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2"/>
  </p:notesMasterIdLst>
  <p:sldIdLst>
    <p:sldId id="258" r:id="rId3"/>
    <p:sldId id="259" r:id="rId4"/>
    <p:sldId id="256" r:id="rId5"/>
    <p:sldId id="278" r:id="rId6"/>
    <p:sldId id="335" r:id="rId7"/>
    <p:sldId id="279" r:id="rId8"/>
    <p:sldId id="345" r:id="rId9"/>
    <p:sldId id="336" r:id="rId10"/>
    <p:sldId id="265" r:id="rId11"/>
    <p:sldId id="283" r:id="rId12"/>
    <p:sldId id="260" r:id="rId13"/>
    <p:sldId id="282" r:id="rId14"/>
    <p:sldId id="339" r:id="rId15"/>
    <p:sldId id="280" r:id="rId16"/>
    <p:sldId id="268" r:id="rId17"/>
    <p:sldId id="261" r:id="rId18"/>
    <p:sldId id="262" r:id="rId19"/>
    <p:sldId id="281" r:id="rId20"/>
    <p:sldId id="277" r:id="rId21"/>
    <p:sldId id="263" r:id="rId22"/>
    <p:sldId id="341" r:id="rId23"/>
    <p:sldId id="264" r:id="rId24"/>
    <p:sldId id="340" r:id="rId25"/>
    <p:sldId id="276" r:id="rId26"/>
    <p:sldId id="284" r:id="rId27"/>
    <p:sldId id="338" r:id="rId28"/>
    <p:sldId id="285" r:id="rId29"/>
    <p:sldId id="329" r:id="rId30"/>
    <p:sldId id="337" r:id="rId31"/>
    <p:sldId id="342"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30" r:id="rId46"/>
    <p:sldId id="331" r:id="rId47"/>
    <p:sldId id="305" r:id="rId48"/>
    <p:sldId id="306" r:id="rId49"/>
    <p:sldId id="307" r:id="rId50"/>
    <p:sldId id="309" r:id="rId51"/>
    <p:sldId id="310" r:id="rId52"/>
    <p:sldId id="311" r:id="rId53"/>
    <p:sldId id="332" r:id="rId54"/>
    <p:sldId id="313" r:id="rId55"/>
    <p:sldId id="314" r:id="rId56"/>
    <p:sldId id="343" r:id="rId57"/>
    <p:sldId id="334"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275" r:id="rId7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itchFamily="32" charset="0"/>
        <a:ea typeface="+mn-ea"/>
        <a:cs typeface="Arial" charset="0"/>
      </a:defRPr>
    </a:lvl1pPr>
    <a:lvl2pPr marL="457200" algn="l" rtl="0" fontAlgn="base">
      <a:spcBef>
        <a:spcPct val="0"/>
      </a:spcBef>
      <a:spcAft>
        <a:spcPct val="0"/>
      </a:spcAft>
      <a:defRPr kern="1200">
        <a:solidFill>
          <a:schemeClr val="tx1"/>
        </a:solidFill>
        <a:latin typeface="Calibri" pitchFamily="32" charset="0"/>
        <a:ea typeface="+mn-ea"/>
        <a:cs typeface="Arial" charset="0"/>
      </a:defRPr>
    </a:lvl2pPr>
    <a:lvl3pPr marL="914400" algn="l" rtl="0" fontAlgn="base">
      <a:spcBef>
        <a:spcPct val="0"/>
      </a:spcBef>
      <a:spcAft>
        <a:spcPct val="0"/>
      </a:spcAft>
      <a:defRPr kern="1200">
        <a:solidFill>
          <a:schemeClr val="tx1"/>
        </a:solidFill>
        <a:latin typeface="Calibri" pitchFamily="32" charset="0"/>
        <a:ea typeface="+mn-ea"/>
        <a:cs typeface="Arial" charset="0"/>
      </a:defRPr>
    </a:lvl3pPr>
    <a:lvl4pPr marL="1371600" algn="l" rtl="0" fontAlgn="base">
      <a:spcBef>
        <a:spcPct val="0"/>
      </a:spcBef>
      <a:spcAft>
        <a:spcPct val="0"/>
      </a:spcAft>
      <a:defRPr kern="1200">
        <a:solidFill>
          <a:schemeClr val="tx1"/>
        </a:solidFill>
        <a:latin typeface="Calibri" pitchFamily="32" charset="0"/>
        <a:ea typeface="+mn-ea"/>
        <a:cs typeface="Arial" charset="0"/>
      </a:defRPr>
    </a:lvl4pPr>
    <a:lvl5pPr marL="1828800" algn="l" rtl="0" fontAlgn="base">
      <a:spcBef>
        <a:spcPct val="0"/>
      </a:spcBef>
      <a:spcAft>
        <a:spcPct val="0"/>
      </a:spcAft>
      <a:defRPr kern="1200">
        <a:solidFill>
          <a:schemeClr val="tx1"/>
        </a:solidFill>
        <a:latin typeface="Calibri" pitchFamily="32" charset="0"/>
        <a:ea typeface="+mn-ea"/>
        <a:cs typeface="Arial" charset="0"/>
      </a:defRPr>
    </a:lvl5pPr>
    <a:lvl6pPr marL="2286000" algn="l" defTabSz="914400" rtl="0" eaLnBrk="1" latinLnBrk="0" hangingPunct="1">
      <a:defRPr kern="1200">
        <a:solidFill>
          <a:schemeClr val="tx1"/>
        </a:solidFill>
        <a:latin typeface="Calibri" pitchFamily="32" charset="0"/>
        <a:ea typeface="+mn-ea"/>
        <a:cs typeface="Arial" charset="0"/>
      </a:defRPr>
    </a:lvl6pPr>
    <a:lvl7pPr marL="2743200" algn="l" defTabSz="914400" rtl="0" eaLnBrk="1" latinLnBrk="0" hangingPunct="1">
      <a:defRPr kern="1200">
        <a:solidFill>
          <a:schemeClr val="tx1"/>
        </a:solidFill>
        <a:latin typeface="Calibri" pitchFamily="32" charset="0"/>
        <a:ea typeface="+mn-ea"/>
        <a:cs typeface="Arial" charset="0"/>
      </a:defRPr>
    </a:lvl7pPr>
    <a:lvl8pPr marL="3200400" algn="l" defTabSz="914400" rtl="0" eaLnBrk="1" latinLnBrk="0" hangingPunct="1">
      <a:defRPr kern="1200">
        <a:solidFill>
          <a:schemeClr val="tx1"/>
        </a:solidFill>
        <a:latin typeface="Calibri" pitchFamily="32" charset="0"/>
        <a:ea typeface="+mn-ea"/>
        <a:cs typeface="Arial" charset="0"/>
      </a:defRPr>
    </a:lvl8pPr>
    <a:lvl9pPr marL="3657600" algn="l" defTabSz="914400" rtl="0" eaLnBrk="1" latinLnBrk="0" hangingPunct="1">
      <a:defRPr kern="1200">
        <a:solidFill>
          <a:schemeClr val="tx1"/>
        </a:solidFill>
        <a:latin typeface="Calibri" pitchFamily="3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974" y="-4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C42C996-287E-4236-BB25-B1E5DC18B0C0}" type="datetimeFigureOut">
              <a:rPr lang="fr-FR"/>
              <a:pPr>
                <a:defRPr/>
              </a:pPr>
              <a:t>08/10/2012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5BB45EC-12DF-4666-861A-D5021F4997B9}" type="slidenum">
              <a:rPr lang="fr-FR"/>
              <a:pPr>
                <a:defRPr/>
              </a:pPr>
              <a:t>‹N°›</a:t>
            </a:fld>
            <a:endParaRPr lang="fr-FR"/>
          </a:p>
        </p:txBody>
      </p:sp>
    </p:spTree>
    <p:extLst>
      <p:ext uri="{BB962C8B-B14F-4D97-AF65-F5344CB8AC3E}">
        <p14:creationId xmlns:p14="http://schemas.microsoft.com/office/powerpoint/2010/main" val="2764959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p:txBody>
          <a:bodyPr/>
          <a:lstStyle/>
          <a:p>
            <a:pPr>
              <a:defRPr/>
            </a:pPr>
            <a:fld id="{34203796-C4EA-4852-B5A0-AA1B7676B3E1}" type="slidenum">
              <a:rPr lang="fr-FR" smtClean="0"/>
              <a:pPr>
                <a:defRPr/>
              </a:pPr>
              <a:t>5</a:t>
            </a:fld>
            <a:endParaRPr lang="fr-FR" smtClean="0"/>
          </a:p>
        </p:txBody>
      </p:sp>
      <p:sp>
        <p:nvSpPr>
          <p:cNvPr id="6963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6"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p:txBody>
          <a:bodyPr/>
          <a:lstStyle/>
          <a:p>
            <a:pPr>
              <a:defRPr/>
            </a:pPr>
            <a:fld id="{786D725A-CB27-4FC4-8F59-9D04C3D8603A}" type="slidenum">
              <a:rPr lang="fr-FR" smtClean="0"/>
              <a:pPr>
                <a:defRPr/>
              </a:pPr>
              <a:t>8</a:t>
            </a:fld>
            <a:endParaRPr lang="fr-FR" smtClean="0"/>
          </a:p>
        </p:txBody>
      </p:sp>
      <p:sp>
        <p:nvSpPr>
          <p:cNvPr id="7065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p:txBody>
          <a:bodyPr/>
          <a:lstStyle/>
          <a:p>
            <a:pPr>
              <a:defRPr/>
            </a:pPr>
            <a:fld id="{02EB2BA0-FFB9-4D00-8E2D-D808BCD4D8CE}" type="slidenum">
              <a:rPr lang="fr-FR" smtClean="0"/>
              <a:pPr>
                <a:defRPr/>
              </a:pPr>
              <a:t>29</a:t>
            </a:fld>
            <a:endParaRPr lang="fr-FR" smtClean="0"/>
          </a:p>
        </p:txBody>
      </p:sp>
      <p:sp>
        <p:nvSpPr>
          <p:cNvPr id="7168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4"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27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69636"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2" charset="0"/>
              </a:defRPr>
            </a:lvl1pPr>
            <a:lvl2pPr marL="742950" indent="-285750">
              <a:defRPr>
                <a:solidFill>
                  <a:schemeClr val="tx1"/>
                </a:solidFill>
                <a:latin typeface="Calibri" pitchFamily="32" charset="0"/>
              </a:defRPr>
            </a:lvl2pPr>
            <a:lvl3pPr marL="1143000" indent="-228600">
              <a:defRPr>
                <a:solidFill>
                  <a:schemeClr val="tx1"/>
                </a:solidFill>
                <a:latin typeface="Calibri" pitchFamily="32" charset="0"/>
              </a:defRPr>
            </a:lvl3pPr>
            <a:lvl4pPr marL="1600200" indent="-228600">
              <a:defRPr>
                <a:solidFill>
                  <a:schemeClr val="tx1"/>
                </a:solidFill>
                <a:latin typeface="Calibri" pitchFamily="32" charset="0"/>
              </a:defRPr>
            </a:lvl4pPr>
            <a:lvl5pPr marL="2057400" indent="-228600">
              <a:defRPr>
                <a:solidFill>
                  <a:schemeClr val="tx1"/>
                </a:solidFill>
                <a:latin typeface="Calibri" pitchFamily="32" charset="0"/>
              </a:defRPr>
            </a:lvl5pPr>
            <a:lvl6pPr marL="2514600" indent="-228600" fontAlgn="base">
              <a:spcBef>
                <a:spcPct val="0"/>
              </a:spcBef>
              <a:spcAft>
                <a:spcPct val="0"/>
              </a:spcAft>
              <a:defRPr>
                <a:solidFill>
                  <a:schemeClr val="tx1"/>
                </a:solidFill>
                <a:latin typeface="Calibri" pitchFamily="32" charset="0"/>
              </a:defRPr>
            </a:lvl6pPr>
            <a:lvl7pPr marL="2971800" indent="-228600" fontAlgn="base">
              <a:spcBef>
                <a:spcPct val="0"/>
              </a:spcBef>
              <a:spcAft>
                <a:spcPct val="0"/>
              </a:spcAft>
              <a:defRPr>
                <a:solidFill>
                  <a:schemeClr val="tx1"/>
                </a:solidFill>
                <a:latin typeface="Calibri" pitchFamily="32" charset="0"/>
              </a:defRPr>
            </a:lvl7pPr>
            <a:lvl8pPr marL="3429000" indent="-228600" fontAlgn="base">
              <a:spcBef>
                <a:spcPct val="0"/>
              </a:spcBef>
              <a:spcAft>
                <a:spcPct val="0"/>
              </a:spcAft>
              <a:defRPr>
                <a:solidFill>
                  <a:schemeClr val="tx1"/>
                </a:solidFill>
                <a:latin typeface="Calibri" pitchFamily="32" charset="0"/>
              </a:defRPr>
            </a:lvl8pPr>
            <a:lvl9pPr marL="3886200" indent="-228600" fontAlgn="base">
              <a:spcBef>
                <a:spcPct val="0"/>
              </a:spcBef>
              <a:spcAft>
                <a:spcPct val="0"/>
              </a:spcAft>
              <a:defRPr>
                <a:solidFill>
                  <a:schemeClr val="tx1"/>
                </a:solidFill>
                <a:latin typeface="Calibri" pitchFamily="32" charset="0"/>
              </a:defRPr>
            </a:lvl9pPr>
          </a:lstStyle>
          <a:p>
            <a:pPr fontAlgn="base">
              <a:spcBef>
                <a:spcPct val="0"/>
              </a:spcBef>
              <a:spcAft>
                <a:spcPct val="0"/>
              </a:spcAft>
              <a:defRPr/>
            </a:pPr>
            <a:fld id="{4AA980F2-5DCC-4B20-B071-BECDF362CD3B}" type="slidenum">
              <a:rPr lang="fr-FR" smtClean="0">
                <a:solidFill>
                  <a:srgbClr val="000000"/>
                </a:solidFill>
              </a:rPr>
              <a:pPr fontAlgn="base">
                <a:spcBef>
                  <a:spcPct val="0"/>
                </a:spcBef>
                <a:spcAft>
                  <a:spcPct val="0"/>
                </a:spcAft>
                <a:defRPr/>
              </a:pPr>
              <a:t>32</a:t>
            </a:fld>
            <a:endParaRPr lang="fr-FR"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3FA2EE0-DAEE-4F97-96F3-22C193CB9DDC}"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A789DA7-E19D-4270-8B99-3337F1FCE25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849F60E9-BE03-4A49-8822-015B99AA6408}"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D6C80D9-4426-4548-926A-71242959913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A806531-33FB-4B1C-B48A-B9A8A2588CF1}"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EDDD525-D913-4F7F-B719-8AFF3E166798}"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14A77057-0A21-48AF-B27A-84588D95E56E}"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CDC795D-ECC2-4C8B-BE36-674324A09507}"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EA41F47-CD9F-41FF-BCA7-8A4DC29BF771}"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BC3CD44-14D7-4EE6-AC5B-A23993A37CF7}"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2AC37CA-044E-41E1-A979-8C6A9AB40FB9}"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AEDA297-72CD-4D01-AA46-26D3EFEF5164}"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2023CA6E-B33B-4F6C-BAAE-A423A218BC06}" type="datetimeFigureOut">
              <a:rPr lang="fr-FR"/>
              <a:pPr>
                <a:defRPr/>
              </a:pPr>
              <a:t>08/10/2012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05ECAC4-BB32-4FA5-802B-DA273D2EEB13}"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B33605D8-5866-4DF0-8A46-E50F2B8FF1FD}" type="datetimeFigureOut">
              <a:rPr lang="fr-FR"/>
              <a:pPr>
                <a:defRPr/>
              </a:pPr>
              <a:t>08/10/2012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CB527EF-B1B2-4CB7-B047-D0B76011DCE5}"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4AB93ECF-68B8-47BA-A063-C4C1171AFC37}" type="datetimeFigureOut">
              <a:rPr lang="fr-FR"/>
              <a:pPr>
                <a:defRPr/>
              </a:pPr>
              <a:t>08/10/2012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CD1F9D2F-91D6-4370-87FE-D4700DEEEE54}"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18A50C1E-B899-4582-B438-7586DBA26C10}" type="datetimeFigureOut">
              <a:rPr lang="fr-FR"/>
              <a:pPr>
                <a:defRPr/>
              </a:pPr>
              <a:t>08/10/2012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A512ADFE-7BC2-475F-B5DB-5E2D7971D902}"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251BBE0-AC0E-4155-A501-D5F87055D47D}" type="datetimeFigureOut">
              <a:rPr lang="fr-FR"/>
              <a:pPr>
                <a:defRPr/>
              </a:pPr>
              <a:t>08/10/2012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678E05C-CA95-4EE3-87B3-757C974368E3}"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2D8C5F3-3A96-4D2F-967B-6C682D89F2B6}"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91D81D0-A085-4D1D-A32F-EBBD9A657852}"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1BB2B2D-36C6-4242-AB09-A4A7C5A75210}" type="datetimeFigureOut">
              <a:rPr lang="fr-FR"/>
              <a:pPr>
                <a:defRPr/>
              </a:pPr>
              <a:t>08/10/2012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7F75E9B-2ADC-4567-8563-48B9A5CED87A}"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3DBA4CB-E652-453D-8C94-4CD8DBB245D6}"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1EBF4CB-80D4-47F5-BC17-BBC8E489286C}"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4014770-FC82-4FAB-873D-216A481E8499}"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D927DBB-60DA-4CA7-8807-B126F65287A9}"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3A0FA6B-C1BC-4BDF-954C-CF2E4E7AB2D9}" type="datetimeFigureOut">
              <a:rPr lang="fr-FR"/>
              <a:pPr>
                <a:defRPr/>
              </a:pPr>
              <a:t>08/10/2012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2A66928-8E06-4CB2-8D4E-9C31BD329614}"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B48F4DB3-3148-47DC-9CDB-CA1AA005B4EF}" type="datetimeFigureOut">
              <a:rPr lang="fr-FR"/>
              <a:pPr>
                <a:defRPr/>
              </a:pPr>
              <a:t>08/10/2012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6D49C9A-E819-4384-B779-AA2C3EF67348}"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8F36650B-DF7A-477A-80A8-AB4395CBD628}" type="datetimeFigureOut">
              <a:rPr lang="fr-FR"/>
              <a:pPr>
                <a:defRPr/>
              </a:pPr>
              <a:t>08/10/2012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F5123E3-7054-475B-90E8-A0DB6A4151BE}"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A138842C-4583-4436-9835-E1BB0380B5D1}" type="datetimeFigureOut">
              <a:rPr lang="fr-FR"/>
              <a:pPr>
                <a:defRPr/>
              </a:pPr>
              <a:t>08/10/2012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A3CC2AC-94E3-463B-AA06-804A8936C158}"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2619894-7925-434F-8B7E-F99FEB4082A1}" type="datetimeFigureOut">
              <a:rPr lang="fr-FR"/>
              <a:pPr>
                <a:defRPr/>
              </a:pPr>
              <a:t>08/10/2012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F22BABF4-E8C9-4DC7-B30F-4D6C34CF6E3F}"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86AAC76-9F9F-4F11-B688-DE73B96D0525}" type="datetimeFigureOut">
              <a:rPr lang="fr-FR"/>
              <a:pPr>
                <a:defRPr/>
              </a:pPr>
              <a:t>08/10/2012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5C053B7-196C-4F2E-8895-A9188E4BAAA5}"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D319436-7781-4549-AA94-02B7DE3022EA}" type="datetimeFigureOut">
              <a:rPr lang="fr-FR"/>
              <a:pPr>
                <a:defRPr/>
              </a:pPr>
              <a:t>08/10/2012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3B5524C-9A95-476E-8A64-6D1C224F91A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FE2C36-1362-402F-9777-1692EC1ABF1E}" type="datetimeFigureOut">
              <a:rPr lang="fr-FR"/>
              <a:pPr>
                <a:defRPr/>
              </a:pPr>
              <a:t>08/10/2012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0E97F23-892F-47BD-B257-E9CF0F987D5C}"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2" charset="0"/>
        </a:defRPr>
      </a:lvl2pPr>
      <a:lvl3pPr algn="ctr" rtl="0" eaLnBrk="0" fontAlgn="base" hangingPunct="0">
        <a:spcBef>
          <a:spcPct val="0"/>
        </a:spcBef>
        <a:spcAft>
          <a:spcPct val="0"/>
        </a:spcAft>
        <a:defRPr sz="4400">
          <a:solidFill>
            <a:schemeClr val="tx1"/>
          </a:solidFill>
          <a:latin typeface="Calibri" pitchFamily="32" charset="0"/>
        </a:defRPr>
      </a:lvl3pPr>
      <a:lvl4pPr algn="ctr" rtl="0" eaLnBrk="0" fontAlgn="base" hangingPunct="0">
        <a:spcBef>
          <a:spcPct val="0"/>
        </a:spcBef>
        <a:spcAft>
          <a:spcPct val="0"/>
        </a:spcAft>
        <a:defRPr sz="4400">
          <a:solidFill>
            <a:schemeClr val="tx1"/>
          </a:solidFill>
          <a:latin typeface="Calibri" pitchFamily="32" charset="0"/>
        </a:defRPr>
      </a:lvl4pPr>
      <a:lvl5pPr algn="ctr" rtl="0" eaLnBrk="0" fontAlgn="base" hangingPunct="0">
        <a:spcBef>
          <a:spcPct val="0"/>
        </a:spcBef>
        <a:spcAft>
          <a:spcPct val="0"/>
        </a:spcAft>
        <a:defRPr sz="4400">
          <a:solidFill>
            <a:schemeClr val="tx1"/>
          </a:solidFill>
          <a:latin typeface="Calibri" pitchFamily="32" charset="0"/>
        </a:defRPr>
      </a:lvl5pPr>
      <a:lvl6pPr marL="457200" algn="ctr" rtl="0" fontAlgn="base">
        <a:spcBef>
          <a:spcPct val="0"/>
        </a:spcBef>
        <a:spcAft>
          <a:spcPct val="0"/>
        </a:spcAft>
        <a:defRPr sz="4400">
          <a:solidFill>
            <a:schemeClr val="tx1"/>
          </a:solidFill>
          <a:latin typeface="Calibri" pitchFamily="32" charset="0"/>
        </a:defRPr>
      </a:lvl6pPr>
      <a:lvl7pPr marL="914400" algn="ctr" rtl="0" fontAlgn="base">
        <a:spcBef>
          <a:spcPct val="0"/>
        </a:spcBef>
        <a:spcAft>
          <a:spcPct val="0"/>
        </a:spcAft>
        <a:defRPr sz="4400">
          <a:solidFill>
            <a:schemeClr val="tx1"/>
          </a:solidFill>
          <a:latin typeface="Calibri" pitchFamily="32" charset="0"/>
        </a:defRPr>
      </a:lvl7pPr>
      <a:lvl8pPr marL="1371600" algn="ctr" rtl="0" fontAlgn="base">
        <a:spcBef>
          <a:spcPct val="0"/>
        </a:spcBef>
        <a:spcAft>
          <a:spcPct val="0"/>
        </a:spcAft>
        <a:defRPr sz="4400">
          <a:solidFill>
            <a:schemeClr val="tx1"/>
          </a:solidFill>
          <a:latin typeface="Calibri" pitchFamily="32" charset="0"/>
        </a:defRPr>
      </a:lvl8pPr>
      <a:lvl9pPr marL="1828800" algn="ctr" rtl="0" fontAlgn="base">
        <a:spcBef>
          <a:spcPct val="0"/>
        </a:spcBef>
        <a:spcAft>
          <a:spcPct val="0"/>
        </a:spcAft>
        <a:defRPr sz="4400">
          <a:solidFill>
            <a:schemeClr val="tx1"/>
          </a:solidFill>
          <a:latin typeface="Calibri" pitchFamily="3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CAFF347-8B45-48E3-A9AB-F8904FDB2DC1}" type="datetimeFigureOut">
              <a:rPr lang="fr-FR"/>
              <a:pPr>
                <a:defRPr/>
              </a:pPr>
              <a:t>08/10/2012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3221FE1-D5A8-4008-B54B-4A79B03FD0F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2" charset="0"/>
        </a:defRPr>
      </a:lvl2pPr>
      <a:lvl3pPr algn="ctr" rtl="0" eaLnBrk="0" fontAlgn="base" hangingPunct="0">
        <a:spcBef>
          <a:spcPct val="0"/>
        </a:spcBef>
        <a:spcAft>
          <a:spcPct val="0"/>
        </a:spcAft>
        <a:defRPr sz="4400">
          <a:solidFill>
            <a:schemeClr val="tx1"/>
          </a:solidFill>
          <a:latin typeface="Calibri" pitchFamily="32" charset="0"/>
        </a:defRPr>
      </a:lvl3pPr>
      <a:lvl4pPr algn="ctr" rtl="0" eaLnBrk="0" fontAlgn="base" hangingPunct="0">
        <a:spcBef>
          <a:spcPct val="0"/>
        </a:spcBef>
        <a:spcAft>
          <a:spcPct val="0"/>
        </a:spcAft>
        <a:defRPr sz="4400">
          <a:solidFill>
            <a:schemeClr val="tx1"/>
          </a:solidFill>
          <a:latin typeface="Calibri" pitchFamily="32" charset="0"/>
        </a:defRPr>
      </a:lvl4pPr>
      <a:lvl5pPr algn="ctr" rtl="0" eaLnBrk="0" fontAlgn="base" hangingPunct="0">
        <a:spcBef>
          <a:spcPct val="0"/>
        </a:spcBef>
        <a:spcAft>
          <a:spcPct val="0"/>
        </a:spcAft>
        <a:defRPr sz="4400">
          <a:solidFill>
            <a:schemeClr val="tx1"/>
          </a:solidFill>
          <a:latin typeface="Calibri" pitchFamily="32" charset="0"/>
        </a:defRPr>
      </a:lvl5pPr>
      <a:lvl6pPr marL="457200" algn="ctr" rtl="0" fontAlgn="base">
        <a:spcBef>
          <a:spcPct val="0"/>
        </a:spcBef>
        <a:spcAft>
          <a:spcPct val="0"/>
        </a:spcAft>
        <a:defRPr sz="4400">
          <a:solidFill>
            <a:schemeClr val="tx1"/>
          </a:solidFill>
          <a:latin typeface="Calibri" pitchFamily="32" charset="0"/>
        </a:defRPr>
      </a:lvl6pPr>
      <a:lvl7pPr marL="914400" algn="ctr" rtl="0" fontAlgn="base">
        <a:spcBef>
          <a:spcPct val="0"/>
        </a:spcBef>
        <a:spcAft>
          <a:spcPct val="0"/>
        </a:spcAft>
        <a:defRPr sz="4400">
          <a:solidFill>
            <a:schemeClr val="tx1"/>
          </a:solidFill>
          <a:latin typeface="Calibri" pitchFamily="32" charset="0"/>
        </a:defRPr>
      </a:lvl7pPr>
      <a:lvl8pPr marL="1371600" algn="ctr" rtl="0" fontAlgn="base">
        <a:spcBef>
          <a:spcPct val="0"/>
        </a:spcBef>
        <a:spcAft>
          <a:spcPct val="0"/>
        </a:spcAft>
        <a:defRPr sz="4400">
          <a:solidFill>
            <a:schemeClr val="tx1"/>
          </a:solidFill>
          <a:latin typeface="Calibri" pitchFamily="32" charset="0"/>
        </a:defRPr>
      </a:lvl8pPr>
      <a:lvl9pPr marL="1828800" algn="ctr" rtl="0" fontAlgn="base">
        <a:spcBef>
          <a:spcPct val="0"/>
        </a:spcBef>
        <a:spcAft>
          <a:spcPct val="0"/>
        </a:spcAft>
        <a:defRPr sz="4400">
          <a:solidFill>
            <a:schemeClr val="tx1"/>
          </a:solidFill>
          <a:latin typeface="Calibri" pitchFamily="3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www.rff.fr/IMG/DP%20Dynamisme%20ferroviaire%20en%20Alsace.pd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alsace.france3.fr/info/ernolsheim-les-savernele-tunnelier-est-la-70917418.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region-alsace.eu/article/imaginer-le-transport-de-demain-201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lesechos.fr/medias/2010/10/23/64885_300405400.jpg" TargetMode="Externa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71463" y="2276475"/>
            <a:ext cx="8229600" cy="1143000"/>
          </a:xfrm>
        </p:spPr>
        <p:txBody>
          <a:bodyPr/>
          <a:lstStyle/>
          <a:p>
            <a:pPr eaLnBrk="1" hangingPunct="1"/>
            <a:r>
              <a:rPr lang="fr-FR" sz="8000" b="1" smtClean="0">
                <a:solidFill>
                  <a:srgbClr val="FF0000"/>
                </a:solidFill>
              </a:rPr>
              <a:t>Unsere Region: Das Elsass</a:t>
            </a:r>
          </a:p>
        </p:txBody>
      </p:sp>
      <p:pic>
        <p:nvPicPr>
          <p:cNvPr id="3075" name="Picture 2" descr="http://cjc.jeunes-chercheurs.org/presentation/evenements/15ans/partners/Logo_Region-Alsace.jpg"/>
          <p:cNvPicPr>
            <a:picLocks noChangeAspect="1" noChangeArrowheads="1"/>
          </p:cNvPicPr>
          <p:nvPr/>
        </p:nvPicPr>
        <p:blipFill>
          <a:blip r:embed="rId2" cstate="print"/>
          <a:srcRect/>
          <a:stretch>
            <a:fillRect/>
          </a:stretch>
        </p:blipFill>
        <p:spPr bwMode="auto">
          <a:xfrm>
            <a:off x="261938" y="4281488"/>
            <a:ext cx="1819275" cy="2073275"/>
          </a:xfrm>
          <a:prstGeom prst="rect">
            <a:avLst/>
          </a:prstGeom>
          <a:noFill/>
          <a:ln w="9525">
            <a:noFill/>
            <a:miter lim="800000"/>
            <a:headEnd/>
            <a:tailEnd/>
          </a:ln>
        </p:spPr>
      </p:pic>
      <p:pic>
        <p:nvPicPr>
          <p:cNvPr id="3076" name="Picture 6" descr="http://farm4.static.flickr.com/3276/2843398398_7435147c9d.jpg"/>
          <p:cNvPicPr>
            <a:picLocks noChangeAspect="1" noChangeArrowheads="1"/>
          </p:cNvPicPr>
          <p:nvPr/>
        </p:nvPicPr>
        <p:blipFill>
          <a:blip r:embed="rId3" cstate="print"/>
          <a:srcRect/>
          <a:stretch>
            <a:fillRect/>
          </a:stretch>
        </p:blipFill>
        <p:spPr bwMode="auto">
          <a:xfrm>
            <a:off x="3419475" y="173038"/>
            <a:ext cx="2170113" cy="1627187"/>
          </a:xfrm>
          <a:prstGeom prst="rect">
            <a:avLst/>
          </a:prstGeom>
          <a:noFill/>
          <a:ln w="9525">
            <a:noFill/>
            <a:miter lim="800000"/>
            <a:headEnd/>
            <a:tailEnd/>
          </a:ln>
        </p:spPr>
      </p:pic>
      <p:pic>
        <p:nvPicPr>
          <p:cNvPr id="3077" name="Picture 8" descr="https://encrypted-tbn1.google.com/images?q=tbn:ANd9GcQHcDsNbC5A3KbBVVCJ8V1NUqNIHmQzhFUIDq20DK33SM8N9Rsqgw"/>
          <p:cNvPicPr>
            <a:picLocks noChangeAspect="1" noChangeArrowheads="1"/>
          </p:cNvPicPr>
          <p:nvPr/>
        </p:nvPicPr>
        <p:blipFill>
          <a:blip r:embed="rId4" cstate="print"/>
          <a:srcRect/>
          <a:stretch>
            <a:fillRect/>
          </a:stretch>
        </p:blipFill>
        <p:spPr bwMode="auto">
          <a:xfrm>
            <a:off x="7524750" y="2481263"/>
            <a:ext cx="1455738" cy="1800225"/>
          </a:xfrm>
          <a:prstGeom prst="rect">
            <a:avLst/>
          </a:prstGeom>
          <a:noFill/>
          <a:ln w="9525">
            <a:noFill/>
            <a:miter lim="800000"/>
            <a:headEnd/>
            <a:tailEnd/>
          </a:ln>
        </p:spPr>
      </p:pic>
      <p:pic>
        <p:nvPicPr>
          <p:cNvPr id="3078" name="Picture 10" descr="https://encrypted-tbn0.google.com/images?q=tbn:ANd9GcRWx8DuZWYGIQCwFIyXkc8vQkcepMJB0daWIYW2XN9pDn729g8K"/>
          <p:cNvPicPr>
            <a:picLocks noChangeAspect="1" noChangeArrowheads="1"/>
          </p:cNvPicPr>
          <p:nvPr/>
        </p:nvPicPr>
        <p:blipFill>
          <a:blip r:embed="rId5" cstate="print"/>
          <a:srcRect/>
          <a:stretch>
            <a:fillRect/>
          </a:stretch>
        </p:blipFill>
        <p:spPr bwMode="auto">
          <a:xfrm>
            <a:off x="2411413" y="4271963"/>
            <a:ext cx="1395412" cy="2143125"/>
          </a:xfrm>
          <a:prstGeom prst="rect">
            <a:avLst/>
          </a:prstGeom>
          <a:noFill/>
          <a:ln w="9525">
            <a:noFill/>
            <a:miter lim="800000"/>
            <a:headEnd/>
            <a:tailEnd/>
          </a:ln>
        </p:spPr>
      </p:pic>
      <p:pic>
        <p:nvPicPr>
          <p:cNvPr id="3079" name="Picture 12" descr="http://2.bp.blogspot.com/-oyZZilqGRQ0/TWbHaaTfUyI/AAAAAAAAAAM/IWe9dfVusfI/s1600/alsace11.jpg"/>
          <p:cNvPicPr>
            <a:picLocks noChangeAspect="1" noChangeArrowheads="1"/>
          </p:cNvPicPr>
          <p:nvPr/>
        </p:nvPicPr>
        <p:blipFill>
          <a:blip r:embed="rId6" cstate="print"/>
          <a:srcRect/>
          <a:stretch>
            <a:fillRect/>
          </a:stretch>
        </p:blipFill>
        <p:spPr bwMode="auto">
          <a:xfrm>
            <a:off x="6443663" y="228600"/>
            <a:ext cx="1920875" cy="1516063"/>
          </a:xfrm>
          <a:prstGeom prst="rect">
            <a:avLst/>
          </a:prstGeom>
          <a:noFill/>
          <a:ln w="9525">
            <a:noFill/>
            <a:miter lim="800000"/>
            <a:headEnd/>
            <a:tailEnd/>
          </a:ln>
        </p:spPr>
      </p:pic>
      <p:pic>
        <p:nvPicPr>
          <p:cNvPr id="3080" name="Picture 14" descr="https://encrypted-tbn0.google.com/images?q=tbn:ANd9GcSkRHcwkyE03JqavH8qQoKxyPgUIpFs5MShvLh-1vTmFGs1Pl2JtQ"/>
          <p:cNvPicPr>
            <a:picLocks noChangeAspect="1" noChangeArrowheads="1"/>
          </p:cNvPicPr>
          <p:nvPr/>
        </p:nvPicPr>
        <p:blipFill>
          <a:blip r:embed="rId7" cstate="print"/>
          <a:srcRect/>
          <a:stretch>
            <a:fillRect/>
          </a:stretch>
        </p:blipFill>
        <p:spPr bwMode="auto">
          <a:xfrm>
            <a:off x="261938" y="173038"/>
            <a:ext cx="2284412" cy="1533525"/>
          </a:xfrm>
          <a:prstGeom prst="rect">
            <a:avLst/>
          </a:prstGeom>
          <a:noFill/>
          <a:ln w="9525">
            <a:noFill/>
            <a:miter lim="800000"/>
            <a:headEnd/>
            <a:tailEnd/>
          </a:ln>
        </p:spPr>
      </p:pic>
      <p:pic>
        <p:nvPicPr>
          <p:cNvPr id="3081" name="Picture 16" descr="https://encrypted-tbn1.google.com/images?q=tbn:ANd9GcQcEVdl1AgEpTGGOSFZ_VB-v1jM2wTzaPh0o7P9Yi7fwshR9Hw2"/>
          <p:cNvPicPr>
            <a:picLocks noChangeAspect="1" noChangeArrowheads="1"/>
          </p:cNvPicPr>
          <p:nvPr/>
        </p:nvPicPr>
        <p:blipFill>
          <a:blip r:embed="rId8" cstate="print"/>
          <a:srcRect/>
          <a:stretch>
            <a:fillRect/>
          </a:stretch>
        </p:blipFill>
        <p:spPr bwMode="auto">
          <a:xfrm>
            <a:off x="261938" y="2797175"/>
            <a:ext cx="1725612" cy="1063625"/>
          </a:xfrm>
          <a:prstGeom prst="rect">
            <a:avLst/>
          </a:prstGeom>
          <a:noFill/>
          <a:ln w="9525">
            <a:noFill/>
            <a:miter lim="800000"/>
            <a:headEnd/>
            <a:tailEnd/>
          </a:ln>
        </p:spPr>
      </p:pic>
      <p:pic>
        <p:nvPicPr>
          <p:cNvPr id="3082" name="Picture 18" descr="http://www.willgoto.com/images/Size3/FR_Alsace_Strasbourg_Noel_Place_Kleber_95a2b756dfec407db3936beec5366ccf.jpg"/>
          <p:cNvPicPr>
            <a:picLocks noChangeAspect="1" noChangeArrowheads="1"/>
          </p:cNvPicPr>
          <p:nvPr/>
        </p:nvPicPr>
        <p:blipFill>
          <a:blip r:embed="rId9" cstate="print"/>
          <a:srcRect/>
          <a:stretch>
            <a:fillRect/>
          </a:stretch>
        </p:blipFill>
        <p:spPr bwMode="auto">
          <a:xfrm>
            <a:off x="5549900" y="4437063"/>
            <a:ext cx="3140075" cy="2087562"/>
          </a:xfrm>
          <a:prstGeom prst="rect">
            <a:avLst/>
          </a:prstGeom>
          <a:noFill/>
          <a:ln w="9525">
            <a:noFill/>
            <a:miter lim="800000"/>
            <a:headEnd/>
            <a:tailEnd/>
          </a:ln>
        </p:spPr>
      </p:pic>
      <p:pic>
        <p:nvPicPr>
          <p:cNvPr id="3083" name="Picture 20" descr="http://www.votrealsace.com/wp-content/uploads/2012/04/tampon-150x150.png"/>
          <p:cNvPicPr>
            <a:picLocks noChangeAspect="1" noChangeArrowheads="1"/>
          </p:cNvPicPr>
          <p:nvPr/>
        </p:nvPicPr>
        <p:blipFill>
          <a:blip r:embed="rId10" cstate="print"/>
          <a:srcRect/>
          <a:stretch>
            <a:fillRect/>
          </a:stretch>
        </p:blipFill>
        <p:spPr bwMode="auto">
          <a:xfrm>
            <a:off x="3995738" y="4603750"/>
            <a:ext cx="142875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124075" y="476250"/>
            <a:ext cx="4654550" cy="5880100"/>
          </a:xfrm>
          <a:prstGeom prst="rect">
            <a:avLst/>
          </a:prstGeom>
          <a:noFill/>
          <a:ln w="9525">
            <a:noFill/>
            <a:miter lim="800000"/>
            <a:headEnd/>
            <a:tailEnd/>
          </a:ln>
          <a:effectLst/>
        </p:spPr>
      </p:pic>
      <p:sp>
        <p:nvSpPr>
          <p:cNvPr id="11267" name="Rectangle 2"/>
          <p:cNvSpPr>
            <a:spLocks noChangeArrowheads="1"/>
          </p:cNvSpPr>
          <p:nvPr/>
        </p:nvSpPr>
        <p:spPr bwMode="auto">
          <a:xfrm>
            <a:off x="468313" y="6357938"/>
            <a:ext cx="8531225" cy="307975"/>
          </a:xfrm>
          <a:prstGeom prst="rect">
            <a:avLst/>
          </a:prstGeom>
          <a:noFill/>
          <a:ln w="9525">
            <a:noFill/>
            <a:miter lim="800000"/>
            <a:headEnd/>
            <a:tailEnd/>
          </a:ln>
        </p:spPr>
        <p:txBody>
          <a:bodyPr>
            <a:spAutoFit/>
          </a:bodyPr>
          <a:lstStyle/>
          <a:p>
            <a:r>
              <a:rPr lang="fr-FR" sz="1400">
                <a:hlinkClick r:id="rId3"/>
              </a:rPr>
              <a:t>Aus der Internetseite: http://www.rff.fr/IMG/DP%20Dynamisme%20ferroviaire%20en%20Alsace.pdf</a:t>
            </a:r>
            <a:endParaRPr lang="fr-FR" sz="1400"/>
          </a:p>
        </p:txBody>
      </p:sp>
      <p:sp>
        <p:nvSpPr>
          <p:cNvPr id="11268" name="ZoneTexte 3"/>
          <p:cNvSpPr txBox="1">
            <a:spLocks noChangeArrowheads="1"/>
          </p:cNvSpPr>
          <p:nvPr/>
        </p:nvSpPr>
        <p:spPr bwMode="auto">
          <a:xfrm>
            <a:off x="1643063" y="79375"/>
            <a:ext cx="6673850" cy="369888"/>
          </a:xfrm>
          <a:prstGeom prst="rect">
            <a:avLst/>
          </a:prstGeom>
          <a:noFill/>
          <a:ln w="9525">
            <a:noFill/>
            <a:miter lim="800000"/>
            <a:headEnd/>
            <a:tailEnd/>
          </a:ln>
        </p:spPr>
        <p:txBody>
          <a:bodyPr>
            <a:spAutoFit/>
          </a:bodyPr>
          <a:lstStyle/>
          <a:p>
            <a:pPr algn="ctr"/>
            <a:r>
              <a:rPr lang="fr-FR" b="1"/>
              <a:t>Die Hochgeschwindigkeitsstrecken Ostfrankreich und Rhin-Rhône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contenu 2"/>
          <p:cNvSpPr>
            <a:spLocks noGrp="1"/>
          </p:cNvSpPr>
          <p:nvPr>
            <p:ph type="title"/>
          </p:nvPr>
        </p:nvSpPr>
        <p:spPr>
          <a:xfrm>
            <a:off x="349250" y="333375"/>
            <a:ext cx="5519738" cy="4464050"/>
          </a:xfrm>
        </p:spPr>
        <p:txBody>
          <a:bodyPr/>
          <a:lstStyle/>
          <a:p>
            <a:pPr algn="l" eaLnBrk="1" hangingPunct="1"/>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800" dirty="0">
                <a:solidFill>
                  <a:srgbClr val="0070C0"/>
                </a:solidFill>
              </a:rPr>
              <a:t/>
            </a:r>
            <a:br>
              <a:rPr lang="fr-FR" sz="1800" dirty="0">
                <a:solidFill>
                  <a:srgbClr val="0070C0"/>
                </a:solidFill>
              </a:rPr>
            </a:br>
            <a:r>
              <a:rPr lang="fr-FR" sz="1800" b="1" u="sng" dirty="0" smtClean="0">
                <a:solidFill>
                  <a:srgbClr val="0070C0"/>
                </a:solidFill>
              </a:rPr>
              <a:t>ou autre possibilité pour le document </a:t>
            </a:r>
            <a:r>
              <a:rPr lang="fr-FR" sz="1800" b="1" u="sng" dirty="0">
                <a:solidFill>
                  <a:srgbClr val="0070C0"/>
                </a:solidFill>
              </a:rPr>
              <a:t>d’accroche:</a:t>
            </a:r>
            <a:r>
              <a:rPr lang="fr-FR" sz="1800" dirty="0">
                <a:solidFill>
                  <a:srgbClr val="0070C0"/>
                </a:solidFill>
              </a:rPr>
              <a:t/>
            </a:r>
            <a:br>
              <a:rPr lang="fr-FR" sz="1800" dirty="0">
                <a:solidFill>
                  <a:srgbClr val="0070C0"/>
                </a:solidFill>
              </a:rPr>
            </a:br>
            <a:r>
              <a:rPr lang="fr-FR" sz="1800" b="1" u="sng" dirty="0" smtClean="0">
                <a:latin typeface="Times New Roman" pitchFamily="16" charset="0"/>
              </a:rPr>
              <a:t/>
            </a:r>
            <a:br>
              <a:rPr lang="fr-FR" sz="1800" b="1" u="sng" dirty="0" smtClean="0">
                <a:latin typeface="Times New Roman" pitchFamily="16" charset="0"/>
              </a:rPr>
            </a:br>
            <a:r>
              <a:rPr lang="de-DE" sz="1800" dirty="0" smtClean="0">
                <a:latin typeface="Times New Roman" pitchFamily="16" charset="0"/>
              </a:rPr>
              <a:t>Ein Riese hat die Aktualität der Baustelle der „LGV </a:t>
            </a:r>
            <a:r>
              <a:rPr lang="de-DE" sz="1800" dirty="0" err="1" smtClean="0">
                <a:latin typeface="Times New Roman" pitchFamily="16" charset="0"/>
              </a:rPr>
              <a:t>Est</a:t>
            </a:r>
            <a:r>
              <a:rPr lang="de-DE" sz="1800" dirty="0" smtClean="0">
                <a:latin typeface="Times New Roman" pitchFamily="16" charset="0"/>
              </a:rPr>
              <a:t>“ im Jahre 2011 geprägt.  Zehn Meter Durchmesser, 110 Meter lang, 2 200 Tonnen schwer: der Tunnelbohrer wird die Vogesen auf 4 Km in Höhe von </a:t>
            </a:r>
            <a:r>
              <a:rPr lang="de-DE" sz="1800" dirty="0" err="1" smtClean="0">
                <a:latin typeface="Times New Roman" pitchFamily="16" charset="0"/>
              </a:rPr>
              <a:t>Ernolsheim-lès-Saverne</a:t>
            </a:r>
            <a:r>
              <a:rPr lang="de-DE" sz="1800" dirty="0" smtClean="0">
                <a:latin typeface="Times New Roman" pitchFamily="16" charset="0"/>
              </a:rPr>
              <a:t> im </a:t>
            </a:r>
            <a:r>
              <a:rPr lang="de-DE" sz="1800" dirty="0" err="1" smtClean="0">
                <a:latin typeface="Times New Roman" pitchFamily="16" charset="0"/>
              </a:rPr>
              <a:t>Rythmus</a:t>
            </a:r>
            <a:r>
              <a:rPr lang="de-DE" sz="1800" dirty="0" smtClean="0">
                <a:latin typeface="Times New Roman" pitchFamily="16" charset="0"/>
              </a:rPr>
              <a:t> von 20 Metern täglich durchbohren, wo sich der „TGV“ im Frühling 2016 mit einer Geschwindigkeit von 320 Km pro Stunde stürzen wird.</a:t>
            </a:r>
            <a:br>
              <a:rPr lang="de-DE" sz="1800" dirty="0" smtClean="0">
                <a:latin typeface="Times New Roman" pitchFamily="16" charset="0"/>
              </a:rPr>
            </a:br>
            <a:r>
              <a:rPr lang="de-DE" sz="1800" dirty="0" smtClean="0">
                <a:latin typeface="Times New Roman" pitchFamily="16" charset="0"/>
              </a:rPr>
              <a:t>Um die Reisenden zu erlauben, 40 Minuten auf der Strecke Straßburg-Paris zu gewinnen, koordiniert die Firma „</a:t>
            </a:r>
            <a:r>
              <a:rPr lang="de-DE" sz="1800" dirty="0" err="1" smtClean="0">
                <a:latin typeface="Times New Roman" pitchFamily="16" charset="0"/>
              </a:rPr>
              <a:t>Réseau</a:t>
            </a:r>
            <a:r>
              <a:rPr lang="de-DE" sz="1800" dirty="0" smtClean="0">
                <a:latin typeface="Times New Roman" pitchFamily="16" charset="0"/>
              </a:rPr>
              <a:t> </a:t>
            </a:r>
            <a:r>
              <a:rPr lang="de-DE" sz="1800" dirty="0" err="1" smtClean="0">
                <a:latin typeface="Times New Roman" pitchFamily="16" charset="0"/>
              </a:rPr>
              <a:t>ferré</a:t>
            </a:r>
            <a:r>
              <a:rPr lang="de-DE" sz="1800" dirty="0" smtClean="0">
                <a:latin typeface="Times New Roman" pitchFamily="16" charset="0"/>
              </a:rPr>
              <a:t> de France“ („RFF“) die Baustelle zweiter Phase der LGV: 106 Km zwischen </a:t>
            </a:r>
            <a:r>
              <a:rPr lang="de-DE" sz="1800" dirty="0" err="1" smtClean="0">
                <a:latin typeface="Times New Roman" pitchFamily="16" charset="0"/>
              </a:rPr>
              <a:t>Baudrecourt</a:t>
            </a:r>
            <a:r>
              <a:rPr lang="de-DE" sz="1800" dirty="0" smtClean="0">
                <a:latin typeface="Times New Roman" pitchFamily="16" charset="0"/>
              </a:rPr>
              <a:t> und </a:t>
            </a:r>
            <a:r>
              <a:rPr lang="de-DE" sz="1800" dirty="0" err="1" smtClean="0">
                <a:latin typeface="Times New Roman" pitchFamily="16" charset="0"/>
              </a:rPr>
              <a:t>Vendenheim</a:t>
            </a:r>
            <a:r>
              <a:rPr lang="de-DE" sz="1800" dirty="0" smtClean="0">
                <a:latin typeface="Times New Roman" pitchFamily="16" charset="0"/>
              </a:rPr>
              <a:t>.</a:t>
            </a:r>
            <a:br>
              <a:rPr lang="de-DE" sz="1800" dirty="0" smtClean="0">
                <a:latin typeface="Times New Roman" pitchFamily="16" charset="0"/>
              </a:rPr>
            </a:br>
            <a:r>
              <a:rPr lang="de-DE" sz="1800" dirty="0" smtClean="0">
                <a:latin typeface="Times New Roman" pitchFamily="16" charset="0"/>
              </a:rPr>
              <a:t>Zwanzig Jahre nach der Unterschrift des Auftrages der  Strecke „LGV-</a:t>
            </a:r>
            <a:r>
              <a:rPr lang="de-DE" sz="1800" dirty="0" err="1" smtClean="0">
                <a:latin typeface="Times New Roman" pitchFamily="16" charset="0"/>
              </a:rPr>
              <a:t>Est</a:t>
            </a:r>
            <a:r>
              <a:rPr lang="de-DE" sz="1800" dirty="0" smtClean="0">
                <a:latin typeface="Times New Roman" pitchFamily="16" charset="0"/>
              </a:rPr>
              <a:t>“ sollte man Paris mit Straßburg in einer Stunde und fünfzig Minuten ab 2016 verbinden können.</a:t>
            </a:r>
            <a:r>
              <a:rPr lang="fr-FR" sz="1800" dirty="0" smtClean="0">
                <a:latin typeface="Times New Roman" pitchFamily="16" charset="0"/>
              </a:rPr>
              <a:t>			</a:t>
            </a:r>
            <a:r>
              <a:rPr lang="fr-FR" sz="1800" dirty="0" smtClean="0"/>
              <a:t>		</a:t>
            </a:r>
            <a:br>
              <a:rPr lang="fr-FR" sz="1800" dirty="0" smtClean="0"/>
            </a:br>
            <a:r>
              <a:rPr lang="fr-FR" sz="1600" b="1" i="1" dirty="0" err="1" smtClean="0"/>
              <a:t>Nach</a:t>
            </a:r>
            <a:r>
              <a:rPr lang="fr-FR" sz="1600" b="1" i="1" dirty="0" smtClean="0"/>
              <a:t> den DNA, Emmanuel Viau, 1° janvier 2012</a:t>
            </a:r>
            <a:r>
              <a:rPr lang="fr-FR" sz="1800" i="1" dirty="0" smtClean="0"/>
              <a:t/>
            </a:r>
            <a:br>
              <a:rPr lang="fr-FR" sz="1800" i="1" dirty="0" smtClean="0"/>
            </a:br>
            <a:r>
              <a:rPr lang="fr-FR" sz="1800" i="1" dirty="0" smtClean="0"/>
              <a:t> </a:t>
            </a:r>
            <a:br>
              <a:rPr lang="fr-FR" sz="1800" i="1" dirty="0" smtClean="0"/>
            </a:br>
            <a:r>
              <a:rPr lang="fr-FR" sz="1800" b="1" i="1" dirty="0" smtClean="0"/>
              <a:t>ou Vidéo sur France 3 Alsace: </a:t>
            </a:r>
            <a:r>
              <a:rPr lang="fr-FR" sz="1800" b="1" i="1" dirty="0" err="1" smtClean="0"/>
              <a:t>Ernolsheim</a:t>
            </a:r>
            <a:r>
              <a:rPr lang="fr-FR" sz="1800" b="1" i="1" dirty="0" smtClean="0"/>
              <a:t> les Saverne: le chantier de la LGV </a:t>
            </a:r>
            <a:r>
              <a:rPr lang="fr-FR" sz="1800" dirty="0" smtClean="0">
                <a:hlinkClick r:id="rId2"/>
              </a:rPr>
              <a:t>http://alsace.france3.fr/info/ernolsheim-les-savernele-tunnelier-est-la-70917418.html</a:t>
            </a:r>
            <a:endParaRPr lang="fr-FR" sz="1800" dirty="0" smtClean="0"/>
          </a:p>
        </p:txBody>
      </p:sp>
      <p:pic>
        <p:nvPicPr>
          <p:cNvPr id="12291" name="Picture 2" descr="http://www.vinci.com/vinci/actus-chantiers.nsf/E80C95D085769A19C12579720049C487/$file/11036-020-FR67700-251011-5901-p.jpg"/>
          <p:cNvPicPr>
            <a:picLocks noChangeAspect="1" noChangeArrowheads="1"/>
          </p:cNvPicPr>
          <p:nvPr/>
        </p:nvPicPr>
        <p:blipFill>
          <a:blip r:embed="rId3" cstate="print"/>
          <a:srcRect/>
          <a:stretch>
            <a:fillRect/>
          </a:stretch>
        </p:blipFill>
        <p:spPr bwMode="auto">
          <a:xfrm>
            <a:off x="5867400" y="1196975"/>
            <a:ext cx="2917825" cy="1944688"/>
          </a:xfrm>
          <a:prstGeom prst="rect">
            <a:avLst/>
          </a:prstGeom>
          <a:noFill/>
          <a:ln w="9525">
            <a:noFill/>
            <a:miter lim="800000"/>
            <a:headEnd/>
            <a:tailEnd/>
          </a:ln>
        </p:spPr>
      </p:pic>
      <p:sp>
        <p:nvSpPr>
          <p:cNvPr id="12292" name="ZoneTexte 1"/>
          <p:cNvSpPr txBox="1">
            <a:spLocks noChangeArrowheads="1"/>
          </p:cNvSpPr>
          <p:nvPr/>
        </p:nvSpPr>
        <p:spPr bwMode="auto">
          <a:xfrm>
            <a:off x="5867400" y="3284538"/>
            <a:ext cx="2736850" cy="738187"/>
          </a:xfrm>
          <a:prstGeom prst="rect">
            <a:avLst/>
          </a:prstGeom>
          <a:noFill/>
          <a:ln w="9525">
            <a:noFill/>
            <a:miter lim="800000"/>
            <a:headEnd/>
            <a:tailEnd/>
          </a:ln>
        </p:spPr>
        <p:txBody>
          <a:bodyPr>
            <a:spAutoFit/>
          </a:bodyPr>
          <a:lstStyle/>
          <a:p>
            <a:pPr algn="ctr"/>
            <a:r>
              <a:rPr lang="fr-FR" sz="1400" b="1"/>
              <a:t>Der Tunnelbohrer « Charlotte » wird den Savernerpass durchbohren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539750" y="2205038"/>
            <a:ext cx="7848600" cy="2585323"/>
          </a:xfrm>
          <a:prstGeom prst="rect">
            <a:avLst/>
          </a:prstGeom>
          <a:noFill/>
          <a:ln w="9525">
            <a:noFill/>
            <a:miter lim="800000"/>
            <a:headEnd/>
            <a:tailEnd/>
          </a:ln>
        </p:spPr>
        <p:txBody>
          <a:bodyPr>
            <a:spAutoFit/>
          </a:bodyPr>
          <a:lstStyle/>
          <a:p>
            <a:pPr algn="ctr"/>
            <a:r>
              <a:rPr lang="fr-FR" sz="3600" b="1" dirty="0" err="1">
                <a:solidFill>
                  <a:srgbClr val="FF0000"/>
                </a:solidFill>
              </a:rPr>
              <a:t>Fragestellung</a:t>
            </a:r>
            <a:r>
              <a:rPr lang="fr-FR" sz="3600" b="1" dirty="0">
                <a:solidFill>
                  <a:srgbClr val="FF0000"/>
                </a:solidFill>
              </a:rPr>
              <a:t>: </a:t>
            </a:r>
          </a:p>
          <a:p>
            <a:pPr algn="ctr"/>
            <a:r>
              <a:rPr lang="fr-FR" sz="3600" b="1" dirty="0">
                <a:solidFill>
                  <a:srgbClr val="FF0000"/>
                </a:solidFill>
              </a:rPr>
              <a:t>Welche Rolle </a:t>
            </a:r>
            <a:r>
              <a:rPr lang="fr-FR" sz="3600" b="1" dirty="0" err="1">
                <a:solidFill>
                  <a:srgbClr val="FF0000"/>
                </a:solidFill>
              </a:rPr>
              <a:t>spielt</a:t>
            </a:r>
            <a:r>
              <a:rPr lang="fr-FR" sz="3600" b="1" dirty="0">
                <a:solidFill>
                  <a:srgbClr val="FF0000"/>
                </a:solidFill>
              </a:rPr>
              <a:t> die </a:t>
            </a:r>
            <a:r>
              <a:rPr lang="fr-FR" sz="3600" b="1" dirty="0" err="1">
                <a:solidFill>
                  <a:srgbClr val="FF0000"/>
                </a:solidFill>
              </a:rPr>
              <a:t>Bahnstrecke</a:t>
            </a:r>
            <a:r>
              <a:rPr lang="fr-FR" sz="3600" b="1" dirty="0">
                <a:solidFill>
                  <a:srgbClr val="FF0000"/>
                </a:solidFill>
              </a:rPr>
              <a:t> « LGV-Est » in der </a:t>
            </a:r>
            <a:r>
              <a:rPr lang="fr-FR" sz="3600" b="1" dirty="0" err="1">
                <a:solidFill>
                  <a:srgbClr val="FF0000"/>
                </a:solidFill>
              </a:rPr>
              <a:t>Raumordnung</a:t>
            </a:r>
            <a:r>
              <a:rPr lang="fr-FR" sz="3600" b="1" dirty="0">
                <a:solidFill>
                  <a:srgbClr val="FF0000"/>
                </a:solidFill>
              </a:rPr>
              <a:t> des </a:t>
            </a:r>
            <a:r>
              <a:rPr lang="fr-FR" sz="3600" b="1" dirty="0" err="1">
                <a:solidFill>
                  <a:srgbClr val="FF0000"/>
                </a:solidFill>
              </a:rPr>
              <a:t>elsässischen</a:t>
            </a:r>
            <a:r>
              <a:rPr lang="fr-FR" sz="3600" b="1" dirty="0">
                <a:solidFill>
                  <a:srgbClr val="FF0000"/>
                </a:solidFill>
              </a:rPr>
              <a:t> </a:t>
            </a:r>
            <a:r>
              <a:rPr lang="fr-FR" sz="3600" b="1" dirty="0" err="1">
                <a:solidFill>
                  <a:srgbClr val="FF0000"/>
                </a:solidFill>
              </a:rPr>
              <a:t>Territoriums</a:t>
            </a:r>
            <a:r>
              <a:rPr lang="fr-FR" sz="3600" b="1" dirty="0">
                <a:solidFill>
                  <a:srgbClr val="FF0000"/>
                </a:solidFill>
              </a:rPr>
              <a:t>?</a:t>
            </a:r>
          </a:p>
          <a:p>
            <a:pPr algn="ct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347864" y="1196752"/>
            <a:ext cx="1944216" cy="266429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347864" y="1484784"/>
            <a:ext cx="1944216" cy="2031325"/>
          </a:xfrm>
          <a:prstGeom prst="rect">
            <a:avLst/>
          </a:prstGeom>
          <a:noFill/>
        </p:spPr>
        <p:txBody>
          <a:bodyPr wrap="square" rtlCol="0">
            <a:spAutoFit/>
          </a:bodyPr>
          <a:lstStyle/>
          <a:p>
            <a:pPr algn="ctr"/>
            <a:r>
              <a:rPr lang="fr-FR" b="1" dirty="0" smtClean="0"/>
              <a:t>LGV Est</a:t>
            </a:r>
            <a:r>
              <a:rPr lang="fr-FR" dirty="0" smtClean="0"/>
              <a:t>,</a:t>
            </a:r>
          </a:p>
          <a:p>
            <a:pPr algn="ctr"/>
            <a:r>
              <a:rPr lang="fr-FR" i="1" dirty="0" err="1" smtClean="0">
                <a:ea typeface="Microsoft YaHei" charset="-122"/>
              </a:rPr>
              <a:t>eine</a:t>
            </a:r>
            <a:r>
              <a:rPr lang="fr-FR" i="1" dirty="0" smtClean="0">
                <a:ea typeface="Microsoft YaHei" charset="-122"/>
              </a:rPr>
              <a:t> </a:t>
            </a:r>
            <a:r>
              <a:rPr lang="fr-FR" i="1" dirty="0" err="1" smtClean="0">
                <a:ea typeface="Microsoft YaHei" charset="-122"/>
              </a:rPr>
              <a:t>Herausforderung</a:t>
            </a:r>
            <a:r>
              <a:rPr lang="fr-FR" i="1" dirty="0" smtClean="0">
                <a:ea typeface="Microsoft YaHei" charset="-122"/>
              </a:rPr>
              <a:t> </a:t>
            </a:r>
            <a:r>
              <a:rPr lang="fr-FR" i="1" dirty="0" err="1" smtClean="0">
                <a:ea typeface="Microsoft YaHei" charset="-122"/>
              </a:rPr>
              <a:t>für</a:t>
            </a:r>
            <a:r>
              <a:rPr lang="fr-FR" i="1" dirty="0" smtClean="0">
                <a:ea typeface="Microsoft YaHei" charset="-122"/>
              </a:rPr>
              <a:t> die </a:t>
            </a:r>
            <a:r>
              <a:rPr lang="fr-FR" i="1" dirty="0" err="1" smtClean="0">
                <a:ea typeface="Microsoft YaHei" charset="-122"/>
              </a:rPr>
              <a:t>Raumplanung</a:t>
            </a:r>
            <a:r>
              <a:rPr lang="fr-FR" i="1" dirty="0" smtClean="0">
                <a:ea typeface="Microsoft YaHei" charset="-122"/>
              </a:rPr>
              <a:t> </a:t>
            </a:r>
            <a:r>
              <a:rPr lang="fr-FR" i="1" dirty="0" err="1" smtClean="0">
                <a:ea typeface="Microsoft YaHei" charset="-122"/>
              </a:rPr>
              <a:t>auf</a:t>
            </a:r>
            <a:r>
              <a:rPr lang="fr-FR" i="1" dirty="0" smtClean="0">
                <a:ea typeface="Microsoft YaHei" charset="-122"/>
              </a:rPr>
              <a:t> </a:t>
            </a:r>
            <a:r>
              <a:rPr lang="fr-FR" i="1" dirty="0" err="1" smtClean="0">
                <a:ea typeface="Microsoft YaHei" charset="-122"/>
              </a:rPr>
              <a:t>verschiedenen</a:t>
            </a:r>
            <a:r>
              <a:rPr lang="fr-FR" i="1" dirty="0" smtClean="0">
                <a:ea typeface="Microsoft YaHei" charset="-122"/>
              </a:rPr>
              <a:t> </a:t>
            </a:r>
            <a:r>
              <a:rPr lang="fr-FR" i="1" dirty="0" err="1" smtClean="0">
                <a:ea typeface="Microsoft YaHei" charset="-122"/>
              </a:rPr>
              <a:t>Ebenen</a:t>
            </a:r>
            <a:endParaRPr lang="fr-FR" dirty="0"/>
          </a:p>
        </p:txBody>
      </p:sp>
      <p:sp>
        <p:nvSpPr>
          <p:cNvPr id="8" name="ZoneTexte 7"/>
          <p:cNvSpPr txBox="1"/>
          <p:nvPr/>
        </p:nvSpPr>
        <p:spPr>
          <a:xfrm>
            <a:off x="179512" y="260648"/>
            <a:ext cx="2988840" cy="3139321"/>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Ziele</a:t>
            </a:r>
            <a:r>
              <a:rPr lang="fr-FR" b="1" dirty="0" smtClean="0"/>
              <a:t>?</a:t>
            </a:r>
          </a:p>
          <a:p>
            <a:pPr>
              <a:buFontTx/>
              <a:buChar char="-"/>
            </a:pPr>
            <a:r>
              <a:rPr lang="fr-FR" dirty="0" err="1" smtClean="0"/>
              <a:t>Auf</a:t>
            </a:r>
            <a:r>
              <a:rPr lang="fr-FR" dirty="0" smtClean="0"/>
              <a:t> </a:t>
            </a:r>
            <a:r>
              <a:rPr lang="fr-FR" dirty="0" err="1" smtClean="0"/>
              <a:t>regionaler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a:p>
          <a:p>
            <a:pPr>
              <a:buFontTx/>
              <a:buChar char="-"/>
            </a:pPr>
            <a:r>
              <a:rPr lang="fr-FR" dirty="0" smtClean="0"/>
              <a:t> </a:t>
            </a:r>
            <a:r>
              <a:rPr lang="fr-FR" dirty="0" err="1"/>
              <a:t>A</a:t>
            </a:r>
            <a:r>
              <a:rPr lang="fr-FR" dirty="0" err="1" smtClean="0"/>
              <a:t>uf</a:t>
            </a:r>
            <a:r>
              <a:rPr lang="fr-FR" dirty="0" smtClean="0"/>
              <a:t> </a:t>
            </a:r>
            <a:r>
              <a:rPr lang="fr-FR" dirty="0" err="1" smtClean="0"/>
              <a:t>nationaler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r>
              <a:rPr lang="fr-FR" dirty="0" smtClean="0"/>
              <a:t>:</a:t>
            </a:r>
          </a:p>
          <a:p>
            <a:pPr>
              <a:buFontTx/>
              <a:buChar char="-"/>
            </a:pPr>
            <a:endParaRPr lang="fr-FR" dirty="0"/>
          </a:p>
          <a:p>
            <a:pPr>
              <a:buFontTx/>
              <a:buChar char="-"/>
            </a:pPr>
            <a:endParaRPr lang="fr-FR" dirty="0"/>
          </a:p>
        </p:txBody>
      </p:sp>
      <p:sp>
        <p:nvSpPr>
          <p:cNvPr id="9" name="ZoneTexte 8"/>
          <p:cNvSpPr txBox="1"/>
          <p:nvPr/>
        </p:nvSpPr>
        <p:spPr>
          <a:xfrm>
            <a:off x="5652120" y="188640"/>
            <a:ext cx="3240360" cy="3456384"/>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Aktoren</a:t>
            </a:r>
            <a:r>
              <a:rPr lang="fr-FR" b="1" dirty="0" smtClean="0"/>
              <a:t>?</a:t>
            </a:r>
          </a:p>
          <a:p>
            <a:pPr>
              <a:buFontTx/>
              <a:buChar char="-"/>
            </a:pPr>
            <a:r>
              <a:rPr lang="fr-FR" dirty="0" err="1" smtClean="0"/>
              <a:t>Auf</a:t>
            </a:r>
            <a:r>
              <a:rPr lang="fr-FR" dirty="0" smtClean="0"/>
              <a:t> </a:t>
            </a:r>
            <a:r>
              <a:rPr lang="fr-FR" dirty="0" err="1"/>
              <a:t>regionaler</a:t>
            </a:r>
            <a:r>
              <a:rPr lang="fr-FR" dirty="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r>
              <a:rPr lang="fr-FR" dirty="0" smtClean="0"/>
              <a:t>:</a:t>
            </a:r>
          </a:p>
          <a:p>
            <a:endParaRPr lang="fr-FR" dirty="0" smtClean="0"/>
          </a:p>
          <a:p>
            <a:endParaRPr lang="fr-FR" dirty="0"/>
          </a:p>
          <a:p>
            <a:endParaRPr lang="fr-FR" dirty="0"/>
          </a:p>
        </p:txBody>
      </p:sp>
      <p:sp>
        <p:nvSpPr>
          <p:cNvPr id="10" name="ZoneTexte 9"/>
          <p:cNvSpPr txBox="1"/>
          <p:nvPr/>
        </p:nvSpPr>
        <p:spPr>
          <a:xfrm>
            <a:off x="2915816" y="4149080"/>
            <a:ext cx="3240360" cy="2862322"/>
          </a:xfrm>
          <a:prstGeom prst="rect">
            <a:avLst/>
          </a:prstGeom>
          <a:noFill/>
          <a:ln w="31750">
            <a:solidFill>
              <a:schemeClr val="accent1">
                <a:shade val="50000"/>
              </a:schemeClr>
            </a:solidFill>
          </a:ln>
        </p:spPr>
        <p:txBody>
          <a:bodyPr wrap="square" rtlCol="0">
            <a:spAutoFit/>
          </a:bodyPr>
          <a:lstStyle/>
          <a:p>
            <a:r>
              <a:rPr lang="fr-FR" b="1" dirty="0" err="1" smtClean="0"/>
              <a:t>Wer</a:t>
            </a:r>
            <a:r>
              <a:rPr lang="fr-FR" b="1" dirty="0" smtClean="0"/>
              <a:t> </a:t>
            </a:r>
            <a:r>
              <a:rPr lang="fr-FR" b="1" dirty="0" err="1" smtClean="0"/>
              <a:t>finanziert</a:t>
            </a:r>
            <a:r>
              <a:rPr lang="fr-FR" b="1" dirty="0" smtClean="0"/>
              <a:t>?</a:t>
            </a:r>
          </a:p>
          <a:p>
            <a:pPr>
              <a:buFontTx/>
              <a:buChar char="-"/>
            </a:pPr>
            <a:r>
              <a:rPr lang="fr-FR" dirty="0" err="1" smtClean="0"/>
              <a:t>Auf</a:t>
            </a:r>
            <a:r>
              <a:rPr lang="fr-FR" dirty="0" smtClean="0"/>
              <a:t> </a:t>
            </a:r>
            <a:r>
              <a:rPr lang="fr-FR" dirty="0" err="1" smtClean="0"/>
              <a:t>regionalerEbene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r>
              <a:rPr lang="fr-FR" dirty="0" smtClean="0"/>
              <a:t>:</a:t>
            </a:r>
          </a:p>
          <a:p>
            <a:endParaRPr lang="fr-FR" dirty="0"/>
          </a:p>
        </p:txBody>
      </p:sp>
      <p:sp>
        <p:nvSpPr>
          <p:cNvPr id="11" name="Flèche vers le bas 10"/>
          <p:cNvSpPr/>
          <p:nvPr/>
        </p:nvSpPr>
        <p:spPr>
          <a:xfrm rot="13579273">
            <a:off x="5076056" y="836712"/>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rot="7812435">
            <a:off x="3343000" y="70256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4139952" y="3501008"/>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txBox="1">
            <a:spLocks/>
          </p:cNvSpPr>
          <p:nvPr/>
        </p:nvSpPr>
        <p:spPr bwMode="auto">
          <a:xfrm>
            <a:off x="457200" y="274638"/>
            <a:ext cx="8229600" cy="1143000"/>
          </a:xfrm>
          <a:prstGeom prst="rect">
            <a:avLst/>
          </a:prstGeom>
          <a:noFill/>
          <a:ln w="9525">
            <a:noFill/>
            <a:miter lim="800000"/>
            <a:headEnd/>
            <a:tailEnd/>
          </a:ln>
        </p:spPr>
        <p:txBody>
          <a:bodyPr/>
          <a:lstStyle/>
          <a:p>
            <a:pPr algn="ctr"/>
            <a:r>
              <a:rPr lang="fr-FR" sz="3200" b="1" u="sng" dirty="0"/>
              <a:t>1. </a:t>
            </a:r>
            <a:r>
              <a:rPr lang="fr-FR" sz="3200" b="1" u="sng" dirty="0" err="1"/>
              <a:t>Auf</a:t>
            </a:r>
            <a:r>
              <a:rPr lang="fr-FR" sz="3200" b="1" u="sng" dirty="0"/>
              <a:t> </a:t>
            </a:r>
            <a:r>
              <a:rPr lang="fr-FR" sz="3200" b="1" u="sng" dirty="0" err="1" smtClean="0"/>
              <a:t>regionaler</a:t>
            </a:r>
            <a:r>
              <a:rPr lang="fr-FR" sz="3200" b="1" u="sng" dirty="0" smtClean="0"/>
              <a:t> </a:t>
            </a:r>
            <a:r>
              <a:rPr lang="fr-FR" sz="3200" b="1" u="sng" dirty="0" err="1"/>
              <a:t>Ebene</a:t>
            </a:r>
            <a:endParaRPr lang="fr-FR" sz="3200" b="1" u="sng" dirty="0"/>
          </a:p>
        </p:txBody>
      </p:sp>
      <p:sp>
        <p:nvSpPr>
          <p:cNvPr id="14339" name="ZoneTexte 2"/>
          <p:cNvSpPr txBox="1">
            <a:spLocks noChangeArrowheads="1"/>
          </p:cNvSpPr>
          <p:nvPr/>
        </p:nvSpPr>
        <p:spPr bwMode="auto">
          <a:xfrm>
            <a:off x="900113" y="1628775"/>
            <a:ext cx="184150" cy="369888"/>
          </a:xfrm>
          <a:prstGeom prst="rect">
            <a:avLst/>
          </a:prstGeom>
          <a:noFill/>
          <a:ln w="9525">
            <a:noFill/>
            <a:miter lim="800000"/>
            <a:headEnd/>
            <a:tailEnd/>
          </a:ln>
        </p:spPr>
        <p:txBody>
          <a:bodyPr wrap="none">
            <a:spAutoFit/>
          </a:bodyPr>
          <a:lstStyle/>
          <a:p>
            <a:endParaRPr lang="fr-FR"/>
          </a:p>
        </p:txBody>
      </p:sp>
      <p:sp>
        <p:nvSpPr>
          <p:cNvPr id="4" name="ZoneTexte 3"/>
          <p:cNvSpPr txBox="1"/>
          <p:nvPr/>
        </p:nvSpPr>
        <p:spPr>
          <a:xfrm>
            <a:off x="179388" y="981075"/>
            <a:ext cx="5545137" cy="5724525"/>
          </a:xfrm>
          <a:prstGeom prst="rect">
            <a:avLst/>
          </a:prstGeom>
          <a:noFill/>
        </p:spPr>
        <p:txBody>
          <a:bodyPr>
            <a:spAutoFit/>
          </a:bodyPr>
          <a:lstStyle/>
          <a:p>
            <a:pPr>
              <a:defRPr/>
            </a:pPr>
            <a:r>
              <a:rPr lang="de-DE" b="1" dirty="0"/>
              <a:t>Zwei Hochgeschwindigkeitsstrecken im </a:t>
            </a:r>
            <a:r>
              <a:rPr lang="de-DE" b="1" dirty="0" err="1"/>
              <a:t>Elsass</a:t>
            </a:r>
            <a:r>
              <a:rPr lang="de-DE" dirty="0"/>
              <a:t>:</a:t>
            </a:r>
          </a:p>
          <a:p>
            <a:pPr>
              <a:defRPr/>
            </a:pPr>
            <a:r>
              <a:rPr lang="de-DE" dirty="0"/>
              <a:t>Die Region zählt zwei Hochgeschwindigkeitsstrecken, was selten ist: die „</a:t>
            </a:r>
            <a:r>
              <a:rPr lang="de-DE" dirty="0" err="1"/>
              <a:t>LGV</a:t>
            </a:r>
            <a:r>
              <a:rPr lang="de-DE" dirty="0"/>
              <a:t> </a:t>
            </a:r>
            <a:r>
              <a:rPr lang="de-DE" dirty="0" err="1"/>
              <a:t>Est</a:t>
            </a:r>
            <a:r>
              <a:rPr lang="de-DE" dirty="0"/>
              <a:t>“ und die „</a:t>
            </a:r>
            <a:r>
              <a:rPr lang="de-DE" dirty="0" err="1"/>
              <a:t>LGV</a:t>
            </a:r>
            <a:r>
              <a:rPr lang="de-DE" dirty="0"/>
              <a:t> </a:t>
            </a:r>
            <a:r>
              <a:rPr lang="de-DE" dirty="0" err="1"/>
              <a:t>Rhin</a:t>
            </a:r>
            <a:r>
              <a:rPr lang="de-DE" dirty="0"/>
              <a:t>-Rhône“.</a:t>
            </a:r>
          </a:p>
          <a:p>
            <a:pPr>
              <a:defRPr/>
            </a:pPr>
            <a:r>
              <a:rPr lang="de-DE" dirty="0" err="1"/>
              <a:t>Elsass</a:t>
            </a:r>
            <a:r>
              <a:rPr lang="de-DE" dirty="0"/>
              <a:t> ist ein wichtiger Knotenpunkt im europäischen Zugverkehr.</a:t>
            </a:r>
          </a:p>
          <a:p>
            <a:pPr>
              <a:defRPr/>
            </a:pPr>
            <a:r>
              <a:rPr lang="de-DE" dirty="0"/>
              <a:t>Planmäßige Fahrzeiten einiger Strecken:</a:t>
            </a:r>
          </a:p>
          <a:p>
            <a:pPr>
              <a:buFont typeface="Calibri" pitchFamily="32" charset="0"/>
              <a:buChar char="-"/>
              <a:defRPr/>
            </a:pPr>
            <a:r>
              <a:rPr lang="de-DE" dirty="0"/>
              <a:t>Straßburg-Paris: 2 Stunden und 20 Minuten</a:t>
            </a:r>
          </a:p>
          <a:p>
            <a:pPr>
              <a:defRPr/>
            </a:pPr>
            <a:r>
              <a:rPr lang="de-DE" dirty="0"/>
              <a:t>-Straßburg-Lille: 3 Stunden und 30 Minuten, </a:t>
            </a:r>
          </a:p>
          <a:p>
            <a:pPr>
              <a:buFont typeface="Calibri" pitchFamily="32" charset="0"/>
              <a:buChar char="-"/>
              <a:defRPr/>
            </a:pPr>
            <a:r>
              <a:rPr lang="de-DE" dirty="0"/>
              <a:t>Straßburg-Lyon: 3 Stunden und 40 Minuten</a:t>
            </a:r>
          </a:p>
          <a:p>
            <a:pPr>
              <a:buFont typeface="Calibri" pitchFamily="32" charset="0"/>
              <a:buChar char="-"/>
              <a:defRPr/>
            </a:pPr>
            <a:r>
              <a:rPr lang="de-DE" dirty="0"/>
              <a:t>Straßburg-Nantes: 5 Stunden und 20 Minuten</a:t>
            </a:r>
          </a:p>
          <a:p>
            <a:pPr>
              <a:buFont typeface="Calibri" pitchFamily="32" charset="0"/>
              <a:buChar char="-"/>
              <a:defRPr/>
            </a:pPr>
            <a:r>
              <a:rPr lang="de-DE" dirty="0"/>
              <a:t>Mulhouse-Paris: 2 Stunden und 40 Minuten</a:t>
            </a:r>
          </a:p>
          <a:p>
            <a:pPr>
              <a:buFont typeface="Calibri" pitchFamily="32" charset="0"/>
              <a:buChar char="-"/>
              <a:defRPr/>
            </a:pPr>
            <a:r>
              <a:rPr lang="de-DE" dirty="0"/>
              <a:t>Mulhouse-Lyon: 2 Stunden und 50 Minuten, </a:t>
            </a:r>
          </a:p>
          <a:p>
            <a:pPr>
              <a:buFont typeface="Calibri" pitchFamily="32" charset="0"/>
              <a:buChar char="-"/>
              <a:defRPr/>
            </a:pPr>
            <a:r>
              <a:rPr lang="de-DE" dirty="0"/>
              <a:t>Mulhouse-Montpellier: 4 Stunden und 50 Minuten.</a:t>
            </a:r>
          </a:p>
          <a:p>
            <a:pPr>
              <a:defRPr/>
            </a:pPr>
            <a:endParaRPr lang="de-DE" dirty="0"/>
          </a:p>
          <a:p>
            <a:pPr>
              <a:defRPr/>
            </a:pPr>
            <a:r>
              <a:rPr lang="de-DE" dirty="0"/>
              <a:t>Mit solchen reduzierten Fahrzeiten bietet die Region </a:t>
            </a:r>
            <a:r>
              <a:rPr lang="de-DE" dirty="0" err="1"/>
              <a:t>Elsass</a:t>
            </a:r>
            <a:r>
              <a:rPr lang="de-DE" dirty="0"/>
              <a:t> seinen Fahrgästen effiziente Verbindungen zwischen den Hochgeschwindigkeitsstrecken und den regionalen Eisenbahnstrecken (Frz.: „TER“).</a:t>
            </a:r>
          </a:p>
          <a:p>
            <a:pPr algn="r" fontAlgn="auto">
              <a:spcBef>
                <a:spcPts val="0"/>
              </a:spcBef>
              <a:spcAft>
                <a:spcPts val="0"/>
              </a:spcAft>
              <a:defRPr/>
            </a:pPr>
            <a:endParaRPr lang="de-DE" sz="1400" b="1" dirty="0">
              <a:latin typeface="+mn-lt"/>
              <a:cs typeface="+mn-cs"/>
            </a:endParaRPr>
          </a:p>
          <a:p>
            <a:pPr algn="r" fontAlgn="auto">
              <a:spcBef>
                <a:spcPts val="0"/>
              </a:spcBef>
              <a:spcAft>
                <a:spcPts val="0"/>
              </a:spcAft>
              <a:defRPr/>
            </a:pPr>
            <a:r>
              <a:rPr lang="de-DE" sz="1400" b="1" dirty="0">
                <a:latin typeface="+mn-lt"/>
                <a:cs typeface="+mn-cs"/>
              </a:rPr>
              <a:t>Aus der Internetseite: </a:t>
            </a:r>
            <a:r>
              <a:rPr lang="fr-FR" sz="1400" b="1" dirty="0">
                <a:latin typeface="+mn-lt"/>
                <a:cs typeface="+mn-cs"/>
                <a:hlinkClick r:id="rId2"/>
              </a:rPr>
              <a:t>http://</a:t>
            </a:r>
            <a:r>
              <a:rPr lang="fr-FR" sz="1400" b="1" dirty="0" err="1">
                <a:latin typeface="+mn-lt"/>
                <a:cs typeface="+mn-cs"/>
                <a:hlinkClick r:id="rId2"/>
              </a:rPr>
              <a:t>www.region-alsace.eu</a:t>
            </a:r>
            <a:r>
              <a:rPr lang="fr-FR" sz="1400" b="1" dirty="0">
                <a:latin typeface="+mn-lt"/>
                <a:cs typeface="+mn-cs"/>
                <a:hlinkClick r:id="rId2"/>
              </a:rPr>
              <a:t>/article/imaginer-le-transport-de-demain-2012</a:t>
            </a:r>
            <a:endParaRPr lang="fr-FR" sz="1400" b="1" dirty="0">
              <a:latin typeface="+mn-lt"/>
              <a:cs typeface="+mn-cs"/>
            </a:endParaRPr>
          </a:p>
        </p:txBody>
      </p:sp>
      <p:pic>
        <p:nvPicPr>
          <p:cNvPr id="14341" name="Picture 2" descr="http://blog.investinreims.com/IMG/jpg/europe1-2.jpg"/>
          <p:cNvPicPr>
            <a:picLocks noChangeAspect="1" noChangeArrowheads="1"/>
          </p:cNvPicPr>
          <p:nvPr/>
        </p:nvPicPr>
        <p:blipFill>
          <a:blip r:embed="rId3" cstate="print"/>
          <a:srcRect/>
          <a:stretch>
            <a:fillRect/>
          </a:stretch>
        </p:blipFill>
        <p:spPr bwMode="auto">
          <a:xfrm>
            <a:off x="5435600" y="2349500"/>
            <a:ext cx="3360738" cy="251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noChangeArrowheads="1"/>
          </p:cNvPicPr>
          <p:nvPr/>
        </p:nvPicPr>
        <p:blipFill>
          <a:blip r:embed="rId2" cstate="print"/>
          <a:srcRect/>
          <a:stretch>
            <a:fillRect/>
          </a:stretch>
        </p:blipFill>
        <p:spPr bwMode="auto">
          <a:xfrm>
            <a:off x="755650" y="981075"/>
            <a:ext cx="7345363" cy="4886325"/>
          </a:xfrm>
          <a:prstGeom prst="rect">
            <a:avLst/>
          </a:prstGeom>
          <a:noFill/>
          <a:ln w="9525">
            <a:noFill/>
            <a:miter lim="800000"/>
            <a:headEnd/>
            <a:tailEnd/>
          </a:ln>
        </p:spPr>
      </p:pic>
      <p:sp>
        <p:nvSpPr>
          <p:cNvPr id="15363" name="ZoneTexte 3"/>
          <p:cNvSpPr txBox="1">
            <a:spLocks noChangeArrowheads="1"/>
          </p:cNvSpPr>
          <p:nvPr/>
        </p:nvSpPr>
        <p:spPr bwMode="auto">
          <a:xfrm>
            <a:off x="395288" y="6092825"/>
            <a:ext cx="8569325" cy="615950"/>
          </a:xfrm>
          <a:prstGeom prst="rect">
            <a:avLst/>
          </a:prstGeom>
          <a:noFill/>
          <a:ln w="9525">
            <a:noFill/>
            <a:miter lim="800000"/>
            <a:headEnd/>
            <a:tailEnd/>
          </a:ln>
        </p:spPr>
        <p:txBody>
          <a:bodyPr>
            <a:spAutoFit/>
          </a:bodyPr>
          <a:lstStyle/>
          <a:p>
            <a:r>
              <a:rPr lang="fr-FR" sz="1600"/>
              <a:t>Aus der Internetseite </a:t>
            </a:r>
            <a:r>
              <a:rPr lang="fr-FR" sz="1600" u="sng">
                <a:hlinkClick r:id="rId3"/>
              </a:rPr>
              <a:t>http://www.lgv-est.com/medias/pdf/medias1425.pdf</a:t>
            </a:r>
            <a:endParaRPr lang="fr-FR" sz="1600"/>
          </a:p>
          <a:p>
            <a:endParaRPr lang="fr-FR"/>
          </a:p>
        </p:txBody>
      </p:sp>
      <p:sp>
        <p:nvSpPr>
          <p:cNvPr id="15364" name="ZoneTexte 4"/>
          <p:cNvSpPr txBox="1">
            <a:spLocks noChangeArrowheads="1"/>
          </p:cNvSpPr>
          <p:nvPr/>
        </p:nvSpPr>
        <p:spPr bwMode="auto">
          <a:xfrm>
            <a:off x="827088" y="5445125"/>
            <a:ext cx="3673475" cy="369888"/>
          </a:xfrm>
          <a:prstGeom prst="rect">
            <a:avLst/>
          </a:prstGeom>
          <a:solidFill>
            <a:schemeClr val="bg1"/>
          </a:solidFill>
          <a:ln w="9525">
            <a:noFill/>
            <a:miter lim="800000"/>
            <a:headEnd/>
            <a:tailEnd/>
          </a:ln>
        </p:spPr>
        <p:txBody>
          <a:bodyPr>
            <a:spAutoFit/>
          </a:bodyPr>
          <a:lstStyle/>
          <a:p>
            <a:pPr algn="ctr"/>
            <a:r>
              <a:rPr lang="fr-FR" b="1"/>
              <a:t>Fahrzeiten der Züge ab Paris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p:cNvPicPr>
          <p:nvPr>
            <p:ph idx="1"/>
          </p:nvPr>
        </p:nvPicPr>
        <p:blipFill>
          <a:blip r:embed="rId2" cstate="print"/>
          <a:stretch>
            <a:fillRect/>
          </a:stretch>
        </p:blipFill>
        <p:spPr>
          <a:xfrm>
            <a:off x="1116013" y="765175"/>
            <a:ext cx="6769100" cy="4751388"/>
          </a:xfrm>
          <a:ln>
            <a:solidFill>
              <a:schemeClr val="accent4">
                <a:lumMod val="75000"/>
              </a:schemeClr>
            </a:solidFill>
          </a:ln>
        </p:spPr>
      </p:pic>
      <p:sp>
        <p:nvSpPr>
          <p:cNvPr id="16387" name="ZoneTexte 6"/>
          <p:cNvSpPr txBox="1">
            <a:spLocks noChangeArrowheads="1"/>
          </p:cNvSpPr>
          <p:nvPr/>
        </p:nvSpPr>
        <p:spPr bwMode="auto">
          <a:xfrm>
            <a:off x="395288" y="5876925"/>
            <a:ext cx="8569325" cy="615950"/>
          </a:xfrm>
          <a:prstGeom prst="rect">
            <a:avLst/>
          </a:prstGeom>
          <a:noFill/>
          <a:ln w="9525">
            <a:noFill/>
            <a:miter lim="800000"/>
            <a:headEnd/>
            <a:tailEnd/>
          </a:ln>
        </p:spPr>
        <p:txBody>
          <a:bodyPr>
            <a:spAutoFit/>
          </a:bodyPr>
          <a:lstStyle/>
          <a:p>
            <a:r>
              <a:rPr lang="fr-FR" sz="1600"/>
              <a:t>Aus der Internetseite </a:t>
            </a:r>
            <a:r>
              <a:rPr lang="fr-FR" sz="1600" u="sng">
                <a:hlinkClick r:id="rId3"/>
              </a:rPr>
              <a:t>http://www.lgv-est.com/medias/pdf/medias1425.pdf</a:t>
            </a:r>
            <a:endParaRPr lang="fr-FR" sz="1600"/>
          </a:p>
          <a:p>
            <a:endParaRPr lang="fr-FR"/>
          </a:p>
        </p:txBody>
      </p:sp>
      <p:sp>
        <p:nvSpPr>
          <p:cNvPr id="2" name="ZoneTexte 1"/>
          <p:cNvSpPr txBox="1"/>
          <p:nvPr/>
        </p:nvSpPr>
        <p:spPr>
          <a:xfrm>
            <a:off x="4049713" y="882650"/>
            <a:ext cx="1260475" cy="461963"/>
          </a:xfrm>
          <a:prstGeom prst="rect">
            <a:avLst/>
          </a:prstGeom>
          <a:solidFill>
            <a:schemeClr val="bg1"/>
          </a:solidFill>
          <a:ln>
            <a:solidFill>
              <a:schemeClr val="accent4">
                <a:lumMod val="75000"/>
              </a:schemeClr>
            </a:solidFill>
          </a:ln>
        </p:spPr>
        <p:txBody>
          <a:bodyPr>
            <a:spAutoFit/>
          </a:bodyPr>
          <a:lstStyle/>
          <a:p>
            <a:pPr algn="ctr" fontAlgn="auto">
              <a:spcBef>
                <a:spcPts val="0"/>
              </a:spcBef>
              <a:spcAft>
                <a:spcPts val="0"/>
              </a:spcAft>
              <a:defRPr/>
            </a:pPr>
            <a:r>
              <a:rPr lang="fr-FR" sz="1200" dirty="0">
                <a:latin typeface="+mn-lt"/>
                <a:cs typeface="+mn-cs"/>
              </a:rPr>
              <a:t>Vor </a:t>
            </a:r>
            <a:r>
              <a:rPr lang="fr-FR" sz="1200" dirty="0" err="1">
                <a:latin typeface="+mn-lt"/>
                <a:cs typeface="+mn-cs"/>
              </a:rPr>
              <a:t>dem</a:t>
            </a:r>
            <a:r>
              <a:rPr lang="fr-FR" sz="1200" dirty="0">
                <a:latin typeface="+mn-lt"/>
                <a:cs typeface="+mn-cs"/>
              </a:rPr>
              <a:t> 10. Juni 2007</a:t>
            </a:r>
          </a:p>
        </p:txBody>
      </p:sp>
      <p:sp>
        <p:nvSpPr>
          <p:cNvPr id="6" name="ZoneTexte 5"/>
          <p:cNvSpPr txBox="1"/>
          <p:nvPr/>
        </p:nvSpPr>
        <p:spPr>
          <a:xfrm>
            <a:off x="5310188" y="823913"/>
            <a:ext cx="1308100" cy="577850"/>
          </a:xfrm>
          <a:prstGeom prst="rect">
            <a:avLst/>
          </a:prstGeom>
          <a:solidFill>
            <a:schemeClr val="bg1"/>
          </a:solidFill>
          <a:ln>
            <a:solidFill>
              <a:schemeClr val="accent4">
                <a:lumMod val="75000"/>
              </a:schemeClr>
            </a:solidFill>
          </a:ln>
        </p:spPr>
        <p:txBody>
          <a:bodyPr>
            <a:spAutoFit/>
          </a:bodyPr>
          <a:lstStyle/>
          <a:p>
            <a:pPr algn="ctr" fontAlgn="auto">
              <a:spcBef>
                <a:spcPts val="0"/>
              </a:spcBef>
              <a:spcAft>
                <a:spcPts val="0"/>
              </a:spcAft>
              <a:defRPr/>
            </a:pPr>
            <a:r>
              <a:rPr lang="fr-FR" sz="1050" dirty="0" err="1">
                <a:latin typeface="+mn-lt"/>
                <a:cs typeface="+mn-cs"/>
              </a:rPr>
              <a:t>Nach</a:t>
            </a:r>
            <a:r>
              <a:rPr lang="fr-FR" sz="1050" dirty="0">
                <a:latin typeface="+mn-lt"/>
                <a:cs typeface="+mn-cs"/>
              </a:rPr>
              <a:t> </a:t>
            </a:r>
            <a:r>
              <a:rPr lang="fr-FR" sz="1050" dirty="0" err="1">
                <a:latin typeface="+mn-lt"/>
                <a:cs typeface="+mn-cs"/>
              </a:rPr>
              <a:t>dem</a:t>
            </a:r>
            <a:r>
              <a:rPr lang="fr-FR" sz="1050" dirty="0">
                <a:latin typeface="+mn-lt"/>
                <a:cs typeface="+mn-cs"/>
              </a:rPr>
              <a:t> 1. </a:t>
            </a:r>
            <a:r>
              <a:rPr lang="fr-FR" sz="1050" dirty="0" err="1">
                <a:latin typeface="+mn-lt"/>
                <a:cs typeface="+mn-cs"/>
              </a:rPr>
              <a:t>Bauabschnitt</a:t>
            </a:r>
            <a:r>
              <a:rPr lang="fr-FR" sz="1050" dirty="0">
                <a:latin typeface="+mn-lt"/>
                <a:cs typeface="+mn-cs"/>
              </a:rPr>
              <a:t> (10. Juni 2007)</a:t>
            </a:r>
          </a:p>
        </p:txBody>
      </p:sp>
      <p:sp>
        <p:nvSpPr>
          <p:cNvPr id="8" name="ZoneTexte 7"/>
          <p:cNvSpPr txBox="1"/>
          <p:nvPr/>
        </p:nvSpPr>
        <p:spPr>
          <a:xfrm>
            <a:off x="6618288" y="908050"/>
            <a:ext cx="1260475" cy="461963"/>
          </a:xfrm>
          <a:prstGeom prst="rect">
            <a:avLst/>
          </a:prstGeom>
          <a:solidFill>
            <a:schemeClr val="bg1"/>
          </a:solidFill>
          <a:ln>
            <a:solidFill>
              <a:schemeClr val="accent4">
                <a:lumMod val="75000"/>
              </a:schemeClr>
            </a:solidFill>
          </a:ln>
        </p:spPr>
        <p:txBody>
          <a:bodyPr>
            <a:spAutoFit/>
          </a:bodyPr>
          <a:lstStyle/>
          <a:p>
            <a:pPr algn="ctr" fontAlgn="auto">
              <a:spcBef>
                <a:spcPts val="0"/>
              </a:spcBef>
              <a:spcAft>
                <a:spcPts val="0"/>
              </a:spcAft>
              <a:defRPr/>
            </a:pPr>
            <a:r>
              <a:rPr lang="fr-FR" sz="1200" dirty="0">
                <a:latin typeface="+mn-lt"/>
                <a:cs typeface="+mn-cs"/>
              </a:rPr>
              <a:t>Mit </a:t>
            </a:r>
            <a:r>
              <a:rPr lang="fr-FR" sz="1200" dirty="0" err="1">
                <a:latin typeface="+mn-lt"/>
                <a:cs typeface="+mn-cs"/>
              </a:rPr>
              <a:t>dem</a:t>
            </a:r>
            <a:r>
              <a:rPr lang="fr-FR" sz="1200" dirty="0">
                <a:latin typeface="+mn-lt"/>
                <a:cs typeface="+mn-cs"/>
              </a:rPr>
              <a:t> 2. </a:t>
            </a:r>
            <a:r>
              <a:rPr lang="fr-FR" sz="1200" dirty="0" err="1">
                <a:latin typeface="+mn-lt"/>
                <a:cs typeface="+mn-cs"/>
              </a:rPr>
              <a:t>Bauabschnitt</a:t>
            </a:r>
            <a:endParaRPr lang="fr-FR" sz="1200" dirty="0">
              <a:latin typeface="+mn-lt"/>
              <a:cs typeface="+mn-cs"/>
            </a:endParaRPr>
          </a:p>
        </p:txBody>
      </p:sp>
      <p:sp>
        <p:nvSpPr>
          <p:cNvPr id="3" name="ZoneTexte 2"/>
          <p:cNvSpPr txBox="1"/>
          <p:nvPr/>
        </p:nvSpPr>
        <p:spPr>
          <a:xfrm>
            <a:off x="1187450" y="3789363"/>
            <a:ext cx="6061075" cy="1754187"/>
          </a:xfrm>
          <a:prstGeom prst="rect">
            <a:avLst/>
          </a:prstGeom>
          <a:solidFill>
            <a:schemeClr val="bg1"/>
          </a:solidFill>
        </p:spPr>
        <p:txBody>
          <a:bodyPr>
            <a:spAutoFit/>
          </a:bodyPr>
          <a:lstStyle/>
          <a:p>
            <a:pPr fontAlgn="auto">
              <a:spcBef>
                <a:spcPts val="0"/>
              </a:spcBef>
              <a:spcAft>
                <a:spcPts val="0"/>
              </a:spcAft>
              <a:defRPr/>
            </a:pPr>
            <a:r>
              <a:rPr lang="fr-FR" b="1" dirty="0" err="1">
                <a:latin typeface="+mn-lt"/>
                <a:cs typeface="+mn-cs"/>
              </a:rPr>
              <a:t>Zeitgewinn</a:t>
            </a:r>
            <a:r>
              <a:rPr lang="fr-FR" b="1" dirty="0">
                <a:latin typeface="+mn-lt"/>
                <a:cs typeface="+mn-cs"/>
              </a:rPr>
              <a:t>:</a:t>
            </a:r>
          </a:p>
          <a:p>
            <a:pPr fontAlgn="auto">
              <a:spcBef>
                <a:spcPts val="0"/>
              </a:spcBef>
              <a:spcAft>
                <a:spcPts val="0"/>
              </a:spcAft>
              <a:defRPr/>
            </a:pPr>
            <a:endParaRPr lang="fr-FR" b="1" dirty="0">
              <a:latin typeface="+mn-lt"/>
              <a:cs typeface="+mn-cs"/>
            </a:endParaRPr>
          </a:p>
          <a:p>
            <a:pPr marL="285750" indent="-285750" fontAlgn="auto">
              <a:spcBef>
                <a:spcPts val="0"/>
              </a:spcBef>
              <a:spcAft>
                <a:spcPts val="0"/>
              </a:spcAft>
              <a:buFontTx/>
              <a:buChar char="-"/>
              <a:defRPr/>
            </a:pPr>
            <a:r>
              <a:rPr lang="fr-FR" b="1" dirty="0">
                <a:latin typeface="+mn-lt"/>
                <a:cs typeface="+mn-cs"/>
              </a:rPr>
              <a:t>30 </a:t>
            </a:r>
            <a:r>
              <a:rPr lang="fr-FR" b="1" dirty="0" err="1">
                <a:latin typeface="+mn-lt"/>
                <a:cs typeface="+mn-cs"/>
              </a:rPr>
              <a:t>Minuten</a:t>
            </a:r>
            <a:r>
              <a:rPr lang="fr-FR" b="1" dirty="0">
                <a:latin typeface="+mn-lt"/>
                <a:cs typeface="+mn-cs"/>
              </a:rPr>
              <a:t> </a:t>
            </a:r>
            <a:r>
              <a:rPr lang="fr-FR" b="1" dirty="0" err="1">
                <a:latin typeface="+mn-lt"/>
                <a:cs typeface="+mn-cs"/>
              </a:rPr>
              <a:t>nach</a:t>
            </a:r>
            <a:r>
              <a:rPr lang="fr-FR" b="1" dirty="0">
                <a:latin typeface="+mn-lt"/>
                <a:cs typeface="+mn-cs"/>
              </a:rPr>
              <a:t> </a:t>
            </a:r>
            <a:r>
              <a:rPr lang="fr-FR" b="1" dirty="0" err="1">
                <a:latin typeface="+mn-lt"/>
                <a:cs typeface="+mn-cs"/>
              </a:rPr>
              <a:t>Straßburg</a:t>
            </a:r>
            <a:endParaRPr lang="fr-FR" b="1" dirty="0">
              <a:latin typeface="+mn-lt"/>
              <a:cs typeface="+mn-cs"/>
            </a:endParaRPr>
          </a:p>
          <a:p>
            <a:pPr marL="285750" indent="-285750" fontAlgn="auto">
              <a:spcBef>
                <a:spcPts val="0"/>
              </a:spcBef>
              <a:spcAft>
                <a:spcPts val="0"/>
              </a:spcAft>
              <a:buFontTx/>
              <a:buChar char="-"/>
              <a:defRPr/>
            </a:pPr>
            <a:r>
              <a:rPr lang="fr-FR" b="1" dirty="0">
                <a:latin typeface="+mn-lt"/>
                <a:cs typeface="+mn-cs"/>
              </a:rPr>
              <a:t>25 </a:t>
            </a:r>
            <a:r>
              <a:rPr lang="fr-FR" b="1" dirty="0" err="1">
                <a:latin typeface="+mn-lt"/>
                <a:cs typeface="+mn-cs"/>
              </a:rPr>
              <a:t>Minuten</a:t>
            </a:r>
            <a:r>
              <a:rPr lang="fr-FR" b="1" dirty="0">
                <a:latin typeface="+mn-lt"/>
                <a:cs typeface="+mn-cs"/>
              </a:rPr>
              <a:t> </a:t>
            </a:r>
            <a:r>
              <a:rPr lang="fr-FR" b="1" dirty="0" err="1">
                <a:latin typeface="+mn-lt"/>
                <a:cs typeface="+mn-cs"/>
              </a:rPr>
              <a:t>von</a:t>
            </a:r>
            <a:r>
              <a:rPr lang="fr-FR" b="1" dirty="0">
                <a:latin typeface="+mn-lt"/>
                <a:cs typeface="+mn-cs"/>
              </a:rPr>
              <a:t> </a:t>
            </a:r>
            <a:r>
              <a:rPr lang="fr-FR" b="1" dirty="0" err="1">
                <a:latin typeface="+mn-lt"/>
                <a:cs typeface="+mn-cs"/>
              </a:rPr>
              <a:t>Straßburg</a:t>
            </a:r>
            <a:r>
              <a:rPr lang="fr-FR" b="1" dirty="0">
                <a:latin typeface="+mn-lt"/>
                <a:cs typeface="+mn-cs"/>
              </a:rPr>
              <a:t> bis </a:t>
            </a:r>
            <a:r>
              <a:rPr lang="fr-FR" b="1" dirty="0" err="1">
                <a:latin typeface="+mn-lt"/>
                <a:cs typeface="+mn-cs"/>
              </a:rPr>
              <a:t>im</a:t>
            </a:r>
            <a:r>
              <a:rPr lang="fr-FR" b="1" dirty="0">
                <a:latin typeface="+mn-lt"/>
                <a:cs typeface="+mn-cs"/>
              </a:rPr>
              <a:t> </a:t>
            </a:r>
            <a:r>
              <a:rPr lang="fr-FR" b="1" dirty="0" err="1">
                <a:latin typeface="+mn-lt"/>
                <a:cs typeface="+mn-cs"/>
              </a:rPr>
              <a:t>Norden</a:t>
            </a:r>
            <a:r>
              <a:rPr lang="fr-FR" b="1" dirty="0">
                <a:latin typeface="+mn-lt"/>
                <a:cs typeface="+mn-cs"/>
              </a:rPr>
              <a:t> </a:t>
            </a:r>
            <a:r>
              <a:rPr lang="fr-FR" b="1" dirty="0" err="1">
                <a:latin typeface="+mn-lt"/>
                <a:cs typeface="+mn-cs"/>
              </a:rPr>
              <a:t>Frankreichs</a:t>
            </a:r>
            <a:endParaRPr lang="fr-FR" b="1" dirty="0">
              <a:latin typeface="+mn-lt"/>
              <a:cs typeface="+mn-cs"/>
            </a:endParaRPr>
          </a:p>
          <a:p>
            <a:pPr marL="285750" indent="-285750" fontAlgn="auto">
              <a:spcBef>
                <a:spcPts val="0"/>
              </a:spcBef>
              <a:spcAft>
                <a:spcPts val="0"/>
              </a:spcAft>
              <a:buFontTx/>
              <a:buChar char="-"/>
              <a:defRPr/>
            </a:pPr>
            <a:r>
              <a:rPr lang="fr-FR" b="1" dirty="0">
                <a:latin typeface="+mn-lt"/>
                <a:cs typeface="+mn-cs"/>
              </a:rPr>
              <a:t>45 </a:t>
            </a:r>
            <a:r>
              <a:rPr lang="fr-FR" b="1" dirty="0" err="1">
                <a:latin typeface="+mn-lt"/>
                <a:cs typeface="+mn-cs"/>
              </a:rPr>
              <a:t>Minuten</a:t>
            </a:r>
            <a:r>
              <a:rPr lang="fr-FR" b="1" dirty="0">
                <a:latin typeface="+mn-lt"/>
                <a:cs typeface="+mn-cs"/>
              </a:rPr>
              <a:t> </a:t>
            </a:r>
            <a:r>
              <a:rPr lang="fr-FR" b="1" dirty="0" err="1">
                <a:latin typeface="+mn-lt"/>
                <a:cs typeface="+mn-cs"/>
              </a:rPr>
              <a:t>zwischen</a:t>
            </a:r>
            <a:r>
              <a:rPr lang="fr-FR" b="1" dirty="0">
                <a:latin typeface="+mn-lt"/>
                <a:cs typeface="+mn-cs"/>
              </a:rPr>
              <a:t> </a:t>
            </a:r>
            <a:r>
              <a:rPr lang="fr-FR" b="1" dirty="0" err="1">
                <a:latin typeface="+mn-lt"/>
                <a:cs typeface="+mn-cs"/>
              </a:rPr>
              <a:t>Straßburg</a:t>
            </a:r>
            <a:r>
              <a:rPr lang="fr-FR" b="1" dirty="0">
                <a:latin typeface="+mn-lt"/>
                <a:cs typeface="+mn-cs"/>
              </a:rPr>
              <a:t> und Luxemburg</a:t>
            </a:r>
          </a:p>
          <a:p>
            <a:pPr marL="285750" indent="-285750" fontAlgn="auto">
              <a:spcBef>
                <a:spcPts val="0"/>
              </a:spcBef>
              <a:spcAft>
                <a:spcPts val="0"/>
              </a:spcAft>
              <a:buFontTx/>
              <a:buChar char="-"/>
              <a:defRPr/>
            </a:pPr>
            <a:endParaRPr lang="fr-FR" b="1" dirty="0">
              <a:latin typeface="+mn-l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468313" y="1196975"/>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de-DE" sz="2400" dirty="0">
                <a:cs typeface="Times New Roman" pitchFamily="16" charset="0"/>
              </a:rPr>
              <a:t>Wichtige elsässische Unternehmen haben für die Hochgeschwindigkeitsstrecke „</a:t>
            </a:r>
            <a:r>
              <a:rPr lang="de-DE" sz="2400" dirty="0" err="1">
                <a:cs typeface="Times New Roman" pitchFamily="16" charset="0"/>
              </a:rPr>
              <a:t>LGV-Est</a:t>
            </a:r>
            <a:r>
              <a:rPr lang="de-DE" sz="2400" dirty="0">
                <a:cs typeface="Times New Roman" pitchFamily="16" charset="0"/>
              </a:rPr>
              <a:t>“ große Verträge abgeschlossen. Unter diesen hat zum Beispiel </a:t>
            </a:r>
            <a:r>
              <a:rPr lang="de-DE" sz="2400" i="1" dirty="0" err="1">
                <a:cs typeface="Times New Roman" pitchFamily="16" charset="0"/>
              </a:rPr>
              <a:t>Sotralentz</a:t>
            </a:r>
            <a:r>
              <a:rPr lang="de-DE" sz="2400" dirty="0">
                <a:cs typeface="Times New Roman" pitchFamily="16" charset="0"/>
              </a:rPr>
              <a:t> in </a:t>
            </a:r>
            <a:r>
              <a:rPr lang="de-DE" sz="2400" dirty="0" err="1">
                <a:cs typeface="Times New Roman" pitchFamily="16" charset="0"/>
              </a:rPr>
              <a:t>Drülingen</a:t>
            </a:r>
            <a:r>
              <a:rPr lang="de-DE" sz="2400" dirty="0">
                <a:cs typeface="Times New Roman" pitchFamily="16" charset="0"/>
              </a:rPr>
              <a:t> das Abbauschild (Frz.: „le </a:t>
            </a:r>
            <a:r>
              <a:rPr lang="de-DE" sz="2400" dirty="0" err="1">
                <a:cs typeface="Times New Roman" pitchFamily="16" charset="0"/>
              </a:rPr>
              <a:t>bouclier</a:t>
            </a:r>
            <a:r>
              <a:rPr lang="de-DE" sz="2400" dirty="0">
                <a:cs typeface="Times New Roman" pitchFamily="16" charset="0"/>
              </a:rPr>
              <a:t>“) der Tunnelbohrmaschine angefertigt. Die Firma </a:t>
            </a:r>
            <a:r>
              <a:rPr lang="de-DE" sz="2400" i="1" dirty="0" err="1">
                <a:cs typeface="Times New Roman" pitchFamily="16" charset="0"/>
              </a:rPr>
              <a:t>Stradal</a:t>
            </a:r>
            <a:r>
              <a:rPr lang="de-DE" sz="2400" dirty="0">
                <a:cs typeface="Times New Roman" pitchFamily="16" charset="0"/>
              </a:rPr>
              <a:t> in </a:t>
            </a:r>
            <a:r>
              <a:rPr lang="de-DE" sz="2400" dirty="0" err="1">
                <a:cs typeface="Times New Roman" pitchFamily="16" charset="0"/>
              </a:rPr>
              <a:t>Kilstett</a:t>
            </a:r>
            <a:r>
              <a:rPr lang="de-DE" sz="2400" dirty="0">
                <a:cs typeface="Times New Roman" pitchFamily="16" charset="0"/>
              </a:rPr>
              <a:t> übernahm die Fertigstellung der Tunnelauskleidung, mit der die Wände des Tunnels abgedichtet werden. Das Unternehmen </a:t>
            </a:r>
            <a:r>
              <a:rPr lang="de-DE" sz="2400" i="1" dirty="0" err="1">
                <a:cs typeface="Times New Roman" pitchFamily="16" charset="0"/>
              </a:rPr>
              <a:t>Lingenheld</a:t>
            </a:r>
            <a:r>
              <a:rPr lang="de-DE" sz="2400" dirty="0">
                <a:cs typeface="Times New Roman" pitchFamily="16" charset="0"/>
              </a:rPr>
              <a:t> in </a:t>
            </a:r>
            <a:r>
              <a:rPr lang="de-DE" sz="2400" dirty="0" err="1">
                <a:cs typeface="Times New Roman" pitchFamily="16" charset="0"/>
              </a:rPr>
              <a:t>Dabo</a:t>
            </a:r>
            <a:r>
              <a:rPr lang="de-DE" sz="2400" dirty="0">
                <a:cs typeface="Times New Roman" pitchFamily="16" charset="0"/>
              </a:rPr>
              <a:t> beschäftigt sich mit den Erdarbeiten und mit der Entsorgung und Verarbeitung der Abfälle.</a:t>
            </a:r>
          </a:p>
          <a:p>
            <a:pPr marL="0" indent="0" fontAlgn="auto">
              <a:spcAft>
                <a:spcPts val="0"/>
              </a:spcAft>
              <a:buFont typeface="Arial" pitchFamily="34" charset="0"/>
              <a:buNone/>
              <a:defRPr/>
            </a:pPr>
            <a:r>
              <a:rPr lang="fr-FR" sz="2400" dirty="0" smtClean="0">
                <a:latin typeface="+mj-lt"/>
                <a:cs typeface="Times New Roman" pitchFamily="18" charset="0"/>
              </a:rPr>
              <a:t>				</a:t>
            </a:r>
            <a:r>
              <a:rPr lang="fr-FR" sz="1600" b="1" i="1" dirty="0" err="1" smtClean="0"/>
              <a:t>Nach</a:t>
            </a:r>
            <a:r>
              <a:rPr lang="fr-FR" sz="1600" b="1" i="1" dirty="0" smtClean="0"/>
              <a:t> den </a:t>
            </a:r>
            <a:r>
              <a:rPr lang="fr-FR" sz="1600" b="1" i="1" dirty="0" err="1" smtClean="0"/>
              <a:t>DNA</a:t>
            </a:r>
            <a:r>
              <a:rPr lang="fr-FR" sz="1600" b="1" i="1" dirty="0" smtClean="0"/>
              <a:t>, Emmanuel Viau, 1° janvier 2012</a:t>
            </a:r>
            <a:br>
              <a:rPr lang="fr-FR" sz="1600" b="1" i="1" dirty="0" smtClean="0"/>
            </a:br>
            <a:endParaRPr lang="fr-FR" sz="1600" b="1" dirty="0" smtClean="0">
              <a:latin typeface="+mj-lt"/>
              <a:cs typeface="Times New Roman" pitchFamily="18" charset="0"/>
            </a:endParaRPr>
          </a:p>
          <a:p>
            <a:pPr fontAlgn="auto">
              <a:spcAft>
                <a:spcPts val="0"/>
              </a:spcAft>
              <a:defRPr/>
            </a:pPr>
            <a:endParaRPr lang="fr-FR"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rcRect/>
          <a:stretch>
            <a:fillRect/>
          </a:stretch>
        </p:blipFill>
        <p:spPr bwMode="auto">
          <a:xfrm>
            <a:off x="5003800" y="1417638"/>
            <a:ext cx="3738563" cy="3013075"/>
          </a:xfrm>
          <a:prstGeom prst="rect">
            <a:avLst/>
          </a:prstGeom>
          <a:noFill/>
          <a:ln w="9525">
            <a:noFill/>
            <a:miter lim="800000"/>
            <a:headEnd/>
            <a:tailEnd/>
          </a:ln>
        </p:spPr>
      </p:pic>
      <p:sp>
        <p:nvSpPr>
          <p:cNvPr id="3" name="ZoneTexte 2"/>
          <p:cNvSpPr txBox="1">
            <a:spLocks noChangeArrowheads="1"/>
          </p:cNvSpPr>
          <p:nvPr/>
        </p:nvSpPr>
        <p:spPr bwMode="auto">
          <a:xfrm>
            <a:off x="5265738" y="4430713"/>
            <a:ext cx="3214687" cy="338137"/>
          </a:xfrm>
          <a:prstGeom prst="rect">
            <a:avLst/>
          </a:prstGeom>
          <a:noFill/>
          <a:ln w="9525">
            <a:noFill/>
            <a:miter lim="800000"/>
            <a:headEnd/>
            <a:tailEnd/>
          </a:ln>
        </p:spPr>
        <p:txBody>
          <a:bodyPr>
            <a:spAutoFit/>
          </a:bodyPr>
          <a:lstStyle/>
          <a:p>
            <a:pPr algn="ctr"/>
            <a:r>
              <a:rPr lang="fr-FR" sz="1600" b="1"/>
              <a:t>Der Haushalt der LGV-Est</a:t>
            </a:r>
          </a:p>
        </p:txBody>
      </p:sp>
      <p:sp>
        <p:nvSpPr>
          <p:cNvPr id="4" name="Titre 1"/>
          <p:cNvSpPr txBox="1">
            <a:spLocks/>
          </p:cNvSpPr>
          <p:nvPr/>
        </p:nvSpPr>
        <p:spPr bwMode="auto">
          <a:xfrm>
            <a:off x="5219700" y="274638"/>
            <a:ext cx="3467100" cy="1143000"/>
          </a:xfrm>
          <a:prstGeom prst="rect">
            <a:avLst/>
          </a:prstGeom>
          <a:noFill/>
          <a:ln w="9525">
            <a:noFill/>
            <a:miter lim="800000"/>
            <a:headEnd/>
            <a:tailEnd/>
          </a:ln>
        </p:spPr>
        <p:txBody>
          <a:bodyPr/>
          <a:lstStyle/>
          <a:p>
            <a:pPr algn="ctr"/>
            <a:r>
              <a:rPr lang="fr-FR" sz="3200" b="1" u="sng"/>
              <a:t>2. Auf nationaler Ebene</a:t>
            </a:r>
          </a:p>
        </p:txBody>
      </p:sp>
      <p:pic>
        <p:nvPicPr>
          <p:cNvPr id="5" name="Picture 2" descr="La deuxième phase du TGV Est sur les rails"/>
          <p:cNvPicPr>
            <a:picLocks noChangeAspect="1" noChangeArrowheads="1"/>
          </p:cNvPicPr>
          <p:nvPr/>
        </p:nvPicPr>
        <p:blipFill>
          <a:blip r:embed="rId3" cstate="print"/>
          <a:srcRect/>
          <a:stretch>
            <a:fillRect/>
          </a:stretch>
        </p:blipFill>
        <p:spPr bwMode="auto">
          <a:xfrm>
            <a:off x="323850" y="147638"/>
            <a:ext cx="3600450" cy="2344737"/>
          </a:xfrm>
          <a:prstGeom prst="rect">
            <a:avLst/>
          </a:prstGeom>
          <a:noFill/>
          <a:ln w="9525">
            <a:noFill/>
            <a:miter lim="800000"/>
            <a:headEnd/>
            <a:tailEnd/>
          </a:ln>
        </p:spPr>
      </p:pic>
      <p:sp>
        <p:nvSpPr>
          <p:cNvPr id="6" name="Rectangle 5"/>
          <p:cNvSpPr>
            <a:spLocks noChangeArrowheads="1"/>
          </p:cNvSpPr>
          <p:nvPr/>
        </p:nvSpPr>
        <p:spPr bwMode="auto">
          <a:xfrm>
            <a:off x="179388" y="2519363"/>
            <a:ext cx="4748212" cy="4340225"/>
          </a:xfrm>
          <a:prstGeom prst="rect">
            <a:avLst/>
          </a:prstGeom>
          <a:noFill/>
          <a:ln w="9525">
            <a:noFill/>
            <a:miter lim="800000"/>
            <a:headEnd/>
            <a:tailEnd/>
          </a:ln>
        </p:spPr>
        <p:txBody>
          <a:bodyP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b="1">
                <a:solidFill>
                  <a:srgbClr val="000000"/>
                </a:solidFill>
              </a:rPr>
              <a:t>Jean-Louis Borloo, der Umweltminister, hat mit den verschiedenen Gemeinschaften (Champagne-Ardennes, Lothringen und Elsass) das Finanzierungsübereinkommen ratifiziert, um den zweiten Bauabschnitt des TGVs zu verwirklichen. Er wurde vom Transportsminister , Dominique Bussereau, begleitet. 2016 wird Straßburg  1 Stunde 50  von Paris entfernt sein.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Für den sozialistischen Senator-Bürgermeister von Straßburg Roland Ries, der Präsident des Vereines TGV, wird das unterschriebene Übereinkommen ab 2010 den Anfang der Baustellen erlauben, " die Tausende Stellen erzeugen werden und zur Verminderung der Fahrszeitsdauer zwischen Paris und Straßburg zu führen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 Ich freue mich darüber, und wiederhole, dass das in der Perspektive der Öffnung der Hochgeschwindigkeitslinie Paris-Bratislava, die wesentliche Achse von Bahntransport mit großer Geschwindigkeit betrachtet werden soll, die erlauben wird, Frankreich von Mitteleuropa heranzurücken " füge das gewählte Vertreter hinzu.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Der gesamte Preis dieser zweiten Scheibe wird auf 2,01 Milliarden Euros geschätzt, dessen Hauptteil (681 Millionen Euros) durch de „Réseau ferre de France“( RFF), den Staat (681 Millionen Euros) und die Europäische Union (118 Millionen Euros) finanziert sein soll .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Die Arbeiten sollen Ende März 2010 anfangen und die Öffnung der kommerziellen Linie ist für März 2016 vorgesehen</a:t>
            </a:r>
            <a:r>
              <a:rPr lang="fr-FR" sz="1200">
                <a:solidFill>
                  <a:srgbClr val="000000"/>
                </a:solidFill>
              </a:rPr>
              <a:t>.</a:t>
            </a: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rPr>
              <a:t>Auszug aus der Internetseite: L’EXPRESS.fr et , publié le 02/09/2009</a:t>
            </a:r>
          </a:p>
        </p:txBody>
      </p:sp>
      <p:cxnSp>
        <p:nvCxnSpPr>
          <p:cNvPr id="8" name="Connecteur droit avec flèche 7"/>
          <p:cNvCxnSpPr/>
          <p:nvPr/>
        </p:nvCxnSpPr>
        <p:spPr>
          <a:xfrm flipH="1">
            <a:off x="1042988" y="2133600"/>
            <a:ext cx="2160587" cy="4206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1223963" y="2100263"/>
            <a:ext cx="107950" cy="127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4725988" y="3930650"/>
            <a:ext cx="762000" cy="125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7008813" y="5019675"/>
            <a:ext cx="4746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a:spLocks noChangeArrowheads="1"/>
          </p:cNvSpPr>
          <p:nvPr/>
        </p:nvSpPr>
        <p:spPr bwMode="auto">
          <a:xfrm>
            <a:off x="7667625" y="4835525"/>
            <a:ext cx="1296988" cy="369888"/>
          </a:xfrm>
          <a:prstGeom prst="rect">
            <a:avLst/>
          </a:prstGeom>
          <a:noFill/>
          <a:ln w="9525">
            <a:noFill/>
            <a:miter lim="800000"/>
            <a:headEnd/>
            <a:tailEnd/>
          </a:ln>
        </p:spPr>
        <p:txBody>
          <a:bodyPr wrap="none">
            <a:spAutoFit/>
          </a:bodyPr>
          <a:lstStyle/>
          <a:p>
            <a:r>
              <a:rPr lang="fr-FR"/>
              <a:t>Die Aktoren</a:t>
            </a:r>
          </a:p>
        </p:txBody>
      </p:sp>
      <p:cxnSp>
        <p:nvCxnSpPr>
          <p:cNvPr id="27" name="Connecteur droit 26"/>
          <p:cNvCxnSpPr/>
          <p:nvPr/>
        </p:nvCxnSpPr>
        <p:spPr>
          <a:xfrm>
            <a:off x="323850" y="4941888"/>
            <a:ext cx="340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303213" y="4549775"/>
            <a:ext cx="3424237" cy="7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79388" y="4398963"/>
            <a:ext cx="39560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3452813" y="4221163"/>
            <a:ext cx="13668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7085013" y="5373688"/>
            <a:ext cx="4667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a:spLocks noChangeArrowheads="1"/>
          </p:cNvSpPr>
          <p:nvPr/>
        </p:nvSpPr>
        <p:spPr bwMode="auto">
          <a:xfrm>
            <a:off x="7753350" y="5222875"/>
            <a:ext cx="992188" cy="369888"/>
          </a:xfrm>
          <a:prstGeom prst="rect">
            <a:avLst/>
          </a:prstGeom>
          <a:noFill/>
          <a:ln w="9525">
            <a:noFill/>
            <a:miter lim="800000"/>
            <a:headEnd/>
            <a:tailEnd/>
          </a:ln>
        </p:spPr>
        <p:txBody>
          <a:bodyPr wrap="none">
            <a:spAutoFit/>
          </a:bodyPr>
          <a:lstStyle/>
          <a:p>
            <a:r>
              <a:rPr lang="fr-FR"/>
              <a:t>Die Ziele</a:t>
            </a:r>
          </a:p>
        </p:txBody>
      </p:sp>
      <p:cxnSp>
        <p:nvCxnSpPr>
          <p:cNvPr id="43" name="Connecteur droit 42"/>
          <p:cNvCxnSpPr/>
          <p:nvPr/>
        </p:nvCxnSpPr>
        <p:spPr>
          <a:xfrm>
            <a:off x="3446463" y="5678488"/>
            <a:ext cx="1279525"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323850" y="6021388"/>
            <a:ext cx="417671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355600" y="6238875"/>
            <a:ext cx="256063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7085013" y="5697538"/>
            <a:ext cx="398462"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ZoneTexte 56"/>
          <p:cNvSpPr txBox="1">
            <a:spLocks noChangeArrowheads="1"/>
          </p:cNvSpPr>
          <p:nvPr/>
        </p:nvSpPr>
        <p:spPr bwMode="auto">
          <a:xfrm>
            <a:off x="7439025" y="5513388"/>
            <a:ext cx="1754188" cy="368300"/>
          </a:xfrm>
          <a:prstGeom prst="rect">
            <a:avLst/>
          </a:prstGeom>
          <a:noFill/>
          <a:ln w="9525">
            <a:noFill/>
            <a:miter lim="800000"/>
            <a:headEnd/>
            <a:tailEnd/>
          </a:ln>
        </p:spPr>
        <p:txBody>
          <a:bodyPr wrap="none">
            <a:spAutoFit/>
          </a:bodyPr>
          <a:lstStyle/>
          <a:p>
            <a:r>
              <a:rPr lang="fr-FR"/>
              <a:t>Die Finanzierung</a:t>
            </a:r>
          </a:p>
        </p:txBody>
      </p:sp>
      <p:pic>
        <p:nvPicPr>
          <p:cNvPr id="1026" name="Picture 2" descr="https://encrypted-tbn2.google.com/images?q=tbn:ANd9GcSsDBiY5rCKltR_x3rYDAi-VccUUb3CvAXIKNZSDqLNG0T6exyK"/>
          <p:cNvPicPr>
            <a:picLocks noChangeAspect="1" noChangeArrowheads="1"/>
          </p:cNvPicPr>
          <p:nvPr/>
        </p:nvPicPr>
        <p:blipFill>
          <a:blip r:embed="rId4" cstate="print"/>
          <a:srcRect/>
          <a:stretch>
            <a:fillRect/>
          </a:stretch>
        </p:blipFill>
        <p:spPr bwMode="auto">
          <a:xfrm>
            <a:off x="5003800" y="5248275"/>
            <a:ext cx="1885950" cy="1260475"/>
          </a:xfrm>
          <a:prstGeom prst="rect">
            <a:avLst/>
          </a:prstGeom>
          <a:noFill/>
          <a:ln w="9525">
            <a:noFill/>
            <a:miter lim="800000"/>
            <a:headEnd/>
            <a:tailEnd/>
          </a:ln>
        </p:spPr>
      </p:pic>
      <p:cxnSp>
        <p:nvCxnSpPr>
          <p:cNvPr id="26" name="Connecteur droit 25"/>
          <p:cNvCxnSpPr/>
          <p:nvPr/>
        </p:nvCxnSpPr>
        <p:spPr>
          <a:xfrm>
            <a:off x="2025650" y="5878513"/>
            <a:ext cx="284321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5" grpId="0"/>
      <p:bldP spid="42"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140200" y="549275"/>
            <a:ext cx="4772025" cy="1838325"/>
          </a:xfrm>
          <a:prstGeom prst="rect">
            <a:avLst/>
          </a:prstGeom>
          <a:noFill/>
          <a:ln w="9525">
            <a:noFill/>
            <a:miter lim="800000"/>
            <a:headEnd/>
            <a:tailEnd/>
          </a:ln>
          <a:effectLst/>
        </p:spPr>
      </p:pic>
      <p:sp>
        <p:nvSpPr>
          <p:cNvPr id="2" name="ZoneTexte 1"/>
          <p:cNvSpPr txBox="1">
            <a:spLocks noChangeArrowheads="1"/>
          </p:cNvSpPr>
          <p:nvPr/>
        </p:nvSpPr>
        <p:spPr bwMode="auto">
          <a:xfrm>
            <a:off x="311150" y="404813"/>
            <a:ext cx="3529013" cy="584200"/>
          </a:xfrm>
          <a:prstGeom prst="rect">
            <a:avLst/>
          </a:prstGeom>
          <a:noFill/>
          <a:ln w="9525">
            <a:noFill/>
            <a:miter lim="800000"/>
            <a:headEnd/>
            <a:tailEnd/>
          </a:ln>
        </p:spPr>
        <p:txBody>
          <a:bodyPr>
            <a:spAutoFit/>
          </a:bodyPr>
          <a:lstStyle/>
          <a:p>
            <a:pPr algn="ctr"/>
            <a:r>
              <a:rPr lang="fr-FR" sz="1600"/>
              <a:t>Die Hochgeschwindigkeitsstrecke, ein umweltfreundliches Verkehrsmittel</a:t>
            </a:r>
          </a:p>
        </p:txBody>
      </p:sp>
      <p:pic>
        <p:nvPicPr>
          <p:cNvPr id="3" name="Image 2"/>
          <p:cNvPicPr>
            <a:picLocks noChangeAspect="1"/>
          </p:cNvPicPr>
          <p:nvPr/>
        </p:nvPicPr>
        <p:blipFill>
          <a:blip r:embed="rId3" cstate="print"/>
          <a:srcRect/>
          <a:stretch>
            <a:fillRect/>
          </a:stretch>
        </p:blipFill>
        <p:spPr bwMode="auto">
          <a:xfrm>
            <a:off x="635000" y="989013"/>
            <a:ext cx="2881313" cy="4972050"/>
          </a:xfrm>
          <a:prstGeom prst="rect">
            <a:avLst/>
          </a:prstGeom>
          <a:noFill/>
          <a:ln w="9525">
            <a:noFill/>
            <a:miter lim="800000"/>
            <a:headEnd/>
            <a:tailEnd/>
          </a:ln>
        </p:spPr>
      </p:pic>
      <p:pic>
        <p:nvPicPr>
          <p:cNvPr id="1028" name="Picture 4" descr="Le suivi environnemental de la Ligne à Grande Vitesse Est européenne vient de débuter pour une durée de 7 ans"/>
          <p:cNvPicPr>
            <a:picLocks noChangeAspect="1" noChangeArrowheads="1"/>
          </p:cNvPicPr>
          <p:nvPr/>
        </p:nvPicPr>
        <p:blipFill>
          <a:blip r:embed="rId4" cstate="print"/>
          <a:srcRect/>
          <a:stretch>
            <a:fillRect/>
          </a:stretch>
        </p:blipFill>
        <p:spPr bwMode="auto">
          <a:xfrm>
            <a:off x="4756150" y="2492375"/>
            <a:ext cx="3540125" cy="2808288"/>
          </a:xfrm>
          <a:prstGeom prst="rect">
            <a:avLst/>
          </a:prstGeom>
          <a:noFill/>
          <a:ln w="9525">
            <a:noFill/>
            <a:miter lim="800000"/>
            <a:headEnd/>
            <a:tailEnd/>
          </a:ln>
        </p:spPr>
      </p:pic>
      <p:sp>
        <p:nvSpPr>
          <p:cNvPr id="5" name="ZoneTexte 4"/>
          <p:cNvSpPr txBox="1">
            <a:spLocks noChangeArrowheads="1"/>
          </p:cNvSpPr>
          <p:nvPr/>
        </p:nvSpPr>
        <p:spPr bwMode="auto">
          <a:xfrm>
            <a:off x="4521200" y="5454650"/>
            <a:ext cx="4032250" cy="338138"/>
          </a:xfrm>
          <a:prstGeom prst="rect">
            <a:avLst/>
          </a:prstGeom>
          <a:noFill/>
          <a:ln w="9525">
            <a:noFill/>
            <a:miter lim="800000"/>
            <a:headEnd/>
            <a:tailEnd/>
          </a:ln>
        </p:spPr>
        <p:txBody>
          <a:bodyPr>
            <a:spAutoFit/>
          </a:bodyPr>
          <a:lstStyle/>
          <a:p>
            <a:pPr algn="ctr"/>
            <a:r>
              <a:rPr lang="fr-FR" sz="1600"/>
              <a:t>Wildtierkorridor in Villers-en-Argonne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476250"/>
            <a:ext cx="8229600" cy="1143000"/>
          </a:xfrm>
        </p:spPr>
        <p:txBody>
          <a:bodyPr/>
          <a:lstStyle/>
          <a:p>
            <a:pPr eaLnBrk="1" hangingPunct="1"/>
            <a:r>
              <a:rPr lang="fr-FR" sz="2000" b="1" smtClean="0"/>
              <a:t>I - HABITER LA FRANCE</a:t>
            </a:r>
            <a:br>
              <a:rPr lang="fr-FR" sz="2000" b="1" smtClean="0"/>
            </a:br>
            <a:r>
              <a:rPr lang="fr-FR" sz="2000" b="1" smtClean="0"/>
              <a:t>( environ 30% du temps consacré à la géographie </a:t>
            </a:r>
            <a:r>
              <a:rPr lang="fr-FR" sz="2000" b="1" smtClean="0">
                <a:solidFill>
                  <a:srgbClr val="FF0000"/>
                </a:solidFill>
              </a:rPr>
              <a:t>= 13 heures</a:t>
            </a:r>
            <a:r>
              <a:rPr lang="fr-FR" sz="2000" b="1" smtClean="0"/>
              <a:t>)</a:t>
            </a:r>
            <a:endParaRPr lang="fr-FR" sz="2000" smtClean="0"/>
          </a:p>
        </p:txBody>
      </p:sp>
      <p:pic>
        <p:nvPicPr>
          <p:cNvPr id="4099" name="Picture 2"/>
          <p:cNvPicPr>
            <a:picLocks noChangeAspect="1" noChangeArrowheads="1"/>
          </p:cNvPicPr>
          <p:nvPr/>
        </p:nvPicPr>
        <p:blipFill>
          <a:blip r:embed="rId2" cstate="print"/>
          <a:srcRect/>
          <a:stretch>
            <a:fillRect/>
          </a:stretch>
        </p:blipFill>
        <p:spPr bwMode="auto">
          <a:xfrm>
            <a:off x="323850" y="1638300"/>
            <a:ext cx="8712200" cy="2944813"/>
          </a:xfrm>
          <a:prstGeom prst="rect">
            <a:avLst/>
          </a:prstGeom>
          <a:noFill/>
          <a:ln w="9525">
            <a:noFill/>
            <a:miter lim="800000"/>
            <a:headEnd/>
            <a:tailEnd/>
          </a:ln>
          <a:effectLst/>
        </p:spPr>
      </p:pic>
      <p:sp>
        <p:nvSpPr>
          <p:cNvPr id="4100" name="ZoneTexte 3"/>
          <p:cNvSpPr txBox="1">
            <a:spLocks noChangeArrowheads="1"/>
          </p:cNvSpPr>
          <p:nvPr/>
        </p:nvSpPr>
        <p:spPr bwMode="auto">
          <a:xfrm>
            <a:off x="2101850" y="1700213"/>
            <a:ext cx="3384550" cy="307975"/>
          </a:xfrm>
          <a:prstGeom prst="rect">
            <a:avLst/>
          </a:prstGeom>
          <a:noFill/>
          <a:ln w="9525">
            <a:noFill/>
            <a:miter lim="800000"/>
            <a:headEnd/>
            <a:tailEnd/>
          </a:ln>
        </p:spPr>
        <p:txBody>
          <a:bodyPr>
            <a:spAutoFit/>
          </a:bodyPr>
          <a:lstStyle/>
          <a:p>
            <a:r>
              <a:rPr lang="fr-FR" sz="1400" b="1">
                <a:solidFill>
                  <a:srgbClr val="FF0000"/>
                </a:solidFill>
              </a:rPr>
              <a:t>4-5 heures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srcRect/>
          <a:stretch>
            <a:fillRect/>
          </a:stretch>
        </p:blipFill>
        <p:spPr bwMode="auto">
          <a:xfrm>
            <a:off x="211138" y="681038"/>
            <a:ext cx="4073525" cy="4170362"/>
          </a:xfrm>
          <a:prstGeom prst="rect">
            <a:avLst/>
          </a:prstGeom>
          <a:noFill/>
          <a:ln w="9525">
            <a:noFill/>
            <a:miter lim="800000"/>
            <a:headEnd/>
            <a:tailEnd/>
          </a:ln>
        </p:spPr>
      </p:pic>
      <p:sp>
        <p:nvSpPr>
          <p:cNvPr id="8" name="ZoneTexte 7"/>
          <p:cNvSpPr txBox="1">
            <a:spLocks noChangeArrowheads="1"/>
          </p:cNvSpPr>
          <p:nvPr/>
        </p:nvSpPr>
        <p:spPr bwMode="auto">
          <a:xfrm>
            <a:off x="334963" y="4949825"/>
            <a:ext cx="3824287" cy="584200"/>
          </a:xfrm>
          <a:prstGeom prst="rect">
            <a:avLst/>
          </a:prstGeom>
          <a:noFill/>
          <a:ln w="9525">
            <a:noFill/>
            <a:miter lim="800000"/>
            <a:headEnd/>
            <a:tailEnd/>
          </a:ln>
        </p:spPr>
        <p:txBody>
          <a:bodyPr>
            <a:spAutoFit/>
          </a:bodyPr>
          <a:lstStyle/>
          <a:p>
            <a:pPr algn="ctr"/>
            <a:r>
              <a:rPr lang="fr-FR" sz="1600" b="1"/>
              <a:t>Das Hochgeschwindigkeitsstreckennetz</a:t>
            </a:r>
          </a:p>
          <a:p>
            <a:pPr algn="ctr"/>
            <a:r>
              <a:rPr lang="fr-FR" sz="1600" b="1"/>
              <a:t>im Jahre 2011</a:t>
            </a:r>
          </a:p>
        </p:txBody>
      </p:sp>
      <p:sp>
        <p:nvSpPr>
          <p:cNvPr id="4" name="ZoneTexte 3"/>
          <p:cNvSpPr txBox="1">
            <a:spLocks noChangeArrowheads="1"/>
          </p:cNvSpPr>
          <p:nvPr/>
        </p:nvSpPr>
        <p:spPr bwMode="auto">
          <a:xfrm>
            <a:off x="887413" y="4391025"/>
            <a:ext cx="1377950" cy="431800"/>
          </a:xfrm>
          <a:prstGeom prst="rect">
            <a:avLst/>
          </a:prstGeom>
          <a:solidFill>
            <a:schemeClr val="bg1"/>
          </a:solidFill>
          <a:ln w="9525">
            <a:noFill/>
            <a:miter lim="800000"/>
            <a:headEnd/>
            <a:tailEnd/>
          </a:ln>
        </p:spPr>
        <p:txBody>
          <a:bodyPr>
            <a:spAutoFit/>
          </a:bodyPr>
          <a:lstStyle/>
          <a:p>
            <a:r>
              <a:rPr lang="fr-FR" sz="1100"/>
              <a:t>Eisenbahnlinie</a:t>
            </a:r>
          </a:p>
          <a:p>
            <a:r>
              <a:rPr lang="fr-FR" sz="1100"/>
              <a:t>LGV im Betrieb</a:t>
            </a:r>
          </a:p>
        </p:txBody>
      </p:sp>
      <p:sp>
        <p:nvSpPr>
          <p:cNvPr id="9" name="ZoneTexte 8"/>
          <p:cNvSpPr txBox="1">
            <a:spLocks noChangeArrowheads="1"/>
          </p:cNvSpPr>
          <p:nvPr/>
        </p:nvSpPr>
        <p:spPr bwMode="auto">
          <a:xfrm>
            <a:off x="2855913" y="4421188"/>
            <a:ext cx="1144587" cy="430212"/>
          </a:xfrm>
          <a:prstGeom prst="rect">
            <a:avLst/>
          </a:prstGeom>
          <a:solidFill>
            <a:schemeClr val="bg1"/>
          </a:solidFill>
          <a:ln w="9525">
            <a:noFill/>
            <a:miter lim="800000"/>
            <a:headEnd/>
            <a:tailEnd/>
          </a:ln>
        </p:spPr>
        <p:txBody>
          <a:bodyPr>
            <a:spAutoFit/>
          </a:bodyPr>
          <a:lstStyle/>
          <a:p>
            <a:r>
              <a:rPr lang="fr-FR" sz="1100" dirty="0" err="1"/>
              <a:t>Baustellelinie</a:t>
            </a:r>
            <a:endParaRPr lang="fr-FR" sz="1100" dirty="0"/>
          </a:p>
          <a:p>
            <a:r>
              <a:rPr lang="fr-FR" sz="1100" dirty="0" err="1"/>
              <a:t>Projektslinie</a:t>
            </a:r>
            <a:endParaRPr lang="fr-FR" sz="1100" dirty="0"/>
          </a:p>
        </p:txBody>
      </p:sp>
      <p:cxnSp>
        <p:nvCxnSpPr>
          <p:cNvPr id="10" name="Connecteur droit 9"/>
          <p:cNvCxnSpPr/>
          <p:nvPr/>
        </p:nvCxnSpPr>
        <p:spPr>
          <a:xfrm>
            <a:off x="4356100" y="0"/>
            <a:ext cx="41275"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3" cstate="print"/>
          <a:srcRect/>
          <a:stretch>
            <a:fillRect/>
          </a:stretch>
        </p:blipFill>
        <p:spPr bwMode="auto">
          <a:xfrm>
            <a:off x="4473575" y="482600"/>
            <a:ext cx="4568825" cy="5102225"/>
          </a:xfrm>
          <a:prstGeom prst="rect">
            <a:avLst/>
          </a:prstGeom>
          <a:noFill/>
          <a:ln w="9525">
            <a:noFill/>
            <a:miter lim="800000"/>
            <a:headEnd/>
            <a:tailEnd/>
          </a:ln>
        </p:spPr>
      </p:pic>
      <p:sp>
        <p:nvSpPr>
          <p:cNvPr id="13" name="ZoneTexte 12"/>
          <p:cNvSpPr txBox="1">
            <a:spLocks noChangeArrowheads="1"/>
          </p:cNvSpPr>
          <p:nvPr/>
        </p:nvSpPr>
        <p:spPr bwMode="auto">
          <a:xfrm>
            <a:off x="4957763" y="5662613"/>
            <a:ext cx="3600450" cy="338137"/>
          </a:xfrm>
          <a:prstGeom prst="rect">
            <a:avLst/>
          </a:prstGeom>
          <a:noFill/>
          <a:ln w="9525">
            <a:noFill/>
            <a:miter lim="800000"/>
            <a:headEnd/>
            <a:tailEnd/>
          </a:ln>
        </p:spPr>
        <p:txBody>
          <a:bodyPr>
            <a:spAutoFit/>
          </a:bodyPr>
          <a:lstStyle/>
          <a:p>
            <a:pPr algn="ctr"/>
            <a:r>
              <a:rPr lang="fr-FR" sz="1600" b="1"/>
              <a:t>Das französische Verkehrsnetz </a:t>
            </a:r>
          </a:p>
        </p:txBody>
      </p:sp>
      <p:sp>
        <p:nvSpPr>
          <p:cNvPr id="14" name="ZoneTexte 13"/>
          <p:cNvSpPr txBox="1">
            <a:spLocks noChangeArrowheads="1"/>
          </p:cNvSpPr>
          <p:nvPr/>
        </p:nvSpPr>
        <p:spPr bwMode="auto">
          <a:xfrm>
            <a:off x="7011988" y="5033963"/>
            <a:ext cx="1144587" cy="231775"/>
          </a:xfrm>
          <a:prstGeom prst="rect">
            <a:avLst/>
          </a:prstGeom>
          <a:solidFill>
            <a:schemeClr val="bg1"/>
          </a:solidFill>
          <a:ln w="9525">
            <a:noFill/>
            <a:miter lim="800000"/>
            <a:headEnd/>
            <a:tailEnd/>
          </a:ln>
        </p:spPr>
        <p:txBody>
          <a:bodyPr>
            <a:spAutoFit/>
          </a:bodyPr>
          <a:lstStyle/>
          <a:p>
            <a:r>
              <a:rPr lang="fr-FR" sz="900" b="1"/>
              <a:t>3. Flug Zentrum</a:t>
            </a:r>
          </a:p>
        </p:txBody>
      </p:sp>
      <p:sp>
        <p:nvSpPr>
          <p:cNvPr id="15" name="ZoneTexte 14"/>
          <p:cNvSpPr txBox="1">
            <a:spLocks noChangeArrowheads="1"/>
          </p:cNvSpPr>
          <p:nvPr/>
        </p:nvSpPr>
        <p:spPr bwMode="auto">
          <a:xfrm>
            <a:off x="6875463" y="4325938"/>
            <a:ext cx="1416050" cy="231775"/>
          </a:xfrm>
          <a:prstGeom prst="rect">
            <a:avLst/>
          </a:prstGeom>
          <a:solidFill>
            <a:schemeClr val="bg1"/>
          </a:solidFill>
          <a:ln w="9525">
            <a:noFill/>
            <a:miter lim="800000"/>
            <a:headEnd/>
            <a:tailEnd/>
          </a:ln>
        </p:spPr>
        <p:txBody>
          <a:bodyPr>
            <a:spAutoFit/>
          </a:bodyPr>
          <a:lstStyle/>
          <a:p>
            <a:r>
              <a:rPr lang="fr-FR" sz="900" b="1"/>
              <a:t>2. Maritime Achse</a:t>
            </a:r>
          </a:p>
        </p:txBody>
      </p:sp>
      <p:sp>
        <p:nvSpPr>
          <p:cNvPr id="16" name="ZoneTexte 15"/>
          <p:cNvSpPr txBox="1">
            <a:spLocks noChangeArrowheads="1"/>
          </p:cNvSpPr>
          <p:nvPr/>
        </p:nvSpPr>
        <p:spPr bwMode="auto">
          <a:xfrm>
            <a:off x="4695825" y="4379913"/>
            <a:ext cx="1146175" cy="230187"/>
          </a:xfrm>
          <a:prstGeom prst="rect">
            <a:avLst/>
          </a:prstGeom>
          <a:solidFill>
            <a:schemeClr val="bg1"/>
          </a:solidFill>
          <a:ln w="9525">
            <a:noFill/>
            <a:miter lim="800000"/>
            <a:headEnd/>
            <a:tailEnd/>
          </a:ln>
        </p:spPr>
        <p:txBody>
          <a:bodyPr>
            <a:spAutoFit/>
          </a:bodyPr>
          <a:lstStyle/>
          <a:p>
            <a:r>
              <a:rPr lang="fr-FR" sz="900" b="1"/>
              <a:t>1. Erdachse</a:t>
            </a:r>
          </a:p>
        </p:txBody>
      </p:sp>
      <p:sp>
        <p:nvSpPr>
          <p:cNvPr id="17" name="ZoneTexte 16"/>
          <p:cNvSpPr txBox="1">
            <a:spLocks noChangeArrowheads="1"/>
          </p:cNvSpPr>
          <p:nvPr/>
        </p:nvSpPr>
        <p:spPr bwMode="auto">
          <a:xfrm>
            <a:off x="7232650" y="4486275"/>
            <a:ext cx="923925" cy="584200"/>
          </a:xfrm>
          <a:prstGeom prst="rect">
            <a:avLst/>
          </a:prstGeom>
          <a:solidFill>
            <a:schemeClr val="bg1"/>
          </a:solidFill>
          <a:ln w="9525">
            <a:noFill/>
            <a:miter lim="800000"/>
            <a:headEnd/>
            <a:tailEnd/>
          </a:ln>
        </p:spPr>
        <p:txBody>
          <a:bodyPr>
            <a:spAutoFit/>
          </a:bodyPr>
          <a:lstStyle/>
          <a:p>
            <a:r>
              <a:rPr lang="fr-FR" sz="700"/>
              <a:t>Hauptmaritime Achse</a:t>
            </a:r>
          </a:p>
          <a:p>
            <a:r>
              <a:rPr lang="fr-FR" sz="700"/>
              <a:t>Haupt Schiffswege</a:t>
            </a:r>
          </a:p>
          <a:p>
            <a:endParaRPr lang="fr-FR" sz="400"/>
          </a:p>
          <a:p>
            <a:r>
              <a:rPr lang="fr-FR" sz="700"/>
              <a:t>Welthäfen</a:t>
            </a:r>
          </a:p>
        </p:txBody>
      </p:sp>
      <p:sp>
        <p:nvSpPr>
          <p:cNvPr id="18" name="ZoneTexte 17"/>
          <p:cNvSpPr txBox="1">
            <a:spLocks noChangeArrowheads="1"/>
          </p:cNvSpPr>
          <p:nvPr/>
        </p:nvSpPr>
        <p:spPr bwMode="auto">
          <a:xfrm>
            <a:off x="7213600" y="5280025"/>
            <a:ext cx="1719263" cy="214313"/>
          </a:xfrm>
          <a:prstGeom prst="rect">
            <a:avLst/>
          </a:prstGeom>
          <a:solidFill>
            <a:schemeClr val="bg1"/>
          </a:solidFill>
          <a:ln w="9525">
            <a:noFill/>
            <a:miter lim="800000"/>
            <a:headEnd/>
            <a:tailEnd/>
          </a:ln>
        </p:spPr>
        <p:txBody>
          <a:bodyPr>
            <a:spAutoFit/>
          </a:bodyPr>
          <a:lstStyle/>
          <a:p>
            <a:r>
              <a:rPr lang="fr-FR" sz="800"/>
              <a:t>Internationale Flughäfen</a:t>
            </a:r>
          </a:p>
        </p:txBody>
      </p:sp>
      <p:sp>
        <p:nvSpPr>
          <p:cNvPr id="19" name="ZoneTexte 18"/>
          <p:cNvSpPr txBox="1">
            <a:spLocks noChangeArrowheads="1"/>
          </p:cNvSpPr>
          <p:nvPr/>
        </p:nvSpPr>
        <p:spPr bwMode="auto">
          <a:xfrm>
            <a:off x="6103938" y="4533900"/>
            <a:ext cx="865187" cy="1030288"/>
          </a:xfrm>
          <a:prstGeom prst="rect">
            <a:avLst/>
          </a:prstGeom>
          <a:solidFill>
            <a:schemeClr val="bg1"/>
          </a:solidFill>
          <a:ln w="9525">
            <a:noFill/>
            <a:miter lim="800000"/>
            <a:headEnd/>
            <a:tailEnd/>
          </a:ln>
        </p:spPr>
        <p:txBody>
          <a:bodyPr>
            <a:spAutoFit/>
          </a:bodyPr>
          <a:lstStyle/>
          <a:p>
            <a:r>
              <a:rPr lang="fr-FR" sz="800"/>
              <a:t>Kreuzung </a:t>
            </a:r>
          </a:p>
          <a:p>
            <a:endParaRPr lang="fr-FR" sz="800"/>
          </a:p>
          <a:p>
            <a:r>
              <a:rPr lang="fr-FR" sz="800"/>
              <a:t>Europäische Kreuzung</a:t>
            </a:r>
          </a:p>
          <a:p>
            <a:endParaRPr lang="fr-FR" sz="400"/>
          </a:p>
          <a:p>
            <a:r>
              <a:rPr lang="fr-FR" sz="800"/>
              <a:t>National Kreuzung</a:t>
            </a:r>
          </a:p>
          <a:p>
            <a:endParaRPr lang="fr-FR" sz="900" b="1"/>
          </a:p>
        </p:txBody>
      </p:sp>
      <p:sp>
        <p:nvSpPr>
          <p:cNvPr id="20" name="ZoneTexte 19"/>
          <p:cNvSpPr txBox="1">
            <a:spLocks noChangeArrowheads="1"/>
          </p:cNvSpPr>
          <p:nvPr/>
        </p:nvSpPr>
        <p:spPr bwMode="auto">
          <a:xfrm>
            <a:off x="5008563" y="4557713"/>
            <a:ext cx="749300" cy="862012"/>
          </a:xfrm>
          <a:prstGeom prst="rect">
            <a:avLst/>
          </a:prstGeom>
          <a:solidFill>
            <a:schemeClr val="bg1"/>
          </a:solidFill>
          <a:ln w="9525">
            <a:noFill/>
            <a:miter lim="800000"/>
            <a:headEnd/>
            <a:tailEnd/>
          </a:ln>
        </p:spPr>
        <p:txBody>
          <a:bodyPr>
            <a:spAutoFit/>
          </a:bodyPr>
          <a:lstStyle/>
          <a:p>
            <a:r>
              <a:rPr lang="fr-FR" sz="600"/>
              <a:t>Hauptverkehrs-</a:t>
            </a:r>
          </a:p>
          <a:p>
            <a:r>
              <a:rPr lang="fr-FR" sz="600"/>
              <a:t>wege</a:t>
            </a:r>
          </a:p>
          <a:p>
            <a:endParaRPr lang="fr-FR" sz="400"/>
          </a:p>
          <a:p>
            <a:r>
              <a:rPr lang="fr-FR" sz="600"/>
              <a:t>LGV im Betrieb</a:t>
            </a:r>
          </a:p>
          <a:p>
            <a:endParaRPr lang="fr-FR" sz="400"/>
          </a:p>
          <a:p>
            <a:r>
              <a:rPr lang="fr-FR" sz="600"/>
              <a:t>Baustelle der LGV</a:t>
            </a:r>
          </a:p>
          <a:p>
            <a:endParaRPr lang="fr-FR" sz="600"/>
          </a:p>
          <a:p>
            <a:endParaRPr lang="fr-FR" sz="400"/>
          </a:p>
          <a:p>
            <a:r>
              <a:rPr lang="fr-FR" sz="600"/>
              <a:t>Hauptstraßachse</a:t>
            </a:r>
          </a:p>
        </p:txBody>
      </p:sp>
      <p:sp>
        <p:nvSpPr>
          <p:cNvPr id="21" name="ZoneTexte 20"/>
          <p:cNvSpPr txBox="1">
            <a:spLocks noChangeArrowheads="1"/>
          </p:cNvSpPr>
          <p:nvPr/>
        </p:nvSpPr>
        <p:spPr bwMode="auto">
          <a:xfrm>
            <a:off x="8237538" y="4851400"/>
            <a:ext cx="641350" cy="184150"/>
          </a:xfrm>
          <a:prstGeom prst="rect">
            <a:avLst/>
          </a:prstGeom>
          <a:solidFill>
            <a:schemeClr val="bg1"/>
          </a:solidFill>
          <a:ln w="9525">
            <a:noFill/>
            <a:miter lim="800000"/>
            <a:headEnd/>
            <a:tailEnd/>
          </a:ln>
        </p:spPr>
        <p:txBody>
          <a:bodyPr>
            <a:spAutoFit/>
          </a:bodyPr>
          <a:lstStyle/>
          <a:p>
            <a:r>
              <a:rPr lang="fr-FR" sz="600"/>
              <a:t>Andere Häfen</a:t>
            </a:r>
          </a:p>
        </p:txBody>
      </p:sp>
      <p:sp>
        <p:nvSpPr>
          <p:cNvPr id="22" name="ZoneTexte 21"/>
          <p:cNvSpPr txBox="1"/>
          <p:nvPr/>
        </p:nvSpPr>
        <p:spPr>
          <a:xfrm>
            <a:off x="4427984" y="0"/>
            <a:ext cx="4716016" cy="369332"/>
          </a:xfrm>
          <a:prstGeom prst="rect">
            <a:avLst/>
          </a:prstGeom>
          <a:noFill/>
        </p:spPr>
        <p:txBody>
          <a:bodyPr wrap="square" rtlCol="0">
            <a:spAutoFit/>
          </a:bodyPr>
          <a:lstStyle/>
          <a:p>
            <a:r>
              <a:rPr lang="fr-FR" b="1" dirty="0" smtClean="0">
                <a:solidFill>
                  <a:srgbClr val="FF0000"/>
                </a:solidFill>
              </a:rPr>
              <a:t>CONTEXTUALISATION,MISE EN PERSPECTIVE</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13" grpId="0"/>
      <p:bldP spid="14" grpId="0" animBg="1"/>
      <p:bldP spid="15" grpId="0" animBg="1"/>
      <p:bldP spid="16" grpId="0" animBg="1"/>
      <p:bldP spid="17" grpId="0" animBg="1"/>
      <p:bldP spid="18" grpId="0" animBg="1"/>
      <p:bldP spid="19" grpId="0" animBg="1"/>
      <p:bldP spid="20" grpId="0" animBg="1"/>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endParaRPr lang="de-DE" smtClean="0"/>
          </a:p>
        </p:txBody>
      </p:sp>
      <p:pic>
        <p:nvPicPr>
          <p:cNvPr id="6147" name="Picture 2"/>
          <p:cNvPicPr>
            <a:picLocks noChangeAspect="1" noChangeArrowheads="1"/>
          </p:cNvPicPr>
          <p:nvPr/>
        </p:nvPicPr>
        <p:blipFill>
          <a:blip r:embed="rId2" cstate="print"/>
          <a:srcRect/>
          <a:stretch>
            <a:fillRect/>
          </a:stretch>
        </p:blipFill>
        <p:spPr bwMode="auto">
          <a:xfrm>
            <a:off x="250825" y="4005263"/>
            <a:ext cx="8713788" cy="2708275"/>
          </a:xfrm>
          <a:prstGeom prst="rect">
            <a:avLst/>
          </a:prstGeom>
          <a:noFill/>
          <a:ln w="9525">
            <a:noFill/>
            <a:miter lim="800000"/>
            <a:headEnd/>
            <a:tailEnd/>
          </a:ln>
          <a:effectLst/>
        </p:spPr>
      </p:pic>
      <p:pic>
        <p:nvPicPr>
          <p:cNvPr id="6148" name="Picture 3"/>
          <p:cNvPicPr>
            <a:picLocks noGrp="1" noChangeAspect="1" noChangeArrowheads="1"/>
          </p:cNvPicPr>
          <p:nvPr>
            <p:ph idx="1"/>
          </p:nvPr>
        </p:nvPicPr>
        <p:blipFill>
          <a:blip r:embed="rId3" cstate="print"/>
          <a:srcRect/>
          <a:stretch>
            <a:fillRect/>
          </a:stretch>
        </p:blipFill>
        <p:spPr>
          <a:xfrm>
            <a:off x="323850" y="0"/>
            <a:ext cx="8388350" cy="4076700"/>
          </a:xfrm>
          <a:noFill/>
        </p:spPr>
      </p:pic>
      <p:cxnSp>
        <p:nvCxnSpPr>
          <p:cNvPr id="11" name="Gerade Verbindung 10"/>
          <p:cNvCxnSpPr/>
          <p:nvPr/>
        </p:nvCxnSpPr>
        <p:spPr>
          <a:xfrm>
            <a:off x="468313" y="1052513"/>
            <a:ext cx="1511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499992" y="1196752"/>
            <a:ext cx="4104456" cy="43204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Rechteck 13"/>
          <p:cNvSpPr/>
          <p:nvPr/>
        </p:nvSpPr>
        <p:spPr>
          <a:xfrm>
            <a:off x="323528" y="3501008"/>
            <a:ext cx="6336704" cy="28803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with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noChangeArrowheads="1"/>
          </p:cNvPicPr>
          <p:nvPr/>
        </p:nvPicPr>
        <p:blipFill>
          <a:blip r:embed="rId2" cstate="print"/>
          <a:srcRect/>
          <a:stretch>
            <a:fillRect/>
          </a:stretch>
        </p:blipFill>
        <p:spPr bwMode="auto">
          <a:xfrm>
            <a:off x="4038600" y="884238"/>
            <a:ext cx="4608513" cy="5111750"/>
          </a:xfrm>
          <a:prstGeom prst="rect">
            <a:avLst/>
          </a:prstGeom>
          <a:noFill/>
          <a:ln w="9525">
            <a:noFill/>
            <a:miter lim="800000"/>
            <a:headEnd/>
            <a:tailEnd/>
          </a:ln>
        </p:spPr>
      </p:pic>
      <p:sp>
        <p:nvSpPr>
          <p:cNvPr id="3" name="ZoneTexte 2"/>
          <p:cNvSpPr txBox="1">
            <a:spLocks noChangeArrowheads="1"/>
          </p:cNvSpPr>
          <p:nvPr/>
        </p:nvSpPr>
        <p:spPr bwMode="auto">
          <a:xfrm>
            <a:off x="3709988" y="6286500"/>
            <a:ext cx="5400675" cy="554038"/>
          </a:xfrm>
          <a:prstGeom prst="rect">
            <a:avLst/>
          </a:prstGeom>
          <a:noFill/>
          <a:ln w="9525">
            <a:noFill/>
            <a:miter lim="800000"/>
            <a:headEnd/>
            <a:tailEnd/>
          </a:ln>
        </p:spPr>
        <p:txBody>
          <a:bodyPr>
            <a:spAutoFit/>
          </a:bodyPr>
          <a:lstStyle/>
          <a:p>
            <a:r>
              <a:rPr lang="fr-FR" sz="1200" b="1"/>
              <a:t>Aus der Internetseite: </a:t>
            </a:r>
            <a:r>
              <a:rPr lang="fr-FR" sz="1200" b="1" u="sng">
                <a:hlinkClick r:id="rId3"/>
              </a:rPr>
              <a:t>http://www.lgv-est.com/medias/pdf/medias1425.pdf</a:t>
            </a:r>
            <a:endParaRPr lang="fr-FR" sz="1200" b="1"/>
          </a:p>
          <a:p>
            <a:endParaRPr lang="fr-FR" b="1"/>
          </a:p>
        </p:txBody>
      </p:sp>
      <p:sp>
        <p:nvSpPr>
          <p:cNvPr id="21508" name="Titre 1"/>
          <p:cNvSpPr txBox="1">
            <a:spLocks/>
          </p:cNvSpPr>
          <p:nvPr/>
        </p:nvSpPr>
        <p:spPr bwMode="auto">
          <a:xfrm>
            <a:off x="457200" y="274638"/>
            <a:ext cx="8229600" cy="1143000"/>
          </a:xfrm>
          <a:prstGeom prst="rect">
            <a:avLst/>
          </a:prstGeom>
          <a:noFill/>
          <a:ln w="9525">
            <a:noFill/>
            <a:miter lim="800000"/>
            <a:headEnd/>
            <a:tailEnd/>
          </a:ln>
        </p:spPr>
        <p:txBody>
          <a:bodyPr/>
          <a:lstStyle/>
          <a:p>
            <a:pPr algn="ctr"/>
            <a:endParaRPr lang="fr-FR" sz="3200" b="1" u="sng"/>
          </a:p>
        </p:txBody>
      </p:sp>
      <p:pic>
        <p:nvPicPr>
          <p:cNvPr id="5" name="Image 4"/>
          <p:cNvPicPr>
            <a:picLocks noChangeAspect="1" noChangeArrowheads="1"/>
          </p:cNvPicPr>
          <p:nvPr/>
        </p:nvPicPr>
        <p:blipFill>
          <a:blip r:embed="rId4" cstate="print"/>
          <a:srcRect/>
          <a:stretch>
            <a:fillRect/>
          </a:stretch>
        </p:blipFill>
        <p:spPr bwMode="auto">
          <a:xfrm>
            <a:off x="107950" y="1484313"/>
            <a:ext cx="3930650" cy="3270250"/>
          </a:xfrm>
          <a:prstGeom prst="rect">
            <a:avLst/>
          </a:prstGeom>
          <a:noFill/>
          <a:ln w="9525">
            <a:noFill/>
            <a:miter lim="800000"/>
            <a:headEnd/>
            <a:tailEnd/>
          </a:ln>
        </p:spPr>
      </p:pic>
      <p:sp>
        <p:nvSpPr>
          <p:cNvPr id="6" name="Rectangle 5"/>
          <p:cNvSpPr>
            <a:spLocks noChangeArrowheads="1"/>
          </p:cNvSpPr>
          <p:nvPr/>
        </p:nvSpPr>
        <p:spPr bwMode="auto">
          <a:xfrm>
            <a:off x="687388" y="4754563"/>
            <a:ext cx="2879725" cy="461962"/>
          </a:xfrm>
          <a:prstGeom prst="rect">
            <a:avLst/>
          </a:prstGeom>
          <a:noFill/>
          <a:ln w="9525">
            <a:noFill/>
            <a:miter lim="800000"/>
            <a:headEnd/>
            <a:tailEnd/>
          </a:ln>
        </p:spPr>
        <p:txBody>
          <a:bodyPr>
            <a:spAutoFit/>
          </a:bodyPr>
          <a:lstStyle/>
          <a:p>
            <a:r>
              <a:rPr lang="fr-FR" sz="1200" b="1"/>
              <a:t>Aus der Internetseite: </a:t>
            </a:r>
            <a:r>
              <a:rPr lang="fr-FR" sz="1200" b="1" u="sng">
                <a:hlinkClick r:id="rId3"/>
              </a:rPr>
              <a:t>http://www.lgv-est.com/medias/pdf/medias1425.pdf</a:t>
            </a:r>
            <a:endParaRPr lang="fr-FR" sz="1200" b="1"/>
          </a:p>
        </p:txBody>
      </p:sp>
      <p:sp>
        <p:nvSpPr>
          <p:cNvPr id="7" name="Rectangle 6"/>
          <p:cNvSpPr>
            <a:spLocks noChangeArrowheads="1"/>
          </p:cNvSpPr>
          <p:nvPr/>
        </p:nvSpPr>
        <p:spPr bwMode="auto">
          <a:xfrm>
            <a:off x="-107950" y="207963"/>
            <a:ext cx="9493250" cy="584200"/>
          </a:xfrm>
          <a:prstGeom prst="rect">
            <a:avLst/>
          </a:prstGeom>
          <a:noFill/>
          <a:ln w="9525">
            <a:noFill/>
            <a:miter lim="800000"/>
            <a:headEnd/>
            <a:tailEnd/>
          </a:ln>
        </p:spPr>
        <p:txBody>
          <a:bodyPr wrap="none">
            <a:spAutoFit/>
          </a:bodyPr>
          <a:lstStyle/>
          <a:p>
            <a:r>
              <a:rPr lang="fr-FR" sz="3200" b="1" u="sng"/>
              <a:t>3. Auf grenzüberschreitender und europäischer Ebene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noChangeArrowheads="1"/>
          </p:cNvPicPr>
          <p:nvPr/>
        </p:nvPicPr>
        <p:blipFill>
          <a:blip r:embed="rId2" cstate="print"/>
          <a:srcRect/>
          <a:stretch>
            <a:fillRect/>
          </a:stretch>
        </p:blipFill>
        <p:spPr bwMode="auto">
          <a:xfrm>
            <a:off x="0" y="0"/>
            <a:ext cx="7345363" cy="4886325"/>
          </a:xfrm>
          <a:prstGeom prst="rect">
            <a:avLst/>
          </a:prstGeom>
          <a:noFill/>
          <a:ln w="9525">
            <a:noFill/>
            <a:miter lim="800000"/>
            <a:headEnd/>
            <a:tailEnd/>
          </a:ln>
        </p:spPr>
      </p:pic>
      <p:sp>
        <p:nvSpPr>
          <p:cNvPr id="15363" name="ZoneTexte 3"/>
          <p:cNvSpPr txBox="1">
            <a:spLocks noChangeArrowheads="1"/>
          </p:cNvSpPr>
          <p:nvPr/>
        </p:nvSpPr>
        <p:spPr bwMode="auto">
          <a:xfrm>
            <a:off x="1" y="4869160"/>
            <a:ext cx="3779912" cy="861774"/>
          </a:xfrm>
          <a:prstGeom prst="rect">
            <a:avLst/>
          </a:prstGeom>
          <a:noFill/>
          <a:ln w="9525">
            <a:noFill/>
            <a:miter lim="800000"/>
            <a:headEnd/>
            <a:tailEnd/>
          </a:ln>
        </p:spPr>
        <p:txBody>
          <a:bodyPr wrap="square">
            <a:spAutoFit/>
          </a:bodyPr>
          <a:lstStyle/>
          <a:p>
            <a:r>
              <a:rPr lang="fr-FR" sz="1600" dirty="0" err="1"/>
              <a:t>Aus</a:t>
            </a:r>
            <a:r>
              <a:rPr lang="fr-FR" sz="1600" dirty="0"/>
              <a:t> der </a:t>
            </a:r>
            <a:r>
              <a:rPr lang="fr-FR" sz="1600" dirty="0" err="1"/>
              <a:t>Internetseite</a:t>
            </a:r>
            <a:r>
              <a:rPr lang="fr-FR" sz="1600" dirty="0"/>
              <a:t> </a:t>
            </a:r>
            <a:r>
              <a:rPr lang="fr-FR" sz="1600" u="sng" dirty="0">
                <a:hlinkClick r:id="rId3"/>
              </a:rPr>
              <a:t>http://www.lgv-est.com/medias/pdf/medias1425.pdf</a:t>
            </a:r>
            <a:endParaRPr lang="fr-FR" sz="1600" dirty="0"/>
          </a:p>
          <a:p>
            <a:endParaRPr lang="fr-FR" dirty="0"/>
          </a:p>
        </p:txBody>
      </p:sp>
      <p:sp>
        <p:nvSpPr>
          <p:cNvPr id="15364" name="ZoneTexte 4"/>
          <p:cNvSpPr txBox="1">
            <a:spLocks noChangeArrowheads="1"/>
          </p:cNvSpPr>
          <p:nvPr/>
        </p:nvSpPr>
        <p:spPr bwMode="auto">
          <a:xfrm>
            <a:off x="0" y="4437112"/>
            <a:ext cx="3673475" cy="369888"/>
          </a:xfrm>
          <a:prstGeom prst="rect">
            <a:avLst/>
          </a:prstGeom>
          <a:solidFill>
            <a:schemeClr val="bg1"/>
          </a:solidFill>
          <a:ln w="9525">
            <a:noFill/>
            <a:miter lim="800000"/>
            <a:headEnd/>
            <a:tailEnd/>
          </a:ln>
        </p:spPr>
        <p:txBody>
          <a:bodyPr>
            <a:spAutoFit/>
          </a:bodyPr>
          <a:lstStyle/>
          <a:p>
            <a:pPr algn="ctr"/>
            <a:r>
              <a:rPr lang="fr-FR" b="1" dirty="0" err="1"/>
              <a:t>Fahrzeiten</a:t>
            </a:r>
            <a:r>
              <a:rPr lang="fr-FR" b="1" dirty="0"/>
              <a:t> der </a:t>
            </a:r>
            <a:r>
              <a:rPr lang="fr-FR" b="1" dirty="0" err="1"/>
              <a:t>Züge</a:t>
            </a:r>
            <a:r>
              <a:rPr lang="fr-FR" b="1" dirty="0"/>
              <a:t> ab Paris</a:t>
            </a:r>
          </a:p>
        </p:txBody>
      </p:sp>
      <p:pic>
        <p:nvPicPr>
          <p:cNvPr id="5" name="Image 4"/>
          <p:cNvPicPr>
            <a:picLocks noChangeAspect="1"/>
          </p:cNvPicPr>
          <p:nvPr/>
        </p:nvPicPr>
        <p:blipFill>
          <a:blip r:embed="rId4" cstate="print"/>
          <a:srcRect/>
          <a:stretch>
            <a:fillRect/>
          </a:stretch>
        </p:blipFill>
        <p:spPr bwMode="auto">
          <a:xfrm>
            <a:off x="4211961" y="2883049"/>
            <a:ext cx="4932040" cy="39749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
          <p:cNvPicPr>
            <a:picLocks noChangeAspect="1"/>
          </p:cNvPicPr>
          <p:nvPr/>
        </p:nvPicPr>
        <p:blipFill>
          <a:blip r:embed="rId2" cstate="print"/>
          <a:srcRect/>
          <a:stretch>
            <a:fillRect/>
          </a:stretch>
        </p:blipFill>
        <p:spPr bwMode="auto">
          <a:xfrm>
            <a:off x="1577975" y="1227138"/>
            <a:ext cx="5348288" cy="4392612"/>
          </a:xfrm>
          <a:prstGeom prst="rect">
            <a:avLst/>
          </a:prstGeom>
          <a:noFill/>
          <a:ln w="9525">
            <a:noFill/>
            <a:miter lim="800000"/>
            <a:headEnd/>
            <a:tailEnd/>
          </a:ln>
        </p:spPr>
      </p:pic>
      <p:sp>
        <p:nvSpPr>
          <p:cNvPr id="22531" name="ZoneTexte 3"/>
          <p:cNvSpPr txBox="1">
            <a:spLocks noChangeArrowheads="1"/>
          </p:cNvSpPr>
          <p:nvPr/>
        </p:nvSpPr>
        <p:spPr bwMode="auto">
          <a:xfrm>
            <a:off x="2195736" y="620688"/>
            <a:ext cx="4259262" cy="369888"/>
          </a:xfrm>
          <a:prstGeom prst="rect">
            <a:avLst/>
          </a:prstGeom>
          <a:noFill/>
          <a:ln w="9525">
            <a:noFill/>
            <a:miter lim="800000"/>
            <a:headEnd/>
            <a:tailEnd/>
          </a:ln>
        </p:spPr>
        <p:txBody>
          <a:bodyPr>
            <a:spAutoFit/>
          </a:bodyPr>
          <a:lstStyle/>
          <a:p>
            <a:pPr algn="ctr"/>
            <a:r>
              <a:rPr lang="fr-FR" b="1" dirty="0" err="1"/>
              <a:t>Das</a:t>
            </a:r>
            <a:r>
              <a:rPr lang="fr-FR" b="1" dirty="0"/>
              <a:t> </a:t>
            </a:r>
            <a:r>
              <a:rPr lang="fr-FR" b="1" dirty="0" err="1"/>
              <a:t>Verkehrsnetz</a:t>
            </a:r>
            <a:r>
              <a:rPr lang="fr-FR" b="1" dirty="0"/>
              <a:t> LGV in Europa</a:t>
            </a:r>
          </a:p>
        </p:txBody>
      </p:sp>
      <p:sp>
        <p:nvSpPr>
          <p:cNvPr id="22532" name="ZoneTexte 4"/>
          <p:cNvSpPr txBox="1">
            <a:spLocks noChangeArrowheads="1"/>
          </p:cNvSpPr>
          <p:nvPr/>
        </p:nvSpPr>
        <p:spPr bwMode="auto">
          <a:xfrm>
            <a:off x="5735638" y="1346200"/>
            <a:ext cx="792162" cy="246063"/>
          </a:xfrm>
          <a:prstGeom prst="rect">
            <a:avLst/>
          </a:prstGeom>
          <a:solidFill>
            <a:schemeClr val="bg1"/>
          </a:solidFill>
          <a:ln w="9525">
            <a:noFill/>
            <a:miter lim="800000"/>
            <a:headEnd/>
            <a:tailEnd/>
          </a:ln>
        </p:spPr>
        <p:txBody>
          <a:bodyPr>
            <a:spAutoFit/>
          </a:bodyPr>
          <a:lstStyle/>
          <a:p>
            <a:r>
              <a:rPr lang="fr-FR" sz="1000"/>
              <a:t>Hochebene</a:t>
            </a:r>
          </a:p>
        </p:txBody>
      </p:sp>
      <p:sp>
        <p:nvSpPr>
          <p:cNvPr id="22533" name="ZoneTexte 5"/>
          <p:cNvSpPr txBox="1">
            <a:spLocks noChangeArrowheads="1"/>
          </p:cNvSpPr>
          <p:nvPr/>
        </p:nvSpPr>
        <p:spPr bwMode="auto">
          <a:xfrm>
            <a:off x="5768975" y="1992313"/>
            <a:ext cx="1871663" cy="892175"/>
          </a:xfrm>
          <a:prstGeom prst="rect">
            <a:avLst/>
          </a:prstGeom>
          <a:solidFill>
            <a:schemeClr val="bg1"/>
          </a:solidFill>
          <a:ln w="9525">
            <a:noFill/>
            <a:miter lim="800000"/>
            <a:headEnd/>
            <a:tailEnd/>
          </a:ln>
        </p:spPr>
        <p:txBody>
          <a:bodyPr>
            <a:spAutoFit/>
          </a:bodyPr>
          <a:lstStyle/>
          <a:p>
            <a:r>
              <a:rPr lang="fr-FR" sz="1000"/>
              <a:t>Wichtige europäische Achse</a:t>
            </a:r>
          </a:p>
          <a:p>
            <a:endParaRPr lang="fr-FR" sz="400"/>
          </a:p>
          <a:p>
            <a:r>
              <a:rPr lang="fr-FR" sz="1000"/>
              <a:t>Betriebslinie </a:t>
            </a:r>
          </a:p>
          <a:p>
            <a:endParaRPr lang="fr-FR" sz="400"/>
          </a:p>
          <a:p>
            <a:r>
              <a:rPr lang="fr-FR" sz="1000"/>
              <a:t>Baustelle</a:t>
            </a:r>
          </a:p>
          <a:p>
            <a:endParaRPr lang="fr-FR" sz="400"/>
          </a:p>
          <a:p>
            <a:r>
              <a:rPr lang="fr-FR" sz="1000"/>
              <a:t>Projekt</a:t>
            </a:r>
          </a:p>
        </p:txBody>
      </p:sp>
      <p:sp>
        <p:nvSpPr>
          <p:cNvPr id="22534" name="ZoneTexte 6"/>
          <p:cNvSpPr txBox="1">
            <a:spLocks noChangeArrowheads="1"/>
          </p:cNvSpPr>
          <p:nvPr/>
        </p:nvSpPr>
        <p:spPr bwMode="auto">
          <a:xfrm>
            <a:off x="5451475" y="1592263"/>
            <a:ext cx="2189163" cy="400050"/>
          </a:xfrm>
          <a:prstGeom prst="rect">
            <a:avLst/>
          </a:prstGeom>
          <a:solidFill>
            <a:schemeClr val="bg1"/>
          </a:solidFill>
          <a:ln w="9525">
            <a:noFill/>
            <a:miter lim="800000"/>
            <a:headEnd/>
            <a:tailEnd/>
          </a:ln>
        </p:spPr>
        <p:txBody>
          <a:bodyPr>
            <a:spAutoFit/>
          </a:bodyPr>
          <a:lstStyle/>
          <a:p>
            <a:r>
              <a:rPr lang="fr-FR" sz="1000" b="1"/>
              <a:t>1. Die Hochgeschwindigkeitsstrecken (LGV)</a:t>
            </a:r>
          </a:p>
        </p:txBody>
      </p:sp>
      <p:sp>
        <p:nvSpPr>
          <p:cNvPr id="22535" name="ZoneTexte 7"/>
          <p:cNvSpPr txBox="1">
            <a:spLocks noChangeArrowheads="1"/>
          </p:cNvSpPr>
          <p:nvPr/>
        </p:nvSpPr>
        <p:spPr bwMode="auto">
          <a:xfrm>
            <a:off x="5491163" y="2874963"/>
            <a:ext cx="2897187" cy="384175"/>
          </a:xfrm>
          <a:prstGeom prst="rect">
            <a:avLst/>
          </a:prstGeom>
          <a:solidFill>
            <a:schemeClr val="bg1"/>
          </a:solidFill>
          <a:ln w="9525">
            <a:noFill/>
            <a:miter lim="800000"/>
            <a:headEnd/>
            <a:tailEnd/>
          </a:ln>
        </p:spPr>
        <p:txBody>
          <a:bodyPr>
            <a:spAutoFit/>
          </a:bodyPr>
          <a:lstStyle/>
          <a:p>
            <a:r>
              <a:rPr lang="fr-FR" sz="900" b="1"/>
              <a:t>2. Die europäischen Regionen, die mit einer Hochgeschwindigkeitsstrecke verbunden </a:t>
            </a:r>
            <a:r>
              <a:rPr lang="fr-FR" sz="1000" b="1"/>
              <a:t>sind</a:t>
            </a:r>
          </a:p>
        </p:txBody>
      </p:sp>
      <p:sp>
        <p:nvSpPr>
          <p:cNvPr id="22536" name="ZoneTexte 8"/>
          <p:cNvSpPr txBox="1">
            <a:spLocks noChangeArrowheads="1"/>
          </p:cNvSpPr>
          <p:nvPr/>
        </p:nvSpPr>
        <p:spPr bwMode="auto">
          <a:xfrm>
            <a:off x="5795963" y="3213100"/>
            <a:ext cx="1768475" cy="846138"/>
          </a:xfrm>
          <a:prstGeom prst="rect">
            <a:avLst/>
          </a:prstGeom>
          <a:solidFill>
            <a:schemeClr val="bg1"/>
          </a:solidFill>
          <a:ln w="9525">
            <a:noFill/>
            <a:miter lim="800000"/>
            <a:headEnd/>
            <a:tailEnd/>
          </a:ln>
        </p:spPr>
        <p:txBody>
          <a:bodyPr>
            <a:spAutoFit/>
          </a:bodyPr>
          <a:lstStyle/>
          <a:p>
            <a:r>
              <a:rPr lang="fr-FR" sz="900"/>
              <a:t>Europäische Metropolen</a:t>
            </a:r>
          </a:p>
          <a:p>
            <a:endParaRPr lang="fr-FR" sz="600"/>
          </a:p>
          <a:p>
            <a:r>
              <a:rPr lang="fr-FR" sz="900"/>
              <a:t>Hauptstadt der EU</a:t>
            </a:r>
          </a:p>
          <a:p>
            <a:endParaRPr lang="fr-FR" sz="600"/>
          </a:p>
          <a:p>
            <a:r>
              <a:rPr lang="fr-FR" sz="900"/>
              <a:t>Mitgliedsstaaten der EU</a:t>
            </a:r>
          </a:p>
          <a:p>
            <a:endParaRPr lang="fr-FR" sz="1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oneTexte 1"/>
          <p:cNvSpPr txBox="1">
            <a:spLocks noChangeArrowheads="1"/>
          </p:cNvSpPr>
          <p:nvPr/>
        </p:nvSpPr>
        <p:spPr bwMode="auto">
          <a:xfrm>
            <a:off x="2513013" y="147638"/>
            <a:ext cx="3233737" cy="369887"/>
          </a:xfrm>
          <a:prstGeom prst="rect">
            <a:avLst/>
          </a:prstGeom>
          <a:noFill/>
          <a:ln w="9525">
            <a:noFill/>
            <a:miter lim="800000"/>
            <a:headEnd/>
            <a:tailEnd/>
          </a:ln>
        </p:spPr>
        <p:txBody>
          <a:bodyPr wrap="none">
            <a:spAutoFit/>
          </a:bodyPr>
          <a:lstStyle/>
          <a:p>
            <a:r>
              <a:rPr lang="fr-FR" b="1" dirty="0">
                <a:solidFill>
                  <a:srgbClr val="FF0000"/>
                </a:solidFill>
              </a:rPr>
              <a:t>Die </a:t>
            </a:r>
            <a:r>
              <a:rPr lang="fr-FR" b="1" dirty="0" err="1">
                <a:solidFill>
                  <a:srgbClr val="FF0000"/>
                </a:solidFill>
              </a:rPr>
              <a:t>europäischen</a:t>
            </a:r>
            <a:r>
              <a:rPr lang="fr-FR" b="1" dirty="0">
                <a:solidFill>
                  <a:srgbClr val="FF0000"/>
                </a:solidFill>
              </a:rPr>
              <a:t> </a:t>
            </a:r>
            <a:r>
              <a:rPr lang="fr-FR" b="1" dirty="0" err="1">
                <a:solidFill>
                  <a:srgbClr val="FF0000"/>
                </a:solidFill>
              </a:rPr>
              <a:t>Verkehrswege</a:t>
            </a:r>
            <a:endParaRPr lang="fr-FR" b="1" dirty="0">
              <a:solidFill>
                <a:srgbClr val="FF0000"/>
              </a:solidFill>
            </a:endParaRPr>
          </a:p>
        </p:txBody>
      </p:sp>
      <p:pic>
        <p:nvPicPr>
          <p:cNvPr id="23555" name="Image 2"/>
          <p:cNvPicPr>
            <a:picLocks noChangeAspect="1"/>
          </p:cNvPicPr>
          <p:nvPr/>
        </p:nvPicPr>
        <p:blipFill>
          <a:blip r:embed="rId2" cstate="print"/>
          <a:srcRect/>
          <a:stretch>
            <a:fillRect/>
          </a:stretch>
        </p:blipFill>
        <p:spPr bwMode="auto">
          <a:xfrm>
            <a:off x="1691680" y="620688"/>
            <a:ext cx="5726113" cy="5918200"/>
          </a:xfrm>
          <a:prstGeom prst="rect">
            <a:avLst/>
          </a:prstGeom>
          <a:noFill/>
          <a:ln w="9525">
            <a:noFill/>
            <a:miter lim="800000"/>
            <a:headEnd/>
            <a:tailEnd/>
          </a:ln>
        </p:spPr>
      </p:pic>
      <p:sp>
        <p:nvSpPr>
          <p:cNvPr id="23556" name="ZoneTexte 5"/>
          <p:cNvSpPr txBox="1">
            <a:spLocks noChangeArrowheads="1"/>
          </p:cNvSpPr>
          <p:nvPr/>
        </p:nvSpPr>
        <p:spPr bwMode="auto">
          <a:xfrm>
            <a:off x="1763688" y="5661248"/>
            <a:ext cx="2528888" cy="246063"/>
          </a:xfrm>
          <a:prstGeom prst="rect">
            <a:avLst/>
          </a:prstGeom>
          <a:solidFill>
            <a:schemeClr val="bg1"/>
          </a:solidFill>
          <a:ln w="9525">
            <a:noFill/>
            <a:miter lim="800000"/>
            <a:headEnd/>
            <a:tailEnd/>
          </a:ln>
        </p:spPr>
        <p:txBody>
          <a:bodyPr>
            <a:spAutoFit/>
          </a:bodyPr>
          <a:lstStyle/>
          <a:p>
            <a:r>
              <a:rPr lang="fr-FR" sz="1000" b="1" u="sng" dirty="0"/>
              <a:t>2. Die </a:t>
            </a:r>
            <a:r>
              <a:rPr lang="fr-FR" sz="1000" b="1" u="sng" dirty="0" err="1"/>
              <a:t>wichtigsten</a:t>
            </a:r>
            <a:r>
              <a:rPr lang="fr-FR" sz="1000" b="1" u="sng" dirty="0"/>
              <a:t> </a:t>
            </a:r>
            <a:r>
              <a:rPr lang="fr-FR" sz="1000" b="1" u="sng" dirty="0" err="1"/>
              <a:t>Verkehrsachsen</a:t>
            </a:r>
            <a:endParaRPr lang="fr-FR" sz="1000" b="1" u="sng" dirty="0"/>
          </a:p>
        </p:txBody>
      </p:sp>
      <p:sp>
        <p:nvSpPr>
          <p:cNvPr id="23557" name="ZoneTexte 6"/>
          <p:cNvSpPr txBox="1">
            <a:spLocks noChangeArrowheads="1"/>
          </p:cNvSpPr>
          <p:nvPr/>
        </p:nvSpPr>
        <p:spPr bwMode="auto">
          <a:xfrm>
            <a:off x="5076056" y="5157192"/>
            <a:ext cx="1377950" cy="246062"/>
          </a:xfrm>
          <a:prstGeom prst="rect">
            <a:avLst/>
          </a:prstGeom>
          <a:solidFill>
            <a:schemeClr val="bg1"/>
          </a:solidFill>
          <a:ln w="9525">
            <a:noFill/>
            <a:miter lim="800000"/>
            <a:headEnd/>
            <a:tailEnd/>
          </a:ln>
        </p:spPr>
        <p:txBody>
          <a:bodyPr>
            <a:spAutoFit/>
          </a:bodyPr>
          <a:lstStyle/>
          <a:p>
            <a:r>
              <a:rPr lang="fr-FR" sz="1000" b="1" u="sng" dirty="0"/>
              <a:t>3. Die </a:t>
            </a:r>
            <a:r>
              <a:rPr lang="fr-FR" sz="1000" b="1" u="sng" dirty="0" err="1"/>
              <a:t>Verkehrsknoten</a:t>
            </a:r>
            <a:endParaRPr lang="fr-FR" sz="1000" b="1" u="sng" dirty="0"/>
          </a:p>
        </p:txBody>
      </p:sp>
      <p:sp>
        <p:nvSpPr>
          <p:cNvPr id="23558" name="ZoneTexte 7"/>
          <p:cNvSpPr txBox="1">
            <a:spLocks noChangeArrowheads="1"/>
          </p:cNvSpPr>
          <p:nvPr/>
        </p:nvSpPr>
        <p:spPr bwMode="auto">
          <a:xfrm>
            <a:off x="1835696" y="5229200"/>
            <a:ext cx="2312988" cy="246063"/>
          </a:xfrm>
          <a:prstGeom prst="rect">
            <a:avLst/>
          </a:prstGeom>
          <a:solidFill>
            <a:schemeClr val="bg1"/>
          </a:solidFill>
          <a:ln w="9525">
            <a:noFill/>
            <a:miter lim="800000"/>
            <a:headEnd/>
            <a:tailEnd/>
          </a:ln>
        </p:spPr>
        <p:txBody>
          <a:bodyPr>
            <a:spAutoFit/>
          </a:bodyPr>
          <a:lstStyle/>
          <a:p>
            <a:r>
              <a:rPr lang="fr-FR" sz="1000" b="1" u="sng" dirty="0"/>
              <a:t>1. Die </a:t>
            </a:r>
            <a:r>
              <a:rPr lang="fr-FR" sz="1000" b="1" u="sng" dirty="0" err="1"/>
              <a:t>Dichte</a:t>
            </a:r>
            <a:r>
              <a:rPr lang="fr-FR" sz="1000" b="1" u="sng" dirty="0"/>
              <a:t> des </a:t>
            </a:r>
            <a:r>
              <a:rPr lang="fr-FR" sz="1000" b="1" u="sng" dirty="0" err="1"/>
              <a:t>Verkehrsnetzes</a:t>
            </a:r>
            <a:endParaRPr lang="fr-FR" sz="1000" b="1" u="sng" dirty="0"/>
          </a:p>
        </p:txBody>
      </p:sp>
      <p:sp>
        <p:nvSpPr>
          <p:cNvPr id="23559" name="ZoneTexte 8"/>
          <p:cNvSpPr txBox="1">
            <a:spLocks noChangeArrowheads="1"/>
          </p:cNvSpPr>
          <p:nvPr/>
        </p:nvSpPr>
        <p:spPr bwMode="auto">
          <a:xfrm>
            <a:off x="5076056" y="5805264"/>
            <a:ext cx="1944688" cy="246063"/>
          </a:xfrm>
          <a:prstGeom prst="rect">
            <a:avLst/>
          </a:prstGeom>
          <a:solidFill>
            <a:schemeClr val="bg1"/>
          </a:solidFill>
          <a:ln w="9525">
            <a:noFill/>
            <a:miter lim="800000"/>
            <a:headEnd/>
            <a:tailEnd/>
          </a:ln>
        </p:spPr>
        <p:txBody>
          <a:bodyPr>
            <a:spAutoFit/>
          </a:bodyPr>
          <a:lstStyle/>
          <a:p>
            <a:r>
              <a:rPr lang="fr-FR" sz="1000" b="1" u="sng" dirty="0"/>
              <a:t>4. Internationale </a:t>
            </a:r>
            <a:r>
              <a:rPr lang="fr-FR" sz="1000" b="1" u="sng" dirty="0" err="1"/>
              <a:t>Drehkreuze</a:t>
            </a:r>
            <a:endParaRPr lang="fr-FR" sz="1000" b="1" u="sng" dirty="0"/>
          </a:p>
        </p:txBody>
      </p:sp>
      <p:sp>
        <p:nvSpPr>
          <p:cNvPr id="23560" name="ZoneTexte 10"/>
          <p:cNvSpPr txBox="1">
            <a:spLocks noChangeArrowheads="1"/>
          </p:cNvSpPr>
          <p:nvPr/>
        </p:nvSpPr>
        <p:spPr bwMode="auto">
          <a:xfrm>
            <a:off x="5508104" y="6021288"/>
            <a:ext cx="1377950" cy="415925"/>
          </a:xfrm>
          <a:prstGeom prst="rect">
            <a:avLst/>
          </a:prstGeom>
          <a:solidFill>
            <a:schemeClr val="bg1"/>
          </a:solidFill>
          <a:ln w="9525">
            <a:noFill/>
            <a:miter lim="800000"/>
            <a:headEnd/>
            <a:tailEnd/>
          </a:ln>
        </p:spPr>
        <p:txBody>
          <a:bodyPr>
            <a:spAutoFit/>
          </a:bodyPr>
          <a:lstStyle/>
          <a:p>
            <a:r>
              <a:rPr lang="fr-FR" sz="900"/>
              <a:t>Internationale Flughäfen</a:t>
            </a:r>
          </a:p>
          <a:p>
            <a:endParaRPr lang="fr-FR" sz="300"/>
          </a:p>
          <a:p>
            <a:r>
              <a:rPr lang="fr-FR" sz="900"/>
              <a:t>Welthäfen</a:t>
            </a:r>
          </a:p>
        </p:txBody>
      </p:sp>
      <p:sp>
        <p:nvSpPr>
          <p:cNvPr id="23561" name="Text Box 7"/>
          <p:cNvSpPr txBox="1">
            <a:spLocks noChangeArrowheads="1"/>
          </p:cNvSpPr>
          <p:nvPr/>
        </p:nvSpPr>
        <p:spPr bwMode="auto">
          <a:xfrm>
            <a:off x="5508104" y="5373216"/>
            <a:ext cx="1377950" cy="415925"/>
          </a:xfrm>
          <a:prstGeom prst="rect">
            <a:avLst/>
          </a:prstGeom>
          <a:solidFill>
            <a:srgbClr val="FFFFFF"/>
          </a:solidFill>
          <a:ln w="9525">
            <a:noFill/>
            <a:round/>
            <a:headEnd/>
            <a:tailEnd/>
          </a:ln>
          <a:effec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Wichtige</a:t>
            </a:r>
            <a:r>
              <a:rPr lang="fr-FR" sz="900" dirty="0">
                <a:solidFill>
                  <a:srgbClr val="000000"/>
                </a:solidFill>
                <a:ea typeface="Microsoft YaHei" charset="-122"/>
              </a:rPr>
              <a:t> </a:t>
            </a:r>
            <a:r>
              <a:rPr lang="fr-FR" sz="900" dirty="0" err="1">
                <a:solidFill>
                  <a:srgbClr val="000000"/>
                </a:solidFill>
                <a:ea typeface="Microsoft YaHei" charset="-122"/>
              </a:rPr>
              <a:t>Verkehrsknoten</a:t>
            </a:r>
            <a:endParaRPr lang="fr-FR" sz="9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Netz</a:t>
            </a:r>
            <a:r>
              <a:rPr lang="fr-FR" sz="900" dirty="0">
                <a:solidFill>
                  <a:srgbClr val="000000"/>
                </a:solidFill>
                <a:ea typeface="Microsoft YaHei" charset="-122"/>
              </a:rPr>
              <a:t> </a:t>
            </a:r>
            <a:r>
              <a:rPr lang="fr-FR" sz="900" dirty="0" err="1">
                <a:solidFill>
                  <a:srgbClr val="000000"/>
                </a:solidFill>
                <a:ea typeface="Microsoft YaHei" charset="-122"/>
              </a:rPr>
              <a:t>zweiten</a:t>
            </a:r>
            <a:r>
              <a:rPr lang="fr-FR" sz="900" dirty="0">
                <a:solidFill>
                  <a:srgbClr val="000000"/>
                </a:solidFill>
                <a:ea typeface="Microsoft YaHei" charset="-122"/>
              </a:rPr>
              <a:t> Ranges</a:t>
            </a:r>
          </a:p>
        </p:txBody>
      </p:sp>
      <p:sp>
        <p:nvSpPr>
          <p:cNvPr id="23563" name="Text Box 8"/>
          <p:cNvSpPr txBox="1">
            <a:spLocks noChangeArrowheads="1"/>
          </p:cNvSpPr>
          <p:nvPr/>
        </p:nvSpPr>
        <p:spPr bwMode="auto">
          <a:xfrm>
            <a:off x="2195736" y="5877272"/>
            <a:ext cx="1220787" cy="693738"/>
          </a:xfrm>
          <a:prstGeom prst="rect">
            <a:avLst/>
          </a:prstGeom>
          <a:solidFill>
            <a:srgbClr val="FFFFFF"/>
          </a:solidFill>
          <a:ln w="9525">
            <a:noFill/>
            <a:round/>
            <a:headEnd/>
            <a:tailEnd/>
          </a:ln>
          <a:effec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Haupstraße</a:t>
            </a:r>
            <a:endParaRPr lang="fr-FR" sz="9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Hauptseestraße</a:t>
            </a:r>
            <a:endParaRPr lang="fr-FR" sz="9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Groß</a:t>
            </a:r>
            <a:r>
              <a:rPr lang="fr-FR" sz="900" dirty="0">
                <a:solidFill>
                  <a:srgbClr val="000000"/>
                </a:solidFill>
                <a:ea typeface="Microsoft YaHei" charset="-122"/>
              </a:rPr>
              <a:t> </a:t>
            </a:r>
            <a:r>
              <a:rPr lang="fr-FR" sz="900" dirty="0" err="1">
                <a:solidFill>
                  <a:srgbClr val="000000"/>
                </a:solidFill>
                <a:ea typeface="Microsoft YaHei" charset="-122"/>
              </a:rPr>
              <a:t>Infrastruktur</a:t>
            </a:r>
            <a:r>
              <a:rPr lang="fr-FR" sz="900" dirty="0">
                <a:solidFill>
                  <a:srgbClr val="000000"/>
                </a:solidFill>
                <a:ea typeface="Microsoft YaHei" charset="-122"/>
              </a:rPr>
              <a:t> (Brücke, Tunnel)</a:t>
            </a:r>
          </a:p>
        </p:txBody>
      </p:sp>
      <p:sp>
        <p:nvSpPr>
          <p:cNvPr id="12" name="ZoneTexte 11"/>
          <p:cNvSpPr txBox="1"/>
          <p:nvPr/>
        </p:nvSpPr>
        <p:spPr>
          <a:xfrm>
            <a:off x="0" y="0"/>
            <a:ext cx="2339752" cy="646331"/>
          </a:xfrm>
          <a:prstGeom prst="rect">
            <a:avLst/>
          </a:prstGeom>
          <a:noFill/>
        </p:spPr>
        <p:txBody>
          <a:bodyPr wrap="square" rtlCol="0">
            <a:spAutoFit/>
          </a:bodyPr>
          <a:lstStyle/>
          <a:p>
            <a:r>
              <a:rPr lang="fr-FR" b="1" dirty="0" smtClean="0">
                <a:solidFill>
                  <a:srgbClr val="FF0000"/>
                </a:solidFill>
              </a:rPr>
              <a:t>CONTEXTUALISATION,</a:t>
            </a:r>
          </a:p>
          <a:p>
            <a:r>
              <a:rPr lang="fr-FR" b="1" dirty="0" smtClean="0">
                <a:solidFill>
                  <a:srgbClr val="FF0000"/>
                </a:solidFill>
              </a:rPr>
              <a:t>MISE EN PERSPECTIVE</a:t>
            </a:r>
            <a:endParaRPr lang="fr-FR" b="1" dirty="0">
              <a:solidFill>
                <a:srgbClr val="FF0000"/>
              </a:solidFill>
            </a:endParaRPr>
          </a:p>
        </p:txBody>
      </p:sp>
      <p:sp>
        <p:nvSpPr>
          <p:cNvPr id="13" name="ZoneTexte 12"/>
          <p:cNvSpPr txBox="1"/>
          <p:nvPr/>
        </p:nvSpPr>
        <p:spPr>
          <a:xfrm>
            <a:off x="3275856" y="6237312"/>
            <a:ext cx="504056" cy="369332"/>
          </a:xfrm>
          <a:prstGeom prst="rect">
            <a:avLst/>
          </a:prstGeom>
          <a:solidFill>
            <a:schemeClr val="bg1"/>
          </a:solidFill>
        </p:spPr>
        <p:txBody>
          <a:bodyPr wrap="square" rtlCol="0">
            <a:spAutoFit/>
          </a:bodyPr>
          <a:lstStyle/>
          <a:p>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27784" y="116632"/>
            <a:ext cx="3384376" cy="369332"/>
          </a:xfrm>
          <a:prstGeom prst="rect">
            <a:avLst/>
          </a:prstGeom>
          <a:noFill/>
        </p:spPr>
        <p:txBody>
          <a:bodyPr wrap="square" rtlCol="0">
            <a:spAutoFit/>
          </a:bodyPr>
          <a:lstStyle/>
          <a:p>
            <a:r>
              <a:rPr lang="fr-FR" dirty="0" smtClean="0">
                <a:latin typeface="Comic Sans MS" pitchFamily="66" charset="0"/>
              </a:rPr>
              <a:t>Synthèse avec la classe</a:t>
            </a:r>
            <a:endParaRPr lang="fr-FR" dirty="0">
              <a:latin typeface="Comic Sans MS" pitchFamily="66" charset="0"/>
            </a:endParaRPr>
          </a:p>
        </p:txBody>
      </p:sp>
      <p:sp>
        <p:nvSpPr>
          <p:cNvPr id="3" name="Ellipse 2"/>
          <p:cNvSpPr/>
          <p:nvPr/>
        </p:nvSpPr>
        <p:spPr>
          <a:xfrm>
            <a:off x="3347864" y="1196752"/>
            <a:ext cx="1944216" cy="266429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347864" y="1484784"/>
            <a:ext cx="1944216" cy="2031325"/>
          </a:xfrm>
          <a:prstGeom prst="rect">
            <a:avLst/>
          </a:prstGeom>
          <a:noFill/>
        </p:spPr>
        <p:txBody>
          <a:bodyPr wrap="square" rtlCol="0">
            <a:spAutoFit/>
          </a:bodyPr>
          <a:lstStyle/>
          <a:p>
            <a:pPr algn="ctr"/>
            <a:r>
              <a:rPr lang="fr-FR" b="1" dirty="0" smtClean="0"/>
              <a:t>LGV Est</a:t>
            </a:r>
            <a:r>
              <a:rPr lang="fr-FR" dirty="0" smtClean="0"/>
              <a:t>,</a:t>
            </a:r>
          </a:p>
          <a:p>
            <a:pPr algn="ctr"/>
            <a:r>
              <a:rPr lang="fr-FR" i="1" dirty="0" err="1" smtClean="0">
                <a:ea typeface="Microsoft YaHei" charset="-122"/>
              </a:rPr>
              <a:t>eine</a:t>
            </a:r>
            <a:r>
              <a:rPr lang="fr-FR" i="1" dirty="0" smtClean="0">
                <a:ea typeface="Microsoft YaHei" charset="-122"/>
              </a:rPr>
              <a:t> </a:t>
            </a:r>
            <a:r>
              <a:rPr lang="fr-FR" i="1" dirty="0" err="1" smtClean="0">
                <a:ea typeface="Microsoft YaHei" charset="-122"/>
              </a:rPr>
              <a:t>Herausforderung</a:t>
            </a:r>
            <a:r>
              <a:rPr lang="fr-FR" i="1" dirty="0" smtClean="0">
                <a:ea typeface="Microsoft YaHei" charset="-122"/>
              </a:rPr>
              <a:t> </a:t>
            </a:r>
            <a:r>
              <a:rPr lang="fr-FR" i="1" dirty="0" err="1" smtClean="0">
                <a:ea typeface="Microsoft YaHei" charset="-122"/>
              </a:rPr>
              <a:t>für</a:t>
            </a:r>
            <a:r>
              <a:rPr lang="fr-FR" i="1" dirty="0" smtClean="0">
                <a:ea typeface="Microsoft YaHei" charset="-122"/>
              </a:rPr>
              <a:t> die </a:t>
            </a:r>
            <a:r>
              <a:rPr lang="fr-FR" i="1" dirty="0" err="1" smtClean="0">
                <a:ea typeface="Microsoft YaHei" charset="-122"/>
              </a:rPr>
              <a:t>Raumplanung</a:t>
            </a:r>
            <a:r>
              <a:rPr lang="fr-FR" i="1" dirty="0" smtClean="0">
                <a:ea typeface="Microsoft YaHei" charset="-122"/>
              </a:rPr>
              <a:t> </a:t>
            </a:r>
            <a:r>
              <a:rPr lang="fr-FR" i="1" dirty="0" err="1" smtClean="0">
                <a:ea typeface="Microsoft YaHei" charset="-122"/>
              </a:rPr>
              <a:t>auf</a:t>
            </a:r>
            <a:r>
              <a:rPr lang="fr-FR" i="1" dirty="0" smtClean="0">
                <a:ea typeface="Microsoft YaHei" charset="-122"/>
              </a:rPr>
              <a:t> </a:t>
            </a:r>
            <a:r>
              <a:rPr lang="fr-FR" i="1" dirty="0" err="1" smtClean="0">
                <a:ea typeface="Microsoft YaHei" charset="-122"/>
              </a:rPr>
              <a:t>verschiedenen</a:t>
            </a:r>
            <a:r>
              <a:rPr lang="fr-FR" i="1" dirty="0" smtClean="0">
                <a:ea typeface="Microsoft YaHei" charset="-122"/>
              </a:rPr>
              <a:t> </a:t>
            </a:r>
            <a:r>
              <a:rPr lang="fr-FR" i="1" dirty="0" err="1" smtClean="0">
                <a:ea typeface="Microsoft YaHei" charset="-122"/>
              </a:rPr>
              <a:t>Ebenen</a:t>
            </a:r>
            <a:endParaRPr lang="fr-FR" dirty="0"/>
          </a:p>
        </p:txBody>
      </p:sp>
      <p:sp>
        <p:nvSpPr>
          <p:cNvPr id="8" name="ZoneTexte 7"/>
          <p:cNvSpPr txBox="1"/>
          <p:nvPr/>
        </p:nvSpPr>
        <p:spPr>
          <a:xfrm>
            <a:off x="179512" y="476672"/>
            <a:ext cx="2988840" cy="3139321"/>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Ziele</a:t>
            </a:r>
            <a:r>
              <a:rPr lang="fr-FR" b="1" dirty="0" smtClean="0"/>
              <a:t>?</a:t>
            </a:r>
          </a:p>
          <a:p>
            <a:pPr>
              <a:buFontTx/>
              <a:buChar char="-"/>
            </a:pPr>
            <a:r>
              <a:rPr lang="fr-FR" dirty="0" err="1" smtClean="0"/>
              <a:t>Auf</a:t>
            </a:r>
            <a:r>
              <a:rPr lang="fr-FR" dirty="0" smtClean="0"/>
              <a:t> </a:t>
            </a:r>
            <a:r>
              <a:rPr lang="fr-FR" dirty="0" err="1"/>
              <a:t>regionaler</a:t>
            </a:r>
            <a:r>
              <a:rPr lang="fr-FR" dirty="0"/>
              <a:t> </a:t>
            </a:r>
            <a:r>
              <a:rPr lang="fr-FR" dirty="0" err="1" smtClean="0"/>
              <a:t>Ebene</a:t>
            </a:r>
            <a:r>
              <a:rPr lang="fr-FR" dirty="0" smtClean="0"/>
              <a:t>:</a:t>
            </a:r>
          </a:p>
          <a:p>
            <a:pPr>
              <a:buFontTx/>
              <a:buChar char="-"/>
            </a:pPr>
            <a:endParaRPr lang="fr-FR" dirty="0" smtClean="0"/>
          </a:p>
          <a:p>
            <a:pPr>
              <a:buFontTx/>
              <a:buChar char="-"/>
            </a:pPr>
            <a:endParaRPr lang="fr-FR" dirty="0"/>
          </a:p>
          <a:p>
            <a:pPr>
              <a:buFontTx/>
              <a:buChar char="-"/>
            </a:pPr>
            <a:r>
              <a:rPr lang="fr-FR" dirty="0" smtClean="0"/>
              <a:t> </a:t>
            </a:r>
            <a:r>
              <a:rPr lang="fr-FR" dirty="0" err="1"/>
              <a:t>A</a:t>
            </a:r>
            <a:r>
              <a:rPr lang="fr-FR" dirty="0" err="1" smtClean="0"/>
              <a:t>uf</a:t>
            </a:r>
            <a:r>
              <a:rPr lang="fr-FR" dirty="0" smtClean="0"/>
              <a:t> </a:t>
            </a:r>
            <a:r>
              <a:rPr lang="fr-FR" dirty="0" err="1" smtClean="0"/>
              <a:t>nationaler</a:t>
            </a:r>
            <a:r>
              <a:rPr lang="fr-FR" dirty="0" smtClean="0"/>
              <a:t> </a:t>
            </a:r>
            <a:r>
              <a:rPr lang="fr-FR" dirty="0" err="1" smtClean="0"/>
              <a:t>Ebene</a:t>
            </a:r>
            <a:endParaRPr lang="fr-FR" dirty="0" smtClean="0"/>
          </a:p>
          <a:p>
            <a:pPr>
              <a:buFontTx/>
              <a:buChar char="-"/>
            </a:pPr>
            <a:endParaRPr lang="fr-FR" dirty="0" smtClean="0"/>
          </a:p>
          <a:p>
            <a:pPr>
              <a:buFontTx/>
              <a:buChar char="-"/>
            </a:pPr>
            <a:endParaRPr lang="fr-FR" dirty="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endParaRPr lang="fr-FR" dirty="0" smtClean="0"/>
          </a:p>
          <a:p>
            <a:pPr>
              <a:buFontTx/>
              <a:buChar char="-"/>
            </a:pPr>
            <a:endParaRPr lang="fr-FR" dirty="0"/>
          </a:p>
          <a:p>
            <a:pPr>
              <a:buFontTx/>
              <a:buChar char="-"/>
            </a:pPr>
            <a:endParaRPr lang="fr-FR" dirty="0"/>
          </a:p>
        </p:txBody>
      </p:sp>
      <p:sp>
        <p:nvSpPr>
          <p:cNvPr id="9" name="ZoneTexte 8"/>
          <p:cNvSpPr txBox="1"/>
          <p:nvPr/>
        </p:nvSpPr>
        <p:spPr>
          <a:xfrm>
            <a:off x="5652120" y="404664"/>
            <a:ext cx="3240360" cy="3456384"/>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Aktoren</a:t>
            </a:r>
            <a:r>
              <a:rPr lang="fr-FR" b="1" dirty="0" smtClean="0"/>
              <a:t>?</a:t>
            </a:r>
          </a:p>
          <a:p>
            <a:pPr>
              <a:buFontTx/>
              <a:buChar char="-"/>
            </a:pPr>
            <a:r>
              <a:rPr lang="fr-FR" dirty="0" err="1" smtClean="0"/>
              <a:t>Auf</a:t>
            </a:r>
            <a:r>
              <a:rPr lang="fr-FR" dirty="0" smtClean="0"/>
              <a:t> </a:t>
            </a:r>
            <a:r>
              <a:rPr lang="fr-FR" dirty="0" err="1"/>
              <a:t>regionaler</a:t>
            </a:r>
            <a:r>
              <a:rPr lang="fr-FR" dirty="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endParaRPr lang="fr-FR" dirty="0" smtClean="0"/>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endParaRPr lang="fr-FR" dirty="0" smtClean="0"/>
          </a:p>
          <a:p>
            <a:endParaRPr lang="fr-FR" dirty="0" smtClean="0"/>
          </a:p>
          <a:p>
            <a:endParaRPr lang="fr-FR" dirty="0"/>
          </a:p>
          <a:p>
            <a:endParaRPr lang="fr-FR" dirty="0"/>
          </a:p>
        </p:txBody>
      </p:sp>
      <p:sp>
        <p:nvSpPr>
          <p:cNvPr id="10" name="ZoneTexte 9"/>
          <p:cNvSpPr txBox="1"/>
          <p:nvPr/>
        </p:nvSpPr>
        <p:spPr>
          <a:xfrm>
            <a:off x="2915816" y="4149080"/>
            <a:ext cx="3240360" cy="2862322"/>
          </a:xfrm>
          <a:prstGeom prst="rect">
            <a:avLst/>
          </a:prstGeom>
          <a:noFill/>
          <a:ln w="31750">
            <a:solidFill>
              <a:schemeClr val="accent1">
                <a:shade val="50000"/>
              </a:schemeClr>
            </a:solidFill>
          </a:ln>
        </p:spPr>
        <p:txBody>
          <a:bodyPr wrap="square" rtlCol="0">
            <a:spAutoFit/>
          </a:bodyPr>
          <a:lstStyle/>
          <a:p>
            <a:r>
              <a:rPr lang="fr-FR" b="1" dirty="0" err="1" smtClean="0"/>
              <a:t>Wer</a:t>
            </a:r>
            <a:r>
              <a:rPr lang="fr-FR" b="1" dirty="0" smtClean="0"/>
              <a:t> </a:t>
            </a:r>
            <a:r>
              <a:rPr lang="fr-FR" b="1" dirty="0" err="1" smtClean="0"/>
              <a:t>finanziert</a:t>
            </a:r>
            <a:r>
              <a:rPr lang="fr-FR" b="1" dirty="0" smtClean="0"/>
              <a:t>?</a:t>
            </a:r>
          </a:p>
          <a:p>
            <a:pPr>
              <a:buFontTx/>
              <a:buChar char="-"/>
            </a:pPr>
            <a:r>
              <a:rPr lang="fr-FR" dirty="0" err="1" smtClean="0"/>
              <a:t>Auf</a:t>
            </a:r>
            <a:r>
              <a:rPr lang="fr-FR" dirty="0" smtClean="0"/>
              <a:t> </a:t>
            </a:r>
            <a:r>
              <a:rPr lang="fr-FR"/>
              <a:t>regionalerr</a:t>
            </a:r>
            <a:r>
              <a:rPr lang="fr-FR" dirty="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endParaRPr lang="fr-FR" dirty="0" smtClean="0"/>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endParaRPr lang="fr-FR" dirty="0" smtClean="0"/>
          </a:p>
          <a:p>
            <a:endParaRPr lang="fr-FR" dirty="0"/>
          </a:p>
        </p:txBody>
      </p:sp>
      <p:sp>
        <p:nvSpPr>
          <p:cNvPr id="11" name="Flèche vers le bas 10"/>
          <p:cNvSpPr/>
          <p:nvPr/>
        </p:nvSpPr>
        <p:spPr>
          <a:xfrm rot="13579273">
            <a:off x="5076056" y="836712"/>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rot="7812435">
            <a:off x="3343000" y="70256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4139952" y="3501008"/>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15531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736534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95537" y="720725"/>
            <a:ext cx="7884864" cy="1260475"/>
          </a:xfrm>
          <a:prstGeom prst="rect">
            <a:avLst/>
          </a:prstGeom>
          <a:noFill/>
          <a:ln w="9525">
            <a:noFill/>
            <a:round/>
            <a:headEnd/>
            <a:tailEnd/>
          </a:ln>
          <a:effectLst/>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a:solidFill>
                  <a:srgbClr val="FF0000"/>
                </a:solidFill>
                <a:ea typeface="Microsoft YaHei" charset="-122"/>
              </a:rPr>
              <a:t>II. </a:t>
            </a:r>
            <a:r>
              <a:rPr lang="fr-FR" sz="4000" b="1" u="sng" dirty="0" err="1">
                <a:solidFill>
                  <a:srgbClr val="FF0000"/>
                </a:solidFill>
                <a:ea typeface="Microsoft YaHei" charset="-122"/>
              </a:rPr>
              <a:t>Elsass</a:t>
            </a:r>
            <a:r>
              <a:rPr lang="fr-FR" sz="4000" b="1" u="sng" dirty="0">
                <a:solidFill>
                  <a:srgbClr val="FF0000"/>
                </a:solidFill>
                <a:ea typeface="Microsoft YaHei" charset="-122"/>
              </a:rPr>
              <a:t>, </a:t>
            </a:r>
            <a:r>
              <a:rPr lang="fr-FR" sz="4000" b="1" u="sng" dirty="0" err="1">
                <a:solidFill>
                  <a:srgbClr val="FF0000"/>
                </a:solidFill>
                <a:ea typeface="Microsoft YaHei" charset="-122"/>
              </a:rPr>
              <a:t>eine</a:t>
            </a:r>
            <a:r>
              <a:rPr lang="fr-FR" sz="4000" b="1" u="sng" dirty="0">
                <a:solidFill>
                  <a:srgbClr val="FF0000"/>
                </a:solidFill>
                <a:ea typeface="Microsoft YaHei" charset="-122"/>
              </a:rPr>
              <a:t> </a:t>
            </a:r>
            <a:r>
              <a:rPr lang="fr-FR" sz="4000" b="1" u="sng" dirty="0" err="1">
                <a:solidFill>
                  <a:srgbClr val="FF0000"/>
                </a:solidFill>
                <a:ea typeface="Microsoft YaHei" charset="-122"/>
              </a:rPr>
              <a:t>grenzüberschreitende</a:t>
            </a:r>
            <a:r>
              <a:rPr lang="fr-FR" sz="4000" b="1" u="sng" dirty="0">
                <a:solidFill>
                  <a:srgbClr val="FF0000"/>
                </a:solidFill>
                <a:ea typeface="Microsoft YaHei" charset="-122"/>
              </a:rPr>
              <a:t> </a:t>
            </a:r>
            <a:r>
              <a:rPr lang="fr-FR" sz="4000" b="1" u="sng" dirty="0" err="1">
                <a:solidFill>
                  <a:srgbClr val="FF0000"/>
                </a:solidFill>
                <a:ea typeface="Microsoft YaHei" charset="-122"/>
              </a:rPr>
              <a:t>Region</a:t>
            </a:r>
            <a:r>
              <a:rPr lang="fr-FR" sz="4000" b="1" u="sng" dirty="0">
                <a:solidFill>
                  <a:srgbClr val="FF0000"/>
                </a:solidFill>
                <a:ea typeface="Microsoft YaHei" charset="-122"/>
              </a:rPr>
              <a:t>, die </a:t>
            </a:r>
            <a:r>
              <a:rPr lang="fr-FR" sz="4000" b="1" u="sng" dirty="0" err="1" smtClean="0">
                <a:solidFill>
                  <a:srgbClr val="FF0000"/>
                </a:solidFill>
                <a:ea typeface="Microsoft YaHei" charset="-122"/>
              </a:rPr>
              <a:t>immer</a:t>
            </a:r>
            <a:r>
              <a:rPr lang="fr-FR" sz="4000" b="1" u="sng" dirty="0" smtClean="0">
                <a:solidFill>
                  <a:srgbClr val="FF0000"/>
                </a:solidFill>
                <a:ea typeface="Microsoft YaHei" charset="-122"/>
              </a:rPr>
              <a:t> </a:t>
            </a:r>
            <a:r>
              <a:rPr lang="fr-FR" sz="4000" b="1" u="sng" dirty="0" err="1" smtClean="0">
                <a:solidFill>
                  <a:srgbClr val="FF0000"/>
                </a:solidFill>
                <a:ea typeface="Microsoft YaHei" charset="-122"/>
              </a:rPr>
              <a:t>mehr</a:t>
            </a:r>
            <a:r>
              <a:rPr lang="fr-FR" sz="4000" b="1" u="sng" dirty="0" smtClean="0">
                <a:solidFill>
                  <a:srgbClr val="FF0000"/>
                </a:solidFill>
                <a:ea typeface="Microsoft YaHei" charset="-122"/>
              </a:rPr>
              <a:t> </a:t>
            </a:r>
            <a:r>
              <a:rPr lang="fr-FR" sz="4000" b="1" u="sng" dirty="0" err="1" smtClean="0">
                <a:solidFill>
                  <a:srgbClr val="FF0000"/>
                </a:solidFill>
                <a:ea typeface="Microsoft YaHei" charset="-122"/>
              </a:rPr>
              <a:t>ins</a:t>
            </a:r>
            <a:r>
              <a:rPr lang="fr-FR" sz="4000" b="1" u="sng" dirty="0" smtClean="0">
                <a:solidFill>
                  <a:srgbClr val="FF0000"/>
                </a:solidFill>
                <a:ea typeface="Microsoft YaHei" charset="-122"/>
              </a:rPr>
              <a:t> </a:t>
            </a:r>
            <a:r>
              <a:rPr lang="fr-FR" sz="4000" b="1" u="sng" dirty="0" err="1">
                <a:solidFill>
                  <a:srgbClr val="FF0000"/>
                </a:solidFill>
                <a:ea typeface="Microsoft YaHei" charset="-122"/>
              </a:rPr>
              <a:t>Herzland</a:t>
            </a:r>
            <a:r>
              <a:rPr lang="fr-FR" sz="4000" b="1" u="sng" dirty="0">
                <a:solidFill>
                  <a:srgbClr val="FF0000"/>
                </a:solidFill>
                <a:ea typeface="Microsoft YaHei" charset="-122"/>
              </a:rPr>
              <a:t> </a:t>
            </a:r>
            <a:r>
              <a:rPr lang="fr-FR" sz="4000" b="1" u="sng" dirty="0" err="1">
                <a:solidFill>
                  <a:srgbClr val="FF0000"/>
                </a:solidFill>
                <a:ea typeface="Microsoft YaHei" charset="-122"/>
              </a:rPr>
              <a:t>Europas</a:t>
            </a:r>
            <a:r>
              <a:rPr lang="fr-FR" sz="4000" b="1" u="sng" dirty="0">
                <a:solidFill>
                  <a:srgbClr val="FF0000"/>
                </a:solidFill>
                <a:ea typeface="Microsoft YaHei" charset="-122"/>
              </a:rPr>
              <a:t> </a:t>
            </a:r>
            <a:r>
              <a:rPr lang="fr-FR" sz="4000" b="1" u="sng" dirty="0" err="1">
                <a:solidFill>
                  <a:srgbClr val="FF0000"/>
                </a:solidFill>
                <a:ea typeface="Microsoft YaHei" charset="-122"/>
              </a:rPr>
              <a:t>hineinwächst</a:t>
            </a:r>
            <a:r>
              <a:rPr lang="de-DE" sz="4000" b="1" u="sng" dirty="0">
                <a:solidFill>
                  <a:srgbClr val="FF0000"/>
                </a:solidFill>
                <a:ea typeface="Microsoft YaHei" charset="-122"/>
              </a:rPr>
              <a:t> </a:t>
            </a:r>
            <a:br>
              <a:rPr lang="de-DE" sz="4000" b="1" u="sng" dirty="0">
                <a:solidFill>
                  <a:srgbClr val="FF0000"/>
                </a:solidFill>
                <a:ea typeface="Microsoft YaHei" charset="-122"/>
              </a:rPr>
            </a:br>
            <a:endParaRPr lang="de-DE" sz="4000" b="1" u="sng" dirty="0">
              <a:solidFill>
                <a:srgbClr val="FF0000"/>
              </a:solidFill>
              <a:ea typeface="Microsoft YaHei" charset="-122"/>
            </a:endParaRPr>
          </a:p>
        </p:txBody>
      </p:sp>
      <p:sp>
        <p:nvSpPr>
          <p:cNvPr id="26627" name="Text Box 2"/>
          <p:cNvSpPr txBox="1">
            <a:spLocks noChangeArrowheads="1"/>
          </p:cNvSpPr>
          <p:nvPr/>
        </p:nvSpPr>
        <p:spPr bwMode="auto">
          <a:xfrm>
            <a:off x="611560" y="2339975"/>
            <a:ext cx="7848872" cy="1260475"/>
          </a:xfrm>
          <a:prstGeom prst="rect">
            <a:avLst/>
          </a:prstGeom>
          <a:noFill/>
          <a:ln w="9525">
            <a:noFill/>
            <a:round/>
            <a:headEnd/>
            <a:tailEnd/>
          </a:ln>
          <a:effectLst/>
        </p:spPr>
        <p:txBody>
          <a:bodyPr/>
          <a:lstStyle/>
          <a:p>
            <a:pPr algn="ctr" eaLnBrk="1" hangingPunct="1">
              <a:spcBef>
                <a:spcPts val="650"/>
              </a:spcBef>
            </a:pPr>
            <a:r>
              <a:rPr lang="fr-FR" sz="2600" b="1" i="1" u="sng" dirty="0" err="1">
                <a:solidFill>
                  <a:srgbClr val="FF0000"/>
                </a:solidFill>
                <a:latin typeface="Comic Sans MS" pitchFamily="64" charset="0"/>
                <a:ea typeface="Microsoft YaHei" charset="-122"/>
              </a:rPr>
              <a:t>Fragestellung</a:t>
            </a:r>
            <a:r>
              <a:rPr lang="fr-FR" sz="2600" b="1" i="1" dirty="0">
                <a:solidFill>
                  <a:srgbClr val="FF0000"/>
                </a:solidFill>
                <a:latin typeface="Comic Sans MS" pitchFamily="64" charset="0"/>
                <a:ea typeface="Microsoft YaHei" charset="-122"/>
              </a:rPr>
              <a:t> : </a:t>
            </a:r>
            <a:r>
              <a:rPr lang="fr-FR" sz="2600" b="1" i="1" dirty="0" err="1">
                <a:solidFill>
                  <a:srgbClr val="FF0000"/>
                </a:solidFill>
                <a:latin typeface="Comic Sans MS" pitchFamily="64" charset="0"/>
                <a:ea typeface="Microsoft YaHei" charset="-122"/>
              </a:rPr>
              <a:t>Inwiefern</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beeinflusst</a:t>
            </a:r>
            <a:r>
              <a:rPr lang="fr-FR" sz="2600" b="1" i="1" dirty="0">
                <a:solidFill>
                  <a:srgbClr val="FF0000"/>
                </a:solidFill>
                <a:latin typeface="Comic Sans MS" pitchFamily="64" charset="0"/>
                <a:ea typeface="Microsoft YaHei" charset="-122"/>
              </a:rPr>
              <a:t> die </a:t>
            </a:r>
            <a:r>
              <a:rPr lang="fr-FR" sz="2600" b="1" i="1" dirty="0" err="1">
                <a:solidFill>
                  <a:srgbClr val="FF0000"/>
                </a:solidFill>
                <a:latin typeface="Comic Sans MS" pitchFamily="64" charset="0"/>
                <a:ea typeface="Microsoft YaHei" charset="-122"/>
              </a:rPr>
              <a:t>Lage</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vom</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Elsass</a:t>
            </a:r>
            <a:r>
              <a:rPr lang="fr-FR" sz="2600" b="1" i="1" dirty="0">
                <a:solidFill>
                  <a:srgbClr val="FF0000"/>
                </a:solidFill>
                <a:latin typeface="Comic Sans MS" pitchFamily="64" charset="0"/>
                <a:ea typeface="Microsoft YaHei" charset="-122"/>
              </a:rPr>
              <a:t> in </a:t>
            </a:r>
            <a:r>
              <a:rPr lang="fr-FR" sz="2600" b="1" i="1" dirty="0" err="1">
                <a:solidFill>
                  <a:srgbClr val="FF0000"/>
                </a:solidFill>
                <a:latin typeface="Comic Sans MS" pitchFamily="64" charset="0"/>
                <a:ea typeface="Microsoft YaHei" charset="-122"/>
              </a:rPr>
              <a:t>Grenznähe</a:t>
            </a:r>
            <a:r>
              <a:rPr lang="fr-FR" sz="2600" b="1" i="1" dirty="0">
                <a:solidFill>
                  <a:srgbClr val="FF0000"/>
                </a:solidFill>
                <a:latin typeface="Comic Sans MS" pitchFamily="64" charset="0"/>
                <a:ea typeface="Microsoft YaHei" charset="-122"/>
              </a:rPr>
              <a:t> die </a:t>
            </a:r>
            <a:r>
              <a:rPr lang="fr-FR" sz="2600" b="1" i="1" dirty="0" err="1">
                <a:solidFill>
                  <a:srgbClr val="FF0000"/>
                </a:solidFill>
                <a:latin typeface="Comic Sans MS" pitchFamily="64" charset="0"/>
                <a:ea typeface="Microsoft YaHei" charset="-122"/>
              </a:rPr>
              <a:t>regionale</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Raumplanung</a:t>
            </a:r>
            <a:r>
              <a:rPr lang="fr-FR" sz="2600" b="1" i="1" dirty="0">
                <a:solidFill>
                  <a:srgbClr val="FF0000"/>
                </a:solidFill>
                <a:latin typeface="Comic Sans MS" pitchFamily="64" charset="0"/>
                <a:ea typeface="Microsoft YaHei" charset="-122"/>
              </a:rPr>
              <a:t>?</a:t>
            </a:r>
          </a:p>
          <a:p>
            <a:pPr algn="ctr">
              <a:spcBef>
                <a:spcPts val="6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600" b="1" i="1" dirty="0">
              <a:solidFill>
                <a:srgbClr val="FF0000"/>
              </a:solidFill>
              <a:latin typeface="Comic Sans MS" pitchFamily="64" charset="0"/>
              <a:ea typeface="Microsoft YaHei" charset="-122"/>
            </a:endParaRPr>
          </a:p>
        </p:txBody>
      </p:sp>
      <p:sp>
        <p:nvSpPr>
          <p:cNvPr id="26628" name="Text Box 3"/>
          <p:cNvSpPr txBox="1">
            <a:spLocks noChangeArrowheads="1"/>
          </p:cNvSpPr>
          <p:nvPr/>
        </p:nvSpPr>
        <p:spPr bwMode="auto">
          <a:xfrm>
            <a:off x="468313" y="3860800"/>
            <a:ext cx="8229600" cy="2663825"/>
          </a:xfrm>
          <a:prstGeom prst="rect">
            <a:avLst/>
          </a:prstGeom>
          <a:noFill/>
          <a:ln w="9525">
            <a:noFill/>
            <a:round/>
            <a:headEnd/>
            <a:tailEnd/>
          </a:ln>
          <a:effectLst/>
        </p:spPr>
        <p:txBody>
          <a:bodyPr lIns="90000" tIns="46800" rIns="90000" bIns="46800" anchor="ctr"/>
          <a:lstStyle/>
          <a:p>
            <a:pPr marL="735013" indent="-735013">
              <a:lnSpc>
                <a:spcPct val="80000"/>
              </a:lnSpc>
              <a:buClr>
                <a:srgbClr val="FF0000"/>
              </a:buCl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u="sng" dirty="0" smtClean="0">
                <a:solidFill>
                  <a:srgbClr val="FF0000"/>
                </a:solidFill>
                <a:latin typeface="Comic Sans MS" pitchFamily="64" charset="0"/>
                <a:ea typeface="Microsoft YaHei" charset="-122"/>
              </a:rPr>
              <a:t>1. </a:t>
            </a:r>
            <a:r>
              <a:rPr lang="fr-FR" sz="2000" b="1" u="sng" dirty="0" err="1" smtClean="0">
                <a:solidFill>
                  <a:srgbClr val="FF0000"/>
                </a:solidFill>
                <a:latin typeface="Comic Sans MS" pitchFamily="64" charset="0"/>
                <a:ea typeface="Microsoft YaHei" charset="-122"/>
              </a:rPr>
              <a:t>Eine</a:t>
            </a:r>
            <a:r>
              <a:rPr lang="fr-FR" sz="2000" b="1" u="sng" dirty="0" smtClean="0">
                <a:solidFill>
                  <a:srgbClr val="FF0000"/>
                </a:solidFill>
                <a:latin typeface="Comic Sans MS" pitchFamily="64" charset="0"/>
                <a:ea typeface="Microsoft YaHei" charset="-122"/>
              </a:rPr>
              <a:t> </a:t>
            </a:r>
            <a:r>
              <a:rPr lang="fr-FR" sz="2000" b="1" u="sng" dirty="0" err="1">
                <a:solidFill>
                  <a:srgbClr val="FF0000"/>
                </a:solidFill>
                <a:latin typeface="Comic Sans MS" pitchFamily="64" charset="0"/>
                <a:ea typeface="Microsoft YaHei" charset="-122"/>
              </a:rPr>
              <a:t>attraktive</a:t>
            </a:r>
            <a:r>
              <a:rPr lang="fr-FR" sz="2000" b="1" u="sng" dirty="0">
                <a:solidFill>
                  <a:srgbClr val="FF0000"/>
                </a:solidFill>
                <a:latin typeface="Comic Sans MS" pitchFamily="64" charset="0"/>
                <a:ea typeface="Microsoft YaHei" charset="-122"/>
              </a:rPr>
              <a:t> </a:t>
            </a:r>
            <a:r>
              <a:rPr lang="fr-FR" sz="2000" b="1" u="sng" dirty="0" err="1">
                <a:solidFill>
                  <a:srgbClr val="FF0000"/>
                </a:solidFill>
                <a:latin typeface="Comic Sans MS" pitchFamily="64" charset="0"/>
                <a:ea typeface="Microsoft YaHei" charset="-122"/>
              </a:rPr>
              <a:t>Region</a:t>
            </a:r>
            <a:r>
              <a:rPr lang="fr-FR" sz="2000" b="1" u="sng" dirty="0">
                <a:solidFill>
                  <a:srgbClr val="FF0000"/>
                </a:solidFill>
                <a:latin typeface="Comic Sans MS" pitchFamily="64" charset="0"/>
                <a:ea typeface="Microsoft YaHei" charset="-122"/>
              </a:rPr>
              <a:t>…</a:t>
            </a:r>
          </a:p>
          <a:p>
            <a:pPr marL="735013" indent="-735013">
              <a:lnSpc>
                <a:spcPct val="80000"/>
              </a:lnSpc>
              <a:buFont typeface="Arial" pitchFamily="34"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endParaRPr lang="fr-FR" sz="2000" b="1" u="sng" dirty="0">
              <a:solidFill>
                <a:srgbClr val="FF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attraktive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Region</a:t>
            </a:r>
            <a:r>
              <a:rPr lang="fr-FR" sz="2000" b="1" dirty="0">
                <a:solidFill>
                  <a:srgbClr val="000000"/>
                </a:solidFill>
                <a:latin typeface="Comic Sans MS" pitchFamily="64" charset="0"/>
                <a:ea typeface="Microsoft YaHei" charset="-122"/>
              </a:rPr>
              <a:t>, die </a:t>
            </a:r>
            <a:r>
              <a:rPr lang="fr-FR" sz="2000" b="1" dirty="0" err="1">
                <a:solidFill>
                  <a:srgbClr val="000000"/>
                </a:solidFill>
                <a:latin typeface="Comic Sans MS" pitchFamily="64" charset="0"/>
                <a:ea typeface="Microsoft YaHei" charset="-122"/>
              </a:rPr>
              <a:t>sich</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um</a:t>
            </a:r>
            <a:r>
              <a:rPr lang="fr-FR" sz="2000" b="1" dirty="0">
                <a:solidFill>
                  <a:srgbClr val="000000"/>
                </a:solidFill>
                <a:latin typeface="Comic Sans MS" pitchFamily="64" charset="0"/>
                <a:ea typeface="Microsoft YaHei" charset="-122"/>
              </a:rPr>
              <a:t> die </a:t>
            </a:r>
            <a:r>
              <a:rPr lang="fr-FR" sz="2000" b="1" dirty="0" err="1">
                <a:solidFill>
                  <a:srgbClr val="000000"/>
                </a:solidFill>
                <a:latin typeface="Comic Sans MS" pitchFamily="64" charset="0"/>
                <a:ea typeface="Microsoft YaHei" charset="-122"/>
              </a:rPr>
              <a:t>Rheinachse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strukturiert</a:t>
            </a:r>
            <a:endParaRPr lang="fr-FR" sz="2000" b="1" dirty="0">
              <a:solidFill>
                <a:srgbClr val="00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touristische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Region</a:t>
            </a:r>
            <a:endParaRPr lang="fr-FR" sz="2000" b="1" dirty="0">
              <a:solidFill>
                <a:srgbClr val="00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weltoffene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Wirtschaft</a:t>
            </a:r>
            <a:endParaRPr lang="fr-FR" sz="2000" b="1" dirty="0">
              <a:solidFill>
                <a:srgbClr val="00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endParaRPr lang="fr-FR" sz="2000" b="1" u="sng" dirty="0">
              <a:solidFill>
                <a:srgbClr val="000000"/>
              </a:solidFill>
              <a:latin typeface="Comic Sans MS" pitchFamily="64" charset="0"/>
              <a:ea typeface="Microsoft YaHei" charset="-122"/>
            </a:endParaRPr>
          </a:p>
          <a:p>
            <a:pPr marL="735013" indent="-735013">
              <a:lnSpc>
                <a:spcPct val="80000"/>
              </a:lnSpc>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u="sng" dirty="0">
                <a:solidFill>
                  <a:srgbClr val="FF0000"/>
                </a:solidFill>
                <a:latin typeface="Comic Sans MS" pitchFamily="64" charset="0"/>
                <a:ea typeface="Microsoft YaHei" charset="-122"/>
              </a:rPr>
              <a:t>2. …die in die </a:t>
            </a:r>
            <a:r>
              <a:rPr lang="fr-FR" sz="2000" b="1" u="sng" dirty="0" err="1">
                <a:solidFill>
                  <a:srgbClr val="FF0000"/>
                </a:solidFill>
                <a:latin typeface="Comic Sans MS" pitchFamily="64" charset="0"/>
                <a:ea typeface="Microsoft YaHei" charset="-122"/>
              </a:rPr>
              <a:t>Euroregio</a:t>
            </a:r>
            <a:r>
              <a:rPr lang="fr-FR" sz="2000" b="1" u="sng" dirty="0">
                <a:solidFill>
                  <a:srgbClr val="FF0000"/>
                </a:solidFill>
                <a:latin typeface="Comic Sans MS" pitchFamily="64" charset="0"/>
                <a:ea typeface="Microsoft YaHei" charset="-122"/>
              </a:rPr>
              <a:t> </a:t>
            </a:r>
            <a:r>
              <a:rPr lang="fr-FR" sz="2000" b="1" u="sng" dirty="0" err="1">
                <a:solidFill>
                  <a:srgbClr val="FF0000"/>
                </a:solidFill>
                <a:latin typeface="Comic Sans MS" pitchFamily="64" charset="0"/>
                <a:ea typeface="Microsoft YaHei" charset="-122"/>
              </a:rPr>
              <a:t>und</a:t>
            </a:r>
            <a:r>
              <a:rPr lang="fr-FR" sz="2000" b="1" u="sng" dirty="0">
                <a:solidFill>
                  <a:srgbClr val="FF0000"/>
                </a:solidFill>
                <a:latin typeface="Comic Sans MS" pitchFamily="64" charset="0"/>
                <a:ea typeface="Microsoft YaHei" charset="-122"/>
              </a:rPr>
              <a:t> Europa </a:t>
            </a:r>
            <a:r>
              <a:rPr lang="fr-FR" sz="2000" b="1" u="sng" dirty="0" err="1">
                <a:solidFill>
                  <a:srgbClr val="FF0000"/>
                </a:solidFill>
                <a:latin typeface="Comic Sans MS" pitchFamily="64" charset="0"/>
                <a:ea typeface="Microsoft YaHei" charset="-122"/>
              </a:rPr>
              <a:t>hineinwächst</a:t>
            </a:r>
            <a:r>
              <a:rPr lang="fr-FR" sz="2000" b="1" u="sng" dirty="0">
                <a:solidFill>
                  <a:srgbClr val="FF0000"/>
                </a:solidFill>
                <a:latin typeface="Comic Sans MS" pitchFamily="64" charset="0"/>
                <a:ea typeface="Microsoft YaHei" charset="-122"/>
              </a:rPr>
              <a:t>.</a:t>
            </a:r>
          </a:p>
          <a:p>
            <a:pPr marL="735013" indent="-735013">
              <a:lnSpc>
                <a:spcPct val="80000"/>
              </a:lnSpc>
              <a:buFont typeface="Arial" pitchFamily="34"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endParaRPr lang="fr-FR" sz="2000" b="1" u="sng" dirty="0">
              <a:solidFill>
                <a:srgbClr val="000000"/>
              </a:solidFill>
              <a:latin typeface="Comic Sans MS" pitchFamily="64" charset="0"/>
              <a:ea typeface="Microsoft YaHei" charset="-122"/>
            </a:endParaRPr>
          </a:p>
          <a:p>
            <a:pPr marL="735013" indent="-735013">
              <a:lnSpc>
                <a:spcPct val="80000"/>
              </a:lnSpc>
              <a:buFont typeface="Arial" pitchFamily="34"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a:solidFill>
                  <a:srgbClr val="000000"/>
                </a:solidFill>
                <a:latin typeface="Comic Sans MS" pitchFamily="64" charset="0"/>
                <a:ea typeface="Microsoft YaHei" charset="-122"/>
              </a:rPr>
              <a:t>Strasbourg, </a:t>
            </a: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politische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Hauptstadt</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auf</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regionaler</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und</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europäischer</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Ebene</a:t>
            </a:r>
            <a:r>
              <a:rPr lang="fr-FR" sz="2000" b="1" dirty="0">
                <a:solidFill>
                  <a:srgbClr val="000000"/>
                </a:solidFill>
                <a:latin typeface="Comic Sans MS" pitchFamily="64" charset="0"/>
                <a:ea typeface="Microsoft YaHei" charset="-122"/>
              </a:rPr>
              <a:t> </a:t>
            </a: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dynamische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grenzüberschreitende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Zusammenarbeit</a:t>
            </a:r>
            <a:endParaRPr lang="fr-FR" sz="2000" b="1" dirty="0">
              <a:solidFill>
                <a:srgbClr val="000000"/>
              </a:solidFill>
              <a:latin typeface="Comic Sans MS" pitchFamily="64" charset="0"/>
              <a:ea typeface="Microsoft YaHei" charset="-122"/>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ctrTitle"/>
          </p:nvPr>
        </p:nvSpPr>
        <p:spPr/>
        <p:txBody>
          <a:bodyPr/>
          <a:lstStyle/>
          <a:p>
            <a:pPr eaLnBrk="1" hangingPunct="1"/>
            <a:endParaRPr lang="fr-FR" smtClean="0"/>
          </a:p>
        </p:txBody>
      </p:sp>
      <p:sp>
        <p:nvSpPr>
          <p:cNvPr id="3" name="Sous-titr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fr-FR"/>
          </a:p>
        </p:txBody>
      </p:sp>
      <p:pic>
        <p:nvPicPr>
          <p:cNvPr id="5124" name="Picture 3"/>
          <p:cNvPicPr>
            <a:picLocks noChangeAspect="1" noChangeArrowheads="1"/>
          </p:cNvPicPr>
          <p:nvPr/>
        </p:nvPicPr>
        <p:blipFill>
          <a:blip r:embed="rId2" cstate="print"/>
          <a:srcRect/>
          <a:stretch>
            <a:fillRect/>
          </a:stretch>
        </p:blipFill>
        <p:spPr bwMode="auto">
          <a:xfrm>
            <a:off x="179388" y="1268413"/>
            <a:ext cx="8597900" cy="4675187"/>
          </a:xfrm>
          <a:prstGeom prst="rect">
            <a:avLst/>
          </a:prstGeom>
          <a:noFill/>
          <a:ln w="9525">
            <a:noFill/>
            <a:miter lim="800000"/>
            <a:headEnd/>
            <a:tailEnd/>
          </a:ln>
          <a:effectLst/>
        </p:spPr>
      </p:pic>
      <p:sp>
        <p:nvSpPr>
          <p:cNvPr id="5125" name="ZoneTexte 4"/>
          <p:cNvSpPr txBox="1">
            <a:spLocks noChangeArrowheads="1"/>
          </p:cNvSpPr>
          <p:nvPr/>
        </p:nvSpPr>
        <p:spPr bwMode="auto">
          <a:xfrm>
            <a:off x="468313" y="549275"/>
            <a:ext cx="7848600" cy="646113"/>
          </a:xfrm>
          <a:prstGeom prst="rect">
            <a:avLst/>
          </a:prstGeom>
          <a:noFill/>
          <a:ln w="9525">
            <a:noFill/>
            <a:miter lim="800000"/>
            <a:headEnd/>
            <a:tailEnd/>
          </a:ln>
        </p:spPr>
        <p:txBody>
          <a:bodyPr>
            <a:spAutoFit/>
          </a:bodyPr>
          <a:lstStyle/>
          <a:p>
            <a:r>
              <a:rPr lang="fr-FR" b="1"/>
              <a:t>III - LA FRANCE ET L’UNION EUROPÉENNE </a:t>
            </a:r>
          </a:p>
          <a:p>
            <a:r>
              <a:rPr lang="fr-FR" b="1"/>
              <a:t>( environ 25% du temps consacré à la géographie</a:t>
            </a:r>
            <a:r>
              <a:rPr lang="fr-FR" b="1">
                <a:solidFill>
                  <a:srgbClr val="FF0000"/>
                </a:solidFill>
              </a:rPr>
              <a:t>= 11 heures</a:t>
            </a:r>
            <a:r>
              <a:rPr lang="fr-FR" b="1"/>
              <a:t>)</a:t>
            </a:r>
            <a:endParaRPr lang="fr-FR"/>
          </a:p>
        </p:txBody>
      </p:sp>
      <p:sp>
        <p:nvSpPr>
          <p:cNvPr id="5126" name="ZoneTexte 5"/>
          <p:cNvSpPr txBox="1">
            <a:spLocks noChangeArrowheads="1"/>
          </p:cNvSpPr>
          <p:nvPr/>
        </p:nvSpPr>
        <p:spPr bwMode="auto">
          <a:xfrm>
            <a:off x="5076825" y="2420938"/>
            <a:ext cx="3382963" cy="307975"/>
          </a:xfrm>
          <a:prstGeom prst="rect">
            <a:avLst/>
          </a:prstGeom>
          <a:noFill/>
          <a:ln w="9525">
            <a:noFill/>
            <a:miter lim="800000"/>
            <a:headEnd/>
            <a:tailEnd/>
          </a:ln>
        </p:spPr>
        <p:txBody>
          <a:bodyPr>
            <a:spAutoFit/>
          </a:bodyPr>
          <a:lstStyle/>
          <a:p>
            <a:r>
              <a:rPr lang="fr-FR" sz="1400" b="1">
                <a:solidFill>
                  <a:srgbClr val="FF0000"/>
                </a:solidFill>
              </a:rPr>
              <a:t>2-3 heures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endParaRPr lang="de-DE" smtClean="0"/>
          </a:p>
        </p:txBody>
      </p:sp>
      <p:pic>
        <p:nvPicPr>
          <p:cNvPr id="6147" name="Picture 2"/>
          <p:cNvPicPr>
            <a:picLocks noChangeAspect="1" noChangeArrowheads="1"/>
          </p:cNvPicPr>
          <p:nvPr/>
        </p:nvPicPr>
        <p:blipFill>
          <a:blip r:embed="rId2" cstate="print"/>
          <a:srcRect/>
          <a:stretch>
            <a:fillRect/>
          </a:stretch>
        </p:blipFill>
        <p:spPr bwMode="auto">
          <a:xfrm>
            <a:off x="250825" y="4005263"/>
            <a:ext cx="8713788" cy="2708275"/>
          </a:xfrm>
          <a:prstGeom prst="rect">
            <a:avLst/>
          </a:prstGeom>
          <a:noFill/>
          <a:ln w="9525">
            <a:noFill/>
            <a:miter lim="800000"/>
            <a:headEnd/>
            <a:tailEnd/>
          </a:ln>
          <a:effectLst/>
        </p:spPr>
      </p:pic>
      <p:pic>
        <p:nvPicPr>
          <p:cNvPr id="6148" name="Picture 3"/>
          <p:cNvPicPr>
            <a:picLocks noGrp="1" noChangeAspect="1" noChangeArrowheads="1"/>
          </p:cNvPicPr>
          <p:nvPr>
            <p:ph idx="1"/>
          </p:nvPr>
        </p:nvPicPr>
        <p:blipFill>
          <a:blip r:embed="rId3" cstate="print"/>
          <a:srcRect/>
          <a:stretch>
            <a:fillRect/>
          </a:stretch>
        </p:blipFill>
        <p:spPr>
          <a:xfrm>
            <a:off x="323850" y="0"/>
            <a:ext cx="8388350" cy="4076700"/>
          </a:xfrm>
          <a:noFill/>
        </p:spPr>
      </p:pic>
      <p:sp>
        <p:nvSpPr>
          <p:cNvPr id="6" name="Ellipse 5"/>
          <p:cNvSpPr/>
          <p:nvPr/>
        </p:nvSpPr>
        <p:spPr>
          <a:xfrm>
            <a:off x="4427538" y="549275"/>
            <a:ext cx="4176712" cy="13668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Ellipse 6"/>
          <p:cNvSpPr/>
          <p:nvPr/>
        </p:nvSpPr>
        <p:spPr>
          <a:xfrm>
            <a:off x="4572000" y="4437063"/>
            <a:ext cx="4321175" cy="13684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9" name="Gerade Verbindung mit Pfeil 8"/>
          <p:cNvCxnSpPr/>
          <p:nvPr/>
        </p:nvCxnSpPr>
        <p:spPr>
          <a:xfrm flipH="1">
            <a:off x="3059113" y="1844675"/>
            <a:ext cx="1944687" cy="42481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68313" y="1052513"/>
            <a:ext cx="1511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395288" y="4868863"/>
            <a:ext cx="23050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23850" y="6165850"/>
            <a:ext cx="3671888" cy="2159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17" name="Gerade Verbindung mit Pfeil 16"/>
          <p:cNvCxnSpPr/>
          <p:nvPr/>
        </p:nvCxnSpPr>
        <p:spPr>
          <a:xfrm flipV="1">
            <a:off x="4140200" y="5805488"/>
            <a:ext cx="1368425" cy="50323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088" y="1412875"/>
            <a:ext cx="7772400" cy="1470025"/>
          </a:xfrm>
        </p:spPr>
        <p:txBody>
          <a:bodyPr rtlCol="0">
            <a:normAutofit fontScale="90000"/>
          </a:bodyPr>
          <a:lstStyle/>
          <a:p>
            <a:pPr eaLnBrk="1" hangingPunct="1">
              <a:defRPr/>
            </a:pPr>
            <a:r>
              <a:rPr lang="de-DE" b="1" u="sng" dirty="0" smtClean="0">
                <a:solidFill>
                  <a:srgbClr val="FF0000"/>
                </a:solidFill>
              </a:rPr>
              <a:t/>
            </a:r>
            <a:br>
              <a:rPr lang="de-DE" b="1" u="sng" dirty="0" smtClean="0">
                <a:solidFill>
                  <a:srgbClr val="FF0000"/>
                </a:solidFill>
              </a:rPr>
            </a:br>
            <a:r>
              <a:rPr lang="fr-FR" b="1" dirty="0" smtClean="0">
                <a:solidFill>
                  <a:srgbClr val="FF0000"/>
                </a:solidFill>
                <a:ea typeface="Microsoft YaHei" charset="-122"/>
              </a:rPr>
              <a:t>II. </a:t>
            </a:r>
            <a:r>
              <a:rPr lang="fr-FR" b="1" u="sng" dirty="0" err="1" smtClean="0">
                <a:solidFill>
                  <a:srgbClr val="FF0000"/>
                </a:solidFill>
                <a:ea typeface="Microsoft YaHei" charset="-122"/>
              </a:rPr>
              <a:t>Elsass</a:t>
            </a:r>
            <a:r>
              <a:rPr lang="fr-FR" b="1" u="sng" dirty="0" smtClean="0">
                <a:solidFill>
                  <a:srgbClr val="FF0000"/>
                </a:solidFill>
                <a:ea typeface="Microsoft YaHei" charset="-122"/>
              </a:rPr>
              <a:t>, </a:t>
            </a:r>
            <a:r>
              <a:rPr lang="fr-FR" b="1" u="sng" dirty="0" err="1" smtClean="0">
                <a:solidFill>
                  <a:srgbClr val="FF0000"/>
                </a:solidFill>
                <a:ea typeface="Microsoft YaHei" charset="-122"/>
              </a:rPr>
              <a:t>eine</a:t>
            </a:r>
            <a:r>
              <a:rPr lang="fr-FR" b="1" u="sng" dirty="0" smtClean="0">
                <a:solidFill>
                  <a:srgbClr val="FF0000"/>
                </a:solidFill>
                <a:ea typeface="Microsoft YaHei" charset="-122"/>
              </a:rPr>
              <a:t> </a:t>
            </a:r>
            <a:r>
              <a:rPr lang="fr-FR" b="1" u="sng" dirty="0" err="1" smtClean="0">
                <a:solidFill>
                  <a:srgbClr val="FF0000"/>
                </a:solidFill>
                <a:ea typeface="Microsoft YaHei" charset="-122"/>
              </a:rPr>
              <a:t>grenzüberschreitende</a:t>
            </a:r>
            <a:r>
              <a:rPr lang="fr-FR" b="1" u="sng" dirty="0" smtClean="0">
                <a:solidFill>
                  <a:srgbClr val="FF0000"/>
                </a:solidFill>
                <a:ea typeface="Microsoft YaHei" charset="-122"/>
              </a:rPr>
              <a:t> </a:t>
            </a:r>
            <a:r>
              <a:rPr lang="fr-FR" b="1" u="sng" dirty="0" err="1" smtClean="0">
                <a:solidFill>
                  <a:srgbClr val="FF0000"/>
                </a:solidFill>
                <a:ea typeface="Microsoft YaHei" charset="-122"/>
              </a:rPr>
              <a:t>Region</a:t>
            </a:r>
            <a:r>
              <a:rPr lang="fr-FR" b="1" u="sng" dirty="0" smtClean="0">
                <a:solidFill>
                  <a:srgbClr val="FF0000"/>
                </a:solidFill>
                <a:ea typeface="Microsoft YaHei" charset="-122"/>
              </a:rPr>
              <a:t>, die </a:t>
            </a:r>
            <a:r>
              <a:rPr lang="fr-FR" b="1" u="sng" dirty="0" err="1" smtClean="0">
                <a:solidFill>
                  <a:srgbClr val="FF0000"/>
                </a:solidFill>
                <a:ea typeface="Microsoft YaHei" charset="-122"/>
              </a:rPr>
              <a:t>mehr</a:t>
            </a:r>
            <a:r>
              <a:rPr lang="fr-FR" b="1" u="sng" dirty="0" smtClean="0">
                <a:solidFill>
                  <a:srgbClr val="FF0000"/>
                </a:solidFill>
                <a:ea typeface="Microsoft YaHei" charset="-122"/>
              </a:rPr>
              <a:t> </a:t>
            </a:r>
            <a:r>
              <a:rPr lang="fr-FR" b="1" u="sng" dirty="0" err="1" smtClean="0">
                <a:solidFill>
                  <a:srgbClr val="FF0000"/>
                </a:solidFill>
                <a:ea typeface="Microsoft YaHei" charset="-122"/>
              </a:rPr>
              <a:t>denn</a:t>
            </a:r>
            <a:r>
              <a:rPr lang="fr-FR" b="1" u="sng" dirty="0" smtClean="0">
                <a:solidFill>
                  <a:srgbClr val="FF0000"/>
                </a:solidFill>
                <a:ea typeface="Microsoft YaHei" charset="-122"/>
              </a:rPr>
              <a:t> je </a:t>
            </a:r>
            <a:r>
              <a:rPr lang="fr-FR" b="1" u="sng" dirty="0" err="1" smtClean="0">
                <a:solidFill>
                  <a:srgbClr val="FF0000"/>
                </a:solidFill>
                <a:ea typeface="Microsoft YaHei" charset="-122"/>
              </a:rPr>
              <a:t>ins</a:t>
            </a:r>
            <a:r>
              <a:rPr lang="fr-FR" b="1" u="sng" dirty="0" smtClean="0">
                <a:solidFill>
                  <a:srgbClr val="FF0000"/>
                </a:solidFill>
                <a:ea typeface="Microsoft YaHei" charset="-122"/>
              </a:rPr>
              <a:t> </a:t>
            </a:r>
            <a:r>
              <a:rPr lang="fr-FR" b="1" u="sng" dirty="0" err="1" smtClean="0">
                <a:solidFill>
                  <a:srgbClr val="FF0000"/>
                </a:solidFill>
                <a:ea typeface="Microsoft YaHei" charset="-122"/>
              </a:rPr>
              <a:t>Herzland</a:t>
            </a:r>
            <a:r>
              <a:rPr lang="fr-FR" b="1" u="sng" dirty="0" smtClean="0">
                <a:solidFill>
                  <a:srgbClr val="FF0000"/>
                </a:solidFill>
                <a:ea typeface="Microsoft YaHei" charset="-122"/>
              </a:rPr>
              <a:t> </a:t>
            </a:r>
            <a:r>
              <a:rPr lang="fr-FR" b="1" u="sng" dirty="0" err="1" smtClean="0">
                <a:solidFill>
                  <a:srgbClr val="FF0000"/>
                </a:solidFill>
                <a:ea typeface="Microsoft YaHei" charset="-122"/>
              </a:rPr>
              <a:t>Europas</a:t>
            </a:r>
            <a:r>
              <a:rPr lang="fr-FR" b="1" u="sng" dirty="0" smtClean="0">
                <a:solidFill>
                  <a:srgbClr val="FF0000"/>
                </a:solidFill>
                <a:ea typeface="Microsoft YaHei" charset="-122"/>
              </a:rPr>
              <a:t> </a:t>
            </a:r>
            <a:r>
              <a:rPr lang="fr-FR" b="1" u="sng" dirty="0" err="1" smtClean="0">
                <a:solidFill>
                  <a:srgbClr val="FF0000"/>
                </a:solidFill>
                <a:ea typeface="Microsoft YaHei" charset="-122"/>
              </a:rPr>
              <a:t>hineinwächst</a:t>
            </a:r>
            <a:r>
              <a:rPr lang="de-DE" b="1" u="sng" dirty="0" smtClean="0">
                <a:solidFill>
                  <a:srgbClr val="FF0000"/>
                </a:solidFill>
                <a:ea typeface="Microsoft YaHei" charset="-122"/>
              </a:rPr>
              <a:t> </a:t>
            </a:r>
            <a:br>
              <a:rPr lang="de-DE" b="1" u="sng" dirty="0" smtClean="0">
                <a:solidFill>
                  <a:srgbClr val="FF0000"/>
                </a:solidFill>
                <a:ea typeface="Microsoft YaHei" charset="-122"/>
              </a:rPr>
            </a:br>
            <a:endParaRPr lang="de-DE" b="1" u="sng" dirty="0">
              <a:solidFill>
                <a:srgbClr val="FF0000"/>
              </a:solidFill>
              <a:ea typeface="Microsoft YaHei" charset="-122"/>
            </a:endParaRPr>
          </a:p>
        </p:txBody>
      </p:sp>
      <p:sp>
        <p:nvSpPr>
          <p:cNvPr id="4" name="Sous-titr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p:txBody>
          <a:bodyPr/>
          <a:lstStyle/>
          <a:p>
            <a:pPr eaLnBrk="1" hangingPunct="1"/>
            <a:r>
              <a:rPr lang="fr-FR" sz="4000" u="sng" smtClean="0">
                <a:solidFill>
                  <a:srgbClr val="FF0000"/>
                </a:solidFill>
                <a:latin typeface="Comic Sans MS" pitchFamily="64" charset="0"/>
              </a:rPr>
              <a:t>1. Eine attraktive Region</a:t>
            </a:r>
          </a:p>
        </p:txBody>
      </p:sp>
      <p:sp>
        <p:nvSpPr>
          <p:cNvPr id="28675" name="Espace réservé du contenu 2"/>
          <p:cNvSpPr>
            <a:spLocks noGrp="1"/>
          </p:cNvSpPr>
          <p:nvPr>
            <p:ph idx="1"/>
          </p:nvPr>
        </p:nvSpPr>
        <p:spPr>
          <a:xfrm>
            <a:off x="250825" y="1844675"/>
            <a:ext cx="8642350" cy="4281488"/>
          </a:xfrm>
        </p:spPr>
        <p:txBody>
          <a:bodyPr/>
          <a:lstStyle/>
          <a:p>
            <a:pPr eaLnBrk="1" hangingPunct="1"/>
            <a:r>
              <a:rPr lang="fr-FR" smtClean="0">
                <a:latin typeface="Comic Sans MS" pitchFamily="64" charset="0"/>
              </a:rPr>
              <a:t>Eine dichtbevölkerte Region im Oberrhein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14391" t="7501" r="19904" b="6250"/>
          <a:stretch>
            <a:fillRect/>
          </a:stretch>
        </p:blipFill>
        <p:spPr bwMode="auto">
          <a:xfrm>
            <a:off x="2339975" y="188913"/>
            <a:ext cx="6408738" cy="6308725"/>
          </a:xfrm>
          <a:prstGeom prst="rect">
            <a:avLst/>
          </a:prstGeom>
          <a:noFill/>
          <a:ln w="9525">
            <a:noFill/>
            <a:miter lim="800000"/>
            <a:headEnd/>
            <a:tailEnd/>
          </a:ln>
        </p:spPr>
      </p:pic>
      <p:sp>
        <p:nvSpPr>
          <p:cNvPr id="29699" name="ZoneTexte 2"/>
          <p:cNvSpPr txBox="1">
            <a:spLocks noChangeArrowheads="1"/>
          </p:cNvSpPr>
          <p:nvPr/>
        </p:nvSpPr>
        <p:spPr bwMode="auto">
          <a:xfrm>
            <a:off x="4740275" y="6475413"/>
            <a:ext cx="4357688" cy="369887"/>
          </a:xfrm>
          <a:prstGeom prst="rect">
            <a:avLst/>
          </a:prstGeom>
          <a:noFill/>
          <a:ln w="9525">
            <a:noFill/>
            <a:miter lim="800000"/>
            <a:headEnd/>
            <a:tailEnd/>
          </a:ln>
        </p:spPr>
        <p:txBody>
          <a:bodyPr>
            <a:spAutoFit/>
          </a:bodyPr>
          <a:lstStyle/>
          <a:p>
            <a:r>
              <a:rPr lang="fr-FR">
                <a:solidFill>
                  <a:srgbClr val="000000"/>
                </a:solidFill>
              </a:rPr>
              <a:t>Quelle : annuaire régional d’Eurostat 2009</a:t>
            </a:r>
          </a:p>
        </p:txBody>
      </p:sp>
      <p:pic>
        <p:nvPicPr>
          <p:cNvPr id="29700" name="Picture 4"/>
          <p:cNvPicPr>
            <a:picLocks noChangeAspect="1" noChangeArrowheads="1"/>
          </p:cNvPicPr>
          <p:nvPr/>
        </p:nvPicPr>
        <p:blipFill>
          <a:blip r:embed="rId3" cstate="print"/>
          <a:srcRect l="17670" t="25594" r="55341" b="43892"/>
          <a:stretch>
            <a:fillRect/>
          </a:stretch>
        </p:blipFill>
        <p:spPr bwMode="auto">
          <a:xfrm>
            <a:off x="0" y="188913"/>
            <a:ext cx="3205163" cy="2717800"/>
          </a:xfrm>
          <a:prstGeom prst="rect">
            <a:avLst/>
          </a:prstGeom>
          <a:noFill/>
          <a:ln w="9525">
            <a:noFill/>
            <a:miter lim="800000"/>
            <a:headEnd/>
            <a:tailEnd/>
          </a:ln>
        </p:spPr>
      </p:pic>
      <p:sp>
        <p:nvSpPr>
          <p:cNvPr id="11" name="Forme libre 10"/>
          <p:cNvSpPr/>
          <p:nvPr/>
        </p:nvSpPr>
        <p:spPr>
          <a:xfrm>
            <a:off x="3203575" y="3429000"/>
            <a:ext cx="2276475" cy="2116138"/>
          </a:xfrm>
          <a:custGeom>
            <a:avLst/>
            <a:gdLst>
              <a:gd name="connsiteX0" fmla="*/ 311624 w 2276902"/>
              <a:gd name="connsiteY0" fmla="*/ 36394 h 2115403"/>
              <a:gd name="connsiteX1" fmla="*/ 1771935 w 2276902"/>
              <a:gd name="connsiteY1" fmla="*/ 295701 h 2115403"/>
              <a:gd name="connsiteX2" fmla="*/ 1853821 w 2276902"/>
              <a:gd name="connsiteY2" fmla="*/ 978089 h 2115403"/>
              <a:gd name="connsiteX3" fmla="*/ 1553571 w 2276902"/>
              <a:gd name="connsiteY3" fmla="*/ 1210101 h 2115403"/>
              <a:gd name="connsiteX4" fmla="*/ 1799230 w 2276902"/>
              <a:gd name="connsiteY4" fmla="*/ 1373874 h 2115403"/>
              <a:gd name="connsiteX5" fmla="*/ 2222311 w 2276902"/>
              <a:gd name="connsiteY5" fmla="*/ 1919785 h 2115403"/>
              <a:gd name="connsiteX6" fmla="*/ 2126776 w 2276902"/>
              <a:gd name="connsiteY6" fmla="*/ 2042615 h 2115403"/>
              <a:gd name="connsiteX7" fmla="*/ 1444388 w 2276902"/>
              <a:gd name="connsiteY7" fmla="*/ 1483056 h 2115403"/>
              <a:gd name="connsiteX8" fmla="*/ 1239672 w 2276902"/>
              <a:gd name="connsiteY8" fmla="*/ 1674125 h 2115403"/>
              <a:gd name="connsiteX9" fmla="*/ 994012 w 2276902"/>
              <a:gd name="connsiteY9" fmla="*/ 1633182 h 2115403"/>
              <a:gd name="connsiteX10" fmla="*/ 1226024 w 2276902"/>
              <a:gd name="connsiteY10" fmla="*/ 1414818 h 2115403"/>
              <a:gd name="connsiteX11" fmla="*/ 1226024 w 2276902"/>
              <a:gd name="connsiteY11" fmla="*/ 964441 h 2115403"/>
              <a:gd name="connsiteX12" fmla="*/ 1253320 w 2276902"/>
              <a:gd name="connsiteY12" fmla="*/ 759725 h 2115403"/>
              <a:gd name="connsiteX13" fmla="*/ 816591 w 2276902"/>
              <a:gd name="connsiteY13" fmla="*/ 555009 h 2115403"/>
              <a:gd name="connsiteX14" fmla="*/ 79612 w 2276902"/>
              <a:gd name="connsiteY14" fmla="*/ 514065 h 2115403"/>
              <a:gd name="connsiteX15" fmla="*/ 311624 w 2276902"/>
              <a:gd name="connsiteY15" fmla="*/ 36394 h 211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6902" h="2115403">
                <a:moveTo>
                  <a:pt x="311624" y="36394"/>
                </a:moveTo>
                <a:cubicBezTo>
                  <a:pt x="593678" y="0"/>
                  <a:pt x="1514902" y="138752"/>
                  <a:pt x="1771935" y="295701"/>
                </a:cubicBezTo>
                <a:cubicBezTo>
                  <a:pt x="2028968" y="452650"/>
                  <a:pt x="1890215" y="825689"/>
                  <a:pt x="1853821" y="978089"/>
                </a:cubicBezTo>
                <a:cubicBezTo>
                  <a:pt x="1817427" y="1130489"/>
                  <a:pt x="1562669" y="1144137"/>
                  <a:pt x="1553571" y="1210101"/>
                </a:cubicBezTo>
                <a:cubicBezTo>
                  <a:pt x="1544473" y="1276065"/>
                  <a:pt x="1687773" y="1255593"/>
                  <a:pt x="1799230" y="1373874"/>
                </a:cubicBezTo>
                <a:cubicBezTo>
                  <a:pt x="1910687" y="1492155"/>
                  <a:pt x="2167720" y="1808328"/>
                  <a:pt x="2222311" y="1919785"/>
                </a:cubicBezTo>
                <a:cubicBezTo>
                  <a:pt x="2276902" y="2031242"/>
                  <a:pt x="2256430" y="2115403"/>
                  <a:pt x="2126776" y="2042615"/>
                </a:cubicBezTo>
                <a:cubicBezTo>
                  <a:pt x="1997122" y="1969827"/>
                  <a:pt x="1592239" y="1544471"/>
                  <a:pt x="1444388" y="1483056"/>
                </a:cubicBezTo>
                <a:cubicBezTo>
                  <a:pt x="1296537" y="1421641"/>
                  <a:pt x="1314735" y="1649104"/>
                  <a:pt x="1239672" y="1674125"/>
                </a:cubicBezTo>
                <a:cubicBezTo>
                  <a:pt x="1164609" y="1699146"/>
                  <a:pt x="996287" y="1676400"/>
                  <a:pt x="994012" y="1633182"/>
                </a:cubicBezTo>
                <a:cubicBezTo>
                  <a:pt x="991737" y="1589964"/>
                  <a:pt x="1187355" y="1526275"/>
                  <a:pt x="1226024" y="1414818"/>
                </a:cubicBezTo>
                <a:cubicBezTo>
                  <a:pt x="1264693" y="1303361"/>
                  <a:pt x="1221475" y="1073623"/>
                  <a:pt x="1226024" y="964441"/>
                </a:cubicBezTo>
                <a:cubicBezTo>
                  <a:pt x="1230573" y="855259"/>
                  <a:pt x="1321559" y="827964"/>
                  <a:pt x="1253320" y="759725"/>
                </a:cubicBezTo>
                <a:cubicBezTo>
                  <a:pt x="1185081" y="691486"/>
                  <a:pt x="1012209" y="595952"/>
                  <a:pt x="816591" y="555009"/>
                </a:cubicBezTo>
                <a:cubicBezTo>
                  <a:pt x="620973" y="514066"/>
                  <a:pt x="159224" y="600501"/>
                  <a:pt x="79612" y="514065"/>
                </a:cubicBezTo>
                <a:cubicBezTo>
                  <a:pt x="0" y="427629"/>
                  <a:pt x="29570" y="72788"/>
                  <a:pt x="311624" y="36394"/>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Forme libre 7"/>
          <p:cNvSpPr/>
          <p:nvPr/>
        </p:nvSpPr>
        <p:spPr>
          <a:xfrm>
            <a:off x="4427538" y="4221163"/>
            <a:ext cx="174625" cy="282575"/>
          </a:xfrm>
          <a:custGeom>
            <a:avLst/>
            <a:gdLst>
              <a:gd name="connsiteX0" fmla="*/ 95534 w 245659"/>
              <a:gd name="connsiteY0" fmla="*/ 0 h 354841"/>
              <a:gd name="connsiteX1" fmla="*/ 245659 w 245659"/>
              <a:gd name="connsiteY1" fmla="*/ 27295 h 354841"/>
              <a:gd name="connsiteX2" fmla="*/ 109182 w 245659"/>
              <a:gd name="connsiteY2" fmla="*/ 354841 h 354841"/>
              <a:gd name="connsiteX3" fmla="*/ 0 w 245659"/>
              <a:gd name="connsiteY3" fmla="*/ 313898 h 354841"/>
              <a:gd name="connsiteX4" fmla="*/ 95534 w 245659"/>
              <a:gd name="connsiteY4" fmla="*/ 0 h 354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59" h="354841">
                <a:moveTo>
                  <a:pt x="95534" y="0"/>
                </a:moveTo>
                <a:lnTo>
                  <a:pt x="245659" y="27295"/>
                </a:lnTo>
                <a:lnTo>
                  <a:pt x="109182" y="354841"/>
                </a:lnTo>
                <a:lnTo>
                  <a:pt x="0" y="313898"/>
                </a:lnTo>
                <a:lnTo>
                  <a:pt x="9553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9" name="Rectangle 8"/>
          <p:cNvSpPr/>
          <p:nvPr/>
        </p:nvSpPr>
        <p:spPr>
          <a:xfrm>
            <a:off x="323850" y="1916113"/>
            <a:ext cx="1655763" cy="28892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cs typeface="Arial" pitchFamily="34" charset="0"/>
            </a:endParaRPr>
          </a:p>
        </p:txBody>
      </p:sp>
      <p:sp>
        <p:nvSpPr>
          <p:cNvPr id="10" name="ZoneTexte 9"/>
          <p:cNvSpPr txBox="1">
            <a:spLocks noChangeArrowheads="1"/>
          </p:cNvSpPr>
          <p:nvPr/>
        </p:nvSpPr>
        <p:spPr bwMode="auto">
          <a:xfrm>
            <a:off x="47625" y="5292725"/>
            <a:ext cx="4968875" cy="647700"/>
          </a:xfrm>
          <a:prstGeom prst="rect">
            <a:avLst/>
          </a:prstGeom>
          <a:solidFill>
            <a:schemeClr val="bg1"/>
          </a:solidFill>
          <a:ln w="9525">
            <a:noFill/>
            <a:miter lim="800000"/>
            <a:headEnd/>
            <a:tailEnd/>
          </a:ln>
        </p:spPr>
        <p:txBody>
          <a:bodyPr>
            <a:spAutoFit/>
          </a:bodyPr>
          <a:lstStyle/>
          <a:p>
            <a:pPr algn="ctr"/>
            <a:r>
              <a:rPr lang="fr-FR" b="1">
                <a:solidFill>
                  <a:srgbClr val="000000"/>
                </a:solidFill>
              </a:rPr>
              <a:t>Das Elsass: eine dichtbevölkerte Region der europäischen Megalopolis</a:t>
            </a:r>
            <a:endParaRPr lang="fr-FR">
              <a:solidFill>
                <a:srgbClr val="000000"/>
              </a:solidFill>
            </a:endParaRPr>
          </a:p>
        </p:txBody>
      </p:sp>
      <p:sp>
        <p:nvSpPr>
          <p:cNvPr id="16" name="Ellipse 15"/>
          <p:cNvSpPr/>
          <p:nvPr/>
        </p:nvSpPr>
        <p:spPr>
          <a:xfrm>
            <a:off x="4356100" y="4149725"/>
            <a:ext cx="287338" cy="50323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cs typeface="Arial" pitchFamily="34" charset="0"/>
            </a:endParaRPr>
          </a:p>
        </p:txBody>
      </p:sp>
      <p:sp>
        <p:nvSpPr>
          <p:cNvPr id="29706" name="ZoneTexte 11"/>
          <p:cNvSpPr txBox="1">
            <a:spLocks noChangeArrowheads="1"/>
          </p:cNvSpPr>
          <p:nvPr/>
        </p:nvSpPr>
        <p:spPr bwMode="auto">
          <a:xfrm>
            <a:off x="0" y="188913"/>
            <a:ext cx="3132138" cy="892175"/>
          </a:xfrm>
          <a:prstGeom prst="rect">
            <a:avLst/>
          </a:prstGeom>
          <a:solidFill>
            <a:schemeClr val="bg1"/>
          </a:solidFill>
          <a:ln w="9525">
            <a:noFill/>
            <a:miter lim="800000"/>
            <a:headEnd/>
            <a:tailEnd/>
          </a:ln>
        </p:spPr>
        <p:txBody>
          <a:bodyPr>
            <a:spAutoFit/>
          </a:bodyPr>
          <a:lstStyle/>
          <a:p>
            <a:r>
              <a:rPr lang="fr-FR" sz="2200">
                <a:solidFill>
                  <a:srgbClr val="000000"/>
                </a:solidFill>
              </a:rPr>
              <a:t>Bevölkerungsdichte, 2007</a:t>
            </a:r>
          </a:p>
          <a:p>
            <a:r>
              <a:rPr lang="fr-FR" sz="2200">
                <a:solidFill>
                  <a:srgbClr val="000000"/>
                </a:solidFill>
              </a:rPr>
              <a:t>Einwohner/km²</a:t>
            </a:r>
          </a:p>
          <a:p>
            <a:endParaRPr lang="fr-FR" sz="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0.70"/>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rdp-strasbourg.fr/data/geographie/cartes/hr/trafic_routier.jpg"/>
          <p:cNvPicPr>
            <a:picLocks noChangeAspect="1" noChangeArrowheads="1"/>
          </p:cNvPicPr>
          <p:nvPr/>
        </p:nvPicPr>
        <p:blipFill>
          <a:blip r:embed="rId2" cstate="print"/>
          <a:srcRect/>
          <a:stretch>
            <a:fillRect/>
          </a:stretch>
        </p:blipFill>
        <p:spPr bwMode="auto">
          <a:xfrm>
            <a:off x="4572000" y="298450"/>
            <a:ext cx="4176713" cy="6559550"/>
          </a:xfrm>
          <a:prstGeom prst="rect">
            <a:avLst/>
          </a:prstGeom>
          <a:noFill/>
          <a:ln w="9525">
            <a:noFill/>
            <a:miter lim="800000"/>
            <a:headEnd/>
            <a:tailEnd/>
          </a:ln>
        </p:spPr>
      </p:pic>
      <p:sp>
        <p:nvSpPr>
          <p:cNvPr id="30723" name="Rectangle 6"/>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ctr"/>
            <a:r>
              <a:rPr lang="fr-FR">
                <a:solidFill>
                  <a:srgbClr val="FFFFFF"/>
                </a:solidFill>
              </a:rPr>
              <a:t>Die regionale Raumordnung</a:t>
            </a:r>
          </a:p>
        </p:txBody>
      </p:sp>
      <p:pic>
        <p:nvPicPr>
          <p:cNvPr id="30724" name="Picture 39"/>
          <p:cNvPicPr>
            <a:picLocks noChangeAspect="1" noChangeArrowheads="1"/>
          </p:cNvPicPr>
          <p:nvPr/>
        </p:nvPicPr>
        <p:blipFill>
          <a:blip r:embed="rId3" cstate="print"/>
          <a:srcRect l="4430" t="21655" r="66779" b="4517"/>
          <a:stretch>
            <a:fillRect/>
          </a:stretch>
        </p:blipFill>
        <p:spPr bwMode="auto">
          <a:xfrm>
            <a:off x="539750" y="490538"/>
            <a:ext cx="3095625" cy="6367462"/>
          </a:xfrm>
          <a:prstGeom prst="rect">
            <a:avLst/>
          </a:prstGeom>
          <a:noFill/>
          <a:ln w="9525">
            <a:noFill/>
            <a:miter lim="800000"/>
            <a:headEnd/>
            <a:tailEnd/>
          </a:ln>
        </p:spPr>
      </p:pic>
      <p:sp>
        <p:nvSpPr>
          <p:cNvPr id="30725" name="ZoneTexte 5"/>
          <p:cNvSpPr txBox="1">
            <a:spLocks noChangeArrowheads="1"/>
          </p:cNvSpPr>
          <p:nvPr/>
        </p:nvSpPr>
        <p:spPr bwMode="auto">
          <a:xfrm>
            <a:off x="468313" y="404813"/>
            <a:ext cx="3167062" cy="461962"/>
          </a:xfrm>
          <a:prstGeom prst="rect">
            <a:avLst/>
          </a:prstGeom>
          <a:solidFill>
            <a:schemeClr val="bg1"/>
          </a:solidFill>
          <a:ln w="9525">
            <a:noFill/>
            <a:miter lim="800000"/>
            <a:headEnd/>
            <a:tailEnd/>
          </a:ln>
        </p:spPr>
        <p:txBody>
          <a:bodyPr>
            <a:spAutoFit/>
          </a:bodyPr>
          <a:lstStyle/>
          <a:p>
            <a:r>
              <a:rPr lang="fr-FR">
                <a:solidFill>
                  <a:srgbClr val="000000"/>
                </a:solidFill>
              </a:rPr>
              <a:t>Bevölkerungsdichte, 2009</a:t>
            </a:r>
          </a:p>
          <a:p>
            <a:endParaRPr lang="fr-FR" sz="600">
              <a:solidFill>
                <a:srgbClr val="000000"/>
              </a:solidFill>
            </a:endParaRPr>
          </a:p>
        </p:txBody>
      </p:sp>
      <p:sp>
        <p:nvSpPr>
          <p:cNvPr id="30726" name="ZoneTexte 6"/>
          <p:cNvSpPr txBox="1">
            <a:spLocks noChangeArrowheads="1"/>
          </p:cNvSpPr>
          <p:nvPr/>
        </p:nvSpPr>
        <p:spPr bwMode="auto">
          <a:xfrm>
            <a:off x="5148263" y="333375"/>
            <a:ext cx="3744912" cy="338138"/>
          </a:xfrm>
          <a:prstGeom prst="rect">
            <a:avLst/>
          </a:prstGeom>
          <a:solidFill>
            <a:schemeClr val="bg1"/>
          </a:solidFill>
          <a:ln w="9525">
            <a:noFill/>
            <a:miter lim="800000"/>
            <a:headEnd/>
            <a:tailEnd/>
          </a:ln>
        </p:spPr>
        <p:txBody>
          <a:bodyPr>
            <a:spAutoFit/>
          </a:bodyPr>
          <a:lstStyle/>
          <a:p>
            <a:r>
              <a:rPr lang="fr-FR" sz="1600">
                <a:solidFill>
                  <a:srgbClr val="000000"/>
                </a:solidFill>
              </a:rPr>
              <a:t>Der Straßenverkehr im Elsass, 2004</a:t>
            </a:r>
          </a:p>
        </p:txBody>
      </p:sp>
      <p:sp>
        <p:nvSpPr>
          <p:cNvPr id="30727" name="ZoneTexte 7"/>
          <p:cNvSpPr txBox="1">
            <a:spLocks noChangeArrowheads="1"/>
          </p:cNvSpPr>
          <p:nvPr/>
        </p:nvSpPr>
        <p:spPr bwMode="auto">
          <a:xfrm>
            <a:off x="7092950" y="2852738"/>
            <a:ext cx="1511300" cy="261937"/>
          </a:xfrm>
          <a:prstGeom prst="rect">
            <a:avLst/>
          </a:prstGeom>
          <a:solidFill>
            <a:schemeClr val="bg1"/>
          </a:solidFill>
          <a:ln w="9525">
            <a:noFill/>
            <a:miter lim="800000"/>
            <a:headEnd/>
            <a:tailEnd/>
          </a:ln>
        </p:spPr>
        <p:txBody>
          <a:bodyPr>
            <a:spAutoFit/>
          </a:bodyPr>
          <a:lstStyle/>
          <a:p>
            <a:r>
              <a:rPr lang="fr-FR" sz="1100">
                <a:solidFill>
                  <a:srgbClr val="000000"/>
                </a:solidFill>
              </a:rPr>
              <a:t>Fahrzeuge/Tag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l="30412" t="7501" r="32378" b="3906"/>
          <a:stretch>
            <a:fillRect/>
          </a:stretch>
        </p:blipFill>
        <p:spPr bwMode="auto">
          <a:xfrm>
            <a:off x="-180975" y="0"/>
            <a:ext cx="4716463" cy="6737350"/>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l="30510" t="7672" r="32281" b="3125"/>
          <a:stretch>
            <a:fillRect/>
          </a:stretch>
        </p:blipFill>
        <p:spPr bwMode="auto">
          <a:xfrm>
            <a:off x="4572000" y="0"/>
            <a:ext cx="4716463" cy="678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20612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30412" t="7501" r="32378" b="3906"/>
          <a:stretch>
            <a:fillRect/>
          </a:stretch>
        </p:blipFill>
        <p:spPr bwMode="auto">
          <a:xfrm>
            <a:off x="-180975" y="0"/>
            <a:ext cx="4716463" cy="6737350"/>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l="30510" t="7672" r="32281" b="3125"/>
          <a:stretch>
            <a:fillRect/>
          </a:stretch>
        </p:blipFill>
        <p:spPr bwMode="auto">
          <a:xfrm>
            <a:off x="4572000" y="0"/>
            <a:ext cx="4716463" cy="6783388"/>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l="30412" t="25967" r="49200" b="3906"/>
          <a:stretch>
            <a:fillRect/>
          </a:stretch>
        </p:blipFill>
        <p:spPr bwMode="auto">
          <a:xfrm>
            <a:off x="250825" y="908050"/>
            <a:ext cx="4213225" cy="86931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49828" t="26610" r="32561" b="5212"/>
          <a:stretch>
            <a:fillRect/>
          </a:stretch>
        </p:blipFill>
        <p:spPr bwMode="auto">
          <a:xfrm>
            <a:off x="4572000" y="981075"/>
            <a:ext cx="3887788" cy="903128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53641" t="25967" r="32378" b="10999"/>
          <a:stretch>
            <a:fillRect/>
          </a:stretch>
        </p:blipFill>
        <p:spPr bwMode="auto">
          <a:xfrm>
            <a:off x="1979613" y="7938"/>
            <a:ext cx="2563812" cy="693578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30510" t="24112" r="53648" b="13091"/>
          <a:stretch>
            <a:fillRect/>
          </a:stretch>
        </p:blipFill>
        <p:spPr bwMode="auto">
          <a:xfrm>
            <a:off x="4572000" y="-180975"/>
            <a:ext cx="2959100" cy="7038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85" decel="100000"/>
                                        <p:tgtEl>
                                          <p:spTgt spid="4"/>
                                        </p:tgtEl>
                                      </p:cBhvr>
                                    </p:animEffect>
                                    <p:animScale>
                                      <p:cBhvr>
                                        <p:cTn id="8" dur="385" decel="100000"/>
                                        <p:tgtEl>
                                          <p:spTgt spid="4"/>
                                        </p:tgtEl>
                                      </p:cBhvr>
                                      <p:from x="10000" y="10000"/>
                                      <p:to x="200000" y="450000"/>
                                    </p:animScale>
                                    <p:animScale>
                                      <p:cBhvr>
                                        <p:cTn id="9" dur="615" accel="100000" fill="hold">
                                          <p:stCondLst>
                                            <p:cond delay="385"/>
                                          </p:stCondLst>
                                        </p:cTn>
                                        <p:tgtEl>
                                          <p:spTgt spid="4"/>
                                        </p:tgtEl>
                                      </p:cBhvr>
                                      <p:from x="200000" y="450000"/>
                                      <p:to x="100000" y="100000"/>
                                    </p:animScale>
                                    <p:set>
                                      <p:cBhvr>
                                        <p:cTn id="10" dur="385" fill="hold"/>
                                        <p:tgtEl>
                                          <p:spTgt spid="4"/>
                                        </p:tgtEl>
                                        <p:attrNameLst>
                                          <p:attrName>ppt_x</p:attrName>
                                        </p:attrNameLst>
                                      </p:cBhvr>
                                      <p:to>
                                        <p:strVal val="(0.5)"/>
                                      </p:to>
                                    </p:set>
                                    <p:anim from="(0.5)" to="(#ppt_x)" calcmode="lin" valueType="num">
                                      <p:cBhvr>
                                        <p:cTn id="11" dur="615" accel="100000" fill="hold">
                                          <p:stCondLst>
                                            <p:cond delay="385"/>
                                          </p:stCondLst>
                                        </p:cTn>
                                        <p:tgtEl>
                                          <p:spTgt spid="4"/>
                                        </p:tgtEl>
                                        <p:attrNameLst>
                                          <p:attrName>ppt_x</p:attrName>
                                        </p:attrNameLst>
                                      </p:cBhvr>
                                    </p:anim>
                                    <p:set>
                                      <p:cBhvr>
                                        <p:cTn id="12" dur="385" fill="hold"/>
                                        <p:tgtEl>
                                          <p:spTgt spid="4"/>
                                        </p:tgtEl>
                                        <p:attrNameLst>
                                          <p:attrName>ppt_y</p:attrName>
                                        </p:attrNameLst>
                                      </p:cBhvr>
                                      <p:to>
                                        <p:strVal val="(#ppt_y+0.4)"/>
                                      </p:to>
                                    </p:set>
                                    <p:anim from="(#ppt_y+0.4)" to="(#ppt_y)" calcmode="lin" valueType="num">
                                      <p:cBhvr>
                                        <p:cTn id="13" dur="615" accel="100000" fill="hold">
                                          <p:stCondLst>
                                            <p:cond delay="385"/>
                                          </p:stCondLst>
                                        </p:cTn>
                                        <p:tgtEl>
                                          <p:spTgt spid="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85" decel="100000"/>
                                        <p:tgtEl>
                                          <p:spTgt spid="5"/>
                                        </p:tgtEl>
                                      </p:cBhvr>
                                    </p:animEffect>
                                    <p:animScale>
                                      <p:cBhvr>
                                        <p:cTn id="19" dur="385" decel="100000"/>
                                        <p:tgtEl>
                                          <p:spTgt spid="5"/>
                                        </p:tgtEl>
                                      </p:cBhvr>
                                      <p:from x="10000" y="10000"/>
                                      <p:to x="200000" y="450000"/>
                                    </p:animScale>
                                    <p:animScale>
                                      <p:cBhvr>
                                        <p:cTn id="20" dur="615" accel="100000" fill="hold">
                                          <p:stCondLst>
                                            <p:cond delay="385"/>
                                          </p:stCondLst>
                                        </p:cTn>
                                        <p:tgtEl>
                                          <p:spTgt spid="5"/>
                                        </p:tgtEl>
                                      </p:cBhvr>
                                      <p:from x="200000" y="450000"/>
                                      <p:to x="100000" y="100000"/>
                                    </p:animScale>
                                    <p:set>
                                      <p:cBhvr>
                                        <p:cTn id="21" dur="385" fill="hold"/>
                                        <p:tgtEl>
                                          <p:spTgt spid="5"/>
                                        </p:tgtEl>
                                        <p:attrNameLst>
                                          <p:attrName>ppt_x</p:attrName>
                                        </p:attrNameLst>
                                      </p:cBhvr>
                                      <p:to>
                                        <p:strVal val="(0.5)"/>
                                      </p:to>
                                    </p:set>
                                    <p:anim from="(0.5)" to="(#ppt_x)" calcmode="lin" valueType="num">
                                      <p:cBhvr>
                                        <p:cTn id="22" dur="615" accel="100000" fill="hold">
                                          <p:stCondLst>
                                            <p:cond delay="385"/>
                                          </p:stCondLst>
                                        </p:cTn>
                                        <p:tgtEl>
                                          <p:spTgt spid="5"/>
                                        </p:tgtEl>
                                        <p:attrNameLst>
                                          <p:attrName>ppt_x</p:attrName>
                                        </p:attrNameLst>
                                      </p:cBhvr>
                                    </p:anim>
                                    <p:set>
                                      <p:cBhvr>
                                        <p:cTn id="23" dur="385" fill="hold"/>
                                        <p:tgtEl>
                                          <p:spTgt spid="5"/>
                                        </p:tgtEl>
                                        <p:attrNameLst>
                                          <p:attrName>ppt_y</p:attrName>
                                        </p:attrNameLst>
                                      </p:cBhvr>
                                      <p:to>
                                        <p:strVal val="(#ppt_y+0.4)"/>
                                      </p:to>
                                    </p:set>
                                    <p:anim from="(#ppt_y+0.4)" to="(#ppt_y)" calcmode="lin" valueType="num">
                                      <p:cBhvr>
                                        <p:cTn id="24" dur="615" accel="100000" fill="hold">
                                          <p:stCondLst>
                                            <p:cond delay="385"/>
                                          </p:stCondLst>
                                        </p:cTn>
                                        <p:tgtEl>
                                          <p:spTgt spid="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3481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34820"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1"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2"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3"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4"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34825"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34826"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34827"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35"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136"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137"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138"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139"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140"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141"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142"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143"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14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34838"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34839"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34840"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1"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2"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3"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4"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34845" name="Text Box 33"/>
          <p:cNvSpPr txBox="1">
            <a:spLocks noChangeArrowheads="1"/>
          </p:cNvSpPr>
          <p:nvPr/>
        </p:nvSpPr>
        <p:spPr bwMode="auto">
          <a:xfrm>
            <a:off x="5218113" y="2549525"/>
            <a:ext cx="4103687" cy="708025"/>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a:t>
            </a:r>
          </a:p>
          <a:p>
            <a:pPr>
              <a:spcBef>
                <a:spcPct val="50000"/>
              </a:spcBef>
            </a:pPr>
            <a:r>
              <a:rPr lang="fr-FR" sz="1600" b="1" u="sng"/>
              <a:t>besser  integriert</a:t>
            </a:r>
          </a:p>
        </p:txBody>
      </p:sp>
      <p:sp>
        <p:nvSpPr>
          <p:cNvPr id="34846"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168"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169"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0"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1"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34851"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34852"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34853"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34854"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34855"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34856"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34857"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34858"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34859"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34860"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93"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34862"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34863"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34864"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34865"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198"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5134"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81"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2"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3"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4"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5"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34873"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34874"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34875"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34876"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34877"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34878"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34879"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34880"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34881"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34882"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34883" name="ZoneTexte 94"/>
          <p:cNvSpPr txBox="1">
            <a:spLocks noChangeArrowheads="1"/>
          </p:cNvSpPr>
          <p:nvPr/>
        </p:nvSpPr>
        <p:spPr bwMode="auto">
          <a:xfrm>
            <a:off x="4600575"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9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5" grpId="0" animBg="1"/>
      <p:bldP spid="5136" grpId="0" animBg="1"/>
      <p:bldP spid="5137" grpId="0" animBg="1"/>
      <p:bldP spid="5138" grpId="0" animBg="1"/>
      <p:bldP spid="5139" grpId="0" animBg="1"/>
      <p:bldP spid="5140" grpId="0" animBg="1"/>
      <p:bldP spid="5141" grpId="0" animBg="1"/>
      <p:bldP spid="5142" grpId="0" animBg="1"/>
      <p:bldP spid="5143" grpId="0" animBg="1"/>
      <p:bldP spid="5145" grpId="0" animBg="1"/>
      <p:bldP spid="5168" grpId="0" animBg="1"/>
      <p:bldP spid="5169" grpId="0" animBg="1"/>
      <p:bldP spid="5170" grpId="0" animBg="1"/>
      <p:bldP spid="5171" grpId="0" animBg="1"/>
      <p:bldP spid="5193" grpId="0"/>
      <p:bldP spid="5198" grpId="0"/>
      <p:bldP spid="5134" grpId="0" animBg="1"/>
      <p:bldP spid="81" grpId="0" animBg="1"/>
      <p:bldP spid="82" grpId="0" animBg="1"/>
      <p:bldP spid="83" grpId="0" animBg="1"/>
      <p:bldP spid="84" grpId="0" animBg="1"/>
      <p:bldP spid="8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contenu 2"/>
          <p:cNvSpPr txBox="1">
            <a:spLocks/>
          </p:cNvSpPr>
          <p:nvPr/>
        </p:nvSpPr>
        <p:spPr bwMode="auto">
          <a:xfrm>
            <a:off x="503238" y="836613"/>
            <a:ext cx="8640762" cy="1323975"/>
          </a:xfrm>
          <a:prstGeom prst="rect">
            <a:avLst/>
          </a:prstGeom>
          <a:noFill/>
          <a:ln w="9525">
            <a:noFill/>
            <a:miter lim="800000"/>
            <a:headEnd/>
            <a:tailEnd/>
          </a:ln>
        </p:spPr>
        <p:txBody>
          <a:bodyPr/>
          <a:lstStyle/>
          <a:p>
            <a:pPr marL="342900" indent="-342900">
              <a:spcBef>
                <a:spcPct val="20000"/>
              </a:spcBef>
              <a:buFont typeface="Arial" charset="0"/>
              <a:buChar char="•"/>
            </a:pPr>
            <a:r>
              <a:rPr lang="fr-FR" sz="3200" i="1">
                <a:solidFill>
                  <a:srgbClr val="000000"/>
                </a:solidFill>
                <a:latin typeface="Comic Sans MS" pitchFamily="64" charset="0"/>
              </a:rPr>
              <a:t>Eine touristische Region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endParaRPr lang="de-DE" smtClean="0"/>
          </a:p>
        </p:txBody>
      </p:sp>
      <p:pic>
        <p:nvPicPr>
          <p:cNvPr id="6147" name="Picture 2"/>
          <p:cNvPicPr>
            <a:picLocks noChangeAspect="1" noChangeArrowheads="1"/>
          </p:cNvPicPr>
          <p:nvPr/>
        </p:nvPicPr>
        <p:blipFill>
          <a:blip r:embed="rId2" cstate="print"/>
          <a:srcRect/>
          <a:stretch>
            <a:fillRect/>
          </a:stretch>
        </p:blipFill>
        <p:spPr bwMode="auto">
          <a:xfrm>
            <a:off x="250825" y="4005263"/>
            <a:ext cx="8713788" cy="2708275"/>
          </a:xfrm>
          <a:prstGeom prst="rect">
            <a:avLst/>
          </a:prstGeom>
          <a:noFill/>
          <a:ln w="9525">
            <a:noFill/>
            <a:miter lim="800000"/>
            <a:headEnd/>
            <a:tailEnd/>
          </a:ln>
          <a:effectLst/>
        </p:spPr>
      </p:pic>
      <p:pic>
        <p:nvPicPr>
          <p:cNvPr id="6148" name="Picture 3"/>
          <p:cNvPicPr>
            <a:picLocks noGrp="1" noChangeAspect="1" noChangeArrowheads="1"/>
          </p:cNvPicPr>
          <p:nvPr>
            <p:ph idx="1"/>
          </p:nvPr>
        </p:nvPicPr>
        <p:blipFill>
          <a:blip r:embed="rId3" cstate="print"/>
          <a:srcRect/>
          <a:stretch>
            <a:fillRect/>
          </a:stretch>
        </p:blipFill>
        <p:spPr>
          <a:xfrm>
            <a:off x="323850" y="0"/>
            <a:ext cx="8388350" cy="4076700"/>
          </a:xfrm>
          <a:noFill/>
        </p:spPr>
      </p:pic>
      <p:sp>
        <p:nvSpPr>
          <p:cNvPr id="6" name="Ellipse 5"/>
          <p:cNvSpPr/>
          <p:nvPr/>
        </p:nvSpPr>
        <p:spPr>
          <a:xfrm>
            <a:off x="4427538" y="549275"/>
            <a:ext cx="4176712" cy="13668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Ellipse 6"/>
          <p:cNvSpPr/>
          <p:nvPr/>
        </p:nvSpPr>
        <p:spPr>
          <a:xfrm>
            <a:off x="4572000" y="4437063"/>
            <a:ext cx="4321175" cy="13684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9" name="Gerade Verbindung mit Pfeil 8"/>
          <p:cNvCxnSpPr/>
          <p:nvPr/>
        </p:nvCxnSpPr>
        <p:spPr>
          <a:xfrm flipH="1">
            <a:off x="3059113" y="1844675"/>
            <a:ext cx="1944687" cy="42481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68313" y="1052513"/>
            <a:ext cx="1511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395288" y="4868863"/>
            <a:ext cx="23050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23850" y="6165850"/>
            <a:ext cx="3671888" cy="2159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17" name="Gerade Verbindung mit Pfeil 16"/>
          <p:cNvCxnSpPr/>
          <p:nvPr/>
        </p:nvCxnSpPr>
        <p:spPr>
          <a:xfrm flipV="1">
            <a:off x="4140200" y="5805488"/>
            <a:ext cx="1368425" cy="50323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amond(in)">
                                      <p:cBhvr>
                                        <p:cTn id="31" dur="2000"/>
                                        <p:tgtEl>
                                          <p:spTgt spid="7"/>
                                        </p:tgtEl>
                                      </p:cBhvr>
                                    </p:animEffect>
                                  </p:childTnLst>
                                </p:cTn>
                              </p:par>
                            </p:childTnLst>
                          </p:cTn>
                        </p:par>
                        <p:par>
                          <p:cTn id="32" fill="hold" nodeType="afterGroup">
                            <p:stCondLst>
                              <p:cond delay="2000"/>
                            </p:stCondLst>
                            <p:childTnLst>
                              <p:par>
                                <p:cTn id="33" presetID="3" presetClass="entr" presetSubtype="1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b="3642"/>
          <a:stretch>
            <a:fillRect/>
          </a:stretch>
        </p:blipFill>
        <p:spPr bwMode="auto">
          <a:xfrm>
            <a:off x="0" y="188913"/>
            <a:ext cx="9144000" cy="6381750"/>
          </a:xfrm>
          <a:prstGeom prst="rect">
            <a:avLst/>
          </a:prstGeom>
          <a:noFill/>
          <a:ln w="9525">
            <a:noFill/>
            <a:miter lim="800000"/>
            <a:headEnd/>
            <a:tailEnd/>
          </a:ln>
        </p:spPr>
      </p:pic>
      <p:sp>
        <p:nvSpPr>
          <p:cNvPr id="4" name="Ellipse 3"/>
          <p:cNvSpPr/>
          <p:nvPr/>
        </p:nvSpPr>
        <p:spPr>
          <a:xfrm>
            <a:off x="7235825" y="1916113"/>
            <a:ext cx="1908175" cy="403383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6" name="Ellipse 5"/>
          <p:cNvSpPr/>
          <p:nvPr/>
        </p:nvSpPr>
        <p:spPr>
          <a:xfrm>
            <a:off x="1116013" y="4292600"/>
            <a:ext cx="3348037" cy="223202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 name="Ellipse 6"/>
          <p:cNvSpPr/>
          <p:nvPr/>
        </p:nvSpPr>
        <p:spPr>
          <a:xfrm>
            <a:off x="4787900" y="4221163"/>
            <a:ext cx="3097213" cy="223202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Ellipse 7"/>
          <p:cNvSpPr/>
          <p:nvPr/>
        </p:nvSpPr>
        <p:spPr>
          <a:xfrm>
            <a:off x="3059113" y="1773238"/>
            <a:ext cx="3889375" cy="237648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r="11089" b="382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bcvoyage.com/wp-content/uploads/2010/09/Strasbourg_Christkindelsmarik.jpg"/>
          <p:cNvPicPr>
            <a:picLocks noChangeAspect="1" noChangeArrowheads="1"/>
          </p:cNvPicPr>
          <p:nvPr/>
        </p:nvPicPr>
        <p:blipFill>
          <a:blip r:embed="rId2" cstate="print"/>
          <a:srcRect/>
          <a:stretch>
            <a:fillRect/>
          </a:stretch>
        </p:blipFill>
        <p:spPr bwMode="auto">
          <a:xfrm>
            <a:off x="0" y="0"/>
            <a:ext cx="6684963" cy="5013325"/>
          </a:xfrm>
          <a:prstGeom prst="rect">
            <a:avLst/>
          </a:prstGeom>
          <a:noFill/>
          <a:ln w="9525">
            <a:noFill/>
            <a:miter lim="800000"/>
            <a:headEnd/>
            <a:tailEnd/>
          </a:ln>
        </p:spPr>
      </p:pic>
      <p:pic>
        <p:nvPicPr>
          <p:cNvPr id="51203" name="Picture 3" descr="C:\Users\Domi\Documents\cours\Cours 3e\La région\Tourisme\MARCHE~1.JPG"/>
          <p:cNvPicPr>
            <a:picLocks noChangeAspect="1" noChangeArrowheads="1"/>
          </p:cNvPicPr>
          <p:nvPr/>
        </p:nvPicPr>
        <p:blipFill>
          <a:blip r:embed="rId3" cstate="print"/>
          <a:srcRect/>
          <a:stretch>
            <a:fillRect/>
          </a:stretch>
        </p:blipFill>
        <p:spPr bwMode="auto">
          <a:xfrm>
            <a:off x="4356100" y="3541713"/>
            <a:ext cx="4787900" cy="3316287"/>
          </a:xfrm>
          <a:prstGeom prst="rect">
            <a:avLst/>
          </a:prstGeom>
          <a:noFill/>
          <a:ln w="9525">
            <a:noFill/>
            <a:miter lim="800000"/>
            <a:headEnd/>
            <a:tailEnd/>
          </a:ln>
        </p:spPr>
      </p:pic>
      <p:pic>
        <p:nvPicPr>
          <p:cNvPr id="51205" name="Picture 5" descr="C:\Users\Domi\Documents\cours\Cours 3e\La région\Tourisme\marche-de-noel-strasbourg.jpg"/>
          <p:cNvPicPr>
            <a:picLocks noChangeAspect="1" noChangeArrowheads="1"/>
          </p:cNvPicPr>
          <p:nvPr/>
        </p:nvPicPr>
        <p:blipFill>
          <a:blip r:embed="rId4" cstate="print"/>
          <a:srcRect/>
          <a:stretch>
            <a:fillRect/>
          </a:stretch>
        </p:blipFill>
        <p:spPr bwMode="auto">
          <a:xfrm>
            <a:off x="0" y="2686050"/>
            <a:ext cx="4356100" cy="4171950"/>
          </a:xfrm>
          <a:prstGeom prst="rect">
            <a:avLst/>
          </a:prstGeom>
          <a:noFill/>
          <a:ln w="9525">
            <a:noFill/>
            <a:miter lim="800000"/>
            <a:headEnd/>
            <a:tailEnd/>
          </a:ln>
        </p:spPr>
      </p:pic>
      <p:sp>
        <p:nvSpPr>
          <p:cNvPr id="38917" name="ZoneTexte 5"/>
          <p:cNvSpPr txBox="1">
            <a:spLocks noChangeArrowheads="1"/>
          </p:cNvSpPr>
          <p:nvPr/>
        </p:nvSpPr>
        <p:spPr bwMode="auto">
          <a:xfrm>
            <a:off x="7235825" y="908050"/>
            <a:ext cx="1908175" cy="369888"/>
          </a:xfrm>
          <a:prstGeom prst="rect">
            <a:avLst/>
          </a:prstGeom>
          <a:noFill/>
          <a:ln w="9525">
            <a:noFill/>
            <a:miter lim="800000"/>
            <a:headEnd/>
            <a:tailEnd/>
          </a:ln>
        </p:spPr>
        <p:txBody>
          <a:bodyPr>
            <a:spAutoFit/>
          </a:bodyPr>
          <a:lstStyle/>
          <a:p>
            <a:endParaRPr lang="fr-FR">
              <a:solidFill>
                <a:srgbClr val="000000"/>
              </a:solidFill>
            </a:endParaRPr>
          </a:p>
        </p:txBody>
      </p:sp>
      <p:sp>
        <p:nvSpPr>
          <p:cNvPr id="7" name="Rectangle 6"/>
          <p:cNvSpPr>
            <a:spLocks noChangeArrowheads="1"/>
          </p:cNvSpPr>
          <p:nvPr/>
        </p:nvSpPr>
        <p:spPr bwMode="auto">
          <a:xfrm>
            <a:off x="6659563" y="1341438"/>
            <a:ext cx="2484437" cy="646112"/>
          </a:xfrm>
          <a:prstGeom prst="rect">
            <a:avLst/>
          </a:prstGeom>
          <a:noFill/>
          <a:ln w="9525">
            <a:noFill/>
            <a:miter lim="800000"/>
            <a:headEnd/>
            <a:tailEnd/>
          </a:ln>
        </p:spPr>
        <p:txBody>
          <a:bodyPr>
            <a:spAutoFit/>
          </a:bodyPr>
          <a:lstStyle/>
          <a:p>
            <a:r>
              <a:rPr lang="fr-FR">
                <a:solidFill>
                  <a:srgbClr val="000000"/>
                </a:solidFill>
              </a:rPr>
              <a:t>Quelle:</a:t>
            </a:r>
          </a:p>
          <a:p>
            <a:r>
              <a:rPr lang="fr-FR">
                <a:solidFill>
                  <a:srgbClr val="000000"/>
                </a:solidFill>
              </a:rPr>
              <a:t>www.noel.strasbourg.eu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2000"/>
                                        <p:tgtEl>
                                          <p:spTgt spid="51205"/>
                                        </p:tgtEl>
                                      </p:cBhvr>
                                    </p:animEffect>
                                  </p:childTnLst>
                                </p:cTn>
                              </p:par>
                              <p:par>
                                <p:cTn id="16" presetID="10" presetClass="entr" presetSubtype="0" fill="hold" nodeType="withEffect">
                                  <p:stCondLst>
                                    <p:cond delay="0"/>
                                  </p:stCondLst>
                                  <p:childTnLst>
                                    <p:set>
                                      <p:cBhvr>
                                        <p:cTn id="17" dur="1" fill="hold">
                                          <p:stCondLst>
                                            <p:cond delay="0"/>
                                          </p:stCondLst>
                                        </p:cTn>
                                        <p:tgtEl>
                                          <p:spTgt spid="51203"/>
                                        </p:tgtEl>
                                        <p:attrNameLst>
                                          <p:attrName>style.visibility</p:attrName>
                                        </p:attrNameLst>
                                      </p:cBhvr>
                                      <p:to>
                                        <p:strVal val="visible"/>
                                      </p:to>
                                    </p:set>
                                    <p:animEffect transition="in" filter="fade">
                                      <p:cBhvr>
                                        <p:cTn id="18" dur="2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Users\Domi\Documents\cours\Cours 3e\La région\Tourisme\un-marche-de-noel-a-tokyophoto-tokyo-.jpg"/>
          <p:cNvPicPr>
            <a:picLocks noChangeAspect="1" noChangeArrowheads="1"/>
          </p:cNvPicPr>
          <p:nvPr/>
        </p:nvPicPr>
        <p:blipFill>
          <a:blip r:embed="rId2" cstate="print"/>
          <a:srcRect l="11806" t="14641"/>
          <a:stretch>
            <a:fillRect/>
          </a:stretch>
        </p:blipFill>
        <p:spPr bwMode="auto">
          <a:xfrm>
            <a:off x="0" y="0"/>
            <a:ext cx="6719888" cy="4878388"/>
          </a:xfrm>
          <a:prstGeom prst="rect">
            <a:avLst/>
          </a:prstGeom>
          <a:noFill/>
          <a:ln w="9525">
            <a:noFill/>
            <a:miter lim="800000"/>
            <a:headEnd/>
            <a:tailEnd/>
          </a:ln>
        </p:spPr>
      </p:pic>
      <p:pic>
        <p:nvPicPr>
          <p:cNvPr id="2052" name="Picture 4" descr="C:\Users\Domi\Documents\cours\Cours 3e\La région\Tourisme\IMG_0605_1.jpg"/>
          <p:cNvPicPr>
            <a:picLocks noChangeAspect="1" noChangeArrowheads="1"/>
          </p:cNvPicPr>
          <p:nvPr/>
        </p:nvPicPr>
        <p:blipFill>
          <a:blip r:embed="rId3" cstate="print"/>
          <a:srcRect/>
          <a:stretch>
            <a:fillRect/>
          </a:stretch>
        </p:blipFill>
        <p:spPr bwMode="auto">
          <a:xfrm>
            <a:off x="3790950" y="0"/>
            <a:ext cx="5353050" cy="7143750"/>
          </a:xfrm>
          <a:prstGeom prst="rect">
            <a:avLst/>
          </a:prstGeom>
          <a:noFill/>
          <a:ln w="9525">
            <a:noFill/>
            <a:miter lim="800000"/>
            <a:headEnd/>
            <a:tailEnd/>
          </a:ln>
        </p:spPr>
      </p:pic>
      <p:sp>
        <p:nvSpPr>
          <p:cNvPr id="39940" name="ZoneTexte 4"/>
          <p:cNvSpPr txBox="1">
            <a:spLocks noChangeArrowheads="1"/>
          </p:cNvSpPr>
          <p:nvPr/>
        </p:nvSpPr>
        <p:spPr bwMode="auto">
          <a:xfrm>
            <a:off x="250825" y="5373688"/>
            <a:ext cx="2700338" cy="368300"/>
          </a:xfrm>
          <a:prstGeom prst="rect">
            <a:avLst/>
          </a:prstGeom>
          <a:noFill/>
          <a:ln w="9525">
            <a:noFill/>
            <a:miter lim="800000"/>
            <a:headEnd/>
            <a:tailEnd/>
          </a:ln>
        </p:spPr>
        <p:txBody>
          <a:bodyPr>
            <a:spAutoFit/>
          </a:bodyPr>
          <a:lstStyle/>
          <a:p>
            <a:r>
              <a:rPr lang="fr-FR">
                <a:solidFill>
                  <a:srgbClr val="000000"/>
                </a:solidFill>
              </a:rPr>
              <a:t>Quelle:www.lejapon.fr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2"/>
          <p:cNvSpPr txBox="1">
            <a:spLocks noChangeArrowheads="1"/>
          </p:cNvSpPr>
          <p:nvPr/>
        </p:nvSpPr>
        <p:spPr bwMode="auto">
          <a:xfrm>
            <a:off x="5724525" y="1989138"/>
            <a:ext cx="3095625" cy="646112"/>
          </a:xfrm>
          <a:prstGeom prst="rect">
            <a:avLst/>
          </a:prstGeom>
          <a:noFill/>
          <a:ln w="9525">
            <a:noFill/>
            <a:miter lim="800000"/>
            <a:headEnd/>
            <a:tailEnd/>
          </a:ln>
        </p:spPr>
        <p:txBody>
          <a:bodyPr>
            <a:spAutoFit/>
          </a:bodyPr>
          <a:lstStyle/>
          <a:p>
            <a:r>
              <a:rPr lang="fr-FR">
                <a:solidFill>
                  <a:srgbClr val="000000"/>
                </a:solidFill>
              </a:rPr>
              <a:t>Quelle: Histoire-géographie 3</a:t>
            </a:r>
            <a:r>
              <a:rPr lang="fr-FR" baseline="30000">
                <a:solidFill>
                  <a:srgbClr val="000000"/>
                </a:solidFill>
              </a:rPr>
              <a:t>e</a:t>
            </a:r>
            <a:r>
              <a:rPr lang="fr-FR">
                <a:solidFill>
                  <a:srgbClr val="000000"/>
                </a:solidFill>
              </a:rPr>
              <a:t>, Bordas, 2012</a:t>
            </a:r>
          </a:p>
        </p:txBody>
      </p:sp>
      <p:pic>
        <p:nvPicPr>
          <p:cNvPr id="40963" name="Picture 2" descr="C:\Users\Domi\Documents\cours\Cours 3e\La région\Tourisme\tourisme.jpg"/>
          <p:cNvPicPr>
            <a:picLocks noChangeAspect="1" noChangeArrowheads="1"/>
          </p:cNvPicPr>
          <p:nvPr/>
        </p:nvPicPr>
        <p:blipFill>
          <a:blip r:embed="rId2" cstate="print"/>
          <a:srcRect/>
          <a:stretch>
            <a:fillRect/>
          </a:stretch>
        </p:blipFill>
        <p:spPr bwMode="auto">
          <a:xfrm>
            <a:off x="1187450" y="0"/>
            <a:ext cx="3392488"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41987"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41988"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89"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90"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91"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92"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41993"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41994"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41995"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41996"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41997"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41998"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41999"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42000"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42001"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42002"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42003"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42004"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4200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4200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200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2008"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0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1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1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12"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42013" name="Text Box 33"/>
          <p:cNvSpPr txBox="1">
            <a:spLocks noChangeArrowheads="1"/>
          </p:cNvSpPr>
          <p:nvPr/>
        </p:nvSpPr>
        <p:spPr bwMode="auto">
          <a:xfrm>
            <a:off x="5251450" y="2578100"/>
            <a:ext cx="4103688" cy="584200"/>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a:t>
            </a:r>
            <a:r>
              <a:rPr lang="fr-FR" sz="1600" b="1" u="sng"/>
              <a:t> ... die sich Europa und der Welt immer besser  integriert</a:t>
            </a:r>
          </a:p>
        </p:txBody>
      </p:sp>
      <p:sp>
        <p:nvSpPr>
          <p:cNvPr id="42014"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42015"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42016"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2017"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2018"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2019"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42020"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4202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4202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4202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4202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42025"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4202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187" name="Text Box 67"/>
          <p:cNvSpPr txBox="1">
            <a:spLocks noChangeArrowheads="1"/>
          </p:cNvSpPr>
          <p:nvPr/>
        </p:nvSpPr>
        <p:spPr bwMode="auto">
          <a:xfrm>
            <a:off x="5868988" y="836613"/>
            <a:ext cx="32750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und attraktive Städte</a:t>
            </a:r>
          </a:p>
        </p:txBody>
      </p:sp>
      <p:sp>
        <p:nvSpPr>
          <p:cNvPr id="42028" name="Text Box 68"/>
          <p:cNvSpPr txBox="1">
            <a:spLocks noChangeArrowheads="1"/>
          </p:cNvSpPr>
          <p:nvPr/>
        </p:nvSpPr>
        <p:spPr bwMode="auto">
          <a:xfrm>
            <a:off x="5867400" y="1268413"/>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42029"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42030"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42031"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42032"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42033"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42034"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1"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3"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2041"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77"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2045"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6"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7"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8"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9"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42050"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42051"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42052"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42053"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42054"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42055"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42056"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42057"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42058"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42059"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42060"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 grpId="0"/>
      <p:bldP spid="71" grpId="0"/>
      <p:bldP spid="73" grpId="0"/>
      <p:bldP spid="4" grpId="0"/>
      <p:bldP spid="7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contenu 2"/>
          <p:cNvSpPr>
            <a:spLocks noGrp="1"/>
          </p:cNvSpPr>
          <p:nvPr>
            <p:ph idx="1"/>
          </p:nvPr>
        </p:nvSpPr>
        <p:spPr>
          <a:xfrm>
            <a:off x="457200" y="1600200"/>
            <a:ext cx="8507413" cy="4525963"/>
          </a:xfrm>
        </p:spPr>
        <p:txBody>
          <a:bodyPr/>
          <a:lstStyle/>
          <a:p>
            <a:pPr eaLnBrk="1" hangingPunct="1"/>
            <a:r>
              <a:rPr lang="fr-FR" smtClean="0"/>
              <a:t>Die elsässische Wirtschaft in der Globalisierung </a:t>
            </a:r>
          </a:p>
          <a:p>
            <a:pPr eaLnBrk="1" hangingPunct="1"/>
            <a:endParaRPr lang="fr-FR"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l="25740" t="18329" r="46481" b="56281"/>
          <a:stretch>
            <a:fillRect/>
          </a:stretch>
        </p:blipFill>
        <p:spPr bwMode="auto">
          <a:xfrm>
            <a:off x="-36513" y="188913"/>
            <a:ext cx="5256213" cy="4032250"/>
          </a:xfrm>
          <a:prstGeom prst="rect">
            <a:avLst/>
          </a:prstGeom>
          <a:noFill/>
          <a:ln w="9525">
            <a:noFill/>
            <a:miter lim="800000"/>
            <a:headEnd/>
            <a:tailEnd/>
          </a:ln>
        </p:spPr>
      </p:pic>
      <p:sp>
        <p:nvSpPr>
          <p:cNvPr id="44035" name="ZoneTexte 2"/>
          <p:cNvSpPr txBox="1">
            <a:spLocks noChangeArrowheads="1"/>
          </p:cNvSpPr>
          <p:nvPr/>
        </p:nvSpPr>
        <p:spPr bwMode="auto">
          <a:xfrm>
            <a:off x="323850" y="6308725"/>
            <a:ext cx="5616575" cy="369888"/>
          </a:xfrm>
          <a:prstGeom prst="rect">
            <a:avLst/>
          </a:prstGeom>
          <a:noFill/>
          <a:ln w="9525">
            <a:noFill/>
            <a:miter lim="800000"/>
            <a:headEnd/>
            <a:tailEnd/>
          </a:ln>
        </p:spPr>
        <p:txBody>
          <a:bodyPr>
            <a:spAutoFit/>
          </a:bodyPr>
          <a:lstStyle/>
          <a:p>
            <a:r>
              <a:rPr lang="fr-FR">
                <a:solidFill>
                  <a:srgbClr val="000000"/>
                </a:solidFill>
              </a:rPr>
              <a:t>Quelle: annuaire régional d’Eurostat, 2009</a:t>
            </a:r>
          </a:p>
        </p:txBody>
      </p:sp>
      <p:sp>
        <p:nvSpPr>
          <p:cNvPr id="9" name="Rectangle 8"/>
          <p:cNvSpPr/>
          <p:nvPr/>
        </p:nvSpPr>
        <p:spPr>
          <a:xfrm>
            <a:off x="539750" y="3141663"/>
            <a:ext cx="1655763" cy="28733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cs typeface="Arial" pitchFamily="34" charset="0"/>
            </a:endParaRPr>
          </a:p>
        </p:txBody>
      </p:sp>
      <p:pic>
        <p:nvPicPr>
          <p:cNvPr id="44037" name="Picture 3"/>
          <p:cNvPicPr>
            <a:picLocks noChangeAspect="1" noChangeArrowheads="1"/>
          </p:cNvPicPr>
          <p:nvPr/>
        </p:nvPicPr>
        <p:blipFill>
          <a:blip r:embed="rId3" cstate="print"/>
          <a:srcRect l="9598" t="7875" r="14391" b="15344"/>
          <a:stretch>
            <a:fillRect/>
          </a:stretch>
        </p:blipFill>
        <p:spPr bwMode="auto">
          <a:xfrm>
            <a:off x="2627313" y="1412875"/>
            <a:ext cx="6178550" cy="4679950"/>
          </a:xfrm>
          <a:prstGeom prst="rect">
            <a:avLst/>
          </a:prstGeom>
          <a:noFill/>
          <a:ln w="9525">
            <a:noFill/>
            <a:miter lim="800000"/>
            <a:headEnd/>
            <a:tailEnd/>
          </a:ln>
        </p:spPr>
      </p:pic>
      <p:sp>
        <p:nvSpPr>
          <p:cNvPr id="16" name="Forme libre 15"/>
          <p:cNvSpPr/>
          <p:nvPr/>
        </p:nvSpPr>
        <p:spPr>
          <a:xfrm>
            <a:off x="3059113" y="2349500"/>
            <a:ext cx="3222625" cy="2633663"/>
          </a:xfrm>
          <a:custGeom>
            <a:avLst/>
            <a:gdLst>
              <a:gd name="connsiteX0" fmla="*/ 1151861 w 3221665"/>
              <a:gd name="connsiteY0" fmla="*/ 434162 h 2633330"/>
              <a:gd name="connsiteX1" fmla="*/ 2863702 w 3221665"/>
              <a:gd name="connsiteY1" fmla="*/ 1082749 h 2633330"/>
              <a:gd name="connsiteX2" fmla="*/ 3203944 w 3221665"/>
              <a:gd name="connsiteY2" fmla="*/ 2231065 h 2633330"/>
              <a:gd name="connsiteX3" fmla="*/ 2757377 w 3221665"/>
              <a:gd name="connsiteY3" fmla="*/ 2550042 h 2633330"/>
              <a:gd name="connsiteX4" fmla="*/ 2140688 w 3221665"/>
              <a:gd name="connsiteY4" fmla="*/ 2560674 h 2633330"/>
              <a:gd name="connsiteX5" fmla="*/ 1747284 w 3221665"/>
              <a:gd name="connsiteY5" fmla="*/ 2114107 h 2633330"/>
              <a:gd name="connsiteX6" fmla="*/ 2236382 w 3221665"/>
              <a:gd name="connsiteY6" fmla="*/ 1827028 h 2633330"/>
              <a:gd name="connsiteX7" fmla="*/ 2236382 w 3221665"/>
              <a:gd name="connsiteY7" fmla="*/ 1114646 h 2633330"/>
              <a:gd name="connsiteX8" fmla="*/ 960475 w 3221665"/>
              <a:gd name="connsiteY8" fmla="*/ 901995 h 2633330"/>
              <a:gd name="connsiteX9" fmla="*/ 99237 w 3221665"/>
              <a:gd name="connsiteY9" fmla="*/ 402265 h 2633330"/>
              <a:gd name="connsiteX10" fmla="*/ 365051 w 3221665"/>
              <a:gd name="connsiteY10" fmla="*/ 8860 h 2633330"/>
              <a:gd name="connsiteX11" fmla="*/ 1151861 w 3221665"/>
              <a:gd name="connsiteY11" fmla="*/ 434162 h 263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1665" h="2633330">
                <a:moveTo>
                  <a:pt x="1151861" y="434162"/>
                </a:moveTo>
                <a:cubicBezTo>
                  <a:pt x="1568303" y="613144"/>
                  <a:pt x="2521688" y="783265"/>
                  <a:pt x="2863702" y="1082749"/>
                </a:cubicBezTo>
                <a:cubicBezTo>
                  <a:pt x="3205716" y="1382233"/>
                  <a:pt x="3221665" y="1986516"/>
                  <a:pt x="3203944" y="2231065"/>
                </a:cubicBezTo>
                <a:cubicBezTo>
                  <a:pt x="3186223" y="2475614"/>
                  <a:pt x="2934586" y="2495107"/>
                  <a:pt x="2757377" y="2550042"/>
                </a:cubicBezTo>
                <a:cubicBezTo>
                  <a:pt x="2580168" y="2604977"/>
                  <a:pt x="2309037" y="2633330"/>
                  <a:pt x="2140688" y="2560674"/>
                </a:cubicBezTo>
                <a:cubicBezTo>
                  <a:pt x="1972339" y="2488018"/>
                  <a:pt x="1731335" y="2236381"/>
                  <a:pt x="1747284" y="2114107"/>
                </a:cubicBezTo>
                <a:cubicBezTo>
                  <a:pt x="1763233" y="1991833"/>
                  <a:pt x="2154866" y="1993605"/>
                  <a:pt x="2236382" y="1827028"/>
                </a:cubicBezTo>
                <a:cubicBezTo>
                  <a:pt x="2317898" y="1660451"/>
                  <a:pt x="2449033" y="1268818"/>
                  <a:pt x="2236382" y="1114646"/>
                </a:cubicBezTo>
                <a:cubicBezTo>
                  <a:pt x="2023731" y="960474"/>
                  <a:pt x="1316666" y="1020725"/>
                  <a:pt x="960475" y="901995"/>
                </a:cubicBezTo>
                <a:cubicBezTo>
                  <a:pt x="604284" y="783265"/>
                  <a:pt x="198474" y="551121"/>
                  <a:pt x="99237" y="402265"/>
                </a:cubicBezTo>
                <a:cubicBezTo>
                  <a:pt x="0" y="253409"/>
                  <a:pt x="184298" y="0"/>
                  <a:pt x="365051" y="8860"/>
                </a:cubicBezTo>
                <a:cubicBezTo>
                  <a:pt x="545804" y="17720"/>
                  <a:pt x="735419" y="255180"/>
                  <a:pt x="1151861" y="434162"/>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Forme libre 7"/>
          <p:cNvSpPr/>
          <p:nvPr/>
        </p:nvSpPr>
        <p:spPr>
          <a:xfrm>
            <a:off x="5292725" y="3789363"/>
            <a:ext cx="244475" cy="354012"/>
          </a:xfrm>
          <a:custGeom>
            <a:avLst/>
            <a:gdLst>
              <a:gd name="connsiteX0" fmla="*/ 95534 w 245659"/>
              <a:gd name="connsiteY0" fmla="*/ 0 h 354841"/>
              <a:gd name="connsiteX1" fmla="*/ 245659 w 245659"/>
              <a:gd name="connsiteY1" fmla="*/ 27295 h 354841"/>
              <a:gd name="connsiteX2" fmla="*/ 109182 w 245659"/>
              <a:gd name="connsiteY2" fmla="*/ 354841 h 354841"/>
              <a:gd name="connsiteX3" fmla="*/ 0 w 245659"/>
              <a:gd name="connsiteY3" fmla="*/ 313898 h 354841"/>
              <a:gd name="connsiteX4" fmla="*/ 95534 w 245659"/>
              <a:gd name="connsiteY4" fmla="*/ 0 h 354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59" h="354841">
                <a:moveTo>
                  <a:pt x="95534" y="0"/>
                </a:moveTo>
                <a:lnTo>
                  <a:pt x="245659" y="27295"/>
                </a:lnTo>
                <a:lnTo>
                  <a:pt x="109182" y="354841"/>
                </a:lnTo>
                <a:lnTo>
                  <a:pt x="0" y="313898"/>
                </a:lnTo>
                <a:lnTo>
                  <a:pt x="95534" y="0"/>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cxnSp>
        <p:nvCxnSpPr>
          <p:cNvPr id="18" name="Connecteur droit 17"/>
          <p:cNvCxnSpPr/>
          <p:nvPr/>
        </p:nvCxnSpPr>
        <p:spPr>
          <a:xfrm>
            <a:off x="2627313" y="1412875"/>
            <a:ext cx="61928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a:spLocks noChangeArrowheads="1"/>
          </p:cNvSpPr>
          <p:nvPr/>
        </p:nvSpPr>
        <p:spPr bwMode="auto">
          <a:xfrm>
            <a:off x="0" y="4352925"/>
            <a:ext cx="3203575" cy="646113"/>
          </a:xfrm>
          <a:prstGeom prst="rect">
            <a:avLst/>
          </a:prstGeom>
          <a:solidFill>
            <a:schemeClr val="bg1"/>
          </a:solidFill>
          <a:ln w="9525">
            <a:noFill/>
            <a:miter lim="800000"/>
            <a:headEnd/>
            <a:tailEnd/>
          </a:ln>
        </p:spPr>
        <p:txBody>
          <a:bodyPr>
            <a:spAutoFit/>
          </a:bodyPr>
          <a:lstStyle/>
          <a:p>
            <a:pPr algn="ctr"/>
            <a:r>
              <a:rPr lang="fr-FR" b="1">
                <a:solidFill>
                  <a:srgbClr val="000000"/>
                </a:solidFill>
              </a:rPr>
              <a:t> Eine ziemlich reiche Region </a:t>
            </a:r>
          </a:p>
          <a:p>
            <a:pPr algn="ctr"/>
            <a:r>
              <a:rPr lang="fr-FR" b="1">
                <a:solidFill>
                  <a:srgbClr val="000000"/>
                </a:solidFill>
              </a:rPr>
              <a:t>der europäischen Megalopolis </a:t>
            </a:r>
          </a:p>
        </p:txBody>
      </p:sp>
      <p:sp>
        <p:nvSpPr>
          <p:cNvPr id="44042" name="Rectangle 12"/>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ctr"/>
            <a:r>
              <a:rPr lang="fr-FR" b="1">
                <a:solidFill>
                  <a:srgbClr val="FFFFFF"/>
                </a:solidFill>
                <a:ea typeface="SimSun" charset="-122"/>
                <a:sym typeface="Wingdings" charset="2"/>
              </a:rPr>
              <a:t>Eine reiche Region?</a:t>
            </a:r>
            <a:endParaRPr lang="fr-FR" sz="1600" b="1">
              <a:solidFill>
                <a:srgbClr val="FFFFFF"/>
              </a:solidFill>
              <a:ea typeface="SimSun" charset="-122"/>
              <a:sym typeface="Wingdings" charset="2"/>
            </a:endParaRPr>
          </a:p>
        </p:txBody>
      </p:sp>
      <p:sp>
        <p:nvSpPr>
          <p:cNvPr id="44043" name="ZoneTexte 11"/>
          <p:cNvSpPr txBox="1">
            <a:spLocks noChangeArrowheads="1"/>
          </p:cNvSpPr>
          <p:nvPr/>
        </p:nvSpPr>
        <p:spPr bwMode="auto">
          <a:xfrm>
            <a:off x="0" y="404813"/>
            <a:ext cx="5076825" cy="646112"/>
          </a:xfrm>
          <a:prstGeom prst="rect">
            <a:avLst/>
          </a:prstGeom>
          <a:solidFill>
            <a:schemeClr val="bg1"/>
          </a:solidFill>
          <a:ln w="9525">
            <a:noFill/>
            <a:miter lim="800000"/>
            <a:headEnd/>
            <a:tailEnd/>
          </a:ln>
        </p:spPr>
        <p:txBody>
          <a:bodyPr>
            <a:spAutoFit/>
          </a:bodyPr>
          <a:lstStyle/>
          <a:p>
            <a:r>
              <a:rPr lang="fr-FR" b="1">
                <a:solidFill>
                  <a:srgbClr val="000000"/>
                </a:solidFill>
              </a:rPr>
              <a:t>BIP/Einwohner, 2006</a:t>
            </a:r>
          </a:p>
          <a:p>
            <a:r>
              <a:rPr lang="fr-FR" b="1">
                <a:solidFill>
                  <a:srgbClr val="000000"/>
                </a:solidFill>
              </a:rPr>
              <a:t>100: Durchschnitt der 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l="28792" t="17719" r="31342" b="5501"/>
          <a:stretch>
            <a:fillRect/>
          </a:stretch>
        </p:blipFill>
        <p:spPr bwMode="auto">
          <a:xfrm>
            <a:off x="165100" y="404813"/>
            <a:ext cx="4284663" cy="6189662"/>
          </a:xfrm>
          <a:prstGeom prst="rect">
            <a:avLst/>
          </a:prstGeom>
          <a:noFill/>
          <a:ln w="9525">
            <a:noFill/>
            <a:miter lim="800000"/>
            <a:headEnd/>
            <a:tailEnd/>
          </a:ln>
        </p:spPr>
      </p:pic>
      <p:sp>
        <p:nvSpPr>
          <p:cNvPr id="45059" name="ZoneTexte 3"/>
          <p:cNvSpPr txBox="1">
            <a:spLocks noChangeArrowheads="1"/>
          </p:cNvSpPr>
          <p:nvPr/>
        </p:nvSpPr>
        <p:spPr bwMode="auto">
          <a:xfrm>
            <a:off x="4932363" y="836613"/>
            <a:ext cx="3887787" cy="4802187"/>
          </a:xfrm>
          <a:prstGeom prst="rect">
            <a:avLst/>
          </a:prstGeom>
          <a:noFill/>
          <a:ln w="9525">
            <a:noFill/>
            <a:miter lim="800000"/>
            <a:headEnd/>
            <a:tailEnd/>
          </a:ln>
        </p:spPr>
        <p:txBody>
          <a:bodyPr>
            <a:spAutoFit/>
          </a:bodyPr>
          <a:lstStyle/>
          <a:p>
            <a:r>
              <a:rPr lang="fr-FR">
                <a:solidFill>
                  <a:srgbClr val="000000"/>
                </a:solidFill>
              </a:rPr>
              <a:t>1) Dans quels territoires s’inscrit Biovalley ?</a:t>
            </a:r>
          </a:p>
          <a:p>
            <a:endParaRPr lang="fr-FR">
              <a:solidFill>
                <a:srgbClr val="000000"/>
              </a:solidFill>
            </a:endParaRPr>
          </a:p>
          <a:p>
            <a:pPr>
              <a:buFont typeface="Wingdings" charset="2"/>
              <a:buChar char="à"/>
            </a:pPr>
            <a:r>
              <a:rPr lang="fr-FR">
                <a:solidFill>
                  <a:srgbClr val="000000"/>
                </a:solidFill>
                <a:sym typeface="Wingdings" charset="2"/>
              </a:rPr>
              <a:t>Collaboration trinationale</a:t>
            </a:r>
          </a:p>
          <a:p>
            <a:endParaRPr lang="fr-FR">
              <a:solidFill>
                <a:srgbClr val="000000"/>
              </a:solidFill>
            </a:endParaRPr>
          </a:p>
          <a:p>
            <a:r>
              <a:rPr lang="fr-FR">
                <a:solidFill>
                  <a:srgbClr val="000000"/>
                </a:solidFill>
              </a:rPr>
              <a:t>2) Quels secteurs d’activités s’y rattachent ?</a:t>
            </a:r>
          </a:p>
          <a:p>
            <a:endParaRPr lang="fr-FR">
              <a:solidFill>
                <a:srgbClr val="000000"/>
              </a:solidFill>
            </a:endParaRPr>
          </a:p>
          <a:p>
            <a:pPr>
              <a:buFont typeface="Wingdings" charset="2"/>
              <a:buChar char="à"/>
            </a:pPr>
            <a:r>
              <a:rPr lang="fr-FR">
                <a:solidFill>
                  <a:srgbClr val="000000"/>
                </a:solidFill>
                <a:sym typeface="Wingdings" charset="2"/>
              </a:rPr>
              <a:t>Fonctions tertiaires et supérieures</a:t>
            </a:r>
          </a:p>
          <a:p>
            <a:endParaRPr lang="fr-FR">
              <a:solidFill>
                <a:srgbClr val="000000"/>
              </a:solidFill>
            </a:endParaRPr>
          </a:p>
          <a:p>
            <a:r>
              <a:rPr lang="fr-FR">
                <a:solidFill>
                  <a:srgbClr val="000000"/>
                </a:solidFill>
              </a:rPr>
              <a:t>3) Quelle partie du territoire alsacien est dynamisée par la présence de Biovalley ?</a:t>
            </a:r>
          </a:p>
          <a:p>
            <a:endParaRPr lang="fr-FR">
              <a:solidFill>
                <a:srgbClr val="000000"/>
              </a:solidFill>
            </a:endParaRPr>
          </a:p>
          <a:p>
            <a:r>
              <a:rPr lang="fr-FR">
                <a:solidFill>
                  <a:srgbClr val="000000"/>
                </a:solidFill>
                <a:sym typeface="Wingdings" charset="2"/>
              </a:rPr>
              <a:t> Renforcements des pôles urbains</a:t>
            </a:r>
            <a:endParaRPr lang="fr-FR">
              <a:solidFill>
                <a:srgbClr val="000000"/>
              </a:solidFill>
            </a:endParaRPr>
          </a:p>
          <a:p>
            <a:pPr algn="ctr"/>
            <a:endParaRPr lang="fr-FR">
              <a:solidFill>
                <a:srgbClr val="000000"/>
              </a:solidFill>
            </a:endParaRPr>
          </a:p>
          <a:p>
            <a:pPr algn="ctr"/>
            <a:r>
              <a:rPr lang="fr-FR">
                <a:solidFill>
                  <a:srgbClr val="000000"/>
                </a:solidFill>
              </a:rPr>
              <a:t> </a:t>
            </a:r>
          </a:p>
        </p:txBody>
      </p:sp>
      <p:sp>
        <p:nvSpPr>
          <p:cNvPr id="45060" name="ZoneTexte 1"/>
          <p:cNvSpPr txBox="1">
            <a:spLocks noChangeArrowheads="1"/>
          </p:cNvSpPr>
          <p:nvPr/>
        </p:nvSpPr>
        <p:spPr bwMode="auto">
          <a:xfrm>
            <a:off x="4572000" y="5876925"/>
            <a:ext cx="3995738" cy="523875"/>
          </a:xfrm>
          <a:prstGeom prst="rect">
            <a:avLst/>
          </a:prstGeom>
          <a:noFill/>
          <a:ln w="9525">
            <a:noFill/>
            <a:miter lim="800000"/>
            <a:headEnd/>
            <a:tailEnd/>
          </a:ln>
        </p:spPr>
        <p:txBody>
          <a:bodyPr>
            <a:spAutoFit/>
          </a:bodyPr>
          <a:lstStyle/>
          <a:p>
            <a:pPr algn="ctr"/>
            <a:r>
              <a:rPr lang="fr-FR" sz="1400">
                <a:solidFill>
                  <a:srgbClr val="000000"/>
                </a:solidFill>
              </a:rPr>
              <a:t>Source : </a:t>
            </a:r>
            <a:r>
              <a:rPr lang="fr-FR" sz="1400" i="1">
                <a:solidFill>
                  <a:srgbClr val="000000"/>
                </a:solidFill>
              </a:rPr>
              <a:t>L’Alsace, territoire(s) en mouvement</a:t>
            </a:r>
            <a:r>
              <a:rPr lang="fr-FR" sz="1400">
                <a:solidFill>
                  <a:srgbClr val="000000"/>
                </a:solidFill>
              </a:rPr>
              <a:t>, R. Woessner, 2007</a:t>
            </a:r>
          </a:p>
        </p:txBody>
      </p:sp>
      <p:sp>
        <p:nvSpPr>
          <p:cNvPr id="45061" name="ZoneTexte 2"/>
          <p:cNvSpPr txBox="1">
            <a:spLocks noChangeArrowheads="1"/>
          </p:cNvSpPr>
          <p:nvPr/>
        </p:nvSpPr>
        <p:spPr bwMode="auto">
          <a:xfrm>
            <a:off x="1116013" y="6499225"/>
            <a:ext cx="3095625" cy="369888"/>
          </a:xfrm>
          <a:prstGeom prst="rect">
            <a:avLst/>
          </a:prstGeom>
          <a:noFill/>
          <a:ln w="9525">
            <a:noFill/>
            <a:miter lim="800000"/>
            <a:headEnd/>
            <a:tailEnd/>
          </a:ln>
        </p:spPr>
        <p:txBody>
          <a:bodyPr>
            <a:spAutoFit/>
          </a:bodyPr>
          <a:lstStyle/>
          <a:p>
            <a:r>
              <a:rPr lang="fr-FR" u="sng">
                <a:solidFill>
                  <a:srgbClr val="000000"/>
                </a:solidFill>
              </a:rPr>
              <a:t>Le réseau BioValley</a:t>
            </a:r>
          </a:p>
        </p:txBody>
      </p:sp>
      <p:sp>
        <p:nvSpPr>
          <p:cNvPr id="45062" name="Rectangle 6"/>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just" eaLnBrk="0" hangingPunct="0"/>
            <a:r>
              <a:rPr lang="fr-FR" b="1">
                <a:solidFill>
                  <a:srgbClr val="FFFFFF"/>
                </a:solidFill>
                <a:ea typeface="SimSun" charset="-122"/>
              </a:rPr>
              <a:t>Comment l’Alsace fait-elle pour être attractive et compétitive ? Exemple d’Alsace Biovalley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49290" t="33160" r="4036" b="27605"/>
          <a:stretch>
            <a:fillRect/>
          </a:stretch>
        </p:blipFill>
        <p:spPr bwMode="auto">
          <a:xfrm>
            <a:off x="684213" y="676275"/>
            <a:ext cx="8013700" cy="5053013"/>
          </a:xfrm>
          <a:prstGeom prst="rect">
            <a:avLst/>
          </a:prstGeom>
          <a:noFill/>
          <a:ln w="9525">
            <a:noFill/>
            <a:miter lim="800000"/>
            <a:headEnd/>
            <a:tailEnd/>
          </a:ln>
        </p:spPr>
      </p:pic>
      <p:sp>
        <p:nvSpPr>
          <p:cNvPr id="47107" name="ZoneTexte 5"/>
          <p:cNvSpPr txBox="1">
            <a:spLocks noChangeArrowheads="1"/>
          </p:cNvSpPr>
          <p:nvPr/>
        </p:nvSpPr>
        <p:spPr bwMode="auto">
          <a:xfrm>
            <a:off x="1042988" y="1052513"/>
            <a:ext cx="5473700" cy="400050"/>
          </a:xfrm>
          <a:prstGeom prst="rect">
            <a:avLst/>
          </a:prstGeom>
          <a:solidFill>
            <a:schemeClr val="bg1"/>
          </a:solidFill>
          <a:ln w="9525">
            <a:noFill/>
            <a:miter lim="800000"/>
            <a:headEnd/>
            <a:tailEnd/>
          </a:ln>
        </p:spPr>
        <p:txBody>
          <a:bodyPr>
            <a:spAutoFit/>
          </a:bodyPr>
          <a:lstStyle/>
          <a:p>
            <a:r>
              <a:rPr lang="fr-FR" sz="2000" b="1">
                <a:solidFill>
                  <a:srgbClr val="000000"/>
                </a:solidFill>
                <a:latin typeface="Comic Sans MS" pitchFamily="64" charset="0"/>
              </a:rPr>
              <a:t>Das Fremdkapital im Elsass (1200 Firmen)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323850" y="209550"/>
            <a:ext cx="8229600" cy="6567488"/>
          </a:xfrm>
          <a:prstGeom prst="rect">
            <a:avLst/>
          </a:prstGeom>
          <a:noFill/>
          <a:ln w="9525">
            <a:noFill/>
            <a:round/>
            <a:headEnd/>
            <a:tailEnd/>
          </a:ln>
          <a:effectLst/>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500" b="1" u="sng" dirty="0">
                <a:solidFill>
                  <a:srgbClr val="000000"/>
                </a:solidFill>
                <a:ea typeface="Microsoft YaHei" charset="-122"/>
              </a:rPr>
              <a:t/>
            </a:r>
            <a:br>
              <a:rPr lang="fr-FR" sz="2500" b="1" u="sng" dirty="0">
                <a:solidFill>
                  <a:srgbClr val="000000"/>
                </a:solidFill>
                <a:ea typeface="Microsoft YaHei" charset="-122"/>
              </a:rPr>
            </a:br>
            <a:r>
              <a:rPr lang="fr-FR" sz="2500" b="1" u="sng" dirty="0">
                <a:solidFill>
                  <a:srgbClr val="000000"/>
                </a:solidFill>
                <a:ea typeface="Microsoft YaHei" charset="-122"/>
              </a:rPr>
              <a:t/>
            </a:r>
            <a:br>
              <a:rPr lang="fr-FR" sz="2500" b="1" u="sng" dirty="0">
                <a:solidFill>
                  <a:srgbClr val="000000"/>
                </a:solidFill>
                <a:ea typeface="Microsoft YaHei" charset="-122"/>
              </a:rPr>
            </a:br>
            <a:r>
              <a:rPr lang="fr-FR" sz="2500" b="1" u="sng" dirty="0" err="1">
                <a:solidFill>
                  <a:srgbClr val="000000"/>
                </a:solidFill>
                <a:ea typeface="Microsoft YaHei" charset="-122"/>
              </a:rPr>
              <a:t>Gliederung</a:t>
            </a:r>
            <a:r>
              <a:rPr lang="fr-FR" sz="2500" b="1" u="sng" dirty="0">
                <a:solidFill>
                  <a:srgbClr val="000000"/>
                </a:solidFill>
                <a:ea typeface="Microsoft YaHei" charset="-122"/>
              </a:rPr>
              <a:t/>
            </a:r>
            <a:br>
              <a:rPr lang="fr-FR" sz="2500" b="1" u="sng" dirty="0">
                <a:solidFill>
                  <a:srgbClr val="000000"/>
                </a:solidFill>
                <a:ea typeface="Microsoft YaHei" charset="-122"/>
              </a:rPr>
            </a:br>
            <a:r>
              <a:rPr lang="fr-FR" sz="2500" dirty="0" err="1">
                <a:solidFill>
                  <a:srgbClr val="000000"/>
                </a:solidFill>
                <a:ea typeface="Microsoft YaHei" charset="-122"/>
              </a:rPr>
              <a:t>Das</a:t>
            </a:r>
            <a:r>
              <a:rPr lang="fr-FR" sz="2500" dirty="0">
                <a:solidFill>
                  <a:srgbClr val="000000"/>
                </a:solidFill>
                <a:ea typeface="Microsoft YaHei" charset="-122"/>
              </a:rPr>
              <a:t> </a:t>
            </a:r>
            <a:r>
              <a:rPr lang="fr-FR" sz="2500" dirty="0" err="1">
                <a:solidFill>
                  <a:srgbClr val="000000"/>
                </a:solidFill>
                <a:ea typeface="Microsoft YaHei" charset="-122"/>
              </a:rPr>
              <a:t>Elsass</a:t>
            </a:r>
            <a:r>
              <a:rPr lang="fr-FR" sz="2500" dirty="0">
                <a:solidFill>
                  <a:srgbClr val="000000"/>
                </a:solidFill>
                <a:ea typeface="Microsoft YaHei" charset="-122"/>
              </a:rPr>
              <a:t>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verschiedenen</a:t>
            </a:r>
            <a:r>
              <a:rPr lang="fr-FR" sz="2500" dirty="0">
                <a:solidFill>
                  <a:srgbClr val="000000"/>
                </a:solidFill>
                <a:ea typeface="Microsoft YaHei" charset="-122"/>
              </a:rPr>
              <a:t> </a:t>
            </a:r>
            <a:r>
              <a:rPr lang="fr-FR" sz="2500" dirty="0" err="1">
                <a:solidFill>
                  <a:srgbClr val="000000"/>
                </a:solidFill>
                <a:ea typeface="Microsoft YaHei" charset="-122"/>
              </a:rPr>
              <a:t>Karten</a:t>
            </a:r>
            <a:r>
              <a:rPr lang="fr-FR" sz="2500" dirty="0">
                <a:solidFill>
                  <a:srgbClr val="000000"/>
                </a:solidFill>
                <a:ea typeface="Microsoft YaHei" charset="-122"/>
              </a:rPr>
              <a:t> </a:t>
            </a:r>
            <a:r>
              <a:rPr lang="fr-FR" sz="2500" dirty="0" err="1">
                <a:solidFill>
                  <a:srgbClr val="000000"/>
                </a:solidFill>
                <a:ea typeface="Microsoft YaHei" charset="-122"/>
              </a:rPr>
              <a:t>situieren</a:t>
            </a:r>
            <a:r>
              <a:rPr lang="fr-FR" sz="2500" dirty="0">
                <a:solidFill>
                  <a:srgbClr val="000000"/>
                </a:solidFill>
                <a:ea typeface="Microsoft YaHei" charset="-122"/>
              </a:rPr>
              <a:t> </a:t>
            </a:r>
            <a:r>
              <a:rPr lang="fr-FR" sz="2500" dirty="0" err="1">
                <a:solidFill>
                  <a:srgbClr val="000000"/>
                </a:solidFill>
                <a:ea typeface="Microsoft YaHei" charset="-122"/>
              </a:rPr>
              <a:t>können</a:t>
            </a:r>
            <a:r>
              <a:rPr lang="fr-FR" sz="2500" dirty="0">
                <a:solidFill>
                  <a:srgbClr val="000000"/>
                </a:solidFill>
                <a:ea typeface="Microsoft YaHei" charset="-122"/>
              </a:rPr>
              <a:t/>
            </a:r>
            <a:br>
              <a:rPr lang="fr-FR" sz="2500" dirty="0">
                <a:solidFill>
                  <a:srgbClr val="000000"/>
                </a:solidFill>
                <a:ea typeface="Microsoft YaHei" charset="-122"/>
              </a:rPr>
            </a:br>
            <a:r>
              <a:rPr lang="fr-FR" sz="2500" b="1" i="1" dirty="0">
                <a:solidFill>
                  <a:srgbClr val="FF0000"/>
                </a:solidFill>
                <a:ea typeface="Microsoft YaHei" charset="-122"/>
              </a:rPr>
              <a:t>I. </a:t>
            </a:r>
            <a:r>
              <a:rPr lang="fr-FR" sz="2500" b="1" i="1" dirty="0" err="1">
                <a:solidFill>
                  <a:srgbClr val="FF0000"/>
                </a:solidFill>
                <a:ea typeface="Microsoft YaHei" charset="-122"/>
              </a:rPr>
              <a:t>Fallstudie</a:t>
            </a:r>
            <a:r>
              <a:rPr lang="fr-FR" sz="2500" b="1" i="1" dirty="0">
                <a:solidFill>
                  <a:srgbClr val="FF0000"/>
                </a:solidFill>
                <a:ea typeface="Microsoft YaHei" charset="-122"/>
              </a:rPr>
              <a:t>: die </a:t>
            </a:r>
            <a:r>
              <a:rPr lang="fr-FR" sz="2500" b="1" i="1" dirty="0" err="1">
                <a:solidFill>
                  <a:srgbClr val="FF0000"/>
                </a:solidFill>
                <a:ea typeface="Microsoft YaHei" charset="-122"/>
              </a:rPr>
              <a:t>Hochgeschwindigkeitsstrecke</a:t>
            </a:r>
            <a:r>
              <a:rPr lang="fr-FR" sz="2500" b="1" i="1" dirty="0">
                <a:solidFill>
                  <a:srgbClr val="FF0000"/>
                </a:solidFill>
                <a:ea typeface="Microsoft YaHei" charset="-122"/>
              </a:rPr>
              <a:t> </a:t>
            </a:r>
            <a:r>
              <a:rPr lang="fr-FR" sz="2500" b="1" i="1" dirty="0" err="1">
                <a:solidFill>
                  <a:srgbClr val="FF0000"/>
                </a:solidFill>
                <a:ea typeface="Microsoft YaHei" charset="-122"/>
              </a:rPr>
              <a:t>Ostfrankreich</a:t>
            </a:r>
            <a:r>
              <a:rPr lang="fr-FR" sz="2500" b="1" i="1" dirty="0">
                <a:solidFill>
                  <a:srgbClr val="FF0000"/>
                </a:solidFill>
                <a:ea typeface="Microsoft YaHei" charset="-122"/>
              </a:rPr>
              <a:t> (</a:t>
            </a:r>
            <a:r>
              <a:rPr lang="fr-FR" sz="2500" b="1" i="1" dirty="0" err="1">
                <a:solidFill>
                  <a:srgbClr val="FF0000"/>
                </a:solidFill>
                <a:ea typeface="Microsoft YaHei" charset="-122"/>
              </a:rPr>
              <a:t>Frz</a:t>
            </a:r>
            <a:r>
              <a:rPr lang="fr-FR" sz="2500" b="1" i="1" dirty="0">
                <a:solidFill>
                  <a:srgbClr val="FF0000"/>
                </a:solidFill>
                <a:ea typeface="Microsoft YaHei" charset="-122"/>
              </a:rPr>
              <a:t>. : « LGV Est »), </a:t>
            </a:r>
            <a:r>
              <a:rPr lang="fr-FR" sz="2500" b="1" i="1" dirty="0" err="1">
                <a:solidFill>
                  <a:srgbClr val="FF0000"/>
                </a:solidFill>
                <a:ea typeface="Microsoft YaHei" charset="-122"/>
              </a:rPr>
              <a:t>eine</a:t>
            </a:r>
            <a:r>
              <a:rPr lang="fr-FR" sz="2500" b="1" i="1" dirty="0">
                <a:solidFill>
                  <a:srgbClr val="FF0000"/>
                </a:solidFill>
                <a:ea typeface="Microsoft YaHei" charset="-122"/>
              </a:rPr>
              <a:t> </a:t>
            </a:r>
            <a:r>
              <a:rPr lang="fr-FR" sz="2500" b="1" i="1" dirty="0" err="1">
                <a:solidFill>
                  <a:srgbClr val="FF0000"/>
                </a:solidFill>
                <a:ea typeface="Microsoft YaHei" charset="-122"/>
              </a:rPr>
              <a:t>Herausforderung</a:t>
            </a:r>
            <a:r>
              <a:rPr lang="fr-FR" sz="2500" b="1" i="1" dirty="0">
                <a:solidFill>
                  <a:srgbClr val="FF0000"/>
                </a:solidFill>
                <a:ea typeface="Microsoft YaHei" charset="-122"/>
              </a:rPr>
              <a:t> </a:t>
            </a:r>
            <a:r>
              <a:rPr lang="fr-FR" sz="2500" b="1" i="1" dirty="0" err="1">
                <a:solidFill>
                  <a:srgbClr val="FF0000"/>
                </a:solidFill>
                <a:ea typeface="Microsoft YaHei" charset="-122"/>
              </a:rPr>
              <a:t>für</a:t>
            </a:r>
            <a:r>
              <a:rPr lang="fr-FR" sz="2500" b="1" i="1" dirty="0">
                <a:solidFill>
                  <a:srgbClr val="FF0000"/>
                </a:solidFill>
                <a:ea typeface="Microsoft YaHei" charset="-122"/>
              </a:rPr>
              <a:t> die </a:t>
            </a:r>
            <a:r>
              <a:rPr lang="fr-FR" sz="2500" b="1" i="1" dirty="0" err="1" smtClean="0">
                <a:solidFill>
                  <a:srgbClr val="FF0000"/>
                </a:solidFill>
                <a:ea typeface="Microsoft YaHei" charset="-122"/>
              </a:rPr>
              <a:t>Raumplanung</a:t>
            </a:r>
            <a:r>
              <a:rPr lang="fr-FR" sz="2500" b="1" i="1" dirty="0" smtClean="0">
                <a:solidFill>
                  <a:srgbClr val="FF0000"/>
                </a:solidFill>
                <a:ea typeface="Microsoft YaHei" charset="-122"/>
              </a:rPr>
              <a:t> </a:t>
            </a:r>
            <a:r>
              <a:rPr lang="fr-FR" sz="2500" b="1" i="1" dirty="0" err="1">
                <a:solidFill>
                  <a:srgbClr val="FF0000"/>
                </a:solidFill>
                <a:ea typeface="Microsoft YaHei" charset="-122"/>
              </a:rPr>
              <a:t>auf</a:t>
            </a:r>
            <a:r>
              <a:rPr lang="fr-FR" sz="2500" b="1" i="1" dirty="0">
                <a:solidFill>
                  <a:srgbClr val="FF0000"/>
                </a:solidFill>
                <a:ea typeface="Microsoft YaHei" charset="-122"/>
              </a:rPr>
              <a:t> </a:t>
            </a:r>
            <a:r>
              <a:rPr lang="fr-FR" sz="2500" b="1" i="1" dirty="0" err="1">
                <a:solidFill>
                  <a:srgbClr val="FF0000"/>
                </a:solidFill>
                <a:ea typeface="Microsoft YaHei" charset="-122"/>
              </a:rPr>
              <a:t>verschiedenen</a:t>
            </a:r>
            <a:r>
              <a:rPr lang="fr-FR" sz="2500" b="1" i="1" dirty="0">
                <a:solidFill>
                  <a:srgbClr val="FF0000"/>
                </a:solidFill>
                <a:ea typeface="Microsoft YaHei" charset="-122"/>
              </a:rPr>
              <a:t> </a:t>
            </a:r>
            <a:r>
              <a:rPr lang="fr-FR" sz="2500" b="1" i="1" dirty="0" err="1">
                <a:solidFill>
                  <a:srgbClr val="FF0000"/>
                </a:solidFill>
                <a:ea typeface="Microsoft YaHei" charset="-122"/>
              </a:rPr>
              <a:t>Ebenen</a:t>
            </a:r>
            <a:r>
              <a:rPr lang="fr-FR" sz="2500" b="1" i="1" dirty="0">
                <a:solidFill>
                  <a:srgbClr val="FF0000"/>
                </a:solidFill>
                <a:ea typeface="Microsoft YaHei" charset="-122"/>
              </a:rPr>
              <a:t/>
            </a:r>
            <a:br>
              <a:rPr lang="fr-FR" sz="2500" b="1" i="1" dirty="0">
                <a:solidFill>
                  <a:srgbClr val="FF0000"/>
                </a:solidFill>
                <a:ea typeface="Microsoft YaHei" charset="-122"/>
              </a:rPr>
            </a:br>
            <a:r>
              <a:rPr lang="fr-FR" sz="2500" dirty="0">
                <a:solidFill>
                  <a:srgbClr val="000000"/>
                </a:solidFill>
                <a:ea typeface="Microsoft YaHei" charset="-122"/>
              </a:rPr>
              <a:t>1.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regionaler</a:t>
            </a:r>
            <a:r>
              <a:rPr lang="fr-FR" sz="2500" dirty="0">
                <a:solidFill>
                  <a:srgbClr val="000000"/>
                </a:solidFill>
                <a:ea typeface="Microsoft YaHei" charset="-122"/>
              </a:rPr>
              <a:t> </a:t>
            </a:r>
            <a:r>
              <a:rPr lang="fr-FR" sz="2500" dirty="0" err="1">
                <a:solidFill>
                  <a:srgbClr val="000000"/>
                </a:solidFill>
                <a:ea typeface="Microsoft YaHei" charset="-122"/>
              </a:rPr>
              <a:t>Ebene</a:t>
            </a:r>
            <a:r>
              <a:rPr lang="fr-FR" sz="2500" dirty="0">
                <a:solidFill>
                  <a:srgbClr val="000000"/>
                </a:solidFill>
                <a:ea typeface="Microsoft YaHei" charset="-122"/>
              </a:rPr>
              <a:t/>
            </a:r>
            <a:br>
              <a:rPr lang="fr-FR" sz="2500" dirty="0">
                <a:solidFill>
                  <a:srgbClr val="000000"/>
                </a:solidFill>
                <a:ea typeface="Microsoft YaHei" charset="-122"/>
              </a:rPr>
            </a:br>
            <a:r>
              <a:rPr lang="fr-FR" sz="2500" dirty="0">
                <a:solidFill>
                  <a:srgbClr val="000000"/>
                </a:solidFill>
                <a:ea typeface="Microsoft YaHei" charset="-122"/>
              </a:rPr>
              <a:t>2.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nationaler</a:t>
            </a:r>
            <a:r>
              <a:rPr lang="fr-FR" sz="2500" dirty="0">
                <a:solidFill>
                  <a:srgbClr val="000000"/>
                </a:solidFill>
                <a:ea typeface="Microsoft YaHei" charset="-122"/>
              </a:rPr>
              <a:t> </a:t>
            </a:r>
            <a:r>
              <a:rPr lang="fr-FR" sz="2500" dirty="0" err="1">
                <a:solidFill>
                  <a:srgbClr val="000000"/>
                </a:solidFill>
                <a:ea typeface="Microsoft YaHei" charset="-122"/>
              </a:rPr>
              <a:t>Ebene</a:t>
            </a:r>
            <a:r>
              <a:rPr lang="fr-FR" sz="2500" dirty="0">
                <a:solidFill>
                  <a:srgbClr val="000000"/>
                </a:solidFill>
                <a:ea typeface="Microsoft YaHei" charset="-122"/>
              </a:rPr>
              <a:t/>
            </a:r>
            <a:br>
              <a:rPr lang="fr-FR" sz="2500" dirty="0">
                <a:solidFill>
                  <a:srgbClr val="000000"/>
                </a:solidFill>
                <a:ea typeface="Microsoft YaHei" charset="-122"/>
              </a:rPr>
            </a:br>
            <a:r>
              <a:rPr lang="fr-FR" sz="2500" dirty="0">
                <a:solidFill>
                  <a:srgbClr val="000000"/>
                </a:solidFill>
                <a:ea typeface="Microsoft YaHei" charset="-122"/>
              </a:rPr>
              <a:t>3.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grenzüberschreitender</a:t>
            </a:r>
            <a:r>
              <a:rPr lang="fr-FR" sz="2500" dirty="0">
                <a:solidFill>
                  <a:srgbClr val="000000"/>
                </a:solidFill>
                <a:ea typeface="Microsoft YaHei" charset="-122"/>
              </a:rPr>
              <a:t> </a:t>
            </a:r>
            <a:r>
              <a:rPr lang="fr-FR" sz="2500" dirty="0" err="1">
                <a:solidFill>
                  <a:srgbClr val="000000"/>
                </a:solidFill>
                <a:ea typeface="Microsoft YaHei" charset="-122"/>
              </a:rPr>
              <a:t>und</a:t>
            </a:r>
            <a:r>
              <a:rPr lang="fr-FR" sz="2500" dirty="0">
                <a:solidFill>
                  <a:srgbClr val="000000"/>
                </a:solidFill>
                <a:ea typeface="Microsoft YaHei" charset="-122"/>
              </a:rPr>
              <a:t> </a:t>
            </a:r>
            <a:r>
              <a:rPr lang="fr-FR" sz="2500" dirty="0" err="1">
                <a:solidFill>
                  <a:srgbClr val="000000"/>
                </a:solidFill>
                <a:ea typeface="Microsoft YaHei" charset="-122"/>
              </a:rPr>
              <a:t>europäischer</a:t>
            </a:r>
            <a:r>
              <a:rPr lang="fr-FR" sz="2500" dirty="0">
                <a:solidFill>
                  <a:srgbClr val="000000"/>
                </a:solidFill>
                <a:ea typeface="Microsoft YaHei" charset="-122"/>
              </a:rPr>
              <a:t> </a:t>
            </a:r>
            <a:r>
              <a:rPr lang="fr-FR" sz="2500" dirty="0" err="1">
                <a:solidFill>
                  <a:srgbClr val="000000"/>
                </a:solidFill>
                <a:ea typeface="Microsoft YaHei" charset="-122"/>
              </a:rPr>
              <a:t>Ebene</a:t>
            </a:r>
            <a:r>
              <a:rPr lang="fr-FR" sz="2500" dirty="0">
                <a:solidFill>
                  <a:srgbClr val="000000"/>
                </a:solidFill>
                <a:ea typeface="Microsoft YaHei" charset="-122"/>
              </a:rPr>
              <a:t/>
            </a:r>
            <a:br>
              <a:rPr lang="fr-FR" sz="2500" dirty="0">
                <a:solidFill>
                  <a:srgbClr val="000000"/>
                </a:solidFill>
                <a:ea typeface="Microsoft YaHei" charset="-122"/>
              </a:rPr>
            </a:br>
            <a:r>
              <a:rPr lang="fr-FR" sz="2500" dirty="0">
                <a:solidFill>
                  <a:srgbClr val="000000"/>
                </a:solidFill>
                <a:ea typeface="Microsoft YaHei" charset="-122"/>
              </a:rPr>
              <a:t/>
            </a:r>
            <a:br>
              <a:rPr lang="fr-FR" sz="2500" dirty="0">
                <a:solidFill>
                  <a:srgbClr val="000000"/>
                </a:solidFill>
                <a:ea typeface="Microsoft YaHei" charset="-122"/>
              </a:rPr>
            </a:br>
            <a:r>
              <a:rPr lang="fr-FR" sz="2500" b="1" i="1" dirty="0" smtClean="0">
                <a:solidFill>
                  <a:srgbClr val="FF0000"/>
                </a:solidFill>
                <a:ea typeface="Microsoft YaHei" charset="-122"/>
              </a:rPr>
              <a:t>II. </a:t>
            </a:r>
            <a:r>
              <a:rPr lang="fr-FR" sz="2500" b="1" i="1" u="sng" dirty="0" err="1" smtClean="0">
                <a:solidFill>
                  <a:srgbClr val="FF0000"/>
                </a:solidFill>
                <a:ea typeface="Microsoft YaHei" charset="-122"/>
              </a:rPr>
              <a:t>Elsass</a:t>
            </a:r>
            <a:r>
              <a:rPr lang="fr-FR" sz="2500" b="1" i="1" u="sng" dirty="0">
                <a:solidFill>
                  <a:srgbClr val="FF0000"/>
                </a:solidFill>
                <a:ea typeface="Microsoft YaHei" charset="-122"/>
              </a:rPr>
              <a:t>, </a:t>
            </a:r>
            <a:r>
              <a:rPr lang="fr-FR" sz="2500" b="1" i="1" u="sng" dirty="0" err="1">
                <a:solidFill>
                  <a:srgbClr val="FF0000"/>
                </a:solidFill>
                <a:ea typeface="Microsoft YaHei" charset="-122"/>
              </a:rPr>
              <a:t>eine</a:t>
            </a:r>
            <a:r>
              <a:rPr lang="fr-FR" sz="2500" b="1" i="1" u="sng" dirty="0">
                <a:solidFill>
                  <a:srgbClr val="FF0000"/>
                </a:solidFill>
                <a:ea typeface="Microsoft YaHei" charset="-122"/>
              </a:rPr>
              <a:t> </a:t>
            </a:r>
            <a:r>
              <a:rPr lang="fr-FR" sz="2500" b="1" i="1" u="sng" dirty="0" err="1">
                <a:solidFill>
                  <a:srgbClr val="FF0000"/>
                </a:solidFill>
                <a:ea typeface="Microsoft YaHei" charset="-122"/>
              </a:rPr>
              <a:t>grenzüberschreitende</a:t>
            </a:r>
            <a:r>
              <a:rPr lang="fr-FR" sz="2500" b="1" i="1" u="sng" dirty="0">
                <a:solidFill>
                  <a:srgbClr val="FF0000"/>
                </a:solidFill>
                <a:ea typeface="Microsoft YaHei" charset="-122"/>
              </a:rPr>
              <a:t> </a:t>
            </a:r>
            <a:r>
              <a:rPr lang="fr-FR" sz="2500" b="1" i="1" u="sng" dirty="0" err="1">
                <a:solidFill>
                  <a:srgbClr val="FF0000"/>
                </a:solidFill>
                <a:ea typeface="Microsoft YaHei" charset="-122"/>
              </a:rPr>
              <a:t>Region</a:t>
            </a:r>
            <a:r>
              <a:rPr lang="fr-FR" sz="2500" b="1" i="1" u="sng" dirty="0">
                <a:solidFill>
                  <a:srgbClr val="FF0000"/>
                </a:solidFill>
                <a:ea typeface="Microsoft YaHei" charset="-122"/>
              </a:rPr>
              <a:t>, die </a:t>
            </a:r>
            <a:r>
              <a:rPr lang="fr-FR" sz="2500" b="1" i="1" u="sng" dirty="0" err="1">
                <a:solidFill>
                  <a:srgbClr val="FF0000"/>
                </a:solidFill>
                <a:ea typeface="Microsoft YaHei" charset="-122"/>
              </a:rPr>
              <a:t>immer</a:t>
            </a:r>
            <a:r>
              <a:rPr lang="fr-FR" sz="2500" b="1" i="1" u="sng" dirty="0">
                <a:solidFill>
                  <a:srgbClr val="FF0000"/>
                </a:solidFill>
                <a:ea typeface="Microsoft YaHei" charset="-122"/>
              </a:rPr>
              <a:t> </a:t>
            </a:r>
            <a:r>
              <a:rPr lang="fr-FR" sz="2500" b="1" i="1" u="sng" dirty="0" err="1">
                <a:solidFill>
                  <a:srgbClr val="FF0000"/>
                </a:solidFill>
                <a:ea typeface="Microsoft YaHei" charset="-122"/>
              </a:rPr>
              <a:t>mehr</a:t>
            </a:r>
            <a:r>
              <a:rPr lang="fr-FR" sz="2500" b="1" i="1" u="sng" dirty="0">
                <a:solidFill>
                  <a:srgbClr val="FF0000"/>
                </a:solidFill>
                <a:ea typeface="Microsoft YaHei" charset="-122"/>
              </a:rPr>
              <a:t> </a:t>
            </a:r>
            <a:r>
              <a:rPr lang="fr-FR" sz="2500" b="1" i="1" u="sng" dirty="0" err="1">
                <a:solidFill>
                  <a:srgbClr val="FF0000"/>
                </a:solidFill>
                <a:ea typeface="Microsoft YaHei" charset="-122"/>
              </a:rPr>
              <a:t>ins</a:t>
            </a:r>
            <a:r>
              <a:rPr lang="fr-FR" sz="2500" b="1" i="1" u="sng" dirty="0">
                <a:solidFill>
                  <a:srgbClr val="FF0000"/>
                </a:solidFill>
                <a:ea typeface="Microsoft YaHei" charset="-122"/>
              </a:rPr>
              <a:t> </a:t>
            </a:r>
            <a:r>
              <a:rPr lang="fr-FR" sz="2500" b="1" i="1" u="sng" dirty="0" err="1">
                <a:solidFill>
                  <a:srgbClr val="FF0000"/>
                </a:solidFill>
                <a:ea typeface="Microsoft YaHei" charset="-122"/>
              </a:rPr>
              <a:t>Herzland</a:t>
            </a:r>
            <a:r>
              <a:rPr lang="fr-FR" sz="2500" b="1" i="1" u="sng" dirty="0">
                <a:solidFill>
                  <a:srgbClr val="FF0000"/>
                </a:solidFill>
                <a:ea typeface="Microsoft YaHei" charset="-122"/>
              </a:rPr>
              <a:t> </a:t>
            </a:r>
            <a:r>
              <a:rPr lang="fr-FR" sz="2500" b="1" i="1" u="sng" dirty="0" err="1">
                <a:solidFill>
                  <a:srgbClr val="FF0000"/>
                </a:solidFill>
                <a:ea typeface="Microsoft YaHei" charset="-122"/>
              </a:rPr>
              <a:t>Europas</a:t>
            </a:r>
            <a:r>
              <a:rPr lang="fr-FR" sz="2500" b="1" i="1" u="sng" dirty="0">
                <a:solidFill>
                  <a:srgbClr val="FF0000"/>
                </a:solidFill>
                <a:ea typeface="Microsoft YaHei" charset="-122"/>
              </a:rPr>
              <a:t> </a:t>
            </a:r>
            <a:r>
              <a:rPr lang="fr-FR" sz="2500" b="1" i="1" u="sng" dirty="0" err="1">
                <a:solidFill>
                  <a:srgbClr val="FF0000"/>
                </a:solidFill>
                <a:ea typeface="Microsoft YaHei" charset="-122"/>
              </a:rPr>
              <a:t>hineinwächst</a:t>
            </a:r>
            <a:r>
              <a:rPr lang="fr-FR" sz="2500" b="1" i="1" dirty="0">
                <a:solidFill>
                  <a:srgbClr val="FF0000"/>
                </a:solidFill>
                <a:ea typeface="Microsoft YaHei" charset="-122"/>
              </a:rPr>
              <a:t/>
            </a:r>
            <a:br>
              <a:rPr lang="fr-FR" sz="2500" b="1" i="1" dirty="0">
                <a:solidFill>
                  <a:srgbClr val="FF0000"/>
                </a:solidFill>
                <a:ea typeface="Microsoft YaHei" charset="-122"/>
              </a:rPr>
            </a:br>
            <a:r>
              <a:rPr lang="fr-FR" sz="2500" b="1" i="1" dirty="0">
                <a:solidFill>
                  <a:srgbClr val="FF0000"/>
                </a:solidFill>
                <a:ea typeface="Microsoft YaHei" charset="-122"/>
              </a:rPr>
              <a:t/>
            </a:r>
            <a:br>
              <a:rPr lang="fr-FR" sz="2500" b="1" i="1" dirty="0">
                <a:solidFill>
                  <a:srgbClr val="FF0000"/>
                </a:solidFill>
                <a:ea typeface="Microsoft YaHei" charset="-122"/>
              </a:rPr>
            </a:br>
            <a:endParaRPr lang="fr-FR" sz="2500" b="1" i="1" dirty="0">
              <a:solidFill>
                <a:srgbClr val="FF0000"/>
              </a:solidFill>
              <a:ea typeface="Microsoft YaHei" charset="-122"/>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48131"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48132"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3"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4"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5"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6"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48137"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48138"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48139"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48140"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48141"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48142"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48143"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48144"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48145"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48146"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48147"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48148"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48149"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48150"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8151"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8152"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3"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4"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5"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6"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48157" name="Text Box 33"/>
          <p:cNvSpPr txBox="1">
            <a:spLocks noChangeArrowheads="1"/>
          </p:cNvSpPr>
          <p:nvPr/>
        </p:nvSpPr>
        <p:spPr bwMode="auto">
          <a:xfrm>
            <a:off x="5251450" y="2578100"/>
            <a:ext cx="359251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48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165"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6"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7"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2"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48163"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4"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5"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6"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48167"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48168"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48169"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48170"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48171"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48172"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48173"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48174"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48175"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92"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48177"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48178"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48179"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48180"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48181"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48182"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84"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86"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89"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8190"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48191"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93"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4"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5"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6"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7"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48198"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48199"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48200"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48201"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48202"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48203"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48204"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48205"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48206"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48207"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48208"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96"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5" grpId="0" animBg="1"/>
      <p:bldP spid="5166" grpId="0" animBg="1"/>
      <p:bldP spid="5167" grpId="0" animBg="1"/>
      <p:bldP spid="5192" grpId="0"/>
      <p:bldP spid="9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cstate="print"/>
          <a:srcRect l="25180" t="13443" r="49922" b="28822"/>
          <a:stretch>
            <a:fillRect/>
          </a:stretch>
        </p:blipFill>
        <p:spPr>
          <a:xfrm>
            <a:off x="0" y="0"/>
            <a:ext cx="4929188" cy="6858000"/>
          </a:xfrm>
        </p:spPr>
      </p:pic>
      <p:pic>
        <p:nvPicPr>
          <p:cNvPr id="3" name="Picture 2"/>
          <p:cNvPicPr>
            <a:picLocks noChangeAspect="1" noChangeArrowheads="1"/>
          </p:cNvPicPr>
          <p:nvPr/>
        </p:nvPicPr>
        <p:blipFill>
          <a:blip r:embed="rId3" cstate="print"/>
          <a:srcRect l="25537" t="10751" r="23982" b="5733"/>
          <a:stretch>
            <a:fillRect/>
          </a:stretch>
        </p:blipFill>
        <p:spPr bwMode="auto">
          <a:xfrm>
            <a:off x="4294188" y="1628775"/>
            <a:ext cx="4849812" cy="5229225"/>
          </a:xfrm>
          <a:prstGeom prst="rect">
            <a:avLst/>
          </a:prstGeom>
          <a:noFill/>
          <a:ln w="9525">
            <a:noFill/>
            <a:miter lim="800000"/>
            <a:headEnd/>
            <a:tailEnd/>
          </a:ln>
        </p:spPr>
      </p:pic>
      <p:sp>
        <p:nvSpPr>
          <p:cNvPr id="4" name="Titre 1"/>
          <p:cNvSpPr>
            <a:spLocks noGrp="1"/>
          </p:cNvSpPr>
          <p:nvPr>
            <p:ph type="title"/>
          </p:nvPr>
        </p:nvSpPr>
        <p:spPr>
          <a:xfrm>
            <a:off x="5867400" y="404813"/>
            <a:ext cx="2628900" cy="954087"/>
          </a:xfrm>
        </p:spPr>
        <p:txBody>
          <a:bodyPr rtlCol="0">
            <a:normAutofit fontScale="90000"/>
          </a:bodyPr>
          <a:lstStyle/>
          <a:p>
            <a:pPr eaLnBrk="1" fontAlgn="auto" hangingPunct="1">
              <a:spcAft>
                <a:spcPts val="0"/>
              </a:spcAft>
              <a:defRPr/>
            </a:pPr>
            <a:r>
              <a:rPr lang="fr-FR" sz="2400" dirty="0" smtClean="0">
                <a:latin typeface="Comic Sans MS" pitchFamily="66" charset="0"/>
              </a:rPr>
              <a:t>Source: brochure bilingue disponible sur le site de la région Alsace</a:t>
            </a:r>
            <a:endParaRPr lang="fr-FR"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5017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0180"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1"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2"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3"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4"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0185"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0186"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0187"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0188"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0189"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0190"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0191"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0192"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0193"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0194"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0195"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0196"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0197"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0198"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0199"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0200"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1"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2"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3"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4"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50205" name="Text Box 33"/>
          <p:cNvSpPr txBox="1">
            <a:spLocks noChangeArrowheads="1"/>
          </p:cNvSpPr>
          <p:nvPr/>
        </p:nvSpPr>
        <p:spPr bwMode="auto">
          <a:xfrm>
            <a:off x="5251450" y="2578100"/>
            <a:ext cx="4103688"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0206"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0207"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0208"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0209"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0"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0211"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2"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3"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5" name="AutoShape 55"/>
          <p:cNvSpPr>
            <a:spLocks noChangeArrowheads="1"/>
          </p:cNvSpPr>
          <p:nvPr/>
        </p:nvSpPr>
        <p:spPr bwMode="auto">
          <a:xfrm>
            <a:off x="3059113" y="6021388"/>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6" name="AutoShape 56"/>
          <p:cNvSpPr>
            <a:spLocks noChangeArrowheads="1"/>
          </p:cNvSpPr>
          <p:nvPr/>
        </p:nvSpPr>
        <p:spPr bwMode="auto">
          <a:xfrm>
            <a:off x="3132138" y="1989138"/>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7"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50218"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50219"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50220"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50221"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50222"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50223"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50224"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0225"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50226"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89"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50228"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50229"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50230"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50231"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50232"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0233"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0234"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36"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38"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41"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50242"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50243"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45"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6"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7"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8"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9"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50250"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50251"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50252"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50253"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50254"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50255"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50256"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50257"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50258"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50259"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50260"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50261"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8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5" grpId="0" animBg="1"/>
      <p:bldP spid="5176" grpId="0" animBg="1"/>
      <p:bldP spid="5177" grpId="0" animBg="1"/>
      <p:bldP spid="518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l="36319" t="31125" r="11116" b="14735"/>
          <a:stretch>
            <a:fillRect/>
          </a:stretch>
        </p:blipFill>
        <p:spPr bwMode="auto">
          <a:xfrm>
            <a:off x="0" y="0"/>
            <a:ext cx="6408738" cy="3960813"/>
          </a:xfrm>
          <a:prstGeom prst="rect">
            <a:avLst/>
          </a:prstGeom>
          <a:noFill/>
          <a:ln w="9525">
            <a:noFill/>
            <a:miter lim="800000"/>
            <a:headEnd/>
            <a:tailEnd/>
          </a:ln>
        </p:spPr>
      </p:pic>
      <p:pic>
        <p:nvPicPr>
          <p:cNvPr id="32772" name="Picture 4"/>
          <p:cNvPicPr>
            <a:picLocks noChangeAspect="1" noChangeArrowheads="1"/>
          </p:cNvPicPr>
          <p:nvPr/>
        </p:nvPicPr>
        <p:blipFill>
          <a:blip r:embed="rId3" cstate="print"/>
          <a:srcRect l="9741" t="21281" r="11116" b="24577"/>
          <a:stretch>
            <a:fillRect/>
          </a:stretch>
        </p:blipFill>
        <p:spPr bwMode="auto">
          <a:xfrm>
            <a:off x="0" y="3105150"/>
            <a:ext cx="9144000" cy="3752850"/>
          </a:xfrm>
          <a:prstGeom prst="rect">
            <a:avLst/>
          </a:prstGeom>
          <a:noFill/>
          <a:ln w="9525">
            <a:noFill/>
            <a:miter lim="800000"/>
            <a:headEnd/>
            <a:tailEnd/>
          </a:ln>
        </p:spPr>
      </p:pic>
      <p:sp>
        <p:nvSpPr>
          <p:cNvPr id="51204" name="ZoneTexte 5"/>
          <p:cNvSpPr txBox="1">
            <a:spLocks noChangeArrowheads="1"/>
          </p:cNvSpPr>
          <p:nvPr/>
        </p:nvSpPr>
        <p:spPr bwMode="auto">
          <a:xfrm>
            <a:off x="6948488" y="765175"/>
            <a:ext cx="1800225" cy="368300"/>
          </a:xfrm>
          <a:prstGeom prst="rect">
            <a:avLst/>
          </a:prstGeom>
          <a:noFill/>
          <a:ln w="9525">
            <a:noFill/>
            <a:miter lim="800000"/>
            <a:headEnd/>
            <a:tailEnd/>
          </a:ln>
        </p:spPr>
        <p:txBody>
          <a:bodyPr>
            <a:spAutoFit/>
          </a:bodyPr>
          <a:lstStyle/>
          <a:p>
            <a:r>
              <a:rPr lang="fr-FR">
                <a:solidFill>
                  <a:srgbClr val="000000"/>
                </a:solidFill>
              </a:rPr>
              <a:t>Quelle: insee.fr</a:t>
            </a:r>
          </a:p>
        </p:txBody>
      </p:sp>
      <p:sp>
        <p:nvSpPr>
          <p:cNvPr id="51205" name="ZoneTexte 4"/>
          <p:cNvSpPr txBox="1">
            <a:spLocks noChangeArrowheads="1"/>
          </p:cNvSpPr>
          <p:nvPr/>
        </p:nvSpPr>
        <p:spPr bwMode="auto">
          <a:xfrm>
            <a:off x="0" y="0"/>
            <a:ext cx="6804025" cy="369888"/>
          </a:xfrm>
          <a:prstGeom prst="rect">
            <a:avLst/>
          </a:prstGeom>
          <a:solidFill>
            <a:schemeClr val="accent1"/>
          </a:solidFill>
          <a:ln w="9525">
            <a:noFill/>
            <a:miter lim="800000"/>
            <a:headEnd/>
            <a:tailEnd/>
          </a:ln>
        </p:spPr>
        <p:txBody>
          <a:bodyPr>
            <a:spAutoFit/>
          </a:bodyPr>
          <a:lstStyle/>
          <a:p>
            <a:r>
              <a:rPr lang="fr-FR">
                <a:solidFill>
                  <a:srgbClr val="FFFFFF"/>
                </a:solidFill>
                <a:latin typeface="Comic Sans MS" pitchFamily="64" charset="0"/>
              </a:rPr>
              <a:t>Der Handelsbilanzüberschuss (Handelsüberschuss)im Elsass</a:t>
            </a:r>
          </a:p>
        </p:txBody>
      </p:sp>
      <p:sp>
        <p:nvSpPr>
          <p:cNvPr id="7" name="ZoneTexte 6"/>
          <p:cNvSpPr txBox="1">
            <a:spLocks noChangeArrowheads="1"/>
          </p:cNvSpPr>
          <p:nvPr/>
        </p:nvSpPr>
        <p:spPr bwMode="auto">
          <a:xfrm>
            <a:off x="1042988" y="3068638"/>
            <a:ext cx="6913562" cy="369887"/>
          </a:xfrm>
          <a:prstGeom prst="rect">
            <a:avLst/>
          </a:prstGeom>
          <a:solidFill>
            <a:schemeClr val="bg1"/>
          </a:solidFill>
          <a:ln w="9525">
            <a:noFill/>
            <a:miter lim="800000"/>
            <a:headEnd/>
            <a:tailEnd/>
          </a:ln>
        </p:spPr>
        <p:txBody>
          <a:bodyPr>
            <a:spAutoFit/>
          </a:bodyPr>
          <a:lstStyle/>
          <a:p>
            <a:r>
              <a:rPr lang="fr-FR">
                <a:solidFill>
                  <a:srgbClr val="000000"/>
                </a:solidFill>
              </a:rPr>
              <a:t>Elsässische Exporte 2007</a:t>
            </a:r>
          </a:p>
        </p:txBody>
      </p:sp>
      <p:sp>
        <p:nvSpPr>
          <p:cNvPr id="2" name="Ellipse 1"/>
          <p:cNvSpPr/>
          <p:nvPr/>
        </p:nvSpPr>
        <p:spPr>
          <a:xfrm>
            <a:off x="0" y="4076700"/>
            <a:ext cx="1979613" cy="12969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Ellipse 7"/>
          <p:cNvSpPr/>
          <p:nvPr/>
        </p:nvSpPr>
        <p:spPr>
          <a:xfrm>
            <a:off x="6948488" y="4076700"/>
            <a:ext cx="2303462" cy="1081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cstate="print"/>
          <a:srcRect l="8656" t="14563" r="10429" b="14563"/>
          <a:stretch>
            <a:fillRect/>
          </a:stretch>
        </p:blipFill>
        <p:spPr bwMode="auto">
          <a:xfrm>
            <a:off x="0" y="404813"/>
            <a:ext cx="9137650" cy="4802187"/>
          </a:xfrm>
          <a:prstGeom prst="rect">
            <a:avLst/>
          </a:prstGeom>
          <a:noFill/>
          <a:ln w="9525">
            <a:noFill/>
            <a:miter lim="800000"/>
            <a:headEnd/>
            <a:tailEnd/>
          </a:ln>
        </p:spPr>
      </p:pic>
      <p:sp>
        <p:nvSpPr>
          <p:cNvPr id="52227" name="ZoneTexte 3"/>
          <p:cNvSpPr txBox="1">
            <a:spLocks noChangeArrowheads="1"/>
          </p:cNvSpPr>
          <p:nvPr/>
        </p:nvSpPr>
        <p:spPr bwMode="auto">
          <a:xfrm>
            <a:off x="2051050" y="5589588"/>
            <a:ext cx="5113338" cy="368300"/>
          </a:xfrm>
          <a:prstGeom prst="rect">
            <a:avLst/>
          </a:prstGeom>
          <a:noFill/>
          <a:ln w="9525">
            <a:noFill/>
            <a:miter lim="800000"/>
            <a:headEnd/>
            <a:tailEnd/>
          </a:ln>
        </p:spPr>
        <p:txBody>
          <a:bodyPr>
            <a:spAutoFit/>
          </a:bodyPr>
          <a:lstStyle/>
          <a:p>
            <a:r>
              <a:rPr lang="fr-FR">
                <a:solidFill>
                  <a:srgbClr val="000000"/>
                </a:solidFill>
              </a:rPr>
              <a:t>Quelle: www.insee.fr</a:t>
            </a:r>
          </a:p>
        </p:txBody>
      </p:sp>
      <p:sp>
        <p:nvSpPr>
          <p:cNvPr id="52228" name="ZoneTexte 4"/>
          <p:cNvSpPr txBox="1">
            <a:spLocks noChangeArrowheads="1"/>
          </p:cNvSpPr>
          <p:nvPr/>
        </p:nvSpPr>
        <p:spPr bwMode="auto">
          <a:xfrm>
            <a:off x="2484438" y="260350"/>
            <a:ext cx="4319587" cy="369888"/>
          </a:xfrm>
          <a:prstGeom prst="rect">
            <a:avLst/>
          </a:prstGeom>
          <a:solidFill>
            <a:schemeClr val="bg1"/>
          </a:solidFill>
          <a:ln w="9525">
            <a:noFill/>
            <a:miter lim="800000"/>
            <a:headEnd/>
            <a:tailEnd/>
          </a:ln>
        </p:spPr>
        <p:txBody>
          <a:bodyPr>
            <a:spAutoFit/>
          </a:bodyPr>
          <a:lstStyle/>
          <a:p>
            <a:r>
              <a:rPr lang="fr-FR">
                <a:solidFill>
                  <a:srgbClr val="000000"/>
                </a:solidFill>
              </a:rPr>
              <a:t>Welche Produkte?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395288" y="836613"/>
            <a:ext cx="8208962" cy="5694362"/>
          </a:xfrm>
          <a:prstGeom prst="rect">
            <a:avLst/>
          </a:prstGeom>
          <a:noFill/>
          <a:ln w="9525">
            <a:noFill/>
            <a:miter lim="800000"/>
            <a:headEnd/>
            <a:tailEnd/>
          </a:ln>
        </p:spPr>
        <p:txBody>
          <a:bodyPr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Der </a:t>
            </a:r>
            <a:r>
              <a:rPr lang="fr-FR" sz="1400" dirty="0" err="1">
                <a:solidFill>
                  <a:srgbClr val="000000"/>
                </a:solidFill>
                <a:latin typeface="Arial" charset="0"/>
              </a:rPr>
              <a:t>elsässische</a:t>
            </a:r>
            <a:r>
              <a:rPr lang="fr-FR" sz="1400" dirty="0">
                <a:solidFill>
                  <a:srgbClr val="000000"/>
                </a:solidFill>
                <a:latin typeface="Arial" charset="0"/>
              </a:rPr>
              <a:t> </a:t>
            </a:r>
            <a:r>
              <a:rPr lang="fr-FR" sz="1400" dirty="0" err="1">
                <a:solidFill>
                  <a:srgbClr val="000000"/>
                </a:solidFill>
                <a:latin typeface="Arial" charset="0"/>
              </a:rPr>
              <a:t>Regionalrat</a:t>
            </a:r>
            <a:r>
              <a:rPr lang="fr-FR" sz="1400" dirty="0">
                <a:solidFill>
                  <a:srgbClr val="000000"/>
                </a:solidFill>
                <a:latin typeface="Arial" charset="0"/>
              </a:rPr>
              <a:t> (Frz. : « Conseil </a:t>
            </a:r>
            <a:r>
              <a:rPr lang="fr-FR" sz="1400" dirty="0" err="1">
                <a:solidFill>
                  <a:srgbClr val="000000"/>
                </a:solidFill>
                <a:latin typeface="Arial" charset="0"/>
              </a:rPr>
              <a:t>regional</a:t>
            </a:r>
            <a:r>
              <a:rPr lang="fr-FR" sz="1400" dirty="0">
                <a:solidFill>
                  <a:srgbClr val="000000"/>
                </a:solidFill>
                <a:latin typeface="Arial" charset="0"/>
              </a:rPr>
              <a:t> d'Alsace ») </a:t>
            </a:r>
            <a:r>
              <a:rPr lang="fr-FR" sz="1400" dirty="0" err="1">
                <a:solidFill>
                  <a:srgbClr val="000000"/>
                </a:solidFill>
                <a:latin typeface="Arial" charset="0"/>
              </a:rPr>
              <a:t>hat</a:t>
            </a:r>
            <a:r>
              <a:rPr lang="fr-FR" sz="1400" dirty="0">
                <a:solidFill>
                  <a:srgbClr val="000000"/>
                </a:solidFill>
                <a:latin typeface="Arial" charset="0"/>
              </a:rPr>
              <a:t> </a:t>
            </a:r>
            <a:r>
              <a:rPr lang="fr-FR" sz="1400" dirty="0" err="1">
                <a:solidFill>
                  <a:srgbClr val="000000"/>
                </a:solidFill>
                <a:latin typeface="Arial" charset="0"/>
              </a:rPr>
              <a:t>als</a:t>
            </a:r>
            <a:r>
              <a:rPr lang="fr-FR" sz="1400" dirty="0">
                <a:solidFill>
                  <a:srgbClr val="000000"/>
                </a:solidFill>
                <a:latin typeface="Arial" charset="0"/>
              </a:rPr>
              <a:t> </a:t>
            </a:r>
            <a:r>
              <a:rPr lang="fr-FR" sz="1400" dirty="0" err="1">
                <a:solidFill>
                  <a:srgbClr val="000000"/>
                </a:solidFill>
                <a:latin typeface="Arial" charset="0"/>
              </a:rPr>
              <a:t>Hauptziel</a:t>
            </a:r>
            <a:r>
              <a:rPr lang="fr-FR" sz="1400" dirty="0">
                <a:solidFill>
                  <a:srgbClr val="000000"/>
                </a:solidFill>
                <a:latin typeface="Arial" charset="0"/>
              </a:rPr>
              <a:t>, die </a:t>
            </a:r>
            <a:r>
              <a:rPr lang="fr-FR" sz="1400" dirty="0" err="1">
                <a:solidFill>
                  <a:srgbClr val="000000"/>
                </a:solidFill>
                <a:latin typeface="Arial" charset="0"/>
              </a:rPr>
              <a:t>Wirtschaft</a:t>
            </a:r>
            <a:r>
              <a:rPr lang="fr-FR" sz="1400" dirty="0">
                <a:solidFill>
                  <a:srgbClr val="000000"/>
                </a:solidFill>
                <a:latin typeface="Arial" charset="0"/>
              </a:rPr>
              <a:t> </a:t>
            </a:r>
            <a:r>
              <a:rPr lang="fr-FR" sz="1400" dirty="0" err="1">
                <a:solidFill>
                  <a:srgbClr val="000000"/>
                </a:solidFill>
                <a:latin typeface="Arial" charset="0"/>
              </a:rPr>
              <a:t>und</a:t>
            </a:r>
            <a:r>
              <a:rPr lang="fr-FR" sz="1400" dirty="0">
                <a:solidFill>
                  <a:srgbClr val="000000"/>
                </a:solidFill>
                <a:latin typeface="Arial" charset="0"/>
              </a:rPr>
              <a:t> die </a:t>
            </a:r>
            <a:r>
              <a:rPr lang="fr-FR" sz="1400" dirty="0" err="1">
                <a:solidFill>
                  <a:srgbClr val="000000"/>
                </a:solidFill>
                <a:latin typeface="Arial" charset="0"/>
              </a:rPr>
              <a:t>Arbeit</a:t>
            </a:r>
            <a:r>
              <a:rPr lang="fr-FR" sz="1400" dirty="0">
                <a:solidFill>
                  <a:srgbClr val="000000"/>
                </a:solidFill>
                <a:latin typeface="Arial" charset="0"/>
              </a:rPr>
              <a:t> </a:t>
            </a:r>
            <a:r>
              <a:rPr lang="fr-FR" sz="1400" dirty="0" err="1">
                <a:solidFill>
                  <a:srgbClr val="000000"/>
                </a:solidFill>
                <a:latin typeface="Arial" charset="0"/>
              </a:rPr>
              <a:t>zu</a:t>
            </a:r>
            <a:r>
              <a:rPr lang="fr-FR" sz="1400" dirty="0">
                <a:solidFill>
                  <a:srgbClr val="000000"/>
                </a:solidFill>
                <a:latin typeface="Arial" charset="0"/>
              </a:rPr>
              <a:t> </a:t>
            </a:r>
            <a:r>
              <a:rPr lang="fr-FR" sz="1400" dirty="0" err="1">
                <a:solidFill>
                  <a:srgbClr val="000000"/>
                </a:solidFill>
                <a:latin typeface="Arial" charset="0"/>
              </a:rPr>
              <a:t>schützen</a:t>
            </a:r>
            <a:r>
              <a:rPr lang="fr-FR" sz="1400" dirty="0">
                <a:solidFill>
                  <a:srgbClr val="000000"/>
                </a:solidFill>
                <a:latin typeface="Arial" charset="0"/>
              </a:rPr>
              <a:t>. […] Die </a:t>
            </a:r>
            <a:r>
              <a:rPr lang="fr-FR" sz="1400" dirty="0" err="1">
                <a:solidFill>
                  <a:srgbClr val="000000"/>
                </a:solidFill>
                <a:latin typeface="Arial" charset="0"/>
              </a:rPr>
              <a:t>aktuelle</a:t>
            </a:r>
            <a:r>
              <a:rPr lang="fr-FR" sz="1400" dirty="0">
                <a:solidFill>
                  <a:srgbClr val="000000"/>
                </a:solidFill>
                <a:latin typeface="Arial" charset="0"/>
              </a:rPr>
              <a:t> </a:t>
            </a:r>
            <a:r>
              <a:rPr lang="fr-FR" sz="1400" dirty="0" err="1">
                <a:solidFill>
                  <a:srgbClr val="000000"/>
                </a:solidFill>
                <a:latin typeface="Arial" charset="0"/>
              </a:rPr>
              <a:t>Konjunktur</a:t>
            </a:r>
            <a:r>
              <a:rPr lang="fr-FR" sz="1400" dirty="0">
                <a:solidFill>
                  <a:srgbClr val="000000"/>
                </a:solidFill>
                <a:latin typeface="Arial" charset="0"/>
              </a:rPr>
              <a:t> </a:t>
            </a:r>
            <a:r>
              <a:rPr lang="fr-FR" sz="1400" dirty="0" err="1">
                <a:solidFill>
                  <a:srgbClr val="000000"/>
                </a:solidFill>
                <a:latin typeface="Arial" charset="0"/>
              </a:rPr>
              <a:t>ist</a:t>
            </a:r>
            <a:r>
              <a:rPr lang="fr-FR" sz="1400" dirty="0">
                <a:solidFill>
                  <a:srgbClr val="000000"/>
                </a:solidFill>
                <a:latin typeface="Arial" charset="0"/>
              </a:rPr>
              <a:t> </a:t>
            </a:r>
            <a:r>
              <a:rPr lang="fr-FR" sz="1400" dirty="0" err="1">
                <a:solidFill>
                  <a:srgbClr val="000000"/>
                </a:solidFill>
                <a:latin typeface="Arial" charset="0"/>
              </a:rPr>
              <a:t>schwierig</a:t>
            </a:r>
            <a:r>
              <a:rPr lang="fr-FR" sz="1400" dirty="0">
                <a:solidFill>
                  <a:srgbClr val="000000"/>
                </a:solidFill>
                <a:latin typeface="Arial" charset="0"/>
              </a:rPr>
              <a:t>. </a:t>
            </a:r>
            <a:r>
              <a:rPr lang="fr-FR" sz="1400" dirty="0" err="1">
                <a:solidFill>
                  <a:srgbClr val="000000"/>
                </a:solidFill>
                <a:latin typeface="Arial" charset="0"/>
              </a:rPr>
              <a:t>Seit</a:t>
            </a:r>
            <a:r>
              <a:rPr lang="fr-FR" sz="1400" dirty="0">
                <a:solidFill>
                  <a:srgbClr val="000000"/>
                </a:solidFill>
                <a:latin typeface="Arial" charset="0"/>
              </a:rPr>
              <a:t> 2008 </a:t>
            </a:r>
            <a:r>
              <a:rPr lang="fr-FR" sz="1400" dirty="0" err="1">
                <a:solidFill>
                  <a:srgbClr val="000000"/>
                </a:solidFill>
                <a:latin typeface="Arial" charset="0"/>
              </a:rPr>
              <a:t>erleben</a:t>
            </a:r>
            <a:r>
              <a:rPr lang="fr-FR" sz="1400" dirty="0">
                <a:solidFill>
                  <a:srgbClr val="000000"/>
                </a:solidFill>
                <a:latin typeface="Arial" charset="0"/>
              </a:rPr>
              <a:t> </a:t>
            </a:r>
            <a:r>
              <a:rPr lang="fr-FR" sz="1400" dirty="0" err="1">
                <a:solidFill>
                  <a:srgbClr val="000000"/>
                </a:solidFill>
                <a:latin typeface="Arial" charset="0"/>
              </a:rPr>
              <a:t>wir</a:t>
            </a:r>
            <a:r>
              <a:rPr lang="fr-FR" sz="1400" dirty="0">
                <a:solidFill>
                  <a:srgbClr val="000000"/>
                </a:solidFill>
                <a:latin typeface="Arial" charset="0"/>
              </a:rPr>
              <a:t> </a:t>
            </a:r>
            <a:r>
              <a:rPr lang="fr-FR" sz="1400" dirty="0" err="1">
                <a:solidFill>
                  <a:srgbClr val="000000"/>
                </a:solidFill>
                <a:latin typeface="Arial" charset="0"/>
              </a:rPr>
              <a:t>eine</a:t>
            </a:r>
            <a:r>
              <a:rPr lang="fr-FR" sz="1400" dirty="0">
                <a:solidFill>
                  <a:srgbClr val="000000"/>
                </a:solidFill>
                <a:latin typeface="Arial" charset="0"/>
              </a:rPr>
              <a:t> </a:t>
            </a:r>
            <a:r>
              <a:rPr lang="fr-FR" sz="1400" dirty="0" err="1">
                <a:solidFill>
                  <a:srgbClr val="000000"/>
                </a:solidFill>
                <a:latin typeface="Arial" charset="0"/>
              </a:rPr>
              <a:t>Wirtschaftskrise</a:t>
            </a:r>
            <a:r>
              <a:rPr lang="fr-FR" sz="1400" dirty="0">
                <a:solidFill>
                  <a:srgbClr val="000000"/>
                </a:solidFill>
                <a:latin typeface="Arial" charset="0"/>
              </a:rPr>
              <a:t>. </a:t>
            </a:r>
            <a:r>
              <a:rPr lang="fr-FR" sz="1400" dirty="0" err="1">
                <a:solidFill>
                  <a:srgbClr val="000000"/>
                </a:solidFill>
                <a:latin typeface="Arial" charset="0"/>
              </a:rPr>
              <a:t>Selbst</a:t>
            </a:r>
            <a:r>
              <a:rPr lang="fr-FR" sz="1400" dirty="0">
                <a:solidFill>
                  <a:srgbClr val="000000"/>
                </a:solidFill>
                <a:latin typeface="Arial" charset="0"/>
              </a:rPr>
              <a:t> </a:t>
            </a:r>
            <a:r>
              <a:rPr lang="fr-FR" sz="1400" dirty="0" err="1">
                <a:solidFill>
                  <a:srgbClr val="000000"/>
                </a:solidFill>
                <a:latin typeface="Arial" charset="0"/>
              </a:rPr>
              <a:t>wenn</a:t>
            </a:r>
            <a:r>
              <a:rPr lang="fr-FR" sz="1400" dirty="0">
                <a:solidFill>
                  <a:srgbClr val="000000"/>
                </a:solidFill>
                <a:latin typeface="Arial" charset="0"/>
              </a:rPr>
              <a:t> die </a:t>
            </a:r>
            <a:r>
              <a:rPr lang="fr-FR" sz="1400" dirty="0" err="1">
                <a:solidFill>
                  <a:srgbClr val="000000"/>
                </a:solidFill>
                <a:latin typeface="Arial" charset="0"/>
              </a:rPr>
              <a:t>Arbeitslosenquote</a:t>
            </a:r>
            <a:r>
              <a:rPr lang="fr-FR" sz="1400" dirty="0">
                <a:solidFill>
                  <a:srgbClr val="000000"/>
                </a:solidFill>
                <a:latin typeface="Arial" charset="0"/>
              </a:rPr>
              <a:t> </a:t>
            </a:r>
            <a:r>
              <a:rPr lang="fr-FR" sz="1400" dirty="0" err="1">
                <a:solidFill>
                  <a:srgbClr val="000000"/>
                </a:solidFill>
                <a:latin typeface="Arial" charset="0"/>
              </a:rPr>
              <a:t>zwischen</a:t>
            </a:r>
            <a:r>
              <a:rPr lang="fr-FR" sz="1400" dirty="0">
                <a:solidFill>
                  <a:srgbClr val="000000"/>
                </a:solidFill>
                <a:latin typeface="Arial" charset="0"/>
              </a:rPr>
              <a:t> 2009 </a:t>
            </a:r>
            <a:r>
              <a:rPr lang="fr-FR" sz="1400" dirty="0" err="1">
                <a:solidFill>
                  <a:srgbClr val="000000"/>
                </a:solidFill>
                <a:latin typeface="Arial" charset="0"/>
              </a:rPr>
              <a:t>und</a:t>
            </a:r>
            <a:r>
              <a:rPr lang="fr-FR" sz="1400" dirty="0">
                <a:solidFill>
                  <a:srgbClr val="000000"/>
                </a:solidFill>
                <a:latin typeface="Arial" charset="0"/>
              </a:rPr>
              <a:t> </a:t>
            </a:r>
            <a:r>
              <a:rPr lang="fr-FR" sz="1400" dirty="0" err="1">
                <a:solidFill>
                  <a:srgbClr val="000000"/>
                </a:solidFill>
                <a:latin typeface="Arial" charset="0"/>
              </a:rPr>
              <a:t>heute</a:t>
            </a:r>
            <a:r>
              <a:rPr lang="fr-FR" sz="1400" dirty="0">
                <a:solidFill>
                  <a:srgbClr val="000000"/>
                </a:solidFill>
                <a:latin typeface="Arial" charset="0"/>
              </a:rPr>
              <a:t> </a:t>
            </a:r>
            <a:r>
              <a:rPr lang="fr-FR" sz="1400" dirty="0" err="1">
                <a:solidFill>
                  <a:srgbClr val="000000"/>
                </a:solidFill>
                <a:latin typeface="Arial" charset="0"/>
              </a:rPr>
              <a:t>im</a:t>
            </a:r>
            <a:r>
              <a:rPr lang="fr-FR" sz="1400" dirty="0">
                <a:solidFill>
                  <a:srgbClr val="000000"/>
                </a:solidFill>
                <a:latin typeface="Arial" charset="0"/>
              </a:rPr>
              <a:t> </a:t>
            </a:r>
            <a:r>
              <a:rPr lang="fr-FR" sz="1400" dirty="0" err="1">
                <a:solidFill>
                  <a:srgbClr val="000000"/>
                </a:solidFill>
                <a:latin typeface="Arial" charset="0"/>
              </a:rPr>
              <a:t>Elsaß</a:t>
            </a:r>
            <a:r>
              <a:rPr lang="fr-FR" sz="1400" dirty="0">
                <a:solidFill>
                  <a:srgbClr val="000000"/>
                </a:solidFill>
                <a:latin typeface="Arial" charset="0"/>
              </a:rPr>
              <a:t> </a:t>
            </a:r>
            <a:r>
              <a:rPr lang="fr-FR" sz="1400" dirty="0" err="1">
                <a:solidFill>
                  <a:srgbClr val="000000"/>
                </a:solidFill>
                <a:latin typeface="Arial" charset="0"/>
              </a:rPr>
              <a:t>von</a:t>
            </a:r>
            <a:r>
              <a:rPr lang="fr-FR" sz="1400" dirty="0">
                <a:solidFill>
                  <a:srgbClr val="000000"/>
                </a:solidFill>
                <a:latin typeface="Arial" charset="0"/>
              </a:rPr>
              <a:t> 8,9 </a:t>
            </a:r>
            <a:r>
              <a:rPr lang="fr-FR" sz="1400" dirty="0" err="1">
                <a:solidFill>
                  <a:srgbClr val="000000"/>
                </a:solidFill>
                <a:latin typeface="Arial" charset="0"/>
              </a:rPr>
              <a:t>auf</a:t>
            </a:r>
            <a:r>
              <a:rPr lang="fr-FR" sz="1400" dirty="0">
                <a:solidFill>
                  <a:srgbClr val="000000"/>
                </a:solidFill>
                <a:latin typeface="Arial" charset="0"/>
              </a:rPr>
              <a:t> 8,3 </a:t>
            </a:r>
            <a:r>
              <a:rPr lang="fr-FR" sz="1400" dirty="0" err="1">
                <a:solidFill>
                  <a:srgbClr val="000000"/>
                </a:solidFill>
                <a:latin typeface="Arial" charset="0"/>
              </a:rPr>
              <a:t>gesunken</a:t>
            </a:r>
            <a:r>
              <a:rPr lang="fr-FR" sz="1400" dirty="0">
                <a:solidFill>
                  <a:srgbClr val="000000"/>
                </a:solidFill>
                <a:latin typeface="Arial" charset="0"/>
              </a:rPr>
              <a:t> </a:t>
            </a:r>
            <a:r>
              <a:rPr lang="fr-FR" sz="1400" dirty="0" err="1">
                <a:solidFill>
                  <a:srgbClr val="000000"/>
                </a:solidFill>
                <a:latin typeface="Arial" charset="0"/>
              </a:rPr>
              <a:t>ist</a:t>
            </a:r>
            <a:r>
              <a:rPr lang="fr-FR" sz="1400" dirty="0">
                <a:solidFill>
                  <a:srgbClr val="000000"/>
                </a:solidFill>
                <a:latin typeface="Arial" charset="0"/>
              </a:rPr>
              <a:t>, </a:t>
            </a:r>
            <a:r>
              <a:rPr lang="fr-FR" sz="1400" dirty="0" err="1">
                <a:solidFill>
                  <a:srgbClr val="000000"/>
                </a:solidFill>
                <a:latin typeface="Arial" charset="0"/>
              </a:rPr>
              <a:t>bleiben</a:t>
            </a:r>
            <a:r>
              <a:rPr lang="fr-FR" sz="1400" dirty="0">
                <a:solidFill>
                  <a:srgbClr val="000000"/>
                </a:solidFill>
                <a:latin typeface="Arial" charset="0"/>
              </a:rPr>
              <a:t> </a:t>
            </a:r>
            <a:r>
              <a:rPr lang="fr-FR" sz="1400" dirty="0" err="1">
                <a:solidFill>
                  <a:srgbClr val="000000"/>
                </a:solidFill>
                <a:latin typeface="Arial" charset="0"/>
              </a:rPr>
              <a:t>wir</a:t>
            </a:r>
            <a:r>
              <a:rPr lang="fr-FR" sz="1400" dirty="0">
                <a:solidFill>
                  <a:srgbClr val="000000"/>
                </a:solidFill>
                <a:latin typeface="Arial" charset="0"/>
              </a:rPr>
              <a:t> </a:t>
            </a:r>
            <a:r>
              <a:rPr lang="fr-FR" sz="1400" dirty="0" err="1">
                <a:solidFill>
                  <a:srgbClr val="000000"/>
                </a:solidFill>
                <a:latin typeface="Arial" charset="0"/>
              </a:rPr>
              <a:t>völlig</a:t>
            </a:r>
            <a:r>
              <a:rPr lang="fr-FR" sz="1400" dirty="0">
                <a:solidFill>
                  <a:srgbClr val="000000"/>
                </a:solidFill>
                <a:latin typeface="Arial" charset="0"/>
              </a:rPr>
              <a:t> </a:t>
            </a:r>
            <a:r>
              <a:rPr lang="fr-FR" sz="1400" dirty="0" err="1">
                <a:solidFill>
                  <a:srgbClr val="000000"/>
                </a:solidFill>
                <a:latin typeface="Arial" charset="0"/>
              </a:rPr>
              <a:t>mobilisiert</a:t>
            </a:r>
            <a:r>
              <a:rPr lang="fr-FR" sz="1400" dirty="0">
                <a:solidFill>
                  <a:srgbClr val="000000"/>
                </a:solidFill>
                <a:latin typeface="Arial" charset="0"/>
              </a:rPr>
              <a:t>, </a:t>
            </a:r>
            <a:r>
              <a:rPr lang="fr-FR" sz="1400" dirty="0" err="1">
                <a:solidFill>
                  <a:srgbClr val="000000"/>
                </a:solidFill>
                <a:latin typeface="Arial" charset="0"/>
              </a:rPr>
              <a:t>um</a:t>
            </a:r>
            <a:r>
              <a:rPr lang="fr-FR" sz="1400" dirty="0">
                <a:solidFill>
                  <a:srgbClr val="000000"/>
                </a:solidFill>
                <a:latin typeface="Arial" charset="0"/>
              </a:rPr>
              <a:t> </a:t>
            </a:r>
            <a:r>
              <a:rPr lang="fr-FR" sz="1400" dirty="0" err="1">
                <a:solidFill>
                  <a:srgbClr val="000000"/>
                </a:solidFill>
                <a:latin typeface="Arial" charset="0"/>
              </a:rPr>
              <a:t>unser</a:t>
            </a:r>
            <a:r>
              <a:rPr lang="fr-FR" sz="1400" dirty="0">
                <a:solidFill>
                  <a:srgbClr val="000000"/>
                </a:solidFill>
                <a:latin typeface="Arial" charset="0"/>
              </a:rPr>
              <a:t> </a:t>
            </a:r>
            <a:r>
              <a:rPr lang="fr-FR" sz="1400" dirty="0" err="1">
                <a:solidFill>
                  <a:srgbClr val="000000"/>
                </a:solidFill>
                <a:latin typeface="Arial" charset="0"/>
              </a:rPr>
              <a:t>eigenes</a:t>
            </a:r>
            <a:r>
              <a:rPr lang="fr-FR" sz="1400" dirty="0">
                <a:solidFill>
                  <a:srgbClr val="000000"/>
                </a:solidFill>
                <a:latin typeface="Arial" charset="0"/>
              </a:rPr>
              <a:t> </a:t>
            </a:r>
            <a:r>
              <a:rPr lang="fr-FR" sz="1400" dirty="0" err="1">
                <a:solidFill>
                  <a:srgbClr val="000000"/>
                </a:solidFill>
                <a:latin typeface="Arial" charset="0"/>
              </a:rPr>
              <a:t>Wachstum</a:t>
            </a:r>
            <a:r>
              <a:rPr lang="fr-FR" sz="1400" dirty="0">
                <a:solidFill>
                  <a:srgbClr val="000000"/>
                </a:solidFill>
                <a:latin typeface="Arial" charset="0"/>
              </a:rPr>
              <a:t> </a:t>
            </a:r>
            <a:r>
              <a:rPr lang="fr-FR" sz="1400" dirty="0" err="1">
                <a:solidFill>
                  <a:srgbClr val="000000"/>
                </a:solidFill>
                <a:latin typeface="Arial" charset="0"/>
              </a:rPr>
              <a:t>zu</a:t>
            </a:r>
            <a:r>
              <a:rPr lang="fr-FR" sz="1400" dirty="0">
                <a:solidFill>
                  <a:srgbClr val="000000"/>
                </a:solidFill>
                <a:latin typeface="Arial" charset="0"/>
              </a:rPr>
              <a:t> </a:t>
            </a:r>
            <a:r>
              <a:rPr lang="fr-FR" sz="1400" dirty="0" err="1">
                <a:solidFill>
                  <a:srgbClr val="000000"/>
                </a:solidFill>
                <a:latin typeface="Arial" charset="0"/>
              </a:rPr>
              <a:t>sichern</a:t>
            </a:r>
            <a:r>
              <a:rPr lang="fr-FR" sz="1400" dirty="0">
                <a:solidFill>
                  <a:srgbClr val="000000"/>
                </a:solidFill>
                <a:latin typeface="Arial" charset="0"/>
              </a:rPr>
              <a: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dirty="0">
              <a:solidFill>
                <a:srgbClr val="000000"/>
              </a:solidFill>
              <a:latin typeface="Arial" charset="0"/>
            </a:endParaRP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000000"/>
                </a:solidFill>
                <a:latin typeface="Arial" charset="0"/>
              </a:rPr>
              <a:t>Die </a:t>
            </a:r>
            <a:r>
              <a:rPr lang="en-US" sz="1400" dirty="0" err="1">
                <a:solidFill>
                  <a:srgbClr val="000000"/>
                </a:solidFill>
                <a:latin typeface="Arial" charset="0"/>
              </a:rPr>
              <a:t>Antriebskraft</a:t>
            </a:r>
            <a:r>
              <a:rPr lang="en-US" sz="1400" dirty="0">
                <a:solidFill>
                  <a:srgbClr val="000000"/>
                </a:solidFill>
                <a:latin typeface="Arial" charset="0"/>
              </a:rPr>
              <a:t> dieses </a:t>
            </a:r>
            <a:r>
              <a:rPr lang="en-US" sz="1400" dirty="0" err="1">
                <a:solidFill>
                  <a:srgbClr val="000000"/>
                </a:solidFill>
                <a:latin typeface="Arial" charset="0"/>
              </a:rPr>
              <a:t>Wachstums</a:t>
            </a:r>
            <a:r>
              <a:rPr lang="en-US" sz="1400" dirty="0">
                <a:solidFill>
                  <a:srgbClr val="000000"/>
                </a:solidFill>
                <a:latin typeface="Arial" charset="0"/>
              </a:rPr>
              <a:t> </a:t>
            </a:r>
            <a:r>
              <a:rPr lang="en-US" sz="1400" dirty="0" err="1">
                <a:solidFill>
                  <a:srgbClr val="000000"/>
                </a:solidFill>
                <a:latin typeface="Arial" charset="0"/>
              </a:rPr>
              <a:t>sind</a:t>
            </a:r>
            <a:r>
              <a:rPr lang="en-US" sz="1400" dirty="0">
                <a:solidFill>
                  <a:srgbClr val="000000"/>
                </a:solidFill>
                <a:latin typeface="Arial" charset="0"/>
              </a:rPr>
              <a:t> die </a:t>
            </a:r>
            <a:r>
              <a:rPr lang="en-US" sz="1400" dirty="0" err="1">
                <a:solidFill>
                  <a:srgbClr val="000000"/>
                </a:solidFill>
                <a:latin typeface="Arial" charset="0"/>
              </a:rPr>
              <a:t>strategischen</a:t>
            </a:r>
            <a:r>
              <a:rPr lang="en-US" sz="1400" dirty="0">
                <a:solidFill>
                  <a:srgbClr val="000000"/>
                </a:solidFill>
                <a:latin typeface="Arial" charset="0"/>
              </a:rPr>
              <a:t> </a:t>
            </a:r>
            <a:r>
              <a:rPr lang="en-US" sz="1400" dirty="0" err="1">
                <a:solidFill>
                  <a:srgbClr val="000000"/>
                </a:solidFill>
                <a:latin typeface="Arial" charset="0"/>
              </a:rPr>
              <a:t>Branchen</a:t>
            </a:r>
            <a:r>
              <a:rPr lang="en-US" sz="1400" dirty="0">
                <a:solidFill>
                  <a:srgbClr val="000000"/>
                </a:solidFill>
                <a:latin typeface="Arial" charset="0"/>
              </a:rPr>
              <a:t>. </a:t>
            </a:r>
            <a:r>
              <a:rPr lang="en-US" sz="1400" dirty="0" err="1">
                <a:solidFill>
                  <a:srgbClr val="000000"/>
                </a:solidFill>
                <a:latin typeface="Arial" charset="0"/>
              </a:rPr>
              <a:t>Deshalb</a:t>
            </a:r>
            <a:r>
              <a:rPr lang="en-US" sz="1400" dirty="0">
                <a:solidFill>
                  <a:srgbClr val="000000"/>
                </a:solidFill>
                <a:latin typeface="Arial" charset="0"/>
              </a:rPr>
              <a:t> hat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Regionalrat</a:t>
            </a:r>
            <a:r>
              <a:rPr lang="en-US" sz="1400" dirty="0">
                <a:solidFill>
                  <a:srgbClr val="000000"/>
                </a:solidFill>
                <a:latin typeface="Arial" charset="0"/>
              </a:rPr>
              <a:t> </a:t>
            </a:r>
            <a:r>
              <a:rPr lang="en-US" sz="1400" dirty="0" err="1">
                <a:solidFill>
                  <a:srgbClr val="000000"/>
                </a:solidFill>
                <a:latin typeface="Arial" charset="0"/>
              </a:rPr>
              <a:t>verschiedene</a:t>
            </a:r>
            <a:r>
              <a:rPr lang="en-US" sz="1400" dirty="0">
                <a:solidFill>
                  <a:srgbClr val="000000"/>
                </a:solidFill>
                <a:latin typeface="Arial" charset="0"/>
              </a:rPr>
              <a:t> </a:t>
            </a:r>
            <a:r>
              <a:rPr lang="en-US" sz="1400" dirty="0" err="1">
                <a:solidFill>
                  <a:srgbClr val="000000"/>
                </a:solidFill>
                <a:latin typeface="Arial" charset="0"/>
              </a:rPr>
              <a:t>Übereinkommen</a:t>
            </a:r>
            <a:r>
              <a:rPr lang="en-US" sz="1400" dirty="0">
                <a:solidFill>
                  <a:srgbClr val="000000"/>
                </a:solidFill>
                <a:latin typeface="Arial" charset="0"/>
              </a:rPr>
              <a:t> </a:t>
            </a:r>
            <a:r>
              <a:rPr lang="en-US" sz="1400" dirty="0" err="1">
                <a:solidFill>
                  <a:srgbClr val="000000"/>
                </a:solidFill>
                <a:latin typeface="Arial" charset="0"/>
              </a:rPr>
              <a:t>mit</a:t>
            </a:r>
            <a:r>
              <a:rPr lang="en-US" sz="1400" dirty="0">
                <a:solidFill>
                  <a:srgbClr val="000000"/>
                </a:solidFill>
                <a:latin typeface="Arial" charset="0"/>
              </a:rPr>
              <a:t> </a:t>
            </a:r>
            <a:r>
              <a:rPr lang="en-US" sz="1400" dirty="0" err="1">
                <a:solidFill>
                  <a:srgbClr val="000000"/>
                </a:solidFill>
                <a:latin typeface="Arial" charset="0"/>
              </a:rPr>
              <a:t>mehreren</a:t>
            </a:r>
            <a:r>
              <a:rPr lang="en-US" sz="1400" dirty="0">
                <a:solidFill>
                  <a:srgbClr val="000000"/>
                </a:solidFill>
                <a:latin typeface="Arial" charset="0"/>
              </a:rPr>
              <a:t> </a:t>
            </a:r>
            <a:r>
              <a:rPr lang="en-US" sz="1400" dirty="0" err="1">
                <a:solidFill>
                  <a:srgbClr val="000000"/>
                </a:solidFill>
                <a:latin typeface="Arial" charset="0"/>
              </a:rPr>
              <a:t>großen</a:t>
            </a:r>
            <a:r>
              <a:rPr lang="en-US" sz="1400" dirty="0">
                <a:solidFill>
                  <a:srgbClr val="000000"/>
                </a:solidFill>
                <a:latin typeface="Arial" charset="0"/>
              </a:rPr>
              <a:t> </a:t>
            </a:r>
            <a:r>
              <a:rPr lang="en-US" sz="1400" dirty="0" err="1">
                <a:solidFill>
                  <a:srgbClr val="000000"/>
                </a:solidFill>
                <a:latin typeface="Arial" charset="0"/>
              </a:rPr>
              <a:t>Sektoren</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elsässischen</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unterschrieben</a:t>
            </a:r>
            <a:r>
              <a:rPr lang="en-US" sz="1400" dirty="0">
                <a:solidFill>
                  <a:srgbClr val="000000"/>
                </a:solidFill>
                <a:latin typeface="Arial" charset="0"/>
              </a:rPr>
              <a:t>: </a:t>
            </a:r>
            <a:r>
              <a:rPr lang="en-US" sz="1400" dirty="0" err="1">
                <a:solidFill>
                  <a:srgbClr val="000000"/>
                </a:solidFill>
                <a:latin typeface="Arial" charset="0"/>
              </a:rPr>
              <a:t>Landwirtschaft</a:t>
            </a:r>
            <a:r>
              <a:rPr lang="en-US" sz="1400" dirty="0">
                <a:solidFill>
                  <a:srgbClr val="000000"/>
                </a:solidFill>
                <a:latin typeface="Arial" charset="0"/>
              </a:rPr>
              <a:t>, </a:t>
            </a:r>
            <a:r>
              <a:rPr lang="en-US" sz="1400" dirty="0" err="1">
                <a:solidFill>
                  <a:srgbClr val="000000"/>
                </a:solidFill>
                <a:latin typeface="Arial" charset="0"/>
              </a:rPr>
              <a:t>Lebensmittelbranche</a:t>
            </a:r>
            <a:r>
              <a:rPr lang="en-US" sz="1400" dirty="0">
                <a:solidFill>
                  <a:srgbClr val="000000"/>
                </a:solidFill>
                <a:latin typeface="Arial" charset="0"/>
              </a:rPr>
              <a:t>, </a:t>
            </a:r>
            <a:r>
              <a:rPr lang="en-US" sz="1400" dirty="0" err="1">
                <a:solidFill>
                  <a:srgbClr val="000000"/>
                </a:solidFill>
                <a:latin typeface="Arial" charset="0"/>
              </a:rPr>
              <a:t>Energie</a:t>
            </a:r>
            <a:r>
              <a:rPr lang="en-US" sz="1400" dirty="0">
                <a:solidFill>
                  <a:srgbClr val="000000"/>
                </a:solidFill>
                <a:latin typeface="Arial" charset="0"/>
              </a:rPr>
              <a:t>, </a:t>
            </a:r>
            <a:r>
              <a:rPr lang="en-US" sz="1400" dirty="0" err="1">
                <a:solidFill>
                  <a:srgbClr val="000000"/>
                </a:solidFill>
                <a:latin typeface="Arial" charset="0"/>
              </a:rPr>
              <a:t>Gesundheit</a:t>
            </a:r>
            <a:r>
              <a:rPr lang="en-US" sz="1400" dirty="0">
                <a:solidFill>
                  <a:srgbClr val="000000"/>
                </a:solidFill>
                <a:latin typeface="Arial" charset="0"/>
              </a:rPr>
              <a:t> und </a:t>
            </a:r>
            <a:r>
              <a:rPr lang="en-US" sz="1400" dirty="0" err="1">
                <a:solidFill>
                  <a:srgbClr val="000000"/>
                </a:solidFill>
                <a:latin typeface="Arial" charset="0"/>
              </a:rPr>
              <a:t>grüne</a:t>
            </a:r>
            <a:r>
              <a:rPr lang="en-US" sz="1400" dirty="0">
                <a:solidFill>
                  <a:srgbClr val="000000"/>
                </a:solidFill>
                <a:latin typeface="Arial" charset="0"/>
              </a:rPr>
              <a:t> </a:t>
            </a:r>
            <a:r>
              <a:rPr lang="en-US" sz="1400" dirty="0" err="1">
                <a:solidFill>
                  <a:srgbClr val="000000"/>
                </a:solidFill>
                <a:latin typeface="Arial" charset="0"/>
              </a:rPr>
              <a:t>Chemie</a:t>
            </a:r>
            <a:r>
              <a:rPr lang="en-US" sz="1400" dirty="0">
                <a:solidFill>
                  <a:srgbClr val="000000"/>
                </a:solidFill>
                <a:latin typeface="Arial" charset="0"/>
              </a:rPr>
              <a:t>, </a:t>
            </a:r>
            <a:r>
              <a:rPr lang="en-US" sz="1400" dirty="0" err="1">
                <a:solidFill>
                  <a:srgbClr val="000000"/>
                </a:solidFill>
                <a:latin typeface="Arial" charset="0"/>
              </a:rPr>
              <a:t>Verkehrs</a:t>
            </a:r>
            <a:r>
              <a:rPr lang="en-US" sz="1400" dirty="0">
                <a:solidFill>
                  <a:srgbClr val="000000"/>
                </a:solidFill>
                <a:latin typeface="Arial" charset="0"/>
              </a:rPr>
              <a:t>- und </a:t>
            </a:r>
            <a:r>
              <a:rPr lang="en-US" sz="1400" dirty="0" err="1">
                <a:solidFill>
                  <a:srgbClr val="000000"/>
                </a:solidFill>
                <a:latin typeface="Arial" charset="0"/>
              </a:rPr>
              <a:t>Informationstechnologien</a:t>
            </a:r>
            <a:r>
              <a:rPr lang="en-US" sz="1400" dirty="0">
                <a:solidFill>
                  <a:srgbClr val="000000"/>
                </a:solidFill>
                <a:latin typeface="Arial" charset="0"/>
              </a:rPr>
              <a:t>… Das </a:t>
            </a:r>
            <a:r>
              <a:rPr lang="en-US" sz="1400" dirty="0" err="1">
                <a:solidFill>
                  <a:srgbClr val="000000"/>
                </a:solidFill>
                <a:latin typeface="Arial" charset="0"/>
              </a:rPr>
              <a:t>Ziel</a:t>
            </a:r>
            <a:r>
              <a:rPr lang="en-US" sz="1400" dirty="0">
                <a:solidFill>
                  <a:srgbClr val="000000"/>
                </a:solidFill>
                <a:latin typeface="Arial" charset="0"/>
              </a:rPr>
              <a:t> </a:t>
            </a:r>
            <a:r>
              <a:rPr lang="en-US" sz="1400" dirty="0" err="1">
                <a:solidFill>
                  <a:srgbClr val="000000"/>
                </a:solidFill>
                <a:latin typeface="Arial" charset="0"/>
              </a:rPr>
              <a:t>besteht</a:t>
            </a:r>
            <a:r>
              <a:rPr lang="en-US" sz="1400" dirty="0">
                <a:solidFill>
                  <a:srgbClr val="000000"/>
                </a:solidFill>
                <a:latin typeface="Arial" charset="0"/>
              </a:rPr>
              <a:t> </a:t>
            </a:r>
            <a:r>
              <a:rPr lang="en-US" sz="1400" dirty="0" err="1">
                <a:solidFill>
                  <a:srgbClr val="000000"/>
                </a:solidFill>
                <a:latin typeface="Arial" charset="0"/>
              </a:rPr>
              <a:t>besonders</a:t>
            </a:r>
            <a:r>
              <a:rPr lang="en-US" sz="1400" dirty="0">
                <a:solidFill>
                  <a:srgbClr val="000000"/>
                </a:solidFill>
                <a:latin typeface="Arial" charset="0"/>
              </a:rPr>
              <a:t> </a:t>
            </a:r>
            <a:r>
              <a:rPr lang="en-US" sz="1400" dirty="0" err="1">
                <a:solidFill>
                  <a:srgbClr val="000000"/>
                </a:solidFill>
                <a:latin typeface="Arial" charset="0"/>
              </a:rPr>
              <a:t>darin</a:t>
            </a:r>
            <a:r>
              <a:rPr lang="en-US" sz="1400" dirty="0">
                <a:solidFill>
                  <a:srgbClr val="000000"/>
                </a:solidFill>
                <a:latin typeface="Arial" charset="0"/>
              </a:rPr>
              <a:t>, die </a:t>
            </a:r>
            <a:r>
              <a:rPr lang="en-US" sz="1400" dirty="0" err="1">
                <a:solidFill>
                  <a:srgbClr val="000000"/>
                </a:solidFill>
                <a:latin typeface="Arial" charset="0"/>
              </a:rPr>
              <a:t>elsässische</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verstärken</a:t>
            </a:r>
            <a:r>
              <a:rPr lang="en-US" sz="1400" dirty="0">
                <a:solidFill>
                  <a:srgbClr val="000000"/>
                </a:solidFill>
                <a:latin typeface="Arial" charset="0"/>
              </a:rPr>
              <a:t>, so </a:t>
            </a:r>
            <a:r>
              <a:rPr lang="en-US" sz="1400" dirty="0" err="1">
                <a:solidFill>
                  <a:srgbClr val="000000"/>
                </a:solidFill>
                <a:latin typeface="Arial" charset="0"/>
              </a:rPr>
              <a:t>dass</a:t>
            </a:r>
            <a:r>
              <a:rPr lang="en-US" sz="1400" dirty="0">
                <a:solidFill>
                  <a:srgbClr val="000000"/>
                </a:solidFill>
                <a:latin typeface="Arial" charset="0"/>
              </a:rPr>
              <a:t> </a:t>
            </a:r>
            <a:r>
              <a:rPr lang="en-US" sz="1400" dirty="0" err="1">
                <a:solidFill>
                  <a:srgbClr val="000000"/>
                </a:solidFill>
                <a:latin typeface="Arial" charset="0"/>
              </a:rPr>
              <a:t>unsere</a:t>
            </a:r>
            <a:r>
              <a:rPr lang="en-US" sz="1400" dirty="0">
                <a:solidFill>
                  <a:srgbClr val="000000"/>
                </a:solidFill>
                <a:latin typeface="Arial" charset="0"/>
              </a:rPr>
              <a:t> </a:t>
            </a:r>
            <a:r>
              <a:rPr lang="en-US" sz="1400" dirty="0" err="1">
                <a:solidFill>
                  <a:srgbClr val="000000"/>
                </a:solidFill>
                <a:latin typeface="Arial" charset="0"/>
              </a:rPr>
              <a:t>kleinen</a:t>
            </a:r>
            <a:r>
              <a:rPr lang="en-US" sz="1400" dirty="0">
                <a:solidFill>
                  <a:srgbClr val="000000"/>
                </a:solidFill>
                <a:latin typeface="Arial" charset="0"/>
              </a:rPr>
              <a:t> und </a:t>
            </a:r>
            <a:r>
              <a:rPr lang="en-US" sz="1400" dirty="0" err="1">
                <a:solidFill>
                  <a:srgbClr val="000000"/>
                </a:solidFill>
                <a:latin typeface="Arial" charset="0"/>
              </a:rPr>
              <a:t>mittleren</a:t>
            </a:r>
            <a:r>
              <a:rPr lang="en-US" sz="1400" dirty="0">
                <a:solidFill>
                  <a:srgbClr val="000000"/>
                </a:solidFill>
                <a:latin typeface="Arial" charset="0"/>
              </a:rPr>
              <a:t> </a:t>
            </a:r>
            <a:r>
              <a:rPr lang="en-US" sz="1400" dirty="0" err="1">
                <a:solidFill>
                  <a:srgbClr val="000000"/>
                </a:solidFill>
                <a:latin typeface="Arial" charset="0"/>
              </a:rPr>
              <a:t>Unternehmen</a:t>
            </a:r>
            <a:r>
              <a:rPr lang="en-US" sz="1400" dirty="0">
                <a:solidFill>
                  <a:srgbClr val="000000"/>
                </a:solidFill>
                <a:latin typeface="Arial" charset="0"/>
              </a:rPr>
              <a:t> von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Entwicklung</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größeren</a:t>
            </a:r>
            <a:r>
              <a:rPr lang="en-US" sz="1400" dirty="0">
                <a:solidFill>
                  <a:srgbClr val="000000"/>
                </a:solidFill>
                <a:latin typeface="Arial" charset="0"/>
              </a:rPr>
              <a:t> </a:t>
            </a:r>
            <a:r>
              <a:rPr lang="en-US" sz="1400" dirty="0" err="1">
                <a:solidFill>
                  <a:srgbClr val="000000"/>
                </a:solidFill>
                <a:latin typeface="Arial" charset="0"/>
              </a:rPr>
              <a:t>Firmen</a:t>
            </a:r>
            <a:r>
              <a:rPr lang="en-US" sz="1400" dirty="0">
                <a:solidFill>
                  <a:srgbClr val="000000"/>
                </a:solidFill>
                <a:latin typeface="Arial" charset="0"/>
              </a:rPr>
              <a:t> </a:t>
            </a:r>
            <a:r>
              <a:rPr lang="en-US" sz="1400" dirty="0" err="1">
                <a:solidFill>
                  <a:srgbClr val="000000"/>
                </a:solidFill>
                <a:latin typeface="Arial" charset="0"/>
              </a:rPr>
              <a:t>profitieren</a:t>
            </a:r>
            <a:r>
              <a:rPr lang="en-US" sz="1400" dirty="0">
                <a:solidFill>
                  <a:srgbClr val="000000"/>
                </a:solidFill>
                <a:latin typeface="Arial" charset="0"/>
              </a:rPr>
              <a:t> </a:t>
            </a:r>
            <a:r>
              <a:rPr lang="en-US" sz="1400" dirty="0" err="1">
                <a:solidFill>
                  <a:srgbClr val="000000"/>
                </a:solidFill>
                <a:latin typeface="Arial" charset="0"/>
              </a:rPr>
              <a:t>können</a:t>
            </a:r>
            <a:r>
              <a:rPr lang="en-US" sz="1400" dirty="0">
                <a:solidFill>
                  <a:srgbClr val="000000"/>
                </a:solidFill>
                <a:latin typeface="Arial" charset="0"/>
              </a:rPr>
              <a: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dirty="0">
              <a:solidFill>
                <a:srgbClr val="000000"/>
              </a:solidFill>
              <a:latin typeface="Arial" charset="0"/>
            </a:endParaRP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000000"/>
                </a:solidFill>
                <a:latin typeface="Arial" charset="0"/>
              </a:rPr>
              <a:t>Die </a:t>
            </a:r>
            <a:r>
              <a:rPr lang="en-US" sz="1400" dirty="0" err="1">
                <a:solidFill>
                  <a:srgbClr val="000000"/>
                </a:solidFill>
                <a:latin typeface="Arial" charset="0"/>
              </a:rPr>
              <a:t>regionalen</a:t>
            </a:r>
            <a:r>
              <a:rPr lang="en-US" sz="1400" dirty="0">
                <a:solidFill>
                  <a:srgbClr val="000000"/>
                </a:solidFill>
                <a:latin typeface="Arial" charset="0"/>
              </a:rPr>
              <a:t> </a:t>
            </a:r>
            <a:r>
              <a:rPr lang="en-US" sz="1400" dirty="0" err="1">
                <a:solidFill>
                  <a:srgbClr val="000000"/>
                </a:solidFill>
                <a:latin typeface="Arial" charset="0"/>
              </a:rPr>
              <a:t>Unternehmen</a:t>
            </a:r>
            <a:r>
              <a:rPr lang="en-US" sz="1400" dirty="0">
                <a:solidFill>
                  <a:srgbClr val="000000"/>
                </a:solidFill>
                <a:latin typeface="Arial" charset="0"/>
              </a:rPr>
              <a:t> </a:t>
            </a:r>
            <a:r>
              <a:rPr lang="en-US" sz="1400" dirty="0" err="1">
                <a:solidFill>
                  <a:srgbClr val="000000"/>
                </a:solidFill>
                <a:latin typeface="Arial" charset="0"/>
              </a:rPr>
              <a:t>sind</a:t>
            </a:r>
            <a:r>
              <a:rPr lang="en-US" sz="1400" dirty="0">
                <a:solidFill>
                  <a:srgbClr val="000000"/>
                </a:solidFill>
                <a:latin typeface="Arial" charset="0"/>
              </a:rPr>
              <a:t> das </a:t>
            </a:r>
            <a:r>
              <a:rPr lang="en-US" sz="1400" dirty="0" err="1">
                <a:solidFill>
                  <a:srgbClr val="000000"/>
                </a:solidFill>
                <a:latin typeface="Arial" charset="0"/>
              </a:rPr>
              <a:t>Herz</a:t>
            </a:r>
            <a:r>
              <a:rPr lang="en-US" sz="1400" dirty="0">
                <a:solidFill>
                  <a:srgbClr val="000000"/>
                </a:solidFill>
                <a:latin typeface="Arial" charset="0"/>
              </a:rPr>
              <a:t> des </a:t>
            </a:r>
            <a:r>
              <a:rPr lang="en-US" sz="1400" dirty="0" err="1">
                <a:solidFill>
                  <a:srgbClr val="000000"/>
                </a:solidFill>
                <a:latin typeface="Arial" charset="0"/>
              </a:rPr>
              <a:t>Wiederauflebens</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elsässischen</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Fond "Alsace </a:t>
            </a:r>
            <a:r>
              <a:rPr lang="en-US" sz="1400" dirty="0" err="1">
                <a:solidFill>
                  <a:srgbClr val="000000"/>
                </a:solidFill>
                <a:latin typeface="Arial" charset="0"/>
              </a:rPr>
              <a:t>croissance</a:t>
            </a:r>
            <a:r>
              <a:rPr lang="en-US" sz="1400" dirty="0">
                <a:solidFill>
                  <a:srgbClr val="000000"/>
                </a:solidFill>
                <a:latin typeface="Arial" charset="0"/>
              </a:rPr>
              <a:t>" </a:t>
            </a:r>
            <a:r>
              <a:rPr lang="en-US" sz="1400" dirty="0" err="1">
                <a:solidFill>
                  <a:srgbClr val="000000"/>
                </a:solidFill>
                <a:latin typeface="Arial" charset="0"/>
              </a:rPr>
              <a:t>mit</a:t>
            </a:r>
            <a:r>
              <a:rPr lang="en-US" sz="1400" dirty="0">
                <a:solidFill>
                  <a:srgbClr val="000000"/>
                </a:solidFill>
                <a:latin typeface="Arial" charset="0"/>
              </a:rPr>
              <a:t> 50 </a:t>
            </a:r>
            <a:r>
              <a:rPr lang="en-US" sz="1400" dirty="0" err="1">
                <a:solidFill>
                  <a:srgbClr val="000000"/>
                </a:solidFill>
                <a:latin typeface="Arial" charset="0"/>
              </a:rPr>
              <a:t>Millionen</a:t>
            </a:r>
            <a:r>
              <a:rPr lang="en-US" sz="1400" dirty="0">
                <a:solidFill>
                  <a:srgbClr val="000000"/>
                </a:solidFill>
                <a:latin typeface="Arial" charset="0"/>
              </a:rPr>
              <a:t> Euro </a:t>
            </a:r>
            <a:r>
              <a:rPr lang="en-US" sz="1400" dirty="0" err="1">
                <a:solidFill>
                  <a:srgbClr val="000000"/>
                </a:solidFill>
                <a:latin typeface="Arial" charset="0"/>
              </a:rPr>
              <a:t>soll</a:t>
            </a:r>
            <a:r>
              <a:rPr lang="en-US" sz="1400" dirty="0">
                <a:solidFill>
                  <a:srgbClr val="000000"/>
                </a:solidFill>
                <a:latin typeface="Arial" charset="0"/>
              </a:rPr>
              <a:t> </a:t>
            </a:r>
            <a:r>
              <a:rPr lang="en-US" sz="1400" dirty="0" err="1">
                <a:solidFill>
                  <a:srgbClr val="000000"/>
                </a:solidFill>
                <a:latin typeface="Arial" charset="0"/>
              </a:rPr>
              <a:t>unseren</a:t>
            </a:r>
            <a:r>
              <a:rPr lang="en-US" sz="1400" dirty="0">
                <a:solidFill>
                  <a:srgbClr val="000000"/>
                </a:solidFill>
                <a:latin typeface="Arial" charset="0"/>
              </a:rPr>
              <a:t> </a:t>
            </a:r>
            <a:r>
              <a:rPr lang="en-US" sz="1400" dirty="0" err="1">
                <a:solidFill>
                  <a:srgbClr val="000000"/>
                </a:solidFill>
                <a:latin typeface="Arial" charset="0"/>
              </a:rPr>
              <a:t>Unternehmen</a:t>
            </a:r>
            <a:r>
              <a:rPr lang="en-US" sz="1400" dirty="0">
                <a:solidFill>
                  <a:srgbClr val="000000"/>
                </a:solidFill>
                <a:latin typeface="Arial" charset="0"/>
              </a:rPr>
              <a:t> die </a:t>
            </a:r>
            <a:r>
              <a:rPr lang="en-US" sz="1400" dirty="0" err="1">
                <a:solidFill>
                  <a:srgbClr val="000000"/>
                </a:solidFill>
                <a:latin typeface="Arial" charset="0"/>
              </a:rPr>
              <a:t>Mittel</a:t>
            </a:r>
            <a:r>
              <a:rPr lang="en-US" sz="1400" dirty="0">
                <a:solidFill>
                  <a:srgbClr val="000000"/>
                </a:solidFill>
                <a:latin typeface="Arial" charset="0"/>
              </a:rPr>
              <a:t> </a:t>
            </a:r>
            <a:r>
              <a:rPr lang="en-US" sz="1400" dirty="0" err="1">
                <a:solidFill>
                  <a:srgbClr val="000000"/>
                </a:solidFill>
                <a:latin typeface="Arial" charset="0"/>
              </a:rPr>
              <a:t>bringen</a:t>
            </a:r>
            <a:r>
              <a:rPr lang="en-US" sz="1400" dirty="0">
                <a:solidFill>
                  <a:srgbClr val="000000"/>
                </a:solidFill>
                <a:latin typeface="Arial" charset="0"/>
              </a:rPr>
              <a:t>, </a:t>
            </a:r>
            <a:r>
              <a:rPr lang="en-US" sz="1400" dirty="0" err="1">
                <a:solidFill>
                  <a:srgbClr val="000000"/>
                </a:solidFill>
                <a:latin typeface="Arial" charset="0"/>
              </a:rPr>
              <a:t>ihr</a:t>
            </a:r>
            <a:r>
              <a:rPr lang="en-US" sz="1400" dirty="0">
                <a:solidFill>
                  <a:srgbClr val="000000"/>
                </a:solidFill>
                <a:latin typeface="Arial" charset="0"/>
              </a:rPr>
              <a:t> </a:t>
            </a:r>
            <a:r>
              <a:rPr lang="en-US" sz="1400" dirty="0" err="1">
                <a:solidFill>
                  <a:srgbClr val="000000"/>
                </a:solidFill>
                <a:latin typeface="Arial" charset="0"/>
              </a:rPr>
              <a:t>Eigenkapital</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festigen</a:t>
            </a:r>
            <a:r>
              <a:rPr lang="en-US" sz="1400" dirty="0">
                <a:solidFill>
                  <a:srgbClr val="000000"/>
                </a:solidFill>
                <a:latin typeface="Arial" charset="0"/>
              </a:rPr>
              <a: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400" dirty="0">
              <a:solidFill>
                <a:srgbClr val="000000"/>
              </a:solidFill>
              <a:latin typeface="Arial" charset="0"/>
            </a:endParaRP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000000"/>
                </a:solidFill>
                <a:latin typeface="Arial" charset="0"/>
              </a:rPr>
              <a:t>Die </a:t>
            </a:r>
            <a:r>
              <a:rPr lang="en-US" sz="1400" dirty="0" err="1">
                <a:solidFill>
                  <a:srgbClr val="000000"/>
                </a:solidFill>
                <a:latin typeface="Arial" charset="0"/>
              </a:rPr>
              <a:t>elsässische</a:t>
            </a:r>
            <a:r>
              <a:rPr lang="en-US" sz="1400" dirty="0">
                <a:solidFill>
                  <a:srgbClr val="000000"/>
                </a:solidFill>
                <a:latin typeface="Arial" charset="0"/>
              </a:rPr>
              <a:t> </a:t>
            </a:r>
            <a:r>
              <a:rPr lang="en-US" sz="1400" dirty="0" err="1">
                <a:solidFill>
                  <a:srgbClr val="000000"/>
                </a:solidFill>
                <a:latin typeface="Arial" charset="0"/>
              </a:rPr>
              <a:t>wirtschaftliche</a:t>
            </a:r>
            <a:r>
              <a:rPr lang="en-US" sz="1400" dirty="0">
                <a:solidFill>
                  <a:srgbClr val="000000"/>
                </a:solidFill>
                <a:latin typeface="Arial" charset="0"/>
              </a:rPr>
              <a:t> </a:t>
            </a:r>
            <a:r>
              <a:rPr lang="en-US" sz="1400" dirty="0" err="1">
                <a:solidFill>
                  <a:srgbClr val="000000"/>
                </a:solidFill>
                <a:latin typeface="Arial" charset="0"/>
              </a:rPr>
              <a:t>Entwicklung</a:t>
            </a:r>
            <a:r>
              <a:rPr lang="en-US" sz="1400" dirty="0">
                <a:solidFill>
                  <a:srgbClr val="000000"/>
                </a:solidFill>
                <a:latin typeface="Arial" charset="0"/>
              </a:rPr>
              <a:t> </a:t>
            </a:r>
            <a:r>
              <a:rPr lang="en-US" sz="1400" dirty="0" err="1">
                <a:solidFill>
                  <a:srgbClr val="000000"/>
                </a:solidFill>
                <a:latin typeface="Arial" charset="0"/>
              </a:rPr>
              <a:t>braucht</a:t>
            </a:r>
            <a:r>
              <a:rPr lang="en-US" sz="1400" dirty="0">
                <a:solidFill>
                  <a:srgbClr val="000000"/>
                </a:solidFill>
                <a:latin typeface="Arial" charset="0"/>
              </a:rPr>
              <a:t> </a:t>
            </a:r>
            <a:r>
              <a:rPr lang="en-US" sz="1400" dirty="0" err="1">
                <a:solidFill>
                  <a:srgbClr val="000000"/>
                </a:solidFill>
                <a:latin typeface="Arial" charset="0"/>
              </a:rPr>
              <a:t>auch</a:t>
            </a:r>
            <a:r>
              <a:rPr lang="en-US" sz="1400" dirty="0">
                <a:solidFill>
                  <a:srgbClr val="000000"/>
                </a:solidFill>
                <a:latin typeface="Arial" charset="0"/>
              </a:rPr>
              <a:t> </a:t>
            </a:r>
            <a:r>
              <a:rPr lang="en-US" sz="1400" dirty="0" err="1">
                <a:solidFill>
                  <a:srgbClr val="000000"/>
                </a:solidFill>
                <a:latin typeface="Arial" charset="0"/>
              </a:rPr>
              <a:t>eine</a:t>
            </a:r>
            <a:r>
              <a:rPr lang="en-US" sz="1400" dirty="0">
                <a:solidFill>
                  <a:srgbClr val="000000"/>
                </a:solidFill>
                <a:latin typeface="Arial" charset="0"/>
              </a:rPr>
              <a:t> </a:t>
            </a:r>
            <a:r>
              <a:rPr lang="en-US" sz="1400" dirty="0" err="1">
                <a:solidFill>
                  <a:srgbClr val="000000"/>
                </a:solidFill>
                <a:latin typeface="Arial" charset="0"/>
              </a:rPr>
              <a:t>bessere</a:t>
            </a:r>
            <a:r>
              <a:rPr lang="en-US" sz="1400" dirty="0">
                <a:solidFill>
                  <a:srgbClr val="000000"/>
                </a:solidFill>
                <a:latin typeface="Arial" charset="0"/>
              </a:rPr>
              <a:t> </a:t>
            </a:r>
            <a:r>
              <a:rPr lang="en-US" sz="1400" dirty="0" err="1">
                <a:solidFill>
                  <a:srgbClr val="000000"/>
                </a:solidFill>
                <a:latin typeface="Arial" charset="0"/>
              </a:rPr>
              <a:t>Bildung</a:t>
            </a:r>
            <a:r>
              <a:rPr lang="en-US" sz="1400" dirty="0">
                <a:solidFill>
                  <a:srgbClr val="000000"/>
                </a:solidFill>
                <a:latin typeface="Arial" charset="0"/>
              </a:rPr>
              <a:t> </a:t>
            </a:r>
            <a:r>
              <a:rPr lang="en-US" sz="1400" dirty="0" err="1">
                <a:solidFill>
                  <a:srgbClr val="000000"/>
                </a:solidFill>
                <a:latin typeface="Arial" charset="0"/>
              </a:rPr>
              <a:t>unserer</a:t>
            </a:r>
            <a:r>
              <a:rPr lang="en-US" sz="1400" dirty="0">
                <a:solidFill>
                  <a:srgbClr val="000000"/>
                </a:solidFill>
                <a:latin typeface="Arial" charset="0"/>
              </a:rPr>
              <a:t> </a:t>
            </a:r>
            <a:r>
              <a:rPr lang="en-US" sz="1400" dirty="0" err="1">
                <a:solidFill>
                  <a:srgbClr val="000000"/>
                </a:solidFill>
                <a:latin typeface="Arial" charset="0"/>
              </a:rPr>
              <a:t>Jugendlichen</a:t>
            </a:r>
            <a:r>
              <a:rPr lang="en-US" sz="1400" dirty="0">
                <a:solidFill>
                  <a:srgbClr val="000000"/>
                </a:solidFill>
                <a:latin typeface="Arial" charset="0"/>
              </a:rPr>
              <a:t>. </a:t>
            </a:r>
            <a:r>
              <a:rPr lang="en-US" sz="1400" dirty="0" err="1">
                <a:solidFill>
                  <a:srgbClr val="000000"/>
                </a:solidFill>
                <a:latin typeface="Arial" charset="0"/>
              </a:rPr>
              <a:t>Wir</a:t>
            </a:r>
            <a:r>
              <a:rPr lang="en-US" sz="1400" dirty="0">
                <a:solidFill>
                  <a:srgbClr val="000000"/>
                </a:solidFill>
                <a:latin typeface="Arial" charset="0"/>
              </a:rPr>
              <a:t> </a:t>
            </a:r>
            <a:r>
              <a:rPr lang="en-US" sz="1400" dirty="0" err="1">
                <a:solidFill>
                  <a:srgbClr val="000000"/>
                </a:solidFill>
                <a:latin typeface="Arial" charset="0"/>
              </a:rPr>
              <a:t>haben</a:t>
            </a:r>
            <a:r>
              <a:rPr lang="en-US" sz="1400" dirty="0">
                <a:solidFill>
                  <a:srgbClr val="000000"/>
                </a:solidFill>
                <a:latin typeface="Arial" charset="0"/>
              </a:rPr>
              <a:t> </a:t>
            </a:r>
            <a:r>
              <a:rPr lang="en-US" sz="1400" dirty="0" err="1">
                <a:solidFill>
                  <a:srgbClr val="000000"/>
                </a:solidFill>
                <a:latin typeface="Arial" charset="0"/>
              </a:rPr>
              <a:t>eine</a:t>
            </a:r>
            <a:r>
              <a:rPr lang="en-US" sz="1400" dirty="0">
                <a:solidFill>
                  <a:srgbClr val="000000"/>
                </a:solidFill>
                <a:latin typeface="Arial" charset="0"/>
              </a:rPr>
              <a:t> </a:t>
            </a:r>
            <a:r>
              <a:rPr lang="en-US" sz="1400" dirty="0" err="1">
                <a:solidFill>
                  <a:srgbClr val="000000"/>
                </a:solidFill>
                <a:latin typeface="Arial" charset="0"/>
              </a:rPr>
              <a:t>ganze</a:t>
            </a:r>
            <a:r>
              <a:rPr lang="en-US" sz="1400" dirty="0">
                <a:solidFill>
                  <a:srgbClr val="000000"/>
                </a:solidFill>
                <a:latin typeface="Arial" charset="0"/>
              </a:rPr>
              <a:t> </a:t>
            </a:r>
            <a:r>
              <a:rPr lang="en-US" sz="1400" dirty="0" err="1">
                <a:solidFill>
                  <a:srgbClr val="000000"/>
                </a:solidFill>
                <a:latin typeface="Arial" charset="0"/>
              </a:rPr>
              <a:t>Reihe</a:t>
            </a:r>
            <a:r>
              <a:rPr lang="en-US" sz="1400" dirty="0">
                <a:solidFill>
                  <a:srgbClr val="000000"/>
                </a:solidFill>
                <a:latin typeface="Arial" charset="0"/>
              </a:rPr>
              <a:t> von </a:t>
            </a:r>
            <a:r>
              <a:rPr lang="en-US" sz="1400" dirty="0" err="1">
                <a:solidFill>
                  <a:srgbClr val="000000"/>
                </a:solidFill>
                <a:latin typeface="Arial" charset="0"/>
              </a:rPr>
              <a:t>Initiativen</a:t>
            </a:r>
            <a:r>
              <a:rPr lang="en-US" sz="1400" dirty="0">
                <a:solidFill>
                  <a:srgbClr val="000000"/>
                </a:solidFill>
                <a:latin typeface="Arial" charset="0"/>
              </a:rPr>
              <a:t> </a:t>
            </a:r>
            <a:r>
              <a:rPr lang="en-US" sz="1400" dirty="0" err="1">
                <a:solidFill>
                  <a:srgbClr val="000000"/>
                </a:solidFill>
                <a:latin typeface="Arial" charset="0"/>
              </a:rPr>
              <a:t>genommen</a:t>
            </a:r>
            <a:r>
              <a:rPr lang="en-US" sz="1400" dirty="0">
                <a:solidFill>
                  <a:srgbClr val="000000"/>
                </a:solidFill>
                <a:latin typeface="Arial" charset="0"/>
              </a:rPr>
              <a:t>, um </a:t>
            </a:r>
            <a:r>
              <a:rPr lang="en-US" sz="1400" dirty="0" err="1">
                <a:solidFill>
                  <a:srgbClr val="000000"/>
                </a:solidFill>
                <a:latin typeface="Arial" charset="0"/>
              </a:rPr>
              <a:t>ihnen</a:t>
            </a:r>
            <a:r>
              <a:rPr lang="en-US" sz="1400" dirty="0">
                <a:solidFill>
                  <a:srgbClr val="000000"/>
                </a:solidFill>
                <a:latin typeface="Arial" charset="0"/>
              </a:rPr>
              <a:t> </a:t>
            </a:r>
            <a:r>
              <a:rPr lang="en-US" sz="1400" dirty="0" err="1">
                <a:solidFill>
                  <a:srgbClr val="000000"/>
                </a:solidFill>
                <a:latin typeface="Arial" charset="0"/>
              </a:rPr>
              <a:t>dazu</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verhelfen</a:t>
            </a:r>
            <a:r>
              <a:rPr lang="en-US" sz="1400" dirty="0">
                <a:solidFill>
                  <a:srgbClr val="000000"/>
                </a:solidFill>
                <a:latin typeface="Arial" charset="0"/>
              </a:rPr>
              <a:t>, </a:t>
            </a:r>
            <a:r>
              <a:rPr lang="en-US" sz="1400" dirty="0" err="1">
                <a:solidFill>
                  <a:srgbClr val="000000"/>
                </a:solidFill>
                <a:latin typeface="Arial" charset="0"/>
              </a:rPr>
              <a:t>einen</a:t>
            </a:r>
            <a:r>
              <a:rPr lang="en-US" sz="1400" dirty="0">
                <a:solidFill>
                  <a:srgbClr val="000000"/>
                </a:solidFill>
                <a:latin typeface="Arial" charset="0"/>
              </a:rPr>
              <a:t> </a:t>
            </a:r>
            <a:r>
              <a:rPr lang="en-US" sz="1400" dirty="0" err="1">
                <a:solidFill>
                  <a:srgbClr val="000000"/>
                </a:solidFill>
                <a:latin typeface="Arial" charset="0"/>
              </a:rPr>
              <a:t>Weg</a:t>
            </a:r>
            <a:r>
              <a:rPr lang="en-US" sz="1400" dirty="0">
                <a:solidFill>
                  <a:srgbClr val="000000"/>
                </a:solidFill>
                <a:latin typeface="Arial" charset="0"/>
              </a:rPr>
              <a:t> und </a:t>
            </a:r>
            <a:r>
              <a:rPr lang="en-US" sz="1400" dirty="0" err="1">
                <a:solidFill>
                  <a:srgbClr val="000000"/>
                </a:solidFill>
                <a:latin typeface="Arial" charset="0"/>
              </a:rPr>
              <a:t>einen</a:t>
            </a:r>
            <a:r>
              <a:rPr lang="en-US" sz="1400" dirty="0">
                <a:solidFill>
                  <a:srgbClr val="000000"/>
                </a:solidFill>
                <a:latin typeface="Arial" charset="0"/>
              </a:rPr>
              <a:t> </a:t>
            </a:r>
            <a:r>
              <a:rPr lang="en-US" sz="1400" dirty="0" err="1">
                <a:solidFill>
                  <a:srgbClr val="000000"/>
                </a:solidFill>
                <a:latin typeface="Arial" charset="0"/>
              </a:rPr>
              <a:t>Beruf</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wählen</a:t>
            </a:r>
            <a:r>
              <a:rPr lang="en-US" sz="1400" dirty="0">
                <a:solidFill>
                  <a:srgbClr val="000000"/>
                </a:solidFill>
                <a:latin typeface="Arial" charset="0"/>
              </a:rPr>
              <a:t>. </a:t>
            </a:r>
            <a:r>
              <a:rPr lang="en-US" sz="1400" dirty="0" err="1">
                <a:solidFill>
                  <a:srgbClr val="000000"/>
                </a:solidFill>
                <a:latin typeface="Arial" charset="0"/>
              </a:rPr>
              <a:t>Wir</a:t>
            </a:r>
            <a:r>
              <a:rPr lang="en-US" sz="1400" dirty="0">
                <a:solidFill>
                  <a:srgbClr val="000000"/>
                </a:solidFill>
                <a:latin typeface="Arial" charset="0"/>
              </a:rPr>
              <a:t> </a:t>
            </a:r>
            <a:r>
              <a:rPr lang="en-US" sz="1400" dirty="0" err="1">
                <a:solidFill>
                  <a:srgbClr val="000000"/>
                </a:solidFill>
                <a:latin typeface="Arial" charset="0"/>
              </a:rPr>
              <a:t>entwickeln</a:t>
            </a:r>
            <a:r>
              <a:rPr lang="en-US" sz="1400" dirty="0">
                <a:solidFill>
                  <a:srgbClr val="000000"/>
                </a:solidFill>
                <a:latin typeface="Arial" charset="0"/>
              </a:rPr>
              <a:t> </a:t>
            </a:r>
            <a:r>
              <a:rPr lang="en-US" sz="1400" dirty="0" err="1">
                <a:solidFill>
                  <a:srgbClr val="000000"/>
                </a:solidFill>
                <a:latin typeface="Arial" charset="0"/>
              </a:rPr>
              <a:t>ein</a:t>
            </a:r>
            <a:r>
              <a:rPr lang="en-US" sz="1400" dirty="0">
                <a:solidFill>
                  <a:srgbClr val="000000"/>
                </a:solidFill>
                <a:latin typeface="Arial" charset="0"/>
              </a:rPr>
              <a:t> </a:t>
            </a:r>
            <a:r>
              <a:rPr lang="en-US" sz="1400" dirty="0" err="1">
                <a:solidFill>
                  <a:srgbClr val="000000"/>
                </a:solidFill>
                <a:latin typeface="Arial" charset="0"/>
              </a:rPr>
              <a:t>duales</a:t>
            </a:r>
            <a:r>
              <a:rPr lang="en-US" sz="1400" dirty="0">
                <a:solidFill>
                  <a:srgbClr val="000000"/>
                </a:solidFill>
                <a:latin typeface="Arial" charset="0"/>
              </a:rPr>
              <a:t> System und </a:t>
            </a:r>
            <a:r>
              <a:rPr lang="en-US" sz="1400" dirty="0" err="1">
                <a:solidFill>
                  <a:srgbClr val="000000"/>
                </a:solidFill>
                <a:latin typeface="Arial" charset="0"/>
              </a:rPr>
              <a:t>fördern</a:t>
            </a:r>
            <a:r>
              <a:rPr lang="en-US" sz="1400" dirty="0">
                <a:solidFill>
                  <a:srgbClr val="000000"/>
                </a:solidFill>
                <a:latin typeface="Arial" charset="0"/>
              </a:rPr>
              <a:t> die </a:t>
            </a:r>
            <a:r>
              <a:rPr lang="en-US" sz="1400" dirty="0" err="1">
                <a:solidFill>
                  <a:srgbClr val="000000"/>
                </a:solidFill>
                <a:latin typeface="Arial" charset="0"/>
              </a:rPr>
              <a:t>Lehre</a:t>
            </a:r>
            <a:r>
              <a:rPr lang="en-US" sz="1400" dirty="0">
                <a:solidFill>
                  <a:srgbClr val="000000"/>
                </a:solidFill>
                <a:latin typeface="Arial" charset="0"/>
              </a:rPr>
              <a:t>, </a:t>
            </a:r>
            <a:r>
              <a:rPr lang="en-US" sz="1400" dirty="0" err="1">
                <a:solidFill>
                  <a:srgbClr val="000000"/>
                </a:solidFill>
                <a:latin typeface="Arial" charset="0"/>
              </a:rPr>
              <a:t>besonders</a:t>
            </a:r>
            <a:r>
              <a:rPr lang="en-US" sz="1400" dirty="0">
                <a:solidFill>
                  <a:srgbClr val="000000"/>
                </a:solidFill>
                <a:latin typeface="Arial" charset="0"/>
              </a:rPr>
              <a:t> </a:t>
            </a:r>
            <a:r>
              <a:rPr lang="en-US" sz="1400" dirty="0" err="1">
                <a:solidFill>
                  <a:srgbClr val="000000"/>
                </a:solidFill>
                <a:latin typeface="Arial" charset="0"/>
              </a:rPr>
              <a:t>grenzüberschreitend</a:t>
            </a:r>
            <a:r>
              <a:rPr lang="en-US" sz="1400" dirty="0">
                <a:solidFill>
                  <a:srgbClr val="000000"/>
                </a:solidFill>
                <a:latin typeface="Arial" charset="0"/>
              </a:rPr>
              <a:t>, um die </a:t>
            </a:r>
            <a:r>
              <a:rPr lang="en-US" sz="1400" dirty="0" err="1">
                <a:solidFill>
                  <a:srgbClr val="000000"/>
                </a:solidFill>
                <a:latin typeface="Arial" charset="0"/>
              </a:rPr>
              <a:t>Arbeitskräftemobilität</a:t>
            </a:r>
            <a:r>
              <a:rPr lang="en-US" sz="1400" dirty="0">
                <a:solidFill>
                  <a:srgbClr val="000000"/>
                </a:solidFill>
                <a:latin typeface="Arial" charset="0"/>
              </a:rPr>
              <a:t> auf </a:t>
            </a:r>
            <a:r>
              <a:rPr lang="en-US" sz="1400" dirty="0" err="1">
                <a:solidFill>
                  <a:srgbClr val="000000"/>
                </a:solidFill>
                <a:latin typeface="Arial" charset="0"/>
              </a:rPr>
              <a:t>beiden</a:t>
            </a:r>
            <a:r>
              <a:rPr lang="en-US" sz="1400" dirty="0">
                <a:solidFill>
                  <a:srgbClr val="000000"/>
                </a:solidFill>
                <a:latin typeface="Arial" charset="0"/>
              </a:rPr>
              <a:t> </a:t>
            </a:r>
            <a:r>
              <a:rPr lang="en-US" sz="1400" dirty="0" err="1">
                <a:solidFill>
                  <a:srgbClr val="000000"/>
                </a:solidFill>
                <a:latin typeface="Arial" charset="0"/>
              </a:rPr>
              <a:t>Seiten</a:t>
            </a:r>
            <a:r>
              <a:rPr lang="en-US" sz="1400" dirty="0">
                <a:solidFill>
                  <a:srgbClr val="000000"/>
                </a:solidFill>
                <a:latin typeface="Arial" charset="0"/>
              </a:rPr>
              <a:t> des </a:t>
            </a:r>
            <a:r>
              <a:rPr lang="en-US" sz="1400" dirty="0" err="1">
                <a:solidFill>
                  <a:srgbClr val="000000"/>
                </a:solidFill>
                <a:latin typeface="Arial" charset="0"/>
              </a:rPr>
              <a:t>Rheins</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unterstützen</a:t>
            </a:r>
            <a:r>
              <a:rPr lang="en-US" sz="1400" dirty="0">
                <a:solidFill>
                  <a:srgbClr val="000000"/>
                </a:solidFill>
                <a:latin typeface="Arial" charset="0"/>
              </a:rPr>
              <a:t>. Unser </a:t>
            </a:r>
            <a:r>
              <a:rPr lang="en-US" sz="1400" dirty="0" err="1">
                <a:solidFill>
                  <a:srgbClr val="000000"/>
                </a:solidFill>
                <a:latin typeface="Arial" charset="0"/>
              </a:rPr>
              <a:t>Ziel</a:t>
            </a:r>
            <a:r>
              <a:rPr lang="en-US" sz="1400" dirty="0">
                <a:solidFill>
                  <a:srgbClr val="000000"/>
                </a:solidFill>
                <a:latin typeface="Arial" charset="0"/>
              </a:rPr>
              <a:t> </a:t>
            </a:r>
            <a:r>
              <a:rPr lang="en-US" sz="1400" dirty="0" err="1">
                <a:solidFill>
                  <a:srgbClr val="000000"/>
                </a:solidFill>
                <a:latin typeface="Arial" charset="0"/>
              </a:rPr>
              <a:t>ist</a:t>
            </a:r>
            <a:r>
              <a:rPr lang="en-US" sz="1400" dirty="0">
                <a:solidFill>
                  <a:srgbClr val="000000"/>
                </a:solidFill>
                <a:latin typeface="Arial" charset="0"/>
              </a:rPr>
              <a:t>, </a:t>
            </a:r>
            <a:r>
              <a:rPr lang="en-US" sz="1400" dirty="0" err="1">
                <a:solidFill>
                  <a:srgbClr val="000000"/>
                </a:solidFill>
                <a:latin typeface="Arial" charset="0"/>
              </a:rPr>
              <a:t>jedes</a:t>
            </a:r>
            <a:r>
              <a:rPr lang="en-US" sz="1400" dirty="0">
                <a:solidFill>
                  <a:srgbClr val="000000"/>
                </a:solidFill>
                <a:latin typeface="Arial" charset="0"/>
              </a:rPr>
              <a:t> </a:t>
            </a:r>
            <a:r>
              <a:rPr lang="en-US" sz="1400" dirty="0" err="1">
                <a:solidFill>
                  <a:srgbClr val="000000"/>
                </a:solidFill>
                <a:latin typeface="Arial" charset="0"/>
              </a:rPr>
              <a:t>Jahr</a:t>
            </a:r>
            <a:r>
              <a:rPr lang="en-US" sz="1400" dirty="0">
                <a:solidFill>
                  <a:srgbClr val="000000"/>
                </a:solidFill>
                <a:latin typeface="Arial" charset="0"/>
              </a:rPr>
              <a:t> </a:t>
            </a:r>
            <a:r>
              <a:rPr lang="en-US" sz="1400" dirty="0" err="1">
                <a:solidFill>
                  <a:srgbClr val="000000"/>
                </a:solidFill>
                <a:latin typeface="Arial" charset="0"/>
              </a:rPr>
              <a:t>im</a:t>
            </a:r>
            <a:r>
              <a:rPr lang="en-US" sz="1400" dirty="0">
                <a:solidFill>
                  <a:srgbClr val="000000"/>
                </a:solidFill>
                <a:latin typeface="Arial" charset="0"/>
              </a:rPr>
              <a:t> </a:t>
            </a:r>
            <a:r>
              <a:rPr lang="en-US" sz="1400" dirty="0" err="1">
                <a:solidFill>
                  <a:srgbClr val="000000"/>
                </a:solidFill>
                <a:latin typeface="Arial" charset="0"/>
              </a:rPr>
              <a:t>Elsass</a:t>
            </a:r>
            <a:r>
              <a:rPr lang="en-US" sz="1400" dirty="0">
                <a:solidFill>
                  <a:srgbClr val="000000"/>
                </a:solidFill>
                <a:latin typeface="Arial" charset="0"/>
              </a:rPr>
              <a:t> 1000 </a:t>
            </a:r>
            <a:r>
              <a:rPr lang="en-US" sz="1400" dirty="0" err="1">
                <a:solidFill>
                  <a:srgbClr val="000000"/>
                </a:solidFill>
                <a:latin typeface="Arial" charset="0"/>
              </a:rPr>
              <a:t>Ingenieure</a:t>
            </a:r>
            <a:r>
              <a:rPr lang="en-US" sz="1400" dirty="0">
                <a:solidFill>
                  <a:srgbClr val="000000"/>
                </a:solidFill>
                <a:latin typeface="Arial" charset="0"/>
              </a:rPr>
              <a:t>  </a:t>
            </a:r>
            <a:r>
              <a:rPr lang="en-US" sz="1400" dirty="0" err="1">
                <a:solidFill>
                  <a:srgbClr val="000000"/>
                </a:solidFill>
                <a:latin typeface="Arial" charset="0"/>
              </a:rPr>
              <a:t>auszubilden</a:t>
            </a:r>
            <a:r>
              <a:rPr lang="en-US" sz="1400" dirty="0">
                <a:solidFill>
                  <a:srgbClr val="000000"/>
                </a:solidFill>
                <a:latin typeface="Arial" charset="0"/>
              </a:rPr>
              <a:t>. Die </a:t>
            </a:r>
            <a:r>
              <a:rPr lang="en-US" sz="1400" dirty="0" err="1">
                <a:solidFill>
                  <a:srgbClr val="000000"/>
                </a:solidFill>
                <a:latin typeface="Arial" charset="0"/>
              </a:rPr>
              <a:t>Verbesserung</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Ausbildung</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technische</a:t>
            </a:r>
            <a:r>
              <a:rPr lang="en-US" sz="1400" dirty="0">
                <a:solidFill>
                  <a:srgbClr val="000000"/>
                </a:solidFill>
                <a:latin typeface="Arial" charset="0"/>
              </a:rPr>
              <a:t> </a:t>
            </a:r>
            <a:r>
              <a:rPr lang="en-US" sz="1400" dirty="0" err="1">
                <a:solidFill>
                  <a:srgbClr val="000000"/>
                </a:solidFill>
                <a:latin typeface="Arial" charset="0"/>
              </a:rPr>
              <a:t>Fortschritt</a:t>
            </a:r>
            <a:r>
              <a:rPr lang="en-US" sz="1400" dirty="0">
                <a:solidFill>
                  <a:srgbClr val="000000"/>
                </a:solidFill>
                <a:latin typeface="Arial" charset="0"/>
              </a:rPr>
              <a:t> und die Innovation </a:t>
            </a:r>
            <a:r>
              <a:rPr lang="en-US" sz="1400" dirty="0" err="1">
                <a:solidFill>
                  <a:srgbClr val="000000"/>
                </a:solidFill>
                <a:latin typeface="Arial" charset="0"/>
              </a:rPr>
              <a:t>bilden</a:t>
            </a:r>
            <a:r>
              <a:rPr lang="en-US" sz="1400" dirty="0">
                <a:solidFill>
                  <a:srgbClr val="000000"/>
                </a:solidFill>
                <a:latin typeface="Arial" charset="0"/>
              </a:rPr>
              <a:t> die </a:t>
            </a:r>
            <a:r>
              <a:rPr lang="en-US" sz="1400" dirty="0" err="1">
                <a:solidFill>
                  <a:srgbClr val="000000"/>
                </a:solidFill>
                <a:latin typeface="Arial" charset="0"/>
              </a:rPr>
              <a:t>Zukunft</a:t>
            </a:r>
            <a:r>
              <a:rPr lang="en-US" sz="1400" dirty="0">
                <a:solidFill>
                  <a:srgbClr val="000000"/>
                </a:solidFill>
                <a:latin typeface="Arial" charset="0"/>
              </a:rPr>
              <a:t> </a:t>
            </a:r>
            <a:r>
              <a:rPr lang="en-US" sz="1400" dirty="0" err="1">
                <a:solidFill>
                  <a:srgbClr val="000000"/>
                </a:solidFill>
                <a:latin typeface="Arial" charset="0"/>
              </a:rPr>
              <a:t>unserer</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aus</a:t>
            </a:r>
            <a:r>
              <a:rPr lang="en-US" sz="1400" dirty="0">
                <a:solidFill>
                  <a:srgbClr val="000000"/>
                </a:solidFill>
                <a:latin typeface="Arial" charset="0"/>
              </a:rPr>
              <a:t>. </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dirty="0">
              <a:latin typeface="Arial"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Quelle: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Philippe </a:t>
            </a:r>
            <a:r>
              <a:rPr lang="fr-FR" sz="1400" dirty="0" err="1">
                <a:solidFill>
                  <a:srgbClr val="000000"/>
                </a:solidFill>
                <a:latin typeface="Arial" charset="0"/>
              </a:rPr>
              <a:t>Richert</a:t>
            </a:r>
            <a:r>
              <a:rPr lang="fr-FR" sz="1400" dirty="0">
                <a:solidFill>
                  <a:srgbClr val="000000"/>
                </a:solidFill>
                <a:latin typeface="Arial" charset="0"/>
              </a:rPr>
              <a:t>, </a:t>
            </a:r>
            <a:r>
              <a:rPr lang="fr-FR" sz="1400" dirty="0" err="1">
                <a:solidFill>
                  <a:srgbClr val="000000"/>
                </a:solidFill>
                <a:latin typeface="Arial" charset="0"/>
              </a:rPr>
              <a:t>präsident</a:t>
            </a:r>
            <a:r>
              <a:rPr lang="fr-FR" sz="1400" dirty="0">
                <a:solidFill>
                  <a:srgbClr val="000000"/>
                </a:solidFill>
                <a:latin typeface="Arial" charset="0"/>
              </a:rPr>
              <a:t> des </a:t>
            </a:r>
            <a:r>
              <a:rPr lang="fr-FR" sz="1400" dirty="0" err="1">
                <a:solidFill>
                  <a:srgbClr val="000000"/>
                </a:solidFill>
                <a:latin typeface="Arial" charset="0"/>
              </a:rPr>
              <a:t>regionalen</a:t>
            </a:r>
            <a:r>
              <a:rPr lang="fr-FR" sz="1400" dirty="0">
                <a:solidFill>
                  <a:srgbClr val="000000"/>
                </a:solidFill>
                <a:latin typeface="Arial" charset="0"/>
              </a:rPr>
              <a:t> Rats,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Journal Région Alsace - juillet/août 2011</a:t>
            </a:r>
          </a:p>
        </p:txBody>
      </p:sp>
      <p:sp>
        <p:nvSpPr>
          <p:cNvPr id="53251" name="ZoneTexte 2"/>
          <p:cNvSpPr txBox="1">
            <a:spLocks noChangeArrowheads="1"/>
          </p:cNvSpPr>
          <p:nvPr/>
        </p:nvSpPr>
        <p:spPr bwMode="auto">
          <a:xfrm>
            <a:off x="323528" y="332656"/>
            <a:ext cx="8424936" cy="369332"/>
          </a:xfrm>
          <a:prstGeom prst="rect">
            <a:avLst/>
          </a:prstGeom>
          <a:noFill/>
          <a:ln w="9525">
            <a:noFill/>
            <a:miter lim="800000"/>
            <a:headEnd/>
            <a:tailEnd/>
          </a:ln>
        </p:spPr>
        <p:txBody>
          <a:bodyPr wrap="square">
            <a:spAutoFit/>
          </a:bodyPr>
          <a:lstStyle/>
          <a:p>
            <a:r>
              <a:rPr lang="fr-FR" dirty="0">
                <a:latin typeface="Comic Sans MS" pitchFamily="64" charset="0"/>
              </a:rPr>
              <a:t>Welche Rolle </a:t>
            </a:r>
            <a:r>
              <a:rPr lang="fr-FR" dirty="0" err="1">
                <a:latin typeface="Comic Sans MS" pitchFamily="64" charset="0"/>
              </a:rPr>
              <a:t>spielt</a:t>
            </a:r>
            <a:r>
              <a:rPr lang="fr-FR" dirty="0">
                <a:latin typeface="Comic Sans MS" pitchFamily="64" charset="0"/>
              </a:rPr>
              <a:t> der </a:t>
            </a:r>
            <a:r>
              <a:rPr lang="fr-FR" dirty="0" err="1">
                <a:latin typeface="Comic Sans MS" pitchFamily="64" charset="0"/>
              </a:rPr>
              <a:t>elsässische</a:t>
            </a:r>
            <a:r>
              <a:rPr lang="fr-FR" dirty="0">
                <a:latin typeface="Comic Sans MS" pitchFamily="64" charset="0"/>
              </a:rPr>
              <a:t> </a:t>
            </a:r>
            <a:r>
              <a:rPr lang="fr-FR" dirty="0" err="1">
                <a:latin typeface="Comic Sans MS" pitchFamily="64" charset="0"/>
              </a:rPr>
              <a:t>R</a:t>
            </a:r>
            <a:r>
              <a:rPr lang="fr-FR" dirty="0" err="1">
                <a:latin typeface="Comic Sans MS" pitchFamily="64" charset="0"/>
                <a:ea typeface="Calibri" pitchFamily="32" charset="0"/>
                <a:cs typeface="Times New Roman" pitchFamily="16" charset="0"/>
              </a:rPr>
              <a:t>egionalrat</a:t>
            </a:r>
            <a:r>
              <a:rPr lang="fr-FR" dirty="0">
                <a:latin typeface="Comic Sans MS" pitchFamily="64" charset="0"/>
                <a:ea typeface="Calibri" pitchFamily="32" charset="0"/>
                <a:cs typeface="Times New Roman" pitchFamily="16" charset="0"/>
              </a:rPr>
              <a:t> (Conseil régional d'Alsace) ? </a:t>
            </a:r>
            <a:r>
              <a:rPr lang="fr-FR" dirty="0">
                <a:latin typeface="Comic Sans MS" pitchFamily="64" charset="0"/>
              </a:rPr>
              <a:t>  </a:t>
            </a:r>
          </a:p>
        </p:txBody>
      </p:sp>
      <p:cxnSp>
        <p:nvCxnSpPr>
          <p:cNvPr id="6" name="Connecteur droit 5"/>
          <p:cNvCxnSpPr/>
          <p:nvPr/>
        </p:nvCxnSpPr>
        <p:spPr>
          <a:xfrm>
            <a:off x="2411413" y="1341438"/>
            <a:ext cx="51847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468313" y="4941888"/>
            <a:ext cx="16557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39552" y="1556792"/>
            <a:ext cx="12241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372200" y="4725144"/>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500563" y="5949950"/>
            <a:ext cx="86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076825" y="4508500"/>
            <a:ext cx="15827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68313" y="5157788"/>
            <a:ext cx="52562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a:spLocks noChangeArrowheads="1"/>
          </p:cNvSpPr>
          <p:nvPr/>
        </p:nvSpPr>
        <p:spPr bwMode="auto">
          <a:xfrm>
            <a:off x="5364163" y="5732463"/>
            <a:ext cx="3779837" cy="923925"/>
          </a:xfrm>
          <a:prstGeom prst="rect">
            <a:avLst/>
          </a:prstGeom>
          <a:noFill/>
          <a:ln w="9525">
            <a:noFill/>
            <a:miter lim="800000"/>
            <a:headEnd/>
            <a:tailEnd/>
          </a:ln>
        </p:spPr>
        <p:txBody>
          <a:bodyPr>
            <a:spAutoFit/>
          </a:bodyPr>
          <a:lstStyle/>
          <a:p>
            <a:r>
              <a:rPr lang="fr-FR"/>
              <a:t>Warum? Welche Herausforderungen?</a:t>
            </a:r>
          </a:p>
          <a:p>
            <a:r>
              <a:rPr lang="fr-FR"/>
              <a:t>Wer? Die Akteure</a:t>
            </a:r>
          </a:p>
          <a:p>
            <a:r>
              <a:rPr lang="fr-FR"/>
              <a:t>Wie? Welche Lösungen?</a:t>
            </a:r>
          </a:p>
        </p:txBody>
      </p:sp>
      <p:cxnSp>
        <p:nvCxnSpPr>
          <p:cNvPr id="22" name="Connecteur droit 21"/>
          <p:cNvCxnSpPr/>
          <p:nvPr/>
        </p:nvCxnSpPr>
        <p:spPr>
          <a:xfrm>
            <a:off x="4500563" y="6237288"/>
            <a:ext cx="7921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468313" y="1124744"/>
            <a:ext cx="4967783" cy="79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467544" y="6237288"/>
            <a:ext cx="3599631" cy="2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4572000" y="6453188"/>
            <a:ext cx="792163" cy="476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68313" y="2420938"/>
            <a:ext cx="719931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467544" y="3861048"/>
            <a:ext cx="3959225"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1331913" y="4724400"/>
            <a:ext cx="251936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339975" y="4941888"/>
            <a:ext cx="453548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68313" y="3644900"/>
            <a:ext cx="23034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par>
                                <p:cTn id="32" presetID="5"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heckerboard(across)">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checkerboard(across)">
                                      <p:cBhvr>
                                        <p:cTn id="58" dur="500"/>
                                        <p:tgtEl>
                                          <p:spTgt spid="4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heckerboard(across)">
                                      <p:cBhvr>
                                        <p:cTn id="63" dur="500"/>
                                        <p:tgtEl>
                                          <p:spTgt spid="2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heckerboard(across)">
                                      <p:cBhvr>
                                        <p:cTn id="76" dur="500"/>
                                        <p:tgtEl>
                                          <p:spTgt spid="3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checkerboard(across)">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ntr" presetSubtype="1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checkerboard(across)">
                                      <p:cBhvr>
                                        <p:cTn id="86" dur="500"/>
                                        <p:tgtEl>
                                          <p:spTgt spid="3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 presetClass="entr" presetSubtype="1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checkerboard(across)">
                                      <p:cBhvr>
                                        <p:cTn id="91" dur="500"/>
                                        <p:tgtEl>
                                          <p:spTgt spid="3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 presetClass="entr" presetSubtype="10" fill="hold"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checkerboard(across)">
                                      <p:cBhvr>
                                        <p:cTn id="9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ource : conseil régional d\'Alsace">
            <a:hlinkClick r:id="rId2"/>
          </p:cNvPr>
          <p:cNvPicPr>
            <a:picLocks noChangeAspect="1" noChangeArrowheads="1"/>
          </p:cNvPicPr>
          <p:nvPr/>
        </p:nvPicPr>
        <p:blipFill>
          <a:blip r:embed="rId3" cstate="print"/>
          <a:srcRect/>
          <a:stretch>
            <a:fillRect/>
          </a:stretch>
        </p:blipFill>
        <p:spPr bwMode="auto">
          <a:xfrm>
            <a:off x="611188" y="620713"/>
            <a:ext cx="6337300" cy="5576887"/>
          </a:xfrm>
          <a:prstGeom prst="rect">
            <a:avLst/>
          </a:prstGeom>
          <a:noFill/>
          <a:ln w="9525">
            <a:noFill/>
            <a:miter lim="800000"/>
            <a:headEnd/>
            <a:tailEnd/>
          </a:ln>
        </p:spPr>
      </p:pic>
      <p:sp>
        <p:nvSpPr>
          <p:cNvPr id="3" name="Ellipse 2"/>
          <p:cNvSpPr/>
          <p:nvPr/>
        </p:nvSpPr>
        <p:spPr>
          <a:xfrm>
            <a:off x="4787900" y="2492375"/>
            <a:ext cx="1871663" cy="792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Ellipse 3"/>
          <p:cNvSpPr/>
          <p:nvPr/>
        </p:nvSpPr>
        <p:spPr>
          <a:xfrm>
            <a:off x="4787900" y="765175"/>
            <a:ext cx="2016125" cy="8636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6" name="Connecteur droit avec flèche 5"/>
          <p:cNvCxnSpPr/>
          <p:nvPr/>
        </p:nvCxnSpPr>
        <p:spPr>
          <a:xfrm flipV="1">
            <a:off x="4284663" y="3141663"/>
            <a:ext cx="574675" cy="1439862"/>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3779838" y="4581525"/>
            <a:ext cx="792162" cy="503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Ellipse 8"/>
          <p:cNvSpPr/>
          <p:nvPr/>
        </p:nvSpPr>
        <p:spPr>
          <a:xfrm>
            <a:off x="3419475" y="2565400"/>
            <a:ext cx="792163" cy="3587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0" name="Connecteur droit avec flèche 9"/>
          <p:cNvCxnSpPr/>
          <p:nvPr/>
        </p:nvCxnSpPr>
        <p:spPr>
          <a:xfrm flipV="1">
            <a:off x="4067175" y="1268413"/>
            <a:ext cx="649288" cy="1223962"/>
          </a:xfrm>
          <a:prstGeom prst="straightConnector1">
            <a:avLst/>
          </a:prstGeom>
          <a:ln w="317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4788024" y="4365104"/>
            <a:ext cx="1800101" cy="647576"/>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Ellipse 12"/>
          <p:cNvSpPr/>
          <p:nvPr/>
        </p:nvSpPr>
        <p:spPr>
          <a:xfrm>
            <a:off x="827585" y="4509120"/>
            <a:ext cx="936104" cy="576064"/>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avec flèche 13"/>
          <p:cNvCxnSpPr/>
          <p:nvPr/>
        </p:nvCxnSpPr>
        <p:spPr>
          <a:xfrm flipV="1">
            <a:off x="1691680" y="5085184"/>
            <a:ext cx="3096344" cy="72008"/>
          </a:xfrm>
          <a:prstGeom prst="straightConnector1">
            <a:avLst/>
          </a:prstGeom>
          <a:ln w="38100">
            <a:solidFill>
              <a:schemeClr val="accent4">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20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edge">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2" grpId="0" animBg="1"/>
      <p:bldP spid="12" grpId="1" animBg="1"/>
      <p:bldP spid="13" grpId="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FR" u="sng" dirty="0" smtClean="0">
                <a:solidFill>
                  <a:srgbClr val="FF0000"/>
                </a:solidFill>
                <a:latin typeface="Comic Sans MS" pitchFamily="66" charset="0"/>
              </a:rPr>
              <a:t>2. …</a:t>
            </a:r>
            <a:r>
              <a:rPr lang="fr-FR" u="sng" dirty="0" err="1" smtClean="0">
                <a:solidFill>
                  <a:srgbClr val="FF0000"/>
                </a:solidFill>
                <a:latin typeface="Comic Sans MS" pitchFamily="66" charset="0"/>
              </a:rPr>
              <a:t>im</a:t>
            </a:r>
            <a:r>
              <a:rPr lang="fr-FR" u="sng" dirty="0" smtClean="0">
                <a:solidFill>
                  <a:srgbClr val="FF0000"/>
                </a:solidFill>
                <a:latin typeface="Comic Sans MS" pitchFamily="66" charset="0"/>
              </a:rPr>
              <a:t> </a:t>
            </a:r>
            <a:r>
              <a:rPr lang="fr-FR" u="sng" dirty="0" err="1" smtClean="0">
                <a:solidFill>
                  <a:srgbClr val="FF0000"/>
                </a:solidFill>
                <a:latin typeface="Comic Sans MS" pitchFamily="66" charset="0"/>
              </a:rPr>
              <a:t>Oberrhein</a:t>
            </a:r>
            <a:r>
              <a:rPr lang="fr-FR" u="sng" dirty="0" smtClean="0">
                <a:solidFill>
                  <a:srgbClr val="FF0000"/>
                </a:solidFill>
                <a:latin typeface="Comic Sans MS" pitchFamily="66" charset="0"/>
              </a:rPr>
              <a:t> </a:t>
            </a:r>
            <a:r>
              <a:rPr lang="fr-FR" u="sng" dirty="0" err="1" smtClean="0">
                <a:solidFill>
                  <a:srgbClr val="FF0000"/>
                </a:solidFill>
                <a:latin typeface="Comic Sans MS" pitchFamily="66" charset="0"/>
              </a:rPr>
              <a:t>und</a:t>
            </a:r>
            <a:r>
              <a:rPr lang="fr-FR" u="sng" dirty="0" smtClean="0">
                <a:solidFill>
                  <a:srgbClr val="FF0000"/>
                </a:solidFill>
                <a:latin typeface="Comic Sans MS" pitchFamily="66" charset="0"/>
              </a:rPr>
              <a:t> in Europa </a:t>
            </a:r>
            <a:r>
              <a:rPr lang="fr-FR" u="sng" dirty="0" err="1" smtClean="0">
                <a:solidFill>
                  <a:srgbClr val="FF0000"/>
                </a:solidFill>
                <a:latin typeface="Comic Sans MS" pitchFamily="66" charset="0"/>
              </a:rPr>
              <a:t>integriert</a:t>
            </a:r>
            <a:endParaRPr lang="fr-FR" u="sng"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contenu 2"/>
          <p:cNvSpPr>
            <a:spLocks noGrp="1"/>
          </p:cNvSpPr>
          <p:nvPr>
            <p:ph idx="1"/>
          </p:nvPr>
        </p:nvSpPr>
        <p:spPr/>
        <p:txBody>
          <a:bodyPr/>
          <a:lstStyle/>
          <a:p>
            <a:pPr eaLnBrk="1" hangingPunct="1"/>
            <a:r>
              <a:rPr lang="fr-FR" smtClean="0"/>
              <a:t>Straßburg, politische Hauptstadt  </a:t>
            </a:r>
          </a:p>
          <a:p>
            <a:pPr eaLnBrk="1" hangingPunct="1"/>
            <a:endParaRPr lang="fr-FR"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Le conseil régional alsacien"/>
          <p:cNvPicPr>
            <a:picLocks noChangeAspect="1" noChangeArrowheads="1"/>
          </p:cNvPicPr>
          <p:nvPr/>
        </p:nvPicPr>
        <p:blipFill>
          <a:blip r:embed="rId2" cstate="print"/>
          <a:srcRect/>
          <a:stretch>
            <a:fillRect/>
          </a:stretch>
        </p:blipFill>
        <p:spPr bwMode="auto">
          <a:xfrm>
            <a:off x="0" y="0"/>
            <a:ext cx="5148263" cy="3429000"/>
          </a:xfrm>
          <a:prstGeom prst="rect">
            <a:avLst/>
          </a:prstGeom>
          <a:noFill/>
          <a:ln w="9525">
            <a:noFill/>
            <a:miter lim="800000"/>
            <a:headEnd/>
            <a:tailEnd/>
          </a:ln>
        </p:spPr>
      </p:pic>
      <p:sp>
        <p:nvSpPr>
          <p:cNvPr id="57347" name="Rectangle 3"/>
          <p:cNvSpPr>
            <a:spLocks noChangeArrowheads="1"/>
          </p:cNvSpPr>
          <p:nvPr/>
        </p:nvSpPr>
        <p:spPr bwMode="auto">
          <a:xfrm>
            <a:off x="5219700" y="188913"/>
            <a:ext cx="3924300" cy="2030412"/>
          </a:xfrm>
          <a:prstGeom prst="rect">
            <a:avLst/>
          </a:prstGeom>
          <a:noFill/>
          <a:ln w="9525">
            <a:noFill/>
            <a:miter lim="800000"/>
            <a:headEnd/>
            <a:tailEnd/>
          </a:ln>
        </p:spPr>
        <p:txBody>
          <a:bodyPr>
            <a:spAutoFit/>
          </a:bodyPr>
          <a:lstStyle/>
          <a:p>
            <a:r>
              <a:rPr lang="fr-FR" b="1">
                <a:solidFill>
                  <a:srgbClr val="000000"/>
                </a:solidFill>
                <a:latin typeface="Comic Sans MS" pitchFamily="64" charset="0"/>
              </a:rPr>
              <a:t>Sitz des regionalrats (Conseil régional)</a:t>
            </a:r>
          </a:p>
          <a:p>
            <a:endParaRPr lang="fr-FR">
              <a:solidFill>
                <a:srgbClr val="000000"/>
              </a:solidFill>
              <a:latin typeface="Comic Sans MS" pitchFamily="64" charset="0"/>
            </a:endParaRPr>
          </a:p>
          <a:p>
            <a:endParaRPr lang="fr-FR">
              <a:solidFill>
                <a:srgbClr val="000000"/>
              </a:solidFill>
              <a:latin typeface="Comic Sans MS" pitchFamily="64" charset="0"/>
            </a:endParaRPr>
          </a:p>
          <a:p>
            <a:r>
              <a:rPr lang="fr-FR">
                <a:solidFill>
                  <a:srgbClr val="000000"/>
                </a:solidFill>
                <a:latin typeface="Comic Sans MS" pitchFamily="64" charset="0"/>
              </a:rPr>
              <a:t>Quelle: Jacques Loic / Photononstop für info.france2.fr</a:t>
            </a:r>
          </a:p>
          <a:p>
            <a:endParaRPr lang="fr-FR">
              <a:solidFill>
                <a:srgbClr val="000000"/>
              </a:solidFill>
            </a:endParaRPr>
          </a:p>
        </p:txBody>
      </p:sp>
      <p:cxnSp>
        <p:nvCxnSpPr>
          <p:cNvPr id="6" name="Connecteur droit avec flèche 5"/>
          <p:cNvCxnSpPr/>
          <p:nvPr/>
        </p:nvCxnSpPr>
        <p:spPr>
          <a:xfrm flipV="1">
            <a:off x="1835150" y="1196975"/>
            <a:ext cx="1223963" cy="32400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a:spLocks noChangeArrowheads="1"/>
          </p:cNvSpPr>
          <p:nvPr/>
        </p:nvSpPr>
        <p:spPr bwMode="auto">
          <a:xfrm>
            <a:off x="900113" y="4581525"/>
            <a:ext cx="3167062" cy="1200150"/>
          </a:xfrm>
          <a:prstGeom prst="rect">
            <a:avLst/>
          </a:prstGeom>
          <a:noFill/>
          <a:ln w="9525">
            <a:noFill/>
            <a:miter lim="800000"/>
            <a:headEnd/>
            <a:tailEnd/>
          </a:ln>
        </p:spPr>
        <p:txBody>
          <a:bodyPr>
            <a:spAutoFit/>
          </a:bodyPr>
          <a:lstStyle/>
          <a:p>
            <a:r>
              <a:rPr lang="fr-FR">
                <a:solidFill>
                  <a:srgbClr val="000000"/>
                </a:solidFill>
                <a:latin typeface="Comic Sans MS" pitchFamily="64" charset="0"/>
              </a:rPr>
              <a:t>3 Flaggen</a:t>
            </a:r>
          </a:p>
          <a:p>
            <a:pPr>
              <a:buFontTx/>
              <a:buChar char="-"/>
            </a:pPr>
            <a:r>
              <a:rPr lang="fr-FR">
                <a:solidFill>
                  <a:srgbClr val="000000"/>
                </a:solidFill>
                <a:latin typeface="Comic Sans MS" pitchFamily="64" charset="0"/>
              </a:rPr>
              <a:t> Die Region: das Elsass</a:t>
            </a:r>
          </a:p>
          <a:p>
            <a:pPr>
              <a:buFontTx/>
              <a:buChar char="-"/>
            </a:pPr>
            <a:r>
              <a:rPr lang="fr-FR">
                <a:solidFill>
                  <a:srgbClr val="000000"/>
                </a:solidFill>
                <a:latin typeface="Comic Sans MS" pitchFamily="64" charset="0"/>
              </a:rPr>
              <a:t> Der Staat: Frankreich </a:t>
            </a:r>
          </a:p>
          <a:p>
            <a:pPr>
              <a:buFontTx/>
              <a:buChar char="-"/>
            </a:pPr>
            <a:r>
              <a:rPr lang="fr-FR">
                <a:solidFill>
                  <a:srgbClr val="000000"/>
                </a:solidFill>
                <a:latin typeface="Comic Sans MS" pitchFamily="64" charset="0"/>
              </a:rPr>
              <a:t> Die 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95288" y="368300"/>
            <a:ext cx="8280400" cy="369888"/>
          </a:xfrm>
          <a:prstGeom prst="rect">
            <a:avLst/>
          </a:prstGeom>
          <a:noFill/>
          <a:ln w="9525">
            <a:noFill/>
            <a:miter lim="800000"/>
            <a:headEnd/>
            <a:tailEnd/>
          </a:ln>
        </p:spPr>
        <p:txBody>
          <a:bodyPr>
            <a:spAutoFit/>
          </a:bodyPr>
          <a:lstStyle/>
          <a:p>
            <a:pPr algn="ctr"/>
            <a:r>
              <a:rPr lang="fr-FR" b="1">
                <a:solidFill>
                  <a:srgbClr val="FF0000"/>
                </a:solidFill>
              </a:rPr>
              <a:t>Unsere Region auf einer Karte situieren können</a:t>
            </a:r>
          </a:p>
        </p:txBody>
      </p:sp>
      <p:sp>
        <p:nvSpPr>
          <p:cNvPr id="8195" name="AutoShape 2" descr="data:image/jpeg;base64,/9j/4AAQSkZJRgABAQAAAQABAAD/2wCEAAkGBhISERIQEhQVFRQWFBgUEhIVFBAUFxAVFhIXFBoSFhYXHCcfFxkjGRcVHzAgIycpLCwtFh42NTArNSYrLCkBCQoKDgwOGg8PGjQkHyQpLDQtLystLDQuLDIwLy4sLCwtLCksLCo0LC8sKSwsLCksLCwsLCosKSwtKiwsLCwsKf/AABEIAOEA4QMBIgACEQEDEQH/xAAcAAEAAgMBAQEAAAAAAAAAAAAABQYDBAcCAQj/xAA4EAACAgEDAgQEBAUDBAMAAAABAgADEQQSIQYxBRNBUQciYYEUMnGRI0JSobFiwfAWM4LxQ5Lh/8QAGgEBAAMBAQEAAAAAAAAAAAAAAAIEBQEDBv/EAC8RAAIBAwMCBAQGAwAAAAAAAAABAgMEERIhMUFRBRNhcSIyofAjgZGxwdEUUuH/2gAMAwEAAhEDEQA/AO4xEQBERAEREAREQCH8b6kTT5BGWChsE7Rg59fsZk6b8fTWULqEBUFmUqcZBRip5HccZ+85/wBX6gX32AnjlR+inaP75P3nvoDqcaSptPaGZBYWQgg+WG/Mm0843ZPH9Rk9OxnRvF57pyeF09zqMTR0njdFmNliEnsuQG/TaeQZvSBoiInmywKCx7AZP2gEH4z1SNPZsK5wATzyc57YH0kUetrfkYVEq2duK7SGP0b1xIj8QbbWuPfPynjgnn+wwJZvCNebAQ3dcc+4ktkZv+ROc2ovC6bEZf45rKGW91JqIO9Dj5Pq2BlD/b3md+o9RegNVbKpBYWAMFwM/wAxHP2HMnMQBGUemKnGrb6/qVvwjrtkxVqkbKkq1gGGHtuT1P1H0OJb9B4jXegsqYMpJGRngjuCDyD9DI/U6RLBtdVYd8MAeffn1lfXpi2h2fS2lQTnYSw+2RkN/wCQ+8bM7GpUhtL4l3XP6ffsXmJzXqXrTV6MItjDzH4RV8t2PpnaB78S7dM6667S023pstZAbExtwf0/lyMHHpmcawWKdaNRtLp6EpEROHqIiIAiIgCIiAIiIAiIgCIiAJBeO9SpUpClS2SCOeMcY+pzxJxzxOIdT6w6fWWJZ5jIGLqxU4w3zZz2IBJGeO0lFZKt1VnShmCy/wBjZNxdmbGBngYxxBUHuJh0msSwZQ5/yJnkz5lvO7PBB2kAn6A4P2kx4F1fdTUKe+0kjKljgnO3JPbOcYkVNW/xOtH8tid23eQFdtq4Jy20ELnBxnvjiPc9qVWpTf4bLHr+q7rOclfbBK4P0C9p9p60u8nyLMsWygYglmz6buxOOJW9B4lXcGattwU7W+V1wcA4wwB7EfvNizqKug11O6oW/LkORywXJIGFGSBzjvObHvG4r6msvPt/BPaarauDjOSTjtkn/wBD7SxeAW5Rlx2Oc++ZUT49QBdmxf4G0XYDfIWAIGAOc57DPPHeSnhnVunq07XOzCvdgsa7AQ28V7ShAfO7A7Tz6lmgtMkW7MSk6vrSixFs8wACt7gw8z/towVmIx3VsDHf6TxT1zWLfK8/5/MFWxlsALkbgmSoHI57+3uILXm78MvM+O4AJPAAyT7ASB0nVK2IliKGV1DKQSAwIyDyMyO6r6g2+HaglgHI2DHBIYgE4/TcJ1bvAdaKTIjpahvEfEbte3/brPlUD647/ZT+7/SdW09IVQBKx8N/CBToaOMMyB2+rP8AOT/f+wlsnZMt0oaIpCIiRPUREQBERAEREAREQBERAEREASK1/gosOZKxOp4BxPqTwuqnU2VoQn5SR2AJGSQB2zx29cyK1XiVm8UUq1rheQoBPAyT/wA9/UzofxC6PbVbXrYJYvG4gkMp/lOOeDyPv7zz0b8Pq9OWfLM7KFd2PcZzgL6DP6meupYMeXh7nXcn8r7FD0njyk+W6sjjhgw2kHtyDyJiu8Fc6salGULlC3zOGOxHXy8D5SrblOTyNs6d1J0TVcuXXO0EqwJDJxzgj0+h447SiaTSmsGskkDsT/z9D95x4fBVr0JWzzF5T2NbReFlaTW7He5L22IzKWdjklW7j0A+gE939BajWWUNWwVFTHm2GwkbbUbf8ow7ZTGG9Tn0m7Lv0gR5GAwJySV4+TJxj35xnmRZy1zOruUbUfC+2pLLC9dxuVvxFbeYqB/P8xCjIobaFLDLcglccDEwnpC1tMKnvs8zcuB59xrRF1K3BRkZZwo2hyM8DsBOs2JkEH1GP3Ejk8ATJyWI9B2x9/WQNKcJZ+A5dqeg3epa2dDsouqrbdcpZrLvMS2zA5OM7hyCfeZtZ0fbdbYzvWEZ99ZU2b0ZdJ5Fb8rgMGVH4Pv9J0nS+DAO+4ZTGF5z3/3A/wAyL1mjNZ54yTj9Ae8HjJ1IrLIbw6n8LpK0sIPk1BWYZwdq8kZ5kCtOo8UsqQVmvS78tYT+cA4IX3Pcccd/bE+36Jtf4g2k8xxUqFmCY9Cg2nPHJJ/adX6d6dr09VdajARQBnk/qT6knJ+89ElHclb0fMeuXBK6KkKiqBgAYA9h7TPETzNUREQBERAEREAREQBERAEREAREQBERAPL1g959VQO0+yA1nXOkqa5Waw+SSLnTT6mxKiFDEM9aELgMCcn1gGPrTxxaKlrPe3cAfTC4yP1Of8znjNnkyyde+OaS6sUsXFnyMgam+vy2dSyhmZMIxQOdrYJAPEp3h+vo8lbTaWWywpUFSx2YoDuAUDPoT+g+smsYMXxCFSVRJbrBuS4dHtXtYKjB+BY5IIPcjHOR68Y+8qFPimkxZlyTXy/yXD+fy8KNvzHeQuBk5OJN+B9XaavcoOFyDYClivWWtFADAjIO/jB59e042eFtSlCalJF3iQdXWujZbGFhxXgkGq8Ft1hqXywVzbmwFBtzzxJGnxStq/OyUTnJtVqiuDg7hYAV595w1zblO+IHU6UIKa1Fmps+WtRyU3cbv37CbPVPVa01h6bFY/mypV1ZRkbcjPcj0kL8N+mvOB19y7rbXZkduSEPAIz2JO7n2x7mSS6s8c+ZJ01+ZOfDjpI6asvZg3WHda/f9EB9hn7kk+0vU8U1BQAJ7kW8l6MVFYQiInCQiIgCIiAIiIAiIgCIiAIiIAiIgCIiAJWtd0DprbtRfYbC11T0sc1jYlgUMFITcfyjAYsBzgCSXUmuanTW2ICWVcgDvjIzj64zOaV9avY67XYF/lJJbAzwM88ySi2Va91Cg0p9SW676e0l1jWjcb3wu9GUFVWtqvLXKnghiT7YBBBkH/0Xp/JNHzistvZAysu7YEOPMVsZxn3B7ESappI5Y7n9Wx2+g9hMsizPnXlOWrggaui9OpsINnz/AOsfIfMW0MpC5JDqpBYtjH6zKvSdIYPutJ3BrCXH8ci0XDzfl5AcA/Lt9u3EmYnCGuXceCdHaUpaFFiFyhcq4BNiXG9NQDt4sDk89sYyDIf4j9BWt4XXpdCHfyrjY1ZZS9qtuJxgAHDNkKAOO3aWbp7XfxWqweRnPpkc/wCP8SwG5QwQkbiMhcjJA9QJIvUauqKbPzr4P03qtNpb11KNVuZSlTcEcMC2PTOV/wDrP0R0gwbR6dwAN1KHA7DKDgTnvxSdmto09a5stUKuTj+dv27H9p0fpjQ+TpKKSc+XWiZ99qgZkn8qO22p1akn3RKRESBeEREAREQBERAEREAREQBERAEREAREQBERAMOqo3qROWavwRKte+MYzuxwfmKZOPbk5+06wZzHV6nOtuDjBLNt9fY9/qozJJlC/S8tZ7o2oiRfiOpydoPA5495FLJmSlpWSSZwBknA95C36gsTycZ4Ge0xbjEmlgrTqaj1Xcy8qSD2yDiZdHrDXYtg5KnIznHbH+8wROnmm1wZ11/47xnS/LgUoWYZz2Df7uP7Trta4AE5N8Nwo8S1Ct+Z6spnuQrgsB9ip/8AGdbnJ9j6OyeqkpPqIiJAuCIiAIiIAiIgCIiAIiIAiIgCIiAIiIAiIgHx+04547ZqtLqmdq/PV2cqyKxK5bIB4+U4IHrnBnZJFeL6SsI1h9Ow/qJ7D7mSTS5PGtRVZKLOWafxi24srIawOCMMCDn8rZ//ACeypl10Pg1TDc6BsnIB5B9zj1yf7ASP8e8BStBZUhAB/ifMxAX3wxPY+0ypXtRNzilp7b5x7559MHX4NRxplJ6u+VhP2xwurz64KzE9Mk8zRoXFOvHVB5/j3Pnrq0q2s3TqrD+j9u6E8W2hVLHsBkz3I3qDUBKHJ9eJ7oqkr8ONHbfrxrSpSlEZUJ/+ViNnH0HPP0A98djlZ6C8J8nRaZSPmFSlvozDcR+5Ms0hJ5Z9VQpKlBRQiIkT2EREAREQBERAEREAREQBERAEREAREQBERAEguort+2leTuBP0OOB/fP2k3Y+AT3wOw9fpKb4H4qlzs4PLAsF9snJH0I4GJTu6mmCj/tsWbaGqTl23JmqvaoUegA/YYn1lBGDyDwR7z7EprYsPfkjNX09Q64CKh/lZAFKn7dx9DxKx4t4K1OCWVgTgMBtIOM4Yc+3eXLVWgKR6njErnizV2EU+dWtgG8ozLkrtOWK5yABk5/WVqs8SzH5l1JxoxlBxkvhfK7/APfXkrsjPDvDh4hrloOTTWC1oGQGPYKT9Sf2UzdfWVkNtdGwG/KwYHbwSMdxkj9x7ywfCSlE0z22Mi73e4EsgPkrhPMPP5AQ3J45m9QuY1U2sp9muPv0PloeGzo1vjw49Gns/wCVz1R0bSVbUC+wmaatnitCulbW1h3ANaF0DWA9iik5b7TakzVEREAREQBERAEREAREQBERAEREAREQBERAERPjMAMngDufaAa3iWpCVkn14A9yf+f2lU0NIrdrABliSfruOSfvx+03/HtX5jKq8gd/rngt9hkfczUmJfV9U1CPC/c1bWlphqfL/Y3n1o9OTMX45vYf3mCtCxwJmOhb6H3HtKuupLdHtphHZnA9H4z4q3i4DNd5vn4sqy/livfyu38orC+vtz9Z1TW9KmxtUPMAr1OS48oGxWNS1ZW3d+XCg7SvuM4Msbadhkkdp4k61eUmmljYjTopJpvJSfGOl7qxbqhchdlZbVFBRCjeQPkAs+Q4pXJO7OT9JIdK/C2t9Hp3r1DAWada78oLN6edXc1Sbmwi70cYIYfxH98SwazTCxGQ9mGJt9E+IhB+BfAasE1/60zkj9Rn7g/rLFjcfiOEuq2/LOx5XVD4NUenP5miPhkc6Zm1JZtOlFabqvlsTT6l7kFqhxuwrIvBGGQN67ZeoibRliIiAIiIAiIgCIiAIiIAiIgCIiAIiIAiIgCQ/Uus2Vqnq7Y+wG4/4x95MSq9WWh7aqQRvA3YP+vNan98/vPC5nopSkux7UI6qsU+5u2+HHylUcsOT/qJ7/8APpNGrSMTg5HvxJ2tSFAPJAAJ9ziQPinVGnpe5WLnyU8y9lrdkpGzeFZxxuIwQo9x7iZkrdSw0W412spm9Tpwvb95lmn4T4qmpr82vdjcyFXUoyOjFGRlPYhgRNfxLqSihrFsYgpWlrYUn5LLfKUj3O7jEko42SDlndkpMGpo3DjGfeRrdX6UHUDeSdPbXTcApO17nFaAe43MBkduZi1nWumr25F7brrNOPL091mbanKNX8oPOVbA9QCZ103JYaOKaW6ZsPWR3/zKt4PrX1PjFZqB8rTgmx/clHQL+pLHj2UywdR9VabRkJarF2TzAFrZgAbBWC7AYQF2UZPuJXPhx49TTRdfcGAsa/UIFRnJq04qqscgc8MRx7AmRtrZecm+Fv8A0dr1808LqdbESvaXrvSO/lBmFmaBsat1YfiV3Vkgjtjv7cZ7iWGbJnCIiAIiIAiIgCIiAIiIAiIgCIiAIiIAiIgGPUXqis7HCqCSfoJVvF9EdTaj15BUFd/sCQeSPYjOB6+0sPi9G+mxP6kZT9MgjM5l4X8QPwJOm1iMCrY3dgxx+ZWIwQ2AcenMpXmpxUcfC+cff1LVs0m5Z+JcZ+/odMRcAAnJAAJ9+O8ovj3w0bUanUXpetYtVznyybNz6Yac1O24BqCAG24zn1lm8F6mo1Q/hNz/AEnAJHuPeSs86c01mLE4tPEiseDdEpXoxpLm3DzXtAqa+lat1hcVVlX37Fz6tz6zS6l+Ho1lzXFlB8muuosrMamrv80uCGGcr8uJcrHwCT6DMjtT4oCpC5BPHp2kZ1FDdslCEp7Iof8A0GVFpGpJstUG0msFDcmtGsR1UEEIH3ggkkh+CMSU0vgBFdAewF01tmttIrIV2sa1mrQbsqM2cEk/l+slolB3dRl1W0Cjdc9M1LX56sUFVeK0Z7rc2HUJbuYu53LhCNp4GcjBEk+kfhqTo1tVkquu0mpqtJrZsjVujqWww5RAR+rfSe+uNH5lK5yUDg2KP5lyMj7gEfedL8O2+WhUgqVBUjsQRkEfTE0LCbmpOT3RTu4aGsLYp6fDYm+jUvcvm1X02krWyh0r0tVLVYLngvUrgnOPY95eYiaRSEREAREQBERAEREAREQBERAEREAREQBERAPjLniQ3iHTy2Z4BB9CARz9DJqJ1PAOWeLfDkI3madjpyOdqAGpj7lPT/xIkv0r1I3kqLvm+UFWByRlc4Oe4+suusA2MT2AJJ9sTnVejWskKMAkkD+ncxbb9szH8TflKNWG0s7+pp2EfM1U57rH6Fvo8cqfjO0n+ocfpntIjxBjWSvGc/8ADiRkFie8xal5KpHEluadO0jTllcEpW2QD7ieppaKw52+mOPpN2ShLUskZx0vBWet9XbsTT0gbrmCAk4AJOO/pOi9OaM06Wiknca61Qt23ELgnHpzKn4l4aLQvOGU7lPsQQf8gSwdM+PG/wAypwBZXjOOzg5G4D0wRg+nI95reHVYJum/mfHqjOvaUmlNcL6E9ERNkzBERAEREAREQBERAEREAREQBERAEREAREQBERAInqot+Eu2As2w4UYyxHOB9Zyevq9nLMtVnlqwV7ShCqScAMT65wOO07VfTuBBkD4p0yr1WIf5lZTwD+YEZwe8q3FnTuca87ZLNC6nQzo6lXqsDDI/9T3Irwym2l3otZW2bQGXI3AqCDtPY+4yZKZnx1SnKlNwlyj6eE1OKnHhn2bmicnOTx6e8059W4IQx9IhLS8s5OOpYJHUXqilmIAHJJlZ6Q8YOq8WFlaMKq0s3OA21mKhApPYnnOP9P0mHr3XAVqEO5rPkRVYZZiwUAfUkjmX3o3wD8PpqUIUMtahgoAG7aNxGPrnn1m/4dR8yTqS4XHqYt7U0JQXXn+iyRETcMoREQBERAEREAREQBERAEREAREQBERAEREAREQBPhE+xAOe9d9ODd+KRjW42hiPy2jeFCsD6/NwRzI7S6iscBgSe/M6F474Wmopel1DKwwVPrzn7cic48R+FygE0NZU+cht9lgA9V2s3Y5+0zL3w7/JkpxaTXpyaFpfeRFxayn6ma7xWpThnUH2zIvqDqSquvCne5/Iq8knsBgST0Hwpo2fxFa1yObLGfOfdQpAX7fvJLwP4aaem0WrWdw/KzvZYV4xldxODgytDwVJrXLbqe0vFJYemOGQ3SXQTvamq1ZLWA7lq4KVHPB4/Mw/YH3wDOr1V4AE86fThRgTLNuMYwWmKwjKbcnmT3ERE6cEREAREQBERAEREAREQBERAEREAREQBERAEREAREQAZr3xE6ge6e09iInAeoiIAiIgCIiAIiIAiIgCIiAIiIAiIg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p>
        </p:txBody>
      </p:sp>
      <p:sp>
        <p:nvSpPr>
          <p:cNvPr id="8196" name="AutoShape 4" descr="data:image/jpeg;base64,/9j/4AAQSkZJRgABAQAAAQABAAD/2wCEAAkGBhISERIQEhQVFRQWFBgUEhIVFBAUFxAVFhIXFBoSFhYXHCcfFxkjGRcVHzAgIycpLCwtFh42NTArNSYrLCkBCQoKDgwOGg8PGjQkHyQpLDQtLystLDQuLDIwLy4sLCwtLCksLCo0LC8sKSwsLCksLCwsLCosKSwtKiwsLCwsKf/AABEIAOEA4QMBIgACEQEDEQH/xAAcAAEAAgMBAQEAAAAAAAAAAAAABQYDBAcCAQj/xAA4EAACAgEDAgQEBAUDBAMAAAABAgADEQQSIQYxBRNBUQciYYEUMnGRI0JSobFiwfAWM4LxQ5Lh/8QAGgEBAAMBAQEAAAAAAAAAAAAAAAIEBQEDBv/EAC8RAAIBAwMCBAQGAwAAAAAAAAABAgMEERIhMUFRBRNhcSIyofAjgZGxwdEUUuH/2gAMAwEAAhEDEQA/AO4xEQBERAEREAREQCH8b6kTT5BGWChsE7Rg59fsZk6b8fTWULqEBUFmUqcZBRip5HccZ+85/wBX6gX32AnjlR+inaP75P3nvoDqcaSptPaGZBYWQgg+WG/Mm0843ZPH9Rk9OxnRvF57pyeF09zqMTR0njdFmNliEnsuQG/TaeQZvSBoiInmywKCx7AZP2gEH4z1SNPZsK5wATzyc57YH0kUetrfkYVEq2duK7SGP0b1xIj8QbbWuPfPynjgnn+wwJZvCNebAQ3dcc+4ktkZv+ROc2ovC6bEZf45rKGW91JqIO9Dj5Pq2BlD/b3md+o9RegNVbKpBYWAMFwM/wAxHP2HMnMQBGUemKnGrb6/qVvwjrtkxVqkbKkq1gGGHtuT1P1H0OJb9B4jXegsqYMpJGRngjuCDyD9DI/U6RLBtdVYd8MAeffn1lfXpi2h2fS2lQTnYSw+2RkN/wCQ+8bM7GpUhtL4l3XP6ffsXmJzXqXrTV6MItjDzH4RV8t2PpnaB78S7dM6667S023pstZAbExtwf0/lyMHHpmcawWKdaNRtLp6EpEROHqIiIAiIgCIiAIiIAiIgCIiAJBeO9SpUpClS2SCOeMcY+pzxJxzxOIdT6w6fWWJZ5jIGLqxU4w3zZz2IBJGeO0lFZKt1VnShmCy/wBjZNxdmbGBngYxxBUHuJh0msSwZQ5/yJnkz5lvO7PBB2kAn6A4P2kx4F1fdTUKe+0kjKljgnO3JPbOcYkVNW/xOtH8tid23eQFdtq4Jy20ELnBxnvjiPc9qVWpTf4bLHr+q7rOclfbBK4P0C9p9p60u8nyLMsWygYglmz6buxOOJW9B4lXcGattwU7W+V1wcA4wwB7EfvNizqKug11O6oW/LkORywXJIGFGSBzjvObHvG4r6msvPt/BPaarauDjOSTjtkn/wBD7SxeAW5Rlx2Oc++ZUT49QBdmxf4G0XYDfIWAIGAOc57DPPHeSnhnVunq07XOzCvdgsa7AQ28V7ShAfO7A7Tz6lmgtMkW7MSk6vrSixFs8wACt7gw8z/towVmIx3VsDHf6TxT1zWLfK8/5/MFWxlsALkbgmSoHI57+3uILXm78MvM+O4AJPAAyT7ASB0nVK2IliKGV1DKQSAwIyDyMyO6r6g2+HaglgHI2DHBIYgE4/TcJ1bvAdaKTIjpahvEfEbte3/brPlUD647/ZT+7/SdW09IVQBKx8N/CBToaOMMyB2+rP8AOT/f+wlsnZMt0oaIpCIiRPUREQBERAEREAREQBERAEREASK1/gosOZKxOp4BxPqTwuqnU2VoQn5SR2AJGSQB2zx29cyK1XiVm8UUq1rheQoBPAyT/wA9/UzofxC6PbVbXrYJYvG4gkMp/lOOeDyPv7zz0b8Pq9OWfLM7KFd2PcZzgL6DP6meupYMeXh7nXcn8r7FD0njyk+W6sjjhgw2kHtyDyJiu8Fc6salGULlC3zOGOxHXy8D5SrblOTyNs6d1J0TVcuXXO0EqwJDJxzgj0+h447SiaTSmsGskkDsT/z9D95x4fBVr0JWzzF5T2NbReFlaTW7He5L22IzKWdjklW7j0A+gE939BajWWUNWwVFTHm2GwkbbUbf8ow7ZTGG9Tn0m7Lv0gR5GAwJySV4+TJxj35xnmRZy1zOruUbUfC+2pLLC9dxuVvxFbeYqB/P8xCjIobaFLDLcglccDEwnpC1tMKnvs8zcuB59xrRF1K3BRkZZwo2hyM8DsBOs2JkEH1GP3Ejk8ATJyWI9B2x9/WQNKcJZ+A5dqeg3epa2dDsouqrbdcpZrLvMS2zA5OM7hyCfeZtZ0fbdbYzvWEZ99ZU2b0ZdJ5Fb8rgMGVH4Pv9J0nS+DAO+4ZTGF5z3/3A/wAyL1mjNZ54yTj9Ae8HjJ1IrLIbw6n8LpK0sIPk1BWYZwdq8kZ5kCtOo8UsqQVmvS78tYT+cA4IX3Pcccd/bE+36Jtf4g2k8xxUqFmCY9Cg2nPHJJ/adX6d6dr09VdajARQBnk/qT6knJ+89ElHclb0fMeuXBK6KkKiqBgAYA9h7TPETzNUREQBERAEREAREQBERAEREAREQBERAPL1g959VQO0+yA1nXOkqa5Waw+SSLnTT6mxKiFDEM9aELgMCcn1gGPrTxxaKlrPe3cAfTC4yP1Of8znjNnkyyde+OaS6sUsXFnyMgam+vy2dSyhmZMIxQOdrYJAPEp3h+vo8lbTaWWywpUFSx2YoDuAUDPoT+g+smsYMXxCFSVRJbrBuS4dHtXtYKjB+BY5IIPcjHOR68Y+8qFPimkxZlyTXy/yXD+fy8KNvzHeQuBk5OJN+B9XaavcoOFyDYClivWWtFADAjIO/jB59e042eFtSlCalJF3iQdXWujZbGFhxXgkGq8Ft1hqXywVzbmwFBtzzxJGnxStq/OyUTnJtVqiuDg7hYAV595w1zblO+IHU6UIKa1Fmps+WtRyU3cbv37CbPVPVa01h6bFY/mypV1ZRkbcjPcj0kL8N+mvOB19y7rbXZkduSEPAIz2JO7n2x7mSS6s8c+ZJ01+ZOfDjpI6asvZg3WHda/f9EB9hn7kk+0vU8U1BQAJ7kW8l6MVFYQiInCQiIgCIiAIiIAiIgCIiAIiIAiIgCIiAJWtd0DprbtRfYbC11T0sc1jYlgUMFITcfyjAYsBzgCSXUmuanTW2ICWVcgDvjIzj64zOaV9avY67XYF/lJJbAzwM88ySi2Va91Cg0p9SW676e0l1jWjcb3wu9GUFVWtqvLXKnghiT7YBBBkH/0Xp/JNHzistvZAysu7YEOPMVsZxn3B7ESappI5Y7n9Wx2+g9hMsizPnXlOWrggaui9OpsINnz/AOsfIfMW0MpC5JDqpBYtjH6zKvSdIYPutJ3BrCXH8ci0XDzfl5AcA/Lt9u3EmYnCGuXceCdHaUpaFFiFyhcq4BNiXG9NQDt4sDk89sYyDIf4j9BWt4XXpdCHfyrjY1ZZS9qtuJxgAHDNkKAOO3aWbp7XfxWqweRnPpkc/wCP8SwG5QwQkbiMhcjJA9QJIvUauqKbPzr4P03qtNpb11KNVuZSlTcEcMC2PTOV/wDrP0R0gwbR6dwAN1KHA7DKDgTnvxSdmto09a5stUKuTj+dv27H9p0fpjQ+TpKKSc+XWiZ99qgZkn8qO22p1akn3RKRESBeEREAREQBERAEREAREQBERAEREAREQBERAMOqo3qROWavwRKte+MYzuxwfmKZOPbk5+06wZzHV6nOtuDjBLNt9fY9/qozJJlC/S8tZ7o2oiRfiOpydoPA5495FLJmSlpWSSZwBknA95C36gsTycZ4Ge0xbjEmlgrTqaj1Xcy8qSD2yDiZdHrDXYtg5KnIznHbH+8wROnmm1wZ11/47xnS/LgUoWYZz2Df7uP7Trta4AE5N8Nwo8S1Ct+Z6spnuQrgsB9ip/8AGdbnJ9j6OyeqkpPqIiJAuCIiAIiIAiIgCIiAIiIAiIgCIiAIiIAiIgHx+04547ZqtLqmdq/PV2cqyKxK5bIB4+U4IHrnBnZJFeL6SsI1h9Ow/qJ7D7mSTS5PGtRVZKLOWafxi24srIawOCMMCDn8rZ//ACeypl10Pg1TDc6BsnIB5B9zj1yf7ASP8e8BStBZUhAB/ifMxAX3wxPY+0ypXtRNzilp7b5x7559MHX4NRxplJ6u+VhP2xwurz64KzE9Mk8zRoXFOvHVB5/j3Pnrq0q2s3TqrD+j9u6E8W2hVLHsBkz3I3qDUBKHJ9eJ7oqkr8ONHbfrxrSpSlEZUJ/+ViNnH0HPP0A98djlZ6C8J8nRaZSPmFSlvozDcR+5Ms0hJ5Z9VQpKlBRQiIkT2EREAREQBERAEREAREQBERAEREAREQBERAEguort+2leTuBP0OOB/fP2k3Y+AT3wOw9fpKb4H4qlzs4PLAsF9snJH0I4GJTu6mmCj/tsWbaGqTl23JmqvaoUegA/YYn1lBGDyDwR7z7EprYsPfkjNX09Q64CKh/lZAFKn7dx9DxKx4t4K1OCWVgTgMBtIOM4Yc+3eXLVWgKR6njErnizV2EU+dWtgG8ozLkrtOWK5yABk5/WVqs8SzH5l1JxoxlBxkvhfK7/APfXkrsjPDvDh4hrloOTTWC1oGQGPYKT9Sf2UzdfWVkNtdGwG/KwYHbwSMdxkj9x7ywfCSlE0z22Mi73e4EsgPkrhPMPP5AQ3J45m9QuY1U2sp9muPv0PloeGzo1vjw49Gns/wCVz1R0bSVbUC+wmaatnitCulbW1h3ANaF0DWA9iik5b7TakzVEREAREQBERAEREAREQBERAEREAREQBERAERPjMAMngDufaAa3iWpCVkn14A9yf+f2lU0NIrdrABliSfruOSfvx+03/HtX5jKq8gd/rngt9hkfczUmJfV9U1CPC/c1bWlphqfL/Y3n1o9OTMX45vYf3mCtCxwJmOhb6H3HtKuupLdHtphHZnA9H4z4q3i4DNd5vn4sqy/livfyu38orC+vtz9Z1TW9KmxtUPMAr1OS48oGxWNS1ZW3d+XCg7SvuM4Msbadhkkdp4k61eUmmljYjTopJpvJSfGOl7qxbqhchdlZbVFBRCjeQPkAs+Q4pXJO7OT9JIdK/C2t9Hp3r1DAWada78oLN6edXc1Sbmwi70cYIYfxH98SwazTCxGQ9mGJt9E+IhB+BfAasE1/60zkj9Rn7g/rLFjcfiOEuq2/LOx5XVD4NUenP5miPhkc6Zm1JZtOlFabqvlsTT6l7kFqhxuwrIvBGGQN67ZeoibRliIiAIiIAiIgCIiAIiIAiIgCIiAIiIAiIgCQ/Uus2Vqnq7Y+wG4/4x95MSq9WWh7aqQRvA3YP+vNan98/vPC5nopSkux7UI6qsU+5u2+HHylUcsOT/qJ7/8APpNGrSMTg5HvxJ2tSFAPJAAJ9ziQPinVGnpe5WLnyU8y9lrdkpGzeFZxxuIwQo9x7iZkrdSw0W412spm9Tpwvb95lmn4T4qmpr82vdjcyFXUoyOjFGRlPYhgRNfxLqSihrFsYgpWlrYUn5LLfKUj3O7jEko42SDlndkpMGpo3DjGfeRrdX6UHUDeSdPbXTcApO17nFaAe43MBkduZi1nWumr25F7brrNOPL091mbanKNX8oPOVbA9QCZ103JYaOKaW6ZsPWR3/zKt4PrX1PjFZqB8rTgmx/clHQL+pLHj2UywdR9VabRkJarF2TzAFrZgAbBWC7AYQF2UZPuJXPhx49TTRdfcGAsa/UIFRnJq04qqscgc8MRx7AmRtrZecm+Fv8A0dr1808LqdbESvaXrvSO/lBmFmaBsat1YfiV3Vkgjtjv7cZ7iWGbJnCIiAIiIAiIgCIiAIiIAiIgCIiAIiIAiIgGPUXqis7HCqCSfoJVvF9EdTaj15BUFd/sCQeSPYjOB6+0sPi9G+mxP6kZT9MgjM5l4X8QPwJOm1iMCrY3dgxx+ZWIwQ2AcenMpXmpxUcfC+cff1LVs0m5Z+JcZ+/odMRcAAnJAAJ9+O8ovj3w0bUanUXpetYtVznyybNz6Yac1O24BqCAG24zn1lm8F6mo1Q/hNz/AEnAJHuPeSs86c01mLE4tPEiseDdEpXoxpLm3DzXtAqa+lat1hcVVlX37Fz6tz6zS6l+Ho1lzXFlB8muuosrMamrv80uCGGcr8uJcrHwCT6DMjtT4oCpC5BPHp2kZ1FDdslCEp7Iof8A0GVFpGpJstUG0msFDcmtGsR1UEEIH3ggkkh+CMSU0vgBFdAewF01tmttIrIV2sa1mrQbsqM2cEk/l+slolB3dRl1W0Cjdc9M1LX56sUFVeK0Z7rc2HUJbuYu53LhCNp4GcjBEk+kfhqTo1tVkquu0mpqtJrZsjVujqWww5RAR+rfSe+uNH5lK5yUDg2KP5lyMj7gEfedL8O2+WhUgqVBUjsQRkEfTE0LCbmpOT3RTu4aGsLYp6fDYm+jUvcvm1X02krWyh0r0tVLVYLngvUrgnOPY95eYiaRSEREAREQBERAEREAREQBERAEREAREQBERAPjLniQ3iHTy2Z4BB9CARz9DJqJ1PAOWeLfDkI3madjpyOdqAGpj7lPT/xIkv0r1I3kqLvm+UFWByRlc4Oe4+suusA2MT2AJJ9sTnVejWskKMAkkD+ncxbb9szH8TflKNWG0s7+pp2EfM1U57rH6Fvo8cqfjO0n+ocfpntIjxBjWSvGc/8ADiRkFie8xal5KpHEluadO0jTllcEpW2QD7ieppaKw52+mOPpN2ShLUskZx0vBWet9XbsTT0gbrmCAk4AJOO/pOi9OaM06Wiknca61Qt23ELgnHpzKn4l4aLQvOGU7lPsQQf8gSwdM+PG/wAypwBZXjOOzg5G4D0wRg+nI95reHVYJum/mfHqjOvaUmlNcL6E9ERNkzBERAEREAREQBERAEREAREQBERAEREAREQBERAInqot+Eu2As2w4UYyxHOB9Zyevq9nLMtVnlqwV7ShCqScAMT65wOO07VfTuBBkD4p0yr1WIf5lZTwD+YEZwe8q3FnTuca87ZLNC6nQzo6lXqsDDI/9T3Irwym2l3otZW2bQGXI3AqCDtPY+4yZKZnx1SnKlNwlyj6eE1OKnHhn2bmicnOTx6e8059W4IQx9IhLS8s5OOpYJHUXqilmIAHJJlZ6Q8YOq8WFlaMKq0s3OA21mKhApPYnnOP9P0mHr3XAVqEO5rPkRVYZZiwUAfUkjmX3o3wD8PpqUIUMtahgoAG7aNxGPrnn1m/4dR8yTqS4XHqYt7U0JQXXn+iyRETcMoREQBERAEREAREQBERAEREAREQBERAEREAREQBPhE+xAOe9d9ODd+KRjW42hiPy2jeFCsD6/NwRzI7S6iscBgSe/M6F474Wmopel1DKwwVPrzn7cic48R+FygE0NZU+cht9lgA9V2s3Y5+0zL3w7/JkpxaTXpyaFpfeRFxayn6ma7xWpThnUH2zIvqDqSquvCne5/Iq8knsBgST0Hwpo2fxFa1yObLGfOfdQpAX7fvJLwP4aaem0WrWdw/KzvZYV4xldxODgytDwVJrXLbqe0vFJYemOGQ3SXQTvamq1ZLWA7lq4KVHPB4/Mw/YH3wDOr1V4AE86fThRgTLNuMYwWmKwjKbcnmT3ERE6cEREAREQBERAEREAREQBERAEREAREQBERAEREAREQAZr3xE6ge6e09iInAeoiIAiIgCIiAIiIAiIgCIiAIiIAiIgH/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fr-FR"/>
          </a:p>
        </p:txBody>
      </p:sp>
      <p:sp>
        <p:nvSpPr>
          <p:cNvPr id="8197" name="AutoShape 6" descr="data:image/jpeg;base64,/9j/4AAQSkZJRgABAQAAAQABAAD/2wCEAAkGBhISERIQEhQVFRQWFBgUEhIVFBAUFxAVFhIXFBoSFhYXHCcfFxkjGRcVHzAgIycpLCwtFh42NTArNSYrLCkBCQoKDgwOGg8PGjQkHyQpLDQtLystLDQuLDIwLy4sLCwtLCksLCo0LC8sKSwsLCksLCwsLCosKSwtKiwsLCwsKf/AABEIAOEA4QMBIgACEQEDEQH/xAAcAAEAAgMBAQEAAAAAAAAAAAAABQYDBAcCAQj/xAA4EAACAgEDAgQEBAUDBAMAAAABAgADEQQSIQYxBRNBUQciYYEUMnGRI0JSobFiwfAWM4LxQ5Lh/8QAGgEBAAMBAQEAAAAAAAAAAAAAAAIEBQEDBv/EAC8RAAIBAwMCBAQGAwAAAAAAAAABAgMEERIhMUFRBRNhcSIyofAjgZGxwdEUUuH/2gAMAwEAAhEDEQA/AO4xEQBERAEREAREQCH8b6kTT5BGWChsE7Rg59fsZk6b8fTWULqEBUFmUqcZBRip5HccZ+85/wBX6gX32AnjlR+inaP75P3nvoDqcaSptPaGZBYWQgg+WG/Mm0843ZPH9Rk9OxnRvF57pyeF09zqMTR0njdFmNliEnsuQG/TaeQZvSBoiInmywKCx7AZP2gEH4z1SNPZsK5wATzyc57YH0kUetrfkYVEq2duK7SGP0b1xIj8QbbWuPfPynjgnn+wwJZvCNebAQ3dcc+4ktkZv+ROc2ovC6bEZf45rKGW91JqIO9Dj5Pq2BlD/b3md+o9RegNVbKpBYWAMFwM/wAxHP2HMnMQBGUemKnGrb6/qVvwjrtkxVqkbKkq1gGGHtuT1P1H0OJb9B4jXegsqYMpJGRngjuCDyD9DI/U6RLBtdVYd8MAeffn1lfXpi2h2fS2lQTnYSw+2RkN/wCQ+8bM7GpUhtL4l3XP6ffsXmJzXqXrTV6MItjDzH4RV8t2PpnaB78S7dM6667S023pstZAbExtwf0/lyMHHpmcawWKdaNRtLp6EpEROHqIiIAiIgCIiAIiIAiIgCIiAJBeO9SpUpClS2SCOeMcY+pzxJxzxOIdT6w6fWWJZ5jIGLqxU4w3zZz2IBJGeO0lFZKt1VnShmCy/wBjZNxdmbGBngYxxBUHuJh0msSwZQ5/yJnkz5lvO7PBB2kAn6A4P2kx4F1fdTUKe+0kjKljgnO3JPbOcYkVNW/xOtH8tid23eQFdtq4Jy20ELnBxnvjiPc9qVWpTf4bLHr+q7rOclfbBK4P0C9p9p60u8nyLMsWygYglmz6buxOOJW9B4lXcGattwU7W+V1wcA4wwB7EfvNizqKug11O6oW/LkORywXJIGFGSBzjvObHvG4r6msvPt/BPaarauDjOSTjtkn/wBD7SxeAW5Rlx2Oc++ZUT49QBdmxf4G0XYDfIWAIGAOc57DPPHeSnhnVunq07XOzCvdgsa7AQ28V7ShAfO7A7Tz6lmgtMkW7MSk6vrSixFs8wACt7gw8z/towVmIx3VsDHf6TxT1zWLfK8/5/MFWxlsALkbgmSoHI57+3uILXm78MvM+O4AJPAAyT7ASB0nVK2IliKGV1DKQSAwIyDyMyO6r6g2+HaglgHI2DHBIYgE4/TcJ1bvAdaKTIjpahvEfEbte3/brPlUD647/ZT+7/SdW09IVQBKx8N/CBToaOMMyB2+rP8AOT/f+wlsnZMt0oaIpCIiRPUREQBERAEREAREQBERAEREASK1/gosOZKxOp4BxPqTwuqnU2VoQn5SR2AJGSQB2zx29cyK1XiVm8UUq1rheQoBPAyT/wA9/UzofxC6PbVbXrYJYvG4gkMp/lOOeDyPv7zz0b8Pq9OWfLM7KFd2PcZzgL6DP6meupYMeXh7nXcn8r7FD0njyk+W6sjjhgw2kHtyDyJiu8Fc6salGULlC3zOGOxHXy8D5SrblOTyNs6d1J0TVcuXXO0EqwJDJxzgj0+h447SiaTSmsGskkDsT/z9D95x4fBVr0JWzzF5T2NbReFlaTW7He5L22IzKWdjklW7j0A+gE939BajWWUNWwVFTHm2GwkbbUbf8ow7ZTGG9Tn0m7Lv0gR5GAwJySV4+TJxj35xnmRZy1zOruUbUfC+2pLLC9dxuVvxFbeYqB/P8xCjIobaFLDLcglccDEwnpC1tMKnvs8zcuB59xrRF1K3BRkZZwo2hyM8DsBOs2JkEH1GP3Ejk8ATJyWI9B2x9/WQNKcJZ+A5dqeg3epa2dDsouqrbdcpZrLvMS2zA5OM7hyCfeZtZ0fbdbYzvWEZ99ZU2b0ZdJ5Fb8rgMGVH4Pv9J0nS+DAO+4ZTGF5z3/3A/wAyL1mjNZ54yTj9Ae8HjJ1IrLIbw6n8LpK0sIPk1BWYZwdq8kZ5kCtOo8UsqQVmvS78tYT+cA4IX3Pcccd/bE+36Jtf4g2k8xxUqFmCY9Cg2nPHJJ/adX6d6dr09VdajARQBnk/qT6knJ+89ElHclb0fMeuXBK6KkKiqBgAYA9h7TPETzNUREQBERAEREAREQBERAEREAREQBERAPL1g959VQO0+yA1nXOkqa5Waw+SSLnTT6mxKiFDEM9aELgMCcn1gGPrTxxaKlrPe3cAfTC4yP1Of8znjNnkyyde+OaS6sUsXFnyMgam+vy2dSyhmZMIxQOdrYJAPEp3h+vo8lbTaWWywpUFSx2YoDuAUDPoT+g+smsYMXxCFSVRJbrBuS4dHtXtYKjB+BY5IIPcjHOR68Y+8qFPimkxZlyTXy/yXD+fy8KNvzHeQuBk5OJN+B9XaavcoOFyDYClivWWtFADAjIO/jB59e042eFtSlCalJF3iQdXWujZbGFhxXgkGq8Ft1hqXywVzbmwFBtzzxJGnxStq/OyUTnJtVqiuDg7hYAV595w1zblO+IHU6UIKa1Fmps+WtRyU3cbv37CbPVPVa01h6bFY/mypV1ZRkbcjPcj0kL8N+mvOB19y7rbXZkduSEPAIz2JO7n2x7mSS6s8c+ZJ01+ZOfDjpI6asvZg3WHda/f9EB9hn7kk+0vU8U1BQAJ7kW8l6MVFYQiInCQiIgCIiAIiIAiIgCIiAIiIAiIgCIiAJWtd0DprbtRfYbC11T0sc1jYlgUMFITcfyjAYsBzgCSXUmuanTW2ICWVcgDvjIzj64zOaV9avY67XYF/lJJbAzwM88ySi2Va91Cg0p9SW676e0l1jWjcb3wu9GUFVWtqvLXKnghiT7YBBBkH/0Xp/JNHzistvZAysu7YEOPMVsZxn3B7ESappI5Y7n9Wx2+g9hMsizPnXlOWrggaui9OpsINnz/AOsfIfMW0MpC5JDqpBYtjH6zKvSdIYPutJ3BrCXH8ci0XDzfl5AcA/Lt9u3EmYnCGuXceCdHaUpaFFiFyhcq4BNiXG9NQDt4sDk89sYyDIf4j9BWt4XXpdCHfyrjY1ZZS9qtuJxgAHDNkKAOO3aWbp7XfxWqweRnPpkc/wCP8SwG5QwQkbiMhcjJA9QJIvUauqKbPzr4P03qtNpb11KNVuZSlTcEcMC2PTOV/wDrP0R0gwbR6dwAN1KHA7DKDgTnvxSdmto09a5stUKuTj+dv27H9p0fpjQ+TpKKSc+XWiZ99qgZkn8qO22p1akn3RKRESBeEREAREQBERAEREAREQBERAEREAREQBERAMOqo3qROWavwRKte+MYzuxwfmKZOPbk5+06wZzHV6nOtuDjBLNt9fY9/qozJJlC/S8tZ7o2oiRfiOpydoPA5495FLJmSlpWSSZwBknA95C36gsTycZ4Ge0xbjEmlgrTqaj1Xcy8qSD2yDiZdHrDXYtg5KnIznHbH+8wROnmm1wZ11/47xnS/LgUoWYZz2Df7uP7Trta4AE5N8Nwo8S1Ct+Z6spnuQrgsB9ip/8AGdbnJ9j6OyeqkpPqIiJAuCIiAIiIAiIgCIiAIiIAiIgCIiAIiIAiIgHx+04547ZqtLqmdq/PV2cqyKxK5bIB4+U4IHrnBnZJFeL6SsI1h9Ow/qJ7D7mSTS5PGtRVZKLOWafxi24srIawOCMMCDn8rZ//ACeypl10Pg1TDc6BsnIB5B9zj1yf7ASP8e8BStBZUhAB/ifMxAX3wxPY+0ypXtRNzilp7b5x7559MHX4NRxplJ6u+VhP2xwurz64KzE9Mk8zRoXFOvHVB5/j3Pnrq0q2s3TqrD+j9u6E8W2hVLHsBkz3I3qDUBKHJ9eJ7oqkr8ONHbfrxrSpSlEZUJ/+ViNnH0HPP0A98djlZ6C8J8nRaZSPmFSlvozDcR+5Ms0hJ5Z9VQpKlBRQiIkT2EREAREQBERAEREAREQBERAEREAREQBERAEguort+2leTuBP0OOB/fP2k3Y+AT3wOw9fpKb4H4qlzs4PLAsF9snJH0I4GJTu6mmCj/tsWbaGqTl23JmqvaoUegA/YYn1lBGDyDwR7z7EprYsPfkjNX09Q64CKh/lZAFKn7dx9DxKx4t4K1OCWVgTgMBtIOM4Yc+3eXLVWgKR6njErnizV2EU+dWtgG8ozLkrtOWK5yABk5/WVqs8SzH5l1JxoxlBxkvhfK7/APfXkrsjPDvDh4hrloOTTWC1oGQGPYKT9Sf2UzdfWVkNtdGwG/KwYHbwSMdxkj9x7ywfCSlE0z22Mi73e4EsgPkrhPMPP5AQ3J45m9QuY1U2sp9muPv0PloeGzo1vjw49Gns/wCVz1R0bSVbUC+wmaatnitCulbW1h3ANaF0DWA9iik5b7TakzVEREAREQBERAEREAREQBERAEREAREQBERAERPjMAMngDufaAa3iWpCVkn14A9yf+f2lU0NIrdrABliSfruOSfvx+03/HtX5jKq8gd/rngt9hkfczUmJfV9U1CPC/c1bWlphqfL/Y3n1o9OTMX45vYf3mCtCxwJmOhb6H3HtKuupLdHtphHZnA9H4z4q3i4DNd5vn4sqy/livfyu38orC+vtz9Z1TW9KmxtUPMAr1OS48oGxWNS1ZW3d+XCg7SvuM4Msbadhkkdp4k61eUmmljYjTopJpvJSfGOl7qxbqhchdlZbVFBRCjeQPkAs+Q4pXJO7OT9JIdK/C2t9Hp3r1DAWada78oLN6edXc1Sbmwi70cYIYfxH98SwazTCxGQ9mGJt9E+IhB+BfAasE1/60zkj9Rn7g/rLFjcfiOEuq2/LOx5XVD4NUenP5miPhkc6Zm1JZtOlFabqvlsTT6l7kFqhxuwrIvBGGQN67ZeoibRliIiAIiIAiIgCIiAIiIAiIgCIiAIiIAiIgCQ/Uus2Vqnq7Y+wG4/4x95MSq9WWh7aqQRvA3YP+vNan98/vPC5nopSkux7UI6qsU+5u2+HHylUcsOT/qJ7/8APpNGrSMTg5HvxJ2tSFAPJAAJ9ziQPinVGnpe5WLnyU8y9lrdkpGzeFZxxuIwQo9x7iZkrdSw0W412spm9Tpwvb95lmn4T4qmpr82vdjcyFXUoyOjFGRlPYhgRNfxLqSihrFsYgpWlrYUn5LLfKUj3O7jEko42SDlndkpMGpo3DjGfeRrdX6UHUDeSdPbXTcApO17nFaAe43MBkduZi1nWumr25F7brrNOPL091mbanKNX8oPOVbA9QCZ103JYaOKaW6ZsPWR3/zKt4PrX1PjFZqB8rTgmx/clHQL+pLHj2UywdR9VabRkJarF2TzAFrZgAbBWC7AYQF2UZPuJXPhx49TTRdfcGAsa/UIFRnJq04qqscgc8MRx7AmRtrZecm+Fv8A0dr1808LqdbESvaXrvSO/lBmFmaBsat1YfiV3Vkgjtjv7cZ7iWGbJnCIiAIiIAiIgCIiAIiIAiIgCIiAIiIAiIgGPUXqis7HCqCSfoJVvF9EdTaj15BUFd/sCQeSPYjOB6+0sPi9G+mxP6kZT9MgjM5l4X8QPwJOm1iMCrY3dgxx+ZWIwQ2AcenMpXmpxUcfC+cff1LVs0m5Z+JcZ+/odMRcAAnJAAJ9+O8ovj3w0bUanUXpetYtVznyybNz6Yac1O24BqCAG24zn1lm8F6mo1Q/hNz/AEnAJHuPeSs86c01mLE4tPEiseDdEpXoxpLm3DzXtAqa+lat1hcVVlX37Fz6tz6zS6l+Ho1lzXFlB8muuosrMamrv80uCGGcr8uJcrHwCT6DMjtT4oCpC5BPHp2kZ1FDdslCEp7Iof8A0GVFpGpJstUG0msFDcmtGsR1UEEIH3ggkkh+CMSU0vgBFdAewF01tmttIrIV2sa1mrQbsqM2cEk/l+slolB3dRl1W0Cjdc9M1LX56sUFVeK0Z7rc2HUJbuYu53LhCNp4GcjBEk+kfhqTo1tVkquu0mpqtJrZsjVujqWww5RAR+rfSe+uNH5lK5yUDg2KP5lyMj7gEfedL8O2+WhUgqVBUjsQRkEfTE0LCbmpOT3RTu4aGsLYp6fDYm+jUvcvm1X02krWyh0r0tVLVYLngvUrgnOPY95eYiaRSEREAREQBERAEREAREQBERAEREAREQBERAPjLniQ3iHTy2Z4BB9CARz9DJqJ1PAOWeLfDkI3madjpyOdqAGpj7lPT/xIkv0r1I3kqLvm+UFWByRlc4Oe4+suusA2MT2AJJ9sTnVejWskKMAkkD+ncxbb9szH8TflKNWG0s7+pp2EfM1U57rH6Fvo8cqfjO0n+ocfpntIjxBjWSvGc/8ADiRkFie8xal5KpHEluadO0jTllcEpW2QD7ieppaKw52+mOPpN2ShLUskZx0vBWet9XbsTT0gbrmCAk4AJOO/pOi9OaM06Wiknca61Qt23ELgnHpzKn4l4aLQvOGU7lPsQQf8gSwdM+PG/wAypwBZXjOOzg5G4D0wRg+nI95reHVYJum/mfHqjOvaUmlNcL6E9ERNkzBERAEREAREQBERAEREAREQBERAEREAREQBERAInqot+Eu2As2w4UYyxHOB9Zyevq9nLMtVnlqwV7ShCqScAMT65wOO07VfTuBBkD4p0yr1WIf5lZTwD+YEZwe8q3FnTuca87ZLNC6nQzo6lXqsDDI/9T3Irwym2l3otZW2bQGXI3AqCDtPY+4yZKZnx1SnKlNwlyj6eE1OKnHhn2bmicnOTx6e8059W4IQx9IhLS8s5OOpYJHUXqilmIAHJJlZ6Q8YOq8WFlaMKq0s3OA21mKhApPYnnOP9P0mHr3XAVqEO5rPkRVYZZiwUAfUkjmX3o3wD8PpqUIUMtahgoAG7aNxGPrnn1m/4dR8yTqS4XHqYt7U0JQXXn+iyRETcMoREQBERAEREAREQBERAEREAREQBERAEREAREQBPhE+xAOe9d9ODd+KRjW42hiPy2jeFCsD6/NwRzI7S6iscBgSe/M6F474Wmopel1DKwwVPrzn7cic48R+FygE0NZU+cht9lgA9V2s3Y5+0zL3w7/JkpxaTXpyaFpfeRFxayn6ma7xWpThnUH2zIvqDqSquvCne5/Iq8knsBgST0Hwpo2fxFa1yObLGfOfdQpAX7fvJLwP4aaem0WrWdw/KzvZYV4xldxODgytDwVJrXLbqe0vFJYemOGQ3SXQTvamq1ZLWA7lq4KVHPB4/Mw/YH3wDOr1V4AE86fThRgTLNuMYwWmKwjKbcnmT3ERE6cEREAREQBERAEREAREQBERAEREAREQBERAEREAREQAZr3xE6ge6e09iInAeoiIAiIgCIiAIiIAiIgCIiAIiIAiIgH/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fr-FR"/>
          </a:p>
        </p:txBody>
      </p:sp>
      <p:pic>
        <p:nvPicPr>
          <p:cNvPr id="6152" name="Picture 8" descr="http://lannuaire.service-public.fr/images/elements/regions/alsace.gif"/>
          <p:cNvPicPr>
            <a:picLocks noChangeAspect="1" noChangeArrowheads="1"/>
          </p:cNvPicPr>
          <p:nvPr/>
        </p:nvPicPr>
        <p:blipFill>
          <a:blip r:embed="rId2" cstate="print"/>
          <a:srcRect/>
          <a:stretch>
            <a:fillRect/>
          </a:stretch>
        </p:blipFill>
        <p:spPr bwMode="auto">
          <a:xfrm>
            <a:off x="58738" y="2060575"/>
            <a:ext cx="2690812" cy="2690813"/>
          </a:xfrm>
          <a:prstGeom prst="rect">
            <a:avLst/>
          </a:prstGeom>
          <a:noFill/>
          <a:ln w="9525">
            <a:noFill/>
            <a:miter lim="800000"/>
            <a:headEnd/>
            <a:tailEnd/>
          </a:ln>
        </p:spPr>
      </p:pic>
      <p:pic>
        <p:nvPicPr>
          <p:cNvPr id="6156" name="Picture 12" descr="http://www.gite-en-alsace.net/alsace/alsace-europe.jpg"/>
          <p:cNvPicPr>
            <a:picLocks noChangeAspect="1" noChangeArrowheads="1"/>
          </p:cNvPicPr>
          <p:nvPr/>
        </p:nvPicPr>
        <p:blipFill>
          <a:blip r:embed="rId3" cstate="print"/>
          <a:srcRect/>
          <a:stretch>
            <a:fillRect/>
          </a:stretch>
        </p:blipFill>
        <p:spPr bwMode="auto">
          <a:xfrm>
            <a:off x="6102350" y="1916113"/>
            <a:ext cx="2960688" cy="2873375"/>
          </a:xfrm>
          <a:prstGeom prst="rect">
            <a:avLst/>
          </a:prstGeom>
          <a:noFill/>
          <a:ln w="9525">
            <a:noFill/>
            <a:miter lim="800000"/>
            <a:headEnd/>
            <a:tailEnd/>
          </a:ln>
        </p:spPr>
      </p:pic>
      <p:pic>
        <p:nvPicPr>
          <p:cNvPr id="10" name="Picture 6" descr="http://le-lutin-savant.com/g-france-geographie.img/France-carte-des-regions-de-France-Auvergne-Alsace-Aquitaine-Corse-Limousin-Bretagne-Lorraine-Franche-Compte-Pays-de-Loire-Picardie-Bourgogne-Provence-Poitou-Charente-Europe.jpg"/>
          <p:cNvPicPr>
            <a:picLocks noChangeAspect="1" noChangeArrowheads="1"/>
          </p:cNvPicPr>
          <p:nvPr/>
        </p:nvPicPr>
        <p:blipFill>
          <a:blip r:embed="rId4" cstate="print"/>
          <a:srcRect/>
          <a:stretch>
            <a:fillRect/>
          </a:stretch>
        </p:blipFill>
        <p:spPr bwMode="auto">
          <a:xfrm>
            <a:off x="2124075" y="1536700"/>
            <a:ext cx="3803650" cy="3760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rdp-strasbourg.fr/data/europe/institutions/images/big-dossier.jpg"/>
          <p:cNvPicPr>
            <a:picLocks noChangeAspect="1" noChangeArrowheads="1"/>
          </p:cNvPicPr>
          <p:nvPr/>
        </p:nvPicPr>
        <p:blipFill>
          <a:blip r:embed="rId2" cstate="print"/>
          <a:srcRect/>
          <a:stretch>
            <a:fillRect/>
          </a:stretch>
        </p:blipFill>
        <p:spPr bwMode="auto">
          <a:xfrm>
            <a:off x="147638" y="407988"/>
            <a:ext cx="8848725" cy="5905500"/>
          </a:xfrm>
          <a:prstGeom prst="rect">
            <a:avLst/>
          </a:prstGeom>
          <a:noFill/>
          <a:ln w="9525">
            <a:noFill/>
            <a:miter lim="800000"/>
            <a:headEnd/>
            <a:tailEnd/>
          </a:ln>
        </p:spPr>
      </p:pic>
      <p:sp>
        <p:nvSpPr>
          <p:cNvPr id="58371" name="Rectangle 6"/>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ctr"/>
            <a:r>
              <a:rPr lang="fr-FR">
                <a:solidFill>
                  <a:srgbClr val="FFFFFF"/>
                </a:solidFill>
              </a:rPr>
              <a:t>Sitz der europäischen Institutionen</a:t>
            </a:r>
          </a:p>
        </p:txBody>
      </p:sp>
      <p:cxnSp>
        <p:nvCxnSpPr>
          <p:cNvPr id="6" name="Connecteur droit avec flèche 5"/>
          <p:cNvCxnSpPr/>
          <p:nvPr/>
        </p:nvCxnSpPr>
        <p:spPr>
          <a:xfrm flipV="1">
            <a:off x="1042988" y="4076700"/>
            <a:ext cx="1296987" cy="2160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851275" y="3171825"/>
            <a:ext cx="923925" cy="32099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5940425" y="4437063"/>
            <a:ext cx="215900" cy="187166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a:spLocks noChangeArrowheads="1"/>
          </p:cNvSpPr>
          <p:nvPr/>
        </p:nvSpPr>
        <p:spPr bwMode="auto">
          <a:xfrm>
            <a:off x="468313" y="6308725"/>
            <a:ext cx="1582737" cy="369888"/>
          </a:xfrm>
          <a:prstGeom prst="rect">
            <a:avLst/>
          </a:prstGeom>
          <a:noFill/>
          <a:ln w="9525">
            <a:noFill/>
            <a:miter lim="800000"/>
            <a:headEnd/>
            <a:tailEnd/>
          </a:ln>
        </p:spPr>
        <p:txBody>
          <a:bodyPr>
            <a:spAutoFit/>
          </a:bodyPr>
          <a:lstStyle/>
          <a:p>
            <a:r>
              <a:rPr lang="fr-FR" b="1">
                <a:solidFill>
                  <a:srgbClr val="000000"/>
                </a:solidFill>
              </a:rPr>
              <a:t>Europarat</a:t>
            </a:r>
          </a:p>
        </p:txBody>
      </p:sp>
      <p:sp>
        <p:nvSpPr>
          <p:cNvPr id="16" name="ZoneTexte 15"/>
          <p:cNvSpPr txBox="1">
            <a:spLocks noChangeArrowheads="1"/>
          </p:cNvSpPr>
          <p:nvPr/>
        </p:nvSpPr>
        <p:spPr bwMode="auto">
          <a:xfrm>
            <a:off x="2124075" y="6308725"/>
            <a:ext cx="2592388" cy="369888"/>
          </a:xfrm>
          <a:prstGeom prst="rect">
            <a:avLst/>
          </a:prstGeom>
          <a:noFill/>
          <a:ln w="9525">
            <a:noFill/>
            <a:miter lim="800000"/>
            <a:headEnd/>
            <a:tailEnd/>
          </a:ln>
        </p:spPr>
        <p:txBody>
          <a:bodyPr>
            <a:spAutoFit/>
          </a:bodyPr>
          <a:lstStyle/>
          <a:p>
            <a:r>
              <a:rPr lang="fr-FR" b="1">
                <a:solidFill>
                  <a:srgbClr val="000000"/>
                </a:solidFill>
              </a:rPr>
              <a:t>Europäisches Parlament</a:t>
            </a:r>
          </a:p>
        </p:txBody>
      </p:sp>
      <p:sp>
        <p:nvSpPr>
          <p:cNvPr id="19" name="ZoneTexte 18"/>
          <p:cNvSpPr txBox="1">
            <a:spLocks noChangeArrowheads="1"/>
          </p:cNvSpPr>
          <p:nvPr/>
        </p:nvSpPr>
        <p:spPr bwMode="auto">
          <a:xfrm>
            <a:off x="5003800" y="6308725"/>
            <a:ext cx="4140200" cy="369888"/>
          </a:xfrm>
          <a:prstGeom prst="rect">
            <a:avLst/>
          </a:prstGeom>
          <a:noFill/>
          <a:ln w="9525">
            <a:noFill/>
            <a:miter lim="800000"/>
            <a:headEnd/>
            <a:tailEnd/>
          </a:ln>
        </p:spPr>
        <p:txBody>
          <a:bodyPr>
            <a:spAutoFit/>
          </a:bodyPr>
          <a:lstStyle/>
          <a:p>
            <a:r>
              <a:rPr lang="fr-FR" b="1">
                <a:solidFill>
                  <a:srgbClr val="000000"/>
                </a:solidFill>
              </a:rPr>
              <a:t>Europäischer Gerichtshof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59395"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9396"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397"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398"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399"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40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940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940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940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9404"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9405"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9406"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9407"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9408"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9409"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9410"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9411"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9412"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9413"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9414"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9415"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9416"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17"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18"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19"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20"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59421" name="Text Box 33"/>
          <p:cNvSpPr txBox="1">
            <a:spLocks noChangeArrowheads="1"/>
          </p:cNvSpPr>
          <p:nvPr/>
        </p:nvSpPr>
        <p:spPr bwMode="auto">
          <a:xfrm>
            <a:off x="5251450" y="2578100"/>
            <a:ext cx="3500438"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9422"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9423"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4"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5"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6"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9427"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8"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9"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0"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1"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2"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3"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59434"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59435"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59436"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59437"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59438"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59439"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59440"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9441"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59442"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9443"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59444"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59445"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59446"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59447"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59448"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9449"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9450"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9452"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9454"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9457"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59458"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59459"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0"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Sitz der europäischen Institutionen</a:t>
            </a:r>
          </a:p>
        </p:txBody>
      </p:sp>
      <p:sp>
        <p:nvSpPr>
          <p:cNvPr id="59464"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5"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6"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7"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8"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59469"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59470"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59471"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59472"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59473"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59474"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59475"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59476"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59477"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59478"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59479"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59480"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rtlCol="0">
            <a:normAutofit fontScale="90000"/>
          </a:bodyPr>
          <a:lstStyle/>
          <a:p>
            <a:pPr eaLnBrk="1" fontAlgn="auto" hangingPunct="1">
              <a:spcAft>
                <a:spcPts val="0"/>
              </a:spcAft>
              <a:buFont typeface="Arial" pitchFamily="34" charset="0"/>
              <a:buChar char="•"/>
              <a:defRPr/>
            </a:pPr>
            <a:r>
              <a:rPr lang="fr-FR" dirty="0" smtClean="0"/>
              <a:t> </a:t>
            </a:r>
            <a:r>
              <a:rPr lang="fr-FR" sz="3100" dirty="0" err="1" smtClean="0">
                <a:latin typeface="Comic Sans MS" pitchFamily="66" charset="0"/>
              </a:rPr>
              <a:t>eine</a:t>
            </a:r>
            <a:r>
              <a:rPr lang="fr-FR" sz="3100" dirty="0" smtClean="0">
                <a:latin typeface="Comic Sans MS" pitchFamily="66" charset="0"/>
              </a:rPr>
              <a:t> </a:t>
            </a:r>
            <a:r>
              <a:rPr lang="fr-FR" sz="3100" dirty="0" err="1" smtClean="0">
                <a:latin typeface="Comic Sans MS" pitchFamily="66" charset="0"/>
              </a:rPr>
              <a:t>grenzüberschreitende</a:t>
            </a:r>
            <a:r>
              <a:rPr lang="fr-FR" sz="3100" dirty="0" smtClean="0">
                <a:latin typeface="Comic Sans MS" pitchFamily="66" charset="0"/>
              </a:rPr>
              <a:t> </a:t>
            </a:r>
            <a:r>
              <a:rPr lang="fr-FR" sz="3100" dirty="0" err="1" smtClean="0">
                <a:latin typeface="Comic Sans MS" pitchFamily="66" charset="0"/>
              </a:rPr>
              <a:t>Zusammenarbeit</a:t>
            </a:r>
            <a:r>
              <a:rPr lang="fr-FR" sz="3100" dirty="0" smtClean="0">
                <a:latin typeface="Comic Sans MS" pitchFamily="66" charset="0"/>
              </a:rPr>
              <a:t> </a:t>
            </a:r>
            <a:r>
              <a:rPr lang="fr-FR" dirty="0" smtClean="0"/>
              <a:t/>
            </a:r>
            <a:br>
              <a:rPr lang="fr-FR" dirty="0" smtClean="0"/>
            </a:br>
            <a:endParaRPr lang="fr-FR" dirty="0"/>
          </a:p>
        </p:txBody>
      </p:sp>
      <p:pic>
        <p:nvPicPr>
          <p:cNvPr id="60419" name="Picture 2" descr="\\PC-DE-DOMI\Domi\Documents\cours\Cours 3e\La région\Kooperationsperimeter_im_Oberrhein.jpg"/>
          <p:cNvPicPr>
            <a:picLocks noChangeAspect="1" noChangeArrowheads="1"/>
          </p:cNvPicPr>
          <p:nvPr/>
        </p:nvPicPr>
        <p:blipFill>
          <a:blip r:embed="rId2" cstate="print"/>
          <a:srcRect/>
          <a:stretch>
            <a:fillRect/>
          </a:stretch>
        </p:blipFill>
        <p:spPr bwMode="auto">
          <a:xfrm>
            <a:off x="539750" y="1366838"/>
            <a:ext cx="8196263" cy="510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FR" b="1" dirty="0" smtClean="0"/>
              <a:t>Définitions:</a:t>
            </a:r>
            <a:r>
              <a:rPr lang="fr-FR" dirty="0" smtClean="0"/>
              <a:t/>
            </a:r>
            <a:br>
              <a:rPr lang="fr-FR" dirty="0" smtClean="0"/>
            </a:br>
            <a:endParaRPr lang="fr-FR" dirty="0"/>
          </a:p>
        </p:txBody>
      </p:sp>
      <p:sp>
        <p:nvSpPr>
          <p:cNvPr id="3" name="Espace réservé du contenu 2"/>
          <p:cNvSpPr>
            <a:spLocks noGrp="1"/>
          </p:cNvSpPr>
          <p:nvPr>
            <p:ph idx="1"/>
          </p:nvPr>
        </p:nvSpPr>
        <p:spPr/>
        <p:txBody>
          <a:bodyPr rtlCol="0">
            <a:normAutofit fontScale="40000" lnSpcReduction="20000"/>
          </a:bodyPr>
          <a:lstStyle/>
          <a:p>
            <a:pPr eaLnBrk="1" fontAlgn="auto" hangingPunct="1">
              <a:spcAft>
                <a:spcPts val="0"/>
              </a:spcAft>
              <a:buFont typeface="Arial" pitchFamily="34" charset="0"/>
              <a:buNone/>
              <a:defRPr/>
            </a:pPr>
            <a:r>
              <a:rPr lang="fr-FR" b="1" dirty="0"/>
              <a:t> </a:t>
            </a:r>
            <a:endParaRPr lang="fr-FR" dirty="0"/>
          </a:p>
          <a:p>
            <a:pPr eaLnBrk="1" fontAlgn="auto" hangingPunct="1">
              <a:spcAft>
                <a:spcPts val="0"/>
              </a:spcAft>
              <a:buFont typeface="Arial" pitchFamily="34" charset="0"/>
              <a:buChar char="•"/>
              <a:defRPr/>
            </a:pPr>
            <a:r>
              <a:rPr lang="fr-FR" dirty="0"/>
              <a:t>Un </a:t>
            </a:r>
            <a:r>
              <a:rPr lang="fr-FR" b="1" dirty="0" err="1"/>
              <a:t>eurodistrict</a:t>
            </a:r>
            <a:r>
              <a:rPr lang="fr-FR" dirty="0"/>
              <a:t> désigne habituellement une entité administrative européenne regroupant soit des agglomérations urbaines, soit des espaces ruraux, soit des zones mixtes à la fois urbaines et rurales, situées de part et d'autre d'une frontière d'États dont l'objectif est de favoriser la </a:t>
            </a:r>
            <a:r>
              <a:rPr lang="fr-FR" dirty="0" smtClean="0"/>
              <a:t>coopération transfrontalière. </a:t>
            </a:r>
            <a:r>
              <a:rPr lang="fr-FR" dirty="0"/>
              <a:t>Il en existe 3 en Alsace: </a:t>
            </a:r>
          </a:p>
          <a:p>
            <a:pPr eaLnBrk="1" fontAlgn="auto" hangingPunct="1">
              <a:spcAft>
                <a:spcPts val="0"/>
              </a:spcAft>
              <a:buFont typeface="Arial" pitchFamily="34" charset="0"/>
              <a:buNone/>
              <a:defRPr/>
            </a:pPr>
            <a:r>
              <a:rPr lang="fr-FR" dirty="0" smtClean="0"/>
              <a:t>	- </a:t>
            </a:r>
            <a:r>
              <a:rPr lang="fr-FR" dirty="0"/>
              <a:t>l'</a:t>
            </a:r>
            <a:r>
              <a:rPr lang="fr-FR" dirty="0" err="1"/>
              <a:t>Eurodistrict</a:t>
            </a:r>
            <a:r>
              <a:rPr lang="fr-FR" dirty="0"/>
              <a:t> Strasbourg </a:t>
            </a:r>
            <a:r>
              <a:rPr lang="fr-FR" dirty="0" err="1"/>
              <a:t>Ortenau</a:t>
            </a:r>
            <a:r>
              <a:rPr lang="fr-FR" dirty="0"/>
              <a:t> </a:t>
            </a:r>
          </a:p>
          <a:p>
            <a:pPr eaLnBrk="1" fontAlgn="auto" hangingPunct="1">
              <a:spcAft>
                <a:spcPts val="0"/>
              </a:spcAft>
              <a:buFont typeface="Arial" pitchFamily="34" charset="0"/>
              <a:buNone/>
              <a:defRPr/>
            </a:pPr>
            <a:r>
              <a:rPr lang="fr-FR" dirty="0" smtClean="0"/>
              <a:t>	- </a:t>
            </a:r>
            <a:r>
              <a:rPr lang="fr-FR" dirty="0"/>
              <a:t>l'</a:t>
            </a:r>
            <a:r>
              <a:rPr lang="fr-FR" dirty="0" err="1"/>
              <a:t>Eurodistrict</a:t>
            </a:r>
            <a:r>
              <a:rPr lang="fr-FR" dirty="0"/>
              <a:t> Mulhouse, Colmar, Freiburg </a:t>
            </a:r>
          </a:p>
          <a:p>
            <a:pPr eaLnBrk="1" fontAlgn="auto" hangingPunct="1">
              <a:spcAft>
                <a:spcPts val="0"/>
              </a:spcAft>
              <a:buFont typeface="Arial" pitchFamily="34" charset="0"/>
              <a:buNone/>
              <a:defRPr/>
            </a:pPr>
            <a:r>
              <a:rPr lang="fr-FR" dirty="0" smtClean="0"/>
              <a:t>	- </a:t>
            </a:r>
            <a:r>
              <a:rPr lang="fr-FR" dirty="0"/>
              <a:t>l'</a:t>
            </a:r>
            <a:r>
              <a:rPr lang="fr-FR" dirty="0" err="1"/>
              <a:t>Eurodistrict</a:t>
            </a:r>
            <a:r>
              <a:rPr lang="fr-FR" dirty="0"/>
              <a:t> </a:t>
            </a:r>
            <a:r>
              <a:rPr lang="fr-FR" dirty="0" err="1"/>
              <a:t>trinational</a:t>
            </a:r>
            <a:r>
              <a:rPr lang="fr-FR" dirty="0"/>
              <a:t> de Bâle</a:t>
            </a:r>
          </a:p>
          <a:p>
            <a:pPr eaLnBrk="1" fontAlgn="auto" hangingPunct="1">
              <a:spcAft>
                <a:spcPts val="0"/>
              </a:spcAft>
              <a:buFont typeface="Arial" pitchFamily="34" charset="0"/>
              <a:buNone/>
              <a:defRPr/>
            </a:pPr>
            <a:r>
              <a:rPr lang="fr-FR" b="1" dirty="0"/>
              <a:t> </a:t>
            </a:r>
            <a:endParaRPr lang="fr-FR" dirty="0"/>
          </a:p>
          <a:p>
            <a:pPr eaLnBrk="1" fontAlgn="auto" hangingPunct="1">
              <a:spcAft>
                <a:spcPts val="0"/>
              </a:spcAft>
              <a:buFont typeface="Arial" pitchFamily="34" charset="0"/>
              <a:buChar char="•"/>
              <a:defRPr/>
            </a:pPr>
            <a:r>
              <a:rPr lang="fr-FR" b="1" dirty="0"/>
              <a:t>Une </a:t>
            </a:r>
            <a:r>
              <a:rPr lang="fr-FR" b="1" dirty="0" err="1"/>
              <a:t>Eurorégion</a:t>
            </a:r>
            <a:r>
              <a:rPr lang="fr-FR" dirty="0"/>
              <a:t> est une structure administrative de </a:t>
            </a:r>
            <a:r>
              <a:rPr lang="fr-FR" dirty="0" smtClean="0"/>
              <a:t>coopération transfrontalière entre </a:t>
            </a:r>
            <a:r>
              <a:rPr lang="fr-FR" dirty="0"/>
              <a:t>deux ou plusieurs territoires de différents </a:t>
            </a:r>
            <a:r>
              <a:rPr lang="fr-FR" dirty="0" smtClean="0"/>
              <a:t>Etats européens.</a:t>
            </a:r>
            <a:endParaRPr lang="fr-FR" dirty="0"/>
          </a:p>
          <a:p>
            <a:pPr eaLnBrk="1" fontAlgn="auto" hangingPunct="1">
              <a:spcAft>
                <a:spcPts val="0"/>
              </a:spcAft>
              <a:buFont typeface="Arial" pitchFamily="34" charset="0"/>
              <a:buNone/>
              <a:defRPr/>
            </a:pPr>
            <a:r>
              <a:rPr lang="fr-FR" dirty="0" smtClean="0"/>
              <a:t>	Les </a:t>
            </a:r>
            <a:r>
              <a:rPr lang="fr-FR" dirty="0" err="1"/>
              <a:t>Eurorégions</a:t>
            </a:r>
            <a:r>
              <a:rPr lang="fr-FR" dirty="0"/>
              <a:t> sont reconnues par le Conseil de l'Europe mais ne correspondent pas à des institutions </a:t>
            </a:r>
            <a:r>
              <a:rPr lang="fr-FR" dirty="0" smtClean="0"/>
              <a:t>gouvernementales </a:t>
            </a:r>
            <a:r>
              <a:rPr lang="fr-FR" dirty="0"/>
              <a:t>ou régionales. Elles n'ont pas de pouvoir politique et leurs compétences sont définies au cas par cas. Elles sont destinées à promouvoir les intérêts communs transfrontaliers.</a:t>
            </a:r>
          </a:p>
          <a:p>
            <a:pPr eaLnBrk="1" fontAlgn="auto" hangingPunct="1">
              <a:spcAft>
                <a:spcPts val="0"/>
              </a:spcAft>
              <a:buFont typeface="Arial" pitchFamily="34" charset="0"/>
              <a:buNone/>
              <a:defRPr/>
            </a:pPr>
            <a:r>
              <a:rPr lang="fr-FR" dirty="0" smtClean="0"/>
              <a:t>	En </a:t>
            </a:r>
            <a:r>
              <a:rPr lang="fr-FR" dirty="0"/>
              <a:t>2007, le </a:t>
            </a:r>
            <a:r>
              <a:rPr lang="fr-FR" dirty="0" smtClean="0"/>
              <a:t>Conseil de l’Europe </a:t>
            </a:r>
            <a:r>
              <a:rPr lang="fr-FR" dirty="0"/>
              <a:t>répertoriait plus de 90 </a:t>
            </a:r>
            <a:r>
              <a:rPr lang="fr-FR" dirty="0" err="1"/>
              <a:t>eurorégions</a:t>
            </a:r>
            <a:r>
              <a:rPr lang="fr-FR" dirty="0"/>
              <a:t> de différentes natures dont l'</a:t>
            </a:r>
            <a:r>
              <a:rPr lang="fr-FR" dirty="0" err="1"/>
              <a:t>Eurorégion</a:t>
            </a:r>
            <a:r>
              <a:rPr lang="fr-FR" dirty="0"/>
              <a:t> </a:t>
            </a:r>
            <a:r>
              <a:rPr lang="fr-FR" dirty="0" err="1"/>
              <a:t>TriRhena</a:t>
            </a:r>
            <a:r>
              <a:rPr lang="fr-FR" dirty="0"/>
              <a:t>.</a:t>
            </a:r>
          </a:p>
          <a:p>
            <a:pPr eaLnBrk="1" fontAlgn="auto" hangingPunct="1">
              <a:spcAft>
                <a:spcPts val="0"/>
              </a:spcAft>
              <a:buFont typeface="Arial" pitchFamily="34" charset="0"/>
              <a:buNone/>
              <a:defRPr/>
            </a:pPr>
            <a:r>
              <a:rPr lang="fr-FR" dirty="0"/>
              <a:t> </a:t>
            </a:r>
          </a:p>
          <a:p>
            <a:pPr eaLnBrk="1" fontAlgn="auto" hangingPunct="1">
              <a:spcAft>
                <a:spcPts val="0"/>
              </a:spcAft>
              <a:buFont typeface="Arial" pitchFamily="34" charset="0"/>
              <a:buChar char="•"/>
              <a:defRPr/>
            </a:pPr>
            <a:r>
              <a:rPr lang="fr-FR" dirty="0"/>
              <a:t>Le </a:t>
            </a:r>
            <a:r>
              <a:rPr lang="fr-FR" b="1" dirty="0"/>
              <a:t>groupement européen de coopération territoriale</a:t>
            </a:r>
            <a:r>
              <a:rPr lang="fr-FR" dirty="0"/>
              <a:t> ou </a:t>
            </a:r>
            <a:r>
              <a:rPr lang="fr-FR" b="1" dirty="0"/>
              <a:t>GECT</a:t>
            </a:r>
            <a:r>
              <a:rPr lang="fr-FR" dirty="0"/>
              <a:t>  est un instrument de coopération mis en place par l'Union européenne (Parlement européen et Conseil), en juillet 2006. Doté de la personnalité juridique, il a pour vocation de </a:t>
            </a:r>
            <a:r>
              <a:rPr lang="fr-FR" i="1" dirty="0"/>
              <a:t>faciliter et promouvoir la coopération transfrontalière, transnationale et interrégionale entre ses membres</a:t>
            </a:r>
            <a:r>
              <a:rPr lang="fr-FR" dirty="0"/>
              <a:t>. L'</a:t>
            </a:r>
            <a:r>
              <a:rPr lang="fr-FR" dirty="0" err="1"/>
              <a:t>Eurodistrict</a:t>
            </a:r>
            <a:r>
              <a:rPr lang="fr-FR" dirty="0"/>
              <a:t> Strasbourg-</a:t>
            </a:r>
            <a:r>
              <a:rPr lang="fr-FR" dirty="0" err="1"/>
              <a:t>Ortenau</a:t>
            </a:r>
            <a:r>
              <a:rPr lang="fr-FR" dirty="0"/>
              <a:t> a le statut de GECT.</a:t>
            </a:r>
          </a:p>
          <a:p>
            <a:pPr eaLnBrk="1" fontAlgn="auto" hangingPunct="1">
              <a:spcAft>
                <a:spcPts val="0"/>
              </a:spcAft>
              <a:buFont typeface="Arial" pitchFamily="34" charset="0"/>
              <a:buChar char="•"/>
              <a:defRPr/>
            </a:pPr>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5621" r="14098"/>
          <a:stretch>
            <a:fillRect/>
          </a:stretch>
        </p:blipFill>
        <p:spPr bwMode="auto">
          <a:xfrm>
            <a:off x="0" y="0"/>
            <a:ext cx="9175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l="5608" r="8754"/>
          <a:stretch>
            <a:fillRect/>
          </a:stretch>
        </p:blipFill>
        <p:spPr bwMode="auto">
          <a:xfrm>
            <a:off x="0" y="0"/>
            <a:ext cx="9793288" cy="6861175"/>
          </a:xfrm>
          <a:prstGeom prst="rect">
            <a:avLst/>
          </a:prstGeom>
          <a:noFill/>
          <a:ln w="9525">
            <a:noFill/>
            <a:miter lim="800000"/>
            <a:headEnd/>
            <a:tailEnd/>
          </a:ln>
        </p:spPr>
      </p:pic>
      <p:sp>
        <p:nvSpPr>
          <p:cNvPr id="5" name="Ellipse 4"/>
          <p:cNvSpPr/>
          <p:nvPr/>
        </p:nvSpPr>
        <p:spPr>
          <a:xfrm>
            <a:off x="5003800" y="1341438"/>
            <a:ext cx="720725" cy="5746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6" name="Picture 2"/>
          <p:cNvPicPr>
            <a:picLocks noChangeAspect="1" noChangeArrowheads="1"/>
          </p:cNvPicPr>
          <p:nvPr/>
        </p:nvPicPr>
        <p:blipFill>
          <a:blip r:embed="rId2" cstate="print"/>
          <a:srcRect l="35432" t="10234" r="31232" b="54675"/>
          <a:stretch>
            <a:fillRect/>
          </a:stretch>
        </p:blipFill>
        <p:spPr bwMode="auto">
          <a:xfrm>
            <a:off x="0" y="0"/>
            <a:ext cx="10033000" cy="6858000"/>
          </a:xfrm>
          <a:prstGeom prst="rect">
            <a:avLst/>
          </a:prstGeom>
          <a:noFill/>
          <a:ln w="9525">
            <a:noFill/>
            <a:miter lim="800000"/>
            <a:headEnd/>
            <a:tailEnd/>
          </a:ln>
        </p:spPr>
      </p:pic>
      <p:sp>
        <p:nvSpPr>
          <p:cNvPr id="8" name="Ellipse 7"/>
          <p:cNvSpPr/>
          <p:nvPr/>
        </p:nvSpPr>
        <p:spPr>
          <a:xfrm>
            <a:off x="4500563" y="2276475"/>
            <a:ext cx="1295400" cy="86518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eurodistrict.eu/medias/images/carte_territoire_conference.jpg"/>
          <p:cNvPicPr>
            <a:picLocks noChangeAspect="1" noChangeArrowheads="1"/>
          </p:cNvPicPr>
          <p:nvPr/>
        </p:nvPicPr>
        <p:blipFill>
          <a:blip r:embed="rId2" cstate="print"/>
          <a:srcRect/>
          <a:stretch>
            <a:fillRect/>
          </a:stretch>
        </p:blipFill>
        <p:spPr bwMode="auto">
          <a:xfrm>
            <a:off x="4772025" y="188913"/>
            <a:ext cx="4371975" cy="6200775"/>
          </a:xfrm>
          <a:prstGeom prst="rect">
            <a:avLst/>
          </a:prstGeom>
          <a:noFill/>
          <a:ln w="9525">
            <a:noFill/>
            <a:miter lim="800000"/>
            <a:headEnd/>
            <a:tailEnd/>
          </a:ln>
        </p:spPr>
      </p:pic>
      <p:pic>
        <p:nvPicPr>
          <p:cNvPr id="64515" name="Picture 6" descr="http://www.eurodistrict.eu/medias/images/650_map_Eurodistrict.jpg"/>
          <p:cNvPicPr>
            <a:picLocks noChangeAspect="1" noChangeArrowheads="1"/>
          </p:cNvPicPr>
          <p:nvPr/>
        </p:nvPicPr>
        <p:blipFill>
          <a:blip r:embed="rId3" cstate="print"/>
          <a:srcRect/>
          <a:stretch>
            <a:fillRect/>
          </a:stretch>
        </p:blipFill>
        <p:spPr bwMode="auto">
          <a:xfrm>
            <a:off x="0" y="260350"/>
            <a:ext cx="5076825" cy="6597650"/>
          </a:xfrm>
          <a:prstGeom prst="rect">
            <a:avLst/>
          </a:prstGeom>
          <a:noFill/>
          <a:ln w="9525">
            <a:noFill/>
            <a:miter lim="800000"/>
            <a:headEnd/>
            <a:tailEnd/>
          </a:ln>
        </p:spPr>
      </p:pic>
      <p:pic>
        <p:nvPicPr>
          <p:cNvPr id="3074" name="Picture 2" descr="http://www.eurodistrict.eu/medias/images/carte_environnement_regional.jpg"/>
          <p:cNvPicPr>
            <a:picLocks noChangeAspect="1" noChangeArrowheads="1"/>
          </p:cNvPicPr>
          <p:nvPr/>
        </p:nvPicPr>
        <p:blipFill>
          <a:blip r:embed="rId4" cstate="print"/>
          <a:srcRect/>
          <a:stretch>
            <a:fillRect/>
          </a:stretch>
        </p:blipFill>
        <p:spPr bwMode="auto">
          <a:xfrm>
            <a:off x="5003800" y="152400"/>
            <a:ext cx="4140200" cy="6524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6553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124" name="Text Box 4"/>
          <p:cNvSpPr txBox="1">
            <a:spLocks noChangeArrowheads="1"/>
          </p:cNvSpPr>
          <p:nvPr/>
        </p:nvSpPr>
        <p:spPr bwMode="auto">
          <a:xfrm>
            <a:off x="1066800" y="152400"/>
            <a:ext cx="7880350" cy="338138"/>
          </a:xfrm>
          <a:prstGeom prst="rect">
            <a:avLst/>
          </a:prstGeom>
          <a:noFill/>
          <a:ln w="9525">
            <a:noFill/>
            <a:miter lim="800000"/>
            <a:headEnd/>
            <a:tailEnd/>
          </a:ln>
          <a:effectLst/>
        </p:spPr>
        <p:txBody>
          <a:bodyPr>
            <a:spAutoFit/>
          </a:bodyPr>
          <a:lstStyle/>
          <a:p>
            <a:pPr algn="ctr">
              <a:spcBef>
                <a:spcPct val="50000"/>
              </a:spcBef>
            </a:pPr>
            <a:r>
              <a:rPr lang="fr-FR" sz="1600" b="1" u="sng">
                <a:solidFill>
                  <a:srgbClr val="000000"/>
                </a:solidFill>
                <a:latin typeface="Comic Sans MS" pitchFamily="64" charset="0"/>
              </a:rPr>
              <a:t>Das Elsass, eine dynamische französische Grenzregion im Herzen Europas</a:t>
            </a:r>
            <a:endParaRPr lang="fr-FR">
              <a:solidFill>
                <a:srgbClr val="000000"/>
              </a:solidFill>
            </a:endParaRPr>
          </a:p>
        </p:txBody>
      </p:sp>
      <p:sp>
        <p:nvSpPr>
          <p:cNvPr id="65541"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2"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3"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4"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5"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65546"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65547"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65548"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65549"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65550"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65551"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65552"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65553"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65554"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65555"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65556"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65557"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65558"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65559"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65560"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65561"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2"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3"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4"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5"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65566" name="Text Box 33"/>
          <p:cNvSpPr txBox="1">
            <a:spLocks noChangeArrowheads="1"/>
          </p:cNvSpPr>
          <p:nvPr/>
        </p:nvSpPr>
        <p:spPr bwMode="auto">
          <a:xfrm>
            <a:off x="5251450" y="2578100"/>
            <a:ext cx="371316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65567"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65568"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65569"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0"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1"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65572"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3"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4"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5"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6"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8"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65579"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65580"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65581"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65582"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65583"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65584"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65585"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65586"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65587"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65588"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65589"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65590"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65591"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65592"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65593"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65594"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65595"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65597"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65599"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65602"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65603"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65604"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65608"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Sitz der europäischen Institutionen</a:t>
            </a:r>
          </a:p>
        </p:txBody>
      </p:sp>
      <p:sp>
        <p:nvSpPr>
          <p:cNvPr id="65609"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0"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1"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2"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3"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65614"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65615"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65616"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65617"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65618"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65619"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65620"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65621"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65622"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65623"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65624"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65625"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90" name="AutoShape 51"/>
          <p:cNvSpPr>
            <a:spLocks noChangeArrowheads="1"/>
          </p:cNvSpPr>
          <p:nvPr/>
        </p:nvSpPr>
        <p:spPr bwMode="auto">
          <a:xfrm>
            <a:off x="4357686" y="1571612"/>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66563"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124" name="Text Box 4"/>
          <p:cNvSpPr txBox="1">
            <a:spLocks noChangeArrowheads="1"/>
          </p:cNvSpPr>
          <p:nvPr/>
        </p:nvSpPr>
        <p:spPr bwMode="auto">
          <a:xfrm>
            <a:off x="1066800" y="152400"/>
            <a:ext cx="7897813" cy="338138"/>
          </a:xfrm>
          <a:prstGeom prst="rect">
            <a:avLst/>
          </a:prstGeom>
          <a:noFill/>
          <a:ln w="9525">
            <a:noFill/>
            <a:miter lim="800000"/>
            <a:headEnd/>
            <a:tailEnd/>
          </a:ln>
          <a:effectLst/>
        </p:spPr>
        <p:txBody>
          <a:bodyPr>
            <a:spAutoFit/>
          </a:bodyPr>
          <a:lstStyle/>
          <a:p>
            <a:pPr algn="ctr">
              <a:spcBef>
                <a:spcPct val="50000"/>
              </a:spcBef>
            </a:pPr>
            <a:r>
              <a:rPr lang="fr-FR" sz="1600" b="1" u="sng">
                <a:solidFill>
                  <a:srgbClr val="000000"/>
                </a:solidFill>
                <a:latin typeface="Comic Sans MS" pitchFamily="64" charset="0"/>
              </a:rPr>
              <a:t>Das Elsass, eine dynamische französische Grenzregion im Herzen Europas</a:t>
            </a:r>
            <a:endParaRPr lang="fr-FR">
              <a:solidFill>
                <a:srgbClr val="000000"/>
              </a:solidFill>
            </a:endParaRPr>
          </a:p>
        </p:txBody>
      </p:sp>
      <p:sp>
        <p:nvSpPr>
          <p:cNvPr id="5125"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6"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7"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8"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3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13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13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13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35"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136"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137"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138"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139"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140"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141"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142"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143"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14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14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8"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4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2"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5153" name="Text Box 33"/>
          <p:cNvSpPr txBox="1">
            <a:spLocks noChangeArrowheads="1"/>
          </p:cNvSpPr>
          <p:nvPr/>
        </p:nvSpPr>
        <p:spPr bwMode="auto">
          <a:xfrm>
            <a:off x="5251450" y="2578100"/>
            <a:ext cx="359251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165"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6"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7"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8"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169"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0"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1"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5"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6"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8"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5180"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518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518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518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518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5185"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518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187"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5188"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89"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5192"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5193"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5194"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5195"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5196"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197"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198"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1"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3"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134"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77"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0"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Sitz der europäischen Institutionen</a:t>
            </a:r>
          </a:p>
        </p:txBody>
      </p:sp>
      <p:sp>
        <p:nvSpPr>
          <p:cNvPr id="81"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2"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3"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4"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5"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86"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87"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88"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89"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5179"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90"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91"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92"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93"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94"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95"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96"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8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7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2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8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8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8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85"/>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8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8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4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8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94"/>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5197"/>
                                        </p:tgtEl>
                                        <p:attrNameLst>
                                          <p:attrName>style.visibility</p:attrName>
                                        </p:attrNameLst>
                                      </p:cBhvr>
                                      <p:to>
                                        <p:strVal val="visible"/>
                                      </p:to>
                                    </p:set>
                                    <p:animEffect transition="in" filter="wipe(down)">
                                      <p:cBhvr>
                                        <p:cTn id="109" dur="500"/>
                                        <p:tgtEl>
                                          <p:spTgt spid="5197"/>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86"/>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8"/>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4"/>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5"/>
                                        </p:tgtEl>
                                        <p:attrNameLst>
                                          <p:attrName>style.visibility</p:attrName>
                                        </p:attrNameLst>
                                      </p:cBhvr>
                                      <p:to>
                                        <p:strVal val="visible"/>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516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5193"/>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134"/>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5135"/>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136"/>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513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5138"/>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13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5141"/>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5140"/>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514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5142"/>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5143"/>
                                        </p:tgtEl>
                                        <p:attrNameLst>
                                          <p:attrName>style.visibility</p:attrName>
                                        </p:attrNameLst>
                                      </p:cBhvr>
                                      <p:to>
                                        <p:strVal val="visible"/>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171"/>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5198"/>
                                        </p:tgtEl>
                                        <p:attrNameLst>
                                          <p:attrName>style.visibility</p:attrName>
                                        </p:attrNameLst>
                                      </p:cBhvr>
                                      <p:to>
                                        <p:strVal val="visible"/>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169"/>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5170"/>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1"/>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5"/>
                                        </p:tgtEl>
                                        <p:attrNameLst>
                                          <p:attrName>style.visibility</p:attrName>
                                        </p:attrNameLst>
                                      </p:cBhvr>
                                      <p:to>
                                        <p:strVal val="visible"/>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4"/>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83"/>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82"/>
                                        </p:tgtEl>
                                        <p:attrNameLst>
                                          <p:attrName>style.visibility</p:attrName>
                                        </p:attrNameLst>
                                      </p:cBhvr>
                                      <p:to>
                                        <p:strVal val="visible"/>
                                      </p:to>
                                    </p:se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nodeType="clickEffect">
                                  <p:stCondLst>
                                    <p:cond delay="0"/>
                                  </p:stCondLst>
                                  <p:childTnLst>
                                    <p:set>
                                      <p:cBhvr>
                                        <p:cTn id="193" dur="1" fill="hold">
                                          <p:stCondLst>
                                            <p:cond delay="0"/>
                                          </p:stCondLst>
                                        </p:cTn>
                                        <p:tgtEl>
                                          <p:spTgt spid="2"/>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71"/>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 presetClass="entr" presetSubtype="0" fill="hold" nodeType="clickEffect">
                                  <p:stCondLst>
                                    <p:cond delay="0"/>
                                  </p:stCondLst>
                                  <p:childTnLst>
                                    <p:set>
                                      <p:cBhvr>
                                        <p:cTn id="199" dur="1" fill="hold">
                                          <p:stCondLst>
                                            <p:cond delay="0"/>
                                          </p:stCondLst>
                                        </p:cTn>
                                        <p:tgtEl>
                                          <p:spTgt spid="70"/>
                                        </p:tgtEl>
                                        <p:attrNameLst>
                                          <p:attrName>style.visibility</p:attrName>
                                        </p:attrNameLst>
                                      </p:cBhvr>
                                      <p:to>
                                        <p:strVal val="visible"/>
                                      </p:to>
                                    </p:se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1" presetClass="entr" presetSubtype="0" fill="hold" nodeType="clickEffect">
                                  <p:stCondLst>
                                    <p:cond delay="0"/>
                                  </p:stCondLst>
                                  <p:childTnLst>
                                    <p:set>
                                      <p:cBhvr>
                                        <p:cTn id="203" dur="1" fill="hold">
                                          <p:stCondLst>
                                            <p:cond delay="0"/>
                                          </p:stCondLst>
                                        </p:cTn>
                                        <p:tgtEl>
                                          <p:spTgt spid="3"/>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73"/>
                                        </p:tgtEl>
                                        <p:attrNameLst>
                                          <p:attrName>style.visibility</p:attrName>
                                        </p:attrNameLst>
                                      </p:cBhvr>
                                      <p:to>
                                        <p:strVal val="visible"/>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 presetClass="entr" presetSubtype="0" fill="hold" nodeType="clickEffect">
                                  <p:stCondLst>
                                    <p:cond delay="0"/>
                                  </p:stCondLst>
                                  <p:childTnLst>
                                    <p:set>
                                      <p:cBhvr>
                                        <p:cTn id="209" dur="1" fill="hold">
                                          <p:stCondLst>
                                            <p:cond delay="0"/>
                                          </p:stCondLst>
                                        </p:cTn>
                                        <p:tgtEl>
                                          <p:spTgt spid="75"/>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 presetClass="entr" presetSubtype="0" fill="hold" nodeType="clickEffect">
                                  <p:stCondLst>
                                    <p:cond delay="0"/>
                                  </p:stCondLst>
                                  <p:childTnLst>
                                    <p:set>
                                      <p:cBhvr>
                                        <p:cTn id="215" dur="1" fill="hold">
                                          <p:stCondLst>
                                            <p:cond delay="0"/>
                                          </p:stCondLst>
                                        </p:cTn>
                                        <p:tgtEl>
                                          <p:spTgt spid="74"/>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4"/>
                                        </p:tgtEl>
                                        <p:attrNameLst>
                                          <p:attrName>style.visibility</p:attrName>
                                        </p:attrNameLst>
                                      </p:cBhvr>
                                      <p:to>
                                        <p:strVal val="visible"/>
                                      </p:to>
                                    </p:se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5167"/>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5192"/>
                                        </p:tgtEl>
                                        <p:attrNameLst>
                                          <p:attrName>style.visibility</p:attrName>
                                        </p:attrNameLst>
                                      </p:cBhvr>
                                      <p:to>
                                        <p:strVal val="visible"/>
                                      </p:to>
                                    </p:se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96"/>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5165"/>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5166"/>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 presetClass="entr" presetSubtype="0" fill="hold" grpId="0" nodeType="clickEffect">
                                  <p:stCondLst>
                                    <p:cond delay="0"/>
                                  </p:stCondLst>
                                  <p:childTnLst>
                                    <p:set>
                                      <p:cBhvr>
                                        <p:cTn id="235" dur="1" fill="hold">
                                          <p:stCondLst>
                                            <p:cond delay="0"/>
                                          </p:stCondLst>
                                        </p:cTn>
                                        <p:tgtEl>
                                          <p:spTgt spid="5177"/>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5189"/>
                                        </p:tgtEl>
                                        <p:attrNameLst>
                                          <p:attrName>style.visibility</p:attrName>
                                        </p:attrNameLst>
                                      </p:cBhvr>
                                      <p:to>
                                        <p:strVal val="visible"/>
                                      </p:to>
                                    </p:se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5176"/>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5175"/>
                                        </p:tgtEl>
                                        <p:attrNameLst>
                                          <p:attrName>style.visibility</p:attrName>
                                        </p:attrNameLst>
                                      </p:cBhvr>
                                      <p:to>
                                        <p:strVal val="visible"/>
                                      </p:to>
                                    </p:se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 presetClass="entr" presetSubtype="0" fill="hold" nodeType="clickEffect">
                                  <p:stCondLst>
                                    <p:cond delay="0"/>
                                  </p:stCondLst>
                                  <p:childTnLst>
                                    <p:set>
                                      <p:cBhvr>
                                        <p:cTn id="247" dur="1" fill="hold">
                                          <p:stCondLst>
                                            <p:cond delay="0"/>
                                          </p:stCondLst>
                                        </p:cTn>
                                        <p:tgtEl>
                                          <p:spTgt spid="79"/>
                                        </p:tgtEl>
                                        <p:attrNameLst>
                                          <p:attrName>style.visibility</p:attrName>
                                        </p:attrNameLst>
                                      </p:cBhvr>
                                      <p:to>
                                        <p:strVal val="visible"/>
                                      </p:to>
                                    </p:set>
                                  </p:childTnLst>
                                </p:cTn>
                              </p:par>
                              <p:par>
                                <p:cTn id="248" presetID="1" presetClass="entr" presetSubtype="0" fill="hold" grpId="0" nodeType="withEffect">
                                  <p:stCondLst>
                                    <p:cond delay="0"/>
                                  </p:stCondLst>
                                  <p:childTnLst>
                                    <p:set>
                                      <p:cBhvr>
                                        <p:cTn id="249" dur="1" fill="hold">
                                          <p:stCondLst>
                                            <p:cond delay="0"/>
                                          </p:stCondLst>
                                        </p:cTn>
                                        <p:tgtEl>
                                          <p:spTgt spid="80"/>
                                        </p:tgtEl>
                                        <p:attrNameLst>
                                          <p:attrName>style.visibility</p:attrName>
                                        </p:attrNameLst>
                                      </p:cBhvr>
                                      <p:to>
                                        <p:strVal val="visible"/>
                                      </p:to>
                                    </p:se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1" presetClass="entr" presetSubtype="0" fill="hold" nodeType="clickEffect">
                                  <p:stCondLst>
                                    <p:cond delay="0"/>
                                  </p:stCondLst>
                                  <p:childTnLst>
                                    <p:set>
                                      <p:cBhvr>
                                        <p:cTn id="253" dur="1" fill="hold">
                                          <p:stCondLst>
                                            <p:cond delay="0"/>
                                          </p:stCondLst>
                                        </p:cTn>
                                        <p:tgtEl>
                                          <p:spTgt spid="5"/>
                                        </p:tgtEl>
                                        <p:attrNameLst>
                                          <p:attrName>style.visibility</p:attrName>
                                        </p:attrNameLst>
                                      </p:cBhvr>
                                      <p:to>
                                        <p:strVal val="visible"/>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 presetClass="entr" presetSubtype="0" fill="hold" grpId="0" nodeType="clickEffect">
                                  <p:stCondLst>
                                    <p:cond delay="0"/>
                                  </p:stCondLst>
                                  <p:childTnLst>
                                    <p:set>
                                      <p:cBhvr>
                                        <p:cTn id="257"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P spid="5127" grpId="0" animBg="1"/>
      <p:bldP spid="5128" grpId="0" animBg="1"/>
      <p:bldP spid="5130" grpId="0" animBg="1"/>
      <p:bldP spid="5131" grpId="0" animBg="1"/>
      <p:bldP spid="5132" grpId="0" animBg="1"/>
      <p:bldP spid="5133" grpId="0" animBg="1"/>
      <p:bldP spid="5135" grpId="0" animBg="1"/>
      <p:bldP spid="5136" grpId="0" animBg="1"/>
      <p:bldP spid="5137" grpId="0" animBg="1"/>
      <p:bldP spid="5138" grpId="0" animBg="1"/>
      <p:bldP spid="5139" grpId="0" animBg="1"/>
      <p:bldP spid="5140" grpId="0" animBg="1"/>
      <p:bldP spid="5141" grpId="0" animBg="1"/>
      <p:bldP spid="5142" grpId="0" animBg="1"/>
      <p:bldP spid="5143" grpId="0" animBg="1"/>
      <p:bldP spid="5145" grpId="0" animBg="1"/>
      <p:bldP spid="5146" grpId="0" animBg="1"/>
      <p:bldP spid="5147" grpId="0" animBg="1"/>
      <p:bldP spid="5148" grpId="0" animBg="1"/>
      <p:bldP spid="5149" grpId="0" animBg="1"/>
      <p:bldP spid="5150" grpId="0" animBg="1"/>
      <p:bldP spid="5151" grpId="0" animBg="1"/>
      <p:bldP spid="5152" grpId="0"/>
      <p:bldP spid="5153" grpId="0"/>
      <p:bldP spid="5158" grpId="0"/>
      <p:bldP spid="5165" grpId="0" animBg="1"/>
      <p:bldP spid="5166" grpId="0" animBg="1"/>
      <p:bldP spid="5167" grpId="0" animBg="1"/>
      <p:bldP spid="5168" grpId="0" animBg="1"/>
      <p:bldP spid="5169" grpId="0" animBg="1"/>
      <p:bldP spid="5170" grpId="0" animBg="1"/>
      <p:bldP spid="5171" grpId="0" animBg="1"/>
      <p:bldP spid="5175" grpId="0" animBg="1"/>
      <p:bldP spid="5176" grpId="0" animBg="1"/>
      <p:bldP spid="5177" grpId="0" animBg="1"/>
      <p:bldP spid="5178" grpId="0"/>
      <p:bldP spid="5180" grpId="0"/>
      <p:bldP spid="5181" grpId="0"/>
      <p:bldP spid="5182" grpId="0"/>
      <p:bldP spid="5183" grpId="0"/>
      <p:bldP spid="5184" grpId="0"/>
      <p:bldP spid="5185" grpId="0"/>
      <p:bldP spid="5186" grpId="0"/>
      <p:bldP spid="5187" grpId="0"/>
      <p:bldP spid="5188" grpId="0"/>
      <p:bldP spid="5189" grpId="0"/>
      <p:bldP spid="5192" grpId="0"/>
      <p:bldP spid="5193" grpId="0"/>
      <p:bldP spid="5194" grpId="0"/>
      <p:bldP spid="5195" grpId="0"/>
      <p:bldP spid="5196" grpId="0" animBg="1"/>
      <p:bldP spid="5197" grpId="0" animBg="1"/>
      <p:bldP spid="5198" grpId="0"/>
      <p:bldP spid="71" grpId="0"/>
      <p:bldP spid="73" grpId="0"/>
      <p:bldP spid="5134" grpId="0" animBg="1"/>
      <p:bldP spid="4" grpId="0"/>
      <p:bldP spid="77" grpId="0"/>
      <p:bldP spid="80" grpId="0"/>
      <p:bldP spid="81" grpId="0" animBg="1"/>
      <p:bldP spid="82" grpId="0" animBg="1"/>
      <p:bldP spid="83" grpId="0" animBg="1"/>
      <p:bldP spid="84" grpId="0" animBg="1"/>
      <p:bldP spid="85" grpId="0"/>
      <p:bldP spid="86" grpId="0" animBg="1"/>
      <p:bldP spid="87" grpId="0" animBg="1"/>
      <p:bldP spid="88" grpId="0"/>
      <p:bldP spid="89" grpId="0"/>
      <p:bldP spid="5179" grpId="0"/>
      <p:bldP spid="90" grpId="0"/>
      <p:bldP spid="91" grpId="0"/>
      <p:bldP spid="92" grpId="0" animBg="1"/>
      <p:bldP spid="93" grpId="0" animBg="1"/>
      <p:bldP spid="94" grpId="0" animBg="1"/>
      <p:bldP spid="95" grpId="0"/>
      <p:bldP spid="9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67587"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p>
        </p:txBody>
      </p:sp>
      <p:sp>
        <p:nvSpPr>
          <p:cNvPr id="5124" name="Text Box 4"/>
          <p:cNvSpPr txBox="1">
            <a:spLocks noChangeArrowheads="1"/>
          </p:cNvSpPr>
          <p:nvPr/>
        </p:nvSpPr>
        <p:spPr bwMode="auto">
          <a:xfrm>
            <a:off x="1066800" y="152400"/>
            <a:ext cx="7162800" cy="338138"/>
          </a:xfrm>
          <a:prstGeom prst="rect">
            <a:avLst/>
          </a:prstGeom>
          <a:noFill/>
          <a:ln w="9525">
            <a:noFill/>
            <a:miter lim="800000"/>
            <a:headEnd/>
            <a:tailEnd/>
          </a:ln>
          <a:effectLst/>
        </p:spPr>
        <p:txBody>
          <a:bodyPr>
            <a:spAutoFit/>
          </a:bodyPr>
          <a:lstStyle/>
          <a:p>
            <a:pPr algn="ctr">
              <a:spcBef>
                <a:spcPct val="50000"/>
              </a:spcBef>
            </a:pPr>
            <a:r>
              <a:rPr lang="fr-FR" sz="1600" b="1" u="sng">
                <a:latin typeface="Comic Sans MS" pitchFamily="64" charset="0"/>
              </a:rPr>
              <a:t>Das Elsass, eine dynamische französische Region im Herz Europas</a:t>
            </a:r>
            <a:endParaRPr lang="fr-FR"/>
          </a:p>
        </p:txBody>
      </p:sp>
      <p:sp>
        <p:nvSpPr>
          <p:cNvPr id="5125"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6"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7"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8"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3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13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13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13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35"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136"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137"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138"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139"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140"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141"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142"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143"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14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14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8"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4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2"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t>Eine attraktive französische Region, ...</a:t>
            </a:r>
          </a:p>
        </p:txBody>
      </p:sp>
      <p:sp>
        <p:nvSpPr>
          <p:cNvPr id="5153" name="Text Box 33"/>
          <p:cNvSpPr txBox="1">
            <a:spLocks noChangeArrowheads="1"/>
          </p:cNvSpPr>
          <p:nvPr/>
        </p:nvSpPr>
        <p:spPr bwMode="auto">
          <a:xfrm>
            <a:off x="5251450" y="2578100"/>
            <a:ext cx="371316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t>Deutschland</a:t>
            </a:r>
          </a:p>
        </p:txBody>
      </p:sp>
      <p:sp>
        <p:nvSpPr>
          <p:cNvPr id="5165"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p>
        </p:txBody>
      </p:sp>
      <p:sp>
        <p:nvSpPr>
          <p:cNvPr id="5166"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p>
        </p:txBody>
      </p:sp>
      <p:sp>
        <p:nvSpPr>
          <p:cNvPr id="5167"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p>
        </p:txBody>
      </p:sp>
      <p:sp>
        <p:nvSpPr>
          <p:cNvPr id="5168"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169"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p>
        </p:txBody>
      </p:sp>
      <p:sp>
        <p:nvSpPr>
          <p:cNvPr id="5170"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p>
        </p:txBody>
      </p:sp>
      <p:sp>
        <p:nvSpPr>
          <p:cNvPr id="5171"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p>
        </p:txBody>
      </p:sp>
      <p:sp>
        <p:nvSpPr>
          <p:cNvPr id="5175"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p>
        </p:txBody>
      </p:sp>
      <p:sp>
        <p:nvSpPr>
          <p:cNvPr id="5176"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p>
        </p:txBody>
      </p:sp>
      <p:sp>
        <p:nvSpPr>
          <p:cNvPr id="51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p>
        </p:txBody>
      </p:sp>
      <p:sp>
        <p:nvSpPr>
          <p:cNvPr id="5178"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t>Strasbourg</a:t>
            </a:r>
          </a:p>
        </p:txBody>
      </p:sp>
      <p:sp>
        <p:nvSpPr>
          <p:cNvPr id="5180"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t>Mulhouse</a:t>
            </a:r>
          </a:p>
        </p:txBody>
      </p:sp>
      <p:sp>
        <p:nvSpPr>
          <p:cNvPr id="518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t>Die Schweiz</a:t>
            </a:r>
          </a:p>
        </p:txBody>
      </p:sp>
      <p:sp>
        <p:nvSpPr>
          <p:cNvPr id="518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t>Basel</a:t>
            </a:r>
          </a:p>
        </p:txBody>
      </p:sp>
      <p:sp>
        <p:nvSpPr>
          <p:cNvPr id="518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t>Freiburg</a:t>
            </a:r>
          </a:p>
        </p:txBody>
      </p:sp>
      <p:sp>
        <p:nvSpPr>
          <p:cNvPr id="518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t>Kehl</a:t>
            </a:r>
          </a:p>
        </p:txBody>
      </p:sp>
      <p:sp>
        <p:nvSpPr>
          <p:cNvPr id="5185"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t>Baden-Baden</a:t>
            </a:r>
          </a:p>
        </p:txBody>
      </p:sp>
      <p:sp>
        <p:nvSpPr>
          <p:cNvPr id="518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t>Karlsruhe</a:t>
            </a:r>
          </a:p>
        </p:txBody>
      </p:sp>
      <p:sp>
        <p:nvSpPr>
          <p:cNvPr id="5187"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t>Wichtige elsäsische dynamische Städte</a:t>
            </a:r>
          </a:p>
        </p:txBody>
      </p:sp>
      <p:sp>
        <p:nvSpPr>
          <p:cNvPr id="5188"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t>Deutsche und schweizerische Städte, die mit Elsass verbunden sind</a:t>
            </a:r>
          </a:p>
        </p:txBody>
      </p:sp>
      <p:sp>
        <p:nvSpPr>
          <p:cNvPr id="5189"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t>Französische Pendler, die in Deutschland oder in der Schweiz arbeiten</a:t>
            </a:r>
          </a:p>
        </p:txBody>
      </p:sp>
      <p:sp>
        <p:nvSpPr>
          <p:cNvPr id="5192"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t>Fremdkapital</a:t>
            </a:r>
          </a:p>
        </p:txBody>
      </p:sp>
      <p:sp>
        <p:nvSpPr>
          <p:cNvPr id="5193"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t>Straßen und Autobahnen</a:t>
            </a:r>
          </a:p>
        </p:txBody>
      </p:sp>
      <p:sp>
        <p:nvSpPr>
          <p:cNvPr id="5194"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t>LGV-Est und LGV Rhin-Rhône</a:t>
            </a:r>
          </a:p>
        </p:txBody>
      </p:sp>
      <p:sp>
        <p:nvSpPr>
          <p:cNvPr id="5195"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t>Der Rhein, Grenze und transportachse</a:t>
            </a:r>
          </a:p>
        </p:txBody>
      </p:sp>
      <p:sp>
        <p:nvSpPr>
          <p:cNvPr id="5196"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197"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198"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1"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3"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5134"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t>Regionales Naturschutzgebiet der Ballons der Vogesen</a:t>
            </a:r>
            <a:endParaRPr lang="fr-FR" sz="1100" b="1"/>
          </a:p>
        </p:txBody>
      </p:sp>
      <p:sp>
        <p:nvSpPr>
          <p:cNvPr id="77"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t>Regionales Naturschutzgebiet der Nord-Vogesen</a:t>
            </a:r>
            <a:endParaRPr lang="fr-FR" sz="1100" b="1"/>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0"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t>Sitz der europäischen Institutionen</a:t>
            </a:r>
          </a:p>
        </p:txBody>
      </p:sp>
      <p:sp>
        <p:nvSpPr>
          <p:cNvPr id="81"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2"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3"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4"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5"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t>Rheinhafen</a:t>
            </a:r>
          </a:p>
        </p:txBody>
      </p:sp>
      <p:sp>
        <p:nvSpPr>
          <p:cNvPr id="86"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87"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88"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t>Nach Dijon, Lyon...</a:t>
            </a:r>
          </a:p>
        </p:txBody>
      </p:sp>
      <p:sp>
        <p:nvSpPr>
          <p:cNvPr id="89"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t>Nach Paris...</a:t>
            </a:r>
          </a:p>
        </p:txBody>
      </p:sp>
      <p:sp>
        <p:nvSpPr>
          <p:cNvPr id="5179"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t>Colmar</a:t>
            </a:r>
          </a:p>
        </p:txBody>
      </p:sp>
      <p:sp>
        <p:nvSpPr>
          <p:cNvPr id="90"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t>Lorraine</a:t>
            </a:r>
          </a:p>
        </p:txBody>
      </p:sp>
      <p:sp>
        <p:nvSpPr>
          <p:cNvPr id="91"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t>Franche-Comté</a:t>
            </a:r>
          </a:p>
        </p:txBody>
      </p:sp>
      <p:sp>
        <p:nvSpPr>
          <p:cNvPr id="92"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93"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94"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95"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t>Nach Zürich</a:t>
            </a:r>
          </a:p>
        </p:txBody>
      </p:sp>
      <p:sp>
        <p:nvSpPr>
          <p:cNvPr id="96"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8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7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2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8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8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8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85"/>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8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8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4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8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94"/>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5197"/>
                                        </p:tgtEl>
                                        <p:attrNameLst>
                                          <p:attrName>style.visibility</p:attrName>
                                        </p:attrNameLst>
                                      </p:cBhvr>
                                      <p:to>
                                        <p:strVal val="visible"/>
                                      </p:to>
                                    </p:set>
                                    <p:animEffect transition="in" filter="wipe(down)">
                                      <p:cBhvr>
                                        <p:cTn id="109" dur="500"/>
                                        <p:tgtEl>
                                          <p:spTgt spid="5197"/>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86"/>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8"/>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4"/>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5"/>
                                        </p:tgtEl>
                                        <p:attrNameLst>
                                          <p:attrName>style.visibility</p:attrName>
                                        </p:attrNameLst>
                                      </p:cBhvr>
                                      <p:to>
                                        <p:strVal val="visible"/>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516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5193"/>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134"/>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5135"/>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136"/>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513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5138"/>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13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5141"/>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5140"/>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514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5142"/>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5143"/>
                                        </p:tgtEl>
                                        <p:attrNameLst>
                                          <p:attrName>style.visibility</p:attrName>
                                        </p:attrNameLst>
                                      </p:cBhvr>
                                      <p:to>
                                        <p:strVal val="visible"/>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171"/>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5198"/>
                                        </p:tgtEl>
                                        <p:attrNameLst>
                                          <p:attrName>style.visibility</p:attrName>
                                        </p:attrNameLst>
                                      </p:cBhvr>
                                      <p:to>
                                        <p:strVal val="visible"/>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169"/>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5170"/>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1"/>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5"/>
                                        </p:tgtEl>
                                        <p:attrNameLst>
                                          <p:attrName>style.visibility</p:attrName>
                                        </p:attrNameLst>
                                      </p:cBhvr>
                                      <p:to>
                                        <p:strVal val="visible"/>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4"/>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83"/>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82"/>
                                        </p:tgtEl>
                                        <p:attrNameLst>
                                          <p:attrName>style.visibility</p:attrName>
                                        </p:attrNameLst>
                                      </p:cBhvr>
                                      <p:to>
                                        <p:strVal val="visible"/>
                                      </p:to>
                                    </p:se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nodeType="clickEffect">
                                  <p:stCondLst>
                                    <p:cond delay="0"/>
                                  </p:stCondLst>
                                  <p:childTnLst>
                                    <p:set>
                                      <p:cBhvr>
                                        <p:cTn id="193" dur="1" fill="hold">
                                          <p:stCondLst>
                                            <p:cond delay="0"/>
                                          </p:stCondLst>
                                        </p:cTn>
                                        <p:tgtEl>
                                          <p:spTgt spid="2"/>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71"/>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 presetClass="entr" presetSubtype="0" fill="hold" nodeType="clickEffect">
                                  <p:stCondLst>
                                    <p:cond delay="0"/>
                                  </p:stCondLst>
                                  <p:childTnLst>
                                    <p:set>
                                      <p:cBhvr>
                                        <p:cTn id="199" dur="1" fill="hold">
                                          <p:stCondLst>
                                            <p:cond delay="0"/>
                                          </p:stCondLst>
                                        </p:cTn>
                                        <p:tgtEl>
                                          <p:spTgt spid="70"/>
                                        </p:tgtEl>
                                        <p:attrNameLst>
                                          <p:attrName>style.visibility</p:attrName>
                                        </p:attrNameLst>
                                      </p:cBhvr>
                                      <p:to>
                                        <p:strVal val="visible"/>
                                      </p:to>
                                    </p:se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1" presetClass="entr" presetSubtype="0" fill="hold" nodeType="clickEffect">
                                  <p:stCondLst>
                                    <p:cond delay="0"/>
                                  </p:stCondLst>
                                  <p:childTnLst>
                                    <p:set>
                                      <p:cBhvr>
                                        <p:cTn id="203" dur="1" fill="hold">
                                          <p:stCondLst>
                                            <p:cond delay="0"/>
                                          </p:stCondLst>
                                        </p:cTn>
                                        <p:tgtEl>
                                          <p:spTgt spid="3"/>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73"/>
                                        </p:tgtEl>
                                        <p:attrNameLst>
                                          <p:attrName>style.visibility</p:attrName>
                                        </p:attrNameLst>
                                      </p:cBhvr>
                                      <p:to>
                                        <p:strVal val="visible"/>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 presetClass="entr" presetSubtype="0" fill="hold" nodeType="clickEffect">
                                  <p:stCondLst>
                                    <p:cond delay="0"/>
                                  </p:stCondLst>
                                  <p:childTnLst>
                                    <p:set>
                                      <p:cBhvr>
                                        <p:cTn id="209" dur="1" fill="hold">
                                          <p:stCondLst>
                                            <p:cond delay="0"/>
                                          </p:stCondLst>
                                        </p:cTn>
                                        <p:tgtEl>
                                          <p:spTgt spid="75"/>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 presetClass="entr" presetSubtype="0" fill="hold" nodeType="clickEffect">
                                  <p:stCondLst>
                                    <p:cond delay="0"/>
                                  </p:stCondLst>
                                  <p:childTnLst>
                                    <p:set>
                                      <p:cBhvr>
                                        <p:cTn id="215" dur="1" fill="hold">
                                          <p:stCondLst>
                                            <p:cond delay="0"/>
                                          </p:stCondLst>
                                        </p:cTn>
                                        <p:tgtEl>
                                          <p:spTgt spid="74"/>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4"/>
                                        </p:tgtEl>
                                        <p:attrNameLst>
                                          <p:attrName>style.visibility</p:attrName>
                                        </p:attrNameLst>
                                      </p:cBhvr>
                                      <p:to>
                                        <p:strVal val="visible"/>
                                      </p:to>
                                    </p:se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5167"/>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5192"/>
                                        </p:tgtEl>
                                        <p:attrNameLst>
                                          <p:attrName>style.visibility</p:attrName>
                                        </p:attrNameLst>
                                      </p:cBhvr>
                                      <p:to>
                                        <p:strVal val="visible"/>
                                      </p:to>
                                    </p:se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96"/>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5165"/>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5166"/>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 presetClass="entr" presetSubtype="0" fill="hold" grpId="0" nodeType="clickEffect">
                                  <p:stCondLst>
                                    <p:cond delay="0"/>
                                  </p:stCondLst>
                                  <p:childTnLst>
                                    <p:set>
                                      <p:cBhvr>
                                        <p:cTn id="235" dur="1" fill="hold">
                                          <p:stCondLst>
                                            <p:cond delay="0"/>
                                          </p:stCondLst>
                                        </p:cTn>
                                        <p:tgtEl>
                                          <p:spTgt spid="5177"/>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5189"/>
                                        </p:tgtEl>
                                        <p:attrNameLst>
                                          <p:attrName>style.visibility</p:attrName>
                                        </p:attrNameLst>
                                      </p:cBhvr>
                                      <p:to>
                                        <p:strVal val="visible"/>
                                      </p:to>
                                    </p:se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5176"/>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5175"/>
                                        </p:tgtEl>
                                        <p:attrNameLst>
                                          <p:attrName>style.visibility</p:attrName>
                                        </p:attrNameLst>
                                      </p:cBhvr>
                                      <p:to>
                                        <p:strVal val="visible"/>
                                      </p:to>
                                    </p:se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 presetClass="entr" presetSubtype="0" fill="hold" nodeType="clickEffect">
                                  <p:stCondLst>
                                    <p:cond delay="0"/>
                                  </p:stCondLst>
                                  <p:childTnLst>
                                    <p:set>
                                      <p:cBhvr>
                                        <p:cTn id="247" dur="1" fill="hold">
                                          <p:stCondLst>
                                            <p:cond delay="0"/>
                                          </p:stCondLst>
                                        </p:cTn>
                                        <p:tgtEl>
                                          <p:spTgt spid="79"/>
                                        </p:tgtEl>
                                        <p:attrNameLst>
                                          <p:attrName>style.visibility</p:attrName>
                                        </p:attrNameLst>
                                      </p:cBhvr>
                                      <p:to>
                                        <p:strVal val="visible"/>
                                      </p:to>
                                    </p:set>
                                  </p:childTnLst>
                                </p:cTn>
                              </p:par>
                              <p:par>
                                <p:cTn id="248" presetID="1" presetClass="entr" presetSubtype="0" fill="hold" grpId="0" nodeType="withEffect">
                                  <p:stCondLst>
                                    <p:cond delay="0"/>
                                  </p:stCondLst>
                                  <p:childTnLst>
                                    <p:set>
                                      <p:cBhvr>
                                        <p:cTn id="249" dur="1" fill="hold">
                                          <p:stCondLst>
                                            <p:cond delay="0"/>
                                          </p:stCondLst>
                                        </p:cTn>
                                        <p:tgtEl>
                                          <p:spTgt spid="80"/>
                                        </p:tgtEl>
                                        <p:attrNameLst>
                                          <p:attrName>style.visibility</p:attrName>
                                        </p:attrNameLst>
                                      </p:cBhvr>
                                      <p:to>
                                        <p:strVal val="visible"/>
                                      </p:to>
                                    </p:se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1" presetClass="entr" presetSubtype="0" fill="hold" nodeType="clickEffect">
                                  <p:stCondLst>
                                    <p:cond delay="0"/>
                                  </p:stCondLst>
                                  <p:childTnLst>
                                    <p:set>
                                      <p:cBhvr>
                                        <p:cTn id="253" dur="1" fill="hold">
                                          <p:stCondLst>
                                            <p:cond delay="0"/>
                                          </p:stCondLst>
                                        </p:cTn>
                                        <p:tgtEl>
                                          <p:spTgt spid="5"/>
                                        </p:tgtEl>
                                        <p:attrNameLst>
                                          <p:attrName>style.visibility</p:attrName>
                                        </p:attrNameLst>
                                      </p:cBhvr>
                                      <p:to>
                                        <p:strVal val="visible"/>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 presetClass="entr" presetSubtype="0" fill="hold" grpId="0" nodeType="clickEffect">
                                  <p:stCondLst>
                                    <p:cond delay="0"/>
                                  </p:stCondLst>
                                  <p:childTnLst>
                                    <p:set>
                                      <p:cBhvr>
                                        <p:cTn id="257"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P spid="5127" grpId="0" animBg="1"/>
      <p:bldP spid="5128" grpId="0" animBg="1"/>
      <p:bldP spid="5130" grpId="0" animBg="1"/>
      <p:bldP spid="5131" grpId="0" animBg="1"/>
      <p:bldP spid="5132" grpId="0" animBg="1"/>
      <p:bldP spid="5133" grpId="0" animBg="1"/>
      <p:bldP spid="5135" grpId="0" animBg="1"/>
      <p:bldP spid="5136" grpId="0" animBg="1"/>
      <p:bldP spid="5137" grpId="0" animBg="1"/>
      <p:bldP spid="5138" grpId="0" animBg="1"/>
      <p:bldP spid="5139" grpId="0" animBg="1"/>
      <p:bldP spid="5140" grpId="0" animBg="1"/>
      <p:bldP spid="5141" grpId="0" animBg="1"/>
      <p:bldP spid="5142" grpId="0" animBg="1"/>
      <p:bldP spid="5143" grpId="0" animBg="1"/>
      <p:bldP spid="5145" grpId="0" animBg="1"/>
      <p:bldP spid="5146" grpId="0" animBg="1"/>
      <p:bldP spid="5147" grpId="0" animBg="1"/>
      <p:bldP spid="5148" grpId="0" animBg="1"/>
      <p:bldP spid="5149" grpId="0" animBg="1"/>
      <p:bldP spid="5150" grpId="0" animBg="1"/>
      <p:bldP spid="5151" grpId="0" animBg="1"/>
      <p:bldP spid="5152" grpId="0"/>
      <p:bldP spid="5153" grpId="0"/>
      <p:bldP spid="5158" grpId="0"/>
      <p:bldP spid="5165" grpId="0" animBg="1"/>
      <p:bldP spid="5166" grpId="0" animBg="1"/>
      <p:bldP spid="5167" grpId="0" animBg="1"/>
      <p:bldP spid="5168" grpId="0" animBg="1"/>
      <p:bldP spid="5169" grpId="0" animBg="1"/>
      <p:bldP spid="5170" grpId="0" animBg="1"/>
      <p:bldP spid="5171" grpId="0" animBg="1"/>
      <p:bldP spid="5175" grpId="0" animBg="1"/>
      <p:bldP spid="5176" grpId="0" animBg="1"/>
      <p:bldP spid="5177" grpId="0" animBg="1"/>
      <p:bldP spid="5178" grpId="0"/>
      <p:bldP spid="5180" grpId="0"/>
      <p:bldP spid="5181" grpId="0"/>
      <p:bldP spid="5182" grpId="0"/>
      <p:bldP spid="5183" grpId="0"/>
      <p:bldP spid="5184" grpId="0"/>
      <p:bldP spid="5185" grpId="0"/>
      <p:bldP spid="5186" grpId="0"/>
      <p:bldP spid="5187" grpId="0"/>
      <p:bldP spid="5188" grpId="0"/>
      <p:bldP spid="5189" grpId="0"/>
      <p:bldP spid="5192" grpId="0"/>
      <p:bldP spid="5193" grpId="0"/>
      <p:bldP spid="5194" grpId="0"/>
      <p:bldP spid="5195" grpId="0"/>
      <p:bldP spid="5196" grpId="0" animBg="1"/>
      <p:bldP spid="5197" grpId="0" animBg="1"/>
      <p:bldP spid="5198" grpId="0"/>
      <p:bldP spid="71" grpId="0"/>
      <p:bldP spid="73" grpId="0"/>
      <p:bldP spid="5134" grpId="0" animBg="1"/>
      <p:bldP spid="4" grpId="0"/>
      <p:bldP spid="77" grpId="0"/>
      <p:bldP spid="80" grpId="0"/>
      <p:bldP spid="81" grpId="0" animBg="1"/>
      <p:bldP spid="82" grpId="0" animBg="1"/>
      <p:bldP spid="83" grpId="0" animBg="1"/>
      <p:bldP spid="84" grpId="0" animBg="1"/>
      <p:bldP spid="85" grpId="0"/>
      <p:bldP spid="86" grpId="0" animBg="1"/>
      <p:bldP spid="87" grpId="0" animBg="1"/>
      <p:bldP spid="88" grpId="0"/>
      <p:bldP spid="89" grpId="0"/>
      <p:bldP spid="5179" grpId="0"/>
      <p:bldP spid="90" grpId="0"/>
      <p:bldP spid="91" grpId="0"/>
      <p:bldP spid="92" grpId="0" animBg="1"/>
      <p:bldP spid="93" grpId="0" animBg="1"/>
      <p:bldP spid="94" grpId="0" animBg="1"/>
      <p:bldP spid="95" grpId="0"/>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18179" t="15323" r="55147" b="12978"/>
          <a:stretch>
            <a:fillRect/>
          </a:stretch>
        </p:blipFill>
        <p:spPr bwMode="auto">
          <a:xfrm>
            <a:off x="523875" y="539750"/>
            <a:ext cx="3667125" cy="6115050"/>
          </a:xfrm>
          <a:prstGeom prst="rect">
            <a:avLst/>
          </a:prstGeom>
          <a:noFill/>
          <a:ln w="0">
            <a:noFill/>
            <a:miter lim="800000"/>
            <a:headEnd/>
            <a:tailEnd/>
          </a:ln>
        </p:spPr>
      </p:pic>
      <p:sp>
        <p:nvSpPr>
          <p:cNvPr id="2457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p>
        </p:txBody>
      </p:sp>
      <p:sp>
        <p:nvSpPr>
          <p:cNvPr id="5124" name="Text Box 4"/>
          <p:cNvSpPr txBox="1">
            <a:spLocks noChangeArrowheads="1"/>
          </p:cNvSpPr>
          <p:nvPr/>
        </p:nvSpPr>
        <p:spPr bwMode="auto">
          <a:xfrm>
            <a:off x="1066800" y="152400"/>
            <a:ext cx="7162800" cy="338138"/>
          </a:xfrm>
          <a:prstGeom prst="rect">
            <a:avLst/>
          </a:prstGeom>
          <a:noFill/>
          <a:ln w="9525">
            <a:noFill/>
            <a:miter lim="800000"/>
            <a:headEnd/>
            <a:tailEnd/>
          </a:ln>
          <a:effectLst/>
        </p:spPr>
        <p:txBody>
          <a:bodyPr>
            <a:spAutoFit/>
          </a:bodyPr>
          <a:lstStyle/>
          <a:p>
            <a:pPr algn="ctr">
              <a:spcBef>
                <a:spcPct val="50000"/>
              </a:spcBef>
            </a:pPr>
            <a:r>
              <a:rPr lang="fr-FR" sz="1600" b="1" u="sng">
                <a:latin typeface="Comic Sans MS" pitchFamily="64" charset="0"/>
              </a:rPr>
              <a:t>Titel:???</a:t>
            </a:r>
            <a:endParaRPr lang="fr-FR"/>
          </a:p>
        </p:txBody>
      </p:sp>
      <p:sp>
        <p:nvSpPr>
          <p:cNvPr id="5125" name="AutoShape 5"/>
          <p:cNvSpPr>
            <a:spLocks noChangeArrowheads="1"/>
          </p:cNvSpPr>
          <p:nvPr/>
        </p:nvSpPr>
        <p:spPr bwMode="auto">
          <a:xfrm>
            <a:off x="2819400" y="2209800"/>
            <a:ext cx="381000" cy="381000"/>
          </a:xfrm>
          <a:custGeom>
            <a:avLst/>
            <a:gdLst>
              <a:gd name="T0" fmla="*/ 59270336 w 21600"/>
              <a:gd name="T1" fmla="*/ 0 h 21600"/>
              <a:gd name="T2" fmla="*/ 17358589 w 21600"/>
              <a:gd name="T3" fmla="*/ 17358589 h 21600"/>
              <a:gd name="T4" fmla="*/ 0 w 21600"/>
              <a:gd name="T5" fmla="*/ 59270336 h 21600"/>
              <a:gd name="T6" fmla="*/ 17358589 w 21600"/>
              <a:gd name="T7" fmla="*/ 101182099 h 21600"/>
              <a:gd name="T8" fmla="*/ 59270336 w 21600"/>
              <a:gd name="T9" fmla="*/ 118540689 h 21600"/>
              <a:gd name="T10" fmla="*/ 101182099 w 21600"/>
              <a:gd name="T11" fmla="*/ 101182099 h 21600"/>
              <a:gd name="T12" fmla="*/ 118540689 w 21600"/>
              <a:gd name="T13" fmla="*/ 59270336 h 21600"/>
              <a:gd name="T14" fmla="*/ 101182099 w 21600"/>
              <a:gd name="T15" fmla="*/ 1735858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6"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7"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8"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3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13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13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13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4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8" name="AutoShape 28"/>
          <p:cNvSpPr>
            <a:spLocks noChangeArrowheads="1"/>
          </p:cNvSpPr>
          <p:nvPr/>
        </p:nvSpPr>
        <p:spPr bwMode="auto">
          <a:xfrm>
            <a:off x="3429000" y="2362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4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t>Deutschland</a:t>
            </a:r>
          </a:p>
        </p:txBody>
      </p:sp>
      <p:sp>
        <p:nvSpPr>
          <p:cNvPr id="5178" name="Text Box 58"/>
          <p:cNvSpPr txBox="1">
            <a:spLocks noChangeArrowheads="1"/>
          </p:cNvSpPr>
          <p:nvPr/>
        </p:nvSpPr>
        <p:spPr bwMode="auto">
          <a:xfrm>
            <a:off x="1828800" y="2298700"/>
            <a:ext cx="1066800" cy="304800"/>
          </a:xfrm>
          <a:prstGeom prst="rect">
            <a:avLst/>
          </a:prstGeom>
          <a:noFill/>
          <a:ln w="9525">
            <a:noFill/>
            <a:miter lim="800000"/>
            <a:headEnd/>
            <a:tailEnd/>
          </a:ln>
          <a:effectLst/>
        </p:spPr>
        <p:txBody>
          <a:bodyPr>
            <a:spAutoFit/>
          </a:bodyPr>
          <a:lstStyle/>
          <a:p>
            <a:pPr>
              <a:spcBef>
                <a:spcPct val="50000"/>
              </a:spcBef>
            </a:pPr>
            <a:r>
              <a:rPr lang="fr-FR" sz="1400" b="1"/>
              <a:t>Strasbourg</a:t>
            </a:r>
          </a:p>
        </p:txBody>
      </p:sp>
      <p:sp>
        <p:nvSpPr>
          <p:cNvPr id="5180" name="Text Box 60"/>
          <p:cNvSpPr txBox="1">
            <a:spLocks noChangeArrowheads="1"/>
          </p:cNvSpPr>
          <p:nvPr/>
        </p:nvSpPr>
        <p:spPr bwMode="auto">
          <a:xfrm>
            <a:off x="1706563" y="5534025"/>
            <a:ext cx="1143000" cy="304800"/>
          </a:xfrm>
          <a:prstGeom prst="rect">
            <a:avLst/>
          </a:prstGeom>
          <a:noFill/>
          <a:ln w="9525">
            <a:noFill/>
            <a:miter lim="800000"/>
            <a:headEnd/>
            <a:tailEnd/>
          </a:ln>
          <a:effectLst/>
        </p:spPr>
        <p:txBody>
          <a:bodyPr>
            <a:spAutoFit/>
          </a:bodyPr>
          <a:lstStyle/>
          <a:p>
            <a:pPr>
              <a:spcBef>
                <a:spcPct val="50000"/>
              </a:spcBef>
            </a:pPr>
            <a:r>
              <a:rPr lang="fr-FR" sz="1400" b="1"/>
              <a:t>Mulhouse</a:t>
            </a:r>
          </a:p>
        </p:txBody>
      </p:sp>
      <p:sp>
        <p:nvSpPr>
          <p:cNvPr id="518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t>Die Schweiz</a:t>
            </a:r>
          </a:p>
        </p:txBody>
      </p:sp>
      <p:sp>
        <p:nvSpPr>
          <p:cNvPr id="518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t>Basel</a:t>
            </a:r>
          </a:p>
        </p:txBody>
      </p:sp>
      <p:sp>
        <p:nvSpPr>
          <p:cNvPr id="518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t>Freiburg</a:t>
            </a:r>
          </a:p>
        </p:txBody>
      </p:sp>
      <p:sp>
        <p:nvSpPr>
          <p:cNvPr id="518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t>Kehl</a:t>
            </a:r>
          </a:p>
        </p:txBody>
      </p:sp>
      <p:sp>
        <p:nvSpPr>
          <p:cNvPr id="5185" name="Text Box 65"/>
          <p:cNvSpPr txBox="1">
            <a:spLocks noChangeArrowheads="1"/>
          </p:cNvSpPr>
          <p:nvPr/>
        </p:nvSpPr>
        <p:spPr bwMode="auto">
          <a:xfrm>
            <a:off x="4114800" y="1752600"/>
            <a:ext cx="762000" cy="517525"/>
          </a:xfrm>
          <a:prstGeom prst="rect">
            <a:avLst/>
          </a:prstGeom>
          <a:noFill/>
          <a:ln w="9525">
            <a:noFill/>
            <a:miter lim="800000"/>
            <a:headEnd/>
            <a:tailEnd/>
          </a:ln>
          <a:effectLst/>
        </p:spPr>
        <p:txBody>
          <a:bodyPr>
            <a:spAutoFit/>
          </a:bodyPr>
          <a:lstStyle/>
          <a:p>
            <a:pPr>
              <a:spcBef>
                <a:spcPct val="50000"/>
              </a:spcBef>
            </a:pPr>
            <a:r>
              <a:rPr lang="fr-FR" sz="1400" b="1"/>
              <a:t>Baden-Baden</a:t>
            </a:r>
          </a:p>
        </p:txBody>
      </p:sp>
      <p:sp>
        <p:nvSpPr>
          <p:cNvPr id="518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t>Karlsruhe</a:t>
            </a:r>
          </a:p>
        </p:txBody>
      </p:sp>
      <p:sp>
        <p:nvSpPr>
          <p:cNvPr id="5187"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t>Wichtige elsäsische dynamische Städte</a:t>
            </a:r>
          </a:p>
        </p:txBody>
      </p:sp>
      <p:sp>
        <p:nvSpPr>
          <p:cNvPr id="5188"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t>Deutsche und schweizerische  Städte, die mit dem Elsass verbunden sind</a:t>
            </a:r>
          </a:p>
        </p:txBody>
      </p:sp>
      <p:sp>
        <p:nvSpPr>
          <p:cNvPr id="5195"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t>Der Rhein, Grenze und transportachse</a:t>
            </a:r>
          </a:p>
        </p:txBody>
      </p:sp>
      <p:sp>
        <p:nvSpPr>
          <p:cNvPr id="5197" name="Line 77"/>
          <p:cNvSpPr>
            <a:spLocks noChangeShapeType="1"/>
          </p:cNvSpPr>
          <p:nvPr/>
        </p:nvSpPr>
        <p:spPr bwMode="auto">
          <a:xfrm flipH="1" flipV="1">
            <a:off x="1028700" y="2192338"/>
            <a:ext cx="2019300" cy="228600"/>
          </a:xfrm>
          <a:prstGeom prst="line">
            <a:avLst/>
          </a:prstGeom>
          <a:noFill/>
          <a:ln w="38100">
            <a:solidFill>
              <a:schemeClr val="tx1"/>
            </a:solidFill>
            <a:round/>
            <a:headEnd/>
            <a:tailEnd/>
          </a:ln>
          <a:effectLst/>
        </p:spPr>
        <p:txBody>
          <a:bodyPr/>
          <a:lstStyle/>
          <a:p>
            <a:endParaRPr lang="fr-FR"/>
          </a:p>
        </p:txBody>
      </p:sp>
      <p:sp>
        <p:nvSpPr>
          <p:cNvPr id="86" name="Line 77"/>
          <p:cNvSpPr>
            <a:spLocks noChangeShapeType="1"/>
          </p:cNvSpPr>
          <p:nvPr/>
        </p:nvSpPr>
        <p:spPr bwMode="auto">
          <a:xfrm flipH="1">
            <a:off x="2819400" y="2411413"/>
            <a:ext cx="190500" cy="3341687"/>
          </a:xfrm>
          <a:prstGeom prst="line">
            <a:avLst/>
          </a:prstGeom>
          <a:noFill/>
          <a:ln w="38100">
            <a:solidFill>
              <a:schemeClr val="tx1"/>
            </a:solidFill>
            <a:round/>
            <a:headEnd/>
            <a:tailEnd/>
          </a:ln>
          <a:effectLst/>
        </p:spPr>
        <p:txBody>
          <a:bodyPr/>
          <a:lstStyle/>
          <a:p>
            <a:endParaRPr lang="fr-FR"/>
          </a:p>
        </p:txBody>
      </p:sp>
      <p:sp>
        <p:nvSpPr>
          <p:cNvPr id="87" name="Line 77"/>
          <p:cNvSpPr>
            <a:spLocks noChangeShapeType="1"/>
          </p:cNvSpPr>
          <p:nvPr/>
        </p:nvSpPr>
        <p:spPr bwMode="auto">
          <a:xfrm flipH="1">
            <a:off x="900113" y="5715000"/>
            <a:ext cx="1895475" cy="898525"/>
          </a:xfrm>
          <a:prstGeom prst="line">
            <a:avLst/>
          </a:prstGeom>
          <a:noFill/>
          <a:ln w="38100">
            <a:solidFill>
              <a:schemeClr val="tx1"/>
            </a:solidFill>
            <a:round/>
            <a:headEnd/>
            <a:tailEnd/>
          </a:ln>
          <a:effectLst/>
        </p:spPr>
        <p:txBody>
          <a:bodyPr/>
          <a:lstStyle/>
          <a:p>
            <a:endParaRPr lang="fr-FR"/>
          </a:p>
        </p:txBody>
      </p:sp>
      <p:sp>
        <p:nvSpPr>
          <p:cNvPr id="88"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t>Nach Dijon, Lyon...</a:t>
            </a:r>
          </a:p>
        </p:txBody>
      </p:sp>
      <p:sp>
        <p:nvSpPr>
          <p:cNvPr id="89"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t>Nach Paris...</a:t>
            </a:r>
          </a:p>
        </p:txBody>
      </p:sp>
      <p:sp>
        <p:nvSpPr>
          <p:cNvPr id="5179" name="Text Box 59"/>
          <p:cNvSpPr txBox="1">
            <a:spLocks noChangeArrowheads="1"/>
          </p:cNvSpPr>
          <p:nvPr/>
        </p:nvSpPr>
        <p:spPr bwMode="auto">
          <a:xfrm>
            <a:off x="1779588" y="4381500"/>
            <a:ext cx="838200" cy="304800"/>
          </a:xfrm>
          <a:prstGeom prst="rect">
            <a:avLst/>
          </a:prstGeom>
          <a:noFill/>
          <a:ln w="9525">
            <a:noFill/>
            <a:miter lim="800000"/>
            <a:headEnd/>
            <a:tailEnd/>
          </a:ln>
          <a:effectLst/>
        </p:spPr>
        <p:txBody>
          <a:bodyPr>
            <a:spAutoFit/>
          </a:bodyPr>
          <a:lstStyle/>
          <a:p>
            <a:pPr>
              <a:spcBef>
                <a:spcPct val="50000"/>
              </a:spcBef>
            </a:pPr>
            <a:r>
              <a:rPr lang="fr-FR" sz="1400" b="1"/>
              <a:t>Colmar</a:t>
            </a:r>
          </a:p>
        </p:txBody>
      </p:sp>
      <p:sp>
        <p:nvSpPr>
          <p:cNvPr id="90"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t>Lorraine</a:t>
            </a:r>
          </a:p>
        </p:txBody>
      </p:sp>
      <p:sp>
        <p:nvSpPr>
          <p:cNvPr id="91"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t>Franche-Comté</a:t>
            </a:r>
          </a:p>
        </p:txBody>
      </p:sp>
      <p:sp>
        <p:nvSpPr>
          <p:cNvPr id="92" name="Line 77"/>
          <p:cNvSpPr>
            <a:spLocks noChangeShapeType="1"/>
          </p:cNvSpPr>
          <p:nvPr/>
        </p:nvSpPr>
        <p:spPr bwMode="auto">
          <a:xfrm flipH="1" flipV="1">
            <a:off x="3028950" y="2411413"/>
            <a:ext cx="552450" cy="103187"/>
          </a:xfrm>
          <a:prstGeom prst="line">
            <a:avLst/>
          </a:prstGeom>
          <a:noFill/>
          <a:ln w="38100">
            <a:solidFill>
              <a:schemeClr val="tx1"/>
            </a:solidFill>
            <a:round/>
            <a:headEnd/>
            <a:tailEnd/>
          </a:ln>
          <a:effectLst/>
        </p:spPr>
        <p:txBody>
          <a:bodyPr/>
          <a:lstStyle/>
          <a:p>
            <a:endParaRPr lang="fr-FR"/>
          </a:p>
        </p:txBody>
      </p:sp>
      <p:sp>
        <p:nvSpPr>
          <p:cNvPr id="45" name="Line 77"/>
          <p:cNvSpPr>
            <a:spLocks noChangeShapeType="1"/>
          </p:cNvSpPr>
          <p:nvPr/>
        </p:nvSpPr>
        <p:spPr bwMode="auto">
          <a:xfrm flipH="1" flipV="1">
            <a:off x="2828925" y="5753100"/>
            <a:ext cx="2019300" cy="723900"/>
          </a:xfrm>
          <a:prstGeom prst="line">
            <a:avLst/>
          </a:prstGeom>
          <a:noFill/>
          <a:ln w="38100">
            <a:solidFill>
              <a:schemeClr val="tx1"/>
            </a:solidFill>
            <a:round/>
            <a:headEnd/>
            <a:tailEnd/>
          </a:ln>
          <a:effectLst/>
        </p:spPr>
        <p:txBody>
          <a:bodyPr/>
          <a:lstStyle/>
          <a:p>
            <a:endParaRPr lang="fr-FR"/>
          </a:p>
        </p:txBody>
      </p:sp>
      <p:sp>
        <p:nvSpPr>
          <p:cNvPr id="46"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47" name="ZoneTexte 46"/>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t>Nach Zürich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8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7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7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8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8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8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1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8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84"/>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8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82"/>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9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2"/>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6"/>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P spid="5127" grpId="0" animBg="1"/>
      <p:bldP spid="5128" grpId="0" animBg="1"/>
      <p:bldP spid="5130" grpId="0" animBg="1"/>
      <p:bldP spid="5131" grpId="0" animBg="1"/>
      <p:bldP spid="5132" grpId="0" animBg="1"/>
      <p:bldP spid="5133" grpId="0" animBg="1"/>
      <p:bldP spid="5146" grpId="0" animBg="1"/>
      <p:bldP spid="5147" grpId="0" animBg="1"/>
      <p:bldP spid="5148" grpId="0" animBg="1"/>
      <p:bldP spid="5149" grpId="0" animBg="1"/>
      <p:bldP spid="5150" grpId="0" animBg="1"/>
      <p:bldP spid="5151" grpId="0" animBg="1"/>
      <p:bldP spid="5158" grpId="0"/>
      <p:bldP spid="5178" grpId="0"/>
      <p:bldP spid="5180" grpId="0"/>
      <p:bldP spid="5181" grpId="0"/>
      <p:bldP spid="5182" grpId="0"/>
      <p:bldP spid="5183" grpId="0"/>
      <p:bldP spid="5184" grpId="0"/>
      <p:bldP spid="5185" grpId="0"/>
      <p:bldP spid="5186" grpId="0"/>
      <p:bldP spid="5187" grpId="0"/>
      <p:bldP spid="5188" grpId="0"/>
      <p:bldP spid="5195" grpId="0"/>
      <p:bldP spid="5197" grpId="0" animBg="1"/>
      <p:bldP spid="86" grpId="0" animBg="1"/>
      <p:bldP spid="87" grpId="0" animBg="1"/>
      <p:bldP spid="88" grpId="0"/>
      <p:bldP spid="89" grpId="0"/>
      <p:bldP spid="5179" grpId="0"/>
      <p:bldP spid="90" grpId="0"/>
      <p:bldP spid="91" grpId="0"/>
      <p:bldP spid="92" grpId="0" animBg="1"/>
      <p:bldP spid="45" grpId="0" animBg="1"/>
      <p:bldP spid="46"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srcRect/>
          <a:stretch>
            <a:fillRect/>
          </a:stretch>
        </p:blipFill>
        <p:spPr bwMode="auto">
          <a:xfrm>
            <a:off x="333375" y="3967163"/>
            <a:ext cx="4067175" cy="1943100"/>
          </a:xfrm>
          <a:prstGeom prst="rect">
            <a:avLst/>
          </a:prstGeom>
          <a:noFill/>
          <a:ln w="9525">
            <a:noFill/>
            <a:round/>
            <a:headEnd/>
            <a:tailEnd/>
          </a:ln>
          <a:effectLst/>
        </p:spPr>
      </p:pic>
      <p:sp>
        <p:nvSpPr>
          <p:cNvPr id="9219" name="Text Box 2"/>
          <p:cNvSpPr txBox="1">
            <a:spLocks noChangeArrowheads="1"/>
          </p:cNvSpPr>
          <p:nvPr/>
        </p:nvSpPr>
        <p:spPr bwMode="auto">
          <a:xfrm>
            <a:off x="539750" y="452438"/>
            <a:ext cx="8229600" cy="4357687"/>
          </a:xfrm>
          <a:prstGeom prst="rect">
            <a:avLst/>
          </a:prstGeom>
          <a:noFill/>
          <a:ln w="9525">
            <a:noFill/>
            <a:round/>
            <a:headEnd/>
            <a:tailEnd/>
          </a:ln>
          <a:effectLst/>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i="1" u="sng" dirty="0" err="1">
                <a:solidFill>
                  <a:srgbClr val="FF0000"/>
                </a:solidFill>
                <a:ea typeface="Microsoft YaHei" charset="-122"/>
              </a:rPr>
              <a:t>Fallstudie</a:t>
            </a:r>
            <a:r>
              <a:rPr lang="fr-FR" sz="4000" b="1" i="1" dirty="0">
                <a:solidFill>
                  <a:srgbClr val="FF0000"/>
                </a:solidFill>
                <a:ea typeface="Microsoft YaHei" charset="-122"/>
              </a:rPr>
              <a:t>: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i="1" dirty="0">
                <a:solidFill>
                  <a:srgbClr val="FF0000"/>
                </a:solidFill>
                <a:ea typeface="Microsoft YaHei" charset="-122"/>
              </a:rPr>
              <a:t>die </a:t>
            </a:r>
            <a:r>
              <a:rPr lang="fr-FR" sz="4000" b="1" i="1" dirty="0" err="1">
                <a:solidFill>
                  <a:srgbClr val="FF0000"/>
                </a:solidFill>
                <a:ea typeface="Microsoft YaHei" charset="-122"/>
              </a:rPr>
              <a:t>Hochgeschwindigkeitsstrecke</a:t>
            </a:r>
            <a:r>
              <a:rPr lang="fr-FR" sz="4000" b="1" i="1" dirty="0">
                <a:solidFill>
                  <a:srgbClr val="FF0000"/>
                </a:solidFill>
                <a:ea typeface="Microsoft YaHei" charset="-122"/>
              </a:rPr>
              <a:t> </a:t>
            </a:r>
            <a:r>
              <a:rPr lang="fr-FR" sz="4000" b="1" i="1" dirty="0" err="1">
                <a:solidFill>
                  <a:srgbClr val="FF0000"/>
                </a:solidFill>
                <a:ea typeface="Microsoft YaHei" charset="-122"/>
              </a:rPr>
              <a:t>Ostfrankreich</a:t>
            </a:r>
            <a:r>
              <a:rPr lang="fr-FR" sz="4000" b="1" i="1" dirty="0">
                <a:solidFill>
                  <a:srgbClr val="FF0000"/>
                </a:solidFill>
                <a:ea typeface="Microsoft YaHei" charset="-122"/>
              </a:rPr>
              <a:t> (Frz. : « LGV Est »), </a:t>
            </a:r>
            <a:r>
              <a:rPr lang="fr-FR" sz="4000" b="1" i="1" dirty="0" err="1">
                <a:solidFill>
                  <a:srgbClr val="FF0000"/>
                </a:solidFill>
                <a:ea typeface="Microsoft YaHei" charset="-122"/>
              </a:rPr>
              <a:t>eine</a:t>
            </a:r>
            <a:r>
              <a:rPr lang="fr-FR" sz="4000" b="1" i="1" dirty="0">
                <a:solidFill>
                  <a:srgbClr val="FF0000"/>
                </a:solidFill>
                <a:ea typeface="Microsoft YaHei" charset="-122"/>
              </a:rPr>
              <a:t> </a:t>
            </a:r>
            <a:r>
              <a:rPr lang="fr-FR" sz="4000" b="1" i="1" dirty="0" err="1">
                <a:solidFill>
                  <a:srgbClr val="FF0000"/>
                </a:solidFill>
                <a:ea typeface="Microsoft YaHei" charset="-122"/>
              </a:rPr>
              <a:t>Herausforderung</a:t>
            </a:r>
            <a:r>
              <a:rPr lang="fr-FR" sz="4000" b="1" i="1" dirty="0">
                <a:solidFill>
                  <a:srgbClr val="FF0000"/>
                </a:solidFill>
                <a:ea typeface="Microsoft YaHei" charset="-122"/>
              </a:rPr>
              <a:t> </a:t>
            </a:r>
            <a:r>
              <a:rPr lang="fr-FR" sz="4000" b="1" i="1" dirty="0" err="1">
                <a:solidFill>
                  <a:srgbClr val="FF0000"/>
                </a:solidFill>
                <a:ea typeface="Microsoft YaHei" charset="-122"/>
              </a:rPr>
              <a:t>für</a:t>
            </a:r>
            <a:r>
              <a:rPr lang="fr-FR" sz="4000" b="1" i="1" dirty="0">
                <a:solidFill>
                  <a:srgbClr val="FF0000"/>
                </a:solidFill>
                <a:ea typeface="Microsoft YaHei" charset="-122"/>
              </a:rPr>
              <a:t> die </a:t>
            </a:r>
            <a:r>
              <a:rPr lang="fr-FR" sz="4000" b="1" i="1" dirty="0" err="1">
                <a:solidFill>
                  <a:srgbClr val="FF0000"/>
                </a:solidFill>
                <a:ea typeface="Microsoft YaHei" charset="-122"/>
              </a:rPr>
              <a:t>Raumplanung</a:t>
            </a:r>
            <a:r>
              <a:rPr lang="fr-FR" sz="4000" b="1" i="1" dirty="0">
                <a:solidFill>
                  <a:srgbClr val="FF0000"/>
                </a:solidFill>
                <a:ea typeface="Microsoft YaHei" charset="-122"/>
              </a:rPr>
              <a:t> </a:t>
            </a:r>
            <a:r>
              <a:rPr lang="fr-FR" sz="4000" b="1" i="1" dirty="0" err="1">
                <a:solidFill>
                  <a:srgbClr val="FF0000"/>
                </a:solidFill>
                <a:ea typeface="Microsoft YaHei" charset="-122"/>
              </a:rPr>
              <a:t>auf</a:t>
            </a:r>
            <a:r>
              <a:rPr lang="fr-FR" sz="4000" b="1" i="1" dirty="0">
                <a:solidFill>
                  <a:srgbClr val="FF0000"/>
                </a:solidFill>
                <a:ea typeface="Microsoft YaHei" charset="-122"/>
              </a:rPr>
              <a:t> </a:t>
            </a:r>
            <a:r>
              <a:rPr lang="fr-FR" sz="4000" b="1" i="1" dirty="0" err="1">
                <a:solidFill>
                  <a:srgbClr val="FF0000"/>
                </a:solidFill>
                <a:ea typeface="Microsoft YaHei" charset="-122"/>
              </a:rPr>
              <a:t>verschiedenen</a:t>
            </a:r>
            <a:r>
              <a:rPr lang="fr-FR" sz="4000" b="1" i="1" dirty="0">
                <a:solidFill>
                  <a:srgbClr val="FF0000"/>
                </a:solidFill>
                <a:ea typeface="Microsoft YaHei" charset="-122"/>
              </a:rPr>
              <a:t> </a:t>
            </a:r>
            <a:r>
              <a:rPr lang="fr-FR" sz="4000" b="1" i="1" dirty="0" err="1">
                <a:solidFill>
                  <a:srgbClr val="FF0000"/>
                </a:solidFill>
                <a:ea typeface="Microsoft YaHei" charset="-122"/>
              </a:rPr>
              <a:t>Ebenen</a:t>
            </a:r>
            <a:r>
              <a:rPr lang="fr-FR" sz="4000" b="1" i="1" dirty="0">
                <a:solidFill>
                  <a:srgbClr val="FF0000"/>
                </a:solidFill>
                <a:ea typeface="Microsoft YaHei" charset="-122"/>
              </a:rPr>
              <a:t/>
            </a:r>
            <a:br>
              <a:rPr lang="fr-FR" sz="4000" b="1" i="1" dirty="0">
                <a:solidFill>
                  <a:srgbClr val="FF0000"/>
                </a:solidFill>
                <a:ea typeface="Microsoft YaHei" charset="-122"/>
              </a:rPr>
            </a:br>
            <a:r>
              <a:rPr lang="fr-FR" sz="4000" b="1" i="1" dirty="0">
                <a:solidFill>
                  <a:srgbClr val="FF0000"/>
                </a:solidFill>
                <a:ea typeface="Microsoft YaHei" charset="-122"/>
              </a:rPr>
              <a:t/>
            </a:r>
            <a:br>
              <a:rPr lang="fr-FR" sz="4000" b="1" i="1" dirty="0">
                <a:solidFill>
                  <a:srgbClr val="FF0000"/>
                </a:solidFill>
                <a:ea typeface="Microsoft YaHei" charset="-122"/>
              </a:rPr>
            </a:br>
            <a:endParaRPr lang="fr-FR" sz="4000" b="1" i="1" dirty="0">
              <a:solidFill>
                <a:srgbClr val="FF0000"/>
              </a:solidFill>
              <a:ea typeface="Microsoft YaHei" charset="-122"/>
            </a:endParaRPr>
          </a:p>
        </p:txBody>
      </p:sp>
      <p:pic>
        <p:nvPicPr>
          <p:cNvPr id="9220" name="Picture 3"/>
          <p:cNvPicPr>
            <a:picLocks noChangeAspect="1" noChangeArrowheads="1"/>
          </p:cNvPicPr>
          <p:nvPr/>
        </p:nvPicPr>
        <p:blipFill>
          <a:blip r:embed="rId4" cstate="print"/>
          <a:srcRect/>
          <a:stretch>
            <a:fillRect/>
          </a:stretch>
        </p:blipFill>
        <p:spPr bwMode="auto">
          <a:xfrm>
            <a:off x="4724400" y="3848100"/>
            <a:ext cx="4048125" cy="26193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lh4.ggpht.com/_e5u3ixpV8iA/S_po-2QGh1I/AAAAAAAACgk/Z4tDS3zOS18/s800/crt-alsace-alsacez-vous-affiche-vous-etes-ici.jpg"/>
          <p:cNvPicPr>
            <a:picLocks noChangeAspect="1" noChangeArrowheads="1"/>
          </p:cNvPicPr>
          <p:nvPr/>
        </p:nvPicPr>
        <p:blipFill>
          <a:blip r:embed="rId2" cstate="print"/>
          <a:srcRect/>
          <a:stretch>
            <a:fillRect/>
          </a:stretch>
        </p:blipFill>
        <p:spPr bwMode="auto">
          <a:xfrm>
            <a:off x="179388" y="0"/>
            <a:ext cx="8820150" cy="6508750"/>
          </a:xfrm>
          <a:prstGeom prst="rect">
            <a:avLst/>
          </a:prstGeom>
          <a:noFill/>
          <a:ln w="9525">
            <a:noFill/>
            <a:miter lim="800000"/>
            <a:headEnd/>
            <a:tailEnd/>
          </a:ln>
        </p:spPr>
      </p:pic>
      <p:sp>
        <p:nvSpPr>
          <p:cNvPr id="2" name="Rectangle 1"/>
          <p:cNvSpPr/>
          <p:nvPr/>
        </p:nvSpPr>
        <p:spPr>
          <a:xfrm>
            <a:off x="0" y="0"/>
            <a:ext cx="4572000" cy="707886"/>
          </a:xfrm>
          <a:prstGeom prst="rect">
            <a:avLst/>
          </a:prstGeom>
        </p:spPr>
        <p:txBody>
          <a:bodyPr>
            <a:spAutoFit/>
          </a:bodyPr>
          <a:lstStyle/>
          <a:p>
            <a:r>
              <a:rPr lang="fr-FR" sz="2000" dirty="0">
                <a:solidFill>
                  <a:srgbClr val="0070C0"/>
                </a:solidFill>
              </a:rPr>
              <a:t/>
            </a:r>
            <a:br>
              <a:rPr lang="fr-FR" sz="2000" dirty="0">
                <a:solidFill>
                  <a:srgbClr val="0070C0"/>
                </a:solidFill>
              </a:rPr>
            </a:br>
            <a:r>
              <a:rPr lang="fr-FR" sz="2000" b="1" u="sng" dirty="0">
                <a:solidFill>
                  <a:srgbClr val="0070C0"/>
                </a:solidFill>
              </a:rPr>
              <a:t>Document d’accroche:</a:t>
            </a:r>
            <a:endParaRPr lang="fr-FR" sz="2000" dirty="0">
              <a:solidFill>
                <a:srgbClr val="0070C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TotalTime>
  <Words>2040</Words>
  <Application>Microsoft Office PowerPoint</Application>
  <PresentationFormat>Affichage à l'écran (4:3)</PresentationFormat>
  <Paragraphs>545</Paragraphs>
  <Slides>69</Slides>
  <Notes>4</Notes>
  <HiddenSlides>0</HiddenSlides>
  <MMClips>0</MMClips>
  <ScaleCrop>false</ScaleCrop>
  <HeadingPairs>
    <vt:vector size="4" baseType="variant">
      <vt:variant>
        <vt:lpstr>Thème</vt:lpstr>
      </vt:variant>
      <vt:variant>
        <vt:i4>2</vt:i4>
      </vt:variant>
      <vt:variant>
        <vt:lpstr>Titres des diapositives</vt:lpstr>
      </vt:variant>
      <vt:variant>
        <vt:i4>69</vt:i4>
      </vt:variant>
    </vt:vector>
  </HeadingPairs>
  <TitlesOfParts>
    <vt:vector size="71" baseType="lpstr">
      <vt:lpstr>Thème Office</vt:lpstr>
      <vt:lpstr>1_Thème Office</vt:lpstr>
      <vt:lpstr>Unsere Region: Das Elsass</vt:lpstr>
      <vt:lpstr>I - HABITER LA FRANCE ( environ 30% du temps consacré à la géographie = 13 heures)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ou autre possibilité pour le document d’accroche:  Ein Riese hat die Aktualität der Baustelle der „LGV Est“ im Jahre 2011 geprägt.  Zehn Meter Durchmesser, 110 Meter lang, 2 200 Tonnen schwer: der Tunnelbohrer wird die Vogesen auf 4 Km in Höhe von Ernolsheim-lès-Saverne im Rythmus von 20 Metern täglich durchbohren, wo sich der „TGV“ im Frühling 2016 mit einer Geschwindigkeit von 320 Km pro Stunde stürzen wird. Um die Reisenden zu erlauben, 40 Minuten auf der Strecke Straßburg-Paris zu gewinnen, koordiniert die Firma „Réseau ferré de France“ („RFF“) die Baustelle zweiter Phase der LGV: 106 Km zwischen Baudrecourt und Vendenheim. Zwanzig Jahre nach der Unterschrift des Auftrages der  Strecke „LGV-Est“ sollte man Paris mit Straßburg in einer Stunde und fünfzig Minuten ab 2016 verbinden können.      Nach den DNA, Emmanuel Viau, 1° janvier 2012   ou Vidéo sur France 3 Alsace: Ernolsheim les Saverne: le chantier de la LGV http://alsace.france3.fr/info/ernolsheim-les-savernele-tunnelier-est-la-70917418.html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II. Elsass, eine grenzüberschreitende Region, die mehr denn je ins Herzland Europas hineinwächst  </vt:lpstr>
      <vt:lpstr>1. Eine attraktive Region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Source: brochure bilingue disponible sur le site de la région Alsace</vt:lpstr>
      <vt:lpstr>Présentation PowerPoint</vt:lpstr>
      <vt:lpstr>Présentation PowerPoint</vt:lpstr>
      <vt:lpstr>Présentation PowerPoint</vt:lpstr>
      <vt:lpstr>Présentation PowerPoint</vt:lpstr>
      <vt:lpstr>Présentation PowerPoint</vt:lpstr>
      <vt:lpstr>2. …im Oberrhein und in Europa integriert</vt:lpstr>
      <vt:lpstr>Présentation PowerPoint</vt:lpstr>
      <vt:lpstr>Présentation PowerPoint</vt:lpstr>
      <vt:lpstr>Présentation PowerPoint</vt:lpstr>
      <vt:lpstr>Présentation PowerPoint</vt:lpstr>
      <vt:lpstr> eine grenzüberschreitende Zusammenarbeit  </vt:lpstr>
      <vt:lpstr>Définitions: </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lfournier</cp:lastModifiedBy>
  <cp:revision>167</cp:revision>
  <dcterms:created xsi:type="dcterms:W3CDTF">2012-05-06T08:53:06Z</dcterms:created>
  <dcterms:modified xsi:type="dcterms:W3CDTF">2012-10-08T12:44:53Z</dcterms:modified>
</cp:coreProperties>
</file>