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5" r:id="rId3"/>
    <p:sldId id="273" r:id="rId4"/>
    <p:sldId id="274" r:id="rId5"/>
    <p:sldId id="258" r:id="rId6"/>
    <p:sldId id="260" r:id="rId7"/>
    <p:sldId id="261" r:id="rId8"/>
    <p:sldId id="275" r:id="rId9"/>
    <p:sldId id="262" r:id="rId10"/>
    <p:sldId id="259" r:id="rId11"/>
    <p:sldId id="263" r:id="rId12"/>
    <p:sldId id="264" r:id="rId13"/>
    <p:sldId id="265" r:id="rId14"/>
    <p:sldId id="266" r:id="rId15"/>
    <p:sldId id="267" r:id="rId16"/>
    <p:sldId id="276" r:id="rId17"/>
    <p:sldId id="277" r:id="rId18"/>
    <p:sldId id="268" r:id="rId19"/>
    <p:sldId id="286" r:id="rId20"/>
    <p:sldId id="278" r:id="rId21"/>
    <p:sldId id="279" r:id="rId22"/>
    <p:sldId id="287" r:id="rId23"/>
    <p:sldId id="269" r:id="rId24"/>
    <p:sldId id="280" r:id="rId25"/>
    <p:sldId id="281" r:id="rId26"/>
    <p:sldId id="282" r:id="rId27"/>
    <p:sldId id="283" r:id="rId28"/>
    <p:sldId id="284" r:id="rId29"/>
    <p:sldId id="270" r:id="rId30"/>
    <p:sldId id="271" r:id="rId31"/>
    <p:sldId id="272"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2" d="100"/>
          <a:sy n="72" d="100"/>
        </p:scale>
        <p:origin x="49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C57878-DE93-794D-8CDE-A170147CEBC5}" type="doc">
      <dgm:prSet loTypeId="urn:microsoft.com/office/officeart/2005/8/layout/process1" loCatId="process" qsTypeId="urn:microsoft.com/office/officeart/2005/8/quickstyle/simple4" qsCatId="simple" csTypeId="urn:microsoft.com/office/officeart/2005/8/colors/accent1_2" csCatId="accent1" phldr="1"/>
      <dgm:spPr/>
    </dgm:pt>
    <dgm:pt modelId="{9E96F4BE-2640-EA40-BC0A-B46FB2D77861}">
      <dgm:prSet phldrT="[Texte]"/>
      <dgm:spPr/>
      <dgm:t>
        <a:bodyPr/>
        <a:lstStyle/>
        <a:p>
          <a:r>
            <a:rPr lang="fr-FR" dirty="0"/>
            <a:t>Présentation de la fiche de consignes (en classe)</a:t>
          </a:r>
        </a:p>
      </dgm:t>
    </dgm:pt>
    <dgm:pt modelId="{B16FEB9B-F15E-F544-84B8-FDBD5C6BC862}" type="parTrans" cxnId="{6FBFD58B-C3F0-3948-85EF-B6BF356736E8}">
      <dgm:prSet/>
      <dgm:spPr/>
      <dgm:t>
        <a:bodyPr/>
        <a:lstStyle/>
        <a:p>
          <a:endParaRPr lang="fr-FR"/>
        </a:p>
      </dgm:t>
    </dgm:pt>
    <dgm:pt modelId="{562046E5-F906-D440-9CCB-7338655962EE}" type="sibTrans" cxnId="{6FBFD58B-C3F0-3948-85EF-B6BF356736E8}">
      <dgm:prSet/>
      <dgm:spPr/>
      <dgm:t>
        <a:bodyPr/>
        <a:lstStyle/>
        <a:p>
          <a:endParaRPr lang="fr-FR"/>
        </a:p>
      </dgm:t>
    </dgm:pt>
    <dgm:pt modelId="{AB5DF0F8-8822-1D42-84FE-D96A2977D825}">
      <dgm:prSet phldrT="[Texte]"/>
      <dgm:spPr/>
      <dgm:t>
        <a:bodyPr/>
        <a:lstStyle/>
        <a:p>
          <a:r>
            <a:rPr lang="fr-FR" dirty="0"/>
            <a:t>Travail autonome avec la fiche de consignes</a:t>
          </a:r>
        </a:p>
      </dgm:t>
    </dgm:pt>
    <dgm:pt modelId="{11EF1AD9-DC7D-FC40-BCFD-6441E024273A}" type="parTrans" cxnId="{7B283CCC-3EA5-6A4D-9357-D96446347661}">
      <dgm:prSet/>
      <dgm:spPr/>
      <dgm:t>
        <a:bodyPr/>
        <a:lstStyle/>
        <a:p>
          <a:endParaRPr lang="fr-FR"/>
        </a:p>
      </dgm:t>
    </dgm:pt>
    <dgm:pt modelId="{3560D154-7C41-5C4E-B29F-D17468D5DC3B}" type="sibTrans" cxnId="{7B283CCC-3EA5-6A4D-9357-D96446347661}">
      <dgm:prSet/>
      <dgm:spPr/>
      <dgm:t>
        <a:bodyPr/>
        <a:lstStyle/>
        <a:p>
          <a:endParaRPr lang="fr-FR"/>
        </a:p>
      </dgm:t>
    </dgm:pt>
    <dgm:pt modelId="{9F80778F-4469-B74D-8D8D-E1E6AE8021EF}">
      <dgm:prSet phldrT="[Texte]"/>
      <dgm:spPr/>
      <dgm:t>
        <a:bodyPr/>
        <a:lstStyle/>
        <a:p>
          <a:r>
            <a:rPr lang="fr-FR" dirty="0"/>
            <a:t>Sauvegarde des travaux</a:t>
          </a:r>
        </a:p>
      </dgm:t>
    </dgm:pt>
    <dgm:pt modelId="{4980A1F5-5993-D341-B6A3-C78484862E32}" type="parTrans" cxnId="{89D3B7BC-71CA-CF4A-874A-80802542D1E2}">
      <dgm:prSet/>
      <dgm:spPr/>
      <dgm:t>
        <a:bodyPr/>
        <a:lstStyle/>
        <a:p>
          <a:endParaRPr lang="fr-FR"/>
        </a:p>
      </dgm:t>
    </dgm:pt>
    <dgm:pt modelId="{AC0AF234-58F9-3147-BC21-789D9B6BFC00}" type="sibTrans" cxnId="{89D3B7BC-71CA-CF4A-874A-80802542D1E2}">
      <dgm:prSet/>
      <dgm:spPr/>
      <dgm:t>
        <a:bodyPr/>
        <a:lstStyle/>
        <a:p>
          <a:endParaRPr lang="fr-FR"/>
        </a:p>
      </dgm:t>
    </dgm:pt>
    <dgm:pt modelId="{053C1B36-85A3-1640-9EC6-014B5FA4096E}">
      <dgm:prSet/>
      <dgm:spPr/>
      <dgm:t>
        <a:bodyPr/>
        <a:lstStyle/>
        <a:p>
          <a:r>
            <a:rPr lang="fr-FR" dirty="0"/>
            <a:t>Présentation du site Paris 26 </a:t>
          </a:r>
          <a:r>
            <a:rPr lang="fr-FR" dirty="0" err="1"/>
            <a:t>Gigapixels</a:t>
          </a:r>
          <a:r>
            <a:rPr lang="fr-FR" dirty="0"/>
            <a:t> (en salle informatique)</a:t>
          </a:r>
        </a:p>
      </dgm:t>
    </dgm:pt>
    <dgm:pt modelId="{2E03D14B-2997-E644-BDB4-B329159C2795}" type="parTrans" cxnId="{71DF4664-7753-014B-BDBF-152E4C7524BF}">
      <dgm:prSet/>
      <dgm:spPr/>
      <dgm:t>
        <a:bodyPr/>
        <a:lstStyle/>
        <a:p>
          <a:endParaRPr lang="fr-FR"/>
        </a:p>
      </dgm:t>
    </dgm:pt>
    <dgm:pt modelId="{12985C35-6A25-7C4E-91DE-880F44BF5394}" type="sibTrans" cxnId="{71DF4664-7753-014B-BDBF-152E4C7524BF}">
      <dgm:prSet/>
      <dgm:spPr/>
      <dgm:t>
        <a:bodyPr/>
        <a:lstStyle/>
        <a:p>
          <a:endParaRPr lang="fr-FR"/>
        </a:p>
      </dgm:t>
    </dgm:pt>
    <dgm:pt modelId="{22747C71-1543-7647-B4B0-8C72A4DC2F8F}" type="pres">
      <dgm:prSet presAssocID="{3DC57878-DE93-794D-8CDE-A170147CEBC5}" presName="Name0" presStyleCnt="0">
        <dgm:presLayoutVars>
          <dgm:dir/>
          <dgm:resizeHandles val="exact"/>
        </dgm:presLayoutVars>
      </dgm:prSet>
      <dgm:spPr/>
    </dgm:pt>
    <dgm:pt modelId="{9F1CF63A-04C0-2C43-A49D-47E745386279}" type="pres">
      <dgm:prSet presAssocID="{9E96F4BE-2640-EA40-BC0A-B46FB2D77861}" presName="node" presStyleLbl="node1" presStyleIdx="0" presStyleCnt="4" custScaleY="159893">
        <dgm:presLayoutVars>
          <dgm:bulletEnabled val="1"/>
        </dgm:presLayoutVars>
      </dgm:prSet>
      <dgm:spPr/>
    </dgm:pt>
    <dgm:pt modelId="{6691AA82-4C4B-DB41-846A-73931E993B18}" type="pres">
      <dgm:prSet presAssocID="{562046E5-F906-D440-9CCB-7338655962EE}" presName="sibTrans" presStyleLbl="sibTrans2D1" presStyleIdx="0" presStyleCnt="3"/>
      <dgm:spPr/>
    </dgm:pt>
    <dgm:pt modelId="{206B77B1-7F84-304B-B1BB-8FADE09BB349}" type="pres">
      <dgm:prSet presAssocID="{562046E5-F906-D440-9CCB-7338655962EE}" presName="connectorText" presStyleLbl="sibTrans2D1" presStyleIdx="0" presStyleCnt="3"/>
      <dgm:spPr/>
    </dgm:pt>
    <dgm:pt modelId="{ED4AD079-8456-BD4C-A779-09C0DFEAFF22}" type="pres">
      <dgm:prSet presAssocID="{053C1B36-85A3-1640-9EC6-014B5FA4096E}" presName="node" presStyleLbl="node1" presStyleIdx="1" presStyleCnt="4" custScaleY="157274">
        <dgm:presLayoutVars>
          <dgm:bulletEnabled val="1"/>
        </dgm:presLayoutVars>
      </dgm:prSet>
      <dgm:spPr/>
    </dgm:pt>
    <dgm:pt modelId="{B7D19AEA-88F6-6142-935C-0CABEC02DF95}" type="pres">
      <dgm:prSet presAssocID="{12985C35-6A25-7C4E-91DE-880F44BF5394}" presName="sibTrans" presStyleLbl="sibTrans2D1" presStyleIdx="1" presStyleCnt="3"/>
      <dgm:spPr/>
    </dgm:pt>
    <dgm:pt modelId="{3DF63D7B-0B61-5F4A-A012-864DCC923F02}" type="pres">
      <dgm:prSet presAssocID="{12985C35-6A25-7C4E-91DE-880F44BF5394}" presName="connectorText" presStyleLbl="sibTrans2D1" presStyleIdx="1" presStyleCnt="3"/>
      <dgm:spPr/>
    </dgm:pt>
    <dgm:pt modelId="{37109984-246D-014A-B2E7-8DB45A32FB3F}" type="pres">
      <dgm:prSet presAssocID="{AB5DF0F8-8822-1D42-84FE-D96A2977D825}" presName="node" presStyleLbl="node1" presStyleIdx="2" presStyleCnt="4" custScaleY="154655">
        <dgm:presLayoutVars>
          <dgm:bulletEnabled val="1"/>
        </dgm:presLayoutVars>
      </dgm:prSet>
      <dgm:spPr/>
    </dgm:pt>
    <dgm:pt modelId="{F9E600B6-8267-7B41-A5FE-52517CEE6B34}" type="pres">
      <dgm:prSet presAssocID="{3560D154-7C41-5C4E-B29F-D17468D5DC3B}" presName="sibTrans" presStyleLbl="sibTrans2D1" presStyleIdx="2" presStyleCnt="3"/>
      <dgm:spPr/>
    </dgm:pt>
    <dgm:pt modelId="{4AA8B66D-B884-2C41-A8A1-22432F229C56}" type="pres">
      <dgm:prSet presAssocID="{3560D154-7C41-5C4E-B29F-D17468D5DC3B}" presName="connectorText" presStyleLbl="sibTrans2D1" presStyleIdx="2" presStyleCnt="3"/>
      <dgm:spPr/>
    </dgm:pt>
    <dgm:pt modelId="{89700F06-E1B1-524D-B8E0-9F05A5D8CC24}" type="pres">
      <dgm:prSet presAssocID="{9F80778F-4469-B74D-8D8D-E1E6AE8021EF}" presName="node" presStyleLbl="node1" presStyleIdx="3" presStyleCnt="4" custScaleY="165131">
        <dgm:presLayoutVars>
          <dgm:bulletEnabled val="1"/>
        </dgm:presLayoutVars>
      </dgm:prSet>
      <dgm:spPr/>
    </dgm:pt>
  </dgm:ptLst>
  <dgm:cxnLst>
    <dgm:cxn modelId="{89D3B7BC-71CA-CF4A-874A-80802542D1E2}" srcId="{3DC57878-DE93-794D-8CDE-A170147CEBC5}" destId="{9F80778F-4469-B74D-8D8D-E1E6AE8021EF}" srcOrd="3" destOrd="0" parTransId="{4980A1F5-5993-D341-B6A3-C78484862E32}" sibTransId="{AC0AF234-58F9-3147-BC21-789D9B6BFC00}"/>
    <dgm:cxn modelId="{BE90FCC9-E793-C84C-A1F5-90EEF20AF370}" type="presOf" srcId="{12985C35-6A25-7C4E-91DE-880F44BF5394}" destId="{3DF63D7B-0B61-5F4A-A012-864DCC923F02}" srcOrd="1" destOrd="0" presId="urn:microsoft.com/office/officeart/2005/8/layout/process1"/>
    <dgm:cxn modelId="{F5CF09A6-23D5-EC40-A0D7-6C1923978740}" type="presOf" srcId="{AB5DF0F8-8822-1D42-84FE-D96A2977D825}" destId="{37109984-246D-014A-B2E7-8DB45A32FB3F}" srcOrd="0" destOrd="0" presId="urn:microsoft.com/office/officeart/2005/8/layout/process1"/>
    <dgm:cxn modelId="{99787127-4A66-644D-A257-1FBB80D24420}" type="presOf" srcId="{9F80778F-4469-B74D-8D8D-E1E6AE8021EF}" destId="{89700F06-E1B1-524D-B8E0-9F05A5D8CC24}" srcOrd="0" destOrd="0" presId="urn:microsoft.com/office/officeart/2005/8/layout/process1"/>
    <dgm:cxn modelId="{7DD801C5-536D-FD42-ABC8-206737ECBF0C}" type="presOf" srcId="{9E96F4BE-2640-EA40-BC0A-B46FB2D77861}" destId="{9F1CF63A-04C0-2C43-A49D-47E745386279}" srcOrd="0" destOrd="0" presId="urn:microsoft.com/office/officeart/2005/8/layout/process1"/>
    <dgm:cxn modelId="{92705C13-574D-3D4E-B58D-DC9884229517}" type="presOf" srcId="{562046E5-F906-D440-9CCB-7338655962EE}" destId="{206B77B1-7F84-304B-B1BB-8FADE09BB349}" srcOrd="1" destOrd="0" presId="urn:microsoft.com/office/officeart/2005/8/layout/process1"/>
    <dgm:cxn modelId="{6FBFD58B-C3F0-3948-85EF-B6BF356736E8}" srcId="{3DC57878-DE93-794D-8CDE-A170147CEBC5}" destId="{9E96F4BE-2640-EA40-BC0A-B46FB2D77861}" srcOrd="0" destOrd="0" parTransId="{B16FEB9B-F15E-F544-84B8-FDBD5C6BC862}" sibTransId="{562046E5-F906-D440-9CCB-7338655962EE}"/>
    <dgm:cxn modelId="{BABF9915-673F-F44D-AC06-6BACE6FCA402}" type="presOf" srcId="{053C1B36-85A3-1640-9EC6-014B5FA4096E}" destId="{ED4AD079-8456-BD4C-A779-09C0DFEAFF22}" srcOrd="0" destOrd="0" presId="urn:microsoft.com/office/officeart/2005/8/layout/process1"/>
    <dgm:cxn modelId="{7B283CCC-3EA5-6A4D-9357-D96446347661}" srcId="{3DC57878-DE93-794D-8CDE-A170147CEBC5}" destId="{AB5DF0F8-8822-1D42-84FE-D96A2977D825}" srcOrd="2" destOrd="0" parTransId="{11EF1AD9-DC7D-FC40-BCFD-6441E024273A}" sibTransId="{3560D154-7C41-5C4E-B29F-D17468D5DC3B}"/>
    <dgm:cxn modelId="{71DF4664-7753-014B-BDBF-152E4C7524BF}" srcId="{3DC57878-DE93-794D-8CDE-A170147CEBC5}" destId="{053C1B36-85A3-1640-9EC6-014B5FA4096E}" srcOrd="1" destOrd="0" parTransId="{2E03D14B-2997-E644-BDB4-B329159C2795}" sibTransId="{12985C35-6A25-7C4E-91DE-880F44BF5394}"/>
    <dgm:cxn modelId="{A3058A5C-A856-4D44-B8CB-DF08741491C9}" type="presOf" srcId="{3560D154-7C41-5C4E-B29F-D17468D5DC3B}" destId="{F9E600B6-8267-7B41-A5FE-52517CEE6B34}" srcOrd="0" destOrd="0" presId="urn:microsoft.com/office/officeart/2005/8/layout/process1"/>
    <dgm:cxn modelId="{9981535E-E26A-A34F-89AA-199264C1A430}" type="presOf" srcId="{3DC57878-DE93-794D-8CDE-A170147CEBC5}" destId="{22747C71-1543-7647-B4B0-8C72A4DC2F8F}" srcOrd="0" destOrd="0" presId="urn:microsoft.com/office/officeart/2005/8/layout/process1"/>
    <dgm:cxn modelId="{C4562A0E-A49A-5844-9542-25F7FD3D33DE}" type="presOf" srcId="{12985C35-6A25-7C4E-91DE-880F44BF5394}" destId="{B7D19AEA-88F6-6142-935C-0CABEC02DF95}" srcOrd="0" destOrd="0" presId="urn:microsoft.com/office/officeart/2005/8/layout/process1"/>
    <dgm:cxn modelId="{E689AAA9-5FF9-F144-83C2-A23E2F5A4A1B}" type="presOf" srcId="{562046E5-F906-D440-9CCB-7338655962EE}" destId="{6691AA82-4C4B-DB41-846A-73931E993B18}" srcOrd="0" destOrd="0" presId="urn:microsoft.com/office/officeart/2005/8/layout/process1"/>
    <dgm:cxn modelId="{0400291B-71AD-424A-AECD-5EE2F985CFED}" type="presOf" srcId="{3560D154-7C41-5C4E-B29F-D17468D5DC3B}" destId="{4AA8B66D-B884-2C41-A8A1-22432F229C56}" srcOrd="1" destOrd="0" presId="urn:microsoft.com/office/officeart/2005/8/layout/process1"/>
    <dgm:cxn modelId="{78503EF1-2A7F-8D44-9B7A-6DBCBC86CA7A}" type="presParOf" srcId="{22747C71-1543-7647-B4B0-8C72A4DC2F8F}" destId="{9F1CF63A-04C0-2C43-A49D-47E745386279}" srcOrd="0" destOrd="0" presId="urn:microsoft.com/office/officeart/2005/8/layout/process1"/>
    <dgm:cxn modelId="{BCF461D1-D988-7440-B83B-97C76DC1D27F}" type="presParOf" srcId="{22747C71-1543-7647-B4B0-8C72A4DC2F8F}" destId="{6691AA82-4C4B-DB41-846A-73931E993B18}" srcOrd="1" destOrd="0" presId="urn:microsoft.com/office/officeart/2005/8/layout/process1"/>
    <dgm:cxn modelId="{8C701D08-414A-CF4D-9826-F584D7E67097}" type="presParOf" srcId="{6691AA82-4C4B-DB41-846A-73931E993B18}" destId="{206B77B1-7F84-304B-B1BB-8FADE09BB349}" srcOrd="0" destOrd="0" presId="urn:microsoft.com/office/officeart/2005/8/layout/process1"/>
    <dgm:cxn modelId="{FA7A322F-C229-5442-9ACC-3B29D8063976}" type="presParOf" srcId="{22747C71-1543-7647-B4B0-8C72A4DC2F8F}" destId="{ED4AD079-8456-BD4C-A779-09C0DFEAFF22}" srcOrd="2" destOrd="0" presId="urn:microsoft.com/office/officeart/2005/8/layout/process1"/>
    <dgm:cxn modelId="{4918AD49-A28E-D043-897F-90DA7EEC72AE}" type="presParOf" srcId="{22747C71-1543-7647-B4B0-8C72A4DC2F8F}" destId="{B7D19AEA-88F6-6142-935C-0CABEC02DF95}" srcOrd="3" destOrd="0" presId="urn:microsoft.com/office/officeart/2005/8/layout/process1"/>
    <dgm:cxn modelId="{9C0DB13B-4390-0B4B-9A5E-CB0C04161412}" type="presParOf" srcId="{B7D19AEA-88F6-6142-935C-0CABEC02DF95}" destId="{3DF63D7B-0B61-5F4A-A012-864DCC923F02}" srcOrd="0" destOrd="0" presId="urn:microsoft.com/office/officeart/2005/8/layout/process1"/>
    <dgm:cxn modelId="{0AA2A905-756A-D045-A346-36D62D6510E6}" type="presParOf" srcId="{22747C71-1543-7647-B4B0-8C72A4DC2F8F}" destId="{37109984-246D-014A-B2E7-8DB45A32FB3F}" srcOrd="4" destOrd="0" presId="urn:microsoft.com/office/officeart/2005/8/layout/process1"/>
    <dgm:cxn modelId="{42B4EBA9-625E-BD42-8FA1-B04E4C534928}" type="presParOf" srcId="{22747C71-1543-7647-B4B0-8C72A4DC2F8F}" destId="{F9E600B6-8267-7B41-A5FE-52517CEE6B34}" srcOrd="5" destOrd="0" presId="urn:microsoft.com/office/officeart/2005/8/layout/process1"/>
    <dgm:cxn modelId="{194EF056-8224-1B4F-99EB-A6D5CD88D9C3}" type="presParOf" srcId="{F9E600B6-8267-7B41-A5FE-52517CEE6B34}" destId="{4AA8B66D-B884-2C41-A8A1-22432F229C56}" srcOrd="0" destOrd="0" presId="urn:microsoft.com/office/officeart/2005/8/layout/process1"/>
    <dgm:cxn modelId="{25826955-B47F-4848-A7F7-D8BAFBE6C2C4}" type="presParOf" srcId="{22747C71-1543-7647-B4B0-8C72A4DC2F8F}" destId="{89700F06-E1B1-524D-B8E0-9F05A5D8CC2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CF63A-04C0-2C43-A49D-47E745386279}">
      <dsp:nvSpPr>
        <dsp:cNvPr id="0" name=""/>
        <dsp:cNvSpPr/>
      </dsp:nvSpPr>
      <dsp:spPr>
        <a:xfrm>
          <a:off x="4787" y="864844"/>
          <a:ext cx="2093263" cy="200818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Présentation de la fiche de consignes (en classe)</a:t>
          </a:r>
        </a:p>
      </dsp:txBody>
      <dsp:txXfrm>
        <a:off x="4787" y="864844"/>
        <a:ext cx="2093263" cy="2008188"/>
      </dsp:txXfrm>
    </dsp:sp>
    <dsp:sp modelId="{6691AA82-4C4B-DB41-846A-73931E993B18}">
      <dsp:nvSpPr>
        <dsp:cNvPr id="0" name=""/>
        <dsp:cNvSpPr/>
      </dsp:nvSpPr>
      <dsp:spPr>
        <a:xfrm>
          <a:off x="2307377" y="1609374"/>
          <a:ext cx="443771" cy="51912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2307377" y="1609374"/>
        <a:ext cx="443771" cy="519129"/>
      </dsp:txXfrm>
    </dsp:sp>
    <dsp:sp modelId="{ED4AD079-8456-BD4C-A779-09C0DFEAFF22}">
      <dsp:nvSpPr>
        <dsp:cNvPr id="0" name=""/>
        <dsp:cNvSpPr/>
      </dsp:nvSpPr>
      <dsp:spPr>
        <a:xfrm>
          <a:off x="2935356" y="881291"/>
          <a:ext cx="2093263" cy="197529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Présentation du site Paris 26 </a:t>
          </a:r>
          <a:r>
            <a:rPr lang="fr-FR" sz="1900" kern="1200" dirty="0" err="1"/>
            <a:t>Gigapixels</a:t>
          </a:r>
          <a:r>
            <a:rPr lang="fr-FR" sz="1900" kern="1200" dirty="0"/>
            <a:t> (en salle informatique)</a:t>
          </a:r>
        </a:p>
      </dsp:txBody>
      <dsp:txXfrm>
        <a:off x="2935356" y="881291"/>
        <a:ext cx="2093263" cy="1975295"/>
      </dsp:txXfrm>
    </dsp:sp>
    <dsp:sp modelId="{B7D19AEA-88F6-6142-935C-0CABEC02DF95}">
      <dsp:nvSpPr>
        <dsp:cNvPr id="0" name=""/>
        <dsp:cNvSpPr/>
      </dsp:nvSpPr>
      <dsp:spPr>
        <a:xfrm>
          <a:off x="5237946" y="1609374"/>
          <a:ext cx="443771" cy="51912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5237946" y="1609374"/>
        <a:ext cx="443771" cy="519129"/>
      </dsp:txXfrm>
    </dsp:sp>
    <dsp:sp modelId="{37109984-246D-014A-B2E7-8DB45A32FB3F}">
      <dsp:nvSpPr>
        <dsp:cNvPr id="0" name=""/>
        <dsp:cNvSpPr/>
      </dsp:nvSpPr>
      <dsp:spPr>
        <a:xfrm>
          <a:off x="5865925" y="897738"/>
          <a:ext cx="2093263" cy="194240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Travail autonome avec la fiche de consignes</a:t>
          </a:r>
        </a:p>
      </dsp:txBody>
      <dsp:txXfrm>
        <a:off x="5865925" y="897738"/>
        <a:ext cx="2093263" cy="1942401"/>
      </dsp:txXfrm>
    </dsp:sp>
    <dsp:sp modelId="{F9E600B6-8267-7B41-A5FE-52517CEE6B34}">
      <dsp:nvSpPr>
        <dsp:cNvPr id="0" name=""/>
        <dsp:cNvSpPr/>
      </dsp:nvSpPr>
      <dsp:spPr>
        <a:xfrm>
          <a:off x="8168514" y="1609374"/>
          <a:ext cx="443771" cy="51912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8168514" y="1609374"/>
        <a:ext cx="443771" cy="519129"/>
      </dsp:txXfrm>
    </dsp:sp>
    <dsp:sp modelId="{89700F06-E1B1-524D-B8E0-9F05A5D8CC24}">
      <dsp:nvSpPr>
        <dsp:cNvPr id="0" name=""/>
        <dsp:cNvSpPr/>
      </dsp:nvSpPr>
      <dsp:spPr>
        <a:xfrm>
          <a:off x="8796493" y="831950"/>
          <a:ext cx="2093263" cy="207397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Sauvegarde des travaux</a:t>
          </a:r>
        </a:p>
      </dsp:txBody>
      <dsp:txXfrm>
        <a:off x="8796493" y="831950"/>
        <a:ext cx="2093263" cy="20739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B46B4-5A0E-4ED9-B59F-F6C1DF958F95}" type="datetimeFigureOut">
              <a:rPr lang="fr-FR"/>
              <a:pPr/>
              <a:t>17/04/2016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CA960-A619-401F-8B52-B9978DEF81D4}" type="slidenum">
              <a:rPr lang="fr-FR"/>
              <a:pPr/>
              <a:t>‹N°›</a:t>
            </a:fld>
            <a:endParaRPr lang="fr-FR"/>
          </a:p>
        </p:txBody>
      </p:sp>
    </p:spTree>
    <p:extLst>
      <p:ext uri="{BB962C8B-B14F-4D97-AF65-F5344CB8AC3E}">
        <p14:creationId xmlns:p14="http://schemas.microsoft.com/office/powerpoint/2010/main" val="152848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atin typeface="Calibri"/>
              </a:rPr>
              <a:t>Et on peut ajouter des notes... si seulement il y avait un mode présentateur... à voir.</a:t>
            </a:r>
          </a:p>
        </p:txBody>
      </p:sp>
      <p:sp>
        <p:nvSpPr>
          <p:cNvPr id="4" name="Espace réservé du numéro de diapositive 3"/>
          <p:cNvSpPr>
            <a:spLocks noGrp="1"/>
          </p:cNvSpPr>
          <p:nvPr>
            <p:ph type="sldNum" sz="quarter" idx="10"/>
          </p:nvPr>
        </p:nvSpPr>
        <p:spPr/>
        <p:txBody>
          <a:bodyPr/>
          <a:lstStyle/>
          <a:p>
            <a:fld id="{50FCA960-A619-401F-8B52-B9978DEF81D4}" type="slidenum">
              <a:rPr lang="fr-FR"/>
              <a:pPr/>
              <a:t>1</a:t>
            </a:fld>
            <a:endParaRPr lang="fr-FR"/>
          </a:p>
        </p:txBody>
      </p:sp>
    </p:spTree>
    <p:extLst>
      <p:ext uri="{BB962C8B-B14F-4D97-AF65-F5344CB8AC3E}">
        <p14:creationId xmlns:p14="http://schemas.microsoft.com/office/powerpoint/2010/main" val="3169558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FCA960-A619-401F-8B52-B9978DEF81D4}" type="slidenum">
              <a:rPr lang="fr-FR"/>
              <a:pPr/>
              <a:t>13</a:t>
            </a:fld>
            <a:endParaRPr lang="fr-FR"/>
          </a:p>
        </p:txBody>
      </p:sp>
    </p:spTree>
    <p:extLst>
      <p:ext uri="{BB962C8B-B14F-4D97-AF65-F5344CB8AC3E}">
        <p14:creationId xmlns:p14="http://schemas.microsoft.com/office/powerpoint/2010/main" val="2653147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FCA960-A619-401F-8B52-B9978DEF81D4}" type="slidenum">
              <a:rPr lang="fr-FR"/>
              <a:pPr/>
              <a:t>14</a:t>
            </a:fld>
            <a:endParaRPr lang="fr-FR"/>
          </a:p>
        </p:txBody>
      </p:sp>
    </p:spTree>
    <p:extLst>
      <p:ext uri="{BB962C8B-B14F-4D97-AF65-F5344CB8AC3E}">
        <p14:creationId xmlns:p14="http://schemas.microsoft.com/office/powerpoint/2010/main" val="2694037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FCA960-A619-401F-8B52-B9978DEF81D4}" type="slidenum">
              <a:rPr lang="fr-FR"/>
              <a:pPr/>
              <a:t>15</a:t>
            </a:fld>
            <a:endParaRPr lang="fr-FR"/>
          </a:p>
        </p:txBody>
      </p:sp>
    </p:spTree>
    <p:extLst>
      <p:ext uri="{BB962C8B-B14F-4D97-AF65-F5344CB8AC3E}">
        <p14:creationId xmlns:p14="http://schemas.microsoft.com/office/powerpoint/2010/main" val="78959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FCA960-A619-401F-8B52-B9978DEF81D4}" type="slidenum">
              <a:rPr lang="fr-FR"/>
              <a:pPr/>
              <a:t>18</a:t>
            </a:fld>
            <a:endParaRPr lang="fr-FR"/>
          </a:p>
        </p:txBody>
      </p:sp>
    </p:spTree>
    <p:extLst>
      <p:ext uri="{BB962C8B-B14F-4D97-AF65-F5344CB8AC3E}">
        <p14:creationId xmlns:p14="http://schemas.microsoft.com/office/powerpoint/2010/main" val="274615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latin typeface="Calibri"/>
              </a:rPr>
              <a:t>Importance de "mettre en oeuvre une approche synthétique, conceptuelle et problématisée"</a:t>
            </a:r>
          </a:p>
          <a:p>
            <a:r>
              <a:rPr lang="fr-FR">
                <a:latin typeface="Calibri"/>
              </a:rPr>
              <a:t>Place croissante des TICE</a:t>
            </a:r>
          </a:p>
          <a:p>
            <a:r>
              <a:rPr lang="fr-FR">
                <a:latin typeface="Calibri"/>
              </a:rPr>
              <a:t>De par les sujets traités par les images gigapixesl, plus indiqués pour la géographie urbaine</a:t>
            </a:r>
          </a:p>
          <a:p>
            <a:br>
              <a:rPr lang="fr-FR">
                <a:latin typeface="Calibri"/>
              </a:rPr>
            </a:br>
            <a:endParaRPr lang="fr-FR">
              <a:latin typeface="Calibri"/>
            </a:endParaRPr>
          </a:p>
        </p:txBody>
      </p:sp>
      <p:sp>
        <p:nvSpPr>
          <p:cNvPr id="4" name="Espace réservé du numéro de diapositive 3"/>
          <p:cNvSpPr>
            <a:spLocks noGrp="1"/>
          </p:cNvSpPr>
          <p:nvPr>
            <p:ph type="sldNum" sz="quarter" idx="10"/>
          </p:nvPr>
        </p:nvSpPr>
        <p:spPr/>
        <p:txBody>
          <a:bodyPr/>
          <a:lstStyle/>
          <a:p>
            <a:fld id="{FAC3B1D5-2B03-46DF-840F-2DD0FC0B54CC}" type="slidenum">
              <a:rPr lang="fr-FR"/>
              <a:pPr/>
              <a:t>19</a:t>
            </a:fld>
            <a:endParaRPr lang="fr-FR"/>
          </a:p>
        </p:txBody>
      </p:sp>
    </p:spTree>
    <p:extLst>
      <p:ext uri="{BB962C8B-B14F-4D97-AF65-F5344CB8AC3E}">
        <p14:creationId xmlns:p14="http://schemas.microsoft.com/office/powerpoint/2010/main" val="2438873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AC3B1D5-2B03-46DF-840F-2DD0FC0B54CC}" type="slidenum">
              <a:rPr lang="fr-FR"/>
              <a:pPr/>
              <a:t>22</a:t>
            </a:fld>
            <a:endParaRPr lang="fr-FR"/>
          </a:p>
        </p:txBody>
      </p:sp>
    </p:spTree>
    <p:extLst>
      <p:ext uri="{BB962C8B-B14F-4D97-AF65-F5344CB8AC3E}">
        <p14:creationId xmlns:p14="http://schemas.microsoft.com/office/powerpoint/2010/main" val="778148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FCA960-A619-401F-8B52-B9978DEF81D4}" type="slidenum">
              <a:rPr lang="fr-FR"/>
              <a:pPr/>
              <a:t>23</a:t>
            </a:fld>
            <a:endParaRPr lang="fr-FR"/>
          </a:p>
        </p:txBody>
      </p:sp>
    </p:spTree>
    <p:extLst>
      <p:ext uri="{BB962C8B-B14F-4D97-AF65-F5344CB8AC3E}">
        <p14:creationId xmlns:p14="http://schemas.microsoft.com/office/powerpoint/2010/main" val="3547923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FCA960-A619-401F-8B52-B9978DEF81D4}" type="slidenum">
              <a:rPr lang="fr-FR"/>
              <a:pPr/>
              <a:t>29</a:t>
            </a:fld>
            <a:endParaRPr lang="fr-FR"/>
          </a:p>
        </p:txBody>
      </p:sp>
    </p:spTree>
    <p:extLst>
      <p:ext uri="{BB962C8B-B14F-4D97-AF65-F5344CB8AC3E}">
        <p14:creationId xmlns:p14="http://schemas.microsoft.com/office/powerpoint/2010/main" val="2488717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FCA960-A619-401F-8B52-B9978DEF81D4}" type="slidenum">
              <a:rPr lang="fr-FR"/>
              <a:pPr/>
              <a:t>30</a:t>
            </a:fld>
            <a:endParaRPr lang="fr-FR"/>
          </a:p>
        </p:txBody>
      </p:sp>
    </p:spTree>
    <p:extLst>
      <p:ext uri="{BB962C8B-B14F-4D97-AF65-F5344CB8AC3E}">
        <p14:creationId xmlns:p14="http://schemas.microsoft.com/office/powerpoint/2010/main" val="3594802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FCA960-A619-401F-8B52-B9978DEF81D4}" type="slidenum">
              <a:rPr lang="fr-FR"/>
              <a:pPr/>
              <a:t>31</a:t>
            </a:fld>
            <a:endParaRPr lang="fr-FR"/>
          </a:p>
        </p:txBody>
      </p:sp>
    </p:spTree>
    <p:extLst>
      <p:ext uri="{BB962C8B-B14F-4D97-AF65-F5344CB8AC3E}">
        <p14:creationId xmlns:p14="http://schemas.microsoft.com/office/powerpoint/2010/main" val="98238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AC3B1D5-2B03-46DF-840F-2DD0FC0B54CC}" type="slidenum">
              <a:rPr lang="fr-FR"/>
              <a:pPr/>
              <a:t>2</a:t>
            </a:fld>
            <a:endParaRPr lang="fr-FR"/>
          </a:p>
        </p:txBody>
      </p:sp>
    </p:spTree>
    <p:extLst>
      <p:ext uri="{BB962C8B-B14F-4D97-AF65-F5344CB8AC3E}">
        <p14:creationId xmlns:p14="http://schemas.microsoft.com/office/powerpoint/2010/main" val="753543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FCA960-A619-401F-8B52-B9978DEF81D4}" type="slidenum">
              <a:rPr lang="fr-FR"/>
              <a:pPr/>
              <a:t>5</a:t>
            </a:fld>
            <a:endParaRPr lang="fr-FR"/>
          </a:p>
        </p:txBody>
      </p:sp>
    </p:spTree>
    <p:extLst>
      <p:ext uri="{BB962C8B-B14F-4D97-AF65-F5344CB8AC3E}">
        <p14:creationId xmlns:p14="http://schemas.microsoft.com/office/powerpoint/2010/main" val="296642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FCA960-A619-401F-8B52-B9978DEF81D4}" type="slidenum">
              <a:rPr lang="fr-FR"/>
              <a:pPr/>
              <a:t>6</a:t>
            </a:fld>
            <a:endParaRPr lang="fr-FR"/>
          </a:p>
        </p:txBody>
      </p:sp>
    </p:spTree>
    <p:extLst>
      <p:ext uri="{BB962C8B-B14F-4D97-AF65-F5344CB8AC3E}">
        <p14:creationId xmlns:p14="http://schemas.microsoft.com/office/powerpoint/2010/main" val="414387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FCA960-A619-401F-8B52-B9978DEF81D4}" type="slidenum">
              <a:rPr lang="fr-FR"/>
              <a:pPr/>
              <a:t>7</a:t>
            </a:fld>
            <a:endParaRPr lang="fr-FR"/>
          </a:p>
        </p:txBody>
      </p:sp>
    </p:spTree>
    <p:extLst>
      <p:ext uri="{BB962C8B-B14F-4D97-AF65-F5344CB8AC3E}">
        <p14:creationId xmlns:p14="http://schemas.microsoft.com/office/powerpoint/2010/main" val="970826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FCA960-A619-401F-8B52-B9978DEF81D4}" type="slidenum">
              <a:rPr lang="fr-FR"/>
              <a:pPr/>
              <a:t>9</a:t>
            </a:fld>
            <a:endParaRPr lang="fr-FR"/>
          </a:p>
        </p:txBody>
      </p:sp>
    </p:spTree>
    <p:extLst>
      <p:ext uri="{BB962C8B-B14F-4D97-AF65-F5344CB8AC3E}">
        <p14:creationId xmlns:p14="http://schemas.microsoft.com/office/powerpoint/2010/main" val="1023384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FCA960-A619-401F-8B52-B9978DEF81D4}" type="slidenum">
              <a:rPr lang="fr-FR"/>
              <a:pPr/>
              <a:t>10</a:t>
            </a:fld>
            <a:endParaRPr lang="fr-FR"/>
          </a:p>
        </p:txBody>
      </p:sp>
    </p:spTree>
    <p:extLst>
      <p:ext uri="{BB962C8B-B14F-4D97-AF65-F5344CB8AC3E}">
        <p14:creationId xmlns:p14="http://schemas.microsoft.com/office/powerpoint/2010/main" val="213108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FCA960-A619-401F-8B52-B9978DEF81D4}" type="slidenum">
              <a:rPr lang="fr-FR"/>
              <a:pPr/>
              <a:t>11</a:t>
            </a:fld>
            <a:endParaRPr lang="fr-FR"/>
          </a:p>
        </p:txBody>
      </p:sp>
    </p:spTree>
    <p:extLst>
      <p:ext uri="{BB962C8B-B14F-4D97-AF65-F5344CB8AC3E}">
        <p14:creationId xmlns:p14="http://schemas.microsoft.com/office/powerpoint/2010/main" val="175098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FCA960-A619-401F-8B52-B9978DEF81D4}" type="slidenum">
              <a:rPr lang="fr-FR"/>
              <a:pPr/>
              <a:t>12</a:t>
            </a:fld>
            <a:endParaRPr lang="fr-FR"/>
          </a:p>
        </p:txBody>
      </p:sp>
    </p:spTree>
    <p:extLst>
      <p:ext uri="{BB962C8B-B14F-4D97-AF65-F5344CB8AC3E}">
        <p14:creationId xmlns:p14="http://schemas.microsoft.com/office/powerpoint/2010/main" val="633232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pPr/>
              <a:t>17.04.2016</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pPr/>
              <a:t>‹N°›</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pPr/>
              <a:t>17.04.2016</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pPr/>
              <a:t>‹N°›</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pPr/>
              <a:t>17.04.2016</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pPr/>
              <a:t>‹N°›</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pPr/>
              <a:t>17.04.2016</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pPr/>
              <a:t>‹N°›</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pPr/>
              <a:t>17.04.2016</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pPr/>
              <a:t>‹N°›</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pPr/>
              <a:t>17.04.2016</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pPr/>
              <a:t>‹N°›</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pPr/>
              <a:t>17.04.2016</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pPr/>
              <a:t>‹N°›</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pPr/>
              <a:t>17.04.2016</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pPr/>
              <a:t>‹N°›</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pPr/>
              <a:t>17.04.2016</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pPr/>
              <a:t>‹N°›</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pPr/>
              <a:t>17.04.2016</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pPr/>
              <a:t>‹N°›</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pPr/>
              <a:t>17.04.2016</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pPr/>
              <a:t>‹N°›</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pPr/>
              <a:t>17.04.2016</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pPr/>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gigapan.com/" TargetMode="External"/><Relationship Id="rId7" Type="http://schemas.openxmlformats.org/officeDocument/2006/relationships/hyperlink" Target="http://www.airpano.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www.gigapixel.com/" TargetMode="Externa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73006" y="149425"/>
            <a:ext cx="9144000" cy="1766667"/>
          </a:xfrm>
        </p:spPr>
        <p:txBody>
          <a:bodyPr/>
          <a:lstStyle/>
          <a:p>
            <a:r>
              <a:rPr lang="de-DE" b="1" dirty="0"/>
              <a:t>Les </a:t>
            </a:r>
            <a:r>
              <a:rPr lang="de-DE" b="1" dirty="0" err="1"/>
              <a:t>paysages</a:t>
            </a:r>
            <a:r>
              <a:rPr lang="de-DE" b="1" dirty="0"/>
              <a:t> en </a:t>
            </a:r>
            <a:r>
              <a:rPr lang="de-DE" b="1" dirty="0" err="1"/>
              <a:t>gigapixels</a:t>
            </a:r>
            <a:endParaRPr lang="fr-FR" b="1" dirty="0"/>
          </a:p>
        </p:txBody>
      </p:sp>
      <p:sp>
        <p:nvSpPr>
          <p:cNvPr id="3" name="Sous-titre 2"/>
          <p:cNvSpPr>
            <a:spLocks noGrp="1"/>
          </p:cNvSpPr>
          <p:nvPr>
            <p:ph type="subTitle" idx="1"/>
          </p:nvPr>
        </p:nvSpPr>
        <p:spPr>
          <a:xfrm>
            <a:off x="1561351" y="2543609"/>
            <a:ext cx="9144000" cy="544514"/>
          </a:xfrm>
        </p:spPr>
        <p:txBody>
          <a:bodyPr vert="horz" lIns="91440" tIns="45720" rIns="91440" bIns="45720" rtlCol="0" anchor="t">
            <a:normAutofit/>
          </a:bodyPr>
          <a:lstStyle/>
          <a:p>
            <a:r>
              <a:rPr lang="fr-FR" dirty="0"/>
              <a:t>Quel usage des images en </a:t>
            </a:r>
            <a:r>
              <a:rPr lang="fr-FR" dirty="0" err="1"/>
              <a:t>gigapixels</a:t>
            </a:r>
            <a:r>
              <a:rPr lang="fr-FR" dirty="0"/>
              <a:t> en géographie?</a:t>
            </a:r>
          </a:p>
        </p:txBody>
      </p:sp>
      <p:pic>
        <p:nvPicPr>
          <p:cNvPr id="4" name="Image 3" descr="titre_newyork.jpg"/>
          <p:cNvPicPr>
            <a:picLocks noChangeAspect="1"/>
          </p:cNvPicPr>
          <p:nvPr/>
        </p:nvPicPr>
        <p:blipFill>
          <a:blip r:embed="rId3"/>
          <a:stretch>
            <a:fillRect/>
          </a:stretch>
        </p:blipFill>
        <p:spPr>
          <a:xfrm>
            <a:off x="0" y="3411781"/>
            <a:ext cx="12192000" cy="3446219"/>
          </a:xfrm>
          <a:prstGeom prst="rect">
            <a:avLst/>
          </a:prstGeom>
        </p:spPr>
      </p:pic>
      <p:sp>
        <p:nvSpPr>
          <p:cNvPr id="5" name="ZoneTexte 4"/>
          <p:cNvSpPr txBox="1"/>
          <p:nvPr/>
        </p:nvSpPr>
        <p:spPr>
          <a:xfrm>
            <a:off x="0" y="3042449"/>
            <a:ext cx="3726276" cy="369332"/>
          </a:xfrm>
          <a:prstGeom prst="rect">
            <a:avLst/>
          </a:prstGeom>
          <a:noFill/>
        </p:spPr>
        <p:txBody>
          <a:bodyPr wrap="none" rtlCol="0">
            <a:spAutoFit/>
          </a:bodyPr>
          <a:lstStyle/>
          <a:p>
            <a:r>
              <a:rPr lang="fr-FR" dirty="0"/>
              <a:t>Philippe Porté – Collège Val de Moder</a:t>
            </a:r>
          </a:p>
        </p:txBody>
      </p:sp>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Aspects techniques</a:t>
            </a:r>
          </a:p>
        </p:txBody>
      </p:sp>
      <p:pic>
        <p:nvPicPr>
          <p:cNvPr id="4" name="Espace réservé du contenu 3"/>
          <p:cNvPicPr>
            <a:picLocks noGrp="1" noChangeAspect="1"/>
          </p:cNvPicPr>
          <p:nvPr>
            <p:ph idx="1"/>
          </p:nvPr>
        </p:nvPicPr>
        <p:blipFill>
          <a:blip r:embed="rId3"/>
          <a:stretch>
            <a:fillRect/>
          </a:stretch>
        </p:blipFill>
        <p:spPr>
          <a:xfrm>
            <a:off x="498945" y="2506662"/>
            <a:ext cx="2109528" cy="4351338"/>
          </a:xfrm>
        </p:spPr>
      </p:pic>
      <p:pic>
        <p:nvPicPr>
          <p:cNvPr id="5" name="Image 4" descr="Autopano.jpg"/>
          <p:cNvPicPr>
            <a:picLocks noChangeAspect="1"/>
          </p:cNvPicPr>
          <p:nvPr/>
        </p:nvPicPr>
        <p:blipFill>
          <a:blip r:embed="rId4"/>
          <a:stretch>
            <a:fillRect/>
          </a:stretch>
        </p:blipFill>
        <p:spPr>
          <a:xfrm>
            <a:off x="3787038" y="1862950"/>
            <a:ext cx="7110459" cy="4562290"/>
          </a:xfrm>
          <a:prstGeom prst="rect">
            <a:avLst/>
          </a:prstGeom>
        </p:spPr>
      </p:pic>
    </p:spTree>
    <p:extLst>
      <p:ext uri="{BB962C8B-B14F-4D97-AF65-F5344CB8AC3E}">
        <p14:creationId xmlns:p14="http://schemas.microsoft.com/office/powerpoint/2010/main" val="117158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 intérêt en géographie?</a:t>
            </a:r>
          </a:p>
        </p:txBody>
      </p:sp>
      <p:sp>
        <p:nvSpPr>
          <p:cNvPr id="3" name="Espace réservé du texte 2"/>
          <p:cNvSpPr>
            <a:spLocks noGrp="1"/>
          </p:cNvSpPr>
          <p:nvPr>
            <p:ph type="body" idx="1"/>
          </p:nvPr>
        </p:nvSpPr>
        <p:spPr/>
        <p:txBody>
          <a:bodyPr vert="horz" lIns="91440" tIns="45720" rIns="91440" bIns="45720" rtlCol="0" anchor="t">
            <a:normAutofit/>
          </a:bodyPr>
          <a:lstStyle/>
          <a:p>
            <a:r>
              <a:rPr lang="fr-FR" dirty="0"/>
              <a:t>Utiliser les images en </a:t>
            </a:r>
            <a:r>
              <a:rPr lang="fr-FR" dirty="0" err="1"/>
              <a:t>gigapixels</a:t>
            </a:r>
            <a:r>
              <a:rPr lang="fr-FR" dirty="0"/>
              <a:t> dans le cadre de la classe</a:t>
            </a:r>
          </a:p>
        </p:txBody>
      </p:sp>
    </p:spTree>
    <p:extLst>
      <p:ext uri="{BB962C8B-B14F-4D97-AF65-F5344CB8AC3E}">
        <p14:creationId xmlns:p14="http://schemas.microsoft.com/office/powerpoint/2010/main" val="374914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Un </a:t>
            </a:r>
            <a:r>
              <a:rPr lang="fr-FR" dirty="0" err="1"/>
              <a:t>hyperdocument</a:t>
            </a:r>
            <a:r>
              <a:rPr lang="fr-FR" dirty="0"/>
              <a:t>?</a:t>
            </a:r>
          </a:p>
        </p:txBody>
      </p:sp>
      <p:sp>
        <p:nvSpPr>
          <p:cNvPr id="5" name="Espace réservé du contenu 4"/>
          <p:cNvSpPr>
            <a:spLocks noGrp="1"/>
          </p:cNvSpPr>
          <p:nvPr>
            <p:ph idx="1"/>
          </p:nvPr>
        </p:nvSpPr>
        <p:spPr>
          <a:xfrm>
            <a:off x="838200" y="1603375"/>
            <a:ext cx="10515600" cy="4351338"/>
          </a:xfrm>
        </p:spPr>
        <p:txBody>
          <a:bodyPr>
            <a:normAutofit fontScale="92500"/>
          </a:bodyPr>
          <a:lstStyle/>
          <a:p>
            <a:r>
              <a:rPr lang="fr-FR" b="1" dirty="0">
                <a:solidFill>
                  <a:srgbClr val="0000FF"/>
                </a:solidFill>
              </a:rPr>
              <a:t>Un hypermédia</a:t>
            </a:r>
            <a:r>
              <a:rPr lang="fr-FR" dirty="0"/>
              <a:t> est un ensemble organisé d'informations, appartenant à plusieurs types de médias : textes, images, sons, pouvant être lus, écoutés, vus. Comme l'hypertexte, il fonctionne sur le mode interactif et engendre de multiples parcours de lecture des informations.</a:t>
            </a:r>
          </a:p>
          <a:p>
            <a:pPr>
              <a:buNone/>
            </a:pPr>
            <a:endParaRPr lang="fr-FR" dirty="0"/>
          </a:p>
          <a:p>
            <a:r>
              <a:rPr lang="fr-FR" b="1" dirty="0">
                <a:solidFill>
                  <a:srgbClr val="0000FF"/>
                </a:solidFill>
              </a:rPr>
              <a:t>Un </a:t>
            </a:r>
            <a:r>
              <a:rPr lang="fr-FR" b="1" dirty="0" err="1">
                <a:solidFill>
                  <a:srgbClr val="0000FF"/>
                </a:solidFill>
              </a:rPr>
              <a:t>hyperdocument</a:t>
            </a:r>
            <a:r>
              <a:rPr lang="fr-FR" dirty="0"/>
              <a:t> est un hypermédia, c’est à dire un produit dont le contenu est informatisé (toutes les informations sont numérisées) et organisé de manière non linéaire. L'utilisateur d'un </a:t>
            </a:r>
            <a:r>
              <a:rPr lang="fr-FR" dirty="0" err="1"/>
              <a:t>hyperdocument</a:t>
            </a:r>
            <a:r>
              <a:rPr lang="fr-FR" dirty="0"/>
              <a:t> effectue un parcours interactif à travers cet ensemble d'informations textuelles, sonores et iconographiques.</a:t>
            </a:r>
          </a:p>
          <a:p>
            <a:pPr>
              <a:buNone/>
            </a:pPr>
            <a:r>
              <a:rPr lang="fr-FR" sz="1946" dirty="0"/>
              <a:t>Jean-Pierre </a:t>
            </a:r>
            <a:r>
              <a:rPr lang="fr-FR" sz="1946" b="1" dirty="0" err="1"/>
              <a:t>Balbe</a:t>
            </a:r>
            <a:r>
              <a:rPr lang="fr-FR" sz="1946" b="1" dirty="0"/>
              <a:t> </a:t>
            </a:r>
            <a:r>
              <a:rPr lang="fr-FR" sz="1946" i="1" dirty="0" err="1"/>
              <a:t>Hyperdocuments</a:t>
            </a:r>
            <a:r>
              <a:rPr lang="fr-FR" sz="1946" i="1" dirty="0"/>
              <a:t>, hypertextes, hypermédias</a:t>
            </a:r>
            <a:r>
              <a:rPr lang="fr-FR" sz="1946" dirty="0"/>
              <a:t> - </a:t>
            </a:r>
            <a:r>
              <a:rPr lang="fr-FR" sz="1946" dirty="0" err="1"/>
              <a:t>Eyrolles</a:t>
            </a:r>
            <a:r>
              <a:rPr lang="fr-FR" sz="1946" dirty="0"/>
              <a:t> - 1990</a:t>
            </a:r>
          </a:p>
        </p:txBody>
      </p:sp>
      <p:sp>
        <p:nvSpPr>
          <p:cNvPr id="6" name="Rectangle 5"/>
          <p:cNvSpPr/>
          <p:nvPr/>
        </p:nvSpPr>
        <p:spPr>
          <a:xfrm>
            <a:off x="1508125" y="2778125"/>
            <a:ext cx="6334125" cy="301625"/>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2771776" y="4105276"/>
            <a:ext cx="1562100" cy="260349"/>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3924301" y="4797426"/>
            <a:ext cx="1250949" cy="266699"/>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6047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Paysage &amp; panorama</a:t>
            </a:r>
          </a:p>
        </p:txBody>
      </p:sp>
      <p:sp>
        <p:nvSpPr>
          <p:cNvPr id="4" name="Espace réservé du contenu 3"/>
          <p:cNvSpPr>
            <a:spLocks noGrp="1"/>
          </p:cNvSpPr>
          <p:nvPr>
            <p:ph sz="half" idx="1"/>
          </p:nvPr>
        </p:nvSpPr>
        <p:spPr>
          <a:xfrm>
            <a:off x="539751" y="1587500"/>
            <a:ext cx="5572124" cy="4351338"/>
          </a:xfrm>
        </p:spPr>
        <p:txBody>
          <a:bodyPr>
            <a:noAutofit/>
          </a:bodyPr>
          <a:lstStyle/>
          <a:p>
            <a:r>
              <a:rPr lang="fr-FR" sz="2200" dirty="0"/>
              <a:t>« étendue de pays que l'</a:t>
            </a:r>
            <a:r>
              <a:rPr lang="fr-FR" sz="2200" dirty="0" err="1"/>
              <a:t>oeil</a:t>
            </a:r>
            <a:r>
              <a:rPr lang="fr-FR" sz="2200" dirty="0"/>
              <a:t> peut embrasser dans son ensemble »  (Définition du XVIe siècle, CNRS, centre national de ressources textuelles et lexicales)</a:t>
            </a:r>
          </a:p>
          <a:p>
            <a:r>
              <a:rPr lang="fr-FR" sz="2200" dirty="0"/>
              <a:t>« partie d'un pays que la nature présente à un observateur » (Petit Robert)</a:t>
            </a:r>
          </a:p>
          <a:p>
            <a:r>
              <a:rPr lang="fr-FR" sz="2200" dirty="0"/>
              <a:t>«</a:t>
            </a:r>
            <a:r>
              <a:rPr lang="fr-FR" sz="2200" b="1" dirty="0">
                <a:solidFill>
                  <a:srgbClr val="0000FF"/>
                </a:solidFill>
              </a:rPr>
              <a:t> Le paysage </a:t>
            </a:r>
            <a:r>
              <a:rPr lang="fr-FR" sz="2200" dirty="0"/>
              <a:t>désigne une partie de territoire telle que perçue par les populations, dont le caractère résulte de l'action de facteurs naturels et/ou humains et de leurs interrelations »</a:t>
            </a:r>
            <a:br>
              <a:rPr lang="fr-FR" sz="2200" dirty="0"/>
            </a:br>
            <a:r>
              <a:rPr lang="fr-FR" sz="2200" dirty="0"/>
              <a:t>(Convention européenne du paysage, Florence, 2000)</a:t>
            </a:r>
          </a:p>
        </p:txBody>
      </p:sp>
      <p:sp>
        <p:nvSpPr>
          <p:cNvPr id="5" name="Espace réservé du contenu 4"/>
          <p:cNvSpPr>
            <a:spLocks noGrp="1"/>
          </p:cNvSpPr>
          <p:nvPr>
            <p:ph sz="half" idx="2"/>
          </p:nvPr>
        </p:nvSpPr>
        <p:spPr>
          <a:xfrm>
            <a:off x="6172200" y="1587500"/>
            <a:ext cx="5181600" cy="4351338"/>
          </a:xfrm>
        </p:spPr>
        <p:txBody>
          <a:bodyPr>
            <a:noAutofit/>
          </a:bodyPr>
          <a:lstStyle/>
          <a:p>
            <a:r>
              <a:rPr lang="fr-FR" sz="2200" b="1" dirty="0">
                <a:solidFill>
                  <a:srgbClr val="0000FF"/>
                </a:solidFill>
              </a:rPr>
              <a:t>Un panorama </a:t>
            </a:r>
            <a:r>
              <a:rPr lang="fr-FR" sz="2200" dirty="0"/>
              <a:t>est une vue en largeur d'un espace physique. Dans le langage courant, cela veut généralement dire une vue d'un objectif grand angle, que ce soit en photographie, en dessin, en peinture ou au cinéma</a:t>
            </a:r>
          </a:p>
        </p:txBody>
      </p:sp>
    </p:spTree>
    <p:extLst>
      <p:ext uri="{BB962C8B-B14F-4D97-AF65-F5344CB8AC3E}">
        <p14:creationId xmlns:p14="http://schemas.microsoft.com/office/powerpoint/2010/main" val="204791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325" y="0"/>
            <a:ext cx="10515600" cy="1325563"/>
          </a:xfrm>
        </p:spPr>
        <p:txBody>
          <a:bodyPr/>
          <a:lstStyle/>
          <a:p>
            <a:r>
              <a:rPr lang="fr-FR" dirty="0"/>
              <a:t>De l’importance du cadre…</a:t>
            </a:r>
          </a:p>
        </p:txBody>
      </p:sp>
      <p:pic>
        <p:nvPicPr>
          <p:cNvPr id="4" name="Image 3" descr="oui_paysage.jpg"/>
          <p:cNvPicPr>
            <a:picLocks noChangeAspect="1"/>
          </p:cNvPicPr>
          <p:nvPr/>
        </p:nvPicPr>
        <p:blipFill>
          <a:blip r:embed="rId3"/>
          <a:srcRect t="11598"/>
          <a:stretch>
            <a:fillRect/>
          </a:stretch>
        </p:blipFill>
        <p:spPr>
          <a:xfrm>
            <a:off x="0" y="1688919"/>
            <a:ext cx="12192000" cy="5169081"/>
          </a:xfrm>
          <a:prstGeom prst="rect">
            <a:avLst/>
          </a:prstGeom>
        </p:spPr>
      </p:pic>
      <p:pic>
        <p:nvPicPr>
          <p:cNvPr id="5" name="Image 4" descr="non_paysage.jpg"/>
          <p:cNvPicPr>
            <a:picLocks noChangeAspect="1"/>
          </p:cNvPicPr>
          <p:nvPr/>
        </p:nvPicPr>
        <p:blipFill>
          <a:blip r:embed="rId4"/>
          <a:srcRect t="10869"/>
          <a:stretch>
            <a:fillRect/>
          </a:stretch>
        </p:blipFill>
        <p:spPr>
          <a:xfrm>
            <a:off x="0" y="1280734"/>
            <a:ext cx="12192000" cy="5561391"/>
          </a:xfrm>
          <a:prstGeom prst="rect">
            <a:avLst/>
          </a:prstGeom>
        </p:spPr>
      </p:pic>
    </p:spTree>
    <p:extLst>
      <p:ext uri="{BB962C8B-B14F-4D97-AF65-F5344CB8AC3E}">
        <p14:creationId xmlns:p14="http://schemas.microsoft.com/office/powerpoint/2010/main" val="273522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cessus 4"/>
          <p:cNvSpPr/>
          <p:nvPr/>
        </p:nvSpPr>
        <p:spPr>
          <a:xfrm>
            <a:off x="5207000" y="428625"/>
            <a:ext cx="2206625" cy="1063625"/>
          </a:xfrm>
          <a:prstGeom prst="flowChartProcess">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t>PERCEVOIR</a:t>
            </a:r>
          </a:p>
          <a:p>
            <a:pPr algn="ctr"/>
            <a:endParaRPr lang="fr-FR" sz="2400" dirty="0"/>
          </a:p>
        </p:txBody>
      </p:sp>
      <p:pic>
        <p:nvPicPr>
          <p:cNvPr id="6" name="Image 5" descr="oeil.png"/>
          <p:cNvPicPr>
            <a:picLocks noChangeAspect="1"/>
          </p:cNvPicPr>
          <p:nvPr/>
        </p:nvPicPr>
        <p:blipFill>
          <a:blip r:embed="rId3"/>
          <a:stretch>
            <a:fillRect/>
          </a:stretch>
        </p:blipFill>
        <p:spPr>
          <a:xfrm>
            <a:off x="5930900" y="866775"/>
            <a:ext cx="736600" cy="736600"/>
          </a:xfrm>
          <a:prstGeom prst="rect">
            <a:avLst/>
          </a:prstGeom>
        </p:spPr>
      </p:pic>
      <p:sp>
        <p:nvSpPr>
          <p:cNvPr id="7" name="Processus 6"/>
          <p:cNvSpPr/>
          <p:nvPr/>
        </p:nvSpPr>
        <p:spPr>
          <a:xfrm>
            <a:off x="7645400" y="1819275"/>
            <a:ext cx="2206625" cy="1063625"/>
          </a:xfrm>
          <a:prstGeom prst="flowChartProcess">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t>DECRIRE</a:t>
            </a:r>
          </a:p>
          <a:p>
            <a:pPr algn="ctr"/>
            <a:r>
              <a:rPr lang="fr-FR" sz="2400" dirty="0"/>
              <a:t>(croquis)</a:t>
            </a:r>
          </a:p>
          <a:p>
            <a:pPr algn="ctr"/>
            <a:endParaRPr lang="fr-FR" sz="2400" dirty="0"/>
          </a:p>
        </p:txBody>
      </p:sp>
      <p:sp>
        <p:nvSpPr>
          <p:cNvPr id="8" name="Processus 7"/>
          <p:cNvSpPr/>
          <p:nvPr/>
        </p:nvSpPr>
        <p:spPr>
          <a:xfrm>
            <a:off x="7645400" y="3438525"/>
            <a:ext cx="2206625" cy="1063625"/>
          </a:xfrm>
          <a:prstGeom prst="flowChartProcess">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t>INTERPRETER</a:t>
            </a:r>
          </a:p>
        </p:txBody>
      </p:sp>
      <p:sp>
        <p:nvSpPr>
          <p:cNvPr id="9" name="Processus 8"/>
          <p:cNvSpPr/>
          <p:nvPr/>
        </p:nvSpPr>
        <p:spPr>
          <a:xfrm>
            <a:off x="7645400" y="5041900"/>
            <a:ext cx="2206625" cy="106362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t>LOCALISER</a:t>
            </a:r>
          </a:p>
          <a:p>
            <a:pPr algn="ctr"/>
            <a:endParaRPr lang="fr-FR" sz="2400" dirty="0"/>
          </a:p>
        </p:txBody>
      </p:sp>
      <p:sp>
        <p:nvSpPr>
          <p:cNvPr id="10" name="Processus 9"/>
          <p:cNvSpPr/>
          <p:nvPr/>
        </p:nvSpPr>
        <p:spPr>
          <a:xfrm>
            <a:off x="2638425" y="1828800"/>
            <a:ext cx="2206625" cy="106362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t>LOCALISER</a:t>
            </a:r>
          </a:p>
          <a:p>
            <a:pPr algn="ctr"/>
            <a:endParaRPr lang="fr-FR" sz="2400" dirty="0"/>
          </a:p>
        </p:txBody>
      </p:sp>
      <p:sp>
        <p:nvSpPr>
          <p:cNvPr id="11" name="Processus 10"/>
          <p:cNvSpPr/>
          <p:nvPr/>
        </p:nvSpPr>
        <p:spPr>
          <a:xfrm>
            <a:off x="2638425" y="3448050"/>
            <a:ext cx="2206625" cy="1063625"/>
          </a:xfrm>
          <a:prstGeom prst="flowChartProcess">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t>DECRIRE</a:t>
            </a:r>
          </a:p>
        </p:txBody>
      </p:sp>
      <p:sp>
        <p:nvSpPr>
          <p:cNvPr id="12" name="Processus 11"/>
          <p:cNvSpPr/>
          <p:nvPr/>
        </p:nvSpPr>
        <p:spPr>
          <a:xfrm>
            <a:off x="2638425" y="5051425"/>
            <a:ext cx="2206625" cy="1063625"/>
          </a:xfrm>
          <a:prstGeom prst="flowChartProcess">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t>INTERPRETER</a:t>
            </a:r>
          </a:p>
          <a:p>
            <a:pPr algn="ctr"/>
            <a:r>
              <a:rPr lang="fr-FR" sz="2400" dirty="0"/>
              <a:t>(croquis)</a:t>
            </a:r>
          </a:p>
          <a:p>
            <a:pPr algn="ctr"/>
            <a:endParaRPr lang="fr-FR" sz="2400" dirty="0"/>
          </a:p>
        </p:txBody>
      </p:sp>
      <p:cxnSp>
        <p:nvCxnSpPr>
          <p:cNvPr id="15" name="Forme 14"/>
          <p:cNvCxnSpPr>
            <a:stCxn id="5" idx="1"/>
            <a:endCxn id="10" idx="0"/>
          </p:cNvCxnSpPr>
          <p:nvPr/>
        </p:nvCxnSpPr>
        <p:spPr>
          <a:xfrm rot="10800000" flipV="1">
            <a:off x="3741738" y="960438"/>
            <a:ext cx="1465262" cy="868362"/>
          </a:xfrm>
          <a:prstGeom prst="curvedConnector2">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18" name="Forme 17"/>
          <p:cNvCxnSpPr>
            <a:stCxn id="5" idx="3"/>
            <a:endCxn id="7" idx="0"/>
          </p:cNvCxnSpPr>
          <p:nvPr/>
        </p:nvCxnSpPr>
        <p:spPr>
          <a:xfrm>
            <a:off x="7413625" y="960438"/>
            <a:ext cx="1335088" cy="858837"/>
          </a:xfrm>
          <a:prstGeom prst="curvedConnector2">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a:stCxn id="10" idx="2"/>
            <a:endCxn id="11" idx="0"/>
          </p:cNvCxnSpPr>
          <p:nvPr/>
        </p:nvCxnSpPr>
        <p:spPr>
          <a:xfrm rot="5400000">
            <a:off x="3463926" y="3170237"/>
            <a:ext cx="555625" cy="158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p:nvPr/>
        </p:nvCxnSpPr>
        <p:spPr>
          <a:xfrm rot="5400000">
            <a:off x="3489326" y="4799013"/>
            <a:ext cx="555625" cy="158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22" name="Connecteur droit avec flèche 21"/>
          <p:cNvCxnSpPr/>
          <p:nvPr/>
        </p:nvCxnSpPr>
        <p:spPr>
          <a:xfrm rot="5400000">
            <a:off x="8569328" y="3163887"/>
            <a:ext cx="555625" cy="158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p:nvPr/>
        </p:nvCxnSpPr>
        <p:spPr>
          <a:xfrm rot="5400000">
            <a:off x="8585203" y="4783138"/>
            <a:ext cx="555625" cy="1588"/>
          </a:xfrm>
          <a:prstGeom prst="straightConnector1">
            <a:avLst/>
          </a:prstGeom>
          <a:ln w="31750">
            <a:tailEnd type="arrow"/>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238125" y="254000"/>
            <a:ext cx="3635375" cy="584776"/>
          </a:xfrm>
          <a:prstGeom prst="rect">
            <a:avLst/>
          </a:prstGeom>
          <a:noFill/>
        </p:spPr>
        <p:txBody>
          <a:bodyPr wrap="square" rtlCol="0">
            <a:spAutoFit/>
          </a:bodyPr>
          <a:lstStyle/>
          <a:p>
            <a:r>
              <a:rPr lang="fr-FR" sz="3200" dirty="0"/>
              <a:t>L’analyse de paysage</a:t>
            </a:r>
          </a:p>
        </p:txBody>
      </p:sp>
    </p:spTree>
    <p:extLst>
      <p:ext uri="{BB962C8B-B14F-4D97-AF65-F5344CB8AC3E}">
        <p14:creationId xmlns:p14="http://schemas.microsoft.com/office/powerpoint/2010/main" val="57596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 est l’apport du numérique?</a:t>
            </a:r>
          </a:p>
        </p:txBody>
      </p:sp>
      <p:pic>
        <p:nvPicPr>
          <p:cNvPr id="4" name="Image 3" descr="vancouver_1.jpg"/>
          <p:cNvPicPr>
            <a:picLocks noChangeAspect="1"/>
          </p:cNvPicPr>
          <p:nvPr/>
        </p:nvPicPr>
        <p:blipFill>
          <a:blip r:embed="rId2"/>
          <a:stretch>
            <a:fillRect/>
          </a:stretch>
        </p:blipFill>
        <p:spPr>
          <a:xfrm>
            <a:off x="0" y="1889288"/>
            <a:ext cx="12192000" cy="3079423"/>
          </a:xfrm>
          <a:prstGeom prst="rect">
            <a:avLst/>
          </a:prstGeom>
        </p:spPr>
      </p:pic>
      <p:pic>
        <p:nvPicPr>
          <p:cNvPr id="5" name="Image 4" descr="vancouver_2.jpg"/>
          <p:cNvPicPr>
            <a:picLocks noChangeAspect="1"/>
          </p:cNvPicPr>
          <p:nvPr/>
        </p:nvPicPr>
        <p:blipFill>
          <a:blip r:embed="rId3"/>
          <a:stretch>
            <a:fillRect/>
          </a:stretch>
        </p:blipFill>
        <p:spPr>
          <a:xfrm>
            <a:off x="0" y="1926996"/>
            <a:ext cx="12192000" cy="3004008"/>
          </a:xfrm>
          <a:prstGeom prst="rect">
            <a:avLst/>
          </a:prstGeom>
        </p:spPr>
      </p:pic>
      <p:pic>
        <p:nvPicPr>
          <p:cNvPr id="6" name="Image 5" descr="vancouver_3.jpg"/>
          <p:cNvPicPr>
            <a:picLocks noChangeAspect="1"/>
          </p:cNvPicPr>
          <p:nvPr/>
        </p:nvPicPr>
        <p:blipFill>
          <a:blip r:embed="rId4"/>
          <a:stretch>
            <a:fillRect/>
          </a:stretch>
        </p:blipFill>
        <p:spPr>
          <a:xfrm>
            <a:off x="0" y="304411"/>
            <a:ext cx="12192000" cy="63110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vancouver_4.jpg"/>
          <p:cNvPicPr>
            <a:picLocks noChangeAspect="1"/>
          </p:cNvPicPr>
          <p:nvPr/>
        </p:nvPicPr>
        <p:blipFill>
          <a:blip r:embed="rId2"/>
          <a:stretch>
            <a:fillRect/>
          </a:stretch>
        </p:blipFill>
        <p:spPr>
          <a:xfrm>
            <a:off x="0" y="400507"/>
            <a:ext cx="12192000" cy="6056986"/>
          </a:xfrm>
          <a:prstGeom prst="rect">
            <a:avLst/>
          </a:prstGeom>
        </p:spPr>
      </p:pic>
      <p:pic>
        <p:nvPicPr>
          <p:cNvPr id="5" name="Image 4" descr="vancouver_5.jpg"/>
          <p:cNvPicPr>
            <a:picLocks noChangeAspect="1"/>
          </p:cNvPicPr>
          <p:nvPr/>
        </p:nvPicPr>
        <p:blipFill>
          <a:blip r:embed="rId3"/>
          <a:stretch>
            <a:fillRect/>
          </a:stretch>
        </p:blipFill>
        <p:spPr>
          <a:xfrm>
            <a:off x="230458" y="0"/>
            <a:ext cx="11731083"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3319" y="0"/>
            <a:ext cx="10515600" cy="1325563"/>
          </a:xfrm>
        </p:spPr>
        <p:txBody>
          <a:bodyPr/>
          <a:lstStyle/>
          <a:p>
            <a:r>
              <a:rPr lang="fr-FR" dirty="0"/>
              <a:t>Quelle place dans les nouveaux programmes?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035476214"/>
              </p:ext>
            </p:extLst>
          </p:nvPr>
        </p:nvGraphicFramePr>
        <p:xfrm>
          <a:off x="257031" y="1390876"/>
          <a:ext cx="11657147" cy="5102643"/>
        </p:xfrm>
        <a:graphic>
          <a:graphicData uri="http://schemas.openxmlformats.org/drawingml/2006/table">
            <a:tbl>
              <a:tblPr firstRow="1" bandRow="1">
                <a:tableStyleId>{5C22544A-7EE6-4342-B048-85BDC9FD1C3A}</a:tableStyleId>
              </a:tblPr>
              <a:tblGrid>
                <a:gridCol w="967650">
                  <a:extLst>
                    <a:ext uri="{9D8B030D-6E8A-4147-A177-3AD203B41FA5}">
                      <a16:colId xmlns:a16="http://schemas.microsoft.com/office/drawing/2014/main" val="2897426134"/>
                    </a:ext>
                  </a:extLst>
                </a:gridCol>
                <a:gridCol w="1224681">
                  <a:extLst>
                    <a:ext uri="{9D8B030D-6E8A-4147-A177-3AD203B41FA5}">
                      <a16:colId xmlns:a16="http://schemas.microsoft.com/office/drawing/2014/main" val="1254437419"/>
                    </a:ext>
                  </a:extLst>
                </a:gridCol>
                <a:gridCol w="9464816">
                  <a:extLst>
                    <a:ext uri="{9D8B030D-6E8A-4147-A177-3AD203B41FA5}">
                      <a16:colId xmlns:a16="http://schemas.microsoft.com/office/drawing/2014/main" val="3854714214"/>
                    </a:ext>
                  </a:extLst>
                </a:gridCol>
              </a:tblGrid>
              <a:tr h="778190">
                <a:tc>
                  <a:txBody>
                    <a:bodyPr/>
                    <a:lstStyle/>
                    <a:p>
                      <a:pPr algn="ctr"/>
                      <a:r>
                        <a:rPr lang="fr-FR" sz="2400" dirty="0"/>
                        <a:t>Cycles</a:t>
                      </a:r>
                    </a:p>
                  </a:txBody>
                  <a:tcPr/>
                </a:tc>
                <a:tc>
                  <a:txBody>
                    <a:bodyPr/>
                    <a:lstStyle/>
                    <a:p>
                      <a:pPr algn="ctr"/>
                      <a:r>
                        <a:rPr lang="fr-FR" sz="2400" dirty="0"/>
                        <a:t>Niveaux</a:t>
                      </a:r>
                    </a:p>
                  </a:txBody>
                  <a:tcPr/>
                </a:tc>
                <a:tc>
                  <a:txBody>
                    <a:bodyPr/>
                    <a:lstStyle/>
                    <a:p>
                      <a:r>
                        <a:rPr lang="fr-FR" sz="2400" dirty="0"/>
                        <a:t>Exemples de thèmes et sous-thèmes</a:t>
                      </a:r>
                    </a:p>
                  </a:txBody>
                  <a:tcPr/>
                </a:tc>
                <a:extLst>
                  <a:ext uri="{0D108BD9-81ED-4DB2-BD59-A6C34878D82A}">
                    <a16:rowId xmlns:a16="http://schemas.microsoft.com/office/drawing/2014/main" val="1112455157"/>
                  </a:ext>
                </a:extLst>
              </a:tr>
              <a:tr h="778190">
                <a:tc>
                  <a:txBody>
                    <a:bodyPr/>
                    <a:lstStyle/>
                    <a:p>
                      <a:pPr algn="ctr"/>
                      <a:r>
                        <a:rPr lang="fr-FR" sz="2400" dirty="0"/>
                        <a:t>3</a:t>
                      </a:r>
                    </a:p>
                  </a:txBody>
                  <a:tcPr/>
                </a:tc>
                <a:tc>
                  <a:txBody>
                    <a:bodyPr/>
                    <a:lstStyle/>
                    <a:p>
                      <a:pPr algn="ctr"/>
                      <a:r>
                        <a:rPr lang="fr-FR" sz="2400" dirty="0"/>
                        <a:t>6e</a:t>
                      </a:r>
                    </a:p>
                  </a:txBody>
                  <a:tcPr/>
                </a:tc>
                <a:tc>
                  <a:txBody>
                    <a:bodyPr/>
                    <a:lstStyle/>
                    <a:p>
                      <a:pPr>
                        <a:buFont typeface="Arial"/>
                        <a:buChar char="•"/>
                      </a:pPr>
                      <a:r>
                        <a:rPr lang="fr-FR" sz="2400" dirty="0"/>
                        <a:t> Les métropoles et leurs habitants</a:t>
                      </a:r>
                    </a:p>
                    <a:p>
                      <a:pPr>
                        <a:buFont typeface="Arial"/>
                        <a:buChar char="•"/>
                      </a:pPr>
                      <a:r>
                        <a:rPr lang="fr-FR" sz="2400" dirty="0"/>
                        <a:t> Littoral industrialo-portuaire, littoral touristique</a:t>
                      </a:r>
                    </a:p>
                  </a:txBody>
                  <a:tcPr/>
                </a:tc>
                <a:extLst>
                  <a:ext uri="{0D108BD9-81ED-4DB2-BD59-A6C34878D82A}">
                    <a16:rowId xmlns:a16="http://schemas.microsoft.com/office/drawing/2014/main" val="1374053691"/>
                  </a:ext>
                </a:extLst>
              </a:tr>
              <a:tr h="778190">
                <a:tc rowSpan="3">
                  <a:txBody>
                    <a:bodyPr/>
                    <a:lstStyle/>
                    <a:p>
                      <a:pPr algn="ctr"/>
                      <a:r>
                        <a:rPr lang="fr-FR" sz="2400" dirty="0"/>
                        <a:t>4</a:t>
                      </a:r>
                    </a:p>
                  </a:txBody>
                  <a:tcPr/>
                </a:tc>
                <a:tc>
                  <a:txBody>
                    <a:bodyPr/>
                    <a:lstStyle/>
                    <a:p>
                      <a:pPr algn="ctr"/>
                      <a:r>
                        <a:rPr lang="fr-FR" sz="2400" dirty="0"/>
                        <a:t>5e</a:t>
                      </a:r>
                    </a:p>
                  </a:txBody>
                  <a:tcPr/>
                </a:tc>
                <a:tc>
                  <a:txBody>
                    <a:bodyPr/>
                    <a:lstStyle/>
                    <a:p>
                      <a:pPr>
                        <a:buFont typeface="Arial"/>
                        <a:buChar char="•"/>
                      </a:pPr>
                      <a:r>
                        <a:rPr lang="fr-FR" sz="2400" dirty="0"/>
                        <a:t> Répartition de la richesse et de la pauvreté dans le monde</a:t>
                      </a:r>
                    </a:p>
                    <a:p>
                      <a:pPr>
                        <a:buFont typeface="Arial"/>
                        <a:buChar char="•"/>
                      </a:pPr>
                      <a:r>
                        <a:rPr lang="fr-FR" sz="2400" dirty="0"/>
                        <a:t> Prévenir les risques industriels et technologiques</a:t>
                      </a:r>
                    </a:p>
                  </a:txBody>
                  <a:tcPr/>
                </a:tc>
                <a:extLst>
                  <a:ext uri="{0D108BD9-81ED-4DB2-BD59-A6C34878D82A}">
                    <a16:rowId xmlns:a16="http://schemas.microsoft.com/office/drawing/2014/main" val="2896958531"/>
                  </a:ext>
                </a:extLst>
              </a:tr>
              <a:tr h="1469915">
                <a:tc vMerge="1">
                  <a:txBody>
                    <a:bodyPr/>
                    <a:lstStyle/>
                    <a:p>
                      <a:endParaRPr lang="fr-FR" dirty="0"/>
                    </a:p>
                  </a:txBody>
                  <a:tcPr/>
                </a:tc>
                <a:tc>
                  <a:txBody>
                    <a:bodyPr/>
                    <a:lstStyle/>
                    <a:p>
                      <a:pPr algn="ctr"/>
                      <a:r>
                        <a:rPr lang="fr-FR" sz="2400" dirty="0"/>
                        <a:t>4e</a:t>
                      </a:r>
                    </a:p>
                  </a:txBody>
                  <a:tcPr/>
                </a:tc>
                <a:tc>
                  <a:txBody>
                    <a:bodyPr/>
                    <a:lstStyle/>
                    <a:p>
                      <a:pPr>
                        <a:buFont typeface="Arial"/>
                        <a:buChar char="•"/>
                      </a:pPr>
                      <a:r>
                        <a:rPr lang="fr-FR" sz="2400" dirty="0"/>
                        <a:t> Espaces et paysages de l'urbanisation: géographie des centres et des périphéries</a:t>
                      </a:r>
                    </a:p>
                    <a:p>
                      <a:pPr>
                        <a:buFont typeface="Arial"/>
                        <a:buChar char="•"/>
                      </a:pPr>
                      <a:r>
                        <a:rPr lang="fr-FR" sz="2400" dirty="0"/>
                        <a:t> Le tourisme et ses espaces</a:t>
                      </a:r>
                    </a:p>
                    <a:p>
                      <a:pPr>
                        <a:buFont typeface="Arial"/>
                        <a:buChar char="•"/>
                      </a:pPr>
                      <a:r>
                        <a:rPr lang="fr-FR" sz="2400" dirty="0"/>
                        <a:t> Mers et Océans: un monde </a:t>
                      </a:r>
                      <a:r>
                        <a:rPr lang="fr-FR" sz="2400" dirty="0" err="1"/>
                        <a:t>maritimisé</a:t>
                      </a:r>
                      <a:endParaRPr lang="fr-FR" sz="2400" dirty="0"/>
                    </a:p>
                  </a:txBody>
                  <a:tcPr/>
                </a:tc>
                <a:extLst>
                  <a:ext uri="{0D108BD9-81ED-4DB2-BD59-A6C34878D82A}">
                    <a16:rowId xmlns:a16="http://schemas.microsoft.com/office/drawing/2014/main" val="1950934736"/>
                  </a:ext>
                </a:extLst>
              </a:tr>
              <a:tr h="1124053">
                <a:tc vMerge="1">
                  <a:txBody>
                    <a:bodyPr/>
                    <a:lstStyle/>
                    <a:p>
                      <a:endParaRPr lang="fr-FR" dirty="0"/>
                    </a:p>
                  </a:txBody>
                  <a:tcPr/>
                </a:tc>
                <a:tc>
                  <a:txBody>
                    <a:bodyPr/>
                    <a:lstStyle/>
                    <a:p>
                      <a:pPr algn="ctr"/>
                      <a:r>
                        <a:rPr lang="fr-FR" sz="2400" dirty="0"/>
                        <a:t>3e</a:t>
                      </a:r>
                    </a:p>
                  </a:txBody>
                  <a:tcPr/>
                </a:tc>
                <a:tc>
                  <a:txBody>
                    <a:bodyPr/>
                    <a:lstStyle/>
                    <a:p>
                      <a:pPr>
                        <a:buFont typeface="Arial"/>
                        <a:buChar char="•"/>
                      </a:pPr>
                      <a:r>
                        <a:rPr lang="fr-FR" sz="2400" dirty="0"/>
                        <a:t> Les aires urbaines, une nouvelle géographie d'une France mondialisée</a:t>
                      </a:r>
                    </a:p>
                    <a:p>
                      <a:pPr>
                        <a:buFont typeface="Arial"/>
                        <a:buChar char="•"/>
                      </a:pPr>
                      <a:r>
                        <a:rPr lang="fr-FR" sz="2400" dirty="0"/>
                        <a:t> Les espaces productifs et leurs évolutions</a:t>
                      </a:r>
                    </a:p>
                  </a:txBody>
                  <a:tcPr/>
                </a:tc>
                <a:extLst>
                  <a:ext uri="{0D108BD9-81ED-4DB2-BD59-A6C34878D82A}">
                    <a16:rowId xmlns:a16="http://schemas.microsoft.com/office/drawing/2014/main" val="2089095004"/>
                  </a:ext>
                </a:extLst>
              </a:tr>
            </a:tbl>
          </a:graphicData>
        </a:graphic>
      </p:graphicFrame>
    </p:spTree>
    <p:extLst>
      <p:ext uri="{BB962C8B-B14F-4D97-AF65-F5344CB8AC3E}">
        <p14:creationId xmlns:p14="http://schemas.microsoft.com/office/powerpoint/2010/main" val="384305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623102292"/>
              </p:ext>
            </p:extLst>
          </p:nvPr>
        </p:nvGraphicFramePr>
        <p:xfrm>
          <a:off x="362869" y="1421113"/>
          <a:ext cx="11052366" cy="5123076"/>
        </p:xfrm>
        <a:graphic>
          <a:graphicData uri="http://schemas.openxmlformats.org/drawingml/2006/table">
            <a:tbl>
              <a:tblPr firstRow="1" bandRow="1">
                <a:tableStyleId>{5C22544A-7EE6-4342-B048-85BDC9FD1C3A}</a:tableStyleId>
              </a:tblPr>
              <a:tblGrid>
                <a:gridCol w="1456677">
                  <a:extLst>
                    <a:ext uri="{9D8B030D-6E8A-4147-A177-3AD203B41FA5}">
                      <a16:colId xmlns:a16="http://schemas.microsoft.com/office/drawing/2014/main" val="3585986935"/>
                    </a:ext>
                  </a:extLst>
                </a:gridCol>
                <a:gridCol w="3971229">
                  <a:extLst>
                    <a:ext uri="{9D8B030D-6E8A-4147-A177-3AD203B41FA5}">
                      <a16:colId xmlns:a16="http://schemas.microsoft.com/office/drawing/2014/main" val="242588229"/>
                    </a:ext>
                  </a:extLst>
                </a:gridCol>
                <a:gridCol w="5624460">
                  <a:extLst>
                    <a:ext uri="{9D8B030D-6E8A-4147-A177-3AD203B41FA5}">
                      <a16:colId xmlns:a16="http://schemas.microsoft.com/office/drawing/2014/main" val="2204851797"/>
                    </a:ext>
                  </a:extLst>
                </a:gridCol>
              </a:tblGrid>
              <a:tr h="795782">
                <a:tc>
                  <a:txBody>
                    <a:bodyPr/>
                    <a:lstStyle/>
                    <a:p>
                      <a:r>
                        <a:rPr lang="fr-FR" dirty="0"/>
                        <a:t>Niveau</a:t>
                      </a:r>
                    </a:p>
                  </a:txBody>
                  <a:tcPr/>
                </a:tc>
                <a:tc>
                  <a:txBody>
                    <a:bodyPr/>
                    <a:lstStyle/>
                    <a:p>
                      <a:r>
                        <a:rPr lang="fr-FR" dirty="0"/>
                        <a:t>Objectifs d'apprentissage / Capacités et méthodes</a:t>
                      </a:r>
                    </a:p>
                  </a:txBody>
                  <a:tcPr/>
                </a:tc>
                <a:tc>
                  <a:txBody>
                    <a:bodyPr/>
                    <a:lstStyle/>
                    <a:p>
                      <a:r>
                        <a:rPr lang="fr-FR" dirty="0"/>
                        <a:t>Thèmes</a:t>
                      </a:r>
                    </a:p>
                  </a:txBody>
                  <a:tcPr/>
                </a:tc>
                <a:extLst>
                  <a:ext uri="{0D108BD9-81ED-4DB2-BD59-A6C34878D82A}">
                    <a16:rowId xmlns:a16="http://schemas.microsoft.com/office/drawing/2014/main" val="88321471"/>
                  </a:ext>
                </a:extLst>
              </a:tr>
              <a:tr h="1233302">
                <a:tc>
                  <a:txBody>
                    <a:bodyPr/>
                    <a:lstStyle/>
                    <a:p>
                      <a:r>
                        <a:rPr lang="fr-FR" dirty="0"/>
                        <a:t>2nde</a:t>
                      </a:r>
                    </a:p>
                  </a:txBody>
                  <a:tcPr/>
                </a:tc>
                <a:tc rowSpan="3">
                  <a:txBody>
                    <a:bodyPr/>
                    <a:lstStyle/>
                    <a:p>
                      <a:pPr marL="285750" indent="-285750">
                        <a:buFont typeface="Arial" panose="020B0604020202020204" pitchFamily="34" charset="0"/>
                        <a:buChar char="•"/>
                      </a:pPr>
                      <a:r>
                        <a:rPr lang="fr-FR" sz="2200" dirty="0"/>
                        <a:t>Nommer et localiser un lieu dans un espace géographique</a:t>
                      </a:r>
                    </a:p>
                    <a:p>
                      <a:pPr marL="285750" indent="-285750">
                        <a:buFont typeface="Arial" panose="020B0604020202020204" pitchFamily="34" charset="0"/>
                        <a:buChar char="•"/>
                      </a:pPr>
                      <a:r>
                        <a:rPr lang="fr-FR" sz="2200" dirty="0"/>
                        <a:t>Prélever, hiérarchiser et confronter des informations selon des approches spécifiques en fonction du document (…)</a:t>
                      </a:r>
                    </a:p>
                    <a:p>
                      <a:pPr marL="285750" indent="-285750">
                        <a:buFont typeface="Arial" panose="020B0604020202020204" pitchFamily="34" charset="0"/>
                        <a:buChar char="•"/>
                      </a:pPr>
                      <a:r>
                        <a:rPr lang="fr-FR" sz="2200" dirty="0"/>
                        <a:t>Critiquer des documents de types différents</a:t>
                      </a:r>
                    </a:p>
                    <a:p>
                      <a:pPr marL="285750" indent="-285750">
                        <a:buFont typeface="Arial" panose="020B0604020202020204" pitchFamily="34" charset="0"/>
                        <a:buChar char="•"/>
                      </a:pPr>
                      <a:r>
                        <a:rPr lang="fr-FR" sz="2200" dirty="0"/>
                        <a:t>Réaliser des cartes, croquis et schémas (…)</a:t>
                      </a:r>
                    </a:p>
                    <a:p>
                      <a:pPr marL="285750" indent="-285750">
                        <a:buFont typeface="Arial" panose="020B0604020202020204" pitchFamily="34" charset="0"/>
                        <a:buChar char="•"/>
                      </a:pPr>
                      <a:r>
                        <a:rPr lang="fr-FR" sz="2200" b="1" dirty="0"/>
                        <a:t>Utiliser les TICE</a:t>
                      </a:r>
                    </a:p>
                  </a:txBody>
                  <a:tcPr/>
                </a:tc>
                <a:tc>
                  <a:txBody>
                    <a:bodyPr/>
                    <a:lstStyle/>
                    <a:p>
                      <a:r>
                        <a:rPr lang="fr-FR" b="1" dirty="0"/>
                        <a:t>Aménager la ville</a:t>
                      </a:r>
                      <a:r>
                        <a:rPr lang="fr-FR" dirty="0"/>
                        <a:t> – Croissance urbain, étalement urbain, inégalités socio-spatiales.</a:t>
                      </a:r>
                    </a:p>
                    <a:p>
                      <a:endParaRPr lang="fr-FR" dirty="0"/>
                    </a:p>
                  </a:txBody>
                  <a:tcPr/>
                </a:tc>
                <a:extLst>
                  <a:ext uri="{0D108BD9-81ED-4DB2-BD59-A6C34878D82A}">
                    <a16:rowId xmlns:a16="http://schemas.microsoft.com/office/drawing/2014/main" val="165972486"/>
                  </a:ext>
                </a:extLst>
              </a:tr>
              <a:tr h="1603293">
                <a:tc>
                  <a:txBody>
                    <a:bodyPr/>
                    <a:lstStyle/>
                    <a:p>
                      <a:r>
                        <a:rPr lang="fr-FR" dirty="0"/>
                        <a:t>1ere</a:t>
                      </a:r>
                    </a:p>
                  </a:txBody>
                  <a:tcPr/>
                </a:tc>
                <a:tc vMerge="1">
                  <a:txBody>
                    <a:bodyPr/>
                    <a:lstStyle/>
                    <a:p>
                      <a:endParaRPr lang="fr-FR" dirty="0"/>
                    </a:p>
                  </a:txBody>
                  <a:tcPr/>
                </a:tc>
                <a:tc>
                  <a:txBody>
                    <a:bodyPr/>
                    <a:lstStyle/>
                    <a:p>
                      <a:r>
                        <a:rPr lang="fr-FR" b="1" dirty="0"/>
                        <a:t>La France en villes</a:t>
                      </a:r>
                      <a:r>
                        <a:rPr lang="fr-FR" dirty="0"/>
                        <a:t> </a:t>
                      </a:r>
                    </a:p>
                    <a:p>
                      <a:r>
                        <a:rPr lang="fr-FR" dirty="0"/>
                        <a:t>– Mouvements de population, urbanisation, métropolisation</a:t>
                      </a:r>
                    </a:p>
                    <a:p>
                      <a:r>
                        <a:rPr lang="fr-FR" dirty="0"/>
                        <a:t>- Aménager les villes (…)</a:t>
                      </a:r>
                    </a:p>
                    <a:p>
                      <a:r>
                        <a:rPr lang="fr-FR" b="1" dirty="0"/>
                        <a:t>La France dans la mondialisation</a:t>
                      </a:r>
                      <a:r>
                        <a:rPr lang="fr-FR" dirty="0"/>
                        <a:t> </a:t>
                      </a:r>
                    </a:p>
                    <a:p>
                      <a:r>
                        <a:rPr lang="fr-FR" dirty="0"/>
                        <a:t>– Paris, ville mondiale</a:t>
                      </a:r>
                    </a:p>
                  </a:txBody>
                  <a:tcPr/>
                </a:tc>
                <a:extLst>
                  <a:ext uri="{0D108BD9-81ED-4DB2-BD59-A6C34878D82A}">
                    <a16:rowId xmlns:a16="http://schemas.microsoft.com/office/drawing/2014/main" val="1452595557"/>
                  </a:ext>
                </a:extLst>
              </a:tr>
              <a:tr h="1356633">
                <a:tc>
                  <a:txBody>
                    <a:bodyPr/>
                    <a:lstStyle/>
                    <a:p>
                      <a:r>
                        <a:rPr lang="fr-FR" dirty="0" err="1"/>
                        <a:t>Term</a:t>
                      </a:r>
                      <a:r>
                        <a:rPr lang="fr-FR" dirty="0"/>
                        <a:t>.</a:t>
                      </a:r>
                    </a:p>
                  </a:txBody>
                  <a:tcPr/>
                </a:tc>
                <a:tc vMerge="1">
                  <a:txBody>
                    <a:bodyPr/>
                    <a:lstStyle/>
                    <a:p>
                      <a:endParaRPr lang="fr-FR" dirty="0"/>
                    </a:p>
                  </a:txBody>
                  <a:tcPr/>
                </a:tc>
                <a:tc>
                  <a:txBody>
                    <a:bodyPr/>
                    <a:lstStyle/>
                    <a:p>
                      <a:r>
                        <a:rPr lang="fr-FR" b="1" dirty="0"/>
                        <a:t>Les dynamiques de la population</a:t>
                      </a:r>
                    </a:p>
                    <a:p>
                      <a:r>
                        <a:rPr lang="fr-FR" dirty="0"/>
                        <a:t>- Une ville mondiale (étude de cas)</a:t>
                      </a:r>
                    </a:p>
                    <a:p>
                      <a:r>
                        <a:rPr lang="fr-FR" dirty="0"/>
                        <a:t>- Les espaces maritimes: approche géostratégique</a:t>
                      </a:r>
                    </a:p>
                  </a:txBody>
                  <a:tcPr/>
                </a:tc>
                <a:extLst>
                  <a:ext uri="{0D108BD9-81ED-4DB2-BD59-A6C34878D82A}">
                    <a16:rowId xmlns:a16="http://schemas.microsoft.com/office/drawing/2014/main" val="2987599975"/>
                  </a:ext>
                </a:extLst>
              </a:tr>
            </a:tbl>
          </a:graphicData>
        </a:graphic>
      </p:graphicFrame>
      <p:sp>
        <p:nvSpPr>
          <p:cNvPr id="3" name="Titre 2"/>
          <p:cNvSpPr>
            <a:spLocks noGrp="1"/>
          </p:cNvSpPr>
          <p:nvPr>
            <p:ph type="title"/>
          </p:nvPr>
        </p:nvSpPr>
        <p:spPr/>
        <p:txBody>
          <a:bodyPr/>
          <a:lstStyle/>
          <a:p>
            <a:r>
              <a:rPr lang="fr-FR" dirty="0"/>
              <a:t>Dans les programmes du lycée</a:t>
            </a:r>
          </a:p>
        </p:txBody>
      </p:sp>
    </p:spTree>
    <p:extLst>
      <p:ext uri="{BB962C8B-B14F-4D97-AF65-F5344CB8AC3E}">
        <p14:creationId xmlns:p14="http://schemas.microsoft.com/office/powerpoint/2010/main" val="187492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a:t>
            </a:r>
          </a:p>
        </p:txBody>
      </p:sp>
      <p:sp>
        <p:nvSpPr>
          <p:cNvPr id="3" name="Espace réservé du contenu 2"/>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fr-FR" dirty="0">
                <a:latin typeface="Calibri" charset="0"/>
              </a:rPr>
              <a:t>Présentation des images en </a:t>
            </a:r>
            <a:r>
              <a:rPr lang="fr-FR" dirty="0" err="1">
                <a:latin typeface="Calibri" charset="0"/>
              </a:rPr>
              <a:t>gigapixels</a:t>
            </a:r>
            <a:endParaRPr lang="fr-FR" dirty="0">
              <a:latin typeface="Calibri" charset="0"/>
            </a:endParaRPr>
          </a:p>
          <a:p>
            <a:pPr marL="514350" indent="-514350">
              <a:buFont typeface="+mj-lt"/>
              <a:buAutoNum type="arabicPeriod"/>
            </a:pPr>
            <a:r>
              <a:rPr lang="fr-FR" dirty="0">
                <a:latin typeface="Calibri" charset="0"/>
              </a:rPr>
              <a:t>Quel intérêt en géographie ?</a:t>
            </a:r>
          </a:p>
          <a:p>
            <a:pPr marL="514350" indent="-514350">
              <a:buFont typeface="+mj-lt"/>
              <a:buAutoNum type="arabicPeriod"/>
            </a:pPr>
            <a:r>
              <a:rPr lang="fr-FR" dirty="0">
                <a:latin typeface="Calibri" charset="0"/>
              </a:rPr>
              <a:t>Un exemple d'utilisation (Paris 26 </a:t>
            </a:r>
            <a:r>
              <a:rPr lang="fr-FR" dirty="0" err="1">
                <a:latin typeface="Calibri" charset="0"/>
              </a:rPr>
              <a:t>Gigapixels</a:t>
            </a:r>
            <a:r>
              <a:rPr lang="fr-FR" dirty="0">
                <a:latin typeface="Calibri" charset="0"/>
              </a:rPr>
              <a:t>)</a:t>
            </a:r>
          </a:p>
          <a:p>
            <a:pPr marL="514350" indent="-514350">
              <a:buFont typeface="+mj-lt"/>
              <a:buAutoNum type="arabicPeriod"/>
            </a:pPr>
            <a:r>
              <a:rPr lang="fr-FR" dirty="0">
                <a:latin typeface="Calibri" charset="0"/>
              </a:rPr>
              <a:t>Conclusion et </a:t>
            </a:r>
            <a:r>
              <a:rPr lang="fr-FR" dirty="0" err="1">
                <a:latin typeface="Calibri" charset="0"/>
              </a:rPr>
              <a:t>sitographie</a:t>
            </a:r>
            <a:endParaRPr lang="fr-FR" dirty="0">
              <a:latin typeface="Calibri" charset="0"/>
            </a:endParaRPr>
          </a:p>
          <a:p>
            <a:endParaRPr lang="fr-FR" dirty="0"/>
          </a:p>
        </p:txBody>
      </p:sp>
    </p:spTree>
    <p:extLst>
      <p:ext uri="{BB962C8B-B14F-4D97-AF65-F5344CB8AC3E}">
        <p14:creationId xmlns:p14="http://schemas.microsoft.com/office/powerpoint/2010/main" val="427904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 rapport aux domaines du socle</a:t>
            </a:r>
          </a:p>
        </p:txBody>
      </p:sp>
      <p:graphicFrame>
        <p:nvGraphicFramePr>
          <p:cNvPr id="4" name="Espace réservé du contenu 3"/>
          <p:cNvGraphicFramePr>
            <a:graphicFrameLocks noGrp="1"/>
          </p:cNvGraphicFramePr>
          <p:nvPr>
            <p:ph idx="1"/>
          </p:nvPr>
        </p:nvGraphicFramePr>
        <p:xfrm>
          <a:off x="838200" y="1825625"/>
          <a:ext cx="10515600" cy="4119879"/>
        </p:xfrm>
        <a:graphic>
          <a:graphicData uri="http://schemas.openxmlformats.org/drawingml/2006/table">
            <a:tbl>
              <a:tblPr firstRow="1" bandRow="1">
                <a:tableStyleId>{5C22544A-7EE6-4342-B048-85BDC9FD1C3A}</a:tableStyleId>
              </a:tblPr>
              <a:tblGrid>
                <a:gridCol w="3463925">
                  <a:extLst>
                    <a:ext uri="{9D8B030D-6E8A-4147-A177-3AD203B41FA5}">
                      <a16:colId xmlns:a16="http://schemas.microsoft.com/office/drawing/2014/main" val="20000"/>
                    </a:ext>
                  </a:extLst>
                </a:gridCol>
                <a:gridCol w="7051675">
                  <a:extLst>
                    <a:ext uri="{9D8B030D-6E8A-4147-A177-3AD203B41FA5}">
                      <a16:colId xmlns:a16="http://schemas.microsoft.com/office/drawing/2014/main" val="20001"/>
                    </a:ext>
                  </a:extLst>
                </a:gridCol>
              </a:tblGrid>
              <a:tr h="370840">
                <a:tc>
                  <a:txBody>
                    <a:bodyPr/>
                    <a:lstStyle/>
                    <a:p>
                      <a:r>
                        <a:rPr lang="fr-FR" dirty="0"/>
                        <a:t>Domaines du</a:t>
                      </a:r>
                      <a:r>
                        <a:rPr lang="fr-FR" baseline="0" dirty="0"/>
                        <a:t> socle</a:t>
                      </a:r>
                      <a:endParaRPr lang="fr-FR" dirty="0"/>
                    </a:p>
                  </a:txBody>
                  <a:tcPr/>
                </a:tc>
                <a:tc>
                  <a:txBody>
                    <a:bodyPr/>
                    <a:lstStyle/>
                    <a:p>
                      <a:r>
                        <a:rPr lang="fr-FR" dirty="0"/>
                        <a:t>Extraits</a:t>
                      </a:r>
                    </a:p>
                  </a:txBody>
                  <a:tcPr/>
                </a:tc>
                <a:extLst>
                  <a:ext uri="{0D108BD9-81ED-4DB2-BD59-A6C34878D82A}">
                    <a16:rowId xmlns:a16="http://schemas.microsoft.com/office/drawing/2014/main" val="10000"/>
                  </a:ext>
                </a:extLst>
              </a:tr>
              <a:tr h="370840">
                <a:tc>
                  <a:txBody>
                    <a:bodyPr/>
                    <a:lstStyle/>
                    <a:p>
                      <a:r>
                        <a:rPr lang="fr-FR" dirty="0"/>
                        <a:t>les langages pour penser et communiquer</a:t>
                      </a:r>
                    </a:p>
                  </a:txBody>
                  <a:tcPr/>
                </a:tc>
                <a:tc>
                  <a:txBody>
                    <a:bodyPr/>
                    <a:lstStyle/>
                    <a:p>
                      <a:r>
                        <a:rPr lang="fr-FR" sz="1800" kern="1200" dirty="0">
                          <a:solidFill>
                            <a:schemeClr val="dk1"/>
                          </a:solidFill>
                          <a:latin typeface="+mn-lt"/>
                          <a:ea typeface="+mn-ea"/>
                          <a:cs typeface="+mn-cs"/>
                        </a:rPr>
                        <a:t>Il lit des plans, se repère sur des cartes. Il produit et utilise des représentations d'objets, d'expériences, de phénomènes naturels tels que schémas, croquis, maquettes, patrons ou figures géométriques.</a:t>
                      </a:r>
                      <a:endParaRPr lang="fr-FR" dirty="0"/>
                    </a:p>
                  </a:txBody>
                  <a:tcPr/>
                </a:tc>
                <a:extLst>
                  <a:ext uri="{0D108BD9-81ED-4DB2-BD59-A6C34878D82A}">
                    <a16:rowId xmlns:a16="http://schemas.microsoft.com/office/drawing/2014/main" val="10001"/>
                  </a:ext>
                </a:extLst>
              </a:tr>
              <a:tr h="370840">
                <a:tc>
                  <a:txBody>
                    <a:bodyPr/>
                    <a:lstStyle/>
                    <a:p>
                      <a:r>
                        <a:rPr lang="fr-FR" dirty="0"/>
                        <a:t>les méthodes et outils pour apprendre</a:t>
                      </a:r>
                    </a:p>
                  </a:txBody>
                  <a:tcPr/>
                </a:tc>
                <a:tc>
                  <a:txBody>
                    <a:bodyPr/>
                    <a:lstStyle/>
                    <a:p>
                      <a:r>
                        <a:rPr lang="fr-FR" dirty="0"/>
                        <a:t>Il comprend les modes de production et le rôle de l'image.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Il développe une culture numérique</a:t>
                      </a:r>
                    </a:p>
                  </a:txBody>
                  <a:tcPr/>
                </a:tc>
                <a:extLst>
                  <a:ext uri="{0D108BD9-81ED-4DB2-BD59-A6C34878D82A}">
                    <a16:rowId xmlns:a16="http://schemas.microsoft.com/office/drawing/2014/main" val="10002"/>
                  </a:ext>
                </a:extLst>
              </a:tr>
              <a:tr h="370840">
                <a:tc>
                  <a:txBody>
                    <a:bodyPr/>
                    <a:lstStyle/>
                    <a:p>
                      <a:r>
                        <a:rPr lang="fr-FR" dirty="0"/>
                        <a:t>la formation de la personne et du citoyen</a:t>
                      </a:r>
                    </a:p>
                  </a:txBody>
                  <a:tcPr/>
                </a:tc>
                <a:tc>
                  <a:txBody>
                    <a:bodyPr/>
                    <a:lstStyle/>
                    <a:p>
                      <a:r>
                        <a:rPr lang="fr-FR" sz="1800" kern="1200" dirty="0">
                          <a:solidFill>
                            <a:schemeClr val="dk1"/>
                          </a:solidFill>
                          <a:latin typeface="+mn-lt"/>
                          <a:ea typeface="+mn-ea"/>
                          <a:cs typeface="+mn-cs"/>
                        </a:rPr>
                        <a:t>Il fonde et défend ses jugements en s'appuyant sur sa réflexion et sur sa maîtrise de l'argumentation.</a:t>
                      </a:r>
                      <a:endParaRPr lang="fr-FR" dirty="0"/>
                    </a:p>
                  </a:txBody>
                  <a:tcPr/>
                </a:tc>
                <a:extLst>
                  <a:ext uri="{0D108BD9-81ED-4DB2-BD59-A6C34878D82A}">
                    <a16:rowId xmlns:a16="http://schemas.microsoft.com/office/drawing/2014/main" val="10003"/>
                  </a:ext>
                </a:extLst>
              </a:tr>
              <a:tr h="370840">
                <a:tc>
                  <a:txBody>
                    <a:bodyPr/>
                    <a:lstStyle/>
                    <a:p>
                      <a:r>
                        <a:rPr lang="fr-FR" dirty="0"/>
                        <a:t>les systèmes naturels et les systèmes techniques</a:t>
                      </a:r>
                    </a:p>
                  </a:txBody>
                  <a:tcPr/>
                </a:tc>
                <a:tc>
                  <a:txBody>
                    <a:bodyPr/>
                    <a:lstStyle/>
                    <a:p>
                      <a:r>
                        <a:rPr lang="fr-FR" sz="1800" kern="1200" dirty="0">
                          <a:solidFill>
                            <a:schemeClr val="dk1"/>
                          </a:solidFill>
                          <a:latin typeface="+mn-lt"/>
                          <a:ea typeface="+mn-ea"/>
                          <a:cs typeface="+mn-cs"/>
                        </a:rPr>
                        <a:t>L'élève sait mener une démarche d'investigation.</a:t>
                      </a:r>
                      <a:endParaRPr lang="fr-FR" dirty="0"/>
                    </a:p>
                  </a:txBody>
                  <a:tcPr/>
                </a:tc>
                <a:extLst>
                  <a:ext uri="{0D108BD9-81ED-4DB2-BD59-A6C34878D82A}">
                    <a16:rowId xmlns:a16="http://schemas.microsoft.com/office/drawing/2014/main" val="10004"/>
                  </a:ext>
                </a:extLst>
              </a:tr>
              <a:tr h="370840">
                <a:tc>
                  <a:txBody>
                    <a:bodyPr/>
                    <a:lstStyle/>
                    <a:p>
                      <a:r>
                        <a:rPr lang="fr-FR" dirty="0"/>
                        <a:t>les représentations du monde et l'activité humaine</a:t>
                      </a:r>
                    </a:p>
                  </a:txBody>
                  <a:tcPr/>
                </a:tc>
                <a:tc>
                  <a:txBody>
                    <a:bodyPr/>
                    <a:lstStyle/>
                    <a:p>
                      <a:r>
                        <a:rPr lang="fr-FR" dirty="0"/>
                        <a:t>L’élève lit des paysages, identifiant ce qu'ils révèlent des atouts et des contraintes du milieu ainsi que de l’activité humaine, passée et présente. Il établit des liens entre l'espace et l'organisation des sociétés.</a:t>
                      </a:r>
                    </a:p>
                  </a:txBody>
                  <a:tcPr/>
                </a:tc>
                <a:extLst>
                  <a:ext uri="{0D108BD9-81ED-4DB2-BD59-A6C34878D82A}">
                    <a16:rowId xmlns:a16="http://schemas.microsoft.com/office/drawing/2014/main" val="10005"/>
                  </a:ext>
                </a:extLst>
              </a:tr>
            </a:tbl>
          </a:graphicData>
        </a:graphic>
      </p:graphicFrame>
      <p:sp>
        <p:nvSpPr>
          <p:cNvPr id="5" name="Rectangle 4"/>
          <p:cNvSpPr/>
          <p:nvPr/>
        </p:nvSpPr>
        <p:spPr>
          <a:xfrm>
            <a:off x="846693" y="3099234"/>
            <a:ext cx="3462369" cy="66520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p:cNvSpPr/>
          <p:nvPr/>
        </p:nvSpPr>
        <p:spPr>
          <a:xfrm>
            <a:off x="847898" y="5050702"/>
            <a:ext cx="3462369" cy="86052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dirty="0"/>
              <a:t>Dans une logique de cycle</a:t>
            </a:r>
          </a:p>
        </p:txBody>
      </p:sp>
      <p:sp>
        <p:nvSpPr>
          <p:cNvPr id="4" name="Processus 3"/>
          <p:cNvSpPr/>
          <p:nvPr/>
        </p:nvSpPr>
        <p:spPr>
          <a:xfrm>
            <a:off x="622300" y="1590675"/>
            <a:ext cx="2206625" cy="106362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t>LOCALISER</a:t>
            </a:r>
          </a:p>
          <a:p>
            <a:pPr algn="ctr"/>
            <a:endParaRPr lang="fr-FR" sz="2400" dirty="0"/>
          </a:p>
        </p:txBody>
      </p:sp>
      <p:sp>
        <p:nvSpPr>
          <p:cNvPr id="5" name="Processus 4"/>
          <p:cNvSpPr/>
          <p:nvPr/>
        </p:nvSpPr>
        <p:spPr>
          <a:xfrm>
            <a:off x="622300" y="3209925"/>
            <a:ext cx="2206625" cy="1063625"/>
          </a:xfrm>
          <a:prstGeom prst="flowChartProcess">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t>DECRIRE</a:t>
            </a:r>
          </a:p>
        </p:txBody>
      </p:sp>
      <p:sp>
        <p:nvSpPr>
          <p:cNvPr id="6" name="Processus 5"/>
          <p:cNvSpPr/>
          <p:nvPr/>
        </p:nvSpPr>
        <p:spPr>
          <a:xfrm>
            <a:off x="622300" y="4813300"/>
            <a:ext cx="2206625" cy="1063625"/>
          </a:xfrm>
          <a:prstGeom prst="flowChartProcess">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t>INTERPRETER</a:t>
            </a:r>
          </a:p>
        </p:txBody>
      </p:sp>
      <p:sp>
        <p:nvSpPr>
          <p:cNvPr id="9" name="ZoneTexte 8"/>
          <p:cNvSpPr txBox="1"/>
          <p:nvPr/>
        </p:nvSpPr>
        <p:spPr>
          <a:xfrm>
            <a:off x="3254375" y="1412875"/>
            <a:ext cx="3016250" cy="1015663"/>
          </a:xfrm>
          <a:prstGeom prst="rect">
            <a:avLst/>
          </a:prstGeom>
          <a:noFill/>
        </p:spPr>
        <p:txBody>
          <a:bodyPr wrap="square" rtlCol="0">
            <a:spAutoFit/>
          </a:bodyPr>
          <a:lstStyle/>
          <a:p>
            <a:r>
              <a:rPr lang="fr-FR" sz="2000" dirty="0"/>
              <a:t>Se repérer dans l’espace: construire des repères géographiques (1, 2 , 5)</a:t>
            </a:r>
          </a:p>
        </p:txBody>
      </p:sp>
      <p:sp>
        <p:nvSpPr>
          <p:cNvPr id="10" name="ZoneTexte 9"/>
          <p:cNvSpPr txBox="1"/>
          <p:nvPr/>
        </p:nvSpPr>
        <p:spPr>
          <a:xfrm>
            <a:off x="3248025" y="2882900"/>
            <a:ext cx="3016250" cy="707886"/>
          </a:xfrm>
          <a:prstGeom prst="rect">
            <a:avLst/>
          </a:prstGeom>
          <a:noFill/>
        </p:spPr>
        <p:txBody>
          <a:bodyPr wrap="square" rtlCol="0">
            <a:spAutoFit/>
          </a:bodyPr>
          <a:lstStyle/>
          <a:p>
            <a:r>
              <a:rPr lang="fr-FR" sz="2000" dirty="0"/>
              <a:t>S’informer dans le monde du numérique (1, 2)</a:t>
            </a:r>
          </a:p>
        </p:txBody>
      </p:sp>
      <p:sp>
        <p:nvSpPr>
          <p:cNvPr id="11" name="ZoneTexte 10"/>
          <p:cNvSpPr txBox="1"/>
          <p:nvPr/>
        </p:nvSpPr>
        <p:spPr>
          <a:xfrm>
            <a:off x="3248025" y="3946525"/>
            <a:ext cx="3016250" cy="707886"/>
          </a:xfrm>
          <a:prstGeom prst="rect">
            <a:avLst/>
          </a:prstGeom>
          <a:noFill/>
        </p:spPr>
        <p:txBody>
          <a:bodyPr wrap="square" rtlCol="0">
            <a:spAutoFit/>
          </a:bodyPr>
          <a:lstStyle/>
          <a:p>
            <a:r>
              <a:rPr lang="fr-FR" sz="2000" dirty="0"/>
              <a:t> Comprendre un document (1, 2)</a:t>
            </a:r>
          </a:p>
        </p:txBody>
      </p:sp>
      <p:sp>
        <p:nvSpPr>
          <p:cNvPr id="12" name="ZoneTexte 11"/>
          <p:cNvSpPr txBox="1"/>
          <p:nvPr/>
        </p:nvSpPr>
        <p:spPr>
          <a:xfrm>
            <a:off x="3248025" y="4914900"/>
            <a:ext cx="3016250" cy="1015663"/>
          </a:xfrm>
          <a:prstGeom prst="rect">
            <a:avLst/>
          </a:prstGeom>
          <a:noFill/>
        </p:spPr>
        <p:txBody>
          <a:bodyPr wrap="square" rtlCol="0">
            <a:spAutoFit/>
          </a:bodyPr>
          <a:lstStyle/>
          <a:p>
            <a:r>
              <a:rPr lang="fr-FR" sz="2000" dirty="0"/>
              <a:t>Raisonner, justifier une démarche et les choix effectués (1, 2)</a:t>
            </a:r>
          </a:p>
        </p:txBody>
      </p:sp>
      <p:sp>
        <p:nvSpPr>
          <p:cNvPr id="13" name="Signalisation droite 12"/>
          <p:cNvSpPr>
            <a:spLocks noChangeAspect="1"/>
          </p:cNvSpPr>
          <p:nvPr/>
        </p:nvSpPr>
        <p:spPr>
          <a:xfrm rot="5400000">
            <a:off x="4341812" y="3484565"/>
            <a:ext cx="4960940" cy="642937"/>
          </a:xfrm>
          <a:prstGeom prst="homePlate">
            <a:avLst>
              <a:gd name="adj" fmla="val 40789"/>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FR" sz="3200" dirty="0">
                <a:solidFill>
                  <a:schemeClr val="tx1"/>
                </a:solidFill>
              </a:rPr>
              <a:t>6</a:t>
            </a:r>
            <a:r>
              <a:rPr lang="fr-FR" sz="3200" baseline="30000" dirty="0">
                <a:solidFill>
                  <a:schemeClr val="tx1"/>
                </a:solidFill>
              </a:rPr>
              <a:t>e</a:t>
            </a:r>
            <a:endParaRPr lang="fr-FR" sz="3200" dirty="0">
              <a:solidFill>
                <a:schemeClr val="tx1"/>
              </a:solidFill>
            </a:endParaRPr>
          </a:p>
          <a:p>
            <a:pPr algn="ctr"/>
            <a:endParaRPr lang="fr-FR" sz="3200" dirty="0">
              <a:solidFill>
                <a:schemeClr val="tx1"/>
              </a:solidFill>
            </a:endParaRPr>
          </a:p>
          <a:p>
            <a:pPr algn="ctr"/>
            <a:r>
              <a:rPr lang="fr-FR" sz="3200" dirty="0">
                <a:solidFill>
                  <a:schemeClr val="tx1"/>
                </a:solidFill>
              </a:rPr>
              <a:t>5</a:t>
            </a:r>
            <a:r>
              <a:rPr lang="fr-FR" sz="3200" baseline="30000" dirty="0">
                <a:solidFill>
                  <a:schemeClr val="tx1"/>
                </a:solidFill>
              </a:rPr>
              <a:t>e</a:t>
            </a:r>
            <a:endParaRPr lang="fr-FR" sz="3200" dirty="0">
              <a:solidFill>
                <a:schemeClr val="tx1"/>
              </a:solidFill>
            </a:endParaRPr>
          </a:p>
          <a:p>
            <a:pPr algn="ctr"/>
            <a:endParaRPr lang="fr-FR" sz="3200" dirty="0">
              <a:solidFill>
                <a:schemeClr val="tx1"/>
              </a:solidFill>
            </a:endParaRPr>
          </a:p>
          <a:p>
            <a:pPr algn="ctr"/>
            <a:r>
              <a:rPr lang="fr-FR" sz="3200" dirty="0">
                <a:solidFill>
                  <a:schemeClr val="tx1"/>
                </a:solidFill>
              </a:rPr>
              <a:t>4</a:t>
            </a:r>
            <a:r>
              <a:rPr lang="fr-FR" sz="3200" baseline="30000" dirty="0">
                <a:solidFill>
                  <a:schemeClr val="tx1"/>
                </a:solidFill>
              </a:rPr>
              <a:t>e</a:t>
            </a:r>
            <a:r>
              <a:rPr lang="fr-FR" sz="3200" dirty="0">
                <a:solidFill>
                  <a:schemeClr val="tx1"/>
                </a:solidFill>
              </a:rPr>
              <a:t> </a:t>
            </a:r>
          </a:p>
          <a:p>
            <a:pPr algn="ctr"/>
            <a:endParaRPr lang="fr-FR" sz="3200" dirty="0">
              <a:solidFill>
                <a:schemeClr val="tx1"/>
              </a:solidFill>
            </a:endParaRPr>
          </a:p>
          <a:p>
            <a:pPr algn="ctr"/>
            <a:r>
              <a:rPr lang="fr-FR" sz="3200" dirty="0">
                <a:solidFill>
                  <a:schemeClr val="tx1"/>
                </a:solidFill>
              </a:rPr>
              <a:t>3</a:t>
            </a:r>
            <a:r>
              <a:rPr lang="fr-FR" sz="3200" baseline="30000" dirty="0">
                <a:solidFill>
                  <a:schemeClr val="tx1"/>
                </a:solidFill>
              </a:rPr>
              <a:t>e</a:t>
            </a:r>
          </a:p>
          <a:p>
            <a:pPr algn="ctr"/>
            <a:r>
              <a:rPr lang="fr-FR" sz="3200" dirty="0">
                <a:solidFill>
                  <a:schemeClr val="tx1"/>
                </a:solidFill>
              </a:rPr>
              <a:t> </a:t>
            </a:r>
          </a:p>
        </p:txBody>
      </p:sp>
      <p:sp>
        <p:nvSpPr>
          <p:cNvPr id="14" name="ZoneTexte 13"/>
          <p:cNvSpPr txBox="1"/>
          <p:nvPr/>
        </p:nvSpPr>
        <p:spPr>
          <a:xfrm>
            <a:off x="7762875" y="1365250"/>
            <a:ext cx="3873500" cy="1200328"/>
          </a:xfrm>
          <a:prstGeom prst="rect">
            <a:avLst/>
          </a:prstGeom>
          <a:noFill/>
        </p:spPr>
        <p:txBody>
          <a:bodyPr wrap="square" rtlCol="0">
            <a:spAutoFit/>
          </a:bodyPr>
          <a:lstStyle/>
          <a:p>
            <a:r>
              <a:rPr lang="fr-FR" sz="2400" dirty="0"/>
              <a:t>L’étude est guidée</a:t>
            </a:r>
          </a:p>
          <a:p>
            <a:r>
              <a:rPr lang="fr-FR" sz="2400" dirty="0"/>
              <a:t>Le croquis est fourni…</a:t>
            </a:r>
          </a:p>
          <a:p>
            <a:r>
              <a:rPr lang="fr-FR" sz="2400" dirty="0"/>
              <a:t>&gt; Vocabulaire de base</a:t>
            </a:r>
          </a:p>
        </p:txBody>
      </p:sp>
      <p:sp>
        <p:nvSpPr>
          <p:cNvPr id="16" name="ZoneTexte 15"/>
          <p:cNvSpPr txBox="1"/>
          <p:nvPr/>
        </p:nvSpPr>
        <p:spPr>
          <a:xfrm>
            <a:off x="7731125" y="2667000"/>
            <a:ext cx="3873500" cy="1569660"/>
          </a:xfrm>
          <a:prstGeom prst="rect">
            <a:avLst/>
          </a:prstGeom>
          <a:noFill/>
        </p:spPr>
        <p:txBody>
          <a:bodyPr wrap="square" rtlCol="0">
            <a:spAutoFit/>
          </a:bodyPr>
          <a:lstStyle/>
          <a:p>
            <a:r>
              <a:rPr lang="fr-FR" sz="2400" dirty="0"/>
              <a:t>Augmentation des exigences</a:t>
            </a:r>
          </a:p>
          <a:p>
            <a:r>
              <a:rPr lang="fr-FR" sz="2400" dirty="0"/>
              <a:t>Exercices complémentaires…</a:t>
            </a:r>
          </a:p>
          <a:p>
            <a:r>
              <a:rPr lang="fr-FR" sz="2400" dirty="0"/>
              <a:t>&gt; Vocabulaire enrichi</a:t>
            </a:r>
          </a:p>
          <a:p>
            <a:r>
              <a:rPr lang="fr-FR" sz="2400" dirty="0"/>
              <a:t>(Géographie urbaine en 4</a:t>
            </a:r>
            <a:r>
              <a:rPr lang="fr-FR" sz="2400" baseline="30000" dirty="0"/>
              <a:t>e</a:t>
            </a:r>
            <a:r>
              <a:rPr lang="fr-FR" sz="2400" dirty="0"/>
              <a:t>..)</a:t>
            </a:r>
          </a:p>
        </p:txBody>
      </p:sp>
      <p:sp>
        <p:nvSpPr>
          <p:cNvPr id="17" name="ZoneTexte 16"/>
          <p:cNvSpPr txBox="1"/>
          <p:nvPr/>
        </p:nvSpPr>
        <p:spPr>
          <a:xfrm>
            <a:off x="7794625" y="4476750"/>
            <a:ext cx="3873500" cy="1938992"/>
          </a:xfrm>
          <a:prstGeom prst="rect">
            <a:avLst/>
          </a:prstGeom>
          <a:noFill/>
        </p:spPr>
        <p:txBody>
          <a:bodyPr wrap="square" rtlCol="0">
            <a:spAutoFit/>
          </a:bodyPr>
          <a:lstStyle/>
          <a:p>
            <a:r>
              <a:rPr lang="fr-FR" sz="2400" dirty="0"/>
              <a:t>Plus d’autonomie</a:t>
            </a:r>
          </a:p>
          <a:p>
            <a:r>
              <a:rPr lang="fr-FR" sz="2400" dirty="0"/>
              <a:t>Choix du cadre justifié</a:t>
            </a:r>
          </a:p>
          <a:p>
            <a:r>
              <a:rPr lang="fr-FR" sz="2400" dirty="0"/>
              <a:t>Argumentation basée sur les observations</a:t>
            </a:r>
          </a:p>
          <a:p>
            <a:r>
              <a:rPr lang="fr-FR" sz="2400" dirty="0"/>
              <a:t>&gt; Croquis de synthèse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Paris 26 Gigapixels</a:t>
            </a:r>
          </a:p>
        </p:txBody>
      </p:sp>
      <p:sp>
        <p:nvSpPr>
          <p:cNvPr id="3" name="Espace réservé du texte 2"/>
          <p:cNvSpPr>
            <a:spLocks noGrp="1"/>
          </p:cNvSpPr>
          <p:nvPr>
            <p:ph type="body" idx="1"/>
          </p:nvPr>
        </p:nvSpPr>
        <p:spPr/>
        <p:txBody>
          <a:bodyPr vert="horz" lIns="91440" tIns="45720" rIns="91440" bIns="45720" rtlCol="0" anchor="t">
            <a:normAutofit/>
          </a:bodyPr>
          <a:lstStyle/>
          <a:p>
            <a:r>
              <a:rPr lang="fr-FR" dirty="0"/>
              <a:t>Un exemple d'usage</a:t>
            </a:r>
          </a:p>
        </p:txBody>
      </p:sp>
    </p:spTree>
    <p:extLst>
      <p:ext uri="{BB962C8B-B14F-4D97-AF65-F5344CB8AC3E}">
        <p14:creationId xmlns:p14="http://schemas.microsoft.com/office/powerpoint/2010/main" val="3645296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dirty="0"/>
              <a:t>Paris 26 </a:t>
            </a:r>
            <a:r>
              <a:rPr lang="fr-FR" dirty="0" err="1"/>
              <a:t>Gigapixels</a:t>
            </a:r>
            <a:endParaRPr lang="fr-FR" dirty="0"/>
          </a:p>
        </p:txBody>
      </p:sp>
      <p:pic>
        <p:nvPicPr>
          <p:cNvPr id="4" name="Image 3" descr="Paris26_ecran_accueil.jpg"/>
          <p:cNvPicPr>
            <a:picLocks noChangeAspect="1"/>
          </p:cNvPicPr>
          <p:nvPr/>
        </p:nvPicPr>
        <p:blipFill>
          <a:blip r:embed="rId3"/>
          <a:stretch>
            <a:fillRect/>
          </a:stretch>
        </p:blipFill>
        <p:spPr>
          <a:xfrm>
            <a:off x="0" y="1146174"/>
            <a:ext cx="12154964" cy="5156201"/>
          </a:xfrm>
          <a:prstGeom prst="rect">
            <a:avLst/>
          </a:prstGeom>
        </p:spPr>
      </p:pic>
    </p:spTree>
    <p:extLst>
      <p:ext uri="{BB962C8B-B14F-4D97-AF65-F5344CB8AC3E}">
        <p14:creationId xmlns:p14="http://schemas.microsoft.com/office/powerpoint/2010/main" val="3467928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Déroulement d’une séance</a:t>
            </a:r>
          </a:p>
        </p:txBody>
      </p:sp>
      <p:graphicFrame>
        <p:nvGraphicFramePr>
          <p:cNvPr id="4" name="Espace réservé du contenu 3"/>
          <p:cNvGraphicFramePr>
            <a:graphicFrameLocks noGrp="1"/>
          </p:cNvGraphicFramePr>
          <p:nvPr>
            <p:ph idx="1"/>
          </p:nvPr>
        </p:nvGraphicFramePr>
        <p:xfrm>
          <a:off x="838199" y="1825625"/>
          <a:ext cx="10894545" cy="3737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iche_1.jpg"/>
          <p:cNvPicPr>
            <a:picLocks noChangeAspect="1"/>
          </p:cNvPicPr>
          <p:nvPr/>
        </p:nvPicPr>
        <p:blipFill>
          <a:blip r:embed="rId2"/>
          <a:stretch>
            <a:fillRect/>
          </a:stretch>
        </p:blipFill>
        <p:spPr>
          <a:xfrm>
            <a:off x="1454936" y="0"/>
            <a:ext cx="9282127" cy="6858000"/>
          </a:xfrm>
          <a:prstGeom prst="rect">
            <a:avLst/>
          </a:prstGeom>
        </p:spPr>
      </p:pic>
      <p:pic>
        <p:nvPicPr>
          <p:cNvPr id="5" name="Image 4" descr="fiche_2.jpg"/>
          <p:cNvPicPr>
            <a:picLocks noChangeAspect="1"/>
          </p:cNvPicPr>
          <p:nvPr/>
        </p:nvPicPr>
        <p:blipFill>
          <a:blip r:embed="rId3"/>
          <a:stretch>
            <a:fillRect/>
          </a:stretch>
        </p:blipFill>
        <p:spPr>
          <a:xfrm>
            <a:off x="1129862" y="0"/>
            <a:ext cx="9932276"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de réalisations</a:t>
            </a:r>
          </a:p>
        </p:txBody>
      </p:sp>
      <p:pic>
        <p:nvPicPr>
          <p:cNvPr id="4" name="Image 3" descr="Romain.png"/>
          <p:cNvPicPr>
            <a:picLocks noChangeAspect="1"/>
          </p:cNvPicPr>
          <p:nvPr/>
        </p:nvPicPr>
        <p:blipFill>
          <a:blip r:embed="rId2"/>
          <a:stretch>
            <a:fillRect/>
          </a:stretch>
        </p:blipFill>
        <p:spPr>
          <a:xfrm>
            <a:off x="0" y="1828800"/>
            <a:ext cx="9058275" cy="5029200"/>
          </a:xfrm>
          <a:prstGeom prst="rect">
            <a:avLst/>
          </a:prstGeom>
        </p:spPr>
      </p:pic>
      <p:pic>
        <p:nvPicPr>
          <p:cNvPr id="6" name="Image 5" descr="Flavie_B.png"/>
          <p:cNvPicPr>
            <a:picLocks noChangeAspect="1"/>
          </p:cNvPicPr>
          <p:nvPr/>
        </p:nvPicPr>
        <p:blipFill>
          <a:blip r:embed="rId3"/>
          <a:stretch>
            <a:fillRect/>
          </a:stretch>
        </p:blipFill>
        <p:spPr>
          <a:xfrm>
            <a:off x="273050" y="1450975"/>
            <a:ext cx="11458575" cy="5067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favela_rio_1.jpg"/>
          <p:cNvPicPr>
            <a:picLocks noChangeAspect="1"/>
          </p:cNvPicPr>
          <p:nvPr/>
        </p:nvPicPr>
        <p:blipFill>
          <a:blip r:embed="rId2"/>
          <a:srcRect b="8858"/>
          <a:stretch>
            <a:fillRect/>
          </a:stretch>
        </p:blipFill>
        <p:spPr>
          <a:xfrm>
            <a:off x="152710" y="0"/>
            <a:ext cx="12039290" cy="6858000"/>
          </a:xfrm>
          <a:prstGeom prst="rect">
            <a:avLst/>
          </a:prstGeom>
        </p:spPr>
      </p:pic>
      <p:sp>
        <p:nvSpPr>
          <p:cNvPr id="2" name="Titre 1"/>
          <p:cNvSpPr>
            <a:spLocks noGrp="1"/>
          </p:cNvSpPr>
          <p:nvPr>
            <p:ph type="title"/>
          </p:nvPr>
        </p:nvSpPr>
        <p:spPr>
          <a:xfrm>
            <a:off x="805215" y="0"/>
            <a:ext cx="10515600" cy="1069983"/>
          </a:xfrm>
        </p:spPr>
        <p:txBody>
          <a:bodyPr>
            <a:normAutofit/>
          </a:bodyPr>
          <a:lstStyle/>
          <a:p>
            <a:r>
              <a:rPr lang="fr-FR" dirty="0" err="1">
                <a:solidFill>
                  <a:schemeClr val="bg1"/>
                </a:solidFill>
              </a:rPr>
              <a:t>Rocinha</a:t>
            </a:r>
            <a:r>
              <a:rPr lang="fr-FR" dirty="0">
                <a:solidFill>
                  <a:schemeClr val="bg1"/>
                </a:solidFill>
              </a:rPr>
              <a:t> Favela - Rio De Janeiro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avela_rio_2.jpg"/>
          <p:cNvPicPr>
            <a:picLocks noChangeAspect="1"/>
          </p:cNvPicPr>
          <p:nvPr/>
        </p:nvPicPr>
        <p:blipFill>
          <a:blip r:embed="rId2"/>
          <a:stretch>
            <a:fillRect/>
          </a:stretch>
        </p:blipFill>
        <p:spPr>
          <a:xfrm>
            <a:off x="0" y="0"/>
            <a:ext cx="6311900" cy="4762500"/>
          </a:xfrm>
          <a:prstGeom prst="rect">
            <a:avLst/>
          </a:prstGeom>
        </p:spPr>
      </p:pic>
      <p:pic>
        <p:nvPicPr>
          <p:cNvPr id="5" name="Image 4" descr="favela_rio_3.jpg"/>
          <p:cNvPicPr>
            <a:picLocks noChangeAspect="1"/>
          </p:cNvPicPr>
          <p:nvPr/>
        </p:nvPicPr>
        <p:blipFill>
          <a:blip r:embed="rId3"/>
          <a:stretch>
            <a:fillRect/>
          </a:stretch>
        </p:blipFill>
        <p:spPr>
          <a:xfrm>
            <a:off x="0" y="2489493"/>
            <a:ext cx="12192000" cy="4368507"/>
          </a:xfrm>
          <a:prstGeom prst="rect">
            <a:avLst/>
          </a:prstGeom>
        </p:spPr>
      </p:pic>
      <p:sp>
        <p:nvSpPr>
          <p:cNvPr id="6" name="ZoneTexte 5"/>
          <p:cNvSpPr txBox="1"/>
          <p:nvPr/>
        </p:nvSpPr>
        <p:spPr>
          <a:xfrm>
            <a:off x="6667500" y="333375"/>
            <a:ext cx="4905375" cy="1569660"/>
          </a:xfrm>
          <a:prstGeom prst="rect">
            <a:avLst/>
          </a:prstGeom>
          <a:noFill/>
        </p:spPr>
        <p:txBody>
          <a:bodyPr wrap="square" rtlCol="0">
            <a:spAutoFit/>
          </a:bodyPr>
          <a:lstStyle/>
          <a:p>
            <a:r>
              <a:rPr lang="fr-FR" sz="3200" dirty="0"/>
              <a:t>Caractériser les conditions de vie à l’intérieur de la favela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88456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1_kuala_full.jpg"/>
          <p:cNvPicPr>
            <a:picLocks noChangeAspect="1"/>
          </p:cNvPicPr>
          <p:nvPr/>
        </p:nvPicPr>
        <p:blipFill>
          <a:blip r:embed="rId2"/>
          <a:stretch>
            <a:fillRect/>
          </a:stretch>
        </p:blipFill>
        <p:spPr>
          <a:xfrm>
            <a:off x="0" y="0"/>
            <a:ext cx="10938275" cy="6858000"/>
          </a:xfrm>
          <a:prstGeom prst="rect">
            <a:avLst/>
          </a:prstGeom>
        </p:spPr>
      </p:pic>
      <p:pic>
        <p:nvPicPr>
          <p:cNvPr id="7" name="Image 6" descr="2_kuala_zoom.jpg"/>
          <p:cNvPicPr>
            <a:picLocks noChangeAspect="1"/>
          </p:cNvPicPr>
          <p:nvPr/>
        </p:nvPicPr>
        <p:blipFill>
          <a:blip r:embed="rId3"/>
          <a:stretch>
            <a:fillRect/>
          </a:stretch>
        </p:blipFill>
        <p:spPr>
          <a:xfrm>
            <a:off x="6676681" y="0"/>
            <a:ext cx="551531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Intérêts et limites</a:t>
            </a:r>
          </a:p>
        </p:txBody>
      </p:sp>
      <p:graphicFrame>
        <p:nvGraphicFramePr>
          <p:cNvPr id="6" name="Espace réservé du contenu 5"/>
          <p:cNvGraphicFramePr>
            <a:graphicFrameLocks noGrp="1"/>
          </p:cNvGraphicFramePr>
          <p:nvPr>
            <p:ph idx="1"/>
          </p:nvPr>
        </p:nvGraphicFramePr>
        <p:xfrm>
          <a:off x="838200" y="1841500"/>
          <a:ext cx="10515600" cy="322262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66872">
                <a:tc>
                  <a:txBody>
                    <a:bodyPr/>
                    <a:lstStyle/>
                    <a:p>
                      <a:pPr algn="ctr"/>
                      <a:r>
                        <a:rPr lang="fr-FR" sz="2400" dirty="0"/>
                        <a:t>Intérêts</a:t>
                      </a:r>
                    </a:p>
                  </a:txBody>
                  <a:tcPr/>
                </a:tc>
                <a:tc>
                  <a:txBody>
                    <a:bodyPr/>
                    <a:lstStyle/>
                    <a:p>
                      <a:pPr algn="ctr"/>
                      <a:r>
                        <a:rPr lang="fr-FR" sz="2400" dirty="0"/>
                        <a:t>Limites</a:t>
                      </a:r>
                    </a:p>
                  </a:txBody>
                  <a:tcPr/>
                </a:tc>
                <a:extLst>
                  <a:ext uri="{0D108BD9-81ED-4DB2-BD59-A6C34878D82A}">
                    <a16:rowId xmlns:a16="http://schemas.microsoft.com/office/drawing/2014/main" val="10000"/>
                  </a:ext>
                </a:extLst>
              </a:tr>
              <a:tr h="2655755">
                <a:tc>
                  <a:txBody>
                    <a:bodyPr/>
                    <a:lstStyle/>
                    <a:p>
                      <a:pPr>
                        <a:buFont typeface="Arial"/>
                        <a:buChar char="•"/>
                      </a:pPr>
                      <a:r>
                        <a:rPr lang="fr-FR" sz="2400" dirty="0"/>
                        <a:t>  Un nouveau document (</a:t>
                      </a:r>
                      <a:r>
                        <a:rPr lang="fr-FR" sz="2400" dirty="0" err="1"/>
                        <a:t>hyperdocument</a:t>
                      </a:r>
                      <a:r>
                        <a:rPr lang="fr-FR" sz="2400" dirty="0"/>
                        <a:t>?) d’une grande richesse</a:t>
                      </a:r>
                    </a:p>
                    <a:p>
                      <a:pPr>
                        <a:buFont typeface="Arial"/>
                        <a:buChar char="•"/>
                      </a:pPr>
                      <a:r>
                        <a:rPr lang="fr-FR" sz="2400" baseline="0" dirty="0"/>
                        <a:t>  Renouveler et enrichir l’étude du paysage</a:t>
                      </a:r>
                    </a:p>
                    <a:p>
                      <a:pPr>
                        <a:buFont typeface="Arial"/>
                        <a:buChar char="•"/>
                      </a:pPr>
                      <a:r>
                        <a:rPr lang="fr-FR" sz="2400" baseline="0" dirty="0"/>
                        <a:t>  Un impact visuel certain</a:t>
                      </a:r>
                    </a:p>
                    <a:p>
                      <a:pPr>
                        <a:buFont typeface="Arial"/>
                        <a:buChar char="•"/>
                      </a:pPr>
                      <a:endParaRPr lang="fr-FR" sz="2400" dirty="0"/>
                    </a:p>
                  </a:txBody>
                  <a:tcPr/>
                </a:tc>
                <a:tc>
                  <a:txBody>
                    <a:bodyPr/>
                    <a:lstStyle/>
                    <a:p>
                      <a:pPr>
                        <a:buFont typeface="Arial"/>
                        <a:buChar char="•"/>
                      </a:pPr>
                      <a:r>
                        <a:rPr lang="fr-FR" sz="2400" dirty="0"/>
                        <a:t>  Bande</a:t>
                      </a:r>
                      <a:r>
                        <a:rPr lang="fr-FR" sz="2400" baseline="0" dirty="0"/>
                        <a:t> passante consommée par le chargement d’images lourdes</a:t>
                      </a:r>
                    </a:p>
                    <a:p>
                      <a:pPr>
                        <a:buFont typeface="Arial"/>
                        <a:buChar char="•"/>
                      </a:pPr>
                      <a:r>
                        <a:rPr lang="fr-FR" sz="2400" baseline="0" dirty="0"/>
                        <a:t>  Souvent trop lourdes pour les tablettes (mémoire vive limitée)</a:t>
                      </a:r>
                    </a:p>
                    <a:p>
                      <a:pPr>
                        <a:buFont typeface="Arial"/>
                        <a:buChar char="•"/>
                      </a:pPr>
                      <a:r>
                        <a:rPr lang="fr-FR" sz="2400" baseline="0" dirty="0"/>
                        <a:t>  Un choix pour l’instant limité à des sujets touristiques et commerciaux.</a:t>
                      </a:r>
                      <a:endParaRPr lang="fr-FR"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8225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Une petite </a:t>
            </a:r>
            <a:r>
              <a:rPr lang="fr-FR" dirty="0" err="1"/>
              <a:t>sitographie</a:t>
            </a:r>
            <a:r>
              <a:rPr lang="fr-FR" dirty="0"/>
              <a:t> </a:t>
            </a:r>
          </a:p>
        </p:txBody>
      </p:sp>
      <p:pic>
        <p:nvPicPr>
          <p:cNvPr id="5" name="Image 4" descr="logo_gigapan.png">
            <a:hlinkClick r:id="rId3"/>
          </p:cNvPr>
          <p:cNvPicPr>
            <a:picLocks noChangeAspect="1"/>
          </p:cNvPicPr>
          <p:nvPr/>
        </p:nvPicPr>
        <p:blipFill>
          <a:blip r:embed="rId4"/>
          <a:stretch>
            <a:fillRect/>
          </a:stretch>
        </p:blipFill>
        <p:spPr>
          <a:xfrm>
            <a:off x="4155020" y="3190876"/>
            <a:ext cx="3432172" cy="1095374"/>
          </a:xfrm>
          <a:prstGeom prst="rect">
            <a:avLst/>
          </a:prstGeom>
        </p:spPr>
      </p:pic>
      <p:pic>
        <p:nvPicPr>
          <p:cNvPr id="6" name="Image 5" descr="logo_gigapixel.png">
            <a:hlinkClick r:id="rId5"/>
          </p:cNvPr>
          <p:cNvPicPr>
            <a:picLocks noChangeAspect="1"/>
          </p:cNvPicPr>
          <p:nvPr/>
        </p:nvPicPr>
        <p:blipFill>
          <a:blip r:embed="rId6"/>
          <a:stretch>
            <a:fillRect/>
          </a:stretch>
        </p:blipFill>
        <p:spPr>
          <a:xfrm>
            <a:off x="1768474" y="1841500"/>
            <a:ext cx="4248679" cy="984250"/>
          </a:xfrm>
          <a:prstGeom prst="rect">
            <a:avLst/>
          </a:prstGeom>
        </p:spPr>
      </p:pic>
      <p:pic>
        <p:nvPicPr>
          <p:cNvPr id="7" name="Image 6" descr="logo_AirPano.jpg">
            <a:hlinkClick r:id="rId7"/>
          </p:cNvPr>
          <p:cNvPicPr>
            <a:picLocks noChangeAspect="1"/>
          </p:cNvPicPr>
          <p:nvPr/>
        </p:nvPicPr>
        <p:blipFill>
          <a:blip r:embed="rId8"/>
          <a:stretch>
            <a:fillRect/>
          </a:stretch>
        </p:blipFill>
        <p:spPr>
          <a:xfrm>
            <a:off x="8493125" y="3643313"/>
            <a:ext cx="1857375" cy="2786065"/>
          </a:xfrm>
          <a:prstGeom prst="rect">
            <a:avLst/>
          </a:prstGeom>
        </p:spPr>
      </p:pic>
    </p:spTree>
    <p:extLst>
      <p:ext uri="{BB962C8B-B14F-4D97-AF65-F5344CB8AC3E}">
        <p14:creationId xmlns:p14="http://schemas.microsoft.com/office/powerpoint/2010/main" val="2006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3_londres_full.jpg"/>
          <p:cNvPicPr>
            <a:picLocks noChangeAspect="1"/>
          </p:cNvPicPr>
          <p:nvPr/>
        </p:nvPicPr>
        <p:blipFill>
          <a:blip r:embed="rId2"/>
          <a:stretch>
            <a:fillRect/>
          </a:stretch>
        </p:blipFill>
        <p:spPr>
          <a:xfrm>
            <a:off x="650139" y="0"/>
            <a:ext cx="10972800" cy="6858000"/>
          </a:xfrm>
          <a:prstGeom prst="rect">
            <a:avLst/>
          </a:prstGeom>
        </p:spPr>
      </p:pic>
      <p:pic>
        <p:nvPicPr>
          <p:cNvPr id="5" name="Image 4" descr="4_londres_zoom.jpg"/>
          <p:cNvPicPr>
            <a:picLocks noChangeAspect="1"/>
          </p:cNvPicPr>
          <p:nvPr/>
        </p:nvPicPr>
        <p:blipFill>
          <a:blip r:embed="rId3"/>
          <a:stretch>
            <a:fillRect/>
          </a:stretch>
        </p:blipFill>
        <p:spPr>
          <a:xfrm>
            <a:off x="639885" y="0"/>
            <a:ext cx="11033185" cy="6858000"/>
          </a:xfrm>
          <a:prstGeom prst="rect">
            <a:avLst/>
          </a:prstGeom>
        </p:spPr>
      </p:pic>
      <p:sp>
        <p:nvSpPr>
          <p:cNvPr id="8" name="Rectangle à coins arrondis 7"/>
          <p:cNvSpPr/>
          <p:nvPr/>
        </p:nvSpPr>
        <p:spPr>
          <a:xfrm>
            <a:off x="740856" y="5623976"/>
            <a:ext cx="1224681" cy="1234024"/>
          </a:xfrm>
          <a:prstGeom prst="roundRect">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Qu'est-ce qu'une image en </a:t>
            </a:r>
            <a:r>
              <a:rPr lang="fr-FR" dirty="0" err="1"/>
              <a:t>gigapixels</a:t>
            </a:r>
            <a:r>
              <a:rPr lang="fr-FR" dirty="0"/>
              <a:t>?</a:t>
            </a:r>
          </a:p>
        </p:txBody>
      </p:sp>
      <p:sp>
        <p:nvSpPr>
          <p:cNvPr id="3" name="Espace réservé du contenu 2"/>
          <p:cNvSpPr>
            <a:spLocks noGrp="1"/>
          </p:cNvSpPr>
          <p:nvPr>
            <p:ph idx="1"/>
          </p:nvPr>
        </p:nvSpPr>
        <p:spPr>
          <a:xfrm>
            <a:off x="775570" y="1687842"/>
            <a:ext cx="10515600" cy="4351338"/>
          </a:xfrm>
        </p:spPr>
        <p:txBody>
          <a:bodyPr vert="horz" lIns="91440" tIns="45720" rIns="91440" bIns="45720" rtlCol="0" anchor="t">
            <a:normAutofit/>
          </a:bodyPr>
          <a:lstStyle/>
          <a:p>
            <a:pPr marL="0" indent="0">
              <a:buNone/>
            </a:pPr>
            <a:r>
              <a:rPr lang="fr-FR" dirty="0"/>
              <a:t>Une image dont la définition est </a:t>
            </a:r>
            <a:r>
              <a:rPr lang="fr-FR"/>
              <a:t>supérieure à un </a:t>
            </a:r>
            <a:r>
              <a:rPr lang="fr-FR" dirty="0"/>
              <a:t>milliard de pixels</a:t>
            </a:r>
          </a:p>
          <a:p>
            <a:pPr marL="0" indent="0">
              <a:buNone/>
            </a:pPr>
            <a:endParaRPr lang="fr-FR" dirty="0"/>
          </a:p>
          <a:p>
            <a:r>
              <a:rPr lang="fr-FR" dirty="0">
                <a:latin typeface="Calibri" charset="0"/>
              </a:rPr>
              <a:t>Paris 26 </a:t>
            </a:r>
            <a:r>
              <a:rPr lang="fr-FR" dirty="0" err="1">
                <a:latin typeface="Calibri" charset="0"/>
              </a:rPr>
              <a:t>gigapixels</a:t>
            </a:r>
            <a:r>
              <a:rPr lang="fr-FR" dirty="0">
                <a:latin typeface="Calibri" charset="0"/>
              </a:rPr>
              <a:t> </a:t>
            </a:r>
          </a:p>
          <a:p>
            <a:r>
              <a:rPr lang="fr-FR" dirty="0" err="1">
                <a:latin typeface="Calibri" charset="0"/>
              </a:rPr>
              <a:t>Dubai</a:t>
            </a:r>
            <a:r>
              <a:rPr lang="fr-FR" dirty="0">
                <a:latin typeface="Calibri" charset="0"/>
              </a:rPr>
              <a:t> 45 </a:t>
            </a:r>
            <a:r>
              <a:rPr lang="fr-FR" dirty="0" err="1">
                <a:latin typeface="Calibri" charset="0"/>
              </a:rPr>
              <a:t>gigapixels</a:t>
            </a:r>
            <a:endParaRPr lang="fr-FR" dirty="0">
              <a:latin typeface="Calibri" charset="0"/>
            </a:endParaRPr>
          </a:p>
          <a:p>
            <a:r>
              <a:rPr lang="fr-FR" dirty="0">
                <a:latin typeface="Calibri" charset="0"/>
              </a:rPr>
              <a:t>Londres 320 </a:t>
            </a:r>
            <a:r>
              <a:rPr lang="fr-FR" dirty="0" err="1">
                <a:latin typeface="Calibri" charset="0"/>
              </a:rPr>
              <a:t>gigapixels</a:t>
            </a:r>
            <a:endParaRPr lang="fr-FR" dirty="0">
              <a:latin typeface="Calibri" charset="0"/>
            </a:endParaRPr>
          </a:p>
          <a:p>
            <a:r>
              <a:rPr lang="fr-FR" dirty="0">
                <a:latin typeface="Calibri" charset="0"/>
              </a:rPr>
              <a:t>Mont Blanc 365 </a:t>
            </a:r>
            <a:r>
              <a:rPr lang="fr-FR" dirty="0" err="1">
                <a:latin typeface="Calibri" charset="0"/>
              </a:rPr>
              <a:t>gigapixels</a:t>
            </a:r>
            <a:endParaRPr lang="fr-FR" dirty="0">
              <a:latin typeface="Calibri" charset="0"/>
            </a:endParaRPr>
          </a:p>
          <a:p>
            <a:r>
              <a:rPr lang="fr-FR" dirty="0">
                <a:latin typeface="Calibri" charset="0"/>
              </a:rPr>
              <a:t>Kuala Lumpur 846 </a:t>
            </a:r>
            <a:r>
              <a:rPr lang="fr-FR" dirty="0" err="1">
                <a:latin typeface="Calibri" charset="0"/>
              </a:rPr>
              <a:t>gigapixels</a:t>
            </a:r>
            <a:r>
              <a:rPr lang="fr-FR" dirty="0">
                <a:latin typeface="Calibri" charset="0"/>
              </a:rPr>
              <a:t> (Record du monde!)</a:t>
            </a:r>
          </a:p>
          <a:p>
            <a:pPr marL="0" indent="0">
              <a:buNone/>
            </a:pPr>
            <a:endParaRPr lang="fr-FR" dirty="0"/>
          </a:p>
        </p:txBody>
      </p:sp>
    </p:spTree>
    <p:extLst>
      <p:ext uri="{BB962C8B-B14F-4D97-AF65-F5344CB8AC3E}">
        <p14:creationId xmlns:p14="http://schemas.microsoft.com/office/powerpoint/2010/main" val="142228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5_paris26g.jpg"/>
          <p:cNvPicPr>
            <a:picLocks noChangeAspect="1"/>
          </p:cNvPicPr>
          <p:nvPr/>
        </p:nvPicPr>
        <p:blipFill>
          <a:blip r:embed="rId3"/>
          <a:stretch>
            <a:fillRect/>
          </a:stretch>
        </p:blipFill>
        <p:spPr>
          <a:xfrm>
            <a:off x="0" y="0"/>
            <a:ext cx="12192000" cy="6410817"/>
          </a:xfrm>
          <a:prstGeom prst="rect">
            <a:avLst/>
          </a:prstGeom>
        </p:spPr>
      </p:pic>
      <p:pic>
        <p:nvPicPr>
          <p:cNvPr id="7" name="Image 6" descr="6_dubai.jpg"/>
          <p:cNvPicPr>
            <a:picLocks noChangeAspect="1"/>
          </p:cNvPicPr>
          <p:nvPr/>
        </p:nvPicPr>
        <p:blipFill>
          <a:blip r:embed="rId4"/>
          <a:stretch>
            <a:fillRect/>
          </a:stretch>
        </p:blipFill>
        <p:spPr>
          <a:xfrm>
            <a:off x="0" y="1253493"/>
            <a:ext cx="12192000" cy="5227869"/>
          </a:xfrm>
          <a:prstGeom prst="rect">
            <a:avLst/>
          </a:prstGeom>
        </p:spPr>
      </p:pic>
      <p:pic>
        <p:nvPicPr>
          <p:cNvPr id="8" name="Image 7" descr="7_montblanc.jpg"/>
          <p:cNvPicPr>
            <a:picLocks noChangeAspect="1"/>
          </p:cNvPicPr>
          <p:nvPr/>
        </p:nvPicPr>
        <p:blipFill>
          <a:blip r:embed="rId5"/>
          <a:srcRect t="6781" b="11302"/>
          <a:stretch>
            <a:fillRect/>
          </a:stretch>
        </p:blipFill>
        <p:spPr>
          <a:xfrm>
            <a:off x="0" y="1695678"/>
            <a:ext cx="12192000" cy="5162322"/>
          </a:xfrm>
          <a:prstGeom prst="rect">
            <a:avLst/>
          </a:prstGeom>
        </p:spPr>
      </p:pic>
    </p:spTree>
    <p:extLst>
      <p:ext uri="{BB962C8B-B14F-4D97-AF65-F5344CB8AC3E}">
        <p14:creationId xmlns:p14="http://schemas.microsoft.com/office/powerpoint/2010/main" val="315590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Quels sont les intérêts de l'image en </a:t>
            </a:r>
            <a:r>
              <a:rPr lang="fr-FR" dirty="0" err="1"/>
              <a:t>gigapixel</a:t>
            </a:r>
            <a:r>
              <a:rPr lang="fr-FR" dirty="0"/>
              <a:t>?</a:t>
            </a:r>
          </a:p>
        </p:txBody>
      </p:sp>
      <p:sp>
        <p:nvSpPr>
          <p:cNvPr id="3" name="Espace réservé du contenu 2"/>
          <p:cNvSpPr>
            <a:spLocks noGrp="1"/>
          </p:cNvSpPr>
          <p:nvPr>
            <p:ph idx="1"/>
          </p:nvPr>
        </p:nvSpPr>
        <p:spPr>
          <a:xfrm>
            <a:off x="838200" y="1991925"/>
            <a:ext cx="10515600" cy="3375041"/>
          </a:xfrm>
        </p:spPr>
        <p:txBody>
          <a:bodyPr/>
          <a:lstStyle/>
          <a:p>
            <a:r>
              <a:rPr lang="fr-FR" dirty="0"/>
              <a:t>Astronomes</a:t>
            </a:r>
          </a:p>
          <a:p>
            <a:r>
              <a:rPr lang="fr-FR" dirty="0"/>
              <a:t>Historiens de l’art</a:t>
            </a:r>
          </a:p>
          <a:p>
            <a:r>
              <a:rPr lang="fr-FR" dirty="0"/>
              <a:t>Forces de l’ordres</a:t>
            </a:r>
          </a:p>
          <a:p>
            <a:r>
              <a:rPr lang="fr-FR" dirty="0"/>
              <a:t>Militaires</a:t>
            </a:r>
          </a:p>
          <a:p>
            <a:r>
              <a:rPr lang="fr-FR" dirty="0"/>
              <a:t>Géologues, paléontologues, archéologues</a:t>
            </a:r>
          </a:p>
          <a:p>
            <a:r>
              <a:rPr lang="fr-FR" dirty="0"/>
              <a:t>…</a:t>
            </a:r>
          </a:p>
          <a:p>
            <a:endParaRPr lang="fr-FR" dirty="0"/>
          </a:p>
        </p:txBody>
      </p:sp>
    </p:spTree>
    <p:extLst>
      <p:ext uri="{BB962C8B-B14F-4D97-AF65-F5344CB8AC3E}">
        <p14:creationId xmlns:p14="http://schemas.microsoft.com/office/powerpoint/2010/main" val="37934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8_castanet.jpg"/>
          <p:cNvPicPr>
            <a:picLocks noChangeAspect="1"/>
          </p:cNvPicPr>
          <p:nvPr/>
        </p:nvPicPr>
        <p:blipFill>
          <a:blip r:embed="rId2"/>
          <a:stretch>
            <a:fillRect/>
          </a:stretch>
        </p:blipFill>
        <p:spPr>
          <a:xfrm>
            <a:off x="0" y="0"/>
            <a:ext cx="12192000" cy="6393366"/>
          </a:xfrm>
          <a:prstGeom prst="rect">
            <a:avLst/>
          </a:prstGeom>
        </p:spPr>
      </p:pic>
      <p:pic>
        <p:nvPicPr>
          <p:cNvPr id="6" name="Image 5" descr="9_figures.jpg"/>
          <p:cNvPicPr>
            <a:picLocks noChangeAspect="1"/>
          </p:cNvPicPr>
          <p:nvPr/>
        </p:nvPicPr>
        <p:blipFill>
          <a:blip r:embed="rId3"/>
          <a:stretch>
            <a:fillRect/>
          </a:stretch>
        </p:blipFill>
        <p:spPr>
          <a:xfrm>
            <a:off x="0" y="3426357"/>
            <a:ext cx="12192000" cy="34316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864306" cy="1325563"/>
          </a:xfrm>
        </p:spPr>
        <p:txBody>
          <a:bodyPr/>
          <a:lstStyle/>
          <a:p>
            <a:r>
              <a:rPr lang="fr-FR" dirty="0"/>
              <a:t>Paysages en </a:t>
            </a:r>
            <a:r>
              <a:rPr lang="fr-FR" dirty="0" err="1"/>
              <a:t>gigapixels</a:t>
            </a:r>
            <a:r>
              <a:rPr lang="fr-FR" dirty="0"/>
              <a:t> et visites virtuelles</a:t>
            </a:r>
          </a:p>
        </p:txBody>
      </p:sp>
      <p:pic>
        <p:nvPicPr>
          <p:cNvPr id="7" name="Image 6" descr="virtual_tour_grandcanyon.jpg"/>
          <p:cNvPicPr>
            <a:picLocks noChangeAspect="1"/>
          </p:cNvPicPr>
          <p:nvPr/>
        </p:nvPicPr>
        <p:blipFill>
          <a:blip r:embed="rId3"/>
          <a:srcRect t="5761"/>
          <a:stretch>
            <a:fillRect/>
          </a:stretch>
        </p:blipFill>
        <p:spPr>
          <a:xfrm>
            <a:off x="0" y="1333303"/>
            <a:ext cx="12192000" cy="5524697"/>
          </a:xfrm>
          <a:prstGeom prst="rect">
            <a:avLst/>
          </a:prstGeom>
        </p:spPr>
      </p:pic>
    </p:spTree>
    <p:extLst>
      <p:ext uri="{BB962C8B-B14F-4D97-AF65-F5344CB8AC3E}">
        <p14:creationId xmlns:p14="http://schemas.microsoft.com/office/powerpoint/2010/main" val="119160191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926</Words>
  <Application>Microsoft Office PowerPoint</Application>
  <PresentationFormat>Grand écran</PresentationFormat>
  <Paragraphs>176</Paragraphs>
  <Slides>31</Slides>
  <Notes>19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31</vt:i4>
      </vt:variant>
    </vt:vector>
  </HeadingPairs>
  <TitlesOfParts>
    <vt:vector size="35" baseType="lpstr">
      <vt:lpstr>Arial</vt:lpstr>
      <vt:lpstr>Calibri</vt:lpstr>
      <vt:lpstr>Calibri Light</vt:lpstr>
      <vt:lpstr>Thème Office</vt:lpstr>
      <vt:lpstr>Les paysages en gigapixels</vt:lpstr>
      <vt:lpstr>Plan</vt:lpstr>
      <vt:lpstr>Présentation PowerPoint</vt:lpstr>
      <vt:lpstr>Présentation PowerPoint</vt:lpstr>
      <vt:lpstr>Qu'est-ce qu'une image en gigapixels?</vt:lpstr>
      <vt:lpstr>Présentation PowerPoint</vt:lpstr>
      <vt:lpstr>Quels sont les intérêts de l'image en gigapixel?</vt:lpstr>
      <vt:lpstr>Présentation PowerPoint</vt:lpstr>
      <vt:lpstr>Paysages en gigapixels et visites virtuelles</vt:lpstr>
      <vt:lpstr>Aspects techniques</vt:lpstr>
      <vt:lpstr>Quel intérêt en géographie?</vt:lpstr>
      <vt:lpstr>Un hyperdocument?</vt:lpstr>
      <vt:lpstr>Paysage &amp; panorama</vt:lpstr>
      <vt:lpstr>De l’importance du cadre…</vt:lpstr>
      <vt:lpstr>Présentation PowerPoint</vt:lpstr>
      <vt:lpstr>Quel est l’apport du numérique?</vt:lpstr>
      <vt:lpstr>Présentation PowerPoint</vt:lpstr>
      <vt:lpstr>Quelle place dans les nouveaux programmes?</vt:lpstr>
      <vt:lpstr>Dans les programmes du lycée</vt:lpstr>
      <vt:lpstr>Par rapport aux domaines du socle</vt:lpstr>
      <vt:lpstr>Dans une logique de cycle</vt:lpstr>
      <vt:lpstr>Paris 26 Gigapixels</vt:lpstr>
      <vt:lpstr>Paris 26 Gigapixels</vt:lpstr>
      <vt:lpstr>Déroulement d’une séance</vt:lpstr>
      <vt:lpstr>Présentation PowerPoint</vt:lpstr>
      <vt:lpstr>Exemples de réalisations</vt:lpstr>
      <vt:lpstr>Rocinha Favela - Rio De Janeiro</vt:lpstr>
      <vt:lpstr>Présentation PowerPoint</vt:lpstr>
      <vt:lpstr>Conclusion</vt:lpstr>
      <vt:lpstr>Intérêts et limites</vt:lpstr>
      <vt:lpstr>Une petite sitographie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Nouvelles images...</dc:title>
  <dc:creator/>
  <cp:lastModifiedBy>Philippe Porté</cp:lastModifiedBy>
  <cp:revision>33</cp:revision>
  <dcterms:created xsi:type="dcterms:W3CDTF">2016-03-07T18:22:21Z</dcterms:created>
  <dcterms:modified xsi:type="dcterms:W3CDTF">2016-04-17T07:17:07Z</dcterms:modified>
</cp:coreProperties>
</file>