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128" y="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716D52B2-5258-4734-9281-A926F3A57A2E}" type="datetimeFigureOut">
              <a:rPr lang="fr-FR" smtClean="0"/>
              <a:pPr/>
              <a:t>14/03/2014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52A5C33-57D9-4827-9AE6-F3174B88EEA4}"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6D52B2-5258-4734-9281-A926F3A57A2E}" type="datetimeFigureOut">
              <a:rPr lang="fr-FR" smtClean="0"/>
              <a:pPr/>
              <a:t>14/03/2014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2A5C33-57D9-4827-9AE6-F3174B88EEA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nsee.fr/"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3</a:t>
            </a:r>
            <a:r>
              <a:rPr lang="fr-FR" baseline="30000" dirty="0" smtClean="0"/>
              <a:t>e</a:t>
            </a:r>
            <a:r>
              <a:rPr lang="fr-FR" dirty="0" smtClean="0"/>
              <a:t> : la Région</a:t>
            </a:r>
            <a:endParaRPr lang="fr-FR" dirty="0"/>
          </a:p>
        </p:txBody>
      </p:sp>
      <p:pic>
        <p:nvPicPr>
          <p:cNvPr id="5" name="Espace réservé du contenu 4" descr="pg3e.JPG"/>
          <p:cNvPicPr>
            <a:picLocks noGrp="1" noChangeAspect="1"/>
          </p:cNvPicPr>
          <p:nvPr>
            <p:ph idx="1"/>
          </p:nvPr>
        </p:nvPicPr>
        <p:blipFill>
          <a:blip r:embed="rId2" cstate="print"/>
          <a:stretch>
            <a:fillRect/>
          </a:stretch>
        </p:blipFill>
        <p:spPr>
          <a:xfrm>
            <a:off x="467544" y="1556792"/>
            <a:ext cx="8229600" cy="343409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du cours et documents</a:t>
            </a:r>
            <a:endParaRPr lang="fr-FR" dirty="0"/>
          </a:p>
        </p:txBody>
      </p:sp>
      <p:sp>
        <p:nvSpPr>
          <p:cNvPr id="3" name="Espace réservé du contenu 2"/>
          <p:cNvSpPr>
            <a:spLocks noGrp="1"/>
          </p:cNvSpPr>
          <p:nvPr>
            <p:ph idx="1"/>
          </p:nvPr>
        </p:nvSpPr>
        <p:spPr/>
        <p:txBody>
          <a:bodyPr/>
          <a:lstStyle/>
          <a:p>
            <a:r>
              <a:rPr lang="fr-FR" dirty="0" smtClean="0"/>
              <a:t>Une région polarisée par Strasbourg ?</a:t>
            </a:r>
          </a:p>
          <a:p>
            <a:pPr marL="514350" indent="-514350">
              <a:buAutoNum type="arabicParenR"/>
            </a:pPr>
            <a:r>
              <a:rPr lang="fr-FR" dirty="0" smtClean="0"/>
              <a:t>Les spécificités régionales.</a:t>
            </a:r>
          </a:p>
          <a:p>
            <a:pPr marL="514350" indent="-514350">
              <a:buAutoNum type="arabicParenR"/>
            </a:pPr>
            <a:r>
              <a:rPr lang="fr-FR" dirty="0" smtClean="0"/>
              <a:t>La Région, une structure pour l’action publique.</a:t>
            </a:r>
            <a:endParaRPr lang="fr-FR" dirty="0"/>
          </a:p>
        </p:txBody>
      </p:sp>
      <p:sp>
        <p:nvSpPr>
          <p:cNvPr id="4" name="Ellipse 3"/>
          <p:cNvSpPr/>
          <p:nvPr/>
        </p:nvSpPr>
        <p:spPr>
          <a:xfrm>
            <a:off x="467544" y="2132856"/>
            <a:ext cx="5040560"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flipH="1">
            <a:off x="2051720" y="2780928"/>
            <a:ext cx="576064" cy="18722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427984" y="2708920"/>
            <a:ext cx="1584176" cy="18722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95536" y="4653136"/>
            <a:ext cx="3240360"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Travail collectif en classe : </a:t>
            </a:r>
          </a:p>
          <a:p>
            <a:pPr algn="ctr"/>
            <a:r>
              <a:rPr lang="fr-FR" dirty="0" smtClean="0">
                <a:solidFill>
                  <a:srgbClr val="FF0000"/>
                </a:solidFill>
              </a:rPr>
              <a:t>Relevé d’informations dans trois documents.  </a:t>
            </a:r>
            <a:endParaRPr lang="fr-FR" dirty="0">
              <a:solidFill>
                <a:srgbClr val="FF0000"/>
              </a:solidFill>
            </a:endParaRPr>
          </a:p>
        </p:txBody>
      </p:sp>
      <p:sp>
        <p:nvSpPr>
          <p:cNvPr id="10" name="Rectangle 9"/>
          <p:cNvSpPr/>
          <p:nvPr/>
        </p:nvSpPr>
        <p:spPr>
          <a:xfrm>
            <a:off x="4572000" y="4653136"/>
            <a:ext cx="3240360" cy="19442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0000"/>
                </a:solidFill>
              </a:rPr>
              <a:t>Travail individuel en classe : Repérage des éléments relevés sur un lot de cartes régionales et création de son propre croquis.</a:t>
            </a:r>
          </a:p>
        </p:txBody>
      </p:sp>
      <p:sp>
        <p:nvSpPr>
          <p:cNvPr id="12" name="Flèche droite 11"/>
          <p:cNvSpPr/>
          <p:nvPr/>
        </p:nvSpPr>
        <p:spPr>
          <a:xfrm>
            <a:off x="3707904" y="5301208"/>
            <a:ext cx="792088" cy="57606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786210"/>
          </a:xfrm>
        </p:spPr>
        <p:txBody>
          <a:bodyPr>
            <a:normAutofit/>
          </a:bodyPr>
          <a:lstStyle/>
          <a:p>
            <a:r>
              <a:rPr lang="fr-FR" sz="3100" dirty="0" smtClean="0"/>
              <a:t>Travail collectif en classe : </a:t>
            </a:r>
            <a:br>
              <a:rPr lang="fr-FR" sz="3100" dirty="0" smtClean="0"/>
            </a:br>
            <a:r>
              <a:rPr lang="fr-FR" sz="3100" dirty="0" smtClean="0"/>
              <a:t>Relevé d’informations dans trois documents.  </a:t>
            </a:r>
            <a:r>
              <a:rPr lang="fr-FR" dirty="0" smtClean="0">
                <a:solidFill>
                  <a:srgbClr val="FF0000"/>
                </a:solidFill>
              </a:rPr>
              <a:t/>
            </a:r>
            <a:br>
              <a:rPr lang="fr-FR" dirty="0" smtClean="0">
                <a:solidFill>
                  <a:srgbClr val="FF0000"/>
                </a:solidFill>
              </a:rPr>
            </a:br>
            <a:endParaRPr lang="fr-FR" dirty="0"/>
          </a:p>
        </p:txBody>
      </p:sp>
      <p:sp>
        <p:nvSpPr>
          <p:cNvPr id="1025" name="Rectangle 1"/>
          <p:cNvSpPr>
            <a:spLocks noChangeArrowheads="1"/>
          </p:cNvSpPr>
          <p:nvPr/>
        </p:nvSpPr>
        <p:spPr bwMode="auto">
          <a:xfrm>
            <a:off x="0" y="1533363"/>
            <a:ext cx="4067944" cy="5493812"/>
          </a:xfrm>
          <a:prstGeom prst="rect">
            <a:avLst/>
          </a:prstGeom>
          <a:no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Bookman Old Style" pitchFamily="18" charset="0"/>
                <a:cs typeface="Arial" pitchFamily="34" charset="0"/>
              </a:rPr>
              <a:t>Doc. 1 : une région peuplée et frontalière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Très densément peuplée, dynamique dans tous les secteurs d’activité, l’Alsace se distingue comme une région très fortement urbanisée, moderne, avec une population disposant d’un haut niveau de vie, un environnement enviable.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Plus petite région de France par sa superficie, peuplée de 1 856 000 habitants, elle est l’une des régions les plus densément peuplées, avec 223 hab./km². Région française, mais aussi région rhénane, à la frontière avec l’Allemagne, l’Alsace tire maintenant le maximum d’avantages de cette situation, après en avoir subi douloureusement les conséquences pendant des siècles. Ainsi l’économie alsacienne est elle structurée sur un axe majeur Nord-Sud de Mulhouse à Strasbourg par Colmar avec des échappées vers l’Est et vers l’Ouest.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Cependant, l’identité alsacienne demeure l’une des plus vives qui soit en France et se manifeste par la gastronomie, les paysages, l’architecture rurale et son dialecte, et surtout, dans les esprits, par le respect mutuel des trois religions fondatrices, juive, catholique et protestante, auxquelles s’ajoute l’Islam.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D’après Armand Frémont, </a:t>
            </a:r>
            <a:r>
              <a:rPr kumimoji="0" lang="fr-FR" sz="1200" b="0" i="1"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Portrait de la France</a:t>
            </a: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Flammarion, 2011.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Image 4"/>
          <p:cNvPicPr>
            <a:picLocks noChangeAspect="1"/>
          </p:cNvPicPr>
          <p:nvPr/>
        </p:nvPicPr>
        <p:blipFill>
          <a:blip r:embed="rId2" cstate="print">
            <a:alphaModFix/>
            <a:lum/>
          </a:blip>
          <a:srcRect/>
          <a:stretch>
            <a:fillRect/>
          </a:stretch>
        </p:blipFill>
        <p:spPr>
          <a:xfrm>
            <a:off x="4067944" y="1844824"/>
            <a:ext cx="4931912" cy="4752720"/>
          </a:xfrm>
          <a:prstGeom prst="rect">
            <a:avLst/>
          </a:prstGeom>
          <a:noFill/>
          <a:ln>
            <a:noFill/>
          </a:ln>
        </p:spPr>
      </p:pic>
      <p:sp>
        <p:nvSpPr>
          <p:cNvPr id="7" name="ZoneTexte 6"/>
          <p:cNvSpPr txBox="1"/>
          <p:nvPr/>
        </p:nvSpPr>
        <p:spPr>
          <a:xfrm>
            <a:off x="4139952" y="1700808"/>
            <a:ext cx="1584176" cy="369332"/>
          </a:xfrm>
          <a:prstGeom prst="rect">
            <a:avLst/>
          </a:prstGeom>
          <a:noFill/>
        </p:spPr>
        <p:txBody>
          <a:bodyPr wrap="square" rtlCol="0">
            <a:spAutoFit/>
          </a:bodyPr>
          <a:lstStyle/>
          <a:p>
            <a:r>
              <a:rPr lang="fr-FR" dirty="0" smtClean="0"/>
              <a:t>Doc. 2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07504" y="260648"/>
            <a:ext cx="40679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200" b="1"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Doc. 3 : des activités industrielles diversifiées.</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Si le secteur tertiaire marchand est le principal contributeur à sa croissance, l’Alsace demeure néanmoins la 2</a:t>
            </a:r>
            <a:r>
              <a:rPr kumimoji="0" lang="fr-FR" sz="1200" b="0" i="0" u="none" strike="noStrike" cap="none" normalizeH="0" baseline="30000" dirty="0" smtClean="0">
                <a:ln>
                  <a:noFill/>
                </a:ln>
                <a:solidFill>
                  <a:schemeClr val="tx1"/>
                </a:solidFill>
                <a:effectLst/>
                <a:latin typeface="Bookman Old Style" pitchFamily="18" charset="0"/>
                <a:ea typeface="Times New Roman" pitchFamily="18" charset="0"/>
                <a:cs typeface="Arial" pitchFamily="34" charset="0"/>
              </a:rPr>
              <a:t>e</a:t>
            </a: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région la plus industrialisée de France, derrière la Franche-Comté et devant la Picardie. Les activités industrielles sont diversifiées avec notamment l’automobile, l’agroalimentaire, la mécanique et la chimie. Les entreprises sont réparties sur tout le territoire avec quelques grands pôles : Mulhouse, Colmar et le triangle Strasbourg-Haguenau-Molsheim qui concentre plus du quart de l’emploi industriel de la région. Avec l’Allemagne comme principal partenaire commercial, l’Alsace est la quatrième région exportatrice française. Les entreprises à capitaux étrangers restent toujours très présentes dans le secteur industriel, employant plus de 40 % des salariés pour 25 % au niveau national. »</a:t>
            </a:r>
            <a:endParaRPr kumimoji="0" lang="fr-FR"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INSEE, </a:t>
            </a: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hlinkClick r:id="rId2"/>
              </a:rPr>
              <a:t>www.insee.fr</a:t>
            </a:r>
            <a:r>
              <a:rPr kumimoji="0" lang="fr-FR" sz="1200" b="0" i="0" u="none" strike="noStrike" cap="none" normalizeH="0" baseline="0" dirty="0" smtClean="0">
                <a:ln>
                  <a:noFill/>
                </a:ln>
                <a:solidFill>
                  <a:schemeClr val="tx1"/>
                </a:solidFill>
                <a:effectLst/>
                <a:latin typeface="Bookman Old Style" pitchFamily="18" charset="0"/>
                <a:ea typeface="Times New Roman" pitchFamily="18" charset="0"/>
                <a:cs typeface="Arial" pitchFamily="34" charset="0"/>
              </a:rPr>
              <a:t>, consulté le 2 décembre 2011.</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364088" y="332656"/>
            <a:ext cx="3079176" cy="369332"/>
          </a:xfrm>
          <a:prstGeom prst="rect">
            <a:avLst/>
          </a:prstGeom>
        </p:spPr>
        <p:txBody>
          <a:bodyPr wrap="none">
            <a:spAutoFit/>
          </a:bodyPr>
          <a:lstStyle/>
          <a:p>
            <a:r>
              <a:rPr lang="fr-FR" dirty="0" smtClean="0"/>
              <a:t>Tous les éléments localisables :</a:t>
            </a:r>
            <a:endParaRPr lang="fr-FR" dirty="0"/>
          </a:p>
        </p:txBody>
      </p:sp>
      <p:sp>
        <p:nvSpPr>
          <p:cNvPr id="6" name="Espace réservé du texte 2"/>
          <p:cNvSpPr txBox="1">
            <a:spLocks/>
          </p:cNvSpPr>
          <p:nvPr/>
        </p:nvSpPr>
        <p:spPr>
          <a:xfrm>
            <a:off x="4932040" y="1484784"/>
            <a:ext cx="3814552" cy="3977640"/>
          </a:xfrm>
          <a:prstGeom prst="rect">
            <a:avLst/>
          </a:prstGeom>
        </p:spPr>
        <p:txBody>
          <a:bodyPr vert="horz" lIns="91440" tIns="45720" rIns="91440" bIns="45720" rtlCol="0">
            <a:normAutofit fontScale="85000" lnSpcReduction="20000"/>
          </a:bodyPr>
          <a:lstStyle>
            <a:defPPr marL="342720" marR="0" lvl="0" indent="-342720" algn="l" rtl="0" hangingPunct="1">
              <a:lnSpc>
                <a:spcPct val="100000"/>
              </a:lnSpc>
              <a:spcBef>
                <a:spcPts val="797"/>
              </a:spcBef>
              <a:spcAft>
                <a:spcPts val="0"/>
              </a:spcAft>
              <a:buClr>
                <a:srgbClr val="000000"/>
              </a:buClr>
              <a:buSzPct val="100000"/>
              <a:buFont typeface="Times New Roman" pitchFamily="18"/>
              <a:buNone/>
              <a:tabLst>
                <a:tab pos="571320" algn="l"/>
                <a:tab pos="1485719" algn="l"/>
                <a:tab pos="2400119" algn="l"/>
                <a:tab pos="3314519" algn="l"/>
                <a:tab pos="4228919" algn="l"/>
                <a:tab pos="5143320" algn="l"/>
                <a:tab pos="6057720" algn="l"/>
                <a:tab pos="6972120" algn="l"/>
                <a:tab pos="7886520" algn="l"/>
                <a:tab pos="8800920" algn="l"/>
                <a:tab pos="9715320" algn="l"/>
              </a:tabLst>
              <a:defRPr lang="fr-FR" sz="3200" b="0" i="0" u="none" strike="noStrike" baseline="0">
                <a:ln>
                  <a:noFill/>
                </a:ln>
                <a:solidFill>
                  <a:srgbClr val="000000"/>
                </a:solidFill>
                <a:latin typeface="Times New Roman" pitchFamily="2"/>
                <a:ea typeface="Times New Roman" pitchFamily="2"/>
                <a:cs typeface="Times New Roman" pitchFamily="2"/>
              </a:defRPr>
            </a:defPPr>
            <a:lvl1pPr marL="342720" marR="0" lvl="0" indent="-342720" algn="l" rtl="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lang="fr-FR" sz="3200" b="0" i="0" u="none" strike="noStrike" baseline="0">
                <a:ln>
                  <a:noFill/>
                </a:ln>
                <a:solidFill>
                  <a:srgbClr val="000000"/>
                </a:solidFill>
                <a:latin typeface="Times New Roman" pitchFamily="2"/>
                <a:ea typeface="Times New Roman" pitchFamily="2"/>
                <a:cs typeface="Times New Roman" pitchFamily="2"/>
              </a:defRPr>
            </a:lvl1pPr>
            <a:lvl2pPr marL="742680" marR="0" lvl="1" indent="-285480" algn="l" rtl="0" hangingPunct="1">
              <a:lnSpc>
                <a:spcPct val="100000"/>
              </a:lnSpc>
              <a:spcBef>
                <a:spcPts val="694"/>
              </a:spcBef>
              <a:spcAft>
                <a:spcPts val="0"/>
              </a:spcAft>
              <a:buClr>
                <a:srgbClr val="000000"/>
              </a:buClr>
              <a:buSzPct val="100000"/>
              <a:buFont typeface="Times New Roman" pitchFamily="18"/>
              <a:buChar char="–"/>
              <a:tabLst>
                <a:tab pos="171360" algn="l"/>
                <a:tab pos="1085759" algn="l"/>
                <a:tab pos="2000160" algn="l"/>
                <a:tab pos="2914560" algn="l"/>
                <a:tab pos="3828959" algn="l"/>
                <a:tab pos="4743360" algn="l"/>
                <a:tab pos="5657760" algn="l"/>
                <a:tab pos="6572160" algn="l"/>
                <a:tab pos="7486560" algn="l"/>
                <a:tab pos="8400960" algn="l"/>
                <a:tab pos="9315360" algn="l"/>
              </a:tabLst>
              <a:defRPr lang="fr-FR" sz="2800" b="0" i="0" u="none" strike="noStrike" baseline="0">
                <a:ln>
                  <a:noFill/>
                </a:ln>
                <a:solidFill>
                  <a:srgbClr val="000000"/>
                </a:solidFill>
                <a:latin typeface="Times New Roman" pitchFamily="2"/>
                <a:ea typeface="Times New Roman" pitchFamily="2"/>
                <a:cs typeface="Times New Roman" pitchFamily="2"/>
              </a:defRPr>
            </a:lvl2pPr>
            <a:lvl3pPr marL="1143000" marR="0" lvl="2" indent="-228600" algn="l" rtl="0" hangingPunct="1">
              <a:lnSpc>
                <a:spcPct val="100000"/>
              </a:lnSpc>
              <a:spcBef>
                <a:spcPts val="595"/>
              </a:spcBef>
              <a:spcAft>
                <a:spcPts val="0"/>
              </a:spcAft>
              <a:buClr>
                <a:srgbClr val="000000"/>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 pos="8915399" algn="l"/>
              </a:tabLst>
              <a:defRPr lang="fr-FR" sz="2400" b="0" i="0" u="none" strike="noStrike" baseline="0">
                <a:ln>
                  <a:noFill/>
                </a:ln>
                <a:solidFill>
                  <a:srgbClr val="000000"/>
                </a:solidFill>
                <a:latin typeface="Times New Roman" pitchFamily="2"/>
                <a:ea typeface="Times New Roman" pitchFamily="2"/>
                <a:cs typeface="Times New Roman" pitchFamily="2"/>
              </a:defRPr>
            </a:lvl3pPr>
            <a:lvl4pPr marL="1600199" marR="0" lvl="3" indent="-228600" algn="l" rtl="0" hangingPunct="1">
              <a:lnSpc>
                <a:spcPct val="100000"/>
              </a:lnSpc>
              <a:spcBef>
                <a:spcPts val="496"/>
              </a:spcBef>
              <a:spcAft>
                <a:spcPts val="0"/>
              </a:spcAft>
              <a:buClr>
                <a:srgbClr val="000000"/>
              </a:buClr>
              <a:buSzPct val="100000"/>
              <a:buFont typeface="Times New Roman" pitchFamily="18"/>
              <a:buChar char="–"/>
              <a:tabLst>
                <a:tab pos="228600" algn="l"/>
                <a:tab pos="1143000" algn="l"/>
                <a:tab pos="2057400" algn="l"/>
                <a:tab pos="2971800" algn="l"/>
                <a:tab pos="3886200" algn="l"/>
                <a:tab pos="4800600" algn="l"/>
                <a:tab pos="5715000" algn="l"/>
                <a:tab pos="6629400" algn="l"/>
                <a:tab pos="7543799" algn="l"/>
                <a:tab pos="8458200" algn="l"/>
              </a:tabLst>
              <a:defRPr lang="fr-FR" sz="2000" b="0" i="0" u="none" strike="noStrike" baseline="0">
                <a:ln>
                  <a:noFill/>
                </a:ln>
                <a:solidFill>
                  <a:srgbClr val="000000"/>
                </a:solidFill>
                <a:latin typeface="Times New Roman" pitchFamily="2"/>
                <a:ea typeface="Times New Roman" pitchFamily="2"/>
                <a:cs typeface="Times New Roman" pitchFamily="2"/>
              </a:defRPr>
            </a:lvl4pPr>
            <a:lvl5pPr marL="2057400" marR="0" lvl="4" indent="-228600" algn="l" rtl="0" hangingPunct="1">
              <a:lnSpc>
                <a:spcPct val="100000"/>
              </a:lnSpc>
              <a:spcBef>
                <a:spcPts val="496"/>
              </a:spcBef>
              <a:spcAft>
                <a:spcPts val="0"/>
              </a:spcAft>
              <a:buClr>
                <a:srgbClr val="000000"/>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fr-FR" sz="2000" b="0" i="0" u="none" strike="noStrike" baseline="0">
                <a:ln>
                  <a:noFill/>
                </a:ln>
                <a:solidFill>
                  <a:srgbClr val="000000"/>
                </a:solidFill>
                <a:latin typeface="Times New Roman" pitchFamily="2"/>
                <a:ea typeface="Times New Roman" pitchFamily="2"/>
                <a:cs typeface="Times New Roman" pitchFamily="2"/>
              </a:defRPr>
            </a:lvl5pPr>
            <a:lvl6pPr marL="2057400" marR="0" lvl="5" indent="-228600" algn="l" rtl="0" hangingPunct="1">
              <a:lnSpc>
                <a:spcPct val="100000"/>
              </a:lnSpc>
              <a:spcBef>
                <a:spcPts val="496"/>
              </a:spcBef>
              <a:spcAft>
                <a:spcPts val="0"/>
              </a:spcAft>
              <a:buClr>
                <a:srgbClr val="000000"/>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fr-FR" sz="2000" b="0" i="0" u="none" strike="noStrike" baseline="0">
                <a:ln>
                  <a:noFill/>
                </a:ln>
                <a:solidFill>
                  <a:srgbClr val="000000"/>
                </a:solidFill>
                <a:latin typeface="Times New Roman" pitchFamily="2"/>
                <a:ea typeface="Times New Roman" pitchFamily="2"/>
                <a:cs typeface="Times New Roman" pitchFamily="2"/>
              </a:defRPr>
            </a:lvl6pPr>
            <a:lvl7pPr marL="2057400" marR="0" lvl="6" indent="-228600" algn="l" rtl="0" hangingPunct="1">
              <a:lnSpc>
                <a:spcPct val="100000"/>
              </a:lnSpc>
              <a:spcBef>
                <a:spcPts val="496"/>
              </a:spcBef>
              <a:spcAft>
                <a:spcPts val="0"/>
              </a:spcAft>
              <a:buClr>
                <a:srgbClr val="000000"/>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fr-FR" sz="2000" b="0" i="0" u="none" strike="noStrike" baseline="0">
                <a:ln>
                  <a:noFill/>
                </a:ln>
                <a:solidFill>
                  <a:srgbClr val="000000"/>
                </a:solidFill>
                <a:latin typeface="Times New Roman" pitchFamily="2"/>
                <a:ea typeface="Times New Roman" pitchFamily="2"/>
                <a:cs typeface="Times New Roman" pitchFamily="2"/>
              </a:defRPr>
            </a:lvl7pPr>
            <a:lvl8pPr marL="2057400" marR="0" lvl="7" indent="-228600" algn="l" rtl="0" hangingPunct="1">
              <a:lnSpc>
                <a:spcPct val="100000"/>
              </a:lnSpc>
              <a:spcBef>
                <a:spcPts val="496"/>
              </a:spcBef>
              <a:spcAft>
                <a:spcPts val="0"/>
              </a:spcAft>
              <a:buClr>
                <a:srgbClr val="000000"/>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fr-FR" sz="2000" b="0" i="0" u="none" strike="noStrike" baseline="0">
                <a:ln>
                  <a:noFill/>
                </a:ln>
                <a:solidFill>
                  <a:srgbClr val="000000"/>
                </a:solidFill>
                <a:latin typeface="Times New Roman" pitchFamily="2"/>
                <a:ea typeface="Times New Roman" pitchFamily="2"/>
                <a:cs typeface="Times New Roman" pitchFamily="2"/>
              </a:defRPr>
            </a:lvl8pPr>
            <a:lvl9pPr marL="2057400" marR="0" lvl="8" indent="-228600" algn="l" rtl="0" hangingPunct="1">
              <a:lnSpc>
                <a:spcPct val="100000"/>
              </a:lnSpc>
              <a:spcBef>
                <a:spcPts val="496"/>
              </a:spcBef>
              <a:spcAft>
                <a:spcPts val="0"/>
              </a:spcAft>
              <a:buClr>
                <a:srgbClr val="000000"/>
              </a:buClr>
              <a:buSzPct val="100000"/>
              <a:buFont typeface="Times New Roman" pitchFamily="18"/>
              <a:buChar char="»"/>
              <a:tabLst>
                <a:tab pos="685799" algn="l"/>
                <a:tab pos="1600200" algn="l"/>
                <a:tab pos="2514600" algn="l"/>
                <a:tab pos="3429000" algn="l"/>
                <a:tab pos="4343400" algn="l"/>
                <a:tab pos="5257800" algn="l"/>
                <a:tab pos="6172200" algn="l"/>
                <a:tab pos="7086600" algn="l"/>
                <a:tab pos="8000999" algn="l"/>
              </a:tabLst>
              <a:defRPr lang="fr-FR" sz="2000" b="0" i="0" u="none" strike="noStrike" baseline="0">
                <a:ln>
                  <a:noFill/>
                </a:ln>
                <a:solidFill>
                  <a:srgbClr val="000000"/>
                </a:solidFill>
                <a:latin typeface="Times New Roman" pitchFamily="2"/>
                <a:ea typeface="Times New Roman" pitchFamily="2"/>
                <a:cs typeface="Times New Roman" pitchFamily="2"/>
              </a:defRPr>
            </a:lvl9pPr>
          </a:lstStyle>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r>
              <a:rPr kumimoji="0" lang="fr-FR" sz="3200" b="0" i="0" u="none" strike="noStrike" kern="1200" cap="none" spc="0" normalizeH="0" baseline="0" noProof="0" smtClean="0">
                <a:ln>
                  <a:noFill/>
                </a:ln>
                <a:solidFill>
                  <a:srgbClr val="000000"/>
                </a:solidFill>
                <a:effectLst/>
                <a:uLnTx/>
                <a:uFillTx/>
                <a:latin typeface="" pitchFamily="16"/>
                <a:ea typeface="Times New Roman" pitchFamily="2"/>
                <a:cs typeface="Times New Roman" pitchFamily="2"/>
              </a:rPr>
              <a:t>Axe économique</a:t>
            </a:r>
          </a:p>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r>
              <a:rPr kumimoji="0" lang="fr-FR" sz="3200" b="0" i="0" u="none" strike="noStrike" kern="1200" cap="none" spc="0" normalizeH="0" baseline="0" noProof="0" smtClean="0">
                <a:ln>
                  <a:noFill/>
                </a:ln>
                <a:solidFill>
                  <a:srgbClr val="000000"/>
                </a:solidFill>
                <a:effectLst/>
                <a:uLnTx/>
                <a:uFillTx/>
                <a:latin typeface="" pitchFamily="16"/>
                <a:ea typeface="Times New Roman" pitchFamily="2"/>
                <a:cs typeface="Times New Roman" pitchFamily="2"/>
              </a:rPr>
              <a:t>Villes majeures</a:t>
            </a:r>
          </a:p>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r>
              <a:rPr kumimoji="0" lang="fr-FR" sz="3200" b="0" i="0" u="none" strike="noStrike" kern="1200" cap="none" spc="0" normalizeH="0" baseline="0" noProof="0" smtClean="0">
                <a:ln>
                  <a:noFill/>
                </a:ln>
                <a:solidFill>
                  <a:srgbClr val="000000"/>
                </a:solidFill>
                <a:effectLst/>
                <a:uLnTx/>
                <a:uFillTx/>
                <a:latin typeface="" pitchFamily="16"/>
                <a:ea typeface="Times New Roman" pitchFamily="2"/>
                <a:cs typeface="Times New Roman" pitchFamily="2"/>
              </a:rPr>
              <a:t>Pôles industriels</a:t>
            </a:r>
          </a:p>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r>
              <a:rPr kumimoji="0" lang="fr-FR" sz="3200" b="0" i="0" u="none" strike="noStrike" kern="1200" cap="none" spc="0" normalizeH="0" baseline="0" noProof="0" smtClean="0">
                <a:ln>
                  <a:noFill/>
                </a:ln>
                <a:solidFill>
                  <a:srgbClr val="000000"/>
                </a:solidFill>
                <a:effectLst/>
                <a:uLnTx/>
                <a:uFillTx/>
                <a:latin typeface="" pitchFamily="16"/>
                <a:ea typeface="Times New Roman" pitchFamily="2"/>
                <a:cs typeface="Times New Roman" pitchFamily="2"/>
              </a:rPr>
              <a:t>Liens avec l'Allemagne</a:t>
            </a:r>
          </a:p>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r>
              <a:rPr kumimoji="0" lang="fr-FR" sz="3200" b="0" i="0" u="none" strike="noStrike" kern="1200" cap="none" spc="0" normalizeH="0" baseline="0" noProof="0" smtClean="0">
                <a:ln>
                  <a:noFill/>
                </a:ln>
                <a:solidFill>
                  <a:srgbClr val="000000"/>
                </a:solidFill>
                <a:effectLst/>
                <a:uLnTx/>
                <a:uFillTx/>
                <a:latin typeface="" pitchFamily="16"/>
                <a:ea typeface="Times New Roman" pitchFamily="2"/>
                <a:cs typeface="Times New Roman" pitchFamily="2"/>
              </a:rPr>
              <a:t>Frontières régionales : les Vosges, le Rhin</a:t>
            </a:r>
          </a:p>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r>
              <a:rPr kumimoji="0" lang="fr-FR" sz="3200" b="0" i="0" u="none" strike="noStrike" kern="1200" cap="none" spc="0" normalizeH="0" baseline="0" noProof="0" smtClean="0">
                <a:ln>
                  <a:noFill/>
                </a:ln>
                <a:solidFill>
                  <a:srgbClr val="000000"/>
                </a:solidFill>
                <a:effectLst/>
                <a:uLnTx/>
                <a:uFillTx/>
                <a:latin typeface="" pitchFamily="16"/>
                <a:ea typeface="Times New Roman" pitchFamily="2"/>
                <a:cs typeface="Times New Roman" pitchFamily="2"/>
              </a:rPr>
              <a:t>Liens avec la Lorraine</a:t>
            </a:r>
          </a:p>
          <a:p>
            <a:pPr marL="342720" marR="0" lvl="0" indent="-342720" algn="l" defTabSz="914400" rtl="0" eaLnBrk="1" fontAlgn="auto" latinLnBrk="0" hangingPunct="1">
              <a:lnSpc>
                <a:spcPct val="100000"/>
              </a:lnSpc>
              <a:spcBef>
                <a:spcPts val="797"/>
              </a:spcBef>
              <a:spcAft>
                <a:spcPts val="0"/>
              </a:spcAft>
              <a:buClr>
                <a:srgbClr val="000000"/>
              </a:buClr>
              <a:buSzPct val="100000"/>
              <a:buFont typeface="Times New Roman" pitchFamily="18"/>
              <a:buChar char="•"/>
              <a:tabLst>
                <a:tab pos="571320" algn="l"/>
                <a:tab pos="1485719" algn="l"/>
                <a:tab pos="2400119" algn="l"/>
                <a:tab pos="3314519" algn="l"/>
                <a:tab pos="4228919" algn="l"/>
                <a:tab pos="5143320" algn="l"/>
                <a:tab pos="6057720" algn="l"/>
                <a:tab pos="6972120" algn="l"/>
                <a:tab pos="7886520" algn="l"/>
                <a:tab pos="8800920" algn="l"/>
                <a:tab pos="9715320" algn="l"/>
              </a:tabLst>
              <a:defRPr/>
            </a:pPr>
            <a:endParaRPr kumimoji="0" lang="fr-FR" sz="3200" b="0" i="0" u="none" strike="noStrike" kern="1200" cap="none" spc="0" normalizeH="0" baseline="0" noProof="0" dirty="0" smtClean="0">
              <a:ln>
                <a:noFill/>
              </a:ln>
              <a:solidFill>
                <a:srgbClr val="000000"/>
              </a:solidFill>
              <a:effectLst/>
              <a:uLnTx/>
              <a:uFillTx/>
              <a:latin typeface="" pitchFamily="16"/>
              <a:ea typeface="Times New Roman" pitchFamily="2"/>
              <a:cs typeface="Times New Roman" pitchFamily="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2218258"/>
          </a:xfrm>
        </p:spPr>
        <p:txBody>
          <a:bodyPr>
            <a:normAutofit/>
          </a:bodyPr>
          <a:lstStyle/>
          <a:p>
            <a:r>
              <a:rPr lang="fr-FR" sz="3100" dirty="0" smtClean="0"/>
              <a:t>Travail individuel en classe : Repérage des éléments relevés sur un lot de cartes régionales et création de son propre croquis.</a:t>
            </a:r>
            <a:r>
              <a:rPr lang="fr-FR" dirty="0" smtClean="0">
                <a:solidFill>
                  <a:srgbClr val="FF0000"/>
                </a:solidFill>
              </a:rPr>
              <a:t/>
            </a:r>
            <a:br>
              <a:rPr lang="fr-FR" dirty="0" smtClean="0">
                <a:solidFill>
                  <a:srgbClr val="FF0000"/>
                </a:solidFill>
              </a:rPr>
            </a:br>
            <a:endParaRPr lang="fr-FR" dirty="0"/>
          </a:p>
        </p:txBody>
      </p:sp>
      <p:pic>
        <p:nvPicPr>
          <p:cNvPr id="17410" name="Picture 2" descr="J:\cours 3\leçon inaugurale alsace\alsace.gif"/>
          <p:cNvPicPr>
            <a:picLocks noChangeAspect="1" noChangeArrowheads="1"/>
          </p:cNvPicPr>
          <p:nvPr/>
        </p:nvPicPr>
        <p:blipFill>
          <a:blip r:embed="rId2" cstate="print"/>
          <a:srcRect/>
          <a:stretch>
            <a:fillRect/>
          </a:stretch>
        </p:blipFill>
        <p:spPr bwMode="auto">
          <a:xfrm>
            <a:off x="0" y="1916832"/>
            <a:ext cx="2828925" cy="4619625"/>
          </a:xfrm>
          <a:prstGeom prst="rect">
            <a:avLst/>
          </a:prstGeom>
          <a:noFill/>
        </p:spPr>
      </p:pic>
      <p:pic>
        <p:nvPicPr>
          <p:cNvPr id="17411" name="Picture 3" descr="J:\cours 3\leçon inaugurale alsace\cooperation_transfrontaliere.jpg"/>
          <p:cNvPicPr>
            <a:picLocks noChangeAspect="1" noChangeArrowheads="1"/>
          </p:cNvPicPr>
          <p:nvPr/>
        </p:nvPicPr>
        <p:blipFill>
          <a:blip r:embed="rId3" cstate="print"/>
          <a:srcRect/>
          <a:stretch>
            <a:fillRect/>
          </a:stretch>
        </p:blipFill>
        <p:spPr bwMode="auto">
          <a:xfrm>
            <a:off x="5796136" y="1844824"/>
            <a:ext cx="2818240" cy="4849744"/>
          </a:xfrm>
          <a:prstGeom prst="rect">
            <a:avLst/>
          </a:prstGeom>
          <a:noFill/>
        </p:spPr>
      </p:pic>
      <p:pic>
        <p:nvPicPr>
          <p:cNvPr id="17412" name="Picture 4" descr="J:\cours 3\leçon inaugurale alsace\ter.jpg"/>
          <p:cNvPicPr>
            <a:picLocks noChangeAspect="1" noChangeArrowheads="1"/>
          </p:cNvPicPr>
          <p:nvPr/>
        </p:nvPicPr>
        <p:blipFill>
          <a:blip r:embed="rId4" cstate="print"/>
          <a:srcRect/>
          <a:stretch>
            <a:fillRect/>
          </a:stretch>
        </p:blipFill>
        <p:spPr bwMode="auto">
          <a:xfrm>
            <a:off x="2699792" y="1916832"/>
            <a:ext cx="3081950" cy="472514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323527" y="260648"/>
            <a:ext cx="4177687" cy="5904656"/>
          </a:xfrm>
          <a:prstGeom prst="rect">
            <a:avLst/>
          </a:prstGeom>
          <a:noFill/>
          <a:ln w="9525">
            <a:noFill/>
            <a:miter lim="800000"/>
            <a:headEnd/>
            <a:tailEnd/>
          </a:ln>
        </p:spPr>
      </p:pic>
      <p:pic>
        <p:nvPicPr>
          <p:cNvPr id="5" name="Image 4"/>
          <p:cNvPicPr>
            <a:picLocks noChangeAspect="1"/>
          </p:cNvPicPr>
          <p:nvPr/>
        </p:nvPicPr>
        <p:blipFill>
          <a:blip r:embed="rId3" cstate="print">
            <a:alphaModFix/>
            <a:lum/>
          </a:blip>
          <a:srcRect/>
          <a:stretch>
            <a:fillRect/>
          </a:stretch>
        </p:blipFill>
        <p:spPr>
          <a:xfrm>
            <a:off x="4572000" y="332656"/>
            <a:ext cx="3922921" cy="3861047"/>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113</Words>
  <Application>Microsoft Office PowerPoint</Application>
  <PresentationFormat>Affichage à l'écran (4:3)</PresentationFormat>
  <Paragraphs>26</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3e : la Région</vt:lpstr>
      <vt:lpstr>Plan du cours et documents</vt:lpstr>
      <vt:lpstr>Travail collectif en classe :  Relevé d’informations dans trois documents.   </vt:lpstr>
      <vt:lpstr>Diapositive 4</vt:lpstr>
      <vt:lpstr>Travail individuel en classe : Repérage des éléments relevés sur un lot de cartes régionales et création de son propre croquis. </vt:lpstr>
      <vt:lpstr>Diapositive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3e : la Région</dc:title>
  <dc:creator>utilisateur</dc:creator>
  <cp:lastModifiedBy>utilisateur</cp:lastModifiedBy>
  <cp:revision>3</cp:revision>
  <dcterms:created xsi:type="dcterms:W3CDTF">2014-03-13T07:44:07Z</dcterms:created>
  <dcterms:modified xsi:type="dcterms:W3CDTF">2014-03-14T05:35:46Z</dcterms:modified>
</cp:coreProperties>
</file>