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58" r:id="rId4"/>
    <p:sldId id="257" r:id="rId5"/>
    <p:sldId id="260" r:id="rId6"/>
    <p:sldId id="282" r:id="rId7"/>
    <p:sldId id="262" r:id="rId8"/>
    <p:sldId id="267" r:id="rId9"/>
    <p:sldId id="265" r:id="rId10"/>
    <p:sldId id="259" r:id="rId11"/>
    <p:sldId id="263" r:id="rId12"/>
    <p:sldId id="266" r:id="rId13"/>
    <p:sldId id="264" r:id="rId14"/>
    <p:sldId id="268" r:id="rId15"/>
    <p:sldId id="273" r:id="rId16"/>
    <p:sldId id="274" r:id="rId17"/>
    <p:sldId id="270" r:id="rId18"/>
    <p:sldId id="269" r:id="rId19"/>
    <p:sldId id="275" r:id="rId20"/>
    <p:sldId id="271" r:id="rId21"/>
    <p:sldId id="272" r:id="rId22"/>
    <p:sldId id="276" r:id="rId23"/>
    <p:sldId id="277" r:id="rId24"/>
    <p:sldId id="278" r:id="rId25"/>
    <p:sldId id="279" r:id="rId26"/>
    <p:sldId id="280" r:id="rId27"/>
    <p:sldId id="281"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32" autoAdjust="0"/>
    <p:restoredTop sz="94660"/>
  </p:normalViewPr>
  <p:slideViewPr>
    <p:cSldViewPr>
      <p:cViewPr varScale="1">
        <p:scale>
          <a:sx n="64" d="100"/>
          <a:sy n="64" d="100"/>
        </p:scale>
        <p:origin x="-166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D69ABAA-467C-4FAE-9E84-7369BB7291EE}" type="datetimeFigureOut">
              <a:rPr lang="fr-FR" smtClean="0"/>
              <a:pPr/>
              <a:t>20/08/2014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FA5C09-22CA-4B2C-B33B-F09743390223}"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D69ABAA-467C-4FAE-9E84-7369BB7291EE}" type="datetimeFigureOut">
              <a:rPr lang="fr-FR" smtClean="0"/>
              <a:pPr/>
              <a:t>20/08/2014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FA5C09-22CA-4B2C-B33B-F09743390223}"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D69ABAA-467C-4FAE-9E84-7369BB7291EE}" type="datetimeFigureOut">
              <a:rPr lang="fr-FR" smtClean="0"/>
              <a:pPr/>
              <a:t>20/08/2014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FA5C09-22CA-4B2C-B33B-F09743390223}"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D69ABAA-467C-4FAE-9E84-7369BB7291EE}" type="datetimeFigureOut">
              <a:rPr lang="fr-FR" smtClean="0"/>
              <a:pPr/>
              <a:t>20/08/2014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FA5C09-22CA-4B2C-B33B-F09743390223}"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0D69ABAA-467C-4FAE-9E84-7369BB7291EE}" type="datetimeFigureOut">
              <a:rPr lang="fr-FR" smtClean="0"/>
              <a:pPr/>
              <a:t>20/08/2014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FA5C09-22CA-4B2C-B33B-F09743390223}"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D69ABAA-467C-4FAE-9E84-7369BB7291EE}" type="datetimeFigureOut">
              <a:rPr lang="fr-FR" smtClean="0"/>
              <a:pPr/>
              <a:t>20/08/2014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FA5C09-22CA-4B2C-B33B-F09743390223}"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D69ABAA-467C-4FAE-9E84-7369BB7291EE}" type="datetimeFigureOut">
              <a:rPr lang="fr-FR" smtClean="0"/>
              <a:pPr/>
              <a:t>20/08/2014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8FA5C09-22CA-4B2C-B33B-F09743390223}"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0D69ABAA-467C-4FAE-9E84-7369BB7291EE}" type="datetimeFigureOut">
              <a:rPr lang="fr-FR" smtClean="0"/>
              <a:pPr/>
              <a:t>20/08/2014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8FA5C09-22CA-4B2C-B33B-F09743390223}"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D69ABAA-467C-4FAE-9E84-7369BB7291EE}" type="datetimeFigureOut">
              <a:rPr lang="fr-FR" smtClean="0"/>
              <a:pPr/>
              <a:t>20/08/2014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8FA5C09-22CA-4B2C-B33B-F09743390223}"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D69ABAA-467C-4FAE-9E84-7369BB7291EE}" type="datetimeFigureOut">
              <a:rPr lang="fr-FR" smtClean="0"/>
              <a:pPr/>
              <a:t>20/08/2014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FA5C09-22CA-4B2C-B33B-F09743390223}"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D69ABAA-467C-4FAE-9E84-7369BB7291EE}" type="datetimeFigureOut">
              <a:rPr lang="fr-FR" smtClean="0"/>
              <a:pPr/>
              <a:t>20/08/2014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FA5C09-22CA-4B2C-B33B-F09743390223}"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9ABAA-467C-4FAE-9E84-7369BB7291EE}" type="datetimeFigureOut">
              <a:rPr lang="fr-FR" smtClean="0"/>
              <a:pPr/>
              <a:t>20/08/2014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A5C09-22CA-4B2C-B33B-F09743390223}"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slide" Target="slide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slide" Target="slide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slide" Target="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7.png"/><Relationship Id="rId7" Type="http://schemas.openxmlformats.org/officeDocument/2006/relationships/slide" Target="slide2.xm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slide" Target="slide5.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11.xml"/><Relationship Id="rId7" Type="http://schemas.openxmlformats.org/officeDocument/2006/relationships/slide" Target="slide17.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image" Target="../media/image5.png"/><Relationship Id="rId5" Type="http://schemas.openxmlformats.org/officeDocument/2006/relationships/slide" Target="slide14.xml"/><Relationship Id="rId10" Type="http://schemas.openxmlformats.org/officeDocument/2006/relationships/slide" Target="slide2.xml"/><Relationship Id="rId4" Type="http://schemas.openxmlformats.org/officeDocument/2006/relationships/slide" Target="slide13.xml"/><Relationship Id="rId9" Type="http://schemas.openxmlformats.org/officeDocument/2006/relationships/slide" Target="slide22.xml"/></Relationships>
</file>

<file path=ppt/slides/_rels/slide6.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11.xml"/><Relationship Id="rId7" Type="http://schemas.openxmlformats.org/officeDocument/2006/relationships/slide" Target="slide17.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image" Target="../media/image5.png"/><Relationship Id="rId5" Type="http://schemas.openxmlformats.org/officeDocument/2006/relationships/slide" Target="slide14.xml"/><Relationship Id="rId10" Type="http://schemas.openxmlformats.org/officeDocument/2006/relationships/slide" Target="slide2.xml"/><Relationship Id="rId4" Type="http://schemas.openxmlformats.org/officeDocument/2006/relationships/slide" Target="slide13.xml"/><Relationship Id="rId9" Type="http://schemas.openxmlformats.org/officeDocument/2006/relationships/slide" Target="slide2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508104" y="188640"/>
            <a:ext cx="3456384" cy="1656184"/>
          </a:xfrm>
        </p:spPr>
        <p:style>
          <a:lnRef idx="1">
            <a:schemeClr val="accent1"/>
          </a:lnRef>
          <a:fillRef idx="3">
            <a:schemeClr val="accent1"/>
          </a:fillRef>
          <a:effectRef idx="2">
            <a:schemeClr val="accent1"/>
          </a:effectRef>
          <a:fontRef idx="minor">
            <a:schemeClr val="lt1"/>
          </a:fontRef>
        </p:style>
        <p:txBody>
          <a:bodyPr>
            <a:noAutofit/>
          </a:bodyPr>
          <a:lstStyle/>
          <a:p>
            <a:r>
              <a:rPr lang="fr-FR" sz="1400" b="1" i="1" dirty="0" smtClean="0"/>
              <a:t>Marie-Antoinette de Lorraine Habsbourg, </a:t>
            </a:r>
            <a:br>
              <a:rPr lang="fr-FR" sz="1400" b="1" i="1" dirty="0" smtClean="0"/>
            </a:br>
            <a:r>
              <a:rPr lang="fr-FR" sz="1400" b="1" i="1" dirty="0" smtClean="0"/>
              <a:t>reine de France et ses enfants.</a:t>
            </a:r>
            <a:r>
              <a:rPr lang="fr-FR" sz="1800" dirty="0"/>
              <a:t/>
            </a:r>
            <a:br>
              <a:rPr lang="fr-FR" sz="1800" dirty="0"/>
            </a:br>
            <a:r>
              <a:rPr lang="fr-FR" sz="1600" dirty="0" smtClean="0"/>
              <a:t/>
            </a:r>
            <a:br>
              <a:rPr lang="fr-FR" sz="1600" dirty="0" smtClean="0"/>
            </a:br>
            <a:r>
              <a:rPr lang="fr-FR" sz="1600" b="1" dirty="0" smtClean="0"/>
              <a:t>Elisabeth Louise VIGEE-LE BRUN, 1787</a:t>
            </a:r>
            <a:endParaRPr lang="fr-FR" sz="1600" b="1" dirty="0"/>
          </a:p>
        </p:txBody>
      </p:sp>
      <p:pic>
        <p:nvPicPr>
          <p:cNvPr id="5" name="Picture 4" descr="https://lh4.googleusercontent.com/XTdAhgqbW_VWjfgEgV1AbzpZ8Va1Q0Hin6fEDWrAMkqyht-RDyZEei5DHKYSh3NDvZG1beI2H7ABWPuEBpS6QoDA48Q84mRTzKJ8OLsXtpkhEgX501Y"/>
          <p:cNvPicPr>
            <a:picLocks noChangeAspect="1" noChangeArrowheads="1"/>
          </p:cNvPicPr>
          <p:nvPr/>
        </p:nvPicPr>
        <p:blipFill>
          <a:blip r:embed="rId2" cstate="email"/>
          <a:srcRect/>
          <a:stretch>
            <a:fillRect/>
          </a:stretch>
        </p:blipFill>
        <p:spPr bwMode="auto">
          <a:xfrm>
            <a:off x="-36512" y="0"/>
            <a:ext cx="5364088" cy="6866033"/>
          </a:xfrm>
          <a:prstGeom prst="rect">
            <a:avLst/>
          </a:prstGeom>
          <a:noFill/>
        </p:spPr>
      </p:pic>
      <p:pic>
        <p:nvPicPr>
          <p:cNvPr id="1026" name="Picture 2">
            <a:hlinkClick r:id="rId3" action="ppaction://hlinksldjump"/>
          </p:cNvPr>
          <p:cNvPicPr>
            <a:picLocks noChangeAspect="1" noChangeArrowheads="1"/>
          </p:cNvPicPr>
          <p:nvPr/>
        </p:nvPicPr>
        <p:blipFill>
          <a:blip r:embed="rId4" cstate="email"/>
          <a:srcRect/>
          <a:stretch>
            <a:fillRect/>
          </a:stretch>
        </p:blipFill>
        <p:spPr bwMode="auto">
          <a:xfrm>
            <a:off x="7812360" y="5805264"/>
            <a:ext cx="1152128" cy="862672"/>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0" y="-27384"/>
            <a:ext cx="9180559" cy="5373216"/>
          </a:xfrm>
          <a:prstGeom prst="rect">
            <a:avLst/>
          </a:prstGeom>
          <a:noFill/>
          <a:ln w="9525">
            <a:noFill/>
            <a:miter lim="800000"/>
            <a:headEnd/>
            <a:tailEnd/>
          </a:ln>
        </p:spPr>
      </p:pic>
      <p:pic>
        <p:nvPicPr>
          <p:cNvPr id="6" name="Picture 2">
            <a:hlinkClick r:id="rId3" action="ppaction://hlinksldjump"/>
          </p:cNvPr>
          <p:cNvPicPr>
            <a:picLocks noChangeAspect="1" noChangeArrowheads="1"/>
          </p:cNvPicPr>
          <p:nvPr/>
        </p:nvPicPr>
        <p:blipFill>
          <a:blip r:embed="rId4" cstate="email"/>
          <a:srcRect/>
          <a:stretch>
            <a:fillRect/>
          </a:stretch>
        </p:blipFill>
        <p:spPr bwMode="auto">
          <a:xfrm>
            <a:off x="323528" y="5805264"/>
            <a:ext cx="1152128" cy="862672"/>
          </a:xfrm>
          <a:prstGeom prst="rect">
            <a:avLst/>
          </a:prstGeom>
          <a:noFill/>
          <a:ln w="9525">
            <a:solidFill>
              <a:schemeClr val="accent1"/>
            </a:solidFill>
            <a:miter lim="800000"/>
            <a:headEnd/>
            <a:tailEnd/>
          </a:ln>
        </p:spPr>
      </p:pic>
      <p:pic>
        <p:nvPicPr>
          <p:cNvPr id="7" name="Picture 4">
            <a:hlinkClick r:id="rId5" action="ppaction://hlinksldjump"/>
          </p:cNvPr>
          <p:cNvPicPr>
            <a:picLocks noChangeAspect="1" noChangeArrowheads="1"/>
          </p:cNvPicPr>
          <p:nvPr/>
        </p:nvPicPr>
        <p:blipFill>
          <a:blip r:embed="rId6" cstate="email"/>
          <a:srcRect/>
          <a:stretch>
            <a:fillRect/>
          </a:stretch>
        </p:blipFill>
        <p:spPr bwMode="auto">
          <a:xfrm>
            <a:off x="8316416" y="5805264"/>
            <a:ext cx="523458" cy="6678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hlinkClick r:id="" action="ppaction://noaction"/>
          </p:cNvPr>
          <p:cNvPicPr>
            <a:picLocks noChangeAspect="1" noChangeArrowheads="1"/>
          </p:cNvPicPr>
          <p:nvPr/>
        </p:nvPicPr>
        <p:blipFill>
          <a:blip r:embed="rId2" cstate="email"/>
          <a:srcRect/>
          <a:stretch>
            <a:fillRect/>
          </a:stretch>
        </p:blipFill>
        <p:spPr bwMode="auto">
          <a:xfrm>
            <a:off x="8388424" y="188640"/>
            <a:ext cx="523458" cy="667892"/>
          </a:xfrm>
          <a:prstGeom prst="rect">
            <a:avLst/>
          </a:prstGeom>
          <a:noFill/>
          <a:ln w="9525">
            <a:noFill/>
            <a:miter lim="800000"/>
            <a:headEnd/>
            <a:tailEnd/>
          </a:ln>
        </p:spPr>
      </p:pic>
      <p:pic>
        <p:nvPicPr>
          <p:cNvPr id="7171" name="Picture 3"/>
          <p:cNvPicPr>
            <a:picLocks noChangeAspect="1" noChangeArrowheads="1"/>
          </p:cNvPicPr>
          <p:nvPr/>
        </p:nvPicPr>
        <p:blipFill>
          <a:blip r:embed="rId3" cstate="email"/>
          <a:srcRect/>
          <a:stretch>
            <a:fillRect/>
          </a:stretch>
        </p:blipFill>
        <p:spPr bwMode="auto">
          <a:xfrm>
            <a:off x="395536" y="0"/>
            <a:ext cx="7806778" cy="6838495"/>
          </a:xfrm>
          <a:prstGeom prst="rect">
            <a:avLst/>
          </a:prstGeom>
          <a:noFill/>
          <a:ln w="9525">
            <a:noFill/>
            <a:miter lim="800000"/>
            <a:headEnd/>
            <a:tailEnd/>
          </a:ln>
        </p:spPr>
      </p:pic>
      <p:pic>
        <p:nvPicPr>
          <p:cNvPr id="8" name="Picture 2">
            <a:hlinkClick r:id="rId4" action="ppaction://hlinksldjump"/>
          </p:cNvPr>
          <p:cNvPicPr>
            <a:picLocks noChangeAspect="1" noChangeArrowheads="1"/>
          </p:cNvPicPr>
          <p:nvPr/>
        </p:nvPicPr>
        <p:blipFill>
          <a:blip r:embed="rId5" cstate="email"/>
          <a:srcRect/>
          <a:stretch>
            <a:fillRect/>
          </a:stretch>
        </p:blipFill>
        <p:spPr bwMode="auto">
          <a:xfrm>
            <a:off x="7812360" y="5805264"/>
            <a:ext cx="1152128" cy="862672"/>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hlinkClick r:id="" action="ppaction://noaction"/>
          </p:cNvPr>
          <p:cNvPicPr>
            <a:picLocks noChangeAspect="1" noChangeArrowheads="1"/>
          </p:cNvPicPr>
          <p:nvPr/>
        </p:nvPicPr>
        <p:blipFill>
          <a:blip r:embed="rId2" cstate="email"/>
          <a:srcRect/>
          <a:stretch>
            <a:fillRect/>
          </a:stretch>
        </p:blipFill>
        <p:spPr bwMode="auto">
          <a:xfrm>
            <a:off x="467544" y="5661248"/>
            <a:ext cx="523458" cy="667892"/>
          </a:xfrm>
          <a:prstGeom prst="rect">
            <a:avLst/>
          </a:prstGeom>
          <a:noFill/>
          <a:ln w="9525">
            <a:noFill/>
            <a:miter lim="800000"/>
            <a:headEnd/>
            <a:tailEnd/>
          </a:ln>
        </p:spPr>
      </p:pic>
      <p:pic>
        <p:nvPicPr>
          <p:cNvPr id="3" name="Picture 2">
            <a:hlinkClick r:id="rId3" action="ppaction://hlinksldjump"/>
          </p:cNvPr>
          <p:cNvPicPr>
            <a:picLocks noChangeAspect="1" noChangeArrowheads="1"/>
          </p:cNvPicPr>
          <p:nvPr/>
        </p:nvPicPr>
        <p:blipFill>
          <a:blip r:embed="rId4" cstate="email"/>
          <a:srcRect/>
          <a:stretch>
            <a:fillRect/>
          </a:stretch>
        </p:blipFill>
        <p:spPr bwMode="auto">
          <a:xfrm>
            <a:off x="7812360" y="5805264"/>
            <a:ext cx="1152128" cy="862672"/>
          </a:xfrm>
          <a:prstGeom prst="rect">
            <a:avLst/>
          </a:prstGeom>
          <a:noFill/>
          <a:ln w="9525">
            <a:solidFill>
              <a:schemeClr val="accent1"/>
            </a:solidFill>
            <a:miter lim="800000"/>
            <a:headEnd/>
            <a:tailEnd/>
          </a:ln>
        </p:spPr>
      </p:pic>
      <p:pic>
        <p:nvPicPr>
          <p:cNvPr id="6146" name="Picture 2"/>
          <p:cNvPicPr>
            <a:picLocks noChangeAspect="1" noChangeArrowheads="1"/>
          </p:cNvPicPr>
          <p:nvPr/>
        </p:nvPicPr>
        <p:blipFill>
          <a:blip r:embed="rId5" cstate="email"/>
          <a:srcRect/>
          <a:stretch>
            <a:fillRect/>
          </a:stretch>
        </p:blipFill>
        <p:spPr bwMode="auto">
          <a:xfrm>
            <a:off x="0" y="-1"/>
            <a:ext cx="9144000" cy="532856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cstate="email"/>
          <a:srcRect/>
          <a:stretch>
            <a:fillRect/>
          </a:stretch>
        </p:blipFill>
        <p:spPr bwMode="auto">
          <a:xfrm>
            <a:off x="8028384" y="5877272"/>
            <a:ext cx="971600" cy="727499"/>
          </a:xfrm>
          <a:prstGeom prst="rect">
            <a:avLst/>
          </a:prstGeom>
          <a:noFill/>
          <a:ln w="9525">
            <a:solidFill>
              <a:schemeClr val="accent1"/>
            </a:solidFill>
            <a:miter lim="800000"/>
            <a:headEnd/>
            <a:tailEnd/>
          </a:ln>
        </p:spPr>
      </p:pic>
      <p:pic>
        <p:nvPicPr>
          <p:cNvPr id="8194" name="Picture 2"/>
          <p:cNvPicPr>
            <a:picLocks noChangeAspect="1" noChangeArrowheads="1"/>
          </p:cNvPicPr>
          <p:nvPr/>
        </p:nvPicPr>
        <p:blipFill>
          <a:blip r:embed="rId4" cstate="email"/>
          <a:srcRect/>
          <a:stretch>
            <a:fillRect/>
          </a:stretch>
        </p:blipFill>
        <p:spPr bwMode="auto">
          <a:xfrm>
            <a:off x="0" y="0"/>
            <a:ext cx="7953258" cy="6858000"/>
          </a:xfrm>
          <a:prstGeom prst="rect">
            <a:avLst/>
          </a:prstGeom>
          <a:noFill/>
          <a:ln w="9525">
            <a:noFill/>
            <a:miter lim="800000"/>
            <a:headEnd/>
            <a:tailEnd/>
          </a:ln>
        </p:spPr>
      </p:pic>
      <p:pic>
        <p:nvPicPr>
          <p:cNvPr id="5" name="Picture 4">
            <a:hlinkClick r:id="rId5" action="ppaction://hlinksldjump"/>
          </p:cNvPr>
          <p:cNvPicPr>
            <a:picLocks noChangeAspect="1" noChangeArrowheads="1"/>
          </p:cNvPicPr>
          <p:nvPr/>
        </p:nvPicPr>
        <p:blipFill>
          <a:blip r:embed="rId6" cstate="email"/>
          <a:srcRect/>
          <a:stretch>
            <a:fillRect/>
          </a:stretch>
        </p:blipFill>
        <p:spPr bwMode="auto">
          <a:xfrm>
            <a:off x="8388424" y="188640"/>
            <a:ext cx="523458" cy="6678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cstate="email"/>
          <a:srcRect/>
          <a:stretch>
            <a:fillRect/>
          </a:stretch>
        </p:blipFill>
        <p:spPr bwMode="auto">
          <a:xfrm>
            <a:off x="7812360" y="5805264"/>
            <a:ext cx="1152128" cy="862672"/>
          </a:xfrm>
          <a:prstGeom prst="rect">
            <a:avLst/>
          </a:prstGeom>
          <a:noFill/>
          <a:ln w="9525">
            <a:solidFill>
              <a:schemeClr val="accent1"/>
            </a:solidFill>
            <a:miter lim="800000"/>
            <a:headEnd/>
            <a:tailEnd/>
          </a:ln>
        </p:spPr>
      </p:pic>
      <p:pic>
        <p:nvPicPr>
          <p:cNvPr id="9218" name="Picture 2"/>
          <p:cNvPicPr>
            <a:picLocks noChangeAspect="1" noChangeArrowheads="1"/>
          </p:cNvPicPr>
          <p:nvPr/>
        </p:nvPicPr>
        <p:blipFill>
          <a:blip r:embed="rId4" cstate="email"/>
          <a:srcRect/>
          <a:stretch>
            <a:fillRect/>
          </a:stretch>
        </p:blipFill>
        <p:spPr bwMode="auto">
          <a:xfrm>
            <a:off x="0" y="-1"/>
            <a:ext cx="6058184" cy="6858001"/>
          </a:xfrm>
          <a:prstGeom prst="rect">
            <a:avLst/>
          </a:prstGeom>
          <a:noFill/>
          <a:ln w="9525">
            <a:noFill/>
            <a:miter lim="800000"/>
            <a:headEnd/>
            <a:tailEnd/>
          </a:ln>
        </p:spPr>
      </p:pic>
      <p:pic>
        <p:nvPicPr>
          <p:cNvPr id="5" name="Picture 4">
            <a:hlinkClick r:id="rId5" action="ppaction://hlinksldjump"/>
          </p:cNvPr>
          <p:cNvPicPr>
            <a:picLocks noChangeAspect="1" noChangeArrowheads="1"/>
          </p:cNvPicPr>
          <p:nvPr/>
        </p:nvPicPr>
        <p:blipFill>
          <a:blip r:embed="rId6" cstate="email"/>
          <a:srcRect/>
          <a:stretch>
            <a:fillRect/>
          </a:stretch>
        </p:blipFill>
        <p:spPr bwMode="auto">
          <a:xfrm>
            <a:off x="8388424" y="188640"/>
            <a:ext cx="523458" cy="6678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histoire-image.org/pleincadre/img/p.gif"/>
          <p:cNvPicPr>
            <a:picLocks noChangeAspect="1" noChangeArrowheads="1"/>
          </p:cNvPicPr>
          <p:nvPr/>
        </p:nvPicPr>
        <p:blipFill>
          <a:blip r:embed="rId2"/>
          <a:srcRect/>
          <a:stretch>
            <a:fillRect/>
          </a:stretch>
        </p:blipFill>
        <p:spPr bwMode="auto">
          <a:xfrm>
            <a:off x="63500" y="-136525"/>
            <a:ext cx="9525" cy="9525"/>
          </a:xfrm>
          <a:prstGeom prst="rect">
            <a:avLst/>
          </a:prstGeom>
          <a:noFill/>
        </p:spPr>
      </p:pic>
      <p:pic>
        <p:nvPicPr>
          <p:cNvPr id="45060" name="Picture 4" descr="http://www.histoire-image.org/photo/zoom/ben15_vigee_002f.jpg"/>
          <p:cNvPicPr>
            <a:picLocks noChangeAspect="1" noChangeArrowheads="1"/>
          </p:cNvPicPr>
          <p:nvPr/>
        </p:nvPicPr>
        <p:blipFill>
          <a:blip r:embed="rId3" cstate="email"/>
          <a:srcRect/>
          <a:stretch>
            <a:fillRect/>
          </a:stretch>
        </p:blipFill>
        <p:spPr bwMode="auto">
          <a:xfrm>
            <a:off x="0" y="0"/>
            <a:ext cx="4951759" cy="6858000"/>
          </a:xfrm>
          <a:prstGeom prst="rect">
            <a:avLst/>
          </a:prstGeom>
          <a:noFill/>
        </p:spPr>
      </p:pic>
      <p:sp>
        <p:nvSpPr>
          <p:cNvPr id="6" name="Rectangle 5"/>
          <p:cNvSpPr/>
          <p:nvPr/>
        </p:nvSpPr>
        <p:spPr>
          <a:xfrm>
            <a:off x="5292080" y="188640"/>
            <a:ext cx="3635896" cy="1477328"/>
          </a:xfrm>
          <a:prstGeom prst="rect">
            <a:avLst/>
          </a:prstGeom>
        </p:spPr>
        <p:txBody>
          <a:bodyPr wrap="square">
            <a:spAutoFit/>
          </a:bodyPr>
          <a:lstStyle/>
          <a:p>
            <a:r>
              <a:rPr lang="fr-FR" b="1" dirty="0" smtClean="0"/>
              <a:t>La Reine Marie-Antoinette en grand costume de cour, une rose à la main.</a:t>
            </a:r>
            <a:r>
              <a:rPr lang="fr-FR" dirty="0" smtClean="0"/>
              <a:t/>
            </a:r>
            <a:br>
              <a:rPr lang="fr-FR" dirty="0" smtClean="0"/>
            </a:br>
            <a:endParaRPr lang="fr-FR" dirty="0" smtClean="0"/>
          </a:p>
          <a:p>
            <a:r>
              <a:rPr lang="fr-FR" dirty="0" smtClean="0"/>
              <a:t>Elisabeth Louise VIGEE-LE BRUN, 1778</a:t>
            </a:r>
            <a:endParaRPr lang="fr-FR" dirty="0"/>
          </a:p>
        </p:txBody>
      </p:sp>
      <p:pic>
        <p:nvPicPr>
          <p:cNvPr id="5" name="Picture 4">
            <a:hlinkClick r:id="rId4" action="ppaction://hlinksldjump"/>
          </p:cNvPr>
          <p:cNvPicPr>
            <a:picLocks noChangeAspect="1" noChangeArrowheads="1"/>
          </p:cNvPicPr>
          <p:nvPr/>
        </p:nvPicPr>
        <p:blipFill>
          <a:blip r:embed="rId5" cstate="email"/>
          <a:srcRect/>
          <a:stretch>
            <a:fillRect/>
          </a:stretch>
        </p:blipFill>
        <p:spPr bwMode="auto">
          <a:xfrm>
            <a:off x="8244408" y="5805264"/>
            <a:ext cx="523458" cy="66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4/4f/Vig%C3%A9e-Lebrun_Marie_Antoinette_1783.jpg"/>
          <p:cNvPicPr>
            <a:picLocks noChangeAspect="1" noChangeArrowheads="1"/>
          </p:cNvPicPr>
          <p:nvPr/>
        </p:nvPicPr>
        <p:blipFill>
          <a:blip r:embed="rId2" cstate="email"/>
          <a:srcRect/>
          <a:stretch>
            <a:fillRect/>
          </a:stretch>
        </p:blipFill>
        <p:spPr bwMode="auto">
          <a:xfrm>
            <a:off x="251520" y="1124744"/>
            <a:ext cx="4503933" cy="5373216"/>
          </a:xfrm>
          <a:prstGeom prst="rect">
            <a:avLst/>
          </a:prstGeom>
          <a:noFill/>
        </p:spPr>
      </p:pic>
      <p:sp>
        <p:nvSpPr>
          <p:cNvPr id="5" name="Rectangle 4"/>
          <p:cNvSpPr/>
          <p:nvPr/>
        </p:nvSpPr>
        <p:spPr>
          <a:xfrm>
            <a:off x="5004048" y="188641"/>
            <a:ext cx="4139952" cy="1092607"/>
          </a:xfrm>
          <a:prstGeom prst="rect">
            <a:avLst/>
          </a:prstGeom>
        </p:spPr>
        <p:txBody>
          <a:bodyPr wrap="square">
            <a:spAutoFit/>
          </a:bodyPr>
          <a:lstStyle/>
          <a:p>
            <a:r>
              <a:rPr lang="fr-FR" b="1" dirty="0" smtClean="0"/>
              <a:t>La reine Marie-Antoinette dit "à la Rose".</a:t>
            </a:r>
            <a:r>
              <a:rPr lang="fr-FR" dirty="0" smtClean="0"/>
              <a:t/>
            </a:r>
            <a:br>
              <a:rPr lang="fr-FR" dirty="0" smtClean="0"/>
            </a:br>
            <a:endParaRPr lang="fr-FR" sz="1100" dirty="0" smtClean="0"/>
          </a:p>
          <a:p>
            <a:r>
              <a:rPr lang="fr-FR" dirty="0" smtClean="0"/>
              <a:t>Elisabeth Louise VIGEE-LE BRUN, 1783 </a:t>
            </a:r>
            <a:br>
              <a:rPr lang="fr-FR" dirty="0" smtClean="0"/>
            </a:br>
            <a:endParaRPr lang="fr-FR" dirty="0"/>
          </a:p>
        </p:txBody>
      </p:sp>
      <p:pic>
        <p:nvPicPr>
          <p:cNvPr id="11266" name="Picture 2" descr="http://img.photobucket.com/albums/v20/balletwench/The%20Fashion%20Historian/marie-antoinette-vigee-le-brun1.jpg"/>
          <p:cNvPicPr>
            <a:picLocks noChangeAspect="1" noChangeArrowheads="1"/>
          </p:cNvPicPr>
          <p:nvPr/>
        </p:nvPicPr>
        <p:blipFill>
          <a:blip r:embed="rId3" cstate="email"/>
          <a:srcRect/>
          <a:stretch>
            <a:fillRect/>
          </a:stretch>
        </p:blipFill>
        <p:spPr bwMode="auto">
          <a:xfrm>
            <a:off x="5004048" y="1268760"/>
            <a:ext cx="3810000" cy="4857750"/>
          </a:xfrm>
          <a:prstGeom prst="rect">
            <a:avLst/>
          </a:prstGeom>
          <a:noFill/>
        </p:spPr>
      </p:pic>
      <p:pic>
        <p:nvPicPr>
          <p:cNvPr id="7" name="Picture 2">
            <a:hlinkClick r:id="rId4" action="ppaction://hlinksldjump"/>
          </p:cNvPr>
          <p:cNvPicPr>
            <a:picLocks noChangeAspect="1" noChangeArrowheads="1"/>
          </p:cNvPicPr>
          <p:nvPr/>
        </p:nvPicPr>
        <p:blipFill>
          <a:blip r:embed="rId5" cstate="email"/>
          <a:srcRect/>
          <a:stretch>
            <a:fillRect/>
          </a:stretch>
        </p:blipFill>
        <p:spPr bwMode="auto">
          <a:xfrm>
            <a:off x="7884368" y="5661248"/>
            <a:ext cx="1152128" cy="862672"/>
          </a:xfrm>
          <a:prstGeom prst="rect">
            <a:avLst/>
          </a:prstGeom>
          <a:noFill/>
          <a:ln w="9525">
            <a:solidFill>
              <a:schemeClr val="accent1"/>
            </a:solidFill>
            <a:miter lim="800000"/>
            <a:headEnd/>
            <a:tailEnd/>
          </a:ln>
        </p:spPr>
      </p:pic>
      <p:pic>
        <p:nvPicPr>
          <p:cNvPr id="6" name="Picture 4">
            <a:hlinkClick r:id="rId6" action="ppaction://hlinksldjump"/>
          </p:cNvPr>
          <p:cNvPicPr>
            <a:picLocks noChangeAspect="1" noChangeArrowheads="1"/>
          </p:cNvPicPr>
          <p:nvPr/>
        </p:nvPicPr>
        <p:blipFill>
          <a:blip r:embed="rId7" cstate="email"/>
          <a:srcRect/>
          <a:stretch>
            <a:fillRect/>
          </a:stretch>
        </p:blipFill>
        <p:spPr bwMode="auto">
          <a:xfrm>
            <a:off x="323528" y="116632"/>
            <a:ext cx="523458" cy="6678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histoire-image.org/photo/zoom/ben15_vigee_002f.jpg"/>
          <p:cNvPicPr>
            <a:picLocks noChangeAspect="1" noChangeArrowheads="1"/>
          </p:cNvPicPr>
          <p:nvPr/>
        </p:nvPicPr>
        <p:blipFill>
          <a:blip r:embed="rId2" cstate="email"/>
          <a:srcRect/>
          <a:stretch>
            <a:fillRect/>
          </a:stretch>
        </p:blipFill>
        <p:spPr bwMode="auto">
          <a:xfrm>
            <a:off x="107504" y="404664"/>
            <a:ext cx="4844255" cy="6048672"/>
          </a:xfrm>
          <a:prstGeom prst="rect">
            <a:avLst/>
          </a:prstGeom>
          <a:noFill/>
        </p:spPr>
      </p:pic>
      <p:pic>
        <p:nvPicPr>
          <p:cNvPr id="15362" name="Picture 2" descr="http://img.photobucket.com/albums/v20/balletwench/The%20Fashion%20Historian/marie-antoinette-vigee-le-brun1.jpg"/>
          <p:cNvPicPr>
            <a:picLocks noChangeAspect="1" noChangeArrowheads="1"/>
          </p:cNvPicPr>
          <p:nvPr/>
        </p:nvPicPr>
        <p:blipFill>
          <a:blip r:embed="rId3" cstate="email"/>
          <a:srcRect/>
          <a:stretch>
            <a:fillRect/>
          </a:stretch>
        </p:blipFill>
        <p:spPr bwMode="auto">
          <a:xfrm>
            <a:off x="5076056" y="404664"/>
            <a:ext cx="3810000" cy="4857750"/>
          </a:xfrm>
          <a:prstGeom prst="rect">
            <a:avLst/>
          </a:prstGeom>
          <a:noFill/>
        </p:spPr>
      </p:pic>
      <p:pic>
        <p:nvPicPr>
          <p:cNvPr id="5" name="Picture 4">
            <a:hlinkClick r:id="rId4" action="ppaction://hlinksldjump"/>
          </p:cNvPr>
          <p:cNvPicPr>
            <a:picLocks noChangeAspect="1" noChangeArrowheads="1"/>
          </p:cNvPicPr>
          <p:nvPr/>
        </p:nvPicPr>
        <p:blipFill>
          <a:blip r:embed="rId5" cstate="email"/>
          <a:srcRect/>
          <a:stretch>
            <a:fillRect/>
          </a:stretch>
        </p:blipFill>
        <p:spPr bwMode="auto">
          <a:xfrm>
            <a:off x="8172400" y="5661248"/>
            <a:ext cx="523458" cy="66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srcRect/>
          <a:stretch>
            <a:fillRect/>
          </a:stretch>
        </p:blipFill>
        <p:spPr bwMode="auto">
          <a:xfrm>
            <a:off x="107504" y="1124744"/>
            <a:ext cx="4565148" cy="4392488"/>
          </a:xfrm>
          <a:prstGeom prst="rect">
            <a:avLst/>
          </a:prstGeom>
          <a:noFill/>
          <a:ln w="9525">
            <a:noFill/>
            <a:miter lim="800000"/>
            <a:headEnd/>
            <a:tailEnd/>
          </a:ln>
        </p:spPr>
      </p:pic>
      <p:pic>
        <p:nvPicPr>
          <p:cNvPr id="5" name="Picture 2"/>
          <p:cNvPicPr>
            <a:picLocks noChangeAspect="1" noChangeArrowheads="1"/>
          </p:cNvPicPr>
          <p:nvPr/>
        </p:nvPicPr>
        <p:blipFill>
          <a:blip r:embed="rId3" cstate="email"/>
          <a:srcRect/>
          <a:stretch>
            <a:fillRect/>
          </a:stretch>
        </p:blipFill>
        <p:spPr bwMode="auto">
          <a:xfrm>
            <a:off x="4788024" y="980728"/>
            <a:ext cx="4174073" cy="4725144"/>
          </a:xfrm>
          <a:prstGeom prst="rect">
            <a:avLst/>
          </a:prstGeom>
          <a:noFill/>
          <a:ln w="9525">
            <a:noFill/>
            <a:miter lim="800000"/>
            <a:headEnd/>
            <a:tailEnd/>
          </a:ln>
        </p:spPr>
      </p:pic>
      <p:pic>
        <p:nvPicPr>
          <p:cNvPr id="4" name="Picture 4">
            <a:hlinkClick r:id="rId4" action="ppaction://hlinksldjump"/>
          </p:cNvPr>
          <p:cNvPicPr>
            <a:picLocks noChangeAspect="1" noChangeArrowheads="1"/>
          </p:cNvPicPr>
          <p:nvPr/>
        </p:nvPicPr>
        <p:blipFill>
          <a:blip r:embed="rId5" cstate="email"/>
          <a:srcRect/>
          <a:stretch>
            <a:fillRect/>
          </a:stretch>
        </p:blipFill>
        <p:spPr bwMode="auto">
          <a:xfrm>
            <a:off x="8388424" y="188640"/>
            <a:ext cx="523458" cy="66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srcRect/>
          <a:stretch>
            <a:fillRect/>
          </a:stretch>
        </p:blipFill>
        <p:spPr bwMode="auto">
          <a:xfrm>
            <a:off x="4788024" y="980728"/>
            <a:ext cx="4174073" cy="4725144"/>
          </a:xfrm>
          <a:prstGeom prst="rect">
            <a:avLst/>
          </a:prstGeom>
          <a:noFill/>
          <a:ln w="9525">
            <a:noFill/>
            <a:miter lim="800000"/>
            <a:headEnd/>
            <a:tailEnd/>
          </a:ln>
        </p:spPr>
      </p:pic>
      <p:pic>
        <p:nvPicPr>
          <p:cNvPr id="31746" name="Picture 2" descr="http://img.photobucket.com/albums/v20/balletwench/The%20Fashion%20Historian/marie-antoinette-vigee-le-brun1.jpg"/>
          <p:cNvPicPr>
            <a:picLocks noChangeAspect="1" noChangeArrowheads="1"/>
          </p:cNvPicPr>
          <p:nvPr/>
        </p:nvPicPr>
        <p:blipFill>
          <a:blip r:embed="rId3" cstate="email"/>
          <a:srcRect/>
          <a:stretch>
            <a:fillRect/>
          </a:stretch>
        </p:blipFill>
        <p:spPr bwMode="auto">
          <a:xfrm>
            <a:off x="539552" y="836712"/>
            <a:ext cx="3810000" cy="4857750"/>
          </a:xfrm>
          <a:prstGeom prst="rect">
            <a:avLst/>
          </a:prstGeom>
          <a:noFill/>
        </p:spPr>
      </p:pic>
      <p:pic>
        <p:nvPicPr>
          <p:cNvPr id="4" name="Picture 4">
            <a:hlinkClick r:id="rId4" action="ppaction://hlinksldjump"/>
          </p:cNvPr>
          <p:cNvPicPr>
            <a:picLocks noChangeAspect="1" noChangeArrowheads="1"/>
          </p:cNvPicPr>
          <p:nvPr/>
        </p:nvPicPr>
        <p:blipFill>
          <a:blip r:embed="rId5" cstate="email"/>
          <a:srcRect/>
          <a:stretch>
            <a:fillRect/>
          </a:stretch>
        </p:blipFill>
        <p:spPr bwMode="auto">
          <a:xfrm>
            <a:off x="8388424" y="188640"/>
            <a:ext cx="523458" cy="66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lh4.googleusercontent.com/XTdAhgqbW_VWjfgEgV1AbzpZ8Va1Q0Hin6fEDWrAMkqyht-RDyZEei5DHKYSh3NDvZG1beI2H7ABWPuEBpS6QoDA48Q84mRTzKJ8OLsXtpkhEgX501Y"/>
          <p:cNvPicPr>
            <a:picLocks noChangeAspect="1" noChangeArrowheads="1"/>
          </p:cNvPicPr>
          <p:nvPr/>
        </p:nvPicPr>
        <p:blipFill>
          <a:blip r:embed="rId2" cstate="email"/>
          <a:srcRect/>
          <a:stretch>
            <a:fillRect/>
          </a:stretch>
        </p:blipFill>
        <p:spPr bwMode="auto">
          <a:xfrm>
            <a:off x="-36512" y="0"/>
            <a:ext cx="5364088" cy="6866033"/>
          </a:xfrm>
          <a:prstGeom prst="rect">
            <a:avLst/>
          </a:prstGeom>
          <a:noFill/>
        </p:spPr>
      </p:pic>
      <p:pic>
        <p:nvPicPr>
          <p:cNvPr id="1026" name="Picture 2">
            <a:hlinkClick r:id="rId3" action="ppaction://hlinksldjump"/>
          </p:cNvPr>
          <p:cNvPicPr>
            <a:picLocks noChangeAspect="1" noChangeArrowheads="1"/>
          </p:cNvPicPr>
          <p:nvPr/>
        </p:nvPicPr>
        <p:blipFill>
          <a:blip r:embed="rId4" cstate="email"/>
          <a:srcRect/>
          <a:stretch>
            <a:fillRect/>
          </a:stretch>
        </p:blipFill>
        <p:spPr bwMode="auto">
          <a:xfrm>
            <a:off x="7812360" y="5805264"/>
            <a:ext cx="1152128" cy="862672"/>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email"/>
          <a:srcRect/>
          <a:stretch>
            <a:fillRect/>
          </a:stretch>
        </p:blipFill>
        <p:spPr bwMode="auto">
          <a:xfrm>
            <a:off x="0" y="-1"/>
            <a:ext cx="3635896" cy="6890949"/>
          </a:xfrm>
          <a:prstGeom prst="rect">
            <a:avLst/>
          </a:prstGeom>
          <a:noFill/>
          <a:ln w="9525">
            <a:noFill/>
            <a:miter lim="800000"/>
            <a:headEnd/>
            <a:tailEnd/>
          </a:ln>
        </p:spPr>
      </p:pic>
      <p:pic>
        <p:nvPicPr>
          <p:cNvPr id="14338" name="Picture 2"/>
          <p:cNvPicPr>
            <a:picLocks noChangeAspect="1" noChangeArrowheads="1"/>
          </p:cNvPicPr>
          <p:nvPr/>
        </p:nvPicPr>
        <p:blipFill>
          <a:blip r:embed="rId3" cstate="email"/>
          <a:srcRect/>
          <a:stretch>
            <a:fillRect/>
          </a:stretch>
        </p:blipFill>
        <p:spPr bwMode="auto">
          <a:xfrm>
            <a:off x="3779912" y="0"/>
            <a:ext cx="4824536" cy="6817852"/>
          </a:xfrm>
          <a:prstGeom prst="rect">
            <a:avLst/>
          </a:prstGeom>
          <a:noFill/>
          <a:ln w="9525">
            <a:noFill/>
            <a:miter lim="800000"/>
            <a:headEnd/>
            <a:tailEnd/>
          </a:ln>
        </p:spPr>
      </p:pic>
      <p:pic>
        <p:nvPicPr>
          <p:cNvPr id="3" name="Picture 2">
            <a:hlinkClick r:id="rId4" action="ppaction://hlinksldjump"/>
          </p:cNvPr>
          <p:cNvPicPr>
            <a:picLocks noChangeAspect="1" noChangeArrowheads="1"/>
          </p:cNvPicPr>
          <p:nvPr/>
        </p:nvPicPr>
        <p:blipFill>
          <a:blip r:embed="rId5" cstate="email"/>
          <a:srcRect/>
          <a:stretch>
            <a:fillRect/>
          </a:stretch>
        </p:blipFill>
        <p:spPr bwMode="auto">
          <a:xfrm>
            <a:off x="7812360" y="5805264"/>
            <a:ext cx="1152128" cy="862672"/>
          </a:xfrm>
          <a:prstGeom prst="rect">
            <a:avLst/>
          </a:prstGeom>
          <a:noFill/>
          <a:ln w="9525">
            <a:solidFill>
              <a:schemeClr val="accent1"/>
            </a:solidFill>
            <a:miter lim="800000"/>
            <a:headEnd/>
            <a:tailEnd/>
          </a:ln>
        </p:spPr>
      </p:pic>
      <p:pic>
        <p:nvPicPr>
          <p:cNvPr id="5" name="Picture 4">
            <a:hlinkClick r:id="rId6" action="ppaction://hlinksldjump"/>
          </p:cNvPr>
          <p:cNvPicPr>
            <a:picLocks noChangeAspect="1" noChangeArrowheads="1"/>
          </p:cNvPicPr>
          <p:nvPr/>
        </p:nvPicPr>
        <p:blipFill>
          <a:blip r:embed="rId7" cstate="email"/>
          <a:srcRect/>
          <a:stretch>
            <a:fillRect/>
          </a:stretch>
        </p:blipFill>
        <p:spPr bwMode="auto">
          <a:xfrm>
            <a:off x="8388424" y="188640"/>
            <a:ext cx="523458" cy="6678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cstate="email"/>
          <a:srcRect/>
          <a:stretch>
            <a:fillRect/>
          </a:stretch>
        </p:blipFill>
        <p:spPr bwMode="auto">
          <a:xfrm>
            <a:off x="7812360" y="5877272"/>
            <a:ext cx="1152128" cy="862672"/>
          </a:xfrm>
          <a:prstGeom prst="rect">
            <a:avLst/>
          </a:prstGeom>
          <a:noFill/>
          <a:ln w="9525">
            <a:solidFill>
              <a:schemeClr val="accent1"/>
            </a:solidFill>
            <a:miter lim="800000"/>
            <a:headEnd/>
            <a:tailEnd/>
          </a:ln>
        </p:spPr>
      </p:pic>
      <p:pic>
        <p:nvPicPr>
          <p:cNvPr id="13313" name="Picture 1"/>
          <p:cNvPicPr>
            <a:picLocks noChangeAspect="1" noChangeArrowheads="1"/>
          </p:cNvPicPr>
          <p:nvPr/>
        </p:nvPicPr>
        <p:blipFill>
          <a:blip r:embed="rId4" cstate="email"/>
          <a:srcRect/>
          <a:stretch>
            <a:fillRect/>
          </a:stretch>
        </p:blipFill>
        <p:spPr bwMode="auto">
          <a:xfrm>
            <a:off x="0" y="0"/>
            <a:ext cx="9144000" cy="5663148"/>
          </a:xfrm>
          <a:prstGeom prst="rect">
            <a:avLst/>
          </a:prstGeom>
          <a:noFill/>
          <a:ln w="9525">
            <a:noFill/>
            <a:miter lim="800000"/>
            <a:headEnd/>
            <a:tailEnd/>
          </a:ln>
        </p:spPr>
      </p:pic>
      <p:pic>
        <p:nvPicPr>
          <p:cNvPr id="4" name="Picture 4">
            <a:hlinkClick r:id="rId5" action="ppaction://hlinksldjump"/>
          </p:cNvPr>
          <p:cNvPicPr>
            <a:picLocks noChangeAspect="1" noChangeArrowheads="1"/>
          </p:cNvPicPr>
          <p:nvPr/>
        </p:nvPicPr>
        <p:blipFill>
          <a:blip r:embed="rId6" cstate="email"/>
          <a:srcRect/>
          <a:stretch>
            <a:fillRect/>
          </a:stretch>
        </p:blipFill>
        <p:spPr bwMode="auto">
          <a:xfrm>
            <a:off x="251520" y="5805264"/>
            <a:ext cx="523458" cy="6678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email"/>
          <a:srcRect/>
          <a:stretch>
            <a:fillRect/>
          </a:stretch>
        </p:blipFill>
        <p:spPr bwMode="auto">
          <a:xfrm>
            <a:off x="0" y="0"/>
            <a:ext cx="6403507" cy="6858001"/>
          </a:xfrm>
          <a:prstGeom prst="rect">
            <a:avLst/>
          </a:prstGeom>
          <a:noFill/>
          <a:ln w="9525">
            <a:noFill/>
            <a:miter lim="800000"/>
            <a:headEnd/>
            <a:tailEnd/>
          </a:ln>
        </p:spPr>
      </p:pic>
      <p:pic>
        <p:nvPicPr>
          <p:cNvPr id="32771" name="Picture 3"/>
          <p:cNvPicPr>
            <a:picLocks noChangeAspect="1" noChangeArrowheads="1"/>
          </p:cNvPicPr>
          <p:nvPr/>
        </p:nvPicPr>
        <p:blipFill>
          <a:blip r:embed="rId3" cstate="email"/>
          <a:srcRect/>
          <a:stretch>
            <a:fillRect/>
          </a:stretch>
        </p:blipFill>
        <p:spPr bwMode="auto">
          <a:xfrm>
            <a:off x="6876256" y="116632"/>
            <a:ext cx="2052736" cy="2088232"/>
          </a:xfrm>
          <a:prstGeom prst="rect">
            <a:avLst/>
          </a:prstGeom>
          <a:noFill/>
          <a:ln w="9525">
            <a:noFill/>
            <a:miter lim="800000"/>
            <a:headEnd/>
            <a:tailEnd/>
          </a:ln>
        </p:spPr>
      </p:pic>
      <p:pic>
        <p:nvPicPr>
          <p:cNvPr id="32772" name="Picture 4"/>
          <p:cNvPicPr>
            <a:picLocks noChangeAspect="1" noChangeArrowheads="1"/>
          </p:cNvPicPr>
          <p:nvPr/>
        </p:nvPicPr>
        <p:blipFill>
          <a:blip r:embed="rId4" cstate="email"/>
          <a:srcRect/>
          <a:stretch>
            <a:fillRect/>
          </a:stretch>
        </p:blipFill>
        <p:spPr bwMode="auto">
          <a:xfrm>
            <a:off x="7236296" y="2420888"/>
            <a:ext cx="1482635" cy="4142656"/>
          </a:xfrm>
          <a:prstGeom prst="rect">
            <a:avLst/>
          </a:prstGeom>
          <a:noFill/>
          <a:ln w="9525">
            <a:noFill/>
            <a:miter lim="800000"/>
            <a:headEnd/>
            <a:tailEnd/>
          </a:ln>
        </p:spPr>
      </p:pic>
      <p:pic>
        <p:nvPicPr>
          <p:cNvPr id="5" name="Picture 4">
            <a:hlinkClick r:id="rId5" action="ppaction://hlinksldjump"/>
          </p:cNvPr>
          <p:cNvPicPr>
            <a:picLocks noChangeAspect="1" noChangeArrowheads="1"/>
          </p:cNvPicPr>
          <p:nvPr/>
        </p:nvPicPr>
        <p:blipFill>
          <a:blip r:embed="rId6" cstate="email"/>
          <a:srcRect/>
          <a:stretch>
            <a:fillRect/>
          </a:stretch>
        </p:blipFill>
        <p:spPr bwMode="auto">
          <a:xfrm>
            <a:off x="6516216" y="2636912"/>
            <a:ext cx="523458" cy="6678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email"/>
          <a:srcRect/>
          <a:stretch>
            <a:fillRect/>
          </a:stretch>
        </p:blipFill>
        <p:spPr bwMode="auto">
          <a:xfrm>
            <a:off x="0" y="188640"/>
            <a:ext cx="9144001" cy="5618861"/>
          </a:xfrm>
          <a:prstGeom prst="rect">
            <a:avLst/>
          </a:prstGeom>
          <a:noFill/>
          <a:ln w="9525">
            <a:noFill/>
            <a:miter lim="800000"/>
            <a:headEnd/>
            <a:tailEnd/>
          </a:ln>
        </p:spPr>
      </p:pic>
      <p:pic>
        <p:nvPicPr>
          <p:cNvPr id="3" name="Picture 4">
            <a:hlinkClick r:id="rId3" action="ppaction://hlinksldjump"/>
          </p:cNvPr>
          <p:cNvPicPr>
            <a:picLocks noChangeAspect="1" noChangeArrowheads="1"/>
          </p:cNvPicPr>
          <p:nvPr/>
        </p:nvPicPr>
        <p:blipFill>
          <a:blip r:embed="rId4" cstate="email"/>
          <a:srcRect/>
          <a:stretch>
            <a:fillRect/>
          </a:stretch>
        </p:blipFill>
        <p:spPr bwMode="auto">
          <a:xfrm>
            <a:off x="8460432" y="6021288"/>
            <a:ext cx="523458" cy="66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email"/>
          <a:srcRect/>
          <a:stretch>
            <a:fillRect/>
          </a:stretch>
        </p:blipFill>
        <p:spPr bwMode="auto">
          <a:xfrm>
            <a:off x="35496" y="31942"/>
            <a:ext cx="4860033" cy="6709426"/>
          </a:xfrm>
          <a:prstGeom prst="rect">
            <a:avLst/>
          </a:prstGeom>
          <a:noFill/>
          <a:ln w="9525">
            <a:noFill/>
            <a:miter lim="800000"/>
            <a:headEnd/>
            <a:tailEnd/>
          </a:ln>
        </p:spPr>
      </p:pic>
      <p:pic>
        <p:nvPicPr>
          <p:cNvPr id="34819" name="Picture 3"/>
          <p:cNvPicPr>
            <a:picLocks noChangeAspect="1" noChangeArrowheads="1"/>
          </p:cNvPicPr>
          <p:nvPr/>
        </p:nvPicPr>
        <p:blipFill>
          <a:blip r:embed="rId3" cstate="email"/>
          <a:srcRect r="8419" b="17802"/>
          <a:stretch>
            <a:fillRect/>
          </a:stretch>
        </p:blipFill>
        <p:spPr bwMode="auto">
          <a:xfrm>
            <a:off x="5004048" y="980728"/>
            <a:ext cx="4086200" cy="5688632"/>
          </a:xfrm>
          <a:prstGeom prst="rect">
            <a:avLst/>
          </a:prstGeom>
          <a:noFill/>
          <a:ln w="9525">
            <a:noFill/>
            <a:miter lim="800000"/>
            <a:headEnd/>
            <a:tailEnd/>
          </a:ln>
        </p:spPr>
      </p:pic>
      <p:pic>
        <p:nvPicPr>
          <p:cNvPr id="5" name="Picture 4">
            <a:hlinkClick r:id="rId4" action="ppaction://hlinksldjump"/>
          </p:cNvPr>
          <p:cNvPicPr>
            <a:picLocks noChangeAspect="1" noChangeArrowheads="1"/>
          </p:cNvPicPr>
          <p:nvPr/>
        </p:nvPicPr>
        <p:blipFill>
          <a:blip r:embed="rId5" cstate="email"/>
          <a:srcRect/>
          <a:stretch>
            <a:fillRect/>
          </a:stretch>
        </p:blipFill>
        <p:spPr bwMode="auto">
          <a:xfrm>
            <a:off x="8388424" y="188640"/>
            <a:ext cx="523458" cy="66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email"/>
          <a:srcRect/>
          <a:stretch>
            <a:fillRect/>
          </a:stretch>
        </p:blipFill>
        <p:spPr bwMode="auto">
          <a:xfrm>
            <a:off x="0" y="0"/>
            <a:ext cx="9144000" cy="4917440"/>
          </a:xfrm>
          <a:prstGeom prst="rect">
            <a:avLst/>
          </a:prstGeom>
          <a:noFill/>
          <a:ln w="9525">
            <a:noFill/>
            <a:miter lim="800000"/>
            <a:headEnd/>
            <a:tailEnd/>
          </a:ln>
        </p:spPr>
      </p:pic>
      <p:pic>
        <p:nvPicPr>
          <p:cNvPr id="35843" name="Picture 3"/>
          <p:cNvPicPr>
            <a:picLocks noChangeAspect="1" noChangeArrowheads="1"/>
          </p:cNvPicPr>
          <p:nvPr/>
        </p:nvPicPr>
        <p:blipFill>
          <a:blip r:embed="rId3" cstate="email"/>
          <a:srcRect/>
          <a:stretch>
            <a:fillRect/>
          </a:stretch>
        </p:blipFill>
        <p:spPr bwMode="auto">
          <a:xfrm>
            <a:off x="1331640" y="5013176"/>
            <a:ext cx="2160240" cy="1748498"/>
          </a:xfrm>
          <a:prstGeom prst="rect">
            <a:avLst/>
          </a:prstGeom>
          <a:noFill/>
          <a:ln w="9525">
            <a:noFill/>
            <a:miter lim="800000"/>
            <a:headEnd/>
            <a:tailEnd/>
          </a:ln>
        </p:spPr>
      </p:pic>
      <p:pic>
        <p:nvPicPr>
          <p:cNvPr id="35844" name="Picture 4"/>
          <p:cNvPicPr>
            <a:picLocks noChangeAspect="1" noChangeArrowheads="1"/>
          </p:cNvPicPr>
          <p:nvPr/>
        </p:nvPicPr>
        <p:blipFill>
          <a:blip r:embed="rId4" cstate="email"/>
          <a:srcRect/>
          <a:stretch>
            <a:fillRect/>
          </a:stretch>
        </p:blipFill>
        <p:spPr bwMode="auto">
          <a:xfrm>
            <a:off x="4139952" y="5013176"/>
            <a:ext cx="4176464" cy="1714693"/>
          </a:xfrm>
          <a:prstGeom prst="rect">
            <a:avLst/>
          </a:prstGeom>
          <a:noFill/>
          <a:ln w="9525">
            <a:noFill/>
            <a:miter lim="800000"/>
            <a:headEnd/>
            <a:tailEnd/>
          </a:ln>
        </p:spPr>
      </p:pic>
      <p:pic>
        <p:nvPicPr>
          <p:cNvPr id="5" name="Picture 4">
            <a:hlinkClick r:id="rId5" action="ppaction://hlinksldjump"/>
          </p:cNvPr>
          <p:cNvPicPr>
            <a:picLocks noChangeAspect="1" noChangeArrowheads="1"/>
          </p:cNvPicPr>
          <p:nvPr/>
        </p:nvPicPr>
        <p:blipFill>
          <a:blip r:embed="rId6" cstate="email"/>
          <a:srcRect/>
          <a:stretch>
            <a:fillRect/>
          </a:stretch>
        </p:blipFill>
        <p:spPr bwMode="auto">
          <a:xfrm>
            <a:off x="251520" y="5445224"/>
            <a:ext cx="523458" cy="66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email"/>
          <a:srcRect/>
          <a:stretch>
            <a:fillRect/>
          </a:stretch>
        </p:blipFill>
        <p:spPr bwMode="auto">
          <a:xfrm>
            <a:off x="179512" y="-1"/>
            <a:ext cx="8856984" cy="6846397"/>
          </a:xfrm>
          <a:prstGeom prst="rect">
            <a:avLst/>
          </a:prstGeom>
          <a:noFill/>
          <a:ln w="9525">
            <a:noFill/>
            <a:miter lim="800000"/>
            <a:headEnd/>
            <a:tailEnd/>
          </a:ln>
        </p:spPr>
      </p:pic>
      <p:pic>
        <p:nvPicPr>
          <p:cNvPr id="3" name="Picture 4">
            <a:hlinkClick r:id="rId3" action="ppaction://hlinksldjump"/>
          </p:cNvPr>
          <p:cNvPicPr>
            <a:picLocks noChangeAspect="1" noChangeArrowheads="1"/>
          </p:cNvPicPr>
          <p:nvPr/>
        </p:nvPicPr>
        <p:blipFill>
          <a:blip r:embed="rId4" cstate="email"/>
          <a:srcRect/>
          <a:stretch>
            <a:fillRect/>
          </a:stretch>
        </p:blipFill>
        <p:spPr bwMode="auto">
          <a:xfrm>
            <a:off x="539552" y="260648"/>
            <a:ext cx="523458" cy="66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email"/>
          <a:srcRect/>
          <a:stretch>
            <a:fillRect/>
          </a:stretch>
        </p:blipFill>
        <p:spPr bwMode="auto">
          <a:xfrm>
            <a:off x="0" y="-1"/>
            <a:ext cx="5008468" cy="6858001"/>
          </a:xfrm>
          <a:prstGeom prst="rect">
            <a:avLst/>
          </a:prstGeom>
          <a:noFill/>
          <a:ln w="9525">
            <a:noFill/>
            <a:miter lim="800000"/>
            <a:headEnd/>
            <a:tailEnd/>
          </a:ln>
        </p:spPr>
      </p:pic>
      <p:pic>
        <p:nvPicPr>
          <p:cNvPr id="37891" name="Picture 3"/>
          <p:cNvPicPr>
            <a:picLocks noChangeAspect="1" noChangeArrowheads="1"/>
          </p:cNvPicPr>
          <p:nvPr/>
        </p:nvPicPr>
        <p:blipFill>
          <a:blip r:embed="rId3" cstate="email"/>
          <a:srcRect/>
          <a:stretch>
            <a:fillRect/>
          </a:stretch>
        </p:blipFill>
        <p:spPr bwMode="auto">
          <a:xfrm>
            <a:off x="5508104" y="116632"/>
            <a:ext cx="2880320" cy="3164953"/>
          </a:xfrm>
          <a:prstGeom prst="rect">
            <a:avLst/>
          </a:prstGeom>
          <a:noFill/>
          <a:ln w="9525">
            <a:noFill/>
            <a:miter lim="800000"/>
            <a:headEnd/>
            <a:tailEnd/>
          </a:ln>
        </p:spPr>
      </p:pic>
      <p:pic>
        <p:nvPicPr>
          <p:cNvPr id="37892" name="Picture 4"/>
          <p:cNvPicPr>
            <a:picLocks noChangeAspect="1" noChangeArrowheads="1"/>
          </p:cNvPicPr>
          <p:nvPr/>
        </p:nvPicPr>
        <p:blipFill>
          <a:blip r:embed="rId4" cstate="email"/>
          <a:srcRect/>
          <a:stretch>
            <a:fillRect/>
          </a:stretch>
        </p:blipFill>
        <p:spPr bwMode="auto">
          <a:xfrm>
            <a:off x="5436096" y="3429000"/>
            <a:ext cx="3456384" cy="3293126"/>
          </a:xfrm>
          <a:prstGeom prst="rect">
            <a:avLst/>
          </a:prstGeom>
          <a:noFill/>
          <a:ln w="9525">
            <a:noFill/>
            <a:miter lim="800000"/>
            <a:headEnd/>
            <a:tailEnd/>
          </a:ln>
        </p:spPr>
      </p:pic>
      <p:pic>
        <p:nvPicPr>
          <p:cNvPr id="5" name="Picture 2">
            <a:hlinkClick r:id="rId5" action="ppaction://hlinksldjump"/>
          </p:cNvPr>
          <p:cNvPicPr>
            <a:picLocks noChangeAspect="1" noChangeArrowheads="1"/>
          </p:cNvPicPr>
          <p:nvPr/>
        </p:nvPicPr>
        <p:blipFill>
          <a:blip r:embed="rId6" cstate="email"/>
          <a:srcRect/>
          <a:stretch>
            <a:fillRect/>
          </a:stretch>
        </p:blipFill>
        <p:spPr bwMode="auto">
          <a:xfrm>
            <a:off x="7812360" y="5805264"/>
            <a:ext cx="1152128" cy="862672"/>
          </a:xfrm>
          <a:prstGeom prst="rect">
            <a:avLst/>
          </a:prstGeom>
          <a:noFill/>
          <a:ln w="9525">
            <a:solidFill>
              <a:schemeClr val="accent1"/>
            </a:solidFill>
            <a:miter lim="800000"/>
            <a:headEnd/>
            <a:tailEnd/>
          </a:ln>
        </p:spPr>
      </p:pic>
      <p:pic>
        <p:nvPicPr>
          <p:cNvPr id="6" name="Picture 4">
            <a:hlinkClick r:id="rId7" action="ppaction://hlinksldjump"/>
          </p:cNvPr>
          <p:cNvPicPr>
            <a:picLocks noChangeAspect="1" noChangeArrowheads="1"/>
          </p:cNvPicPr>
          <p:nvPr/>
        </p:nvPicPr>
        <p:blipFill>
          <a:blip r:embed="rId8" cstate="email"/>
          <a:srcRect/>
          <a:stretch>
            <a:fillRect/>
          </a:stretch>
        </p:blipFill>
        <p:spPr bwMode="auto">
          <a:xfrm>
            <a:off x="8460432" y="188640"/>
            <a:ext cx="523458" cy="6678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692696"/>
            <a:ext cx="4104456" cy="35394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fr-FR" sz="1100" b="1" i="1" dirty="0" smtClean="0"/>
              <a:t>CONTEXTE </a:t>
            </a:r>
          </a:p>
          <a:p>
            <a:endParaRPr lang="fr-FR" sz="400" dirty="0" smtClean="0"/>
          </a:p>
          <a:p>
            <a:pPr algn="just"/>
            <a:r>
              <a:rPr lang="fr-FR" sz="1100" dirty="0" smtClean="0"/>
              <a:t>Née en 1755, Marie-Antoinette de Lorraine-Habsbourg, archiduchesse d’Autriche, devint reine de France en 1774 lorsque Louis XVI accéda au trône. Dès 1778, sans attendre qu’Elisabeth Vigée-Lebrun soit élue à l’Académie royale de peinture et de sculpture, et malgré la cabale menée par madame </a:t>
            </a:r>
            <a:r>
              <a:rPr lang="fr-FR" sz="1100" dirty="0" err="1" smtClean="0"/>
              <a:t>Labille</a:t>
            </a:r>
            <a:r>
              <a:rPr lang="fr-FR" sz="1100" dirty="0" smtClean="0"/>
              <a:t>-</a:t>
            </a:r>
            <a:r>
              <a:rPr lang="fr-FR" sz="1100" dirty="0" err="1" smtClean="0"/>
              <a:t>Guiard</a:t>
            </a:r>
            <a:r>
              <a:rPr lang="fr-FR" sz="1100" dirty="0" smtClean="0"/>
              <a:t>, la reine en fit son peintre attitré. Pas moins d’une dizaine de portraits furent exécutés, la plupart en pied. Le célèbre portrait de Marie-Antoinette à la rose qui est en buste long (musée de Versailles) fait figure d’exception. Le style doux et moelleux de Vigée-Lebrun, d’un néoclassicisme atténué, convenait certainement mieux à la souveraine que le solide réalisme d’Adélaïde </a:t>
            </a:r>
            <a:r>
              <a:rPr lang="fr-FR" sz="1100" dirty="0" err="1" smtClean="0"/>
              <a:t>Labille</a:t>
            </a:r>
            <a:r>
              <a:rPr lang="fr-FR" sz="1100" dirty="0" smtClean="0"/>
              <a:t>-</a:t>
            </a:r>
            <a:r>
              <a:rPr lang="fr-FR" sz="1100" dirty="0" err="1" smtClean="0"/>
              <a:t>Guiard</a:t>
            </a:r>
            <a:r>
              <a:rPr lang="fr-FR" sz="1100" dirty="0" smtClean="0"/>
              <a:t>. Elle souhaitait être flattée et la jeune artiste, du même âge que la reine, fut la seule à réussir ce pari. Pour s’en convaincre, il suffit de comparer ses œuvres au portrait très sec que le peintre suédois Adolf </a:t>
            </a:r>
            <a:r>
              <a:rPr lang="fr-FR" sz="1100" dirty="0" err="1" smtClean="0"/>
              <a:t>Ulrik</a:t>
            </a:r>
            <a:r>
              <a:rPr lang="fr-FR" sz="1100" dirty="0" smtClean="0"/>
              <a:t> </a:t>
            </a:r>
            <a:r>
              <a:rPr lang="fr-FR" sz="1100" dirty="0" err="1" smtClean="0"/>
              <a:t>Wertmüller</a:t>
            </a:r>
            <a:r>
              <a:rPr lang="fr-FR" sz="1100" dirty="0" smtClean="0"/>
              <a:t> réalisa en 1784 : entourée de ses deux enfants, Marie-Antoinette, très réaliste, présente le lourd menton des </a:t>
            </a:r>
            <a:r>
              <a:rPr lang="fr-FR" sz="1100" dirty="0" err="1" smtClean="0"/>
              <a:t>Habsbourgs</a:t>
            </a:r>
            <a:r>
              <a:rPr lang="fr-FR" sz="1100" dirty="0" smtClean="0"/>
              <a:t> (Stockholm, </a:t>
            </a:r>
            <a:r>
              <a:rPr lang="fr-FR" sz="1100" dirty="0" err="1" smtClean="0"/>
              <a:t>Nationalmuseum</a:t>
            </a:r>
            <a:r>
              <a:rPr lang="fr-FR" sz="1100" dirty="0" smtClean="0"/>
              <a:t>). Peu satisfaite du résultat, la reine critiqua ouvertement le tableau, qui fut exposé au Salon de 1785.</a:t>
            </a:r>
            <a:endParaRPr lang="fr-FR" sz="1100" dirty="0"/>
          </a:p>
        </p:txBody>
      </p:sp>
      <p:sp>
        <p:nvSpPr>
          <p:cNvPr id="5" name="Rectangle 4"/>
          <p:cNvSpPr/>
          <p:nvPr/>
        </p:nvSpPr>
        <p:spPr>
          <a:xfrm>
            <a:off x="4572000" y="692696"/>
            <a:ext cx="4392488" cy="59766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fr-FR" sz="1100" b="1" i="1" dirty="0" smtClean="0"/>
              <a:t>ANALYSE</a:t>
            </a:r>
          </a:p>
          <a:p>
            <a:endParaRPr lang="fr-FR" sz="400" dirty="0" smtClean="0"/>
          </a:p>
          <a:p>
            <a:pPr algn="just"/>
            <a:r>
              <a:rPr lang="fr-FR" sz="1100" dirty="0" smtClean="0"/>
              <a:t>Reprenant le principe des portraits royaux dont les premiers exemples remontent au XVI</a:t>
            </a:r>
            <a:r>
              <a:rPr lang="fr-FR" sz="1100" baseline="30000" dirty="0" smtClean="0"/>
              <a:t>e</a:t>
            </a:r>
            <a:r>
              <a:rPr lang="fr-FR" sz="1100" dirty="0" smtClean="0"/>
              <a:t> siècle, Elisabeth Vigée-Lebrun place la reine dans un décor architectural qui lui permet une véritable mise en scène, avec colonnes, tables et draperies. En ce sens, ces portraits répondent aux portraits de Louis XVI en costume du sacre par Duplessis et </a:t>
            </a:r>
            <a:r>
              <a:rPr lang="fr-FR" sz="1100" dirty="0" err="1" smtClean="0"/>
              <a:t>Callet</a:t>
            </a:r>
            <a:r>
              <a:rPr lang="fr-FR" sz="1100" dirty="0" smtClean="0"/>
              <a:t>.</a:t>
            </a:r>
          </a:p>
          <a:p>
            <a:pPr algn="just"/>
            <a:r>
              <a:rPr lang="fr-FR" sz="400" dirty="0" smtClean="0"/>
              <a:t> </a:t>
            </a:r>
            <a:r>
              <a:rPr lang="fr-FR" sz="1100" dirty="0" smtClean="0"/>
              <a:t/>
            </a:r>
            <a:br>
              <a:rPr lang="fr-FR" sz="1100" dirty="0" smtClean="0"/>
            </a:br>
            <a:r>
              <a:rPr lang="fr-FR" sz="1100" dirty="0" smtClean="0"/>
              <a:t>Du portrait officiel de 1778, plusieurs répliques avec variantes sont connues, dont deux conservées à Versailles. La reine se présente avec la tête tournée ou non. Dans le premier portrait qu’exécuta l’artiste, la reine apparaît un peu guindée dans sa robe trop riche. Elle a adopté une posture plus officielle que proprement humaine, avec à ses côtés la couronne de France. Le portrait original était destiné à son frère Joseph II, empereur germanique, et Mme Vigée-Lebrun en réalisa deux autres exemplaires, l’un pour Versailles, l’autre pour la tsarine Catherine de Russie.</a:t>
            </a:r>
          </a:p>
          <a:p>
            <a:pPr algn="just"/>
            <a:endParaRPr lang="fr-FR" sz="400" dirty="0" smtClean="0"/>
          </a:p>
          <a:p>
            <a:pPr algn="just"/>
            <a:r>
              <a:rPr lang="fr-FR" sz="1100" dirty="0" smtClean="0"/>
              <a:t>Avec le temps, le style de Mme Vigée-Lebrun devint moins raide, ses relations avec la reine étant devenues moins officielles et certainement plus amicales. Les portraits suivants montrèrent une souveraine plus humaine, revêtue de vêtements plus simples, bien que très luxueux par leurs qualités ou leurs couleurs parfois vives. Dans le portrait du Salon de 1787, la reine est présentée en mère entourée de ses trois enfants. Le bébé qu’elle porte sur les genoux est le futur Louis XVII, mort au Temple en 1795. C’est le premier dauphin, Louis-Joseph-Xavier de France, qui donne son sens au tableau en indiquant l’avenir.</a:t>
            </a:r>
          </a:p>
          <a:p>
            <a:pPr algn="just"/>
            <a:r>
              <a:rPr lang="fr-FR" sz="400" dirty="0" smtClean="0"/>
              <a:t/>
            </a:r>
            <a:br>
              <a:rPr lang="fr-FR" sz="400" dirty="0" smtClean="0"/>
            </a:br>
            <a:r>
              <a:rPr lang="fr-FR" sz="1100" dirty="0" smtClean="0"/>
              <a:t>Mais le tableau le plus célèbre aujourd’hui est sans doute celui de Marie-Antoinette à la rose. Si le modèle original, dit « en gaulle », a disparu, cinq répliques avec variantes (chapeau, robe de mousseline, etc.) en furent tirées par l’artiste. Ce portrait flatteur, très intimiste, montre une souveraine qui bien que très digne, est revêtue très simplement d’une robe de soie grise et confectionne un bouquet. Rien d’officiel dans ce portrait, où la reine est présentée seule, vraisemblablement dans les jardins de Trianon ou du Hameau, où elle aimait à mener une vie champêtre, loin des complots de la cour.</a:t>
            </a:r>
            <a:endParaRPr lang="fr-FR" sz="1100" dirty="0"/>
          </a:p>
        </p:txBody>
      </p:sp>
      <p:sp>
        <p:nvSpPr>
          <p:cNvPr id="6" name="Rectangle 5"/>
          <p:cNvSpPr/>
          <p:nvPr/>
        </p:nvSpPr>
        <p:spPr>
          <a:xfrm>
            <a:off x="323528" y="4293096"/>
            <a:ext cx="4104456" cy="235449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fr-FR" sz="1100" b="1" i="1" dirty="0" smtClean="0"/>
              <a:t>INTERPRETATION </a:t>
            </a:r>
          </a:p>
          <a:p>
            <a:endParaRPr lang="fr-FR" sz="400" dirty="0" smtClean="0"/>
          </a:p>
          <a:p>
            <a:pPr algn="just"/>
            <a:r>
              <a:rPr lang="fr-FR" sz="1100" dirty="0" smtClean="0"/>
              <a:t>La dernière reine de France, très mise en valeur par son époux Louis XVI, fut également la plus représentée de toutes les souveraines. Ces tableaux ont beaucoup fait pour la légende posthume de Marie-Antoinette. Ils la représentent non pas comme la femme futile que la légende révolutionnaire s’est plu à donner d'elle, mais comme une femme majestueuse et humaine à la fois, parfaitement à sa place dans son rôle de reine et de mère, même si le portrait à la rose la montre occupée à des activités plus futiles. Cependant, de son vivant, la multiplication des portraits contribua en partie à alimenter sa grande impopularité. Elisabeth Vigée-Lebrun elle-même paya le fait d’avoir représenté la reine et dut s’exiler à travers l'Europe, où elle poursuivit sa brillante carrière de portraitiste.</a:t>
            </a:r>
            <a:endParaRPr lang="fr-FR" sz="1100" dirty="0"/>
          </a:p>
        </p:txBody>
      </p:sp>
      <p:pic>
        <p:nvPicPr>
          <p:cNvPr id="47106" name="Picture 2"/>
          <p:cNvPicPr>
            <a:picLocks noChangeAspect="1" noChangeArrowheads="1"/>
          </p:cNvPicPr>
          <p:nvPr/>
        </p:nvPicPr>
        <p:blipFill>
          <a:blip r:embed="rId2" cstate="email"/>
          <a:srcRect/>
          <a:stretch>
            <a:fillRect/>
          </a:stretch>
        </p:blipFill>
        <p:spPr bwMode="auto">
          <a:xfrm>
            <a:off x="3851920" y="116632"/>
            <a:ext cx="3731023" cy="476672"/>
          </a:xfrm>
          <a:prstGeom prst="rect">
            <a:avLst/>
          </a:prstGeom>
          <a:noFill/>
          <a:ln w="9525">
            <a:noFill/>
            <a:miter lim="800000"/>
            <a:headEnd/>
            <a:tailEnd/>
          </a:ln>
        </p:spPr>
      </p:pic>
      <p:pic>
        <p:nvPicPr>
          <p:cNvPr id="47107" name="Picture 3"/>
          <p:cNvPicPr>
            <a:picLocks noChangeAspect="1" noChangeArrowheads="1"/>
          </p:cNvPicPr>
          <p:nvPr/>
        </p:nvPicPr>
        <p:blipFill>
          <a:blip r:embed="rId3" cstate="email"/>
          <a:srcRect/>
          <a:stretch>
            <a:fillRect/>
          </a:stretch>
        </p:blipFill>
        <p:spPr bwMode="auto">
          <a:xfrm>
            <a:off x="323528" y="116632"/>
            <a:ext cx="3124200" cy="40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836712"/>
          <a:ext cx="9144000" cy="2879172"/>
        </p:xfrm>
        <a:graphic>
          <a:graphicData uri="http://schemas.openxmlformats.org/drawingml/2006/table">
            <a:tbl>
              <a:tblPr firstRow="1" bandRow="1">
                <a:tableStyleId>{5940675A-B579-460E-94D1-54222C63F5DA}</a:tableStyleId>
              </a:tblPr>
              <a:tblGrid>
                <a:gridCol w="755576"/>
                <a:gridCol w="1368152"/>
                <a:gridCol w="1728192"/>
                <a:gridCol w="2160240"/>
                <a:gridCol w="3131840"/>
              </a:tblGrid>
              <a:tr h="654132">
                <a:tc>
                  <a:txBody>
                    <a:bodyPr/>
                    <a:lstStyle/>
                    <a:p>
                      <a:pPr algn="ctr"/>
                      <a:r>
                        <a:rPr lang="fr-FR" sz="1200" b="1" dirty="0" smtClean="0"/>
                        <a:t>Niveau enseigné possible</a:t>
                      </a:r>
                      <a:endParaRPr lang="fr-FR" sz="1200" b="1" dirty="0"/>
                    </a:p>
                  </a:txBody>
                  <a:tcPr anchor="ctr"/>
                </a:tc>
                <a:tc>
                  <a:txBody>
                    <a:bodyPr/>
                    <a:lstStyle/>
                    <a:p>
                      <a:pPr algn="ctr"/>
                      <a:r>
                        <a:rPr lang="fr-FR" sz="1200" b="1" dirty="0" smtClean="0"/>
                        <a:t>Thématiques</a:t>
                      </a:r>
                      <a:r>
                        <a:rPr lang="fr-FR" sz="1200" b="1" baseline="0" dirty="0" smtClean="0"/>
                        <a:t> du programme</a:t>
                      </a:r>
                      <a:endParaRPr lang="fr-FR" sz="1200" b="1" dirty="0"/>
                    </a:p>
                  </a:txBody>
                  <a:tcPr anchor="ctr"/>
                </a:tc>
                <a:tc>
                  <a:txBody>
                    <a:bodyPr/>
                    <a:lstStyle/>
                    <a:p>
                      <a:pPr algn="ctr"/>
                      <a:r>
                        <a:rPr lang="fr-FR" sz="1200" b="1" baseline="0" dirty="0" smtClean="0"/>
                        <a:t>Notions-clefs de cette thématique</a:t>
                      </a:r>
                      <a:endParaRPr lang="fr-FR" sz="1200" b="1" dirty="0"/>
                    </a:p>
                  </a:txBody>
                  <a:tcPr anchor="ctr"/>
                </a:tc>
                <a:tc>
                  <a:txBody>
                    <a:bodyPr/>
                    <a:lstStyle/>
                    <a:p>
                      <a:pPr algn="ctr"/>
                      <a:r>
                        <a:rPr lang="fr-FR" sz="1200" b="1" dirty="0" smtClean="0"/>
                        <a:t>Mise en œuvre demandée par le programme</a:t>
                      </a:r>
                      <a:endParaRPr lang="fr-FR" sz="1200" b="1" dirty="0"/>
                    </a:p>
                  </a:txBody>
                  <a:tcPr anchor="ctr"/>
                </a:tc>
                <a:tc>
                  <a:txBody>
                    <a:bodyPr/>
                    <a:lstStyle/>
                    <a:p>
                      <a:pPr algn="ctr"/>
                      <a:r>
                        <a:rPr lang="fr-FR" sz="1200" b="1" dirty="0" smtClean="0"/>
                        <a:t>Mise</a:t>
                      </a:r>
                      <a:r>
                        <a:rPr lang="fr-FR" sz="1200" b="1" baseline="0" dirty="0" smtClean="0"/>
                        <a:t> en œuvre ou s</a:t>
                      </a:r>
                      <a:r>
                        <a:rPr lang="fr-FR" sz="1200" b="1" dirty="0" smtClean="0"/>
                        <a:t>upports d’études</a:t>
                      </a:r>
                      <a:r>
                        <a:rPr lang="fr-FR" sz="1200" b="1" baseline="0" dirty="0" smtClean="0"/>
                        <a:t> conseillés par les fiches-ressources</a:t>
                      </a:r>
                      <a:endParaRPr lang="fr-FR" sz="1200" b="1" dirty="0"/>
                    </a:p>
                  </a:txBody>
                  <a:tcPr anchor="ctr"/>
                </a:tc>
              </a:tr>
              <a:tr h="1401711">
                <a:tc>
                  <a:txBody>
                    <a:bodyPr/>
                    <a:lstStyle/>
                    <a:p>
                      <a:pPr algn="ctr"/>
                      <a:r>
                        <a:rPr lang="fr-FR" sz="2400" b="1" baseline="0" dirty="0" smtClean="0"/>
                        <a:t>4</a:t>
                      </a:r>
                      <a:r>
                        <a:rPr lang="fr-FR" sz="2400" b="1" baseline="30000" dirty="0" smtClean="0"/>
                        <a:t>ème</a:t>
                      </a:r>
                      <a:endParaRPr lang="fr-FR" sz="2400" b="1" dirty="0" smtClean="0"/>
                    </a:p>
                    <a:p>
                      <a:pPr algn="ctr"/>
                      <a:endParaRPr lang="fr-FR" sz="1200" dirty="0"/>
                    </a:p>
                  </a:txBody>
                  <a:tcPr anchor="ctr"/>
                </a:tc>
                <a:tc>
                  <a:txBody>
                    <a:bodyPr/>
                    <a:lstStyle/>
                    <a:p>
                      <a:pPr algn="ctr"/>
                      <a:r>
                        <a:rPr lang="fr-FR" sz="1200" b="1" baseline="0" dirty="0" smtClean="0"/>
                        <a:t>« Les difficultés de la monarchie sous Louis XVI »</a:t>
                      </a:r>
                      <a:r>
                        <a:rPr lang="fr-FR" sz="1200" baseline="0" dirty="0" smtClean="0"/>
                        <a:t> </a:t>
                      </a:r>
                      <a:r>
                        <a:rPr lang="fr-FR" sz="1100" baseline="0" dirty="0" smtClean="0"/>
                        <a:t>(</a:t>
                      </a:r>
                      <a:r>
                        <a:rPr lang="fr-FR" sz="1100" b="0" baseline="0" dirty="0" smtClean="0"/>
                        <a:t>L’Europe et le monde au </a:t>
                      </a:r>
                      <a:r>
                        <a:rPr lang="fr-FR" sz="1100" baseline="0" dirty="0" smtClean="0"/>
                        <a:t>XVIII</a:t>
                      </a:r>
                      <a:r>
                        <a:rPr lang="fr-FR" sz="1100" strike="noStrike" baseline="30000" dirty="0" smtClean="0"/>
                        <a:t>e</a:t>
                      </a:r>
                      <a:r>
                        <a:rPr lang="fr-FR" sz="1100" kern="1200" baseline="0" dirty="0" smtClean="0">
                          <a:solidFill>
                            <a:schemeClr val="tx1"/>
                          </a:solidFill>
                          <a:latin typeface="+mn-lt"/>
                          <a:ea typeface="+mn-ea"/>
                          <a:cs typeface="+mn-cs"/>
                        </a:rPr>
                        <a:t>, thème 3)</a:t>
                      </a:r>
                      <a:endParaRPr lang="fr-FR" sz="1200" dirty="0"/>
                    </a:p>
                  </a:txBody>
                  <a:tcPr anchor="ctr"/>
                </a:tc>
                <a:tc>
                  <a:txBody>
                    <a:bodyPr/>
                    <a:lstStyle/>
                    <a:p>
                      <a:pPr algn="ctr"/>
                      <a:r>
                        <a:rPr lang="fr-FR" sz="1400" dirty="0" smtClean="0"/>
                        <a:t>Aspiration</a:t>
                      </a:r>
                      <a:r>
                        <a:rPr lang="fr-FR" sz="1400" baseline="0" dirty="0" smtClean="0"/>
                        <a:t> à des réformes politiques,  sociales, fiscales</a:t>
                      </a:r>
                    </a:p>
                    <a:p>
                      <a:pPr algn="ctr"/>
                      <a:endParaRPr lang="fr-FR" sz="1400" baseline="0" dirty="0" smtClean="0"/>
                    </a:p>
                    <a:p>
                      <a:pPr algn="ctr"/>
                      <a:r>
                        <a:rPr lang="fr-FR" sz="1400" baseline="0" dirty="0" smtClean="0"/>
                        <a:t>Crise de l’Ancien régime</a:t>
                      </a:r>
                    </a:p>
                    <a:p>
                      <a:pPr algn="ctr"/>
                      <a:endParaRPr lang="fr-FR" sz="1400" baseline="0" dirty="0" smtClean="0"/>
                    </a:p>
                    <a:p>
                      <a:pPr algn="ctr"/>
                      <a:r>
                        <a:rPr lang="fr-FR" sz="1400" baseline="0" dirty="0" smtClean="0"/>
                        <a:t>Dégradation progressive de la figure royale</a:t>
                      </a:r>
                      <a:endParaRPr lang="fr-FR" sz="1400" baseline="0" dirty="0"/>
                    </a:p>
                  </a:txBody>
                  <a:tcPr anchor="ctr"/>
                </a:tc>
                <a:tc>
                  <a:txBody>
                    <a:bodyPr/>
                    <a:lstStyle/>
                    <a:p>
                      <a:pPr algn="ctr"/>
                      <a:r>
                        <a:rPr lang="fr-FR" sz="1400" i="0" u="none" baseline="0" dirty="0" smtClean="0"/>
                        <a:t>L’étude doit être obligatoirement conduite à partir d’images au choix (tableaux ou caricatures)</a:t>
                      </a:r>
                    </a:p>
                  </a:txBody>
                  <a:tcPr anchor="ctr"/>
                </a:tc>
                <a:tc>
                  <a:txBody>
                    <a:bodyPr/>
                    <a:lstStyle/>
                    <a:p>
                      <a:pPr algn="ctr"/>
                      <a:r>
                        <a:rPr lang="fr-FR" sz="1400" dirty="0" smtClean="0"/>
                        <a:t>Etude des représentations</a:t>
                      </a:r>
                      <a:r>
                        <a:rPr lang="fr-FR" sz="1400" baseline="0" dirty="0" smtClean="0"/>
                        <a:t> du pouvoir royal (images et caricatures), croisées avec des textes qui permettent d’envisager le pouvoir, sa contestation puis sa désacralisation</a:t>
                      </a:r>
                    </a:p>
                    <a:p>
                      <a:pPr algn="ctr"/>
                      <a:endParaRPr lang="fr-FR" sz="1400" baseline="0" dirty="0" smtClean="0"/>
                    </a:p>
                    <a:p>
                      <a:pPr algn="ctr"/>
                      <a:r>
                        <a:rPr lang="fr-FR" sz="1400" baseline="0" dirty="0" smtClean="0"/>
                        <a:t>Portraits royaux (Vigée-Lebrun)</a:t>
                      </a:r>
                    </a:p>
                    <a:p>
                      <a:pPr algn="ctr"/>
                      <a:endParaRPr lang="fr-FR" sz="1400" baseline="0" dirty="0" smtClean="0"/>
                    </a:p>
                    <a:p>
                      <a:pPr algn="ctr"/>
                      <a:r>
                        <a:rPr lang="fr-FR" sz="1400" baseline="0" dirty="0" smtClean="0"/>
                        <a:t>Versailles au temps de Marie-Antoinette</a:t>
                      </a:r>
                      <a:endParaRPr lang="fr-FR" sz="1400" dirty="0"/>
                    </a:p>
                  </a:txBody>
                  <a:tcPr anchor="ctr"/>
                </a:tc>
              </a:tr>
            </a:tbl>
          </a:graphicData>
        </a:graphic>
      </p:graphicFrame>
      <p:graphicFrame>
        <p:nvGraphicFramePr>
          <p:cNvPr id="3" name="Tableau 2"/>
          <p:cNvGraphicFramePr>
            <a:graphicFrameLocks noGrp="1"/>
          </p:cNvGraphicFramePr>
          <p:nvPr/>
        </p:nvGraphicFramePr>
        <p:xfrm>
          <a:off x="0" y="3717032"/>
          <a:ext cx="9144000" cy="2421303"/>
        </p:xfrm>
        <a:graphic>
          <a:graphicData uri="http://schemas.openxmlformats.org/drawingml/2006/table">
            <a:tbl>
              <a:tblPr firstRow="1" bandRow="1">
                <a:tableStyleId>{5940675A-B579-460E-94D1-54222C63F5DA}</a:tableStyleId>
              </a:tblPr>
              <a:tblGrid>
                <a:gridCol w="755576"/>
                <a:gridCol w="1368152"/>
                <a:gridCol w="1728192"/>
                <a:gridCol w="2160240"/>
                <a:gridCol w="3131840"/>
              </a:tblGrid>
              <a:tr h="2421303">
                <a:tc>
                  <a:txBody>
                    <a:bodyPr/>
                    <a:lstStyle/>
                    <a:p>
                      <a:pPr marL="0" algn="ctr" defTabSz="914400" rtl="0" eaLnBrk="1" latinLnBrk="0" hangingPunct="1"/>
                      <a:r>
                        <a:rPr lang="fr-FR" sz="2400" b="1" kern="1200" dirty="0" smtClean="0">
                          <a:solidFill>
                            <a:schemeClr val="tx1"/>
                          </a:solidFill>
                          <a:latin typeface="+mn-lt"/>
                          <a:ea typeface="+mn-ea"/>
                          <a:cs typeface="+mn-cs"/>
                        </a:rPr>
                        <a:t>2</a:t>
                      </a:r>
                      <a:r>
                        <a:rPr lang="fr-FR" sz="2400" b="1" kern="1200" baseline="30000" dirty="0" smtClean="0">
                          <a:solidFill>
                            <a:schemeClr val="tx1"/>
                          </a:solidFill>
                          <a:latin typeface="+mn-lt"/>
                          <a:ea typeface="+mn-ea"/>
                          <a:cs typeface="+mn-cs"/>
                        </a:rPr>
                        <a:t>de</a:t>
                      </a:r>
                    </a:p>
                    <a:p>
                      <a:pPr algn="ctr"/>
                      <a:endParaRPr lang="fr-FR" sz="1200" dirty="0"/>
                    </a:p>
                  </a:txBody>
                  <a:tcPr anchor="ctr"/>
                </a:tc>
                <a:tc>
                  <a:txBody>
                    <a:bodyPr/>
                    <a:lstStyle/>
                    <a:p>
                      <a:pPr algn="ctr"/>
                      <a:r>
                        <a:rPr lang="fr-FR" sz="1200" b="1" dirty="0" smtClean="0"/>
                        <a:t>« La</a:t>
                      </a:r>
                      <a:r>
                        <a:rPr lang="fr-FR" sz="1200" b="1" baseline="0" dirty="0" smtClean="0"/>
                        <a:t> Révolution française : l’affirmation d’un nouvel univers politique</a:t>
                      </a:r>
                      <a:r>
                        <a:rPr lang="fr-FR" sz="1200" b="1" dirty="0" smtClean="0"/>
                        <a:t> » </a:t>
                      </a:r>
                    </a:p>
                    <a:p>
                      <a:pPr algn="ctr"/>
                      <a:r>
                        <a:rPr lang="fr-FR" sz="1050" b="0" baseline="0" dirty="0" smtClean="0"/>
                        <a:t>(dans « Révolutions, Libertés, Nations à l’aube de l’époque contemporaine »)</a:t>
                      </a:r>
                      <a:endParaRPr lang="fr-FR" sz="1200" dirty="0"/>
                    </a:p>
                  </a:txBody>
                  <a:tcPr anchor="ctr"/>
                </a:tc>
                <a:tc>
                  <a:txBody>
                    <a:bodyPr/>
                    <a:lstStyle/>
                    <a:p>
                      <a:pPr algn="ctr"/>
                      <a:r>
                        <a:rPr lang="fr-FR" sz="1400" dirty="0" smtClean="0"/>
                        <a:t>Montée des idées de liberté avant la Révolution française</a:t>
                      </a:r>
                    </a:p>
                    <a:p>
                      <a:pPr algn="ctr"/>
                      <a:endParaRPr lang="fr-FR" sz="1400" dirty="0" smtClean="0"/>
                    </a:p>
                    <a:p>
                      <a:pPr algn="ctr"/>
                      <a:r>
                        <a:rPr lang="fr-FR" sz="1400" dirty="0" smtClean="0"/>
                        <a:t>Lumières et critiques de l’Ancien</a:t>
                      </a:r>
                      <a:r>
                        <a:rPr lang="fr-FR" sz="1400" baseline="0" dirty="0" smtClean="0"/>
                        <a:t> Régime</a:t>
                      </a:r>
                      <a:endParaRPr lang="fr-FR" sz="1400" dirty="0" smtClean="0"/>
                    </a:p>
                    <a:p>
                      <a:pPr algn="ctr"/>
                      <a:endParaRPr lang="fr-FR" sz="1400" dirty="0" smtClean="0"/>
                    </a:p>
                    <a:p>
                      <a:pPr algn="ctr"/>
                      <a:r>
                        <a:rPr lang="fr-FR" sz="1400" dirty="0" smtClean="0"/>
                        <a:t>Causes de la Révolution</a:t>
                      </a:r>
                      <a:endParaRPr lang="fr-FR" sz="1400" dirty="0"/>
                    </a:p>
                  </a:txBody>
                  <a:tcPr anchor="ctr"/>
                </a:tc>
                <a:tc>
                  <a:txBody>
                    <a:bodyPr/>
                    <a:lstStyle/>
                    <a:p>
                      <a:pPr algn="ctr"/>
                      <a:r>
                        <a:rPr lang="fr-FR" sz="1400" baseline="0" dirty="0" smtClean="0"/>
                        <a:t>Les idées des Lumières et la manière dont </a:t>
                      </a:r>
                    </a:p>
                    <a:p>
                      <a:pPr algn="ctr"/>
                      <a:r>
                        <a:rPr lang="fr-FR" sz="1400" baseline="0" dirty="0" smtClean="0"/>
                        <a:t>leurs idées se diffusent</a:t>
                      </a:r>
                    </a:p>
                    <a:p>
                      <a:pPr algn="ctr"/>
                      <a:endParaRPr lang="fr-FR" sz="1400" baseline="0" dirty="0" smtClean="0"/>
                    </a:p>
                    <a:p>
                      <a:pPr algn="ctr"/>
                      <a:r>
                        <a:rPr lang="fr-FR" sz="1400" baseline="0" dirty="0" smtClean="0"/>
                        <a:t>La vision politique qu’ont les artistes de la période prérévolutionnaire et la manière dont ils rendent compte de la rupture révolutionnaire</a:t>
                      </a:r>
                    </a:p>
                  </a:txBody>
                  <a:tcPr anchor="ctr"/>
                </a:tc>
                <a:tc>
                  <a:txBody>
                    <a:bodyPr/>
                    <a:lstStyle/>
                    <a:p>
                      <a:pPr algn="ctr"/>
                      <a:r>
                        <a:rPr lang="fr-FR" sz="1400" baseline="0" dirty="0" smtClean="0"/>
                        <a:t>Etude des œuvres des Lumières qui critiquent le pouvoir royal</a:t>
                      </a:r>
                    </a:p>
                    <a:p>
                      <a:pPr algn="ctr"/>
                      <a:endParaRPr lang="fr-FR" sz="1400" baseline="0" dirty="0" smtClean="0"/>
                    </a:p>
                    <a:p>
                      <a:pPr algn="ctr"/>
                      <a:r>
                        <a:rPr lang="fr-FR" sz="1400" baseline="0" dirty="0" smtClean="0"/>
                        <a:t> Etude de la caricature politique et sociale prérévolutionnaire, révolutionnaire et contre-révolutionnaire</a:t>
                      </a:r>
                    </a:p>
                    <a:p>
                      <a:pPr algn="ctr"/>
                      <a:endParaRPr lang="fr-FR" sz="1400" baseline="0" dirty="0" smtClean="0"/>
                    </a:p>
                    <a:p>
                      <a:pPr algn="ctr"/>
                      <a:r>
                        <a:rPr lang="fr-FR" sz="1400" baseline="0" dirty="0" smtClean="0"/>
                        <a:t>Analyse de l’évolution de l’image royale</a:t>
                      </a:r>
                    </a:p>
                  </a:txBody>
                  <a:tcPr anchor="ctr"/>
                </a:tc>
              </a:tr>
            </a:tbl>
          </a:graphicData>
        </a:graphic>
      </p:graphicFrame>
      <p:sp>
        <p:nvSpPr>
          <p:cNvPr id="5" name="Titre 4"/>
          <p:cNvSpPr>
            <a:spLocks noGrp="1"/>
          </p:cNvSpPr>
          <p:nvPr>
            <p:ph type="title"/>
          </p:nvPr>
        </p:nvSpPr>
        <p:spPr>
          <a:xfrm>
            <a:off x="467544" y="116632"/>
            <a:ext cx="8229600" cy="576064"/>
          </a:xfrm>
        </p:spPr>
        <p:style>
          <a:lnRef idx="1">
            <a:schemeClr val="accent1"/>
          </a:lnRef>
          <a:fillRef idx="2">
            <a:schemeClr val="accent1"/>
          </a:fillRef>
          <a:effectRef idx="1">
            <a:schemeClr val="accent1"/>
          </a:effectRef>
          <a:fontRef idx="minor">
            <a:schemeClr val="dk1"/>
          </a:fontRef>
        </p:style>
        <p:txBody>
          <a:bodyPr>
            <a:noAutofit/>
          </a:bodyPr>
          <a:lstStyle/>
          <a:p>
            <a:r>
              <a:rPr lang="fr-FR" sz="3200" b="1" i="1" dirty="0" smtClean="0"/>
              <a:t>Place de l’étude dans les programmes</a:t>
            </a:r>
            <a:endParaRPr lang="fr-FR" sz="3200" b="1"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1"/>
          <a:ext cx="9144000" cy="6745932"/>
        </p:xfrm>
        <a:graphic>
          <a:graphicData uri="http://schemas.openxmlformats.org/drawingml/2006/table">
            <a:tbl>
              <a:tblPr firstRow="1" bandRow="1">
                <a:tableStyleId>{5940675A-B579-460E-94D1-54222C63F5DA}</a:tableStyleId>
              </a:tblPr>
              <a:tblGrid>
                <a:gridCol w="395536"/>
                <a:gridCol w="3744416"/>
                <a:gridCol w="2160240"/>
                <a:gridCol w="2843808"/>
              </a:tblGrid>
              <a:tr h="329486">
                <a:tc gridSpan="4">
                  <a:txBody>
                    <a:bodyPr/>
                    <a:lstStyle/>
                    <a:p>
                      <a:r>
                        <a:rPr lang="fr-FR" sz="1400" b="1" dirty="0" smtClean="0">
                          <a:solidFill>
                            <a:schemeClr val="tx2">
                              <a:lumMod val="60000"/>
                              <a:lumOff val="40000"/>
                            </a:schemeClr>
                          </a:solidFill>
                        </a:rPr>
                        <a:t>Marie-Antoinette de Lorraine Habsbourg, reine de France et ses enfants.</a:t>
                      </a:r>
                      <a:r>
                        <a:rPr lang="fr-FR" sz="1400" b="1" baseline="0" dirty="0" smtClean="0">
                          <a:solidFill>
                            <a:schemeClr val="tx2">
                              <a:lumMod val="60000"/>
                              <a:lumOff val="40000"/>
                            </a:schemeClr>
                          </a:solidFill>
                        </a:rPr>
                        <a:t> </a:t>
                      </a:r>
                      <a:r>
                        <a:rPr lang="fr-FR" sz="1400" b="1" dirty="0" smtClean="0">
                          <a:solidFill>
                            <a:schemeClr val="tx2">
                              <a:lumMod val="60000"/>
                              <a:lumOff val="40000"/>
                            </a:schemeClr>
                          </a:solidFill>
                        </a:rPr>
                        <a:t>Elisabeth Louise VIGEE-LE BRUN,</a:t>
                      </a:r>
                      <a:r>
                        <a:rPr lang="fr-FR" sz="1400" b="1" baseline="0" dirty="0" smtClean="0">
                          <a:solidFill>
                            <a:schemeClr val="tx2">
                              <a:lumMod val="60000"/>
                              <a:lumOff val="40000"/>
                            </a:schemeClr>
                          </a:solidFill>
                        </a:rPr>
                        <a:t> </a:t>
                      </a:r>
                      <a:r>
                        <a:rPr lang="fr-FR" sz="1400" b="1" dirty="0" smtClean="0">
                          <a:solidFill>
                            <a:schemeClr val="tx2">
                              <a:lumMod val="60000"/>
                              <a:lumOff val="40000"/>
                            </a:schemeClr>
                          </a:solidFill>
                        </a:rPr>
                        <a:t>1787</a:t>
                      </a:r>
                      <a:endParaRPr lang="fr-FR" sz="1800" b="1" dirty="0">
                        <a:solidFill>
                          <a:schemeClr val="tx2">
                            <a:lumMod val="60000"/>
                            <a:lumOff val="40000"/>
                          </a:schemeClr>
                        </a:solidFill>
                      </a:endParaRPr>
                    </a:p>
                  </a:txBody>
                  <a:tcPr anchor="ctr"/>
                </a:tc>
                <a:tc hMerge="1">
                  <a:txBody>
                    <a:bodyPr/>
                    <a:lstStyle/>
                    <a:p>
                      <a:endParaRPr lang="fr-FR"/>
                    </a:p>
                  </a:txBody>
                  <a:tcPr/>
                </a:tc>
                <a:tc hMerge="1">
                  <a:txBody>
                    <a:bodyPr/>
                    <a:lstStyle/>
                    <a:p>
                      <a:endParaRPr lang="fr-FR"/>
                    </a:p>
                  </a:txBody>
                  <a:tcPr/>
                </a:tc>
                <a:tc hMerge="1">
                  <a:txBody>
                    <a:bodyPr/>
                    <a:lstStyle/>
                    <a:p>
                      <a:pPr algn="ctr"/>
                      <a:endParaRPr lang="fr-FR" sz="1400" b="1" dirty="0"/>
                    </a:p>
                  </a:txBody>
                  <a:tcPr anchor="ctr"/>
                </a:tc>
              </a:tr>
              <a:tr h="271707">
                <a:tc rowSpan="3">
                  <a:txBody>
                    <a:bodyPr/>
                    <a:lstStyle/>
                    <a:p>
                      <a:pPr algn="ctr"/>
                      <a:r>
                        <a:rPr lang="fr-FR" sz="1800" b="1" dirty="0" smtClean="0"/>
                        <a:t>OBJECTIFS</a:t>
                      </a:r>
                      <a:endParaRPr lang="fr-FR" sz="1800" b="1" dirty="0"/>
                    </a:p>
                  </a:txBody>
                  <a:tcPr vert="vert270" anchor="ctr"/>
                </a:tc>
                <a:tc gridSpan="2">
                  <a:txBody>
                    <a:bodyPr/>
                    <a:lstStyle/>
                    <a:p>
                      <a:pPr algn="ctr"/>
                      <a:r>
                        <a:rPr lang="fr-FR" sz="1200" b="1" dirty="0" smtClean="0"/>
                        <a:t>OBJECTIFS DE CONTENUS</a:t>
                      </a:r>
                      <a:endParaRPr lang="fr-FR" sz="1200" b="1" dirty="0"/>
                    </a:p>
                  </a:txBody>
                  <a:tcPr anchor="ctr"/>
                </a:tc>
                <a:tc hMerge="1">
                  <a:txBody>
                    <a:bodyPr/>
                    <a:lstStyle/>
                    <a:p>
                      <a:endParaRPr lang="fr-FR"/>
                    </a:p>
                  </a:txBody>
                  <a:tcPr/>
                </a:tc>
                <a:tc>
                  <a:txBody>
                    <a:bodyPr/>
                    <a:lstStyle/>
                    <a:p>
                      <a:pPr algn="ctr"/>
                      <a:r>
                        <a:rPr lang="fr-FR" sz="1200" b="1" dirty="0" smtClean="0"/>
                        <a:t>OBJECTIFS</a:t>
                      </a:r>
                      <a:r>
                        <a:rPr lang="fr-FR" sz="1200" b="1" baseline="0" dirty="0" smtClean="0"/>
                        <a:t> MÉTHODOLOGIQUES</a:t>
                      </a:r>
                      <a:endParaRPr lang="fr-FR" sz="1200" b="1" dirty="0"/>
                    </a:p>
                  </a:txBody>
                  <a:tcPr anchor="ctr"/>
                </a:tc>
              </a:tr>
              <a:tr h="392466">
                <a:tc vMerge="1">
                  <a:txBody>
                    <a:bodyPr/>
                    <a:lstStyle/>
                    <a:p>
                      <a:endParaRPr lang="fr-FR" dirty="0"/>
                    </a:p>
                  </a:txBody>
                  <a:tcPr/>
                </a:tc>
                <a:tc>
                  <a:txBody>
                    <a:bodyPr/>
                    <a:lstStyle/>
                    <a:p>
                      <a:pPr algn="ctr"/>
                      <a:r>
                        <a:rPr lang="fr-FR" sz="1000" b="1" i="1" dirty="0" smtClean="0"/>
                        <a:t>Problématique de l’étude de cas</a:t>
                      </a:r>
                      <a:r>
                        <a:rPr lang="fr-FR" sz="1000" b="1" i="1" baseline="0" dirty="0" smtClean="0"/>
                        <a:t> </a:t>
                      </a:r>
                      <a:r>
                        <a:rPr lang="fr-FR" sz="1000" b="1" i="1" dirty="0" smtClean="0"/>
                        <a:t>par</a:t>
                      </a:r>
                      <a:r>
                        <a:rPr lang="fr-FR" sz="1000" b="1" i="1" baseline="0" dirty="0" smtClean="0"/>
                        <a:t> </a:t>
                      </a:r>
                      <a:r>
                        <a:rPr lang="fr-FR" sz="1000" b="1" i="1" dirty="0" smtClean="0"/>
                        <a:t>rapport au programme </a:t>
                      </a:r>
                      <a:endParaRPr lang="fr-FR" sz="1000" b="1" i="1" dirty="0"/>
                    </a:p>
                  </a:txBody>
                  <a:tcPr anchor="ctr"/>
                </a:tc>
                <a:tc>
                  <a:txBody>
                    <a:bodyPr/>
                    <a:lstStyle/>
                    <a:p>
                      <a:pPr algn="ctr"/>
                      <a:r>
                        <a:rPr lang="fr-FR" sz="1000" b="1" i="1" dirty="0" smtClean="0"/>
                        <a:t>Notions</a:t>
                      </a:r>
                      <a:r>
                        <a:rPr lang="fr-FR" sz="1000" b="1" i="1" baseline="0" dirty="0" smtClean="0"/>
                        <a:t> et idées essentielles à dégager</a:t>
                      </a:r>
                      <a:endParaRPr lang="fr-FR" sz="1000" b="1" i="1" dirty="0"/>
                    </a:p>
                  </a:txBody>
                  <a:tcPr anchor="ctr"/>
                </a:tc>
                <a:tc rowSpan="2">
                  <a:txBody>
                    <a:bodyPr/>
                    <a:lstStyle/>
                    <a:p>
                      <a:pPr algn="ctr"/>
                      <a:r>
                        <a:rPr lang="fr-FR" sz="1400" b="1" dirty="0" smtClean="0">
                          <a:solidFill>
                            <a:schemeClr val="tx2">
                              <a:lumMod val="60000"/>
                              <a:lumOff val="40000"/>
                            </a:schemeClr>
                          </a:solidFill>
                        </a:rPr>
                        <a:t>Savoir</a:t>
                      </a:r>
                      <a:r>
                        <a:rPr lang="fr-FR" sz="1400" b="1" baseline="0" dirty="0" smtClean="0">
                          <a:solidFill>
                            <a:schemeClr val="tx2">
                              <a:lumMod val="60000"/>
                              <a:lumOff val="40000"/>
                            </a:schemeClr>
                          </a:solidFill>
                        </a:rPr>
                        <a:t> replacer un document</a:t>
                      </a:r>
                    </a:p>
                    <a:p>
                      <a:pPr algn="ctr"/>
                      <a:r>
                        <a:rPr lang="fr-FR" sz="1400" b="1" baseline="0" dirty="0" smtClean="0">
                          <a:solidFill>
                            <a:schemeClr val="tx2">
                              <a:lumMod val="60000"/>
                              <a:lumOff val="40000"/>
                            </a:schemeClr>
                          </a:solidFill>
                        </a:rPr>
                        <a:t> dans son contexte (1787)</a:t>
                      </a:r>
                    </a:p>
                    <a:p>
                      <a:pPr algn="ctr"/>
                      <a:endParaRPr lang="fr-FR" sz="700" b="1" baseline="0" dirty="0" smtClean="0">
                        <a:solidFill>
                          <a:schemeClr val="tx2">
                            <a:lumMod val="60000"/>
                            <a:lumOff val="40000"/>
                          </a:schemeClr>
                        </a:solidFill>
                      </a:endParaRPr>
                    </a:p>
                    <a:p>
                      <a:pPr algn="ctr"/>
                      <a:r>
                        <a:rPr lang="fr-FR" sz="1400" b="1" baseline="0" dirty="0" smtClean="0">
                          <a:solidFill>
                            <a:schemeClr val="tx2">
                              <a:lumMod val="60000"/>
                              <a:lumOff val="40000"/>
                            </a:schemeClr>
                          </a:solidFill>
                        </a:rPr>
                        <a:t>Savoir décrire et interpréter </a:t>
                      </a:r>
                    </a:p>
                    <a:p>
                      <a:pPr algn="ctr"/>
                      <a:r>
                        <a:rPr lang="fr-FR" sz="1400" b="1" baseline="0" dirty="0" smtClean="0">
                          <a:solidFill>
                            <a:schemeClr val="tx2">
                              <a:lumMod val="60000"/>
                              <a:lumOff val="40000"/>
                            </a:schemeClr>
                          </a:solidFill>
                        </a:rPr>
                        <a:t>une œuvre d’art</a:t>
                      </a:r>
                    </a:p>
                    <a:p>
                      <a:pPr algn="ctr"/>
                      <a:endParaRPr lang="fr-FR" sz="700" b="1" baseline="0" dirty="0" smtClean="0">
                        <a:solidFill>
                          <a:schemeClr val="tx2">
                            <a:lumMod val="60000"/>
                            <a:lumOff val="40000"/>
                          </a:schemeClr>
                        </a:solidFill>
                      </a:endParaRPr>
                    </a:p>
                    <a:p>
                      <a:pPr algn="ctr"/>
                      <a:r>
                        <a:rPr lang="fr-FR" sz="1400" b="1" baseline="0" dirty="0" smtClean="0">
                          <a:solidFill>
                            <a:schemeClr val="tx2">
                              <a:lumMod val="60000"/>
                              <a:lumOff val="40000"/>
                            </a:schemeClr>
                          </a:solidFill>
                        </a:rPr>
                        <a:t>Savoir exercer son esprit critique envers une œuvre de commande, émanant du pouvoir</a:t>
                      </a:r>
                    </a:p>
                    <a:p>
                      <a:pPr algn="ctr"/>
                      <a:r>
                        <a:rPr lang="fr-FR" sz="1400" b="1" baseline="0" dirty="0" smtClean="0">
                          <a:solidFill>
                            <a:schemeClr val="tx2">
                              <a:lumMod val="60000"/>
                              <a:lumOff val="40000"/>
                            </a:schemeClr>
                          </a:solidFill>
                        </a:rPr>
                        <a:t> et véhiculant un message</a:t>
                      </a:r>
                      <a:endParaRPr lang="fr-FR" sz="1400" b="1" dirty="0">
                        <a:solidFill>
                          <a:schemeClr val="tx2">
                            <a:lumMod val="60000"/>
                            <a:lumOff val="40000"/>
                          </a:schemeClr>
                        </a:solidFill>
                      </a:endParaRPr>
                    </a:p>
                  </a:txBody>
                  <a:tcPr anchor="ctr"/>
                </a:tc>
              </a:tr>
              <a:tr h="1780881">
                <a:tc vMerge="1">
                  <a:txBody>
                    <a:bodyPr/>
                    <a:lstStyle/>
                    <a:p>
                      <a:endParaRPr lang="fr-FR"/>
                    </a:p>
                  </a:txBody>
                  <a:tcPr/>
                </a:tc>
                <a:tc>
                  <a:txBody>
                    <a:bodyPr/>
                    <a:lstStyle/>
                    <a:p>
                      <a:pPr algn="ctr"/>
                      <a:endParaRPr lang="fr-FR" sz="300" b="1" baseline="0" dirty="0" smtClean="0">
                        <a:solidFill>
                          <a:schemeClr val="tx2">
                            <a:lumMod val="60000"/>
                            <a:lumOff val="40000"/>
                          </a:schemeClr>
                        </a:solidFill>
                      </a:endParaRPr>
                    </a:p>
                    <a:p>
                      <a:pPr algn="ctr"/>
                      <a:r>
                        <a:rPr lang="fr-FR" sz="1200" b="1" baseline="0" dirty="0" smtClean="0">
                          <a:solidFill>
                            <a:schemeClr val="tx2">
                              <a:lumMod val="60000"/>
                              <a:lumOff val="40000"/>
                            </a:schemeClr>
                          </a:solidFill>
                        </a:rPr>
                        <a:t>Quelle image la reine veut-elle donner d’elle-même et de son rôle par ce portrait, à la veille de la Révolution? </a:t>
                      </a:r>
                    </a:p>
                    <a:p>
                      <a:pPr algn="ctr"/>
                      <a:endParaRPr lang="fr-FR" sz="300" b="1" baseline="0" dirty="0" smtClean="0">
                        <a:solidFill>
                          <a:schemeClr val="tx2">
                            <a:lumMod val="60000"/>
                            <a:lumOff val="40000"/>
                          </a:schemeClr>
                        </a:solidFill>
                      </a:endParaRPr>
                    </a:p>
                    <a:p>
                      <a:pPr algn="ctr"/>
                      <a:r>
                        <a:rPr lang="fr-FR" sz="1200" b="1" baseline="0" dirty="0" smtClean="0">
                          <a:solidFill>
                            <a:schemeClr val="tx2">
                              <a:lumMod val="60000"/>
                              <a:lumOff val="40000"/>
                            </a:schemeClr>
                          </a:solidFill>
                        </a:rPr>
                        <a:t>Comment a évolué cette image ? </a:t>
                      </a:r>
                    </a:p>
                    <a:p>
                      <a:pPr algn="ctr"/>
                      <a:endParaRPr lang="fr-FR" sz="300" b="1" baseline="0" dirty="0" smtClean="0">
                        <a:solidFill>
                          <a:schemeClr val="tx2">
                            <a:lumMod val="60000"/>
                            <a:lumOff val="40000"/>
                          </a:schemeClr>
                        </a:solidFill>
                      </a:endParaRPr>
                    </a:p>
                    <a:p>
                      <a:pPr algn="ctr"/>
                      <a:r>
                        <a:rPr lang="fr-FR" sz="1200" b="1" baseline="0" dirty="0" smtClean="0">
                          <a:solidFill>
                            <a:schemeClr val="tx2">
                              <a:lumMod val="60000"/>
                              <a:lumOff val="40000"/>
                            </a:schemeClr>
                          </a:solidFill>
                        </a:rPr>
                        <a:t>Dans quelle mesure cette évolution révèle-t-elle les difficultés de la monarchie ? </a:t>
                      </a:r>
                    </a:p>
                    <a:p>
                      <a:pPr algn="ctr"/>
                      <a:endParaRPr lang="fr-FR" sz="300" b="1" baseline="0" dirty="0" smtClean="0">
                        <a:solidFill>
                          <a:schemeClr val="tx2">
                            <a:lumMod val="60000"/>
                            <a:lumOff val="40000"/>
                          </a:schemeClr>
                        </a:solidFill>
                      </a:endParaRPr>
                    </a:p>
                    <a:p>
                      <a:pPr algn="ctr"/>
                      <a:r>
                        <a:rPr lang="fr-FR" sz="1200" b="1" baseline="0" dirty="0" smtClean="0">
                          <a:solidFill>
                            <a:schemeClr val="tx2">
                              <a:lumMod val="60000"/>
                              <a:lumOff val="40000"/>
                            </a:schemeClr>
                          </a:solidFill>
                        </a:rPr>
                        <a:t>Quelles sont les limites du document pour évoquer ces difficultés ? </a:t>
                      </a:r>
                      <a:endParaRPr lang="fr-FR" sz="1200" b="1" dirty="0" smtClean="0">
                        <a:solidFill>
                          <a:schemeClr val="tx2">
                            <a:lumMod val="60000"/>
                            <a:lumOff val="40000"/>
                          </a:schemeClr>
                        </a:solidFill>
                      </a:endParaRPr>
                    </a:p>
                  </a:txBody>
                  <a:tcPr anchor="ctr"/>
                </a:tc>
                <a:tc>
                  <a:txBody>
                    <a:bodyPr/>
                    <a:lstStyle/>
                    <a:p>
                      <a:pPr algn="ctr"/>
                      <a:r>
                        <a:rPr lang="fr-FR" sz="1400" b="1" kern="1200" baseline="0" dirty="0" smtClean="0">
                          <a:solidFill>
                            <a:schemeClr val="tx2">
                              <a:lumMod val="60000"/>
                              <a:lumOff val="40000"/>
                            </a:schemeClr>
                          </a:solidFill>
                          <a:latin typeface="+mn-lt"/>
                          <a:ea typeface="+mn-ea"/>
                          <a:cs typeface="+mn-cs"/>
                        </a:rPr>
                        <a:t>Contexte de crise de la société d’ordres et d’une monarchie en difficultés</a:t>
                      </a:r>
                    </a:p>
                    <a:p>
                      <a:pPr algn="ctr"/>
                      <a:endParaRPr lang="fr-FR" sz="600" b="1" kern="1200" baseline="0" dirty="0" smtClean="0">
                        <a:solidFill>
                          <a:schemeClr val="tx2">
                            <a:lumMod val="60000"/>
                            <a:lumOff val="40000"/>
                          </a:schemeClr>
                        </a:solidFill>
                        <a:latin typeface="+mn-lt"/>
                        <a:ea typeface="+mn-ea"/>
                        <a:cs typeface="+mn-cs"/>
                      </a:endParaRPr>
                    </a:p>
                    <a:p>
                      <a:pPr algn="ctr"/>
                      <a:r>
                        <a:rPr lang="fr-FR" sz="1400" b="1" kern="1200" baseline="0" dirty="0" smtClean="0">
                          <a:solidFill>
                            <a:schemeClr val="tx2">
                              <a:lumMod val="60000"/>
                              <a:lumOff val="40000"/>
                            </a:schemeClr>
                          </a:solidFill>
                          <a:latin typeface="+mn-lt"/>
                          <a:ea typeface="+mn-ea"/>
                          <a:cs typeface="+mn-cs"/>
                        </a:rPr>
                        <a:t>Œuvre de commande, portrait</a:t>
                      </a:r>
                    </a:p>
                    <a:p>
                      <a:pPr algn="ctr"/>
                      <a:endParaRPr lang="fr-FR" sz="600" b="1" kern="1200" baseline="0" dirty="0" smtClean="0">
                        <a:solidFill>
                          <a:schemeClr val="tx2">
                            <a:lumMod val="60000"/>
                            <a:lumOff val="40000"/>
                          </a:schemeClr>
                        </a:solidFill>
                        <a:latin typeface="+mn-lt"/>
                        <a:ea typeface="+mn-ea"/>
                        <a:cs typeface="+mn-cs"/>
                      </a:endParaRPr>
                    </a:p>
                    <a:p>
                      <a:pPr algn="ctr"/>
                      <a:r>
                        <a:rPr lang="fr-FR" sz="1400" b="1" kern="1200" baseline="0" dirty="0" smtClean="0">
                          <a:solidFill>
                            <a:schemeClr val="tx2">
                              <a:lumMod val="60000"/>
                              <a:lumOff val="40000"/>
                            </a:schemeClr>
                          </a:solidFill>
                          <a:latin typeface="+mn-lt"/>
                          <a:ea typeface="+mn-ea"/>
                          <a:cs typeface="+mn-cs"/>
                        </a:rPr>
                        <a:t>Image de la royauté, </a:t>
                      </a:r>
                    </a:p>
                    <a:p>
                      <a:pPr algn="ctr"/>
                      <a:r>
                        <a:rPr lang="fr-FR" sz="1400" b="1" kern="1200" baseline="0" dirty="0" smtClean="0">
                          <a:solidFill>
                            <a:schemeClr val="tx2">
                              <a:lumMod val="60000"/>
                              <a:lumOff val="40000"/>
                            </a:schemeClr>
                          </a:solidFill>
                          <a:latin typeface="+mn-lt"/>
                          <a:ea typeface="+mn-ea"/>
                          <a:cs typeface="+mn-cs"/>
                        </a:rPr>
                        <a:t>propagande royale</a:t>
                      </a:r>
                    </a:p>
                  </a:txBody>
                  <a:tcPr anchor="ctr"/>
                </a:tc>
                <a:tc vMerge="1">
                  <a:txBody>
                    <a:bodyPr/>
                    <a:lstStyle/>
                    <a:p>
                      <a:endParaRPr lang="fr-FR"/>
                    </a:p>
                  </a:txBody>
                  <a:tcPr/>
                </a:tc>
              </a:tr>
              <a:tr h="271707">
                <a:tc rowSpan="2">
                  <a:txBody>
                    <a:bodyPr/>
                    <a:lstStyle/>
                    <a:p>
                      <a:pPr algn="ctr"/>
                      <a:r>
                        <a:rPr lang="fr-FR" sz="1800" b="1" dirty="0" smtClean="0"/>
                        <a:t>QUESTIONNEMENT</a:t>
                      </a:r>
                      <a:endParaRPr lang="fr-FR" sz="1800" b="1" dirty="0"/>
                    </a:p>
                  </a:txBody>
                  <a:tcPr vert="vert270" anchor="ctr"/>
                </a:tc>
                <a:tc>
                  <a:txBody>
                    <a:bodyPr/>
                    <a:lstStyle/>
                    <a:p>
                      <a:pPr marL="0" algn="ctr" defTabSz="914400" rtl="0" eaLnBrk="1" latinLnBrk="0" hangingPunct="1"/>
                      <a:r>
                        <a:rPr lang="fr-FR" sz="1200" b="1" kern="1200" dirty="0" smtClean="0">
                          <a:solidFill>
                            <a:schemeClr val="tx1"/>
                          </a:solidFill>
                          <a:latin typeface="+mn-lt"/>
                          <a:ea typeface="+mn-ea"/>
                          <a:cs typeface="+mn-cs"/>
                        </a:rPr>
                        <a:t>QUESTIONS OU ACTIVITÉS PROPOSÉES</a:t>
                      </a:r>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dirty="0" smtClean="0"/>
                        <a:t>RÉPONSES DÉVELOPPÉES</a:t>
                      </a:r>
                      <a:r>
                        <a:rPr lang="fr-FR" sz="1200" b="1" baseline="0" dirty="0" smtClean="0"/>
                        <a:t> AVEC LES ÉLÈVES</a:t>
                      </a:r>
                      <a:endParaRPr lang="fr-FR" sz="1100" b="1" kern="1200" dirty="0" smtClean="0">
                        <a:solidFill>
                          <a:schemeClr val="tx1"/>
                        </a:solidFill>
                        <a:latin typeface="+mn-lt"/>
                        <a:ea typeface="+mn-ea"/>
                        <a:cs typeface="+mn-cs"/>
                      </a:endParaRPr>
                    </a:p>
                  </a:txBody>
                  <a:tcPr anchor="ctr"/>
                </a:tc>
                <a:tc hMerge="1">
                  <a:txBody>
                    <a:bodyPr/>
                    <a:lstStyle/>
                    <a:p>
                      <a:pPr algn="ctr"/>
                      <a:endParaRPr lang="fr-FR" sz="1400" b="1" dirty="0"/>
                    </a:p>
                  </a:txBody>
                  <a:tcPr anchor="ctr"/>
                </a:tc>
              </a:tr>
              <a:tr h="3690685">
                <a:tc vMerge="1">
                  <a:txBody>
                    <a:bodyPr/>
                    <a:lstStyle/>
                    <a:p>
                      <a:endParaRPr lang="fr-FR" dirty="0"/>
                    </a:p>
                  </a:txBody>
                  <a:tcPr/>
                </a:tc>
                <a:tc>
                  <a:txBody>
                    <a:bodyPr/>
                    <a:lstStyle/>
                    <a:p>
                      <a:pPr marL="228600" indent="-228600" algn="l">
                        <a:buFont typeface="+mj-lt"/>
                        <a:buAutoNum type="arabicPeriod"/>
                      </a:pPr>
                      <a:r>
                        <a:rPr lang="fr-FR" sz="1200" b="1" dirty="0" smtClean="0">
                          <a:solidFill>
                            <a:schemeClr val="tx2">
                              <a:lumMod val="60000"/>
                              <a:lumOff val="40000"/>
                            </a:schemeClr>
                          </a:solidFill>
                        </a:rPr>
                        <a:t>Présentez le document. En vous appuyant</a:t>
                      </a:r>
                      <a:r>
                        <a:rPr lang="fr-FR" sz="1200" b="1" baseline="0" dirty="0" smtClean="0">
                          <a:solidFill>
                            <a:schemeClr val="tx2">
                              <a:lumMod val="60000"/>
                              <a:lumOff val="40000"/>
                            </a:schemeClr>
                          </a:solidFill>
                        </a:rPr>
                        <a:t> sur la date du tableau, expliquez le contexte dans lequel il est réalisé.</a:t>
                      </a:r>
                    </a:p>
                    <a:p>
                      <a:pPr marL="228600" indent="-228600" algn="l">
                        <a:buFont typeface="+mj-lt"/>
                        <a:buAutoNum type="arabicPeriod"/>
                      </a:pPr>
                      <a:endParaRPr lang="fr-FR" sz="600" b="1" baseline="0" dirty="0" smtClean="0">
                        <a:solidFill>
                          <a:schemeClr val="tx2">
                            <a:lumMod val="60000"/>
                            <a:lumOff val="40000"/>
                          </a:schemeClr>
                        </a:solidFill>
                      </a:endParaRPr>
                    </a:p>
                    <a:p>
                      <a:pPr marL="228600" indent="-228600" algn="l">
                        <a:buFont typeface="+mj-lt"/>
                        <a:buAutoNum type="arabicPeriod"/>
                      </a:pPr>
                      <a:r>
                        <a:rPr lang="fr-FR" sz="1200" b="1" baseline="0" dirty="0" smtClean="0">
                          <a:solidFill>
                            <a:schemeClr val="tx2">
                              <a:lumMod val="60000"/>
                              <a:lumOff val="40000"/>
                            </a:schemeClr>
                          </a:solidFill>
                        </a:rPr>
                        <a:t>Qui sont </a:t>
                      </a:r>
                      <a:r>
                        <a:rPr lang="fr-FR" sz="1200" b="1" baseline="0" dirty="0" smtClean="0">
                          <a:solidFill>
                            <a:schemeClr val="tx2">
                              <a:lumMod val="60000"/>
                              <a:lumOff val="40000"/>
                            </a:schemeClr>
                          </a:solidFill>
                          <a:hlinkClick r:id="rId2" action="ppaction://hlinksldjump"/>
                        </a:rPr>
                        <a:t>les différents personnages</a:t>
                      </a:r>
                      <a:r>
                        <a:rPr lang="fr-FR" sz="1200" b="1" baseline="0" dirty="0" smtClean="0">
                          <a:solidFill>
                            <a:schemeClr val="tx2">
                              <a:lumMod val="60000"/>
                              <a:lumOff val="40000"/>
                            </a:schemeClr>
                          </a:solidFill>
                        </a:rPr>
                        <a:t> ? Comment sont-ils </a:t>
                      </a:r>
                      <a:r>
                        <a:rPr lang="fr-FR" sz="1200" b="1" baseline="0" dirty="0" smtClean="0">
                          <a:solidFill>
                            <a:schemeClr val="tx2">
                              <a:lumMod val="60000"/>
                              <a:lumOff val="40000"/>
                            </a:schemeClr>
                          </a:solidFill>
                          <a:hlinkClick r:id="rId3" action="ppaction://hlinksldjump"/>
                        </a:rPr>
                        <a:t>disposés les uns par rapport aux autres </a:t>
                      </a:r>
                      <a:r>
                        <a:rPr lang="fr-FR" sz="1200" b="1" baseline="0" dirty="0" smtClean="0">
                          <a:solidFill>
                            <a:schemeClr val="tx2">
                              <a:lumMod val="60000"/>
                              <a:lumOff val="40000"/>
                            </a:schemeClr>
                          </a:solidFill>
                        </a:rPr>
                        <a:t>? Pourquoi </a:t>
                      </a:r>
                      <a:r>
                        <a:rPr lang="fr-FR" sz="1200" b="1" baseline="0" dirty="0" smtClean="0">
                          <a:solidFill>
                            <a:schemeClr val="tx2">
                              <a:lumMod val="60000"/>
                              <a:lumOff val="40000"/>
                            </a:schemeClr>
                          </a:solidFill>
                          <a:hlinkClick r:id="rId4" action="ppaction://hlinksldjump"/>
                        </a:rPr>
                        <a:t>un berceau vide </a:t>
                      </a:r>
                      <a:r>
                        <a:rPr lang="fr-FR" sz="1200" b="1" baseline="0" dirty="0" smtClean="0">
                          <a:solidFill>
                            <a:schemeClr val="tx2">
                              <a:lumMod val="60000"/>
                              <a:lumOff val="40000"/>
                            </a:schemeClr>
                          </a:solidFill>
                        </a:rPr>
                        <a:t>? Quelle </a:t>
                      </a:r>
                      <a:r>
                        <a:rPr lang="fr-FR" sz="1200" b="1" baseline="0" dirty="0" smtClean="0">
                          <a:solidFill>
                            <a:schemeClr val="tx2">
                              <a:lumMod val="60000"/>
                              <a:lumOff val="40000"/>
                            </a:schemeClr>
                          </a:solidFill>
                          <a:hlinkClick r:id="rId5" action="ppaction://hlinksldjump"/>
                        </a:rPr>
                        <a:t>ambiance</a:t>
                      </a:r>
                      <a:r>
                        <a:rPr lang="fr-FR" sz="1200" b="1" baseline="0" dirty="0" smtClean="0">
                          <a:solidFill>
                            <a:schemeClr val="tx2">
                              <a:lumMod val="60000"/>
                              <a:lumOff val="40000"/>
                            </a:schemeClr>
                          </a:solidFill>
                        </a:rPr>
                        <a:t> se dégage-t-elle de la scène ? </a:t>
                      </a:r>
                    </a:p>
                    <a:p>
                      <a:pPr marL="228600" indent="-228600" algn="l">
                        <a:buFont typeface="+mj-lt"/>
                        <a:buAutoNum type="arabicPeriod"/>
                      </a:pPr>
                      <a:endParaRPr lang="fr-FR" sz="500" b="1" baseline="0" dirty="0" smtClean="0">
                        <a:solidFill>
                          <a:schemeClr val="tx2">
                            <a:lumMod val="60000"/>
                            <a:lumOff val="40000"/>
                          </a:schemeClr>
                        </a:solidFill>
                      </a:endParaRPr>
                    </a:p>
                    <a:p>
                      <a:pPr marL="228600" indent="-228600" algn="l">
                        <a:buFont typeface="+mj-lt"/>
                        <a:buAutoNum type="arabicPeriod"/>
                      </a:pPr>
                      <a:r>
                        <a:rPr lang="fr-FR" sz="1200" b="1" baseline="0" dirty="0" smtClean="0">
                          <a:solidFill>
                            <a:schemeClr val="tx2">
                              <a:lumMod val="60000"/>
                              <a:lumOff val="40000"/>
                            </a:schemeClr>
                          </a:solidFill>
                        </a:rPr>
                        <a:t>En comparant ce tableau avec </a:t>
                      </a:r>
                      <a:r>
                        <a:rPr lang="fr-FR" sz="1200" b="1" baseline="0" dirty="0" smtClean="0">
                          <a:solidFill>
                            <a:schemeClr val="tx2">
                              <a:lumMod val="60000"/>
                              <a:lumOff val="40000"/>
                            </a:schemeClr>
                          </a:solidFill>
                          <a:hlinkClick r:id="rId6" action="ppaction://hlinksldjump"/>
                        </a:rPr>
                        <a:t>des portraits de la reine réalisés précédemment </a:t>
                      </a:r>
                      <a:r>
                        <a:rPr lang="fr-FR" sz="1200" b="1" baseline="0" dirty="0" smtClean="0">
                          <a:solidFill>
                            <a:schemeClr val="tx2">
                              <a:lumMod val="60000"/>
                              <a:lumOff val="40000"/>
                            </a:schemeClr>
                          </a:solidFill>
                        </a:rPr>
                        <a:t>par E. L. Vigée-Le Brun, relevez quelles sont </a:t>
                      </a:r>
                      <a:r>
                        <a:rPr lang="fr-FR" sz="1200" b="1" baseline="0" dirty="0" smtClean="0">
                          <a:solidFill>
                            <a:schemeClr val="tx2">
                              <a:lumMod val="60000"/>
                              <a:lumOff val="40000"/>
                            </a:schemeClr>
                          </a:solidFill>
                          <a:hlinkClick r:id="rId7" action="ppaction://hlinksldjump"/>
                        </a:rPr>
                        <a:t>les évolutions</a:t>
                      </a:r>
                      <a:r>
                        <a:rPr lang="fr-FR" sz="1200" b="1" baseline="0" dirty="0" smtClean="0">
                          <a:solidFill>
                            <a:schemeClr val="tx2">
                              <a:lumMod val="60000"/>
                              <a:lumOff val="40000"/>
                            </a:schemeClr>
                          </a:solidFill>
                        </a:rPr>
                        <a:t> dans la manière dont la reine est représentée. </a:t>
                      </a:r>
                    </a:p>
                    <a:p>
                      <a:pPr marL="228600" indent="-228600" algn="l">
                        <a:buFont typeface="+mj-lt"/>
                        <a:buAutoNum type="arabicPeriod"/>
                      </a:pPr>
                      <a:endParaRPr lang="fr-FR" sz="600" b="1" baseline="0" dirty="0" smtClean="0">
                        <a:solidFill>
                          <a:schemeClr val="tx2">
                            <a:lumMod val="60000"/>
                            <a:lumOff val="40000"/>
                          </a:schemeClr>
                        </a:solidFill>
                      </a:endParaRPr>
                    </a:p>
                    <a:p>
                      <a:pPr marL="228600" indent="-228600" algn="l">
                        <a:buFont typeface="+mj-lt"/>
                        <a:buAutoNum type="arabicPeriod"/>
                      </a:pPr>
                      <a:r>
                        <a:rPr lang="fr-FR" sz="1200" b="1" baseline="0" dirty="0" smtClean="0">
                          <a:solidFill>
                            <a:schemeClr val="tx2">
                              <a:lumMod val="60000"/>
                              <a:lumOff val="40000"/>
                            </a:schemeClr>
                          </a:solidFill>
                          <a:hlinkClick r:id="rId8" action="ppaction://hlinksldjump"/>
                        </a:rPr>
                        <a:t>Quelle image la reine veut-elle donner </a:t>
                      </a:r>
                      <a:r>
                        <a:rPr lang="fr-FR" sz="1200" b="1" baseline="0" dirty="0" smtClean="0">
                          <a:solidFill>
                            <a:schemeClr val="tx2">
                              <a:lumMod val="60000"/>
                              <a:lumOff val="40000"/>
                            </a:schemeClr>
                          </a:solidFill>
                        </a:rPr>
                        <a:t>d’elle-même en 1787 ? Pourquoi ? </a:t>
                      </a:r>
                    </a:p>
                    <a:p>
                      <a:pPr marL="228600" indent="-228600" algn="l">
                        <a:buFont typeface="+mj-lt"/>
                        <a:buAutoNum type="arabicPeriod"/>
                      </a:pPr>
                      <a:endParaRPr lang="fr-FR" sz="600" b="1" baseline="0" dirty="0" smtClean="0">
                        <a:solidFill>
                          <a:schemeClr val="tx2">
                            <a:lumMod val="60000"/>
                            <a:lumOff val="40000"/>
                          </a:schemeClr>
                        </a:solidFill>
                      </a:endParaRPr>
                    </a:p>
                    <a:p>
                      <a:pPr marL="228600" indent="-228600" algn="l">
                        <a:buFont typeface="+mj-lt"/>
                        <a:buAutoNum type="arabicPeriod"/>
                      </a:pPr>
                      <a:r>
                        <a:rPr lang="fr-FR" sz="1200" b="1" baseline="0" dirty="0" smtClean="0">
                          <a:solidFill>
                            <a:schemeClr val="tx2">
                              <a:lumMod val="60000"/>
                              <a:lumOff val="40000"/>
                            </a:schemeClr>
                          </a:solidFill>
                        </a:rPr>
                        <a:t>En quoi cette œuvre d’art relève-t-elle de la propagande royale ? Quelles sont </a:t>
                      </a:r>
                      <a:r>
                        <a:rPr lang="fr-FR" sz="1200" b="1" baseline="0" dirty="0" smtClean="0">
                          <a:solidFill>
                            <a:schemeClr val="tx2">
                              <a:lumMod val="60000"/>
                              <a:lumOff val="40000"/>
                            </a:schemeClr>
                          </a:solidFill>
                          <a:hlinkClick r:id="rId9" action="ppaction://hlinksldjump"/>
                        </a:rPr>
                        <a:t>les limites </a:t>
                      </a:r>
                      <a:r>
                        <a:rPr lang="fr-FR" sz="1200" b="1" baseline="0" dirty="0" smtClean="0">
                          <a:solidFill>
                            <a:schemeClr val="tx2">
                              <a:lumMod val="60000"/>
                              <a:lumOff val="40000"/>
                            </a:schemeClr>
                          </a:solidFill>
                        </a:rPr>
                        <a:t>de l’image pour renouveler l’image de la reine ?</a:t>
                      </a:r>
                    </a:p>
                  </a:txBody>
                  <a:tcPr anchor="ctr"/>
                </a:tc>
                <a:tc gridSpan="2">
                  <a:txBody>
                    <a:bodyPr/>
                    <a:lstStyle/>
                    <a:p>
                      <a:pPr algn="just"/>
                      <a:r>
                        <a:rPr lang="fr-FR" sz="1200" b="1" dirty="0" smtClean="0">
                          <a:solidFill>
                            <a:schemeClr val="tx2">
                              <a:lumMod val="60000"/>
                              <a:lumOff val="40000"/>
                            </a:schemeClr>
                          </a:solidFill>
                        </a:rPr>
                        <a:t>1)</a:t>
                      </a:r>
                      <a:r>
                        <a:rPr lang="fr-FR" sz="1200" b="1" baseline="0" dirty="0" smtClean="0">
                          <a:solidFill>
                            <a:schemeClr val="tx2">
                              <a:lumMod val="60000"/>
                              <a:lumOff val="40000"/>
                            </a:schemeClr>
                          </a:solidFill>
                        </a:rPr>
                        <a:t> </a:t>
                      </a:r>
                      <a:r>
                        <a:rPr lang="fr-FR" sz="1200" b="1" dirty="0" smtClean="0">
                          <a:solidFill>
                            <a:schemeClr val="tx2">
                              <a:lumMod val="60000"/>
                              <a:lumOff val="40000"/>
                            </a:schemeClr>
                          </a:solidFill>
                        </a:rPr>
                        <a:t>Un tableau réalisé à la demande de </a:t>
                      </a:r>
                      <a:r>
                        <a:rPr lang="fr-FR" sz="1200" b="1" baseline="0" dirty="0" smtClean="0">
                          <a:solidFill>
                            <a:schemeClr val="tx2">
                              <a:lumMod val="60000"/>
                              <a:lumOff val="40000"/>
                            </a:schemeClr>
                          </a:solidFill>
                        </a:rPr>
                        <a:t>Marie-Antoinette </a:t>
                      </a:r>
                      <a:r>
                        <a:rPr lang="fr-FR" sz="1200" b="1" dirty="0" smtClean="0">
                          <a:solidFill>
                            <a:schemeClr val="tx2">
                              <a:lumMod val="60000"/>
                              <a:lumOff val="40000"/>
                            </a:schemeClr>
                          </a:solidFill>
                        </a:rPr>
                        <a:t>par Elisabeth Louise VIGEE-LE BRUN, peintre officielle</a:t>
                      </a:r>
                      <a:r>
                        <a:rPr lang="fr-FR" sz="1200" b="1" baseline="0" dirty="0" smtClean="0">
                          <a:solidFill>
                            <a:schemeClr val="tx2">
                              <a:lumMod val="60000"/>
                              <a:lumOff val="40000"/>
                            </a:schemeClr>
                          </a:solidFill>
                        </a:rPr>
                        <a:t> de la reine qui a déjà représenté la souveraine à de nombreuses reprises . 1787 = la reine critiquée pour son train de vie dans un contexte critique envers la cour, de crise de la société d’ordres et de revendication de réformes fiscales</a:t>
                      </a:r>
                    </a:p>
                    <a:p>
                      <a:pPr algn="just"/>
                      <a:endParaRPr lang="fr-FR" sz="100" b="1" baseline="0" dirty="0" smtClean="0">
                        <a:solidFill>
                          <a:schemeClr val="tx2">
                            <a:lumMod val="60000"/>
                            <a:lumOff val="40000"/>
                          </a:schemeClr>
                        </a:solidFill>
                      </a:endParaRPr>
                    </a:p>
                    <a:p>
                      <a:pPr algn="just"/>
                      <a:r>
                        <a:rPr lang="fr-FR" sz="1200" b="1" baseline="0" dirty="0" smtClean="0">
                          <a:solidFill>
                            <a:schemeClr val="tx2">
                              <a:lumMod val="60000"/>
                              <a:lumOff val="40000"/>
                            </a:schemeClr>
                          </a:solidFill>
                        </a:rPr>
                        <a:t>2) La reine M.A. et ses enfants dont le Dauphin / Mise en avant des liens familiaux, de l’amour maternel et filial / Impression de simplicité, banalisation, « normalité » de la famille royale ( berceau vide, perte récente de Sophie = le deuil,  les malheurs du temps)</a:t>
                      </a:r>
                    </a:p>
                    <a:p>
                      <a:pPr algn="just"/>
                      <a:endParaRPr lang="fr-FR" sz="100" b="1" baseline="0" dirty="0" smtClean="0">
                        <a:solidFill>
                          <a:schemeClr val="tx2">
                            <a:lumMod val="60000"/>
                            <a:lumOff val="40000"/>
                          </a:schemeClr>
                        </a:solidFill>
                      </a:endParaRPr>
                    </a:p>
                    <a:p>
                      <a:pPr algn="just"/>
                      <a:r>
                        <a:rPr lang="fr-FR" sz="1200" b="1" baseline="0" dirty="0" smtClean="0">
                          <a:solidFill>
                            <a:schemeClr val="tx2">
                              <a:lumMod val="60000"/>
                              <a:lumOff val="40000"/>
                            </a:schemeClr>
                          </a:solidFill>
                        </a:rPr>
                        <a:t>3) Reine cherchant à affirmer son statut -&gt; reine dépensière et frivole -&gt; mère de famille</a:t>
                      </a:r>
                    </a:p>
                    <a:p>
                      <a:pPr algn="just"/>
                      <a:endParaRPr lang="fr-FR" sz="100" b="1" baseline="0" dirty="0" smtClean="0">
                        <a:solidFill>
                          <a:schemeClr val="tx2">
                            <a:lumMod val="60000"/>
                            <a:lumOff val="40000"/>
                          </a:schemeClr>
                        </a:solidFil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fr-FR" sz="1200" b="1" baseline="0" dirty="0" smtClean="0">
                          <a:solidFill>
                            <a:schemeClr val="tx2">
                              <a:lumMod val="60000"/>
                              <a:lumOff val="40000"/>
                            </a:schemeClr>
                          </a:solidFill>
                        </a:rPr>
                        <a:t>4) Une femme assumant son rôle de mère aimante, pieuse (composition pyramidale rappelant la Sainte famille), touchée par le deuil d’un enfant / Volonté de contrebalancer la dégradation de son image issue des pamphlets </a:t>
                      </a:r>
                    </a:p>
                    <a:p>
                      <a:pPr marL="0" marR="0" indent="0" algn="just" defTabSz="914400" rtl="0" eaLnBrk="1" fontAlgn="auto" latinLnBrk="0" hangingPunct="1">
                        <a:lnSpc>
                          <a:spcPct val="100000"/>
                        </a:lnSpc>
                        <a:spcBef>
                          <a:spcPts val="0"/>
                        </a:spcBef>
                        <a:spcAft>
                          <a:spcPts val="0"/>
                        </a:spcAft>
                        <a:buClrTx/>
                        <a:buSzTx/>
                        <a:buFontTx/>
                        <a:buNone/>
                        <a:tabLst/>
                        <a:defRPr/>
                      </a:pPr>
                      <a:endParaRPr lang="fr-FR" sz="300" b="1" baseline="0" dirty="0" smtClean="0">
                        <a:solidFill>
                          <a:schemeClr val="tx2">
                            <a:lumMod val="60000"/>
                            <a:lumOff val="40000"/>
                          </a:schemeClr>
                        </a:solidFil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fr-FR" sz="1200" b="1" baseline="0" dirty="0" smtClean="0">
                          <a:solidFill>
                            <a:schemeClr val="tx2">
                              <a:lumMod val="60000"/>
                              <a:lumOff val="40000"/>
                            </a:schemeClr>
                          </a:solidFill>
                        </a:rPr>
                        <a:t>5) Une œuvre de commande, dont le sens a été pensé en fonction des circonstances marquées par les difficultés de la monarchie en 1787 / Une mauvaise image de la reine que la propagande royale n’arrive pas à corriger et qui cristallise les critiques / Décor qui reste fastueux, en décalage avec les difficultés du temps. </a:t>
                      </a:r>
                    </a:p>
                  </a:txBody>
                  <a:tcPr anchor="ctr"/>
                </a:tc>
                <a:tc hMerge="1">
                  <a:txBody>
                    <a:bodyPr/>
                    <a:lstStyle/>
                    <a:p>
                      <a:pPr algn="ctr"/>
                      <a:endParaRPr lang="fr-FR" sz="1400" b="1" dirty="0"/>
                    </a:p>
                  </a:txBody>
                  <a:tcPr anchor="ctr"/>
                </a:tc>
              </a:tr>
            </a:tbl>
          </a:graphicData>
        </a:graphic>
      </p:graphicFrame>
      <p:sp>
        <p:nvSpPr>
          <p:cNvPr id="5" name="Rectangle 4"/>
          <p:cNvSpPr/>
          <p:nvPr/>
        </p:nvSpPr>
        <p:spPr>
          <a:xfrm>
            <a:off x="539552" y="1124744"/>
            <a:ext cx="3528392" cy="1512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283968" y="1052736"/>
            <a:ext cx="1872208" cy="1656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444208" y="692696"/>
            <a:ext cx="2520280" cy="2016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67544" y="3212976"/>
            <a:ext cx="352839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4211960" y="3140968"/>
            <a:ext cx="4932040"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67544" y="3861048"/>
            <a:ext cx="352839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211960" y="4077072"/>
            <a:ext cx="493204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467544" y="4725144"/>
            <a:ext cx="352839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4211960" y="4797152"/>
            <a:ext cx="493204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467544" y="5517232"/>
            <a:ext cx="360040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211960" y="5157192"/>
            <a:ext cx="4824536"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467544" y="5949280"/>
            <a:ext cx="352839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4211960" y="5733256"/>
            <a:ext cx="4932040"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4">
            <a:hlinkClick r:id="rId10" action="ppaction://hlinksldjump"/>
          </p:cNvPr>
          <p:cNvPicPr>
            <a:picLocks noChangeAspect="1" noChangeArrowheads="1"/>
          </p:cNvPicPr>
          <p:nvPr/>
        </p:nvPicPr>
        <p:blipFill>
          <a:blip r:embed="rId11" cstate="email"/>
          <a:srcRect/>
          <a:stretch>
            <a:fillRect/>
          </a:stretch>
        </p:blipFill>
        <p:spPr bwMode="auto">
          <a:xfrm>
            <a:off x="6084168" y="404664"/>
            <a:ext cx="523458" cy="6678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0" y="1"/>
          <a:ext cx="9144000" cy="6745932"/>
        </p:xfrm>
        <a:graphic>
          <a:graphicData uri="http://schemas.openxmlformats.org/drawingml/2006/table">
            <a:tbl>
              <a:tblPr firstRow="1" bandRow="1">
                <a:tableStyleId>{5940675A-B579-460E-94D1-54222C63F5DA}</a:tableStyleId>
              </a:tblPr>
              <a:tblGrid>
                <a:gridCol w="395536"/>
                <a:gridCol w="3744416"/>
                <a:gridCol w="2160240"/>
                <a:gridCol w="2843808"/>
              </a:tblGrid>
              <a:tr h="329486">
                <a:tc gridSpan="4">
                  <a:txBody>
                    <a:bodyPr/>
                    <a:lstStyle/>
                    <a:p>
                      <a:r>
                        <a:rPr lang="fr-FR" sz="1200" b="1" dirty="0" smtClean="0"/>
                        <a:t>DOCUMENT RETENU</a:t>
                      </a:r>
                      <a:r>
                        <a:rPr lang="fr-FR" sz="1200" b="1" baseline="0" dirty="0" smtClean="0"/>
                        <a:t>  : </a:t>
                      </a:r>
                      <a:r>
                        <a:rPr lang="fr-FR" sz="1100" b="1" dirty="0" smtClean="0">
                          <a:solidFill>
                            <a:schemeClr val="tx2">
                              <a:lumMod val="60000"/>
                              <a:lumOff val="40000"/>
                            </a:schemeClr>
                          </a:solidFill>
                        </a:rPr>
                        <a:t>Marie-Antoinette de Lorraine Habsbourg, reine de France et ses enfants.</a:t>
                      </a:r>
                      <a:r>
                        <a:rPr lang="fr-FR" sz="1100" b="1" baseline="0" dirty="0" smtClean="0">
                          <a:solidFill>
                            <a:schemeClr val="tx2">
                              <a:lumMod val="60000"/>
                              <a:lumOff val="40000"/>
                            </a:schemeClr>
                          </a:solidFill>
                        </a:rPr>
                        <a:t> </a:t>
                      </a:r>
                      <a:r>
                        <a:rPr lang="fr-FR" sz="1100" b="1" dirty="0" smtClean="0">
                          <a:solidFill>
                            <a:schemeClr val="tx2">
                              <a:lumMod val="60000"/>
                              <a:lumOff val="40000"/>
                            </a:schemeClr>
                          </a:solidFill>
                        </a:rPr>
                        <a:t>Elisabeth Louise VIGEE-LE BRUN,</a:t>
                      </a:r>
                      <a:r>
                        <a:rPr lang="fr-FR" sz="1100" b="1" baseline="0" dirty="0" smtClean="0">
                          <a:solidFill>
                            <a:schemeClr val="tx2">
                              <a:lumMod val="60000"/>
                              <a:lumOff val="40000"/>
                            </a:schemeClr>
                          </a:solidFill>
                        </a:rPr>
                        <a:t> </a:t>
                      </a:r>
                      <a:r>
                        <a:rPr lang="fr-FR" sz="1100" b="1" dirty="0" smtClean="0">
                          <a:solidFill>
                            <a:schemeClr val="tx2">
                              <a:lumMod val="60000"/>
                              <a:lumOff val="40000"/>
                            </a:schemeClr>
                          </a:solidFill>
                        </a:rPr>
                        <a:t>1787</a:t>
                      </a:r>
                      <a:r>
                        <a:rPr lang="fr-FR" sz="1100" b="1" dirty="0" smtClean="0">
                          <a:solidFill>
                            <a:srgbClr val="FF0000"/>
                          </a:solidFill>
                        </a:rPr>
                        <a:t>   </a:t>
                      </a:r>
                      <a:r>
                        <a:rPr lang="fr-FR" sz="1100" b="0" baseline="0" dirty="0" smtClean="0">
                          <a:solidFill>
                            <a:srgbClr val="FF0000"/>
                          </a:solidFill>
                        </a:rPr>
                        <a:t> </a:t>
                      </a:r>
                      <a:r>
                        <a:rPr lang="fr-FR" sz="1200" b="1" dirty="0" smtClean="0"/>
                        <a:t>NIVEAU </a:t>
                      </a:r>
                      <a:r>
                        <a:rPr lang="fr-FR" sz="1400" b="1" dirty="0" smtClean="0">
                          <a:solidFill>
                            <a:schemeClr val="tx2"/>
                          </a:solidFill>
                        </a:rPr>
                        <a:t>:</a:t>
                      </a:r>
                      <a:r>
                        <a:rPr lang="fr-FR" sz="1400" b="1" dirty="0" smtClean="0">
                          <a:solidFill>
                            <a:schemeClr val="tx2">
                              <a:lumMod val="60000"/>
                              <a:lumOff val="40000"/>
                            </a:schemeClr>
                          </a:solidFill>
                        </a:rPr>
                        <a:t> 4</a:t>
                      </a:r>
                      <a:r>
                        <a:rPr lang="fr-FR" sz="1400" b="1" baseline="30000" dirty="0" smtClean="0">
                          <a:solidFill>
                            <a:schemeClr val="tx2">
                              <a:lumMod val="60000"/>
                              <a:lumOff val="40000"/>
                            </a:schemeClr>
                          </a:solidFill>
                        </a:rPr>
                        <a:t>ème</a:t>
                      </a:r>
                      <a:r>
                        <a:rPr lang="fr-FR" sz="1400" b="1" baseline="0" dirty="0" smtClean="0">
                          <a:solidFill>
                            <a:schemeClr val="tx2">
                              <a:lumMod val="60000"/>
                              <a:lumOff val="40000"/>
                            </a:schemeClr>
                          </a:solidFill>
                        </a:rPr>
                        <a:t> </a:t>
                      </a:r>
                      <a:endParaRPr lang="fr-FR" sz="1400" b="1" dirty="0">
                        <a:solidFill>
                          <a:schemeClr val="tx2">
                            <a:lumMod val="60000"/>
                            <a:lumOff val="40000"/>
                          </a:schemeClr>
                        </a:solidFill>
                      </a:endParaRPr>
                    </a:p>
                  </a:txBody>
                  <a:tcPr anchor="ctr"/>
                </a:tc>
                <a:tc hMerge="1">
                  <a:txBody>
                    <a:bodyPr/>
                    <a:lstStyle/>
                    <a:p>
                      <a:endParaRPr lang="fr-FR"/>
                    </a:p>
                  </a:txBody>
                  <a:tcPr/>
                </a:tc>
                <a:tc hMerge="1">
                  <a:txBody>
                    <a:bodyPr/>
                    <a:lstStyle/>
                    <a:p>
                      <a:endParaRPr lang="fr-FR"/>
                    </a:p>
                  </a:txBody>
                  <a:tcPr/>
                </a:tc>
                <a:tc hMerge="1">
                  <a:txBody>
                    <a:bodyPr/>
                    <a:lstStyle/>
                    <a:p>
                      <a:pPr algn="ctr"/>
                      <a:endParaRPr lang="fr-FR" sz="1400" b="1" dirty="0"/>
                    </a:p>
                  </a:txBody>
                  <a:tcPr anchor="ctr"/>
                </a:tc>
              </a:tr>
              <a:tr h="271707">
                <a:tc rowSpan="3">
                  <a:txBody>
                    <a:bodyPr/>
                    <a:lstStyle/>
                    <a:p>
                      <a:pPr algn="ctr"/>
                      <a:r>
                        <a:rPr lang="fr-FR" sz="1800" b="1" dirty="0" smtClean="0"/>
                        <a:t>OBJECTIFS</a:t>
                      </a:r>
                      <a:endParaRPr lang="fr-FR" sz="1800" b="1" dirty="0"/>
                    </a:p>
                  </a:txBody>
                  <a:tcPr vert="vert270" anchor="ctr"/>
                </a:tc>
                <a:tc gridSpan="2">
                  <a:txBody>
                    <a:bodyPr/>
                    <a:lstStyle/>
                    <a:p>
                      <a:pPr algn="ctr"/>
                      <a:r>
                        <a:rPr lang="fr-FR" sz="1200" b="1" dirty="0" smtClean="0"/>
                        <a:t>OBJECTIFS DE CONTENUS</a:t>
                      </a:r>
                      <a:endParaRPr lang="fr-FR" sz="1200" b="1" dirty="0"/>
                    </a:p>
                  </a:txBody>
                  <a:tcPr anchor="ctr"/>
                </a:tc>
                <a:tc hMerge="1">
                  <a:txBody>
                    <a:bodyPr/>
                    <a:lstStyle/>
                    <a:p>
                      <a:endParaRPr lang="fr-FR"/>
                    </a:p>
                  </a:txBody>
                  <a:tcPr/>
                </a:tc>
                <a:tc>
                  <a:txBody>
                    <a:bodyPr/>
                    <a:lstStyle/>
                    <a:p>
                      <a:pPr algn="ctr"/>
                      <a:r>
                        <a:rPr lang="fr-FR" sz="1200" b="1" dirty="0" smtClean="0"/>
                        <a:t>OBJECTIFS</a:t>
                      </a:r>
                      <a:r>
                        <a:rPr lang="fr-FR" sz="1200" b="1" baseline="0" dirty="0" smtClean="0"/>
                        <a:t> MÉTHODOLOGIQUES</a:t>
                      </a:r>
                      <a:endParaRPr lang="fr-FR" sz="1200" b="1" dirty="0"/>
                    </a:p>
                  </a:txBody>
                  <a:tcPr anchor="ctr"/>
                </a:tc>
              </a:tr>
              <a:tr h="392466">
                <a:tc vMerge="1">
                  <a:txBody>
                    <a:bodyPr/>
                    <a:lstStyle/>
                    <a:p>
                      <a:endParaRPr lang="fr-FR" dirty="0"/>
                    </a:p>
                  </a:txBody>
                  <a:tcPr/>
                </a:tc>
                <a:tc>
                  <a:txBody>
                    <a:bodyPr/>
                    <a:lstStyle/>
                    <a:p>
                      <a:pPr algn="ctr"/>
                      <a:r>
                        <a:rPr lang="fr-FR" sz="1000" b="1" i="1" dirty="0" smtClean="0"/>
                        <a:t>Problématique de l’étude de cas</a:t>
                      </a:r>
                      <a:r>
                        <a:rPr lang="fr-FR" sz="1000" b="1" i="1" baseline="0" dirty="0" smtClean="0"/>
                        <a:t> </a:t>
                      </a:r>
                      <a:r>
                        <a:rPr lang="fr-FR" sz="1000" b="1" i="1" dirty="0" smtClean="0"/>
                        <a:t>par</a:t>
                      </a:r>
                      <a:r>
                        <a:rPr lang="fr-FR" sz="1000" b="1" i="1" baseline="0" dirty="0" smtClean="0"/>
                        <a:t> </a:t>
                      </a:r>
                      <a:r>
                        <a:rPr lang="fr-FR" sz="1000" b="1" i="1" dirty="0" smtClean="0"/>
                        <a:t>rapport au programme </a:t>
                      </a:r>
                      <a:endParaRPr lang="fr-FR" sz="1000" b="1" i="1" dirty="0"/>
                    </a:p>
                  </a:txBody>
                  <a:tcPr anchor="ctr"/>
                </a:tc>
                <a:tc>
                  <a:txBody>
                    <a:bodyPr/>
                    <a:lstStyle/>
                    <a:p>
                      <a:pPr algn="ctr"/>
                      <a:r>
                        <a:rPr lang="fr-FR" sz="1000" b="1" i="1" dirty="0" smtClean="0"/>
                        <a:t>Notions</a:t>
                      </a:r>
                      <a:r>
                        <a:rPr lang="fr-FR" sz="1000" b="1" i="1" baseline="0" dirty="0" smtClean="0"/>
                        <a:t> et idées essentielles à dégager</a:t>
                      </a:r>
                      <a:endParaRPr lang="fr-FR" sz="1000" b="1" i="1" dirty="0"/>
                    </a:p>
                  </a:txBody>
                  <a:tcPr anchor="ctr"/>
                </a:tc>
                <a:tc rowSpan="2">
                  <a:txBody>
                    <a:bodyPr/>
                    <a:lstStyle/>
                    <a:p>
                      <a:pPr algn="ctr"/>
                      <a:r>
                        <a:rPr lang="fr-FR" sz="1400" b="1" dirty="0" smtClean="0">
                          <a:solidFill>
                            <a:schemeClr val="tx2">
                              <a:lumMod val="60000"/>
                              <a:lumOff val="40000"/>
                            </a:schemeClr>
                          </a:solidFill>
                        </a:rPr>
                        <a:t>Savoir</a:t>
                      </a:r>
                      <a:r>
                        <a:rPr lang="fr-FR" sz="1400" b="1" baseline="0" dirty="0" smtClean="0">
                          <a:solidFill>
                            <a:schemeClr val="tx2">
                              <a:lumMod val="60000"/>
                              <a:lumOff val="40000"/>
                            </a:schemeClr>
                          </a:solidFill>
                        </a:rPr>
                        <a:t> replacer un document</a:t>
                      </a:r>
                    </a:p>
                    <a:p>
                      <a:pPr algn="ctr"/>
                      <a:r>
                        <a:rPr lang="fr-FR" sz="1400" b="1" baseline="0" dirty="0" smtClean="0">
                          <a:solidFill>
                            <a:schemeClr val="tx2">
                              <a:lumMod val="60000"/>
                              <a:lumOff val="40000"/>
                            </a:schemeClr>
                          </a:solidFill>
                        </a:rPr>
                        <a:t> dans son contexte (1787)</a:t>
                      </a:r>
                    </a:p>
                    <a:p>
                      <a:pPr algn="ctr"/>
                      <a:endParaRPr lang="fr-FR" sz="700" b="1" baseline="0" dirty="0" smtClean="0">
                        <a:solidFill>
                          <a:schemeClr val="tx2">
                            <a:lumMod val="60000"/>
                            <a:lumOff val="40000"/>
                          </a:schemeClr>
                        </a:solidFill>
                      </a:endParaRPr>
                    </a:p>
                    <a:p>
                      <a:pPr algn="ctr"/>
                      <a:r>
                        <a:rPr lang="fr-FR" sz="1400" b="1" baseline="0" dirty="0" smtClean="0">
                          <a:solidFill>
                            <a:schemeClr val="tx2">
                              <a:lumMod val="60000"/>
                              <a:lumOff val="40000"/>
                            </a:schemeClr>
                          </a:solidFill>
                        </a:rPr>
                        <a:t>Savoir décrire et interpréter </a:t>
                      </a:r>
                    </a:p>
                    <a:p>
                      <a:pPr algn="ctr"/>
                      <a:r>
                        <a:rPr lang="fr-FR" sz="1400" b="1" baseline="0" dirty="0" smtClean="0">
                          <a:solidFill>
                            <a:schemeClr val="tx2">
                              <a:lumMod val="60000"/>
                              <a:lumOff val="40000"/>
                            </a:schemeClr>
                          </a:solidFill>
                        </a:rPr>
                        <a:t>une œuvre d’art</a:t>
                      </a:r>
                    </a:p>
                    <a:p>
                      <a:pPr algn="ctr"/>
                      <a:endParaRPr lang="fr-FR" sz="700" b="1" baseline="0" dirty="0" smtClean="0">
                        <a:solidFill>
                          <a:schemeClr val="tx2">
                            <a:lumMod val="60000"/>
                            <a:lumOff val="40000"/>
                          </a:schemeClr>
                        </a:solidFill>
                      </a:endParaRPr>
                    </a:p>
                    <a:p>
                      <a:pPr algn="ctr"/>
                      <a:r>
                        <a:rPr lang="fr-FR" sz="1400" b="1" baseline="0" dirty="0" smtClean="0">
                          <a:solidFill>
                            <a:schemeClr val="tx2">
                              <a:lumMod val="60000"/>
                              <a:lumOff val="40000"/>
                            </a:schemeClr>
                          </a:solidFill>
                        </a:rPr>
                        <a:t>Savoir exercer son esprit critique envers une œuvre de commande, émanant du pouvoir</a:t>
                      </a:r>
                    </a:p>
                    <a:p>
                      <a:pPr algn="ctr"/>
                      <a:r>
                        <a:rPr lang="fr-FR" sz="1400" b="1" baseline="0" dirty="0" smtClean="0">
                          <a:solidFill>
                            <a:schemeClr val="tx2">
                              <a:lumMod val="60000"/>
                              <a:lumOff val="40000"/>
                            </a:schemeClr>
                          </a:solidFill>
                        </a:rPr>
                        <a:t> et véhiculant un message</a:t>
                      </a:r>
                      <a:endParaRPr lang="fr-FR" sz="1400" b="1" dirty="0">
                        <a:solidFill>
                          <a:schemeClr val="tx2">
                            <a:lumMod val="60000"/>
                            <a:lumOff val="40000"/>
                          </a:schemeClr>
                        </a:solidFill>
                      </a:endParaRPr>
                    </a:p>
                  </a:txBody>
                  <a:tcPr anchor="ctr"/>
                </a:tc>
              </a:tr>
              <a:tr h="1780881">
                <a:tc vMerge="1">
                  <a:txBody>
                    <a:bodyPr/>
                    <a:lstStyle/>
                    <a:p>
                      <a:endParaRPr lang="fr-FR"/>
                    </a:p>
                  </a:txBody>
                  <a:tcPr/>
                </a:tc>
                <a:tc>
                  <a:txBody>
                    <a:bodyPr/>
                    <a:lstStyle/>
                    <a:p>
                      <a:pPr algn="ctr"/>
                      <a:endParaRPr lang="fr-FR" sz="300" b="1" baseline="0" dirty="0" smtClean="0">
                        <a:solidFill>
                          <a:schemeClr val="tx2">
                            <a:lumMod val="60000"/>
                            <a:lumOff val="40000"/>
                          </a:schemeClr>
                        </a:solidFill>
                      </a:endParaRPr>
                    </a:p>
                    <a:p>
                      <a:pPr algn="ctr"/>
                      <a:r>
                        <a:rPr lang="fr-FR" sz="1200" b="1" baseline="0" dirty="0" smtClean="0">
                          <a:solidFill>
                            <a:schemeClr val="tx2">
                              <a:lumMod val="60000"/>
                              <a:lumOff val="40000"/>
                            </a:schemeClr>
                          </a:solidFill>
                        </a:rPr>
                        <a:t>Quelle image la reine veut-elle donner d’elle-même et de son rôle par ce portrait, à la veille de la Révolution? </a:t>
                      </a:r>
                    </a:p>
                    <a:p>
                      <a:pPr algn="ctr"/>
                      <a:endParaRPr lang="fr-FR" sz="300" b="1" baseline="0" dirty="0" smtClean="0">
                        <a:solidFill>
                          <a:schemeClr val="tx2">
                            <a:lumMod val="60000"/>
                            <a:lumOff val="40000"/>
                          </a:schemeClr>
                        </a:solidFill>
                      </a:endParaRPr>
                    </a:p>
                    <a:p>
                      <a:pPr algn="ctr"/>
                      <a:r>
                        <a:rPr lang="fr-FR" sz="1200" b="1" baseline="0" dirty="0" smtClean="0">
                          <a:solidFill>
                            <a:schemeClr val="tx2">
                              <a:lumMod val="60000"/>
                              <a:lumOff val="40000"/>
                            </a:schemeClr>
                          </a:solidFill>
                        </a:rPr>
                        <a:t>Comment a évolué cette image ? </a:t>
                      </a:r>
                    </a:p>
                    <a:p>
                      <a:pPr algn="ctr"/>
                      <a:endParaRPr lang="fr-FR" sz="300" b="1" baseline="0" dirty="0" smtClean="0">
                        <a:solidFill>
                          <a:schemeClr val="tx2">
                            <a:lumMod val="60000"/>
                            <a:lumOff val="40000"/>
                          </a:schemeClr>
                        </a:solidFill>
                      </a:endParaRPr>
                    </a:p>
                    <a:p>
                      <a:pPr algn="ctr"/>
                      <a:r>
                        <a:rPr lang="fr-FR" sz="1200" b="1" baseline="0" dirty="0" smtClean="0">
                          <a:solidFill>
                            <a:schemeClr val="tx2">
                              <a:lumMod val="60000"/>
                              <a:lumOff val="40000"/>
                            </a:schemeClr>
                          </a:solidFill>
                        </a:rPr>
                        <a:t>Dans quelle mesure cette évolution révèle-t-elle les difficultés de la monarchie ? </a:t>
                      </a:r>
                    </a:p>
                    <a:p>
                      <a:pPr algn="ctr"/>
                      <a:endParaRPr lang="fr-FR" sz="300" b="1" baseline="0" dirty="0" smtClean="0">
                        <a:solidFill>
                          <a:schemeClr val="tx2">
                            <a:lumMod val="60000"/>
                            <a:lumOff val="40000"/>
                          </a:schemeClr>
                        </a:solidFill>
                      </a:endParaRPr>
                    </a:p>
                    <a:p>
                      <a:pPr algn="ctr"/>
                      <a:r>
                        <a:rPr lang="fr-FR" sz="1200" b="1" baseline="0" dirty="0" smtClean="0">
                          <a:solidFill>
                            <a:schemeClr val="tx2">
                              <a:lumMod val="60000"/>
                              <a:lumOff val="40000"/>
                            </a:schemeClr>
                          </a:solidFill>
                        </a:rPr>
                        <a:t>Quelles sont les limites du document pour évoquer ces difficultés ? </a:t>
                      </a:r>
                      <a:endParaRPr lang="fr-FR" sz="1200" b="1" dirty="0" smtClean="0">
                        <a:solidFill>
                          <a:schemeClr val="tx2">
                            <a:lumMod val="60000"/>
                            <a:lumOff val="40000"/>
                          </a:schemeClr>
                        </a:solidFill>
                      </a:endParaRPr>
                    </a:p>
                  </a:txBody>
                  <a:tcPr anchor="ctr"/>
                </a:tc>
                <a:tc>
                  <a:txBody>
                    <a:bodyPr/>
                    <a:lstStyle/>
                    <a:p>
                      <a:pPr algn="ctr"/>
                      <a:r>
                        <a:rPr lang="fr-FR" sz="1400" b="1" kern="1200" baseline="0" dirty="0" smtClean="0">
                          <a:solidFill>
                            <a:schemeClr val="tx2">
                              <a:lumMod val="60000"/>
                              <a:lumOff val="40000"/>
                            </a:schemeClr>
                          </a:solidFill>
                          <a:latin typeface="+mn-lt"/>
                          <a:ea typeface="+mn-ea"/>
                          <a:cs typeface="+mn-cs"/>
                        </a:rPr>
                        <a:t>Contexte de crise de la société d’ordres et d’une monarchie en difficultés</a:t>
                      </a:r>
                    </a:p>
                    <a:p>
                      <a:pPr algn="ctr"/>
                      <a:endParaRPr lang="fr-FR" sz="600" b="1" kern="1200" baseline="0" dirty="0" smtClean="0">
                        <a:solidFill>
                          <a:schemeClr val="tx2">
                            <a:lumMod val="60000"/>
                            <a:lumOff val="40000"/>
                          </a:schemeClr>
                        </a:solidFill>
                        <a:latin typeface="+mn-lt"/>
                        <a:ea typeface="+mn-ea"/>
                        <a:cs typeface="+mn-cs"/>
                      </a:endParaRPr>
                    </a:p>
                    <a:p>
                      <a:pPr algn="ctr"/>
                      <a:r>
                        <a:rPr lang="fr-FR" sz="1400" b="1" kern="1200" baseline="0" dirty="0" smtClean="0">
                          <a:solidFill>
                            <a:schemeClr val="tx2">
                              <a:lumMod val="60000"/>
                              <a:lumOff val="40000"/>
                            </a:schemeClr>
                          </a:solidFill>
                          <a:latin typeface="+mn-lt"/>
                          <a:ea typeface="+mn-ea"/>
                          <a:cs typeface="+mn-cs"/>
                        </a:rPr>
                        <a:t>Œuvre de commande, portrait</a:t>
                      </a:r>
                    </a:p>
                    <a:p>
                      <a:pPr algn="ctr"/>
                      <a:endParaRPr lang="fr-FR" sz="600" b="1" kern="1200" baseline="0" dirty="0" smtClean="0">
                        <a:solidFill>
                          <a:schemeClr val="tx2">
                            <a:lumMod val="60000"/>
                            <a:lumOff val="40000"/>
                          </a:schemeClr>
                        </a:solidFill>
                        <a:latin typeface="+mn-lt"/>
                        <a:ea typeface="+mn-ea"/>
                        <a:cs typeface="+mn-cs"/>
                      </a:endParaRPr>
                    </a:p>
                    <a:p>
                      <a:pPr algn="ctr"/>
                      <a:r>
                        <a:rPr lang="fr-FR" sz="1400" b="1" kern="1200" baseline="0" dirty="0" smtClean="0">
                          <a:solidFill>
                            <a:schemeClr val="tx2">
                              <a:lumMod val="60000"/>
                              <a:lumOff val="40000"/>
                            </a:schemeClr>
                          </a:solidFill>
                          <a:latin typeface="+mn-lt"/>
                          <a:ea typeface="+mn-ea"/>
                          <a:cs typeface="+mn-cs"/>
                        </a:rPr>
                        <a:t>Image de la royauté, </a:t>
                      </a:r>
                    </a:p>
                    <a:p>
                      <a:pPr algn="ctr"/>
                      <a:r>
                        <a:rPr lang="fr-FR" sz="1400" b="1" kern="1200" baseline="0" dirty="0" smtClean="0">
                          <a:solidFill>
                            <a:schemeClr val="tx2">
                              <a:lumMod val="60000"/>
                              <a:lumOff val="40000"/>
                            </a:schemeClr>
                          </a:solidFill>
                          <a:latin typeface="+mn-lt"/>
                          <a:ea typeface="+mn-ea"/>
                          <a:cs typeface="+mn-cs"/>
                        </a:rPr>
                        <a:t>propagande royale</a:t>
                      </a:r>
                    </a:p>
                  </a:txBody>
                  <a:tcPr anchor="ctr"/>
                </a:tc>
                <a:tc vMerge="1">
                  <a:txBody>
                    <a:bodyPr/>
                    <a:lstStyle/>
                    <a:p>
                      <a:endParaRPr lang="fr-FR"/>
                    </a:p>
                  </a:txBody>
                  <a:tcPr/>
                </a:tc>
              </a:tr>
              <a:tr h="271707">
                <a:tc rowSpan="2">
                  <a:txBody>
                    <a:bodyPr/>
                    <a:lstStyle/>
                    <a:p>
                      <a:pPr algn="ctr"/>
                      <a:r>
                        <a:rPr lang="fr-FR" sz="1800" b="1" dirty="0" smtClean="0"/>
                        <a:t>QUESTIONNEMENT</a:t>
                      </a:r>
                      <a:endParaRPr lang="fr-FR" sz="1800" b="1" dirty="0"/>
                    </a:p>
                  </a:txBody>
                  <a:tcPr vert="vert270" anchor="ctr"/>
                </a:tc>
                <a:tc>
                  <a:txBody>
                    <a:bodyPr/>
                    <a:lstStyle/>
                    <a:p>
                      <a:pPr marL="0" algn="ctr" defTabSz="914400" rtl="0" eaLnBrk="1" latinLnBrk="0" hangingPunct="1"/>
                      <a:r>
                        <a:rPr lang="fr-FR" sz="1200" b="1" kern="1200" dirty="0" smtClean="0">
                          <a:solidFill>
                            <a:schemeClr val="tx1"/>
                          </a:solidFill>
                          <a:latin typeface="+mn-lt"/>
                          <a:ea typeface="+mn-ea"/>
                          <a:cs typeface="+mn-cs"/>
                        </a:rPr>
                        <a:t>QUESTIONS OU ACTIVITÉS PROPOSÉES</a:t>
                      </a:r>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dirty="0" smtClean="0"/>
                        <a:t>RÉPONSES DÉVELOPPÉES</a:t>
                      </a:r>
                      <a:r>
                        <a:rPr lang="fr-FR" sz="1200" b="1" baseline="0" dirty="0" smtClean="0"/>
                        <a:t> AVEC LES ÉLÈVES</a:t>
                      </a:r>
                      <a:endParaRPr lang="fr-FR" sz="1100" b="1" kern="1200" dirty="0" smtClean="0">
                        <a:solidFill>
                          <a:schemeClr val="tx1"/>
                        </a:solidFill>
                        <a:latin typeface="+mn-lt"/>
                        <a:ea typeface="+mn-ea"/>
                        <a:cs typeface="+mn-cs"/>
                      </a:endParaRPr>
                    </a:p>
                  </a:txBody>
                  <a:tcPr anchor="ctr"/>
                </a:tc>
                <a:tc hMerge="1">
                  <a:txBody>
                    <a:bodyPr/>
                    <a:lstStyle/>
                    <a:p>
                      <a:pPr algn="ctr"/>
                      <a:endParaRPr lang="fr-FR" sz="1400" b="1" dirty="0"/>
                    </a:p>
                  </a:txBody>
                  <a:tcPr anchor="ctr"/>
                </a:tc>
              </a:tr>
              <a:tr h="3690685">
                <a:tc vMerge="1">
                  <a:txBody>
                    <a:bodyPr/>
                    <a:lstStyle/>
                    <a:p>
                      <a:endParaRPr lang="fr-FR" dirty="0"/>
                    </a:p>
                  </a:txBody>
                  <a:tcPr/>
                </a:tc>
                <a:tc>
                  <a:txBody>
                    <a:bodyPr/>
                    <a:lstStyle/>
                    <a:p>
                      <a:pPr marL="228600" indent="-228600" algn="l">
                        <a:buFont typeface="+mj-lt"/>
                        <a:buAutoNum type="arabicPeriod"/>
                      </a:pPr>
                      <a:r>
                        <a:rPr lang="fr-FR" sz="1200" b="1" dirty="0" smtClean="0">
                          <a:solidFill>
                            <a:schemeClr val="tx2">
                              <a:lumMod val="60000"/>
                              <a:lumOff val="40000"/>
                            </a:schemeClr>
                          </a:solidFill>
                        </a:rPr>
                        <a:t>Présentez le document. En vous appuyant</a:t>
                      </a:r>
                      <a:r>
                        <a:rPr lang="fr-FR" sz="1200" b="1" baseline="0" dirty="0" smtClean="0">
                          <a:solidFill>
                            <a:schemeClr val="tx2">
                              <a:lumMod val="60000"/>
                              <a:lumOff val="40000"/>
                            </a:schemeClr>
                          </a:solidFill>
                        </a:rPr>
                        <a:t> sur la date du tableau, expliquez le contexte dans lequel il est réalisé.</a:t>
                      </a:r>
                    </a:p>
                    <a:p>
                      <a:pPr marL="228600" indent="-228600" algn="l">
                        <a:buFont typeface="+mj-lt"/>
                        <a:buAutoNum type="arabicPeriod"/>
                      </a:pPr>
                      <a:endParaRPr lang="fr-FR" sz="600" b="1" baseline="0" dirty="0" smtClean="0">
                        <a:solidFill>
                          <a:schemeClr val="tx2">
                            <a:lumMod val="60000"/>
                            <a:lumOff val="40000"/>
                          </a:schemeClr>
                        </a:solidFill>
                      </a:endParaRPr>
                    </a:p>
                    <a:p>
                      <a:pPr marL="228600" indent="-228600" algn="l">
                        <a:buFont typeface="+mj-lt"/>
                        <a:buAutoNum type="arabicPeriod"/>
                      </a:pPr>
                      <a:r>
                        <a:rPr lang="fr-FR" sz="1200" b="1" baseline="0" dirty="0" smtClean="0">
                          <a:solidFill>
                            <a:schemeClr val="tx2">
                              <a:lumMod val="60000"/>
                              <a:lumOff val="40000"/>
                            </a:schemeClr>
                          </a:solidFill>
                        </a:rPr>
                        <a:t>Qui sont </a:t>
                      </a:r>
                      <a:r>
                        <a:rPr lang="fr-FR" sz="1200" b="1" baseline="0" dirty="0" smtClean="0">
                          <a:solidFill>
                            <a:schemeClr val="tx2">
                              <a:lumMod val="60000"/>
                              <a:lumOff val="40000"/>
                            </a:schemeClr>
                          </a:solidFill>
                          <a:hlinkClick r:id="rId2" action="ppaction://hlinksldjump"/>
                        </a:rPr>
                        <a:t>les différents personnages</a:t>
                      </a:r>
                      <a:r>
                        <a:rPr lang="fr-FR" sz="1200" b="1" baseline="0" dirty="0" smtClean="0">
                          <a:solidFill>
                            <a:schemeClr val="tx2">
                              <a:lumMod val="60000"/>
                              <a:lumOff val="40000"/>
                            </a:schemeClr>
                          </a:solidFill>
                        </a:rPr>
                        <a:t> ? Comment sont-ils </a:t>
                      </a:r>
                      <a:r>
                        <a:rPr lang="fr-FR" sz="1200" b="1" baseline="0" dirty="0" smtClean="0">
                          <a:solidFill>
                            <a:schemeClr val="tx2">
                              <a:lumMod val="60000"/>
                              <a:lumOff val="40000"/>
                            </a:schemeClr>
                          </a:solidFill>
                          <a:hlinkClick r:id="rId3" action="ppaction://hlinksldjump"/>
                        </a:rPr>
                        <a:t>disposés les uns par rapport aux autres </a:t>
                      </a:r>
                      <a:r>
                        <a:rPr lang="fr-FR" sz="1200" b="1" baseline="0" dirty="0" smtClean="0">
                          <a:solidFill>
                            <a:schemeClr val="tx2">
                              <a:lumMod val="60000"/>
                              <a:lumOff val="40000"/>
                            </a:schemeClr>
                          </a:solidFill>
                        </a:rPr>
                        <a:t>? Pourquoi </a:t>
                      </a:r>
                      <a:r>
                        <a:rPr lang="fr-FR" sz="1200" b="1" baseline="0" dirty="0" smtClean="0">
                          <a:solidFill>
                            <a:schemeClr val="tx2">
                              <a:lumMod val="60000"/>
                              <a:lumOff val="40000"/>
                            </a:schemeClr>
                          </a:solidFill>
                          <a:hlinkClick r:id="rId4" action="ppaction://hlinksldjump"/>
                        </a:rPr>
                        <a:t>un berceau vide </a:t>
                      </a:r>
                      <a:r>
                        <a:rPr lang="fr-FR" sz="1200" b="1" baseline="0" dirty="0" smtClean="0">
                          <a:solidFill>
                            <a:schemeClr val="tx2">
                              <a:lumMod val="60000"/>
                              <a:lumOff val="40000"/>
                            </a:schemeClr>
                          </a:solidFill>
                        </a:rPr>
                        <a:t>? Quelle </a:t>
                      </a:r>
                      <a:r>
                        <a:rPr lang="fr-FR" sz="1200" b="1" baseline="0" dirty="0" smtClean="0">
                          <a:solidFill>
                            <a:schemeClr val="tx2">
                              <a:lumMod val="60000"/>
                              <a:lumOff val="40000"/>
                            </a:schemeClr>
                          </a:solidFill>
                          <a:hlinkClick r:id="rId5" action="ppaction://hlinksldjump"/>
                        </a:rPr>
                        <a:t>ambiance</a:t>
                      </a:r>
                      <a:r>
                        <a:rPr lang="fr-FR" sz="1200" b="1" baseline="0" dirty="0" smtClean="0">
                          <a:solidFill>
                            <a:schemeClr val="tx2">
                              <a:lumMod val="60000"/>
                              <a:lumOff val="40000"/>
                            </a:schemeClr>
                          </a:solidFill>
                        </a:rPr>
                        <a:t> se dégage-t-elle de la scène ? </a:t>
                      </a:r>
                    </a:p>
                    <a:p>
                      <a:pPr marL="228600" indent="-228600" algn="l">
                        <a:buFont typeface="+mj-lt"/>
                        <a:buAutoNum type="arabicPeriod"/>
                      </a:pPr>
                      <a:endParaRPr lang="fr-FR" sz="500" b="1" baseline="0" dirty="0" smtClean="0">
                        <a:solidFill>
                          <a:schemeClr val="tx2">
                            <a:lumMod val="60000"/>
                            <a:lumOff val="40000"/>
                          </a:schemeClr>
                        </a:solidFill>
                      </a:endParaRPr>
                    </a:p>
                    <a:p>
                      <a:pPr marL="228600" indent="-228600" algn="l">
                        <a:buFont typeface="+mj-lt"/>
                        <a:buAutoNum type="arabicPeriod"/>
                      </a:pPr>
                      <a:r>
                        <a:rPr lang="fr-FR" sz="1200" b="1" baseline="0" dirty="0" smtClean="0">
                          <a:solidFill>
                            <a:schemeClr val="tx2">
                              <a:lumMod val="60000"/>
                              <a:lumOff val="40000"/>
                            </a:schemeClr>
                          </a:solidFill>
                        </a:rPr>
                        <a:t>En comparant ce tableau avec </a:t>
                      </a:r>
                      <a:r>
                        <a:rPr lang="fr-FR" sz="1200" b="1" baseline="0" dirty="0" smtClean="0">
                          <a:solidFill>
                            <a:schemeClr val="tx2">
                              <a:lumMod val="60000"/>
                              <a:lumOff val="40000"/>
                            </a:schemeClr>
                          </a:solidFill>
                          <a:hlinkClick r:id="rId6" action="ppaction://hlinksldjump"/>
                        </a:rPr>
                        <a:t>des portraits de la reine réalisés précédemment </a:t>
                      </a:r>
                      <a:r>
                        <a:rPr lang="fr-FR" sz="1200" b="1" baseline="0" dirty="0" smtClean="0">
                          <a:solidFill>
                            <a:schemeClr val="tx2">
                              <a:lumMod val="60000"/>
                              <a:lumOff val="40000"/>
                            </a:schemeClr>
                          </a:solidFill>
                        </a:rPr>
                        <a:t>par E. L. Vigée-Le Brun, relevez quelles sont </a:t>
                      </a:r>
                      <a:r>
                        <a:rPr lang="fr-FR" sz="1200" b="1" baseline="0" dirty="0" smtClean="0">
                          <a:solidFill>
                            <a:schemeClr val="tx2">
                              <a:lumMod val="60000"/>
                              <a:lumOff val="40000"/>
                            </a:schemeClr>
                          </a:solidFill>
                          <a:hlinkClick r:id="rId7" action="ppaction://hlinksldjump"/>
                        </a:rPr>
                        <a:t>les évolutions</a:t>
                      </a:r>
                      <a:r>
                        <a:rPr lang="fr-FR" sz="1200" b="1" baseline="0" dirty="0" smtClean="0">
                          <a:solidFill>
                            <a:schemeClr val="tx2">
                              <a:lumMod val="60000"/>
                              <a:lumOff val="40000"/>
                            </a:schemeClr>
                          </a:solidFill>
                        </a:rPr>
                        <a:t> dans la manière dont la reine est représentée. </a:t>
                      </a:r>
                    </a:p>
                    <a:p>
                      <a:pPr marL="228600" indent="-228600" algn="l">
                        <a:buFont typeface="+mj-lt"/>
                        <a:buAutoNum type="arabicPeriod"/>
                      </a:pPr>
                      <a:endParaRPr lang="fr-FR" sz="600" b="1" baseline="0" dirty="0" smtClean="0">
                        <a:solidFill>
                          <a:schemeClr val="tx2">
                            <a:lumMod val="60000"/>
                            <a:lumOff val="40000"/>
                          </a:schemeClr>
                        </a:solidFill>
                      </a:endParaRPr>
                    </a:p>
                    <a:p>
                      <a:pPr marL="228600" indent="-228600" algn="l">
                        <a:buFont typeface="+mj-lt"/>
                        <a:buAutoNum type="arabicPeriod"/>
                      </a:pPr>
                      <a:r>
                        <a:rPr lang="fr-FR" sz="1200" b="1" baseline="0" dirty="0" smtClean="0">
                          <a:solidFill>
                            <a:schemeClr val="tx2">
                              <a:lumMod val="60000"/>
                              <a:lumOff val="40000"/>
                            </a:schemeClr>
                          </a:solidFill>
                          <a:hlinkClick r:id="rId8" action="ppaction://hlinksldjump"/>
                        </a:rPr>
                        <a:t>Quelle image la reine veut-elle donner </a:t>
                      </a:r>
                      <a:r>
                        <a:rPr lang="fr-FR" sz="1200" b="1" baseline="0" dirty="0" smtClean="0">
                          <a:solidFill>
                            <a:schemeClr val="tx2">
                              <a:lumMod val="60000"/>
                              <a:lumOff val="40000"/>
                            </a:schemeClr>
                          </a:solidFill>
                        </a:rPr>
                        <a:t>d’elle-même en 1787 ? Pourquoi ? </a:t>
                      </a:r>
                    </a:p>
                    <a:p>
                      <a:pPr marL="228600" indent="-228600" algn="l">
                        <a:buFont typeface="+mj-lt"/>
                        <a:buAutoNum type="arabicPeriod"/>
                      </a:pPr>
                      <a:endParaRPr lang="fr-FR" sz="600" b="1" baseline="0" dirty="0" smtClean="0">
                        <a:solidFill>
                          <a:schemeClr val="tx2">
                            <a:lumMod val="60000"/>
                            <a:lumOff val="40000"/>
                          </a:schemeClr>
                        </a:solidFill>
                      </a:endParaRPr>
                    </a:p>
                    <a:p>
                      <a:pPr marL="228600" indent="-228600" algn="l">
                        <a:buFont typeface="+mj-lt"/>
                        <a:buAutoNum type="arabicPeriod"/>
                      </a:pPr>
                      <a:r>
                        <a:rPr lang="fr-FR" sz="1200" b="1" baseline="0" dirty="0" smtClean="0">
                          <a:solidFill>
                            <a:schemeClr val="tx2">
                              <a:lumMod val="60000"/>
                              <a:lumOff val="40000"/>
                            </a:schemeClr>
                          </a:solidFill>
                        </a:rPr>
                        <a:t>En quoi cette œuvre d’art relève-t-elle de la propagande royale ? Quelles sont </a:t>
                      </a:r>
                      <a:r>
                        <a:rPr lang="fr-FR" sz="1200" b="1" baseline="0" dirty="0" smtClean="0">
                          <a:solidFill>
                            <a:schemeClr val="tx2">
                              <a:lumMod val="60000"/>
                              <a:lumOff val="40000"/>
                            </a:schemeClr>
                          </a:solidFill>
                          <a:hlinkClick r:id="rId9" action="ppaction://hlinksldjump"/>
                        </a:rPr>
                        <a:t>les limites </a:t>
                      </a:r>
                      <a:r>
                        <a:rPr lang="fr-FR" sz="1200" b="1" baseline="0" dirty="0" smtClean="0">
                          <a:solidFill>
                            <a:schemeClr val="tx2">
                              <a:lumMod val="60000"/>
                              <a:lumOff val="40000"/>
                            </a:schemeClr>
                          </a:solidFill>
                        </a:rPr>
                        <a:t>de l’image pour renouveler l’image de la reine ?</a:t>
                      </a:r>
                    </a:p>
                  </a:txBody>
                  <a:tcPr anchor="ctr"/>
                </a:tc>
                <a:tc gridSpan="2">
                  <a:txBody>
                    <a:bodyPr/>
                    <a:lstStyle/>
                    <a:p>
                      <a:pPr algn="just"/>
                      <a:r>
                        <a:rPr lang="fr-FR" sz="1200" b="1" dirty="0" smtClean="0">
                          <a:solidFill>
                            <a:schemeClr val="tx2">
                              <a:lumMod val="60000"/>
                              <a:lumOff val="40000"/>
                            </a:schemeClr>
                          </a:solidFill>
                        </a:rPr>
                        <a:t>1)</a:t>
                      </a:r>
                      <a:r>
                        <a:rPr lang="fr-FR" sz="1200" b="1" baseline="0" dirty="0" smtClean="0">
                          <a:solidFill>
                            <a:schemeClr val="tx2">
                              <a:lumMod val="60000"/>
                              <a:lumOff val="40000"/>
                            </a:schemeClr>
                          </a:solidFill>
                        </a:rPr>
                        <a:t> </a:t>
                      </a:r>
                      <a:r>
                        <a:rPr lang="fr-FR" sz="1200" b="1" dirty="0" smtClean="0">
                          <a:solidFill>
                            <a:schemeClr val="tx2">
                              <a:lumMod val="60000"/>
                              <a:lumOff val="40000"/>
                            </a:schemeClr>
                          </a:solidFill>
                        </a:rPr>
                        <a:t>Un tableau réalisé à la demande de </a:t>
                      </a:r>
                      <a:r>
                        <a:rPr lang="fr-FR" sz="1200" b="1" baseline="0" dirty="0" smtClean="0">
                          <a:solidFill>
                            <a:schemeClr val="tx2">
                              <a:lumMod val="60000"/>
                              <a:lumOff val="40000"/>
                            </a:schemeClr>
                          </a:solidFill>
                        </a:rPr>
                        <a:t>Marie-Antoinette </a:t>
                      </a:r>
                      <a:r>
                        <a:rPr lang="fr-FR" sz="1200" b="1" dirty="0" smtClean="0">
                          <a:solidFill>
                            <a:schemeClr val="tx2">
                              <a:lumMod val="60000"/>
                              <a:lumOff val="40000"/>
                            </a:schemeClr>
                          </a:solidFill>
                        </a:rPr>
                        <a:t>par Elisabeth Louise VIGEE-LE BRUN, peintre officielle</a:t>
                      </a:r>
                      <a:r>
                        <a:rPr lang="fr-FR" sz="1200" b="1" baseline="0" dirty="0" smtClean="0">
                          <a:solidFill>
                            <a:schemeClr val="tx2">
                              <a:lumMod val="60000"/>
                              <a:lumOff val="40000"/>
                            </a:schemeClr>
                          </a:solidFill>
                        </a:rPr>
                        <a:t> de la reine qui a déjà représenté la souveraine à de nombreuses reprises . 1787 = la reine critiquée pour son train de vie dans un contexte critique envers la cour, de crise de la société d’ordres et de revendication de réformes fiscales</a:t>
                      </a:r>
                    </a:p>
                    <a:p>
                      <a:pPr algn="just"/>
                      <a:endParaRPr lang="fr-FR" sz="100" b="1" baseline="0" dirty="0" smtClean="0">
                        <a:solidFill>
                          <a:schemeClr val="tx2">
                            <a:lumMod val="60000"/>
                            <a:lumOff val="40000"/>
                          </a:schemeClr>
                        </a:solidFill>
                      </a:endParaRPr>
                    </a:p>
                    <a:p>
                      <a:pPr algn="just"/>
                      <a:r>
                        <a:rPr lang="fr-FR" sz="1200" b="1" baseline="0" dirty="0" smtClean="0">
                          <a:solidFill>
                            <a:schemeClr val="tx2">
                              <a:lumMod val="60000"/>
                              <a:lumOff val="40000"/>
                            </a:schemeClr>
                          </a:solidFill>
                        </a:rPr>
                        <a:t>2) La reine M.A. et ses enfants dont le Dauphin / Mise en avant des liens familiaux, de l’amour maternel et filial / Impression de simplicité, banalisation, « normalité » de la famille royale ( berceau vide, perte récente de Sophie = le deuil,  les malheurs du temps)</a:t>
                      </a:r>
                    </a:p>
                    <a:p>
                      <a:pPr algn="just"/>
                      <a:endParaRPr lang="fr-FR" sz="100" b="1" baseline="0" dirty="0" smtClean="0">
                        <a:solidFill>
                          <a:schemeClr val="tx2">
                            <a:lumMod val="60000"/>
                            <a:lumOff val="40000"/>
                          </a:schemeClr>
                        </a:solidFill>
                      </a:endParaRPr>
                    </a:p>
                    <a:p>
                      <a:pPr algn="just"/>
                      <a:r>
                        <a:rPr lang="fr-FR" sz="1200" b="1" baseline="0" dirty="0" smtClean="0">
                          <a:solidFill>
                            <a:schemeClr val="tx2">
                              <a:lumMod val="60000"/>
                              <a:lumOff val="40000"/>
                            </a:schemeClr>
                          </a:solidFill>
                        </a:rPr>
                        <a:t>3) Reine cherchant à affirmer son statut -&gt; reine dépensière et frivole -&gt; mère de famille</a:t>
                      </a:r>
                    </a:p>
                    <a:p>
                      <a:pPr algn="just"/>
                      <a:endParaRPr lang="fr-FR" sz="100" b="1" baseline="0" dirty="0" smtClean="0">
                        <a:solidFill>
                          <a:schemeClr val="tx2">
                            <a:lumMod val="60000"/>
                            <a:lumOff val="40000"/>
                          </a:schemeClr>
                        </a:solidFil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fr-FR" sz="1200" b="1" baseline="0" dirty="0" smtClean="0">
                          <a:solidFill>
                            <a:schemeClr val="tx2">
                              <a:lumMod val="60000"/>
                              <a:lumOff val="40000"/>
                            </a:schemeClr>
                          </a:solidFill>
                        </a:rPr>
                        <a:t>4) Une femme assumant son rôle de mère aimante, pieuse (composition pyramidale rappelant la Sainte famille), touchée par le deuil d’un enfant / Volonté de contrebalancer la dégradation de son image issue des pamphlets </a:t>
                      </a:r>
                    </a:p>
                    <a:p>
                      <a:pPr marL="0" marR="0" indent="0" algn="just" defTabSz="914400" rtl="0" eaLnBrk="1" fontAlgn="auto" latinLnBrk="0" hangingPunct="1">
                        <a:lnSpc>
                          <a:spcPct val="100000"/>
                        </a:lnSpc>
                        <a:spcBef>
                          <a:spcPts val="0"/>
                        </a:spcBef>
                        <a:spcAft>
                          <a:spcPts val="0"/>
                        </a:spcAft>
                        <a:buClrTx/>
                        <a:buSzTx/>
                        <a:buFontTx/>
                        <a:buNone/>
                        <a:tabLst/>
                        <a:defRPr/>
                      </a:pPr>
                      <a:endParaRPr lang="fr-FR" sz="300" b="1" baseline="0" dirty="0" smtClean="0">
                        <a:solidFill>
                          <a:schemeClr val="tx2">
                            <a:lumMod val="60000"/>
                            <a:lumOff val="40000"/>
                          </a:schemeClr>
                        </a:solidFil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fr-FR" sz="1200" b="1" baseline="0" dirty="0" smtClean="0">
                          <a:solidFill>
                            <a:schemeClr val="tx2">
                              <a:lumMod val="60000"/>
                              <a:lumOff val="40000"/>
                            </a:schemeClr>
                          </a:solidFill>
                        </a:rPr>
                        <a:t>5) Une œuvre de commande, dont le sens a été pensé en fonction des circonstances marquées par les difficultés de la monarchie en 1787 / Une mauvaise image de la reine que la propagande royale n’arrive pas à corriger et qui cristallise les critiques / Décor qui reste fastueux, en décalage avec les difficultés du temps. </a:t>
                      </a:r>
                    </a:p>
                  </a:txBody>
                  <a:tcPr anchor="ctr"/>
                </a:tc>
                <a:tc hMerge="1">
                  <a:txBody>
                    <a:bodyPr/>
                    <a:lstStyle/>
                    <a:p>
                      <a:pPr algn="ctr"/>
                      <a:endParaRPr lang="fr-FR" sz="1400" b="1" dirty="0"/>
                    </a:p>
                  </a:txBody>
                  <a:tcPr anchor="ctr"/>
                </a:tc>
              </a:tr>
            </a:tbl>
          </a:graphicData>
        </a:graphic>
      </p:graphicFrame>
      <p:pic>
        <p:nvPicPr>
          <p:cNvPr id="5" name="Picture 4">
            <a:hlinkClick r:id="rId10" action="ppaction://hlinksldjump"/>
          </p:cNvPr>
          <p:cNvPicPr>
            <a:picLocks noChangeAspect="1" noChangeArrowheads="1"/>
          </p:cNvPicPr>
          <p:nvPr/>
        </p:nvPicPr>
        <p:blipFill>
          <a:blip r:embed="rId11" cstate="email"/>
          <a:srcRect/>
          <a:stretch>
            <a:fillRect/>
          </a:stretch>
        </p:blipFill>
        <p:spPr bwMode="auto">
          <a:xfrm>
            <a:off x="6084168" y="404664"/>
            <a:ext cx="523458" cy="66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srcRect/>
          <a:stretch>
            <a:fillRect/>
          </a:stretch>
        </p:blipFill>
        <p:spPr bwMode="auto">
          <a:xfrm>
            <a:off x="0" y="0"/>
            <a:ext cx="6732240" cy="6866049"/>
          </a:xfrm>
          <a:prstGeom prst="rect">
            <a:avLst/>
          </a:prstGeom>
          <a:noFill/>
          <a:ln w="9525">
            <a:noFill/>
            <a:miter lim="800000"/>
            <a:headEnd/>
            <a:tailEnd/>
          </a:ln>
        </p:spPr>
      </p:pic>
      <p:pic>
        <p:nvPicPr>
          <p:cNvPr id="4" name="Picture 4">
            <a:hlinkClick r:id="rId3" action="ppaction://hlinksldjump"/>
          </p:cNvPr>
          <p:cNvPicPr>
            <a:picLocks noChangeAspect="1" noChangeArrowheads="1"/>
          </p:cNvPicPr>
          <p:nvPr/>
        </p:nvPicPr>
        <p:blipFill>
          <a:blip r:embed="rId4" cstate="email"/>
          <a:srcRect/>
          <a:stretch>
            <a:fillRect/>
          </a:stretch>
        </p:blipFill>
        <p:spPr bwMode="auto">
          <a:xfrm>
            <a:off x="8388424" y="188640"/>
            <a:ext cx="523458" cy="66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srcRect/>
          <a:stretch>
            <a:fillRect/>
          </a:stretch>
        </p:blipFill>
        <p:spPr bwMode="auto">
          <a:xfrm>
            <a:off x="1714500" y="19050"/>
            <a:ext cx="5715000" cy="6819900"/>
          </a:xfrm>
          <a:prstGeom prst="rect">
            <a:avLst/>
          </a:prstGeom>
          <a:noFill/>
          <a:ln w="9525">
            <a:noFill/>
            <a:miter lim="800000"/>
            <a:headEnd/>
            <a:tailEnd/>
          </a:ln>
        </p:spPr>
      </p:pic>
      <p:pic>
        <p:nvPicPr>
          <p:cNvPr id="4" name="Picture 4">
            <a:hlinkClick r:id="rId3" action="ppaction://hlinksldjump"/>
          </p:cNvPr>
          <p:cNvPicPr>
            <a:picLocks noChangeAspect="1" noChangeArrowheads="1"/>
          </p:cNvPicPr>
          <p:nvPr/>
        </p:nvPicPr>
        <p:blipFill>
          <a:blip r:embed="rId4" cstate="email"/>
          <a:srcRect/>
          <a:stretch>
            <a:fillRect/>
          </a:stretch>
        </p:blipFill>
        <p:spPr bwMode="auto">
          <a:xfrm>
            <a:off x="8388424" y="188640"/>
            <a:ext cx="523458" cy="66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srcRect/>
          <a:stretch>
            <a:fillRect/>
          </a:stretch>
        </p:blipFill>
        <p:spPr bwMode="auto">
          <a:xfrm>
            <a:off x="0" y="-1"/>
            <a:ext cx="9144000" cy="6734021"/>
          </a:xfrm>
          <a:prstGeom prst="rect">
            <a:avLst/>
          </a:prstGeom>
          <a:noFill/>
          <a:ln w="9525">
            <a:noFill/>
            <a:miter lim="800000"/>
            <a:headEnd/>
            <a:tailEnd/>
          </a:ln>
        </p:spPr>
      </p:pic>
      <p:pic>
        <p:nvPicPr>
          <p:cNvPr id="4" name="Picture 4">
            <a:hlinkClick r:id="rId3" action="ppaction://hlinksldjump"/>
          </p:cNvPr>
          <p:cNvPicPr>
            <a:picLocks noChangeAspect="1" noChangeArrowheads="1"/>
          </p:cNvPicPr>
          <p:nvPr/>
        </p:nvPicPr>
        <p:blipFill>
          <a:blip r:embed="rId4" cstate="email"/>
          <a:srcRect/>
          <a:stretch>
            <a:fillRect/>
          </a:stretch>
        </p:blipFill>
        <p:spPr bwMode="auto">
          <a:xfrm>
            <a:off x="323528" y="260648"/>
            <a:ext cx="523458" cy="667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TotalTime>
  <Words>1352</Words>
  <Application>Microsoft Office PowerPoint</Application>
  <PresentationFormat>Affichage à l'écran (4:3)</PresentationFormat>
  <Paragraphs>152</Paragraphs>
  <Slides>27</Slides>
  <Notes>0</Notes>
  <HiddenSlides>0</HiddenSlides>
  <MMClips>0</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Thème Office</vt:lpstr>
      <vt:lpstr>Marie-Antoinette de Lorraine Habsbourg,  reine de France et ses enfants.  Elisabeth Louise VIGEE-LE BRUN, 1787</vt:lpstr>
      <vt:lpstr>Diapositive 2</vt:lpstr>
      <vt:lpstr>Diapositive 3</vt:lpstr>
      <vt:lpstr>Place de l’étude dans les programmes</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Marie-Antoinette de Lorraine Habsbourg,  reine de France et ses enfants.  Elisabeth Louise VIGEE-LE BRUN, 1787</dc:title>
  <dc:creator>christophe</dc:creator>
  <cp:lastModifiedBy>Julien EBERSOLD</cp:lastModifiedBy>
  <cp:revision>12</cp:revision>
  <dcterms:created xsi:type="dcterms:W3CDTF">2013-12-15T12:02:37Z</dcterms:created>
  <dcterms:modified xsi:type="dcterms:W3CDTF">2014-08-20T09:07:08Z</dcterms:modified>
</cp:coreProperties>
</file>