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6858000" cy="9144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932" autoAdjust="0"/>
    <p:restoredTop sz="94660"/>
  </p:normalViewPr>
  <p:slideViewPr>
    <p:cSldViewPr>
      <p:cViewPr varScale="1">
        <p:scale>
          <a:sx n="79" d="100"/>
          <a:sy n="79" d="100"/>
        </p:scale>
        <p:origin x="-2712" y="-102"/>
      </p:cViewPr>
      <p:guideLst>
        <p:guide orient="horz" pos="2880"/>
        <p:guide pos="216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514350" y="2840568"/>
            <a:ext cx="5829300" cy="1960033"/>
          </a:xfrm>
        </p:spPr>
        <p:txBody>
          <a:bodyPr/>
          <a:lstStyle/>
          <a:p>
            <a:r>
              <a:rPr lang="fr-FR" smtClean="0"/>
              <a:t>Modifiez le style du titre</a:t>
            </a:r>
            <a:endParaRPr lang="fr-FR"/>
          </a:p>
        </p:txBody>
      </p:sp>
      <p:sp>
        <p:nvSpPr>
          <p:cNvPr id="3" name="Sous-titr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1A6C4284-6ACE-469B-80D7-5B89C2EC1909}" type="datetimeFigureOut">
              <a:rPr lang="fr-FR" smtClean="0"/>
              <a:pPr/>
              <a:t>18/08/2014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084EC56-22AB-48E8-8D37-492EAE07368E}" type="slidenum">
              <a:rPr lang="fr-FR" smtClean="0"/>
              <a:pPr/>
              <a:t>‹N°›</a:t>
            </a:fld>
            <a:endParaRPr lang="fr-FR"/>
          </a:p>
        </p:txBody>
      </p:sp>
    </p:spTree>
    <p:extLst>
      <p:ext uri="{BB962C8B-B14F-4D97-AF65-F5344CB8AC3E}">
        <p14:creationId xmlns:p14="http://schemas.microsoft.com/office/powerpoint/2010/main" xmlns="" val="34757851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1A6C4284-6ACE-469B-80D7-5B89C2EC1909}" type="datetimeFigureOut">
              <a:rPr lang="fr-FR" smtClean="0"/>
              <a:pPr/>
              <a:t>18/08/2014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084EC56-22AB-48E8-8D37-492EAE07368E}" type="slidenum">
              <a:rPr lang="fr-FR" smtClean="0"/>
              <a:pPr/>
              <a:t>‹N°›</a:t>
            </a:fld>
            <a:endParaRPr lang="fr-FR"/>
          </a:p>
        </p:txBody>
      </p:sp>
    </p:spTree>
    <p:extLst>
      <p:ext uri="{BB962C8B-B14F-4D97-AF65-F5344CB8AC3E}">
        <p14:creationId xmlns:p14="http://schemas.microsoft.com/office/powerpoint/2010/main" xmlns="" val="23064037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3729037" y="488951"/>
            <a:ext cx="1157288" cy="10401300"/>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257175" y="488951"/>
            <a:ext cx="3357563" cy="10401300"/>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1A6C4284-6ACE-469B-80D7-5B89C2EC1909}" type="datetimeFigureOut">
              <a:rPr lang="fr-FR" smtClean="0"/>
              <a:pPr/>
              <a:t>18/08/2014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084EC56-22AB-48E8-8D37-492EAE07368E}" type="slidenum">
              <a:rPr lang="fr-FR" smtClean="0"/>
              <a:pPr/>
              <a:t>‹N°›</a:t>
            </a:fld>
            <a:endParaRPr lang="fr-FR"/>
          </a:p>
        </p:txBody>
      </p:sp>
    </p:spTree>
    <p:extLst>
      <p:ext uri="{BB962C8B-B14F-4D97-AF65-F5344CB8AC3E}">
        <p14:creationId xmlns:p14="http://schemas.microsoft.com/office/powerpoint/2010/main" xmlns="" val="17988524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1A6C4284-6ACE-469B-80D7-5B89C2EC1909}" type="datetimeFigureOut">
              <a:rPr lang="fr-FR" smtClean="0"/>
              <a:pPr/>
              <a:t>18/08/2014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084EC56-22AB-48E8-8D37-492EAE07368E}" type="slidenum">
              <a:rPr lang="fr-FR" smtClean="0"/>
              <a:pPr/>
              <a:t>‹N°›</a:t>
            </a:fld>
            <a:endParaRPr lang="fr-FR"/>
          </a:p>
        </p:txBody>
      </p:sp>
    </p:spTree>
    <p:extLst>
      <p:ext uri="{BB962C8B-B14F-4D97-AF65-F5344CB8AC3E}">
        <p14:creationId xmlns:p14="http://schemas.microsoft.com/office/powerpoint/2010/main" xmlns="" val="39311221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541735" y="5875867"/>
            <a:ext cx="5829300" cy="1816100"/>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1A6C4284-6ACE-469B-80D7-5B89C2EC1909}" type="datetimeFigureOut">
              <a:rPr lang="fr-FR" smtClean="0"/>
              <a:pPr/>
              <a:t>18/08/2014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084EC56-22AB-48E8-8D37-492EAE07368E}" type="slidenum">
              <a:rPr lang="fr-FR" smtClean="0"/>
              <a:pPr/>
              <a:t>‹N°›</a:t>
            </a:fld>
            <a:endParaRPr lang="fr-FR"/>
          </a:p>
        </p:txBody>
      </p:sp>
    </p:spTree>
    <p:extLst>
      <p:ext uri="{BB962C8B-B14F-4D97-AF65-F5344CB8AC3E}">
        <p14:creationId xmlns:p14="http://schemas.microsoft.com/office/powerpoint/2010/main" xmlns="" val="28670582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257175"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2628900"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1A6C4284-6ACE-469B-80D7-5B89C2EC1909}" type="datetimeFigureOut">
              <a:rPr lang="fr-FR" smtClean="0"/>
              <a:pPr/>
              <a:t>18/08/2014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084EC56-22AB-48E8-8D37-492EAE07368E}" type="slidenum">
              <a:rPr lang="fr-FR" smtClean="0"/>
              <a:pPr/>
              <a:t>‹N°›</a:t>
            </a:fld>
            <a:endParaRPr lang="fr-FR"/>
          </a:p>
        </p:txBody>
      </p:sp>
    </p:spTree>
    <p:extLst>
      <p:ext uri="{BB962C8B-B14F-4D97-AF65-F5344CB8AC3E}">
        <p14:creationId xmlns:p14="http://schemas.microsoft.com/office/powerpoint/2010/main" xmlns="" val="36728507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342900" y="366184"/>
            <a:ext cx="6172200" cy="1524000"/>
          </a:xfrm>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1A6C4284-6ACE-469B-80D7-5B89C2EC1909}" type="datetimeFigureOut">
              <a:rPr lang="fr-FR" smtClean="0"/>
              <a:pPr/>
              <a:t>18/08/2014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6084EC56-22AB-48E8-8D37-492EAE07368E}" type="slidenum">
              <a:rPr lang="fr-FR" smtClean="0"/>
              <a:pPr/>
              <a:t>‹N°›</a:t>
            </a:fld>
            <a:endParaRPr lang="fr-FR"/>
          </a:p>
        </p:txBody>
      </p:sp>
    </p:spTree>
    <p:extLst>
      <p:ext uri="{BB962C8B-B14F-4D97-AF65-F5344CB8AC3E}">
        <p14:creationId xmlns:p14="http://schemas.microsoft.com/office/powerpoint/2010/main" xmlns="" val="5245291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1A6C4284-6ACE-469B-80D7-5B89C2EC1909}" type="datetimeFigureOut">
              <a:rPr lang="fr-FR" smtClean="0"/>
              <a:pPr/>
              <a:t>18/08/2014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6084EC56-22AB-48E8-8D37-492EAE07368E}" type="slidenum">
              <a:rPr lang="fr-FR" smtClean="0"/>
              <a:pPr/>
              <a:t>‹N°›</a:t>
            </a:fld>
            <a:endParaRPr lang="fr-FR"/>
          </a:p>
        </p:txBody>
      </p:sp>
    </p:spTree>
    <p:extLst>
      <p:ext uri="{BB962C8B-B14F-4D97-AF65-F5344CB8AC3E}">
        <p14:creationId xmlns:p14="http://schemas.microsoft.com/office/powerpoint/2010/main" xmlns="" val="8725872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1A6C4284-6ACE-469B-80D7-5B89C2EC1909}" type="datetimeFigureOut">
              <a:rPr lang="fr-FR" smtClean="0"/>
              <a:pPr/>
              <a:t>18/08/2014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6084EC56-22AB-48E8-8D37-492EAE07368E}" type="slidenum">
              <a:rPr lang="fr-FR" smtClean="0"/>
              <a:pPr/>
              <a:t>‹N°›</a:t>
            </a:fld>
            <a:endParaRPr lang="fr-FR"/>
          </a:p>
        </p:txBody>
      </p:sp>
    </p:spTree>
    <p:extLst>
      <p:ext uri="{BB962C8B-B14F-4D97-AF65-F5344CB8AC3E}">
        <p14:creationId xmlns:p14="http://schemas.microsoft.com/office/powerpoint/2010/main" xmlns="" val="35300592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342900" y="364067"/>
            <a:ext cx="2256235" cy="154940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1A6C4284-6ACE-469B-80D7-5B89C2EC1909}" type="datetimeFigureOut">
              <a:rPr lang="fr-FR" smtClean="0"/>
              <a:pPr/>
              <a:t>18/08/2014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084EC56-22AB-48E8-8D37-492EAE07368E}" type="slidenum">
              <a:rPr lang="fr-FR" smtClean="0"/>
              <a:pPr/>
              <a:t>‹N°›</a:t>
            </a:fld>
            <a:endParaRPr lang="fr-FR"/>
          </a:p>
        </p:txBody>
      </p:sp>
    </p:spTree>
    <p:extLst>
      <p:ext uri="{BB962C8B-B14F-4D97-AF65-F5344CB8AC3E}">
        <p14:creationId xmlns:p14="http://schemas.microsoft.com/office/powerpoint/2010/main" xmlns="" val="41875520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344216" y="6400800"/>
            <a:ext cx="4114800" cy="755651"/>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1A6C4284-6ACE-469B-80D7-5B89C2EC1909}" type="datetimeFigureOut">
              <a:rPr lang="fr-FR" smtClean="0"/>
              <a:pPr/>
              <a:t>18/08/2014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084EC56-22AB-48E8-8D37-492EAE07368E}" type="slidenum">
              <a:rPr lang="fr-FR" smtClean="0"/>
              <a:pPr/>
              <a:t>‹N°›</a:t>
            </a:fld>
            <a:endParaRPr lang="fr-FR"/>
          </a:p>
        </p:txBody>
      </p:sp>
    </p:spTree>
    <p:extLst>
      <p:ext uri="{BB962C8B-B14F-4D97-AF65-F5344CB8AC3E}">
        <p14:creationId xmlns:p14="http://schemas.microsoft.com/office/powerpoint/2010/main" xmlns="" val="23172950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A6C4284-6ACE-469B-80D7-5B89C2EC1909}" type="datetimeFigureOut">
              <a:rPr lang="fr-FR" smtClean="0"/>
              <a:pPr/>
              <a:t>18/08/2014</a:t>
            </a:fld>
            <a:endParaRPr lang="fr-FR"/>
          </a:p>
        </p:txBody>
      </p:sp>
      <p:sp>
        <p:nvSpPr>
          <p:cNvPr id="5" name="Espace réservé du pied de page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6084EC56-22AB-48E8-8D37-492EAE07368E}" type="slidenum">
              <a:rPr lang="fr-FR" smtClean="0"/>
              <a:pPr/>
              <a:t>‹N°›</a:t>
            </a:fld>
            <a:endParaRPr lang="fr-FR"/>
          </a:p>
        </p:txBody>
      </p:sp>
    </p:spTree>
    <p:extLst>
      <p:ext uri="{BB962C8B-B14F-4D97-AF65-F5344CB8AC3E}">
        <p14:creationId xmlns:p14="http://schemas.microsoft.com/office/powerpoint/2010/main" xmlns="" val="8675269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google.com/culturalinstitute/asset-viewer/the-ambassadors/bQEWbLB26MG1LA?hl=en" TargetMode="External"/><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p:cNvSpPr>
          <p:nvPr/>
        </p:nvSpPr>
        <p:spPr>
          <a:xfrm>
            <a:off x="0" y="0"/>
            <a:ext cx="6858000" cy="539552"/>
          </a:xfrm>
          <a:prstGeom prst="rect">
            <a:avLst/>
          </a:prstGeom>
        </p:spPr>
        <p:style>
          <a:lnRef idx="1">
            <a:schemeClr val="dk1"/>
          </a:lnRef>
          <a:fillRef idx="2">
            <a:schemeClr val="dk1"/>
          </a:fillRef>
          <a:effectRef idx="1">
            <a:schemeClr val="dk1"/>
          </a:effectRef>
          <a:fontRef idx="minor">
            <a:schemeClr val="dk1"/>
          </a:fontRef>
        </p:style>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fr-FR" altLang="fr-FR" sz="1200" dirty="0" smtClean="0">
                <a:latin typeface="Comic Sans MS" panose="030F0702030302020204" pitchFamily="66" charset="0"/>
              </a:rPr>
              <a:t>EDC: un monde en danger, à travers </a:t>
            </a:r>
            <a:r>
              <a:rPr lang="fr-FR" altLang="fr-FR" sz="1200" i="1" dirty="0" smtClean="0">
                <a:latin typeface="Comic Sans MS" panose="030F0702030302020204" pitchFamily="66" charset="0"/>
              </a:rPr>
              <a:t>les ambassadeurs </a:t>
            </a:r>
            <a:r>
              <a:rPr lang="fr-FR" altLang="fr-FR" sz="1200" dirty="0" smtClean="0">
                <a:latin typeface="Comic Sans MS" panose="030F0702030302020204" pitchFamily="66" charset="0"/>
              </a:rPr>
              <a:t>d’Holbein le Jeune</a:t>
            </a:r>
          </a:p>
          <a:p>
            <a:endParaRPr lang="fr-FR" altLang="fr-FR" sz="100" dirty="0">
              <a:latin typeface="Comic Sans MS" panose="030F0702030302020204" pitchFamily="66" charset="0"/>
            </a:endParaRPr>
          </a:p>
          <a:p>
            <a:r>
              <a:rPr lang="fr-FR" altLang="fr-FR" sz="1200" dirty="0" smtClean="0">
                <a:latin typeface="Comic Sans MS" panose="030F0702030302020204" pitchFamily="66" charset="0"/>
              </a:rPr>
              <a:t>Présentation de l’œuvre sur le site </a:t>
            </a:r>
            <a:r>
              <a:rPr lang="fr-FR" altLang="fr-FR" sz="1200" i="1" dirty="0" err="1" smtClean="0">
                <a:latin typeface="Comic Sans MS" panose="030F0702030302020204" pitchFamily="66" charset="0"/>
              </a:rPr>
              <a:t>google</a:t>
            </a:r>
            <a:r>
              <a:rPr lang="fr-FR" altLang="fr-FR" sz="1200" i="1" dirty="0" smtClean="0">
                <a:latin typeface="Comic Sans MS" panose="030F0702030302020204" pitchFamily="66" charset="0"/>
              </a:rPr>
              <a:t> art</a:t>
            </a:r>
            <a:endParaRPr lang="fr-FR" altLang="fr-FR" sz="1200" i="1" dirty="0">
              <a:latin typeface="Comic Sans MS" panose="030F0702030302020204" pitchFamily="66" charset="0"/>
            </a:endParaRPr>
          </a:p>
        </p:txBody>
      </p:sp>
      <p:pic>
        <p:nvPicPr>
          <p:cNvPr id="5" name="Picture 2" descr="C:\Documents and Settings\Pierre\Bureau\les ambassadeurs d'Holbein.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7043" y="1475656"/>
            <a:ext cx="2428731" cy="23959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6" name="ZoneTexte 5"/>
          <p:cNvSpPr txBox="1"/>
          <p:nvPr/>
        </p:nvSpPr>
        <p:spPr>
          <a:xfrm>
            <a:off x="1" y="539552"/>
            <a:ext cx="6858000" cy="1015663"/>
          </a:xfrm>
          <a:prstGeom prst="rect">
            <a:avLst/>
          </a:prstGeom>
          <a:noFill/>
        </p:spPr>
        <p:txBody>
          <a:bodyPr wrap="square" rtlCol="0">
            <a:spAutoFit/>
          </a:bodyPr>
          <a:lstStyle/>
          <a:p>
            <a:pPr algn="just"/>
            <a:r>
              <a:rPr lang="fr-FR" sz="1000" dirty="0" smtClean="0"/>
              <a:t>Site à consulter obligatoirement:</a:t>
            </a:r>
          </a:p>
          <a:p>
            <a:pPr marL="171450" indent="-171450" algn="just">
              <a:buFontTx/>
              <a:buChar char="-"/>
            </a:pPr>
            <a:r>
              <a:rPr lang="fr-FR" sz="1000" dirty="0" smtClean="0"/>
              <a:t>La peinture numérisée par </a:t>
            </a:r>
            <a:r>
              <a:rPr lang="fr-FR" sz="1000" dirty="0" err="1" smtClean="0"/>
              <a:t>google</a:t>
            </a:r>
            <a:r>
              <a:rPr lang="fr-FR" sz="1000" dirty="0" smtClean="0"/>
              <a:t> sur le site: </a:t>
            </a:r>
            <a:r>
              <a:rPr lang="fr-FR" sz="1000" dirty="0" smtClean="0">
                <a:hlinkClick r:id="rId3"/>
              </a:rPr>
              <a:t>http://www.google.com/culturalinstitute/asset-viewer/the-ambassadors/bQEWbLB26MG1LA?hl=en</a:t>
            </a:r>
            <a:r>
              <a:rPr lang="fr-FR" sz="1000" dirty="0" smtClean="0"/>
              <a:t> (ou tapez sous </a:t>
            </a:r>
            <a:r>
              <a:rPr lang="fr-FR" sz="1000" dirty="0" err="1" smtClean="0"/>
              <a:t>google</a:t>
            </a:r>
            <a:r>
              <a:rPr lang="fr-FR" sz="1000" dirty="0" smtClean="0"/>
              <a:t> « ambassadeurs </a:t>
            </a:r>
            <a:r>
              <a:rPr lang="fr-FR" sz="1000" dirty="0" err="1" smtClean="0"/>
              <a:t>holbein</a:t>
            </a:r>
            <a:r>
              <a:rPr lang="fr-FR" sz="1000" dirty="0" smtClean="0"/>
              <a:t> </a:t>
            </a:r>
            <a:r>
              <a:rPr lang="fr-FR" sz="1000" dirty="0" err="1" smtClean="0"/>
              <a:t>google</a:t>
            </a:r>
            <a:r>
              <a:rPr lang="fr-FR" sz="1000" dirty="0" smtClean="0"/>
              <a:t> art »)</a:t>
            </a:r>
          </a:p>
          <a:p>
            <a:pPr marL="171450" indent="-171450" algn="just">
              <a:buFontTx/>
              <a:buChar char="-"/>
            </a:pPr>
            <a:r>
              <a:rPr lang="fr-FR" sz="1000" dirty="0" smtClean="0"/>
              <a:t>Vous pouvez zoomer sur l’œuvre de façon très précise et obtenir quelques informations de base en cliquant sur l’onglet </a:t>
            </a:r>
            <a:r>
              <a:rPr lang="fr-FR" sz="1000" dirty="0" err="1" smtClean="0"/>
              <a:t>Details</a:t>
            </a:r>
            <a:endParaRPr lang="fr-FR" sz="1000" dirty="0" smtClean="0"/>
          </a:p>
          <a:p>
            <a:pPr marL="171450" indent="-171450" algn="just">
              <a:buFontTx/>
              <a:buChar char="-"/>
            </a:pPr>
            <a:endParaRPr lang="fr-FR" sz="1000" dirty="0"/>
          </a:p>
        </p:txBody>
      </p:sp>
      <p:sp>
        <p:nvSpPr>
          <p:cNvPr id="7" name="ZoneTexte 6"/>
          <p:cNvSpPr txBox="1"/>
          <p:nvPr/>
        </p:nvSpPr>
        <p:spPr>
          <a:xfrm>
            <a:off x="2580492" y="1272279"/>
            <a:ext cx="4221088" cy="3170099"/>
          </a:xfrm>
          <a:prstGeom prst="rect">
            <a:avLst/>
          </a:prstGeom>
          <a:noFill/>
        </p:spPr>
        <p:txBody>
          <a:bodyPr wrap="square" rtlCol="0">
            <a:spAutoFit/>
          </a:bodyPr>
          <a:lstStyle/>
          <a:p>
            <a:pPr algn="just"/>
            <a:r>
              <a:rPr lang="fr-FR" sz="1000" b="1" dirty="0" smtClean="0"/>
              <a:t>Première  impression sur l’œuvre, avant analyse:</a:t>
            </a:r>
          </a:p>
          <a:p>
            <a:pPr algn="just"/>
            <a:endParaRPr lang="fr-FR" sz="1000" dirty="0" smtClean="0"/>
          </a:p>
          <a:p>
            <a:pPr algn="just"/>
            <a:endParaRPr lang="fr-FR" sz="1000" dirty="0" smtClean="0"/>
          </a:p>
          <a:p>
            <a:pPr algn="just"/>
            <a:endParaRPr lang="fr-FR" sz="1000" dirty="0"/>
          </a:p>
          <a:p>
            <a:pPr algn="just"/>
            <a:endParaRPr lang="fr-FR" sz="1000" dirty="0" smtClean="0"/>
          </a:p>
          <a:p>
            <a:pPr algn="just"/>
            <a:endParaRPr lang="fr-FR" sz="1000" dirty="0"/>
          </a:p>
          <a:p>
            <a:pPr algn="just"/>
            <a:r>
              <a:rPr lang="fr-FR" sz="1000" dirty="0" smtClean="0"/>
              <a:t>Nommez les 2 personnages représentés:</a:t>
            </a:r>
          </a:p>
          <a:p>
            <a:pPr algn="just"/>
            <a:endParaRPr lang="fr-FR" sz="1000" dirty="0"/>
          </a:p>
          <a:p>
            <a:pPr algn="just"/>
            <a:r>
              <a:rPr lang="fr-FR" sz="1000" dirty="0" smtClean="0"/>
              <a:t>Style vestimentaire de chacun:</a:t>
            </a:r>
          </a:p>
          <a:p>
            <a:pPr algn="just"/>
            <a:endParaRPr lang="fr-FR" sz="1000" dirty="0"/>
          </a:p>
          <a:p>
            <a:pPr algn="just"/>
            <a:endParaRPr lang="fr-FR" sz="1000" dirty="0" smtClean="0"/>
          </a:p>
          <a:p>
            <a:pPr algn="just"/>
            <a:r>
              <a:rPr lang="fr-FR" sz="1000" dirty="0" smtClean="0"/>
              <a:t>Attitude de chacun:</a:t>
            </a:r>
          </a:p>
          <a:p>
            <a:pPr algn="just"/>
            <a:endParaRPr lang="fr-FR" sz="1000" dirty="0"/>
          </a:p>
          <a:p>
            <a:pPr algn="just"/>
            <a:endParaRPr lang="fr-FR" sz="1000" dirty="0" smtClean="0"/>
          </a:p>
          <a:p>
            <a:pPr algn="just"/>
            <a:r>
              <a:rPr lang="fr-FR" sz="1000" b="1" dirty="0" smtClean="0"/>
              <a:t>Personnage de gauche</a:t>
            </a:r>
          </a:p>
          <a:p>
            <a:pPr algn="just"/>
            <a:r>
              <a:rPr lang="fr-FR" sz="1000" dirty="0" smtClean="0"/>
              <a:t>Analysez le collier qu’il porte. A quel </a:t>
            </a:r>
            <a:r>
              <a:rPr lang="fr-FR" sz="1000" dirty="0" smtClean="0"/>
              <a:t>personnage</a:t>
            </a:r>
            <a:r>
              <a:rPr lang="fr-FR" sz="1000" dirty="0" smtClean="0"/>
              <a:t> </a:t>
            </a:r>
            <a:r>
              <a:rPr lang="fr-FR" sz="1000" dirty="0" smtClean="0"/>
              <a:t>fait-il référence? Pourquoi selon le contexte?</a:t>
            </a:r>
          </a:p>
          <a:p>
            <a:pPr algn="just"/>
            <a:endParaRPr lang="fr-FR" sz="1000" dirty="0"/>
          </a:p>
          <a:p>
            <a:pPr algn="just"/>
            <a:endParaRPr lang="fr-FR" sz="1000" dirty="0" smtClean="0"/>
          </a:p>
          <a:p>
            <a:pPr algn="just"/>
            <a:endParaRPr lang="fr-FR" sz="1000" dirty="0" smtClean="0"/>
          </a:p>
        </p:txBody>
      </p:sp>
      <p:sp>
        <p:nvSpPr>
          <p:cNvPr id="8" name="ZoneTexte 7"/>
          <p:cNvSpPr txBox="1"/>
          <p:nvPr/>
        </p:nvSpPr>
        <p:spPr>
          <a:xfrm>
            <a:off x="-29339" y="5880125"/>
            <a:ext cx="6857999" cy="707886"/>
          </a:xfrm>
          <a:prstGeom prst="rect">
            <a:avLst/>
          </a:prstGeom>
          <a:noFill/>
        </p:spPr>
        <p:txBody>
          <a:bodyPr wrap="square" rtlCol="0">
            <a:spAutoFit/>
          </a:bodyPr>
          <a:lstStyle/>
          <a:p>
            <a:pPr algn="just"/>
            <a:r>
              <a:rPr lang="fr-FR" sz="1000" b="1" dirty="0" smtClean="0"/>
              <a:t>Les instruments de musique</a:t>
            </a:r>
            <a:endParaRPr lang="fr-FR" sz="1000" dirty="0"/>
          </a:p>
          <a:p>
            <a:pPr algn="just"/>
            <a:r>
              <a:rPr lang="fr-FR" sz="1000" dirty="0" smtClean="0"/>
              <a:t>Zoomez sur les différents instruments de musique. Après les avoir identifiés, relevez les indices qui laissent à penser que les instruments ne peuvent pas être joués facilement.</a:t>
            </a:r>
          </a:p>
          <a:p>
            <a:pPr algn="just"/>
            <a:endParaRPr lang="fr-FR" sz="1000" dirty="0"/>
          </a:p>
        </p:txBody>
      </p:sp>
      <p:sp>
        <p:nvSpPr>
          <p:cNvPr id="9" name="ZoneTexte 8"/>
          <p:cNvSpPr txBox="1"/>
          <p:nvPr/>
        </p:nvSpPr>
        <p:spPr>
          <a:xfrm>
            <a:off x="4276" y="7740352"/>
            <a:ext cx="6880584" cy="861774"/>
          </a:xfrm>
          <a:prstGeom prst="rect">
            <a:avLst/>
          </a:prstGeom>
          <a:noFill/>
        </p:spPr>
        <p:txBody>
          <a:bodyPr wrap="square" rtlCol="0">
            <a:spAutoFit/>
          </a:bodyPr>
          <a:lstStyle/>
          <a:p>
            <a:pPr algn="just"/>
            <a:r>
              <a:rPr lang="fr-FR" sz="1000" b="1" dirty="0" smtClean="0"/>
              <a:t>Les livres</a:t>
            </a:r>
            <a:endParaRPr lang="fr-FR" sz="1000" dirty="0"/>
          </a:p>
          <a:p>
            <a:pPr algn="just"/>
            <a:r>
              <a:rPr lang="fr-FR" sz="1000" dirty="0" smtClean="0"/>
              <a:t>Zoomez sur les trois livres . Déterminez le contenu de chacun en analysant les indices laissés par Holbein. Soyez le plus précis possible et essayez de comprendre le message laissé par le peintre à travers ces 3 livres (utilisez le contexte pour bien saisir la référence).</a:t>
            </a:r>
          </a:p>
          <a:p>
            <a:pPr algn="just"/>
            <a:endParaRPr lang="fr-FR" sz="1000" dirty="0"/>
          </a:p>
        </p:txBody>
      </p:sp>
      <p:sp>
        <p:nvSpPr>
          <p:cNvPr id="10" name="ZoneTexte 9"/>
          <p:cNvSpPr txBox="1"/>
          <p:nvPr/>
        </p:nvSpPr>
        <p:spPr>
          <a:xfrm>
            <a:off x="0" y="4466061"/>
            <a:ext cx="6857999" cy="707886"/>
          </a:xfrm>
          <a:prstGeom prst="rect">
            <a:avLst/>
          </a:prstGeom>
          <a:noFill/>
        </p:spPr>
        <p:txBody>
          <a:bodyPr wrap="square" rtlCol="0">
            <a:spAutoFit/>
          </a:bodyPr>
          <a:lstStyle/>
          <a:p>
            <a:pPr algn="just"/>
            <a:r>
              <a:rPr lang="fr-FR" sz="1000" b="1" dirty="0" smtClean="0"/>
              <a:t>Les globes terrestres</a:t>
            </a:r>
            <a:endParaRPr lang="fr-FR" sz="1000" dirty="0"/>
          </a:p>
          <a:p>
            <a:pPr algn="just"/>
            <a:r>
              <a:rPr lang="fr-FR" sz="1000" dirty="0" smtClean="0"/>
              <a:t>Zoomez sur les deux </a:t>
            </a:r>
            <a:r>
              <a:rPr lang="fr-FR" sz="1000" dirty="0" smtClean="0"/>
              <a:t>globes. </a:t>
            </a:r>
            <a:r>
              <a:rPr lang="fr-FR" sz="1000" dirty="0" smtClean="0"/>
              <a:t>Identifiez précisément ce que chacun représente. Quelles découvertes récentes reflètent-ils selon vous (référez-vous à la date de réalisation du tableau)? </a:t>
            </a:r>
          </a:p>
          <a:p>
            <a:pPr algn="just"/>
            <a:endParaRPr lang="fr-FR" sz="1000" dirty="0"/>
          </a:p>
        </p:txBody>
      </p:sp>
    </p:spTree>
    <p:extLst>
      <p:ext uri="{BB962C8B-B14F-4D97-AF65-F5344CB8AC3E}">
        <p14:creationId xmlns:p14="http://schemas.microsoft.com/office/powerpoint/2010/main" xmlns="" val="4795440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heckerboard(across)">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1346" y="3707604"/>
            <a:ext cx="6858000" cy="246221"/>
          </a:xfrm>
          <a:prstGeom prst="rect">
            <a:avLst/>
          </a:prstGeom>
        </p:spPr>
        <p:txBody>
          <a:bodyPr wrap="square">
            <a:spAutoFit/>
          </a:bodyPr>
          <a:lstStyle/>
          <a:p>
            <a:r>
              <a:rPr lang="fr-FR" sz="1000" dirty="0" smtClean="0"/>
              <a:t>Hans Holbein le jeune est un peintre et graveur allemand, né à Augsbourg en 1497 et mort à Londres le 29 novembre 1543.</a:t>
            </a:r>
            <a:endParaRPr lang="fr-FR" sz="1000" dirty="0"/>
          </a:p>
        </p:txBody>
      </p:sp>
      <p:sp>
        <p:nvSpPr>
          <p:cNvPr id="8" name="Rectangle 7"/>
          <p:cNvSpPr/>
          <p:nvPr/>
        </p:nvSpPr>
        <p:spPr>
          <a:xfrm>
            <a:off x="-31346" y="3959516"/>
            <a:ext cx="6858000" cy="3293209"/>
          </a:xfrm>
          <a:prstGeom prst="rect">
            <a:avLst/>
          </a:prstGeom>
        </p:spPr>
        <p:txBody>
          <a:bodyPr wrap="square">
            <a:spAutoFit/>
          </a:bodyPr>
          <a:lstStyle/>
          <a:p>
            <a:r>
              <a:rPr lang="fr-FR" sz="1000" dirty="0" smtClean="0"/>
              <a:t>Fils du peintre Hans Holbein l'Ancien, il est le frère cadet du peintre Alex Holbein (vers 1493/94 - vers 1519), avec lequel il étudie dans l'atelier paternel.</a:t>
            </a:r>
          </a:p>
          <a:p>
            <a:endParaRPr lang="fr-FR" sz="1000" dirty="0" smtClean="0"/>
          </a:p>
          <a:p>
            <a:r>
              <a:rPr lang="fr-FR" sz="1000" dirty="0" smtClean="0"/>
              <a:t>En 1515, sa famille se fixe à Bâle, haut lieu de l'humanisme, où il se lie avec Érasme. De 1516 à 1526, travaillant pour la haute bourgeoisie commerçante, il réalise des portraits, compositions religieuses, décorations murales, cartons de vitraux et des gravures. Le musée d'art de la ville de Bâle possède ainsi la plus importante collection au monde d'œuvres de la famille Holbein. Durant cette période, il accomplit de nombreux voyages comme à Lucerne en Suisse ou encore en Italie, à Rome et Florence.</a:t>
            </a:r>
          </a:p>
          <a:p>
            <a:endParaRPr lang="fr-FR" sz="1000" dirty="0" smtClean="0"/>
          </a:p>
          <a:p>
            <a:r>
              <a:rPr lang="fr-FR" sz="1000" dirty="0" smtClean="0"/>
              <a:t>Influencé par Matthias Grünewald mais aussi par Léonard de Vinci, qu'il découvre dans un voyage en France, son style s'ouvre aux nouvelles conceptions de la Renaissance italienne.</a:t>
            </a:r>
          </a:p>
          <a:p>
            <a:endParaRPr lang="fr-FR" sz="1000" dirty="0" smtClean="0"/>
          </a:p>
          <a:p>
            <a:r>
              <a:rPr lang="fr-FR" sz="1000" dirty="0" smtClean="0"/>
              <a:t>En 1526, fuyant la Réforme, il part pour Londres, recommandé par Érasme à Thomas More. Cette époque constitue l'apogée de sa carrière. Il exécute le projet d'un arc de triomphe pour l'entrée d'Anne </a:t>
            </a:r>
            <a:r>
              <a:rPr lang="fr-FR" sz="1000" dirty="0" err="1" smtClean="0"/>
              <a:t>Boleyn</a:t>
            </a:r>
            <a:r>
              <a:rPr lang="fr-FR" sz="1000" dirty="0" smtClean="0"/>
              <a:t> à Londres et peint le tableau Les Ambassadeurs en 1533. Ce dernier est particulier. </a:t>
            </a:r>
          </a:p>
          <a:p>
            <a:r>
              <a:rPr lang="fr-FR" sz="1000" dirty="0" smtClean="0"/>
              <a:t>En 1536, nommé peintre-valet de chambre d'Henri VIII, il devient en peu de temps le peintre officiel de la cour d'Angleterre. En 1543, en pleine gloire, il meurt de la peste. Peintre recherchant derrière les apparences les expressions signifiantes des visages, il cherche à unir aux traditions gothiques les nouvelles tendances humanistes.</a:t>
            </a:r>
          </a:p>
          <a:p>
            <a:endParaRPr lang="fr-FR" sz="1400" b="1" u="sng" dirty="0"/>
          </a:p>
          <a:p>
            <a:r>
              <a:rPr lang="fr-FR" sz="1400" b="1" u="sng" dirty="0" smtClean="0"/>
              <a:t>Définitions utiles</a:t>
            </a:r>
          </a:p>
          <a:p>
            <a:endParaRPr lang="fr-FR" sz="1000" dirty="0"/>
          </a:p>
        </p:txBody>
      </p:sp>
      <p:sp>
        <p:nvSpPr>
          <p:cNvPr id="9" name="ZoneTexte 8"/>
          <p:cNvSpPr txBox="1">
            <a:spLocks noChangeArrowheads="1"/>
          </p:cNvSpPr>
          <p:nvPr/>
        </p:nvSpPr>
        <p:spPr bwMode="auto">
          <a:xfrm>
            <a:off x="-45967" y="7422172"/>
            <a:ext cx="6872621"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r>
              <a:rPr lang="fr-FR" altLang="fr-FR" sz="1000" dirty="0">
                <a:latin typeface="Comic Sans MS" pitchFamily="66" charset="0"/>
              </a:rPr>
              <a:t>=&gt; La </a:t>
            </a:r>
            <a:r>
              <a:rPr lang="fr-FR" altLang="fr-FR" sz="1000" b="1" u="sng" dirty="0">
                <a:solidFill>
                  <a:srgbClr val="FF0000"/>
                </a:solidFill>
                <a:latin typeface="Comic Sans MS" pitchFamily="66" charset="0"/>
              </a:rPr>
              <a:t>Renaissance</a:t>
            </a:r>
            <a:r>
              <a:rPr lang="fr-FR" altLang="fr-FR" sz="1000" dirty="0">
                <a:latin typeface="Comic Sans MS" pitchFamily="66" charset="0"/>
              </a:rPr>
              <a:t> est le mouvement artistique d’origine italienne qui a redéfini les techniques artistiques, architecturales etc… Michel-Ange en est l’apogée.</a:t>
            </a:r>
          </a:p>
        </p:txBody>
      </p:sp>
      <p:sp>
        <p:nvSpPr>
          <p:cNvPr id="10" name="ZoneTexte 9"/>
          <p:cNvSpPr txBox="1">
            <a:spLocks noChangeArrowheads="1"/>
          </p:cNvSpPr>
          <p:nvPr/>
        </p:nvSpPr>
        <p:spPr bwMode="auto">
          <a:xfrm>
            <a:off x="0" y="7956376"/>
            <a:ext cx="6858000"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r>
              <a:rPr lang="fr-FR" altLang="fr-FR" sz="1000" dirty="0">
                <a:latin typeface="Comic Sans MS" pitchFamily="66" charset="0"/>
              </a:rPr>
              <a:t>=&gt; L’</a:t>
            </a:r>
            <a:r>
              <a:rPr lang="fr-FR" altLang="fr-FR" sz="1000" b="1" u="sng" dirty="0">
                <a:solidFill>
                  <a:srgbClr val="FF0000"/>
                </a:solidFill>
                <a:latin typeface="Comic Sans MS" pitchFamily="66" charset="0"/>
              </a:rPr>
              <a:t>Humanisme</a:t>
            </a:r>
            <a:r>
              <a:rPr lang="fr-FR" altLang="fr-FR" sz="1000" dirty="0">
                <a:latin typeface="Comic Sans MS" pitchFamily="66" charset="0"/>
              </a:rPr>
              <a:t> est le mouvement philosophique et scientifique qui « redécouvre » les savoirs antiques et qui fait de l’Homme l’objet d’étude principal de toute science.</a:t>
            </a:r>
          </a:p>
        </p:txBody>
      </p:sp>
      <p:sp>
        <p:nvSpPr>
          <p:cNvPr id="11" name="ZoneTexte 10"/>
          <p:cNvSpPr txBox="1">
            <a:spLocks noChangeArrowheads="1"/>
          </p:cNvSpPr>
          <p:nvPr/>
        </p:nvSpPr>
        <p:spPr bwMode="auto">
          <a:xfrm>
            <a:off x="-31346" y="8460432"/>
            <a:ext cx="6858000" cy="86177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r>
              <a:rPr lang="fr-FR" altLang="fr-FR" sz="1000" dirty="0">
                <a:latin typeface="Comic Sans MS" pitchFamily="66" charset="0"/>
              </a:rPr>
              <a:t>=&gt;La </a:t>
            </a:r>
            <a:r>
              <a:rPr lang="fr-FR" altLang="fr-FR" sz="1000" b="1" u="sng" dirty="0">
                <a:solidFill>
                  <a:srgbClr val="FF0000"/>
                </a:solidFill>
                <a:latin typeface="Comic Sans MS" pitchFamily="66" charset="0"/>
              </a:rPr>
              <a:t>Réforme</a:t>
            </a:r>
            <a:r>
              <a:rPr lang="fr-FR" altLang="fr-FR" sz="1000" dirty="0">
                <a:latin typeface="Comic Sans MS" pitchFamily="66" charset="0"/>
              </a:rPr>
              <a:t> est la réflexion religieuse et théologique lancée par Luther qui a amené certains Chrétiens à quitter l’Eglise catholique (les Protestants). Une division religieuse apparaît alors à l’époque Moderne. </a:t>
            </a:r>
          </a:p>
          <a:p>
            <a:pPr algn="just" eaLnBrk="1" hangingPunct="1"/>
            <a:r>
              <a:rPr lang="fr-FR" altLang="fr-FR" sz="1000" dirty="0">
                <a:latin typeface="Comic Sans MS" pitchFamily="66" charset="0"/>
              </a:rPr>
              <a:t>Cette division, due à de profonds désaccords religieux, transforme l’Europe.</a:t>
            </a:r>
          </a:p>
          <a:p>
            <a:pPr algn="just" eaLnBrk="1" hangingPunct="1">
              <a:buFont typeface="Symbol" pitchFamily="18" charset="2"/>
              <a:buChar char="Þ"/>
            </a:pPr>
            <a:endParaRPr lang="fr-FR" altLang="fr-FR" sz="1000" dirty="0">
              <a:latin typeface="Comic Sans MS" pitchFamily="66" charset="0"/>
            </a:endParaRPr>
          </a:p>
          <a:p>
            <a:pPr algn="just" eaLnBrk="1" hangingPunct="1"/>
            <a:endParaRPr lang="fr-FR" altLang="fr-FR" sz="1000" dirty="0">
              <a:latin typeface="Comic Sans MS" pitchFamily="66" charset="0"/>
            </a:endParaRPr>
          </a:p>
        </p:txBody>
      </p:sp>
      <p:sp>
        <p:nvSpPr>
          <p:cNvPr id="12" name="ZoneTexte 11"/>
          <p:cNvSpPr txBox="1">
            <a:spLocks noChangeArrowheads="1"/>
          </p:cNvSpPr>
          <p:nvPr/>
        </p:nvSpPr>
        <p:spPr bwMode="auto">
          <a:xfrm>
            <a:off x="-31346" y="7022062"/>
            <a:ext cx="6858000"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r>
              <a:rPr lang="fr-FR" altLang="fr-FR" sz="1000" dirty="0">
                <a:latin typeface="Comic Sans MS" pitchFamily="66" charset="0"/>
              </a:rPr>
              <a:t>=&gt; Les </a:t>
            </a:r>
            <a:r>
              <a:rPr lang="fr-FR" altLang="fr-FR" sz="1000" b="1" u="sng" dirty="0">
                <a:solidFill>
                  <a:srgbClr val="FF0000"/>
                </a:solidFill>
                <a:latin typeface="Comic Sans MS" pitchFamily="66" charset="0"/>
              </a:rPr>
              <a:t>grandes découvertes</a:t>
            </a:r>
            <a:r>
              <a:rPr lang="fr-FR" altLang="fr-FR" sz="1000" dirty="0">
                <a:latin typeface="Comic Sans MS" pitchFamily="66" charset="0"/>
              </a:rPr>
              <a:t> amènent les Européens à découvrir de nouveaux espaces avec de nouvelles populations. Ex: 1492, Colomb, Amériques.</a:t>
            </a:r>
          </a:p>
        </p:txBody>
      </p:sp>
      <p:sp>
        <p:nvSpPr>
          <p:cNvPr id="13" name="ZoneTexte 12"/>
          <p:cNvSpPr txBox="1"/>
          <p:nvPr/>
        </p:nvSpPr>
        <p:spPr>
          <a:xfrm>
            <a:off x="0" y="0"/>
            <a:ext cx="6880584" cy="861774"/>
          </a:xfrm>
          <a:prstGeom prst="rect">
            <a:avLst/>
          </a:prstGeom>
          <a:noFill/>
        </p:spPr>
        <p:txBody>
          <a:bodyPr wrap="square" rtlCol="0">
            <a:spAutoFit/>
          </a:bodyPr>
          <a:lstStyle/>
          <a:p>
            <a:pPr algn="just"/>
            <a:r>
              <a:rPr lang="fr-FR" sz="1000" b="1" dirty="0" smtClean="0"/>
              <a:t>L’os de seiche</a:t>
            </a:r>
            <a:endParaRPr lang="fr-FR" sz="1000" dirty="0"/>
          </a:p>
          <a:p>
            <a:pPr algn="just"/>
            <a:r>
              <a:rPr lang="fr-FR" sz="1000" dirty="0" smtClean="0"/>
              <a:t>Zoomer sur l’objet blanc au milieu bas du tableau (premier plan) pour qu’il apparaisse totalement. Observez le de façon quasi parallèle à l’écran soit depuis le haut-droite de l’écran, soit depuis le bas-</a:t>
            </a:r>
            <a:r>
              <a:rPr lang="fr-FR" sz="1000" dirty="0"/>
              <a:t>g</a:t>
            </a:r>
            <a:r>
              <a:rPr lang="fr-FR" sz="1000" dirty="0" smtClean="0"/>
              <a:t>auche. Que représente cet objet? De quoi est-il le symbole selon vous? </a:t>
            </a:r>
          </a:p>
          <a:p>
            <a:pPr algn="just"/>
            <a:endParaRPr lang="fr-FR" sz="1000" dirty="0"/>
          </a:p>
        </p:txBody>
      </p:sp>
      <p:sp>
        <p:nvSpPr>
          <p:cNvPr id="14" name="ZoneTexte 13"/>
          <p:cNvSpPr txBox="1"/>
          <p:nvPr/>
        </p:nvSpPr>
        <p:spPr>
          <a:xfrm>
            <a:off x="0" y="3399827"/>
            <a:ext cx="1340768" cy="307777"/>
          </a:xfrm>
          <a:prstGeom prst="rect">
            <a:avLst/>
          </a:prstGeom>
          <a:noFill/>
        </p:spPr>
        <p:txBody>
          <a:bodyPr wrap="square" rtlCol="0">
            <a:spAutoFit/>
          </a:bodyPr>
          <a:lstStyle/>
          <a:p>
            <a:r>
              <a:rPr lang="fr-FR" sz="1400" b="1" u="sng" dirty="0" smtClean="0"/>
              <a:t>Biographie</a:t>
            </a:r>
            <a:endParaRPr lang="fr-FR" sz="1400" b="1" u="sng" dirty="0"/>
          </a:p>
        </p:txBody>
      </p:sp>
      <p:sp>
        <p:nvSpPr>
          <p:cNvPr id="15" name="ZoneTexte 14"/>
          <p:cNvSpPr txBox="1"/>
          <p:nvPr/>
        </p:nvSpPr>
        <p:spPr>
          <a:xfrm>
            <a:off x="0" y="1647027"/>
            <a:ext cx="6880584" cy="707886"/>
          </a:xfrm>
          <a:prstGeom prst="rect">
            <a:avLst/>
          </a:prstGeom>
          <a:noFill/>
        </p:spPr>
        <p:txBody>
          <a:bodyPr wrap="square" rtlCol="0">
            <a:spAutoFit/>
          </a:bodyPr>
          <a:lstStyle/>
          <a:p>
            <a:pPr algn="just"/>
            <a:r>
              <a:rPr lang="fr-FR" sz="1000" b="1" dirty="0" smtClean="0"/>
              <a:t>Impressions sur l’œuvre après analyse</a:t>
            </a:r>
            <a:endParaRPr lang="fr-FR" sz="1000" dirty="0"/>
          </a:p>
          <a:p>
            <a:pPr algn="just"/>
            <a:r>
              <a:rPr lang="fr-FR" sz="1000" dirty="0" smtClean="0"/>
              <a:t>Au-delà d’une apparence de portrait officiel, en quoi </a:t>
            </a:r>
            <a:r>
              <a:rPr lang="fr-FR" sz="1000" i="1" dirty="0" smtClean="0"/>
              <a:t>Les ambassadeurs </a:t>
            </a:r>
            <a:r>
              <a:rPr lang="fr-FR" sz="1000" dirty="0" smtClean="0"/>
              <a:t>est-il une peinture montrant les profondes inquiétudes de Holbein sur son monde?</a:t>
            </a:r>
          </a:p>
          <a:p>
            <a:pPr algn="just"/>
            <a:endParaRPr lang="fr-FR" sz="1000" dirty="0"/>
          </a:p>
        </p:txBody>
      </p:sp>
      <p:cxnSp>
        <p:nvCxnSpPr>
          <p:cNvPr id="17" name="Connecteur droit 16"/>
          <p:cNvCxnSpPr/>
          <p:nvPr/>
        </p:nvCxnSpPr>
        <p:spPr>
          <a:xfrm>
            <a:off x="0" y="3399827"/>
            <a:ext cx="6858000" cy="0"/>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xmlns="" val="16015524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checkerboard(across)">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checkerboard(across)">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checkerboard(across)">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checkerboard(across)">
                                      <p:cBhvr>
                                        <p:cTn id="2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P spid="12" grpId="0"/>
    </p:bld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92</TotalTime>
  <Words>696</Words>
  <Application>Microsoft Office PowerPoint</Application>
  <PresentationFormat>Affichage à l'écran (4:3)</PresentationFormat>
  <Paragraphs>50</Paragraphs>
  <Slides>2</Slides>
  <Notes>0</Notes>
  <HiddenSlides>0</HiddenSlides>
  <MMClips>0</MMClips>
  <ScaleCrop>false</ScaleCrop>
  <HeadingPairs>
    <vt:vector size="4" baseType="variant">
      <vt:variant>
        <vt:lpstr>Thème</vt:lpstr>
      </vt:variant>
      <vt:variant>
        <vt:i4>1</vt:i4>
      </vt:variant>
      <vt:variant>
        <vt:lpstr>Titres des diapositives</vt:lpstr>
      </vt:variant>
      <vt:variant>
        <vt:i4>2</vt:i4>
      </vt:variant>
    </vt:vector>
  </HeadingPairs>
  <TitlesOfParts>
    <vt:vector size="3" baseType="lpstr">
      <vt:lpstr>Thème Office</vt:lpstr>
      <vt:lpstr>Diapositive 1</vt:lpstr>
      <vt:lpstr>Diapositive 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GEDAUVAN</dc:creator>
  <cp:lastModifiedBy>christophe</cp:lastModifiedBy>
  <cp:revision>10</cp:revision>
  <dcterms:created xsi:type="dcterms:W3CDTF">2014-02-16T16:45:44Z</dcterms:created>
  <dcterms:modified xsi:type="dcterms:W3CDTF">2014-08-18T13:32:45Z</dcterms:modified>
</cp:coreProperties>
</file>