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92" r:id="rId30"/>
    <p:sldId id="284" r:id="rId31"/>
    <p:sldId id="285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7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90EE1-CE3E-4EE0-ACB7-C1BB41A657EE}" type="datetimeFigureOut">
              <a:rPr lang="fr-FR" smtClean="0"/>
              <a:pPr/>
              <a:t>17/04/2016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F6BD5-E84F-4E7C-ADDD-8DDCF8BE7AC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11760" cy="6858000"/>
          </a:xfrm>
          <a:prstGeom prst="rect">
            <a:avLst/>
          </a:prstGeom>
          <a:gradFill flip="none" rotWithShape="1">
            <a:gsLst>
              <a:gs pos="0">
                <a:srgbClr val="0033CC">
                  <a:shade val="30000"/>
                  <a:satMod val="115000"/>
                </a:srgbClr>
              </a:gs>
              <a:gs pos="50000">
                <a:srgbClr val="0033CC">
                  <a:shade val="67500"/>
                  <a:satMod val="115000"/>
                </a:srgbClr>
              </a:gs>
              <a:gs pos="100000">
                <a:srgbClr val="0033CC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843808" y="1484784"/>
            <a:ext cx="586814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tx2"/>
                </a:solidFill>
              </a:rPr>
              <a:t>La Grande Guerre sur mer</a:t>
            </a:r>
          </a:p>
          <a:p>
            <a:pPr algn="ctr"/>
            <a:endParaRPr lang="fr-FR" sz="3600" b="1" dirty="0" smtClean="0">
              <a:solidFill>
                <a:schemeClr val="tx2"/>
              </a:solidFill>
            </a:endParaRPr>
          </a:p>
          <a:p>
            <a:pPr algn="ctr"/>
            <a:endParaRPr lang="fr-FR" sz="3600" b="1" dirty="0" smtClean="0">
              <a:solidFill>
                <a:schemeClr val="tx2"/>
              </a:solidFill>
            </a:endParaRPr>
          </a:p>
          <a:p>
            <a:pPr algn="ctr"/>
            <a:r>
              <a:rPr lang="fr-FR" sz="2400" dirty="0" smtClean="0"/>
              <a:t>par </a:t>
            </a:r>
            <a:r>
              <a:rPr lang="fr-FR" sz="2400" b="1" dirty="0" smtClean="0"/>
              <a:t>Tristan LECOQ</a:t>
            </a:r>
            <a:r>
              <a:rPr lang="fr-FR" sz="2400" dirty="0" smtClean="0"/>
              <a:t>, Inspecteur général de l’Education Nationale, Professeur des universités (histoire contemporaine) associé à l’université de Paris-Sorbonne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35496" y="861680"/>
            <a:ext cx="2339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smtClean="0">
                <a:solidFill>
                  <a:schemeClr val="bg1"/>
                </a:solidFill>
              </a:rPr>
              <a:t>LES</a:t>
            </a:r>
            <a:r>
              <a:rPr lang="fr-FR" b="1" i="1" dirty="0" smtClean="0">
                <a:solidFill>
                  <a:srgbClr val="002060"/>
                </a:solidFill>
              </a:rPr>
              <a:t> </a:t>
            </a:r>
            <a:r>
              <a:rPr lang="fr-FR" sz="2000" b="1" i="1" dirty="0" smtClean="0">
                <a:solidFill>
                  <a:schemeClr val="bg1"/>
                </a:solidFill>
              </a:rPr>
              <a:t>ENJEUX MARITIMES : APPROCHES HISTORIQUES ET GÉOSTRATÉGIQUES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3429000"/>
            <a:ext cx="2411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JOURNEE DE FORMATION ET D’ECHANGE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Lundi 21 mars 2016</a:t>
            </a:r>
          </a:p>
          <a:p>
            <a:pPr algn="ctr"/>
            <a:endParaRPr lang="fr-FR" sz="2000" b="1" dirty="0">
              <a:solidFill>
                <a:schemeClr val="bg1"/>
              </a:solidFill>
            </a:endParaRPr>
          </a:p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ESPE de l’Académie de Strasbourg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Histoire de la Marine militaire (photographies et plans)\Cuirassé Danton (19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5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269" y="260648"/>
            <a:ext cx="239860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Cuirassé Danton (1911)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Histoire de la Marine militaire (photographies et plans)\Cuirassé Danton (1911) Vue d'ensemble in S. Jourdan La Marine de guerre Paris, Vuibert 1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36512" y="-27384"/>
            <a:ext cx="2843808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Cuirassé Danton (1911) Vue d'ensemble in S. </a:t>
            </a:r>
            <a:r>
              <a:rPr lang="fr-FR" b="1" dirty="0" smtClean="0"/>
              <a:t>Jourdan, </a:t>
            </a:r>
            <a:r>
              <a:rPr lang="fr-FR" b="1" i="1" dirty="0" smtClean="0"/>
              <a:t>La Marine de </a:t>
            </a:r>
            <a:r>
              <a:rPr lang="fr-FR" b="1" i="1" dirty="0" smtClean="0"/>
              <a:t>guerre</a:t>
            </a:r>
            <a:r>
              <a:rPr lang="fr-FR" b="1" dirty="0" smtClean="0"/>
              <a:t>, </a:t>
            </a:r>
            <a:r>
              <a:rPr lang="fr-FR" b="1" dirty="0" smtClean="0"/>
              <a:t>Paris, </a:t>
            </a:r>
            <a:r>
              <a:rPr lang="fr-FR" b="1" dirty="0" smtClean="0"/>
              <a:t>Vuibert, </a:t>
            </a:r>
            <a:r>
              <a:rPr lang="fr-FR" b="1" dirty="0" smtClean="0"/>
              <a:t>1910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Histoire de la Marine militaire (photographies et plans)\HMS Dreadnought (19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387" y="0"/>
            <a:ext cx="91953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332656"/>
            <a:ext cx="261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HMS Dreadnought (1906)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Histoire de la Marine militaire (photographies et plans)\HMS Dreadnought (plan et coupe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088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548680"/>
            <a:ext cx="3447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HMS Dreadnought (plan et coupe)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Histoire de la Marine militaire (photographies et plans)\Cuirassé Courbet (19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409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404664"/>
            <a:ext cx="243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Cuirassé Courbet (1913)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Histoire de la Marine militaire (photographies et plans)\Cuirassé Courbet (plan et vue) in Robert Dumas et Jean Guiglini Les cuirassés français de 23500 tonnes Grenoble, éditions des 4 Seigneurs 19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41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44624"/>
            <a:ext cx="2460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Cuirassé Courbet (1913)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t="4540"/>
          <a:stretch>
            <a:fillRect/>
          </a:stretch>
        </p:blipFill>
        <p:spPr bwMode="auto">
          <a:xfrm>
            <a:off x="0" y="836712"/>
            <a:ext cx="9049023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260648"/>
            <a:ext cx="3837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HMS Dreadnought et </a:t>
            </a:r>
            <a:r>
              <a:rPr lang="fr-FR" b="1" dirty="0" smtClean="0"/>
              <a:t>cuirassé </a:t>
            </a:r>
            <a:r>
              <a:rPr lang="fr-FR" b="1" dirty="0" smtClean="0"/>
              <a:t>Courbet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Histoire de la Marine militaire (photographies et plans)\Départ de la Jeanne d'Arc à Brest (Albert Brenet, années 192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588224" y="201414"/>
            <a:ext cx="2358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Départ de la Jeanne d'Arc à Brest (Albert </a:t>
            </a:r>
            <a:r>
              <a:rPr lang="fr-FR" b="1" dirty="0" err="1" smtClean="0"/>
              <a:t>Brenet</a:t>
            </a:r>
            <a:r>
              <a:rPr lang="fr-FR" b="1" dirty="0" smtClean="0"/>
              <a:t>, années 1920)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Histoire de la Marine militaire (photographies et plans)\Cuirassé type Patrie en rade de Toulon (Henri Le Roch, 1911 Musée national de la Marin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3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11663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Cuirassé type Patrie en rade de </a:t>
            </a:r>
            <a:r>
              <a:rPr lang="fr-FR" b="1" dirty="0" smtClean="0"/>
              <a:t>Toulon </a:t>
            </a:r>
            <a:r>
              <a:rPr lang="fr-FR" b="1" dirty="0" smtClean="0"/>
              <a:t>(Henri Le Roch, </a:t>
            </a:r>
            <a:r>
              <a:rPr lang="fr-FR" b="1" dirty="0" smtClean="0"/>
              <a:t>1911, </a:t>
            </a:r>
            <a:r>
              <a:rPr lang="fr-FR" b="1" dirty="0" smtClean="0"/>
              <a:t>Musée national de la Marine)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Histoire de la Marine militaire (photographies et plans)\Le Jean-Bart à Bizerte (19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12160" y="260648"/>
            <a:ext cx="2904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Le Jean-Bart à Bizerte (1916)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Histoire de la Marine militaire (photographies et plans)\Voies de communication internationales E. Sieurin Cartes d'étude pour servir à l'enseignement de l'histoire Paris, Masson, 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067944" y="5962054"/>
            <a:ext cx="5076056" cy="92333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Voies de communication internationales E. </a:t>
            </a:r>
            <a:r>
              <a:rPr lang="fr-FR" b="1" dirty="0" err="1" smtClean="0"/>
              <a:t>Sieurin</a:t>
            </a:r>
            <a:r>
              <a:rPr lang="fr-FR" b="1" dirty="0" smtClean="0"/>
              <a:t> </a:t>
            </a:r>
            <a:r>
              <a:rPr lang="fr-FR" b="1" i="1" dirty="0" smtClean="0"/>
              <a:t>Cartes d'étude pour servir à l'enseignement de </a:t>
            </a:r>
            <a:r>
              <a:rPr lang="fr-FR" b="1" i="1" dirty="0" smtClean="0"/>
              <a:t>l'histoire</a:t>
            </a:r>
            <a:r>
              <a:rPr lang="fr-FR" b="1" dirty="0" smtClean="0"/>
              <a:t>, </a:t>
            </a:r>
            <a:r>
              <a:rPr lang="fr-FR" b="1" dirty="0" smtClean="0"/>
              <a:t>Paris, Masson, 1908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Histoire de la Marine militaire (photographies et plans)\Le Viribus Unitis à la tête de la 1ère escadre de ligne (19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48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33265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Le </a:t>
            </a:r>
            <a:r>
              <a:rPr lang="fr-FR" b="1" dirty="0" err="1" smtClean="0"/>
              <a:t>Viribus</a:t>
            </a:r>
            <a:r>
              <a:rPr lang="fr-FR" b="1" dirty="0" smtClean="0"/>
              <a:t> </a:t>
            </a:r>
            <a:r>
              <a:rPr lang="fr-FR" b="1" dirty="0" err="1" smtClean="0"/>
              <a:t>Unitis</a:t>
            </a:r>
            <a:r>
              <a:rPr lang="fr-FR" b="1" dirty="0" smtClean="0"/>
              <a:t> à la tête de la 1ère escadre de ligne (1914)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Histoire de la Marine militaire (photographies et plans)\Sous-marin allemand (191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66" y="0"/>
            <a:ext cx="9234932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260648"/>
            <a:ext cx="287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Sous-marin allemand (1915)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Histoire de la Marine militaire (photographies et plans)\Sous-marins français (19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0052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12160" y="404664"/>
            <a:ext cx="2818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Sous-marins français (1916)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Histoire de la Marine militaire (photographies et plans)\Torpilleur à Bizerte (début XXème siècl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8693" y="179348"/>
            <a:ext cx="4045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Torpilleur à Bizerte (début XXème siècle)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Histoire de la Marine militaire (photographies et plans)\Torpilleur numéroté rentrant au port (Henri Rudaux, 1895 Musée national de la Marin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188640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Torpilleur numéroté rentrant au port (Henri </a:t>
            </a:r>
            <a:r>
              <a:rPr lang="fr-FR" b="1" dirty="0" err="1" smtClean="0"/>
              <a:t>Rudaux</a:t>
            </a:r>
            <a:r>
              <a:rPr lang="fr-FR" b="1" dirty="0" smtClean="0"/>
              <a:t>, 1895 Musée national de la Marine)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Histoire de la Marine militaire (photographies et plans)\Nos marins (Gervès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9688"/>
            <a:ext cx="9144000" cy="566762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1843" y="107340"/>
            <a:ext cx="2231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Nos marins (</a:t>
            </a:r>
            <a:r>
              <a:rPr lang="fr-FR" b="1" dirty="0" err="1" smtClean="0"/>
              <a:t>Gervèse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Histoire de la Marine militaire (photographies et plans)\Ballon captif d'observation contre les sous-marins sur les côtes françaises (19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84168" y="260648"/>
            <a:ext cx="277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Ballon captif d'observation contre les sous-marins sur les côtes françaises (1917)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Histoire de la Marine militaire (photographies et plans)\HMS Wonganella Q Ship Méditerranée, Royaume-Uni, Atlantique Nord (mars 1916-juillet 19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-108520" y="18864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HMS </a:t>
            </a:r>
            <a:r>
              <a:rPr lang="fr-FR" b="1" dirty="0" err="1" smtClean="0"/>
              <a:t>Wonganella</a:t>
            </a:r>
            <a:r>
              <a:rPr lang="fr-FR" b="1" dirty="0" smtClean="0"/>
              <a:t> Q </a:t>
            </a:r>
            <a:r>
              <a:rPr lang="fr-FR" b="1" dirty="0" err="1" smtClean="0"/>
              <a:t>Ship</a:t>
            </a:r>
            <a:r>
              <a:rPr lang="fr-FR" b="1" dirty="0" smtClean="0"/>
              <a:t> Méditerranée, Royaume-Uni, Atlantique Nord (mars 1916-juillet 1917)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Histoire de la Marine militaire (photographies et plans)\HMS Hyderabad (191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6872"/>
            <a:ext cx="9144000" cy="25149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1628800"/>
            <a:ext cx="240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HMS Hyderabad (1917)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Histoire de la Marine militaire (photographies et plans)\Plan et coupe du camoflage d'un cargo du type Fronsac (Pierre Galtier, 19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53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609850" algn="l"/>
              </a:tabLst>
            </a:pPr>
            <a:r>
              <a:rPr lang="fr-FR" b="1" dirty="0" smtClean="0"/>
              <a:t>Plan et coupe du </a:t>
            </a:r>
            <a:r>
              <a:rPr lang="fr-FR" b="1" dirty="0" smtClean="0"/>
              <a:t>camouflage </a:t>
            </a:r>
            <a:r>
              <a:rPr lang="fr-FR" b="1" dirty="0" smtClean="0"/>
              <a:t>d'un cargo du type Fronsac (Pierre </a:t>
            </a:r>
            <a:r>
              <a:rPr lang="fr-FR" b="1" dirty="0" err="1" smtClean="0"/>
              <a:t>Galtier</a:t>
            </a:r>
            <a:r>
              <a:rPr lang="fr-FR" b="1" dirty="0" smtClean="0"/>
              <a:t>, 1918)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Histoire de la Marine militaire (photographies et plans)\Bassin occidental de la Méditerranée Bases navales des belligérants (1914) in La guerre navale racontée par nos amiraux Paris, Schwarz 1920-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Histoire de la Marine militaire (photographies et plans)\Le convoi (Paul Morchain, 1918 Musée national de la Marine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26064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Le convoi (Paul Morchain, 1918 Musée national de la Marine)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Histoire de la Marine militaire (photographies et plans)\Paquebot américain camouflé (19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5386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323364"/>
            <a:ext cx="3708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Paquebot américain camouflé (1918)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Histoire de la Marine militaire (photographies et plans)\Raid du Goeben et du Breslau (3-5 aout1914) in Collectif La guerre navale racontée par nos amiraux Paris, Schwarz 1920-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10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5496" y="57398"/>
            <a:ext cx="4572000" cy="923330"/>
          </a:xfrm>
          <a:prstGeom prst="rect">
            <a:avLst/>
          </a:prstGeom>
          <a:solidFill>
            <a:schemeClr val="bg1">
              <a:alpha val="3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Raid du Goeben et du Breslau (3-5 aout1914) </a:t>
            </a:r>
            <a:r>
              <a:rPr lang="fr-FR" b="1" i="1" dirty="0" smtClean="0"/>
              <a:t>in Collectif La guerre navale racontée par nos </a:t>
            </a:r>
            <a:r>
              <a:rPr lang="fr-FR" b="1" i="1" dirty="0" smtClean="0"/>
              <a:t>amiraux, </a:t>
            </a:r>
            <a:r>
              <a:rPr lang="fr-FR" b="1" dirty="0" smtClean="0"/>
              <a:t>Paris, Schwarz 1920-1930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748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188640"/>
            <a:ext cx="286565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b="1" dirty="0" smtClean="0"/>
              <a:t>Les Dardanelles (mars 1915)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482453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51520" y="188640"/>
            <a:ext cx="286565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fr-FR" b="1" dirty="0" smtClean="0"/>
              <a:t>Les Dardanelles (mars 1915)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Histoire de la Marine militaire (photographies et plans)\Plan de réaction contre les sous-marins (DGGSM mars 1917) in Collectif La guerre navale racontée par nos amiraux Paris, Schwarz 1920-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4320480" cy="682658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26064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Plan de réaction contre les sous-marins </a:t>
            </a:r>
            <a:r>
              <a:rPr lang="fr-FR" b="1" dirty="0" smtClean="0"/>
              <a:t>allemands, </a:t>
            </a:r>
            <a:r>
              <a:rPr lang="fr-FR" b="1" dirty="0" smtClean="0"/>
              <a:t>1917 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Histoire de la Marine militaire (photographies et plans)\Obstructions et barrages in Collectif La guerre navale racontée par nos amiraux Paris, Schwarz 1920-1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0"/>
            <a:ext cx="517132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260648"/>
            <a:ext cx="2520280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Obstructions et barrages in </a:t>
            </a:r>
            <a:r>
              <a:rPr lang="fr-FR" b="1" dirty="0" smtClean="0"/>
              <a:t>Collectif, </a:t>
            </a:r>
            <a:r>
              <a:rPr lang="fr-FR" b="1" i="1" dirty="0" smtClean="0"/>
              <a:t>La guerre navale racontée par nos amiraux, </a:t>
            </a:r>
            <a:r>
              <a:rPr lang="fr-FR" b="1" dirty="0" smtClean="0"/>
              <a:t>Paris, </a:t>
            </a:r>
            <a:r>
              <a:rPr lang="fr-FR" b="1" dirty="0" smtClean="0"/>
              <a:t>Schwarz </a:t>
            </a:r>
            <a:r>
              <a:rPr lang="fr-FR" b="1" dirty="0" smtClean="0"/>
              <a:t>1920-1930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Histoire de la Marine militaire (photographies et plans)\Cuirassé Bouvet (190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691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332656"/>
            <a:ext cx="237039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Cuirassé Bouvet (1909)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355</Words>
  <Application>Microsoft Office PowerPoint</Application>
  <PresentationFormat>Affichage à l'écran (4:3)</PresentationFormat>
  <Paragraphs>39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Julien EBERSOLD</dc:creator>
  <cp:lastModifiedBy>Julien EBERSOLD</cp:lastModifiedBy>
  <cp:revision>13</cp:revision>
  <dcterms:created xsi:type="dcterms:W3CDTF">2016-03-21T10:05:18Z</dcterms:created>
  <dcterms:modified xsi:type="dcterms:W3CDTF">2016-04-17T10:03:58Z</dcterms:modified>
</cp:coreProperties>
</file>