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74" r:id="rId4"/>
    <p:sldId id="262" r:id="rId5"/>
    <p:sldId id="273" r:id="rId6"/>
    <p:sldId id="270" r:id="rId7"/>
    <p:sldId id="271" r:id="rId8"/>
    <p:sldId id="264" r:id="rId9"/>
    <p:sldId id="276" r:id="rId10"/>
    <p:sldId id="277" r:id="rId11"/>
    <p:sldId id="266" r:id="rId12"/>
    <p:sldId id="278" r:id="rId13"/>
    <p:sldId id="263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95018"/>
  </p:normalViewPr>
  <p:slideViewPr>
    <p:cSldViewPr snapToGrid="0">
      <p:cViewPr varScale="1">
        <p:scale>
          <a:sx n="87" d="100"/>
          <a:sy n="87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6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0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78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9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07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91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5B9E-750F-4E41-A9C0-5BFFB3B741AF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3549-F508-4396-93B3-D85AF7BAE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secretlymeet.me/" TargetMode="External"/><Relationship Id="rId20" Type="http://schemas.openxmlformats.org/officeDocument/2006/relationships/hyperlink" Target="http://wikispaces.com/" TargetMode="External"/><Relationship Id="rId21" Type="http://schemas.openxmlformats.org/officeDocument/2006/relationships/hyperlink" Target="http://myhistro.com/" TargetMode="External"/><Relationship Id="rId10" Type="http://schemas.openxmlformats.org/officeDocument/2006/relationships/hyperlink" Target="http://trello.com/" TargetMode="External"/><Relationship Id="rId11" Type="http://schemas.openxmlformats.org/officeDocument/2006/relationships/hyperlink" Target="http://appear.in/" TargetMode="External"/><Relationship Id="rId12" Type="http://schemas.openxmlformats.org/officeDocument/2006/relationships/hyperlink" Target="http://zotero.org/" TargetMode="External"/><Relationship Id="rId13" Type="http://schemas.openxmlformats.org/officeDocument/2006/relationships/hyperlink" Target="http://popplet.com/" TargetMode="External"/><Relationship Id="rId14" Type="http://schemas.openxmlformats.org/officeDocument/2006/relationships/hyperlink" Target="http://wisemapping.com/" TargetMode="External"/><Relationship Id="rId15" Type="http://schemas.openxmlformats.org/officeDocument/2006/relationships/hyperlink" Target="http://mind42.com/" TargetMode="External"/><Relationship Id="rId16" Type="http://schemas.openxmlformats.org/officeDocument/2006/relationships/hyperlink" Target="http://mindmup.com/" TargetMode="External"/><Relationship Id="rId17" Type="http://schemas.openxmlformats.org/officeDocument/2006/relationships/hyperlink" Target="http://poetica.com/" TargetMode="External"/><Relationship Id="rId18" Type="http://schemas.openxmlformats.org/officeDocument/2006/relationships/hyperlink" Target="http://framapad.org/" TargetMode="External"/><Relationship Id="rId19" Type="http://schemas.openxmlformats.org/officeDocument/2006/relationships/hyperlink" Target="http://drafti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padlet.com/" TargetMode="External"/><Relationship Id="rId3" Type="http://schemas.openxmlformats.org/officeDocument/2006/relationships/hyperlink" Target="http://www.marqueed.com/" TargetMode="External"/><Relationship Id="rId4" Type="http://schemas.openxmlformats.org/officeDocument/2006/relationships/hyperlink" Target="http://watch2gether.com/" TargetMode="External"/><Relationship Id="rId5" Type="http://schemas.openxmlformats.org/officeDocument/2006/relationships/hyperlink" Target="http://thinglink.com/" TargetMode="External"/><Relationship Id="rId6" Type="http://schemas.openxmlformats.org/officeDocument/2006/relationships/hyperlink" Target="http://vialogues.com/" TargetMode="External"/><Relationship Id="rId7" Type="http://schemas.openxmlformats.org/officeDocument/2006/relationships/hyperlink" Target="http://diigo.com/" TargetMode="External"/><Relationship Id="rId8" Type="http://schemas.openxmlformats.org/officeDocument/2006/relationships/hyperlink" Target="http://scoop.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79699" y="369811"/>
            <a:ext cx="9483012" cy="252267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5400" b="1" dirty="0" smtClean="0"/>
              <a:t>Le travail collaboratif </a:t>
            </a:r>
            <a:br>
              <a:rPr lang="fr-FR" sz="5400" b="1" dirty="0" smtClean="0"/>
            </a:br>
            <a:r>
              <a:rPr lang="fr-FR" sz="5400" b="1" dirty="0" smtClean="0"/>
              <a:t>par le numérique :</a:t>
            </a:r>
            <a:br>
              <a:rPr lang="fr-FR" sz="5400" b="1" dirty="0" smtClean="0"/>
            </a:br>
            <a:r>
              <a:rPr lang="fr-FR" sz="4000" i="1" dirty="0" smtClean="0"/>
              <a:t>Quelle plus-value pour les apprentissages?</a:t>
            </a:r>
            <a:br>
              <a:rPr lang="fr-FR" sz="4000" i="1" dirty="0" smtClean="0"/>
            </a:br>
            <a:endParaRPr lang="fr-FR" sz="1800" i="1" dirty="0"/>
          </a:p>
        </p:txBody>
      </p:sp>
      <p:pic>
        <p:nvPicPr>
          <p:cNvPr id="1026" name="Picture 2" descr="https://cinematice.files.wordpress.com/2012/10/inclusion-equipe.pn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10" y="3319793"/>
            <a:ext cx="5155410" cy="32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128" y="174208"/>
            <a:ext cx="11291776" cy="8709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40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réseau de questions : </a:t>
            </a:r>
            <a:r>
              <a:rPr lang="fr-FR" sz="4000" b="1" i="1" dirty="0"/>
              <a:t>Q</a:t>
            </a:r>
            <a:r>
              <a:rPr lang="fr-FR" sz="4000" b="1" i="1" dirty="0" smtClean="0"/>
              <a:t>u’apportent </a:t>
            </a:r>
            <a:r>
              <a:rPr lang="fr-FR" sz="4000" b="1" i="1" dirty="0"/>
              <a:t>les outils numériques au travail collaboratif </a:t>
            </a:r>
            <a:r>
              <a:rPr lang="fr-FR" sz="4000" b="1" i="1" dirty="0" smtClean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905" y="1118033"/>
            <a:ext cx="381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000" b="1" dirty="0"/>
              <a:t>F</a:t>
            </a:r>
            <a:r>
              <a:rPr lang="fr-FR" sz="2000" b="1" dirty="0" smtClean="0"/>
              <a:t>acilitent le </a:t>
            </a:r>
            <a:r>
              <a:rPr lang="fr-FR" sz="2000" b="1" dirty="0"/>
              <a:t>travail en rendant les échanges plus simples 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7428" y="3042817"/>
            <a:ext cx="362350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/>
              <a:t>Induisent de </a:t>
            </a:r>
            <a:r>
              <a:rPr lang="fr-FR" sz="2000" b="1" dirty="0"/>
              <a:t>nouvelles façons de travailler à </a:t>
            </a:r>
            <a:r>
              <a:rPr lang="fr-FR" sz="2000" b="1" dirty="0" smtClean="0"/>
              <a:t>plusieurs ? 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731380" y="722664"/>
            <a:ext cx="36489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/>
              <a:t>Changent les rythmes auxquels on travaille à plusieurs ? </a:t>
            </a:r>
            <a:endParaRPr lang="fr-FR" sz="20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8068905" y="4052177"/>
            <a:ext cx="3722602" cy="2808067"/>
            <a:chOff x="8068905" y="4214958"/>
            <a:chExt cx="3532999" cy="264528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9414" y="4214958"/>
              <a:ext cx="3442490" cy="264528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8068905" y="4214958"/>
              <a:ext cx="862444" cy="148409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4393624" y="5310194"/>
            <a:ext cx="41914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/>
              <a:t>Transforment la collaboration entre les élèves et l’équipe éducative ?</a:t>
            </a:r>
            <a:endParaRPr lang="fr-FR" sz="2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28" y="2558809"/>
            <a:ext cx="2246195" cy="1980108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6451992" y="4455424"/>
            <a:ext cx="205499" cy="77726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974958" y="3180004"/>
            <a:ext cx="1093947" cy="14528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554740" y="1590927"/>
            <a:ext cx="1377148" cy="1057078"/>
          </a:xfrm>
          <a:prstGeom prst="line">
            <a:avLst/>
          </a:pr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4380614" y="1998921"/>
            <a:ext cx="587338" cy="476395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10" y="1898822"/>
            <a:ext cx="1693964" cy="114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111" y="3876956"/>
            <a:ext cx="31193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/>
              <a:t>Génèrent de nouveaux types de productions ?</a:t>
            </a:r>
            <a:endParaRPr lang="fr-FR" sz="2000" b="1" dirty="0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721395" y="3817088"/>
            <a:ext cx="1248333" cy="2756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28" y="4677358"/>
            <a:ext cx="3230514" cy="207262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352" y="695476"/>
            <a:ext cx="1565849" cy="921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7"/>
          <a:srcRect t="4567" b="11220"/>
          <a:stretch/>
        </p:blipFill>
        <p:spPr>
          <a:xfrm>
            <a:off x="9289077" y="1825919"/>
            <a:ext cx="1320281" cy="11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80" y="188212"/>
            <a:ext cx="11674548" cy="89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900" b="1" i="1" dirty="0" smtClean="0">
                <a:solidFill>
                  <a:schemeClr val="accent1">
                    <a:lumMod val="75000"/>
                  </a:schemeClr>
                </a:solidFill>
              </a:rPr>
              <a:t>3ème </a:t>
            </a:r>
            <a:r>
              <a:rPr lang="fr-FR" sz="2900" b="1" i="1" dirty="0">
                <a:solidFill>
                  <a:schemeClr val="accent1">
                    <a:lumMod val="75000"/>
                  </a:schemeClr>
                </a:solidFill>
              </a:rPr>
              <a:t>réseau de questions : </a:t>
            </a:r>
            <a:r>
              <a:rPr lang="fr-FR" sz="2900" b="1" i="1" dirty="0"/>
              <a:t>Comment le travail collaboratif permet-il de développer les compétences numériques des élèves ?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1026" name="Picture 2" descr="Groupe OPtTIC en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" y="1230608"/>
            <a:ext cx="6104058" cy="31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77246" y="1270100"/>
            <a:ext cx="52843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Symbol" panose="05050102010706020507" pitchFamily="18" charset="2"/>
              <a:buChar char="®"/>
            </a:pPr>
            <a:r>
              <a:rPr lang="fr-FR" sz="2400" dirty="0" smtClean="0"/>
              <a:t> La motivation est –elle renforcée par l’emploi </a:t>
            </a:r>
            <a:r>
              <a:rPr lang="fr-FR" sz="2400" dirty="0"/>
              <a:t>d’outils </a:t>
            </a:r>
            <a:r>
              <a:rPr lang="fr-FR" sz="2400" dirty="0" smtClean="0"/>
              <a:t>numériques en groupe ?</a:t>
            </a:r>
          </a:p>
          <a:p>
            <a:pPr lvl="0">
              <a:buFont typeface="Symbol" panose="05050102010706020507" pitchFamily="18" charset="2"/>
              <a:buChar char="®"/>
            </a:pPr>
            <a:endParaRPr lang="fr-FR" dirty="0"/>
          </a:p>
          <a:p>
            <a:pPr lvl="0">
              <a:buFont typeface="Symbol" panose="05050102010706020507" pitchFamily="18" charset="2"/>
              <a:buChar char="®"/>
            </a:pPr>
            <a:r>
              <a:rPr lang="fr-FR" sz="2400" dirty="0" smtClean="0"/>
              <a:t> Le numérique isole-t-il ou favorise-t-il le travail de groupe ?</a:t>
            </a:r>
            <a:endParaRPr lang="fr-FR" sz="2400" dirty="0"/>
          </a:p>
          <a:p>
            <a:pPr lvl="0">
              <a:buFont typeface="Symbol" panose="05050102010706020507" pitchFamily="18" charset="2"/>
              <a:buChar char="®"/>
            </a:pPr>
            <a:endParaRPr lang="fr-FR" dirty="0"/>
          </a:p>
          <a:p>
            <a:pPr lvl="0">
              <a:buFont typeface="Symbol" panose="05050102010706020507" pitchFamily="18" charset="2"/>
              <a:buChar char="®"/>
            </a:pPr>
            <a:r>
              <a:rPr lang="fr-FR" sz="2400" dirty="0"/>
              <a:t> </a:t>
            </a:r>
            <a:r>
              <a:rPr lang="fr-FR" sz="2400" dirty="0" smtClean="0"/>
              <a:t>Les </a:t>
            </a:r>
            <a:r>
              <a:rPr lang="fr-FR" sz="2400" dirty="0"/>
              <a:t>élèves améliorent-ils les compétences techniques de leurs pairs ?</a:t>
            </a:r>
          </a:p>
          <a:p>
            <a:pPr lvl="0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7080" y="4560859"/>
            <a:ext cx="11568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Symbol" panose="05050102010706020507" pitchFamily="18" charset="2"/>
              <a:buChar char="®"/>
            </a:pPr>
            <a:r>
              <a:rPr lang="fr-FR" sz="2400" dirty="0"/>
              <a:t> L</a:t>
            </a:r>
            <a:r>
              <a:rPr lang="fr-FR" sz="2400" dirty="0" smtClean="0"/>
              <a:t>e travail collaboratif permet-il d’apprendre à mieux utiliser les ressources numériques ?</a:t>
            </a:r>
            <a:endParaRPr lang="fr-FR" sz="2400" dirty="0"/>
          </a:p>
          <a:p>
            <a:pPr lvl="0">
              <a:buFont typeface="Symbol" panose="05050102010706020507" pitchFamily="18" charset="2"/>
              <a:buChar char="®"/>
            </a:pPr>
            <a:endParaRPr lang="fr-FR" sz="1400" dirty="0"/>
          </a:p>
          <a:p>
            <a:pPr lvl="0">
              <a:buFont typeface="Symbol" panose="05050102010706020507" pitchFamily="18" charset="2"/>
              <a:buChar char="®"/>
            </a:pPr>
            <a:r>
              <a:rPr lang="fr-FR" sz="2400" dirty="0"/>
              <a:t> F</a:t>
            </a:r>
            <a:r>
              <a:rPr lang="fr-FR" sz="2400" dirty="0" smtClean="0"/>
              <a:t>avorise-t-il </a:t>
            </a:r>
            <a:r>
              <a:rPr lang="fr-FR" sz="2400" dirty="0"/>
              <a:t>l’autonomie face aux usages du </a:t>
            </a:r>
            <a:r>
              <a:rPr lang="fr-FR" sz="2400" dirty="0" smtClean="0"/>
              <a:t>numérique? Son usage responsable ?</a:t>
            </a:r>
            <a:endParaRPr lang="fr-FR" sz="2400" dirty="0"/>
          </a:p>
          <a:p>
            <a:pPr lvl="0">
              <a:buFont typeface="Symbol" panose="05050102010706020507" pitchFamily="18" charset="2"/>
              <a:buChar char="®"/>
            </a:pPr>
            <a:endParaRPr lang="fr-FR" sz="1400" dirty="0"/>
          </a:p>
          <a:p>
            <a:pPr lvl="0">
              <a:buFont typeface="Symbol" panose="05050102010706020507" pitchFamily="18" charset="2"/>
              <a:buChar char="®"/>
            </a:pPr>
            <a:r>
              <a:rPr lang="fr-FR" sz="2400" dirty="0" smtClean="0"/>
              <a:t> …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2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16" y="2473844"/>
            <a:ext cx="11812771" cy="113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i="1" dirty="0"/>
              <a:t>C</a:t>
            </a:r>
            <a:r>
              <a:rPr lang="fr-FR" sz="32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Des pistes d’usages et des exemples d’outils </a:t>
            </a:r>
            <a:endParaRPr lang="fr-FR" sz="3200" b="1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507" y="290481"/>
            <a:ext cx="11423056" cy="7302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000" b="1" i="1" dirty="0" smtClean="0"/>
              <a:t>Des pistes d’usages en histoire-géographie ?</a:t>
            </a:r>
            <a:r>
              <a:rPr lang="fr-FR" sz="3000" b="1" i="1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567" y="1344911"/>
            <a:ext cx="11337995" cy="5365102"/>
          </a:xfrm>
        </p:spPr>
        <p:txBody>
          <a:bodyPr>
            <a:normAutofit lnSpcReduction="10000"/>
          </a:bodyPr>
          <a:lstStyle/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 Pour </a:t>
            </a:r>
            <a:r>
              <a:rPr lang="fr-FR" dirty="0"/>
              <a:t>exercer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le jugement critique </a:t>
            </a:r>
            <a:r>
              <a:rPr lang="fr-FR" dirty="0"/>
              <a:t>à travers le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débat</a:t>
            </a:r>
            <a:r>
              <a:rPr lang="fr-FR" dirty="0"/>
              <a:t> </a:t>
            </a:r>
            <a:r>
              <a:rPr lang="fr-FR" dirty="0" smtClean="0"/>
              <a:t>d'idées</a:t>
            </a:r>
          </a:p>
          <a:p>
            <a:pPr lvl="0">
              <a:buFont typeface="Symbol" panose="05050102010706020507" pitchFamily="18" charset="2"/>
              <a:buChar char=""/>
            </a:pPr>
            <a:endParaRPr lang="fr-FR" sz="1500" dirty="0"/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 Pour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s'entraîner à la mémorisation </a:t>
            </a:r>
            <a:r>
              <a:rPr lang="fr-FR" dirty="0" smtClean="0"/>
              <a:t>par l’échange</a:t>
            </a:r>
          </a:p>
          <a:p>
            <a:pPr lvl="0">
              <a:buFont typeface="Symbol" panose="05050102010706020507" pitchFamily="18" charset="2"/>
              <a:buChar char=""/>
            </a:pP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/>
              <a:t> Pour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réviser</a:t>
            </a:r>
            <a:r>
              <a:rPr lang="fr-FR" dirty="0" smtClean="0"/>
              <a:t> ensemble </a:t>
            </a:r>
          </a:p>
          <a:p>
            <a:pPr lvl="0">
              <a:buFont typeface="Symbol" panose="05050102010706020507" pitchFamily="18" charset="2"/>
              <a:buChar char=""/>
            </a:pPr>
            <a:endParaRPr lang="fr-FR" sz="1600" dirty="0"/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 Pour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mettre l'intelligence collective au service de l'analyse documentaire</a:t>
            </a:r>
          </a:p>
          <a:p>
            <a:pPr lvl="0">
              <a:buFont typeface="Symbol" panose="05050102010706020507" pitchFamily="18" charset="2"/>
              <a:buChar char=""/>
            </a:pPr>
            <a:endParaRPr lang="fr-FR" sz="1400" dirty="0"/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 Pour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co-construire le cours </a:t>
            </a:r>
            <a:r>
              <a:rPr lang="fr-FR" dirty="0" smtClean="0"/>
              <a:t>ou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co-élaborer la trace écrite</a:t>
            </a:r>
          </a:p>
          <a:p>
            <a:pPr lvl="0">
              <a:buFont typeface="Symbol" panose="05050102010706020507" pitchFamily="18" charset="2"/>
              <a:buChar char=""/>
            </a:pPr>
            <a:endParaRPr lang="fr-FR" sz="1400" dirty="0"/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 Pour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organiser le travail de groupe dans des logiques de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projets</a:t>
            </a:r>
          </a:p>
          <a:p>
            <a:pPr marL="0" lvl="0" indent="0">
              <a:buNone/>
            </a:pPr>
            <a:endParaRPr lang="fr-FR" sz="700" dirty="0"/>
          </a:p>
          <a:p>
            <a:pPr lvl="0">
              <a:buFont typeface="Symbol" panose="05050102010706020507" pitchFamily="18" charset="2"/>
              <a:buChar char=""/>
            </a:pPr>
            <a:r>
              <a:rPr lang="fr-FR" dirty="0" smtClean="0"/>
              <a:t>…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0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488" y="1031359"/>
            <a:ext cx="11855303" cy="5603357"/>
          </a:xfrm>
        </p:spPr>
        <p:txBody>
          <a:bodyPr numCol="2" spcCol="72000">
            <a:normAutofit fontScale="77500" lnSpcReduction="20000"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fr-FR" b="1" dirty="0"/>
              <a:t>1) Murs collaboratifs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PADLET : </a:t>
            </a:r>
            <a:r>
              <a:rPr lang="fr-FR" u="sng" dirty="0">
                <a:hlinkClick r:id="rId2"/>
              </a:rPr>
              <a:t>fr.padlet.com</a:t>
            </a:r>
            <a:r>
              <a:rPr lang="fr-FR" dirty="0"/>
              <a:t> (brainstorming, exposé</a:t>
            </a:r>
            <a:r>
              <a:rPr lang="fr-FR" dirty="0" smtClean="0"/>
              <a:t>...)</a:t>
            </a:r>
          </a:p>
          <a:p>
            <a:pPr marL="36000">
              <a:spcBef>
                <a:spcPts val="0"/>
              </a:spcBef>
            </a:pP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r>
              <a:rPr lang="fr-FR" b="1" dirty="0"/>
              <a:t>2) Analyse documentaire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MARQUEED : </a:t>
            </a:r>
            <a:r>
              <a:rPr lang="fr-FR" u="sng" dirty="0">
                <a:hlinkClick r:id="rId3"/>
              </a:rPr>
              <a:t>www.marqueed.com</a:t>
            </a:r>
            <a:r>
              <a:rPr lang="fr-FR" dirty="0"/>
              <a:t> (traitement d'image)</a:t>
            </a:r>
          </a:p>
          <a:p>
            <a:pPr marL="36000">
              <a:spcBef>
                <a:spcPts val="0"/>
              </a:spcBef>
            </a:pPr>
            <a:r>
              <a:rPr lang="en-US" dirty="0"/>
              <a:t>WATCH2GETHER : </a:t>
            </a:r>
            <a:r>
              <a:rPr lang="en-US" u="sng" dirty="0">
                <a:hlinkClick r:id="rId4"/>
              </a:rPr>
              <a:t>watch2gether.com</a:t>
            </a:r>
            <a:r>
              <a:rPr lang="en-US" dirty="0"/>
              <a:t> (</a:t>
            </a:r>
            <a:r>
              <a:rPr lang="en-US" dirty="0" err="1"/>
              <a:t>regarder</a:t>
            </a:r>
            <a:r>
              <a:rPr lang="en-US" dirty="0"/>
              <a:t> et </a:t>
            </a:r>
            <a:r>
              <a:rPr lang="en-US" dirty="0" err="1"/>
              <a:t>annoter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à </a:t>
            </a:r>
            <a:r>
              <a:rPr lang="en-US" dirty="0" err="1"/>
              <a:t>plusieurs</a:t>
            </a:r>
            <a:r>
              <a:rPr lang="en-US" dirty="0"/>
              <a:t>)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en-US" dirty="0"/>
              <a:t>THINGLINK : </a:t>
            </a:r>
            <a:r>
              <a:rPr lang="en-US" u="sng" dirty="0">
                <a:hlinkClick r:id="rId5"/>
              </a:rPr>
              <a:t>thinglink.com</a:t>
            </a:r>
            <a:r>
              <a:rPr lang="en-US" dirty="0"/>
              <a:t> (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d'image</a:t>
            </a:r>
            <a:r>
              <a:rPr lang="en-US" dirty="0" smtClean="0"/>
              <a:t>)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VIALOGUES : </a:t>
            </a:r>
            <a:r>
              <a:rPr lang="fr-FR" u="sng" dirty="0">
                <a:hlinkClick r:id="rId6"/>
              </a:rPr>
              <a:t>vialogues.com</a:t>
            </a:r>
            <a:r>
              <a:rPr lang="fr-FR" dirty="0"/>
              <a:t> (échanges autour d'une vidéo</a:t>
            </a:r>
            <a:r>
              <a:rPr lang="fr-FR" dirty="0" smtClean="0"/>
              <a:t>)</a:t>
            </a:r>
          </a:p>
          <a:p>
            <a:pPr marL="36000">
              <a:spcBef>
                <a:spcPts val="0"/>
              </a:spcBef>
            </a:pP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r>
              <a:rPr lang="fr-FR" b="1" dirty="0"/>
              <a:t>3) Veille et curation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DIIGO : </a:t>
            </a:r>
            <a:r>
              <a:rPr lang="fr-FR" u="sng" dirty="0">
                <a:hlinkClick r:id="rId7"/>
              </a:rPr>
              <a:t>diigo.com</a:t>
            </a:r>
            <a:r>
              <a:rPr lang="fr-FR" dirty="0"/>
              <a:t> (gestion de favoris avec outils d'annotation collaborative</a:t>
            </a:r>
            <a:r>
              <a:rPr lang="fr-FR" dirty="0" smtClean="0"/>
              <a:t>)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u="sng" dirty="0">
                <a:hlinkClick r:id="rId8"/>
              </a:rPr>
              <a:t>SCOOP.IT</a:t>
            </a:r>
            <a:r>
              <a:rPr lang="fr-FR" dirty="0"/>
              <a:t> : </a:t>
            </a:r>
            <a:r>
              <a:rPr lang="fr-FR" u="sng" dirty="0">
                <a:hlinkClick r:id="rId8"/>
              </a:rPr>
              <a:t>scoop.it</a:t>
            </a:r>
            <a:r>
              <a:rPr lang="fr-FR" dirty="0"/>
              <a:t> (outil de veille et curation</a:t>
            </a:r>
            <a:r>
              <a:rPr lang="fr-FR" dirty="0" smtClean="0"/>
              <a:t>)</a:t>
            </a:r>
          </a:p>
          <a:p>
            <a:pPr marL="36000">
              <a:spcBef>
                <a:spcPts val="0"/>
              </a:spcBef>
            </a:pP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r>
              <a:rPr lang="fr-FR" b="1" dirty="0"/>
              <a:t>4) Outils </a:t>
            </a:r>
            <a:r>
              <a:rPr lang="fr-FR" b="1" dirty="0" smtClean="0"/>
              <a:t>d'organisation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SECRETLY MEET : </a:t>
            </a:r>
            <a:r>
              <a:rPr lang="fr-FR" u="sng" dirty="0">
                <a:hlinkClick r:id="rId9"/>
              </a:rPr>
              <a:t>secretlymeet.me</a:t>
            </a:r>
            <a:r>
              <a:rPr lang="fr-FR" dirty="0"/>
              <a:t> (twitter privé)</a:t>
            </a:r>
          </a:p>
          <a:p>
            <a:pPr marL="36000">
              <a:spcBef>
                <a:spcPts val="0"/>
              </a:spcBef>
            </a:pPr>
            <a:r>
              <a:rPr lang="fr-FR" dirty="0"/>
              <a:t>TRELLO : </a:t>
            </a:r>
            <a:r>
              <a:rPr lang="fr-FR" u="sng" dirty="0">
                <a:hlinkClick r:id="rId10"/>
              </a:rPr>
              <a:t>trello.com</a:t>
            </a:r>
            <a:r>
              <a:rPr lang="fr-FR" dirty="0"/>
              <a:t> (gestion de tâches)</a:t>
            </a:r>
          </a:p>
          <a:p>
            <a:pPr marL="36000">
              <a:spcBef>
                <a:spcPts val="0"/>
              </a:spcBef>
            </a:pPr>
            <a:r>
              <a:rPr lang="fr-FR" dirty="0"/>
              <a:t>APPEAR.IN : </a:t>
            </a:r>
            <a:r>
              <a:rPr lang="fr-FR" u="sng" dirty="0">
                <a:hlinkClick r:id="rId11"/>
              </a:rPr>
              <a:t>appear.in</a:t>
            </a:r>
            <a:r>
              <a:rPr lang="fr-FR" dirty="0"/>
              <a:t> (visioconférence)</a:t>
            </a:r>
          </a:p>
          <a:p>
            <a:pPr marL="36000">
              <a:spcBef>
                <a:spcPts val="0"/>
              </a:spcBef>
            </a:pPr>
            <a:r>
              <a:rPr lang="fr-FR" dirty="0"/>
              <a:t>ZOTERO : </a:t>
            </a:r>
            <a:r>
              <a:rPr lang="fr-FR" u="sng" dirty="0">
                <a:hlinkClick r:id="rId12"/>
              </a:rPr>
              <a:t>zotero.org</a:t>
            </a:r>
            <a:r>
              <a:rPr lang="fr-FR" dirty="0"/>
              <a:t> (bibliographie collaborative</a:t>
            </a:r>
            <a:r>
              <a:rPr lang="fr-FR" dirty="0" smtClean="0"/>
              <a:t>)</a:t>
            </a: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endParaRPr lang="fr-FR" b="1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fr-FR" b="1" dirty="0" smtClean="0"/>
              <a:t>5</a:t>
            </a:r>
            <a:r>
              <a:rPr lang="fr-FR" b="1" dirty="0"/>
              <a:t>) Outils de cartes mentales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POPPLET : </a:t>
            </a:r>
            <a:r>
              <a:rPr lang="fr-FR" u="sng" dirty="0">
                <a:hlinkClick r:id="rId13"/>
              </a:rPr>
              <a:t>popplet.com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en-US" dirty="0"/>
              <a:t>WISEMAPPING : </a:t>
            </a:r>
            <a:r>
              <a:rPr lang="en-US" u="sng" dirty="0">
                <a:hlinkClick r:id="rId14"/>
              </a:rPr>
              <a:t>wisemapping.com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en-US" dirty="0"/>
              <a:t>MIND42 : </a:t>
            </a:r>
            <a:r>
              <a:rPr lang="en-US" u="sng" dirty="0">
                <a:hlinkClick r:id="rId15"/>
              </a:rPr>
              <a:t>mind42.com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en-US" dirty="0"/>
              <a:t>MINDMUP : </a:t>
            </a:r>
            <a:r>
              <a:rPr lang="en-US" u="sng" dirty="0" smtClean="0">
                <a:hlinkClick r:id="rId16"/>
              </a:rPr>
              <a:t>mindmup.com</a:t>
            </a:r>
            <a:r>
              <a:rPr lang="en-US" dirty="0"/>
              <a:t> </a:t>
            </a: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endParaRPr lang="en-US" b="1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en-US" b="1" dirty="0" smtClean="0"/>
              <a:t>6</a:t>
            </a:r>
            <a:r>
              <a:rPr lang="en-US" b="1" dirty="0"/>
              <a:t>) </a:t>
            </a:r>
            <a:r>
              <a:rPr lang="en-US" b="1" dirty="0" err="1"/>
              <a:t>Ecriture</a:t>
            </a:r>
            <a:r>
              <a:rPr lang="en-US" b="1" dirty="0"/>
              <a:t> collaborative 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en-US" dirty="0"/>
              <a:t>POETICA : </a:t>
            </a:r>
            <a:r>
              <a:rPr lang="en-US" u="sng" dirty="0">
                <a:hlinkClick r:id="rId17"/>
              </a:rPr>
              <a:t>poetica.com</a:t>
            </a:r>
            <a:r>
              <a:rPr lang="en-US" dirty="0"/>
              <a:t> (</a:t>
            </a:r>
            <a:r>
              <a:rPr lang="en-US" dirty="0" err="1"/>
              <a:t>relecture</a:t>
            </a:r>
            <a:r>
              <a:rPr lang="en-US" dirty="0"/>
              <a:t> collaborative)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FRAMAPAD : </a:t>
            </a:r>
            <a:r>
              <a:rPr lang="fr-FR" u="sng" dirty="0">
                <a:hlinkClick r:id="rId18"/>
              </a:rPr>
              <a:t>framapad.org</a:t>
            </a:r>
            <a:r>
              <a:rPr lang="fr-FR" dirty="0"/>
              <a:t> (écriture)</a:t>
            </a:r>
          </a:p>
          <a:p>
            <a:pPr marL="36000">
              <a:spcBef>
                <a:spcPts val="0"/>
              </a:spcBef>
            </a:pPr>
            <a:r>
              <a:rPr lang="fr-FR" dirty="0"/>
              <a:t>DRAFT : </a:t>
            </a:r>
            <a:r>
              <a:rPr lang="fr-FR" u="sng" dirty="0">
                <a:hlinkClick r:id="rId19"/>
              </a:rPr>
              <a:t>draftin.com</a:t>
            </a:r>
            <a:r>
              <a:rPr lang="fr-FR" dirty="0"/>
              <a:t> (écriture collaborative)</a:t>
            </a:r>
          </a:p>
          <a:p>
            <a:pPr marL="36000">
              <a:spcBef>
                <a:spcPts val="0"/>
              </a:spcBef>
            </a:pPr>
            <a:r>
              <a:rPr lang="fr-FR" dirty="0"/>
              <a:t>WIKISPACES : </a:t>
            </a:r>
            <a:r>
              <a:rPr lang="fr-FR" u="sng" dirty="0">
                <a:hlinkClick r:id="rId20"/>
              </a:rPr>
              <a:t>wikispaces.com</a:t>
            </a:r>
            <a:r>
              <a:rPr lang="fr-FR" dirty="0"/>
              <a:t> (wiki</a:t>
            </a:r>
            <a:r>
              <a:rPr lang="fr-FR" dirty="0" smtClean="0"/>
              <a:t>)</a:t>
            </a:r>
            <a:endParaRPr lang="fr-FR" dirty="0"/>
          </a:p>
          <a:p>
            <a:pPr marL="36000" indent="0">
              <a:spcBef>
                <a:spcPts val="0"/>
              </a:spcBef>
              <a:buNone/>
            </a:pPr>
            <a:endParaRPr lang="fr-FR" b="1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fr-FR" b="1" dirty="0" smtClean="0"/>
              <a:t>7</a:t>
            </a:r>
            <a:r>
              <a:rPr lang="fr-FR" b="1" dirty="0"/>
              <a:t>) Création de documents</a:t>
            </a:r>
            <a:endParaRPr lang="fr-FR" dirty="0"/>
          </a:p>
          <a:p>
            <a:pPr marL="36000">
              <a:spcBef>
                <a:spcPts val="0"/>
              </a:spcBef>
            </a:pPr>
            <a:r>
              <a:rPr lang="fr-FR" dirty="0"/>
              <a:t>MYHISTRO : </a:t>
            </a:r>
            <a:r>
              <a:rPr lang="fr-FR" u="sng" dirty="0">
                <a:hlinkClick r:id="rId21"/>
              </a:rPr>
              <a:t>myhistro.com</a:t>
            </a:r>
            <a:r>
              <a:rPr lang="fr-FR" dirty="0"/>
              <a:t> (chronologie interactives à plusieurs)</a:t>
            </a:r>
          </a:p>
          <a:p>
            <a:pPr marL="3600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17203" y="109728"/>
            <a:ext cx="11423056" cy="7302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000" b="1" i="1" dirty="0" smtClean="0"/>
              <a:t>Des exemples d’outils en fonction d’exemples d’usages pédagogiques </a:t>
            </a:r>
            <a:endParaRPr lang="fr-FR" sz="3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549655" y="4865276"/>
            <a:ext cx="4859079" cy="15081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UNE TYPOLOGIE POSSIBLE DE CES USAGES :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Echanger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S’organiser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Coproduire</a:t>
            </a:r>
          </a:p>
        </p:txBody>
      </p:sp>
    </p:spTree>
    <p:extLst>
      <p:ext uri="{BB962C8B-B14F-4D97-AF65-F5344CB8AC3E}">
        <p14:creationId xmlns:p14="http://schemas.microsoft.com/office/powerpoint/2010/main" val="8481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Plan de l’atelier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195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 questions-clefs posées par la thématique (15’)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 exemple d’usage d’un outil numérique pour analyser un document de manière </a:t>
            </a:r>
            <a:r>
              <a:rPr lang="fr-FR" smtClean="0"/>
              <a:t>collaborative </a:t>
            </a:r>
            <a:r>
              <a:rPr lang="fr-FR" smtClean="0"/>
              <a:t>(</a:t>
            </a:r>
            <a:r>
              <a:rPr lang="fr-FR" smtClean="0"/>
              <a:t>15</a:t>
            </a:r>
            <a:r>
              <a:rPr lang="fr-FR" smtClean="0"/>
              <a:t>’)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Un temps d’échanges autour de cet exemple (15’)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7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67" y="2470371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i="1" dirty="0" smtClean="0"/>
              <a:t>1. Des questions-clefs posées par l’usage du numérique dans le travail collaboratif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7512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444" y="2543028"/>
            <a:ext cx="10515600" cy="707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b="1" i="1" dirty="0" smtClean="0"/>
              <a:t>A. Quelques rappels sur le travail collaboratif en général 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5539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867" y="375269"/>
            <a:ext cx="10768304" cy="5365102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fr-FR" dirty="0" smtClean="0"/>
              <a:t> L’intérêt pédagogique du travail collaboratif : des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réflexions très anciennes, </a:t>
            </a:r>
            <a:r>
              <a:rPr lang="fr-FR" dirty="0"/>
              <a:t>bien </a:t>
            </a:r>
            <a:r>
              <a:rPr lang="fr-FR" dirty="0" smtClean="0"/>
              <a:t>antérieures </a:t>
            </a:r>
            <a:r>
              <a:rPr lang="fr-FR" dirty="0"/>
              <a:t>à l’introduction du numérique</a:t>
            </a:r>
          </a:p>
          <a:p>
            <a:pPr marL="457200" lvl="1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1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" y="1813109"/>
            <a:ext cx="1929572" cy="25638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8" y="2053970"/>
            <a:ext cx="1714141" cy="2898458"/>
          </a:xfrm>
          <a:prstGeom prst="rect">
            <a:avLst/>
          </a:prstGeom>
        </p:spPr>
      </p:pic>
      <p:pic>
        <p:nvPicPr>
          <p:cNvPr id="3074" name="Picture 2" descr="File:Giovanni Migliara - Confalonieri e Pellico alla applicazione del metodo Lancaster-Bell di mutuo insegnamento - aquarell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t="35565" r="-1"/>
          <a:stretch/>
        </p:blipFill>
        <p:spPr bwMode="auto">
          <a:xfrm>
            <a:off x="3724209" y="1561171"/>
            <a:ext cx="5297128" cy="33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33815" y="5644396"/>
            <a:ext cx="11976409" cy="4272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4751633" y="5204966"/>
            <a:ext cx="2620253" cy="8140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Théories de l’enseignement mutuel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923118" y="5204966"/>
            <a:ext cx="2620253" cy="8140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Théories +/-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socioconstructivistes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14401" y="5184956"/>
            <a:ext cx="2286000" cy="8140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Importance de déléguer aux aînés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8712" y="6089105"/>
            <a:ext cx="12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Comenius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7401" y="6109271"/>
            <a:ext cx="123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Rousseau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49698" y="6137496"/>
            <a:ext cx="282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Lancaster, Pestalozzi …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515997" y="612655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Dewey, Freinet, Piaget, Vygotsky …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13669" y="1533071"/>
            <a:ext cx="4188435" cy="26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animBg="1"/>
      <p:bldP spid="15" grpId="0" animBg="1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3410" y="160533"/>
            <a:ext cx="11625108" cy="1262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"/>
            </a:pPr>
            <a:r>
              <a:rPr lang="fr-FR" dirty="0" smtClean="0"/>
              <a:t> Trois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 critères classiques </a:t>
            </a:r>
            <a:r>
              <a:rPr lang="fr-FR" dirty="0"/>
              <a:t>pour définir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une situation d’apprentissage collaborative</a:t>
            </a:r>
            <a:r>
              <a:rPr lang="fr-FR" dirty="0"/>
              <a:t> : </a:t>
            </a:r>
          </a:p>
          <a:p>
            <a:pPr marL="457200" lvl="1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1600" dirty="0" smtClean="0"/>
          </a:p>
        </p:txBody>
      </p:sp>
      <p:pic>
        <p:nvPicPr>
          <p:cNvPr id="2050" name="Picture 2" descr="Travailler en groupe : comment gére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1" y="1787985"/>
            <a:ext cx="7654149" cy="45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35411" y="1787985"/>
            <a:ext cx="7654149" cy="456563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958327" y="1533460"/>
            <a:ext cx="2332653" cy="5741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Synchronie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384703" y="3132126"/>
            <a:ext cx="1026367" cy="70977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771824" y="3340382"/>
            <a:ext cx="1580014" cy="100304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5858939" y="2680049"/>
            <a:ext cx="1101013" cy="13866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5914923" y="3038820"/>
            <a:ext cx="3051110" cy="60312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à coins arrondis 2048"/>
          <p:cNvSpPr/>
          <p:nvPr/>
        </p:nvSpPr>
        <p:spPr>
          <a:xfrm>
            <a:off x="3072228" y="1962614"/>
            <a:ext cx="2624950" cy="49744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400" dirty="0" smtClean="0"/>
              <a:t>Interactivité </a:t>
            </a:r>
            <a:endParaRPr lang="fr-FR" sz="2400" dirty="0"/>
          </a:p>
        </p:txBody>
      </p:sp>
      <p:sp>
        <p:nvSpPr>
          <p:cNvPr id="2056" name="Ellipse 2055"/>
          <p:cNvSpPr/>
          <p:nvPr/>
        </p:nvSpPr>
        <p:spPr>
          <a:xfrm>
            <a:off x="5411070" y="5390134"/>
            <a:ext cx="1940768" cy="963485"/>
          </a:xfrm>
          <a:prstGeom prst="ellipse">
            <a:avLst/>
          </a:prstGeom>
          <a:solidFill>
            <a:schemeClr val="accent4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7" name="Ellipse 2056"/>
          <p:cNvSpPr/>
          <p:nvPr/>
        </p:nvSpPr>
        <p:spPr>
          <a:xfrm rot="1654875">
            <a:off x="3008288" y="4861129"/>
            <a:ext cx="2596500" cy="1315178"/>
          </a:xfrm>
          <a:prstGeom prst="ellipse">
            <a:avLst/>
          </a:prstGeom>
          <a:solidFill>
            <a:schemeClr val="accent4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8" name="Rectangle 2057"/>
          <p:cNvSpPr/>
          <p:nvPr/>
        </p:nvSpPr>
        <p:spPr>
          <a:xfrm>
            <a:off x="5575607" y="4334763"/>
            <a:ext cx="1204332" cy="850553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6959952" y="4644986"/>
            <a:ext cx="2254048" cy="6294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400" dirty="0"/>
              <a:t>Négociation entre pairs </a:t>
            </a:r>
          </a:p>
        </p:txBody>
      </p:sp>
    </p:spTree>
    <p:extLst>
      <p:ext uri="{BB962C8B-B14F-4D97-AF65-F5344CB8AC3E}">
        <p14:creationId xmlns:p14="http://schemas.microsoft.com/office/powerpoint/2010/main" val="3012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2049" grpId="0" animBg="1"/>
      <p:bldP spid="2056" grpId="0" animBg="1"/>
      <p:bldP spid="2057" grpId="0" animBg="1"/>
      <p:bldP spid="2058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41" y="171319"/>
            <a:ext cx="11329696" cy="60605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Trois</a:t>
            </a:r>
            <a:r>
              <a:rPr lang="fr-FR" sz="2900" b="1" i="1" dirty="0" smtClean="0">
                <a:solidFill>
                  <a:schemeClr val="accent1">
                    <a:lumMod val="75000"/>
                  </a:schemeClr>
                </a:solidFill>
              </a:rPr>
              <a:t> axes forts fréquemment </a:t>
            </a:r>
            <a:r>
              <a:rPr lang="fr-FR" sz="2900" i="1" dirty="0" smtClean="0"/>
              <a:t>soulignés sur le travail collaboratif </a:t>
            </a:r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pic>
        <p:nvPicPr>
          <p:cNvPr id="3074" name="Picture 2" descr="http://www.google.fr/url?source=imglanding&amp;ct=img&amp;q=https://monteilvanina.files.wordpress.com/2012/03/bonhomme-couleur1.png&amp;sa=X&amp;ei=8bINVaLzBJPkao_ZgOAB&amp;ved=0CAkQ8wc&amp;usg=AFQjCNF_x_K1xTYmJ040T5SZf1DGd2iR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1" y="1788301"/>
            <a:ext cx="2747111" cy="27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970" y="1159136"/>
            <a:ext cx="461117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chemeClr val="tx1"/>
                </a:solidFill>
              </a:rPr>
              <a:t>« collaborations constructives </a:t>
            </a:r>
            <a:r>
              <a:rPr lang="fr-FR" sz="2400" b="1" i="1" dirty="0" smtClean="0">
                <a:solidFill>
                  <a:schemeClr val="tx1"/>
                </a:solidFill>
              </a:rPr>
              <a:t>»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6884" y="764185"/>
            <a:ext cx="462889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chemeClr val="tx1"/>
                </a:solidFill>
              </a:rPr>
              <a:t>« collaborations </a:t>
            </a:r>
            <a:r>
              <a:rPr lang="fr-FR" sz="2400" b="1" i="1" dirty="0" smtClean="0">
                <a:solidFill>
                  <a:schemeClr val="tx1"/>
                </a:solidFill>
              </a:rPr>
              <a:t>contradictoires</a:t>
            </a:r>
            <a:r>
              <a:rPr lang="fr-FR" sz="2400" b="1" i="1" dirty="0">
                <a:solidFill>
                  <a:schemeClr val="tx1"/>
                </a:solidFill>
              </a:rPr>
              <a:t> </a:t>
            </a:r>
            <a:r>
              <a:rPr lang="fr-FR" sz="2400" b="1" i="1" dirty="0" smtClean="0">
                <a:solidFill>
                  <a:schemeClr val="tx1"/>
                </a:solidFill>
              </a:rPr>
              <a:t>»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93" y="3866595"/>
            <a:ext cx="3728612" cy="2496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6147" y="4550009"/>
            <a:ext cx="4182951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La collaboration est mieux adaptée à l’acquisition de </a:t>
            </a:r>
            <a:r>
              <a:rPr lang="fr-FR" sz="2400" b="1" i="1" smtClean="0"/>
              <a:t>tâches élaborées</a:t>
            </a:r>
            <a:endParaRPr lang="fr-FR" sz="2400" b="1" i="1" dirty="0" smtClean="0"/>
          </a:p>
          <a:p>
            <a:pPr algn="ctr"/>
            <a:r>
              <a:rPr lang="fr-FR" b="1" i="1" dirty="0" smtClean="0"/>
              <a:t> </a:t>
            </a:r>
            <a:r>
              <a:rPr lang="fr-FR" b="1" i="1" dirty="0"/>
              <a:t>(</a:t>
            </a:r>
            <a:r>
              <a:rPr lang="fr-FR" b="1" i="1" dirty="0" smtClean="0"/>
              <a:t>raisonnement</a:t>
            </a:r>
            <a:r>
              <a:rPr lang="fr-FR" b="1" i="1" dirty="0"/>
              <a:t>, </a:t>
            </a:r>
            <a:r>
              <a:rPr lang="fr-FR" b="1" i="1" dirty="0" smtClean="0"/>
              <a:t>réflexion, synthèse)</a:t>
            </a:r>
            <a:endParaRPr lang="fr-FR" b="1" i="1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167874" y="1026802"/>
            <a:ext cx="1903228" cy="40114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www.google.fr/url?source=imglanding&amp;ct=img&amp;q=http://www.actu-environnement.com/images/illustrations/news/17616_une.jpg&amp;sa=X&amp;ei=pbUNVZyFI9bfaov1gMAG&amp;ved=0CAkQ8wc&amp;usg=AFQjCNGilx-wQ7dC4jK5_BVLBXXqcLph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84" y="1451926"/>
            <a:ext cx="4494153" cy="16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20896369">
            <a:off x="5413770" y="1267260"/>
            <a:ext cx="165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se complètent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252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16" y="2473844"/>
            <a:ext cx="11812771" cy="113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B. Quelles </a:t>
            </a:r>
            <a:r>
              <a:rPr lang="fr-FR" sz="32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nouvelles questions </a:t>
            </a:r>
            <a:r>
              <a:rPr lang="fr-FR" sz="32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pose </a:t>
            </a:r>
            <a:br>
              <a:rPr lang="fr-FR" sz="32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fr-FR" sz="32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l’introduction du numérique dans le travail collaboratif ?</a:t>
            </a:r>
            <a:endParaRPr lang="fr-FR" sz="3200" b="1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449" y="167489"/>
            <a:ext cx="11291776" cy="10948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40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 réseau de questions : </a:t>
            </a:r>
            <a:r>
              <a:rPr lang="fr-FR" sz="4000" b="1" i="1" dirty="0" smtClean="0"/>
              <a:t>Le numérique introduit-il un changement dans ce qui caractérisait le travail collaboratif ?</a:t>
            </a:r>
          </a:p>
        </p:txBody>
      </p:sp>
      <p:pic>
        <p:nvPicPr>
          <p:cNvPr id="4" name="Picture 2" descr="http://www.ac-rouen.fr/medias/photo/groupe-travail_1328108064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8" y="1871566"/>
            <a:ext cx="4305299" cy="43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5556715" y="1782146"/>
            <a:ext cx="6545200" cy="4161454"/>
            <a:chOff x="4982547" y="1782146"/>
            <a:chExt cx="6545200" cy="4161454"/>
          </a:xfrm>
        </p:grpSpPr>
        <p:pic>
          <p:nvPicPr>
            <p:cNvPr id="1026" name="Picture 2" descr="http://www.blog-eformation.com/wp-content/uploads/foad/002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6" t="1602" b="10960"/>
            <a:stretch/>
          </p:blipFill>
          <p:spPr bwMode="auto">
            <a:xfrm>
              <a:off x="4982547" y="1782146"/>
              <a:ext cx="6545200" cy="416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416212" y="1871566"/>
              <a:ext cx="3051110" cy="1226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9133838" y="1574525"/>
            <a:ext cx="2639878" cy="9556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Synchronie ?</a:t>
            </a:r>
            <a:endParaRPr lang="fr-FR" sz="32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880120" y="1669829"/>
            <a:ext cx="3303036" cy="74326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 smtClean="0"/>
              <a:t>Interactivité ?</a:t>
            </a:r>
            <a:endParaRPr lang="fr-FR" sz="3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3648" y="5664031"/>
            <a:ext cx="4963886" cy="7837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Négociation </a:t>
            </a:r>
            <a:r>
              <a:rPr lang="fr-FR" sz="3200" dirty="0" smtClean="0"/>
              <a:t>entre pairs ?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082688" y="4045481"/>
            <a:ext cx="2647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Pluralité de situations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531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542</TotalTime>
  <Words>428</Words>
  <Application>Microsoft Macintosh PowerPoint</Application>
  <PresentationFormat>Grand écran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Symbol</vt:lpstr>
      <vt:lpstr>Arial</vt:lpstr>
      <vt:lpstr>Thème Office</vt:lpstr>
      <vt:lpstr>Le travail collaboratif  par le numérique : Quelle plus-value pour les apprentissages? </vt:lpstr>
      <vt:lpstr>Plan de l’atelier</vt:lpstr>
      <vt:lpstr>1. Des questions-clefs posées par l’usage du numérique dans le travail collaboratif</vt:lpstr>
      <vt:lpstr>A. Quelques rappels sur le travail collaboratif en général </vt:lpstr>
      <vt:lpstr>Présentation PowerPoint</vt:lpstr>
      <vt:lpstr>Présentation PowerPoint</vt:lpstr>
      <vt:lpstr>Présentation PowerPoint</vt:lpstr>
      <vt:lpstr>B. Quelles nouvelles questions pose  l’introduction du numérique dans le travail collaboratif ?</vt:lpstr>
      <vt:lpstr>Présentation PowerPoint</vt:lpstr>
      <vt:lpstr>Présentation PowerPoint</vt:lpstr>
      <vt:lpstr>Présentation PowerPoint</vt:lpstr>
      <vt:lpstr>C. Des pistes d’usages et des exemples d’outils </vt:lpstr>
      <vt:lpstr>Des pistes d’usages en histoire-géographie ? </vt:lpstr>
      <vt:lpstr>Des exemples d’outils en fonction d’exemples d’usages pédagogiques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Marchand</dc:creator>
  <cp:lastModifiedBy>JF Tavernier</cp:lastModifiedBy>
  <cp:revision>78</cp:revision>
  <dcterms:created xsi:type="dcterms:W3CDTF">2014-11-06T13:07:08Z</dcterms:created>
  <dcterms:modified xsi:type="dcterms:W3CDTF">2015-03-26T09:14:54Z</dcterms:modified>
</cp:coreProperties>
</file>