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3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51CA9-273D-407B-8A40-840671D90292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949A9-8F03-48D0-BD2E-DCD9588240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31.gif"/><Relationship Id="rId7" Type="http://schemas.openxmlformats.org/officeDocument/2006/relationships/image" Target="http://t3.gstatic.com/images?q=tbn:ANd9GcRk1HNJzWDsPgN2u4WOjpQmNZp3KqDD9QYDjzQhZHmx7Un_8lPPahwqiGw" TargetMode="External"/><Relationship Id="rId12" Type="http://schemas.openxmlformats.org/officeDocument/2006/relationships/image" Target="../media/image38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11" Type="http://schemas.openxmlformats.org/officeDocument/2006/relationships/image" Target="../media/image37.png"/><Relationship Id="rId5" Type="http://schemas.openxmlformats.org/officeDocument/2006/relationships/image" Target="http://t2.gstatic.com/images?q=tbn:ANd9GcTSnnmo5Q0Zf0NFfyukJ_42WcUFljgkGJDMHVwYsjMGMOIssi4geC78pwM" TargetMode="External"/><Relationship Id="rId10" Type="http://schemas.openxmlformats.org/officeDocument/2006/relationships/image" Target="../media/image36.jpeg"/><Relationship Id="rId4" Type="http://schemas.openxmlformats.org/officeDocument/2006/relationships/image" Target="../media/image32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dioenglish.org/english-learning/english_dialogue_restaurant_lunch_and_dinner_1.htm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dioenglish.org/english-learning/english_dialogue_restaurant_lunch_and_dinner_1.htm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dioenglish.org/english-learning/english_dialogue_restaurant_lunch_and_dinner_1.htm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dioenglish.org/english-learning/english_dialogue_restaurant_lunch_and_dinner_1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00034" y="2143116"/>
            <a:ext cx="48122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e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ggs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4071942"/>
            <a:ext cx="9428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p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umpkin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pie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58082" y="1214422"/>
            <a:ext cx="10054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t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omato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juice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29520" y="428604"/>
            <a:ext cx="7136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i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ced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tea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2844" y="3286124"/>
            <a:ext cx="12858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slices of bread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7158" y="285728"/>
            <a:ext cx="11945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s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crambled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eggs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5720" y="2643182"/>
            <a:ext cx="9893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c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ountry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ham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7158" y="857232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t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oast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1472" y="1571612"/>
            <a:ext cx="4219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j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am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15272" y="4071942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1100" dirty="0"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tea 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43834" y="4643446"/>
            <a:ext cx="62869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coffee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00958" y="2000240"/>
            <a:ext cx="9845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o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range </a:t>
            </a: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juice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786710" y="6000768"/>
            <a:ext cx="7858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c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ereal 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858148" y="3143248"/>
            <a:ext cx="4491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m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ilk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15272" y="5429264"/>
            <a:ext cx="6960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yoghurt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7158" y="4714884"/>
            <a:ext cx="69281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s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ausage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0034" y="5214950"/>
            <a:ext cx="7040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p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ancake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8596" y="5929330"/>
            <a:ext cx="6671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100" dirty="0">
                <a:latin typeface="Comic Sans MS" pitchFamily="66" charset="0"/>
                <a:ea typeface="Calibri"/>
                <a:cs typeface="Times New Roman"/>
              </a:rPr>
              <a:t>m</a:t>
            </a:r>
            <a:r>
              <a:rPr lang="en-US" sz="1100" dirty="0" smtClean="0">
                <a:latin typeface="Comic Sans MS" pitchFamily="66" charset="0"/>
                <a:ea typeface="Calibri"/>
                <a:cs typeface="Times New Roman"/>
              </a:rPr>
              <a:t>uffin </a:t>
            </a:r>
            <a:endParaRPr lang="fr-FR" sz="1100" dirty="0">
              <a:latin typeface="Comic Sans MS" pitchFamily="66" charset="0"/>
              <a:ea typeface="Calibri"/>
              <a:cs typeface="Times New Roman"/>
            </a:endParaRPr>
          </a:p>
        </p:txBody>
      </p:sp>
      <p:pic>
        <p:nvPicPr>
          <p:cNvPr id="3074" name="Picture 2" descr="http://lh5.ggpht.com/_OfIjQBevFMU/S8HNk0mIrKI/AAAAAAAAEyo/lyM1JjLT_2A/None.jpg%23scrambled%20eg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5072074"/>
            <a:ext cx="928694" cy="464347"/>
          </a:xfrm>
          <a:prstGeom prst="rect">
            <a:avLst/>
          </a:prstGeom>
          <a:noFill/>
        </p:spPr>
      </p:pic>
      <p:pic>
        <p:nvPicPr>
          <p:cNvPr id="3076" name="Picture 4" descr="https://www.ahealthiermichigan.org/wp-content/uploads/2014/09/Transform-toast-into-breakfa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905121"/>
            <a:ext cx="1000132" cy="666754"/>
          </a:xfrm>
          <a:prstGeom prst="rect">
            <a:avLst/>
          </a:prstGeom>
          <a:noFill/>
        </p:spPr>
      </p:pic>
      <p:pic>
        <p:nvPicPr>
          <p:cNvPr id="3078" name="Picture 6" descr="http://momentumbooks.com.au/wp-content/uploads/2013/10/4140105-bowl-of-cereal-with-raisins-milk-and-orange-jui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542" y="1857364"/>
            <a:ext cx="1143276" cy="763137"/>
          </a:xfrm>
          <a:prstGeom prst="rect">
            <a:avLst/>
          </a:prstGeom>
          <a:noFill/>
        </p:spPr>
      </p:pic>
      <p:pic>
        <p:nvPicPr>
          <p:cNvPr id="3080" name="Picture 8" descr="http://talkingboutfood.com/wp-content/uploads/2013/05/strawberry-j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1700" y="857232"/>
            <a:ext cx="681804" cy="500066"/>
          </a:xfrm>
          <a:prstGeom prst="rect">
            <a:avLst/>
          </a:prstGeom>
          <a:noFill/>
        </p:spPr>
      </p:pic>
      <p:pic>
        <p:nvPicPr>
          <p:cNvPr id="3082" name="Picture 10" descr="http://www.howtomakeorangejuice.com/files/photos/Orange_Juice_Recipes_Copyright_20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4143380"/>
            <a:ext cx="714380" cy="714380"/>
          </a:xfrm>
          <a:prstGeom prst="rect">
            <a:avLst/>
          </a:prstGeom>
          <a:noFill/>
        </p:spPr>
      </p:pic>
      <p:pic>
        <p:nvPicPr>
          <p:cNvPr id="3084" name="Picture 12" descr="http://www.ghshowler.com/wp-content/uploads/2014/12/pumpkin-pi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5000636"/>
            <a:ext cx="785818" cy="523434"/>
          </a:xfrm>
          <a:prstGeom prst="rect">
            <a:avLst/>
          </a:prstGeom>
          <a:noFill/>
        </p:spPr>
      </p:pic>
      <p:pic>
        <p:nvPicPr>
          <p:cNvPr id="3086" name="Picture 14" descr="http://a.dilcdn.com/bl/wp-content/uploads/sites/8/2011/07/brown-sugar-blueberry-muffins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1857364"/>
            <a:ext cx="1027608" cy="785818"/>
          </a:xfrm>
          <a:prstGeom prst="rect">
            <a:avLst/>
          </a:prstGeom>
          <a:noFill/>
        </p:spPr>
      </p:pic>
      <p:pic>
        <p:nvPicPr>
          <p:cNvPr id="3088" name="Picture 16" descr="http://tnhomeandfarm.com/wp-content/uploads/2012/03/country-ham-t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3372" y="4143380"/>
            <a:ext cx="928694" cy="619129"/>
          </a:xfrm>
          <a:prstGeom prst="rect">
            <a:avLst/>
          </a:prstGeom>
          <a:noFill/>
        </p:spPr>
      </p:pic>
      <p:pic>
        <p:nvPicPr>
          <p:cNvPr id="3090" name="Picture 18" descr="http://www.tommymoloneys.com/media/catalog/product/cache/1/image/265x265/17f82f742ffe127f42dca9de82fb58b1/c/u/cumberland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00364" y="1785926"/>
            <a:ext cx="928694" cy="714919"/>
          </a:xfrm>
          <a:prstGeom prst="rect">
            <a:avLst/>
          </a:prstGeom>
          <a:noFill/>
        </p:spPr>
      </p:pic>
      <p:pic>
        <p:nvPicPr>
          <p:cNvPr id="3092" name="Picture 20" descr="https://laketyetriathlon.files.wordpress.com/2012/02/pancake-breakfast1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80" y="785794"/>
            <a:ext cx="821663" cy="548422"/>
          </a:xfrm>
          <a:prstGeom prst="rect">
            <a:avLst/>
          </a:prstGeom>
          <a:noFill/>
        </p:spPr>
      </p:pic>
      <p:pic>
        <p:nvPicPr>
          <p:cNvPr id="3094" name="Picture 22" descr="http://t3.gstatic.com/images?q=tbn:ANd9GcThf6miS_AeGMAEz34fOpZyqUESv490teXXRr2TlV0JJa4X56fnYf7Qzlbr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82491" y="4214818"/>
            <a:ext cx="818004" cy="539409"/>
          </a:xfrm>
          <a:prstGeom prst="rect">
            <a:avLst/>
          </a:prstGeom>
          <a:noFill/>
        </p:spPr>
      </p:pic>
      <p:pic>
        <p:nvPicPr>
          <p:cNvPr id="3098" name="Picture 26" descr="http://cache1.asset-cache.net/xt/AA020972.jpg?v=1&amp;g=fs1%7C0%7CPDI%7C20%7C972&amp;s=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43504" y="2786058"/>
            <a:ext cx="928694" cy="928695"/>
          </a:xfrm>
          <a:prstGeom prst="rect">
            <a:avLst/>
          </a:prstGeom>
          <a:noFill/>
        </p:spPr>
      </p:pic>
      <p:pic>
        <p:nvPicPr>
          <p:cNvPr id="3100" name="Picture 28" descr="http://www.1st2no.com/wp-content/plugins/RSSPoster_PRO/cache/69bea_cb503f75-0b3c-43f7-91dd-ffbb0b96a63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14678" y="571480"/>
            <a:ext cx="857256" cy="857256"/>
          </a:xfrm>
          <a:prstGeom prst="rect">
            <a:avLst/>
          </a:prstGeom>
          <a:noFill/>
        </p:spPr>
      </p:pic>
      <p:pic>
        <p:nvPicPr>
          <p:cNvPr id="3104" name="Picture 32" descr="http://www.susieburrell.com.au/wp-content/uploads/2014/02/coffee-black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214942" y="4857760"/>
            <a:ext cx="785818" cy="681304"/>
          </a:xfrm>
          <a:prstGeom prst="rect">
            <a:avLst/>
          </a:prstGeom>
          <a:noFill/>
        </p:spPr>
      </p:pic>
      <p:pic>
        <p:nvPicPr>
          <p:cNvPr id="3108" name="Picture 36" descr="http://www.bbcgoodfood.com/sites/bbcgoodfood.com/files/milk-500_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143240" y="2857496"/>
            <a:ext cx="949105" cy="664373"/>
          </a:xfrm>
          <a:prstGeom prst="rect">
            <a:avLst/>
          </a:prstGeom>
          <a:noFill/>
        </p:spPr>
      </p:pic>
      <p:pic>
        <p:nvPicPr>
          <p:cNvPr id="3110" name="Picture 38" descr="http://static.guim.co.uk/sys-images/Guardian/Pix/pictures/2012/1/3/1325608743900/Britons-eat-31m-eggs-ever-007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214810" y="5915042"/>
            <a:ext cx="857256" cy="514354"/>
          </a:xfrm>
          <a:prstGeom prst="rect">
            <a:avLst/>
          </a:prstGeom>
          <a:noFill/>
        </p:spPr>
      </p:pic>
      <p:pic>
        <p:nvPicPr>
          <p:cNvPr id="3112" name="Picture 40" descr="http://t2.gstatic.com/images?q=tbn:ANd9GcT3Pl5akNsWzr-o8R3oUKSmuBxlDq-S6FsGp72ki16ckoUePAtFXsRU6vbL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214942" y="5643578"/>
            <a:ext cx="660817" cy="847715"/>
          </a:xfrm>
          <a:prstGeom prst="rect">
            <a:avLst/>
          </a:prstGeom>
          <a:noFill/>
        </p:spPr>
      </p:pic>
      <p:pic>
        <p:nvPicPr>
          <p:cNvPr id="3114" name="Picture 42" descr="http://nihilist.fm/wp-content/uploads/2015/01/Cup-of-Tea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024176" y="5786454"/>
            <a:ext cx="824617" cy="618463"/>
          </a:xfrm>
          <a:prstGeom prst="rect">
            <a:avLst/>
          </a:prstGeom>
          <a:noFill/>
        </p:spPr>
      </p:pic>
      <p:sp>
        <p:nvSpPr>
          <p:cNvPr id="38" name="Rectangle 37"/>
          <p:cNvSpPr/>
          <p:nvPr/>
        </p:nvSpPr>
        <p:spPr>
          <a:xfrm>
            <a:off x="142844" y="21429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39" name="Rectangle 38"/>
          <p:cNvSpPr/>
          <p:nvPr/>
        </p:nvSpPr>
        <p:spPr>
          <a:xfrm>
            <a:off x="142844" y="78579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0" name="Rectangle 39"/>
          <p:cNvSpPr/>
          <p:nvPr/>
        </p:nvSpPr>
        <p:spPr>
          <a:xfrm>
            <a:off x="0" y="400050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1" name="Rectangle 40"/>
          <p:cNvSpPr/>
          <p:nvPr/>
        </p:nvSpPr>
        <p:spPr>
          <a:xfrm>
            <a:off x="0" y="321468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2" name="Rectangle 41"/>
          <p:cNvSpPr/>
          <p:nvPr/>
        </p:nvSpPr>
        <p:spPr>
          <a:xfrm>
            <a:off x="0" y="257174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3" name="Rectangle 42"/>
          <p:cNvSpPr/>
          <p:nvPr/>
        </p:nvSpPr>
        <p:spPr>
          <a:xfrm>
            <a:off x="214282" y="207167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4" name="Rectangle 43"/>
          <p:cNvSpPr/>
          <p:nvPr/>
        </p:nvSpPr>
        <p:spPr>
          <a:xfrm>
            <a:off x="357158" y="150017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5" name="Rectangle 44"/>
          <p:cNvSpPr/>
          <p:nvPr/>
        </p:nvSpPr>
        <p:spPr>
          <a:xfrm>
            <a:off x="8286776" y="114298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6" name="Rectangle 45"/>
          <p:cNvSpPr/>
          <p:nvPr/>
        </p:nvSpPr>
        <p:spPr>
          <a:xfrm>
            <a:off x="8072462" y="35716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7" name="Rectangle 46"/>
          <p:cNvSpPr/>
          <p:nvPr/>
        </p:nvSpPr>
        <p:spPr>
          <a:xfrm>
            <a:off x="142844" y="58578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8" name="Rectangle 47"/>
          <p:cNvSpPr/>
          <p:nvPr/>
        </p:nvSpPr>
        <p:spPr>
          <a:xfrm>
            <a:off x="214282" y="514351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49" name="Rectangle 48"/>
          <p:cNvSpPr/>
          <p:nvPr/>
        </p:nvSpPr>
        <p:spPr>
          <a:xfrm>
            <a:off x="142844" y="464344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0" name="Rectangle 49"/>
          <p:cNvSpPr/>
          <p:nvPr/>
        </p:nvSpPr>
        <p:spPr>
          <a:xfrm>
            <a:off x="8286776" y="592933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1" name="Rectangle 50"/>
          <p:cNvSpPr/>
          <p:nvPr/>
        </p:nvSpPr>
        <p:spPr>
          <a:xfrm>
            <a:off x="8215338" y="535782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2" name="Rectangle 51"/>
          <p:cNvSpPr/>
          <p:nvPr/>
        </p:nvSpPr>
        <p:spPr>
          <a:xfrm>
            <a:off x="8215338" y="457200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3" name="Rectangle 52"/>
          <p:cNvSpPr/>
          <p:nvPr/>
        </p:nvSpPr>
        <p:spPr>
          <a:xfrm>
            <a:off x="8072462" y="400050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4" name="Rectangle 53"/>
          <p:cNvSpPr/>
          <p:nvPr/>
        </p:nvSpPr>
        <p:spPr>
          <a:xfrm>
            <a:off x="8286776" y="307181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  <p:sp>
        <p:nvSpPr>
          <p:cNvPr id="55" name="Rectangle 54"/>
          <p:cNvSpPr/>
          <p:nvPr/>
        </p:nvSpPr>
        <p:spPr>
          <a:xfrm>
            <a:off x="8429652" y="192880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□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8295E-6 L -0.27569 -0.71362 " pathEditMode="relative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1041 L -0.33837 -0.311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90863E-6 L -0.37014 0.09437 " pathEditMode="relative" ptsTypes="AA">
                                      <p:cBhvr>
                                        <p:cTn id="14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2885E-6 L -0.34653 -0.5561 " pathEditMode="relative" ptsTypes="AA">
                                      <p:cBhvr>
                                        <p:cTn id="18" dur="2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6183E-6 L -0.35035 -0.243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5.71362E-7 L -0.18906 -0.16794 " pathEditMode="relative" ptsTypes="AA">
                                      <p:cBhvr>
                                        <p:cTn id="26" dur="2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45894E-6 L -0.2283 -0.16794 " pathEditMode="relative" ptsTypes="AA">
                                      <p:cBhvr>
                                        <p:cTn id="3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13671E-6 L -0.22535 0.397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0162E-6 L -0.43802 0.6287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45431E-6 L -0.44896 0.57715 " pathEditMode="relative" ptsTypes="AA">
                                      <p:cBhvr>
                                        <p:cTn id="42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65348E-6 L 0.35434 -0.07355 " pathEditMode="relative" ptsTypes="AA">
                                      <p:cBhvr>
                                        <p:cTn id="46" dur="2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3347E-6 L 0.14965 -0.68193 " pathEditMode="relative" ptsTypes="AA">
                                      <p:cBhvr>
                                        <p:cTn id="50" dur="2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9579E-6 L 0.16545 -0.34605 " pathEditMode="relative" ptsTypes="AA">
                                      <p:cBhvr>
                                        <p:cTn id="5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948E-7 L 0.38594 7.4948E-7 " pathEditMode="relative" ptsTypes="AA">
                                      <p:cBhvr>
                                        <p:cTn id="58" dur="2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50359E-6 L 0.41736 -0.28337 " pathEditMode="relative" ptsTypes="AA">
                                      <p:cBhvr>
                                        <p:cTn id="62" dur="2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58316E-6 L 0.18108 -0.07356 " pathEditMode="relative" ptsTypes="AA">
                                      <p:cBhvr>
                                        <p:cTn id="66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6359E-6 L 0.18612 0.3303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-0.01526 L 0.27587 0.582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r-FR" sz="3200" dirty="0" err="1" smtClean="0">
                <a:latin typeface="Comic Sans MS" pitchFamily="66" charset="0"/>
              </a:rPr>
              <a:t>Complaining</a:t>
            </a:r>
            <a:r>
              <a:rPr lang="fr-FR" sz="3200" dirty="0" smtClean="0">
                <a:latin typeface="Comic Sans MS" pitchFamily="66" charset="0"/>
              </a:rPr>
              <a:t> 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dirty="0" smtClean="0">
                <a:latin typeface="Comic Sans MS" pitchFamily="66" charset="0"/>
              </a:rPr>
              <a:t>I </a:t>
            </a:r>
            <a:r>
              <a:rPr lang="fr-FR" sz="2800" dirty="0" err="1" smtClean="0">
                <a:latin typeface="Comic Sans MS" pitchFamily="66" charset="0"/>
              </a:rPr>
              <a:t>don’t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like</a:t>
            </a:r>
            <a:r>
              <a:rPr lang="fr-FR" sz="2800" dirty="0" smtClean="0">
                <a:latin typeface="Comic Sans MS" pitchFamily="66" charset="0"/>
              </a:rPr>
              <a:t> it because …</a:t>
            </a:r>
          </a:p>
          <a:p>
            <a:pPr>
              <a:buFontTx/>
              <a:buChar char="-"/>
            </a:pPr>
            <a:r>
              <a:rPr lang="fr-FR" sz="2800" dirty="0" err="1" smtClean="0">
                <a:latin typeface="Comic Sans MS" pitchFamily="66" charset="0"/>
              </a:rPr>
              <a:t>it’s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too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adjectif </a:t>
            </a:r>
            <a:r>
              <a:rPr lang="fr-FR" sz="2800" i="1" dirty="0" smtClean="0">
                <a:latin typeface="Comic Sans MS" pitchFamily="66" charset="0"/>
              </a:rPr>
              <a:t>(cold, </a:t>
            </a:r>
            <a:r>
              <a:rPr lang="fr-FR" sz="2800" i="1" dirty="0" err="1" smtClean="0">
                <a:latin typeface="Comic Sans MS" pitchFamily="66" charset="0"/>
              </a:rPr>
              <a:t>spicy,sweet</a:t>
            </a:r>
            <a:r>
              <a:rPr lang="fr-FR" sz="2800" i="1" dirty="0" smtClean="0">
                <a:latin typeface="Comic Sans MS" pitchFamily="66" charset="0"/>
              </a:rPr>
              <a:t>…)</a:t>
            </a:r>
          </a:p>
          <a:p>
            <a:pPr>
              <a:buFontTx/>
              <a:buChar char="-"/>
            </a:pPr>
            <a:r>
              <a:rPr lang="fr-FR" sz="2800" dirty="0" smtClean="0">
                <a:latin typeface="Comic Sans MS" pitchFamily="66" charset="0"/>
              </a:rPr>
              <a:t>It’s not 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adjectif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enough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i="1" dirty="0" smtClean="0">
                <a:latin typeface="Comic Sans MS" pitchFamily="66" charset="0"/>
              </a:rPr>
              <a:t>(warm, </a:t>
            </a:r>
            <a:r>
              <a:rPr lang="fr-FR" sz="2800" i="1" dirty="0" err="1" smtClean="0">
                <a:latin typeface="Comic Sans MS" pitchFamily="66" charset="0"/>
              </a:rPr>
              <a:t>salty</a:t>
            </a:r>
            <a:r>
              <a:rPr lang="fr-FR" sz="2800" i="1" dirty="0" smtClean="0">
                <a:latin typeface="Comic Sans MS" pitchFamily="66" charset="0"/>
              </a:rPr>
              <a:t>…)</a:t>
            </a:r>
          </a:p>
          <a:p>
            <a:pPr>
              <a:buFontTx/>
              <a:buChar char="-"/>
            </a:pPr>
            <a:r>
              <a:rPr lang="fr-FR" sz="2800" dirty="0" smtClean="0">
                <a:latin typeface="Comic Sans MS" pitchFamily="66" charset="0"/>
              </a:rPr>
              <a:t>There is not </a:t>
            </a:r>
            <a:r>
              <a:rPr lang="fr-FR" sz="2800" dirty="0" err="1" smtClean="0">
                <a:latin typeface="Comic Sans MS" pitchFamily="66" charset="0"/>
              </a:rPr>
              <a:t>enough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nom (</a:t>
            </a:r>
            <a:r>
              <a:rPr lang="fr-FR" sz="2800" i="1" dirty="0" err="1" smtClean="0">
                <a:solidFill>
                  <a:srgbClr val="FF0000"/>
                </a:solidFill>
                <a:latin typeface="Comic Sans MS" pitchFamily="66" charset="0"/>
              </a:rPr>
              <a:t>inden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) au singulier </a:t>
            </a:r>
            <a:r>
              <a:rPr lang="fr-FR" sz="2800" i="1" dirty="0" smtClean="0">
                <a:latin typeface="Comic Sans MS" pitchFamily="66" charset="0"/>
              </a:rPr>
              <a:t>(</a:t>
            </a:r>
            <a:r>
              <a:rPr lang="fr-FR" sz="2800" i="1" dirty="0" err="1" smtClean="0">
                <a:latin typeface="Comic Sans MS" pitchFamily="66" charset="0"/>
              </a:rPr>
              <a:t>pepper</a:t>
            </a:r>
            <a:r>
              <a:rPr lang="fr-FR" sz="2800" i="1" dirty="0" smtClean="0">
                <a:latin typeface="Comic Sans MS" pitchFamily="66" charset="0"/>
              </a:rPr>
              <a:t>…)</a:t>
            </a:r>
          </a:p>
          <a:p>
            <a:pPr>
              <a:buFontTx/>
              <a:buChar char="-"/>
            </a:pPr>
            <a:r>
              <a:rPr lang="fr-FR" sz="2800" dirty="0" smtClean="0">
                <a:latin typeface="Comic Sans MS" pitchFamily="66" charset="0"/>
              </a:rPr>
              <a:t>There is </a:t>
            </a:r>
            <a:r>
              <a:rPr lang="fr-FR" sz="2800" dirty="0" err="1" smtClean="0">
                <a:latin typeface="Comic Sans MS" pitchFamily="66" charset="0"/>
              </a:rPr>
              <a:t>too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much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nom </a:t>
            </a:r>
            <a:r>
              <a:rPr lang="fr-FR" sz="2800" i="1" dirty="0" err="1" smtClean="0">
                <a:solidFill>
                  <a:srgbClr val="FF0000"/>
                </a:solidFill>
                <a:latin typeface="Comic Sans MS" pitchFamily="66" charset="0"/>
              </a:rPr>
              <a:t>inden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. </a:t>
            </a:r>
            <a:r>
              <a:rPr lang="fr-FR" sz="2800" i="1" dirty="0" err="1" smtClean="0">
                <a:solidFill>
                  <a:srgbClr val="FF0000"/>
                </a:solidFill>
                <a:latin typeface="Comic Sans MS" pitchFamily="66" charset="0"/>
              </a:rPr>
              <a:t>sing</a:t>
            </a:r>
            <a:endParaRPr lang="fr-FR" sz="28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fr-FR" sz="2800" dirty="0" smtClean="0">
                <a:latin typeface="Comic Sans MS" pitchFamily="66" charset="0"/>
              </a:rPr>
              <a:t>There are not </a:t>
            </a:r>
            <a:r>
              <a:rPr lang="fr-FR" sz="2800" dirty="0" err="1" smtClean="0">
                <a:latin typeface="Comic Sans MS" pitchFamily="66" charset="0"/>
              </a:rPr>
              <a:t>enough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i="1" dirty="0" smtClean="0">
                <a:solidFill>
                  <a:srgbClr val="FF0000"/>
                </a:solidFill>
                <a:latin typeface="Comic Sans MS" pitchFamily="66" charset="0"/>
              </a:rPr>
              <a:t>nom pluriel</a:t>
            </a:r>
          </a:p>
          <a:p>
            <a:pPr>
              <a:buFontTx/>
              <a:buChar char="-"/>
            </a:pPr>
            <a:r>
              <a:rPr lang="fr-FR" sz="2800" dirty="0" err="1" smtClean="0">
                <a:latin typeface="Comic Sans MS" pitchFamily="66" charset="0"/>
              </a:rPr>
              <a:t>There’s</a:t>
            </a:r>
            <a:r>
              <a:rPr lang="fr-FR" sz="2800" dirty="0" smtClean="0">
                <a:latin typeface="Comic Sans MS" pitchFamily="66" charset="0"/>
              </a:rPr>
              <a:t> a </a:t>
            </a:r>
            <a:r>
              <a:rPr lang="fr-FR" sz="2800" dirty="0" err="1" smtClean="0">
                <a:latin typeface="Comic Sans MS" pitchFamily="66" charset="0"/>
              </a:rPr>
              <a:t>fly</a:t>
            </a:r>
            <a:r>
              <a:rPr lang="fr-FR" sz="2800" dirty="0" smtClean="0">
                <a:latin typeface="Comic Sans MS" pitchFamily="66" charset="0"/>
              </a:rPr>
              <a:t>/a </a:t>
            </a:r>
            <a:r>
              <a:rPr lang="fr-FR" sz="2800" dirty="0" err="1" smtClean="0">
                <a:latin typeface="Comic Sans MS" pitchFamily="66" charset="0"/>
              </a:rPr>
              <a:t>hair</a:t>
            </a:r>
            <a:r>
              <a:rPr lang="fr-FR" sz="2800" dirty="0" smtClean="0">
                <a:latin typeface="Comic Sans MS" pitchFamily="66" charset="0"/>
              </a:rPr>
              <a:t> in my </a:t>
            </a:r>
            <a:r>
              <a:rPr lang="fr-FR" sz="2800" dirty="0" err="1" smtClean="0">
                <a:latin typeface="Comic Sans MS" pitchFamily="66" charset="0"/>
              </a:rPr>
              <a:t>soup</a:t>
            </a:r>
            <a:endParaRPr lang="fr-FR" sz="2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- It’s </a:t>
            </a:r>
            <a:r>
              <a:rPr lang="fr-FR" dirty="0" err="1" smtClean="0">
                <a:latin typeface="Comic Sans MS" pitchFamily="66" charset="0"/>
              </a:rPr>
              <a:t>gross</a:t>
            </a:r>
            <a:r>
              <a:rPr lang="fr-FR" dirty="0" smtClean="0">
                <a:latin typeface="Comic Sans MS" pitchFamily="66" charset="0"/>
              </a:rPr>
              <a:t>! (/</a:t>
            </a:r>
            <a:r>
              <a:rPr lang="fr-FR" dirty="0" err="1" smtClean="0">
                <a:latin typeface="Comic Sans MS" pitchFamily="66" charset="0"/>
              </a:rPr>
              <a:t>grəʊs</a:t>
            </a:r>
            <a:r>
              <a:rPr lang="fr-FR" dirty="0" smtClean="0">
                <a:latin typeface="Comic Sans MS" pitchFamily="66" charset="0"/>
              </a:rPr>
              <a:t>/) / It’s </a:t>
            </a:r>
            <a:r>
              <a:rPr lang="fr-FR" dirty="0" err="1" smtClean="0">
                <a:latin typeface="Comic Sans MS" pitchFamily="66" charset="0"/>
              </a:rPr>
              <a:t>overcooked</a:t>
            </a:r>
            <a:r>
              <a:rPr lang="fr-FR" dirty="0" smtClean="0">
                <a:latin typeface="Comic Sans MS" pitchFamily="66" charset="0"/>
              </a:rPr>
              <a:t>!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600" dirty="0" smtClean="0"/>
              <a:t>Travailler des cartes pour les jeux de rôle avec les différentes situations au restaurant : commandes, nombre de personnes, problèmes, ce </a:t>
            </a:r>
            <a:r>
              <a:rPr lang="fr-FR" sz="1600" smtClean="0"/>
              <a:t>qu’il n’y a plus</a:t>
            </a:r>
            <a:endParaRPr lang="fr-FR" sz="1600" dirty="0"/>
          </a:p>
        </p:txBody>
      </p:sp>
      <p:pic>
        <p:nvPicPr>
          <p:cNvPr id="43018" name="Imag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000240"/>
            <a:ext cx="2041525" cy="1333500"/>
          </a:xfrm>
          <a:prstGeom prst="rect">
            <a:avLst/>
          </a:prstGeom>
          <a:noFill/>
        </p:spPr>
      </p:pic>
      <p:pic>
        <p:nvPicPr>
          <p:cNvPr id="43017" name="Imag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643314"/>
            <a:ext cx="1958975" cy="1820863"/>
          </a:xfrm>
          <a:prstGeom prst="rect">
            <a:avLst/>
          </a:prstGeom>
          <a:noFill/>
        </p:spPr>
      </p:pic>
      <p:pic>
        <p:nvPicPr>
          <p:cNvPr id="43016" name="Imag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1189038" cy="1730375"/>
          </a:xfrm>
          <a:prstGeom prst="rect">
            <a:avLst/>
          </a:prstGeom>
          <a:noFill/>
        </p:spPr>
      </p:pic>
      <p:pic>
        <p:nvPicPr>
          <p:cNvPr id="43015" name="Imag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571612"/>
            <a:ext cx="2035175" cy="1889125"/>
          </a:xfrm>
          <a:prstGeom prst="rect">
            <a:avLst/>
          </a:prstGeom>
          <a:noFill/>
        </p:spPr>
      </p:pic>
      <p:pic>
        <p:nvPicPr>
          <p:cNvPr id="43014" name="Imag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929066"/>
            <a:ext cx="1851025" cy="2095500"/>
          </a:xfrm>
          <a:prstGeom prst="rect">
            <a:avLst/>
          </a:prstGeom>
          <a:noFill/>
        </p:spPr>
      </p:pic>
      <p:pic>
        <p:nvPicPr>
          <p:cNvPr id="43013" name="Imag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4500570"/>
            <a:ext cx="1692275" cy="1744662"/>
          </a:xfrm>
          <a:prstGeom prst="rect">
            <a:avLst/>
          </a:prstGeom>
          <a:noFill/>
        </p:spPr>
      </p:pic>
      <p:pic>
        <p:nvPicPr>
          <p:cNvPr id="43009" name="Image 17" descr="http://www.clipartguide.com/_named_clipart_images/0060-0808-2613-5217_Woman_Eating_Extremely_Hot_and_Spicy_Chili_clipart_imag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24800" y="5357826"/>
            <a:ext cx="1219200" cy="1363662"/>
          </a:xfrm>
          <a:prstGeom prst="rect">
            <a:avLst/>
          </a:prstGeom>
          <a:noFill/>
        </p:spPr>
      </p:pic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3024" name="Picture 16" descr="http://mix965asheville.com/wp-content/blogs.dir/59/files/2013/03/22400968-620x4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2000240"/>
            <a:ext cx="1571636" cy="1013959"/>
          </a:xfrm>
          <a:prstGeom prst="rect">
            <a:avLst/>
          </a:prstGeom>
          <a:noFill/>
        </p:spPr>
      </p:pic>
      <p:pic>
        <p:nvPicPr>
          <p:cNvPr id="43026" name="Picture 18" descr="http://comps.canstockphoto.com/can-stock-photo_csp1905894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6446" y="5500702"/>
            <a:ext cx="1674299" cy="1190613"/>
          </a:xfrm>
          <a:prstGeom prst="rect">
            <a:avLst/>
          </a:prstGeom>
          <a:noFill/>
        </p:spPr>
      </p:pic>
      <p:pic>
        <p:nvPicPr>
          <p:cNvPr id="43028" name="Picture 20" descr="http://thumb9.shutterstock.com/display_pic_with_logo/158350/183089666/stock-photo-a-picture-of-a-customer-complaining-about-the-food-in-a-restaurant-183089666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72000" y="3643314"/>
            <a:ext cx="1785950" cy="1270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SSYbZe4MlFw/TlIFgZKnQcI/AAAAAAAABNk/vC6PxptHolg/s1600/role+play+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8609605" cy="5249224"/>
          </a:xfrm>
          <a:prstGeom prst="rect">
            <a:avLst/>
          </a:prstGeom>
          <a:noFill/>
        </p:spPr>
      </p:pic>
      <p:sp>
        <p:nvSpPr>
          <p:cNvPr id="4" name="Bulle ronde 3"/>
          <p:cNvSpPr/>
          <p:nvPr/>
        </p:nvSpPr>
        <p:spPr>
          <a:xfrm>
            <a:off x="6786578" y="500042"/>
            <a:ext cx="2214578" cy="96983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Fancy Restaurant Clipart For appetizer clip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04003"/>
            <a:ext cx="642942" cy="554941"/>
          </a:xfrm>
          <a:prstGeom prst="rect">
            <a:avLst/>
          </a:prstGeom>
          <a:noFill/>
        </p:spPr>
      </p:pic>
      <p:pic>
        <p:nvPicPr>
          <p:cNvPr id="3" name="Picture 2" descr="Afficher l'image en taille réel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929454" y="822304"/>
            <a:ext cx="428628" cy="32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7"/>
          <p:cNvCxnSpPr/>
          <p:nvPr/>
        </p:nvCxnSpPr>
        <p:spPr>
          <a:xfrm>
            <a:off x="6786578" y="714356"/>
            <a:ext cx="571504" cy="5000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rot="5400000">
            <a:off x="6893735" y="750075"/>
            <a:ext cx="500066" cy="4286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2" descr="Afficher l'image en taille réel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714744" y="2571744"/>
            <a:ext cx="428628" cy="32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Afficher l'image en taille réelle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358081" y="2714620"/>
            <a:ext cx="55306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 13" descr="https://encrypted-tbn3.gstatic.com/images?q=tbn:ANd9GcQCcX16R2Hsqy3J-mByogmxDH-cNqVaBWjeYAsggghuR59NWjyLsw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2571744"/>
            <a:ext cx="500066" cy="42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 descr="http://teresenielsen.typepad.com/.a/6a00e54fd89cec88340147e155b94d970b-800w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2143116"/>
            <a:ext cx="428628" cy="571504"/>
          </a:xfrm>
          <a:prstGeom prst="rect">
            <a:avLst/>
          </a:prstGeom>
          <a:noFill/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1024" y="2714620"/>
            <a:ext cx="500066" cy="490423"/>
          </a:xfrm>
          <a:prstGeom prst="rect">
            <a:avLst/>
          </a:prstGeom>
        </p:spPr>
      </p:pic>
      <p:pic>
        <p:nvPicPr>
          <p:cNvPr id="1033" name="Picture 9" descr="http://albertbartlett.com/wp-content/blogs.dir/14/files/Albert-Bartlett-Mashed-Potatoes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14612" y="2214554"/>
            <a:ext cx="646143" cy="442677"/>
          </a:xfrm>
          <a:prstGeom prst="rect">
            <a:avLst/>
          </a:prstGeom>
          <a:noFill/>
        </p:spPr>
      </p:pic>
      <p:pic>
        <p:nvPicPr>
          <p:cNvPr id="1035" name="Picture 11" descr="http://pilladvised.com/wp-content/uploads/2010/05/soda_can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14414" y="2214554"/>
            <a:ext cx="479408" cy="714350"/>
          </a:xfrm>
          <a:prstGeom prst="rect">
            <a:avLst/>
          </a:prstGeom>
          <a:noFill/>
        </p:spPr>
      </p:pic>
      <p:pic>
        <p:nvPicPr>
          <p:cNvPr id="1037" name="Picture 13" descr="http://www.costadelsol-holidays.com/userfiles/images/itapu_menu/salads/shutterstock_7330746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57884" y="3571876"/>
            <a:ext cx="428628" cy="428628"/>
          </a:xfrm>
          <a:prstGeom prst="rect">
            <a:avLst/>
          </a:prstGeom>
          <a:noFill/>
        </p:spPr>
      </p:pic>
      <p:pic>
        <p:nvPicPr>
          <p:cNvPr id="1039" name="Picture 15" descr="http://images.clipartof.com/small/1192637-Cartoon-Of-A-Water-Bottle-Royalty-Free-Vector-Illustration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86512" y="3571876"/>
            <a:ext cx="506146" cy="528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1.bp.blogspot.com/-SSYbZe4MlFw/TlIFgZKnQcI/AAAAAAAABNk/vC6PxptHolg/s1600/role+play+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8609605" cy="5249224"/>
          </a:xfrm>
          <a:prstGeom prst="rect">
            <a:avLst/>
          </a:prstGeom>
          <a:noFill/>
        </p:spPr>
      </p:pic>
      <p:sp>
        <p:nvSpPr>
          <p:cNvPr id="4" name="Bulle ronde 3"/>
          <p:cNvSpPr/>
          <p:nvPr/>
        </p:nvSpPr>
        <p:spPr>
          <a:xfrm>
            <a:off x="6786578" y="285728"/>
            <a:ext cx="2214578" cy="1000132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4" name="Picture 6" descr="C:\Users\vincent\Desktop\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650033" cy="628650"/>
          </a:xfrm>
          <a:prstGeom prst="rect">
            <a:avLst/>
          </a:prstGeom>
          <a:noFill/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285852" y="2357430"/>
            <a:ext cx="4285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7" name="Picture 9" descr="http://m-y-d-s.com/en/nuts/peanut/b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214554"/>
            <a:ext cx="428628" cy="428628"/>
          </a:xfrm>
          <a:prstGeom prst="rect">
            <a:avLst/>
          </a:prstGeom>
          <a:noFill/>
        </p:spPr>
      </p:pic>
      <p:cxnSp>
        <p:nvCxnSpPr>
          <p:cNvPr id="11" name="Connecteur droit 10"/>
          <p:cNvCxnSpPr/>
          <p:nvPr/>
        </p:nvCxnSpPr>
        <p:spPr>
          <a:xfrm>
            <a:off x="2143108" y="2214554"/>
            <a:ext cx="571504" cy="4286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 rot="10800000" flipV="1">
            <a:off x="2214546" y="2214554"/>
            <a:ext cx="500066" cy="3571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857488" y="2285992"/>
            <a:ext cx="4285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9" name="Picture 11" descr="https://img1.etsystatic.com/022/0/7967515/il_570xN.502022699_p4m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643182"/>
            <a:ext cx="785818" cy="636926"/>
          </a:xfrm>
          <a:prstGeom prst="rect">
            <a:avLst/>
          </a:prstGeom>
          <a:noFill/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429124" y="2786058"/>
            <a:ext cx="428596" cy="34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4572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Across 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2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Someone who makes food in a cheap restaurant. (4)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4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 meal between breakfast and lunch. (6)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5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Someone who makes food in an expensive restaurant. (4)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8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This describes what you can eat at a restaurant. (4)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11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Something you eat before the main meal. (9)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12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If everybody pays for their own food then you go __________. (5)</a:t>
            </a:r>
            <a:endParaRPr lang="fr-FR" dirty="0">
              <a:latin typeface="Times New Roman"/>
              <a:ea typeface="Batang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214686"/>
            <a:ext cx="4572000" cy="297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565"/>
              </a:spcAft>
              <a:tabLst>
                <a:tab pos="209550" algn="r"/>
                <a:tab pos="281305" algn="l"/>
              </a:tabLst>
            </a:pPr>
            <a:endParaRPr lang="en-US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13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 side dish with lettuce and other vegetables. (5)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15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What the cook places your food on. (5)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16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 meal where you help yourself from a table with a variety of dishes. (6)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17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Long, stringy (</a:t>
            </a:r>
            <a:r>
              <a:rPr lang="en-US" dirty="0" err="1" smtClean="0">
                <a:latin typeface="Times New Roman"/>
                <a:ea typeface="Batang"/>
                <a:cs typeface="Times New Roman"/>
              </a:rPr>
              <a:t>filandreux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) food. (7)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18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Something you give your waiter if the service is good. (3)    </a:t>
            </a:r>
            <a:endParaRPr lang="fr-FR" dirty="0">
              <a:latin typeface="Times New Roman"/>
              <a:ea typeface="Batang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29124" y="428604"/>
            <a:ext cx="4572000" cy="5647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Down 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 place where people can sit around and drink alcoholic beverages in a restaurant. (3)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2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 drink that many people have with dessert. (6)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3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Something you use to cut meat. (5)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4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Another word for a drink. (8)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6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The noon meal. (5)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7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Something you might need to get into a busy restaurant. (11)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9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Someone who serves you food. (6)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10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The morning meal. (9)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12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Something, usually sweet, that you eat after dinner. (7)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14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The evening meal (6)</a:t>
            </a:r>
            <a:endParaRPr lang="fr-FR" dirty="0" smtClean="0">
              <a:latin typeface="Times New Roman"/>
              <a:ea typeface="Batang"/>
              <a:cs typeface="Times New Roman"/>
            </a:endParaRPr>
          </a:p>
          <a:p>
            <a:pPr marL="281305" indent="-281305">
              <a:spcAft>
                <a:spcPts val="565"/>
              </a:spcAft>
              <a:tabLst>
                <a:tab pos="209550" algn="r"/>
                <a:tab pos="281305" algn="l"/>
              </a:tabLst>
            </a:pPr>
            <a:r>
              <a:rPr lang="en-US" b="1" dirty="0" smtClean="0">
                <a:latin typeface="Times New Roman"/>
                <a:ea typeface="Batang"/>
                <a:cs typeface="Times New Roman"/>
              </a:rPr>
              <a:t>	16</a:t>
            </a:r>
            <a:r>
              <a:rPr lang="en-US" dirty="0" smtClean="0">
                <a:latin typeface="Times New Roman"/>
                <a:ea typeface="Batang"/>
                <a:cs typeface="Times New Roman"/>
              </a:rPr>
              <a:t>	The total amount that you have to pay for a meal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6572296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6572296" cy="657229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643438" y="0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072066" y="0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5500694" y="0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6000760" y="0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K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357554" y="1357298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786182" y="1357298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H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4214810" y="135729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4643438" y="1357298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4643438" y="928670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4643438" y="500042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643438" y="2214554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4643438" y="1785926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6786578" y="4000504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D</a:t>
            </a:r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6858016" y="4429132"/>
            <a:ext cx="242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6786578" y="4857760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6786578" y="5286388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20" name="Rectangle 19"/>
          <p:cNvSpPr/>
          <p:nvPr/>
        </p:nvSpPr>
        <p:spPr>
          <a:xfrm>
            <a:off x="6786578" y="5715016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21" name="Rectangle 20"/>
          <p:cNvSpPr/>
          <p:nvPr/>
        </p:nvSpPr>
        <p:spPr>
          <a:xfrm>
            <a:off x="6858016" y="6143644"/>
            <a:ext cx="512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22" name="Rectangle 21"/>
          <p:cNvSpPr/>
          <p:nvPr/>
        </p:nvSpPr>
        <p:spPr>
          <a:xfrm>
            <a:off x="5072066" y="5715016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>
            <a:off x="5572132" y="571501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5929322" y="5715016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P</a:t>
            </a:r>
            <a:endParaRPr lang="fr-FR" dirty="0"/>
          </a:p>
        </p:txBody>
      </p:sp>
      <p:sp>
        <p:nvSpPr>
          <p:cNvPr id="26" name="Rectangle 25"/>
          <p:cNvSpPr/>
          <p:nvPr/>
        </p:nvSpPr>
        <p:spPr>
          <a:xfrm>
            <a:off x="5500694" y="4000504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27" name="Rectangle 26"/>
          <p:cNvSpPr/>
          <p:nvPr/>
        </p:nvSpPr>
        <p:spPr>
          <a:xfrm>
            <a:off x="6357950" y="4000504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28" name="Rectangle 27"/>
          <p:cNvSpPr/>
          <p:nvPr/>
        </p:nvSpPr>
        <p:spPr>
          <a:xfrm>
            <a:off x="5072066" y="400050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S</a:t>
            </a:r>
            <a:endParaRPr lang="fr-FR" dirty="0"/>
          </a:p>
        </p:txBody>
      </p:sp>
      <p:sp>
        <p:nvSpPr>
          <p:cNvPr id="29" name="Rectangle 28"/>
          <p:cNvSpPr/>
          <p:nvPr/>
        </p:nvSpPr>
        <p:spPr>
          <a:xfrm>
            <a:off x="6000760" y="4000504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L</a:t>
            </a:r>
            <a:endParaRPr lang="fr-FR" dirty="0"/>
          </a:p>
        </p:txBody>
      </p:sp>
      <p:sp>
        <p:nvSpPr>
          <p:cNvPr id="30" name="Rectangle 29"/>
          <p:cNvSpPr/>
          <p:nvPr/>
        </p:nvSpPr>
        <p:spPr>
          <a:xfrm>
            <a:off x="5072066" y="3071810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D</a:t>
            </a:r>
            <a:endParaRPr lang="fr-FR" dirty="0"/>
          </a:p>
        </p:txBody>
      </p:sp>
      <p:sp>
        <p:nvSpPr>
          <p:cNvPr id="31" name="Rectangle 30"/>
          <p:cNvSpPr/>
          <p:nvPr/>
        </p:nvSpPr>
        <p:spPr>
          <a:xfrm>
            <a:off x="5143504" y="4857760"/>
            <a:ext cx="148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32" name="Rectangle 31"/>
          <p:cNvSpPr/>
          <p:nvPr/>
        </p:nvSpPr>
        <p:spPr>
          <a:xfrm>
            <a:off x="5072066" y="350043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34" name="Rectangle 33"/>
          <p:cNvSpPr/>
          <p:nvPr/>
        </p:nvSpPr>
        <p:spPr>
          <a:xfrm>
            <a:off x="5072066" y="4429132"/>
            <a:ext cx="2143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S</a:t>
            </a:r>
            <a:endParaRPr lang="fr-FR" dirty="0"/>
          </a:p>
        </p:txBody>
      </p:sp>
      <p:sp>
        <p:nvSpPr>
          <p:cNvPr id="35" name="Rectangle 34"/>
          <p:cNvSpPr/>
          <p:nvPr/>
        </p:nvSpPr>
        <p:spPr>
          <a:xfrm>
            <a:off x="2928926" y="4429132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36" name="Rectangle 35"/>
          <p:cNvSpPr/>
          <p:nvPr/>
        </p:nvSpPr>
        <p:spPr>
          <a:xfrm>
            <a:off x="5072066" y="5214950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37" name="Rectangle 36"/>
          <p:cNvSpPr/>
          <p:nvPr/>
        </p:nvSpPr>
        <p:spPr>
          <a:xfrm>
            <a:off x="714348" y="485776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P</a:t>
            </a:r>
            <a:endParaRPr lang="fr-FR" dirty="0"/>
          </a:p>
        </p:txBody>
      </p:sp>
      <p:sp>
        <p:nvSpPr>
          <p:cNvPr id="38" name="Rectangle 37"/>
          <p:cNvSpPr/>
          <p:nvPr/>
        </p:nvSpPr>
        <p:spPr>
          <a:xfrm>
            <a:off x="1571604" y="4857760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39" name="Rectangle 38"/>
          <p:cNvSpPr/>
          <p:nvPr/>
        </p:nvSpPr>
        <p:spPr>
          <a:xfrm>
            <a:off x="2000232" y="485776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40" name="Rectangle 39"/>
          <p:cNvSpPr/>
          <p:nvPr/>
        </p:nvSpPr>
        <p:spPr>
          <a:xfrm>
            <a:off x="2928926" y="2714620"/>
            <a:ext cx="255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41" name="Rectangle 40"/>
          <p:cNvSpPr/>
          <p:nvPr/>
        </p:nvSpPr>
        <p:spPr>
          <a:xfrm>
            <a:off x="2928926" y="3071810"/>
            <a:ext cx="242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42" name="Rectangle 41"/>
          <p:cNvSpPr/>
          <p:nvPr/>
        </p:nvSpPr>
        <p:spPr>
          <a:xfrm>
            <a:off x="2928926" y="4000504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43" name="Rectangle 42"/>
          <p:cNvSpPr/>
          <p:nvPr/>
        </p:nvSpPr>
        <p:spPr>
          <a:xfrm>
            <a:off x="1214414" y="4857760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L</a:t>
            </a:r>
            <a:endParaRPr lang="fr-FR" dirty="0"/>
          </a:p>
        </p:txBody>
      </p:sp>
      <p:sp>
        <p:nvSpPr>
          <p:cNvPr id="44" name="Rectangle 43"/>
          <p:cNvSpPr/>
          <p:nvPr/>
        </p:nvSpPr>
        <p:spPr>
          <a:xfrm>
            <a:off x="2428860" y="4857760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45" name="Rectangle 44"/>
          <p:cNvSpPr/>
          <p:nvPr/>
        </p:nvSpPr>
        <p:spPr>
          <a:xfrm>
            <a:off x="714348" y="2571744"/>
            <a:ext cx="512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46" name="Rectangle 45"/>
          <p:cNvSpPr/>
          <p:nvPr/>
        </p:nvSpPr>
        <p:spPr>
          <a:xfrm>
            <a:off x="714348" y="3071810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47" name="Rectangle 46"/>
          <p:cNvSpPr/>
          <p:nvPr/>
        </p:nvSpPr>
        <p:spPr>
          <a:xfrm>
            <a:off x="714348" y="4000504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48" name="Rectangle 47"/>
          <p:cNvSpPr/>
          <p:nvPr/>
        </p:nvSpPr>
        <p:spPr>
          <a:xfrm>
            <a:off x="714348" y="3500438"/>
            <a:ext cx="330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G</a:t>
            </a:r>
            <a:endParaRPr lang="fr-FR" dirty="0"/>
          </a:p>
        </p:txBody>
      </p:sp>
      <p:sp>
        <p:nvSpPr>
          <p:cNvPr id="49" name="Rectangle 48"/>
          <p:cNvSpPr/>
          <p:nvPr/>
        </p:nvSpPr>
        <p:spPr>
          <a:xfrm flipH="1">
            <a:off x="714348" y="928670"/>
            <a:ext cx="202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50" name="Rectangle 49"/>
          <p:cNvSpPr/>
          <p:nvPr/>
        </p:nvSpPr>
        <p:spPr>
          <a:xfrm>
            <a:off x="714348" y="135729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51" name="Rectangle 50"/>
          <p:cNvSpPr/>
          <p:nvPr/>
        </p:nvSpPr>
        <p:spPr>
          <a:xfrm>
            <a:off x="714348" y="2214554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52" name="Rectangle 51"/>
          <p:cNvSpPr/>
          <p:nvPr/>
        </p:nvSpPr>
        <p:spPr>
          <a:xfrm>
            <a:off x="714348" y="1785926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53" name="Rectangle 52"/>
          <p:cNvSpPr/>
          <p:nvPr/>
        </p:nvSpPr>
        <p:spPr>
          <a:xfrm>
            <a:off x="2000232" y="1785926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54" name="Rectangle 53"/>
          <p:cNvSpPr/>
          <p:nvPr/>
        </p:nvSpPr>
        <p:spPr>
          <a:xfrm>
            <a:off x="2071670" y="2214554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55" name="Rectangle 54"/>
          <p:cNvSpPr/>
          <p:nvPr/>
        </p:nvSpPr>
        <p:spPr>
          <a:xfrm>
            <a:off x="2071670" y="5286388"/>
            <a:ext cx="242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56" name="Rectangle 55"/>
          <p:cNvSpPr/>
          <p:nvPr/>
        </p:nvSpPr>
        <p:spPr>
          <a:xfrm>
            <a:off x="2000232" y="6143644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57" name="Rectangle 56"/>
          <p:cNvSpPr/>
          <p:nvPr/>
        </p:nvSpPr>
        <p:spPr>
          <a:xfrm>
            <a:off x="2000232" y="5715016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sp>
        <p:nvSpPr>
          <p:cNvPr id="58" name="Rectangle 57"/>
          <p:cNvSpPr/>
          <p:nvPr/>
        </p:nvSpPr>
        <p:spPr>
          <a:xfrm>
            <a:off x="2000232" y="2643182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S</a:t>
            </a:r>
            <a:endParaRPr lang="fr-FR" dirty="0"/>
          </a:p>
        </p:txBody>
      </p:sp>
      <p:sp>
        <p:nvSpPr>
          <p:cNvPr id="59" name="Rectangle 58"/>
          <p:cNvSpPr/>
          <p:nvPr/>
        </p:nvSpPr>
        <p:spPr>
          <a:xfrm>
            <a:off x="2071670" y="4429132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60" name="Rectangle 59"/>
          <p:cNvSpPr/>
          <p:nvPr/>
        </p:nvSpPr>
        <p:spPr>
          <a:xfrm>
            <a:off x="2071670" y="307181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61" name="Rectangle 60"/>
          <p:cNvSpPr/>
          <p:nvPr/>
        </p:nvSpPr>
        <p:spPr>
          <a:xfrm>
            <a:off x="2000232" y="3500438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62" name="Rectangle 61"/>
          <p:cNvSpPr/>
          <p:nvPr/>
        </p:nvSpPr>
        <p:spPr>
          <a:xfrm>
            <a:off x="2071670" y="4000504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63" name="Rectangle 62"/>
          <p:cNvSpPr/>
          <p:nvPr/>
        </p:nvSpPr>
        <p:spPr>
          <a:xfrm>
            <a:off x="1142976" y="307181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P</a:t>
            </a:r>
            <a:endParaRPr lang="fr-FR" dirty="0"/>
          </a:p>
        </p:txBody>
      </p:sp>
      <p:sp>
        <p:nvSpPr>
          <p:cNvPr id="64" name="Rectangle 63"/>
          <p:cNvSpPr/>
          <p:nvPr/>
        </p:nvSpPr>
        <p:spPr>
          <a:xfrm>
            <a:off x="1643042" y="307181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P</a:t>
            </a:r>
            <a:endParaRPr lang="fr-FR" dirty="0"/>
          </a:p>
        </p:txBody>
      </p:sp>
      <p:sp>
        <p:nvSpPr>
          <p:cNvPr id="65" name="Rectangle 64"/>
          <p:cNvSpPr/>
          <p:nvPr/>
        </p:nvSpPr>
        <p:spPr>
          <a:xfrm>
            <a:off x="2500298" y="307181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66" name="Rectangle 65"/>
          <p:cNvSpPr/>
          <p:nvPr/>
        </p:nvSpPr>
        <p:spPr>
          <a:xfrm>
            <a:off x="3786182" y="307181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67" name="Rectangle 66"/>
          <p:cNvSpPr/>
          <p:nvPr/>
        </p:nvSpPr>
        <p:spPr>
          <a:xfrm>
            <a:off x="4143372" y="3071810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68" name="Rectangle 67"/>
          <p:cNvSpPr/>
          <p:nvPr/>
        </p:nvSpPr>
        <p:spPr>
          <a:xfrm>
            <a:off x="3357554" y="3071810"/>
            <a:ext cx="29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Z</a:t>
            </a:r>
            <a:endParaRPr lang="fr-FR" dirty="0"/>
          </a:p>
        </p:txBody>
      </p:sp>
      <p:sp>
        <p:nvSpPr>
          <p:cNvPr id="69" name="Rectangle 68"/>
          <p:cNvSpPr/>
          <p:nvPr/>
        </p:nvSpPr>
        <p:spPr>
          <a:xfrm>
            <a:off x="2857488" y="2285992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W</a:t>
            </a:r>
            <a:endParaRPr lang="fr-FR" dirty="0"/>
          </a:p>
        </p:txBody>
      </p:sp>
      <p:sp>
        <p:nvSpPr>
          <p:cNvPr id="70" name="Rectangle 69"/>
          <p:cNvSpPr/>
          <p:nvPr/>
        </p:nvSpPr>
        <p:spPr>
          <a:xfrm>
            <a:off x="2928926" y="350043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71" name="Rectangle 70"/>
          <p:cNvSpPr/>
          <p:nvPr/>
        </p:nvSpPr>
        <p:spPr>
          <a:xfrm>
            <a:off x="3357554" y="5286388"/>
            <a:ext cx="242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72" name="Rectangle 71"/>
          <p:cNvSpPr/>
          <p:nvPr/>
        </p:nvSpPr>
        <p:spPr>
          <a:xfrm>
            <a:off x="3357554" y="6143644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L</a:t>
            </a:r>
            <a:endParaRPr lang="fr-FR" dirty="0"/>
          </a:p>
        </p:txBody>
      </p:sp>
      <p:sp>
        <p:nvSpPr>
          <p:cNvPr id="73" name="Rectangle 72"/>
          <p:cNvSpPr/>
          <p:nvPr/>
        </p:nvSpPr>
        <p:spPr>
          <a:xfrm>
            <a:off x="3357554" y="5715016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L</a:t>
            </a:r>
            <a:endParaRPr lang="fr-FR" dirty="0"/>
          </a:p>
        </p:txBody>
      </p:sp>
      <p:sp>
        <p:nvSpPr>
          <p:cNvPr id="74" name="Rectangle 73"/>
          <p:cNvSpPr/>
          <p:nvPr/>
        </p:nvSpPr>
        <p:spPr>
          <a:xfrm flipH="1">
            <a:off x="3357554" y="4857760"/>
            <a:ext cx="202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75" name="Rectangle 74"/>
          <p:cNvSpPr/>
          <p:nvPr/>
        </p:nvSpPr>
        <p:spPr>
          <a:xfrm flipH="1">
            <a:off x="4214810" y="2643182"/>
            <a:ext cx="202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76" name="Rectangle 75"/>
          <p:cNvSpPr/>
          <p:nvPr/>
        </p:nvSpPr>
        <p:spPr>
          <a:xfrm>
            <a:off x="5929322" y="1785926"/>
            <a:ext cx="296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77" name="Rectangle 76"/>
          <p:cNvSpPr/>
          <p:nvPr/>
        </p:nvSpPr>
        <p:spPr>
          <a:xfrm>
            <a:off x="4214810" y="3571876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  <p:sp>
        <p:nvSpPr>
          <p:cNvPr id="78" name="Rectangle 77"/>
          <p:cNvSpPr/>
          <p:nvPr/>
        </p:nvSpPr>
        <p:spPr>
          <a:xfrm>
            <a:off x="4286248" y="6143644"/>
            <a:ext cx="204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79" name="Rectangle 78"/>
          <p:cNvSpPr/>
          <p:nvPr/>
        </p:nvSpPr>
        <p:spPr>
          <a:xfrm>
            <a:off x="4214810" y="3929066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80" name="Rectangle 79"/>
          <p:cNvSpPr/>
          <p:nvPr/>
        </p:nvSpPr>
        <p:spPr>
          <a:xfrm>
            <a:off x="4214810" y="5286388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81" name="Rectangle 80"/>
          <p:cNvSpPr/>
          <p:nvPr/>
        </p:nvSpPr>
        <p:spPr>
          <a:xfrm>
            <a:off x="4214810" y="5715016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S</a:t>
            </a:r>
            <a:endParaRPr lang="fr-FR" dirty="0"/>
          </a:p>
        </p:txBody>
      </p:sp>
      <p:sp>
        <p:nvSpPr>
          <p:cNvPr id="82" name="Rectangle 81"/>
          <p:cNvSpPr/>
          <p:nvPr/>
        </p:nvSpPr>
        <p:spPr>
          <a:xfrm>
            <a:off x="6357950" y="1785926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83" name="Rectangle 82"/>
          <p:cNvSpPr/>
          <p:nvPr/>
        </p:nvSpPr>
        <p:spPr>
          <a:xfrm>
            <a:off x="6786578" y="1785926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U</a:t>
            </a:r>
            <a:endParaRPr lang="fr-FR" dirty="0"/>
          </a:p>
        </p:txBody>
      </p:sp>
      <p:sp>
        <p:nvSpPr>
          <p:cNvPr id="84" name="Rectangle 83"/>
          <p:cNvSpPr/>
          <p:nvPr/>
        </p:nvSpPr>
        <p:spPr>
          <a:xfrm>
            <a:off x="5429256" y="1785926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M</a:t>
            </a:r>
            <a:endParaRPr lang="fr-FR" dirty="0"/>
          </a:p>
        </p:txBody>
      </p:sp>
      <p:sp>
        <p:nvSpPr>
          <p:cNvPr id="85" name="Rectangle 84"/>
          <p:cNvSpPr/>
          <p:nvPr/>
        </p:nvSpPr>
        <p:spPr>
          <a:xfrm>
            <a:off x="5929322" y="500042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86" name="Rectangle 85"/>
          <p:cNvSpPr/>
          <p:nvPr/>
        </p:nvSpPr>
        <p:spPr>
          <a:xfrm>
            <a:off x="6000760" y="928670"/>
            <a:ext cx="242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I</a:t>
            </a:r>
            <a:endParaRPr lang="fr-FR" dirty="0"/>
          </a:p>
        </p:txBody>
      </p:sp>
      <p:sp>
        <p:nvSpPr>
          <p:cNvPr id="87" name="Rectangle 86"/>
          <p:cNvSpPr/>
          <p:nvPr/>
        </p:nvSpPr>
        <p:spPr>
          <a:xfrm>
            <a:off x="6000760" y="1357298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</a:t>
            </a:r>
            <a:endParaRPr lang="fr-FR" dirty="0"/>
          </a:p>
        </p:txBody>
      </p:sp>
      <p:sp>
        <p:nvSpPr>
          <p:cNvPr id="89" name="Rectangle 88"/>
          <p:cNvSpPr/>
          <p:nvPr/>
        </p:nvSpPr>
        <p:spPr>
          <a:xfrm>
            <a:off x="6786578" y="2214554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90" name="Rectangle 89"/>
          <p:cNvSpPr/>
          <p:nvPr/>
        </p:nvSpPr>
        <p:spPr>
          <a:xfrm>
            <a:off x="6786578" y="1357298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L</a:t>
            </a:r>
            <a:endParaRPr lang="fr-FR" dirty="0"/>
          </a:p>
        </p:txBody>
      </p:sp>
      <p:sp>
        <p:nvSpPr>
          <p:cNvPr id="91" name="Rectangle 90"/>
          <p:cNvSpPr/>
          <p:nvPr/>
        </p:nvSpPr>
        <p:spPr>
          <a:xfrm>
            <a:off x="6858016" y="2643182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92" name="Rectangle 91"/>
          <p:cNvSpPr/>
          <p:nvPr/>
        </p:nvSpPr>
        <p:spPr>
          <a:xfrm>
            <a:off x="6858016" y="3071810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H</a:t>
            </a:r>
            <a:endParaRPr lang="fr-FR" dirty="0"/>
          </a:p>
        </p:txBody>
      </p:sp>
      <p:sp>
        <p:nvSpPr>
          <p:cNvPr id="93" name="Rectangle 92"/>
          <p:cNvSpPr/>
          <p:nvPr/>
        </p:nvSpPr>
        <p:spPr>
          <a:xfrm>
            <a:off x="1142976" y="500042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94" name="Rectangle 93"/>
          <p:cNvSpPr/>
          <p:nvPr/>
        </p:nvSpPr>
        <p:spPr>
          <a:xfrm flipH="1">
            <a:off x="1214414" y="0"/>
            <a:ext cx="202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95" name="Rectangle 94"/>
          <p:cNvSpPr/>
          <p:nvPr/>
        </p:nvSpPr>
        <p:spPr>
          <a:xfrm>
            <a:off x="1214414" y="928670"/>
            <a:ext cx="276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R</a:t>
            </a:r>
            <a:endParaRPr lang="fr-FR" dirty="0"/>
          </a:p>
        </p:txBody>
      </p:sp>
      <p:sp>
        <p:nvSpPr>
          <p:cNvPr id="96" name="Rectangle 95"/>
          <p:cNvSpPr/>
          <p:nvPr/>
        </p:nvSpPr>
        <p:spPr>
          <a:xfrm>
            <a:off x="1571604" y="928670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U</a:t>
            </a:r>
            <a:endParaRPr lang="fr-FR" dirty="0"/>
          </a:p>
        </p:txBody>
      </p:sp>
      <p:sp>
        <p:nvSpPr>
          <p:cNvPr id="97" name="Rectangle 96"/>
          <p:cNvSpPr/>
          <p:nvPr/>
        </p:nvSpPr>
        <p:spPr>
          <a:xfrm>
            <a:off x="3786182" y="4857760"/>
            <a:ext cx="33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U</a:t>
            </a:r>
            <a:endParaRPr lang="fr-FR" dirty="0"/>
          </a:p>
        </p:txBody>
      </p:sp>
      <p:sp>
        <p:nvSpPr>
          <p:cNvPr id="98" name="Rectangle 97"/>
          <p:cNvSpPr/>
          <p:nvPr/>
        </p:nvSpPr>
        <p:spPr>
          <a:xfrm>
            <a:off x="4214810" y="4857760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</a:t>
            </a:r>
            <a:endParaRPr lang="fr-FR" dirty="0"/>
          </a:p>
        </p:txBody>
      </p:sp>
      <p:sp>
        <p:nvSpPr>
          <p:cNvPr id="99" name="Rectangle 98"/>
          <p:cNvSpPr/>
          <p:nvPr/>
        </p:nvSpPr>
        <p:spPr>
          <a:xfrm>
            <a:off x="4643438" y="4857760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</a:t>
            </a:r>
            <a:endParaRPr lang="fr-FR" dirty="0"/>
          </a:p>
        </p:txBody>
      </p:sp>
      <p:sp>
        <p:nvSpPr>
          <p:cNvPr id="100" name="Rectangle 99"/>
          <p:cNvSpPr/>
          <p:nvPr/>
        </p:nvSpPr>
        <p:spPr>
          <a:xfrm>
            <a:off x="5500694" y="485776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101" name="Rectangle 100"/>
          <p:cNvSpPr/>
          <p:nvPr/>
        </p:nvSpPr>
        <p:spPr>
          <a:xfrm>
            <a:off x="4214810" y="4429132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K</a:t>
            </a:r>
            <a:endParaRPr lang="fr-FR" dirty="0"/>
          </a:p>
        </p:txBody>
      </p:sp>
      <p:sp>
        <p:nvSpPr>
          <p:cNvPr id="102" name="Rectangle 101"/>
          <p:cNvSpPr/>
          <p:nvPr/>
        </p:nvSpPr>
        <p:spPr>
          <a:xfrm>
            <a:off x="2000232" y="928670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103" name="Rectangle 102"/>
          <p:cNvSpPr/>
          <p:nvPr/>
        </p:nvSpPr>
        <p:spPr>
          <a:xfrm>
            <a:off x="2500298" y="928670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104" name="Rectangle 103"/>
          <p:cNvSpPr/>
          <p:nvPr/>
        </p:nvSpPr>
        <p:spPr>
          <a:xfrm>
            <a:off x="2857488" y="928670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H</a:t>
            </a:r>
            <a:endParaRPr lang="fr-FR" dirty="0"/>
          </a:p>
        </p:txBody>
      </p:sp>
      <p:sp>
        <p:nvSpPr>
          <p:cNvPr id="105" name="Rectangle 104"/>
          <p:cNvSpPr/>
          <p:nvPr/>
        </p:nvSpPr>
        <p:spPr>
          <a:xfrm>
            <a:off x="1571604" y="5715016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</a:t>
            </a:r>
            <a:endParaRPr lang="fr-FR" dirty="0"/>
          </a:p>
        </p:txBody>
      </p:sp>
      <p:sp>
        <p:nvSpPr>
          <p:cNvPr id="106" name="Rectangle 105"/>
          <p:cNvSpPr/>
          <p:nvPr/>
        </p:nvSpPr>
        <p:spPr>
          <a:xfrm>
            <a:off x="2500298" y="5715016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sp>
        <p:nvSpPr>
          <p:cNvPr id="108" name="Rectangle 107"/>
          <p:cNvSpPr/>
          <p:nvPr/>
        </p:nvSpPr>
        <p:spPr>
          <a:xfrm>
            <a:off x="2857488" y="5715016"/>
            <a:ext cx="449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D</a:t>
            </a:r>
            <a:endParaRPr lang="fr-FR" dirty="0"/>
          </a:p>
        </p:txBody>
      </p:sp>
      <p:sp>
        <p:nvSpPr>
          <p:cNvPr id="109" name="Rectangle 108"/>
          <p:cNvSpPr/>
          <p:nvPr/>
        </p:nvSpPr>
        <p:spPr>
          <a:xfrm>
            <a:off x="3786182" y="5715016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43702" y="0"/>
            <a:ext cx="1399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latin typeface="Comic Sans MS" pitchFamily="66" charset="0"/>
              </a:rPr>
              <a:t> The </a:t>
            </a:r>
            <a:r>
              <a:rPr lang="fr-FR" b="1" dirty="0" err="1" smtClean="0">
                <a:latin typeface="Comic Sans MS" pitchFamily="66" charset="0"/>
              </a:rPr>
              <a:t>guest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7158" y="142852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latin typeface="Comic Sans MS" pitchFamily="66" charset="0"/>
              </a:rPr>
              <a:t>The </a:t>
            </a:r>
            <a:r>
              <a:rPr lang="fr-FR" b="1" dirty="0" err="1" smtClean="0">
                <a:latin typeface="Comic Sans MS" pitchFamily="66" charset="0"/>
              </a:rPr>
              <a:t>waiter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43174" y="5786454"/>
            <a:ext cx="15921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7030A0"/>
                </a:solidFill>
                <a:latin typeface="Comic Sans MS" pitchFamily="66" charset="0"/>
              </a:rPr>
              <a:t>A table for two, please.</a:t>
            </a:r>
            <a:endParaRPr lang="en-US" sz="1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3174" y="6143644"/>
            <a:ext cx="12378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>
                <a:solidFill>
                  <a:srgbClr val="FF00FF"/>
                </a:solidFill>
                <a:latin typeface="Comic Sans MS" pitchFamily="66" charset="0"/>
              </a:rPr>
              <a:t>The menu, please.</a:t>
            </a:r>
            <a:endParaRPr lang="fr-FR" sz="1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14612" y="5500702"/>
            <a:ext cx="14510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err="1" smtClean="0">
                <a:solidFill>
                  <a:srgbClr val="00B050"/>
                </a:solidFill>
                <a:latin typeface="Comic Sans MS" pitchFamily="66" charset="0"/>
              </a:rPr>
              <a:t>We're</a:t>
            </a:r>
            <a:r>
              <a:rPr lang="fr-FR" sz="1000" dirty="0" smtClean="0">
                <a:solidFill>
                  <a:srgbClr val="00B050"/>
                </a:solidFill>
                <a:latin typeface="Comic Sans MS" pitchFamily="66" charset="0"/>
              </a:rPr>
              <a:t> not </a:t>
            </a:r>
            <a:r>
              <a:rPr lang="fr-FR" sz="1000" dirty="0" err="1" smtClean="0">
                <a:solidFill>
                  <a:srgbClr val="00B050"/>
                </a:solidFill>
                <a:latin typeface="Comic Sans MS" pitchFamily="66" charset="0"/>
              </a:rPr>
              <a:t>ready</a:t>
            </a:r>
            <a:r>
              <a:rPr lang="fr-FR" sz="1000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fr-FR" sz="1000" dirty="0" err="1" smtClean="0">
                <a:solidFill>
                  <a:srgbClr val="00B050"/>
                </a:solidFill>
                <a:latin typeface="Comic Sans MS" pitchFamily="66" charset="0"/>
              </a:rPr>
              <a:t>yet</a:t>
            </a:r>
            <a:r>
              <a:rPr lang="fr-FR" sz="1000" dirty="0" smtClean="0">
                <a:solidFill>
                  <a:srgbClr val="00B050"/>
                </a:solidFill>
                <a:latin typeface="Comic Sans MS" pitchFamily="66" charset="0"/>
              </a:rPr>
              <a:t>.</a:t>
            </a:r>
            <a:endParaRPr lang="fr-FR" sz="10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00298" y="4929198"/>
            <a:ext cx="24609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36699"/>
                </a:solidFill>
                <a:latin typeface="Comic Sans MS" pitchFamily="66" charset="0"/>
              </a:rPr>
              <a:t>Can you bring me the ketchup, please?</a:t>
            </a:r>
            <a:endParaRPr lang="en-US" sz="1000" dirty="0">
              <a:solidFill>
                <a:srgbClr val="336699"/>
              </a:solidFill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29454" y="6429396"/>
            <a:ext cx="110158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>
                <a:solidFill>
                  <a:srgbClr val="000000"/>
                </a:solidFill>
                <a:latin typeface="Comic Sans MS" pitchFamily="66" charset="0"/>
              </a:rPr>
              <a:t>A </a:t>
            </a:r>
            <a:r>
              <a:rPr lang="fr-FR" sz="1000" dirty="0" err="1" smtClean="0">
                <a:solidFill>
                  <a:srgbClr val="000000"/>
                </a:solidFill>
                <a:latin typeface="Comic Sans MS" pitchFamily="66" charset="0"/>
              </a:rPr>
              <a:t>salad</a:t>
            </a:r>
            <a:r>
              <a:rPr lang="fr-FR" sz="1000" dirty="0" smtClean="0">
                <a:solidFill>
                  <a:srgbClr val="000000"/>
                </a:solidFill>
                <a:latin typeface="Comic Sans MS" pitchFamily="66" charset="0"/>
              </a:rPr>
              <a:t>, please.</a:t>
            </a:r>
            <a:endParaRPr lang="fr-FR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72132" y="4857760"/>
            <a:ext cx="140134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50" dirty="0" err="1" smtClean="0">
                <a:solidFill>
                  <a:srgbClr val="000000"/>
                </a:solidFill>
                <a:latin typeface="Comic Sans MS" pitchFamily="66" charset="0"/>
              </a:rPr>
              <a:t>I'll</a:t>
            </a:r>
            <a:r>
              <a:rPr lang="fr-FR" sz="1050" dirty="0" smtClean="0">
                <a:solidFill>
                  <a:srgbClr val="000000"/>
                </a:solidFill>
                <a:latin typeface="Comic Sans MS" pitchFamily="66" charset="0"/>
              </a:rPr>
              <a:t> have the </a:t>
            </a:r>
            <a:r>
              <a:rPr lang="fr-FR" sz="1050" dirty="0" err="1" smtClean="0">
                <a:solidFill>
                  <a:srgbClr val="000000"/>
                </a:solidFill>
                <a:latin typeface="Comic Sans MS" pitchFamily="66" charset="0"/>
              </a:rPr>
              <a:t>same</a:t>
            </a:r>
            <a:r>
              <a:rPr lang="fr-FR" sz="105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  <a:endParaRPr lang="fr-FR" sz="105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4282" y="3571876"/>
            <a:ext cx="15716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 err="1" smtClean="0">
                <a:solidFill>
                  <a:srgbClr val="00B050"/>
                </a:solidFill>
                <a:latin typeface="Comic Sans MS" pitchFamily="66" charset="0"/>
              </a:rPr>
              <a:t>That's</a:t>
            </a:r>
            <a:r>
              <a:rPr lang="fr-FR" sz="1000" dirty="0" smtClean="0">
                <a:solidFill>
                  <a:srgbClr val="00B050"/>
                </a:solidFill>
                <a:latin typeface="Comic Sans MS" pitchFamily="66" charset="0"/>
              </a:rPr>
              <a:t> all, </a:t>
            </a:r>
            <a:r>
              <a:rPr lang="fr-FR" sz="1000" dirty="0" err="1" smtClean="0">
                <a:solidFill>
                  <a:srgbClr val="00B050"/>
                </a:solidFill>
                <a:latin typeface="Comic Sans MS" pitchFamily="66" charset="0"/>
              </a:rPr>
              <a:t>thank</a:t>
            </a:r>
            <a:r>
              <a:rPr lang="fr-FR" sz="1000" dirty="0" smtClean="0">
                <a:solidFill>
                  <a:srgbClr val="00B050"/>
                </a:solidFill>
                <a:latin typeface="Comic Sans MS" pitchFamily="66" charset="0"/>
              </a:rPr>
              <a:t> you.</a:t>
            </a:r>
            <a:endParaRPr lang="fr-FR" sz="1000" b="0" i="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5572140"/>
            <a:ext cx="25717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7030A0"/>
                </a:solidFill>
                <a:latin typeface="Comic Sans MS" pitchFamily="66" charset="0"/>
              </a:rPr>
              <a:t>Can I have the bill (AE: check), please?</a:t>
            </a:r>
            <a:r>
              <a:rPr lang="fr-FR" sz="1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86050" y="6429396"/>
            <a:ext cx="9925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err="1" smtClean="0">
                <a:solidFill>
                  <a:srgbClr val="000000"/>
                </a:solidFill>
                <a:latin typeface="Comic Sans MS" pitchFamily="66" charset="0"/>
              </a:rPr>
              <a:t>Here</a:t>
            </a:r>
            <a:r>
              <a:rPr lang="fr-FR" sz="1000" dirty="0" smtClean="0">
                <a:solidFill>
                  <a:srgbClr val="000000"/>
                </a:solidFill>
                <a:latin typeface="Comic Sans MS" pitchFamily="66" charset="0"/>
              </a:rPr>
              <a:t> you are.</a:t>
            </a:r>
            <a:endParaRPr lang="fr-FR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15074" y="6215082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Comic Sans MS" pitchFamily="66" charset="0"/>
              </a:rPr>
              <a:t>Please bring us another beer.</a:t>
            </a:r>
            <a:endParaRPr lang="en-US" sz="1000" b="0" i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720" y="3857628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C00000"/>
                </a:solidFill>
                <a:latin typeface="Comic Sans MS" pitchFamily="66" charset="0"/>
              </a:rPr>
              <a:t>Could I have chips (AE: French Fries) instead of salad?</a:t>
            </a:r>
            <a:endParaRPr lang="en-US" sz="1000" b="0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282" y="5214950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000" dirty="0" smtClean="0">
                <a:solidFill>
                  <a:srgbClr val="0000FF"/>
                </a:solidFill>
                <a:latin typeface="Comic Sans MS" pitchFamily="66" charset="0"/>
              </a:rPr>
              <a:t>What </a:t>
            </a:r>
            <a:r>
              <a:rPr lang="fr-FR" sz="1000" dirty="0" err="1" smtClean="0">
                <a:solidFill>
                  <a:srgbClr val="0000FF"/>
                </a:solidFill>
                <a:latin typeface="Comic Sans MS" pitchFamily="66" charset="0"/>
              </a:rPr>
              <a:t>can</a:t>
            </a:r>
            <a:r>
              <a:rPr lang="fr-FR" sz="1000" dirty="0" smtClean="0">
                <a:solidFill>
                  <a:srgbClr val="0000FF"/>
                </a:solidFill>
                <a:latin typeface="Comic Sans MS" pitchFamily="66" charset="0"/>
              </a:rPr>
              <a:t> you </a:t>
            </a:r>
            <a:r>
              <a:rPr lang="fr-FR" sz="1000" dirty="0" err="1" smtClean="0">
                <a:solidFill>
                  <a:srgbClr val="0000FF"/>
                </a:solidFill>
                <a:latin typeface="Comic Sans MS" pitchFamily="66" charset="0"/>
              </a:rPr>
              <a:t>recommend</a:t>
            </a:r>
            <a:r>
              <a:rPr lang="fr-FR" sz="10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fr-FR" sz="1000" b="0" i="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215082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FFC000"/>
                </a:solidFill>
                <a:latin typeface="Comic Sans MS" pitchFamily="66" charset="0"/>
              </a:rPr>
              <a:t>I think you've made a mistake.</a:t>
            </a:r>
            <a:endParaRPr lang="en-US" sz="1000" b="0" i="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00694" y="4429132"/>
            <a:ext cx="20002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Comic Sans MS" pitchFamily="66" charset="0"/>
              </a:rPr>
              <a:t>What can I do for you?</a:t>
            </a:r>
            <a:endParaRPr lang="en-US" sz="1000" b="0" i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71802" y="3857628"/>
            <a:ext cx="10983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>
                <a:solidFill>
                  <a:srgbClr val="000000"/>
                </a:solidFill>
                <a:latin typeface="Comic Sans MS" pitchFamily="66" charset="0"/>
              </a:rPr>
              <a:t>Can I help you?</a:t>
            </a:r>
            <a:endParaRPr lang="fr-FR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5720" y="5929330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Can I take your coat?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43570" y="5857892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Would you follow me, please?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71736" y="4500570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Can I take your order, sir/madam?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643174" y="5214950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What would you like to drink?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00694" y="4643446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1000" dirty="0" smtClean="0">
                <a:solidFill>
                  <a:srgbClr val="006600"/>
                </a:solidFill>
                <a:latin typeface="Comic Sans MS" pitchFamily="66" charset="0"/>
              </a:rPr>
              <a:t>What would you like to start with?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357818" y="4143380"/>
            <a:ext cx="15001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1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How </a:t>
            </a:r>
            <a:r>
              <a:rPr lang="fr-FR" sz="1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many</a:t>
            </a:r>
            <a:r>
              <a:rPr lang="fr-FR" sz="1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are you?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429396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What would you like for dessert?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57884" y="5429264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How would you like your steak? (rare, medium, well done)</a:t>
            </a:r>
            <a:endParaRPr lang="en-US" sz="1000" b="0" i="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12775" y="4575860"/>
            <a:ext cx="17446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FF00FF"/>
                </a:solidFill>
                <a:latin typeface="Comic Sans MS" pitchFamily="66" charset="0"/>
              </a:rPr>
              <a:t>Do you want a dessert?</a:t>
            </a:r>
            <a:endParaRPr lang="en-US" sz="1000" b="0" i="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57488" y="4143380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7030A0"/>
                </a:solidFill>
                <a:latin typeface="Comic Sans MS" pitchFamily="66" charset="0"/>
              </a:rPr>
              <a:t>The burgers are very good.</a:t>
            </a:r>
            <a:endParaRPr lang="en-US" sz="1000" b="0" i="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35600" y="3873798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 smtClean="0">
                <a:solidFill>
                  <a:srgbClr val="FF00FF"/>
                </a:solidFill>
                <a:latin typeface="Comic Sans MS" pitchFamily="66" charset="0"/>
              </a:rPr>
              <a:t>Sorry, the hamburgers are off</a:t>
            </a:r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pPr lvl="0"/>
            <a:endParaRPr lang="en-US" dirty="0">
              <a:solidFill>
                <a:srgbClr val="000000"/>
              </a:solidFill>
              <a:latin typeface="Source Sans Pro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5720" y="4286256"/>
            <a:ext cx="19288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fr-FR" sz="1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Is </a:t>
            </a:r>
            <a:r>
              <a:rPr lang="fr-FR" sz="1000" dirty="0" err="1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everything</a:t>
            </a:r>
            <a:r>
              <a:rPr lang="fr-FR" sz="1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all right?</a:t>
            </a:r>
            <a:endParaRPr lang="fr-FR" sz="1000" b="0" i="0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357818" y="3643314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0000"/>
                </a:solidFill>
                <a:latin typeface="Comic Sans MS" pitchFamily="66" charset="0"/>
              </a:rPr>
              <a:t>Did you enjoy your meal?</a:t>
            </a:r>
            <a:endParaRPr lang="en-US" sz="1000" b="0" i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43570" y="5143512"/>
            <a:ext cx="228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rgbClr val="00B050"/>
                </a:solidFill>
                <a:latin typeface="Comic Sans MS" pitchFamily="66" charset="0"/>
              </a:rPr>
              <a:t>Do you want vegetables with it?</a:t>
            </a:r>
            <a:endParaRPr lang="en-US" sz="1000" b="0" i="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4282" y="4857760"/>
            <a:ext cx="19288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0B0F0"/>
                </a:solidFill>
                <a:latin typeface="Comic Sans MS" pitchFamily="66" charset="0"/>
              </a:rPr>
              <a:t>Why don't you try the pizza?</a:t>
            </a:r>
            <a:endParaRPr lang="en-US" sz="1000" b="0" i="0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59935E-6 L 0.68507 -0.46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2.82905E-6 L 0.61423 -0.47212 " pathEditMode="relative" ptsTypes="AA">
                                      <p:cBhvr>
                                        <p:cTn id="10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02174E-6 L -0.01458 -0.530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3347E-6 L -0.04722 -0.53504 " pathEditMode="relative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6232E-6 L -0.02361 -0.53504 " pathEditMode="relative" ptsTypes="AA">
                                      <p:cBhvr>
                                        <p:cTn id="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9366E-7 L 0.64583 -0.61901 " pathEditMode="relative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3.02105E-6 L 0.63786 -0.62965 " pathEditMode="relative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4189E-6 L -2.5E-6 -0.64007 " pathEditMode="relative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3.01642E-6 L 0.67726 -0.68217 " pathEditMode="relative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1.69558E-6 L 0.03142 -0.67152 " pathEditMode="relative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3347E-6 L -0.29931 -0.26232 " pathEditMode="relative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8.97525E-7 L -0.32344 -0.2477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5.096E-6 L -0.2915 -0.26233 " pathEditMode="relative" ptsTypes="A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6232E-6 L 0.37812 -0.45107 " pathEditMode="relative" ptsTypes="A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6.7083E-7 L -0.30781 -0.3305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0021E-6 L 0.42534 -0.49318 " pathEditMode="relative" ptsTypes="AA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34189E-6 L 0.37795 -0.49318 " pathEditMode="relative" ptsTypes="AA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3727E-6 L 0.39376 -0.50359 " pathEditMode="relative" ptsTypes="AA"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5769E-6 L -0.28351 -0.48254 " pathEditMode="relative" ptsTypes="AA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3 0.02822 L -0.60157 -0.0104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7 0.01619 L -0.54601 0.3014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45431E-6 L -0.59063 -0.04187 " pathEditMode="relative" ptsTypes="AA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096E-6 L -0.59844 -0.04211 " pathEditMode="relative" ptsTypes="AA">
                                      <p:cBhvr>
                                        <p:cTn id="9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0898E-6 L -0.59671 -0.0268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7516E-6 L 0.03941 -0.25191 " pathEditMode="relative" ptsTypes="AA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9.41476E-7 L -0.63004 -0.04187 " pathEditMode="relative" ptsTypes="AA"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02105E-6 L -0.57501 -0.03146 " pathEditMode="relative" ptsTypes="AA">
                                      <p:cBhvr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4189E-6 L -0.54341 -0.03146 " pathEditMode="relative" ptsTypes="AA">
                                      <p:cBhvr>
                                        <p:cTn id="1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7516E-6 L -0.07865 -0.37775 " pathEditMode="relative" ptsTypes="AA">
                                      <p:cBhvr>
                                        <p:cTn id="1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1.69558E-6 L -0.07084 -0.33588 " pathEditMode="relative" ptsTypes="AA">
                                      <p:cBhvr>
                                        <p:cTn id="1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8596" y="1142984"/>
            <a:ext cx="133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Starters 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43306" y="1214422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Main course 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596" y="1714488"/>
            <a:ext cx="1388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Comic Sans MS" pitchFamily="66" charset="0"/>
              </a:rPr>
              <a:t>beef stew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2143116"/>
            <a:ext cx="1491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tomato soup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sz="1200" i="1" dirty="0" smtClean="0">
                <a:latin typeface="Comic Sans MS" pitchFamily="66" charset="0"/>
              </a:rPr>
              <a:t>Reconstituez la carte du restaurant? Garder la liste « </a:t>
            </a:r>
            <a:r>
              <a:rPr lang="fr-FR" sz="1200" i="1" dirty="0" err="1" smtClean="0">
                <a:latin typeface="Comic Sans MS" pitchFamily="66" charset="0"/>
              </a:rPr>
              <a:t>fish</a:t>
            </a:r>
            <a:r>
              <a:rPr lang="fr-FR" sz="1200" i="1" dirty="0" smtClean="0">
                <a:latin typeface="Comic Sans MS" pitchFamily="66" charset="0"/>
              </a:rPr>
              <a:t> and </a:t>
            </a:r>
            <a:r>
              <a:rPr lang="fr-FR" sz="1200" i="1" dirty="0" err="1" smtClean="0">
                <a:latin typeface="Comic Sans MS" pitchFamily="66" charset="0"/>
              </a:rPr>
              <a:t>meat</a:t>
            </a:r>
            <a:r>
              <a:rPr lang="fr-FR" sz="1200" i="1" dirty="0" smtClean="0">
                <a:latin typeface="Comic Sans MS" pitchFamily="66" charset="0"/>
              </a:rPr>
              <a:t> » sous les yeux : aide pour le niveau A2/1 : les divers plats sont donnés à remettre dans la bonne colonne;  A2/2 : aucune aide </a:t>
            </a:r>
            <a:r>
              <a:rPr lang="fr-FR" sz="1200" i="1" dirty="0" smtClean="0">
                <a:latin typeface="Comic Sans MS" pitchFamily="66" charset="0"/>
              </a:rPr>
              <a:t/>
            </a:r>
            <a:br>
              <a:rPr lang="fr-FR" sz="1200" i="1" dirty="0" smtClean="0">
                <a:latin typeface="Comic Sans MS" pitchFamily="66" charset="0"/>
              </a:rPr>
            </a:br>
            <a:r>
              <a:rPr lang="fr-FR" sz="1200" i="1" dirty="0" err="1" smtClean="0">
                <a:latin typeface="Comic Sans MS" pitchFamily="66" charset="0"/>
              </a:rPr>
              <a:t>underline</a:t>
            </a:r>
            <a:r>
              <a:rPr lang="fr-FR" sz="1200" i="1" dirty="0" smtClean="0">
                <a:latin typeface="Comic Sans MS" pitchFamily="66" charset="0"/>
              </a:rPr>
              <a:t> the </a:t>
            </a:r>
            <a:r>
              <a:rPr lang="fr-FR" sz="1200" i="1" dirty="0" err="1" smtClean="0">
                <a:latin typeface="Comic Sans MS" pitchFamily="66" charset="0"/>
              </a:rPr>
              <a:t>dishes</a:t>
            </a:r>
            <a:r>
              <a:rPr lang="fr-FR" sz="1200" i="1" dirty="0" smtClean="0">
                <a:latin typeface="Comic Sans MS" pitchFamily="66" charset="0"/>
              </a:rPr>
              <a:t> </a:t>
            </a:r>
            <a:r>
              <a:rPr lang="fr-FR" sz="1200" i="1" dirty="0" err="1" smtClean="0">
                <a:latin typeface="Comic Sans MS" pitchFamily="66" charset="0"/>
              </a:rPr>
              <a:t>that</a:t>
            </a:r>
            <a:r>
              <a:rPr lang="fr-FR" sz="1200" i="1" dirty="0" smtClean="0">
                <a:latin typeface="Comic Sans MS" pitchFamily="66" charset="0"/>
              </a:rPr>
              <a:t> are not </a:t>
            </a:r>
            <a:r>
              <a:rPr lang="fr-FR" sz="1200" i="1" dirty="0" err="1" smtClean="0">
                <a:latin typeface="Comic Sans MS" pitchFamily="66" charset="0"/>
              </a:rPr>
              <a:t>available</a:t>
            </a:r>
            <a:endParaRPr lang="fr-FR" sz="1200" i="1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8992" y="1857364"/>
            <a:ext cx="2634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Cayenne Pepper Steak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57620" y="2285992"/>
            <a:ext cx="1587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Fried Trout 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7158" y="5929330"/>
            <a:ext cx="2002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mashed potatoes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034" y="4929198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err="1" smtClean="0">
                <a:latin typeface="AR BERKLEY" pitchFamily="2" charset="0"/>
                <a:ea typeface="Calibri"/>
                <a:cs typeface="Times New Roman"/>
              </a:rPr>
              <a:t>Side</a:t>
            </a: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 </a:t>
            </a:r>
            <a:r>
              <a:rPr lang="fr-FR" sz="2400" u="sng" dirty="0" err="1" smtClean="0">
                <a:latin typeface="AR BERKLEY" pitchFamily="2" charset="0"/>
                <a:ea typeface="Calibri"/>
                <a:cs typeface="Times New Roman"/>
              </a:rPr>
              <a:t>dish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71934" y="271462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 sole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357422" y="642918"/>
            <a:ext cx="448392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  <a:hlinkClick r:id="rId2"/>
              </a:rPr>
              <a:t>http://www.audioenglish.org/english-learning/english_dialogue_restaurant_lunch_and_dinner_1.htm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596" y="6286520"/>
            <a:ext cx="1066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coleslaw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0034" y="5429264"/>
            <a:ext cx="1513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mixed salad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14810" y="5000636"/>
            <a:ext cx="829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 smtClean="0">
                <a:latin typeface="AR BERKLEY" pitchFamily="2" charset="0"/>
              </a:rPr>
              <a:t>Wine</a:t>
            </a:r>
            <a:endParaRPr lang="fr-FR" sz="2400" u="sng" dirty="0">
              <a:latin typeface="AR BERKLEY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496" y="5429264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Chablis ‘99</a:t>
            </a:r>
            <a:endParaRPr lang="fr-F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4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8596" y="1142984"/>
            <a:ext cx="133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Starters 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43306" y="1214422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Main course 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596" y="1714488"/>
            <a:ext cx="1388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Comic Sans MS" pitchFamily="66" charset="0"/>
              </a:rPr>
              <a:t>beef stew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2143116"/>
            <a:ext cx="1491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tomato soup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fr-FR" sz="1200" i="1" dirty="0" smtClean="0">
                <a:latin typeface="Comic Sans MS" pitchFamily="66" charset="0"/>
              </a:rPr>
              <a:t>Reconstituez la carte du restaurant? Garder la liste « </a:t>
            </a:r>
            <a:r>
              <a:rPr lang="fr-FR" sz="1200" i="1" dirty="0" err="1" smtClean="0">
                <a:latin typeface="Comic Sans MS" pitchFamily="66" charset="0"/>
              </a:rPr>
              <a:t>fish</a:t>
            </a:r>
            <a:r>
              <a:rPr lang="fr-FR" sz="1200" i="1" dirty="0" smtClean="0">
                <a:latin typeface="Comic Sans MS" pitchFamily="66" charset="0"/>
              </a:rPr>
              <a:t> and </a:t>
            </a:r>
            <a:r>
              <a:rPr lang="fr-FR" sz="1200" i="1" dirty="0" err="1" smtClean="0">
                <a:latin typeface="Comic Sans MS" pitchFamily="66" charset="0"/>
              </a:rPr>
              <a:t>meat</a:t>
            </a:r>
            <a:r>
              <a:rPr lang="fr-FR" sz="1200" i="1" dirty="0" smtClean="0">
                <a:latin typeface="Comic Sans MS" pitchFamily="66" charset="0"/>
              </a:rPr>
              <a:t> » sous les yeux : aide pour le niveau A2/1 : les divers plats sont donnés à remettre dans la bonne colonne;  A2/2 : aucune aide </a:t>
            </a:r>
            <a:r>
              <a:rPr lang="fr-FR" sz="1200" i="1" dirty="0" smtClean="0">
                <a:latin typeface="Comic Sans MS" pitchFamily="66" charset="0"/>
              </a:rPr>
              <a:t/>
            </a:r>
            <a:br>
              <a:rPr lang="fr-FR" sz="1200" i="1" dirty="0" smtClean="0">
                <a:latin typeface="Comic Sans MS" pitchFamily="66" charset="0"/>
              </a:rPr>
            </a:br>
            <a:r>
              <a:rPr lang="fr-FR" sz="1200" i="1" dirty="0" smtClean="0">
                <a:latin typeface="Comic Sans MS" pitchFamily="66" charset="0"/>
              </a:rPr>
              <a:t>cross out the </a:t>
            </a:r>
            <a:r>
              <a:rPr lang="fr-FR" sz="1200" i="1" dirty="0" err="1" smtClean="0">
                <a:latin typeface="Comic Sans MS" pitchFamily="66" charset="0"/>
              </a:rPr>
              <a:t>dishes</a:t>
            </a:r>
            <a:r>
              <a:rPr lang="fr-FR" sz="1200" i="1" dirty="0" smtClean="0">
                <a:latin typeface="Comic Sans MS" pitchFamily="66" charset="0"/>
              </a:rPr>
              <a:t> </a:t>
            </a:r>
            <a:r>
              <a:rPr lang="fr-FR" sz="1200" i="1" dirty="0" err="1" smtClean="0">
                <a:latin typeface="Comic Sans MS" pitchFamily="66" charset="0"/>
              </a:rPr>
              <a:t>that</a:t>
            </a:r>
            <a:r>
              <a:rPr lang="fr-FR" sz="1200" i="1" dirty="0" smtClean="0">
                <a:latin typeface="Comic Sans MS" pitchFamily="66" charset="0"/>
              </a:rPr>
              <a:t> are not </a:t>
            </a:r>
            <a:r>
              <a:rPr lang="fr-FR" sz="1200" i="1" dirty="0" err="1" smtClean="0">
                <a:latin typeface="Comic Sans MS" pitchFamily="66" charset="0"/>
              </a:rPr>
              <a:t>available</a:t>
            </a:r>
            <a:endParaRPr lang="fr-FR" sz="1200" i="1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8992" y="1857364"/>
            <a:ext cx="2634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Cayenne Pepper Steak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57620" y="2285992"/>
            <a:ext cx="1587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Fried Trout 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7158" y="5929330"/>
            <a:ext cx="2002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mashed potatoes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034" y="4929198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sz="2400" u="sng" dirty="0" err="1" smtClean="0">
                <a:latin typeface="AR BERKLEY" pitchFamily="2" charset="0"/>
                <a:ea typeface="Calibri"/>
                <a:cs typeface="Times New Roman"/>
              </a:rPr>
              <a:t>Side</a:t>
            </a:r>
            <a:r>
              <a:rPr lang="fr-FR" sz="2400" u="sng" dirty="0" smtClean="0">
                <a:latin typeface="AR BERKLEY" pitchFamily="2" charset="0"/>
                <a:ea typeface="Calibri"/>
                <a:cs typeface="Times New Roman"/>
              </a:rPr>
              <a:t> </a:t>
            </a:r>
            <a:r>
              <a:rPr lang="fr-FR" sz="2400" u="sng" dirty="0" err="1" smtClean="0">
                <a:latin typeface="AR BERKLEY" pitchFamily="2" charset="0"/>
                <a:ea typeface="Calibri"/>
                <a:cs typeface="Times New Roman"/>
              </a:rPr>
              <a:t>dish</a:t>
            </a:r>
            <a:endParaRPr lang="fr-FR" sz="2400" u="sng" dirty="0">
              <a:latin typeface="AR BERKLEY" pitchFamily="2" charset="0"/>
              <a:ea typeface="Calibri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71934" y="271462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 sole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357422" y="642918"/>
            <a:ext cx="448392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  <a:hlinkClick r:id="rId2"/>
              </a:rPr>
              <a:t>http://www.audioenglish.org/english-learning/english_dialogue_restaurant_lunch_and_dinner_1.htm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596" y="6286520"/>
            <a:ext cx="1066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coleslaw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0034" y="5429264"/>
            <a:ext cx="1513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mixed salad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14810" y="5000636"/>
            <a:ext cx="829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 smtClean="0">
                <a:latin typeface="AR BERKLEY" pitchFamily="2" charset="0"/>
              </a:rPr>
              <a:t>Wine</a:t>
            </a:r>
            <a:endParaRPr lang="fr-FR" sz="2400" u="sng" dirty="0">
              <a:latin typeface="AR BERKLEY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496" y="5429264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Chablis ‘99</a:t>
            </a:r>
            <a:endParaRPr lang="fr-FR" dirty="0">
              <a:latin typeface="Comic Sans MS" pitchFamily="66" charset="0"/>
            </a:endParaRPr>
          </a:p>
        </p:txBody>
      </p:sp>
      <p:cxnSp>
        <p:nvCxnSpPr>
          <p:cNvPr id="21" name="Connecteur droit 20"/>
          <p:cNvCxnSpPr/>
          <p:nvPr/>
        </p:nvCxnSpPr>
        <p:spPr>
          <a:xfrm>
            <a:off x="3714744" y="2285992"/>
            <a:ext cx="1643074" cy="3571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rot="10800000" flipV="1">
            <a:off x="3929058" y="2214554"/>
            <a:ext cx="1285884" cy="4286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500034" y="6429396"/>
            <a:ext cx="928694" cy="1428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rot="10800000" flipV="1">
            <a:off x="642910" y="6357958"/>
            <a:ext cx="785818" cy="2143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64294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r-FR" sz="1600" u="sng" dirty="0" smtClean="0">
                <a:latin typeface="Comic Sans MS" pitchFamily="66" charset="0"/>
              </a:rPr>
              <a:t>Travail sur la phonologie : ton ascendant/descendant + phonétique : entrainement sur le dialogue (s’enregistrer?)</a:t>
            </a:r>
            <a:endParaRPr lang="fr-FR" sz="1600" u="sng" dirty="0">
              <a:latin typeface="Comic Sans MS" pitchFamily="66" charset="0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3657600" y="3291840"/>
          <a:ext cx="1828800" cy="274320"/>
        </p:xfrm>
        <a:graphic>
          <a:graphicData uri="http://schemas.openxmlformats.org/drawingml/2006/table">
            <a:tbl>
              <a:tblPr/>
              <a:tblGrid>
                <a:gridCol w="1828800"/>
              </a:tblGrid>
              <a:tr h="9906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000101" y="1357298"/>
          <a:ext cx="6858049" cy="5376367"/>
        </p:xfrm>
        <a:graphic>
          <a:graphicData uri="http://schemas.openxmlformats.org/drawingml/2006/table">
            <a:tbl>
              <a:tblPr/>
              <a:tblGrid>
                <a:gridCol w="1975307"/>
                <a:gridCol w="235174"/>
                <a:gridCol w="4647568"/>
              </a:tblGrid>
              <a:tr h="160950">
                <a:tc>
                  <a:txBody>
                    <a:bodyPr/>
                    <a:lstStyle/>
                    <a:p>
                      <a:endParaRPr lang="fr-FR" sz="800" dirty="0"/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/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800"/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950">
                <a:tc>
                  <a:txBody>
                    <a:bodyPr/>
                    <a:lstStyle/>
                    <a:p>
                      <a:r>
                        <a:rPr lang="fr-FR" sz="1400" b="1" dirty="0" err="1">
                          <a:latin typeface="Comic Sans MS" pitchFamily="66" charset="0"/>
                        </a:rPr>
                        <a:t>Waiter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Are you ready to order, sir?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Mr </a:t>
                      </a:r>
                      <a:r>
                        <a:rPr lang="fr-FR" sz="1400" b="1" dirty="0" err="1">
                          <a:latin typeface="Comic Sans MS" pitchFamily="66" charset="0"/>
                        </a:rPr>
                        <a:t>Ryefield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Yes. I´ll have the beef stew for starters and my wife would like tomato soup.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 dirty="0" err="1">
                          <a:latin typeface="Comic Sans MS" pitchFamily="66" charset="0"/>
                        </a:rPr>
                        <a:t>Waiter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One beef stew and one tomato soup. What would you like for the main course?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Mr </a:t>
                      </a:r>
                      <a:r>
                        <a:rPr lang="fr-FR" sz="1400" b="1" dirty="0" err="1">
                          <a:latin typeface="Comic Sans MS" pitchFamily="66" charset="0"/>
                        </a:rPr>
                        <a:t>Ryefield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I´ll have the Cayenne Pepper Steak and my wife would like the Fried Trout with mashed potatoes.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950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I´m afraid the trout is off.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Mrs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Oh dear. Err... What else do you recommend?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950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The sole is very good.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Mrs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OK. I´ll have that. Do you have any coleslaw?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950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No, I´m sorry, </a:t>
                      </a:r>
                      <a:r>
                        <a:rPr lang="fr-FR" sz="1400" b="1" dirty="0" err="1">
                          <a:latin typeface="Comic Sans MS" pitchFamily="66" charset="0"/>
                        </a:rPr>
                        <a:t>we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 don´t.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09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Mrs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Just give me a small mixed salad then.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err="1">
                          <a:latin typeface="Comic Sans MS" pitchFamily="66" charset="0"/>
                        </a:rPr>
                        <a:t>Same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 for me.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Certainly. (...) Would you like something to drink?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Yes, please. May I see the wine list?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err="1">
                          <a:latin typeface="Comic Sans MS" pitchFamily="66" charset="0"/>
                        </a:rPr>
                        <a:t>Certainly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. </a:t>
                      </a:r>
                      <a:r>
                        <a:rPr lang="fr-FR" sz="1400" b="1" dirty="0" err="1">
                          <a:latin typeface="Comic Sans MS" pitchFamily="66" charset="0"/>
                        </a:rPr>
                        <a:t>Here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 you are.</a:t>
                      </a:r>
                      <a:br>
                        <a:rPr lang="fr-FR" sz="1400" b="1" dirty="0">
                          <a:latin typeface="Comic Sans MS" pitchFamily="66" charset="0"/>
                        </a:rPr>
                      </a:br>
                      <a:r>
                        <a:rPr lang="fr-FR" sz="1400" b="1" dirty="0">
                          <a:latin typeface="Comic Sans MS" pitchFamily="66" charset="0"/>
                        </a:rPr>
                        <a:t>(...)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663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Mr Ryefield: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mic Sans MS" pitchFamily="66" charset="0"/>
                        </a:rPr>
                        <a:t>A bottle of Chablis ‘99, please.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950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Waiter: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omic Sans MS" pitchFamily="66" charset="0"/>
                        </a:rPr>
                        <a:t>—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Comic Sans MS" pitchFamily="66" charset="0"/>
                        </a:rPr>
                        <a:t>Excellent </a:t>
                      </a:r>
                      <a:r>
                        <a:rPr lang="fr-FR" sz="1400" b="1" dirty="0" err="1">
                          <a:latin typeface="Comic Sans MS" pitchFamily="66" charset="0"/>
                        </a:rPr>
                        <a:t>choice</a:t>
                      </a:r>
                      <a:r>
                        <a:rPr lang="fr-FR" sz="1400" b="1" dirty="0">
                          <a:latin typeface="Comic Sans MS" pitchFamily="66" charset="0"/>
                        </a:rPr>
                        <a:t>!</a:t>
                      </a:r>
                    </a:p>
                  </a:txBody>
                  <a:tcPr marL="40238" marR="40238" marT="20119" marB="201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00108"/>
            <a:ext cx="471490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Ordering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 lunch and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dinner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/>
            </a:r>
            <a:b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</a:b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What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else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 do you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recommend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?</a:t>
            </a:r>
            <a:b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</a:b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357686" y="1071546"/>
            <a:ext cx="448392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  <a:hlinkClick r:id="rId2"/>
              </a:rPr>
              <a:t>http://www.audioenglish.org/english-learning/english_dialogue_restaurant_lunch_and_dinner_1.htm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sz="2800" u="sng" dirty="0" err="1" smtClean="0">
                <a:latin typeface="Comic Sans MS" pitchFamily="66" charset="0"/>
              </a:rPr>
              <a:t>Pronunciation</a:t>
            </a:r>
            <a:r>
              <a:rPr lang="fr-FR" sz="2800" dirty="0" smtClean="0">
                <a:latin typeface="Comic Sans MS" pitchFamily="66" charset="0"/>
              </a:rPr>
              <a:t> : </a:t>
            </a:r>
            <a:br>
              <a:rPr lang="fr-FR" sz="2800" dirty="0" smtClean="0">
                <a:latin typeface="Comic Sans MS" pitchFamily="66" charset="0"/>
              </a:rPr>
            </a:br>
            <a:r>
              <a:rPr lang="fr-FR" sz="2800" dirty="0" smtClean="0">
                <a:latin typeface="Comic Sans MS" pitchFamily="66" charset="0"/>
              </a:rPr>
              <a:t>look </a:t>
            </a:r>
            <a:r>
              <a:rPr lang="fr-FR" sz="2800" dirty="0" err="1" smtClean="0">
                <a:latin typeface="Comic Sans MS" pitchFamily="66" charset="0"/>
              </a:rPr>
              <a:t>at</a:t>
            </a:r>
            <a:r>
              <a:rPr lang="fr-FR" sz="2800" dirty="0" smtClean="0">
                <a:latin typeface="Comic Sans MS" pitchFamily="66" charset="0"/>
              </a:rPr>
              <a:t> the following </a:t>
            </a:r>
            <a:r>
              <a:rPr lang="fr-FR" sz="2800" dirty="0" err="1" smtClean="0">
                <a:latin typeface="Comic Sans MS" pitchFamily="66" charset="0"/>
              </a:rPr>
              <a:t>words</a:t>
            </a:r>
            <a:r>
              <a:rPr lang="fr-FR" sz="2800" dirty="0" smtClean="0">
                <a:latin typeface="Comic Sans MS" pitchFamily="66" charset="0"/>
              </a:rPr>
              <a:t> or expressions and read </a:t>
            </a:r>
            <a:r>
              <a:rPr lang="fr-FR" sz="2800" dirty="0" err="1" smtClean="0">
                <a:latin typeface="Comic Sans MS" pitchFamily="66" charset="0"/>
              </a:rPr>
              <a:t>them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aloud</a:t>
            </a:r>
            <a:endParaRPr lang="fr-FR" sz="2800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29454" y="3071810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/</a:t>
            </a:r>
            <a:r>
              <a:rPr lang="fr-FR" dirty="0" err="1" smtClean="0"/>
              <a:t>biːf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500958" y="3071810"/>
            <a:ext cx="679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stju</a:t>
            </a:r>
            <a:r>
              <a:rPr lang="fr-FR" dirty="0" smtClean="0"/>
              <a:t>ː/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428860" y="5429264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tə</a:t>
            </a:r>
            <a:r>
              <a:rPr lang="fr-FR" dirty="0" smtClean="0"/>
              <a:t>ˈ</a:t>
            </a:r>
            <a:r>
              <a:rPr lang="fr-FR" dirty="0" err="1" smtClean="0"/>
              <a:t>maːtəu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428992" y="5429264"/>
            <a:ext cx="724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</a:t>
            </a:r>
            <a:r>
              <a:rPr lang="fr-FR" dirty="0" err="1" smtClean="0"/>
              <a:t>suːp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500958" y="1643050"/>
            <a:ext cx="931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/</a:t>
            </a:r>
            <a:r>
              <a:rPr lang="fr-FR" dirty="0" err="1" smtClean="0"/>
              <a:t>traut</a:t>
            </a:r>
            <a:r>
              <a:rPr lang="fr-FR" dirty="0" smtClean="0"/>
              <a:t>/ 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428728" y="4572008"/>
            <a:ext cx="699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</a:t>
            </a:r>
            <a:r>
              <a:rPr lang="fr-FR" dirty="0" err="1" smtClean="0"/>
              <a:t>koːs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6572264" y="4286256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mæʃt</a:t>
            </a:r>
            <a:r>
              <a:rPr lang="fr-FR" dirty="0" smtClean="0"/>
              <a:t> 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286644" y="4286256"/>
            <a:ext cx="1195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pə</a:t>
            </a:r>
            <a:r>
              <a:rPr lang="fr-FR" dirty="0" smtClean="0"/>
              <a:t>ˈ</a:t>
            </a:r>
            <a:r>
              <a:rPr lang="fr-FR" dirty="0" err="1" smtClean="0"/>
              <a:t>teɪ.təʊ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71472" y="2928934"/>
            <a:ext cx="1387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rekə</a:t>
            </a:r>
            <a:r>
              <a:rPr lang="fr-FR" dirty="0" smtClean="0"/>
              <a:t>ˈ</a:t>
            </a:r>
            <a:r>
              <a:rPr lang="fr-FR" dirty="0" err="1" smtClean="0"/>
              <a:t>mend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1214414" y="1714488"/>
            <a:ext cx="952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/ˈ</a:t>
            </a:r>
            <a:r>
              <a:rPr lang="fr-FR" dirty="0" err="1" smtClean="0"/>
              <a:t>piːtsə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857224" y="4572008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mein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286248" y="1428736"/>
            <a:ext cx="77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mikst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5000628" y="1428736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ˈs</a:t>
            </a:r>
            <a:r>
              <a:rPr lang="az-Cyrl-AZ" dirty="0" smtClean="0"/>
              <a:t>ӕ</a:t>
            </a:r>
            <a:r>
              <a:rPr lang="fr-FR" dirty="0" err="1" smtClean="0"/>
              <a:t>ləd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5643570" y="5500702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hiə</a:t>
            </a:r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6143636" y="5500702"/>
            <a:ext cx="425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ju</a:t>
            </a:r>
            <a:r>
              <a:rPr lang="fr-FR" dirty="0" smtClean="0"/>
              <a:t>ː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6429388" y="5500702"/>
            <a:ext cx="681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ɑː(r)/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sz="2800" u="sng" dirty="0" err="1" smtClean="0">
                <a:latin typeface="Comic Sans MS" pitchFamily="66" charset="0"/>
              </a:rPr>
              <a:t>Pronunciation</a:t>
            </a:r>
            <a:r>
              <a:rPr lang="fr-FR" sz="2800" dirty="0" smtClean="0">
                <a:latin typeface="Comic Sans MS" pitchFamily="66" charset="0"/>
              </a:rPr>
              <a:t> : </a:t>
            </a:r>
            <a:br>
              <a:rPr lang="fr-FR" sz="2800" dirty="0" smtClean="0">
                <a:latin typeface="Comic Sans MS" pitchFamily="66" charset="0"/>
              </a:rPr>
            </a:br>
            <a:r>
              <a:rPr lang="fr-FR" sz="2800" dirty="0" smtClean="0">
                <a:latin typeface="Comic Sans MS" pitchFamily="66" charset="0"/>
              </a:rPr>
              <a:t>look </a:t>
            </a:r>
            <a:r>
              <a:rPr lang="fr-FR" sz="2800" dirty="0" err="1" smtClean="0">
                <a:latin typeface="Comic Sans MS" pitchFamily="66" charset="0"/>
              </a:rPr>
              <a:t>at</a:t>
            </a:r>
            <a:r>
              <a:rPr lang="fr-FR" sz="2800" dirty="0" smtClean="0">
                <a:latin typeface="Comic Sans MS" pitchFamily="66" charset="0"/>
              </a:rPr>
              <a:t> the following </a:t>
            </a:r>
            <a:r>
              <a:rPr lang="fr-FR" sz="2800" dirty="0" err="1" smtClean="0">
                <a:latin typeface="Comic Sans MS" pitchFamily="66" charset="0"/>
              </a:rPr>
              <a:t>words</a:t>
            </a:r>
            <a:r>
              <a:rPr lang="fr-FR" sz="2800" dirty="0" smtClean="0">
                <a:latin typeface="Comic Sans MS" pitchFamily="66" charset="0"/>
              </a:rPr>
              <a:t> or expressions and read </a:t>
            </a:r>
            <a:r>
              <a:rPr lang="fr-FR" sz="2800" dirty="0" err="1" smtClean="0">
                <a:latin typeface="Comic Sans MS" pitchFamily="66" charset="0"/>
              </a:rPr>
              <a:t>them</a:t>
            </a:r>
            <a:r>
              <a:rPr lang="fr-FR" sz="2800" dirty="0" smtClean="0">
                <a:latin typeface="Comic Sans MS" pitchFamily="66" charset="0"/>
              </a:rPr>
              <a:t> </a:t>
            </a:r>
            <a:r>
              <a:rPr lang="fr-FR" sz="2800" dirty="0" err="1" smtClean="0">
                <a:latin typeface="Comic Sans MS" pitchFamily="66" charset="0"/>
              </a:rPr>
              <a:t>aloud</a:t>
            </a:r>
            <a:endParaRPr lang="fr-FR" sz="2800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29454" y="3071810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/</a:t>
            </a:r>
            <a:r>
              <a:rPr lang="fr-FR" dirty="0" err="1" smtClean="0"/>
              <a:t>biːf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500958" y="3071810"/>
            <a:ext cx="679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stju</a:t>
            </a:r>
            <a:r>
              <a:rPr lang="fr-FR" dirty="0" smtClean="0"/>
              <a:t>ː/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428860" y="5429264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tə</a:t>
            </a:r>
            <a:r>
              <a:rPr lang="fr-FR" dirty="0" smtClean="0"/>
              <a:t>ˈ</a:t>
            </a:r>
            <a:r>
              <a:rPr lang="fr-FR" dirty="0" err="1" smtClean="0"/>
              <a:t>maːtəu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428992" y="5429264"/>
            <a:ext cx="724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</a:t>
            </a:r>
            <a:r>
              <a:rPr lang="fr-FR" dirty="0" err="1" smtClean="0"/>
              <a:t>suːp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500958" y="1643050"/>
            <a:ext cx="931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/</a:t>
            </a:r>
            <a:r>
              <a:rPr lang="fr-FR" dirty="0" err="1" smtClean="0"/>
              <a:t>traut</a:t>
            </a:r>
            <a:r>
              <a:rPr lang="fr-FR" dirty="0" smtClean="0"/>
              <a:t>/ 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428728" y="4572008"/>
            <a:ext cx="699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 </a:t>
            </a:r>
            <a:r>
              <a:rPr lang="fr-FR" dirty="0" err="1" smtClean="0"/>
              <a:t>koːs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6572264" y="4286256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mæʃt</a:t>
            </a:r>
            <a:r>
              <a:rPr lang="fr-FR" dirty="0" smtClean="0"/>
              <a:t> 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286644" y="4286256"/>
            <a:ext cx="1195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pə</a:t>
            </a:r>
            <a:r>
              <a:rPr lang="fr-FR" dirty="0" smtClean="0"/>
              <a:t>ˈ</a:t>
            </a:r>
            <a:r>
              <a:rPr lang="fr-FR" dirty="0" err="1" smtClean="0"/>
              <a:t>teɪ.təʊ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71472" y="2928934"/>
            <a:ext cx="1387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rekə</a:t>
            </a:r>
            <a:r>
              <a:rPr lang="fr-FR" dirty="0" smtClean="0"/>
              <a:t>ˈ</a:t>
            </a:r>
            <a:r>
              <a:rPr lang="fr-FR" dirty="0" err="1" smtClean="0"/>
              <a:t>mend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1214414" y="1714488"/>
            <a:ext cx="952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/ˈ</a:t>
            </a:r>
            <a:r>
              <a:rPr lang="fr-FR" dirty="0" err="1" smtClean="0"/>
              <a:t>piːtsə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857224" y="4572008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mein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286248" y="1428736"/>
            <a:ext cx="77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mikst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5000628" y="1428736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ˈs</a:t>
            </a:r>
            <a:r>
              <a:rPr lang="az-Cyrl-AZ" dirty="0" smtClean="0"/>
              <a:t>ӕ</a:t>
            </a:r>
            <a:r>
              <a:rPr lang="fr-FR" dirty="0" err="1" smtClean="0"/>
              <a:t>ləd</a:t>
            </a:r>
            <a:r>
              <a:rPr lang="fr-FR" dirty="0" smtClean="0"/>
              <a:t>/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5643570" y="5500702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/</a:t>
            </a:r>
            <a:r>
              <a:rPr lang="fr-FR" dirty="0" err="1" smtClean="0"/>
              <a:t>hiə</a:t>
            </a:r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6143636" y="5500702"/>
            <a:ext cx="425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ju</a:t>
            </a:r>
            <a:r>
              <a:rPr lang="fr-FR" dirty="0" smtClean="0"/>
              <a:t>ː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6429388" y="5500702"/>
            <a:ext cx="681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ɑː(r)/</a:t>
            </a:r>
            <a:endParaRPr lang="fr-FR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14612" y="5857892"/>
            <a:ext cx="13324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tomato</a:t>
            </a: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soup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357290" y="2071678"/>
            <a:ext cx="6783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pizza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1472" y="3357562"/>
            <a:ext cx="12666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recommend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57224" y="5000636"/>
            <a:ext cx="13067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main course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715008" y="5929330"/>
            <a:ext cx="13885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here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you are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357686" y="1785926"/>
            <a:ext cx="1303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mixed </a:t>
            </a: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salad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7643834" y="2000240"/>
            <a:ext cx="6912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trout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7072330" y="3500438"/>
            <a:ext cx="11448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beef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stew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572264" y="4714884"/>
            <a:ext cx="1794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 err="1" smtClean="0">
                <a:solidFill>
                  <a:srgbClr val="0000FF"/>
                </a:solidFill>
                <a:latin typeface="Comic Sans MS" pitchFamily="66" charset="0"/>
              </a:rPr>
              <a:t>mashed</a:t>
            </a:r>
            <a:r>
              <a:rPr lang="fr-FR" sz="16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600" dirty="0" err="1" smtClean="0">
                <a:solidFill>
                  <a:srgbClr val="0000FF"/>
                </a:solidFill>
                <a:latin typeface="Comic Sans MS" pitchFamily="66" charset="0"/>
              </a:rPr>
              <a:t>potatoes</a:t>
            </a:r>
            <a:endParaRPr lang="fr-FR" sz="16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latin typeface="Comic Sans MS" pitchFamily="66" charset="0"/>
              </a:rPr>
              <a:t>Travail sur les questions </a:t>
            </a:r>
            <a:endParaRPr lang="fr-FR" dirty="0">
              <a:latin typeface="Comic Sans MS" pitchFamily="66" charset="0"/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1643042" y="357166"/>
            <a:ext cx="1214446" cy="857256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000496" y="642918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or</a:t>
            </a:r>
            <a:endParaRPr lang="fr-FR" dirty="0">
              <a:latin typeface="Comic Sans MS" pitchFamily="66" charset="0"/>
            </a:endParaRPr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5500694" y="357166"/>
            <a:ext cx="1357322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5715008" y="1857364"/>
            <a:ext cx="500066" cy="285752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847008" y="3244334"/>
            <a:ext cx="3449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Are you ready to order, sir?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7422" y="3857628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What would you like for the main course?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2786050" y="4286256"/>
            <a:ext cx="3611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What else do you recommend?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00364" y="4786322"/>
            <a:ext cx="3145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Do you have any coleslaw?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2571736" y="5286388"/>
            <a:ext cx="4123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Would you like something to drink?</a:t>
            </a:r>
            <a:endParaRPr lang="fr-FR" dirty="0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428860" y="6143644"/>
            <a:ext cx="448392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  <a:hlinkClick r:id="rId2"/>
              </a:rPr>
              <a:t>http://www.audioenglish.org/english-learning/english_dialogue_restaurant_lunch_and_dinner_1.htm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4143372" y="2786058"/>
            <a:ext cx="1357322" cy="571504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5857884" y="3000372"/>
            <a:ext cx="428628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57364"/>
            <a:ext cx="60293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r-FR" sz="3600" dirty="0" err="1" smtClean="0">
                <a:latin typeface="Comic Sans MS" pitchFamily="66" charset="0"/>
              </a:rPr>
              <a:t>Complaining</a:t>
            </a:r>
            <a:r>
              <a:rPr lang="fr-FR" sz="3600" dirty="0" smtClean="0">
                <a:latin typeface="Comic Sans MS" pitchFamily="66" charset="0"/>
              </a:rPr>
              <a:t> </a:t>
            </a:r>
            <a:endParaRPr lang="fr-F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912</Words>
  <Application>Microsoft Office PowerPoint</Application>
  <PresentationFormat>Affichage à l'écran (4:3)</PresentationFormat>
  <Paragraphs>342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Diapositive 1</vt:lpstr>
      <vt:lpstr>Diapositive 2</vt:lpstr>
      <vt:lpstr>Reconstituez la carte du restaurant? Garder la liste « fish and meat » sous les yeux : aide pour le niveau A2/1 : les divers plats sont donnés à remettre dans la bonne colonne;  A2/2 : aucune aide  underline the dishes that are not available</vt:lpstr>
      <vt:lpstr>Reconstituez la carte du restaurant? Garder la liste « fish and meat » sous les yeux : aide pour le niveau A2/1 : les divers plats sont donnés à remettre dans la bonne colonne;  A2/2 : aucune aide  cross out the dishes that are not available</vt:lpstr>
      <vt:lpstr>Travail sur la phonologie : ton ascendant/descendant + phonétique : entrainement sur le dialogue (s’enregistrer?)</vt:lpstr>
      <vt:lpstr>Pronunciation :  look at the following words or expressions and read them aloud</vt:lpstr>
      <vt:lpstr>Pronunciation :  look at the following words or expressions and read them aloud</vt:lpstr>
      <vt:lpstr>Diapositive 8</vt:lpstr>
      <vt:lpstr>Complaining </vt:lpstr>
      <vt:lpstr>Complaining </vt:lpstr>
      <vt:lpstr>Travailler des cartes pour les jeux de rôle avec les différentes situations au restaurant : commandes, nombre de personnes, problèmes, ce qu’il n’y a plus</vt:lpstr>
      <vt:lpstr>Diapositive 12</vt:lpstr>
      <vt:lpstr>Diapositive 13</vt:lpstr>
      <vt:lpstr>Diapositive 14</vt:lpstr>
      <vt:lpstr>Diapositive 15</vt:lpstr>
      <vt:lpstr>Diapositive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vincent</dc:creator>
  <cp:lastModifiedBy>vincent</cp:lastModifiedBy>
  <cp:revision>4</cp:revision>
  <dcterms:created xsi:type="dcterms:W3CDTF">2015-04-14T05:08:47Z</dcterms:created>
  <dcterms:modified xsi:type="dcterms:W3CDTF">2015-04-15T19:07:42Z</dcterms:modified>
</cp:coreProperties>
</file>