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2" r:id="rId2"/>
    <p:sldId id="263" r:id="rId3"/>
    <p:sldId id="281" r:id="rId4"/>
    <p:sldId id="311" r:id="rId5"/>
    <p:sldId id="256" r:id="rId6"/>
    <p:sldId id="280" r:id="rId7"/>
    <p:sldId id="259" r:id="rId8"/>
    <p:sldId id="264" r:id="rId9"/>
    <p:sldId id="283" r:id="rId10"/>
    <p:sldId id="312" r:id="rId11"/>
    <p:sldId id="314" r:id="rId12"/>
    <p:sldId id="285" r:id="rId13"/>
    <p:sldId id="313" r:id="rId14"/>
    <p:sldId id="304" r:id="rId15"/>
    <p:sldId id="315" r:id="rId16"/>
    <p:sldId id="308" r:id="rId17"/>
    <p:sldId id="316" r:id="rId18"/>
    <p:sldId id="290" r:id="rId19"/>
    <p:sldId id="270" r:id="rId20"/>
    <p:sldId id="295" r:id="rId21"/>
    <p:sldId id="271" r:id="rId22"/>
    <p:sldId id="303" r:id="rId23"/>
    <p:sldId id="310" r:id="rId24"/>
    <p:sldId id="297" r:id="rId25"/>
    <p:sldId id="317" r:id="rId26"/>
    <p:sldId id="309" r:id="rId27"/>
    <p:sldId id="277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46053-8755-4E2A-89B2-54A8CF1AC00D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4AC8796-0D82-4601-8901-B86BFE76E542}">
      <dgm:prSet phldrT="[Text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LAS</a:t>
          </a:r>
          <a:r>
            <a:rPr lang="es-E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LEONAS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D073A-E981-4297-A287-6BAAA0416EE0}" type="parTrans" cxnId="{EB2A5EF0-4E4F-4F7F-8D68-9F504A02ACE4}">
      <dgm:prSet/>
      <dgm:spPr/>
      <dgm:t>
        <a:bodyPr/>
        <a:lstStyle/>
        <a:p>
          <a:endParaRPr lang="es-ES"/>
        </a:p>
      </dgm:t>
    </dgm:pt>
    <dgm:pt modelId="{4F124D95-A892-4FCA-8A88-3A4825A0FE0D}" type="sibTrans" cxnId="{EB2A5EF0-4E4F-4F7F-8D68-9F504A02ACE4}">
      <dgm:prSet/>
      <dgm:spPr/>
      <dgm:t>
        <a:bodyPr/>
        <a:lstStyle/>
        <a:p>
          <a:endParaRPr lang="es-ES"/>
        </a:p>
      </dgm:t>
    </dgm:pt>
    <dgm:pt modelId="{AC1B4C6A-1A16-4D03-876E-5EDBB4194EAF}" type="pres">
      <dgm:prSet presAssocID="{6AE46053-8755-4E2A-89B2-54A8CF1AC00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D640942-A97F-469A-BAFD-406998CDEBE1}" type="pres">
      <dgm:prSet presAssocID="{84AC8796-0D82-4601-8901-B86BFE76E542}" presName="singleCycle" presStyleCnt="0"/>
      <dgm:spPr/>
    </dgm:pt>
    <dgm:pt modelId="{8DE66973-F302-4DAA-9478-11EBC56F9139}" type="pres">
      <dgm:prSet presAssocID="{84AC8796-0D82-4601-8901-B86BFE76E542}" presName="singleCenter" presStyleLbl="node1" presStyleIdx="0" presStyleCnt="1" custScaleX="64701" custScaleY="17001" custLinFactNeighborX="-2332" custLinFactNeighborY="-530">
        <dgm:presLayoutVars>
          <dgm:chMax val="7"/>
          <dgm:chPref val="7"/>
        </dgm:presLayoutVars>
      </dgm:prSet>
      <dgm:spPr/>
    </dgm:pt>
  </dgm:ptLst>
  <dgm:cxnLst>
    <dgm:cxn modelId="{B860B560-3641-4181-809A-4F668AEC841E}" type="presOf" srcId="{84AC8796-0D82-4601-8901-B86BFE76E542}" destId="{8DE66973-F302-4DAA-9478-11EBC56F9139}" srcOrd="0" destOrd="0" presId="urn:microsoft.com/office/officeart/2008/layout/RadialCluster"/>
    <dgm:cxn modelId="{6A567166-A1D4-4B65-8338-7737BA11161E}" type="presOf" srcId="{6AE46053-8755-4E2A-89B2-54A8CF1AC00D}" destId="{AC1B4C6A-1A16-4D03-876E-5EDBB4194EAF}" srcOrd="0" destOrd="0" presId="urn:microsoft.com/office/officeart/2008/layout/RadialCluster"/>
    <dgm:cxn modelId="{EB2A5EF0-4E4F-4F7F-8D68-9F504A02ACE4}" srcId="{6AE46053-8755-4E2A-89B2-54A8CF1AC00D}" destId="{84AC8796-0D82-4601-8901-B86BFE76E542}" srcOrd="0" destOrd="0" parTransId="{F8CD073A-E981-4297-A287-6BAAA0416EE0}" sibTransId="{4F124D95-A892-4FCA-8A88-3A4825A0FE0D}"/>
    <dgm:cxn modelId="{8F13DC49-24A5-452E-B75D-D081FE1F8A8A}" type="presParOf" srcId="{AC1B4C6A-1A16-4D03-876E-5EDBB4194EAF}" destId="{ED640942-A97F-469A-BAFD-406998CDEBE1}" srcOrd="0" destOrd="0" presId="urn:microsoft.com/office/officeart/2008/layout/RadialCluster"/>
    <dgm:cxn modelId="{EC121465-2FDD-4906-9089-639BA59CC246}" type="presParOf" srcId="{ED640942-A97F-469A-BAFD-406998CDEBE1}" destId="{8DE66973-F302-4DAA-9478-11EBC56F9139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66973-F302-4DAA-9478-11EBC56F9139}">
      <dsp:nvSpPr>
        <dsp:cNvPr id="0" name=""/>
        <dsp:cNvSpPr/>
      </dsp:nvSpPr>
      <dsp:spPr>
        <a:xfrm>
          <a:off x="2335304" y="2133956"/>
          <a:ext cx="3505931" cy="9212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LAS</a:t>
          </a:r>
          <a:r>
            <a:rPr lang="es-ES" sz="3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LEONAS</a:t>
          </a:r>
          <a:endParaRPr lang="es-E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0275" y="2178927"/>
        <a:ext cx="3415989" cy="83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E1E07-F8A0-4A4D-942F-6CBD21F4823F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1AEF-869D-47FE-AA88-2DAB1E70B0B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48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Rafael Nadal : tenista</a:t>
            </a:r>
            <a:r>
              <a:rPr lang="es-ES" baseline="0" dirty="0"/>
              <a:t> español/ lionel Messi : futbolista argentino/ Lourdes Alameda jugadora de rugby española / Lorena Ramírez : corredora mexicana/ Pau Gasol : jugador de baloncesto español (NBA)/ Queralt Castellet : snowboard</a:t>
            </a:r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1AEF-869D-47FE-AA88-2DAB1E70B0B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14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https://digistorm.app/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1AEF-869D-47FE-AA88-2DAB1E70B0B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11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1AEF-869D-47FE-AA88-2DAB1E70B0B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13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individualismo – la cobardía – el júbilo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1AEF-869D-47FE-AA88-2DAB1E70B0B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42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Maîtriser la grammaire espagnole p 23 :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vayáis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lejos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• No me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abandonéis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• No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tengáis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miedo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• No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perdáis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ánimo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• No me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tiréis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encima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pelota. • No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salgáis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campo. • No os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escondáis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• No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olvidéis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promesas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• No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empecéis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tonterías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• No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marquéis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1AEF-869D-47FE-AA88-2DAB1E70B0B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79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1AEF-869D-47FE-AA88-2DAB1E70B0B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90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1AEF-869D-47FE-AA88-2DAB1E70B0B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53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https://ladigitale.dev/digidoc/d/607d71cf932aa/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1AEF-869D-47FE-AA88-2DAB1E70B0B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57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7CD2-8CE3-4D66-B62E-ED03C5699D46}" type="datetime1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47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0AA5-5421-46AE-9DDD-E5758585AA57}" type="datetime1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86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38C6-673B-44F9-AA4F-C7BAAE8B0E59}" type="datetime1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83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D79A-94E3-4A83-9BA1-20623FE8AB49}" type="datetime1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01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9B4-2A35-40AE-87C5-1E457C897CB2}" type="datetime1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73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1BA8-8030-430B-9FBA-77BDBA5E341E}" type="datetime1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78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7A6-1A85-4505-84A4-E46A3A5BC1C1}" type="datetime1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50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202A-10C8-4B36-AFC3-934CD9B7CEE8}" type="datetime1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66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692E-A8C9-42A6-AE7F-57B23AF59CEF}" type="datetime1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38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67A-1A36-45F4-ADAB-EB14CFE07110}" type="datetime1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88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BC19-9056-4D9E-85F3-4319A2E45803}" type="datetime1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89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3AB6-F96D-4ADF-B04D-612E599DF332}" type="datetime1">
              <a:rPr lang="es-ES" smtClean="0"/>
              <a:t>09/06/2021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61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E32E-146A-4CE1-821F-50C3305FF6A9}" type="datetime1">
              <a:rPr lang="es-ES" smtClean="0"/>
              <a:t>09/06/2021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2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A4D-FEE6-443E-9780-5CA2A555140C}" type="datetime1">
              <a:rPr lang="es-ES" smtClean="0"/>
              <a:t>09/06/2021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34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9F31-88B2-4BC5-AF0F-87F3B53F1142}" type="datetime1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4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D974-6DED-497F-BE29-AA4DE5C6E6D0}" type="datetime1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1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8650-0D85-4790-9B5D-B43DB6A5FCB5}" type="datetime1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Isabelle Bahrmann - Académie de Strasbourg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340BC3-AA5C-4905-A98E-23E1F2DE8AC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53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hyperlink" Target="https://www.thechampionsvoice.com/queralt-castellet-gana-un-historico-oro-en-los-x-games-y-se-lo-dedica-a-su-yaya-de-85-anos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Ca2EI3Z9_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798575" y="6219448"/>
            <a:ext cx="7619999" cy="365125"/>
          </a:xfrm>
        </p:spPr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</a:t>
            </a:fld>
            <a:endParaRPr lang="es-ES"/>
          </a:p>
        </p:txBody>
      </p:sp>
      <p:sp>
        <p:nvSpPr>
          <p:cNvPr id="6" name="Textfeld 5"/>
          <p:cNvSpPr txBox="1"/>
          <p:nvPr/>
        </p:nvSpPr>
        <p:spPr>
          <a:xfrm>
            <a:off x="7915701" y="0"/>
            <a:ext cx="427629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 el más rápido en encontrar quiénes son estos deportistas famosos</a:t>
            </a:r>
          </a:p>
        </p:txBody>
      </p:sp>
      <p:pic>
        <p:nvPicPr>
          <p:cNvPr id="7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3" y="-3457"/>
            <a:ext cx="707657" cy="6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log.1001actus.com/files/nadal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60" y="2456135"/>
            <a:ext cx="2438593" cy="37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port-trops.com/marocfoot/wp-content/uploads/2011/04/lionel_mes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1" y="3906253"/>
            <a:ext cx="2931079" cy="25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5.as.com/recorte/20080203dasdasbal_14/C280/Ies/20080203dasdasbal_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81" y="3420897"/>
            <a:ext cx="2878438" cy="28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la es Lorena Ramírez, la atleta rarámuri que está haciendo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r="16061"/>
          <a:stretch/>
        </p:blipFill>
        <p:spPr bwMode="auto">
          <a:xfrm>
            <a:off x="8965581" y="830997"/>
            <a:ext cx="2878437" cy="24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8"/>
          <a:srcRect l="15786" r="35319"/>
          <a:stretch/>
        </p:blipFill>
        <p:spPr>
          <a:xfrm>
            <a:off x="6345404" y="2487522"/>
            <a:ext cx="2078182" cy="376331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080927" y="910884"/>
            <a:ext cx="4109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¡A ti te toca!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9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91745" y="6299335"/>
            <a:ext cx="526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Wikipedia / </a:t>
            </a:r>
            <a:r>
              <a:rPr lang="fr-FR" sz="1000" u="sng" dirty="0">
                <a:hlinkClick r:id="rId10"/>
              </a:rPr>
              <a:t>https://www.thechampionsvoice.com/queralt-castellet-gana-un-historico-oro-en-los-x-games-y-se-lo-dedica-a-su-yaya-de-85-anos/</a:t>
            </a:r>
            <a:r>
              <a:rPr lang="fr-FR" sz="1000" dirty="0"/>
              <a:t> </a:t>
            </a:r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" descr="https://www.thechampionsvoice.com/wp-content/uploads/2020/01/queralt13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0" y="1365662"/>
            <a:ext cx="2980197" cy="2386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27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10</a:t>
            </a:fld>
            <a:endParaRPr lang="es-ES"/>
          </a:p>
        </p:txBody>
      </p:sp>
      <p:sp>
        <p:nvSpPr>
          <p:cNvPr id="7" name="Textfeld 6"/>
          <p:cNvSpPr txBox="1"/>
          <p:nvPr/>
        </p:nvSpPr>
        <p:spPr>
          <a:xfrm>
            <a:off x="2169992" y="12236"/>
            <a:ext cx="6987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61361" y="0"/>
            <a:ext cx="40306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Entresaca los valores del deporte que destacan en esta foto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43657" t="32628" r="30933" b="28746"/>
          <a:stretch/>
        </p:blipFill>
        <p:spPr>
          <a:xfrm>
            <a:off x="2361063" y="1088364"/>
            <a:ext cx="6318913" cy="540030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8258521" y="6488668"/>
            <a:ext cx="2310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En contacto, 2nde,ed. Belin p 43</a:t>
            </a:r>
          </a:p>
        </p:txBody>
      </p:sp>
      <p:pic>
        <p:nvPicPr>
          <p:cNvPr id="13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8185"/>
            <a:ext cx="707657" cy="6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5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81813" y="572856"/>
            <a:ext cx="548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es-ES" b="0" i="0" dirty="0">
              <a:solidFill>
                <a:srgbClr val="2B2B2B"/>
              </a:solidFill>
              <a:effectLst/>
              <a:latin typeface="Lato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2035" y="5372868"/>
            <a:ext cx="333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Sánchez Caballero, eldiariodelaeducación, 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880144" y="6465475"/>
            <a:ext cx="3157181" cy="365125"/>
          </a:xfrm>
        </p:spPr>
        <p:txBody>
          <a:bodyPr/>
          <a:lstStyle/>
          <a:p>
            <a:r>
              <a:rPr lang="es-ES" dirty="0"/>
              <a:t>Isabelle Bahrmann - Académie de Strasbourg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11</a:t>
            </a:fld>
            <a:endParaRPr lang="es-ES"/>
          </a:p>
        </p:txBody>
      </p:sp>
      <p:sp>
        <p:nvSpPr>
          <p:cNvPr id="6" name="Textfeld 5"/>
          <p:cNvSpPr txBox="1"/>
          <p:nvPr/>
        </p:nvSpPr>
        <p:spPr>
          <a:xfrm>
            <a:off x="3331041" y="-43689"/>
            <a:ext cx="618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aporta el deporte a los niños?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164736" y="0"/>
            <a:ext cx="302726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 el cuadro y presenta el documento.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5" y="0"/>
            <a:ext cx="749988" cy="7499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524764" y="447657"/>
            <a:ext cx="61719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Tiene muchos valores. Pero una de las cosas más importantes es el compromiso. Si te apuntas a un equipo, te has comprometido a cumplir unos horarios, etc. Un compromiso que tienen ellos. </a:t>
            </a:r>
          </a:p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Otro valor es la humildad. Muchas veces se endiosa a los hijos                   y eso les quita humildad. Si ganan, que le den la mano a los compañeros; si pierden, que los feliciten y que no se enfaden.                                      Los niños tienen que aprender a superarse a sí mismos, no a los demás. Esto es lo tenemos que enseñar: el respeto al contrincante                           y a los compañeros de equipo. A los entrenadores y a los                 árbitros. El deporte enseña a seguir las reglas del juego, a que                   si no lo haces tiene consecuencias. (...) </a:t>
            </a:r>
          </a:p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Esfuerzo y perseverancia. No hemos de valorar el resultado,                 sino el esfuerzo. Esfuérzate y sacarás un resultado. Si se valora                el resultado solo, si no lo alcanza se rendirá y no querrá seguir.               El trabajo en equipo es otro valor. Que sepan colaborar con                otros, que tengan la humildad de saber que hoy les toca             sacrificarse en el equipo o en la bicicleta tirar para otros. </a:t>
            </a:r>
          </a:p>
        </p:txBody>
      </p:sp>
      <p:sp>
        <p:nvSpPr>
          <p:cNvPr id="10" name="Rechteck 9"/>
          <p:cNvSpPr/>
          <p:nvPr/>
        </p:nvSpPr>
        <p:spPr>
          <a:xfrm>
            <a:off x="1524764" y="468843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Estos son los valores importantes, además de la responsabilidad, aprender a cuidarse o la paciencia. El deporte enseña que las            cosas no llegan ya. Vivimos en una sociedad de la inmediatez y         todo tiene que ser ahora. Si quieo algo, lo compro ya. (...) Hará          falta práctica, otro día, y otro día más. </a:t>
            </a:r>
          </a:p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También se gestiona la frustración. Los niños no entienden un           “no” o que no les salgan las cosas como saben. El deporte te              enseña que no todo sale bien siempre, hay días que pierdes.</a:t>
            </a:r>
            <a:endParaRPr lang="es-ES" sz="1600" dirty="0"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8000572" y="1070556"/>
          <a:ext cx="387298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Presentación del documento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tipo de documento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título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nombre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autor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fecha de publicación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tema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hteck 11"/>
          <p:cNvSpPr/>
          <p:nvPr/>
        </p:nvSpPr>
        <p:spPr>
          <a:xfrm>
            <a:off x="9164736" y="6219254"/>
            <a:ext cx="23118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Dilo en voz alta, 2nde,ed. Didier</a:t>
            </a:r>
          </a:p>
        </p:txBody>
      </p:sp>
    </p:spTree>
    <p:extLst>
      <p:ext uri="{BB962C8B-B14F-4D97-AF65-F5344CB8AC3E}">
        <p14:creationId xmlns:p14="http://schemas.microsoft.com/office/powerpoint/2010/main" val="85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76595" y="535456"/>
            <a:ext cx="548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es-ES" b="0" i="0" dirty="0">
              <a:solidFill>
                <a:srgbClr val="2B2B2B"/>
              </a:solidFill>
              <a:effectLst/>
              <a:latin typeface="Lato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44240" y="4973270"/>
            <a:ext cx="360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Sánchez Caballero, eldiariodelaeducación, 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880144" y="6465475"/>
            <a:ext cx="3157181" cy="365125"/>
          </a:xfrm>
        </p:spPr>
        <p:txBody>
          <a:bodyPr/>
          <a:lstStyle/>
          <a:p>
            <a:r>
              <a:rPr lang="es-ES" dirty="0"/>
              <a:t>Isabelle Bahrmann - Académie de Strasbourg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12</a:t>
            </a:fld>
            <a:endParaRPr lang="es-ES"/>
          </a:p>
        </p:txBody>
      </p:sp>
      <p:sp>
        <p:nvSpPr>
          <p:cNvPr id="6" name="Textfeld 5"/>
          <p:cNvSpPr txBox="1"/>
          <p:nvPr/>
        </p:nvSpPr>
        <p:spPr>
          <a:xfrm>
            <a:off x="2062790" y="-57381"/>
            <a:ext cx="618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aporta el deporte a los niños?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948510" y="0"/>
            <a:ext cx="424349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Subraya </a:t>
            </a:r>
            <a:r>
              <a:rPr lang="es-ES_tradnl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azul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razones por las que es importante que un niño practique deporte según el autor y </a:t>
            </a:r>
            <a:r>
              <a:rPr lang="es-ES_tradnl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rojo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valores del deporte según el autor.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5" y="0"/>
            <a:ext cx="749988" cy="7499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597774" y="535456"/>
            <a:ext cx="61719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Tiene muchos valores. Pero una de las cosas más importantes es el compromiso. Si te apuntas a un equipo, te has comprometido a cumplir unos horarios, etc. Un compromiso que tienen ellos. </a:t>
            </a:r>
          </a:p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Otro valor es la humildad. Muchas veces se endiosa a los hijos                   y eso les quita humildad. Si ganan, que le den la mano a los compañeros; si pierden, que los feliciten y que no se enfaden.                                      Los niños tienen que aprender a superarse a sí mismos, no a los demás. Esto es lo tenemos que enseñar: el respeto al contrincante                           y a los compañeros de equipo. A los entrenadores y a los                 árbitros. El deporte enseña a seguir las reglas del juego, a que                   si no lo haces tiene consecuencias. (...) </a:t>
            </a:r>
          </a:p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Esfuerzo y perseverancia. No hemos de valorar el resultado,                 sino el esfuerzo. Esfuérzate y sacarás un resultado. Si se valora                el resultado solo, si no lo alcanza se rendirá y no querrá seguir.               El trabajo en equipo es otro valor. Que sepan colaborar con                otros, que tengan la humildad de saber que hoy les toca             sacrificarse en el equipo o en la bicicleta tirar para otros. </a:t>
            </a:r>
          </a:p>
        </p:txBody>
      </p:sp>
      <p:sp>
        <p:nvSpPr>
          <p:cNvPr id="10" name="Rechteck 9"/>
          <p:cNvSpPr/>
          <p:nvPr/>
        </p:nvSpPr>
        <p:spPr>
          <a:xfrm>
            <a:off x="1597774" y="47684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Estos son los valores importantes, además de la responsabilidad, aprender a cuidarse o la paciencia. El deporte enseña que las            cosas no llegan ya. Vivimos en una sociedad de la inmediatez y         todo tiene que ser ahora. Si quieo algo, lo compro ya. (...) Hará          falta práctica, otro día, y otro día más. </a:t>
            </a:r>
          </a:p>
          <a:p>
            <a:pPr algn="just"/>
            <a:r>
              <a:rPr lang="es-ES" sz="16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También se gestiona la frustración. Los niños no entienden un           “no” o que no les salgan las cosas como saben. El deporte te              enseña que no todo sale bien siempre, hay días que pierdes.</a:t>
            </a:r>
            <a:endParaRPr lang="es-ES" sz="1600" dirty="0"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164736" y="6219254"/>
            <a:ext cx="23118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Dilo en voz alta, 2nde,ed. Didier</a:t>
            </a:r>
          </a:p>
        </p:txBody>
      </p:sp>
    </p:spTree>
    <p:extLst>
      <p:ext uri="{BB962C8B-B14F-4D97-AF65-F5344CB8AC3E}">
        <p14:creationId xmlns:p14="http://schemas.microsoft.com/office/powerpoint/2010/main" val="405981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13</a:t>
            </a:fld>
            <a:endParaRPr lang="es-ES"/>
          </a:p>
        </p:txBody>
      </p:sp>
      <p:sp>
        <p:nvSpPr>
          <p:cNvPr id="7" name="Textfeld 6"/>
          <p:cNvSpPr txBox="1"/>
          <p:nvPr/>
        </p:nvSpPr>
        <p:spPr>
          <a:xfrm>
            <a:off x="2988860" y="47564"/>
            <a:ext cx="464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Expresar el deseo o la orden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980227" y="0"/>
            <a:ext cx="321177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las frases siguientes y saca conclusiones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04111" y="1292749"/>
            <a:ext cx="928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 ganan, que le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mano a sus compañeros, si pierden, que los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feliciten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que no se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enfaden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4" name="Picture 2" descr="Bildergebnis für pictogramme gramma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1"/>
          <a:stretch/>
        </p:blipFill>
        <p:spPr bwMode="auto">
          <a:xfrm>
            <a:off x="199866" y="14722"/>
            <a:ext cx="2505075" cy="6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and nach oben 15"/>
          <p:cNvSpPr/>
          <p:nvPr/>
        </p:nvSpPr>
        <p:spPr>
          <a:xfrm>
            <a:off x="199867" y="2230604"/>
            <a:ext cx="11992133" cy="815532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expresar el deseo o la orden, puedo utilizar  : ........ + ...........................................</a:t>
            </a:r>
          </a:p>
          <a:p>
            <a:pPr algn="ctr"/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733560" y="3453647"/>
          <a:ext cx="7946417" cy="183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22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forma 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verbo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 infinitivo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Radical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terminación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7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+ 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38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feliciten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94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vale Legende 17"/>
          <p:cNvSpPr/>
          <p:nvPr/>
        </p:nvSpPr>
        <p:spPr>
          <a:xfrm>
            <a:off x="8980227" y="4248516"/>
            <a:ext cx="2950190" cy="1435545"/>
          </a:xfrm>
          <a:prstGeom prst="wedgeEllipseCallout">
            <a:avLst>
              <a:gd name="adj1" fmla="val -66578"/>
              <a:gd name="adj2" fmla="val -6199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comparo con el presente del indicativo, cambio la ............ en ........</a:t>
            </a:r>
          </a:p>
        </p:txBody>
      </p:sp>
    </p:spTree>
    <p:extLst>
      <p:ext uri="{BB962C8B-B14F-4D97-AF65-F5344CB8AC3E}">
        <p14:creationId xmlns:p14="http://schemas.microsoft.com/office/powerpoint/2010/main" val="304754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14</a:t>
            </a:fld>
            <a:endParaRPr lang="es-E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134" t="22771" r="44765" b="5053"/>
          <a:stretch/>
        </p:blipFill>
        <p:spPr>
          <a:xfrm>
            <a:off x="531811" y="1254987"/>
            <a:ext cx="7193833" cy="56030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42804" y="153888"/>
            <a:ext cx="5836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</p:txBody>
      </p:sp>
      <p:pic>
        <p:nvPicPr>
          <p:cNvPr id="6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3" y="27321"/>
            <a:ext cx="707657" cy="6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79224" y="0"/>
            <a:ext cx="441277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 el cuadro, presenta el documento y da tu opinión personal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81640"/>
              </p:ext>
            </p:extLst>
          </p:nvPr>
        </p:nvGraphicFramePr>
        <p:xfrm>
          <a:off x="7813343" y="1285765"/>
          <a:ext cx="4378657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972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Presentación del documento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tipo de documento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título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lugar de difusión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fecha de difusión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tema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quiénes va dirigido el cartel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9164736" y="6219254"/>
            <a:ext cx="2310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En contacto, 2nde,ed. Belin, p36</a:t>
            </a:r>
          </a:p>
        </p:txBody>
      </p:sp>
    </p:spTree>
    <p:extLst>
      <p:ext uri="{BB962C8B-B14F-4D97-AF65-F5344CB8AC3E}">
        <p14:creationId xmlns:p14="http://schemas.microsoft.com/office/powerpoint/2010/main" val="150430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15</a:t>
            </a:fld>
            <a:endParaRPr lang="es-E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134" t="22771" r="44765" b="5053"/>
          <a:stretch/>
        </p:blipFill>
        <p:spPr>
          <a:xfrm>
            <a:off x="531811" y="1254987"/>
            <a:ext cx="7193833" cy="56030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42804" y="153888"/>
            <a:ext cx="5836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</p:txBody>
      </p:sp>
      <p:pic>
        <p:nvPicPr>
          <p:cNvPr id="6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3" y="27321"/>
            <a:ext cx="707657" cy="6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79224" y="0"/>
            <a:ext cx="441277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promueve este reglamento? Dedúcelo a partir de las reglas escritas.</a:t>
            </a:r>
          </a:p>
        </p:txBody>
      </p:sp>
      <p:sp>
        <p:nvSpPr>
          <p:cNvPr id="9" name="Rechteck 8"/>
          <p:cNvSpPr/>
          <p:nvPr/>
        </p:nvSpPr>
        <p:spPr>
          <a:xfrm>
            <a:off x="9164736" y="6219254"/>
            <a:ext cx="2310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En contacto, 2nde,ed. Belin, p36</a:t>
            </a:r>
          </a:p>
        </p:txBody>
      </p:sp>
    </p:spTree>
    <p:extLst>
      <p:ext uri="{BB962C8B-B14F-4D97-AF65-F5344CB8AC3E}">
        <p14:creationId xmlns:p14="http://schemas.microsoft.com/office/powerpoint/2010/main" val="330872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16</a:t>
            </a:fld>
            <a:endParaRPr lang="es-ES"/>
          </a:p>
        </p:txBody>
      </p:sp>
      <p:sp>
        <p:nvSpPr>
          <p:cNvPr id="7" name="Textfeld 6"/>
          <p:cNvSpPr txBox="1"/>
          <p:nvPr/>
        </p:nvSpPr>
        <p:spPr>
          <a:xfrm>
            <a:off x="2988860" y="47564"/>
            <a:ext cx="464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Expresar la defensa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980227" y="0"/>
            <a:ext cx="321177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las frases siguientes y saca conclusiones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97187" y="1481511"/>
            <a:ext cx="273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no me grites”</a:t>
            </a:r>
          </a:p>
        </p:txBody>
      </p:sp>
      <p:pic>
        <p:nvPicPr>
          <p:cNvPr id="14" name="Picture 2" descr="Bildergebnis für pictogramme gramma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1"/>
          <a:stretch/>
        </p:blipFill>
        <p:spPr bwMode="auto">
          <a:xfrm>
            <a:off x="199866" y="14722"/>
            <a:ext cx="2505075" cy="6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and nach oben 15"/>
          <p:cNvSpPr/>
          <p:nvPr/>
        </p:nvSpPr>
        <p:spPr>
          <a:xfrm>
            <a:off x="199867" y="2230604"/>
            <a:ext cx="11992133" cy="815532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expresar la defensa, puedo utilizar  : ........ + ...........................................</a:t>
            </a:r>
          </a:p>
          <a:p>
            <a:pPr algn="ctr"/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19776"/>
              </p:ext>
            </p:extLst>
          </p:nvPr>
        </p:nvGraphicFramePr>
        <p:xfrm>
          <a:off x="341194" y="3453647"/>
          <a:ext cx="8338783" cy="286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22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forma 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verbo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 infinitivo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Radical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terminación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73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le grites al entrenador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Grit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es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38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menosprecies al árbitro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94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pierdas la calma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94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me des lecciones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94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te olvides que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 un juego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Ovale Legende 17"/>
          <p:cNvSpPr/>
          <p:nvPr/>
        </p:nvSpPr>
        <p:spPr>
          <a:xfrm>
            <a:off x="8980226" y="4028304"/>
            <a:ext cx="3030541" cy="1655758"/>
          </a:xfrm>
          <a:prstGeom prst="wedgeEllipseCallout">
            <a:avLst>
              <a:gd name="adj1" fmla="val -66578"/>
              <a:gd name="adj2" fmla="val -6199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comparo con el presente del indicativo, cambio la ............ por la ........</a:t>
            </a:r>
          </a:p>
        </p:txBody>
      </p:sp>
    </p:spTree>
    <p:extLst>
      <p:ext uri="{BB962C8B-B14F-4D97-AF65-F5344CB8AC3E}">
        <p14:creationId xmlns:p14="http://schemas.microsoft.com/office/powerpoint/2010/main" val="83988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17</a:t>
            </a:fld>
            <a:endParaRPr lang="es-ES"/>
          </a:p>
        </p:txBody>
      </p:sp>
      <p:pic>
        <p:nvPicPr>
          <p:cNvPr id="5" name="Picture 2" descr="Bildergebnis für pictogramme gramma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1"/>
          <a:stretch/>
        </p:blipFill>
        <p:spPr bwMode="auto">
          <a:xfrm>
            <a:off x="307050" y="0"/>
            <a:ext cx="2505075" cy="6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263081" y="75755"/>
            <a:ext cx="636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Expresar la orden, el deseo y la defensa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856686" y="0"/>
            <a:ext cx="133531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Entrénate</a:t>
            </a:r>
          </a:p>
        </p:txBody>
      </p:sp>
      <p:sp>
        <p:nvSpPr>
          <p:cNvPr id="10" name="ZoneTexte 4"/>
          <p:cNvSpPr txBox="1"/>
          <p:nvPr/>
        </p:nvSpPr>
        <p:spPr>
          <a:xfrm>
            <a:off x="963827" y="4009754"/>
            <a:ext cx="9483464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Conjuga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verbos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</a:p>
        </p:txBody>
      </p:sp>
      <p:sp>
        <p:nvSpPr>
          <p:cNvPr id="11" name="ZoneTexte 4"/>
          <p:cNvSpPr txBox="1"/>
          <p:nvPr/>
        </p:nvSpPr>
        <p:spPr>
          <a:xfrm>
            <a:off x="2812125" y="1291472"/>
            <a:ext cx="7635166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 los verbos en presente del subjuntivo 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5"/>
          <p:cNvSpPr txBox="1"/>
          <p:nvPr/>
        </p:nvSpPr>
        <p:spPr>
          <a:xfrm>
            <a:off x="963827" y="4381482"/>
            <a:ext cx="948346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lnSpc>
                <a:spcPct val="15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dirty="0"/>
              <a:t>No (</a:t>
            </a:r>
            <a:r>
              <a:rPr lang="fr-FR" dirty="0" err="1"/>
              <a:t>renunciar</a:t>
            </a:r>
            <a:r>
              <a:rPr lang="fr-FR" dirty="0"/>
              <a:t>) </a:t>
            </a:r>
            <a:r>
              <a:rPr lang="es-ES" dirty="0"/>
              <a:t>.................... a tus sueños.</a:t>
            </a:r>
          </a:p>
          <a:p>
            <a:pPr algn="l"/>
            <a:r>
              <a:rPr lang="es-ES" dirty="0"/>
              <a:t>No (perder) .................... la confianza en ti mismo.</a:t>
            </a:r>
          </a:p>
          <a:p>
            <a:pPr algn="l"/>
            <a:r>
              <a:rPr lang="es-ES" dirty="0"/>
              <a:t>No (entrenarse) .................... demasiado hoy, para no gastar todas nuestras fuerzas antes del partido.</a:t>
            </a:r>
          </a:p>
          <a:p>
            <a:pPr algn="l"/>
            <a:r>
              <a:rPr lang="es-ES" dirty="0"/>
              <a:t>No (marcharse) .................... antes del final del partido, se arrepentirían de ello.</a:t>
            </a:r>
            <a:endParaRPr lang="fr-FR" dirty="0"/>
          </a:p>
        </p:txBody>
      </p:sp>
      <p:sp>
        <p:nvSpPr>
          <p:cNvPr id="13" name="ZoneTexte 5"/>
          <p:cNvSpPr txBox="1"/>
          <p:nvPr/>
        </p:nvSpPr>
        <p:spPr>
          <a:xfrm>
            <a:off x="2812125" y="1677327"/>
            <a:ext cx="7635166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lnSpc>
                <a:spcPct val="15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s-ES" dirty="0"/>
              <a:t>Que padres e hijos (respetar) ....................  las reglas del juego.</a:t>
            </a:r>
          </a:p>
          <a:p>
            <a:pPr algn="l"/>
            <a:r>
              <a:rPr lang="es-ES" dirty="0"/>
              <a:t>Que la selección española (ganar) ....................  </a:t>
            </a:r>
          </a:p>
          <a:p>
            <a:pPr algn="l"/>
            <a:r>
              <a:rPr lang="es-ES" dirty="0"/>
              <a:t>Que los jugadores no (desanimarse) .................... </a:t>
            </a:r>
          </a:p>
          <a:p>
            <a:pPr algn="l"/>
            <a:r>
              <a:rPr lang="es-ES" dirty="0"/>
              <a:t>Que nos (entrenar) .................... Rafa Nadal.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194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18</a:t>
            </a:fld>
            <a:endParaRPr lang="es-ES"/>
          </a:p>
        </p:txBody>
      </p:sp>
      <p:pic>
        <p:nvPicPr>
          <p:cNvPr id="5" name="Picture 2" descr="Bildergebnis für pictogramme grammai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1"/>
          <a:stretch/>
        </p:blipFill>
        <p:spPr bwMode="auto">
          <a:xfrm>
            <a:off x="307050" y="0"/>
            <a:ext cx="2505075" cy="6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/>
          <a:srcRect l="27986" t="37182" r="28694" b="8039"/>
          <a:stretch/>
        </p:blipFill>
        <p:spPr>
          <a:xfrm>
            <a:off x="197868" y="1240941"/>
            <a:ext cx="7901084" cy="5617059"/>
          </a:xfrm>
          <a:prstGeom prst="rect">
            <a:avLst/>
          </a:prstGeom>
        </p:spPr>
      </p:pic>
      <p:pic>
        <p:nvPicPr>
          <p:cNvPr id="11" name="maitriser_esp_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7930" y="400110"/>
            <a:ext cx="609600" cy="6096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208134" y="6588967"/>
            <a:ext cx="452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Maîtriser la grammaire espagnole, Hatier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779224" y="0"/>
            <a:ext cx="441277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Escucha el audio y completa el tebeo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988860" y="47564"/>
            <a:ext cx="464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Expresar la defensa</a:t>
            </a:r>
          </a:p>
        </p:txBody>
      </p:sp>
    </p:spTree>
    <p:extLst>
      <p:ext uri="{BB962C8B-B14F-4D97-AF65-F5344CB8AC3E}">
        <p14:creationId xmlns:p14="http://schemas.microsoft.com/office/powerpoint/2010/main" val="16800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s-ES" dirty="0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19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1796954" y="164063"/>
            <a:ext cx="598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5" y="1"/>
            <a:ext cx="728316" cy="7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61231" t="9732" b="6645"/>
          <a:stretch/>
        </p:blipFill>
        <p:spPr>
          <a:xfrm>
            <a:off x="3190147" y="704609"/>
            <a:ext cx="4816265" cy="584070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63582" t="48158" r="12686" b="25958"/>
          <a:stretch/>
        </p:blipFill>
        <p:spPr>
          <a:xfrm>
            <a:off x="229291" y="2467706"/>
            <a:ext cx="3135326" cy="192260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175008" y="6346209"/>
            <a:ext cx="3862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En contacto, 2nde, p.51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779224" y="0"/>
            <a:ext cx="441277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 quiénes son “las leonas”, qué sugiere el nombre del equipo y por qué se llaman así.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645363" y="1620874"/>
            <a:ext cx="3477710" cy="42473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Vocabulario :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palmarés : le palmarés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Ganar un partido : gagner un match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deportista de alto nivel : la sportive de haut niveau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campeonato : le championnat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campeón : être champion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Vencer : vaincre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selección española : l’équipe nationale espagnole</a:t>
            </a:r>
          </a:p>
        </p:txBody>
      </p:sp>
    </p:spTree>
    <p:extLst>
      <p:ext uri="{BB962C8B-B14F-4D97-AF65-F5344CB8AC3E}">
        <p14:creationId xmlns:p14="http://schemas.microsoft.com/office/powerpoint/2010/main" val="402969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2</a:t>
            </a:fld>
            <a:endParaRPr lang="es-ES"/>
          </a:p>
        </p:txBody>
      </p:sp>
      <p:sp>
        <p:nvSpPr>
          <p:cNvPr id="6" name="Textfeld 5"/>
          <p:cNvSpPr txBox="1"/>
          <p:nvPr/>
        </p:nvSpPr>
        <p:spPr>
          <a:xfrm>
            <a:off x="7646657" y="0"/>
            <a:ext cx="454534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Pensad en dos deportes y definidlos con 3 palabras clave. ¡Adivina, adivinanza! Leed las 3 palabras clave a ver si un compañero descubre de qué deporte se trata.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50" y="0"/>
            <a:ext cx="707657" cy="6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ndp.fr/crdp-dijon/IMG/png/symboles-ecrir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7" y="4974"/>
            <a:ext cx="609338" cy="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34084"/>
              </p:ext>
            </p:extLst>
          </p:nvPr>
        </p:nvGraphicFramePr>
        <p:xfrm>
          <a:off x="504897" y="1852290"/>
          <a:ext cx="3265592" cy="368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42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DEPORTES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268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43589"/>
              </p:ext>
            </p:extLst>
          </p:nvPr>
        </p:nvGraphicFramePr>
        <p:xfrm>
          <a:off x="4546907" y="1766894"/>
          <a:ext cx="6275768" cy="38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42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PALABRAS O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EXPRESIONES PARA DESCRIBIR EL MUNDO DEL DEPORTE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268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pelota – marcar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gol – el mundial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59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s-ES" dirty="0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20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2024142" y="102797"/>
            <a:ext cx="598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5" y="1"/>
            <a:ext cx="728316" cy="7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006412" y="0"/>
            <a:ext cx="418558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grupos de 4, buscad 3 estereotipos sobre las jugadoras de rugby</a:t>
            </a: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234526960"/>
              </p:ext>
            </p:extLst>
          </p:nvPr>
        </p:nvGraphicFramePr>
        <p:xfrm>
          <a:off x="2032000" y="719666"/>
          <a:ext cx="91864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9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21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2279177" y="198972"/>
            <a:ext cx="584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</p:txBody>
      </p:sp>
      <p:pic>
        <p:nvPicPr>
          <p:cNvPr id="6" name="Picture 2" descr="http://goodquestion.free.fr/wp-content/uploads/roleplay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8" y="0"/>
            <a:ext cx="702107" cy="7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042813" y="0"/>
            <a:ext cx="414918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pareja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diálogo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jugadora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leonas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y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 con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prejuicios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00194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s-ES" dirty="0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22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1143438" y="61556"/>
            <a:ext cx="598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lecoinducervanties.files.wordpress.com/2011/10/linton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9" y="5858"/>
            <a:ext cx="551279" cy="7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908274" y="6209732"/>
            <a:ext cx="1924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En contacto, 2nde, p.51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57128"/>
              </p:ext>
            </p:extLst>
          </p:nvPr>
        </p:nvGraphicFramePr>
        <p:xfrm>
          <a:off x="1856427" y="840504"/>
          <a:ext cx="8051847" cy="530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065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Primera escucha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Segunda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escucha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Tercera escucha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420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tipo de documento : </a:t>
                      </a:r>
                    </a:p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número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voces/ personas que intervienen : </a:t>
                      </a:r>
                    </a:p>
                    <a:p>
                      <a:endParaRPr lang="es-E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tema general : </a:t>
                      </a:r>
                    </a:p>
                    <a:p>
                      <a:endParaRPr lang="es-E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palabras clave : 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8589818" y="0"/>
            <a:ext cx="360218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el vídeo y completa el cuadro </a:t>
            </a:r>
          </a:p>
        </p:txBody>
      </p:sp>
      <p:sp>
        <p:nvSpPr>
          <p:cNvPr id="15" name="Ellipse 14"/>
          <p:cNvSpPr/>
          <p:nvPr/>
        </p:nvSpPr>
        <p:spPr>
          <a:xfrm>
            <a:off x="6587044" y="3245468"/>
            <a:ext cx="1419367" cy="72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elogios</a:t>
            </a:r>
          </a:p>
        </p:txBody>
      </p:sp>
      <p:sp>
        <p:nvSpPr>
          <p:cNvPr id="16" name="Ellipse 15"/>
          <p:cNvSpPr/>
          <p:nvPr/>
        </p:nvSpPr>
        <p:spPr>
          <a:xfrm>
            <a:off x="6587044" y="4967360"/>
            <a:ext cx="1419367" cy="72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lema</a:t>
            </a:r>
          </a:p>
        </p:txBody>
      </p:sp>
      <p:sp>
        <p:nvSpPr>
          <p:cNvPr id="17" name="Ellipse 16"/>
          <p:cNvSpPr/>
          <p:nvPr/>
        </p:nvSpPr>
        <p:spPr>
          <a:xfrm>
            <a:off x="6361061" y="1556149"/>
            <a:ext cx="1871332" cy="99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estereotipos negativos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89212" y="6209732"/>
            <a:ext cx="520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https://www.youtube.com/watch?v=ICa2EI3Z9_w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491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s-ES" dirty="0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23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2024142" y="102797"/>
            <a:ext cx="598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lecoinducervanties.files.wordpress.com/2011/10/linton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9" y="5858"/>
            <a:ext cx="551279" cy="7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955182" y="6577991"/>
            <a:ext cx="1924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En contacto, 2nde, p.51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25960"/>
              </p:ext>
            </p:extLst>
          </p:nvPr>
        </p:nvGraphicFramePr>
        <p:xfrm>
          <a:off x="1638795" y="723276"/>
          <a:ext cx="10057336" cy="610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474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Primera escucha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Segunda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escucha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Tercera escucha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4462">
                <a:tc>
                  <a:txBody>
                    <a:bodyPr/>
                    <a:lstStyle/>
                    <a:p>
                      <a:r>
                        <a:rPr lang="es-E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vídeo</a:t>
                      </a:r>
                      <a:r>
                        <a:rPr lang="es-ES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 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reportaje sobre el rugby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testimonio de jugadoras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anuncio publicitario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patrocinador</a:t>
                      </a:r>
                      <a:r>
                        <a:rPr lang="es-ES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vídeo es: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NIKE                    DESIGUAL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ZARA                            JOMA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el vídeo, intervienen :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Jugadoras de la selección nacional de rubgy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Aficionadas al rugby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 de: </a:t>
                      </a:r>
                    </a:p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visión del rugby femenino</a:t>
                      </a:r>
                    </a:p>
                    <a:p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violencia en el deporte</a:t>
                      </a:r>
                    </a:p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discriminación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mujeres que hacen rubgy son tontas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es un deporte de chicos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una chica que juega al rugby es lesbiana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las chicas practican rugby para beber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Las jugadoras son un ejemplo a seguir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Son unas campeonas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Son el orgullo de todos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“Seas como ........, tienes .........................,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solo hay que ................................”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8570794" y="0"/>
            <a:ext cx="362120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el vídeo y selecciona en el cuadro las respuestas correctas</a:t>
            </a:r>
          </a:p>
        </p:txBody>
      </p:sp>
      <p:sp>
        <p:nvSpPr>
          <p:cNvPr id="14" name="Ellipse 13"/>
          <p:cNvSpPr/>
          <p:nvPr/>
        </p:nvSpPr>
        <p:spPr>
          <a:xfrm>
            <a:off x="5366347" y="1545721"/>
            <a:ext cx="1844037" cy="99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estereotipos negativos</a:t>
            </a:r>
          </a:p>
        </p:txBody>
      </p:sp>
      <p:sp>
        <p:nvSpPr>
          <p:cNvPr id="15" name="Ellipse 14"/>
          <p:cNvSpPr/>
          <p:nvPr/>
        </p:nvSpPr>
        <p:spPr>
          <a:xfrm>
            <a:off x="5346946" y="3360052"/>
            <a:ext cx="1419367" cy="72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elogios</a:t>
            </a:r>
          </a:p>
        </p:txBody>
      </p:sp>
      <p:sp>
        <p:nvSpPr>
          <p:cNvPr id="16" name="Ellipse 15"/>
          <p:cNvSpPr/>
          <p:nvPr/>
        </p:nvSpPr>
        <p:spPr>
          <a:xfrm>
            <a:off x="5366347" y="5395345"/>
            <a:ext cx="1419367" cy="72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lema</a:t>
            </a:r>
          </a:p>
        </p:txBody>
      </p:sp>
      <p:sp>
        <p:nvSpPr>
          <p:cNvPr id="17" name="Flussdiagramm: Verbindungsstelle 16"/>
          <p:cNvSpPr/>
          <p:nvPr/>
        </p:nvSpPr>
        <p:spPr>
          <a:xfrm>
            <a:off x="4351681" y="1559464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ussdiagramm: Verbindungsstelle 17"/>
          <p:cNvSpPr/>
          <p:nvPr/>
        </p:nvSpPr>
        <p:spPr>
          <a:xfrm>
            <a:off x="4351681" y="2011451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ussdiagramm: Verbindungsstelle 18"/>
          <p:cNvSpPr/>
          <p:nvPr/>
        </p:nvSpPr>
        <p:spPr>
          <a:xfrm>
            <a:off x="4351681" y="2410790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ussdiagramm: Verbindungsstelle 19"/>
          <p:cNvSpPr/>
          <p:nvPr/>
        </p:nvSpPr>
        <p:spPr>
          <a:xfrm>
            <a:off x="2350542" y="3247330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ussdiagramm: Verbindungsstelle 20"/>
          <p:cNvSpPr/>
          <p:nvPr/>
        </p:nvSpPr>
        <p:spPr>
          <a:xfrm>
            <a:off x="3085112" y="3265182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ussdiagramm: Verbindungsstelle 21"/>
          <p:cNvSpPr/>
          <p:nvPr/>
        </p:nvSpPr>
        <p:spPr>
          <a:xfrm>
            <a:off x="2413324" y="3634147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ussdiagramm: Verbindungsstelle 22"/>
          <p:cNvSpPr/>
          <p:nvPr/>
        </p:nvSpPr>
        <p:spPr>
          <a:xfrm>
            <a:off x="3608639" y="3668831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ussdiagramm: Verbindungsstelle 23"/>
          <p:cNvSpPr/>
          <p:nvPr/>
        </p:nvSpPr>
        <p:spPr>
          <a:xfrm>
            <a:off x="3608639" y="4672381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ussdiagramm: Verbindungsstelle 24"/>
          <p:cNvSpPr/>
          <p:nvPr/>
        </p:nvSpPr>
        <p:spPr>
          <a:xfrm>
            <a:off x="3876145" y="5063511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ussdiagramm: Verbindungsstelle 25"/>
          <p:cNvSpPr/>
          <p:nvPr/>
        </p:nvSpPr>
        <p:spPr>
          <a:xfrm>
            <a:off x="4541160" y="5809195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ussdiagramm: Verbindungsstelle 26"/>
          <p:cNvSpPr/>
          <p:nvPr/>
        </p:nvSpPr>
        <p:spPr>
          <a:xfrm>
            <a:off x="4541160" y="6096293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ussdiagramm: Verbindungsstelle 27"/>
          <p:cNvSpPr/>
          <p:nvPr/>
        </p:nvSpPr>
        <p:spPr>
          <a:xfrm>
            <a:off x="4541160" y="6386533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ussdiagramm: Verbindungsstelle 28"/>
          <p:cNvSpPr/>
          <p:nvPr/>
        </p:nvSpPr>
        <p:spPr>
          <a:xfrm>
            <a:off x="10778652" y="1328365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ussdiagramm: Verbindungsstelle 30"/>
          <p:cNvSpPr/>
          <p:nvPr/>
        </p:nvSpPr>
        <p:spPr>
          <a:xfrm>
            <a:off x="9609175" y="1713685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ussdiagramm: Verbindungsstelle 31"/>
          <p:cNvSpPr/>
          <p:nvPr/>
        </p:nvSpPr>
        <p:spPr>
          <a:xfrm>
            <a:off x="10946685" y="2166758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ussdiagramm: Verbindungsstelle 32"/>
          <p:cNvSpPr/>
          <p:nvPr/>
        </p:nvSpPr>
        <p:spPr>
          <a:xfrm>
            <a:off x="10539982" y="2544351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ussdiagramm: Verbindungsstelle 33"/>
          <p:cNvSpPr/>
          <p:nvPr/>
        </p:nvSpPr>
        <p:spPr>
          <a:xfrm>
            <a:off x="10513266" y="3363982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ussdiagramm: Verbindungsstelle 34"/>
          <p:cNvSpPr/>
          <p:nvPr/>
        </p:nvSpPr>
        <p:spPr>
          <a:xfrm>
            <a:off x="8882917" y="3797632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ussdiagramm: Verbindungsstelle 35"/>
          <p:cNvSpPr/>
          <p:nvPr/>
        </p:nvSpPr>
        <p:spPr>
          <a:xfrm>
            <a:off x="9002252" y="4205199"/>
            <a:ext cx="238670" cy="2333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68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614753" y="2313852"/>
            <a:ext cx="95689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_tradnl" sz="5400" b="1" cap="none" spc="0" dirty="0">
                <a:ln w="6600">
                  <a:noFill/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“Seas como seas, tienes un sitio. Solo tienes que ser valiente”</a:t>
            </a:r>
            <a:endParaRPr lang="es-ES" sz="5400" b="1" cap="none" spc="0" dirty="0">
              <a:ln w="6600">
                <a:noFill/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24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1942804" y="153888"/>
            <a:ext cx="5836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266830" y="0"/>
            <a:ext cx="292516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 y comenta la cita </a:t>
            </a:r>
          </a:p>
        </p:txBody>
      </p:sp>
      <p:pic>
        <p:nvPicPr>
          <p:cNvPr id="7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5" y="1"/>
            <a:ext cx="728316" cy="7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82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s-ES" dirty="0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25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2024142" y="102797"/>
            <a:ext cx="598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5" y="1"/>
            <a:ext cx="728316" cy="7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014270" y="1"/>
            <a:ext cx="417773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Presentad vuestro cartel a la clase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Completad el documento colaborativo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3750" t="4482" r="16385" b="5383"/>
          <a:stretch/>
        </p:blipFill>
        <p:spPr>
          <a:xfrm>
            <a:off x="2434281" y="1563412"/>
            <a:ext cx="7760044" cy="49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37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26</a:t>
            </a:fld>
            <a:endParaRPr lang="es-ES"/>
          </a:p>
        </p:txBody>
      </p:sp>
      <p:sp>
        <p:nvSpPr>
          <p:cNvPr id="7" name="Textfeld 6"/>
          <p:cNvSpPr txBox="1"/>
          <p:nvPr/>
        </p:nvSpPr>
        <p:spPr>
          <a:xfrm>
            <a:off x="7287904" y="0"/>
            <a:ext cx="490409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Redacta una síntesis sobre el tema explicando cómo los documentos ilustran la temática “Deporte y sociedad”. (6-8 líneas)</a:t>
            </a:r>
          </a:p>
        </p:txBody>
      </p:sp>
      <p:pic>
        <p:nvPicPr>
          <p:cNvPr id="8" name="Picture 2" descr="http://www.cndp.fr/crdp-dijon/IMG/png/symboles-ecrire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3" y="0"/>
            <a:ext cx="609338" cy="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9541761" y="3227174"/>
            <a:ext cx="275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 como seas, siempre tienes un sitio</a:t>
            </a:r>
          </a:p>
        </p:txBody>
      </p:sp>
      <p:sp>
        <p:nvSpPr>
          <p:cNvPr id="4" name="Interaktive Schaltfläche: Film 3">
            <a:hlinkClick r:id="" action="ppaction://noaction" highlightClick="1"/>
          </p:cNvPr>
          <p:cNvSpPr/>
          <p:nvPr/>
        </p:nvSpPr>
        <p:spPr>
          <a:xfrm>
            <a:off x="10209211" y="1950047"/>
            <a:ext cx="928254" cy="1080654"/>
          </a:xfrm>
          <a:prstGeom prst="actionButtonMovi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feld 11"/>
          <p:cNvSpPr txBox="1"/>
          <p:nvPr/>
        </p:nvSpPr>
        <p:spPr>
          <a:xfrm>
            <a:off x="1320297" y="105193"/>
            <a:ext cx="601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</p:txBody>
      </p:sp>
      <p:pic>
        <p:nvPicPr>
          <p:cNvPr id="13" name="Picture 2" descr="Los valores en el deporte - Manuel Web Be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04" y="1759564"/>
            <a:ext cx="2989798" cy="42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1311579" y="1989407"/>
            <a:ext cx="390227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Tiene muchos valores. Pero una de las cosas más importantes es el compromiso. Si te apuntas a un equipo, te has comprometido a cumplir unos horarios, etc. Un compromiso que tienen ellos. </a:t>
            </a:r>
          </a:p>
          <a:p>
            <a:pPr algn="just"/>
            <a:r>
              <a:rPr lang="es-ES" sz="10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Otro valor es la humildad. Muchas veces se endiosa a los hijos                   y eso les quita humildad. Si ganan, que le den la mano a los compañeros; si pierden, que los feliciten y que no se enfaden.                                      Los niños tienen que aprender a superarse a sí mismos, no a los demás. Esto es lo tenemos que enseñar: el respeto al contrincante                           y a los compañeros de equipo. A los entrenadores y a los                 árbitros. El deporte enseña a seguir las reglas del juego, a que                   si no lo haces tiene consecuencias. (...) </a:t>
            </a:r>
          </a:p>
          <a:p>
            <a:pPr algn="just"/>
            <a:r>
              <a:rPr lang="es-ES" sz="10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Esfuerzo y perseverancia. No hemos de valorar el resultado,                 sino el esfuerzo. Esfuérzate y sacarás un resultado. Si se valora                el resultado solo, si no lo alcanza se rendirá y no querrá seguir.               El trabajo en equipo es otro valor. Que sepan colaborar con                otros, que tengan la humildad de saber que hoy les toca             sacrificarse en el equipo o en la bicicleta tirar para otros. </a:t>
            </a:r>
          </a:p>
          <a:p>
            <a:pPr algn="just"/>
            <a:r>
              <a:rPr lang="es-ES" sz="10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Estos son los valores importantes, además de la responsabilidad, aprender a cuidarse o la paciencia. El deporte enseña que las            cosas no llegan ya. Vivimos en una sociedad de la inmediatez y         todo tiene que ser ahora. Si quieo algo, lo compro ya. (...) Hará          falta práctica, otro día, y otro día más. </a:t>
            </a:r>
          </a:p>
          <a:p>
            <a:pPr algn="just"/>
            <a:r>
              <a:rPr lang="es-ES" sz="1000" dirty="0">
                <a:solidFill>
                  <a:srgbClr val="212529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También se gestiona la frustración. Los niños no entienden un           “no” o que no les salgan las cosas como saben. El deporte te              enseña que no todo sale bien siempre, hay días que pierdes.</a:t>
            </a:r>
            <a:endParaRPr lang="es-ES" sz="1000" dirty="0"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solidFill>
                <a:srgbClr val="212529"/>
              </a:solidFill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454864" y="1576672"/>
            <a:ext cx="3199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aporta el deporte a los niños?</a:t>
            </a:r>
          </a:p>
        </p:txBody>
      </p:sp>
    </p:spTree>
    <p:extLst>
      <p:ext uri="{BB962C8B-B14F-4D97-AF65-F5344CB8AC3E}">
        <p14:creationId xmlns:p14="http://schemas.microsoft.com/office/powerpoint/2010/main" val="3949018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509516" y="677955"/>
            <a:ext cx="779767" cy="365125"/>
          </a:xfrm>
        </p:spPr>
        <p:txBody>
          <a:bodyPr/>
          <a:lstStyle/>
          <a:p>
            <a:fld id="{8D340BC3-AA5C-4905-A98E-23E1F2DE8ACF}" type="slidenum">
              <a:rPr lang="es-ES" smtClean="0"/>
              <a:t>27</a:t>
            </a:fld>
            <a:endParaRPr lang="es-ES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4210"/>
              </p:ext>
            </p:extLst>
          </p:nvPr>
        </p:nvGraphicFramePr>
        <p:xfrm>
          <a:off x="386686" y="1270779"/>
          <a:ext cx="11009196" cy="558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036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 AUTOEVALUATION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peux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citer 6 sports et 6 sportifs hispaniques.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758">
                <a:tc>
                  <a:txBody>
                    <a:bodyPr/>
                    <a:lstStyle/>
                    <a:p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l’oral comme à l’écrit, je peux présenter et expliquer les valeurs défendues par le sport.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7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l’oral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comme à l’écrit, je peux expliquer pourquoi il est important que les enfants fassent du sport.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peux exprimer le souhait et la défense en espagnol. Je peux, par exemple, faire des phrases pour décrire la bonne conduite à avoir/ la mauvaise conduite à bannir dans le sport.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s-E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peux comprendre l’essentiel d’un article de presse sur le sport et les valeurs qu’il véhicule.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peux comprendre l’essentiel d’une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courte campagne de prévention contre les discriminations.</a:t>
                      </a:r>
                      <a:endParaRPr lang="es-ES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7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l’oral, je peux répondre aux personnes qui véhiculent des stéréotypes.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6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l’oral, je peux créer une saynète sur un thème connu.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55880" t="41498" r="35353" b="43471"/>
          <a:stretch/>
        </p:blipFill>
        <p:spPr>
          <a:xfrm>
            <a:off x="8452781" y="1270779"/>
            <a:ext cx="642276" cy="6190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45739" t="41498" r="45599" b="43659"/>
          <a:stretch/>
        </p:blipFill>
        <p:spPr>
          <a:xfrm>
            <a:off x="9190713" y="1283658"/>
            <a:ext cx="628294" cy="60530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35704" t="40746" r="55739" b="43284"/>
          <a:stretch/>
        </p:blipFill>
        <p:spPr>
          <a:xfrm>
            <a:off x="9914663" y="1270779"/>
            <a:ext cx="589095" cy="61818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25140" t="40559" r="65670" b="42907"/>
          <a:stretch/>
        </p:blipFill>
        <p:spPr>
          <a:xfrm>
            <a:off x="10658404" y="1270779"/>
            <a:ext cx="598869" cy="6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6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3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2197630" y="153888"/>
            <a:ext cx="5909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603673" y="0"/>
            <a:ext cx="358832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Buscad 3 beneficios del deporte</a:t>
            </a:r>
          </a:p>
        </p:txBody>
      </p:sp>
      <p:pic>
        <p:nvPicPr>
          <p:cNvPr id="7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3" y="27321"/>
            <a:ext cx="707657" cy="6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665407" y="2698571"/>
            <a:ext cx="8186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 w="6600">
                  <a:noFill/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El deporte</a:t>
            </a:r>
          </a:p>
        </p:txBody>
      </p:sp>
    </p:spTree>
    <p:extLst>
      <p:ext uri="{BB962C8B-B14F-4D97-AF65-F5344CB8AC3E}">
        <p14:creationId xmlns:p14="http://schemas.microsoft.com/office/powerpoint/2010/main" val="78810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4</a:t>
            </a:fld>
            <a:endParaRPr lang="es-ES"/>
          </a:p>
        </p:txBody>
      </p:sp>
      <p:sp>
        <p:nvSpPr>
          <p:cNvPr id="6" name="Textfeld 5"/>
          <p:cNvSpPr txBox="1"/>
          <p:nvPr/>
        </p:nvSpPr>
        <p:spPr>
          <a:xfrm>
            <a:off x="8241957" y="0"/>
            <a:ext cx="395004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Completemos entre todos el mapa mental colaborativo</a:t>
            </a:r>
          </a:p>
        </p:txBody>
      </p:sp>
      <p:pic>
        <p:nvPicPr>
          <p:cNvPr id="8" name="Picture 2" descr="http://www.cndp.fr/crdp-dijon/IMG/png/symboles-ecrir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3" y="0"/>
            <a:ext cx="609338" cy="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811" t="4662" r="11521" b="5564"/>
          <a:stretch/>
        </p:blipFill>
        <p:spPr>
          <a:xfrm>
            <a:off x="1311579" y="1556951"/>
            <a:ext cx="8778385" cy="505391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86897" y="976184"/>
            <a:ext cx="394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https://digistorm.app/c/971541</a:t>
            </a:r>
          </a:p>
        </p:txBody>
      </p:sp>
    </p:spTree>
    <p:extLst>
      <p:ext uri="{BB962C8B-B14F-4D97-AF65-F5344CB8AC3E}">
        <p14:creationId xmlns:p14="http://schemas.microsoft.com/office/powerpoint/2010/main" val="8812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8991" y="1078174"/>
            <a:ext cx="10877266" cy="2006220"/>
          </a:xfrm>
        </p:spPr>
        <p:txBody>
          <a:bodyPr>
            <a:norm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37093"/>
              </p:ext>
            </p:extLst>
          </p:nvPr>
        </p:nvGraphicFramePr>
        <p:xfrm>
          <a:off x="531812" y="156602"/>
          <a:ext cx="11441112" cy="65299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1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70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PROYECTO</a:t>
                      </a:r>
                      <a:r>
                        <a:rPr lang="fr-FR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FINAL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</a:t>
                      </a:r>
                      <a:r>
                        <a:rPr lang="fr-F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</a:t>
                      </a: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¿De</a:t>
                      </a:r>
                      <a:r>
                        <a:rPr lang="fr-FR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</a:t>
                      </a:r>
                      <a:r>
                        <a:rPr lang="fr-FR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</a:t>
                      </a:r>
                      <a:r>
                        <a:rPr lang="fr-FR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¿Cómo?</a:t>
                      </a:r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18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Realizad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cartel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Presentad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vuestro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trabajo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u="sng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Presentad</a:t>
                      </a:r>
                      <a:r>
                        <a:rPr lang="fr-FR" sz="16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fr-FR" sz="1600" u="sng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deporte</a:t>
                      </a:r>
                      <a:r>
                        <a:rPr lang="fr-FR" sz="1600" u="sng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(¿Qué deporte es? ¿Quién(es) juega(n)? ¿Dónde se juega? ¿Cómo se juega?)</a:t>
                      </a:r>
                      <a:r>
                        <a:rPr lang="es-ES_tradnl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ES_tradnl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u="sng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Escribid</a:t>
                      </a:r>
                      <a:r>
                        <a:rPr lang="fr-FR" sz="1600" u="sng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fr-FR" sz="1600" u="sng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reglas</a:t>
                      </a:r>
                      <a:r>
                        <a:rPr lang="fr-FR" sz="1600" u="sng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fr-FR" sz="1600" u="sng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oro</a:t>
                      </a:r>
                      <a:r>
                        <a:rPr lang="fr-FR" sz="1600" u="sng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fomentar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buena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actitud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los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deportistas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deseo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orden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defensa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y </a:t>
                      </a:r>
                      <a:r>
                        <a:rPr lang="fr-FR" sz="1600" u="sng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redactad</a:t>
                      </a:r>
                      <a:r>
                        <a:rPr lang="fr-FR" sz="1600" u="sng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texto </a:t>
                      </a:r>
                      <a:r>
                        <a:rPr lang="fr-FR" sz="1600" u="sng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informativo</a:t>
                      </a:r>
                      <a:r>
                        <a:rPr lang="fr-FR" sz="1600" u="sng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(8-10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líneas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sobre los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valores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este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deporte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contestando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la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pregunta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¿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aporta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…….. a los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 oral, en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grupo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presentad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deporte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habéis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elegido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explicad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cuáles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son los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valores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promueve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escrito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completad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síntesis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colaborativa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votad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mejor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cartel y la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mejor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presentación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fr-FR" sz="16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r>
                        <a:rPr lang="fr-F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fr-FR" sz="16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papel</a:t>
                      </a:r>
                      <a:r>
                        <a:rPr lang="fr-F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A3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Varios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documentos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para la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presentación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deporte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: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textos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ilustraciones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gráficos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esquemas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ejemplo</a:t>
                      </a:r>
                      <a:r>
                        <a:rPr lang="fr-FR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¨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Presentación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el cartel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como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soporte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Redacción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síntesis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colaborativa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digipad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3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5092" y="1476271"/>
            <a:ext cx="85498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La camaradería – la solidaridad – la compasión – el compañerismo – el individualismo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05701" y="6401476"/>
            <a:ext cx="7619999" cy="365125"/>
          </a:xfrm>
        </p:spPr>
        <p:txBody>
          <a:bodyPr/>
          <a:lstStyle/>
          <a:p>
            <a:r>
              <a:rPr lang="es-ES" dirty="0"/>
              <a:t>Isabelle Bahrmann - Académie de Strasbourg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7</a:t>
            </a:fld>
            <a:endParaRPr lang="es-ES"/>
          </a:p>
        </p:txBody>
      </p:sp>
      <p:sp>
        <p:nvSpPr>
          <p:cNvPr id="7" name="Textfeld 6"/>
          <p:cNvSpPr txBox="1"/>
          <p:nvPr/>
        </p:nvSpPr>
        <p:spPr>
          <a:xfrm>
            <a:off x="8411459" y="0"/>
            <a:ext cx="378054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Encuentra el intruso en cada lista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88108" y="153888"/>
            <a:ext cx="6018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cône du pictogramme dictionna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9" y="0"/>
            <a:ext cx="770530" cy="7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45092" y="2349333"/>
            <a:ext cx="69940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La valentía – el coraje – la cobardía – la determinación – el estusiasmo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45092" y="3186249"/>
            <a:ext cx="60523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El desaliento – el júbilo – la pena – la tristeza – el desánimo</a:t>
            </a:r>
          </a:p>
        </p:txBody>
      </p:sp>
      <p:sp>
        <p:nvSpPr>
          <p:cNvPr id="4" name="Rechteck 3"/>
          <p:cNvSpPr/>
          <p:nvPr/>
        </p:nvSpPr>
        <p:spPr>
          <a:xfrm>
            <a:off x="8411459" y="6229855"/>
            <a:ext cx="25603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En contacto, 2nde,ed. Belin p 43 ex.1</a:t>
            </a:r>
          </a:p>
        </p:txBody>
      </p:sp>
      <p:sp>
        <p:nvSpPr>
          <p:cNvPr id="12" name="Ovale Legende 11"/>
          <p:cNvSpPr/>
          <p:nvPr/>
        </p:nvSpPr>
        <p:spPr>
          <a:xfrm>
            <a:off x="6810233" y="2916376"/>
            <a:ext cx="5131558" cy="2612038"/>
          </a:xfrm>
          <a:prstGeom prst="wedgeEllipseCallout">
            <a:avLst>
              <a:gd name="adj1" fmla="val -44414"/>
              <a:gd name="adj2" fmla="val -51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Recuerda : si no conoces las palabras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Intenta ver si puedes deducir el sentido (palabras en francés o en otro idioma que conoces)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Intenta ver si conoces palabras de la misma familia 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por deducción   </a:t>
            </a:r>
          </a:p>
        </p:txBody>
      </p:sp>
    </p:spTree>
    <p:extLst>
      <p:ext uri="{BB962C8B-B14F-4D97-AF65-F5344CB8AC3E}">
        <p14:creationId xmlns:p14="http://schemas.microsoft.com/office/powerpoint/2010/main" val="221209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750761" y="6570156"/>
            <a:ext cx="7619999" cy="365125"/>
          </a:xfrm>
        </p:spPr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8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2169992" y="112037"/>
            <a:ext cx="5868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504218" y="0"/>
            <a:ext cx="268778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 el cuadro y presenta el documento</a:t>
            </a:r>
          </a:p>
        </p:txBody>
      </p:sp>
      <p:sp>
        <p:nvSpPr>
          <p:cNvPr id="2" name="Rechteck 1"/>
          <p:cNvSpPr/>
          <p:nvPr/>
        </p:nvSpPr>
        <p:spPr>
          <a:xfrm>
            <a:off x="9684122" y="6506497"/>
            <a:ext cx="2310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En contacto, 2nde,ed. Belin p 41</a:t>
            </a:r>
          </a:p>
        </p:txBody>
      </p:sp>
      <p:pic>
        <p:nvPicPr>
          <p:cNvPr id="9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6" y="10227"/>
            <a:ext cx="707657" cy="6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s valores en el deporte - Manuel Web Be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10" y="587772"/>
            <a:ext cx="4359617" cy="61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32003"/>
              </p:ext>
            </p:extLst>
          </p:nvPr>
        </p:nvGraphicFramePr>
        <p:xfrm>
          <a:off x="221673" y="1260124"/>
          <a:ext cx="4556773" cy="440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644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Presentación del documento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551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tipo de documento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644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institución que promociona los valores del deporte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551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título de la campaña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55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elementos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 cartel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644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eslogan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644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valor promovido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644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idiomas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4380739" y="6229550"/>
            <a:ext cx="642384" cy="55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feld 6"/>
          <p:cNvSpPr txBox="1"/>
          <p:nvPr/>
        </p:nvSpPr>
        <p:spPr>
          <a:xfrm>
            <a:off x="1256061" y="5999672"/>
            <a:ext cx="345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Cartel de la campaña Deporte y valores del gobierno de Navarra,   2017</a:t>
            </a:r>
          </a:p>
        </p:txBody>
      </p:sp>
    </p:spTree>
    <p:extLst>
      <p:ext uri="{BB962C8B-B14F-4D97-AF65-F5344CB8AC3E}">
        <p14:creationId xmlns:p14="http://schemas.microsoft.com/office/powerpoint/2010/main" val="337021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750761" y="6570156"/>
            <a:ext cx="7619999" cy="365125"/>
          </a:xfrm>
        </p:spPr>
        <p:txBody>
          <a:bodyPr/>
          <a:lstStyle/>
          <a:p>
            <a:r>
              <a:rPr lang="es-ES"/>
              <a:t>Isabelle Bahrmann - Académie de Strasbourg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BC3-AA5C-4905-A98E-23E1F2DE8ACF}" type="slidenum">
              <a:rPr lang="es-ES" smtClean="0"/>
              <a:t>9</a:t>
            </a:fld>
            <a:endParaRPr lang="es-ES"/>
          </a:p>
        </p:txBody>
      </p:sp>
      <p:sp>
        <p:nvSpPr>
          <p:cNvPr id="5" name="Textfeld 4"/>
          <p:cNvSpPr txBox="1"/>
          <p:nvPr/>
        </p:nvSpPr>
        <p:spPr>
          <a:xfrm>
            <a:off x="2169992" y="112037"/>
            <a:ext cx="5868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valores nos transmite el deporte?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316009" y="6524341"/>
            <a:ext cx="2310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: En contacto, 2nde,ed. Belin p 41</a:t>
            </a:r>
          </a:p>
        </p:txBody>
      </p:sp>
      <p:pic>
        <p:nvPicPr>
          <p:cNvPr id="9" name="Picture 2" descr="http://www.cndp.fr/crdp-dijon/IMG/png/symboles-parler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8185"/>
            <a:ext cx="707657" cy="6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os valores en el deporte - Manuel Web Be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43" y="639187"/>
            <a:ext cx="4136532" cy="584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604912" y="1108624"/>
            <a:ext cx="3375546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Vocabulario : 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piragua/ la canoa : le canoé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remo : la rame/ l’aviron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Levantar : soulever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Estar en el agua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motivación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Estar motivado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equipo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entrenamiento : l’entraînement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compañerismo : la camaraderie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Alentar : encourager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complicidad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Juntos : ensemble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243"/>
              </p:ext>
            </p:extLst>
          </p:nvPr>
        </p:nvGraphicFramePr>
        <p:xfrm>
          <a:off x="243263" y="1480403"/>
          <a:ext cx="3894161" cy="459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063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Compañerismo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laguntasuna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5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676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eslogan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676">
                <a:tc>
                  <a:txBody>
                    <a:bodyPr/>
                    <a:lstStyle/>
                    <a:p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 presentación del 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8393372" y="0"/>
            <a:ext cx="379862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los elementos que justifican el  título de la campaña : Deporte y valores</a:t>
            </a:r>
          </a:p>
        </p:txBody>
      </p:sp>
    </p:spTree>
    <p:extLst>
      <p:ext uri="{BB962C8B-B14F-4D97-AF65-F5344CB8AC3E}">
        <p14:creationId xmlns:p14="http://schemas.microsoft.com/office/powerpoint/2010/main" val="563267552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</TotalTime>
  <Words>3007</Words>
  <Application>Microsoft Office PowerPoint</Application>
  <PresentationFormat>Grand écran</PresentationFormat>
  <Paragraphs>336</Paragraphs>
  <Slides>27</Slides>
  <Notes>8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Lato</vt:lpstr>
      <vt:lpstr>Times New Roman</vt:lpstr>
      <vt:lpstr>Wingdings 3</vt:lpstr>
      <vt:lpstr>Fetzen</vt:lpstr>
      <vt:lpstr>Présentation PowerPoint</vt:lpstr>
      <vt:lpstr>Présentation PowerPoint</vt:lpstr>
      <vt:lpstr>Présentation PowerPoint</vt:lpstr>
      <vt:lpstr>Présentation PowerPoint</vt:lpstr>
      <vt:lpstr>¿Qué valores nos transmite el deporte?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barrio</dc:title>
  <dc:creator>isabelle conac</dc:creator>
  <cp:lastModifiedBy>CUBAT Oceane</cp:lastModifiedBy>
  <cp:revision>130</cp:revision>
  <dcterms:created xsi:type="dcterms:W3CDTF">2020-01-29T09:50:55Z</dcterms:created>
  <dcterms:modified xsi:type="dcterms:W3CDTF">2021-06-09T09:17:44Z</dcterms:modified>
</cp:coreProperties>
</file>