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73" r:id="rId7"/>
    <p:sldId id="261" r:id="rId8"/>
    <p:sldId id="262" r:id="rId9"/>
    <p:sldId id="263" r:id="rId10"/>
    <p:sldId id="274" r:id="rId11"/>
    <p:sldId id="264" r:id="rId12"/>
    <p:sldId id="265" r:id="rId13"/>
    <p:sldId id="278" r:id="rId14"/>
    <p:sldId id="266" r:id="rId15"/>
    <p:sldId id="267" r:id="rId16"/>
    <p:sldId id="268" r:id="rId17"/>
    <p:sldId id="275" r:id="rId18"/>
    <p:sldId id="269" r:id="rId19"/>
    <p:sldId id="276" r:id="rId20"/>
    <p:sldId id="270" r:id="rId21"/>
    <p:sldId id="277" r:id="rId22"/>
    <p:sldId id="279"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44" autoAdjust="0"/>
    <p:restoredTop sz="94660"/>
  </p:normalViewPr>
  <p:slideViewPr>
    <p:cSldViewPr snapToGrid="0">
      <p:cViewPr>
        <p:scale>
          <a:sx n="74" d="100"/>
          <a:sy n="74" d="100"/>
        </p:scale>
        <p:origin x="-588" y="135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A40921E-F546-4660-B3F5-AAE1E4CE491D}" type="datetimeFigureOut">
              <a:rPr lang="fr-FR" smtClean="0"/>
              <a:pPr/>
              <a:t>21/06/2016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4861018-63F6-47AA-B7B7-7BE3219722EF}" type="slidenum">
              <a:rPr lang="fr-FR" smtClean="0"/>
              <a:pPr/>
              <a:t>‹N°›</a:t>
            </a:fld>
            <a:endParaRPr lang="fr-FR"/>
          </a:p>
        </p:txBody>
      </p:sp>
    </p:spTree>
    <p:extLst>
      <p:ext uri="{BB962C8B-B14F-4D97-AF65-F5344CB8AC3E}">
        <p14:creationId xmlns:p14="http://schemas.microsoft.com/office/powerpoint/2010/main" xmlns="" val="3614085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7A40921E-F546-4660-B3F5-AAE1E4CE491D}" type="datetimeFigureOut">
              <a:rPr lang="fr-FR" smtClean="0"/>
              <a:pPr/>
              <a:t>21/06/2016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4861018-63F6-47AA-B7B7-7BE3219722EF}" type="slidenum">
              <a:rPr lang="fr-FR" smtClean="0"/>
              <a:pPr/>
              <a:t>‹N°›</a:t>
            </a:fld>
            <a:endParaRPr lang="fr-FR"/>
          </a:p>
        </p:txBody>
      </p:sp>
    </p:spTree>
    <p:extLst>
      <p:ext uri="{BB962C8B-B14F-4D97-AF65-F5344CB8AC3E}">
        <p14:creationId xmlns:p14="http://schemas.microsoft.com/office/powerpoint/2010/main" xmlns="" val="4275683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7A40921E-F546-4660-B3F5-AAE1E4CE491D}" type="datetimeFigureOut">
              <a:rPr lang="fr-FR" smtClean="0"/>
              <a:pPr/>
              <a:t>21/06/2016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4861018-63F6-47AA-B7B7-7BE3219722EF}" type="slidenum">
              <a:rPr lang="fr-FR" smtClean="0"/>
              <a:pPr/>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9352789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7A40921E-F546-4660-B3F5-AAE1E4CE491D}" type="datetimeFigureOut">
              <a:rPr lang="fr-FR" smtClean="0"/>
              <a:pPr/>
              <a:t>21/06/2016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4861018-63F6-47AA-B7B7-7BE3219722EF}" type="slidenum">
              <a:rPr lang="fr-FR" smtClean="0"/>
              <a:pPr/>
              <a:t>‹N°›</a:t>
            </a:fld>
            <a:endParaRPr lang="fr-FR"/>
          </a:p>
        </p:txBody>
      </p:sp>
    </p:spTree>
    <p:extLst>
      <p:ext uri="{BB962C8B-B14F-4D97-AF65-F5344CB8AC3E}">
        <p14:creationId xmlns:p14="http://schemas.microsoft.com/office/powerpoint/2010/main" xmlns="" val="41012213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7A40921E-F546-4660-B3F5-AAE1E4CE491D}" type="datetimeFigureOut">
              <a:rPr lang="fr-FR" smtClean="0"/>
              <a:pPr/>
              <a:t>21/06/2016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4861018-63F6-47AA-B7B7-7BE3219722EF}" type="slidenum">
              <a:rPr lang="fr-FR" smtClean="0"/>
              <a:pPr/>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3435858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7A40921E-F546-4660-B3F5-AAE1E4CE491D}" type="datetimeFigureOut">
              <a:rPr lang="fr-FR" smtClean="0"/>
              <a:pPr/>
              <a:t>21/06/2016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4861018-63F6-47AA-B7B7-7BE3219722EF}" type="slidenum">
              <a:rPr lang="fr-FR" smtClean="0"/>
              <a:pPr/>
              <a:t>‹N°›</a:t>
            </a:fld>
            <a:endParaRPr lang="fr-FR"/>
          </a:p>
        </p:txBody>
      </p:sp>
    </p:spTree>
    <p:extLst>
      <p:ext uri="{BB962C8B-B14F-4D97-AF65-F5344CB8AC3E}">
        <p14:creationId xmlns:p14="http://schemas.microsoft.com/office/powerpoint/2010/main" xmlns="" val="3582735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A40921E-F546-4660-B3F5-AAE1E4CE491D}" type="datetimeFigureOut">
              <a:rPr lang="fr-FR" smtClean="0"/>
              <a:pPr/>
              <a:t>21/06/2016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4861018-63F6-47AA-B7B7-7BE3219722EF}" type="slidenum">
              <a:rPr lang="fr-FR" smtClean="0"/>
              <a:pPr/>
              <a:t>‹N°›</a:t>
            </a:fld>
            <a:endParaRPr lang="fr-FR"/>
          </a:p>
        </p:txBody>
      </p:sp>
    </p:spTree>
    <p:extLst>
      <p:ext uri="{BB962C8B-B14F-4D97-AF65-F5344CB8AC3E}">
        <p14:creationId xmlns:p14="http://schemas.microsoft.com/office/powerpoint/2010/main" xmlns="" val="15230502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A40921E-F546-4660-B3F5-AAE1E4CE491D}" type="datetimeFigureOut">
              <a:rPr lang="fr-FR" smtClean="0"/>
              <a:pPr/>
              <a:t>21/06/2016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4861018-63F6-47AA-B7B7-7BE3219722EF}" type="slidenum">
              <a:rPr lang="fr-FR" smtClean="0"/>
              <a:pPr/>
              <a:t>‹N°›</a:t>
            </a:fld>
            <a:endParaRPr lang="fr-FR"/>
          </a:p>
        </p:txBody>
      </p:sp>
    </p:spTree>
    <p:extLst>
      <p:ext uri="{BB962C8B-B14F-4D97-AF65-F5344CB8AC3E}">
        <p14:creationId xmlns:p14="http://schemas.microsoft.com/office/powerpoint/2010/main" xmlns="" val="1047768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A40921E-F546-4660-B3F5-AAE1E4CE491D}" type="datetimeFigureOut">
              <a:rPr lang="fr-FR" smtClean="0"/>
              <a:pPr/>
              <a:t>21/06/2016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4861018-63F6-47AA-B7B7-7BE3219722EF}" type="slidenum">
              <a:rPr lang="fr-FR" smtClean="0"/>
              <a:pPr/>
              <a:t>‹N°›</a:t>
            </a:fld>
            <a:endParaRPr lang="fr-FR"/>
          </a:p>
        </p:txBody>
      </p:sp>
    </p:spTree>
    <p:extLst>
      <p:ext uri="{BB962C8B-B14F-4D97-AF65-F5344CB8AC3E}">
        <p14:creationId xmlns:p14="http://schemas.microsoft.com/office/powerpoint/2010/main" xmlns="" val="3176504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7A40921E-F546-4660-B3F5-AAE1E4CE491D}" type="datetimeFigureOut">
              <a:rPr lang="fr-FR" smtClean="0"/>
              <a:pPr/>
              <a:t>21/06/2016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4861018-63F6-47AA-B7B7-7BE3219722EF}" type="slidenum">
              <a:rPr lang="fr-FR" smtClean="0"/>
              <a:pPr/>
              <a:t>‹N°›</a:t>
            </a:fld>
            <a:endParaRPr lang="fr-FR"/>
          </a:p>
        </p:txBody>
      </p:sp>
    </p:spTree>
    <p:extLst>
      <p:ext uri="{BB962C8B-B14F-4D97-AF65-F5344CB8AC3E}">
        <p14:creationId xmlns:p14="http://schemas.microsoft.com/office/powerpoint/2010/main" xmlns="" val="1150849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7A40921E-F546-4660-B3F5-AAE1E4CE491D}" type="datetimeFigureOut">
              <a:rPr lang="fr-FR" smtClean="0"/>
              <a:pPr/>
              <a:t>21/06/2016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4861018-63F6-47AA-B7B7-7BE3219722EF}" type="slidenum">
              <a:rPr lang="fr-FR" smtClean="0"/>
              <a:pPr/>
              <a:t>‹N°›</a:t>
            </a:fld>
            <a:endParaRPr lang="fr-FR"/>
          </a:p>
        </p:txBody>
      </p:sp>
    </p:spTree>
    <p:extLst>
      <p:ext uri="{BB962C8B-B14F-4D97-AF65-F5344CB8AC3E}">
        <p14:creationId xmlns:p14="http://schemas.microsoft.com/office/powerpoint/2010/main" xmlns="" val="56360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7A40921E-F546-4660-B3F5-AAE1E4CE491D}" type="datetimeFigureOut">
              <a:rPr lang="fr-FR" smtClean="0"/>
              <a:pPr/>
              <a:t>21/06/2016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4861018-63F6-47AA-B7B7-7BE3219722EF}" type="slidenum">
              <a:rPr lang="fr-FR" smtClean="0"/>
              <a:pPr/>
              <a:t>‹N°›</a:t>
            </a:fld>
            <a:endParaRPr lang="fr-FR"/>
          </a:p>
        </p:txBody>
      </p:sp>
    </p:spTree>
    <p:extLst>
      <p:ext uri="{BB962C8B-B14F-4D97-AF65-F5344CB8AC3E}">
        <p14:creationId xmlns:p14="http://schemas.microsoft.com/office/powerpoint/2010/main" xmlns="" val="1446529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7A40921E-F546-4660-B3F5-AAE1E4CE491D}" type="datetimeFigureOut">
              <a:rPr lang="fr-FR" smtClean="0"/>
              <a:pPr/>
              <a:t>21/06/2016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74861018-63F6-47AA-B7B7-7BE3219722EF}" type="slidenum">
              <a:rPr lang="fr-FR" smtClean="0"/>
              <a:pPr/>
              <a:t>‹N°›</a:t>
            </a:fld>
            <a:endParaRPr lang="fr-FR"/>
          </a:p>
        </p:txBody>
      </p:sp>
    </p:spTree>
    <p:extLst>
      <p:ext uri="{BB962C8B-B14F-4D97-AF65-F5344CB8AC3E}">
        <p14:creationId xmlns:p14="http://schemas.microsoft.com/office/powerpoint/2010/main" xmlns="" val="1433110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40921E-F546-4660-B3F5-AAE1E4CE491D}" type="datetimeFigureOut">
              <a:rPr lang="fr-FR" smtClean="0"/>
              <a:pPr/>
              <a:t>21/06/2016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74861018-63F6-47AA-B7B7-7BE3219722EF}" type="slidenum">
              <a:rPr lang="fr-FR" smtClean="0"/>
              <a:pPr/>
              <a:t>‹N°›</a:t>
            </a:fld>
            <a:endParaRPr lang="fr-FR"/>
          </a:p>
        </p:txBody>
      </p:sp>
    </p:spTree>
    <p:extLst>
      <p:ext uri="{BB962C8B-B14F-4D97-AF65-F5344CB8AC3E}">
        <p14:creationId xmlns:p14="http://schemas.microsoft.com/office/powerpoint/2010/main" xmlns="" val="3179217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7A40921E-F546-4660-B3F5-AAE1E4CE491D}" type="datetimeFigureOut">
              <a:rPr lang="fr-FR" smtClean="0"/>
              <a:pPr/>
              <a:t>21/06/2016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4861018-63F6-47AA-B7B7-7BE3219722EF}" type="slidenum">
              <a:rPr lang="fr-FR" smtClean="0"/>
              <a:pPr/>
              <a:t>‹N°›</a:t>
            </a:fld>
            <a:endParaRPr lang="fr-FR"/>
          </a:p>
        </p:txBody>
      </p:sp>
    </p:spTree>
    <p:extLst>
      <p:ext uri="{BB962C8B-B14F-4D97-AF65-F5344CB8AC3E}">
        <p14:creationId xmlns:p14="http://schemas.microsoft.com/office/powerpoint/2010/main" xmlns="" val="2553830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7A40921E-F546-4660-B3F5-AAE1E4CE491D}" type="datetimeFigureOut">
              <a:rPr lang="fr-FR" smtClean="0"/>
              <a:pPr/>
              <a:t>21/06/2016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4861018-63F6-47AA-B7B7-7BE3219722EF}" type="slidenum">
              <a:rPr lang="fr-FR" smtClean="0"/>
              <a:pPr/>
              <a:t>‹N°›</a:t>
            </a:fld>
            <a:endParaRPr lang="fr-FR"/>
          </a:p>
        </p:txBody>
      </p:sp>
    </p:spTree>
    <p:extLst>
      <p:ext uri="{BB962C8B-B14F-4D97-AF65-F5344CB8AC3E}">
        <p14:creationId xmlns:p14="http://schemas.microsoft.com/office/powerpoint/2010/main" xmlns="" val="3371008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A40921E-F546-4660-B3F5-AAE1E4CE491D}" type="datetimeFigureOut">
              <a:rPr lang="fr-FR" smtClean="0"/>
              <a:pPr/>
              <a:t>21/06/2016</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4861018-63F6-47AA-B7B7-7BE3219722EF}" type="slidenum">
              <a:rPr lang="fr-FR" smtClean="0"/>
              <a:pPr/>
              <a:t>‹N°›</a:t>
            </a:fld>
            <a:endParaRPr lang="fr-FR"/>
          </a:p>
        </p:txBody>
      </p:sp>
    </p:spTree>
    <p:extLst>
      <p:ext uri="{BB962C8B-B14F-4D97-AF65-F5344CB8AC3E}">
        <p14:creationId xmlns:p14="http://schemas.microsoft.com/office/powerpoint/2010/main" xmlns="" val="25241989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cognisciences.com/accueil/outils/.../e-l-fe-evaluation-de-la-lecture-en-fluence" TargetMode="External"/><Relationship Id="rId2" Type="http://schemas.openxmlformats.org/officeDocument/2006/relationships/hyperlink" Target="http://www.ac-orleans-tours.fr/dsden36/circ_chateauroux/pedagogie.../comprehension/" TargetMode="External"/><Relationship Id="rId1" Type="http://schemas.openxmlformats.org/officeDocument/2006/relationships/slideLayout" Target="../slideLayouts/slideLayout2.xml"/><Relationship Id="rId5" Type="http://schemas.openxmlformats.org/officeDocument/2006/relationships/hyperlink" Target="http://www.cnesco.fr/" TargetMode="External"/><Relationship Id="rId4" Type="http://schemas.openxmlformats.org/officeDocument/2006/relationships/hyperlink" Target="http://www.cognisciences.com/accueil/outils/article/reperage-orthographique-collecti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09600" y="0"/>
            <a:ext cx="7999385" cy="3117273"/>
          </a:xfrm>
        </p:spPr>
        <p:txBody>
          <a:bodyPr/>
          <a:lstStyle/>
          <a:p>
            <a:r>
              <a:rPr lang="fr-FR" dirty="0" smtClean="0"/>
              <a:t>Lecture et compréhension</a:t>
            </a:r>
            <a:endParaRPr lang="fr-FR" dirty="0"/>
          </a:p>
        </p:txBody>
      </p:sp>
      <p:sp>
        <p:nvSpPr>
          <p:cNvPr id="3" name="Sous-titre 2"/>
          <p:cNvSpPr>
            <a:spLocks noGrp="1"/>
          </p:cNvSpPr>
          <p:nvPr>
            <p:ph type="subTitle" idx="1"/>
          </p:nvPr>
        </p:nvSpPr>
        <p:spPr>
          <a:xfrm>
            <a:off x="90152" y="3574473"/>
            <a:ext cx="9710671" cy="2774812"/>
          </a:xfrm>
        </p:spPr>
        <p:txBody>
          <a:bodyPr>
            <a:noAutofit/>
          </a:bodyPr>
          <a:lstStyle/>
          <a:p>
            <a:endParaRPr lang="fr-FR" sz="3600" b="1" dirty="0" smtClean="0"/>
          </a:p>
          <a:p>
            <a:r>
              <a:rPr lang="fr-FR" sz="3600" b="1" dirty="0" smtClean="0"/>
              <a:t>De l’écrit et de l’image</a:t>
            </a:r>
          </a:p>
          <a:p>
            <a:pPr algn="l"/>
            <a:endParaRPr lang="fr-FR" sz="3600" b="1" dirty="0"/>
          </a:p>
          <a:p>
            <a:pPr algn="l"/>
            <a:r>
              <a:rPr lang="fr-FR" sz="1600" b="1" dirty="0" smtClean="0"/>
              <a:t>      Formation disciplinaire du 13.05.16 à La </a:t>
            </a:r>
            <a:r>
              <a:rPr lang="fr-FR" sz="1600" b="1" dirty="0" err="1" smtClean="0"/>
              <a:t>Walck</a:t>
            </a:r>
            <a:r>
              <a:rPr lang="fr-FR" sz="1600" b="1" dirty="0" smtClean="0"/>
              <a:t> </a:t>
            </a:r>
          </a:p>
          <a:p>
            <a:pPr algn="l"/>
            <a:r>
              <a:rPr lang="fr-FR" sz="1600" b="1" dirty="0"/>
              <a:t> </a:t>
            </a:r>
            <a:r>
              <a:rPr lang="fr-FR" sz="1600" b="1" dirty="0" smtClean="0"/>
              <a:t>     Caroline Franck </a:t>
            </a:r>
            <a:endParaRPr lang="fr-FR" sz="1600" b="1" dirty="0"/>
          </a:p>
        </p:txBody>
      </p:sp>
    </p:spTree>
    <p:extLst>
      <p:ext uri="{BB962C8B-B14F-4D97-AF65-F5344CB8AC3E}">
        <p14:creationId xmlns:p14="http://schemas.microsoft.com/office/powerpoint/2010/main" xmlns="" val="8070645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30970" y="360219"/>
            <a:ext cx="8596668" cy="193964"/>
          </a:xfrm>
        </p:spPr>
        <p:txBody>
          <a:bodyPr>
            <a:normAutofit fontScale="90000"/>
          </a:bodyPr>
          <a:lstStyle/>
          <a:p>
            <a:endParaRPr lang="fr-FR"/>
          </a:p>
        </p:txBody>
      </p:sp>
      <p:sp>
        <p:nvSpPr>
          <p:cNvPr id="3" name="Espace réservé du contenu 2"/>
          <p:cNvSpPr>
            <a:spLocks noGrp="1"/>
          </p:cNvSpPr>
          <p:nvPr>
            <p:ph idx="1"/>
          </p:nvPr>
        </p:nvSpPr>
        <p:spPr>
          <a:xfrm>
            <a:off x="677334" y="360219"/>
            <a:ext cx="8596668" cy="5957454"/>
          </a:xfrm>
        </p:spPr>
        <p:txBody>
          <a:bodyPr>
            <a:normAutofit lnSpcReduction="10000"/>
          </a:bodyPr>
          <a:lstStyle/>
          <a:p>
            <a:r>
              <a:rPr lang="fr-FR" sz="2400" b="1" dirty="0"/>
              <a:t>puis  raconter l’histoire à l’oral</a:t>
            </a:r>
          </a:p>
          <a:p>
            <a:pPr>
              <a:buFontTx/>
              <a:buChar char="-"/>
            </a:pPr>
            <a:r>
              <a:rPr lang="fr-FR" dirty="0" smtClean="0"/>
              <a:t>travailler </a:t>
            </a:r>
            <a:r>
              <a:rPr lang="fr-FR" dirty="0"/>
              <a:t>sur </a:t>
            </a:r>
            <a:r>
              <a:rPr lang="fr-FR" sz="2400" b="1" dirty="0"/>
              <a:t>la représentation mentale</a:t>
            </a:r>
            <a:r>
              <a:rPr lang="fr-FR" dirty="0"/>
              <a:t> : demander aux élèves de se (</a:t>
            </a:r>
            <a:r>
              <a:rPr lang="fr-FR" dirty="0" err="1"/>
              <a:t>re</a:t>
            </a:r>
            <a:r>
              <a:rPr lang="fr-FR" dirty="0"/>
              <a:t>)faire le film dans leur tête à partir de la reformulation des différents passages puis raconter l’histoire (à l’aide éventuellement de notes sous forme de mots clés).  D’éventuelles difficultés à refaire le film permettent de soulever les manques : les pairs peuvent alors compléter en rappelant ce qui a manqué </a:t>
            </a:r>
            <a:endParaRPr lang="fr-FR" dirty="0" smtClean="0"/>
          </a:p>
          <a:p>
            <a:pPr>
              <a:buFontTx/>
              <a:buChar char="-"/>
            </a:pPr>
            <a:endParaRPr lang="fr-FR" dirty="0" smtClean="0"/>
          </a:p>
          <a:p>
            <a:pPr marL="0" indent="0">
              <a:buNone/>
            </a:pPr>
            <a:r>
              <a:rPr lang="fr-FR" dirty="0"/>
              <a:t> </a:t>
            </a:r>
            <a:r>
              <a:rPr lang="fr-FR" dirty="0" smtClean="0"/>
              <a:t> </a:t>
            </a:r>
            <a:r>
              <a:rPr lang="fr-FR" sz="2400" dirty="0" smtClean="0"/>
              <a:t>amener </a:t>
            </a:r>
            <a:r>
              <a:rPr lang="fr-FR" sz="2400" dirty="0"/>
              <a:t>l’élève à formuler ce qui n’a pas </a:t>
            </a:r>
            <a:r>
              <a:rPr lang="fr-FR" sz="2400" dirty="0" smtClean="0"/>
              <a:t>   fonctionné</a:t>
            </a:r>
            <a:r>
              <a:rPr lang="fr-FR" sz="2400" dirty="0"/>
              <a:t> :attitude réflexive de la 4</a:t>
            </a:r>
            <a:r>
              <a:rPr lang="fr-FR" sz="2400" baseline="30000" dirty="0"/>
              <a:t>ème</a:t>
            </a:r>
            <a:r>
              <a:rPr lang="fr-FR" sz="2400" dirty="0"/>
              <a:t> </a:t>
            </a:r>
            <a:r>
              <a:rPr lang="fr-FR" sz="2400" dirty="0" smtClean="0"/>
              <a:t>compétence</a:t>
            </a:r>
            <a:endParaRPr lang="fr-FR" sz="2400" dirty="0"/>
          </a:p>
          <a:p>
            <a:pPr marL="0" indent="0">
              <a:buNone/>
            </a:pPr>
            <a:r>
              <a:rPr lang="fr-FR" sz="2400" dirty="0"/>
              <a:t> </a:t>
            </a:r>
          </a:p>
          <a:p>
            <a:pPr lvl="0"/>
            <a:r>
              <a:rPr lang="fr-FR" b="1" dirty="0"/>
              <a:t>variante</a:t>
            </a:r>
            <a:r>
              <a:rPr lang="fr-FR" dirty="0"/>
              <a:t> : </a:t>
            </a:r>
            <a:r>
              <a:rPr lang="fr-FR" sz="2400" dirty="0"/>
              <a:t>travail de reformulation d’un </a:t>
            </a:r>
            <a:r>
              <a:rPr lang="fr-FR" sz="2400" b="1" dirty="0"/>
              <a:t>texte entendu</a:t>
            </a:r>
            <a:r>
              <a:rPr lang="fr-FR" dirty="0"/>
              <a:t>: toute la classe avance en même temps, les difficultés sont traitées au fur et à mesure, puis l’élève raconte l’histoire à </a:t>
            </a:r>
            <a:r>
              <a:rPr lang="fr-FR" dirty="0" smtClean="0"/>
              <a:t>l’oral</a:t>
            </a:r>
          </a:p>
          <a:p>
            <a:pPr lvl="0"/>
            <a:endParaRPr lang="fr-FR" dirty="0"/>
          </a:p>
          <a:p>
            <a:pPr lvl="0"/>
            <a:r>
              <a:rPr lang="fr-FR" dirty="0"/>
              <a:t>Variante: </a:t>
            </a:r>
            <a:r>
              <a:rPr lang="fr-FR" sz="2400" b="1" dirty="0"/>
              <a:t>donner un titre à chaque §</a:t>
            </a:r>
            <a:r>
              <a:rPr lang="fr-FR" b="1" dirty="0"/>
              <a:t>  </a:t>
            </a:r>
            <a:endParaRPr lang="fr-FR" dirty="0"/>
          </a:p>
          <a:p>
            <a:endParaRPr lang="fr-FR" dirty="0"/>
          </a:p>
        </p:txBody>
      </p:sp>
    </p:spTree>
    <p:extLst>
      <p:ext uri="{BB962C8B-B14F-4D97-AF65-F5344CB8AC3E}">
        <p14:creationId xmlns:p14="http://schemas.microsoft.com/office/powerpoint/2010/main" xmlns="" val="5729175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453018" cy="413982"/>
          </a:xfrm>
        </p:spPr>
        <p:txBody>
          <a:bodyPr>
            <a:normAutofit/>
          </a:bodyPr>
          <a:lstStyle/>
          <a:p>
            <a:r>
              <a:rPr lang="fr-FR" sz="1800" dirty="0"/>
              <a:t>La mise en œuvre d’une démarche de </a:t>
            </a:r>
            <a:r>
              <a:rPr lang="fr-FR" sz="1800" dirty="0" smtClean="0"/>
              <a:t>compréhension (3)</a:t>
            </a:r>
            <a:endParaRPr lang="fr-FR" sz="1800" dirty="0"/>
          </a:p>
        </p:txBody>
      </p:sp>
      <p:sp>
        <p:nvSpPr>
          <p:cNvPr id="3" name="Espace réservé du contenu 2"/>
          <p:cNvSpPr>
            <a:spLocks noGrp="1"/>
          </p:cNvSpPr>
          <p:nvPr>
            <p:ph idx="1"/>
          </p:nvPr>
        </p:nvSpPr>
        <p:spPr>
          <a:xfrm>
            <a:off x="677334" y="1241947"/>
            <a:ext cx="8453018" cy="4995080"/>
          </a:xfrm>
        </p:spPr>
        <p:txBody>
          <a:bodyPr/>
          <a:lstStyle/>
          <a:p>
            <a:pPr marL="0" indent="0">
              <a:buNone/>
            </a:pPr>
            <a:r>
              <a:rPr lang="fr-FR" dirty="0" smtClean="0"/>
              <a:t>3. </a:t>
            </a:r>
            <a:r>
              <a:rPr lang="fr-FR" sz="2000" dirty="0" smtClean="0"/>
              <a:t>Le jeu des questions</a:t>
            </a:r>
          </a:p>
          <a:p>
            <a:pPr lvl="0"/>
            <a:r>
              <a:rPr lang="fr-FR" sz="2000" b="1" dirty="0"/>
              <a:t>les élèves en groupes </a:t>
            </a:r>
            <a:r>
              <a:rPr lang="fr-FR" sz="2000" b="1" dirty="0" smtClean="0"/>
              <a:t>rédigent </a:t>
            </a:r>
            <a:r>
              <a:rPr lang="fr-FR" sz="2000" b="1" dirty="0"/>
              <a:t>des </a:t>
            </a:r>
            <a:r>
              <a:rPr lang="fr-FR" sz="2000" b="1" dirty="0" smtClean="0"/>
              <a:t>questions, avant de les échanger et de les corriger</a:t>
            </a:r>
          </a:p>
          <a:p>
            <a:pPr lvl="0"/>
            <a:endParaRPr lang="fr-FR" sz="2000" b="1" dirty="0"/>
          </a:p>
          <a:p>
            <a:pPr lvl="0"/>
            <a:endParaRPr lang="fr-FR" sz="2000" dirty="0"/>
          </a:p>
          <a:p>
            <a:pPr lvl="0"/>
            <a:r>
              <a:rPr lang="fr-FR" sz="2000" b="1" dirty="0"/>
              <a:t>le questionnement réciproque </a:t>
            </a:r>
            <a:r>
              <a:rPr lang="fr-FR" sz="2000" dirty="0"/>
              <a:t>(J. </a:t>
            </a:r>
            <a:r>
              <a:rPr lang="fr-FR" sz="2000" dirty="0" err="1" smtClean="0"/>
              <a:t>Giasson</a:t>
            </a:r>
            <a:r>
              <a:rPr lang="fr-FR" sz="2000" dirty="0" smtClean="0"/>
              <a:t> dans </a:t>
            </a:r>
            <a:r>
              <a:rPr lang="fr-FR" sz="2000" i="1" dirty="0" smtClean="0"/>
              <a:t>La compréhension en lecture</a:t>
            </a:r>
            <a:r>
              <a:rPr lang="fr-FR" sz="2000" dirty="0" smtClean="0"/>
              <a:t>)</a:t>
            </a:r>
            <a:r>
              <a:rPr lang="fr-FR" sz="2000" dirty="0"/>
              <a:t> : chacun à son tour, élève et professeur, posent des questions ; les élèves ont tendance à poser des questions littérales,  l’enseignant veille à poser des questions plus difficiles (questions permettant de résumer, de clarifier, de faire des prédictions) ; l’idéal est d’aboutir à une sorte de dialogue</a:t>
            </a:r>
          </a:p>
          <a:p>
            <a:pPr marL="0" indent="0">
              <a:buNone/>
            </a:pPr>
            <a:endParaRPr lang="fr-FR" dirty="0"/>
          </a:p>
        </p:txBody>
      </p:sp>
    </p:spTree>
    <p:extLst>
      <p:ext uri="{BB962C8B-B14F-4D97-AF65-F5344CB8AC3E}">
        <p14:creationId xmlns:p14="http://schemas.microsoft.com/office/powerpoint/2010/main" xmlns="" val="8235267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248302" cy="427630"/>
          </a:xfrm>
        </p:spPr>
        <p:txBody>
          <a:bodyPr>
            <a:normAutofit/>
          </a:bodyPr>
          <a:lstStyle/>
          <a:p>
            <a:r>
              <a:rPr lang="fr-FR" sz="1800" dirty="0"/>
              <a:t>La mise en œuvre d’une démarche de </a:t>
            </a:r>
            <a:r>
              <a:rPr lang="fr-FR" sz="1800" dirty="0" smtClean="0"/>
              <a:t>compréhension (4)</a:t>
            </a:r>
            <a:endParaRPr lang="fr-FR" sz="1800" dirty="0"/>
          </a:p>
        </p:txBody>
      </p:sp>
      <p:sp>
        <p:nvSpPr>
          <p:cNvPr id="3" name="Espace réservé du contenu 2"/>
          <p:cNvSpPr>
            <a:spLocks noGrp="1"/>
          </p:cNvSpPr>
          <p:nvPr>
            <p:ph idx="1"/>
          </p:nvPr>
        </p:nvSpPr>
        <p:spPr>
          <a:xfrm>
            <a:off x="677333" y="1233055"/>
            <a:ext cx="8630439" cy="4808308"/>
          </a:xfrm>
        </p:spPr>
        <p:txBody>
          <a:bodyPr/>
          <a:lstStyle/>
          <a:p>
            <a:r>
              <a:rPr lang="fr-FR" sz="2400" dirty="0"/>
              <a:t>faire des schémas, des dessins</a:t>
            </a:r>
            <a:r>
              <a:rPr lang="fr-FR" b="1" dirty="0"/>
              <a:t>… </a:t>
            </a:r>
            <a:r>
              <a:rPr lang="fr-FR" dirty="0"/>
              <a:t>(pour favoriser la compréhension) ex : extrait de </a:t>
            </a:r>
            <a:r>
              <a:rPr lang="fr-FR" i="1" dirty="0"/>
              <a:t>Michel </a:t>
            </a:r>
            <a:r>
              <a:rPr lang="fr-FR" i="1" dirty="0" err="1"/>
              <a:t>Strogoff</a:t>
            </a:r>
            <a:r>
              <a:rPr lang="fr-FR" dirty="0"/>
              <a:t>, J. Verne dans </a:t>
            </a:r>
            <a:r>
              <a:rPr lang="fr-FR" i="1" dirty="0"/>
              <a:t>Fleurs d’encre </a:t>
            </a:r>
            <a:r>
              <a:rPr lang="fr-FR" dirty="0"/>
              <a:t>(l’attaque des Tartares) : dessiner le fleuve, y situer le bac et l’embarcation de </a:t>
            </a:r>
            <a:r>
              <a:rPr lang="fr-FR" dirty="0" err="1"/>
              <a:t>Strogoff</a:t>
            </a:r>
            <a:r>
              <a:rPr lang="fr-FR" dirty="0"/>
              <a:t>, y représenter les Tartares au moment où ils sont </a:t>
            </a:r>
            <a:r>
              <a:rPr lang="fr-FR" dirty="0" smtClean="0"/>
              <a:t>aperçus.</a:t>
            </a:r>
            <a:r>
              <a:rPr lang="fr-FR" dirty="0"/>
              <a:t>  </a:t>
            </a:r>
            <a:endParaRPr lang="fr-FR" dirty="0" smtClean="0"/>
          </a:p>
          <a:p>
            <a:pPr marL="0" indent="0">
              <a:buNone/>
            </a:pPr>
            <a:r>
              <a:rPr lang="fr-FR" dirty="0"/>
              <a:t> </a:t>
            </a:r>
            <a:endParaRPr lang="fr-FR" dirty="0" smtClean="0"/>
          </a:p>
          <a:p>
            <a:r>
              <a:rPr lang="fr-FR" sz="2400" b="1" dirty="0" smtClean="0"/>
              <a:t>jouer la scène </a:t>
            </a:r>
            <a:r>
              <a:rPr lang="fr-FR" dirty="0" smtClean="0"/>
              <a:t>(d’un roman) pour comprendre les interactions entre personnages: les difficultés à « jouer » mettent en évidence les problèmes de compréhension; les retours au texte permettent de trouver des réponses.</a:t>
            </a:r>
            <a:endParaRPr lang="fr-FR" dirty="0"/>
          </a:p>
          <a:p>
            <a:endParaRPr lang="fr-FR" dirty="0"/>
          </a:p>
        </p:txBody>
      </p:sp>
    </p:spTree>
    <p:extLst>
      <p:ext uri="{BB962C8B-B14F-4D97-AF65-F5344CB8AC3E}">
        <p14:creationId xmlns:p14="http://schemas.microsoft.com/office/powerpoint/2010/main" xmlns="" val="29646322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599"/>
            <a:ext cx="8596668" cy="240407"/>
          </a:xfrm>
        </p:spPr>
        <p:txBody>
          <a:bodyPr>
            <a:normAutofit fontScale="90000"/>
          </a:bodyPr>
          <a:lstStyle/>
          <a:p>
            <a:endParaRPr lang="fr-FR" dirty="0"/>
          </a:p>
        </p:txBody>
      </p:sp>
      <p:sp>
        <p:nvSpPr>
          <p:cNvPr id="3" name="Espace réservé du contenu 2"/>
          <p:cNvSpPr>
            <a:spLocks noGrp="1"/>
          </p:cNvSpPr>
          <p:nvPr>
            <p:ph idx="1"/>
          </p:nvPr>
        </p:nvSpPr>
        <p:spPr>
          <a:xfrm>
            <a:off x="677334" y="850006"/>
            <a:ext cx="8698486" cy="5318975"/>
          </a:xfrm>
        </p:spPr>
        <p:txBody>
          <a:bodyPr>
            <a:noAutofit/>
          </a:bodyPr>
          <a:lstStyle/>
          <a:p>
            <a:r>
              <a:rPr lang="fr-FR" sz="2000" dirty="0" smtClean="0"/>
              <a:t>« Le bac se trouvait engagé dans le milieu du courant, </a:t>
            </a:r>
            <a:r>
              <a:rPr lang="fr-FR" sz="2000" b="1" dirty="0" smtClean="0"/>
              <a:t>à égale distance environ des deux rives, </a:t>
            </a:r>
            <a:r>
              <a:rPr lang="fr-FR" sz="2000" dirty="0" smtClean="0"/>
              <a:t>et il descendait avec une vitesse de deux verstes à l’heure, lorsque Michel </a:t>
            </a:r>
            <a:r>
              <a:rPr lang="fr-FR" sz="2000" dirty="0" err="1" smtClean="0"/>
              <a:t>Strogoff</a:t>
            </a:r>
            <a:r>
              <a:rPr lang="fr-FR" sz="2000" dirty="0" smtClean="0"/>
              <a:t>, se levant, regarda attentivement </a:t>
            </a:r>
            <a:r>
              <a:rPr lang="fr-FR" sz="2000" b="1" dirty="0" smtClean="0"/>
              <a:t>en amont du fleuve</a:t>
            </a:r>
            <a:r>
              <a:rPr lang="fr-FR" sz="2000" dirty="0" smtClean="0"/>
              <a:t>.</a:t>
            </a:r>
          </a:p>
          <a:p>
            <a:pPr marL="0" indent="0">
              <a:buNone/>
            </a:pPr>
            <a:r>
              <a:rPr lang="fr-FR" sz="2000" dirty="0"/>
              <a:t> </a:t>
            </a:r>
            <a:r>
              <a:rPr lang="fr-FR" sz="2000" dirty="0" smtClean="0"/>
              <a:t>        Il aperçut alors </a:t>
            </a:r>
            <a:r>
              <a:rPr lang="fr-FR" sz="2000" b="1" dirty="0" smtClean="0"/>
              <a:t>plusieurs barques que le courant emportait </a:t>
            </a:r>
            <a:r>
              <a:rPr lang="fr-FR" sz="2000" dirty="0" smtClean="0"/>
              <a:t>avec une grande rapidité, car à l’action de l’eau se joignait celle des avirons dont elles étaient armées.</a:t>
            </a:r>
          </a:p>
          <a:p>
            <a:pPr marL="0" indent="0">
              <a:buNone/>
            </a:pPr>
            <a:r>
              <a:rPr lang="fr-FR" sz="2000" dirty="0"/>
              <a:t> </a:t>
            </a:r>
            <a:r>
              <a:rPr lang="fr-FR" sz="2000" dirty="0" smtClean="0"/>
              <a:t>       La figure de Michel </a:t>
            </a:r>
            <a:r>
              <a:rPr lang="fr-FR" sz="2000" dirty="0" err="1" smtClean="0"/>
              <a:t>Strogoff</a:t>
            </a:r>
            <a:r>
              <a:rPr lang="fr-FR" sz="2000" dirty="0" smtClean="0"/>
              <a:t> se contracta tout à coup, et une exclamation lui échappa.</a:t>
            </a:r>
          </a:p>
          <a:p>
            <a:pPr marL="0" indent="0">
              <a:buNone/>
            </a:pPr>
            <a:r>
              <a:rPr lang="fr-FR" sz="2000" dirty="0"/>
              <a:t> </a:t>
            </a:r>
            <a:r>
              <a:rPr lang="fr-FR" sz="2000" dirty="0" smtClean="0"/>
              <a:t>  « Qu’y </a:t>
            </a:r>
            <a:r>
              <a:rPr lang="fr-FR" sz="2000" dirty="0" err="1" smtClean="0"/>
              <a:t>a-t-il</a:t>
            </a:r>
            <a:r>
              <a:rPr lang="fr-FR" sz="2000" dirty="0" smtClean="0"/>
              <a:t>? » demanda la jeune fille.</a:t>
            </a:r>
          </a:p>
          <a:p>
            <a:pPr marL="0" indent="0">
              <a:buNone/>
            </a:pPr>
            <a:r>
              <a:rPr lang="fr-FR" sz="2000" dirty="0"/>
              <a:t> </a:t>
            </a:r>
            <a:r>
              <a:rPr lang="fr-FR" sz="2000" dirty="0" smtClean="0"/>
              <a:t>    Mais avant que </a:t>
            </a:r>
            <a:r>
              <a:rPr lang="fr-FR" sz="2000" dirty="0" err="1" smtClean="0"/>
              <a:t>M.Strogoff</a:t>
            </a:r>
            <a:r>
              <a:rPr lang="fr-FR" sz="2000" dirty="0" smtClean="0"/>
              <a:t> eût le temps de lui répondre, un des bateliers s’écriait avec l’accent de l’épouvante: « Les Tartares! Les Tartares! »</a:t>
            </a:r>
          </a:p>
          <a:p>
            <a:pPr marL="0" indent="0">
              <a:buNone/>
            </a:pPr>
            <a:r>
              <a:rPr lang="fr-FR" sz="2000" dirty="0" smtClean="0"/>
              <a:t>[…]  »Du courage, mes amis! </a:t>
            </a:r>
            <a:r>
              <a:rPr lang="fr-FR" sz="2000" dirty="0"/>
              <a:t>s</a:t>
            </a:r>
            <a:r>
              <a:rPr lang="fr-FR" sz="2000" dirty="0" smtClean="0"/>
              <a:t>’écria </a:t>
            </a:r>
            <a:r>
              <a:rPr lang="fr-FR" sz="2000" dirty="0" err="1" smtClean="0"/>
              <a:t>M.Strogoff</a:t>
            </a:r>
            <a:r>
              <a:rPr lang="fr-FR" sz="2000" dirty="0" smtClean="0"/>
              <a:t>, du courage! Cinquante roubles si nous atteignons </a:t>
            </a:r>
            <a:r>
              <a:rPr lang="fr-FR" sz="2000" b="1" dirty="0" smtClean="0"/>
              <a:t>la rive droite </a:t>
            </a:r>
            <a:r>
              <a:rPr lang="fr-FR" sz="2000" dirty="0" smtClean="0"/>
              <a:t>avant l’arrivée de ces barques! »</a:t>
            </a:r>
          </a:p>
          <a:p>
            <a:pPr marL="0" indent="0">
              <a:buNone/>
            </a:pPr>
            <a:endParaRPr lang="fr-FR" sz="2000" b="1" dirty="0"/>
          </a:p>
        </p:txBody>
      </p:sp>
    </p:spTree>
    <p:extLst>
      <p:ext uri="{BB962C8B-B14F-4D97-AF65-F5344CB8AC3E}">
        <p14:creationId xmlns:p14="http://schemas.microsoft.com/office/powerpoint/2010/main" xmlns="" val="26475252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368490"/>
            <a:ext cx="8302893" cy="395785"/>
          </a:xfrm>
        </p:spPr>
        <p:txBody>
          <a:bodyPr>
            <a:normAutofit/>
          </a:bodyPr>
          <a:lstStyle/>
          <a:p>
            <a:r>
              <a:rPr lang="fr-FR" sz="1800" dirty="0"/>
              <a:t>La mise en œuvre d’une démarche de </a:t>
            </a:r>
            <a:r>
              <a:rPr lang="fr-FR" sz="1800" dirty="0" smtClean="0"/>
              <a:t>compréhension (5)</a:t>
            </a:r>
            <a:endParaRPr lang="fr-FR" sz="1800" dirty="0"/>
          </a:p>
        </p:txBody>
      </p:sp>
      <p:sp>
        <p:nvSpPr>
          <p:cNvPr id="3" name="Espace réservé du contenu 2"/>
          <p:cNvSpPr>
            <a:spLocks noGrp="1"/>
          </p:cNvSpPr>
          <p:nvPr>
            <p:ph idx="1"/>
          </p:nvPr>
        </p:nvSpPr>
        <p:spPr>
          <a:xfrm>
            <a:off x="677334" y="955343"/>
            <a:ext cx="8302893" cy="5611712"/>
          </a:xfrm>
        </p:spPr>
        <p:txBody>
          <a:bodyPr>
            <a:normAutofit fontScale="55000" lnSpcReduction="20000"/>
          </a:bodyPr>
          <a:lstStyle/>
          <a:p>
            <a:r>
              <a:rPr lang="fr-FR" sz="2300" dirty="0" smtClean="0"/>
              <a:t>Connaissances et compétences associées:</a:t>
            </a:r>
          </a:p>
          <a:p>
            <a:pPr>
              <a:buFontTx/>
              <a:buChar char="-"/>
            </a:pPr>
            <a:r>
              <a:rPr lang="fr-FR" sz="4400" b="1" i="1" dirty="0" smtClean="0"/>
              <a:t>Repérage et mise en relation des liens logiques et chronologiques</a:t>
            </a:r>
          </a:p>
          <a:p>
            <a:pPr>
              <a:buFontTx/>
              <a:buChar char="-"/>
            </a:pPr>
            <a:endParaRPr lang="fr-FR" sz="2300" dirty="0"/>
          </a:p>
          <a:p>
            <a:pPr marL="0" indent="0">
              <a:buNone/>
            </a:pPr>
            <a:r>
              <a:rPr lang="fr-FR" sz="2300" dirty="0" smtClean="0"/>
              <a:t>Ex d’activités: </a:t>
            </a:r>
          </a:p>
          <a:p>
            <a:pPr lvl="0"/>
            <a:r>
              <a:rPr lang="fr-FR" sz="3800" b="1" dirty="0"/>
              <a:t>Remplacer </a:t>
            </a:r>
            <a:r>
              <a:rPr lang="fr-FR" sz="3800" dirty="0"/>
              <a:t>un connecteur (logique ou temporel) par un </a:t>
            </a:r>
            <a:r>
              <a:rPr lang="fr-FR" sz="3800" dirty="0" smtClean="0"/>
              <a:t>synonyme</a:t>
            </a:r>
            <a:endParaRPr lang="fr-FR" sz="3800" dirty="0"/>
          </a:p>
          <a:p>
            <a:pPr marL="0" indent="0">
              <a:buNone/>
            </a:pPr>
            <a:r>
              <a:rPr lang="fr-FR" sz="3800" dirty="0"/>
              <a:t> </a:t>
            </a:r>
          </a:p>
          <a:p>
            <a:pPr lvl="0"/>
            <a:r>
              <a:rPr lang="fr-FR" sz="3800" b="1" dirty="0"/>
              <a:t>Placer les événements d’un texte sur un axe chronologique</a:t>
            </a:r>
            <a:r>
              <a:rPr lang="fr-FR" sz="3800" dirty="0"/>
              <a:t> </a:t>
            </a:r>
            <a:r>
              <a:rPr lang="fr-FR" sz="3800" dirty="0" smtClean="0"/>
              <a:t>(attention à la progressivité de la difficulté)</a:t>
            </a:r>
            <a:endParaRPr lang="fr-FR" sz="3800" dirty="0"/>
          </a:p>
          <a:p>
            <a:pPr marL="0" indent="0">
              <a:buNone/>
            </a:pPr>
            <a:r>
              <a:rPr lang="fr-FR" sz="3800" dirty="0"/>
              <a:t> </a:t>
            </a:r>
          </a:p>
          <a:p>
            <a:r>
              <a:rPr lang="fr-FR" sz="3800" b="1" dirty="0"/>
              <a:t>R</a:t>
            </a:r>
            <a:r>
              <a:rPr lang="fr-FR" sz="3800" b="1" dirty="0" smtClean="0"/>
              <a:t>emettre un texte dans </a:t>
            </a:r>
            <a:r>
              <a:rPr lang="fr-FR" sz="3800" b="1" dirty="0"/>
              <a:t>l’ordre chronologique</a:t>
            </a:r>
            <a:r>
              <a:rPr lang="fr-FR" sz="3800" dirty="0"/>
              <a:t> (en s’appuyant sur les mots de liaison et autres indices), ou </a:t>
            </a:r>
            <a:r>
              <a:rPr lang="fr-FR" sz="3800" b="1" dirty="0"/>
              <a:t>découper une phrase</a:t>
            </a:r>
            <a:r>
              <a:rPr lang="fr-FR" sz="3800" dirty="0"/>
              <a:t> pour retrouver l’ordre chronologique</a:t>
            </a:r>
          </a:p>
          <a:p>
            <a:pPr marL="0" indent="0">
              <a:buNone/>
            </a:pPr>
            <a:r>
              <a:rPr lang="fr-FR" sz="3800" dirty="0"/>
              <a:t> </a:t>
            </a:r>
            <a:r>
              <a:rPr lang="fr-FR" sz="3800" dirty="0" smtClean="0"/>
              <a:t>   (</a:t>
            </a:r>
            <a:r>
              <a:rPr lang="fr-FR" sz="3800" dirty="0"/>
              <a:t>ex : la chouette plonge vers le sol/ et agrippe sa proie, /après avoir plané </a:t>
            </a:r>
            <a:r>
              <a:rPr lang="fr-FR" sz="3800" dirty="0" smtClean="0"/>
              <a:t>longuement</a:t>
            </a:r>
            <a:r>
              <a:rPr lang="fr-FR" sz="3800" dirty="0"/>
              <a:t>.</a:t>
            </a:r>
            <a:r>
              <a:rPr lang="fr-FR" sz="3800" dirty="0" smtClean="0"/>
              <a:t>)</a:t>
            </a:r>
            <a:endParaRPr lang="fr-FR" sz="3800" dirty="0"/>
          </a:p>
          <a:p>
            <a:pPr marL="0" indent="0">
              <a:buNone/>
            </a:pPr>
            <a:r>
              <a:rPr lang="fr-FR" sz="3800" dirty="0"/>
              <a:t> </a:t>
            </a:r>
          </a:p>
          <a:p>
            <a:pPr>
              <a:buFontTx/>
              <a:buChar char="-"/>
            </a:pPr>
            <a:endParaRPr lang="fr-FR" dirty="0"/>
          </a:p>
        </p:txBody>
      </p:sp>
    </p:spTree>
    <p:extLst>
      <p:ext uri="{BB962C8B-B14F-4D97-AF65-F5344CB8AC3E}">
        <p14:creationId xmlns:p14="http://schemas.microsoft.com/office/powerpoint/2010/main" xmlns="" val="31009819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409433"/>
            <a:ext cx="8384779" cy="504967"/>
          </a:xfrm>
        </p:spPr>
        <p:txBody>
          <a:bodyPr>
            <a:normAutofit/>
          </a:bodyPr>
          <a:lstStyle/>
          <a:p>
            <a:r>
              <a:rPr lang="fr-FR" sz="1600" dirty="0"/>
              <a:t>La mise en œuvre d’une démarche de </a:t>
            </a:r>
            <a:r>
              <a:rPr lang="fr-FR" sz="1600" dirty="0" smtClean="0"/>
              <a:t>compréhension (6)</a:t>
            </a:r>
            <a:endParaRPr lang="fr-FR" sz="1600" dirty="0"/>
          </a:p>
        </p:txBody>
      </p:sp>
      <p:sp>
        <p:nvSpPr>
          <p:cNvPr id="3" name="Espace réservé du contenu 2"/>
          <p:cNvSpPr>
            <a:spLocks noGrp="1"/>
          </p:cNvSpPr>
          <p:nvPr>
            <p:ph idx="1"/>
          </p:nvPr>
        </p:nvSpPr>
        <p:spPr>
          <a:xfrm>
            <a:off x="677334" y="1105469"/>
            <a:ext cx="8562200" cy="4935893"/>
          </a:xfrm>
        </p:spPr>
        <p:txBody>
          <a:bodyPr>
            <a:normAutofit lnSpcReduction="10000"/>
          </a:bodyPr>
          <a:lstStyle/>
          <a:p>
            <a:r>
              <a:rPr lang="fr-FR" sz="2400" b="1" i="1" dirty="0" smtClean="0"/>
              <a:t>Compréhension du lexique</a:t>
            </a:r>
          </a:p>
          <a:p>
            <a:pPr marL="0" indent="0">
              <a:buNone/>
            </a:pPr>
            <a:endParaRPr lang="fr-FR" sz="2400" b="1" dirty="0" smtClean="0"/>
          </a:p>
          <a:p>
            <a:pPr marL="0" lvl="0" indent="0">
              <a:buNone/>
            </a:pPr>
            <a:r>
              <a:rPr lang="fr-FR" b="1" dirty="0" smtClean="0"/>
              <a:t>-  </a:t>
            </a:r>
            <a:r>
              <a:rPr lang="fr-FR" sz="2400" b="1" dirty="0" smtClean="0"/>
              <a:t>Identifier </a:t>
            </a:r>
            <a:r>
              <a:rPr lang="fr-FR" sz="2400" b="1" dirty="0"/>
              <a:t>les mots </a:t>
            </a:r>
            <a:r>
              <a:rPr lang="fr-FR" b="1" dirty="0"/>
              <a:t>posant </a:t>
            </a:r>
            <a:r>
              <a:rPr lang="fr-FR" b="1" dirty="0" err="1"/>
              <a:t>pb</a:t>
            </a:r>
            <a:r>
              <a:rPr lang="fr-FR" b="1" dirty="0"/>
              <a:t> </a:t>
            </a:r>
            <a:r>
              <a:rPr lang="fr-FR" dirty="0"/>
              <a:t>(stratégies différentes : mettre un point sous chaque mot compris, ou relever mots incertains)</a:t>
            </a:r>
          </a:p>
          <a:p>
            <a:pPr marL="0" lvl="0" indent="0">
              <a:buNone/>
            </a:pPr>
            <a:r>
              <a:rPr lang="fr-FR" dirty="0" smtClean="0"/>
              <a:t>- </a:t>
            </a:r>
            <a:r>
              <a:rPr lang="fr-FR" sz="2400" b="1" dirty="0" smtClean="0"/>
              <a:t>Conscientiser et verbaliser les stratégies  </a:t>
            </a:r>
            <a:r>
              <a:rPr lang="fr-FR" dirty="0" smtClean="0"/>
              <a:t>(formation du mot,                contexte)</a:t>
            </a:r>
          </a:p>
          <a:p>
            <a:pPr lvl="0">
              <a:buFontTx/>
              <a:buChar char="-"/>
            </a:pPr>
            <a:endParaRPr lang="fr-FR" dirty="0" smtClean="0"/>
          </a:p>
          <a:p>
            <a:pPr marL="0" lvl="0" indent="0">
              <a:buNone/>
            </a:pPr>
            <a:r>
              <a:rPr lang="fr-FR" sz="2800" b="1" dirty="0" smtClean="0"/>
              <a:t>      On retrouve ici la compétence 4: contrôler sa compréhension et adopter un comportement de lecteur autonome</a:t>
            </a:r>
          </a:p>
          <a:p>
            <a:pPr lvl="0">
              <a:buFontTx/>
              <a:buChar char="-"/>
            </a:pPr>
            <a:endParaRPr lang="fr-FR" dirty="0"/>
          </a:p>
          <a:p>
            <a:pPr marL="0" lvl="0" indent="0">
              <a:buNone/>
            </a:pPr>
            <a:r>
              <a:rPr lang="fr-FR" sz="2000" b="1" dirty="0" smtClean="0"/>
              <a:t>         Démarche: Conscientiser, verbaliser, réutiliser spontanément</a:t>
            </a:r>
            <a:endParaRPr lang="fr-FR" sz="2000" b="1" dirty="0"/>
          </a:p>
          <a:p>
            <a:pPr lvl="0">
              <a:buFontTx/>
              <a:buChar char="-"/>
            </a:pPr>
            <a:endParaRPr lang="fr-FR" sz="2000" b="1" dirty="0"/>
          </a:p>
          <a:p>
            <a:endParaRPr lang="fr-FR" dirty="0"/>
          </a:p>
        </p:txBody>
      </p:sp>
    </p:spTree>
    <p:extLst>
      <p:ext uri="{BB962C8B-B14F-4D97-AF65-F5344CB8AC3E}">
        <p14:creationId xmlns:p14="http://schemas.microsoft.com/office/powerpoint/2010/main" xmlns="" val="41957192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1675" y="404884"/>
            <a:ext cx="8562200" cy="918949"/>
          </a:xfrm>
        </p:spPr>
        <p:txBody>
          <a:bodyPr>
            <a:normAutofit/>
          </a:bodyPr>
          <a:lstStyle/>
          <a:p>
            <a:r>
              <a:rPr lang="fr-FR" sz="2400" b="1" dirty="0" smtClean="0"/>
              <a:t>Interprétation</a:t>
            </a:r>
            <a:r>
              <a:rPr lang="fr-FR" sz="2400" dirty="0" smtClean="0"/>
              <a:t> à partir de la mise en relations </a:t>
            </a:r>
            <a:r>
              <a:rPr lang="fr-FR" sz="2400" b="1" dirty="0" smtClean="0"/>
              <a:t>d’indices explicites ou implicites</a:t>
            </a:r>
            <a:r>
              <a:rPr lang="fr-FR" sz="2400" dirty="0" smtClean="0"/>
              <a:t>, internes ou externes au texte (1)</a:t>
            </a:r>
            <a:endParaRPr lang="fr-FR" sz="2400" dirty="0"/>
          </a:p>
        </p:txBody>
      </p:sp>
      <p:sp>
        <p:nvSpPr>
          <p:cNvPr id="3" name="Espace réservé du contenu 2"/>
          <p:cNvSpPr>
            <a:spLocks noGrp="1"/>
          </p:cNvSpPr>
          <p:nvPr>
            <p:ph idx="1"/>
          </p:nvPr>
        </p:nvSpPr>
        <p:spPr>
          <a:xfrm>
            <a:off x="677334" y="1420815"/>
            <a:ext cx="8316541" cy="5308979"/>
          </a:xfrm>
        </p:spPr>
        <p:txBody>
          <a:bodyPr>
            <a:normAutofit/>
          </a:bodyPr>
          <a:lstStyle/>
          <a:p>
            <a:r>
              <a:rPr lang="fr-FR" dirty="0" smtClean="0"/>
              <a:t>Réponses à des questions demandant la mise en relation d’informations explicites ou implicites (inférences)</a:t>
            </a:r>
          </a:p>
          <a:p>
            <a:endParaRPr lang="fr-FR" dirty="0"/>
          </a:p>
          <a:p>
            <a:r>
              <a:rPr lang="fr-FR" dirty="0"/>
              <a:t>Activités permettant de partager des impressions de lecture, de faire des hypothèses d’interprétation et d’en débattre, de confronter des jugements</a:t>
            </a:r>
          </a:p>
          <a:p>
            <a:endParaRPr lang="fr-FR" dirty="0" smtClean="0"/>
          </a:p>
        </p:txBody>
      </p:sp>
    </p:spTree>
    <p:extLst>
      <p:ext uri="{BB962C8B-B14F-4D97-AF65-F5344CB8AC3E}">
        <p14:creationId xmlns:p14="http://schemas.microsoft.com/office/powerpoint/2010/main" xmlns="" val="18353480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318653"/>
            <a:ext cx="8596668" cy="568037"/>
          </a:xfrm>
        </p:spPr>
        <p:txBody>
          <a:bodyPr>
            <a:normAutofit fontScale="90000"/>
          </a:bodyPr>
          <a:lstStyle/>
          <a:p>
            <a:r>
              <a:rPr lang="fr-FR" dirty="0" smtClean="0"/>
              <a:t>Faire des inférences:</a:t>
            </a:r>
            <a:endParaRPr lang="fr-FR" dirty="0"/>
          </a:p>
        </p:txBody>
      </p:sp>
      <p:sp>
        <p:nvSpPr>
          <p:cNvPr id="3" name="Espace réservé du contenu 2"/>
          <p:cNvSpPr>
            <a:spLocks noGrp="1"/>
          </p:cNvSpPr>
          <p:nvPr>
            <p:ph idx="1"/>
          </p:nvPr>
        </p:nvSpPr>
        <p:spPr>
          <a:xfrm>
            <a:off x="677334" y="886690"/>
            <a:ext cx="8596668" cy="5154673"/>
          </a:xfrm>
        </p:spPr>
        <p:txBody>
          <a:bodyPr>
            <a:normAutofit fontScale="92500" lnSpcReduction="20000"/>
          </a:bodyPr>
          <a:lstStyle/>
          <a:p>
            <a:pPr marL="0" indent="0">
              <a:buNone/>
            </a:pPr>
            <a:r>
              <a:rPr lang="fr-FR" dirty="0"/>
              <a:t>Ex. d’activité (extraite de « je lis, je comprends »):</a:t>
            </a:r>
          </a:p>
          <a:p>
            <a:pPr marL="0" indent="0">
              <a:buNone/>
            </a:pPr>
            <a:r>
              <a:rPr lang="fr-FR" dirty="0"/>
              <a:t> Avec son regard mystérieux, ses cornes et sa barbiche, cet animal a gardé un peu de l’allure et du caractère de ses ancêtres sauvages.  Très agile, elle peut tout aussi bien escalader des rochers escarpés que grimper au sommet des acacias pour en brouter les feuilles qu’elle aime tant</a:t>
            </a:r>
            <a:r>
              <a:rPr lang="fr-FR" dirty="0" smtClean="0"/>
              <a:t>. </a:t>
            </a:r>
            <a:r>
              <a:rPr lang="fr-FR" dirty="0"/>
              <a:t>Imprévisible et capricieuse elle fit le désespoir de M. Seguin.</a:t>
            </a:r>
          </a:p>
          <a:p>
            <a:pPr marL="0" indent="0">
              <a:buNone/>
            </a:pPr>
            <a:r>
              <a:rPr lang="fr-FR" dirty="0"/>
              <a:t> </a:t>
            </a:r>
          </a:p>
          <a:p>
            <a:pPr marL="0" indent="0">
              <a:buNone/>
            </a:pPr>
            <a:r>
              <a:rPr lang="fr-FR" dirty="0"/>
              <a:t>De quel animal parle-t-on ? …………………………………………………………………………………………………………..</a:t>
            </a:r>
          </a:p>
          <a:p>
            <a:pPr marL="0" indent="0">
              <a:buNone/>
            </a:pPr>
            <a:r>
              <a:rPr lang="fr-FR" dirty="0"/>
              <a:t>Quels sont les mots du texte qui t’ont permis de répondre</a:t>
            </a:r>
            <a:r>
              <a:rPr lang="fr-FR" dirty="0" smtClean="0"/>
              <a:t>?</a:t>
            </a:r>
          </a:p>
          <a:p>
            <a:pPr marL="0" indent="0">
              <a:buNone/>
            </a:pPr>
            <a:r>
              <a:rPr lang="fr-FR" dirty="0" smtClean="0"/>
              <a:t>………………………………………………………………………………………………………....</a:t>
            </a:r>
            <a:endParaRPr lang="fr-FR" dirty="0"/>
          </a:p>
          <a:p>
            <a:pPr>
              <a:buFont typeface="Arial" panose="020B0604020202020204" pitchFamily="34" charset="0"/>
              <a:buChar char="•"/>
            </a:pPr>
            <a:r>
              <a:rPr lang="fr-FR" sz="2200" dirty="0" smtClean="0"/>
              <a:t>Faire </a:t>
            </a:r>
            <a:r>
              <a:rPr lang="fr-FR" sz="2200" dirty="0"/>
              <a:t>prendre conscience aux élèves qu’il s’agit d’une </a:t>
            </a:r>
            <a:r>
              <a:rPr lang="fr-FR" sz="2200" dirty="0" smtClean="0"/>
              <a:t>stratégie:</a:t>
            </a:r>
          </a:p>
          <a:p>
            <a:pPr marL="0" indent="0">
              <a:buNone/>
            </a:pPr>
            <a:r>
              <a:rPr lang="fr-FR" sz="2200" dirty="0"/>
              <a:t> </a:t>
            </a:r>
            <a:r>
              <a:rPr lang="fr-FR" sz="2200" dirty="0" smtClean="0"/>
              <a:t>- tout </a:t>
            </a:r>
            <a:r>
              <a:rPr lang="fr-FR" sz="2200" dirty="0"/>
              <a:t>n’est pas «</a:t>
            </a:r>
            <a:r>
              <a:rPr lang="fr-FR" sz="2200" dirty="0" smtClean="0"/>
              <a:t>écrit» </a:t>
            </a:r>
            <a:r>
              <a:rPr lang="fr-FR" sz="2200" dirty="0"/>
              <a:t>dans le texte, il faut parfois mettre en relation 2 éléments. </a:t>
            </a:r>
            <a:endParaRPr lang="fr-FR" sz="2200" dirty="0" smtClean="0"/>
          </a:p>
          <a:p>
            <a:pPr marL="0" indent="0">
              <a:buNone/>
            </a:pPr>
            <a:r>
              <a:rPr lang="fr-FR" sz="2200" b="1" dirty="0" smtClean="0"/>
              <a:t> -  On peut aussi utiliser ses connaissances</a:t>
            </a:r>
          </a:p>
          <a:p>
            <a:pPr marL="0" indent="0">
              <a:buNone/>
            </a:pPr>
            <a:r>
              <a:rPr lang="fr-FR" sz="2200" b="1" dirty="0"/>
              <a:t> </a:t>
            </a:r>
            <a:r>
              <a:rPr lang="fr-FR" sz="2200" b="1" dirty="0" smtClean="0"/>
              <a:t>-  compétence </a:t>
            </a:r>
            <a:r>
              <a:rPr lang="fr-FR" sz="2200" b="1" dirty="0"/>
              <a:t>4: lecteur </a:t>
            </a:r>
            <a:r>
              <a:rPr lang="fr-FR" sz="2200" b="1" dirty="0" smtClean="0"/>
              <a:t>autonome</a:t>
            </a:r>
            <a:endParaRPr lang="fr-FR" sz="2200" dirty="0"/>
          </a:p>
          <a:p>
            <a:endParaRPr lang="fr-FR" dirty="0"/>
          </a:p>
        </p:txBody>
      </p:sp>
    </p:spTree>
    <p:extLst>
      <p:ext uri="{BB962C8B-B14F-4D97-AF65-F5344CB8AC3E}">
        <p14:creationId xmlns:p14="http://schemas.microsoft.com/office/powerpoint/2010/main" xmlns="" val="28252132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0251" y="609600"/>
            <a:ext cx="8973751" cy="1052946"/>
          </a:xfrm>
        </p:spPr>
        <p:txBody>
          <a:bodyPr>
            <a:normAutofit fontScale="90000"/>
          </a:bodyPr>
          <a:lstStyle/>
          <a:p>
            <a:r>
              <a:rPr lang="fr-FR" dirty="0" smtClean="0"/>
              <a:t>Compétence: comprendre des textes, des documents et des images et les interpréter</a:t>
            </a:r>
            <a:endParaRPr lang="fr-FR" dirty="0"/>
          </a:p>
        </p:txBody>
      </p:sp>
      <p:sp>
        <p:nvSpPr>
          <p:cNvPr id="3" name="Espace réservé du contenu 2"/>
          <p:cNvSpPr>
            <a:spLocks noGrp="1"/>
          </p:cNvSpPr>
          <p:nvPr>
            <p:ph idx="1"/>
          </p:nvPr>
        </p:nvSpPr>
        <p:spPr>
          <a:xfrm>
            <a:off x="677334" y="1856509"/>
            <a:ext cx="8596668" cy="4184853"/>
          </a:xfrm>
        </p:spPr>
        <p:txBody>
          <a:bodyPr>
            <a:normAutofit fontScale="92500" lnSpcReduction="10000"/>
          </a:bodyPr>
          <a:lstStyle/>
          <a:p>
            <a:r>
              <a:rPr lang="fr-FR" sz="2600" dirty="0" smtClean="0"/>
              <a:t>Développer les </a:t>
            </a:r>
            <a:r>
              <a:rPr lang="fr-FR" sz="2600" b="1" dirty="0" smtClean="0"/>
              <a:t>mêmes compétences </a:t>
            </a:r>
            <a:r>
              <a:rPr lang="fr-FR" dirty="0" smtClean="0"/>
              <a:t>que celles nécessaires pour les textes littéraires (identification des infos importantes, repérage des liens logiques et chronologiques, interprétation à partir d’indices explicites ou implicites, mobilisation des connaissances lexicales…)</a:t>
            </a:r>
          </a:p>
          <a:p>
            <a:endParaRPr lang="fr-FR" dirty="0" smtClean="0"/>
          </a:p>
          <a:p>
            <a:r>
              <a:rPr lang="fr-FR" sz="2600" b="1" dirty="0" smtClean="0"/>
              <a:t>Apprendre à lire un document </a:t>
            </a:r>
            <a:r>
              <a:rPr lang="fr-FR" sz="2600" b="1" i="1" dirty="0" smtClean="0"/>
              <a:t>composite</a:t>
            </a:r>
            <a:r>
              <a:rPr lang="fr-FR" sz="2600" b="1" dirty="0" smtClean="0"/>
              <a:t> </a:t>
            </a:r>
            <a:r>
              <a:rPr lang="fr-FR" dirty="0" smtClean="0"/>
              <a:t>(mettre en lien les différents documents)</a:t>
            </a:r>
          </a:p>
          <a:p>
            <a:endParaRPr lang="fr-FR" dirty="0" smtClean="0"/>
          </a:p>
          <a:p>
            <a:r>
              <a:rPr lang="fr-FR" sz="2600" b="1" dirty="0"/>
              <a:t>T</a:t>
            </a:r>
            <a:r>
              <a:rPr lang="fr-FR" sz="2600" b="1" dirty="0" smtClean="0"/>
              <a:t>enir compte de la spécificité </a:t>
            </a:r>
            <a:r>
              <a:rPr lang="fr-FR" b="1" dirty="0" smtClean="0"/>
              <a:t>de ces textes, avec l’apprentissage de la </a:t>
            </a:r>
            <a:r>
              <a:rPr lang="fr-FR" sz="2800" b="1" dirty="0" smtClean="0"/>
              <a:t>hiérarchisation des infos</a:t>
            </a:r>
            <a:r>
              <a:rPr lang="fr-FR" b="1" dirty="0" smtClean="0"/>
              <a:t>…: </a:t>
            </a:r>
          </a:p>
          <a:p>
            <a:r>
              <a:rPr lang="fr-FR" dirty="0" smtClean="0"/>
              <a:t>voir vidéos des conférences de consensus sur la lecture, site du </a:t>
            </a:r>
            <a:r>
              <a:rPr lang="fr-FR" sz="2600" b="1" dirty="0" smtClean="0"/>
              <a:t>CNESCO </a:t>
            </a:r>
          </a:p>
          <a:p>
            <a:pPr marL="0" indent="0">
              <a:buNone/>
            </a:pPr>
            <a:r>
              <a:rPr lang="fr-FR" dirty="0" smtClean="0"/>
              <a:t>      Attention à la difficulté que représente la lecture de documents numériques!</a:t>
            </a:r>
            <a:endParaRPr lang="fr-FR" dirty="0"/>
          </a:p>
        </p:txBody>
      </p:sp>
    </p:spTree>
    <p:extLst>
      <p:ext uri="{BB962C8B-B14F-4D97-AF65-F5344CB8AC3E}">
        <p14:creationId xmlns:p14="http://schemas.microsoft.com/office/powerpoint/2010/main" xmlns="" val="9249955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886691"/>
          </a:xfrm>
        </p:spPr>
        <p:txBody>
          <a:bodyPr/>
          <a:lstStyle/>
          <a:p>
            <a:r>
              <a:rPr lang="fr-FR" dirty="0" smtClean="0"/>
              <a:t>Et au cycle 4:</a:t>
            </a:r>
            <a:endParaRPr lang="fr-FR" dirty="0"/>
          </a:p>
        </p:txBody>
      </p:sp>
      <p:sp>
        <p:nvSpPr>
          <p:cNvPr id="3" name="Espace réservé du contenu 2"/>
          <p:cNvSpPr>
            <a:spLocks noGrp="1"/>
          </p:cNvSpPr>
          <p:nvPr>
            <p:ph idx="1"/>
          </p:nvPr>
        </p:nvSpPr>
        <p:spPr>
          <a:xfrm>
            <a:off x="677334" y="1856509"/>
            <a:ext cx="8596668" cy="4184853"/>
          </a:xfrm>
        </p:spPr>
        <p:txBody>
          <a:bodyPr>
            <a:normAutofit fontScale="92500" lnSpcReduction="10000"/>
          </a:bodyPr>
          <a:lstStyle/>
          <a:p>
            <a:r>
              <a:rPr lang="fr-FR" b="1" dirty="0"/>
              <a:t>Attendus de fin de cycle</a:t>
            </a:r>
            <a:r>
              <a:rPr lang="fr-FR" dirty="0"/>
              <a:t>:</a:t>
            </a:r>
          </a:p>
          <a:p>
            <a:pPr>
              <a:buFontTx/>
              <a:buChar char="-"/>
            </a:pPr>
            <a:r>
              <a:rPr lang="fr-FR" dirty="0"/>
              <a:t>Lire et comprendre en autonomie des textes variés, images, docs composites sur différents supports (papier et </a:t>
            </a:r>
            <a:r>
              <a:rPr lang="fr-FR" b="1" dirty="0"/>
              <a:t>numérique</a:t>
            </a:r>
            <a:r>
              <a:rPr lang="fr-FR" dirty="0"/>
              <a:t>)</a:t>
            </a:r>
          </a:p>
          <a:p>
            <a:pPr>
              <a:buFontTx/>
              <a:buChar char="-"/>
            </a:pPr>
            <a:r>
              <a:rPr lang="fr-FR" dirty="0"/>
              <a:t>Lire, comprendre et interpréter des textes littéraires en fondant </a:t>
            </a:r>
            <a:r>
              <a:rPr lang="fr-FR" b="1" dirty="0"/>
              <a:t>l’interprétation sur quelques outils d’analyse simples</a:t>
            </a:r>
          </a:p>
          <a:p>
            <a:pPr>
              <a:buFontTx/>
              <a:buChar char="-"/>
            </a:pPr>
            <a:r>
              <a:rPr lang="fr-FR" b="1" dirty="0"/>
              <a:t>Situer les textes littéraires dans leur contexte historique et culturel</a:t>
            </a:r>
          </a:p>
          <a:p>
            <a:pPr>
              <a:buFontTx/>
              <a:buChar char="-"/>
            </a:pPr>
            <a:r>
              <a:rPr lang="fr-FR" b="1" dirty="0"/>
              <a:t>Lire une œuvre complète et rendre compte oralement de sa lecture</a:t>
            </a:r>
          </a:p>
          <a:p>
            <a:pPr marL="0" indent="0">
              <a:buNone/>
            </a:pPr>
            <a:endParaRPr lang="fr-FR" dirty="0"/>
          </a:p>
          <a:p>
            <a:r>
              <a:rPr lang="fr-FR" dirty="0" smtClean="0"/>
              <a:t>Lire </a:t>
            </a:r>
            <a:r>
              <a:rPr lang="fr-FR" dirty="0"/>
              <a:t>des textes variés avec des objectifs divers</a:t>
            </a:r>
          </a:p>
          <a:p>
            <a:r>
              <a:rPr lang="fr-FR" dirty="0"/>
              <a:t>Lire des images fixes ou mobiles</a:t>
            </a:r>
          </a:p>
          <a:p>
            <a:r>
              <a:rPr lang="fr-FR" dirty="0"/>
              <a:t>Lire des documents composites (numérique)</a:t>
            </a:r>
          </a:p>
          <a:p>
            <a:r>
              <a:rPr lang="fr-FR" dirty="0"/>
              <a:t>Lire des œuvres littéraires et fréquenter des œuvres d’art</a:t>
            </a:r>
          </a:p>
          <a:p>
            <a:endParaRPr lang="fr-FR" dirty="0"/>
          </a:p>
        </p:txBody>
      </p:sp>
    </p:spTree>
    <p:extLst>
      <p:ext uri="{BB962C8B-B14F-4D97-AF65-F5344CB8AC3E}">
        <p14:creationId xmlns:p14="http://schemas.microsoft.com/office/powerpoint/2010/main" xmlns="" val="19830586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L’architecture des programmes</a:t>
            </a:r>
            <a:endParaRPr lang="fr-FR" dirty="0"/>
          </a:p>
        </p:txBody>
      </p:sp>
      <p:sp>
        <p:nvSpPr>
          <p:cNvPr id="3" name="Espace réservé du contenu 2"/>
          <p:cNvSpPr>
            <a:spLocks noGrp="1"/>
          </p:cNvSpPr>
          <p:nvPr>
            <p:ph idx="1"/>
          </p:nvPr>
        </p:nvSpPr>
        <p:spPr>
          <a:xfrm>
            <a:off x="677334" y="1555845"/>
            <a:ext cx="8596668" cy="4926842"/>
          </a:xfrm>
        </p:spPr>
        <p:txBody>
          <a:bodyPr>
            <a:normAutofit lnSpcReduction="10000"/>
          </a:bodyPr>
          <a:lstStyle/>
          <a:p>
            <a:r>
              <a:rPr lang="fr-FR" sz="2000" dirty="0" smtClean="0"/>
              <a:t>Une petite intro présente le contenu; elle est suivie des attendus de fin de cycle.</a:t>
            </a:r>
          </a:p>
          <a:p>
            <a:endParaRPr lang="fr-FR" sz="2000" dirty="0"/>
          </a:p>
          <a:p>
            <a:r>
              <a:rPr lang="fr-FR" sz="2000" dirty="0" smtClean="0"/>
              <a:t>La compétence lire est ensuite déclinée dans chaque cycle en compétences associées à des connaissances (4 pour chaque cycle à leur tour subdivisées)</a:t>
            </a:r>
          </a:p>
          <a:p>
            <a:endParaRPr lang="fr-FR" sz="2000" dirty="0" smtClean="0"/>
          </a:p>
          <a:p>
            <a:r>
              <a:rPr lang="fr-FR" sz="2000" dirty="0"/>
              <a:t>C</a:t>
            </a:r>
            <a:r>
              <a:rPr lang="fr-FR" sz="2000" dirty="0" smtClean="0"/>
              <a:t>es compétences sont complétées par des exemples de situations, d’activités et de ressources pour l’élève.</a:t>
            </a:r>
          </a:p>
          <a:p>
            <a:endParaRPr lang="fr-FR" sz="2000" dirty="0" smtClean="0"/>
          </a:p>
          <a:p>
            <a:r>
              <a:rPr lang="fr-FR" sz="2000" dirty="0" smtClean="0"/>
              <a:t>Enfin, des repères de progressivité sont précisés.</a:t>
            </a:r>
          </a:p>
          <a:p>
            <a:r>
              <a:rPr lang="fr-FR" sz="2000" dirty="0" smtClean="0"/>
              <a:t>Dans la dernière partie « culture littéraire et artistique » se trouvent les thèmes, problématiques et indications de corpus.</a:t>
            </a:r>
          </a:p>
        </p:txBody>
      </p:sp>
    </p:spTree>
    <p:extLst>
      <p:ext uri="{BB962C8B-B14F-4D97-AF65-F5344CB8AC3E}">
        <p14:creationId xmlns:p14="http://schemas.microsoft.com/office/powerpoint/2010/main" xmlns="" val="42863219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768824"/>
          </a:xfrm>
        </p:spPr>
        <p:txBody>
          <a:bodyPr/>
          <a:lstStyle/>
          <a:p>
            <a:r>
              <a:rPr lang="fr-FR" dirty="0" smtClean="0"/>
              <a:t>Et au cycle 4…</a:t>
            </a:r>
            <a:endParaRPr lang="fr-FR" dirty="0"/>
          </a:p>
        </p:txBody>
      </p:sp>
      <p:sp>
        <p:nvSpPr>
          <p:cNvPr id="3" name="Espace réservé du contenu 2"/>
          <p:cNvSpPr>
            <a:spLocks noGrp="1"/>
          </p:cNvSpPr>
          <p:nvPr>
            <p:ph idx="1"/>
          </p:nvPr>
        </p:nvSpPr>
        <p:spPr>
          <a:xfrm>
            <a:off x="677334" y="1378425"/>
            <a:ext cx="8596668" cy="4844954"/>
          </a:xfrm>
        </p:spPr>
        <p:txBody>
          <a:bodyPr/>
          <a:lstStyle/>
          <a:p>
            <a:r>
              <a:rPr lang="fr-FR" sz="2000" b="1" dirty="0" smtClean="0"/>
              <a:t>l’interprétation devient l’activité centrale</a:t>
            </a:r>
          </a:p>
          <a:p>
            <a:pPr>
              <a:buFontTx/>
              <a:buChar char="-"/>
            </a:pPr>
            <a:r>
              <a:rPr lang="fr-FR" b="1" dirty="0" smtClean="0"/>
              <a:t>Élaborer une interprétation </a:t>
            </a:r>
            <a:r>
              <a:rPr lang="fr-FR" dirty="0" smtClean="0"/>
              <a:t>de textes littéraires (formuler impressions de lecture, percevoir un effet esthétique et en analyser les sources, situer une œuvre dans son contexte)</a:t>
            </a:r>
          </a:p>
          <a:p>
            <a:pPr>
              <a:buFontTx/>
              <a:buChar char="-"/>
            </a:pPr>
            <a:r>
              <a:rPr lang="fr-FR" b="1" dirty="0" smtClean="0"/>
              <a:t>Reconnaitre les implicites et faire les inférences et hypothèses </a:t>
            </a:r>
            <a:r>
              <a:rPr lang="fr-FR" dirty="0" smtClean="0"/>
              <a:t>de lecture nécessaires</a:t>
            </a:r>
          </a:p>
          <a:p>
            <a:pPr>
              <a:buFontTx/>
              <a:buChar char="-"/>
            </a:pPr>
            <a:r>
              <a:rPr lang="fr-FR" dirty="0" smtClean="0"/>
              <a:t> </a:t>
            </a:r>
            <a:r>
              <a:rPr lang="fr-FR" b="1" dirty="0" smtClean="0"/>
              <a:t>recourir à des stratégies </a:t>
            </a:r>
            <a:r>
              <a:rPr lang="fr-FR" dirty="0" smtClean="0"/>
              <a:t>de lectures diverses</a:t>
            </a:r>
          </a:p>
          <a:p>
            <a:pPr>
              <a:buFontTx/>
              <a:buChar char="-"/>
            </a:pPr>
            <a:endParaRPr lang="fr-FR" dirty="0"/>
          </a:p>
          <a:p>
            <a:r>
              <a:rPr lang="fr-FR" dirty="0" smtClean="0"/>
              <a:t> Activités: reformulations, verbalisations des représentations mentales, stratégies de compréhension du lexique, régulation et contrôle de la lecture, formulations de jugement de goût: confrontation avec les pairs et le professeur, justifications… (continuité avec le cycle 3)</a:t>
            </a:r>
          </a:p>
          <a:p>
            <a:r>
              <a:rPr lang="fr-FR" b="1" dirty="0" smtClean="0"/>
              <a:t>Lecture d’images fixes, mobiles </a:t>
            </a:r>
            <a:endParaRPr lang="fr-FR" b="1" dirty="0"/>
          </a:p>
        </p:txBody>
      </p:sp>
    </p:spTree>
    <p:extLst>
      <p:ext uri="{BB962C8B-B14F-4D97-AF65-F5344CB8AC3E}">
        <p14:creationId xmlns:p14="http://schemas.microsoft.com/office/powerpoint/2010/main" xmlns="" val="2029731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983673"/>
          </a:xfrm>
        </p:spPr>
        <p:txBody>
          <a:bodyPr/>
          <a:lstStyle/>
          <a:p>
            <a:r>
              <a:rPr lang="fr-FR" dirty="0" smtClean="0"/>
              <a:t>Une pédagogie différenciée</a:t>
            </a:r>
            <a:endParaRPr lang="fr-FR" dirty="0"/>
          </a:p>
        </p:txBody>
      </p:sp>
      <p:sp>
        <p:nvSpPr>
          <p:cNvPr id="3" name="Espace réservé du contenu 2"/>
          <p:cNvSpPr>
            <a:spLocks noGrp="1"/>
          </p:cNvSpPr>
          <p:nvPr>
            <p:ph idx="1"/>
          </p:nvPr>
        </p:nvSpPr>
        <p:spPr>
          <a:xfrm>
            <a:off x="677334" y="1731819"/>
            <a:ext cx="8596668" cy="4309544"/>
          </a:xfrm>
        </p:spPr>
        <p:txBody>
          <a:bodyPr/>
          <a:lstStyle/>
          <a:p>
            <a:r>
              <a:rPr lang="fr-FR" dirty="0" smtClean="0"/>
              <a:t>Evaluer les besoins des élèves</a:t>
            </a:r>
          </a:p>
          <a:p>
            <a:r>
              <a:rPr lang="fr-FR" dirty="0" smtClean="0"/>
              <a:t>Proposer les activités en fonction des besoins</a:t>
            </a:r>
          </a:p>
          <a:p>
            <a:pPr>
              <a:buFontTx/>
              <a:buChar char="-"/>
            </a:pPr>
            <a:r>
              <a:rPr lang="fr-FR" dirty="0" smtClean="0"/>
              <a:t>Ex sur la fluidité</a:t>
            </a:r>
          </a:p>
          <a:p>
            <a:pPr>
              <a:buFontTx/>
              <a:buChar char="-"/>
            </a:pPr>
            <a:r>
              <a:rPr lang="fr-FR" dirty="0" smtClean="0"/>
              <a:t>Adapter les questions qui permettent de s’assurer de la compréhension du texte</a:t>
            </a:r>
          </a:p>
          <a:p>
            <a:r>
              <a:rPr lang="fr-FR" dirty="0" smtClean="0"/>
              <a:t>Lectures adaptées aux compétences de l’élève (pas forcément le même texte ou le même livre pour tous les élèves)</a:t>
            </a:r>
          </a:p>
          <a:p>
            <a:r>
              <a:rPr lang="fr-FR" dirty="0" smtClean="0"/>
              <a:t>Proposer aussi des textes offrant une résistance à tous les élèves</a:t>
            </a:r>
          </a:p>
          <a:p>
            <a:endParaRPr lang="fr-FR" dirty="0"/>
          </a:p>
          <a:p>
            <a:pPr marL="0" indent="0">
              <a:buNone/>
            </a:pPr>
            <a:r>
              <a:rPr lang="fr-FR" smtClean="0"/>
              <a:t>ET avec </a:t>
            </a:r>
            <a:r>
              <a:rPr lang="fr-FR" dirty="0" smtClean="0"/>
              <a:t>tous, </a:t>
            </a:r>
            <a:r>
              <a:rPr lang="fr-FR" sz="2400" b="1" dirty="0" smtClean="0"/>
              <a:t>partager des émotions, des découvertes, partager le PLAISIR de la lecture…</a:t>
            </a:r>
            <a:endParaRPr lang="fr-FR" sz="2400" b="1" dirty="0"/>
          </a:p>
        </p:txBody>
      </p:sp>
    </p:spTree>
    <p:extLst>
      <p:ext uri="{BB962C8B-B14F-4D97-AF65-F5344CB8AC3E}">
        <p14:creationId xmlns:p14="http://schemas.microsoft.com/office/powerpoint/2010/main" xmlns="" val="13798975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Bibliographie et </a:t>
            </a:r>
            <a:r>
              <a:rPr lang="fr-FR" dirty="0" err="1" smtClean="0"/>
              <a:t>sitographie</a:t>
            </a:r>
            <a:r>
              <a:rPr lang="fr-FR" dirty="0" smtClean="0"/>
              <a:t>:</a:t>
            </a:r>
            <a:br>
              <a:rPr lang="fr-FR" dirty="0" smtClean="0"/>
            </a:br>
            <a:endParaRPr lang="fr-FR" dirty="0"/>
          </a:p>
        </p:txBody>
      </p:sp>
      <p:sp>
        <p:nvSpPr>
          <p:cNvPr id="3" name="Espace réservé du contenu 2"/>
          <p:cNvSpPr>
            <a:spLocks noGrp="1"/>
          </p:cNvSpPr>
          <p:nvPr>
            <p:ph idx="1"/>
          </p:nvPr>
        </p:nvSpPr>
        <p:spPr>
          <a:xfrm>
            <a:off x="450761" y="2125015"/>
            <a:ext cx="9478849" cy="3916348"/>
          </a:xfrm>
        </p:spPr>
        <p:txBody>
          <a:bodyPr/>
          <a:lstStyle/>
          <a:p>
            <a:pPr marL="0" indent="0">
              <a:buNone/>
            </a:pPr>
            <a:r>
              <a:rPr lang="fr-FR" i="1" dirty="0" smtClean="0"/>
              <a:t>- La compréhension en lecture</a:t>
            </a:r>
            <a:r>
              <a:rPr lang="fr-FR" dirty="0" smtClean="0"/>
              <a:t>, J. </a:t>
            </a:r>
            <a:r>
              <a:rPr lang="fr-FR" dirty="0" err="1" smtClean="0"/>
              <a:t>Giasson</a:t>
            </a:r>
            <a:r>
              <a:rPr lang="fr-FR" dirty="0" smtClean="0"/>
              <a:t> éd. De Boeck</a:t>
            </a:r>
          </a:p>
          <a:p>
            <a:pPr marL="0" indent="0">
              <a:buNone/>
            </a:pPr>
            <a:r>
              <a:rPr lang="fr-FR" i="1" dirty="0" smtClean="0"/>
              <a:t>- </a:t>
            </a:r>
            <a:r>
              <a:rPr lang="fr-FR" i="1" dirty="0" err="1" smtClean="0"/>
              <a:t>Lector</a:t>
            </a:r>
            <a:r>
              <a:rPr lang="fr-FR" i="1" dirty="0" smtClean="0"/>
              <a:t> &amp; </a:t>
            </a:r>
            <a:r>
              <a:rPr lang="fr-FR" i="1" dirty="0" err="1" smtClean="0"/>
              <a:t>Lectrix</a:t>
            </a:r>
            <a:r>
              <a:rPr lang="fr-FR" i="1" dirty="0" smtClean="0"/>
              <a:t> collège</a:t>
            </a:r>
            <a:r>
              <a:rPr lang="fr-FR" dirty="0" smtClean="0"/>
              <a:t>, </a:t>
            </a:r>
            <a:r>
              <a:rPr lang="fr-FR" dirty="0" err="1" smtClean="0"/>
              <a:t>S.Cèbe</a:t>
            </a:r>
            <a:r>
              <a:rPr lang="fr-FR" dirty="0" smtClean="0"/>
              <a:t>, R. </a:t>
            </a:r>
            <a:r>
              <a:rPr lang="fr-FR" dirty="0" err="1" smtClean="0"/>
              <a:t>Goigoux</a:t>
            </a:r>
            <a:r>
              <a:rPr lang="fr-FR" dirty="0"/>
              <a:t> </a:t>
            </a:r>
            <a:r>
              <a:rPr lang="fr-FR" dirty="0" err="1" smtClean="0"/>
              <a:t>éd.Retz</a:t>
            </a:r>
            <a:endParaRPr lang="fr-FR" dirty="0" smtClean="0"/>
          </a:p>
          <a:p>
            <a:pPr marL="0" indent="0">
              <a:buNone/>
            </a:pPr>
            <a:r>
              <a:rPr lang="fr-FR" dirty="0" smtClean="0"/>
              <a:t>- Je lis, je comprends</a:t>
            </a:r>
          </a:p>
          <a:p>
            <a:pPr marL="0" indent="0">
              <a:buNone/>
            </a:pPr>
            <a:r>
              <a:rPr lang="fr-FR" i="1" dirty="0" smtClean="0"/>
              <a:t>    </a:t>
            </a:r>
            <a:r>
              <a:rPr lang="fr-FR" i="1" dirty="0" smtClean="0">
                <a:hlinkClick r:id="rId2"/>
              </a:rPr>
              <a:t>www.ac-orleans-tours.fr/dsden36/</a:t>
            </a:r>
            <a:r>
              <a:rPr lang="fr-FR" i="1" dirty="0" err="1" smtClean="0">
                <a:hlinkClick r:id="rId2"/>
              </a:rPr>
              <a:t>circ_chateauroux</a:t>
            </a:r>
            <a:r>
              <a:rPr lang="fr-FR" i="1" dirty="0" smtClean="0">
                <a:hlinkClick r:id="rId2"/>
              </a:rPr>
              <a:t>/</a:t>
            </a:r>
            <a:r>
              <a:rPr lang="fr-FR" i="1" dirty="0" err="1" smtClean="0">
                <a:hlinkClick r:id="rId2"/>
              </a:rPr>
              <a:t>pedagogie</a:t>
            </a:r>
            <a:r>
              <a:rPr lang="fr-FR" i="1" dirty="0">
                <a:hlinkClick r:id="rId2"/>
              </a:rPr>
              <a:t>.../</a:t>
            </a:r>
            <a:r>
              <a:rPr lang="fr-FR" i="1" dirty="0" err="1">
                <a:hlinkClick r:id="rId2"/>
              </a:rPr>
              <a:t>comprehension</a:t>
            </a:r>
            <a:r>
              <a:rPr lang="fr-FR" i="1" dirty="0" smtClean="0">
                <a:hlinkClick r:id="rId2"/>
              </a:rPr>
              <a:t>/</a:t>
            </a:r>
            <a:endParaRPr lang="fr-FR" i="1" dirty="0" smtClean="0"/>
          </a:p>
          <a:p>
            <a:pPr marL="0" indent="0">
              <a:buNone/>
            </a:pPr>
            <a:r>
              <a:rPr lang="fr-FR" dirty="0" smtClean="0"/>
              <a:t>- E.L.FE</a:t>
            </a:r>
          </a:p>
          <a:p>
            <a:pPr marL="0" indent="0">
              <a:buNone/>
            </a:pPr>
            <a:r>
              <a:rPr lang="fr-FR" i="1" dirty="0" smtClean="0">
                <a:hlinkClick r:id="rId3"/>
              </a:rPr>
              <a:t>  www.cognisciences.com/accueil/outils</a:t>
            </a:r>
            <a:r>
              <a:rPr lang="fr-FR" i="1" dirty="0">
                <a:hlinkClick r:id="rId3"/>
              </a:rPr>
              <a:t>/.../</a:t>
            </a:r>
            <a:r>
              <a:rPr lang="fr-FR" i="1" dirty="0" smtClean="0">
                <a:hlinkClick r:id="rId3"/>
              </a:rPr>
              <a:t>e-l-</a:t>
            </a:r>
            <a:r>
              <a:rPr lang="fr-FR" i="1" dirty="0" err="1" smtClean="0">
                <a:hlinkClick r:id="rId3"/>
              </a:rPr>
              <a:t>fe</a:t>
            </a:r>
            <a:r>
              <a:rPr lang="fr-FR" i="1" dirty="0" smtClean="0">
                <a:hlinkClick r:id="rId3"/>
              </a:rPr>
              <a:t>-</a:t>
            </a:r>
            <a:r>
              <a:rPr lang="fr-FR" i="1" dirty="0" err="1" smtClean="0">
                <a:hlinkClick r:id="rId3"/>
              </a:rPr>
              <a:t>evaluation</a:t>
            </a:r>
            <a:r>
              <a:rPr lang="fr-FR" i="1" dirty="0" smtClean="0">
                <a:hlinkClick r:id="rId3"/>
              </a:rPr>
              <a:t>-de-la-lecture-en-fluence</a:t>
            </a:r>
            <a:endParaRPr lang="fr-FR" i="1" dirty="0" smtClean="0"/>
          </a:p>
          <a:p>
            <a:pPr marL="0" indent="0">
              <a:buNone/>
            </a:pPr>
            <a:r>
              <a:rPr lang="fr-FR" dirty="0" smtClean="0"/>
              <a:t>- R.O.C.</a:t>
            </a:r>
          </a:p>
          <a:p>
            <a:pPr marL="0" indent="0">
              <a:buNone/>
            </a:pPr>
            <a:r>
              <a:rPr lang="fr-FR" i="1" dirty="0" smtClean="0"/>
              <a:t>  </a:t>
            </a:r>
            <a:r>
              <a:rPr lang="fr-FR" i="1" dirty="0" smtClean="0">
                <a:hlinkClick r:id="rId4"/>
              </a:rPr>
              <a:t>www.</a:t>
            </a:r>
            <a:r>
              <a:rPr lang="fr-FR" b="1" i="1" dirty="0" smtClean="0">
                <a:hlinkClick r:id="rId4"/>
              </a:rPr>
              <a:t>cognisciences</a:t>
            </a:r>
            <a:r>
              <a:rPr lang="fr-FR" i="1" dirty="0" smtClean="0">
                <a:hlinkClick r:id="rId4"/>
              </a:rPr>
              <a:t>.com/accueil/outils/article/reperage-orthographique-collectif</a:t>
            </a:r>
            <a:endParaRPr lang="fr-FR" i="1" dirty="0"/>
          </a:p>
          <a:p>
            <a:pPr marL="0" indent="0">
              <a:buNone/>
            </a:pPr>
            <a:r>
              <a:rPr lang="fr-FR" dirty="0" smtClean="0"/>
              <a:t>- CNESCO </a:t>
            </a:r>
            <a:r>
              <a:rPr lang="fr-FR" i="1" dirty="0">
                <a:hlinkClick r:id="rId5"/>
              </a:rPr>
              <a:t>www.</a:t>
            </a:r>
            <a:r>
              <a:rPr lang="fr-FR" b="1" i="1" dirty="0">
                <a:hlinkClick r:id="rId5"/>
              </a:rPr>
              <a:t>cnesco</a:t>
            </a:r>
            <a:r>
              <a:rPr lang="fr-FR" i="1" dirty="0">
                <a:hlinkClick r:id="rId5"/>
              </a:rPr>
              <a:t>.fr</a:t>
            </a:r>
            <a:r>
              <a:rPr lang="fr-FR" i="1" dirty="0" smtClean="0">
                <a:hlinkClick r:id="rId5"/>
              </a:rPr>
              <a:t>/</a:t>
            </a:r>
            <a:endParaRPr lang="fr-FR" i="1" dirty="0" smtClean="0"/>
          </a:p>
          <a:p>
            <a:pPr marL="0" indent="0">
              <a:buNone/>
            </a:pPr>
            <a:endParaRPr lang="fr-FR" dirty="0" smtClean="0"/>
          </a:p>
          <a:p>
            <a:pPr>
              <a:buFontTx/>
              <a:buChar char="-"/>
            </a:pPr>
            <a:endParaRPr lang="fr-FR" i="1" dirty="0" smtClean="0"/>
          </a:p>
          <a:p>
            <a:pPr>
              <a:buFontTx/>
              <a:buChar char="-"/>
            </a:pPr>
            <a:endParaRPr lang="fr-FR" dirty="0" smtClean="0"/>
          </a:p>
          <a:p>
            <a:pPr>
              <a:buFontTx/>
              <a:buChar char="-"/>
            </a:pPr>
            <a:endParaRPr lang="fr-FR" dirty="0" smtClean="0"/>
          </a:p>
        </p:txBody>
      </p:sp>
    </p:spTree>
    <p:extLst>
      <p:ext uri="{BB962C8B-B14F-4D97-AF65-F5344CB8AC3E}">
        <p14:creationId xmlns:p14="http://schemas.microsoft.com/office/powerpoint/2010/main" xmlns="" val="31119010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modalités</a:t>
            </a:r>
            <a:endParaRPr lang="fr-FR" dirty="0"/>
          </a:p>
        </p:txBody>
      </p:sp>
      <p:sp>
        <p:nvSpPr>
          <p:cNvPr id="3" name="Espace réservé du contenu 2"/>
          <p:cNvSpPr>
            <a:spLocks noGrp="1"/>
          </p:cNvSpPr>
          <p:nvPr>
            <p:ph idx="1"/>
          </p:nvPr>
        </p:nvSpPr>
        <p:spPr>
          <a:xfrm>
            <a:off x="677334" y="858983"/>
            <a:ext cx="8412075" cy="5182380"/>
          </a:xfrm>
        </p:spPr>
        <p:txBody>
          <a:bodyPr>
            <a:normAutofit/>
          </a:bodyPr>
          <a:lstStyle/>
          <a:p>
            <a:pPr marL="0" indent="0">
              <a:buNone/>
            </a:pPr>
            <a:endParaRPr lang="fr-FR" sz="2000" dirty="0" smtClean="0"/>
          </a:p>
          <a:p>
            <a:r>
              <a:rPr lang="fr-FR" sz="2000" dirty="0" smtClean="0"/>
              <a:t>Au moins 3 œuvres complètes en lecture intégrale</a:t>
            </a:r>
          </a:p>
          <a:p>
            <a:pPr marL="0" indent="0">
              <a:buNone/>
            </a:pPr>
            <a:r>
              <a:rPr lang="fr-FR" sz="2000" dirty="0"/>
              <a:t> </a:t>
            </a:r>
            <a:r>
              <a:rPr lang="fr-FR" sz="2000" dirty="0" smtClean="0"/>
              <a:t>  au moins 3 œuvres complètes en lecture cursive</a:t>
            </a:r>
          </a:p>
          <a:p>
            <a:pPr marL="0" indent="0">
              <a:buNone/>
            </a:pPr>
            <a:r>
              <a:rPr lang="fr-FR" sz="2000" dirty="0"/>
              <a:t> </a:t>
            </a:r>
            <a:r>
              <a:rPr lang="fr-FR" sz="2000" dirty="0" smtClean="0"/>
              <a:t>  au moins 3 groupements de textes</a:t>
            </a:r>
          </a:p>
          <a:p>
            <a:r>
              <a:rPr lang="fr-FR" sz="2000" dirty="0" smtClean="0"/>
              <a:t>Les lectures sont variées (silencieuses, à voix haute et répétées)</a:t>
            </a:r>
          </a:p>
          <a:p>
            <a:r>
              <a:rPr lang="fr-FR" sz="2000" dirty="0"/>
              <a:t>Lectures analytiques, cursives</a:t>
            </a:r>
          </a:p>
          <a:p>
            <a:r>
              <a:rPr lang="fr-FR" sz="2000" dirty="0"/>
              <a:t>Les lectures donnent lieu à </a:t>
            </a:r>
            <a:r>
              <a:rPr lang="fr-FR" sz="2000" dirty="0" smtClean="0"/>
              <a:t>des échanges, des débats, des </a:t>
            </a:r>
            <a:r>
              <a:rPr lang="fr-FR" sz="2000" dirty="0"/>
              <a:t>comptes rendus</a:t>
            </a:r>
            <a:r>
              <a:rPr lang="fr-FR" sz="2000" dirty="0" smtClean="0"/>
              <a:t>, un  </a:t>
            </a:r>
            <a:r>
              <a:rPr lang="fr-FR" sz="2000" dirty="0"/>
              <a:t>journal du </a:t>
            </a:r>
            <a:r>
              <a:rPr lang="fr-FR" sz="2000" dirty="0" smtClean="0"/>
              <a:t>lecteur, des défis, concours…</a:t>
            </a:r>
            <a:endParaRPr lang="fr-FR" sz="2000" dirty="0"/>
          </a:p>
          <a:p>
            <a:r>
              <a:rPr lang="fr-FR" sz="2000" dirty="0" smtClean="0"/>
              <a:t>Aborder les questionnements du programme en mobilisant les ressources diverses, de toutes les époques. « Il s’agit d’établir des ponts entre le passé, le présent et les questions de demain ».</a:t>
            </a:r>
          </a:p>
          <a:p>
            <a:r>
              <a:rPr lang="fr-FR" sz="2000" dirty="0" smtClean="0"/>
              <a:t>La lecture est étroitement associée aux autres compétences: langagières (orales et écrites) et linguistiques (gr, or, </a:t>
            </a:r>
            <a:r>
              <a:rPr lang="fr-FR" sz="2000" dirty="0" err="1" smtClean="0"/>
              <a:t>lex</a:t>
            </a:r>
            <a:r>
              <a:rPr lang="fr-FR" sz="2000" dirty="0" smtClean="0"/>
              <a:t>)</a:t>
            </a:r>
          </a:p>
          <a:p>
            <a:endParaRPr lang="fr-FR" sz="2000" dirty="0"/>
          </a:p>
        </p:txBody>
      </p:sp>
    </p:spTree>
    <p:extLst>
      <p:ext uri="{BB962C8B-B14F-4D97-AF65-F5344CB8AC3E}">
        <p14:creationId xmlns:p14="http://schemas.microsoft.com/office/powerpoint/2010/main" xmlns="" val="9491850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Qu’entend-on par savoir lire au cycle 3?</a:t>
            </a:r>
            <a:endParaRPr lang="fr-FR" dirty="0"/>
          </a:p>
        </p:txBody>
      </p:sp>
      <p:sp>
        <p:nvSpPr>
          <p:cNvPr id="3" name="Espace réservé du contenu 2"/>
          <p:cNvSpPr>
            <a:spLocks noGrp="1"/>
          </p:cNvSpPr>
          <p:nvPr>
            <p:ph idx="1"/>
          </p:nvPr>
        </p:nvSpPr>
        <p:spPr/>
        <p:txBody>
          <a:bodyPr>
            <a:normAutofit/>
          </a:bodyPr>
          <a:lstStyle/>
          <a:p>
            <a:r>
              <a:rPr lang="fr-FR" sz="2000" dirty="0" smtClean="0"/>
              <a:t>attendus de fin de cycle</a:t>
            </a:r>
          </a:p>
          <a:p>
            <a:endParaRPr lang="fr-FR" sz="2000" dirty="0" smtClean="0"/>
          </a:p>
          <a:p>
            <a:pPr>
              <a:buFontTx/>
              <a:buChar char="-"/>
            </a:pPr>
            <a:r>
              <a:rPr lang="fr-FR" sz="2800" u="sng" dirty="0" smtClean="0"/>
              <a:t>lire, comprendre et interpréter </a:t>
            </a:r>
            <a:r>
              <a:rPr lang="fr-FR" sz="2800" dirty="0" smtClean="0"/>
              <a:t>un </a:t>
            </a:r>
            <a:r>
              <a:rPr lang="fr-FR" sz="2800" i="1" dirty="0" smtClean="0">
                <a:solidFill>
                  <a:schemeClr val="accent2"/>
                </a:solidFill>
              </a:rPr>
              <a:t>texte littéraire </a:t>
            </a:r>
            <a:r>
              <a:rPr lang="fr-FR" sz="2000" dirty="0" smtClean="0"/>
              <a:t>adapté à son âge et </a:t>
            </a:r>
            <a:r>
              <a:rPr lang="fr-FR" sz="2800" u="sng" dirty="0" smtClean="0"/>
              <a:t>réagir</a:t>
            </a:r>
            <a:r>
              <a:rPr lang="fr-FR" sz="2800" dirty="0" smtClean="0"/>
              <a:t> à sa lecture</a:t>
            </a:r>
          </a:p>
          <a:p>
            <a:pPr>
              <a:buFontTx/>
              <a:buChar char="-"/>
            </a:pPr>
            <a:endParaRPr lang="fr-FR" sz="2800" dirty="0" smtClean="0"/>
          </a:p>
          <a:p>
            <a:pPr>
              <a:buFontTx/>
              <a:buChar char="-"/>
            </a:pPr>
            <a:r>
              <a:rPr lang="fr-FR" sz="2800" u="sng" dirty="0" smtClean="0"/>
              <a:t>Lire et comprendre </a:t>
            </a:r>
            <a:r>
              <a:rPr lang="fr-FR" sz="2800" dirty="0" smtClean="0"/>
              <a:t>des </a:t>
            </a:r>
            <a:r>
              <a:rPr lang="fr-FR" sz="2800" i="1" dirty="0" smtClean="0">
                <a:solidFill>
                  <a:schemeClr val="accent2"/>
                </a:solidFill>
              </a:rPr>
              <a:t>textes et des documents </a:t>
            </a:r>
            <a:r>
              <a:rPr lang="fr-FR" sz="2000" dirty="0" smtClean="0"/>
              <a:t>(textes, tableaux, graphiques, schémas, diagrammes, </a:t>
            </a:r>
            <a:r>
              <a:rPr lang="fr-FR" sz="2400" b="1" dirty="0" smtClean="0"/>
              <a:t>images</a:t>
            </a:r>
            <a:r>
              <a:rPr lang="fr-FR" sz="2000" dirty="0" smtClean="0"/>
              <a:t>) pour apprendre dans les différentes disciplines</a:t>
            </a:r>
          </a:p>
          <a:p>
            <a:pPr marL="0" indent="0">
              <a:buNone/>
            </a:pPr>
            <a:endParaRPr lang="fr-FR" sz="2000" dirty="0"/>
          </a:p>
        </p:txBody>
      </p:sp>
    </p:spTree>
    <p:extLst>
      <p:ext uri="{BB962C8B-B14F-4D97-AF65-F5344CB8AC3E}">
        <p14:creationId xmlns:p14="http://schemas.microsoft.com/office/powerpoint/2010/main" xmlns="" val="33639531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286603"/>
            <a:ext cx="8180063" cy="559558"/>
          </a:xfrm>
        </p:spPr>
        <p:txBody>
          <a:bodyPr>
            <a:normAutofit fontScale="90000"/>
          </a:bodyPr>
          <a:lstStyle/>
          <a:p>
            <a:r>
              <a:rPr lang="fr-FR" dirty="0" smtClean="0"/>
              <a:t>Pour y parvenir (cycle 3):</a:t>
            </a:r>
            <a:endParaRPr lang="fr-FR" dirty="0"/>
          </a:p>
        </p:txBody>
      </p:sp>
      <p:sp>
        <p:nvSpPr>
          <p:cNvPr id="3" name="Espace réservé du contenu 2"/>
          <p:cNvSpPr>
            <a:spLocks noGrp="1"/>
          </p:cNvSpPr>
          <p:nvPr>
            <p:ph idx="1"/>
          </p:nvPr>
        </p:nvSpPr>
        <p:spPr>
          <a:xfrm>
            <a:off x="606523" y="970852"/>
            <a:ext cx="8316541" cy="5554639"/>
          </a:xfrm>
        </p:spPr>
        <p:txBody>
          <a:bodyPr>
            <a:noAutofit/>
          </a:bodyPr>
          <a:lstStyle/>
          <a:p>
            <a:r>
              <a:rPr lang="fr-FR" sz="2800" b="1" i="1" dirty="0" smtClean="0"/>
              <a:t>Renforcer la fluidité de la lecture</a:t>
            </a:r>
          </a:p>
          <a:p>
            <a:pPr marL="0" indent="0">
              <a:buNone/>
            </a:pPr>
            <a:r>
              <a:rPr lang="fr-FR" sz="2400" b="1" dirty="0" smtClean="0"/>
              <a:t>   - </a:t>
            </a:r>
            <a:r>
              <a:rPr lang="fr-FR" sz="2400" dirty="0" smtClean="0"/>
              <a:t>mémorisation de mots fréquents et irréguliers;</a:t>
            </a:r>
          </a:p>
          <a:p>
            <a:pPr marL="0" indent="0">
              <a:buNone/>
            </a:pPr>
            <a:r>
              <a:rPr lang="fr-FR" sz="2400" dirty="0"/>
              <a:t> </a:t>
            </a:r>
            <a:r>
              <a:rPr lang="fr-FR" sz="2400" dirty="0" smtClean="0"/>
              <a:t>  </a:t>
            </a:r>
            <a:r>
              <a:rPr lang="fr-FR" sz="2400" dirty="0"/>
              <a:t>-</a:t>
            </a:r>
            <a:r>
              <a:rPr lang="fr-FR" sz="2400" dirty="0" smtClean="0"/>
              <a:t> mise en œuvre efficace et rapide du décodage</a:t>
            </a:r>
          </a:p>
          <a:p>
            <a:pPr marL="0" indent="0">
              <a:buNone/>
            </a:pPr>
            <a:r>
              <a:rPr lang="fr-FR" sz="2400" dirty="0" smtClean="0"/>
              <a:t>   - prise en compte des groupes syntaxiques, des     marques de ponctuation</a:t>
            </a:r>
            <a:r>
              <a:rPr lang="fr-FR" sz="2800" dirty="0" smtClean="0"/>
              <a:t>.</a:t>
            </a:r>
          </a:p>
          <a:p>
            <a:r>
              <a:rPr lang="fr-FR" sz="2800" b="1" dirty="0" smtClean="0"/>
              <a:t>Remarques: </a:t>
            </a:r>
          </a:p>
          <a:p>
            <a:pPr>
              <a:buFontTx/>
              <a:buChar char="-"/>
            </a:pPr>
            <a:r>
              <a:rPr lang="fr-FR" sz="2400" dirty="0" smtClean="0"/>
              <a:t>modification du cycle 2 (CP, CE1 et CE2) </a:t>
            </a:r>
            <a:r>
              <a:rPr lang="fr-FR" sz="2000" dirty="0" smtClean="0"/>
              <a:t>pour donner plus de temps à l’acquisition de la lecture</a:t>
            </a:r>
          </a:p>
          <a:p>
            <a:pPr>
              <a:buFontTx/>
              <a:buChar char="-"/>
            </a:pPr>
            <a:r>
              <a:rPr lang="fr-FR" sz="2800" dirty="0" smtClean="0"/>
              <a:t>Des outils de diagnostic (ROC, E.L.FE, du laboratoire Cognisciences de Grenoble)</a:t>
            </a:r>
          </a:p>
          <a:p>
            <a:pPr>
              <a:buFontTx/>
              <a:buChar char="-"/>
            </a:pPr>
            <a:r>
              <a:rPr lang="fr-FR" sz="2400" dirty="0" smtClean="0"/>
              <a:t> travail en A.P. mais avec une vigilance particulière accordée aux élèves en difficulté en classe entière</a:t>
            </a:r>
            <a:r>
              <a:rPr lang="fr-FR" sz="2800" dirty="0" smtClean="0"/>
              <a:t>.</a:t>
            </a:r>
            <a:endParaRPr lang="fr-FR" sz="2800" dirty="0"/>
          </a:p>
          <a:p>
            <a:endParaRPr lang="fr-FR" sz="2800" dirty="0"/>
          </a:p>
        </p:txBody>
      </p:sp>
    </p:spTree>
    <p:extLst>
      <p:ext uri="{BB962C8B-B14F-4D97-AF65-F5344CB8AC3E}">
        <p14:creationId xmlns:p14="http://schemas.microsoft.com/office/powerpoint/2010/main" xmlns="" val="39759146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45719"/>
          </a:xfrm>
        </p:spPr>
        <p:txBody>
          <a:bodyPr>
            <a:normAutofit fontScale="90000"/>
          </a:bodyPr>
          <a:lstStyle/>
          <a:p>
            <a:endParaRPr lang="fr-FR" dirty="0"/>
          </a:p>
        </p:txBody>
      </p:sp>
      <p:sp>
        <p:nvSpPr>
          <p:cNvPr id="3" name="Espace réservé du contenu 2"/>
          <p:cNvSpPr>
            <a:spLocks noGrp="1"/>
          </p:cNvSpPr>
          <p:nvPr>
            <p:ph idx="1"/>
          </p:nvPr>
        </p:nvSpPr>
        <p:spPr>
          <a:xfrm>
            <a:off x="677334" y="655319"/>
            <a:ext cx="8596668" cy="5386044"/>
          </a:xfrm>
        </p:spPr>
        <p:txBody>
          <a:bodyPr>
            <a:normAutofit fontScale="92500" lnSpcReduction="20000"/>
          </a:bodyPr>
          <a:lstStyle/>
          <a:p>
            <a:r>
              <a:rPr lang="fr-FR" sz="2200" b="1" dirty="0"/>
              <a:t>Exemples </a:t>
            </a:r>
            <a:r>
              <a:rPr lang="fr-FR" sz="2200" b="1" dirty="0" smtClean="0"/>
              <a:t>d’activités en classe entière</a:t>
            </a:r>
            <a:r>
              <a:rPr lang="fr-FR" sz="2800" b="1" dirty="0" smtClean="0"/>
              <a:t>: </a:t>
            </a:r>
            <a:endParaRPr lang="fr-FR" sz="2800" b="1" dirty="0"/>
          </a:p>
          <a:p>
            <a:pPr>
              <a:buFontTx/>
              <a:buChar char="-"/>
            </a:pPr>
            <a:r>
              <a:rPr lang="fr-FR" sz="2800" b="1" dirty="0"/>
              <a:t>Plusieurs lectures </a:t>
            </a:r>
            <a:r>
              <a:rPr lang="fr-FR" sz="2800" dirty="0"/>
              <a:t>du texte avec des objectifs </a:t>
            </a:r>
            <a:r>
              <a:rPr lang="fr-FR" sz="2800" dirty="0" smtClean="0"/>
              <a:t>variés</a:t>
            </a:r>
          </a:p>
          <a:p>
            <a:pPr>
              <a:buFontTx/>
              <a:buChar char="-"/>
            </a:pPr>
            <a:endParaRPr lang="fr-FR" sz="2800" dirty="0"/>
          </a:p>
          <a:p>
            <a:pPr>
              <a:buFontTx/>
              <a:buChar char="-"/>
            </a:pPr>
            <a:r>
              <a:rPr lang="fr-FR" sz="2800" b="1" dirty="0"/>
              <a:t>Préparer </a:t>
            </a:r>
            <a:r>
              <a:rPr lang="fr-FR" sz="2800" b="1" dirty="0" smtClean="0"/>
              <a:t>une liste de mots </a:t>
            </a:r>
            <a:r>
              <a:rPr lang="fr-FR" sz="2800" dirty="0" smtClean="0"/>
              <a:t>du texte pour </a:t>
            </a:r>
            <a:r>
              <a:rPr lang="fr-FR" sz="2800" dirty="0"/>
              <a:t>les élèves qui ont des </a:t>
            </a:r>
            <a:r>
              <a:rPr lang="fr-FR" sz="2800" dirty="0" err="1"/>
              <a:t>pb</a:t>
            </a:r>
            <a:r>
              <a:rPr lang="fr-FR" sz="2800" dirty="0"/>
              <a:t> de décodage </a:t>
            </a:r>
            <a:r>
              <a:rPr lang="fr-FR" sz="2800" dirty="0" smtClean="0"/>
              <a:t>qu’ils </a:t>
            </a:r>
            <a:r>
              <a:rPr lang="fr-FR" sz="2800" dirty="0"/>
              <a:t>vont s’entrainer à lire (de plus en plus vite</a:t>
            </a:r>
            <a:r>
              <a:rPr lang="fr-FR" sz="2800" dirty="0" smtClean="0"/>
              <a:t>)</a:t>
            </a:r>
          </a:p>
          <a:p>
            <a:pPr>
              <a:buFontTx/>
              <a:buChar char="-"/>
            </a:pPr>
            <a:endParaRPr lang="fr-FR" sz="2800" dirty="0"/>
          </a:p>
          <a:p>
            <a:pPr>
              <a:buFontTx/>
              <a:buChar char="-"/>
            </a:pPr>
            <a:r>
              <a:rPr lang="fr-FR" sz="2800" b="1" dirty="0"/>
              <a:t>Découper un passage en groupes syntaxiques </a:t>
            </a:r>
            <a:r>
              <a:rPr lang="fr-FR" sz="2800" dirty="0"/>
              <a:t>(barres verticales) pour préparer une lecture orale</a:t>
            </a:r>
            <a:r>
              <a:rPr lang="fr-FR" sz="2800" dirty="0" smtClean="0"/>
              <a:t>.</a:t>
            </a:r>
          </a:p>
          <a:p>
            <a:pPr>
              <a:buFontTx/>
              <a:buChar char="-"/>
            </a:pPr>
            <a:endParaRPr lang="fr-FR" sz="2800" dirty="0"/>
          </a:p>
          <a:p>
            <a:pPr>
              <a:buFontTx/>
              <a:buChar char="-"/>
            </a:pPr>
            <a:r>
              <a:rPr lang="fr-FR" sz="2800" dirty="0"/>
              <a:t> </a:t>
            </a:r>
            <a:r>
              <a:rPr lang="fr-FR" sz="2800" b="1" dirty="0"/>
              <a:t>Instaurer un rituel lecture </a:t>
            </a:r>
            <a:r>
              <a:rPr lang="fr-FR" sz="2800" dirty="0"/>
              <a:t>(chaque semaine, on prépare la lecture d’un  passage, lecture retravaillée à la maison avant une présentation en </a:t>
            </a:r>
            <a:r>
              <a:rPr lang="fr-FR" sz="2800" dirty="0" smtClean="0"/>
              <a:t>classe.</a:t>
            </a:r>
            <a:endParaRPr lang="fr-FR" sz="2800" dirty="0"/>
          </a:p>
          <a:p>
            <a:endParaRPr lang="fr-FR" dirty="0"/>
          </a:p>
        </p:txBody>
      </p:sp>
    </p:spTree>
    <p:extLst>
      <p:ext uri="{BB962C8B-B14F-4D97-AF65-F5344CB8AC3E}">
        <p14:creationId xmlns:p14="http://schemas.microsoft.com/office/powerpoint/2010/main" xmlns="" val="39951586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466666" cy="686937"/>
          </a:xfrm>
        </p:spPr>
        <p:txBody>
          <a:bodyPr/>
          <a:lstStyle/>
          <a:p>
            <a:r>
              <a:rPr lang="fr-FR" dirty="0" smtClean="0"/>
              <a:t>Pour y parvenir (cycle 3):</a:t>
            </a:r>
            <a:endParaRPr lang="fr-FR" dirty="0"/>
          </a:p>
        </p:txBody>
      </p:sp>
      <p:sp>
        <p:nvSpPr>
          <p:cNvPr id="3" name="Espace réservé du contenu 2"/>
          <p:cNvSpPr>
            <a:spLocks noGrp="1"/>
          </p:cNvSpPr>
          <p:nvPr>
            <p:ph idx="1"/>
          </p:nvPr>
        </p:nvSpPr>
        <p:spPr>
          <a:xfrm>
            <a:off x="465445" y="1296537"/>
            <a:ext cx="8596668" cy="3880773"/>
          </a:xfrm>
        </p:spPr>
        <p:txBody>
          <a:bodyPr>
            <a:normAutofit/>
          </a:bodyPr>
          <a:lstStyle/>
          <a:p>
            <a:r>
              <a:rPr lang="fr-FR" sz="2800" b="1" i="1" u="sng" dirty="0" smtClean="0"/>
              <a:t>Comprendre</a:t>
            </a:r>
            <a:r>
              <a:rPr lang="fr-FR" sz="2800" b="1" dirty="0" smtClean="0"/>
              <a:t> un texte </a:t>
            </a:r>
            <a:r>
              <a:rPr lang="fr-FR" sz="2800" b="1" dirty="0" smtClean="0">
                <a:effectLst>
                  <a:outerShdw blurRad="38100" dist="38100" dir="2700000" algn="tl">
                    <a:srgbClr val="000000">
                      <a:alpha val="43137"/>
                    </a:srgbClr>
                  </a:outerShdw>
                </a:effectLst>
              </a:rPr>
              <a:t>littéraire</a:t>
            </a:r>
            <a:r>
              <a:rPr lang="fr-FR" sz="2800" b="1" dirty="0" smtClean="0"/>
              <a:t> et l’</a:t>
            </a:r>
            <a:r>
              <a:rPr lang="fr-FR" sz="2800" b="1" i="1" u="sng" dirty="0" smtClean="0"/>
              <a:t>interpréter</a:t>
            </a:r>
          </a:p>
          <a:p>
            <a:pPr marL="0" indent="0">
              <a:buNone/>
            </a:pPr>
            <a:endParaRPr lang="fr-FR" sz="2400" b="1" i="1" u="sng" dirty="0"/>
          </a:p>
          <a:p>
            <a:pPr marL="0" indent="0">
              <a:buNone/>
            </a:pPr>
            <a:r>
              <a:rPr lang="fr-FR" sz="2400" dirty="0" smtClean="0"/>
              <a:t>Comment?</a:t>
            </a:r>
          </a:p>
          <a:p>
            <a:pPr marL="0" indent="0">
              <a:buNone/>
            </a:pPr>
            <a:r>
              <a:rPr lang="fr-FR" sz="2400" dirty="0" smtClean="0"/>
              <a:t>-en mettant en œuvre une démarche de compréhension</a:t>
            </a:r>
          </a:p>
          <a:p>
            <a:pPr marL="0" indent="0">
              <a:buNone/>
            </a:pPr>
            <a:r>
              <a:rPr lang="fr-FR" sz="2400" dirty="0" smtClean="0"/>
              <a:t>- en interprétant le texte</a:t>
            </a:r>
          </a:p>
          <a:p>
            <a:pPr marL="0" indent="0">
              <a:buNone/>
            </a:pPr>
            <a:r>
              <a:rPr lang="fr-FR" sz="2400" dirty="0" smtClean="0"/>
              <a:t>Ce sont deux compétences « indissociables »</a:t>
            </a:r>
            <a:endParaRPr lang="fr-FR" sz="2400" dirty="0"/>
          </a:p>
          <a:p>
            <a:pPr marL="0" indent="0">
              <a:buNone/>
            </a:pPr>
            <a:endParaRPr lang="fr-FR" sz="2400" dirty="0"/>
          </a:p>
        </p:txBody>
      </p:sp>
    </p:spTree>
    <p:extLst>
      <p:ext uri="{BB962C8B-B14F-4D97-AF65-F5344CB8AC3E}">
        <p14:creationId xmlns:p14="http://schemas.microsoft.com/office/powerpoint/2010/main" xmlns="" val="24029223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4850" y="336644"/>
            <a:ext cx="8534905" cy="716301"/>
          </a:xfrm>
        </p:spPr>
        <p:txBody>
          <a:bodyPr>
            <a:normAutofit/>
          </a:bodyPr>
          <a:lstStyle/>
          <a:p>
            <a:r>
              <a:rPr lang="fr-FR" sz="2400" dirty="0" smtClean="0"/>
              <a:t>La mise en œuvre d’une démarche de compréhension (1)</a:t>
            </a:r>
            <a:endParaRPr lang="fr-FR" sz="2400" dirty="0"/>
          </a:p>
        </p:txBody>
      </p:sp>
      <p:sp>
        <p:nvSpPr>
          <p:cNvPr id="3" name="Espace réservé du contenu 2"/>
          <p:cNvSpPr>
            <a:spLocks noGrp="1"/>
          </p:cNvSpPr>
          <p:nvPr>
            <p:ph idx="1"/>
          </p:nvPr>
        </p:nvSpPr>
        <p:spPr>
          <a:xfrm>
            <a:off x="513561" y="1246909"/>
            <a:ext cx="8357484" cy="5399551"/>
          </a:xfrm>
        </p:spPr>
        <p:txBody>
          <a:bodyPr>
            <a:normAutofit/>
          </a:bodyPr>
          <a:lstStyle/>
          <a:p>
            <a:pPr marL="0" indent="0">
              <a:buNone/>
            </a:pPr>
            <a:r>
              <a:rPr lang="fr-FR" sz="2000" dirty="0" smtClean="0"/>
              <a:t>Connaissances et compétences associées:</a:t>
            </a:r>
          </a:p>
          <a:p>
            <a:r>
              <a:rPr lang="fr-FR" sz="2400" b="1" dirty="0" smtClean="0"/>
              <a:t>Identification et mémorisation des informations importantes </a:t>
            </a:r>
            <a:r>
              <a:rPr lang="fr-FR" sz="2000" b="1" dirty="0" smtClean="0"/>
              <a:t>(personnages, actions, relations)</a:t>
            </a:r>
          </a:p>
          <a:p>
            <a:endParaRPr lang="fr-FR" sz="2000" dirty="0"/>
          </a:p>
          <a:p>
            <a:pPr marL="0" indent="0">
              <a:buNone/>
            </a:pPr>
            <a:r>
              <a:rPr lang="fr-FR" sz="2000" dirty="0" smtClean="0"/>
              <a:t>Ex. d’activités:</a:t>
            </a:r>
          </a:p>
          <a:p>
            <a:pPr marL="0" indent="0">
              <a:buNone/>
            </a:pPr>
            <a:r>
              <a:rPr lang="fr-FR" sz="2000" b="1" dirty="0" smtClean="0"/>
              <a:t>1.repérage des personnages et de leur désignation </a:t>
            </a:r>
          </a:p>
          <a:p>
            <a:pPr>
              <a:buFont typeface="Arial" panose="020B0604020202020204" pitchFamily="34" charset="0"/>
              <a:buChar char="•"/>
            </a:pPr>
            <a:r>
              <a:rPr lang="fr-FR" sz="2400" dirty="0" smtClean="0"/>
              <a:t>Surligner</a:t>
            </a:r>
            <a:r>
              <a:rPr lang="fr-FR" sz="2000" dirty="0" smtClean="0"/>
              <a:t> de différentes couleurs les désignations des différents personnages</a:t>
            </a:r>
          </a:p>
          <a:p>
            <a:pPr>
              <a:buFont typeface="Arial" panose="020B0604020202020204" pitchFamily="34" charset="0"/>
              <a:buChar char="•"/>
            </a:pPr>
            <a:r>
              <a:rPr lang="fr-FR" sz="2000" dirty="0" smtClean="0"/>
              <a:t>Demander à l’élève à qui renvoient </a:t>
            </a:r>
            <a:r>
              <a:rPr lang="fr-FR" sz="2000" b="1" dirty="0" smtClean="0"/>
              <a:t>les pronoms </a:t>
            </a:r>
            <a:r>
              <a:rPr lang="fr-FR" sz="2000" dirty="0" smtClean="0"/>
              <a:t>d’un texte (justifier)</a:t>
            </a:r>
          </a:p>
          <a:p>
            <a:pPr>
              <a:buFont typeface="Arial" panose="020B0604020202020204" pitchFamily="34" charset="0"/>
              <a:buChar char="•"/>
            </a:pPr>
            <a:r>
              <a:rPr lang="fr-FR" sz="2000" dirty="0" smtClean="0"/>
              <a:t>Présenter le texte dans un tableau (colonne de gauche)avec les pronoms en gras; colonnes personnages à droite; ex: cocher la case dans la bonne colonne (« je lis, je comprends »)</a:t>
            </a:r>
          </a:p>
          <a:p>
            <a:pPr>
              <a:buFont typeface="Arial" panose="020B0604020202020204" pitchFamily="34" charset="0"/>
              <a:buChar char="•"/>
            </a:pPr>
            <a:endParaRPr lang="fr-FR" sz="2000" dirty="0" smtClean="0"/>
          </a:p>
          <a:p>
            <a:pPr>
              <a:buFont typeface="Arial" panose="020B0604020202020204" pitchFamily="34" charset="0"/>
              <a:buChar char="•"/>
            </a:pPr>
            <a:endParaRPr lang="fr-FR" sz="2000" dirty="0" smtClean="0"/>
          </a:p>
          <a:p>
            <a:endParaRPr lang="fr-FR" sz="2000" dirty="0"/>
          </a:p>
          <a:p>
            <a:endParaRPr lang="fr-FR" sz="2000" dirty="0" smtClean="0"/>
          </a:p>
          <a:p>
            <a:endParaRPr lang="fr-FR" dirty="0" smtClean="0"/>
          </a:p>
          <a:p>
            <a:endParaRPr lang="fr-FR" dirty="0" smtClean="0"/>
          </a:p>
          <a:p>
            <a:endParaRPr lang="fr-FR" dirty="0" smtClean="0"/>
          </a:p>
          <a:p>
            <a:endParaRPr lang="fr-FR" dirty="0" smtClean="0"/>
          </a:p>
          <a:p>
            <a:endParaRPr lang="fr-FR" dirty="0"/>
          </a:p>
        </p:txBody>
      </p:sp>
    </p:spTree>
    <p:extLst>
      <p:ext uri="{BB962C8B-B14F-4D97-AF65-F5344CB8AC3E}">
        <p14:creationId xmlns:p14="http://schemas.microsoft.com/office/powerpoint/2010/main" xmlns="" val="38037237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409435"/>
            <a:ext cx="8302893" cy="532262"/>
          </a:xfrm>
        </p:spPr>
        <p:txBody>
          <a:bodyPr>
            <a:normAutofit/>
          </a:bodyPr>
          <a:lstStyle/>
          <a:p>
            <a:r>
              <a:rPr lang="fr-FR" sz="1800" dirty="0"/>
              <a:t>La mise en œuvre d’une démarche de </a:t>
            </a:r>
            <a:r>
              <a:rPr lang="fr-FR" sz="1800" dirty="0" smtClean="0"/>
              <a:t>compréhension (2)</a:t>
            </a:r>
            <a:endParaRPr lang="fr-FR" sz="1800" dirty="0"/>
          </a:p>
        </p:txBody>
      </p:sp>
      <p:sp>
        <p:nvSpPr>
          <p:cNvPr id="3" name="Espace réservé du contenu 2"/>
          <p:cNvSpPr>
            <a:spLocks noGrp="1"/>
          </p:cNvSpPr>
          <p:nvPr>
            <p:ph idx="1"/>
          </p:nvPr>
        </p:nvSpPr>
        <p:spPr>
          <a:xfrm>
            <a:off x="530446" y="832513"/>
            <a:ext cx="8449781" cy="5609230"/>
          </a:xfrm>
        </p:spPr>
        <p:txBody>
          <a:bodyPr>
            <a:normAutofit/>
          </a:bodyPr>
          <a:lstStyle/>
          <a:p>
            <a:pPr marL="0" indent="0">
              <a:buNone/>
            </a:pPr>
            <a:r>
              <a:rPr lang="fr-FR" dirty="0" smtClean="0"/>
              <a:t>2</a:t>
            </a:r>
            <a:r>
              <a:rPr lang="fr-FR" sz="2200" b="1" dirty="0" smtClean="0"/>
              <a:t>. </a:t>
            </a:r>
            <a:r>
              <a:rPr lang="fr-FR" sz="2400" b="1" dirty="0" smtClean="0"/>
              <a:t>travail de reformulation</a:t>
            </a:r>
          </a:p>
          <a:p>
            <a:pPr lvl="0"/>
            <a:r>
              <a:rPr lang="fr-FR" sz="2400" b="1" dirty="0"/>
              <a:t>résumer chaque paragraphe</a:t>
            </a:r>
            <a:r>
              <a:rPr lang="fr-FR" dirty="0"/>
              <a:t> ; difficultés rencontrées = distinguer l’essentiel du détail (les pairs justifient leurs propositions</a:t>
            </a:r>
            <a:r>
              <a:rPr lang="fr-FR" dirty="0" smtClean="0"/>
              <a:t>)</a:t>
            </a:r>
          </a:p>
          <a:p>
            <a:pPr lvl="0"/>
            <a:endParaRPr lang="fr-FR" dirty="0"/>
          </a:p>
          <a:p>
            <a:r>
              <a:rPr lang="fr-FR" i="1" u="sng" dirty="0"/>
              <a:t>modalités</a:t>
            </a:r>
            <a:r>
              <a:rPr lang="fr-FR" dirty="0"/>
              <a:t> : </a:t>
            </a:r>
            <a:r>
              <a:rPr lang="fr-FR" dirty="0" smtClean="0"/>
              <a:t>travail </a:t>
            </a:r>
            <a:r>
              <a:rPr lang="fr-FR" dirty="0"/>
              <a:t>en g</a:t>
            </a:r>
            <a:r>
              <a:rPr lang="fr-FR" dirty="0" smtClean="0"/>
              <a:t>roupe, puis  </a:t>
            </a:r>
            <a:r>
              <a:rPr lang="fr-FR" dirty="0"/>
              <a:t>mise en commun (les élèves obligés d’écouter le travail des autres pour avoir une perception globale</a:t>
            </a:r>
            <a:r>
              <a:rPr lang="fr-FR" dirty="0" smtClean="0"/>
              <a:t>)</a:t>
            </a:r>
          </a:p>
          <a:p>
            <a:endParaRPr lang="fr-FR" dirty="0"/>
          </a:p>
          <a:p>
            <a:endParaRPr lang="fr-FR" dirty="0" smtClean="0"/>
          </a:p>
          <a:p>
            <a:pPr marL="0" indent="0">
              <a:buNone/>
            </a:pPr>
            <a:r>
              <a:rPr lang="fr-FR" dirty="0" smtClean="0"/>
              <a:t>Voir activité de « traduction » proposée dans </a:t>
            </a:r>
            <a:r>
              <a:rPr lang="fr-FR" i="1" dirty="0" err="1" smtClean="0"/>
              <a:t>Lector</a:t>
            </a:r>
            <a:r>
              <a:rPr lang="fr-FR" i="1" dirty="0" smtClean="0"/>
              <a:t>, </a:t>
            </a:r>
            <a:r>
              <a:rPr lang="fr-FR" i="1" dirty="0" err="1" smtClean="0"/>
              <a:t>Lectrix</a:t>
            </a:r>
            <a:r>
              <a:rPr lang="fr-FR" i="1" dirty="0" smtClean="0"/>
              <a:t> </a:t>
            </a:r>
            <a:r>
              <a:rPr lang="fr-FR" dirty="0" smtClean="0"/>
              <a:t>de </a:t>
            </a:r>
            <a:r>
              <a:rPr lang="fr-FR" dirty="0" err="1" smtClean="0"/>
              <a:t>Goigoux</a:t>
            </a:r>
            <a:endParaRPr lang="fr-FR" dirty="0"/>
          </a:p>
          <a:p>
            <a:pPr marL="0" indent="0">
              <a:buNone/>
            </a:pPr>
            <a:endParaRPr lang="fr-FR" dirty="0"/>
          </a:p>
        </p:txBody>
      </p:sp>
    </p:spTree>
    <p:extLst>
      <p:ext uri="{BB962C8B-B14F-4D97-AF65-F5344CB8AC3E}">
        <p14:creationId xmlns:p14="http://schemas.microsoft.com/office/powerpoint/2010/main" xmlns="" val="1761781519"/>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TotalTime>
  <Words>1237</Words>
  <Application>Microsoft Office PowerPoint</Application>
  <PresentationFormat>Personnalisé</PresentationFormat>
  <Paragraphs>187</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Facette</vt:lpstr>
      <vt:lpstr>Lecture et compréhension</vt:lpstr>
      <vt:lpstr>L’architecture des programmes</vt:lpstr>
      <vt:lpstr>Les modalités</vt:lpstr>
      <vt:lpstr>Qu’entend-on par savoir lire au cycle 3?</vt:lpstr>
      <vt:lpstr>Pour y parvenir (cycle 3):</vt:lpstr>
      <vt:lpstr>Diapositive 6</vt:lpstr>
      <vt:lpstr>Pour y parvenir (cycle 3):</vt:lpstr>
      <vt:lpstr>La mise en œuvre d’une démarche de compréhension (1)</vt:lpstr>
      <vt:lpstr>La mise en œuvre d’une démarche de compréhension (2)</vt:lpstr>
      <vt:lpstr>Diapositive 10</vt:lpstr>
      <vt:lpstr>La mise en œuvre d’une démarche de compréhension (3)</vt:lpstr>
      <vt:lpstr>La mise en œuvre d’une démarche de compréhension (4)</vt:lpstr>
      <vt:lpstr>Diapositive 13</vt:lpstr>
      <vt:lpstr>La mise en œuvre d’une démarche de compréhension (5)</vt:lpstr>
      <vt:lpstr>La mise en œuvre d’une démarche de compréhension (6)</vt:lpstr>
      <vt:lpstr>Interprétation à partir de la mise en relations d’indices explicites ou implicites, internes ou externes au texte (1)</vt:lpstr>
      <vt:lpstr>Faire des inférences:</vt:lpstr>
      <vt:lpstr>Compétence: comprendre des textes, des documents et des images et les interpréter</vt:lpstr>
      <vt:lpstr>Et au cycle 4:</vt:lpstr>
      <vt:lpstr>Et au cycle 4…</vt:lpstr>
      <vt:lpstr>Une pédagogie différenciée</vt:lpstr>
      <vt:lpstr>Bibliographie et sitographie: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Compétence LIRE</dc:title>
  <dc:creator>Franck caroline</dc:creator>
  <cp:lastModifiedBy>Utilisateur</cp:lastModifiedBy>
  <cp:revision>56</cp:revision>
  <dcterms:created xsi:type="dcterms:W3CDTF">2016-05-01T17:48:19Z</dcterms:created>
  <dcterms:modified xsi:type="dcterms:W3CDTF">2016-06-20T22:06:47Z</dcterms:modified>
</cp:coreProperties>
</file>