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75" r:id="rId3"/>
    <p:sldId id="277" r:id="rId4"/>
    <p:sldId id="262" r:id="rId5"/>
    <p:sldId id="261" r:id="rId6"/>
    <p:sldId id="276" r:id="rId7"/>
    <p:sldId id="263" r:id="rId8"/>
    <p:sldId id="268" r:id="rId9"/>
    <p:sldId id="267" r:id="rId10"/>
    <p:sldId id="269" r:id="rId11"/>
    <p:sldId id="272" r:id="rId12"/>
    <p:sldId id="271" r:id="rId13"/>
    <p:sldId id="274" r:id="rId14"/>
  </p:sldIdLst>
  <p:sldSz cx="9144000" cy="6858000" type="screen4x3"/>
  <p:notesSz cx="6794500" cy="99314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2AB9E-AB90-48AE-BEAF-F0B8C045E792}" type="datetimeFigureOut">
              <a:rPr lang="fr-FR" smtClean="0"/>
              <a:pPr/>
              <a:t>31/05/2016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47E37-204D-4C41-A881-73261BF1F7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2AB9E-AB90-48AE-BEAF-F0B8C045E792}" type="datetimeFigureOut">
              <a:rPr lang="fr-FR" smtClean="0"/>
              <a:pPr/>
              <a:t>31/05/2016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47E37-204D-4C41-A881-73261BF1F7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2AB9E-AB90-48AE-BEAF-F0B8C045E792}" type="datetimeFigureOut">
              <a:rPr lang="fr-FR" smtClean="0"/>
              <a:pPr/>
              <a:t>31/05/2016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47E37-204D-4C41-A881-73261BF1F7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2AB9E-AB90-48AE-BEAF-F0B8C045E792}" type="datetimeFigureOut">
              <a:rPr lang="fr-FR" smtClean="0"/>
              <a:pPr/>
              <a:t>31/05/2016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47E37-204D-4C41-A881-73261BF1F7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2AB9E-AB90-48AE-BEAF-F0B8C045E792}" type="datetimeFigureOut">
              <a:rPr lang="fr-FR" smtClean="0"/>
              <a:pPr/>
              <a:t>31/05/2016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47E37-204D-4C41-A881-73261BF1F7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2AB9E-AB90-48AE-BEAF-F0B8C045E792}" type="datetimeFigureOut">
              <a:rPr lang="fr-FR" smtClean="0"/>
              <a:pPr/>
              <a:t>31/05/2016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47E37-204D-4C41-A881-73261BF1F7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2AB9E-AB90-48AE-BEAF-F0B8C045E792}" type="datetimeFigureOut">
              <a:rPr lang="fr-FR" smtClean="0"/>
              <a:pPr/>
              <a:t>31/05/2016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47E37-204D-4C41-A881-73261BF1F7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2AB9E-AB90-48AE-BEAF-F0B8C045E792}" type="datetimeFigureOut">
              <a:rPr lang="fr-FR" smtClean="0"/>
              <a:pPr/>
              <a:t>31/05/2016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47E37-204D-4C41-A881-73261BF1F7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2AB9E-AB90-48AE-BEAF-F0B8C045E792}" type="datetimeFigureOut">
              <a:rPr lang="fr-FR" smtClean="0"/>
              <a:pPr/>
              <a:t>31/05/2016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47E37-204D-4C41-A881-73261BF1F7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2AB9E-AB90-48AE-BEAF-F0B8C045E792}" type="datetimeFigureOut">
              <a:rPr lang="fr-FR" smtClean="0"/>
              <a:pPr/>
              <a:t>31/05/2016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47E37-204D-4C41-A881-73261BF1F7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2AB9E-AB90-48AE-BEAF-F0B8C045E792}" type="datetimeFigureOut">
              <a:rPr lang="fr-FR" smtClean="0"/>
              <a:pPr/>
              <a:t>31/05/2016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47E37-204D-4C41-A881-73261BF1F7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2AB9E-AB90-48AE-BEAF-F0B8C045E792}" type="datetimeFigureOut">
              <a:rPr lang="fr-FR" smtClean="0"/>
              <a:pPr/>
              <a:t>31/05/2016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047E37-204D-4C41-A881-73261BF1F7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eduscol.education.fr/pid26674-cid83185/liste-litterature-pour-les-collegiens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 smtClean="0"/>
              <a:t>LIRE Cycle 3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fr-FR" dirty="0" smtClean="0"/>
              <a:t>Progressivité du CM1 à la 6ème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79396944"/>
              </p:ext>
            </p:extLst>
          </p:nvPr>
        </p:nvGraphicFramePr>
        <p:xfrm>
          <a:off x="251520" y="299472"/>
          <a:ext cx="8712968" cy="649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6484"/>
                <a:gridCol w="4356484"/>
              </a:tblGrid>
              <a:tr h="432048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4)</a:t>
                      </a:r>
                      <a:r>
                        <a:rPr lang="fr-FR" sz="1800" b="1" i="0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Résister au + fort : ruses, mensonges et masques</a:t>
                      </a:r>
                      <a:endParaRPr lang="fr-FR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954150">
                <a:tc>
                  <a:txBody>
                    <a:bodyPr/>
                    <a:lstStyle/>
                    <a:p>
                      <a:pPr marL="342900" indent="-342900" algn="just">
                        <a:buNone/>
                      </a:pPr>
                      <a:r>
                        <a:rPr lang="fr-FR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1) </a:t>
                      </a:r>
                      <a:r>
                        <a:rPr lang="fr-FR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 monstre</a:t>
                      </a:r>
                      <a:r>
                        <a:rPr lang="fr-FR" sz="1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342900" indent="-342900" algn="just">
                        <a:buNone/>
                      </a:pPr>
                      <a:r>
                        <a:rPr lang="fr-FR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a)</a:t>
                      </a:r>
                      <a:r>
                        <a:rPr lang="fr-FR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extraits </a:t>
                      </a:r>
                      <a:r>
                        <a:rPr lang="fr-FR" sz="14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Odyssée</a:t>
                      </a:r>
                      <a:r>
                        <a:rPr lang="fr-FR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et/ou</a:t>
                      </a:r>
                      <a:r>
                        <a:rPr lang="fr-FR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4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Métamorphoses</a:t>
                      </a:r>
                      <a:r>
                        <a:rPr lang="fr-FR" sz="140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 figure monstre dans les  arts.</a:t>
                      </a:r>
                    </a:p>
                    <a:p>
                      <a:pPr marL="342900" indent="-342900" algn="just">
                        <a:buNone/>
                      </a:pPr>
                      <a:r>
                        <a:rPr lang="fr-FR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b)</a:t>
                      </a:r>
                      <a:r>
                        <a:rPr lang="fr-FR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contes merveilleux et récits adaptés de la mytho. et des légendes antiques, </a:t>
                      </a:r>
                      <a:r>
                        <a:rPr lang="fr-FR" sz="1400" b="1" u="sng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ou </a:t>
                      </a:r>
                      <a:r>
                        <a:rPr lang="fr-FR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des contes et légendes de France et d’autres pays et cultures</a:t>
                      </a:r>
                    </a:p>
                    <a:p>
                      <a:pPr algn="just"/>
                      <a:r>
                        <a:rPr lang="fr-FR" sz="1400" b="0" i="0" u="non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b’) </a:t>
                      </a:r>
                      <a:r>
                        <a:rPr lang="fr-FR" sz="140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extraits romans et nouvelles différentes époques</a:t>
                      </a:r>
                    </a:p>
                    <a:p>
                      <a:pPr algn="just"/>
                      <a:r>
                        <a:rPr lang="fr-FR" sz="14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2) Récits d’aventures  :</a:t>
                      </a:r>
                    </a:p>
                    <a:p>
                      <a:pPr algn="just"/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a) un classique du roman d’aventures (lecture intégrale)</a:t>
                      </a:r>
                    </a:p>
                    <a:p>
                      <a:pPr algn="just"/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b)</a:t>
                      </a:r>
                      <a:r>
                        <a:rPr lang="fr-FR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 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extraits de différents classiques du roman d’aventures, d’époques variées / différentes catégories</a:t>
                      </a:r>
                    </a:p>
                    <a:p>
                      <a:pPr algn="just"/>
                      <a:r>
                        <a:rPr lang="fr-FR" sz="1400" b="0" i="0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b’)</a:t>
                      </a:r>
                      <a:r>
                        <a:rPr lang="fr-FR" sz="1400" b="0" i="0" u="non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4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extraits de films d’aventures ou un film d’aventures si possible adapté de l’un des livres étudiés ou proposés en lecture cursive.</a:t>
                      </a:r>
                    </a:p>
                    <a:p>
                      <a:pPr marL="342900" indent="-342900" algn="just">
                        <a:buAutoNum type="arabicParenR" startAt="3"/>
                      </a:pPr>
                      <a:r>
                        <a:rPr lang="fr-FR" sz="1400" b="1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Récits de création ; création</a:t>
                      </a:r>
                      <a:r>
                        <a:rPr lang="fr-FR" sz="1400" b="1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poétique :</a:t>
                      </a:r>
                    </a:p>
                    <a:p>
                      <a:pPr marL="342900" indent="-342900" algn="just">
                        <a:buNone/>
                      </a:pPr>
                      <a:r>
                        <a:rPr lang="fr-FR" sz="1400" b="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a) </a:t>
                      </a:r>
                      <a:r>
                        <a:rPr lang="fr-FR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un extrait long de La Genèse dans la Bible, en lecture intégrale ( // </a:t>
                      </a:r>
                      <a:r>
                        <a:rPr lang="fr-FR" sz="1400" u="sng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thème 2 HG)</a:t>
                      </a:r>
                      <a:endParaRPr lang="fr-FR" sz="1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lang="fr-FR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b) </a:t>
                      </a:r>
                      <a:r>
                        <a:rPr lang="fr-FR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extraits significatifs plusieurs grands récits de création autres cultures, pour opérer des comparaisons</a:t>
                      </a:r>
                    </a:p>
                    <a:p>
                      <a:pPr algn="just"/>
                      <a:r>
                        <a:rPr lang="fr-FR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c) poèmes de siècles </a:t>
                      </a:r>
                      <a:r>
                        <a:rPr lang="fr-FR" sz="1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diff</a:t>
                      </a:r>
                      <a:r>
                        <a:rPr lang="fr-FR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célébrant monde et/ou témoignant pouvoir créateur de la parole poétique</a:t>
                      </a:r>
                    </a:p>
                    <a:p>
                      <a:pPr algn="just"/>
                      <a:r>
                        <a:rPr lang="fr-FR" sz="1400" b="1" i="0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4) Résister au + fort : ruses, mensonges et masques</a:t>
                      </a:r>
                    </a:p>
                    <a:p>
                      <a:pPr algn="just"/>
                      <a:r>
                        <a:rPr lang="fr-FR" sz="1400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a) des fables et fabliaux, des farces ou soties intrigues fondées sur ruse et rapports de pouvoir</a:t>
                      </a:r>
                    </a:p>
                    <a:p>
                      <a:pPr algn="just"/>
                      <a:r>
                        <a:rPr lang="fr-FR" sz="1400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b)</a:t>
                      </a:r>
                      <a:r>
                        <a:rPr lang="fr-FR" sz="1400" kern="12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 </a:t>
                      </a:r>
                      <a:r>
                        <a:rPr lang="fr-FR" sz="1400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une pièce de théâtre (de l’Antiquité à nos jours) </a:t>
                      </a:r>
                      <a:r>
                        <a:rPr lang="fr-FR" sz="1400" u="sng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ou un film</a:t>
                      </a:r>
                      <a:r>
                        <a:rPr lang="fr-FR" sz="1400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sur le même type de sujet (lecture ou étude intégrale)</a:t>
                      </a:r>
                      <a:endParaRPr lang="fr-FR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800" b="1" dirty="0" err="1" smtClean="0">
                          <a:solidFill>
                            <a:schemeClr val="tx1"/>
                          </a:solidFill>
                        </a:rPr>
                        <a:t>Séq</a:t>
                      </a:r>
                      <a:r>
                        <a:rPr lang="fr-FR" sz="1800" b="1" dirty="0" smtClean="0">
                          <a:solidFill>
                            <a:schemeClr val="tx1"/>
                          </a:solidFill>
                        </a:rPr>
                        <a:t>. H : «</a:t>
                      </a:r>
                      <a:r>
                        <a:rPr lang="fr-FR" sz="1800" b="1" baseline="0" dirty="0" smtClean="0">
                          <a:solidFill>
                            <a:schemeClr val="tx1"/>
                          </a:solidFill>
                        </a:rPr>
                        <a:t> Ah ! Quel plaisir de tromper le trompeur ! »</a:t>
                      </a:r>
                    </a:p>
                    <a:p>
                      <a:pPr algn="l"/>
                      <a:r>
                        <a:rPr lang="fr-FR" sz="1400" b="0" u="sng" baseline="0" dirty="0" smtClean="0">
                          <a:solidFill>
                            <a:schemeClr val="tx1"/>
                          </a:solidFill>
                        </a:rPr>
                        <a:t>Groupement de textes </a:t>
                      </a:r>
                      <a:r>
                        <a:rPr lang="fr-FR" sz="1400" b="0" u="none" baseline="0" dirty="0" smtClean="0">
                          <a:solidFill>
                            <a:schemeClr val="tx1"/>
                          </a:solidFill>
                        </a:rPr>
                        <a:t>: </a:t>
                      </a:r>
                      <a:r>
                        <a:rPr lang="fr-FR" sz="1400" b="0" baseline="0" dirty="0" smtClean="0">
                          <a:solidFill>
                            <a:schemeClr val="tx1"/>
                          </a:solidFill>
                        </a:rPr>
                        <a:t>un extrait de Plaute, une farce du Moyen Âge, </a:t>
                      </a:r>
                      <a:r>
                        <a:rPr lang="fr-FR" sz="1400" b="0" baseline="0" dirty="0" smtClean="0">
                          <a:solidFill>
                            <a:schemeClr val="tx1"/>
                          </a:solidFill>
                        </a:rPr>
                        <a:t>des fabliaux, quelques </a:t>
                      </a:r>
                      <a:r>
                        <a:rPr lang="fr-FR" sz="1400" b="0" u="sng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1400" b="0" baseline="0" dirty="0" smtClean="0">
                          <a:solidFill>
                            <a:schemeClr val="tx1"/>
                          </a:solidFill>
                        </a:rPr>
                        <a:t>fables de La Fontaine, etc.</a:t>
                      </a:r>
                    </a:p>
                    <a:p>
                      <a:pPr algn="l"/>
                      <a:endParaRPr lang="fr-FR" sz="14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fr-FR" sz="1400" b="0" baseline="0" dirty="0" smtClean="0">
                          <a:solidFill>
                            <a:schemeClr val="tx1"/>
                          </a:solidFill>
                        </a:rPr>
                        <a:t>+ Dossier sur le comique de la duperie jusqu’aux humoristes et aux films comiques d’aujourd’hui</a:t>
                      </a:r>
                      <a:endParaRPr lang="fr-FR" sz="1400" b="0" dirty="0" smtClean="0"/>
                    </a:p>
                    <a:p>
                      <a:pPr algn="l"/>
                      <a:r>
                        <a:rPr lang="fr-FR" sz="1600" b="1" dirty="0" smtClean="0">
                          <a:solidFill>
                            <a:schemeClr val="tx1"/>
                          </a:solidFill>
                        </a:rPr>
                        <a:t> </a:t>
                      </a:r>
                    </a:p>
                    <a:p>
                      <a:pPr algn="l"/>
                      <a:endParaRPr lang="fr-FR" sz="18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fr-FR" sz="16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1800" b="1" baseline="0" dirty="0" err="1" smtClean="0">
                          <a:solidFill>
                            <a:schemeClr val="tx1"/>
                          </a:solidFill>
                        </a:rPr>
                        <a:t>Séq</a:t>
                      </a:r>
                      <a:r>
                        <a:rPr lang="fr-FR" sz="1800" b="1" baseline="0" dirty="0" smtClean="0">
                          <a:solidFill>
                            <a:schemeClr val="tx1"/>
                          </a:solidFill>
                        </a:rPr>
                        <a:t>. I : « Scapin, un as de la duperie »</a:t>
                      </a:r>
                    </a:p>
                    <a:p>
                      <a:pPr algn="l"/>
                      <a:r>
                        <a:rPr lang="fr-FR" sz="1800" b="1" u="sng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1400" b="0" u="sng" dirty="0" smtClean="0">
                          <a:solidFill>
                            <a:schemeClr val="tx1"/>
                          </a:solidFill>
                        </a:rPr>
                        <a:t>Lecture intégrale </a:t>
                      </a:r>
                      <a:r>
                        <a:rPr lang="fr-FR" sz="1400" b="0" dirty="0" smtClean="0">
                          <a:solidFill>
                            <a:schemeClr val="tx1"/>
                          </a:solidFill>
                        </a:rPr>
                        <a:t>des </a:t>
                      </a:r>
                      <a:r>
                        <a:rPr lang="fr-FR" sz="1400" b="0" i="1" dirty="0" smtClean="0">
                          <a:solidFill>
                            <a:schemeClr val="tx1"/>
                          </a:solidFill>
                        </a:rPr>
                        <a:t>Fourberies de </a:t>
                      </a:r>
                      <a:r>
                        <a:rPr lang="fr-FR" sz="1400" b="0" i="1" dirty="0" smtClean="0">
                          <a:solidFill>
                            <a:schemeClr val="tx1"/>
                          </a:solidFill>
                        </a:rPr>
                        <a:t>Scapin, </a:t>
                      </a:r>
                      <a:r>
                        <a:rPr lang="fr-FR" sz="1400" b="0" i="0" dirty="0" smtClean="0">
                          <a:solidFill>
                            <a:schemeClr val="tx1"/>
                          </a:solidFill>
                        </a:rPr>
                        <a:t>ou d’une pièce courte plus adaptée à la classe de 5</a:t>
                      </a:r>
                      <a:r>
                        <a:rPr lang="fr-FR" sz="1400" b="0" i="0" baseline="30000" dirty="0" smtClean="0">
                          <a:solidFill>
                            <a:schemeClr val="tx1"/>
                          </a:solidFill>
                        </a:rPr>
                        <a:t>ème</a:t>
                      </a:r>
                      <a:r>
                        <a:rPr lang="fr-FR" sz="1400" b="0" i="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fr-FR" sz="1400" b="0" i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endParaRPr lang="fr-FR" sz="1400" b="0" i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fr-FR" sz="1400" b="0" i="0" dirty="0" smtClean="0">
                          <a:solidFill>
                            <a:schemeClr val="tx1"/>
                          </a:solidFill>
                        </a:rPr>
                        <a:t>+ extraits de captations de mise en</a:t>
                      </a:r>
                      <a:r>
                        <a:rPr lang="fr-FR" sz="1400" b="0" i="0" baseline="0" dirty="0" smtClean="0">
                          <a:solidFill>
                            <a:schemeClr val="tx1"/>
                          </a:solidFill>
                        </a:rPr>
                        <a:t> s</a:t>
                      </a:r>
                      <a:r>
                        <a:rPr lang="fr-FR" sz="1400" b="0" i="0" dirty="0" smtClean="0">
                          <a:solidFill>
                            <a:schemeClr val="tx1"/>
                          </a:solidFill>
                        </a:rPr>
                        <a:t>cène</a:t>
                      </a:r>
                    </a:p>
                    <a:p>
                      <a:endParaRPr lang="fr-FR" sz="1400" b="0" i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sz="1400" b="0" i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sz="1400" b="0" i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sz="1400" b="0" i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sz="1400" b="0" i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188640"/>
            <a:ext cx="8784976" cy="6340197"/>
          </a:xfrm>
          <a:prstGeom prst="rect">
            <a:avLst/>
          </a:prstGeom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wrap="square">
            <a:spAutoFit/>
          </a:bodyPr>
          <a:lstStyle/>
          <a:p>
            <a:pPr algn="just"/>
            <a:r>
              <a:rPr lang="fr-FR" sz="1400" b="1" dirty="0" err="1" smtClean="0">
                <a:solidFill>
                  <a:srgbClr val="7030A0"/>
                </a:solidFill>
              </a:rPr>
              <a:t>Séq</a:t>
            </a:r>
            <a:r>
              <a:rPr lang="fr-FR" sz="1400" b="1" dirty="0" smtClean="0">
                <a:solidFill>
                  <a:srgbClr val="7030A0"/>
                </a:solidFill>
              </a:rPr>
              <a:t>. A1 « Comment triompher du monstre ? » Les récits d’Ulysse chez Alcinoos </a:t>
            </a:r>
            <a:r>
              <a:rPr lang="fr-FR" sz="1400" dirty="0" smtClean="0">
                <a:solidFill>
                  <a:srgbClr val="7030A0"/>
                </a:solidFill>
              </a:rPr>
              <a:t>+ </a:t>
            </a:r>
            <a:r>
              <a:rPr lang="fr-FR" sz="1400" dirty="0" err="1" smtClean="0">
                <a:solidFill>
                  <a:srgbClr val="7030A0"/>
                </a:solidFill>
              </a:rPr>
              <a:t>lect</a:t>
            </a:r>
            <a:r>
              <a:rPr lang="fr-FR" sz="1400" dirty="0" smtClean="0">
                <a:solidFill>
                  <a:srgbClr val="7030A0"/>
                </a:solidFill>
              </a:rPr>
              <a:t>. </a:t>
            </a:r>
            <a:r>
              <a:rPr lang="fr-FR" sz="1400" dirty="0" err="1" smtClean="0">
                <a:solidFill>
                  <a:srgbClr val="7030A0"/>
                </a:solidFill>
              </a:rPr>
              <a:t>comp</a:t>
            </a:r>
            <a:r>
              <a:rPr lang="fr-FR" sz="1400" dirty="0" smtClean="0">
                <a:solidFill>
                  <a:srgbClr val="7030A0"/>
                </a:solidFill>
              </a:rPr>
              <a:t>. :  monstres des Enfers  (chant VI </a:t>
            </a:r>
            <a:r>
              <a:rPr lang="fr-FR" sz="1400" i="1" dirty="0" smtClean="0">
                <a:solidFill>
                  <a:srgbClr val="7030A0"/>
                </a:solidFill>
              </a:rPr>
              <a:t>Enéide</a:t>
            </a:r>
            <a:r>
              <a:rPr lang="fr-FR" sz="1400" dirty="0" smtClean="0">
                <a:solidFill>
                  <a:srgbClr val="7030A0"/>
                </a:solidFill>
              </a:rPr>
              <a:t>) + HDA Arachné, des vases grecs jusqu’au cinéma (Avatar, Seigneur des anneaux…) en passant par la BD</a:t>
            </a:r>
          </a:p>
          <a:p>
            <a:pPr algn="just"/>
            <a:r>
              <a:rPr lang="fr-FR" sz="1400" b="1" dirty="0" err="1" smtClean="0">
                <a:solidFill>
                  <a:srgbClr val="7030A0"/>
                </a:solidFill>
              </a:rPr>
              <a:t>Séq</a:t>
            </a:r>
            <a:r>
              <a:rPr lang="fr-FR" sz="1400" b="1" dirty="0" smtClean="0">
                <a:solidFill>
                  <a:srgbClr val="7030A0"/>
                </a:solidFill>
              </a:rPr>
              <a:t>. A2 « On fait de drôles de rencontres dans les contes » </a:t>
            </a:r>
            <a:r>
              <a:rPr lang="fr-FR" sz="1400" dirty="0" smtClean="0">
                <a:solidFill>
                  <a:srgbClr val="7030A0"/>
                </a:solidFill>
              </a:rPr>
              <a:t>Choix de contes de Perrault, de Grimm, + contes africains et contes récents (sorcières, monstres, métamorphoses) ; Chat Botté,  Blanche Neige, Alice etc.</a:t>
            </a:r>
          </a:p>
          <a:p>
            <a:pPr algn="just"/>
            <a:r>
              <a:rPr lang="fr-FR" sz="1400" b="1" dirty="0" err="1" smtClean="0">
                <a:solidFill>
                  <a:srgbClr val="7030A0"/>
                </a:solidFill>
              </a:rPr>
              <a:t>Séq</a:t>
            </a:r>
            <a:r>
              <a:rPr lang="fr-FR" sz="1400" b="1" dirty="0" smtClean="0">
                <a:solidFill>
                  <a:srgbClr val="7030A0"/>
                </a:solidFill>
              </a:rPr>
              <a:t>. A3 : « Monstres affreux ou charmants ? » : </a:t>
            </a:r>
            <a:r>
              <a:rPr lang="fr-FR" sz="1400" dirty="0" smtClean="0">
                <a:solidFill>
                  <a:srgbClr val="7030A0"/>
                </a:solidFill>
              </a:rPr>
              <a:t>Le monstre Amour dans Psyché (l’Âne d’or d’Apulée) , Pygmalion et Galatée, ou une métamorphose de Zeus (</a:t>
            </a:r>
            <a:r>
              <a:rPr lang="fr-FR" sz="1400" i="1" dirty="0" smtClean="0">
                <a:solidFill>
                  <a:srgbClr val="7030A0"/>
                </a:solidFill>
              </a:rPr>
              <a:t>Métamorphoses</a:t>
            </a:r>
            <a:r>
              <a:rPr lang="fr-FR" sz="1400" dirty="0" smtClean="0">
                <a:solidFill>
                  <a:srgbClr val="7030A0"/>
                </a:solidFill>
              </a:rPr>
              <a:t>), </a:t>
            </a:r>
            <a:r>
              <a:rPr lang="fr-FR" sz="1400" i="1" dirty="0" smtClean="0">
                <a:solidFill>
                  <a:srgbClr val="7030A0"/>
                </a:solidFill>
              </a:rPr>
              <a:t>La Belle et la Bête</a:t>
            </a:r>
            <a:r>
              <a:rPr lang="fr-FR" sz="1400" dirty="0" smtClean="0">
                <a:solidFill>
                  <a:srgbClr val="7030A0"/>
                </a:solidFill>
              </a:rPr>
              <a:t>, (+Cocteau), </a:t>
            </a:r>
            <a:r>
              <a:rPr lang="fr-FR" sz="1400" dirty="0" err="1" smtClean="0">
                <a:solidFill>
                  <a:srgbClr val="7030A0"/>
                </a:solidFill>
              </a:rPr>
              <a:t>Golum</a:t>
            </a:r>
            <a:r>
              <a:rPr lang="fr-FR" sz="1400" dirty="0" smtClean="0">
                <a:solidFill>
                  <a:srgbClr val="7030A0"/>
                </a:solidFill>
              </a:rPr>
              <a:t> </a:t>
            </a:r>
            <a:r>
              <a:rPr lang="fr-FR" sz="1400" i="1" dirty="0" smtClean="0">
                <a:solidFill>
                  <a:srgbClr val="7030A0"/>
                </a:solidFill>
              </a:rPr>
              <a:t>dans Le Seigneur des anneaux</a:t>
            </a:r>
            <a:r>
              <a:rPr lang="fr-FR" sz="1400" dirty="0" smtClean="0">
                <a:solidFill>
                  <a:srgbClr val="7030A0"/>
                </a:solidFill>
              </a:rPr>
              <a:t>, </a:t>
            </a:r>
            <a:r>
              <a:rPr lang="fr-FR" sz="1400" i="1" dirty="0" smtClean="0">
                <a:solidFill>
                  <a:srgbClr val="7030A0"/>
                </a:solidFill>
              </a:rPr>
              <a:t>Le K </a:t>
            </a:r>
            <a:r>
              <a:rPr lang="fr-FR" sz="1400" dirty="0" smtClean="0">
                <a:solidFill>
                  <a:srgbClr val="7030A0"/>
                </a:solidFill>
              </a:rPr>
              <a:t>de </a:t>
            </a:r>
            <a:r>
              <a:rPr lang="fr-FR" sz="1400" dirty="0" err="1" smtClean="0">
                <a:solidFill>
                  <a:srgbClr val="7030A0"/>
                </a:solidFill>
              </a:rPr>
              <a:t>Buzatti</a:t>
            </a:r>
            <a:r>
              <a:rPr lang="fr-FR" sz="1400" dirty="0" smtClean="0">
                <a:solidFill>
                  <a:srgbClr val="7030A0"/>
                </a:solidFill>
              </a:rPr>
              <a:t>…</a:t>
            </a:r>
          </a:p>
          <a:p>
            <a:pPr algn="just"/>
            <a:r>
              <a:rPr lang="fr-FR" sz="1400" b="1" dirty="0" err="1" smtClean="0">
                <a:solidFill>
                  <a:srgbClr val="C00000"/>
                </a:solidFill>
              </a:rPr>
              <a:t>Séq</a:t>
            </a:r>
            <a:r>
              <a:rPr lang="fr-FR" sz="1400" b="1" dirty="0" smtClean="0">
                <a:solidFill>
                  <a:srgbClr val="C00000"/>
                </a:solidFill>
              </a:rPr>
              <a:t>. B1 : « Survivre sur une île déserte » </a:t>
            </a:r>
            <a:r>
              <a:rPr lang="fr-FR" sz="1400" u="sng" dirty="0" smtClean="0">
                <a:solidFill>
                  <a:srgbClr val="C00000"/>
                </a:solidFill>
              </a:rPr>
              <a:t>Lecture intégrale </a:t>
            </a:r>
            <a:r>
              <a:rPr lang="fr-FR" sz="1400" dirty="0" smtClean="0">
                <a:solidFill>
                  <a:srgbClr val="C00000"/>
                </a:solidFill>
              </a:rPr>
              <a:t>de </a:t>
            </a:r>
            <a:r>
              <a:rPr lang="fr-FR" sz="1400" i="1" dirty="0" smtClean="0">
                <a:solidFill>
                  <a:srgbClr val="C00000"/>
                </a:solidFill>
              </a:rPr>
              <a:t>Vendredi ou la vie sauvage</a:t>
            </a:r>
          </a:p>
          <a:p>
            <a:pPr algn="just"/>
            <a:r>
              <a:rPr lang="fr-FR" sz="1400" dirty="0" smtClean="0">
                <a:solidFill>
                  <a:srgbClr val="C00000"/>
                </a:solidFill>
              </a:rPr>
              <a:t>+ extraits  de </a:t>
            </a:r>
            <a:r>
              <a:rPr lang="fr-FR" sz="1400" i="1" dirty="0" smtClean="0">
                <a:solidFill>
                  <a:srgbClr val="C00000"/>
                </a:solidFill>
              </a:rPr>
              <a:t>Robinson </a:t>
            </a:r>
            <a:r>
              <a:rPr lang="fr-FR" sz="1400" i="1" dirty="0" err="1" smtClean="0">
                <a:solidFill>
                  <a:srgbClr val="C00000"/>
                </a:solidFill>
              </a:rPr>
              <a:t>Crusoé</a:t>
            </a:r>
            <a:r>
              <a:rPr lang="fr-FR" sz="1400" i="1" dirty="0" smtClean="0">
                <a:solidFill>
                  <a:srgbClr val="C00000"/>
                </a:solidFill>
              </a:rPr>
              <a:t> </a:t>
            </a:r>
            <a:r>
              <a:rPr lang="fr-FR" sz="1400" dirty="0" smtClean="0">
                <a:solidFill>
                  <a:srgbClr val="C00000"/>
                </a:solidFill>
              </a:rPr>
              <a:t>et de </a:t>
            </a:r>
            <a:r>
              <a:rPr lang="fr-FR" sz="1400" i="1" dirty="0" smtClean="0">
                <a:solidFill>
                  <a:srgbClr val="C00000"/>
                </a:solidFill>
              </a:rPr>
              <a:t>L’île mystérieuse </a:t>
            </a:r>
            <a:r>
              <a:rPr lang="fr-FR" sz="1400" dirty="0" smtClean="0">
                <a:solidFill>
                  <a:srgbClr val="C00000"/>
                </a:solidFill>
              </a:rPr>
              <a:t>de Verne. lecture cursive : </a:t>
            </a:r>
            <a:r>
              <a:rPr lang="fr-FR" sz="1400" i="1" dirty="0" smtClean="0">
                <a:solidFill>
                  <a:srgbClr val="C00000"/>
                </a:solidFill>
              </a:rPr>
              <a:t>L’île mystérieuse. </a:t>
            </a:r>
            <a:r>
              <a:rPr lang="fr-FR" sz="1400" dirty="0" smtClean="0">
                <a:solidFill>
                  <a:srgbClr val="C00000"/>
                </a:solidFill>
              </a:rPr>
              <a:t>Extraits de films :  adaptations </a:t>
            </a:r>
            <a:r>
              <a:rPr lang="fr-FR" sz="1400" i="1" dirty="0" smtClean="0">
                <a:solidFill>
                  <a:srgbClr val="C00000"/>
                </a:solidFill>
              </a:rPr>
              <a:t>Robinson </a:t>
            </a:r>
            <a:r>
              <a:rPr lang="fr-FR" sz="1400" i="1" dirty="0" err="1" smtClean="0">
                <a:solidFill>
                  <a:srgbClr val="C00000"/>
                </a:solidFill>
              </a:rPr>
              <a:t>Crusoé</a:t>
            </a:r>
            <a:r>
              <a:rPr lang="fr-FR" sz="1400" i="1" dirty="0" smtClean="0">
                <a:solidFill>
                  <a:srgbClr val="C00000"/>
                </a:solidFill>
              </a:rPr>
              <a:t> </a:t>
            </a:r>
            <a:r>
              <a:rPr lang="fr-FR" sz="1400" dirty="0" smtClean="0">
                <a:solidFill>
                  <a:srgbClr val="C00000"/>
                </a:solidFill>
              </a:rPr>
              <a:t>+ film </a:t>
            </a:r>
            <a:r>
              <a:rPr lang="fr-FR" sz="1400" i="1" dirty="0" smtClean="0">
                <a:solidFill>
                  <a:srgbClr val="C00000"/>
                </a:solidFill>
              </a:rPr>
              <a:t>Seul au monde</a:t>
            </a:r>
          </a:p>
          <a:p>
            <a:pPr algn="just"/>
            <a:r>
              <a:rPr lang="fr-FR" sz="1400" b="1" dirty="0" err="1" smtClean="0">
                <a:solidFill>
                  <a:srgbClr val="C00000"/>
                </a:solidFill>
              </a:rPr>
              <a:t>Séq</a:t>
            </a:r>
            <a:r>
              <a:rPr lang="fr-FR" sz="1400" b="1" dirty="0" smtClean="0">
                <a:solidFill>
                  <a:srgbClr val="C00000"/>
                </a:solidFill>
              </a:rPr>
              <a:t>. B2 « Des aventuriers en quête d’autres mondes</a:t>
            </a:r>
            <a:r>
              <a:rPr lang="fr-FR" sz="1400" dirty="0" smtClean="0">
                <a:solidFill>
                  <a:srgbClr val="C00000"/>
                </a:solidFill>
              </a:rPr>
              <a:t> » Allons sur la lune : </a:t>
            </a:r>
            <a:r>
              <a:rPr lang="fr-FR" sz="1400" i="1" dirty="0" smtClean="0">
                <a:solidFill>
                  <a:srgbClr val="C00000"/>
                </a:solidFill>
              </a:rPr>
              <a:t>De la Terre à la lune </a:t>
            </a:r>
            <a:r>
              <a:rPr lang="fr-FR" sz="1400" dirty="0" smtClean="0">
                <a:solidFill>
                  <a:srgbClr val="C00000"/>
                </a:solidFill>
              </a:rPr>
              <a:t>et </a:t>
            </a:r>
            <a:r>
              <a:rPr lang="fr-FR" sz="1400" i="1" dirty="0" smtClean="0">
                <a:solidFill>
                  <a:srgbClr val="C00000"/>
                </a:solidFill>
              </a:rPr>
              <a:t>Autour de la lune </a:t>
            </a:r>
            <a:r>
              <a:rPr lang="fr-FR" sz="1400" dirty="0" smtClean="0">
                <a:solidFill>
                  <a:srgbClr val="C00000"/>
                </a:solidFill>
              </a:rPr>
              <a:t>de Verne, </a:t>
            </a:r>
            <a:r>
              <a:rPr lang="fr-FR" sz="1400" i="1" dirty="0" smtClean="0">
                <a:solidFill>
                  <a:srgbClr val="C00000"/>
                </a:solidFill>
              </a:rPr>
              <a:t>Les premiers hommes  sur la lune </a:t>
            </a:r>
            <a:r>
              <a:rPr lang="fr-FR" sz="1400" dirty="0" smtClean="0">
                <a:solidFill>
                  <a:srgbClr val="C00000"/>
                </a:solidFill>
              </a:rPr>
              <a:t>de Wells, </a:t>
            </a:r>
            <a:r>
              <a:rPr lang="fr-FR" sz="1400" i="1" dirty="0" smtClean="0">
                <a:solidFill>
                  <a:srgbClr val="C00000"/>
                </a:solidFill>
              </a:rPr>
              <a:t>Objectif lune </a:t>
            </a:r>
            <a:r>
              <a:rPr lang="fr-FR" sz="1400" dirty="0" smtClean="0">
                <a:solidFill>
                  <a:srgbClr val="C00000"/>
                </a:solidFill>
              </a:rPr>
              <a:t>et </a:t>
            </a:r>
            <a:r>
              <a:rPr lang="fr-FR" sz="1400" i="1" dirty="0" smtClean="0">
                <a:solidFill>
                  <a:srgbClr val="C00000"/>
                </a:solidFill>
              </a:rPr>
              <a:t>On a marché sur la lune </a:t>
            </a:r>
            <a:r>
              <a:rPr lang="fr-FR" sz="1400" dirty="0" smtClean="0">
                <a:solidFill>
                  <a:srgbClr val="C00000"/>
                </a:solidFill>
              </a:rPr>
              <a:t>d’Hergé</a:t>
            </a:r>
          </a:p>
          <a:p>
            <a:pPr algn="just"/>
            <a:r>
              <a:rPr lang="fr-FR" sz="1400" dirty="0" smtClean="0">
                <a:solidFill>
                  <a:srgbClr val="C00000"/>
                </a:solidFill>
              </a:rPr>
              <a:t>+ les cosmonautes.</a:t>
            </a:r>
          </a:p>
          <a:p>
            <a:pPr algn="just">
              <a:buFontTx/>
              <a:buChar char="-"/>
            </a:pPr>
            <a:r>
              <a:rPr lang="fr-FR" sz="1400" b="1" dirty="0" err="1" smtClean="0">
                <a:solidFill>
                  <a:schemeClr val="accent2">
                    <a:lumMod val="75000"/>
                  </a:schemeClr>
                </a:solidFill>
              </a:rPr>
              <a:t>Séq</a:t>
            </a:r>
            <a:r>
              <a:rPr lang="fr-FR" sz="1400" b="1" dirty="0" smtClean="0">
                <a:solidFill>
                  <a:schemeClr val="accent2">
                    <a:lumMod val="75000"/>
                  </a:schemeClr>
                </a:solidFill>
              </a:rPr>
              <a:t>. C1 «Comment se représente-t-on les premiers temps du monde dans la Bible et dans d’autres textes anciens ou sacrés ? »</a:t>
            </a:r>
            <a:r>
              <a:rPr lang="fr-FR" sz="1400" dirty="0" smtClean="0">
                <a:solidFill>
                  <a:schemeClr val="accent2">
                    <a:lumMod val="75000"/>
                  </a:schemeClr>
                </a:solidFill>
              </a:rPr>
              <a:t> un extrait long de La Genèse  + HG + Histoire des arts +- groupement de textes (extraits) : Livre 1 des </a:t>
            </a:r>
            <a:r>
              <a:rPr lang="fr-FR" sz="1400" i="1" dirty="0" smtClean="0">
                <a:solidFill>
                  <a:schemeClr val="accent2">
                    <a:lumMod val="75000"/>
                  </a:schemeClr>
                </a:solidFill>
              </a:rPr>
              <a:t>Métamorphoses</a:t>
            </a:r>
            <a:r>
              <a:rPr lang="fr-FR" sz="1400" dirty="0" smtClean="0">
                <a:solidFill>
                  <a:schemeClr val="accent2">
                    <a:lumMod val="75000"/>
                  </a:schemeClr>
                </a:solidFill>
              </a:rPr>
              <a:t> d’Ovide,  le </a:t>
            </a:r>
            <a:r>
              <a:rPr lang="fr-FR" sz="1400" i="1" dirty="0" smtClean="0">
                <a:solidFill>
                  <a:schemeClr val="accent2">
                    <a:lumMod val="75000"/>
                  </a:schemeClr>
                </a:solidFill>
              </a:rPr>
              <a:t>Coran, Gilgamesh</a:t>
            </a:r>
            <a:r>
              <a:rPr lang="fr-FR" sz="1400" dirty="0" smtClean="0">
                <a:solidFill>
                  <a:schemeClr val="accent2">
                    <a:lumMod val="75000"/>
                  </a:schemeClr>
                </a:solidFill>
              </a:rPr>
              <a:t>, le </a:t>
            </a:r>
            <a:r>
              <a:rPr lang="fr-FR" sz="1400" i="1" dirty="0" err="1" smtClean="0">
                <a:solidFill>
                  <a:schemeClr val="accent2">
                    <a:lumMod val="75000"/>
                  </a:schemeClr>
                </a:solidFill>
              </a:rPr>
              <a:t>Popol</a:t>
            </a:r>
            <a:r>
              <a:rPr lang="fr-FR" sz="1400" i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r-FR" sz="1400" i="1" dirty="0" err="1" smtClean="0">
                <a:solidFill>
                  <a:schemeClr val="accent2">
                    <a:lumMod val="75000"/>
                  </a:schemeClr>
                </a:solidFill>
              </a:rPr>
              <a:t>Vuh</a:t>
            </a:r>
            <a:r>
              <a:rPr lang="fr-FR" sz="1400" i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r-FR" sz="1400" dirty="0" smtClean="0">
                <a:solidFill>
                  <a:schemeClr val="accent2">
                    <a:lumMod val="75000"/>
                  </a:schemeClr>
                </a:solidFill>
              </a:rPr>
              <a:t>(le thème du déluge s’y prête bien). +</a:t>
            </a:r>
            <a:r>
              <a:rPr lang="fr-FR" sz="1400" b="1" dirty="0" smtClean="0">
                <a:solidFill>
                  <a:schemeClr val="accent2">
                    <a:lumMod val="75000"/>
                  </a:schemeClr>
                </a:solidFill>
              </a:rPr>
              <a:t>Dossier : « Qu’en dit la science?</a:t>
            </a:r>
            <a:r>
              <a:rPr lang="fr-FR" sz="1400" dirty="0" smtClean="0">
                <a:solidFill>
                  <a:schemeClr val="accent2">
                    <a:lumMod val="75000"/>
                  </a:schemeClr>
                </a:solidFill>
              </a:rPr>
              <a:t> » Evolution de quelques théories à travers les âges.</a:t>
            </a:r>
            <a:r>
              <a:rPr lang="fr-FR" sz="1400" b="1" dirty="0" smtClean="0">
                <a:solidFill>
                  <a:schemeClr val="accent2">
                    <a:lumMod val="75000"/>
                  </a:schemeClr>
                </a:solidFill>
              </a:rPr>
              <a:t> Lecture cursive : </a:t>
            </a:r>
            <a:r>
              <a:rPr lang="fr-FR" sz="1400" dirty="0" smtClean="0">
                <a:solidFill>
                  <a:schemeClr val="accent2">
                    <a:lumMod val="75000"/>
                  </a:schemeClr>
                </a:solidFill>
              </a:rPr>
              <a:t>choix de textes dans </a:t>
            </a:r>
            <a:r>
              <a:rPr lang="fr-FR" sz="1400" i="1" dirty="0" smtClean="0">
                <a:solidFill>
                  <a:schemeClr val="accent2">
                    <a:lumMod val="75000"/>
                  </a:schemeClr>
                </a:solidFill>
              </a:rPr>
              <a:t>Histoires comme ça </a:t>
            </a:r>
            <a:r>
              <a:rPr lang="fr-FR" sz="1400" dirty="0" smtClean="0">
                <a:solidFill>
                  <a:schemeClr val="accent2">
                    <a:lumMod val="75000"/>
                  </a:schemeClr>
                </a:solidFill>
              </a:rPr>
              <a:t>de Kipling, par ex. </a:t>
            </a:r>
            <a:r>
              <a:rPr lang="en-US" sz="1400" i="1" dirty="0" smtClean="0">
                <a:solidFill>
                  <a:schemeClr val="accent2">
                    <a:lumMod val="75000"/>
                  </a:schemeClr>
                </a:solidFill>
              </a:rPr>
              <a:t>Comment </a:t>
            </a:r>
            <a:r>
              <a:rPr lang="en-US" sz="1400" i="1" dirty="0" err="1" smtClean="0">
                <a:solidFill>
                  <a:schemeClr val="accent2">
                    <a:lumMod val="75000"/>
                  </a:schemeClr>
                </a:solidFill>
              </a:rPr>
              <a:t>s'est</a:t>
            </a:r>
            <a:r>
              <a:rPr lang="en-US" sz="1400" i="1" dirty="0" smtClean="0">
                <a:solidFill>
                  <a:schemeClr val="accent2">
                    <a:lumMod val="75000"/>
                  </a:schemeClr>
                </a:solidFill>
              </a:rPr>
              <a:t> fait </a:t>
            </a:r>
            <a:r>
              <a:rPr lang="en-US" sz="1400" i="1" dirty="0" err="1" smtClean="0">
                <a:solidFill>
                  <a:schemeClr val="accent2">
                    <a:lumMod val="75000"/>
                  </a:schemeClr>
                </a:solidFill>
              </a:rPr>
              <a:t>l'alphabet</a:t>
            </a:r>
            <a:r>
              <a:rPr lang="en-US" sz="1400" dirty="0" smtClean="0">
                <a:solidFill>
                  <a:schemeClr val="accent2">
                    <a:lumMod val="75000"/>
                  </a:schemeClr>
                </a:solidFill>
              </a:rPr>
              <a:t> (</a:t>
            </a:r>
            <a:r>
              <a:rPr lang="en-US" sz="1400" i="1" dirty="0" smtClean="0">
                <a:solidFill>
                  <a:schemeClr val="accent2">
                    <a:lumMod val="75000"/>
                  </a:schemeClr>
                </a:solidFill>
              </a:rPr>
              <a:t>How the Alphabet was Made</a:t>
            </a:r>
            <a:r>
              <a:rPr lang="en-US" sz="1400" dirty="0" smtClean="0">
                <a:solidFill>
                  <a:schemeClr val="accent2">
                    <a:lumMod val="75000"/>
                  </a:schemeClr>
                </a:solidFill>
              </a:rPr>
              <a:t>). </a:t>
            </a:r>
            <a:r>
              <a:rPr lang="en-US" sz="1400" i="1" dirty="0" smtClean="0">
                <a:solidFill>
                  <a:schemeClr val="accent2">
                    <a:lumMod val="75000"/>
                  </a:schemeClr>
                </a:solidFill>
              </a:rPr>
              <a:t>Le </a:t>
            </a:r>
            <a:r>
              <a:rPr lang="en-US" sz="1400" i="1" dirty="0" err="1" smtClean="0">
                <a:solidFill>
                  <a:schemeClr val="accent2">
                    <a:lumMod val="75000"/>
                  </a:schemeClr>
                </a:solidFill>
              </a:rPr>
              <a:t>Léopard</a:t>
            </a:r>
            <a:r>
              <a:rPr lang="en-US" sz="1400" i="1" dirty="0" smtClean="0">
                <a:solidFill>
                  <a:schemeClr val="accent2">
                    <a:lumMod val="75000"/>
                  </a:schemeClr>
                </a:solidFill>
              </a:rPr>
              <a:t> et </a:t>
            </a:r>
            <a:r>
              <a:rPr lang="en-US" sz="1400" i="1" dirty="0" err="1" smtClean="0">
                <a:solidFill>
                  <a:schemeClr val="accent2">
                    <a:lumMod val="75000"/>
                  </a:schemeClr>
                </a:solidFill>
              </a:rPr>
              <a:t>ses</a:t>
            </a:r>
            <a:r>
              <a:rPr lang="en-US" sz="1400" i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1400" i="1" dirty="0" err="1" smtClean="0">
                <a:solidFill>
                  <a:schemeClr val="accent2">
                    <a:lumMod val="75000"/>
                  </a:schemeClr>
                </a:solidFill>
              </a:rPr>
              <a:t>taches</a:t>
            </a:r>
            <a:r>
              <a:rPr lang="en-US" sz="1400" dirty="0" smtClean="0">
                <a:solidFill>
                  <a:schemeClr val="accent2">
                    <a:lumMod val="75000"/>
                  </a:schemeClr>
                </a:solidFill>
              </a:rPr>
              <a:t> (</a:t>
            </a:r>
            <a:r>
              <a:rPr lang="en-US" sz="1400" i="1" dirty="0" smtClean="0">
                <a:solidFill>
                  <a:schemeClr val="accent2">
                    <a:lumMod val="75000"/>
                  </a:schemeClr>
                </a:solidFill>
              </a:rPr>
              <a:t>How the Leopard got his Spots</a:t>
            </a:r>
            <a:r>
              <a:rPr lang="en-US" sz="1400" dirty="0" smtClean="0">
                <a:solidFill>
                  <a:schemeClr val="accent2">
                    <a:lumMod val="75000"/>
                  </a:schemeClr>
                </a:solidFill>
              </a:rPr>
              <a:t>)</a:t>
            </a:r>
            <a:endParaRPr lang="fr-FR" sz="14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just"/>
            <a:r>
              <a:rPr lang="fr-FR" sz="1400" b="1" dirty="0" err="1" smtClean="0">
                <a:solidFill>
                  <a:schemeClr val="accent2">
                    <a:lumMod val="75000"/>
                  </a:schemeClr>
                </a:solidFill>
              </a:rPr>
              <a:t>Séq</a:t>
            </a:r>
            <a:r>
              <a:rPr lang="fr-FR" sz="1400" b="1" dirty="0" smtClean="0">
                <a:solidFill>
                  <a:schemeClr val="accent2">
                    <a:lumMod val="75000"/>
                  </a:schemeClr>
                </a:solidFill>
              </a:rPr>
              <a:t>. C2 « En tout cas les poètes savent aussi créer des mondes, et admirer le nôtre »</a:t>
            </a:r>
            <a:r>
              <a:rPr lang="fr-FR" sz="1400" dirty="0" smtClean="0">
                <a:solidFill>
                  <a:schemeClr val="accent2">
                    <a:lumMod val="75000"/>
                  </a:schemeClr>
                </a:solidFill>
              </a:rPr>
              <a:t> Groupement de textes (cf. l’anthologie « Les poètes et l’univers », de l’astrophysicien Jean-Pierre </a:t>
            </a:r>
            <a:r>
              <a:rPr lang="fr-FR" sz="1400" dirty="0" err="1" smtClean="0">
                <a:solidFill>
                  <a:schemeClr val="accent2">
                    <a:lumMod val="75000"/>
                  </a:schemeClr>
                </a:solidFill>
              </a:rPr>
              <a:t>Luminet</a:t>
            </a:r>
            <a:r>
              <a:rPr lang="fr-FR" sz="1400" dirty="0" smtClean="0">
                <a:solidFill>
                  <a:schemeClr val="accent2">
                    <a:lumMod val="75000"/>
                  </a:schemeClr>
                </a:solidFill>
              </a:rPr>
              <a:t>) : par ex. textes de Hugo, Lamartine, Prévert, Queneau, Claude Roy, etc. </a:t>
            </a:r>
          </a:p>
          <a:p>
            <a:pPr algn="just"/>
            <a:r>
              <a:rPr lang="fr-FR" sz="1400" b="1" dirty="0" err="1" smtClean="0">
                <a:solidFill>
                  <a:srgbClr val="008000"/>
                </a:solidFill>
              </a:rPr>
              <a:t>Séq</a:t>
            </a:r>
            <a:r>
              <a:rPr lang="fr-FR" sz="1400" b="1" dirty="0" smtClean="0">
                <a:solidFill>
                  <a:srgbClr val="008000"/>
                </a:solidFill>
              </a:rPr>
              <a:t>. D1  « Ah ! Quel plaisir de tromper le trompeur ! » </a:t>
            </a:r>
            <a:r>
              <a:rPr lang="fr-FR" sz="1400" u="sng" dirty="0" smtClean="0">
                <a:solidFill>
                  <a:srgbClr val="008000"/>
                </a:solidFill>
              </a:rPr>
              <a:t>Groupement de textes </a:t>
            </a:r>
            <a:r>
              <a:rPr lang="fr-FR" sz="1400" dirty="0" smtClean="0">
                <a:solidFill>
                  <a:srgbClr val="008000"/>
                </a:solidFill>
              </a:rPr>
              <a:t>: un extrait de Plaute, une farce du Moyen Âge, quelques </a:t>
            </a:r>
            <a:r>
              <a:rPr lang="fr-FR" sz="1400" u="sng" dirty="0" smtClean="0">
                <a:solidFill>
                  <a:srgbClr val="008000"/>
                </a:solidFill>
              </a:rPr>
              <a:t> </a:t>
            </a:r>
            <a:r>
              <a:rPr lang="fr-FR" sz="1400" dirty="0" smtClean="0">
                <a:solidFill>
                  <a:srgbClr val="008000"/>
                </a:solidFill>
              </a:rPr>
              <a:t>fables de La Fontaine, etc. + Dossier sur le comique de la duperie jusqu’aux humoristes et aux films comiques d’aujourd’hui</a:t>
            </a:r>
          </a:p>
          <a:p>
            <a:pPr algn="just"/>
            <a:r>
              <a:rPr lang="fr-FR" sz="1400" b="1" dirty="0" err="1" smtClean="0">
                <a:solidFill>
                  <a:srgbClr val="008000"/>
                </a:solidFill>
              </a:rPr>
              <a:t>Séq</a:t>
            </a:r>
            <a:r>
              <a:rPr lang="fr-FR" sz="1400" b="1" dirty="0" smtClean="0">
                <a:solidFill>
                  <a:srgbClr val="008000"/>
                </a:solidFill>
              </a:rPr>
              <a:t>. D2  « Scapin, un as de la duperie » </a:t>
            </a:r>
            <a:r>
              <a:rPr lang="fr-FR" sz="1400" b="1" u="sng" dirty="0" smtClean="0">
                <a:solidFill>
                  <a:srgbClr val="008000"/>
                </a:solidFill>
              </a:rPr>
              <a:t> </a:t>
            </a:r>
            <a:r>
              <a:rPr lang="fr-FR" sz="1400" u="sng" dirty="0" smtClean="0">
                <a:solidFill>
                  <a:srgbClr val="008000"/>
                </a:solidFill>
              </a:rPr>
              <a:t>Lecture intégrale </a:t>
            </a:r>
            <a:r>
              <a:rPr lang="fr-FR" sz="1400" dirty="0" smtClean="0">
                <a:solidFill>
                  <a:srgbClr val="008000"/>
                </a:solidFill>
              </a:rPr>
              <a:t>des </a:t>
            </a:r>
            <a:r>
              <a:rPr lang="fr-FR" sz="1400" i="1" dirty="0" smtClean="0">
                <a:solidFill>
                  <a:srgbClr val="008000"/>
                </a:solidFill>
              </a:rPr>
              <a:t>Fourberies de </a:t>
            </a:r>
            <a:r>
              <a:rPr lang="fr-FR" sz="1400" i="1" dirty="0" smtClean="0">
                <a:solidFill>
                  <a:srgbClr val="008000"/>
                </a:solidFill>
              </a:rPr>
              <a:t>Scapin </a:t>
            </a:r>
            <a:r>
              <a:rPr lang="fr-FR" sz="1400" dirty="0" smtClean="0">
                <a:solidFill>
                  <a:srgbClr val="008000"/>
                </a:solidFill>
              </a:rPr>
              <a:t>(ou une pièce de Molière plus adaptée à la 6</a:t>
            </a:r>
            <a:r>
              <a:rPr lang="fr-FR" sz="1400" baseline="30000" dirty="0" smtClean="0">
                <a:solidFill>
                  <a:srgbClr val="008000"/>
                </a:solidFill>
              </a:rPr>
              <a:t>ème</a:t>
            </a:r>
            <a:r>
              <a:rPr lang="fr-FR" sz="1400" dirty="0" smtClean="0">
                <a:solidFill>
                  <a:srgbClr val="008000"/>
                </a:solidFill>
              </a:rPr>
              <a:t>)</a:t>
            </a:r>
            <a:r>
              <a:rPr lang="fr-FR" sz="1400" i="1" dirty="0" smtClean="0">
                <a:solidFill>
                  <a:srgbClr val="008000"/>
                </a:solidFill>
              </a:rPr>
              <a:t>  de </a:t>
            </a:r>
            <a:r>
              <a:rPr lang="fr-FR" sz="1400" dirty="0" smtClean="0">
                <a:solidFill>
                  <a:srgbClr val="008000"/>
                </a:solidFill>
              </a:rPr>
              <a:t>+ extraits de captations de mise en scène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141984"/>
            <a:ext cx="9144000" cy="5716016"/>
          </a:xfrm>
          <a:solidFill>
            <a:schemeClr val="bg2"/>
          </a:solidFill>
        </p:spPr>
        <p:txBody>
          <a:bodyPr>
            <a:normAutofit/>
          </a:bodyPr>
          <a:lstStyle/>
          <a:p>
            <a:endParaRPr lang="fr-FR" sz="1600" b="1" dirty="0" smtClean="0">
              <a:solidFill>
                <a:srgbClr val="C00000"/>
              </a:solidFill>
            </a:endParaRPr>
          </a:p>
          <a:p>
            <a:r>
              <a:rPr lang="fr-FR" sz="1600" b="1" dirty="0" err="1" smtClean="0">
                <a:solidFill>
                  <a:srgbClr val="0070C0"/>
                </a:solidFill>
              </a:rPr>
              <a:t>Séq</a:t>
            </a:r>
            <a:r>
              <a:rPr lang="fr-FR" sz="1600" b="1" dirty="0" smtClean="0">
                <a:solidFill>
                  <a:srgbClr val="0070C0"/>
                </a:solidFill>
              </a:rPr>
              <a:t>. B1  « Survivre sur une île déserte » </a:t>
            </a:r>
            <a:r>
              <a:rPr lang="fr-FR" sz="1600" u="sng" dirty="0" smtClean="0">
                <a:solidFill>
                  <a:srgbClr val="0070C0"/>
                </a:solidFill>
              </a:rPr>
              <a:t>Lecture intégrale </a:t>
            </a:r>
            <a:r>
              <a:rPr lang="fr-FR" sz="1600" dirty="0" smtClean="0">
                <a:solidFill>
                  <a:srgbClr val="0070C0"/>
                </a:solidFill>
              </a:rPr>
              <a:t>de </a:t>
            </a:r>
            <a:r>
              <a:rPr lang="fr-FR" sz="1600" i="1" dirty="0" smtClean="0">
                <a:solidFill>
                  <a:srgbClr val="0070C0"/>
                </a:solidFill>
              </a:rPr>
              <a:t>Vendredi ou la vie sauvage </a:t>
            </a:r>
          </a:p>
          <a:p>
            <a:r>
              <a:rPr lang="fr-FR" sz="1600" b="1" dirty="0" err="1" smtClean="0">
                <a:solidFill>
                  <a:srgbClr val="7030A0"/>
                </a:solidFill>
              </a:rPr>
              <a:t>Séq</a:t>
            </a:r>
            <a:r>
              <a:rPr lang="fr-FR" sz="1600" b="1" dirty="0" smtClean="0">
                <a:solidFill>
                  <a:srgbClr val="7030A0"/>
                </a:solidFill>
              </a:rPr>
              <a:t>. A2  « On fait de drôles de rencontres dans les contes »  c</a:t>
            </a:r>
            <a:r>
              <a:rPr lang="fr-FR" sz="1600" dirty="0" smtClean="0">
                <a:solidFill>
                  <a:srgbClr val="7030A0"/>
                </a:solidFill>
              </a:rPr>
              <a:t>hoix de contes </a:t>
            </a:r>
            <a:r>
              <a:rPr lang="fr-FR" sz="1600" dirty="0" smtClean="0">
                <a:solidFill>
                  <a:srgbClr val="FF0000"/>
                </a:solidFill>
              </a:rPr>
              <a:t> </a:t>
            </a:r>
            <a:r>
              <a:rPr lang="fr-FR" sz="1600" u="sng" dirty="0" err="1" smtClean="0">
                <a:solidFill>
                  <a:srgbClr val="FF0000"/>
                </a:solidFill>
              </a:rPr>
              <a:t>lect</a:t>
            </a:r>
            <a:r>
              <a:rPr lang="fr-FR" sz="1600" u="sng" dirty="0" smtClean="0">
                <a:solidFill>
                  <a:srgbClr val="FF0000"/>
                </a:solidFill>
              </a:rPr>
              <a:t>. cursive </a:t>
            </a:r>
            <a:r>
              <a:rPr lang="fr-FR" sz="1600" dirty="0" smtClean="0">
                <a:solidFill>
                  <a:srgbClr val="FF0000"/>
                </a:solidFill>
              </a:rPr>
              <a:t>: un conte </a:t>
            </a:r>
          </a:p>
          <a:p>
            <a:r>
              <a:rPr lang="fr-FR" sz="1600" b="1" dirty="0" err="1" smtClean="0">
                <a:solidFill>
                  <a:schemeClr val="accent2">
                    <a:lumMod val="75000"/>
                  </a:schemeClr>
                </a:solidFill>
              </a:rPr>
              <a:t>Séq</a:t>
            </a:r>
            <a:r>
              <a:rPr lang="fr-FR" sz="1600" b="1" dirty="0" smtClean="0">
                <a:solidFill>
                  <a:schemeClr val="accent2">
                    <a:lumMod val="75000"/>
                  </a:schemeClr>
                </a:solidFill>
              </a:rPr>
              <a:t>. C1  « Comment se représente-t-on les premiers temps du monde dans la Bible et dans d’autres textes anciens ou sacrés ?</a:t>
            </a:r>
            <a:r>
              <a:rPr lang="fr-FR" sz="1600" dirty="0" smtClean="0">
                <a:solidFill>
                  <a:schemeClr val="accent2">
                    <a:lumMod val="75000"/>
                  </a:schemeClr>
                </a:solidFill>
              </a:rPr>
              <a:t> » un extrait long de La Genèse  + HG + Histoire des arts +- groupement de textes (extraits)  + DOSSIER Qu’en dit la science ? </a:t>
            </a:r>
            <a:r>
              <a:rPr lang="fr-FR" sz="1600" u="sng" dirty="0" err="1" smtClean="0">
                <a:solidFill>
                  <a:srgbClr val="FF0000"/>
                </a:solidFill>
              </a:rPr>
              <a:t>Lect</a:t>
            </a:r>
            <a:r>
              <a:rPr lang="fr-FR" sz="1600" u="sng" dirty="0" smtClean="0">
                <a:solidFill>
                  <a:srgbClr val="FF0000"/>
                </a:solidFill>
              </a:rPr>
              <a:t>. cursive </a:t>
            </a:r>
            <a:r>
              <a:rPr lang="fr-FR" sz="1600" b="1" dirty="0" smtClean="0">
                <a:solidFill>
                  <a:srgbClr val="FF0000"/>
                </a:solidFill>
              </a:rPr>
              <a:t>: </a:t>
            </a:r>
            <a:r>
              <a:rPr lang="fr-FR" sz="1600" dirty="0" smtClean="0">
                <a:solidFill>
                  <a:srgbClr val="FF0000"/>
                </a:solidFill>
              </a:rPr>
              <a:t>choix de textes dans </a:t>
            </a:r>
            <a:r>
              <a:rPr lang="fr-FR" sz="1600" i="1" dirty="0" smtClean="0">
                <a:solidFill>
                  <a:srgbClr val="FF0000"/>
                </a:solidFill>
              </a:rPr>
              <a:t>Histoires comme ça </a:t>
            </a:r>
            <a:endParaRPr lang="fr-FR" sz="1600" dirty="0" smtClean="0">
              <a:solidFill>
                <a:srgbClr val="FF0000"/>
              </a:solidFill>
            </a:endParaRPr>
          </a:p>
          <a:p>
            <a:r>
              <a:rPr lang="fr-FR" sz="1600" b="1" dirty="0" err="1" smtClean="0">
                <a:solidFill>
                  <a:srgbClr val="008000"/>
                </a:solidFill>
              </a:rPr>
              <a:t>Séq</a:t>
            </a:r>
            <a:r>
              <a:rPr lang="fr-FR" sz="1600" b="1" dirty="0" smtClean="0">
                <a:solidFill>
                  <a:srgbClr val="008000"/>
                </a:solidFill>
              </a:rPr>
              <a:t>. D1  « Ah ! Quel plaisir de tromper le trompeur ! » </a:t>
            </a:r>
            <a:r>
              <a:rPr lang="fr-FR" sz="1600" u="sng" dirty="0" smtClean="0">
                <a:solidFill>
                  <a:srgbClr val="008000"/>
                </a:solidFill>
              </a:rPr>
              <a:t>Groupement de textes </a:t>
            </a:r>
            <a:r>
              <a:rPr lang="fr-FR" sz="1600" dirty="0" smtClean="0">
                <a:solidFill>
                  <a:srgbClr val="008000"/>
                </a:solidFill>
              </a:rPr>
              <a:t> + </a:t>
            </a:r>
            <a:r>
              <a:rPr lang="fr-FR" sz="1600" dirty="0" smtClean="0">
                <a:solidFill>
                  <a:srgbClr val="FF0000"/>
                </a:solidFill>
              </a:rPr>
              <a:t>une farce en </a:t>
            </a:r>
            <a:r>
              <a:rPr lang="fr-FR" sz="1600" u="sng" dirty="0" smtClean="0">
                <a:solidFill>
                  <a:srgbClr val="FF0000"/>
                </a:solidFill>
              </a:rPr>
              <a:t>lecture cursive</a:t>
            </a:r>
            <a:endParaRPr lang="fr-FR" sz="1600" b="1" dirty="0" smtClean="0">
              <a:solidFill>
                <a:srgbClr val="FF0000"/>
              </a:solidFill>
            </a:endParaRPr>
          </a:p>
          <a:p>
            <a:r>
              <a:rPr lang="fr-FR" sz="1600" b="1" dirty="0" err="1" smtClean="0">
                <a:solidFill>
                  <a:srgbClr val="008000"/>
                </a:solidFill>
              </a:rPr>
              <a:t>Séq</a:t>
            </a:r>
            <a:r>
              <a:rPr lang="fr-FR" sz="1600" b="1" dirty="0" smtClean="0">
                <a:solidFill>
                  <a:srgbClr val="008000"/>
                </a:solidFill>
              </a:rPr>
              <a:t>. D2  « Scapin, un as de la duperie »  </a:t>
            </a:r>
            <a:r>
              <a:rPr lang="fr-FR" sz="1600" u="sng" dirty="0" smtClean="0">
                <a:solidFill>
                  <a:srgbClr val="008000"/>
                </a:solidFill>
              </a:rPr>
              <a:t>Lecture intégrale </a:t>
            </a:r>
            <a:r>
              <a:rPr lang="fr-FR" sz="1600" dirty="0" smtClean="0">
                <a:solidFill>
                  <a:srgbClr val="008000"/>
                </a:solidFill>
              </a:rPr>
              <a:t>des </a:t>
            </a:r>
            <a:r>
              <a:rPr lang="fr-FR" sz="1600" i="1" dirty="0" smtClean="0">
                <a:solidFill>
                  <a:srgbClr val="008000"/>
                </a:solidFill>
              </a:rPr>
              <a:t>Fourberies de </a:t>
            </a:r>
            <a:r>
              <a:rPr lang="fr-FR" sz="1600" i="1" dirty="0" smtClean="0">
                <a:solidFill>
                  <a:srgbClr val="008000"/>
                </a:solidFill>
              </a:rPr>
              <a:t>Scapin </a:t>
            </a:r>
            <a:r>
              <a:rPr lang="fr-FR" sz="1600" dirty="0" smtClean="0">
                <a:solidFill>
                  <a:srgbClr val="008000"/>
                </a:solidFill>
              </a:rPr>
              <a:t>(ou une pièce de Molière plus adaptée à la </a:t>
            </a:r>
            <a:r>
              <a:rPr lang="fr-FR" sz="1600" dirty="0" smtClean="0">
                <a:solidFill>
                  <a:srgbClr val="008000"/>
                </a:solidFill>
              </a:rPr>
              <a:t>6</a:t>
            </a:r>
            <a:r>
              <a:rPr lang="fr-FR" sz="1600" baseline="30000" dirty="0" smtClean="0">
                <a:solidFill>
                  <a:srgbClr val="008000"/>
                </a:solidFill>
              </a:rPr>
              <a:t>ème</a:t>
            </a:r>
            <a:r>
              <a:rPr lang="fr-FR" sz="1600" dirty="0" smtClean="0">
                <a:solidFill>
                  <a:srgbClr val="008000"/>
                </a:solidFill>
              </a:rPr>
              <a:t>)</a:t>
            </a:r>
            <a:r>
              <a:rPr lang="fr-FR" sz="1600" i="1" dirty="0" smtClean="0">
                <a:solidFill>
                  <a:srgbClr val="008000"/>
                </a:solidFill>
              </a:rPr>
              <a:t> </a:t>
            </a:r>
            <a:r>
              <a:rPr lang="fr-FR" sz="1600" dirty="0" smtClean="0">
                <a:solidFill>
                  <a:srgbClr val="008000"/>
                </a:solidFill>
              </a:rPr>
              <a:t>+ extraits de captations de mise en scène</a:t>
            </a:r>
          </a:p>
          <a:p>
            <a:r>
              <a:rPr lang="fr-FR" sz="1600" b="1" dirty="0" err="1" smtClean="0">
                <a:solidFill>
                  <a:srgbClr val="7030A0"/>
                </a:solidFill>
              </a:rPr>
              <a:t>Séq</a:t>
            </a:r>
            <a:r>
              <a:rPr lang="fr-FR" sz="1600" b="1" dirty="0" smtClean="0">
                <a:solidFill>
                  <a:srgbClr val="7030A0"/>
                </a:solidFill>
              </a:rPr>
              <a:t>. A1  « Comment Ulysse triomphe-t-il des monstres ? » </a:t>
            </a:r>
            <a:r>
              <a:rPr lang="fr-FR" sz="1600" dirty="0" smtClean="0">
                <a:solidFill>
                  <a:srgbClr val="7030A0"/>
                </a:solidFill>
              </a:rPr>
              <a:t>Les récits d’Ulysse chez Alcinoos +  </a:t>
            </a:r>
            <a:r>
              <a:rPr lang="fr-FR" sz="1600" u="sng" dirty="0" smtClean="0">
                <a:solidFill>
                  <a:srgbClr val="FF0000"/>
                </a:solidFill>
              </a:rPr>
              <a:t>lecture cursive </a:t>
            </a:r>
            <a:r>
              <a:rPr lang="fr-FR" sz="1600" dirty="0" smtClean="0">
                <a:solidFill>
                  <a:srgbClr val="FF0000"/>
                </a:solidFill>
              </a:rPr>
              <a:t>de mythes en littérature de jeunesse</a:t>
            </a:r>
          </a:p>
          <a:p>
            <a:r>
              <a:rPr lang="fr-FR" sz="1600" b="1" dirty="0" err="1" smtClean="0">
                <a:solidFill>
                  <a:srgbClr val="7030A0"/>
                </a:solidFill>
              </a:rPr>
              <a:t>Séq</a:t>
            </a:r>
            <a:r>
              <a:rPr lang="fr-FR" sz="1600" b="1" dirty="0" smtClean="0">
                <a:solidFill>
                  <a:srgbClr val="7030A0"/>
                </a:solidFill>
              </a:rPr>
              <a:t>. A3  « Monstres affreux ou charmants ? » : </a:t>
            </a:r>
            <a:r>
              <a:rPr lang="fr-FR" sz="1600" dirty="0" smtClean="0">
                <a:solidFill>
                  <a:srgbClr val="7030A0"/>
                </a:solidFill>
              </a:rPr>
              <a:t>Amour dans Psyché (l’Âne d’or d’Apulée) , Pygmalion et Galatée, ou une métamorphose de Zeus ( </a:t>
            </a:r>
            <a:r>
              <a:rPr lang="fr-FR" sz="1600" i="1" dirty="0" smtClean="0">
                <a:solidFill>
                  <a:srgbClr val="7030A0"/>
                </a:solidFill>
              </a:rPr>
              <a:t>Métamorphoses</a:t>
            </a:r>
            <a:r>
              <a:rPr lang="fr-FR" sz="1600" dirty="0" smtClean="0">
                <a:solidFill>
                  <a:srgbClr val="7030A0"/>
                </a:solidFill>
              </a:rPr>
              <a:t>), </a:t>
            </a:r>
            <a:r>
              <a:rPr lang="fr-FR" sz="1600" i="1" dirty="0" smtClean="0">
                <a:solidFill>
                  <a:srgbClr val="7030A0"/>
                </a:solidFill>
              </a:rPr>
              <a:t>La Belle et la Bête, </a:t>
            </a:r>
            <a:r>
              <a:rPr lang="fr-FR" sz="1600" dirty="0" smtClean="0">
                <a:solidFill>
                  <a:srgbClr val="7030A0"/>
                </a:solidFill>
              </a:rPr>
              <a:t>(+Cocteau), </a:t>
            </a:r>
            <a:r>
              <a:rPr lang="fr-FR" sz="1600" dirty="0" err="1" smtClean="0">
                <a:solidFill>
                  <a:srgbClr val="7030A0"/>
                </a:solidFill>
              </a:rPr>
              <a:t>Golum</a:t>
            </a:r>
            <a:r>
              <a:rPr lang="fr-FR" sz="1600" dirty="0" smtClean="0">
                <a:solidFill>
                  <a:srgbClr val="7030A0"/>
                </a:solidFill>
              </a:rPr>
              <a:t> dans </a:t>
            </a:r>
            <a:r>
              <a:rPr lang="fr-FR" sz="1600" i="1" dirty="0">
                <a:solidFill>
                  <a:srgbClr val="7030A0"/>
                </a:solidFill>
              </a:rPr>
              <a:t>L</a:t>
            </a:r>
            <a:r>
              <a:rPr lang="fr-FR" sz="1600" i="1" dirty="0" smtClean="0">
                <a:solidFill>
                  <a:srgbClr val="7030A0"/>
                </a:solidFill>
              </a:rPr>
              <a:t>e Seigneur des anneaux</a:t>
            </a:r>
            <a:r>
              <a:rPr lang="fr-FR" sz="1600" dirty="0" smtClean="0">
                <a:solidFill>
                  <a:srgbClr val="7030A0"/>
                </a:solidFill>
              </a:rPr>
              <a:t>, </a:t>
            </a:r>
            <a:r>
              <a:rPr lang="fr-FR" sz="1600" i="1" dirty="0">
                <a:solidFill>
                  <a:srgbClr val="7030A0"/>
                </a:solidFill>
              </a:rPr>
              <a:t>L</a:t>
            </a:r>
            <a:r>
              <a:rPr lang="fr-FR" sz="1600" i="1" dirty="0" smtClean="0">
                <a:solidFill>
                  <a:srgbClr val="7030A0"/>
                </a:solidFill>
              </a:rPr>
              <a:t>e K </a:t>
            </a:r>
            <a:r>
              <a:rPr lang="fr-FR" sz="1600" dirty="0" smtClean="0">
                <a:solidFill>
                  <a:srgbClr val="7030A0"/>
                </a:solidFill>
              </a:rPr>
              <a:t>de </a:t>
            </a:r>
            <a:r>
              <a:rPr lang="fr-FR" sz="1600" dirty="0" err="1" smtClean="0">
                <a:solidFill>
                  <a:srgbClr val="7030A0"/>
                </a:solidFill>
              </a:rPr>
              <a:t>Buzatti</a:t>
            </a:r>
            <a:r>
              <a:rPr lang="fr-FR" sz="1600" dirty="0" smtClean="0">
                <a:solidFill>
                  <a:srgbClr val="7030A0"/>
                </a:solidFill>
              </a:rPr>
              <a:t>…</a:t>
            </a:r>
          </a:p>
          <a:p>
            <a:r>
              <a:rPr lang="fr-FR" sz="1600" b="1" dirty="0" err="1" smtClean="0">
                <a:solidFill>
                  <a:srgbClr val="0070C0"/>
                </a:solidFill>
              </a:rPr>
              <a:t>Séq</a:t>
            </a:r>
            <a:r>
              <a:rPr lang="fr-FR" sz="1600" b="1" dirty="0" smtClean="0">
                <a:solidFill>
                  <a:srgbClr val="0070C0"/>
                </a:solidFill>
              </a:rPr>
              <a:t>. B2  « Des aventuriers en quête d’autres mondes</a:t>
            </a:r>
            <a:r>
              <a:rPr lang="fr-FR" sz="1600" dirty="0" smtClean="0">
                <a:solidFill>
                  <a:srgbClr val="0070C0"/>
                </a:solidFill>
              </a:rPr>
              <a:t> » </a:t>
            </a:r>
            <a:r>
              <a:rPr lang="fr-FR" sz="1600" u="sng" dirty="0" smtClean="0">
                <a:solidFill>
                  <a:srgbClr val="0070C0"/>
                </a:solidFill>
              </a:rPr>
              <a:t>Groupement de textes  </a:t>
            </a:r>
            <a:r>
              <a:rPr lang="fr-FR" sz="1600" dirty="0" smtClean="0">
                <a:solidFill>
                  <a:srgbClr val="0070C0"/>
                </a:solidFill>
              </a:rPr>
              <a:t>Allons sur la lune : </a:t>
            </a:r>
            <a:r>
              <a:rPr lang="fr-FR" sz="1600" i="1" dirty="0" smtClean="0">
                <a:solidFill>
                  <a:srgbClr val="0070C0"/>
                </a:solidFill>
              </a:rPr>
              <a:t>De la Terre à la lune </a:t>
            </a:r>
            <a:r>
              <a:rPr lang="fr-FR" sz="1600" dirty="0" smtClean="0">
                <a:solidFill>
                  <a:srgbClr val="0070C0"/>
                </a:solidFill>
              </a:rPr>
              <a:t>et </a:t>
            </a:r>
            <a:r>
              <a:rPr lang="fr-FR" sz="1600" i="1" dirty="0" smtClean="0">
                <a:solidFill>
                  <a:srgbClr val="0070C0"/>
                </a:solidFill>
              </a:rPr>
              <a:t>Autour de la lune </a:t>
            </a:r>
            <a:r>
              <a:rPr lang="fr-FR" sz="1600" dirty="0" smtClean="0">
                <a:solidFill>
                  <a:srgbClr val="0070C0"/>
                </a:solidFill>
              </a:rPr>
              <a:t>de Verne, </a:t>
            </a:r>
            <a:r>
              <a:rPr lang="fr-FR" sz="1600" i="1" dirty="0" smtClean="0">
                <a:solidFill>
                  <a:srgbClr val="0070C0"/>
                </a:solidFill>
              </a:rPr>
              <a:t>Les premiers hommes  sur la lune </a:t>
            </a:r>
            <a:r>
              <a:rPr lang="fr-FR" sz="1600" dirty="0" smtClean="0">
                <a:solidFill>
                  <a:srgbClr val="0070C0"/>
                </a:solidFill>
              </a:rPr>
              <a:t>de Wells, </a:t>
            </a:r>
            <a:r>
              <a:rPr lang="fr-FR" sz="1600" i="1" dirty="0" smtClean="0">
                <a:solidFill>
                  <a:srgbClr val="0070C0"/>
                </a:solidFill>
              </a:rPr>
              <a:t>Objectif lune </a:t>
            </a:r>
            <a:r>
              <a:rPr lang="fr-FR" sz="1600" dirty="0" smtClean="0">
                <a:solidFill>
                  <a:srgbClr val="0070C0"/>
                </a:solidFill>
              </a:rPr>
              <a:t>et </a:t>
            </a:r>
            <a:r>
              <a:rPr lang="fr-FR" sz="1600" i="1" dirty="0" smtClean="0">
                <a:solidFill>
                  <a:srgbClr val="0070C0"/>
                </a:solidFill>
              </a:rPr>
              <a:t>On a marché sur la lune </a:t>
            </a:r>
            <a:r>
              <a:rPr lang="fr-FR" sz="1600" dirty="0" smtClean="0">
                <a:solidFill>
                  <a:srgbClr val="0070C0"/>
                </a:solidFill>
              </a:rPr>
              <a:t>d’Hergé + </a:t>
            </a:r>
            <a:r>
              <a:rPr lang="fr-FR" sz="1600" dirty="0" smtClean="0">
                <a:solidFill>
                  <a:srgbClr val="FF0000"/>
                </a:solidFill>
              </a:rPr>
              <a:t>l’un de ces titres en </a:t>
            </a:r>
            <a:r>
              <a:rPr lang="fr-FR" sz="1600" u="sng" dirty="0" smtClean="0">
                <a:solidFill>
                  <a:srgbClr val="FF0000"/>
                </a:solidFill>
              </a:rPr>
              <a:t>lecture cursive</a:t>
            </a:r>
            <a:r>
              <a:rPr lang="fr-FR" sz="1600" dirty="0" smtClean="0">
                <a:solidFill>
                  <a:srgbClr val="FF0000"/>
                </a:solidFill>
              </a:rPr>
              <a:t> </a:t>
            </a:r>
            <a:r>
              <a:rPr lang="fr-FR" sz="1600" dirty="0" smtClean="0">
                <a:solidFill>
                  <a:srgbClr val="0070C0"/>
                </a:solidFill>
              </a:rPr>
              <a:t>/ + DOSSIER Cosmonautes</a:t>
            </a:r>
          </a:p>
          <a:p>
            <a:r>
              <a:rPr lang="fr-FR" sz="1600" b="1" dirty="0" err="1" smtClean="0">
                <a:solidFill>
                  <a:schemeClr val="accent2">
                    <a:lumMod val="75000"/>
                  </a:schemeClr>
                </a:solidFill>
              </a:rPr>
              <a:t>Séq</a:t>
            </a:r>
            <a:r>
              <a:rPr lang="fr-FR" sz="1600" b="1" dirty="0" smtClean="0">
                <a:solidFill>
                  <a:schemeClr val="accent2">
                    <a:lumMod val="75000"/>
                  </a:schemeClr>
                </a:solidFill>
              </a:rPr>
              <a:t>. C2  « En tout cas les poètes savent aussi créer des mondes, et admirer le nôtre »  </a:t>
            </a:r>
            <a:r>
              <a:rPr lang="fr-FR" sz="1600" dirty="0" smtClean="0">
                <a:solidFill>
                  <a:schemeClr val="accent2">
                    <a:lumMod val="75000"/>
                  </a:schemeClr>
                </a:solidFill>
              </a:rPr>
              <a:t> Groupement de poèmes, par ex. textes de Hugo, Lamartine, Prévert, Queneau, Claude Roy, etc. </a:t>
            </a:r>
            <a:endParaRPr lang="fr-FR" sz="1600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endParaRPr lang="fr-FR" sz="1400" dirty="0" smtClean="0"/>
          </a:p>
          <a:p>
            <a:endParaRPr lang="fr-FR" sz="1400" dirty="0" smtClean="0"/>
          </a:p>
          <a:p>
            <a:endParaRPr lang="fr-FR" sz="1400" dirty="0" smtClean="0"/>
          </a:p>
          <a:p>
            <a:endParaRPr lang="fr-FR" sz="1400" i="1" dirty="0" smtClean="0"/>
          </a:p>
          <a:p>
            <a:endParaRPr lang="fr-FR" sz="1400" b="1" dirty="0" smtClean="0"/>
          </a:p>
          <a:p>
            <a:endParaRPr lang="fr-FR" sz="1400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01189776"/>
              </p:ext>
            </p:extLst>
          </p:nvPr>
        </p:nvGraphicFramePr>
        <p:xfrm>
          <a:off x="611560" y="332656"/>
          <a:ext cx="8136904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3690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rgbClr val="002060"/>
                          </a:solidFill>
                        </a:rPr>
                        <a:t>Une progression</a:t>
                      </a:r>
                      <a:r>
                        <a:rPr lang="fr-FR" sz="2000" baseline="0" dirty="0" smtClean="0">
                          <a:solidFill>
                            <a:srgbClr val="002060"/>
                          </a:solidFill>
                        </a:rPr>
                        <a:t> en 9 séquences : soi, l’autre, les autres, le monde</a:t>
                      </a:r>
                    </a:p>
                    <a:p>
                      <a:pPr algn="ctr"/>
                      <a:r>
                        <a:rPr lang="fr-FR" sz="1600" baseline="0" dirty="0" smtClean="0">
                          <a:solidFill>
                            <a:srgbClr val="FF0000"/>
                          </a:solidFill>
                        </a:rPr>
                        <a:t>On peut y intercaler ou y greffer des séquences d’oral et d’écriture, de l’AP, </a:t>
                      </a:r>
                      <a:r>
                        <a:rPr lang="fr-FR" sz="1600" baseline="0" smtClean="0">
                          <a:solidFill>
                            <a:srgbClr val="FF0000"/>
                          </a:solidFill>
                        </a:rPr>
                        <a:t>des projets</a:t>
                      </a:r>
                      <a:endParaRPr lang="fr-FR" sz="1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 smtClean="0"/>
              <a:t>Littérature de jeunesse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fr-FR" dirty="0" smtClean="0">
                <a:hlinkClick r:id="rId2"/>
              </a:rPr>
              <a:t>http://eduscol.education.fr/pid26674-cid83185/liste-litterature-pour-les-collegiens.html</a:t>
            </a:r>
            <a:endParaRPr lang="fr-FR" dirty="0" smtClean="0"/>
          </a:p>
          <a:p>
            <a:pPr>
              <a:buNone/>
            </a:pPr>
            <a:endParaRPr lang="fr-FR" dirty="0" smtClean="0"/>
          </a:p>
          <a:p>
            <a:r>
              <a:rPr lang="fr-FR" dirty="0" smtClean="0"/>
              <a:t>28 titres pour CM2-6</a:t>
            </a:r>
            <a:r>
              <a:rPr lang="fr-FR" baseline="30000" dirty="0" smtClean="0"/>
              <a:t>ème</a:t>
            </a:r>
            <a:endParaRPr lang="fr-FR" dirty="0" smtClean="0"/>
          </a:p>
          <a:p>
            <a:r>
              <a:rPr lang="fr-FR" dirty="0" smtClean="0"/>
              <a:t>133 titres pour la 6</a:t>
            </a:r>
            <a:r>
              <a:rPr lang="fr-FR" baseline="30000" dirty="0" smtClean="0"/>
              <a:t>ème</a:t>
            </a:r>
            <a:endParaRPr lang="fr-FR" dirty="0" smtClean="0"/>
          </a:p>
          <a:p>
            <a:endParaRPr lang="fr-FR" dirty="0"/>
          </a:p>
          <a:p>
            <a:pPr>
              <a:buNone/>
            </a:pPr>
            <a:r>
              <a:rPr lang="fr-FR" dirty="0" smtClean="0"/>
              <a:t>Voir aussi suggestions du groupe et de M. Jochum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fr-FR" dirty="0" smtClean="0"/>
              <a:t>LIRE : les directions du programme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484784"/>
            <a:ext cx="8424936" cy="4641379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77500" lnSpcReduction="20000"/>
          </a:bodyPr>
          <a:lstStyle/>
          <a:p>
            <a:pPr>
              <a:buFont typeface="Arial" charset="0"/>
              <a:buChar char="•"/>
            </a:pPr>
            <a:r>
              <a:rPr lang="fr-FR" u="sng" dirty="0" smtClean="0"/>
              <a:t>3 modalités :</a:t>
            </a:r>
          </a:p>
          <a:p>
            <a:pPr marL="514350" indent="-514350">
              <a:buNone/>
            </a:pPr>
            <a:r>
              <a:rPr lang="fr-FR" dirty="0" smtClean="0"/>
              <a:t>	1</a:t>
            </a:r>
            <a:r>
              <a:rPr lang="fr-FR" dirty="0" smtClean="0"/>
              <a:t>. Lire à voix haute = l’un des exercices majeurs de la </a:t>
            </a:r>
            <a:r>
              <a:rPr lang="fr-FR" dirty="0" smtClean="0"/>
              <a:t> </a:t>
            </a:r>
            <a:r>
              <a:rPr lang="fr-FR" dirty="0" smtClean="0"/>
              <a:t>   	</a:t>
            </a:r>
            <a:r>
              <a:rPr lang="fr-FR" dirty="0" smtClean="0"/>
              <a:t>parole</a:t>
            </a:r>
            <a:r>
              <a:rPr lang="fr-FR" dirty="0" smtClean="0"/>
              <a:t>, de l’expression orale </a:t>
            </a:r>
            <a:r>
              <a:rPr lang="fr-FR" dirty="0" smtClean="0"/>
              <a:t>=&gt; </a:t>
            </a:r>
            <a:r>
              <a:rPr lang="fr-FR" dirty="0" smtClean="0"/>
              <a:t>entraînement régulier</a:t>
            </a:r>
          </a:p>
          <a:p>
            <a:pPr>
              <a:buNone/>
            </a:pPr>
            <a:r>
              <a:rPr lang="fr-FR" dirty="0" smtClean="0"/>
              <a:t>	   2</a:t>
            </a:r>
            <a:r>
              <a:rPr lang="fr-FR" dirty="0" smtClean="0"/>
              <a:t>. Lire silencieusement </a:t>
            </a:r>
          </a:p>
          <a:p>
            <a:pPr>
              <a:buNone/>
            </a:pPr>
            <a:r>
              <a:rPr lang="fr-FR" dirty="0" smtClean="0"/>
              <a:t>	 </a:t>
            </a:r>
            <a:r>
              <a:rPr lang="fr-FR" dirty="0" smtClean="0"/>
              <a:t>  </a:t>
            </a:r>
            <a:r>
              <a:rPr lang="fr-FR" dirty="0" smtClean="0"/>
              <a:t>3</a:t>
            </a:r>
            <a:r>
              <a:rPr lang="fr-FR" dirty="0" smtClean="0"/>
              <a:t>. Ecouter la lecture, de soi, d’un autre (soi-même en </a:t>
            </a:r>
            <a:r>
              <a:rPr lang="fr-FR" dirty="0" smtClean="0"/>
              <a:t>     	différé</a:t>
            </a:r>
            <a:r>
              <a:rPr lang="fr-FR" dirty="0" smtClean="0"/>
              <a:t>, le professeur, un camarade, un comédien) : </a:t>
            </a:r>
            <a:r>
              <a:rPr lang="fr-FR" dirty="0" smtClean="0"/>
              <a:t>	utilisation </a:t>
            </a:r>
            <a:r>
              <a:rPr lang="fr-FR" dirty="0" smtClean="0"/>
              <a:t>du numérique</a:t>
            </a:r>
          </a:p>
          <a:p>
            <a:pPr>
              <a:buFont typeface="Arial" charset="0"/>
              <a:buChar char="•"/>
            </a:pPr>
            <a:r>
              <a:rPr lang="fr-FR" u="sng" dirty="0" smtClean="0"/>
              <a:t>4 fonctions </a:t>
            </a:r>
            <a:r>
              <a:rPr lang="fr-FR" dirty="0" smtClean="0"/>
              <a:t>: Pour parler / Pour écrire / Pour acquérir une culture littéraire et artistique / Pour comprendre le fonctionnement de la langue</a:t>
            </a:r>
          </a:p>
          <a:p>
            <a:pPr>
              <a:buFont typeface="Arial" charset="0"/>
              <a:buChar char="•"/>
            </a:pPr>
            <a:r>
              <a:rPr lang="fr-FR" u="sng" dirty="0" smtClean="0"/>
              <a:t>Lectures intégrales : </a:t>
            </a:r>
          </a:p>
          <a:p>
            <a:pPr>
              <a:buNone/>
            </a:pPr>
            <a:r>
              <a:rPr lang="fr-FR" dirty="0" smtClean="0"/>
              <a:t>     au minimum 3 œuvres classiques / 3 œuvres  de littérature de jeunesse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48680"/>
            <a:ext cx="8363272" cy="5904656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fr-FR" dirty="0" smtClean="0"/>
              <a:t>Il faut donc veiller à :</a:t>
            </a:r>
          </a:p>
          <a:p>
            <a:pPr marL="514350" indent="-514350">
              <a:buAutoNum type="arabicParenR"/>
            </a:pPr>
            <a:r>
              <a:rPr lang="fr-FR" dirty="0" smtClean="0"/>
              <a:t>S</a:t>
            </a:r>
            <a:r>
              <a:rPr lang="fr-FR" dirty="0" smtClean="0"/>
              <a:t>’accorder en liaison école-collège sur une programmation des lectures pour bâtir une progressivité et éviter des « redites »</a:t>
            </a:r>
          </a:p>
          <a:p>
            <a:pPr marL="514350" indent="-514350">
              <a:buAutoNum type="arabicParenR"/>
            </a:pPr>
            <a:r>
              <a:rPr lang="fr-FR" dirty="0" smtClean="0"/>
              <a:t>Equilibrer les places respectives de la littérature de jeunesse et de la lecture patrimoniale</a:t>
            </a:r>
          </a:p>
          <a:p>
            <a:pPr marL="514350" indent="-514350">
              <a:buAutoNum type="arabicParenR"/>
            </a:pPr>
            <a:r>
              <a:rPr lang="fr-FR" dirty="0" smtClean="0"/>
              <a:t>Diversifier  les modalités de la lecture, et concevoir un entraînement à chacune d’elles</a:t>
            </a:r>
            <a:endParaRPr lang="fr-FR" dirty="0" smtClean="0"/>
          </a:p>
          <a:p>
            <a:pPr marL="514350" indent="-514350">
              <a:buAutoNum type="arabicParenR"/>
            </a:pPr>
            <a:r>
              <a:rPr lang="fr-FR" dirty="0" smtClean="0"/>
              <a:t>Cibler les compétences que ces lectures permettent de développer</a:t>
            </a:r>
          </a:p>
          <a:p>
            <a:pPr marL="514350" indent="-514350">
              <a:buAutoNum type="arabicParenR"/>
            </a:pPr>
            <a:r>
              <a:rPr lang="fr-FR" dirty="0" smtClean="0"/>
              <a:t>Conserver la notion de lecture-plaisir, en dépit des objectifs (ou grâce à eux)</a:t>
            </a: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251520" y="188640"/>
          <a:ext cx="8640960" cy="63875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4456"/>
                <a:gridCol w="4536504"/>
              </a:tblGrid>
              <a:tr h="359511">
                <a:tc>
                  <a:txBody>
                    <a:bodyPr/>
                    <a:lstStyle/>
                    <a:p>
                      <a:r>
                        <a:rPr lang="fr-FR" dirty="0" smtClean="0"/>
                        <a:t>Ancien programme 6ème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Nouveau programme 6ème</a:t>
                      </a:r>
                      <a:endParaRPr lang="fr-FR" dirty="0"/>
                    </a:p>
                  </a:txBody>
                  <a:tcPr/>
                </a:tc>
              </a:tr>
              <a:tr h="6021817">
                <a:tc>
                  <a:txBody>
                    <a:bodyPr/>
                    <a:lstStyle/>
                    <a:p>
                      <a:pPr marL="342900" indent="-342900" algn="just">
                        <a:buNone/>
                      </a:pPr>
                      <a:r>
                        <a:rPr lang="fr-FR" sz="1400" dirty="0" smtClean="0"/>
                        <a:t>1</a:t>
                      </a:r>
                      <a:r>
                        <a:rPr lang="fr-FR" sz="1400" b="1" dirty="0" smtClean="0"/>
                        <a:t>. Antiquité (extraits)</a:t>
                      </a:r>
                      <a:r>
                        <a:rPr lang="fr-FR" sz="1400" b="1" baseline="0" dirty="0" smtClean="0"/>
                        <a:t> </a:t>
                      </a:r>
                      <a:r>
                        <a:rPr lang="fr-FR" sz="1400" baseline="0" dirty="0" smtClean="0"/>
                        <a:t>: </a:t>
                      </a:r>
                      <a:r>
                        <a:rPr lang="fr-FR" sz="140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Gilgamesh, Bible</a:t>
                      </a:r>
                      <a:r>
                        <a:rPr lang="fr-FR" sz="1400" i="1" dirty="0" smtClean="0"/>
                        <a:t>, Iliade, </a:t>
                      </a:r>
                      <a:r>
                        <a:rPr lang="fr-FR" sz="1400" i="1" dirty="0" smtClean="0">
                          <a:solidFill>
                            <a:srgbClr val="FFFF00"/>
                          </a:solidFill>
                        </a:rPr>
                        <a:t>Odyssée</a:t>
                      </a:r>
                      <a:r>
                        <a:rPr lang="fr-FR" sz="1400" i="1" dirty="0" smtClean="0">
                          <a:solidFill>
                            <a:srgbClr val="FF0000"/>
                          </a:solidFill>
                        </a:rPr>
                        <a:t>, </a:t>
                      </a:r>
                      <a:r>
                        <a:rPr lang="fr-FR" sz="1400" i="1" dirty="0" smtClean="0">
                          <a:solidFill>
                            <a:schemeClr val="tx1"/>
                          </a:solidFill>
                        </a:rPr>
                        <a:t>Enéide, </a:t>
                      </a:r>
                      <a:r>
                        <a:rPr lang="fr-FR" sz="1400" i="1" dirty="0" smtClean="0">
                          <a:solidFill>
                            <a:srgbClr val="FFFF00"/>
                          </a:solidFill>
                        </a:rPr>
                        <a:t>Métamorphoses</a:t>
                      </a:r>
                    </a:p>
                    <a:p>
                      <a:pPr algn="just"/>
                      <a:r>
                        <a:rPr lang="fr-FR" sz="1400" dirty="0" smtClean="0"/>
                        <a:t>2. </a:t>
                      </a:r>
                      <a:r>
                        <a:rPr lang="fr-FR" sz="1400" b="1" dirty="0" smtClean="0">
                          <a:solidFill>
                            <a:srgbClr val="008000"/>
                          </a:solidFill>
                        </a:rPr>
                        <a:t>Contes et récits merveilleux </a:t>
                      </a:r>
                      <a:r>
                        <a:rPr lang="fr-FR" sz="1400" dirty="0" smtClean="0">
                          <a:solidFill>
                            <a:prstClr val="black"/>
                          </a:solidFill>
                        </a:rPr>
                        <a:t>(2 au moins) :</a:t>
                      </a:r>
                    </a:p>
                    <a:p>
                      <a:pPr algn="just"/>
                      <a:r>
                        <a:rPr lang="fr-FR" sz="1400" dirty="0" smtClean="0">
                          <a:solidFill>
                            <a:prstClr val="black"/>
                          </a:solidFill>
                        </a:rPr>
                        <a:t>Les Mille et Une Nuits, Charles Perrault, Madame d’Aulnoy, Grimm, Andersen, </a:t>
                      </a:r>
                      <a:r>
                        <a:rPr lang="fr-FR" sz="1400" dirty="0" smtClean="0"/>
                        <a:t>Alice au pays …, Le Petit Prince, Petit </a:t>
                      </a:r>
                      <a:r>
                        <a:rPr lang="fr-FR" sz="1400" dirty="0" err="1" smtClean="0"/>
                        <a:t>Bodiel</a:t>
                      </a:r>
                      <a:r>
                        <a:rPr lang="fr-FR" sz="1400" dirty="0" smtClean="0"/>
                        <a:t> et autres contes de la savane ; Il n’y a pas de petite  Querelle de Amadou </a:t>
                      </a:r>
                      <a:r>
                        <a:rPr lang="fr-FR" sz="1400" dirty="0" err="1" smtClean="0"/>
                        <a:t>Hampâté</a:t>
                      </a:r>
                      <a:r>
                        <a:rPr lang="fr-FR" sz="1400" dirty="0" smtClean="0"/>
                        <a:t> Bâ ; Contes, Nouveaux contes d’Amadou </a:t>
                      </a:r>
                      <a:r>
                        <a:rPr lang="fr-FR" sz="1400" dirty="0" err="1" smtClean="0"/>
                        <a:t>Koumba</a:t>
                      </a:r>
                      <a:r>
                        <a:rPr lang="fr-FR" sz="1400" dirty="0" smtClean="0"/>
                        <a:t> de </a:t>
                      </a:r>
                      <a:r>
                        <a:rPr lang="fr-FR" sz="1400" dirty="0" err="1" smtClean="0"/>
                        <a:t>Birago</a:t>
                      </a:r>
                      <a:r>
                        <a:rPr lang="fr-FR" sz="1400" dirty="0" smtClean="0"/>
                        <a:t> </a:t>
                      </a:r>
                      <a:r>
                        <a:rPr lang="fr-FR" sz="1400" dirty="0" err="1" smtClean="0"/>
                        <a:t>Diop</a:t>
                      </a:r>
                      <a:r>
                        <a:rPr lang="fr-FR" sz="1400" dirty="0" smtClean="0"/>
                        <a:t>, La Belle Histoire de </a:t>
                      </a:r>
                      <a:r>
                        <a:rPr lang="fr-FR" sz="1400" dirty="0" err="1" smtClean="0"/>
                        <a:t>Leuk</a:t>
                      </a:r>
                      <a:r>
                        <a:rPr lang="fr-FR" sz="1400" dirty="0" smtClean="0"/>
                        <a:t>-le-lièvre de Senghor</a:t>
                      </a:r>
                      <a:endParaRPr lang="fr-FR" sz="1400" dirty="0" smtClean="0">
                        <a:solidFill>
                          <a:prstClr val="black"/>
                        </a:solidFill>
                      </a:endParaRPr>
                    </a:p>
                    <a:p>
                      <a:pPr algn="just"/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 </a:t>
                      </a:r>
                      <a:r>
                        <a:rPr lang="fr-F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Initiation à la poésie </a:t>
                      </a:r>
                      <a:r>
                        <a:rPr lang="fr-FR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</a:p>
                    <a:p>
                      <a:pPr algn="just"/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fr-FR" sz="1400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des poèmes</a:t>
                      </a:r>
                      <a:r>
                        <a:rPr lang="fr-FR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en vers réguliers, 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 poèmes en vers libres ou variés,  des calligrammes, des haïkus ou des chansons, du Moyen Age au  XXI° siècle, pour faire découvrir la diversité des formes et motifs  poétiques </a:t>
                      </a:r>
                    </a:p>
                    <a:p>
                      <a:pPr algn="just">
                        <a:buFontTx/>
                        <a:buChar char="-"/>
                      </a:pPr>
                      <a:r>
                        <a:rPr lang="fr-FR" sz="1400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des Fables La Fontaine 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(Livres I à VI)</a:t>
                      </a:r>
                    </a:p>
                    <a:p>
                      <a:pPr algn="just"/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 </a:t>
                      </a:r>
                      <a:r>
                        <a:rPr lang="fr-F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Initiation au théâtre 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intégralement ou par extraits, au choix : </a:t>
                      </a:r>
                    </a:p>
                    <a:p>
                      <a:pPr algn="just">
                        <a:buFontTx/>
                        <a:buChar char="-"/>
                      </a:pPr>
                      <a:r>
                        <a:rPr lang="fr-FR" sz="1400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une pièce de Molière 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par ex. Le Médecin volant, L’Amour médecin, Le Médecin malgré lui, Le Sicilien ou l’amour peintre</a:t>
                      </a:r>
                    </a:p>
                    <a:p>
                      <a:pPr algn="just">
                        <a:buFontTx/>
                        <a:buChar char="-"/>
                      </a:pP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400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une courte pièce XX° siècle (par ex Tardieu,  </a:t>
                      </a:r>
                      <a:r>
                        <a:rPr lang="fr-FR" sz="1400" kern="1200" dirty="0" err="1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Dubillard</a:t>
                      </a:r>
                      <a:r>
                        <a:rPr lang="fr-FR" sz="1400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,  Obaldia.)</a:t>
                      </a:r>
                    </a:p>
                    <a:p>
                      <a:pPr algn="just"/>
                      <a:r>
                        <a:rPr lang="fr-F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 Etude de l’image : 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 relation avec pratiques de lecture, d’écriture  ou d’oral.’initiation à l’histoire des arts. Iconographie liée aux textes de l’Antiquité .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just">
                        <a:buNone/>
                      </a:pP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1 ) </a:t>
                      </a:r>
                      <a:r>
                        <a:rPr lang="fr-F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 monstre</a:t>
                      </a:r>
                      <a:r>
                        <a:rPr lang="fr-FR" sz="1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342900" indent="-342900" algn="just">
                        <a:buNone/>
                      </a:pP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a)</a:t>
                      </a:r>
                      <a:r>
                        <a:rPr lang="fr-FR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extraits </a:t>
                      </a:r>
                      <a:r>
                        <a:rPr lang="fr-FR" sz="1400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Odyssée et/ou Métamorphoses</a:t>
                      </a:r>
                      <a:r>
                        <a:rPr lang="fr-FR" sz="1400" kern="1200" baseline="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 figure monstre dans les arts.</a:t>
                      </a:r>
                    </a:p>
                    <a:p>
                      <a:pPr marL="342900" indent="-342900" algn="just">
                        <a:buNone/>
                      </a:pP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b)</a:t>
                      </a:r>
                      <a:r>
                        <a:rPr lang="fr-FR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400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+mn-cs"/>
                        </a:rPr>
                        <a:t>contes merveilleux e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 des récits adaptés de la mythologie et des légendes antiques, </a:t>
                      </a:r>
                      <a:r>
                        <a:rPr lang="fr-FR" sz="1400" b="1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 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 contes et légendes de France et d’autres pays et cultures</a:t>
                      </a:r>
                    </a:p>
                    <a:p>
                      <a:pPr algn="just"/>
                      <a:r>
                        <a:rPr lang="fr-FR" sz="1400" b="0" i="0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  : </a:t>
                      </a:r>
                      <a:r>
                        <a:rPr lang="fr-FR" sz="14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extraits romans et nouvelles différentes époques</a:t>
                      </a:r>
                    </a:p>
                    <a:p>
                      <a:pPr algn="just"/>
                      <a:r>
                        <a:rPr lang="fr-FR" sz="1400" b="1" i="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2) Récits d’aventures  : </a:t>
                      </a:r>
                      <a:r>
                        <a:rPr lang="fr-FR" sz="1600" b="1" i="0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NOUVEAU</a:t>
                      </a:r>
                    </a:p>
                    <a:p>
                      <a:pPr algn="just"/>
                      <a:r>
                        <a:rPr lang="fr-FR" sz="1400" b="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a) un classique du roman d’aventures (lecture intégrale)</a:t>
                      </a:r>
                    </a:p>
                    <a:p>
                      <a:pPr algn="just"/>
                      <a:r>
                        <a:rPr lang="fr-FR" sz="1400" b="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b)</a:t>
                      </a:r>
                      <a:r>
                        <a:rPr lang="fr-FR" sz="1400" b="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 </a:t>
                      </a:r>
                      <a:r>
                        <a:rPr lang="fr-FR" sz="1400" b="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extraits de différents classiques du roman d’aventures, d’époques variées et relevant de différentes catégories</a:t>
                      </a:r>
                    </a:p>
                    <a:p>
                      <a:pPr algn="just"/>
                      <a:r>
                        <a:rPr lang="fr-FR" sz="1400" b="0" i="0" u="sng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Ou  : </a:t>
                      </a:r>
                      <a:r>
                        <a:rPr lang="fr-FR" sz="1400" b="0" i="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extraits de films d’aventures ou un film d’aventures si possible adapté de l’un des livres étudiés ou proposés en lecture cursive.</a:t>
                      </a:r>
                    </a:p>
                    <a:p>
                      <a:pPr marL="342900" indent="-342900" algn="just">
                        <a:buAutoNum type="arabicParenR" startAt="3"/>
                      </a:pPr>
                      <a:r>
                        <a:rPr lang="fr-FR" sz="14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Récits de création ;</a:t>
                      </a:r>
                      <a:r>
                        <a:rPr lang="fr-FR" sz="1400" b="1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4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création</a:t>
                      </a:r>
                      <a:r>
                        <a:rPr lang="fr-FR" sz="1400" b="1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poétique :</a:t>
                      </a:r>
                    </a:p>
                    <a:p>
                      <a:pPr marL="342900" indent="-342900" algn="just">
                        <a:buNone/>
                      </a:pPr>
                      <a:r>
                        <a:rPr lang="fr-FR" sz="1400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a) 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 extrait long de </a:t>
                      </a:r>
                      <a:r>
                        <a:rPr lang="fr-FR" sz="14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La Genèse dans la Bible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en lecture intégrale ( // </a:t>
                      </a:r>
                      <a:r>
                        <a:rPr lang="fr-FR" sz="1400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thème 2 HG)</a:t>
                      </a:r>
                      <a:endParaRPr lang="fr-FR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b) 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extraits significatifs plusieurs des grands </a:t>
                      </a:r>
                      <a:r>
                        <a:rPr lang="fr-FR" sz="14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récits de création d’autres cultures,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choisis de manière à pouvoir opérer des comparaisons</a:t>
                      </a:r>
                    </a:p>
                    <a:p>
                      <a:pPr algn="just"/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c) </a:t>
                      </a:r>
                      <a:r>
                        <a:rPr lang="fr-FR" sz="1400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poèmes de siècles </a:t>
                      </a:r>
                      <a:r>
                        <a:rPr lang="fr-FR" sz="1400" kern="1200" dirty="0" err="1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diff</a:t>
                      </a:r>
                      <a:r>
                        <a:rPr lang="fr-FR" sz="1400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célébrant monde et/ou témoignant pouvoir créateur de la parole poétique</a:t>
                      </a:r>
                    </a:p>
                    <a:p>
                      <a:pPr algn="just"/>
                      <a:r>
                        <a:rPr lang="fr-FR" sz="14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4) Résister au + fort : ruses, mensonges et masques</a:t>
                      </a:r>
                    </a:p>
                    <a:p>
                      <a:pPr algn="just"/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a) des </a:t>
                      </a:r>
                      <a:r>
                        <a:rPr lang="fr-FR" sz="1400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fables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et fabliaux, des farces ou soties développant des intrigues fondées sur la ruse et les rapports de pouvoir</a:t>
                      </a:r>
                    </a:p>
                    <a:p>
                      <a:pPr algn="just"/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b)</a:t>
                      </a:r>
                      <a:r>
                        <a:rPr lang="fr-FR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 </a:t>
                      </a:r>
                      <a:r>
                        <a:rPr lang="fr-FR" sz="1400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une pièce de théâtre (de l’Antiquité à nos jours) </a:t>
                      </a:r>
                      <a:r>
                        <a:rPr lang="fr-FR" sz="1400" u="sng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ou un film</a:t>
                      </a:r>
                      <a:r>
                        <a:rPr lang="fr-FR" sz="1400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 sur le même type de sujet (lecture ou étude intégrale)</a:t>
                      </a:r>
                      <a:endParaRPr lang="fr-FR" sz="1400" b="1" i="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179512" y="110146"/>
          <a:ext cx="8964488" cy="6852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0520"/>
                <a:gridCol w="4283968"/>
              </a:tblGrid>
              <a:tr h="360040">
                <a:tc>
                  <a:txBody>
                    <a:bodyPr/>
                    <a:lstStyle/>
                    <a:p>
                      <a:r>
                        <a:rPr lang="fr-FR" sz="1600" b="1" dirty="0" smtClean="0"/>
                        <a:t>CM1 –CM2</a:t>
                      </a:r>
                      <a:r>
                        <a:rPr lang="fr-FR" sz="1600" b="1" baseline="0" dirty="0" smtClean="0"/>
                        <a:t> : 6 thèmes : minimum 12 séquences</a:t>
                      </a:r>
                      <a:endParaRPr lang="fr-F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/>
                        <a:t>6</a:t>
                      </a:r>
                      <a:r>
                        <a:rPr lang="fr-FR" sz="1600" b="1" baseline="30000" dirty="0" smtClean="0"/>
                        <a:t>ème</a:t>
                      </a:r>
                      <a:r>
                        <a:rPr lang="fr-FR" sz="1600" b="1" dirty="0" smtClean="0"/>
                        <a:t> : minimum : 9 séquences</a:t>
                      </a:r>
                      <a:endParaRPr lang="fr-FR" sz="1600" b="1" dirty="0"/>
                    </a:p>
                  </a:txBody>
                  <a:tcPr/>
                </a:tc>
              </a:tr>
              <a:tr h="6387814">
                <a:tc>
                  <a:txBody>
                    <a:bodyPr/>
                    <a:lstStyle/>
                    <a:p>
                      <a:r>
                        <a:rPr lang="fr-FR" sz="1600" b="1" dirty="0" smtClean="0"/>
                        <a:t>Héros / Héroïnes et personnages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fr-FR" sz="1400" dirty="0" smtClean="0"/>
                        <a:t>a) un roman litt. jeunesse ou </a:t>
                      </a:r>
                      <a:r>
                        <a:rPr lang="fr-FR" sz="1400" dirty="0" err="1" smtClean="0"/>
                        <a:t>patrimon</a:t>
                      </a:r>
                      <a:r>
                        <a:rPr lang="fr-FR" sz="1400" dirty="0" smtClean="0"/>
                        <a:t>. (intégral)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fr-FR" sz="1400" dirty="0" smtClean="0"/>
                        <a:t>b) récit,</a:t>
                      </a:r>
                      <a:r>
                        <a:rPr lang="fr-FR" sz="1400" baseline="0" dirty="0" smtClean="0"/>
                        <a:t> conte ou fable héros ou </a:t>
                      </a:r>
                      <a:r>
                        <a:rPr lang="fr-FR" sz="1400" baseline="0" dirty="0" err="1" smtClean="0"/>
                        <a:t>person</a:t>
                      </a:r>
                      <a:r>
                        <a:rPr lang="fr-FR" sz="1400" baseline="0" dirty="0" smtClean="0"/>
                        <a:t>. commun &gt; héros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fr-FR" sz="1400" baseline="0" dirty="0" smtClean="0"/>
                        <a:t>b’ ) album BD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fr-FR" sz="1400" baseline="0" dirty="0" smtClean="0"/>
                        <a:t>b ‘’) extraits de films ou un film</a:t>
                      </a:r>
                      <a:endParaRPr lang="fr-FR" sz="1600" dirty="0" smtClean="0"/>
                    </a:p>
                    <a:p>
                      <a:r>
                        <a:rPr lang="fr-FR" sz="1600" b="1" dirty="0" smtClean="0"/>
                        <a:t>La morale en questions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/>
                        <a:t>a) un roman litt. jeunesse ou </a:t>
                      </a:r>
                      <a:r>
                        <a:rPr lang="fr-FR" sz="1400" dirty="0" err="1" smtClean="0"/>
                        <a:t>patrimon</a:t>
                      </a:r>
                      <a:r>
                        <a:rPr lang="fr-FR" sz="1400" dirty="0" smtClean="0"/>
                        <a:t>. (intégrale)</a:t>
                      </a:r>
                    </a:p>
                    <a:p>
                      <a:r>
                        <a:rPr lang="fr-FR" sz="1400" dirty="0" smtClean="0"/>
                        <a:t>b)</a:t>
                      </a:r>
                      <a:r>
                        <a:rPr lang="fr-FR" sz="1400" baseline="0" dirty="0" smtClean="0"/>
                        <a:t> albums, contes  en lien avec EMC et/ou Hist. CM2</a:t>
                      </a:r>
                      <a:endParaRPr lang="fr-FR" sz="1400" dirty="0" smtClean="0"/>
                    </a:p>
                    <a:p>
                      <a:r>
                        <a:rPr lang="fr-FR" sz="1600" b="1" dirty="0" smtClean="0">
                          <a:solidFill>
                            <a:schemeClr val="tx1"/>
                          </a:solidFill>
                        </a:rPr>
                        <a:t>S e confronter au merveilleux,</a:t>
                      </a:r>
                      <a:r>
                        <a:rPr lang="fr-FR" sz="16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1600" b="1" dirty="0" smtClean="0">
                          <a:solidFill>
                            <a:schemeClr val="tx1"/>
                          </a:solidFill>
                        </a:rPr>
                        <a:t>à l’étrange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fr-FR" sz="1400" dirty="0" smtClean="0">
                          <a:solidFill>
                            <a:srgbClr val="FF0000"/>
                          </a:solidFill>
                        </a:rPr>
                        <a:t>a) contes / merveilleux</a:t>
                      </a:r>
                      <a:r>
                        <a:rPr lang="fr-FR" sz="1400" baseline="0" dirty="0" smtClean="0">
                          <a:solidFill>
                            <a:srgbClr val="FF0000"/>
                          </a:solidFill>
                        </a:rPr>
                        <a:t> ou contes/ légendes mytho (intégrale)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fr-FR" sz="1400" baseline="0" dirty="0" smtClean="0">
                          <a:solidFill>
                            <a:srgbClr val="FF0000"/>
                          </a:solidFill>
                        </a:rPr>
                        <a:t>b) contes /légendes de France  et autres  pays/cultures</a:t>
                      </a:r>
                      <a:endParaRPr lang="fr-FR" sz="140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342900" indent="-342900">
                        <a:buNone/>
                      </a:pPr>
                      <a:r>
                        <a:rPr lang="fr-FR" sz="1400" baseline="0" dirty="0" smtClean="0"/>
                        <a:t>b’ ) un ou des albums adaptant récits mythologiques 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fr-FR" sz="1400" baseline="0" dirty="0" smtClean="0"/>
                        <a:t>b ‘’) pièce de théâtre de la littérature de jeunesse</a:t>
                      </a:r>
                      <a:endParaRPr lang="fr-FR" sz="1600" dirty="0" smtClean="0"/>
                    </a:p>
                    <a:p>
                      <a:r>
                        <a:rPr lang="fr-FR" sz="1600" b="1" dirty="0" smtClean="0"/>
                        <a:t>Vivre des aventures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fr-FR" sz="1600" dirty="0" smtClean="0"/>
                        <a:t>a</a:t>
                      </a:r>
                      <a:r>
                        <a:rPr lang="fr-FR" sz="1400" dirty="0" smtClean="0"/>
                        <a:t>) Roman litt. Jeunesse (pers.</a:t>
                      </a:r>
                      <a:r>
                        <a:rPr lang="fr-FR" sz="1400" baseline="0" dirty="0" smtClean="0"/>
                        <a:t> principal : enfant ou </a:t>
                      </a:r>
                      <a:r>
                        <a:rPr lang="fr-FR" sz="1400" baseline="0" dirty="0" smtClean="0"/>
                        <a:t>animal)</a:t>
                      </a:r>
                      <a:endParaRPr lang="fr-FR" sz="1400" baseline="0" dirty="0" smtClean="0"/>
                    </a:p>
                    <a:p>
                      <a:pPr marL="342900" indent="-342900">
                        <a:buNone/>
                      </a:pPr>
                      <a:r>
                        <a:rPr lang="fr-FR" sz="1400" dirty="0" smtClean="0">
                          <a:solidFill>
                            <a:srgbClr val="7030A0"/>
                          </a:solidFill>
                        </a:rPr>
                        <a:t>b) extraits classiques roman aventure époques variées</a:t>
                      </a:r>
                    </a:p>
                    <a:p>
                      <a:r>
                        <a:rPr lang="fr-FR" sz="1400" dirty="0" smtClean="0"/>
                        <a:t>b’) un album de BD</a:t>
                      </a:r>
                    </a:p>
                    <a:p>
                      <a:r>
                        <a:rPr lang="fr-FR" sz="1600" b="1" dirty="0" smtClean="0"/>
                        <a:t>Imaginer, dire et célébrer le monde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fr-FR" sz="1400" b="0" dirty="0" smtClean="0"/>
                        <a:t>a)  Un recueil  de poèmes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fr-FR" sz="1400" b="0" dirty="0" smtClean="0"/>
                        <a:t>b</a:t>
                      </a:r>
                      <a:r>
                        <a:rPr lang="fr-FR" sz="1400" b="0" dirty="0" smtClean="0">
                          <a:solidFill>
                            <a:srgbClr val="00B050"/>
                          </a:solidFill>
                        </a:rPr>
                        <a:t>)</a:t>
                      </a:r>
                      <a:r>
                        <a:rPr lang="fr-FR" sz="1400" b="0" baseline="0" dirty="0" smtClean="0">
                          <a:solidFill>
                            <a:srgbClr val="00B050"/>
                          </a:solidFill>
                        </a:rPr>
                        <a:t> Poèmes siècles </a:t>
                      </a:r>
                      <a:r>
                        <a:rPr lang="fr-FR" sz="1400" b="0" baseline="0" dirty="0" err="1" smtClean="0">
                          <a:solidFill>
                            <a:srgbClr val="00B050"/>
                          </a:solidFill>
                        </a:rPr>
                        <a:t>diff</a:t>
                      </a:r>
                      <a:r>
                        <a:rPr lang="fr-FR" sz="1400" b="0" baseline="0" dirty="0" smtClean="0">
                          <a:solidFill>
                            <a:srgbClr val="00B050"/>
                          </a:solidFill>
                        </a:rPr>
                        <a:t>. célébrant monde pouvoir créateur parole poétique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fr-FR" sz="1400" b="0" baseline="0" dirty="0" smtClean="0"/>
                        <a:t>b’) contes étiologiques de différentes cultures</a:t>
                      </a:r>
                      <a:endParaRPr lang="fr-FR" sz="1600" dirty="0" smtClean="0"/>
                    </a:p>
                    <a:p>
                      <a:r>
                        <a:rPr lang="fr-FR" sz="1600" b="1" dirty="0" smtClean="0"/>
                        <a:t>Se découvrir, s’affirmer dans le rapport aux autres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/>
                        <a:t>a) un roman apprentissage litt. jeunesse ou </a:t>
                      </a:r>
                      <a:r>
                        <a:rPr lang="fr-FR" sz="1400" dirty="0" err="1" smtClean="0"/>
                        <a:t>patrimon</a:t>
                      </a:r>
                      <a:r>
                        <a:rPr lang="fr-FR" sz="1400" dirty="0" smtClean="0"/>
                        <a:t>. (intégral)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/>
                        <a:t>b) extraits </a:t>
                      </a:r>
                      <a:r>
                        <a:rPr lang="fr-FR" sz="1400" dirty="0" err="1" smtClean="0"/>
                        <a:t>classic</a:t>
                      </a:r>
                      <a:r>
                        <a:rPr lang="fr-FR" sz="1400" baseline="0" dirty="0" smtClean="0"/>
                        <a:t> </a:t>
                      </a:r>
                      <a:r>
                        <a:rPr lang="fr-FR" sz="1400" dirty="0" smtClean="0"/>
                        <a:t>roman </a:t>
                      </a:r>
                      <a:r>
                        <a:rPr lang="fr-FR" sz="1400" dirty="0" err="1" smtClean="0"/>
                        <a:t>apprentiss</a:t>
                      </a:r>
                      <a:r>
                        <a:rPr lang="fr-FR" sz="1400" dirty="0" smtClean="0"/>
                        <a:t>.  ou récits </a:t>
                      </a:r>
                      <a:r>
                        <a:rPr lang="fr-FR" sz="1400" dirty="0" err="1" smtClean="0"/>
                        <a:t>autobio</a:t>
                      </a:r>
                      <a:endParaRPr lang="fr-FR" sz="1400" dirty="0" smtClean="0"/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aseline="0" dirty="0" smtClean="0"/>
                        <a:t>b’ ) extraits de films ou un film en lien œuvres étudiées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aseline="0" dirty="0" smtClean="0"/>
                        <a:t>b ‘’) poèmes exprimant des sentiments personnels</a:t>
                      </a:r>
                      <a:endParaRPr lang="fr-FR" sz="1400" dirty="0" smtClean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 algn="just">
                        <a:buNone/>
                      </a:pPr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1 ) </a:t>
                      </a:r>
                      <a:r>
                        <a:rPr lang="fr-FR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 monstre</a:t>
                      </a:r>
                      <a:r>
                        <a:rPr lang="fr-FR" sz="16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aux limites de l’humain</a:t>
                      </a:r>
                    </a:p>
                    <a:p>
                      <a:pPr marL="342900" indent="-342900" algn="just">
                        <a:buNone/>
                      </a:pP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a)</a:t>
                      </a:r>
                      <a:r>
                        <a:rPr lang="fr-FR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extraits </a:t>
                      </a:r>
                      <a:r>
                        <a:rPr lang="fr-FR" sz="14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Odyssée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et/ou </a:t>
                      </a:r>
                      <a:r>
                        <a:rPr lang="fr-FR" sz="14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Métamorphoses</a:t>
                      </a:r>
                      <a:r>
                        <a:rPr lang="fr-FR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 figure monstre dans les arts.</a:t>
                      </a:r>
                    </a:p>
                    <a:p>
                      <a:pPr marL="342900" indent="-342900" algn="just">
                        <a:buNone/>
                      </a:pP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r>
                        <a:rPr lang="fr-FR" sz="14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fr-FR" sz="14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4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contes merveilleux et récits adaptés de la mytho. et des légendes antiques, </a:t>
                      </a:r>
                      <a:r>
                        <a:rPr lang="fr-FR" sz="1400" b="1" u="sng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ou </a:t>
                      </a:r>
                      <a:r>
                        <a:rPr lang="fr-FR" sz="14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des contes et légendes de France et d’autres pays et cultures</a:t>
                      </a:r>
                    </a:p>
                    <a:p>
                      <a:pPr algn="just"/>
                      <a:r>
                        <a:rPr lang="fr-FR" sz="1400" b="0" i="0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b’) </a:t>
                      </a:r>
                      <a:r>
                        <a:rPr lang="fr-FR" sz="14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extraits romans et nouvelles différentes époques</a:t>
                      </a:r>
                    </a:p>
                    <a:p>
                      <a:pPr algn="just"/>
                      <a:r>
                        <a:rPr lang="fr-FR" sz="16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2) Récits d’aventures  :</a:t>
                      </a:r>
                    </a:p>
                    <a:p>
                      <a:pPr algn="just"/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a) un classique du roman d’aventures (lecture intégrale)</a:t>
                      </a:r>
                    </a:p>
                    <a:p>
                      <a:pPr algn="just"/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b)</a:t>
                      </a:r>
                      <a:r>
                        <a:rPr lang="fr-FR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 </a:t>
                      </a:r>
                      <a:r>
                        <a:rPr lang="fr-FR" sz="1400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extraits de différents classiques du roman d’aventures, d’époques variées / différentes catégories</a:t>
                      </a:r>
                    </a:p>
                    <a:p>
                      <a:pPr algn="just"/>
                      <a:r>
                        <a:rPr lang="fr-FR" sz="1400" b="0" i="0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b’)</a:t>
                      </a:r>
                      <a:r>
                        <a:rPr lang="fr-FR" sz="1400" b="0" i="0" u="non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4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extraits de films d’aventures ou un film d’aventures si possible adapté de l’un des livres étudiés ou proposés en lecture cursive.</a:t>
                      </a:r>
                    </a:p>
                    <a:p>
                      <a:pPr marL="342900" indent="-342900" algn="just">
                        <a:buAutoNum type="arabicParenR" startAt="3"/>
                      </a:pPr>
                      <a:r>
                        <a:rPr lang="fr-FR" sz="16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Récits de création ; création</a:t>
                      </a:r>
                      <a:r>
                        <a:rPr lang="fr-FR" sz="1600" b="1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poétique :</a:t>
                      </a:r>
                    </a:p>
                    <a:p>
                      <a:pPr marL="342900" indent="-342900" algn="just">
                        <a:buNone/>
                      </a:pPr>
                      <a:r>
                        <a:rPr lang="fr-FR" sz="1400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a) 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 extrait long de </a:t>
                      </a:r>
                      <a:r>
                        <a:rPr lang="fr-FR" sz="14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 Genèse 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dans la Bible, en lecture intégrale ( // </a:t>
                      </a:r>
                      <a:r>
                        <a:rPr lang="fr-FR" sz="1400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thème 2 HG)</a:t>
                      </a:r>
                      <a:endParaRPr lang="fr-FR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b) 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extraits significatifs plusieurs grands récits de création autres cultures, pour opérer des comparaisons</a:t>
                      </a:r>
                    </a:p>
                    <a:p>
                      <a:pPr algn="just"/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c) </a:t>
                      </a:r>
                      <a:r>
                        <a:rPr lang="fr-FR" sz="14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poèmes de siècles </a:t>
                      </a:r>
                      <a:r>
                        <a:rPr lang="fr-FR" sz="1400" kern="1200" dirty="0" err="1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diff</a:t>
                      </a:r>
                      <a:r>
                        <a:rPr lang="fr-FR" sz="14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. célébrant monde et/ou témoignant </a:t>
                      </a:r>
                      <a:r>
                        <a:rPr lang="fr-FR" sz="14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 du pouvoir </a:t>
                      </a:r>
                      <a:r>
                        <a:rPr lang="fr-FR" sz="14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créateur de la parole poétique</a:t>
                      </a:r>
                    </a:p>
                    <a:p>
                      <a:pPr algn="just"/>
                      <a:r>
                        <a:rPr lang="fr-FR" sz="16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4) Résister au + fort : ruses, mensonges et masques</a:t>
                      </a:r>
                    </a:p>
                    <a:p>
                      <a:pPr algn="just"/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a) des fables et fabliaux, des farces ou soties intrigues fondées sur ruse et rapports de pouvoir</a:t>
                      </a:r>
                    </a:p>
                    <a:p>
                      <a:pPr algn="just"/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b)</a:t>
                      </a:r>
                      <a:r>
                        <a:rPr lang="fr-FR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 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une pièce de théâtre (de l’Antiquité à nos jours) </a:t>
                      </a:r>
                      <a:r>
                        <a:rPr lang="fr-FR" sz="1400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 un film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sur le même type de sujet (lecture ou étude intégrale)</a:t>
                      </a:r>
                      <a:endParaRPr lang="fr-FR" sz="1400" b="1" i="0" dirty="0" smtClean="0"/>
                    </a:p>
                    <a:p>
                      <a:endParaRPr lang="fr-FR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fr-FR" dirty="0" smtClean="0"/>
              <a:t>Points de vigilance </a:t>
            </a:r>
            <a:r>
              <a:rPr lang="fr-FR" dirty="0" smtClean="0"/>
              <a:t>pour la programmation de lecture CM2-6ème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525963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>
              <a:buFont typeface="Wingdings"/>
              <a:buChar char="Ø"/>
            </a:pPr>
            <a:r>
              <a:rPr lang="fr-FR" dirty="0" smtClean="0"/>
              <a:t>« Poèmes </a:t>
            </a:r>
            <a:r>
              <a:rPr lang="fr-FR" dirty="0" smtClean="0"/>
              <a:t>de siècles différents célébrant le monde et/ou témoignant du </a:t>
            </a:r>
            <a:r>
              <a:rPr lang="fr-FR" dirty="0" smtClean="0"/>
              <a:t>pouvoir créateur </a:t>
            </a:r>
            <a:r>
              <a:rPr lang="fr-FR" dirty="0" smtClean="0"/>
              <a:t>de la parole </a:t>
            </a:r>
            <a:r>
              <a:rPr lang="fr-FR" dirty="0" smtClean="0"/>
              <a:t>poétique » </a:t>
            </a:r>
            <a:r>
              <a:rPr lang="fr-FR" dirty="0" smtClean="0"/>
              <a:t>: entrée </a:t>
            </a:r>
            <a:r>
              <a:rPr lang="fr-FR" dirty="0" smtClean="0"/>
              <a:t>identique</a:t>
            </a:r>
          </a:p>
          <a:p>
            <a:pPr>
              <a:buFont typeface="Wingdings"/>
              <a:buChar char="Ø"/>
            </a:pPr>
            <a:r>
              <a:rPr lang="fr-FR" dirty="0" smtClean="0"/>
              <a:t>Vivre des aventures (CM2) </a:t>
            </a:r>
            <a:r>
              <a:rPr lang="fr-FR" dirty="0" smtClean="0"/>
              <a:t>/ Récits </a:t>
            </a:r>
            <a:r>
              <a:rPr lang="fr-FR" dirty="0" smtClean="0"/>
              <a:t>d’aventures (6ème</a:t>
            </a:r>
            <a:r>
              <a:rPr lang="fr-FR" dirty="0" smtClean="0"/>
              <a:t>)</a:t>
            </a:r>
          </a:p>
          <a:p>
            <a:pPr>
              <a:buFont typeface="Wingdings"/>
              <a:buChar char="Ø"/>
            </a:pPr>
            <a:r>
              <a:rPr lang="fr-FR" dirty="0" smtClean="0"/>
              <a:t>Il pourrait se produire que le conte soit étudié chaque année du CM2 à la 5</a:t>
            </a:r>
            <a:r>
              <a:rPr lang="fr-FR" baseline="30000" dirty="0" smtClean="0"/>
              <a:t>ème</a:t>
            </a:r>
            <a:r>
              <a:rPr lang="fr-FR" dirty="0" smtClean="0"/>
              <a:t>…</a:t>
            </a:r>
          </a:p>
          <a:p>
            <a:r>
              <a:rPr lang="fr-FR" dirty="0" smtClean="0"/>
              <a:t>Quand programmer la lecture de : </a:t>
            </a:r>
            <a:r>
              <a:rPr lang="fr-FR" i="1" dirty="0" smtClean="0"/>
              <a:t>Le</a:t>
            </a:r>
            <a:r>
              <a:rPr lang="fr-FR" dirty="0" smtClean="0"/>
              <a:t> </a:t>
            </a:r>
            <a:r>
              <a:rPr lang="fr-FR" i="1" dirty="0" smtClean="0"/>
              <a:t>Petit </a:t>
            </a:r>
            <a:r>
              <a:rPr lang="fr-FR" i="1" dirty="0" smtClean="0"/>
              <a:t>Prince / </a:t>
            </a:r>
            <a:r>
              <a:rPr lang="fr-FR" dirty="0" smtClean="0"/>
              <a:t>des </a:t>
            </a:r>
            <a:r>
              <a:rPr lang="fr-FR" dirty="0" smtClean="0"/>
              <a:t>contes </a:t>
            </a:r>
            <a:r>
              <a:rPr lang="fr-FR" dirty="0" smtClean="0"/>
              <a:t>africains ?</a:t>
            </a:r>
          </a:p>
          <a:p>
            <a:r>
              <a:rPr lang="fr-FR" dirty="0" smtClean="0"/>
              <a:t>Les contes </a:t>
            </a:r>
            <a:r>
              <a:rPr lang="fr-FR" dirty="0" smtClean="0"/>
              <a:t>étiologiques de différentes cultures </a:t>
            </a:r>
            <a:r>
              <a:rPr lang="fr-FR" dirty="0" smtClean="0"/>
              <a:t>sont réservés au CM1-CM2.</a:t>
            </a:r>
            <a:endParaRPr lang="fr-FR" dirty="0" smtClean="0"/>
          </a:p>
          <a:p>
            <a:endParaRPr lang="fr-FR" dirty="0" smtClean="0"/>
          </a:p>
          <a:p>
            <a:pPr>
              <a:buFont typeface="Symbol"/>
              <a:buChar char="Þ"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Font typeface="Symbol"/>
              <a:buChar char="Þ"/>
            </a:pPr>
            <a:endParaRPr lang="fr-FR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90499593"/>
              </p:ext>
            </p:extLst>
          </p:nvPr>
        </p:nvGraphicFramePr>
        <p:xfrm>
          <a:off x="323528" y="299472"/>
          <a:ext cx="8820472" cy="64975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0236"/>
                <a:gridCol w="4410236"/>
              </a:tblGrid>
              <a:tr h="432048">
                <a:tc>
                  <a:txBody>
                    <a:bodyPr/>
                    <a:lstStyle/>
                    <a:p>
                      <a:r>
                        <a:rPr lang="fr-FR" dirty="0" smtClean="0"/>
                        <a:t>Exemples de  séquences de 6ème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1) </a:t>
                      </a:r>
                      <a:r>
                        <a:rPr lang="fr-FR" sz="18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Le monstre</a:t>
                      </a:r>
                      <a:r>
                        <a:rPr lang="fr-FR" sz="1800" b="1" kern="1200" baseline="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fr-FR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4954150">
                <a:tc>
                  <a:txBody>
                    <a:bodyPr/>
                    <a:lstStyle/>
                    <a:p>
                      <a:pPr marL="342900" indent="-342900" algn="just">
                        <a:buNone/>
                      </a:pPr>
                      <a:r>
                        <a:rPr lang="fr-FR" sz="1400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1) </a:t>
                      </a:r>
                      <a:r>
                        <a:rPr lang="fr-FR" sz="1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Le monstre</a:t>
                      </a:r>
                      <a:r>
                        <a:rPr lang="fr-FR" sz="1400" b="1" kern="1200" baseline="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  aux limites de l’humain</a:t>
                      </a:r>
                    </a:p>
                    <a:p>
                      <a:pPr marL="342900" indent="-342900" algn="just">
                        <a:buNone/>
                      </a:pPr>
                      <a:r>
                        <a:rPr lang="fr-FR" sz="1400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a)</a:t>
                      </a:r>
                      <a:r>
                        <a:rPr lang="fr-FR" sz="1400" kern="1200" baseline="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400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extraits Odyssée et/ou</a:t>
                      </a:r>
                      <a:r>
                        <a:rPr lang="fr-FR" sz="1400" kern="1200" baseline="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400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Métamorphoses</a:t>
                      </a:r>
                      <a:r>
                        <a:rPr lang="fr-FR" sz="1400" kern="1200" baseline="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400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+ figure monstre dans les  arts.</a:t>
                      </a:r>
                    </a:p>
                    <a:p>
                      <a:pPr marL="342900" indent="-342900" algn="just">
                        <a:buNone/>
                      </a:pPr>
                      <a:r>
                        <a:rPr lang="fr-FR" sz="1400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b)</a:t>
                      </a:r>
                      <a:r>
                        <a:rPr lang="fr-FR" sz="1400" kern="1200" baseline="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400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contes merveilleux et récits adaptés de la mytho. et des légendes antiques, </a:t>
                      </a:r>
                      <a:r>
                        <a:rPr lang="fr-FR" sz="1400" b="1" u="sng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ou </a:t>
                      </a:r>
                      <a:r>
                        <a:rPr lang="fr-FR" sz="1400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des contes et légendes de France et d’autres pays et cultures</a:t>
                      </a:r>
                    </a:p>
                    <a:p>
                      <a:pPr algn="just"/>
                      <a:r>
                        <a:rPr lang="fr-FR" sz="1400" b="0" i="0" u="none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b’) </a:t>
                      </a:r>
                      <a:r>
                        <a:rPr lang="fr-FR" sz="1400" i="0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extraits romans et nouvelles différentes époques</a:t>
                      </a:r>
                    </a:p>
                    <a:p>
                      <a:pPr algn="just"/>
                      <a:r>
                        <a:rPr lang="fr-FR" sz="14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2) Récits d’aventures  :</a:t>
                      </a:r>
                    </a:p>
                    <a:p>
                      <a:pPr algn="just"/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a) un classique du roman d’aventures (lecture intégrale)</a:t>
                      </a:r>
                    </a:p>
                    <a:p>
                      <a:pPr algn="just"/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b)</a:t>
                      </a:r>
                      <a:r>
                        <a:rPr lang="fr-FR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 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extraits de différents classiques du roman d’aventures, d’époques variées / différentes catégories</a:t>
                      </a:r>
                    </a:p>
                    <a:p>
                      <a:pPr algn="just"/>
                      <a:r>
                        <a:rPr lang="fr-FR" sz="1400" b="0" i="0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b’)</a:t>
                      </a:r>
                      <a:r>
                        <a:rPr lang="fr-FR" sz="1400" b="0" i="0" u="non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4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extraits de films d’aventures ou un film d’aventures si possible adapté de l’un des livres étudiés ou proposés en lecture cursive.</a:t>
                      </a:r>
                    </a:p>
                    <a:p>
                      <a:pPr marL="342900" indent="-342900" algn="just">
                        <a:buAutoNum type="arabicParenR" startAt="3"/>
                      </a:pPr>
                      <a:r>
                        <a:rPr lang="fr-FR" sz="14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Récits de création ; création</a:t>
                      </a:r>
                      <a:r>
                        <a:rPr lang="fr-FR" sz="1400" b="1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poétique :</a:t>
                      </a:r>
                    </a:p>
                    <a:p>
                      <a:pPr marL="342900" indent="-342900" algn="just">
                        <a:buNone/>
                      </a:pPr>
                      <a:r>
                        <a:rPr lang="fr-FR" sz="1400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a) 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 extrait long de La Genèse dans la Bible, en lecture intégrale ( // </a:t>
                      </a:r>
                      <a:r>
                        <a:rPr lang="fr-FR" sz="1400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thème 2 HG)</a:t>
                      </a:r>
                      <a:endParaRPr lang="fr-FR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b) 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extraits significatifs plusieurs grands récits de création autres cultures, pour opérer des comparaisons</a:t>
                      </a:r>
                    </a:p>
                    <a:p>
                      <a:pPr algn="just"/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c) poèmes de siècles </a:t>
                      </a:r>
                      <a:r>
                        <a:rPr lang="fr-FR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diff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célébrant monde et/ou témoignant  du pouvoir créateur de la parole poétique</a:t>
                      </a:r>
                    </a:p>
                    <a:p>
                      <a:pPr algn="just"/>
                      <a:r>
                        <a:rPr lang="fr-FR" sz="14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4) Résister au + fort : ruses, mensonges et masques</a:t>
                      </a:r>
                    </a:p>
                    <a:p>
                      <a:pPr algn="just"/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a) des fables et fabliaux, des farces ou soties intrigues fondées sur ruse et rapports de pouvoir</a:t>
                      </a:r>
                    </a:p>
                    <a:p>
                      <a:pPr algn="just"/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b)</a:t>
                      </a:r>
                      <a:r>
                        <a:rPr lang="fr-FR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 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une pièce de théâtre (de l’Antiquité à nos jours) </a:t>
                      </a:r>
                      <a:r>
                        <a:rPr lang="fr-FR" sz="1400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 un film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sur le même type de sujet (lecture ou étude intégrale)</a:t>
                      </a:r>
                      <a:endParaRPr lang="fr-FR" sz="1400" b="1" i="0" dirty="0" smtClean="0"/>
                    </a:p>
                    <a:p>
                      <a:endParaRPr lang="fr-FR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b="1" dirty="0" err="1" smtClean="0"/>
                        <a:t>Séq</a:t>
                      </a:r>
                      <a:r>
                        <a:rPr lang="fr-FR" sz="1800" b="1" dirty="0" smtClean="0"/>
                        <a:t>. A  « Comment triompher</a:t>
                      </a:r>
                      <a:r>
                        <a:rPr lang="fr-FR" sz="1800" b="1" baseline="0" dirty="0" smtClean="0"/>
                        <a:t> du monstre ? »</a:t>
                      </a:r>
                    </a:p>
                    <a:p>
                      <a:r>
                        <a:rPr lang="fr-FR" sz="1400" b="1" baseline="0" dirty="0" smtClean="0"/>
                        <a:t>Les récits d’Ulysse chez Alcinoos </a:t>
                      </a:r>
                      <a:r>
                        <a:rPr lang="fr-FR" sz="1400" baseline="0" dirty="0" smtClean="0"/>
                        <a:t>(Circé, Charybde et Scylla, Sirènes, Polyphème)</a:t>
                      </a:r>
                    </a:p>
                    <a:p>
                      <a:r>
                        <a:rPr lang="fr-FR" sz="1400" baseline="0" dirty="0" smtClean="0"/>
                        <a:t>+ </a:t>
                      </a:r>
                      <a:r>
                        <a:rPr lang="fr-FR" sz="1400" baseline="0" dirty="0" err="1" smtClean="0"/>
                        <a:t>lect</a:t>
                      </a:r>
                      <a:r>
                        <a:rPr lang="fr-FR" sz="1400" baseline="0" dirty="0" smtClean="0"/>
                        <a:t>. </a:t>
                      </a:r>
                      <a:r>
                        <a:rPr lang="fr-FR" sz="1400" baseline="0" dirty="0" err="1" smtClean="0"/>
                        <a:t>comp</a:t>
                      </a:r>
                      <a:r>
                        <a:rPr lang="fr-FR" sz="1400" baseline="0" dirty="0" smtClean="0"/>
                        <a:t>. :  Enée face aux monstres des Enfers  (chant VI </a:t>
                      </a:r>
                      <a:r>
                        <a:rPr lang="fr-FR" sz="1400" i="1" baseline="0" dirty="0" smtClean="0"/>
                        <a:t>Enéide</a:t>
                      </a:r>
                      <a:r>
                        <a:rPr lang="fr-FR" sz="1400" baseline="0" dirty="0" smtClean="0"/>
                        <a:t>)</a:t>
                      </a:r>
                    </a:p>
                    <a:p>
                      <a:r>
                        <a:rPr lang="fr-FR" sz="1400" baseline="0" dirty="0" smtClean="0"/>
                        <a:t>+ HDA choix d’un personnage monstrueux,  comme par ex. Arachné, des vases grecs jusqu’au cinéma (</a:t>
                      </a:r>
                      <a:r>
                        <a:rPr lang="fr-FR" sz="1400" i="1" baseline="0" dirty="0" smtClean="0"/>
                        <a:t>Avatar, Seigneur des anneaux</a:t>
                      </a:r>
                      <a:r>
                        <a:rPr lang="fr-FR" sz="1400" baseline="0" dirty="0" smtClean="0"/>
                        <a:t>…) en passant par la BD</a:t>
                      </a:r>
                    </a:p>
                    <a:p>
                      <a:endParaRPr lang="fr-FR" sz="1600" b="1" baseline="0" dirty="0" smtClean="0"/>
                    </a:p>
                    <a:p>
                      <a:r>
                        <a:rPr lang="fr-FR" sz="1800" b="1" baseline="0" dirty="0" err="1" smtClean="0"/>
                        <a:t>Séq</a:t>
                      </a:r>
                      <a:r>
                        <a:rPr lang="fr-FR" sz="1800" b="1" baseline="0" dirty="0" smtClean="0"/>
                        <a:t>. B  « On fait de drôles de rencontres dans les contes »</a:t>
                      </a:r>
                    </a:p>
                    <a:p>
                      <a:r>
                        <a:rPr lang="fr-FR" sz="1400" baseline="0" dirty="0" smtClean="0"/>
                        <a:t>Choix de contes de Perrault, de Grimm, + contes africains et contes récents mettant en scène de curieux personnages (sorcières, monstres, métamorphoses) : </a:t>
                      </a:r>
                    </a:p>
                    <a:p>
                      <a:r>
                        <a:rPr lang="fr-FR" sz="1400" i="1" baseline="0" dirty="0" smtClean="0"/>
                        <a:t>Chat Botté,  Blanche Neige, Alice, Histoires comme ça</a:t>
                      </a:r>
                      <a:r>
                        <a:rPr lang="fr-FR" sz="1400" baseline="0" dirty="0" smtClean="0"/>
                        <a:t>, etc.</a:t>
                      </a:r>
                    </a:p>
                    <a:p>
                      <a:endParaRPr lang="fr-FR" sz="1400" baseline="0" dirty="0" smtClean="0"/>
                    </a:p>
                    <a:p>
                      <a:r>
                        <a:rPr lang="fr-FR" sz="1800" b="1" baseline="0" dirty="0" err="1" smtClean="0"/>
                        <a:t>Séq</a:t>
                      </a:r>
                      <a:r>
                        <a:rPr lang="fr-FR" sz="1800" b="1" baseline="0" dirty="0" smtClean="0"/>
                        <a:t>. C  « Monstres affreux ou charmants ? » </a:t>
                      </a:r>
                      <a:r>
                        <a:rPr lang="fr-FR" sz="1600" b="1" baseline="0" dirty="0" smtClean="0"/>
                        <a:t>: </a:t>
                      </a:r>
                      <a:r>
                        <a:rPr lang="fr-FR" sz="1400" b="0" baseline="0" dirty="0" smtClean="0"/>
                        <a:t>Le monstre Amour dans Psyché (l’Âne d’or d’Apulée) , </a:t>
                      </a:r>
                      <a:r>
                        <a:rPr lang="fr-FR" sz="1400" baseline="0" dirty="0" smtClean="0"/>
                        <a:t>Pygmalion et Galatée, ou une métamorphose de Zeus ( </a:t>
                      </a:r>
                      <a:r>
                        <a:rPr lang="fr-FR" sz="1400" i="1" baseline="0" dirty="0" smtClean="0"/>
                        <a:t>Métamorphoses</a:t>
                      </a:r>
                      <a:r>
                        <a:rPr lang="fr-FR" sz="1400" baseline="0" dirty="0" smtClean="0"/>
                        <a:t>), </a:t>
                      </a:r>
                      <a:r>
                        <a:rPr lang="fr-FR" sz="1400" b="0" i="1" baseline="0" dirty="0" smtClean="0"/>
                        <a:t>La Belle et la Bête</a:t>
                      </a:r>
                      <a:r>
                        <a:rPr lang="fr-FR" sz="1400" b="0" baseline="0" dirty="0" smtClean="0"/>
                        <a:t>, (+Cocteau), </a:t>
                      </a:r>
                      <a:r>
                        <a:rPr lang="fr-FR" sz="1400" b="0" baseline="0" dirty="0" err="1" smtClean="0"/>
                        <a:t>Golum</a:t>
                      </a:r>
                      <a:r>
                        <a:rPr lang="fr-FR" sz="1400" b="0" baseline="0" dirty="0" smtClean="0"/>
                        <a:t> dans le Seigneur des anneaux, le K de </a:t>
                      </a:r>
                      <a:r>
                        <a:rPr lang="fr-FR" sz="1400" b="0" baseline="0" dirty="0" err="1" smtClean="0"/>
                        <a:t>Buzatti</a:t>
                      </a:r>
                      <a:r>
                        <a:rPr lang="fr-FR" sz="1400" b="0" baseline="0" dirty="0" smtClean="0"/>
                        <a:t>…</a:t>
                      </a:r>
                    </a:p>
                    <a:p>
                      <a:endParaRPr lang="fr-FR" sz="1400" b="0" baseline="0" dirty="0" smtClean="0"/>
                    </a:p>
                    <a:p>
                      <a:r>
                        <a:rPr lang="fr-FR" sz="1400" b="1" baseline="0" dirty="0" smtClean="0"/>
                        <a:t>Variante: « Monstres maléfiques ou bénéfiques ? »</a:t>
                      </a:r>
                    </a:p>
                    <a:p>
                      <a:r>
                        <a:rPr lang="fr-FR" sz="1400" b="1" baseline="0" dirty="0" smtClean="0"/>
                        <a:t>(perspective un peu différente =&gt; autre corpus)</a:t>
                      </a:r>
                    </a:p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95143450"/>
              </p:ext>
            </p:extLst>
          </p:nvPr>
        </p:nvGraphicFramePr>
        <p:xfrm>
          <a:off x="323528" y="299472"/>
          <a:ext cx="8568952" cy="65917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472"/>
                <a:gridCol w="4320480"/>
              </a:tblGrid>
              <a:tr h="46523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i="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2) Récits d’aventures  </a:t>
                      </a:r>
                      <a:endParaRPr lang="fr-FR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954150">
                <a:tc>
                  <a:txBody>
                    <a:bodyPr/>
                    <a:lstStyle/>
                    <a:p>
                      <a:pPr marL="342900" indent="-342900" algn="just">
                        <a:buNone/>
                      </a:pPr>
                      <a:r>
                        <a:rPr lang="fr-FR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1) </a:t>
                      </a:r>
                      <a:r>
                        <a:rPr lang="fr-FR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 monstre</a:t>
                      </a:r>
                      <a:r>
                        <a:rPr lang="fr-FR" sz="1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342900" indent="-342900" algn="just">
                        <a:buNone/>
                      </a:pPr>
                      <a:r>
                        <a:rPr lang="fr-FR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a)</a:t>
                      </a:r>
                      <a:r>
                        <a:rPr lang="fr-FR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extraits Odyssée et/ou</a:t>
                      </a:r>
                      <a:r>
                        <a:rPr lang="fr-FR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Métamorphoses</a:t>
                      </a:r>
                      <a:r>
                        <a:rPr lang="fr-FR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 figure monstre dans les  arts.</a:t>
                      </a:r>
                    </a:p>
                    <a:p>
                      <a:pPr marL="342900" indent="-342900" algn="just">
                        <a:buNone/>
                      </a:pPr>
                      <a:r>
                        <a:rPr lang="fr-FR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b)</a:t>
                      </a:r>
                      <a:r>
                        <a:rPr lang="fr-FR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contes merveilleux et récits adaptés de la mytho. et des légendes antiques, </a:t>
                      </a:r>
                      <a:r>
                        <a:rPr lang="fr-FR" sz="1400" b="1" u="sng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ou </a:t>
                      </a:r>
                      <a:r>
                        <a:rPr lang="fr-FR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des contes et légendes de France et d’autres pays et cultures</a:t>
                      </a:r>
                    </a:p>
                    <a:p>
                      <a:pPr algn="just"/>
                      <a:r>
                        <a:rPr lang="fr-FR" sz="1400" b="0" i="0" u="non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b’) </a:t>
                      </a:r>
                      <a:r>
                        <a:rPr lang="fr-FR" sz="140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extraits romans et nouvelles différentes époques</a:t>
                      </a:r>
                    </a:p>
                    <a:p>
                      <a:pPr algn="just"/>
                      <a:r>
                        <a:rPr lang="fr-FR" sz="1400" b="1" i="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2) Récits d’aventures  :</a:t>
                      </a:r>
                    </a:p>
                    <a:p>
                      <a:pPr algn="just"/>
                      <a:r>
                        <a:rPr lang="fr-FR" sz="14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a) un classique du roman d’aventures (lecture intégrale)</a:t>
                      </a:r>
                    </a:p>
                    <a:p>
                      <a:pPr algn="just"/>
                      <a:r>
                        <a:rPr lang="fr-FR" sz="14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b)</a:t>
                      </a:r>
                      <a:r>
                        <a:rPr lang="fr-FR" sz="1400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 </a:t>
                      </a:r>
                      <a:r>
                        <a:rPr lang="fr-FR" sz="14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extraits de différents classiques du roman d’aventures, d’époques variées / différentes catégories</a:t>
                      </a:r>
                    </a:p>
                    <a:p>
                      <a:pPr algn="just"/>
                      <a:r>
                        <a:rPr lang="fr-FR" sz="1400" b="0" i="0" u="none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b’)</a:t>
                      </a:r>
                      <a:r>
                        <a:rPr lang="fr-FR" sz="1400" b="0" i="0" u="none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400" i="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extraits de films d’aventures ou un film d’aventures si possible adapté de l’un des livres étudiés ou proposés en lecture cursive.</a:t>
                      </a:r>
                    </a:p>
                    <a:p>
                      <a:pPr marL="342900" indent="-342900" algn="just">
                        <a:buAutoNum type="arabicParenR" startAt="3"/>
                      </a:pPr>
                      <a:r>
                        <a:rPr lang="fr-FR" sz="14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Récits de création ; création</a:t>
                      </a:r>
                      <a:r>
                        <a:rPr lang="fr-FR" sz="1400" b="1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poétique :</a:t>
                      </a:r>
                    </a:p>
                    <a:p>
                      <a:pPr marL="342900" indent="-342900" algn="just">
                        <a:buNone/>
                      </a:pPr>
                      <a:r>
                        <a:rPr lang="fr-FR" sz="1400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a) 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 extrait long de La Genèse dans la Bible, en lecture intégrale ( // </a:t>
                      </a:r>
                      <a:r>
                        <a:rPr lang="fr-FR" sz="1400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thème 2 HG)</a:t>
                      </a:r>
                      <a:endParaRPr lang="fr-FR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b) 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extraits significatifs plusieurs grands récits de création autres cultures, pour opérer des comparaisons</a:t>
                      </a:r>
                    </a:p>
                    <a:p>
                      <a:pPr algn="just"/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c) poèmes de siècles </a:t>
                      </a:r>
                      <a:r>
                        <a:rPr lang="fr-FR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diff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célébrant monde et/ou témoignant  du pouvoir créateur de la parole poétique</a:t>
                      </a:r>
                    </a:p>
                    <a:p>
                      <a:pPr algn="just"/>
                      <a:r>
                        <a:rPr lang="fr-FR" sz="14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4) Résister au + fort : ruses, mensonges et masques</a:t>
                      </a:r>
                    </a:p>
                    <a:p>
                      <a:pPr algn="just"/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a) des fables et fabliaux, des farces ou soties intrigues fondées sur ruse et rapports de pouvoir</a:t>
                      </a:r>
                    </a:p>
                    <a:p>
                      <a:pPr algn="just"/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b)</a:t>
                      </a:r>
                      <a:r>
                        <a:rPr lang="fr-FR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 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une pièce de théâtre (de l’Antiquité à nos jours) </a:t>
                      </a:r>
                      <a:r>
                        <a:rPr lang="fr-FR" sz="1400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 un film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sur le même type de sujet (lecture ou étude intégrale)</a:t>
                      </a:r>
                      <a:endParaRPr lang="fr-FR" sz="1400" b="1" i="0" dirty="0" smtClean="0"/>
                    </a:p>
                    <a:p>
                      <a:endParaRPr lang="fr-FR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b="1" baseline="0" dirty="0" err="1" smtClean="0">
                          <a:solidFill>
                            <a:schemeClr val="tx1"/>
                          </a:solidFill>
                        </a:rPr>
                        <a:t>Séq</a:t>
                      </a:r>
                      <a:r>
                        <a:rPr lang="fr-FR" sz="1800" b="1" baseline="0" dirty="0" smtClean="0">
                          <a:solidFill>
                            <a:schemeClr val="tx1"/>
                          </a:solidFill>
                        </a:rPr>
                        <a:t>. D « Survivre sur une île déserte » </a:t>
                      </a:r>
                      <a:r>
                        <a:rPr lang="fr-FR" sz="1400" b="0" u="sng" baseline="0" dirty="0" smtClean="0">
                          <a:solidFill>
                            <a:schemeClr val="tx1"/>
                          </a:solidFill>
                        </a:rPr>
                        <a:t>Lecture intégrale </a:t>
                      </a:r>
                      <a:r>
                        <a:rPr lang="fr-FR" sz="1400" b="0" baseline="0" dirty="0" smtClean="0">
                          <a:solidFill>
                            <a:schemeClr val="tx1"/>
                          </a:solidFill>
                        </a:rPr>
                        <a:t>de </a:t>
                      </a:r>
                      <a:r>
                        <a:rPr lang="fr-FR" sz="1400" b="0" i="1" baseline="0" dirty="0" smtClean="0">
                          <a:solidFill>
                            <a:schemeClr val="tx1"/>
                          </a:solidFill>
                        </a:rPr>
                        <a:t>Vendredi ou la vie sauvage</a:t>
                      </a:r>
                    </a:p>
                    <a:p>
                      <a:endParaRPr lang="fr-FR" sz="1400" b="0" i="1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fr-FR" sz="1400" b="0" baseline="0" dirty="0" smtClean="0">
                          <a:solidFill>
                            <a:schemeClr val="tx1"/>
                          </a:solidFill>
                        </a:rPr>
                        <a:t>+ Textes complémentaires : extraits  de </a:t>
                      </a:r>
                      <a:r>
                        <a:rPr lang="fr-FR" sz="1400" b="0" i="1" baseline="0" dirty="0" smtClean="0">
                          <a:solidFill>
                            <a:schemeClr val="tx1"/>
                          </a:solidFill>
                        </a:rPr>
                        <a:t>Robinson </a:t>
                      </a:r>
                      <a:r>
                        <a:rPr lang="fr-FR" sz="1400" b="0" i="1" baseline="0" dirty="0" err="1" smtClean="0">
                          <a:solidFill>
                            <a:schemeClr val="tx1"/>
                          </a:solidFill>
                        </a:rPr>
                        <a:t>Crusoé</a:t>
                      </a:r>
                      <a:r>
                        <a:rPr lang="fr-FR" sz="1400" b="0" i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1400" b="0" baseline="0" dirty="0" smtClean="0">
                          <a:solidFill>
                            <a:schemeClr val="tx1"/>
                          </a:solidFill>
                        </a:rPr>
                        <a:t>et de </a:t>
                      </a:r>
                      <a:r>
                        <a:rPr lang="fr-FR" sz="1400" b="0" i="1" baseline="0" dirty="0" smtClean="0">
                          <a:solidFill>
                            <a:schemeClr val="tx1"/>
                          </a:solidFill>
                        </a:rPr>
                        <a:t>L’île mystérieuse </a:t>
                      </a:r>
                      <a:r>
                        <a:rPr lang="fr-FR" sz="1400" b="0" baseline="0" dirty="0" smtClean="0">
                          <a:solidFill>
                            <a:schemeClr val="tx1"/>
                          </a:solidFill>
                        </a:rPr>
                        <a:t>de Verne</a:t>
                      </a:r>
                    </a:p>
                    <a:p>
                      <a:r>
                        <a:rPr lang="fr-FR" sz="1400" b="0" baseline="0" dirty="0" smtClean="0">
                          <a:solidFill>
                            <a:schemeClr val="tx1"/>
                          </a:solidFill>
                        </a:rPr>
                        <a:t>En lecture cursive : </a:t>
                      </a:r>
                      <a:r>
                        <a:rPr lang="fr-FR" sz="1400" b="0" i="1" baseline="0" dirty="0" smtClean="0">
                          <a:solidFill>
                            <a:schemeClr val="tx1"/>
                          </a:solidFill>
                        </a:rPr>
                        <a:t>L’île mystérieuse</a:t>
                      </a:r>
                    </a:p>
                    <a:p>
                      <a:r>
                        <a:rPr lang="fr-FR" sz="1400" b="0" baseline="0" dirty="0" smtClean="0">
                          <a:solidFill>
                            <a:schemeClr val="tx1"/>
                          </a:solidFill>
                        </a:rPr>
                        <a:t>Extraits de films :  adaptations de </a:t>
                      </a:r>
                      <a:r>
                        <a:rPr lang="fr-FR" sz="1400" b="0" i="1" baseline="0" dirty="0" smtClean="0">
                          <a:solidFill>
                            <a:schemeClr val="tx1"/>
                          </a:solidFill>
                        </a:rPr>
                        <a:t>Robinson </a:t>
                      </a:r>
                      <a:r>
                        <a:rPr lang="fr-FR" sz="1400" b="0" i="1" baseline="0" dirty="0" err="1" smtClean="0">
                          <a:solidFill>
                            <a:schemeClr val="tx1"/>
                          </a:solidFill>
                        </a:rPr>
                        <a:t>Crusoé</a:t>
                      </a:r>
                      <a:r>
                        <a:rPr lang="fr-FR" sz="1400" b="0" i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1400" b="0" baseline="0" dirty="0" smtClean="0">
                          <a:solidFill>
                            <a:schemeClr val="tx1"/>
                          </a:solidFill>
                        </a:rPr>
                        <a:t>+ </a:t>
                      </a:r>
                      <a:r>
                        <a:rPr lang="fr-FR" sz="1400" b="0" i="1" baseline="0" dirty="0" smtClean="0">
                          <a:solidFill>
                            <a:schemeClr val="tx1"/>
                          </a:solidFill>
                        </a:rPr>
                        <a:t>Seul au monde</a:t>
                      </a:r>
                      <a:r>
                        <a:rPr lang="fr-FR" sz="1400" b="0" baseline="0" dirty="0" smtClean="0">
                          <a:solidFill>
                            <a:schemeClr val="tx1"/>
                          </a:solidFill>
                        </a:rPr>
                        <a:t>  avec Tom </a:t>
                      </a:r>
                      <a:r>
                        <a:rPr lang="fr-FR" sz="1400" b="0" baseline="0" dirty="0" err="1" smtClean="0">
                          <a:solidFill>
                            <a:schemeClr val="tx1"/>
                          </a:solidFill>
                        </a:rPr>
                        <a:t>Hanks</a:t>
                      </a:r>
                      <a:endParaRPr lang="fr-FR" sz="14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b="1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fr-FR" b="1" baseline="0" dirty="0" err="1" smtClean="0">
                          <a:solidFill>
                            <a:schemeClr val="tx1"/>
                          </a:solidFill>
                        </a:rPr>
                        <a:t>Séq</a:t>
                      </a:r>
                      <a:r>
                        <a:rPr lang="fr-FR" b="1" baseline="0" dirty="0" smtClean="0">
                          <a:solidFill>
                            <a:schemeClr val="tx1"/>
                          </a:solidFill>
                        </a:rPr>
                        <a:t>. E « Des aventuriers en quête d’autres mondes</a:t>
                      </a:r>
                      <a:r>
                        <a:rPr lang="fr-FR" b="0" baseline="0" dirty="0" smtClean="0">
                          <a:solidFill>
                            <a:schemeClr val="tx1"/>
                          </a:solidFill>
                        </a:rPr>
                        <a:t> »</a:t>
                      </a:r>
                    </a:p>
                    <a:p>
                      <a:r>
                        <a:rPr lang="fr-FR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1400" b="0" u="sng" baseline="0" dirty="0" smtClean="0">
                          <a:solidFill>
                            <a:schemeClr val="tx1"/>
                          </a:solidFill>
                        </a:rPr>
                        <a:t>Groupement de textes </a:t>
                      </a:r>
                      <a:r>
                        <a:rPr lang="fr-FR" sz="1400" b="0" u="none" baseline="0" dirty="0" smtClean="0">
                          <a:solidFill>
                            <a:schemeClr val="tx1"/>
                          </a:solidFill>
                        </a:rPr>
                        <a:t>: (</a:t>
                      </a:r>
                      <a:r>
                        <a:rPr lang="fr-FR" sz="1400" b="0" baseline="0" dirty="0" smtClean="0">
                          <a:solidFill>
                            <a:schemeClr val="tx1"/>
                          </a:solidFill>
                        </a:rPr>
                        <a:t>par ex.  La lune)</a:t>
                      </a:r>
                    </a:p>
                    <a:p>
                      <a:r>
                        <a:rPr lang="fr-FR" sz="1400" b="0" baseline="0" dirty="0" smtClean="0">
                          <a:solidFill>
                            <a:schemeClr val="tx1"/>
                          </a:solidFill>
                        </a:rPr>
                        <a:t>« Allons sur la lune » : </a:t>
                      </a:r>
                      <a:r>
                        <a:rPr lang="fr-FR" sz="1400" b="0" i="1" baseline="0" dirty="0" smtClean="0">
                          <a:solidFill>
                            <a:schemeClr val="tx1"/>
                          </a:solidFill>
                        </a:rPr>
                        <a:t>De la Terre à la lune </a:t>
                      </a:r>
                      <a:r>
                        <a:rPr lang="fr-FR" sz="1400" b="0" baseline="0" dirty="0" smtClean="0">
                          <a:solidFill>
                            <a:schemeClr val="tx1"/>
                          </a:solidFill>
                        </a:rPr>
                        <a:t>et </a:t>
                      </a:r>
                      <a:r>
                        <a:rPr lang="fr-FR" sz="1400" b="0" i="1" baseline="0" dirty="0" smtClean="0">
                          <a:solidFill>
                            <a:schemeClr val="tx1"/>
                          </a:solidFill>
                        </a:rPr>
                        <a:t>Autour de la lune </a:t>
                      </a:r>
                      <a:r>
                        <a:rPr lang="fr-FR" sz="1400" b="0" baseline="0" dirty="0" smtClean="0">
                          <a:solidFill>
                            <a:schemeClr val="tx1"/>
                          </a:solidFill>
                        </a:rPr>
                        <a:t>de Verne, </a:t>
                      </a:r>
                      <a:r>
                        <a:rPr lang="fr-FR" sz="1400" b="0" i="1" baseline="0" dirty="0" smtClean="0">
                          <a:solidFill>
                            <a:schemeClr val="tx1"/>
                          </a:solidFill>
                        </a:rPr>
                        <a:t>Les premiers hommes  sur la lune </a:t>
                      </a:r>
                      <a:r>
                        <a:rPr lang="fr-FR" sz="1400" b="0" baseline="0" dirty="0" smtClean="0">
                          <a:solidFill>
                            <a:schemeClr val="tx1"/>
                          </a:solidFill>
                        </a:rPr>
                        <a:t>de Wells, </a:t>
                      </a:r>
                      <a:r>
                        <a:rPr lang="fr-FR" sz="1400" b="0" i="1" baseline="0" dirty="0" smtClean="0">
                          <a:solidFill>
                            <a:schemeClr val="tx1"/>
                          </a:solidFill>
                        </a:rPr>
                        <a:t>Objectif lune </a:t>
                      </a:r>
                      <a:r>
                        <a:rPr lang="fr-FR" sz="1400" b="0" baseline="0" dirty="0" smtClean="0">
                          <a:solidFill>
                            <a:schemeClr val="tx1"/>
                          </a:solidFill>
                        </a:rPr>
                        <a:t>et </a:t>
                      </a:r>
                      <a:r>
                        <a:rPr lang="fr-FR" sz="1400" b="0" i="1" baseline="0" dirty="0" smtClean="0">
                          <a:solidFill>
                            <a:schemeClr val="tx1"/>
                          </a:solidFill>
                        </a:rPr>
                        <a:t>On a marché sur la lune </a:t>
                      </a:r>
                      <a:r>
                        <a:rPr lang="fr-FR" sz="1400" b="0" baseline="0" dirty="0" smtClean="0">
                          <a:solidFill>
                            <a:schemeClr val="tx1"/>
                          </a:solidFill>
                        </a:rPr>
                        <a:t>d’Hergé</a:t>
                      </a:r>
                    </a:p>
                    <a:p>
                      <a:r>
                        <a:rPr lang="fr-FR" sz="1400" b="0" baseline="0" dirty="0" smtClean="0">
                          <a:solidFill>
                            <a:schemeClr val="tx1"/>
                          </a:solidFill>
                        </a:rPr>
                        <a:t>+  dossier  sur les cosmonautes réels (cf. La Terre dans le système solaire en Sciences et technologie)</a:t>
                      </a:r>
                    </a:p>
                    <a:p>
                      <a:endParaRPr lang="fr-FR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90866313"/>
              </p:ext>
            </p:extLst>
          </p:nvPr>
        </p:nvGraphicFramePr>
        <p:xfrm>
          <a:off x="251520" y="299472"/>
          <a:ext cx="8712968" cy="6345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6484"/>
                <a:gridCol w="4356484"/>
              </a:tblGrid>
              <a:tr h="432048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rgbClr val="C00000"/>
                          </a:solidFill>
                        </a:rPr>
                        <a:t>3) </a:t>
                      </a:r>
                      <a:r>
                        <a:rPr lang="fr-FR" sz="1800" b="1" i="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Récits de création ;</a:t>
                      </a:r>
                      <a:r>
                        <a:rPr lang="fr-FR" sz="1800" b="1" i="0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800" b="1" i="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création</a:t>
                      </a:r>
                      <a:r>
                        <a:rPr lang="fr-FR" sz="1800" b="1" i="0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poétique </a:t>
                      </a:r>
                      <a:endParaRPr lang="fr-FR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954150">
                <a:tc>
                  <a:txBody>
                    <a:bodyPr/>
                    <a:lstStyle/>
                    <a:p>
                      <a:pPr marL="342900" indent="-342900" algn="just">
                        <a:buNone/>
                      </a:pPr>
                      <a:r>
                        <a:rPr lang="fr-FR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1) </a:t>
                      </a:r>
                      <a:r>
                        <a:rPr lang="fr-FR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 monstre</a:t>
                      </a:r>
                      <a:r>
                        <a:rPr lang="fr-FR" sz="1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342900" indent="-342900" algn="just">
                        <a:buNone/>
                      </a:pPr>
                      <a:r>
                        <a:rPr lang="fr-FR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a)</a:t>
                      </a:r>
                      <a:r>
                        <a:rPr lang="fr-FR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extraits </a:t>
                      </a:r>
                      <a:r>
                        <a:rPr lang="fr-FR" sz="14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Odyssée</a:t>
                      </a:r>
                      <a:r>
                        <a:rPr lang="fr-FR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et/ou</a:t>
                      </a:r>
                      <a:r>
                        <a:rPr lang="fr-FR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4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Métamorphoses</a:t>
                      </a:r>
                      <a:r>
                        <a:rPr lang="fr-FR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 figure monstre dans les  arts.</a:t>
                      </a:r>
                    </a:p>
                    <a:p>
                      <a:pPr marL="342900" indent="-342900" algn="just">
                        <a:buNone/>
                      </a:pPr>
                      <a:r>
                        <a:rPr lang="fr-FR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b)</a:t>
                      </a:r>
                      <a:r>
                        <a:rPr lang="fr-FR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contes merveilleux et récits adaptés de la mytho. et des légendes antiques, </a:t>
                      </a:r>
                      <a:r>
                        <a:rPr lang="fr-FR" sz="1400" b="1" u="sng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ou </a:t>
                      </a:r>
                      <a:r>
                        <a:rPr lang="fr-FR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des contes et légendes de France et d’autres pays et cultures</a:t>
                      </a:r>
                    </a:p>
                    <a:p>
                      <a:pPr algn="just"/>
                      <a:r>
                        <a:rPr lang="fr-FR" sz="1400" b="0" i="0" u="non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b’) </a:t>
                      </a:r>
                      <a:r>
                        <a:rPr lang="fr-FR" sz="140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extraits romans et nouvelles différentes époques</a:t>
                      </a:r>
                    </a:p>
                    <a:p>
                      <a:pPr algn="just"/>
                      <a:r>
                        <a:rPr lang="fr-FR" sz="14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2) Récits d’aventures  :</a:t>
                      </a:r>
                    </a:p>
                    <a:p>
                      <a:pPr algn="just"/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a) un classique du roman d’aventures (lecture intégrale)</a:t>
                      </a:r>
                    </a:p>
                    <a:p>
                      <a:pPr algn="just"/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b)</a:t>
                      </a:r>
                      <a:r>
                        <a:rPr lang="fr-FR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 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extraits de différents classiques du roman d’aventures, d’époques variées / différentes catégories</a:t>
                      </a:r>
                    </a:p>
                    <a:p>
                      <a:pPr algn="just"/>
                      <a:r>
                        <a:rPr lang="fr-FR" sz="1400" b="0" i="0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b’)</a:t>
                      </a:r>
                      <a:r>
                        <a:rPr lang="fr-FR" sz="1400" b="0" i="0" u="non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4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extraits de films d’aventures ou un film d’aventures si possible adapté de l’un des livres étudiés ou proposés en lecture cursive.</a:t>
                      </a:r>
                    </a:p>
                    <a:p>
                      <a:pPr marL="342900" indent="-342900" algn="just">
                        <a:buAutoNum type="arabicParenR" startAt="3"/>
                      </a:pPr>
                      <a:r>
                        <a:rPr lang="fr-FR" sz="1400" b="1" i="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Récits de création ; création</a:t>
                      </a:r>
                      <a:r>
                        <a:rPr lang="fr-FR" sz="1400" b="1" i="0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poétique :</a:t>
                      </a:r>
                    </a:p>
                    <a:p>
                      <a:pPr marL="342900" indent="-342900" algn="just">
                        <a:buNone/>
                      </a:pPr>
                      <a:r>
                        <a:rPr lang="fr-FR" sz="1400" b="0" i="0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a) </a:t>
                      </a:r>
                      <a:r>
                        <a:rPr lang="fr-FR" sz="14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un extrait long de La Genèse dans la </a:t>
                      </a:r>
                      <a:r>
                        <a:rPr lang="fr-FR" sz="1400" i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Bible</a:t>
                      </a:r>
                      <a:r>
                        <a:rPr lang="fr-FR" sz="14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, en lecture intégrale ( // </a:t>
                      </a:r>
                      <a:r>
                        <a:rPr lang="fr-FR" sz="1400" u="sng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thème 2 HG)</a:t>
                      </a:r>
                      <a:endParaRPr lang="fr-FR" sz="14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lang="fr-FR" sz="14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b) </a:t>
                      </a:r>
                      <a:r>
                        <a:rPr lang="fr-FR" sz="14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extraits significatifs plusieurs grands récits de création autres cultures, pour opérer des comparaisons</a:t>
                      </a:r>
                    </a:p>
                    <a:p>
                      <a:pPr algn="just"/>
                      <a:r>
                        <a:rPr lang="fr-FR" sz="14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c) poèmes de siècles </a:t>
                      </a:r>
                      <a:r>
                        <a:rPr lang="fr-FR" sz="1400" kern="1200" dirty="0" err="1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diff</a:t>
                      </a:r>
                      <a:r>
                        <a:rPr lang="fr-FR" sz="14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. célébrant monde et/ou témoignant pouvoir créateur de la parole poétique</a:t>
                      </a:r>
                    </a:p>
                    <a:p>
                      <a:pPr algn="just"/>
                      <a:r>
                        <a:rPr lang="fr-FR" sz="14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4) Résister au + fort : ruses, mensonges et masques</a:t>
                      </a:r>
                    </a:p>
                    <a:p>
                      <a:pPr algn="just"/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a) des fables et fabliaux, des farces ou soties intrigues fondées sur ruse et rapports de pouvoir</a:t>
                      </a:r>
                    </a:p>
                    <a:p>
                      <a:pPr algn="just"/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b)</a:t>
                      </a:r>
                      <a:r>
                        <a:rPr lang="fr-FR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 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une pièce de théâtre (de l’Antiquité à nos jours) </a:t>
                      </a:r>
                      <a:r>
                        <a:rPr lang="fr-FR" sz="1400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 un film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sur le même type de sujet (lecture ou étude intégrale)</a:t>
                      </a:r>
                      <a:endParaRPr lang="fr-FR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b="1" dirty="0" err="1" smtClean="0">
                          <a:solidFill>
                            <a:schemeClr val="tx1"/>
                          </a:solidFill>
                        </a:rPr>
                        <a:t>Séq</a:t>
                      </a:r>
                      <a:r>
                        <a:rPr lang="fr-FR" sz="1800" b="1" dirty="0" smtClean="0">
                          <a:solidFill>
                            <a:schemeClr val="tx1"/>
                          </a:solidFill>
                        </a:rPr>
                        <a:t>. F «Comment se représente-t-on les premiers</a:t>
                      </a:r>
                      <a:r>
                        <a:rPr lang="fr-FR" sz="1800" b="1" baseline="0" dirty="0" smtClean="0">
                          <a:solidFill>
                            <a:schemeClr val="tx1"/>
                          </a:solidFill>
                        </a:rPr>
                        <a:t> temps du monde dans la Bible et dans d’autres textes anciens ou sacrés ? »</a:t>
                      </a:r>
                    </a:p>
                    <a:p>
                      <a:endParaRPr lang="fr-FR" sz="1800" b="1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FontTx/>
                        <a:buChar char="-"/>
                      </a:pPr>
                      <a:r>
                        <a:rPr lang="fr-FR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un extrait long de La Genèse  + HG + Histoire des arts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baseline="0" dirty="0" smtClean="0">
                          <a:solidFill>
                            <a:schemeClr val="tx1"/>
                          </a:solidFill>
                        </a:rPr>
                        <a:t>- groupement de textes (extraits) : Livre 1 des </a:t>
                      </a:r>
                      <a:r>
                        <a:rPr lang="fr-FR" sz="1400" b="0" i="1" baseline="0" dirty="0" smtClean="0">
                          <a:solidFill>
                            <a:schemeClr val="tx1"/>
                          </a:solidFill>
                        </a:rPr>
                        <a:t>Métamorphoses</a:t>
                      </a:r>
                      <a:r>
                        <a:rPr lang="fr-FR" sz="1400" b="0" baseline="0" dirty="0" smtClean="0">
                          <a:solidFill>
                            <a:schemeClr val="tx1"/>
                          </a:solidFill>
                        </a:rPr>
                        <a:t> d’Ovide,  le </a:t>
                      </a:r>
                      <a:r>
                        <a:rPr lang="fr-FR" sz="1400" b="0" i="1" baseline="0" dirty="0" smtClean="0">
                          <a:solidFill>
                            <a:schemeClr val="tx1"/>
                          </a:solidFill>
                        </a:rPr>
                        <a:t>Coran, Gilgamesh</a:t>
                      </a:r>
                      <a:r>
                        <a:rPr lang="fr-FR" sz="1400" b="0" baseline="0" dirty="0" smtClean="0">
                          <a:solidFill>
                            <a:schemeClr val="tx1"/>
                          </a:solidFill>
                        </a:rPr>
                        <a:t>, le </a:t>
                      </a:r>
                      <a:r>
                        <a:rPr lang="fr-FR" sz="1400" b="0" i="1" baseline="0" dirty="0" err="1" smtClean="0">
                          <a:solidFill>
                            <a:schemeClr val="tx1"/>
                          </a:solidFill>
                        </a:rPr>
                        <a:t>Popol</a:t>
                      </a:r>
                      <a:r>
                        <a:rPr lang="fr-FR" sz="1400" b="0" i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1400" b="0" i="1" baseline="0" dirty="0" err="1" smtClean="0">
                          <a:solidFill>
                            <a:schemeClr val="tx1"/>
                          </a:solidFill>
                        </a:rPr>
                        <a:t>Vuh</a:t>
                      </a:r>
                      <a:r>
                        <a:rPr lang="fr-FR" sz="1400" b="0" i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1400" b="0" baseline="0" dirty="0" smtClean="0">
                          <a:solidFill>
                            <a:schemeClr val="tx1"/>
                          </a:solidFill>
                        </a:rPr>
                        <a:t>(le thème du déluge s’y prête bien).</a:t>
                      </a:r>
                    </a:p>
                    <a:p>
                      <a:pPr>
                        <a:buFontTx/>
                        <a:buNone/>
                      </a:pPr>
                      <a:endParaRPr lang="fr-FR" sz="14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buFontTx/>
                        <a:buNone/>
                      </a:pPr>
                      <a:r>
                        <a:rPr lang="fr-FR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 Dossier : </a:t>
                      </a:r>
                      <a:r>
                        <a:rPr lang="fr-FR" sz="1400" b="1" baseline="0" dirty="0" smtClean="0">
                          <a:solidFill>
                            <a:schemeClr val="tx1"/>
                          </a:solidFill>
                        </a:rPr>
                        <a:t>« Qu’en dit la science?</a:t>
                      </a:r>
                      <a:r>
                        <a:rPr lang="fr-FR" sz="1400" b="0" baseline="0" dirty="0" smtClean="0">
                          <a:solidFill>
                            <a:schemeClr val="tx1"/>
                          </a:solidFill>
                        </a:rPr>
                        <a:t> » Evolution de quelques théories à travers les âges (cf. L’univers en Sciences et technologie au cycle 3)</a:t>
                      </a:r>
                    </a:p>
                    <a:p>
                      <a:pPr>
                        <a:buFontTx/>
                        <a:buNone/>
                      </a:pPr>
                      <a:endParaRPr lang="fr-FR" sz="18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16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1800" b="1" baseline="0" dirty="0" err="1" smtClean="0">
                          <a:solidFill>
                            <a:schemeClr val="tx1"/>
                          </a:solidFill>
                        </a:rPr>
                        <a:t>Séq</a:t>
                      </a:r>
                      <a:r>
                        <a:rPr lang="fr-FR" sz="1800" b="1" baseline="0" dirty="0" smtClean="0">
                          <a:solidFill>
                            <a:schemeClr val="tx1"/>
                          </a:solidFill>
                        </a:rPr>
                        <a:t>. G « En tout cas les poètes savent aussi créer des mondes, et admirer le nôtre »</a:t>
                      </a:r>
                    </a:p>
                    <a:p>
                      <a:r>
                        <a:rPr lang="fr-FR" sz="1400" b="0" baseline="0" dirty="0" smtClean="0">
                          <a:solidFill>
                            <a:schemeClr val="tx1"/>
                          </a:solidFill>
                        </a:rPr>
                        <a:t>Groupement de textes (cf. l’anthologie « Les poètes et l’univers », de l’astrophysicien Jean-Pierre </a:t>
                      </a:r>
                      <a:r>
                        <a:rPr lang="fr-FR" sz="1400" b="0" baseline="0" dirty="0" err="1" smtClean="0">
                          <a:solidFill>
                            <a:schemeClr val="tx1"/>
                          </a:solidFill>
                        </a:rPr>
                        <a:t>Luminet</a:t>
                      </a:r>
                      <a:r>
                        <a:rPr lang="fr-FR" sz="1400" b="0" baseline="0" dirty="0" smtClean="0">
                          <a:solidFill>
                            <a:schemeClr val="tx1"/>
                          </a:solidFill>
                        </a:rPr>
                        <a:t>) : par ex. textes de Hugo, Lamartine, Prévert, Queneau, Claude Roy, etc.</a:t>
                      </a:r>
                    </a:p>
                    <a:p>
                      <a:endParaRPr lang="fr-FR" sz="14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fr-FR" sz="1400" b="1" baseline="0" dirty="0" smtClean="0">
                          <a:solidFill>
                            <a:schemeClr val="tx1"/>
                          </a:solidFill>
                        </a:rPr>
                        <a:t>Lecture cursive : </a:t>
                      </a:r>
                      <a:r>
                        <a:rPr lang="fr-FR" sz="1400" b="0" baseline="0" dirty="0" smtClean="0">
                          <a:solidFill>
                            <a:schemeClr val="tx1"/>
                          </a:solidFill>
                        </a:rPr>
                        <a:t>choix de textes dans </a:t>
                      </a:r>
                      <a:r>
                        <a:rPr lang="fr-FR" sz="1400" b="0" i="1" baseline="0" dirty="0" smtClean="0">
                          <a:solidFill>
                            <a:schemeClr val="tx1"/>
                          </a:solidFill>
                        </a:rPr>
                        <a:t>Histoires comme ça </a:t>
                      </a:r>
                      <a:r>
                        <a:rPr lang="fr-FR" sz="1400" b="0" baseline="0" dirty="0" smtClean="0">
                          <a:solidFill>
                            <a:schemeClr val="tx1"/>
                          </a:solidFill>
                        </a:rPr>
                        <a:t>de Kipling, par ex. </a:t>
                      </a:r>
                      <a:r>
                        <a:rPr lang="en-US" sz="1400" b="0" i="1" baseline="0" dirty="0" smtClean="0">
                          <a:solidFill>
                            <a:schemeClr val="tx1"/>
                          </a:solidFill>
                        </a:rPr>
                        <a:t>Comment </a:t>
                      </a:r>
                      <a:r>
                        <a:rPr lang="en-US" sz="1400" b="0" i="1" baseline="0" dirty="0" err="1" smtClean="0">
                          <a:solidFill>
                            <a:schemeClr val="tx1"/>
                          </a:solidFill>
                        </a:rPr>
                        <a:t>s'est</a:t>
                      </a:r>
                      <a:r>
                        <a:rPr lang="en-US" sz="1400" b="0" i="1" baseline="0" dirty="0" smtClean="0">
                          <a:solidFill>
                            <a:schemeClr val="tx1"/>
                          </a:solidFill>
                        </a:rPr>
                        <a:t> fait </a:t>
                      </a:r>
                      <a:r>
                        <a:rPr lang="en-US" sz="1400" b="0" i="1" baseline="0" dirty="0" err="1" smtClean="0">
                          <a:solidFill>
                            <a:schemeClr val="tx1"/>
                          </a:solidFill>
                        </a:rPr>
                        <a:t>l'alphabet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</a:rPr>
                        <a:t> (</a:t>
                      </a:r>
                      <a:r>
                        <a:rPr lang="en-US" sz="1400" b="0" i="1" baseline="0" dirty="0" smtClean="0">
                          <a:solidFill>
                            <a:schemeClr val="tx1"/>
                          </a:solidFill>
                        </a:rPr>
                        <a:t>How the Alphabet was Made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</a:rPr>
                        <a:t>). </a:t>
                      </a:r>
                      <a:r>
                        <a:rPr lang="en-US" sz="1400" b="0" i="1" dirty="0" smtClean="0">
                          <a:solidFill>
                            <a:schemeClr val="tx1"/>
                          </a:solidFill>
                        </a:rPr>
                        <a:t>Le </a:t>
                      </a:r>
                      <a:r>
                        <a:rPr lang="en-US" sz="1400" b="0" i="1" dirty="0" err="1" smtClean="0">
                          <a:solidFill>
                            <a:schemeClr val="tx1"/>
                          </a:solidFill>
                        </a:rPr>
                        <a:t>Léopard</a:t>
                      </a:r>
                      <a:r>
                        <a:rPr lang="en-US" sz="1400" b="0" i="1" dirty="0" smtClean="0">
                          <a:solidFill>
                            <a:schemeClr val="tx1"/>
                          </a:solidFill>
                        </a:rPr>
                        <a:t> et </a:t>
                      </a:r>
                      <a:r>
                        <a:rPr lang="en-US" sz="1400" b="0" i="1" dirty="0" err="1" smtClean="0">
                          <a:solidFill>
                            <a:schemeClr val="tx1"/>
                          </a:solidFill>
                        </a:rPr>
                        <a:t>ses</a:t>
                      </a:r>
                      <a:r>
                        <a:rPr lang="en-US" sz="1400" b="0" i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b="0" i="1" dirty="0" err="1" smtClean="0">
                          <a:solidFill>
                            <a:schemeClr val="tx1"/>
                          </a:solidFill>
                        </a:rPr>
                        <a:t>taches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 (</a:t>
                      </a:r>
                      <a:r>
                        <a:rPr lang="en-US" sz="1400" b="0" i="1" dirty="0" smtClean="0">
                          <a:solidFill>
                            <a:schemeClr val="tx1"/>
                          </a:solidFill>
                        </a:rPr>
                        <a:t>How the Leopard got his Spots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fr-FR" sz="1400" b="0" i="1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888</TotalTime>
  <Words>2078</Words>
  <Application>Microsoft Office PowerPoint</Application>
  <PresentationFormat>Affichage à l'écran (4:3)</PresentationFormat>
  <Paragraphs>241</Paragraphs>
  <Slides>13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Thème Office</vt:lpstr>
      <vt:lpstr>LIRE Cycle 3</vt:lpstr>
      <vt:lpstr>LIRE : les directions du programme</vt:lpstr>
      <vt:lpstr>Diapositive 3</vt:lpstr>
      <vt:lpstr>Diapositive 4</vt:lpstr>
      <vt:lpstr>Diapositive 5</vt:lpstr>
      <vt:lpstr>Points de vigilance pour la programmation de lecture CM2-6ème</vt:lpstr>
      <vt:lpstr>Diapositive 7</vt:lpstr>
      <vt:lpstr>Diapositive 8</vt:lpstr>
      <vt:lpstr>Diapositive 9</vt:lpstr>
      <vt:lpstr>Diapositive 10</vt:lpstr>
      <vt:lpstr>Diapositive 11</vt:lpstr>
      <vt:lpstr>Diapositive 12</vt:lpstr>
      <vt:lpstr>Littérature de jeunesse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LIRE Cycle 3</dc:title>
  <dc:creator>Utilisateur</dc:creator>
  <cp:lastModifiedBy>Utilisateur</cp:lastModifiedBy>
  <cp:revision>154</cp:revision>
  <cp:lastPrinted>2016-01-18T11:47:24Z</cp:lastPrinted>
  <dcterms:created xsi:type="dcterms:W3CDTF">2016-01-16T10:59:19Z</dcterms:created>
  <dcterms:modified xsi:type="dcterms:W3CDTF">2016-05-31T16:07:38Z</dcterms:modified>
</cp:coreProperties>
</file>