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21"/>
  </p:notesMasterIdLst>
  <p:sldIdLst>
    <p:sldId id="267" r:id="rId2"/>
    <p:sldId id="271" r:id="rId3"/>
    <p:sldId id="272" r:id="rId4"/>
    <p:sldId id="257" r:id="rId5"/>
    <p:sldId id="268" r:id="rId6"/>
    <p:sldId id="259" r:id="rId7"/>
    <p:sldId id="274" r:id="rId8"/>
    <p:sldId id="260" r:id="rId9"/>
    <p:sldId id="269" r:id="rId10"/>
    <p:sldId id="261" r:id="rId11"/>
    <p:sldId id="262" r:id="rId12"/>
    <p:sldId id="276" r:id="rId13"/>
    <p:sldId id="263" r:id="rId14"/>
    <p:sldId id="264" r:id="rId15"/>
    <p:sldId id="265" r:id="rId16"/>
    <p:sldId id="266" r:id="rId17"/>
    <p:sldId id="277" r:id="rId18"/>
    <p:sldId id="275" r:id="rId19"/>
    <p:sldId id="278" r:id="rId20"/>
  </p:sldIdLst>
  <p:sldSz cx="9144000" cy="6858000" type="screen4x3"/>
  <p:notesSz cx="6742113" cy="9872663"/>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lambda" initials="l" lastIdx="2"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74A51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10" y="-96"/>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21582" cy="493633"/>
          </a:xfrm>
          <a:prstGeom prst="rect">
            <a:avLst/>
          </a:prstGeom>
        </p:spPr>
        <p:txBody>
          <a:bodyPr vert="horz" lIns="91440" tIns="45720" rIns="91440" bIns="45720" rtlCol="0"/>
          <a:lstStyle>
            <a:lvl1pPr algn="l">
              <a:defRPr sz="1200"/>
            </a:lvl1pPr>
          </a:lstStyle>
          <a:p>
            <a:endParaRPr lang="fr-FR" dirty="0"/>
          </a:p>
        </p:txBody>
      </p:sp>
      <p:sp>
        <p:nvSpPr>
          <p:cNvPr id="3" name="Espace réservé de la date 2"/>
          <p:cNvSpPr>
            <a:spLocks noGrp="1"/>
          </p:cNvSpPr>
          <p:nvPr>
            <p:ph type="dt" idx="1"/>
          </p:nvPr>
        </p:nvSpPr>
        <p:spPr>
          <a:xfrm>
            <a:off x="3818971" y="0"/>
            <a:ext cx="2921582" cy="493633"/>
          </a:xfrm>
          <a:prstGeom prst="rect">
            <a:avLst/>
          </a:prstGeom>
        </p:spPr>
        <p:txBody>
          <a:bodyPr vert="horz" lIns="91440" tIns="45720" rIns="91440" bIns="45720" rtlCol="0"/>
          <a:lstStyle>
            <a:lvl1pPr algn="r">
              <a:defRPr sz="1200"/>
            </a:lvl1pPr>
          </a:lstStyle>
          <a:p>
            <a:fld id="{18432728-5579-46AF-823A-101774DBFEE1}" type="datetimeFigureOut">
              <a:rPr lang="fr-FR" smtClean="0"/>
              <a:pPr/>
              <a:t>23/05/2016</a:t>
            </a:fld>
            <a:endParaRPr lang="fr-FR" dirty="0"/>
          </a:p>
        </p:txBody>
      </p:sp>
      <p:sp>
        <p:nvSpPr>
          <p:cNvPr id="4" name="Espace réservé de l'image des diapositives 3"/>
          <p:cNvSpPr>
            <a:spLocks noGrp="1" noRot="1" noChangeAspect="1"/>
          </p:cNvSpPr>
          <p:nvPr>
            <p:ph type="sldImg" idx="2"/>
          </p:nvPr>
        </p:nvSpPr>
        <p:spPr>
          <a:xfrm>
            <a:off x="903288" y="739775"/>
            <a:ext cx="4935537" cy="3703638"/>
          </a:xfrm>
          <a:prstGeom prst="rect">
            <a:avLst/>
          </a:prstGeom>
          <a:noFill/>
          <a:ln w="12700">
            <a:solidFill>
              <a:prstClr val="black"/>
            </a:solidFill>
          </a:ln>
        </p:spPr>
        <p:txBody>
          <a:bodyPr vert="horz" lIns="91440" tIns="45720" rIns="91440" bIns="45720" rtlCol="0" anchor="ctr"/>
          <a:lstStyle/>
          <a:p>
            <a:endParaRPr lang="fr-FR" dirty="0"/>
          </a:p>
        </p:txBody>
      </p:sp>
      <p:sp>
        <p:nvSpPr>
          <p:cNvPr id="5" name="Espace réservé des commentaires 4"/>
          <p:cNvSpPr>
            <a:spLocks noGrp="1"/>
          </p:cNvSpPr>
          <p:nvPr>
            <p:ph type="body" sz="quarter" idx="3"/>
          </p:nvPr>
        </p:nvSpPr>
        <p:spPr>
          <a:xfrm>
            <a:off x="674212" y="4689515"/>
            <a:ext cx="5393690" cy="4442698"/>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9377316"/>
            <a:ext cx="2921582" cy="493633"/>
          </a:xfrm>
          <a:prstGeom prst="rect">
            <a:avLst/>
          </a:prstGeom>
        </p:spPr>
        <p:txBody>
          <a:bodyPr vert="horz" lIns="91440" tIns="45720" rIns="91440" bIns="45720" rtlCol="0" anchor="b"/>
          <a:lstStyle>
            <a:lvl1pPr algn="l">
              <a:defRPr sz="1200"/>
            </a:lvl1pPr>
          </a:lstStyle>
          <a:p>
            <a:endParaRPr lang="fr-FR" dirty="0"/>
          </a:p>
        </p:txBody>
      </p:sp>
      <p:sp>
        <p:nvSpPr>
          <p:cNvPr id="7" name="Espace réservé du numéro de diapositive 6"/>
          <p:cNvSpPr>
            <a:spLocks noGrp="1"/>
          </p:cNvSpPr>
          <p:nvPr>
            <p:ph type="sldNum" sz="quarter" idx="5"/>
          </p:nvPr>
        </p:nvSpPr>
        <p:spPr>
          <a:xfrm>
            <a:off x="3818971" y="9377316"/>
            <a:ext cx="2921582" cy="493633"/>
          </a:xfrm>
          <a:prstGeom prst="rect">
            <a:avLst/>
          </a:prstGeom>
        </p:spPr>
        <p:txBody>
          <a:bodyPr vert="horz" lIns="91440" tIns="45720" rIns="91440" bIns="45720" rtlCol="0" anchor="b"/>
          <a:lstStyle>
            <a:lvl1pPr algn="r">
              <a:defRPr sz="1200"/>
            </a:lvl1pPr>
          </a:lstStyle>
          <a:p>
            <a:fld id="{667C5A37-E91F-4F87-9F8D-AEAD8E51665B}" type="slidenum">
              <a:rPr lang="fr-FR" smtClean="0"/>
              <a:pPr/>
              <a:t>‹N°›</a:t>
            </a:fld>
            <a:endParaRPr lang="fr-FR" dirty="0"/>
          </a:p>
        </p:txBody>
      </p:sp>
    </p:spTree>
    <p:extLst>
      <p:ext uri="{BB962C8B-B14F-4D97-AF65-F5344CB8AC3E}">
        <p14:creationId xmlns:p14="http://schemas.microsoft.com/office/powerpoint/2010/main" xmlns="" val="11672631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667C5A37-E91F-4F87-9F8D-AEAD8E51665B}" type="slidenum">
              <a:rPr lang="fr-FR" smtClean="0"/>
              <a:pPr/>
              <a:t>1</a:t>
            </a:fld>
            <a:endParaRPr lang="fr-FR" dirty="0"/>
          </a:p>
        </p:txBody>
      </p:sp>
    </p:spTree>
    <p:extLst>
      <p:ext uri="{BB962C8B-B14F-4D97-AF65-F5344CB8AC3E}">
        <p14:creationId xmlns:p14="http://schemas.microsoft.com/office/powerpoint/2010/main" xmlns="" val="3418301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903288" y="739775"/>
            <a:ext cx="4935537" cy="3703638"/>
          </a:xfrm>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667C5A37-E91F-4F87-9F8D-AEAD8E51665B}" type="slidenum">
              <a:rPr lang="fr-FR" smtClean="0"/>
              <a:pPr/>
              <a:t>2</a:t>
            </a:fld>
            <a:endParaRPr lang="fr-FR" dirty="0"/>
          </a:p>
        </p:txBody>
      </p:sp>
    </p:spTree>
    <p:extLst>
      <p:ext uri="{BB962C8B-B14F-4D97-AF65-F5344CB8AC3E}">
        <p14:creationId xmlns:p14="http://schemas.microsoft.com/office/powerpoint/2010/main" xmlns="" val="33266500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tricot</a:t>
            </a:r>
            <a:endParaRPr lang="fr-FR" dirty="0"/>
          </a:p>
        </p:txBody>
      </p:sp>
      <p:sp>
        <p:nvSpPr>
          <p:cNvPr id="4" name="Espace réservé du numéro de diapositive 3"/>
          <p:cNvSpPr>
            <a:spLocks noGrp="1"/>
          </p:cNvSpPr>
          <p:nvPr>
            <p:ph type="sldNum" sz="quarter" idx="10"/>
          </p:nvPr>
        </p:nvSpPr>
        <p:spPr/>
        <p:txBody>
          <a:bodyPr/>
          <a:lstStyle/>
          <a:p>
            <a:fld id="{667C5A37-E91F-4F87-9F8D-AEAD8E51665B}" type="slidenum">
              <a:rPr lang="fr-FR" smtClean="0"/>
              <a:pPr/>
              <a:t>3</a:t>
            </a:fld>
            <a:endParaRPr lang="fr-FR" dirty="0"/>
          </a:p>
        </p:txBody>
      </p:sp>
    </p:spTree>
    <p:extLst>
      <p:ext uri="{BB962C8B-B14F-4D97-AF65-F5344CB8AC3E}">
        <p14:creationId xmlns:p14="http://schemas.microsoft.com/office/powerpoint/2010/main" xmlns="" val="41863077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Énumérer les caractéristiques des textes : </a:t>
            </a:r>
            <a:endParaRPr lang="fr-FR" dirty="0"/>
          </a:p>
        </p:txBody>
      </p:sp>
      <p:sp>
        <p:nvSpPr>
          <p:cNvPr id="4" name="Espace réservé du numéro de diapositive 3"/>
          <p:cNvSpPr>
            <a:spLocks noGrp="1"/>
          </p:cNvSpPr>
          <p:nvPr>
            <p:ph type="sldNum" sz="quarter" idx="10"/>
          </p:nvPr>
        </p:nvSpPr>
        <p:spPr/>
        <p:txBody>
          <a:bodyPr/>
          <a:lstStyle/>
          <a:p>
            <a:fld id="{667C5A37-E91F-4F87-9F8D-AEAD8E51665B}" type="slidenum">
              <a:rPr lang="fr-FR" smtClean="0"/>
              <a:pPr/>
              <a:t>10</a:t>
            </a:fld>
            <a:endParaRPr lang="fr-FR" dirty="0"/>
          </a:p>
        </p:txBody>
      </p:sp>
    </p:spTree>
    <p:extLst>
      <p:ext uri="{BB962C8B-B14F-4D97-AF65-F5344CB8AC3E}">
        <p14:creationId xmlns:p14="http://schemas.microsoft.com/office/powerpoint/2010/main" xmlns="" val="21353193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Poursuite du travail de cycle 3</a:t>
            </a:r>
            <a:r>
              <a:rPr lang="fr-FR" baseline="0" dirty="0" smtClean="0"/>
              <a:t> ; logique : lire, repérer les genres, analyser grâce à des outils, réinvestir dans la création</a:t>
            </a:r>
            <a:endParaRPr lang="fr-FR" dirty="0"/>
          </a:p>
        </p:txBody>
      </p:sp>
      <p:sp>
        <p:nvSpPr>
          <p:cNvPr id="4" name="Espace réservé du numéro de diapositive 3"/>
          <p:cNvSpPr>
            <a:spLocks noGrp="1"/>
          </p:cNvSpPr>
          <p:nvPr>
            <p:ph type="sldNum" sz="quarter" idx="10"/>
          </p:nvPr>
        </p:nvSpPr>
        <p:spPr/>
        <p:txBody>
          <a:bodyPr/>
          <a:lstStyle/>
          <a:p>
            <a:fld id="{667C5A37-E91F-4F87-9F8D-AEAD8E51665B}" type="slidenum">
              <a:rPr lang="fr-FR" smtClean="0"/>
              <a:pPr/>
              <a:t>15</a:t>
            </a:fld>
            <a:endParaRPr lang="fr-FR" dirty="0"/>
          </a:p>
        </p:txBody>
      </p:sp>
    </p:spTree>
    <p:extLst>
      <p:ext uri="{BB962C8B-B14F-4D97-AF65-F5344CB8AC3E}">
        <p14:creationId xmlns:p14="http://schemas.microsoft.com/office/powerpoint/2010/main" xmlns="" val="38442047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667C5A37-E91F-4F87-9F8D-AEAD8E51665B}" type="slidenum">
              <a:rPr lang="fr-FR" smtClean="0"/>
              <a:pPr/>
              <a:t>17</a:t>
            </a:fld>
            <a:endParaRPr lang="fr-FR" dirty="0"/>
          </a:p>
        </p:txBody>
      </p:sp>
    </p:spTree>
    <p:extLst>
      <p:ext uri="{BB962C8B-B14F-4D97-AF65-F5344CB8AC3E}">
        <p14:creationId xmlns:p14="http://schemas.microsoft.com/office/powerpoint/2010/main" xmlns="" val="15245708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43" name="Group 42"/>
          <p:cNvGrpSpPr/>
          <p:nvPr/>
        </p:nvGrpSpPr>
        <p:grpSpPr>
          <a:xfrm>
            <a:off x="-382402"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6" name="Rectangle 45"/>
          <p:cNvSpPr/>
          <p:nvPr/>
        </p:nvSpPr>
        <p:spPr>
          <a:xfrm>
            <a:off x="4561243"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fr-FR" smtClean="0"/>
              <a:t>Modifiez le style du titre</a:t>
            </a:r>
            <a:endParaRPr lang="en-US" dirty="0"/>
          </a:p>
        </p:txBody>
      </p:sp>
      <p:sp>
        <p:nvSpPr>
          <p:cNvPr id="3" name="Subtitle 2"/>
          <p:cNvSpPr>
            <a:spLocks noGrp="1"/>
          </p:cNvSpPr>
          <p:nvPr>
            <p:ph type="subTitle" idx="1"/>
          </p:nvPr>
        </p:nvSpPr>
        <p:spPr>
          <a:xfrm>
            <a:off x="4733365" y="4421082"/>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a:xfrm>
            <a:off x="4738744" y="1516829"/>
            <a:ext cx="2133600" cy="750981"/>
          </a:xfrm>
        </p:spPr>
        <p:txBody>
          <a:bodyPr anchor="b"/>
          <a:lstStyle>
            <a:lvl1pPr algn="l">
              <a:defRPr sz="2400"/>
            </a:lvl1pPr>
          </a:lstStyle>
          <a:p>
            <a:fld id="{7B1DAAD1-12D8-4183-BB73-40BEC99BEC88}" type="datetime1">
              <a:rPr lang="fr-FR" smtClean="0"/>
              <a:pPr/>
              <a:t>23/05/2016</a:t>
            </a:fld>
            <a:endParaRPr lang="fr-FR" dirty="0"/>
          </a:p>
        </p:txBody>
      </p:sp>
      <p:sp>
        <p:nvSpPr>
          <p:cNvPr id="50" name="Rectangle 49"/>
          <p:cNvSpPr/>
          <p:nvPr/>
        </p:nvSpPr>
        <p:spPr>
          <a:xfrm>
            <a:off x="4650889" y="6088285"/>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Footer Placeholder 4"/>
          <p:cNvSpPr>
            <a:spLocks noGrp="1"/>
          </p:cNvSpPr>
          <p:nvPr>
            <p:ph type="ftr" sz="quarter" idx="11"/>
          </p:nvPr>
        </p:nvSpPr>
        <p:spPr>
          <a:xfrm>
            <a:off x="5303520" y="5719968"/>
            <a:ext cx="2831592" cy="365125"/>
          </a:xfrm>
        </p:spPr>
        <p:txBody>
          <a:bodyPr>
            <a:normAutofit/>
          </a:bodyPr>
          <a:lstStyle>
            <a:lvl1pPr>
              <a:defRPr>
                <a:solidFill>
                  <a:schemeClr val="accent1"/>
                </a:solidFill>
              </a:defRPr>
            </a:lvl1pPr>
          </a:lstStyle>
          <a:p>
            <a:endParaRPr lang="fr-FR" dirty="0"/>
          </a:p>
        </p:txBody>
      </p:sp>
      <p:sp>
        <p:nvSpPr>
          <p:cNvPr id="6" name="Slide Number Placeholder 5"/>
          <p:cNvSpPr>
            <a:spLocks noGrp="1"/>
          </p:cNvSpPr>
          <p:nvPr>
            <p:ph type="sldNum" sz="quarter" idx="12"/>
          </p:nvPr>
        </p:nvSpPr>
        <p:spPr>
          <a:xfrm>
            <a:off x="4649097" y="5719968"/>
            <a:ext cx="643667" cy="365125"/>
          </a:xfrm>
        </p:spPr>
        <p:txBody>
          <a:bodyPr/>
          <a:lstStyle>
            <a:lvl1pPr>
              <a:defRPr>
                <a:solidFill>
                  <a:schemeClr val="accent1"/>
                </a:solidFill>
              </a:defRPr>
            </a:lvl1pPr>
          </a:lstStyle>
          <a:p>
            <a:fld id="{D74C4FE4-E187-4E58-83C1-724B79B1744C}" type="slidenum">
              <a:rPr lang="fr-FR" smtClean="0"/>
              <a:pPr/>
              <a:t>‹N°›</a:t>
            </a:fld>
            <a:endParaRPr lang="fr-FR" dirty="0"/>
          </a:p>
        </p:txBody>
      </p:sp>
      <p:sp>
        <p:nvSpPr>
          <p:cNvPr id="89" name="Rectangle 88"/>
          <p:cNvSpPr/>
          <p:nvPr/>
        </p:nvSpPr>
        <p:spPr>
          <a:xfrm>
            <a:off x="4650889" y="6088285"/>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Vertical Text Placeholder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A72D8A2D-3EF8-4845-A053-ABC8BCD3D6E4}" type="datetime1">
              <a:rPr lang="fr-FR" smtClean="0"/>
              <a:pPr/>
              <a:t>23/05/2016</a:t>
            </a:fld>
            <a:endParaRPr lang="fr-FR" dirty="0"/>
          </a:p>
        </p:txBody>
      </p:sp>
      <p:sp>
        <p:nvSpPr>
          <p:cNvPr id="5" name="Footer Placeholder 4"/>
          <p:cNvSpPr>
            <a:spLocks noGrp="1"/>
          </p:cNvSpPr>
          <p:nvPr>
            <p:ph type="ftr" sz="quarter" idx="11"/>
          </p:nvPr>
        </p:nvSpPr>
        <p:spPr/>
        <p:txBody>
          <a:bodyPr/>
          <a:lstStyle/>
          <a:p>
            <a:endParaRPr lang="fr-FR" dirty="0"/>
          </a:p>
        </p:txBody>
      </p:sp>
      <p:sp>
        <p:nvSpPr>
          <p:cNvPr id="6" name="Slide Number Placeholder 5"/>
          <p:cNvSpPr>
            <a:spLocks noGrp="1"/>
          </p:cNvSpPr>
          <p:nvPr>
            <p:ph type="sldNum" sz="quarter" idx="12"/>
          </p:nvPr>
        </p:nvSpPr>
        <p:spPr/>
        <p:txBody>
          <a:bodyPr/>
          <a:lstStyle/>
          <a:p>
            <a:fld id="{D74C4FE4-E187-4E58-83C1-724B79B1744C}" type="slidenum">
              <a:rPr lang="fr-FR" smtClean="0"/>
              <a:pPr/>
              <a:t>‹N°›</a:t>
            </a:fld>
            <a:endParaRPr lang="fr-F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fr-FR" smtClean="0"/>
              <a:t>Modifiez le style du titre</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37F81255-C65B-4B29-891E-72123917256A}" type="datetime1">
              <a:rPr lang="fr-FR" smtClean="0"/>
              <a:pPr/>
              <a:t>23/05/2016</a:t>
            </a:fld>
            <a:endParaRPr lang="fr-FR" dirty="0"/>
          </a:p>
        </p:txBody>
      </p:sp>
      <p:sp>
        <p:nvSpPr>
          <p:cNvPr id="5" name="Footer Placeholder 4"/>
          <p:cNvSpPr>
            <a:spLocks noGrp="1"/>
          </p:cNvSpPr>
          <p:nvPr>
            <p:ph type="ftr" sz="quarter" idx="11"/>
          </p:nvPr>
        </p:nvSpPr>
        <p:spPr/>
        <p:txBody>
          <a:bodyPr/>
          <a:lstStyle/>
          <a:p>
            <a:endParaRPr lang="fr-FR" dirty="0"/>
          </a:p>
        </p:txBody>
      </p:sp>
      <p:sp>
        <p:nvSpPr>
          <p:cNvPr id="6" name="Slide Number Placeholder 5"/>
          <p:cNvSpPr>
            <a:spLocks noGrp="1"/>
          </p:cNvSpPr>
          <p:nvPr>
            <p:ph type="sldNum" sz="quarter" idx="12"/>
          </p:nvPr>
        </p:nvSpPr>
        <p:spPr/>
        <p:txBody>
          <a:bodyPr/>
          <a:lstStyle/>
          <a:p>
            <a:fld id="{D74C4FE4-E187-4E58-83C1-724B79B1744C}" type="slidenum">
              <a:rPr lang="fr-FR" smtClean="0"/>
              <a:pPr/>
              <a:t>‹N°›</a:t>
            </a:fld>
            <a:endParaRPr lang="fr-F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17C8E13F-DFAB-42DA-B171-5D19E542A212}" type="datetime1">
              <a:rPr lang="fr-FR" smtClean="0"/>
              <a:pPr/>
              <a:t>23/05/2016</a:t>
            </a:fld>
            <a:endParaRPr lang="fr-FR" dirty="0"/>
          </a:p>
        </p:txBody>
      </p:sp>
      <p:sp>
        <p:nvSpPr>
          <p:cNvPr id="5" name="Footer Placeholder 4"/>
          <p:cNvSpPr>
            <a:spLocks noGrp="1"/>
          </p:cNvSpPr>
          <p:nvPr>
            <p:ph type="ftr" sz="quarter" idx="11"/>
          </p:nvPr>
        </p:nvSpPr>
        <p:spPr/>
        <p:txBody>
          <a:bodyPr/>
          <a:lstStyle/>
          <a:p>
            <a:endParaRPr lang="fr-FR" dirty="0"/>
          </a:p>
        </p:txBody>
      </p:sp>
      <p:sp>
        <p:nvSpPr>
          <p:cNvPr id="6" name="Slide Number Placeholder 5"/>
          <p:cNvSpPr>
            <a:spLocks noGrp="1"/>
          </p:cNvSpPr>
          <p:nvPr>
            <p:ph type="sldNum" sz="quarter" idx="12"/>
          </p:nvPr>
        </p:nvSpPr>
        <p:spPr/>
        <p:txBody>
          <a:bodyPr/>
          <a:lstStyle/>
          <a:p>
            <a:fld id="{D74C4FE4-E187-4E58-83C1-724B79B1744C}" type="slidenum">
              <a:rPr lang="fr-FR" smtClean="0"/>
              <a:pPr/>
              <a:t>‹N°›</a:t>
            </a:fld>
            <a:endParaRPr lang="fr-F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1258647" y="2900831"/>
            <a:ext cx="6637468" cy="1362075"/>
          </a:xfrm>
        </p:spPr>
        <p:txBody>
          <a:bodyPr anchor="b"/>
          <a:lstStyle>
            <a:lvl1pPr algn="l">
              <a:defRPr sz="4000" b="0" cap="none" baseline="0"/>
            </a:lvl1pPr>
          </a:lstStyle>
          <a:p>
            <a:r>
              <a:rPr lang="fr-FR" smtClean="0"/>
              <a:t>Modifiez le style du titre</a:t>
            </a:r>
            <a:endParaRPr lang="en-US" dirty="0"/>
          </a:p>
        </p:txBody>
      </p:sp>
      <p:sp>
        <p:nvSpPr>
          <p:cNvPr id="3" name="Text Placeholder 2"/>
          <p:cNvSpPr>
            <a:spLocks noGrp="1"/>
          </p:cNvSpPr>
          <p:nvPr>
            <p:ph type="body" idx="1"/>
          </p:nvPr>
        </p:nvSpPr>
        <p:spPr>
          <a:xfrm>
            <a:off x="1258645" y="4267202"/>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CE1499DE-34F2-457C-B03C-16D5F5DBD6C3}" type="datetime1">
              <a:rPr lang="fr-FR" smtClean="0"/>
              <a:pPr/>
              <a:t>23/05/2016</a:t>
            </a:fld>
            <a:endParaRPr lang="fr-FR" dirty="0"/>
          </a:p>
        </p:txBody>
      </p:sp>
      <p:sp>
        <p:nvSpPr>
          <p:cNvPr id="5" name="Footer Placeholder 4"/>
          <p:cNvSpPr>
            <a:spLocks noGrp="1"/>
          </p:cNvSpPr>
          <p:nvPr>
            <p:ph type="ftr" sz="quarter" idx="11"/>
          </p:nvPr>
        </p:nvSpPr>
        <p:spPr/>
        <p:txBody>
          <a:bodyPr/>
          <a:lstStyle/>
          <a:p>
            <a:endParaRPr lang="fr-FR" dirty="0"/>
          </a:p>
        </p:txBody>
      </p:sp>
      <p:sp>
        <p:nvSpPr>
          <p:cNvPr id="6" name="Slide Number Placeholder 5"/>
          <p:cNvSpPr>
            <a:spLocks noGrp="1"/>
          </p:cNvSpPr>
          <p:nvPr>
            <p:ph type="sldNum" sz="quarter" idx="12"/>
          </p:nvPr>
        </p:nvSpPr>
        <p:spPr/>
        <p:txBody>
          <a:bodyPr/>
          <a:lstStyle/>
          <a:p>
            <a:fld id="{D74C4FE4-E187-4E58-83C1-724B79B1744C}" type="slidenum">
              <a:rPr lang="fr-FR" smtClean="0"/>
              <a:pPr/>
              <a:t>‹N°›</a:t>
            </a:fld>
            <a:endParaRPr lang="fr-F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5" name="Date Placeholder 4"/>
          <p:cNvSpPr>
            <a:spLocks noGrp="1"/>
          </p:cNvSpPr>
          <p:nvPr>
            <p:ph type="dt" sz="half" idx="10"/>
          </p:nvPr>
        </p:nvSpPr>
        <p:spPr/>
        <p:txBody>
          <a:bodyPr/>
          <a:lstStyle/>
          <a:p>
            <a:fld id="{4A3B7A19-828F-4238-BC6C-7942E5A31DF9}" type="datetime1">
              <a:rPr lang="fr-FR" smtClean="0"/>
              <a:pPr/>
              <a:t>23/05/2016</a:t>
            </a:fld>
            <a:endParaRPr lang="fr-FR" dirty="0"/>
          </a:p>
        </p:txBody>
      </p:sp>
      <p:sp>
        <p:nvSpPr>
          <p:cNvPr id="6" name="Footer Placeholder 5"/>
          <p:cNvSpPr>
            <a:spLocks noGrp="1"/>
          </p:cNvSpPr>
          <p:nvPr>
            <p:ph type="ftr" sz="quarter" idx="11"/>
          </p:nvPr>
        </p:nvSpPr>
        <p:spPr/>
        <p:txBody>
          <a:bodyPr/>
          <a:lstStyle/>
          <a:p>
            <a:endParaRPr lang="fr-FR" dirty="0"/>
          </a:p>
        </p:txBody>
      </p:sp>
      <p:sp>
        <p:nvSpPr>
          <p:cNvPr id="7" name="Slide Number Placeholder 6"/>
          <p:cNvSpPr>
            <a:spLocks noGrp="1"/>
          </p:cNvSpPr>
          <p:nvPr>
            <p:ph type="sldNum" sz="quarter" idx="12"/>
          </p:nvPr>
        </p:nvSpPr>
        <p:spPr/>
        <p:txBody>
          <a:bodyPr/>
          <a:lstStyle/>
          <a:p>
            <a:fld id="{D74C4FE4-E187-4E58-83C1-724B79B1744C}" type="slidenum">
              <a:rPr lang="fr-FR" smtClean="0"/>
              <a:pPr/>
              <a:t>‹N°›</a:t>
            </a:fld>
            <a:endParaRPr lang="fr-FR" dirty="0"/>
          </a:p>
        </p:txBody>
      </p:sp>
      <p:sp>
        <p:nvSpPr>
          <p:cNvPr id="9" name="Content Placeholder 8"/>
          <p:cNvSpPr>
            <a:spLocks noGrp="1"/>
          </p:cNvSpPr>
          <p:nvPr>
            <p:ph sz="quarter" idx="13"/>
          </p:nvPr>
        </p:nvSpPr>
        <p:spPr>
          <a:xfrm>
            <a:off x="1042416" y="2313432"/>
            <a:ext cx="3419856" cy="349300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1041721" y="2974696"/>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5011839"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4645152" y="2974696"/>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66356766-A93B-4F7A-98BB-AE338B7AF532}" type="datetime1">
              <a:rPr lang="fr-FR" smtClean="0"/>
              <a:pPr/>
              <a:t>23/05/2016</a:t>
            </a:fld>
            <a:endParaRPr lang="fr-FR" dirty="0"/>
          </a:p>
        </p:txBody>
      </p:sp>
      <p:sp>
        <p:nvSpPr>
          <p:cNvPr id="8" name="Footer Placeholder 7"/>
          <p:cNvSpPr>
            <a:spLocks noGrp="1"/>
          </p:cNvSpPr>
          <p:nvPr>
            <p:ph type="ftr" sz="quarter" idx="11"/>
          </p:nvPr>
        </p:nvSpPr>
        <p:spPr/>
        <p:txBody>
          <a:bodyPr/>
          <a:lstStyle/>
          <a:p>
            <a:endParaRPr lang="fr-FR" dirty="0"/>
          </a:p>
        </p:txBody>
      </p:sp>
      <p:sp>
        <p:nvSpPr>
          <p:cNvPr id="9" name="Slide Number Placeholder 8"/>
          <p:cNvSpPr>
            <a:spLocks noGrp="1"/>
          </p:cNvSpPr>
          <p:nvPr>
            <p:ph type="sldNum" sz="quarter" idx="12"/>
          </p:nvPr>
        </p:nvSpPr>
        <p:spPr/>
        <p:txBody>
          <a:bodyPr/>
          <a:lstStyle/>
          <a:p>
            <a:fld id="{D74C4FE4-E187-4E58-83C1-724B79B1744C}" type="slidenum">
              <a:rPr lang="fr-FR" smtClean="0"/>
              <a:pPr/>
              <a:t>‹N°›</a:t>
            </a:fld>
            <a:endParaRPr lang="fr-F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Date Placeholder 2"/>
          <p:cNvSpPr>
            <a:spLocks noGrp="1"/>
          </p:cNvSpPr>
          <p:nvPr>
            <p:ph type="dt" sz="half" idx="10"/>
          </p:nvPr>
        </p:nvSpPr>
        <p:spPr/>
        <p:txBody>
          <a:bodyPr/>
          <a:lstStyle/>
          <a:p>
            <a:fld id="{156C0C0E-4707-416F-922A-5B66EE200997}" type="datetime1">
              <a:rPr lang="fr-FR" smtClean="0"/>
              <a:pPr/>
              <a:t>23/05/2016</a:t>
            </a:fld>
            <a:endParaRPr lang="fr-FR" dirty="0"/>
          </a:p>
        </p:txBody>
      </p:sp>
      <p:sp>
        <p:nvSpPr>
          <p:cNvPr id="4" name="Footer Placeholder 3"/>
          <p:cNvSpPr>
            <a:spLocks noGrp="1"/>
          </p:cNvSpPr>
          <p:nvPr>
            <p:ph type="ftr" sz="quarter" idx="11"/>
          </p:nvPr>
        </p:nvSpPr>
        <p:spPr/>
        <p:txBody>
          <a:bodyPr/>
          <a:lstStyle/>
          <a:p>
            <a:endParaRPr lang="fr-FR" dirty="0"/>
          </a:p>
        </p:txBody>
      </p:sp>
      <p:sp>
        <p:nvSpPr>
          <p:cNvPr id="5" name="Slide Number Placeholder 4"/>
          <p:cNvSpPr>
            <a:spLocks noGrp="1"/>
          </p:cNvSpPr>
          <p:nvPr>
            <p:ph type="sldNum" sz="quarter" idx="12"/>
          </p:nvPr>
        </p:nvSpPr>
        <p:spPr/>
        <p:txBody>
          <a:bodyPr/>
          <a:lstStyle/>
          <a:p>
            <a:fld id="{D74C4FE4-E187-4E58-83C1-724B79B1744C}" type="slidenum">
              <a:rPr lang="fr-FR" smtClean="0"/>
              <a:pPr/>
              <a:t>‹N°›</a:t>
            </a:fld>
            <a:endParaRPr lang="fr-F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D9601CB-E45E-46D0-ABD5-673152F2391A}" type="datetime1">
              <a:rPr lang="fr-FR" smtClean="0"/>
              <a:pPr/>
              <a:t>23/05/2016</a:t>
            </a:fld>
            <a:endParaRPr lang="fr-FR" dirty="0"/>
          </a:p>
        </p:txBody>
      </p:sp>
      <p:sp>
        <p:nvSpPr>
          <p:cNvPr id="3" name="Footer Placeholder 2"/>
          <p:cNvSpPr>
            <a:spLocks noGrp="1"/>
          </p:cNvSpPr>
          <p:nvPr>
            <p:ph type="ftr" sz="quarter" idx="11"/>
          </p:nvPr>
        </p:nvSpPr>
        <p:spPr/>
        <p:txBody>
          <a:bodyPr/>
          <a:lstStyle/>
          <a:p>
            <a:endParaRPr lang="fr-FR" dirty="0"/>
          </a:p>
        </p:txBody>
      </p:sp>
      <p:sp>
        <p:nvSpPr>
          <p:cNvPr id="4" name="Slide Number Placeholder 3"/>
          <p:cNvSpPr>
            <a:spLocks noGrp="1"/>
          </p:cNvSpPr>
          <p:nvPr>
            <p:ph type="sldNum" sz="quarter" idx="12"/>
          </p:nvPr>
        </p:nvSpPr>
        <p:spPr/>
        <p:txBody>
          <a:bodyPr/>
          <a:lstStyle/>
          <a:p>
            <a:fld id="{D74C4FE4-E187-4E58-83C1-724B79B1744C}" type="slidenum">
              <a:rPr lang="fr-FR" smtClean="0"/>
              <a:pPr/>
              <a:t>‹N°›</a:t>
            </a:fld>
            <a:endParaRPr lang="fr-F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grpSp>
        <p:nvGrpSpPr>
          <p:cNvPr id="44" name="Group 43"/>
          <p:cNvGrpSpPr/>
          <p:nvPr/>
        </p:nvGrpSpPr>
        <p:grpSpPr>
          <a:xfrm>
            <a:off x="-382402"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6" name="Rectangle 45"/>
          <p:cNvSpPr/>
          <p:nvPr/>
        </p:nvSpPr>
        <p:spPr>
          <a:xfrm>
            <a:off x="4561243"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Date Placeholder 4"/>
          <p:cNvSpPr>
            <a:spLocks noGrp="1"/>
          </p:cNvSpPr>
          <p:nvPr>
            <p:ph type="dt" sz="half" idx="10"/>
          </p:nvPr>
        </p:nvSpPr>
        <p:spPr/>
        <p:txBody>
          <a:bodyPr/>
          <a:lstStyle/>
          <a:p>
            <a:fld id="{1244ECDC-B7BB-4E28-961D-073B7F267D7B}" type="datetime1">
              <a:rPr lang="fr-FR" smtClean="0"/>
              <a:pPr/>
              <a:t>23/05/2016</a:t>
            </a:fld>
            <a:endParaRPr lang="fr-FR" dirty="0"/>
          </a:p>
        </p:txBody>
      </p:sp>
      <p:sp>
        <p:nvSpPr>
          <p:cNvPr id="7" name="Slide Number Placeholder 6"/>
          <p:cNvSpPr>
            <a:spLocks noGrp="1"/>
          </p:cNvSpPr>
          <p:nvPr>
            <p:ph type="sldNum" sz="quarter" idx="12"/>
          </p:nvPr>
        </p:nvSpPr>
        <p:spPr/>
        <p:txBody>
          <a:bodyPr/>
          <a:lstStyle/>
          <a:p>
            <a:fld id="{D74C4FE4-E187-4E58-83C1-724B79B1744C}" type="slidenum">
              <a:rPr lang="fr-FR" smtClean="0"/>
              <a:pPr/>
              <a:t>‹N°›</a:t>
            </a:fld>
            <a:endParaRPr lang="fr-FR" dirty="0"/>
          </a:p>
        </p:txBody>
      </p:sp>
      <p:sp>
        <p:nvSpPr>
          <p:cNvPr id="58" name="Rectangle 57"/>
          <p:cNvSpPr/>
          <p:nvPr/>
        </p:nvSpPr>
        <p:spPr>
          <a:xfrm>
            <a:off x="905574"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a:xfrm>
            <a:off x="1145895"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61" name="Rectangle 60"/>
          <p:cNvSpPr/>
          <p:nvPr/>
        </p:nvSpPr>
        <p:spPr>
          <a:xfrm>
            <a:off x="4650889" y="6088285"/>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Footer Placeholder 5"/>
          <p:cNvSpPr>
            <a:spLocks noGrp="1"/>
          </p:cNvSpPr>
          <p:nvPr>
            <p:ph type="ftr" sz="quarter" idx="11"/>
          </p:nvPr>
        </p:nvSpPr>
        <p:spPr>
          <a:xfrm>
            <a:off x="4641448" y="5724837"/>
            <a:ext cx="3493664" cy="365125"/>
          </a:xfrm>
        </p:spPr>
        <p:txBody>
          <a:bodyPr>
            <a:normAutofit/>
          </a:bodyPr>
          <a:lstStyle/>
          <a:p>
            <a:endParaRPr lang="fr-FR" dirty="0"/>
          </a:p>
        </p:txBody>
      </p:sp>
      <p:sp>
        <p:nvSpPr>
          <p:cNvPr id="2" name="Title 1"/>
          <p:cNvSpPr>
            <a:spLocks noGrp="1"/>
          </p:cNvSpPr>
          <p:nvPr>
            <p:ph type="title"/>
          </p:nvPr>
        </p:nvSpPr>
        <p:spPr>
          <a:xfrm>
            <a:off x="4739835" y="2657436"/>
            <a:ext cx="3304572" cy="1463153"/>
          </a:xfrm>
        </p:spPr>
        <p:txBody>
          <a:bodyPr anchor="b">
            <a:normAutofit/>
          </a:bodyPr>
          <a:lstStyle>
            <a:lvl1pPr algn="l">
              <a:defRPr sz="2800" b="0"/>
            </a:lvl1pPr>
          </a:lstStyle>
          <a:p>
            <a:r>
              <a:rPr lang="fr-FR" smtClean="0"/>
              <a:t>Modifiez le style du titre</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grpSp>
        <p:nvGrpSpPr>
          <p:cNvPr id="44" name="Group 43"/>
          <p:cNvGrpSpPr/>
          <p:nvPr/>
        </p:nvGrpSpPr>
        <p:grpSpPr>
          <a:xfrm>
            <a:off x="-382402"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94" name="Rectangle 93"/>
          <p:cNvSpPr/>
          <p:nvPr/>
        </p:nvSpPr>
        <p:spPr>
          <a:xfrm>
            <a:off x="4561243"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Rectangle 101"/>
          <p:cNvSpPr/>
          <p:nvPr/>
        </p:nvSpPr>
        <p:spPr>
          <a:xfrm>
            <a:off x="905574"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p:cNvSpPr/>
          <p:nvPr/>
        </p:nvSpPr>
        <p:spPr>
          <a:xfrm>
            <a:off x="4650889" y="6088285"/>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fr-FR" smtClean="0"/>
              <a:t>Modifiez le style du titre</a:t>
            </a:r>
            <a:endParaRPr lang="en-US"/>
          </a:p>
        </p:txBody>
      </p:sp>
      <p:sp>
        <p:nvSpPr>
          <p:cNvPr id="3" name="Picture Placeholder 2"/>
          <p:cNvSpPr>
            <a:spLocks noGrp="1"/>
          </p:cNvSpPr>
          <p:nvPr>
            <p:ph type="pic" idx="1"/>
          </p:nvPr>
        </p:nvSpPr>
        <p:spPr>
          <a:xfrm>
            <a:off x="1005211"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dirty="0" smtClean="0"/>
              <a:t>Cliquez sur l'icône pour ajouter une image</a:t>
            </a:r>
            <a:endParaRPr lang="en-US" dirty="0"/>
          </a:p>
        </p:txBody>
      </p:sp>
      <p:sp>
        <p:nvSpPr>
          <p:cNvPr id="4" name="Text Placeholder 3"/>
          <p:cNvSpPr>
            <a:spLocks noGrp="1"/>
          </p:cNvSpPr>
          <p:nvPr>
            <p:ph type="body" sz="half" idx="2"/>
          </p:nvPr>
        </p:nvSpPr>
        <p:spPr>
          <a:xfrm>
            <a:off x="4734632" y="4133090"/>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032DDB13-6815-47FA-98EF-FB64468FCE78}" type="datetime1">
              <a:rPr lang="fr-FR" smtClean="0"/>
              <a:pPr/>
              <a:t>23/05/2016</a:t>
            </a:fld>
            <a:endParaRPr lang="fr-FR" dirty="0"/>
          </a:p>
        </p:txBody>
      </p:sp>
      <p:sp>
        <p:nvSpPr>
          <p:cNvPr id="6" name="Footer Placeholder 5"/>
          <p:cNvSpPr>
            <a:spLocks noGrp="1"/>
          </p:cNvSpPr>
          <p:nvPr>
            <p:ph type="ftr" sz="quarter" idx="11"/>
          </p:nvPr>
        </p:nvSpPr>
        <p:spPr>
          <a:xfrm>
            <a:off x="4641448" y="5724837"/>
            <a:ext cx="3493664" cy="365125"/>
          </a:xfrm>
        </p:spPr>
        <p:txBody>
          <a:bodyPr>
            <a:normAutofit/>
          </a:bodyPr>
          <a:lstStyle/>
          <a:p>
            <a:endParaRPr lang="fr-FR" dirty="0"/>
          </a:p>
        </p:txBody>
      </p:sp>
      <p:sp>
        <p:nvSpPr>
          <p:cNvPr id="7" name="Slide Number Placeholder 6"/>
          <p:cNvSpPr>
            <a:spLocks noGrp="1"/>
          </p:cNvSpPr>
          <p:nvPr>
            <p:ph type="sldNum" sz="quarter" idx="12"/>
          </p:nvPr>
        </p:nvSpPr>
        <p:spPr/>
        <p:txBody>
          <a:bodyPr/>
          <a:lstStyle/>
          <a:p>
            <a:fld id="{D74C4FE4-E187-4E58-83C1-724B79B1744C}" type="slidenum">
              <a:rPr lang="fr-FR" smtClean="0"/>
              <a:pPr/>
              <a:t>‹N°›</a:t>
            </a:fld>
            <a:endParaRPr lang="fr-F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798"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66" name="Rectangle 65"/>
          <p:cNvSpPr/>
          <p:nvPr/>
        </p:nvSpPr>
        <p:spPr>
          <a:xfrm>
            <a:off x="457200" y="333489"/>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Rectangle 69"/>
          <p:cNvSpPr/>
          <p:nvPr/>
        </p:nvSpPr>
        <p:spPr>
          <a:xfrm>
            <a:off x="4561243"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1043491" y="1027664"/>
            <a:ext cx="7024744" cy="1143000"/>
          </a:xfrm>
          <a:prstGeom prst="rect">
            <a:avLst/>
          </a:prstGeom>
        </p:spPr>
        <p:txBody>
          <a:bodyPr vert="horz" lIns="91440" tIns="45720" rIns="91440" bIns="45720" rtlCol="0" anchor="b">
            <a:normAutofit/>
          </a:bodyPr>
          <a:lstStyle/>
          <a:p>
            <a:r>
              <a:rPr lang="fr-FR" smtClean="0"/>
              <a:t>Modifiez le style du titre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5997388" y="224494"/>
            <a:ext cx="2133600" cy="365125"/>
          </a:xfrm>
          <a:prstGeom prst="rect">
            <a:avLst/>
          </a:prstGeom>
        </p:spPr>
        <p:txBody>
          <a:bodyPr vert="horz" lIns="91440" tIns="45720" rIns="91440" bIns="45720" rtlCol="0" anchor="ctr"/>
          <a:lstStyle>
            <a:lvl1pPr algn="r">
              <a:defRPr sz="1200">
                <a:solidFill>
                  <a:srgbClr val="FEFEFE"/>
                </a:solidFill>
              </a:defRPr>
            </a:lvl1pPr>
          </a:lstStyle>
          <a:p>
            <a:fld id="{7E479AB4-319E-4F76-B5F7-FB7E63E29316}" type="datetime1">
              <a:rPr lang="fr-FR" smtClean="0"/>
              <a:pPr/>
              <a:t>23/05/2016</a:t>
            </a:fld>
            <a:endParaRPr lang="fr-FR" dirty="0"/>
          </a:p>
        </p:txBody>
      </p:sp>
      <p:sp>
        <p:nvSpPr>
          <p:cNvPr id="5" name="Footer Placeholder 4"/>
          <p:cNvSpPr>
            <a:spLocks noGrp="1"/>
          </p:cNvSpPr>
          <p:nvPr>
            <p:ph type="ftr" sz="quarter" idx="3"/>
          </p:nvPr>
        </p:nvSpPr>
        <p:spPr>
          <a:xfrm>
            <a:off x="4641448" y="5852162"/>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fr-FR" dirty="0"/>
          </a:p>
        </p:txBody>
      </p:sp>
      <p:sp>
        <p:nvSpPr>
          <p:cNvPr id="6" name="Slide Number Placeholder 5"/>
          <p:cNvSpPr>
            <a:spLocks noGrp="1"/>
          </p:cNvSpPr>
          <p:nvPr>
            <p:ph type="sldNum" sz="quarter" idx="4"/>
          </p:nvPr>
        </p:nvSpPr>
        <p:spPr>
          <a:xfrm>
            <a:off x="4649098" y="224493"/>
            <a:ext cx="1332156" cy="365125"/>
          </a:xfrm>
          <a:prstGeom prst="rect">
            <a:avLst/>
          </a:prstGeom>
        </p:spPr>
        <p:txBody>
          <a:bodyPr vert="horz" lIns="91440" tIns="45720" rIns="91440" bIns="45720" rtlCol="0" anchor="ctr"/>
          <a:lstStyle>
            <a:lvl1pPr algn="l">
              <a:defRPr sz="1200">
                <a:solidFill>
                  <a:srgbClr val="FEFEFE"/>
                </a:solidFill>
              </a:defRPr>
            </a:lvl1pPr>
          </a:lstStyle>
          <a:p>
            <a:fld id="{D74C4FE4-E187-4E58-83C1-724B79B1744C}" type="slidenum">
              <a:rPr lang="fr-FR" smtClean="0"/>
              <a:pPr/>
              <a:t>‹N°›</a:t>
            </a:fld>
            <a:endParaRPr lang="fr-FR" dirty="0"/>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hf hdr="0" ftr="0" dt="0"/>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smtClean="0"/>
              <a:t>Dominante :</a:t>
            </a:r>
            <a:endParaRPr lang="fr-FR" dirty="0"/>
          </a:p>
        </p:txBody>
      </p:sp>
      <p:sp>
        <p:nvSpPr>
          <p:cNvPr id="3" name="Sous-titre 2"/>
          <p:cNvSpPr>
            <a:spLocks noGrp="1"/>
          </p:cNvSpPr>
          <p:nvPr>
            <p:ph type="subTitle" idx="1"/>
          </p:nvPr>
        </p:nvSpPr>
        <p:spPr/>
        <p:txBody>
          <a:bodyPr>
            <a:normAutofit/>
          </a:bodyPr>
          <a:lstStyle/>
          <a:p>
            <a:r>
              <a:rPr lang="fr-FR" sz="2400" dirty="0" smtClean="0"/>
              <a:t>L’ÉCRIT</a:t>
            </a:r>
          </a:p>
        </p:txBody>
      </p:sp>
      <p:sp>
        <p:nvSpPr>
          <p:cNvPr id="4" name="Espace réservé du numéro de diapositive 3"/>
          <p:cNvSpPr>
            <a:spLocks noGrp="1"/>
          </p:cNvSpPr>
          <p:nvPr>
            <p:ph type="sldNum" sz="quarter" idx="12"/>
          </p:nvPr>
        </p:nvSpPr>
        <p:spPr/>
        <p:txBody>
          <a:bodyPr/>
          <a:lstStyle/>
          <a:p>
            <a:fld id="{D74C4FE4-E187-4E58-83C1-724B79B1744C}" type="slidenum">
              <a:rPr lang="fr-FR" smtClean="0"/>
              <a:pPr/>
              <a:t>1</a:t>
            </a:fld>
            <a:endParaRPr lang="fr-FR" dirty="0"/>
          </a:p>
        </p:txBody>
      </p:sp>
    </p:spTree>
    <p:extLst>
      <p:ext uri="{BB962C8B-B14F-4D97-AF65-F5344CB8AC3E}">
        <p14:creationId xmlns:p14="http://schemas.microsoft.com/office/powerpoint/2010/main" xmlns="" val="348044490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83568" y="836712"/>
            <a:ext cx="8229600" cy="432048"/>
          </a:xfrm>
        </p:spPr>
        <p:txBody>
          <a:bodyPr>
            <a:noAutofit/>
          </a:bodyPr>
          <a:lstStyle/>
          <a:p>
            <a:r>
              <a:rPr lang="fr-FR" sz="2400" dirty="0" smtClean="0"/>
              <a:t>A)  </a:t>
            </a:r>
            <a:r>
              <a:rPr lang="fr-FR" sz="2400" b="1" dirty="0" smtClean="0"/>
              <a:t>Manipuler pour enrichir son expression</a:t>
            </a:r>
            <a:endParaRPr lang="fr-FR" sz="2400" b="1" dirty="0"/>
          </a:p>
        </p:txBody>
      </p:sp>
      <p:sp>
        <p:nvSpPr>
          <p:cNvPr id="3" name="Espace réservé du contenu 2"/>
          <p:cNvSpPr>
            <a:spLocks noGrp="1"/>
          </p:cNvSpPr>
          <p:nvPr>
            <p:ph idx="1"/>
          </p:nvPr>
        </p:nvSpPr>
        <p:spPr>
          <a:xfrm>
            <a:off x="703452" y="3078252"/>
            <a:ext cx="7859216" cy="4781128"/>
          </a:xfrm>
          <a:ln>
            <a:noFill/>
          </a:ln>
        </p:spPr>
        <p:txBody>
          <a:bodyPr>
            <a:normAutofit/>
          </a:bodyPr>
          <a:lstStyle/>
          <a:p>
            <a:pPr marL="68580" indent="0" algn="ctr">
              <a:buNone/>
            </a:pPr>
            <a:endParaRPr lang="fr-FR" sz="1400" b="1" dirty="0" smtClean="0">
              <a:solidFill>
                <a:schemeClr val="accent6"/>
              </a:solidFill>
            </a:endParaRPr>
          </a:p>
          <a:p>
            <a:pPr marL="68580" indent="0" algn="ctr">
              <a:buNone/>
            </a:pPr>
            <a:endParaRPr lang="fr-FR" sz="1400" b="1" dirty="0" smtClean="0">
              <a:solidFill>
                <a:schemeClr val="accent6"/>
              </a:solidFill>
            </a:endParaRPr>
          </a:p>
        </p:txBody>
      </p:sp>
      <p:sp>
        <p:nvSpPr>
          <p:cNvPr id="4" name="Espace réservé du numéro de diapositive 3"/>
          <p:cNvSpPr>
            <a:spLocks noGrp="1"/>
          </p:cNvSpPr>
          <p:nvPr>
            <p:ph type="sldNum" sz="quarter" idx="12"/>
          </p:nvPr>
        </p:nvSpPr>
        <p:spPr/>
        <p:txBody>
          <a:bodyPr/>
          <a:lstStyle/>
          <a:p>
            <a:fld id="{D74C4FE4-E187-4E58-83C1-724B79B1744C}" type="slidenum">
              <a:rPr lang="fr-FR" smtClean="0"/>
              <a:pPr/>
              <a:t>10</a:t>
            </a:fld>
            <a:r>
              <a:rPr lang="fr-FR" dirty="0" smtClean="0"/>
              <a:t>/15</a:t>
            </a:r>
            <a:endParaRPr lang="fr-FR" dirty="0"/>
          </a:p>
        </p:txBody>
      </p:sp>
      <p:sp>
        <p:nvSpPr>
          <p:cNvPr id="8" name="ZoneTexte 7"/>
          <p:cNvSpPr txBox="1"/>
          <p:nvPr/>
        </p:nvSpPr>
        <p:spPr>
          <a:xfrm>
            <a:off x="755576" y="1619508"/>
            <a:ext cx="2448272" cy="646331"/>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fr-FR" dirty="0" smtClean="0"/>
              <a:t>Repérer des faits de langue</a:t>
            </a:r>
            <a:endParaRPr lang="fr-FR" dirty="0"/>
          </a:p>
        </p:txBody>
      </p:sp>
      <p:sp>
        <p:nvSpPr>
          <p:cNvPr id="9" name="ZoneTexte 8"/>
          <p:cNvSpPr txBox="1"/>
          <p:nvPr/>
        </p:nvSpPr>
        <p:spPr>
          <a:xfrm>
            <a:off x="3707904" y="1619508"/>
            <a:ext cx="1728192" cy="369332"/>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fr-FR" dirty="0" smtClean="0"/>
              <a:t>Manipuler</a:t>
            </a:r>
            <a:endParaRPr lang="fr-FR" dirty="0"/>
          </a:p>
        </p:txBody>
      </p:sp>
      <p:sp>
        <p:nvSpPr>
          <p:cNvPr id="10" name="ZoneTexte 9"/>
          <p:cNvSpPr txBox="1"/>
          <p:nvPr/>
        </p:nvSpPr>
        <p:spPr>
          <a:xfrm>
            <a:off x="6516216" y="1619508"/>
            <a:ext cx="2016224" cy="369332"/>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fr-FR" dirty="0" smtClean="0"/>
              <a:t>Réinvestir</a:t>
            </a:r>
            <a:endParaRPr lang="fr-FR" dirty="0"/>
          </a:p>
        </p:txBody>
      </p:sp>
      <p:sp>
        <p:nvSpPr>
          <p:cNvPr id="6" name="ZoneTexte 5"/>
          <p:cNvSpPr txBox="1"/>
          <p:nvPr/>
        </p:nvSpPr>
        <p:spPr>
          <a:xfrm>
            <a:off x="971600" y="2708920"/>
            <a:ext cx="3888432" cy="369332"/>
          </a:xfrm>
          <a:prstGeom prst="rect">
            <a:avLst/>
          </a:prstGeom>
          <a:noFill/>
        </p:spPr>
        <p:txBody>
          <a:bodyPr wrap="square" rtlCol="0">
            <a:spAutoFit/>
          </a:bodyPr>
          <a:lstStyle/>
          <a:p>
            <a:r>
              <a:rPr lang="fr-FR" dirty="0" smtClean="0"/>
              <a:t> tâche simple </a:t>
            </a:r>
            <a:r>
              <a:rPr lang="fr-FR" dirty="0" smtClean="0">
                <a:sym typeface="Wingdings" panose="05000000000000000000" pitchFamily="2" charset="2"/>
              </a:rPr>
              <a:t> tâche complexe</a:t>
            </a:r>
            <a:endParaRPr lang="fr-FR" dirty="0"/>
          </a:p>
        </p:txBody>
      </p:sp>
    </p:spTree>
    <p:extLst>
      <p:ext uri="{BB962C8B-B14F-4D97-AF65-F5344CB8AC3E}">
        <p14:creationId xmlns:p14="http://schemas.microsoft.com/office/powerpoint/2010/main" xmlns="" val="419408964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43608" y="980728"/>
            <a:ext cx="7488832" cy="350912"/>
          </a:xfrm>
        </p:spPr>
        <p:txBody>
          <a:bodyPr>
            <a:normAutofit fontScale="90000"/>
          </a:bodyPr>
          <a:lstStyle/>
          <a:p>
            <a:r>
              <a:rPr lang="fr-FR" sz="2400" b="1" dirty="0" smtClean="0"/>
              <a:t>Exemples d’activités d’écriture liées à la langue</a:t>
            </a:r>
            <a:endParaRPr lang="fr-FR" sz="2400" b="1" dirty="0"/>
          </a:p>
        </p:txBody>
      </p:sp>
      <p:sp>
        <p:nvSpPr>
          <p:cNvPr id="3" name="Espace réservé du contenu 2"/>
          <p:cNvSpPr>
            <a:spLocks noGrp="1"/>
          </p:cNvSpPr>
          <p:nvPr>
            <p:ph idx="1"/>
          </p:nvPr>
        </p:nvSpPr>
        <p:spPr>
          <a:xfrm>
            <a:off x="1115616" y="1484784"/>
            <a:ext cx="7128792" cy="4032448"/>
          </a:xfrm>
        </p:spPr>
        <p:txBody>
          <a:bodyPr>
            <a:noAutofit/>
          </a:bodyPr>
          <a:lstStyle/>
          <a:p>
            <a:r>
              <a:rPr lang="fr-FR" sz="1400" b="1" dirty="0"/>
              <a:t>Travail sur les </a:t>
            </a:r>
            <a:r>
              <a:rPr lang="fr-FR" sz="1400" b="1" dirty="0" smtClean="0"/>
              <a:t>productions </a:t>
            </a:r>
            <a:r>
              <a:rPr lang="fr-FR" sz="1400" b="1" dirty="0"/>
              <a:t>des élèves</a:t>
            </a:r>
            <a:r>
              <a:rPr lang="fr-FR" sz="1400" dirty="0"/>
              <a:t> : projection de textes et révision-correction collective ; usage des outils numériques.</a:t>
            </a:r>
          </a:p>
          <a:p>
            <a:pPr marL="0" indent="0">
              <a:buNone/>
            </a:pPr>
            <a:r>
              <a:rPr lang="fr-FR" sz="1400" dirty="0"/>
              <a:t> </a:t>
            </a:r>
          </a:p>
          <a:p>
            <a:r>
              <a:rPr lang="fr-FR" sz="1400" b="1" dirty="0"/>
              <a:t>Écriture de textes</a:t>
            </a:r>
            <a:r>
              <a:rPr lang="fr-FR" sz="1400" dirty="0"/>
              <a:t> </a:t>
            </a:r>
            <a:r>
              <a:rPr lang="fr-FR" sz="1400" b="1" dirty="0"/>
              <a:t>longs impliquant plusieurs voix narratives </a:t>
            </a:r>
            <a:r>
              <a:rPr lang="fr-FR" sz="1400" dirty="0"/>
              <a:t>ou plusieurs situations d'énonciation imbriquées.</a:t>
            </a:r>
          </a:p>
          <a:p>
            <a:r>
              <a:rPr lang="fr-FR" sz="1400" dirty="0" smtClean="0"/>
              <a:t> </a:t>
            </a:r>
            <a:r>
              <a:rPr lang="fr-FR" sz="1400" b="1" dirty="0"/>
              <a:t>exercices de réécriture </a:t>
            </a:r>
            <a:r>
              <a:rPr lang="fr-FR" sz="1400" b="1" dirty="0" smtClean="0"/>
              <a:t> </a:t>
            </a:r>
            <a:r>
              <a:rPr lang="fr-FR" sz="1400" b="1" dirty="0"/>
              <a:t>faisant varier la façon de rapporter les paroles </a:t>
            </a:r>
            <a:endParaRPr lang="fr-FR" sz="1400" dirty="0"/>
          </a:p>
          <a:p>
            <a:pPr marL="0" indent="0">
              <a:buNone/>
            </a:pPr>
            <a:r>
              <a:rPr lang="fr-FR" sz="1400" dirty="0"/>
              <a:t> </a:t>
            </a:r>
          </a:p>
          <a:p>
            <a:r>
              <a:rPr lang="fr-FR" sz="1400" b="1" dirty="0"/>
              <a:t>Réécriture de textes en vue d'introduire certains effets argumentatifs</a:t>
            </a:r>
            <a:r>
              <a:rPr lang="fr-FR" sz="1400" dirty="0"/>
              <a:t> : expression du doute, de la certitude...</a:t>
            </a:r>
          </a:p>
          <a:p>
            <a:pPr marL="0" indent="0">
              <a:buNone/>
            </a:pPr>
            <a:r>
              <a:rPr lang="fr-FR" sz="1400" dirty="0"/>
              <a:t> </a:t>
            </a:r>
          </a:p>
          <a:p>
            <a:r>
              <a:rPr lang="fr-FR" sz="1400" dirty="0" smtClean="0"/>
              <a:t>Modifier les éléments de reprise dans un texte </a:t>
            </a:r>
            <a:r>
              <a:rPr lang="fr-FR" sz="1400" b="1" dirty="0" smtClean="0"/>
              <a:t>pour changer la visée </a:t>
            </a:r>
            <a:r>
              <a:rPr lang="fr-FR" sz="1400" dirty="0" smtClean="0"/>
              <a:t>(mélioratif / péjoratif ….)</a:t>
            </a:r>
          </a:p>
          <a:p>
            <a:pPr marL="0" indent="0">
              <a:buNone/>
            </a:pPr>
            <a:r>
              <a:rPr lang="fr-FR" sz="1400" dirty="0"/>
              <a:t> </a:t>
            </a:r>
          </a:p>
          <a:p>
            <a:pPr>
              <a:spcAft>
                <a:spcPts val="600"/>
              </a:spcAft>
            </a:pPr>
            <a:r>
              <a:rPr lang="fr-FR" sz="1400" dirty="0" smtClean="0"/>
              <a:t> </a:t>
            </a:r>
            <a:r>
              <a:rPr lang="fr-FR" sz="1400" b="1" dirty="0"/>
              <a:t>réécriture de textes avec changement de temps</a:t>
            </a:r>
            <a:r>
              <a:rPr lang="fr-FR" sz="1400" b="1" dirty="0" smtClean="0"/>
              <a:t>.</a:t>
            </a:r>
            <a:endParaRPr lang="fr-FR" sz="1400" dirty="0"/>
          </a:p>
          <a:p>
            <a:r>
              <a:rPr lang="fr-FR" sz="1400" b="1" dirty="0"/>
              <a:t>Représentation schématique de la progression du texte (thème-propos) ; écriture à partir </a:t>
            </a:r>
            <a:r>
              <a:rPr lang="fr-FR" sz="1400" b="1" dirty="0" smtClean="0"/>
              <a:t>d'un schéma  imposé</a:t>
            </a:r>
            <a:endParaRPr lang="fr-FR" sz="1400" dirty="0"/>
          </a:p>
        </p:txBody>
      </p:sp>
      <p:sp>
        <p:nvSpPr>
          <p:cNvPr id="4" name="Espace réservé du numéro de diapositive 3"/>
          <p:cNvSpPr>
            <a:spLocks noGrp="1"/>
          </p:cNvSpPr>
          <p:nvPr>
            <p:ph type="sldNum" sz="quarter" idx="12"/>
          </p:nvPr>
        </p:nvSpPr>
        <p:spPr/>
        <p:txBody>
          <a:bodyPr/>
          <a:lstStyle/>
          <a:p>
            <a:fld id="{D74C4FE4-E187-4E58-83C1-724B79B1744C}" type="slidenum">
              <a:rPr lang="fr-FR" smtClean="0"/>
              <a:pPr/>
              <a:t>11</a:t>
            </a:fld>
            <a:r>
              <a:rPr lang="fr-FR" dirty="0" smtClean="0"/>
              <a:t>/15</a:t>
            </a:r>
            <a:endParaRPr lang="fr-FR" dirty="0"/>
          </a:p>
        </p:txBody>
      </p:sp>
    </p:spTree>
    <p:extLst>
      <p:ext uri="{BB962C8B-B14F-4D97-AF65-F5344CB8AC3E}">
        <p14:creationId xmlns:p14="http://schemas.microsoft.com/office/powerpoint/2010/main" xmlns="" val="429171676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95536" y="692696"/>
            <a:ext cx="8352928" cy="5832648"/>
          </a:xfrm>
        </p:spPr>
        <p:txBody>
          <a:bodyPr>
            <a:normAutofit fontScale="40000" lnSpcReduction="20000"/>
          </a:bodyPr>
          <a:lstStyle/>
          <a:p>
            <a:pPr marL="68580" indent="0" algn="ctr">
              <a:buNone/>
            </a:pPr>
            <a:r>
              <a:rPr lang="fr-FR" sz="3000" b="1" dirty="0">
                <a:solidFill>
                  <a:schemeClr val="accent1"/>
                </a:solidFill>
              </a:rPr>
              <a:t>Exprimer le doute dans un récit fantastique</a:t>
            </a:r>
          </a:p>
          <a:p>
            <a:pPr marL="68580" indent="0" algn="just">
              <a:buNone/>
            </a:pPr>
            <a:r>
              <a:rPr lang="fr-FR" dirty="0"/>
              <a:t> </a:t>
            </a:r>
          </a:p>
          <a:p>
            <a:pPr marL="68580" lvl="0" indent="0" algn="just">
              <a:buNone/>
            </a:pPr>
            <a:r>
              <a:rPr lang="fr-FR" b="1" dirty="0" smtClean="0"/>
              <a:t>Quelle </a:t>
            </a:r>
            <a:r>
              <a:rPr lang="fr-FR" b="1" dirty="0"/>
              <a:t>différence faites-vous entre les deux versions du texte suivant ? Entourez les expressions qui modifient le sens.</a:t>
            </a:r>
            <a:endParaRPr lang="fr-FR" dirty="0"/>
          </a:p>
          <a:p>
            <a:pPr marL="68580" indent="0" algn="just">
              <a:buNone/>
            </a:pPr>
            <a:r>
              <a:rPr lang="fr-FR" u="sng" dirty="0"/>
              <a:t>T</a:t>
            </a:r>
            <a:r>
              <a:rPr lang="fr-FR" u="sng" dirty="0" smtClean="0"/>
              <a:t>exte </a:t>
            </a:r>
            <a:r>
              <a:rPr lang="fr-FR" u="sng" dirty="0"/>
              <a:t>A :</a:t>
            </a:r>
            <a:endParaRPr lang="fr-FR" dirty="0"/>
          </a:p>
          <a:p>
            <a:pPr marL="68580" indent="0" algn="just">
              <a:lnSpc>
                <a:spcPct val="134000"/>
              </a:lnSpc>
              <a:buNone/>
            </a:pPr>
            <a:r>
              <a:rPr lang="fr-FR" dirty="0"/>
              <a:t>Sa famille- Christopher et Elizabeth assis à la table, Jamie debout à côté d’eux- était devenue une photo. Matthew les regardait de l’extérieur, figés dans un autre monde. Tout s’était immobilisé. En même temps il éprouvait une sensation qu’il n’avait jamais éprouvée. Un frisson dans le creux de la nuque lui hérissa les cheveux l’un après l’autre. Il baissa les yeux sur l’appareil photo, qui était devenu un trou béant et noir entre ses mains. Il y tomba, aspiré. Une fois qu’il s’y fut englouti, le boîtier se referma avec un claquement sec comme un couvercle de cercueil, et l’engloutit dans d’effroyables ténèbres …</a:t>
            </a:r>
          </a:p>
          <a:p>
            <a:pPr marL="68580" indent="0" algn="just">
              <a:lnSpc>
                <a:spcPct val="134000"/>
              </a:lnSpc>
              <a:buNone/>
            </a:pPr>
            <a:r>
              <a:rPr lang="fr-FR" dirty="0"/>
              <a:t>D’après Horowitz</a:t>
            </a:r>
          </a:p>
          <a:p>
            <a:pPr marL="68580" indent="0" algn="just">
              <a:buNone/>
            </a:pPr>
            <a:r>
              <a:rPr lang="fr-FR" dirty="0"/>
              <a:t> </a:t>
            </a:r>
          </a:p>
          <a:p>
            <a:pPr marL="68580" indent="0" algn="just">
              <a:buNone/>
            </a:pPr>
            <a:r>
              <a:rPr lang="fr-FR" u="sng" dirty="0"/>
              <a:t>T</a:t>
            </a:r>
            <a:r>
              <a:rPr lang="fr-FR" u="sng" dirty="0" smtClean="0"/>
              <a:t>exte </a:t>
            </a:r>
            <a:r>
              <a:rPr lang="fr-FR" u="sng" dirty="0"/>
              <a:t>B :</a:t>
            </a:r>
            <a:endParaRPr lang="fr-FR" dirty="0"/>
          </a:p>
          <a:p>
            <a:pPr marL="68580" indent="0" algn="just">
              <a:lnSpc>
                <a:spcPct val="120000"/>
              </a:lnSpc>
              <a:buNone/>
            </a:pPr>
            <a:r>
              <a:rPr lang="fr-FR" dirty="0"/>
              <a:t>Il avait l’impression que sa famille- Christopher et Elizabeth assis à la table, Jamie debout à côté d’eux- était devenue une photo. C’était comme si Matthew les regardait de l’extérieur, figés dans un autre monde. Tout semblait s’être immobilisé. En même temps il éprouvait une sensation qu’il n’avait jamais éprouvée. Un étrange frisson dans le creux de la nuque lui hérissa les cheveux l’un après l’autre. Il baissa les yeux sur l’appareil photo, qui était devenu un trou béant et noir entre ses mains. Il s’y sentit tomber, aspiré. Une fois qu’il s’y serait englouti, le boîtier se refermerait avec un claquement sec comme un couvercle de cercueil, et l’engloutirait dans d’effroyables ténèbres …</a:t>
            </a:r>
          </a:p>
          <a:p>
            <a:pPr marL="68580" indent="0" algn="just">
              <a:lnSpc>
                <a:spcPct val="120000"/>
              </a:lnSpc>
              <a:buNone/>
            </a:pPr>
            <a:r>
              <a:rPr lang="fr-FR" dirty="0" smtClean="0"/>
              <a:t>Horowitz</a:t>
            </a:r>
            <a:endParaRPr lang="fr-FR" dirty="0"/>
          </a:p>
          <a:p>
            <a:pPr marL="68580" indent="0" algn="just">
              <a:buNone/>
            </a:pPr>
            <a:r>
              <a:rPr lang="fr-FR" dirty="0"/>
              <a:t> </a:t>
            </a:r>
          </a:p>
          <a:p>
            <a:pPr marL="68580" lvl="0" indent="0" algn="just">
              <a:buNone/>
            </a:pPr>
            <a:r>
              <a:rPr lang="fr-FR" b="1" dirty="0"/>
              <a:t>Dans chaque phrase entourez l’élément indiquant l’hésitation ou le doute.</a:t>
            </a:r>
            <a:endParaRPr lang="fr-FR" dirty="0"/>
          </a:p>
          <a:p>
            <a:pPr marL="68580" lvl="0" indent="0" algn="just">
              <a:buNone/>
            </a:pPr>
            <a:r>
              <a:rPr lang="fr-FR" dirty="0"/>
              <a:t>C’est peut-être une simple illusion.</a:t>
            </a:r>
          </a:p>
          <a:p>
            <a:pPr marL="68580" lvl="0" indent="0" algn="just">
              <a:buNone/>
            </a:pPr>
            <a:r>
              <a:rPr lang="fr-FR" dirty="0"/>
              <a:t>Je crois qu’on vient de frapper.</a:t>
            </a:r>
          </a:p>
          <a:p>
            <a:pPr marL="68580" lvl="0" indent="0" algn="just">
              <a:buNone/>
            </a:pPr>
            <a:r>
              <a:rPr lang="fr-FR" dirty="0"/>
              <a:t>Ce n’est sûrement que le vent.</a:t>
            </a:r>
          </a:p>
          <a:p>
            <a:pPr marL="68580" lvl="0" indent="0" algn="just">
              <a:buNone/>
            </a:pPr>
            <a:r>
              <a:rPr lang="fr-FR" dirty="0"/>
              <a:t>Il me semblait qu’on me suivait des yeux, que quelqu’un épiait mes gestes.</a:t>
            </a:r>
          </a:p>
          <a:p>
            <a:pPr marL="68580" lvl="0" indent="0" algn="just">
              <a:buNone/>
            </a:pPr>
            <a:r>
              <a:rPr lang="fr-FR" dirty="0"/>
              <a:t>Les yeux d’Olympia lui parurent étrangement fixes.</a:t>
            </a:r>
          </a:p>
          <a:p>
            <a:pPr marL="68580" lvl="0" indent="0" algn="just">
              <a:buNone/>
            </a:pPr>
            <a:r>
              <a:rPr lang="fr-FR" dirty="0"/>
              <a:t>Il crut voir se lever dans ses yeux d’humides rayons de lune.</a:t>
            </a:r>
          </a:p>
          <a:p>
            <a:pPr marL="68580" lvl="0" indent="0" algn="just">
              <a:buNone/>
            </a:pPr>
            <a:r>
              <a:rPr lang="fr-FR" dirty="0"/>
              <a:t>Il était enchaîné à la fenêtre comme par un charme.</a:t>
            </a:r>
          </a:p>
          <a:p>
            <a:pPr marL="68580" indent="0" algn="just">
              <a:buNone/>
            </a:pPr>
            <a:r>
              <a:rPr lang="fr-FR" dirty="0"/>
              <a:t> </a:t>
            </a:r>
          </a:p>
          <a:p>
            <a:pPr marL="68580" lvl="0" indent="0" algn="just">
              <a:buNone/>
            </a:pPr>
            <a:r>
              <a:rPr lang="fr-FR" b="1" dirty="0"/>
              <a:t>Récrivez le texte ci-dessous  en y intégrant les modalisateurs suivants :</a:t>
            </a:r>
            <a:r>
              <a:rPr lang="fr-FR" dirty="0"/>
              <a:t> imperceptiblement / sans raison/ pareille à un fantôme debout/ on se croit/ confuse/ semblait / vague / ce quelque chose d’invisible</a:t>
            </a:r>
          </a:p>
          <a:p>
            <a:pPr marL="68580" indent="0" algn="just">
              <a:buNone/>
            </a:pPr>
            <a:r>
              <a:rPr lang="fr-FR" dirty="0"/>
              <a:t> </a:t>
            </a:r>
          </a:p>
          <a:p>
            <a:pPr marL="68580" indent="0" algn="just">
              <a:buNone/>
            </a:pPr>
            <a:r>
              <a:rPr lang="fr-FR" dirty="0"/>
              <a:t>Je voyageais en Bretagne, tout seul à pied. De temps en temps une pierre druidique me regardait passer, et peu à peu entrait en moi une appréhension ; il est des soirs où l’on est frôlé par des esprits, où l’âme frissonne, où le cœur bat sous la crainte d’un danger visible.</a:t>
            </a:r>
          </a:p>
          <a:p>
            <a:pPr marL="68580" indent="0" algn="just">
              <a:buNone/>
            </a:pPr>
            <a:r>
              <a:rPr lang="fr-FR" dirty="0"/>
              <a:t>D’après Maupassant     </a:t>
            </a:r>
            <a:r>
              <a:rPr lang="fr-FR" i="1" u="sng" dirty="0"/>
              <a:t>La </a:t>
            </a:r>
            <a:r>
              <a:rPr lang="fr-FR" i="1" u="sng" dirty="0" smtClean="0"/>
              <a:t>peur</a:t>
            </a:r>
            <a:endParaRPr lang="fr-FR" dirty="0"/>
          </a:p>
        </p:txBody>
      </p:sp>
      <p:sp>
        <p:nvSpPr>
          <p:cNvPr id="4" name="Espace réservé du numéro de diapositive 3"/>
          <p:cNvSpPr>
            <a:spLocks noGrp="1"/>
          </p:cNvSpPr>
          <p:nvPr>
            <p:ph type="sldNum" sz="quarter" idx="12"/>
          </p:nvPr>
        </p:nvSpPr>
        <p:spPr/>
        <p:txBody>
          <a:bodyPr/>
          <a:lstStyle/>
          <a:p>
            <a:pPr algn="just"/>
            <a:fld id="{D74C4FE4-E187-4E58-83C1-724B79B1744C}" type="slidenum">
              <a:rPr lang="fr-FR" smtClean="0"/>
              <a:pPr algn="just"/>
              <a:t>12</a:t>
            </a:fld>
            <a:endParaRPr lang="fr-FR" dirty="0"/>
          </a:p>
        </p:txBody>
      </p:sp>
    </p:spTree>
    <p:extLst>
      <p:ext uri="{BB962C8B-B14F-4D97-AF65-F5344CB8AC3E}">
        <p14:creationId xmlns:p14="http://schemas.microsoft.com/office/powerpoint/2010/main" xmlns="" val="12751838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59628" y="764704"/>
            <a:ext cx="7024744" cy="757888"/>
          </a:xfrm>
        </p:spPr>
        <p:txBody>
          <a:bodyPr>
            <a:normAutofit fontScale="90000"/>
          </a:bodyPr>
          <a:lstStyle/>
          <a:p>
            <a:r>
              <a:rPr lang="fr-FR" sz="2400" b="1" dirty="0" smtClean="0"/>
              <a:t>B) Exploiter </a:t>
            </a:r>
            <a:r>
              <a:rPr lang="fr-FR" sz="2400" b="1" dirty="0"/>
              <a:t>les principales fonctions de l'écrit </a:t>
            </a:r>
            <a:r>
              <a:rPr lang="fr-FR" sz="2400" b="1" dirty="0" smtClean="0"/>
              <a:t>:</a:t>
            </a:r>
            <a:br>
              <a:rPr lang="fr-FR" sz="2400" b="1" dirty="0" smtClean="0"/>
            </a:br>
            <a:r>
              <a:rPr lang="fr-FR" sz="2400" b="1" dirty="0" smtClean="0"/>
              <a:t>	comprendre le rôle de l’écrit</a:t>
            </a:r>
            <a:endParaRPr lang="fr-FR" sz="2400" dirty="0"/>
          </a:p>
        </p:txBody>
      </p:sp>
      <p:sp>
        <p:nvSpPr>
          <p:cNvPr id="3" name="Espace réservé du contenu 2"/>
          <p:cNvSpPr>
            <a:spLocks noGrp="1"/>
          </p:cNvSpPr>
          <p:nvPr>
            <p:ph idx="1"/>
          </p:nvPr>
        </p:nvSpPr>
        <p:spPr>
          <a:xfrm>
            <a:off x="1179059" y="1864239"/>
            <a:ext cx="6921333" cy="4445081"/>
          </a:xfrm>
        </p:spPr>
        <p:txBody>
          <a:bodyPr>
            <a:noAutofit/>
          </a:bodyPr>
          <a:lstStyle/>
          <a:p>
            <a:pPr marL="68580" indent="0">
              <a:spcAft>
                <a:spcPts val="600"/>
              </a:spcAft>
              <a:buNone/>
            </a:pPr>
            <a:r>
              <a:rPr lang="fr-FR" sz="1600" b="1" dirty="0" smtClean="0">
                <a:solidFill>
                  <a:schemeClr val="accent6"/>
                </a:solidFill>
              </a:rPr>
              <a:t>Comprendre son Histoire et ses fonctions: </a:t>
            </a:r>
            <a:endParaRPr lang="fr-FR" sz="1600" dirty="0">
              <a:solidFill>
                <a:schemeClr val="accent6"/>
              </a:solidFill>
            </a:endParaRPr>
          </a:p>
          <a:p>
            <a:pPr lvl="0">
              <a:spcAft>
                <a:spcPts val="600"/>
              </a:spcAft>
            </a:pPr>
            <a:r>
              <a:rPr lang="fr-FR" sz="1600" dirty="0"/>
              <a:t>Connaissance de </a:t>
            </a:r>
            <a:r>
              <a:rPr lang="fr-FR" sz="1600" b="1" dirty="0">
                <a:solidFill>
                  <a:schemeClr val="accent3"/>
                </a:solidFill>
              </a:rPr>
              <a:t>l'histoire de l'écriture et de ses usages</a:t>
            </a:r>
            <a:r>
              <a:rPr lang="fr-FR" sz="1600" dirty="0"/>
              <a:t>.</a:t>
            </a:r>
          </a:p>
          <a:p>
            <a:pPr lvl="0">
              <a:spcAft>
                <a:spcPts val="600"/>
              </a:spcAft>
            </a:pPr>
            <a:r>
              <a:rPr lang="fr-FR" sz="1600" dirty="0"/>
              <a:t>Connaissance de la fonction et des formes des </a:t>
            </a:r>
            <a:r>
              <a:rPr lang="fr-FR" sz="1600" b="1" dirty="0">
                <a:solidFill>
                  <a:schemeClr val="accent3"/>
                </a:solidFill>
              </a:rPr>
              <a:t>écrits dans la vie sociale et culturelle, les domaines scolaires.</a:t>
            </a:r>
          </a:p>
          <a:p>
            <a:pPr lvl="0">
              <a:spcAft>
                <a:spcPts val="600"/>
              </a:spcAft>
            </a:pPr>
            <a:r>
              <a:rPr lang="fr-FR" sz="1600" dirty="0"/>
              <a:t>Connaissance de la fonction, des potentialités et des usages des </a:t>
            </a:r>
            <a:r>
              <a:rPr lang="fr-FR" sz="1600" b="1" dirty="0">
                <a:solidFill>
                  <a:schemeClr val="accent3"/>
                </a:solidFill>
              </a:rPr>
              <a:t>nouveaux supports </a:t>
            </a:r>
            <a:r>
              <a:rPr lang="fr-FR" sz="1600" dirty="0"/>
              <a:t>de l'écriture</a:t>
            </a:r>
            <a:r>
              <a:rPr lang="fr-FR" sz="1600" dirty="0" smtClean="0"/>
              <a:t>.</a:t>
            </a:r>
          </a:p>
          <a:p>
            <a:pPr marL="0" lvl="0" indent="0">
              <a:buNone/>
            </a:pPr>
            <a:endParaRPr lang="fr-FR" sz="1600" dirty="0"/>
          </a:p>
          <a:p>
            <a:pPr marL="68580" indent="0">
              <a:spcAft>
                <a:spcPts val="600"/>
              </a:spcAft>
              <a:buNone/>
            </a:pPr>
            <a:r>
              <a:rPr lang="fr-FR" sz="1600" b="1" dirty="0" smtClean="0">
                <a:solidFill>
                  <a:schemeClr val="accent6"/>
                </a:solidFill>
              </a:rPr>
              <a:t>Utiliser </a:t>
            </a:r>
            <a:r>
              <a:rPr lang="fr-FR" sz="1600" b="1" dirty="0">
                <a:solidFill>
                  <a:schemeClr val="accent6"/>
                </a:solidFill>
              </a:rPr>
              <a:t>l'écrit pour penser et pour </a:t>
            </a:r>
            <a:r>
              <a:rPr lang="fr-FR" sz="1600" b="1" dirty="0" smtClean="0">
                <a:solidFill>
                  <a:schemeClr val="accent6"/>
                </a:solidFill>
              </a:rPr>
              <a:t>apprendre: </a:t>
            </a:r>
            <a:r>
              <a:rPr lang="fr-FR" sz="1600" b="1" dirty="0" err="1" smtClean="0">
                <a:solidFill>
                  <a:schemeClr val="accent6"/>
                </a:solidFill>
              </a:rPr>
              <a:t>cf</a:t>
            </a:r>
            <a:r>
              <a:rPr lang="fr-FR" sz="1600" b="1" dirty="0" smtClean="0">
                <a:solidFill>
                  <a:schemeClr val="accent6"/>
                </a:solidFill>
              </a:rPr>
              <a:t> cycle 3</a:t>
            </a:r>
            <a:endParaRPr lang="fr-FR" sz="1600" dirty="0">
              <a:solidFill>
                <a:schemeClr val="accent6"/>
              </a:solidFill>
            </a:endParaRPr>
          </a:p>
          <a:p>
            <a:pPr lvl="0">
              <a:spcAft>
                <a:spcPts val="600"/>
              </a:spcAft>
            </a:pPr>
            <a:r>
              <a:rPr lang="fr-FR" sz="1600" dirty="0"/>
              <a:t>Réalisation d'écrits préparatoires.</a:t>
            </a:r>
          </a:p>
          <a:p>
            <a:pPr lvl="0">
              <a:spcAft>
                <a:spcPts val="600"/>
              </a:spcAft>
            </a:pPr>
            <a:r>
              <a:rPr lang="fr-FR" sz="1600" dirty="0"/>
              <a:t>Prise de notes à partir de différents supports.</a:t>
            </a:r>
          </a:p>
          <a:p>
            <a:pPr>
              <a:spcAft>
                <a:spcPts val="600"/>
              </a:spcAft>
            </a:pPr>
            <a:r>
              <a:rPr lang="fr-FR" sz="1600" dirty="0"/>
              <a:t>Connaissance des techniques et usages de la prise de notes. </a:t>
            </a:r>
            <a:endParaRPr lang="fr-FR" sz="1600" dirty="0" smtClean="0"/>
          </a:p>
          <a:p>
            <a:pPr>
              <a:spcAft>
                <a:spcPts val="600"/>
              </a:spcAft>
            </a:pPr>
            <a:r>
              <a:rPr lang="fr-FR" sz="1600" dirty="0" smtClean="0"/>
              <a:t>Résumé des cours, schémas pour mémoriser</a:t>
            </a:r>
          </a:p>
          <a:p>
            <a:pPr>
              <a:spcAft>
                <a:spcPts val="600"/>
              </a:spcAft>
            </a:pPr>
            <a:endParaRPr lang="fr-FR" sz="1600" dirty="0"/>
          </a:p>
        </p:txBody>
      </p:sp>
      <p:sp>
        <p:nvSpPr>
          <p:cNvPr id="4" name="Espace réservé du numéro de diapositive 3"/>
          <p:cNvSpPr>
            <a:spLocks noGrp="1"/>
          </p:cNvSpPr>
          <p:nvPr>
            <p:ph type="sldNum" sz="quarter" idx="12"/>
          </p:nvPr>
        </p:nvSpPr>
        <p:spPr/>
        <p:txBody>
          <a:bodyPr/>
          <a:lstStyle/>
          <a:p>
            <a:fld id="{D74C4FE4-E187-4E58-83C1-724B79B1744C}" type="slidenum">
              <a:rPr lang="fr-FR" smtClean="0"/>
              <a:pPr/>
              <a:t>13</a:t>
            </a:fld>
            <a:r>
              <a:rPr lang="fr-FR" dirty="0" smtClean="0"/>
              <a:t>/15</a:t>
            </a:r>
            <a:endParaRPr lang="fr-FR" dirty="0"/>
          </a:p>
        </p:txBody>
      </p:sp>
    </p:spTree>
    <p:extLst>
      <p:ext uri="{BB962C8B-B14F-4D97-AF65-F5344CB8AC3E}">
        <p14:creationId xmlns:p14="http://schemas.microsoft.com/office/powerpoint/2010/main" xmlns="" val="131272059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39553" y="870912"/>
            <a:ext cx="8064895" cy="397848"/>
          </a:xfrm>
        </p:spPr>
        <p:txBody>
          <a:bodyPr>
            <a:noAutofit/>
          </a:bodyPr>
          <a:lstStyle/>
          <a:p>
            <a:r>
              <a:rPr lang="fr-FR" sz="2000" b="1" dirty="0" smtClean="0"/>
              <a:t>C)Adopter </a:t>
            </a:r>
            <a:r>
              <a:rPr lang="fr-FR" sz="2000" b="1" dirty="0"/>
              <a:t>des stratégies et des procédures d'écriture </a:t>
            </a:r>
            <a:r>
              <a:rPr lang="fr-FR" sz="2000" b="1" dirty="0" smtClean="0"/>
              <a:t>efficaces:</a:t>
            </a:r>
            <a:br>
              <a:rPr lang="fr-FR" sz="2000" b="1" dirty="0" smtClean="0"/>
            </a:br>
            <a:r>
              <a:rPr lang="fr-FR" sz="2000" b="1" dirty="0" smtClean="0">
                <a:solidFill>
                  <a:schemeClr val="tx1"/>
                </a:solidFill>
              </a:rPr>
              <a:t>de l’analyse de la consigne    à la mise au propre</a:t>
            </a:r>
            <a:endParaRPr lang="fr-FR" sz="2000" dirty="0">
              <a:solidFill>
                <a:schemeClr val="tx1"/>
              </a:solidFill>
            </a:endParaRPr>
          </a:p>
        </p:txBody>
      </p:sp>
      <p:sp>
        <p:nvSpPr>
          <p:cNvPr id="3" name="Espace réservé du contenu 2"/>
          <p:cNvSpPr>
            <a:spLocks noGrp="1"/>
          </p:cNvSpPr>
          <p:nvPr>
            <p:ph idx="1"/>
          </p:nvPr>
        </p:nvSpPr>
        <p:spPr>
          <a:xfrm>
            <a:off x="1115616" y="1484784"/>
            <a:ext cx="6849325" cy="4536503"/>
          </a:xfrm>
        </p:spPr>
        <p:txBody>
          <a:bodyPr>
            <a:noAutofit/>
          </a:bodyPr>
          <a:lstStyle/>
          <a:p>
            <a:pPr>
              <a:lnSpc>
                <a:spcPct val="114000"/>
              </a:lnSpc>
              <a:spcAft>
                <a:spcPts val="600"/>
              </a:spcAft>
            </a:pPr>
            <a:r>
              <a:rPr lang="fr-FR" sz="1600" b="1" dirty="0" smtClean="0">
                <a:solidFill>
                  <a:schemeClr val="accent6"/>
                </a:solidFill>
              </a:rPr>
              <a:t>Prendre </a:t>
            </a:r>
            <a:r>
              <a:rPr lang="fr-FR" sz="1600" b="1" dirty="0">
                <a:solidFill>
                  <a:schemeClr val="accent6"/>
                </a:solidFill>
              </a:rPr>
              <a:t>en compte </a:t>
            </a:r>
            <a:r>
              <a:rPr lang="fr-FR" sz="1600" b="1" dirty="0" smtClean="0">
                <a:solidFill>
                  <a:schemeClr val="accent6"/>
                </a:solidFill>
              </a:rPr>
              <a:t>le </a:t>
            </a:r>
            <a:r>
              <a:rPr lang="fr-FR" sz="1600" b="1" dirty="0">
                <a:solidFill>
                  <a:schemeClr val="accent6"/>
                </a:solidFill>
              </a:rPr>
              <a:t>destinataire</a:t>
            </a:r>
            <a:r>
              <a:rPr lang="fr-FR" sz="1600" dirty="0"/>
              <a:t>, </a:t>
            </a:r>
            <a:r>
              <a:rPr lang="fr-FR" sz="1600" b="1" dirty="0" smtClean="0">
                <a:solidFill>
                  <a:schemeClr val="accent3"/>
                </a:solidFill>
              </a:rPr>
              <a:t>la visée </a:t>
            </a:r>
            <a:r>
              <a:rPr lang="fr-FR" sz="1600" dirty="0"/>
              <a:t>du texte </a:t>
            </a:r>
            <a:r>
              <a:rPr lang="fr-FR" sz="1600" dirty="0" smtClean="0"/>
              <a:t>, les </a:t>
            </a:r>
            <a:r>
              <a:rPr lang="fr-FR" sz="1600" dirty="0"/>
              <a:t>caractéristiques de </a:t>
            </a:r>
            <a:r>
              <a:rPr lang="fr-FR" sz="1600" b="1" dirty="0">
                <a:solidFill>
                  <a:schemeClr val="accent3"/>
                </a:solidFill>
              </a:rPr>
              <a:t>son genre </a:t>
            </a:r>
            <a:r>
              <a:rPr lang="fr-FR" sz="1600" dirty="0"/>
              <a:t>et du support d'écriture dès la préparation de l'écrit et jusqu'à la relecture </a:t>
            </a:r>
            <a:r>
              <a:rPr lang="fr-FR" sz="1600" dirty="0" smtClean="0"/>
              <a:t>ultime (= analyser et respecter le sujet) </a:t>
            </a:r>
            <a:r>
              <a:rPr lang="fr-FR" sz="1600" dirty="0" smtClean="0">
                <a:sym typeface="Wingdings" panose="05000000000000000000" pitchFamily="2" charset="2"/>
              </a:rPr>
              <a:t> </a:t>
            </a:r>
            <a:r>
              <a:rPr lang="fr-FR" sz="1400" dirty="0" smtClean="0">
                <a:solidFill>
                  <a:srgbClr val="0070C0"/>
                </a:solidFill>
                <a:sym typeface="Wingdings" panose="05000000000000000000" pitchFamily="2" charset="2"/>
              </a:rPr>
              <a:t>verbaliser éventuellement</a:t>
            </a:r>
            <a:endParaRPr lang="fr-FR" sz="1400" dirty="0">
              <a:solidFill>
                <a:srgbClr val="0070C0"/>
              </a:solidFill>
            </a:endParaRPr>
          </a:p>
          <a:p>
            <a:pPr>
              <a:lnSpc>
                <a:spcPct val="114000"/>
              </a:lnSpc>
              <a:spcAft>
                <a:spcPts val="600"/>
              </a:spcAft>
            </a:pPr>
            <a:r>
              <a:rPr lang="fr-FR" sz="1600" b="1" dirty="0" smtClean="0">
                <a:solidFill>
                  <a:schemeClr val="accent6"/>
                </a:solidFill>
              </a:rPr>
              <a:t>Stratégies</a:t>
            </a:r>
            <a:r>
              <a:rPr lang="fr-FR" sz="1600" dirty="0" smtClean="0"/>
              <a:t> </a:t>
            </a:r>
            <a:r>
              <a:rPr lang="fr-FR" sz="1600" dirty="0"/>
              <a:t>permettant de trouver des idées ou des éléments du texte à produire</a:t>
            </a:r>
            <a:r>
              <a:rPr lang="fr-FR" sz="1600" dirty="0" smtClean="0"/>
              <a:t>. </a:t>
            </a:r>
            <a:r>
              <a:rPr lang="fr-FR" sz="1600" dirty="0" smtClean="0">
                <a:sym typeface="Wingdings" panose="05000000000000000000" pitchFamily="2" charset="2"/>
              </a:rPr>
              <a:t></a:t>
            </a:r>
            <a:r>
              <a:rPr lang="fr-FR" sz="1600" dirty="0" smtClean="0">
                <a:solidFill>
                  <a:srgbClr val="0070C0"/>
                </a:solidFill>
                <a:sym typeface="Wingdings" panose="05000000000000000000" pitchFamily="2" charset="2"/>
              </a:rPr>
              <a:t>QQCOQP,</a:t>
            </a:r>
            <a:r>
              <a:rPr lang="fr-FR" sz="1600" dirty="0" smtClean="0">
                <a:sym typeface="Wingdings" panose="05000000000000000000" pitchFamily="2" charset="2"/>
              </a:rPr>
              <a:t> </a:t>
            </a:r>
            <a:r>
              <a:rPr lang="fr-FR" sz="1400" dirty="0" smtClean="0">
                <a:solidFill>
                  <a:srgbClr val="0070C0"/>
                </a:solidFill>
                <a:sym typeface="Wingdings" panose="05000000000000000000" pitchFamily="2" charset="2"/>
              </a:rPr>
              <a:t>listes, tableaux, cartes heuristiques; utiliser les lectures, faire des recherches en amont …</a:t>
            </a:r>
            <a:endParaRPr lang="fr-FR" sz="1400" dirty="0">
              <a:solidFill>
                <a:srgbClr val="0070C0"/>
              </a:solidFill>
            </a:endParaRPr>
          </a:p>
          <a:p>
            <a:pPr>
              <a:lnSpc>
                <a:spcPct val="114000"/>
              </a:lnSpc>
              <a:spcAft>
                <a:spcPts val="600"/>
              </a:spcAft>
            </a:pPr>
            <a:r>
              <a:rPr lang="fr-FR" sz="1600" b="1" dirty="0" smtClean="0">
                <a:solidFill>
                  <a:schemeClr val="accent6"/>
                </a:solidFill>
              </a:rPr>
              <a:t>Organiser </a:t>
            </a:r>
            <a:r>
              <a:rPr lang="fr-FR" sz="1600" b="1" dirty="0">
                <a:solidFill>
                  <a:schemeClr val="accent6"/>
                </a:solidFill>
              </a:rPr>
              <a:t>l'écrit </a:t>
            </a:r>
            <a:r>
              <a:rPr lang="fr-FR" sz="1600" dirty="0"/>
              <a:t>en fonction des règles propres au genre du texte à produire et à son support</a:t>
            </a:r>
            <a:r>
              <a:rPr lang="fr-FR" sz="1600" dirty="0" smtClean="0"/>
              <a:t>.</a:t>
            </a:r>
            <a:endParaRPr lang="fr-FR" sz="1600" dirty="0"/>
          </a:p>
          <a:p>
            <a:pPr>
              <a:lnSpc>
                <a:spcPct val="114000"/>
              </a:lnSpc>
              <a:spcAft>
                <a:spcPts val="600"/>
              </a:spcAft>
            </a:pPr>
            <a:r>
              <a:rPr lang="fr-FR" sz="1600" b="1" dirty="0" smtClean="0">
                <a:solidFill>
                  <a:schemeClr val="accent6"/>
                </a:solidFill>
              </a:rPr>
              <a:t>Respecter </a:t>
            </a:r>
            <a:r>
              <a:rPr lang="fr-FR" sz="1600" b="1" dirty="0">
                <a:solidFill>
                  <a:schemeClr val="accent6"/>
                </a:solidFill>
              </a:rPr>
              <a:t>l</a:t>
            </a:r>
            <a:r>
              <a:rPr lang="fr-FR" sz="1600" b="1" dirty="0" smtClean="0">
                <a:solidFill>
                  <a:schemeClr val="accent6"/>
                </a:solidFill>
              </a:rPr>
              <a:t>es </a:t>
            </a:r>
            <a:r>
              <a:rPr lang="fr-FR" sz="1600" b="1" dirty="0">
                <a:solidFill>
                  <a:schemeClr val="accent6"/>
                </a:solidFill>
              </a:rPr>
              <a:t>normes </a:t>
            </a:r>
            <a:r>
              <a:rPr lang="fr-FR" sz="1600" b="1" dirty="0" smtClean="0">
                <a:solidFill>
                  <a:schemeClr val="accent6"/>
                </a:solidFill>
              </a:rPr>
              <a:t>linguistiques</a:t>
            </a:r>
          </a:p>
          <a:p>
            <a:pPr marL="0" indent="0">
              <a:spcAft>
                <a:spcPts val="600"/>
              </a:spcAft>
              <a:buNone/>
            </a:pPr>
            <a:r>
              <a:rPr lang="fr-FR" sz="1600" i="1" dirty="0"/>
              <a:t> </a:t>
            </a:r>
            <a:r>
              <a:rPr lang="fr-FR" sz="1600" i="1" dirty="0" smtClean="0">
                <a:sym typeface="Wingdings" panose="05000000000000000000" pitchFamily="2" charset="2"/>
              </a:rPr>
              <a:t></a:t>
            </a:r>
            <a:r>
              <a:rPr lang="fr-FR" sz="1400" dirty="0" smtClean="0">
                <a:solidFill>
                  <a:srgbClr val="0070C0"/>
                </a:solidFill>
              </a:rPr>
              <a:t> </a:t>
            </a:r>
            <a:r>
              <a:rPr lang="fr-FR" sz="1400" dirty="0">
                <a:solidFill>
                  <a:srgbClr val="0070C0"/>
                </a:solidFill>
              </a:rPr>
              <a:t>dictionnaires, d'outils de </a:t>
            </a:r>
            <a:r>
              <a:rPr lang="fr-FR" sz="1400" dirty="0" smtClean="0">
                <a:solidFill>
                  <a:srgbClr val="0070C0"/>
                </a:solidFill>
              </a:rPr>
              <a:t>vérification, de logiciels de traitement de texte.</a:t>
            </a:r>
          </a:p>
          <a:p>
            <a:pPr>
              <a:lnSpc>
                <a:spcPct val="114000"/>
              </a:lnSpc>
              <a:spcAft>
                <a:spcPts val="600"/>
              </a:spcAft>
            </a:pPr>
            <a:r>
              <a:rPr lang="fr-FR" sz="1600" b="1" dirty="0" smtClean="0">
                <a:solidFill>
                  <a:schemeClr val="accent6"/>
                </a:solidFill>
              </a:rPr>
              <a:t>Vérifier </a:t>
            </a:r>
            <a:r>
              <a:rPr lang="fr-FR" sz="1600" b="1" dirty="0">
                <a:solidFill>
                  <a:schemeClr val="accent6"/>
                </a:solidFill>
              </a:rPr>
              <a:t>et </a:t>
            </a:r>
            <a:r>
              <a:rPr lang="fr-FR" sz="1600" b="1" dirty="0" smtClean="0">
                <a:solidFill>
                  <a:schemeClr val="accent6"/>
                </a:solidFill>
              </a:rPr>
              <a:t>améliorer</a:t>
            </a:r>
            <a:r>
              <a:rPr lang="fr-FR" sz="1600" dirty="0" smtClean="0"/>
              <a:t> </a:t>
            </a:r>
            <a:r>
              <a:rPr lang="fr-FR" sz="1600" dirty="0"/>
              <a:t>la qualité du texte, en cours d'écriture, lors de la relecture et a posteriori</a:t>
            </a:r>
            <a:r>
              <a:rPr lang="fr-FR" sz="1600" dirty="0" smtClean="0"/>
              <a:t>.</a:t>
            </a:r>
            <a:endParaRPr lang="fr-FR" sz="1600" dirty="0"/>
          </a:p>
        </p:txBody>
      </p:sp>
      <p:sp>
        <p:nvSpPr>
          <p:cNvPr id="4" name="Espace réservé du numéro de diapositive 3"/>
          <p:cNvSpPr>
            <a:spLocks noGrp="1"/>
          </p:cNvSpPr>
          <p:nvPr>
            <p:ph type="sldNum" sz="quarter" idx="12"/>
          </p:nvPr>
        </p:nvSpPr>
        <p:spPr/>
        <p:txBody>
          <a:bodyPr/>
          <a:lstStyle/>
          <a:p>
            <a:fld id="{D74C4FE4-E187-4E58-83C1-724B79B1744C}" type="slidenum">
              <a:rPr lang="fr-FR" smtClean="0"/>
              <a:pPr/>
              <a:t>14</a:t>
            </a:fld>
            <a:r>
              <a:rPr lang="fr-FR" dirty="0" smtClean="0"/>
              <a:t>/16</a:t>
            </a:r>
            <a:endParaRPr lang="fr-FR" dirty="0"/>
          </a:p>
        </p:txBody>
      </p:sp>
    </p:spTree>
    <p:extLst>
      <p:ext uri="{BB962C8B-B14F-4D97-AF65-F5344CB8AC3E}">
        <p14:creationId xmlns:p14="http://schemas.microsoft.com/office/powerpoint/2010/main" xmlns="" val="82898387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99592" y="764704"/>
            <a:ext cx="7024744" cy="504056"/>
          </a:xfrm>
        </p:spPr>
        <p:txBody>
          <a:bodyPr>
            <a:normAutofit/>
          </a:bodyPr>
          <a:lstStyle/>
          <a:p>
            <a:r>
              <a:rPr lang="fr-FR" sz="2000" b="1" dirty="0" smtClean="0"/>
              <a:t>D)Pratiquer </a:t>
            </a:r>
            <a:r>
              <a:rPr lang="fr-FR" sz="2000" b="1" dirty="0"/>
              <a:t>l'écriture d'invention</a:t>
            </a:r>
            <a:endParaRPr lang="fr-FR" sz="2000" dirty="0"/>
          </a:p>
        </p:txBody>
      </p:sp>
      <p:sp>
        <p:nvSpPr>
          <p:cNvPr id="3" name="Espace réservé du contenu 2"/>
          <p:cNvSpPr>
            <a:spLocks noGrp="1"/>
          </p:cNvSpPr>
          <p:nvPr>
            <p:ph idx="1"/>
          </p:nvPr>
        </p:nvSpPr>
        <p:spPr>
          <a:xfrm>
            <a:off x="467544" y="1484784"/>
            <a:ext cx="8003232" cy="4752528"/>
          </a:xfrm>
          <a:ln>
            <a:solidFill>
              <a:schemeClr val="accent1"/>
            </a:solidFill>
          </a:ln>
        </p:spPr>
        <p:txBody>
          <a:bodyPr numCol="2">
            <a:normAutofit/>
          </a:bodyPr>
          <a:lstStyle/>
          <a:p>
            <a:pPr>
              <a:spcAft>
                <a:spcPts val="600"/>
              </a:spcAft>
            </a:pPr>
            <a:r>
              <a:rPr lang="fr-FR" sz="1600" b="1" dirty="0" smtClean="0">
                <a:solidFill>
                  <a:schemeClr val="accent6"/>
                </a:solidFill>
              </a:rPr>
              <a:t>Rappel des compétences</a:t>
            </a:r>
          </a:p>
          <a:p>
            <a:pPr marL="68580" indent="0">
              <a:spcAft>
                <a:spcPts val="600"/>
              </a:spcAft>
              <a:buNone/>
            </a:pPr>
            <a:r>
              <a:rPr lang="fr-FR" sz="1600" b="1" dirty="0" smtClean="0"/>
              <a:t> </a:t>
            </a:r>
            <a:r>
              <a:rPr lang="fr-FR" sz="1600" b="1" dirty="0" smtClean="0">
                <a:solidFill>
                  <a:schemeClr val="accent6"/>
                </a:solidFill>
              </a:rPr>
              <a:t>Connaître les </a:t>
            </a:r>
            <a:r>
              <a:rPr lang="fr-FR" sz="1600" b="1" dirty="0">
                <a:solidFill>
                  <a:schemeClr val="accent6"/>
                </a:solidFill>
              </a:rPr>
              <a:t>caractéristiques des genres littéraires</a:t>
            </a:r>
            <a:r>
              <a:rPr lang="fr-FR" sz="1600" dirty="0"/>
              <a:t> pour composer des écrits créatifs, </a:t>
            </a:r>
            <a:r>
              <a:rPr lang="fr-FR" sz="1600" b="1" dirty="0">
                <a:solidFill>
                  <a:schemeClr val="accent6"/>
                </a:solidFill>
              </a:rPr>
              <a:t>en intégrant éventuellement différents supports</a:t>
            </a:r>
            <a:r>
              <a:rPr lang="fr-FR" sz="1600" dirty="0"/>
              <a:t>.</a:t>
            </a:r>
          </a:p>
          <a:p>
            <a:pPr>
              <a:spcAft>
                <a:spcPts val="600"/>
              </a:spcAft>
            </a:pPr>
            <a:r>
              <a:rPr lang="fr-FR" sz="1600" b="1" dirty="0" smtClean="0">
                <a:solidFill>
                  <a:schemeClr val="accent6"/>
                </a:solidFill>
              </a:rPr>
              <a:t>Exploiter des lectures </a:t>
            </a:r>
            <a:r>
              <a:rPr lang="fr-FR" sz="1600" dirty="0" smtClean="0"/>
              <a:t>pour enrichir son écrit </a:t>
            </a:r>
          </a:p>
          <a:p>
            <a:pPr>
              <a:spcAft>
                <a:spcPts val="600"/>
              </a:spcAft>
            </a:pPr>
            <a:r>
              <a:rPr lang="fr-FR" sz="1600" dirty="0" smtClean="0"/>
              <a:t>Utiliser les </a:t>
            </a:r>
            <a:r>
              <a:rPr lang="fr-FR" sz="1600" dirty="0"/>
              <a:t>outils d'analyse des textes</a:t>
            </a:r>
            <a:r>
              <a:rPr lang="fr-FR" sz="1600" dirty="0" smtClean="0"/>
              <a:t>.</a:t>
            </a:r>
          </a:p>
          <a:p>
            <a:pPr>
              <a:spcAft>
                <a:spcPts val="600"/>
              </a:spcAft>
            </a:pPr>
            <a:endParaRPr lang="fr-FR" sz="1600" dirty="0"/>
          </a:p>
          <a:p>
            <a:pPr marL="68580" indent="0">
              <a:spcAft>
                <a:spcPts val="600"/>
              </a:spcAft>
              <a:buNone/>
            </a:pPr>
            <a:endParaRPr lang="fr-FR" sz="1600" dirty="0" smtClean="0"/>
          </a:p>
          <a:p>
            <a:pPr>
              <a:spcAft>
                <a:spcPts val="600"/>
              </a:spcAft>
            </a:pPr>
            <a:endParaRPr lang="fr-FR" sz="1600" dirty="0"/>
          </a:p>
          <a:p>
            <a:pPr>
              <a:spcAft>
                <a:spcPts val="600"/>
              </a:spcAft>
            </a:pPr>
            <a:endParaRPr lang="fr-FR" sz="1600" dirty="0" smtClean="0"/>
          </a:p>
          <a:p>
            <a:pPr>
              <a:spcAft>
                <a:spcPts val="600"/>
              </a:spcAft>
            </a:pPr>
            <a:endParaRPr lang="fr-FR" sz="1600" dirty="0" smtClean="0"/>
          </a:p>
          <a:p>
            <a:pPr>
              <a:spcAft>
                <a:spcPts val="600"/>
              </a:spcAft>
            </a:pPr>
            <a:endParaRPr lang="fr-FR" sz="1600" dirty="0"/>
          </a:p>
          <a:p>
            <a:pPr marL="68580" indent="0">
              <a:spcAft>
                <a:spcPts val="600"/>
              </a:spcAft>
              <a:buNone/>
            </a:pPr>
            <a:r>
              <a:rPr lang="fr-FR" sz="1600" dirty="0" smtClean="0"/>
              <a:t>      </a:t>
            </a:r>
            <a:r>
              <a:rPr lang="fr-FR" sz="1600" b="1" dirty="0" smtClean="0">
                <a:solidFill>
                  <a:srgbClr val="92D050"/>
                </a:solidFill>
              </a:rPr>
              <a:t>exemples d’activités</a:t>
            </a:r>
          </a:p>
          <a:p>
            <a:pPr>
              <a:spcAft>
                <a:spcPts val="600"/>
              </a:spcAft>
            </a:pPr>
            <a:r>
              <a:rPr lang="fr-FR" sz="1600" dirty="0"/>
              <a:t>Jeux poétiques.</a:t>
            </a:r>
          </a:p>
          <a:p>
            <a:pPr>
              <a:spcAft>
                <a:spcPts val="600"/>
              </a:spcAft>
            </a:pPr>
            <a:r>
              <a:rPr lang="fr-FR" sz="1600" dirty="0"/>
              <a:t>Activités d'écriture de formes variées, mettant en jeu l'imagination ou l'argumentation</a:t>
            </a:r>
            <a:r>
              <a:rPr lang="fr-FR" sz="1600" dirty="0" smtClean="0"/>
              <a:t>.</a:t>
            </a:r>
          </a:p>
          <a:p>
            <a:pPr>
              <a:spcAft>
                <a:spcPts val="600"/>
              </a:spcAft>
            </a:pPr>
            <a:r>
              <a:rPr lang="fr-FR" sz="1600" b="1" dirty="0" smtClean="0">
                <a:solidFill>
                  <a:schemeClr val="accent3">
                    <a:lumMod val="60000"/>
                    <a:lumOff val="40000"/>
                  </a:schemeClr>
                </a:solidFill>
              </a:rPr>
              <a:t>Écriture </a:t>
            </a:r>
            <a:r>
              <a:rPr lang="fr-FR" sz="1600" b="1" dirty="0">
                <a:solidFill>
                  <a:schemeClr val="accent3">
                    <a:lumMod val="60000"/>
                    <a:lumOff val="40000"/>
                  </a:schemeClr>
                </a:solidFill>
              </a:rPr>
              <a:t>de textes pour communiquer sa réception de textes </a:t>
            </a:r>
            <a:r>
              <a:rPr lang="fr-FR" sz="1600" b="1" dirty="0" smtClean="0">
                <a:solidFill>
                  <a:schemeClr val="accent3">
                    <a:lumMod val="60000"/>
                    <a:lumOff val="40000"/>
                  </a:schemeClr>
                </a:solidFill>
              </a:rPr>
              <a:t>lus</a:t>
            </a:r>
            <a:endParaRPr lang="fr-FR" sz="1600" b="1" dirty="0">
              <a:solidFill>
                <a:schemeClr val="accent3">
                  <a:lumMod val="60000"/>
                  <a:lumOff val="40000"/>
                </a:schemeClr>
              </a:solidFill>
            </a:endParaRPr>
          </a:p>
          <a:p>
            <a:pPr>
              <a:spcAft>
                <a:spcPts val="600"/>
              </a:spcAft>
            </a:pPr>
            <a:r>
              <a:rPr lang="fr-FR" sz="1600" dirty="0" smtClean="0"/>
              <a:t>Aider les élèves : textes </a:t>
            </a:r>
            <a:r>
              <a:rPr lang="fr-FR" sz="1600" dirty="0"/>
              <a:t>supports, </a:t>
            </a:r>
            <a:r>
              <a:rPr lang="fr-FR" sz="1600" dirty="0" smtClean="0"/>
              <a:t> </a:t>
            </a:r>
            <a:r>
              <a:rPr lang="fr-FR" sz="1600" dirty="0"/>
              <a:t>déclencheurs, </a:t>
            </a:r>
            <a:r>
              <a:rPr lang="fr-FR" sz="1600" dirty="0" smtClean="0"/>
              <a:t> </a:t>
            </a:r>
            <a:r>
              <a:rPr lang="fr-FR" sz="1600" dirty="0"/>
              <a:t>réserve lexicale</a:t>
            </a:r>
          </a:p>
        </p:txBody>
      </p:sp>
      <p:sp>
        <p:nvSpPr>
          <p:cNvPr id="4" name="Espace réservé du numéro de diapositive 3"/>
          <p:cNvSpPr>
            <a:spLocks noGrp="1"/>
          </p:cNvSpPr>
          <p:nvPr>
            <p:ph type="sldNum" sz="quarter" idx="12"/>
          </p:nvPr>
        </p:nvSpPr>
        <p:spPr/>
        <p:txBody>
          <a:bodyPr/>
          <a:lstStyle/>
          <a:p>
            <a:fld id="{D74C4FE4-E187-4E58-83C1-724B79B1744C}" type="slidenum">
              <a:rPr lang="fr-FR" smtClean="0"/>
              <a:pPr/>
              <a:t>15</a:t>
            </a:fld>
            <a:r>
              <a:rPr lang="fr-FR" dirty="0" smtClean="0"/>
              <a:t>/16</a:t>
            </a:r>
            <a:endParaRPr lang="fr-FR" dirty="0"/>
          </a:p>
        </p:txBody>
      </p:sp>
      <p:sp>
        <p:nvSpPr>
          <p:cNvPr id="5" name="ZoneTexte 4"/>
          <p:cNvSpPr txBox="1"/>
          <p:nvPr/>
        </p:nvSpPr>
        <p:spPr>
          <a:xfrm>
            <a:off x="4716016" y="5238492"/>
            <a:ext cx="3240360" cy="369332"/>
          </a:xfrm>
          <a:prstGeom prst="rect">
            <a:avLst/>
          </a:prstGeom>
          <a:gradFill flip="none" rotWithShape="1">
            <a:gsLst>
              <a:gs pos="0">
                <a:srgbClr val="74A510">
                  <a:tint val="66000"/>
                  <a:satMod val="160000"/>
                </a:srgbClr>
              </a:gs>
              <a:gs pos="50000">
                <a:srgbClr val="74A510">
                  <a:tint val="44500"/>
                  <a:satMod val="160000"/>
                </a:srgbClr>
              </a:gs>
              <a:gs pos="100000">
                <a:srgbClr val="74A510">
                  <a:tint val="23500"/>
                  <a:satMod val="160000"/>
                </a:srgbClr>
              </a:gs>
            </a:gsLst>
            <a:lin ang="16200000" scaled="1"/>
            <a:tileRect/>
          </a:gradFill>
          <a:ln>
            <a:solidFill>
              <a:srgbClr val="74A510"/>
            </a:solidFill>
          </a:ln>
        </p:spPr>
        <p:txBody>
          <a:bodyPr wrap="square" rtlCol="0">
            <a:spAutoFit/>
          </a:bodyPr>
          <a:lstStyle/>
          <a:p>
            <a:r>
              <a:rPr lang="fr-FR" dirty="0" smtClean="0"/>
              <a:t>Supports : JDL, blogs …</a:t>
            </a:r>
            <a:endParaRPr lang="fr-FR" dirty="0"/>
          </a:p>
        </p:txBody>
      </p:sp>
    </p:spTree>
    <p:extLst>
      <p:ext uri="{BB962C8B-B14F-4D97-AF65-F5344CB8AC3E}">
        <p14:creationId xmlns:p14="http://schemas.microsoft.com/office/powerpoint/2010/main" xmlns="" val="354802334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39552" y="908720"/>
            <a:ext cx="8229600" cy="350912"/>
          </a:xfrm>
        </p:spPr>
        <p:txBody>
          <a:bodyPr>
            <a:noAutofit/>
          </a:bodyPr>
          <a:lstStyle/>
          <a:p>
            <a:r>
              <a:rPr lang="fr-FR" sz="2000" b="1" dirty="0" smtClean="0"/>
              <a:t>De l’ argumentation intuitive à la maîtrise de son usage</a:t>
            </a:r>
            <a:endParaRPr lang="fr-FR" sz="2000" dirty="0"/>
          </a:p>
        </p:txBody>
      </p:sp>
      <p:sp>
        <p:nvSpPr>
          <p:cNvPr id="3" name="Espace réservé du contenu 2"/>
          <p:cNvSpPr>
            <a:spLocks noGrp="1"/>
          </p:cNvSpPr>
          <p:nvPr>
            <p:ph idx="1"/>
          </p:nvPr>
        </p:nvSpPr>
        <p:spPr>
          <a:xfrm>
            <a:off x="457200" y="3645023"/>
            <a:ext cx="8147248" cy="2592289"/>
          </a:xfrm>
        </p:spPr>
        <p:txBody>
          <a:bodyPr numCol="1">
            <a:normAutofit/>
          </a:bodyPr>
          <a:lstStyle/>
          <a:p>
            <a:pPr marL="0" indent="0">
              <a:buNone/>
            </a:pPr>
            <a:r>
              <a:rPr lang="fr-FR" sz="1500" b="1" dirty="0" smtClean="0">
                <a:solidFill>
                  <a:schemeClr val="accent1"/>
                </a:solidFill>
              </a:rPr>
              <a:t>Exemples d’activités </a:t>
            </a:r>
          </a:p>
          <a:p>
            <a:pPr marL="0" indent="0">
              <a:buNone/>
            </a:pPr>
            <a:endParaRPr lang="fr-FR" sz="1500" dirty="0"/>
          </a:p>
          <a:p>
            <a:r>
              <a:rPr lang="fr-FR" sz="1600" dirty="0" smtClean="0">
                <a:solidFill>
                  <a:srgbClr val="C00000"/>
                </a:solidFill>
              </a:rPr>
              <a:t>Réécriture </a:t>
            </a:r>
            <a:r>
              <a:rPr lang="fr-FR" sz="1600" dirty="0"/>
              <a:t>de textes issus de la littérature ou de la</a:t>
            </a:r>
            <a:r>
              <a:rPr lang="fr-FR" sz="1600" b="1" dirty="0">
                <a:solidFill>
                  <a:schemeClr val="accent6"/>
                </a:solidFill>
              </a:rPr>
              <a:t> presse </a:t>
            </a:r>
            <a:r>
              <a:rPr lang="fr-FR" sz="1600" dirty="0"/>
              <a:t>afin de </a:t>
            </a:r>
            <a:r>
              <a:rPr lang="fr-FR" sz="1600" dirty="0">
                <a:solidFill>
                  <a:srgbClr val="C00000"/>
                </a:solidFill>
              </a:rPr>
              <a:t>modifier leur orientation argumentative</a:t>
            </a:r>
            <a:r>
              <a:rPr lang="fr-FR" sz="1600" dirty="0" smtClean="0">
                <a:solidFill>
                  <a:srgbClr val="C00000"/>
                </a:solidFill>
              </a:rPr>
              <a:t>.</a:t>
            </a:r>
          </a:p>
          <a:p>
            <a:endParaRPr lang="fr-FR" sz="1600" dirty="0"/>
          </a:p>
          <a:p>
            <a:r>
              <a:rPr lang="fr-FR" sz="1600" dirty="0"/>
              <a:t>Production de textes défendant une opinion en </a:t>
            </a:r>
            <a:r>
              <a:rPr lang="fr-FR" sz="1600" dirty="0">
                <a:solidFill>
                  <a:srgbClr val="C00000"/>
                </a:solidFill>
              </a:rPr>
              <a:t>réponse à un texte argumentant en faveur d'un point de vue différent.</a:t>
            </a:r>
            <a:endParaRPr lang="fr-FR" sz="1600" dirty="0" smtClean="0">
              <a:solidFill>
                <a:srgbClr val="C00000"/>
              </a:solidFill>
            </a:endParaRPr>
          </a:p>
          <a:p>
            <a:pPr marL="68580" indent="0">
              <a:buNone/>
            </a:pPr>
            <a:endParaRPr lang="fr-FR" sz="1500" dirty="0" smtClean="0"/>
          </a:p>
          <a:p>
            <a:endParaRPr lang="fr-FR" sz="1500" dirty="0"/>
          </a:p>
          <a:p>
            <a:endParaRPr lang="fr-FR" sz="1500" dirty="0"/>
          </a:p>
        </p:txBody>
      </p:sp>
      <p:sp>
        <p:nvSpPr>
          <p:cNvPr id="4" name="Espace réservé du numéro de diapositive 3"/>
          <p:cNvSpPr>
            <a:spLocks noGrp="1"/>
          </p:cNvSpPr>
          <p:nvPr>
            <p:ph type="sldNum" sz="quarter" idx="12"/>
          </p:nvPr>
        </p:nvSpPr>
        <p:spPr/>
        <p:txBody>
          <a:bodyPr/>
          <a:lstStyle/>
          <a:p>
            <a:fld id="{D74C4FE4-E187-4E58-83C1-724B79B1744C}" type="slidenum">
              <a:rPr lang="fr-FR" smtClean="0"/>
              <a:pPr/>
              <a:t>16</a:t>
            </a:fld>
            <a:r>
              <a:rPr lang="fr-FR" dirty="0" smtClean="0"/>
              <a:t>/16</a:t>
            </a:r>
            <a:endParaRPr lang="fr-FR" dirty="0"/>
          </a:p>
        </p:txBody>
      </p:sp>
      <p:sp>
        <p:nvSpPr>
          <p:cNvPr id="5" name="ZoneTexte 4"/>
          <p:cNvSpPr txBox="1"/>
          <p:nvPr/>
        </p:nvSpPr>
        <p:spPr>
          <a:xfrm>
            <a:off x="1619672" y="1340768"/>
            <a:ext cx="5760640" cy="2123658"/>
          </a:xfrm>
          <a:prstGeom prst="rect">
            <a:avLst/>
          </a:prstGeom>
          <a:solidFill>
            <a:schemeClr val="bg2">
              <a:lumMod val="20000"/>
              <a:lumOff val="80000"/>
            </a:schemeClr>
          </a:solidFill>
          <a:ln>
            <a:solidFill>
              <a:schemeClr val="accent1"/>
            </a:solidFill>
          </a:ln>
        </p:spPr>
        <p:txBody>
          <a:bodyPr wrap="square" rtlCol="0">
            <a:spAutoFit/>
          </a:bodyPr>
          <a:lstStyle/>
          <a:p>
            <a:pPr>
              <a:spcAft>
                <a:spcPts val="600"/>
              </a:spcAft>
            </a:pPr>
            <a:r>
              <a:rPr lang="fr-FR" sz="1600" b="1" dirty="0">
                <a:solidFill>
                  <a:schemeClr val="accent6"/>
                </a:solidFill>
              </a:rPr>
              <a:t>Rappel </a:t>
            </a:r>
            <a:r>
              <a:rPr lang="fr-FR" sz="1600" b="1" dirty="0" smtClean="0">
                <a:solidFill>
                  <a:schemeClr val="accent6"/>
                </a:solidFill>
              </a:rPr>
              <a:t>des compétences</a:t>
            </a:r>
            <a:endParaRPr lang="fr-FR" sz="1600" b="1" dirty="0">
              <a:solidFill>
                <a:schemeClr val="accent6"/>
              </a:solidFill>
            </a:endParaRPr>
          </a:p>
          <a:p>
            <a:pPr>
              <a:spcAft>
                <a:spcPts val="600"/>
              </a:spcAft>
            </a:pPr>
            <a:r>
              <a:rPr lang="fr-FR" sz="1600" b="1" dirty="0">
                <a:solidFill>
                  <a:schemeClr val="accent6"/>
                </a:solidFill>
              </a:rPr>
              <a:t>expliquer</a:t>
            </a:r>
            <a:r>
              <a:rPr lang="fr-FR" sz="1600" dirty="0"/>
              <a:t> pour faire comprendre un phénomène, </a:t>
            </a:r>
          </a:p>
          <a:p>
            <a:pPr>
              <a:spcAft>
                <a:spcPts val="600"/>
              </a:spcAft>
            </a:pPr>
            <a:r>
              <a:rPr lang="fr-FR" sz="1600" b="1" dirty="0">
                <a:solidFill>
                  <a:schemeClr val="accent6"/>
                </a:solidFill>
              </a:rPr>
              <a:t>démontrer</a:t>
            </a:r>
            <a:r>
              <a:rPr lang="fr-FR" sz="1600" dirty="0"/>
              <a:t> pour faire partager une démarche de résolution de problème</a:t>
            </a:r>
          </a:p>
          <a:p>
            <a:pPr>
              <a:spcAft>
                <a:spcPts val="600"/>
              </a:spcAft>
            </a:pPr>
            <a:r>
              <a:rPr lang="fr-FR" sz="1600" b="1" dirty="0">
                <a:solidFill>
                  <a:schemeClr val="accent6"/>
                </a:solidFill>
              </a:rPr>
              <a:t>justifier</a:t>
            </a:r>
            <a:r>
              <a:rPr lang="fr-FR" sz="1600" dirty="0"/>
              <a:t> pour prouver qu'on a eu raison de faire ce qu'on a </a:t>
            </a:r>
            <a:r>
              <a:rPr lang="fr-FR" sz="1600" dirty="0" smtClean="0"/>
              <a:t>fait</a:t>
            </a:r>
            <a:endParaRPr lang="fr-FR" sz="1600" dirty="0"/>
          </a:p>
          <a:p>
            <a:pPr>
              <a:spcAft>
                <a:spcPts val="600"/>
              </a:spcAft>
            </a:pPr>
            <a:r>
              <a:rPr lang="fr-FR" sz="1600" b="1" dirty="0">
                <a:solidFill>
                  <a:schemeClr val="accent6"/>
                </a:solidFill>
              </a:rPr>
              <a:t>argumenter</a:t>
            </a:r>
            <a:r>
              <a:rPr lang="fr-FR" sz="1600" dirty="0"/>
              <a:t> pour faire adopter un point de vue.</a:t>
            </a:r>
          </a:p>
        </p:txBody>
      </p:sp>
    </p:spTree>
    <p:extLst>
      <p:ext uri="{BB962C8B-B14F-4D97-AF65-F5344CB8AC3E}">
        <p14:creationId xmlns:p14="http://schemas.microsoft.com/office/powerpoint/2010/main" xmlns="" val="52951428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43491" y="836712"/>
            <a:ext cx="7024744" cy="360040"/>
          </a:xfrm>
        </p:spPr>
        <p:txBody>
          <a:bodyPr>
            <a:normAutofit fontScale="90000"/>
          </a:bodyPr>
          <a:lstStyle/>
          <a:p>
            <a:r>
              <a:rPr lang="fr-FR" sz="2000" dirty="0" smtClean="0"/>
              <a:t>Bilan:      Carte heuristique de C. </a:t>
            </a:r>
            <a:r>
              <a:rPr lang="fr-FR" sz="2000" dirty="0" err="1" smtClean="0"/>
              <a:t>Anstett</a:t>
            </a:r>
            <a:endParaRPr lang="fr-FR" sz="2000" dirty="0"/>
          </a:p>
        </p:txBody>
      </p:sp>
      <p:sp>
        <p:nvSpPr>
          <p:cNvPr id="4" name="Espace réservé du numéro de diapositive 3"/>
          <p:cNvSpPr>
            <a:spLocks noGrp="1"/>
          </p:cNvSpPr>
          <p:nvPr>
            <p:ph type="sldNum" sz="quarter" idx="12"/>
          </p:nvPr>
        </p:nvSpPr>
        <p:spPr/>
        <p:txBody>
          <a:bodyPr/>
          <a:lstStyle/>
          <a:p>
            <a:fld id="{D74C4FE4-E187-4E58-83C1-724B79B1744C}" type="slidenum">
              <a:rPr lang="fr-FR" smtClean="0"/>
              <a:pPr/>
              <a:t>17</a:t>
            </a:fld>
            <a:endParaRPr lang="fr-FR" dirty="0"/>
          </a:p>
        </p:txBody>
      </p:sp>
      <p:pic>
        <p:nvPicPr>
          <p:cNvPr id="1026" name="Picture 2"/>
          <p:cNvPicPr>
            <a:picLocks noGrp="1" noChangeAspect="1" noChangeArrowheads="1"/>
          </p:cNvPicPr>
          <p:nvPr>
            <p:ph idx="1"/>
          </p:nvPr>
        </p:nvPicPr>
        <p:blipFill>
          <a:blip r:embed="rId3" cstate="print">
            <a:extLst>
              <a:ext uri="{28A0092B-C50C-407E-A947-70E740481C1C}">
                <a14:useLocalDpi xmlns:a14="http://schemas.microsoft.com/office/drawing/2010/main" xmlns="" val="0"/>
              </a:ext>
            </a:extLst>
          </a:blip>
          <a:srcRect/>
          <a:stretch>
            <a:fillRect/>
          </a:stretch>
        </p:blipFill>
        <p:spPr bwMode="auto">
          <a:xfrm>
            <a:off x="539552" y="1196752"/>
            <a:ext cx="8200783" cy="4824536"/>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Tree>
    <p:extLst>
      <p:ext uri="{BB962C8B-B14F-4D97-AF65-F5344CB8AC3E}">
        <p14:creationId xmlns:p14="http://schemas.microsoft.com/office/powerpoint/2010/main" xmlns="" val="5350573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87624" y="836712"/>
            <a:ext cx="7024744" cy="469856"/>
          </a:xfrm>
        </p:spPr>
        <p:txBody>
          <a:bodyPr>
            <a:normAutofit/>
          </a:bodyPr>
          <a:lstStyle/>
          <a:p>
            <a:r>
              <a:rPr lang="fr-FR" sz="2000" dirty="0" smtClean="0"/>
              <a:t>Exemple tiré d’une séquence : conjuguer oral et écrit</a:t>
            </a:r>
            <a:endParaRPr lang="fr-FR" sz="2000" dirty="0"/>
          </a:p>
        </p:txBody>
      </p:sp>
      <p:sp>
        <p:nvSpPr>
          <p:cNvPr id="3" name="Espace réservé du contenu 2"/>
          <p:cNvSpPr>
            <a:spLocks noGrp="1"/>
          </p:cNvSpPr>
          <p:nvPr>
            <p:ph idx="1"/>
          </p:nvPr>
        </p:nvSpPr>
        <p:spPr>
          <a:xfrm>
            <a:off x="1043492" y="2204864"/>
            <a:ext cx="6777317" cy="3913660"/>
          </a:xfrm>
        </p:spPr>
        <p:txBody>
          <a:bodyPr>
            <a:normAutofit fontScale="47500" lnSpcReduction="20000"/>
          </a:bodyPr>
          <a:lstStyle/>
          <a:p>
            <a:pPr marL="68580" indent="0">
              <a:buNone/>
            </a:pPr>
            <a:r>
              <a:rPr lang="fr-FR" sz="2500" b="1" dirty="0" smtClean="0"/>
              <a:t>Ressource : </a:t>
            </a:r>
            <a:r>
              <a:rPr lang="fr-FR" sz="2500" b="1" dirty="0" err="1" smtClean="0"/>
              <a:t>Eduscol</a:t>
            </a:r>
            <a:r>
              <a:rPr lang="fr-FR" sz="2500" b="1" dirty="0" smtClean="0"/>
              <a:t>   « Objets </a:t>
            </a:r>
            <a:r>
              <a:rPr lang="fr-FR" sz="2500" b="1" dirty="0"/>
              <a:t>inanimés, avez-vous donc une âme </a:t>
            </a:r>
            <a:r>
              <a:rPr lang="fr-FR" sz="2500" b="1" dirty="0" smtClean="0"/>
              <a:t>? »</a:t>
            </a:r>
          </a:p>
          <a:p>
            <a:pPr marL="68580" indent="0">
              <a:buNone/>
            </a:pPr>
            <a:endParaRPr lang="fr-FR" sz="2500" dirty="0"/>
          </a:p>
          <a:p>
            <a:pPr lvl="0">
              <a:lnSpc>
                <a:spcPct val="134000"/>
              </a:lnSpc>
            </a:pPr>
            <a:r>
              <a:rPr lang="fr-FR" sz="2500" b="1" dirty="0">
                <a:solidFill>
                  <a:srgbClr val="00B050"/>
                </a:solidFill>
              </a:rPr>
              <a:t>Activité d’écriture</a:t>
            </a:r>
            <a:r>
              <a:rPr lang="fr-FR" sz="2500" dirty="0">
                <a:solidFill>
                  <a:srgbClr val="00B050"/>
                </a:solidFill>
              </a:rPr>
              <a:t> </a:t>
            </a:r>
            <a:r>
              <a:rPr lang="fr-FR" sz="2500" dirty="0"/>
              <a:t>pour entrer dans la séquence : </a:t>
            </a:r>
          </a:p>
          <a:p>
            <a:pPr marL="68580" indent="0">
              <a:lnSpc>
                <a:spcPct val="134000"/>
              </a:lnSpc>
              <a:buNone/>
            </a:pPr>
            <a:r>
              <a:rPr lang="fr-FR" sz="2500" i="1" dirty="0" smtClean="0"/>
              <a:t> </a:t>
            </a:r>
            <a:r>
              <a:rPr lang="fr-FR" sz="2500" b="1" i="1" dirty="0" smtClean="0">
                <a:solidFill>
                  <a:schemeClr val="accent6"/>
                </a:solidFill>
              </a:rPr>
              <a:t>Sujet : produire </a:t>
            </a:r>
            <a:r>
              <a:rPr lang="fr-FR" sz="2500" b="1" i="1" dirty="0">
                <a:solidFill>
                  <a:schemeClr val="accent6"/>
                </a:solidFill>
              </a:rPr>
              <a:t>un texte dans lequel un objet de la classe prend vie</a:t>
            </a:r>
            <a:r>
              <a:rPr lang="fr-FR" sz="2500" b="1" dirty="0">
                <a:solidFill>
                  <a:schemeClr val="accent6"/>
                </a:solidFill>
              </a:rPr>
              <a:t> </a:t>
            </a:r>
          </a:p>
          <a:p>
            <a:pPr marL="68580" indent="0">
              <a:lnSpc>
                <a:spcPct val="134000"/>
              </a:lnSpc>
              <a:buNone/>
            </a:pPr>
            <a:r>
              <a:rPr lang="fr-FR" sz="2500" dirty="0"/>
              <a:t> </a:t>
            </a:r>
            <a:r>
              <a:rPr lang="fr-FR" sz="2500" b="1" dirty="0"/>
              <a:t>lecture orale</a:t>
            </a:r>
            <a:r>
              <a:rPr lang="fr-FR" sz="2500" dirty="0"/>
              <a:t> </a:t>
            </a:r>
            <a:r>
              <a:rPr lang="fr-FR" sz="2500" dirty="0" smtClean="0"/>
              <a:t>des productions &gt; </a:t>
            </a:r>
            <a:r>
              <a:rPr lang="fr-FR" sz="2500" dirty="0"/>
              <a:t>découverte des enjeux de la séquence</a:t>
            </a:r>
          </a:p>
          <a:p>
            <a:pPr marL="68580" indent="0">
              <a:lnSpc>
                <a:spcPct val="134000"/>
              </a:lnSpc>
              <a:buNone/>
            </a:pPr>
            <a:r>
              <a:rPr lang="fr-FR" sz="2500" dirty="0"/>
              <a:t> </a:t>
            </a:r>
          </a:p>
          <a:p>
            <a:pPr lvl="0">
              <a:lnSpc>
                <a:spcPct val="134000"/>
              </a:lnSpc>
              <a:spcAft>
                <a:spcPts val="600"/>
              </a:spcAft>
            </a:pPr>
            <a:r>
              <a:rPr lang="fr-FR" sz="2500" b="1" dirty="0" smtClean="0"/>
              <a:t>Apprendre </a:t>
            </a:r>
            <a:r>
              <a:rPr lang="fr-FR" sz="2500" b="1" dirty="0"/>
              <a:t>à revenir sur son texte </a:t>
            </a:r>
            <a:r>
              <a:rPr lang="fr-FR" sz="2500" b="1" dirty="0" smtClean="0"/>
              <a:t>: </a:t>
            </a:r>
            <a:r>
              <a:rPr lang="fr-FR" sz="2500" b="1" dirty="0" smtClean="0">
                <a:solidFill>
                  <a:srgbClr val="00B050"/>
                </a:solidFill>
              </a:rPr>
              <a:t>Amélioration </a:t>
            </a:r>
            <a:r>
              <a:rPr lang="fr-FR" sz="2500" b="1" dirty="0">
                <a:solidFill>
                  <a:srgbClr val="00B050"/>
                </a:solidFill>
              </a:rPr>
              <a:t>progressive du texte initial </a:t>
            </a:r>
            <a:r>
              <a:rPr lang="fr-FR" sz="2500" dirty="0"/>
              <a:t>à la lumière des procédés relevés en lecture </a:t>
            </a:r>
            <a:endParaRPr lang="fr-FR" sz="2500" b="1" dirty="0"/>
          </a:p>
          <a:p>
            <a:pPr lvl="0">
              <a:lnSpc>
                <a:spcPct val="134000"/>
              </a:lnSpc>
              <a:spcAft>
                <a:spcPts val="600"/>
              </a:spcAft>
            </a:pPr>
            <a:r>
              <a:rPr lang="fr-FR" sz="2500" b="1" dirty="0" smtClean="0"/>
              <a:t>Oral	Lecture </a:t>
            </a:r>
            <a:r>
              <a:rPr lang="fr-FR" sz="2500" b="1" dirty="0"/>
              <a:t>expressive</a:t>
            </a:r>
            <a:r>
              <a:rPr lang="fr-FR" sz="2500" dirty="0"/>
              <a:t> : rôle de la ponctuation pour guider la lecture ou produire des effets sur le lecteur  </a:t>
            </a:r>
            <a:r>
              <a:rPr lang="fr-FR" sz="2500" dirty="0" smtClean="0"/>
              <a:t>	enregistrement </a:t>
            </a:r>
            <a:r>
              <a:rPr lang="fr-FR" sz="2500" dirty="0"/>
              <a:t>vocal </a:t>
            </a:r>
            <a:r>
              <a:rPr lang="fr-FR" sz="2500" dirty="0" smtClean="0"/>
              <a:t>possible</a:t>
            </a:r>
            <a:endParaRPr lang="fr-FR" sz="2500" dirty="0"/>
          </a:p>
          <a:p>
            <a:pPr lvl="0">
              <a:lnSpc>
                <a:spcPct val="134000"/>
              </a:lnSpc>
            </a:pPr>
            <a:r>
              <a:rPr lang="fr-FR" sz="2500" b="1" dirty="0" smtClean="0"/>
              <a:t>Oral 	Lecture d’image fixe</a:t>
            </a:r>
            <a:r>
              <a:rPr lang="fr-FR" sz="2500" dirty="0">
                <a:sym typeface="Wingdings" panose="05000000000000000000" pitchFamily="2" charset="2"/>
              </a:rPr>
              <a:t> </a:t>
            </a:r>
            <a:r>
              <a:rPr lang="fr-FR" sz="2500" dirty="0" smtClean="0">
                <a:sym typeface="Wingdings" panose="05000000000000000000" pitchFamily="2" charset="2"/>
              </a:rPr>
              <a:t> </a:t>
            </a:r>
            <a:r>
              <a:rPr lang="fr-FR" sz="2500" dirty="0" smtClean="0"/>
              <a:t>enrichir </a:t>
            </a:r>
            <a:r>
              <a:rPr lang="fr-FR" sz="2500" dirty="0"/>
              <a:t>la compréhension du </a:t>
            </a:r>
            <a:r>
              <a:rPr lang="fr-FR" sz="2500" dirty="0" smtClean="0"/>
              <a:t>fantastique</a:t>
            </a:r>
          </a:p>
          <a:p>
            <a:pPr marL="1691640" lvl="7" indent="0">
              <a:lnSpc>
                <a:spcPct val="134000"/>
              </a:lnSpc>
              <a:spcAft>
                <a:spcPts val="600"/>
              </a:spcAft>
              <a:buNone/>
            </a:pPr>
            <a:r>
              <a:rPr lang="fr-FR" sz="2500" dirty="0" smtClean="0">
                <a:sym typeface="Wingdings" panose="05000000000000000000" pitchFamily="2" charset="2"/>
              </a:rPr>
              <a:t>  </a:t>
            </a:r>
            <a:r>
              <a:rPr lang="fr-FR" sz="2500" dirty="0" smtClean="0">
                <a:solidFill>
                  <a:srgbClr val="00B050"/>
                </a:solidFill>
                <a:sym typeface="Wingdings" panose="05000000000000000000" pitchFamily="2" charset="2"/>
              </a:rPr>
              <a:t> </a:t>
            </a:r>
            <a:r>
              <a:rPr lang="fr-FR" sz="2500" b="1" dirty="0">
                <a:solidFill>
                  <a:srgbClr val="00B050"/>
                </a:solidFill>
                <a:sym typeface="Wingdings" panose="05000000000000000000" pitchFamily="2" charset="2"/>
              </a:rPr>
              <a:t>écriture </a:t>
            </a:r>
            <a:r>
              <a:rPr lang="fr-FR" sz="2500" b="1" dirty="0" smtClean="0">
                <a:solidFill>
                  <a:srgbClr val="00B050"/>
                </a:solidFill>
                <a:sym typeface="Wingdings" panose="05000000000000000000" pitchFamily="2" charset="2"/>
              </a:rPr>
              <a:t>d’invention </a:t>
            </a:r>
            <a:r>
              <a:rPr lang="fr-FR" sz="2500" b="1" dirty="0" smtClean="0">
                <a:sym typeface="Wingdings" panose="05000000000000000000" pitchFamily="2" charset="2"/>
              </a:rPr>
              <a:t>(image = déclencheur)</a:t>
            </a:r>
            <a:endParaRPr lang="fr-FR" sz="2500" b="1" dirty="0"/>
          </a:p>
          <a:p>
            <a:pPr lvl="0">
              <a:lnSpc>
                <a:spcPct val="134000"/>
              </a:lnSpc>
            </a:pPr>
            <a:r>
              <a:rPr lang="fr-FR" sz="2500" b="1" dirty="0" smtClean="0"/>
              <a:t>Oral 	Lecture d’images animées </a:t>
            </a:r>
            <a:r>
              <a:rPr lang="fr-FR" sz="2500" dirty="0" smtClean="0"/>
              <a:t>autour </a:t>
            </a:r>
            <a:r>
              <a:rPr lang="fr-FR" sz="2500" dirty="0"/>
              <a:t>du suspense </a:t>
            </a:r>
            <a:endParaRPr lang="fr-FR" sz="2500" dirty="0" smtClean="0"/>
          </a:p>
          <a:p>
            <a:pPr marL="68580" lvl="0" indent="0">
              <a:lnSpc>
                <a:spcPct val="134000"/>
              </a:lnSpc>
              <a:buNone/>
            </a:pPr>
            <a:r>
              <a:rPr lang="fr-FR" sz="2500" dirty="0" smtClean="0">
                <a:sym typeface="Wingdings" panose="05000000000000000000" pitchFamily="2" charset="2"/>
              </a:rPr>
              <a:t></a:t>
            </a:r>
            <a:r>
              <a:rPr lang="fr-FR" sz="2500" dirty="0" smtClean="0"/>
              <a:t> </a:t>
            </a:r>
            <a:r>
              <a:rPr lang="fr-FR" sz="2500" dirty="0"/>
              <a:t>compléter l’étude du traitement du temps, du lexique du doute ou de la </a:t>
            </a:r>
            <a:r>
              <a:rPr lang="fr-FR" sz="2500" dirty="0" smtClean="0"/>
              <a:t>peur</a:t>
            </a:r>
          </a:p>
          <a:p>
            <a:pPr marL="68580" lvl="0" indent="0">
              <a:lnSpc>
                <a:spcPct val="134000"/>
              </a:lnSpc>
              <a:buNone/>
            </a:pPr>
            <a:r>
              <a:rPr lang="fr-FR" sz="2500" dirty="0" smtClean="0">
                <a:sym typeface="Wingdings" panose="05000000000000000000" pitchFamily="2" charset="2"/>
              </a:rPr>
              <a:t></a:t>
            </a:r>
            <a:r>
              <a:rPr lang="fr-FR" sz="2500" dirty="0" smtClean="0"/>
              <a:t> </a:t>
            </a:r>
            <a:r>
              <a:rPr lang="fr-FR" sz="2500" b="1" dirty="0" smtClean="0">
                <a:solidFill>
                  <a:srgbClr val="00B050"/>
                </a:solidFill>
              </a:rPr>
              <a:t>adaptation </a:t>
            </a:r>
            <a:r>
              <a:rPr lang="fr-FR" sz="2500" b="1" dirty="0">
                <a:solidFill>
                  <a:srgbClr val="00B050"/>
                </a:solidFill>
              </a:rPr>
              <a:t>cinématographique de leur travail d’écriture</a:t>
            </a:r>
          </a:p>
          <a:p>
            <a:endParaRPr lang="fr-FR" b="1" dirty="0">
              <a:solidFill>
                <a:srgbClr val="00B050"/>
              </a:solidFill>
            </a:endParaRPr>
          </a:p>
        </p:txBody>
      </p:sp>
      <p:sp>
        <p:nvSpPr>
          <p:cNvPr id="4" name="Espace réservé du numéro de diapositive 3"/>
          <p:cNvSpPr>
            <a:spLocks noGrp="1"/>
          </p:cNvSpPr>
          <p:nvPr>
            <p:ph type="sldNum" sz="quarter" idx="12"/>
          </p:nvPr>
        </p:nvSpPr>
        <p:spPr/>
        <p:txBody>
          <a:bodyPr/>
          <a:lstStyle/>
          <a:p>
            <a:fld id="{D74C4FE4-E187-4E58-83C1-724B79B1744C}" type="slidenum">
              <a:rPr lang="fr-FR" smtClean="0"/>
              <a:pPr/>
              <a:t>18</a:t>
            </a:fld>
            <a:r>
              <a:rPr lang="fr-FR" dirty="0" smtClean="0"/>
              <a:t>/16</a:t>
            </a:r>
            <a:endParaRPr lang="fr-FR" dirty="0"/>
          </a:p>
        </p:txBody>
      </p:sp>
      <p:sp>
        <p:nvSpPr>
          <p:cNvPr id="5" name="ZoneTexte 4"/>
          <p:cNvSpPr txBox="1"/>
          <p:nvPr/>
        </p:nvSpPr>
        <p:spPr>
          <a:xfrm>
            <a:off x="1187624" y="1556791"/>
            <a:ext cx="3384376" cy="430887"/>
          </a:xfrm>
          <a:prstGeom prst="rect">
            <a:avLst/>
          </a:prstGeom>
          <a:solidFill>
            <a:schemeClr val="bg2">
              <a:lumMod val="20000"/>
              <a:lumOff val="80000"/>
            </a:schemeClr>
          </a:solidFill>
        </p:spPr>
        <p:style>
          <a:lnRef idx="2">
            <a:schemeClr val="accent6"/>
          </a:lnRef>
          <a:fillRef idx="1">
            <a:schemeClr val="lt1"/>
          </a:fillRef>
          <a:effectRef idx="0">
            <a:schemeClr val="accent6"/>
          </a:effectRef>
          <a:fontRef idx="minor">
            <a:schemeClr val="dk1"/>
          </a:fontRef>
        </p:style>
        <p:txBody>
          <a:bodyPr wrap="square" rtlCol="0">
            <a:spAutoFit/>
          </a:bodyPr>
          <a:lstStyle/>
          <a:p>
            <a:r>
              <a:rPr lang="fr-FR" sz="1100" dirty="0" smtClean="0"/>
              <a:t>Types d’écrits utilisés : de travail, d’invention</a:t>
            </a:r>
          </a:p>
          <a:p>
            <a:r>
              <a:rPr lang="fr-FR" sz="1100" dirty="0" smtClean="0"/>
              <a:t>Supports : papier, numérique</a:t>
            </a:r>
            <a:endParaRPr lang="fr-FR" sz="1100" dirty="0"/>
          </a:p>
        </p:txBody>
      </p:sp>
    </p:spTree>
    <p:extLst>
      <p:ext uri="{BB962C8B-B14F-4D97-AF65-F5344CB8AC3E}">
        <p14:creationId xmlns:p14="http://schemas.microsoft.com/office/powerpoint/2010/main" xmlns="" val="163255529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43608" y="980728"/>
            <a:ext cx="7024744" cy="432048"/>
          </a:xfrm>
        </p:spPr>
        <p:txBody>
          <a:bodyPr>
            <a:noAutofit/>
          </a:bodyPr>
          <a:lstStyle/>
          <a:p>
            <a:r>
              <a:rPr lang="fr-FR" sz="2000" dirty="0" smtClean="0"/>
              <a:t>Exemples d’activités (</a:t>
            </a:r>
            <a:r>
              <a:rPr lang="fr-FR" sz="2000" dirty="0" err="1" smtClean="0"/>
              <a:t>eduscol</a:t>
            </a:r>
            <a:r>
              <a:rPr lang="fr-FR" sz="2000" dirty="0" smtClean="0"/>
              <a:t>)</a:t>
            </a:r>
            <a:endParaRPr lang="fr-FR" sz="2000" dirty="0"/>
          </a:p>
        </p:txBody>
      </p:sp>
      <p:sp>
        <p:nvSpPr>
          <p:cNvPr id="3" name="Espace réservé du contenu 2"/>
          <p:cNvSpPr>
            <a:spLocks noGrp="1"/>
          </p:cNvSpPr>
          <p:nvPr>
            <p:ph idx="1"/>
          </p:nvPr>
        </p:nvSpPr>
        <p:spPr>
          <a:xfrm>
            <a:off x="1043492" y="1412776"/>
            <a:ext cx="6984892" cy="4824536"/>
          </a:xfrm>
        </p:spPr>
        <p:txBody>
          <a:bodyPr>
            <a:normAutofit/>
          </a:bodyPr>
          <a:lstStyle/>
          <a:p>
            <a:pPr lvl="1"/>
            <a:r>
              <a:rPr lang="fr-FR" dirty="0" smtClean="0"/>
              <a:t> </a:t>
            </a:r>
            <a:r>
              <a:rPr lang="fr-FR" sz="1400" u="sng" dirty="0">
                <a:latin typeface="+mj-lt"/>
              </a:rPr>
              <a:t>imaginer les dialogues d’un extrait de film muet</a:t>
            </a:r>
            <a:r>
              <a:rPr lang="fr-FR" sz="1400" dirty="0">
                <a:latin typeface="+mj-lt"/>
              </a:rPr>
              <a:t> : </a:t>
            </a:r>
            <a:r>
              <a:rPr lang="fr-FR" sz="1400" dirty="0" err="1">
                <a:latin typeface="+mj-lt"/>
              </a:rPr>
              <a:t>Meliès</a:t>
            </a:r>
            <a:r>
              <a:rPr lang="fr-FR" sz="1400" dirty="0">
                <a:latin typeface="+mj-lt"/>
              </a:rPr>
              <a:t>, Buster Keaton… (Voyages lunaires)</a:t>
            </a:r>
          </a:p>
          <a:p>
            <a:pPr lvl="1"/>
            <a:r>
              <a:rPr lang="fr-FR" sz="1400" u="sng" dirty="0">
                <a:latin typeface="+mj-lt"/>
              </a:rPr>
              <a:t>« Écrire un récit à partir de cartes à jouer</a:t>
            </a:r>
            <a:r>
              <a:rPr lang="fr-FR" sz="1400" dirty="0">
                <a:latin typeface="+mj-lt"/>
              </a:rPr>
              <a:t> à la manière du Château des destins croisés, d’Italo Calvino »  (Derrière le miroir)</a:t>
            </a:r>
          </a:p>
          <a:p>
            <a:r>
              <a:rPr lang="fr-FR" sz="1400" u="sng" dirty="0">
                <a:latin typeface="+mj-lt"/>
              </a:rPr>
              <a:t>Ecrire à partir d’une bande dessinée sans texte</a:t>
            </a:r>
            <a:r>
              <a:rPr lang="fr-FR" sz="1400" dirty="0">
                <a:latin typeface="+mj-lt"/>
              </a:rPr>
              <a:t> : séquence « Activité d’écriture : écrire le naufrage de Robinson » en lien avec l’Etude de Vendredi ou la vie sauvage de Michel Tournier. Etayage de l’écrit avec des  réserves lexicales élaborées en classe</a:t>
            </a:r>
          </a:p>
          <a:p>
            <a:endParaRPr lang="fr-FR" sz="1400" dirty="0">
              <a:latin typeface="+mj-lt"/>
            </a:endParaRPr>
          </a:p>
          <a:p>
            <a:pPr lvl="1"/>
            <a:r>
              <a:rPr lang="fr-FR" sz="1400" u="sng" dirty="0" smtClean="0">
                <a:latin typeface="+mj-lt"/>
              </a:rPr>
              <a:t> </a:t>
            </a:r>
            <a:r>
              <a:rPr lang="fr-FR" sz="1400" u="sng" dirty="0">
                <a:latin typeface="+mj-lt"/>
              </a:rPr>
              <a:t>créer une carte mentale qui résume la séquence</a:t>
            </a:r>
            <a:r>
              <a:rPr lang="fr-FR" sz="1400" dirty="0">
                <a:latin typeface="+mj-lt"/>
              </a:rPr>
              <a:t> en partant d’un seul mot / d’une expression donné ou non aux élèves afin qu’ils réinvestissent tout ce qu’ils ont étudié  (Rêver d’un autre monde</a:t>
            </a:r>
            <a:r>
              <a:rPr lang="fr-FR" sz="1400" dirty="0" smtClean="0">
                <a:latin typeface="+mj-lt"/>
              </a:rPr>
              <a:t>)</a:t>
            </a:r>
          </a:p>
          <a:p>
            <a:pPr lvl="1"/>
            <a:r>
              <a:rPr lang="fr-FR" sz="1400" u="sng" dirty="0" smtClean="0">
                <a:latin typeface="+mj-lt"/>
              </a:rPr>
              <a:t>Écrire un recueil de nouvelles fantastiques qui seront publiées </a:t>
            </a:r>
            <a:r>
              <a:rPr lang="fr-FR" sz="1400" dirty="0" smtClean="0">
                <a:latin typeface="+mj-lt"/>
              </a:rPr>
              <a:t>(papier ou numérique) et vendues aux familles: travail en salle info par 2 ou 3</a:t>
            </a:r>
          </a:p>
          <a:p>
            <a:pPr lvl="2"/>
            <a:r>
              <a:rPr lang="fr-FR" sz="1200" dirty="0" smtClean="0">
                <a:latin typeface="+mj-lt"/>
              </a:rPr>
              <a:t>Outils: </a:t>
            </a:r>
            <a:r>
              <a:rPr lang="fr-FR" sz="1200" dirty="0" err="1" smtClean="0">
                <a:latin typeface="+mj-lt"/>
              </a:rPr>
              <a:t>stupeflix</a:t>
            </a:r>
            <a:r>
              <a:rPr lang="fr-FR" sz="1200" dirty="0" smtClean="0">
                <a:latin typeface="+mj-lt"/>
              </a:rPr>
              <a:t>( vidéo: son, bruitages, images)  / </a:t>
            </a:r>
            <a:r>
              <a:rPr lang="fr-FR" sz="1200" dirty="0" err="1" smtClean="0">
                <a:latin typeface="+mj-lt"/>
              </a:rPr>
              <a:t>madmagz</a:t>
            </a:r>
            <a:r>
              <a:rPr lang="fr-FR" sz="1200" dirty="0" smtClean="0">
                <a:latin typeface="+mj-lt"/>
              </a:rPr>
              <a:t> (recueil </a:t>
            </a:r>
            <a:r>
              <a:rPr lang="fr-FR" sz="1200" dirty="0" err="1" smtClean="0">
                <a:latin typeface="+mj-lt"/>
              </a:rPr>
              <a:t>mutimedia</a:t>
            </a:r>
            <a:r>
              <a:rPr lang="fr-FR" sz="1200" dirty="0" smtClean="0">
                <a:latin typeface="+mj-lt"/>
              </a:rPr>
              <a:t>)</a:t>
            </a:r>
          </a:p>
          <a:p>
            <a:pPr lvl="2"/>
            <a:r>
              <a:rPr lang="fr-FR" sz="1200" dirty="0">
                <a:latin typeface="+mj-lt"/>
              </a:rPr>
              <a:t> </a:t>
            </a:r>
            <a:r>
              <a:rPr lang="fr-FR" sz="1200" dirty="0" smtClean="0">
                <a:latin typeface="+mj-lt"/>
              </a:rPr>
              <a:t>expérience de M. </a:t>
            </a:r>
            <a:r>
              <a:rPr lang="fr-FR" sz="1200" dirty="0" err="1" smtClean="0">
                <a:latin typeface="+mj-lt"/>
              </a:rPr>
              <a:t>Guerreiro</a:t>
            </a:r>
            <a:r>
              <a:rPr lang="fr-FR" sz="1200" dirty="0" smtClean="0">
                <a:latin typeface="+mj-lt"/>
              </a:rPr>
              <a:t> au collège </a:t>
            </a:r>
            <a:r>
              <a:rPr lang="fr-FR" sz="1200" dirty="0" err="1" smtClean="0">
                <a:latin typeface="+mj-lt"/>
              </a:rPr>
              <a:t>Arausio</a:t>
            </a:r>
            <a:r>
              <a:rPr lang="fr-FR" sz="1200" dirty="0" smtClean="0">
                <a:latin typeface="+mj-lt"/>
              </a:rPr>
              <a:t>, à Orange</a:t>
            </a:r>
            <a:endParaRPr lang="fr-FR" sz="1200" dirty="0">
              <a:latin typeface="+mj-lt"/>
            </a:endParaRPr>
          </a:p>
          <a:p>
            <a:pPr marL="68580" indent="0">
              <a:buNone/>
            </a:pPr>
            <a:r>
              <a:rPr lang="fr-FR" sz="1400" dirty="0">
                <a:latin typeface="+mj-lt"/>
              </a:rPr>
              <a:t> </a:t>
            </a:r>
          </a:p>
          <a:p>
            <a:pPr marL="68580" indent="0">
              <a:buNone/>
            </a:pPr>
            <a:endParaRPr lang="fr-FR" dirty="0"/>
          </a:p>
          <a:p>
            <a:endParaRPr lang="fr-FR" dirty="0"/>
          </a:p>
        </p:txBody>
      </p:sp>
      <p:sp>
        <p:nvSpPr>
          <p:cNvPr id="4" name="Espace réservé du numéro de diapositive 3"/>
          <p:cNvSpPr>
            <a:spLocks noGrp="1"/>
          </p:cNvSpPr>
          <p:nvPr>
            <p:ph type="sldNum" sz="quarter" idx="12"/>
          </p:nvPr>
        </p:nvSpPr>
        <p:spPr/>
        <p:txBody>
          <a:bodyPr/>
          <a:lstStyle/>
          <a:p>
            <a:fld id="{D74C4FE4-E187-4E58-83C1-724B79B1744C}" type="slidenum">
              <a:rPr lang="fr-FR" smtClean="0"/>
              <a:pPr/>
              <a:t>19</a:t>
            </a:fld>
            <a:endParaRPr lang="fr-FR" dirty="0"/>
          </a:p>
        </p:txBody>
      </p:sp>
    </p:spTree>
    <p:extLst>
      <p:ext uri="{BB962C8B-B14F-4D97-AF65-F5344CB8AC3E}">
        <p14:creationId xmlns:p14="http://schemas.microsoft.com/office/powerpoint/2010/main" xmlns="" val="30232147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59756" y="553248"/>
            <a:ext cx="7024744" cy="1143000"/>
          </a:xfrm>
        </p:spPr>
        <p:txBody>
          <a:bodyPr/>
          <a:lstStyle/>
          <a:p>
            <a:r>
              <a:rPr lang="fr-FR" dirty="0" smtClean="0"/>
              <a:t>Compétences</a:t>
            </a:r>
            <a:endParaRPr lang="fr-FR" dirty="0"/>
          </a:p>
        </p:txBody>
      </p:sp>
      <p:sp>
        <p:nvSpPr>
          <p:cNvPr id="4" name="Espace réservé du numéro de diapositive 3"/>
          <p:cNvSpPr>
            <a:spLocks noGrp="1"/>
          </p:cNvSpPr>
          <p:nvPr>
            <p:ph type="sldNum" sz="quarter" idx="12"/>
          </p:nvPr>
        </p:nvSpPr>
        <p:spPr/>
        <p:txBody>
          <a:bodyPr/>
          <a:lstStyle/>
          <a:p>
            <a:fld id="{D74C4FE4-E187-4E58-83C1-724B79B1744C}" type="slidenum">
              <a:rPr lang="fr-FR" smtClean="0"/>
              <a:pPr/>
              <a:t>2</a:t>
            </a:fld>
            <a:r>
              <a:rPr lang="fr-FR" dirty="0" smtClean="0"/>
              <a:t>/15</a:t>
            </a:r>
            <a:endParaRPr lang="fr-FR" dirty="0"/>
          </a:p>
        </p:txBody>
      </p:sp>
      <p:sp>
        <p:nvSpPr>
          <p:cNvPr id="5" name="Rectangle à coins arrondis 4"/>
          <p:cNvSpPr/>
          <p:nvPr/>
        </p:nvSpPr>
        <p:spPr>
          <a:xfrm>
            <a:off x="2371785" y="2272362"/>
            <a:ext cx="3312368" cy="1224136"/>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r>
              <a:rPr lang="fr-FR" b="1" dirty="0" smtClean="0"/>
              <a:t>Compétence 1 : </a:t>
            </a:r>
          </a:p>
          <a:p>
            <a:r>
              <a:rPr lang="fr-FR" sz="1600" dirty="0"/>
              <a:t>M</a:t>
            </a:r>
            <a:r>
              <a:rPr lang="fr-FR" sz="1600" dirty="0" smtClean="0"/>
              <a:t>ettre ses ressources linguistiques au service d’un propos cohérent et pertinent à l’oral et à l’écrit</a:t>
            </a:r>
            <a:endParaRPr lang="fr-FR" sz="1600" dirty="0"/>
          </a:p>
        </p:txBody>
      </p:sp>
      <p:sp>
        <p:nvSpPr>
          <p:cNvPr id="6" name="Rectangle à coins arrondis 5"/>
          <p:cNvSpPr/>
          <p:nvPr/>
        </p:nvSpPr>
        <p:spPr>
          <a:xfrm>
            <a:off x="2396441" y="3939914"/>
            <a:ext cx="3325651" cy="1212768"/>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r>
              <a:rPr lang="fr-FR" b="1" dirty="0" smtClean="0"/>
              <a:t>Compétence 2 :</a:t>
            </a:r>
          </a:p>
          <a:p>
            <a:r>
              <a:rPr lang="fr-FR" sz="1600" dirty="0" smtClean="0"/>
              <a:t> identifier les visées et les choix formels principaux d’un énoncé, une image, etc. </a:t>
            </a:r>
            <a:endParaRPr lang="fr-FR" sz="1600" dirty="0"/>
          </a:p>
        </p:txBody>
      </p:sp>
      <p:sp>
        <p:nvSpPr>
          <p:cNvPr id="7" name="Égal 6"/>
          <p:cNvSpPr/>
          <p:nvPr/>
        </p:nvSpPr>
        <p:spPr>
          <a:xfrm>
            <a:off x="5794099" y="4330274"/>
            <a:ext cx="936104" cy="432048"/>
          </a:xfrm>
          <a:prstGeom prst="mathEqual">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solidFill>
                <a:schemeClr val="tx1"/>
              </a:solidFill>
            </a:endParaRPr>
          </a:p>
        </p:txBody>
      </p:sp>
      <p:sp>
        <p:nvSpPr>
          <p:cNvPr id="8" name="Égal 7"/>
          <p:cNvSpPr/>
          <p:nvPr/>
        </p:nvSpPr>
        <p:spPr>
          <a:xfrm>
            <a:off x="5794099" y="2615068"/>
            <a:ext cx="936104" cy="432048"/>
          </a:xfrm>
          <a:prstGeom prst="mathEqual">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solidFill>
                <a:schemeClr val="tx1"/>
              </a:solidFill>
            </a:endParaRPr>
          </a:p>
        </p:txBody>
      </p:sp>
      <p:sp>
        <p:nvSpPr>
          <p:cNvPr id="9" name="ZoneTexte 8"/>
          <p:cNvSpPr txBox="1"/>
          <p:nvPr/>
        </p:nvSpPr>
        <p:spPr>
          <a:xfrm>
            <a:off x="6730203" y="2483606"/>
            <a:ext cx="2664296" cy="646331"/>
          </a:xfrm>
          <a:prstGeom prst="rect">
            <a:avLst/>
          </a:prstGeom>
          <a:noFill/>
        </p:spPr>
        <p:txBody>
          <a:bodyPr wrap="square" rtlCol="0">
            <a:spAutoFit/>
          </a:bodyPr>
          <a:lstStyle/>
          <a:p>
            <a:r>
              <a:rPr lang="fr-FR" dirty="0" smtClean="0"/>
              <a:t>S’exprimer correctement</a:t>
            </a:r>
            <a:endParaRPr lang="fr-FR" dirty="0"/>
          </a:p>
        </p:txBody>
      </p:sp>
      <p:sp>
        <p:nvSpPr>
          <p:cNvPr id="10" name="ZoneTexte 9"/>
          <p:cNvSpPr txBox="1"/>
          <p:nvPr/>
        </p:nvSpPr>
        <p:spPr>
          <a:xfrm>
            <a:off x="6730204" y="4221088"/>
            <a:ext cx="1802237" cy="646331"/>
          </a:xfrm>
          <a:prstGeom prst="rect">
            <a:avLst/>
          </a:prstGeom>
          <a:noFill/>
        </p:spPr>
        <p:txBody>
          <a:bodyPr wrap="square" rtlCol="0">
            <a:spAutoFit/>
          </a:bodyPr>
          <a:lstStyle/>
          <a:p>
            <a:r>
              <a:rPr lang="fr-FR" dirty="0" smtClean="0"/>
              <a:t>Lire et </a:t>
            </a:r>
          </a:p>
          <a:p>
            <a:r>
              <a:rPr lang="fr-FR" dirty="0" smtClean="0"/>
              <a:t>comprendre</a:t>
            </a:r>
            <a:endParaRPr lang="fr-FR" dirty="0"/>
          </a:p>
        </p:txBody>
      </p:sp>
      <p:sp>
        <p:nvSpPr>
          <p:cNvPr id="12" name="ZoneTexte 11"/>
          <p:cNvSpPr txBox="1"/>
          <p:nvPr/>
        </p:nvSpPr>
        <p:spPr>
          <a:xfrm>
            <a:off x="446642" y="3208951"/>
            <a:ext cx="1762263" cy="923330"/>
          </a:xfrm>
          <a:prstGeom prst="rect">
            <a:avLst/>
          </a:prstGeom>
          <a:noFill/>
        </p:spPr>
        <p:txBody>
          <a:bodyPr wrap="square" rtlCol="0">
            <a:spAutoFit/>
          </a:bodyPr>
          <a:lstStyle/>
          <a:p>
            <a:pPr algn="ctr"/>
            <a:r>
              <a:rPr lang="fr-FR" dirty="0" smtClean="0"/>
              <a:t>Écrit indissociable </a:t>
            </a:r>
          </a:p>
          <a:p>
            <a:pPr algn="ctr"/>
            <a:r>
              <a:rPr lang="fr-FR" dirty="0" smtClean="0"/>
              <a:t>de </a:t>
            </a:r>
            <a:endParaRPr lang="fr-FR" dirty="0"/>
          </a:p>
        </p:txBody>
      </p:sp>
      <p:sp>
        <p:nvSpPr>
          <p:cNvPr id="13" name="Flèche angle droit à deux pointes 12"/>
          <p:cNvSpPr/>
          <p:nvPr/>
        </p:nvSpPr>
        <p:spPr>
          <a:xfrm rot="8155130">
            <a:off x="2016729" y="3483965"/>
            <a:ext cx="521283" cy="490947"/>
          </a:xfrm>
          <a:prstGeom prst="leftUpArrow">
            <a:avLst>
              <a:gd name="adj1" fmla="val 11288"/>
              <a:gd name="adj2" fmla="val 25000"/>
              <a:gd name="adj3" fmla="val 28762"/>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dirty="0"/>
          </a:p>
        </p:txBody>
      </p:sp>
      <p:sp>
        <p:nvSpPr>
          <p:cNvPr id="14" name="ZoneTexte 13"/>
          <p:cNvSpPr txBox="1"/>
          <p:nvPr/>
        </p:nvSpPr>
        <p:spPr>
          <a:xfrm>
            <a:off x="713770" y="1925246"/>
            <a:ext cx="1495135" cy="923330"/>
          </a:xfrm>
          <a:prstGeom prst="rect">
            <a:avLst/>
          </a:prstGeom>
          <a:noFill/>
        </p:spPr>
        <p:txBody>
          <a:bodyPr wrap="square" rtlCol="0">
            <a:spAutoFit/>
          </a:bodyPr>
          <a:lstStyle/>
          <a:p>
            <a:pPr algn="ctr"/>
            <a:r>
              <a:rPr lang="fr-FR" dirty="0" smtClean="0"/>
              <a:t> Selon Mme Schwartz (référente) </a:t>
            </a:r>
            <a:endParaRPr lang="fr-FR" dirty="0"/>
          </a:p>
        </p:txBody>
      </p:sp>
    </p:spTree>
    <p:extLst>
      <p:ext uri="{BB962C8B-B14F-4D97-AF65-F5344CB8AC3E}">
        <p14:creationId xmlns:p14="http://schemas.microsoft.com/office/powerpoint/2010/main" xmlns="" val="6831318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D74C4FE4-E187-4E58-83C1-724B79B1744C}" type="slidenum">
              <a:rPr lang="fr-FR" smtClean="0"/>
              <a:pPr/>
              <a:t>3</a:t>
            </a:fld>
            <a:r>
              <a:rPr lang="fr-FR" dirty="0" smtClean="0"/>
              <a:t>/15</a:t>
            </a:r>
            <a:endParaRPr lang="fr-FR" dirty="0"/>
          </a:p>
        </p:txBody>
      </p:sp>
      <p:grpSp>
        <p:nvGrpSpPr>
          <p:cNvPr id="70" name="Groupe 69"/>
          <p:cNvGrpSpPr/>
          <p:nvPr/>
        </p:nvGrpSpPr>
        <p:grpSpPr>
          <a:xfrm>
            <a:off x="1691680" y="1772816"/>
            <a:ext cx="5832648" cy="3538444"/>
            <a:chOff x="1671880" y="1712274"/>
            <a:chExt cx="5832648" cy="3538444"/>
          </a:xfrm>
        </p:grpSpPr>
        <p:sp>
          <p:nvSpPr>
            <p:cNvPr id="6" name="Rectangle à coins arrondis 5"/>
            <p:cNvSpPr/>
            <p:nvPr/>
          </p:nvSpPr>
          <p:spPr>
            <a:xfrm>
              <a:off x="1671880" y="3347283"/>
              <a:ext cx="1800200" cy="864096"/>
            </a:xfrm>
            <a:prstGeom prst="roundRect">
              <a:avLst/>
            </a:prstGeom>
            <a:ln/>
          </p:spPr>
          <p:style>
            <a:lnRef idx="2">
              <a:schemeClr val="accent6"/>
            </a:lnRef>
            <a:fillRef idx="1">
              <a:schemeClr val="lt1"/>
            </a:fillRef>
            <a:effectRef idx="0">
              <a:schemeClr val="accent6"/>
            </a:effectRef>
            <a:fontRef idx="minor">
              <a:schemeClr val="dk1"/>
            </a:fontRef>
          </p:style>
          <p:txBody>
            <a:bodyPr rtlCol="0" anchor="ctr"/>
            <a:lstStyle/>
            <a:p>
              <a:pPr algn="ctr"/>
              <a:r>
                <a:rPr lang="fr-FR" dirty="0" smtClean="0"/>
                <a:t>Productions</a:t>
              </a:r>
              <a:endParaRPr lang="fr-FR" dirty="0"/>
            </a:p>
          </p:txBody>
        </p:sp>
        <p:sp>
          <p:nvSpPr>
            <p:cNvPr id="5" name="Rectangle à coins arrondis 4"/>
            <p:cNvSpPr/>
            <p:nvPr/>
          </p:nvSpPr>
          <p:spPr>
            <a:xfrm>
              <a:off x="3652100" y="4386622"/>
              <a:ext cx="1800200" cy="864096"/>
            </a:xfrm>
            <a:prstGeom prst="roundRect">
              <a:avLst/>
            </a:prstGeom>
            <a:noFill/>
            <a:ln>
              <a:solidFill>
                <a:schemeClr val="accent2">
                  <a:lumMod val="75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fr-FR" dirty="0" smtClean="0"/>
                <a:t>Étude de la langue</a:t>
              </a:r>
              <a:endParaRPr lang="fr-FR" dirty="0"/>
            </a:p>
          </p:txBody>
        </p:sp>
        <p:sp>
          <p:nvSpPr>
            <p:cNvPr id="7" name="Rectangle à coins arrondis 6"/>
            <p:cNvSpPr/>
            <p:nvPr/>
          </p:nvSpPr>
          <p:spPr>
            <a:xfrm>
              <a:off x="5012008" y="1712274"/>
              <a:ext cx="1800200" cy="864096"/>
            </a:xfrm>
            <a:prstGeom prst="roundRect">
              <a:avLst/>
            </a:prstGeom>
            <a:ln>
              <a:solidFill>
                <a:schemeClr val="accent3"/>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fr-FR" dirty="0" smtClean="0"/>
                <a:t>Écrit</a:t>
              </a:r>
              <a:endParaRPr lang="fr-FR" dirty="0"/>
            </a:p>
          </p:txBody>
        </p:sp>
        <p:sp>
          <p:nvSpPr>
            <p:cNvPr id="8" name="Rectangle à coins arrondis 7"/>
            <p:cNvSpPr/>
            <p:nvPr/>
          </p:nvSpPr>
          <p:spPr>
            <a:xfrm>
              <a:off x="2738591" y="1712274"/>
              <a:ext cx="1800200" cy="864096"/>
            </a:xfrm>
            <a:prstGeom prst="roundRect">
              <a:avLst/>
            </a:prstGeom>
            <a:ln>
              <a:solidFill>
                <a:schemeClr val="accent3"/>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fr-FR" dirty="0" smtClean="0"/>
                <a:t>Oral</a:t>
              </a:r>
              <a:endParaRPr lang="fr-FR" dirty="0"/>
            </a:p>
          </p:txBody>
        </p:sp>
        <p:sp>
          <p:nvSpPr>
            <p:cNvPr id="9" name="Rectangle à coins arrondis 8"/>
            <p:cNvSpPr/>
            <p:nvPr/>
          </p:nvSpPr>
          <p:spPr>
            <a:xfrm>
              <a:off x="5704328" y="3321348"/>
              <a:ext cx="1800200" cy="864096"/>
            </a:xfrm>
            <a:prstGeom prst="roundRect">
              <a:avLst/>
            </a:prstGeom>
            <a:ln>
              <a:solidFill>
                <a:schemeClr val="accent5"/>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fr-FR" dirty="0" smtClean="0"/>
                <a:t>Codes</a:t>
              </a:r>
              <a:endParaRPr lang="fr-FR" dirty="0"/>
            </a:p>
          </p:txBody>
        </p:sp>
        <p:cxnSp>
          <p:nvCxnSpPr>
            <p:cNvPr id="21" name="Connecteur droit avec flèche 20"/>
            <p:cNvCxnSpPr>
              <a:stCxn id="5" idx="1"/>
              <a:endCxn id="6" idx="2"/>
            </p:cNvCxnSpPr>
            <p:nvPr/>
          </p:nvCxnSpPr>
          <p:spPr>
            <a:xfrm flipH="1" flipV="1">
              <a:off x="2571980" y="4211381"/>
              <a:ext cx="1080120" cy="607291"/>
            </a:xfrm>
            <a:prstGeom prst="straightConnector1">
              <a:avLst/>
            </a:prstGeom>
            <a:ln w="28575">
              <a:solidFill>
                <a:schemeClr val="accent2">
                  <a:lumMod val="60000"/>
                  <a:lumOff val="4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23" name="Connecteur droit avec flèche 22"/>
            <p:cNvCxnSpPr>
              <a:stCxn id="5" idx="3"/>
              <a:endCxn id="9" idx="2"/>
            </p:cNvCxnSpPr>
            <p:nvPr/>
          </p:nvCxnSpPr>
          <p:spPr>
            <a:xfrm flipV="1">
              <a:off x="5452300" y="4185446"/>
              <a:ext cx="1152128" cy="633226"/>
            </a:xfrm>
            <a:prstGeom prst="straightConnector1">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26" name="Connecteur droit avec flèche 25"/>
            <p:cNvCxnSpPr>
              <a:stCxn id="6" idx="0"/>
              <a:endCxn id="8" idx="2"/>
            </p:cNvCxnSpPr>
            <p:nvPr/>
          </p:nvCxnSpPr>
          <p:spPr>
            <a:xfrm flipV="1">
              <a:off x="2571982" y="2576371"/>
              <a:ext cx="1066711" cy="770913"/>
            </a:xfrm>
            <a:prstGeom prst="straightConnector1">
              <a:avLst/>
            </a:prstGeom>
            <a:ln w="28575">
              <a:solidFill>
                <a:schemeClr val="accent6"/>
              </a:solidFill>
              <a:tailEnd type="arrow"/>
            </a:ln>
          </p:spPr>
          <p:style>
            <a:lnRef idx="1">
              <a:schemeClr val="accent1"/>
            </a:lnRef>
            <a:fillRef idx="0">
              <a:schemeClr val="accent1"/>
            </a:fillRef>
            <a:effectRef idx="0">
              <a:schemeClr val="accent1"/>
            </a:effectRef>
            <a:fontRef idx="minor">
              <a:schemeClr val="tx1"/>
            </a:fontRef>
          </p:style>
        </p:cxnSp>
        <p:cxnSp>
          <p:nvCxnSpPr>
            <p:cNvPr id="27" name="Connecteur droit avec flèche 26"/>
            <p:cNvCxnSpPr>
              <a:stCxn id="6" idx="0"/>
              <a:endCxn id="7" idx="2"/>
            </p:cNvCxnSpPr>
            <p:nvPr/>
          </p:nvCxnSpPr>
          <p:spPr>
            <a:xfrm flipV="1">
              <a:off x="2571980" y="2576371"/>
              <a:ext cx="3340128" cy="770913"/>
            </a:xfrm>
            <a:prstGeom prst="straightConnector1">
              <a:avLst/>
            </a:prstGeom>
            <a:ln w="28575">
              <a:solidFill>
                <a:schemeClr val="accent6"/>
              </a:solidFill>
              <a:tailEnd type="arrow"/>
            </a:ln>
          </p:spPr>
          <p:style>
            <a:lnRef idx="1">
              <a:schemeClr val="accent1"/>
            </a:lnRef>
            <a:fillRef idx="0">
              <a:schemeClr val="accent1"/>
            </a:fillRef>
            <a:effectRef idx="0">
              <a:schemeClr val="accent1"/>
            </a:effectRef>
            <a:fontRef idx="minor">
              <a:schemeClr val="tx1"/>
            </a:fontRef>
          </p:style>
        </p:cxnSp>
        <p:cxnSp>
          <p:nvCxnSpPr>
            <p:cNvPr id="28" name="Connecteur droit avec flèche 27"/>
            <p:cNvCxnSpPr>
              <a:stCxn id="9" idx="0"/>
              <a:endCxn id="8" idx="2"/>
            </p:cNvCxnSpPr>
            <p:nvPr/>
          </p:nvCxnSpPr>
          <p:spPr>
            <a:xfrm flipH="1" flipV="1">
              <a:off x="3638693" y="2576370"/>
              <a:ext cx="2965737" cy="744978"/>
            </a:xfrm>
            <a:prstGeom prst="straightConnector1">
              <a:avLst/>
            </a:prstGeom>
            <a:ln w="28575">
              <a:solidFill>
                <a:schemeClr val="accent5"/>
              </a:solidFill>
              <a:tailEnd type="arrow"/>
            </a:ln>
          </p:spPr>
          <p:style>
            <a:lnRef idx="1">
              <a:schemeClr val="accent1"/>
            </a:lnRef>
            <a:fillRef idx="0">
              <a:schemeClr val="accent1"/>
            </a:fillRef>
            <a:effectRef idx="0">
              <a:schemeClr val="accent1"/>
            </a:effectRef>
            <a:fontRef idx="minor">
              <a:schemeClr val="tx1"/>
            </a:fontRef>
          </p:style>
        </p:cxnSp>
        <p:cxnSp>
          <p:nvCxnSpPr>
            <p:cNvPr id="29" name="Connecteur droit avec flèche 28"/>
            <p:cNvCxnSpPr>
              <a:stCxn id="9" idx="0"/>
              <a:endCxn id="7" idx="2"/>
            </p:cNvCxnSpPr>
            <p:nvPr/>
          </p:nvCxnSpPr>
          <p:spPr>
            <a:xfrm flipH="1" flipV="1">
              <a:off x="5912108" y="2576370"/>
              <a:ext cx="692320" cy="744978"/>
            </a:xfrm>
            <a:prstGeom prst="straightConnector1">
              <a:avLst/>
            </a:prstGeom>
            <a:ln w="28575">
              <a:solidFill>
                <a:schemeClr val="accent5"/>
              </a:solidFill>
              <a:tailEnd type="arrow"/>
            </a:ln>
          </p:spPr>
          <p:style>
            <a:lnRef idx="1">
              <a:schemeClr val="accent1"/>
            </a:lnRef>
            <a:fillRef idx="0">
              <a:schemeClr val="accent1"/>
            </a:fillRef>
            <a:effectRef idx="0">
              <a:schemeClr val="accent1"/>
            </a:effectRef>
            <a:fontRef idx="minor">
              <a:schemeClr val="tx1"/>
            </a:fontRef>
          </p:style>
        </p:cxnSp>
        <p:sp>
          <p:nvSpPr>
            <p:cNvPr id="40" name="ZoneTexte 39"/>
            <p:cNvSpPr txBox="1"/>
            <p:nvPr/>
          </p:nvSpPr>
          <p:spPr>
            <a:xfrm>
              <a:off x="5912107" y="4504563"/>
              <a:ext cx="1268157" cy="369332"/>
            </a:xfrm>
            <a:prstGeom prst="rect">
              <a:avLst/>
            </a:prstGeom>
            <a:noFill/>
          </p:spPr>
          <p:txBody>
            <a:bodyPr wrap="square" rtlCol="0">
              <a:spAutoFit/>
            </a:bodyPr>
            <a:lstStyle/>
            <a:p>
              <a:r>
                <a:rPr lang="fr-FR" dirty="0" smtClean="0"/>
                <a:t>distingue</a:t>
              </a:r>
              <a:endParaRPr lang="fr-FR" dirty="0"/>
            </a:p>
          </p:txBody>
        </p:sp>
        <p:sp>
          <p:nvSpPr>
            <p:cNvPr id="41" name="ZoneTexte 40"/>
            <p:cNvSpPr txBox="1"/>
            <p:nvPr/>
          </p:nvSpPr>
          <p:spPr>
            <a:xfrm>
              <a:off x="4160864" y="3481497"/>
              <a:ext cx="1191339" cy="369332"/>
            </a:xfrm>
            <a:prstGeom prst="rect">
              <a:avLst/>
            </a:prstGeom>
            <a:noFill/>
          </p:spPr>
          <p:txBody>
            <a:bodyPr wrap="square" rtlCol="0">
              <a:spAutoFit/>
            </a:bodyPr>
            <a:lstStyle/>
            <a:p>
              <a:r>
                <a:rPr lang="fr-FR" dirty="0" smtClean="0"/>
                <a:t>S’appuie</a:t>
              </a:r>
              <a:endParaRPr lang="fr-FR" dirty="0"/>
            </a:p>
          </p:txBody>
        </p:sp>
        <p:cxnSp>
          <p:nvCxnSpPr>
            <p:cNvPr id="42" name="Connecteur droit avec flèche 41"/>
            <p:cNvCxnSpPr>
              <a:stCxn id="5" idx="0"/>
              <a:endCxn id="8" idx="2"/>
            </p:cNvCxnSpPr>
            <p:nvPr/>
          </p:nvCxnSpPr>
          <p:spPr>
            <a:xfrm flipH="1" flipV="1">
              <a:off x="3638691" y="2576372"/>
              <a:ext cx="913509" cy="1810252"/>
            </a:xfrm>
            <a:prstGeom prst="straightConnector1">
              <a:avLst/>
            </a:prstGeom>
            <a:ln w="28575">
              <a:solidFill>
                <a:schemeClr val="accent2">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43" name="Connecteur droit avec flèche 42"/>
            <p:cNvCxnSpPr>
              <a:stCxn id="5" idx="0"/>
              <a:endCxn id="7" idx="2"/>
            </p:cNvCxnSpPr>
            <p:nvPr/>
          </p:nvCxnSpPr>
          <p:spPr>
            <a:xfrm flipV="1">
              <a:off x="4552202" y="2576372"/>
              <a:ext cx="1359908" cy="1810252"/>
            </a:xfrm>
            <a:prstGeom prst="straightConnector1">
              <a:avLst/>
            </a:prstGeom>
            <a:ln w="28575">
              <a:solidFill>
                <a:schemeClr val="accent2">
                  <a:lumMod val="75000"/>
                </a:schemeClr>
              </a:solidFill>
              <a:tailEnd type="arrow"/>
            </a:ln>
          </p:spPr>
          <p:style>
            <a:lnRef idx="1">
              <a:schemeClr val="accent1"/>
            </a:lnRef>
            <a:fillRef idx="0">
              <a:schemeClr val="accent1"/>
            </a:fillRef>
            <a:effectRef idx="0">
              <a:schemeClr val="accent1"/>
            </a:effectRef>
            <a:fontRef idx="minor">
              <a:schemeClr val="tx1"/>
            </a:fontRef>
          </p:style>
        </p:cxnSp>
        <p:sp>
          <p:nvSpPr>
            <p:cNvPr id="48" name="ZoneTexte 47"/>
            <p:cNvSpPr txBox="1"/>
            <p:nvPr/>
          </p:nvSpPr>
          <p:spPr>
            <a:xfrm>
              <a:off x="2540685" y="4518993"/>
              <a:ext cx="751151" cy="369332"/>
            </a:xfrm>
            <a:prstGeom prst="rect">
              <a:avLst/>
            </a:prstGeom>
            <a:noFill/>
          </p:spPr>
          <p:txBody>
            <a:bodyPr wrap="square" rtlCol="0">
              <a:spAutoFit/>
            </a:bodyPr>
            <a:lstStyle/>
            <a:p>
              <a:r>
                <a:rPr lang="fr-FR" dirty="0" smtClean="0"/>
                <a:t>crée</a:t>
              </a:r>
              <a:endParaRPr lang="fr-FR" dirty="0"/>
            </a:p>
          </p:txBody>
        </p:sp>
      </p:grpSp>
      <p:sp>
        <p:nvSpPr>
          <p:cNvPr id="65" name="Titre 1"/>
          <p:cNvSpPr txBox="1">
            <a:spLocks/>
          </p:cNvSpPr>
          <p:nvPr/>
        </p:nvSpPr>
        <p:spPr>
          <a:xfrm>
            <a:off x="959756" y="553248"/>
            <a:ext cx="7024744" cy="1143000"/>
          </a:xfrm>
          <a:prstGeom prst="rect">
            <a:avLst/>
          </a:prstGeom>
        </p:spPr>
        <p:txBody>
          <a:bodyPr/>
          <a:lst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fr-FR" dirty="0" smtClean="0"/>
              <a:t>Compétences liées</a:t>
            </a:r>
            <a:endParaRPr lang="fr-FR" dirty="0"/>
          </a:p>
        </p:txBody>
      </p:sp>
    </p:spTree>
    <p:extLst>
      <p:ext uri="{BB962C8B-B14F-4D97-AF65-F5344CB8AC3E}">
        <p14:creationId xmlns:p14="http://schemas.microsoft.com/office/powerpoint/2010/main" xmlns="" val="217075670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11560" y="836712"/>
            <a:ext cx="8229600" cy="504056"/>
          </a:xfrm>
        </p:spPr>
        <p:txBody>
          <a:bodyPr>
            <a:normAutofit fontScale="90000"/>
          </a:bodyPr>
          <a:lstStyle/>
          <a:p>
            <a:pPr lvl="0"/>
            <a:r>
              <a:rPr lang="fr-FR" sz="3200" dirty="0" smtClean="0"/>
              <a:t>Points forts :</a:t>
            </a:r>
            <a:endParaRPr lang="fr-FR" sz="3200" dirty="0"/>
          </a:p>
        </p:txBody>
      </p:sp>
      <p:sp>
        <p:nvSpPr>
          <p:cNvPr id="3" name="Espace réservé du contenu 2"/>
          <p:cNvSpPr>
            <a:spLocks noGrp="1"/>
          </p:cNvSpPr>
          <p:nvPr>
            <p:ph idx="1"/>
          </p:nvPr>
        </p:nvSpPr>
        <p:spPr>
          <a:xfrm>
            <a:off x="539552" y="1412776"/>
            <a:ext cx="8229600" cy="4813997"/>
          </a:xfrm>
        </p:spPr>
        <p:txBody>
          <a:bodyPr>
            <a:normAutofit lnSpcReduction="10000"/>
          </a:bodyPr>
          <a:lstStyle/>
          <a:p>
            <a:pPr lvl="0">
              <a:spcAft>
                <a:spcPts val="600"/>
              </a:spcAft>
            </a:pPr>
            <a:r>
              <a:rPr lang="fr-FR" sz="1500" b="1" dirty="0" smtClean="0"/>
              <a:t>Écrire</a:t>
            </a:r>
          </a:p>
          <a:p>
            <a:pPr lvl="1">
              <a:buFont typeface="Wingdings" panose="05000000000000000000" pitchFamily="2" charset="2"/>
              <a:buChar char="Ø"/>
            </a:pPr>
            <a:r>
              <a:rPr lang="fr-FR" sz="1400" dirty="0" smtClean="0"/>
              <a:t>développement de l’outil numérique </a:t>
            </a:r>
          </a:p>
          <a:p>
            <a:pPr lvl="1">
              <a:buFont typeface="Wingdings" panose="05000000000000000000" pitchFamily="2" charset="2"/>
              <a:buChar char="Ø"/>
            </a:pPr>
            <a:r>
              <a:rPr lang="fr-FR" sz="1400" dirty="0" smtClean="0"/>
              <a:t>Écrit = Un </a:t>
            </a:r>
            <a:r>
              <a:rPr lang="fr-FR" sz="1400" dirty="0"/>
              <a:t>outil pour réfléchir et </a:t>
            </a:r>
            <a:r>
              <a:rPr lang="fr-FR" sz="1400" dirty="0" smtClean="0"/>
              <a:t>apprendre</a:t>
            </a:r>
          </a:p>
          <a:p>
            <a:pPr lvl="1">
              <a:spcAft>
                <a:spcPts val="600"/>
              </a:spcAft>
              <a:buFont typeface="Wingdings" panose="05000000000000000000" pitchFamily="2" charset="2"/>
              <a:buChar char="Ø"/>
            </a:pPr>
            <a:r>
              <a:rPr lang="fr-FR" sz="1400" dirty="0" smtClean="0"/>
              <a:t>Va-et-vient </a:t>
            </a:r>
            <a:r>
              <a:rPr lang="fr-FR" sz="1400" dirty="0"/>
              <a:t>entre l’oral </a:t>
            </a:r>
            <a:r>
              <a:rPr lang="fr-FR" sz="1400" dirty="0" smtClean="0"/>
              <a:t>, la lecture et l’écrit</a:t>
            </a:r>
          </a:p>
          <a:p>
            <a:pPr lvl="1">
              <a:spcAft>
                <a:spcPts val="600"/>
              </a:spcAft>
              <a:buFont typeface="Wingdings" panose="05000000000000000000" pitchFamily="2" charset="2"/>
              <a:buChar char="Ø"/>
            </a:pPr>
            <a:r>
              <a:rPr lang="fr-FR" sz="1400" dirty="0" smtClean="0"/>
              <a:t>Écrire pour être lu (valoriser les travaux)</a:t>
            </a:r>
          </a:p>
          <a:p>
            <a:pPr lvl="1">
              <a:spcAft>
                <a:spcPts val="600"/>
              </a:spcAft>
              <a:buFont typeface="Wingdings" panose="05000000000000000000" pitchFamily="2" charset="2"/>
              <a:buChar char="Ø"/>
            </a:pPr>
            <a:r>
              <a:rPr lang="fr-FR" sz="1400" dirty="0" smtClean="0"/>
              <a:t>Travail collaboratif renforcé</a:t>
            </a:r>
            <a:endParaRPr lang="fr-FR" sz="1600" dirty="0"/>
          </a:p>
          <a:p>
            <a:pPr lvl="0">
              <a:spcAft>
                <a:spcPts val="600"/>
              </a:spcAft>
            </a:pPr>
            <a:r>
              <a:rPr lang="fr-FR" sz="1500" b="1" dirty="0"/>
              <a:t>É</a:t>
            </a:r>
            <a:r>
              <a:rPr lang="fr-FR" sz="1500" b="1" dirty="0" smtClean="0"/>
              <a:t>lève</a:t>
            </a:r>
          </a:p>
          <a:p>
            <a:pPr lvl="1">
              <a:buFont typeface="Wingdings" panose="05000000000000000000" pitchFamily="2" charset="2"/>
              <a:buChar char="Ø"/>
            </a:pPr>
            <a:r>
              <a:rPr lang="fr-FR" sz="1600" dirty="0" smtClean="0"/>
              <a:t>doit </a:t>
            </a:r>
            <a:r>
              <a:rPr lang="fr-FR" sz="1600" dirty="0"/>
              <a:t>devenir de + en + conscient </a:t>
            </a:r>
          </a:p>
          <a:p>
            <a:pPr marL="857250" lvl="2" indent="-285750">
              <a:buFont typeface="Arial" panose="020B0604020202020204" pitchFamily="34" charset="0"/>
              <a:buChar char="•"/>
            </a:pPr>
            <a:r>
              <a:rPr lang="fr-FR" sz="1400" dirty="0" smtClean="0"/>
              <a:t>des </a:t>
            </a:r>
            <a:r>
              <a:rPr lang="fr-FR" sz="1400" dirty="0"/>
              <a:t>connaissances </a:t>
            </a:r>
            <a:r>
              <a:rPr lang="fr-FR" sz="1400" dirty="0" smtClean="0"/>
              <a:t>, des savoirs </a:t>
            </a:r>
            <a:r>
              <a:rPr lang="fr-FR" sz="1400" dirty="0"/>
              <a:t>à mobiliser</a:t>
            </a:r>
          </a:p>
          <a:p>
            <a:pPr marL="857250" lvl="2" indent="-285750">
              <a:spcAft>
                <a:spcPts val="600"/>
              </a:spcAft>
              <a:buFont typeface="Arial" panose="020B0604020202020204" pitchFamily="34" charset="0"/>
              <a:buChar char="•"/>
            </a:pPr>
            <a:r>
              <a:rPr lang="fr-FR" sz="1400" dirty="0"/>
              <a:t>d</a:t>
            </a:r>
            <a:r>
              <a:rPr lang="fr-FR" sz="1400" dirty="0" smtClean="0"/>
              <a:t>es </a:t>
            </a:r>
            <a:r>
              <a:rPr lang="fr-FR" sz="1400" dirty="0"/>
              <a:t>stratégies à </a:t>
            </a:r>
            <a:r>
              <a:rPr lang="fr-FR" sz="1400" dirty="0" smtClean="0"/>
              <a:t>adopter</a:t>
            </a:r>
            <a:endParaRPr lang="fr-FR" sz="1400" dirty="0"/>
          </a:p>
          <a:p>
            <a:pPr lvl="1">
              <a:spcAft>
                <a:spcPts val="600"/>
              </a:spcAft>
              <a:buFont typeface="Wingdings" panose="05000000000000000000" pitchFamily="2" charset="2"/>
              <a:buChar char="Ø"/>
            </a:pPr>
            <a:r>
              <a:rPr lang="fr-FR" sz="1600" dirty="0" smtClean="0"/>
              <a:t>doit </a:t>
            </a:r>
            <a:r>
              <a:rPr lang="fr-FR" sz="1600" dirty="0"/>
              <a:t>devenir capable d’évaluer et d’améliorer sa production (esprit </a:t>
            </a:r>
            <a:r>
              <a:rPr lang="fr-FR" sz="1600" dirty="0" smtClean="0"/>
              <a:t>critique</a:t>
            </a:r>
            <a:r>
              <a:rPr lang="fr-FR" sz="1300" dirty="0" smtClean="0"/>
              <a:t>)</a:t>
            </a:r>
            <a:endParaRPr lang="fr-FR" sz="1500" b="1" dirty="0">
              <a:solidFill>
                <a:srgbClr val="FF0000"/>
              </a:solidFill>
            </a:endParaRPr>
          </a:p>
          <a:p>
            <a:pPr lvl="0"/>
            <a:r>
              <a:rPr lang="fr-FR" sz="1500" b="1" dirty="0"/>
              <a:t>Progressivité </a:t>
            </a:r>
            <a:endParaRPr lang="fr-FR" sz="1500" dirty="0"/>
          </a:p>
          <a:p>
            <a:pPr lvl="1">
              <a:buFont typeface="Wingdings" panose="05000000000000000000" pitchFamily="2" charset="2"/>
              <a:buChar char="Ø"/>
            </a:pPr>
            <a:r>
              <a:rPr lang="fr-FR" sz="1600" dirty="0" smtClean="0"/>
              <a:t>au </a:t>
            </a:r>
            <a:r>
              <a:rPr lang="fr-FR" sz="1600" dirty="0"/>
              <a:t>cycle 3, on assoit le geste, le travail préparatoire ; </a:t>
            </a:r>
            <a:r>
              <a:rPr lang="fr-FR" sz="1600" dirty="0" smtClean="0"/>
              <a:t>on initie l’écriture d’invention liée à la séquence. </a:t>
            </a:r>
            <a:r>
              <a:rPr lang="fr-FR" sz="1600" b="1" dirty="0" smtClean="0"/>
              <a:t>1 à 2 pages</a:t>
            </a:r>
          </a:p>
          <a:p>
            <a:pPr lvl="1">
              <a:buFont typeface="Wingdings" panose="05000000000000000000" pitchFamily="2" charset="2"/>
              <a:buChar char="Ø"/>
            </a:pPr>
            <a:r>
              <a:rPr lang="fr-FR" sz="1600" dirty="0" smtClean="0"/>
              <a:t>au </a:t>
            </a:r>
            <a:r>
              <a:rPr lang="fr-FR" sz="1600" dirty="0"/>
              <a:t>cycle 4, on développe l’invention et la réflexion</a:t>
            </a:r>
            <a:r>
              <a:rPr lang="fr-FR" sz="1600" dirty="0" smtClean="0"/>
              <a:t>. </a:t>
            </a:r>
            <a:r>
              <a:rPr lang="fr-FR" sz="1600" b="1" dirty="0" smtClean="0"/>
              <a:t>2000 à 3000 signes</a:t>
            </a:r>
            <a:endParaRPr lang="fr-FR" sz="1600" b="1" dirty="0"/>
          </a:p>
          <a:p>
            <a:endParaRPr lang="fr-FR" sz="1500" dirty="0"/>
          </a:p>
        </p:txBody>
      </p:sp>
      <p:sp>
        <p:nvSpPr>
          <p:cNvPr id="4" name="Espace réservé du numéro de diapositive 3"/>
          <p:cNvSpPr>
            <a:spLocks noGrp="1"/>
          </p:cNvSpPr>
          <p:nvPr>
            <p:ph type="sldNum" sz="quarter" idx="12"/>
          </p:nvPr>
        </p:nvSpPr>
        <p:spPr/>
        <p:txBody>
          <a:bodyPr/>
          <a:lstStyle/>
          <a:p>
            <a:fld id="{D74C4FE4-E187-4E58-83C1-724B79B1744C}" type="slidenum">
              <a:rPr lang="fr-FR" smtClean="0"/>
              <a:pPr/>
              <a:t>4</a:t>
            </a:fld>
            <a:r>
              <a:rPr lang="fr-FR" dirty="0" smtClean="0"/>
              <a:t>/15</a:t>
            </a:r>
            <a:endParaRPr lang="fr-FR" dirty="0"/>
          </a:p>
        </p:txBody>
      </p:sp>
    </p:spTree>
    <p:extLst>
      <p:ext uri="{BB962C8B-B14F-4D97-AF65-F5344CB8AC3E}">
        <p14:creationId xmlns:p14="http://schemas.microsoft.com/office/powerpoint/2010/main" xmlns="" val="178674193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ctrTitle"/>
          </p:nvPr>
        </p:nvSpPr>
        <p:spPr/>
        <p:txBody>
          <a:bodyPr/>
          <a:lstStyle/>
          <a:p>
            <a:r>
              <a:rPr lang="fr-FR" dirty="0" smtClean="0"/>
              <a:t>CYCLE 3</a:t>
            </a:r>
            <a:endParaRPr lang="fr-FR" dirty="0"/>
          </a:p>
        </p:txBody>
      </p:sp>
      <p:sp>
        <p:nvSpPr>
          <p:cNvPr id="6" name="Sous-titre 5"/>
          <p:cNvSpPr>
            <a:spLocks noGrp="1"/>
          </p:cNvSpPr>
          <p:nvPr>
            <p:ph type="subTitle" idx="1"/>
          </p:nvPr>
        </p:nvSpPr>
        <p:spPr/>
        <p:txBody>
          <a:bodyPr>
            <a:normAutofit/>
          </a:bodyPr>
          <a:lstStyle/>
          <a:p>
            <a:r>
              <a:rPr lang="fr-FR" b="1" dirty="0" smtClean="0"/>
              <a:t>DU GESTE DE L’ÉCRITURE À L’UTILISATION DE L’ÉCRIT</a:t>
            </a:r>
            <a:endParaRPr lang="fr-FR" dirty="0"/>
          </a:p>
        </p:txBody>
      </p:sp>
      <p:sp>
        <p:nvSpPr>
          <p:cNvPr id="4" name="Espace réservé du numéro de diapositive 3"/>
          <p:cNvSpPr>
            <a:spLocks noGrp="1"/>
          </p:cNvSpPr>
          <p:nvPr>
            <p:ph type="sldNum" sz="quarter" idx="12"/>
          </p:nvPr>
        </p:nvSpPr>
        <p:spPr/>
        <p:txBody>
          <a:bodyPr/>
          <a:lstStyle/>
          <a:p>
            <a:fld id="{D74C4FE4-E187-4E58-83C1-724B79B1744C}" type="slidenum">
              <a:rPr lang="fr-FR" smtClean="0"/>
              <a:pPr/>
              <a:t>5</a:t>
            </a:fld>
            <a:endParaRPr lang="fr-FR" dirty="0"/>
          </a:p>
        </p:txBody>
      </p:sp>
    </p:spTree>
    <p:extLst>
      <p:ext uri="{BB962C8B-B14F-4D97-AF65-F5344CB8AC3E}">
        <p14:creationId xmlns:p14="http://schemas.microsoft.com/office/powerpoint/2010/main" xmlns="" val="43389991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74737" y="987518"/>
            <a:ext cx="7416824" cy="5032147"/>
          </a:xfrm>
          <a:prstGeom prst="rect">
            <a:avLst/>
          </a:prstGeom>
        </p:spPr>
        <p:txBody>
          <a:bodyPr wrap="square">
            <a:spAutoFit/>
          </a:bodyPr>
          <a:lstStyle/>
          <a:p>
            <a:endParaRPr lang="fr-FR" sz="1500" b="1" dirty="0" smtClean="0">
              <a:solidFill>
                <a:srgbClr val="00B050"/>
              </a:solidFill>
            </a:endParaRPr>
          </a:p>
          <a:p>
            <a:pPr algn="ctr"/>
            <a:r>
              <a:rPr lang="fr-FR" b="1" dirty="0">
                <a:solidFill>
                  <a:schemeClr val="accent6"/>
                </a:solidFill>
              </a:rPr>
              <a:t>R</a:t>
            </a:r>
            <a:r>
              <a:rPr lang="fr-FR" b="1" dirty="0" smtClean="0">
                <a:solidFill>
                  <a:schemeClr val="accent6"/>
                </a:solidFill>
              </a:rPr>
              <a:t>appel de la progression  :</a:t>
            </a:r>
          </a:p>
          <a:p>
            <a:endParaRPr lang="fr-FR" b="1" dirty="0" smtClean="0"/>
          </a:p>
          <a:p>
            <a:pPr algn="just"/>
            <a:endParaRPr lang="fr-FR" b="1" dirty="0" smtClean="0"/>
          </a:p>
          <a:p>
            <a:pPr algn="just"/>
            <a:r>
              <a:rPr lang="fr-FR" b="1" dirty="0" smtClean="0"/>
              <a:t> </a:t>
            </a:r>
            <a:r>
              <a:rPr lang="fr-FR" b="1" dirty="0"/>
              <a:t>du cycle 2</a:t>
            </a:r>
            <a:r>
              <a:rPr lang="fr-FR" dirty="0"/>
              <a:t>, </a:t>
            </a:r>
            <a:r>
              <a:rPr lang="fr-FR" u="sng" dirty="0"/>
              <a:t>dictée à l'adulte ou recours aux outils numériques </a:t>
            </a:r>
            <a:r>
              <a:rPr lang="fr-FR" dirty="0"/>
              <a:t>(reconnaissance vocale) pour les élèves qui ont encore des difficultés à entrer dans l'écriture</a:t>
            </a:r>
            <a:r>
              <a:rPr lang="fr-FR" dirty="0" smtClean="0"/>
              <a:t>.</a:t>
            </a:r>
          </a:p>
          <a:p>
            <a:pPr algn="just"/>
            <a:endParaRPr lang="fr-FR" dirty="0"/>
          </a:p>
          <a:p>
            <a:pPr algn="just"/>
            <a:r>
              <a:rPr lang="fr-FR" b="1" dirty="0" smtClean="0"/>
              <a:t>Au </a:t>
            </a:r>
            <a:r>
              <a:rPr lang="fr-FR" b="1" dirty="0"/>
              <a:t>CM1 et au CM2</a:t>
            </a:r>
            <a:r>
              <a:rPr lang="fr-FR" dirty="0"/>
              <a:t>, situations quotidiennes de production d'écrits courts intégrés aux séances d'apprentissage ; écrits longs dans le cadre de projets de plus grande ampleur. </a:t>
            </a:r>
            <a:endParaRPr lang="fr-FR" dirty="0" smtClean="0"/>
          </a:p>
          <a:p>
            <a:pPr algn="just"/>
            <a:endParaRPr lang="fr-FR" dirty="0" smtClean="0"/>
          </a:p>
          <a:p>
            <a:pPr algn="just"/>
            <a:r>
              <a:rPr lang="fr-FR" b="1" dirty="0" smtClean="0"/>
              <a:t>En 6</a:t>
            </a:r>
            <a:r>
              <a:rPr lang="fr-FR" b="1" baseline="30000" dirty="0" smtClean="0"/>
              <a:t>e</a:t>
            </a:r>
            <a:r>
              <a:rPr lang="fr-FR" dirty="0" smtClean="0"/>
              <a:t>: </a:t>
            </a:r>
          </a:p>
          <a:p>
            <a:pPr algn="just"/>
            <a:endParaRPr lang="fr-FR" dirty="0" smtClean="0"/>
          </a:p>
          <a:p>
            <a:pPr marL="285750" indent="-285750" algn="just">
              <a:buClr>
                <a:schemeClr val="accent1"/>
              </a:buClr>
              <a:buSzPct val="79000"/>
              <a:buFont typeface="Wingdings 2" panose="05020102010507070707" pitchFamily="18" charset="2"/>
              <a:buChar char=""/>
            </a:pPr>
            <a:r>
              <a:rPr lang="fr-FR" dirty="0" smtClean="0"/>
              <a:t>écrits </a:t>
            </a:r>
            <a:r>
              <a:rPr lang="fr-FR" dirty="0"/>
              <a:t>courts et fréquents accompagnant la </a:t>
            </a:r>
            <a:r>
              <a:rPr lang="fr-FR" dirty="0" smtClean="0"/>
              <a:t>séquence</a:t>
            </a:r>
          </a:p>
          <a:p>
            <a:pPr marL="285750" indent="-285750" algn="just">
              <a:buClr>
                <a:schemeClr val="accent1"/>
              </a:buClr>
              <a:buSzPct val="79000"/>
              <a:buFont typeface="Wingdings 2" panose="05020102010507070707" pitchFamily="18" charset="2"/>
              <a:buChar char=""/>
            </a:pPr>
            <a:r>
              <a:rPr lang="fr-FR" dirty="0" smtClean="0"/>
              <a:t>écrits </a:t>
            </a:r>
            <a:r>
              <a:rPr lang="fr-FR" dirty="0"/>
              <a:t>longs sur la durée d'une ou plusieurs </a:t>
            </a:r>
            <a:r>
              <a:rPr lang="fr-FR" dirty="0" smtClean="0"/>
              <a:t>séquences, en </a:t>
            </a:r>
            <a:r>
              <a:rPr lang="fr-FR" dirty="0"/>
              <a:t>lien avec </a:t>
            </a:r>
            <a:r>
              <a:rPr lang="fr-FR" dirty="0" smtClean="0"/>
              <a:t>les </a:t>
            </a:r>
            <a:r>
              <a:rPr lang="fr-FR" dirty="0"/>
              <a:t>lectures (projets d'écriture, écriture créative</a:t>
            </a:r>
            <a:r>
              <a:rPr lang="fr-FR" dirty="0" smtClean="0"/>
              <a:t>).</a:t>
            </a:r>
          </a:p>
          <a:p>
            <a:pPr marL="285750" indent="-285750" algn="just">
              <a:buClr>
                <a:schemeClr val="accent1"/>
              </a:buClr>
              <a:buSzPct val="79000"/>
              <a:buFont typeface="Wingdings 2" panose="05020102010507070707" pitchFamily="18" charset="2"/>
              <a:buChar char=""/>
            </a:pPr>
            <a:r>
              <a:rPr lang="fr-FR" dirty="0" smtClean="0"/>
              <a:t>1 à 2 pages lisibles et adaptées au destinataire</a:t>
            </a:r>
          </a:p>
        </p:txBody>
      </p:sp>
      <p:sp>
        <p:nvSpPr>
          <p:cNvPr id="5" name="Espace réservé du numéro de diapositive 4"/>
          <p:cNvSpPr>
            <a:spLocks noGrp="1"/>
          </p:cNvSpPr>
          <p:nvPr>
            <p:ph type="sldNum" sz="quarter" idx="12"/>
          </p:nvPr>
        </p:nvSpPr>
        <p:spPr/>
        <p:txBody>
          <a:bodyPr/>
          <a:lstStyle/>
          <a:p>
            <a:fld id="{D74C4FE4-E187-4E58-83C1-724B79B1744C}" type="slidenum">
              <a:rPr lang="fr-FR" smtClean="0"/>
              <a:pPr/>
              <a:t>6</a:t>
            </a:fld>
            <a:r>
              <a:rPr lang="fr-FR" dirty="0" smtClean="0"/>
              <a:t>/15</a:t>
            </a:r>
            <a:endParaRPr lang="fr-FR" dirty="0"/>
          </a:p>
        </p:txBody>
      </p:sp>
    </p:spTree>
    <p:extLst>
      <p:ext uri="{BB962C8B-B14F-4D97-AF65-F5344CB8AC3E}">
        <p14:creationId xmlns:p14="http://schemas.microsoft.com/office/powerpoint/2010/main" xmlns="" val="364183804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936688" y="3104966"/>
            <a:ext cx="3270627" cy="648073"/>
          </a:xfrm>
        </p:spPr>
        <p:txBody>
          <a:bodyPr>
            <a:noAutofit/>
          </a:bodyPr>
          <a:lstStyle/>
          <a:p>
            <a:pPr marL="68580" indent="0">
              <a:buNone/>
            </a:pPr>
            <a:r>
              <a:rPr lang="fr-FR" sz="2800" dirty="0" smtClean="0"/>
              <a:t>Pourquoi écrire ?</a:t>
            </a:r>
            <a:endParaRPr lang="fr-FR" sz="2800" dirty="0"/>
          </a:p>
        </p:txBody>
      </p:sp>
      <p:sp>
        <p:nvSpPr>
          <p:cNvPr id="4" name="Espace réservé du numéro de diapositive 3"/>
          <p:cNvSpPr>
            <a:spLocks noGrp="1"/>
          </p:cNvSpPr>
          <p:nvPr>
            <p:ph type="sldNum" sz="quarter" idx="12"/>
          </p:nvPr>
        </p:nvSpPr>
        <p:spPr/>
        <p:txBody>
          <a:bodyPr/>
          <a:lstStyle/>
          <a:p>
            <a:fld id="{D74C4FE4-E187-4E58-83C1-724B79B1744C}" type="slidenum">
              <a:rPr lang="fr-FR" smtClean="0"/>
              <a:pPr/>
              <a:t>7</a:t>
            </a:fld>
            <a:r>
              <a:rPr lang="fr-FR" dirty="0" smtClean="0"/>
              <a:t>/15</a:t>
            </a:r>
            <a:endParaRPr lang="fr-FR" dirty="0"/>
          </a:p>
        </p:txBody>
      </p:sp>
      <p:sp>
        <p:nvSpPr>
          <p:cNvPr id="8" name="ZoneTexte 7"/>
          <p:cNvSpPr txBox="1"/>
          <p:nvPr/>
        </p:nvSpPr>
        <p:spPr>
          <a:xfrm>
            <a:off x="4998309" y="1626766"/>
            <a:ext cx="3390115" cy="1643399"/>
          </a:xfrm>
          <a:prstGeom prst="rect">
            <a:avLst/>
          </a:prstGeom>
          <a:noFill/>
          <a:effectLst>
            <a:softEdge rad="63500"/>
          </a:effectLst>
        </p:spPr>
        <p:txBody>
          <a:bodyPr wrap="square" rtlCol="0">
            <a:spAutoFit/>
          </a:bodyPr>
          <a:lstStyle/>
          <a:p>
            <a:pPr>
              <a:spcAft>
                <a:spcPts val="600"/>
              </a:spcAft>
            </a:pPr>
            <a:r>
              <a:rPr lang="fr-FR" sz="1600" b="1" dirty="0" smtClean="0"/>
              <a:t>Améliorer ses écrits</a:t>
            </a:r>
          </a:p>
          <a:p>
            <a:pPr marL="285750" indent="-285750">
              <a:lnSpc>
                <a:spcPct val="114000"/>
              </a:lnSpc>
              <a:buFontTx/>
              <a:buChar char="-"/>
            </a:pPr>
            <a:r>
              <a:rPr lang="fr-FR" sz="1400" dirty="0" smtClean="0"/>
              <a:t>Révision par la collaboration</a:t>
            </a:r>
          </a:p>
          <a:p>
            <a:pPr marL="285750" indent="-285750">
              <a:lnSpc>
                <a:spcPct val="114000"/>
              </a:lnSpc>
              <a:buFontTx/>
              <a:buChar char="-"/>
            </a:pPr>
            <a:r>
              <a:rPr lang="fr-FR" sz="1400" dirty="0" smtClean="0"/>
              <a:t>Elaboration d’outils de relecture</a:t>
            </a:r>
          </a:p>
          <a:p>
            <a:pPr marL="285750" indent="-285750">
              <a:lnSpc>
                <a:spcPct val="114000"/>
              </a:lnSpc>
              <a:buFontTx/>
              <a:buChar char="-"/>
            </a:pPr>
            <a:r>
              <a:rPr lang="fr-FR" sz="1400" dirty="0" smtClean="0"/>
              <a:t>Correction en lien avec l’étude de la langue (démarche &gt; résultats)</a:t>
            </a:r>
            <a:endParaRPr lang="fr-FR" sz="1400" dirty="0"/>
          </a:p>
        </p:txBody>
      </p:sp>
      <p:sp>
        <p:nvSpPr>
          <p:cNvPr id="9" name="ZoneTexte 8"/>
          <p:cNvSpPr txBox="1"/>
          <p:nvPr/>
        </p:nvSpPr>
        <p:spPr>
          <a:xfrm>
            <a:off x="831973" y="1658126"/>
            <a:ext cx="3163963" cy="1889620"/>
          </a:xfrm>
          <a:prstGeom prst="rect">
            <a:avLst/>
          </a:prstGeom>
          <a:noFill/>
        </p:spPr>
        <p:txBody>
          <a:bodyPr wrap="square" rtlCol="0">
            <a:spAutoFit/>
          </a:bodyPr>
          <a:lstStyle/>
          <a:p>
            <a:pPr>
              <a:spcAft>
                <a:spcPts val="600"/>
              </a:spcAft>
            </a:pPr>
            <a:r>
              <a:rPr lang="fr-FR" sz="1600" b="1" dirty="0" smtClean="0"/>
              <a:t>S’approprier différents écrits&gt; devenir auteur :</a:t>
            </a:r>
          </a:p>
          <a:p>
            <a:pPr marL="285750" indent="-285750">
              <a:lnSpc>
                <a:spcPct val="114000"/>
              </a:lnSpc>
              <a:buFontTx/>
              <a:buChar char="-"/>
            </a:pPr>
            <a:r>
              <a:rPr lang="fr-FR" sz="1400" dirty="0" smtClean="0"/>
              <a:t>Variét</a:t>
            </a:r>
            <a:r>
              <a:rPr lang="fr-FR" sz="1400" dirty="0"/>
              <a:t>é</a:t>
            </a:r>
            <a:r>
              <a:rPr lang="fr-FR" sz="1400" dirty="0" smtClean="0"/>
              <a:t> des genres</a:t>
            </a:r>
          </a:p>
          <a:p>
            <a:pPr marL="285750" indent="-285750">
              <a:lnSpc>
                <a:spcPct val="114000"/>
              </a:lnSpc>
              <a:buFontTx/>
              <a:buChar char="-"/>
            </a:pPr>
            <a:r>
              <a:rPr lang="fr-FR" sz="1400" dirty="0" smtClean="0"/>
              <a:t>Variété des types</a:t>
            </a:r>
          </a:p>
          <a:p>
            <a:pPr marL="285750" indent="-285750">
              <a:lnSpc>
                <a:spcPct val="114000"/>
              </a:lnSpc>
              <a:buFontTx/>
              <a:buChar char="-"/>
            </a:pPr>
            <a:r>
              <a:rPr lang="fr-FR" sz="1400" dirty="0" smtClean="0"/>
              <a:t>Variété de la  longueur</a:t>
            </a:r>
          </a:p>
          <a:p>
            <a:pPr marL="285750" indent="-285750">
              <a:lnSpc>
                <a:spcPct val="114000"/>
              </a:lnSpc>
              <a:buFontTx/>
              <a:buChar char="-"/>
            </a:pPr>
            <a:r>
              <a:rPr lang="fr-FR" sz="1400" dirty="0" smtClean="0"/>
              <a:t>Variété des contextes (écrits sociaux)</a:t>
            </a:r>
          </a:p>
        </p:txBody>
      </p:sp>
      <p:sp>
        <p:nvSpPr>
          <p:cNvPr id="10" name="ZoneTexte 9"/>
          <p:cNvSpPr txBox="1"/>
          <p:nvPr/>
        </p:nvSpPr>
        <p:spPr>
          <a:xfrm>
            <a:off x="6156176" y="4149082"/>
            <a:ext cx="2304256" cy="1092607"/>
          </a:xfrm>
          <a:prstGeom prst="rect">
            <a:avLst/>
          </a:prstGeom>
          <a:solidFill>
            <a:schemeClr val="bg1">
              <a:lumMod val="95000"/>
            </a:schemeClr>
          </a:solidFill>
          <a:effectLst>
            <a:softEdge rad="63500"/>
          </a:effectLst>
        </p:spPr>
        <p:txBody>
          <a:bodyPr wrap="square" rtlCol="0">
            <a:spAutoFit/>
          </a:bodyPr>
          <a:lstStyle/>
          <a:p>
            <a:pPr>
              <a:spcAft>
                <a:spcPts val="600"/>
              </a:spcAft>
            </a:pPr>
            <a:r>
              <a:rPr lang="fr-FR" sz="1600" b="1" dirty="0" smtClean="0"/>
              <a:t>Automatiser les gestes techniques</a:t>
            </a:r>
          </a:p>
          <a:p>
            <a:pPr marL="285750" indent="-285750">
              <a:buFontTx/>
              <a:buChar char="-"/>
            </a:pPr>
            <a:r>
              <a:rPr lang="fr-FR" sz="1400" dirty="0" smtClean="0"/>
              <a:t>À la main</a:t>
            </a:r>
          </a:p>
          <a:p>
            <a:pPr marL="285750" indent="-285750">
              <a:buFontTx/>
              <a:buChar char="-"/>
            </a:pPr>
            <a:r>
              <a:rPr lang="fr-FR" sz="1400" dirty="0" smtClean="0"/>
              <a:t>Au clavier</a:t>
            </a:r>
            <a:endParaRPr lang="fr-FR" sz="1400" dirty="0"/>
          </a:p>
        </p:txBody>
      </p:sp>
      <p:grpSp>
        <p:nvGrpSpPr>
          <p:cNvPr id="14" name="Groupe 13"/>
          <p:cNvGrpSpPr/>
          <p:nvPr/>
        </p:nvGrpSpPr>
        <p:grpSpPr>
          <a:xfrm>
            <a:off x="803908" y="3573016"/>
            <a:ext cx="4741052" cy="2785891"/>
            <a:chOff x="803906" y="3573015"/>
            <a:chExt cx="4741052" cy="2785889"/>
          </a:xfrm>
        </p:grpSpPr>
        <p:sp>
          <p:nvSpPr>
            <p:cNvPr id="7" name="ZoneTexte 6"/>
            <p:cNvSpPr txBox="1"/>
            <p:nvPr/>
          </p:nvSpPr>
          <p:spPr>
            <a:xfrm>
              <a:off x="803906" y="3573015"/>
              <a:ext cx="4741052" cy="2785889"/>
            </a:xfrm>
            <a:prstGeom prst="rect">
              <a:avLst/>
            </a:prstGeom>
            <a:noFill/>
          </p:spPr>
          <p:txBody>
            <a:bodyPr wrap="square" rtlCol="0">
              <a:spAutoFit/>
            </a:bodyPr>
            <a:lstStyle/>
            <a:p>
              <a:pPr algn="just">
                <a:spcAft>
                  <a:spcPts val="600"/>
                </a:spcAft>
              </a:pPr>
              <a:r>
                <a:rPr lang="fr-FR" sz="1600" b="1" dirty="0" smtClean="0"/>
                <a:t>Réfléchir et apprendre</a:t>
              </a:r>
            </a:p>
            <a:p>
              <a:pPr algn="just">
                <a:lnSpc>
                  <a:spcPct val="114000"/>
                </a:lnSpc>
              </a:pPr>
              <a:r>
                <a:rPr lang="fr-FR" sz="1200" dirty="0" smtClean="0"/>
                <a:t>-</a:t>
              </a:r>
              <a:r>
                <a:rPr lang="fr-FR" sz="1600" dirty="0" smtClean="0"/>
                <a:t> </a:t>
              </a:r>
              <a:r>
                <a:rPr lang="fr-FR" sz="1400" dirty="0" smtClean="0"/>
                <a:t>formuler </a:t>
              </a:r>
              <a:r>
                <a:rPr lang="fr-FR" sz="1400" dirty="0"/>
                <a:t>des impressions de lecture, émettre des hypothèses, articuler des idées, hiérarchiser, lister.</a:t>
              </a:r>
            </a:p>
            <a:p>
              <a:pPr algn="just">
                <a:lnSpc>
                  <a:spcPct val="114000"/>
                </a:lnSpc>
              </a:pPr>
              <a:r>
                <a:rPr lang="fr-FR" sz="1400" dirty="0"/>
                <a:t>- </a:t>
              </a:r>
              <a:r>
                <a:rPr lang="fr-FR" sz="1400" dirty="0" smtClean="0"/>
                <a:t>reformuler</a:t>
              </a:r>
              <a:r>
                <a:rPr lang="fr-FR" sz="1400" dirty="0"/>
                <a:t>, produire des conclusions provisoires, des résumés.</a:t>
              </a:r>
            </a:p>
            <a:p>
              <a:pPr algn="just">
                <a:lnSpc>
                  <a:spcPct val="114000"/>
                </a:lnSpc>
              </a:pPr>
              <a:r>
                <a:rPr lang="fr-FR" sz="1400" dirty="0"/>
                <a:t>- </a:t>
              </a:r>
              <a:r>
                <a:rPr lang="fr-FR" sz="1400" dirty="0" smtClean="0"/>
                <a:t>expliquer </a:t>
              </a:r>
              <a:r>
                <a:rPr lang="fr-FR" sz="1400" dirty="0"/>
                <a:t>une démarche, justifier une réponse, argumenter.</a:t>
              </a:r>
            </a:p>
            <a:p>
              <a:pPr algn="just"/>
              <a:endParaRPr lang="fr-FR" sz="1400" dirty="0" smtClean="0"/>
            </a:p>
            <a:p>
              <a:pPr algn="just"/>
              <a:r>
                <a:rPr lang="fr-FR" sz="1400" b="1" dirty="0">
                  <a:solidFill>
                    <a:schemeClr val="accent6"/>
                  </a:solidFill>
                </a:rPr>
                <a:t> </a:t>
              </a:r>
              <a:r>
                <a:rPr lang="fr-FR" sz="1400" b="1" dirty="0" smtClean="0">
                  <a:solidFill>
                    <a:schemeClr val="accent6"/>
                  </a:solidFill>
                </a:rPr>
                <a:t>      Usage </a:t>
              </a:r>
              <a:r>
                <a:rPr lang="fr-FR" sz="1400" b="1" dirty="0">
                  <a:solidFill>
                    <a:schemeClr val="accent6"/>
                  </a:solidFill>
                </a:rPr>
                <a:t>régulier d'un cahier de brouillon ou place dédiée à ces écrits de travail dans le cahier ou classeur de français ou des autres disciplines</a:t>
              </a:r>
              <a:r>
                <a:rPr lang="fr-FR" sz="1400" b="1" dirty="0" smtClean="0">
                  <a:solidFill>
                    <a:schemeClr val="accent6"/>
                  </a:solidFill>
                </a:rPr>
                <a:t>.</a:t>
              </a:r>
              <a:endParaRPr lang="fr-FR" sz="1400" b="1" dirty="0">
                <a:solidFill>
                  <a:schemeClr val="accent6"/>
                </a:solidFill>
              </a:endParaRPr>
            </a:p>
          </p:txBody>
        </p:sp>
        <p:sp>
          <p:nvSpPr>
            <p:cNvPr id="12" name="Flèche droite 11"/>
            <p:cNvSpPr/>
            <p:nvPr/>
          </p:nvSpPr>
          <p:spPr>
            <a:xfrm>
              <a:off x="1110808" y="5589240"/>
              <a:ext cx="216024" cy="144016"/>
            </a:xfrm>
            <a:prstGeom prst="rightArrow">
              <a:avLst>
                <a:gd name="adj1" fmla="val 34608"/>
                <a:gd name="adj2" fmla="val 50000"/>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fr-FR" dirty="0"/>
            </a:p>
          </p:txBody>
        </p:sp>
      </p:grpSp>
      <p:sp>
        <p:nvSpPr>
          <p:cNvPr id="15" name="ZoneTexte 14"/>
          <p:cNvSpPr txBox="1"/>
          <p:nvPr/>
        </p:nvSpPr>
        <p:spPr>
          <a:xfrm>
            <a:off x="679803" y="764706"/>
            <a:ext cx="5585428" cy="461665"/>
          </a:xfrm>
          <a:prstGeom prst="rect">
            <a:avLst/>
          </a:prstGeom>
          <a:noFill/>
        </p:spPr>
        <p:txBody>
          <a:bodyPr wrap="square" rtlCol="0">
            <a:spAutoFit/>
          </a:bodyPr>
          <a:lstStyle/>
          <a:p>
            <a:r>
              <a:rPr lang="fr-FR" sz="2400" dirty="0" smtClean="0">
                <a:solidFill>
                  <a:schemeClr val="accent1"/>
                </a:solidFill>
              </a:rPr>
              <a:t>Ecrire au cycle 3 – Synthèse</a:t>
            </a:r>
            <a:endParaRPr lang="fr-FR" sz="2400" dirty="0">
              <a:solidFill>
                <a:schemeClr val="accent1"/>
              </a:solidFill>
            </a:endParaRPr>
          </a:p>
        </p:txBody>
      </p:sp>
    </p:spTree>
    <p:extLst>
      <p:ext uri="{BB962C8B-B14F-4D97-AF65-F5344CB8AC3E}">
        <p14:creationId xmlns:p14="http://schemas.microsoft.com/office/powerpoint/2010/main" xmlns="" val="300896641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27584" y="908723"/>
            <a:ext cx="7200800" cy="432047"/>
          </a:xfrm>
        </p:spPr>
        <p:txBody>
          <a:bodyPr>
            <a:normAutofit/>
          </a:bodyPr>
          <a:lstStyle/>
          <a:p>
            <a:pPr marL="68580" indent="0" algn="ctr">
              <a:buNone/>
            </a:pPr>
            <a:r>
              <a:rPr lang="fr-FR" sz="1800" b="1" dirty="0" smtClean="0">
                <a:solidFill>
                  <a:schemeClr val="accent6"/>
                </a:solidFill>
              </a:rPr>
              <a:t>Exemples d’activités pour la révision</a:t>
            </a:r>
          </a:p>
          <a:p>
            <a:pPr marL="68580" indent="0" algn="ctr">
              <a:buNone/>
            </a:pPr>
            <a:endParaRPr lang="fr-FR" sz="1500" dirty="0" smtClean="0">
              <a:solidFill>
                <a:srgbClr val="00B050"/>
              </a:solidFill>
            </a:endParaRPr>
          </a:p>
          <a:p>
            <a:pPr marL="68580" indent="0">
              <a:buNone/>
            </a:pPr>
            <a:endParaRPr lang="fr-FR" sz="1500" dirty="0" smtClean="0"/>
          </a:p>
          <a:p>
            <a:pPr marL="68580" indent="0">
              <a:buNone/>
            </a:pPr>
            <a:endParaRPr lang="fr-FR" sz="1500" dirty="0"/>
          </a:p>
          <a:p>
            <a:endParaRPr lang="fr-FR" sz="1500" dirty="0"/>
          </a:p>
        </p:txBody>
      </p:sp>
      <p:sp>
        <p:nvSpPr>
          <p:cNvPr id="4" name="Espace réservé du numéro de diapositive 3"/>
          <p:cNvSpPr>
            <a:spLocks noGrp="1"/>
          </p:cNvSpPr>
          <p:nvPr>
            <p:ph type="sldNum" sz="quarter" idx="12"/>
          </p:nvPr>
        </p:nvSpPr>
        <p:spPr/>
        <p:txBody>
          <a:bodyPr/>
          <a:lstStyle/>
          <a:p>
            <a:fld id="{D74C4FE4-E187-4E58-83C1-724B79B1744C}" type="slidenum">
              <a:rPr lang="fr-FR" smtClean="0"/>
              <a:pPr/>
              <a:t>8</a:t>
            </a:fld>
            <a:r>
              <a:rPr lang="fr-FR" dirty="0" smtClean="0"/>
              <a:t>/15</a:t>
            </a:r>
            <a:endParaRPr lang="fr-FR" dirty="0"/>
          </a:p>
        </p:txBody>
      </p:sp>
      <p:sp>
        <p:nvSpPr>
          <p:cNvPr id="5" name="ZoneTexte 4"/>
          <p:cNvSpPr txBox="1"/>
          <p:nvPr/>
        </p:nvSpPr>
        <p:spPr>
          <a:xfrm>
            <a:off x="1259632" y="4941170"/>
            <a:ext cx="4032448" cy="1092607"/>
          </a:xfrm>
          <a:prstGeom prst="rect">
            <a:avLst/>
          </a:prstGeom>
          <a:solidFill>
            <a:schemeClr val="bg2">
              <a:lumMod val="20000"/>
              <a:lumOff val="80000"/>
            </a:schemeClr>
          </a:solidFill>
          <a:ln>
            <a:solidFill>
              <a:schemeClr val="bg2"/>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pPr algn="ctr">
              <a:spcAft>
                <a:spcPts val="600"/>
              </a:spcAft>
            </a:pPr>
            <a:r>
              <a:rPr lang="fr-FR" sz="1400" b="1" dirty="0" smtClean="0"/>
              <a:t>Outils pour la révision</a:t>
            </a:r>
          </a:p>
          <a:p>
            <a:pPr marL="285750" indent="-285750">
              <a:spcAft>
                <a:spcPts val="600"/>
              </a:spcAft>
              <a:buFont typeface="Wingdings" panose="05000000000000000000" pitchFamily="2" charset="2"/>
              <a:buChar char="Ø"/>
            </a:pPr>
            <a:r>
              <a:rPr lang="fr-FR" sz="1200" dirty="0" smtClean="0"/>
              <a:t>Grilles de relecture</a:t>
            </a:r>
          </a:p>
          <a:p>
            <a:pPr marL="285750" indent="-285750">
              <a:spcAft>
                <a:spcPts val="600"/>
              </a:spcAft>
              <a:buFont typeface="Wingdings" panose="05000000000000000000" pitchFamily="2" charset="2"/>
              <a:buChar char="Ø"/>
            </a:pPr>
            <a:r>
              <a:rPr lang="fr-FR" sz="1200" dirty="0" smtClean="0"/>
              <a:t>Balises de doute lors du processus d'écriture</a:t>
            </a:r>
          </a:p>
          <a:p>
            <a:pPr marL="285750" indent="-285750">
              <a:buFont typeface="Wingdings" panose="05000000000000000000" pitchFamily="2" charset="2"/>
              <a:buChar char="Ø"/>
            </a:pPr>
            <a:r>
              <a:rPr lang="fr-FR" sz="1200" dirty="0" smtClean="0"/>
              <a:t>Correcteur orthographique</a:t>
            </a:r>
            <a:endParaRPr lang="fr-FR" sz="1600" dirty="0"/>
          </a:p>
        </p:txBody>
      </p:sp>
      <p:sp>
        <p:nvSpPr>
          <p:cNvPr id="7" name="ZoneTexte 6"/>
          <p:cNvSpPr txBox="1"/>
          <p:nvPr/>
        </p:nvSpPr>
        <p:spPr>
          <a:xfrm>
            <a:off x="1276937" y="2852938"/>
            <a:ext cx="6247393" cy="630942"/>
          </a:xfrm>
          <a:prstGeom prst="rect">
            <a:avLst/>
          </a:prstGeom>
        </p:spPr>
        <p:style>
          <a:lnRef idx="2">
            <a:schemeClr val="accent3"/>
          </a:lnRef>
          <a:fillRef idx="1">
            <a:schemeClr val="lt1"/>
          </a:fillRef>
          <a:effectRef idx="0">
            <a:schemeClr val="accent3"/>
          </a:effectRef>
          <a:fontRef idx="minor">
            <a:schemeClr val="dk1"/>
          </a:fontRef>
        </p:style>
        <p:txBody>
          <a:bodyPr wrap="square" rtlCol="0">
            <a:spAutoFit/>
          </a:bodyPr>
          <a:lstStyle/>
          <a:p>
            <a:pPr marL="285750" indent="-285750">
              <a:buClr>
                <a:schemeClr val="accent1"/>
              </a:buClr>
              <a:buFont typeface="Wingdings" panose="05000000000000000000" pitchFamily="2" charset="2"/>
              <a:buChar char="Ø"/>
            </a:pPr>
            <a:r>
              <a:rPr lang="fr-FR" sz="1400" dirty="0" smtClean="0"/>
              <a:t>Construction collective de stratégies de révision</a:t>
            </a:r>
          </a:p>
          <a:p>
            <a:pPr marL="285750" indent="-285750">
              <a:lnSpc>
                <a:spcPct val="150000"/>
              </a:lnSpc>
              <a:buClr>
                <a:schemeClr val="accent1"/>
              </a:buClr>
              <a:buFont typeface="Wingdings" panose="05000000000000000000" pitchFamily="2" charset="2"/>
              <a:buChar char="Ø"/>
            </a:pPr>
            <a:r>
              <a:rPr lang="fr-FR" sz="1400" dirty="0" smtClean="0"/>
              <a:t>Élaboration collective de </a:t>
            </a:r>
            <a:r>
              <a:rPr lang="fr-FR" sz="1400" b="1" dirty="0" smtClean="0">
                <a:solidFill>
                  <a:schemeClr val="accent1"/>
                </a:solidFill>
              </a:rPr>
              <a:t>grilles typologiques </a:t>
            </a:r>
            <a:r>
              <a:rPr lang="fr-FR" sz="1400" dirty="0" smtClean="0"/>
              <a:t>d'erreurs</a:t>
            </a:r>
          </a:p>
        </p:txBody>
      </p:sp>
      <p:sp>
        <p:nvSpPr>
          <p:cNvPr id="8" name="ZoneTexte 7"/>
          <p:cNvSpPr txBox="1"/>
          <p:nvPr/>
        </p:nvSpPr>
        <p:spPr>
          <a:xfrm>
            <a:off x="1255587" y="3933056"/>
            <a:ext cx="6268740" cy="630942"/>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pPr marL="285750" indent="-285750">
              <a:lnSpc>
                <a:spcPct val="150000"/>
              </a:lnSpc>
              <a:buClr>
                <a:schemeClr val="accent1"/>
              </a:buClr>
              <a:buFont typeface="Wingdings" panose="05000000000000000000" pitchFamily="2" charset="2"/>
              <a:buChar char="Ø"/>
            </a:pPr>
            <a:r>
              <a:rPr lang="fr-FR" sz="1400" dirty="0"/>
              <a:t>U</a:t>
            </a:r>
            <a:r>
              <a:rPr lang="fr-FR" sz="1400" dirty="0" smtClean="0"/>
              <a:t>tilisation à deux  de ces grilles</a:t>
            </a:r>
          </a:p>
          <a:p>
            <a:pPr marL="285750" indent="-285750">
              <a:buClr>
                <a:schemeClr val="accent1"/>
              </a:buClr>
              <a:buFont typeface="Wingdings" panose="05000000000000000000" pitchFamily="2" charset="2"/>
              <a:buChar char="Ø"/>
            </a:pPr>
            <a:r>
              <a:rPr lang="fr-FR" sz="1400" dirty="0" smtClean="0"/>
              <a:t>Utilisation autonome des grilles (par comparaison et analogie).</a:t>
            </a:r>
          </a:p>
        </p:txBody>
      </p:sp>
      <p:sp>
        <p:nvSpPr>
          <p:cNvPr id="9" name="ZoneTexte 8"/>
          <p:cNvSpPr txBox="1"/>
          <p:nvPr/>
        </p:nvSpPr>
        <p:spPr>
          <a:xfrm>
            <a:off x="1276938" y="1412777"/>
            <a:ext cx="6247393" cy="1061829"/>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marL="285750" indent="-285750">
              <a:lnSpc>
                <a:spcPct val="150000"/>
              </a:lnSpc>
              <a:buFont typeface="Wingdings" panose="05000000000000000000" pitchFamily="2" charset="2"/>
              <a:buChar char="Ø"/>
            </a:pPr>
            <a:r>
              <a:rPr lang="fr-FR" sz="1400" b="1" dirty="0" smtClean="0">
                <a:solidFill>
                  <a:schemeClr val="accent1"/>
                </a:solidFill>
              </a:rPr>
              <a:t>Relecture collective </a:t>
            </a:r>
            <a:r>
              <a:rPr lang="fr-FR" sz="1400" dirty="0" smtClean="0">
                <a:solidFill>
                  <a:schemeClr val="tx1"/>
                </a:solidFill>
              </a:rPr>
              <a:t>(à voix haute pour cohérence et ponctuation)</a:t>
            </a:r>
            <a:endParaRPr lang="fr-FR" sz="1400" b="1" dirty="0" smtClean="0">
              <a:solidFill>
                <a:schemeClr val="accent1"/>
              </a:solidFill>
            </a:endParaRPr>
          </a:p>
          <a:p>
            <a:pPr marL="285750" indent="-285750">
              <a:lnSpc>
                <a:spcPct val="150000"/>
              </a:lnSpc>
              <a:buFont typeface="Wingdings" panose="05000000000000000000" pitchFamily="2" charset="2"/>
              <a:buChar char="Ø"/>
            </a:pPr>
            <a:r>
              <a:rPr lang="fr-FR" sz="1400" b="1" dirty="0" smtClean="0">
                <a:solidFill>
                  <a:schemeClr val="accent1"/>
                </a:solidFill>
              </a:rPr>
              <a:t>Interventions collectives </a:t>
            </a:r>
            <a:r>
              <a:rPr lang="fr-FR" sz="1400" dirty="0" smtClean="0"/>
              <a:t>sur le texte (corrections, modifications) à l'aide du TBI ou sur traitement de texte.</a:t>
            </a:r>
          </a:p>
        </p:txBody>
      </p:sp>
      <p:sp>
        <p:nvSpPr>
          <p:cNvPr id="12" name="Flèche vers le bas 11"/>
          <p:cNvSpPr/>
          <p:nvPr/>
        </p:nvSpPr>
        <p:spPr>
          <a:xfrm>
            <a:off x="4211960" y="3573016"/>
            <a:ext cx="246736" cy="28803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3" name="Flèche vers le bas 12"/>
          <p:cNvSpPr/>
          <p:nvPr/>
        </p:nvSpPr>
        <p:spPr>
          <a:xfrm>
            <a:off x="4211960" y="2537197"/>
            <a:ext cx="246736" cy="28803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Tree>
    <p:extLst>
      <p:ext uri="{BB962C8B-B14F-4D97-AF65-F5344CB8AC3E}">
        <p14:creationId xmlns:p14="http://schemas.microsoft.com/office/powerpoint/2010/main" xmlns="" val="299281472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6"/>
          <p:cNvSpPr>
            <a:spLocks noGrp="1"/>
          </p:cNvSpPr>
          <p:nvPr>
            <p:ph type="ctrTitle"/>
          </p:nvPr>
        </p:nvSpPr>
        <p:spPr/>
        <p:txBody>
          <a:bodyPr/>
          <a:lstStyle/>
          <a:p>
            <a:r>
              <a:rPr lang="fr-FR" dirty="0" smtClean="0"/>
              <a:t>CYCLE 4</a:t>
            </a:r>
            <a:endParaRPr lang="fr-FR" dirty="0"/>
          </a:p>
        </p:txBody>
      </p:sp>
      <p:sp>
        <p:nvSpPr>
          <p:cNvPr id="8" name="Sous-titre 7"/>
          <p:cNvSpPr>
            <a:spLocks noGrp="1"/>
          </p:cNvSpPr>
          <p:nvPr>
            <p:ph type="subTitle" idx="1"/>
          </p:nvPr>
        </p:nvSpPr>
        <p:spPr/>
        <p:txBody>
          <a:bodyPr>
            <a:normAutofit/>
          </a:bodyPr>
          <a:lstStyle/>
          <a:p>
            <a:r>
              <a:rPr lang="fr-FR" sz="4000" b="1" dirty="0" smtClean="0"/>
              <a:t/>
            </a:r>
            <a:br>
              <a:rPr lang="fr-FR" sz="4000" b="1" dirty="0" smtClean="0"/>
            </a:br>
            <a:r>
              <a:rPr lang="fr-FR" dirty="0" smtClean="0"/>
              <a:t/>
            </a:r>
            <a:br>
              <a:rPr lang="fr-FR" dirty="0" smtClean="0"/>
            </a:br>
            <a:endParaRPr lang="fr-FR" dirty="0"/>
          </a:p>
        </p:txBody>
      </p:sp>
      <p:sp>
        <p:nvSpPr>
          <p:cNvPr id="4" name="Espace réservé du numéro de diapositive 3"/>
          <p:cNvSpPr>
            <a:spLocks noGrp="1"/>
          </p:cNvSpPr>
          <p:nvPr>
            <p:ph type="sldNum" sz="quarter" idx="12"/>
          </p:nvPr>
        </p:nvSpPr>
        <p:spPr/>
        <p:txBody>
          <a:bodyPr/>
          <a:lstStyle/>
          <a:p>
            <a:fld id="{D74C4FE4-E187-4E58-83C1-724B79B1744C}" type="slidenum">
              <a:rPr lang="fr-FR" smtClean="0"/>
              <a:pPr/>
              <a:t>9</a:t>
            </a:fld>
            <a:endParaRPr lang="fr-FR" dirty="0"/>
          </a:p>
        </p:txBody>
      </p:sp>
    </p:spTree>
    <p:extLst>
      <p:ext uri="{BB962C8B-B14F-4D97-AF65-F5344CB8AC3E}">
        <p14:creationId xmlns:p14="http://schemas.microsoft.com/office/powerpoint/2010/main" xmlns="" val="52505751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1089</TotalTime>
  <Words>986</Words>
  <Application>Microsoft Office PowerPoint</Application>
  <PresentationFormat>Affichage à l'écran (4:3)</PresentationFormat>
  <Paragraphs>230</Paragraphs>
  <Slides>19</Slides>
  <Notes>6</Notes>
  <HiddenSlides>0</HiddenSlides>
  <MMClips>0</MMClips>
  <ScaleCrop>false</ScaleCrop>
  <HeadingPairs>
    <vt:vector size="4" baseType="variant">
      <vt:variant>
        <vt:lpstr>Thème</vt:lpstr>
      </vt:variant>
      <vt:variant>
        <vt:i4>1</vt:i4>
      </vt:variant>
      <vt:variant>
        <vt:lpstr>Titres des diapositives</vt:lpstr>
      </vt:variant>
      <vt:variant>
        <vt:i4>19</vt:i4>
      </vt:variant>
    </vt:vector>
  </HeadingPairs>
  <TitlesOfParts>
    <vt:vector size="20" baseType="lpstr">
      <vt:lpstr>Austin</vt:lpstr>
      <vt:lpstr>Dominante :</vt:lpstr>
      <vt:lpstr>Compétences</vt:lpstr>
      <vt:lpstr>Diapositive 3</vt:lpstr>
      <vt:lpstr>Points forts :</vt:lpstr>
      <vt:lpstr>CYCLE 3</vt:lpstr>
      <vt:lpstr>Diapositive 6</vt:lpstr>
      <vt:lpstr>Diapositive 7</vt:lpstr>
      <vt:lpstr>Diapositive 8</vt:lpstr>
      <vt:lpstr>CYCLE 4</vt:lpstr>
      <vt:lpstr>A)  Manipuler pour enrichir son expression</vt:lpstr>
      <vt:lpstr>Exemples d’activités d’écriture liées à la langue</vt:lpstr>
      <vt:lpstr>Diapositive 12</vt:lpstr>
      <vt:lpstr>B) Exploiter les principales fonctions de l'écrit :  comprendre le rôle de l’écrit</vt:lpstr>
      <vt:lpstr>C)Adopter des stratégies et des procédures d'écriture efficaces: de l’analyse de la consigne    à la mise au propre</vt:lpstr>
      <vt:lpstr>D)Pratiquer l'écriture d'invention</vt:lpstr>
      <vt:lpstr>De l’ argumentation intuitive à la maîtrise de son usage</vt:lpstr>
      <vt:lpstr>Bilan:      Carte heuristique de C. Anstett</vt:lpstr>
      <vt:lpstr>Exemple tiré d’une séquence : conjuguer oral et écrit</vt:lpstr>
      <vt:lpstr>Exemples d’activités (eduscol)</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lambda</dc:creator>
  <cp:lastModifiedBy>Utilisateur</cp:lastModifiedBy>
  <cp:revision>77</cp:revision>
  <cp:lastPrinted>2016-04-17T15:49:43Z</cp:lastPrinted>
  <dcterms:created xsi:type="dcterms:W3CDTF">2016-04-11T08:33:11Z</dcterms:created>
  <dcterms:modified xsi:type="dcterms:W3CDTF">2016-05-23T20:45:18Z</dcterms:modified>
</cp:coreProperties>
</file>