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87" r:id="rId6"/>
    <p:sldId id="280" r:id="rId7"/>
    <p:sldId id="261" r:id="rId8"/>
    <p:sldId id="262" r:id="rId9"/>
    <p:sldId id="264" r:id="rId10"/>
    <p:sldId id="263" r:id="rId11"/>
    <p:sldId id="268" r:id="rId12"/>
    <p:sldId id="271" r:id="rId13"/>
    <p:sldId id="281" r:id="rId14"/>
    <p:sldId id="269" r:id="rId15"/>
    <p:sldId id="270" r:id="rId16"/>
    <p:sldId id="272" r:id="rId17"/>
    <p:sldId id="282" r:id="rId18"/>
    <p:sldId id="265" r:id="rId19"/>
    <p:sldId id="266" r:id="rId20"/>
    <p:sldId id="267" r:id="rId21"/>
    <p:sldId id="283" r:id="rId22"/>
    <p:sldId id="274" r:id="rId23"/>
    <p:sldId id="275" r:id="rId24"/>
    <p:sldId id="284" r:id="rId25"/>
    <p:sldId id="273" r:id="rId26"/>
    <p:sldId id="276" r:id="rId27"/>
    <p:sldId id="277" r:id="rId28"/>
    <p:sldId id="285" r:id="rId29"/>
    <p:sldId id="278" r:id="rId30"/>
    <p:sldId id="279" r:id="rId31"/>
    <p:sldId id="28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ECCC51DF-4110-6340-9315-18B8E7018660}">
          <p14:sldIdLst>
            <p14:sldId id="256"/>
            <p14:sldId id="257"/>
            <p14:sldId id="258"/>
            <p14:sldId id="259"/>
            <p14:sldId id="287"/>
            <p14:sldId id="280"/>
            <p14:sldId id="261"/>
            <p14:sldId id="262"/>
            <p14:sldId id="264"/>
            <p14:sldId id="263"/>
            <p14:sldId id="268"/>
            <p14:sldId id="271"/>
            <p14:sldId id="281"/>
            <p14:sldId id="269"/>
            <p14:sldId id="270"/>
            <p14:sldId id="272"/>
            <p14:sldId id="282"/>
            <p14:sldId id="265"/>
            <p14:sldId id="266"/>
            <p14:sldId id="267"/>
            <p14:sldId id="283"/>
            <p14:sldId id="274"/>
            <p14:sldId id="275"/>
            <p14:sldId id="284"/>
            <p14:sldId id="273"/>
            <p14:sldId id="276"/>
            <p14:sldId id="277"/>
            <p14:sldId id="285"/>
            <p14:sldId id="278"/>
            <p14:sldId id="279"/>
            <p14:sldId id="28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31"/>
    <p:restoredTop sz="95588"/>
  </p:normalViewPr>
  <p:slideViewPr>
    <p:cSldViewPr snapToGrid="0" snapToObjects="1">
      <p:cViewPr varScale="1">
        <p:scale>
          <a:sx n="105" d="100"/>
          <a:sy n="105" d="100"/>
        </p:scale>
        <p:origin x="36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11/12/19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0CAD0C3-3D59-F84C-BD08-8667DF959B6E}"/>
              </a:ext>
            </a:extLst>
          </p:cNvPr>
          <p:cNvSpPr>
            <a:spLocks noGrp="1"/>
          </p:cNvSpPr>
          <p:nvPr>
            <p:ph type="ctrTitle"/>
          </p:nvPr>
        </p:nvSpPr>
        <p:spPr>
          <a:xfrm>
            <a:off x="3373062" y="1864865"/>
            <a:ext cx="8131550" cy="2262781"/>
          </a:xfrm>
        </p:spPr>
        <p:txBody>
          <a:bodyPr>
            <a:normAutofit/>
          </a:bodyPr>
          <a:lstStyle/>
          <a:p>
            <a:r>
              <a:rPr lang="fr-FR" sz="5400"/>
              <a:t>Sénèque </a:t>
            </a:r>
            <a:br>
              <a:rPr lang="fr-FR" sz="5400"/>
            </a:br>
            <a:r>
              <a:rPr lang="fr-FR" sz="5400"/>
              <a:t>et la religion romaine</a:t>
            </a:r>
          </a:p>
        </p:txBody>
      </p:sp>
      <p:sp>
        <p:nvSpPr>
          <p:cNvPr id="3" name="Sous-titre 2">
            <a:extLst>
              <a:ext uri="{FF2B5EF4-FFF2-40B4-BE49-F238E27FC236}">
                <a16:creationId xmlns:a16="http://schemas.microsoft.com/office/drawing/2014/main" id="{59CAFDAC-4944-9949-B415-409963BB9BCB}"/>
              </a:ext>
            </a:extLst>
          </p:cNvPr>
          <p:cNvSpPr>
            <a:spLocks noGrp="1"/>
          </p:cNvSpPr>
          <p:nvPr>
            <p:ph type="subTitle" idx="1"/>
          </p:nvPr>
        </p:nvSpPr>
        <p:spPr>
          <a:xfrm>
            <a:off x="3373062" y="4127644"/>
            <a:ext cx="8131550" cy="1126283"/>
          </a:xfrm>
        </p:spPr>
        <p:txBody>
          <a:bodyPr>
            <a:normAutofit fontScale="92500" lnSpcReduction="20000"/>
          </a:bodyPr>
          <a:lstStyle/>
          <a:p>
            <a:pPr>
              <a:lnSpc>
                <a:spcPct val="90000"/>
              </a:lnSpc>
            </a:pPr>
            <a:endParaRPr lang="fr-FR" sz="1800" dirty="0"/>
          </a:p>
          <a:p>
            <a:pPr>
              <a:lnSpc>
                <a:spcPct val="90000"/>
              </a:lnSpc>
            </a:pPr>
            <a:endParaRPr lang="fr-FR" sz="1800" dirty="0"/>
          </a:p>
          <a:p>
            <a:pPr>
              <a:lnSpc>
                <a:spcPct val="90000"/>
              </a:lnSpc>
            </a:pPr>
            <a:r>
              <a:rPr lang="fr-FR" sz="1800" dirty="0"/>
              <a:t>													  </a:t>
            </a:r>
            <a:r>
              <a:rPr lang="fr-FR" sz="1800" b="1" dirty="0"/>
              <a:t>Cécile </a:t>
            </a:r>
            <a:r>
              <a:rPr lang="fr-FR" sz="1800" b="1" dirty="0" err="1"/>
              <a:t>Merckel</a:t>
            </a:r>
            <a:r>
              <a:rPr lang="fr-FR" sz="1800" b="1" dirty="0"/>
              <a:t> </a:t>
            </a:r>
            <a:r>
              <a:rPr lang="fr-FR" sz="1800" dirty="0"/>
              <a:t>										    </a:t>
            </a:r>
            <a:r>
              <a:rPr lang="fr-FR" sz="1800" dirty="0" err="1"/>
              <a:t>cecile.merckel@ac-strasbourg.fr</a:t>
            </a:r>
            <a:endParaRPr lang="fr-FR" sz="1800" dirty="0"/>
          </a:p>
        </p:txBody>
      </p:sp>
      <p:sp>
        <p:nvSpPr>
          <p:cNvPr id="39" name="Rectangle 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1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40A75861-F6C5-44A9-B161-B03701CBDE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2EE642D-4F69-47C0-99BA-CE43503573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26178CE4-DA2D-46EA-AB8D-341C5AC563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698E9F53-8381-4FA5-A510-846925D242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B13CE284-F21E-411B-BB8E-9C03B853CE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23DF4578-4703-437C-A797-2A2D0CEE5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F878F330-AF64-4F8F-88FD-A4A408D6D3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AC9B00BF-4FB7-42FA-BBBD-7DB54ED3F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BD3D64CA-2AAD-4609-8DAA-3EAD4609A6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C669E05A-8550-4E91-B29E-E1912228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F8C1FD53-1E8F-46CA-BC2D-FCEC4DAE0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CC97A31F-CFDE-4EA3-98F1-13FDD16702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9E1540E7-E6C3-4907-B70A-B175683655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Tree>
    <p:extLst>
      <p:ext uri="{BB962C8B-B14F-4D97-AF65-F5344CB8AC3E}">
        <p14:creationId xmlns:p14="http://schemas.microsoft.com/office/powerpoint/2010/main" val="3476927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F524FC-8937-2C47-969F-4FD84EA56DFC}"/>
              </a:ext>
            </a:extLst>
          </p:cNvPr>
          <p:cNvSpPr>
            <a:spLocks noGrp="1"/>
          </p:cNvSpPr>
          <p:nvPr>
            <p:ph type="title"/>
          </p:nvPr>
        </p:nvSpPr>
        <p:spPr>
          <a:xfrm>
            <a:off x="2589213" y="624110"/>
            <a:ext cx="8915400" cy="680434"/>
          </a:xfrm>
        </p:spPr>
        <p:txBody>
          <a:bodyPr/>
          <a:lstStyle/>
          <a:p>
            <a:r>
              <a:rPr lang="fr-FR" dirty="0"/>
              <a:t>Le respect du </a:t>
            </a:r>
            <a:r>
              <a:rPr lang="fr-FR" i="1" dirty="0"/>
              <a:t>mos </a:t>
            </a:r>
            <a:r>
              <a:rPr lang="fr-FR" i="1" dirty="0" err="1"/>
              <a:t>maiorum</a:t>
            </a:r>
            <a:endParaRPr lang="fr-FR" i="1" dirty="0"/>
          </a:p>
        </p:txBody>
      </p:sp>
      <p:sp>
        <p:nvSpPr>
          <p:cNvPr id="3" name="Espace réservé du contenu 2">
            <a:extLst>
              <a:ext uri="{FF2B5EF4-FFF2-40B4-BE49-F238E27FC236}">
                <a16:creationId xmlns:a16="http://schemas.microsoft.com/office/drawing/2014/main" id="{416AB22D-CA6C-B941-951E-6EAAB483AEE4}"/>
              </a:ext>
            </a:extLst>
          </p:cNvPr>
          <p:cNvSpPr>
            <a:spLocks noGrp="1"/>
          </p:cNvSpPr>
          <p:nvPr>
            <p:ph idx="1"/>
          </p:nvPr>
        </p:nvSpPr>
        <p:spPr>
          <a:xfrm>
            <a:off x="1328928" y="1670304"/>
            <a:ext cx="10716768" cy="4929346"/>
          </a:xfrm>
        </p:spPr>
        <p:txBody>
          <a:bodyPr>
            <a:normAutofit fontScale="85000" lnSpcReduction="10000"/>
          </a:bodyPr>
          <a:lstStyle/>
          <a:p>
            <a:pPr marL="0" indent="0">
              <a:buNone/>
            </a:pPr>
            <a:r>
              <a:rPr lang="fr-FR" b="1" dirty="0"/>
              <a:t>Sénèque, </a:t>
            </a:r>
            <a:r>
              <a:rPr lang="fr-FR" b="1" i="1" dirty="0"/>
              <a:t>Consolation à Marcia, </a:t>
            </a:r>
            <a:r>
              <a:rPr lang="fr-FR" b="1" dirty="0"/>
              <a:t>13, 1-2</a:t>
            </a:r>
          </a:p>
          <a:p>
            <a:pPr marL="0" indent="0" algn="just">
              <a:buNone/>
            </a:pPr>
            <a:r>
              <a:rPr lang="fr-FR" i="1" dirty="0"/>
              <a:t>Ne </a:t>
            </a:r>
            <a:r>
              <a:rPr lang="fr-FR" i="1" dirty="0" err="1"/>
              <a:t>nimis</a:t>
            </a:r>
            <a:r>
              <a:rPr lang="fr-FR" i="1" dirty="0"/>
              <a:t> </a:t>
            </a:r>
            <a:r>
              <a:rPr lang="fr-FR" i="1" dirty="0" err="1"/>
              <a:t>admiretur</a:t>
            </a:r>
            <a:r>
              <a:rPr lang="fr-FR" i="1" dirty="0"/>
              <a:t> </a:t>
            </a:r>
            <a:r>
              <a:rPr lang="fr-FR" i="1" dirty="0" err="1"/>
              <a:t>Graecia</a:t>
            </a:r>
            <a:r>
              <a:rPr lang="fr-FR" i="1" dirty="0"/>
              <a:t> </a:t>
            </a:r>
            <a:r>
              <a:rPr lang="fr-FR" i="1" dirty="0" err="1"/>
              <a:t>illum</a:t>
            </a:r>
            <a:r>
              <a:rPr lang="fr-FR" i="1" dirty="0"/>
              <a:t> </a:t>
            </a:r>
            <a:r>
              <a:rPr lang="fr-FR" i="1" dirty="0" err="1"/>
              <a:t>patrem</a:t>
            </a:r>
            <a:r>
              <a:rPr lang="fr-FR" i="1" dirty="0"/>
              <a:t> qui, in ipso </a:t>
            </a:r>
            <a:r>
              <a:rPr lang="fr-FR" i="1" dirty="0" err="1"/>
              <a:t>sacrificio</a:t>
            </a:r>
            <a:r>
              <a:rPr lang="fr-FR" i="1" dirty="0"/>
              <a:t> </a:t>
            </a:r>
            <a:r>
              <a:rPr lang="fr-FR" i="1" dirty="0" err="1"/>
              <a:t>nuntiata</a:t>
            </a:r>
            <a:r>
              <a:rPr lang="fr-FR" i="1" dirty="0"/>
              <a:t> </a:t>
            </a:r>
            <a:r>
              <a:rPr lang="fr-FR" i="1" dirty="0" err="1"/>
              <a:t>filii</a:t>
            </a:r>
            <a:r>
              <a:rPr lang="fr-FR" i="1" dirty="0"/>
              <a:t> morte, </a:t>
            </a:r>
            <a:r>
              <a:rPr lang="fr-FR" i="1" dirty="0" err="1"/>
              <a:t>tibicinem</a:t>
            </a:r>
            <a:r>
              <a:rPr lang="fr-FR" i="1" dirty="0"/>
              <a:t> </a:t>
            </a:r>
            <a:r>
              <a:rPr lang="fr-FR" i="1" dirty="0" err="1"/>
              <a:t>tantum</a:t>
            </a:r>
            <a:r>
              <a:rPr lang="fr-FR" i="1" dirty="0"/>
              <a:t> </a:t>
            </a:r>
            <a:r>
              <a:rPr lang="fr-FR" i="1" dirty="0" err="1"/>
              <a:t>iussit</a:t>
            </a:r>
            <a:r>
              <a:rPr lang="fr-FR" i="1" dirty="0"/>
              <a:t> </a:t>
            </a:r>
            <a:r>
              <a:rPr lang="fr-FR" i="1" dirty="0" err="1"/>
              <a:t>tacere</a:t>
            </a:r>
            <a:r>
              <a:rPr lang="fr-FR" i="1" dirty="0"/>
              <a:t> et </a:t>
            </a:r>
            <a:r>
              <a:rPr lang="fr-FR" i="1" dirty="0" err="1"/>
              <a:t>coronam</a:t>
            </a:r>
            <a:r>
              <a:rPr lang="fr-FR" i="1" dirty="0"/>
              <a:t> </a:t>
            </a:r>
            <a:r>
              <a:rPr lang="fr-FR" i="1" dirty="0" err="1"/>
              <a:t>capiti</a:t>
            </a:r>
            <a:r>
              <a:rPr lang="fr-FR" i="1" dirty="0"/>
              <a:t> </a:t>
            </a:r>
            <a:r>
              <a:rPr lang="fr-FR" i="1" dirty="0" err="1"/>
              <a:t>detraxit</a:t>
            </a:r>
            <a:r>
              <a:rPr lang="fr-FR" i="1" dirty="0"/>
              <a:t>, cetera rite </a:t>
            </a:r>
            <a:r>
              <a:rPr lang="fr-FR" i="1" dirty="0" err="1"/>
              <a:t>perfecit</a:t>
            </a:r>
            <a:r>
              <a:rPr lang="fr-FR" i="1" dirty="0"/>
              <a:t>, </a:t>
            </a:r>
            <a:r>
              <a:rPr lang="fr-FR" i="1" dirty="0" err="1"/>
              <a:t>Puluillus</a:t>
            </a:r>
            <a:r>
              <a:rPr lang="fr-FR" i="1" dirty="0"/>
              <a:t> </a:t>
            </a:r>
            <a:r>
              <a:rPr lang="fr-FR" i="1" dirty="0" err="1"/>
              <a:t>effecit</a:t>
            </a:r>
            <a:r>
              <a:rPr lang="fr-FR" i="1" dirty="0"/>
              <a:t> </a:t>
            </a:r>
            <a:r>
              <a:rPr lang="fr-FR" i="1" dirty="0" err="1"/>
              <a:t>pontifex</a:t>
            </a:r>
            <a:r>
              <a:rPr lang="fr-FR" i="1" dirty="0"/>
              <a:t>, </a:t>
            </a:r>
            <a:r>
              <a:rPr lang="fr-FR" i="1" dirty="0" err="1"/>
              <a:t>cui</a:t>
            </a:r>
            <a:r>
              <a:rPr lang="fr-FR" i="1" dirty="0"/>
              <a:t> </a:t>
            </a:r>
            <a:r>
              <a:rPr lang="fr-FR" i="1" dirty="0" err="1"/>
              <a:t>postem</a:t>
            </a:r>
            <a:r>
              <a:rPr lang="fr-FR" i="1" dirty="0"/>
              <a:t> </a:t>
            </a:r>
            <a:r>
              <a:rPr lang="fr-FR" i="1" dirty="0" err="1"/>
              <a:t>tenenti</a:t>
            </a:r>
            <a:r>
              <a:rPr lang="fr-FR" i="1" dirty="0"/>
              <a:t> et </a:t>
            </a:r>
            <a:r>
              <a:rPr lang="fr-FR" i="1" dirty="0" err="1"/>
              <a:t>Capitolium</a:t>
            </a:r>
            <a:r>
              <a:rPr lang="fr-FR" i="1" dirty="0"/>
              <a:t> </a:t>
            </a:r>
            <a:r>
              <a:rPr lang="fr-FR" i="1" dirty="0" err="1"/>
              <a:t>dedicanti</a:t>
            </a:r>
            <a:r>
              <a:rPr lang="fr-FR" i="1" dirty="0"/>
              <a:t> mors </a:t>
            </a:r>
            <a:r>
              <a:rPr lang="fr-FR" i="1" dirty="0" err="1"/>
              <a:t>filii</a:t>
            </a:r>
            <a:r>
              <a:rPr lang="fr-FR" i="1" dirty="0"/>
              <a:t> </a:t>
            </a:r>
            <a:r>
              <a:rPr lang="fr-FR" i="1" dirty="0" err="1"/>
              <a:t>nuntiata</a:t>
            </a:r>
            <a:r>
              <a:rPr lang="fr-FR" i="1" dirty="0"/>
              <a:t> est. </a:t>
            </a:r>
            <a:r>
              <a:rPr lang="fr-FR" i="1" dirty="0" err="1"/>
              <a:t>Quam</a:t>
            </a:r>
            <a:r>
              <a:rPr lang="fr-FR" i="1" dirty="0"/>
              <a:t> </a:t>
            </a:r>
            <a:r>
              <a:rPr lang="fr-FR" i="1" dirty="0" err="1"/>
              <a:t>ille</a:t>
            </a:r>
            <a:r>
              <a:rPr lang="fr-FR" i="1" dirty="0"/>
              <a:t> </a:t>
            </a:r>
            <a:r>
              <a:rPr lang="fr-FR" i="1" dirty="0" err="1"/>
              <a:t>exaudisse</a:t>
            </a:r>
            <a:r>
              <a:rPr lang="fr-FR" i="1" dirty="0"/>
              <a:t> </a:t>
            </a:r>
            <a:r>
              <a:rPr lang="fr-FR" i="1" dirty="0" err="1"/>
              <a:t>dissimulans</a:t>
            </a:r>
            <a:r>
              <a:rPr lang="fr-FR" i="1" dirty="0"/>
              <a:t>, </a:t>
            </a:r>
            <a:r>
              <a:rPr lang="fr-FR" i="1" dirty="0" err="1"/>
              <a:t>solemnia</a:t>
            </a:r>
            <a:r>
              <a:rPr lang="fr-FR" i="1" dirty="0"/>
              <a:t> </a:t>
            </a:r>
            <a:r>
              <a:rPr lang="fr-FR" i="1" dirty="0" err="1"/>
              <a:t>pontificii</a:t>
            </a:r>
            <a:r>
              <a:rPr lang="fr-FR" i="1" dirty="0"/>
              <a:t> </a:t>
            </a:r>
            <a:r>
              <a:rPr lang="fr-FR" i="1" dirty="0" err="1"/>
              <a:t>carminis</a:t>
            </a:r>
            <a:r>
              <a:rPr lang="fr-FR" i="1" dirty="0"/>
              <a:t> </a:t>
            </a:r>
            <a:r>
              <a:rPr lang="fr-FR" i="1" dirty="0" err="1"/>
              <a:t>uerba</a:t>
            </a:r>
            <a:r>
              <a:rPr lang="fr-FR" i="1" dirty="0"/>
              <a:t> </a:t>
            </a:r>
            <a:r>
              <a:rPr lang="fr-FR" i="1" dirty="0" err="1"/>
              <a:t>concepit</a:t>
            </a:r>
            <a:r>
              <a:rPr lang="fr-FR" i="1" dirty="0"/>
              <a:t>, </a:t>
            </a:r>
            <a:r>
              <a:rPr lang="fr-FR" i="1" dirty="0" err="1"/>
              <a:t>gemitu</a:t>
            </a:r>
            <a:r>
              <a:rPr lang="fr-FR" i="1" dirty="0"/>
              <a:t> non </a:t>
            </a:r>
            <a:r>
              <a:rPr lang="fr-FR" i="1" dirty="0" err="1"/>
              <a:t>interrumpente</a:t>
            </a:r>
            <a:r>
              <a:rPr lang="fr-FR" i="1" dirty="0"/>
              <a:t> </a:t>
            </a:r>
            <a:r>
              <a:rPr lang="fr-FR" i="1" dirty="0" err="1"/>
              <a:t>precationem</a:t>
            </a:r>
            <a:r>
              <a:rPr lang="fr-FR" i="1" dirty="0"/>
              <a:t> et ad </a:t>
            </a:r>
            <a:r>
              <a:rPr lang="fr-FR" i="1" dirty="0" err="1"/>
              <a:t>filii</a:t>
            </a:r>
            <a:r>
              <a:rPr lang="fr-FR" i="1" dirty="0"/>
              <a:t> sui </a:t>
            </a:r>
            <a:r>
              <a:rPr lang="fr-FR" i="1" dirty="0" err="1"/>
              <a:t>nomen</a:t>
            </a:r>
            <a:r>
              <a:rPr lang="fr-FR" i="1" dirty="0"/>
              <a:t> </a:t>
            </a:r>
            <a:r>
              <a:rPr lang="fr-FR" i="1" dirty="0" err="1"/>
              <a:t>Ioue</a:t>
            </a:r>
            <a:r>
              <a:rPr lang="fr-FR" i="1" dirty="0"/>
              <a:t> </a:t>
            </a:r>
            <a:r>
              <a:rPr lang="fr-FR" i="1" dirty="0" err="1"/>
              <a:t>propitiato</a:t>
            </a:r>
            <a:r>
              <a:rPr lang="fr-FR" i="1" dirty="0"/>
              <a:t>. Putasses </a:t>
            </a:r>
            <a:r>
              <a:rPr lang="fr-FR" i="1" dirty="0" err="1"/>
              <a:t>eius</a:t>
            </a:r>
            <a:r>
              <a:rPr lang="fr-FR" i="1" dirty="0"/>
              <a:t> </a:t>
            </a:r>
            <a:r>
              <a:rPr lang="fr-FR" i="1" dirty="0" err="1"/>
              <a:t>luctus</a:t>
            </a:r>
            <a:r>
              <a:rPr lang="fr-FR" i="1" dirty="0"/>
              <a:t> </a:t>
            </a:r>
            <a:r>
              <a:rPr lang="fr-FR" i="1" dirty="0" err="1"/>
              <a:t>aliquem</a:t>
            </a:r>
            <a:r>
              <a:rPr lang="fr-FR" i="1" dirty="0"/>
              <a:t> </a:t>
            </a:r>
            <a:r>
              <a:rPr lang="fr-FR" i="1" dirty="0" err="1"/>
              <a:t>finem</a:t>
            </a:r>
            <a:r>
              <a:rPr lang="fr-FR" i="1" dirty="0"/>
              <a:t> esse </a:t>
            </a:r>
            <a:r>
              <a:rPr lang="fr-FR" i="1" dirty="0" err="1"/>
              <a:t>debere</a:t>
            </a:r>
            <a:r>
              <a:rPr lang="fr-FR" i="1" dirty="0"/>
              <a:t>, </a:t>
            </a:r>
            <a:r>
              <a:rPr lang="fr-FR" i="1" dirty="0" err="1"/>
              <a:t>cuius</a:t>
            </a:r>
            <a:r>
              <a:rPr lang="fr-FR" i="1" dirty="0"/>
              <a:t> </a:t>
            </a:r>
            <a:r>
              <a:rPr lang="fr-FR" i="1" dirty="0" err="1"/>
              <a:t>primus</a:t>
            </a:r>
            <a:r>
              <a:rPr lang="fr-FR" i="1" dirty="0"/>
              <a:t> dies et </a:t>
            </a:r>
            <a:r>
              <a:rPr lang="fr-FR" i="1" dirty="0" err="1"/>
              <a:t>primus</a:t>
            </a:r>
            <a:r>
              <a:rPr lang="fr-FR" i="1" dirty="0"/>
              <a:t> </a:t>
            </a:r>
            <a:r>
              <a:rPr lang="fr-FR" i="1" dirty="0" err="1"/>
              <a:t>impetus</a:t>
            </a:r>
            <a:r>
              <a:rPr lang="fr-FR" i="1" dirty="0"/>
              <a:t> ab </a:t>
            </a:r>
            <a:r>
              <a:rPr lang="fr-FR" i="1" dirty="0" err="1"/>
              <a:t>altaribus</a:t>
            </a:r>
            <a:r>
              <a:rPr lang="fr-FR" i="1" dirty="0"/>
              <a:t> </a:t>
            </a:r>
            <a:r>
              <a:rPr lang="fr-FR" i="1" dirty="0" err="1"/>
              <a:t>publicis</a:t>
            </a:r>
            <a:r>
              <a:rPr lang="fr-FR" i="1" dirty="0"/>
              <a:t> et </a:t>
            </a:r>
            <a:r>
              <a:rPr lang="fr-FR" i="1" dirty="0" err="1"/>
              <a:t>fausta</a:t>
            </a:r>
            <a:r>
              <a:rPr lang="fr-FR" i="1" dirty="0"/>
              <a:t> </a:t>
            </a:r>
            <a:r>
              <a:rPr lang="fr-FR" i="1" dirty="0" err="1"/>
              <a:t>nuncupatione</a:t>
            </a:r>
            <a:r>
              <a:rPr lang="fr-FR" i="1" dirty="0"/>
              <a:t> non </a:t>
            </a:r>
            <a:r>
              <a:rPr lang="fr-FR" i="1" dirty="0" err="1"/>
              <a:t>abduxit</a:t>
            </a:r>
            <a:r>
              <a:rPr lang="fr-FR" i="1" dirty="0"/>
              <a:t> </a:t>
            </a:r>
            <a:r>
              <a:rPr lang="fr-FR" i="1" dirty="0" err="1"/>
              <a:t>patrem</a:t>
            </a:r>
            <a:r>
              <a:rPr lang="fr-FR" i="1" dirty="0"/>
              <a:t> ? </a:t>
            </a:r>
            <a:r>
              <a:rPr lang="fr-FR" i="1" dirty="0" err="1"/>
              <a:t>Dignus</a:t>
            </a:r>
            <a:r>
              <a:rPr lang="fr-FR" i="1" dirty="0"/>
              <a:t> </a:t>
            </a:r>
            <a:r>
              <a:rPr lang="fr-FR" i="1" dirty="0" err="1"/>
              <a:t>mehercules</a:t>
            </a:r>
            <a:r>
              <a:rPr lang="fr-FR" i="1" dirty="0"/>
              <a:t> fuit </a:t>
            </a:r>
            <a:r>
              <a:rPr lang="fr-FR" i="1" dirty="0" err="1"/>
              <a:t>memorabili</a:t>
            </a:r>
            <a:r>
              <a:rPr lang="fr-FR" i="1" dirty="0"/>
              <a:t> </a:t>
            </a:r>
            <a:r>
              <a:rPr lang="fr-FR" i="1" dirty="0" err="1"/>
              <a:t>dedicatione</a:t>
            </a:r>
            <a:r>
              <a:rPr lang="fr-FR" i="1" dirty="0"/>
              <a:t>, </a:t>
            </a:r>
            <a:r>
              <a:rPr lang="fr-FR" i="1" dirty="0" err="1"/>
              <a:t>dignus</a:t>
            </a:r>
            <a:r>
              <a:rPr lang="fr-FR" i="1" dirty="0"/>
              <a:t> </a:t>
            </a:r>
            <a:r>
              <a:rPr lang="fr-FR" i="1" dirty="0" err="1"/>
              <a:t>amplissimo</a:t>
            </a:r>
            <a:r>
              <a:rPr lang="fr-FR" i="1" dirty="0"/>
              <a:t> </a:t>
            </a:r>
            <a:r>
              <a:rPr lang="fr-FR" i="1" dirty="0" err="1"/>
              <a:t>sacerdotio</a:t>
            </a:r>
            <a:r>
              <a:rPr lang="fr-FR" i="1" dirty="0"/>
              <a:t>, qui </a:t>
            </a:r>
            <a:r>
              <a:rPr lang="fr-FR" i="1" dirty="0" err="1"/>
              <a:t>colere</a:t>
            </a:r>
            <a:r>
              <a:rPr lang="fr-FR" i="1" dirty="0"/>
              <a:t> </a:t>
            </a:r>
            <a:r>
              <a:rPr lang="fr-FR" i="1" dirty="0" err="1"/>
              <a:t>deos</a:t>
            </a:r>
            <a:r>
              <a:rPr lang="fr-FR" i="1" dirty="0"/>
              <a:t> ne </a:t>
            </a:r>
            <a:r>
              <a:rPr lang="fr-FR" i="1" dirty="0" err="1"/>
              <a:t>iratos</a:t>
            </a:r>
            <a:r>
              <a:rPr lang="fr-FR" i="1" dirty="0"/>
              <a:t> </a:t>
            </a:r>
            <a:r>
              <a:rPr lang="fr-FR" i="1" dirty="0" err="1"/>
              <a:t>quidem</a:t>
            </a:r>
            <a:r>
              <a:rPr lang="fr-FR" i="1" dirty="0"/>
              <a:t> </a:t>
            </a:r>
            <a:r>
              <a:rPr lang="fr-FR" i="1" dirty="0" err="1"/>
              <a:t>destitit</a:t>
            </a:r>
            <a:r>
              <a:rPr lang="fr-FR" i="1" dirty="0"/>
              <a:t>. Idem </a:t>
            </a:r>
            <a:r>
              <a:rPr lang="fr-FR" i="1" dirty="0" err="1"/>
              <a:t>tamen</a:t>
            </a:r>
            <a:r>
              <a:rPr lang="fr-FR" i="1" dirty="0"/>
              <a:t>, ut </a:t>
            </a:r>
            <a:r>
              <a:rPr lang="fr-FR" i="1" dirty="0" err="1"/>
              <a:t>rediit</a:t>
            </a:r>
            <a:r>
              <a:rPr lang="fr-FR" i="1" dirty="0"/>
              <a:t> </a:t>
            </a:r>
            <a:r>
              <a:rPr lang="fr-FR" i="1" dirty="0" err="1"/>
              <a:t>domum</a:t>
            </a:r>
            <a:r>
              <a:rPr lang="fr-FR" i="1" dirty="0"/>
              <a:t>, et </a:t>
            </a:r>
            <a:r>
              <a:rPr lang="fr-FR" i="1" dirty="0" err="1"/>
              <a:t>impleuit</a:t>
            </a:r>
            <a:r>
              <a:rPr lang="fr-FR" i="1" dirty="0"/>
              <a:t> </a:t>
            </a:r>
            <a:r>
              <a:rPr lang="fr-FR" i="1" dirty="0" err="1"/>
              <a:t>oculos</a:t>
            </a:r>
            <a:r>
              <a:rPr lang="fr-FR" i="1" dirty="0"/>
              <a:t> et </a:t>
            </a:r>
            <a:r>
              <a:rPr lang="fr-FR" i="1" dirty="0" err="1"/>
              <a:t>aliquas</a:t>
            </a:r>
            <a:r>
              <a:rPr lang="fr-FR" i="1" dirty="0"/>
              <a:t> </a:t>
            </a:r>
            <a:r>
              <a:rPr lang="fr-FR" i="1" dirty="0" err="1"/>
              <a:t>uoces</a:t>
            </a:r>
            <a:r>
              <a:rPr lang="fr-FR" i="1" dirty="0"/>
              <a:t> </a:t>
            </a:r>
            <a:r>
              <a:rPr lang="fr-FR" i="1" dirty="0" err="1"/>
              <a:t>flebiles</a:t>
            </a:r>
            <a:r>
              <a:rPr lang="fr-FR" i="1" dirty="0"/>
              <a:t> </a:t>
            </a:r>
            <a:r>
              <a:rPr lang="fr-FR" i="1" dirty="0" err="1"/>
              <a:t>misit</a:t>
            </a:r>
            <a:r>
              <a:rPr lang="fr-FR" i="1" dirty="0"/>
              <a:t>, et, </a:t>
            </a:r>
            <a:r>
              <a:rPr lang="fr-FR" i="1" dirty="0" err="1"/>
              <a:t>peractis</a:t>
            </a:r>
            <a:r>
              <a:rPr lang="fr-FR" i="1" dirty="0"/>
              <a:t> </a:t>
            </a:r>
            <a:r>
              <a:rPr lang="fr-FR" i="1" dirty="0" err="1"/>
              <a:t>quae</a:t>
            </a:r>
            <a:r>
              <a:rPr lang="fr-FR" i="1" dirty="0"/>
              <a:t> mos erat </a:t>
            </a:r>
            <a:r>
              <a:rPr lang="fr-FR" i="1" dirty="0" err="1"/>
              <a:t>praestare</a:t>
            </a:r>
            <a:r>
              <a:rPr lang="fr-FR" i="1" dirty="0"/>
              <a:t> </a:t>
            </a:r>
            <a:r>
              <a:rPr lang="fr-FR" i="1" dirty="0" err="1"/>
              <a:t>defunctis</a:t>
            </a:r>
            <a:r>
              <a:rPr lang="fr-FR" i="1" dirty="0"/>
              <a:t>, ad </a:t>
            </a:r>
            <a:r>
              <a:rPr lang="fr-FR" i="1" dirty="0" err="1"/>
              <a:t>Capitolinum</a:t>
            </a:r>
            <a:r>
              <a:rPr lang="fr-FR" i="1" dirty="0"/>
              <a:t> </a:t>
            </a:r>
            <a:r>
              <a:rPr lang="fr-FR" i="1" dirty="0" err="1"/>
              <a:t>illum</a:t>
            </a:r>
            <a:r>
              <a:rPr lang="fr-FR" i="1" dirty="0"/>
              <a:t> </a:t>
            </a:r>
            <a:r>
              <a:rPr lang="fr-FR" i="1" dirty="0" err="1"/>
              <a:t>rediit</a:t>
            </a:r>
            <a:r>
              <a:rPr lang="fr-FR" i="1" dirty="0"/>
              <a:t> </a:t>
            </a:r>
            <a:r>
              <a:rPr lang="fr-FR" i="1" dirty="0" err="1"/>
              <a:t>uultum</a:t>
            </a:r>
            <a:r>
              <a:rPr lang="fr-FR" i="1" dirty="0"/>
              <a:t>.</a:t>
            </a:r>
          </a:p>
          <a:p>
            <a:pPr marL="0" indent="0" algn="just">
              <a:buNone/>
            </a:pPr>
            <a:endParaRPr lang="fr-FR" dirty="0"/>
          </a:p>
          <a:p>
            <a:pPr marL="0" indent="0" algn="just">
              <a:buNone/>
            </a:pPr>
            <a:r>
              <a:rPr lang="fr-FR" dirty="0"/>
              <a:t>Que la Grèce ne soit pas trop fière de ce père qui, apprenant en plein sacrifice la mort de son fils, se borna à faire taire le joueur de flûte et à ôter la couronne de sa tête, et acheva la cérémonie : nous avons le pontife </a:t>
            </a:r>
            <a:r>
              <a:rPr lang="fr-FR" dirty="0" err="1"/>
              <a:t>Pulvillus</a:t>
            </a:r>
            <a:r>
              <a:rPr lang="fr-FR" dirty="0"/>
              <a:t>, qui procédait, la main sur le montant de la porte, à la dédicace du Capitole, quand on lui annonça que son fils n'était plus. Il fit comme s'il n'avait rien entendu : il récita les formules du rituel, sans que le moindre gémissement interrompît ses prières, et, tandis qu'on lui parlait de son fils, continua à invoquer la protection de Jupiter. Pouvait-on croire qu'il aurait à refréner sa douleur, ce père que la violence de la première émotion n'avait pas détourné des autels où il accomplissait son ministère et n'avait pas empêché de prononcer les paroles propitiatoires ? N'était-il pas digne, par Hercule ! et de la dédicace mémorable dont il était chargé et de son haut sacerdoce, cet homme que la colère même des dieux ne décourageait pas de les adorer ? Et cependant, quand il rentra chez lui, ses yeux débordèrent de larmes : quelques mots plaintifs lui échappèrent, puis, s'étant acquitté des devoirs d'usage envers les trépassés, il reprit son visage du Capitole. </a:t>
            </a:r>
          </a:p>
        </p:txBody>
      </p:sp>
    </p:spTree>
    <p:extLst>
      <p:ext uri="{BB962C8B-B14F-4D97-AF65-F5344CB8AC3E}">
        <p14:creationId xmlns:p14="http://schemas.microsoft.com/office/powerpoint/2010/main" val="2816034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3A0518-CE0B-6249-88BB-F36CFB5AB98F}"/>
              </a:ext>
            </a:extLst>
          </p:cNvPr>
          <p:cNvSpPr>
            <a:spLocks noGrp="1"/>
          </p:cNvSpPr>
          <p:nvPr>
            <p:ph type="title"/>
          </p:nvPr>
        </p:nvSpPr>
        <p:spPr/>
        <p:txBody>
          <a:bodyPr/>
          <a:lstStyle/>
          <a:p>
            <a:r>
              <a:rPr lang="fr-FR" dirty="0"/>
              <a:t>La tragédie, </a:t>
            </a:r>
            <a:r>
              <a:rPr lang="fr-FR" i="1" dirty="0"/>
              <a:t>catharsis </a:t>
            </a:r>
            <a:r>
              <a:rPr lang="fr-FR" dirty="0"/>
              <a:t>des pratiques religieuses</a:t>
            </a:r>
          </a:p>
        </p:txBody>
      </p:sp>
      <p:sp>
        <p:nvSpPr>
          <p:cNvPr id="3" name="Espace réservé du contenu 2">
            <a:extLst>
              <a:ext uri="{FF2B5EF4-FFF2-40B4-BE49-F238E27FC236}">
                <a16:creationId xmlns:a16="http://schemas.microsoft.com/office/drawing/2014/main" id="{D64C78D0-5744-AE40-8F43-F5FE9FB1AEED}"/>
              </a:ext>
            </a:extLst>
          </p:cNvPr>
          <p:cNvSpPr>
            <a:spLocks noGrp="1"/>
          </p:cNvSpPr>
          <p:nvPr>
            <p:ph idx="1"/>
          </p:nvPr>
        </p:nvSpPr>
        <p:spPr/>
        <p:txBody>
          <a:bodyPr/>
          <a:lstStyle/>
          <a:p>
            <a:pPr marL="0" indent="0">
              <a:buNone/>
            </a:pPr>
            <a:endParaRPr lang="fr-FR" dirty="0"/>
          </a:p>
          <a:p>
            <a:pPr marL="0" indent="0">
              <a:buNone/>
            </a:pPr>
            <a:r>
              <a:rPr lang="fr-FR" b="1" i="1" dirty="0"/>
              <a:t>Thyeste, 690-780… </a:t>
            </a:r>
          </a:p>
        </p:txBody>
      </p:sp>
    </p:spTree>
    <p:extLst>
      <p:ext uri="{BB962C8B-B14F-4D97-AF65-F5344CB8AC3E}">
        <p14:creationId xmlns:p14="http://schemas.microsoft.com/office/powerpoint/2010/main" val="3058793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D5FC38-1B98-004C-B4CB-A4ACECB4F98E}"/>
              </a:ext>
            </a:extLst>
          </p:cNvPr>
          <p:cNvSpPr>
            <a:spLocks noGrp="1"/>
          </p:cNvSpPr>
          <p:nvPr>
            <p:ph type="title"/>
          </p:nvPr>
        </p:nvSpPr>
        <p:spPr>
          <a:xfrm>
            <a:off x="2592925" y="276977"/>
            <a:ext cx="8911687" cy="1280890"/>
          </a:xfrm>
        </p:spPr>
        <p:txBody>
          <a:bodyPr/>
          <a:lstStyle/>
          <a:p>
            <a:r>
              <a:rPr lang="fr-FR" dirty="0"/>
              <a:t>Privilégier la piété intérieure</a:t>
            </a:r>
          </a:p>
        </p:txBody>
      </p:sp>
      <p:sp>
        <p:nvSpPr>
          <p:cNvPr id="3" name="Espace réservé du contenu 2">
            <a:extLst>
              <a:ext uri="{FF2B5EF4-FFF2-40B4-BE49-F238E27FC236}">
                <a16:creationId xmlns:a16="http://schemas.microsoft.com/office/drawing/2014/main" id="{CC670E5F-50A8-BE41-87B5-185DBAB14E85}"/>
              </a:ext>
            </a:extLst>
          </p:cNvPr>
          <p:cNvSpPr>
            <a:spLocks noGrp="1"/>
          </p:cNvSpPr>
          <p:nvPr>
            <p:ph idx="1"/>
          </p:nvPr>
        </p:nvSpPr>
        <p:spPr>
          <a:xfrm>
            <a:off x="1621410" y="1197203"/>
            <a:ext cx="10570589" cy="5580669"/>
          </a:xfrm>
        </p:spPr>
        <p:txBody>
          <a:bodyPr>
            <a:normAutofit fontScale="92500" lnSpcReduction="10000"/>
          </a:bodyPr>
          <a:lstStyle/>
          <a:p>
            <a:pPr marL="0" indent="0" algn="just">
              <a:buNone/>
            </a:pPr>
            <a:r>
              <a:rPr lang="fr-FR" b="1" i="1" dirty="0"/>
              <a:t>Lettres à Lucilius, </a:t>
            </a:r>
            <a:r>
              <a:rPr lang="fr-FR" b="1" dirty="0"/>
              <a:t>95, 47-48</a:t>
            </a:r>
            <a:endParaRPr lang="fr-FR" b="1" i="1" dirty="0"/>
          </a:p>
          <a:p>
            <a:pPr marL="0" indent="0" algn="just">
              <a:buNone/>
            </a:pPr>
            <a:r>
              <a:rPr lang="fr-FR" i="1" dirty="0" err="1"/>
              <a:t>Quomodo</a:t>
            </a:r>
            <a:r>
              <a:rPr lang="fr-FR" i="1" dirty="0"/>
              <a:t> </a:t>
            </a:r>
            <a:r>
              <a:rPr lang="fr-FR" i="1" dirty="0" err="1"/>
              <a:t>sint</a:t>
            </a:r>
            <a:r>
              <a:rPr lang="fr-FR" i="1" dirty="0"/>
              <a:t> dii </a:t>
            </a:r>
            <a:r>
              <a:rPr lang="fr-FR" i="1" dirty="0" err="1"/>
              <a:t>colendi</a:t>
            </a:r>
            <a:r>
              <a:rPr lang="fr-FR" i="1" dirty="0"/>
              <a:t> </a:t>
            </a:r>
            <a:r>
              <a:rPr lang="fr-FR" i="1" dirty="0" err="1"/>
              <a:t>solet</a:t>
            </a:r>
            <a:r>
              <a:rPr lang="fr-FR" i="1" dirty="0"/>
              <a:t> </a:t>
            </a:r>
            <a:r>
              <a:rPr lang="fr-FR" i="1" dirty="0" err="1"/>
              <a:t>praecipi</a:t>
            </a:r>
            <a:r>
              <a:rPr lang="fr-FR" i="1" dirty="0"/>
              <a:t>. </a:t>
            </a:r>
            <a:r>
              <a:rPr lang="fr-FR" i="1" dirty="0" err="1"/>
              <a:t>Accendere</a:t>
            </a:r>
            <a:r>
              <a:rPr lang="fr-FR" i="1" dirty="0"/>
              <a:t> </a:t>
            </a:r>
            <a:r>
              <a:rPr lang="fr-FR" i="1" dirty="0" err="1"/>
              <a:t>aliquem</a:t>
            </a:r>
            <a:r>
              <a:rPr lang="fr-FR" i="1" dirty="0"/>
              <a:t> </a:t>
            </a:r>
            <a:r>
              <a:rPr lang="fr-FR" i="1" dirty="0" err="1"/>
              <a:t>lucernas</a:t>
            </a:r>
            <a:r>
              <a:rPr lang="fr-FR" i="1" dirty="0"/>
              <a:t> </a:t>
            </a:r>
            <a:r>
              <a:rPr lang="fr-FR" i="1" dirty="0" err="1"/>
              <a:t>sabbatis</a:t>
            </a:r>
            <a:r>
              <a:rPr lang="fr-FR" i="1" dirty="0"/>
              <a:t> </a:t>
            </a:r>
            <a:r>
              <a:rPr lang="fr-FR" i="1" dirty="0" err="1"/>
              <a:t>prohibeamus</a:t>
            </a:r>
            <a:r>
              <a:rPr lang="fr-FR" i="1" dirty="0"/>
              <a:t>, </a:t>
            </a:r>
            <a:r>
              <a:rPr lang="fr-FR" i="1" dirty="0" err="1"/>
              <a:t>quoniam</a:t>
            </a:r>
            <a:r>
              <a:rPr lang="fr-FR" i="1" dirty="0"/>
              <a:t> nec </a:t>
            </a:r>
            <a:r>
              <a:rPr lang="fr-FR" i="1" dirty="0" err="1"/>
              <a:t>lumine</a:t>
            </a:r>
            <a:r>
              <a:rPr lang="fr-FR" i="1" dirty="0"/>
              <a:t> dii </a:t>
            </a:r>
            <a:r>
              <a:rPr lang="fr-FR" i="1" dirty="0" err="1"/>
              <a:t>egent</a:t>
            </a:r>
            <a:r>
              <a:rPr lang="fr-FR" i="1" dirty="0"/>
              <a:t> et ne </a:t>
            </a:r>
            <a:r>
              <a:rPr lang="fr-FR" i="1" dirty="0" err="1"/>
              <a:t>homines</a:t>
            </a:r>
            <a:r>
              <a:rPr lang="fr-FR" i="1" dirty="0"/>
              <a:t> </a:t>
            </a:r>
            <a:r>
              <a:rPr lang="fr-FR" i="1" dirty="0" err="1"/>
              <a:t>quidem</a:t>
            </a:r>
            <a:r>
              <a:rPr lang="fr-FR" i="1" dirty="0"/>
              <a:t> </a:t>
            </a:r>
            <a:r>
              <a:rPr lang="fr-FR" i="1" dirty="0" err="1"/>
              <a:t>delectantur</a:t>
            </a:r>
            <a:r>
              <a:rPr lang="fr-FR" i="1" dirty="0"/>
              <a:t> fuligine. </a:t>
            </a:r>
            <a:r>
              <a:rPr lang="fr-FR" i="1" dirty="0" err="1"/>
              <a:t>Vetemus</a:t>
            </a:r>
            <a:r>
              <a:rPr lang="fr-FR" i="1" dirty="0"/>
              <a:t> </a:t>
            </a:r>
            <a:r>
              <a:rPr lang="fr-FR" i="1" dirty="0" err="1"/>
              <a:t>salutationibus</a:t>
            </a:r>
            <a:r>
              <a:rPr lang="fr-FR" i="1" dirty="0"/>
              <a:t> </a:t>
            </a:r>
            <a:r>
              <a:rPr lang="fr-FR" i="1" dirty="0" err="1"/>
              <a:t>matutinis</a:t>
            </a:r>
            <a:r>
              <a:rPr lang="fr-FR" i="1" dirty="0"/>
              <a:t> </a:t>
            </a:r>
            <a:r>
              <a:rPr lang="fr-FR" i="1" dirty="0" err="1"/>
              <a:t>fungi</a:t>
            </a:r>
            <a:r>
              <a:rPr lang="fr-FR" i="1" dirty="0"/>
              <a:t> et </a:t>
            </a:r>
            <a:r>
              <a:rPr lang="fr-FR" i="1" dirty="0" err="1"/>
              <a:t>foribus</a:t>
            </a:r>
            <a:r>
              <a:rPr lang="fr-FR" i="1" dirty="0"/>
              <a:t> </a:t>
            </a:r>
            <a:r>
              <a:rPr lang="fr-FR" i="1" dirty="0" err="1"/>
              <a:t>adsidere</a:t>
            </a:r>
            <a:r>
              <a:rPr lang="fr-FR" i="1" dirty="0"/>
              <a:t> </a:t>
            </a:r>
            <a:r>
              <a:rPr lang="fr-FR" i="1" dirty="0" err="1"/>
              <a:t>templorum</a:t>
            </a:r>
            <a:r>
              <a:rPr lang="fr-FR" i="1" dirty="0"/>
              <a:t> : </a:t>
            </a:r>
            <a:r>
              <a:rPr lang="fr-FR" i="1" dirty="0" err="1"/>
              <a:t>humana</a:t>
            </a:r>
            <a:r>
              <a:rPr lang="fr-FR" i="1" dirty="0"/>
              <a:t> </a:t>
            </a:r>
            <a:r>
              <a:rPr lang="fr-FR" i="1" dirty="0" err="1"/>
              <a:t>ambitio</a:t>
            </a:r>
            <a:r>
              <a:rPr lang="fr-FR" i="1" dirty="0"/>
              <a:t> </a:t>
            </a:r>
            <a:r>
              <a:rPr lang="fr-FR" i="1" dirty="0" err="1"/>
              <a:t>istis</a:t>
            </a:r>
            <a:r>
              <a:rPr lang="fr-FR" i="1" dirty="0"/>
              <a:t> </a:t>
            </a:r>
            <a:r>
              <a:rPr lang="fr-FR" i="1" dirty="0" err="1"/>
              <a:t>officiis</a:t>
            </a:r>
            <a:r>
              <a:rPr lang="fr-FR" i="1" dirty="0"/>
              <a:t> </a:t>
            </a:r>
            <a:r>
              <a:rPr lang="fr-FR" i="1" dirty="0" err="1"/>
              <a:t>capitur</a:t>
            </a:r>
            <a:r>
              <a:rPr lang="fr-FR" i="1" dirty="0"/>
              <a:t>, deum </a:t>
            </a:r>
            <a:r>
              <a:rPr lang="fr-FR" i="1" dirty="0" err="1"/>
              <a:t>colit</a:t>
            </a:r>
            <a:r>
              <a:rPr lang="fr-FR" i="1" dirty="0"/>
              <a:t> qui </a:t>
            </a:r>
            <a:r>
              <a:rPr lang="fr-FR" i="1" dirty="0" err="1"/>
              <a:t>nouit</a:t>
            </a:r>
            <a:r>
              <a:rPr lang="fr-FR" i="1" dirty="0"/>
              <a:t>. </a:t>
            </a:r>
            <a:r>
              <a:rPr lang="fr-FR" i="1" dirty="0" err="1"/>
              <a:t>Vetemus</a:t>
            </a:r>
            <a:r>
              <a:rPr lang="fr-FR" i="1" dirty="0"/>
              <a:t> </a:t>
            </a:r>
            <a:r>
              <a:rPr lang="fr-FR" i="1" dirty="0" err="1"/>
              <a:t>lintea</a:t>
            </a:r>
            <a:r>
              <a:rPr lang="fr-FR" i="1" dirty="0"/>
              <a:t> et strigiles </a:t>
            </a:r>
            <a:r>
              <a:rPr lang="fr-FR" i="1" dirty="0" err="1"/>
              <a:t>Ioui</a:t>
            </a:r>
            <a:r>
              <a:rPr lang="fr-FR" i="1" dirty="0"/>
              <a:t> ferre et speculum </a:t>
            </a:r>
            <a:r>
              <a:rPr lang="fr-FR" i="1" dirty="0" err="1"/>
              <a:t>tenere</a:t>
            </a:r>
            <a:r>
              <a:rPr lang="fr-FR" i="1" dirty="0"/>
              <a:t> </a:t>
            </a:r>
            <a:r>
              <a:rPr lang="fr-FR" i="1" dirty="0" err="1"/>
              <a:t>Iunoni</a:t>
            </a:r>
            <a:r>
              <a:rPr lang="fr-FR" i="1" dirty="0"/>
              <a:t> : non </a:t>
            </a:r>
            <a:r>
              <a:rPr lang="fr-FR" i="1" dirty="0" err="1"/>
              <a:t>quaerit</a:t>
            </a:r>
            <a:r>
              <a:rPr lang="fr-FR" i="1" dirty="0"/>
              <a:t> </a:t>
            </a:r>
            <a:r>
              <a:rPr lang="fr-FR" i="1" dirty="0" err="1"/>
              <a:t>ministros</a:t>
            </a:r>
            <a:r>
              <a:rPr lang="fr-FR" i="1" dirty="0"/>
              <a:t> deus. </a:t>
            </a:r>
            <a:r>
              <a:rPr lang="fr-FR" i="1" dirty="0" err="1"/>
              <a:t>Quidni</a:t>
            </a:r>
            <a:r>
              <a:rPr lang="fr-FR" i="1" dirty="0"/>
              <a:t> ? </a:t>
            </a:r>
            <a:r>
              <a:rPr lang="fr-FR" i="1" dirty="0" err="1"/>
              <a:t>Ipse</a:t>
            </a:r>
            <a:r>
              <a:rPr lang="fr-FR" i="1" dirty="0"/>
              <a:t> humano </a:t>
            </a:r>
            <a:r>
              <a:rPr lang="fr-FR" i="1" dirty="0" err="1"/>
              <a:t>generi</a:t>
            </a:r>
            <a:r>
              <a:rPr lang="fr-FR" i="1" dirty="0"/>
              <a:t> </a:t>
            </a:r>
            <a:r>
              <a:rPr lang="fr-FR" i="1" dirty="0" err="1"/>
              <a:t>ministrat</a:t>
            </a:r>
            <a:r>
              <a:rPr lang="fr-FR" i="1" dirty="0"/>
              <a:t>, </a:t>
            </a:r>
            <a:r>
              <a:rPr lang="fr-FR" i="1" dirty="0" err="1"/>
              <a:t>ubique</a:t>
            </a:r>
            <a:r>
              <a:rPr lang="fr-FR" i="1" dirty="0"/>
              <a:t> et omnibus </a:t>
            </a:r>
            <a:r>
              <a:rPr lang="fr-FR" i="1" dirty="0" err="1"/>
              <a:t>praesto</a:t>
            </a:r>
            <a:r>
              <a:rPr lang="fr-FR" i="1" dirty="0"/>
              <a:t> est. </a:t>
            </a:r>
            <a:r>
              <a:rPr lang="fr-FR" i="1" dirty="0" err="1"/>
              <a:t>Audiat</a:t>
            </a:r>
            <a:r>
              <a:rPr lang="fr-FR" i="1" dirty="0"/>
              <a:t> </a:t>
            </a:r>
            <a:r>
              <a:rPr lang="fr-FR" i="1" dirty="0" err="1"/>
              <a:t>licet</a:t>
            </a:r>
            <a:r>
              <a:rPr lang="fr-FR" i="1" dirty="0"/>
              <a:t> quem </a:t>
            </a:r>
            <a:r>
              <a:rPr lang="fr-FR" i="1" dirty="0" err="1"/>
              <a:t>modum</a:t>
            </a:r>
            <a:r>
              <a:rPr lang="fr-FR" i="1" dirty="0"/>
              <a:t> </a:t>
            </a:r>
            <a:r>
              <a:rPr lang="fr-FR" i="1" dirty="0" err="1"/>
              <a:t>seruare</a:t>
            </a:r>
            <a:r>
              <a:rPr lang="fr-FR" i="1" dirty="0"/>
              <a:t> in </a:t>
            </a:r>
            <a:r>
              <a:rPr lang="fr-FR" i="1" dirty="0" err="1"/>
              <a:t>sacrificiis</a:t>
            </a:r>
            <a:r>
              <a:rPr lang="fr-FR" i="1" dirty="0"/>
              <a:t> </a:t>
            </a:r>
            <a:r>
              <a:rPr lang="fr-FR" i="1" dirty="0" err="1"/>
              <a:t>debeat</a:t>
            </a:r>
            <a:r>
              <a:rPr lang="fr-FR" i="1" dirty="0"/>
              <a:t>, </a:t>
            </a:r>
            <a:r>
              <a:rPr lang="fr-FR" i="1" dirty="0" err="1"/>
              <a:t>quam</a:t>
            </a:r>
            <a:r>
              <a:rPr lang="fr-FR" i="1" dirty="0"/>
              <a:t> </a:t>
            </a:r>
            <a:r>
              <a:rPr lang="fr-FR" i="1" dirty="0" err="1"/>
              <a:t>procul</a:t>
            </a:r>
            <a:r>
              <a:rPr lang="fr-FR" i="1" dirty="0"/>
              <a:t> </a:t>
            </a:r>
            <a:r>
              <a:rPr lang="fr-FR" i="1" dirty="0" err="1"/>
              <a:t>resilire</a:t>
            </a:r>
            <a:r>
              <a:rPr lang="fr-FR" i="1" dirty="0"/>
              <a:t> a </a:t>
            </a:r>
            <a:r>
              <a:rPr lang="fr-FR" i="1" dirty="0" err="1"/>
              <a:t>molestis</a:t>
            </a:r>
            <a:r>
              <a:rPr lang="fr-FR" i="1" dirty="0"/>
              <a:t> </a:t>
            </a:r>
            <a:r>
              <a:rPr lang="fr-FR" i="1" dirty="0" err="1"/>
              <a:t>superstitionibus</a:t>
            </a:r>
            <a:r>
              <a:rPr lang="fr-FR" i="1" dirty="0"/>
              <a:t>, </a:t>
            </a:r>
            <a:r>
              <a:rPr lang="fr-FR" i="1" dirty="0" err="1"/>
              <a:t>numquam</a:t>
            </a:r>
            <a:r>
              <a:rPr lang="fr-FR" i="1" dirty="0"/>
              <a:t> satis </a:t>
            </a:r>
            <a:r>
              <a:rPr lang="fr-FR" i="1" dirty="0" err="1"/>
              <a:t>profectum</a:t>
            </a:r>
            <a:r>
              <a:rPr lang="fr-FR" i="1" dirty="0"/>
              <a:t> </a:t>
            </a:r>
            <a:r>
              <a:rPr lang="fr-FR" i="1" dirty="0" err="1"/>
              <a:t>erit</a:t>
            </a:r>
            <a:r>
              <a:rPr lang="fr-FR" i="1" dirty="0"/>
              <a:t> </a:t>
            </a:r>
            <a:r>
              <a:rPr lang="fr-FR" i="1" dirty="0" err="1"/>
              <a:t>nisi</a:t>
            </a:r>
            <a:r>
              <a:rPr lang="fr-FR" i="1" dirty="0"/>
              <a:t> </a:t>
            </a:r>
            <a:r>
              <a:rPr lang="fr-FR" i="1" dirty="0" err="1"/>
              <a:t>qualem</a:t>
            </a:r>
            <a:r>
              <a:rPr lang="fr-FR" i="1" dirty="0"/>
              <a:t> </a:t>
            </a:r>
            <a:r>
              <a:rPr lang="fr-FR" i="1" dirty="0" err="1"/>
              <a:t>debet</a:t>
            </a:r>
            <a:r>
              <a:rPr lang="fr-FR" i="1" dirty="0"/>
              <a:t> deum mente </a:t>
            </a:r>
            <a:r>
              <a:rPr lang="fr-FR" i="1" dirty="0" err="1"/>
              <a:t>conceperit</a:t>
            </a:r>
            <a:r>
              <a:rPr lang="fr-FR" i="1" dirty="0"/>
              <a:t>, </a:t>
            </a:r>
            <a:r>
              <a:rPr lang="fr-FR" i="1" dirty="0" err="1"/>
              <a:t>omnia</a:t>
            </a:r>
            <a:r>
              <a:rPr lang="fr-FR" i="1" dirty="0"/>
              <a:t> </a:t>
            </a:r>
            <a:r>
              <a:rPr lang="fr-FR" i="1" dirty="0" err="1"/>
              <a:t>habentem</a:t>
            </a:r>
            <a:r>
              <a:rPr lang="fr-FR" i="1" dirty="0"/>
              <a:t>, </a:t>
            </a:r>
            <a:r>
              <a:rPr lang="fr-FR" i="1" dirty="0" err="1"/>
              <a:t>omnia</a:t>
            </a:r>
            <a:r>
              <a:rPr lang="fr-FR" i="1" dirty="0"/>
              <a:t> </a:t>
            </a:r>
            <a:r>
              <a:rPr lang="fr-FR" i="1" dirty="0" err="1"/>
              <a:t>tribuentem</a:t>
            </a:r>
            <a:r>
              <a:rPr lang="fr-FR" i="1" dirty="0"/>
              <a:t>, </a:t>
            </a:r>
            <a:r>
              <a:rPr lang="fr-FR" i="1" dirty="0" err="1"/>
              <a:t>beneficium</a:t>
            </a:r>
            <a:r>
              <a:rPr lang="fr-FR" i="1" dirty="0"/>
              <a:t> gratis.</a:t>
            </a:r>
          </a:p>
          <a:p>
            <a:pPr marL="0" indent="0" algn="just">
              <a:buNone/>
            </a:pPr>
            <a:endParaRPr lang="fr-FR" dirty="0"/>
          </a:p>
          <a:p>
            <a:pPr marL="0" indent="0" algn="just">
              <a:buNone/>
            </a:pPr>
            <a:r>
              <a:rPr lang="fr-FR" dirty="0"/>
              <a:t>« La manière dont il faut adorer les dieux est un thème ordinaire de l’enseignement par préceptes. Défendons aux dévots d’allumer des lampes le jour du sabbat, attendu que les dieux n’ont nul besoin de luminaire et qu’aux hommes même la fumée n’est pas chose fort agréable. Défendons de pratiquer la salutation matinale et de se tenir assis aux portes des temples : c’est l’orgueil humain qui se laisse prendre à de tels hommages, mais adorer le dieu c’est simplement le connaître. Défendons de porter les linges et les strigiles à Jupiter, de présenter le miroir à Junon. Le dieu ne cherche pas de serviteurs. Le peut-il, lui qui est le serviteur du genre humain, présent en tout lieu et pour tous ? </a:t>
            </a:r>
            <a:r>
              <a:rPr lang="fr-FR" b="1" dirty="0"/>
              <a:t>L’homme a beau apprendre de quels excès il doit se garder dans l’usage des sacrifices, comme il doit fuir à corps perdu le joug de la superstition, le progrès demeurera insuffisant, tant que sa pensée n’aura pas du dieu l’idée qu’il doit en avoir, celle d’un dieu qui possède tout, qui donne tout, d’un bienfaiteur désintéressé. </a:t>
            </a:r>
            <a:r>
              <a:rPr lang="fr-FR" dirty="0"/>
              <a:t>»</a:t>
            </a:r>
          </a:p>
          <a:p>
            <a:pPr marL="0" indent="0" algn="just">
              <a:buNone/>
            </a:pPr>
            <a:endParaRPr lang="fr-FR" dirty="0"/>
          </a:p>
        </p:txBody>
      </p:sp>
    </p:spTree>
    <p:extLst>
      <p:ext uri="{BB962C8B-B14F-4D97-AF65-F5344CB8AC3E}">
        <p14:creationId xmlns:p14="http://schemas.microsoft.com/office/powerpoint/2010/main" val="2980695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180732-A3B6-D548-871C-DE3C99D2957F}"/>
              </a:ext>
            </a:extLst>
          </p:cNvPr>
          <p:cNvSpPr>
            <a:spLocks noGrp="1"/>
          </p:cNvSpPr>
          <p:nvPr>
            <p:ph type="title"/>
          </p:nvPr>
        </p:nvSpPr>
        <p:spPr>
          <a:xfrm>
            <a:off x="2753792" y="3164110"/>
            <a:ext cx="8911687" cy="1280890"/>
          </a:xfrm>
        </p:spPr>
        <p:txBody>
          <a:bodyPr/>
          <a:lstStyle/>
          <a:p>
            <a:r>
              <a:rPr lang="fr-FR" dirty="0"/>
              <a:t>B/ Sénèque et les religions orientales</a:t>
            </a:r>
          </a:p>
        </p:txBody>
      </p:sp>
      <p:sp>
        <p:nvSpPr>
          <p:cNvPr id="3" name="Espace réservé du contenu 2">
            <a:extLst>
              <a:ext uri="{FF2B5EF4-FFF2-40B4-BE49-F238E27FC236}">
                <a16:creationId xmlns:a16="http://schemas.microsoft.com/office/drawing/2014/main" id="{6D0F9567-42A6-C346-9AED-A7B82A8193DB}"/>
              </a:ext>
            </a:extLst>
          </p:cNvPr>
          <p:cNvSpPr>
            <a:spLocks noGrp="1"/>
          </p:cNvSpPr>
          <p:nvPr>
            <p:ph idx="1"/>
          </p:nvPr>
        </p:nvSpPr>
        <p:spPr/>
        <p:txBody>
          <a:bodyPr/>
          <a:lstStyle/>
          <a:p>
            <a:endParaRPr lang="fr-FR" dirty="0"/>
          </a:p>
        </p:txBody>
      </p:sp>
    </p:spTree>
    <p:extLst>
      <p:ext uri="{BB962C8B-B14F-4D97-AF65-F5344CB8AC3E}">
        <p14:creationId xmlns:p14="http://schemas.microsoft.com/office/powerpoint/2010/main" val="2510993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A519C5-5143-CE4C-88E7-C5F01A023189}"/>
              </a:ext>
            </a:extLst>
          </p:cNvPr>
          <p:cNvSpPr>
            <a:spLocks noGrp="1"/>
          </p:cNvSpPr>
          <p:nvPr>
            <p:ph type="title"/>
          </p:nvPr>
        </p:nvSpPr>
        <p:spPr/>
        <p:txBody>
          <a:bodyPr/>
          <a:lstStyle/>
          <a:p>
            <a:r>
              <a:rPr lang="fr-FR" dirty="0"/>
              <a:t>Sénèque et les religions orientales </a:t>
            </a:r>
          </a:p>
        </p:txBody>
      </p:sp>
      <p:sp>
        <p:nvSpPr>
          <p:cNvPr id="3" name="Espace réservé du contenu 2">
            <a:extLst>
              <a:ext uri="{FF2B5EF4-FFF2-40B4-BE49-F238E27FC236}">
                <a16:creationId xmlns:a16="http://schemas.microsoft.com/office/drawing/2014/main" id="{FF7FB025-2B66-4C4B-815B-F5A97692E4FD}"/>
              </a:ext>
            </a:extLst>
          </p:cNvPr>
          <p:cNvSpPr>
            <a:spLocks noGrp="1"/>
          </p:cNvSpPr>
          <p:nvPr>
            <p:ph idx="1"/>
          </p:nvPr>
        </p:nvSpPr>
        <p:spPr>
          <a:xfrm>
            <a:off x="2507530" y="1611984"/>
            <a:ext cx="8997082" cy="4299238"/>
          </a:xfrm>
        </p:spPr>
        <p:txBody>
          <a:bodyPr>
            <a:normAutofit lnSpcReduction="10000"/>
          </a:bodyPr>
          <a:lstStyle/>
          <a:p>
            <a:pPr marL="0" indent="0">
              <a:buNone/>
            </a:pPr>
            <a:r>
              <a:rPr lang="fr-FR" b="1" dirty="0"/>
              <a:t>Sénèque, </a:t>
            </a:r>
            <a:r>
              <a:rPr lang="fr-FR" b="1" i="1" dirty="0"/>
              <a:t>De </a:t>
            </a:r>
            <a:r>
              <a:rPr lang="fr-FR" b="1" i="1" dirty="0" err="1"/>
              <a:t>uita</a:t>
            </a:r>
            <a:r>
              <a:rPr lang="fr-FR" b="1" i="1" dirty="0"/>
              <a:t> </a:t>
            </a:r>
            <a:r>
              <a:rPr lang="fr-FR" b="1" i="1" dirty="0" err="1"/>
              <a:t>beata</a:t>
            </a:r>
            <a:r>
              <a:rPr lang="fr-FR" b="1" i="1" dirty="0"/>
              <a:t>, </a:t>
            </a:r>
            <a:r>
              <a:rPr lang="fr-FR" b="1" dirty="0"/>
              <a:t>26, 8</a:t>
            </a:r>
          </a:p>
          <a:p>
            <a:pPr marL="0" indent="0" algn="just">
              <a:buNone/>
            </a:pPr>
            <a:r>
              <a:rPr lang="fr-FR" i="1" dirty="0"/>
              <a:t>Cum </a:t>
            </a:r>
            <a:r>
              <a:rPr lang="fr-FR" i="1" dirty="0" err="1"/>
              <a:t>sistrum</a:t>
            </a:r>
            <a:r>
              <a:rPr lang="fr-FR" i="1" dirty="0"/>
              <a:t> </a:t>
            </a:r>
            <a:r>
              <a:rPr lang="fr-FR" i="1" dirty="0" err="1"/>
              <a:t>aliquis</a:t>
            </a:r>
            <a:r>
              <a:rPr lang="fr-FR" i="1" dirty="0"/>
              <a:t> </a:t>
            </a:r>
            <a:r>
              <a:rPr lang="fr-FR" i="1" dirty="0" err="1"/>
              <a:t>concutiens</a:t>
            </a:r>
            <a:r>
              <a:rPr lang="fr-FR" i="1" dirty="0"/>
              <a:t> ex </a:t>
            </a:r>
            <a:r>
              <a:rPr lang="fr-FR" i="1" dirty="0" err="1"/>
              <a:t>imperio</a:t>
            </a:r>
            <a:r>
              <a:rPr lang="fr-FR" i="1" dirty="0"/>
              <a:t> </a:t>
            </a:r>
            <a:r>
              <a:rPr lang="fr-FR" i="1" dirty="0" err="1"/>
              <a:t>mentitur</a:t>
            </a:r>
            <a:r>
              <a:rPr lang="fr-FR" i="1" dirty="0"/>
              <a:t>, cum </a:t>
            </a:r>
            <a:r>
              <a:rPr lang="fr-FR" i="1" dirty="0" err="1"/>
              <a:t>aliquis</a:t>
            </a:r>
            <a:r>
              <a:rPr lang="fr-FR" i="1" dirty="0"/>
              <a:t> </a:t>
            </a:r>
            <a:r>
              <a:rPr lang="fr-FR" i="1" dirty="0" err="1"/>
              <a:t>secandi</a:t>
            </a:r>
            <a:r>
              <a:rPr lang="fr-FR" i="1" dirty="0"/>
              <a:t> </a:t>
            </a:r>
            <a:r>
              <a:rPr lang="fr-FR" i="1" dirty="0" err="1"/>
              <a:t>lacertos</a:t>
            </a:r>
            <a:r>
              <a:rPr lang="fr-FR" i="1" dirty="0"/>
              <a:t> </a:t>
            </a:r>
            <a:r>
              <a:rPr lang="fr-FR" i="1" dirty="0" err="1"/>
              <a:t>suos</a:t>
            </a:r>
            <a:r>
              <a:rPr lang="fr-FR" i="1" dirty="0"/>
              <a:t> </a:t>
            </a:r>
            <a:r>
              <a:rPr lang="fr-FR" i="1" dirty="0" err="1"/>
              <a:t>artifex</a:t>
            </a:r>
            <a:r>
              <a:rPr lang="fr-FR" i="1" dirty="0"/>
              <a:t> </a:t>
            </a:r>
            <a:r>
              <a:rPr lang="fr-FR" i="1" dirty="0" err="1"/>
              <a:t>brachia</a:t>
            </a:r>
            <a:r>
              <a:rPr lang="fr-FR" i="1" dirty="0"/>
              <a:t> </a:t>
            </a:r>
            <a:r>
              <a:rPr lang="fr-FR" i="1" dirty="0" err="1"/>
              <a:t>atque</a:t>
            </a:r>
            <a:r>
              <a:rPr lang="fr-FR" i="1" dirty="0"/>
              <a:t> </a:t>
            </a:r>
            <a:r>
              <a:rPr lang="fr-FR" i="1" dirty="0" err="1"/>
              <a:t>umeros</a:t>
            </a:r>
            <a:r>
              <a:rPr lang="fr-FR" i="1" dirty="0"/>
              <a:t> </a:t>
            </a:r>
            <a:r>
              <a:rPr lang="fr-FR" i="1" dirty="0" err="1"/>
              <a:t>suspensa</a:t>
            </a:r>
            <a:r>
              <a:rPr lang="fr-FR" i="1" dirty="0"/>
              <a:t> manu </a:t>
            </a:r>
            <a:r>
              <a:rPr lang="fr-FR" i="1" dirty="0" err="1"/>
              <a:t>cruentat</a:t>
            </a:r>
            <a:r>
              <a:rPr lang="fr-FR" i="1" dirty="0"/>
              <a:t>, cum </a:t>
            </a:r>
            <a:r>
              <a:rPr lang="fr-FR" i="1" dirty="0" err="1"/>
              <a:t>aliqua</a:t>
            </a:r>
            <a:r>
              <a:rPr lang="fr-FR" i="1" dirty="0"/>
              <a:t> </a:t>
            </a:r>
            <a:r>
              <a:rPr lang="fr-FR" i="1" dirty="0" err="1"/>
              <a:t>genibus</a:t>
            </a:r>
            <a:r>
              <a:rPr lang="fr-FR" i="1" dirty="0"/>
              <a:t> per </a:t>
            </a:r>
            <a:r>
              <a:rPr lang="fr-FR" i="1" dirty="0" err="1"/>
              <a:t>uiam</a:t>
            </a:r>
            <a:r>
              <a:rPr lang="fr-FR" i="1" dirty="0"/>
              <a:t> repens </a:t>
            </a:r>
            <a:r>
              <a:rPr lang="fr-FR" i="1" dirty="0" err="1"/>
              <a:t>ululat</a:t>
            </a:r>
            <a:r>
              <a:rPr lang="fr-FR" i="1" dirty="0"/>
              <a:t> </a:t>
            </a:r>
            <a:r>
              <a:rPr lang="fr-FR" i="1" dirty="0" err="1"/>
              <a:t>laurumque</a:t>
            </a:r>
            <a:r>
              <a:rPr lang="fr-FR" i="1" dirty="0"/>
              <a:t> </a:t>
            </a:r>
            <a:r>
              <a:rPr lang="fr-FR" i="1" dirty="0" err="1"/>
              <a:t>linteatus</a:t>
            </a:r>
            <a:r>
              <a:rPr lang="fr-FR" i="1" dirty="0"/>
              <a:t> </a:t>
            </a:r>
            <a:r>
              <a:rPr lang="fr-FR" i="1" dirty="0" err="1"/>
              <a:t>senex</a:t>
            </a:r>
            <a:r>
              <a:rPr lang="fr-FR" i="1" dirty="0"/>
              <a:t> et medio </a:t>
            </a:r>
            <a:r>
              <a:rPr lang="fr-FR" i="1" dirty="0" err="1"/>
              <a:t>lucernam</a:t>
            </a:r>
            <a:r>
              <a:rPr lang="fr-FR" i="1" dirty="0"/>
              <a:t> die </a:t>
            </a:r>
            <a:r>
              <a:rPr lang="fr-FR" i="1" dirty="0" err="1"/>
              <a:t>praeferens</a:t>
            </a:r>
            <a:r>
              <a:rPr lang="fr-FR" i="1" dirty="0"/>
              <a:t> </a:t>
            </a:r>
            <a:r>
              <a:rPr lang="fr-FR" i="1" dirty="0" err="1"/>
              <a:t>conclamat</a:t>
            </a:r>
            <a:r>
              <a:rPr lang="fr-FR" i="1" dirty="0"/>
              <a:t> </a:t>
            </a:r>
            <a:r>
              <a:rPr lang="fr-FR" i="1" dirty="0" err="1"/>
              <a:t>iratum</a:t>
            </a:r>
            <a:r>
              <a:rPr lang="fr-FR" i="1" dirty="0"/>
              <a:t> </a:t>
            </a:r>
            <a:r>
              <a:rPr lang="fr-FR" i="1" dirty="0" err="1"/>
              <a:t>aliquem</a:t>
            </a:r>
            <a:r>
              <a:rPr lang="fr-FR" i="1" dirty="0"/>
              <a:t> </a:t>
            </a:r>
            <a:r>
              <a:rPr lang="fr-FR" i="1" dirty="0" err="1"/>
              <a:t>deorum</a:t>
            </a:r>
            <a:r>
              <a:rPr lang="fr-FR" i="1" dirty="0"/>
              <a:t>, </a:t>
            </a:r>
            <a:r>
              <a:rPr lang="fr-FR" i="1" dirty="0" err="1"/>
              <a:t>concurritis</a:t>
            </a:r>
            <a:r>
              <a:rPr lang="fr-FR" i="1" dirty="0"/>
              <a:t> et </a:t>
            </a:r>
            <a:r>
              <a:rPr lang="fr-FR" i="1" dirty="0" err="1"/>
              <a:t>auditis</a:t>
            </a:r>
            <a:r>
              <a:rPr lang="fr-FR" i="1" dirty="0"/>
              <a:t> </a:t>
            </a:r>
            <a:r>
              <a:rPr lang="fr-FR" i="1" dirty="0" err="1"/>
              <a:t>ac</a:t>
            </a:r>
            <a:r>
              <a:rPr lang="fr-FR" i="1" dirty="0"/>
              <a:t> </a:t>
            </a:r>
            <a:r>
              <a:rPr lang="fr-FR" i="1" dirty="0" err="1"/>
              <a:t>diuinum</a:t>
            </a:r>
            <a:r>
              <a:rPr lang="fr-FR" i="1" dirty="0"/>
              <a:t> esse </a:t>
            </a:r>
            <a:r>
              <a:rPr lang="fr-FR" i="1" dirty="0" err="1"/>
              <a:t>eum</a:t>
            </a:r>
            <a:r>
              <a:rPr lang="fr-FR" i="1" dirty="0"/>
              <a:t>, </a:t>
            </a:r>
            <a:r>
              <a:rPr lang="fr-FR" i="1" dirty="0" err="1"/>
              <a:t>inuicem</a:t>
            </a:r>
            <a:r>
              <a:rPr lang="fr-FR" i="1" dirty="0"/>
              <a:t> </a:t>
            </a:r>
            <a:r>
              <a:rPr lang="fr-FR" i="1" dirty="0" err="1"/>
              <a:t>mutuum</a:t>
            </a:r>
            <a:r>
              <a:rPr lang="fr-FR" i="1" dirty="0"/>
              <a:t> </a:t>
            </a:r>
            <a:r>
              <a:rPr lang="fr-FR" i="1" dirty="0" err="1"/>
              <a:t>alentes</a:t>
            </a:r>
            <a:r>
              <a:rPr lang="fr-FR" i="1" dirty="0"/>
              <a:t> </a:t>
            </a:r>
            <a:r>
              <a:rPr lang="fr-FR" i="1" dirty="0" err="1"/>
              <a:t>stuporem</a:t>
            </a:r>
            <a:r>
              <a:rPr lang="fr-FR" i="1" dirty="0"/>
              <a:t>, </a:t>
            </a:r>
            <a:r>
              <a:rPr lang="fr-FR" i="1" dirty="0" err="1"/>
              <a:t>affirmatis</a:t>
            </a:r>
            <a:r>
              <a:rPr lang="fr-FR" i="1" dirty="0"/>
              <a:t>.</a:t>
            </a:r>
          </a:p>
          <a:p>
            <a:pPr marL="0" indent="0">
              <a:buNone/>
            </a:pPr>
            <a:endParaRPr lang="fr-FR" b="1" i="1" dirty="0"/>
          </a:p>
          <a:p>
            <a:pPr marL="0" indent="0" algn="just">
              <a:buNone/>
            </a:pPr>
            <a:r>
              <a:rPr lang="fr-FR" dirty="0"/>
              <a:t>« Quand un individu, secouant un sistre, ment sur l’ordre d’un rêve, quand un autre, qui sait se taillader les chairs, s’ensanglante les bras et les épaules d’une main légère, quand une femme quelconque hurle en rampant sur les genoux dans la rue, quand un vieillard vêtu de lin, brandissant un laurier et en plein jour une lampe, crie qu’un des dieux est irrité, vous accourez en foule et, entretenant à l’envi votre mutuel ébahissement, vous affirmez que c’est un envoyé des dieux. » </a:t>
            </a:r>
            <a:endParaRPr lang="fr-FR" b="1" i="1" dirty="0"/>
          </a:p>
        </p:txBody>
      </p:sp>
    </p:spTree>
    <p:extLst>
      <p:ext uri="{BB962C8B-B14F-4D97-AF65-F5344CB8AC3E}">
        <p14:creationId xmlns:p14="http://schemas.microsoft.com/office/powerpoint/2010/main" val="1266168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52AEF0-F023-1E4A-986D-2E85682E3077}"/>
              </a:ext>
            </a:extLst>
          </p:cNvPr>
          <p:cNvSpPr>
            <a:spLocks noGrp="1"/>
          </p:cNvSpPr>
          <p:nvPr>
            <p:ph type="title"/>
          </p:nvPr>
        </p:nvSpPr>
        <p:spPr>
          <a:xfrm>
            <a:off x="2589213" y="624110"/>
            <a:ext cx="8915400" cy="789911"/>
          </a:xfrm>
        </p:spPr>
        <p:txBody>
          <a:bodyPr/>
          <a:lstStyle/>
          <a:p>
            <a:r>
              <a:rPr lang="fr-FR" dirty="0"/>
              <a:t>Sénèque et les religions orientales</a:t>
            </a:r>
          </a:p>
        </p:txBody>
      </p:sp>
      <p:sp>
        <p:nvSpPr>
          <p:cNvPr id="3" name="Espace réservé du contenu 2">
            <a:extLst>
              <a:ext uri="{FF2B5EF4-FFF2-40B4-BE49-F238E27FC236}">
                <a16:creationId xmlns:a16="http://schemas.microsoft.com/office/drawing/2014/main" id="{7B759570-3501-BD48-8F0F-0645A35D8A01}"/>
              </a:ext>
            </a:extLst>
          </p:cNvPr>
          <p:cNvSpPr>
            <a:spLocks noGrp="1"/>
          </p:cNvSpPr>
          <p:nvPr>
            <p:ph idx="1"/>
          </p:nvPr>
        </p:nvSpPr>
        <p:spPr>
          <a:xfrm>
            <a:off x="2175933" y="2277533"/>
            <a:ext cx="9862096" cy="4255242"/>
          </a:xfrm>
        </p:spPr>
        <p:txBody>
          <a:bodyPr>
            <a:normAutofit/>
          </a:bodyPr>
          <a:lstStyle/>
          <a:p>
            <a:pPr marL="0" indent="0">
              <a:buNone/>
            </a:pPr>
            <a:r>
              <a:rPr lang="fr-FR" b="1" dirty="0"/>
              <a:t>Fragment 34</a:t>
            </a:r>
          </a:p>
          <a:p>
            <a:pPr marL="0" indent="0" algn="just">
              <a:buNone/>
            </a:pPr>
            <a:r>
              <a:rPr lang="fr-FR" i="1" dirty="0"/>
              <a:t>Si </a:t>
            </a:r>
            <a:r>
              <a:rPr lang="fr-FR" i="1" dirty="0" err="1"/>
              <a:t>cui</a:t>
            </a:r>
            <a:r>
              <a:rPr lang="fr-FR" i="1" dirty="0"/>
              <a:t> </a:t>
            </a:r>
            <a:r>
              <a:rPr lang="fr-FR" i="1" dirty="0" err="1"/>
              <a:t>intueri</a:t>
            </a:r>
            <a:r>
              <a:rPr lang="fr-FR" i="1" dirty="0"/>
              <a:t> </a:t>
            </a:r>
            <a:r>
              <a:rPr lang="fr-FR" i="1" dirty="0" err="1"/>
              <a:t>uacet</a:t>
            </a:r>
            <a:r>
              <a:rPr lang="fr-FR" i="1" dirty="0"/>
              <a:t>, </a:t>
            </a:r>
            <a:r>
              <a:rPr lang="fr-FR" i="1" dirty="0" err="1"/>
              <a:t>quae</a:t>
            </a:r>
            <a:r>
              <a:rPr lang="fr-FR" i="1" dirty="0"/>
              <a:t> </a:t>
            </a:r>
            <a:r>
              <a:rPr lang="fr-FR" i="1" dirty="0" err="1"/>
              <a:t>faciunt</a:t>
            </a:r>
            <a:r>
              <a:rPr lang="fr-FR" i="1" dirty="0"/>
              <a:t> </a:t>
            </a:r>
            <a:r>
              <a:rPr lang="fr-FR" i="1" dirty="0" err="1"/>
              <a:t>quaeque</a:t>
            </a:r>
            <a:r>
              <a:rPr lang="fr-FR" i="1" dirty="0"/>
              <a:t> </a:t>
            </a:r>
            <a:r>
              <a:rPr lang="fr-FR" i="1" dirty="0" err="1"/>
              <a:t>patiuntur</a:t>
            </a:r>
            <a:r>
              <a:rPr lang="fr-FR" i="1" dirty="0"/>
              <a:t>, </a:t>
            </a:r>
            <a:r>
              <a:rPr lang="fr-FR" i="1" dirty="0" err="1"/>
              <a:t>inueniet</a:t>
            </a:r>
            <a:r>
              <a:rPr lang="fr-FR" i="1" dirty="0"/>
              <a:t> </a:t>
            </a:r>
            <a:r>
              <a:rPr lang="fr-FR" i="1" dirty="0" err="1"/>
              <a:t>tam</a:t>
            </a:r>
            <a:r>
              <a:rPr lang="fr-FR" i="1" dirty="0"/>
              <a:t> </a:t>
            </a:r>
            <a:r>
              <a:rPr lang="fr-FR" i="1" dirty="0" err="1"/>
              <a:t>indecora</a:t>
            </a:r>
            <a:r>
              <a:rPr lang="fr-FR" i="1" dirty="0"/>
              <a:t> </a:t>
            </a:r>
            <a:r>
              <a:rPr lang="fr-FR" i="1" dirty="0" err="1"/>
              <a:t>honestis</a:t>
            </a:r>
            <a:r>
              <a:rPr lang="fr-FR" i="1" dirty="0"/>
              <a:t>, </a:t>
            </a:r>
            <a:r>
              <a:rPr lang="fr-FR" i="1" dirty="0" err="1"/>
              <a:t>tam</a:t>
            </a:r>
            <a:r>
              <a:rPr lang="fr-FR" i="1" dirty="0"/>
              <a:t> indigna </a:t>
            </a:r>
            <a:r>
              <a:rPr lang="fr-FR" i="1" dirty="0" err="1"/>
              <a:t>liberis</a:t>
            </a:r>
            <a:r>
              <a:rPr lang="fr-FR" i="1" dirty="0"/>
              <a:t>, </a:t>
            </a:r>
            <a:r>
              <a:rPr lang="fr-FR" i="1" dirty="0" err="1"/>
              <a:t>tam</a:t>
            </a:r>
            <a:r>
              <a:rPr lang="fr-FR" i="1" dirty="0"/>
              <a:t> </a:t>
            </a:r>
            <a:r>
              <a:rPr lang="fr-FR" i="1" dirty="0" err="1"/>
              <a:t>dissimilia</a:t>
            </a:r>
            <a:r>
              <a:rPr lang="fr-FR" i="1" dirty="0"/>
              <a:t> </a:t>
            </a:r>
            <a:r>
              <a:rPr lang="fr-FR" i="1" dirty="0" err="1"/>
              <a:t>sanis</a:t>
            </a:r>
            <a:r>
              <a:rPr lang="fr-FR" i="1" dirty="0"/>
              <a:t>, ut </a:t>
            </a:r>
            <a:r>
              <a:rPr lang="fr-FR" i="1" dirty="0" err="1"/>
              <a:t>nemo</a:t>
            </a:r>
            <a:r>
              <a:rPr lang="fr-FR" i="1" dirty="0"/>
              <a:t> </a:t>
            </a:r>
            <a:r>
              <a:rPr lang="fr-FR" i="1" dirty="0" err="1"/>
              <a:t>fuerit</a:t>
            </a:r>
            <a:r>
              <a:rPr lang="fr-FR" i="1" dirty="0"/>
              <a:t> </a:t>
            </a:r>
            <a:r>
              <a:rPr lang="fr-FR" i="1" dirty="0" err="1"/>
              <a:t>dubitaturus</a:t>
            </a:r>
            <a:r>
              <a:rPr lang="fr-FR" i="1" dirty="0"/>
              <a:t> </a:t>
            </a:r>
            <a:r>
              <a:rPr lang="fr-FR" i="1" dirty="0" err="1"/>
              <a:t>furere</a:t>
            </a:r>
            <a:r>
              <a:rPr lang="fr-FR" i="1" dirty="0"/>
              <a:t> </a:t>
            </a:r>
            <a:r>
              <a:rPr lang="fr-FR" i="1" dirty="0" err="1"/>
              <a:t>eos</a:t>
            </a:r>
            <a:r>
              <a:rPr lang="fr-FR" i="1" dirty="0"/>
              <a:t>, si cum </a:t>
            </a:r>
            <a:r>
              <a:rPr lang="fr-FR" i="1" dirty="0" err="1"/>
              <a:t>paucioribus</a:t>
            </a:r>
            <a:r>
              <a:rPr lang="fr-FR" i="1" dirty="0"/>
              <a:t> </a:t>
            </a:r>
            <a:r>
              <a:rPr lang="fr-FR" i="1" dirty="0" err="1"/>
              <a:t>furerent</a:t>
            </a:r>
            <a:r>
              <a:rPr lang="fr-FR" i="1" dirty="0"/>
              <a:t> ; </a:t>
            </a:r>
            <a:r>
              <a:rPr lang="fr-FR" b="1" i="1" dirty="0"/>
              <a:t>nunc </a:t>
            </a:r>
            <a:r>
              <a:rPr lang="fr-FR" b="1" i="1" dirty="0" err="1"/>
              <a:t>sanitatis</a:t>
            </a:r>
            <a:r>
              <a:rPr lang="fr-FR" b="1" i="1" dirty="0"/>
              <a:t> </a:t>
            </a:r>
            <a:r>
              <a:rPr lang="fr-FR" b="1" i="1" dirty="0" err="1"/>
              <a:t>patrocinium</a:t>
            </a:r>
            <a:r>
              <a:rPr lang="fr-FR" b="1" i="1" dirty="0"/>
              <a:t> est </a:t>
            </a:r>
            <a:r>
              <a:rPr lang="fr-FR" b="1" i="1" dirty="0" err="1"/>
              <a:t>insanientium</a:t>
            </a:r>
            <a:r>
              <a:rPr lang="fr-FR" b="1" i="1" dirty="0"/>
              <a:t> </a:t>
            </a:r>
            <a:r>
              <a:rPr lang="fr-FR" b="1" i="1" dirty="0" err="1"/>
              <a:t>turba</a:t>
            </a:r>
            <a:r>
              <a:rPr lang="fr-FR" i="1" dirty="0"/>
              <a:t>. </a:t>
            </a:r>
          </a:p>
          <a:p>
            <a:pPr marL="0" indent="0">
              <a:buNone/>
            </a:pPr>
            <a:endParaRPr lang="fr-FR" b="1" i="1" dirty="0"/>
          </a:p>
          <a:p>
            <a:pPr marL="0" indent="0" algn="just">
              <a:buNone/>
            </a:pPr>
            <a:r>
              <a:rPr lang="fr-FR" dirty="0"/>
              <a:t>« Si l’on avait le loisir d’observer ce qu’ils font et ce qu’ils subissent, on verrait des choses si inconvenantes pour d’honnêtes gens, si indignes d’hommes libres, si éloignées d’esprits sensés, que personne ne douterait d’avoir affaire à des fous, s’ils étaient moins nombreux. </a:t>
            </a:r>
            <a:r>
              <a:rPr lang="fr-FR" b="1" dirty="0"/>
              <a:t>Maintenant la multitude des insensés est la garantie de leur bon sens.</a:t>
            </a:r>
            <a:r>
              <a:rPr lang="fr-FR" dirty="0"/>
              <a:t> » </a:t>
            </a:r>
            <a:endParaRPr lang="fr-FR" b="1" i="1" dirty="0"/>
          </a:p>
        </p:txBody>
      </p:sp>
    </p:spTree>
    <p:extLst>
      <p:ext uri="{BB962C8B-B14F-4D97-AF65-F5344CB8AC3E}">
        <p14:creationId xmlns:p14="http://schemas.microsoft.com/office/powerpoint/2010/main" val="2289905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84B722-58D3-7447-A90B-E631B448D204}"/>
              </a:ext>
            </a:extLst>
          </p:cNvPr>
          <p:cNvSpPr>
            <a:spLocks noGrp="1"/>
          </p:cNvSpPr>
          <p:nvPr>
            <p:ph type="title"/>
          </p:nvPr>
        </p:nvSpPr>
        <p:spPr/>
        <p:txBody>
          <a:bodyPr/>
          <a:lstStyle/>
          <a:p>
            <a:r>
              <a:rPr lang="fr-FR" dirty="0"/>
              <a:t>Raison et émotion religieuse face à la Nature </a:t>
            </a:r>
          </a:p>
        </p:txBody>
      </p:sp>
      <p:sp>
        <p:nvSpPr>
          <p:cNvPr id="3" name="Espace réservé du contenu 2">
            <a:extLst>
              <a:ext uri="{FF2B5EF4-FFF2-40B4-BE49-F238E27FC236}">
                <a16:creationId xmlns:a16="http://schemas.microsoft.com/office/drawing/2014/main" id="{9A306530-4812-4B48-8890-63B04E1A5269}"/>
              </a:ext>
            </a:extLst>
          </p:cNvPr>
          <p:cNvSpPr>
            <a:spLocks noGrp="1"/>
          </p:cNvSpPr>
          <p:nvPr>
            <p:ph idx="1"/>
          </p:nvPr>
        </p:nvSpPr>
        <p:spPr>
          <a:xfrm>
            <a:off x="1941922" y="2133600"/>
            <a:ext cx="9562690" cy="4100290"/>
          </a:xfrm>
        </p:spPr>
        <p:txBody>
          <a:bodyPr>
            <a:normAutofit lnSpcReduction="10000"/>
          </a:bodyPr>
          <a:lstStyle/>
          <a:p>
            <a:pPr marL="0" indent="0">
              <a:buNone/>
            </a:pPr>
            <a:r>
              <a:rPr lang="fr-FR" b="1" i="1" dirty="0"/>
              <a:t>Questions naturelles, </a:t>
            </a:r>
            <a:r>
              <a:rPr lang="fr-FR" b="1" dirty="0"/>
              <a:t>VII, 30, 6</a:t>
            </a:r>
            <a:endParaRPr lang="fr-FR" b="1" i="1" dirty="0"/>
          </a:p>
          <a:p>
            <a:pPr marL="0" indent="0" algn="just">
              <a:buNone/>
            </a:pPr>
            <a:r>
              <a:rPr lang="fr-FR" i="1" dirty="0"/>
              <a:t>Non </a:t>
            </a:r>
            <a:r>
              <a:rPr lang="fr-FR" i="1" dirty="0" err="1"/>
              <a:t>semel</a:t>
            </a:r>
            <a:r>
              <a:rPr lang="fr-FR" i="1" dirty="0"/>
              <a:t> </a:t>
            </a:r>
            <a:r>
              <a:rPr lang="fr-FR" i="1" dirty="0" err="1"/>
              <a:t>quaedam</a:t>
            </a:r>
            <a:r>
              <a:rPr lang="fr-FR" i="1" dirty="0"/>
              <a:t> sacra </a:t>
            </a:r>
            <a:r>
              <a:rPr lang="fr-FR" i="1" dirty="0" err="1"/>
              <a:t>traduntur</a:t>
            </a:r>
            <a:r>
              <a:rPr lang="fr-FR" i="1" dirty="0"/>
              <a:t> : </a:t>
            </a:r>
            <a:r>
              <a:rPr lang="fr-FR" i="1" dirty="0" err="1"/>
              <a:t>Eleusin</a:t>
            </a:r>
            <a:r>
              <a:rPr lang="fr-FR" i="1" dirty="0"/>
              <a:t> </a:t>
            </a:r>
            <a:r>
              <a:rPr lang="fr-FR" i="1" dirty="0" err="1"/>
              <a:t>seruat</a:t>
            </a:r>
            <a:r>
              <a:rPr lang="fr-FR" i="1" dirty="0"/>
              <a:t> quod </a:t>
            </a:r>
            <a:r>
              <a:rPr lang="fr-FR" i="1" dirty="0" err="1"/>
              <a:t>ostendat</a:t>
            </a:r>
            <a:r>
              <a:rPr lang="fr-FR" i="1" dirty="0"/>
              <a:t> </a:t>
            </a:r>
            <a:r>
              <a:rPr lang="fr-FR" i="1" dirty="0" err="1"/>
              <a:t>reuisentibus</a:t>
            </a:r>
            <a:r>
              <a:rPr lang="fr-FR" i="1" dirty="0"/>
              <a:t> ; </a:t>
            </a:r>
            <a:r>
              <a:rPr lang="fr-FR" i="1" dirty="0" err="1"/>
              <a:t>rerum</a:t>
            </a:r>
            <a:r>
              <a:rPr lang="fr-FR" i="1" dirty="0"/>
              <a:t> </a:t>
            </a:r>
            <a:r>
              <a:rPr lang="fr-FR" i="1" dirty="0" err="1"/>
              <a:t>natura</a:t>
            </a:r>
            <a:r>
              <a:rPr lang="fr-FR" i="1" dirty="0"/>
              <a:t> sacra sua non </a:t>
            </a:r>
            <a:r>
              <a:rPr lang="fr-FR" i="1" dirty="0" err="1"/>
              <a:t>semel</a:t>
            </a:r>
            <a:r>
              <a:rPr lang="fr-FR" i="1" dirty="0"/>
              <a:t> </a:t>
            </a:r>
            <a:r>
              <a:rPr lang="fr-FR" i="1" dirty="0" err="1"/>
              <a:t>tradit</a:t>
            </a:r>
            <a:r>
              <a:rPr lang="fr-FR" i="1" dirty="0"/>
              <a:t>. </a:t>
            </a:r>
            <a:r>
              <a:rPr lang="fr-FR" i="1" dirty="0" err="1"/>
              <a:t>Initiatos</a:t>
            </a:r>
            <a:r>
              <a:rPr lang="fr-FR" i="1" dirty="0"/>
              <a:t> nos </a:t>
            </a:r>
            <a:r>
              <a:rPr lang="fr-FR" i="1" dirty="0" err="1"/>
              <a:t>credimus</a:t>
            </a:r>
            <a:r>
              <a:rPr lang="fr-FR" i="1" dirty="0"/>
              <a:t>, in </a:t>
            </a:r>
            <a:r>
              <a:rPr lang="fr-FR" i="1" dirty="0" err="1"/>
              <a:t>uestibulo</a:t>
            </a:r>
            <a:r>
              <a:rPr lang="fr-FR" i="1" dirty="0"/>
              <a:t> </a:t>
            </a:r>
            <a:r>
              <a:rPr lang="fr-FR" i="1" dirty="0" err="1"/>
              <a:t>eius</a:t>
            </a:r>
            <a:r>
              <a:rPr lang="fr-FR" i="1" dirty="0"/>
              <a:t> </a:t>
            </a:r>
            <a:r>
              <a:rPr lang="fr-FR" i="1" dirty="0" err="1"/>
              <a:t>haeremus</a:t>
            </a:r>
            <a:r>
              <a:rPr lang="fr-FR" i="1" dirty="0"/>
              <a:t>. </a:t>
            </a:r>
            <a:r>
              <a:rPr lang="fr-FR" i="1" dirty="0" err="1"/>
              <a:t>Illa</a:t>
            </a:r>
            <a:r>
              <a:rPr lang="fr-FR" i="1" dirty="0"/>
              <a:t> </a:t>
            </a:r>
            <a:r>
              <a:rPr lang="fr-FR" i="1" dirty="0" err="1"/>
              <a:t>arcana</a:t>
            </a:r>
            <a:r>
              <a:rPr lang="fr-FR" i="1" dirty="0"/>
              <a:t> non promiscue nec omnibus patent ; </a:t>
            </a:r>
            <a:r>
              <a:rPr lang="fr-FR" i="1" dirty="0" err="1"/>
              <a:t>reducta</a:t>
            </a:r>
            <a:r>
              <a:rPr lang="fr-FR" i="1" dirty="0"/>
              <a:t> et </a:t>
            </a:r>
            <a:r>
              <a:rPr lang="fr-FR" i="1" dirty="0" err="1"/>
              <a:t>interiore</a:t>
            </a:r>
            <a:r>
              <a:rPr lang="fr-FR" i="1" dirty="0"/>
              <a:t> </a:t>
            </a:r>
            <a:r>
              <a:rPr lang="fr-FR" i="1" dirty="0" err="1"/>
              <a:t>sacrario</a:t>
            </a:r>
            <a:r>
              <a:rPr lang="fr-FR" i="1" dirty="0"/>
              <a:t> </a:t>
            </a:r>
            <a:r>
              <a:rPr lang="fr-FR" i="1" dirty="0" err="1"/>
              <a:t>clausa</a:t>
            </a:r>
            <a:r>
              <a:rPr lang="fr-FR" i="1" dirty="0"/>
              <a:t> </a:t>
            </a:r>
            <a:r>
              <a:rPr lang="fr-FR" i="1" dirty="0" err="1"/>
              <a:t>sunt</a:t>
            </a:r>
            <a:r>
              <a:rPr lang="fr-FR" i="1" dirty="0"/>
              <a:t>, ex </a:t>
            </a:r>
            <a:r>
              <a:rPr lang="fr-FR" i="1" dirty="0" err="1"/>
              <a:t>quibus</a:t>
            </a:r>
            <a:r>
              <a:rPr lang="fr-FR" i="1" dirty="0"/>
              <a:t> </a:t>
            </a:r>
            <a:r>
              <a:rPr lang="fr-FR" i="1" dirty="0" err="1"/>
              <a:t>aliud</a:t>
            </a:r>
            <a:r>
              <a:rPr lang="fr-FR" i="1" dirty="0"/>
              <a:t> </a:t>
            </a:r>
            <a:r>
              <a:rPr lang="fr-FR" i="1" dirty="0" err="1"/>
              <a:t>haec</a:t>
            </a:r>
            <a:r>
              <a:rPr lang="fr-FR" i="1" dirty="0"/>
              <a:t> </a:t>
            </a:r>
            <a:r>
              <a:rPr lang="fr-FR" i="1" dirty="0" err="1"/>
              <a:t>aetas</a:t>
            </a:r>
            <a:r>
              <a:rPr lang="fr-FR" i="1" dirty="0"/>
              <a:t>, </a:t>
            </a:r>
            <a:r>
              <a:rPr lang="fr-FR" i="1" dirty="0" err="1"/>
              <a:t>aliud</a:t>
            </a:r>
            <a:r>
              <a:rPr lang="fr-FR" i="1" dirty="0"/>
              <a:t> </a:t>
            </a:r>
            <a:r>
              <a:rPr lang="fr-FR" i="1" dirty="0" err="1"/>
              <a:t>quae</a:t>
            </a:r>
            <a:r>
              <a:rPr lang="fr-FR" i="1" dirty="0"/>
              <a:t> post nos </a:t>
            </a:r>
            <a:r>
              <a:rPr lang="fr-FR" i="1" dirty="0" err="1"/>
              <a:t>subibit</a:t>
            </a:r>
            <a:r>
              <a:rPr lang="fr-FR" i="1" dirty="0"/>
              <a:t> </a:t>
            </a:r>
            <a:r>
              <a:rPr lang="fr-FR" i="1" dirty="0" err="1"/>
              <a:t>aspiciet</a:t>
            </a:r>
            <a:r>
              <a:rPr lang="fr-FR" i="1" dirty="0"/>
              <a:t>. </a:t>
            </a:r>
          </a:p>
          <a:p>
            <a:pPr marL="0" indent="0">
              <a:buNone/>
            </a:pPr>
            <a:endParaRPr lang="fr-FR" dirty="0"/>
          </a:p>
          <a:p>
            <a:pPr marL="0" indent="0" algn="just">
              <a:buNone/>
            </a:pPr>
            <a:r>
              <a:rPr lang="fr-FR" dirty="0"/>
              <a:t>« Certaines vérités sacrées ne sont enseignées que par étapes. Éleusis tient en réserve des révélations pour les fidèles qui y reviendront. La nature ne livre pas non plus ses vérités sacrées d’un seul coup. Nous nous croyons des initiés ; elle nous arrête dans le vestibule. La connaissance de ses secrets ne s’ouvre pas indistinctement, ni à tout le monde. Ils sont soustraits, enfermés dans le sanctuaire le plus intime. Il en est parmi eux que notre âge contemplera ; d’autres que nos successeurs réussiront à voir. » </a:t>
            </a:r>
          </a:p>
        </p:txBody>
      </p:sp>
    </p:spTree>
    <p:extLst>
      <p:ext uri="{BB962C8B-B14F-4D97-AF65-F5344CB8AC3E}">
        <p14:creationId xmlns:p14="http://schemas.microsoft.com/office/powerpoint/2010/main" val="473106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7FD53-D960-5C47-9A8A-4C94ABC52FBF}"/>
              </a:ext>
            </a:extLst>
          </p:cNvPr>
          <p:cNvSpPr>
            <a:spLocks noGrp="1"/>
          </p:cNvSpPr>
          <p:nvPr>
            <p:ph type="title"/>
          </p:nvPr>
        </p:nvSpPr>
        <p:spPr>
          <a:xfrm>
            <a:off x="2589212" y="2943976"/>
            <a:ext cx="8911687" cy="1280890"/>
          </a:xfrm>
        </p:spPr>
        <p:txBody>
          <a:bodyPr/>
          <a:lstStyle/>
          <a:p>
            <a:r>
              <a:rPr lang="fr-FR" dirty="0"/>
              <a:t>C/ Sénèque et le culte impérial</a:t>
            </a:r>
          </a:p>
        </p:txBody>
      </p:sp>
      <p:sp>
        <p:nvSpPr>
          <p:cNvPr id="3" name="Espace réservé du contenu 2">
            <a:extLst>
              <a:ext uri="{FF2B5EF4-FFF2-40B4-BE49-F238E27FC236}">
                <a16:creationId xmlns:a16="http://schemas.microsoft.com/office/drawing/2014/main" id="{E4E10561-DB41-ED44-B116-E972FF0F4386}"/>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63268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5E2917-4343-0343-9D23-8E4EBF43ABAF}"/>
              </a:ext>
            </a:extLst>
          </p:cNvPr>
          <p:cNvSpPr>
            <a:spLocks noGrp="1"/>
          </p:cNvSpPr>
          <p:nvPr>
            <p:ph type="title"/>
          </p:nvPr>
        </p:nvSpPr>
        <p:spPr>
          <a:xfrm>
            <a:off x="2852928" y="624110"/>
            <a:ext cx="8651684" cy="717010"/>
          </a:xfrm>
        </p:spPr>
        <p:txBody>
          <a:bodyPr/>
          <a:lstStyle/>
          <a:p>
            <a:r>
              <a:rPr lang="fr-FR" dirty="0"/>
              <a:t>Le philosophe et le Prince</a:t>
            </a:r>
          </a:p>
        </p:txBody>
      </p:sp>
      <p:sp>
        <p:nvSpPr>
          <p:cNvPr id="3" name="Espace réservé du contenu 2">
            <a:extLst>
              <a:ext uri="{FF2B5EF4-FFF2-40B4-BE49-F238E27FC236}">
                <a16:creationId xmlns:a16="http://schemas.microsoft.com/office/drawing/2014/main" id="{8B83B72B-B5F5-3843-BA7A-2A84302FBF50}"/>
              </a:ext>
            </a:extLst>
          </p:cNvPr>
          <p:cNvSpPr>
            <a:spLocks noGrp="1"/>
          </p:cNvSpPr>
          <p:nvPr>
            <p:ph idx="1"/>
          </p:nvPr>
        </p:nvSpPr>
        <p:spPr>
          <a:xfrm>
            <a:off x="2017335" y="1341119"/>
            <a:ext cx="9926425" cy="5125669"/>
          </a:xfrm>
        </p:spPr>
        <p:txBody>
          <a:bodyPr>
            <a:normAutofit fontScale="92500" lnSpcReduction="10000"/>
          </a:bodyPr>
          <a:lstStyle/>
          <a:p>
            <a:pPr marL="0" indent="0">
              <a:buNone/>
            </a:pPr>
            <a:endParaRPr lang="fr-FR" b="1" i="1" dirty="0"/>
          </a:p>
          <a:p>
            <a:pPr marL="0" indent="0">
              <a:buNone/>
            </a:pPr>
            <a:r>
              <a:rPr lang="fr-FR" b="1" i="1" dirty="0"/>
              <a:t>Consolation à Polybe</a:t>
            </a:r>
            <a:r>
              <a:rPr lang="fr-FR" b="1" dirty="0"/>
              <a:t>, 12, 3-4</a:t>
            </a:r>
            <a:endParaRPr lang="fr-FR" i="1" dirty="0"/>
          </a:p>
          <a:p>
            <a:pPr marL="0" indent="0" algn="just">
              <a:buNone/>
            </a:pPr>
            <a:r>
              <a:rPr lang="fr-FR" dirty="0"/>
              <a:t>Non </a:t>
            </a:r>
            <a:r>
              <a:rPr lang="fr-FR" dirty="0" err="1"/>
              <a:t>desinam</a:t>
            </a:r>
            <a:r>
              <a:rPr lang="fr-FR" dirty="0"/>
              <a:t> </a:t>
            </a:r>
            <a:r>
              <a:rPr lang="fr-FR" dirty="0" err="1"/>
              <a:t>totiens</a:t>
            </a:r>
            <a:r>
              <a:rPr lang="fr-FR" dirty="0"/>
              <a:t> </a:t>
            </a:r>
            <a:r>
              <a:rPr lang="fr-FR" dirty="0" err="1"/>
              <a:t>tibi</a:t>
            </a:r>
            <a:r>
              <a:rPr lang="fr-FR" dirty="0"/>
              <a:t> </a:t>
            </a:r>
            <a:r>
              <a:rPr lang="fr-FR" dirty="0" err="1"/>
              <a:t>offerre</a:t>
            </a:r>
            <a:r>
              <a:rPr lang="fr-FR" dirty="0"/>
              <a:t> </a:t>
            </a:r>
            <a:r>
              <a:rPr lang="fr-FR" dirty="0" err="1"/>
              <a:t>Caesarem</a:t>
            </a:r>
            <a:r>
              <a:rPr lang="fr-FR" dirty="0"/>
              <a:t> : </a:t>
            </a:r>
            <a:r>
              <a:rPr lang="fr-FR" dirty="0" err="1"/>
              <a:t>illo</a:t>
            </a:r>
            <a:r>
              <a:rPr lang="fr-FR" dirty="0"/>
              <a:t> </a:t>
            </a:r>
            <a:r>
              <a:rPr lang="fr-FR" dirty="0" err="1"/>
              <a:t>moderante</a:t>
            </a:r>
            <a:r>
              <a:rPr lang="fr-FR" dirty="0"/>
              <a:t> terras et </a:t>
            </a:r>
            <a:r>
              <a:rPr lang="fr-FR" dirty="0" err="1"/>
              <a:t>ostendente</a:t>
            </a:r>
            <a:r>
              <a:rPr lang="fr-FR" dirty="0"/>
              <a:t> quanto </a:t>
            </a:r>
            <a:r>
              <a:rPr lang="fr-FR" dirty="0" err="1"/>
              <a:t>melius</a:t>
            </a:r>
            <a:r>
              <a:rPr lang="fr-FR" dirty="0"/>
              <a:t> </a:t>
            </a:r>
            <a:r>
              <a:rPr lang="fr-FR" dirty="0" err="1"/>
              <a:t>beneficiis</a:t>
            </a:r>
            <a:r>
              <a:rPr lang="fr-FR" dirty="0"/>
              <a:t> imperium </a:t>
            </a:r>
            <a:r>
              <a:rPr lang="fr-FR" dirty="0" err="1"/>
              <a:t>custodiatur</a:t>
            </a:r>
            <a:r>
              <a:rPr lang="fr-FR" dirty="0"/>
              <a:t> </a:t>
            </a:r>
            <a:r>
              <a:rPr lang="fr-FR" dirty="0" err="1"/>
              <a:t>quam</a:t>
            </a:r>
            <a:r>
              <a:rPr lang="fr-FR" dirty="0"/>
              <a:t> </a:t>
            </a:r>
            <a:r>
              <a:rPr lang="fr-FR" dirty="0" err="1"/>
              <a:t>armis</a:t>
            </a:r>
            <a:r>
              <a:rPr lang="fr-FR" dirty="0"/>
              <a:t>, </a:t>
            </a:r>
            <a:r>
              <a:rPr lang="fr-FR" dirty="0" err="1"/>
              <a:t>illo</a:t>
            </a:r>
            <a:r>
              <a:rPr lang="fr-FR" dirty="0"/>
              <a:t> rebus </a:t>
            </a:r>
            <a:r>
              <a:rPr lang="fr-FR" dirty="0" err="1"/>
              <a:t>humanis</a:t>
            </a:r>
            <a:r>
              <a:rPr lang="fr-FR" dirty="0"/>
              <a:t> </a:t>
            </a:r>
            <a:r>
              <a:rPr lang="fr-FR" dirty="0" err="1"/>
              <a:t>praesidente</a:t>
            </a:r>
            <a:r>
              <a:rPr lang="fr-FR" dirty="0"/>
              <a:t> non est </a:t>
            </a:r>
            <a:r>
              <a:rPr lang="fr-FR" dirty="0" err="1"/>
              <a:t>periculum</a:t>
            </a:r>
            <a:r>
              <a:rPr lang="fr-FR" dirty="0"/>
              <a:t>, ne quid </a:t>
            </a:r>
            <a:r>
              <a:rPr lang="fr-FR" dirty="0" err="1"/>
              <a:t>perdidisse</a:t>
            </a:r>
            <a:r>
              <a:rPr lang="fr-FR" dirty="0"/>
              <a:t> te </a:t>
            </a:r>
            <a:r>
              <a:rPr lang="fr-FR" dirty="0" err="1"/>
              <a:t>sentias</a:t>
            </a:r>
            <a:r>
              <a:rPr lang="fr-FR" dirty="0"/>
              <a:t> ; in hoc </a:t>
            </a:r>
            <a:r>
              <a:rPr lang="fr-FR" dirty="0" err="1"/>
              <a:t>uno</a:t>
            </a:r>
            <a:r>
              <a:rPr lang="fr-FR" dirty="0"/>
              <a:t> </a:t>
            </a:r>
            <a:r>
              <a:rPr lang="fr-FR" dirty="0" err="1"/>
              <a:t>tibi</a:t>
            </a:r>
            <a:r>
              <a:rPr lang="fr-FR" dirty="0"/>
              <a:t> satis </a:t>
            </a:r>
            <a:r>
              <a:rPr lang="fr-FR" dirty="0" err="1"/>
              <a:t>praesidii</a:t>
            </a:r>
            <a:r>
              <a:rPr lang="fr-FR" dirty="0"/>
              <a:t>, satis </a:t>
            </a:r>
            <a:r>
              <a:rPr lang="fr-FR" dirty="0" err="1"/>
              <a:t>solacii</a:t>
            </a:r>
            <a:r>
              <a:rPr lang="fr-FR" dirty="0"/>
              <a:t> est. </a:t>
            </a:r>
            <a:r>
              <a:rPr lang="fr-FR" dirty="0" err="1"/>
              <a:t>Attolle</a:t>
            </a:r>
            <a:r>
              <a:rPr lang="fr-FR" dirty="0"/>
              <a:t> te et, </a:t>
            </a:r>
            <a:r>
              <a:rPr lang="fr-FR" dirty="0" err="1"/>
              <a:t>quotiens</a:t>
            </a:r>
            <a:r>
              <a:rPr lang="fr-FR" dirty="0"/>
              <a:t> </a:t>
            </a:r>
            <a:r>
              <a:rPr lang="fr-FR" dirty="0" err="1"/>
              <a:t>lacrimae</a:t>
            </a:r>
            <a:r>
              <a:rPr lang="fr-FR" dirty="0"/>
              <a:t> </a:t>
            </a:r>
            <a:r>
              <a:rPr lang="fr-FR" dirty="0" err="1"/>
              <a:t>suboriuntur</a:t>
            </a:r>
            <a:r>
              <a:rPr lang="fr-FR" dirty="0"/>
              <a:t> </a:t>
            </a:r>
            <a:r>
              <a:rPr lang="fr-FR" dirty="0" err="1"/>
              <a:t>oculis</a:t>
            </a:r>
            <a:r>
              <a:rPr lang="fr-FR" dirty="0"/>
              <a:t> </a:t>
            </a:r>
            <a:r>
              <a:rPr lang="fr-FR" dirty="0" err="1"/>
              <a:t>tuis</a:t>
            </a:r>
            <a:r>
              <a:rPr lang="fr-FR" dirty="0"/>
              <a:t>, </a:t>
            </a:r>
            <a:r>
              <a:rPr lang="fr-FR" dirty="0" err="1"/>
              <a:t>totiens</a:t>
            </a:r>
            <a:r>
              <a:rPr lang="fr-FR" dirty="0"/>
              <a:t> </a:t>
            </a:r>
            <a:r>
              <a:rPr lang="fr-FR" dirty="0" err="1"/>
              <a:t>illos</a:t>
            </a:r>
            <a:r>
              <a:rPr lang="fr-FR" dirty="0"/>
              <a:t> in </a:t>
            </a:r>
            <a:r>
              <a:rPr lang="fr-FR" dirty="0" err="1"/>
              <a:t>Caesarem</a:t>
            </a:r>
            <a:r>
              <a:rPr lang="fr-FR" dirty="0"/>
              <a:t> dirige : </a:t>
            </a:r>
            <a:r>
              <a:rPr lang="fr-FR" dirty="0" err="1"/>
              <a:t>siccabuntur</a:t>
            </a:r>
            <a:r>
              <a:rPr lang="fr-FR" dirty="0"/>
              <a:t> </a:t>
            </a:r>
            <a:r>
              <a:rPr lang="fr-FR" dirty="0" err="1"/>
              <a:t>maximi</a:t>
            </a:r>
            <a:r>
              <a:rPr lang="fr-FR" dirty="0"/>
              <a:t> et </a:t>
            </a:r>
            <a:r>
              <a:rPr lang="fr-FR" dirty="0" err="1"/>
              <a:t>clarissimi</a:t>
            </a:r>
            <a:r>
              <a:rPr lang="fr-FR" dirty="0"/>
              <a:t> </a:t>
            </a:r>
            <a:r>
              <a:rPr lang="fr-FR" dirty="0" err="1"/>
              <a:t>conspectu</a:t>
            </a:r>
            <a:r>
              <a:rPr lang="fr-FR" dirty="0"/>
              <a:t> </a:t>
            </a:r>
            <a:r>
              <a:rPr lang="fr-FR" dirty="0" err="1"/>
              <a:t>numinis</a:t>
            </a:r>
            <a:r>
              <a:rPr lang="fr-FR" dirty="0"/>
              <a:t> ; </a:t>
            </a:r>
            <a:r>
              <a:rPr lang="fr-FR" dirty="0" err="1"/>
              <a:t>fulgor</a:t>
            </a:r>
            <a:r>
              <a:rPr lang="fr-FR" dirty="0"/>
              <a:t> </a:t>
            </a:r>
            <a:r>
              <a:rPr lang="fr-FR" dirty="0" err="1"/>
              <a:t>eius</a:t>
            </a:r>
            <a:r>
              <a:rPr lang="fr-FR" dirty="0"/>
              <a:t> </a:t>
            </a:r>
            <a:r>
              <a:rPr lang="fr-FR" dirty="0" err="1"/>
              <a:t>illos</a:t>
            </a:r>
            <a:r>
              <a:rPr lang="fr-FR" dirty="0"/>
              <a:t>, ut nihil </a:t>
            </a:r>
            <a:r>
              <a:rPr lang="fr-FR" dirty="0" err="1"/>
              <a:t>aliud</a:t>
            </a:r>
            <a:r>
              <a:rPr lang="fr-FR" dirty="0"/>
              <a:t> </a:t>
            </a:r>
            <a:r>
              <a:rPr lang="fr-FR" dirty="0" err="1"/>
              <a:t>possint</a:t>
            </a:r>
            <a:r>
              <a:rPr lang="fr-FR" dirty="0"/>
              <a:t> </a:t>
            </a:r>
            <a:r>
              <a:rPr lang="fr-FR" dirty="0" err="1"/>
              <a:t>aspicere</a:t>
            </a:r>
            <a:r>
              <a:rPr lang="fr-FR" dirty="0"/>
              <a:t>, </a:t>
            </a:r>
            <a:r>
              <a:rPr lang="fr-FR" dirty="0" err="1"/>
              <a:t>praestringet</a:t>
            </a:r>
            <a:r>
              <a:rPr lang="fr-FR" dirty="0"/>
              <a:t> et in se </a:t>
            </a:r>
            <a:r>
              <a:rPr lang="fr-FR" dirty="0" err="1"/>
              <a:t>haerentes</a:t>
            </a:r>
            <a:r>
              <a:rPr lang="fr-FR" dirty="0"/>
              <a:t> </a:t>
            </a:r>
            <a:r>
              <a:rPr lang="fr-FR" dirty="0" err="1"/>
              <a:t>detinebit</a:t>
            </a:r>
            <a:r>
              <a:rPr lang="fr-FR" dirty="0"/>
              <a:t>. Hic </a:t>
            </a:r>
            <a:r>
              <a:rPr lang="fr-FR" dirty="0" err="1"/>
              <a:t>tibi</a:t>
            </a:r>
            <a:r>
              <a:rPr lang="fr-FR" dirty="0"/>
              <a:t>, quem tu </a:t>
            </a:r>
            <a:r>
              <a:rPr lang="fr-FR" dirty="0" err="1"/>
              <a:t>diebus</a:t>
            </a:r>
            <a:r>
              <a:rPr lang="fr-FR" dirty="0"/>
              <a:t> </a:t>
            </a:r>
            <a:r>
              <a:rPr lang="fr-FR" dirty="0" err="1"/>
              <a:t>intueris</a:t>
            </a:r>
            <a:r>
              <a:rPr lang="fr-FR" dirty="0"/>
              <a:t> </a:t>
            </a:r>
            <a:r>
              <a:rPr lang="fr-FR" dirty="0" err="1"/>
              <a:t>ac</a:t>
            </a:r>
            <a:r>
              <a:rPr lang="fr-FR" dirty="0"/>
              <a:t> </a:t>
            </a:r>
            <a:r>
              <a:rPr lang="fr-FR" dirty="0" err="1"/>
              <a:t>noctibus</a:t>
            </a:r>
            <a:r>
              <a:rPr lang="fr-FR" dirty="0"/>
              <a:t>, a quo </a:t>
            </a:r>
            <a:r>
              <a:rPr lang="fr-FR" dirty="0" err="1"/>
              <a:t>numquam</a:t>
            </a:r>
            <a:r>
              <a:rPr lang="fr-FR" dirty="0"/>
              <a:t> </a:t>
            </a:r>
            <a:r>
              <a:rPr lang="fr-FR" dirty="0" err="1"/>
              <a:t>deicis</a:t>
            </a:r>
            <a:r>
              <a:rPr lang="fr-FR" dirty="0"/>
              <a:t> </a:t>
            </a:r>
            <a:r>
              <a:rPr lang="fr-FR" dirty="0" err="1"/>
              <a:t>animum</a:t>
            </a:r>
            <a:r>
              <a:rPr lang="fr-FR" dirty="0"/>
              <a:t>,  </a:t>
            </a:r>
            <a:r>
              <a:rPr lang="fr-FR" dirty="0" err="1"/>
              <a:t>cogitandus</a:t>
            </a:r>
            <a:r>
              <a:rPr lang="fr-FR" dirty="0"/>
              <a:t> est, hic contra </a:t>
            </a:r>
            <a:r>
              <a:rPr lang="fr-FR" dirty="0" err="1"/>
              <a:t>fortunam</a:t>
            </a:r>
            <a:r>
              <a:rPr lang="fr-FR" dirty="0"/>
              <a:t> </a:t>
            </a:r>
            <a:r>
              <a:rPr lang="fr-FR" dirty="0" err="1"/>
              <a:t>aduocandus</a:t>
            </a:r>
            <a:r>
              <a:rPr lang="fr-FR" dirty="0"/>
              <a:t>. </a:t>
            </a:r>
          </a:p>
          <a:p>
            <a:pPr marL="0" indent="0" algn="just">
              <a:buNone/>
            </a:pPr>
            <a:endParaRPr lang="fr-FR" i="1" dirty="0"/>
          </a:p>
          <a:p>
            <a:pPr marL="0" indent="0" algn="just">
              <a:buNone/>
            </a:pPr>
            <a:r>
              <a:rPr lang="fr-FR" dirty="0"/>
              <a:t>« Et je ne me lasserai jamais de mettre l’empereur devant toi. Tant qu’il gouverne le monde et qu’il montre combien le pouvoir se conserve mieux par les bienfaits que par les armes, tant qu’il préside aux destinées humaines, tu ne risques pas de te ressentir d’une perte quelconque : à lui seul il t’offre un secours, une consolation suffisante. Dresse la tête et, chaque fois que des larmes viennent mouiller tes yeux, attache-les sur l’empereur : ils se sécheront au radieux aspect de sa volonté céleste ; tes regards, éblouis par son éclat, ne pourront plus voir aucun autre objet et demeureront fascinés par lui. Lui sur qui ta vue reste fixée jour et nuit, dont tu ne détournes jamais ton âme, pense à lui, aie recours à lui contre la fortune. » </a:t>
            </a:r>
          </a:p>
        </p:txBody>
      </p:sp>
    </p:spTree>
    <p:extLst>
      <p:ext uri="{BB962C8B-B14F-4D97-AF65-F5344CB8AC3E}">
        <p14:creationId xmlns:p14="http://schemas.microsoft.com/office/powerpoint/2010/main" val="3372444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3F00A7-76D2-AF4E-ABD9-71C214ACA5F1}"/>
              </a:ext>
            </a:extLst>
          </p:cNvPr>
          <p:cNvSpPr>
            <a:spLocks noGrp="1"/>
          </p:cNvSpPr>
          <p:nvPr>
            <p:ph type="title"/>
          </p:nvPr>
        </p:nvSpPr>
        <p:spPr>
          <a:xfrm>
            <a:off x="2589213" y="624110"/>
            <a:ext cx="8915400" cy="771057"/>
          </a:xfrm>
        </p:spPr>
        <p:txBody>
          <a:bodyPr/>
          <a:lstStyle/>
          <a:p>
            <a:r>
              <a:rPr lang="fr-FR" dirty="0"/>
              <a:t>Le philosophe et le Prince</a:t>
            </a:r>
          </a:p>
        </p:txBody>
      </p:sp>
      <p:sp>
        <p:nvSpPr>
          <p:cNvPr id="3" name="Espace réservé du contenu 2">
            <a:extLst>
              <a:ext uri="{FF2B5EF4-FFF2-40B4-BE49-F238E27FC236}">
                <a16:creationId xmlns:a16="http://schemas.microsoft.com/office/drawing/2014/main" id="{27563930-1BE4-624F-868E-4665C747B505}"/>
              </a:ext>
            </a:extLst>
          </p:cNvPr>
          <p:cNvSpPr>
            <a:spLocks noGrp="1"/>
          </p:cNvSpPr>
          <p:nvPr>
            <p:ph idx="1"/>
          </p:nvPr>
        </p:nvSpPr>
        <p:spPr>
          <a:xfrm>
            <a:off x="2441542" y="1517715"/>
            <a:ext cx="9063070" cy="4393507"/>
          </a:xfrm>
        </p:spPr>
        <p:txBody>
          <a:bodyPr/>
          <a:lstStyle/>
          <a:p>
            <a:pPr marL="0" indent="0">
              <a:buNone/>
            </a:pPr>
            <a:r>
              <a:rPr lang="fr-FR" b="1" i="1" dirty="0"/>
              <a:t>De </a:t>
            </a:r>
            <a:r>
              <a:rPr lang="fr-FR" b="1" i="1" dirty="0" err="1"/>
              <a:t>clementia</a:t>
            </a:r>
            <a:r>
              <a:rPr lang="fr-FR" b="1" i="1" dirty="0"/>
              <a:t>, </a:t>
            </a:r>
            <a:r>
              <a:rPr lang="fr-FR" b="1" dirty="0"/>
              <a:t>I, 1, 2</a:t>
            </a:r>
          </a:p>
          <a:p>
            <a:pPr marL="0" indent="0" algn="just">
              <a:buNone/>
            </a:pPr>
            <a:r>
              <a:rPr lang="fr-FR" i="1" dirty="0"/>
              <a:t>Egon ex omnibus </a:t>
            </a:r>
            <a:r>
              <a:rPr lang="fr-FR" i="1" dirty="0" err="1"/>
              <a:t>mortalibus</a:t>
            </a:r>
            <a:r>
              <a:rPr lang="fr-FR" i="1" dirty="0"/>
              <a:t> </a:t>
            </a:r>
            <a:r>
              <a:rPr lang="fr-FR" i="1" dirty="0" err="1"/>
              <a:t>placui</a:t>
            </a:r>
            <a:r>
              <a:rPr lang="fr-FR" i="1" dirty="0"/>
              <a:t> </a:t>
            </a:r>
            <a:r>
              <a:rPr lang="fr-FR" i="1" dirty="0" err="1"/>
              <a:t>electusque</a:t>
            </a:r>
            <a:r>
              <a:rPr lang="fr-FR" i="1" dirty="0"/>
              <a:t> </a:t>
            </a:r>
            <a:r>
              <a:rPr lang="fr-FR" i="1" dirty="0" err="1"/>
              <a:t>sum</a:t>
            </a:r>
            <a:r>
              <a:rPr lang="fr-FR" i="1" dirty="0"/>
              <a:t>, qui in terris </a:t>
            </a:r>
            <a:r>
              <a:rPr lang="fr-FR" i="1" dirty="0" err="1"/>
              <a:t>deorum</a:t>
            </a:r>
            <a:r>
              <a:rPr lang="fr-FR" i="1" dirty="0"/>
              <a:t> </a:t>
            </a:r>
            <a:r>
              <a:rPr lang="fr-FR" i="1" dirty="0" err="1"/>
              <a:t>uice</a:t>
            </a:r>
            <a:r>
              <a:rPr lang="fr-FR" i="1" dirty="0"/>
              <a:t> </a:t>
            </a:r>
            <a:r>
              <a:rPr lang="fr-FR" i="1" dirty="0" err="1"/>
              <a:t>fungerer</a:t>
            </a:r>
            <a:r>
              <a:rPr lang="fr-FR" i="1" dirty="0"/>
              <a:t> ? Ego </a:t>
            </a:r>
            <a:r>
              <a:rPr lang="fr-FR" i="1" dirty="0" err="1"/>
              <a:t>uitae</a:t>
            </a:r>
            <a:r>
              <a:rPr lang="fr-FR" i="1" dirty="0"/>
              <a:t> </a:t>
            </a:r>
            <a:r>
              <a:rPr lang="fr-FR" i="1" dirty="0" err="1"/>
              <a:t>necisque</a:t>
            </a:r>
            <a:r>
              <a:rPr lang="fr-FR" i="1" dirty="0"/>
              <a:t> </a:t>
            </a:r>
            <a:r>
              <a:rPr lang="fr-FR" i="1" dirty="0" err="1"/>
              <a:t>gentibus</a:t>
            </a:r>
            <a:r>
              <a:rPr lang="fr-FR" i="1" dirty="0"/>
              <a:t> </a:t>
            </a:r>
            <a:r>
              <a:rPr lang="fr-FR" i="1" dirty="0" err="1"/>
              <a:t>arbiter</a:t>
            </a:r>
            <a:r>
              <a:rPr lang="fr-FR" i="1" dirty="0"/>
              <a:t> ; </a:t>
            </a:r>
            <a:r>
              <a:rPr lang="fr-FR" i="1" dirty="0" err="1"/>
              <a:t>qualem</a:t>
            </a:r>
            <a:r>
              <a:rPr lang="fr-FR" i="1" dirty="0"/>
              <a:t> </a:t>
            </a:r>
            <a:r>
              <a:rPr lang="fr-FR" i="1" dirty="0" err="1"/>
              <a:t>quisque</a:t>
            </a:r>
            <a:r>
              <a:rPr lang="fr-FR" i="1" dirty="0"/>
              <a:t> </a:t>
            </a:r>
            <a:r>
              <a:rPr lang="fr-FR" i="1" dirty="0" err="1"/>
              <a:t>sortem</a:t>
            </a:r>
            <a:r>
              <a:rPr lang="fr-FR" i="1" dirty="0"/>
              <a:t> </a:t>
            </a:r>
            <a:r>
              <a:rPr lang="fr-FR" i="1" dirty="0" err="1"/>
              <a:t>statumque</a:t>
            </a:r>
            <a:r>
              <a:rPr lang="fr-FR" i="1" dirty="0"/>
              <a:t> </a:t>
            </a:r>
            <a:r>
              <a:rPr lang="fr-FR" i="1" dirty="0" err="1"/>
              <a:t>habeat</a:t>
            </a:r>
            <a:r>
              <a:rPr lang="fr-FR" i="1" dirty="0"/>
              <a:t>, in mea manu </a:t>
            </a:r>
            <a:r>
              <a:rPr lang="fr-FR" i="1" dirty="0" err="1"/>
              <a:t>positum</a:t>
            </a:r>
            <a:r>
              <a:rPr lang="fr-FR" i="1" dirty="0"/>
              <a:t> est ; quid </a:t>
            </a:r>
            <a:r>
              <a:rPr lang="fr-FR" i="1" dirty="0" err="1"/>
              <a:t>cuique</a:t>
            </a:r>
            <a:r>
              <a:rPr lang="fr-FR" i="1" dirty="0"/>
              <a:t> </a:t>
            </a:r>
            <a:r>
              <a:rPr lang="fr-FR" i="1" dirty="0" err="1"/>
              <a:t>mortalium</a:t>
            </a:r>
            <a:r>
              <a:rPr lang="fr-FR" i="1" dirty="0"/>
              <a:t> Fortuna </a:t>
            </a:r>
            <a:r>
              <a:rPr lang="fr-FR" i="1" dirty="0" err="1"/>
              <a:t>datum</a:t>
            </a:r>
            <a:r>
              <a:rPr lang="fr-FR" i="1" dirty="0"/>
              <a:t> </a:t>
            </a:r>
            <a:r>
              <a:rPr lang="fr-FR" i="1" dirty="0" err="1"/>
              <a:t>uelit</a:t>
            </a:r>
            <a:r>
              <a:rPr lang="fr-FR" i="1" dirty="0"/>
              <a:t>, </a:t>
            </a:r>
            <a:r>
              <a:rPr lang="fr-FR" i="1" dirty="0" err="1"/>
              <a:t>meo</a:t>
            </a:r>
            <a:r>
              <a:rPr lang="fr-FR" i="1" dirty="0"/>
              <a:t> ore </a:t>
            </a:r>
            <a:r>
              <a:rPr lang="fr-FR" i="1" dirty="0" err="1"/>
              <a:t>pronuntiat</a:t>
            </a:r>
            <a:r>
              <a:rPr lang="fr-FR" i="1" dirty="0"/>
              <a:t> ; ex </a:t>
            </a:r>
            <a:r>
              <a:rPr lang="fr-FR" i="1" dirty="0" err="1"/>
              <a:t>nostro</a:t>
            </a:r>
            <a:r>
              <a:rPr lang="fr-FR" i="1" dirty="0"/>
              <a:t> </a:t>
            </a:r>
            <a:r>
              <a:rPr lang="fr-FR" i="1" dirty="0" err="1"/>
              <a:t>responso</a:t>
            </a:r>
            <a:r>
              <a:rPr lang="fr-FR" i="1" dirty="0"/>
              <a:t> </a:t>
            </a:r>
            <a:r>
              <a:rPr lang="fr-FR" i="1" dirty="0" err="1"/>
              <a:t>laetitiae</a:t>
            </a:r>
            <a:r>
              <a:rPr lang="fr-FR" i="1" dirty="0"/>
              <a:t> causas populi </a:t>
            </a:r>
            <a:r>
              <a:rPr lang="fr-FR" i="1" dirty="0" err="1"/>
              <a:t>urbesque</a:t>
            </a:r>
            <a:r>
              <a:rPr lang="fr-FR" i="1" dirty="0"/>
              <a:t> </a:t>
            </a:r>
            <a:r>
              <a:rPr lang="fr-FR" i="1" dirty="0" err="1"/>
              <a:t>concipiunt</a:t>
            </a:r>
            <a:r>
              <a:rPr lang="fr-FR" i="1" dirty="0"/>
              <a:t>.</a:t>
            </a:r>
          </a:p>
          <a:p>
            <a:pPr marL="0" indent="0" algn="just">
              <a:buNone/>
            </a:pPr>
            <a:endParaRPr lang="fr-FR" b="1" i="1" dirty="0"/>
          </a:p>
          <a:p>
            <a:pPr marL="0" indent="0" algn="just">
              <a:buNone/>
            </a:pPr>
            <a:r>
              <a:rPr lang="fr-FR" dirty="0"/>
              <a:t>« C’est donc moi qu’on a désigné et choisi entre tous les mortels pour</a:t>
            </a:r>
            <a:r>
              <a:rPr lang="fr-FR" b="1" dirty="0"/>
              <a:t> jouer sur terre le rôle des dieux </a:t>
            </a:r>
            <a:r>
              <a:rPr lang="fr-FR" dirty="0"/>
              <a:t>! Oui, c’est moi qui décide de la vie et de la mise à mort des nations ; la </a:t>
            </a:r>
            <a:r>
              <a:rPr lang="fr-FR" b="1" dirty="0"/>
              <a:t>destinée</a:t>
            </a:r>
            <a:r>
              <a:rPr lang="fr-FR" dirty="0"/>
              <a:t>, la condition de tous sont entre mes mains : ce que la </a:t>
            </a:r>
            <a:r>
              <a:rPr lang="fr-FR" b="1" dirty="0"/>
              <a:t>Fortune</a:t>
            </a:r>
            <a:r>
              <a:rPr lang="fr-FR" dirty="0"/>
              <a:t> départ à chacun des mortels, elle le fait </a:t>
            </a:r>
            <a:r>
              <a:rPr lang="fr-FR" b="1" dirty="0"/>
              <a:t>connaître par ma bouche</a:t>
            </a:r>
            <a:r>
              <a:rPr lang="fr-FR" dirty="0"/>
              <a:t>, à mes </a:t>
            </a:r>
            <a:r>
              <a:rPr lang="fr-FR" b="1" dirty="0"/>
              <a:t>oracles</a:t>
            </a:r>
            <a:r>
              <a:rPr lang="fr-FR" dirty="0"/>
              <a:t> sont subordonnés les sentiments d’allégresse que forment les peuples. » </a:t>
            </a:r>
          </a:p>
          <a:p>
            <a:pPr marL="0" indent="0" algn="just">
              <a:buNone/>
            </a:pPr>
            <a:endParaRPr lang="fr-FR" b="1" i="1" dirty="0"/>
          </a:p>
        </p:txBody>
      </p:sp>
    </p:spTree>
    <p:extLst>
      <p:ext uri="{BB962C8B-B14F-4D97-AF65-F5344CB8AC3E}">
        <p14:creationId xmlns:p14="http://schemas.microsoft.com/office/powerpoint/2010/main" val="2908777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ED4E3A4-AAAE-8647-89B7-C99AE97F3A9D}"/>
              </a:ext>
            </a:extLst>
          </p:cNvPr>
          <p:cNvSpPr>
            <a:spLocks noGrp="1"/>
          </p:cNvSpPr>
          <p:nvPr>
            <p:ph type="title"/>
          </p:nvPr>
        </p:nvSpPr>
        <p:spPr>
          <a:xfrm>
            <a:off x="1433889" y="1059872"/>
            <a:ext cx="3012216" cy="4851349"/>
          </a:xfrm>
        </p:spPr>
        <p:txBody>
          <a:bodyPr>
            <a:normAutofit/>
          </a:bodyPr>
          <a:lstStyle/>
          <a:p>
            <a:r>
              <a:rPr lang="fr-FR" sz="3300"/>
              <a:t>La religion romaine dans les programmes de LCA</a:t>
            </a:r>
          </a:p>
        </p:txBody>
      </p:sp>
      <p:sp>
        <p:nvSpPr>
          <p:cNvPr id="15"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Espace réservé du contenu 2">
            <a:extLst>
              <a:ext uri="{FF2B5EF4-FFF2-40B4-BE49-F238E27FC236}">
                <a16:creationId xmlns:a16="http://schemas.microsoft.com/office/drawing/2014/main" id="{B1D58E3F-C606-884F-BD43-964402598C25}"/>
              </a:ext>
            </a:extLst>
          </p:cNvPr>
          <p:cNvSpPr>
            <a:spLocks noGrp="1"/>
          </p:cNvSpPr>
          <p:nvPr>
            <p:ph idx="1"/>
          </p:nvPr>
        </p:nvSpPr>
        <p:spPr>
          <a:xfrm>
            <a:off x="5280368" y="1059872"/>
            <a:ext cx="6224244" cy="4851350"/>
          </a:xfrm>
        </p:spPr>
        <p:txBody>
          <a:bodyPr>
            <a:normAutofit/>
          </a:bodyPr>
          <a:lstStyle/>
          <a:p>
            <a:pPr>
              <a:buFont typeface="Wingdings 3" pitchFamily="2" charset="2"/>
              <a:buChar char=""/>
            </a:pPr>
            <a:endParaRPr lang="fr-FR" b="1" dirty="0"/>
          </a:p>
          <a:p>
            <a:pPr>
              <a:buFont typeface="Wingdings 3" pitchFamily="2" charset="2"/>
              <a:buChar char=""/>
            </a:pPr>
            <a:endParaRPr lang="fr-FR" b="1" dirty="0"/>
          </a:p>
          <a:p>
            <a:pPr>
              <a:buFont typeface="Wingdings 3" pitchFamily="2" charset="2"/>
              <a:buChar char=""/>
            </a:pPr>
            <a:r>
              <a:rPr lang="fr-FR" sz="1600" b="1" dirty="0"/>
              <a:t>AU COLLÈGE : </a:t>
            </a:r>
          </a:p>
          <a:p>
            <a:pPr lvl="1">
              <a:buFont typeface="Wingdings" pitchFamily="2" charset="2"/>
              <a:buChar char="v"/>
            </a:pPr>
            <a:r>
              <a:rPr lang="fr-FR" b="1" dirty="0"/>
              <a:t> 5</a:t>
            </a:r>
            <a:r>
              <a:rPr lang="fr-FR" b="1" baseline="30000" dirty="0"/>
              <a:t>e</a:t>
            </a:r>
            <a:r>
              <a:rPr lang="fr-FR" b="1" dirty="0"/>
              <a:t>/4</a:t>
            </a:r>
            <a:r>
              <a:rPr lang="fr-FR" b="1" baseline="30000" dirty="0"/>
              <a:t>e</a:t>
            </a:r>
            <a:r>
              <a:rPr lang="fr-FR" b="1" dirty="0"/>
              <a:t> : « Vie privée/vie publique »</a:t>
            </a:r>
            <a:r>
              <a:rPr lang="fr-FR" dirty="0"/>
              <a:t> </a:t>
            </a:r>
          </a:p>
          <a:p>
            <a:pPr lvl="2">
              <a:buFont typeface="Wingdings" pitchFamily="2" charset="2"/>
              <a:buChar char="Ø"/>
            </a:pPr>
            <a:r>
              <a:rPr lang="fr-FR" sz="1600" dirty="0"/>
              <a:t>La religion romaine, divinités, rites et fêtes</a:t>
            </a:r>
          </a:p>
          <a:p>
            <a:pPr lvl="2">
              <a:buFont typeface="Wingdings" pitchFamily="2" charset="2"/>
              <a:buChar char="Ø"/>
            </a:pPr>
            <a:r>
              <a:rPr lang="fr-FR" sz="1600" dirty="0"/>
              <a:t>Figures grecques et figures romaines de divinités </a:t>
            </a:r>
          </a:p>
          <a:p>
            <a:pPr lvl="2">
              <a:buFont typeface="Wingdings" pitchFamily="2" charset="2"/>
              <a:buChar char="Ø"/>
            </a:pPr>
            <a:endParaRPr lang="fr-FR" sz="1600" dirty="0"/>
          </a:p>
          <a:p>
            <a:pPr lvl="2">
              <a:buFont typeface="Wingdings" pitchFamily="2" charset="2"/>
              <a:buChar char="Ø"/>
            </a:pPr>
            <a:endParaRPr lang="fr-FR" sz="1600" dirty="0"/>
          </a:p>
          <a:p>
            <a:pPr lvl="1">
              <a:buFont typeface="Wingdings" pitchFamily="2" charset="2"/>
              <a:buChar char="v"/>
            </a:pPr>
            <a:r>
              <a:rPr lang="fr-FR" b="1" dirty="0"/>
              <a:t>3</a:t>
            </a:r>
            <a:r>
              <a:rPr lang="fr-FR" b="1" baseline="30000" dirty="0"/>
              <a:t>e</a:t>
            </a:r>
            <a:r>
              <a:rPr lang="fr-FR" b="1" dirty="0"/>
              <a:t> : « Vie familiale, sociale et intellectuelle » </a:t>
            </a:r>
            <a:r>
              <a:rPr lang="fr-FR" dirty="0"/>
              <a:t> </a:t>
            </a:r>
          </a:p>
          <a:p>
            <a:pPr lvl="2">
              <a:buFont typeface="Wingdings" pitchFamily="2" charset="2"/>
              <a:buChar char="Ø"/>
            </a:pPr>
            <a:r>
              <a:rPr lang="fr-FR" sz="1600" dirty="0"/>
              <a:t>Le culte impérial</a:t>
            </a:r>
          </a:p>
          <a:p>
            <a:pPr lvl="2">
              <a:buFont typeface="Wingdings" pitchFamily="2" charset="2"/>
              <a:buChar char="Ø"/>
            </a:pPr>
            <a:r>
              <a:rPr lang="fr-FR" sz="1600" dirty="0"/>
              <a:t>Polythéisme / monothéisme</a:t>
            </a:r>
          </a:p>
        </p:txBody>
      </p:sp>
    </p:spTree>
    <p:extLst>
      <p:ext uri="{BB962C8B-B14F-4D97-AF65-F5344CB8AC3E}">
        <p14:creationId xmlns:p14="http://schemas.microsoft.com/office/powerpoint/2010/main" val="1642297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F0FA5F-76D9-8C4D-A238-9F6B38C2285C}"/>
              </a:ext>
            </a:extLst>
          </p:cNvPr>
          <p:cNvSpPr>
            <a:spLocks noGrp="1"/>
          </p:cNvSpPr>
          <p:nvPr>
            <p:ph type="title"/>
          </p:nvPr>
        </p:nvSpPr>
        <p:spPr/>
        <p:txBody>
          <a:bodyPr/>
          <a:lstStyle/>
          <a:p>
            <a:r>
              <a:rPr lang="fr-FR" dirty="0"/>
              <a:t>Le philosophe et le Prince</a:t>
            </a:r>
          </a:p>
        </p:txBody>
      </p:sp>
      <p:sp>
        <p:nvSpPr>
          <p:cNvPr id="3" name="Espace réservé du contenu 2">
            <a:extLst>
              <a:ext uri="{FF2B5EF4-FFF2-40B4-BE49-F238E27FC236}">
                <a16:creationId xmlns:a16="http://schemas.microsoft.com/office/drawing/2014/main" id="{B00CF948-0411-6644-8C54-9E96C37C84D1}"/>
              </a:ext>
            </a:extLst>
          </p:cNvPr>
          <p:cNvSpPr>
            <a:spLocks noGrp="1"/>
          </p:cNvSpPr>
          <p:nvPr>
            <p:ph idx="1"/>
          </p:nvPr>
        </p:nvSpPr>
        <p:spPr>
          <a:xfrm>
            <a:off x="1753387" y="1451728"/>
            <a:ext cx="9751226" cy="4628562"/>
          </a:xfrm>
        </p:spPr>
        <p:txBody>
          <a:bodyPr/>
          <a:lstStyle/>
          <a:p>
            <a:pPr marL="0" indent="0">
              <a:buNone/>
            </a:pPr>
            <a:r>
              <a:rPr lang="fr-FR" b="1" i="1" dirty="0"/>
              <a:t>De </a:t>
            </a:r>
            <a:r>
              <a:rPr lang="fr-FR" b="1" i="1" dirty="0" err="1"/>
              <a:t>clementia</a:t>
            </a:r>
            <a:r>
              <a:rPr lang="fr-FR" b="1" i="1" dirty="0"/>
              <a:t>,</a:t>
            </a:r>
            <a:r>
              <a:rPr lang="fr-FR" b="1" dirty="0"/>
              <a:t> I, 8, 3-5</a:t>
            </a:r>
            <a:endParaRPr lang="fr-FR" i="1" dirty="0"/>
          </a:p>
          <a:p>
            <a:pPr marL="0" indent="0" algn="just">
              <a:buNone/>
            </a:pPr>
            <a:r>
              <a:rPr lang="fr-FR" i="1" dirty="0"/>
              <a:t>Est </a:t>
            </a:r>
            <a:r>
              <a:rPr lang="fr-FR" i="1" dirty="0" err="1"/>
              <a:t>haec</a:t>
            </a:r>
            <a:r>
              <a:rPr lang="fr-FR" i="1" dirty="0"/>
              <a:t> </a:t>
            </a:r>
            <a:r>
              <a:rPr lang="fr-FR" i="1" dirty="0" err="1"/>
              <a:t>summae</a:t>
            </a:r>
            <a:r>
              <a:rPr lang="fr-FR" i="1" dirty="0"/>
              <a:t> </a:t>
            </a:r>
            <a:r>
              <a:rPr lang="fr-FR" i="1" dirty="0" err="1"/>
              <a:t>magnitudinis</a:t>
            </a:r>
            <a:r>
              <a:rPr lang="fr-FR" i="1" dirty="0"/>
              <a:t> </a:t>
            </a:r>
            <a:r>
              <a:rPr lang="fr-FR" i="1" dirty="0" err="1"/>
              <a:t>seruitus</a:t>
            </a:r>
            <a:r>
              <a:rPr lang="fr-FR" i="1" dirty="0"/>
              <a:t> non posse </a:t>
            </a:r>
            <a:r>
              <a:rPr lang="fr-FR" i="1" dirty="0" err="1"/>
              <a:t>fieri</a:t>
            </a:r>
            <a:r>
              <a:rPr lang="fr-FR" i="1" dirty="0"/>
              <a:t> </a:t>
            </a:r>
            <a:r>
              <a:rPr lang="fr-FR" i="1" dirty="0" err="1"/>
              <a:t>minorem</a:t>
            </a:r>
            <a:r>
              <a:rPr lang="fr-FR" i="1" dirty="0"/>
              <a:t> ; </a:t>
            </a:r>
            <a:r>
              <a:rPr lang="fr-FR" i="1" dirty="0" err="1"/>
              <a:t>sed</a:t>
            </a:r>
            <a:r>
              <a:rPr lang="fr-FR" i="1" dirty="0"/>
              <a:t> cum </a:t>
            </a:r>
            <a:r>
              <a:rPr lang="fr-FR" i="1" dirty="0" err="1"/>
              <a:t>diis</a:t>
            </a:r>
            <a:r>
              <a:rPr lang="fr-FR" i="1" dirty="0"/>
              <a:t> </a:t>
            </a:r>
            <a:r>
              <a:rPr lang="fr-FR" i="1" dirty="0" err="1"/>
              <a:t>tibi</a:t>
            </a:r>
            <a:r>
              <a:rPr lang="fr-FR" i="1" dirty="0"/>
              <a:t> </a:t>
            </a:r>
            <a:r>
              <a:rPr lang="fr-FR" i="1" dirty="0" err="1"/>
              <a:t>communis</a:t>
            </a:r>
            <a:r>
              <a:rPr lang="fr-FR" i="1" dirty="0"/>
              <a:t> </a:t>
            </a:r>
            <a:r>
              <a:rPr lang="fr-FR" i="1" dirty="0" err="1"/>
              <a:t>ipsa</a:t>
            </a:r>
            <a:r>
              <a:rPr lang="fr-FR" i="1" dirty="0"/>
              <a:t> </a:t>
            </a:r>
            <a:r>
              <a:rPr lang="fr-FR" i="1" dirty="0" err="1"/>
              <a:t>necessitas</a:t>
            </a:r>
            <a:r>
              <a:rPr lang="fr-FR" i="1" dirty="0"/>
              <a:t> est […]. </a:t>
            </a:r>
            <a:r>
              <a:rPr lang="fr-FR" i="1" dirty="0" err="1"/>
              <a:t>Multa</a:t>
            </a:r>
            <a:r>
              <a:rPr lang="fr-FR" i="1" dirty="0"/>
              <a:t> circa te lux est, omnium in </a:t>
            </a:r>
            <a:r>
              <a:rPr lang="fr-FR" i="1" dirty="0" err="1"/>
              <a:t>istam</a:t>
            </a:r>
            <a:r>
              <a:rPr lang="fr-FR" i="1" dirty="0"/>
              <a:t> </a:t>
            </a:r>
            <a:r>
              <a:rPr lang="fr-FR" i="1" dirty="0" err="1"/>
              <a:t>conuersi</a:t>
            </a:r>
            <a:r>
              <a:rPr lang="fr-FR" i="1" dirty="0"/>
              <a:t> oculi </a:t>
            </a:r>
            <a:r>
              <a:rPr lang="fr-FR" i="1" dirty="0" err="1"/>
              <a:t>sunt</a:t>
            </a:r>
            <a:r>
              <a:rPr lang="fr-FR" i="1" dirty="0"/>
              <a:t> ; </a:t>
            </a:r>
            <a:r>
              <a:rPr lang="fr-FR" i="1" dirty="0" err="1"/>
              <a:t>prodire</a:t>
            </a:r>
            <a:r>
              <a:rPr lang="fr-FR" i="1" dirty="0"/>
              <a:t> te </a:t>
            </a:r>
            <a:r>
              <a:rPr lang="fr-FR" i="1" dirty="0" err="1"/>
              <a:t>putas</a:t>
            </a:r>
            <a:r>
              <a:rPr lang="fr-FR" i="1" dirty="0"/>
              <a:t> ? </a:t>
            </a:r>
            <a:r>
              <a:rPr lang="fr-FR" i="1" dirty="0" err="1"/>
              <a:t>Oreris</a:t>
            </a:r>
            <a:r>
              <a:rPr lang="fr-FR" i="1" dirty="0"/>
              <a:t>. </a:t>
            </a:r>
            <a:r>
              <a:rPr lang="fr-FR" i="1" dirty="0" err="1"/>
              <a:t>Loqui</a:t>
            </a:r>
            <a:r>
              <a:rPr lang="fr-FR" i="1" dirty="0"/>
              <a:t> non potes, </a:t>
            </a:r>
            <a:r>
              <a:rPr lang="fr-FR" i="1" dirty="0" err="1"/>
              <a:t>nisi</a:t>
            </a:r>
            <a:r>
              <a:rPr lang="fr-FR" i="1" dirty="0"/>
              <a:t> ut </a:t>
            </a:r>
            <a:r>
              <a:rPr lang="fr-FR" i="1" dirty="0" err="1"/>
              <a:t>uocem</a:t>
            </a:r>
            <a:r>
              <a:rPr lang="fr-FR" i="1" dirty="0"/>
              <a:t> </a:t>
            </a:r>
            <a:r>
              <a:rPr lang="fr-FR" i="1" dirty="0" err="1"/>
              <a:t>tuam</a:t>
            </a:r>
            <a:r>
              <a:rPr lang="fr-FR" i="1" dirty="0"/>
              <a:t>, </a:t>
            </a:r>
            <a:r>
              <a:rPr lang="fr-FR" i="1" dirty="0" err="1"/>
              <a:t>quae</a:t>
            </a:r>
            <a:r>
              <a:rPr lang="fr-FR" i="1" dirty="0"/>
              <a:t> </a:t>
            </a:r>
            <a:r>
              <a:rPr lang="fr-FR" i="1" dirty="0" err="1"/>
              <a:t>ubique</a:t>
            </a:r>
            <a:r>
              <a:rPr lang="fr-FR" i="1" dirty="0"/>
              <a:t> </a:t>
            </a:r>
            <a:r>
              <a:rPr lang="fr-FR" i="1" dirty="0" err="1"/>
              <a:t>sunt</a:t>
            </a:r>
            <a:r>
              <a:rPr lang="fr-FR" i="1" dirty="0"/>
              <a:t> gentes, </a:t>
            </a:r>
            <a:r>
              <a:rPr lang="fr-FR" i="1" dirty="0" err="1"/>
              <a:t>excipiant</a:t>
            </a:r>
            <a:r>
              <a:rPr lang="fr-FR" i="1" dirty="0"/>
              <a:t> ; </a:t>
            </a:r>
            <a:r>
              <a:rPr lang="fr-FR" i="1" dirty="0" err="1"/>
              <a:t>irasci</a:t>
            </a:r>
            <a:r>
              <a:rPr lang="fr-FR" i="1" dirty="0"/>
              <a:t> non potes, </a:t>
            </a:r>
            <a:r>
              <a:rPr lang="fr-FR" i="1" dirty="0" err="1"/>
              <a:t>nisi</a:t>
            </a:r>
            <a:r>
              <a:rPr lang="fr-FR" i="1" dirty="0"/>
              <a:t> ut </a:t>
            </a:r>
            <a:r>
              <a:rPr lang="fr-FR" i="1" dirty="0" err="1"/>
              <a:t>omnia</a:t>
            </a:r>
            <a:r>
              <a:rPr lang="fr-FR" i="1" dirty="0"/>
              <a:t> </a:t>
            </a:r>
            <a:r>
              <a:rPr lang="fr-FR" i="1" dirty="0" err="1"/>
              <a:t>tremant</a:t>
            </a:r>
            <a:r>
              <a:rPr lang="fr-FR" i="1" dirty="0"/>
              <a:t>, quia </a:t>
            </a:r>
            <a:r>
              <a:rPr lang="fr-FR" i="1" dirty="0" err="1"/>
              <a:t>neminem</a:t>
            </a:r>
            <a:r>
              <a:rPr lang="fr-FR" i="1" dirty="0"/>
              <a:t> </a:t>
            </a:r>
            <a:r>
              <a:rPr lang="fr-FR" i="1" dirty="0" err="1"/>
              <a:t>adfliges</a:t>
            </a:r>
            <a:r>
              <a:rPr lang="fr-FR" i="1" dirty="0"/>
              <a:t>, </a:t>
            </a:r>
            <a:r>
              <a:rPr lang="fr-FR" i="1" dirty="0" err="1"/>
              <a:t>nisi</a:t>
            </a:r>
            <a:r>
              <a:rPr lang="fr-FR" i="1" dirty="0"/>
              <a:t> ut, </a:t>
            </a:r>
            <a:r>
              <a:rPr lang="fr-FR" i="1" dirty="0" err="1"/>
              <a:t>quidquid</a:t>
            </a:r>
            <a:r>
              <a:rPr lang="fr-FR" i="1" dirty="0"/>
              <a:t> circa </a:t>
            </a:r>
            <a:r>
              <a:rPr lang="fr-FR" i="1" dirty="0" err="1"/>
              <a:t>fuerit</a:t>
            </a:r>
            <a:r>
              <a:rPr lang="fr-FR" i="1" dirty="0"/>
              <a:t>, </a:t>
            </a:r>
            <a:r>
              <a:rPr lang="fr-FR" i="1" dirty="0" err="1"/>
              <a:t>quatiatur</a:t>
            </a:r>
            <a:r>
              <a:rPr lang="fr-FR" i="1" dirty="0"/>
              <a:t>. </a:t>
            </a:r>
          </a:p>
          <a:p>
            <a:pPr marL="0" indent="0" algn="just">
              <a:buNone/>
            </a:pPr>
            <a:endParaRPr lang="fr-FR" i="1" dirty="0"/>
          </a:p>
          <a:p>
            <a:pPr marL="0" indent="0" algn="just">
              <a:buNone/>
            </a:pPr>
            <a:r>
              <a:rPr lang="fr-FR" dirty="0"/>
              <a:t>« Tel est l’esclavage inhérent à la grandeur souveraine, qu’on ne peut se faire plus petit ; mais cette </a:t>
            </a:r>
            <a:r>
              <a:rPr lang="fr-FR" b="1" dirty="0"/>
              <a:t>nécessité</a:t>
            </a:r>
            <a:r>
              <a:rPr lang="fr-FR" dirty="0"/>
              <a:t> elle-même t’est </a:t>
            </a:r>
            <a:r>
              <a:rPr lang="fr-FR" b="1" dirty="0"/>
              <a:t>commune avec les dieux </a:t>
            </a:r>
            <a:r>
              <a:rPr lang="fr-FR" dirty="0"/>
              <a:t>[…]. Des flots de </a:t>
            </a:r>
            <a:r>
              <a:rPr lang="fr-FR" b="1" dirty="0"/>
              <a:t>lumière</a:t>
            </a:r>
            <a:r>
              <a:rPr lang="fr-FR" dirty="0"/>
              <a:t> t’environnent et ils attirent tous les regards. Tu t’imagines faire un pas au-dehors : tu es le soleil qui se lève. </a:t>
            </a:r>
            <a:r>
              <a:rPr lang="fr-FR" b="1" dirty="0"/>
              <a:t>Tu ne peux parler sans que ta voix ne soit entendue par toutes les nations du monde </a:t>
            </a:r>
            <a:r>
              <a:rPr lang="fr-FR" dirty="0"/>
              <a:t>; tu ne peux t’irriter sans faire </a:t>
            </a:r>
            <a:r>
              <a:rPr lang="fr-FR" b="1" dirty="0"/>
              <a:t>tout trembler</a:t>
            </a:r>
            <a:r>
              <a:rPr lang="fr-FR" dirty="0"/>
              <a:t>, </a:t>
            </a:r>
            <a:r>
              <a:rPr lang="fr-FR" b="1" dirty="0"/>
              <a:t>parce que tu ne peux abattre aucune créature sans que toi, autour d’elle, en sois ébranlé. </a:t>
            </a:r>
            <a:r>
              <a:rPr lang="fr-FR" dirty="0"/>
              <a:t>» </a:t>
            </a:r>
          </a:p>
          <a:p>
            <a:pPr marL="0" indent="0" algn="just">
              <a:buNone/>
            </a:pPr>
            <a:endParaRPr lang="fr-FR" i="1" dirty="0"/>
          </a:p>
          <a:p>
            <a:pPr marL="0" indent="0">
              <a:buNone/>
            </a:pPr>
            <a:endParaRPr lang="fr-FR" i="1" dirty="0"/>
          </a:p>
          <a:p>
            <a:pPr marL="0" indent="0">
              <a:buNone/>
            </a:pPr>
            <a:endParaRPr lang="fr-FR" dirty="0"/>
          </a:p>
        </p:txBody>
      </p:sp>
    </p:spTree>
    <p:extLst>
      <p:ext uri="{BB962C8B-B14F-4D97-AF65-F5344CB8AC3E}">
        <p14:creationId xmlns:p14="http://schemas.microsoft.com/office/powerpoint/2010/main" val="1009320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E1ABE1-C9A1-F248-9289-83344E43A9D2}"/>
              </a:ext>
            </a:extLst>
          </p:cNvPr>
          <p:cNvSpPr>
            <a:spLocks noGrp="1"/>
          </p:cNvSpPr>
          <p:nvPr>
            <p:ph type="title"/>
          </p:nvPr>
        </p:nvSpPr>
        <p:spPr>
          <a:xfrm>
            <a:off x="2592925" y="2927043"/>
            <a:ext cx="8911687" cy="1280890"/>
          </a:xfrm>
        </p:spPr>
        <p:txBody>
          <a:bodyPr/>
          <a:lstStyle/>
          <a:p>
            <a:r>
              <a:rPr lang="fr-FR" dirty="0"/>
              <a:t>D/ Sénèque, le dieu stoïcien et les dieux du Panthéon</a:t>
            </a:r>
          </a:p>
        </p:txBody>
      </p:sp>
      <p:sp>
        <p:nvSpPr>
          <p:cNvPr id="3" name="Espace réservé du contenu 2">
            <a:extLst>
              <a:ext uri="{FF2B5EF4-FFF2-40B4-BE49-F238E27FC236}">
                <a16:creationId xmlns:a16="http://schemas.microsoft.com/office/drawing/2014/main" id="{E4A8979C-8653-1341-8317-5D97FD0B94AD}"/>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2027556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96C985-925F-804F-A120-08F345D1D36D}"/>
              </a:ext>
            </a:extLst>
          </p:cNvPr>
          <p:cNvSpPr>
            <a:spLocks noGrp="1"/>
          </p:cNvSpPr>
          <p:nvPr>
            <p:ph type="title"/>
          </p:nvPr>
        </p:nvSpPr>
        <p:spPr/>
        <p:txBody>
          <a:bodyPr/>
          <a:lstStyle/>
          <a:p>
            <a:r>
              <a:rPr lang="fr-FR" dirty="0"/>
              <a:t>Sénèque et le polythéisme</a:t>
            </a:r>
          </a:p>
        </p:txBody>
      </p:sp>
      <p:sp>
        <p:nvSpPr>
          <p:cNvPr id="3" name="Espace réservé du contenu 2">
            <a:extLst>
              <a:ext uri="{FF2B5EF4-FFF2-40B4-BE49-F238E27FC236}">
                <a16:creationId xmlns:a16="http://schemas.microsoft.com/office/drawing/2014/main" id="{5E2A5AFF-2181-B647-B09E-1D4D9F03A241}"/>
              </a:ext>
            </a:extLst>
          </p:cNvPr>
          <p:cNvSpPr>
            <a:spLocks noGrp="1"/>
          </p:cNvSpPr>
          <p:nvPr>
            <p:ph idx="1"/>
          </p:nvPr>
        </p:nvSpPr>
        <p:spPr>
          <a:xfrm>
            <a:off x="2489200" y="1625600"/>
            <a:ext cx="9015412" cy="4285622"/>
          </a:xfrm>
        </p:spPr>
        <p:txBody>
          <a:bodyPr/>
          <a:lstStyle/>
          <a:p>
            <a:pPr marL="0" indent="0">
              <a:buNone/>
            </a:pPr>
            <a:r>
              <a:rPr lang="fr-FR" b="1" dirty="0"/>
              <a:t>Sénèque, </a:t>
            </a:r>
            <a:r>
              <a:rPr lang="fr-FR" b="1" i="1" dirty="0"/>
              <a:t>De </a:t>
            </a:r>
            <a:r>
              <a:rPr lang="fr-FR" b="1" i="1" dirty="0" err="1"/>
              <a:t>beneficiis</a:t>
            </a:r>
            <a:r>
              <a:rPr lang="fr-FR" b="1" dirty="0"/>
              <a:t>, IV, 7, 1</a:t>
            </a:r>
          </a:p>
          <a:p>
            <a:pPr marL="0" indent="0" algn="just">
              <a:buNone/>
            </a:pPr>
            <a:r>
              <a:rPr lang="fr-FR" i="1" dirty="0"/>
              <a:t>et </a:t>
            </a:r>
            <a:r>
              <a:rPr lang="fr-FR" i="1" dirty="0" err="1"/>
              <a:t>Iouem</a:t>
            </a:r>
            <a:r>
              <a:rPr lang="fr-FR" i="1" dirty="0"/>
              <a:t> </a:t>
            </a:r>
            <a:r>
              <a:rPr lang="fr-FR" i="1" dirty="0" err="1"/>
              <a:t>illum</a:t>
            </a:r>
            <a:r>
              <a:rPr lang="fr-FR" i="1" dirty="0"/>
              <a:t> Optimum </a:t>
            </a:r>
            <a:r>
              <a:rPr lang="fr-FR" i="1" dirty="0" err="1"/>
              <a:t>ac</a:t>
            </a:r>
            <a:r>
              <a:rPr lang="fr-FR" i="1" dirty="0"/>
              <a:t> Maximum rite </a:t>
            </a:r>
            <a:r>
              <a:rPr lang="fr-FR" i="1" dirty="0" err="1"/>
              <a:t>dices</a:t>
            </a:r>
            <a:r>
              <a:rPr lang="fr-FR" i="1" dirty="0"/>
              <a:t>, et </a:t>
            </a:r>
            <a:r>
              <a:rPr lang="fr-FR" i="1" dirty="0" err="1"/>
              <a:t>Tonantem</a:t>
            </a:r>
            <a:r>
              <a:rPr lang="fr-FR" i="1" dirty="0"/>
              <a:t>, et </a:t>
            </a:r>
            <a:r>
              <a:rPr lang="fr-FR" i="1" dirty="0" err="1"/>
              <a:t>Statorem</a:t>
            </a:r>
            <a:r>
              <a:rPr lang="fr-FR" i="1" dirty="0"/>
              <a:t> : qui non, ut </a:t>
            </a:r>
            <a:r>
              <a:rPr lang="fr-FR" i="1" dirty="0" err="1"/>
              <a:t>historici</a:t>
            </a:r>
            <a:r>
              <a:rPr lang="fr-FR" i="1" dirty="0"/>
              <a:t> </a:t>
            </a:r>
            <a:r>
              <a:rPr lang="fr-FR" i="1" dirty="0" err="1"/>
              <a:t>tradiderunt</a:t>
            </a:r>
            <a:r>
              <a:rPr lang="fr-FR" i="1" dirty="0"/>
              <a:t>, ex </a:t>
            </a:r>
            <a:r>
              <a:rPr lang="fr-FR" i="1" dirty="0" err="1"/>
              <a:t>eo</a:t>
            </a:r>
            <a:r>
              <a:rPr lang="fr-FR" i="1" dirty="0"/>
              <a:t> quod post </a:t>
            </a:r>
            <a:r>
              <a:rPr lang="fr-FR" i="1" dirty="0" err="1"/>
              <a:t>uotum</a:t>
            </a:r>
            <a:r>
              <a:rPr lang="fr-FR" i="1" dirty="0"/>
              <a:t> </a:t>
            </a:r>
            <a:r>
              <a:rPr lang="fr-FR" i="1" dirty="0" err="1"/>
              <a:t>susceptum</a:t>
            </a:r>
            <a:r>
              <a:rPr lang="fr-FR" i="1" dirty="0"/>
              <a:t> </a:t>
            </a:r>
            <a:r>
              <a:rPr lang="fr-FR" i="1" dirty="0" err="1"/>
              <a:t>acies</a:t>
            </a:r>
            <a:r>
              <a:rPr lang="fr-FR" i="1" dirty="0"/>
              <a:t> </a:t>
            </a:r>
            <a:r>
              <a:rPr lang="fr-FR" i="1" dirty="0" err="1"/>
              <a:t>Romanorum</a:t>
            </a:r>
            <a:r>
              <a:rPr lang="fr-FR" i="1" dirty="0"/>
              <a:t> </a:t>
            </a:r>
            <a:r>
              <a:rPr lang="fr-FR" i="1" dirty="0" err="1"/>
              <a:t>fugientium</a:t>
            </a:r>
            <a:r>
              <a:rPr lang="fr-FR" i="1" dirty="0"/>
              <a:t> </a:t>
            </a:r>
            <a:r>
              <a:rPr lang="fr-FR" i="1" dirty="0" err="1"/>
              <a:t>stetit</a:t>
            </a:r>
            <a:r>
              <a:rPr lang="fr-FR" i="1" dirty="0"/>
              <a:t>, </a:t>
            </a:r>
            <a:r>
              <a:rPr lang="fr-FR" i="1" dirty="0" err="1"/>
              <a:t>sed</a:t>
            </a:r>
            <a:r>
              <a:rPr lang="fr-FR" i="1" dirty="0"/>
              <a:t> quod </a:t>
            </a:r>
            <a:r>
              <a:rPr lang="fr-FR" i="1" dirty="0" err="1"/>
              <a:t>stant</a:t>
            </a:r>
            <a:r>
              <a:rPr lang="fr-FR" i="1" dirty="0"/>
              <a:t> </a:t>
            </a:r>
            <a:r>
              <a:rPr lang="fr-FR" i="1" dirty="0" err="1"/>
              <a:t>beneficio</a:t>
            </a:r>
            <a:r>
              <a:rPr lang="fr-FR" i="1" dirty="0"/>
              <a:t> </a:t>
            </a:r>
            <a:r>
              <a:rPr lang="fr-FR" i="1" dirty="0" err="1"/>
              <a:t>eius</a:t>
            </a:r>
            <a:r>
              <a:rPr lang="fr-FR" i="1" dirty="0"/>
              <a:t> </a:t>
            </a:r>
            <a:r>
              <a:rPr lang="fr-FR" i="1" dirty="0" err="1"/>
              <a:t>somnia</a:t>
            </a:r>
            <a:r>
              <a:rPr lang="fr-FR" i="1" dirty="0"/>
              <a:t>, stator </a:t>
            </a:r>
            <a:r>
              <a:rPr lang="fr-FR" i="1" dirty="0" err="1"/>
              <a:t>stabilitorque</a:t>
            </a:r>
            <a:r>
              <a:rPr lang="fr-FR" i="1" dirty="0"/>
              <a:t>.</a:t>
            </a:r>
          </a:p>
          <a:p>
            <a:pPr marL="0" indent="0">
              <a:buNone/>
            </a:pPr>
            <a:endParaRPr lang="fr-FR" i="1" dirty="0"/>
          </a:p>
          <a:p>
            <a:pPr marL="0" indent="0" algn="just">
              <a:buNone/>
            </a:pPr>
            <a:r>
              <a:rPr lang="fr-FR" dirty="0"/>
              <a:t>« Et le titre de Jupiter souverainement bon, souverainement grand, aura, appliqué à lui, toute convenance rituelle, aussi bien que le titre de </a:t>
            </a:r>
            <a:r>
              <a:rPr lang="fr-FR" i="1" dirty="0" err="1"/>
              <a:t>Tonans</a:t>
            </a:r>
            <a:r>
              <a:rPr lang="fr-FR" dirty="0"/>
              <a:t> et de </a:t>
            </a:r>
            <a:r>
              <a:rPr lang="fr-FR" i="1" dirty="0"/>
              <a:t>Stator </a:t>
            </a:r>
            <a:r>
              <a:rPr lang="fr-FR" dirty="0"/>
              <a:t>; et ce n’est pas, comme l’histoire le rapporte, parce qu’après un vœu prononcé il arrêta les armées romaines en fuite, mais parce que, grâce à lui, toutes choses demeurent en l’état, qu’il est </a:t>
            </a:r>
            <a:r>
              <a:rPr lang="fr-FR" i="1" dirty="0"/>
              <a:t>Stator</a:t>
            </a:r>
            <a:r>
              <a:rPr lang="fr-FR" dirty="0"/>
              <a:t> ou “stabilisateur”. » </a:t>
            </a:r>
            <a:endParaRPr lang="fr-FR" i="1" dirty="0"/>
          </a:p>
        </p:txBody>
      </p:sp>
    </p:spTree>
    <p:extLst>
      <p:ext uri="{BB962C8B-B14F-4D97-AF65-F5344CB8AC3E}">
        <p14:creationId xmlns:p14="http://schemas.microsoft.com/office/powerpoint/2010/main" val="1515284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EA2423-8A23-9840-A35F-6D2F48039D47}"/>
              </a:ext>
            </a:extLst>
          </p:cNvPr>
          <p:cNvSpPr>
            <a:spLocks noGrp="1"/>
          </p:cNvSpPr>
          <p:nvPr>
            <p:ph type="title"/>
          </p:nvPr>
        </p:nvSpPr>
        <p:spPr>
          <a:xfrm>
            <a:off x="2554665" y="624110"/>
            <a:ext cx="8949948" cy="761630"/>
          </a:xfrm>
        </p:spPr>
        <p:txBody>
          <a:bodyPr/>
          <a:lstStyle/>
          <a:p>
            <a:r>
              <a:rPr lang="fr-FR" dirty="0"/>
              <a:t>Sénèque et le polythéisme</a:t>
            </a:r>
          </a:p>
        </p:txBody>
      </p:sp>
      <p:sp>
        <p:nvSpPr>
          <p:cNvPr id="3" name="Espace réservé du contenu 2">
            <a:extLst>
              <a:ext uri="{FF2B5EF4-FFF2-40B4-BE49-F238E27FC236}">
                <a16:creationId xmlns:a16="http://schemas.microsoft.com/office/drawing/2014/main" id="{5CA9D8B9-F1C4-C540-A5FC-C60FC351AF57}"/>
              </a:ext>
            </a:extLst>
          </p:cNvPr>
          <p:cNvSpPr>
            <a:spLocks noGrp="1"/>
          </p:cNvSpPr>
          <p:nvPr>
            <p:ph idx="1"/>
          </p:nvPr>
        </p:nvSpPr>
        <p:spPr>
          <a:xfrm>
            <a:off x="1762812" y="1385741"/>
            <a:ext cx="9741800" cy="5165888"/>
          </a:xfrm>
        </p:spPr>
        <p:txBody>
          <a:bodyPr>
            <a:normAutofit fontScale="92500" lnSpcReduction="20000"/>
          </a:bodyPr>
          <a:lstStyle/>
          <a:p>
            <a:pPr marL="0" indent="0">
              <a:buNone/>
            </a:pPr>
            <a:endParaRPr lang="fr-FR" b="1" i="1" dirty="0"/>
          </a:p>
          <a:p>
            <a:pPr marL="0" indent="0">
              <a:buNone/>
            </a:pPr>
            <a:r>
              <a:rPr lang="fr-FR" b="1" i="1" dirty="0"/>
              <a:t>Questions naturelles</a:t>
            </a:r>
            <a:r>
              <a:rPr lang="fr-FR" b="1" dirty="0"/>
              <a:t>, II, 45</a:t>
            </a:r>
          </a:p>
          <a:p>
            <a:pPr marL="0" indent="0" algn="just">
              <a:buNone/>
            </a:pPr>
            <a:r>
              <a:rPr lang="fr-FR" i="1" dirty="0"/>
              <a:t>Ne hoc </a:t>
            </a:r>
            <a:r>
              <a:rPr lang="fr-FR" i="1" dirty="0" err="1"/>
              <a:t>quidem</a:t>
            </a:r>
            <a:r>
              <a:rPr lang="fr-FR" i="1" dirty="0"/>
              <a:t> </a:t>
            </a:r>
            <a:r>
              <a:rPr lang="fr-FR" i="1" dirty="0" err="1"/>
              <a:t>crediderunt</a:t>
            </a:r>
            <a:r>
              <a:rPr lang="fr-FR" i="1" dirty="0"/>
              <a:t> </a:t>
            </a:r>
            <a:r>
              <a:rPr lang="fr-FR" i="1" dirty="0" err="1"/>
              <a:t>Iouem</a:t>
            </a:r>
            <a:r>
              <a:rPr lang="fr-FR" i="1" dirty="0"/>
              <a:t>, </a:t>
            </a:r>
            <a:r>
              <a:rPr lang="fr-FR" i="1" dirty="0" err="1"/>
              <a:t>qualem</a:t>
            </a:r>
            <a:r>
              <a:rPr lang="fr-FR" i="1" dirty="0"/>
              <a:t> in </a:t>
            </a:r>
            <a:r>
              <a:rPr lang="fr-FR" i="1" dirty="0" err="1"/>
              <a:t>Capitolio</a:t>
            </a:r>
            <a:r>
              <a:rPr lang="fr-FR" i="1" dirty="0"/>
              <a:t> et in </a:t>
            </a:r>
            <a:r>
              <a:rPr lang="fr-FR" i="1" dirty="0" err="1"/>
              <a:t>ceteris</a:t>
            </a:r>
            <a:r>
              <a:rPr lang="fr-FR" i="1" dirty="0"/>
              <a:t> </a:t>
            </a:r>
            <a:r>
              <a:rPr lang="fr-FR" i="1" dirty="0" err="1"/>
              <a:t>aedibus</a:t>
            </a:r>
            <a:r>
              <a:rPr lang="fr-FR" i="1" dirty="0"/>
              <a:t> </a:t>
            </a:r>
            <a:r>
              <a:rPr lang="fr-FR" i="1" dirty="0" err="1"/>
              <a:t>colimus</a:t>
            </a:r>
            <a:r>
              <a:rPr lang="fr-FR" i="1" dirty="0"/>
              <a:t>, </a:t>
            </a:r>
            <a:r>
              <a:rPr lang="fr-FR" i="1" dirty="0" err="1"/>
              <a:t>mittere</a:t>
            </a:r>
            <a:r>
              <a:rPr lang="fr-FR" i="1" dirty="0"/>
              <a:t> manu sua fulmina, </a:t>
            </a:r>
            <a:r>
              <a:rPr lang="fr-FR" i="1" dirty="0" err="1"/>
              <a:t>sed</a:t>
            </a:r>
            <a:r>
              <a:rPr lang="fr-FR" i="1" dirty="0"/>
              <a:t> </a:t>
            </a:r>
            <a:r>
              <a:rPr lang="fr-FR" i="1" dirty="0" err="1"/>
              <a:t>eundem</a:t>
            </a:r>
            <a:r>
              <a:rPr lang="fr-FR" i="1" dirty="0"/>
              <a:t> quem nos </a:t>
            </a:r>
            <a:r>
              <a:rPr lang="fr-FR" i="1" dirty="0" err="1"/>
              <a:t>Iouem</a:t>
            </a:r>
            <a:r>
              <a:rPr lang="fr-FR" i="1" dirty="0"/>
              <a:t> </a:t>
            </a:r>
            <a:r>
              <a:rPr lang="fr-FR" i="1" dirty="0" err="1"/>
              <a:t>intellegunt</a:t>
            </a:r>
            <a:r>
              <a:rPr lang="fr-FR" i="1" dirty="0"/>
              <a:t>, </a:t>
            </a:r>
            <a:r>
              <a:rPr lang="fr-FR" i="1" dirty="0" err="1"/>
              <a:t>rectorem</a:t>
            </a:r>
            <a:r>
              <a:rPr lang="fr-FR" i="1" dirty="0"/>
              <a:t> </a:t>
            </a:r>
            <a:r>
              <a:rPr lang="fr-FR" i="1" dirty="0" err="1"/>
              <a:t>custodemque</a:t>
            </a:r>
            <a:r>
              <a:rPr lang="fr-FR" i="1" dirty="0"/>
              <a:t> </a:t>
            </a:r>
            <a:r>
              <a:rPr lang="fr-FR" i="1" dirty="0" err="1"/>
              <a:t>uniuersi</a:t>
            </a:r>
            <a:r>
              <a:rPr lang="fr-FR" i="1" dirty="0"/>
              <a:t>, </a:t>
            </a:r>
            <a:r>
              <a:rPr lang="fr-FR" i="1" dirty="0" err="1"/>
              <a:t>animum</a:t>
            </a:r>
            <a:r>
              <a:rPr lang="fr-FR" i="1" dirty="0"/>
              <a:t> </a:t>
            </a:r>
            <a:r>
              <a:rPr lang="fr-FR" i="1" dirty="0" err="1"/>
              <a:t>ac</a:t>
            </a:r>
            <a:r>
              <a:rPr lang="fr-FR" i="1" dirty="0"/>
              <a:t> </a:t>
            </a:r>
            <a:r>
              <a:rPr lang="fr-FR" i="1" dirty="0" err="1"/>
              <a:t>spiritum</a:t>
            </a:r>
            <a:r>
              <a:rPr lang="fr-FR" i="1" dirty="0"/>
              <a:t> </a:t>
            </a:r>
            <a:r>
              <a:rPr lang="fr-FR" i="1" dirty="0" err="1"/>
              <a:t>mundi</a:t>
            </a:r>
            <a:r>
              <a:rPr lang="fr-FR" i="1" dirty="0"/>
              <a:t>, </a:t>
            </a:r>
            <a:r>
              <a:rPr lang="fr-FR" i="1" dirty="0" err="1"/>
              <a:t>operis</a:t>
            </a:r>
            <a:r>
              <a:rPr lang="fr-FR" i="1" dirty="0"/>
              <a:t> </a:t>
            </a:r>
            <a:r>
              <a:rPr lang="fr-FR" i="1" dirty="0" err="1"/>
              <a:t>huius</a:t>
            </a:r>
            <a:r>
              <a:rPr lang="fr-FR" i="1" dirty="0"/>
              <a:t> </a:t>
            </a:r>
            <a:r>
              <a:rPr lang="fr-FR" i="1" dirty="0" err="1"/>
              <a:t>dominum</a:t>
            </a:r>
            <a:r>
              <a:rPr lang="fr-FR" i="1" dirty="0"/>
              <a:t> et </a:t>
            </a:r>
            <a:r>
              <a:rPr lang="fr-FR" i="1" dirty="0" err="1"/>
              <a:t>artificem</a:t>
            </a:r>
            <a:r>
              <a:rPr lang="fr-FR" i="1" dirty="0"/>
              <a:t>, </a:t>
            </a:r>
            <a:r>
              <a:rPr lang="fr-FR" i="1" dirty="0" err="1"/>
              <a:t>cui</a:t>
            </a:r>
            <a:r>
              <a:rPr lang="fr-FR" i="1" dirty="0"/>
              <a:t> </a:t>
            </a:r>
            <a:r>
              <a:rPr lang="fr-FR" i="1" dirty="0" err="1"/>
              <a:t>nomen</a:t>
            </a:r>
            <a:r>
              <a:rPr lang="fr-FR" i="1" dirty="0"/>
              <a:t> </a:t>
            </a:r>
            <a:r>
              <a:rPr lang="fr-FR" i="1" dirty="0" err="1"/>
              <a:t>omne</a:t>
            </a:r>
            <a:r>
              <a:rPr lang="fr-FR" i="1" dirty="0"/>
              <a:t> </a:t>
            </a:r>
            <a:r>
              <a:rPr lang="fr-FR" i="1" dirty="0" err="1"/>
              <a:t>conuenit</a:t>
            </a:r>
            <a:r>
              <a:rPr lang="fr-FR" i="1" dirty="0"/>
              <a:t>. Vis </a:t>
            </a:r>
            <a:r>
              <a:rPr lang="fr-FR" i="1" dirty="0" err="1"/>
              <a:t>illum</a:t>
            </a:r>
            <a:r>
              <a:rPr lang="fr-FR" i="1" dirty="0"/>
              <a:t> fatum </a:t>
            </a:r>
            <a:r>
              <a:rPr lang="fr-FR" i="1" dirty="0" err="1"/>
              <a:t>uocare</a:t>
            </a:r>
            <a:r>
              <a:rPr lang="fr-FR" i="1" dirty="0"/>
              <a:t>, non </a:t>
            </a:r>
            <a:r>
              <a:rPr lang="fr-FR" i="1" dirty="0" err="1"/>
              <a:t>errabis</a:t>
            </a:r>
            <a:r>
              <a:rPr lang="fr-FR" i="1" dirty="0"/>
              <a:t> ; hic est ex quo </a:t>
            </a:r>
            <a:r>
              <a:rPr lang="fr-FR" i="1" dirty="0" err="1"/>
              <a:t>suspensa</a:t>
            </a:r>
            <a:r>
              <a:rPr lang="fr-FR" i="1" dirty="0"/>
              <a:t> </a:t>
            </a:r>
            <a:r>
              <a:rPr lang="fr-FR" i="1" dirty="0" err="1"/>
              <a:t>sunt</a:t>
            </a:r>
            <a:r>
              <a:rPr lang="fr-FR" i="1" dirty="0"/>
              <a:t> </a:t>
            </a:r>
            <a:r>
              <a:rPr lang="fr-FR" i="1" dirty="0" err="1"/>
              <a:t>omnia</a:t>
            </a:r>
            <a:r>
              <a:rPr lang="fr-FR" i="1" dirty="0"/>
              <a:t>, causa </a:t>
            </a:r>
            <a:r>
              <a:rPr lang="fr-FR" i="1" dirty="0" err="1"/>
              <a:t>causarum</a:t>
            </a:r>
            <a:r>
              <a:rPr lang="fr-FR" i="1" dirty="0"/>
              <a:t>. Vis </a:t>
            </a:r>
            <a:r>
              <a:rPr lang="fr-FR" i="1" dirty="0" err="1"/>
              <a:t>illum</a:t>
            </a:r>
            <a:r>
              <a:rPr lang="fr-FR" i="1" dirty="0"/>
              <a:t> </a:t>
            </a:r>
            <a:r>
              <a:rPr lang="fr-FR" i="1" dirty="0" err="1"/>
              <a:t>prouidentiam</a:t>
            </a:r>
            <a:r>
              <a:rPr lang="fr-FR" i="1" dirty="0"/>
              <a:t> </a:t>
            </a:r>
            <a:r>
              <a:rPr lang="fr-FR" i="1" dirty="0" err="1"/>
              <a:t>dicere</a:t>
            </a:r>
            <a:r>
              <a:rPr lang="fr-FR" i="1" dirty="0"/>
              <a:t>, recto </a:t>
            </a:r>
            <a:r>
              <a:rPr lang="fr-FR" i="1" dirty="0" err="1"/>
              <a:t>dices</a:t>
            </a:r>
            <a:r>
              <a:rPr lang="fr-FR" i="1" dirty="0"/>
              <a:t> ; est </a:t>
            </a:r>
            <a:r>
              <a:rPr lang="fr-FR" i="1" dirty="0" err="1"/>
              <a:t>enim</a:t>
            </a:r>
            <a:r>
              <a:rPr lang="fr-FR" i="1" dirty="0"/>
              <a:t> </a:t>
            </a:r>
            <a:r>
              <a:rPr lang="fr-FR" i="1" dirty="0" err="1"/>
              <a:t>cuius</a:t>
            </a:r>
            <a:r>
              <a:rPr lang="fr-FR" i="1" dirty="0"/>
              <a:t> </a:t>
            </a:r>
            <a:r>
              <a:rPr lang="fr-FR" i="1" dirty="0" err="1"/>
              <a:t>consilio</a:t>
            </a:r>
            <a:r>
              <a:rPr lang="fr-FR" i="1" dirty="0"/>
              <a:t> </a:t>
            </a:r>
            <a:r>
              <a:rPr lang="fr-FR" i="1" dirty="0" err="1"/>
              <a:t>huic</a:t>
            </a:r>
            <a:r>
              <a:rPr lang="fr-FR" i="1" dirty="0"/>
              <a:t> </a:t>
            </a:r>
            <a:r>
              <a:rPr lang="fr-FR" i="1" dirty="0" err="1"/>
              <a:t>mundo</a:t>
            </a:r>
            <a:r>
              <a:rPr lang="fr-FR" i="1" dirty="0"/>
              <a:t> </a:t>
            </a:r>
            <a:r>
              <a:rPr lang="fr-FR" i="1" dirty="0" err="1"/>
              <a:t>prouidetur</a:t>
            </a:r>
            <a:r>
              <a:rPr lang="fr-FR" i="1" dirty="0"/>
              <a:t>, ut </a:t>
            </a:r>
            <a:r>
              <a:rPr lang="fr-FR" i="1" dirty="0" err="1"/>
              <a:t>inoffensus</a:t>
            </a:r>
            <a:r>
              <a:rPr lang="fr-FR" i="1" dirty="0"/>
              <a:t> exeat et actus </a:t>
            </a:r>
            <a:r>
              <a:rPr lang="fr-FR" i="1" dirty="0" err="1"/>
              <a:t>suos</a:t>
            </a:r>
            <a:r>
              <a:rPr lang="fr-FR" i="1" dirty="0"/>
              <a:t> </a:t>
            </a:r>
            <a:r>
              <a:rPr lang="fr-FR" i="1" dirty="0" err="1"/>
              <a:t>explicet</a:t>
            </a:r>
            <a:r>
              <a:rPr lang="fr-FR" i="1" dirty="0"/>
              <a:t>. Vis </a:t>
            </a:r>
            <a:r>
              <a:rPr lang="fr-FR" i="1" dirty="0" err="1"/>
              <a:t>illum</a:t>
            </a:r>
            <a:r>
              <a:rPr lang="fr-FR" i="1" dirty="0"/>
              <a:t> </a:t>
            </a:r>
            <a:r>
              <a:rPr lang="fr-FR" i="1" dirty="0" err="1"/>
              <a:t>naturam</a:t>
            </a:r>
            <a:r>
              <a:rPr lang="fr-FR" i="1" dirty="0"/>
              <a:t> </a:t>
            </a:r>
            <a:r>
              <a:rPr lang="fr-FR" i="1" dirty="0" err="1"/>
              <a:t>uocare</a:t>
            </a:r>
            <a:r>
              <a:rPr lang="fr-FR" i="1" dirty="0"/>
              <a:t>, non </a:t>
            </a:r>
            <a:r>
              <a:rPr lang="fr-FR" i="1" dirty="0" err="1"/>
              <a:t>peccabis</a:t>
            </a:r>
            <a:r>
              <a:rPr lang="fr-FR" i="1" dirty="0"/>
              <a:t> ; hic est ex quo </a:t>
            </a:r>
            <a:r>
              <a:rPr lang="fr-FR" i="1" dirty="0" err="1"/>
              <a:t>nata</a:t>
            </a:r>
            <a:r>
              <a:rPr lang="fr-FR" i="1" dirty="0"/>
              <a:t> </a:t>
            </a:r>
            <a:r>
              <a:rPr lang="fr-FR" i="1" dirty="0" err="1"/>
              <a:t>sunt</a:t>
            </a:r>
            <a:r>
              <a:rPr lang="fr-FR" i="1" dirty="0"/>
              <a:t> </a:t>
            </a:r>
            <a:r>
              <a:rPr lang="fr-FR" i="1" dirty="0" err="1"/>
              <a:t>omnia</a:t>
            </a:r>
            <a:r>
              <a:rPr lang="fr-FR" i="1" dirty="0"/>
              <a:t>, </a:t>
            </a:r>
            <a:r>
              <a:rPr lang="fr-FR" i="1" dirty="0" err="1"/>
              <a:t>cuius</a:t>
            </a:r>
            <a:r>
              <a:rPr lang="fr-FR" i="1" dirty="0"/>
              <a:t> </a:t>
            </a:r>
            <a:r>
              <a:rPr lang="fr-FR" i="1" dirty="0" err="1"/>
              <a:t>spiritu</a:t>
            </a:r>
            <a:r>
              <a:rPr lang="fr-FR" i="1" dirty="0"/>
              <a:t> </a:t>
            </a:r>
            <a:r>
              <a:rPr lang="fr-FR" i="1" dirty="0" err="1"/>
              <a:t>uiuimus</a:t>
            </a:r>
            <a:r>
              <a:rPr lang="fr-FR" i="1" dirty="0"/>
              <a:t>. Vis </a:t>
            </a:r>
            <a:r>
              <a:rPr lang="fr-FR" i="1" dirty="0" err="1"/>
              <a:t>illum</a:t>
            </a:r>
            <a:r>
              <a:rPr lang="fr-FR" i="1" dirty="0"/>
              <a:t> </a:t>
            </a:r>
            <a:r>
              <a:rPr lang="fr-FR" i="1" dirty="0" err="1"/>
              <a:t>uocare</a:t>
            </a:r>
            <a:r>
              <a:rPr lang="fr-FR" i="1" dirty="0"/>
              <a:t> </a:t>
            </a:r>
            <a:r>
              <a:rPr lang="fr-FR" i="1" dirty="0" err="1"/>
              <a:t>mundum</a:t>
            </a:r>
            <a:r>
              <a:rPr lang="fr-FR" i="1" dirty="0"/>
              <a:t>, non </a:t>
            </a:r>
            <a:r>
              <a:rPr lang="fr-FR" i="1" dirty="0" err="1"/>
              <a:t>falleris</a:t>
            </a:r>
            <a:r>
              <a:rPr lang="fr-FR" i="1" dirty="0"/>
              <a:t> ; ipso </a:t>
            </a:r>
            <a:r>
              <a:rPr lang="fr-FR" i="1" dirty="0" err="1"/>
              <a:t>enim</a:t>
            </a:r>
            <a:r>
              <a:rPr lang="fr-FR" i="1" dirty="0"/>
              <a:t> est hoc quod </a:t>
            </a:r>
            <a:r>
              <a:rPr lang="fr-FR" i="1" dirty="0" err="1"/>
              <a:t>uides</a:t>
            </a:r>
            <a:r>
              <a:rPr lang="fr-FR" i="1" dirty="0"/>
              <a:t> </a:t>
            </a:r>
            <a:r>
              <a:rPr lang="fr-FR" i="1" dirty="0" err="1"/>
              <a:t>totum</a:t>
            </a:r>
            <a:r>
              <a:rPr lang="fr-FR" i="1" dirty="0"/>
              <a:t>, partibus suis </a:t>
            </a:r>
            <a:r>
              <a:rPr lang="fr-FR" i="1" dirty="0" err="1"/>
              <a:t>inditus</a:t>
            </a:r>
            <a:r>
              <a:rPr lang="fr-FR" i="1" dirty="0"/>
              <a:t>, et se </a:t>
            </a:r>
            <a:r>
              <a:rPr lang="fr-FR" i="1" dirty="0" err="1"/>
              <a:t>sustinens</a:t>
            </a:r>
            <a:r>
              <a:rPr lang="fr-FR" i="1" dirty="0"/>
              <a:t> et sua </a:t>
            </a:r>
          </a:p>
          <a:p>
            <a:pPr marL="0" indent="0" algn="just">
              <a:buNone/>
            </a:pPr>
            <a:r>
              <a:rPr lang="fr-FR" dirty="0"/>
              <a:t>« (Les Anciens) n’ont pas cru que le Jupiter adoré par nous au Capitole et dans les autres temples envoie la foudre de sa propre main. Ils conçoivent le même Jupiter que nous, conducteur et gardien de l’univers, âme et esprit du monde, souverain et auteur de la création. Tous les noms lui conviennent. Tu veux l’appeler Destin ? Tu ne te tromperas pas car c’est lui dont dépendent toutes choses ; il est la cause des causes. Tu veux l’appeler Providence ? Tu en auras le droit, car sa sagesse pourvoit aux besoins de ce monde de manière qu’il aille sans accroc jusqu’au bout de sa tâche et s’acquitte de ses diverses fonctions. La Nature ? Tu auras raison, car il est l’être dont toutes choses sont nées, le souffle qui met en nous la vie. Le Monde ? Tu diras vrai car il est à lui seul tout ce que tu vois, immanent dans toutes ses parties, se maintenant par lui-même et maintenant ce qui est sien. » </a:t>
            </a:r>
          </a:p>
        </p:txBody>
      </p:sp>
    </p:spTree>
    <p:extLst>
      <p:ext uri="{BB962C8B-B14F-4D97-AF65-F5344CB8AC3E}">
        <p14:creationId xmlns:p14="http://schemas.microsoft.com/office/powerpoint/2010/main" val="196350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B9C838-E13E-6049-9164-38359EB33414}"/>
              </a:ext>
            </a:extLst>
          </p:cNvPr>
          <p:cNvSpPr>
            <a:spLocks noGrp="1"/>
          </p:cNvSpPr>
          <p:nvPr>
            <p:ph type="title"/>
          </p:nvPr>
        </p:nvSpPr>
        <p:spPr>
          <a:xfrm>
            <a:off x="2592925" y="3113310"/>
            <a:ext cx="8911687" cy="1280890"/>
          </a:xfrm>
        </p:spPr>
        <p:txBody>
          <a:bodyPr/>
          <a:lstStyle/>
          <a:p>
            <a:r>
              <a:rPr lang="fr-FR" dirty="0"/>
              <a:t>E/ Le dieu est le monde</a:t>
            </a:r>
          </a:p>
        </p:txBody>
      </p:sp>
      <p:sp>
        <p:nvSpPr>
          <p:cNvPr id="3" name="Espace réservé du contenu 2">
            <a:extLst>
              <a:ext uri="{FF2B5EF4-FFF2-40B4-BE49-F238E27FC236}">
                <a16:creationId xmlns:a16="http://schemas.microsoft.com/office/drawing/2014/main" id="{60646B07-A490-044E-B988-79862DDC4DD6}"/>
              </a:ext>
            </a:extLst>
          </p:cNvPr>
          <p:cNvSpPr>
            <a:spLocks noGrp="1"/>
          </p:cNvSpPr>
          <p:nvPr>
            <p:ph idx="1"/>
          </p:nvPr>
        </p:nvSpPr>
        <p:spPr>
          <a:xfrm>
            <a:off x="2819400" y="4630330"/>
            <a:ext cx="8685212" cy="1280891"/>
          </a:xfrm>
        </p:spPr>
        <p:txBody>
          <a:bodyPr/>
          <a:lstStyle/>
          <a:p>
            <a:endParaRPr lang="fr-FR" dirty="0"/>
          </a:p>
        </p:txBody>
      </p:sp>
    </p:spTree>
    <p:extLst>
      <p:ext uri="{BB962C8B-B14F-4D97-AF65-F5344CB8AC3E}">
        <p14:creationId xmlns:p14="http://schemas.microsoft.com/office/powerpoint/2010/main" val="16404025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0CEEBF-6464-E74B-83A3-33543CF31471}"/>
              </a:ext>
            </a:extLst>
          </p:cNvPr>
          <p:cNvSpPr>
            <a:spLocks noGrp="1"/>
          </p:cNvSpPr>
          <p:nvPr>
            <p:ph type="title"/>
          </p:nvPr>
        </p:nvSpPr>
        <p:spPr/>
        <p:txBody>
          <a:bodyPr/>
          <a:lstStyle/>
          <a:p>
            <a:r>
              <a:rPr lang="fr-FR" dirty="0"/>
              <a:t>Le dieu est partout</a:t>
            </a:r>
          </a:p>
        </p:txBody>
      </p:sp>
      <p:sp>
        <p:nvSpPr>
          <p:cNvPr id="3" name="Espace réservé du contenu 2">
            <a:extLst>
              <a:ext uri="{FF2B5EF4-FFF2-40B4-BE49-F238E27FC236}">
                <a16:creationId xmlns:a16="http://schemas.microsoft.com/office/drawing/2014/main" id="{A5FA0D95-9196-014C-AD46-952C3452EA45}"/>
              </a:ext>
            </a:extLst>
          </p:cNvPr>
          <p:cNvSpPr>
            <a:spLocks noGrp="1"/>
          </p:cNvSpPr>
          <p:nvPr>
            <p:ph idx="1"/>
          </p:nvPr>
        </p:nvSpPr>
        <p:spPr>
          <a:xfrm>
            <a:off x="1885361" y="2133600"/>
            <a:ext cx="9619251" cy="4031530"/>
          </a:xfrm>
        </p:spPr>
        <p:txBody>
          <a:bodyPr>
            <a:normAutofit fontScale="92500" lnSpcReduction="10000"/>
          </a:bodyPr>
          <a:lstStyle/>
          <a:p>
            <a:pPr marL="0" indent="0">
              <a:buNone/>
            </a:pPr>
            <a:r>
              <a:rPr lang="fr-FR" b="1" i="1" dirty="0"/>
              <a:t>Questions naturelles</a:t>
            </a:r>
            <a:r>
              <a:rPr lang="fr-FR" b="1" dirty="0"/>
              <a:t>, VII, 30, 1</a:t>
            </a:r>
          </a:p>
          <a:p>
            <a:pPr marL="0" indent="0" algn="just">
              <a:buNone/>
            </a:pPr>
            <a:r>
              <a:rPr lang="fr-FR" i="1" dirty="0" err="1"/>
              <a:t>Egregie</a:t>
            </a:r>
            <a:r>
              <a:rPr lang="fr-FR" i="1" dirty="0"/>
              <a:t> </a:t>
            </a:r>
            <a:r>
              <a:rPr lang="fr-FR" i="1" dirty="0" err="1"/>
              <a:t>Aristoteles</a:t>
            </a:r>
            <a:r>
              <a:rPr lang="fr-FR" i="1" dirty="0"/>
              <a:t> </a:t>
            </a:r>
            <a:r>
              <a:rPr lang="fr-FR" i="1" dirty="0" err="1"/>
              <a:t>numquam</a:t>
            </a:r>
            <a:r>
              <a:rPr lang="fr-FR" i="1" dirty="0"/>
              <a:t> nos </a:t>
            </a:r>
            <a:r>
              <a:rPr lang="fr-FR" i="1" dirty="0" err="1"/>
              <a:t>uerecundiores</a:t>
            </a:r>
            <a:r>
              <a:rPr lang="fr-FR" i="1" dirty="0"/>
              <a:t> esse </a:t>
            </a:r>
            <a:r>
              <a:rPr lang="fr-FR" i="1" dirty="0" err="1"/>
              <a:t>debere</a:t>
            </a:r>
            <a:r>
              <a:rPr lang="fr-FR" i="1" dirty="0"/>
              <a:t> </a:t>
            </a:r>
            <a:r>
              <a:rPr lang="fr-FR" i="1" dirty="0" err="1"/>
              <a:t>quam</a:t>
            </a:r>
            <a:r>
              <a:rPr lang="fr-FR" i="1" dirty="0"/>
              <a:t> cum de </a:t>
            </a:r>
            <a:r>
              <a:rPr lang="fr-FR" i="1" dirty="0" err="1"/>
              <a:t>diis</a:t>
            </a:r>
            <a:r>
              <a:rPr lang="fr-FR" i="1" dirty="0"/>
              <a:t> </a:t>
            </a:r>
            <a:r>
              <a:rPr lang="fr-FR" i="1" dirty="0" err="1"/>
              <a:t>agitur</a:t>
            </a:r>
            <a:r>
              <a:rPr lang="fr-FR" i="1" dirty="0"/>
              <a:t>. Si </a:t>
            </a:r>
            <a:r>
              <a:rPr lang="fr-FR" i="1" dirty="0" err="1"/>
              <a:t>intramus</a:t>
            </a:r>
            <a:r>
              <a:rPr lang="fr-FR" i="1" dirty="0"/>
              <a:t> </a:t>
            </a:r>
            <a:r>
              <a:rPr lang="fr-FR" i="1" dirty="0" err="1"/>
              <a:t>templa</a:t>
            </a:r>
            <a:r>
              <a:rPr lang="fr-FR" i="1" dirty="0"/>
              <a:t> </a:t>
            </a:r>
            <a:r>
              <a:rPr lang="fr-FR" i="1" dirty="0" err="1"/>
              <a:t>compositi</a:t>
            </a:r>
            <a:r>
              <a:rPr lang="fr-FR" i="1" dirty="0"/>
              <a:t>, si ad </a:t>
            </a:r>
            <a:r>
              <a:rPr lang="fr-FR" i="1" dirty="0" err="1"/>
              <a:t>sacrificium</a:t>
            </a:r>
            <a:r>
              <a:rPr lang="fr-FR" i="1" dirty="0"/>
              <a:t> </a:t>
            </a:r>
            <a:r>
              <a:rPr lang="fr-FR" i="1" dirty="0" err="1"/>
              <a:t>accessuri</a:t>
            </a:r>
            <a:r>
              <a:rPr lang="fr-FR" i="1" dirty="0"/>
              <a:t> </a:t>
            </a:r>
            <a:r>
              <a:rPr lang="fr-FR" i="1" dirty="0" err="1"/>
              <a:t>uultum</a:t>
            </a:r>
            <a:r>
              <a:rPr lang="fr-FR" i="1" dirty="0"/>
              <a:t> </a:t>
            </a:r>
            <a:r>
              <a:rPr lang="fr-FR" i="1" dirty="0" err="1"/>
              <a:t>submittimus</a:t>
            </a:r>
            <a:r>
              <a:rPr lang="fr-FR" i="1" dirty="0"/>
              <a:t>, </a:t>
            </a:r>
            <a:r>
              <a:rPr lang="fr-FR" i="1" dirty="0" err="1"/>
              <a:t>togam</a:t>
            </a:r>
            <a:r>
              <a:rPr lang="fr-FR" i="1" dirty="0"/>
              <a:t> </a:t>
            </a:r>
            <a:r>
              <a:rPr lang="fr-FR" i="1" dirty="0" err="1"/>
              <a:t>adducimus</a:t>
            </a:r>
            <a:r>
              <a:rPr lang="fr-FR" i="1" dirty="0"/>
              <a:t>, si in </a:t>
            </a:r>
            <a:r>
              <a:rPr lang="fr-FR" i="1" dirty="0" err="1"/>
              <a:t>omne</a:t>
            </a:r>
            <a:r>
              <a:rPr lang="fr-FR" i="1" dirty="0"/>
              <a:t> </a:t>
            </a:r>
            <a:r>
              <a:rPr lang="fr-FR" i="1" dirty="0" err="1"/>
              <a:t>argumentum</a:t>
            </a:r>
            <a:r>
              <a:rPr lang="fr-FR" i="1" dirty="0"/>
              <a:t> </a:t>
            </a:r>
            <a:r>
              <a:rPr lang="fr-FR" i="1" dirty="0" err="1"/>
              <a:t>modestiae</a:t>
            </a:r>
            <a:r>
              <a:rPr lang="fr-FR" i="1" dirty="0"/>
              <a:t> </a:t>
            </a:r>
            <a:r>
              <a:rPr lang="fr-FR" i="1" dirty="0" err="1"/>
              <a:t>fingimur</a:t>
            </a:r>
            <a:r>
              <a:rPr lang="fr-FR" i="1" dirty="0"/>
              <a:t>, quanto hoc </a:t>
            </a:r>
            <a:r>
              <a:rPr lang="fr-FR" i="1" dirty="0" err="1"/>
              <a:t>magis</a:t>
            </a:r>
            <a:r>
              <a:rPr lang="fr-FR" i="1" dirty="0"/>
              <a:t> </a:t>
            </a:r>
            <a:r>
              <a:rPr lang="fr-FR" i="1" dirty="0" err="1"/>
              <a:t>facere</a:t>
            </a:r>
            <a:r>
              <a:rPr lang="fr-FR" i="1" dirty="0"/>
              <a:t> </a:t>
            </a:r>
            <a:r>
              <a:rPr lang="fr-FR" i="1" dirty="0" err="1"/>
              <a:t>debemus</a:t>
            </a:r>
            <a:r>
              <a:rPr lang="fr-FR" i="1" dirty="0"/>
              <a:t>, cum de </a:t>
            </a:r>
            <a:r>
              <a:rPr lang="fr-FR" i="1" dirty="0" err="1"/>
              <a:t>sideribus</a:t>
            </a:r>
            <a:r>
              <a:rPr lang="fr-FR" i="1" dirty="0"/>
              <a:t>, de </a:t>
            </a:r>
            <a:r>
              <a:rPr lang="fr-FR" i="1" dirty="0" err="1"/>
              <a:t>stellis</a:t>
            </a:r>
            <a:r>
              <a:rPr lang="fr-FR" i="1" dirty="0"/>
              <a:t>, de </a:t>
            </a:r>
            <a:r>
              <a:rPr lang="fr-FR" i="1" dirty="0" err="1"/>
              <a:t>deorum</a:t>
            </a:r>
            <a:r>
              <a:rPr lang="fr-FR" i="1" dirty="0"/>
              <a:t> </a:t>
            </a:r>
            <a:r>
              <a:rPr lang="fr-FR" i="1" dirty="0" err="1"/>
              <a:t>natura</a:t>
            </a:r>
            <a:r>
              <a:rPr lang="fr-FR" i="1" dirty="0"/>
              <a:t> </a:t>
            </a:r>
            <a:r>
              <a:rPr lang="fr-FR" i="1" dirty="0" err="1"/>
              <a:t>disputamus</a:t>
            </a:r>
            <a:r>
              <a:rPr lang="fr-FR" i="1" dirty="0"/>
              <a:t>, ne quid </a:t>
            </a:r>
            <a:r>
              <a:rPr lang="fr-FR" i="1" dirty="0" err="1"/>
              <a:t>temere</a:t>
            </a:r>
            <a:r>
              <a:rPr lang="fr-FR" i="1" dirty="0"/>
              <a:t>, ne quid </a:t>
            </a:r>
            <a:r>
              <a:rPr lang="fr-FR" i="1" dirty="0" err="1"/>
              <a:t>impudenter</a:t>
            </a:r>
            <a:r>
              <a:rPr lang="fr-FR" i="1" dirty="0"/>
              <a:t> </a:t>
            </a:r>
            <a:r>
              <a:rPr lang="fr-FR" i="1" dirty="0" err="1"/>
              <a:t>aut</a:t>
            </a:r>
            <a:r>
              <a:rPr lang="fr-FR" i="1" dirty="0"/>
              <a:t> ignorantes </a:t>
            </a:r>
            <a:r>
              <a:rPr lang="fr-FR" i="1" dirty="0" err="1"/>
              <a:t>affirmemus</a:t>
            </a:r>
            <a:r>
              <a:rPr lang="fr-FR" i="1" dirty="0"/>
              <a:t>, </a:t>
            </a:r>
            <a:r>
              <a:rPr lang="fr-FR" i="1" dirty="0" err="1"/>
              <a:t>aut</a:t>
            </a:r>
            <a:r>
              <a:rPr lang="fr-FR" i="1" dirty="0"/>
              <a:t> </a:t>
            </a:r>
            <a:r>
              <a:rPr lang="fr-FR" i="1" dirty="0" err="1"/>
              <a:t>scientes</a:t>
            </a:r>
            <a:r>
              <a:rPr lang="fr-FR" i="1" dirty="0"/>
              <a:t> </a:t>
            </a:r>
            <a:r>
              <a:rPr lang="fr-FR" i="1" dirty="0" err="1"/>
              <a:t>mentiamur</a:t>
            </a:r>
            <a:r>
              <a:rPr lang="fr-FR" i="1" dirty="0"/>
              <a:t> ! </a:t>
            </a:r>
          </a:p>
          <a:p>
            <a:pPr marL="0" indent="0">
              <a:buNone/>
            </a:pPr>
            <a:endParaRPr lang="fr-FR" i="1" dirty="0"/>
          </a:p>
          <a:p>
            <a:pPr marL="0" indent="0" algn="just">
              <a:buNone/>
            </a:pPr>
            <a:r>
              <a:rPr lang="fr-FR" dirty="0"/>
              <a:t>« Aristote a dit excellemment que nous ne devons jamais montrer plus de réserve que quand nous traitons des dieux. Si nous entrons dans un temple avec recueillement, si nous nous approchons d’un sacrifice en baissant les yeux, en ramenant notre toge, en nous appliquant à montrer de toute manière notre respect de la règle, combien plus encore ne devons-nous pas faire preuve de retenue, quand nous discutons des astres, des planètes, de la nature des dieux, afin de ne pas affirmer témérairement ce que nous ignorons et de ne pas mentir impudemment à propos de ce que nous savons ! »  </a:t>
            </a:r>
            <a:endParaRPr lang="fr-FR" i="1" dirty="0"/>
          </a:p>
        </p:txBody>
      </p:sp>
    </p:spTree>
    <p:extLst>
      <p:ext uri="{BB962C8B-B14F-4D97-AF65-F5344CB8AC3E}">
        <p14:creationId xmlns:p14="http://schemas.microsoft.com/office/powerpoint/2010/main" val="34743300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0925A-ED53-CA4F-B408-B397CCECB983}"/>
              </a:ext>
            </a:extLst>
          </p:cNvPr>
          <p:cNvSpPr>
            <a:spLocks noGrp="1"/>
          </p:cNvSpPr>
          <p:nvPr>
            <p:ph type="title"/>
          </p:nvPr>
        </p:nvSpPr>
        <p:spPr>
          <a:xfrm>
            <a:off x="2589213" y="624110"/>
            <a:ext cx="8915400" cy="752203"/>
          </a:xfrm>
        </p:spPr>
        <p:txBody>
          <a:bodyPr/>
          <a:lstStyle/>
          <a:p>
            <a:r>
              <a:rPr lang="fr-FR" dirty="0"/>
              <a:t>L’exemple du bois sacré</a:t>
            </a:r>
          </a:p>
        </p:txBody>
      </p:sp>
      <p:sp>
        <p:nvSpPr>
          <p:cNvPr id="3" name="Espace réservé du contenu 2">
            <a:extLst>
              <a:ext uri="{FF2B5EF4-FFF2-40B4-BE49-F238E27FC236}">
                <a16:creationId xmlns:a16="http://schemas.microsoft.com/office/drawing/2014/main" id="{3F30F6F7-29B8-B74A-A616-00FC2B816331}"/>
              </a:ext>
            </a:extLst>
          </p:cNvPr>
          <p:cNvSpPr>
            <a:spLocks noGrp="1"/>
          </p:cNvSpPr>
          <p:nvPr>
            <p:ph idx="1"/>
          </p:nvPr>
        </p:nvSpPr>
        <p:spPr>
          <a:xfrm>
            <a:off x="1659119" y="1376312"/>
            <a:ext cx="9845494" cy="5165889"/>
          </a:xfrm>
        </p:spPr>
        <p:txBody>
          <a:bodyPr>
            <a:normAutofit fontScale="92500" lnSpcReduction="10000"/>
          </a:bodyPr>
          <a:lstStyle/>
          <a:p>
            <a:pPr marL="0" indent="0">
              <a:buNone/>
            </a:pPr>
            <a:r>
              <a:rPr lang="fr-FR" b="1" i="1" dirty="0"/>
              <a:t>Lettres à Lucilius</a:t>
            </a:r>
            <a:r>
              <a:rPr lang="fr-FR" b="1" dirty="0"/>
              <a:t>, 41, 3</a:t>
            </a:r>
          </a:p>
          <a:p>
            <a:pPr marL="0" indent="0" algn="just">
              <a:buNone/>
            </a:pPr>
            <a:r>
              <a:rPr lang="fr-FR" i="1" dirty="0"/>
              <a:t>Si </a:t>
            </a:r>
            <a:r>
              <a:rPr lang="fr-FR" i="1" dirty="0" err="1"/>
              <a:t>tibi</a:t>
            </a:r>
            <a:r>
              <a:rPr lang="fr-FR" i="1" dirty="0"/>
              <a:t> </a:t>
            </a:r>
            <a:r>
              <a:rPr lang="fr-FR" i="1" dirty="0" err="1"/>
              <a:t>occurrerit</a:t>
            </a:r>
            <a:r>
              <a:rPr lang="fr-FR" i="1" dirty="0"/>
              <a:t> </a:t>
            </a:r>
            <a:r>
              <a:rPr lang="fr-FR" i="1" dirty="0" err="1"/>
              <a:t>uetustis</a:t>
            </a:r>
            <a:r>
              <a:rPr lang="fr-FR" i="1" dirty="0"/>
              <a:t> </a:t>
            </a:r>
            <a:r>
              <a:rPr lang="fr-FR" i="1" dirty="0" err="1"/>
              <a:t>arboribus</a:t>
            </a:r>
            <a:r>
              <a:rPr lang="fr-FR" i="1" dirty="0"/>
              <a:t> et </a:t>
            </a:r>
            <a:r>
              <a:rPr lang="fr-FR" i="1" dirty="0" err="1"/>
              <a:t>solitam</a:t>
            </a:r>
            <a:r>
              <a:rPr lang="fr-FR" i="1" dirty="0"/>
              <a:t> </a:t>
            </a:r>
            <a:r>
              <a:rPr lang="fr-FR" i="1" dirty="0" err="1"/>
              <a:t>altitudinem</a:t>
            </a:r>
            <a:r>
              <a:rPr lang="fr-FR" i="1" dirty="0"/>
              <a:t> </a:t>
            </a:r>
            <a:r>
              <a:rPr lang="fr-FR" i="1" dirty="0" err="1"/>
              <a:t>egressis</a:t>
            </a:r>
            <a:r>
              <a:rPr lang="fr-FR" i="1" dirty="0"/>
              <a:t> </a:t>
            </a:r>
            <a:r>
              <a:rPr lang="fr-FR" i="1" dirty="0" err="1"/>
              <a:t>frequens</a:t>
            </a:r>
            <a:r>
              <a:rPr lang="fr-FR" i="1" dirty="0"/>
              <a:t> </a:t>
            </a:r>
            <a:r>
              <a:rPr lang="fr-FR" i="1" dirty="0" err="1"/>
              <a:t>lucus</a:t>
            </a:r>
            <a:r>
              <a:rPr lang="fr-FR" i="1" dirty="0"/>
              <a:t> et </a:t>
            </a:r>
            <a:r>
              <a:rPr lang="fr-FR" i="1" dirty="0" err="1"/>
              <a:t>conspectum</a:t>
            </a:r>
            <a:r>
              <a:rPr lang="fr-FR" i="1" dirty="0"/>
              <a:t> </a:t>
            </a:r>
            <a:r>
              <a:rPr lang="fr-FR" i="1" dirty="0" err="1"/>
              <a:t>caeli</a:t>
            </a:r>
            <a:r>
              <a:rPr lang="fr-FR" i="1" dirty="0"/>
              <a:t> </a:t>
            </a:r>
            <a:r>
              <a:rPr lang="fr-FR" i="1" dirty="0" err="1"/>
              <a:t>ramorum</a:t>
            </a:r>
            <a:r>
              <a:rPr lang="fr-FR" i="1" dirty="0"/>
              <a:t> </a:t>
            </a:r>
            <a:r>
              <a:rPr lang="fr-FR" i="1" dirty="0" err="1"/>
              <a:t>aliorum</a:t>
            </a:r>
            <a:r>
              <a:rPr lang="fr-FR" i="1" dirty="0"/>
              <a:t> alios </a:t>
            </a:r>
            <a:r>
              <a:rPr lang="fr-FR" i="1" dirty="0" err="1"/>
              <a:t>protegentium</a:t>
            </a:r>
            <a:r>
              <a:rPr lang="fr-FR" i="1" dirty="0"/>
              <a:t> &lt;</a:t>
            </a:r>
            <a:r>
              <a:rPr lang="fr-FR" i="1" dirty="0" err="1"/>
              <a:t>prouentu</a:t>
            </a:r>
            <a:r>
              <a:rPr lang="fr-FR" i="1" dirty="0"/>
              <a:t>&gt; </a:t>
            </a:r>
            <a:r>
              <a:rPr lang="fr-FR" i="1" dirty="0" err="1"/>
              <a:t>summouens</a:t>
            </a:r>
            <a:r>
              <a:rPr lang="fr-FR" i="1" dirty="0"/>
              <a:t>, </a:t>
            </a:r>
            <a:r>
              <a:rPr lang="fr-FR" i="1" dirty="0" err="1"/>
              <a:t>illa</a:t>
            </a:r>
            <a:r>
              <a:rPr lang="fr-FR" i="1" dirty="0"/>
              <a:t> </a:t>
            </a:r>
            <a:r>
              <a:rPr lang="fr-FR" i="1" dirty="0" err="1"/>
              <a:t>proceritas</a:t>
            </a:r>
            <a:r>
              <a:rPr lang="fr-FR" i="1" dirty="0"/>
              <a:t> </a:t>
            </a:r>
            <a:r>
              <a:rPr lang="fr-FR" i="1" dirty="0" err="1"/>
              <a:t>siluae</a:t>
            </a:r>
            <a:r>
              <a:rPr lang="fr-FR" i="1" dirty="0"/>
              <a:t> et </a:t>
            </a:r>
            <a:r>
              <a:rPr lang="fr-FR" i="1" dirty="0" err="1"/>
              <a:t>secretum</a:t>
            </a:r>
            <a:r>
              <a:rPr lang="fr-FR" i="1" dirty="0"/>
              <a:t> </a:t>
            </a:r>
            <a:r>
              <a:rPr lang="fr-FR" i="1" dirty="0" err="1"/>
              <a:t>loci</a:t>
            </a:r>
            <a:r>
              <a:rPr lang="fr-FR" i="1" dirty="0"/>
              <a:t> et </a:t>
            </a:r>
            <a:r>
              <a:rPr lang="fr-FR" i="1" dirty="0" err="1"/>
              <a:t>admiratio</a:t>
            </a:r>
            <a:r>
              <a:rPr lang="fr-FR" i="1" dirty="0"/>
              <a:t> </a:t>
            </a:r>
            <a:r>
              <a:rPr lang="fr-FR" i="1" dirty="0" err="1"/>
              <a:t>umbrae</a:t>
            </a:r>
            <a:r>
              <a:rPr lang="fr-FR" i="1" dirty="0"/>
              <a:t> in aperto </a:t>
            </a:r>
            <a:r>
              <a:rPr lang="fr-FR" i="1" dirty="0" err="1"/>
              <a:t>tam</a:t>
            </a:r>
            <a:r>
              <a:rPr lang="fr-FR" i="1" dirty="0"/>
              <a:t> </a:t>
            </a:r>
            <a:r>
              <a:rPr lang="fr-FR" i="1" dirty="0" err="1"/>
              <a:t>densae</a:t>
            </a:r>
            <a:r>
              <a:rPr lang="fr-FR" i="1" dirty="0"/>
              <a:t> </a:t>
            </a:r>
            <a:r>
              <a:rPr lang="fr-FR" i="1" dirty="0" err="1"/>
              <a:t>atque</a:t>
            </a:r>
            <a:r>
              <a:rPr lang="fr-FR" i="1" dirty="0"/>
              <a:t> </a:t>
            </a:r>
            <a:r>
              <a:rPr lang="fr-FR" i="1" dirty="0" err="1"/>
              <a:t>continuae</a:t>
            </a:r>
            <a:r>
              <a:rPr lang="fr-FR" i="1" dirty="0"/>
              <a:t> </a:t>
            </a:r>
            <a:r>
              <a:rPr lang="fr-FR" b="1" i="1" dirty="0" err="1"/>
              <a:t>fidem</a:t>
            </a:r>
            <a:r>
              <a:rPr lang="fr-FR" b="1" i="1" dirty="0"/>
              <a:t> </a:t>
            </a:r>
            <a:r>
              <a:rPr lang="fr-FR" b="1" i="1" dirty="0" err="1"/>
              <a:t>tibi</a:t>
            </a:r>
            <a:r>
              <a:rPr lang="fr-FR" b="1" i="1" dirty="0"/>
              <a:t> </a:t>
            </a:r>
            <a:r>
              <a:rPr lang="fr-FR" b="1" i="1" dirty="0" err="1"/>
              <a:t>numinis</a:t>
            </a:r>
            <a:r>
              <a:rPr lang="fr-FR" b="1" i="1" dirty="0"/>
              <a:t> </a:t>
            </a:r>
            <a:r>
              <a:rPr lang="fr-FR" b="1" i="1" dirty="0" err="1"/>
              <a:t>faciet</a:t>
            </a:r>
            <a:r>
              <a:rPr lang="fr-FR" i="1" dirty="0"/>
              <a:t>. Si </a:t>
            </a:r>
            <a:r>
              <a:rPr lang="fr-FR" i="1" dirty="0" err="1"/>
              <a:t>quis</a:t>
            </a:r>
            <a:r>
              <a:rPr lang="fr-FR" i="1" dirty="0"/>
              <a:t> </a:t>
            </a:r>
            <a:r>
              <a:rPr lang="fr-FR" i="1" dirty="0" err="1"/>
              <a:t>specus</a:t>
            </a:r>
            <a:r>
              <a:rPr lang="fr-FR" i="1" dirty="0"/>
              <a:t> </a:t>
            </a:r>
            <a:r>
              <a:rPr lang="fr-FR" i="1" dirty="0" err="1"/>
              <a:t>saxis</a:t>
            </a:r>
            <a:r>
              <a:rPr lang="fr-FR" i="1" dirty="0"/>
              <a:t> </a:t>
            </a:r>
            <a:r>
              <a:rPr lang="fr-FR" i="1" dirty="0" err="1"/>
              <a:t>penitus</a:t>
            </a:r>
            <a:r>
              <a:rPr lang="fr-FR" i="1" dirty="0"/>
              <a:t> </a:t>
            </a:r>
            <a:r>
              <a:rPr lang="fr-FR" i="1" dirty="0" err="1"/>
              <a:t>exesis</a:t>
            </a:r>
            <a:r>
              <a:rPr lang="fr-FR" i="1" dirty="0"/>
              <a:t> </a:t>
            </a:r>
            <a:r>
              <a:rPr lang="fr-FR" i="1" dirty="0" err="1"/>
              <a:t>montem</a:t>
            </a:r>
            <a:r>
              <a:rPr lang="fr-FR" i="1" dirty="0"/>
              <a:t> </a:t>
            </a:r>
            <a:r>
              <a:rPr lang="fr-FR" i="1" dirty="0" err="1"/>
              <a:t>suspenderit</a:t>
            </a:r>
            <a:r>
              <a:rPr lang="fr-FR" i="1" dirty="0"/>
              <a:t>, non manu </a:t>
            </a:r>
            <a:r>
              <a:rPr lang="fr-FR" i="1" dirty="0" err="1"/>
              <a:t>factus</a:t>
            </a:r>
            <a:r>
              <a:rPr lang="fr-FR" i="1" dirty="0"/>
              <a:t>, </a:t>
            </a:r>
            <a:r>
              <a:rPr lang="fr-FR" i="1" dirty="0" err="1"/>
              <a:t>sed</a:t>
            </a:r>
            <a:r>
              <a:rPr lang="fr-FR" i="1" dirty="0"/>
              <a:t> </a:t>
            </a:r>
            <a:r>
              <a:rPr lang="fr-FR" b="1" i="1" dirty="0" err="1"/>
              <a:t>naturalibus</a:t>
            </a:r>
            <a:r>
              <a:rPr lang="fr-FR" b="1" i="1" dirty="0"/>
              <a:t> </a:t>
            </a:r>
            <a:r>
              <a:rPr lang="fr-FR" b="1" i="1" dirty="0" err="1"/>
              <a:t>causis</a:t>
            </a:r>
            <a:r>
              <a:rPr lang="fr-FR" b="1" i="1" dirty="0"/>
              <a:t> in </a:t>
            </a:r>
            <a:r>
              <a:rPr lang="fr-FR" b="1" i="1" dirty="0" err="1"/>
              <a:t>tantam</a:t>
            </a:r>
            <a:r>
              <a:rPr lang="fr-FR" b="1" i="1" dirty="0"/>
              <a:t> </a:t>
            </a:r>
            <a:r>
              <a:rPr lang="fr-FR" b="1" i="1" dirty="0" err="1"/>
              <a:t>laxitatem</a:t>
            </a:r>
            <a:r>
              <a:rPr lang="fr-FR" b="1" i="1" dirty="0"/>
              <a:t> </a:t>
            </a:r>
            <a:r>
              <a:rPr lang="fr-FR" b="1" i="1" dirty="0" err="1"/>
              <a:t>excauatus</a:t>
            </a:r>
            <a:r>
              <a:rPr lang="fr-FR" i="1" dirty="0"/>
              <a:t>, </a:t>
            </a:r>
            <a:r>
              <a:rPr lang="fr-FR" i="1" dirty="0" err="1"/>
              <a:t>animum</a:t>
            </a:r>
            <a:r>
              <a:rPr lang="fr-FR" i="1" dirty="0"/>
              <a:t>  </a:t>
            </a:r>
            <a:r>
              <a:rPr lang="fr-FR" i="1" dirty="0" err="1"/>
              <a:t>tuum</a:t>
            </a:r>
            <a:r>
              <a:rPr lang="fr-FR" i="1" dirty="0"/>
              <a:t> </a:t>
            </a:r>
            <a:r>
              <a:rPr lang="fr-FR" b="1" i="1" dirty="0" err="1"/>
              <a:t>quadam</a:t>
            </a:r>
            <a:r>
              <a:rPr lang="fr-FR" i="1" dirty="0"/>
              <a:t> </a:t>
            </a:r>
            <a:r>
              <a:rPr lang="fr-FR" b="1" i="1" dirty="0" err="1"/>
              <a:t>religionis</a:t>
            </a:r>
            <a:r>
              <a:rPr lang="fr-FR" b="1" i="1" dirty="0"/>
              <a:t> </a:t>
            </a:r>
            <a:r>
              <a:rPr lang="fr-FR" b="1" i="1" dirty="0" err="1"/>
              <a:t>suspicione</a:t>
            </a:r>
            <a:r>
              <a:rPr lang="fr-FR" b="1" i="1" dirty="0"/>
              <a:t> </a:t>
            </a:r>
            <a:r>
              <a:rPr lang="fr-FR" b="1" i="1" dirty="0" err="1"/>
              <a:t>percutiet</a:t>
            </a:r>
            <a:r>
              <a:rPr lang="fr-FR" i="1" dirty="0"/>
              <a:t>. </a:t>
            </a:r>
            <a:r>
              <a:rPr lang="fr-FR" i="1" dirty="0" err="1"/>
              <a:t>Magnorum</a:t>
            </a:r>
            <a:r>
              <a:rPr lang="fr-FR" i="1" dirty="0"/>
              <a:t> </a:t>
            </a:r>
            <a:r>
              <a:rPr lang="fr-FR" i="1" dirty="0" err="1"/>
              <a:t>fluminum</a:t>
            </a:r>
            <a:r>
              <a:rPr lang="fr-FR" i="1" dirty="0"/>
              <a:t> capita </a:t>
            </a:r>
            <a:r>
              <a:rPr lang="fr-FR" i="1" dirty="0" err="1"/>
              <a:t>ueneramur</a:t>
            </a:r>
            <a:r>
              <a:rPr lang="fr-FR" i="1" dirty="0"/>
              <a:t> ; </a:t>
            </a:r>
            <a:r>
              <a:rPr lang="fr-FR" i="1" dirty="0" err="1"/>
              <a:t>subita</a:t>
            </a:r>
            <a:r>
              <a:rPr lang="fr-FR" i="1" dirty="0"/>
              <a:t> ex </a:t>
            </a:r>
            <a:r>
              <a:rPr lang="fr-FR" i="1" dirty="0" err="1"/>
              <a:t>abdito</a:t>
            </a:r>
            <a:r>
              <a:rPr lang="fr-FR" i="1" dirty="0"/>
              <a:t> </a:t>
            </a:r>
            <a:r>
              <a:rPr lang="fr-FR" i="1" dirty="0" err="1"/>
              <a:t>uasti</a:t>
            </a:r>
            <a:r>
              <a:rPr lang="fr-FR" i="1" dirty="0"/>
              <a:t> </a:t>
            </a:r>
            <a:r>
              <a:rPr lang="fr-FR" i="1" dirty="0" err="1"/>
              <a:t>amnis</a:t>
            </a:r>
            <a:r>
              <a:rPr lang="fr-FR" i="1" dirty="0"/>
              <a:t> </a:t>
            </a:r>
            <a:r>
              <a:rPr lang="fr-FR" i="1" dirty="0" err="1"/>
              <a:t>eruptio</a:t>
            </a:r>
            <a:r>
              <a:rPr lang="fr-FR" i="1" dirty="0"/>
              <a:t> aras </a:t>
            </a:r>
            <a:r>
              <a:rPr lang="fr-FR" i="1" dirty="0" err="1"/>
              <a:t>habet</a:t>
            </a:r>
            <a:r>
              <a:rPr lang="fr-FR" i="1" dirty="0"/>
              <a:t> ; </a:t>
            </a:r>
            <a:r>
              <a:rPr lang="fr-FR" i="1" dirty="0" err="1"/>
              <a:t>coluntur</a:t>
            </a:r>
            <a:r>
              <a:rPr lang="fr-FR" i="1" dirty="0"/>
              <a:t> </a:t>
            </a:r>
            <a:r>
              <a:rPr lang="fr-FR" i="1" dirty="0" err="1"/>
              <a:t>aquarum</a:t>
            </a:r>
            <a:r>
              <a:rPr lang="fr-FR" i="1" dirty="0"/>
              <a:t> </a:t>
            </a:r>
            <a:r>
              <a:rPr lang="fr-FR" i="1" dirty="0" err="1"/>
              <a:t>calentium</a:t>
            </a:r>
            <a:r>
              <a:rPr lang="fr-FR" i="1" dirty="0"/>
              <a:t> fontes, et stagna </a:t>
            </a:r>
            <a:r>
              <a:rPr lang="fr-FR" i="1" dirty="0" err="1"/>
              <a:t>quaedam</a:t>
            </a:r>
            <a:r>
              <a:rPr lang="fr-FR" i="1" dirty="0"/>
              <a:t> </a:t>
            </a:r>
            <a:r>
              <a:rPr lang="fr-FR" i="1" dirty="0" err="1"/>
              <a:t>uel</a:t>
            </a:r>
            <a:r>
              <a:rPr lang="fr-FR" i="1" dirty="0"/>
              <a:t> </a:t>
            </a:r>
            <a:r>
              <a:rPr lang="fr-FR" i="1" dirty="0" err="1"/>
              <a:t>opacitas</a:t>
            </a:r>
            <a:r>
              <a:rPr lang="fr-FR" i="1" dirty="0"/>
              <a:t> </a:t>
            </a:r>
            <a:r>
              <a:rPr lang="fr-FR" i="1" dirty="0" err="1"/>
              <a:t>uel</a:t>
            </a:r>
            <a:r>
              <a:rPr lang="fr-FR" i="1" dirty="0"/>
              <a:t> </a:t>
            </a:r>
            <a:r>
              <a:rPr lang="fr-FR" i="1" dirty="0" err="1"/>
              <a:t>inmensa</a:t>
            </a:r>
            <a:r>
              <a:rPr lang="fr-FR" i="1" dirty="0"/>
              <a:t> </a:t>
            </a:r>
            <a:r>
              <a:rPr lang="fr-FR" i="1" dirty="0" err="1"/>
              <a:t>altitudo</a:t>
            </a:r>
            <a:r>
              <a:rPr lang="fr-FR" i="1" dirty="0"/>
              <a:t> </a:t>
            </a:r>
            <a:r>
              <a:rPr lang="fr-FR" b="1" i="1" dirty="0" err="1"/>
              <a:t>sacrauit</a:t>
            </a:r>
            <a:r>
              <a:rPr lang="fr-FR" i="1" dirty="0"/>
              <a:t>.</a:t>
            </a:r>
          </a:p>
          <a:p>
            <a:pPr marL="0" indent="0" algn="just">
              <a:buNone/>
            </a:pPr>
            <a:r>
              <a:rPr lang="fr-FR" dirty="0"/>
              <a:t>« Si tu arrives devant une futaie antique d’une hauteur extraordinaire, bois sacré où la multiplication et l’entrelacs des branches dérobent la vue du ciel, la grandeur des arbres, la solitude du lieu, le spectacle impressionnant de cette ombre si épaisse et si continue au milieu de la libre campagne te donneront </a:t>
            </a:r>
            <a:r>
              <a:rPr lang="fr-FR" b="1" dirty="0"/>
              <a:t>la conviction d’une divinité</a:t>
            </a:r>
            <a:r>
              <a:rPr lang="fr-FR" dirty="0"/>
              <a:t>. Cet antre tient sur des rocs profondément minés une montagne suspendue ; il n’est pas de main d’homme ; des causes naturelles ont créé l’énorme excavation : </a:t>
            </a:r>
            <a:r>
              <a:rPr lang="fr-FR" b="1" dirty="0"/>
              <a:t>le sentiment d’un religieux mystère saisira ton esprit. </a:t>
            </a:r>
            <a:r>
              <a:rPr lang="fr-FR" dirty="0"/>
              <a:t>Nous vénérons la source des grands fleuves ; des autels marquent la place où une rivière souterraine a soudain largement jailli. On honore d’un culte les sources d’eaux thermales. La sombre couleur, l’insondable profondeur de leurs eaux ont conféré à certains lacs un caractère sacré. » </a:t>
            </a:r>
          </a:p>
        </p:txBody>
      </p:sp>
    </p:spTree>
    <p:extLst>
      <p:ext uri="{BB962C8B-B14F-4D97-AF65-F5344CB8AC3E}">
        <p14:creationId xmlns:p14="http://schemas.microsoft.com/office/powerpoint/2010/main" val="3209468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B8BCE6-7BA6-C540-9D9F-C7C2F60784BF}"/>
              </a:ext>
            </a:extLst>
          </p:cNvPr>
          <p:cNvSpPr>
            <a:spLocks noGrp="1"/>
          </p:cNvSpPr>
          <p:nvPr>
            <p:ph type="title"/>
          </p:nvPr>
        </p:nvSpPr>
        <p:spPr>
          <a:xfrm>
            <a:off x="2639505" y="624109"/>
            <a:ext cx="8865107" cy="610801"/>
          </a:xfrm>
        </p:spPr>
        <p:txBody>
          <a:bodyPr>
            <a:normAutofit fontScale="90000"/>
          </a:bodyPr>
          <a:lstStyle/>
          <a:p>
            <a:r>
              <a:rPr lang="fr-FR" dirty="0"/>
              <a:t>L’exemple du bois sacré</a:t>
            </a:r>
          </a:p>
        </p:txBody>
      </p:sp>
      <p:sp>
        <p:nvSpPr>
          <p:cNvPr id="3" name="Espace réservé du contenu 2">
            <a:extLst>
              <a:ext uri="{FF2B5EF4-FFF2-40B4-BE49-F238E27FC236}">
                <a16:creationId xmlns:a16="http://schemas.microsoft.com/office/drawing/2014/main" id="{371F672B-7156-F448-80A5-79E6D5225792}"/>
              </a:ext>
            </a:extLst>
          </p:cNvPr>
          <p:cNvSpPr>
            <a:spLocks noGrp="1"/>
          </p:cNvSpPr>
          <p:nvPr>
            <p:ph idx="1"/>
          </p:nvPr>
        </p:nvSpPr>
        <p:spPr>
          <a:xfrm>
            <a:off x="2168165" y="1385740"/>
            <a:ext cx="9336447" cy="5392132"/>
          </a:xfrm>
        </p:spPr>
        <p:txBody>
          <a:bodyPr>
            <a:normAutofit fontScale="92500" lnSpcReduction="20000"/>
          </a:bodyPr>
          <a:lstStyle/>
          <a:p>
            <a:pPr marL="0" indent="0">
              <a:buNone/>
            </a:pPr>
            <a:r>
              <a:rPr lang="fr-FR" b="1" i="1" dirty="0"/>
              <a:t>Thyeste, </a:t>
            </a:r>
            <a:r>
              <a:rPr lang="fr-FR" b="1" dirty="0"/>
              <a:t>650-687 : </a:t>
            </a:r>
          </a:p>
          <a:p>
            <a:pPr marL="0" indent="0" algn="just">
              <a:buNone/>
            </a:pPr>
            <a:r>
              <a:rPr lang="fr-FR" dirty="0"/>
              <a:t>« Une zone mystérieuse est enfouie au cœur de la plus profonde retraite, enfermant un bois sacré au fond d’une vallée, sanctuaire du royaume, en lequel aucun arbre n’étale de riantes branches ou n’est taillé par le fer, mais courbent leurs têtes les ifs, les cyprès et une forêt d’yeuses noires, au-dessus de laquelle se dresse un chêne, jetant un regard hautain et dominant ce bois. Là, les </a:t>
            </a:r>
            <a:r>
              <a:rPr lang="fr-FR" dirty="0" err="1"/>
              <a:t>Tantalides</a:t>
            </a:r>
            <a:r>
              <a:rPr lang="fr-FR" dirty="0"/>
              <a:t> ont coutume d’inaugurer leur règne, là aussi, de demander de l’aide dans l’adversité et le péril. Des offrandes y sont accrochées : trompettes sonores, débris de char, dépouilles de la mer de </a:t>
            </a:r>
            <a:r>
              <a:rPr lang="fr-FR" dirty="0" err="1"/>
              <a:t>Myrtos</a:t>
            </a:r>
            <a:r>
              <a:rPr lang="fr-FR" dirty="0"/>
              <a:t>, des roues de vaincus sont suspendues avec leurs essieux faussés, ainsi que tous les souvenirs des crimes de cette race ; en ces lieux a été clouée la tiare phrygienne de Pélops, ici sont les butins pris à l’ennemi, les chlamydes brodées venant de son triomphe sur les barbares. Sous les ombrages, une eau croupie tristement ; elle stagne indolente en un marais noir : telle est l’onde hideuse du sinistre Styx, par lequel jurent les dieux. </a:t>
            </a:r>
            <a:r>
              <a:rPr lang="fr-FR" b="1" dirty="0"/>
              <a:t>Là, dans la nuit obscure, gémissent, dit-on les dieux des morts, le bois sacré résonne du cliquetis des chaînes et les mânes poussent des hurlements. Tout ce dont on redoute d’entendre parler, on le voit ici : erre une foule de morts anciens venus d’antiques bûchers</a:t>
            </a:r>
            <a:r>
              <a:rPr lang="fr-FR" dirty="0"/>
              <a:t> et bondissent en ces lieux des spectres d’une taille inconnue ; mieux, la forêt tout entière pétille de flammes et les hauts lambris brûlent, sans qu’on y ait mis le feu. Souvent le bois retentit d’un triple aboiement, souvent la maison est frappée d’épouvante par de grandes ombres. Même le jour n’apaise pas la terreur : la nuit s’est approprié ce bois sacré et l’effroi des espaces infernaux y règne au milieu du jour. Là, </a:t>
            </a:r>
            <a:r>
              <a:rPr lang="fr-FR" b="1" dirty="0"/>
              <a:t>des réponses sûres sont données à ceux qui prient, lorsqu’avec un bruit énorme les destins se déploient dans le sanctuaire et que la caverne gronde, au moment où le dieu libère sa parole. </a:t>
            </a:r>
            <a:r>
              <a:rPr lang="fr-FR" dirty="0"/>
              <a:t>»</a:t>
            </a:r>
          </a:p>
        </p:txBody>
      </p:sp>
    </p:spTree>
    <p:extLst>
      <p:ext uri="{BB962C8B-B14F-4D97-AF65-F5344CB8AC3E}">
        <p14:creationId xmlns:p14="http://schemas.microsoft.com/office/powerpoint/2010/main" val="1637603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47EB2A-0606-F64C-9F6C-CEBF7EA7E4CF}"/>
              </a:ext>
            </a:extLst>
          </p:cNvPr>
          <p:cNvSpPr>
            <a:spLocks noGrp="1"/>
          </p:cNvSpPr>
          <p:nvPr>
            <p:ph type="title"/>
          </p:nvPr>
        </p:nvSpPr>
        <p:spPr>
          <a:xfrm>
            <a:off x="2592925" y="3172577"/>
            <a:ext cx="8911687" cy="1280890"/>
          </a:xfrm>
        </p:spPr>
        <p:txBody>
          <a:bodyPr/>
          <a:lstStyle/>
          <a:p>
            <a:r>
              <a:rPr lang="fr-FR" dirty="0"/>
              <a:t>F/ Le dieu est en nous</a:t>
            </a:r>
          </a:p>
        </p:txBody>
      </p:sp>
      <p:sp>
        <p:nvSpPr>
          <p:cNvPr id="3" name="Espace réservé du contenu 2">
            <a:extLst>
              <a:ext uri="{FF2B5EF4-FFF2-40B4-BE49-F238E27FC236}">
                <a16:creationId xmlns:a16="http://schemas.microsoft.com/office/drawing/2014/main" id="{DDF402BE-2EA3-C542-95DE-13C03E6E401D}"/>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18384411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E4E897-3159-3D44-87BD-C29018750C72}"/>
              </a:ext>
            </a:extLst>
          </p:cNvPr>
          <p:cNvSpPr>
            <a:spLocks noGrp="1"/>
          </p:cNvSpPr>
          <p:nvPr>
            <p:ph type="title"/>
          </p:nvPr>
        </p:nvSpPr>
        <p:spPr/>
        <p:txBody>
          <a:bodyPr/>
          <a:lstStyle/>
          <a:p>
            <a:r>
              <a:rPr lang="fr-FR" dirty="0"/>
              <a:t>Le dieu est en nous</a:t>
            </a:r>
          </a:p>
        </p:txBody>
      </p:sp>
      <p:sp>
        <p:nvSpPr>
          <p:cNvPr id="3" name="Espace réservé du contenu 2">
            <a:extLst>
              <a:ext uri="{FF2B5EF4-FFF2-40B4-BE49-F238E27FC236}">
                <a16:creationId xmlns:a16="http://schemas.microsoft.com/office/drawing/2014/main" id="{9DDC539C-AE95-204B-AFB6-A21763B3C976}"/>
              </a:ext>
            </a:extLst>
          </p:cNvPr>
          <p:cNvSpPr>
            <a:spLocks noGrp="1"/>
          </p:cNvSpPr>
          <p:nvPr>
            <p:ph idx="1"/>
          </p:nvPr>
        </p:nvSpPr>
        <p:spPr/>
        <p:txBody>
          <a:bodyPr/>
          <a:lstStyle/>
          <a:p>
            <a:pPr marL="0" indent="0">
              <a:buNone/>
            </a:pPr>
            <a:r>
              <a:rPr lang="fr-FR" b="1" i="1" dirty="0"/>
              <a:t>Lettres à Lucilius, 41, 1-2</a:t>
            </a:r>
            <a:endParaRPr lang="fr-FR" dirty="0"/>
          </a:p>
          <a:p>
            <a:pPr marL="0" indent="0" algn="just">
              <a:buNone/>
            </a:pPr>
            <a:r>
              <a:rPr lang="fr-FR" i="1" dirty="0"/>
              <a:t>Non </a:t>
            </a:r>
            <a:r>
              <a:rPr lang="fr-FR" i="1" dirty="0" err="1"/>
              <a:t>sunt</a:t>
            </a:r>
            <a:r>
              <a:rPr lang="fr-FR" i="1" dirty="0"/>
              <a:t> ad </a:t>
            </a:r>
            <a:r>
              <a:rPr lang="fr-FR" i="1" dirty="0" err="1"/>
              <a:t>caelum</a:t>
            </a:r>
            <a:r>
              <a:rPr lang="fr-FR" i="1" dirty="0"/>
              <a:t> </a:t>
            </a:r>
            <a:r>
              <a:rPr lang="fr-FR" i="1" dirty="0" err="1"/>
              <a:t>eleuandae</a:t>
            </a:r>
            <a:r>
              <a:rPr lang="fr-FR" i="1" dirty="0"/>
              <a:t> </a:t>
            </a:r>
            <a:r>
              <a:rPr lang="fr-FR" i="1" dirty="0" err="1"/>
              <a:t>manus</a:t>
            </a:r>
            <a:r>
              <a:rPr lang="fr-FR" i="1" dirty="0"/>
              <a:t> nec </a:t>
            </a:r>
            <a:r>
              <a:rPr lang="fr-FR" i="1" dirty="0" err="1"/>
              <a:t>exorandus</a:t>
            </a:r>
            <a:r>
              <a:rPr lang="fr-FR" i="1" dirty="0"/>
              <a:t> </a:t>
            </a:r>
            <a:r>
              <a:rPr lang="fr-FR" i="1" dirty="0" err="1"/>
              <a:t>aedituus</a:t>
            </a:r>
            <a:r>
              <a:rPr lang="fr-FR" i="1" dirty="0"/>
              <a:t>, ut nos ad </a:t>
            </a:r>
            <a:r>
              <a:rPr lang="fr-FR" i="1" dirty="0" err="1"/>
              <a:t>aurem</a:t>
            </a:r>
            <a:r>
              <a:rPr lang="fr-FR" i="1" dirty="0"/>
              <a:t> </a:t>
            </a:r>
            <a:r>
              <a:rPr lang="fr-FR" i="1" dirty="0" err="1"/>
              <a:t>simulacri</a:t>
            </a:r>
            <a:r>
              <a:rPr lang="fr-FR" i="1" dirty="0"/>
              <a:t>, quasi </a:t>
            </a:r>
            <a:r>
              <a:rPr lang="fr-FR" i="1" dirty="0" err="1"/>
              <a:t>magis</a:t>
            </a:r>
            <a:r>
              <a:rPr lang="fr-FR" i="1" dirty="0"/>
              <a:t> </a:t>
            </a:r>
            <a:r>
              <a:rPr lang="fr-FR" i="1" dirty="0" err="1"/>
              <a:t>exaudiri</a:t>
            </a:r>
            <a:r>
              <a:rPr lang="fr-FR" i="1" dirty="0"/>
              <a:t> </a:t>
            </a:r>
            <a:r>
              <a:rPr lang="fr-FR" i="1" dirty="0" err="1"/>
              <a:t>possimus</a:t>
            </a:r>
            <a:r>
              <a:rPr lang="fr-FR" i="1" dirty="0"/>
              <a:t>, </a:t>
            </a:r>
            <a:r>
              <a:rPr lang="fr-FR" i="1" dirty="0" err="1"/>
              <a:t>admittat</a:t>
            </a:r>
            <a:r>
              <a:rPr lang="fr-FR" i="1" dirty="0"/>
              <a:t> : </a:t>
            </a:r>
            <a:r>
              <a:rPr lang="fr-FR" i="1" dirty="0" err="1"/>
              <a:t>prope</a:t>
            </a:r>
            <a:r>
              <a:rPr lang="fr-FR" i="1" dirty="0"/>
              <a:t> est a te deus, </a:t>
            </a:r>
            <a:r>
              <a:rPr lang="fr-FR" i="1" dirty="0" err="1"/>
              <a:t>tecum</a:t>
            </a:r>
            <a:r>
              <a:rPr lang="fr-FR" i="1" dirty="0"/>
              <a:t> est, </a:t>
            </a:r>
            <a:r>
              <a:rPr lang="fr-FR" i="1" dirty="0" err="1"/>
              <a:t>intus</a:t>
            </a:r>
            <a:r>
              <a:rPr lang="fr-FR" i="1" dirty="0"/>
              <a:t> est. </a:t>
            </a:r>
            <a:r>
              <a:rPr lang="fr-FR" i="1" dirty="0" err="1"/>
              <a:t>Ita</a:t>
            </a:r>
            <a:r>
              <a:rPr lang="fr-FR" i="1" dirty="0"/>
              <a:t> dico, </a:t>
            </a:r>
            <a:r>
              <a:rPr lang="fr-FR" i="1" dirty="0" err="1"/>
              <a:t>Lucili</a:t>
            </a:r>
            <a:r>
              <a:rPr lang="fr-FR" i="1" dirty="0"/>
              <a:t> : </a:t>
            </a:r>
            <a:r>
              <a:rPr lang="fr-FR" i="1" dirty="0" err="1"/>
              <a:t>sacer</a:t>
            </a:r>
            <a:r>
              <a:rPr lang="fr-FR" i="1" dirty="0"/>
              <a:t> intra nos </a:t>
            </a:r>
            <a:r>
              <a:rPr lang="fr-FR" i="1" dirty="0" err="1"/>
              <a:t>spiritus</a:t>
            </a:r>
            <a:r>
              <a:rPr lang="fr-FR" i="1" dirty="0"/>
              <a:t> </a:t>
            </a:r>
            <a:r>
              <a:rPr lang="fr-FR" i="1" dirty="0" err="1"/>
              <a:t>sedet</a:t>
            </a:r>
            <a:r>
              <a:rPr lang="fr-FR" i="1" dirty="0"/>
              <a:t>, </a:t>
            </a:r>
            <a:r>
              <a:rPr lang="fr-FR" i="1" dirty="0" err="1"/>
              <a:t>malorum</a:t>
            </a:r>
            <a:r>
              <a:rPr lang="fr-FR" i="1" dirty="0"/>
              <a:t> </a:t>
            </a:r>
            <a:r>
              <a:rPr lang="fr-FR" i="1" dirty="0" err="1"/>
              <a:t>bonorumque</a:t>
            </a:r>
            <a:r>
              <a:rPr lang="fr-FR" i="1" dirty="0"/>
              <a:t> </a:t>
            </a:r>
            <a:r>
              <a:rPr lang="fr-FR" i="1" dirty="0" err="1"/>
              <a:t>nostrorum</a:t>
            </a:r>
            <a:r>
              <a:rPr lang="fr-FR" i="1" dirty="0"/>
              <a:t> </a:t>
            </a:r>
            <a:r>
              <a:rPr lang="fr-FR" i="1" dirty="0" err="1"/>
              <a:t>obseruator</a:t>
            </a:r>
            <a:r>
              <a:rPr lang="fr-FR" i="1" dirty="0"/>
              <a:t> et </a:t>
            </a:r>
            <a:r>
              <a:rPr lang="fr-FR" i="1" dirty="0" err="1"/>
              <a:t>custos</a:t>
            </a:r>
            <a:r>
              <a:rPr lang="fr-FR" i="1" dirty="0"/>
              <a:t>.</a:t>
            </a:r>
          </a:p>
          <a:p>
            <a:pPr marL="0" indent="0">
              <a:buNone/>
            </a:pPr>
            <a:r>
              <a:rPr lang="fr-FR" dirty="0"/>
              <a:t> </a:t>
            </a:r>
          </a:p>
          <a:p>
            <a:pPr marL="0" indent="0" algn="just">
              <a:buNone/>
            </a:pPr>
            <a:r>
              <a:rPr lang="fr-FR" dirty="0"/>
              <a:t>« Il ne s'agit pas d'élever les mains vers le ciel, de décider un sacristain à nous laisser arriver jusqu'à l'oreille de la statue, comme si de cette façon nous pouvions nous faire mieux entendre : </a:t>
            </a:r>
            <a:r>
              <a:rPr lang="fr-FR" b="1" dirty="0"/>
              <a:t>le dieu est près de toi, il est avec toi, il est en toi. Oui, Lucilius : un esprit auguste réside à l'intérieur de nous-mêmes</a:t>
            </a:r>
            <a:r>
              <a:rPr lang="fr-FR" dirty="0"/>
              <a:t>, qui observe et contrôle le mal et le bien de nos actions. » </a:t>
            </a:r>
            <a:endParaRPr lang="fr-FR" b="1" i="1" dirty="0"/>
          </a:p>
        </p:txBody>
      </p:sp>
    </p:spTree>
    <p:extLst>
      <p:ext uri="{BB962C8B-B14F-4D97-AF65-F5344CB8AC3E}">
        <p14:creationId xmlns:p14="http://schemas.microsoft.com/office/powerpoint/2010/main" val="1583185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C74CF4A-CB46-5F46-A958-98A5ACEB604E}"/>
              </a:ext>
            </a:extLst>
          </p:cNvPr>
          <p:cNvSpPr>
            <a:spLocks noGrp="1"/>
          </p:cNvSpPr>
          <p:nvPr>
            <p:ph type="title"/>
          </p:nvPr>
        </p:nvSpPr>
        <p:spPr>
          <a:xfrm>
            <a:off x="1433889" y="1059872"/>
            <a:ext cx="3012216" cy="4851349"/>
          </a:xfrm>
        </p:spPr>
        <p:txBody>
          <a:bodyPr>
            <a:normAutofit/>
          </a:bodyPr>
          <a:lstStyle/>
          <a:p>
            <a:r>
              <a:rPr lang="fr-FR" sz="3300"/>
              <a:t>La religion romaine dans les programmes de LCA</a:t>
            </a:r>
          </a:p>
        </p:txBody>
      </p:sp>
      <p:sp>
        <p:nvSpPr>
          <p:cNvPr id="10"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Espace réservé du contenu 2">
            <a:extLst>
              <a:ext uri="{FF2B5EF4-FFF2-40B4-BE49-F238E27FC236}">
                <a16:creationId xmlns:a16="http://schemas.microsoft.com/office/drawing/2014/main" id="{C5A4C750-9941-854F-9BE5-E5E7FCFA93DF}"/>
              </a:ext>
            </a:extLst>
          </p:cNvPr>
          <p:cNvSpPr>
            <a:spLocks noGrp="1"/>
          </p:cNvSpPr>
          <p:nvPr>
            <p:ph idx="1"/>
          </p:nvPr>
        </p:nvSpPr>
        <p:spPr>
          <a:xfrm>
            <a:off x="5128053" y="395416"/>
            <a:ext cx="6530547" cy="5515806"/>
          </a:xfrm>
        </p:spPr>
        <p:txBody>
          <a:bodyPr>
            <a:normAutofit/>
          </a:bodyPr>
          <a:lstStyle/>
          <a:p>
            <a:r>
              <a:rPr lang="fr-FR" b="1" dirty="0"/>
              <a:t>AU LYCÉE : </a:t>
            </a:r>
          </a:p>
          <a:p>
            <a:pPr lvl="1">
              <a:buFont typeface="Wingdings" pitchFamily="2" charset="2"/>
              <a:buChar char="v"/>
            </a:pPr>
            <a:r>
              <a:rPr lang="fr-FR" b="1" dirty="0"/>
              <a:t>2</a:t>
            </a:r>
            <a:r>
              <a:rPr lang="fr-FR" b="1" baseline="30000" dirty="0"/>
              <a:t>nd</a:t>
            </a:r>
            <a:r>
              <a:rPr lang="fr-FR" b="1" dirty="0"/>
              <a:t> : « L’homme et le divin » : </a:t>
            </a:r>
          </a:p>
          <a:p>
            <a:pPr marL="0" indent="0" algn="just">
              <a:buNone/>
            </a:pPr>
            <a:r>
              <a:rPr lang="fr-FR" i="1" dirty="0"/>
              <a:t>L’Antiquité conçoit l’humain et le divin comme deux ordres distincts, mais non cloisonnés. Outre les dieux majeurs du Panthéon gréco-romain, d’innombrables divinités habitent la terre et l’eau, les espaces célestes et souterrains. Si les dieux prennent souvent forme humaine pour intervenir parmi les hommes, les hommes peuvent aussi parfois accéder au rang de dieu. </a:t>
            </a:r>
          </a:p>
          <a:p>
            <a:pPr marL="0" indent="0">
              <a:buNone/>
            </a:pPr>
            <a:endParaRPr lang="fr-FR" i="1" dirty="0"/>
          </a:p>
          <a:p>
            <a:pPr lvl="2">
              <a:buFont typeface="Wingdings" pitchFamily="2" charset="2"/>
              <a:buChar char="Ø"/>
            </a:pPr>
            <a:r>
              <a:rPr lang="fr-FR" sz="1600" dirty="0"/>
              <a:t>Hommes, héros et dieux : une différence de nature ?</a:t>
            </a:r>
          </a:p>
          <a:p>
            <a:pPr lvl="2">
              <a:buFont typeface="Wingdings" pitchFamily="2" charset="2"/>
              <a:buChar char="Ø"/>
            </a:pPr>
            <a:r>
              <a:rPr lang="fr-FR" sz="1600" dirty="0"/>
              <a:t>Un monde peuplé de dieux.</a:t>
            </a:r>
          </a:p>
          <a:p>
            <a:pPr lvl="2">
              <a:buFont typeface="Wingdings" pitchFamily="2" charset="2"/>
              <a:buChar char="Ø"/>
            </a:pPr>
            <a:r>
              <a:rPr lang="fr-FR" sz="1600" dirty="0"/>
              <a:t>Métamorphoses : quand l’homme devient dieu, quand le dieu devient homme.</a:t>
            </a:r>
          </a:p>
          <a:p>
            <a:pPr lvl="2">
              <a:buFont typeface="Wingdings" pitchFamily="2" charset="2"/>
              <a:buChar char="Ø"/>
            </a:pPr>
            <a:r>
              <a:rPr lang="fr-FR" sz="1600" dirty="0"/>
              <a:t>Le voyage aux Enfers.</a:t>
            </a:r>
          </a:p>
          <a:p>
            <a:pPr lvl="2">
              <a:buFont typeface="Wingdings" pitchFamily="2" charset="2"/>
              <a:buChar char="Ø"/>
            </a:pPr>
            <a:endParaRPr lang="fr-FR" dirty="0"/>
          </a:p>
        </p:txBody>
      </p:sp>
    </p:spTree>
    <p:extLst>
      <p:ext uri="{BB962C8B-B14F-4D97-AF65-F5344CB8AC3E}">
        <p14:creationId xmlns:p14="http://schemas.microsoft.com/office/powerpoint/2010/main" val="38898935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58D7FB-6D47-3C47-BB51-9361E4341235}"/>
              </a:ext>
            </a:extLst>
          </p:cNvPr>
          <p:cNvSpPr>
            <a:spLocks noGrp="1"/>
          </p:cNvSpPr>
          <p:nvPr>
            <p:ph type="title"/>
          </p:nvPr>
        </p:nvSpPr>
        <p:spPr>
          <a:xfrm>
            <a:off x="2441543" y="624110"/>
            <a:ext cx="9063070" cy="667362"/>
          </a:xfrm>
        </p:spPr>
        <p:txBody>
          <a:bodyPr/>
          <a:lstStyle/>
          <a:p>
            <a:r>
              <a:rPr lang="fr-FR" dirty="0"/>
              <a:t>Le dieu est en nous</a:t>
            </a:r>
          </a:p>
        </p:txBody>
      </p:sp>
      <p:sp>
        <p:nvSpPr>
          <p:cNvPr id="3" name="Espace réservé du contenu 2">
            <a:extLst>
              <a:ext uri="{FF2B5EF4-FFF2-40B4-BE49-F238E27FC236}">
                <a16:creationId xmlns:a16="http://schemas.microsoft.com/office/drawing/2014/main" id="{09206289-6080-DF44-AE10-1D55F9C62F6E}"/>
              </a:ext>
            </a:extLst>
          </p:cNvPr>
          <p:cNvSpPr>
            <a:spLocks noGrp="1"/>
          </p:cNvSpPr>
          <p:nvPr>
            <p:ph idx="1"/>
          </p:nvPr>
        </p:nvSpPr>
        <p:spPr>
          <a:xfrm>
            <a:off x="2121031" y="1404594"/>
            <a:ext cx="9383581" cy="5062194"/>
          </a:xfrm>
        </p:spPr>
        <p:txBody>
          <a:bodyPr>
            <a:normAutofit/>
          </a:bodyPr>
          <a:lstStyle/>
          <a:p>
            <a:pPr marL="0" indent="0">
              <a:buNone/>
            </a:pPr>
            <a:r>
              <a:rPr lang="fr-FR" b="1" i="1" dirty="0"/>
              <a:t>Lettres à Lucilius</a:t>
            </a:r>
            <a:r>
              <a:rPr lang="fr-FR" b="1" dirty="0"/>
              <a:t>, 115, 3-5</a:t>
            </a:r>
          </a:p>
          <a:p>
            <a:pPr marL="0" indent="0" algn="just">
              <a:buNone/>
            </a:pPr>
            <a:r>
              <a:rPr lang="fr-FR" dirty="0"/>
              <a:t>« S’il pouvait nous être donné de pénétrer du regard </a:t>
            </a:r>
            <a:r>
              <a:rPr lang="fr-FR" b="1" dirty="0"/>
              <a:t>l’âme de l’homme de bien</a:t>
            </a:r>
            <a:r>
              <a:rPr lang="fr-FR" dirty="0"/>
              <a:t>, quel air de beauté en elle, de </a:t>
            </a:r>
            <a:r>
              <a:rPr lang="fr-FR" b="1" dirty="0"/>
              <a:t>sainteté</a:t>
            </a:r>
            <a:r>
              <a:rPr lang="fr-FR" dirty="0"/>
              <a:t>, quel effet lumineux de </a:t>
            </a:r>
            <a:r>
              <a:rPr lang="fr-FR" b="1" dirty="0"/>
              <a:t>majesté</a:t>
            </a:r>
            <a:r>
              <a:rPr lang="fr-FR" dirty="0"/>
              <a:t> paisible se manifesteraient en nous, la </a:t>
            </a:r>
            <a:r>
              <a:rPr lang="fr-FR" b="1" dirty="0"/>
              <a:t>justice</a:t>
            </a:r>
            <a:r>
              <a:rPr lang="fr-FR" dirty="0"/>
              <a:t>, le </a:t>
            </a:r>
            <a:r>
              <a:rPr lang="fr-FR" b="1" dirty="0"/>
              <a:t>courage</a:t>
            </a:r>
            <a:r>
              <a:rPr lang="fr-FR" dirty="0"/>
              <a:t>, la </a:t>
            </a:r>
            <a:r>
              <a:rPr lang="fr-FR" b="1" dirty="0"/>
              <a:t>tempérance</a:t>
            </a:r>
            <a:r>
              <a:rPr lang="fr-FR" dirty="0"/>
              <a:t> et la </a:t>
            </a:r>
            <a:r>
              <a:rPr lang="fr-FR" b="1" dirty="0"/>
              <a:t>prudence</a:t>
            </a:r>
            <a:r>
              <a:rPr lang="fr-FR" dirty="0"/>
              <a:t> faisant la lumière autour d’elle de tous côtés ! [...] Puis voici la prévoyance jointe à la délicatesse et, dominant cet ensemble, la </a:t>
            </a:r>
            <a:r>
              <a:rPr lang="fr-FR" b="1" dirty="0"/>
              <a:t>magnanimité</a:t>
            </a:r>
            <a:r>
              <a:rPr lang="fr-FR" dirty="0"/>
              <a:t>. Quelle beauté ! [...] Quelle autorité est celle qui s’unit à la grâce ! On ne saurait la dire aimable sans la dire </a:t>
            </a:r>
            <a:r>
              <a:rPr lang="fr-FR" b="1" dirty="0"/>
              <a:t>vénérable</a:t>
            </a:r>
            <a:r>
              <a:rPr lang="fr-FR" dirty="0"/>
              <a:t>. À voir cette grandiose et éclatante figure, </a:t>
            </a:r>
            <a:r>
              <a:rPr lang="fr-FR" b="1" dirty="0"/>
              <a:t>sans parallèle dans l’ordre familier à nos yeux des choses humaines</a:t>
            </a:r>
            <a:r>
              <a:rPr lang="fr-FR" dirty="0"/>
              <a:t>, ne demeurerait-on pas, </a:t>
            </a:r>
            <a:r>
              <a:rPr lang="fr-FR" b="1" dirty="0"/>
              <a:t>comme quand on rencontre une divinité, abasourdi</a:t>
            </a:r>
            <a:r>
              <a:rPr lang="fr-FR" dirty="0"/>
              <a:t> ; ne lui ferait-on pas la prière muette de se « laisser voir impunément » ? Puis, enhardi — simplement par l’expression d’engageante bonté répandue sur ses traits - ne se mettrait-on pas à l’adorer, à la prier ; [...] Aide et assistance nous viendront d’elle, si nous sommes résolus à l’honorer. </a:t>
            </a:r>
            <a:r>
              <a:rPr lang="fr-FR" b="1" dirty="0"/>
              <a:t>Or ce qu’elle veut comme honneur, ce n’est pas l’immolation de taureaux gras, ce ne sont pas les ex-voto d’or et d’argent, ni le menu tribut glissé dans les troncs des sanctuaires, c’est une volonté pieuse et droite. </a:t>
            </a:r>
            <a:r>
              <a:rPr lang="fr-FR" dirty="0"/>
              <a:t>» </a:t>
            </a:r>
          </a:p>
        </p:txBody>
      </p:sp>
    </p:spTree>
    <p:extLst>
      <p:ext uri="{BB962C8B-B14F-4D97-AF65-F5344CB8AC3E}">
        <p14:creationId xmlns:p14="http://schemas.microsoft.com/office/powerpoint/2010/main" val="14418775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9A8C27-FC60-FA46-9A3C-F7E6AAB4A74E}"/>
              </a:ext>
            </a:extLst>
          </p:cNvPr>
          <p:cNvSpPr>
            <a:spLocks noGrp="1"/>
          </p:cNvSpPr>
          <p:nvPr>
            <p:ph type="title"/>
          </p:nvPr>
        </p:nvSpPr>
        <p:spPr>
          <a:xfrm>
            <a:off x="2589212" y="158443"/>
            <a:ext cx="8915400" cy="874490"/>
          </a:xfrm>
        </p:spPr>
        <p:txBody>
          <a:bodyPr>
            <a:normAutofit fontScale="90000"/>
          </a:bodyPr>
          <a:lstStyle/>
          <a:p>
            <a:r>
              <a:rPr lang="fr-FR" dirty="0"/>
              <a:t>Le sage, ce héros presque supérieur au dieu</a:t>
            </a:r>
          </a:p>
        </p:txBody>
      </p:sp>
      <p:sp>
        <p:nvSpPr>
          <p:cNvPr id="3" name="Espace réservé du contenu 2">
            <a:extLst>
              <a:ext uri="{FF2B5EF4-FFF2-40B4-BE49-F238E27FC236}">
                <a16:creationId xmlns:a16="http://schemas.microsoft.com/office/drawing/2014/main" id="{1D29CCC3-089B-6F40-845E-D9B1591B2C26}"/>
              </a:ext>
            </a:extLst>
          </p:cNvPr>
          <p:cNvSpPr>
            <a:spLocks noGrp="1"/>
          </p:cNvSpPr>
          <p:nvPr>
            <p:ph idx="1"/>
          </p:nvPr>
        </p:nvSpPr>
        <p:spPr>
          <a:xfrm>
            <a:off x="2302933" y="1329267"/>
            <a:ext cx="9201679" cy="5232400"/>
          </a:xfrm>
        </p:spPr>
        <p:txBody>
          <a:bodyPr>
            <a:normAutofit fontScale="92500" lnSpcReduction="20000"/>
          </a:bodyPr>
          <a:lstStyle/>
          <a:p>
            <a:pPr marL="0" indent="0">
              <a:buNone/>
            </a:pPr>
            <a:r>
              <a:rPr lang="fr-FR" b="1" i="1" dirty="0"/>
              <a:t>De </a:t>
            </a:r>
            <a:r>
              <a:rPr lang="fr-FR" b="1" i="1" dirty="0" err="1"/>
              <a:t>Prouidentia</a:t>
            </a:r>
            <a:r>
              <a:rPr lang="fr-FR" b="1" i="1" dirty="0"/>
              <a:t>, </a:t>
            </a:r>
            <a:r>
              <a:rPr lang="fr-FR" b="1" dirty="0"/>
              <a:t>2, 11-12</a:t>
            </a:r>
          </a:p>
          <a:p>
            <a:pPr marL="0" indent="0" algn="just">
              <a:buNone/>
            </a:pPr>
            <a:r>
              <a:rPr lang="fr-FR" i="1" dirty="0"/>
              <a:t>Liquet </a:t>
            </a:r>
            <a:r>
              <a:rPr lang="fr-FR" i="1" dirty="0" err="1"/>
              <a:t>mihi</a:t>
            </a:r>
            <a:r>
              <a:rPr lang="fr-FR" i="1" dirty="0"/>
              <a:t> cum </a:t>
            </a:r>
            <a:r>
              <a:rPr lang="fr-FR" i="1" dirty="0" err="1"/>
              <a:t>magno</a:t>
            </a:r>
            <a:r>
              <a:rPr lang="fr-FR" i="1" dirty="0"/>
              <a:t> </a:t>
            </a:r>
            <a:r>
              <a:rPr lang="fr-FR" i="1" dirty="0" err="1"/>
              <a:t>spectasse</a:t>
            </a:r>
            <a:r>
              <a:rPr lang="fr-FR" i="1" dirty="0"/>
              <a:t> </a:t>
            </a:r>
            <a:r>
              <a:rPr lang="fr-FR" i="1" dirty="0" err="1"/>
              <a:t>gaudio</a:t>
            </a:r>
            <a:r>
              <a:rPr lang="fr-FR" i="1" dirty="0"/>
              <a:t> </a:t>
            </a:r>
            <a:r>
              <a:rPr lang="fr-FR" i="1" dirty="0" err="1"/>
              <a:t>deos</a:t>
            </a:r>
            <a:r>
              <a:rPr lang="fr-FR" i="1" dirty="0"/>
              <a:t>, </a:t>
            </a:r>
            <a:r>
              <a:rPr lang="fr-FR" i="1" dirty="0" err="1"/>
              <a:t>dum</a:t>
            </a:r>
            <a:r>
              <a:rPr lang="fr-FR" i="1" dirty="0"/>
              <a:t> </a:t>
            </a:r>
            <a:r>
              <a:rPr lang="fr-FR" i="1" dirty="0" err="1"/>
              <a:t>ille</a:t>
            </a:r>
            <a:r>
              <a:rPr lang="fr-FR" i="1" dirty="0"/>
              <a:t> </a:t>
            </a:r>
            <a:r>
              <a:rPr lang="fr-FR" i="1" dirty="0" err="1"/>
              <a:t>uir</a:t>
            </a:r>
            <a:r>
              <a:rPr lang="fr-FR" i="1" dirty="0"/>
              <a:t>, </a:t>
            </a:r>
            <a:r>
              <a:rPr lang="fr-FR" i="1" dirty="0" err="1"/>
              <a:t>acerrimus</a:t>
            </a:r>
            <a:r>
              <a:rPr lang="fr-FR" i="1" dirty="0"/>
              <a:t> sui </a:t>
            </a:r>
            <a:r>
              <a:rPr lang="fr-FR" i="1" dirty="0" err="1"/>
              <a:t>uindex</a:t>
            </a:r>
            <a:r>
              <a:rPr lang="fr-FR" i="1" dirty="0"/>
              <a:t>, </a:t>
            </a:r>
            <a:r>
              <a:rPr lang="fr-FR" i="1" dirty="0" err="1"/>
              <a:t>alienae</a:t>
            </a:r>
            <a:r>
              <a:rPr lang="fr-FR" i="1" dirty="0"/>
              <a:t> </a:t>
            </a:r>
            <a:r>
              <a:rPr lang="fr-FR" i="1" dirty="0" err="1"/>
              <a:t>saluti</a:t>
            </a:r>
            <a:r>
              <a:rPr lang="fr-FR" i="1" dirty="0"/>
              <a:t> </a:t>
            </a:r>
            <a:r>
              <a:rPr lang="fr-FR" i="1" dirty="0" err="1"/>
              <a:t>consulit</a:t>
            </a:r>
            <a:r>
              <a:rPr lang="fr-FR" i="1" dirty="0"/>
              <a:t> et instruit </a:t>
            </a:r>
            <a:r>
              <a:rPr lang="fr-FR" i="1" dirty="0" err="1"/>
              <a:t>discedentium</a:t>
            </a:r>
            <a:r>
              <a:rPr lang="fr-FR" i="1" dirty="0"/>
              <a:t> </a:t>
            </a:r>
            <a:r>
              <a:rPr lang="fr-FR" i="1" dirty="0" err="1"/>
              <a:t>fugam</a:t>
            </a:r>
            <a:r>
              <a:rPr lang="fr-FR" i="1" dirty="0"/>
              <a:t>, </a:t>
            </a:r>
            <a:r>
              <a:rPr lang="fr-FR" i="1" dirty="0" err="1"/>
              <a:t>dum</a:t>
            </a:r>
            <a:r>
              <a:rPr lang="fr-FR" i="1" dirty="0"/>
              <a:t> </a:t>
            </a:r>
            <a:r>
              <a:rPr lang="fr-FR" i="1" dirty="0" err="1"/>
              <a:t>studia</a:t>
            </a:r>
            <a:r>
              <a:rPr lang="fr-FR" i="1" dirty="0"/>
              <a:t> </a:t>
            </a:r>
            <a:r>
              <a:rPr lang="fr-FR" i="1" dirty="0" err="1"/>
              <a:t>etiam</a:t>
            </a:r>
            <a:r>
              <a:rPr lang="fr-FR" i="1" dirty="0"/>
              <a:t> </a:t>
            </a:r>
            <a:r>
              <a:rPr lang="fr-FR" i="1" dirty="0" err="1"/>
              <a:t>nocte</a:t>
            </a:r>
            <a:r>
              <a:rPr lang="fr-FR" i="1" dirty="0"/>
              <a:t> </a:t>
            </a:r>
            <a:r>
              <a:rPr lang="fr-FR" i="1" dirty="0" err="1"/>
              <a:t>ultima</a:t>
            </a:r>
            <a:r>
              <a:rPr lang="fr-FR" i="1" dirty="0"/>
              <a:t> </a:t>
            </a:r>
            <a:r>
              <a:rPr lang="fr-FR" i="1" dirty="0" err="1"/>
              <a:t>tractat</a:t>
            </a:r>
            <a:r>
              <a:rPr lang="fr-FR" i="1" dirty="0"/>
              <a:t>, </a:t>
            </a:r>
            <a:r>
              <a:rPr lang="fr-FR" i="1" dirty="0" err="1"/>
              <a:t>dum</a:t>
            </a:r>
            <a:r>
              <a:rPr lang="fr-FR" i="1" dirty="0"/>
              <a:t> </a:t>
            </a:r>
            <a:r>
              <a:rPr lang="fr-FR" i="1" dirty="0" err="1"/>
              <a:t>gladium</a:t>
            </a:r>
            <a:r>
              <a:rPr lang="fr-FR" i="1" dirty="0"/>
              <a:t> sacro </a:t>
            </a:r>
            <a:r>
              <a:rPr lang="fr-FR" i="1" dirty="0" err="1"/>
              <a:t>pectori</a:t>
            </a:r>
            <a:r>
              <a:rPr lang="fr-FR" i="1" dirty="0"/>
              <a:t> </a:t>
            </a:r>
            <a:r>
              <a:rPr lang="fr-FR" i="1" dirty="0" err="1"/>
              <a:t>infigit</a:t>
            </a:r>
            <a:r>
              <a:rPr lang="fr-FR" i="1" dirty="0"/>
              <a:t>, </a:t>
            </a:r>
            <a:r>
              <a:rPr lang="fr-FR" i="1" dirty="0" err="1"/>
              <a:t>dum</a:t>
            </a:r>
            <a:r>
              <a:rPr lang="fr-FR" i="1" dirty="0"/>
              <a:t> </a:t>
            </a:r>
            <a:r>
              <a:rPr lang="fr-FR" i="1" dirty="0" err="1"/>
              <a:t>uiscera</a:t>
            </a:r>
            <a:r>
              <a:rPr lang="fr-FR" i="1" dirty="0"/>
              <a:t> </a:t>
            </a:r>
            <a:r>
              <a:rPr lang="fr-FR" i="1" dirty="0" err="1"/>
              <a:t>spargit</a:t>
            </a:r>
            <a:r>
              <a:rPr lang="fr-FR" i="1" dirty="0"/>
              <a:t> et </a:t>
            </a:r>
            <a:r>
              <a:rPr lang="fr-FR" i="1" dirty="0" err="1"/>
              <a:t>illam</a:t>
            </a:r>
            <a:r>
              <a:rPr lang="fr-FR" i="1" dirty="0"/>
              <a:t> </a:t>
            </a:r>
            <a:r>
              <a:rPr lang="fr-FR" b="1" i="1" dirty="0" err="1"/>
              <a:t>sanctissimam</a:t>
            </a:r>
            <a:r>
              <a:rPr lang="fr-FR" i="1" dirty="0"/>
              <a:t> </a:t>
            </a:r>
            <a:r>
              <a:rPr lang="fr-FR" i="1" dirty="0" err="1"/>
              <a:t>animam</a:t>
            </a:r>
            <a:r>
              <a:rPr lang="fr-FR" i="1" dirty="0"/>
              <a:t> </a:t>
            </a:r>
            <a:r>
              <a:rPr lang="fr-FR" i="1" dirty="0" err="1"/>
              <a:t>indignamque</a:t>
            </a:r>
            <a:r>
              <a:rPr lang="fr-FR" i="1" dirty="0"/>
              <a:t> </a:t>
            </a:r>
            <a:r>
              <a:rPr lang="fr-FR" i="1" dirty="0" err="1"/>
              <a:t>quae</a:t>
            </a:r>
            <a:r>
              <a:rPr lang="fr-FR" i="1" dirty="0"/>
              <a:t> </a:t>
            </a:r>
            <a:r>
              <a:rPr lang="fr-FR" i="1" dirty="0" err="1"/>
              <a:t>ferro</a:t>
            </a:r>
            <a:r>
              <a:rPr lang="fr-FR" i="1" dirty="0"/>
              <a:t> </a:t>
            </a:r>
            <a:r>
              <a:rPr lang="fr-FR" i="1" dirty="0" err="1"/>
              <a:t>contaminaretur</a:t>
            </a:r>
            <a:r>
              <a:rPr lang="fr-FR" i="1" dirty="0"/>
              <a:t> manu </a:t>
            </a:r>
            <a:r>
              <a:rPr lang="fr-FR" i="1" dirty="0" err="1"/>
              <a:t>educit</a:t>
            </a:r>
            <a:r>
              <a:rPr lang="fr-FR" i="1" dirty="0"/>
              <a:t>. Inde </a:t>
            </a:r>
            <a:r>
              <a:rPr lang="fr-FR" i="1" dirty="0" err="1"/>
              <a:t>crediderim</a:t>
            </a:r>
            <a:r>
              <a:rPr lang="fr-FR" i="1" dirty="0"/>
              <a:t> fuisse </a:t>
            </a:r>
            <a:r>
              <a:rPr lang="fr-FR" i="1" dirty="0" err="1"/>
              <a:t>parum</a:t>
            </a:r>
            <a:r>
              <a:rPr lang="fr-FR" i="1" dirty="0"/>
              <a:t> </a:t>
            </a:r>
            <a:r>
              <a:rPr lang="fr-FR" i="1" dirty="0" err="1"/>
              <a:t>certum</a:t>
            </a:r>
            <a:r>
              <a:rPr lang="fr-FR" i="1" dirty="0"/>
              <a:t> et </a:t>
            </a:r>
            <a:r>
              <a:rPr lang="fr-FR" i="1" dirty="0" err="1"/>
              <a:t>efficax</a:t>
            </a:r>
            <a:r>
              <a:rPr lang="fr-FR" i="1" dirty="0"/>
              <a:t> </a:t>
            </a:r>
            <a:r>
              <a:rPr lang="fr-FR" i="1" dirty="0" err="1"/>
              <a:t>uulnus</a:t>
            </a:r>
            <a:r>
              <a:rPr lang="fr-FR" i="1" dirty="0"/>
              <a:t> : non fuit </a:t>
            </a:r>
            <a:r>
              <a:rPr lang="fr-FR" i="1" dirty="0" err="1"/>
              <a:t>diis</a:t>
            </a:r>
            <a:r>
              <a:rPr lang="fr-FR" i="1" dirty="0"/>
              <a:t> </a:t>
            </a:r>
            <a:r>
              <a:rPr lang="fr-FR" i="1" dirty="0" err="1"/>
              <a:t>immortalibus</a:t>
            </a:r>
            <a:r>
              <a:rPr lang="fr-FR" i="1" dirty="0"/>
              <a:t> satis </a:t>
            </a:r>
            <a:r>
              <a:rPr lang="fr-FR" i="1" dirty="0" err="1"/>
              <a:t>spectare</a:t>
            </a:r>
            <a:r>
              <a:rPr lang="fr-FR" i="1" dirty="0"/>
              <a:t> </a:t>
            </a:r>
            <a:r>
              <a:rPr lang="fr-FR" i="1" dirty="0" err="1"/>
              <a:t>Catonem</a:t>
            </a:r>
            <a:r>
              <a:rPr lang="fr-FR" i="1" dirty="0"/>
              <a:t> </a:t>
            </a:r>
            <a:r>
              <a:rPr lang="fr-FR" i="1" dirty="0" err="1"/>
              <a:t>semel</a:t>
            </a:r>
            <a:r>
              <a:rPr lang="fr-FR" i="1" dirty="0"/>
              <a:t> ; retenta </a:t>
            </a:r>
            <a:r>
              <a:rPr lang="fr-FR" i="1" dirty="0" err="1"/>
              <a:t>ac</a:t>
            </a:r>
            <a:r>
              <a:rPr lang="fr-FR" i="1" dirty="0"/>
              <a:t> </a:t>
            </a:r>
            <a:r>
              <a:rPr lang="fr-FR" i="1" dirty="0" err="1"/>
              <a:t>reuocata</a:t>
            </a:r>
            <a:r>
              <a:rPr lang="fr-FR" i="1" dirty="0"/>
              <a:t> </a:t>
            </a:r>
            <a:r>
              <a:rPr lang="fr-FR" i="1" dirty="0" err="1"/>
              <a:t>uirtus</a:t>
            </a:r>
            <a:r>
              <a:rPr lang="fr-FR" i="1" dirty="0"/>
              <a:t> est, ut in </a:t>
            </a:r>
            <a:r>
              <a:rPr lang="fr-FR" i="1" dirty="0" err="1"/>
              <a:t>difficiliore</a:t>
            </a:r>
            <a:r>
              <a:rPr lang="fr-FR" i="1" dirty="0"/>
              <a:t> parte se </a:t>
            </a:r>
            <a:r>
              <a:rPr lang="fr-FR" i="1" dirty="0" err="1"/>
              <a:t>ostenderet</a:t>
            </a:r>
            <a:r>
              <a:rPr lang="fr-FR" i="1" dirty="0"/>
              <a:t> : non </a:t>
            </a:r>
            <a:r>
              <a:rPr lang="fr-FR" i="1" dirty="0" err="1"/>
              <a:t>enim</a:t>
            </a:r>
            <a:r>
              <a:rPr lang="fr-FR" i="1" dirty="0"/>
              <a:t> </a:t>
            </a:r>
            <a:r>
              <a:rPr lang="fr-FR" i="1" dirty="0" err="1"/>
              <a:t>tam</a:t>
            </a:r>
            <a:r>
              <a:rPr lang="fr-FR" i="1" dirty="0"/>
              <a:t> </a:t>
            </a:r>
            <a:r>
              <a:rPr lang="fr-FR" i="1" dirty="0" err="1"/>
              <a:t>magno</a:t>
            </a:r>
            <a:r>
              <a:rPr lang="fr-FR" i="1" dirty="0"/>
              <a:t> </a:t>
            </a:r>
            <a:r>
              <a:rPr lang="fr-FR" i="1" dirty="0" err="1"/>
              <a:t>animo</a:t>
            </a:r>
            <a:r>
              <a:rPr lang="fr-FR" i="1" dirty="0"/>
              <a:t> mors </a:t>
            </a:r>
            <a:r>
              <a:rPr lang="fr-FR" i="1" dirty="0" err="1"/>
              <a:t>initur</a:t>
            </a:r>
            <a:r>
              <a:rPr lang="fr-FR" i="1" dirty="0"/>
              <a:t> </a:t>
            </a:r>
            <a:r>
              <a:rPr lang="fr-FR" i="1" dirty="0" err="1"/>
              <a:t>quam</a:t>
            </a:r>
            <a:r>
              <a:rPr lang="fr-FR" i="1" dirty="0"/>
              <a:t> </a:t>
            </a:r>
            <a:r>
              <a:rPr lang="fr-FR" i="1" dirty="0" err="1"/>
              <a:t>repetitur</a:t>
            </a:r>
            <a:r>
              <a:rPr lang="fr-FR" i="1" dirty="0"/>
              <a:t>. </a:t>
            </a:r>
            <a:r>
              <a:rPr lang="fr-FR" i="1" dirty="0" err="1"/>
              <a:t>Quidni</a:t>
            </a:r>
            <a:r>
              <a:rPr lang="fr-FR" i="1" dirty="0"/>
              <a:t> </a:t>
            </a:r>
            <a:r>
              <a:rPr lang="fr-FR" i="1" dirty="0" err="1"/>
              <a:t>libenter</a:t>
            </a:r>
            <a:r>
              <a:rPr lang="fr-FR" i="1" dirty="0"/>
              <a:t> </a:t>
            </a:r>
            <a:r>
              <a:rPr lang="fr-FR" i="1" dirty="0" err="1"/>
              <a:t>spectarent</a:t>
            </a:r>
            <a:r>
              <a:rPr lang="fr-FR" i="1" dirty="0"/>
              <a:t> </a:t>
            </a:r>
            <a:r>
              <a:rPr lang="fr-FR" i="1" dirty="0" err="1"/>
              <a:t>alumnum</a:t>
            </a:r>
            <a:r>
              <a:rPr lang="fr-FR" i="1" dirty="0"/>
              <a:t> </a:t>
            </a:r>
            <a:r>
              <a:rPr lang="fr-FR" i="1" dirty="0" err="1"/>
              <a:t>suum</a:t>
            </a:r>
            <a:r>
              <a:rPr lang="fr-FR" i="1" dirty="0"/>
              <a:t> </a:t>
            </a:r>
            <a:r>
              <a:rPr lang="fr-FR" i="1" dirty="0" err="1"/>
              <a:t>tam</a:t>
            </a:r>
            <a:r>
              <a:rPr lang="fr-FR" i="1" dirty="0"/>
              <a:t> </a:t>
            </a:r>
            <a:r>
              <a:rPr lang="fr-FR" i="1" dirty="0" err="1"/>
              <a:t>claro</a:t>
            </a:r>
            <a:r>
              <a:rPr lang="fr-FR" i="1" dirty="0"/>
              <a:t> </a:t>
            </a:r>
            <a:r>
              <a:rPr lang="fr-FR" i="1" dirty="0" err="1"/>
              <a:t>ac</a:t>
            </a:r>
            <a:r>
              <a:rPr lang="fr-FR" i="1" dirty="0"/>
              <a:t> </a:t>
            </a:r>
            <a:r>
              <a:rPr lang="fr-FR" i="1" dirty="0" err="1"/>
              <a:t>memorabili</a:t>
            </a:r>
            <a:r>
              <a:rPr lang="fr-FR" i="1" dirty="0"/>
              <a:t> </a:t>
            </a:r>
            <a:r>
              <a:rPr lang="fr-FR" i="1" dirty="0" err="1"/>
              <a:t>exitu</a:t>
            </a:r>
            <a:r>
              <a:rPr lang="fr-FR" i="1" dirty="0"/>
              <a:t> </a:t>
            </a:r>
            <a:r>
              <a:rPr lang="fr-FR" i="1" dirty="0" err="1"/>
              <a:t>euadentem</a:t>
            </a:r>
            <a:r>
              <a:rPr lang="fr-FR" i="1" dirty="0"/>
              <a:t> ? Mors </a:t>
            </a:r>
            <a:r>
              <a:rPr lang="fr-FR" i="1" dirty="0" err="1"/>
              <a:t>illos</a:t>
            </a:r>
            <a:r>
              <a:rPr lang="fr-FR" i="1" dirty="0"/>
              <a:t> </a:t>
            </a:r>
            <a:r>
              <a:rPr lang="fr-FR" b="1" i="1" dirty="0" err="1"/>
              <a:t>consecrat</a:t>
            </a:r>
            <a:r>
              <a:rPr lang="fr-FR" i="1" dirty="0"/>
              <a:t>, quorum </a:t>
            </a:r>
            <a:r>
              <a:rPr lang="fr-FR" i="1" dirty="0" err="1"/>
              <a:t>exitum</a:t>
            </a:r>
            <a:r>
              <a:rPr lang="fr-FR" i="1" dirty="0"/>
              <a:t> et qui </a:t>
            </a:r>
            <a:r>
              <a:rPr lang="fr-FR" i="1" dirty="0" err="1"/>
              <a:t>timent</a:t>
            </a:r>
            <a:r>
              <a:rPr lang="fr-FR" i="1" dirty="0"/>
              <a:t> </a:t>
            </a:r>
            <a:r>
              <a:rPr lang="fr-FR" i="1" dirty="0" err="1"/>
              <a:t>laudant</a:t>
            </a:r>
            <a:r>
              <a:rPr lang="fr-FR" dirty="0"/>
              <a:t> </a:t>
            </a:r>
            <a:endParaRPr lang="fr-FR" b="1" i="1" dirty="0"/>
          </a:p>
          <a:p>
            <a:pPr marL="0" indent="0">
              <a:buNone/>
            </a:pPr>
            <a:endParaRPr lang="fr-FR" b="1" i="1" dirty="0"/>
          </a:p>
          <a:p>
            <a:pPr marL="0" indent="0" algn="just">
              <a:buNone/>
            </a:pPr>
            <a:r>
              <a:rPr lang="fr-FR" dirty="0"/>
              <a:t>« Je ne doute pas que les dieux n’aient vu avec une joie profonde ce grand homme, si ardent à son propre supplice, s’occuper du salut des autres et tout organiser pour leur fuite, consacrer sa nuit suprême à l’étude et plonger l’épée dans sa sainte poitrine, puis répandre ses entrailles et délivrer de sa main cette âme auguste, qu’aurait déshonorée la souillure du fer. Voilà sans doute pourquoi le coup mal assuré manqua d’abord son effet : les dieux immortels ne se contentèrent pas d’avoir vu Caton paraître une fois dans l’arène ; ils y retinrent, ils y rappelèrent son courage, afin de le contempler dans une épreuve plus difficile encore : car il faut moins d’héroïsme pour aller à la mort que pour la chercher à nouveau. Comment n’eussent-ils pas pris plaisir à voir leur nourrisson opérer une si belle et si glorieuse sortie ? La mort est une apothéose lorsqu’elle force l’admiration de ceux mêmes qu’elle épouvante. »</a:t>
            </a:r>
          </a:p>
          <a:p>
            <a:pPr marL="0" indent="0">
              <a:buNone/>
            </a:pPr>
            <a:endParaRPr lang="fr-FR" b="1" dirty="0"/>
          </a:p>
        </p:txBody>
      </p:sp>
    </p:spTree>
    <p:extLst>
      <p:ext uri="{BB962C8B-B14F-4D97-AF65-F5344CB8AC3E}">
        <p14:creationId xmlns:p14="http://schemas.microsoft.com/office/powerpoint/2010/main" val="3819315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70C96B05-DC82-1C4F-90A7-B84E2CA20765}"/>
              </a:ext>
            </a:extLst>
          </p:cNvPr>
          <p:cNvSpPr>
            <a:spLocks noGrp="1"/>
          </p:cNvSpPr>
          <p:nvPr>
            <p:ph type="title"/>
          </p:nvPr>
        </p:nvSpPr>
        <p:spPr>
          <a:xfrm>
            <a:off x="1433889" y="1059872"/>
            <a:ext cx="3012216" cy="4851349"/>
          </a:xfrm>
        </p:spPr>
        <p:txBody>
          <a:bodyPr>
            <a:normAutofit/>
          </a:bodyPr>
          <a:lstStyle/>
          <a:p>
            <a:r>
              <a:rPr lang="fr-FR" sz="3300"/>
              <a:t>La religion romaine dans les programmes de LCA</a:t>
            </a:r>
          </a:p>
        </p:txBody>
      </p:sp>
      <p:sp>
        <p:nvSpPr>
          <p:cNvPr id="10"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Espace réservé du contenu 2">
            <a:extLst>
              <a:ext uri="{FF2B5EF4-FFF2-40B4-BE49-F238E27FC236}">
                <a16:creationId xmlns:a16="http://schemas.microsoft.com/office/drawing/2014/main" id="{2947C9E7-0156-1A49-A5C1-96F760032AA0}"/>
              </a:ext>
            </a:extLst>
          </p:cNvPr>
          <p:cNvSpPr>
            <a:spLocks noGrp="1"/>
          </p:cNvSpPr>
          <p:nvPr>
            <p:ph idx="1"/>
          </p:nvPr>
        </p:nvSpPr>
        <p:spPr>
          <a:xfrm>
            <a:off x="4990150" y="566993"/>
            <a:ext cx="6864393" cy="5362700"/>
          </a:xfrm>
        </p:spPr>
        <p:txBody>
          <a:bodyPr>
            <a:normAutofit/>
          </a:bodyPr>
          <a:lstStyle/>
          <a:p>
            <a:pPr>
              <a:lnSpc>
                <a:spcPct val="90000"/>
              </a:lnSpc>
            </a:pPr>
            <a:r>
              <a:rPr lang="fr-FR" sz="1600" b="1" dirty="0"/>
              <a:t>AU LYCÉE : </a:t>
            </a:r>
          </a:p>
          <a:p>
            <a:pPr lvl="1">
              <a:lnSpc>
                <a:spcPct val="90000"/>
              </a:lnSpc>
              <a:buFont typeface="Wingdings" pitchFamily="2" charset="2"/>
              <a:buChar char="v"/>
            </a:pPr>
            <a:r>
              <a:rPr lang="fr-FR" b="1" dirty="0"/>
              <a:t>1ere : « Les dieux dans la cité » : </a:t>
            </a:r>
          </a:p>
          <a:p>
            <a:pPr marL="0" indent="0" algn="just">
              <a:lnSpc>
                <a:spcPct val="90000"/>
              </a:lnSpc>
              <a:buNone/>
            </a:pPr>
            <a:r>
              <a:rPr lang="fr-FR" sz="1600" i="1" dirty="0"/>
              <a:t>L’homme antique ne dissocie pas le politique et le sacré. Les dieux organisent la vie de la cité dans toutes ses réalités, privées et publiques : en Grèce comme à Rome, les cultes et les fêtes rythment le temps humain. Les pratiques divinatoires et oraculaires président aux actes politiques ; dans l’Occident romain comme dans l’Orient hellénisé, le culte impérial se répand, comme en témoignent monuments, textes littéraires et épigraphiques. En outre, le lien étroit entre le politique et le sacré conduit Rome à développer une politique d’intégration particulière : à des degrés divers et avec des succès inégaux, les dieux et les cultes étrangers trouvent leur place dans l’espace public et domestique.  </a:t>
            </a:r>
          </a:p>
          <a:p>
            <a:pPr marL="0" indent="0">
              <a:lnSpc>
                <a:spcPct val="90000"/>
              </a:lnSpc>
              <a:buNone/>
            </a:pPr>
            <a:endParaRPr lang="fr-FR" sz="1600" i="1" dirty="0"/>
          </a:p>
          <a:p>
            <a:pPr lvl="2">
              <a:lnSpc>
                <a:spcPct val="90000"/>
              </a:lnSpc>
              <a:buFont typeface="Wingdings" pitchFamily="2" charset="2"/>
              <a:buChar char="Ø"/>
            </a:pPr>
            <a:r>
              <a:rPr lang="fr-FR" sz="1600" dirty="0"/>
              <a:t>Cultes, rites et grandes fêtes.</a:t>
            </a:r>
          </a:p>
          <a:p>
            <a:pPr lvl="2">
              <a:lnSpc>
                <a:spcPct val="90000"/>
              </a:lnSpc>
              <a:buFont typeface="Wingdings" pitchFamily="2" charset="2"/>
              <a:buChar char="Ø"/>
            </a:pPr>
            <a:r>
              <a:rPr lang="fr-FR" sz="1600" dirty="0"/>
              <a:t>Le politique et le sacré (sacrifices, pratiques divinatoires et oraculaires, culte impérial).</a:t>
            </a:r>
          </a:p>
          <a:p>
            <a:pPr lvl="2">
              <a:lnSpc>
                <a:spcPct val="90000"/>
              </a:lnSpc>
              <a:buFont typeface="Wingdings" pitchFamily="2" charset="2"/>
              <a:buChar char="Ø"/>
            </a:pPr>
            <a:r>
              <a:rPr lang="fr-FR" sz="1600" dirty="0"/>
              <a:t>Les cultes et les dieux étrangers dans la cité.</a:t>
            </a:r>
          </a:p>
          <a:p>
            <a:pPr>
              <a:lnSpc>
                <a:spcPct val="90000"/>
              </a:lnSpc>
            </a:pPr>
            <a:endParaRPr lang="fr-FR" sz="1500" dirty="0"/>
          </a:p>
        </p:txBody>
      </p:sp>
    </p:spTree>
    <p:extLst>
      <p:ext uri="{BB962C8B-B14F-4D97-AF65-F5344CB8AC3E}">
        <p14:creationId xmlns:p14="http://schemas.microsoft.com/office/powerpoint/2010/main" val="3471338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991B90-4389-A84C-B1DE-F6E5468031F5}"/>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43C35656-2F6C-6F42-9946-17A8DE01CD7B}"/>
              </a:ext>
            </a:extLst>
          </p:cNvPr>
          <p:cNvSpPr>
            <a:spLocks noGrp="1"/>
          </p:cNvSpPr>
          <p:nvPr>
            <p:ph idx="1"/>
          </p:nvPr>
        </p:nvSpPr>
        <p:spPr>
          <a:xfrm>
            <a:off x="2592925" y="2449290"/>
            <a:ext cx="8981545" cy="4742822"/>
          </a:xfrm>
        </p:spPr>
        <p:txBody>
          <a:bodyPr>
            <a:normAutofit/>
          </a:bodyPr>
          <a:lstStyle/>
          <a:p>
            <a:r>
              <a:rPr lang="fr-FR" sz="2400" dirty="0"/>
              <a:t>A : Sénèque et la religion traditionnelle</a:t>
            </a:r>
          </a:p>
          <a:p>
            <a:r>
              <a:rPr lang="fr-FR" sz="2400" dirty="0"/>
              <a:t>B :  Sénèque et les religions orientales</a:t>
            </a:r>
          </a:p>
          <a:p>
            <a:r>
              <a:rPr lang="fr-FR" sz="2400" dirty="0"/>
              <a:t>C : Sénèque et le culte impérial</a:t>
            </a:r>
          </a:p>
          <a:p>
            <a:r>
              <a:rPr lang="fr-FR" sz="2400" dirty="0"/>
              <a:t>D : Sénèque, le dieu stoïcien et les dieux du Panthéon</a:t>
            </a:r>
          </a:p>
          <a:p>
            <a:r>
              <a:rPr lang="fr-FR" sz="2400" dirty="0"/>
              <a:t>E : Le dieu est partout</a:t>
            </a:r>
          </a:p>
          <a:p>
            <a:r>
              <a:rPr lang="fr-FR" sz="2400" dirty="0"/>
              <a:t>F : Le dieu est en nous</a:t>
            </a:r>
          </a:p>
        </p:txBody>
      </p:sp>
    </p:spTree>
    <p:extLst>
      <p:ext uri="{BB962C8B-B14F-4D97-AF65-F5344CB8AC3E}">
        <p14:creationId xmlns:p14="http://schemas.microsoft.com/office/powerpoint/2010/main" val="4211047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CBA726-6483-2A4A-8E34-9606067D2817}"/>
              </a:ext>
            </a:extLst>
          </p:cNvPr>
          <p:cNvSpPr>
            <a:spLocks noGrp="1"/>
          </p:cNvSpPr>
          <p:nvPr>
            <p:ph type="title"/>
          </p:nvPr>
        </p:nvSpPr>
        <p:spPr>
          <a:xfrm>
            <a:off x="2592925" y="3070977"/>
            <a:ext cx="8911687" cy="1280890"/>
          </a:xfrm>
        </p:spPr>
        <p:txBody>
          <a:bodyPr/>
          <a:lstStyle/>
          <a:p>
            <a:r>
              <a:rPr lang="fr-FR" dirty="0"/>
              <a:t>A/ Sénèque et la religion traditionnelle</a:t>
            </a:r>
          </a:p>
        </p:txBody>
      </p:sp>
      <p:sp>
        <p:nvSpPr>
          <p:cNvPr id="3" name="Espace réservé du contenu 2">
            <a:extLst>
              <a:ext uri="{FF2B5EF4-FFF2-40B4-BE49-F238E27FC236}">
                <a16:creationId xmlns:a16="http://schemas.microsoft.com/office/drawing/2014/main" id="{033FA658-8D90-7E41-821C-81AB8283EEF9}"/>
              </a:ext>
            </a:extLst>
          </p:cNvPr>
          <p:cNvSpPr>
            <a:spLocks noGrp="1"/>
          </p:cNvSpPr>
          <p:nvPr>
            <p:ph idx="1"/>
          </p:nvPr>
        </p:nvSpPr>
        <p:spPr/>
        <p:txBody>
          <a:bodyPr/>
          <a:lstStyle/>
          <a:p>
            <a:endParaRPr lang="fr-FR" dirty="0"/>
          </a:p>
        </p:txBody>
      </p:sp>
    </p:spTree>
    <p:extLst>
      <p:ext uri="{BB962C8B-B14F-4D97-AF65-F5344CB8AC3E}">
        <p14:creationId xmlns:p14="http://schemas.microsoft.com/office/powerpoint/2010/main" val="2225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228D9C-21A8-9142-B869-B46E0D2A57B7}"/>
              </a:ext>
            </a:extLst>
          </p:cNvPr>
          <p:cNvSpPr>
            <a:spLocks noGrp="1"/>
          </p:cNvSpPr>
          <p:nvPr>
            <p:ph type="title"/>
          </p:nvPr>
        </p:nvSpPr>
        <p:spPr>
          <a:xfrm>
            <a:off x="2589212" y="160814"/>
            <a:ext cx="8915400" cy="741394"/>
          </a:xfrm>
        </p:spPr>
        <p:txBody>
          <a:bodyPr/>
          <a:lstStyle/>
          <a:p>
            <a:r>
              <a:rPr lang="fr-FR" i="1" dirty="0" err="1"/>
              <a:t>Religio</a:t>
            </a:r>
            <a:r>
              <a:rPr lang="fr-FR" i="1" dirty="0"/>
              <a:t> / </a:t>
            </a:r>
            <a:r>
              <a:rPr lang="fr-FR" i="1" dirty="0" err="1"/>
              <a:t>superstitio</a:t>
            </a:r>
            <a:endParaRPr lang="fr-FR" i="1" dirty="0"/>
          </a:p>
        </p:txBody>
      </p:sp>
      <p:sp>
        <p:nvSpPr>
          <p:cNvPr id="3" name="Espace réservé du contenu 2">
            <a:extLst>
              <a:ext uri="{FF2B5EF4-FFF2-40B4-BE49-F238E27FC236}">
                <a16:creationId xmlns:a16="http://schemas.microsoft.com/office/drawing/2014/main" id="{F2F67BF3-0BEC-934E-BC1A-24938877176C}"/>
              </a:ext>
            </a:extLst>
          </p:cNvPr>
          <p:cNvSpPr>
            <a:spLocks noGrp="1"/>
          </p:cNvSpPr>
          <p:nvPr>
            <p:ph idx="1"/>
          </p:nvPr>
        </p:nvSpPr>
        <p:spPr>
          <a:xfrm>
            <a:off x="2157984" y="1048512"/>
            <a:ext cx="9826752" cy="5809488"/>
          </a:xfrm>
        </p:spPr>
        <p:txBody>
          <a:bodyPr>
            <a:normAutofit lnSpcReduction="10000"/>
          </a:bodyPr>
          <a:lstStyle/>
          <a:p>
            <a:pPr marL="0" indent="0">
              <a:buNone/>
            </a:pPr>
            <a:r>
              <a:rPr lang="fr-FR" b="1" dirty="0"/>
              <a:t>Fragment 36 (= Augustin, </a:t>
            </a:r>
            <a:r>
              <a:rPr lang="fr-FR" b="1" i="1" dirty="0"/>
              <a:t>Cité de Dieu, </a:t>
            </a:r>
            <a:r>
              <a:rPr lang="fr-FR" b="1" dirty="0"/>
              <a:t>VI, 10)</a:t>
            </a:r>
          </a:p>
          <a:p>
            <a:pPr marL="0" indent="0" algn="just">
              <a:buNone/>
            </a:pPr>
            <a:r>
              <a:rPr lang="fr-FR" i="1" dirty="0" err="1"/>
              <a:t>Huic</a:t>
            </a:r>
            <a:r>
              <a:rPr lang="fr-FR" i="1" dirty="0"/>
              <a:t> </a:t>
            </a:r>
            <a:r>
              <a:rPr lang="fr-FR" i="1" dirty="0" err="1"/>
              <a:t>tamen</a:t>
            </a:r>
            <a:r>
              <a:rPr lang="fr-FR" i="1" dirty="0"/>
              <a:t>, </a:t>
            </a:r>
            <a:r>
              <a:rPr lang="fr-FR" i="1" dirty="0" err="1"/>
              <a:t>inquit</a:t>
            </a:r>
            <a:r>
              <a:rPr lang="fr-FR" i="1" dirty="0"/>
              <a:t>, </a:t>
            </a:r>
            <a:r>
              <a:rPr lang="fr-FR" i="1" dirty="0" err="1"/>
              <a:t>furori</a:t>
            </a:r>
            <a:r>
              <a:rPr lang="fr-FR" i="1" dirty="0"/>
              <a:t> </a:t>
            </a:r>
            <a:r>
              <a:rPr lang="fr-FR" i="1" dirty="0" err="1"/>
              <a:t>certum</a:t>
            </a:r>
            <a:r>
              <a:rPr lang="fr-FR" i="1" dirty="0"/>
              <a:t> </a:t>
            </a:r>
            <a:r>
              <a:rPr lang="fr-FR" i="1" dirty="0" err="1"/>
              <a:t>tempus</a:t>
            </a:r>
            <a:r>
              <a:rPr lang="fr-FR" i="1" dirty="0"/>
              <a:t> est. </a:t>
            </a:r>
            <a:r>
              <a:rPr lang="fr-FR" b="1" i="1" dirty="0" err="1"/>
              <a:t>Tolerabile</a:t>
            </a:r>
            <a:r>
              <a:rPr lang="fr-FR" b="1" i="1" dirty="0"/>
              <a:t> est </a:t>
            </a:r>
            <a:r>
              <a:rPr lang="fr-FR" b="1" i="1" dirty="0" err="1"/>
              <a:t>semel</a:t>
            </a:r>
            <a:r>
              <a:rPr lang="fr-FR" b="1" i="1" dirty="0"/>
              <a:t> </a:t>
            </a:r>
            <a:r>
              <a:rPr lang="fr-FR" b="1" i="1" dirty="0" err="1"/>
              <a:t>anno</a:t>
            </a:r>
            <a:r>
              <a:rPr lang="fr-FR" b="1" i="1" dirty="0"/>
              <a:t> </a:t>
            </a:r>
            <a:r>
              <a:rPr lang="fr-FR" b="1" i="1" dirty="0" err="1"/>
              <a:t>insanire</a:t>
            </a:r>
            <a:r>
              <a:rPr lang="fr-FR" i="1" dirty="0"/>
              <a:t>. In </a:t>
            </a:r>
            <a:r>
              <a:rPr lang="fr-FR" i="1" dirty="0" err="1"/>
              <a:t>Capitolium</a:t>
            </a:r>
            <a:r>
              <a:rPr lang="fr-FR" i="1" dirty="0"/>
              <a:t> </a:t>
            </a:r>
            <a:r>
              <a:rPr lang="fr-FR" i="1" dirty="0" err="1"/>
              <a:t>perueni</a:t>
            </a:r>
            <a:r>
              <a:rPr lang="fr-FR" i="1" dirty="0"/>
              <a:t>, </a:t>
            </a:r>
            <a:r>
              <a:rPr lang="fr-FR" i="1" dirty="0" err="1"/>
              <a:t>pudebit</a:t>
            </a:r>
            <a:r>
              <a:rPr lang="fr-FR" i="1" dirty="0"/>
              <a:t> </a:t>
            </a:r>
            <a:r>
              <a:rPr lang="fr-FR" b="1" i="1" dirty="0" err="1"/>
              <a:t>publicatae</a:t>
            </a:r>
            <a:r>
              <a:rPr lang="fr-FR" b="1" i="1" dirty="0"/>
              <a:t> </a:t>
            </a:r>
            <a:r>
              <a:rPr lang="fr-FR" b="1" i="1" dirty="0" err="1"/>
              <a:t>dementiae</a:t>
            </a:r>
            <a:r>
              <a:rPr lang="fr-FR" i="1" dirty="0"/>
              <a:t>, quod </a:t>
            </a:r>
            <a:r>
              <a:rPr lang="fr-FR" i="1" dirty="0" err="1"/>
              <a:t>sibi</a:t>
            </a:r>
            <a:r>
              <a:rPr lang="fr-FR" i="1" dirty="0"/>
              <a:t> </a:t>
            </a:r>
            <a:r>
              <a:rPr lang="fr-FR" i="1" dirty="0" err="1"/>
              <a:t>uanus</a:t>
            </a:r>
            <a:r>
              <a:rPr lang="fr-FR" i="1" dirty="0"/>
              <a:t> </a:t>
            </a:r>
            <a:r>
              <a:rPr lang="fr-FR" i="1" dirty="0" err="1"/>
              <a:t>furor</a:t>
            </a:r>
            <a:r>
              <a:rPr lang="fr-FR" i="1" dirty="0"/>
              <a:t> </a:t>
            </a:r>
            <a:r>
              <a:rPr lang="fr-FR" i="1" dirty="0" err="1"/>
              <a:t>adtribuit</a:t>
            </a:r>
            <a:r>
              <a:rPr lang="fr-FR" i="1" dirty="0"/>
              <a:t> </a:t>
            </a:r>
            <a:r>
              <a:rPr lang="fr-FR" i="1" dirty="0" err="1"/>
              <a:t>officii</a:t>
            </a:r>
            <a:r>
              <a:rPr lang="fr-FR" i="1" dirty="0"/>
              <a:t>. </a:t>
            </a:r>
            <a:r>
              <a:rPr lang="fr-FR" i="1" dirty="0" err="1"/>
              <a:t>Alius</a:t>
            </a:r>
            <a:r>
              <a:rPr lang="fr-FR" i="1" dirty="0"/>
              <a:t> nomina deo </a:t>
            </a:r>
            <a:r>
              <a:rPr lang="fr-FR" i="1" dirty="0" err="1"/>
              <a:t>subicit</a:t>
            </a:r>
            <a:r>
              <a:rPr lang="fr-FR" i="1" dirty="0"/>
              <a:t>, </a:t>
            </a:r>
            <a:r>
              <a:rPr lang="fr-FR" i="1" dirty="0" err="1"/>
              <a:t>alius</a:t>
            </a:r>
            <a:r>
              <a:rPr lang="fr-FR" i="1" dirty="0"/>
              <a:t> </a:t>
            </a:r>
            <a:r>
              <a:rPr lang="fr-FR" i="1" dirty="0" err="1"/>
              <a:t>horas</a:t>
            </a:r>
            <a:r>
              <a:rPr lang="fr-FR" i="1" dirty="0"/>
              <a:t> </a:t>
            </a:r>
            <a:r>
              <a:rPr lang="fr-FR" i="1" dirty="0" err="1"/>
              <a:t>Ioui</a:t>
            </a:r>
            <a:r>
              <a:rPr lang="fr-FR" i="1" dirty="0"/>
              <a:t> </a:t>
            </a:r>
            <a:r>
              <a:rPr lang="fr-FR" i="1" dirty="0" err="1"/>
              <a:t>nuntiat</a:t>
            </a:r>
            <a:r>
              <a:rPr lang="fr-FR" i="1" dirty="0"/>
              <a:t> : </a:t>
            </a:r>
            <a:r>
              <a:rPr lang="fr-FR" i="1" dirty="0" err="1"/>
              <a:t>alius</a:t>
            </a:r>
            <a:r>
              <a:rPr lang="fr-FR" i="1" dirty="0"/>
              <a:t> </a:t>
            </a:r>
            <a:r>
              <a:rPr lang="fr-FR" i="1" dirty="0" err="1"/>
              <a:t>lutor</a:t>
            </a:r>
            <a:r>
              <a:rPr lang="fr-FR" i="1" dirty="0"/>
              <a:t> est, </a:t>
            </a:r>
            <a:r>
              <a:rPr lang="fr-FR" i="1" dirty="0" err="1"/>
              <a:t>alius</a:t>
            </a:r>
            <a:r>
              <a:rPr lang="fr-FR" i="1" dirty="0"/>
              <a:t> </a:t>
            </a:r>
            <a:r>
              <a:rPr lang="fr-FR" i="1" dirty="0" err="1"/>
              <a:t>unctor</a:t>
            </a:r>
            <a:r>
              <a:rPr lang="fr-FR" i="1" dirty="0"/>
              <a:t>, qui </a:t>
            </a:r>
            <a:r>
              <a:rPr lang="fr-FR" i="1" dirty="0" err="1"/>
              <a:t>uano</a:t>
            </a:r>
            <a:r>
              <a:rPr lang="fr-FR" i="1" dirty="0"/>
              <a:t> motu </a:t>
            </a:r>
            <a:r>
              <a:rPr lang="fr-FR" i="1" dirty="0" err="1"/>
              <a:t>bracchiorum</a:t>
            </a:r>
            <a:r>
              <a:rPr lang="fr-FR" i="1" dirty="0"/>
              <a:t> </a:t>
            </a:r>
            <a:r>
              <a:rPr lang="fr-FR" i="1" dirty="0" err="1"/>
              <a:t>imitatur</a:t>
            </a:r>
            <a:r>
              <a:rPr lang="fr-FR" i="1" dirty="0"/>
              <a:t> </a:t>
            </a:r>
            <a:r>
              <a:rPr lang="fr-FR" i="1" dirty="0" err="1"/>
              <a:t>unguentem</a:t>
            </a:r>
            <a:r>
              <a:rPr lang="fr-FR" i="1" dirty="0"/>
              <a:t>. </a:t>
            </a:r>
            <a:r>
              <a:rPr lang="fr-FR" i="1" dirty="0" err="1"/>
              <a:t>Sunt</a:t>
            </a:r>
            <a:r>
              <a:rPr lang="fr-FR" i="1" dirty="0"/>
              <a:t> </a:t>
            </a:r>
            <a:r>
              <a:rPr lang="fr-FR" i="1" dirty="0" err="1"/>
              <a:t>quae</a:t>
            </a:r>
            <a:r>
              <a:rPr lang="fr-FR" i="1" dirty="0"/>
              <a:t> </a:t>
            </a:r>
            <a:r>
              <a:rPr lang="fr-FR" i="1" dirty="0" err="1"/>
              <a:t>Iunoni</a:t>
            </a:r>
            <a:r>
              <a:rPr lang="fr-FR" i="1" dirty="0"/>
              <a:t> </a:t>
            </a:r>
            <a:r>
              <a:rPr lang="fr-FR" i="1" dirty="0" err="1"/>
              <a:t>ac</a:t>
            </a:r>
            <a:r>
              <a:rPr lang="fr-FR" i="1" dirty="0"/>
              <a:t> </a:t>
            </a:r>
            <a:r>
              <a:rPr lang="fr-FR" i="1" dirty="0" err="1"/>
              <a:t>Mineruae</a:t>
            </a:r>
            <a:r>
              <a:rPr lang="fr-FR" i="1" dirty="0"/>
              <a:t> </a:t>
            </a:r>
            <a:r>
              <a:rPr lang="fr-FR" i="1" dirty="0" err="1"/>
              <a:t>capillos</a:t>
            </a:r>
            <a:r>
              <a:rPr lang="fr-FR" i="1" dirty="0"/>
              <a:t> </a:t>
            </a:r>
            <a:r>
              <a:rPr lang="fr-FR" i="1" dirty="0" err="1"/>
              <a:t>disponant</a:t>
            </a:r>
            <a:r>
              <a:rPr lang="fr-FR" i="1" dirty="0"/>
              <a:t> (longe a </a:t>
            </a:r>
            <a:r>
              <a:rPr lang="fr-FR" i="1" dirty="0" err="1"/>
              <a:t>templo</a:t>
            </a:r>
            <a:r>
              <a:rPr lang="fr-FR" i="1" dirty="0"/>
              <a:t>, non </a:t>
            </a:r>
            <a:r>
              <a:rPr lang="fr-FR" i="1" dirty="0" err="1"/>
              <a:t>tantum</a:t>
            </a:r>
            <a:r>
              <a:rPr lang="fr-FR" i="1" dirty="0"/>
              <a:t> a </a:t>
            </a:r>
            <a:r>
              <a:rPr lang="fr-FR" i="1" dirty="0" err="1"/>
              <a:t>simulacro</a:t>
            </a:r>
            <a:r>
              <a:rPr lang="fr-FR" i="1" dirty="0"/>
              <a:t> </a:t>
            </a:r>
            <a:r>
              <a:rPr lang="fr-FR" i="1" dirty="0" err="1"/>
              <a:t>stantes</a:t>
            </a:r>
            <a:r>
              <a:rPr lang="fr-FR" i="1" dirty="0"/>
              <a:t> </a:t>
            </a:r>
            <a:r>
              <a:rPr lang="fr-FR" i="1" dirty="0" err="1"/>
              <a:t>digitos</a:t>
            </a:r>
            <a:r>
              <a:rPr lang="fr-FR" i="1" dirty="0"/>
              <a:t> </a:t>
            </a:r>
            <a:r>
              <a:rPr lang="fr-FR" i="1" dirty="0" err="1"/>
              <a:t>mouent</a:t>
            </a:r>
            <a:r>
              <a:rPr lang="fr-FR" i="1" dirty="0"/>
              <a:t> </a:t>
            </a:r>
            <a:r>
              <a:rPr lang="fr-FR" i="1" dirty="0" err="1"/>
              <a:t>ornantium</a:t>
            </a:r>
            <a:r>
              <a:rPr lang="fr-FR" i="1" dirty="0"/>
              <a:t> modo), </a:t>
            </a:r>
            <a:r>
              <a:rPr lang="fr-FR" i="1" dirty="0" err="1"/>
              <a:t>sunt</a:t>
            </a:r>
            <a:r>
              <a:rPr lang="fr-FR" i="1" dirty="0"/>
              <a:t> </a:t>
            </a:r>
            <a:r>
              <a:rPr lang="fr-FR" i="1" dirty="0" err="1"/>
              <a:t>quae</a:t>
            </a:r>
            <a:r>
              <a:rPr lang="fr-FR" i="1" dirty="0"/>
              <a:t> speculum </a:t>
            </a:r>
            <a:r>
              <a:rPr lang="fr-FR" i="1" dirty="0" err="1"/>
              <a:t>teneant</a:t>
            </a:r>
            <a:r>
              <a:rPr lang="fr-FR" i="1" dirty="0"/>
              <a:t> ; </a:t>
            </a:r>
            <a:r>
              <a:rPr lang="fr-FR" i="1" dirty="0" err="1"/>
              <a:t>sunt</a:t>
            </a:r>
            <a:r>
              <a:rPr lang="fr-FR" i="1" dirty="0"/>
              <a:t> qui ad </a:t>
            </a:r>
            <a:r>
              <a:rPr lang="fr-FR" i="1" dirty="0" err="1"/>
              <a:t>uadimonia</a:t>
            </a:r>
            <a:r>
              <a:rPr lang="fr-FR" i="1" dirty="0"/>
              <a:t> sua </a:t>
            </a:r>
            <a:r>
              <a:rPr lang="fr-FR" i="1" dirty="0" err="1"/>
              <a:t>deos</a:t>
            </a:r>
            <a:r>
              <a:rPr lang="fr-FR" i="1" dirty="0"/>
              <a:t> </a:t>
            </a:r>
            <a:r>
              <a:rPr lang="fr-FR" i="1" dirty="0" err="1"/>
              <a:t>aduocent</a:t>
            </a:r>
            <a:r>
              <a:rPr lang="fr-FR" i="1" dirty="0"/>
              <a:t>, </a:t>
            </a:r>
            <a:r>
              <a:rPr lang="fr-FR" i="1" dirty="0" err="1"/>
              <a:t>sunt</a:t>
            </a:r>
            <a:r>
              <a:rPr lang="fr-FR" i="1" dirty="0"/>
              <a:t> qui </a:t>
            </a:r>
            <a:r>
              <a:rPr lang="fr-FR" i="1" dirty="0" err="1"/>
              <a:t>libellos</a:t>
            </a:r>
            <a:r>
              <a:rPr lang="fr-FR" i="1" dirty="0"/>
              <a:t> </a:t>
            </a:r>
            <a:r>
              <a:rPr lang="fr-FR" i="1" dirty="0" err="1"/>
              <a:t>offerant</a:t>
            </a:r>
            <a:r>
              <a:rPr lang="fr-FR" i="1" dirty="0"/>
              <a:t> et </a:t>
            </a:r>
            <a:r>
              <a:rPr lang="fr-FR" i="1" dirty="0" err="1"/>
              <a:t>illos</a:t>
            </a:r>
            <a:r>
              <a:rPr lang="fr-FR" i="1" dirty="0"/>
              <a:t> </a:t>
            </a:r>
            <a:r>
              <a:rPr lang="fr-FR" i="1" dirty="0" err="1"/>
              <a:t>causam</a:t>
            </a:r>
            <a:r>
              <a:rPr lang="fr-FR" i="1" dirty="0"/>
              <a:t> </a:t>
            </a:r>
            <a:r>
              <a:rPr lang="fr-FR" i="1" dirty="0" err="1"/>
              <a:t>suam</a:t>
            </a:r>
            <a:r>
              <a:rPr lang="fr-FR" i="1" dirty="0"/>
              <a:t> </a:t>
            </a:r>
            <a:r>
              <a:rPr lang="fr-FR" i="1" dirty="0" err="1"/>
              <a:t>doceant</a:t>
            </a:r>
            <a:r>
              <a:rPr lang="fr-FR" i="1" dirty="0"/>
              <a:t>. </a:t>
            </a:r>
            <a:r>
              <a:rPr lang="fr-FR" b="1" i="1" dirty="0" err="1"/>
              <a:t>Doctus</a:t>
            </a:r>
            <a:r>
              <a:rPr lang="fr-FR" b="1" i="1" dirty="0"/>
              <a:t> </a:t>
            </a:r>
            <a:r>
              <a:rPr lang="fr-FR" b="1" i="1" dirty="0" err="1"/>
              <a:t>archiminus</a:t>
            </a:r>
            <a:r>
              <a:rPr lang="fr-FR" i="1" dirty="0"/>
              <a:t>, </a:t>
            </a:r>
            <a:r>
              <a:rPr lang="fr-FR" i="1" dirty="0" err="1"/>
              <a:t>senex</a:t>
            </a:r>
            <a:r>
              <a:rPr lang="fr-FR" i="1" dirty="0"/>
              <a:t> </a:t>
            </a:r>
            <a:r>
              <a:rPr lang="fr-FR" i="1" dirty="0" err="1"/>
              <a:t>iam</a:t>
            </a:r>
            <a:r>
              <a:rPr lang="fr-FR" i="1" dirty="0"/>
              <a:t> </a:t>
            </a:r>
            <a:r>
              <a:rPr lang="fr-FR" i="1" dirty="0" err="1"/>
              <a:t>decrepitus</a:t>
            </a:r>
            <a:r>
              <a:rPr lang="fr-FR" i="1" dirty="0"/>
              <a:t>, </a:t>
            </a:r>
            <a:r>
              <a:rPr lang="fr-FR" i="1" dirty="0" err="1"/>
              <a:t>cotidie</a:t>
            </a:r>
            <a:r>
              <a:rPr lang="fr-FR" i="1" dirty="0"/>
              <a:t> in </a:t>
            </a:r>
            <a:r>
              <a:rPr lang="fr-FR" i="1" dirty="0" err="1"/>
              <a:t>Capitolio</a:t>
            </a:r>
            <a:r>
              <a:rPr lang="fr-FR" i="1" dirty="0"/>
              <a:t> </a:t>
            </a:r>
            <a:r>
              <a:rPr lang="fr-FR" i="1" dirty="0" err="1"/>
              <a:t>mimum</a:t>
            </a:r>
            <a:r>
              <a:rPr lang="fr-FR" i="1" dirty="0"/>
              <a:t> </a:t>
            </a:r>
            <a:r>
              <a:rPr lang="fr-FR" i="1" dirty="0" err="1"/>
              <a:t>agebat</a:t>
            </a:r>
            <a:r>
              <a:rPr lang="fr-FR" i="1" dirty="0"/>
              <a:t>, quasi dii </a:t>
            </a:r>
            <a:r>
              <a:rPr lang="fr-FR" i="1" dirty="0" err="1"/>
              <a:t>libenter</a:t>
            </a:r>
            <a:r>
              <a:rPr lang="fr-FR" i="1" dirty="0"/>
              <a:t> </a:t>
            </a:r>
            <a:r>
              <a:rPr lang="fr-FR" i="1" dirty="0" err="1"/>
              <a:t>spectarent</a:t>
            </a:r>
            <a:r>
              <a:rPr lang="fr-FR" i="1" dirty="0"/>
              <a:t>, quem </a:t>
            </a:r>
            <a:r>
              <a:rPr lang="fr-FR" i="1" dirty="0" err="1"/>
              <a:t>illi</a:t>
            </a:r>
            <a:r>
              <a:rPr lang="fr-FR" i="1" dirty="0"/>
              <a:t> </a:t>
            </a:r>
            <a:r>
              <a:rPr lang="fr-FR" i="1" dirty="0" err="1"/>
              <a:t>homines</a:t>
            </a:r>
            <a:r>
              <a:rPr lang="fr-FR" i="1" dirty="0"/>
              <a:t> </a:t>
            </a:r>
            <a:r>
              <a:rPr lang="fr-FR" i="1" dirty="0" err="1"/>
              <a:t>desierant</a:t>
            </a:r>
            <a:r>
              <a:rPr lang="fr-FR" i="1" dirty="0"/>
              <a:t>. </a:t>
            </a:r>
            <a:r>
              <a:rPr lang="fr-FR" i="1" dirty="0" err="1"/>
              <a:t>Omne</a:t>
            </a:r>
            <a:r>
              <a:rPr lang="fr-FR" i="1" dirty="0"/>
              <a:t> </a:t>
            </a:r>
            <a:r>
              <a:rPr lang="fr-FR" i="1" dirty="0" err="1"/>
              <a:t>illic</a:t>
            </a:r>
            <a:r>
              <a:rPr lang="fr-FR" i="1" dirty="0"/>
              <a:t> </a:t>
            </a:r>
            <a:r>
              <a:rPr lang="fr-FR" i="1" dirty="0" err="1"/>
              <a:t>artificum</a:t>
            </a:r>
            <a:r>
              <a:rPr lang="fr-FR" i="1" dirty="0"/>
              <a:t> </a:t>
            </a:r>
            <a:r>
              <a:rPr lang="fr-FR" i="1" dirty="0" err="1"/>
              <a:t>genus</a:t>
            </a:r>
            <a:r>
              <a:rPr lang="fr-FR" i="1" dirty="0"/>
              <a:t> </a:t>
            </a:r>
            <a:r>
              <a:rPr lang="fr-FR" i="1" dirty="0" err="1"/>
              <a:t>operatum</a:t>
            </a:r>
            <a:r>
              <a:rPr lang="fr-FR" i="1" dirty="0"/>
              <a:t> </a:t>
            </a:r>
            <a:r>
              <a:rPr lang="fr-FR" i="1" dirty="0" err="1"/>
              <a:t>diis</a:t>
            </a:r>
            <a:r>
              <a:rPr lang="fr-FR" i="1" dirty="0"/>
              <a:t> </a:t>
            </a:r>
            <a:r>
              <a:rPr lang="fr-FR" i="1" dirty="0" err="1"/>
              <a:t>inmortalibus</a:t>
            </a:r>
            <a:r>
              <a:rPr lang="fr-FR" i="1" dirty="0"/>
              <a:t> </a:t>
            </a:r>
            <a:r>
              <a:rPr lang="fr-FR" i="1" dirty="0" err="1"/>
              <a:t>desidet</a:t>
            </a:r>
            <a:r>
              <a:rPr lang="fr-FR" i="1" dirty="0"/>
              <a:t>.  </a:t>
            </a:r>
          </a:p>
          <a:p>
            <a:pPr marL="0" indent="0" algn="just">
              <a:buNone/>
            </a:pPr>
            <a:r>
              <a:rPr lang="fr-FR" dirty="0"/>
              <a:t>« Puis il remarque : “Ce délire pourtant n’a qu’un temps limité : être fou une fois l’an est supportable. Mais monte au Capitole : tu rougiras de voir s’étaler la démence en tout ce qu’une vaine folie se croit en devoir d’accomplir. L’un soumet des noms à Jupiter ; un autre lui annonce l’heure ; un autre est son masseur, un autre son parfumeur qui, par le vain mouvement de ses bras, imite l’action de parfumer. Des femmes arrangent la chevelure de Junon et de Minerve (se tenant à distance non seulement de l’idole, mais du temple, elles remuent les doigts à la manière des coiffeuses) ; d’autres leur présentent le miroir. Il y en a qui prient les dieux de les assister dans leurs procès, qui leur remettent des requêtes, qui leur expliquent leur affaire. Un habile archimime, vieillard déjà décrépit, jouait tous les jours son rôle au Capitole, comme si les dieux prenaient plaisir à regarder un acteur dont les hommes ne se souciaient plus. Des artisans de tout métier passent là leur temps à travailler pour les dieux immortels.” »</a:t>
            </a:r>
          </a:p>
          <a:p>
            <a:pPr marL="0" indent="0" algn="just">
              <a:buNone/>
            </a:pPr>
            <a:endParaRPr lang="fr-FR" i="1" dirty="0"/>
          </a:p>
        </p:txBody>
      </p:sp>
    </p:spTree>
    <p:extLst>
      <p:ext uri="{BB962C8B-B14F-4D97-AF65-F5344CB8AC3E}">
        <p14:creationId xmlns:p14="http://schemas.microsoft.com/office/powerpoint/2010/main" val="220312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66EB3C-2358-BC40-991E-0F7C342E6C4C}"/>
              </a:ext>
            </a:extLst>
          </p:cNvPr>
          <p:cNvSpPr>
            <a:spLocks noGrp="1"/>
          </p:cNvSpPr>
          <p:nvPr>
            <p:ph type="title"/>
          </p:nvPr>
        </p:nvSpPr>
        <p:spPr>
          <a:xfrm>
            <a:off x="2589213" y="624110"/>
            <a:ext cx="8915400" cy="704818"/>
          </a:xfrm>
        </p:spPr>
        <p:txBody>
          <a:bodyPr/>
          <a:lstStyle/>
          <a:p>
            <a:r>
              <a:rPr lang="fr-FR" i="1" dirty="0" err="1"/>
              <a:t>Religio</a:t>
            </a:r>
            <a:r>
              <a:rPr lang="fr-FR" i="1" dirty="0"/>
              <a:t> / </a:t>
            </a:r>
            <a:r>
              <a:rPr lang="fr-FR" i="1" dirty="0" err="1"/>
              <a:t>superstitio</a:t>
            </a:r>
            <a:endParaRPr lang="fr-FR" i="1" dirty="0"/>
          </a:p>
        </p:txBody>
      </p:sp>
      <p:sp>
        <p:nvSpPr>
          <p:cNvPr id="3" name="Espace réservé du contenu 2">
            <a:extLst>
              <a:ext uri="{FF2B5EF4-FFF2-40B4-BE49-F238E27FC236}">
                <a16:creationId xmlns:a16="http://schemas.microsoft.com/office/drawing/2014/main" id="{D561A96A-3DB3-F446-9D42-3E6A186C344E}"/>
              </a:ext>
            </a:extLst>
          </p:cNvPr>
          <p:cNvSpPr>
            <a:spLocks noGrp="1"/>
          </p:cNvSpPr>
          <p:nvPr>
            <p:ph idx="1"/>
          </p:nvPr>
        </p:nvSpPr>
        <p:spPr>
          <a:xfrm>
            <a:off x="1715678" y="1328928"/>
            <a:ext cx="9788934" cy="5090726"/>
          </a:xfrm>
        </p:spPr>
        <p:txBody>
          <a:bodyPr>
            <a:normAutofit lnSpcReduction="10000"/>
          </a:bodyPr>
          <a:lstStyle/>
          <a:p>
            <a:pPr marL="0" indent="0" algn="just">
              <a:buNone/>
            </a:pPr>
            <a:r>
              <a:rPr lang="fr-FR" b="1" dirty="0"/>
              <a:t>Sénèque, Fr. 39 (Haase) = Augustin, </a:t>
            </a:r>
            <a:r>
              <a:rPr lang="fr-FR" b="1" i="1" dirty="0"/>
              <a:t>Cité de Dieu, </a:t>
            </a:r>
            <a:r>
              <a:rPr lang="fr-FR" b="1" dirty="0"/>
              <a:t>VI, 10 </a:t>
            </a:r>
            <a:endParaRPr lang="fr-FR" i="1" dirty="0"/>
          </a:p>
          <a:p>
            <a:pPr marL="0" indent="0" algn="just">
              <a:buNone/>
            </a:pPr>
            <a:r>
              <a:rPr lang="fr-FR" i="1" dirty="0"/>
              <a:t>« Quid quod et </a:t>
            </a:r>
            <a:r>
              <a:rPr lang="fr-FR" i="1" dirty="0" err="1"/>
              <a:t>matrimonia</a:t>
            </a:r>
            <a:r>
              <a:rPr lang="fr-FR" i="1" dirty="0"/>
              <a:t>, </a:t>
            </a:r>
            <a:r>
              <a:rPr lang="fr-FR" i="1" dirty="0" err="1"/>
              <a:t>inquit</a:t>
            </a:r>
            <a:r>
              <a:rPr lang="fr-FR" i="1" dirty="0"/>
              <a:t>, </a:t>
            </a:r>
            <a:r>
              <a:rPr lang="fr-FR" i="1" dirty="0" err="1"/>
              <a:t>deorum</a:t>
            </a:r>
            <a:r>
              <a:rPr lang="fr-FR" i="1" dirty="0"/>
              <a:t> </a:t>
            </a:r>
            <a:r>
              <a:rPr lang="fr-FR" i="1" dirty="0" err="1"/>
              <a:t>iungimus</a:t>
            </a:r>
            <a:r>
              <a:rPr lang="fr-FR" i="1" dirty="0"/>
              <a:t>, et ne pie </a:t>
            </a:r>
            <a:r>
              <a:rPr lang="fr-FR" i="1" dirty="0" err="1"/>
              <a:t>quidem</a:t>
            </a:r>
            <a:r>
              <a:rPr lang="fr-FR" i="1" dirty="0"/>
              <a:t>, </a:t>
            </a:r>
            <a:r>
              <a:rPr lang="fr-FR" i="1" dirty="0" err="1"/>
              <a:t>fratrum</a:t>
            </a:r>
            <a:r>
              <a:rPr lang="fr-FR" i="1" dirty="0"/>
              <a:t> </a:t>
            </a:r>
            <a:r>
              <a:rPr lang="fr-FR" i="1" dirty="0" err="1"/>
              <a:t>ac</a:t>
            </a:r>
            <a:r>
              <a:rPr lang="fr-FR" i="1" dirty="0"/>
              <a:t> </a:t>
            </a:r>
            <a:r>
              <a:rPr lang="fr-FR" i="1" dirty="0" err="1"/>
              <a:t>sororum</a:t>
            </a:r>
            <a:r>
              <a:rPr lang="fr-FR" i="1" dirty="0"/>
              <a:t> ! </a:t>
            </a:r>
            <a:r>
              <a:rPr lang="fr-FR" i="1" dirty="0" err="1"/>
              <a:t>Bellonam</a:t>
            </a:r>
            <a:r>
              <a:rPr lang="fr-FR" i="1" dirty="0"/>
              <a:t> Marti </a:t>
            </a:r>
            <a:r>
              <a:rPr lang="fr-FR" i="1" dirty="0" err="1"/>
              <a:t>conlocamus</a:t>
            </a:r>
            <a:r>
              <a:rPr lang="fr-FR" i="1" dirty="0"/>
              <a:t>, </a:t>
            </a:r>
            <a:r>
              <a:rPr lang="fr-FR" i="1" dirty="0" err="1"/>
              <a:t>Vulcano</a:t>
            </a:r>
            <a:r>
              <a:rPr lang="fr-FR" i="1" dirty="0"/>
              <a:t> </a:t>
            </a:r>
            <a:r>
              <a:rPr lang="fr-FR" i="1" dirty="0" err="1"/>
              <a:t>Venerem</a:t>
            </a:r>
            <a:r>
              <a:rPr lang="fr-FR" i="1" dirty="0"/>
              <a:t>, </a:t>
            </a:r>
            <a:r>
              <a:rPr lang="fr-FR" i="1" dirty="0" err="1"/>
              <a:t>Neptuno</a:t>
            </a:r>
            <a:r>
              <a:rPr lang="fr-FR" i="1" dirty="0"/>
              <a:t> </a:t>
            </a:r>
            <a:r>
              <a:rPr lang="fr-FR" i="1" dirty="0" err="1"/>
              <a:t>Salaciam</a:t>
            </a:r>
            <a:r>
              <a:rPr lang="fr-FR" i="1" dirty="0"/>
              <a:t>. </a:t>
            </a:r>
            <a:r>
              <a:rPr lang="fr-FR" i="1" dirty="0" err="1"/>
              <a:t>Quosdam</a:t>
            </a:r>
            <a:r>
              <a:rPr lang="fr-FR" i="1" dirty="0"/>
              <a:t> </a:t>
            </a:r>
            <a:r>
              <a:rPr lang="fr-FR" i="1" dirty="0" err="1"/>
              <a:t>tamen</a:t>
            </a:r>
            <a:r>
              <a:rPr lang="fr-FR" i="1" dirty="0"/>
              <a:t> </a:t>
            </a:r>
            <a:r>
              <a:rPr lang="fr-FR" i="1" dirty="0" err="1"/>
              <a:t>caelibes</a:t>
            </a:r>
            <a:r>
              <a:rPr lang="fr-FR" i="1" dirty="0"/>
              <a:t> </a:t>
            </a:r>
            <a:r>
              <a:rPr lang="fr-FR" i="1" dirty="0" err="1"/>
              <a:t>relinquimus</a:t>
            </a:r>
            <a:r>
              <a:rPr lang="fr-FR" i="1" dirty="0"/>
              <a:t>, quasi </a:t>
            </a:r>
            <a:r>
              <a:rPr lang="fr-FR" i="1" dirty="0" err="1"/>
              <a:t>condicio</a:t>
            </a:r>
            <a:r>
              <a:rPr lang="fr-FR" i="1" dirty="0"/>
              <a:t> </a:t>
            </a:r>
            <a:r>
              <a:rPr lang="fr-FR" i="1" dirty="0" err="1"/>
              <a:t>defecerit</a:t>
            </a:r>
            <a:r>
              <a:rPr lang="fr-FR" i="1" dirty="0"/>
              <a:t>, </a:t>
            </a:r>
            <a:r>
              <a:rPr lang="fr-FR" i="1" dirty="0" err="1"/>
              <a:t>praesertim</a:t>
            </a:r>
            <a:r>
              <a:rPr lang="fr-FR" i="1" dirty="0"/>
              <a:t> cum </a:t>
            </a:r>
            <a:r>
              <a:rPr lang="fr-FR" i="1" dirty="0" err="1"/>
              <a:t>quaedam</a:t>
            </a:r>
            <a:r>
              <a:rPr lang="fr-FR" i="1" dirty="0"/>
              <a:t> </a:t>
            </a:r>
            <a:r>
              <a:rPr lang="fr-FR" i="1" dirty="0" err="1"/>
              <a:t>uiduae</a:t>
            </a:r>
            <a:r>
              <a:rPr lang="fr-FR" i="1" dirty="0"/>
              <a:t> </a:t>
            </a:r>
            <a:r>
              <a:rPr lang="fr-FR" i="1" dirty="0" err="1"/>
              <a:t>sint</a:t>
            </a:r>
            <a:r>
              <a:rPr lang="fr-FR" i="1" dirty="0"/>
              <a:t>, ut </a:t>
            </a:r>
            <a:r>
              <a:rPr lang="fr-FR" i="1" dirty="0" err="1"/>
              <a:t>Populonia</a:t>
            </a:r>
            <a:r>
              <a:rPr lang="fr-FR" i="1" dirty="0"/>
              <a:t> </a:t>
            </a:r>
            <a:r>
              <a:rPr lang="fr-FR" i="1" dirty="0" err="1"/>
              <a:t>uel</a:t>
            </a:r>
            <a:r>
              <a:rPr lang="fr-FR" i="1" dirty="0"/>
              <a:t> </a:t>
            </a:r>
            <a:r>
              <a:rPr lang="fr-FR" i="1" dirty="0" err="1"/>
              <a:t>Fulgora</a:t>
            </a:r>
            <a:r>
              <a:rPr lang="fr-FR" i="1" dirty="0"/>
              <a:t> et </a:t>
            </a:r>
            <a:r>
              <a:rPr lang="fr-FR" i="1" dirty="0" err="1"/>
              <a:t>diua</a:t>
            </a:r>
            <a:r>
              <a:rPr lang="fr-FR" i="1" dirty="0"/>
              <a:t> Rumina ; </a:t>
            </a:r>
            <a:r>
              <a:rPr lang="fr-FR" i="1" dirty="0" err="1"/>
              <a:t>quibus</a:t>
            </a:r>
            <a:r>
              <a:rPr lang="fr-FR" i="1" dirty="0"/>
              <a:t> non </a:t>
            </a:r>
            <a:r>
              <a:rPr lang="fr-FR" i="1" dirty="0" err="1"/>
              <a:t>miror</a:t>
            </a:r>
            <a:r>
              <a:rPr lang="fr-FR" i="1" dirty="0"/>
              <a:t> </a:t>
            </a:r>
            <a:r>
              <a:rPr lang="fr-FR" i="1" dirty="0" err="1"/>
              <a:t>petitorem</a:t>
            </a:r>
            <a:r>
              <a:rPr lang="fr-FR" i="1" dirty="0"/>
              <a:t> </a:t>
            </a:r>
            <a:r>
              <a:rPr lang="fr-FR" i="1" dirty="0" err="1"/>
              <a:t>defuisse</a:t>
            </a:r>
            <a:r>
              <a:rPr lang="fr-FR" i="1" dirty="0"/>
              <a:t>. </a:t>
            </a:r>
            <a:r>
              <a:rPr lang="en-US" i="1" dirty="0" err="1"/>
              <a:t>Omnem</a:t>
            </a:r>
            <a:r>
              <a:rPr lang="en-US" i="1" dirty="0"/>
              <a:t> </a:t>
            </a:r>
            <a:r>
              <a:rPr lang="en-US" i="1" dirty="0" err="1"/>
              <a:t>istam</a:t>
            </a:r>
            <a:r>
              <a:rPr lang="en-US" i="1" dirty="0"/>
              <a:t> </a:t>
            </a:r>
            <a:r>
              <a:rPr lang="en-US" i="1" dirty="0" err="1"/>
              <a:t>ignobilem</a:t>
            </a:r>
            <a:r>
              <a:rPr lang="en-US" i="1" dirty="0"/>
              <a:t> </a:t>
            </a:r>
            <a:r>
              <a:rPr lang="en-US" i="1" dirty="0" err="1"/>
              <a:t>deorum</a:t>
            </a:r>
            <a:r>
              <a:rPr lang="en-US" i="1" dirty="0"/>
              <a:t> </a:t>
            </a:r>
            <a:r>
              <a:rPr lang="en-US" i="1" dirty="0" err="1"/>
              <a:t>turbam</a:t>
            </a:r>
            <a:r>
              <a:rPr lang="en-US" i="1" dirty="0"/>
              <a:t>, </a:t>
            </a:r>
            <a:r>
              <a:rPr lang="en-US" i="1" dirty="0" err="1"/>
              <a:t>quam</a:t>
            </a:r>
            <a:r>
              <a:rPr lang="en-US" i="1" dirty="0"/>
              <a:t> </a:t>
            </a:r>
            <a:r>
              <a:rPr lang="en-US" i="1" dirty="0" err="1"/>
              <a:t>longo</a:t>
            </a:r>
            <a:r>
              <a:rPr lang="en-US" i="1" dirty="0"/>
              <a:t> </a:t>
            </a:r>
            <a:r>
              <a:rPr lang="en-US" i="1" dirty="0" err="1"/>
              <a:t>aeuo</a:t>
            </a:r>
            <a:r>
              <a:rPr lang="en-US" i="1" dirty="0"/>
              <a:t> </a:t>
            </a:r>
            <a:r>
              <a:rPr lang="en-US" b="1" i="1" dirty="0"/>
              <a:t>longa</a:t>
            </a:r>
            <a:r>
              <a:rPr lang="en-US" i="1" dirty="0"/>
              <a:t> </a:t>
            </a:r>
            <a:r>
              <a:rPr lang="en-US" b="1" i="1" dirty="0" err="1"/>
              <a:t>superstitio</a:t>
            </a:r>
            <a:r>
              <a:rPr lang="en-US" i="1" dirty="0"/>
              <a:t> </a:t>
            </a:r>
            <a:r>
              <a:rPr lang="en-US" i="1" dirty="0" err="1"/>
              <a:t>congessit</a:t>
            </a:r>
            <a:r>
              <a:rPr lang="en-US" i="1" dirty="0"/>
              <a:t>, sic, </a:t>
            </a:r>
            <a:r>
              <a:rPr lang="en-US" i="1" dirty="0" err="1"/>
              <a:t>inquit</a:t>
            </a:r>
            <a:r>
              <a:rPr lang="en-US" i="1" dirty="0"/>
              <a:t>, </a:t>
            </a:r>
            <a:r>
              <a:rPr lang="en-US" i="1" dirty="0" err="1"/>
              <a:t>adorabimus</a:t>
            </a:r>
            <a:r>
              <a:rPr lang="en-US" i="1" dirty="0"/>
              <a:t>, </a:t>
            </a:r>
            <a:r>
              <a:rPr lang="en-US" b="1" i="1" dirty="0" err="1"/>
              <a:t>ut</a:t>
            </a:r>
            <a:r>
              <a:rPr lang="en-US" b="1" i="1" dirty="0"/>
              <a:t> </a:t>
            </a:r>
            <a:r>
              <a:rPr lang="en-US" b="1" i="1" dirty="0" err="1"/>
              <a:t>meminerimus</a:t>
            </a:r>
            <a:r>
              <a:rPr lang="en-US" b="1" i="1" dirty="0"/>
              <a:t> </a:t>
            </a:r>
            <a:r>
              <a:rPr lang="en-US" b="1" i="1" dirty="0" err="1"/>
              <a:t>cultum</a:t>
            </a:r>
            <a:r>
              <a:rPr lang="en-US" b="1" i="1" dirty="0"/>
              <a:t> </a:t>
            </a:r>
            <a:r>
              <a:rPr lang="en-US" b="1" i="1" dirty="0" err="1"/>
              <a:t>eius</a:t>
            </a:r>
            <a:r>
              <a:rPr lang="en-US" b="1" i="1" dirty="0"/>
              <a:t> </a:t>
            </a:r>
            <a:r>
              <a:rPr lang="en-US" b="1" i="1" dirty="0" err="1"/>
              <a:t>magis</a:t>
            </a:r>
            <a:r>
              <a:rPr lang="en-US" b="1" i="1" dirty="0"/>
              <a:t> ad </a:t>
            </a:r>
            <a:r>
              <a:rPr lang="en-US" b="1" i="1" dirty="0" err="1"/>
              <a:t>morem</a:t>
            </a:r>
            <a:r>
              <a:rPr lang="en-US" b="1" i="1" dirty="0"/>
              <a:t> </a:t>
            </a:r>
            <a:r>
              <a:rPr lang="en-US" b="1" i="1" dirty="0" err="1"/>
              <a:t>quam</a:t>
            </a:r>
            <a:r>
              <a:rPr lang="en-US" b="1" i="1" dirty="0"/>
              <a:t> ad rem </a:t>
            </a:r>
            <a:r>
              <a:rPr lang="en-US" b="1" i="1" dirty="0" err="1"/>
              <a:t>pertinere</a:t>
            </a:r>
            <a:r>
              <a:rPr lang="en-US" i="1" dirty="0"/>
              <a:t>. »</a:t>
            </a:r>
            <a:endParaRPr lang="fr-FR" b="1" i="1" dirty="0"/>
          </a:p>
          <a:p>
            <a:pPr marL="0" indent="0">
              <a:buNone/>
            </a:pPr>
            <a:endParaRPr lang="fr-FR" b="1" dirty="0"/>
          </a:p>
          <a:p>
            <a:pPr marL="0" indent="0" algn="just">
              <a:buNone/>
            </a:pPr>
            <a:r>
              <a:rPr lang="fr-FR" dirty="0"/>
              <a:t>“Que signifient ces mariages, ajoute-t-il, que nous formons entre les dieux, et même, au mépris de la piété, entre frères et sœurs ? Nous donnons Bellone à Mars, Vénus à Vulcain, </a:t>
            </a:r>
            <a:r>
              <a:rPr lang="fr-FR" dirty="0" err="1"/>
              <a:t>Salacia</a:t>
            </a:r>
            <a:r>
              <a:rPr lang="fr-FR" dirty="0"/>
              <a:t> à Neptune. Nous en laissons, il est vrai, quelques-unes dans le célibat, faute sans doute de leur trouver un parti, surtout qu’il y a des veuves comme </a:t>
            </a:r>
            <a:r>
              <a:rPr lang="fr-FR" dirty="0" err="1"/>
              <a:t>Populonia</a:t>
            </a:r>
            <a:r>
              <a:rPr lang="fr-FR" dirty="0"/>
              <a:t> ou </a:t>
            </a:r>
            <a:r>
              <a:rPr lang="fr-FR" dirty="0" err="1"/>
              <a:t>Fulgora</a:t>
            </a:r>
            <a:r>
              <a:rPr lang="fr-FR" dirty="0"/>
              <a:t> et la divine Rumina ; pour elles, rien d’étonnant qu’il n’y ait pas de prétendants. </a:t>
            </a:r>
            <a:r>
              <a:rPr lang="fr-FR" b="1" dirty="0"/>
              <a:t>Cette foule de dieux obscurs qu’une longue superstition a grossie durant de si longs siècles, nous l’adorons, dit-il, mais en nous souvenant que ce culte repose plus sur la coutume que sur la vérité.</a:t>
            </a:r>
            <a:r>
              <a:rPr lang="fr-FR" dirty="0"/>
              <a:t>”  </a:t>
            </a:r>
          </a:p>
        </p:txBody>
      </p:sp>
    </p:spTree>
    <p:extLst>
      <p:ext uri="{BB962C8B-B14F-4D97-AF65-F5344CB8AC3E}">
        <p14:creationId xmlns:p14="http://schemas.microsoft.com/office/powerpoint/2010/main" val="675362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B96A4B-3407-8F42-84EB-643D4332CE68}"/>
              </a:ext>
            </a:extLst>
          </p:cNvPr>
          <p:cNvSpPr>
            <a:spLocks noGrp="1"/>
          </p:cNvSpPr>
          <p:nvPr>
            <p:ph type="title"/>
          </p:nvPr>
        </p:nvSpPr>
        <p:spPr>
          <a:xfrm>
            <a:off x="2108201" y="306333"/>
            <a:ext cx="9396412" cy="766563"/>
          </a:xfrm>
        </p:spPr>
        <p:txBody>
          <a:bodyPr>
            <a:normAutofit fontScale="90000"/>
          </a:bodyPr>
          <a:lstStyle/>
          <a:p>
            <a:r>
              <a:rPr lang="fr-FR" dirty="0"/>
              <a:t>Les poètes, agents immoraux de la superstition</a:t>
            </a:r>
          </a:p>
        </p:txBody>
      </p:sp>
      <p:sp>
        <p:nvSpPr>
          <p:cNvPr id="3" name="Espace réservé du contenu 2">
            <a:extLst>
              <a:ext uri="{FF2B5EF4-FFF2-40B4-BE49-F238E27FC236}">
                <a16:creationId xmlns:a16="http://schemas.microsoft.com/office/drawing/2014/main" id="{05FDD99C-AC50-0748-A781-4C8F4DF6AB16}"/>
              </a:ext>
            </a:extLst>
          </p:cNvPr>
          <p:cNvSpPr>
            <a:spLocks noGrp="1"/>
          </p:cNvSpPr>
          <p:nvPr>
            <p:ph idx="1"/>
          </p:nvPr>
        </p:nvSpPr>
        <p:spPr>
          <a:xfrm>
            <a:off x="2592924" y="1072896"/>
            <a:ext cx="8911687" cy="5327904"/>
          </a:xfrm>
        </p:spPr>
        <p:txBody>
          <a:bodyPr/>
          <a:lstStyle/>
          <a:p>
            <a:pPr marL="0" indent="0">
              <a:buNone/>
            </a:pPr>
            <a:endParaRPr lang="fr-FR" b="1" i="1" dirty="0"/>
          </a:p>
          <a:p>
            <a:pPr marL="0" indent="0">
              <a:buNone/>
            </a:pPr>
            <a:r>
              <a:rPr lang="fr-FR" b="1" i="1" dirty="0"/>
              <a:t>De </a:t>
            </a:r>
            <a:r>
              <a:rPr lang="fr-FR" b="1" i="1" dirty="0" err="1"/>
              <a:t>uita</a:t>
            </a:r>
            <a:r>
              <a:rPr lang="fr-FR" b="1" i="1" dirty="0"/>
              <a:t> </a:t>
            </a:r>
            <a:r>
              <a:rPr lang="fr-FR" b="1" i="1" dirty="0" err="1"/>
              <a:t>beata</a:t>
            </a:r>
            <a:r>
              <a:rPr lang="fr-FR" b="1" dirty="0"/>
              <a:t>, 26, 6</a:t>
            </a:r>
          </a:p>
          <a:p>
            <a:pPr marL="0" indent="0" algn="just">
              <a:buNone/>
            </a:pPr>
            <a:r>
              <a:rPr lang="fr-FR" i="1" dirty="0"/>
              <a:t>Sic </a:t>
            </a:r>
            <a:r>
              <a:rPr lang="fr-FR" i="1" dirty="0" err="1"/>
              <a:t>uestras</a:t>
            </a:r>
            <a:r>
              <a:rPr lang="fr-FR" i="1" dirty="0"/>
              <a:t> </a:t>
            </a:r>
            <a:r>
              <a:rPr lang="fr-FR" i="1" dirty="0" err="1"/>
              <a:t>halucinationes</a:t>
            </a:r>
            <a:r>
              <a:rPr lang="fr-FR" i="1" dirty="0"/>
              <a:t> </a:t>
            </a:r>
            <a:r>
              <a:rPr lang="fr-FR" i="1" dirty="0" err="1"/>
              <a:t>fero</a:t>
            </a:r>
            <a:r>
              <a:rPr lang="fr-FR" i="1" dirty="0"/>
              <a:t> </a:t>
            </a:r>
            <a:r>
              <a:rPr lang="fr-FR" i="1" dirty="0" err="1"/>
              <a:t>quemadmodum</a:t>
            </a:r>
            <a:r>
              <a:rPr lang="fr-FR" i="1" dirty="0"/>
              <a:t> </a:t>
            </a:r>
            <a:r>
              <a:rPr lang="fr-FR" i="1" dirty="0" err="1"/>
              <a:t>Iuppiter</a:t>
            </a:r>
            <a:r>
              <a:rPr lang="fr-FR" i="1" dirty="0"/>
              <a:t> </a:t>
            </a:r>
            <a:r>
              <a:rPr lang="fr-FR" i="1" dirty="0" err="1"/>
              <a:t>optimus</a:t>
            </a:r>
            <a:r>
              <a:rPr lang="fr-FR" i="1" dirty="0"/>
              <a:t> </a:t>
            </a:r>
            <a:r>
              <a:rPr lang="fr-FR" i="1" dirty="0" err="1"/>
              <a:t>maximus</a:t>
            </a:r>
            <a:r>
              <a:rPr lang="fr-FR" i="1" dirty="0"/>
              <a:t> </a:t>
            </a:r>
            <a:r>
              <a:rPr lang="fr-FR" i="1" dirty="0" err="1"/>
              <a:t>ineptias</a:t>
            </a:r>
            <a:r>
              <a:rPr lang="fr-FR" i="1" dirty="0"/>
              <a:t> </a:t>
            </a:r>
            <a:r>
              <a:rPr lang="fr-FR" i="1" dirty="0" err="1"/>
              <a:t>poetarum</a:t>
            </a:r>
            <a:r>
              <a:rPr lang="fr-FR" i="1" dirty="0"/>
              <a:t>, quorum </a:t>
            </a:r>
            <a:r>
              <a:rPr lang="fr-FR" i="1" dirty="0" err="1"/>
              <a:t>alius</a:t>
            </a:r>
            <a:r>
              <a:rPr lang="fr-FR" i="1" dirty="0"/>
              <a:t> </a:t>
            </a:r>
            <a:r>
              <a:rPr lang="fr-FR" i="1" dirty="0" err="1"/>
              <a:t>illi</a:t>
            </a:r>
            <a:r>
              <a:rPr lang="fr-FR" i="1" dirty="0"/>
              <a:t> </a:t>
            </a:r>
            <a:r>
              <a:rPr lang="fr-FR" i="1" dirty="0" err="1"/>
              <a:t>alas</a:t>
            </a:r>
            <a:r>
              <a:rPr lang="fr-FR" i="1" dirty="0"/>
              <a:t> </a:t>
            </a:r>
            <a:r>
              <a:rPr lang="fr-FR" i="1" dirty="0" err="1"/>
              <a:t>imposuit</a:t>
            </a:r>
            <a:r>
              <a:rPr lang="fr-FR" i="1" dirty="0"/>
              <a:t>, </a:t>
            </a:r>
            <a:r>
              <a:rPr lang="fr-FR" i="1" dirty="0" err="1"/>
              <a:t>alius</a:t>
            </a:r>
            <a:r>
              <a:rPr lang="fr-FR" i="1" dirty="0"/>
              <a:t> </a:t>
            </a:r>
            <a:r>
              <a:rPr lang="fr-FR" i="1" dirty="0" err="1"/>
              <a:t>cornua</a:t>
            </a:r>
            <a:r>
              <a:rPr lang="fr-FR" i="1" dirty="0"/>
              <a:t>, </a:t>
            </a:r>
            <a:r>
              <a:rPr lang="fr-FR" i="1" dirty="0" err="1"/>
              <a:t>alius</a:t>
            </a:r>
            <a:r>
              <a:rPr lang="fr-FR" i="1" dirty="0"/>
              <a:t> </a:t>
            </a:r>
            <a:r>
              <a:rPr lang="fr-FR" i="1" dirty="0" err="1"/>
              <a:t>adulterum</a:t>
            </a:r>
            <a:r>
              <a:rPr lang="fr-FR" i="1" dirty="0"/>
              <a:t> </a:t>
            </a:r>
            <a:r>
              <a:rPr lang="fr-FR" i="1" dirty="0" err="1"/>
              <a:t>illum</a:t>
            </a:r>
            <a:r>
              <a:rPr lang="fr-FR" i="1" dirty="0"/>
              <a:t> </a:t>
            </a:r>
            <a:r>
              <a:rPr lang="fr-FR" i="1" dirty="0" err="1"/>
              <a:t>induxit</a:t>
            </a:r>
            <a:r>
              <a:rPr lang="fr-FR" i="1" dirty="0"/>
              <a:t> et </a:t>
            </a:r>
            <a:r>
              <a:rPr lang="fr-FR" i="1" dirty="0" err="1"/>
              <a:t>abnoctantem</a:t>
            </a:r>
            <a:r>
              <a:rPr lang="fr-FR" i="1" dirty="0"/>
              <a:t>, </a:t>
            </a:r>
            <a:r>
              <a:rPr lang="fr-FR" i="1" dirty="0" err="1"/>
              <a:t>alius</a:t>
            </a:r>
            <a:r>
              <a:rPr lang="fr-FR" i="1" dirty="0"/>
              <a:t> </a:t>
            </a:r>
            <a:r>
              <a:rPr lang="fr-FR" i="1" dirty="0" err="1"/>
              <a:t>saeuum</a:t>
            </a:r>
            <a:r>
              <a:rPr lang="fr-FR" i="1" dirty="0"/>
              <a:t> in </a:t>
            </a:r>
            <a:r>
              <a:rPr lang="fr-FR" i="1" dirty="0" err="1"/>
              <a:t>deos</a:t>
            </a:r>
            <a:r>
              <a:rPr lang="fr-FR" i="1" dirty="0"/>
              <a:t>, </a:t>
            </a:r>
            <a:r>
              <a:rPr lang="fr-FR" i="1" dirty="0" err="1"/>
              <a:t>alius</a:t>
            </a:r>
            <a:r>
              <a:rPr lang="fr-FR" i="1" dirty="0"/>
              <a:t> </a:t>
            </a:r>
            <a:r>
              <a:rPr lang="fr-FR" i="1" dirty="0" err="1"/>
              <a:t>iniquum</a:t>
            </a:r>
            <a:r>
              <a:rPr lang="fr-FR" i="1" dirty="0"/>
              <a:t> in </a:t>
            </a:r>
            <a:r>
              <a:rPr lang="fr-FR" i="1" dirty="0" err="1"/>
              <a:t>homines</a:t>
            </a:r>
            <a:r>
              <a:rPr lang="fr-FR" i="1" dirty="0"/>
              <a:t>, </a:t>
            </a:r>
            <a:r>
              <a:rPr lang="fr-FR" i="1" dirty="0" err="1"/>
              <a:t>alius</a:t>
            </a:r>
            <a:r>
              <a:rPr lang="fr-FR" i="1" dirty="0"/>
              <a:t> </a:t>
            </a:r>
            <a:r>
              <a:rPr lang="fr-FR" i="1" dirty="0" err="1"/>
              <a:t>raptorem</a:t>
            </a:r>
            <a:r>
              <a:rPr lang="fr-FR" i="1" dirty="0"/>
              <a:t> </a:t>
            </a:r>
            <a:r>
              <a:rPr lang="fr-FR" i="1" dirty="0" err="1"/>
              <a:t>ingenuorum</a:t>
            </a:r>
            <a:r>
              <a:rPr lang="fr-FR" i="1" dirty="0"/>
              <a:t> et </a:t>
            </a:r>
            <a:r>
              <a:rPr lang="fr-FR" i="1" dirty="0" err="1"/>
              <a:t>cognatorum</a:t>
            </a:r>
            <a:r>
              <a:rPr lang="fr-FR" i="1" dirty="0"/>
              <a:t> </a:t>
            </a:r>
            <a:r>
              <a:rPr lang="fr-FR" i="1" dirty="0" err="1"/>
              <a:t>quidem</a:t>
            </a:r>
            <a:r>
              <a:rPr lang="fr-FR" i="1" dirty="0"/>
              <a:t>, </a:t>
            </a:r>
            <a:r>
              <a:rPr lang="fr-FR" i="1" dirty="0" err="1"/>
              <a:t>alius</a:t>
            </a:r>
            <a:r>
              <a:rPr lang="fr-FR" i="1" dirty="0"/>
              <a:t> </a:t>
            </a:r>
            <a:r>
              <a:rPr lang="fr-FR" i="1" dirty="0" err="1"/>
              <a:t>parricidam</a:t>
            </a:r>
            <a:r>
              <a:rPr lang="fr-FR" i="1" dirty="0"/>
              <a:t> et </a:t>
            </a:r>
            <a:r>
              <a:rPr lang="fr-FR" i="1" dirty="0" err="1"/>
              <a:t>regni</a:t>
            </a:r>
            <a:r>
              <a:rPr lang="fr-FR" i="1" dirty="0"/>
              <a:t> </a:t>
            </a:r>
            <a:r>
              <a:rPr lang="fr-FR" i="1" dirty="0" err="1"/>
              <a:t>alieni</a:t>
            </a:r>
            <a:r>
              <a:rPr lang="fr-FR" i="1" dirty="0"/>
              <a:t> </a:t>
            </a:r>
            <a:r>
              <a:rPr lang="fr-FR" i="1" dirty="0" err="1"/>
              <a:t>paternique</a:t>
            </a:r>
            <a:r>
              <a:rPr lang="fr-FR" i="1" dirty="0"/>
              <a:t> </a:t>
            </a:r>
            <a:r>
              <a:rPr lang="fr-FR" i="1" dirty="0" err="1"/>
              <a:t>expugnatorem</a:t>
            </a:r>
            <a:r>
              <a:rPr lang="fr-FR" i="1" dirty="0"/>
              <a:t> : </a:t>
            </a:r>
            <a:r>
              <a:rPr lang="fr-FR" i="1" dirty="0" err="1"/>
              <a:t>quibus</a:t>
            </a:r>
            <a:r>
              <a:rPr lang="fr-FR" i="1" dirty="0"/>
              <a:t> nihil </a:t>
            </a:r>
            <a:r>
              <a:rPr lang="fr-FR" i="1" dirty="0" err="1"/>
              <a:t>aliud</a:t>
            </a:r>
            <a:r>
              <a:rPr lang="fr-FR" i="1" dirty="0"/>
              <a:t> </a:t>
            </a:r>
            <a:r>
              <a:rPr lang="fr-FR" i="1" dirty="0" err="1"/>
              <a:t>actum</a:t>
            </a:r>
            <a:r>
              <a:rPr lang="fr-FR" i="1" dirty="0"/>
              <a:t> est </a:t>
            </a:r>
            <a:r>
              <a:rPr lang="fr-FR" i="1" dirty="0" err="1"/>
              <a:t>quam</a:t>
            </a:r>
            <a:r>
              <a:rPr lang="fr-FR" i="1" dirty="0"/>
              <a:t> ut </a:t>
            </a:r>
            <a:r>
              <a:rPr lang="fr-FR" i="1" dirty="0" err="1"/>
              <a:t>pudor</a:t>
            </a:r>
            <a:r>
              <a:rPr lang="fr-FR" i="1" dirty="0"/>
              <a:t> </a:t>
            </a:r>
            <a:r>
              <a:rPr lang="fr-FR" i="1" dirty="0" err="1"/>
              <a:t>hominibus</a:t>
            </a:r>
            <a:r>
              <a:rPr lang="fr-FR" i="1" dirty="0"/>
              <a:t> </a:t>
            </a:r>
            <a:r>
              <a:rPr lang="fr-FR" i="1" dirty="0" err="1"/>
              <a:t>peccandi</a:t>
            </a:r>
            <a:r>
              <a:rPr lang="fr-FR" i="1" dirty="0"/>
              <a:t> </a:t>
            </a:r>
            <a:r>
              <a:rPr lang="fr-FR" i="1" dirty="0" err="1"/>
              <a:t>demeretur</a:t>
            </a:r>
            <a:r>
              <a:rPr lang="fr-FR" i="1" dirty="0"/>
              <a:t>, si tales </a:t>
            </a:r>
            <a:r>
              <a:rPr lang="fr-FR" i="1" dirty="0" err="1"/>
              <a:t>deos</a:t>
            </a:r>
            <a:r>
              <a:rPr lang="fr-FR" i="1" dirty="0"/>
              <a:t> </a:t>
            </a:r>
            <a:r>
              <a:rPr lang="fr-FR" i="1" dirty="0" err="1"/>
              <a:t>credidissent</a:t>
            </a:r>
            <a:r>
              <a:rPr lang="fr-FR" i="1" dirty="0"/>
              <a:t>.</a:t>
            </a:r>
          </a:p>
          <a:p>
            <a:pPr marL="0" indent="0" algn="just">
              <a:buNone/>
            </a:pPr>
            <a:endParaRPr lang="fr-FR" i="1" dirty="0"/>
          </a:p>
          <a:p>
            <a:pPr marL="0" indent="0" algn="just">
              <a:buNone/>
            </a:pPr>
            <a:r>
              <a:rPr lang="fr-FR" dirty="0"/>
              <a:t>« Aussi vos divagations ne me font pas plus d’effet qu’à Jupiter très Bon et très Grand les inepties des poètes, dont un lui met des ailes, un autre des cornes, un troisième le représente adultère et découchant, un autre cruel envers les dieux, un autre injuste envers les hommes, un autre ravisseur d’hommes libres et même de ses proches, un autre parricide et usurpateur du trône paternel ; cela aboutit tout simplement à enlever aux hommes la honte de pêcher, s’ils croyaient que les dieux fussent tels. »</a:t>
            </a:r>
            <a:endParaRPr lang="fr-FR" i="1" dirty="0"/>
          </a:p>
        </p:txBody>
      </p:sp>
    </p:spTree>
    <p:extLst>
      <p:ext uri="{BB962C8B-B14F-4D97-AF65-F5344CB8AC3E}">
        <p14:creationId xmlns:p14="http://schemas.microsoft.com/office/powerpoint/2010/main" val="1442499243"/>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204</TotalTime>
  <Words>5025</Words>
  <Application>Microsoft Macintosh PowerPoint</Application>
  <PresentationFormat>Grand écran</PresentationFormat>
  <Paragraphs>140</Paragraphs>
  <Slides>31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31</vt:i4>
      </vt:variant>
    </vt:vector>
  </HeadingPairs>
  <TitlesOfParts>
    <vt:vector size="36" baseType="lpstr">
      <vt:lpstr>Arial</vt:lpstr>
      <vt:lpstr>Century Gothic</vt:lpstr>
      <vt:lpstr>Wingdings</vt:lpstr>
      <vt:lpstr>Wingdings 3</vt:lpstr>
      <vt:lpstr>Brin</vt:lpstr>
      <vt:lpstr>Sénèque  et la religion romaine</vt:lpstr>
      <vt:lpstr>La religion romaine dans les programmes de LCA</vt:lpstr>
      <vt:lpstr>La religion romaine dans les programmes de LCA</vt:lpstr>
      <vt:lpstr>La religion romaine dans les programmes de LCA</vt:lpstr>
      <vt:lpstr>Présentation PowerPoint</vt:lpstr>
      <vt:lpstr>A/ Sénèque et la religion traditionnelle</vt:lpstr>
      <vt:lpstr>Religio / superstitio</vt:lpstr>
      <vt:lpstr>Religio / superstitio</vt:lpstr>
      <vt:lpstr>Les poètes, agents immoraux de la superstition</vt:lpstr>
      <vt:lpstr>Le respect du mos maiorum</vt:lpstr>
      <vt:lpstr>La tragédie, catharsis des pratiques religieuses</vt:lpstr>
      <vt:lpstr>Privilégier la piété intérieure</vt:lpstr>
      <vt:lpstr>B/ Sénèque et les religions orientales</vt:lpstr>
      <vt:lpstr>Sénèque et les religions orientales </vt:lpstr>
      <vt:lpstr>Sénèque et les religions orientales</vt:lpstr>
      <vt:lpstr>Raison et émotion religieuse face à la Nature </vt:lpstr>
      <vt:lpstr>C/ Sénèque et le culte impérial</vt:lpstr>
      <vt:lpstr>Le philosophe et le Prince</vt:lpstr>
      <vt:lpstr>Le philosophe et le Prince</vt:lpstr>
      <vt:lpstr>Le philosophe et le Prince</vt:lpstr>
      <vt:lpstr>D/ Sénèque, le dieu stoïcien et les dieux du Panthéon</vt:lpstr>
      <vt:lpstr>Sénèque et le polythéisme</vt:lpstr>
      <vt:lpstr>Sénèque et le polythéisme</vt:lpstr>
      <vt:lpstr>E/ Le dieu est le monde</vt:lpstr>
      <vt:lpstr>Le dieu est partout</vt:lpstr>
      <vt:lpstr>L’exemple du bois sacré</vt:lpstr>
      <vt:lpstr>L’exemple du bois sacré</vt:lpstr>
      <vt:lpstr>F/ Le dieu est en nous</vt:lpstr>
      <vt:lpstr>Le dieu est en nous</vt:lpstr>
      <vt:lpstr>Le dieu est en nous</vt:lpstr>
      <vt:lpstr>Le sage, ce héros presque supérieur au dieu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Sénèque  et la religion romaine</dc:title>
  <dc:creator>Cécile Merckel</dc:creator>
  <cp:lastModifiedBy>Cécile Merckel</cp:lastModifiedBy>
  <cp:revision>17</cp:revision>
  <dcterms:created xsi:type="dcterms:W3CDTF">2019-11-04T22:06:58Z</dcterms:created>
  <dcterms:modified xsi:type="dcterms:W3CDTF">2019-11-12T14:07:20Z</dcterms:modified>
</cp:coreProperties>
</file>