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1" r:id="rId3"/>
    <p:sldId id="279" r:id="rId4"/>
    <p:sldId id="292" r:id="rId5"/>
    <p:sldId id="280" r:id="rId6"/>
    <p:sldId id="284" r:id="rId7"/>
    <p:sldId id="281" r:id="rId8"/>
    <p:sldId id="285" r:id="rId9"/>
    <p:sldId id="293" r:id="rId10"/>
    <p:sldId id="290" r:id="rId11"/>
    <p:sldId id="288" r:id="rId12"/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6" r:id="rId21"/>
    <p:sldId id="268" r:id="rId22"/>
    <p:sldId id="265" r:id="rId23"/>
    <p:sldId id="267" r:id="rId24"/>
    <p:sldId id="294" r:id="rId25"/>
    <p:sldId id="271" r:id="rId26"/>
    <p:sldId id="272" r:id="rId27"/>
    <p:sldId id="278" r:id="rId28"/>
    <p:sldId id="273" r:id="rId29"/>
    <p:sldId id="295" r:id="rId30"/>
    <p:sldId id="274" r:id="rId31"/>
    <p:sldId id="276" r:id="rId32"/>
    <p:sldId id="275" r:id="rId33"/>
    <p:sldId id="277" r:id="rId34"/>
    <p:sldId id="282" r:id="rId35"/>
    <p:sldId id="283" r:id="rId36"/>
    <p:sldId id="289" r:id="rId3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20026-4E42-4A99-AB36-E820C4ACA8F6}" type="datetimeFigureOut">
              <a:rPr lang="fr-FR" smtClean="0"/>
              <a:pPr/>
              <a:t>03/06/2014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9358-C4B8-4496-B017-9D27E50C355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17149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20026-4E42-4A99-AB36-E820C4ACA8F6}" type="datetimeFigureOut">
              <a:rPr lang="fr-FR" smtClean="0"/>
              <a:pPr/>
              <a:t>03/06/2014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9358-C4B8-4496-B017-9D27E50C355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57990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20026-4E42-4A99-AB36-E820C4ACA8F6}" type="datetimeFigureOut">
              <a:rPr lang="fr-FR" smtClean="0"/>
              <a:pPr/>
              <a:t>03/06/2014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9358-C4B8-4496-B017-9D27E50C355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070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20026-4E42-4A99-AB36-E820C4ACA8F6}" type="datetimeFigureOut">
              <a:rPr lang="fr-FR" smtClean="0"/>
              <a:pPr/>
              <a:t>03/06/2014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9358-C4B8-4496-B017-9D27E50C355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50019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20026-4E42-4A99-AB36-E820C4ACA8F6}" type="datetimeFigureOut">
              <a:rPr lang="fr-FR" smtClean="0"/>
              <a:pPr/>
              <a:t>03/06/2014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9358-C4B8-4496-B017-9D27E50C355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0272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20026-4E42-4A99-AB36-E820C4ACA8F6}" type="datetimeFigureOut">
              <a:rPr lang="fr-FR" smtClean="0"/>
              <a:pPr/>
              <a:t>03/06/2014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9358-C4B8-4496-B017-9D27E50C355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18931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20026-4E42-4A99-AB36-E820C4ACA8F6}" type="datetimeFigureOut">
              <a:rPr lang="fr-FR" smtClean="0"/>
              <a:pPr/>
              <a:t>03/06/2014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9358-C4B8-4496-B017-9D27E50C355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685209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20026-4E42-4A99-AB36-E820C4ACA8F6}" type="datetimeFigureOut">
              <a:rPr lang="fr-FR" smtClean="0"/>
              <a:pPr/>
              <a:t>03/06/2014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9358-C4B8-4496-B017-9D27E50C355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98745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20026-4E42-4A99-AB36-E820C4ACA8F6}" type="datetimeFigureOut">
              <a:rPr lang="fr-FR" smtClean="0"/>
              <a:pPr/>
              <a:t>03/06/2014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9358-C4B8-4496-B017-9D27E50C355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1395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20026-4E42-4A99-AB36-E820C4ACA8F6}" type="datetimeFigureOut">
              <a:rPr lang="fr-FR" smtClean="0"/>
              <a:pPr/>
              <a:t>03/06/2014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9358-C4B8-4496-B017-9D27E50C355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58861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20026-4E42-4A99-AB36-E820C4ACA8F6}" type="datetimeFigureOut">
              <a:rPr lang="fr-FR" smtClean="0"/>
              <a:pPr/>
              <a:t>03/06/2014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9358-C4B8-4496-B017-9D27E50C355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24132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20026-4E42-4A99-AB36-E820C4ACA8F6}" type="datetimeFigureOut">
              <a:rPr lang="fr-FR" smtClean="0"/>
              <a:pPr/>
              <a:t>03/06/2014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89358-C4B8-4496-B017-9D27E50C355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3647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-strasbourg.fr/pedagogie/lettres/informations-des-ipr/animations-pedagogiques-de-linspection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fr.wikipedia.org/wiki/V%C3%AAtement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fr.wikipedia.org/wiki/Anglais" TargetMode="External"/><Relationship Id="rId5" Type="http://schemas.openxmlformats.org/officeDocument/2006/relationships/hyperlink" Target="http://fr.wikipedia.org/wiki/Manteau_(v%C3%AAtement)" TargetMode="External"/><Relationship Id="rId4" Type="http://schemas.openxmlformats.org/officeDocument/2006/relationships/hyperlink" Target="http://fr.wikipedia.org/wiki/Robe_(v%C3%AAtement)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a.fr/audio/P12052341/michel-auclair-le-dormeur-du-val-audio.html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de.wikipedia.org/wiki/Der_Wanderer_%C3%BCber_dem_Nebelmeer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244827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Lecture / </a:t>
            </a:r>
            <a:r>
              <a:rPr lang="fr-FR" dirty="0" smtClean="0"/>
              <a:t>Lexique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3600" dirty="0" smtClean="0"/>
              <a:t>De l’importance des lectures multiples pour comprendre et analyser un texte </a:t>
            </a:r>
            <a:endParaRPr lang="fr-FR" sz="3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584" y="3717032"/>
            <a:ext cx="7552928" cy="2448272"/>
          </a:xfrm>
        </p:spPr>
        <p:txBody>
          <a:bodyPr>
            <a:normAutofit fontScale="55000" lnSpcReduction="20000"/>
          </a:bodyPr>
          <a:lstStyle/>
          <a:p>
            <a:r>
              <a:rPr lang="fr-FR" sz="4200" dirty="0" smtClean="0">
                <a:solidFill>
                  <a:schemeClr val="tx1"/>
                </a:solidFill>
              </a:rPr>
              <a:t>Support  en images de l’intervention de Gilbert </a:t>
            </a:r>
            <a:r>
              <a:rPr lang="fr-FR" sz="4200" dirty="0" err="1" smtClean="0">
                <a:solidFill>
                  <a:schemeClr val="tx1"/>
                </a:solidFill>
              </a:rPr>
              <a:t>Guinez</a:t>
            </a:r>
            <a:r>
              <a:rPr lang="fr-FR" sz="4200" dirty="0" smtClean="0">
                <a:solidFill>
                  <a:schemeClr val="tx1"/>
                </a:solidFill>
              </a:rPr>
              <a:t>, IA-IPR de Lettres, académie de Strasbourg, janvier 2014.</a:t>
            </a:r>
          </a:p>
          <a:p>
            <a:r>
              <a:rPr lang="fr-FR" sz="4200" dirty="0" smtClean="0">
                <a:solidFill>
                  <a:schemeClr val="tx1"/>
                </a:solidFill>
              </a:rPr>
              <a:t> cf. le compte rendu sur le même espace du site Lettres :</a:t>
            </a:r>
          </a:p>
          <a:p>
            <a:endParaRPr lang="fr-FR" sz="4200" dirty="0" smtClean="0">
              <a:solidFill>
                <a:schemeClr val="tx1"/>
              </a:solidFill>
            </a:endParaRPr>
          </a:p>
          <a:p>
            <a:r>
              <a:rPr lang="fr-FR" sz="4200" dirty="0" smtClean="0">
                <a:solidFill>
                  <a:schemeClr val="tx1"/>
                </a:solidFill>
                <a:hlinkClick r:id="rId2"/>
              </a:rPr>
              <a:t>http://www.ac-strasbourg.fr/pedagogie/lettres/informations-des-ipr/animations-pedagogiques-de-linspection</a:t>
            </a:r>
            <a:r>
              <a:rPr lang="fr-FR" sz="4200" dirty="0" smtClean="0">
                <a:solidFill>
                  <a:schemeClr val="tx1"/>
                </a:solidFill>
                <a:hlinkClick r:id="rId2"/>
              </a:rPr>
              <a:t>/</a:t>
            </a:r>
            <a:endParaRPr lang="fr-FR" sz="4200" dirty="0" smtClean="0">
              <a:solidFill>
                <a:schemeClr val="tx1"/>
              </a:solidFill>
            </a:endParaRPr>
          </a:p>
          <a:p>
            <a:endParaRPr lang="fr-FR" dirty="0" smtClean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642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3008313" cy="1296144"/>
          </a:xfrm>
        </p:spPr>
        <p:txBody>
          <a:bodyPr>
            <a:normAutofit/>
          </a:bodyPr>
          <a:lstStyle/>
          <a:p>
            <a:r>
              <a:rPr lang="fr-FR" sz="2400" dirty="0" smtClean="0"/>
              <a:t>Homme en costume avec redingote </a:t>
            </a:r>
            <a:br>
              <a:rPr lang="fr-FR" sz="2400" dirty="0" smtClean="0"/>
            </a:br>
            <a:r>
              <a:rPr lang="fr-FR" sz="2400" dirty="0" smtClean="0"/>
              <a:t>(Paris, 1813)</a:t>
            </a:r>
            <a:endParaRPr lang="fr-FR" sz="2400" dirty="0"/>
          </a:p>
        </p:txBody>
      </p:sp>
      <p:pic>
        <p:nvPicPr>
          <p:cNvPr id="5" name="Espace réservé du contenu 4" descr="180px-1813-male-Costumes-Parisien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76056" y="620688"/>
            <a:ext cx="2344167" cy="5586931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2492896"/>
            <a:ext cx="3008313" cy="3633267"/>
          </a:xfrm>
        </p:spPr>
        <p:txBody>
          <a:bodyPr>
            <a:normAutofit/>
          </a:bodyPr>
          <a:lstStyle/>
          <a:p>
            <a:r>
              <a:rPr lang="fr-FR" sz="2000" dirty="0" smtClean="0"/>
              <a:t>C'est une sorte de </a:t>
            </a:r>
            <a:r>
              <a:rPr lang="fr-FR" sz="2000" dirty="0" smtClean="0">
                <a:hlinkClick r:id="rId3" tooltip="Vêtement"/>
              </a:rPr>
              <a:t>vêtement</a:t>
            </a:r>
            <a:r>
              <a:rPr lang="fr-FR" sz="2000" dirty="0" smtClean="0"/>
              <a:t> intermédiaire entre la </a:t>
            </a:r>
            <a:r>
              <a:rPr lang="fr-FR" sz="2000" dirty="0" smtClean="0">
                <a:hlinkClick r:id="rId4" tooltip="Robe (vêtement)"/>
              </a:rPr>
              <a:t>robe</a:t>
            </a:r>
            <a:r>
              <a:rPr lang="fr-FR" sz="2000" dirty="0" smtClean="0"/>
              <a:t> et le </a:t>
            </a:r>
            <a:r>
              <a:rPr lang="fr-FR" sz="2000" dirty="0" smtClean="0">
                <a:hlinkClick r:id="rId5" tooltip="Manteau (vêtement)"/>
              </a:rPr>
              <a:t>manteau</a:t>
            </a:r>
            <a:r>
              <a:rPr lang="fr-FR" sz="2000" dirty="0" smtClean="0"/>
              <a:t>, dont le nom proviendrait de l'</a:t>
            </a:r>
            <a:r>
              <a:rPr lang="fr-FR" sz="2000" dirty="0" smtClean="0">
                <a:hlinkClick r:id="rId6" tooltip="Anglais"/>
              </a:rPr>
              <a:t>anglais</a:t>
            </a:r>
            <a:r>
              <a:rPr lang="fr-FR" sz="2000" dirty="0" smtClean="0"/>
              <a:t> </a:t>
            </a:r>
            <a:r>
              <a:rPr lang="fr-FR" sz="2000" i="1" dirty="0" err="1" smtClean="0"/>
              <a:t>riding</a:t>
            </a:r>
            <a:r>
              <a:rPr lang="fr-FR" sz="2000" i="1" dirty="0" smtClean="0"/>
              <a:t> </a:t>
            </a:r>
            <a:r>
              <a:rPr lang="fr-FR" sz="2000" i="1" dirty="0" err="1" smtClean="0"/>
              <a:t>coat</a:t>
            </a:r>
            <a:r>
              <a:rPr lang="fr-FR" sz="2000" dirty="0" smtClean="0"/>
              <a:t> (littéralement, « manteau pour chevaucher ») ou, plus probablement, </a:t>
            </a:r>
            <a:r>
              <a:rPr lang="fr-FR" sz="2000" i="1" dirty="0" err="1" smtClean="0"/>
              <a:t>raining</a:t>
            </a:r>
            <a:r>
              <a:rPr lang="fr-FR" sz="2000" i="1" dirty="0" smtClean="0"/>
              <a:t> </a:t>
            </a:r>
            <a:r>
              <a:rPr lang="fr-FR" sz="2000" i="1" dirty="0" err="1" smtClean="0"/>
              <a:t>coat</a:t>
            </a:r>
            <a:r>
              <a:rPr lang="fr-FR" sz="2000" dirty="0" smtClean="0"/>
              <a:t> (« manteau de pluie »)</a:t>
            </a: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4000" dirty="0" smtClean="0"/>
              <a:t>De l’intérêt des lectures multiples : </a:t>
            </a:r>
          </a:p>
          <a:p>
            <a:pPr algn="ctr">
              <a:buNone/>
            </a:pPr>
            <a:r>
              <a:rPr lang="fr-FR" sz="4000" dirty="0" smtClean="0"/>
              <a:t>Avant de continuer avec des exemples de la littérature française,</a:t>
            </a:r>
            <a:endParaRPr lang="fr-FR" sz="4000" dirty="0" smtClean="0"/>
          </a:p>
          <a:p>
            <a:pPr algn="ctr">
              <a:buNone/>
            </a:pPr>
            <a:r>
              <a:rPr lang="fr-FR" sz="4000" dirty="0" smtClean="0"/>
              <a:t>appliquons le raisonnement à un </a:t>
            </a:r>
          </a:p>
          <a:p>
            <a:pPr algn="ctr">
              <a:buNone/>
            </a:pPr>
            <a:r>
              <a:rPr lang="fr-FR" sz="4000" dirty="0" smtClean="0"/>
              <a:t>un </a:t>
            </a:r>
            <a:r>
              <a:rPr lang="fr-FR" sz="4000" dirty="0" smtClean="0"/>
              <a:t>texte étranger </a:t>
            </a:r>
            <a:r>
              <a:rPr lang="fr-FR" sz="4000" dirty="0" smtClean="0"/>
              <a:t>: </a:t>
            </a:r>
            <a:endParaRPr lang="fr-FR" sz="4000" dirty="0" smtClean="0"/>
          </a:p>
          <a:p>
            <a:pPr algn="ctr">
              <a:buNone/>
            </a:pPr>
            <a:r>
              <a:rPr lang="fr-FR" sz="4000" dirty="0" smtClean="0"/>
              <a:t>p</a:t>
            </a:r>
            <a:r>
              <a:rPr lang="fr-FR" sz="4000" dirty="0" smtClean="0"/>
              <a:t>ar exemple, latin.</a:t>
            </a:r>
            <a:endParaRPr lang="fr-FR" sz="4000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3351" y="273759"/>
            <a:ext cx="8229600" cy="1285247"/>
          </a:xfrm>
        </p:spPr>
        <p:txBody>
          <a:bodyPr>
            <a:normAutofit fontScale="90000"/>
          </a:bodyPr>
          <a:lstStyle/>
          <a:p>
            <a:r>
              <a:rPr lang="fr-FR" sz="4000" dirty="0" smtClean="0"/>
              <a:t>Un insomniaque bien peu discret…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000" dirty="0" smtClean="0"/>
              <a:t>Sénèque, Lettres à Lucilius, 122</a:t>
            </a:r>
            <a:br>
              <a:rPr lang="fr-FR" sz="2000" dirty="0" smtClean="0"/>
            </a:br>
            <a:r>
              <a:rPr lang="fr-FR" sz="1800" dirty="0" smtClean="0"/>
              <a:t/>
            </a:r>
            <a:br>
              <a:rPr lang="fr-FR" sz="1800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2274" y="1648991"/>
            <a:ext cx="5757863" cy="473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4791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b="1" dirty="0" smtClean="0"/>
              <a:t>Qu’avez-vous compris ?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Pas grand-chose ? Pourtant des relectures peuvent permettre de remarquer :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r>
              <a:rPr lang="fr-FR" dirty="0"/>
              <a:t>structures répétitives </a:t>
            </a:r>
          </a:p>
          <a:p>
            <a:r>
              <a:rPr lang="fr-FR" dirty="0"/>
              <a:t>structure récit-dialogue</a:t>
            </a:r>
          </a:p>
          <a:p>
            <a:r>
              <a:rPr lang="fr-FR" dirty="0"/>
              <a:t>jeu de la question-réponse (ponctuation)</a:t>
            </a:r>
          </a:p>
          <a:p>
            <a:r>
              <a:rPr lang="fr-FR" dirty="0"/>
              <a:t>champ lexical du temps qui </a:t>
            </a:r>
            <a:r>
              <a:rPr lang="fr-FR" dirty="0" smtClean="0"/>
              <a:t>rythme et qui passe</a:t>
            </a:r>
            <a:endParaRPr lang="fr-FR" dirty="0"/>
          </a:p>
          <a:p>
            <a:r>
              <a:rPr lang="fr-FR" dirty="0"/>
              <a:t>champ lexical du bruit</a:t>
            </a:r>
          </a:p>
          <a:p>
            <a:r>
              <a:rPr lang="fr-FR" dirty="0" smtClean="0"/>
              <a:t>repérages </a:t>
            </a:r>
            <a:r>
              <a:rPr lang="fr-FR" dirty="0"/>
              <a:t>grammaticaux : infinitives, interrogatives indirectes, passif personnel et passif impersonnel, verbes déponents…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53850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Mise en </a:t>
            </a:r>
            <a:r>
              <a:rPr lang="fr-FR" sz="4000" b="1" dirty="0"/>
              <a:t>forme</a:t>
            </a:r>
            <a:r>
              <a:rPr lang="fr-FR" b="1" dirty="0"/>
              <a:t> du texte, coloriage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980728"/>
            <a:ext cx="7776864" cy="5641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4491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620688"/>
            <a:ext cx="7262755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282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52128"/>
          </a:xfrm>
        </p:spPr>
        <p:txBody>
          <a:bodyPr>
            <a:normAutofit fontScale="90000"/>
          </a:bodyPr>
          <a:lstStyle/>
          <a:p>
            <a:pPr lvl="0"/>
            <a:r>
              <a:rPr lang="fr-FR" sz="1800" b="1" dirty="0" smtClean="0"/>
              <a:t/>
            </a:r>
            <a:br>
              <a:rPr lang="fr-FR" sz="1800" b="1" dirty="0" smtClean="0"/>
            </a:br>
            <a:r>
              <a:rPr lang="fr-FR" sz="2200" b="1" dirty="0" smtClean="0"/>
              <a:t>Faciliter </a:t>
            </a:r>
            <a:r>
              <a:rPr lang="fr-FR" sz="2200" b="1" dirty="0"/>
              <a:t>l’entrée dans le texte,</a:t>
            </a:r>
            <a:r>
              <a:rPr lang="fr-FR" sz="2200" dirty="0"/>
              <a:t> en variant l’approche du lexique </a:t>
            </a:r>
            <a:r>
              <a:rPr lang="fr-FR" sz="2200" dirty="0" smtClean="0"/>
              <a:t/>
            </a:r>
            <a:br>
              <a:rPr lang="fr-FR" sz="2200" dirty="0" smtClean="0"/>
            </a:br>
            <a:r>
              <a:rPr lang="fr-FR" sz="2200" dirty="0" smtClean="0"/>
              <a:t>(</a:t>
            </a:r>
            <a:r>
              <a:rPr lang="fr-FR" sz="2200" dirty="0"/>
              <a:t>pour éviter de procéder systématiquement à la traduction linéaire </a:t>
            </a:r>
            <a:r>
              <a:rPr lang="fr-FR" sz="2200" dirty="0" smtClean="0"/>
              <a:t/>
            </a:r>
            <a:br>
              <a:rPr lang="fr-FR" sz="2200" dirty="0" smtClean="0"/>
            </a:br>
            <a:r>
              <a:rPr lang="fr-FR" sz="2200" dirty="0" smtClean="0"/>
              <a:t>soumise </a:t>
            </a:r>
            <a:r>
              <a:rPr lang="fr-FR" sz="2200" dirty="0"/>
              <a:t>au savoir du professeur)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0874" y="2154076"/>
            <a:ext cx="5762251" cy="3418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50660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4664"/>
            <a:ext cx="7560840" cy="5693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7128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844824"/>
            <a:ext cx="6991910" cy="1955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3301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32656"/>
            <a:ext cx="5548952" cy="608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22047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peu d’étymologie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r>
              <a:rPr lang="fr-FR" dirty="0" smtClean="0"/>
              <a:t>Lecture &lt; </a:t>
            </a:r>
            <a:r>
              <a:rPr lang="fr-FR" dirty="0" err="1" smtClean="0"/>
              <a:t>lectura</a:t>
            </a:r>
            <a:r>
              <a:rPr lang="fr-FR" dirty="0" smtClean="0"/>
              <a:t> &lt; </a:t>
            </a:r>
            <a:r>
              <a:rPr lang="fr-FR" dirty="0" err="1" smtClean="0"/>
              <a:t>lector</a:t>
            </a:r>
            <a:r>
              <a:rPr lang="fr-FR" dirty="0" smtClean="0"/>
              <a:t> &lt; </a:t>
            </a:r>
            <a:r>
              <a:rPr lang="fr-FR" dirty="0" smtClean="0"/>
              <a:t>lego : je cueille, je recueille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Lexique &lt; </a:t>
            </a:r>
            <a:r>
              <a:rPr lang="fr-FR" dirty="0" err="1" smtClean="0"/>
              <a:t>lexikon</a:t>
            </a:r>
            <a:r>
              <a:rPr lang="fr-FR" dirty="0" smtClean="0"/>
              <a:t> </a:t>
            </a:r>
            <a:r>
              <a:rPr lang="fr-FR" dirty="0" err="1" smtClean="0"/>
              <a:t>biblion</a:t>
            </a:r>
            <a:r>
              <a:rPr lang="fr-FR" dirty="0" smtClean="0"/>
              <a:t> (le livre de mots)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&lt; </a:t>
            </a:r>
            <a:r>
              <a:rPr lang="fr-FR" dirty="0" smtClean="0"/>
              <a:t>lexis (l’action de cueillir, de collecter, de lire)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r>
              <a:rPr lang="fr-FR" sz="3200" dirty="0" smtClean="0"/>
              <a:t>Revenons à </a:t>
            </a:r>
            <a:r>
              <a:rPr lang="fr-FR" sz="3200" dirty="0" smtClean="0"/>
              <a:t>la lecture en </a:t>
            </a:r>
            <a:r>
              <a:rPr lang="fr-FR" sz="3200" dirty="0" smtClean="0"/>
              <a:t>français, avec des exemples chronologiques, prouvant la nécessité de relire.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4000" b="1" dirty="0" smtClean="0"/>
              <a:t>Or vos dirai </a:t>
            </a:r>
            <a:r>
              <a:rPr lang="fr-FR" sz="4000" b="1" dirty="0" err="1" smtClean="0"/>
              <a:t>conment</a:t>
            </a:r>
            <a:r>
              <a:rPr lang="fr-FR" sz="4000" b="1" dirty="0" smtClean="0"/>
              <a:t> </a:t>
            </a:r>
            <a:r>
              <a:rPr lang="fr-FR" sz="4000" b="1" dirty="0" err="1" smtClean="0"/>
              <a:t>avint</a:t>
            </a:r>
            <a:r>
              <a:rPr lang="fr-FR" sz="4000" b="1" dirty="0" smtClean="0"/>
              <a:t> </a:t>
            </a:r>
          </a:p>
          <a:p>
            <a:pPr>
              <a:buNone/>
            </a:pPr>
            <a:r>
              <a:rPr lang="fr-FR" sz="4000" b="1" dirty="0" smtClean="0"/>
              <a:t>	A Ysengrin, quant la nuit vint.</a:t>
            </a:r>
            <a:br>
              <a:rPr lang="fr-FR" sz="4000" b="1" dirty="0" smtClean="0"/>
            </a:br>
            <a:r>
              <a:rPr lang="fr-FR" sz="4000" b="1" dirty="0" smtClean="0"/>
              <a:t>Par mi le </a:t>
            </a:r>
            <a:r>
              <a:rPr lang="fr-FR" sz="4000" b="1" dirty="0" err="1" smtClean="0"/>
              <a:t>bos</a:t>
            </a:r>
            <a:r>
              <a:rPr lang="fr-FR" sz="4000" b="1" dirty="0" smtClean="0"/>
              <a:t> s'en va </a:t>
            </a:r>
            <a:r>
              <a:rPr lang="fr-FR" sz="4000" b="1" dirty="0" err="1" smtClean="0"/>
              <a:t>corant</a:t>
            </a:r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4000" b="1" dirty="0" smtClean="0"/>
              <a:t>Et si </a:t>
            </a:r>
            <a:r>
              <a:rPr lang="fr-FR" sz="4000" b="1" dirty="0" err="1" smtClean="0"/>
              <a:t>aloit</a:t>
            </a:r>
            <a:r>
              <a:rPr lang="fr-FR" sz="4000" b="1" dirty="0" smtClean="0"/>
              <a:t> ce </a:t>
            </a:r>
            <a:r>
              <a:rPr lang="fr-FR" sz="4000" b="1" dirty="0" err="1" smtClean="0"/>
              <a:t>porpensant</a:t>
            </a:r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4000" b="1" dirty="0" smtClean="0"/>
              <a:t>Que fox est li </a:t>
            </a:r>
            <a:r>
              <a:rPr lang="fr-FR" sz="4000" b="1" dirty="0" err="1" smtClean="0"/>
              <a:t>hons</a:t>
            </a:r>
            <a:r>
              <a:rPr lang="fr-FR" sz="4000" b="1" dirty="0" smtClean="0"/>
              <a:t> et li </a:t>
            </a:r>
            <a:r>
              <a:rPr lang="fr-FR" sz="4000" b="1" dirty="0" err="1" smtClean="0"/>
              <a:t>leus</a:t>
            </a:r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4000" b="1" dirty="0" smtClean="0"/>
              <a:t>Qui onques va </a:t>
            </a:r>
            <a:r>
              <a:rPr lang="fr-FR" sz="4000" b="1" dirty="0" err="1" smtClean="0"/>
              <a:t>nule</a:t>
            </a:r>
            <a:r>
              <a:rPr lang="fr-FR" sz="4000" b="1" dirty="0" smtClean="0"/>
              <a:t> part </a:t>
            </a:r>
            <a:r>
              <a:rPr lang="fr-FR" sz="4000" b="1" dirty="0" err="1" smtClean="0"/>
              <a:t>seus</a:t>
            </a:r>
            <a:r>
              <a:rPr lang="fr-FR" sz="4000" b="1" dirty="0" smtClean="0"/>
              <a:t>,</a:t>
            </a:r>
            <a:br>
              <a:rPr lang="fr-FR" sz="4000" b="1" dirty="0" smtClean="0"/>
            </a:br>
            <a:r>
              <a:rPr lang="fr-FR" sz="4000" b="1" dirty="0" err="1" smtClean="0"/>
              <a:t>Por</a:t>
            </a:r>
            <a:r>
              <a:rPr lang="fr-FR" sz="4000" b="1" dirty="0" smtClean="0"/>
              <a:t> qu'il </a:t>
            </a:r>
            <a:r>
              <a:rPr lang="fr-FR" sz="4000" b="1" dirty="0" err="1" smtClean="0"/>
              <a:t>puist</a:t>
            </a:r>
            <a:r>
              <a:rPr lang="fr-FR" sz="4000" b="1" dirty="0" smtClean="0"/>
              <a:t> avoir </a:t>
            </a:r>
            <a:r>
              <a:rPr lang="fr-FR" sz="4000" b="1" dirty="0" err="1" smtClean="0"/>
              <a:t>compaingnie</a:t>
            </a:r>
            <a:r>
              <a:rPr lang="fr-FR" sz="4000" b="1" dirty="0" smtClean="0"/>
              <a:t>,</a:t>
            </a:r>
            <a:br>
              <a:rPr lang="fr-FR" sz="4000" b="1" dirty="0" smtClean="0"/>
            </a:br>
            <a:r>
              <a:rPr lang="fr-FR" sz="4000" b="1" dirty="0" smtClean="0"/>
              <a:t>Que </a:t>
            </a:r>
            <a:r>
              <a:rPr lang="fr-FR" sz="4000" b="1" dirty="0" err="1" smtClean="0"/>
              <a:t>mestier</a:t>
            </a:r>
            <a:r>
              <a:rPr lang="fr-FR" sz="4000" b="1" dirty="0" smtClean="0"/>
              <a:t> a souvent d'aïe :</a:t>
            </a:r>
            <a:br>
              <a:rPr lang="fr-FR" sz="4000" b="1" dirty="0" smtClean="0"/>
            </a:br>
            <a:r>
              <a:rPr lang="fr-FR" sz="4000" b="1" dirty="0" smtClean="0"/>
              <a:t>Et </a:t>
            </a:r>
            <a:r>
              <a:rPr lang="fr-FR" sz="4000" b="1" dirty="0" err="1" smtClean="0"/>
              <a:t>tiex</a:t>
            </a:r>
            <a:r>
              <a:rPr lang="fr-FR" sz="4000" b="1" dirty="0" smtClean="0"/>
              <a:t> </a:t>
            </a:r>
            <a:r>
              <a:rPr lang="fr-FR" sz="4000" b="1" dirty="0" err="1" smtClean="0"/>
              <a:t>puet</a:t>
            </a:r>
            <a:r>
              <a:rPr lang="fr-FR" sz="4000" b="1" dirty="0" smtClean="0"/>
              <a:t> on </a:t>
            </a:r>
            <a:r>
              <a:rPr lang="fr-FR" sz="4000" b="1" dirty="0" err="1" smtClean="0"/>
              <a:t>acompaingnier</a:t>
            </a:r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4000" b="1" dirty="0" smtClean="0"/>
              <a:t>Dont l'en a puis </a:t>
            </a:r>
            <a:r>
              <a:rPr lang="fr-FR" sz="4000" b="1" dirty="0" err="1" smtClean="0"/>
              <a:t>grant</a:t>
            </a:r>
            <a:r>
              <a:rPr lang="fr-FR" sz="4000" b="1" dirty="0" smtClean="0"/>
              <a:t> </a:t>
            </a:r>
            <a:r>
              <a:rPr lang="fr-FR" sz="4000" b="1" dirty="0" err="1" smtClean="0"/>
              <a:t>encombrier</a:t>
            </a:r>
            <a:r>
              <a:rPr lang="fr-FR" sz="4000" b="1" dirty="0" smtClean="0"/>
              <a:t>.</a:t>
            </a:r>
            <a:br>
              <a:rPr lang="fr-FR" sz="4000" b="1" dirty="0" smtClean="0"/>
            </a:br>
            <a:r>
              <a:rPr lang="fr-FR" sz="4000" b="1" dirty="0" smtClean="0"/>
              <a:t>Quant ce </a:t>
            </a:r>
            <a:r>
              <a:rPr lang="fr-FR" sz="4000" b="1" dirty="0" err="1" smtClean="0"/>
              <a:t>pensoit</a:t>
            </a:r>
            <a:r>
              <a:rPr lang="fr-FR" sz="4000" b="1" dirty="0" smtClean="0"/>
              <a:t> en son </a:t>
            </a:r>
            <a:r>
              <a:rPr lang="fr-FR" sz="4000" b="1" dirty="0" err="1" smtClean="0"/>
              <a:t>corage</a:t>
            </a:r>
            <a:r>
              <a:rPr lang="fr-FR" sz="4000" b="1" dirty="0" smtClean="0"/>
              <a:t>,</a:t>
            </a:r>
            <a:br>
              <a:rPr lang="fr-FR" sz="4000" b="1" dirty="0" smtClean="0"/>
            </a:br>
            <a:r>
              <a:rPr lang="fr-FR" sz="4000" b="1" dirty="0" smtClean="0"/>
              <a:t>A tant </a:t>
            </a:r>
            <a:r>
              <a:rPr lang="fr-FR" sz="4000" b="1" dirty="0" err="1" smtClean="0"/>
              <a:t>issi</a:t>
            </a:r>
            <a:r>
              <a:rPr lang="fr-FR" sz="4000" b="1" dirty="0" smtClean="0"/>
              <a:t> de </a:t>
            </a:r>
            <a:r>
              <a:rPr lang="fr-FR" sz="4000" b="1" dirty="0" err="1" smtClean="0"/>
              <a:t>cel</a:t>
            </a:r>
            <a:r>
              <a:rPr lang="fr-FR" sz="4000" b="1" dirty="0" smtClean="0"/>
              <a:t> </a:t>
            </a:r>
            <a:r>
              <a:rPr lang="fr-FR" sz="4000" b="1" dirty="0" err="1" smtClean="0"/>
              <a:t>boscage</a:t>
            </a:r>
            <a:r>
              <a:rPr lang="fr-FR" sz="4000" b="1" dirty="0" smtClean="0"/>
              <a:t> ;</a:t>
            </a:r>
            <a:br>
              <a:rPr lang="fr-FR" sz="4000" b="1" dirty="0" smtClean="0"/>
            </a:br>
            <a:r>
              <a:rPr lang="fr-FR" sz="4000" b="1" dirty="0" smtClean="0"/>
              <a:t>Une jument vit en .I. pré</a:t>
            </a:r>
            <a:br>
              <a:rPr lang="fr-FR" sz="4000" b="1" dirty="0" smtClean="0"/>
            </a:br>
            <a:r>
              <a:rPr lang="fr-FR" sz="4000" b="1" dirty="0" smtClean="0"/>
              <a:t>Ou </a:t>
            </a:r>
            <a:r>
              <a:rPr lang="fr-FR" sz="4000" b="1" dirty="0" err="1" smtClean="0"/>
              <a:t>ele</a:t>
            </a:r>
            <a:r>
              <a:rPr lang="fr-FR" sz="4000" b="1" dirty="0" smtClean="0"/>
              <a:t> </a:t>
            </a:r>
            <a:r>
              <a:rPr lang="fr-FR" sz="4000" b="1" dirty="0" err="1" smtClean="0"/>
              <a:t>pessoit</a:t>
            </a:r>
            <a:r>
              <a:rPr lang="fr-FR" sz="4000" b="1" dirty="0" smtClean="0"/>
              <a:t> </a:t>
            </a:r>
            <a:r>
              <a:rPr lang="fr-FR" sz="4000" b="1" dirty="0" err="1" smtClean="0"/>
              <a:t>pres</a:t>
            </a:r>
            <a:r>
              <a:rPr lang="fr-FR" sz="4000" b="1" dirty="0" smtClean="0"/>
              <a:t> d'un blé.</a:t>
            </a:r>
            <a:endParaRPr lang="fr-F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r-FR" dirty="0" smtClean="0"/>
              <a:t>	Je vais vous raconter ce qui est arrivé </a:t>
            </a:r>
          </a:p>
          <a:p>
            <a:pPr>
              <a:buNone/>
            </a:pPr>
            <a:r>
              <a:rPr lang="fr-FR" dirty="0" smtClean="0"/>
              <a:t>	à Ysengrin après cette nuit-là.</a:t>
            </a:r>
            <a:br>
              <a:rPr lang="fr-FR" dirty="0" smtClean="0"/>
            </a:br>
            <a:r>
              <a:rPr lang="fr-FR" dirty="0" smtClean="0"/>
              <a:t>Alors qu'il s'en va en courant à travers bois,</a:t>
            </a:r>
            <a:br>
              <a:rPr lang="fr-FR" dirty="0" smtClean="0"/>
            </a:br>
            <a:r>
              <a:rPr lang="fr-FR" dirty="0" smtClean="0"/>
              <a:t>il se dit que l'homme est bien fou, tout comme le loup,</a:t>
            </a:r>
            <a:br>
              <a:rPr lang="fr-FR" dirty="0" smtClean="0"/>
            </a:br>
            <a:r>
              <a:rPr lang="fr-FR" dirty="0" smtClean="0"/>
              <a:t>de partir seul n’importe où,</a:t>
            </a:r>
            <a:br>
              <a:rPr lang="fr-FR" dirty="0" smtClean="0"/>
            </a:br>
            <a:r>
              <a:rPr lang="fr-FR" dirty="0" smtClean="0"/>
              <a:t>quand il pourrait avoir de la compagnie,</a:t>
            </a:r>
            <a:br>
              <a:rPr lang="fr-FR" dirty="0" smtClean="0"/>
            </a:br>
            <a:r>
              <a:rPr lang="fr-FR" dirty="0" smtClean="0"/>
              <a:t>car il a souvent besoin d'aide.</a:t>
            </a:r>
            <a:br>
              <a:rPr lang="fr-FR" dirty="0" smtClean="0"/>
            </a:br>
            <a:r>
              <a:rPr lang="fr-FR" dirty="0" smtClean="0"/>
              <a:t>Il faut toujours être accompagné</a:t>
            </a:r>
            <a:br>
              <a:rPr lang="fr-FR" dirty="0" smtClean="0"/>
            </a:br>
            <a:r>
              <a:rPr lang="fr-FR" dirty="0" smtClean="0"/>
              <a:t>au cas où on aurait de gros ennuis.</a:t>
            </a:r>
            <a:br>
              <a:rPr lang="fr-FR" dirty="0" smtClean="0"/>
            </a:br>
            <a:r>
              <a:rPr lang="fr-FR" dirty="0" smtClean="0"/>
              <a:t>Il y réfléchit avec gravité</a:t>
            </a:r>
            <a:br>
              <a:rPr lang="fr-FR" dirty="0" smtClean="0"/>
            </a:br>
            <a:r>
              <a:rPr lang="fr-FR" dirty="0" smtClean="0"/>
              <a:t>jusqu'à ce qu'il arrive à l'orée du bois.</a:t>
            </a:r>
            <a:br>
              <a:rPr lang="fr-FR" dirty="0" smtClean="0"/>
            </a:br>
            <a:r>
              <a:rPr lang="fr-FR" dirty="0" smtClean="0"/>
              <a:t>Il voit alors une jument dans un pré,</a:t>
            </a:r>
            <a:br>
              <a:rPr lang="fr-FR" dirty="0" smtClean="0"/>
            </a:br>
            <a:r>
              <a:rPr lang="fr-FR" dirty="0" smtClean="0"/>
              <a:t>en train de paître près des blés.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Libre </a:t>
            </a:r>
            <a:r>
              <a:rPr lang="fr-FR" dirty="0" err="1" smtClean="0"/>
              <a:t>vivois</a:t>
            </a:r>
            <a:r>
              <a:rPr lang="fr-FR" dirty="0" smtClean="0"/>
              <a:t> en l'Avril de mon </a:t>
            </a:r>
            <a:r>
              <a:rPr lang="fr-FR" dirty="0" err="1" smtClean="0"/>
              <a:t>aage</a:t>
            </a:r>
            <a:r>
              <a:rPr lang="fr-FR" dirty="0" smtClean="0"/>
              <a:t>,</a:t>
            </a:r>
            <a:br>
              <a:rPr lang="fr-FR" dirty="0" smtClean="0"/>
            </a:br>
            <a:r>
              <a:rPr lang="fr-FR" dirty="0" smtClean="0"/>
              <a:t>De cure exempt </a:t>
            </a:r>
            <a:r>
              <a:rPr lang="fr-FR" dirty="0" err="1" smtClean="0"/>
              <a:t>soubz</a:t>
            </a:r>
            <a:r>
              <a:rPr lang="fr-FR" dirty="0" smtClean="0"/>
              <a:t> celle adolescence,</a:t>
            </a:r>
            <a:br>
              <a:rPr lang="fr-FR" dirty="0" smtClean="0"/>
            </a:br>
            <a:r>
              <a:rPr lang="fr-FR" dirty="0" smtClean="0"/>
              <a:t>Où l'œil, encore non expert de dommage,</a:t>
            </a:r>
            <a:br>
              <a:rPr lang="fr-FR" dirty="0" smtClean="0"/>
            </a:br>
            <a:r>
              <a:rPr lang="fr-FR" dirty="0" smtClean="0"/>
              <a:t>Se </a:t>
            </a:r>
            <a:r>
              <a:rPr lang="fr-FR" dirty="0" err="1" smtClean="0"/>
              <a:t>veit</a:t>
            </a:r>
            <a:r>
              <a:rPr lang="fr-FR" dirty="0" smtClean="0"/>
              <a:t> surpris de la </a:t>
            </a:r>
            <a:r>
              <a:rPr lang="fr-FR" dirty="0" err="1" smtClean="0"/>
              <a:t>doulce</a:t>
            </a:r>
            <a:r>
              <a:rPr lang="fr-FR" dirty="0" smtClean="0"/>
              <a:t> </a:t>
            </a:r>
            <a:r>
              <a:rPr lang="fr-FR" dirty="0" err="1" smtClean="0"/>
              <a:t>presence</a:t>
            </a:r>
            <a:r>
              <a:rPr lang="fr-FR" dirty="0" smtClean="0"/>
              <a:t>,</a:t>
            </a:r>
            <a:br>
              <a:rPr lang="fr-FR" dirty="0" smtClean="0"/>
            </a:br>
            <a:r>
              <a:rPr lang="fr-FR" dirty="0" smtClean="0"/>
              <a:t>Qui par sa </a:t>
            </a:r>
            <a:r>
              <a:rPr lang="fr-FR" dirty="0" err="1" smtClean="0"/>
              <a:t>haulte</a:t>
            </a:r>
            <a:r>
              <a:rPr lang="fr-FR" dirty="0" smtClean="0"/>
              <a:t>, et divine excellence</a:t>
            </a:r>
            <a:br>
              <a:rPr lang="fr-FR" dirty="0" smtClean="0"/>
            </a:br>
            <a:r>
              <a:rPr lang="fr-FR" dirty="0" smtClean="0"/>
              <a:t>M'</a:t>
            </a:r>
            <a:r>
              <a:rPr lang="fr-FR" dirty="0" err="1" smtClean="0"/>
              <a:t>estonna</a:t>
            </a:r>
            <a:r>
              <a:rPr lang="fr-FR" dirty="0" smtClean="0"/>
              <a:t> l'Ame, et le sens tellement,</a:t>
            </a:r>
            <a:br>
              <a:rPr lang="fr-FR" dirty="0" smtClean="0"/>
            </a:br>
            <a:r>
              <a:rPr lang="fr-FR" dirty="0" smtClean="0"/>
              <a:t>Que de ses </a:t>
            </a:r>
            <a:r>
              <a:rPr lang="fr-FR" dirty="0" err="1" smtClean="0"/>
              <a:t>yeulx</a:t>
            </a:r>
            <a:r>
              <a:rPr lang="fr-FR" dirty="0" smtClean="0"/>
              <a:t> l'</a:t>
            </a:r>
            <a:r>
              <a:rPr lang="fr-FR" dirty="0" err="1" smtClean="0"/>
              <a:t>archier</a:t>
            </a:r>
            <a:r>
              <a:rPr lang="fr-FR" dirty="0" smtClean="0"/>
              <a:t> tout bellement</a:t>
            </a:r>
            <a:br>
              <a:rPr lang="fr-FR" dirty="0" smtClean="0"/>
            </a:br>
            <a:r>
              <a:rPr lang="fr-FR" dirty="0" smtClean="0"/>
              <a:t>Ma liberté </a:t>
            </a:r>
            <a:r>
              <a:rPr lang="fr-FR" dirty="0" err="1" smtClean="0"/>
              <a:t>luy</a:t>
            </a:r>
            <a:r>
              <a:rPr lang="fr-FR" dirty="0" smtClean="0"/>
              <a:t> a toute asservie :</a:t>
            </a:r>
            <a:br>
              <a:rPr lang="fr-FR" dirty="0" smtClean="0"/>
            </a:br>
            <a:r>
              <a:rPr lang="fr-FR" dirty="0" smtClean="0"/>
              <a:t>Et des ce jour continuellement</a:t>
            </a:r>
            <a:br>
              <a:rPr lang="fr-FR" dirty="0" smtClean="0"/>
            </a:br>
            <a:r>
              <a:rPr lang="fr-FR" dirty="0" smtClean="0"/>
              <a:t>En sa </a:t>
            </a:r>
            <a:r>
              <a:rPr lang="fr-FR" dirty="0" err="1" smtClean="0"/>
              <a:t>beaulté</a:t>
            </a:r>
            <a:r>
              <a:rPr lang="fr-FR" dirty="0" smtClean="0"/>
              <a:t> </a:t>
            </a:r>
            <a:r>
              <a:rPr lang="fr-FR" dirty="0" err="1" smtClean="0"/>
              <a:t>gist</a:t>
            </a:r>
            <a:r>
              <a:rPr lang="fr-FR" dirty="0" smtClean="0"/>
              <a:t> ma mort, et ma vie.</a:t>
            </a:r>
          </a:p>
          <a:p>
            <a:endParaRPr lang="fr-FR" dirty="0" smtClean="0"/>
          </a:p>
          <a:p>
            <a:r>
              <a:rPr lang="fr-FR" dirty="0" smtClean="0"/>
              <a:t>Maurice Scève, </a:t>
            </a:r>
            <a:r>
              <a:rPr lang="fr-FR" i="1" dirty="0" smtClean="0"/>
              <a:t>Délie</a:t>
            </a:r>
            <a:r>
              <a:rPr lang="fr-FR" dirty="0" smtClean="0"/>
              <a:t>, dizain VI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57270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fr-FR" sz="3600" dirty="0" smtClean="0"/>
              <a:t>Racine, </a:t>
            </a:r>
            <a:r>
              <a:rPr lang="fr-FR" sz="3600" i="1" dirty="0" smtClean="0"/>
              <a:t>Andromaque</a:t>
            </a:r>
            <a:r>
              <a:rPr lang="fr-FR" sz="3600" dirty="0" smtClean="0"/>
              <a:t>, III, 8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Autofit/>
          </a:bodyPr>
          <a:lstStyle/>
          <a:p>
            <a:r>
              <a:rPr lang="fr-FR" sz="1800" dirty="0" smtClean="0"/>
              <a:t>Andromaque</a:t>
            </a:r>
            <a:br>
              <a:rPr lang="fr-FR" sz="1800" dirty="0" smtClean="0"/>
            </a:br>
            <a:r>
              <a:rPr lang="fr-FR" sz="1800" dirty="0" err="1" smtClean="0"/>
              <a:t>Dois−je</a:t>
            </a:r>
            <a:r>
              <a:rPr lang="fr-FR" sz="1800" dirty="0" smtClean="0"/>
              <a:t> les oublier, s'il ne s'en souvient plus ?</a:t>
            </a:r>
            <a:br>
              <a:rPr lang="fr-FR" sz="1800" dirty="0" smtClean="0"/>
            </a:br>
            <a:r>
              <a:rPr lang="fr-FR" sz="1800" dirty="0" err="1" smtClean="0"/>
              <a:t>Dois−je</a:t>
            </a:r>
            <a:r>
              <a:rPr lang="fr-FR" sz="1800" dirty="0" smtClean="0"/>
              <a:t> oublier Hector privé de funérailles,</a:t>
            </a:r>
            <a:br>
              <a:rPr lang="fr-FR" sz="1800" dirty="0" smtClean="0"/>
            </a:br>
            <a:r>
              <a:rPr lang="fr-FR" sz="1800" dirty="0" smtClean="0"/>
              <a:t>Et traîné sans honneur autour de nos murailles ?</a:t>
            </a:r>
            <a:br>
              <a:rPr lang="fr-FR" sz="1800" dirty="0" smtClean="0"/>
            </a:br>
            <a:r>
              <a:rPr lang="fr-FR" sz="1800" dirty="0" err="1" smtClean="0"/>
              <a:t>Dois−je</a:t>
            </a:r>
            <a:r>
              <a:rPr lang="fr-FR" sz="1800" dirty="0" smtClean="0"/>
              <a:t> oublier son père à mes pieds renversé,</a:t>
            </a:r>
            <a:br>
              <a:rPr lang="fr-FR" sz="1800" dirty="0" smtClean="0"/>
            </a:br>
            <a:r>
              <a:rPr lang="fr-FR" sz="1800" dirty="0" smtClean="0"/>
              <a:t>Ensanglantant l'autel qu'il tenait embrassé ?</a:t>
            </a:r>
            <a:br>
              <a:rPr lang="fr-FR" sz="1800" dirty="0" smtClean="0"/>
            </a:br>
            <a:r>
              <a:rPr lang="fr-FR" sz="1800" dirty="0" smtClean="0"/>
              <a:t>Songe, songe, </a:t>
            </a:r>
            <a:r>
              <a:rPr lang="fr-FR" sz="1800" dirty="0" err="1" smtClean="0"/>
              <a:t>Céphise</a:t>
            </a:r>
            <a:r>
              <a:rPr lang="fr-FR" sz="1800" dirty="0" smtClean="0"/>
              <a:t>, à cette nuit cruelle</a:t>
            </a:r>
            <a:br>
              <a:rPr lang="fr-FR" sz="1800" dirty="0" smtClean="0"/>
            </a:br>
            <a:r>
              <a:rPr lang="fr-FR" sz="1800" dirty="0" smtClean="0"/>
              <a:t>Qui fut pour tout un peuple une nuit éternelle ;</a:t>
            </a:r>
            <a:br>
              <a:rPr lang="fr-FR" sz="1800" dirty="0" smtClean="0"/>
            </a:br>
            <a:r>
              <a:rPr lang="fr-FR" sz="1800" dirty="0" err="1" smtClean="0"/>
              <a:t>Figure−toi</a:t>
            </a:r>
            <a:r>
              <a:rPr lang="fr-FR" sz="1800" dirty="0" smtClean="0"/>
              <a:t> Pyrrhus, les yeux étincelants,</a:t>
            </a:r>
            <a:br>
              <a:rPr lang="fr-FR" sz="1800" dirty="0" smtClean="0"/>
            </a:br>
            <a:r>
              <a:rPr lang="fr-FR" sz="1800" dirty="0" smtClean="0"/>
              <a:t>Entrant à la lueur de nos palais brûlants,</a:t>
            </a:r>
            <a:br>
              <a:rPr lang="fr-FR" sz="1800" dirty="0" smtClean="0"/>
            </a:br>
            <a:r>
              <a:rPr lang="fr-FR" sz="1800" dirty="0" smtClean="0"/>
              <a:t>Sur tous mes frères morts se faisant un passage,</a:t>
            </a:r>
            <a:br>
              <a:rPr lang="fr-FR" sz="1800" dirty="0" smtClean="0"/>
            </a:br>
            <a:r>
              <a:rPr lang="fr-FR" sz="1800" dirty="0" smtClean="0"/>
              <a:t>Et de sang tout couvert échauffant le carnage ;</a:t>
            </a:r>
            <a:br>
              <a:rPr lang="fr-FR" sz="1800" dirty="0" smtClean="0"/>
            </a:br>
            <a:r>
              <a:rPr lang="fr-FR" sz="1800" dirty="0" smtClean="0"/>
              <a:t>Songe aux cris des vainqueurs, songe aux cris des mourants,</a:t>
            </a:r>
            <a:br>
              <a:rPr lang="fr-FR" sz="1800" dirty="0" smtClean="0"/>
            </a:br>
            <a:r>
              <a:rPr lang="fr-FR" sz="1800" dirty="0" smtClean="0"/>
              <a:t>Dans la flamme étouffés, sous le fer expirants ;</a:t>
            </a:r>
            <a:br>
              <a:rPr lang="fr-FR" sz="1800" dirty="0" smtClean="0"/>
            </a:br>
            <a:r>
              <a:rPr lang="fr-FR" sz="1800" dirty="0" err="1" smtClean="0"/>
              <a:t>Peins−toi</a:t>
            </a:r>
            <a:r>
              <a:rPr lang="fr-FR" sz="1800" dirty="0" smtClean="0"/>
              <a:t> dans ces horreurs Andromaque éperdue :</a:t>
            </a:r>
            <a:br>
              <a:rPr lang="fr-FR" sz="1800" dirty="0" smtClean="0"/>
            </a:br>
            <a:r>
              <a:rPr lang="fr-FR" sz="1800" dirty="0" smtClean="0"/>
              <a:t>Voilà comme Pyrrhus vint s'offrir à ma vue ;</a:t>
            </a:r>
            <a:br>
              <a:rPr lang="fr-FR" sz="1800" dirty="0" smtClean="0"/>
            </a:br>
            <a:r>
              <a:rPr lang="fr-FR" sz="1800" dirty="0" smtClean="0"/>
              <a:t>Voilà par quels exploits il sut se couronner ;</a:t>
            </a:r>
            <a:br>
              <a:rPr lang="fr-FR" sz="1800" dirty="0" smtClean="0"/>
            </a:br>
            <a:r>
              <a:rPr lang="fr-FR" sz="1800" dirty="0" smtClean="0"/>
              <a:t>Enfin voilà l'époux que tu me veux donner.</a:t>
            </a:r>
            <a:br>
              <a:rPr lang="fr-FR" sz="1800" dirty="0" smtClean="0"/>
            </a:br>
            <a:r>
              <a:rPr lang="fr-FR" sz="1800" dirty="0" smtClean="0"/>
              <a:t>Non, je ne serai point complice de ses crimes ;</a:t>
            </a:r>
            <a:br>
              <a:rPr lang="fr-FR" sz="1800" dirty="0" smtClean="0"/>
            </a:br>
            <a:r>
              <a:rPr lang="fr-FR" sz="1800" dirty="0" smtClean="0"/>
              <a:t>Qu'il nous prenne, s'il veut, pour dernières victimes.</a:t>
            </a:r>
            <a:br>
              <a:rPr lang="fr-FR" sz="1800" dirty="0" smtClean="0"/>
            </a:br>
            <a:r>
              <a:rPr lang="fr-FR" sz="1800" dirty="0" smtClean="0"/>
              <a:t>Tous mes ressentiments lui seraient asservis.</a:t>
            </a:r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 smtClean="0"/>
              <a:t>Roman de </a:t>
            </a:r>
            <a:r>
              <a:rPr lang="fr-FR" dirty="0" err="1" smtClean="0"/>
              <a:t>Renart</a:t>
            </a:r>
            <a:r>
              <a:rPr lang="fr-FR" dirty="0" smtClean="0"/>
              <a:t> </a:t>
            </a:r>
            <a:r>
              <a:rPr lang="fr-FR" dirty="0" smtClean="0"/>
              <a:t>: nécessité d’une traduction</a:t>
            </a:r>
          </a:p>
          <a:p>
            <a:pPr algn="just"/>
            <a:r>
              <a:rPr lang="fr-FR" dirty="0" smtClean="0"/>
              <a:t>Dizains de Maurice Scève : on commence à comprendre en s’aidant de l’étymologie.</a:t>
            </a:r>
          </a:p>
          <a:p>
            <a:pPr algn="just"/>
            <a:r>
              <a:rPr lang="fr-FR" dirty="0" smtClean="0"/>
              <a:t>La tirade d’Andromaque : des relectures indispensables pour ressentir l’émotion du texte et le comprendre.</a:t>
            </a:r>
          </a:p>
          <a:p>
            <a:pPr algn="just"/>
            <a:r>
              <a:rPr lang="fr-FR" dirty="0" smtClean="0"/>
              <a:t>Et puis, les deux vignettes qui suivent suggèrent l’importance des sources : le récit de Virgile, la peinture de </a:t>
            </a:r>
            <a:r>
              <a:rPr lang="fr-FR" dirty="0" err="1" smtClean="0"/>
              <a:t>Brughel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2700" dirty="0" smtClean="0"/>
              <a:t/>
            </a:r>
            <a:br>
              <a:rPr lang="fr-FR" sz="2700" dirty="0" smtClean="0"/>
            </a:br>
            <a:r>
              <a:rPr lang="fr-FR" sz="2700" dirty="0" smtClean="0"/>
              <a:t>Le sac de Troie, vu par un Romain de l’époque d’Auguste</a:t>
            </a:r>
            <a:br>
              <a:rPr lang="fr-FR" sz="2700" dirty="0" smtClean="0"/>
            </a:br>
            <a:r>
              <a:rPr lang="fr-FR" sz="2700" dirty="0" smtClean="0"/>
              <a:t> Virgile, Enéide, II, 479-492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fr-FR" dirty="0" smtClean="0"/>
              <a:t>	</a:t>
            </a:r>
            <a:r>
              <a:rPr lang="fr-FR" sz="3800" dirty="0" smtClean="0"/>
              <a:t>Pyrrhus parmi les premiers, à l'aide de la double hache qu'il a saisie, </a:t>
            </a:r>
            <a:br>
              <a:rPr lang="fr-FR" sz="3800" dirty="0" smtClean="0"/>
            </a:br>
            <a:r>
              <a:rPr lang="fr-FR" sz="3800" dirty="0" smtClean="0"/>
              <a:t>saccage le solide perron, arrache de leurs gonds les montants de bronze.</a:t>
            </a:r>
            <a:br>
              <a:rPr lang="fr-FR" sz="3800" dirty="0" smtClean="0"/>
            </a:br>
            <a:r>
              <a:rPr lang="fr-FR" sz="3800" dirty="0" smtClean="0"/>
              <a:t>Déjà, il a fait sauter une poutre, enfoncé le chêne résistant,</a:t>
            </a:r>
            <a:br>
              <a:rPr lang="fr-FR" sz="3800" dirty="0" smtClean="0"/>
            </a:br>
            <a:r>
              <a:rPr lang="fr-FR" sz="3800" dirty="0" smtClean="0"/>
              <a:t>et ouvert une immense brèche, largement béante.</a:t>
            </a:r>
            <a:br>
              <a:rPr lang="fr-FR" sz="3800" dirty="0" smtClean="0"/>
            </a:br>
            <a:r>
              <a:rPr lang="fr-FR" sz="3800" dirty="0" smtClean="0"/>
              <a:t>L'intérieur de la demeure apparaît ; ses longues cours se découvrent;</a:t>
            </a:r>
            <a:br>
              <a:rPr lang="fr-FR" sz="3800" dirty="0" smtClean="0"/>
            </a:br>
            <a:r>
              <a:rPr lang="fr-FR" sz="3800" dirty="0" smtClean="0"/>
              <a:t>on voit les appartements du palais de Priam et des anciens rois;</a:t>
            </a:r>
            <a:br>
              <a:rPr lang="fr-FR" sz="3800" dirty="0" smtClean="0"/>
            </a:br>
            <a:r>
              <a:rPr lang="fr-FR" sz="3800" dirty="0" smtClean="0"/>
              <a:t>on voit aussi les hommes armés debout devant l'entrée, sur le seuil.</a:t>
            </a:r>
            <a:br>
              <a:rPr lang="fr-FR" sz="3800" dirty="0" smtClean="0"/>
            </a:br>
            <a:r>
              <a:rPr lang="fr-FR" sz="3800" b="1" dirty="0" smtClean="0"/>
              <a:t>L'intérieur de la maison n'est que gémissements qui se mêlent</a:t>
            </a:r>
            <a:br>
              <a:rPr lang="fr-FR" sz="3800" b="1" dirty="0" smtClean="0"/>
            </a:br>
            <a:r>
              <a:rPr lang="fr-FR" sz="3800" b="1" dirty="0" smtClean="0"/>
              <a:t>à un tumulte désastreux, et les parties les plus retirées du palais</a:t>
            </a:r>
            <a:br>
              <a:rPr lang="fr-FR" sz="3800" b="1" dirty="0" smtClean="0"/>
            </a:br>
            <a:r>
              <a:rPr lang="fr-FR" sz="3800" b="1" dirty="0" smtClean="0"/>
              <a:t>retentissent des lamentations des femmes ; leur cri atteint les astres d'or. Les mères épouvantées errent à travers l'immense palais,</a:t>
            </a:r>
            <a:br>
              <a:rPr lang="fr-FR" sz="3800" b="1" dirty="0" smtClean="0"/>
            </a:br>
            <a:r>
              <a:rPr lang="fr-FR" sz="3800" b="1" dirty="0" smtClean="0"/>
              <a:t>étreignent les portes, les serrent, y collent leurs lèvres.</a:t>
            </a:r>
          </a:p>
          <a:p>
            <a:pPr>
              <a:buNone/>
            </a:pPr>
            <a:r>
              <a:rPr lang="fr-FR" sz="3800" dirty="0" smtClean="0"/>
              <a:t/>
            </a:r>
            <a:br>
              <a:rPr lang="fr-FR" sz="3800" dirty="0" smtClean="0"/>
            </a:br>
            <a:r>
              <a:rPr lang="fr-FR" sz="3800" dirty="0" smtClean="0"/>
              <a:t>Pyrrhus, fougueux comme son père, menace; ni barrières ni gardes</a:t>
            </a:r>
            <a:br>
              <a:rPr lang="fr-FR" sz="3800" dirty="0" smtClean="0"/>
            </a:br>
            <a:r>
              <a:rPr lang="fr-FR" sz="3800" dirty="0" smtClean="0"/>
              <a:t>ne le peuvent contenir; sous les coups répétés d'un bélier, la porte cède, et les battants, sortis de leurs gonds, tombent à terre. </a:t>
            </a:r>
          </a:p>
          <a:p>
            <a:pPr>
              <a:buNone/>
            </a:pPr>
            <a:endParaRPr lang="fr-FR" sz="3800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En version originale, c’est plus expressif…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b="1" i="1" dirty="0" err="1" smtClean="0"/>
              <a:t>At</a:t>
            </a:r>
            <a:r>
              <a:rPr lang="fr-FR" b="1" i="1" dirty="0" smtClean="0"/>
              <a:t> </a:t>
            </a:r>
            <a:r>
              <a:rPr lang="fr-FR" b="1" i="1" dirty="0" err="1" smtClean="0"/>
              <a:t>domus</a:t>
            </a:r>
            <a:r>
              <a:rPr lang="fr-FR" b="1" i="1" dirty="0" smtClean="0"/>
              <a:t> </a:t>
            </a:r>
            <a:r>
              <a:rPr lang="fr-FR" b="1" i="1" dirty="0" err="1" smtClean="0"/>
              <a:t>interior</a:t>
            </a:r>
            <a:r>
              <a:rPr lang="fr-FR" b="1" i="1" dirty="0" smtClean="0"/>
              <a:t> </a:t>
            </a:r>
            <a:r>
              <a:rPr lang="fr-FR" b="1" i="1" dirty="0" err="1" smtClean="0"/>
              <a:t>gemitu</a:t>
            </a:r>
            <a:r>
              <a:rPr lang="fr-FR" b="1" i="1" dirty="0" smtClean="0"/>
              <a:t> </a:t>
            </a:r>
            <a:r>
              <a:rPr lang="fr-FR" b="1" i="1" dirty="0" err="1" smtClean="0"/>
              <a:t>miseroque</a:t>
            </a:r>
            <a:r>
              <a:rPr lang="fr-FR" b="1" i="1" dirty="0" smtClean="0"/>
              <a:t> </a:t>
            </a:r>
            <a:r>
              <a:rPr lang="fr-FR" b="1" i="1" dirty="0" err="1" smtClean="0"/>
              <a:t>tumultu</a:t>
            </a:r>
            <a:r>
              <a:rPr lang="fr-FR" b="1" i="1" dirty="0" smtClean="0"/>
              <a:t> </a:t>
            </a:r>
            <a:endParaRPr lang="fr-FR" b="1" dirty="0" smtClean="0"/>
          </a:p>
          <a:p>
            <a:pPr>
              <a:buNone/>
            </a:pPr>
            <a:r>
              <a:rPr lang="fr-FR" b="1" i="1" dirty="0" err="1" smtClean="0"/>
              <a:t>miscetur</a:t>
            </a:r>
            <a:r>
              <a:rPr lang="fr-FR" b="1" i="1" dirty="0" smtClean="0"/>
              <a:t>, </a:t>
            </a:r>
            <a:r>
              <a:rPr lang="fr-FR" b="1" i="1" dirty="0" err="1" smtClean="0"/>
              <a:t>penitusque</a:t>
            </a:r>
            <a:r>
              <a:rPr lang="fr-FR" b="1" i="1" dirty="0" smtClean="0"/>
              <a:t> </a:t>
            </a:r>
            <a:r>
              <a:rPr lang="fr-FR" b="1" i="1" dirty="0" err="1" smtClean="0"/>
              <a:t>cauae</a:t>
            </a:r>
            <a:r>
              <a:rPr lang="fr-FR" b="1" i="1" dirty="0" smtClean="0"/>
              <a:t> </a:t>
            </a:r>
            <a:r>
              <a:rPr lang="fr-FR" b="1" i="1" dirty="0" err="1" smtClean="0"/>
              <a:t>plangoribus</a:t>
            </a:r>
            <a:r>
              <a:rPr lang="fr-FR" b="1" i="1" dirty="0" smtClean="0"/>
              <a:t> </a:t>
            </a:r>
            <a:r>
              <a:rPr lang="fr-FR" b="1" i="1" dirty="0" err="1" smtClean="0"/>
              <a:t>aedes</a:t>
            </a:r>
            <a:r>
              <a:rPr lang="fr-FR" b="1" i="1" dirty="0" smtClean="0"/>
              <a:t> </a:t>
            </a:r>
            <a:endParaRPr lang="fr-FR" b="1" dirty="0" smtClean="0"/>
          </a:p>
          <a:p>
            <a:pPr>
              <a:buNone/>
            </a:pPr>
            <a:r>
              <a:rPr lang="fr-FR" b="1" i="1" dirty="0" err="1" smtClean="0"/>
              <a:t>femineis</a:t>
            </a:r>
            <a:r>
              <a:rPr lang="fr-FR" b="1" i="1" dirty="0" smtClean="0"/>
              <a:t> ululant ; </a:t>
            </a:r>
            <a:r>
              <a:rPr lang="fr-FR" b="1" i="1" dirty="0" err="1" smtClean="0"/>
              <a:t>ferit</a:t>
            </a:r>
            <a:r>
              <a:rPr lang="fr-FR" b="1" i="1" dirty="0" smtClean="0"/>
              <a:t> </a:t>
            </a:r>
            <a:r>
              <a:rPr lang="fr-FR" b="1" i="1" dirty="0" err="1" smtClean="0"/>
              <a:t>aurea</a:t>
            </a:r>
            <a:r>
              <a:rPr lang="fr-FR" b="1" i="1" dirty="0" smtClean="0"/>
              <a:t> </a:t>
            </a:r>
            <a:r>
              <a:rPr lang="fr-FR" b="1" i="1" dirty="0" err="1" smtClean="0"/>
              <a:t>sidera</a:t>
            </a:r>
            <a:r>
              <a:rPr lang="fr-FR" b="1" i="1" dirty="0" smtClean="0"/>
              <a:t> </a:t>
            </a:r>
            <a:r>
              <a:rPr lang="fr-FR" b="1" i="1" dirty="0" err="1" smtClean="0"/>
              <a:t>clamor</a:t>
            </a:r>
            <a:r>
              <a:rPr lang="fr-FR" b="1" i="1" dirty="0" smtClean="0"/>
              <a:t>. </a:t>
            </a:r>
            <a:endParaRPr lang="fr-FR" b="1" dirty="0" smtClean="0"/>
          </a:p>
          <a:p>
            <a:pPr>
              <a:buNone/>
            </a:pPr>
            <a:r>
              <a:rPr lang="fr-FR" b="1" i="1" dirty="0" err="1" smtClean="0"/>
              <a:t>Tum</a:t>
            </a:r>
            <a:r>
              <a:rPr lang="fr-FR" b="1" i="1" dirty="0" smtClean="0"/>
              <a:t> </a:t>
            </a:r>
            <a:r>
              <a:rPr lang="fr-FR" b="1" i="1" dirty="0" err="1" smtClean="0"/>
              <a:t>pauidae</a:t>
            </a:r>
            <a:r>
              <a:rPr lang="fr-FR" b="1" i="1" dirty="0" smtClean="0"/>
              <a:t> </a:t>
            </a:r>
            <a:r>
              <a:rPr lang="fr-FR" b="1" i="1" dirty="0" err="1" smtClean="0"/>
              <a:t>tectis</a:t>
            </a:r>
            <a:r>
              <a:rPr lang="fr-FR" b="1" i="1" dirty="0" smtClean="0"/>
              <a:t> </a:t>
            </a:r>
            <a:r>
              <a:rPr lang="fr-FR" b="1" i="1" dirty="0" err="1" smtClean="0"/>
              <a:t>matres</a:t>
            </a:r>
            <a:r>
              <a:rPr lang="fr-FR" b="1" i="1" dirty="0" smtClean="0"/>
              <a:t> </a:t>
            </a:r>
            <a:r>
              <a:rPr lang="fr-FR" b="1" i="1" dirty="0" err="1" smtClean="0"/>
              <a:t>ingentibus</a:t>
            </a:r>
            <a:r>
              <a:rPr lang="fr-FR" b="1" i="1" dirty="0" smtClean="0"/>
              <a:t> errant ; </a:t>
            </a:r>
          </a:p>
          <a:p>
            <a:pPr>
              <a:buNone/>
            </a:pPr>
            <a:r>
              <a:rPr lang="fr-FR" b="1" i="1" dirty="0" err="1" smtClean="0"/>
              <a:t>amplexaeque</a:t>
            </a:r>
            <a:r>
              <a:rPr lang="fr-FR" b="1" i="1" dirty="0" smtClean="0"/>
              <a:t> </a:t>
            </a:r>
            <a:r>
              <a:rPr lang="fr-FR" b="1" i="1" dirty="0" err="1" smtClean="0"/>
              <a:t>tenent</a:t>
            </a:r>
            <a:r>
              <a:rPr lang="fr-FR" b="1" i="1" dirty="0" smtClean="0"/>
              <a:t> </a:t>
            </a:r>
            <a:r>
              <a:rPr lang="fr-FR" b="1" i="1" dirty="0" err="1" smtClean="0"/>
              <a:t>postis</a:t>
            </a:r>
            <a:r>
              <a:rPr lang="fr-FR" b="1" i="1" dirty="0" smtClean="0"/>
              <a:t> </a:t>
            </a:r>
            <a:r>
              <a:rPr lang="fr-FR" b="1" i="1" dirty="0" err="1" smtClean="0"/>
              <a:t>atque</a:t>
            </a:r>
            <a:r>
              <a:rPr lang="fr-FR" b="1" i="1" dirty="0" smtClean="0"/>
              <a:t> </a:t>
            </a:r>
            <a:r>
              <a:rPr lang="fr-FR" b="1" i="1" dirty="0" err="1" smtClean="0"/>
              <a:t>oscula</a:t>
            </a:r>
            <a:r>
              <a:rPr lang="fr-FR" b="1" i="1" dirty="0" smtClean="0"/>
              <a:t> </a:t>
            </a:r>
            <a:r>
              <a:rPr lang="fr-FR" b="1" i="1" dirty="0" err="1" smtClean="0"/>
              <a:t>figunt</a:t>
            </a:r>
            <a:r>
              <a:rPr lang="fr-FR" b="1" i="1" dirty="0" smtClean="0"/>
              <a:t>. </a:t>
            </a:r>
            <a:endParaRPr lang="fr-FR" b="1" dirty="0" smtClean="0"/>
          </a:p>
          <a:p>
            <a:endParaRPr lang="fr-FR" dirty="0" smtClean="0"/>
          </a:p>
          <a:p>
            <a:pPr algn="ctr">
              <a:buNone/>
            </a:pPr>
            <a:r>
              <a:rPr lang="fr-FR" dirty="0" smtClean="0"/>
              <a:t>Mais l'intérieur de la maison n'est que gémissements mêlés</a:t>
            </a:r>
          </a:p>
          <a:p>
            <a:pPr algn="ctr">
              <a:buNone/>
            </a:pPr>
            <a:r>
              <a:rPr lang="fr-FR" dirty="0" smtClean="0"/>
              <a:t>à un tumulte désastreux, et les coins les plus retirés du palais</a:t>
            </a:r>
          </a:p>
          <a:p>
            <a:pPr algn="ctr">
              <a:buNone/>
            </a:pPr>
            <a:r>
              <a:rPr lang="fr-FR" dirty="0" smtClean="0"/>
              <a:t>résonnent des pleurs des femmes, dont le cri atteint les astres d'or. </a:t>
            </a:r>
          </a:p>
          <a:p>
            <a:pPr algn="ctr">
              <a:buNone/>
            </a:pPr>
            <a:r>
              <a:rPr lang="fr-FR" dirty="0" smtClean="0"/>
              <a:t>Les mères épouvantées errent à travers l'immense palais, étreignent les portes, les serrent, y collent leurs lèvres.</a:t>
            </a:r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Brueghel</a:t>
            </a:r>
            <a:r>
              <a:rPr lang="fr-FR" dirty="0" smtClean="0"/>
              <a:t> l’Ancien, Troie en feu,1621</a:t>
            </a:r>
            <a:endParaRPr lang="fr-FR" dirty="0"/>
          </a:p>
        </p:txBody>
      </p:sp>
      <p:pic>
        <p:nvPicPr>
          <p:cNvPr id="4" name="Espace réservé du contenu 3" descr="n_Troy Brueghe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1340768"/>
            <a:ext cx="7686909" cy="478539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2200" b="1" dirty="0" smtClean="0"/>
              <a:t>La </a:t>
            </a:r>
            <a:r>
              <a:rPr lang="fr-FR" sz="2200" b="1" dirty="0" smtClean="0"/>
              <a:t>Beauté</a:t>
            </a:r>
            <a:br>
              <a:rPr lang="fr-FR" sz="2200" b="1" dirty="0" smtClean="0"/>
            </a:br>
            <a:r>
              <a:rPr lang="fr-FR" sz="2200" b="1" i="1" dirty="0" smtClean="0"/>
              <a:t>Les Fleurs du mal</a:t>
            </a:r>
            <a:r>
              <a:rPr lang="fr-FR" sz="2200" b="1" dirty="0" smtClean="0"/>
              <a:t>, Baudelaire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b="1" dirty="0" smtClean="0"/>
              <a:t>Je suis belle, ô mortels! comme un rêve de pierre,</a:t>
            </a:r>
          </a:p>
          <a:p>
            <a:pPr>
              <a:buNone/>
            </a:pPr>
            <a:r>
              <a:rPr lang="fr-FR" b="1" dirty="0" smtClean="0"/>
              <a:t>Et mon sein, où chacun s'est meurtri tour à tour,</a:t>
            </a:r>
          </a:p>
          <a:p>
            <a:pPr>
              <a:buNone/>
            </a:pPr>
            <a:r>
              <a:rPr lang="fr-FR" b="1" dirty="0" smtClean="0"/>
              <a:t>Est fait pour inspirer au poète un amour</a:t>
            </a:r>
          </a:p>
          <a:p>
            <a:pPr>
              <a:buNone/>
            </a:pPr>
            <a:r>
              <a:rPr lang="fr-FR" b="1" dirty="0" smtClean="0"/>
              <a:t>Eternel et muet ainsi que la matière.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b="1" dirty="0" smtClean="0"/>
              <a:t>Je trône dans l'azur comme un sphinx incompris;</a:t>
            </a:r>
          </a:p>
          <a:p>
            <a:pPr>
              <a:buNone/>
            </a:pPr>
            <a:r>
              <a:rPr lang="fr-FR" b="1" dirty="0" smtClean="0"/>
              <a:t>J'unis un cœur de neige à la blancheur des cygnes;</a:t>
            </a:r>
          </a:p>
          <a:p>
            <a:pPr>
              <a:buNone/>
            </a:pPr>
            <a:r>
              <a:rPr lang="fr-FR" b="1" dirty="0" smtClean="0"/>
              <a:t>Je hais le mouvement qui déplace les lignes,</a:t>
            </a:r>
          </a:p>
          <a:p>
            <a:pPr>
              <a:buNone/>
            </a:pPr>
            <a:r>
              <a:rPr lang="fr-FR" b="1" dirty="0" smtClean="0"/>
              <a:t>Et jamais je ne pleure et jamais je ne ris.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b="1" dirty="0" smtClean="0"/>
              <a:t>Les poètes, devant mes grandes attitudes,</a:t>
            </a:r>
          </a:p>
          <a:p>
            <a:pPr>
              <a:buNone/>
            </a:pPr>
            <a:r>
              <a:rPr lang="fr-FR" b="1" dirty="0" smtClean="0"/>
              <a:t>Que j'ai l'air d'emprunter aux plus fiers monuments,</a:t>
            </a:r>
          </a:p>
          <a:p>
            <a:pPr>
              <a:buNone/>
            </a:pPr>
            <a:r>
              <a:rPr lang="fr-FR" b="1" dirty="0" smtClean="0"/>
              <a:t>Consumeront leurs jours en d'austères études;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b="1" dirty="0" smtClean="0"/>
              <a:t>Car j'ai, pour fasciner ces dociles amants,</a:t>
            </a:r>
          </a:p>
          <a:p>
            <a:pPr>
              <a:buNone/>
            </a:pPr>
            <a:r>
              <a:rPr lang="fr-FR" b="1" dirty="0" smtClean="0"/>
              <a:t>De purs miroirs qui font toutes choses plus belles:</a:t>
            </a:r>
          </a:p>
          <a:p>
            <a:pPr>
              <a:buNone/>
            </a:pPr>
            <a:r>
              <a:rPr lang="fr-FR" b="1" dirty="0" smtClean="0"/>
              <a:t>Mes yeux, mes larges yeux aux clartés éternelles!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fr-FR" dirty="0" smtClean="0"/>
              <a:t>On peut analyser longuement et finement un sonnet de Baudelaire ; mais il est essentiel d’en goûter la musicalité en le faisant dire et entendre, et en en faisant travailler la lecture expressive à voix haute.</a:t>
            </a:r>
          </a:p>
          <a:p>
            <a:pPr algn="just">
              <a:buNone/>
            </a:pPr>
            <a:endParaRPr lang="fr-FR" dirty="0" smtClean="0"/>
          </a:p>
          <a:p>
            <a:pPr algn="just">
              <a:buNone/>
            </a:pPr>
            <a:r>
              <a:rPr lang="fr-FR" dirty="0" smtClean="0"/>
              <a:t>Un moyen efficace de faire goûter la musique de la langue originale : recourir aux traductions…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Friedrich-mer-de-nu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347864" y="3212976"/>
            <a:ext cx="1872208" cy="2381108"/>
          </a:xfr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r>
              <a:rPr lang="en-US" sz="2700" b="1" dirty="0" smtClean="0"/>
              <a:t>Beauty</a:t>
            </a:r>
            <a:r>
              <a:rPr lang="fr-FR" sz="2700" dirty="0" smtClean="0"/>
              <a:t/>
            </a:r>
            <a:br>
              <a:rPr lang="fr-FR" sz="2700" dirty="0" smtClean="0"/>
            </a:br>
            <a:r>
              <a:rPr lang="en-US" sz="2700" dirty="0" smtClean="0"/>
              <a:t>— William </a:t>
            </a:r>
            <a:r>
              <a:rPr lang="en-US" sz="2700" dirty="0" err="1" smtClean="0"/>
              <a:t>Aggeler</a:t>
            </a:r>
            <a:r>
              <a:rPr lang="en-US" sz="2700" dirty="0" smtClean="0"/>
              <a:t>, </a:t>
            </a:r>
            <a:r>
              <a:rPr lang="en-US" sz="2700" i="1" dirty="0" smtClean="0"/>
              <a:t>The Flowers of Evil</a:t>
            </a:r>
            <a:r>
              <a:rPr lang="en-US" sz="2700" dirty="0" smtClean="0"/>
              <a:t> (Fresno, CA: Academy Library Guild, 1954)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I am fair, O mortals! like a dream carved in stone, </a:t>
            </a:r>
            <a:br>
              <a:rPr lang="en-US" b="1" dirty="0" smtClean="0"/>
            </a:br>
            <a:r>
              <a:rPr lang="en-US" b="1" dirty="0" smtClean="0"/>
              <a:t>And my breast where each one in turn has bruised himself </a:t>
            </a:r>
            <a:br>
              <a:rPr lang="en-US" b="1" dirty="0" smtClean="0"/>
            </a:br>
            <a:r>
              <a:rPr lang="en-US" b="1" dirty="0" smtClean="0"/>
              <a:t>Is made to inspire in the poet a love </a:t>
            </a:r>
            <a:br>
              <a:rPr lang="en-US" b="1" dirty="0" smtClean="0"/>
            </a:br>
            <a:r>
              <a:rPr lang="en-US" b="1" dirty="0" smtClean="0"/>
              <a:t>As eternal and silent as matter.</a:t>
            </a:r>
            <a:endParaRPr lang="fr-FR" b="1" dirty="0" smtClean="0"/>
          </a:p>
          <a:p>
            <a:r>
              <a:rPr lang="en-US" b="1" dirty="0" smtClean="0"/>
              <a:t>On a throne in the sky, a mysterious sphinx, </a:t>
            </a:r>
            <a:br>
              <a:rPr lang="en-US" b="1" dirty="0" smtClean="0"/>
            </a:br>
            <a:r>
              <a:rPr lang="en-US" b="1" dirty="0" smtClean="0"/>
              <a:t>I join a heart of snow to the whiteness of swans; </a:t>
            </a:r>
            <a:br>
              <a:rPr lang="en-US" b="1" dirty="0" smtClean="0"/>
            </a:br>
            <a:r>
              <a:rPr lang="en-US" b="1" dirty="0" smtClean="0"/>
              <a:t>I hate movement for it displaces lines, </a:t>
            </a:r>
            <a:br>
              <a:rPr lang="en-US" b="1" dirty="0" smtClean="0"/>
            </a:br>
            <a:r>
              <a:rPr lang="en-US" b="1" dirty="0" smtClean="0"/>
              <a:t>And never do I weep and never do I laugh.</a:t>
            </a:r>
            <a:endParaRPr lang="fr-FR" b="1" dirty="0" smtClean="0"/>
          </a:p>
          <a:p>
            <a:r>
              <a:rPr lang="en-US" b="1" dirty="0" smtClean="0"/>
              <a:t>Poets, before my grandiose poses, </a:t>
            </a:r>
            <a:br>
              <a:rPr lang="en-US" b="1" dirty="0" smtClean="0"/>
            </a:br>
            <a:r>
              <a:rPr lang="en-US" b="1" dirty="0" smtClean="0"/>
              <a:t>Which I seem to assume from the proudest statues, </a:t>
            </a:r>
            <a:br>
              <a:rPr lang="en-US" b="1" dirty="0" smtClean="0"/>
            </a:br>
            <a:r>
              <a:rPr lang="en-US" b="1" dirty="0" smtClean="0"/>
              <a:t>Will consume their lives in austere study;</a:t>
            </a:r>
            <a:endParaRPr lang="fr-FR" b="1" dirty="0" smtClean="0"/>
          </a:p>
          <a:p>
            <a:r>
              <a:rPr lang="en-US" b="1" dirty="0" smtClean="0"/>
              <a:t>For I have, to enchant those submissive lovers,</a:t>
            </a:r>
            <a:br>
              <a:rPr lang="en-US" b="1" dirty="0" smtClean="0"/>
            </a:br>
            <a:r>
              <a:rPr lang="en-US" b="1" dirty="0" smtClean="0"/>
              <a:t>Pure mirrors that make all things more beautiful:</a:t>
            </a:r>
            <a:br>
              <a:rPr lang="en-US" b="1" dirty="0" smtClean="0"/>
            </a:br>
            <a:r>
              <a:rPr lang="en-US" b="1" dirty="0" smtClean="0"/>
              <a:t>My eyes, my large, wide eyes of eternal brightness!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http://gutenberg.spiegel.de/buch/1361/19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de-DE" dirty="0" smtClean="0"/>
              <a:t/>
            </a:r>
            <a:br>
              <a:rPr lang="de-DE" dirty="0" smtClean="0"/>
            </a:br>
            <a:r>
              <a:rPr lang="de-DE" b="1" dirty="0" smtClean="0"/>
              <a:t>Die Schönheit</a:t>
            </a:r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r>
              <a:rPr lang="de-DE" b="1" dirty="0" smtClean="0"/>
              <a:t>Schön bin ich, Sterbliche, ein Traum von Stein, </a:t>
            </a:r>
          </a:p>
          <a:p>
            <a:pPr>
              <a:buNone/>
            </a:pPr>
            <a:r>
              <a:rPr lang="de-DE" b="1" dirty="0" smtClean="0"/>
              <a:t>Mein Busen trieb euch oft in blutige Sünde, </a:t>
            </a:r>
          </a:p>
          <a:p>
            <a:pPr>
              <a:buNone/>
            </a:pPr>
            <a:r>
              <a:rPr lang="de-DE" b="1" dirty="0" smtClean="0"/>
              <a:t>Die Glut, die euren Dichtern ich entzünde, </a:t>
            </a:r>
          </a:p>
          <a:p>
            <a:pPr>
              <a:buNone/>
            </a:pPr>
            <a:r>
              <a:rPr lang="de-DE" b="1" dirty="0" smtClean="0"/>
              <a:t>Muss wie der Urstoff stumm und ewig sein.</a:t>
            </a:r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r>
              <a:rPr lang="de-DE" b="1" dirty="0" smtClean="0"/>
              <a:t>Ich throne hoch in blauer Rätselpracht, </a:t>
            </a:r>
          </a:p>
          <a:p>
            <a:pPr>
              <a:buNone/>
            </a:pPr>
            <a:r>
              <a:rPr lang="de-DE" b="1" dirty="0" smtClean="0"/>
              <a:t>Kühl wie der Schnee, </a:t>
            </a:r>
            <a:r>
              <a:rPr lang="de-DE" b="1" dirty="0" err="1" smtClean="0"/>
              <a:t>weiss</a:t>
            </a:r>
            <a:r>
              <a:rPr lang="de-DE" b="1" dirty="0" smtClean="0"/>
              <a:t> wie das Kleid des Schwanen, </a:t>
            </a:r>
          </a:p>
          <a:p>
            <a:pPr>
              <a:buNone/>
            </a:pPr>
            <a:r>
              <a:rPr lang="de-DE" b="1" dirty="0" smtClean="0"/>
              <a:t>Ich hasse jedes Schwanken aus den Bahnen, </a:t>
            </a:r>
          </a:p>
          <a:p>
            <a:pPr>
              <a:buNone/>
            </a:pPr>
            <a:r>
              <a:rPr lang="de-DE" b="1" dirty="0" smtClean="0"/>
              <a:t>Ich habe nie geweint und nie gelacht.</a:t>
            </a:r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r>
              <a:rPr lang="de-DE" b="1" dirty="0" smtClean="0"/>
              <a:t>Die Dichter, die mein stolzes Wesen lieben</a:t>
            </a:r>
          </a:p>
          <a:p>
            <a:pPr>
              <a:buNone/>
            </a:pPr>
            <a:r>
              <a:rPr lang="de-DE" b="1" dirty="0" smtClean="0"/>
              <a:t>– Fast scheint's von stolzen Bildern nur entlehnt –, </a:t>
            </a:r>
          </a:p>
          <a:p>
            <a:pPr>
              <a:buNone/>
            </a:pPr>
            <a:r>
              <a:rPr lang="de-DE" b="1" dirty="0" smtClean="0"/>
              <a:t>Vergebens sich in strengen Formeln üben,</a:t>
            </a:r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r>
              <a:rPr lang="de-DE" b="1" dirty="0" smtClean="0"/>
              <a:t>Denn ihnen schenk' ich, was ihr Herz ersehnt: </a:t>
            </a:r>
          </a:p>
          <a:p>
            <a:pPr>
              <a:buNone/>
            </a:pPr>
            <a:r>
              <a:rPr lang="de-DE" b="1" dirty="0" smtClean="0"/>
              <a:t>Den reinen Spiegel, </a:t>
            </a:r>
            <a:r>
              <a:rPr lang="de-DE" b="1" dirty="0" err="1" smtClean="0"/>
              <a:t>schönren</a:t>
            </a:r>
            <a:r>
              <a:rPr lang="de-DE" b="1" dirty="0" smtClean="0"/>
              <a:t> Lebens Quelle, </a:t>
            </a:r>
          </a:p>
          <a:p>
            <a:pPr>
              <a:buNone/>
            </a:pPr>
            <a:r>
              <a:rPr lang="de-DE" b="1" dirty="0" smtClean="0"/>
              <a:t>Mein weites Aug', mein Aug' voll ewiger Helle.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800" dirty="0" smtClean="0"/>
              <a:t>Alors, lire, relire, entendre, réentendre, dire </a:t>
            </a:r>
            <a:r>
              <a:rPr lang="fr-FR" sz="2800" dirty="0" smtClean="0"/>
              <a:t>le texte livre en </a:t>
            </a:r>
            <a:r>
              <a:rPr lang="fr-FR" sz="2800" dirty="0" smtClean="0"/>
              <a:t>main, mémoriser, réciter…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fr-FR" sz="4300" b="1" dirty="0" smtClean="0"/>
              <a:t>Le dormeur du val</a:t>
            </a:r>
          </a:p>
          <a:p>
            <a:pPr>
              <a:buNone/>
            </a:pPr>
            <a:r>
              <a:rPr lang="fr-FR" sz="4300" b="1" dirty="0" smtClean="0"/>
              <a:t> </a:t>
            </a:r>
          </a:p>
          <a:p>
            <a:pPr>
              <a:buNone/>
            </a:pPr>
            <a:r>
              <a:rPr lang="fr-FR" sz="4300" b="1" dirty="0" smtClean="0"/>
              <a:t> </a:t>
            </a:r>
          </a:p>
          <a:p>
            <a:pPr>
              <a:buNone/>
            </a:pPr>
            <a:r>
              <a:rPr lang="fr-FR" sz="4300" b="1" dirty="0" smtClean="0"/>
              <a:t>C’est un trou de verdure où chante une rivière,</a:t>
            </a:r>
          </a:p>
          <a:p>
            <a:pPr>
              <a:buNone/>
            </a:pPr>
            <a:r>
              <a:rPr lang="fr-FR" sz="4300" b="1" dirty="0" smtClean="0"/>
              <a:t>Accrochant follement aux herbes des haillons</a:t>
            </a:r>
          </a:p>
          <a:p>
            <a:pPr>
              <a:buNone/>
            </a:pPr>
            <a:r>
              <a:rPr lang="fr-FR" sz="4300" b="1" dirty="0" smtClean="0"/>
              <a:t>D’argent ; où le soleil, de la montagne fière,</a:t>
            </a:r>
          </a:p>
          <a:p>
            <a:pPr>
              <a:buNone/>
            </a:pPr>
            <a:r>
              <a:rPr lang="fr-FR" sz="4300" b="1" dirty="0" smtClean="0"/>
              <a:t>Luit : c’est un petit val qui mousse de rayons.</a:t>
            </a:r>
          </a:p>
          <a:p>
            <a:pPr>
              <a:buNone/>
            </a:pPr>
            <a:r>
              <a:rPr lang="fr-FR" sz="4300" b="1" dirty="0" smtClean="0"/>
              <a:t> </a:t>
            </a:r>
          </a:p>
          <a:p>
            <a:pPr>
              <a:buNone/>
            </a:pPr>
            <a:r>
              <a:rPr lang="fr-FR" sz="4300" b="1" dirty="0" smtClean="0"/>
              <a:t>Un soldat jeune, bouche ouverte, tête nue,</a:t>
            </a:r>
          </a:p>
          <a:p>
            <a:pPr>
              <a:buNone/>
            </a:pPr>
            <a:r>
              <a:rPr lang="fr-FR" sz="4300" b="1" dirty="0" smtClean="0"/>
              <a:t>Et la nuque baignant dans le frais cresson bleu,</a:t>
            </a:r>
          </a:p>
          <a:p>
            <a:pPr>
              <a:buNone/>
            </a:pPr>
            <a:r>
              <a:rPr lang="fr-FR" sz="4300" b="1" dirty="0" smtClean="0"/>
              <a:t>Dort ; il est étendu dans l’herbe, sous la nue,</a:t>
            </a:r>
          </a:p>
          <a:p>
            <a:pPr>
              <a:buNone/>
            </a:pPr>
            <a:r>
              <a:rPr lang="fr-FR" sz="4300" b="1" dirty="0" smtClean="0"/>
              <a:t>Pâle dans son lit vert où la lumière pleut.</a:t>
            </a:r>
          </a:p>
          <a:p>
            <a:pPr>
              <a:buNone/>
            </a:pPr>
            <a:r>
              <a:rPr lang="fr-FR" sz="4300" b="1" dirty="0" smtClean="0"/>
              <a:t> </a:t>
            </a:r>
          </a:p>
          <a:p>
            <a:pPr>
              <a:buNone/>
            </a:pPr>
            <a:r>
              <a:rPr lang="fr-FR" sz="4300" b="1" dirty="0" smtClean="0"/>
              <a:t>Les pieds dans les glaïeuls, il dort. Souriant comme</a:t>
            </a:r>
          </a:p>
          <a:p>
            <a:pPr>
              <a:buNone/>
            </a:pPr>
            <a:r>
              <a:rPr lang="fr-FR" sz="4300" b="1" dirty="0" smtClean="0"/>
              <a:t>Sourirait un enfant malade, il fait un somme :</a:t>
            </a:r>
          </a:p>
          <a:p>
            <a:pPr>
              <a:buNone/>
            </a:pPr>
            <a:r>
              <a:rPr lang="fr-FR" sz="4300" b="1" dirty="0" smtClean="0"/>
              <a:t>Nature, berce-le chaudement : il a froid.</a:t>
            </a:r>
          </a:p>
          <a:p>
            <a:pPr>
              <a:buNone/>
            </a:pPr>
            <a:r>
              <a:rPr lang="fr-FR" sz="4300" b="1" dirty="0" smtClean="0"/>
              <a:t> </a:t>
            </a:r>
          </a:p>
          <a:p>
            <a:pPr>
              <a:buNone/>
            </a:pPr>
            <a:r>
              <a:rPr lang="fr-FR" sz="4300" b="1" dirty="0" smtClean="0"/>
              <a:t>Les parfums ne font pas frissonner sa narine ;</a:t>
            </a:r>
          </a:p>
          <a:p>
            <a:pPr>
              <a:buNone/>
            </a:pPr>
            <a:r>
              <a:rPr lang="fr-FR" sz="4300" b="1" dirty="0" smtClean="0"/>
              <a:t>Il dort dans le soleil, la main sur sa poitrine,</a:t>
            </a:r>
          </a:p>
          <a:p>
            <a:pPr>
              <a:buNone/>
            </a:pPr>
            <a:r>
              <a:rPr lang="fr-FR" sz="4300" b="1" dirty="0" smtClean="0"/>
              <a:t>Tranquille. Il a deux trous rouges au côté droit.</a:t>
            </a:r>
          </a:p>
          <a:p>
            <a:endParaRPr lang="fr-FR" dirty="0" smtClean="0"/>
          </a:p>
          <a:p>
            <a:pPr>
              <a:buNone/>
            </a:pPr>
            <a:r>
              <a:rPr lang="fr-FR" sz="3700" b="1" i="1" dirty="0" smtClean="0"/>
              <a:t>Poésies</a:t>
            </a:r>
            <a:r>
              <a:rPr lang="fr-FR" sz="3700" b="1" dirty="0" smtClean="0"/>
              <a:t>, Rimbaud</a:t>
            </a:r>
            <a:endParaRPr lang="fr-FR" sz="3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On peut en entendre une belle lecture par </a:t>
            </a:r>
            <a:r>
              <a:rPr lang="fr-FR" dirty="0" smtClean="0"/>
              <a:t>Michel </a:t>
            </a:r>
            <a:r>
              <a:rPr lang="fr-FR" dirty="0" smtClean="0"/>
              <a:t>Auclair sur le site de l’INA :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2985195"/>
          </a:xfrm>
        </p:spPr>
        <p:txBody>
          <a:bodyPr/>
          <a:lstStyle/>
          <a:p>
            <a:r>
              <a:rPr lang="fr-FR" dirty="0" smtClean="0">
                <a:hlinkClick r:id="rId2"/>
              </a:rPr>
              <a:t>http://www.ina.fr/audio/P12052341/michel-auclair-le-dormeur-du-val-audio.html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fr-FR" b="1" dirty="0" smtClean="0"/>
              <a:t>Parallèle avec la redingote du Voyageur…</a:t>
            </a:r>
          </a:p>
          <a:p>
            <a:pPr algn="just">
              <a:buNone/>
            </a:pPr>
            <a:endParaRPr lang="fr-FR" dirty="0" smtClean="0"/>
          </a:p>
          <a:p>
            <a:pPr algn="just"/>
            <a:r>
              <a:rPr lang="fr-FR" dirty="0" smtClean="0"/>
              <a:t>On </a:t>
            </a:r>
            <a:r>
              <a:rPr lang="fr-FR" dirty="0" smtClean="0"/>
              <a:t>n’a pas besoin de comprendre le mot « haillons » pour ressentir (émotion) et comprendre (raison) le poème.</a:t>
            </a:r>
          </a:p>
          <a:p>
            <a:pPr algn="just"/>
            <a:r>
              <a:rPr lang="fr-FR" dirty="0" smtClean="0"/>
              <a:t>=&gt; d’abord échanger sur le sens du texte</a:t>
            </a:r>
          </a:p>
          <a:p>
            <a:pPr algn="just"/>
            <a:r>
              <a:rPr lang="fr-FR" dirty="0" smtClean="0"/>
              <a:t>=&gt; d’abord prendre en compte tout ce que les élèves ont à dire</a:t>
            </a:r>
          </a:p>
          <a:p>
            <a:pPr algn="just"/>
            <a:r>
              <a:rPr lang="fr-FR" dirty="0" smtClean="0"/>
              <a:t>=&gt; pour cela il faut relire, réentendre</a:t>
            </a:r>
            <a:r>
              <a:rPr lang="fr-FR" dirty="0" smtClean="0"/>
              <a:t>,</a:t>
            </a:r>
          </a:p>
          <a:p>
            <a:pPr algn="just">
              <a:buNone/>
            </a:pPr>
            <a:r>
              <a:rPr lang="fr-FR" dirty="0" smtClean="0"/>
              <a:t> </a:t>
            </a:r>
            <a:r>
              <a:rPr lang="fr-FR" dirty="0" err="1" smtClean="0"/>
              <a:t>re</a:t>
            </a:r>
            <a:r>
              <a:rPr lang="fr-FR" dirty="0" smtClean="0"/>
              <a:t>-ressentir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fr-FR" b="1" dirty="0" smtClean="0"/>
              <a:t>Le dormeur du val</a:t>
            </a:r>
          </a:p>
          <a:p>
            <a:pPr>
              <a:buNone/>
            </a:pPr>
            <a:r>
              <a:rPr lang="fr-FR" b="1" dirty="0" smtClean="0"/>
              <a:t> </a:t>
            </a:r>
          </a:p>
          <a:p>
            <a:pPr>
              <a:buNone/>
            </a:pPr>
            <a:r>
              <a:rPr lang="fr-FR" b="1" dirty="0" smtClean="0"/>
              <a:t> </a:t>
            </a:r>
          </a:p>
          <a:p>
            <a:pPr>
              <a:buNone/>
            </a:pPr>
            <a:r>
              <a:rPr lang="fr-FR" b="1" dirty="0" smtClean="0"/>
              <a:t>C’est un trou de verdure où chante une rivière,</a:t>
            </a:r>
          </a:p>
          <a:p>
            <a:pPr>
              <a:buNone/>
            </a:pPr>
            <a:r>
              <a:rPr lang="fr-FR" b="1" dirty="0" smtClean="0"/>
              <a:t>Accrochant follement aux herbes des haillons</a:t>
            </a:r>
          </a:p>
          <a:p>
            <a:pPr>
              <a:buNone/>
            </a:pPr>
            <a:r>
              <a:rPr lang="fr-FR" b="1" dirty="0" smtClean="0"/>
              <a:t>D’argent ; où le soleil, de la montagne fière,</a:t>
            </a:r>
          </a:p>
          <a:p>
            <a:pPr>
              <a:buNone/>
            </a:pPr>
            <a:r>
              <a:rPr lang="fr-FR" b="1" dirty="0" smtClean="0"/>
              <a:t>Luit : c’est un petit val qui mousse de rayons.</a:t>
            </a:r>
          </a:p>
          <a:p>
            <a:pPr>
              <a:buNone/>
            </a:pPr>
            <a:r>
              <a:rPr lang="fr-FR" b="1" dirty="0" smtClean="0"/>
              <a:t> </a:t>
            </a:r>
          </a:p>
          <a:p>
            <a:pPr>
              <a:buNone/>
            </a:pPr>
            <a:r>
              <a:rPr lang="fr-FR" b="1" dirty="0" smtClean="0"/>
              <a:t>Un soldat jeune, bouche ouverte, tête nue,</a:t>
            </a:r>
          </a:p>
          <a:p>
            <a:pPr>
              <a:buNone/>
            </a:pPr>
            <a:r>
              <a:rPr lang="fr-FR" b="1" dirty="0" smtClean="0"/>
              <a:t>Et la nuque baignant dans le frais cresson bleu,</a:t>
            </a:r>
          </a:p>
          <a:p>
            <a:pPr>
              <a:buNone/>
            </a:pPr>
            <a:r>
              <a:rPr lang="fr-FR" b="1" dirty="0" smtClean="0"/>
              <a:t>Dort ; il est étendu dans l’herbe, sous la nue,</a:t>
            </a:r>
          </a:p>
          <a:p>
            <a:pPr>
              <a:buNone/>
            </a:pPr>
            <a:r>
              <a:rPr lang="fr-FR" b="1" dirty="0" smtClean="0"/>
              <a:t>Pâle dans son lit vert où la lumière pleut.</a:t>
            </a:r>
          </a:p>
          <a:p>
            <a:pPr>
              <a:buNone/>
            </a:pPr>
            <a:r>
              <a:rPr lang="fr-FR" b="1" dirty="0" smtClean="0"/>
              <a:t> </a:t>
            </a:r>
          </a:p>
          <a:p>
            <a:pPr>
              <a:buNone/>
            </a:pPr>
            <a:r>
              <a:rPr lang="fr-FR" b="1" dirty="0" smtClean="0"/>
              <a:t>Les pieds dans les glaïeuls, il dort. Souriant comme</a:t>
            </a:r>
          </a:p>
          <a:p>
            <a:pPr>
              <a:buNone/>
            </a:pPr>
            <a:r>
              <a:rPr lang="fr-FR" b="1" dirty="0" smtClean="0"/>
              <a:t>Sourirait un enfant malade, il fait un somme :</a:t>
            </a:r>
          </a:p>
          <a:p>
            <a:pPr>
              <a:buNone/>
            </a:pPr>
            <a:r>
              <a:rPr lang="fr-FR" b="1" dirty="0" smtClean="0"/>
              <a:t>Nature, berce-le chaudement : il a froid.</a:t>
            </a:r>
          </a:p>
          <a:p>
            <a:pPr>
              <a:buNone/>
            </a:pPr>
            <a:r>
              <a:rPr lang="fr-FR" b="1" dirty="0" smtClean="0"/>
              <a:t> </a:t>
            </a:r>
          </a:p>
          <a:p>
            <a:pPr>
              <a:buNone/>
            </a:pPr>
            <a:r>
              <a:rPr lang="fr-FR" b="1" dirty="0" smtClean="0"/>
              <a:t>Les parfums ne font pas frissonner sa narine ;</a:t>
            </a:r>
          </a:p>
          <a:p>
            <a:pPr>
              <a:buNone/>
            </a:pPr>
            <a:r>
              <a:rPr lang="fr-FR" b="1" dirty="0" smtClean="0"/>
              <a:t>Il dort dans le soleil, la main sur sa poitrine,</a:t>
            </a:r>
          </a:p>
          <a:p>
            <a:pPr>
              <a:buNone/>
            </a:pPr>
            <a:r>
              <a:rPr lang="fr-FR" b="1" dirty="0" smtClean="0"/>
              <a:t>Tranquille. Il a deux trous rouges au côté droit.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fr-FR" dirty="0" smtClean="0"/>
              <a:t>Dans des relectures successives, on enrichit, on </a:t>
            </a:r>
            <a:r>
              <a:rPr lang="fr-FR" dirty="0" smtClean="0"/>
              <a:t>approfondit ; </a:t>
            </a:r>
            <a:r>
              <a:rPr lang="fr-FR" b="1" dirty="0" smtClean="0"/>
              <a:t>vient alors le temps de s’intéresser au mot « haillons », </a:t>
            </a:r>
            <a:r>
              <a:rPr lang="fr-FR" dirty="0" smtClean="0"/>
              <a:t>aux images, aux synesthésies, à la construction et à la musicalité du texte.</a:t>
            </a:r>
          </a:p>
          <a:p>
            <a:pPr algn="just"/>
            <a:r>
              <a:rPr lang="fr-FR" dirty="0" smtClean="0"/>
              <a:t>Le professeur sait, mais il doit différer son savoir, pour que les élèves aient le plaisir de découvrir par eux-mêmes : la </a:t>
            </a:r>
            <a:r>
              <a:rPr lang="fr-FR" b="1" dirty="0" smtClean="0"/>
              <a:t>libido </a:t>
            </a:r>
            <a:r>
              <a:rPr lang="fr-FR" b="1" dirty="0" err="1" smtClean="0"/>
              <a:t>sciendi</a:t>
            </a:r>
            <a:r>
              <a:rPr lang="fr-FR" b="1" dirty="0" smtClean="0"/>
              <a:t> </a:t>
            </a:r>
            <a:r>
              <a:rPr lang="fr-FR" dirty="0" smtClean="0"/>
              <a:t>(le désir-plaisir de savoir) précédée </a:t>
            </a:r>
            <a:r>
              <a:rPr lang="fr-FR" dirty="0" smtClean="0"/>
              <a:t>de la </a:t>
            </a:r>
            <a:r>
              <a:rPr lang="fr-FR" b="1" dirty="0" smtClean="0"/>
              <a:t>libido </a:t>
            </a:r>
            <a:r>
              <a:rPr lang="fr-FR" b="1" dirty="0" err="1" smtClean="0"/>
              <a:t>inveniendi</a:t>
            </a:r>
            <a:r>
              <a:rPr lang="fr-FR" b="1" dirty="0" smtClean="0"/>
              <a:t> </a:t>
            </a:r>
            <a:r>
              <a:rPr lang="fr-FR" dirty="0" smtClean="0"/>
              <a:t>(le désir-plaisir de </a:t>
            </a:r>
            <a:r>
              <a:rPr lang="fr-FR" dirty="0" smtClean="0"/>
              <a:t>découvrir, de trouver) </a:t>
            </a:r>
            <a:r>
              <a:rPr lang="fr-FR" b="1" dirty="0" smtClean="0"/>
              <a:t>!!! 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Combien de temps lit-on une image que l’on veut étudier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fr-FR" dirty="0" smtClean="0"/>
              <a:t>Faisons l’expérience avec un tableau très fréquemment proposé dans les manuels et dans les classes :</a:t>
            </a:r>
          </a:p>
          <a:p>
            <a:pPr algn="ctr">
              <a:buNone/>
            </a:pPr>
            <a:r>
              <a:rPr lang="de-DE" i="1" dirty="0" smtClean="0">
                <a:hlinkClick r:id="rId2" tooltip="Der Wanderer über dem Nebelmeer"/>
              </a:rPr>
              <a:t>Der </a:t>
            </a:r>
            <a:r>
              <a:rPr lang="de-DE" i="1" dirty="0" smtClean="0">
                <a:hlinkClick r:id="rId2" tooltip="Der Wanderer über dem Nebelmeer"/>
              </a:rPr>
              <a:t>Wanderer über dem Nebelmeer</a:t>
            </a:r>
            <a:r>
              <a:rPr lang="de-DE" dirty="0" smtClean="0"/>
              <a:t>, Selbstporträt von Caspar David Friedrich aus dem Jahr </a:t>
            </a:r>
            <a:r>
              <a:rPr lang="de-DE" dirty="0" smtClean="0"/>
              <a:t>1818.</a:t>
            </a:r>
          </a:p>
          <a:p>
            <a:pPr algn="ctr">
              <a:buNone/>
            </a:pPr>
            <a:r>
              <a:rPr lang="de-DE" dirty="0" err="1" smtClean="0"/>
              <a:t>Lisez</a:t>
            </a:r>
            <a:r>
              <a:rPr lang="de-DE" dirty="0" smtClean="0"/>
              <a:t> </a:t>
            </a:r>
            <a:r>
              <a:rPr lang="de-DE" dirty="0" err="1" smtClean="0"/>
              <a:t>ce</a:t>
            </a:r>
            <a:r>
              <a:rPr lang="de-DE" dirty="0" smtClean="0"/>
              <a:t> </a:t>
            </a:r>
            <a:r>
              <a:rPr lang="de-DE" dirty="0" err="1" smtClean="0"/>
              <a:t>tableau</a:t>
            </a:r>
            <a:r>
              <a:rPr lang="de-DE" dirty="0" smtClean="0"/>
              <a:t> </a:t>
            </a:r>
            <a:r>
              <a:rPr lang="de-DE" dirty="0" err="1" smtClean="0"/>
              <a:t>pendant</a:t>
            </a:r>
            <a:r>
              <a:rPr lang="de-DE" dirty="0" smtClean="0"/>
              <a:t>  15 </a:t>
            </a:r>
            <a:r>
              <a:rPr lang="de-DE" dirty="0" err="1" smtClean="0"/>
              <a:t>secondes</a:t>
            </a:r>
            <a:r>
              <a:rPr lang="de-DE" dirty="0" smtClean="0"/>
              <a:t>, </a:t>
            </a:r>
            <a:r>
              <a:rPr lang="de-DE" dirty="0" err="1" smtClean="0"/>
              <a:t>puis</a:t>
            </a:r>
            <a:r>
              <a:rPr lang="de-DE" dirty="0" smtClean="0"/>
              <a:t> </a:t>
            </a:r>
            <a:r>
              <a:rPr lang="de-DE" dirty="0" err="1" smtClean="0"/>
              <a:t>il</a:t>
            </a:r>
            <a:r>
              <a:rPr lang="de-DE" dirty="0" smtClean="0"/>
              <a:t> </a:t>
            </a:r>
            <a:r>
              <a:rPr lang="de-DE" dirty="0" err="1" smtClean="0"/>
              <a:t>s‘effacera</a:t>
            </a:r>
            <a:r>
              <a:rPr lang="de-DE" dirty="0" smtClean="0"/>
              <a:t>…</a:t>
            </a:r>
            <a:endParaRPr lang="fr-FR" dirty="0" smtClean="0"/>
          </a:p>
          <a:p>
            <a:pPr algn="ctr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indent="-914400" algn="ctr">
              <a:buNone/>
            </a:pPr>
            <a:r>
              <a:rPr lang="fr-FR" sz="5400" dirty="0" smtClean="0"/>
              <a:t>Demandons :</a:t>
            </a:r>
          </a:p>
          <a:p>
            <a:pPr marL="914400" indent="-914400" algn="ctr">
              <a:buNone/>
            </a:pPr>
            <a:r>
              <a:rPr lang="fr-FR" sz="5400" dirty="0" smtClean="0"/>
              <a:t>« </a:t>
            </a:r>
            <a:r>
              <a:rPr lang="fr-FR" sz="5400" dirty="0" smtClean="0"/>
              <a:t>Qu’avez-vous </a:t>
            </a:r>
            <a:r>
              <a:rPr lang="fr-FR" sz="5400" dirty="0" smtClean="0"/>
              <a:t>vu </a:t>
            </a:r>
            <a:r>
              <a:rPr lang="fr-FR" sz="5400" dirty="0" smtClean="0"/>
              <a:t>? »</a:t>
            </a:r>
            <a:endParaRPr lang="fr-FR" sz="5400" dirty="0" smtClean="0"/>
          </a:p>
          <a:p>
            <a:pPr marL="914400" indent="-914400">
              <a:buNone/>
            </a:pPr>
            <a:endParaRPr lang="fr-FR" sz="5400" dirty="0" smtClean="0"/>
          </a:p>
          <a:p>
            <a:pPr marL="914400" indent="-914400">
              <a:buNone/>
            </a:pPr>
            <a:r>
              <a:rPr lang="fr-FR" sz="5400" dirty="0" smtClean="0"/>
              <a:t>	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4000" dirty="0" smtClean="0"/>
              <a:t>A-t-on besoin de connaître le nom de l’habit pour une première interprétation du tableau ?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4000" dirty="0" smtClean="0"/>
              <a:t>Pourquoi voulez-vous le revoir ?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Friedrich-mer-de-nu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707904" y="1988840"/>
            <a:ext cx="1440160" cy="183162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fr-FR" dirty="0" smtClean="0"/>
              <a:t>Parce qu’une seule lecture, en l’occurrence une lecture brève, ne suffit pas pour affiner et approfondir observations, impressions et interprétation.</a:t>
            </a:r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r>
              <a:rPr lang="fr-FR" dirty="0" smtClean="0"/>
              <a:t>Une deuxième lecture permettra </a:t>
            </a:r>
            <a:r>
              <a:rPr lang="fr-FR" dirty="0" smtClean="0"/>
              <a:t>à présent </a:t>
            </a:r>
            <a:r>
              <a:rPr lang="fr-FR" dirty="0" smtClean="0"/>
              <a:t>de s’intéresser par exemple à la redingote du personnage.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701</Words>
  <Application>Microsoft Office PowerPoint</Application>
  <PresentationFormat>Affichage à l'écran (4:3)</PresentationFormat>
  <Paragraphs>183</Paragraphs>
  <Slides>36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36</vt:i4>
      </vt:variant>
    </vt:vector>
  </HeadingPairs>
  <TitlesOfParts>
    <vt:vector size="37" baseType="lpstr">
      <vt:lpstr>Thème Office</vt:lpstr>
      <vt:lpstr>Lecture / Lexique  De l’importance des lectures multiples pour comprendre et analyser un texte </vt:lpstr>
      <vt:lpstr>Un peu d’étymologie</vt:lpstr>
      <vt:lpstr>Diapositive 3</vt:lpstr>
      <vt:lpstr>Combien de temps lit-on une image que l’on veut étudier ?</vt:lpstr>
      <vt:lpstr>Diapositive 5</vt:lpstr>
      <vt:lpstr>Diapositive 6</vt:lpstr>
      <vt:lpstr>Diapositive 7</vt:lpstr>
      <vt:lpstr>Diapositive 8</vt:lpstr>
      <vt:lpstr>Diapositive 9</vt:lpstr>
      <vt:lpstr>Homme en costume avec redingote  (Paris, 1813)</vt:lpstr>
      <vt:lpstr>Diapositive 11</vt:lpstr>
      <vt:lpstr>Un insomniaque bien peu discret… Sénèque, Lettres à Lucilius, 122   </vt:lpstr>
      <vt:lpstr>Diapositive 13</vt:lpstr>
      <vt:lpstr>Mise en forme du texte, coloriage </vt:lpstr>
      <vt:lpstr>Diapositive 15</vt:lpstr>
      <vt:lpstr> Faciliter l’entrée dans le texte, en variant l’approche du lexique  (pour éviter de procéder systématiquement à la traduction linéaire  soumise au savoir du professeur) </vt:lpstr>
      <vt:lpstr>Diapositive 17</vt:lpstr>
      <vt:lpstr>Diapositive 18</vt:lpstr>
      <vt:lpstr>Diapositive 19</vt:lpstr>
      <vt:lpstr>Revenons à la lecture en français, avec des exemples chronologiques, prouvant la nécessité de relire.</vt:lpstr>
      <vt:lpstr>Diapositive 21</vt:lpstr>
      <vt:lpstr>Diapositive 22</vt:lpstr>
      <vt:lpstr>Racine, Andromaque, III, 8</vt:lpstr>
      <vt:lpstr>Diapositive 24</vt:lpstr>
      <vt:lpstr> Le sac de Troie, vu par un Romain de l’époque d’Auguste  Virgile, Enéide, II, 479-492 </vt:lpstr>
      <vt:lpstr>En version originale, c’est plus expressif…</vt:lpstr>
      <vt:lpstr>Brueghel l’Ancien, Troie en feu,1621</vt:lpstr>
      <vt:lpstr>La Beauté Les Fleurs du mal, Baudelaire </vt:lpstr>
      <vt:lpstr>Diapositive 29</vt:lpstr>
      <vt:lpstr>Beauty — William Aggeler, The Flowers of Evil (Fresno, CA: Academy Library Guild, 1954) </vt:lpstr>
      <vt:lpstr>http://gutenberg.spiegel.de/buch/1361/19</vt:lpstr>
      <vt:lpstr>Alors, lire, relire, entendre, réentendre, dire le texte livre en main, mémoriser, réciter…</vt:lpstr>
      <vt:lpstr>On peut en entendre une belle lecture par Michel Auclair sur le site de l’INA :</vt:lpstr>
      <vt:lpstr>Diapositive 34</vt:lpstr>
      <vt:lpstr>Diapositive 35</vt:lpstr>
      <vt:lpstr>Conclusion</vt:lpstr>
    </vt:vector>
  </TitlesOfParts>
  <Company>Rectorat de strasbourg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/ Lexique</dc:title>
  <dc:creator>M. gilbert guinez</dc:creator>
  <cp:lastModifiedBy>Utilisateur</cp:lastModifiedBy>
  <cp:revision>54</cp:revision>
  <dcterms:created xsi:type="dcterms:W3CDTF">2013-10-15T07:40:25Z</dcterms:created>
  <dcterms:modified xsi:type="dcterms:W3CDTF">2014-06-03T22:09:28Z</dcterms:modified>
</cp:coreProperties>
</file>