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57" r:id="rId4"/>
    <p:sldId id="259" r:id="rId5"/>
    <p:sldId id="267" r:id="rId6"/>
    <p:sldId id="260" r:id="rId7"/>
    <p:sldId id="264" r:id="rId8"/>
    <p:sldId id="270" r:id="rId9"/>
    <p:sldId id="262" r:id="rId10"/>
    <p:sldId id="268" r:id="rId11"/>
    <p:sldId id="263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pPr/>
              <a:t>5/31/2016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6943" y="1230087"/>
            <a:ext cx="11016343" cy="1953768"/>
          </a:xfrm>
        </p:spPr>
        <p:txBody>
          <a:bodyPr/>
          <a:lstStyle/>
          <a:p>
            <a:r>
              <a:rPr lang="fr-FR" dirty="0" smtClean="0"/>
              <a:t>ETUDE DE LA LANGUE :              …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8522" y="3096768"/>
            <a:ext cx="9883159" cy="86142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… Au service de l’</a:t>
            </a:r>
            <a:r>
              <a:rPr lang="fr-FR" sz="3200" b="1" dirty="0" err="1" smtClean="0"/>
              <a:t>ecriture</a:t>
            </a:r>
            <a:r>
              <a:rPr lang="fr-FR" sz="3200" b="1" dirty="0" smtClean="0"/>
              <a:t> et de la </a:t>
            </a:r>
            <a:r>
              <a:rPr lang="fr-FR" sz="3200" b="1" dirty="0" err="1" smtClean="0"/>
              <a:t>reecriture</a:t>
            </a:r>
            <a:r>
              <a:rPr lang="fr-FR" sz="3200" b="1" dirty="0" smtClean="0"/>
              <a:t> </a:t>
            </a:r>
            <a:endParaRPr lang="fr-FR" sz="3200" b="1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8131409" y="2266840"/>
            <a:ext cx="2503934" cy="829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5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163315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654143" y="363482"/>
            <a:ext cx="1589314" cy="1754326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Extrait séance de correction post évaluation de 5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055" y="217714"/>
            <a:ext cx="8090836" cy="622662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ZoneTexte 6"/>
          <p:cNvSpPr txBox="1"/>
          <p:nvPr/>
        </p:nvSpPr>
        <p:spPr>
          <a:xfrm>
            <a:off x="8654143" y="3305022"/>
            <a:ext cx="32874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Nota bene : </a:t>
            </a:r>
          </a:p>
          <a:p>
            <a:r>
              <a:rPr lang="fr-FR" dirty="0" smtClean="0"/>
              <a:t>Possible de </a:t>
            </a:r>
            <a:r>
              <a:rPr lang="fr-FR" b="1" dirty="0" smtClean="0"/>
              <a:t>sélectionner des phrases aux erreurs diverses mais récurrentes</a:t>
            </a:r>
            <a:r>
              <a:rPr lang="fr-FR" dirty="0" smtClean="0"/>
              <a:t> ou de sélectionner des phrases erronées en fonction d’</a:t>
            </a:r>
            <a:r>
              <a:rPr lang="fr-FR" b="1" dirty="0" smtClean="0"/>
              <a:t>une notion choisie</a:t>
            </a:r>
            <a:r>
              <a:rPr lang="fr-FR" dirty="0" smtClean="0"/>
              <a:t> qui pose problème (exemple : la répétition). Varier au fur et à mesure des devoirs…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40248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01574" y="1096736"/>
            <a:ext cx="11106912" cy="5621818"/>
          </a:xfrm>
          <a:prstGeom prst="rect">
            <a:avLst/>
          </a:prstGeom>
        </p:spPr>
        <p:txBody>
          <a:bodyPr wrap="none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Réemployer les </a:t>
            </a:r>
            <a:r>
              <a:rPr lang="fr-FR" sz="2000" b="1" dirty="0" smtClean="0">
                <a:solidFill>
                  <a:srgbClr val="7030A0"/>
                </a:solidFill>
              </a:rPr>
              <a:t>4 opérations </a:t>
            </a:r>
            <a:r>
              <a:rPr lang="fr-FR" sz="2000" dirty="0" smtClean="0"/>
              <a:t>pour </a:t>
            </a:r>
            <a:r>
              <a:rPr lang="fr-FR" sz="2000" b="1" dirty="0" smtClean="0">
                <a:solidFill>
                  <a:srgbClr val="7030A0"/>
                </a:solidFill>
              </a:rPr>
              <a:t>écrire / réécrire autrement, jouer avec la langue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rgbClr val="7030A0"/>
                </a:solidFill>
              </a:rPr>
              <a:t>AJOUTER</a:t>
            </a:r>
            <a:r>
              <a:rPr lang="fr-FR" sz="2000" dirty="0" smtClean="0"/>
              <a:t> : 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rgbClr val="7030A0"/>
                </a:solidFill>
              </a:rPr>
              <a:t>SUPPRIMER</a:t>
            </a:r>
            <a:r>
              <a:rPr lang="fr-FR" sz="2000" dirty="0" smtClean="0"/>
              <a:t> : 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rgbClr val="7030A0"/>
                </a:solidFill>
              </a:rPr>
              <a:t>DEPLACER</a:t>
            </a:r>
            <a:r>
              <a:rPr lang="fr-FR" sz="2000" dirty="0" smtClean="0"/>
              <a:t> : 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rgbClr val="7030A0"/>
                </a:solidFill>
              </a:rPr>
              <a:t>REMPLACER</a:t>
            </a:r>
            <a:r>
              <a:rPr lang="fr-FR" sz="2000" dirty="0" smtClean="0"/>
              <a:t> : </a:t>
            </a:r>
          </a:p>
        </p:txBody>
      </p:sp>
      <p:sp>
        <p:nvSpPr>
          <p:cNvPr id="3" name="Rectangle 2"/>
          <p:cNvSpPr/>
          <p:nvPr/>
        </p:nvSpPr>
        <p:spPr>
          <a:xfrm>
            <a:off x="3727052" y="1557064"/>
            <a:ext cx="790041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3420" algn="just"/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Réécrire par addition : Ajouter </a:t>
            </a:r>
            <a:endParaRPr lang="fr-FR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43420" algn="just"/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</a:rPr>
              <a:t>Cette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activité propose aux élèves d’écrire une autre phrase plus longue, plus riche, à partir d’une phrase et ceci en l’enrichissant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</a:rPr>
              <a:t>Ex : sujet (Nom) + verbe + COD (Nom) à étoffer OU principe du cadavre exquis </a:t>
            </a:r>
          </a:p>
          <a:p>
            <a:pPr marR="43420" algn="just"/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42820"/>
            <a:r>
              <a:rPr lang="fr-FR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Réécrire 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par suppression : Supprimer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3150" algn="just"/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le but est d’écrire une nouvelle histoire, à partir d’un récit connu, et ceci uniquement en supprimant des mots. L’élève va produire un texte court en pratiquant le caviardage, c'est-à-dire la suppression de certains passages d’un écrit. </a:t>
            </a: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</a:rPr>
              <a:t>Ex : travail « d’épuration » d’un texte (garder éléments essentiels) </a:t>
            </a:r>
            <a:endParaRPr lang="fr-FR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3150" algn="just"/>
            <a:endParaRPr lang="fr-FR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30820"/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Réécrire en déplaçant des mots : Déplacer 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6820"/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A partir d’un texte donné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demander aux élèves de « mélanger » les mots du texte pour en créer un </a:t>
            </a:r>
            <a:r>
              <a:rPr lang="fr-FR" dirty="0" smtClean="0">
                <a:solidFill>
                  <a:srgbClr val="000000"/>
                </a:solidFill>
                <a:latin typeface="Arial" panose="020B0604020202020204" pitchFamily="34" charset="0"/>
              </a:rPr>
              <a:t>nouveau. </a:t>
            </a: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</a:rPr>
              <a:t>Ex : proposer 1 autre ordre syntaxique </a:t>
            </a:r>
          </a:p>
          <a:p>
            <a:pPr marR="6820"/>
            <a:endParaRPr lang="fr-FR" dirty="0"/>
          </a:p>
          <a:p>
            <a:pPr marR="43420" algn="just"/>
            <a:r>
              <a:rPr lang="fr-FR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Réécrire 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par substitution : Remplacer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3150" algn="just"/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L’objectif de cette activité est de garder le moule syntaxique d’un texte en changeant le lexique. </a:t>
            </a: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</a:rPr>
              <a:t>Ex : travail sur les synonymes, les antonymes OU jeu du S+7 OU faire varier registres de langue OU changer le temps des verbes 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Organigramme : Connecteur 3"/>
          <p:cNvSpPr/>
          <p:nvPr/>
        </p:nvSpPr>
        <p:spPr>
          <a:xfrm>
            <a:off x="2863595" y="5492015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5" name="Organigramme : Connecteur 4"/>
          <p:cNvSpPr/>
          <p:nvPr/>
        </p:nvSpPr>
        <p:spPr>
          <a:xfrm>
            <a:off x="2863595" y="1578632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Organigramme : Connecteur 5"/>
          <p:cNvSpPr/>
          <p:nvPr/>
        </p:nvSpPr>
        <p:spPr>
          <a:xfrm>
            <a:off x="2886454" y="2901903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7" name="Organigramme : Connecteur 6"/>
          <p:cNvSpPr/>
          <p:nvPr/>
        </p:nvSpPr>
        <p:spPr>
          <a:xfrm>
            <a:off x="2878616" y="4364406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85057" y="174172"/>
            <a:ext cx="2068285" cy="647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4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xmlns="" val="21725808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 : les atouts </a:t>
            </a:r>
            <a:r>
              <a:rPr lang="fr-FR" smtClean="0"/>
              <a:t>du « système »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85057" y="2573527"/>
            <a:ext cx="5051343" cy="4284473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Du côté de l’élève :</a:t>
            </a:r>
            <a:r>
              <a:rPr lang="fr-FR" dirty="0" smtClean="0"/>
              <a:t> </a:t>
            </a:r>
          </a:p>
          <a:p>
            <a:pPr>
              <a:buFontTx/>
              <a:buChar char="-"/>
            </a:pPr>
            <a:r>
              <a:rPr lang="fr-FR" dirty="0" smtClean="0"/>
              <a:t>Clarté du code ; un </a:t>
            </a:r>
            <a:r>
              <a:rPr lang="fr-FR" dirty="0" smtClean="0">
                <a:solidFill>
                  <a:schemeClr val="accent1"/>
                </a:solidFill>
              </a:rPr>
              <a:t>code simple et compréhensible 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</a:rPr>
              <a:t>Rationalisation de la langue et de l’écriture en 4 processus simples</a:t>
            </a:r>
          </a:p>
          <a:p>
            <a:pPr>
              <a:buFontTx/>
              <a:buChar char="-"/>
            </a:pPr>
            <a:r>
              <a:rPr lang="fr-FR" dirty="0">
                <a:solidFill>
                  <a:schemeClr val="accent1"/>
                </a:solidFill>
              </a:rPr>
              <a:t>Code constructif / positif / dynamique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qui ne dit pas ce qui ne va pas (du type : </a:t>
            </a:r>
            <a:r>
              <a:rPr lang="fr-FR" dirty="0" err="1"/>
              <a:t>cstr</a:t>
            </a:r>
            <a:r>
              <a:rPr lang="fr-FR" dirty="0"/>
              <a:t> / ortho / gram / tps) mais qui dit ce que l’on peut faire pour améliorer = </a:t>
            </a:r>
            <a:r>
              <a:rPr lang="fr-FR" dirty="0">
                <a:solidFill>
                  <a:schemeClr val="accent1"/>
                </a:solidFill>
              </a:rPr>
              <a:t>code consigne </a:t>
            </a:r>
            <a:r>
              <a:rPr lang="fr-FR" dirty="0"/>
              <a:t>!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</a:rPr>
              <a:t>Correction du professeur n’est plus absconse mais utile et utilisable </a:t>
            </a:r>
            <a:r>
              <a:rPr lang="fr-FR" dirty="0" smtClean="0"/>
              <a:t>pour faire mieux </a:t>
            </a:r>
          </a:p>
          <a:p>
            <a:pPr>
              <a:buFontTx/>
              <a:buChar char="-"/>
            </a:pPr>
            <a:r>
              <a:rPr lang="fr-FR" dirty="0" smtClean="0"/>
              <a:t>langue, écriture et réécriture s’apparentent à un jeu (attraction + désacralisation)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03392" y="2603500"/>
            <a:ext cx="6242304" cy="4493986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Du côté du professeur : </a:t>
            </a:r>
            <a:r>
              <a:rPr lang="fr-FR" b="1" dirty="0" smtClean="0">
                <a:solidFill>
                  <a:schemeClr val="accent1"/>
                </a:solidFill>
              </a:rPr>
              <a:t>un code pour corriger</a:t>
            </a:r>
          </a:p>
          <a:p>
            <a:pPr>
              <a:buFontTx/>
              <a:buChar char="-"/>
            </a:pPr>
            <a:r>
              <a:rPr lang="fr-FR" dirty="0">
                <a:solidFill>
                  <a:schemeClr val="accent1"/>
                </a:solidFill>
              </a:rPr>
              <a:t>c</a:t>
            </a:r>
            <a:r>
              <a:rPr lang="fr-FR" dirty="0" smtClean="0">
                <a:solidFill>
                  <a:schemeClr val="accent1"/>
                </a:solidFill>
              </a:rPr>
              <a:t>larté</a:t>
            </a:r>
            <a:r>
              <a:rPr lang="fr-FR" dirty="0" smtClean="0"/>
              <a:t> du code ; un </a:t>
            </a:r>
            <a:r>
              <a:rPr lang="fr-FR" dirty="0" smtClean="0">
                <a:solidFill>
                  <a:schemeClr val="accent1"/>
                </a:solidFill>
              </a:rPr>
              <a:t>code simple commun</a:t>
            </a:r>
          </a:p>
          <a:p>
            <a:pPr>
              <a:buFontTx/>
              <a:buChar char="-"/>
            </a:pPr>
            <a:r>
              <a:rPr lang="fr-FR" dirty="0" smtClean="0"/>
              <a:t>Permet d’</a:t>
            </a:r>
            <a:r>
              <a:rPr lang="fr-FR" dirty="0" smtClean="0">
                <a:solidFill>
                  <a:schemeClr val="accent1"/>
                </a:solidFill>
              </a:rPr>
              <a:t>annoter les copies rapidement 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</a:rPr>
              <a:t>Code constructif / positif / dynamique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qui ne dit pas ce qui ne va pas (du type : </a:t>
            </a:r>
            <a:r>
              <a:rPr lang="fr-FR" dirty="0" err="1" smtClean="0"/>
              <a:t>cstr</a:t>
            </a:r>
            <a:r>
              <a:rPr lang="fr-FR" dirty="0" smtClean="0"/>
              <a:t> / ortho / gram / tps) mais qui dit ce que l’on peut faire pour améliorer = </a:t>
            </a:r>
            <a:r>
              <a:rPr lang="fr-FR" dirty="0" smtClean="0">
                <a:solidFill>
                  <a:schemeClr val="accent1"/>
                </a:solidFill>
              </a:rPr>
              <a:t>code consigne </a:t>
            </a:r>
            <a:r>
              <a:rPr lang="fr-FR" dirty="0" smtClean="0"/>
              <a:t>! 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</a:rPr>
              <a:t>Copie corrigée</a:t>
            </a:r>
            <a:r>
              <a:rPr lang="fr-FR" dirty="0" smtClean="0"/>
              <a:t> devient un </a:t>
            </a:r>
            <a:r>
              <a:rPr lang="fr-FR" dirty="0" smtClean="0">
                <a:solidFill>
                  <a:schemeClr val="accent1"/>
                </a:solidFill>
              </a:rPr>
              <a:t>nouvel outil de travail</a:t>
            </a:r>
            <a:r>
              <a:rPr lang="fr-FR" dirty="0" smtClean="0"/>
              <a:t>, de réécriture, prêt à l’emploi !</a:t>
            </a:r>
          </a:p>
          <a:p>
            <a:pPr>
              <a:buFontTx/>
              <a:buChar char="-"/>
            </a:pPr>
            <a:r>
              <a:rPr lang="fr-FR" dirty="0" smtClean="0"/>
              <a:t>Impression que </a:t>
            </a:r>
            <a:r>
              <a:rPr lang="fr-FR" dirty="0" smtClean="0">
                <a:solidFill>
                  <a:schemeClr val="accent1"/>
                </a:solidFill>
              </a:rPr>
              <a:t>travail de correction, d’annotation </a:t>
            </a:r>
            <a:r>
              <a:rPr lang="fr-FR" dirty="0" smtClean="0"/>
              <a:t>devient véritablement </a:t>
            </a:r>
            <a:r>
              <a:rPr lang="fr-FR" dirty="0" smtClean="0">
                <a:solidFill>
                  <a:schemeClr val="accent1"/>
                </a:solidFill>
              </a:rPr>
              <a:t>utile</a:t>
            </a:r>
            <a:r>
              <a:rPr lang="fr-FR" dirty="0" smtClean="0"/>
              <a:t>  </a:t>
            </a:r>
          </a:p>
          <a:p>
            <a:pPr>
              <a:buFontTx/>
              <a:buChar char="-"/>
            </a:pPr>
            <a:r>
              <a:rPr lang="fr-FR" dirty="0" smtClean="0"/>
              <a:t>Code qui ouvre la voie à une </a:t>
            </a:r>
            <a:r>
              <a:rPr lang="fr-FR" dirty="0" smtClean="0">
                <a:solidFill>
                  <a:schemeClr val="accent1"/>
                </a:solidFill>
              </a:rPr>
              <a:t>variété d’activités d’écriture utiles et ludiques 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5057" y="174172"/>
            <a:ext cx="2068285" cy="647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4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sz="44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5489936" y="2415794"/>
            <a:ext cx="19973" cy="4355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48116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9393303" cy="963989"/>
          </a:xfrm>
        </p:spPr>
        <p:txBody>
          <a:bodyPr/>
          <a:lstStyle/>
          <a:p>
            <a:r>
              <a:rPr lang="fr-FR" dirty="0" smtClean="0"/>
              <a:t>Introduction :  aux origines du « système » 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20811" y="326187"/>
            <a:ext cx="2068285" cy="647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4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sz="4400" dirty="0"/>
          </a:p>
        </p:txBody>
      </p:sp>
      <p:sp>
        <p:nvSpPr>
          <p:cNvPr id="5" name="ZoneTexte 4"/>
          <p:cNvSpPr txBox="1"/>
          <p:nvPr/>
        </p:nvSpPr>
        <p:spPr>
          <a:xfrm>
            <a:off x="576943" y="2383971"/>
            <a:ext cx="112667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Problématiques / questions de départ ? : </a:t>
            </a:r>
          </a:p>
          <a:p>
            <a:pPr marL="285750" indent="-285750">
              <a:buFontTx/>
              <a:buChar char="-"/>
            </a:pPr>
            <a:r>
              <a:rPr lang="fr-FR" dirty="0"/>
              <a:t>C</a:t>
            </a:r>
            <a:r>
              <a:rPr lang="fr-FR" dirty="0" smtClean="0"/>
              <a:t>omment rationaliser la langue et l’acte même d’écrire ?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Comment décomposer le processus de l’écriture ?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Comment systématiser ce processus pour mieux le faire appréhender par les élèves ?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Comment aider les élèves à mieux écrire, à réécrire, à mieux comprendre et manier la langue  ?</a:t>
            </a:r>
          </a:p>
          <a:p>
            <a:endParaRPr lang="fr-FR" dirty="0" smtClean="0"/>
          </a:p>
        </p:txBody>
      </p:sp>
      <p:sp>
        <p:nvSpPr>
          <p:cNvPr id="2" name="ZoneTexte 1"/>
          <p:cNvSpPr txBox="1"/>
          <p:nvPr/>
        </p:nvSpPr>
        <p:spPr>
          <a:xfrm>
            <a:off x="576943" y="3951515"/>
            <a:ext cx="77070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Constat = Ecrire, c’est 4 opérations 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Ajouter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Supprimer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Déplacer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Remplacer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76943" y="5705841"/>
            <a:ext cx="11016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 partir de là, </a:t>
            </a:r>
            <a:r>
              <a:rPr lang="fr-FR" b="1" dirty="0" smtClean="0">
                <a:solidFill>
                  <a:schemeClr val="accent1"/>
                </a:solidFill>
              </a:rPr>
              <a:t>différentes utilisations dans le domaine de l’étude de la langue, de l’écriture et de la réécriture. 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075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build="p"/>
      <p:bldP spid="2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3712" y="1132115"/>
            <a:ext cx="10142002" cy="798889"/>
          </a:xfrm>
        </p:spPr>
        <p:txBody>
          <a:bodyPr/>
          <a:lstStyle/>
          <a:p>
            <a:r>
              <a:rPr lang="fr-FR" dirty="0" smtClean="0"/>
              <a:t>I. Etude de la langue : vive la manipulation !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9857" y="2394857"/>
            <a:ext cx="11007199" cy="4152247"/>
          </a:xfrm>
        </p:spPr>
        <p:txBody>
          <a:bodyPr wrap="none">
            <a:noAutofit/>
          </a:bodyPr>
          <a:lstStyle/>
          <a:p>
            <a:r>
              <a:rPr lang="fr-FR" sz="2000" dirty="0" smtClean="0"/>
              <a:t>Acquérir certaines notions en </a:t>
            </a:r>
            <a:r>
              <a:rPr lang="fr-FR" sz="2000" b="1" dirty="0" smtClean="0">
                <a:solidFill>
                  <a:srgbClr val="7030A0"/>
                </a:solidFill>
              </a:rPr>
              <a:t>manipulant la langue </a:t>
            </a:r>
            <a:r>
              <a:rPr lang="fr-FR" sz="2000" dirty="0" smtClean="0"/>
              <a:t>: par le biais de </a:t>
            </a:r>
            <a:r>
              <a:rPr lang="fr-FR" sz="2000" b="1" dirty="0" smtClean="0">
                <a:solidFill>
                  <a:srgbClr val="7030A0"/>
                </a:solidFill>
              </a:rPr>
              <a:t>4 opérations clefs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>
                <a:solidFill>
                  <a:srgbClr val="7030A0"/>
                </a:solidFill>
              </a:rPr>
              <a:t>         AJOUTER</a:t>
            </a:r>
            <a:r>
              <a:rPr lang="fr-FR" sz="2000" dirty="0" smtClean="0"/>
              <a:t> :                                                                                  </a:t>
            </a:r>
            <a:r>
              <a:rPr lang="fr-FR" sz="2000" b="1" dirty="0" smtClean="0">
                <a:solidFill>
                  <a:srgbClr val="7030A0"/>
                </a:solidFill>
              </a:rPr>
              <a:t>SUPPRIMER</a:t>
            </a:r>
            <a:r>
              <a:rPr lang="fr-FR" sz="2000" dirty="0" smtClean="0"/>
              <a:t> </a:t>
            </a:r>
            <a:r>
              <a:rPr lang="fr-FR" sz="2000" dirty="0"/>
              <a:t>: 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2000" dirty="0"/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0" indent="0">
              <a:buNone/>
            </a:pPr>
            <a:endParaRPr lang="fr-F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r-FR" sz="2000" b="1" dirty="0" smtClean="0">
                <a:solidFill>
                  <a:srgbClr val="7030A0"/>
                </a:solidFill>
              </a:rPr>
              <a:t>        DEPLACER</a:t>
            </a:r>
            <a:r>
              <a:rPr lang="fr-FR" sz="2000" dirty="0" smtClean="0"/>
              <a:t> :                                                                                </a:t>
            </a:r>
            <a:r>
              <a:rPr lang="fr-FR" sz="2000" b="1" dirty="0" smtClean="0">
                <a:solidFill>
                  <a:srgbClr val="7030A0"/>
                </a:solidFill>
              </a:rPr>
              <a:t>REMPLACER</a:t>
            </a:r>
            <a:r>
              <a:rPr lang="fr-FR" sz="2000" dirty="0" smtClean="0"/>
              <a:t> </a:t>
            </a:r>
            <a:r>
              <a:rPr lang="fr-FR" sz="2000" dirty="0"/>
              <a:t>: </a:t>
            </a:r>
          </a:p>
          <a:p>
            <a:pPr marL="0" indent="0">
              <a:buNone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sp>
        <p:nvSpPr>
          <p:cNvPr id="4" name="Organigramme : Connecteur 3"/>
          <p:cNvSpPr/>
          <p:nvPr/>
        </p:nvSpPr>
        <p:spPr>
          <a:xfrm>
            <a:off x="2657735" y="3200399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Organigramme : Connecteur 5"/>
          <p:cNvSpPr/>
          <p:nvPr/>
        </p:nvSpPr>
        <p:spPr>
          <a:xfrm>
            <a:off x="9820536" y="3200399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8" name="Organigramme : Connecteur 7"/>
          <p:cNvSpPr/>
          <p:nvPr/>
        </p:nvSpPr>
        <p:spPr>
          <a:xfrm>
            <a:off x="2657735" y="5431971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Organigramme : Connecteur 8"/>
          <p:cNvSpPr/>
          <p:nvPr/>
        </p:nvSpPr>
        <p:spPr>
          <a:xfrm>
            <a:off x="9820536" y="5431971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85057" y="174172"/>
            <a:ext cx="2068285" cy="647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4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sz="4400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375838" y="4139427"/>
            <a:ext cx="2503934" cy="829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5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dirty="0"/>
          </a:p>
        </p:txBody>
      </p:sp>
      <p:cxnSp>
        <p:nvCxnSpPr>
          <p:cNvPr id="7" name="Connecteur en angle 6"/>
          <p:cNvCxnSpPr/>
          <p:nvPr/>
        </p:nvCxnSpPr>
        <p:spPr>
          <a:xfrm flipV="1">
            <a:off x="6789833" y="3505635"/>
            <a:ext cx="1230086" cy="718457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12"/>
          <p:cNvCxnSpPr/>
          <p:nvPr/>
        </p:nvCxnSpPr>
        <p:spPr>
          <a:xfrm rot="10800000">
            <a:off x="3228266" y="3504208"/>
            <a:ext cx="1164772" cy="721313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/>
          <p:nvPr/>
        </p:nvCxnSpPr>
        <p:spPr>
          <a:xfrm rot="10800000" flipV="1">
            <a:off x="3235692" y="4876799"/>
            <a:ext cx="1140147" cy="783771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en angle 16"/>
          <p:cNvCxnSpPr/>
          <p:nvPr/>
        </p:nvCxnSpPr>
        <p:spPr>
          <a:xfrm>
            <a:off x="6879772" y="4876799"/>
            <a:ext cx="1140147" cy="783772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31252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2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7207" y="4969927"/>
            <a:ext cx="8825659" cy="566738"/>
          </a:xfrm>
        </p:spPr>
        <p:txBody>
          <a:bodyPr>
            <a:normAutofit/>
          </a:bodyPr>
          <a:lstStyle/>
          <a:p>
            <a:r>
              <a:rPr lang="fr-FR" i="1" dirty="0"/>
              <a:t>Exemples d’applications en fonction des notions visées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55082" y="5536665"/>
            <a:ext cx="10329910" cy="493712"/>
          </a:xfrm>
        </p:spPr>
        <p:txBody>
          <a:bodyPr>
            <a:noAutofit/>
          </a:bodyPr>
          <a:lstStyle/>
          <a:p>
            <a:r>
              <a:rPr lang="fr-FR" sz="3200" dirty="0" smtClean="0"/>
              <a:t>NOTION 1 : les classes grammaticales / la nature</a:t>
            </a:r>
            <a:endParaRPr lang="fr-FR" sz="3200" dirty="0"/>
          </a:p>
        </p:txBody>
      </p:sp>
      <p:sp>
        <p:nvSpPr>
          <p:cNvPr id="6" name="Rectangle 5"/>
          <p:cNvSpPr/>
          <p:nvPr/>
        </p:nvSpPr>
        <p:spPr>
          <a:xfrm>
            <a:off x="185057" y="264741"/>
            <a:ext cx="11800113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7030A0"/>
                </a:solidFill>
              </a:rPr>
              <a:t> REMPLACER</a:t>
            </a:r>
            <a:r>
              <a:rPr lang="fr-FR" dirty="0" smtClean="0"/>
              <a:t> :           pour </a:t>
            </a:r>
            <a:r>
              <a:rPr lang="fr-FR" b="1" dirty="0" smtClean="0"/>
              <a:t>distinguer les natures de mots </a:t>
            </a:r>
          </a:p>
          <a:p>
            <a:endParaRPr lang="fr-FR" dirty="0"/>
          </a:p>
          <a:p>
            <a:r>
              <a:rPr lang="fr-FR" b="1" dirty="0" smtClean="0">
                <a:solidFill>
                  <a:schemeClr val="accent1"/>
                </a:solidFill>
              </a:rPr>
              <a:t>EX 1</a:t>
            </a:r>
            <a:r>
              <a:rPr lang="fr-FR" dirty="0" smtClean="0">
                <a:solidFill>
                  <a:schemeClr val="accent1"/>
                </a:solidFill>
              </a:rPr>
              <a:t> / Principe : si deux mots sont interchangeables, ils sont de même nature </a:t>
            </a:r>
          </a:p>
          <a:p>
            <a:r>
              <a:rPr lang="fr-FR" dirty="0" smtClean="0">
                <a:solidFill>
                  <a:schemeClr val="accent1"/>
                </a:solidFill>
              </a:rPr>
              <a:t>DONC : pour connaître la nature d’un mot, on peut le          par un autre mot dont on connaît la nature </a:t>
            </a:r>
          </a:p>
          <a:p>
            <a:endParaRPr lang="fr-FR" sz="800" dirty="0"/>
          </a:p>
          <a:p>
            <a:r>
              <a:rPr lang="fr-FR" dirty="0" smtClean="0"/>
              <a:t>Illustration : Cet énoncé est abscons = ce texte est long </a:t>
            </a:r>
          </a:p>
          <a:p>
            <a:r>
              <a:rPr lang="fr-FR" i="1" dirty="0" smtClean="0"/>
              <a:t>Texte</a:t>
            </a:r>
            <a:r>
              <a:rPr lang="fr-FR" dirty="0" smtClean="0"/>
              <a:t> est un NOM donc </a:t>
            </a:r>
            <a:r>
              <a:rPr lang="fr-FR" i="1" dirty="0" smtClean="0"/>
              <a:t>énoncé</a:t>
            </a:r>
            <a:r>
              <a:rPr lang="fr-FR" dirty="0" smtClean="0"/>
              <a:t> est un NOM</a:t>
            </a:r>
          </a:p>
          <a:p>
            <a:r>
              <a:rPr lang="fr-FR" i="1" dirty="0" smtClean="0"/>
              <a:t>Long</a:t>
            </a:r>
            <a:r>
              <a:rPr lang="fr-FR" dirty="0" smtClean="0"/>
              <a:t> est un adjectif donc </a:t>
            </a:r>
            <a:r>
              <a:rPr lang="fr-FR" i="1" dirty="0" smtClean="0"/>
              <a:t>abscons</a:t>
            </a:r>
            <a:r>
              <a:rPr lang="fr-FR" dirty="0" smtClean="0"/>
              <a:t> est un ADJECTIF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 smtClean="0"/>
          </a:p>
          <a:p>
            <a:r>
              <a:rPr lang="fr-FR" b="1" dirty="0" smtClean="0">
                <a:solidFill>
                  <a:schemeClr val="accent1"/>
                </a:solidFill>
              </a:rPr>
              <a:t>EX 2 </a:t>
            </a:r>
            <a:r>
              <a:rPr lang="fr-FR" dirty="0" smtClean="0">
                <a:solidFill>
                  <a:schemeClr val="accent1"/>
                </a:solidFill>
              </a:rPr>
              <a:t>/ </a:t>
            </a:r>
            <a:r>
              <a:rPr lang="fr-FR" dirty="0">
                <a:solidFill>
                  <a:schemeClr val="accent1"/>
                </a:solidFill>
              </a:rPr>
              <a:t>Principe : </a:t>
            </a:r>
            <a:r>
              <a:rPr lang="fr-FR" dirty="0" smtClean="0">
                <a:solidFill>
                  <a:schemeClr val="accent1"/>
                </a:solidFill>
              </a:rPr>
              <a:t>un pronom est « mis pour un nom », il le remplace alors qu’un déterminant s’ajoute à un nom, l’introduit et lui donne son genre et son nombre </a:t>
            </a:r>
            <a:endParaRPr lang="fr-FR" dirty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DONC : là où il y a pronom, il n’y a pas nom, là où il y a nom, il n’y a pas pronom, mais déterminant. </a:t>
            </a:r>
            <a:endParaRPr lang="fr-FR" dirty="0">
              <a:solidFill>
                <a:schemeClr val="accent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r-FR" sz="800" dirty="0" smtClean="0"/>
          </a:p>
          <a:p>
            <a:r>
              <a:rPr lang="fr-FR" dirty="0" smtClean="0"/>
              <a:t>Illustration : </a:t>
            </a:r>
            <a:r>
              <a:rPr lang="fr-FR" i="1" u="sng" dirty="0" smtClean="0"/>
              <a:t>Les</a:t>
            </a:r>
            <a:r>
              <a:rPr lang="fr-FR" u="sng" dirty="0" smtClean="0"/>
              <a:t> footballeurs du PSG </a:t>
            </a:r>
            <a:r>
              <a:rPr lang="fr-FR" dirty="0" smtClean="0"/>
              <a:t>ont encore gagné. </a:t>
            </a:r>
            <a:r>
              <a:rPr lang="fr-FR" dirty="0"/>
              <a:t> </a:t>
            </a:r>
            <a:r>
              <a:rPr lang="fr-FR" dirty="0" smtClean="0"/>
              <a:t>        </a:t>
            </a:r>
          </a:p>
          <a:p>
            <a:r>
              <a:rPr lang="fr-FR" dirty="0"/>
              <a:t> </a:t>
            </a:r>
            <a:r>
              <a:rPr lang="fr-FR" dirty="0" smtClean="0"/>
              <a:t>        le </a:t>
            </a:r>
            <a:r>
              <a:rPr lang="fr-FR" u="sng" dirty="0" smtClean="0"/>
              <a:t>GN</a:t>
            </a:r>
            <a:r>
              <a:rPr lang="fr-FR" dirty="0" smtClean="0"/>
              <a:t> par des pronoms : Ceux-ci ; ils ; ces derniers ; ceux-là ; eux… </a:t>
            </a:r>
            <a:endParaRPr lang="fr-FR" dirty="0"/>
          </a:p>
          <a:p>
            <a:r>
              <a:rPr lang="fr-FR" dirty="0" smtClean="0"/>
              <a:t>         le déterminant « les » par d’autres déterminants : ces ; nos ; des ; plusieurs ; de nombreux…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endParaRPr lang="fr-FR" dirty="0" smtClean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Organigramme : Connecteur 6"/>
          <p:cNvSpPr/>
          <p:nvPr/>
        </p:nvSpPr>
        <p:spPr>
          <a:xfrm>
            <a:off x="2000575" y="264741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8" name="Organigramme : Connecteur 7"/>
          <p:cNvSpPr/>
          <p:nvPr/>
        </p:nvSpPr>
        <p:spPr>
          <a:xfrm>
            <a:off x="6357038" y="1095535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9" name="Organigramme : Connecteur 8"/>
          <p:cNvSpPr/>
          <p:nvPr/>
        </p:nvSpPr>
        <p:spPr>
          <a:xfrm>
            <a:off x="345345" y="3925239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xmlns="" val="11207545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7207" y="4969927"/>
            <a:ext cx="9577785" cy="566738"/>
          </a:xfrm>
        </p:spPr>
        <p:txBody>
          <a:bodyPr>
            <a:normAutofit/>
          </a:bodyPr>
          <a:lstStyle/>
          <a:p>
            <a:r>
              <a:rPr lang="fr-FR" i="1" dirty="0" smtClean="0"/>
              <a:t>Exemples </a:t>
            </a:r>
            <a:r>
              <a:rPr lang="fr-FR" i="1" dirty="0"/>
              <a:t>d’applications en fonction des notions </a:t>
            </a:r>
            <a:r>
              <a:rPr lang="fr-FR" i="1" dirty="0" smtClean="0"/>
              <a:t>visées</a:t>
            </a:r>
            <a:endParaRPr lang="fr-FR" i="1" dirty="0"/>
          </a:p>
        </p:txBody>
      </p:sp>
      <p:sp>
        <p:nvSpPr>
          <p:cNvPr id="3" name="Rectangle 2"/>
          <p:cNvSpPr/>
          <p:nvPr/>
        </p:nvSpPr>
        <p:spPr>
          <a:xfrm>
            <a:off x="0" y="129724"/>
            <a:ext cx="1076538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7030A0"/>
                </a:solidFill>
              </a:rPr>
              <a:t> AJOUTER </a:t>
            </a:r>
            <a:r>
              <a:rPr lang="fr-FR" b="1" dirty="0"/>
              <a:t>: </a:t>
            </a:r>
            <a:r>
              <a:rPr lang="fr-FR" b="1" dirty="0" smtClean="0"/>
              <a:t>        </a:t>
            </a:r>
            <a:r>
              <a:rPr lang="fr-FR" dirty="0" smtClean="0"/>
              <a:t>pour </a:t>
            </a:r>
            <a:r>
              <a:rPr lang="fr-FR" b="1" dirty="0" smtClean="0"/>
              <a:t>comprendre le rôle de certaines classes grammaticales, pour mieux les définir </a:t>
            </a:r>
          </a:p>
          <a:p>
            <a:r>
              <a:rPr lang="fr-FR" b="1" dirty="0" smtClean="0">
                <a:solidFill>
                  <a:schemeClr val="accent1"/>
                </a:solidFill>
              </a:rPr>
              <a:t>EX 1 : l’adverbe </a:t>
            </a:r>
            <a:r>
              <a:rPr lang="fr-FR" dirty="0" smtClean="0">
                <a:solidFill>
                  <a:schemeClr val="accent1"/>
                </a:solidFill>
              </a:rPr>
              <a:t>est étymologiquement un ajout au verbe (</a:t>
            </a:r>
            <a:r>
              <a:rPr lang="fr-FR" i="1" dirty="0" smtClean="0">
                <a:solidFill>
                  <a:schemeClr val="accent1"/>
                </a:solidFill>
              </a:rPr>
              <a:t>ad </a:t>
            </a:r>
            <a:r>
              <a:rPr lang="fr-FR" i="1" dirty="0" err="1" smtClean="0">
                <a:solidFill>
                  <a:schemeClr val="accent1"/>
                </a:solidFill>
              </a:rPr>
              <a:t>verbum</a:t>
            </a:r>
            <a:r>
              <a:rPr lang="fr-FR" dirty="0" smtClean="0">
                <a:solidFill>
                  <a:schemeClr val="accent1"/>
                </a:solidFill>
              </a:rPr>
              <a:t>). </a:t>
            </a:r>
          </a:p>
          <a:p>
            <a:r>
              <a:rPr lang="fr-FR" dirty="0" smtClean="0">
                <a:solidFill>
                  <a:schemeClr val="accent1"/>
                </a:solidFill>
              </a:rPr>
              <a:t>Définition de l’adverbe comme un élément invariable qui vient s’        au verbe pour modifier son sens et qui peut donc être supprimé également.</a:t>
            </a:r>
          </a:p>
          <a:p>
            <a:r>
              <a:rPr lang="fr-FR" dirty="0" smtClean="0"/>
              <a:t>Illustration :           un maximum </a:t>
            </a:r>
            <a:r>
              <a:rPr lang="fr-FR" dirty="0" smtClean="0">
                <a:solidFill>
                  <a:srgbClr val="404040"/>
                </a:solidFill>
              </a:rPr>
              <a:t>d’adverbes au verbe </a:t>
            </a:r>
          </a:p>
          <a:p>
            <a:r>
              <a:rPr lang="fr-FR" i="1" dirty="0" smtClean="0"/>
              <a:t>Il marche …          lentement / vite</a:t>
            </a:r>
          </a:p>
          <a:p>
            <a:r>
              <a:rPr lang="fr-FR" i="1" dirty="0"/>
              <a:t> </a:t>
            </a:r>
            <a:r>
              <a:rPr lang="fr-FR" i="1" dirty="0" smtClean="0"/>
              <a:t>                              peu / souvent</a:t>
            </a:r>
          </a:p>
          <a:p>
            <a:r>
              <a:rPr lang="fr-FR" dirty="0" smtClean="0"/>
              <a:t>                               </a:t>
            </a:r>
            <a:r>
              <a:rPr lang="fr-FR" i="1" dirty="0" smtClean="0"/>
              <a:t>curieusement</a:t>
            </a:r>
            <a:r>
              <a:rPr lang="fr-FR" i="1" dirty="0"/>
              <a:t> </a:t>
            </a:r>
            <a:r>
              <a:rPr lang="fr-FR" i="1" dirty="0" smtClean="0"/>
              <a:t>/ péniblement</a:t>
            </a:r>
            <a:endParaRPr lang="fr-FR" i="1" dirty="0"/>
          </a:p>
          <a:p>
            <a:r>
              <a:rPr lang="fr-FR" dirty="0" smtClean="0"/>
              <a:t>                               </a:t>
            </a:r>
            <a:r>
              <a:rPr lang="fr-FR" i="1" dirty="0" smtClean="0"/>
              <a:t>loin / ne… jamais </a:t>
            </a:r>
          </a:p>
          <a:p>
            <a:r>
              <a:rPr lang="fr-FR" dirty="0" smtClean="0">
                <a:solidFill>
                  <a:srgbClr val="404040"/>
                </a:solidFill>
              </a:rPr>
              <a:t>PUIS montrer que l’adverbe peut aussi s’          à un adjectif ou à un autre adverbe pour en modifier le sens : </a:t>
            </a:r>
            <a:r>
              <a:rPr lang="fr-FR" i="1" dirty="0" smtClean="0">
                <a:solidFill>
                  <a:srgbClr val="404040"/>
                </a:solidFill>
              </a:rPr>
              <a:t>Il est grand             il est </a:t>
            </a:r>
            <a:r>
              <a:rPr lang="fr-FR" i="1" u="sng" dirty="0" smtClean="0">
                <a:solidFill>
                  <a:srgbClr val="404040"/>
                </a:solidFill>
              </a:rPr>
              <a:t>très / assez / plutôt / particulièrement / trop </a:t>
            </a:r>
            <a:r>
              <a:rPr lang="fr-FR" i="1" dirty="0" smtClean="0">
                <a:solidFill>
                  <a:srgbClr val="404040"/>
                </a:solidFill>
              </a:rPr>
              <a:t>grand</a:t>
            </a:r>
          </a:p>
          <a:p>
            <a:r>
              <a:rPr lang="fr-FR" i="1" dirty="0">
                <a:solidFill>
                  <a:srgbClr val="404040"/>
                </a:solidFill>
              </a:rPr>
              <a:t> </a:t>
            </a:r>
            <a:r>
              <a:rPr lang="fr-FR" i="1" dirty="0" smtClean="0">
                <a:solidFill>
                  <a:srgbClr val="404040"/>
                </a:solidFill>
              </a:rPr>
              <a:t>                            Il marche vite           il marche </a:t>
            </a:r>
            <a:r>
              <a:rPr lang="fr-FR" i="1" u="sng" dirty="0" smtClean="0">
                <a:solidFill>
                  <a:srgbClr val="404040"/>
                </a:solidFill>
              </a:rPr>
              <a:t>trop</a:t>
            </a:r>
            <a:r>
              <a:rPr lang="fr-FR" i="1" dirty="0" smtClean="0">
                <a:solidFill>
                  <a:srgbClr val="404040"/>
                </a:solidFill>
              </a:rPr>
              <a:t> vite / </a:t>
            </a:r>
            <a:r>
              <a:rPr lang="fr-FR" i="1" u="sng" dirty="0" smtClean="0">
                <a:solidFill>
                  <a:srgbClr val="404040"/>
                </a:solidFill>
              </a:rPr>
              <a:t>assez</a:t>
            </a:r>
            <a:r>
              <a:rPr lang="fr-FR" i="1" dirty="0" smtClean="0">
                <a:solidFill>
                  <a:srgbClr val="404040"/>
                </a:solidFill>
              </a:rPr>
              <a:t> vite / </a:t>
            </a:r>
            <a:r>
              <a:rPr lang="fr-FR" i="1" u="sng" dirty="0" smtClean="0">
                <a:solidFill>
                  <a:srgbClr val="404040"/>
                </a:solidFill>
              </a:rPr>
              <a:t>le plus </a:t>
            </a:r>
            <a:r>
              <a:rPr lang="fr-FR" i="1" dirty="0" smtClean="0">
                <a:solidFill>
                  <a:srgbClr val="404040"/>
                </a:solidFill>
              </a:rPr>
              <a:t>/ </a:t>
            </a:r>
            <a:r>
              <a:rPr lang="fr-FR" i="1" u="sng" dirty="0" smtClean="0">
                <a:solidFill>
                  <a:srgbClr val="404040"/>
                </a:solidFill>
              </a:rPr>
              <a:t>excessivement</a:t>
            </a:r>
            <a:r>
              <a:rPr lang="fr-FR" i="1" dirty="0" smtClean="0">
                <a:solidFill>
                  <a:srgbClr val="404040"/>
                </a:solidFill>
              </a:rPr>
              <a:t> vite </a:t>
            </a:r>
          </a:p>
          <a:p>
            <a:endParaRPr lang="fr-FR" sz="800" i="1" dirty="0">
              <a:solidFill>
                <a:srgbClr val="404040"/>
              </a:solidFill>
            </a:endParaRPr>
          </a:p>
          <a:p>
            <a:r>
              <a:rPr lang="fr-FR" b="1" dirty="0" smtClean="0">
                <a:solidFill>
                  <a:schemeClr val="accent1"/>
                </a:solidFill>
              </a:rPr>
              <a:t>EX 2 : l’adjectif </a:t>
            </a:r>
            <a:r>
              <a:rPr lang="fr-FR" dirty="0" smtClean="0">
                <a:solidFill>
                  <a:schemeClr val="accent1"/>
                </a:solidFill>
              </a:rPr>
              <a:t>qui contient aussi l’idée d’ajout dans son étymologie d’ailleurs. Demander aux élèves d’adjoindre, d’         un maximum d’adjectifs à un nom pour le colorer, le qualifier, le caractériser 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0" name="Organigramme : Connecteur 9"/>
          <p:cNvSpPr/>
          <p:nvPr/>
        </p:nvSpPr>
        <p:spPr>
          <a:xfrm>
            <a:off x="1407207" y="129724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55082" y="5536665"/>
            <a:ext cx="10329910" cy="493712"/>
          </a:xfrm>
        </p:spPr>
        <p:txBody>
          <a:bodyPr>
            <a:noAutofit/>
          </a:bodyPr>
          <a:lstStyle/>
          <a:p>
            <a:r>
              <a:rPr lang="fr-FR" sz="3200" dirty="0" smtClean="0"/>
              <a:t>NOTION 1 : les classes grammaticales / la nature</a:t>
            </a:r>
            <a:endParaRPr lang="fr-FR" sz="3200" dirty="0"/>
          </a:p>
        </p:txBody>
      </p:sp>
      <p:sp>
        <p:nvSpPr>
          <p:cNvPr id="6" name="Organigramme : Connecteur 5"/>
          <p:cNvSpPr/>
          <p:nvPr/>
        </p:nvSpPr>
        <p:spPr>
          <a:xfrm>
            <a:off x="7317139" y="1040334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" name="Organigramme : Connecteur 7"/>
          <p:cNvSpPr/>
          <p:nvPr/>
        </p:nvSpPr>
        <p:spPr>
          <a:xfrm>
            <a:off x="1407207" y="1554310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" name="Organigramme : Connecteur 8"/>
          <p:cNvSpPr/>
          <p:nvPr/>
        </p:nvSpPr>
        <p:spPr>
          <a:xfrm>
            <a:off x="4616242" y="2755196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3320142" y="3355023"/>
            <a:ext cx="631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3461657" y="3600587"/>
            <a:ext cx="566057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rganigramme : Connecteur 12"/>
          <p:cNvSpPr/>
          <p:nvPr/>
        </p:nvSpPr>
        <p:spPr>
          <a:xfrm>
            <a:off x="2580613" y="4111943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xmlns="" val="3418299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 build="p"/>
      <p:bldP spid="6" grpId="0" animBg="1"/>
      <p:bldP spid="8" grpId="0" animBg="1"/>
      <p:bldP spid="9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7206" y="4969927"/>
            <a:ext cx="9805080" cy="566738"/>
          </a:xfrm>
        </p:spPr>
        <p:txBody>
          <a:bodyPr>
            <a:normAutofit/>
          </a:bodyPr>
          <a:lstStyle/>
          <a:p>
            <a:r>
              <a:rPr lang="fr-FR" i="1" dirty="0" smtClean="0"/>
              <a:t>Exemples </a:t>
            </a:r>
            <a:r>
              <a:rPr lang="fr-FR" i="1" dirty="0"/>
              <a:t>d’applications en fonction des notions visées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55082" y="5536665"/>
            <a:ext cx="10329910" cy="493712"/>
          </a:xfrm>
        </p:spPr>
        <p:txBody>
          <a:bodyPr>
            <a:noAutofit/>
          </a:bodyPr>
          <a:lstStyle/>
          <a:p>
            <a:r>
              <a:rPr lang="fr-FR" sz="3200" dirty="0" smtClean="0"/>
              <a:t>NOTION 2 : la fonction des mots </a:t>
            </a:r>
            <a:endParaRPr lang="fr-FR" sz="3200" dirty="0"/>
          </a:p>
        </p:txBody>
      </p:sp>
      <p:sp>
        <p:nvSpPr>
          <p:cNvPr id="6" name="Rectangle 5"/>
          <p:cNvSpPr/>
          <p:nvPr/>
        </p:nvSpPr>
        <p:spPr>
          <a:xfrm>
            <a:off x="655082" y="1741591"/>
            <a:ext cx="978961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7030A0"/>
                </a:solidFill>
              </a:rPr>
              <a:t> SUPPRIMER</a:t>
            </a:r>
            <a:r>
              <a:rPr lang="fr-FR" dirty="0" smtClean="0"/>
              <a:t> :            pour distinguer une fonction d’une autre</a:t>
            </a:r>
          </a:p>
          <a:p>
            <a:endParaRPr lang="fr-FR" dirty="0"/>
          </a:p>
          <a:p>
            <a:r>
              <a:rPr lang="fr-FR" b="1" dirty="0" smtClean="0">
                <a:solidFill>
                  <a:schemeClr val="accent1"/>
                </a:solidFill>
              </a:rPr>
              <a:t>EX</a:t>
            </a:r>
            <a:r>
              <a:rPr lang="fr-FR" dirty="0" smtClean="0">
                <a:solidFill>
                  <a:schemeClr val="accent1"/>
                </a:solidFill>
              </a:rPr>
              <a:t> / distinguer adjectif </a:t>
            </a:r>
            <a:r>
              <a:rPr lang="fr-FR" dirty="0">
                <a:solidFill>
                  <a:schemeClr val="accent1"/>
                </a:solidFill>
              </a:rPr>
              <a:t>attribut </a:t>
            </a:r>
            <a:r>
              <a:rPr lang="fr-FR" dirty="0" smtClean="0">
                <a:solidFill>
                  <a:schemeClr val="accent1"/>
                </a:solidFill>
              </a:rPr>
              <a:t>et </a:t>
            </a:r>
            <a:r>
              <a:rPr lang="fr-FR" dirty="0">
                <a:solidFill>
                  <a:schemeClr val="accent1"/>
                </a:solidFill>
              </a:rPr>
              <a:t>adjectif épithète</a:t>
            </a:r>
          </a:p>
          <a:p>
            <a:r>
              <a:rPr lang="fr-FR" dirty="0">
                <a:solidFill>
                  <a:schemeClr val="accent1"/>
                </a:solidFill>
              </a:rPr>
              <a:t>Principe : un </a:t>
            </a:r>
            <a:r>
              <a:rPr lang="fr-FR" dirty="0" smtClean="0">
                <a:solidFill>
                  <a:schemeClr val="accent1"/>
                </a:solidFill>
              </a:rPr>
              <a:t>adjectif attribut ne peut être supprimé, un adjectif épithète peut être supprimé </a:t>
            </a:r>
          </a:p>
          <a:p>
            <a:r>
              <a:rPr lang="fr-FR" dirty="0" smtClean="0">
                <a:solidFill>
                  <a:schemeClr val="accent1"/>
                </a:solidFill>
              </a:rPr>
              <a:t>DONC : pour distinguer épithète et attribut, on          l’adjectif</a:t>
            </a:r>
            <a:endParaRPr lang="fr-FR" dirty="0"/>
          </a:p>
          <a:p>
            <a:r>
              <a:rPr lang="fr-FR" dirty="0" smtClean="0"/>
              <a:t>Exemple : Cet élève est intelligent. 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Cet élève intelligent est Marcel.  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9" name="Organigramme : Connecteur 8"/>
          <p:cNvSpPr/>
          <p:nvPr/>
        </p:nvSpPr>
        <p:spPr>
          <a:xfrm>
            <a:off x="2406441" y="1741591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7" name="Organigramme : Connecteur 6"/>
          <p:cNvSpPr/>
          <p:nvPr/>
        </p:nvSpPr>
        <p:spPr>
          <a:xfrm>
            <a:off x="5966068" y="3039633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xmlns="" val="500014623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ekladata.com/gAXYgiIbRH3eMZ4Kc07BCui2W4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7505" y="218305"/>
            <a:ext cx="4218432" cy="643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536448" y="418329"/>
            <a:ext cx="5291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solidFill>
                  <a:schemeClr val="accent1"/>
                </a:solidFill>
                <a:latin typeface="French Script MT" panose="03020402040607040605" pitchFamily="66" charset="0"/>
              </a:rPr>
              <a:t>Petite devinette…</a:t>
            </a:r>
          </a:p>
          <a:p>
            <a:r>
              <a:rPr lang="fr-FR" sz="4800" b="1" dirty="0" smtClean="0">
                <a:solidFill>
                  <a:schemeClr val="accent1"/>
                </a:solidFill>
                <a:latin typeface="French Script MT" panose="03020402040607040605" pitchFamily="66" charset="0"/>
              </a:rPr>
              <a:t>Mais qu’est-ce donc ? </a:t>
            </a:r>
            <a:endParaRPr lang="fr-FR" sz="4800" b="1" dirty="0">
              <a:solidFill>
                <a:schemeClr val="accent1"/>
              </a:solidFill>
              <a:latin typeface="French Script MT" panose="03020402040607040605" pitchFamily="66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6670596"/>
              </p:ext>
            </p:extLst>
          </p:nvPr>
        </p:nvGraphicFramePr>
        <p:xfrm>
          <a:off x="1496695" y="4657344"/>
          <a:ext cx="4572000" cy="1645920"/>
        </p:xfrm>
        <a:graphic>
          <a:graphicData uri="http://schemas.openxmlformats.org/drawingml/2006/table">
            <a:tbl>
              <a:tblPr/>
              <a:tblGrid>
                <a:gridCol w="4572000"/>
              </a:tblGrid>
              <a:tr h="0">
                <a:tc>
                  <a:txBody>
                    <a:bodyPr/>
                    <a:lstStyle/>
                    <a:p>
                      <a:r>
                        <a:rPr lang="fr-FR" b="1" dirty="0">
                          <a:latin typeface="Arial, Helvetica, sans-serif"/>
                        </a:rPr>
                        <a:t>Gustave Flaubert, </a:t>
                      </a:r>
                      <a:r>
                        <a:rPr lang="fr-FR" b="1" i="1" dirty="0">
                          <a:latin typeface="Arial, Helvetica, sans-serif"/>
                        </a:rPr>
                        <a:t>Trois contes</a:t>
                      </a:r>
                      <a:r>
                        <a:rPr lang="fr-FR" b="1" dirty="0">
                          <a:latin typeface="Arial, Helvetica, sans-serif"/>
                        </a:rPr>
                        <a:t>. </a:t>
                      </a:r>
                      <a:r>
                        <a:rPr lang="fr-FR" b="1" i="1" dirty="0">
                          <a:latin typeface="Arial, Helvetica, sans-serif"/>
                        </a:rPr>
                        <a:t>La Légende de saint Julien l'Hospitalier</a:t>
                      </a:r>
                      <a:r>
                        <a:rPr lang="fr-FR" b="1" dirty="0">
                          <a:latin typeface="Arial, Helvetica, sans-serif"/>
                        </a:rPr>
                        <a:t/>
                      </a:r>
                      <a:br>
                        <a:rPr lang="fr-FR" b="1" dirty="0">
                          <a:latin typeface="Arial, Helvetica, sans-serif"/>
                        </a:rPr>
                      </a:br>
                      <a:r>
                        <a:rPr lang="fr-FR" b="1" dirty="0">
                          <a:latin typeface="Arial, Helvetica, sans-serif"/>
                        </a:rPr>
                        <a:t> </a:t>
                      </a:r>
                      <a:endParaRPr lang="fr-F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, Helvetica, sans-serif"/>
                        </a:rPr>
                        <a:t>Manuscrit autographe, 1875-1877</a:t>
                      </a:r>
                      <a:endParaRPr lang="fr-F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>
                          <a:latin typeface="Arial, Helvetica, sans-serif"/>
                        </a:rPr>
                        <a:t>759 f., 41,5 x 26 cm</a:t>
                      </a:r>
                      <a:endParaRPr lang="fr-F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, Helvetica, sans-serif"/>
                        </a:rPr>
                        <a:t>BNF, </a:t>
                      </a:r>
                      <a:r>
                        <a:rPr lang="en-US" dirty="0" err="1">
                          <a:latin typeface="Arial, Helvetica, sans-serif"/>
                        </a:rPr>
                        <a:t>Manuscrits</a:t>
                      </a:r>
                      <a:r>
                        <a:rPr lang="en-US" dirty="0">
                          <a:latin typeface="Arial, Helvetica, sans-serif"/>
                        </a:rPr>
                        <a:t>, N. a. </a:t>
                      </a:r>
                      <a:r>
                        <a:rPr lang="en-US" dirty="0" err="1">
                          <a:latin typeface="Arial, Helvetica, sans-serif"/>
                        </a:rPr>
                        <a:t>fr.</a:t>
                      </a:r>
                      <a:r>
                        <a:rPr lang="en-US" dirty="0">
                          <a:latin typeface="Arial, Helvetica, sans-serif"/>
                        </a:rPr>
                        <a:t> 23663, f. 429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61042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391885" y="1045028"/>
            <a:ext cx="11007199" cy="4152247"/>
          </a:xfrm>
          <a:prstGeom prst="rect">
            <a:avLst/>
          </a:prstGeom>
        </p:spPr>
        <p:txBody>
          <a:bodyPr wrap="none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Mise en place d’</a:t>
            </a:r>
            <a:r>
              <a:rPr lang="fr-FR" sz="2000" b="1" dirty="0" smtClean="0">
                <a:solidFill>
                  <a:schemeClr val="accent1"/>
                </a:solidFill>
              </a:rPr>
              <a:t>un code</a:t>
            </a:r>
            <a:r>
              <a:rPr lang="fr-FR" sz="2000" dirty="0"/>
              <a:t> </a:t>
            </a:r>
            <a:r>
              <a:rPr lang="fr-FR" sz="2000" dirty="0" smtClean="0"/>
              <a:t>pour corriger, dès le début de l’année.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Faire trouver les 4 opérations-clefs aux élèves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Utiliser ce code dans les brouillons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Utiliser ce code dans les copies </a:t>
            </a:r>
          </a:p>
          <a:p>
            <a:pPr marL="0" indent="0">
              <a:buNone/>
            </a:pPr>
            <a:endParaRPr lang="fr-FR" sz="2000" b="1" dirty="0" smtClean="0">
              <a:solidFill>
                <a:srgbClr val="7030A0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fr-FR" sz="2000" b="1" dirty="0" smtClean="0">
                <a:solidFill>
                  <a:srgbClr val="7030A0"/>
                </a:solidFill>
              </a:rPr>
              <a:t>         AJOUTER</a:t>
            </a:r>
            <a:r>
              <a:rPr lang="fr-FR" sz="2000" dirty="0" smtClean="0"/>
              <a:t> :                                                                                    </a:t>
            </a:r>
            <a:r>
              <a:rPr lang="fr-FR" sz="2000" b="1" dirty="0" smtClean="0">
                <a:solidFill>
                  <a:srgbClr val="7030A0"/>
                </a:solidFill>
              </a:rPr>
              <a:t>SUPPRIMER</a:t>
            </a:r>
            <a:r>
              <a:rPr lang="fr-FR" sz="2000" dirty="0" smtClean="0"/>
              <a:t> : 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0" indent="0">
              <a:buFont typeface="Wingdings 3" charset="2"/>
              <a:buNone/>
            </a:pPr>
            <a:endParaRPr lang="fr-FR" sz="2000" b="1" dirty="0" smtClean="0">
              <a:solidFill>
                <a:srgbClr val="7030A0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fr-FR" sz="2000" b="1" dirty="0" smtClean="0">
                <a:solidFill>
                  <a:srgbClr val="7030A0"/>
                </a:solidFill>
              </a:rPr>
              <a:t>        DEPLACER</a:t>
            </a:r>
            <a:r>
              <a:rPr lang="fr-FR" sz="2000" dirty="0" smtClean="0"/>
              <a:t> :                                                                                  </a:t>
            </a:r>
            <a:r>
              <a:rPr lang="fr-FR" sz="2000" b="1" dirty="0" smtClean="0">
                <a:solidFill>
                  <a:srgbClr val="7030A0"/>
                </a:solidFill>
              </a:rPr>
              <a:t>REMPLACER</a:t>
            </a:r>
            <a:r>
              <a:rPr lang="fr-FR" sz="2000" dirty="0" smtClean="0"/>
              <a:t> : </a:t>
            </a:r>
          </a:p>
          <a:p>
            <a:pPr marL="0" indent="0">
              <a:buFont typeface="Wingdings 3" charset="2"/>
              <a:buNone/>
            </a:pPr>
            <a:endParaRPr lang="fr-FR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sp>
        <p:nvSpPr>
          <p:cNvPr id="3" name="Rectangle à coins arrondis 2"/>
          <p:cNvSpPr/>
          <p:nvPr/>
        </p:nvSpPr>
        <p:spPr>
          <a:xfrm>
            <a:off x="4321409" y="4014214"/>
            <a:ext cx="2503934" cy="829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5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dirty="0"/>
          </a:p>
        </p:txBody>
      </p:sp>
      <p:sp>
        <p:nvSpPr>
          <p:cNvPr id="4" name="Organigramme : Connecteur 3"/>
          <p:cNvSpPr/>
          <p:nvPr/>
        </p:nvSpPr>
        <p:spPr>
          <a:xfrm>
            <a:off x="2603306" y="3121151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rganigramme : Connecteur 4"/>
          <p:cNvSpPr/>
          <p:nvPr/>
        </p:nvSpPr>
        <p:spPr>
          <a:xfrm>
            <a:off x="2615812" y="5320937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Organigramme : Connecteur 5"/>
          <p:cNvSpPr/>
          <p:nvPr/>
        </p:nvSpPr>
        <p:spPr>
          <a:xfrm>
            <a:off x="9931015" y="3183416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7" name="Organigramme : Connecteur 6"/>
          <p:cNvSpPr/>
          <p:nvPr/>
        </p:nvSpPr>
        <p:spPr>
          <a:xfrm>
            <a:off x="9931015" y="5320936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15" name="Connecteur en angle 14"/>
          <p:cNvCxnSpPr/>
          <p:nvPr/>
        </p:nvCxnSpPr>
        <p:spPr>
          <a:xfrm rot="10800000">
            <a:off x="3156637" y="3412016"/>
            <a:ext cx="1164772" cy="721313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en angle 15"/>
          <p:cNvCxnSpPr/>
          <p:nvPr/>
        </p:nvCxnSpPr>
        <p:spPr>
          <a:xfrm rot="10800000" flipV="1">
            <a:off x="3238957" y="4805389"/>
            <a:ext cx="1140147" cy="783771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en angle 16"/>
          <p:cNvCxnSpPr/>
          <p:nvPr/>
        </p:nvCxnSpPr>
        <p:spPr>
          <a:xfrm flipV="1">
            <a:off x="6825343" y="3412016"/>
            <a:ext cx="1230086" cy="718457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/>
          <p:nvPr/>
        </p:nvCxnSpPr>
        <p:spPr>
          <a:xfrm>
            <a:off x="6825343" y="4765764"/>
            <a:ext cx="1140147" cy="783772"/>
          </a:xfrm>
          <a:prstGeom prst="bent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7993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25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3678" y="917012"/>
            <a:ext cx="10142002" cy="1110929"/>
          </a:xfrm>
        </p:spPr>
        <p:txBody>
          <a:bodyPr/>
          <a:lstStyle/>
          <a:p>
            <a:r>
              <a:rPr lang="fr-FR" dirty="0" smtClean="0"/>
              <a:t>II. De la langue à l’écriture / la réécriture :</a:t>
            </a:r>
            <a:br>
              <a:rPr lang="fr-FR" dirty="0" smtClean="0"/>
            </a:br>
            <a:r>
              <a:rPr lang="fr-FR" dirty="0" smtClean="0"/>
              <a:t>Manipuler pour ECRIRE / REECRIRE !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987551" y="2455622"/>
            <a:ext cx="10954077" cy="4176826"/>
          </a:xfrm>
        </p:spPr>
        <p:txBody>
          <a:bodyPr>
            <a:normAutofit lnSpcReduction="10000"/>
          </a:bodyPr>
          <a:lstStyle/>
          <a:p>
            <a:r>
              <a:rPr lang="fr-FR" sz="2000" b="1" dirty="0" smtClean="0"/>
              <a:t>En amont de l’évaluation d’écriture </a:t>
            </a:r>
            <a:r>
              <a:rPr lang="fr-FR" sz="2000" dirty="0" smtClean="0"/>
              <a:t>: utiliser les </a:t>
            </a:r>
            <a:r>
              <a:rPr lang="fr-FR" sz="2000" b="1" dirty="0" smtClean="0">
                <a:solidFill>
                  <a:srgbClr val="7030A0"/>
                </a:solidFill>
              </a:rPr>
              <a:t>4 opérations clefs </a:t>
            </a:r>
          </a:p>
          <a:p>
            <a:pPr>
              <a:buFontTx/>
              <a:buChar char="-"/>
            </a:pPr>
            <a:r>
              <a:rPr lang="fr-FR" sz="2000" dirty="0" smtClean="0"/>
              <a:t>pour </a:t>
            </a:r>
            <a:r>
              <a:rPr lang="fr-FR" sz="2000" b="1" dirty="0" smtClean="0">
                <a:solidFill>
                  <a:srgbClr val="7030A0"/>
                </a:solidFill>
              </a:rPr>
              <a:t>écrire le brouillon </a:t>
            </a:r>
            <a:r>
              <a:rPr lang="fr-FR" sz="2000" dirty="0" smtClean="0"/>
              <a:t>: une alternative à la page blanche ? </a:t>
            </a:r>
          </a:p>
          <a:p>
            <a:pPr>
              <a:buFontTx/>
              <a:buChar char="-"/>
            </a:pPr>
            <a:r>
              <a:rPr lang="fr-FR" sz="2000" dirty="0" smtClean="0"/>
              <a:t>pour </a:t>
            </a:r>
            <a:r>
              <a:rPr lang="fr-FR" sz="2000" b="1" dirty="0" smtClean="0">
                <a:solidFill>
                  <a:srgbClr val="7030A0"/>
                </a:solidFill>
              </a:rPr>
              <a:t>réécrire le brouillon </a:t>
            </a:r>
            <a:r>
              <a:rPr lang="fr-FR" sz="2000" dirty="0" smtClean="0"/>
              <a:t>: un nouveau regard sur le 1</a:t>
            </a:r>
            <a:r>
              <a:rPr lang="fr-FR" sz="2000" baseline="30000" dirty="0" smtClean="0"/>
              <a:t>er</a:t>
            </a:r>
            <a:r>
              <a:rPr lang="fr-FR" sz="2000" dirty="0" smtClean="0"/>
              <a:t> jet ? 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r>
              <a:rPr lang="fr-FR" sz="2000" b="1" dirty="0" smtClean="0"/>
              <a:t>En aval de l’évaluation d’écriture : </a:t>
            </a:r>
            <a:r>
              <a:rPr lang="fr-FR" sz="2000" dirty="0" smtClean="0"/>
              <a:t>réemployer </a:t>
            </a:r>
            <a:r>
              <a:rPr lang="fr-FR" sz="2000" dirty="0"/>
              <a:t>les </a:t>
            </a:r>
            <a:r>
              <a:rPr lang="fr-FR" sz="2000" b="1" dirty="0">
                <a:solidFill>
                  <a:srgbClr val="7030A0"/>
                </a:solidFill>
              </a:rPr>
              <a:t>4 opérations </a:t>
            </a:r>
            <a:r>
              <a:rPr lang="fr-FR" sz="2000" dirty="0"/>
              <a:t>pour en faire </a:t>
            </a:r>
            <a:r>
              <a:rPr lang="fr-FR" sz="2000" b="1" dirty="0">
                <a:solidFill>
                  <a:srgbClr val="7030A0"/>
                </a:solidFill>
              </a:rPr>
              <a:t>4 gestes correcteurs </a:t>
            </a:r>
            <a:endParaRPr lang="fr-FR" sz="2000" b="1" dirty="0" smtClean="0"/>
          </a:p>
          <a:p>
            <a:pPr>
              <a:buFontTx/>
              <a:buChar char="-"/>
            </a:pPr>
            <a:r>
              <a:rPr lang="fr-FR" sz="2000" dirty="0" smtClean="0">
                <a:solidFill>
                  <a:srgbClr val="404040"/>
                </a:solidFill>
              </a:rPr>
              <a:t>utiliser les </a:t>
            </a:r>
            <a:r>
              <a:rPr lang="fr-FR" sz="2000" dirty="0" smtClean="0"/>
              <a:t>4 opéra</a:t>
            </a:r>
            <a:r>
              <a:rPr lang="fr-FR" sz="2000" dirty="0" smtClean="0">
                <a:solidFill>
                  <a:srgbClr val="404040"/>
                </a:solidFill>
              </a:rPr>
              <a:t>tio</a:t>
            </a:r>
            <a:r>
              <a:rPr lang="fr-FR" sz="2000" dirty="0" smtClean="0"/>
              <a:t>ns clefs pour </a:t>
            </a:r>
            <a:r>
              <a:rPr lang="fr-FR" sz="2000" b="1" dirty="0" smtClean="0">
                <a:solidFill>
                  <a:srgbClr val="7030A0"/>
                </a:solidFill>
              </a:rPr>
              <a:t>corriger </a:t>
            </a:r>
            <a:r>
              <a:rPr lang="fr-FR" sz="2000" b="1" dirty="0">
                <a:solidFill>
                  <a:srgbClr val="7030A0"/>
                </a:solidFill>
              </a:rPr>
              <a:t>sa </a:t>
            </a:r>
            <a:r>
              <a:rPr lang="fr-FR" sz="2000" b="1" dirty="0" smtClean="0">
                <a:solidFill>
                  <a:srgbClr val="7030A0"/>
                </a:solidFill>
              </a:rPr>
              <a:t>propre production </a:t>
            </a:r>
            <a:r>
              <a:rPr lang="fr-FR" sz="2000" b="1" dirty="0">
                <a:solidFill>
                  <a:srgbClr val="7030A0"/>
                </a:solidFill>
              </a:rPr>
              <a:t>écrite </a:t>
            </a:r>
            <a:r>
              <a:rPr lang="fr-FR" sz="2000" dirty="0"/>
              <a:t>à</a:t>
            </a:r>
            <a:r>
              <a:rPr lang="fr-FR" sz="2000" dirty="0" smtClean="0"/>
              <a:t> l’aide des annotations du professeur directement sur la copie (peut-être fait sur une portion du devoir par exemple ou sur l’ensemble du devoir) : </a:t>
            </a:r>
            <a:r>
              <a:rPr lang="fr-FR" sz="2000" b="1" dirty="0" smtClean="0"/>
              <a:t>correction individuelle </a:t>
            </a:r>
          </a:p>
          <a:p>
            <a:pPr>
              <a:buFontTx/>
              <a:buChar char="-"/>
            </a:pPr>
            <a:r>
              <a:rPr lang="fr-FR" sz="2000" b="1" dirty="0">
                <a:solidFill>
                  <a:srgbClr val="7030A0"/>
                </a:solidFill>
              </a:rPr>
              <a:t>r</a:t>
            </a:r>
            <a:r>
              <a:rPr lang="fr-FR" sz="2000" b="1" dirty="0" smtClean="0">
                <a:solidFill>
                  <a:srgbClr val="7030A0"/>
                </a:solidFill>
              </a:rPr>
              <a:t>etravailler</a:t>
            </a:r>
            <a:r>
              <a:rPr lang="fr-FR" sz="2000" dirty="0" smtClean="0"/>
              <a:t> (trouver l’opération adéquate et réécrire) </a:t>
            </a:r>
            <a:r>
              <a:rPr lang="fr-FR" sz="2000" b="1" dirty="0" smtClean="0">
                <a:solidFill>
                  <a:srgbClr val="7030A0"/>
                </a:solidFill>
              </a:rPr>
              <a:t>une sélection de phrases </a:t>
            </a:r>
            <a:r>
              <a:rPr lang="fr-FR" sz="2000" dirty="0" smtClean="0"/>
              <a:t>relevées par le professeur dans l’ensemble des copies d’élèves  : </a:t>
            </a:r>
            <a:r>
              <a:rPr lang="fr-FR" sz="2000" b="1" dirty="0" smtClean="0"/>
              <a:t>correction collective  </a:t>
            </a:r>
            <a:r>
              <a:rPr lang="fr-FR" sz="2000" b="1" dirty="0" smtClean="0">
                <a:solidFill>
                  <a:schemeClr val="tx1"/>
                </a:solidFill>
              </a:rPr>
              <a:t> </a:t>
            </a:r>
          </a:p>
          <a:p>
            <a:endParaRPr lang="fr-FR" sz="2000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24097" y="149788"/>
            <a:ext cx="2068285" cy="647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dirty="0">
                <a:solidFill>
                  <a:srgbClr val="EBEBEB"/>
                </a:solidFill>
                <a:ea typeface="+mj-ea"/>
                <a:cs typeface="+mj-cs"/>
              </a:rPr>
              <a:t>4 </a:t>
            </a:r>
            <a:r>
              <a:rPr lang="fr-FR" sz="4400" dirty="0" smtClean="0">
                <a:solidFill>
                  <a:srgbClr val="EBEBEB"/>
                </a:solidFill>
                <a:ea typeface="+mj-ea"/>
                <a:cs typeface="+mj-cs"/>
              </a:rPr>
              <a:t>clefs  </a:t>
            </a:r>
            <a:endParaRPr lang="fr-FR" sz="44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22391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820</TotalTime>
  <Words>1133</Words>
  <Application>Microsoft Office PowerPoint</Application>
  <PresentationFormat>Personnalisé</PresentationFormat>
  <Paragraphs>164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Direction Ion</vt:lpstr>
      <vt:lpstr>ETUDE DE LA LANGUE :              …</vt:lpstr>
      <vt:lpstr>Introduction :  aux origines du « système » </vt:lpstr>
      <vt:lpstr>I. Etude de la langue : vive la manipulation ! </vt:lpstr>
      <vt:lpstr>Exemples d’applications en fonction des notions visées </vt:lpstr>
      <vt:lpstr>Exemples d’applications en fonction des notions visées</vt:lpstr>
      <vt:lpstr>Exemples d’applications en fonction des notions visées </vt:lpstr>
      <vt:lpstr>Diapositive 7</vt:lpstr>
      <vt:lpstr>Diapositive 8</vt:lpstr>
      <vt:lpstr>II. De la langue à l’écriture / la réécriture : Manipuler pour ECRIRE / REECRIRE ! </vt:lpstr>
      <vt:lpstr>Diapositive 10</vt:lpstr>
      <vt:lpstr>Diapositive 11</vt:lpstr>
      <vt:lpstr>Conclusion : les atouts du « système 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LA LANGUE…</dc:title>
  <dc:creator>Carine Hassler</dc:creator>
  <cp:lastModifiedBy>Utilisateur</cp:lastModifiedBy>
  <cp:revision>46</cp:revision>
  <dcterms:created xsi:type="dcterms:W3CDTF">2016-05-18T15:56:56Z</dcterms:created>
  <dcterms:modified xsi:type="dcterms:W3CDTF">2016-05-31T17:23:18Z</dcterms:modified>
</cp:coreProperties>
</file>