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28" r:id="rId1"/>
  </p:sldMasterIdLst>
  <p:notesMasterIdLst>
    <p:notesMasterId r:id="rId19"/>
  </p:notesMasterIdLst>
  <p:sldIdLst>
    <p:sldId id="256" r:id="rId2"/>
    <p:sldId id="260" r:id="rId3"/>
    <p:sldId id="258" r:id="rId4"/>
    <p:sldId id="259" r:id="rId5"/>
    <p:sldId id="261" r:id="rId6"/>
    <p:sldId id="262" r:id="rId7"/>
    <p:sldId id="264" r:id="rId8"/>
    <p:sldId id="265" r:id="rId9"/>
    <p:sldId id="266" r:id="rId10"/>
    <p:sldId id="267" r:id="rId11"/>
    <p:sldId id="263"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C9FF"/>
    <a:srgbClr val="FF3EC3"/>
    <a:srgbClr val="80397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89" autoAdjust="0"/>
    <p:restoredTop sz="94660"/>
  </p:normalViewPr>
  <p:slideViewPr>
    <p:cSldViewPr snapToGrid="0" snapToObjects="1">
      <p:cViewPr varScale="1">
        <p:scale>
          <a:sx n="68" d="100"/>
          <a:sy n="68" d="100"/>
        </p:scale>
        <p:origin x="-14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AEDF67-D1B9-2A43-89C4-FF0E63EA3302}" type="doc">
      <dgm:prSet loTypeId="urn:microsoft.com/office/officeart/2005/8/layout/radial4" loCatId="" qsTypeId="urn:microsoft.com/office/officeart/2005/8/quickstyle/simple4" qsCatId="simple" csTypeId="urn:microsoft.com/office/officeart/2005/8/colors/accent1_2" csCatId="accent1" phldr="1"/>
      <dgm:spPr/>
      <dgm:t>
        <a:bodyPr/>
        <a:lstStyle/>
        <a:p>
          <a:endParaRPr lang="fr-FR"/>
        </a:p>
      </dgm:t>
    </dgm:pt>
    <dgm:pt modelId="{7163B42E-3DDD-7743-B439-7EDCB3728CAA}">
      <dgm:prSet phldrT="[Texte]"/>
      <dgm:spPr>
        <a:noFill/>
        <a:ln w="38100" cmpd="sng">
          <a:solidFill>
            <a:srgbClr val="F600F7"/>
          </a:solidFill>
          <a:prstDash val="sysDash"/>
        </a:ln>
      </dgm:spPr>
      <dgm:t>
        <a:bodyPr/>
        <a:lstStyle/>
        <a:p>
          <a:r>
            <a:rPr lang="fr-FR" dirty="0" smtClean="0"/>
            <a:t>Thématique L.C.A.</a:t>
          </a:r>
          <a:endParaRPr lang="fr-FR" dirty="0"/>
        </a:p>
      </dgm:t>
    </dgm:pt>
    <dgm:pt modelId="{B991DECC-D77A-1C49-AE52-C93ED3590C74}" type="parTrans" cxnId="{1E262495-F5CF-9044-BE94-54EC1C9ACC0B}">
      <dgm:prSet/>
      <dgm:spPr/>
      <dgm:t>
        <a:bodyPr/>
        <a:lstStyle/>
        <a:p>
          <a:endParaRPr lang="fr-FR"/>
        </a:p>
      </dgm:t>
    </dgm:pt>
    <dgm:pt modelId="{8470E5D3-C435-BB4E-8E2F-13B0C52B614E}" type="sibTrans" cxnId="{1E262495-F5CF-9044-BE94-54EC1C9ACC0B}">
      <dgm:prSet/>
      <dgm:spPr/>
      <dgm:t>
        <a:bodyPr/>
        <a:lstStyle/>
        <a:p>
          <a:endParaRPr lang="fr-FR"/>
        </a:p>
      </dgm:t>
    </dgm:pt>
    <dgm:pt modelId="{05E13C6C-8D2B-0E44-803B-29744D87019D}">
      <dgm:prSet phldrT="[Texte]" custT="1"/>
      <dgm:spPr>
        <a:solidFill>
          <a:srgbClr val="4CA6E4"/>
        </a:solidFill>
        <a:ln w="38100" cmpd="sng">
          <a:solidFill>
            <a:srgbClr val="000090"/>
          </a:solidFill>
        </a:ln>
      </dgm:spPr>
      <dgm:t>
        <a:bodyPr/>
        <a:lstStyle/>
        <a:p>
          <a:r>
            <a:rPr lang="fr-FR" sz="2600" b="1" dirty="0" smtClean="0">
              <a:solidFill>
                <a:srgbClr val="000000"/>
              </a:solidFill>
            </a:rPr>
            <a:t>Français</a:t>
          </a:r>
        </a:p>
      </dgm:t>
    </dgm:pt>
    <dgm:pt modelId="{9E0F10E3-BAF8-064B-A467-254D0D2616E5}" type="parTrans" cxnId="{F489E804-8D80-794E-916E-26644792617F}">
      <dgm:prSet/>
      <dgm:spPr/>
      <dgm:t>
        <a:bodyPr/>
        <a:lstStyle/>
        <a:p>
          <a:endParaRPr lang="fr-FR"/>
        </a:p>
      </dgm:t>
    </dgm:pt>
    <dgm:pt modelId="{C716ABBA-7786-C748-970E-FB9BCCDB577A}" type="sibTrans" cxnId="{F489E804-8D80-794E-916E-26644792617F}">
      <dgm:prSet/>
      <dgm:spPr/>
      <dgm:t>
        <a:bodyPr/>
        <a:lstStyle/>
        <a:p>
          <a:endParaRPr lang="fr-FR"/>
        </a:p>
      </dgm:t>
    </dgm:pt>
    <dgm:pt modelId="{CA6F9886-426D-BE47-9238-8D857ACE835E}">
      <dgm:prSet phldrT="[Texte]" custT="1"/>
      <dgm:spPr>
        <a:solidFill>
          <a:srgbClr val="CCFFCC"/>
        </a:solidFill>
        <a:ln w="38100" cmpd="sng">
          <a:solidFill>
            <a:srgbClr val="008000"/>
          </a:solidFill>
        </a:ln>
      </dgm:spPr>
      <dgm:t>
        <a:bodyPr/>
        <a:lstStyle/>
        <a:p>
          <a:r>
            <a:rPr lang="fr-FR" sz="2600" b="1" dirty="0" smtClean="0">
              <a:solidFill>
                <a:schemeClr val="bg1"/>
              </a:solidFill>
            </a:rPr>
            <a:t>S.V.T.</a:t>
          </a:r>
        </a:p>
      </dgm:t>
    </dgm:pt>
    <dgm:pt modelId="{1B1FA38F-1286-EF42-8EC7-D7E9848446E8}" type="parTrans" cxnId="{BEAF6BC7-110C-0E4F-A5E5-48297016842D}">
      <dgm:prSet/>
      <dgm:spPr/>
      <dgm:t>
        <a:bodyPr/>
        <a:lstStyle/>
        <a:p>
          <a:endParaRPr lang="fr-FR"/>
        </a:p>
      </dgm:t>
    </dgm:pt>
    <dgm:pt modelId="{3EBE7192-CF53-FF4F-A762-A6530B8981CD}" type="sibTrans" cxnId="{BEAF6BC7-110C-0E4F-A5E5-48297016842D}">
      <dgm:prSet/>
      <dgm:spPr/>
      <dgm:t>
        <a:bodyPr/>
        <a:lstStyle/>
        <a:p>
          <a:endParaRPr lang="fr-FR"/>
        </a:p>
      </dgm:t>
    </dgm:pt>
    <dgm:pt modelId="{5076CCEE-7DEA-5945-89D3-57E335773F15}">
      <dgm:prSet phldrT="[Texte]" custT="1"/>
      <dgm:spPr>
        <a:solidFill>
          <a:schemeClr val="accent6">
            <a:lumMod val="40000"/>
            <a:lumOff val="60000"/>
          </a:schemeClr>
        </a:solidFill>
        <a:ln w="38100" cmpd="sng">
          <a:solidFill>
            <a:schemeClr val="accent6">
              <a:lumMod val="75000"/>
            </a:schemeClr>
          </a:solidFill>
        </a:ln>
      </dgm:spPr>
      <dgm:t>
        <a:bodyPr/>
        <a:lstStyle/>
        <a:p>
          <a:pPr algn="ctr"/>
          <a:r>
            <a:rPr lang="fr-FR" sz="2000" b="1" dirty="0" smtClean="0">
              <a:solidFill>
                <a:schemeClr val="bg1"/>
              </a:solidFill>
            </a:rPr>
            <a:t>Technologie</a:t>
          </a:r>
        </a:p>
      </dgm:t>
    </dgm:pt>
    <dgm:pt modelId="{575CFEA4-C226-5745-9903-F16F6DC3B4C6}" type="parTrans" cxnId="{40A24BD0-336A-5647-A846-4E5A9A76AF2C}">
      <dgm:prSet/>
      <dgm:spPr/>
      <dgm:t>
        <a:bodyPr/>
        <a:lstStyle/>
        <a:p>
          <a:endParaRPr lang="fr-FR"/>
        </a:p>
      </dgm:t>
    </dgm:pt>
    <dgm:pt modelId="{24E9136B-BBED-324C-88B4-7989F7B353EC}" type="sibTrans" cxnId="{40A24BD0-336A-5647-A846-4E5A9A76AF2C}">
      <dgm:prSet/>
      <dgm:spPr/>
      <dgm:t>
        <a:bodyPr/>
        <a:lstStyle/>
        <a:p>
          <a:endParaRPr lang="fr-FR"/>
        </a:p>
      </dgm:t>
    </dgm:pt>
    <dgm:pt modelId="{E22A131B-9A5B-4649-87C5-882D879385EB}" type="pres">
      <dgm:prSet presAssocID="{C4AEDF67-D1B9-2A43-89C4-FF0E63EA3302}" presName="cycle" presStyleCnt="0">
        <dgm:presLayoutVars>
          <dgm:chMax val="1"/>
          <dgm:dir/>
          <dgm:animLvl val="ctr"/>
          <dgm:resizeHandles val="exact"/>
        </dgm:presLayoutVars>
      </dgm:prSet>
      <dgm:spPr/>
      <dgm:t>
        <a:bodyPr/>
        <a:lstStyle/>
        <a:p>
          <a:endParaRPr lang="fr-FR"/>
        </a:p>
      </dgm:t>
    </dgm:pt>
    <dgm:pt modelId="{9DA0337A-7B10-3D45-8C1B-953AAF4A62F8}" type="pres">
      <dgm:prSet presAssocID="{7163B42E-3DDD-7743-B439-7EDCB3728CAA}" presName="centerShape" presStyleLbl="node0" presStyleIdx="0" presStyleCnt="1"/>
      <dgm:spPr/>
      <dgm:t>
        <a:bodyPr/>
        <a:lstStyle/>
        <a:p>
          <a:endParaRPr lang="fr-FR"/>
        </a:p>
      </dgm:t>
    </dgm:pt>
    <dgm:pt modelId="{51B2952C-BCA8-3D4D-A1F2-4A9D7DDADFF5}" type="pres">
      <dgm:prSet presAssocID="{9E0F10E3-BAF8-064B-A467-254D0D2616E5}" presName="parTrans" presStyleLbl="bgSibTrans2D1" presStyleIdx="0" presStyleCnt="3"/>
      <dgm:spPr/>
      <dgm:t>
        <a:bodyPr/>
        <a:lstStyle/>
        <a:p>
          <a:endParaRPr lang="fr-FR"/>
        </a:p>
      </dgm:t>
    </dgm:pt>
    <dgm:pt modelId="{87E1450F-8AFA-0A47-BB4D-09F2247B45B5}" type="pres">
      <dgm:prSet presAssocID="{05E13C6C-8D2B-0E44-803B-29744D87019D}" presName="node" presStyleLbl="node1" presStyleIdx="0" presStyleCnt="3">
        <dgm:presLayoutVars>
          <dgm:bulletEnabled val="1"/>
        </dgm:presLayoutVars>
      </dgm:prSet>
      <dgm:spPr/>
      <dgm:t>
        <a:bodyPr/>
        <a:lstStyle/>
        <a:p>
          <a:endParaRPr lang="fr-FR"/>
        </a:p>
      </dgm:t>
    </dgm:pt>
    <dgm:pt modelId="{346BFD19-FA6E-494D-B168-13A4E17F4F4E}" type="pres">
      <dgm:prSet presAssocID="{1B1FA38F-1286-EF42-8EC7-D7E9848446E8}" presName="parTrans" presStyleLbl="bgSibTrans2D1" presStyleIdx="1" presStyleCnt="3"/>
      <dgm:spPr/>
      <dgm:t>
        <a:bodyPr/>
        <a:lstStyle/>
        <a:p>
          <a:endParaRPr lang="fr-FR"/>
        </a:p>
      </dgm:t>
    </dgm:pt>
    <dgm:pt modelId="{4CD4E349-3B1A-B940-A18F-51A30C920614}" type="pres">
      <dgm:prSet presAssocID="{CA6F9886-426D-BE47-9238-8D857ACE835E}" presName="node" presStyleLbl="node1" presStyleIdx="1" presStyleCnt="3">
        <dgm:presLayoutVars>
          <dgm:bulletEnabled val="1"/>
        </dgm:presLayoutVars>
      </dgm:prSet>
      <dgm:spPr/>
      <dgm:t>
        <a:bodyPr/>
        <a:lstStyle/>
        <a:p>
          <a:endParaRPr lang="fr-FR"/>
        </a:p>
      </dgm:t>
    </dgm:pt>
    <dgm:pt modelId="{64F84E39-5F44-214E-9640-24DB5B9E1151}" type="pres">
      <dgm:prSet presAssocID="{575CFEA4-C226-5745-9903-F16F6DC3B4C6}" presName="parTrans" presStyleLbl="bgSibTrans2D1" presStyleIdx="2" presStyleCnt="3"/>
      <dgm:spPr/>
      <dgm:t>
        <a:bodyPr/>
        <a:lstStyle/>
        <a:p>
          <a:endParaRPr lang="fr-FR"/>
        </a:p>
      </dgm:t>
    </dgm:pt>
    <dgm:pt modelId="{0E39EE71-607A-AD4F-8E93-03C1C54119BB}" type="pres">
      <dgm:prSet presAssocID="{5076CCEE-7DEA-5945-89D3-57E335773F15}" presName="node" presStyleLbl="node1" presStyleIdx="2" presStyleCnt="3">
        <dgm:presLayoutVars>
          <dgm:bulletEnabled val="1"/>
        </dgm:presLayoutVars>
      </dgm:prSet>
      <dgm:spPr/>
      <dgm:t>
        <a:bodyPr/>
        <a:lstStyle/>
        <a:p>
          <a:endParaRPr lang="fr-FR"/>
        </a:p>
      </dgm:t>
    </dgm:pt>
  </dgm:ptLst>
  <dgm:cxnLst>
    <dgm:cxn modelId="{980ACFF5-5C4A-7245-867B-B7F0213916C3}" type="presOf" srcId="{575CFEA4-C226-5745-9903-F16F6DC3B4C6}" destId="{64F84E39-5F44-214E-9640-24DB5B9E1151}" srcOrd="0" destOrd="0" presId="urn:microsoft.com/office/officeart/2005/8/layout/radial4"/>
    <dgm:cxn modelId="{C20DABB7-6EA8-7841-88AD-BD1AF0E752DD}" type="presOf" srcId="{9E0F10E3-BAF8-064B-A467-254D0D2616E5}" destId="{51B2952C-BCA8-3D4D-A1F2-4A9D7DDADFF5}" srcOrd="0" destOrd="0" presId="urn:microsoft.com/office/officeart/2005/8/layout/radial4"/>
    <dgm:cxn modelId="{8E88199F-1B21-8940-A675-649B52F7D5B9}" type="presOf" srcId="{05E13C6C-8D2B-0E44-803B-29744D87019D}" destId="{87E1450F-8AFA-0A47-BB4D-09F2247B45B5}" srcOrd="0" destOrd="0" presId="urn:microsoft.com/office/officeart/2005/8/layout/radial4"/>
    <dgm:cxn modelId="{BEAF6BC7-110C-0E4F-A5E5-48297016842D}" srcId="{7163B42E-3DDD-7743-B439-7EDCB3728CAA}" destId="{CA6F9886-426D-BE47-9238-8D857ACE835E}" srcOrd="1" destOrd="0" parTransId="{1B1FA38F-1286-EF42-8EC7-D7E9848446E8}" sibTransId="{3EBE7192-CF53-FF4F-A762-A6530B8981CD}"/>
    <dgm:cxn modelId="{1E262495-F5CF-9044-BE94-54EC1C9ACC0B}" srcId="{C4AEDF67-D1B9-2A43-89C4-FF0E63EA3302}" destId="{7163B42E-3DDD-7743-B439-7EDCB3728CAA}" srcOrd="0" destOrd="0" parTransId="{B991DECC-D77A-1C49-AE52-C93ED3590C74}" sibTransId="{8470E5D3-C435-BB4E-8E2F-13B0C52B614E}"/>
    <dgm:cxn modelId="{A4979EA2-3E4C-6C4B-A9D5-CF516960788B}" type="presOf" srcId="{5076CCEE-7DEA-5945-89D3-57E335773F15}" destId="{0E39EE71-607A-AD4F-8E93-03C1C54119BB}" srcOrd="0" destOrd="0" presId="urn:microsoft.com/office/officeart/2005/8/layout/radial4"/>
    <dgm:cxn modelId="{40A24BD0-336A-5647-A846-4E5A9A76AF2C}" srcId="{7163B42E-3DDD-7743-B439-7EDCB3728CAA}" destId="{5076CCEE-7DEA-5945-89D3-57E335773F15}" srcOrd="2" destOrd="0" parTransId="{575CFEA4-C226-5745-9903-F16F6DC3B4C6}" sibTransId="{24E9136B-BBED-324C-88B4-7989F7B353EC}"/>
    <dgm:cxn modelId="{F489E804-8D80-794E-916E-26644792617F}" srcId="{7163B42E-3DDD-7743-B439-7EDCB3728CAA}" destId="{05E13C6C-8D2B-0E44-803B-29744D87019D}" srcOrd="0" destOrd="0" parTransId="{9E0F10E3-BAF8-064B-A467-254D0D2616E5}" sibTransId="{C716ABBA-7786-C748-970E-FB9BCCDB577A}"/>
    <dgm:cxn modelId="{AA072328-EED5-464B-B96A-95A1BAB1183C}" type="presOf" srcId="{1B1FA38F-1286-EF42-8EC7-D7E9848446E8}" destId="{346BFD19-FA6E-494D-B168-13A4E17F4F4E}" srcOrd="0" destOrd="0" presId="urn:microsoft.com/office/officeart/2005/8/layout/radial4"/>
    <dgm:cxn modelId="{CB5C59F6-6C98-F54C-9EF9-B34B02BC20DF}" type="presOf" srcId="{CA6F9886-426D-BE47-9238-8D857ACE835E}" destId="{4CD4E349-3B1A-B940-A18F-51A30C920614}" srcOrd="0" destOrd="0" presId="urn:microsoft.com/office/officeart/2005/8/layout/radial4"/>
    <dgm:cxn modelId="{91110FB4-4822-1D40-9382-02C1F958014A}" type="presOf" srcId="{C4AEDF67-D1B9-2A43-89C4-FF0E63EA3302}" destId="{E22A131B-9A5B-4649-87C5-882D879385EB}" srcOrd="0" destOrd="0" presId="urn:microsoft.com/office/officeart/2005/8/layout/radial4"/>
    <dgm:cxn modelId="{17CDBB35-BD10-D246-870D-D3F443AA41AD}" type="presOf" srcId="{7163B42E-3DDD-7743-B439-7EDCB3728CAA}" destId="{9DA0337A-7B10-3D45-8C1B-953AAF4A62F8}" srcOrd="0" destOrd="0" presId="urn:microsoft.com/office/officeart/2005/8/layout/radial4"/>
    <dgm:cxn modelId="{6A5763CA-2355-8648-86AB-8BC7080A388D}" type="presParOf" srcId="{E22A131B-9A5B-4649-87C5-882D879385EB}" destId="{9DA0337A-7B10-3D45-8C1B-953AAF4A62F8}" srcOrd="0" destOrd="0" presId="urn:microsoft.com/office/officeart/2005/8/layout/radial4"/>
    <dgm:cxn modelId="{A8B6C0F2-1B16-D242-9CA8-C681017F7F6F}" type="presParOf" srcId="{E22A131B-9A5B-4649-87C5-882D879385EB}" destId="{51B2952C-BCA8-3D4D-A1F2-4A9D7DDADFF5}" srcOrd="1" destOrd="0" presId="urn:microsoft.com/office/officeart/2005/8/layout/radial4"/>
    <dgm:cxn modelId="{754186A4-3E50-534C-B9EA-75D1FCCCE80F}" type="presParOf" srcId="{E22A131B-9A5B-4649-87C5-882D879385EB}" destId="{87E1450F-8AFA-0A47-BB4D-09F2247B45B5}" srcOrd="2" destOrd="0" presId="urn:microsoft.com/office/officeart/2005/8/layout/radial4"/>
    <dgm:cxn modelId="{0302B536-086E-8745-8D85-96B1F78DAA0C}" type="presParOf" srcId="{E22A131B-9A5B-4649-87C5-882D879385EB}" destId="{346BFD19-FA6E-494D-B168-13A4E17F4F4E}" srcOrd="3" destOrd="0" presId="urn:microsoft.com/office/officeart/2005/8/layout/radial4"/>
    <dgm:cxn modelId="{7474554E-7514-DC46-89CF-E473CA066422}" type="presParOf" srcId="{E22A131B-9A5B-4649-87C5-882D879385EB}" destId="{4CD4E349-3B1A-B940-A18F-51A30C920614}" srcOrd="4" destOrd="0" presId="urn:microsoft.com/office/officeart/2005/8/layout/radial4"/>
    <dgm:cxn modelId="{210B3B5A-D717-924B-9BB9-6A64EAE5B252}" type="presParOf" srcId="{E22A131B-9A5B-4649-87C5-882D879385EB}" destId="{64F84E39-5F44-214E-9640-24DB5B9E1151}" srcOrd="5" destOrd="0" presId="urn:microsoft.com/office/officeart/2005/8/layout/radial4"/>
    <dgm:cxn modelId="{2F94AF59-F403-C04B-842E-2A782265FEB5}" type="presParOf" srcId="{E22A131B-9A5B-4649-87C5-882D879385EB}" destId="{0E39EE71-607A-AD4F-8E93-03C1C54119BB}" srcOrd="6"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DA0337A-7B10-3D45-8C1B-953AAF4A62F8}">
      <dsp:nvSpPr>
        <dsp:cNvPr id="0" name=""/>
        <dsp:cNvSpPr/>
      </dsp:nvSpPr>
      <dsp:spPr>
        <a:xfrm>
          <a:off x="2896922" y="1890892"/>
          <a:ext cx="1588318" cy="1588318"/>
        </a:xfrm>
        <a:prstGeom prst="ellipse">
          <a:avLst/>
        </a:prstGeom>
        <a:noFill/>
        <a:ln w="38100" cmpd="sng">
          <a:solidFill>
            <a:srgbClr val="F600F7"/>
          </a:solidFill>
          <a:prstDash val="sysDash"/>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fr-FR" sz="1900" kern="1200" dirty="0" smtClean="0"/>
            <a:t>Thématique L.C.A.</a:t>
          </a:r>
          <a:endParaRPr lang="fr-FR" sz="1900" kern="1200" dirty="0"/>
        </a:p>
      </dsp:txBody>
      <dsp:txXfrm>
        <a:off x="2896922" y="1890892"/>
        <a:ext cx="1588318" cy="1588318"/>
      </dsp:txXfrm>
    </dsp:sp>
    <dsp:sp modelId="{51B2952C-BCA8-3D4D-A1F2-4A9D7DDADFF5}">
      <dsp:nvSpPr>
        <dsp:cNvPr id="0" name=""/>
        <dsp:cNvSpPr/>
      </dsp:nvSpPr>
      <dsp:spPr>
        <a:xfrm rot="12900000">
          <a:off x="1876737" y="1613947"/>
          <a:ext cx="1215779" cy="452670"/>
        </a:xfrm>
        <a:prstGeom prst="leftArrow">
          <a:avLst>
            <a:gd name="adj1" fmla="val 60000"/>
            <a:gd name="adj2" fmla="val 50000"/>
          </a:avLst>
        </a:prstGeom>
        <a:gradFill rotWithShape="0">
          <a:gsLst>
            <a:gs pos="0">
              <a:schemeClr val="accent1">
                <a:tint val="60000"/>
                <a:hueOff val="0"/>
                <a:satOff val="0"/>
                <a:lumOff val="0"/>
                <a:alphaOff val="0"/>
                <a:shade val="85000"/>
              </a:schemeClr>
            </a:gs>
            <a:gs pos="100000">
              <a:schemeClr val="accent1">
                <a:tint val="60000"/>
                <a:hueOff val="0"/>
                <a:satOff val="0"/>
                <a:lumOff val="0"/>
                <a:alphaOff val="0"/>
                <a:tint val="90000"/>
                <a:alpha val="100000"/>
                <a:satMod val="200000"/>
              </a:schemeClr>
            </a:gs>
          </a:gsLst>
          <a:path path="circle">
            <a:fillToRect l="100000" t="100000" r="100000" b="100000"/>
          </a:path>
        </a:gradFill>
        <a:ln>
          <a:no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87E1450F-8AFA-0A47-BB4D-09F2247B45B5}">
      <dsp:nvSpPr>
        <dsp:cNvPr id="0" name=""/>
        <dsp:cNvSpPr/>
      </dsp:nvSpPr>
      <dsp:spPr>
        <a:xfrm>
          <a:off x="1232221" y="888050"/>
          <a:ext cx="1508902" cy="1207122"/>
        </a:xfrm>
        <a:prstGeom prst="roundRect">
          <a:avLst>
            <a:gd name="adj" fmla="val 10000"/>
          </a:avLst>
        </a:prstGeom>
        <a:solidFill>
          <a:srgbClr val="4CA6E4"/>
        </a:solidFill>
        <a:ln w="38100" cmpd="sng">
          <a:solidFill>
            <a:srgbClr val="000090"/>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fr-FR" sz="2600" b="1" kern="1200" dirty="0" smtClean="0">
              <a:solidFill>
                <a:srgbClr val="000000"/>
              </a:solidFill>
            </a:rPr>
            <a:t>Français</a:t>
          </a:r>
        </a:p>
      </dsp:txBody>
      <dsp:txXfrm>
        <a:off x="1232221" y="888050"/>
        <a:ext cx="1508902" cy="1207122"/>
      </dsp:txXfrm>
    </dsp:sp>
    <dsp:sp modelId="{346BFD19-FA6E-494D-B168-13A4E17F4F4E}">
      <dsp:nvSpPr>
        <dsp:cNvPr id="0" name=""/>
        <dsp:cNvSpPr/>
      </dsp:nvSpPr>
      <dsp:spPr>
        <a:xfrm rot="16200000">
          <a:off x="3083191" y="985907"/>
          <a:ext cx="1215779" cy="452670"/>
        </a:xfrm>
        <a:prstGeom prst="leftArrow">
          <a:avLst>
            <a:gd name="adj1" fmla="val 60000"/>
            <a:gd name="adj2" fmla="val 50000"/>
          </a:avLst>
        </a:prstGeom>
        <a:gradFill rotWithShape="0">
          <a:gsLst>
            <a:gs pos="0">
              <a:schemeClr val="accent1">
                <a:tint val="60000"/>
                <a:hueOff val="0"/>
                <a:satOff val="0"/>
                <a:lumOff val="0"/>
                <a:alphaOff val="0"/>
                <a:shade val="85000"/>
              </a:schemeClr>
            </a:gs>
            <a:gs pos="100000">
              <a:schemeClr val="accent1">
                <a:tint val="60000"/>
                <a:hueOff val="0"/>
                <a:satOff val="0"/>
                <a:lumOff val="0"/>
                <a:alphaOff val="0"/>
                <a:tint val="90000"/>
                <a:alpha val="100000"/>
                <a:satMod val="200000"/>
              </a:schemeClr>
            </a:gs>
          </a:gsLst>
          <a:path path="circle">
            <a:fillToRect l="100000" t="100000" r="100000" b="100000"/>
          </a:path>
        </a:gradFill>
        <a:ln>
          <a:no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4CD4E349-3B1A-B940-A18F-51A30C920614}">
      <dsp:nvSpPr>
        <dsp:cNvPr id="0" name=""/>
        <dsp:cNvSpPr/>
      </dsp:nvSpPr>
      <dsp:spPr>
        <a:xfrm>
          <a:off x="2936630" y="792"/>
          <a:ext cx="1508902" cy="1207122"/>
        </a:xfrm>
        <a:prstGeom prst="roundRect">
          <a:avLst>
            <a:gd name="adj" fmla="val 10000"/>
          </a:avLst>
        </a:prstGeom>
        <a:solidFill>
          <a:srgbClr val="CCFFCC"/>
        </a:solidFill>
        <a:ln w="38100" cmpd="sng">
          <a:solidFill>
            <a:srgbClr val="008000"/>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fr-FR" sz="2600" b="1" kern="1200" dirty="0" smtClean="0">
              <a:solidFill>
                <a:schemeClr val="bg1"/>
              </a:solidFill>
            </a:rPr>
            <a:t>S.V.T.</a:t>
          </a:r>
        </a:p>
      </dsp:txBody>
      <dsp:txXfrm>
        <a:off x="2936630" y="792"/>
        <a:ext cx="1508902" cy="1207122"/>
      </dsp:txXfrm>
    </dsp:sp>
    <dsp:sp modelId="{64F84E39-5F44-214E-9640-24DB5B9E1151}">
      <dsp:nvSpPr>
        <dsp:cNvPr id="0" name=""/>
        <dsp:cNvSpPr/>
      </dsp:nvSpPr>
      <dsp:spPr>
        <a:xfrm rot="19500000">
          <a:off x="4289645" y="1613947"/>
          <a:ext cx="1215779" cy="452670"/>
        </a:xfrm>
        <a:prstGeom prst="leftArrow">
          <a:avLst>
            <a:gd name="adj1" fmla="val 60000"/>
            <a:gd name="adj2" fmla="val 50000"/>
          </a:avLst>
        </a:prstGeom>
        <a:gradFill rotWithShape="0">
          <a:gsLst>
            <a:gs pos="0">
              <a:schemeClr val="accent1">
                <a:tint val="60000"/>
                <a:hueOff val="0"/>
                <a:satOff val="0"/>
                <a:lumOff val="0"/>
                <a:alphaOff val="0"/>
                <a:shade val="85000"/>
              </a:schemeClr>
            </a:gs>
            <a:gs pos="100000">
              <a:schemeClr val="accent1">
                <a:tint val="60000"/>
                <a:hueOff val="0"/>
                <a:satOff val="0"/>
                <a:lumOff val="0"/>
                <a:alphaOff val="0"/>
                <a:tint val="90000"/>
                <a:alpha val="100000"/>
                <a:satMod val="200000"/>
              </a:schemeClr>
            </a:gs>
          </a:gsLst>
          <a:path path="circle">
            <a:fillToRect l="100000" t="100000" r="100000" b="100000"/>
          </a:path>
        </a:gradFill>
        <a:ln>
          <a:no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0E39EE71-607A-AD4F-8E93-03C1C54119BB}">
      <dsp:nvSpPr>
        <dsp:cNvPr id="0" name=""/>
        <dsp:cNvSpPr/>
      </dsp:nvSpPr>
      <dsp:spPr>
        <a:xfrm>
          <a:off x="4641038" y="888050"/>
          <a:ext cx="1508902" cy="1207122"/>
        </a:xfrm>
        <a:prstGeom prst="roundRect">
          <a:avLst>
            <a:gd name="adj" fmla="val 10000"/>
          </a:avLst>
        </a:prstGeom>
        <a:solidFill>
          <a:schemeClr val="accent6">
            <a:lumMod val="40000"/>
            <a:lumOff val="60000"/>
          </a:schemeClr>
        </a:solidFill>
        <a:ln w="38100" cmpd="sng">
          <a:solidFill>
            <a:schemeClr val="accent6">
              <a:lumMod val="75000"/>
            </a:schemeClr>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fr-FR" sz="2000" b="1" kern="1200" dirty="0" smtClean="0">
              <a:solidFill>
                <a:schemeClr val="bg1"/>
              </a:solidFill>
            </a:rPr>
            <a:t>Technologie</a:t>
          </a:r>
        </a:p>
      </dsp:txBody>
      <dsp:txXfrm>
        <a:off x="4641038" y="888050"/>
        <a:ext cx="1508902" cy="1207122"/>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41B1AA-CC59-EE4C-B0AC-237FFC48A498}" type="datetimeFigureOut">
              <a:rPr lang="fr-FR" smtClean="0"/>
              <a:pPr/>
              <a:t>16/06/2016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590305-30BB-F140-9DE3-74643D143C87}" type="slidenum">
              <a:rPr lang="fr-FR" smtClean="0"/>
              <a:pPr/>
              <a:t>‹N°›</a:t>
            </a:fld>
            <a:endParaRPr lang="fr-FR"/>
          </a:p>
        </p:txBody>
      </p:sp>
    </p:spTree>
    <p:extLst>
      <p:ext uri="{BB962C8B-B14F-4D97-AF65-F5344CB8AC3E}">
        <p14:creationId xmlns:p14="http://schemas.microsoft.com/office/powerpoint/2010/main" xmlns="" val="262571854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590305-30BB-F140-9DE3-74643D143C87}" type="slidenum">
              <a:rPr lang="fr-FR" smtClean="0"/>
              <a:pPr/>
              <a:t>11</a:t>
            </a:fld>
            <a:endParaRPr lang="fr-FR"/>
          </a:p>
        </p:txBody>
      </p:sp>
    </p:spTree>
    <p:extLst>
      <p:ext uri="{BB962C8B-B14F-4D97-AF65-F5344CB8AC3E}">
        <p14:creationId xmlns:p14="http://schemas.microsoft.com/office/powerpoint/2010/main" xmlns="" val="82825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590305-30BB-F140-9DE3-74643D143C87}" type="slidenum">
              <a:rPr lang="fr-FR" smtClean="0"/>
              <a:pPr/>
              <a:t>12</a:t>
            </a:fld>
            <a:endParaRPr lang="fr-FR"/>
          </a:p>
        </p:txBody>
      </p:sp>
    </p:spTree>
    <p:extLst>
      <p:ext uri="{BB962C8B-B14F-4D97-AF65-F5344CB8AC3E}">
        <p14:creationId xmlns:p14="http://schemas.microsoft.com/office/powerpoint/2010/main" xmlns="" val="33085690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2233D26B-DFC2-4248-8ED0-AD3E108CBDD7}"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‹N°›</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fr-FR" smtClean="0"/>
              <a:t>Cliquez et modifiez le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694C003-38E8-486A-9BFD-47E55D87241C}"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059EAA3-934B-41DB-B3B1-806F4BE5CC37}"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Cliquez et modifiez le titre</a:t>
            </a:r>
            <a:endParaRPr lang="en-US" dirty="0"/>
          </a:p>
        </p:txBody>
      </p:sp>
      <p:sp>
        <p:nvSpPr>
          <p:cNvPr id="4" name="Date Placeholder 3"/>
          <p:cNvSpPr>
            <a:spLocks noGrp="1"/>
          </p:cNvSpPr>
          <p:nvPr>
            <p:ph type="dt" sz="half" idx="10"/>
          </p:nvPr>
        </p:nvSpPr>
        <p:spPr/>
        <p:txBody>
          <a:bodyPr/>
          <a:lstStyle/>
          <a:p>
            <a:fld id="{8F97F932-D99A-4087-BFB1-EA42FAFC8D2C}"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‹N°›</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fr-FR" smtClean="0"/>
              <a:t>Cliquez et modifiez le titre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79C96367-2F2B-4F6E-ACF4-15FA13738E10}"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523C92-45F4-4C30-810D-4886C1BA6969}"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p>
            <a:r>
              <a:rPr lang="fr-FR" smtClean="0"/>
              <a:t>Cliquez et modifiez le titre</a:t>
            </a:r>
            <a:endParaRPr lang="en-US" dirty="0"/>
          </a:p>
        </p:txBody>
      </p:sp>
      <p:sp>
        <p:nvSpPr>
          <p:cNvPr id="5" name="Date Placeholder 4"/>
          <p:cNvSpPr>
            <a:spLocks noGrp="1"/>
          </p:cNvSpPr>
          <p:nvPr>
            <p:ph type="dt" sz="half" idx="10"/>
          </p:nvPr>
        </p:nvSpPr>
        <p:spPr/>
        <p:txBody>
          <a:bodyPr/>
          <a:lstStyle/>
          <a:p>
            <a:fld id="{8FB3498D-21C7-408B-8EF5-5B55DEF0BFD5}"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7" name="Date Placeholder 6"/>
          <p:cNvSpPr>
            <a:spLocks noGrp="1"/>
          </p:cNvSpPr>
          <p:nvPr>
            <p:ph type="dt" sz="half" idx="10"/>
          </p:nvPr>
        </p:nvSpPr>
        <p:spPr/>
        <p:txBody>
          <a:bodyPr/>
          <a:lstStyle/>
          <a:p>
            <a:fld id="{84DB246E-8FD1-42FF-94A4-E4133095C37A}" type="datetime1">
              <a:rPr lang="en-US" smtClean="0"/>
              <a:pPr/>
              <a:t>6/16/2016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Cliquez et modifiez le titre</a:t>
            </a:r>
            <a:endParaRPr lang="en-US" dirty="0"/>
          </a:p>
        </p:txBody>
      </p:sp>
      <p:sp>
        <p:nvSpPr>
          <p:cNvPr id="3" name="Date Placeholder 2"/>
          <p:cNvSpPr>
            <a:spLocks noGrp="1"/>
          </p:cNvSpPr>
          <p:nvPr>
            <p:ph type="dt" sz="half" idx="10"/>
          </p:nvPr>
        </p:nvSpPr>
        <p:spPr/>
        <p:txBody>
          <a:bodyPr/>
          <a:lstStyle/>
          <a:p>
            <a:fld id="{A93939D4-B818-4372-B1EE-7CB6D5BBC74A}" type="datetime1">
              <a:rPr lang="en-US" smtClean="0"/>
              <a:pPr/>
              <a:t>6/16/2016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35E438-4D0D-4834-B658-A90420491D98}" type="datetime1">
              <a:rPr lang="en-US" smtClean="0"/>
              <a:pPr/>
              <a:t>6/16/2016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fr-FR" smtClean="0"/>
              <a:t>Cliquez et modifiez le titre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76F8ADFA-7142-4015-85E6-1712F15FA709}"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fr-FR" smtClean="0"/>
              <a:t>Cliquez et modifiez le titre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34A581E0-D653-4D78-A48F-41D80498BC7E}"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fr-FR" smtClean="0"/>
              <a:t>Cliquez et modifiez le titre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B3AFFF1-9C47-49F0-AE12-AF188F3F4E82}" type="datetime1">
              <a:rPr lang="en-US" smtClean="0"/>
              <a:pPr/>
              <a:t>6/16/2016</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8237106-F2ED-405E-BC33-CC3CF426205F}" type="slidenum">
              <a:rPr lang="en-US" smtClean="0"/>
              <a:pPr/>
              <a:t>‹N°›</a:t>
            </a:fld>
            <a:endParaRPr lang="en-US" dirty="0"/>
          </a:p>
        </p:txBody>
      </p:sp>
    </p:spTree>
  </p:cSld>
  <p:clrMap bg1="dk1" tx1="lt1" bg2="dk2" tx2="lt2" accent1="accent1" accent2="accent2" accent3="accent3" accent4="accent4" accent5="accent5" accent6="accent6" hlink="hlink" folHlink="folHlink"/>
  <p:sldLayoutIdLst>
    <p:sldLayoutId id="2147484729" r:id="rId1"/>
    <p:sldLayoutId id="2147484730" r:id="rId2"/>
    <p:sldLayoutId id="2147484731" r:id="rId3"/>
    <p:sldLayoutId id="2147484732" r:id="rId4"/>
    <p:sldLayoutId id="2147484733" r:id="rId5"/>
    <p:sldLayoutId id="2147484734" r:id="rId6"/>
    <p:sldLayoutId id="2147484735" r:id="rId7"/>
    <p:sldLayoutId id="2147484736" r:id="rId8"/>
    <p:sldLayoutId id="2147484737" r:id="rId9"/>
    <p:sldLayoutId id="2147484738" r:id="rId10"/>
    <p:sldLayoutId id="2147484739" r:id="rId11"/>
  </p:sldLayoutIdLst>
  <p:hf sldNum="0" hdr="0" ft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valentin.rietz@ac-strasbourg.f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lstStyle/>
          <a:p>
            <a:r>
              <a:rPr lang="fr-FR" dirty="0" smtClean="0"/>
              <a:t>Comment concevoir un E.P.I. cohérent et l’intégrer à la progression annuelle?</a:t>
            </a:r>
            <a:endParaRPr lang="fr-FR" dirty="0"/>
          </a:p>
        </p:txBody>
      </p:sp>
      <p:sp>
        <p:nvSpPr>
          <p:cNvPr id="3" name="Titre 2"/>
          <p:cNvSpPr>
            <a:spLocks noGrp="1"/>
          </p:cNvSpPr>
          <p:nvPr>
            <p:ph type="ctrTitle"/>
          </p:nvPr>
        </p:nvSpPr>
        <p:spPr/>
        <p:txBody>
          <a:bodyPr/>
          <a:lstStyle/>
          <a:p>
            <a:r>
              <a:rPr lang="fr-FR" dirty="0" smtClean="0"/>
              <a:t>L’</a:t>
            </a:r>
            <a:r>
              <a:rPr lang="fr-FR" dirty="0" err="1" smtClean="0"/>
              <a:t>e.P.I</a:t>
            </a:r>
            <a:r>
              <a:rPr lang="fr-FR" dirty="0" smtClean="0"/>
              <a:t>.: une autre modalité du cours de français</a:t>
            </a:r>
            <a:endParaRPr lang="fr-FR" dirty="0"/>
          </a:p>
        </p:txBody>
      </p:sp>
      <p:sp>
        <p:nvSpPr>
          <p:cNvPr id="4" name="ZoneTexte 3"/>
          <p:cNvSpPr txBox="1"/>
          <p:nvPr/>
        </p:nvSpPr>
        <p:spPr>
          <a:xfrm>
            <a:off x="6262634" y="6068676"/>
            <a:ext cx="2714731" cy="646331"/>
          </a:xfrm>
          <a:prstGeom prst="rect">
            <a:avLst/>
          </a:prstGeom>
          <a:noFill/>
          <a:ln w="28575" cmpd="sng">
            <a:solidFill>
              <a:schemeClr val="tx1">
                <a:lumMod val="85000"/>
              </a:schemeClr>
            </a:solidFill>
            <a:prstDash val="sysDash"/>
          </a:ln>
        </p:spPr>
        <p:txBody>
          <a:bodyPr wrap="none" rtlCol="0">
            <a:spAutoFit/>
          </a:bodyPr>
          <a:lstStyle/>
          <a:p>
            <a:pPr algn="ctr"/>
            <a:r>
              <a:rPr lang="fr-FR" sz="1200" dirty="0" smtClean="0"/>
              <a:t>Formation disciplinaire J2 – Lettres</a:t>
            </a:r>
          </a:p>
          <a:p>
            <a:pPr algn="ctr"/>
            <a:r>
              <a:rPr lang="fr-FR" sz="1200" dirty="0" smtClean="0"/>
              <a:t>Valentin Rietz (collège </a:t>
            </a:r>
            <a:r>
              <a:rPr lang="fr-FR" sz="1200" dirty="0" err="1" smtClean="0"/>
              <a:t>Stockfeld</a:t>
            </a:r>
            <a:r>
              <a:rPr lang="fr-FR" sz="1200" dirty="0" smtClean="0"/>
              <a:t>, Strasbourg)</a:t>
            </a:r>
          </a:p>
          <a:p>
            <a:pPr algn="ctr"/>
            <a:r>
              <a:rPr lang="fr-FR" sz="1200" dirty="0" smtClean="0">
                <a:hlinkClick r:id="rId2"/>
              </a:rPr>
              <a:t>valentin.rietz@ac-strasbourg.fr</a:t>
            </a:r>
            <a:endParaRPr lang="fr-FR" sz="1200" dirty="0" smtClean="0"/>
          </a:p>
        </p:txBody>
      </p:sp>
    </p:spTree>
    <p:extLst>
      <p:ext uri="{BB962C8B-B14F-4D97-AF65-F5344CB8AC3E}">
        <p14:creationId xmlns:p14="http://schemas.microsoft.com/office/powerpoint/2010/main" xmlns="" val="1568416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 PROGRAMME SOUS DES MODALITÉS DIFFÉRENTES: </a:t>
            </a:r>
            <a:r>
              <a:rPr lang="fr-FR" dirty="0" smtClean="0">
                <a:solidFill>
                  <a:schemeClr val="accent6">
                    <a:lumMod val="75000"/>
                  </a:schemeClr>
                </a:solidFill>
              </a:rPr>
              <a:t>LA TECHNOLOGIE</a:t>
            </a:r>
            <a:endParaRPr lang="fr-FR" dirty="0">
              <a:solidFill>
                <a:schemeClr val="accent6">
                  <a:lumMod val="75000"/>
                </a:schemeClr>
              </a:solidFill>
            </a:endParaRPr>
          </a:p>
        </p:txBody>
      </p:sp>
      <p:sp>
        <p:nvSpPr>
          <p:cNvPr id="3" name="Espace réservé du contenu 2"/>
          <p:cNvSpPr>
            <a:spLocks noGrp="1"/>
          </p:cNvSpPr>
          <p:nvPr>
            <p:ph sz="quarter" idx="13"/>
          </p:nvPr>
        </p:nvSpPr>
        <p:spPr>
          <a:xfrm>
            <a:off x="609600" y="1441223"/>
            <a:ext cx="7924800" cy="677132"/>
          </a:xfrm>
        </p:spPr>
        <p:txBody>
          <a:bodyPr>
            <a:normAutofit lnSpcReduction="10000"/>
          </a:bodyPr>
          <a:lstStyle/>
          <a:p>
            <a:pPr marL="0" indent="0" algn="just">
              <a:buNone/>
            </a:pPr>
            <a:r>
              <a:rPr lang="fr-FR" dirty="0" smtClean="0"/>
              <a:t>Un E.P.I. cohérent permet de traiter une partie du programme (entrée du programme et/ou compétences disciplinaire)...</a:t>
            </a:r>
          </a:p>
          <a:p>
            <a:pPr marL="0" indent="0">
              <a:buNone/>
            </a:pPr>
            <a:endParaRPr lang="fr-FR" dirty="0" smtClean="0"/>
          </a:p>
          <a:p>
            <a:pPr marL="0" indent="0">
              <a:buNone/>
            </a:pPr>
            <a:endParaRPr lang="fr-FR" dirty="0"/>
          </a:p>
        </p:txBody>
      </p:sp>
      <p:sp>
        <p:nvSpPr>
          <p:cNvPr id="17" name="ZoneTexte 16"/>
          <p:cNvSpPr txBox="1"/>
          <p:nvPr/>
        </p:nvSpPr>
        <p:spPr>
          <a:xfrm>
            <a:off x="609600" y="6404997"/>
            <a:ext cx="7959931" cy="369332"/>
          </a:xfrm>
          <a:prstGeom prst="rect">
            <a:avLst/>
          </a:prstGeom>
          <a:noFill/>
        </p:spPr>
        <p:txBody>
          <a:bodyPr wrap="none" rtlCol="0">
            <a:spAutoFit/>
          </a:bodyPr>
          <a:lstStyle/>
          <a:p>
            <a:r>
              <a:rPr lang="fr-FR" dirty="0" smtClean="0"/>
              <a:t>Extraits du nouveau programme du collège (B.O. n°11 du 26/11/2015) : Technologie, cycle 4</a:t>
            </a:r>
            <a:endParaRPr lang="fr-FR" dirty="0"/>
          </a:p>
        </p:txBody>
      </p:sp>
      <p:pic>
        <p:nvPicPr>
          <p:cNvPr id="5" name="Image 4" descr="Capture d’écran 2016-03-22 à 15.27.29.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868224" y="1986971"/>
            <a:ext cx="3100178" cy="1144361"/>
          </a:xfrm>
          <a:prstGeom prst="rect">
            <a:avLst/>
          </a:prstGeom>
        </p:spPr>
      </p:pic>
      <p:pic>
        <p:nvPicPr>
          <p:cNvPr id="6" name="Image 5" descr="Capture d’écran 2016-03-22 à 15.28.58.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17284" y="1986971"/>
            <a:ext cx="4513678" cy="4339796"/>
          </a:xfrm>
          <a:prstGeom prst="rect">
            <a:avLst/>
          </a:prstGeom>
        </p:spPr>
      </p:pic>
      <p:pic>
        <p:nvPicPr>
          <p:cNvPr id="7" name="Image 6" descr="Capture d’écran 2016-03-22 à 15.27.51.pn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868224" y="3818480"/>
            <a:ext cx="1752600" cy="355600"/>
          </a:xfrm>
          <a:prstGeom prst="rect">
            <a:avLst/>
          </a:prstGeom>
        </p:spPr>
      </p:pic>
      <p:pic>
        <p:nvPicPr>
          <p:cNvPr id="9" name="Image 8" descr="Capture d’écran 2016-03-22 à 15.28.01.png"/>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4868224" y="3183455"/>
            <a:ext cx="3025500" cy="541728"/>
          </a:xfrm>
          <a:prstGeom prst="rect">
            <a:avLst/>
          </a:prstGeom>
        </p:spPr>
      </p:pic>
      <p:pic>
        <p:nvPicPr>
          <p:cNvPr id="11" name="Image 10" descr="Capture d’écran 2016-03-22 à 15.29.06.png"/>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4869235" y="4855733"/>
            <a:ext cx="3700296" cy="968912"/>
          </a:xfrm>
          <a:prstGeom prst="rect">
            <a:avLst/>
          </a:prstGeom>
        </p:spPr>
      </p:pic>
    </p:spTree>
    <p:extLst>
      <p:ext uri="{BB962C8B-B14F-4D97-AF65-F5344CB8AC3E}">
        <p14:creationId xmlns:p14="http://schemas.microsoft.com/office/powerpoint/2010/main" xmlns="" val="644849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144620"/>
            <a:ext cx="7924800" cy="942499"/>
          </a:xfrm>
        </p:spPr>
        <p:txBody>
          <a:bodyPr/>
          <a:lstStyle/>
          <a:p>
            <a:pPr algn="ctr"/>
            <a:r>
              <a:rPr lang="fr-FR" dirty="0" smtClean="0"/>
              <a:t>L’E.P.I. dans la progression annuelle:</a:t>
            </a:r>
            <a:br>
              <a:rPr lang="fr-FR" dirty="0" smtClean="0"/>
            </a:br>
            <a:r>
              <a:rPr lang="fr-FR" dirty="0" smtClean="0"/>
              <a:t>LA FAUSSE QUESTION DU TEMPS</a:t>
            </a:r>
            <a:endParaRPr lang="fr-FR" dirty="0"/>
          </a:p>
        </p:txBody>
      </p:sp>
      <p:sp>
        <p:nvSpPr>
          <p:cNvPr id="3" name="Espace réservé du contenu 2"/>
          <p:cNvSpPr>
            <a:spLocks noGrp="1"/>
          </p:cNvSpPr>
          <p:nvPr>
            <p:ph sz="quarter" idx="13"/>
          </p:nvPr>
        </p:nvSpPr>
        <p:spPr>
          <a:xfrm>
            <a:off x="609600" y="1229360"/>
            <a:ext cx="2468880" cy="4485640"/>
          </a:xfrm>
          <a:ln w="38100" cmpd="sng">
            <a:solidFill>
              <a:srgbClr val="FFFF00"/>
            </a:solidFill>
            <a:prstDash val="dash"/>
          </a:ln>
        </p:spPr>
        <p:txBody>
          <a:bodyPr/>
          <a:lstStyle/>
          <a:p>
            <a:pPr marL="0" indent="0" algn="ctr">
              <a:buNone/>
            </a:pPr>
            <a:r>
              <a:rPr lang="fr-FR" b="1" u="sng" dirty="0" smtClean="0"/>
              <a:t>Ce que disent les instruction officielles:</a:t>
            </a:r>
          </a:p>
          <a:p>
            <a:pPr marL="0" indent="0" algn="ctr">
              <a:buNone/>
            </a:pPr>
            <a:endParaRPr lang="fr-FR" b="1" u="sng" dirty="0" smtClean="0"/>
          </a:p>
          <a:p>
            <a:pPr marL="0" indent="0" algn="ctr">
              <a:buNone/>
            </a:pPr>
            <a:endParaRPr lang="fr-FR" b="1" u="sng" dirty="0"/>
          </a:p>
          <a:p>
            <a:pPr marL="0" indent="0" algn="just">
              <a:buNone/>
            </a:pPr>
            <a:r>
              <a:rPr lang="fr-FR" dirty="0" smtClean="0"/>
              <a:t>Deux à trois heures hebdo.(globalisation possible) </a:t>
            </a:r>
            <a:r>
              <a:rPr lang="fr-FR" u="sng" dirty="0" smtClean="0"/>
              <a:t>inscrites</a:t>
            </a:r>
            <a:r>
              <a:rPr lang="fr-FR" dirty="0" smtClean="0"/>
              <a:t> dans les disciplines.</a:t>
            </a:r>
          </a:p>
        </p:txBody>
      </p:sp>
      <p:sp>
        <p:nvSpPr>
          <p:cNvPr id="4" name="ZoneTexte 3"/>
          <p:cNvSpPr txBox="1"/>
          <p:nvPr/>
        </p:nvSpPr>
        <p:spPr>
          <a:xfrm>
            <a:off x="3454400" y="1190684"/>
            <a:ext cx="5080000" cy="4524316"/>
          </a:xfrm>
          <a:prstGeom prst="rect">
            <a:avLst/>
          </a:prstGeom>
          <a:noFill/>
        </p:spPr>
        <p:txBody>
          <a:bodyPr wrap="square" rtlCol="0">
            <a:spAutoFit/>
          </a:bodyPr>
          <a:lstStyle/>
          <a:p>
            <a:pPr algn="ctr"/>
            <a:r>
              <a:rPr lang="fr-FR" b="1" u="sng" dirty="0" smtClean="0"/>
              <a:t>Ce que cela signifie dans les faits :</a:t>
            </a:r>
          </a:p>
          <a:p>
            <a:endParaRPr lang="fr-FR" b="1" u="sng" dirty="0" smtClean="0"/>
          </a:p>
          <a:p>
            <a:pPr algn="just"/>
            <a:r>
              <a:rPr lang="fr-FR" dirty="0" smtClean="0"/>
              <a:t>Environ 10% des heures d’enseignement doivent être consacrées à la réalisation de tâches complexes donnant un sens aux apprentissages pour l’élève (cf. croisement entre disciplines + aspect « pratique » de la production finale).</a:t>
            </a:r>
          </a:p>
          <a:p>
            <a:pPr algn="just"/>
            <a:endParaRPr lang="fr-FR" dirty="0"/>
          </a:p>
          <a:p>
            <a:pPr algn="just"/>
            <a:r>
              <a:rPr lang="fr-FR" dirty="0" smtClean="0"/>
              <a:t>La durée réelle des E.P.I. ne doit donc pas se limiter strictement au volume indiqué par les I.O. : puisqu’il permet de traiter une partie du programme en étant intégré à la progression annuelle, l’E.P.I. peut déborder du cadre horaire indiqué en fonction des besoins propres à la disciplines (acquisition de connaissances et développement de compétences préalables, prolongements, etc.)</a:t>
            </a:r>
            <a:endParaRPr lang="fr-FR" b="1" u="sng" dirty="0"/>
          </a:p>
        </p:txBody>
      </p:sp>
    </p:spTree>
    <p:extLst>
      <p:ext uri="{BB962C8B-B14F-4D97-AF65-F5344CB8AC3E}">
        <p14:creationId xmlns:p14="http://schemas.microsoft.com/office/powerpoint/2010/main" xmlns="" val="970821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strips(downLeft)">
                                      <p:cBhvr>
                                        <p:cTn id="21" dur="500"/>
                                        <p:tgtEl>
                                          <p:spTgt spid="4">
                                            <p:txEl>
                                              <p:pRg st="0" end="0"/>
                                            </p:txEl>
                                          </p:spTgt>
                                        </p:tgtEl>
                                      </p:cBhvr>
                                    </p:animEffect>
                                  </p:childTnLst>
                                </p:cTn>
                              </p:par>
                              <p:par>
                                <p:cTn id="22" presetID="18" presetClass="entr" presetSubtype="12" fill="hold" nodeType="with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strips(downLeft)">
                                      <p:cBhvr>
                                        <p:cTn id="24" dur="500"/>
                                        <p:tgtEl>
                                          <p:spTgt spid="4">
                                            <p:txEl>
                                              <p:pRg st="2" end="2"/>
                                            </p:txEl>
                                          </p:spTgt>
                                        </p:tgtEl>
                                      </p:cBhvr>
                                    </p:animEffect>
                                  </p:childTnLst>
                                </p:cTn>
                              </p:par>
                              <p:par>
                                <p:cTn id="25" presetID="18" presetClass="entr" presetSubtype="12"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strips(down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9"/>
            <a:ext cx="7924800" cy="680402"/>
          </a:xfrm>
        </p:spPr>
        <p:txBody>
          <a:bodyPr/>
          <a:lstStyle/>
          <a:p>
            <a:pPr algn="ctr"/>
            <a:r>
              <a:rPr lang="fr-FR" dirty="0" smtClean="0"/>
              <a:t>L’E.P.I. dans la progression annuelle</a:t>
            </a:r>
            <a:endParaRPr lang="fr-FR" dirty="0"/>
          </a:p>
        </p:txBody>
      </p:sp>
      <p:sp>
        <p:nvSpPr>
          <p:cNvPr id="4" name="Rectangle à coins arrondis 3"/>
          <p:cNvSpPr/>
          <p:nvPr/>
        </p:nvSpPr>
        <p:spPr>
          <a:xfrm>
            <a:off x="609600" y="1084949"/>
            <a:ext cx="2441320" cy="2310178"/>
          </a:xfrm>
          <a:prstGeom prst="roundRect">
            <a:avLst/>
          </a:prstGeom>
          <a:solidFill>
            <a:srgbClr val="BFA5E4"/>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b="1" u="sng" dirty="0" smtClean="0">
              <a:solidFill>
                <a:schemeClr val="bg1"/>
              </a:solidFill>
            </a:endParaRPr>
          </a:p>
          <a:p>
            <a:pPr algn="ctr"/>
            <a:r>
              <a:rPr lang="fr-FR" sz="1100" b="1" u="sng" dirty="0" smtClean="0">
                <a:solidFill>
                  <a:schemeClr val="bg1"/>
                </a:solidFill>
              </a:rPr>
              <a:t>Séquence 1: Regards croisés sur l’éruption du Vésuve</a:t>
            </a:r>
          </a:p>
          <a:p>
            <a:pPr algn="ctr"/>
            <a:endParaRPr lang="fr-FR" sz="1100" dirty="0" smtClean="0">
              <a:solidFill>
                <a:schemeClr val="bg1"/>
              </a:solidFill>
            </a:endParaRPr>
          </a:p>
          <a:p>
            <a:r>
              <a:rPr lang="fr-FR" sz="1100" dirty="0" smtClean="0">
                <a:solidFill>
                  <a:schemeClr val="bg1"/>
                </a:solidFill>
              </a:rPr>
              <a:t>Compétence : </a:t>
            </a:r>
            <a:r>
              <a:rPr lang="fr-FR" sz="1100" b="1" dirty="0" smtClean="0">
                <a:solidFill>
                  <a:schemeClr val="bg1"/>
                </a:solidFill>
              </a:rPr>
              <a:t>LIRE</a:t>
            </a:r>
          </a:p>
          <a:p>
            <a:endParaRPr lang="fr-FR" sz="1100" b="1" dirty="0" smtClean="0">
              <a:solidFill>
                <a:schemeClr val="bg1"/>
              </a:solidFill>
            </a:endParaRPr>
          </a:p>
          <a:p>
            <a:r>
              <a:rPr lang="fr-FR" sz="1100" u="sng" dirty="0">
                <a:solidFill>
                  <a:schemeClr val="bg1"/>
                </a:solidFill>
              </a:rPr>
              <a:t>Entrée thématique:</a:t>
            </a:r>
          </a:p>
          <a:p>
            <a:r>
              <a:rPr lang="fr-FR" sz="1100" dirty="0" smtClean="0">
                <a:solidFill>
                  <a:schemeClr val="bg1"/>
                </a:solidFill>
              </a:rPr>
              <a:t>L’être humain est-il maître de la nature?</a:t>
            </a:r>
          </a:p>
          <a:p>
            <a:endParaRPr lang="fr-FR" sz="1100" dirty="0" smtClean="0">
              <a:solidFill>
                <a:schemeClr val="bg1"/>
              </a:solidFill>
            </a:endParaRPr>
          </a:p>
          <a:p>
            <a:r>
              <a:rPr lang="fr-FR" sz="1100" dirty="0" smtClean="0">
                <a:solidFill>
                  <a:schemeClr val="bg1"/>
                </a:solidFill>
              </a:rPr>
              <a:t>Etude d’un roman historique : </a:t>
            </a:r>
          </a:p>
          <a:p>
            <a:r>
              <a:rPr lang="fr-FR" sz="1100" dirty="0" smtClean="0">
                <a:solidFill>
                  <a:schemeClr val="bg1"/>
                </a:solidFill>
              </a:rPr>
              <a:t>E. </a:t>
            </a:r>
            <a:r>
              <a:rPr lang="fr-FR" sz="1100" dirty="0" err="1" smtClean="0">
                <a:solidFill>
                  <a:schemeClr val="bg1"/>
                </a:solidFill>
              </a:rPr>
              <a:t>Bulwer</a:t>
            </a:r>
            <a:r>
              <a:rPr lang="fr-FR" sz="1100" dirty="0" smtClean="0">
                <a:solidFill>
                  <a:schemeClr val="bg1"/>
                </a:solidFill>
              </a:rPr>
              <a:t>-Lytton, </a:t>
            </a:r>
            <a:r>
              <a:rPr lang="fr-FR" sz="1100" i="1" dirty="0" smtClean="0">
                <a:solidFill>
                  <a:schemeClr val="bg1"/>
                </a:solidFill>
              </a:rPr>
              <a:t>Les Derniers jours de Pompéi, </a:t>
            </a:r>
            <a:r>
              <a:rPr lang="fr-FR" sz="1100" dirty="0" smtClean="0">
                <a:solidFill>
                  <a:schemeClr val="bg1"/>
                </a:solidFill>
              </a:rPr>
              <a:t>1834. / C. Lawrence, </a:t>
            </a:r>
            <a:r>
              <a:rPr lang="fr-FR" sz="1100" i="1" dirty="0" smtClean="0">
                <a:solidFill>
                  <a:schemeClr val="bg1"/>
                </a:solidFill>
              </a:rPr>
              <a:t>Les Secrets de Pompéi</a:t>
            </a:r>
            <a:r>
              <a:rPr lang="fr-FR" sz="1100" dirty="0" smtClean="0">
                <a:solidFill>
                  <a:schemeClr val="bg1"/>
                </a:solidFill>
              </a:rPr>
              <a:t>, 2001.</a:t>
            </a:r>
            <a:endParaRPr lang="fr-FR" sz="1100" dirty="0">
              <a:solidFill>
                <a:schemeClr val="bg1"/>
              </a:solidFill>
            </a:endParaRPr>
          </a:p>
        </p:txBody>
      </p:sp>
      <p:sp>
        <p:nvSpPr>
          <p:cNvPr id="7" name="Rectangle à coins arrondis 6"/>
          <p:cNvSpPr/>
          <p:nvPr/>
        </p:nvSpPr>
        <p:spPr>
          <a:xfrm>
            <a:off x="3392896" y="1084949"/>
            <a:ext cx="2441320" cy="2310178"/>
          </a:xfrm>
          <a:prstGeom prst="roundRect">
            <a:avLst/>
          </a:prstGeom>
          <a:solidFill>
            <a:srgbClr val="BFA5E4"/>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b="1" u="sng" dirty="0" smtClean="0">
              <a:solidFill>
                <a:schemeClr val="bg1"/>
              </a:solidFill>
            </a:endParaRPr>
          </a:p>
          <a:p>
            <a:pPr algn="ctr"/>
            <a:r>
              <a:rPr lang="fr-FR" sz="1100" b="1" u="sng" dirty="0" smtClean="0">
                <a:solidFill>
                  <a:schemeClr val="bg1"/>
                </a:solidFill>
              </a:rPr>
              <a:t>Séquence 2: Une émission de radio consacrée au Vésuve</a:t>
            </a:r>
          </a:p>
          <a:p>
            <a:pPr algn="ctr"/>
            <a:endParaRPr lang="fr-FR" sz="1100" u="sng" dirty="0" smtClean="0">
              <a:solidFill>
                <a:schemeClr val="bg1"/>
              </a:solidFill>
            </a:endParaRPr>
          </a:p>
          <a:p>
            <a:r>
              <a:rPr lang="fr-FR" sz="1100" dirty="0" smtClean="0">
                <a:solidFill>
                  <a:schemeClr val="bg1"/>
                </a:solidFill>
              </a:rPr>
              <a:t>Compétence : </a:t>
            </a:r>
            <a:r>
              <a:rPr lang="fr-FR" sz="1100" b="1" dirty="0" smtClean="0">
                <a:solidFill>
                  <a:schemeClr val="bg1"/>
                </a:solidFill>
              </a:rPr>
              <a:t>ECRIRE-DIRE</a:t>
            </a:r>
          </a:p>
          <a:p>
            <a:endParaRPr lang="fr-FR" sz="1100" dirty="0" smtClean="0">
              <a:solidFill>
                <a:schemeClr val="bg1"/>
              </a:solidFill>
            </a:endParaRPr>
          </a:p>
          <a:p>
            <a:r>
              <a:rPr lang="fr-FR" sz="1100" u="sng" dirty="0">
                <a:solidFill>
                  <a:schemeClr val="bg1"/>
                </a:solidFill>
              </a:rPr>
              <a:t>Entrée thématique:</a:t>
            </a:r>
          </a:p>
          <a:p>
            <a:r>
              <a:rPr lang="fr-FR" sz="1100" dirty="0">
                <a:solidFill>
                  <a:schemeClr val="bg1"/>
                </a:solidFill>
              </a:rPr>
              <a:t>L’être humain est-il maître de la nature?</a:t>
            </a:r>
          </a:p>
          <a:p>
            <a:endParaRPr lang="fr-FR" sz="1100" dirty="0" smtClean="0">
              <a:solidFill>
                <a:schemeClr val="bg1"/>
              </a:solidFill>
            </a:endParaRPr>
          </a:p>
          <a:p>
            <a:r>
              <a:rPr lang="fr-FR" sz="1100" dirty="0" smtClean="0">
                <a:solidFill>
                  <a:schemeClr val="bg1"/>
                </a:solidFill>
              </a:rPr>
              <a:t>Travaux de rédaction variés.</a:t>
            </a:r>
          </a:p>
          <a:p>
            <a:r>
              <a:rPr lang="fr-FR" sz="1100" dirty="0" smtClean="0">
                <a:solidFill>
                  <a:schemeClr val="bg1"/>
                </a:solidFill>
              </a:rPr>
              <a:t>Transposition écrit &gt; oral (émission </a:t>
            </a:r>
            <a:r>
              <a:rPr lang="fr-FR" sz="1100" smtClean="0">
                <a:solidFill>
                  <a:schemeClr val="bg1"/>
                </a:solidFill>
              </a:rPr>
              <a:t>de radio).</a:t>
            </a:r>
            <a:endParaRPr lang="fr-FR" sz="1100" dirty="0">
              <a:solidFill>
                <a:schemeClr val="bg1"/>
              </a:solidFill>
            </a:endParaRPr>
          </a:p>
          <a:p>
            <a:endParaRPr lang="fr-FR" sz="1100" dirty="0">
              <a:solidFill>
                <a:schemeClr val="bg1"/>
              </a:solidFill>
            </a:endParaRPr>
          </a:p>
        </p:txBody>
      </p:sp>
      <p:sp>
        <p:nvSpPr>
          <p:cNvPr id="9" name="ZoneTexte 8"/>
          <p:cNvSpPr txBox="1"/>
          <p:nvPr/>
        </p:nvSpPr>
        <p:spPr>
          <a:xfrm>
            <a:off x="609600" y="4790343"/>
            <a:ext cx="7924800" cy="369332"/>
          </a:xfrm>
          <a:prstGeom prst="rect">
            <a:avLst/>
          </a:prstGeom>
          <a:noFill/>
        </p:spPr>
        <p:txBody>
          <a:bodyPr wrap="square" rtlCol="0">
            <a:spAutoFit/>
          </a:bodyPr>
          <a:lstStyle/>
          <a:p>
            <a:pPr algn="ctr"/>
            <a:r>
              <a:rPr lang="fr-FR" dirty="0" smtClean="0"/>
              <a:t>PERIODE 1: 6 semaines</a:t>
            </a:r>
            <a:endParaRPr lang="fr-FR" dirty="0"/>
          </a:p>
        </p:txBody>
      </p:sp>
      <p:sp>
        <p:nvSpPr>
          <p:cNvPr id="5" name="ZoneTexte 4"/>
          <p:cNvSpPr txBox="1"/>
          <p:nvPr/>
        </p:nvSpPr>
        <p:spPr>
          <a:xfrm>
            <a:off x="1047135" y="3343162"/>
            <a:ext cx="1363399" cy="369332"/>
          </a:xfrm>
          <a:prstGeom prst="rect">
            <a:avLst/>
          </a:prstGeom>
          <a:noFill/>
        </p:spPr>
        <p:txBody>
          <a:bodyPr wrap="none" rtlCol="0">
            <a:spAutoFit/>
          </a:bodyPr>
          <a:lstStyle/>
          <a:p>
            <a:r>
              <a:rPr lang="fr-FR" dirty="0" smtClean="0">
                <a:solidFill>
                  <a:srgbClr val="FF3EC3"/>
                </a:solidFill>
              </a:rPr>
              <a:t>durée: 10-12h</a:t>
            </a:r>
            <a:endParaRPr lang="fr-FR" dirty="0">
              <a:solidFill>
                <a:srgbClr val="FF3EC3"/>
              </a:solidFill>
            </a:endParaRPr>
          </a:p>
        </p:txBody>
      </p:sp>
      <p:sp>
        <p:nvSpPr>
          <p:cNvPr id="10" name="ZoneTexte 9"/>
          <p:cNvSpPr txBox="1"/>
          <p:nvPr/>
        </p:nvSpPr>
        <p:spPr>
          <a:xfrm>
            <a:off x="3976967" y="3346661"/>
            <a:ext cx="1258127" cy="369332"/>
          </a:xfrm>
          <a:prstGeom prst="rect">
            <a:avLst/>
          </a:prstGeom>
          <a:noFill/>
        </p:spPr>
        <p:txBody>
          <a:bodyPr wrap="none" rtlCol="0">
            <a:spAutoFit/>
          </a:bodyPr>
          <a:lstStyle/>
          <a:p>
            <a:r>
              <a:rPr lang="fr-FR" dirty="0" smtClean="0">
                <a:solidFill>
                  <a:srgbClr val="FF3EC3"/>
                </a:solidFill>
              </a:rPr>
              <a:t>durée: 8-10h</a:t>
            </a:r>
            <a:endParaRPr lang="fr-FR" dirty="0">
              <a:solidFill>
                <a:srgbClr val="FF3EC3"/>
              </a:solidFill>
            </a:endParaRPr>
          </a:p>
        </p:txBody>
      </p:sp>
      <p:sp>
        <p:nvSpPr>
          <p:cNvPr id="13" name="Rectangle à coins arrondis 12"/>
          <p:cNvSpPr/>
          <p:nvPr/>
        </p:nvSpPr>
        <p:spPr>
          <a:xfrm>
            <a:off x="6093080" y="1065978"/>
            <a:ext cx="2441320" cy="2310178"/>
          </a:xfrm>
          <a:prstGeom prst="roundRect">
            <a:avLst/>
          </a:prstGeom>
          <a:solidFill>
            <a:srgbClr val="BFA5E4"/>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b="1" u="sng" dirty="0" smtClean="0">
              <a:solidFill>
                <a:schemeClr val="bg1"/>
              </a:solidFill>
            </a:endParaRPr>
          </a:p>
          <a:p>
            <a:pPr algn="ctr"/>
            <a:r>
              <a:rPr lang="fr-FR" sz="1100" b="1" u="sng" dirty="0" smtClean="0">
                <a:solidFill>
                  <a:schemeClr val="bg1"/>
                </a:solidFill>
              </a:rPr>
              <a:t>Séquence 3 </a:t>
            </a:r>
          </a:p>
          <a:p>
            <a:r>
              <a:rPr lang="fr-FR" sz="1100" dirty="0">
                <a:solidFill>
                  <a:schemeClr val="bg1"/>
                </a:solidFill>
              </a:rPr>
              <a:t/>
            </a:r>
            <a:br>
              <a:rPr lang="fr-FR" sz="1100" dirty="0">
                <a:solidFill>
                  <a:schemeClr val="bg1"/>
                </a:solidFill>
              </a:rPr>
            </a:br>
            <a:endParaRPr lang="fr-FR" sz="1100" dirty="0" smtClean="0">
              <a:solidFill>
                <a:schemeClr val="bg1"/>
              </a:solidFill>
            </a:endParaRPr>
          </a:p>
          <a:p>
            <a:r>
              <a:rPr lang="fr-FR" sz="1100" dirty="0" smtClean="0">
                <a:solidFill>
                  <a:schemeClr val="bg1"/>
                </a:solidFill>
              </a:rPr>
              <a:t>Compétence</a:t>
            </a:r>
            <a:r>
              <a:rPr lang="fr-FR" sz="1100" dirty="0">
                <a:solidFill>
                  <a:schemeClr val="bg1"/>
                </a:solidFill>
              </a:rPr>
              <a:t>: </a:t>
            </a:r>
            <a:r>
              <a:rPr lang="fr-FR" sz="1100" b="1" dirty="0" smtClean="0">
                <a:solidFill>
                  <a:schemeClr val="bg1"/>
                </a:solidFill>
              </a:rPr>
              <a:t>LIRE - DIRE</a:t>
            </a:r>
            <a:endParaRPr lang="fr-FR" sz="1100" b="1" dirty="0">
              <a:solidFill>
                <a:schemeClr val="bg1"/>
              </a:solidFill>
            </a:endParaRPr>
          </a:p>
          <a:p>
            <a:endParaRPr lang="fr-FR" sz="1100" b="1" u="sng" dirty="0">
              <a:solidFill>
                <a:schemeClr val="bg1"/>
              </a:solidFill>
            </a:endParaRPr>
          </a:p>
          <a:p>
            <a:r>
              <a:rPr lang="fr-FR" sz="1100" u="sng" dirty="0" smtClean="0">
                <a:solidFill>
                  <a:schemeClr val="bg1"/>
                </a:solidFill>
              </a:rPr>
              <a:t>Entrée thématique:</a:t>
            </a:r>
          </a:p>
          <a:p>
            <a:pPr algn="just"/>
            <a:r>
              <a:rPr lang="fr-FR" sz="1100" dirty="0" smtClean="0">
                <a:solidFill>
                  <a:schemeClr val="bg1"/>
                </a:solidFill>
              </a:rPr>
              <a:t>Le </a:t>
            </a:r>
            <a:r>
              <a:rPr lang="fr-FR" sz="1100" dirty="0">
                <a:solidFill>
                  <a:schemeClr val="bg1"/>
                </a:solidFill>
              </a:rPr>
              <a:t>voyage et </a:t>
            </a:r>
            <a:r>
              <a:rPr lang="fr-FR" sz="1100" dirty="0" smtClean="0">
                <a:solidFill>
                  <a:schemeClr val="bg1"/>
                </a:solidFill>
              </a:rPr>
              <a:t>l’aventure: pourquoi aller vers l’inconnu?</a:t>
            </a:r>
          </a:p>
          <a:p>
            <a:r>
              <a:rPr lang="fr-FR" sz="1100" dirty="0">
                <a:solidFill>
                  <a:schemeClr val="bg1"/>
                </a:solidFill>
              </a:rPr>
              <a:t>→ </a:t>
            </a:r>
            <a:r>
              <a:rPr lang="fr-FR" sz="1100" dirty="0" smtClean="0">
                <a:solidFill>
                  <a:schemeClr val="bg1"/>
                </a:solidFill>
              </a:rPr>
              <a:t> les récits de voyage (G.T.)</a:t>
            </a:r>
            <a:endParaRPr lang="fr-FR" sz="1100" dirty="0">
              <a:solidFill>
                <a:schemeClr val="bg1"/>
              </a:solidFill>
            </a:endParaRPr>
          </a:p>
          <a:p>
            <a:endParaRPr lang="fr-FR" sz="1100" dirty="0">
              <a:solidFill>
                <a:schemeClr val="bg1"/>
              </a:solidFill>
            </a:endParaRPr>
          </a:p>
          <a:p>
            <a:r>
              <a:rPr lang="fr-FR" sz="1100" dirty="0" smtClean="0">
                <a:solidFill>
                  <a:schemeClr val="bg1"/>
                </a:solidFill>
              </a:rPr>
              <a:t>Prolongement: Préparation d’un voyage en Italie (niveau 5</a:t>
            </a:r>
            <a:r>
              <a:rPr lang="fr-FR" sz="1100" baseline="30000" dirty="0" smtClean="0">
                <a:solidFill>
                  <a:schemeClr val="bg1"/>
                </a:solidFill>
              </a:rPr>
              <a:t>e</a:t>
            </a:r>
            <a:r>
              <a:rPr lang="fr-FR" sz="1100" dirty="0" smtClean="0">
                <a:solidFill>
                  <a:schemeClr val="bg1"/>
                </a:solidFill>
              </a:rPr>
              <a:t>). </a:t>
            </a:r>
            <a:endParaRPr lang="fr-FR" sz="1100" dirty="0">
              <a:solidFill>
                <a:schemeClr val="bg1"/>
              </a:solidFill>
            </a:endParaRPr>
          </a:p>
        </p:txBody>
      </p:sp>
      <p:cxnSp>
        <p:nvCxnSpPr>
          <p:cNvPr id="14" name="Connecteur droit avec flèche 13"/>
          <p:cNvCxnSpPr/>
          <p:nvPr/>
        </p:nvCxnSpPr>
        <p:spPr>
          <a:xfrm>
            <a:off x="609601" y="4702731"/>
            <a:ext cx="7924800" cy="0"/>
          </a:xfrm>
          <a:prstGeom prst="straightConnector1">
            <a:avLst/>
          </a:prstGeom>
          <a:ln w="57150" cmpd="sng">
            <a:solidFill>
              <a:srgbClr val="660066"/>
            </a:solidFill>
            <a:prstDash val="sysDash"/>
            <a:headEnd type="arrow"/>
            <a:tailEnd type="arrow"/>
          </a:ln>
        </p:spPr>
        <p:style>
          <a:lnRef idx="2">
            <a:schemeClr val="accent1"/>
          </a:lnRef>
          <a:fillRef idx="0">
            <a:schemeClr val="accent1"/>
          </a:fillRef>
          <a:effectRef idx="1">
            <a:schemeClr val="accent1"/>
          </a:effectRef>
          <a:fontRef idx="minor">
            <a:schemeClr val="tx1"/>
          </a:fontRef>
        </p:style>
      </p:cxnSp>
      <p:sp>
        <p:nvSpPr>
          <p:cNvPr id="17" name="ZoneTexte 16"/>
          <p:cNvSpPr txBox="1"/>
          <p:nvPr/>
        </p:nvSpPr>
        <p:spPr>
          <a:xfrm>
            <a:off x="0" y="5934670"/>
            <a:ext cx="8973535" cy="923330"/>
          </a:xfrm>
          <a:prstGeom prst="rect">
            <a:avLst/>
          </a:prstGeom>
          <a:noFill/>
          <a:ln w="38100" cmpd="sng">
            <a:solidFill>
              <a:srgbClr val="FF0000"/>
            </a:solidFill>
          </a:ln>
        </p:spPr>
        <p:txBody>
          <a:bodyPr wrap="square" rtlCol="0">
            <a:spAutoFit/>
          </a:bodyPr>
          <a:lstStyle/>
          <a:p>
            <a:pPr algn="just"/>
            <a:r>
              <a:rPr lang="fr-FR" dirty="0" smtClean="0"/>
              <a:t>→ Les séquences 1 et 2 contribuent à l’E.P.I., mais elles en dépassent le cadre strict. La séquence 3 établit un lien de prolongement avec l’E.P.I. L’ensemble dépasse le cadre horaire officiellement prévu pour un E.P.I., mais sans aucune incidence puisque E.P.I. = cours de français</a:t>
            </a:r>
            <a:endParaRPr lang="fr-FR" dirty="0"/>
          </a:p>
        </p:txBody>
      </p:sp>
      <p:sp>
        <p:nvSpPr>
          <p:cNvPr id="18" name="ZoneTexte 17"/>
          <p:cNvSpPr txBox="1"/>
          <p:nvPr/>
        </p:nvSpPr>
        <p:spPr>
          <a:xfrm>
            <a:off x="609601" y="3715993"/>
            <a:ext cx="2441320" cy="584776"/>
          </a:xfrm>
          <a:prstGeom prst="rect">
            <a:avLst/>
          </a:prstGeom>
          <a:noFill/>
        </p:spPr>
        <p:txBody>
          <a:bodyPr wrap="square" rtlCol="0">
            <a:spAutoFit/>
          </a:bodyPr>
          <a:lstStyle/>
          <a:p>
            <a:pPr algn="just"/>
            <a:r>
              <a:rPr lang="fr-FR" sz="1600" dirty="0" smtClean="0">
                <a:solidFill>
                  <a:srgbClr val="3366FF"/>
                </a:solidFill>
              </a:rPr>
              <a:t>Contribution à l’étape 1 de l’E.P.I.</a:t>
            </a:r>
            <a:endParaRPr lang="fr-FR" sz="1600" dirty="0">
              <a:solidFill>
                <a:srgbClr val="3366FF"/>
              </a:solidFill>
            </a:endParaRPr>
          </a:p>
        </p:txBody>
      </p:sp>
      <p:sp>
        <p:nvSpPr>
          <p:cNvPr id="19" name="ZoneTexte 18"/>
          <p:cNvSpPr txBox="1"/>
          <p:nvPr/>
        </p:nvSpPr>
        <p:spPr>
          <a:xfrm>
            <a:off x="3392896" y="3715993"/>
            <a:ext cx="2441320" cy="830997"/>
          </a:xfrm>
          <a:prstGeom prst="rect">
            <a:avLst/>
          </a:prstGeom>
          <a:noFill/>
        </p:spPr>
        <p:txBody>
          <a:bodyPr wrap="square" rtlCol="0">
            <a:spAutoFit/>
          </a:bodyPr>
          <a:lstStyle/>
          <a:p>
            <a:pPr algn="just"/>
            <a:r>
              <a:rPr lang="fr-FR" sz="1600" dirty="0" smtClean="0">
                <a:solidFill>
                  <a:srgbClr val="3366FF"/>
                </a:solidFill>
              </a:rPr>
              <a:t>Etape 2 de l’E.P.I.: cœur du projet interdisciplinaire (production)</a:t>
            </a:r>
            <a:endParaRPr lang="fr-FR" sz="1600" dirty="0">
              <a:solidFill>
                <a:srgbClr val="3366FF"/>
              </a:solidFill>
            </a:endParaRPr>
          </a:p>
        </p:txBody>
      </p:sp>
      <p:sp>
        <p:nvSpPr>
          <p:cNvPr id="20" name="ZoneTexte 19"/>
          <p:cNvSpPr txBox="1"/>
          <p:nvPr/>
        </p:nvSpPr>
        <p:spPr>
          <a:xfrm>
            <a:off x="6116321" y="3796187"/>
            <a:ext cx="2418080" cy="584776"/>
          </a:xfrm>
          <a:prstGeom prst="rect">
            <a:avLst/>
          </a:prstGeom>
          <a:noFill/>
        </p:spPr>
        <p:txBody>
          <a:bodyPr wrap="square" rtlCol="0">
            <a:spAutoFit/>
          </a:bodyPr>
          <a:lstStyle/>
          <a:p>
            <a:pPr algn="just"/>
            <a:r>
              <a:rPr lang="fr-FR" sz="1600" dirty="0" smtClean="0">
                <a:solidFill>
                  <a:srgbClr val="3366FF"/>
                </a:solidFill>
              </a:rPr>
              <a:t>Lien avec l’E.P.I.: préparation d’un voyage en Italie</a:t>
            </a:r>
            <a:endParaRPr lang="fr-FR" sz="1600" dirty="0">
              <a:solidFill>
                <a:srgbClr val="3366FF"/>
              </a:solidFill>
            </a:endParaRPr>
          </a:p>
        </p:txBody>
      </p:sp>
      <p:sp>
        <p:nvSpPr>
          <p:cNvPr id="6" name="ZoneTexte 5"/>
          <p:cNvSpPr txBox="1"/>
          <p:nvPr/>
        </p:nvSpPr>
        <p:spPr>
          <a:xfrm>
            <a:off x="6922294" y="5253370"/>
            <a:ext cx="2051241" cy="430887"/>
          </a:xfrm>
          <a:prstGeom prst="rect">
            <a:avLst/>
          </a:prstGeom>
          <a:noFill/>
        </p:spPr>
        <p:txBody>
          <a:bodyPr wrap="square" rtlCol="0">
            <a:spAutoFit/>
          </a:bodyPr>
          <a:lstStyle/>
          <a:p>
            <a:pPr algn="just"/>
            <a:r>
              <a:rPr lang="fr-FR" sz="1100" i="1" dirty="0" smtClean="0"/>
              <a:t>* Séquences 1 et 2 publiées sur le site académique Lettres </a:t>
            </a:r>
            <a:endParaRPr lang="fr-FR" sz="1100" i="1" dirty="0"/>
          </a:p>
        </p:txBody>
      </p:sp>
      <p:pic>
        <p:nvPicPr>
          <p:cNvPr id="8" name="Image 7"/>
          <p:cNvPicPr>
            <a:picLocks noChangeAspect="1"/>
          </p:cNvPicPr>
          <p:nvPr/>
        </p:nvPicPr>
        <p:blipFill>
          <a:blip r:embed="rId3" cstate="print"/>
          <a:stretch>
            <a:fillRect/>
          </a:stretch>
        </p:blipFill>
        <p:spPr>
          <a:xfrm>
            <a:off x="6467401" y="5253370"/>
            <a:ext cx="454893" cy="454893"/>
          </a:xfrm>
          <a:prstGeom prst="rect">
            <a:avLst/>
          </a:prstGeom>
        </p:spPr>
      </p:pic>
    </p:spTree>
    <p:extLst>
      <p:ext uri="{BB962C8B-B14F-4D97-AF65-F5344CB8AC3E}">
        <p14:creationId xmlns:p14="http://schemas.microsoft.com/office/powerpoint/2010/main" xmlns="" val="622238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trips(downLeft)">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800" decel="100000"/>
                                        <p:tgtEl>
                                          <p:spTgt spid="18"/>
                                        </p:tgtEl>
                                      </p:cBhvr>
                                    </p:animEffect>
                                    <p:anim calcmode="lin" valueType="num">
                                      <p:cBhvr>
                                        <p:cTn id="18" dur="800" decel="100000" fill="hold"/>
                                        <p:tgtEl>
                                          <p:spTgt spid="18"/>
                                        </p:tgtEl>
                                        <p:attrNameLst>
                                          <p:attrName>style.rotation</p:attrName>
                                        </p:attrNameLst>
                                      </p:cBhvr>
                                      <p:tavLst>
                                        <p:tav tm="0">
                                          <p:val>
                                            <p:fltVal val="-90"/>
                                          </p:val>
                                        </p:tav>
                                        <p:tav tm="100000">
                                          <p:val>
                                            <p:fltVal val="0"/>
                                          </p:val>
                                        </p:tav>
                                      </p:tavLst>
                                    </p:anim>
                                    <p:anim calcmode="lin" valueType="num">
                                      <p:cBhvr>
                                        <p:cTn id="19" dur="800" decel="100000" fill="hold"/>
                                        <p:tgtEl>
                                          <p:spTgt spid="18"/>
                                        </p:tgtEl>
                                        <p:attrNameLst>
                                          <p:attrName>ppt_x</p:attrName>
                                        </p:attrNameLst>
                                      </p:cBhvr>
                                      <p:tavLst>
                                        <p:tav tm="0">
                                          <p:val>
                                            <p:strVal val="#ppt_x+0.4"/>
                                          </p:val>
                                        </p:tav>
                                        <p:tav tm="100000">
                                          <p:val>
                                            <p:strVal val="#ppt_x-0.05"/>
                                          </p:val>
                                        </p:tav>
                                      </p:tavLst>
                                    </p:anim>
                                    <p:anim calcmode="lin" valueType="num">
                                      <p:cBhvr>
                                        <p:cTn id="20" dur="800" decel="100000" fill="hold"/>
                                        <p:tgtEl>
                                          <p:spTgt spid="18"/>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800" decel="100000"/>
                                        <p:tgtEl>
                                          <p:spTgt spid="19"/>
                                        </p:tgtEl>
                                      </p:cBhvr>
                                    </p:animEffect>
                                    <p:anim calcmode="lin" valueType="num">
                                      <p:cBhvr>
                                        <p:cTn id="28" dur="800" decel="100000" fill="hold"/>
                                        <p:tgtEl>
                                          <p:spTgt spid="19"/>
                                        </p:tgtEl>
                                        <p:attrNameLst>
                                          <p:attrName>style.rotation</p:attrName>
                                        </p:attrNameLst>
                                      </p:cBhvr>
                                      <p:tavLst>
                                        <p:tav tm="0">
                                          <p:val>
                                            <p:fltVal val="-90"/>
                                          </p:val>
                                        </p:tav>
                                        <p:tav tm="100000">
                                          <p:val>
                                            <p:fltVal val="0"/>
                                          </p:val>
                                        </p:tav>
                                      </p:tavLst>
                                    </p:anim>
                                    <p:anim calcmode="lin" valueType="num">
                                      <p:cBhvr>
                                        <p:cTn id="29" dur="800" decel="100000" fill="hold"/>
                                        <p:tgtEl>
                                          <p:spTgt spid="19"/>
                                        </p:tgtEl>
                                        <p:attrNameLst>
                                          <p:attrName>ppt_x</p:attrName>
                                        </p:attrNameLst>
                                      </p:cBhvr>
                                      <p:tavLst>
                                        <p:tav tm="0">
                                          <p:val>
                                            <p:strVal val="#ppt_x+0.4"/>
                                          </p:val>
                                        </p:tav>
                                        <p:tav tm="100000">
                                          <p:val>
                                            <p:strVal val="#ppt_x-0.05"/>
                                          </p:val>
                                        </p:tav>
                                      </p:tavLst>
                                    </p:anim>
                                    <p:anim calcmode="lin" valueType="num">
                                      <p:cBhvr>
                                        <p:cTn id="30" dur="800" decel="100000" fill="hold"/>
                                        <p:tgtEl>
                                          <p:spTgt spid="19"/>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19"/>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19"/>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fade">
                                      <p:cBhvr>
                                        <p:cTn id="37" dur="800" decel="100000"/>
                                        <p:tgtEl>
                                          <p:spTgt spid="20"/>
                                        </p:tgtEl>
                                      </p:cBhvr>
                                    </p:animEffect>
                                    <p:anim calcmode="lin" valueType="num">
                                      <p:cBhvr>
                                        <p:cTn id="38" dur="800" decel="100000" fill="hold"/>
                                        <p:tgtEl>
                                          <p:spTgt spid="20"/>
                                        </p:tgtEl>
                                        <p:attrNameLst>
                                          <p:attrName>style.rotation</p:attrName>
                                        </p:attrNameLst>
                                      </p:cBhvr>
                                      <p:tavLst>
                                        <p:tav tm="0">
                                          <p:val>
                                            <p:fltVal val="-90"/>
                                          </p:val>
                                        </p:tav>
                                        <p:tav tm="100000">
                                          <p:val>
                                            <p:fltVal val="0"/>
                                          </p:val>
                                        </p:tav>
                                      </p:tavLst>
                                    </p:anim>
                                    <p:anim calcmode="lin" valueType="num">
                                      <p:cBhvr>
                                        <p:cTn id="39" dur="800" decel="100000" fill="hold"/>
                                        <p:tgtEl>
                                          <p:spTgt spid="20"/>
                                        </p:tgtEl>
                                        <p:attrNameLst>
                                          <p:attrName>ppt_x</p:attrName>
                                        </p:attrNameLst>
                                      </p:cBhvr>
                                      <p:tavLst>
                                        <p:tav tm="0">
                                          <p:val>
                                            <p:strVal val="#ppt_x+0.4"/>
                                          </p:val>
                                        </p:tav>
                                        <p:tav tm="100000">
                                          <p:val>
                                            <p:strVal val="#ppt_x-0.05"/>
                                          </p:val>
                                        </p:tav>
                                      </p:tavLst>
                                    </p:anim>
                                    <p:anim calcmode="lin" valueType="num">
                                      <p:cBhvr>
                                        <p:cTn id="40" dur="800" decel="100000" fill="hold"/>
                                        <p:tgtEl>
                                          <p:spTgt spid="20"/>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edge">
                                      <p:cBhvr>
                                        <p:cTn id="47" dur="1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7" grpId="0" animBg="1"/>
      <p:bldP spid="18" grpId="0"/>
      <p:bldP spid="19" grpId="0"/>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7924800" cy="874977"/>
          </a:xfrm>
        </p:spPr>
        <p:txBody>
          <a:bodyPr/>
          <a:lstStyle/>
          <a:p>
            <a:pPr algn="ctr"/>
            <a:r>
              <a:rPr lang="fr-FR" dirty="0" smtClean="0"/>
              <a:t>L’E.P.I. dans la progression annuelle</a:t>
            </a:r>
            <a:endParaRPr lang="fr-FR" dirty="0"/>
          </a:p>
        </p:txBody>
      </p:sp>
      <p:sp>
        <p:nvSpPr>
          <p:cNvPr id="3" name="Espace réservé du contenu 2"/>
          <p:cNvSpPr>
            <a:spLocks noGrp="1"/>
          </p:cNvSpPr>
          <p:nvPr>
            <p:ph sz="quarter" idx="13"/>
          </p:nvPr>
        </p:nvSpPr>
        <p:spPr/>
        <p:txBody>
          <a:bodyPr/>
          <a:lstStyle/>
          <a:p>
            <a:pPr marL="0" indent="0" algn="just">
              <a:buNone/>
            </a:pPr>
            <a:endParaRPr lang="fr-FR" dirty="0"/>
          </a:p>
          <a:p>
            <a:pPr marL="0" indent="0" algn="just">
              <a:buNone/>
            </a:pPr>
            <a:endParaRPr lang="fr-FR" dirty="0"/>
          </a:p>
        </p:txBody>
      </p:sp>
      <p:sp>
        <p:nvSpPr>
          <p:cNvPr id="7" name="Rectangle à coins arrondis 6"/>
          <p:cNvSpPr/>
          <p:nvPr/>
        </p:nvSpPr>
        <p:spPr>
          <a:xfrm>
            <a:off x="1361678" y="1967344"/>
            <a:ext cx="2441320" cy="2310178"/>
          </a:xfrm>
          <a:prstGeom prst="roundRect">
            <a:avLst/>
          </a:prstGeom>
          <a:solidFill>
            <a:srgbClr val="CCFFCC"/>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smtClean="0">
              <a:solidFill>
                <a:srgbClr val="008000"/>
              </a:solidFill>
            </a:endParaRPr>
          </a:p>
          <a:p>
            <a:pPr algn="ctr"/>
            <a:endParaRPr lang="fr-FR" sz="1100" b="1" u="sng" dirty="0" smtClean="0">
              <a:solidFill>
                <a:schemeClr val="bg1"/>
              </a:solidFill>
            </a:endParaRPr>
          </a:p>
          <a:p>
            <a:pPr algn="ctr"/>
            <a:r>
              <a:rPr lang="fr-FR" sz="1100" b="1" u="sng" dirty="0" smtClean="0">
                <a:solidFill>
                  <a:schemeClr val="bg1"/>
                </a:solidFill>
              </a:rPr>
              <a:t>Séquence </a:t>
            </a:r>
            <a:r>
              <a:rPr lang="fr-FR" sz="1100" b="1" u="sng" dirty="0">
                <a:solidFill>
                  <a:schemeClr val="bg1"/>
                </a:solidFill>
              </a:rPr>
              <a:t>4</a:t>
            </a:r>
            <a:endParaRPr lang="fr-FR" sz="1100" b="1" u="sng" dirty="0" smtClean="0">
              <a:solidFill>
                <a:schemeClr val="bg1"/>
              </a:solidFill>
            </a:endParaRPr>
          </a:p>
          <a:p>
            <a:endParaRPr lang="fr-FR" sz="1100" dirty="0" smtClean="0">
              <a:solidFill>
                <a:schemeClr val="bg1"/>
              </a:solidFill>
            </a:endParaRPr>
          </a:p>
          <a:p>
            <a:r>
              <a:rPr lang="fr-FR" sz="1100" dirty="0" smtClean="0">
                <a:solidFill>
                  <a:schemeClr val="bg1"/>
                </a:solidFill>
              </a:rPr>
              <a:t>Compétences </a:t>
            </a:r>
            <a:r>
              <a:rPr lang="fr-FR" sz="1100" dirty="0">
                <a:solidFill>
                  <a:schemeClr val="bg1"/>
                </a:solidFill>
              </a:rPr>
              <a:t>: </a:t>
            </a:r>
            <a:r>
              <a:rPr lang="fr-FR" sz="1100" b="1" dirty="0">
                <a:solidFill>
                  <a:schemeClr val="bg1"/>
                </a:solidFill>
              </a:rPr>
              <a:t>LIRE - DIRE </a:t>
            </a:r>
          </a:p>
          <a:p>
            <a:endParaRPr lang="fr-FR" sz="1100" u="sng" dirty="0" smtClean="0">
              <a:solidFill>
                <a:schemeClr val="bg1"/>
              </a:solidFill>
            </a:endParaRPr>
          </a:p>
          <a:p>
            <a:r>
              <a:rPr lang="fr-FR" sz="1100" u="sng" dirty="0" smtClean="0">
                <a:solidFill>
                  <a:schemeClr val="bg1"/>
                </a:solidFill>
              </a:rPr>
              <a:t>Entrées thématiques:</a:t>
            </a:r>
          </a:p>
          <a:p>
            <a:r>
              <a:rPr lang="fr-FR" sz="1100" dirty="0">
                <a:solidFill>
                  <a:schemeClr val="bg1"/>
                </a:solidFill>
              </a:rPr>
              <a:t>Le voyage et l’aventure: pourquoi aller vers l’inconnu</a:t>
            </a:r>
            <a:r>
              <a:rPr lang="fr-FR" sz="1100" dirty="0" smtClean="0">
                <a:solidFill>
                  <a:schemeClr val="bg1"/>
                </a:solidFill>
              </a:rPr>
              <a:t>? + Regarder le monde, inventer des mondes.</a:t>
            </a:r>
          </a:p>
          <a:p>
            <a:r>
              <a:rPr lang="fr-FR" sz="1100" dirty="0">
                <a:solidFill>
                  <a:schemeClr val="bg1"/>
                </a:solidFill>
              </a:rPr>
              <a:t>→  </a:t>
            </a:r>
            <a:r>
              <a:rPr lang="fr-FR" sz="1100" dirty="0" smtClean="0">
                <a:solidFill>
                  <a:schemeClr val="bg1"/>
                </a:solidFill>
              </a:rPr>
              <a:t>La poésie de l’ailleurs (G.T.)</a:t>
            </a:r>
            <a:endParaRPr lang="fr-FR" sz="1100" dirty="0">
              <a:solidFill>
                <a:schemeClr val="bg1"/>
              </a:solidFill>
            </a:endParaRPr>
          </a:p>
          <a:p>
            <a:endParaRPr lang="fr-FR" sz="1100" dirty="0">
              <a:solidFill>
                <a:schemeClr val="bg1"/>
              </a:solidFill>
            </a:endParaRPr>
          </a:p>
          <a:p>
            <a:endParaRPr lang="fr-FR" sz="1100" dirty="0">
              <a:solidFill>
                <a:schemeClr val="bg1"/>
              </a:solidFill>
            </a:endParaRPr>
          </a:p>
        </p:txBody>
      </p:sp>
      <p:sp>
        <p:nvSpPr>
          <p:cNvPr id="8" name="Rectangle à coins arrondis 7"/>
          <p:cNvSpPr/>
          <p:nvPr/>
        </p:nvSpPr>
        <p:spPr>
          <a:xfrm>
            <a:off x="5228298" y="1967344"/>
            <a:ext cx="2441320" cy="2310178"/>
          </a:xfrm>
          <a:prstGeom prst="roundRect">
            <a:avLst/>
          </a:prstGeom>
          <a:solidFill>
            <a:srgbClr val="CCFFCC"/>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100" b="1" u="sng" dirty="0" smtClean="0">
                <a:solidFill>
                  <a:schemeClr val="bg1"/>
                </a:solidFill>
              </a:rPr>
              <a:t>Séquence 5</a:t>
            </a:r>
          </a:p>
          <a:p>
            <a:pPr algn="ctr"/>
            <a:endParaRPr lang="fr-FR" sz="1100" b="1" u="sng" dirty="0" smtClean="0">
              <a:solidFill>
                <a:schemeClr val="bg1"/>
              </a:solidFill>
            </a:endParaRPr>
          </a:p>
          <a:p>
            <a:r>
              <a:rPr lang="fr-FR" sz="1100" b="1" dirty="0">
                <a:solidFill>
                  <a:schemeClr val="bg1"/>
                </a:solidFill>
              </a:rPr>
              <a:t>Compétences : LIRE – ECRIRE </a:t>
            </a:r>
          </a:p>
          <a:p>
            <a:pPr algn="ctr"/>
            <a:endParaRPr lang="fr-FR" sz="1100" u="sng" dirty="0" smtClean="0">
              <a:solidFill>
                <a:schemeClr val="bg1"/>
              </a:solidFill>
            </a:endParaRPr>
          </a:p>
          <a:p>
            <a:r>
              <a:rPr lang="fr-FR" sz="1100" u="sng" dirty="0">
                <a:solidFill>
                  <a:schemeClr val="bg1"/>
                </a:solidFill>
              </a:rPr>
              <a:t>Entrée thématique:</a:t>
            </a:r>
          </a:p>
          <a:p>
            <a:r>
              <a:rPr lang="fr-FR" sz="1100" dirty="0" smtClean="0">
                <a:solidFill>
                  <a:schemeClr val="bg1"/>
                </a:solidFill>
              </a:rPr>
              <a:t>Regarder le monde, inventer des mondes.</a:t>
            </a:r>
          </a:p>
          <a:p>
            <a:r>
              <a:rPr lang="fr-FR" sz="1100" dirty="0">
                <a:solidFill>
                  <a:schemeClr val="bg1"/>
                </a:solidFill>
              </a:rPr>
              <a:t>→ </a:t>
            </a:r>
            <a:r>
              <a:rPr lang="fr-FR" sz="1100" dirty="0" smtClean="0">
                <a:solidFill>
                  <a:schemeClr val="bg1"/>
                </a:solidFill>
              </a:rPr>
              <a:t>La science fiction (O.I.)</a:t>
            </a:r>
          </a:p>
          <a:p>
            <a:endParaRPr lang="fr-FR" sz="1100" dirty="0">
              <a:solidFill>
                <a:schemeClr val="bg1"/>
              </a:solidFill>
            </a:endParaRPr>
          </a:p>
        </p:txBody>
      </p:sp>
      <p:sp>
        <p:nvSpPr>
          <p:cNvPr id="9" name="ZoneTexte 8"/>
          <p:cNvSpPr txBox="1"/>
          <p:nvPr/>
        </p:nvSpPr>
        <p:spPr>
          <a:xfrm>
            <a:off x="2289158" y="5098193"/>
            <a:ext cx="4943580" cy="369332"/>
          </a:xfrm>
          <a:prstGeom prst="rect">
            <a:avLst/>
          </a:prstGeom>
          <a:noFill/>
        </p:spPr>
        <p:txBody>
          <a:bodyPr wrap="square" rtlCol="0">
            <a:spAutoFit/>
          </a:bodyPr>
          <a:lstStyle/>
          <a:p>
            <a:pPr algn="ctr"/>
            <a:r>
              <a:rPr lang="fr-FR" dirty="0" smtClean="0"/>
              <a:t>PERIODE 2: 6 semaines</a:t>
            </a:r>
            <a:endParaRPr lang="fr-FR" dirty="0"/>
          </a:p>
        </p:txBody>
      </p:sp>
      <p:cxnSp>
        <p:nvCxnSpPr>
          <p:cNvPr id="13" name="Connecteur droit avec flèche 12"/>
          <p:cNvCxnSpPr/>
          <p:nvPr/>
        </p:nvCxnSpPr>
        <p:spPr>
          <a:xfrm>
            <a:off x="1361678" y="4839332"/>
            <a:ext cx="6532642" cy="0"/>
          </a:xfrm>
          <a:prstGeom prst="straightConnector1">
            <a:avLst/>
          </a:prstGeom>
          <a:ln w="57150" cmpd="sng">
            <a:solidFill>
              <a:srgbClr val="660066"/>
            </a:solidFill>
            <a:prstDash val="sysDash"/>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26474584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7924800" cy="874977"/>
          </a:xfrm>
        </p:spPr>
        <p:txBody>
          <a:bodyPr/>
          <a:lstStyle/>
          <a:p>
            <a:pPr algn="ctr"/>
            <a:r>
              <a:rPr lang="fr-FR" dirty="0" smtClean="0"/>
              <a:t>L’E.P.I. dans la progression annuelle</a:t>
            </a:r>
            <a:endParaRPr lang="fr-FR" dirty="0"/>
          </a:p>
        </p:txBody>
      </p:sp>
      <p:sp>
        <p:nvSpPr>
          <p:cNvPr id="3" name="Espace réservé du contenu 2"/>
          <p:cNvSpPr>
            <a:spLocks noGrp="1"/>
          </p:cNvSpPr>
          <p:nvPr>
            <p:ph sz="quarter" idx="13"/>
          </p:nvPr>
        </p:nvSpPr>
        <p:spPr/>
        <p:txBody>
          <a:bodyPr/>
          <a:lstStyle/>
          <a:p>
            <a:pPr marL="0" indent="0" algn="just">
              <a:buNone/>
            </a:pPr>
            <a:endParaRPr lang="fr-FR" dirty="0"/>
          </a:p>
          <a:p>
            <a:pPr marL="0" indent="0" algn="just">
              <a:buNone/>
            </a:pPr>
            <a:endParaRPr lang="fr-FR" dirty="0"/>
          </a:p>
        </p:txBody>
      </p:sp>
      <p:sp>
        <p:nvSpPr>
          <p:cNvPr id="4" name="Rectangle à coins arrondis 3"/>
          <p:cNvSpPr/>
          <p:nvPr/>
        </p:nvSpPr>
        <p:spPr>
          <a:xfrm>
            <a:off x="1354039" y="1937923"/>
            <a:ext cx="2441320" cy="2310178"/>
          </a:xfrm>
          <a:prstGeom prst="roundRect">
            <a:avLst/>
          </a:prstGeom>
          <a:solidFill>
            <a:schemeClr val="accent4">
              <a:lumMod val="60000"/>
              <a:lumOff val="40000"/>
            </a:schemeClr>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b="1" u="sng" dirty="0" smtClean="0">
              <a:solidFill>
                <a:schemeClr val="bg1"/>
              </a:solidFill>
            </a:endParaRPr>
          </a:p>
          <a:p>
            <a:pPr algn="ctr"/>
            <a:r>
              <a:rPr lang="fr-FR" sz="1100" b="1" u="sng" dirty="0" smtClean="0">
                <a:solidFill>
                  <a:schemeClr val="bg1"/>
                </a:solidFill>
              </a:rPr>
              <a:t>Séquence 6: Du rififi chez les mots </a:t>
            </a:r>
          </a:p>
          <a:p>
            <a:endParaRPr lang="fr-FR" sz="1100" b="1" u="sng" dirty="0" smtClean="0">
              <a:solidFill>
                <a:schemeClr val="bg1"/>
              </a:solidFill>
            </a:endParaRPr>
          </a:p>
          <a:p>
            <a:r>
              <a:rPr lang="fr-FR" sz="1100" dirty="0" smtClean="0">
                <a:solidFill>
                  <a:schemeClr val="bg1"/>
                </a:solidFill>
              </a:rPr>
              <a:t>Compétence</a:t>
            </a:r>
            <a:r>
              <a:rPr lang="fr-FR" sz="1100" dirty="0">
                <a:solidFill>
                  <a:schemeClr val="bg1"/>
                </a:solidFill>
              </a:rPr>
              <a:t>: </a:t>
            </a:r>
            <a:r>
              <a:rPr lang="fr-FR" sz="1100" b="1" dirty="0">
                <a:solidFill>
                  <a:schemeClr val="bg1"/>
                </a:solidFill>
              </a:rPr>
              <a:t>LIRE</a:t>
            </a:r>
          </a:p>
          <a:p>
            <a:endParaRPr lang="fr-FR" sz="1100" u="sng" dirty="0" smtClean="0">
              <a:solidFill>
                <a:schemeClr val="bg1"/>
              </a:solidFill>
            </a:endParaRPr>
          </a:p>
          <a:p>
            <a:r>
              <a:rPr lang="fr-FR" sz="1100" u="sng" dirty="0" smtClean="0">
                <a:solidFill>
                  <a:schemeClr val="bg1"/>
                </a:solidFill>
              </a:rPr>
              <a:t>Entrée thématique:</a:t>
            </a:r>
          </a:p>
          <a:p>
            <a:pPr algn="just"/>
            <a:r>
              <a:rPr lang="fr-FR" sz="1100" dirty="0" smtClean="0">
                <a:solidFill>
                  <a:schemeClr val="bg1"/>
                </a:solidFill>
              </a:rPr>
              <a:t>Avec autrui: familles, amis, réseaux.</a:t>
            </a:r>
          </a:p>
          <a:p>
            <a:pPr algn="just"/>
            <a:endParaRPr lang="fr-FR" sz="1100" dirty="0">
              <a:solidFill>
                <a:schemeClr val="bg1"/>
              </a:solidFill>
            </a:endParaRPr>
          </a:p>
          <a:p>
            <a:pPr algn="just"/>
            <a:r>
              <a:rPr lang="fr-FR" sz="1100" dirty="0">
                <a:solidFill>
                  <a:schemeClr val="bg1"/>
                </a:solidFill>
              </a:rPr>
              <a:t>Etude de la pièce </a:t>
            </a:r>
            <a:r>
              <a:rPr lang="fr-FR" sz="1100" i="1" dirty="0">
                <a:solidFill>
                  <a:schemeClr val="bg1"/>
                </a:solidFill>
              </a:rPr>
              <a:t>Un mot pour un autre</a:t>
            </a:r>
            <a:r>
              <a:rPr lang="fr-FR" sz="1100" dirty="0">
                <a:solidFill>
                  <a:schemeClr val="bg1"/>
                </a:solidFill>
              </a:rPr>
              <a:t> de Jean Tardieu (problématisation: accords et désaccords</a:t>
            </a:r>
            <a:r>
              <a:rPr lang="fr-FR" sz="1100" dirty="0" smtClean="0">
                <a:solidFill>
                  <a:schemeClr val="bg1"/>
                </a:solidFill>
              </a:rPr>
              <a:t>)</a:t>
            </a:r>
          </a:p>
          <a:p>
            <a:pPr algn="just"/>
            <a:endParaRPr lang="fr-FR" sz="1100" dirty="0">
              <a:solidFill>
                <a:schemeClr val="bg1"/>
              </a:solidFill>
            </a:endParaRPr>
          </a:p>
          <a:p>
            <a:pPr algn="just"/>
            <a:endParaRPr lang="fr-FR" sz="1100" dirty="0">
              <a:solidFill>
                <a:schemeClr val="bg1"/>
              </a:solidFill>
            </a:endParaRPr>
          </a:p>
          <a:p>
            <a:pPr algn="just"/>
            <a:endParaRPr lang="fr-FR" sz="1100" dirty="0" smtClean="0">
              <a:solidFill>
                <a:schemeClr val="bg1"/>
              </a:solidFill>
            </a:endParaRPr>
          </a:p>
        </p:txBody>
      </p:sp>
      <p:sp>
        <p:nvSpPr>
          <p:cNvPr id="7" name="Rectangle à coins arrondis 6"/>
          <p:cNvSpPr/>
          <p:nvPr/>
        </p:nvSpPr>
        <p:spPr>
          <a:xfrm>
            <a:off x="5315799" y="1937923"/>
            <a:ext cx="2441320" cy="2310178"/>
          </a:xfrm>
          <a:prstGeom prst="roundRect">
            <a:avLst/>
          </a:prstGeom>
          <a:solidFill>
            <a:srgbClr val="D2BEA7"/>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smtClean="0">
              <a:solidFill>
                <a:srgbClr val="008000"/>
              </a:solidFill>
            </a:endParaRPr>
          </a:p>
          <a:p>
            <a:pPr algn="ctr"/>
            <a:r>
              <a:rPr lang="fr-FR" sz="1100" b="1" u="sng" dirty="0" smtClean="0">
                <a:solidFill>
                  <a:schemeClr val="bg1"/>
                </a:solidFill>
              </a:rPr>
              <a:t>Séquence 7</a:t>
            </a:r>
          </a:p>
          <a:p>
            <a:endParaRPr lang="fr-FR" sz="1100" u="sng" dirty="0" smtClean="0">
              <a:solidFill>
                <a:schemeClr val="bg1"/>
              </a:solidFill>
            </a:endParaRPr>
          </a:p>
          <a:p>
            <a:r>
              <a:rPr lang="fr-FR" sz="1100" dirty="0">
                <a:solidFill>
                  <a:schemeClr val="bg1"/>
                </a:solidFill>
              </a:rPr>
              <a:t>Compétences : </a:t>
            </a:r>
            <a:r>
              <a:rPr lang="fr-FR" sz="1100" b="1" dirty="0">
                <a:solidFill>
                  <a:schemeClr val="bg1"/>
                </a:solidFill>
              </a:rPr>
              <a:t>ECRIRE  - LANGUE</a:t>
            </a:r>
          </a:p>
          <a:p>
            <a:endParaRPr lang="fr-FR" sz="1100" u="sng" dirty="0">
              <a:solidFill>
                <a:schemeClr val="bg1"/>
              </a:solidFill>
            </a:endParaRPr>
          </a:p>
          <a:p>
            <a:r>
              <a:rPr lang="fr-FR" sz="1100" u="sng" dirty="0" smtClean="0">
                <a:solidFill>
                  <a:schemeClr val="bg1"/>
                </a:solidFill>
              </a:rPr>
              <a:t>Entrée thématique:</a:t>
            </a:r>
          </a:p>
          <a:p>
            <a:r>
              <a:rPr lang="fr-FR" sz="1100" dirty="0" smtClean="0">
                <a:solidFill>
                  <a:schemeClr val="bg1"/>
                </a:solidFill>
              </a:rPr>
              <a:t>Avec autrui: familles, amis, réseaux.</a:t>
            </a:r>
          </a:p>
          <a:p>
            <a:pPr algn="just"/>
            <a:endParaRPr lang="fr-FR" sz="1100" dirty="0" smtClean="0">
              <a:solidFill>
                <a:schemeClr val="bg1"/>
              </a:solidFill>
            </a:endParaRPr>
          </a:p>
          <a:p>
            <a:pPr algn="just"/>
            <a:r>
              <a:rPr lang="fr-FR" sz="1100" dirty="0" smtClean="0">
                <a:solidFill>
                  <a:schemeClr val="bg1"/>
                </a:solidFill>
              </a:rPr>
              <a:t>A.P. consacrée aux accords grammaticaux et lexicaux.</a:t>
            </a:r>
          </a:p>
          <a:p>
            <a:pPr algn="just"/>
            <a:r>
              <a:rPr lang="fr-FR" sz="1100" dirty="0" smtClean="0">
                <a:solidFill>
                  <a:schemeClr val="bg1"/>
                </a:solidFill>
              </a:rPr>
              <a:t>→ </a:t>
            </a:r>
            <a:r>
              <a:rPr lang="fr-FR" sz="1100" u="sng" dirty="0" smtClean="0">
                <a:solidFill>
                  <a:srgbClr val="000000"/>
                </a:solidFill>
              </a:rPr>
              <a:t>Production:</a:t>
            </a:r>
            <a:r>
              <a:rPr lang="fr-FR" sz="1100" dirty="0" smtClean="0">
                <a:solidFill>
                  <a:srgbClr val="000000"/>
                </a:solidFill>
              </a:rPr>
              <a:t> Ecriture </a:t>
            </a:r>
            <a:r>
              <a:rPr lang="fr-FR" sz="1100" dirty="0">
                <a:solidFill>
                  <a:srgbClr val="000000"/>
                </a:solidFill>
              </a:rPr>
              <a:t>de courtes scènes théâtrales fondées sur des quiproquos lexicaux ou grammaticaux </a:t>
            </a:r>
          </a:p>
          <a:p>
            <a:endParaRPr lang="fr-FR" sz="1100" dirty="0">
              <a:solidFill>
                <a:schemeClr val="bg1"/>
              </a:solidFill>
            </a:endParaRPr>
          </a:p>
          <a:p>
            <a:endParaRPr lang="fr-FR" sz="1100" dirty="0">
              <a:solidFill>
                <a:schemeClr val="bg1"/>
              </a:solidFill>
            </a:endParaRPr>
          </a:p>
        </p:txBody>
      </p:sp>
      <p:sp>
        <p:nvSpPr>
          <p:cNvPr id="9" name="ZoneTexte 8"/>
          <p:cNvSpPr txBox="1"/>
          <p:nvPr/>
        </p:nvSpPr>
        <p:spPr>
          <a:xfrm>
            <a:off x="2687915" y="5463407"/>
            <a:ext cx="4251143" cy="369332"/>
          </a:xfrm>
          <a:prstGeom prst="rect">
            <a:avLst/>
          </a:prstGeom>
          <a:noFill/>
        </p:spPr>
        <p:txBody>
          <a:bodyPr wrap="square" rtlCol="0">
            <a:spAutoFit/>
          </a:bodyPr>
          <a:lstStyle/>
          <a:p>
            <a:pPr algn="ctr"/>
            <a:r>
              <a:rPr lang="fr-FR" dirty="0" smtClean="0"/>
              <a:t>PERIODE 3 : 6 semaines</a:t>
            </a:r>
            <a:endParaRPr lang="fr-FR" dirty="0"/>
          </a:p>
        </p:txBody>
      </p:sp>
      <p:cxnSp>
        <p:nvCxnSpPr>
          <p:cNvPr id="10" name="Connecteur droit avec flèche 9"/>
          <p:cNvCxnSpPr/>
          <p:nvPr/>
        </p:nvCxnSpPr>
        <p:spPr>
          <a:xfrm>
            <a:off x="609600" y="5047358"/>
            <a:ext cx="7841963" cy="0"/>
          </a:xfrm>
          <a:prstGeom prst="straightConnector1">
            <a:avLst/>
          </a:prstGeom>
          <a:ln w="57150" cmpd="sng">
            <a:solidFill>
              <a:srgbClr val="660066"/>
            </a:solidFill>
            <a:prstDash val="sysDash"/>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13632780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7924800" cy="874977"/>
          </a:xfrm>
        </p:spPr>
        <p:txBody>
          <a:bodyPr/>
          <a:lstStyle/>
          <a:p>
            <a:pPr algn="ctr"/>
            <a:r>
              <a:rPr lang="fr-FR" dirty="0" smtClean="0"/>
              <a:t>L’E.P.I. dans la progression annuelle</a:t>
            </a:r>
            <a:endParaRPr lang="fr-FR" dirty="0"/>
          </a:p>
        </p:txBody>
      </p:sp>
      <p:sp>
        <p:nvSpPr>
          <p:cNvPr id="3" name="Espace réservé du contenu 2"/>
          <p:cNvSpPr>
            <a:spLocks noGrp="1"/>
          </p:cNvSpPr>
          <p:nvPr>
            <p:ph sz="quarter" idx="13"/>
          </p:nvPr>
        </p:nvSpPr>
        <p:spPr/>
        <p:txBody>
          <a:bodyPr/>
          <a:lstStyle/>
          <a:p>
            <a:pPr marL="0" indent="0" algn="just">
              <a:buNone/>
            </a:pPr>
            <a:endParaRPr lang="fr-FR" dirty="0"/>
          </a:p>
          <a:p>
            <a:pPr marL="0" indent="0" algn="just">
              <a:buNone/>
            </a:pPr>
            <a:endParaRPr lang="fr-FR" dirty="0"/>
          </a:p>
        </p:txBody>
      </p:sp>
      <p:sp>
        <p:nvSpPr>
          <p:cNvPr id="9" name="ZoneTexte 8"/>
          <p:cNvSpPr txBox="1"/>
          <p:nvPr/>
        </p:nvSpPr>
        <p:spPr>
          <a:xfrm>
            <a:off x="2687915" y="5463407"/>
            <a:ext cx="4251143" cy="369332"/>
          </a:xfrm>
          <a:prstGeom prst="rect">
            <a:avLst/>
          </a:prstGeom>
          <a:noFill/>
        </p:spPr>
        <p:txBody>
          <a:bodyPr wrap="square" rtlCol="0">
            <a:spAutoFit/>
          </a:bodyPr>
          <a:lstStyle/>
          <a:p>
            <a:pPr algn="ctr"/>
            <a:r>
              <a:rPr lang="fr-FR" dirty="0" smtClean="0"/>
              <a:t>PERIODE 4 : 6 semaines</a:t>
            </a:r>
            <a:endParaRPr lang="fr-FR" dirty="0"/>
          </a:p>
        </p:txBody>
      </p:sp>
      <p:cxnSp>
        <p:nvCxnSpPr>
          <p:cNvPr id="10" name="Connecteur droit avec flèche 9"/>
          <p:cNvCxnSpPr/>
          <p:nvPr/>
        </p:nvCxnSpPr>
        <p:spPr>
          <a:xfrm>
            <a:off x="609600" y="5047358"/>
            <a:ext cx="7841963" cy="0"/>
          </a:xfrm>
          <a:prstGeom prst="straightConnector1">
            <a:avLst/>
          </a:prstGeom>
          <a:ln w="57150" cmpd="sng">
            <a:solidFill>
              <a:srgbClr val="660066"/>
            </a:solidFill>
            <a:prstDash val="sysDash"/>
            <a:headEnd type="arrow"/>
            <a:tailEnd type="arrow"/>
          </a:ln>
        </p:spPr>
        <p:style>
          <a:lnRef idx="2">
            <a:schemeClr val="accent1"/>
          </a:lnRef>
          <a:fillRef idx="0">
            <a:schemeClr val="accent1"/>
          </a:fillRef>
          <a:effectRef idx="1">
            <a:schemeClr val="accent1"/>
          </a:effectRef>
          <a:fontRef idx="minor">
            <a:schemeClr val="tx1"/>
          </a:fontRef>
        </p:style>
      </p:cxnSp>
      <p:sp>
        <p:nvSpPr>
          <p:cNvPr id="13" name="Rectangle à coins arrondis 12"/>
          <p:cNvSpPr/>
          <p:nvPr/>
        </p:nvSpPr>
        <p:spPr>
          <a:xfrm>
            <a:off x="1357779" y="1926976"/>
            <a:ext cx="2441320" cy="2310178"/>
          </a:xfrm>
          <a:prstGeom prst="roundRect">
            <a:avLst/>
          </a:prstGeom>
          <a:solidFill>
            <a:srgbClr val="7CC9FF"/>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100" b="1" u="sng" dirty="0" smtClean="0">
                <a:solidFill>
                  <a:schemeClr val="bg1"/>
                </a:solidFill>
              </a:rPr>
              <a:t>Séquence 8</a:t>
            </a:r>
          </a:p>
          <a:p>
            <a:endParaRPr lang="fr-FR" sz="1100" dirty="0">
              <a:solidFill>
                <a:schemeClr val="bg1"/>
              </a:solidFill>
            </a:endParaRPr>
          </a:p>
          <a:p>
            <a:r>
              <a:rPr lang="fr-FR" sz="1100" dirty="0" smtClean="0">
                <a:solidFill>
                  <a:schemeClr val="bg1"/>
                </a:solidFill>
              </a:rPr>
              <a:t>Compétences </a:t>
            </a:r>
            <a:r>
              <a:rPr lang="fr-FR" sz="1100" dirty="0">
                <a:solidFill>
                  <a:schemeClr val="bg1"/>
                </a:solidFill>
              </a:rPr>
              <a:t>: </a:t>
            </a:r>
            <a:r>
              <a:rPr lang="fr-FR" sz="1100" b="1" dirty="0">
                <a:solidFill>
                  <a:schemeClr val="bg1"/>
                </a:solidFill>
              </a:rPr>
              <a:t>LIRE – DIRE</a:t>
            </a:r>
          </a:p>
          <a:p>
            <a:pPr algn="ctr"/>
            <a:endParaRPr lang="fr-FR" sz="1100" u="sng" dirty="0" smtClean="0">
              <a:solidFill>
                <a:schemeClr val="bg1"/>
              </a:solidFill>
            </a:endParaRPr>
          </a:p>
          <a:p>
            <a:r>
              <a:rPr lang="fr-FR" sz="1100" u="sng" dirty="0">
                <a:solidFill>
                  <a:schemeClr val="bg1"/>
                </a:solidFill>
              </a:rPr>
              <a:t>Entrée thématique:</a:t>
            </a:r>
          </a:p>
          <a:p>
            <a:r>
              <a:rPr lang="fr-FR" sz="1100" dirty="0" smtClean="0">
                <a:solidFill>
                  <a:schemeClr val="bg1"/>
                </a:solidFill>
              </a:rPr>
              <a:t>Avec autrui: familles, amis, réseaux.</a:t>
            </a:r>
          </a:p>
          <a:p>
            <a:r>
              <a:rPr lang="fr-FR" sz="1100" dirty="0" smtClean="0">
                <a:solidFill>
                  <a:schemeClr val="bg1"/>
                </a:solidFill>
              </a:rPr>
              <a:t>→ Une pièce de Molière (O.I.)</a:t>
            </a:r>
          </a:p>
          <a:p>
            <a:endParaRPr lang="fr-FR" sz="1100" dirty="0" smtClean="0">
              <a:solidFill>
                <a:schemeClr val="bg1"/>
              </a:solidFill>
            </a:endParaRPr>
          </a:p>
          <a:p>
            <a:endParaRPr lang="fr-FR" sz="1100" dirty="0" smtClean="0">
              <a:solidFill>
                <a:schemeClr val="bg1"/>
              </a:solidFill>
            </a:endParaRPr>
          </a:p>
          <a:p>
            <a:endParaRPr lang="fr-FR" sz="1100" dirty="0">
              <a:solidFill>
                <a:schemeClr val="bg1"/>
              </a:solidFill>
            </a:endParaRPr>
          </a:p>
          <a:p>
            <a:endParaRPr lang="fr-FR" sz="1100" dirty="0">
              <a:solidFill>
                <a:schemeClr val="bg1"/>
              </a:solidFill>
            </a:endParaRPr>
          </a:p>
        </p:txBody>
      </p:sp>
      <p:sp>
        <p:nvSpPr>
          <p:cNvPr id="12" name="Rectangle à coins arrondis 11"/>
          <p:cNvSpPr/>
          <p:nvPr/>
        </p:nvSpPr>
        <p:spPr>
          <a:xfrm>
            <a:off x="5341846" y="1926097"/>
            <a:ext cx="2441320" cy="2310178"/>
          </a:xfrm>
          <a:prstGeom prst="roundRect">
            <a:avLst/>
          </a:prstGeom>
          <a:solidFill>
            <a:srgbClr val="7CC9FF"/>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100" b="1" u="sng" dirty="0" smtClean="0">
                <a:solidFill>
                  <a:schemeClr val="bg1"/>
                </a:solidFill>
              </a:rPr>
              <a:t>Séquence 9</a:t>
            </a:r>
          </a:p>
          <a:p>
            <a:pPr algn="ctr"/>
            <a:endParaRPr lang="fr-FR" sz="1100" dirty="0" smtClean="0">
              <a:solidFill>
                <a:schemeClr val="bg1"/>
              </a:solidFill>
            </a:endParaRPr>
          </a:p>
          <a:p>
            <a:r>
              <a:rPr lang="fr-FR" sz="1100" dirty="0" smtClean="0">
                <a:solidFill>
                  <a:schemeClr val="bg1"/>
                </a:solidFill>
              </a:rPr>
              <a:t>Compétence </a:t>
            </a:r>
            <a:r>
              <a:rPr lang="fr-FR" sz="1100" dirty="0">
                <a:solidFill>
                  <a:schemeClr val="bg1"/>
                </a:solidFill>
              </a:rPr>
              <a:t>: </a:t>
            </a:r>
            <a:r>
              <a:rPr lang="fr-FR" sz="1100" b="1" dirty="0">
                <a:solidFill>
                  <a:schemeClr val="bg1"/>
                </a:solidFill>
              </a:rPr>
              <a:t>ECRIRE</a:t>
            </a:r>
          </a:p>
          <a:p>
            <a:pPr algn="ctr"/>
            <a:endParaRPr lang="fr-FR" sz="1100" u="sng" dirty="0" smtClean="0">
              <a:solidFill>
                <a:schemeClr val="bg1"/>
              </a:solidFill>
            </a:endParaRPr>
          </a:p>
          <a:p>
            <a:r>
              <a:rPr lang="fr-FR" sz="1100" u="sng" dirty="0">
                <a:solidFill>
                  <a:schemeClr val="bg1"/>
                </a:solidFill>
              </a:rPr>
              <a:t>Entrée thématique:</a:t>
            </a:r>
          </a:p>
          <a:p>
            <a:r>
              <a:rPr lang="fr-FR" sz="1100" dirty="0" smtClean="0">
                <a:solidFill>
                  <a:schemeClr val="bg1"/>
                </a:solidFill>
              </a:rPr>
              <a:t>Avec autrui: familles, amis, réseaux.</a:t>
            </a:r>
          </a:p>
          <a:p>
            <a:r>
              <a:rPr lang="fr-FR" sz="1100" dirty="0" smtClean="0">
                <a:solidFill>
                  <a:schemeClr val="bg1"/>
                </a:solidFill>
              </a:rPr>
              <a:t>→ La ruse en littérature (G.T.?)</a:t>
            </a:r>
          </a:p>
          <a:p>
            <a:endParaRPr lang="fr-FR" sz="1100" dirty="0" smtClean="0">
              <a:solidFill>
                <a:schemeClr val="bg1"/>
              </a:solidFill>
            </a:endParaRPr>
          </a:p>
          <a:p>
            <a:endParaRPr lang="fr-FR" sz="1100" dirty="0" smtClean="0">
              <a:solidFill>
                <a:schemeClr val="bg1"/>
              </a:solidFill>
            </a:endParaRPr>
          </a:p>
          <a:p>
            <a:endParaRPr lang="fr-FR" sz="1100" dirty="0">
              <a:solidFill>
                <a:schemeClr val="bg1"/>
              </a:solidFill>
            </a:endParaRPr>
          </a:p>
          <a:p>
            <a:endParaRPr lang="fr-FR" sz="1100" dirty="0">
              <a:solidFill>
                <a:schemeClr val="bg1"/>
              </a:solidFill>
            </a:endParaRPr>
          </a:p>
        </p:txBody>
      </p:sp>
    </p:spTree>
    <p:extLst>
      <p:ext uri="{BB962C8B-B14F-4D97-AF65-F5344CB8AC3E}">
        <p14:creationId xmlns:p14="http://schemas.microsoft.com/office/powerpoint/2010/main" xmlns="" val="510759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7924800" cy="874977"/>
          </a:xfrm>
        </p:spPr>
        <p:txBody>
          <a:bodyPr/>
          <a:lstStyle/>
          <a:p>
            <a:pPr algn="ctr"/>
            <a:r>
              <a:rPr lang="fr-FR" dirty="0" smtClean="0"/>
              <a:t>L’E.P.I. dans la progression annuelle</a:t>
            </a:r>
            <a:endParaRPr lang="fr-FR" dirty="0"/>
          </a:p>
        </p:txBody>
      </p:sp>
      <p:sp>
        <p:nvSpPr>
          <p:cNvPr id="3" name="Espace réservé du contenu 2"/>
          <p:cNvSpPr>
            <a:spLocks noGrp="1"/>
          </p:cNvSpPr>
          <p:nvPr>
            <p:ph sz="quarter" idx="13"/>
          </p:nvPr>
        </p:nvSpPr>
        <p:spPr/>
        <p:txBody>
          <a:bodyPr/>
          <a:lstStyle/>
          <a:p>
            <a:pPr marL="0" indent="0" algn="just">
              <a:buNone/>
            </a:pPr>
            <a:endParaRPr lang="fr-FR" dirty="0"/>
          </a:p>
          <a:p>
            <a:pPr marL="0" indent="0" algn="just">
              <a:buNone/>
            </a:pPr>
            <a:endParaRPr lang="fr-FR" dirty="0"/>
          </a:p>
        </p:txBody>
      </p:sp>
      <p:sp>
        <p:nvSpPr>
          <p:cNvPr id="4" name="Rectangle à coins arrondis 3"/>
          <p:cNvSpPr/>
          <p:nvPr/>
        </p:nvSpPr>
        <p:spPr>
          <a:xfrm>
            <a:off x="609600" y="1937923"/>
            <a:ext cx="2441320" cy="2310178"/>
          </a:xfrm>
          <a:prstGeom prst="roundRect">
            <a:avLst/>
          </a:prstGeom>
          <a:solidFill>
            <a:srgbClr val="E4E475"/>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b="1" u="sng" dirty="0" smtClean="0">
              <a:solidFill>
                <a:schemeClr val="bg1"/>
              </a:solidFill>
            </a:endParaRPr>
          </a:p>
          <a:p>
            <a:pPr algn="ctr"/>
            <a:r>
              <a:rPr lang="fr-FR" sz="1100" b="1" u="sng" dirty="0" smtClean="0">
                <a:solidFill>
                  <a:schemeClr val="bg1"/>
                </a:solidFill>
              </a:rPr>
              <a:t>Séquence 10 </a:t>
            </a:r>
          </a:p>
          <a:p>
            <a:r>
              <a:rPr lang="fr-FR" sz="1100" dirty="0">
                <a:solidFill>
                  <a:schemeClr val="bg1"/>
                </a:solidFill>
              </a:rPr>
              <a:t/>
            </a:r>
            <a:br>
              <a:rPr lang="fr-FR" sz="1100" dirty="0">
                <a:solidFill>
                  <a:schemeClr val="bg1"/>
                </a:solidFill>
              </a:rPr>
            </a:br>
            <a:r>
              <a:rPr lang="fr-FR" sz="1100" dirty="0">
                <a:solidFill>
                  <a:schemeClr val="bg1"/>
                </a:solidFill>
              </a:rPr>
              <a:t>Compétences: </a:t>
            </a:r>
            <a:r>
              <a:rPr lang="fr-FR" sz="1100" b="1" dirty="0">
                <a:solidFill>
                  <a:schemeClr val="bg1"/>
                </a:solidFill>
              </a:rPr>
              <a:t>LIRE – ECRIRE –  DIRE</a:t>
            </a:r>
          </a:p>
          <a:p>
            <a:endParaRPr lang="fr-FR" sz="1100" b="1" u="sng" dirty="0">
              <a:solidFill>
                <a:schemeClr val="bg1"/>
              </a:solidFill>
            </a:endParaRPr>
          </a:p>
          <a:p>
            <a:r>
              <a:rPr lang="fr-FR" sz="1100" u="sng" dirty="0" smtClean="0">
                <a:solidFill>
                  <a:schemeClr val="bg1"/>
                </a:solidFill>
              </a:rPr>
              <a:t>Entrée thématique:</a:t>
            </a:r>
          </a:p>
          <a:p>
            <a:pPr algn="just"/>
            <a:r>
              <a:rPr lang="fr-FR" sz="1100" dirty="0" smtClean="0">
                <a:solidFill>
                  <a:schemeClr val="bg1"/>
                </a:solidFill>
              </a:rPr>
              <a:t>Héros / héroïnes, héroïsmes</a:t>
            </a:r>
          </a:p>
          <a:p>
            <a:r>
              <a:rPr lang="fr-FR" sz="1100" dirty="0">
                <a:solidFill>
                  <a:schemeClr val="bg1"/>
                </a:solidFill>
              </a:rPr>
              <a:t>→ </a:t>
            </a:r>
            <a:r>
              <a:rPr lang="fr-FR" sz="1100" dirty="0" smtClean="0">
                <a:solidFill>
                  <a:schemeClr val="bg1"/>
                </a:solidFill>
              </a:rPr>
              <a:t> le roman de chevalerie (O.I.)</a:t>
            </a:r>
            <a:endParaRPr lang="fr-FR" sz="1100" dirty="0">
              <a:solidFill>
                <a:schemeClr val="bg1"/>
              </a:solidFill>
            </a:endParaRPr>
          </a:p>
          <a:p>
            <a:endParaRPr lang="fr-FR" sz="1100" dirty="0" smtClean="0">
              <a:solidFill>
                <a:schemeClr val="bg1"/>
              </a:solidFill>
            </a:endParaRPr>
          </a:p>
          <a:p>
            <a:endParaRPr lang="fr-FR" sz="1100" dirty="0">
              <a:solidFill>
                <a:schemeClr val="bg1"/>
              </a:solidFill>
            </a:endParaRPr>
          </a:p>
          <a:p>
            <a:r>
              <a:rPr lang="fr-FR" sz="1100" dirty="0" smtClean="0">
                <a:solidFill>
                  <a:schemeClr val="bg1"/>
                </a:solidFill>
              </a:rPr>
              <a:t> </a:t>
            </a:r>
          </a:p>
          <a:p>
            <a:endParaRPr lang="fr-FR" sz="1100" dirty="0">
              <a:solidFill>
                <a:schemeClr val="bg1"/>
              </a:solidFill>
            </a:endParaRPr>
          </a:p>
        </p:txBody>
      </p:sp>
      <p:sp>
        <p:nvSpPr>
          <p:cNvPr id="9" name="ZoneTexte 8"/>
          <p:cNvSpPr txBox="1"/>
          <p:nvPr/>
        </p:nvSpPr>
        <p:spPr>
          <a:xfrm>
            <a:off x="1989002" y="5098193"/>
            <a:ext cx="4943580" cy="369332"/>
          </a:xfrm>
          <a:prstGeom prst="rect">
            <a:avLst/>
          </a:prstGeom>
          <a:noFill/>
        </p:spPr>
        <p:txBody>
          <a:bodyPr wrap="square" rtlCol="0">
            <a:spAutoFit/>
          </a:bodyPr>
          <a:lstStyle/>
          <a:p>
            <a:pPr algn="ctr"/>
            <a:r>
              <a:rPr lang="fr-FR" dirty="0" smtClean="0"/>
              <a:t>PERIODE 5: 11 semaines</a:t>
            </a:r>
            <a:endParaRPr lang="fr-FR" dirty="0"/>
          </a:p>
        </p:txBody>
      </p:sp>
      <p:cxnSp>
        <p:nvCxnSpPr>
          <p:cNvPr id="13" name="Connecteur droit avec flèche 12"/>
          <p:cNvCxnSpPr/>
          <p:nvPr/>
        </p:nvCxnSpPr>
        <p:spPr>
          <a:xfrm>
            <a:off x="609600" y="4839332"/>
            <a:ext cx="7811858" cy="0"/>
          </a:xfrm>
          <a:prstGeom prst="straightConnector1">
            <a:avLst/>
          </a:prstGeom>
          <a:ln w="57150" cmpd="sng">
            <a:solidFill>
              <a:srgbClr val="660066"/>
            </a:solidFill>
            <a:prstDash val="sysDash"/>
            <a:headEnd type="arrow"/>
            <a:tailEnd type="arrow"/>
          </a:ln>
        </p:spPr>
        <p:style>
          <a:lnRef idx="2">
            <a:schemeClr val="accent1"/>
          </a:lnRef>
          <a:fillRef idx="0">
            <a:schemeClr val="accent1"/>
          </a:fillRef>
          <a:effectRef idx="1">
            <a:schemeClr val="accent1"/>
          </a:effectRef>
          <a:fontRef idx="minor">
            <a:schemeClr val="tx1"/>
          </a:fontRef>
        </p:style>
      </p:cxnSp>
      <p:sp>
        <p:nvSpPr>
          <p:cNvPr id="12" name="Rectangle à coins arrondis 11"/>
          <p:cNvSpPr/>
          <p:nvPr/>
        </p:nvSpPr>
        <p:spPr>
          <a:xfrm>
            <a:off x="3389429" y="1937923"/>
            <a:ext cx="2441320" cy="2310178"/>
          </a:xfrm>
          <a:prstGeom prst="roundRect">
            <a:avLst/>
          </a:prstGeom>
          <a:solidFill>
            <a:srgbClr val="E4E475"/>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b="1" u="sng" dirty="0" smtClean="0">
              <a:solidFill>
                <a:schemeClr val="bg1"/>
              </a:solidFill>
            </a:endParaRPr>
          </a:p>
          <a:p>
            <a:pPr algn="ctr"/>
            <a:r>
              <a:rPr lang="fr-FR" sz="1100" b="1" u="sng" dirty="0" smtClean="0">
                <a:solidFill>
                  <a:schemeClr val="bg1"/>
                </a:solidFill>
              </a:rPr>
              <a:t>Séquence 11: Enée, héros moderne?</a:t>
            </a:r>
          </a:p>
          <a:p>
            <a:endParaRPr lang="fr-FR" sz="1100" b="1" u="sng" dirty="0" smtClean="0">
              <a:solidFill>
                <a:schemeClr val="bg1"/>
              </a:solidFill>
            </a:endParaRPr>
          </a:p>
          <a:p>
            <a:r>
              <a:rPr lang="fr-FR" sz="1100" dirty="0">
                <a:solidFill>
                  <a:schemeClr val="bg1"/>
                </a:solidFill>
              </a:rPr>
              <a:t/>
            </a:r>
            <a:br>
              <a:rPr lang="fr-FR" sz="1100" dirty="0">
                <a:solidFill>
                  <a:schemeClr val="bg1"/>
                </a:solidFill>
              </a:rPr>
            </a:br>
            <a:r>
              <a:rPr lang="fr-FR" sz="1100" dirty="0">
                <a:solidFill>
                  <a:schemeClr val="bg1"/>
                </a:solidFill>
              </a:rPr>
              <a:t>Compétences: </a:t>
            </a:r>
            <a:r>
              <a:rPr lang="fr-FR" sz="1100" b="1" dirty="0">
                <a:solidFill>
                  <a:schemeClr val="bg1"/>
                </a:solidFill>
              </a:rPr>
              <a:t>LIRE - DIRE</a:t>
            </a:r>
          </a:p>
          <a:p>
            <a:endParaRPr lang="fr-FR" sz="1100" b="1" u="sng" dirty="0">
              <a:solidFill>
                <a:schemeClr val="bg1"/>
              </a:solidFill>
            </a:endParaRPr>
          </a:p>
          <a:p>
            <a:r>
              <a:rPr lang="fr-FR" sz="1100" u="sng" dirty="0" smtClean="0">
                <a:solidFill>
                  <a:schemeClr val="bg1"/>
                </a:solidFill>
              </a:rPr>
              <a:t>Entrée thématique:</a:t>
            </a:r>
          </a:p>
          <a:p>
            <a:pPr algn="just"/>
            <a:r>
              <a:rPr lang="fr-FR" sz="1100" dirty="0" smtClean="0">
                <a:solidFill>
                  <a:schemeClr val="bg1"/>
                </a:solidFill>
              </a:rPr>
              <a:t>Héros / héroïnes, héroïsmes</a:t>
            </a:r>
          </a:p>
          <a:p>
            <a:r>
              <a:rPr lang="fr-FR" sz="1100" dirty="0">
                <a:solidFill>
                  <a:schemeClr val="bg1"/>
                </a:solidFill>
              </a:rPr>
              <a:t>→ </a:t>
            </a:r>
            <a:r>
              <a:rPr lang="fr-FR" sz="1100" dirty="0" smtClean="0">
                <a:solidFill>
                  <a:schemeClr val="bg1"/>
                </a:solidFill>
              </a:rPr>
              <a:t> G.T.: Enée de l’Antiquité à nos jours</a:t>
            </a:r>
            <a:endParaRPr lang="fr-FR" sz="1100" dirty="0">
              <a:solidFill>
                <a:schemeClr val="bg1"/>
              </a:solidFill>
            </a:endParaRPr>
          </a:p>
          <a:p>
            <a:endParaRPr lang="fr-FR" sz="1100" dirty="0" smtClean="0">
              <a:solidFill>
                <a:schemeClr val="bg1"/>
              </a:solidFill>
            </a:endParaRPr>
          </a:p>
          <a:p>
            <a:endParaRPr lang="fr-FR" sz="1100" dirty="0">
              <a:solidFill>
                <a:schemeClr val="bg1"/>
              </a:solidFill>
            </a:endParaRPr>
          </a:p>
          <a:p>
            <a:endParaRPr lang="fr-FR" sz="1100" dirty="0">
              <a:solidFill>
                <a:schemeClr val="bg1"/>
              </a:solidFill>
            </a:endParaRPr>
          </a:p>
        </p:txBody>
      </p:sp>
      <p:sp>
        <p:nvSpPr>
          <p:cNvPr id="14" name="Rectangle à coins arrondis 13"/>
          <p:cNvSpPr/>
          <p:nvPr/>
        </p:nvSpPr>
        <p:spPr>
          <a:xfrm>
            <a:off x="6093080" y="1937923"/>
            <a:ext cx="2441320" cy="2310178"/>
          </a:xfrm>
          <a:prstGeom prst="roundRect">
            <a:avLst/>
          </a:prstGeom>
          <a:solidFill>
            <a:srgbClr val="E4E475"/>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b="1" u="sng" dirty="0" smtClean="0">
              <a:solidFill>
                <a:schemeClr val="bg1"/>
              </a:solidFill>
            </a:endParaRPr>
          </a:p>
          <a:p>
            <a:pPr algn="ctr"/>
            <a:r>
              <a:rPr lang="fr-FR" sz="1100" b="1" u="sng" dirty="0" smtClean="0">
                <a:solidFill>
                  <a:schemeClr val="bg1"/>
                </a:solidFill>
              </a:rPr>
              <a:t>Séquence 12</a:t>
            </a:r>
            <a:endParaRPr lang="fr-FR" sz="1100" b="1" u="sng" dirty="0">
              <a:solidFill>
                <a:schemeClr val="bg1"/>
              </a:solidFill>
            </a:endParaRPr>
          </a:p>
          <a:p>
            <a:r>
              <a:rPr lang="fr-FR" sz="1100" dirty="0">
                <a:solidFill>
                  <a:schemeClr val="bg1"/>
                </a:solidFill>
              </a:rPr>
              <a:t/>
            </a:r>
            <a:br>
              <a:rPr lang="fr-FR" sz="1100" dirty="0">
                <a:solidFill>
                  <a:schemeClr val="bg1"/>
                </a:solidFill>
              </a:rPr>
            </a:br>
            <a:r>
              <a:rPr lang="fr-FR" sz="1100" dirty="0">
                <a:solidFill>
                  <a:schemeClr val="bg1"/>
                </a:solidFill>
              </a:rPr>
              <a:t>Compétence: </a:t>
            </a:r>
            <a:r>
              <a:rPr lang="fr-FR" sz="1100" b="1" dirty="0">
                <a:solidFill>
                  <a:schemeClr val="bg1"/>
                </a:solidFill>
              </a:rPr>
              <a:t>ECRIRE </a:t>
            </a:r>
          </a:p>
          <a:p>
            <a:endParaRPr lang="fr-FR" sz="1100" u="sng" dirty="0" smtClean="0">
              <a:solidFill>
                <a:schemeClr val="bg1"/>
              </a:solidFill>
            </a:endParaRPr>
          </a:p>
          <a:p>
            <a:r>
              <a:rPr lang="fr-FR" sz="1100" u="sng" dirty="0" smtClean="0">
                <a:solidFill>
                  <a:schemeClr val="bg1"/>
                </a:solidFill>
              </a:rPr>
              <a:t>Entrée thématique:</a:t>
            </a:r>
          </a:p>
          <a:p>
            <a:pPr algn="just"/>
            <a:r>
              <a:rPr lang="fr-FR" sz="1100" dirty="0" smtClean="0">
                <a:solidFill>
                  <a:schemeClr val="bg1"/>
                </a:solidFill>
              </a:rPr>
              <a:t>Héros / héroïnes, héroïsmes + inventer des mondes (le récit d’anticipation) +  Le voyage et l’aventure : pourquoi aller vers l’inconnu? </a:t>
            </a:r>
            <a:r>
              <a:rPr lang="fr-FR" sz="1100" b="1" dirty="0" smtClean="0">
                <a:solidFill>
                  <a:schemeClr val="bg1"/>
                </a:solidFill>
              </a:rPr>
              <a:t>(Bilan annuel)</a:t>
            </a:r>
          </a:p>
          <a:p>
            <a:endParaRPr lang="fr-FR" sz="1100" dirty="0">
              <a:solidFill>
                <a:schemeClr val="bg1"/>
              </a:solidFill>
            </a:endParaRPr>
          </a:p>
          <a:p>
            <a:pPr algn="just"/>
            <a:r>
              <a:rPr lang="fr-FR" sz="1100" dirty="0" smtClean="0">
                <a:solidFill>
                  <a:schemeClr val="bg1"/>
                </a:solidFill>
              </a:rPr>
              <a:t>Travail d’écriture autour du personnage d’Enée, évoluant dans un monde futuriste.</a:t>
            </a:r>
            <a:endParaRPr lang="fr-FR" sz="1100" dirty="0">
              <a:solidFill>
                <a:schemeClr val="bg1"/>
              </a:solidFill>
            </a:endParaRPr>
          </a:p>
        </p:txBody>
      </p:sp>
    </p:spTree>
    <p:extLst>
      <p:ext uri="{BB962C8B-B14F-4D97-AF65-F5344CB8AC3E}">
        <p14:creationId xmlns:p14="http://schemas.microsoft.com/office/powerpoint/2010/main" xmlns="" val="25136729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Bilan</a:t>
            </a:r>
            <a:endParaRPr lang="fr-FR" dirty="0"/>
          </a:p>
        </p:txBody>
      </p:sp>
      <p:sp>
        <p:nvSpPr>
          <p:cNvPr id="3" name="Espace réservé du contenu 2"/>
          <p:cNvSpPr>
            <a:spLocks noGrp="1"/>
          </p:cNvSpPr>
          <p:nvPr>
            <p:ph sz="quarter" idx="13"/>
          </p:nvPr>
        </p:nvSpPr>
        <p:spPr>
          <a:xfrm>
            <a:off x="762000" y="4111342"/>
            <a:ext cx="7924800" cy="1596824"/>
          </a:xfrm>
        </p:spPr>
        <p:txBody>
          <a:bodyPr/>
          <a:lstStyle/>
          <a:p>
            <a:r>
              <a:rPr lang="fr-FR" sz="1600" dirty="0" smtClean="0"/>
              <a:t>L’E.P.I. donne toute leur place aux L.C.A.:</a:t>
            </a:r>
          </a:p>
          <a:p>
            <a:pPr lvl="1">
              <a:buFontTx/>
              <a:buChar char="-"/>
            </a:pPr>
            <a:r>
              <a:rPr lang="fr-FR" sz="1600" dirty="0" smtClean="0"/>
              <a:t>il soutient les inscriptions dans l’enseignement de complément L.C.A.</a:t>
            </a:r>
          </a:p>
          <a:p>
            <a:pPr lvl="1">
              <a:buFontTx/>
              <a:buChar char="-"/>
            </a:pPr>
            <a:r>
              <a:rPr lang="fr-FR" sz="1600" dirty="0" smtClean="0"/>
              <a:t>il permet de préparer un voyage en Italie proposé aux élèves de 5</a:t>
            </a:r>
            <a:r>
              <a:rPr lang="fr-FR" sz="1600" baseline="30000" dirty="0" smtClean="0"/>
              <a:t>e</a:t>
            </a:r>
            <a:r>
              <a:rPr lang="fr-FR" sz="1600" dirty="0" smtClean="0"/>
              <a:t> </a:t>
            </a:r>
          </a:p>
          <a:p>
            <a:pPr lvl="1">
              <a:buFontTx/>
              <a:buChar char="-"/>
            </a:pPr>
            <a:r>
              <a:rPr lang="fr-FR" sz="1600" dirty="0" smtClean="0"/>
              <a:t>il contribue à intégrer au cours de français les L.C.A. </a:t>
            </a:r>
          </a:p>
          <a:p>
            <a:pPr marL="457200" lvl="1" indent="0">
              <a:buNone/>
            </a:pPr>
            <a:endParaRPr lang="fr-FR" dirty="0" smtClean="0"/>
          </a:p>
          <a:p>
            <a:pPr>
              <a:buFontTx/>
              <a:buChar char="-"/>
            </a:pPr>
            <a:endParaRPr lang="fr-FR" dirty="0" smtClean="0"/>
          </a:p>
        </p:txBody>
      </p:sp>
      <p:sp>
        <p:nvSpPr>
          <p:cNvPr id="4" name="Espace réservé du contenu 2"/>
          <p:cNvSpPr txBox="1">
            <a:spLocks/>
          </p:cNvSpPr>
          <p:nvPr/>
        </p:nvSpPr>
        <p:spPr>
          <a:xfrm>
            <a:off x="762000" y="1547920"/>
            <a:ext cx="7924800" cy="1510117"/>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r>
              <a:rPr lang="fr-FR" dirty="0" smtClean="0"/>
              <a:t>L’E.P.I. permet de traiter une partie du programme de français (connaissances + compétences) : </a:t>
            </a:r>
          </a:p>
          <a:p>
            <a:pPr lvl="1">
              <a:buFontTx/>
              <a:buChar char="-"/>
            </a:pPr>
            <a:r>
              <a:rPr lang="fr-FR" dirty="0" smtClean="0"/>
              <a:t>sans « perte de temps »</a:t>
            </a:r>
          </a:p>
          <a:p>
            <a:pPr lvl="1">
              <a:buFontTx/>
              <a:buChar char="-"/>
            </a:pPr>
            <a:r>
              <a:rPr lang="fr-FR" dirty="0" smtClean="0"/>
              <a:t>en donnant du sens aux apprentissages des élèves (aspect pratique) et en mettant en perspective les disciplines</a:t>
            </a:r>
          </a:p>
          <a:p>
            <a:pPr marL="457200" lvl="1" indent="0">
              <a:buNone/>
            </a:pPr>
            <a:endParaRPr lang="fr-FR" dirty="0" smtClean="0"/>
          </a:p>
          <a:p>
            <a:pPr lvl="1">
              <a:buFontTx/>
              <a:buChar char="-"/>
            </a:pPr>
            <a:endParaRPr lang="fr-FR" dirty="0" smtClean="0"/>
          </a:p>
          <a:p>
            <a:pPr marL="457200" lvl="1" indent="0">
              <a:buFont typeface="Arial" pitchFamily="34" charset="0"/>
              <a:buNone/>
            </a:pPr>
            <a:endParaRPr lang="fr-FR" dirty="0" smtClean="0"/>
          </a:p>
          <a:p>
            <a:pPr>
              <a:buFontTx/>
              <a:buChar char="-"/>
            </a:pPr>
            <a:endParaRPr lang="fr-FR" dirty="0" smtClean="0"/>
          </a:p>
        </p:txBody>
      </p:sp>
      <p:sp>
        <p:nvSpPr>
          <p:cNvPr id="5" name="Espace réservé du contenu 2"/>
          <p:cNvSpPr txBox="1">
            <a:spLocks/>
          </p:cNvSpPr>
          <p:nvPr/>
        </p:nvSpPr>
        <p:spPr>
          <a:xfrm>
            <a:off x="762000" y="3096995"/>
            <a:ext cx="7924800" cy="86494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algn="just"/>
            <a:r>
              <a:rPr lang="fr-FR" dirty="0" smtClean="0"/>
              <a:t>Remarque : le temps dédié aux activités liées à l’E.P.I. dépasse le cadre horaire strict de l’E.P.I. en lui-même : cela ne pose aucun souci, dans la mesure où l’EP.I. = intégré au cours, à la progression annuelle. L’E.P.I. est avant tout une séquence de français.</a:t>
            </a:r>
          </a:p>
          <a:p>
            <a:pPr marL="457200" lvl="1" indent="0">
              <a:buNone/>
            </a:pPr>
            <a:endParaRPr lang="fr-FR" dirty="0" smtClean="0"/>
          </a:p>
          <a:p>
            <a:pPr lvl="1">
              <a:buFontTx/>
              <a:buChar char="-"/>
            </a:pPr>
            <a:endParaRPr lang="fr-FR" dirty="0" smtClean="0"/>
          </a:p>
          <a:p>
            <a:pPr marL="457200" lvl="1" indent="0">
              <a:buFont typeface="Arial" pitchFamily="34" charset="0"/>
              <a:buNone/>
            </a:pPr>
            <a:endParaRPr lang="fr-FR" dirty="0" smtClean="0"/>
          </a:p>
          <a:p>
            <a:pPr>
              <a:buFontTx/>
              <a:buChar char="-"/>
            </a:pPr>
            <a:endParaRPr lang="fr-FR" dirty="0" smtClean="0"/>
          </a:p>
        </p:txBody>
      </p:sp>
    </p:spTree>
    <p:extLst>
      <p:ext uri="{BB962C8B-B14F-4D97-AF65-F5344CB8AC3E}">
        <p14:creationId xmlns:p14="http://schemas.microsoft.com/office/powerpoint/2010/main" xmlns="" val="332818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strips(downLeft)">
                                      <p:cBhvr>
                                        <p:cTn id="17" dur="500"/>
                                        <p:tgtEl>
                                          <p:spTgt spid="3">
                                            <p:txEl>
                                              <p:pRg st="0" end="0"/>
                                            </p:txEl>
                                          </p:spTgt>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strips(downLeft)">
                                      <p:cBhvr>
                                        <p:cTn id="20" dur="500"/>
                                        <p:tgtEl>
                                          <p:spTgt spid="3">
                                            <p:txEl>
                                              <p:pRg st="1" end="1"/>
                                            </p:txEl>
                                          </p:spTgt>
                                        </p:tgtEl>
                                      </p:cBhvr>
                                    </p:animEffect>
                                  </p:childTnLst>
                                </p:cTn>
                              </p:par>
                              <p:par>
                                <p:cTn id="21" presetID="18" presetClass="entr" presetSubtype="12"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strips(downLeft)">
                                      <p:cBhvr>
                                        <p:cTn id="23" dur="500"/>
                                        <p:tgtEl>
                                          <p:spTgt spid="3">
                                            <p:txEl>
                                              <p:pRg st="2" end="2"/>
                                            </p:txEl>
                                          </p:spTgt>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strips(downLeft)">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35194"/>
            <a:ext cx="7924800" cy="782002"/>
          </a:xfrm>
        </p:spPr>
        <p:txBody>
          <a:bodyPr/>
          <a:lstStyle/>
          <a:p>
            <a:pPr algn="ctr"/>
            <a:r>
              <a:rPr lang="fr-FR" dirty="0" smtClean="0"/>
              <a:t>Principes généraux</a:t>
            </a:r>
            <a:endParaRPr lang="fr-FR" dirty="0"/>
          </a:p>
        </p:txBody>
      </p:sp>
      <p:sp>
        <p:nvSpPr>
          <p:cNvPr id="8" name="Ellipse 7"/>
          <p:cNvSpPr/>
          <p:nvPr/>
        </p:nvSpPr>
        <p:spPr>
          <a:xfrm>
            <a:off x="1219200" y="1071227"/>
            <a:ext cx="873760" cy="782320"/>
          </a:xfrm>
          <a:prstGeom prst="ellipse">
            <a:avLst/>
          </a:prstGeom>
          <a:solidFill>
            <a:srgbClr val="FF6600">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t>E</a:t>
            </a:r>
            <a:endParaRPr lang="fr-FR" dirty="0"/>
          </a:p>
        </p:txBody>
      </p:sp>
      <p:sp>
        <p:nvSpPr>
          <p:cNvPr id="9" name="ZoneTexte 8"/>
          <p:cNvSpPr txBox="1"/>
          <p:nvPr/>
        </p:nvSpPr>
        <p:spPr>
          <a:xfrm>
            <a:off x="2092960" y="1313281"/>
            <a:ext cx="1489523" cy="369332"/>
          </a:xfrm>
          <a:prstGeom prst="rect">
            <a:avLst/>
          </a:prstGeom>
          <a:noFill/>
        </p:spPr>
        <p:txBody>
          <a:bodyPr wrap="none" rtlCol="0">
            <a:spAutoFit/>
          </a:bodyPr>
          <a:lstStyle/>
          <a:p>
            <a:r>
              <a:rPr lang="fr-FR" dirty="0" smtClean="0"/>
              <a:t>Enseignements</a:t>
            </a:r>
            <a:endParaRPr lang="fr-FR" dirty="0"/>
          </a:p>
        </p:txBody>
      </p:sp>
      <p:sp>
        <p:nvSpPr>
          <p:cNvPr id="10" name="Ellipse 9"/>
          <p:cNvSpPr/>
          <p:nvPr/>
        </p:nvSpPr>
        <p:spPr>
          <a:xfrm>
            <a:off x="3582483" y="1071227"/>
            <a:ext cx="873760" cy="782320"/>
          </a:xfrm>
          <a:prstGeom prst="ellipse">
            <a:avLst/>
          </a:prstGeom>
          <a:solidFill>
            <a:srgbClr val="FFFF00">
              <a:alpha val="7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t>P</a:t>
            </a:r>
            <a:endParaRPr lang="fr-FR" dirty="0"/>
          </a:p>
        </p:txBody>
      </p:sp>
      <p:sp>
        <p:nvSpPr>
          <p:cNvPr id="11" name="ZoneTexte 10"/>
          <p:cNvSpPr txBox="1"/>
          <p:nvPr/>
        </p:nvSpPr>
        <p:spPr>
          <a:xfrm>
            <a:off x="4456243" y="1323441"/>
            <a:ext cx="984352" cy="369332"/>
          </a:xfrm>
          <a:prstGeom prst="rect">
            <a:avLst/>
          </a:prstGeom>
          <a:noFill/>
        </p:spPr>
        <p:txBody>
          <a:bodyPr wrap="none" rtlCol="0">
            <a:spAutoFit/>
          </a:bodyPr>
          <a:lstStyle/>
          <a:p>
            <a:r>
              <a:rPr lang="fr-FR" dirty="0" smtClean="0"/>
              <a:t>Pratiques</a:t>
            </a:r>
            <a:endParaRPr lang="fr-FR" dirty="0"/>
          </a:p>
        </p:txBody>
      </p:sp>
      <p:sp>
        <p:nvSpPr>
          <p:cNvPr id="12" name="Ellipse 11"/>
          <p:cNvSpPr/>
          <p:nvPr/>
        </p:nvSpPr>
        <p:spPr>
          <a:xfrm>
            <a:off x="5440595" y="1071227"/>
            <a:ext cx="873760" cy="782320"/>
          </a:xfrm>
          <a:prstGeom prst="ellipse">
            <a:avLst/>
          </a:prstGeom>
          <a:solidFill>
            <a:srgbClr val="803971">
              <a:alpha val="7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t>I</a:t>
            </a:r>
          </a:p>
        </p:txBody>
      </p:sp>
      <p:sp>
        <p:nvSpPr>
          <p:cNvPr id="13" name="ZoneTexte 12"/>
          <p:cNvSpPr txBox="1"/>
          <p:nvPr/>
        </p:nvSpPr>
        <p:spPr>
          <a:xfrm>
            <a:off x="6314355" y="1323441"/>
            <a:ext cx="1647093" cy="369332"/>
          </a:xfrm>
          <a:prstGeom prst="rect">
            <a:avLst/>
          </a:prstGeom>
          <a:noFill/>
        </p:spPr>
        <p:txBody>
          <a:bodyPr wrap="none" rtlCol="0">
            <a:spAutoFit/>
          </a:bodyPr>
          <a:lstStyle/>
          <a:p>
            <a:r>
              <a:rPr lang="fr-FR" dirty="0" smtClean="0"/>
              <a:t>Interdisciplinaires</a:t>
            </a:r>
            <a:endParaRPr lang="fr-FR" dirty="0"/>
          </a:p>
        </p:txBody>
      </p:sp>
      <p:sp>
        <p:nvSpPr>
          <p:cNvPr id="14" name="Accolade fermante 13"/>
          <p:cNvSpPr/>
          <p:nvPr/>
        </p:nvSpPr>
        <p:spPr>
          <a:xfrm rot="5400000">
            <a:off x="4270068" y="-1967694"/>
            <a:ext cx="603866" cy="7924800"/>
          </a:xfrm>
          <a:prstGeom prst="rightBrace">
            <a:avLst>
              <a:gd name="adj1" fmla="val 8333"/>
              <a:gd name="adj2" fmla="val 50128"/>
            </a:avLst>
          </a:prstGeom>
          <a:noFill/>
          <a:ln w="38100" cmpd="sng">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0" name="ZoneTexte 19"/>
          <p:cNvSpPr txBox="1"/>
          <p:nvPr/>
        </p:nvSpPr>
        <p:spPr>
          <a:xfrm>
            <a:off x="588920" y="2903051"/>
            <a:ext cx="2694367" cy="338554"/>
          </a:xfrm>
          <a:prstGeom prst="rect">
            <a:avLst/>
          </a:prstGeom>
          <a:noFill/>
        </p:spPr>
        <p:txBody>
          <a:bodyPr wrap="none" rtlCol="0">
            <a:spAutoFit/>
          </a:bodyPr>
          <a:lstStyle/>
          <a:p>
            <a:r>
              <a:rPr lang="fr-FR" sz="1600" dirty="0" smtClean="0"/>
              <a:t>• obligatoires pour tous les élèves</a:t>
            </a:r>
            <a:endParaRPr lang="fr-FR" sz="1600" dirty="0"/>
          </a:p>
        </p:txBody>
      </p:sp>
      <p:sp>
        <p:nvSpPr>
          <p:cNvPr id="22" name="ZoneTexte 21"/>
          <p:cNvSpPr txBox="1"/>
          <p:nvPr/>
        </p:nvSpPr>
        <p:spPr>
          <a:xfrm>
            <a:off x="3694614" y="2339495"/>
            <a:ext cx="5188740" cy="1077218"/>
          </a:xfrm>
          <a:prstGeom prst="rect">
            <a:avLst/>
          </a:prstGeom>
          <a:noFill/>
        </p:spPr>
        <p:txBody>
          <a:bodyPr wrap="none" rtlCol="0">
            <a:spAutoFit/>
          </a:bodyPr>
          <a:lstStyle/>
          <a:p>
            <a:r>
              <a:rPr lang="fr-FR" sz="1600" dirty="0" smtClean="0"/>
              <a:t>• 8 thématiques interdisciplinaires :</a:t>
            </a:r>
          </a:p>
          <a:p>
            <a:pPr marL="285750" indent="-285750">
              <a:buFontTx/>
              <a:buChar char="-"/>
            </a:pPr>
            <a:r>
              <a:rPr lang="fr-FR" sz="1600" dirty="0" smtClean="0"/>
              <a:t>au moins deux thématiques traitées chaque année</a:t>
            </a:r>
          </a:p>
          <a:p>
            <a:pPr marL="285750" indent="-285750">
              <a:buFontTx/>
              <a:buChar char="-"/>
            </a:pPr>
            <a:r>
              <a:rPr lang="fr-FR" sz="1600" dirty="0" smtClean="0"/>
              <a:t>au moins six thématiques traitées au long du cycle 4</a:t>
            </a:r>
          </a:p>
          <a:p>
            <a:r>
              <a:rPr lang="fr-FR" sz="1600" dirty="0"/>
              <a:t>• possibilité pour les élèves de présenter un E.P.I. à l’oral du D.N.B</a:t>
            </a:r>
            <a:r>
              <a:rPr lang="fr-FR" sz="1600" dirty="0" smtClean="0"/>
              <a:t>.</a:t>
            </a:r>
            <a:endParaRPr lang="fr-FR" sz="1600" dirty="0"/>
          </a:p>
        </p:txBody>
      </p:sp>
      <p:sp>
        <p:nvSpPr>
          <p:cNvPr id="24" name="ZoneTexte 23"/>
          <p:cNvSpPr txBox="1"/>
          <p:nvPr/>
        </p:nvSpPr>
        <p:spPr>
          <a:xfrm>
            <a:off x="609601" y="3881536"/>
            <a:ext cx="2972883" cy="338554"/>
          </a:xfrm>
          <a:prstGeom prst="rect">
            <a:avLst/>
          </a:prstGeom>
          <a:noFill/>
        </p:spPr>
        <p:txBody>
          <a:bodyPr wrap="square" rtlCol="0">
            <a:spAutoFit/>
          </a:bodyPr>
          <a:lstStyle/>
          <a:p>
            <a:pPr algn="just"/>
            <a:r>
              <a:rPr lang="fr-FR" sz="1600" dirty="0" smtClean="0"/>
              <a:t>• contribution de toutes les matières</a:t>
            </a:r>
            <a:endParaRPr lang="fr-FR" sz="1600" dirty="0"/>
          </a:p>
        </p:txBody>
      </p:sp>
      <p:sp>
        <p:nvSpPr>
          <p:cNvPr id="25" name="ZoneTexte 24"/>
          <p:cNvSpPr txBox="1"/>
          <p:nvPr/>
        </p:nvSpPr>
        <p:spPr>
          <a:xfrm>
            <a:off x="3694614" y="3531125"/>
            <a:ext cx="4839786" cy="1323439"/>
          </a:xfrm>
          <a:prstGeom prst="rect">
            <a:avLst/>
          </a:prstGeom>
          <a:noFill/>
        </p:spPr>
        <p:txBody>
          <a:bodyPr wrap="square" rtlCol="0">
            <a:spAutoFit/>
          </a:bodyPr>
          <a:lstStyle/>
          <a:p>
            <a:r>
              <a:rPr lang="fr-FR" sz="1600" dirty="0" smtClean="0"/>
              <a:t>• 2h à 3h hebdomadaires / an (possibilité de globaliser les heures)</a:t>
            </a:r>
          </a:p>
          <a:p>
            <a:r>
              <a:rPr lang="fr-FR" sz="1600" dirty="0" smtClean="0"/>
              <a:t>• heures </a:t>
            </a:r>
            <a:r>
              <a:rPr lang="fr-FR" sz="1600" u="sng" dirty="0" smtClean="0"/>
              <a:t>inscrites</a:t>
            </a:r>
            <a:r>
              <a:rPr lang="fr-FR" sz="1600" dirty="0" smtClean="0"/>
              <a:t> dans les heures disciplinaires</a:t>
            </a:r>
          </a:p>
          <a:p>
            <a:r>
              <a:rPr lang="fr-FR" sz="1600" dirty="0"/>
              <a:t>• croisements et interactions entre les disciplines (2 minimum)</a:t>
            </a:r>
          </a:p>
          <a:p>
            <a:r>
              <a:rPr lang="fr-FR" sz="1600" dirty="0" smtClean="0"/>
              <a:t>• </a:t>
            </a:r>
            <a:r>
              <a:rPr lang="fr-FR" sz="1600" dirty="0" err="1" smtClean="0"/>
              <a:t>co</a:t>
            </a:r>
            <a:r>
              <a:rPr lang="fr-FR" sz="1600" dirty="0" smtClean="0"/>
              <a:t>-animation encouragée (organisation locale)</a:t>
            </a:r>
            <a:endParaRPr lang="fr-FR" sz="1600" dirty="0"/>
          </a:p>
        </p:txBody>
      </p:sp>
      <p:sp>
        <p:nvSpPr>
          <p:cNvPr id="27" name="ZoneTexte 26"/>
          <p:cNvSpPr txBox="1"/>
          <p:nvPr/>
        </p:nvSpPr>
        <p:spPr>
          <a:xfrm>
            <a:off x="588920" y="5055637"/>
            <a:ext cx="2952203" cy="584776"/>
          </a:xfrm>
          <a:prstGeom prst="rect">
            <a:avLst/>
          </a:prstGeom>
          <a:noFill/>
        </p:spPr>
        <p:txBody>
          <a:bodyPr wrap="square" rtlCol="0">
            <a:spAutoFit/>
          </a:bodyPr>
          <a:lstStyle/>
          <a:p>
            <a:pPr algn="just"/>
            <a:r>
              <a:rPr lang="fr-FR" sz="1600" dirty="0" smtClean="0"/>
              <a:t>• vers le développement des compétences de l’élève</a:t>
            </a:r>
            <a:endParaRPr lang="fr-FR" sz="1600" dirty="0"/>
          </a:p>
        </p:txBody>
      </p:sp>
      <p:sp>
        <p:nvSpPr>
          <p:cNvPr id="29" name="ZoneTexte 28"/>
          <p:cNvSpPr txBox="1"/>
          <p:nvPr/>
        </p:nvSpPr>
        <p:spPr>
          <a:xfrm>
            <a:off x="3700778" y="4926716"/>
            <a:ext cx="4839786" cy="830997"/>
          </a:xfrm>
          <a:prstGeom prst="rect">
            <a:avLst/>
          </a:prstGeom>
          <a:noFill/>
        </p:spPr>
        <p:txBody>
          <a:bodyPr wrap="square" rtlCol="0">
            <a:spAutoFit/>
          </a:bodyPr>
          <a:lstStyle/>
          <a:p>
            <a:r>
              <a:rPr lang="fr-FR" sz="1600" dirty="0" smtClean="0"/>
              <a:t>• tâches complexes avec production finale ; démarche réflexive</a:t>
            </a:r>
          </a:p>
          <a:p>
            <a:r>
              <a:rPr lang="fr-FR" sz="1600" dirty="0" smtClean="0"/>
              <a:t>• donner du sens aux apprentissages ; autonomie de l’élève</a:t>
            </a:r>
          </a:p>
          <a:p>
            <a:r>
              <a:rPr lang="fr-FR" sz="1600" dirty="0" smtClean="0"/>
              <a:t>• traitement d’une partie du programme disciplinaire</a:t>
            </a:r>
            <a:endParaRPr lang="fr-FR" sz="1600" dirty="0"/>
          </a:p>
        </p:txBody>
      </p:sp>
    </p:spTree>
    <p:extLst>
      <p:ext uri="{BB962C8B-B14F-4D97-AF65-F5344CB8AC3E}">
        <p14:creationId xmlns:p14="http://schemas.microsoft.com/office/powerpoint/2010/main" xmlns="" val="1239893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232">
                                          <p:stCondLst>
                                            <p:cond delay="0"/>
                                          </p:stCondLst>
                                        </p:cTn>
                                        <p:tgtEl>
                                          <p:spTgt spid="8"/>
                                        </p:tgtEl>
                                      </p:cBhvr>
                                    </p:animEffect>
                                    <p:anim calcmode="lin" valueType="num">
                                      <p:cBhvr>
                                        <p:cTn id="8" dur="729"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266"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266" tmFilter="0, 0; 0.125,0.2665; 0.25,0.4; 0.375,0.465; 0.5,0.5;  0.625,0.535; 0.75,0.6; 0.875,0.7335; 1,1">
                                          <p:stCondLst>
                                            <p:cond delay="266"/>
                                          </p:stCondLst>
                                        </p:cTn>
                                        <p:tgtEl>
                                          <p:spTgt spid="8"/>
                                        </p:tgtEl>
                                        <p:attrNameLst>
                                          <p:attrName>ppt_y</p:attrName>
                                        </p:attrNameLst>
                                      </p:cBhvr>
                                      <p:tavLst>
                                        <p:tav tm="0" fmla="#ppt_y-sin(pi*$)/9">
                                          <p:val>
                                            <p:fltVal val="0"/>
                                          </p:val>
                                        </p:tav>
                                        <p:tav tm="100000">
                                          <p:val>
                                            <p:fltVal val="1"/>
                                          </p:val>
                                        </p:tav>
                                      </p:tavLst>
                                    </p:anim>
                                    <p:anim calcmode="lin" valueType="num">
                                      <p:cBhvr>
                                        <p:cTn id="11" dur="133" tmFilter="0, 0; 0.125,0.2665; 0.25,0.4; 0.375,0.465; 0.5,0.5;  0.625,0.535; 0.75,0.6; 0.875,0.7335; 1,1">
                                          <p:stCondLst>
                                            <p:cond delay="530"/>
                                          </p:stCondLst>
                                        </p:cTn>
                                        <p:tgtEl>
                                          <p:spTgt spid="8"/>
                                        </p:tgtEl>
                                        <p:attrNameLst>
                                          <p:attrName>ppt_y</p:attrName>
                                        </p:attrNameLst>
                                      </p:cBhvr>
                                      <p:tavLst>
                                        <p:tav tm="0" fmla="#ppt_y-sin(pi*$)/27">
                                          <p:val>
                                            <p:fltVal val="0"/>
                                          </p:val>
                                        </p:tav>
                                        <p:tav tm="100000">
                                          <p:val>
                                            <p:fltVal val="1"/>
                                          </p:val>
                                        </p:tav>
                                      </p:tavLst>
                                    </p:anim>
                                    <p:anim calcmode="lin" valueType="num">
                                      <p:cBhvr>
                                        <p:cTn id="12" dur="66" tmFilter="0, 0; 0.125,0.2665; 0.25,0.4; 0.375,0.465; 0.5,0.5;  0.625,0.535; 0.75,0.6; 0.875,0.7335; 1,1">
                                          <p:stCondLst>
                                            <p:cond delay="662"/>
                                          </p:stCondLst>
                                        </p:cTn>
                                        <p:tgtEl>
                                          <p:spTgt spid="8"/>
                                        </p:tgtEl>
                                        <p:attrNameLst>
                                          <p:attrName>ppt_y</p:attrName>
                                        </p:attrNameLst>
                                      </p:cBhvr>
                                      <p:tavLst>
                                        <p:tav tm="0" fmla="#ppt_y-sin(pi*$)/81">
                                          <p:val>
                                            <p:fltVal val="0"/>
                                          </p:val>
                                        </p:tav>
                                        <p:tav tm="100000">
                                          <p:val>
                                            <p:fltVal val="1"/>
                                          </p:val>
                                        </p:tav>
                                      </p:tavLst>
                                    </p:anim>
                                    <p:animScale>
                                      <p:cBhvr>
                                        <p:cTn id="13" dur="10">
                                          <p:stCondLst>
                                            <p:cond delay="260"/>
                                          </p:stCondLst>
                                        </p:cTn>
                                        <p:tgtEl>
                                          <p:spTgt spid="8"/>
                                        </p:tgtEl>
                                      </p:cBhvr>
                                      <p:to x="100000" y="60000"/>
                                    </p:animScale>
                                    <p:animScale>
                                      <p:cBhvr>
                                        <p:cTn id="14" dur="66" decel="50000">
                                          <p:stCondLst>
                                            <p:cond delay="270"/>
                                          </p:stCondLst>
                                        </p:cTn>
                                        <p:tgtEl>
                                          <p:spTgt spid="8"/>
                                        </p:tgtEl>
                                      </p:cBhvr>
                                      <p:to x="100000" y="100000"/>
                                    </p:animScale>
                                    <p:animScale>
                                      <p:cBhvr>
                                        <p:cTn id="15" dur="10">
                                          <p:stCondLst>
                                            <p:cond delay="525"/>
                                          </p:stCondLst>
                                        </p:cTn>
                                        <p:tgtEl>
                                          <p:spTgt spid="8"/>
                                        </p:tgtEl>
                                      </p:cBhvr>
                                      <p:to x="100000" y="80000"/>
                                    </p:animScale>
                                    <p:animScale>
                                      <p:cBhvr>
                                        <p:cTn id="16" dur="66" decel="50000">
                                          <p:stCondLst>
                                            <p:cond delay="535"/>
                                          </p:stCondLst>
                                        </p:cTn>
                                        <p:tgtEl>
                                          <p:spTgt spid="8"/>
                                        </p:tgtEl>
                                      </p:cBhvr>
                                      <p:to x="100000" y="100000"/>
                                    </p:animScale>
                                    <p:animScale>
                                      <p:cBhvr>
                                        <p:cTn id="17" dur="10">
                                          <p:stCondLst>
                                            <p:cond delay="657"/>
                                          </p:stCondLst>
                                        </p:cTn>
                                        <p:tgtEl>
                                          <p:spTgt spid="8"/>
                                        </p:tgtEl>
                                      </p:cBhvr>
                                      <p:to x="100000" y="90000"/>
                                    </p:animScale>
                                    <p:animScale>
                                      <p:cBhvr>
                                        <p:cTn id="18" dur="66" decel="50000">
                                          <p:stCondLst>
                                            <p:cond delay="667"/>
                                          </p:stCondLst>
                                        </p:cTn>
                                        <p:tgtEl>
                                          <p:spTgt spid="8"/>
                                        </p:tgtEl>
                                      </p:cBhvr>
                                      <p:to x="100000" y="100000"/>
                                    </p:animScale>
                                    <p:animScale>
                                      <p:cBhvr>
                                        <p:cTn id="19" dur="10">
                                          <p:stCondLst>
                                            <p:cond delay="723"/>
                                          </p:stCondLst>
                                        </p:cTn>
                                        <p:tgtEl>
                                          <p:spTgt spid="8"/>
                                        </p:tgtEl>
                                      </p:cBhvr>
                                      <p:to x="100000" y="95000"/>
                                    </p:animScale>
                                    <p:animScale>
                                      <p:cBhvr>
                                        <p:cTn id="20" dur="66" decel="50000">
                                          <p:stCondLst>
                                            <p:cond delay="734"/>
                                          </p:stCondLst>
                                        </p:cTn>
                                        <p:tgtEl>
                                          <p:spTgt spid="8"/>
                                        </p:tgtEl>
                                      </p:cBhvr>
                                      <p:to x="100000" y="100000"/>
                                    </p:animScale>
                                  </p:childTnLst>
                                </p:cTn>
                              </p:par>
                              <p:par>
                                <p:cTn id="21" presetID="38" presetClass="entr" presetSubtype="0" accel="50000" fill="hold" grpId="1" nodeType="withEffect">
                                  <p:stCondLst>
                                    <p:cond delay="0"/>
                                  </p:stCondLst>
                                  <p:iterate type="lt">
                                    <p:tmPct val="50000"/>
                                  </p:iterate>
                                  <p:childTnLst>
                                    <p:set>
                                      <p:cBhvr>
                                        <p:cTn id="22" dur="1" fill="hold">
                                          <p:stCondLst>
                                            <p:cond delay="0"/>
                                          </p:stCondLst>
                                        </p:cTn>
                                        <p:tgtEl>
                                          <p:spTgt spid="9"/>
                                        </p:tgtEl>
                                        <p:attrNameLst>
                                          <p:attrName>style.visibility</p:attrName>
                                        </p:attrNameLst>
                                      </p:cBhvr>
                                      <p:to>
                                        <p:strVal val="visible"/>
                                      </p:to>
                                    </p:set>
                                    <p:set>
                                      <p:cBhvr>
                                        <p:cTn id="23" dur="137" fill="hold">
                                          <p:stCondLst>
                                            <p:cond delay="0"/>
                                          </p:stCondLst>
                                        </p:cTn>
                                        <p:tgtEl>
                                          <p:spTgt spid="9"/>
                                        </p:tgtEl>
                                        <p:attrNameLst>
                                          <p:attrName>style.rotation</p:attrName>
                                        </p:attrNameLst>
                                      </p:cBhvr>
                                      <p:to>
                                        <p:strVal val="-45.0"/>
                                      </p:to>
                                    </p:set>
                                    <p:anim calcmode="lin" valueType="num">
                                      <p:cBhvr>
                                        <p:cTn id="24" dur="137" fill="hold">
                                          <p:stCondLst>
                                            <p:cond delay="137"/>
                                          </p:stCondLst>
                                        </p:cTn>
                                        <p:tgtEl>
                                          <p:spTgt spid="9"/>
                                        </p:tgtEl>
                                        <p:attrNameLst>
                                          <p:attrName>style.rotation</p:attrName>
                                        </p:attrNameLst>
                                      </p:cBhvr>
                                      <p:tavLst>
                                        <p:tav tm="0">
                                          <p:val>
                                            <p:fltVal val="-45"/>
                                          </p:val>
                                        </p:tav>
                                        <p:tav tm="69900">
                                          <p:val>
                                            <p:fltVal val="45"/>
                                          </p:val>
                                        </p:tav>
                                        <p:tav tm="100000">
                                          <p:val>
                                            <p:fltVal val="0"/>
                                          </p:val>
                                        </p:tav>
                                      </p:tavLst>
                                    </p:anim>
                                    <p:anim calcmode="lin" valueType="num">
                                      <p:cBhvr>
                                        <p:cTn id="25" dur="137" fill="hold">
                                          <p:stCondLst>
                                            <p:cond delay="0"/>
                                          </p:stCondLst>
                                        </p:cTn>
                                        <p:tgtEl>
                                          <p:spTgt spid="9"/>
                                        </p:tgtEl>
                                        <p:attrNameLst>
                                          <p:attrName>ppt_y</p:attrName>
                                        </p:attrNameLst>
                                      </p:cBhvr>
                                      <p:tavLst>
                                        <p:tav tm="0">
                                          <p:val>
                                            <p:strVal val="#ppt_y-1"/>
                                          </p:val>
                                        </p:tav>
                                        <p:tav tm="100000">
                                          <p:val>
                                            <p:strVal val="#ppt_y-(0.354*#ppt_w-0.172*#ppt_h)"/>
                                          </p:val>
                                        </p:tav>
                                      </p:tavLst>
                                    </p:anim>
                                    <p:anim calcmode="lin" valueType="num">
                                      <p:cBhvr>
                                        <p:cTn id="26" dur="47" decel="50000" autoRev="1" fill="hold">
                                          <p:stCondLst>
                                            <p:cond delay="137"/>
                                          </p:stCondLst>
                                        </p:cTn>
                                        <p:tgtEl>
                                          <p:spTgt spid="9"/>
                                        </p:tgtEl>
                                        <p:attrNameLst>
                                          <p:attrName>ppt_y</p:attrName>
                                        </p:attrNameLst>
                                      </p:cBhvr>
                                      <p:tavLst>
                                        <p:tav tm="0">
                                          <p:val>
                                            <p:strVal val="#ppt_y-(0.354*#ppt_w-0.172*#ppt_h)"/>
                                          </p:val>
                                        </p:tav>
                                        <p:tav tm="100000">
                                          <p:val>
                                            <p:strVal val="#ppt_y-(0.354*#ppt_w-0.172*#ppt_h)-#ppt_h/2"/>
                                          </p:val>
                                        </p:tav>
                                      </p:tavLst>
                                    </p:anim>
                                    <p:anim calcmode="lin" valueType="num">
                                      <p:cBhvr>
                                        <p:cTn id="27" dur="41" fill="hold">
                                          <p:stCondLst>
                                            <p:cond delay="259"/>
                                          </p:stCondLst>
                                        </p:cTn>
                                        <p:tgtEl>
                                          <p:spTgt spid="9"/>
                                        </p:tgtEl>
                                        <p:attrNameLst>
                                          <p:attrName>ppt_y</p:attrName>
                                        </p:attrNameLst>
                                      </p:cBhvr>
                                      <p:tavLst>
                                        <p:tav tm="0">
                                          <p:val>
                                            <p:strVal val="#ppt_y-(0.354*#ppt_w-0.172*#ppt_h)"/>
                                          </p:val>
                                        </p:tav>
                                        <p:tav tm="100000">
                                          <p:val>
                                            <p:strVal val="#ppt_y"/>
                                          </p:val>
                                        </p:tav>
                                      </p:tavLst>
                                    </p:anim>
                                  </p:childTnLst>
                                </p:cTn>
                              </p:par>
                            </p:childTnLst>
                          </p:cTn>
                        </p:par>
                        <p:par>
                          <p:cTn id="28" fill="hold">
                            <p:stCondLst>
                              <p:cond delay="2100"/>
                            </p:stCondLst>
                            <p:childTnLst>
                              <p:par>
                                <p:cTn id="29" presetID="26" presetClass="entr" presetSubtype="0"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down)">
                                      <p:cBhvr>
                                        <p:cTn id="31" dur="232">
                                          <p:stCondLst>
                                            <p:cond delay="0"/>
                                          </p:stCondLst>
                                        </p:cTn>
                                        <p:tgtEl>
                                          <p:spTgt spid="10"/>
                                        </p:tgtEl>
                                      </p:cBhvr>
                                    </p:animEffect>
                                    <p:anim calcmode="lin" valueType="num">
                                      <p:cBhvr>
                                        <p:cTn id="32" dur="729"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33" dur="266"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34" dur="266" tmFilter="0, 0; 0.125,0.2665; 0.25,0.4; 0.375,0.465; 0.5,0.5;  0.625,0.535; 0.75,0.6; 0.875,0.7335; 1,1">
                                          <p:stCondLst>
                                            <p:cond delay="266"/>
                                          </p:stCondLst>
                                        </p:cTn>
                                        <p:tgtEl>
                                          <p:spTgt spid="10"/>
                                        </p:tgtEl>
                                        <p:attrNameLst>
                                          <p:attrName>ppt_y</p:attrName>
                                        </p:attrNameLst>
                                      </p:cBhvr>
                                      <p:tavLst>
                                        <p:tav tm="0" fmla="#ppt_y-sin(pi*$)/9">
                                          <p:val>
                                            <p:fltVal val="0"/>
                                          </p:val>
                                        </p:tav>
                                        <p:tav tm="100000">
                                          <p:val>
                                            <p:fltVal val="1"/>
                                          </p:val>
                                        </p:tav>
                                      </p:tavLst>
                                    </p:anim>
                                    <p:anim calcmode="lin" valueType="num">
                                      <p:cBhvr>
                                        <p:cTn id="35" dur="133" tmFilter="0, 0; 0.125,0.2665; 0.25,0.4; 0.375,0.465; 0.5,0.5;  0.625,0.535; 0.75,0.6; 0.875,0.7335; 1,1">
                                          <p:stCondLst>
                                            <p:cond delay="530"/>
                                          </p:stCondLst>
                                        </p:cTn>
                                        <p:tgtEl>
                                          <p:spTgt spid="10"/>
                                        </p:tgtEl>
                                        <p:attrNameLst>
                                          <p:attrName>ppt_y</p:attrName>
                                        </p:attrNameLst>
                                      </p:cBhvr>
                                      <p:tavLst>
                                        <p:tav tm="0" fmla="#ppt_y-sin(pi*$)/27">
                                          <p:val>
                                            <p:fltVal val="0"/>
                                          </p:val>
                                        </p:tav>
                                        <p:tav tm="100000">
                                          <p:val>
                                            <p:fltVal val="1"/>
                                          </p:val>
                                        </p:tav>
                                      </p:tavLst>
                                    </p:anim>
                                    <p:anim calcmode="lin" valueType="num">
                                      <p:cBhvr>
                                        <p:cTn id="36" dur="66" tmFilter="0, 0; 0.125,0.2665; 0.25,0.4; 0.375,0.465; 0.5,0.5;  0.625,0.535; 0.75,0.6; 0.875,0.7335; 1,1">
                                          <p:stCondLst>
                                            <p:cond delay="662"/>
                                          </p:stCondLst>
                                        </p:cTn>
                                        <p:tgtEl>
                                          <p:spTgt spid="10"/>
                                        </p:tgtEl>
                                        <p:attrNameLst>
                                          <p:attrName>ppt_y</p:attrName>
                                        </p:attrNameLst>
                                      </p:cBhvr>
                                      <p:tavLst>
                                        <p:tav tm="0" fmla="#ppt_y-sin(pi*$)/81">
                                          <p:val>
                                            <p:fltVal val="0"/>
                                          </p:val>
                                        </p:tav>
                                        <p:tav tm="100000">
                                          <p:val>
                                            <p:fltVal val="1"/>
                                          </p:val>
                                        </p:tav>
                                      </p:tavLst>
                                    </p:anim>
                                    <p:animScale>
                                      <p:cBhvr>
                                        <p:cTn id="37" dur="10">
                                          <p:stCondLst>
                                            <p:cond delay="260"/>
                                          </p:stCondLst>
                                        </p:cTn>
                                        <p:tgtEl>
                                          <p:spTgt spid="10"/>
                                        </p:tgtEl>
                                      </p:cBhvr>
                                      <p:to x="100000" y="60000"/>
                                    </p:animScale>
                                    <p:animScale>
                                      <p:cBhvr>
                                        <p:cTn id="38" dur="66" decel="50000">
                                          <p:stCondLst>
                                            <p:cond delay="270"/>
                                          </p:stCondLst>
                                        </p:cTn>
                                        <p:tgtEl>
                                          <p:spTgt spid="10"/>
                                        </p:tgtEl>
                                      </p:cBhvr>
                                      <p:to x="100000" y="100000"/>
                                    </p:animScale>
                                    <p:animScale>
                                      <p:cBhvr>
                                        <p:cTn id="39" dur="10">
                                          <p:stCondLst>
                                            <p:cond delay="525"/>
                                          </p:stCondLst>
                                        </p:cTn>
                                        <p:tgtEl>
                                          <p:spTgt spid="10"/>
                                        </p:tgtEl>
                                      </p:cBhvr>
                                      <p:to x="100000" y="80000"/>
                                    </p:animScale>
                                    <p:animScale>
                                      <p:cBhvr>
                                        <p:cTn id="40" dur="66" decel="50000">
                                          <p:stCondLst>
                                            <p:cond delay="535"/>
                                          </p:stCondLst>
                                        </p:cTn>
                                        <p:tgtEl>
                                          <p:spTgt spid="10"/>
                                        </p:tgtEl>
                                      </p:cBhvr>
                                      <p:to x="100000" y="100000"/>
                                    </p:animScale>
                                    <p:animScale>
                                      <p:cBhvr>
                                        <p:cTn id="41" dur="10">
                                          <p:stCondLst>
                                            <p:cond delay="657"/>
                                          </p:stCondLst>
                                        </p:cTn>
                                        <p:tgtEl>
                                          <p:spTgt spid="10"/>
                                        </p:tgtEl>
                                      </p:cBhvr>
                                      <p:to x="100000" y="90000"/>
                                    </p:animScale>
                                    <p:animScale>
                                      <p:cBhvr>
                                        <p:cTn id="42" dur="66" decel="50000">
                                          <p:stCondLst>
                                            <p:cond delay="667"/>
                                          </p:stCondLst>
                                        </p:cTn>
                                        <p:tgtEl>
                                          <p:spTgt spid="10"/>
                                        </p:tgtEl>
                                      </p:cBhvr>
                                      <p:to x="100000" y="100000"/>
                                    </p:animScale>
                                    <p:animScale>
                                      <p:cBhvr>
                                        <p:cTn id="43" dur="10">
                                          <p:stCondLst>
                                            <p:cond delay="723"/>
                                          </p:stCondLst>
                                        </p:cTn>
                                        <p:tgtEl>
                                          <p:spTgt spid="10"/>
                                        </p:tgtEl>
                                      </p:cBhvr>
                                      <p:to x="100000" y="95000"/>
                                    </p:animScale>
                                    <p:animScale>
                                      <p:cBhvr>
                                        <p:cTn id="44" dur="66" decel="50000">
                                          <p:stCondLst>
                                            <p:cond delay="734"/>
                                          </p:stCondLst>
                                        </p:cTn>
                                        <p:tgtEl>
                                          <p:spTgt spid="10"/>
                                        </p:tgtEl>
                                      </p:cBhvr>
                                      <p:to x="100000" y="100000"/>
                                    </p:animScale>
                                  </p:childTnLst>
                                </p:cTn>
                              </p:par>
                              <p:par>
                                <p:cTn id="45" presetID="38" presetClass="entr" presetSubtype="0" accel="50000" fill="hold" grpId="0" nodeType="withEffect">
                                  <p:stCondLst>
                                    <p:cond delay="0"/>
                                  </p:stCondLst>
                                  <p:iterate type="lt">
                                    <p:tmPct val="50000"/>
                                  </p:iterate>
                                  <p:childTnLst>
                                    <p:set>
                                      <p:cBhvr>
                                        <p:cTn id="46" dur="1" fill="hold">
                                          <p:stCondLst>
                                            <p:cond delay="0"/>
                                          </p:stCondLst>
                                        </p:cTn>
                                        <p:tgtEl>
                                          <p:spTgt spid="11"/>
                                        </p:tgtEl>
                                        <p:attrNameLst>
                                          <p:attrName>style.visibility</p:attrName>
                                        </p:attrNameLst>
                                      </p:cBhvr>
                                      <p:to>
                                        <p:strVal val="visible"/>
                                      </p:to>
                                    </p:set>
                                    <p:set>
                                      <p:cBhvr>
                                        <p:cTn id="47" dur="137" fill="hold">
                                          <p:stCondLst>
                                            <p:cond delay="0"/>
                                          </p:stCondLst>
                                        </p:cTn>
                                        <p:tgtEl>
                                          <p:spTgt spid="11"/>
                                        </p:tgtEl>
                                        <p:attrNameLst>
                                          <p:attrName>style.rotation</p:attrName>
                                        </p:attrNameLst>
                                      </p:cBhvr>
                                      <p:to>
                                        <p:strVal val="-45.0"/>
                                      </p:to>
                                    </p:set>
                                    <p:anim calcmode="lin" valueType="num">
                                      <p:cBhvr>
                                        <p:cTn id="48" dur="137" fill="hold">
                                          <p:stCondLst>
                                            <p:cond delay="137"/>
                                          </p:stCondLst>
                                        </p:cTn>
                                        <p:tgtEl>
                                          <p:spTgt spid="11"/>
                                        </p:tgtEl>
                                        <p:attrNameLst>
                                          <p:attrName>style.rotation</p:attrName>
                                        </p:attrNameLst>
                                      </p:cBhvr>
                                      <p:tavLst>
                                        <p:tav tm="0">
                                          <p:val>
                                            <p:fltVal val="-45"/>
                                          </p:val>
                                        </p:tav>
                                        <p:tav tm="69900">
                                          <p:val>
                                            <p:fltVal val="45"/>
                                          </p:val>
                                        </p:tav>
                                        <p:tav tm="100000">
                                          <p:val>
                                            <p:fltVal val="0"/>
                                          </p:val>
                                        </p:tav>
                                      </p:tavLst>
                                    </p:anim>
                                    <p:anim calcmode="lin" valueType="num">
                                      <p:cBhvr>
                                        <p:cTn id="49" dur="137" fill="hold">
                                          <p:stCondLst>
                                            <p:cond delay="0"/>
                                          </p:stCondLst>
                                        </p:cTn>
                                        <p:tgtEl>
                                          <p:spTgt spid="11"/>
                                        </p:tgtEl>
                                        <p:attrNameLst>
                                          <p:attrName>ppt_y</p:attrName>
                                        </p:attrNameLst>
                                      </p:cBhvr>
                                      <p:tavLst>
                                        <p:tav tm="0">
                                          <p:val>
                                            <p:strVal val="#ppt_y-1"/>
                                          </p:val>
                                        </p:tav>
                                        <p:tav tm="100000">
                                          <p:val>
                                            <p:strVal val="#ppt_y-(0.354*#ppt_w-0.172*#ppt_h)"/>
                                          </p:val>
                                        </p:tav>
                                      </p:tavLst>
                                    </p:anim>
                                    <p:anim calcmode="lin" valueType="num">
                                      <p:cBhvr>
                                        <p:cTn id="50" dur="47" decel="50000" autoRev="1" fill="hold">
                                          <p:stCondLst>
                                            <p:cond delay="137"/>
                                          </p:stCondLst>
                                        </p:cTn>
                                        <p:tgtEl>
                                          <p:spTgt spid="11"/>
                                        </p:tgtEl>
                                        <p:attrNameLst>
                                          <p:attrName>ppt_y</p:attrName>
                                        </p:attrNameLst>
                                      </p:cBhvr>
                                      <p:tavLst>
                                        <p:tav tm="0">
                                          <p:val>
                                            <p:strVal val="#ppt_y-(0.354*#ppt_w-0.172*#ppt_h)"/>
                                          </p:val>
                                        </p:tav>
                                        <p:tav tm="100000">
                                          <p:val>
                                            <p:strVal val="#ppt_y-(0.354*#ppt_w-0.172*#ppt_h)-#ppt_h/2"/>
                                          </p:val>
                                        </p:tav>
                                      </p:tavLst>
                                    </p:anim>
                                    <p:anim calcmode="lin" valueType="num">
                                      <p:cBhvr>
                                        <p:cTn id="51" dur="41" fill="hold">
                                          <p:stCondLst>
                                            <p:cond delay="259"/>
                                          </p:stCondLst>
                                        </p:cTn>
                                        <p:tgtEl>
                                          <p:spTgt spid="11"/>
                                        </p:tgtEl>
                                        <p:attrNameLst>
                                          <p:attrName>ppt_y</p:attrName>
                                        </p:attrNameLst>
                                      </p:cBhvr>
                                      <p:tavLst>
                                        <p:tav tm="0">
                                          <p:val>
                                            <p:strVal val="#ppt_y-(0.354*#ppt_w-0.172*#ppt_h)"/>
                                          </p:val>
                                        </p:tav>
                                        <p:tav tm="100000">
                                          <p:val>
                                            <p:strVal val="#ppt_y"/>
                                          </p:val>
                                        </p:tav>
                                      </p:tavLst>
                                    </p:anim>
                                  </p:childTnLst>
                                </p:cTn>
                              </p:par>
                            </p:childTnLst>
                          </p:cTn>
                        </p:par>
                        <p:par>
                          <p:cTn id="52" fill="hold">
                            <p:stCondLst>
                              <p:cond delay="3600"/>
                            </p:stCondLst>
                            <p:childTnLst>
                              <p:par>
                                <p:cTn id="53" presetID="26" presetClass="entr" presetSubtype="0" fill="hold" grpId="0" nodeType="after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wipe(down)">
                                      <p:cBhvr>
                                        <p:cTn id="55" dur="232">
                                          <p:stCondLst>
                                            <p:cond delay="0"/>
                                          </p:stCondLst>
                                        </p:cTn>
                                        <p:tgtEl>
                                          <p:spTgt spid="12"/>
                                        </p:tgtEl>
                                      </p:cBhvr>
                                    </p:animEffect>
                                    <p:anim calcmode="lin" valueType="num">
                                      <p:cBhvr>
                                        <p:cTn id="56" dur="729"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57" dur="266"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58" dur="266" tmFilter="0, 0; 0.125,0.2665; 0.25,0.4; 0.375,0.465; 0.5,0.5;  0.625,0.535; 0.75,0.6; 0.875,0.7335; 1,1">
                                          <p:stCondLst>
                                            <p:cond delay="266"/>
                                          </p:stCondLst>
                                        </p:cTn>
                                        <p:tgtEl>
                                          <p:spTgt spid="12"/>
                                        </p:tgtEl>
                                        <p:attrNameLst>
                                          <p:attrName>ppt_y</p:attrName>
                                        </p:attrNameLst>
                                      </p:cBhvr>
                                      <p:tavLst>
                                        <p:tav tm="0" fmla="#ppt_y-sin(pi*$)/9">
                                          <p:val>
                                            <p:fltVal val="0"/>
                                          </p:val>
                                        </p:tav>
                                        <p:tav tm="100000">
                                          <p:val>
                                            <p:fltVal val="1"/>
                                          </p:val>
                                        </p:tav>
                                      </p:tavLst>
                                    </p:anim>
                                    <p:anim calcmode="lin" valueType="num">
                                      <p:cBhvr>
                                        <p:cTn id="59" dur="133" tmFilter="0, 0; 0.125,0.2665; 0.25,0.4; 0.375,0.465; 0.5,0.5;  0.625,0.535; 0.75,0.6; 0.875,0.7335; 1,1">
                                          <p:stCondLst>
                                            <p:cond delay="530"/>
                                          </p:stCondLst>
                                        </p:cTn>
                                        <p:tgtEl>
                                          <p:spTgt spid="12"/>
                                        </p:tgtEl>
                                        <p:attrNameLst>
                                          <p:attrName>ppt_y</p:attrName>
                                        </p:attrNameLst>
                                      </p:cBhvr>
                                      <p:tavLst>
                                        <p:tav tm="0" fmla="#ppt_y-sin(pi*$)/27">
                                          <p:val>
                                            <p:fltVal val="0"/>
                                          </p:val>
                                        </p:tav>
                                        <p:tav tm="100000">
                                          <p:val>
                                            <p:fltVal val="1"/>
                                          </p:val>
                                        </p:tav>
                                      </p:tavLst>
                                    </p:anim>
                                    <p:anim calcmode="lin" valueType="num">
                                      <p:cBhvr>
                                        <p:cTn id="60" dur="66" tmFilter="0, 0; 0.125,0.2665; 0.25,0.4; 0.375,0.465; 0.5,0.5;  0.625,0.535; 0.75,0.6; 0.875,0.7335; 1,1">
                                          <p:stCondLst>
                                            <p:cond delay="662"/>
                                          </p:stCondLst>
                                        </p:cTn>
                                        <p:tgtEl>
                                          <p:spTgt spid="12"/>
                                        </p:tgtEl>
                                        <p:attrNameLst>
                                          <p:attrName>ppt_y</p:attrName>
                                        </p:attrNameLst>
                                      </p:cBhvr>
                                      <p:tavLst>
                                        <p:tav tm="0" fmla="#ppt_y-sin(pi*$)/81">
                                          <p:val>
                                            <p:fltVal val="0"/>
                                          </p:val>
                                        </p:tav>
                                        <p:tav tm="100000">
                                          <p:val>
                                            <p:fltVal val="1"/>
                                          </p:val>
                                        </p:tav>
                                      </p:tavLst>
                                    </p:anim>
                                    <p:animScale>
                                      <p:cBhvr>
                                        <p:cTn id="61" dur="10">
                                          <p:stCondLst>
                                            <p:cond delay="260"/>
                                          </p:stCondLst>
                                        </p:cTn>
                                        <p:tgtEl>
                                          <p:spTgt spid="12"/>
                                        </p:tgtEl>
                                      </p:cBhvr>
                                      <p:to x="100000" y="60000"/>
                                    </p:animScale>
                                    <p:animScale>
                                      <p:cBhvr>
                                        <p:cTn id="62" dur="66" decel="50000">
                                          <p:stCondLst>
                                            <p:cond delay="270"/>
                                          </p:stCondLst>
                                        </p:cTn>
                                        <p:tgtEl>
                                          <p:spTgt spid="12"/>
                                        </p:tgtEl>
                                      </p:cBhvr>
                                      <p:to x="100000" y="100000"/>
                                    </p:animScale>
                                    <p:animScale>
                                      <p:cBhvr>
                                        <p:cTn id="63" dur="10">
                                          <p:stCondLst>
                                            <p:cond delay="525"/>
                                          </p:stCondLst>
                                        </p:cTn>
                                        <p:tgtEl>
                                          <p:spTgt spid="12"/>
                                        </p:tgtEl>
                                      </p:cBhvr>
                                      <p:to x="100000" y="80000"/>
                                    </p:animScale>
                                    <p:animScale>
                                      <p:cBhvr>
                                        <p:cTn id="64" dur="66" decel="50000">
                                          <p:stCondLst>
                                            <p:cond delay="535"/>
                                          </p:stCondLst>
                                        </p:cTn>
                                        <p:tgtEl>
                                          <p:spTgt spid="12"/>
                                        </p:tgtEl>
                                      </p:cBhvr>
                                      <p:to x="100000" y="100000"/>
                                    </p:animScale>
                                    <p:animScale>
                                      <p:cBhvr>
                                        <p:cTn id="65" dur="10">
                                          <p:stCondLst>
                                            <p:cond delay="657"/>
                                          </p:stCondLst>
                                        </p:cTn>
                                        <p:tgtEl>
                                          <p:spTgt spid="12"/>
                                        </p:tgtEl>
                                      </p:cBhvr>
                                      <p:to x="100000" y="90000"/>
                                    </p:animScale>
                                    <p:animScale>
                                      <p:cBhvr>
                                        <p:cTn id="66" dur="66" decel="50000">
                                          <p:stCondLst>
                                            <p:cond delay="667"/>
                                          </p:stCondLst>
                                        </p:cTn>
                                        <p:tgtEl>
                                          <p:spTgt spid="12"/>
                                        </p:tgtEl>
                                      </p:cBhvr>
                                      <p:to x="100000" y="100000"/>
                                    </p:animScale>
                                    <p:animScale>
                                      <p:cBhvr>
                                        <p:cTn id="67" dur="10">
                                          <p:stCondLst>
                                            <p:cond delay="723"/>
                                          </p:stCondLst>
                                        </p:cTn>
                                        <p:tgtEl>
                                          <p:spTgt spid="12"/>
                                        </p:tgtEl>
                                      </p:cBhvr>
                                      <p:to x="100000" y="95000"/>
                                    </p:animScale>
                                    <p:animScale>
                                      <p:cBhvr>
                                        <p:cTn id="68" dur="66" decel="50000">
                                          <p:stCondLst>
                                            <p:cond delay="734"/>
                                          </p:stCondLst>
                                        </p:cTn>
                                        <p:tgtEl>
                                          <p:spTgt spid="12"/>
                                        </p:tgtEl>
                                      </p:cBhvr>
                                      <p:to x="100000" y="100000"/>
                                    </p:animScale>
                                  </p:childTnLst>
                                </p:cTn>
                              </p:par>
                              <p:par>
                                <p:cTn id="69" presetID="38" presetClass="entr" presetSubtype="0" accel="50000" fill="hold" grpId="0" nodeType="withEffect">
                                  <p:stCondLst>
                                    <p:cond delay="0"/>
                                  </p:stCondLst>
                                  <p:iterate type="lt">
                                    <p:tmPct val="50000"/>
                                  </p:iterate>
                                  <p:childTnLst>
                                    <p:set>
                                      <p:cBhvr>
                                        <p:cTn id="70" dur="1" fill="hold">
                                          <p:stCondLst>
                                            <p:cond delay="0"/>
                                          </p:stCondLst>
                                        </p:cTn>
                                        <p:tgtEl>
                                          <p:spTgt spid="13"/>
                                        </p:tgtEl>
                                        <p:attrNameLst>
                                          <p:attrName>style.visibility</p:attrName>
                                        </p:attrNameLst>
                                      </p:cBhvr>
                                      <p:to>
                                        <p:strVal val="visible"/>
                                      </p:to>
                                    </p:set>
                                    <p:set>
                                      <p:cBhvr>
                                        <p:cTn id="71" dur="137" fill="hold">
                                          <p:stCondLst>
                                            <p:cond delay="0"/>
                                          </p:stCondLst>
                                        </p:cTn>
                                        <p:tgtEl>
                                          <p:spTgt spid="13"/>
                                        </p:tgtEl>
                                        <p:attrNameLst>
                                          <p:attrName>style.rotation</p:attrName>
                                        </p:attrNameLst>
                                      </p:cBhvr>
                                      <p:to>
                                        <p:strVal val="-45.0"/>
                                      </p:to>
                                    </p:set>
                                    <p:anim calcmode="lin" valueType="num">
                                      <p:cBhvr>
                                        <p:cTn id="72" dur="137" fill="hold">
                                          <p:stCondLst>
                                            <p:cond delay="137"/>
                                          </p:stCondLst>
                                        </p:cTn>
                                        <p:tgtEl>
                                          <p:spTgt spid="13"/>
                                        </p:tgtEl>
                                        <p:attrNameLst>
                                          <p:attrName>style.rotation</p:attrName>
                                        </p:attrNameLst>
                                      </p:cBhvr>
                                      <p:tavLst>
                                        <p:tav tm="0">
                                          <p:val>
                                            <p:fltVal val="-45"/>
                                          </p:val>
                                        </p:tav>
                                        <p:tav tm="69900">
                                          <p:val>
                                            <p:fltVal val="45"/>
                                          </p:val>
                                        </p:tav>
                                        <p:tav tm="100000">
                                          <p:val>
                                            <p:fltVal val="0"/>
                                          </p:val>
                                        </p:tav>
                                      </p:tavLst>
                                    </p:anim>
                                    <p:anim calcmode="lin" valueType="num">
                                      <p:cBhvr>
                                        <p:cTn id="73" dur="137" fill="hold">
                                          <p:stCondLst>
                                            <p:cond delay="0"/>
                                          </p:stCondLst>
                                        </p:cTn>
                                        <p:tgtEl>
                                          <p:spTgt spid="13"/>
                                        </p:tgtEl>
                                        <p:attrNameLst>
                                          <p:attrName>ppt_y</p:attrName>
                                        </p:attrNameLst>
                                      </p:cBhvr>
                                      <p:tavLst>
                                        <p:tav tm="0">
                                          <p:val>
                                            <p:strVal val="#ppt_y-1"/>
                                          </p:val>
                                        </p:tav>
                                        <p:tav tm="100000">
                                          <p:val>
                                            <p:strVal val="#ppt_y-(0.354*#ppt_w-0.172*#ppt_h)"/>
                                          </p:val>
                                        </p:tav>
                                      </p:tavLst>
                                    </p:anim>
                                    <p:anim calcmode="lin" valueType="num">
                                      <p:cBhvr>
                                        <p:cTn id="74" dur="47" decel="50000" autoRev="1" fill="hold">
                                          <p:stCondLst>
                                            <p:cond delay="137"/>
                                          </p:stCondLst>
                                        </p:cTn>
                                        <p:tgtEl>
                                          <p:spTgt spid="13"/>
                                        </p:tgtEl>
                                        <p:attrNameLst>
                                          <p:attrName>ppt_y</p:attrName>
                                        </p:attrNameLst>
                                      </p:cBhvr>
                                      <p:tavLst>
                                        <p:tav tm="0">
                                          <p:val>
                                            <p:strVal val="#ppt_y-(0.354*#ppt_w-0.172*#ppt_h)"/>
                                          </p:val>
                                        </p:tav>
                                        <p:tav tm="100000">
                                          <p:val>
                                            <p:strVal val="#ppt_y-(0.354*#ppt_w-0.172*#ppt_h)-#ppt_h/2"/>
                                          </p:val>
                                        </p:tav>
                                      </p:tavLst>
                                    </p:anim>
                                    <p:anim calcmode="lin" valueType="num">
                                      <p:cBhvr>
                                        <p:cTn id="75" dur="41" fill="hold">
                                          <p:stCondLst>
                                            <p:cond delay="259"/>
                                          </p:stCondLst>
                                        </p:cTn>
                                        <p:tgtEl>
                                          <p:spTgt spid="13"/>
                                        </p:tgtEl>
                                        <p:attrNameLst>
                                          <p:attrName>ppt_y</p:attrName>
                                        </p:attrNameLst>
                                      </p:cBhvr>
                                      <p:tavLst>
                                        <p:tav tm="0">
                                          <p:val>
                                            <p:strVal val="#ppt_y-(0.354*#ppt_w-0.172*#ppt_h)"/>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5" presetClass="entr" presetSubtype="0" fill="hold" grpId="0" nodeType="clickEffect">
                                  <p:stCondLst>
                                    <p:cond delay="0"/>
                                  </p:stCondLst>
                                  <p:childTnLst>
                                    <p:set>
                                      <p:cBhvr>
                                        <p:cTn id="79" dur="1" fill="hold">
                                          <p:stCondLst>
                                            <p:cond delay="0"/>
                                          </p:stCondLst>
                                        </p:cTn>
                                        <p:tgtEl>
                                          <p:spTgt spid="14"/>
                                        </p:tgtEl>
                                        <p:attrNameLst>
                                          <p:attrName>style.visibility</p:attrName>
                                        </p:attrNameLst>
                                      </p:cBhvr>
                                      <p:to>
                                        <p:strVal val="visible"/>
                                      </p:to>
                                    </p:set>
                                    <p:anim calcmode="lin" valueType="num">
                                      <p:cBhvr>
                                        <p:cTn id="80" dur="500" decel="50000" fill="hold">
                                          <p:stCondLst>
                                            <p:cond delay="0"/>
                                          </p:stCondLst>
                                        </p:cTn>
                                        <p:tgtEl>
                                          <p:spTgt spid="14"/>
                                        </p:tgtEl>
                                        <p:attrNameLst>
                                          <p:attrName>style.rotation</p:attrName>
                                        </p:attrNameLst>
                                      </p:cBhvr>
                                      <p:tavLst>
                                        <p:tav tm="0">
                                          <p:val>
                                            <p:fltVal val="-90"/>
                                          </p:val>
                                        </p:tav>
                                        <p:tav tm="100000">
                                          <p:val>
                                            <p:fltVal val="0"/>
                                          </p:val>
                                        </p:tav>
                                      </p:tavLst>
                                    </p:anim>
                                    <p:anim calcmode="lin" valueType="num">
                                      <p:cBhvr>
                                        <p:cTn id="81" dur="500" decel="50000" fill="hold">
                                          <p:stCondLst>
                                            <p:cond delay="0"/>
                                          </p:stCondLst>
                                        </p:cTn>
                                        <p:tgtEl>
                                          <p:spTgt spid="14"/>
                                        </p:tgtEl>
                                        <p:attrNameLst>
                                          <p:attrName>ppt_w</p:attrName>
                                        </p:attrNameLst>
                                      </p:cBhvr>
                                      <p:tavLst>
                                        <p:tav tm="0">
                                          <p:val>
                                            <p:strVal val="#ppt_w"/>
                                          </p:val>
                                        </p:tav>
                                        <p:tav tm="100000">
                                          <p:val>
                                            <p:strVal val="#ppt_w*.05"/>
                                          </p:val>
                                        </p:tav>
                                      </p:tavLst>
                                    </p:anim>
                                    <p:anim calcmode="lin" valueType="num">
                                      <p:cBhvr>
                                        <p:cTn id="82" dur="500" accel="50000" fill="hold">
                                          <p:stCondLst>
                                            <p:cond delay="500"/>
                                          </p:stCondLst>
                                        </p:cTn>
                                        <p:tgtEl>
                                          <p:spTgt spid="14"/>
                                        </p:tgtEl>
                                        <p:attrNameLst>
                                          <p:attrName>ppt_w</p:attrName>
                                        </p:attrNameLst>
                                      </p:cBhvr>
                                      <p:tavLst>
                                        <p:tav tm="0">
                                          <p:val>
                                            <p:strVal val="#ppt_w*.05"/>
                                          </p:val>
                                        </p:tav>
                                        <p:tav tm="100000">
                                          <p:val>
                                            <p:strVal val="#ppt_w"/>
                                          </p:val>
                                        </p:tav>
                                      </p:tavLst>
                                    </p:anim>
                                    <p:anim calcmode="lin" valueType="num">
                                      <p:cBhvr>
                                        <p:cTn id="83" dur="1000" fill="hold"/>
                                        <p:tgtEl>
                                          <p:spTgt spid="14"/>
                                        </p:tgtEl>
                                        <p:attrNameLst>
                                          <p:attrName>ppt_h</p:attrName>
                                        </p:attrNameLst>
                                      </p:cBhvr>
                                      <p:tavLst>
                                        <p:tav tm="0">
                                          <p:val>
                                            <p:strVal val="#ppt_h"/>
                                          </p:val>
                                        </p:tav>
                                        <p:tav tm="100000">
                                          <p:val>
                                            <p:strVal val="#ppt_h"/>
                                          </p:val>
                                        </p:tav>
                                      </p:tavLst>
                                    </p:anim>
                                    <p:anim calcmode="lin" valueType="num">
                                      <p:cBhvr>
                                        <p:cTn id="84" dur="500" decel="50000" fill="hold">
                                          <p:stCondLst>
                                            <p:cond delay="0"/>
                                          </p:stCondLst>
                                        </p:cTn>
                                        <p:tgtEl>
                                          <p:spTgt spid="14"/>
                                        </p:tgtEl>
                                        <p:attrNameLst>
                                          <p:attrName>ppt_x</p:attrName>
                                        </p:attrNameLst>
                                      </p:cBhvr>
                                      <p:tavLst>
                                        <p:tav tm="0">
                                          <p:val>
                                            <p:strVal val="#ppt_x+.4"/>
                                          </p:val>
                                        </p:tav>
                                        <p:tav tm="100000">
                                          <p:val>
                                            <p:strVal val="#ppt_x"/>
                                          </p:val>
                                        </p:tav>
                                      </p:tavLst>
                                    </p:anim>
                                    <p:anim calcmode="lin" valueType="num">
                                      <p:cBhvr>
                                        <p:cTn id="85" dur="500" decel="50000" fill="hold">
                                          <p:stCondLst>
                                            <p:cond delay="0"/>
                                          </p:stCondLst>
                                        </p:cTn>
                                        <p:tgtEl>
                                          <p:spTgt spid="14"/>
                                        </p:tgtEl>
                                        <p:attrNameLst>
                                          <p:attrName>ppt_y</p:attrName>
                                        </p:attrNameLst>
                                      </p:cBhvr>
                                      <p:tavLst>
                                        <p:tav tm="0">
                                          <p:val>
                                            <p:strVal val="#ppt_y-.2"/>
                                          </p:val>
                                        </p:tav>
                                        <p:tav tm="100000">
                                          <p:val>
                                            <p:strVal val="#ppt_y+.1"/>
                                          </p:val>
                                        </p:tav>
                                      </p:tavLst>
                                    </p:anim>
                                    <p:anim calcmode="lin" valueType="num">
                                      <p:cBhvr>
                                        <p:cTn id="86" dur="500" accel="50000" fill="hold">
                                          <p:stCondLst>
                                            <p:cond delay="500"/>
                                          </p:stCondLst>
                                        </p:cTn>
                                        <p:tgtEl>
                                          <p:spTgt spid="14"/>
                                        </p:tgtEl>
                                        <p:attrNameLst>
                                          <p:attrName>ppt_y</p:attrName>
                                        </p:attrNameLst>
                                      </p:cBhvr>
                                      <p:tavLst>
                                        <p:tav tm="0">
                                          <p:val>
                                            <p:strVal val="#ppt_y+.1"/>
                                          </p:val>
                                        </p:tav>
                                        <p:tav tm="100000">
                                          <p:val>
                                            <p:strVal val="#ppt_y"/>
                                          </p:val>
                                        </p:tav>
                                      </p:tavLst>
                                    </p:anim>
                                    <p:animEffect transition="in" filter="fade">
                                      <p:cBhvr>
                                        <p:cTn id="87" dur="1000" decel="50000">
                                          <p:stCondLst>
                                            <p:cond delay="0"/>
                                          </p:stCondLst>
                                        </p:cTn>
                                        <p:tgtEl>
                                          <p:spTgt spid="14"/>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blinds(horizontal)">
                                      <p:cBhvr>
                                        <p:cTn id="92" dur="500"/>
                                        <p:tgtEl>
                                          <p:spTgt spid="20"/>
                                        </p:tgtEl>
                                      </p:cBhvr>
                                    </p:animEffect>
                                  </p:childTnLst>
                                </p:cTn>
                              </p:par>
                            </p:childTnLst>
                          </p:cTn>
                        </p:par>
                        <p:par>
                          <p:cTn id="93" fill="hold">
                            <p:stCondLst>
                              <p:cond delay="500"/>
                            </p:stCondLst>
                            <p:childTnLst>
                              <p:par>
                                <p:cTn id="94" presetID="18" presetClass="entr" presetSubtype="12" fill="hold" grpId="0" nodeType="afterEffect">
                                  <p:stCondLst>
                                    <p:cond delay="0"/>
                                  </p:stCondLst>
                                  <p:childTnLst>
                                    <p:set>
                                      <p:cBhvr>
                                        <p:cTn id="95" dur="1" fill="hold">
                                          <p:stCondLst>
                                            <p:cond delay="0"/>
                                          </p:stCondLst>
                                        </p:cTn>
                                        <p:tgtEl>
                                          <p:spTgt spid="22"/>
                                        </p:tgtEl>
                                        <p:attrNameLst>
                                          <p:attrName>style.visibility</p:attrName>
                                        </p:attrNameLst>
                                      </p:cBhvr>
                                      <p:to>
                                        <p:strVal val="visible"/>
                                      </p:to>
                                    </p:set>
                                    <p:animEffect transition="in" filter="strips(downLeft)">
                                      <p:cBhvr>
                                        <p:cTn id="96" dur="500"/>
                                        <p:tgtEl>
                                          <p:spTgt spid="22"/>
                                        </p:tgtEl>
                                      </p:cBhvr>
                                    </p:animEffect>
                                  </p:childTnLst>
                                </p:cTn>
                              </p:par>
                            </p:childTnLst>
                          </p:cTn>
                        </p:par>
                      </p:childTnLst>
                    </p:cTn>
                  </p:par>
                  <p:par>
                    <p:cTn id="97" fill="hold">
                      <p:stCondLst>
                        <p:cond delay="indefinite"/>
                      </p:stCondLst>
                      <p:childTnLst>
                        <p:par>
                          <p:cTn id="98" fill="hold">
                            <p:stCondLst>
                              <p:cond delay="0"/>
                            </p:stCondLst>
                            <p:childTnLst>
                              <p:par>
                                <p:cTn id="99" presetID="18" presetClass="entr" presetSubtype="12" fill="hold" grpId="0" nodeType="clickEffect">
                                  <p:stCondLst>
                                    <p:cond delay="0"/>
                                  </p:stCondLst>
                                  <p:childTnLst>
                                    <p:set>
                                      <p:cBhvr>
                                        <p:cTn id="100" dur="1" fill="hold">
                                          <p:stCondLst>
                                            <p:cond delay="0"/>
                                          </p:stCondLst>
                                        </p:cTn>
                                        <p:tgtEl>
                                          <p:spTgt spid="24"/>
                                        </p:tgtEl>
                                        <p:attrNameLst>
                                          <p:attrName>style.visibility</p:attrName>
                                        </p:attrNameLst>
                                      </p:cBhvr>
                                      <p:to>
                                        <p:strVal val="visible"/>
                                      </p:to>
                                    </p:set>
                                    <p:animEffect transition="in" filter="strips(downLeft)">
                                      <p:cBhvr>
                                        <p:cTn id="101" dur="500"/>
                                        <p:tgtEl>
                                          <p:spTgt spid="24"/>
                                        </p:tgtEl>
                                      </p:cBhvr>
                                    </p:animEffect>
                                  </p:childTnLst>
                                </p:cTn>
                              </p:par>
                            </p:childTnLst>
                          </p:cTn>
                        </p:par>
                        <p:par>
                          <p:cTn id="102" fill="hold">
                            <p:stCondLst>
                              <p:cond delay="500"/>
                            </p:stCondLst>
                            <p:childTnLst>
                              <p:par>
                                <p:cTn id="103" presetID="18" presetClass="entr" presetSubtype="12" fill="hold" grpId="0" nodeType="afterEffect">
                                  <p:stCondLst>
                                    <p:cond delay="0"/>
                                  </p:stCondLst>
                                  <p:childTnLst>
                                    <p:set>
                                      <p:cBhvr>
                                        <p:cTn id="104" dur="1" fill="hold">
                                          <p:stCondLst>
                                            <p:cond delay="0"/>
                                          </p:stCondLst>
                                        </p:cTn>
                                        <p:tgtEl>
                                          <p:spTgt spid="25"/>
                                        </p:tgtEl>
                                        <p:attrNameLst>
                                          <p:attrName>style.visibility</p:attrName>
                                        </p:attrNameLst>
                                      </p:cBhvr>
                                      <p:to>
                                        <p:strVal val="visible"/>
                                      </p:to>
                                    </p:set>
                                    <p:animEffect transition="in" filter="strips(downLeft)">
                                      <p:cBhvr>
                                        <p:cTn id="105" dur="500"/>
                                        <p:tgtEl>
                                          <p:spTgt spid="25"/>
                                        </p:tgtEl>
                                      </p:cBhvr>
                                    </p:animEffect>
                                  </p:childTnLst>
                                </p:cTn>
                              </p:par>
                            </p:childTnLst>
                          </p:cTn>
                        </p:par>
                      </p:childTnLst>
                    </p:cTn>
                  </p:par>
                  <p:par>
                    <p:cTn id="106" fill="hold">
                      <p:stCondLst>
                        <p:cond delay="indefinite"/>
                      </p:stCondLst>
                      <p:childTnLst>
                        <p:par>
                          <p:cTn id="107" fill="hold">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27"/>
                                        </p:tgtEl>
                                        <p:attrNameLst>
                                          <p:attrName>style.visibility</p:attrName>
                                        </p:attrNameLst>
                                      </p:cBhvr>
                                      <p:to>
                                        <p:strVal val="visible"/>
                                      </p:to>
                                    </p:set>
                                    <p:animEffect transition="in" filter="blinds(horizontal)">
                                      <p:cBhvr>
                                        <p:cTn id="110" dur="500"/>
                                        <p:tgtEl>
                                          <p:spTgt spid="27"/>
                                        </p:tgtEl>
                                      </p:cBhvr>
                                    </p:animEffect>
                                  </p:childTnLst>
                                </p:cTn>
                              </p:par>
                            </p:childTnLst>
                          </p:cTn>
                        </p:par>
                        <p:par>
                          <p:cTn id="111" fill="hold">
                            <p:stCondLst>
                              <p:cond delay="500"/>
                            </p:stCondLst>
                            <p:childTnLst>
                              <p:par>
                                <p:cTn id="112" presetID="18" presetClass="entr" presetSubtype="12" fill="hold" grpId="0" nodeType="afterEffect">
                                  <p:stCondLst>
                                    <p:cond delay="0"/>
                                  </p:stCondLst>
                                  <p:childTnLst>
                                    <p:set>
                                      <p:cBhvr>
                                        <p:cTn id="113" dur="1" fill="hold">
                                          <p:stCondLst>
                                            <p:cond delay="0"/>
                                          </p:stCondLst>
                                        </p:cTn>
                                        <p:tgtEl>
                                          <p:spTgt spid="29"/>
                                        </p:tgtEl>
                                        <p:attrNameLst>
                                          <p:attrName>style.visibility</p:attrName>
                                        </p:attrNameLst>
                                      </p:cBhvr>
                                      <p:to>
                                        <p:strVal val="visible"/>
                                      </p:to>
                                    </p:set>
                                    <p:animEffect transition="in" filter="strips(downLeft)">
                                      <p:cBhvr>
                                        <p:cTn id="114"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1"/>
      <p:bldP spid="10" grpId="0" animBg="1"/>
      <p:bldP spid="11" grpId="0"/>
      <p:bldP spid="12" grpId="0" animBg="1"/>
      <p:bldP spid="13" grpId="0"/>
      <p:bldP spid="14" grpId="0" animBg="1"/>
      <p:bldP spid="20" grpId="0"/>
      <p:bldP spid="22" grpId="0"/>
      <p:bldP spid="24" grpId="0"/>
      <p:bldP spid="25" grpId="0"/>
      <p:bldP spid="27" grpId="0"/>
      <p:bldP spid="2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150387"/>
            <a:ext cx="7924800" cy="733181"/>
          </a:xfrm>
        </p:spPr>
        <p:txBody>
          <a:bodyPr/>
          <a:lstStyle/>
          <a:p>
            <a:pPr algn="ctr"/>
            <a:r>
              <a:rPr lang="fr-FR" dirty="0" smtClean="0"/>
              <a:t>Construire un E.P.I COHÉRENT</a:t>
            </a:r>
            <a:endParaRPr lang="fr-FR" dirty="0"/>
          </a:p>
        </p:txBody>
      </p:sp>
      <p:sp>
        <p:nvSpPr>
          <p:cNvPr id="3" name="Espace réservé du contenu 2"/>
          <p:cNvSpPr>
            <a:spLocks noGrp="1"/>
          </p:cNvSpPr>
          <p:nvPr>
            <p:ph sz="quarter" idx="13"/>
          </p:nvPr>
        </p:nvSpPr>
        <p:spPr>
          <a:xfrm>
            <a:off x="609600" y="994743"/>
            <a:ext cx="7924800" cy="1698105"/>
          </a:xfrm>
          <a:ln w="28575" cmpd="sng">
            <a:solidFill>
              <a:srgbClr val="FF0000"/>
            </a:solidFill>
            <a:prstDash val="sysDash"/>
          </a:ln>
        </p:spPr>
        <p:txBody>
          <a:bodyPr>
            <a:normAutofit fontScale="92500" lnSpcReduction="20000"/>
          </a:bodyPr>
          <a:lstStyle/>
          <a:p>
            <a:pPr marL="0" indent="0">
              <a:buNone/>
            </a:pPr>
            <a:r>
              <a:rPr lang="fr-FR" u="sng" dirty="0" smtClean="0"/>
              <a:t>Critiques souvent formulées à l’encontre des E.P.I. :</a:t>
            </a:r>
          </a:p>
          <a:p>
            <a:pPr>
              <a:buFontTx/>
              <a:buChar char="-"/>
            </a:pPr>
            <a:r>
              <a:rPr lang="fr-FR" dirty="0" smtClean="0"/>
              <a:t>les E.P.I. sont un moyen de distraire les élèves</a:t>
            </a:r>
          </a:p>
          <a:p>
            <a:pPr>
              <a:buFontTx/>
              <a:buChar char="-"/>
            </a:pPr>
            <a:r>
              <a:rPr lang="fr-FR" dirty="0" smtClean="0"/>
              <a:t>les E.P.I. font perdre du temps d’apprentissage </a:t>
            </a:r>
          </a:p>
          <a:p>
            <a:pPr>
              <a:buFontTx/>
              <a:buChar char="-"/>
            </a:pPr>
            <a:r>
              <a:rPr lang="fr-FR" dirty="0" smtClean="0"/>
              <a:t>les E.P.I. participent d’une diminution des attentes, d’une baisse du niveau d’exigences</a:t>
            </a:r>
          </a:p>
          <a:p>
            <a:pPr>
              <a:buFontTx/>
              <a:buChar char="-"/>
            </a:pPr>
            <a:r>
              <a:rPr lang="fr-FR" dirty="0" smtClean="0"/>
              <a:t>l’organisation des E.P.I. est une « usine à gaz »</a:t>
            </a:r>
          </a:p>
          <a:p>
            <a:pPr marL="0" indent="0">
              <a:buNone/>
            </a:pPr>
            <a:endParaRPr lang="fr-FR" dirty="0" smtClean="0"/>
          </a:p>
          <a:p>
            <a:pPr marL="0" indent="0">
              <a:buNone/>
            </a:pPr>
            <a:endParaRPr lang="fr-FR" dirty="0" smtClean="0"/>
          </a:p>
          <a:p>
            <a:pPr marL="0" indent="0">
              <a:buNone/>
            </a:pPr>
            <a:endParaRPr lang="fr-FR" dirty="0" smtClean="0"/>
          </a:p>
          <a:p>
            <a:pPr>
              <a:buFontTx/>
              <a:buChar char="-"/>
            </a:pPr>
            <a:endParaRPr lang="fr-FR" dirty="0"/>
          </a:p>
        </p:txBody>
      </p:sp>
      <p:sp>
        <p:nvSpPr>
          <p:cNvPr id="4" name="Espace réservé du contenu 2"/>
          <p:cNvSpPr txBox="1">
            <a:spLocks/>
          </p:cNvSpPr>
          <p:nvPr/>
        </p:nvSpPr>
        <p:spPr>
          <a:xfrm>
            <a:off x="609600" y="3223703"/>
            <a:ext cx="7924800" cy="2835464"/>
          </a:xfrm>
          <a:prstGeom prst="rect">
            <a:avLst/>
          </a:prstGeom>
          <a:ln w="28575" cmpd="sng">
            <a:noFill/>
            <a:prstDash val="sysDash"/>
          </a:ln>
        </p:spPr>
        <p:txBody>
          <a:bodyPr vert="horz" lIns="91440" tIns="45720" rIns="91440" bIns="45720" rtlCol="0">
            <a:normAutofit lnSpcReduction="1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Font typeface="Arial" pitchFamily="34" charset="0"/>
              <a:buNone/>
            </a:pPr>
            <a:r>
              <a:rPr lang="fr-FR" sz="1600" b="1" dirty="0" smtClean="0"/>
              <a:t>Comment créer un E.P.I. cohérent?  </a:t>
            </a:r>
          </a:p>
          <a:p>
            <a:pPr>
              <a:buFontTx/>
              <a:buChar char="-"/>
            </a:pPr>
            <a:r>
              <a:rPr lang="fr-FR" sz="1600" dirty="0" smtClean="0"/>
              <a:t>L’E.P.I doit permettre de traiter une partie du programme (compétences disciplinaires et entrée thématique).</a:t>
            </a:r>
          </a:p>
          <a:p>
            <a:pPr algn="just">
              <a:buFontTx/>
              <a:buChar char="-"/>
            </a:pPr>
            <a:r>
              <a:rPr lang="fr-FR" sz="1600" dirty="0" smtClean="0"/>
              <a:t>Le volume horaire dédié à l’E.P.I. ne doit pas excéder le volume horaire qui serait dédié à l’acquisition des mêmes connaissances/compétences selon des modalités de travail différentes.</a:t>
            </a:r>
          </a:p>
          <a:p>
            <a:pPr>
              <a:buFontTx/>
              <a:buChar char="-"/>
            </a:pPr>
            <a:r>
              <a:rPr lang="fr-FR" sz="1600" dirty="0" smtClean="0"/>
              <a:t>L’E.P.I créé doit s’intégrer parfaitement à la progression annuelle.</a:t>
            </a:r>
          </a:p>
          <a:p>
            <a:pPr>
              <a:buFontTx/>
              <a:buChar char="-"/>
            </a:pPr>
            <a:r>
              <a:rPr lang="fr-FR" sz="1600" dirty="0" smtClean="0"/>
              <a:t>L’E.P.I. se traite dans les cours disciplinaires ; la </a:t>
            </a:r>
            <a:r>
              <a:rPr lang="fr-FR" sz="1600" dirty="0" err="1" smtClean="0"/>
              <a:t>co</a:t>
            </a:r>
            <a:r>
              <a:rPr lang="fr-FR" sz="1600" dirty="0" smtClean="0"/>
              <a:t>-animation s’organise localement (privilégier des modalités peu contraignantes)</a:t>
            </a:r>
          </a:p>
          <a:p>
            <a:pPr>
              <a:buFontTx/>
              <a:buChar char="-"/>
            </a:pPr>
            <a:endParaRPr lang="fr-FR" dirty="0" smtClean="0"/>
          </a:p>
          <a:p>
            <a:pPr marL="0" indent="0" algn="ctr">
              <a:buFont typeface="Arial" pitchFamily="34" charset="0"/>
              <a:buNone/>
            </a:pPr>
            <a:endParaRPr lang="fr-FR" b="1" dirty="0"/>
          </a:p>
          <a:p>
            <a:pPr marL="0" indent="0" algn="ctr">
              <a:buFont typeface="Arial" pitchFamily="34" charset="0"/>
              <a:buNone/>
            </a:pPr>
            <a:endParaRPr lang="fr-FR" b="1" dirty="0" smtClean="0"/>
          </a:p>
          <a:p>
            <a:pPr marL="0" indent="0">
              <a:buFont typeface="Arial" pitchFamily="34" charset="0"/>
              <a:buNone/>
            </a:pPr>
            <a:endParaRPr lang="fr-FR" dirty="0" smtClean="0"/>
          </a:p>
          <a:p>
            <a:pPr marL="0" indent="0">
              <a:buFont typeface="Arial" pitchFamily="34" charset="0"/>
              <a:buNone/>
            </a:pPr>
            <a:endParaRPr lang="fr-FR" dirty="0" smtClean="0"/>
          </a:p>
          <a:p>
            <a:pPr>
              <a:buFontTx/>
              <a:buChar char="-"/>
            </a:pPr>
            <a:endParaRPr lang="fr-FR" dirty="0"/>
          </a:p>
        </p:txBody>
      </p:sp>
      <p:sp>
        <p:nvSpPr>
          <p:cNvPr id="5" name="Flèche vers le haut 4"/>
          <p:cNvSpPr/>
          <p:nvPr/>
        </p:nvSpPr>
        <p:spPr>
          <a:xfrm rot="10800000">
            <a:off x="4031020" y="2774481"/>
            <a:ext cx="773073" cy="449221"/>
          </a:xfrm>
          <a:prstGeom prst="upArrow">
            <a:avLst/>
          </a:prstGeom>
          <a:solidFill>
            <a:srgbClr val="5DE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164581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900" decel="100000" fill="hold"/>
                                        <p:tgtEl>
                                          <p:spTgt spid="3">
                                            <p:bg/>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bg/>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9" presetID="37" presetClass="entr" presetSubtype="0" fill="hold" grpId="0" nodeType="with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2" presetClass="entr" presetSubtype="1" fill="hold" grpId="0" nodeType="clickEffect">
                                  <p:stCondLst>
                                    <p:cond delay="0"/>
                                  </p:stCondLst>
                                  <p:childTnLst>
                                    <p:set>
                                      <p:cBhvr>
                                        <p:cTn id="44" dur="1" fill="hold">
                                          <p:stCondLst>
                                            <p:cond delay="0"/>
                                          </p:stCondLst>
                                        </p:cTn>
                                        <p:tgtEl>
                                          <p:spTgt spid="5"/>
                                        </p:tgtEl>
                                        <p:attrNameLst>
                                          <p:attrName>style.visibility</p:attrName>
                                        </p:attrNameLst>
                                      </p:cBhvr>
                                      <p:to>
                                        <p:strVal val="visible"/>
                                      </p:to>
                                    </p:set>
                                    <p:anim calcmode="lin" valueType="num">
                                      <p:cBhvr additive="base">
                                        <p:cTn id="45" dur="500"/>
                                        <p:tgtEl>
                                          <p:spTgt spid="5"/>
                                        </p:tgtEl>
                                        <p:attrNameLst>
                                          <p:attrName>ppt_y</p:attrName>
                                        </p:attrNameLst>
                                      </p:cBhvr>
                                      <p:tavLst>
                                        <p:tav tm="0">
                                          <p:val>
                                            <p:strVal val="#ppt_y-#ppt_h*1.125000"/>
                                          </p:val>
                                        </p:tav>
                                        <p:tav tm="100000">
                                          <p:val>
                                            <p:strVal val="#ppt_y"/>
                                          </p:val>
                                        </p:tav>
                                      </p:tavLst>
                                    </p:anim>
                                    <p:animEffect transition="in" filter="wipe(down)">
                                      <p:cBhvr>
                                        <p:cTn id="46" dur="500"/>
                                        <p:tgtEl>
                                          <p:spTgt spid="5"/>
                                        </p:tgtEl>
                                      </p:cBhvr>
                                    </p:animEffect>
                                  </p:childTnLst>
                                </p:cTn>
                              </p:par>
                            </p:childTnLst>
                          </p:cTn>
                        </p:par>
                        <p:par>
                          <p:cTn id="47" fill="hold">
                            <p:stCondLst>
                              <p:cond delay="500"/>
                            </p:stCondLst>
                            <p:childTnLst>
                              <p:par>
                                <p:cTn id="48" presetID="3" presetClass="entr" presetSubtype="10" fill="hold" nodeType="afterEffect">
                                  <p:stCondLst>
                                    <p:cond delay="0"/>
                                  </p:stCondLst>
                                  <p:childTnLst>
                                    <p:set>
                                      <p:cBhvr>
                                        <p:cTn id="49" dur="1" fill="hold">
                                          <p:stCondLst>
                                            <p:cond delay="0"/>
                                          </p:stCondLst>
                                        </p:cTn>
                                        <p:tgtEl>
                                          <p:spTgt spid="4">
                                            <p:txEl>
                                              <p:pRg st="0" end="0"/>
                                            </p:txEl>
                                          </p:spTgt>
                                        </p:tgtEl>
                                        <p:attrNameLst>
                                          <p:attrName>style.visibility</p:attrName>
                                        </p:attrNameLst>
                                      </p:cBhvr>
                                      <p:to>
                                        <p:strVal val="visible"/>
                                      </p:to>
                                    </p:set>
                                    <p:animEffect transition="in" filter="blinds(horizontal)">
                                      <p:cBhvr>
                                        <p:cTn id="50" dur="500"/>
                                        <p:tgtEl>
                                          <p:spTgt spid="4">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 presetClass="entr" presetSubtype="10" fill="hold" nodeType="clickEffect">
                                  <p:stCondLst>
                                    <p:cond delay="0"/>
                                  </p:stCondLst>
                                  <p:childTnLst>
                                    <p:set>
                                      <p:cBhvr>
                                        <p:cTn id="54" dur="1" fill="hold">
                                          <p:stCondLst>
                                            <p:cond delay="0"/>
                                          </p:stCondLst>
                                        </p:cTn>
                                        <p:tgtEl>
                                          <p:spTgt spid="4">
                                            <p:txEl>
                                              <p:pRg st="1" end="1"/>
                                            </p:txEl>
                                          </p:spTgt>
                                        </p:tgtEl>
                                        <p:attrNameLst>
                                          <p:attrName>style.visibility</p:attrName>
                                        </p:attrNameLst>
                                      </p:cBhvr>
                                      <p:to>
                                        <p:strVal val="visible"/>
                                      </p:to>
                                    </p:set>
                                    <p:animEffect transition="in" filter="checkerboard(across)">
                                      <p:cBhvr>
                                        <p:cTn id="55" dur="500"/>
                                        <p:tgtEl>
                                          <p:spTgt spid="4">
                                            <p:txEl>
                                              <p:pRg st="1" end="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5" presetClass="entr" presetSubtype="10" fill="hold" nodeType="clickEffect">
                                  <p:stCondLst>
                                    <p:cond delay="0"/>
                                  </p:stCondLst>
                                  <p:childTnLst>
                                    <p:set>
                                      <p:cBhvr>
                                        <p:cTn id="59" dur="1" fill="hold">
                                          <p:stCondLst>
                                            <p:cond delay="0"/>
                                          </p:stCondLst>
                                        </p:cTn>
                                        <p:tgtEl>
                                          <p:spTgt spid="4">
                                            <p:txEl>
                                              <p:pRg st="2" end="2"/>
                                            </p:txEl>
                                          </p:spTgt>
                                        </p:tgtEl>
                                        <p:attrNameLst>
                                          <p:attrName>style.visibility</p:attrName>
                                        </p:attrNameLst>
                                      </p:cBhvr>
                                      <p:to>
                                        <p:strVal val="visible"/>
                                      </p:to>
                                    </p:set>
                                    <p:animEffect transition="in" filter="checkerboard(across)">
                                      <p:cBhvr>
                                        <p:cTn id="60" dur="500"/>
                                        <p:tgtEl>
                                          <p:spTgt spid="4">
                                            <p:txEl>
                                              <p:pRg st="2" end="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5" presetClass="entr" presetSubtype="10" fill="hold" nodeType="clickEffect">
                                  <p:stCondLst>
                                    <p:cond delay="0"/>
                                  </p:stCondLst>
                                  <p:childTnLst>
                                    <p:set>
                                      <p:cBhvr>
                                        <p:cTn id="64" dur="1" fill="hold">
                                          <p:stCondLst>
                                            <p:cond delay="0"/>
                                          </p:stCondLst>
                                        </p:cTn>
                                        <p:tgtEl>
                                          <p:spTgt spid="4">
                                            <p:txEl>
                                              <p:pRg st="3" end="3"/>
                                            </p:txEl>
                                          </p:spTgt>
                                        </p:tgtEl>
                                        <p:attrNameLst>
                                          <p:attrName>style.visibility</p:attrName>
                                        </p:attrNameLst>
                                      </p:cBhvr>
                                      <p:to>
                                        <p:strVal val="visible"/>
                                      </p:to>
                                    </p:set>
                                    <p:animEffect transition="in" filter="checkerboard(across)">
                                      <p:cBhvr>
                                        <p:cTn id="65" dur="500"/>
                                        <p:tgtEl>
                                          <p:spTgt spid="4">
                                            <p:txEl>
                                              <p:pRg st="3" end="3"/>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 presetClass="entr" presetSubtype="10" fill="hold" nodeType="clickEffect">
                                  <p:stCondLst>
                                    <p:cond delay="0"/>
                                  </p:stCondLst>
                                  <p:childTnLst>
                                    <p:set>
                                      <p:cBhvr>
                                        <p:cTn id="69" dur="1" fill="hold">
                                          <p:stCondLst>
                                            <p:cond delay="0"/>
                                          </p:stCondLst>
                                        </p:cTn>
                                        <p:tgtEl>
                                          <p:spTgt spid="4">
                                            <p:txEl>
                                              <p:pRg st="4" end="4"/>
                                            </p:txEl>
                                          </p:spTgt>
                                        </p:tgtEl>
                                        <p:attrNameLst>
                                          <p:attrName>style.visibility</p:attrName>
                                        </p:attrNameLst>
                                      </p:cBhvr>
                                      <p:to>
                                        <p:strVal val="visible"/>
                                      </p:to>
                                    </p:set>
                                    <p:animEffect transition="in" filter="checkerboard(across)">
                                      <p:cBhvr>
                                        <p:cTn id="7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61278"/>
            <a:ext cx="7924800" cy="622538"/>
          </a:xfrm>
        </p:spPr>
        <p:txBody>
          <a:bodyPr/>
          <a:lstStyle/>
          <a:p>
            <a:pPr algn="ctr"/>
            <a:r>
              <a:rPr lang="fr-FR" dirty="0" smtClean="0"/>
              <a:t>L’E.P.I. « L.C.A » est-il possible ?</a:t>
            </a:r>
            <a:endParaRPr lang="fr-FR" dirty="0"/>
          </a:p>
        </p:txBody>
      </p:sp>
      <p:sp>
        <p:nvSpPr>
          <p:cNvPr id="3" name="Espace réservé du contenu 2"/>
          <p:cNvSpPr>
            <a:spLocks noGrp="1"/>
          </p:cNvSpPr>
          <p:nvPr>
            <p:ph sz="quarter" idx="13"/>
          </p:nvPr>
        </p:nvSpPr>
        <p:spPr>
          <a:xfrm>
            <a:off x="609600" y="724104"/>
            <a:ext cx="7924800" cy="1722120"/>
          </a:xfrm>
          <a:ln w="28575" cmpd="sng">
            <a:solidFill>
              <a:schemeClr val="accent2">
                <a:lumMod val="60000"/>
                <a:lumOff val="40000"/>
              </a:schemeClr>
            </a:solidFill>
          </a:ln>
        </p:spPr>
        <p:txBody>
          <a:bodyPr>
            <a:normAutofit/>
          </a:bodyPr>
          <a:lstStyle/>
          <a:p>
            <a:pPr marL="0" indent="0" algn="just">
              <a:buNone/>
            </a:pPr>
            <a:r>
              <a:rPr lang="fr-FR" b="1" u="sng" dirty="0" smtClean="0"/>
              <a:t>Rappel: </a:t>
            </a:r>
          </a:p>
          <a:p>
            <a:pPr marL="0" indent="0" algn="just">
              <a:buNone/>
            </a:pPr>
            <a:r>
              <a:rPr lang="fr-FR" dirty="0" smtClean="0"/>
              <a:t>• 3 modalités d’enseignement des L.C.A. : dans le cours de français ; dans l’enseignement de complément (facultatif) ; dans les E.P.I.</a:t>
            </a:r>
          </a:p>
          <a:p>
            <a:pPr marL="0" indent="0" algn="just">
              <a:buNone/>
            </a:pPr>
            <a:r>
              <a:rPr lang="fr-FR" dirty="0" smtClean="0"/>
              <a:t>• les L.C.A. ne sont pas chasse gardée du professeur de L.C. : tout professeur de L.M. est réputé compétent pour intégrer les L.C.A. dans son enseignement de français.</a:t>
            </a:r>
          </a:p>
        </p:txBody>
      </p:sp>
      <p:sp>
        <p:nvSpPr>
          <p:cNvPr id="5" name="ZoneTexte 4"/>
          <p:cNvSpPr txBox="1"/>
          <p:nvPr/>
        </p:nvSpPr>
        <p:spPr>
          <a:xfrm>
            <a:off x="609600" y="2561914"/>
            <a:ext cx="7924800" cy="3693319"/>
          </a:xfrm>
          <a:prstGeom prst="rect">
            <a:avLst/>
          </a:prstGeom>
          <a:noFill/>
        </p:spPr>
        <p:txBody>
          <a:bodyPr wrap="square" rtlCol="0">
            <a:spAutoFit/>
          </a:bodyPr>
          <a:lstStyle/>
          <a:p>
            <a:pPr algn="just"/>
            <a:r>
              <a:rPr lang="fr-FR" b="1" dirty="0" smtClean="0">
                <a:solidFill>
                  <a:srgbClr val="FF6600"/>
                </a:solidFill>
              </a:rPr>
              <a:t>Les L.C.A. dans les E.P.I. </a:t>
            </a:r>
            <a:r>
              <a:rPr lang="fr-FR" dirty="0" smtClean="0"/>
              <a:t>= une </a:t>
            </a:r>
            <a:r>
              <a:rPr lang="fr-FR" b="1" u="sng" dirty="0" smtClean="0"/>
              <a:t>thématique</a:t>
            </a:r>
            <a:r>
              <a:rPr lang="fr-FR" dirty="0" smtClean="0"/>
              <a:t>. </a:t>
            </a:r>
          </a:p>
          <a:p>
            <a:pPr algn="just"/>
            <a:r>
              <a:rPr lang="fr-FR" dirty="0" smtClean="0"/>
              <a:t>Or, les programmes disciplinaires sont tournés vers le développement des compétences.</a:t>
            </a:r>
          </a:p>
          <a:p>
            <a:pPr algn="just"/>
            <a:r>
              <a:rPr lang="fr-FR" dirty="0" smtClean="0"/>
              <a:t>La thématique est donc généralement laissée à la discrétion du professeur.</a:t>
            </a:r>
          </a:p>
          <a:p>
            <a:pPr algn="just"/>
            <a:r>
              <a:rPr lang="fr-FR" dirty="0" smtClean="0"/>
              <a:t>La thématique L.C.A. peut donc se prêter au développement de nombreuses compétences disciplinaires.</a:t>
            </a:r>
          </a:p>
          <a:p>
            <a:pPr algn="just"/>
            <a:endParaRPr lang="fr-FR" dirty="0" smtClean="0"/>
          </a:p>
          <a:p>
            <a:pPr algn="just"/>
            <a:r>
              <a:rPr lang="fr-FR" dirty="0" smtClean="0"/>
              <a:t>Tout professeur peut ainsi s’emparer de cette thématique, en lien, ou non, avec le professeur de L.C. de l’établissement. Bien entendu, le professeur de L.C. ne peut pas intervenir sur toutes les classes d’un niveau.</a:t>
            </a:r>
          </a:p>
          <a:p>
            <a:pPr algn="just"/>
            <a:endParaRPr lang="fr-FR" dirty="0"/>
          </a:p>
          <a:p>
            <a:pPr algn="just"/>
            <a:r>
              <a:rPr lang="fr-FR" dirty="0" smtClean="0"/>
              <a:t>Le français est la discipline par excellence dans laquelle cette thématique trouve tout son sens. </a:t>
            </a:r>
            <a:endParaRPr lang="fr-FR" dirty="0"/>
          </a:p>
          <a:p>
            <a:pPr algn="just"/>
            <a:endParaRPr lang="fr-FR" dirty="0"/>
          </a:p>
        </p:txBody>
      </p:sp>
    </p:spTree>
    <p:extLst>
      <p:ext uri="{BB962C8B-B14F-4D97-AF65-F5344CB8AC3E}">
        <p14:creationId xmlns:p14="http://schemas.microsoft.com/office/powerpoint/2010/main" xmlns="" val="54041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edge">
                                      <p:cBhvr>
                                        <p:cTn id="7" dur="1000"/>
                                        <p:tgtEl>
                                          <p:spTgt spid="3">
                                            <p:bg/>
                                          </p:spTgt>
                                        </p:tgtEl>
                                      </p:cBhvr>
                                    </p:animEffect>
                                  </p:childTnLst>
                                </p:cTn>
                              </p:par>
                            </p:childTnLst>
                          </p:cTn>
                        </p:par>
                        <p:par>
                          <p:cTn id="8" fill="hold">
                            <p:stCondLst>
                              <p:cond delay="1000"/>
                            </p:stCondLst>
                            <p:childTnLst>
                              <p:par>
                                <p:cTn id="9" presetID="2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edge">
                                      <p:cBhvr>
                                        <p:cTn id="11" dur="1000"/>
                                        <p:tgtEl>
                                          <p:spTgt spid="3">
                                            <p:txEl>
                                              <p:pRg st="0" end="0"/>
                                            </p:txEl>
                                          </p:spTgt>
                                        </p:tgtEl>
                                      </p:cBhvr>
                                    </p:animEffect>
                                  </p:childTnLst>
                                </p:cTn>
                              </p:par>
                              <p:par>
                                <p:cTn id="12" presetID="20" presetClass="entr" presetSubtype="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edge">
                                      <p:cBhvr>
                                        <p:cTn id="14" dur="1000"/>
                                        <p:tgtEl>
                                          <p:spTgt spid="3">
                                            <p:txEl>
                                              <p:pRg st="1" end="1"/>
                                            </p:txEl>
                                          </p:spTgt>
                                        </p:tgtEl>
                                      </p:cBhvr>
                                    </p:animEffect>
                                  </p:childTnLst>
                                </p:cTn>
                              </p:par>
                            </p:childTnLst>
                          </p:cTn>
                        </p:par>
                        <p:par>
                          <p:cTn id="15" fill="hold">
                            <p:stCondLst>
                              <p:cond delay="2000"/>
                            </p:stCondLst>
                            <p:childTnLst>
                              <p:par>
                                <p:cTn id="16" presetID="20" presetClass="entr" presetSubtype="0"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edg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strips(downLeft)">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L’EXEMPLE D’UN E.P.I. En classe de 5</a:t>
            </a:r>
            <a:r>
              <a:rPr lang="fr-FR" baseline="30000" dirty="0" smtClean="0"/>
              <a:t>e</a:t>
            </a:r>
            <a:br>
              <a:rPr lang="fr-FR" baseline="30000" dirty="0" smtClean="0"/>
            </a:br>
            <a:endParaRPr lang="fr-FR" dirty="0"/>
          </a:p>
        </p:txBody>
      </p:sp>
      <p:graphicFrame>
        <p:nvGraphicFramePr>
          <p:cNvPr id="6" name="Espace réservé du contenu 5"/>
          <p:cNvGraphicFramePr>
            <a:graphicFrameLocks noGrp="1"/>
          </p:cNvGraphicFramePr>
          <p:nvPr>
            <p:ph sz="quarter" idx="13"/>
            <p:extLst>
              <p:ext uri="{D42A27DB-BD31-4B8C-83A1-F6EECF244321}">
                <p14:modId xmlns:p14="http://schemas.microsoft.com/office/powerpoint/2010/main" xmlns="" val="4255738915"/>
              </p:ext>
            </p:extLst>
          </p:nvPr>
        </p:nvGraphicFramePr>
        <p:xfrm>
          <a:off x="905186" y="2268072"/>
          <a:ext cx="7382163" cy="34800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oneTexte 2"/>
          <p:cNvSpPr txBox="1"/>
          <p:nvPr/>
        </p:nvSpPr>
        <p:spPr>
          <a:xfrm>
            <a:off x="905186" y="1501230"/>
            <a:ext cx="7629214" cy="369332"/>
          </a:xfrm>
          <a:prstGeom prst="rect">
            <a:avLst/>
          </a:prstGeom>
          <a:noFill/>
          <a:ln>
            <a:noFill/>
          </a:ln>
        </p:spPr>
        <p:txBody>
          <a:bodyPr wrap="square" rtlCol="0">
            <a:spAutoFit/>
          </a:bodyPr>
          <a:lstStyle/>
          <a:p>
            <a:pPr algn="ctr"/>
            <a:r>
              <a:rPr lang="fr-FR" b="1" dirty="0" smtClean="0">
                <a:latin typeface="Chalkduster"/>
                <a:cs typeface="Chalkduster"/>
              </a:rPr>
              <a:t>Titre: </a:t>
            </a:r>
            <a:r>
              <a:rPr lang="fr-FR" b="1" u="sng" dirty="0" smtClean="0">
                <a:latin typeface="Chalkduster"/>
                <a:cs typeface="Chalkduster"/>
              </a:rPr>
              <a:t>LA VÉRITÉ SUR LES DERNIERS JOURS DE POMPÉI</a:t>
            </a:r>
            <a:endParaRPr lang="fr-FR" b="1" u="sng" dirty="0">
              <a:latin typeface="Chalkduster"/>
              <a:cs typeface="Chalkduster"/>
            </a:endParaRPr>
          </a:p>
        </p:txBody>
      </p:sp>
    </p:spTree>
    <p:extLst>
      <p:ext uri="{BB962C8B-B14F-4D97-AF65-F5344CB8AC3E}">
        <p14:creationId xmlns:p14="http://schemas.microsoft.com/office/powerpoint/2010/main" xmlns="" val="4279597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800" fill="hold"/>
                                        <p:tgtEl>
                                          <p:spTgt spid="3"/>
                                        </p:tgtEl>
                                        <p:attrNameLst>
                                          <p:attrName>ppt_w</p:attrName>
                                        </p:attrNameLst>
                                      </p:cBhvr>
                                      <p:tavLst>
                                        <p:tav tm="0">
                                          <p:val>
                                            <p:fltVal val="0"/>
                                          </p:val>
                                        </p:tav>
                                        <p:tav tm="100000">
                                          <p:val>
                                            <p:strVal val="#ppt_w"/>
                                          </p:val>
                                        </p:tav>
                                      </p:tavLst>
                                    </p:anim>
                                    <p:anim calcmode="lin" valueType="num">
                                      <p:cBhvr>
                                        <p:cTn id="8" dur="800" fill="hold"/>
                                        <p:tgtEl>
                                          <p:spTgt spid="3"/>
                                        </p:tgtEl>
                                        <p:attrNameLst>
                                          <p:attrName>ppt_h</p:attrName>
                                        </p:attrNameLst>
                                      </p:cBhvr>
                                      <p:tavLst>
                                        <p:tav tm="0">
                                          <p:val>
                                            <p:fltVal val="0"/>
                                          </p:val>
                                        </p:tav>
                                        <p:tav tm="100000">
                                          <p:val>
                                            <p:strVal val="#ppt_h"/>
                                          </p:val>
                                        </p:tav>
                                      </p:tavLst>
                                    </p:anim>
                                    <p:anim calcmode="lin" valueType="num">
                                      <p:cBhvr>
                                        <p:cTn id="9" dur="800" fill="hold"/>
                                        <p:tgtEl>
                                          <p:spTgt spid="3"/>
                                        </p:tgtEl>
                                        <p:attrNameLst>
                                          <p:attrName>ppt_x</p:attrName>
                                        </p:attrNameLst>
                                      </p:cBhvr>
                                      <p:tavLst>
                                        <p:tav tm="0" fmla="#ppt_x+(cos(-2*pi*(1-$))*-#ppt_x-sin(-2*pi*(1-$))*(1-#ppt_y))*(1-$)">
                                          <p:val>
                                            <p:fltVal val="0"/>
                                          </p:val>
                                        </p:tav>
                                        <p:tav tm="100000">
                                          <p:val>
                                            <p:fltVal val="1"/>
                                          </p:val>
                                        </p:tav>
                                      </p:tavLst>
                                    </p:anim>
                                    <p:anim calcmode="lin" valueType="num">
                                      <p:cBhvr>
                                        <p:cTn id="10" dur="800" fill="hold"/>
                                        <p:tgtEl>
                                          <p:spTgt spid="3"/>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800"/>
                            </p:stCondLst>
                            <p:childTnLst>
                              <p:par>
                                <p:cTn id="12" presetID="26"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435">
                                          <p:stCondLst>
                                            <p:cond delay="0"/>
                                          </p:stCondLst>
                                        </p:cTn>
                                        <p:tgtEl>
                                          <p:spTgt spid="6"/>
                                        </p:tgtEl>
                                      </p:cBhvr>
                                    </p:animEffect>
                                    <p:anim calcmode="lin" valueType="num">
                                      <p:cBhvr>
                                        <p:cTn id="15" dur="1367"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498"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498" tmFilter="0, 0; 0.125,0.2665; 0.25,0.4; 0.375,0.465; 0.5,0.5;  0.625,0.535; 0.75,0.6; 0.875,0.7335; 1,1">
                                          <p:stCondLst>
                                            <p:cond delay="498"/>
                                          </p:stCondLst>
                                        </p:cTn>
                                        <p:tgtEl>
                                          <p:spTgt spid="6"/>
                                        </p:tgtEl>
                                        <p:attrNameLst>
                                          <p:attrName>ppt_y</p:attrName>
                                        </p:attrNameLst>
                                      </p:cBhvr>
                                      <p:tavLst>
                                        <p:tav tm="0" fmla="#ppt_y-sin(pi*$)/9">
                                          <p:val>
                                            <p:fltVal val="0"/>
                                          </p:val>
                                        </p:tav>
                                        <p:tav tm="100000">
                                          <p:val>
                                            <p:fltVal val="1"/>
                                          </p:val>
                                        </p:tav>
                                      </p:tavLst>
                                    </p:anim>
                                    <p:anim calcmode="lin" valueType="num">
                                      <p:cBhvr>
                                        <p:cTn id="18" dur="249" tmFilter="0, 0; 0.125,0.2665; 0.25,0.4; 0.375,0.465; 0.5,0.5;  0.625,0.535; 0.75,0.6; 0.875,0.7335; 1,1">
                                          <p:stCondLst>
                                            <p:cond delay="993"/>
                                          </p:stCondLst>
                                        </p:cTn>
                                        <p:tgtEl>
                                          <p:spTgt spid="6"/>
                                        </p:tgtEl>
                                        <p:attrNameLst>
                                          <p:attrName>ppt_y</p:attrName>
                                        </p:attrNameLst>
                                      </p:cBhvr>
                                      <p:tavLst>
                                        <p:tav tm="0" fmla="#ppt_y-sin(pi*$)/27">
                                          <p:val>
                                            <p:fltVal val="0"/>
                                          </p:val>
                                        </p:tav>
                                        <p:tav tm="100000">
                                          <p:val>
                                            <p:fltVal val="1"/>
                                          </p:val>
                                        </p:tav>
                                      </p:tavLst>
                                    </p:anim>
                                    <p:anim calcmode="lin" valueType="num">
                                      <p:cBhvr>
                                        <p:cTn id="19" dur="123" tmFilter="0, 0; 0.125,0.2665; 0.25,0.4; 0.375,0.465; 0.5,0.5;  0.625,0.535; 0.75,0.6; 0.875,0.7335; 1,1">
                                          <p:stCondLst>
                                            <p:cond delay="1242"/>
                                          </p:stCondLst>
                                        </p:cTn>
                                        <p:tgtEl>
                                          <p:spTgt spid="6"/>
                                        </p:tgtEl>
                                        <p:attrNameLst>
                                          <p:attrName>ppt_y</p:attrName>
                                        </p:attrNameLst>
                                      </p:cBhvr>
                                      <p:tavLst>
                                        <p:tav tm="0" fmla="#ppt_y-sin(pi*$)/81">
                                          <p:val>
                                            <p:fltVal val="0"/>
                                          </p:val>
                                        </p:tav>
                                        <p:tav tm="100000">
                                          <p:val>
                                            <p:fltVal val="1"/>
                                          </p:val>
                                        </p:tav>
                                      </p:tavLst>
                                    </p:anim>
                                    <p:animScale>
                                      <p:cBhvr>
                                        <p:cTn id="20" dur="20">
                                          <p:stCondLst>
                                            <p:cond delay="487"/>
                                          </p:stCondLst>
                                        </p:cTn>
                                        <p:tgtEl>
                                          <p:spTgt spid="6"/>
                                        </p:tgtEl>
                                      </p:cBhvr>
                                      <p:to x="100000" y="60000"/>
                                    </p:animScale>
                                    <p:animScale>
                                      <p:cBhvr>
                                        <p:cTn id="21" dur="124" decel="50000">
                                          <p:stCondLst>
                                            <p:cond delay="507"/>
                                          </p:stCondLst>
                                        </p:cTn>
                                        <p:tgtEl>
                                          <p:spTgt spid="6"/>
                                        </p:tgtEl>
                                      </p:cBhvr>
                                      <p:to x="100000" y="100000"/>
                                    </p:animScale>
                                    <p:animScale>
                                      <p:cBhvr>
                                        <p:cTn id="22" dur="20">
                                          <p:stCondLst>
                                            <p:cond delay="984"/>
                                          </p:stCondLst>
                                        </p:cTn>
                                        <p:tgtEl>
                                          <p:spTgt spid="6"/>
                                        </p:tgtEl>
                                      </p:cBhvr>
                                      <p:to x="100000" y="80000"/>
                                    </p:animScale>
                                    <p:animScale>
                                      <p:cBhvr>
                                        <p:cTn id="23" dur="124" decel="50000">
                                          <p:stCondLst>
                                            <p:cond delay="1004"/>
                                          </p:stCondLst>
                                        </p:cTn>
                                        <p:tgtEl>
                                          <p:spTgt spid="6"/>
                                        </p:tgtEl>
                                      </p:cBhvr>
                                      <p:to x="100000" y="100000"/>
                                    </p:animScale>
                                    <p:animScale>
                                      <p:cBhvr>
                                        <p:cTn id="24" dur="20">
                                          <p:stCondLst>
                                            <p:cond delay="1231"/>
                                          </p:stCondLst>
                                        </p:cTn>
                                        <p:tgtEl>
                                          <p:spTgt spid="6"/>
                                        </p:tgtEl>
                                      </p:cBhvr>
                                      <p:to x="100000" y="90000"/>
                                    </p:animScale>
                                    <p:animScale>
                                      <p:cBhvr>
                                        <p:cTn id="25" dur="124" decel="50000">
                                          <p:stCondLst>
                                            <p:cond delay="1251"/>
                                          </p:stCondLst>
                                        </p:cTn>
                                        <p:tgtEl>
                                          <p:spTgt spid="6"/>
                                        </p:tgtEl>
                                      </p:cBhvr>
                                      <p:to x="100000" y="100000"/>
                                    </p:animScale>
                                    <p:animScale>
                                      <p:cBhvr>
                                        <p:cTn id="26" dur="20">
                                          <p:stCondLst>
                                            <p:cond delay="1356"/>
                                          </p:stCondLst>
                                        </p:cTn>
                                        <p:tgtEl>
                                          <p:spTgt spid="6"/>
                                        </p:tgtEl>
                                      </p:cBhvr>
                                      <p:to x="100000" y="95000"/>
                                    </p:animScale>
                                    <p:animScale>
                                      <p:cBhvr>
                                        <p:cTn id="27" dur="124" decel="50000">
                                          <p:stCondLst>
                                            <p:cond delay="1376"/>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73637"/>
            <a:ext cx="7924800" cy="754541"/>
          </a:xfrm>
        </p:spPr>
        <p:txBody>
          <a:bodyPr/>
          <a:lstStyle/>
          <a:p>
            <a:pPr algn="ctr"/>
            <a:r>
              <a:rPr lang="fr-FR" dirty="0" smtClean="0"/>
              <a:t>DESCRIPTIF DU PROJET</a:t>
            </a:r>
            <a:endParaRPr lang="fr-FR" dirty="0"/>
          </a:p>
        </p:txBody>
      </p:sp>
      <p:sp>
        <p:nvSpPr>
          <p:cNvPr id="4" name="Rectangle à coins arrondis 3"/>
          <p:cNvSpPr/>
          <p:nvPr/>
        </p:nvSpPr>
        <p:spPr>
          <a:xfrm>
            <a:off x="609600" y="1097242"/>
            <a:ext cx="1336612" cy="1077217"/>
          </a:xfrm>
          <a:prstGeom prst="roundRect">
            <a:avLst/>
          </a:prstGeom>
          <a:solidFill>
            <a:srgbClr val="FF6600">
              <a:alpha val="38000"/>
            </a:srgbClr>
          </a:solidFill>
          <a:ln w="38100" cmpd="sng">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t>Production envisagée</a:t>
            </a:r>
            <a:endParaRPr lang="fr-FR" sz="1600" dirty="0"/>
          </a:p>
        </p:txBody>
      </p:sp>
      <p:sp>
        <p:nvSpPr>
          <p:cNvPr id="5" name="ZoneTexte 4"/>
          <p:cNvSpPr txBox="1"/>
          <p:nvPr/>
        </p:nvSpPr>
        <p:spPr>
          <a:xfrm>
            <a:off x="2107598" y="1097241"/>
            <a:ext cx="6432856" cy="1077218"/>
          </a:xfrm>
          <a:prstGeom prst="rect">
            <a:avLst/>
          </a:prstGeom>
          <a:noFill/>
        </p:spPr>
        <p:txBody>
          <a:bodyPr wrap="square" rtlCol="0">
            <a:spAutoFit/>
          </a:bodyPr>
          <a:lstStyle/>
          <a:p>
            <a:pPr algn="just"/>
            <a:r>
              <a:rPr lang="fr-FR" sz="1600" dirty="0" smtClean="0"/>
              <a:t>Enregistrement, sur support communicant (USB ou application pour Smartphones avec programmation de flash-codes) d’une émission de radio sur le thème de l’éruption du Vésuve en 79 de notre ère croisant les points de vue scientifiques, journalistiques et littéraires.</a:t>
            </a:r>
            <a:endParaRPr lang="fr-FR" sz="1600" dirty="0"/>
          </a:p>
        </p:txBody>
      </p:sp>
      <p:sp>
        <p:nvSpPr>
          <p:cNvPr id="6" name="Ellipse 5"/>
          <p:cNvSpPr/>
          <p:nvPr/>
        </p:nvSpPr>
        <p:spPr>
          <a:xfrm>
            <a:off x="794932" y="3283263"/>
            <a:ext cx="1151280" cy="986730"/>
          </a:xfrm>
          <a:prstGeom prst="ellipse">
            <a:avLst/>
          </a:prstGeom>
          <a:solidFill>
            <a:srgbClr val="660066">
              <a:alpha val="40000"/>
            </a:srgbClr>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t>ETAPE 1</a:t>
            </a:r>
            <a:endParaRPr lang="fr-FR" sz="1600" dirty="0"/>
          </a:p>
        </p:txBody>
      </p:sp>
      <p:sp>
        <p:nvSpPr>
          <p:cNvPr id="7" name="Ellipse 6"/>
          <p:cNvSpPr/>
          <p:nvPr/>
        </p:nvSpPr>
        <p:spPr>
          <a:xfrm>
            <a:off x="4172746" y="3283263"/>
            <a:ext cx="1151280" cy="986730"/>
          </a:xfrm>
          <a:prstGeom prst="ellipse">
            <a:avLst/>
          </a:prstGeom>
          <a:solidFill>
            <a:srgbClr val="660066">
              <a:alpha val="40000"/>
            </a:srgbClr>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t>ETAPE 2</a:t>
            </a:r>
            <a:endParaRPr lang="fr-FR" sz="1600" dirty="0"/>
          </a:p>
        </p:txBody>
      </p:sp>
      <p:sp>
        <p:nvSpPr>
          <p:cNvPr id="8" name="Ellipse 7"/>
          <p:cNvSpPr/>
          <p:nvPr/>
        </p:nvSpPr>
        <p:spPr>
          <a:xfrm>
            <a:off x="7081595" y="3283263"/>
            <a:ext cx="1151280" cy="986730"/>
          </a:xfrm>
          <a:prstGeom prst="ellipse">
            <a:avLst/>
          </a:prstGeom>
          <a:solidFill>
            <a:srgbClr val="660066">
              <a:alpha val="40000"/>
            </a:srgbClr>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t>ETAPE 3</a:t>
            </a:r>
            <a:endParaRPr lang="fr-FR" sz="1600" dirty="0"/>
          </a:p>
        </p:txBody>
      </p:sp>
      <p:sp>
        <p:nvSpPr>
          <p:cNvPr id="9" name="ZoneTexte 8"/>
          <p:cNvSpPr txBox="1"/>
          <p:nvPr/>
        </p:nvSpPr>
        <p:spPr>
          <a:xfrm>
            <a:off x="274114" y="4386991"/>
            <a:ext cx="2896476" cy="1815882"/>
          </a:xfrm>
          <a:prstGeom prst="rect">
            <a:avLst/>
          </a:prstGeom>
          <a:noFill/>
        </p:spPr>
        <p:txBody>
          <a:bodyPr wrap="square" rtlCol="0">
            <a:spAutoFit/>
          </a:bodyPr>
          <a:lstStyle/>
          <a:p>
            <a:pPr algn="just"/>
            <a:r>
              <a:rPr lang="fr-FR" sz="1600" dirty="0" smtClean="0"/>
              <a:t>• sensibilisation aux différents traitements d’une même information (ici, l’éruption du Vésuve en 79)</a:t>
            </a:r>
          </a:p>
          <a:p>
            <a:pPr algn="just"/>
            <a:r>
              <a:rPr lang="fr-FR" sz="1600" dirty="0" smtClean="0"/>
              <a:t>• sensibilisation aux codes des différents écrits</a:t>
            </a:r>
          </a:p>
          <a:p>
            <a:pPr algn="just"/>
            <a:endParaRPr lang="fr-FR" sz="1600" dirty="0" smtClean="0"/>
          </a:p>
          <a:p>
            <a:pPr algn="just"/>
            <a:endParaRPr lang="fr-FR" sz="1600" dirty="0"/>
          </a:p>
        </p:txBody>
      </p:sp>
      <p:sp>
        <p:nvSpPr>
          <p:cNvPr id="10" name="ZoneTexte 9"/>
          <p:cNvSpPr txBox="1"/>
          <p:nvPr/>
        </p:nvSpPr>
        <p:spPr>
          <a:xfrm>
            <a:off x="3880357" y="4441809"/>
            <a:ext cx="2439618" cy="584776"/>
          </a:xfrm>
          <a:prstGeom prst="rect">
            <a:avLst/>
          </a:prstGeom>
          <a:noFill/>
        </p:spPr>
        <p:txBody>
          <a:bodyPr wrap="square" rtlCol="0">
            <a:spAutoFit/>
          </a:bodyPr>
          <a:lstStyle/>
          <a:p>
            <a:pPr algn="just"/>
            <a:r>
              <a:rPr lang="fr-FR" sz="1600" dirty="0" smtClean="0"/>
              <a:t>• rédaction de textes</a:t>
            </a:r>
          </a:p>
          <a:p>
            <a:pPr algn="just"/>
            <a:r>
              <a:rPr lang="fr-FR" sz="1600" dirty="0" smtClean="0"/>
              <a:t>• </a:t>
            </a:r>
            <a:r>
              <a:rPr lang="fr-FR" sz="1600" dirty="0" err="1" smtClean="0"/>
              <a:t>oralisation</a:t>
            </a:r>
            <a:r>
              <a:rPr lang="fr-FR" sz="1600" dirty="0" smtClean="0"/>
              <a:t> des textes</a:t>
            </a:r>
            <a:endParaRPr lang="fr-FR" sz="1600" dirty="0"/>
          </a:p>
        </p:txBody>
      </p:sp>
      <p:sp>
        <p:nvSpPr>
          <p:cNvPr id="11" name="ZoneTexte 10"/>
          <p:cNvSpPr txBox="1"/>
          <p:nvPr/>
        </p:nvSpPr>
        <p:spPr>
          <a:xfrm>
            <a:off x="6249809" y="4441809"/>
            <a:ext cx="2729722" cy="1077218"/>
          </a:xfrm>
          <a:prstGeom prst="rect">
            <a:avLst/>
          </a:prstGeom>
          <a:noFill/>
        </p:spPr>
        <p:txBody>
          <a:bodyPr wrap="square" rtlCol="0">
            <a:spAutoFit/>
          </a:bodyPr>
          <a:lstStyle/>
          <a:p>
            <a:pPr algn="just"/>
            <a:r>
              <a:rPr lang="fr-FR" sz="1600" dirty="0" smtClean="0"/>
              <a:t>• création d’un objet communicant</a:t>
            </a:r>
          </a:p>
          <a:p>
            <a:pPr algn="just"/>
            <a:r>
              <a:rPr lang="fr-FR" sz="1600" dirty="0" smtClean="0"/>
              <a:t>• enregistrement de l’émission</a:t>
            </a:r>
          </a:p>
          <a:p>
            <a:pPr algn="just"/>
            <a:r>
              <a:rPr lang="fr-FR" sz="1600" dirty="0" smtClean="0"/>
              <a:t>• programmation de l’objet communicant</a:t>
            </a:r>
          </a:p>
        </p:txBody>
      </p:sp>
      <p:sp>
        <p:nvSpPr>
          <p:cNvPr id="15" name="Accolade fermante 14"/>
          <p:cNvSpPr/>
          <p:nvPr/>
        </p:nvSpPr>
        <p:spPr>
          <a:xfrm rot="5400000">
            <a:off x="4208000" y="-1276302"/>
            <a:ext cx="740108" cy="7924800"/>
          </a:xfrm>
          <a:prstGeom prst="rightBrace">
            <a:avLst/>
          </a:prstGeom>
          <a:ln w="38100" cmpd="sng">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xmlns="" val="2221853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800"/>
                                        <p:tgtEl>
                                          <p:spTgt spid="4"/>
                                        </p:tgtEl>
                                      </p:cBhvr>
                                    </p:animEffect>
                                  </p:childTnLst>
                                </p:cTn>
                              </p:par>
                            </p:childTnLst>
                          </p:cTn>
                        </p:par>
                        <p:par>
                          <p:cTn id="8" fill="hold">
                            <p:stCondLst>
                              <p:cond delay="800"/>
                            </p:stCondLst>
                            <p:childTnLst>
                              <p:par>
                                <p:cTn id="9" presetID="18" presetClass="entr" presetSubtype="12"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anim calcmode="lin" valueType="num">
                                      <p:cBhvr additive="base">
                                        <p:cTn id="16" dur="500" fill="hold"/>
                                        <p:tgtEl>
                                          <p:spTgt spid="15"/>
                                        </p:tgtEl>
                                        <p:attrNameLst>
                                          <p:attrName>ppt_x</p:attrName>
                                        </p:attrNameLst>
                                      </p:cBhvr>
                                      <p:tavLst>
                                        <p:tav tm="0">
                                          <p:val>
                                            <p:strVal val="#ppt_x"/>
                                          </p:val>
                                        </p:tav>
                                        <p:tav tm="100000">
                                          <p:val>
                                            <p:strVal val="#ppt_x"/>
                                          </p:val>
                                        </p:tav>
                                      </p:tavLst>
                                    </p:anim>
                                    <p:anim calcmode="lin" valueType="num">
                                      <p:cBhvr additive="base">
                                        <p:cTn id="1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heel(1)">
                                      <p:cBhvr>
                                        <p:cTn id="22" dur="500"/>
                                        <p:tgtEl>
                                          <p:spTgt spid="6"/>
                                        </p:tgtEl>
                                      </p:cBhvr>
                                    </p:animEffect>
                                  </p:childTnLst>
                                </p:cTn>
                              </p:par>
                            </p:childTnLst>
                          </p:cTn>
                        </p:par>
                        <p:par>
                          <p:cTn id="23" fill="hold">
                            <p:stCondLst>
                              <p:cond delay="500"/>
                            </p:stCondLst>
                            <p:childTnLst>
                              <p:par>
                                <p:cTn id="24" presetID="18" presetClass="entr" presetSubtype="12" fill="hold" nodeType="afterEffect">
                                  <p:stCondLst>
                                    <p:cond delay="0"/>
                                  </p:stCondLst>
                                  <p:childTnLst>
                                    <p:set>
                                      <p:cBhvr>
                                        <p:cTn id="25" dur="1" fill="hold">
                                          <p:stCondLst>
                                            <p:cond delay="0"/>
                                          </p:stCondLst>
                                        </p:cTn>
                                        <p:tgtEl>
                                          <p:spTgt spid="9">
                                            <p:txEl>
                                              <p:pRg st="0" end="0"/>
                                            </p:txEl>
                                          </p:spTgt>
                                        </p:tgtEl>
                                        <p:attrNameLst>
                                          <p:attrName>style.visibility</p:attrName>
                                        </p:attrNameLst>
                                      </p:cBhvr>
                                      <p:to>
                                        <p:strVal val="visible"/>
                                      </p:to>
                                    </p:set>
                                    <p:animEffect transition="in" filter="strips(downLeft)">
                                      <p:cBhvr>
                                        <p:cTn id="26" dur="500"/>
                                        <p:tgtEl>
                                          <p:spTgt spid="9">
                                            <p:txEl>
                                              <p:pRg st="0" end="0"/>
                                            </p:txEl>
                                          </p:spTgt>
                                        </p:tgtEl>
                                      </p:cBhvr>
                                    </p:animEffect>
                                  </p:childTnLst>
                                </p:cTn>
                              </p:par>
                            </p:childTnLst>
                          </p:cTn>
                        </p:par>
                        <p:par>
                          <p:cTn id="27" fill="hold">
                            <p:stCondLst>
                              <p:cond delay="1000"/>
                            </p:stCondLst>
                            <p:childTnLst>
                              <p:par>
                                <p:cTn id="28" presetID="18" presetClass="entr" presetSubtype="12" fill="hold" nodeType="afterEffect">
                                  <p:stCondLst>
                                    <p:cond delay="0"/>
                                  </p:stCondLst>
                                  <p:childTnLst>
                                    <p:set>
                                      <p:cBhvr>
                                        <p:cTn id="29" dur="1" fill="hold">
                                          <p:stCondLst>
                                            <p:cond delay="0"/>
                                          </p:stCondLst>
                                        </p:cTn>
                                        <p:tgtEl>
                                          <p:spTgt spid="9">
                                            <p:txEl>
                                              <p:pRg st="1" end="1"/>
                                            </p:txEl>
                                          </p:spTgt>
                                        </p:tgtEl>
                                        <p:attrNameLst>
                                          <p:attrName>style.visibility</p:attrName>
                                        </p:attrNameLst>
                                      </p:cBhvr>
                                      <p:to>
                                        <p:strVal val="visible"/>
                                      </p:to>
                                    </p:set>
                                    <p:animEffect transition="in" filter="strips(downLeft)">
                                      <p:cBhvr>
                                        <p:cTn id="30" dur="500"/>
                                        <p:tgtEl>
                                          <p:spTgt spid="9">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heel(1)">
                                      <p:cBhvr>
                                        <p:cTn id="35" dur="500"/>
                                        <p:tgtEl>
                                          <p:spTgt spid="7"/>
                                        </p:tgtEl>
                                      </p:cBhvr>
                                    </p:animEffect>
                                  </p:childTnLst>
                                </p:cTn>
                              </p:par>
                            </p:childTnLst>
                          </p:cTn>
                        </p:par>
                        <p:par>
                          <p:cTn id="36" fill="hold">
                            <p:stCondLst>
                              <p:cond delay="500"/>
                            </p:stCondLst>
                            <p:childTnLst>
                              <p:par>
                                <p:cTn id="37" presetID="18" presetClass="entr" presetSubtype="12" fill="hold" nodeType="afterEffect">
                                  <p:stCondLst>
                                    <p:cond delay="0"/>
                                  </p:stCondLst>
                                  <p:childTnLst>
                                    <p:set>
                                      <p:cBhvr>
                                        <p:cTn id="38" dur="1" fill="hold">
                                          <p:stCondLst>
                                            <p:cond delay="0"/>
                                          </p:stCondLst>
                                        </p:cTn>
                                        <p:tgtEl>
                                          <p:spTgt spid="10">
                                            <p:txEl>
                                              <p:pRg st="0" end="0"/>
                                            </p:txEl>
                                          </p:spTgt>
                                        </p:tgtEl>
                                        <p:attrNameLst>
                                          <p:attrName>style.visibility</p:attrName>
                                        </p:attrNameLst>
                                      </p:cBhvr>
                                      <p:to>
                                        <p:strVal val="visible"/>
                                      </p:to>
                                    </p:set>
                                    <p:animEffect transition="in" filter="strips(downLeft)">
                                      <p:cBhvr>
                                        <p:cTn id="39" dur="500"/>
                                        <p:tgtEl>
                                          <p:spTgt spid="10">
                                            <p:txEl>
                                              <p:pRg st="0" end="0"/>
                                            </p:txEl>
                                          </p:spTgt>
                                        </p:tgtEl>
                                      </p:cBhvr>
                                    </p:animEffect>
                                  </p:childTnLst>
                                </p:cTn>
                              </p:par>
                              <p:par>
                                <p:cTn id="40" presetID="18" presetClass="entr" presetSubtype="12" fill="hold" nodeType="withEffect">
                                  <p:stCondLst>
                                    <p:cond delay="0"/>
                                  </p:stCondLst>
                                  <p:childTnLst>
                                    <p:set>
                                      <p:cBhvr>
                                        <p:cTn id="41" dur="1" fill="hold">
                                          <p:stCondLst>
                                            <p:cond delay="0"/>
                                          </p:stCondLst>
                                        </p:cTn>
                                        <p:tgtEl>
                                          <p:spTgt spid="10">
                                            <p:txEl>
                                              <p:pRg st="1" end="1"/>
                                            </p:txEl>
                                          </p:spTgt>
                                        </p:tgtEl>
                                        <p:attrNameLst>
                                          <p:attrName>style.visibility</p:attrName>
                                        </p:attrNameLst>
                                      </p:cBhvr>
                                      <p:to>
                                        <p:strVal val="visible"/>
                                      </p:to>
                                    </p:set>
                                    <p:animEffect transition="in" filter="strips(downLeft)">
                                      <p:cBhvr>
                                        <p:cTn id="42" dur="500"/>
                                        <p:tgtEl>
                                          <p:spTgt spid="10">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wheel(1)">
                                      <p:cBhvr>
                                        <p:cTn id="47" dur="500"/>
                                        <p:tgtEl>
                                          <p:spTgt spid="8"/>
                                        </p:tgtEl>
                                      </p:cBhvr>
                                    </p:animEffect>
                                  </p:childTnLst>
                                </p:cTn>
                              </p:par>
                              <p:par>
                                <p:cTn id="48" presetID="18" presetClass="entr" presetSubtype="12" fill="hold" nodeType="withEffect">
                                  <p:stCondLst>
                                    <p:cond delay="0"/>
                                  </p:stCondLst>
                                  <p:childTnLst>
                                    <p:set>
                                      <p:cBhvr>
                                        <p:cTn id="49" dur="1" fill="hold">
                                          <p:stCondLst>
                                            <p:cond delay="0"/>
                                          </p:stCondLst>
                                        </p:cTn>
                                        <p:tgtEl>
                                          <p:spTgt spid="11">
                                            <p:txEl>
                                              <p:pRg st="0" end="0"/>
                                            </p:txEl>
                                          </p:spTgt>
                                        </p:tgtEl>
                                        <p:attrNameLst>
                                          <p:attrName>style.visibility</p:attrName>
                                        </p:attrNameLst>
                                      </p:cBhvr>
                                      <p:to>
                                        <p:strVal val="visible"/>
                                      </p:to>
                                    </p:set>
                                    <p:animEffect transition="in" filter="strips(downLeft)">
                                      <p:cBhvr>
                                        <p:cTn id="50" dur="500"/>
                                        <p:tgtEl>
                                          <p:spTgt spid="11">
                                            <p:txEl>
                                              <p:pRg st="0" end="0"/>
                                            </p:txEl>
                                          </p:spTgt>
                                        </p:tgtEl>
                                      </p:cBhvr>
                                    </p:animEffect>
                                  </p:childTnLst>
                                </p:cTn>
                              </p:par>
                              <p:par>
                                <p:cTn id="51" presetID="18" presetClass="entr" presetSubtype="12" fill="hold" nodeType="withEffect">
                                  <p:stCondLst>
                                    <p:cond delay="0"/>
                                  </p:stCondLst>
                                  <p:childTnLst>
                                    <p:set>
                                      <p:cBhvr>
                                        <p:cTn id="52" dur="1" fill="hold">
                                          <p:stCondLst>
                                            <p:cond delay="0"/>
                                          </p:stCondLst>
                                        </p:cTn>
                                        <p:tgtEl>
                                          <p:spTgt spid="11">
                                            <p:txEl>
                                              <p:pRg st="1" end="1"/>
                                            </p:txEl>
                                          </p:spTgt>
                                        </p:tgtEl>
                                        <p:attrNameLst>
                                          <p:attrName>style.visibility</p:attrName>
                                        </p:attrNameLst>
                                      </p:cBhvr>
                                      <p:to>
                                        <p:strVal val="visible"/>
                                      </p:to>
                                    </p:set>
                                    <p:animEffect transition="in" filter="strips(downLeft)">
                                      <p:cBhvr>
                                        <p:cTn id="53" dur="500"/>
                                        <p:tgtEl>
                                          <p:spTgt spid="11">
                                            <p:txEl>
                                              <p:pRg st="1" end="1"/>
                                            </p:txEl>
                                          </p:spTgt>
                                        </p:tgtEl>
                                      </p:cBhvr>
                                    </p:animEffect>
                                  </p:childTnLst>
                                </p:cTn>
                              </p:par>
                              <p:par>
                                <p:cTn id="54" presetID="18" presetClass="entr" presetSubtype="12" fill="hold" nodeType="withEffect">
                                  <p:stCondLst>
                                    <p:cond delay="0"/>
                                  </p:stCondLst>
                                  <p:childTnLst>
                                    <p:set>
                                      <p:cBhvr>
                                        <p:cTn id="55" dur="1" fill="hold">
                                          <p:stCondLst>
                                            <p:cond delay="0"/>
                                          </p:stCondLst>
                                        </p:cTn>
                                        <p:tgtEl>
                                          <p:spTgt spid="11">
                                            <p:txEl>
                                              <p:pRg st="2" end="2"/>
                                            </p:txEl>
                                          </p:spTgt>
                                        </p:tgtEl>
                                        <p:attrNameLst>
                                          <p:attrName>style.visibility</p:attrName>
                                        </p:attrNameLst>
                                      </p:cBhvr>
                                      <p:to>
                                        <p:strVal val="visible"/>
                                      </p:to>
                                    </p:set>
                                    <p:animEffect transition="in" filter="strips(downLeft)">
                                      <p:cBhvr>
                                        <p:cTn id="56"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animBg="1"/>
      <p:bldP spid="8"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01000"/>
            <a:ext cx="7924800" cy="888177"/>
          </a:xfrm>
        </p:spPr>
        <p:txBody>
          <a:bodyPr/>
          <a:lstStyle/>
          <a:p>
            <a:pPr algn="ctr"/>
            <a:r>
              <a:rPr lang="fr-FR" dirty="0" smtClean="0"/>
              <a:t>la place des disciplines dans l’interdisciplinarité</a:t>
            </a:r>
            <a:endParaRPr lang="fr-FR" dirty="0"/>
          </a:p>
        </p:txBody>
      </p:sp>
      <p:sp>
        <p:nvSpPr>
          <p:cNvPr id="3" name="Espace réservé du contenu 2"/>
          <p:cNvSpPr>
            <a:spLocks noGrp="1"/>
          </p:cNvSpPr>
          <p:nvPr>
            <p:ph sz="quarter" idx="13"/>
          </p:nvPr>
        </p:nvSpPr>
        <p:spPr>
          <a:xfrm>
            <a:off x="100509" y="6050572"/>
            <a:ext cx="8972678" cy="719490"/>
          </a:xfrm>
          <a:ln w="38100" cmpd="sng">
            <a:solidFill>
              <a:srgbClr val="008000"/>
            </a:solidFill>
            <a:prstDash val="sysDash"/>
          </a:ln>
        </p:spPr>
        <p:txBody>
          <a:bodyPr>
            <a:normAutofit fontScale="92500" lnSpcReduction="10000"/>
          </a:bodyPr>
          <a:lstStyle/>
          <a:p>
            <a:pPr marL="0" indent="0" algn="just">
              <a:buNone/>
            </a:pPr>
            <a:r>
              <a:rPr lang="fr-FR" sz="1600" dirty="0" smtClean="0"/>
              <a:t>L’essentiel de l’E.P.I. est </a:t>
            </a:r>
            <a:r>
              <a:rPr lang="fr-FR" sz="1600" u="sng" dirty="0" smtClean="0"/>
              <a:t>disciplinaire</a:t>
            </a:r>
            <a:r>
              <a:rPr lang="fr-FR" sz="1600" dirty="0" smtClean="0"/>
              <a:t>. Chacune des disciplines intervient, </a:t>
            </a:r>
            <a:r>
              <a:rPr lang="fr-FR" sz="1600" u="sng" dirty="0" smtClean="0"/>
              <a:t>à la mesure de son programme et selon une progression </a:t>
            </a:r>
            <a:r>
              <a:rPr lang="fr-FR" sz="1600" u="sng" dirty="0" err="1" smtClean="0"/>
              <a:t>pré-établie</a:t>
            </a:r>
            <a:r>
              <a:rPr lang="fr-FR" sz="1600" dirty="0" smtClean="0"/>
              <a:t> en fonction de la progression de l’E.P.I. et de la progression disciplinaire, </a:t>
            </a:r>
            <a:r>
              <a:rPr lang="fr-FR" sz="1600" u="sng" dirty="0" smtClean="0"/>
              <a:t>pour nourrir le projet interdisciplinaire</a:t>
            </a:r>
            <a:r>
              <a:rPr lang="fr-FR" sz="1600" dirty="0" smtClean="0"/>
              <a:t>. Co-animation possible, souhaitable, mais pas strictement nécessaire.</a:t>
            </a:r>
            <a:endParaRPr lang="fr-FR" sz="2000" dirty="0" smtClean="0"/>
          </a:p>
        </p:txBody>
      </p:sp>
      <p:sp>
        <p:nvSpPr>
          <p:cNvPr id="10" name="Ellipse 9"/>
          <p:cNvSpPr/>
          <p:nvPr/>
        </p:nvSpPr>
        <p:spPr>
          <a:xfrm>
            <a:off x="794932" y="1228781"/>
            <a:ext cx="1151280" cy="986730"/>
          </a:xfrm>
          <a:prstGeom prst="ellipse">
            <a:avLst/>
          </a:prstGeom>
          <a:solidFill>
            <a:srgbClr val="660066">
              <a:alpha val="40000"/>
            </a:srgbClr>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t>ETAPE 1</a:t>
            </a:r>
            <a:endParaRPr lang="fr-FR" sz="1600" dirty="0"/>
          </a:p>
        </p:txBody>
      </p:sp>
      <p:sp>
        <p:nvSpPr>
          <p:cNvPr id="11" name="Ellipse 10"/>
          <p:cNvSpPr/>
          <p:nvPr/>
        </p:nvSpPr>
        <p:spPr>
          <a:xfrm>
            <a:off x="4172746" y="1228781"/>
            <a:ext cx="1151280" cy="986730"/>
          </a:xfrm>
          <a:prstGeom prst="ellipse">
            <a:avLst/>
          </a:prstGeom>
          <a:solidFill>
            <a:srgbClr val="660066">
              <a:alpha val="40000"/>
            </a:srgbClr>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t>ETAPE 2</a:t>
            </a:r>
            <a:endParaRPr lang="fr-FR" sz="1600" dirty="0"/>
          </a:p>
        </p:txBody>
      </p:sp>
      <p:sp>
        <p:nvSpPr>
          <p:cNvPr id="12" name="Ellipse 11"/>
          <p:cNvSpPr/>
          <p:nvPr/>
        </p:nvSpPr>
        <p:spPr>
          <a:xfrm>
            <a:off x="7081595" y="1228781"/>
            <a:ext cx="1151280" cy="986730"/>
          </a:xfrm>
          <a:prstGeom prst="ellipse">
            <a:avLst/>
          </a:prstGeom>
          <a:solidFill>
            <a:srgbClr val="660066">
              <a:alpha val="40000"/>
            </a:srgbClr>
          </a:solidFill>
          <a:ln w="38100" cmpd="sng">
            <a:solidFill>
              <a:srgbClr val="660066"/>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t>ETAPE 3</a:t>
            </a:r>
            <a:endParaRPr lang="fr-FR" sz="1600" dirty="0"/>
          </a:p>
        </p:txBody>
      </p:sp>
      <p:sp>
        <p:nvSpPr>
          <p:cNvPr id="13" name="ZoneTexte 12"/>
          <p:cNvSpPr txBox="1"/>
          <p:nvPr/>
        </p:nvSpPr>
        <p:spPr>
          <a:xfrm>
            <a:off x="274114" y="2332509"/>
            <a:ext cx="2896476" cy="1815882"/>
          </a:xfrm>
          <a:prstGeom prst="rect">
            <a:avLst/>
          </a:prstGeom>
          <a:noFill/>
        </p:spPr>
        <p:txBody>
          <a:bodyPr wrap="square" rtlCol="0">
            <a:spAutoFit/>
          </a:bodyPr>
          <a:lstStyle/>
          <a:p>
            <a:pPr algn="just"/>
            <a:r>
              <a:rPr lang="fr-FR" sz="1600" dirty="0" smtClean="0"/>
              <a:t>• sensibilisation aux différents traitements d’une même information (ici l’éruption du Vésuve en 79)</a:t>
            </a:r>
          </a:p>
          <a:p>
            <a:pPr algn="just"/>
            <a:r>
              <a:rPr lang="fr-FR" sz="1600" dirty="0" smtClean="0"/>
              <a:t>• sensibilisation aux codes des différents écrits</a:t>
            </a:r>
          </a:p>
          <a:p>
            <a:pPr algn="just"/>
            <a:endParaRPr lang="fr-FR" sz="1600" dirty="0" smtClean="0"/>
          </a:p>
          <a:p>
            <a:pPr algn="just"/>
            <a:endParaRPr lang="fr-FR" sz="1600" dirty="0"/>
          </a:p>
        </p:txBody>
      </p:sp>
      <p:sp>
        <p:nvSpPr>
          <p:cNvPr id="14" name="ZoneTexte 13"/>
          <p:cNvSpPr txBox="1"/>
          <p:nvPr/>
        </p:nvSpPr>
        <p:spPr>
          <a:xfrm>
            <a:off x="3880357" y="2387327"/>
            <a:ext cx="2439618" cy="584776"/>
          </a:xfrm>
          <a:prstGeom prst="rect">
            <a:avLst/>
          </a:prstGeom>
          <a:noFill/>
        </p:spPr>
        <p:txBody>
          <a:bodyPr wrap="square" rtlCol="0">
            <a:spAutoFit/>
          </a:bodyPr>
          <a:lstStyle/>
          <a:p>
            <a:pPr algn="just"/>
            <a:r>
              <a:rPr lang="fr-FR" sz="1600" dirty="0" smtClean="0"/>
              <a:t>• rédaction de textes</a:t>
            </a:r>
          </a:p>
          <a:p>
            <a:pPr algn="just"/>
            <a:r>
              <a:rPr lang="fr-FR" sz="1600" dirty="0" smtClean="0"/>
              <a:t>• </a:t>
            </a:r>
            <a:r>
              <a:rPr lang="fr-FR" sz="1600" dirty="0" err="1" smtClean="0"/>
              <a:t>oralisation</a:t>
            </a:r>
            <a:r>
              <a:rPr lang="fr-FR" sz="1600" dirty="0" smtClean="0"/>
              <a:t> des textes</a:t>
            </a:r>
            <a:endParaRPr lang="fr-FR" sz="1600" dirty="0"/>
          </a:p>
        </p:txBody>
      </p:sp>
      <p:sp>
        <p:nvSpPr>
          <p:cNvPr id="15" name="ZoneTexte 14"/>
          <p:cNvSpPr txBox="1"/>
          <p:nvPr/>
        </p:nvSpPr>
        <p:spPr>
          <a:xfrm>
            <a:off x="6249809" y="2387327"/>
            <a:ext cx="2729722" cy="1077218"/>
          </a:xfrm>
          <a:prstGeom prst="rect">
            <a:avLst/>
          </a:prstGeom>
          <a:noFill/>
        </p:spPr>
        <p:txBody>
          <a:bodyPr wrap="square" rtlCol="0">
            <a:spAutoFit/>
          </a:bodyPr>
          <a:lstStyle/>
          <a:p>
            <a:pPr algn="just"/>
            <a:r>
              <a:rPr lang="fr-FR" sz="1600" dirty="0" smtClean="0"/>
              <a:t>• création d’un objet communicant</a:t>
            </a:r>
          </a:p>
          <a:p>
            <a:pPr algn="just"/>
            <a:r>
              <a:rPr lang="fr-FR" sz="1600" dirty="0" smtClean="0"/>
              <a:t>• enregistrement de l’émission</a:t>
            </a:r>
          </a:p>
          <a:p>
            <a:pPr algn="just"/>
            <a:r>
              <a:rPr lang="fr-FR" sz="1600" dirty="0" smtClean="0"/>
              <a:t>• programmation de l’objet communicant</a:t>
            </a:r>
          </a:p>
        </p:txBody>
      </p:sp>
      <p:sp>
        <p:nvSpPr>
          <p:cNvPr id="5" name="Flèche vers la droite 4"/>
          <p:cNvSpPr/>
          <p:nvPr/>
        </p:nvSpPr>
        <p:spPr>
          <a:xfrm>
            <a:off x="274114" y="3814798"/>
            <a:ext cx="8705417" cy="558206"/>
          </a:xfrm>
          <a:prstGeom prst="rightArrow">
            <a:avLst/>
          </a:prstGeom>
          <a:solidFill>
            <a:schemeClr val="accent6">
              <a:lumMod val="60000"/>
              <a:lumOff val="40000"/>
              <a:alpha val="63000"/>
            </a:schemeClr>
          </a:solidFill>
          <a:ln w="12700" cmpd="sng">
            <a:solidFill>
              <a:schemeClr val="accent6"/>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9" name="Rectangle 28"/>
          <p:cNvSpPr/>
          <p:nvPr/>
        </p:nvSpPr>
        <p:spPr>
          <a:xfrm>
            <a:off x="3852904" y="2860794"/>
            <a:ext cx="1438192" cy="11364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fr-FR" sz="2600" b="1" kern="1200" dirty="0" smtClean="0">
                <a:solidFill>
                  <a:srgbClr val="000000"/>
                </a:solidFill>
              </a:rPr>
              <a:t>Français</a:t>
            </a:r>
          </a:p>
        </p:txBody>
      </p:sp>
      <p:sp>
        <p:nvSpPr>
          <p:cNvPr id="30" name="Rectangle à coins arrondis 29"/>
          <p:cNvSpPr/>
          <p:nvPr/>
        </p:nvSpPr>
        <p:spPr>
          <a:xfrm>
            <a:off x="609600" y="3685931"/>
            <a:ext cx="862913" cy="462460"/>
          </a:xfrm>
          <a:prstGeom prst="roundRect">
            <a:avLst>
              <a:gd name="adj" fmla="val 10000"/>
            </a:avLst>
          </a:prstGeom>
          <a:solidFill>
            <a:srgbClr val="4CA6E4"/>
          </a:solidFill>
          <a:ln w="38100" cmpd="sng">
            <a:solidFill>
              <a:srgbClr val="000090"/>
            </a:solidFill>
          </a:ln>
        </p:spPr>
        <p:style>
          <a:lnRef idx="0">
            <a:scrgbClr r="0" g="0" b="0"/>
          </a:lnRef>
          <a:fillRef idx="3">
            <a:scrgbClr r="0" g="0" b="0"/>
          </a:fillRef>
          <a:effectRef idx="2">
            <a:schemeClr val="accent1">
              <a:hueOff val="0"/>
              <a:satOff val="0"/>
              <a:lumOff val="0"/>
              <a:alphaOff val="0"/>
            </a:schemeClr>
          </a:effectRef>
          <a:fontRef idx="minor">
            <a:schemeClr val="lt1"/>
          </a:fontRef>
        </p:style>
        <p:txBody>
          <a:bodyPr anchor="ctr" anchorCtr="1"/>
          <a:lstStyle/>
          <a:p>
            <a:pPr algn="ctr"/>
            <a:r>
              <a:rPr lang="fr-FR" sz="1200" b="1" dirty="0" smtClean="0">
                <a:solidFill>
                  <a:schemeClr val="bg1"/>
                </a:solidFill>
              </a:rPr>
              <a:t>Français</a:t>
            </a:r>
            <a:endParaRPr lang="fr-FR" sz="1200" b="1" dirty="0">
              <a:solidFill>
                <a:schemeClr val="bg1"/>
              </a:solidFill>
            </a:endParaRPr>
          </a:p>
        </p:txBody>
      </p:sp>
      <p:sp>
        <p:nvSpPr>
          <p:cNvPr id="31" name="Rectangle à coins arrondis 30"/>
          <p:cNvSpPr/>
          <p:nvPr/>
        </p:nvSpPr>
        <p:spPr>
          <a:xfrm>
            <a:off x="3888574" y="3663447"/>
            <a:ext cx="862913" cy="462460"/>
          </a:xfrm>
          <a:prstGeom prst="roundRect">
            <a:avLst>
              <a:gd name="adj" fmla="val 10000"/>
            </a:avLst>
          </a:prstGeom>
          <a:solidFill>
            <a:srgbClr val="4CA6E4"/>
          </a:solidFill>
          <a:ln w="38100" cmpd="sng">
            <a:solidFill>
              <a:srgbClr val="000090"/>
            </a:solidFill>
          </a:ln>
        </p:spPr>
        <p:style>
          <a:lnRef idx="0">
            <a:scrgbClr r="0" g="0" b="0"/>
          </a:lnRef>
          <a:fillRef idx="3">
            <a:scrgbClr r="0" g="0" b="0"/>
          </a:fillRef>
          <a:effectRef idx="2">
            <a:schemeClr val="accent1">
              <a:hueOff val="0"/>
              <a:satOff val="0"/>
              <a:lumOff val="0"/>
              <a:alphaOff val="0"/>
            </a:schemeClr>
          </a:effectRef>
          <a:fontRef idx="minor">
            <a:schemeClr val="lt1"/>
          </a:fontRef>
        </p:style>
        <p:txBody>
          <a:bodyPr anchor="ctr" anchorCtr="1"/>
          <a:lstStyle/>
          <a:p>
            <a:pPr algn="ctr"/>
            <a:r>
              <a:rPr lang="fr-FR" sz="1200" b="1" dirty="0" smtClean="0">
                <a:solidFill>
                  <a:srgbClr val="000000"/>
                </a:solidFill>
              </a:rPr>
              <a:t>Français</a:t>
            </a:r>
            <a:endParaRPr lang="fr-FR" sz="1200" b="1" dirty="0">
              <a:solidFill>
                <a:srgbClr val="000000"/>
              </a:solidFill>
            </a:endParaRPr>
          </a:p>
        </p:txBody>
      </p:sp>
      <p:grpSp>
        <p:nvGrpSpPr>
          <p:cNvPr id="33" name="Grouper 32"/>
          <p:cNvGrpSpPr/>
          <p:nvPr/>
        </p:nvGrpSpPr>
        <p:grpSpPr>
          <a:xfrm>
            <a:off x="1582669" y="3684917"/>
            <a:ext cx="862913" cy="462460"/>
            <a:chOff x="2936630" y="792"/>
            <a:chExt cx="1508902" cy="1207122"/>
          </a:xfrm>
        </p:grpSpPr>
        <p:sp>
          <p:nvSpPr>
            <p:cNvPr id="34" name="Rectangle à coins arrondis 33"/>
            <p:cNvSpPr/>
            <p:nvPr/>
          </p:nvSpPr>
          <p:spPr>
            <a:xfrm>
              <a:off x="2936630" y="792"/>
              <a:ext cx="1508902" cy="1207122"/>
            </a:xfrm>
            <a:prstGeom prst="roundRect">
              <a:avLst>
                <a:gd name="adj" fmla="val 10000"/>
              </a:avLst>
            </a:prstGeom>
            <a:solidFill>
              <a:srgbClr val="CCFFCC"/>
            </a:solidFill>
            <a:ln w="38100" cmpd="sng">
              <a:solidFill>
                <a:srgbClr val="008000"/>
              </a:solidFill>
            </a:ln>
          </p:spPr>
          <p:style>
            <a:lnRef idx="0">
              <a:scrgbClr r="0" g="0" b="0"/>
            </a:lnRef>
            <a:fillRef idx="3">
              <a:scrgbClr r="0" g="0" b="0"/>
            </a:fillRef>
            <a:effectRef idx="2">
              <a:schemeClr val="accent1">
                <a:hueOff val="0"/>
                <a:satOff val="0"/>
                <a:lumOff val="0"/>
                <a:alphaOff val="0"/>
              </a:schemeClr>
            </a:effectRef>
            <a:fontRef idx="minor">
              <a:schemeClr val="lt1"/>
            </a:fontRef>
          </p:style>
        </p:sp>
        <p:sp>
          <p:nvSpPr>
            <p:cNvPr id="35" name="Rectangle 34"/>
            <p:cNvSpPr/>
            <p:nvPr/>
          </p:nvSpPr>
          <p:spPr>
            <a:xfrm>
              <a:off x="2971985" y="36147"/>
              <a:ext cx="1438192" cy="11364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fr-FR" sz="1200" b="1" kern="1200" dirty="0" smtClean="0">
                  <a:solidFill>
                    <a:srgbClr val="000000"/>
                  </a:solidFill>
                </a:rPr>
                <a:t>S.V.T.</a:t>
              </a:r>
            </a:p>
          </p:txBody>
        </p:sp>
      </p:grpSp>
      <p:grpSp>
        <p:nvGrpSpPr>
          <p:cNvPr id="36" name="Grouper 35"/>
          <p:cNvGrpSpPr/>
          <p:nvPr/>
        </p:nvGrpSpPr>
        <p:grpSpPr>
          <a:xfrm>
            <a:off x="4859639" y="3663447"/>
            <a:ext cx="862913" cy="462460"/>
            <a:chOff x="2936630" y="792"/>
            <a:chExt cx="1508902" cy="1207122"/>
          </a:xfrm>
        </p:grpSpPr>
        <p:sp>
          <p:nvSpPr>
            <p:cNvPr id="37" name="Rectangle à coins arrondis 36"/>
            <p:cNvSpPr/>
            <p:nvPr/>
          </p:nvSpPr>
          <p:spPr>
            <a:xfrm>
              <a:off x="2936630" y="792"/>
              <a:ext cx="1508902" cy="1207122"/>
            </a:xfrm>
            <a:prstGeom prst="roundRect">
              <a:avLst>
                <a:gd name="adj" fmla="val 10000"/>
              </a:avLst>
            </a:prstGeom>
            <a:solidFill>
              <a:srgbClr val="CCFFCC"/>
            </a:solidFill>
            <a:ln w="38100" cmpd="sng">
              <a:solidFill>
                <a:srgbClr val="008000"/>
              </a:solidFill>
            </a:ln>
          </p:spPr>
          <p:style>
            <a:lnRef idx="0">
              <a:scrgbClr r="0" g="0" b="0"/>
            </a:lnRef>
            <a:fillRef idx="3">
              <a:scrgbClr r="0" g="0" b="0"/>
            </a:fillRef>
            <a:effectRef idx="2">
              <a:schemeClr val="accent1">
                <a:hueOff val="0"/>
                <a:satOff val="0"/>
                <a:lumOff val="0"/>
                <a:alphaOff val="0"/>
              </a:schemeClr>
            </a:effectRef>
            <a:fontRef idx="minor">
              <a:schemeClr val="lt1"/>
            </a:fontRef>
          </p:style>
        </p:sp>
        <p:sp>
          <p:nvSpPr>
            <p:cNvPr id="38" name="Rectangle 37"/>
            <p:cNvSpPr/>
            <p:nvPr/>
          </p:nvSpPr>
          <p:spPr>
            <a:xfrm>
              <a:off x="2971985" y="36147"/>
              <a:ext cx="1438192" cy="11364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fr-FR" sz="1200" b="1" kern="1200" dirty="0" smtClean="0">
                  <a:solidFill>
                    <a:srgbClr val="000000"/>
                  </a:solidFill>
                </a:rPr>
                <a:t>S.V.T.</a:t>
              </a:r>
            </a:p>
          </p:txBody>
        </p:sp>
      </p:grpSp>
      <p:sp>
        <p:nvSpPr>
          <p:cNvPr id="39" name="Rectangle à coins arrondis 38"/>
          <p:cNvSpPr/>
          <p:nvPr/>
        </p:nvSpPr>
        <p:spPr>
          <a:xfrm>
            <a:off x="6453181" y="3676992"/>
            <a:ext cx="862913" cy="462460"/>
          </a:xfrm>
          <a:prstGeom prst="roundRect">
            <a:avLst>
              <a:gd name="adj" fmla="val 10000"/>
            </a:avLst>
          </a:prstGeom>
          <a:solidFill>
            <a:srgbClr val="4CA6E4"/>
          </a:solidFill>
          <a:ln w="38100" cmpd="sng">
            <a:solidFill>
              <a:srgbClr val="000090"/>
            </a:solidFill>
          </a:ln>
        </p:spPr>
        <p:style>
          <a:lnRef idx="0">
            <a:scrgbClr r="0" g="0" b="0"/>
          </a:lnRef>
          <a:fillRef idx="3">
            <a:scrgbClr r="0" g="0" b="0"/>
          </a:fillRef>
          <a:effectRef idx="2">
            <a:schemeClr val="accent1">
              <a:hueOff val="0"/>
              <a:satOff val="0"/>
              <a:lumOff val="0"/>
              <a:alphaOff val="0"/>
            </a:schemeClr>
          </a:effectRef>
          <a:fontRef idx="minor">
            <a:schemeClr val="lt1"/>
          </a:fontRef>
        </p:style>
        <p:txBody>
          <a:bodyPr anchor="ctr" anchorCtr="1"/>
          <a:lstStyle/>
          <a:p>
            <a:pPr algn="ctr"/>
            <a:r>
              <a:rPr lang="fr-FR" sz="1200" b="1" dirty="0" smtClean="0">
                <a:solidFill>
                  <a:srgbClr val="000000"/>
                </a:solidFill>
              </a:rPr>
              <a:t>Français</a:t>
            </a:r>
            <a:endParaRPr lang="fr-FR" sz="1200" b="1" dirty="0">
              <a:solidFill>
                <a:srgbClr val="000000"/>
              </a:solidFill>
            </a:endParaRPr>
          </a:p>
        </p:txBody>
      </p:sp>
      <p:grpSp>
        <p:nvGrpSpPr>
          <p:cNvPr id="40" name="Grouper 39"/>
          <p:cNvGrpSpPr/>
          <p:nvPr/>
        </p:nvGrpSpPr>
        <p:grpSpPr>
          <a:xfrm>
            <a:off x="7434708" y="3676992"/>
            <a:ext cx="871130" cy="462460"/>
            <a:chOff x="4641038" y="888050"/>
            <a:chExt cx="1508902" cy="1207122"/>
          </a:xfrm>
        </p:grpSpPr>
        <p:sp>
          <p:nvSpPr>
            <p:cNvPr id="41" name="Rectangle à coins arrondis 40"/>
            <p:cNvSpPr/>
            <p:nvPr/>
          </p:nvSpPr>
          <p:spPr>
            <a:xfrm>
              <a:off x="4641038" y="888050"/>
              <a:ext cx="1508902" cy="1207122"/>
            </a:xfrm>
            <a:prstGeom prst="roundRect">
              <a:avLst>
                <a:gd name="adj" fmla="val 10000"/>
              </a:avLst>
            </a:prstGeom>
            <a:solidFill>
              <a:schemeClr val="accent6">
                <a:lumMod val="40000"/>
                <a:lumOff val="60000"/>
              </a:schemeClr>
            </a:solidFill>
            <a:ln w="38100" cmpd="sng">
              <a:solidFill>
                <a:schemeClr val="accent6">
                  <a:lumMod val="75000"/>
                </a:schemeClr>
              </a:solidFill>
            </a:ln>
          </p:spPr>
          <p:style>
            <a:lnRef idx="0">
              <a:scrgbClr r="0" g="0" b="0"/>
            </a:lnRef>
            <a:fillRef idx="3">
              <a:scrgbClr r="0" g="0" b="0"/>
            </a:fillRef>
            <a:effectRef idx="2">
              <a:schemeClr val="accent1">
                <a:hueOff val="0"/>
                <a:satOff val="0"/>
                <a:lumOff val="0"/>
                <a:alphaOff val="0"/>
              </a:schemeClr>
            </a:effectRef>
            <a:fontRef idx="minor">
              <a:schemeClr val="lt1"/>
            </a:fontRef>
          </p:style>
        </p:sp>
        <p:sp>
          <p:nvSpPr>
            <p:cNvPr id="42" name="Rectangle 41"/>
            <p:cNvSpPr/>
            <p:nvPr/>
          </p:nvSpPr>
          <p:spPr>
            <a:xfrm>
              <a:off x="4676391" y="923405"/>
              <a:ext cx="1438191" cy="11364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fr-FR" sz="1200" b="1" kern="1200" dirty="0" smtClean="0">
                  <a:solidFill>
                    <a:schemeClr val="bg1"/>
                  </a:solidFill>
                </a:rPr>
                <a:t>Technologie</a:t>
              </a:r>
            </a:p>
          </p:txBody>
        </p:sp>
      </p:grpSp>
      <p:sp>
        <p:nvSpPr>
          <p:cNvPr id="4" name="Accolade fermante 3"/>
          <p:cNvSpPr/>
          <p:nvPr/>
        </p:nvSpPr>
        <p:spPr>
          <a:xfrm rot="5400000">
            <a:off x="1338723" y="3643880"/>
            <a:ext cx="357514" cy="1815763"/>
          </a:xfrm>
          <a:prstGeom prst="rightBrace">
            <a:avLst/>
          </a:prstGeom>
          <a:ln w="19050" cmpd="sng">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5" name="Accolade fermante 24"/>
          <p:cNvSpPr/>
          <p:nvPr/>
        </p:nvSpPr>
        <p:spPr>
          <a:xfrm rot="5400000">
            <a:off x="4635915" y="3670320"/>
            <a:ext cx="357514" cy="1815763"/>
          </a:xfrm>
          <a:prstGeom prst="rightBrace">
            <a:avLst/>
          </a:prstGeom>
          <a:ln w="19050" cmpd="sng">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6" name="ZoneTexte 5"/>
          <p:cNvSpPr txBox="1"/>
          <p:nvPr/>
        </p:nvSpPr>
        <p:spPr>
          <a:xfrm>
            <a:off x="391045" y="4763079"/>
            <a:ext cx="2235200" cy="1077218"/>
          </a:xfrm>
          <a:prstGeom prst="rect">
            <a:avLst/>
          </a:prstGeom>
          <a:noFill/>
        </p:spPr>
        <p:txBody>
          <a:bodyPr wrap="square" rtlCol="0">
            <a:spAutoFit/>
          </a:bodyPr>
          <a:lstStyle/>
          <a:p>
            <a:r>
              <a:rPr lang="fr-FR" sz="1600" u="sng" dirty="0" smtClean="0"/>
              <a:t>Co-animation possible :</a:t>
            </a:r>
          </a:p>
          <a:p>
            <a:pPr algn="just"/>
            <a:r>
              <a:rPr lang="fr-FR" sz="1600" dirty="0" smtClean="0"/>
              <a:t>traitement scientifique vs. littéraire de l’information (comparaison)</a:t>
            </a:r>
            <a:endParaRPr lang="fr-FR" sz="1600" dirty="0"/>
          </a:p>
        </p:txBody>
      </p:sp>
      <p:sp>
        <p:nvSpPr>
          <p:cNvPr id="28" name="ZoneTexte 27"/>
          <p:cNvSpPr txBox="1"/>
          <p:nvPr/>
        </p:nvSpPr>
        <p:spPr>
          <a:xfrm>
            <a:off x="3742039" y="4793677"/>
            <a:ext cx="2235200" cy="830997"/>
          </a:xfrm>
          <a:prstGeom prst="rect">
            <a:avLst/>
          </a:prstGeom>
          <a:noFill/>
        </p:spPr>
        <p:txBody>
          <a:bodyPr wrap="square" rtlCol="0">
            <a:spAutoFit/>
          </a:bodyPr>
          <a:lstStyle/>
          <a:p>
            <a:r>
              <a:rPr lang="fr-FR" sz="1600" u="sng" dirty="0" smtClean="0"/>
              <a:t>Co-animation possible :</a:t>
            </a:r>
          </a:p>
          <a:p>
            <a:pPr algn="just"/>
            <a:r>
              <a:rPr lang="fr-FR" sz="1600" dirty="0" smtClean="0"/>
              <a:t>rédaction de textes divers (scientifiques / littéraires)</a:t>
            </a:r>
            <a:endParaRPr lang="fr-FR" sz="1600" dirty="0"/>
          </a:p>
        </p:txBody>
      </p:sp>
      <p:sp>
        <p:nvSpPr>
          <p:cNvPr id="7" name="Ellipse 6"/>
          <p:cNvSpPr/>
          <p:nvPr/>
        </p:nvSpPr>
        <p:spPr>
          <a:xfrm>
            <a:off x="8908373" y="3993134"/>
            <a:ext cx="142315" cy="154243"/>
          </a:xfrm>
          <a:prstGeom prst="ellipse">
            <a:avLst/>
          </a:prstGeom>
          <a:solidFill>
            <a:srgbClr val="FF3EC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ZoneTexte 7"/>
          <p:cNvSpPr txBox="1"/>
          <p:nvPr/>
        </p:nvSpPr>
        <p:spPr>
          <a:xfrm rot="5400000">
            <a:off x="8395363" y="4742200"/>
            <a:ext cx="1310650" cy="369332"/>
          </a:xfrm>
          <a:prstGeom prst="rect">
            <a:avLst/>
          </a:prstGeom>
          <a:noFill/>
        </p:spPr>
        <p:txBody>
          <a:bodyPr wrap="none" rtlCol="0">
            <a:spAutoFit/>
          </a:bodyPr>
          <a:lstStyle/>
          <a:p>
            <a:r>
              <a:rPr lang="fr-FR" dirty="0" err="1" smtClean="0">
                <a:solidFill>
                  <a:srgbClr val="FF3EC3"/>
                </a:solidFill>
              </a:rPr>
              <a:t>co</a:t>
            </a:r>
            <a:r>
              <a:rPr lang="fr-FR" dirty="0" smtClean="0">
                <a:solidFill>
                  <a:srgbClr val="FF3EC3"/>
                </a:solidFill>
              </a:rPr>
              <a:t>-évaluation</a:t>
            </a:r>
            <a:endParaRPr lang="fr-FR" dirty="0">
              <a:solidFill>
                <a:srgbClr val="FF3EC3"/>
              </a:solidFill>
            </a:endParaRPr>
          </a:p>
        </p:txBody>
      </p:sp>
      <p:sp>
        <p:nvSpPr>
          <p:cNvPr id="32" name="Accolade fermante 31"/>
          <p:cNvSpPr/>
          <p:nvPr/>
        </p:nvSpPr>
        <p:spPr>
          <a:xfrm rot="5400000">
            <a:off x="7219199" y="3670320"/>
            <a:ext cx="357514" cy="1815763"/>
          </a:xfrm>
          <a:prstGeom prst="rightBrace">
            <a:avLst/>
          </a:prstGeom>
          <a:ln w="19050" cmpd="sng">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43" name="ZoneTexte 42"/>
          <p:cNvSpPr txBox="1"/>
          <p:nvPr/>
        </p:nvSpPr>
        <p:spPr>
          <a:xfrm>
            <a:off x="6440343" y="4806512"/>
            <a:ext cx="1988730" cy="830997"/>
          </a:xfrm>
          <a:prstGeom prst="rect">
            <a:avLst/>
          </a:prstGeom>
          <a:noFill/>
        </p:spPr>
        <p:txBody>
          <a:bodyPr wrap="square" rtlCol="0">
            <a:spAutoFit/>
          </a:bodyPr>
          <a:lstStyle/>
          <a:p>
            <a:r>
              <a:rPr lang="fr-FR" sz="1600" u="sng" dirty="0" smtClean="0"/>
              <a:t>Co-animation possible :</a:t>
            </a:r>
          </a:p>
          <a:p>
            <a:pPr algn="just"/>
            <a:r>
              <a:rPr lang="fr-FR" sz="1600" dirty="0" smtClean="0"/>
              <a:t>enregistrement de l’émission de radio</a:t>
            </a:r>
            <a:endParaRPr lang="fr-FR" sz="1600" dirty="0"/>
          </a:p>
        </p:txBody>
      </p:sp>
    </p:spTree>
    <p:extLst>
      <p:ext uri="{BB962C8B-B14F-4D97-AF65-F5344CB8AC3E}">
        <p14:creationId xmlns:p14="http://schemas.microsoft.com/office/powerpoint/2010/main" xmlns="" val="2253356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0"/>
                                        </p:tgtEl>
                                        <p:attrNameLst>
                                          <p:attrName>style.visibility</p:attrName>
                                        </p:attrNameLst>
                                      </p:cBhvr>
                                      <p:to>
                                        <p:strVal val="visible"/>
                                      </p:to>
                                    </p:set>
                                    <p:anim calcmode="lin" valueType="num">
                                      <p:cBhvr additive="base">
                                        <p:cTn id="14" dur="500"/>
                                        <p:tgtEl>
                                          <p:spTgt spid="30"/>
                                        </p:tgtEl>
                                        <p:attrNameLst>
                                          <p:attrName>ppt_y</p:attrName>
                                        </p:attrNameLst>
                                      </p:cBhvr>
                                      <p:tavLst>
                                        <p:tav tm="0">
                                          <p:val>
                                            <p:strVal val="#ppt_y+#ppt_h*1.125000"/>
                                          </p:val>
                                        </p:tav>
                                        <p:tav tm="100000">
                                          <p:val>
                                            <p:strVal val="#ppt_y"/>
                                          </p:val>
                                        </p:tav>
                                      </p:tavLst>
                                    </p:anim>
                                    <p:animEffect transition="in" filter="wipe(up)">
                                      <p:cBhvr>
                                        <p:cTn id="15" dur="500"/>
                                        <p:tgtEl>
                                          <p:spTgt spid="30"/>
                                        </p:tgtEl>
                                      </p:cBhvr>
                                    </p:animEffect>
                                  </p:childTnLst>
                                </p:cTn>
                              </p:par>
                            </p:childTnLst>
                          </p:cTn>
                        </p:par>
                        <p:par>
                          <p:cTn id="16" fill="hold">
                            <p:stCondLst>
                              <p:cond delay="500"/>
                            </p:stCondLst>
                            <p:childTnLst>
                              <p:par>
                                <p:cTn id="17" presetID="12" presetClass="entr" presetSubtype="4" fill="hold" nodeType="afterEffect">
                                  <p:stCondLst>
                                    <p:cond delay="0"/>
                                  </p:stCondLst>
                                  <p:childTnLst>
                                    <p:set>
                                      <p:cBhvr>
                                        <p:cTn id="18" dur="1" fill="hold">
                                          <p:stCondLst>
                                            <p:cond delay="0"/>
                                          </p:stCondLst>
                                        </p:cTn>
                                        <p:tgtEl>
                                          <p:spTgt spid="33"/>
                                        </p:tgtEl>
                                        <p:attrNameLst>
                                          <p:attrName>style.visibility</p:attrName>
                                        </p:attrNameLst>
                                      </p:cBhvr>
                                      <p:to>
                                        <p:strVal val="visible"/>
                                      </p:to>
                                    </p:set>
                                    <p:anim calcmode="lin" valueType="num">
                                      <p:cBhvr additive="base">
                                        <p:cTn id="19" dur="500"/>
                                        <p:tgtEl>
                                          <p:spTgt spid="33"/>
                                        </p:tgtEl>
                                        <p:attrNameLst>
                                          <p:attrName>ppt_y</p:attrName>
                                        </p:attrNameLst>
                                      </p:cBhvr>
                                      <p:tavLst>
                                        <p:tav tm="0">
                                          <p:val>
                                            <p:strVal val="#ppt_y+#ppt_h*1.125000"/>
                                          </p:val>
                                        </p:tav>
                                        <p:tav tm="100000">
                                          <p:val>
                                            <p:strVal val="#ppt_y"/>
                                          </p:val>
                                        </p:tav>
                                      </p:tavLst>
                                    </p:anim>
                                    <p:animEffect transition="in" filter="wipe(up)">
                                      <p:cBhvr>
                                        <p:cTn id="20" dur="500"/>
                                        <p:tgtEl>
                                          <p:spTgt spid="33"/>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anim calcmode="lin" valueType="num">
                                      <p:cBhvr additive="base">
                                        <p:cTn id="25" dur="500"/>
                                        <p:tgtEl>
                                          <p:spTgt spid="31"/>
                                        </p:tgtEl>
                                        <p:attrNameLst>
                                          <p:attrName>ppt_y</p:attrName>
                                        </p:attrNameLst>
                                      </p:cBhvr>
                                      <p:tavLst>
                                        <p:tav tm="0">
                                          <p:val>
                                            <p:strVal val="#ppt_y+#ppt_h*1.125000"/>
                                          </p:val>
                                        </p:tav>
                                        <p:tav tm="100000">
                                          <p:val>
                                            <p:strVal val="#ppt_y"/>
                                          </p:val>
                                        </p:tav>
                                      </p:tavLst>
                                    </p:anim>
                                    <p:animEffect transition="in" filter="wipe(up)">
                                      <p:cBhvr>
                                        <p:cTn id="26" dur="500"/>
                                        <p:tgtEl>
                                          <p:spTgt spid="31"/>
                                        </p:tgtEl>
                                      </p:cBhvr>
                                    </p:animEffect>
                                  </p:childTnLst>
                                </p:cTn>
                              </p:par>
                            </p:childTnLst>
                          </p:cTn>
                        </p:par>
                        <p:par>
                          <p:cTn id="27" fill="hold">
                            <p:stCondLst>
                              <p:cond delay="500"/>
                            </p:stCondLst>
                            <p:childTnLst>
                              <p:par>
                                <p:cTn id="28" presetID="12" presetClass="entr" presetSubtype="4" fill="hold" nodeType="afterEffect">
                                  <p:stCondLst>
                                    <p:cond delay="0"/>
                                  </p:stCondLst>
                                  <p:childTnLst>
                                    <p:set>
                                      <p:cBhvr>
                                        <p:cTn id="29" dur="1" fill="hold">
                                          <p:stCondLst>
                                            <p:cond delay="0"/>
                                          </p:stCondLst>
                                        </p:cTn>
                                        <p:tgtEl>
                                          <p:spTgt spid="36"/>
                                        </p:tgtEl>
                                        <p:attrNameLst>
                                          <p:attrName>style.visibility</p:attrName>
                                        </p:attrNameLst>
                                      </p:cBhvr>
                                      <p:to>
                                        <p:strVal val="visible"/>
                                      </p:to>
                                    </p:set>
                                    <p:anim calcmode="lin" valueType="num">
                                      <p:cBhvr additive="base">
                                        <p:cTn id="30" dur="500"/>
                                        <p:tgtEl>
                                          <p:spTgt spid="36"/>
                                        </p:tgtEl>
                                        <p:attrNameLst>
                                          <p:attrName>ppt_y</p:attrName>
                                        </p:attrNameLst>
                                      </p:cBhvr>
                                      <p:tavLst>
                                        <p:tav tm="0">
                                          <p:val>
                                            <p:strVal val="#ppt_y+#ppt_h*1.125000"/>
                                          </p:val>
                                        </p:tav>
                                        <p:tav tm="100000">
                                          <p:val>
                                            <p:strVal val="#ppt_y"/>
                                          </p:val>
                                        </p:tav>
                                      </p:tavLst>
                                    </p:anim>
                                    <p:animEffect transition="in" filter="wipe(up)">
                                      <p:cBhvr>
                                        <p:cTn id="31" dur="500"/>
                                        <p:tgtEl>
                                          <p:spTgt spid="36"/>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39"/>
                                        </p:tgtEl>
                                        <p:attrNameLst>
                                          <p:attrName>style.visibility</p:attrName>
                                        </p:attrNameLst>
                                      </p:cBhvr>
                                      <p:to>
                                        <p:strVal val="visible"/>
                                      </p:to>
                                    </p:set>
                                    <p:anim calcmode="lin" valueType="num">
                                      <p:cBhvr additive="base">
                                        <p:cTn id="36" dur="500"/>
                                        <p:tgtEl>
                                          <p:spTgt spid="39"/>
                                        </p:tgtEl>
                                        <p:attrNameLst>
                                          <p:attrName>ppt_y</p:attrName>
                                        </p:attrNameLst>
                                      </p:cBhvr>
                                      <p:tavLst>
                                        <p:tav tm="0">
                                          <p:val>
                                            <p:strVal val="#ppt_y+#ppt_h*1.125000"/>
                                          </p:val>
                                        </p:tav>
                                        <p:tav tm="100000">
                                          <p:val>
                                            <p:strVal val="#ppt_y"/>
                                          </p:val>
                                        </p:tav>
                                      </p:tavLst>
                                    </p:anim>
                                    <p:animEffect transition="in" filter="wipe(up)">
                                      <p:cBhvr>
                                        <p:cTn id="37" dur="500"/>
                                        <p:tgtEl>
                                          <p:spTgt spid="39"/>
                                        </p:tgtEl>
                                      </p:cBhvr>
                                    </p:animEffect>
                                  </p:childTnLst>
                                </p:cTn>
                              </p:par>
                            </p:childTnLst>
                          </p:cTn>
                        </p:par>
                        <p:par>
                          <p:cTn id="38" fill="hold">
                            <p:stCondLst>
                              <p:cond delay="500"/>
                            </p:stCondLst>
                            <p:childTnLst>
                              <p:par>
                                <p:cTn id="39" presetID="12" presetClass="entr" presetSubtype="4" fill="hold" nodeType="afterEffect">
                                  <p:stCondLst>
                                    <p:cond delay="0"/>
                                  </p:stCondLst>
                                  <p:childTnLst>
                                    <p:set>
                                      <p:cBhvr>
                                        <p:cTn id="40" dur="1" fill="hold">
                                          <p:stCondLst>
                                            <p:cond delay="0"/>
                                          </p:stCondLst>
                                        </p:cTn>
                                        <p:tgtEl>
                                          <p:spTgt spid="40"/>
                                        </p:tgtEl>
                                        <p:attrNameLst>
                                          <p:attrName>style.visibility</p:attrName>
                                        </p:attrNameLst>
                                      </p:cBhvr>
                                      <p:to>
                                        <p:strVal val="visible"/>
                                      </p:to>
                                    </p:set>
                                    <p:anim calcmode="lin" valueType="num">
                                      <p:cBhvr additive="base">
                                        <p:cTn id="41" dur="500"/>
                                        <p:tgtEl>
                                          <p:spTgt spid="40"/>
                                        </p:tgtEl>
                                        <p:attrNameLst>
                                          <p:attrName>ppt_y</p:attrName>
                                        </p:attrNameLst>
                                      </p:cBhvr>
                                      <p:tavLst>
                                        <p:tav tm="0">
                                          <p:val>
                                            <p:strVal val="#ppt_y+#ppt_h*1.125000"/>
                                          </p:val>
                                        </p:tav>
                                        <p:tav tm="100000">
                                          <p:val>
                                            <p:strVal val="#ppt_y"/>
                                          </p:val>
                                        </p:tav>
                                      </p:tavLst>
                                    </p:anim>
                                    <p:animEffect transition="in" filter="wipe(up)">
                                      <p:cBhvr>
                                        <p:cTn id="42" dur="500"/>
                                        <p:tgtEl>
                                          <p:spTgt spid="40"/>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additive="base">
                                        <p:cTn id="47" dur="500" fill="hold"/>
                                        <p:tgtEl>
                                          <p:spTgt spid="4"/>
                                        </p:tgtEl>
                                        <p:attrNameLst>
                                          <p:attrName>ppt_x</p:attrName>
                                        </p:attrNameLst>
                                      </p:cBhvr>
                                      <p:tavLst>
                                        <p:tav tm="0">
                                          <p:val>
                                            <p:strVal val="#ppt_x"/>
                                          </p:val>
                                        </p:tav>
                                        <p:tav tm="100000">
                                          <p:val>
                                            <p:strVal val="#ppt_x"/>
                                          </p:val>
                                        </p:tav>
                                      </p:tavLst>
                                    </p:anim>
                                    <p:anim calcmode="lin" valueType="num">
                                      <p:cBhvr additive="base">
                                        <p:cTn id="48" dur="500" fill="hold"/>
                                        <p:tgtEl>
                                          <p:spTgt spid="4"/>
                                        </p:tgtEl>
                                        <p:attrNameLst>
                                          <p:attrName>ppt_y</p:attrName>
                                        </p:attrNameLst>
                                      </p:cBhvr>
                                      <p:tavLst>
                                        <p:tav tm="0">
                                          <p:val>
                                            <p:strVal val="1+#ppt_h/2"/>
                                          </p:val>
                                        </p:tav>
                                        <p:tav tm="100000">
                                          <p:val>
                                            <p:strVal val="#ppt_y"/>
                                          </p:val>
                                        </p:tav>
                                      </p:tavLst>
                                    </p:anim>
                                  </p:childTnLst>
                                </p:cTn>
                              </p:par>
                            </p:childTnLst>
                          </p:cTn>
                        </p:par>
                        <p:par>
                          <p:cTn id="49" fill="hold">
                            <p:stCondLst>
                              <p:cond delay="500"/>
                            </p:stCondLst>
                            <p:childTnLst>
                              <p:par>
                                <p:cTn id="50" presetID="2" presetClass="entr" presetSubtype="4" fill="hold" nodeType="afterEffect">
                                  <p:stCondLst>
                                    <p:cond delay="0"/>
                                  </p:stCondLst>
                                  <p:childTnLst>
                                    <p:set>
                                      <p:cBhvr>
                                        <p:cTn id="51" dur="1" fill="hold">
                                          <p:stCondLst>
                                            <p:cond delay="0"/>
                                          </p:stCondLst>
                                        </p:cTn>
                                        <p:tgtEl>
                                          <p:spTgt spid="6">
                                            <p:txEl>
                                              <p:pRg st="0" end="0"/>
                                            </p:txEl>
                                          </p:spTgt>
                                        </p:tgtEl>
                                        <p:attrNameLst>
                                          <p:attrName>style.visibility</p:attrName>
                                        </p:attrNameLst>
                                      </p:cBhvr>
                                      <p:to>
                                        <p:strVal val="visible"/>
                                      </p:to>
                                    </p:set>
                                    <p:anim calcmode="lin" valueType="num">
                                      <p:cBhvr additive="base">
                                        <p:cTn id="5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6">
                                            <p:txEl>
                                              <p:pRg st="0" end="0"/>
                                            </p:txEl>
                                          </p:spTgt>
                                        </p:tgtEl>
                                        <p:attrNameLst>
                                          <p:attrName>ppt_y</p:attrName>
                                        </p:attrNameLst>
                                      </p:cBhvr>
                                      <p:tavLst>
                                        <p:tav tm="0">
                                          <p:val>
                                            <p:strVal val="1+#ppt_h/2"/>
                                          </p:val>
                                        </p:tav>
                                        <p:tav tm="100000">
                                          <p:val>
                                            <p:strVal val="#ppt_y"/>
                                          </p:val>
                                        </p:tav>
                                      </p:tavLst>
                                    </p:anim>
                                  </p:childTnLst>
                                </p:cTn>
                              </p:par>
                              <p:par>
                                <p:cTn id="54" presetID="2" presetClass="entr" presetSubtype="4" fill="hold" nodeType="withEffect">
                                  <p:stCondLst>
                                    <p:cond delay="0"/>
                                  </p:stCondLst>
                                  <p:childTnLst>
                                    <p:set>
                                      <p:cBhvr>
                                        <p:cTn id="55" dur="1" fill="hold">
                                          <p:stCondLst>
                                            <p:cond delay="0"/>
                                          </p:stCondLst>
                                        </p:cTn>
                                        <p:tgtEl>
                                          <p:spTgt spid="6">
                                            <p:txEl>
                                              <p:pRg st="1" end="1"/>
                                            </p:txEl>
                                          </p:spTgt>
                                        </p:tgtEl>
                                        <p:attrNameLst>
                                          <p:attrName>style.visibility</p:attrName>
                                        </p:attrNameLst>
                                      </p:cBhvr>
                                      <p:to>
                                        <p:strVal val="visible"/>
                                      </p:to>
                                    </p:set>
                                    <p:anim calcmode="lin" valueType="num">
                                      <p:cBhvr additive="base">
                                        <p:cTn id="56"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 calcmode="lin" valueType="num">
                                      <p:cBhvr additive="base">
                                        <p:cTn id="62" dur="500" fill="hold"/>
                                        <p:tgtEl>
                                          <p:spTgt spid="25"/>
                                        </p:tgtEl>
                                        <p:attrNameLst>
                                          <p:attrName>ppt_x</p:attrName>
                                        </p:attrNameLst>
                                      </p:cBhvr>
                                      <p:tavLst>
                                        <p:tav tm="0">
                                          <p:val>
                                            <p:strVal val="#ppt_x"/>
                                          </p:val>
                                        </p:tav>
                                        <p:tav tm="100000">
                                          <p:val>
                                            <p:strVal val="#ppt_x"/>
                                          </p:val>
                                        </p:tav>
                                      </p:tavLst>
                                    </p:anim>
                                    <p:anim calcmode="lin" valueType="num">
                                      <p:cBhvr additive="base">
                                        <p:cTn id="63" dur="500" fill="hold"/>
                                        <p:tgtEl>
                                          <p:spTgt spid="25"/>
                                        </p:tgtEl>
                                        <p:attrNameLst>
                                          <p:attrName>ppt_y</p:attrName>
                                        </p:attrNameLst>
                                      </p:cBhvr>
                                      <p:tavLst>
                                        <p:tav tm="0">
                                          <p:val>
                                            <p:strVal val="1+#ppt_h/2"/>
                                          </p:val>
                                        </p:tav>
                                        <p:tav tm="100000">
                                          <p:val>
                                            <p:strVal val="#ppt_y"/>
                                          </p:val>
                                        </p:tav>
                                      </p:tavLst>
                                    </p:anim>
                                  </p:childTnLst>
                                </p:cTn>
                              </p:par>
                            </p:childTnLst>
                          </p:cTn>
                        </p:par>
                        <p:par>
                          <p:cTn id="64" fill="hold">
                            <p:stCondLst>
                              <p:cond delay="500"/>
                            </p:stCondLst>
                            <p:childTnLst>
                              <p:par>
                                <p:cTn id="65" presetID="2" presetClass="entr" presetSubtype="4" fill="hold" nodeType="afterEffect">
                                  <p:stCondLst>
                                    <p:cond delay="0"/>
                                  </p:stCondLst>
                                  <p:childTnLst>
                                    <p:set>
                                      <p:cBhvr>
                                        <p:cTn id="66" dur="1" fill="hold">
                                          <p:stCondLst>
                                            <p:cond delay="0"/>
                                          </p:stCondLst>
                                        </p:cTn>
                                        <p:tgtEl>
                                          <p:spTgt spid="28">
                                            <p:txEl>
                                              <p:pRg st="0" end="0"/>
                                            </p:txEl>
                                          </p:spTgt>
                                        </p:tgtEl>
                                        <p:attrNameLst>
                                          <p:attrName>style.visibility</p:attrName>
                                        </p:attrNameLst>
                                      </p:cBhvr>
                                      <p:to>
                                        <p:strVal val="visible"/>
                                      </p:to>
                                    </p:set>
                                    <p:anim calcmode="lin" valueType="num">
                                      <p:cBhvr additive="base">
                                        <p:cTn id="67"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8">
                                            <p:txEl>
                                              <p:pRg st="0" end="0"/>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28">
                                            <p:txEl>
                                              <p:pRg st="1" end="1"/>
                                            </p:txEl>
                                          </p:spTgt>
                                        </p:tgtEl>
                                        <p:attrNameLst>
                                          <p:attrName>style.visibility</p:attrName>
                                        </p:attrNameLst>
                                      </p:cBhvr>
                                      <p:to>
                                        <p:strVal val="visible"/>
                                      </p:to>
                                    </p:set>
                                    <p:anim calcmode="lin" valueType="num">
                                      <p:cBhvr additive="base">
                                        <p:cTn id="71" dur="500" fill="hold"/>
                                        <p:tgtEl>
                                          <p:spTgt spid="28">
                                            <p:txEl>
                                              <p:pRg st="1" end="1"/>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2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32"/>
                                        </p:tgtEl>
                                        <p:attrNameLst>
                                          <p:attrName>style.visibility</p:attrName>
                                        </p:attrNameLst>
                                      </p:cBhvr>
                                      <p:to>
                                        <p:strVal val="visible"/>
                                      </p:to>
                                    </p:set>
                                    <p:anim calcmode="lin" valueType="num">
                                      <p:cBhvr additive="base">
                                        <p:cTn id="77" dur="500" fill="hold"/>
                                        <p:tgtEl>
                                          <p:spTgt spid="32"/>
                                        </p:tgtEl>
                                        <p:attrNameLst>
                                          <p:attrName>ppt_x</p:attrName>
                                        </p:attrNameLst>
                                      </p:cBhvr>
                                      <p:tavLst>
                                        <p:tav tm="0">
                                          <p:val>
                                            <p:strVal val="#ppt_x"/>
                                          </p:val>
                                        </p:tav>
                                        <p:tav tm="100000">
                                          <p:val>
                                            <p:strVal val="#ppt_x"/>
                                          </p:val>
                                        </p:tav>
                                      </p:tavLst>
                                    </p:anim>
                                    <p:anim calcmode="lin" valueType="num">
                                      <p:cBhvr additive="base">
                                        <p:cTn id="78" dur="500" fill="hold"/>
                                        <p:tgtEl>
                                          <p:spTgt spid="32"/>
                                        </p:tgtEl>
                                        <p:attrNameLst>
                                          <p:attrName>ppt_y</p:attrName>
                                        </p:attrNameLst>
                                      </p:cBhvr>
                                      <p:tavLst>
                                        <p:tav tm="0">
                                          <p:val>
                                            <p:strVal val="1+#ppt_h/2"/>
                                          </p:val>
                                        </p:tav>
                                        <p:tav tm="100000">
                                          <p:val>
                                            <p:strVal val="#ppt_y"/>
                                          </p:val>
                                        </p:tav>
                                      </p:tavLst>
                                    </p:anim>
                                  </p:childTnLst>
                                </p:cTn>
                              </p:par>
                            </p:childTnLst>
                          </p:cTn>
                        </p:par>
                        <p:par>
                          <p:cTn id="79" fill="hold">
                            <p:stCondLst>
                              <p:cond delay="500"/>
                            </p:stCondLst>
                            <p:childTnLst>
                              <p:par>
                                <p:cTn id="80" presetID="2" presetClass="entr" presetSubtype="4" fill="hold" nodeType="afterEffect">
                                  <p:stCondLst>
                                    <p:cond delay="0"/>
                                  </p:stCondLst>
                                  <p:childTnLst>
                                    <p:set>
                                      <p:cBhvr>
                                        <p:cTn id="81" dur="1" fill="hold">
                                          <p:stCondLst>
                                            <p:cond delay="0"/>
                                          </p:stCondLst>
                                        </p:cTn>
                                        <p:tgtEl>
                                          <p:spTgt spid="43">
                                            <p:txEl>
                                              <p:pRg st="0" end="0"/>
                                            </p:txEl>
                                          </p:spTgt>
                                        </p:tgtEl>
                                        <p:attrNameLst>
                                          <p:attrName>style.visibility</p:attrName>
                                        </p:attrNameLst>
                                      </p:cBhvr>
                                      <p:to>
                                        <p:strVal val="visible"/>
                                      </p:to>
                                    </p:set>
                                    <p:anim calcmode="lin" valueType="num">
                                      <p:cBhvr additive="base">
                                        <p:cTn id="82" dur="500" fill="hold"/>
                                        <p:tgtEl>
                                          <p:spTgt spid="43">
                                            <p:txEl>
                                              <p:pRg st="0" end="0"/>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43">
                                            <p:txEl>
                                              <p:pRg st="0" end="0"/>
                                            </p:txEl>
                                          </p:spTgt>
                                        </p:tgtEl>
                                        <p:attrNameLst>
                                          <p:attrName>ppt_y</p:attrName>
                                        </p:attrNameLst>
                                      </p:cBhvr>
                                      <p:tavLst>
                                        <p:tav tm="0">
                                          <p:val>
                                            <p:strVal val="1+#ppt_h/2"/>
                                          </p:val>
                                        </p:tav>
                                        <p:tav tm="100000">
                                          <p:val>
                                            <p:strVal val="#ppt_y"/>
                                          </p:val>
                                        </p:tav>
                                      </p:tavLst>
                                    </p:anim>
                                  </p:childTnLst>
                                </p:cTn>
                              </p:par>
                              <p:par>
                                <p:cTn id="84" presetID="2" presetClass="entr" presetSubtype="4" fill="hold" nodeType="withEffect">
                                  <p:stCondLst>
                                    <p:cond delay="0"/>
                                  </p:stCondLst>
                                  <p:childTnLst>
                                    <p:set>
                                      <p:cBhvr>
                                        <p:cTn id="85" dur="1" fill="hold">
                                          <p:stCondLst>
                                            <p:cond delay="0"/>
                                          </p:stCondLst>
                                        </p:cTn>
                                        <p:tgtEl>
                                          <p:spTgt spid="43">
                                            <p:txEl>
                                              <p:pRg st="1" end="1"/>
                                            </p:txEl>
                                          </p:spTgt>
                                        </p:tgtEl>
                                        <p:attrNameLst>
                                          <p:attrName>style.visibility</p:attrName>
                                        </p:attrNameLst>
                                      </p:cBhvr>
                                      <p:to>
                                        <p:strVal val="visible"/>
                                      </p:to>
                                    </p:set>
                                    <p:anim calcmode="lin" valueType="num">
                                      <p:cBhvr additive="base">
                                        <p:cTn id="86" dur="500" fill="hold"/>
                                        <p:tgtEl>
                                          <p:spTgt spid="43">
                                            <p:txEl>
                                              <p:pRg st="1" end="1"/>
                                            </p:txEl>
                                          </p:spTgt>
                                        </p:tgtEl>
                                        <p:attrNameLst>
                                          <p:attrName>ppt_x</p:attrName>
                                        </p:attrNameLst>
                                      </p:cBhvr>
                                      <p:tavLst>
                                        <p:tav tm="0">
                                          <p:val>
                                            <p:strVal val="#ppt_x"/>
                                          </p:val>
                                        </p:tav>
                                        <p:tav tm="100000">
                                          <p:val>
                                            <p:strVal val="#ppt_x"/>
                                          </p:val>
                                        </p:tav>
                                      </p:tavLst>
                                    </p:anim>
                                    <p:anim calcmode="lin" valueType="num">
                                      <p:cBhvr additive="base">
                                        <p:cTn id="87" dur="500" fill="hold"/>
                                        <p:tgtEl>
                                          <p:spTgt spid="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grpId="0" nodeType="clickEffect">
                                  <p:stCondLst>
                                    <p:cond delay="0"/>
                                  </p:stCondLst>
                                  <p:childTnLst>
                                    <p:set>
                                      <p:cBhvr>
                                        <p:cTn id="91" dur="1" fill="hold">
                                          <p:stCondLst>
                                            <p:cond delay="0"/>
                                          </p:stCondLst>
                                        </p:cTn>
                                        <p:tgtEl>
                                          <p:spTgt spid="7"/>
                                        </p:tgtEl>
                                        <p:attrNameLst>
                                          <p:attrName>style.visibility</p:attrName>
                                        </p:attrNameLst>
                                      </p:cBhvr>
                                      <p:to>
                                        <p:strVal val="visible"/>
                                      </p:to>
                                    </p:set>
                                    <p:animEffect transition="in" filter="wipe(down)">
                                      <p:cBhvr>
                                        <p:cTn id="92" dur="232">
                                          <p:stCondLst>
                                            <p:cond delay="0"/>
                                          </p:stCondLst>
                                        </p:cTn>
                                        <p:tgtEl>
                                          <p:spTgt spid="7"/>
                                        </p:tgtEl>
                                      </p:cBhvr>
                                    </p:animEffect>
                                    <p:anim calcmode="lin" valueType="num">
                                      <p:cBhvr>
                                        <p:cTn id="93" dur="729"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4" dur="266"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95" dur="266" tmFilter="0, 0; 0.125,0.2665; 0.25,0.4; 0.375,0.465; 0.5,0.5;  0.625,0.535; 0.75,0.6; 0.875,0.7335; 1,1">
                                          <p:stCondLst>
                                            <p:cond delay="266"/>
                                          </p:stCondLst>
                                        </p:cTn>
                                        <p:tgtEl>
                                          <p:spTgt spid="7"/>
                                        </p:tgtEl>
                                        <p:attrNameLst>
                                          <p:attrName>ppt_y</p:attrName>
                                        </p:attrNameLst>
                                      </p:cBhvr>
                                      <p:tavLst>
                                        <p:tav tm="0" fmla="#ppt_y-sin(pi*$)/9">
                                          <p:val>
                                            <p:fltVal val="0"/>
                                          </p:val>
                                        </p:tav>
                                        <p:tav tm="100000">
                                          <p:val>
                                            <p:fltVal val="1"/>
                                          </p:val>
                                        </p:tav>
                                      </p:tavLst>
                                    </p:anim>
                                    <p:anim calcmode="lin" valueType="num">
                                      <p:cBhvr>
                                        <p:cTn id="96" dur="133" tmFilter="0, 0; 0.125,0.2665; 0.25,0.4; 0.375,0.465; 0.5,0.5;  0.625,0.535; 0.75,0.6; 0.875,0.7335; 1,1">
                                          <p:stCondLst>
                                            <p:cond delay="530"/>
                                          </p:stCondLst>
                                        </p:cTn>
                                        <p:tgtEl>
                                          <p:spTgt spid="7"/>
                                        </p:tgtEl>
                                        <p:attrNameLst>
                                          <p:attrName>ppt_y</p:attrName>
                                        </p:attrNameLst>
                                      </p:cBhvr>
                                      <p:tavLst>
                                        <p:tav tm="0" fmla="#ppt_y-sin(pi*$)/27">
                                          <p:val>
                                            <p:fltVal val="0"/>
                                          </p:val>
                                        </p:tav>
                                        <p:tav tm="100000">
                                          <p:val>
                                            <p:fltVal val="1"/>
                                          </p:val>
                                        </p:tav>
                                      </p:tavLst>
                                    </p:anim>
                                    <p:anim calcmode="lin" valueType="num">
                                      <p:cBhvr>
                                        <p:cTn id="97" dur="66" tmFilter="0, 0; 0.125,0.2665; 0.25,0.4; 0.375,0.465; 0.5,0.5;  0.625,0.535; 0.75,0.6; 0.875,0.7335; 1,1">
                                          <p:stCondLst>
                                            <p:cond delay="662"/>
                                          </p:stCondLst>
                                        </p:cTn>
                                        <p:tgtEl>
                                          <p:spTgt spid="7"/>
                                        </p:tgtEl>
                                        <p:attrNameLst>
                                          <p:attrName>ppt_y</p:attrName>
                                        </p:attrNameLst>
                                      </p:cBhvr>
                                      <p:tavLst>
                                        <p:tav tm="0" fmla="#ppt_y-sin(pi*$)/81">
                                          <p:val>
                                            <p:fltVal val="0"/>
                                          </p:val>
                                        </p:tav>
                                        <p:tav tm="100000">
                                          <p:val>
                                            <p:fltVal val="1"/>
                                          </p:val>
                                        </p:tav>
                                      </p:tavLst>
                                    </p:anim>
                                    <p:animScale>
                                      <p:cBhvr>
                                        <p:cTn id="98" dur="10">
                                          <p:stCondLst>
                                            <p:cond delay="260"/>
                                          </p:stCondLst>
                                        </p:cTn>
                                        <p:tgtEl>
                                          <p:spTgt spid="7"/>
                                        </p:tgtEl>
                                      </p:cBhvr>
                                      <p:to x="100000" y="60000"/>
                                    </p:animScale>
                                    <p:animScale>
                                      <p:cBhvr>
                                        <p:cTn id="99" dur="66" decel="50000">
                                          <p:stCondLst>
                                            <p:cond delay="270"/>
                                          </p:stCondLst>
                                        </p:cTn>
                                        <p:tgtEl>
                                          <p:spTgt spid="7"/>
                                        </p:tgtEl>
                                      </p:cBhvr>
                                      <p:to x="100000" y="100000"/>
                                    </p:animScale>
                                    <p:animScale>
                                      <p:cBhvr>
                                        <p:cTn id="100" dur="10">
                                          <p:stCondLst>
                                            <p:cond delay="525"/>
                                          </p:stCondLst>
                                        </p:cTn>
                                        <p:tgtEl>
                                          <p:spTgt spid="7"/>
                                        </p:tgtEl>
                                      </p:cBhvr>
                                      <p:to x="100000" y="80000"/>
                                    </p:animScale>
                                    <p:animScale>
                                      <p:cBhvr>
                                        <p:cTn id="101" dur="66" decel="50000">
                                          <p:stCondLst>
                                            <p:cond delay="535"/>
                                          </p:stCondLst>
                                        </p:cTn>
                                        <p:tgtEl>
                                          <p:spTgt spid="7"/>
                                        </p:tgtEl>
                                      </p:cBhvr>
                                      <p:to x="100000" y="100000"/>
                                    </p:animScale>
                                    <p:animScale>
                                      <p:cBhvr>
                                        <p:cTn id="102" dur="10">
                                          <p:stCondLst>
                                            <p:cond delay="657"/>
                                          </p:stCondLst>
                                        </p:cTn>
                                        <p:tgtEl>
                                          <p:spTgt spid="7"/>
                                        </p:tgtEl>
                                      </p:cBhvr>
                                      <p:to x="100000" y="90000"/>
                                    </p:animScale>
                                    <p:animScale>
                                      <p:cBhvr>
                                        <p:cTn id="103" dur="66" decel="50000">
                                          <p:stCondLst>
                                            <p:cond delay="667"/>
                                          </p:stCondLst>
                                        </p:cTn>
                                        <p:tgtEl>
                                          <p:spTgt spid="7"/>
                                        </p:tgtEl>
                                      </p:cBhvr>
                                      <p:to x="100000" y="100000"/>
                                    </p:animScale>
                                    <p:animScale>
                                      <p:cBhvr>
                                        <p:cTn id="104" dur="10">
                                          <p:stCondLst>
                                            <p:cond delay="723"/>
                                          </p:stCondLst>
                                        </p:cTn>
                                        <p:tgtEl>
                                          <p:spTgt spid="7"/>
                                        </p:tgtEl>
                                      </p:cBhvr>
                                      <p:to x="100000" y="95000"/>
                                    </p:animScale>
                                    <p:animScale>
                                      <p:cBhvr>
                                        <p:cTn id="105" dur="66" decel="50000">
                                          <p:stCondLst>
                                            <p:cond delay="734"/>
                                          </p:stCondLst>
                                        </p:cTn>
                                        <p:tgtEl>
                                          <p:spTgt spid="7"/>
                                        </p:tgtEl>
                                      </p:cBhvr>
                                      <p:to x="100000" y="100000"/>
                                    </p:animScale>
                                  </p:childTnLst>
                                </p:cTn>
                              </p:par>
                            </p:childTnLst>
                          </p:cTn>
                        </p:par>
                        <p:par>
                          <p:cTn id="106" fill="hold">
                            <p:stCondLst>
                              <p:cond delay="800"/>
                            </p:stCondLst>
                            <p:childTnLst>
                              <p:par>
                                <p:cTn id="107" presetID="52" presetClass="entr" presetSubtype="0" fill="hold" grpId="0" nodeType="afterEffect">
                                  <p:stCondLst>
                                    <p:cond delay="0"/>
                                  </p:stCondLst>
                                  <p:childTnLst>
                                    <p:set>
                                      <p:cBhvr>
                                        <p:cTn id="108" dur="1" fill="hold">
                                          <p:stCondLst>
                                            <p:cond delay="0"/>
                                          </p:stCondLst>
                                        </p:cTn>
                                        <p:tgtEl>
                                          <p:spTgt spid="8"/>
                                        </p:tgtEl>
                                        <p:attrNameLst>
                                          <p:attrName>style.visibility</p:attrName>
                                        </p:attrNameLst>
                                      </p:cBhvr>
                                      <p:to>
                                        <p:strVal val="visible"/>
                                      </p:to>
                                    </p:set>
                                    <p:animScale>
                                      <p:cBhvr>
                                        <p:cTn id="109"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10" dur="1000" decel="50000" fill="hold">
                                          <p:stCondLst>
                                            <p:cond delay="0"/>
                                          </p:stCondLst>
                                        </p:cTn>
                                        <p:tgtEl>
                                          <p:spTgt spid="8"/>
                                        </p:tgtEl>
                                        <p:attrNameLst>
                                          <p:attrName>ppt_x</p:attrName>
                                          <p:attrName>ppt_y</p:attrName>
                                        </p:attrNameLst>
                                      </p:cBhvr>
                                    </p:animMotion>
                                    <p:animEffect transition="in" filter="fade">
                                      <p:cBhvr>
                                        <p:cTn id="111" dur="1000"/>
                                        <p:tgtEl>
                                          <p:spTgt spid="8"/>
                                        </p:tgtEl>
                                      </p:cBhvr>
                                    </p:animEffect>
                                  </p:childTnLst>
                                </p:cTn>
                              </p:par>
                            </p:childTnLst>
                          </p:cTn>
                        </p:par>
                      </p:childTnLst>
                    </p:cTn>
                  </p:par>
                  <p:par>
                    <p:cTn id="112" fill="hold">
                      <p:stCondLst>
                        <p:cond delay="indefinite"/>
                      </p:stCondLst>
                      <p:childTnLst>
                        <p:par>
                          <p:cTn id="113" fill="hold">
                            <p:stCondLst>
                              <p:cond delay="0"/>
                            </p:stCondLst>
                            <p:childTnLst>
                              <p:par>
                                <p:cTn id="114" presetID="6" presetClass="entr" presetSubtype="16" fill="hold" grpId="0" nodeType="clickEffect">
                                  <p:stCondLst>
                                    <p:cond delay="0"/>
                                  </p:stCondLst>
                                  <p:childTnLst>
                                    <p:set>
                                      <p:cBhvr>
                                        <p:cTn id="115" dur="1" fill="hold">
                                          <p:stCondLst>
                                            <p:cond delay="0"/>
                                          </p:stCondLst>
                                        </p:cTn>
                                        <p:tgtEl>
                                          <p:spTgt spid="3">
                                            <p:bg/>
                                          </p:spTgt>
                                        </p:tgtEl>
                                        <p:attrNameLst>
                                          <p:attrName>style.visibility</p:attrName>
                                        </p:attrNameLst>
                                      </p:cBhvr>
                                      <p:to>
                                        <p:strVal val="visible"/>
                                      </p:to>
                                    </p:set>
                                    <p:animEffect transition="in" filter="circle(in)">
                                      <p:cBhvr>
                                        <p:cTn id="116" dur="800"/>
                                        <p:tgtEl>
                                          <p:spTgt spid="3">
                                            <p:bg/>
                                          </p:spTgt>
                                        </p:tgtEl>
                                      </p:cBhvr>
                                    </p:animEffect>
                                  </p:childTnLst>
                                </p:cTn>
                              </p:par>
                              <p:par>
                                <p:cTn id="117" presetID="6" presetClass="entr" presetSubtype="16" fill="hold" grpId="0" nodeType="withEffect">
                                  <p:stCondLst>
                                    <p:cond delay="0"/>
                                  </p:stCondLst>
                                  <p:childTnLst>
                                    <p:set>
                                      <p:cBhvr>
                                        <p:cTn id="118" dur="1" fill="hold">
                                          <p:stCondLst>
                                            <p:cond delay="0"/>
                                          </p:stCondLst>
                                        </p:cTn>
                                        <p:tgtEl>
                                          <p:spTgt spid="3">
                                            <p:txEl>
                                              <p:pRg st="0" end="0"/>
                                            </p:txEl>
                                          </p:spTgt>
                                        </p:tgtEl>
                                        <p:attrNameLst>
                                          <p:attrName>style.visibility</p:attrName>
                                        </p:attrNameLst>
                                      </p:cBhvr>
                                      <p:to>
                                        <p:strVal val="visible"/>
                                      </p:to>
                                    </p:set>
                                    <p:animEffect transition="in" filter="circle(in)">
                                      <p:cBhvr>
                                        <p:cTn id="119" dur="8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5" grpId="0" animBg="1"/>
      <p:bldP spid="30" grpId="0" animBg="1"/>
      <p:bldP spid="31" grpId="0" animBg="1"/>
      <p:bldP spid="39" grpId="0" animBg="1"/>
      <p:bldP spid="4" grpId="0" animBg="1"/>
      <p:bldP spid="25" grpId="0" animBg="1"/>
      <p:bldP spid="7" grpId="0" animBg="1"/>
      <p:bldP spid="8" grpId="0"/>
      <p:bldP spid="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 PROGRAMME SOUS DES MODALITÉS DIFFÉRENTES: </a:t>
            </a:r>
            <a:r>
              <a:rPr lang="fr-FR" dirty="0" smtClean="0">
                <a:solidFill>
                  <a:srgbClr val="3366FF"/>
                </a:solidFill>
              </a:rPr>
              <a:t>le français</a:t>
            </a:r>
            <a:endParaRPr lang="fr-FR" dirty="0">
              <a:solidFill>
                <a:srgbClr val="3366FF"/>
              </a:solidFill>
            </a:endParaRPr>
          </a:p>
        </p:txBody>
      </p:sp>
      <p:sp>
        <p:nvSpPr>
          <p:cNvPr id="3" name="Espace réservé du contenu 2"/>
          <p:cNvSpPr>
            <a:spLocks noGrp="1"/>
          </p:cNvSpPr>
          <p:nvPr>
            <p:ph sz="quarter" idx="13"/>
          </p:nvPr>
        </p:nvSpPr>
        <p:spPr>
          <a:xfrm>
            <a:off x="609600" y="1441223"/>
            <a:ext cx="7924800" cy="677132"/>
          </a:xfrm>
        </p:spPr>
        <p:txBody>
          <a:bodyPr>
            <a:normAutofit lnSpcReduction="10000"/>
          </a:bodyPr>
          <a:lstStyle/>
          <a:p>
            <a:pPr marL="0" indent="0" algn="just">
              <a:buNone/>
            </a:pPr>
            <a:r>
              <a:rPr lang="fr-FR" dirty="0" smtClean="0"/>
              <a:t>Un E.P.I. cohérent permet de traiter une partie du programme (entrée du programme et/ou compétences disciplinaire)...</a:t>
            </a:r>
          </a:p>
          <a:p>
            <a:pPr marL="0" indent="0">
              <a:buNone/>
            </a:pPr>
            <a:endParaRPr lang="fr-FR" dirty="0" smtClean="0"/>
          </a:p>
          <a:p>
            <a:pPr marL="0" indent="0">
              <a:buNone/>
            </a:pPr>
            <a:endParaRPr lang="fr-FR" dirty="0"/>
          </a:p>
        </p:txBody>
      </p:sp>
      <p:pic>
        <p:nvPicPr>
          <p:cNvPr id="5" name="Image 4" descr="Capture d’écran 2016-03-22 à 15.06.25.png"/>
          <p:cNvPicPr>
            <a:picLocks noChangeAspect="1"/>
          </p:cNvPicPr>
          <p:nvPr/>
        </p:nvPicPr>
        <p:blipFill rotWithShape="1">
          <a:blip r:embed="rId2" cstate="print">
            <a:extLst>
              <a:ext uri="{28A0092B-C50C-407E-A947-70E740481C1C}">
                <a14:useLocalDpi xmlns:a14="http://schemas.microsoft.com/office/drawing/2010/main" xmlns="" val="0"/>
              </a:ext>
            </a:extLst>
          </a:blip>
          <a:srcRect/>
          <a:stretch/>
        </p:blipFill>
        <p:spPr>
          <a:xfrm>
            <a:off x="303067" y="2125105"/>
            <a:ext cx="2728258" cy="1477022"/>
          </a:xfrm>
          <a:prstGeom prst="rect">
            <a:avLst/>
          </a:prstGeom>
        </p:spPr>
      </p:pic>
      <p:pic>
        <p:nvPicPr>
          <p:cNvPr id="7" name="Image 6" descr="Capture d’écran 2016-03-22 à 15.09.29.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242794" y="2277332"/>
            <a:ext cx="2593324" cy="383206"/>
          </a:xfrm>
          <a:prstGeom prst="rect">
            <a:avLst/>
          </a:prstGeom>
        </p:spPr>
      </p:pic>
      <p:pic>
        <p:nvPicPr>
          <p:cNvPr id="9" name="Image 8" descr="Capture d’écran 2016-03-22 à 15.09.57.pn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242794" y="2759604"/>
            <a:ext cx="2593324" cy="369123"/>
          </a:xfrm>
          <a:prstGeom prst="rect">
            <a:avLst/>
          </a:prstGeom>
        </p:spPr>
      </p:pic>
      <p:pic>
        <p:nvPicPr>
          <p:cNvPr id="10" name="Image 9" descr="Capture d’écran 2016-03-22 à 15.10.38.png"/>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6101652" y="1974021"/>
            <a:ext cx="2646705" cy="1373034"/>
          </a:xfrm>
          <a:prstGeom prst="rect">
            <a:avLst/>
          </a:prstGeom>
        </p:spPr>
      </p:pic>
      <p:pic>
        <p:nvPicPr>
          <p:cNvPr id="11" name="Image 10" descr="Capture d’écran 2016-03-22 à 15.11.30.png"/>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6101651" y="3467755"/>
            <a:ext cx="2646705" cy="2534079"/>
          </a:xfrm>
          <a:prstGeom prst="rect">
            <a:avLst/>
          </a:prstGeom>
        </p:spPr>
      </p:pic>
      <p:pic>
        <p:nvPicPr>
          <p:cNvPr id="13" name="Image 12" descr="Capture d’écran 2016-03-22 à 15.12.55.png"/>
          <p:cNvPicPr>
            <a:picLocks noChangeAspect="1"/>
          </p:cNvPicPr>
          <p:nvPr/>
        </p:nvPicPr>
        <p:blipFill rotWithShape="1">
          <a:blip r:embed="rId7" cstate="print">
            <a:extLst>
              <a:ext uri="{28A0092B-C50C-407E-A947-70E740481C1C}">
                <a14:useLocalDpi xmlns:a14="http://schemas.microsoft.com/office/drawing/2010/main" xmlns="" val="0"/>
              </a:ext>
            </a:extLst>
          </a:blip>
          <a:srcRect b="50432"/>
          <a:stretch/>
        </p:blipFill>
        <p:spPr>
          <a:xfrm>
            <a:off x="303067" y="3754353"/>
            <a:ext cx="2728258" cy="515645"/>
          </a:xfrm>
          <a:prstGeom prst="rect">
            <a:avLst/>
          </a:prstGeom>
        </p:spPr>
      </p:pic>
      <p:pic>
        <p:nvPicPr>
          <p:cNvPr id="14" name="Image 13" descr="Capture d’écran 2016-03-22 à 15.13.18.png"/>
          <p:cNvPicPr>
            <a:picLocks noChangeAspect="1"/>
          </p:cNvPicPr>
          <p:nvPr/>
        </p:nvPicPr>
        <p:blipFill rotWithShape="1">
          <a:blip r:embed="rId8" cstate="print">
            <a:extLst>
              <a:ext uri="{28A0092B-C50C-407E-A947-70E740481C1C}">
                <a14:useLocalDpi xmlns:a14="http://schemas.microsoft.com/office/drawing/2010/main" xmlns="" val="0"/>
              </a:ext>
            </a:extLst>
          </a:blip>
          <a:srcRect b="16484"/>
          <a:stretch/>
        </p:blipFill>
        <p:spPr>
          <a:xfrm>
            <a:off x="303067" y="4377662"/>
            <a:ext cx="2724792" cy="526450"/>
          </a:xfrm>
          <a:prstGeom prst="rect">
            <a:avLst/>
          </a:prstGeom>
        </p:spPr>
      </p:pic>
      <p:pic>
        <p:nvPicPr>
          <p:cNvPr id="15" name="Image 14" descr="Capture d’écran 2016-03-22 à 15.13.42.png"/>
          <p:cNvPicPr>
            <a:picLocks noChangeAspect="1"/>
          </p:cNvPicPr>
          <p:nvPr/>
        </p:nvPicPr>
        <p:blipFill>
          <a:blip r:embed="rId9" cstate="print">
            <a:extLst>
              <a:ext uri="{28A0092B-C50C-407E-A947-70E740481C1C}">
                <a14:useLocalDpi xmlns:a14="http://schemas.microsoft.com/office/drawing/2010/main" xmlns="" val="0"/>
              </a:ext>
            </a:extLst>
          </a:blip>
          <a:stretch>
            <a:fillRect/>
          </a:stretch>
        </p:blipFill>
        <p:spPr>
          <a:xfrm>
            <a:off x="306533" y="4998950"/>
            <a:ext cx="2787296" cy="856166"/>
          </a:xfrm>
          <a:prstGeom prst="rect">
            <a:avLst/>
          </a:prstGeom>
        </p:spPr>
      </p:pic>
      <p:pic>
        <p:nvPicPr>
          <p:cNvPr id="16" name="Image 15" descr="Capture d’écran 2016-03-22 à 15.14.41.png"/>
          <p:cNvPicPr>
            <a:picLocks noChangeAspect="1"/>
          </p:cNvPicPr>
          <p:nvPr/>
        </p:nvPicPr>
        <p:blipFill>
          <a:blip r:embed="rId10" cstate="print">
            <a:extLst>
              <a:ext uri="{28A0092B-C50C-407E-A947-70E740481C1C}">
                <a14:useLocalDpi xmlns:a14="http://schemas.microsoft.com/office/drawing/2010/main" xmlns="" val="0"/>
              </a:ext>
            </a:extLst>
          </a:blip>
          <a:stretch>
            <a:fillRect/>
          </a:stretch>
        </p:blipFill>
        <p:spPr>
          <a:xfrm>
            <a:off x="3444153" y="5375817"/>
            <a:ext cx="2314791" cy="315055"/>
          </a:xfrm>
          <a:prstGeom prst="rect">
            <a:avLst/>
          </a:prstGeom>
        </p:spPr>
      </p:pic>
      <p:sp>
        <p:nvSpPr>
          <p:cNvPr id="17" name="ZoneTexte 16"/>
          <p:cNvSpPr txBox="1"/>
          <p:nvPr/>
        </p:nvSpPr>
        <p:spPr>
          <a:xfrm>
            <a:off x="676923" y="6404997"/>
            <a:ext cx="7857477" cy="369332"/>
          </a:xfrm>
          <a:prstGeom prst="rect">
            <a:avLst/>
          </a:prstGeom>
          <a:noFill/>
        </p:spPr>
        <p:txBody>
          <a:bodyPr wrap="none" rtlCol="0">
            <a:spAutoFit/>
          </a:bodyPr>
          <a:lstStyle/>
          <a:p>
            <a:r>
              <a:rPr lang="fr-FR" dirty="0" smtClean="0"/>
              <a:t>Extraits du nouveau programme du collège (B.O. n°11 du 26/11/2015) : Français, cycle 4</a:t>
            </a:r>
            <a:endParaRPr lang="fr-FR" dirty="0"/>
          </a:p>
        </p:txBody>
      </p:sp>
    </p:spTree>
    <p:extLst>
      <p:ext uri="{BB962C8B-B14F-4D97-AF65-F5344CB8AC3E}">
        <p14:creationId xmlns:p14="http://schemas.microsoft.com/office/powerpoint/2010/main" xmlns="" val="893762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 PROGRAMME SOUS DES MODALITÉS DIFFÉRENTES: </a:t>
            </a:r>
            <a:r>
              <a:rPr lang="fr-FR" dirty="0" smtClean="0">
                <a:solidFill>
                  <a:srgbClr val="00B600"/>
                </a:solidFill>
              </a:rPr>
              <a:t>les S.V.T. </a:t>
            </a:r>
            <a:endParaRPr lang="fr-FR" dirty="0">
              <a:solidFill>
                <a:srgbClr val="00B600"/>
              </a:solidFill>
            </a:endParaRPr>
          </a:p>
        </p:txBody>
      </p:sp>
      <p:sp>
        <p:nvSpPr>
          <p:cNvPr id="3" name="Espace réservé du contenu 2"/>
          <p:cNvSpPr>
            <a:spLocks noGrp="1"/>
          </p:cNvSpPr>
          <p:nvPr>
            <p:ph sz="quarter" idx="13"/>
          </p:nvPr>
        </p:nvSpPr>
        <p:spPr>
          <a:xfrm>
            <a:off x="609600" y="1441223"/>
            <a:ext cx="7924800" cy="677132"/>
          </a:xfrm>
        </p:spPr>
        <p:txBody>
          <a:bodyPr>
            <a:normAutofit lnSpcReduction="10000"/>
          </a:bodyPr>
          <a:lstStyle/>
          <a:p>
            <a:pPr marL="0" indent="0" algn="just">
              <a:buNone/>
            </a:pPr>
            <a:r>
              <a:rPr lang="fr-FR" dirty="0" smtClean="0"/>
              <a:t>Un E.P.I. cohérent permet de traiter une partie du programme (entrée du programme et/ou compétences disciplinaire)...</a:t>
            </a:r>
          </a:p>
          <a:p>
            <a:pPr marL="0" indent="0">
              <a:buNone/>
            </a:pPr>
            <a:endParaRPr lang="fr-FR" dirty="0" smtClean="0"/>
          </a:p>
          <a:p>
            <a:pPr marL="0" indent="0">
              <a:buNone/>
            </a:pPr>
            <a:endParaRPr lang="fr-FR" dirty="0"/>
          </a:p>
        </p:txBody>
      </p:sp>
      <p:sp>
        <p:nvSpPr>
          <p:cNvPr id="17" name="ZoneTexte 16"/>
          <p:cNvSpPr txBox="1"/>
          <p:nvPr/>
        </p:nvSpPr>
        <p:spPr>
          <a:xfrm>
            <a:off x="753557" y="6404997"/>
            <a:ext cx="7671954" cy="369332"/>
          </a:xfrm>
          <a:prstGeom prst="rect">
            <a:avLst/>
          </a:prstGeom>
          <a:noFill/>
        </p:spPr>
        <p:txBody>
          <a:bodyPr wrap="none" rtlCol="0">
            <a:spAutoFit/>
          </a:bodyPr>
          <a:lstStyle/>
          <a:p>
            <a:r>
              <a:rPr lang="fr-FR" dirty="0" smtClean="0"/>
              <a:t>Extraits du nouveau programme du collège (B.O. n°11 du 26/11/2015) : S.V.T., cycle 4</a:t>
            </a:r>
            <a:endParaRPr lang="fr-FR" dirty="0"/>
          </a:p>
        </p:txBody>
      </p:sp>
      <p:pic>
        <p:nvPicPr>
          <p:cNvPr id="4" name="Image 3" descr="Capture d’écran 2016-03-22 à 15.21.20.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754153" y="2710140"/>
            <a:ext cx="2594724" cy="1761382"/>
          </a:xfrm>
          <a:prstGeom prst="rect">
            <a:avLst/>
          </a:prstGeom>
        </p:spPr>
      </p:pic>
      <p:pic>
        <p:nvPicPr>
          <p:cNvPr id="8" name="Image 7" descr="Capture d’écran 2016-03-22 à 15.21.10.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82877" y="2710140"/>
            <a:ext cx="2600060" cy="1865061"/>
          </a:xfrm>
          <a:prstGeom prst="rect">
            <a:avLst/>
          </a:prstGeom>
        </p:spPr>
      </p:pic>
      <p:pic>
        <p:nvPicPr>
          <p:cNvPr id="12" name="Image 11" descr="Capture d’écran 2016-03-22 à 15.20.35.pn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982877" y="2276450"/>
            <a:ext cx="7366000" cy="304800"/>
          </a:xfrm>
          <a:prstGeom prst="rect">
            <a:avLst/>
          </a:prstGeom>
        </p:spPr>
      </p:pic>
      <p:pic>
        <p:nvPicPr>
          <p:cNvPr id="19" name="Image 18" descr="Capture d’écran 2016-03-22 à 15.19.15.png"/>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982877" y="5094881"/>
            <a:ext cx="7366000" cy="334675"/>
          </a:xfrm>
          <a:prstGeom prst="rect">
            <a:avLst/>
          </a:prstGeom>
        </p:spPr>
      </p:pic>
    </p:spTree>
    <p:extLst>
      <p:ext uri="{BB962C8B-B14F-4D97-AF65-F5344CB8AC3E}">
        <p14:creationId xmlns:p14="http://schemas.microsoft.com/office/powerpoint/2010/main" xmlns="" val="895167336"/>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569</TotalTime>
  <Words>1532</Words>
  <Application>Microsoft Office PowerPoint</Application>
  <PresentationFormat>Affichage à l'écran (4:3)</PresentationFormat>
  <Paragraphs>262</Paragraphs>
  <Slides>17</Slides>
  <Notes>2</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Horizon</vt:lpstr>
      <vt:lpstr>L’e.P.I.: une autre modalité du cours de français</vt:lpstr>
      <vt:lpstr>Principes généraux</vt:lpstr>
      <vt:lpstr>Construire un E.P.I COHÉRENT</vt:lpstr>
      <vt:lpstr>L’E.P.I. « L.C.A » est-il possible ?</vt:lpstr>
      <vt:lpstr>L’EXEMPLE D’UN E.P.I. En classe de 5e </vt:lpstr>
      <vt:lpstr>DESCRIPTIF DU PROJET</vt:lpstr>
      <vt:lpstr>la place des disciplines dans l’interdisciplinarité</vt:lpstr>
      <vt:lpstr>LE PROGRAMME SOUS DES MODALITÉS DIFFÉRENTES: le français</vt:lpstr>
      <vt:lpstr>LE PROGRAMME SOUS DES MODALITÉS DIFFÉRENTES: les S.V.T. </vt:lpstr>
      <vt:lpstr>LE PROGRAMME SOUS DES MODALITÉS DIFFÉRENTES: LA TECHNOLOGIE</vt:lpstr>
      <vt:lpstr>L’E.P.I. dans la progression annuelle: LA FAUSSE QUESTION DU TEMPS</vt:lpstr>
      <vt:lpstr>L’E.P.I. dans la progression annuelle</vt:lpstr>
      <vt:lpstr>L’E.P.I. dans la progression annuelle</vt:lpstr>
      <vt:lpstr>L’E.P.I. dans la progression annuelle</vt:lpstr>
      <vt:lpstr>L’E.P.I. dans la progression annuelle</vt:lpstr>
      <vt:lpstr>L’E.P.I. dans la progression annuelle</vt:lpstr>
      <vt:lpstr>Bilan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L’e.P.I.: une autre modalité du cours de français</dc:title>
  <dc:creator>Valentin Rietz</dc:creator>
  <cp:lastModifiedBy>Utilisateur</cp:lastModifiedBy>
  <cp:revision>31</cp:revision>
  <dcterms:created xsi:type="dcterms:W3CDTF">2016-05-25T14:34:41Z</dcterms:created>
  <dcterms:modified xsi:type="dcterms:W3CDTF">2016-06-16T16:02:26Z</dcterms:modified>
</cp:coreProperties>
</file>