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7" r:id="rId3"/>
    <p:sldId id="258" r:id="rId4"/>
    <p:sldId id="260" r:id="rId5"/>
    <p:sldId id="265" r:id="rId6"/>
    <p:sldId id="259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7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lentin.rietz@ac-strasbourg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Partout, tout le temps …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Intégrer les L.C.A. au cours de français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262634" y="6068676"/>
            <a:ext cx="2714731" cy="646331"/>
          </a:xfrm>
          <a:prstGeom prst="rect">
            <a:avLst/>
          </a:prstGeom>
          <a:noFill/>
          <a:ln w="28575" cmpd="sng">
            <a:solidFill>
              <a:schemeClr val="tx1">
                <a:lumMod val="8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Formation disciplinaire J1 – Lettres</a:t>
            </a:r>
          </a:p>
          <a:p>
            <a:pPr algn="ctr"/>
            <a:r>
              <a:rPr lang="fr-FR" sz="1200" dirty="0" smtClean="0"/>
              <a:t>Valentin Rietz (collège </a:t>
            </a:r>
            <a:r>
              <a:rPr lang="fr-FR" sz="1200" dirty="0" err="1" smtClean="0"/>
              <a:t>Stockfeld</a:t>
            </a:r>
            <a:r>
              <a:rPr lang="fr-FR" sz="1200" dirty="0" smtClean="0"/>
              <a:t>, Strasbourg)</a:t>
            </a:r>
          </a:p>
          <a:p>
            <a:pPr algn="ctr"/>
            <a:r>
              <a:rPr lang="fr-FR" sz="1200" dirty="0" smtClean="0">
                <a:hlinkClick r:id="rId2"/>
              </a:rPr>
              <a:t>valentin.rietz@ac-strasbourg.fr</a:t>
            </a: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269150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Quels textes étudier?</a:t>
            </a:r>
            <a:br>
              <a:rPr lang="fr-FR" dirty="0" smtClean="0"/>
            </a:br>
            <a:r>
              <a:rPr lang="fr-FR" sz="2400" dirty="0" smtClean="0"/>
              <a:t>Classe de Troisième</a:t>
            </a:r>
            <a:endParaRPr lang="fr-FR" dirty="0"/>
          </a:p>
        </p:txBody>
      </p:sp>
      <p:pic>
        <p:nvPicPr>
          <p:cNvPr id="4" name="Image 3" descr="Capture d’écran 2016-04-14 à 18.36.38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808552"/>
            <a:ext cx="8073663" cy="3009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482787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/>
              <a:t>cf. Document complet disponible sur le site « Lettres » de l’Académie de Strasbourg</a:t>
            </a:r>
          </a:p>
        </p:txBody>
      </p:sp>
    </p:spTree>
    <p:extLst>
      <p:ext uri="{BB962C8B-B14F-4D97-AF65-F5344CB8AC3E}">
        <p14:creationId xmlns:p14="http://schemas.microsoft.com/office/powerpoint/2010/main" xmlns="" val="168384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LIRE – DIRE – ECRIRE</a:t>
            </a:r>
            <a:br>
              <a:rPr lang="fr-FR" dirty="0" smtClean="0"/>
            </a:br>
            <a:r>
              <a:rPr lang="fr-FR" dirty="0" smtClean="0"/>
              <a:t>Quelques exemples d’activités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Toutes les activités peuvent être propices à des </a:t>
            </a:r>
            <a:r>
              <a:rPr lang="fr-FR" dirty="0" smtClean="0">
                <a:solidFill>
                  <a:srgbClr val="FF6600"/>
                </a:solidFill>
              </a:rPr>
              <a:t>INTERACTIONS</a:t>
            </a:r>
          </a:p>
          <a:p>
            <a:pPr marL="0" indent="0">
              <a:buNone/>
            </a:pPr>
            <a:endParaRPr lang="fr-FR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fr-FR" u="sng" dirty="0" smtClean="0">
                <a:solidFill>
                  <a:srgbClr val="FFFFFF"/>
                </a:solidFill>
              </a:rPr>
              <a:t>Exemple 1: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FFFFFF"/>
                </a:solidFill>
              </a:rPr>
              <a:t>Rituel – expliquer l’étymologie d’un mot par jour ; constituer petit à petit des familles étymologiques.</a:t>
            </a: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r>
              <a:rPr lang="fr-FR" u="sng" dirty="0" smtClean="0">
                <a:solidFill>
                  <a:srgbClr val="FFFFFF"/>
                </a:solidFill>
              </a:rPr>
              <a:t>Exemple 2: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FFFFFF"/>
                </a:solidFill>
              </a:rPr>
              <a:t>Etude d’un roman historique se passant pendant l’Antiquité, sous l’angle de la véracité historique et de la fiction romanesque. 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FFFFFF"/>
                </a:solidFill>
              </a:rPr>
              <a:t>cf. la série « Les Mystères romains » de Caroline Lawrence, notamment t.2 </a:t>
            </a:r>
            <a:r>
              <a:rPr lang="fr-FR" i="1" dirty="0" smtClean="0">
                <a:solidFill>
                  <a:srgbClr val="FFFFFF"/>
                </a:solidFill>
              </a:rPr>
              <a:t>Les Secrets de Pompéi)</a:t>
            </a:r>
            <a:endParaRPr lang="fr-FR" dirty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75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 DIRE/ECOUTER – LIRE – ECRIRE</a:t>
            </a:r>
            <a:br>
              <a:rPr lang="fr-FR" dirty="0" smtClean="0"/>
            </a:br>
            <a:r>
              <a:rPr lang="fr-FR" dirty="0" smtClean="0"/>
              <a:t>Quelques exemples d’activités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 smtClean="0"/>
              <a:t>Toutes les activités peuvent être propices à des </a:t>
            </a:r>
            <a:r>
              <a:rPr lang="fr-FR" dirty="0" smtClean="0">
                <a:solidFill>
                  <a:srgbClr val="FF6600"/>
                </a:solidFill>
              </a:rPr>
              <a:t>INTERACTIONS</a:t>
            </a:r>
          </a:p>
          <a:p>
            <a:pPr marL="0" indent="0">
              <a:buNone/>
            </a:pPr>
            <a:endParaRPr lang="fr-FR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fr-FR" u="sng" dirty="0" smtClean="0">
                <a:solidFill>
                  <a:srgbClr val="FFFFFF"/>
                </a:solidFill>
              </a:rPr>
              <a:t>Exemple 3 :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FFFFFF"/>
                </a:solidFill>
              </a:rPr>
              <a:t>Proposer des sujets d’écriture longue mettant en scène des héros antiques.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FFFFFF"/>
                </a:solidFill>
              </a:rPr>
              <a:t>Séquence d’écriture pour une classe de 5</a:t>
            </a:r>
            <a:r>
              <a:rPr lang="fr-FR" baseline="30000" dirty="0" smtClean="0">
                <a:solidFill>
                  <a:srgbClr val="FFFFFF"/>
                </a:solidFill>
              </a:rPr>
              <a:t>e</a:t>
            </a:r>
            <a:r>
              <a:rPr lang="fr-FR" dirty="0" smtClean="0">
                <a:solidFill>
                  <a:srgbClr val="FFFFFF"/>
                </a:solidFill>
              </a:rPr>
              <a:t> (fin d’année ; après l’étude d’un G.T. centré sur le traitement de l’héroïsme d’Enée, de l’Antiquité à nos jours + après l’étude d’un roman d’anticipation sur le thème de la colonisation de la planète Mars): imaginer que le héros Enée arrive sur la planète Mars, en l’an 3016 (séquence bilan, dans une perspective de progression </a:t>
            </a:r>
            <a:r>
              <a:rPr lang="fr-FR" dirty="0" err="1" smtClean="0">
                <a:solidFill>
                  <a:srgbClr val="FFFFFF"/>
                </a:solidFill>
              </a:rPr>
              <a:t>curriculaire</a:t>
            </a:r>
            <a:r>
              <a:rPr lang="fr-FR" dirty="0" smtClean="0">
                <a:solidFill>
                  <a:srgbClr val="FFFFFF"/>
                </a:solidFill>
              </a:rPr>
              <a:t>).</a:t>
            </a: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r-FR" u="sng" dirty="0">
                <a:solidFill>
                  <a:srgbClr val="FFFFFF"/>
                </a:solidFill>
              </a:rPr>
              <a:t>Exemple 4 :</a:t>
            </a:r>
          </a:p>
          <a:p>
            <a:pPr marL="0" indent="0" algn="just">
              <a:buNone/>
            </a:pPr>
            <a:r>
              <a:rPr lang="fr-FR" dirty="0">
                <a:solidFill>
                  <a:srgbClr val="FFFFFF"/>
                </a:solidFill>
              </a:rPr>
              <a:t>Présentation d’exposés sur un mythe ou un personnage antique pour préparer une lecture.</a:t>
            </a: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400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LIRE – DIRE – ECRIRE</a:t>
            </a:r>
            <a:br>
              <a:rPr lang="fr-FR" dirty="0" smtClean="0"/>
            </a:br>
            <a:r>
              <a:rPr lang="fr-FR" dirty="0" smtClean="0"/>
              <a:t>Quelques exemples d’activités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Toutes les activités peuvent être propices à des </a:t>
            </a:r>
            <a:r>
              <a:rPr lang="fr-FR" dirty="0" smtClean="0">
                <a:solidFill>
                  <a:srgbClr val="FF6600"/>
                </a:solidFill>
              </a:rPr>
              <a:t>INTERACTIONS</a:t>
            </a:r>
          </a:p>
          <a:p>
            <a:pPr marL="0" indent="0">
              <a:buNone/>
            </a:pPr>
            <a:endParaRPr lang="fr-FR" dirty="0" smtClean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r>
              <a:rPr lang="fr-FR" u="sng" dirty="0" smtClean="0">
                <a:solidFill>
                  <a:srgbClr val="FFFFFF"/>
                </a:solidFill>
              </a:rPr>
              <a:t>Exemple 5 :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FFFFFF"/>
                </a:solidFill>
              </a:rPr>
              <a:t>Participation à la Semaine de la Presse, en centrant l’étude des journaux sur la présence de l’antique dans la presse. En quoi la culture antique nous aide-t-elle lorsqu’on lit un journal?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FFFFFF"/>
                </a:solidFill>
              </a:rPr>
              <a:t>cf. Séquence « Présence antique dans les articles et dessins de presse », proposée par Mme C. </a:t>
            </a:r>
            <a:r>
              <a:rPr lang="fr-FR" dirty="0" err="1" smtClean="0">
                <a:solidFill>
                  <a:srgbClr val="FFFFFF"/>
                </a:solidFill>
              </a:rPr>
              <a:t>Rempp</a:t>
            </a:r>
            <a:r>
              <a:rPr lang="fr-FR" dirty="0" smtClean="0">
                <a:solidFill>
                  <a:srgbClr val="FFFFFF"/>
                </a:solidFill>
              </a:rPr>
              <a:t> sur le site « Lettres de l’Académie de Strasbourg »</a:t>
            </a:r>
          </a:p>
          <a:p>
            <a:pPr marL="0" indent="0" algn="just">
              <a:buNone/>
            </a:pPr>
            <a:endParaRPr lang="fr-FR" dirty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r>
              <a:rPr lang="fr-FR" u="sng" dirty="0" smtClean="0">
                <a:solidFill>
                  <a:srgbClr val="FFFFFF"/>
                </a:solidFill>
              </a:rPr>
              <a:t>Exemple 6: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FFFFFF"/>
                </a:solidFill>
              </a:rPr>
              <a:t>Apprentissage de fables, à deux : proposer une fable antique et sa réécriture moderne. </a:t>
            </a: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29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LIRE – DIRE – ECRIRE</a:t>
            </a:r>
            <a:br>
              <a:rPr lang="fr-FR" dirty="0" smtClean="0"/>
            </a:br>
            <a:r>
              <a:rPr lang="fr-FR" dirty="0" smtClean="0"/>
              <a:t>Quelques exemples d’activités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 smtClean="0"/>
              <a:t>Toutes les activités peuvent être propices à des </a:t>
            </a:r>
            <a:r>
              <a:rPr lang="fr-FR" dirty="0" smtClean="0">
                <a:solidFill>
                  <a:srgbClr val="FF6600"/>
                </a:solidFill>
              </a:rPr>
              <a:t>INTERACTIONS</a:t>
            </a:r>
          </a:p>
          <a:p>
            <a:pPr marL="0" indent="0">
              <a:buNone/>
            </a:pPr>
            <a:endParaRPr lang="fr-FR" dirty="0" smtClean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endParaRPr lang="fr-FR" dirty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r>
              <a:rPr lang="fr-FR" u="sng" dirty="0" smtClean="0">
                <a:solidFill>
                  <a:srgbClr val="FFFFFF"/>
                </a:solidFill>
              </a:rPr>
              <a:t>Exemple 7 :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FFFFFF"/>
                </a:solidFill>
              </a:rPr>
              <a:t>Favoriser les discussions, les échanges, les débats, autour des grands mythes rencontrés au fil des lectures : « que pensez-vous de ce personnage? » ; « connaissez-vous d’autres utilisations de ce mythe, dans les livres que vous avez lus, les films que vous avez vus? ».</a:t>
            </a:r>
          </a:p>
          <a:p>
            <a:pPr marL="0" indent="0" algn="just">
              <a:buNone/>
            </a:pPr>
            <a:endParaRPr lang="fr-FR" dirty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r>
              <a:rPr lang="fr-FR" u="sng" dirty="0" smtClean="0">
                <a:solidFill>
                  <a:srgbClr val="FFFFFF"/>
                </a:solidFill>
              </a:rPr>
              <a:t>Exemple 8: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FFFFFF"/>
                </a:solidFill>
              </a:rPr>
              <a:t>Après avoir étudié un motif antique dans différents textes, favoriser l’expression des impressions personnelles des élèves: « quelle version avez-vous préférée? Pour quelles raisons ? » (initiation à l’argumentation)</a:t>
            </a: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154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LIRE – DIRE – ECRIRE</a:t>
            </a:r>
            <a:br>
              <a:rPr lang="fr-FR" dirty="0" smtClean="0"/>
            </a:br>
            <a:r>
              <a:rPr lang="fr-FR" dirty="0" smtClean="0"/>
              <a:t>Quelques exemples d’activités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Toutes les activités peuvent être propices à des </a:t>
            </a:r>
            <a:r>
              <a:rPr lang="fr-FR" dirty="0" smtClean="0">
                <a:solidFill>
                  <a:srgbClr val="FF6600"/>
                </a:solidFill>
              </a:rPr>
              <a:t>INTERACTIONS</a:t>
            </a:r>
          </a:p>
          <a:p>
            <a:pPr marL="0" indent="0">
              <a:buNone/>
            </a:pPr>
            <a:endParaRPr lang="fr-FR" dirty="0" smtClean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endParaRPr lang="fr-FR" dirty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r>
              <a:rPr lang="fr-FR" u="sng" dirty="0" smtClean="0">
                <a:solidFill>
                  <a:srgbClr val="FFFFFF"/>
                </a:solidFill>
              </a:rPr>
              <a:t>Exemple 9 :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FFFFFF"/>
                </a:solidFill>
              </a:rPr>
              <a:t>Pour habituer les élèves à repérer des motifs antiques, proposer plusieurs extraits de littérature antique et leurs pendants modernes et demander aux élèves d’associer un texte antique avec un texte moderne.</a:t>
            </a:r>
          </a:p>
          <a:p>
            <a:pPr marL="0" indent="0" algn="just">
              <a:buNone/>
            </a:pPr>
            <a:endParaRPr lang="fr-FR" dirty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r>
              <a:rPr lang="fr-FR" u="sng" dirty="0" smtClean="0">
                <a:solidFill>
                  <a:srgbClr val="FFFFFF"/>
                </a:solidFill>
              </a:rPr>
              <a:t>Exemple 10: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FFFFFF"/>
                </a:solidFill>
              </a:rPr>
              <a:t>Rituel – lecture d’un adage d’Erasme par jour ou lecture + débat autour d’un adage par semaine.</a:t>
            </a:r>
          </a:p>
          <a:p>
            <a:pPr marL="0" indent="0" algn="just">
              <a:buNone/>
            </a:pPr>
            <a:endParaRPr lang="fr-FR" dirty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764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LIRE – DIRE – ECRIRE</a:t>
            </a:r>
            <a:br>
              <a:rPr lang="fr-FR" dirty="0" smtClean="0"/>
            </a:br>
            <a:r>
              <a:rPr lang="fr-FR" dirty="0" smtClean="0"/>
              <a:t>Quelques exemples d’activités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Toutes les activités peuvent être propices à des </a:t>
            </a:r>
            <a:r>
              <a:rPr lang="fr-FR" dirty="0" smtClean="0">
                <a:solidFill>
                  <a:srgbClr val="FF6600"/>
                </a:solidFill>
              </a:rPr>
              <a:t>INTERACTIONS</a:t>
            </a:r>
          </a:p>
          <a:p>
            <a:pPr marL="0" indent="0">
              <a:buNone/>
            </a:pPr>
            <a:endParaRPr lang="fr-FR" dirty="0" smtClean="0">
              <a:solidFill>
                <a:srgbClr val="FF6600"/>
              </a:solidFill>
            </a:endParaRPr>
          </a:p>
          <a:p>
            <a:pPr marL="0" indent="0" algn="just">
              <a:buNone/>
            </a:pPr>
            <a:r>
              <a:rPr lang="fr-FR" u="sng" dirty="0" smtClean="0">
                <a:solidFill>
                  <a:srgbClr val="FFFFFF"/>
                </a:solidFill>
              </a:rPr>
              <a:t>Exemple 11 :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rgbClr val="FFFFFF"/>
                </a:solidFill>
              </a:rPr>
              <a:t>Etude de familles de mots, du latin/du grec aux langues européennes modernes. Démarche d’</a:t>
            </a:r>
            <a:r>
              <a:rPr lang="fr-FR" dirty="0" smtClean="0">
                <a:solidFill>
                  <a:srgbClr val="CCFFCC"/>
                </a:solidFill>
              </a:rPr>
              <a:t>intercompréhension des langues</a:t>
            </a:r>
            <a:r>
              <a:rPr lang="fr-FR" dirty="0" smtClean="0">
                <a:solidFill>
                  <a:srgbClr val="FFFFFF"/>
                </a:solidFill>
              </a:rPr>
              <a:t>. (cf. dossier consacré à ce sujet sur le site « Lettres » de l’Académie de Strasbourg)</a:t>
            </a: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fr-FR" dirty="0" smtClean="0">
              <a:solidFill>
                <a:srgbClr val="FFFFFF"/>
              </a:solidFill>
            </a:endParaRPr>
          </a:p>
        </p:txBody>
      </p:sp>
      <p:pic>
        <p:nvPicPr>
          <p:cNvPr id="4" name="Image 3" descr="Capture d’écran 2016-04-14 à 18.19.1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9466" y="3416801"/>
            <a:ext cx="4765650" cy="328933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46480" y="5404314"/>
            <a:ext cx="283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 : </a:t>
            </a:r>
            <a:r>
              <a:rPr lang="fr-FR" dirty="0" err="1" smtClean="0"/>
              <a:t>Éduscol</a:t>
            </a:r>
            <a:r>
              <a:rPr lang="fr-FR" dirty="0" smtClean="0"/>
              <a:t> (C. Hassler)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9927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LA PLACE ACCRUE DES L.C.A. DANS LE COURS DE FRANÇAIS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849120"/>
            <a:ext cx="7924800" cy="4109720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L.C.A</a:t>
            </a:r>
            <a:r>
              <a:rPr lang="fr-FR" dirty="0"/>
              <a:t>. comme </a:t>
            </a:r>
            <a:r>
              <a:rPr lang="fr-FR" u="sng" dirty="0"/>
              <a:t>fondement linguistique et culturel du </a:t>
            </a:r>
            <a:r>
              <a:rPr lang="fr-FR" u="sng" dirty="0" smtClean="0"/>
              <a:t>français</a:t>
            </a:r>
            <a:r>
              <a:rPr lang="fr-FR" dirty="0" smtClean="0"/>
              <a:t>: il </a:t>
            </a:r>
            <a:r>
              <a:rPr lang="fr-FR" dirty="0"/>
              <a:t>s’agit de </a:t>
            </a:r>
            <a:r>
              <a:rPr lang="fr-FR" u="sng" dirty="0"/>
              <a:t>faire prendre conscience</a:t>
            </a:r>
            <a:r>
              <a:rPr lang="fr-FR" dirty="0"/>
              <a:t> à tous les </a:t>
            </a:r>
            <a:r>
              <a:rPr lang="fr-FR" dirty="0" smtClean="0"/>
              <a:t>élèves </a:t>
            </a:r>
            <a:r>
              <a:rPr lang="fr-FR" dirty="0"/>
              <a:t>de cet héritage linguistique et </a:t>
            </a:r>
            <a:r>
              <a:rPr lang="fr-FR" dirty="0" smtClean="0"/>
              <a:t>culturel.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Pour que l’apprentissage soit plus efficace, les élèves doivent pouvoir </a:t>
            </a:r>
            <a:r>
              <a:rPr lang="fr-FR" u="sng" dirty="0" smtClean="0"/>
              <a:t>systématiser</a:t>
            </a:r>
            <a:r>
              <a:rPr lang="fr-FR" dirty="0" smtClean="0"/>
              <a:t> la mise en perspective de la langue, de la littérature, de la culture françaises avec leur histoire. </a:t>
            </a:r>
          </a:p>
          <a:p>
            <a:pPr marL="0" indent="0" algn="just">
              <a:buNone/>
            </a:pPr>
            <a:endParaRPr lang="fr-FR" b="1" dirty="0" smtClean="0"/>
          </a:p>
          <a:p>
            <a:pPr marL="0" indent="0" algn="just">
              <a:buNone/>
            </a:pPr>
            <a:endParaRPr lang="fr-FR" b="1" dirty="0" smtClean="0"/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u="sng" dirty="0" smtClean="0"/>
              <a:t>Remarque:</a:t>
            </a:r>
            <a:r>
              <a:rPr lang="fr-FR" dirty="0" smtClean="0"/>
              <a:t> Les </a:t>
            </a:r>
            <a:r>
              <a:rPr lang="fr-FR" dirty="0"/>
              <a:t>L.C.A. ne relèvent pas de la seule compétence du professeur de Lettres classiques. Tout professeur de Lettres est réputé compétent pour faire entrer en résonnance les L.C.A. et le </a:t>
            </a:r>
            <a:r>
              <a:rPr lang="fr-FR" dirty="0" smtClean="0"/>
              <a:t>français.</a:t>
            </a:r>
            <a:endParaRPr lang="fr-FR" dirty="0"/>
          </a:p>
          <a:p>
            <a:pPr algn="just"/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09600" y="3917826"/>
            <a:ext cx="7924800" cy="747897"/>
          </a:xfrm>
          <a:prstGeom prst="rect">
            <a:avLst/>
          </a:prstGeom>
          <a:noFill/>
          <a:ln w="28575" cmpd="sng">
            <a:solidFill>
              <a:srgbClr val="FF6600"/>
            </a:solidFill>
            <a:prstDash val="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dirty="0" smtClean="0"/>
              <a:t> </a:t>
            </a:r>
            <a:r>
              <a:rPr lang="fr-FR" dirty="0"/>
              <a:t>Comment intégrer les L.C.A. au cours de français, le plus fréquemment possible et de manière efficace 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98728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75042"/>
          </a:xfrm>
        </p:spPr>
        <p:txBody>
          <a:bodyPr/>
          <a:lstStyle/>
          <a:p>
            <a:pPr algn="ctr"/>
            <a:r>
              <a:rPr lang="fr-FR" dirty="0" smtClean="0"/>
              <a:t>PARTOUT, TOUT LE TEMPS 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u="sng" dirty="0" smtClean="0">
                <a:solidFill>
                  <a:srgbClr val="FF6600"/>
                </a:solidFill>
              </a:rPr>
              <a:t>FRÉQUENCE</a:t>
            </a:r>
            <a:r>
              <a:rPr lang="fr-FR" dirty="0" smtClean="0">
                <a:solidFill>
                  <a:srgbClr val="FF6600"/>
                </a:solidFill>
              </a:rPr>
              <a:t> </a:t>
            </a:r>
            <a:r>
              <a:rPr lang="fr-FR" dirty="0" smtClean="0"/>
              <a:t>: intégrer les L.C.A. au cours de français doit être une habitude pour tous les professeurs et pour tous les élèves (à tous les niveaux, à chaque heure de cours, au détour de chaque activité). 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u="sng" dirty="0" smtClean="0">
                <a:solidFill>
                  <a:srgbClr val="FF6600"/>
                </a:solidFill>
              </a:rPr>
              <a:t>DIVERSITÉ</a:t>
            </a:r>
            <a:r>
              <a:rPr lang="fr-FR" dirty="0" smtClean="0"/>
              <a:t>: intégrer les L.C.A. au cours de français doit prendre de multiples formes (rituels ; activités très courtes ; séances dédiées ; activités liées aux différents domaines de compétences du programme-socle : dire et écouter – lire – écrire ; mise en perspective de l’étude de la langue française (grammaire, orthographe, lexique) et de la culture littéraire et artistique. 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u="sng" dirty="0" smtClean="0">
                <a:solidFill>
                  <a:srgbClr val="FF6600"/>
                </a:solidFill>
              </a:rPr>
              <a:t>INTERACTIONS</a:t>
            </a:r>
            <a:r>
              <a:rPr lang="fr-FR" dirty="0" smtClean="0"/>
              <a:t> / </a:t>
            </a:r>
            <a:r>
              <a:rPr lang="fr-FR" u="sng" dirty="0" smtClean="0">
                <a:solidFill>
                  <a:srgbClr val="FF6600"/>
                </a:solidFill>
              </a:rPr>
              <a:t>RÉSONNANCE</a:t>
            </a:r>
            <a:r>
              <a:rPr lang="fr-FR" dirty="0" smtClean="0"/>
              <a:t>: intégrer les L.C.A. au cours de français, c’est donner aux élèves une conscience historique et nourrir la littérature et la langue française de leur histoire.</a:t>
            </a:r>
            <a:endParaRPr lang="fr-FR" dirty="0"/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9878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L.C.A. &amp; </a:t>
            </a:r>
            <a:r>
              <a:rPr lang="fr-FR" dirty="0" smtClean="0">
                <a:solidFill>
                  <a:srgbClr val="FFFF00"/>
                </a:solidFill>
              </a:rPr>
              <a:t>CULTURE Littéraire et artistique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2126084"/>
            <a:ext cx="7924800" cy="3396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 smtClean="0"/>
              <a:t>Démarche de </a:t>
            </a:r>
            <a:r>
              <a:rPr lang="fr-FR" dirty="0" smtClean="0">
                <a:solidFill>
                  <a:srgbClr val="CCFFCC"/>
                </a:solidFill>
              </a:rPr>
              <a:t>DÉVELOPPEMENT D’UNE CULTURE COMMUNE</a:t>
            </a:r>
          </a:p>
          <a:p>
            <a:pPr marL="0" indent="0" algn="ctr">
              <a:buNone/>
            </a:pPr>
            <a:endParaRPr lang="fr-FR" dirty="0" smtClean="0">
              <a:solidFill>
                <a:srgbClr val="CCFFCC"/>
              </a:solidFill>
            </a:endParaRPr>
          </a:p>
          <a:p>
            <a:pPr algn="just"/>
            <a:r>
              <a:rPr lang="fr-FR" dirty="0" smtClean="0"/>
              <a:t>Etudier la présence et le traitement des grands mythes de l’Antiquité dans la littérature, dans les arts (lien avec le P.E.A.C. et l’H.D.A.)</a:t>
            </a:r>
          </a:p>
          <a:p>
            <a:pPr algn="just"/>
            <a:r>
              <a:rPr lang="fr-FR" dirty="0" smtClean="0"/>
              <a:t>Mettre en évidence la présence de la culture antique dans les expressions françaises, dans différentes situations de la vie quotidienne (à la télévision, dans les journaux, dans la publicité, etc.).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2031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02322"/>
          </a:xfrm>
        </p:spPr>
        <p:txBody>
          <a:bodyPr/>
          <a:lstStyle/>
          <a:p>
            <a:pPr algn="ctr"/>
            <a:r>
              <a:rPr lang="fr-FR" dirty="0" smtClean="0"/>
              <a:t>L.C.A. &amp; </a:t>
            </a:r>
            <a:r>
              <a:rPr lang="fr-FR" dirty="0" smtClean="0">
                <a:solidFill>
                  <a:srgbClr val="FFFF00"/>
                </a:solidFill>
              </a:rPr>
              <a:t>Maitrise de la langue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275399"/>
            <a:ext cx="7924800" cy="4424362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CCFFCC"/>
                </a:solidFill>
              </a:rPr>
              <a:t>CONSCIENTISER L’HISTOIRE DE LA LANGUE FRANÇAISE, SON PASSÉ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CCFFCC"/>
                </a:solidFill>
              </a:rPr>
              <a:t>FAIRE ACQUÉRIR DES DÉMARCHES DE RÉFLEXION SUR LA LANGUE</a:t>
            </a:r>
          </a:p>
          <a:p>
            <a:pPr marL="0" indent="0" algn="ctr">
              <a:buNone/>
            </a:pPr>
            <a:endParaRPr lang="fr-FR" dirty="0" smtClean="0"/>
          </a:p>
          <a:p>
            <a:r>
              <a:rPr lang="fr-FR" dirty="0" smtClean="0"/>
              <a:t>Adopter le réflexe d’expliquer les mots par l’étymologie.</a:t>
            </a:r>
          </a:p>
          <a:p>
            <a:r>
              <a:rPr lang="fr-FR" dirty="0" smtClean="0"/>
              <a:t>Décomposer les mots et jouer avec les affixes: préfixes / suffixes.</a:t>
            </a:r>
          </a:p>
          <a:p>
            <a:r>
              <a:rPr lang="fr-FR" dirty="0" smtClean="0"/>
              <a:t>Penser à l’étymologie pour expliquer le nom des catégories grammaticales.</a:t>
            </a:r>
          </a:p>
          <a:p>
            <a:r>
              <a:rPr lang="fr-FR" dirty="0" smtClean="0"/>
              <a:t>Montrer l’évolution de la langue: du latin à l’ancien français et de l’ancien français au français moderne.</a:t>
            </a:r>
          </a:p>
          <a:p>
            <a:r>
              <a:rPr lang="fr-FR" dirty="0" smtClean="0"/>
              <a:t>Tisser des liens entre des notions de grammaire et de syntaxe en latin et en français.</a:t>
            </a:r>
          </a:p>
          <a:p>
            <a:r>
              <a:rPr lang="fr-FR" dirty="0" smtClean="0"/>
              <a:t>Expliquer, en passant par le latin, le système verbal (temps/mode) et les désinences.</a:t>
            </a:r>
          </a:p>
          <a:p>
            <a:r>
              <a:rPr lang="fr-FR" dirty="0" smtClean="0"/>
              <a:t>Tisser des liens entre le latin/le grec et les autres langues contemporaines (anglais/allemand/langues romanes).</a:t>
            </a:r>
          </a:p>
        </p:txBody>
      </p:sp>
    </p:spTree>
    <p:extLst>
      <p:ext uri="{BB962C8B-B14F-4D97-AF65-F5344CB8AC3E}">
        <p14:creationId xmlns:p14="http://schemas.microsoft.com/office/powerpoint/2010/main" xmlns="" val="140543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L.C.A. &amp; </a:t>
            </a:r>
            <a:r>
              <a:rPr lang="fr-FR" dirty="0" smtClean="0">
                <a:solidFill>
                  <a:srgbClr val="FFFF00"/>
                </a:solidFill>
              </a:rPr>
              <a:t>LECTURE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9600" y="1891386"/>
            <a:ext cx="7924800" cy="3823614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/>
              <a:t>Démarche de </a:t>
            </a:r>
            <a:r>
              <a:rPr lang="fr-FR" dirty="0" smtClean="0">
                <a:solidFill>
                  <a:srgbClr val="CCFFCC"/>
                </a:solidFill>
              </a:rPr>
              <a:t>COMPARAISON</a:t>
            </a:r>
            <a:r>
              <a:rPr lang="fr-FR" dirty="0" smtClean="0"/>
              <a:t>, d’</a:t>
            </a:r>
            <a:r>
              <a:rPr lang="fr-FR" dirty="0" smtClean="0">
                <a:solidFill>
                  <a:srgbClr val="CCFFCC"/>
                </a:solidFill>
              </a:rPr>
              <a:t>INTERACTION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Etudier une œuvre intégrale de la littérature française et la mettre en perspective avec des textes de l’Antiquité.</a:t>
            </a:r>
          </a:p>
          <a:p>
            <a:pPr algn="just"/>
            <a:r>
              <a:rPr lang="fr-FR" u="sng" dirty="0" smtClean="0"/>
              <a:t>Etudier une œuvre intégrale de l’Antiquité et la mettre en perspective avec des textes de la littérature française.</a:t>
            </a:r>
            <a:r>
              <a:rPr lang="fr-FR" dirty="0"/>
              <a:t> </a:t>
            </a:r>
            <a:r>
              <a:rPr lang="fr-FR" dirty="0" smtClean="0"/>
              <a:t>(nouveauté explicite dans le programme 2016)</a:t>
            </a:r>
            <a:endParaRPr lang="fr-FR" u="sng" dirty="0" smtClean="0"/>
          </a:p>
          <a:p>
            <a:pPr algn="just"/>
            <a:r>
              <a:rPr lang="fr-FR" dirty="0" smtClean="0"/>
              <a:t>Etudier un texte antique et ses réécritures.</a:t>
            </a:r>
            <a:endParaRPr lang="fr-FR" dirty="0"/>
          </a:p>
          <a:p>
            <a:pPr algn="just"/>
            <a:r>
              <a:rPr lang="fr-FR" dirty="0" smtClean="0"/>
              <a:t>Etudier l’évolution d’un motif en littérature, de l’Antiquité à nos jours.</a:t>
            </a:r>
          </a:p>
          <a:p>
            <a:pPr marL="0" indent="0" algn="just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16321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Quels textes étudier?</a:t>
            </a:r>
            <a:br>
              <a:rPr lang="fr-FR" dirty="0" smtClean="0"/>
            </a:br>
            <a:r>
              <a:rPr lang="fr-FR" sz="2400" dirty="0" smtClean="0"/>
              <a:t>Classe de sixième</a:t>
            </a:r>
            <a:endParaRPr lang="fr-FR" dirty="0"/>
          </a:p>
        </p:txBody>
      </p:sp>
      <p:pic>
        <p:nvPicPr>
          <p:cNvPr id="3" name="Image 2" descr="Capture d’écran 2016-04-14 à 18.36.01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001832"/>
            <a:ext cx="7924800" cy="18424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09600" y="3929959"/>
            <a:ext cx="36848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cf. Document complet disponible sur le site « Lettres » de l’Académie de Strasbourg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xmlns="" val="3867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Quels textes étudier?</a:t>
            </a:r>
            <a:br>
              <a:rPr lang="fr-FR" dirty="0" smtClean="0"/>
            </a:br>
            <a:r>
              <a:rPr lang="fr-FR" sz="2400" dirty="0" smtClean="0"/>
              <a:t>Classe de cinquième</a:t>
            </a:r>
            <a:endParaRPr lang="fr-FR" dirty="0"/>
          </a:p>
        </p:txBody>
      </p:sp>
      <p:pic>
        <p:nvPicPr>
          <p:cNvPr id="3" name="Image 2" descr="Capture d’écran 2016-04-14 à 18.36.10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902" y="1974220"/>
            <a:ext cx="8586629" cy="32209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902" y="520627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/>
              <a:t>cf. Document complet disponible sur le site « Lettres » de l’Académie de Strasbourg</a:t>
            </a:r>
          </a:p>
        </p:txBody>
      </p:sp>
    </p:spTree>
    <p:extLst>
      <p:ext uri="{BB962C8B-B14F-4D97-AF65-F5344CB8AC3E}">
        <p14:creationId xmlns:p14="http://schemas.microsoft.com/office/powerpoint/2010/main" xmlns="" val="260272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Quels textes étudier?</a:t>
            </a:r>
            <a:br>
              <a:rPr lang="fr-FR" dirty="0" smtClean="0"/>
            </a:br>
            <a:r>
              <a:rPr lang="fr-FR" sz="2400" dirty="0" smtClean="0"/>
              <a:t>Classe de quatrième</a:t>
            </a:r>
            <a:endParaRPr lang="fr-FR" dirty="0"/>
          </a:p>
        </p:txBody>
      </p:sp>
      <p:pic>
        <p:nvPicPr>
          <p:cNvPr id="4" name="Image 3" descr="Capture d’écran 2016-04-14 à 18.36.31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341" y="2126084"/>
            <a:ext cx="8379556" cy="27889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341" y="496005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/>
              <a:t>cf. Document complet disponible sur le site « Lettres » de l’Académie de Strasbourg</a:t>
            </a:r>
          </a:p>
        </p:txBody>
      </p:sp>
    </p:spTree>
    <p:extLst>
      <p:ext uri="{BB962C8B-B14F-4D97-AF65-F5344CB8AC3E}">
        <p14:creationId xmlns:p14="http://schemas.microsoft.com/office/powerpoint/2010/main" xmlns="" val="1683848604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299</TotalTime>
  <Words>1033</Words>
  <Application>Microsoft Office PowerPoint</Application>
  <PresentationFormat>Affichage à l'écran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Horizon</vt:lpstr>
      <vt:lpstr>Intégrer les L.C.A. au cours de français</vt:lpstr>
      <vt:lpstr>LA PLACE ACCRUE DES L.C.A. DANS LE COURS DE FRANÇAIS</vt:lpstr>
      <vt:lpstr>PARTOUT, TOUT LE TEMPS …</vt:lpstr>
      <vt:lpstr>L.C.A. &amp; CULTURE Littéraire et artistique</vt:lpstr>
      <vt:lpstr>L.C.A. &amp; Maitrise de la langue</vt:lpstr>
      <vt:lpstr>L.C.A. &amp; LECTURE </vt:lpstr>
      <vt:lpstr>Quels textes étudier? Classe de sixième</vt:lpstr>
      <vt:lpstr>Quels textes étudier? Classe de cinquième</vt:lpstr>
      <vt:lpstr>Quels textes étudier? Classe de quatrième</vt:lpstr>
      <vt:lpstr>Quels textes étudier? Classe de Troisième</vt:lpstr>
      <vt:lpstr>LIRE – DIRE – ECRIRE Quelques exemples d’activités</vt:lpstr>
      <vt:lpstr> DIRE/ECOUTER – LIRE – ECRIRE Quelques exemples d’activités</vt:lpstr>
      <vt:lpstr>LIRE – DIRE – ECRIRE Quelques exemples d’activités</vt:lpstr>
      <vt:lpstr>LIRE – DIRE – ECRIRE Quelques exemples d’activités</vt:lpstr>
      <vt:lpstr>LIRE – DIRE – ECRIRE Quelques exemples d’activités</vt:lpstr>
      <vt:lpstr>LIRE – DIRE – ECRIRE Quelques exemples d’activités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Intégrer les L.C.A. au cours de français</dc:title>
  <dc:creator>Valentin Rietz</dc:creator>
  <cp:lastModifiedBy>Utilisateur</cp:lastModifiedBy>
  <cp:revision>26</cp:revision>
  <dcterms:created xsi:type="dcterms:W3CDTF">2016-04-13T14:35:38Z</dcterms:created>
  <dcterms:modified xsi:type="dcterms:W3CDTF">2016-05-23T20:41:04Z</dcterms:modified>
</cp:coreProperties>
</file>