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45"/>
  </p:notesMasterIdLst>
  <p:sldIdLst>
    <p:sldId id="256" r:id="rId2"/>
    <p:sldId id="258" r:id="rId3"/>
    <p:sldId id="259" r:id="rId4"/>
    <p:sldId id="260" r:id="rId5"/>
    <p:sldId id="303" r:id="rId6"/>
    <p:sldId id="287" r:id="rId7"/>
    <p:sldId id="288" r:id="rId8"/>
    <p:sldId id="291" r:id="rId9"/>
    <p:sldId id="295" r:id="rId10"/>
    <p:sldId id="289" r:id="rId11"/>
    <p:sldId id="292" r:id="rId12"/>
    <p:sldId id="293" r:id="rId13"/>
    <p:sldId id="294" r:id="rId14"/>
    <p:sldId id="296" r:id="rId15"/>
    <p:sldId id="290" r:id="rId16"/>
    <p:sldId id="261" r:id="rId17"/>
    <p:sldId id="263" r:id="rId18"/>
    <p:sldId id="264" r:id="rId19"/>
    <p:sldId id="265" r:id="rId20"/>
    <p:sldId id="266" r:id="rId21"/>
    <p:sldId id="267" r:id="rId22"/>
    <p:sldId id="268" r:id="rId23"/>
    <p:sldId id="269" r:id="rId24"/>
    <p:sldId id="270" r:id="rId25"/>
    <p:sldId id="271" r:id="rId26"/>
    <p:sldId id="278" r:id="rId27"/>
    <p:sldId id="279" r:id="rId28"/>
    <p:sldId id="272" r:id="rId29"/>
    <p:sldId id="302" r:id="rId30"/>
    <p:sldId id="273" r:id="rId31"/>
    <p:sldId id="281" r:id="rId32"/>
    <p:sldId id="282" r:id="rId33"/>
    <p:sldId id="283" r:id="rId34"/>
    <p:sldId id="285" r:id="rId35"/>
    <p:sldId id="286" r:id="rId36"/>
    <p:sldId id="275" r:id="rId37"/>
    <p:sldId id="297" r:id="rId38"/>
    <p:sldId id="274" r:id="rId39"/>
    <p:sldId id="299" r:id="rId40"/>
    <p:sldId id="300" r:id="rId41"/>
    <p:sldId id="301" r:id="rId42"/>
    <p:sldId id="276"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49"/>
    <a:srgbClr val="94A100"/>
    <a:srgbClr val="FF9A30"/>
    <a:srgbClr val="FFAF93"/>
    <a:srgbClr val="D58C35"/>
    <a:srgbClr val="6FC12D"/>
    <a:srgbClr val="92FF3D"/>
    <a:srgbClr val="C223A3"/>
    <a:srgbClr val="D8A5FF"/>
    <a:srgbClr val="C77D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486F0-8048-F749-B120-6E6A241F90F6}" type="doc">
      <dgm:prSet loTypeId="urn:microsoft.com/office/officeart/2005/8/layout/chevron1" loCatId="" qsTypeId="urn:microsoft.com/office/officeart/2005/8/quickstyle/simple4" qsCatId="simple" csTypeId="urn:microsoft.com/office/officeart/2005/8/colors/accent1_2" csCatId="accent1" phldr="1"/>
      <dgm:spPr/>
    </dgm:pt>
    <dgm:pt modelId="{BA2E30E7-7993-BC4E-A3E6-8121F561C32B}">
      <dgm:prSet phldrT="[Texte]" custT="1"/>
      <dgm:spPr>
        <a:solidFill>
          <a:srgbClr val="CCFFCC"/>
        </a:solidFill>
        <a:ln w="38100" cmpd="sng">
          <a:solidFill>
            <a:srgbClr val="6FC12D"/>
          </a:solidFill>
        </a:ln>
      </dgm:spPr>
      <dgm:t>
        <a:bodyPr/>
        <a:lstStyle/>
        <a:p>
          <a:r>
            <a:rPr lang="fr-FR" sz="1500" b="1" dirty="0" smtClean="0">
              <a:solidFill>
                <a:schemeClr val="bg1"/>
              </a:solidFill>
            </a:rPr>
            <a:t>1. Observation et manipulation</a:t>
          </a:r>
          <a:endParaRPr lang="fr-FR" sz="1500" b="1" dirty="0">
            <a:solidFill>
              <a:schemeClr val="bg1"/>
            </a:solidFill>
          </a:endParaRPr>
        </a:p>
      </dgm:t>
    </dgm:pt>
    <dgm:pt modelId="{BF7F32E6-458D-A549-BC95-2B3AB8BF29CD}" type="parTrans" cxnId="{BA408D9F-6802-D043-BBE5-861E0B372D58}">
      <dgm:prSet/>
      <dgm:spPr/>
      <dgm:t>
        <a:bodyPr/>
        <a:lstStyle/>
        <a:p>
          <a:endParaRPr lang="fr-FR"/>
        </a:p>
      </dgm:t>
    </dgm:pt>
    <dgm:pt modelId="{A7FCF63E-3443-0741-8535-C936CD739CCB}" type="sibTrans" cxnId="{BA408D9F-6802-D043-BBE5-861E0B372D58}">
      <dgm:prSet/>
      <dgm:spPr/>
      <dgm:t>
        <a:bodyPr/>
        <a:lstStyle/>
        <a:p>
          <a:endParaRPr lang="fr-FR"/>
        </a:p>
      </dgm:t>
    </dgm:pt>
    <dgm:pt modelId="{1642B50A-E967-E743-836B-12E2ED13B605}">
      <dgm:prSet phldrT="[Texte]" custT="1"/>
      <dgm:spPr>
        <a:solidFill>
          <a:srgbClr val="94A100"/>
        </a:solidFill>
        <a:ln w="38100" cmpd="sng">
          <a:solidFill>
            <a:srgbClr val="FFFF00"/>
          </a:solidFill>
        </a:ln>
      </dgm:spPr>
      <dgm:t>
        <a:bodyPr/>
        <a:lstStyle/>
        <a:p>
          <a:r>
            <a:rPr lang="fr-FR" sz="1500" b="1" dirty="0" smtClean="0">
              <a:solidFill>
                <a:srgbClr val="000000"/>
              </a:solidFill>
            </a:rPr>
            <a:t>2. Formulation des règles</a:t>
          </a:r>
          <a:endParaRPr lang="fr-FR" sz="1500" b="1" dirty="0">
            <a:solidFill>
              <a:srgbClr val="000000"/>
            </a:solidFill>
          </a:endParaRPr>
        </a:p>
      </dgm:t>
    </dgm:pt>
    <dgm:pt modelId="{4201AA15-8D8F-C847-9496-2899E143C25D}" type="parTrans" cxnId="{781F5D48-E8EC-DE43-801F-F5AFA4F86E19}">
      <dgm:prSet/>
      <dgm:spPr/>
      <dgm:t>
        <a:bodyPr/>
        <a:lstStyle/>
        <a:p>
          <a:endParaRPr lang="fr-FR"/>
        </a:p>
      </dgm:t>
    </dgm:pt>
    <dgm:pt modelId="{6B6E09F2-B259-AE4C-ABA9-19B45DE588C7}" type="sibTrans" cxnId="{781F5D48-E8EC-DE43-801F-F5AFA4F86E19}">
      <dgm:prSet/>
      <dgm:spPr/>
      <dgm:t>
        <a:bodyPr/>
        <a:lstStyle/>
        <a:p>
          <a:endParaRPr lang="fr-FR"/>
        </a:p>
      </dgm:t>
    </dgm:pt>
    <dgm:pt modelId="{AFCED5FE-E8F2-714F-BDDF-84005E5F6FA4}">
      <dgm:prSet phldrT="[Texte]" custT="1"/>
      <dgm:spPr>
        <a:solidFill>
          <a:srgbClr val="FFB849"/>
        </a:solidFill>
        <a:ln w="38100" cmpd="sng">
          <a:solidFill>
            <a:srgbClr val="FF6600"/>
          </a:solidFill>
        </a:ln>
      </dgm:spPr>
      <dgm:t>
        <a:bodyPr/>
        <a:lstStyle/>
        <a:p>
          <a:r>
            <a:rPr lang="fr-FR" sz="1500" b="1" dirty="0" smtClean="0">
              <a:solidFill>
                <a:srgbClr val="000000"/>
              </a:solidFill>
            </a:rPr>
            <a:t>3. Mémorisation, automatisation </a:t>
          </a:r>
          <a:endParaRPr lang="fr-FR" sz="1500" b="1" dirty="0">
            <a:solidFill>
              <a:srgbClr val="000000"/>
            </a:solidFill>
          </a:endParaRPr>
        </a:p>
      </dgm:t>
    </dgm:pt>
    <dgm:pt modelId="{754756CB-761E-1C4A-A9C4-6FB9B3F7BDBD}" type="parTrans" cxnId="{86DB18B5-BC84-7B4F-834D-00D65E335CF9}">
      <dgm:prSet/>
      <dgm:spPr/>
      <dgm:t>
        <a:bodyPr/>
        <a:lstStyle/>
        <a:p>
          <a:endParaRPr lang="fr-FR"/>
        </a:p>
      </dgm:t>
    </dgm:pt>
    <dgm:pt modelId="{C8371F08-CC27-A742-BD70-95C10CB6EB2B}" type="sibTrans" cxnId="{86DB18B5-BC84-7B4F-834D-00D65E335CF9}">
      <dgm:prSet/>
      <dgm:spPr/>
      <dgm:t>
        <a:bodyPr/>
        <a:lstStyle/>
        <a:p>
          <a:endParaRPr lang="fr-FR"/>
        </a:p>
      </dgm:t>
    </dgm:pt>
    <dgm:pt modelId="{F694CEA8-A126-1F4C-9D8E-F782DD5B8DFC}">
      <dgm:prSet phldrT="[Texte]" custT="1"/>
      <dgm:spPr>
        <a:solidFill>
          <a:srgbClr val="D8A5FF"/>
        </a:solidFill>
        <a:ln w="38100" cmpd="sng">
          <a:solidFill>
            <a:srgbClr val="660066"/>
          </a:solidFill>
        </a:ln>
      </dgm:spPr>
      <dgm:t>
        <a:bodyPr/>
        <a:lstStyle/>
        <a:p>
          <a:r>
            <a:rPr lang="fr-FR" sz="1500" b="1" dirty="0" smtClean="0">
              <a:solidFill>
                <a:srgbClr val="000000"/>
              </a:solidFill>
            </a:rPr>
            <a:t>4. Réinvestissement dans les activités d’écriture, de lecture et d’oral</a:t>
          </a:r>
          <a:endParaRPr lang="fr-FR" sz="1500" b="1" dirty="0">
            <a:solidFill>
              <a:srgbClr val="000000"/>
            </a:solidFill>
          </a:endParaRPr>
        </a:p>
      </dgm:t>
    </dgm:pt>
    <dgm:pt modelId="{F26588FB-E7B5-B74B-9AA6-5BAE4AC32232}" type="parTrans" cxnId="{CFC0D9AE-9209-514C-B44F-8413548AA6A9}">
      <dgm:prSet/>
      <dgm:spPr/>
      <dgm:t>
        <a:bodyPr/>
        <a:lstStyle/>
        <a:p>
          <a:endParaRPr lang="fr-FR"/>
        </a:p>
      </dgm:t>
    </dgm:pt>
    <dgm:pt modelId="{940CEBDD-BE4F-DA48-932C-2B7C4712B54A}" type="sibTrans" cxnId="{CFC0D9AE-9209-514C-B44F-8413548AA6A9}">
      <dgm:prSet/>
      <dgm:spPr/>
      <dgm:t>
        <a:bodyPr/>
        <a:lstStyle/>
        <a:p>
          <a:endParaRPr lang="fr-FR"/>
        </a:p>
      </dgm:t>
    </dgm:pt>
    <dgm:pt modelId="{D17F1CDA-42A7-784C-89F4-5E81A97C6D5C}" type="pres">
      <dgm:prSet presAssocID="{909486F0-8048-F749-B120-6E6A241F90F6}" presName="Name0" presStyleCnt="0">
        <dgm:presLayoutVars>
          <dgm:dir/>
          <dgm:animLvl val="lvl"/>
          <dgm:resizeHandles val="exact"/>
        </dgm:presLayoutVars>
      </dgm:prSet>
      <dgm:spPr/>
    </dgm:pt>
    <dgm:pt modelId="{AB5678DF-D379-B644-AC22-1BED9669A9FF}" type="pres">
      <dgm:prSet presAssocID="{BA2E30E7-7993-BC4E-A3E6-8121F561C32B}" presName="parTxOnly" presStyleLbl="node1" presStyleIdx="0" presStyleCnt="4">
        <dgm:presLayoutVars>
          <dgm:chMax val="0"/>
          <dgm:chPref val="0"/>
          <dgm:bulletEnabled val="1"/>
        </dgm:presLayoutVars>
      </dgm:prSet>
      <dgm:spPr/>
      <dgm:t>
        <a:bodyPr/>
        <a:lstStyle/>
        <a:p>
          <a:endParaRPr lang="fr-FR"/>
        </a:p>
      </dgm:t>
    </dgm:pt>
    <dgm:pt modelId="{DB756519-949B-FF48-90A0-3D577DED8419}" type="pres">
      <dgm:prSet presAssocID="{A7FCF63E-3443-0741-8535-C936CD739CCB}" presName="parTxOnlySpace" presStyleCnt="0"/>
      <dgm:spPr/>
    </dgm:pt>
    <dgm:pt modelId="{DC949ECC-3BF9-C347-99E6-D7B19DCB4847}" type="pres">
      <dgm:prSet presAssocID="{1642B50A-E967-E743-836B-12E2ED13B605}" presName="parTxOnly" presStyleLbl="node1" presStyleIdx="1" presStyleCnt="4">
        <dgm:presLayoutVars>
          <dgm:chMax val="0"/>
          <dgm:chPref val="0"/>
          <dgm:bulletEnabled val="1"/>
        </dgm:presLayoutVars>
      </dgm:prSet>
      <dgm:spPr/>
      <dgm:t>
        <a:bodyPr/>
        <a:lstStyle/>
        <a:p>
          <a:endParaRPr lang="fr-FR"/>
        </a:p>
      </dgm:t>
    </dgm:pt>
    <dgm:pt modelId="{5107AC27-95CC-A94D-A978-825F16324CF1}" type="pres">
      <dgm:prSet presAssocID="{6B6E09F2-B259-AE4C-ABA9-19B45DE588C7}" presName="parTxOnlySpace" presStyleCnt="0"/>
      <dgm:spPr/>
    </dgm:pt>
    <dgm:pt modelId="{24BCC93C-D2CB-B443-80D3-052A5312890D}" type="pres">
      <dgm:prSet presAssocID="{AFCED5FE-E8F2-714F-BDDF-84005E5F6FA4}" presName="parTxOnly" presStyleLbl="node1" presStyleIdx="2" presStyleCnt="4">
        <dgm:presLayoutVars>
          <dgm:chMax val="0"/>
          <dgm:chPref val="0"/>
          <dgm:bulletEnabled val="1"/>
        </dgm:presLayoutVars>
      </dgm:prSet>
      <dgm:spPr/>
      <dgm:t>
        <a:bodyPr/>
        <a:lstStyle/>
        <a:p>
          <a:endParaRPr lang="fr-FR"/>
        </a:p>
      </dgm:t>
    </dgm:pt>
    <dgm:pt modelId="{051CCC5D-DEF5-364D-B75F-5AB525A05182}" type="pres">
      <dgm:prSet presAssocID="{C8371F08-CC27-A742-BD70-95C10CB6EB2B}" presName="parTxOnlySpace" presStyleCnt="0"/>
      <dgm:spPr/>
    </dgm:pt>
    <dgm:pt modelId="{F6FCB3AE-D829-0C49-AE7B-6B77C2942CED}" type="pres">
      <dgm:prSet presAssocID="{F694CEA8-A126-1F4C-9D8E-F782DD5B8DFC}" presName="parTxOnly" presStyleLbl="node1" presStyleIdx="3" presStyleCnt="4" custScaleX="111004">
        <dgm:presLayoutVars>
          <dgm:chMax val="0"/>
          <dgm:chPref val="0"/>
          <dgm:bulletEnabled val="1"/>
        </dgm:presLayoutVars>
      </dgm:prSet>
      <dgm:spPr/>
      <dgm:t>
        <a:bodyPr/>
        <a:lstStyle/>
        <a:p>
          <a:endParaRPr lang="fr-FR"/>
        </a:p>
      </dgm:t>
    </dgm:pt>
  </dgm:ptLst>
  <dgm:cxnLst>
    <dgm:cxn modelId="{86DB18B5-BC84-7B4F-834D-00D65E335CF9}" srcId="{909486F0-8048-F749-B120-6E6A241F90F6}" destId="{AFCED5FE-E8F2-714F-BDDF-84005E5F6FA4}" srcOrd="2" destOrd="0" parTransId="{754756CB-761E-1C4A-A9C4-6FB9B3F7BDBD}" sibTransId="{C8371F08-CC27-A742-BD70-95C10CB6EB2B}"/>
    <dgm:cxn modelId="{CFC0D9AE-9209-514C-B44F-8413548AA6A9}" srcId="{909486F0-8048-F749-B120-6E6A241F90F6}" destId="{F694CEA8-A126-1F4C-9D8E-F782DD5B8DFC}" srcOrd="3" destOrd="0" parTransId="{F26588FB-E7B5-B74B-9AA6-5BAE4AC32232}" sibTransId="{940CEBDD-BE4F-DA48-932C-2B7C4712B54A}"/>
    <dgm:cxn modelId="{DC1C2A7D-A3BC-0F40-8DCF-E41D8526FE3B}" type="presOf" srcId="{BA2E30E7-7993-BC4E-A3E6-8121F561C32B}" destId="{AB5678DF-D379-B644-AC22-1BED9669A9FF}" srcOrd="0" destOrd="0" presId="urn:microsoft.com/office/officeart/2005/8/layout/chevron1"/>
    <dgm:cxn modelId="{7F045522-BE7E-C74E-9154-24247A87B960}" type="presOf" srcId="{1642B50A-E967-E743-836B-12E2ED13B605}" destId="{DC949ECC-3BF9-C347-99E6-D7B19DCB4847}" srcOrd="0" destOrd="0" presId="urn:microsoft.com/office/officeart/2005/8/layout/chevron1"/>
    <dgm:cxn modelId="{781F5D48-E8EC-DE43-801F-F5AFA4F86E19}" srcId="{909486F0-8048-F749-B120-6E6A241F90F6}" destId="{1642B50A-E967-E743-836B-12E2ED13B605}" srcOrd="1" destOrd="0" parTransId="{4201AA15-8D8F-C847-9496-2899E143C25D}" sibTransId="{6B6E09F2-B259-AE4C-ABA9-19B45DE588C7}"/>
    <dgm:cxn modelId="{5A302029-A40D-2D42-9731-AA35A10B76E2}" type="presOf" srcId="{AFCED5FE-E8F2-714F-BDDF-84005E5F6FA4}" destId="{24BCC93C-D2CB-B443-80D3-052A5312890D}" srcOrd="0" destOrd="0" presId="urn:microsoft.com/office/officeart/2005/8/layout/chevron1"/>
    <dgm:cxn modelId="{BA408D9F-6802-D043-BBE5-861E0B372D58}" srcId="{909486F0-8048-F749-B120-6E6A241F90F6}" destId="{BA2E30E7-7993-BC4E-A3E6-8121F561C32B}" srcOrd="0" destOrd="0" parTransId="{BF7F32E6-458D-A549-BC95-2B3AB8BF29CD}" sibTransId="{A7FCF63E-3443-0741-8535-C936CD739CCB}"/>
    <dgm:cxn modelId="{546DCBD1-A8C2-C645-BBB6-F3E6599CB5BC}" type="presOf" srcId="{909486F0-8048-F749-B120-6E6A241F90F6}" destId="{D17F1CDA-42A7-784C-89F4-5E81A97C6D5C}" srcOrd="0" destOrd="0" presId="urn:microsoft.com/office/officeart/2005/8/layout/chevron1"/>
    <dgm:cxn modelId="{6B068D0E-5CDE-814C-ADD9-37944213DDB1}" type="presOf" srcId="{F694CEA8-A126-1F4C-9D8E-F782DD5B8DFC}" destId="{F6FCB3AE-D829-0C49-AE7B-6B77C2942CED}" srcOrd="0" destOrd="0" presId="urn:microsoft.com/office/officeart/2005/8/layout/chevron1"/>
    <dgm:cxn modelId="{5F1A9283-03CA-104E-A010-0F64A93E041D}" type="presParOf" srcId="{D17F1CDA-42A7-784C-89F4-5E81A97C6D5C}" destId="{AB5678DF-D379-B644-AC22-1BED9669A9FF}" srcOrd="0" destOrd="0" presId="urn:microsoft.com/office/officeart/2005/8/layout/chevron1"/>
    <dgm:cxn modelId="{BA1A0D65-6A9F-A64B-9D29-CC43D4CBA149}" type="presParOf" srcId="{D17F1CDA-42A7-784C-89F4-5E81A97C6D5C}" destId="{DB756519-949B-FF48-90A0-3D577DED8419}" srcOrd="1" destOrd="0" presId="urn:microsoft.com/office/officeart/2005/8/layout/chevron1"/>
    <dgm:cxn modelId="{F283752A-EAC4-7548-A1D0-D142A30A1F5B}" type="presParOf" srcId="{D17F1CDA-42A7-784C-89F4-5E81A97C6D5C}" destId="{DC949ECC-3BF9-C347-99E6-D7B19DCB4847}" srcOrd="2" destOrd="0" presId="urn:microsoft.com/office/officeart/2005/8/layout/chevron1"/>
    <dgm:cxn modelId="{3F9C4951-F85A-5F4C-BD74-E07A4A8475A2}" type="presParOf" srcId="{D17F1CDA-42A7-784C-89F4-5E81A97C6D5C}" destId="{5107AC27-95CC-A94D-A978-825F16324CF1}" srcOrd="3" destOrd="0" presId="urn:microsoft.com/office/officeart/2005/8/layout/chevron1"/>
    <dgm:cxn modelId="{AE6C0224-60B8-9742-AED2-9BA27D73FE4A}" type="presParOf" srcId="{D17F1CDA-42A7-784C-89F4-5E81A97C6D5C}" destId="{24BCC93C-D2CB-B443-80D3-052A5312890D}" srcOrd="4" destOrd="0" presId="urn:microsoft.com/office/officeart/2005/8/layout/chevron1"/>
    <dgm:cxn modelId="{E5F38DED-F9B1-7849-B222-E00A0C836DFA}" type="presParOf" srcId="{D17F1CDA-42A7-784C-89F4-5E81A97C6D5C}" destId="{051CCC5D-DEF5-364D-B75F-5AB525A05182}" srcOrd="5" destOrd="0" presId="urn:microsoft.com/office/officeart/2005/8/layout/chevron1"/>
    <dgm:cxn modelId="{7530B457-9F5E-C149-AF3A-53CD66722685}" type="presParOf" srcId="{D17F1CDA-42A7-784C-89F4-5E81A97C6D5C}" destId="{F6FCB3AE-D829-0C49-AE7B-6B77C2942CED}"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D706E-AAAD-4138-86C0-45DAFFF547E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ADA4B92B-A8F3-462D-9CB6-9F1728F635E4}">
      <dgm:prSet phldrT="[Texte]" custT="1"/>
      <dgm:spPr>
        <a:solidFill>
          <a:srgbClr val="3366FF"/>
        </a:solidFill>
      </dgm:spPr>
      <dgm:t>
        <a:bodyPr/>
        <a:lstStyle/>
        <a:p>
          <a:r>
            <a:rPr lang="fr-FR" sz="1600" b="1" dirty="0" smtClean="0"/>
            <a:t>Cycle 4</a:t>
          </a:r>
          <a:r>
            <a:rPr lang="fr-FR" sz="1600" dirty="0" smtClean="0"/>
            <a:t> ( 4</a:t>
          </a:r>
          <a:r>
            <a:rPr lang="fr-FR" sz="1600" baseline="30000" dirty="0" smtClean="0"/>
            <a:t>e</a:t>
          </a:r>
          <a:r>
            <a:rPr lang="fr-FR" sz="1600" dirty="0" smtClean="0"/>
            <a:t>) : La ville comme objet poétique</a:t>
          </a:r>
          <a:endParaRPr lang="fr-FR" sz="1600" dirty="0"/>
        </a:p>
      </dgm:t>
    </dgm:pt>
    <dgm:pt modelId="{FB5DD22B-FE98-4BF0-9F79-C9AE982B18F2}" type="parTrans" cxnId="{B0C632FD-4C00-4BCC-9D9B-329BC873857A}">
      <dgm:prSet/>
      <dgm:spPr/>
      <dgm:t>
        <a:bodyPr/>
        <a:lstStyle/>
        <a:p>
          <a:endParaRPr lang="fr-FR"/>
        </a:p>
      </dgm:t>
    </dgm:pt>
    <dgm:pt modelId="{61B66DF0-8215-44BB-A13B-6A8B0CF53283}" type="sibTrans" cxnId="{B0C632FD-4C00-4BCC-9D9B-329BC873857A}">
      <dgm:prSet/>
      <dgm:spPr/>
      <dgm:t>
        <a:bodyPr/>
        <a:lstStyle/>
        <a:p>
          <a:endParaRPr lang="fr-FR"/>
        </a:p>
      </dgm:t>
    </dgm:pt>
    <dgm:pt modelId="{3FE1357E-095B-4E63-B9FD-C2A0CB97DAAE}">
      <dgm:prSet phldrT="[Texte]" custT="1"/>
      <dgm:spPr>
        <a:solidFill>
          <a:srgbClr val="3366FF"/>
        </a:solidFill>
      </dgm:spPr>
      <dgm:t>
        <a:bodyPr/>
        <a:lstStyle/>
        <a:p>
          <a:r>
            <a:rPr lang="fr-FR" sz="1600" b="1" dirty="0" smtClean="0"/>
            <a:t>Cycle 3</a:t>
          </a:r>
          <a:r>
            <a:rPr lang="fr-FR" sz="1600" dirty="0" smtClean="0"/>
            <a:t> : développer la sensibilité</a:t>
          </a:r>
          <a:endParaRPr lang="fr-FR" sz="1600" dirty="0"/>
        </a:p>
      </dgm:t>
    </dgm:pt>
    <dgm:pt modelId="{97A1E618-5771-4359-95CD-D3187BAAEA4C}" type="parTrans" cxnId="{DFF3696C-8B88-4A8E-AD06-7EE4A8BC5EC2}">
      <dgm:prSet/>
      <dgm:spPr/>
      <dgm:t>
        <a:bodyPr/>
        <a:lstStyle/>
        <a:p>
          <a:endParaRPr lang="fr-FR"/>
        </a:p>
      </dgm:t>
    </dgm:pt>
    <dgm:pt modelId="{12F66CA6-46CD-4668-A44C-B99A8F295EC3}" type="sibTrans" cxnId="{DFF3696C-8B88-4A8E-AD06-7EE4A8BC5EC2}">
      <dgm:prSet/>
      <dgm:spPr/>
      <dgm:t>
        <a:bodyPr/>
        <a:lstStyle/>
        <a:p>
          <a:endParaRPr lang="fr-FR"/>
        </a:p>
      </dgm:t>
    </dgm:pt>
    <dgm:pt modelId="{B869E344-D80E-4BDC-AE4B-1B79A0585EFC}">
      <dgm:prSet phldrT="[Texte]" custT="1"/>
      <dgm:spPr>
        <a:solidFill>
          <a:srgbClr val="3366FF"/>
        </a:solidFill>
      </dgm:spPr>
      <dgm:t>
        <a:bodyPr/>
        <a:lstStyle/>
        <a:p>
          <a:r>
            <a:rPr lang="fr-FR" sz="1800" b="1" baseline="0" dirty="0" smtClean="0"/>
            <a:t>Cycle 2 </a:t>
          </a:r>
          <a:r>
            <a:rPr lang="fr-FR" sz="1800" baseline="0" dirty="0" smtClean="0"/>
            <a:t>: travail sur les syllabes, découverte de la poésie</a:t>
          </a:r>
          <a:endParaRPr lang="fr-FR" sz="1800" baseline="0" dirty="0"/>
        </a:p>
      </dgm:t>
    </dgm:pt>
    <dgm:pt modelId="{141F6365-D170-4B60-83D4-4CA02BF2DA72}" type="parTrans" cxnId="{ECCB799C-2E22-4CA9-A9A3-257DFEB534E3}">
      <dgm:prSet/>
      <dgm:spPr/>
      <dgm:t>
        <a:bodyPr/>
        <a:lstStyle/>
        <a:p>
          <a:endParaRPr lang="fr-FR"/>
        </a:p>
      </dgm:t>
    </dgm:pt>
    <dgm:pt modelId="{274F43A6-E521-4B70-8F0B-9EF3B18B9B21}" type="sibTrans" cxnId="{ECCB799C-2E22-4CA9-A9A3-257DFEB534E3}">
      <dgm:prSet/>
      <dgm:spPr/>
      <dgm:t>
        <a:bodyPr/>
        <a:lstStyle/>
        <a:p>
          <a:endParaRPr lang="fr-FR"/>
        </a:p>
      </dgm:t>
    </dgm:pt>
    <dgm:pt modelId="{45647D67-D954-4BEF-A75D-1D1FB8761687}">
      <dgm:prSet phldrT="[Texte]" custT="1"/>
      <dgm:spPr>
        <a:solidFill>
          <a:srgbClr val="3366FF"/>
        </a:solidFill>
      </dgm:spPr>
      <dgm:t>
        <a:bodyPr/>
        <a:lstStyle/>
        <a:p>
          <a:r>
            <a:rPr lang="fr-FR" sz="1600" b="1" dirty="0" smtClean="0"/>
            <a:t>Cycle 4</a:t>
          </a:r>
          <a:r>
            <a:rPr lang="fr-FR" sz="1600" dirty="0" smtClean="0"/>
            <a:t> ( 3</a:t>
          </a:r>
          <a:r>
            <a:rPr lang="fr-FR" sz="1600" baseline="30000" dirty="0" smtClean="0"/>
            <a:t>e</a:t>
          </a:r>
          <a:r>
            <a:rPr lang="fr-FR" sz="1600" dirty="0" smtClean="0"/>
            <a:t>) : L’objet devient poésie</a:t>
          </a:r>
          <a:endParaRPr lang="fr-FR" sz="1600" dirty="0"/>
        </a:p>
      </dgm:t>
    </dgm:pt>
    <dgm:pt modelId="{B6DCDCF2-CDD8-4F92-B2B5-9614B39ED9A8}" type="parTrans" cxnId="{55C132C1-7BA7-47E7-B734-2EB36DAC541C}">
      <dgm:prSet/>
      <dgm:spPr/>
      <dgm:t>
        <a:bodyPr/>
        <a:lstStyle/>
        <a:p>
          <a:endParaRPr lang="fr-FR"/>
        </a:p>
      </dgm:t>
    </dgm:pt>
    <dgm:pt modelId="{4ADC2328-434E-44EA-B03B-51804CB0E45E}" type="sibTrans" cxnId="{55C132C1-7BA7-47E7-B734-2EB36DAC541C}">
      <dgm:prSet/>
      <dgm:spPr/>
      <dgm:t>
        <a:bodyPr/>
        <a:lstStyle/>
        <a:p>
          <a:endParaRPr lang="fr-FR"/>
        </a:p>
      </dgm:t>
    </dgm:pt>
    <dgm:pt modelId="{4B14BB85-73C9-412B-B1EC-9E80591FDA7A}" type="pres">
      <dgm:prSet presAssocID="{E06D706E-AAAD-4138-86C0-45DAFFF547E8}" presName="Name0" presStyleCnt="0">
        <dgm:presLayoutVars>
          <dgm:chMax val="7"/>
          <dgm:resizeHandles val="exact"/>
        </dgm:presLayoutVars>
      </dgm:prSet>
      <dgm:spPr/>
      <dgm:t>
        <a:bodyPr/>
        <a:lstStyle/>
        <a:p>
          <a:endParaRPr lang="fr-FR"/>
        </a:p>
      </dgm:t>
    </dgm:pt>
    <dgm:pt modelId="{06AAAB0B-6436-451F-93DF-D281A1E4199C}" type="pres">
      <dgm:prSet presAssocID="{E06D706E-AAAD-4138-86C0-45DAFFF547E8}" presName="comp1" presStyleCnt="0"/>
      <dgm:spPr/>
    </dgm:pt>
    <dgm:pt modelId="{628C2AB7-F95B-46EC-B33C-4C37D03D3A0B}" type="pres">
      <dgm:prSet presAssocID="{E06D706E-AAAD-4138-86C0-45DAFFF547E8}" presName="circle1" presStyleLbl="node1" presStyleIdx="0" presStyleCnt="4" custLinFactNeighborX="-4927" custLinFactNeighborY="3333"/>
      <dgm:spPr/>
      <dgm:t>
        <a:bodyPr/>
        <a:lstStyle/>
        <a:p>
          <a:endParaRPr lang="fr-FR"/>
        </a:p>
      </dgm:t>
    </dgm:pt>
    <dgm:pt modelId="{6917AB8B-9C34-427A-BC67-D418E029EDD8}" type="pres">
      <dgm:prSet presAssocID="{E06D706E-AAAD-4138-86C0-45DAFFF547E8}" presName="c1text" presStyleLbl="node1" presStyleIdx="0" presStyleCnt="4">
        <dgm:presLayoutVars>
          <dgm:bulletEnabled val="1"/>
        </dgm:presLayoutVars>
      </dgm:prSet>
      <dgm:spPr/>
      <dgm:t>
        <a:bodyPr/>
        <a:lstStyle/>
        <a:p>
          <a:endParaRPr lang="fr-FR"/>
        </a:p>
      </dgm:t>
    </dgm:pt>
    <dgm:pt modelId="{2CE33247-7D9C-4CF0-8971-F224C52AF730}" type="pres">
      <dgm:prSet presAssocID="{E06D706E-AAAD-4138-86C0-45DAFFF547E8}" presName="comp2" presStyleCnt="0"/>
      <dgm:spPr/>
    </dgm:pt>
    <dgm:pt modelId="{EF63D962-1897-4517-A9CA-D1448F1272CB}" type="pres">
      <dgm:prSet presAssocID="{E06D706E-AAAD-4138-86C0-45DAFFF547E8}" presName="circle2" presStyleLbl="node1" presStyleIdx="1" presStyleCnt="4"/>
      <dgm:spPr/>
      <dgm:t>
        <a:bodyPr/>
        <a:lstStyle/>
        <a:p>
          <a:endParaRPr lang="fr-FR"/>
        </a:p>
      </dgm:t>
    </dgm:pt>
    <dgm:pt modelId="{D57F5025-0954-47C9-AB9A-4ED26FA2CB89}" type="pres">
      <dgm:prSet presAssocID="{E06D706E-AAAD-4138-86C0-45DAFFF547E8}" presName="c2text" presStyleLbl="node1" presStyleIdx="1" presStyleCnt="4">
        <dgm:presLayoutVars>
          <dgm:bulletEnabled val="1"/>
        </dgm:presLayoutVars>
      </dgm:prSet>
      <dgm:spPr/>
      <dgm:t>
        <a:bodyPr/>
        <a:lstStyle/>
        <a:p>
          <a:endParaRPr lang="fr-FR"/>
        </a:p>
      </dgm:t>
    </dgm:pt>
    <dgm:pt modelId="{51D54867-82C2-4371-82E8-BAFCAB383238}" type="pres">
      <dgm:prSet presAssocID="{E06D706E-AAAD-4138-86C0-45DAFFF547E8}" presName="comp3" presStyleCnt="0"/>
      <dgm:spPr/>
    </dgm:pt>
    <dgm:pt modelId="{7511DC57-5960-4582-A37A-8DAA404C1E73}" type="pres">
      <dgm:prSet presAssocID="{E06D706E-AAAD-4138-86C0-45DAFFF547E8}" presName="circle3" presStyleLbl="node1" presStyleIdx="2" presStyleCnt="4"/>
      <dgm:spPr/>
      <dgm:t>
        <a:bodyPr/>
        <a:lstStyle/>
        <a:p>
          <a:endParaRPr lang="fr-FR"/>
        </a:p>
      </dgm:t>
    </dgm:pt>
    <dgm:pt modelId="{80FE244B-9D6F-432A-B536-333AB990DDA0}" type="pres">
      <dgm:prSet presAssocID="{E06D706E-AAAD-4138-86C0-45DAFFF547E8}" presName="c3text" presStyleLbl="node1" presStyleIdx="2" presStyleCnt="4">
        <dgm:presLayoutVars>
          <dgm:bulletEnabled val="1"/>
        </dgm:presLayoutVars>
      </dgm:prSet>
      <dgm:spPr/>
      <dgm:t>
        <a:bodyPr/>
        <a:lstStyle/>
        <a:p>
          <a:endParaRPr lang="fr-FR"/>
        </a:p>
      </dgm:t>
    </dgm:pt>
    <dgm:pt modelId="{D2BD139A-F339-4DC8-B8E3-C6B48A4A004F}" type="pres">
      <dgm:prSet presAssocID="{E06D706E-AAAD-4138-86C0-45DAFFF547E8}" presName="comp4" presStyleCnt="0"/>
      <dgm:spPr/>
    </dgm:pt>
    <dgm:pt modelId="{DC5ACF85-96AE-475B-96D8-F50F9C201976}" type="pres">
      <dgm:prSet presAssocID="{E06D706E-AAAD-4138-86C0-45DAFFF547E8}" presName="circle4" presStyleLbl="node1" presStyleIdx="3" presStyleCnt="4"/>
      <dgm:spPr/>
      <dgm:t>
        <a:bodyPr/>
        <a:lstStyle/>
        <a:p>
          <a:endParaRPr lang="fr-FR"/>
        </a:p>
      </dgm:t>
    </dgm:pt>
    <dgm:pt modelId="{CF68800C-B777-4305-9F6C-0FCF08C71528}" type="pres">
      <dgm:prSet presAssocID="{E06D706E-AAAD-4138-86C0-45DAFFF547E8}" presName="c4text" presStyleLbl="node1" presStyleIdx="3" presStyleCnt="4">
        <dgm:presLayoutVars>
          <dgm:bulletEnabled val="1"/>
        </dgm:presLayoutVars>
      </dgm:prSet>
      <dgm:spPr/>
      <dgm:t>
        <a:bodyPr/>
        <a:lstStyle/>
        <a:p>
          <a:endParaRPr lang="fr-FR"/>
        </a:p>
      </dgm:t>
    </dgm:pt>
  </dgm:ptLst>
  <dgm:cxnLst>
    <dgm:cxn modelId="{ECCB799C-2E22-4CA9-A9A3-257DFEB534E3}" srcId="{E06D706E-AAAD-4138-86C0-45DAFFF547E8}" destId="{B869E344-D80E-4BDC-AE4B-1B79A0585EFC}" srcOrd="3" destOrd="0" parTransId="{141F6365-D170-4B60-83D4-4CA02BF2DA72}" sibTransId="{274F43A6-E521-4B70-8F0B-9EF3B18B9B21}"/>
    <dgm:cxn modelId="{023DB02C-C854-2A47-991E-47CF699477D5}" type="presOf" srcId="{3FE1357E-095B-4E63-B9FD-C2A0CB97DAAE}" destId="{80FE244B-9D6F-432A-B536-333AB990DDA0}" srcOrd="1" destOrd="0" presId="urn:microsoft.com/office/officeart/2005/8/layout/venn2"/>
    <dgm:cxn modelId="{33C0E4A9-FD9C-634E-A71C-894A51F2D692}" type="presOf" srcId="{B869E344-D80E-4BDC-AE4B-1B79A0585EFC}" destId="{DC5ACF85-96AE-475B-96D8-F50F9C201976}" srcOrd="0" destOrd="0" presId="urn:microsoft.com/office/officeart/2005/8/layout/venn2"/>
    <dgm:cxn modelId="{55C132C1-7BA7-47E7-B734-2EB36DAC541C}" srcId="{E06D706E-AAAD-4138-86C0-45DAFFF547E8}" destId="{45647D67-D954-4BEF-A75D-1D1FB8761687}" srcOrd="0" destOrd="0" parTransId="{B6DCDCF2-CDD8-4F92-B2B5-9614B39ED9A8}" sibTransId="{4ADC2328-434E-44EA-B03B-51804CB0E45E}"/>
    <dgm:cxn modelId="{DFF3696C-8B88-4A8E-AD06-7EE4A8BC5EC2}" srcId="{E06D706E-AAAD-4138-86C0-45DAFFF547E8}" destId="{3FE1357E-095B-4E63-B9FD-C2A0CB97DAAE}" srcOrd="2" destOrd="0" parTransId="{97A1E618-5771-4359-95CD-D3187BAAEA4C}" sibTransId="{12F66CA6-46CD-4668-A44C-B99A8F295EC3}"/>
    <dgm:cxn modelId="{6E372541-8E88-8C4F-AFD9-26DB9A71602A}" type="presOf" srcId="{E06D706E-AAAD-4138-86C0-45DAFFF547E8}" destId="{4B14BB85-73C9-412B-B1EC-9E80591FDA7A}" srcOrd="0" destOrd="0" presId="urn:microsoft.com/office/officeart/2005/8/layout/venn2"/>
    <dgm:cxn modelId="{A75C084B-1603-C542-ADC9-676FA259C791}" type="presOf" srcId="{3FE1357E-095B-4E63-B9FD-C2A0CB97DAAE}" destId="{7511DC57-5960-4582-A37A-8DAA404C1E73}" srcOrd="0" destOrd="0" presId="urn:microsoft.com/office/officeart/2005/8/layout/venn2"/>
    <dgm:cxn modelId="{8B08C2F8-66FE-534B-B2F0-64D520F6B837}" type="presOf" srcId="{45647D67-D954-4BEF-A75D-1D1FB8761687}" destId="{6917AB8B-9C34-427A-BC67-D418E029EDD8}" srcOrd="1" destOrd="0" presId="urn:microsoft.com/office/officeart/2005/8/layout/venn2"/>
    <dgm:cxn modelId="{2D0A42BB-8E54-E54C-8738-1C20AA93250F}" type="presOf" srcId="{45647D67-D954-4BEF-A75D-1D1FB8761687}" destId="{628C2AB7-F95B-46EC-B33C-4C37D03D3A0B}" srcOrd="0" destOrd="0" presId="urn:microsoft.com/office/officeart/2005/8/layout/venn2"/>
    <dgm:cxn modelId="{B0C632FD-4C00-4BCC-9D9B-329BC873857A}" srcId="{E06D706E-AAAD-4138-86C0-45DAFFF547E8}" destId="{ADA4B92B-A8F3-462D-9CB6-9F1728F635E4}" srcOrd="1" destOrd="0" parTransId="{FB5DD22B-FE98-4BF0-9F79-C9AE982B18F2}" sibTransId="{61B66DF0-8215-44BB-A13B-6A8B0CF53283}"/>
    <dgm:cxn modelId="{1087E4EE-72EE-D048-8558-047C0EA6F8B3}" type="presOf" srcId="{B869E344-D80E-4BDC-AE4B-1B79A0585EFC}" destId="{CF68800C-B777-4305-9F6C-0FCF08C71528}" srcOrd="1" destOrd="0" presId="urn:microsoft.com/office/officeart/2005/8/layout/venn2"/>
    <dgm:cxn modelId="{4349A772-8187-9D41-AA7C-0225C8D791B9}" type="presOf" srcId="{ADA4B92B-A8F3-462D-9CB6-9F1728F635E4}" destId="{D57F5025-0954-47C9-AB9A-4ED26FA2CB89}" srcOrd="1" destOrd="0" presId="urn:microsoft.com/office/officeart/2005/8/layout/venn2"/>
    <dgm:cxn modelId="{1A11B7B6-5324-9C4A-A044-2AE01B1BF5FA}" type="presOf" srcId="{ADA4B92B-A8F3-462D-9CB6-9F1728F635E4}" destId="{EF63D962-1897-4517-A9CA-D1448F1272CB}" srcOrd="0" destOrd="0" presId="urn:microsoft.com/office/officeart/2005/8/layout/venn2"/>
    <dgm:cxn modelId="{0C2B6988-7841-7549-89E4-2113029FDBDD}" type="presParOf" srcId="{4B14BB85-73C9-412B-B1EC-9E80591FDA7A}" destId="{06AAAB0B-6436-451F-93DF-D281A1E4199C}" srcOrd="0" destOrd="0" presId="urn:microsoft.com/office/officeart/2005/8/layout/venn2"/>
    <dgm:cxn modelId="{680C7850-9AF5-1146-B46C-73E7C57A55BC}" type="presParOf" srcId="{06AAAB0B-6436-451F-93DF-D281A1E4199C}" destId="{628C2AB7-F95B-46EC-B33C-4C37D03D3A0B}" srcOrd="0" destOrd="0" presId="urn:microsoft.com/office/officeart/2005/8/layout/venn2"/>
    <dgm:cxn modelId="{BD05C62E-CAFC-3145-AEF8-3C5A086D9EA9}" type="presParOf" srcId="{06AAAB0B-6436-451F-93DF-D281A1E4199C}" destId="{6917AB8B-9C34-427A-BC67-D418E029EDD8}" srcOrd="1" destOrd="0" presId="urn:microsoft.com/office/officeart/2005/8/layout/venn2"/>
    <dgm:cxn modelId="{14D7C8A2-57E0-1147-817C-2FC85F17250C}" type="presParOf" srcId="{4B14BB85-73C9-412B-B1EC-9E80591FDA7A}" destId="{2CE33247-7D9C-4CF0-8971-F224C52AF730}" srcOrd="1" destOrd="0" presId="urn:microsoft.com/office/officeart/2005/8/layout/venn2"/>
    <dgm:cxn modelId="{F08C85E0-D385-1D43-B977-4D0B4DB793E2}" type="presParOf" srcId="{2CE33247-7D9C-4CF0-8971-F224C52AF730}" destId="{EF63D962-1897-4517-A9CA-D1448F1272CB}" srcOrd="0" destOrd="0" presId="urn:microsoft.com/office/officeart/2005/8/layout/venn2"/>
    <dgm:cxn modelId="{EB7D4B5B-B0FD-6948-B841-76492C241EA0}" type="presParOf" srcId="{2CE33247-7D9C-4CF0-8971-F224C52AF730}" destId="{D57F5025-0954-47C9-AB9A-4ED26FA2CB89}" srcOrd="1" destOrd="0" presId="urn:microsoft.com/office/officeart/2005/8/layout/venn2"/>
    <dgm:cxn modelId="{8B002A94-CDE3-384E-BA75-2FEC81E7BB1A}" type="presParOf" srcId="{4B14BB85-73C9-412B-B1EC-9E80591FDA7A}" destId="{51D54867-82C2-4371-82E8-BAFCAB383238}" srcOrd="2" destOrd="0" presId="urn:microsoft.com/office/officeart/2005/8/layout/venn2"/>
    <dgm:cxn modelId="{1B2D4AF5-7467-B74F-9B9E-A2F8FE2E0647}" type="presParOf" srcId="{51D54867-82C2-4371-82E8-BAFCAB383238}" destId="{7511DC57-5960-4582-A37A-8DAA404C1E73}" srcOrd="0" destOrd="0" presId="urn:microsoft.com/office/officeart/2005/8/layout/venn2"/>
    <dgm:cxn modelId="{F95776F5-6BAA-2949-8D16-94E9304DC040}" type="presParOf" srcId="{51D54867-82C2-4371-82E8-BAFCAB383238}" destId="{80FE244B-9D6F-432A-B536-333AB990DDA0}" srcOrd="1" destOrd="0" presId="urn:microsoft.com/office/officeart/2005/8/layout/venn2"/>
    <dgm:cxn modelId="{045CC8D7-D240-8649-848D-183F1D6D57D1}" type="presParOf" srcId="{4B14BB85-73C9-412B-B1EC-9E80591FDA7A}" destId="{D2BD139A-F339-4DC8-B8E3-C6B48A4A004F}" srcOrd="3" destOrd="0" presId="urn:microsoft.com/office/officeart/2005/8/layout/venn2"/>
    <dgm:cxn modelId="{888CCCC8-F791-F245-AFBB-36DEE207627A}" type="presParOf" srcId="{D2BD139A-F339-4DC8-B8E3-C6B48A4A004F}" destId="{DC5ACF85-96AE-475B-96D8-F50F9C201976}" srcOrd="0" destOrd="0" presId="urn:microsoft.com/office/officeart/2005/8/layout/venn2"/>
    <dgm:cxn modelId="{B2F6C893-C7FD-614C-9F72-5F5B93AF7DCE}" type="presParOf" srcId="{D2BD139A-F339-4DC8-B8E3-C6B48A4A004F}" destId="{CF68800C-B777-4305-9F6C-0FCF08C71528}"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FC654-926D-44AC-9545-8F2C9B07E3B2}" type="doc">
      <dgm:prSet loTypeId="urn:microsoft.com/office/officeart/2005/8/layout/gear1" loCatId="process" qsTypeId="urn:microsoft.com/office/officeart/2005/8/quickstyle/simple1" qsCatId="simple" csTypeId="urn:microsoft.com/office/officeart/2005/8/colors/accent1_2" csCatId="accent1" phldr="1"/>
      <dgm:spPr/>
    </dgm:pt>
    <dgm:pt modelId="{A1B26430-94FA-4DC1-860C-D3926D5FB9EB}">
      <dgm:prSet phldrT="[Texte]" custT="1"/>
      <dgm:spPr>
        <a:solidFill>
          <a:srgbClr val="6FC12D"/>
        </a:solidFill>
      </dgm:spPr>
      <dgm:t>
        <a:bodyPr/>
        <a:lstStyle/>
        <a:p>
          <a:r>
            <a:rPr lang="fr-FR" sz="1400" dirty="0" smtClean="0"/>
            <a:t>Écriture d’une vision poétique du monde , écriture collective de cadavres exquis</a:t>
          </a:r>
          <a:endParaRPr lang="fr-FR" sz="1400" dirty="0"/>
        </a:p>
      </dgm:t>
    </dgm:pt>
    <dgm:pt modelId="{580C3A88-1A94-40B5-9C03-9FA3B7C8B0AF}" type="parTrans" cxnId="{D3458222-2087-4066-A8CF-F5BD762AAEED}">
      <dgm:prSet/>
      <dgm:spPr/>
      <dgm:t>
        <a:bodyPr/>
        <a:lstStyle/>
        <a:p>
          <a:endParaRPr lang="fr-FR"/>
        </a:p>
      </dgm:t>
    </dgm:pt>
    <dgm:pt modelId="{220132C9-B1C8-475A-9946-B659C5CABBD1}" type="sibTrans" cxnId="{D3458222-2087-4066-A8CF-F5BD762AAEED}">
      <dgm:prSet/>
      <dgm:spPr>
        <a:solidFill>
          <a:srgbClr val="F9ECD2"/>
        </a:solidFill>
      </dgm:spPr>
      <dgm:t>
        <a:bodyPr/>
        <a:lstStyle/>
        <a:p>
          <a:endParaRPr lang="fr-FR"/>
        </a:p>
      </dgm:t>
    </dgm:pt>
    <dgm:pt modelId="{C6F7E25B-BD33-4980-984C-3265AC732A2E}">
      <dgm:prSet phldrT="[Texte]" custT="1"/>
      <dgm:spPr>
        <a:solidFill>
          <a:srgbClr val="D58C35"/>
        </a:solidFill>
      </dgm:spPr>
      <dgm:t>
        <a:bodyPr/>
        <a:lstStyle/>
        <a:p>
          <a:r>
            <a:rPr lang="fr-FR" sz="1000" dirty="0" smtClean="0"/>
            <a:t>Manipulation technique avec rappel de différentes fonctions </a:t>
          </a:r>
          <a:r>
            <a:rPr lang="fr-FR" sz="900" dirty="0" smtClean="0"/>
            <a:t>grammaticales</a:t>
          </a:r>
          <a:endParaRPr lang="fr-FR" sz="900" dirty="0"/>
        </a:p>
      </dgm:t>
    </dgm:pt>
    <dgm:pt modelId="{FC0B45FF-8A7D-49A0-A673-7C68CF697FF8}" type="parTrans" cxnId="{6BC01C51-B119-42B0-9E3F-FA39B62240CD}">
      <dgm:prSet/>
      <dgm:spPr/>
      <dgm:t>
        <a:bodyPr/>
        <a:lstStyle/>
        <a:p>
          <a:endParaRPr lang="fr-FR"/>
        </a:p>
      </dgm:t>
    </dgm:pt>
    <dgm:pt modelId="{951A564C-7929-4742-913F-9DA7B119B838}" type="sibTrans" cxnId="{6BC01C51-B119-42B0-9E3F-FA39B62240CD}">
      <dgm:prSet/>
      <dgm:spPr>
        <a:solidFill>
          <a:srgbClr val="F9ECD2"/>
        </a:solidFill>
      </dgm:spPr>
      <dgm:t>
        <a:bodyPr/>
        <a:lstStyle/>
        <a:p>
          <a:endParaRPr lang="fr-FR"/>
        </a:p>
      </dgm:t>
    </dgm:pt>
    <dgm:pt modelId="{897B9CA6-DB64-481E-859B-F3C6B00AC198}">
      <dgm:prSet phldrT="[Texte]" custT="1"/>
      <dgm:spPr>
        <a:solidFill>
          <a:srgbClr val="FF6600"/>
        </a:solidFill>
      </dgm:spPr>
      <dgm:t>
        <a:bodyPr/>
        <a:lstStyle/>
        <a:p>
          <a:r>
            <a:rPr lang="fr-FR" sz="1200" dirty="0" smtClean="0"/>
            <a:t>Découverte du cadavre exquis</a:t>
          </a:r>
          <a:endParaRPr lang="fr-FR" sz="1200" dirty="0"/>
        </a:p>
      </dgm:t>
    </dgm:pt>
    <dgm:pt modelId="{4C86D234-B5E1-47F7-A522-6D44C7464EA4}" type="parTrans" cxnId="{347572CD-4C0A-4580-B772-602382EA24A2}">
      <dgm:prSet/>
      <dgm:spPr/>
      <dgm:t>
        <a:bodyPr/>
        <a:lstStyle/>
        <a:p>
          <a:endParaRPr lang="fr-FR"/>
        </a:p>
      </dgm:t>
    </dgm:pt>
    <dgm:pt modelId="{907A35C6-F130-4F12-9881-031A8C52657B}" type="sibTrans" cxnId="{347572CD-4C0A-4580-B772-602382EA24A2}">
      <dgm:prSet/>
      <dgm:spPr>
        <a:solidFill>
          <a:schemeClr val="tx2">
            <a:lumMod val="20000"/>
            <a:lumOff val="80000"/>
          </a:schemeClr>
        </a:solidFill>
      </dgm:spPr>
      <dgm:t>
        <a:bodyPr/>
        <a:lstStyle/>
        <a:p>
          <a:endParaRPr lang="fr-FR"/>
        </a:p>
      </dgm:t>
    </dgm:pt>
    <dgm:pt modelId="{0DFBD8C5-6A24-4CBE-A161-5FDBF346271B}" type="pres">
      <dgm:prSet presAssocID="{936FC654-926D-44AC-9545-8F2C9B07E3B2}" presName="composite" presStyleCnt="0">
        <dgm:presLayoutVars>
          <dgm:chMax val="3"/>
          <dgm:animLvl val="lvl"/>
          <dgm:resizeHandles val="exact"/>
        </dgm:presLayoutVars>
      </dgm:prSet>
      <dgm:spPr/>
    </dgm:pt>
    <dgm:pt modelId="{02ED7FBA-C32F-4732-B516-C91C443982C3}" type="pres">
      <dgm:prSet presAssocID="{A1B26430-94FA-4DC1-860C-D3926D5FB9EB}" presName="gear1" presStyleLbl="node1" presStyleIdx="0" presStyleCnt="3">
        <dgm:presLayoutVars>
          <dgm:chMax val="1"/>
          <dgm:bulletEnabled val="1"/>
        </dgm:presLayoutVars>
      </dgm:prSet>
      <dgm:spPr/>
      <dgm:t>
        <a:bodyPr/>
        <a:lstStyle/>
        <a:p>
          <a:endParaRPr lang="fr-FR"/>
        </a:p>
      </dgm:t>
    </dgm:pt>
    <dgm:pt modelId="{F79EEDCB-A0EF-4751-AAB0-0601861975E2}" type="pres">
      <dgm:prSet presAssocID="{A1B26430-94FA-4DC1-860C-D3926D5FB9EB}" presName="gear1srcNode" presStyleLbl="node1" presStyleIdx="0" presStyleCnt="3"/>
      <dgm:spPr/>
      <dgm:t>
        <a:bodyPr/>
        <a:lstStyle/>
        <a:p>
          <a:endParaRPr lang="fr-FR"/>
        </a:p>
      </dgm:t>
    </dgm:pt>
    <dgm:pt modelId="{440711ED-F490-4187-96CB-1AFC10691FDB}" type="pres">
      <dgm:prSet presAssocID="{A1B26430-94FA-4DC1-860C-D3926D5FB9EB}" presName="gear1dstNode" presStyleLbl="node1" presStyleIdx="0" presStyleCnt="3"/>
      <dgm:spPr/>
      <dgm:t>
        <a:bodyPr/>
        <a:lstStyle/>
        <a:p>
          <a:endParaRPr lang="fr-FR"/>
        </a:p>
      </dgm:t>
    </dgm:pt>
    <dgm:pt modelId="{476811F5-D0B0-4B41-ACAD-32723C07F5F1}" type="pres">
      <dgm:prSet presAssocID="{C6F7E25B-BD33-4980-984C-3265AC732A2E}" presName="gear2" presStyleLbl="node1" presStyleIdx="1" presStyleCnt="3">
        <dgm:presLayoutVars>
          <dgm:chMax val="1"/>
          <dgm:bulletEnabled val="1"/>
        </dgm:presLayoutVars>
      </dgm:prSet>
      <dgm:spPr/>
      <dgm:t>
        <a:bodyPr/>
        <a:lstStyle/>
        <a:p>
          <a:endParaRPr lang="fr-FR"/>
        </a:p>
      </dgm:t>
    </dgm:pt>
    <dgm:pt modelId="{95DD14B6-E1DB-4A2A-9C4E-5BC67BBFC4B7}" type="pres">
      <dgm:prSet presAssocID="{C6F7E25B-BD33-4980-984C-3265AC732A2E}" presName="gear2srcNode" presStyleLbl="node1" presStyleIdx="1" presStyleCnt="3"/>
      <dgm:spPr/>
      <dgm:t>
        <a:bodyPr/>
        <a:lstStyle/>
        <a:p>
          <a:endParaRPr lang="fr-FR"/>
        </a:p>
      </dgm:t>
    </dgm:pt>
    <dgm:pt modelId="{F6E391B1-42AD-476D-9605-FBCA101C2CBA}" type="pres">
      <dgm:prSet presAssocID="{C6F7E25B-BD33-4980-984C-3265AC732A2E}" presName="gear2dstNode" presStyleLbl="node1" presStyleIdx="1" presStyleCnt="3"/>
      <dgm:spPr/>
      <dgm:t>
        <a:bodyPr/>
        <a:lstStyle/>
        <a:p>
          <a:endParaRPr lang="fr-FR"/>
        </a:p>
      </dgm:t>
    </dgm:pt>
    <dgm:pt modelId="{855A8EE0-FB6A-4C38-8637-6CD9D2B60B5A}" type="pres">
      <dgm:prSet presAssocID="{897B9CA6-DB64-481E-859B-F3C6B00AC198}" presName="gear3" presStyleLbl="node1" presStyleIdx="2" presStyleCnt="3" custLinFactNeighborX="5148" custLinFactNeighborY="0"/>
      <dgm:spPr/>
      <dgm:t>
        <a:bodyPr/>
        <a:lstStyle/>
        <a:p>
          <a:endParaRPr lang="fr-FR"/>
        </a:p>
      </dgm:t>
    </dgm:pt>
    <dgm:pt modelId="{2ED23E35-B15F-4486-8A35-945468F24AB0}" type="pres">
      <dgm:prSet presAssocID="{897B9CA6-DB64-481E-859B-F3C6B00AC198}" presName="gear3tx" presStyleLbl="node1" presStyleIdx="2" presStyleCnt="3">
        <dgm:presLayoutVars>
          <dgm:chMax val="1"/>
          <dgm:bulletEnabled val="1"/>
        </dgm:presLayoutVars>
      </dgm:prSet>
      <dgm:spPr/>
      <dgm:t>
        <a:bodyPr/>
        <a:lstStyle/>
        <a:p>
          <a:endParaRPr lang="fr-FR"/>
        </a:p>
      </dgm:t>
    </dgm:pt>
    <dgm:pt modelId="{0C4DAD6B-D3BF-450D-8A13-340CDFF46A49}" type="pres">
      <dgm:prSet presAssocID="{897B9CA6-DB64-481E-859B-F3C6B00AC198}" presName="gear3srcNode" presStyleLbl="node1" presStyleIdx="2" presStyleCnt="3"/>
      <dgm:spPr/>
      <dgm:t>
        <a:bodyPr/>
        <a:lstStyle/>
        <a:p>
          <a:endParaRPr lang="fr-FR"/>
        </a:p>
      </dgm:t>
    </dgm:pt>
    <dgm:pt modelId="{471361F4-9E47-42B2-B28A-09E85E5C6BBF}" type="pres">
      <dgm:prSet presAssocID="{897B9CA6-DB64-481E-859B-F3C6B00AC198}" presName="gear3dstNode" presStyleLbl="node1" presStyleIdx="2" presStyleCnt="3"/>
      <dgm:spPr/>
      <dgm:t>
        <a:bodyPr/>
        <a:lstStyle/>
        <a:p>
          <a:endParaRPr lang="fr-FR"/>
        </a:p>
      </dgm:t>
    </dgm:pt>
    <dgm:pt modelId="{9B95B8E2-597C-43CA-BC2B-5FC39616EB00}" type="pres">
      <dgm:prSet presAssocID="{220132C9-B1C8-475A-9946-B659C5CABBD1}" presName="connector1" presStyleLbl="sibTrans2D1" presStyleIdx="0" presStyleCnt="3"/>
      <dgm:spPr/>
      <dgm:t>
        <a:bodyPr/>
        <a:lstStyle/>
        <a:p>
          <a:endParaRPr lang="fr-FR"/>
        </a:p>
      </dgm:t>
    </dgm:pt>
    <dgm:pt modelId="{CC128CC8-76C3-43E9-A83D-B130E8CEAA3B}" type="pres">
      <dgm:prSet presAssocID="{951A564C-7929-4742-913F-9DA7B119B838}" presName="connector2" presStyleLbl="sibTrans2D1" presStyleIdx="1" presStyleCnt="3"/>
      <dgm:spPr/>
      <dgm:t>
        <a:bodyPr/>
        <a:lstStyle/>
        <a:p>
          <a:endParaRPr lang="fr-FR"/>
        </a:p>
      </dgm:t>
    </dgm:pt>
    <dgm:pt modelId="{36BE77A9-6525-4A15-A600-565C6A976E3B}" type="pres">
      <dgm:prSet presAssocID="{907A35C6-F130-4F12-9881-031A8C52657B}" presName="connector3" presStyleLbl="sibTrans2D1" presStyleIdx="2" presStyleCnt="3"/>
      <dgm:spPr/>
      <dgm:t>
        <a:bodyPr/>
        <a:lstStyle/>
        <a:p>
          <a:endParaRPr lang="fr-FR"/>
        </a:p>
      </dgm:t>
    </dgm:pt>
  </dgm:ptLst>
  <dgm:cxnLst>
    <dgm:cxn modelId="{D3458222-2087-4066-A8CF-F5BD762AAEED}" srcId="{936FC654-926D-44AC-9545-8F2C9B07E3B2}" destId="{A1B26430-94FA-4DC1-860C-D3926D5FB9EB}" srcOrd="0" destOrd="0" parTransId="{580C3A88-1A94-40B5-9C03-9FA3B7C8B0AF}" sibTransId="{220132C9-B1C8-475A-9946-B659C5CABBD1}"/>
    <dgm:cxn modelId="{8B1A33A8-8F1F-FF44-ACC9-DD8C899C9EB3}" type="presOf" srcId="{951A564C-7929-4742-913F-9DA7B119B838}" destId="{CC128CC8-76C3-43E9-A83D-B130E8CEAA3B}" srcOrd="0" destOrd="0" presId="urn:microsoft.com/office/officeart/2005/8/layout/gear1"/>
    <dgm:cxn modelId="{D585962D-E80E-3748-B68A-48CDDB1CC13D}" type="presOf" srcId="{A1B26430-94FA-4DC1-860C-D3926D5FB9EB}" destId="{02ED7FBA-C32F-4732-B516-C91C443982C3}" srcOrd="0" destOrd="0" presId="urn:microsoft.com/office/officeart/2005/8/layout/gear1"/>
    <dgm:cxn modelId="{C0EB0CD5-C4DD-B043-A635-76C975B3E9ED}" type="presOf" srcId="{C6F7E25B-BD33-4980-984C-3265AC732A2E}" destId="{95DD14B6-E1DB-4A2A-9C4E-5BC67BBFC4B7}" srcOrd="1" destOrd="0" presId="urn:microsoft.com/office/officeart/2005/8/layout/gear1"/>
    <dgm:cxn modelId="{992D1A11-5E4C-9B40-A0CB-B3E3784F5434}" type="presOf" srcId="{897B9CA6-DB64-481E-859B-F3C6B00AC198}" destId="{855A8EE0-FB6A-4C38-8637-6CD9D2B60B5A}" srcOrd="0" destOrd="0" presId="urn:microsoft.com/office/officeart/2005/8/layout/gear1"/>
    <dgm:cxn modelId="{5D7B2CAF-C02A-894F-BF73-D35C014E88DF}" type="presOf" srcId="{897B9CA6-DB64-481E-859B-F3C6B00AC198}" destId="{2ED23E35-B15F-4486-8A35-945468F24AB0}" srcOrd="1" destOrd="0" presId="urn:microsoft.com/office/officeart/2005/8/layout/gear1"/>
    <dgm:cxn modelId="{D606553E-EE00-CD44-BFAD-539B2F7531E9}" type="presOf" srcId="{897B9CA6-DB64-481E-859B-F3C6B00AC198}" destId="{471361F4-9E47-42B2-B28A-09E85E5C6BBF}" srcOrd="3" destOrd="0" presId="urn:microsoft.com/office/officeart/2005/8/layout/gear1"/>
    <dgm:cxn modelId="{BB7B7AE9-1B34-3545-A2FA-0317F1EE5778}" type="presOf" srcId="{A1B26430-94FA-4DC1-860C-D3926D5FB9EB}" destId="{440711ED-F490-4187-96CB-1AFC10691FDB}" srcOrd="2" destOrd="0" presId="urn:microsoft.com/office/officeart/2005/8/layout/gear1"/>
    <dgm:cxn modelId="{347572CD-4C0A-4580-B772-602382EA24A2}" srcId="{936FC654-926D-44AC-9545-8F2C9B07E3B2}" destId="{897B9CA6-DB64-481E-859B-F3C6B00AC198}" srcOrd="2" destOrd="0" parTransId="{4C86D234-B5E1-47F7-A522-6D44C7464EA4}" sibTransId="{907A35C6-F130-4F12-9881-031A8C52657B}"/>
    <dgm:cxn modelId="{ACBCF154-3A65-DF41-A09C-A7617A0A3FFA}" type="presOf" srcId="{220132C9-B1C8-475A-9946-B659C5CABBD1}" destId="{9B95B8E2-597C-43CA-BC2B-5FC39616EB00}" srcOrd="0" destOrd="0" presId="urn:microsoft.com/office/officeart/2005/8/layout/gear1"/>
    <dgm:cxn modelId="{00C53EF5-E8F2-8D44-BE82-72DAC3765BA4}" type="presOf" srcId="{907A35C6-F130-4F12-9881-031A8C52657B}" destId="{36BE77A9-6525-4A15-A600-565C6A976E3B}" srcOrd="0" destOrd="0" presId="urn:microsoft.com/office/officeart/2005/8/layout/gear1"/>
    <dgm:cxn modelId="{436DAAD3-D266-8C42-BEF9-003A74225FA7}" type="presOf" srcId="{897B9CA6-DB64-481E-859B-F3C6B00AC198}" destId="{0C4DAD6B-D3BF-450D-8A13-340CDFF46A49}" srcOrd="2" destOrd="0" presId="urn:microsoft.com/office/officeart/2005/8/layout/gear1"/>
    <dgm:cxn modelId="{89A54D7D-9C18-8F4C-BC52-202A2D1B3CE2}" type="presOf" srcId="{C6F7E25B-BD33-4980-984C-3265AC732A2E}" destId="{476811F5-D0B0-4B41-ACAD-32723C07F5F1}" srcOrd="0" destOrd="0" presId="urn:microsoft.com/office/officeart/2005/8/layout/gear1"/>
    <dgm:cxn modelId="{6BC01C51-B119-42B0-9E3F-FA39B62240CD}" srcId="{936FC654-926D-44AC-9545-8F2C9B07E3B2}" destId="{C6F7E25B-BD33-4980-984C-3265AC732A2E}" srcOrd="1" destOrd="0" parTransId="{FC0B45FF-8A7D-49A0-A673-7C68CF697FF8}" sibTransId="{951A564C-7929-4742-913F-9DA7B119B838}"/>
    <dgm:cxn modelId="{E4B9FF69-ECA9-9747-87BC-58B8206DB86B}" type="presOf" srcId="{936FC654-926D-44AC-9545-8F2C9B07E3B2}" destId="{0DFBD8C5-6A24-4CBE-A161-5FDBF346271B}" srcOrd="0" destOrd="0" presId="urn:microsoft.com/office/officeart/2005/8/layout/gear1"/>
    <dgm:cxn modelId="{A6ED97B1-7B09-F84E-A8CD-FE2EE87EBC76}" type="presOf" srcId="{C6F7E25B-BD33-4980-984C-3265AC732A2E}" destId="{F6E391B1-42AD-476D-9605-FBCA101C2CBA}" srcOrd="2" destOrd="0" presId="urn:microsoft.com/office/officeart/2005/8/layout/gear1"/>
    <dgm:cxn modelId="{6B70844C-B674-0244-9B02-C5B9F9649F7E}" type="presOf" srcId="{A1B26430-94FA-4DC1-860C-D3926D5FB9EB}" destId="{F79EEDCB-A0EF-4751-AAB0-0601861975E2}" srcOrd="1" destOrd="0" presId="urn:microsoft.com/office/officeart/2005/8/layout/gear1"/>
    <dgm:cxn modelId="{4F5486D1-1A71-BB46-AED0-CC3B643071DB}" type="presParOf" srcId="{0DFBD8C5-6A24-4CBE-A161-5FDBF346271B}" destId="{02ED7FBA-C32F-4732-B516-C91C443982C3}" srcOrd="0" destOrd="0" presId="urn:microsoft.com/office/officeart/2005/8/layout/gear1"/>
    <dgm:cxn modelId="{8851A345-B2B9-2343-BCE2-4F3612F47082}" type="presParOf" srcId="{0DFBD8C5-6A24-4CBE-A161-5FDBF346271B}" destId="{F79EEDCB-A0EF-4751-AAB0-0601861975E2}" srcOrd="1" destOrd="0" presId="urn:microsoft.com/office/officeart/2005/8/layout/gear1"/>
    <dgm:cxn modelId="{874C37E0-D925-D24A-8742-114051D9E0E7}" type="presParOf" srcId="{0DFBD8C5-6A24-4CBE-A161-5FDBF346271B}" destId="{440711ED-F490-4187-96CB-1AFC10691FDB}" srcOrd="2" destOrd="0" presId="urn:microsoft.com/office/officeart/2005/8/layout/gear1"/>
    <dgm:cxn modelId="{18909AD1-5E69-3742-99EF-1D738DC68B8A}" type="presParOf" srcId="{0DFBD8C5-6A24-4CBE-A161-5FDBF346271B}" destId="{476811F5-D0B0-4B41-ACAD-32723C07F5F1}" srcOrd="3" destOrd="0" presId="urn:microsoft.com/office/officeart/2005/8/layout/gear1"/>
    <dgm:cxn modelId="{9E3EACBB-DB1A-3A45-8461-3CC9688763E0}" type="presParOf" srcId="{0DFBD8C5-6A24-4CBE-A161-5FDBF346271B}" destId="{95DD14B6-E1DB-4A2A-9C4E-5BC67BBFC4B7}" srcOrd="4" destOrd="0" presId="urn:microsoft.com/office/officeart/2005/8/layout/gear1"/>
    <dgm:cxn modelId="{2C6EC2CF-042A-E34B-AB71-411C5600E335}" type="presParOf" srcId="{0DFBD8C5-6A24-4CBE-A161-5FDBF346271B}" destId="{F6E391B1-42AD-476D-9605-FBCA101C2CBA}" srcOrd="5" destOrd="0" presId="urn:microsoft.com/office/officeart/2005/8/layout/gear1"/>
    <dgm:cxn modelId="{2FD6C5A4-BB15-4D4E-A093-5E8F6551E1A4}" type="presParOf" srcId="{0DFBD8C5-6A24-4CBE-A161-5FDBF346271B}" destId="{855A8EE0-FB6A-4C38-8637-6CD9D2B60B5A}" srcOrd="6" destOrd="0" presId="urn:microsoft.com/office/officeart/2005/8/layout/gear1"/>
    <dgm:cxn modelId="{DA6E8F65-617C-5C4A-AA97-5ED6552647A3}" type="presParOf" srcId="{0DFBD8C5-6A24-4CBE-A161-5FDBF346271B}" destId="{2ED23E35-B15F-4486-8A35-945468F24AB0}" srcOrd="7" destOrd="0" presId="urn:microsoft.com/office/officeart/2005/8/layout/gear1"/>
    <dgm:cxn modelId="{340FCDCE-3D4C-8744-AB8E-0836039BAA78}" type="presParOf" srcId="{0DFBD8C5-6A24-4CBE-A161-5FDBF346271B}" destId="{0C4DAD6B-D3BF-450D-8A13-340CDFF46A49}" srcOrd="8" destOrd="0" presId="urn:microsoft.com/office/officeart/2005/8/layout/gear1"/>
    <dgm:cxn modelId="{56D81A89-E772-5C40-81EB-11FFE5AC127D}" type="presParOf" srcId="{0DFBD8C5-6A24-4CBE-A161-5FDBF346271B}" destId="{471361F4-9E47-42B2-B28A-09E85E5C6BBF}" srcOrd="9" destOrd="0" presId="urn:microsoft.com/office/officeart/2005/8/layout/gear1"/>
    <dgm:cxn modelId="{332531BB-ED46-1B4B-BD5F-51FEC8395620}" type="presParOf" srcId="{0DFBD8C5-6A24-4CBE-A161-5FDBF346271B}" destId="{9B95B8E2-597C-43CA-BC2B-5FC39616EB00}" srcOrd="10" destOrd="0" presId="urn:microsoft.com/office/officeart/2005/8/layout/gear1"/>
    <dgm:cxn modelId="{6C34AB31-24CB-3047-BC3C-CABA3502ABC3}" type="presParOf" srcId="{0DFBD8C5-6A24-4CBE-A161-5FDBF346271B}" destId="{CC128CC8-76C3-43E9-A83D-B130E8CEAA3B}" srcOrd="11" destOrd="0" presId="urn:microsoft.com/office/officeart/2005/8/layout/gear1"/>
    <dgm:cxn modelId="{4B808880-C1E6-DD47-85AE-9523616A945F}" type="presParOf" srcId="{0DFBD8C5-6A24-4CBE-A161-5FDBF346271B}" destId="{36BE77A9-6525-4A15-A600-565C6A976E3B}"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92681-FAD4-DF45-A3EA-435425F05A1F}" type="datetimeFigureOut">
              <a:rPr lang="fr-FR" smtClean="0"/>
              <a:pPr/>
              <a:t>16/06/2016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296A9-3313-FF40-AA6F-A2787F5628B0}" type="slidenum">
              <a:rPr lang="fr-FR" smtClean="0"/>
              <a:pPr/>
              <a:t>‹N°›</a:t>
            </a:fld>
            <a:endParaRPr lang="fr-FR"/>
          </a:p>
        </p:txBody>
      </p:sp>
    </p:spTree>
    <p:extLst>
      <p:ext uri="{BB962C8B-B14F-4D97-AF65-F5344CB8AC3E}">
        <p14:creationId xmlns:p14="http://schemas.microsoft.com/office/powerpoint/2010/main" xmlns="" val="3683471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40EFF-1C3B-E54B-BF9D-C2BD473EEAF1}" type="slidenum">
              <a:rPr lang="fr-FR" smtClean="0"/>
              <a:pPr/>
              <a:t>17</a:t>
            </a:fld>
            <a:endParaRPr lang="fr-FR"/>
          </a:p>
        </p:txBody>
      </p:sp>
    </p:spTree>
    <p:extLst>
      <p:ext uri="{BB962C8B-B14F-4D97-AF65-F5344CB8AC3E}">
        <p14:creationId xmlns:p14="http://schemas.microsoft.com/office/powerpoint/2010/main" xmlns="" val="23512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8A296A9-3313-FF40-AA6F-A2787F5628B0}" type="slidenum">
              <a:rPr lang="fr-FR" smtClean="0"/>
              <a:pPr/>
              <a:t>19</a:t>
            </a:fld>
            <a:endParaRPr lang="fr-FR"/>
          </a:p>
        </p:txBody>
      </p:sp>
    </p:spTree>
    <p:extLst>
      <p:ext uri="{BB962C8B-B14F-4D97-AF65-F5344CB8AC3E}">
        <p14:creationId xmlns:p14="http://schemas.microsoft.com/office/powerpoint/2010/main" xmlns="" val="1866465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Cliquez et modifiez le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9C96367-2F2B-4F6E-ACF4-15FA13738E10}"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84DB246E-8FD1-42FF-94A4-E4133095C37A}" type="datetime1">
              <a:rPr lang="en-US" smtClean="0"/>
              <a:pPr/>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6F8ADFA-7142-4015-85E6-1712F15FA709}"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4A581E0-D653-4D78-A48F-41D80498BC7E}"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Cliquez et modifiez le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6/16/2016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ienne.schwartz@ac-strasbourg.fr" TargetMode="External"/><Relationship Id="rId7" Type="http://schemas.openxmlformats.org/officeDocument/2006/relationships/image" Target="../media/image3.png"/><Relationship Id="rId2" Type="http://schemas.openxmlformats.org/officeDocument/2006/relationships/hyperlink" Target="mailto:claire-alb.carriere@ac-strasbourg.fr" TargetMode="External"/><Relationship Id="rId1" Type="http://schemas.openxmlformats.org/officeDocument/2006/relationships/slideLayout" Target="../slideLayouts/slideLayout1.xml"/><Relationship Id="rId6" Type="http://schemas.openxmlformats.org/officeDocument/2006/relationships/hyperlink" Target="mailto:magali-jaquelin.petitjean@ac-strasbourg.fr" TargetMode="External"/><Relationship Id="rId5" Type="http://schemas.openxmlformats.org/officeDocument/2006/relationships/hyperlink" Target="mailto:valentin.rietz@ac-strasbourg.fr" TargetMode="External"/><Relationship Id="rId4" Type="http://schemas.openxmlformats.org/officeDocument/2006/relationships/hyperlink" Target="mailto:sandrine.schott@ac-strasbourg.f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zVwiSt1fqP8"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ac-strasbourg.fr/fileadmin/pedagogie/histoiregeographie/TICE/GFA_TICE/Creer_des_videos_pedagogique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 y="2007888"/>
            <a:ext cx="9144000" cy="1470025"/>
          </a:xfrm>
        </p:spPr>
        <p:txBody>
          <a:bodyPr/>
          <a:lstStyle/>
          <a:p>
            <a:r>
              <a:rPr lang="fr-FR" dirty="0" smtClean="0"/>
              <a:t>L’étude de la langue </a:t>
            </a:r>
            <a:br>
              <a:rPr lang="fr-FR" dirty="0" smtClean="0"/>
            </a:br>
            <a:r>
              <a:rPr lang="fr-FR" dirty="0" smtClean="0"/>
              <a:t>dans le nouveau programme du collège</a:t>
            </a:r>
            <a:endParaRPr lang="fr-FR" dirty="0"/>
          </a:p>
        </p:txBody>
      </p:sp>
      <p:sp>
        <p:nvSpPr>
          <p:cNvPr id="5" name="ZoneTexte 4"/>
          <p:cNvSpPr txBox="1"/>
          <p:nvPr/>
        </p:nvSpPr>
        <p:spPr>
          <a:xfrm>
            <a:off x="3262395" y="5465147"/>
            <a:ext cx="2225714" cy="461665"/>
          </a:xfrm>
          <a:prstGeom prst="rect">
            <a:avLst/>
          </a:prstGeom>
          <a:noFill/>
          <a:ln w="28575" cmpd="sng">
            <a:solidFill>
              <a:schemeClr val="tx1">
                <a:lumMod val="85000"/>
              </a:schemeClr>
            </a:solidFill>
            <a:prstDash val="sysDash"/>
          </a:ln>
        </p:spPr>
        <p:txBody>
          <a:bodyPr wrap="none" rtlCol="0">
            <a:spAutoFit/>
          </a:bodyPr>
          <a:lstStyle/>
          <a:p>
            <a:pPr lvl="2" algn="ctr"/>
            <a:r>
              <a:rPr lang="fr-FR" sz="1200" dirty="0" smtClean="0"/>
              <a:t>Formation disciplinaire – Lettres (J2)</a:t>
            </a:r>
          </a:p>
          <a:p>
            <a:pPr lvl="2" algn="ctr"/>
            <a:r>
              <a:rPr lang="fr-FR" sz="1200" smtClean="0"/>
              <a:t>S</a:t>
            </a:r>
            <a:r>
              <a:rPr lang="fr-FR" sz="1200" dirty="0" smtClean="0"/>
              <a:t>. Epplin – M. Scaar</a:t>
            </a:r>
            <a:r>
              <a:rPr lang="fr-FR" sz="1200" dirty="0"/>
              <a:t> </a:t>
            </a:r>
            <a:r>
              <a:rPr lang="fr-FR" sz="1200" dirty="0" smtClean="0"/>
              <a:t>– V. Rietz </a:t>
            </a:r>
          </a:p>
        </p:txBody>
      </p:sp>
      <p:sp>
        <p:nvSpPr>
          <p:cNvPr id="6" name="Espace réservé du contenu 2"/>
          <p:cNvSpPr txBox="1">
            <a:spLocks/>
          </p:cNvSpPr>
          <p:nvPr/>
        </p:nvSpPr>
        <p:spPr>
          <a:xfrm>
            <a:off x="6360160" y="4808061"/>
            <a:ext cx="2783840" cy="19304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nSpc>
                <a:spcPct val="60000"/>
              </a:lnSpc>
              <a:buFont typeface="Arial" pitchFamily="34" charset="0"/>
              <a:buNone/>
            </a:pPr>
            <a:r>
              <a:rPr lang="fr-FR" sz="1000" dirty="0" smtClean="0"/>
              <a:t>Claire Carrière (Lycée Fustel de Coulanges, Strasbourg)</a:t>
            </a:r>
          </a:p>
          <a:p>
            <a:pPr marL="0" indent="0">
              <a:lnSpc>
                <a:spcPct val="60000"/>
              </a:lnSpc>
              <a:buNone/>
            </a:pPr>
            <a:r>
              <a:rPr lang="fr-FR" sz="1000" dirty="0">
                <a:hlinkClick r:id="rId2"/>
              </a:rPr>
              <a:t>claire-alb.carriere@ac-</a:t>
            </a:r>
            <a:r>
              <a:rPr lang="fr-FR" sz="1000" dirty="0" smtClean="0">
                <a:hlinkClick r:id="rId2"/>
              </a:rPr>
              <a:t>strasbourg.fr</a:t>
            </a:r>
            <a:endParaRPr lang="fr-FR" sz="1000" dirty="0" smtClean="0"/>
          </a:p>
          <a:p>
            <a:pPr marL="0" indent="0">
              <a:lnSpc>
                <a:spcPct val="60000"/>
              </a:lnSpc>
              <a:buNone/>
            </a:pPr>
            <a:r>
              <a:rPr lang="fr-FR" sz="1000" dirty="0" smtClean="0"/>
              <a:t>Fabienne Schwartz (Lycée Camille Sée, Colmar)</a:t>
            </a:r>
          </a:p>
          <a:p>
            <a:pPr marL="0" indent="0">
              <a:lnSpc>
                <a:spcPct val="60000"/>
              </a:lnSpc>
              <a:buNone/>
            </a:pPr>
            <a:r>
              <a:rPr lang="fr-FR" sz="1000" dirty="0" smtClean="0">
                <a:hlinkClick r:id="rId3"/>
              </a:rPr>
              <a:t>fabienne.schwartz@ac-strasbourg.fr</a:t>
            </a:r>
            <a:r>
              <a:rPr lang="fr-FR" sz="1000" dirty="0" smtClean="0"/>
              <a:t> </a:t>
            </a:r>
          </a:p>
          <a:p>
            <a:pPr marL="0" indent="0">
              <a:lnSpc>
                <a:spcPct val="60000"/>
              </a:lnSpc>
              <a:buFont typeface="Arial" pitchFamily="34" charset="0"/>
              <a:buNone/>
            </a:pPr>
            <a:r>
              <a:rPr lang="fr-FR" sz="1000" dirty="0" smtClean="0"/>
              <a:t>Sandrine Epplin (Collège de Sierentz)</a:t>
            </a:r>
          </a:p>
          <a:p>
            <a:pPr marL="0" indent="0">
              <a:lnSpc>
                <a:spcPct val="60000"/>
              </a:lnSpc>
              <a:buFont typeface="Arial" pitchFamily="34" charset="0"/>
              <a:buNone/>
            </a:pPr>
            <a:r>
              <a:rPr lang="fr-FR" sz="1000" dirty="0" smtClean="0">
                <a:hlinkClick r:id="rId4"/>
              </a:rPr>
              <a:t>sandrine.schott@ac-strasbourg.fr</a:t>
            </a:r>
            <a:endParaRPr lang="fr-FR" sz="1000" dirty="0" smtClean="0"/>
          </a:p>
          <a:p>
            <a:pPr marL="0" indent="0">
              <a:lnSpc>
                <a:spcPct val="60000"/>
              </a:lnSpc>
              <a:buFont typeface="Arial" pitchFamily="34" charset="0"/>
              <a:buNone/>
            </a:pPr>
            <a:r>
              <a:rPr lang="fr-FR" sz="1000" dirty="0" smtClean="0"/>
              <a:t>Valentin Rietz (Collège Stockfeld, Strasbourg)</a:t>
            </a:r>
          </a:p>
          <a:p>
            <a:pPr marL="0" indent="0">
              <a:lnSpc>
                <a:spcPct val="60000"/>
              </a:lnSpc>
              <a:buFont typeface="Arial" pitchFamily="34" charset="0"/>
              <a:buNone/>
            </a:pPr>
            <a:r>
              <a:rPr lang="fr-FR" sz="1000" dirty="0" smtClean="0">
                <a:hlinkClick r:id="rId5"/>
              </a:rPr>
              <a:t>valentin.rietz@ac-strasbourg.fr</a:t>
            </a:r>
            <a:endParaRPr lang="fr-FR" sz="1000" dirty="0" smtClean="0"/>
          </a:p>
          <a:p>
            <a:pPr marL="0" indent="0">
              <a:lnSpc>
                <a:spcPct val="60000"/>
              </a:lnSpc>
              <a:buFont typeface="Arial" pitchFamily="34" charset="0"/>
              <a:buNone/>
            </a:pPr>
            <a:r>
              <a:rPr lang="fr-FR" sz="1000" dirty="0" smtClean="0"/>
              <a:t>Magali Scaar (Collège de Dannemarie)</a:t>
            </a:r>
          </a:p>
          <a:p>
            <a:pPr marL="0" indent="0">
              <a:lnSpc>
                <a:spcPct val="60000"/>
              </a:lnSpc>
              <a:buFont typeface="Arial" pitchFamily="34" charset="0"/>
              <a:buNone/>
            </a:pPr>
            <a:r>
              <a:rPr lang="fr-FR" sz="1000" dirty="0" smtClean="0">
                <a:hlinkClick r:id="rId6"/>
              </a:rPr>
              <a:t>magali-jaquelin.petitjean@ac-strasbourg.fr</a:t>
            </a:r>
            <a:endParaRPr lang="fr-FR" dirty="0"/>
          </a:p>
        </p:txBody>
      </p:sp>
      <p:pic>
        <p:nvPicPr>
          <p:cNvPr id="7" name="Image 6"/>
          <p:cNvPicPr>
            <a:picLocks noChangeAspect="1"/>
          </p:cNvPicPr>
          <p:nvPr/>
        </p:nvPicPr>
        <p:blipFill>
          <a:blip r:embed="rId7" cstate="print"/>
          <a:stretch>
            <a:fillRect/>
          </a:stretch>
        </p:blipFill>
        <p:spPr>
          <a:xfrm>
            <a:off x="5709920" y="5472926"/>
            <a:ext cx="508000" cy="508000"/>
          </a:xfrm>
          <a:prstGeom prst="rect">
            <a:avLst/>
          </a:prstGeom>
        </p:spPr>
      </p:pic>
    </p:spTree>
    <p:extLst>
      <p:ext uri="{BB962C8B-B14F-4D97-AF65-F5344CB8AC3E}">
        <p14:creationId xmlns:p14="http://schemas.microsoft.com/office/powerpoint/2010/main" xmlns="" val="277783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2884"/>
            <a:ext cx="7924800" cy="602299"/>
          </a:xfrm>
        </p:spPr>
        <p:txBody>
          <a:bodyPr/>
          <a:lstStyle/>
          <a:p>
            <a:pPr algn="ctr"/>
            <a:r>
              <a:rPr lang="fr-FR" dirty="0" smtClean="0"/>
              <a:t>PROGRESSIVITÉ</a:t>
            </a:r>
            <a:endParaRPr lang="fr-FR" dirty="0"/>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81" b="14380"/>
          <a:stretch/>
        </p:blipFill>
        <p:spPr bwMode="auto">
          <a:xfrm>
            <a:off x="380642" y="836618"/>
            <a:ext cx="8417332" cy="5211223"/>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663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3442"/>
            <a:ext cx="7924800" cy="864372"/>
          </a:xfrm>
        </p:spPr>
        <p:txBody>
          <a:bodyPr/>
          <a:lstStyle/>
          <a:p>
            <a:pPr algn="ctr"/>
            <a:r>
              <a:rPr lang="fr-FR" dirty="0" smtClean="0"/>
              <a:t>PROGRESSIONS SYNTAXIQUES</a:t>
            </a:r>
            <a:br>
              <a:rPr lang="fr-FR" dirty="0" smtClean="0"/>
            </a:br>
            <a:r>
              <a:rPr lang="fr-FR" dirty="0" smtClean="0"/>
              <a:t>Source: Académie de bordeaux</a:t>
            </a:r>
            <a:endParaRPr lang="fr-FR" dirty="0"/>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936" t="10077" r="7523" b="13905"/>
          <a:stretch/>
        </p:blipFill>
        <p:spPr bwMode="auto">
          <a:xfrm>
            <a:off x="609600" y="1128931"/>
            <a:ext cx="7730447" cy="5090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995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3442"/>
            <a:ext cx="7924800" cy="864372"/>
          </a:xfrm>
        </p:spPr>
        <p:txBody>
          <a:bodyPr/>
          <a:lstStyle/>
          <a:p>
            <a:pPr algn="ctr"/>
            <a:r>
              <a:rPr lang="fr-FR" dirty="0" smtClean="0"/>
              <a:t>PROGRESSIONS SYNTAXIQUES</a:t>
            </a:r>
            <a:br>
              <a:rPr lang="fr-FR" dirty="0" smtClean="0"/>
            </a:br>
            <a:r>
              <a:rPr lang="fr-FR" dirty="0" smtClean="0"/>
              <a:t>Source: Académie de bordeaux</a:t>
            </a:r>
            <a:endParaRPr lang="fr-FR"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613" t="10106" r="6531" b="16553"/>
          <a:stretch/>
        </p:blipFill>
        <p:spPr bwMode="auto">
          <a:xfrm>
            <a:off x="609600" y="1149090"/>
            <a:ext cx="7942102" cy="50297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59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3442"/>
            <a:ext cx="7924800" cy="864372"/>
          </a:xfrm>
        </p:spPr>
        <p:txBody>
          <a:bodyPr/>
          <a:lstStyle/>
          <a:p>
            <a:pPr algn="ctr"/>
            <a:r>
              <a:rPr lang="fr-FR" dirty="0" smtClean="0"/>
              <a:t>PROGRESSIONS SYNTAXIQUES</a:t>
            </a:r>
            <a:br>
              <a:rPr lang="fr-FR" dirty="0" smtClean="0"/>
            </a:br>
            <a:r>
              <a:rPr lang="fr-FR" dirty="0" smtClean="0"/>
              <a:t>Source: Académie de bordeaux</a:t>
            </a:r>
            <a:endParaRPr lang="fr-F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928" t="10877" r="6666" b="11225"/>
          <a:stretch/>
        </p:blipFill>
        <p:spPr bwMode="auto">
          <a:xfrm>
            <a:off x="710388" y="1088612"/>
            <a:ext cx="7718016" cy="5342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7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3981387105"/>
              </p:ext>
            </p:extLst>
          </p:nvPr>
        </p:nvGraphicFramePr>
        <p:xfrm>
          <a:off x="0" y="488075"/>
          <a:ext cx="9144000" cy="633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lstStyle/>
          <a:p>
            <a:pPr algn="ctr"/>
            <a:r>
              <a:rPr lang="fr-FR" dirty="0" smtClean="0"/>
              <a:t>proposition d’Organisation d’une séance de langue</a:t>
            </a:r>
            <a:endParaRPr lang="fr-FR" dirty="0"/>
          </a:p>
        </p:txBody>
      </p:sp>
      <p:sp>
        <p:nvSpPr>
          <p:cNvPr id="3" name="Espace réservé du contenu 2"/>
          <p:cNvSpPr>
            <a:spLocks noGrp="1"/>
          </p:cNvSpPr>
          <p:nvPr>
            <p:ph sz="quarter" idx="13"/>
          </p:nvPr>
        </p:nvSpPr>
        <p:spPr>
          <a:xfrm>
            <a:off x="609600" y="1600200"/>
            <a:ext cx="7924800" cy="422729"/>
          </a:xfrm>
        </p:spPr>
        <p:txBody>
          <a:bodyPr>
            <a:normAutofit lnSpcReduction="10000"/>
          </a:bodyPr>
          <a:lstStyle/>
          <a:p>
            <a:pPr marL="0" indent="0" algn="r">
              <a:buNone/>
            </a:pPr>
            <a:r>
              <a:rPr lang="fr-FR" dirty="0" smtClean="0"/>
              <a:t>cf. travaux de Sara Lopez</a:t>
            </a:r>
          </a:p>
          <a:p>
            <a:pPr marL="0" indent="0" algn="just">
              <a:buNone/>
            </a:pPr>
            <a:endParaRPr lang="fr-FR" dirty="0"/>
          </a:p>
          <a:p>
            <a:pPr marL="0" indent="0" algn="just">
              <a:buNone/>
            </a:pPr>
            <a:endParaRPr lang="fr-FR" dirty="0"/>
          </a:p>
        </p:txBody>
      </p:sp>
      <p:sp>
        <p:nvSpPr>
          <p:cNvPr id="4" name="Rectangle à coins arrondis 3"/>
          <p:cNvSpPr/>
          <p:nvPr/>
        </p:nvSpPr>
        <p:spPr>
          <a:xfrm>
            <a:off x="609600" y="2159000"/>
            <a:ext cx="7924800" cy="553357"/>
          </a:xfrm>
          <a:prstGeom prst="roundRect">
            <a:avLst/>
          </a:prstGeom>
          <a:noFill/>
          <a:ln>
            <a:solidFill>
              <a:srgbClr val="C223A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u="sng" dirty="0" smtClean="0"/>
              <a:t>Support :</a:t>
            </a:r>
            <a:r>
              <a:rPr lang="fr-FR" dirty="0" smtClean="0"/>
              <a:t> Corpus de phrases produites par les élèves ou par le professeur  </a:t>
            </a:r>
            <a:endParaRPr lang="fr-FR" dirty="0"/>
          </a:p>
        </p:txBody>
      </p:sp>
      <p:sp>
        <p:nvSpPr>
          <p:cNvPr id="6" name="ZoneTexte 5"/>
          <p:cNvSpPr txBox="1"/>
          <p:nvPr/>
        </p:nvSpPr>
        <p:spPr>
          <a:xfrm>
            <a:off x="80427" y="4229299"/>
            <a:ext cx="1994586" cy="646331"/>
          </a:xfrm>
          <a:prstGeom prst="rect">
            <a:avLst/>
          </a:prstGeom>
          <a:noFill/>
        </p:spPr>
        <p:txBody>
          <a:bodyPr wrap="square" rtlCol="0">
            <a:spAutoFit/>
          </a:bodyPr>
          <a:lstStyle/>
          <a:p>
            <a:pPr algn="just"/>
            <a:r>
              <a:rPr lang="fr-FR" dirty="0" smtClean="0"/>
              <a:t>déplacer, supprimer, remplacer, comparer</a:t>
            </a:r>
            <a:endParaRPr lang="fr-FR" dirty="0"/>
          </a:p>
        </p:txBody>
      </p:sp>
      <p:sp>
        <p:nvSpPr>
          <p:cNvPr id="7" name="ZoneTexte 6"/>
          <p:cNvSpPr txBox="1"/>
          <p:nvPr/>
        </p:nvSpPr>
        <p:spPr>
          <a:xfrm>
            <a:off x="124364" y="4875630"/>
            <a:ext cx="1838965" cy="369332"/>
          </a:xfrm>
          <a:prstGeom prst="rect">
            <a:avLst/>
          </a:prstGeom>
          <a:noFill/>
        </p:spPr>
        <p:txBody>
          <a:bodyPr wrap="none" rtlCol="0">
            <a:spAutoFit/>
          </a:bodyPr>
          <a:lstStyle/>
          <a:p>
            <a:r>
              <a:rPr lang="fr-FR" dirty="0" smtClean="0"/>
              <a:t>classer et raisonner</a:t>
            </a:r>
            <a:endParaRPr lang="fr-FR" dirty="0"/>
          </a:p>
        </p:txBody>
      </p:sp>
      <p:sp>
        <p:nvSpPr>
          <p:cNvPr id="8" name="ZoneTexte 7"/>
          <p:cNvSpPr txBox="1"/>
          <p:nvPr/>
        </p:nvSpPr>
        <p:spPr>
          <a:xfrm>
            <a:off x="132546" y="5244962"/>
            <a:ext cx="954107" cy="369332"/>
          </a:xfrm>
          <a:prstGeom prst="rect">
            <a:avLst/>
          </a:prstGeom>
          <a:noFill/>
        </p:spPr>
        <p:txBody>
          <a:bodyPr wrap="none" rtlCol="0">
            <a:spAutoFit/>
          </a:bodyPr>
          <a:lstStyle/>
          <a:p>
            <a:r>
              <a:rPr lang="fr-FR" dirty="0" smtClean="0"/>
              <a:t>expliquer</a:t>
            </a:r>
            <a:endParaRPr lang="fr-FR" dirty="0"/>
          </a:p>
        </p:txBody>
      </p:sp>
    </p:spTree>
    <p:extLst>
      <p:ext uri="{BB962C8B-B14F-4D97-AF65-F5344CB8AC3E}">
        <p14:creationId xmlns:p14="http://schemas.microsoft.com/office/powerpoint/2010/main" xmlns="" val="42529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xfrm>
            <a:off x="609600" y="83123"/>
            <a:ext cx="7924800" cy="6526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p>
            <a:pPr algn="ctr"/>
            <a:r>
              <a:rPr lang="fr-FR" altLang="zh-CN" cap="none" dirty="0" smtClean="0">
                <a:latin typeface="Arial Narrow" charset="0"/>
              </a:rPr>
              <a:t>CE QU’IL FAUT RETENIR</a:t>
            </a:r>
            <a:endParaRPr lang="fr-FR" b="1" cap="none" dirty="0">
              <a:solidFill>
                <a:srgbClr val="5DB2B0"/>
              </a:solidFill>
              <a:latin typeface="Arial Narrow" charset="0"/>
            </a:endParaRPr>
          </a:p>
        </p:txBody>
      </p:sp>
      <p:sp>
        <p:nvSpPr>
          <p:cNvPr id="2" name="Ellipse 1"/>
          <p:cNvSpPr/>
          <p:nvPr/>
        </p:nvSpPr>
        <p:spPr>
          <a:xfrm>
            <a:off x="362837" y="1501882"/>
            <a:ext cx="2378599" cy="1975627"/>
          </a:xfrm>
          <a:prstGeom prst="ellipse">
            <a:avLst/>
          </a:prstGeom>
          <a:noFill/>
          <a:ln w="57150" cmpd="sng">
            <a:solidFill>
              <a:srgbClr val="FFFF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La grammaire au service des compétences langagières de lecture, d’écriture et d’oral</a:t>
            </a:r>
            <a:endParaRPr lang="fr-FR" dirty="0"/>
          </a:p>
        </p:txBody>
      </p:sp>
      <p:sp>
        <p:nvSpPr>
          <p:cNvPr id="5" name="Ellipse 4"/>
          <p:cNvSpPr/>
          <p:nvPr/>
        </p:nvSpPr>
        <p:spPr>
          <a:xfrm>
            <a:off x="3267970" y="1501881"/>
            <a:ext cx="2378599" cy="1975628"/>
          </a:xfrm>
          <a:prstGeom prst="ellipse">
            <a:avLst/>
          </a:prstGeom>
          <a:noFill/>
          <a:ln w="57150" cmpd="sng">
            <a:solidFill>
              <a:srgbClr val="D58C35"/>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La grammaire au service de l’orthographe</a:t>
            </a:r>
            <a:endParaRPr lang="fr-FR" dirty="0"/>
          </a:p>
        </p:txBody>
      </p:sp>
      <p:sp>
        <p:nvSpPr>
          <p:cNvPr id="6" name="Ellipse 5"/>
          <p:cNvSpPr/>
          <p:nvPr/>
        </p:nvSpPr>
        <p:spPr>
          <a:xfrm>
            <a:off x="6065092" y="1501881"/>
            <a:ext cx="2378599" cy="1975628"/>
          </a:xfrm>
          <a:prstGeom prst="ellipse">
            <a:avLst/>
          </a:prstGeom>
          <a:noFill/>
          <a:ln w="57150" cmpd="sng">
            <a:solidFill>
              <a:srgbClr val="FFAF93"/>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La grammaire au </a:t>
            </a:r>
            <a:r>
              <a:rPr lang="fr-FR" smtClean="0"/>
              <a:t>service de </a:t>
            </a:r>
            <a:r>
              <a:rPr lang="fr-FR" dirty="0" smtClean="0"/>
              <a:t>la réflexion sur la langue</a:t>
            </a:r>
            <a:endParaRPr lang="fr-FR" dirty="0"/>
          </a:p>
        </p:txBody>
      </p:sp>
      <p:sp>
        <p:nvSpPr>
          <p:cNvPr id="4" name="ZoneTexte 3"/>
          <p:cNvSpPr txBox="1"/>
          <p:nvPr/>
        </p:nvSpPr>
        <p:spPr>
          <a:xfrm>
            <a:off x="609600" y="937416"/>
            <a:ext cx="4803907" cy="369332"/>
          </a:xfrm>
          <a:prstGeom prst="rect">
            <a:avLst/>
          </a:prstGeom>
          <a:noFill/>
        </p:spPr>
        <p:txBody>
          <a:bodyPr wrap="none" rtlCol="0">
            <a:spAutoFit/>
          </a:bodyPr>
          <a:lstStyle/>
          <a:p>
            <a:r>
              <a:rPr lang="fr-FR" u="sng" dirty="0" smtClean="0"/>
              <a:t>Cet enseignement s’articule selon </a:t>
            </a:r>
            <a:r>
              <a:rPr lang="fr-FR" b="1" u="sng" dirty="0" smtClean="0">
                <a:solidFill>
                  <a:srgbClr val="5DB2B0"/>
                </a:solidFill>
              </a:rPr>
              <a:t>trois perspectives</a:t>
            </a:r>
            <a:r>
              <a:rPr lang="fr-FR" u="sng" dirty="0" smtClean="0"/>
              <a:t> :</a:t>
            </a:r>
            <a:endParaRPr lang="fr-FR" u="sng" dirty="0"/>
          </a:p>
        </p:txBody>
      </p:sp>
      <p:sp>
        <p:nvSpPr>
          <p:cNvPr id="7" name="ZoneTexte 6"/>
          <p:cNvSpPr txBox="1"/>
          <p:nvPr/>
        </p:nvSpPr>
        <p:spPr>
          <a:xfrm>
            <a:off x="609600" y="3860539"/>
            <a:ext cx="2036623" cy="369332"/>
          </a:xfrm>
          <a:prstGeom prst="rect">
            <a:avLst/>
          </a:prstGeom>
          <a:noFill/>
        </p:spPr>
        <p:txBody>
          <a:bodyPr wrap="none" rtlCol="0">
            <a:spAutoFit/>
          </a:bodyPr>
          <a:lstStyle/>
          <a:p>
            <a:r>
              <a:rPr lang="fr-FR" u="sng" dirty="0" smtClean="0"/>
              <a:t>Quelques </a:t>
            </a:r>
            <a:r>
              <a:rPr lang="fr-FR" b="1" u="sng" dirty="0" smtClean="0">
                <a:solidFill>
                  <a:srgbClr val="5DB2B0"/>
                </a:solidFill>
              </a:rPr>
              <a:t>mots-clés</a:t>
            </a:r>
            <a:r>
              <a:rPr lang="fr-FR" u="sng" dirty="0" smtClean="0"/>
              <a:t> :</a:t>
            </a:r>
            <a:endParaRPr lang="fr-FR" u="sng" dirty="0"/>
          </a:p>
        </p:txBody>
      </p:sp>
      <p:sp>
        <p:nvSpPr>
          <p:cNvPr id="9" name="Rectangle à coins arrondis 8"/>
          <p:cNvSpPr/>
          <p:nvPr/>
        </p:nvSpPr>
        <p:spPr>
          <a:xfrm>
            <a:off x="609600" y="4374602"/>
            <a:ext cx="1486792" cy="7459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D8A5FF"/>
                </a:solidFill>
                <a:effectLst>
                  <a:outerShdw blurRad="25500" dist="23000" dir="7020000" algn="tl">
                    <a:srgbClr val="000000">
                      <a:alpha val="50000"/>
                    </a:srgbClr>
                  </a:outerShdw>
                </a:effectLst>
              </a:rPr>
              <a:t>progressivité</a:t>
            </a:r>
            <a:endParaRPr lang="fr-FR" b="1" dirty="0">
              <a:ln w="18000">
                <a:solidFill>
                  <a:schemeClr val="accent2">
                    <a:satMod val="140000"/>
                  </a:schemeClr>
                </a:solidFill>
                <a:prstDash val="solid"/>
                <a:miter lim="800000"/>
              </a:ln>
              <a:solidFill>
                <a:srgbClr val="D8A5FF"/>
              </a:solidFill>
              <a:effectLst>
                <a:outerShdw blurRad="25500" dist="23000" dir="7020000" algn="tl">
                  <a:srgbClr val="000000">
                    <a:alpha val="50000"/>
                  </a:srgbClr>
                </a:outerShdw>
              </a:effectLst>
            </a:endParaRPr>
          </a:p>
        </p:txBody>
      </p:sp>
      <p:sp>
        <p:nvSpPr>
          <p:cNvPr id="14" name="Rectangle à coins arrondis 13"/>
          <p:cNvSpPr/>
          <p:nvPr/>
        </p:nvSpPr>
        <p:spPr>
          <a:xfrm>
            <a:off x="2646223" y="4374602"/>
            <a:ext cx="1386004" cy="7459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w="18000">
                  <a:solidFill>
                    <a:srgbClr val="92FF3D"/>
                  </a:solidFill>
                  <a:prstDash val="solid"/>
                  <a:miter lim="800000"/>
                </a:ln>
                <a:solidFill>
                  <a:srgbClr val="D8A5FF"/>
                </a:solidFill>
                <a:effectLst>
                  <a:outerShdw blurRad="25500" dist="23000" dir="7020000" algn="tl">
                    <a:srgbClr val="000000">
                      <a:alpha val="50000"/>
                    </a:srgbClr>
                  </a:outerShdw>
                </a:effectLst>
              </a:rPr>
              <a:t>réflexion</a:t>
            </a:r>
            <a:endParaRPr lang="fr-FR" b="1" dirty="0">
              <a:ln w="18000">
                <a:solidFill>
                  <a:srgbClr val="92FF3D"/>
                </a:solidFill>
                <a:prstDash val="solid"/>
                <a:miter lim="800000"/>
              </a:ln>
              <a:solidFill>
                <a:srgbClr val="D8A5FF"/>
              </a:solidFill>
              <a:effectLst>
                <a:outerShdw blurRad="41275" dist="20320" dir="1800000" algn="tl" rotWithShape="0">
                  <a:srgbClr val="000000">
                    <a:alpha val="40000"/>
                  </a:srgbClr>
                </a:outerShdw>
              </a:effectLst>
            </a:endParaRPr>
          </a:p>
        </p:txBody>
      </p:sp>
      <p:sp>
        <p:nvSpPr>
          <p:cNvPr id="16" name="Rectangle à coins arrondis 15"/>
          <p:cNvSpPr/>
          <p:nvPr/>
        </p:nvSpPr>
        <p:spPr>
          <a:xfrm>
            <a:off x="4564283" y="4374602"/>
            <a:ext cx="1698447" cy="7459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w="18000">
                  <a:solidFill>
                    <a:srgbClr val="660066"/>
                  </a:solidFill>
                  <a:prstDash val="solid"/>
                  <a:miter lim="800000"/>
                </a:ln>
                <a:solidFill>
                  <a:srgbClr val="D8A5FF"/>
                </a:solidFill>
                <a:effectLst>
                  <a:outerShdw blurRad="25500" dist="23000" dir="7020000" algn="tl">
                    <a:srgbClr val="000000">
                      <a:alpha val="50000"/>
                    </a:srgbClr>
                  </a:outerShdw>
                </a:effectLst>
              </a:rPr>
              <a:t>compréhension</a:t>
            </a:r>
            <a:endParaRPr lang="fr-FR" dirty="0">
              <a:ln w="18000">
                <a:solidFill>
                  <a:srgbClr val="660066"/>
                </a:solidFill>
                <a:prstDash val="solid"/>
                <a:miter lim="800000"/>
              </a:ln>
            </a:endParaRPr>
          </a:p>
        </p:txBody>
      </p:sp>
      <p:sp>
        <p:nvSpPr>
          <p:cNvPr id="15" name="ZoneTexte 14"/>
          <p:cNvSpPr txBox="1"/>
          <p:nvPr/>
        </p:nvSpPr>
        <p:spPr>
          <a:xfrm>
            <a:off x="714694" y="4959225"/>
            <a:ext cx="1287532" cy="584776"/>
          </a:xfrm>
          <a:prstGeom prst="rect">
            <a:avLst/>
          </a:prstGeom>
          <a:noFill/>
        </p:spPr>
        <p:txBody>
          <a:bodyPr wrap="none" rtlCol="0">
            <a:spAutoFit/>
          </a:bodyPr>
          <a:lstStyle/>
          <a:p>
            <a:r>
              <a:rPr lang="fr-FR" sz="1600" dirty="0" smtClean="0">
                <a:solidFill>
                  <a:srgbClr val="FFAF93"/>
                </a:solidFill>
                <a:latin typeface="Bradley Hand Bold"/>
                <a:cs typeface="Bradley Hand Bold"/>
              </a:rPr>
              <a:t>complexifier</a:t>
            </a:r>
          </a:p>
          <a:p>
            <a:r>
              <a:rPr lang="fr-FR" sz="1600" dirty="0" smtClean="0">
                <a:solidFill>
                  <a:srgbClr val="FFAF93"/>
                </a:solidFill>
                <a:latin typeface="Bradley Hand Bold"/>
                <a:cs typeface="Bradley Hand Bold"/>
              </a:rPr>
              <a:t>approfondir</a:t>
            </a:r>
            <a:endParaRPr lang="fr-FR" sz="1600" dirty="0">
              <a:solidFill>
                <a:srgbClr val="FFAF93"/>
              </a:solidFill>
              <a:latin typeface="Bradley Hand Bold"/>
              <a:cs typeface="Bradley Hand Bold"/>
            </a:endParaRPr>
          </a:p>
        </p:txBody>
      </p:sp>
      <p:sp>
        <p:nvSpPr>
          <p:cNvPr id="18" name="ZoneTexte 17"/>
          <p:cNvSpPr txBox="1"/>
          <p:nvPr/>
        </p:nvSpPr>
        <p:spPr>
          <a:xfrm>
            <a:off x="4716715" y="4959225"/>
            <a:ext cx="1915142" cy="830997"/>
          </a:xfrm>
          <a:prstGeom prst="rect">
            <a:avLst/>
          </a:prstGeom>
          <a:noFill/>
        </p:spPr>
        <p:txBody>
          <a:bodyPr wrap="square" rtlCol="0">
            <a:spAutoFit/>
          </a:bodyPr>
          <a:lstStyle/>
          <a:p>
            <a:r>
              <a:rPr lang="fr-FR" sz="1600" dirty="0" smtClean="0">
                <a:solidFill>
                  <a:srgbClr val="D8A5FF"/>
                </a:solidFill>
                <a:latin typeface="Bradley Hand Bold"/>
                <a:cs typeface="Bradley Hand Bold"/>
              </a:rPr>
              <a:t>fonctionnement de la langue (langue comme système)</a:t>
            </a:r>
            <a:endParaRPr lang="fr-FR" sz="1600" dirty="0">
              <a:solidFill>
                <a:srgbClr val="D8A5FF"/>
              </a:solidFill>
              <a:latin typeface="Bradley Hand Bold"/>
              <a:cs typeface="Bradley Hand Bold"/>
            </a:endParaRPr>
          </a:p>
        </p:txBody>
      </p:sp>
      <p:sp>
        <p:nvSpPr>
          <p:cNvPr id="20" name="Rectangle à coins arrondis 19"/>
          <p:cNvSpPr/>
          <p:nvPr/>
        </p:nvSpPr>
        <p:spPr>
          <a:xfrm>
            <a:off x="6914315" y="4374602"/>
            <a:ext cx="1386004" cy="7459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w="18000">
                  <a:solidFill>
                    <a:srgbClr val="FFFF00"/>
                  </a:solidFill>
                  <a:prstDash val="solid"/>
                  <a:miter lim="800000"/>
                </a:ln>
                <a:solidFill>
                  <a:srgbClr val="C4BEA9"/>
                </a:solidFill>
                <a:effectLst>
                  <a:outerShdw blurRad="25500" dist="23000" dir="7020000" algn="tl">
                    <a:srgbClr val="000000">
                      <a:alpha val="50000"/>
                    </a:srgbClr>
                  </a:outerShdw>
                </a:effectLst>
              </a:rPr>
              <a:t>acceptabilité</a:t>
            </a:r>
            <a:endParaRPr lang="fr-FR" dirty="0">
              <a:ln w="18000">
                <a:solidFill>
                  <a:srgbClr val="FFFF00"/>
                </a:solidFill>
                <a:prstDash val="solid"/>
                <a:miter lim="800000"/>
              </a:ln>
              <a:solidFill>
                <a:srgbClr val="C4BEA9"/>
              </a:solidFill>
            </a:endParaRPr>
          </a:p>
        </p:txBody>
      </p:sp>
      <p:sp>
        <p:nvSpPr>
          <p:cNvPr id="21" name="Flèche courbée vers la droite 20"/>
          <p:cNvSpPr/>
          <p:nvPr/>
        </p:nvSpPr>
        <p:spPr>
          <a:xfrm>
            <a:off x="362837" y="4959225"/>
            <a:ext cx="332601" cy="564465"/>
          </a:xfrm>
          <a:prstGeom prst="curvedRightArrow">
            <a:avLst/>
          </a:prstGeom>
          <a:solidFill>
            <a:srgbClr val="FFAF9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schemeClr val="tx1"/>
              </a:solidFill>
            </a:endParaRPr>
          </a:p>
        </p:txBody>
      </p:sp>
      <p:sp>
        <p:nvSpPr>
          <p:cNvPr id="23" name="Flèche courbée vers la droite 22"/>
          <p:cNvSpPr/>
          <p:nvPr/>
        </p:nvSpPr>
        <p:spPr>
          <a:xfrm>
            <a:off x="4231682" y="4979536"/>
            <a:ext cx="332601" cy="564465"/>
          </a:xfrm>
          <a:prstGeom prst="curvedRightArrow">
            <a:avLst/>
          </a:prstGeom>
          <a:solidFill>
            <a:srgbClr val="D8A5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5754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1000"/>
                                        <p:tgtEl>
                                          <p:spTgt spid="9">
                                            <p:txEl>
                                              <p:pRg st="0" end="0"/>
                                            </p:txEl>
                                          </p:spTgt>
                                        </p:tgtEl>
                                      </p:cBhvr>
                                    </p:animEffect>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000" fill="hold"/>
                                        <p:tgtEl>
                                          <p:spTgt spid="9">
                                            <p:txEl>
                                              <p:pRg st="0" end="0"/>
                                            </p:txEl>
                                          </p:spTgt>
                                        </p:tgtEl>
                                      </p:cBhvr>
                                      <p:by x="150000" y="150000"/>
                                    </p:animScale>
                                  </p:childTnLst>
                                </p:cTn>
                              </p:par>
                              <p:par>
                                <p:cTn id="42" presetID="1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5" presetClass="entr" presetSubtype="10" fill="hold" nodeType="with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checkerboard(across)">
                                      <p:cBhvr>
                                        <p:cTn id="48" dur="500"/>
                                        <p:tgtEl>
                                          <p:spTgt spid="15">
                                            <p:txEl>
                                              <p:pRg st="0" end="0"/>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animEffect transition="in" filter="checkerboard(across)">
                                      <p:cBhvr>
                                        <p:cTn id="51" dur="500"/>
                                        <p:tgtEl>
                                          <p:spTgt spid="1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circle(in)">
                                      <p:cBhvr>
                                        <p:cTn id="56" dur="1000"/>
                                        <p:tgtEl>
                                          <p:spTgt spid="14">
                                            <p:txEl>
                                              <p:pRg st="0" end="0"/>
                                            </p:txEl>
                                          </p:spTgt>
                                        </p:tgtEl>
                                      </p:cBhvr>
                                    </p:animEffect>
                                  </p:childTnLst>
                                </p:cTn>
                              </p:par>
                            </p:childTnLst>
                          </p:cTn>
                        </p:par>
                        <p:par>
                          <p:cTn id="57" fill="hold">
                            <p:stCondLst>
                              <p:cond delay="1000"/>
                            </p:stCondLst>
                            <p:childTnLst>
                              <p:par>
                                <p:cTn id="58" presetID="6" presetClass="emph" presetSubtype="0" fill="hold" nodeType="afterEffect">
                                  <p:stCondLst>
                                    <p:cond delay="0"/>
                                  </p:stCondLst>
                                  <p:childTnLst>
                                    <p:animScale>
                                      <p:cBhvr>
                                        <p:cTn id="59" dur="1000" fill="hold"/>
                                        <p:tgtEl>
                                          <p:spTgt spid="14">
                                            <p:txEl>
                                              <p:pRg st="0" end="0"/>
                                            </p:txEl>
                                          </p:spTgt>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Effect transition="in" filter="circle(in)">
                                      <p:cBhvr>
                                        <p:cTn id="64" dur="1000"/>
                                        <p:tgtEl>
                                          <p:spTgt spid="16">
                                            <p:txEl>
                                              <p:pRg st="0" end="0"/>
                                            </p:txEl>
                                          </p:spTgt>
                                        </p:tgtEl>
                                      </p:cBhvr>
                                    </p:animEffect>
                                  </p:childTnLst>
                                </p:cTn>
                              </p:par>
                            </p:childTnLst>
                          </p:cTn>
                        </p:par>
                        <p:par>
                          <p:cTn id="65" fill="hold">
                            <p:stCondLst>
                              <p:cond delay="1000"/>
                            </p:stCondLst>
                            <p:childTnLst>
                              <p:par>
                                <p:cTn id="66" presetID="6" presetClass="emph" presetSubtype="0" fill="hold" nodeType="afterEffect">
                                  <p:stCondLst>
                                    <p:cond delay="0"/>
                                  </p:stCondLst>
                                  <p:childTnLst>
                                    <p:animScale>
                                      <p:cBhvr>
                                        <p:cTn id="67" dur="1000" fill="hold"/>
                                        <p:tgtEl>
                                          <p:spTgt spid="16">
                                            <p:txEl>
                                              <p:pRg st="0" end="0"/>
                                            </p:txEl>
                                          </p:spTgt>
                                        </p:tgtEl>
                                      </p:cBhvr>
                                      <p:by x="150000" y="150000"/>
                                    </p:animScale>
                                  </p:childTnLst>
                                </p:cTn>
                              </p:par>
                              <p:par>
                                <p:cTn id="68" presetID="1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p:tgtEl>
                                          <p:spTgt spid="23"/>
                                        </p:tgtEl>
                                        <p:attrNameLst>
                                          <p:attrName>ppt_x</p:attrName>
                                        </p:attrNameLst>
                                      </p:cBhvr>
                                      <p:tavLst>
                                        <p:tav tm="0">
                                          <p:val>
                                            <p:strVal val="#ppt_x-#ppt_w*1.125000"/>
                                          </p:val>
                                        </p:tav>
                                        <p:tav tm="100000">
                                          <p:val>
                                            <p:strVal val="#ppt_x"/>
                                          </p:val>
                                        </p:tav>
                                      </p:tavLst>
                                    </p:anim>
                                    <p:animEffect transition="in" filter="wipe(right)">
                                      <p:cBhvr>
                                        <p:cTn id="71" dur="500"/>
                                        <p:tgtEl>
                                          <p:spTgt spid="23"/>
                                        </p:tgtEl>
                                      </p:cBhvr>
                                    </p:animEffect>
                                  </p:childTnLst>
                                </p:cTn>
                              </p:par>
                              <p:par>
                                <p:cTn id="72" presetID="5" presetClass="entr" presetSubtype="10" fill="hold" nodeType="with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74" dur="500"/>
                                        <p:tgtEl>
                                          <p:spTgt spid="1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circle(in)">
                                      <p:cBhvr>
                                        <p:cTn id="79" dur="1000"/>
                                        <p:tgtEl>
                                          <p:spTgt spid="20">
                                            <p:txEl>
                                              <p:pRg st="0" end="0"/>
                                            </p:txEl>
                                          </p:spTgt>
                                        </p:tgtEl>
                                      </p:cBhvr>
                                    </p:animEffect>
                                  </p:childTnLst>
                                </p:cTn>
                              </p:par>
                            </p:childTnLst>
                          </p:cTn>
                        </p:par>
                        <p:par>
                          <p:cTn id="80" fill="hold">
                            <p:stCondLst>
                              <p:cond delay="1000"/>
                            </p:stCondLst>
                            <p:childTnLst>
                              <p:par>
                                <p:cTn id="81" presetID="6" presetClass="emph" presetSubtype="0" fill="hold" nodeType="afterEffect">
                                  <p:stCondLst>
                                    <p:cond delay="0"/>
                                  </p:stCondLst>
                                  <p:childTnLst>
                                    <p:animScale>
                                      <p:cBhvr>
                                        <p:cTn id="82" dur="1000" fill="hold"/>
                                        <p:tgtEl>
                                          <p:spTgt spid="2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build="allAtOnce"/>
      <p:bldP spid="14" grpId="0" build="allAtOnce"/>
      <p:bldP spid="16" grpId="0" build="allAtOnce"/>
      <p:bldP spid="20" grpId="0" build="allAtOnce"/>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93862" y="2479615"/>
            <a:ext cx="8103363" cy="1506491"/>
          </a:xfrm>
        </p:spPr>
        <p:txBody>
          <a:bodyPr/>
          <a:lstStyle/>
          <a:p>
            <a:pPr algn="ctr"/>
            <a:r>
              <a:rPr lang="fr-FR" dirty="0" smtClean="0"/>
              <a:t>2) L’étude de la langue: </a:t>
            </a:r>
            <a:br>
              <a:rPr lang="fr-FR" dirty="0" smtClean="0"/>
            </a:br>
            <a:r>
              <a:rPr lang="fr-FR" dirty="0" smtClean="0"/>
              <a:t>domaine de compétences ou domaine au service des compétences?</a:t>
            </a:r>
            <a:endParaRPr lang="fr-FR" dirty="0"/>
          </a:p>
        </p:txBody>
      </p:sp>
    </p:spTree>
    <p:extLst>
      <p:ext uri="{BB962C8B-B14F-4D97-AF65-F5344CB8AC3E}">
        <p14:creationId xmlns:p14="http://schemas.microsoft.com/office/powerpoint/2010/main" xmlns="" val="376501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430546" y="1240226"/>
            <a:ext cx="2002497" cy="1728164"/>
          </a:xfrm>
          <a:prstGeom prst="ellipse">
            <a:avLst/>
          </a:prstGeom>
          <a:solidFill>
            <a:srgbClr val="FFFFFF"/>
          </a:solidFill>
          <a:ln w="38100" cmpd="sng">
            <a:solidFill>
              <a:srgbClr val="EAD2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BAA606"/>
                </a:solidFill>
              </a:rPr>
              <a:t>LIRE</a:t>
            </a:r>
          </a:p>
          <a:p>
            <a:pPr algn="ctr"/>
            <a:r>
              <a:rPr lang="fr-FR" i="1" dirty="0" smtClean="0">
                <a:solidFill>
                  <a:srgbClr val="BAA606"/>
                </a:solidFill>
              </a:rPr>
              <a:t>relire</a:t>
            </a:r>
            <a:endParaRPr lang="fr-FR" i="1" dirty="0">
              <a:solidFill>
                <a:srgbClr val="BAA606"/>
              </a:solidFill>
            </a:endParaRPr>
          </a:p>
        </p:txBody>
      </p:sp>
      <p:sp>
        <p:nvSpPr>
          <p:cNvPr id="10" name="Ellipse 9"/>
          <p:cNvSpPr/>
          <p:nvPr/>
        </p:nvSpPr>
        <p:spPr>
          <a:xfrm>
            <a:off x="5754504" y="1240226"/>
            <a:ext cx="2002497" cy="1728164"/>
          </a:xfrm>
          <a:prstGeom prst="ellipse">
            <a:avLst/>
          </a:prstGeom>
          <a:solidFill>
            <a:srgbClr val="FFFFFF"/>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6600"/>
                </a:solidFill>
              </a:rPr>
              <a:t>DIRE</a:t>
            </a:r>
          </a:p>
          <a:p>
            <a:pPr algn="ctr"/>
            <a:r>
              <a:rPr lang="fr-FR" i="1" dirty="0" smtClean="0">
                <a:solidFill>
                  <a:srgbClr val="FF6600"/>
                </a:solidFill>
              </a:rPr>
              <a:t>redire</a:t>
            </a:r>
            <a:endParaRPr lang="fr-FR" i="1" dirty="0">
              <a:solidFill>
                <a:srgbClr val="FF6600"/>
              </a:solidFill>
            </a:endParaRPr>
          </a:p>
        </p:txBody>
      </p:sp>
      <p:sp>
        <p:nvSpPr>
          <p:cNvPr id="19" name="Ellipse 18"/>
          <p:cNvSpPr/>
          <p:nvPr/>
        </p:nvSpPr>
        <p:spPr>
          <a:xfrm>
            <a:off x="3433043" y="3901587"/>
            <a:ext cx="2002497" cy="1728164"/>
          </a:xfrm>
          <a:prstGeom prst="ellipse">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85D3FF"/>
                </a:solidFill>
              </a:rPr>
              <a:t>ECRIRE</a:t>
            </a:r>
          </a:p>
          <a:p>
            <a:pPr algn="ctr"/>
            <a:r>
              <a:rPr lang="fr-FR" i="1" dirty="0" smtClean="0">
                <a:solidFill>
                  <a:srgbClr val="85D3FF"/>
                </a:solidFill>
              </a:rPr>
              <a:t>réécrire</a:t>
            </a:r>
            <a:endParaRPr lang="fr-FR" i="1" dirty="0">
              <a:solidFill>
                <a:srgbClr val="85D3FF"/>
              </a:solidFill>
            </a:endParaRPr>
          </a:p>
        </p:txBody>
      </p:sp>
      <p:cxnSp>
        <p:nvCxnSpPr>
          <p:cNvPr id="21" name="Connecteur droit avec flèche 20"/>
          <p:cNvCxnSpPr/>
          <p:nvPr/>
        </p:nvCxnSpPr>
        <p:spPr>
          <a:xfrm>
            <a:off x="2681054" y="3132598"/>
            <a:ext cx="1020193" cy="81868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a:off x="5130046" y="2968390"/>
            <a:ext cx="978554" cy="9331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flipH="1" flipV="1">
            <a:off x="3049416" y="2968390"/>
            <a:ext cx="1030603" cy="8849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flipV="1">
            <a:off x="4785016" y="2808706"/>
            <a:ext cx="1080355" cy="95777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3701247" y="2406905"/>
            <a:ext cx="1552190" cy="646331"/>
          </a:xfrm>
          <a:prstGeom prst="rect">
            <a:avLst/>
          </a:prstGeom>
          <a:solidFill>
            <a:srgbClr val="FFFFFF"/>
          </a:solidFill>
          <a:ln w="38100" cmpd="sng">
            <a:solidFill>
              <a:srgbClr val="660066"/>
            </a:solidFill>
          </a:ln>
        </p:spPr>
        <p:txBody>
          <a:bodyPr wrap="none" rtlCol="0">
            <a:spAutoFit/>
          </a:bodyPr>
          <a:lstStyle/>
          <a:p>
            <a:pPr algn="ctr"/>
            <a:r>
              <a:rPr lang="fr-FR" dirty="0" smtClean="0">
                <a:solidFill>
                  <a:srgbClr val="660066"/>
                </a:solidFill>
              </a:rPr>
              <a:t>MAITRISE </a:t>
            </a:r>
            <a:br>
              <a:rPr lang="fr-FR" dirty="0" smtClean="0">
                <a:solidFill>
                  <a:srgbClr val="660066"/>
                </a:solidFill>
              </a:rPr>
            </a:br>
            <a:r>
              <a:rPr lang="fr-FR" dirty="0" smtClean="0">
                <a:solidFill>
                  <a:srgbClr val="660066"/>
                </a:solidFill>
              </a:rPr>
              <a:t>DE LA LANGUE</a:t>
            </a:r>
            <a:endParaRPr lang="fr-FR" dirty="0">
              <a:solidFill>
                <a:srgbClr val="660066"/>
              </a:solidFill>
            </a:endParaRPr>
          </a:p>
        </p:txBody>
      </p:sp>
      <p:sp>
        <p:nvSpPr>
          <p:cNvPr id="31" name="Rectangle 30"/>
          <p:cNvSpPr/>
          <p:nvPr/>
        </p:nvSpPr>
        <p:spPr>
          <a:xfrm>
            <a:off x="114511" y="1365238"/>
            <a:ext cx="582968" cy="4264513"/>
          </a:xfrm>
          <a:prstGeom prst="rect">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8000"/>
                </a:solidFill>
              </a:rPr>
              <a:t>P</a:t>
            </a:r>
            <a:br>
              <a:rPr lang="fr-FR" dirty="0" smtClean="0">
                <a:solidFill>
                  <a:srgbClr val="008000"/>
                </a:solidFill>
              </a:rPr>
            </a:br>
            <a:r>
              <a:rPr lang="fr-FR" dirty="0" smtClean="0">
                <a:solidFill>
                  <a:srgbClr val="008000"/>
                </a:solidFill>
              </a:rPr>
              <a:t>R</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D</a:t>
            </a:r>
            <a:br>
              <a:rPr lang="fr-FR" dirty="0" smtClean="0">
                <a:solidFill>
                  <a:srgbClr val="008000"/>
                </a:solidFill>
              </a:rPr>
            </a:br>
            <a:r>
              <a:rPr lang="fr-FR" dirty="0" smtClean="0">
                <a:solidFill>
                  <a:srgbClr val="008000"/>
                </a:solidFill>
              </a:rPr>
              <a:t>U</a:t>
            </a:r>
            <a:br>
              <a:rPr lang="fr-FR" dirty="0" smtClean="0">
                <a:solidFill>
                  <a:srgbClr val="008000"/>
                </a:solidFill>
              </a:rPr>
            </a:br>
            <a:r>
              <a:rPr lang="fr-FR" dirty="0" smtClean="0">
                <a:solidFill>
                  <a:srgbClr val="008000"/>
                </a:solidFill>
              </a:rPr>
              <a:t>C</a:t>
            </a:r>
            <a:br>
              <a:rPr lang="fr-FR" dirty="0" smtClean="0">
                <a:solidFill>
                  <a:srgbClr val="008000"/>
                </a:solidFill>
              </a:rPr>
            </a:br>
            <a:r>
              <a:rPr lang="fr-FR" dirty="0" err="1" smtClean="0">
                <a:solidFill>
                  <a:srgbClr val="008000"/>
                </a:solidFill>
              </a:rPr>
              <a:t>T</a:t>
            </a:r>
            <a:r>
              <a:rPr lang="fr-FR" dirty="0" smtClean="0">
                <a:solidFill>
                  <a:srgbClr val="008000"/>
                </a:solidFill>
              </a:rPr>
              <a:t/>
            </a:r>
            <a:br>
              <a:rPr lang="fr-FR" dirty="0" smtClean="0">
                <a:solidFill>
                  <a:srgbClr val="008000"/>
                </a:solidFill>
              </a:rPr>
            </a:br>
            <a:r>
              <a:rPr lang="fr-FR" dirty="0" smtClean="0">
                <a:solidFill>
                  <a:srgbClr val="008000"/>
                </a:solidFill>
              </a:rPr>
              <a:t>I</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N</a:t>
            </a:r>
            <a:endParaRPr lang="fr-FR" dirty="0">
              <a:solidFill>
                <a:srgbClr val="008000"/>
              </a:solidFill>
            </a:endParaRPr>
          </a:p>
        </p:txBody>
      </p:sp>
      <p:sp>
        <p:nvSpPr>
          <p:cNvPr id="32" name="Rectangle 31"/>
          <p:cNvSpPr/>
          <p:nvPr/>
        </p:nvSpPr>
        <p:spPr>
          <a:xfrm>
            <a:off x="8397224" y="1365238"/>
            <a:ext cx="582968" cy="4264513"/>
          </a:xfrm>
          <a:prstGeom prst="rect">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8000"/>
                </a:solidFill>
              </a:rPr>
              <a:t>R</a:t>
            </a:r>
            <a:br>
              <a:rPr lang="fr-FR" dirty="0" smtClean="0">
                <a:solidFill>
                  <a:srgbClr val="008000"/>
                </a:solidFill>
              </a:rPr>
            </a:br>
            <a:r>
              <a:rPr lang="fr-FR" dirty="0" smtClean="0">
                <a:solidFill>
                  <a:srgbClr val="008000"/>
                </a:solidFill>
              </a:rPr>
              <a:t>E</a:t>
            </a:r>
            <a:br>
              <a:rPr lang="fr-FR" dirty="0" smtClean="0">
                <a:solidFill>
                  <a:srgbClr val="008000"/>
                </a:solidFill>
              </a:rPr>
            </a:br>
            <a:r>
              <a:rPr lang="fr-FR" dirty="0" smtClean="0">
                <a:solidFill>
                  <a:srgbClr val="008000"/>
                </a:solidFill>
              </a:rPr>
              <a:t>C</a:t>
            </a:r>
            <a:br>
              <a:rPr lang="fr-FR" dirty="0" smtClean="0">
                <a:solidFill>
                  <a:srgbClr val="008000"/>
                </a:solidFill>
              </a:rPr>
            </a:br>
            <a:r>
              <a:rPr lang="fr-FR" dirty="0" smtClean="0">
                <a:solidFill>
                  <a:srgbClr val="008000"/>
                </a:solidFill>
              </a:rPr>
              <a:t>E</a:t>
            </a:r>
            <a:br>
              <a:rPr lang="fr-FR" dirty="0" smtClean="0">
                <a:solidFill>
                  <a:srgbClr val="008000"/>
                </a:solidFill>
              </a:rPr>
            </a:br>
            <a:r>
              <a:rPr lang="fr-FR" dirty="0" smtClean="0">
                <a:solidFill>
                  <a:srgbClr val="008000"/>
                </a:solidFill>
              </a:rPr>
              <a:t>P</a:t>
            </a:r>
            <a:br>
              <a:rPr lang="fr-FR" dirty="0" smtClean="0">
                <a:solidFill>
                  <a:srgbClr val="008000"/>
                </a:solidFill>
              </a:rPr>
            </a:br>
            <a:r>
              <a:rPr lang="fr-FR" dirty="0" err="1" smtClean="0">
                <a:solidFill>
                  <a:srgbClr val="008000"/>
                </a:solidFill>
              </a:rPr>
              <a:t>T</a:t>
            </a:r>
            <a:r>
              <a:rPr lang="fr-FR" dirty="0" smtClean="0">
                <a:solidFill>
                  <a:srgbClr val="008000"/>
                </a:solidFill>
              </a:rPr>
              <a:t/>
            </a:r>
            <a:br>
              <a:rPr lang="fr-FR" dirty="0" smtClean="0">
                <a:solidFill>
                  <a:srgbClr val="008000"/>
                </a:solidFill>
              </a:rPr>
            </a:br>
            <a:r>
              <a:rPr lang="fr-FR" dirty="0" smtClean="0">
                <a:solidFill>
                  <a:srgbClr val="008000"/>
                </a:solidFill>
              </a:rPr>
              <a:t>I</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N</a:t>
            </a:r>
            <a:endParaRPr lang="fr-FR" dirty="0">
              <a:solidFill>
                <a:srgbClr val="008000"/>
              </a:solidFill>
            </a:endParaRPr>
          </a:p>
        </p:txBody>
      </p:sp>
      <p:cxnSp>
        <p:nvCxnSpPr>
          <p:cNvPr id="13" name="Connecteur droit avec flèche 12"/>
          <p:cNvCxnSpPr/>
          <p:nvPr/>
        </p:nvCxnSpPr>
        <p:spPr>
          <a:xfrm>
            <a:off x="3560136" y="1877171"/>
            <a:ext cx="205918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H="1">
            <a:off x="3564718" y="2184073"/>
            <a:ext cx="205918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154868" y="23777"/>
            <a:ext cx="8825324" cy="923330"/>
          </a:xfrm>
          <a:prstGeom prst="rect">
            <a:avLst/>
          </a:prstGeom>
          <a:noFill/>
          <a:ln w="38100" cmpd="sng">
            <a:solidFill>
              <a:schemeClr val="tx1">
                <a:lumMod val="65000"/>
              </a:schemeClr>
            </a:solidFill>
            <a:prstDash val="sysDash"/>
          </a:ln>
        </p:spPr>
        <p:txBody>
          <a:bodyPr wrap="square" rtlCol="0">
            <a:spAutoFit/>
          </a:bodyPr>
          <a:lstStyle/>
          <a:p>
            <a:pPr algn="just"/>
            <a:r>
              <a:rPr lang="fr-FR" dirty="0" smtClean="0"/>
              <a:t>Les nouveaux programmes réaffirment la nécessité de mettre l’étude de la langue en relation constante avec les compétences d’oral, d’écriture et de lecture, même si des séances spécifiques peuvent y être consacrées. </a:t>
            </a:r>
            <a:r>
              <a:rPr lang="fr-FR" b="1" dirty="0" smtClean="0">
                <a:solidFill>
                  <a:srgbClr val="FF0000"/>
                </a:solidFill>
              </a:rPr>
              <a:t>= LANGUE COMME SYSTEME DE COMMUNICATION NORMÉ</a:t>
            </a:r>
            <a:r>
              <a:rPr lang="fr-FR" dirty="0" smtClean="0"/>
              <a:t>.</a:t>
            </a:r>
            <a:endParaRPr lang="fr-FR" dirty="0"/>
          </a:p>
        </p:txBody>
      </p:sp>
      <p:sp>
        <p:nvSpPr>
          <p:cNvPr id="7" name="ZoneTexte 6"/>
          <p:cNvSpPr txBox="1"/>
          <p:nvPr/>
        </p:nvSpPr>
        <p:spPr>
          <a:xfrm>
            <a:off x="154868" y="5934670"/>
            <a:ext cx="8825324" cy="923330"/>
          </a:xfrm>
          <a:prstGeom prst="rect">
            <a:avLst/>
          </a:prstGeom>
          <a:noFill/>
          <a:ln w="38100" cmpd="sng">
            <a:solidFill>
              <a:srgbClr val="A6A6A6"/>
            </a:solidFill>
            <a:prstDash val="sysDash"/>
          </a:ln>
        </p:spPr>
        <p:txBody>
          <a:bodyPr wrap="square" rtlCol="0">
            <a:spAutoFit/>
          </a:bodyPr>
          <a:lstStyle/>
          <a:p>
            <a:pPr algn="just"/>
            <a:r>
              <a:rPr lang="fr-FR" dirty="0" smtClean="0"/>
              <a:t>→ Langue </a:t>
            </a:r>
            <a:r>
              <a:rPr lang="fr-FR" b="1" u="sng" dirty="0" smtClean="0"/>
              <a:t>mise en situation </a:t>
            </a:r>
            <a:r>
              <a:rPr lang="fr-FR" dirty="0" smtClean="0"/>
              <a:t>(par l’usage) </a:t>
            </a:r>
            <a:r>
              <a:rPr lang="fr-FR" b="1" u="sng" dirty="0" smtClean="0"/>
              <a:t>à chaque m</a:t>
            </a:r>
            <a:r>
              <a:rPr lang="fr-FR" u="sng" dirty="0" smtClean="0"/>
              <a:t>o</a:t>
            </a:r>
            <a:r>
              <a:rPr lang="fr-FR" b="1" u="sng" dirty="0" smtClean="0"/>
              <a:t>ment </a:t>
            </a:r>
            <a:r>
              <a:rPr lang="fr-FR" dirty="0" smtClean="0"/>
              <a:t>du cours de français. Langue </a:t>
            </a:r>
            <a:r>
              <a:rPr lang="fr-FR" b="1" u="sng" dirty="0" smtClean="0"/>
              <a:t>indispensable</a:t>
            </a:r>
            <a:r>
              <a:rPr lang="fr-FR" dirty="0" smtClean="0"/>
              <a:t> dans le développement de toutes les compétences.</a:t>
            </a:r>
          </a:p>
          <a:p>
            <a:pPr algn="ctr"/>
            <a:r>
              <a:rPr lang="fr-FR" dirty="0" smtClean="0"/>
              <a:t>Notions de </a:t>
            </a:r>
            <a:r>
              <a:rPr lang="fr-FR" b="1" dirty="0" smtClean="0">
                <a:solidFill>
                  <a:srgbClr val="FF0000"/>
                </a:solidFill>
              </a:rPr>
              <a:t>FRÉQUENCE/PROGRESSIVITÉ</a:t>
            </a:r>
            <a:r>
              <a:rPr lang="fr-FR" dirty="0" smtClean="0"/>
              <a:t> </a:t>
            </a:r>
            <a:endParaRPr lang="fr-FR" dirty="0"/>
          </a:p>
        </p:txBody>
      </p:sp>
    </p:spTree>
    <p:extLst>
      <p:ext uri="{BB962C8B-B14F-4D97-AF65-F5344CB8AC3E}">
        <p14:creationId xmlns:p14="http://schemas.microsoft.com/office/powerpoint/2010/main" xmlns="" val="28346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500"/>
                                        <p:tgtEl>
                                          <p:spTgt spid="10"/>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500"/>
                                        <p:tgtEl>
                                          <p:spTgt spid="19"/>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p:tgtEl>
                                          <p:spTgt spid="30"/>
                                        </p:tgtEl>
                                        <p:attrNameLst>
                                          <p:attrName>ppt_y</p:attrName>
                                        </p:attrNameLst>
                                      </p:cBhvr>
                                      <p:tavLst>
                                        <p:tav tm="0">
                                          <p:val>
                                            <p:strVal val="#ppt_y+#ppt_h*1.125000"/>
                                          </p:val>
                                        </p:tav>
                                        <p:tav tm="100000">
                                          <p:val>
                                            <p:strVal val="#ppt_y"/>
                                          </p:val>
                                        </p:tav>
                                      </p:tavLst>
                                    </p:anim>
                                    <p:animEffect transition="in" filter="wipe(up)">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ppt_x</p:attrName>
                                        </p:attrNameLst>
                                      </p:cBhvr>
                                      <p:tavLst>
                                        <p:tav tm="0">
                                          <p:val>
                                            <p:strVal val="#ppt_x-#ppt_w*1.125000"/>
                                          </p:val>
                                        </p:tav>
                                        <p:tav tm="100000">
                                          <p:val>
                                            <p:strVal val="#ppt_x"/>
                                          </p:val>
                                        </p:tav>
                                      </p:tavLst>
                                    </p:anim>
                                    <p:animEffect transition="in" filter="wipe(right)">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1+#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randombar(horizontal)">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animBg="1"/>
      <p:bldP spid="30" grpId="0" animBg="1"/>
      <p:bldP spid="31" grpId="0" animBg="1"/>
      <p:bldP spid="3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81436"/>
            <a:ext cx="7924800" cy="917256"/>
          </a:xfrm>
        </p:spPr>
        <p:txBody>
          <a:bodyPr/>
          <a:lstStyle/>
          <a:p>
            <a:pPr algn="ctr"/>
            <a:r>
              <a:rPr lang="fr-FR" dirty="0" smtClean="0"/>
              <a:t>Un exemple de MICRO-SÉQUENCE CENTRÉE SUR L’ÉTUDE DE LA LANGUE</a:t>
            </a:r>
            <a:endParaRPr lang="fr-FR" dirty="0"/>
          </a:p>
        </p:txBody>
      </p:sp>
      <p:sp>
        <p:nvSpPr>
          <p:cNvPr id="3" name="Espace réservé du contenu 2"/>
          <p:cNvSpPr>
            <a:spLocks noGrp="1"/>
          </p:cNvSpPr>
          <p:nvPr>
            <p:ph sz="quarter" idx="13"/>
          </p:nvPr>
        </p:nvSpPr>
        <p:spPr>
          <a:xfrm>
            <a:off x="609600" y="1229728"/>
            <a:ext cx="7924800" cy="4485272"/>
          </a:xfrm>
        </p:spPr>
        <p:txBody>
          <a:bodyPr/>
          <a:lstStyle/>
          <a:p>
            <a:pPr marL="0" indent="0" algn="ctr">
              <a:buNone/>
            </a:pPr>
            <a:r>
              <a:rPr lang="fr-FR" dirty="0" smtClean="0"/>
              <a:t>Deux séquences sont abordées en parallèle, dans deux classes de deux niveaux différents :</a:t>
            </a:r>
          </a:p>
          <a:p>
            <a:pPr marL="0" indent="0" algn="ctr">
              <a:buNone/>
            </a:pPr>
            <a:endParaRPr lang="fr-FR" dirty="0"/>
          </a:p>
          <a:p>
            <a:pPr marL="0" indent="0">
              <a:buNone/>
            </a:pPr>
            <a:endParaRPr lang="fr-FR" dirty="0"/>
          </a:p>
        </p:txBody>
      </p:sp>
      <p:sp>
        <p:nvSpPr>
          <p:cNvPr id="4" name="Rectangle à coins arrondis 3"/>
          <p:cNvSpPr/>
          <p:nvPr/>
        </p:nvSpPr>
        <p:spPr>
          <a:xfrm>
            <a:off x="1963429" y="1683316"/>
            <a:ext cx="1169142" cy="815195"/>
          </a:xfrm>
          <a:prstGeom prst="roundRect">
            <a:avLst/>
          </a:prstGeom>
          <a:solidFill>
            <a:srgbClr val="A13181"/>
          </a:solid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r>
              <a:rPr lang="fr-FR" baseline="30000" dirty="0" smtClean="0"/>
              <a:t>e</a:t>
            </a:r>
            <a:r>
              <a:rPr lang="fr-FR" dirty="0" smtClean="0"/>
              <a:t> </a:t>
            </a:r>
            <a:endParaRPr lang="fr-FR" dirty="0"/>
          </a:p>
        </p:txBody>
      </p:sp>
      <p:sp>
        <p:nvSpPr>
          <p:cNvPr id="5" name="Rectangle à coins arrondis 4"/>
          <p:cNvSpPr/>
          <p:nvPr/>
        </p:nvSpPr>
        <p:spPr>
          <a:xfrm>
            <a:off x="6078739" y="1683316"/>
            <a:ext cx="1169142" cy="815195"/>
          </a:xfrm>
          <a:prstGeom prst="roundRect">
            <a:avLst/>
          </a:prstGeom>
          <a:solidFill>
            <a:srgbClr val="5DB2B0"/>
          </a:solidFill>
          <a:ln w="38100" cmpd="sng">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r>
              <a:rPr lang="fr-FR" baseline="30000" dirty="0" smtClean="0"/>
              <a:t>e</a:t>
            </a:r>
            <a:r>
              <a:rPr lang="fr-FR" dirty="0" smtClean="0"/>
              <a:t> </a:t>
            </a:r>
            <a:endParaRPr lang="fr-FR" dirty="0"/>
          </a:p>
        </p:txBody>
      </p:sp>
      <p:sp>
        <p:nvSpPr>
          <p:cNvPr id="6" name="ZoneTexte 5"/>
          <p:cNvSpPr txBox="1"/>
          <p:nvPr/>
        </p:nvSpPr>
        <p:spPr>
          <a:xfrm>
            <a:off x="392777" y="2515463"/>
            <a:ext cx="4077910" cy="861774"/>
          </a:xfrm>
          <a:prstGeom prst="rect">
            <a:avLst/>
          </a:prstGeom>
          <a:noFill/>
        </p:spPr>
        <p:txBody>
          <a:bodyPr wrap="square" rtlCol="0">
            <a:spAutoFit/>
          </a:bodyPr>
          <a:lstStyle/>
          <a:p>
            <a:r>
              <a:rPr lang="fr-FR" sz="1600" u="sng" dirty="0" smtClean="0"/>
              <a:t>Domaines : </a:t>
            </a:r>
          </a:p>
          <a:p>
            <a:r>
              <a:rPr lang="fr-FR" sz="1600" dirty="0"/>
              <a:t> </a:t>
            </a:r>
            <a:r>
              <a:rPr lang="fr-FR" sz="1600" dirty="0" smtClean="0"/>
              <a:t>  • ÉTUDE DE LA LANGUE</a:t>
            </a:r>
          </a:p>
          <a:p>
            <a:r>
              <a:rPr lang="fr-FR" sz="1600" dirty="0"/>
              <a:t> </a:t>
            </a:r>
            <a:r>
              <a:rPr lang="fr-FR" sz="1600" dirty="0" smtClean="0"/>
              <a:t>  • ÉCRIRE</a:t>
            </a:r>
            <a:endParaRPr lang="fr-FR" sz="1600" dirty="0"/>
          </a:p>
        </p:txBody>
      </p:sp>
      <p:sp>
        <p:nvSpPr>
          <p:cNvPr id="7" name="ZoneTexte 6"/>
          <p:cNvSpPr txBox="1"/>
          <p:nvPr/>
        </p:nvSpPr>
        <p:spPr>
          <a:xfrm>
            <a:off x="4840720" y="2515463"/>
            <a:ext cx="2263160" cy="861774"/>
          </a:xfrm>
          <a:prstGeom prst="rect">
            <a:avLst/>
          </a:prstGeom>
          <a:noFill/>
        </p:spPr>
        <p:txBody>
          <a:bodyPr wrap="none" rtlCol="0">
            <a:spAutoFit/>
          </a:bodyPr>
          <a:lstStyle/>
          <a:p>
            <a:r>
              <a:rPr lang="fr-FR" sz="1600" u="sng" dirty="0" smtClean="0"/>
              <a:t>Domaines : </a:t>
            </a:r>
          </a:p>
          <a:p>
            <a:r>
              <a:rPr lang="fr-FR" sz="1600" dirty="0"/>
              <a:t> </a:t>
            </a:r>
            <a:r>
              <a:rPr lang="fr-FR" sz="1600" dirty="0" smtClean="0"/>
              <a:t>  • ÉTUDE DE LA LANGUE</a:t>
            </a:r>
          </a:p>
          <a:p>
            <a:r>
              <a:rPr lang="fr-FR" sz="1600" dirty="0"/>
              <a:t> </a:t>
            </a:r>
            <a:r>
              <a:rPr lang="fr-FR" sz="1600" dirty="0" smtClean="0"/>
              <a:t>  • ÉCRIRE</a:t>
            </a:r>
            <a:endParaRPr lang="fr-FR" sz="1600" dirty="0"/>
          </a:p>
        </p:txBody>
      </p:sp>
      <p:cxnSp>
        <p:nvCxnSpPr>
          <p:cNvPr id="11" name="Connecteur droit 10"/>
          <p:cNvCxnSpPr/>
          <p:nvPr/>
        </p:nvCxnSpPr>
        <p:spPr>
          <a:xfrm>
            <a:off x="4558142" y="1683316"/>
            <a:ext cx="6299" cy="4031684"/>
          </a:xfrm>
          <a:prstGeom prst="line">
            <a:avLst/>
          </a:prstGeom>
          <a:ln w="38100" cmpd="sng">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392777" y="5023841"/>
            <a:ext cx="3784760" cy="830997"/>
          </a:xfrm>
          <a:prstGeom prst="rect">
            <a:avLst/>
          </a:prstGeom>
          <a:noFill/>
        </p:spPr>
        <p:txBody>
          <a:bodyPr wrap="square" rtlCol="0">
            <a:spAutoFit/>
          </a:bodyPr>
          <a:lstStyle/>
          <a:p>
            <a:r>
              <a:rPr lang="fr-FR" sz="1600" u="sng" dirty="0" smtClean="0"/>
              <a:t>Thématique :</a:t>
            </a:r>
          </a:p>
          <a:p>
            <a:r>
              <a:rPr lang="fr-FR" sz="1600" dirty="0" smtClean="0"/>
              <a:t>Le voyage et l’aventure: pourquoi aller vers l’inconnu?</a:t>
            </a:r>
            <a:endParaRPr lang="fr-FR" sz="1600" dirty="0"/>
          </a:p>
        </p:txBody>
      </p:sp>
      <p:sp>
        <p:nvSpPr>
          <p:cNvPr id="14" name="ZoneTexte 13"/>
          <p:cNvSpPr txBox="1"/>
          <p:nvPr/>
        </p:nvSpPr>
        <p:spPr>
          <a:xfrm>
            <a:off x="4974943" y="5048133"/>
            <a:ext cx="3784760" cy="584776"/>
          </a:xfrm>
          <a:prstGeom prst="rect">
            <a:avLst/>
          </a:prstGeom>
          <a:noFill/>
        </p:spPr>
        <p:txBody>
          <a:bodyPr wrap="square" rtlCol="0">
            <a:spAutoFit/>
          </a:bodyPr>
          <a:lstStyle/>
          <a:p>
            <a:r>
              <a:rPr lang="fr-FR" sz="1600" u="sng" dirty="0" smtClean="0"/>
              <a:t>Thématique :</a:t>
            </a:r>
          </a:p>
          <a:p>
            <a:r>
              <a:rPr lang="fr-FR" sz="1600" dirty="0" smtClean="0"/>
              <a:t>Progrès et rêves scientifiques</a:t>
            </a:r>
            <a:endParaRPr lang="fr-FR" sz="1600" dirty="0"/>
          </a:p>
        </p:txBody>
      </p:sp>
      <p:sp>
        <p:nvSpPr>
          <p:cNvPr id="15" name="ZoneTexte 14"/>
          <p:cNvSpPr txBox="1"/>
          <p:nvPr/>
        </p:nvSpPr>
        <p:spPr>
          <a:xfrm>
            <a:off x="392777" y="3377237"/>
            <a:ext cx="4077910" cy="2062103"/>
          </a:xfrm>
          <a:prstGeom prst="rect">
            <a:avLst/>
          </a:prstGeom>
          <a:noFill/>
        </p:spPr>
        <p:txBody>
          <a:bodyPr wrap="square" rtlCol="0">
            <a:spAutoFit/>
          </a:bodyPr>
          <a:lstStyle/>
          <a:p>
            <a:pPr algn="just"/>
            <a:r>
              <a:rPr lang="fr-FR" sz="1600" u="sng" dirty="0" smtClean="0"/>
              <a:t>Compétences évaluées :</a:t>
            </a:r>
          </a:p>
          <a:p>
            <a:pPr algn="just"/>
            <a:r>
              <a:rPr lang="fr-FR" sz="1600" dirty="0" smtClean="0"/>
              <a:t>- Maîtriser le fonctionnement du verbe et son orthographe (morphologie du futur, futur antérieur, conditionnel simple, conditionnel composé );</a:t>
            </a:r>
          </a:p>
          <a:p>
            <a:pPr algn="just"/>
            <a:r>
              <a:rPr lang="fr-FR" sz="1600" dirty="0" smtClean="0"/>
              <a:t>- Adopter des stratégies et des procédures d’écriture efficaces (normes linguistiques).</a:t>
            </a:r>
          </a:p>
          <a:p>
            <a:endParaRPr lang="fr-FR" sz="1600" dirty="0" smtClean="0"/>
          </a:p>
          <a:p>
            <a:r>
              <a:rPr lang="fr-FR" sz="1600" dirty="0" smtClean="0"/>
              <a:t> </a:t>
            </a:r>
            <a:endParaRPr lang="fr-FR" sz="1600" dirty="0"/>
          </a:p>
        </p:txBody>
      </p:sp>
      <p:sp>
        <p:nvSpPr>
          <p:cNvPr id="16" name="ZoneTexte 15"/>
          <p:cNvSpPr txBox="1"/>
          <p:nvPr/>
        </p:nvSpPr>
        <p:spPr>
          <a:xfrm>
            <a:off x="4840719" y="3377237"/>
            <a:ext cx="4189893" cy="1569660"/>
          </a:xfrm>
          <a:prstGeom prst="rect">
            <a:avLst/>
          </a:prstGeom>
          <a:noFill/>
        </p:spPr>
        <p:txBody>
          <a:bodyPr wrap="square" rtlCol="0">
            <a:spAutoFit/>
          </a:bodyPr>
          <a:lstStyle/>
          <a:p>
            <a:pPr algn="just"/>
            <a:r>
              <a:rPr lang="fr-FR" sz="1600" u="sng" dirty="0" smtClean="0"/>
              <a:t>Compétences évaluées :</a:t>
            </a:r>
          </a:p>
          <a:p>
            <a:pPr algn="just"/>
            <a:r>
              <a:rPr lang="fr-FR" sz="1600" dirty="0" smtClean="0"/>
              <a:t>- Maîtriser le fonctionnement du verbe et son orthographe (morphologie et valeurs futur, futur antérieur, conditionnel simple, conditionnel composé);</a:t>
            </a:r>
          </a:p>
          <a:p>
            <a:pPr algn="just"/>
            <a:r>
              <a:rPr lang="fr-FR" sz="1600" dirty="0" smtClean="0"/>
              <a:t>- Adopter des stratégies et des procédures d’écriture efficaces (normes linguistiques).</a:t>
            </a:r>
          </a:p>
        </p:txBody>
      </p:sp>
      <p:sp>
        <p:nvSpPr>
          <p:cNvPr id="17" name="ZoneTexte 16"/>
          <p:cNvSpPr txBox="1"/>
          <p:nvPr/>
        </p:nvSpPr>
        <p:spPr>
          <a:xfrm>
            <a:off x="120946" y="6340154"/>
            <a:ext cx="8909665" cy="369332"/>
          </a:xfrm>
          <a:prstGeom prst="rect">
            <a:avLst/>
          </a:prstGeom>
          <a:noFill/>
          <a:ln w="38100" cmpd="sng">
            <a:solidFill>
              <a:srgbClr val="C4C8CB"/>
            </a:solidFill>
            <a:prstDash val="sysDash"/>
          </a:ln>
        </p:spPr>
        <p:txBody>
          <a:bodyPr wrap="square" rtlCol="0">
            <a:spAutoFit/>
          </a:bodyPr>
          <a:lstStyle/>
          <a:p>
            <a:pPr algn="ctr"/>
            <a:r>
              <a:rPr lang="fr-FR" dirty="0" smtClean="0"/>
              <a:t>→ Dans une perspective </a:t>
            </a:r>
            <a:r>
              <a:rPr lang="fr-FR" dirty="0" err="1" smtClean="0"/>
              <a:t>curriculaire</a:t>
            </a:r>
            <a:r>
              <a:rPr lang="fr-FR" dirty="0" smtClean="0"/>
              <a:t>, chacune des compétences est </a:t>
            </a:r>
            <a:r>
              <a:rPr lang="fr-FR" b="1" dirty="0" smtClean="0">
                <a:solidFill>
                  <a:srgbClr val="FF0000"/>
                </a:solidFill>
              </a:rPr>
              <a:t>reprise</a:t>
            </a:r>
            <a:r>
              <a:rPr lang="fr-FR" dirty="0" smtClean="0">
                <a:solidFill>
                  <a:srgbClr val="FF0000"/>
                </a:solidFill>
              </a:rPr>
              <a:t> </a:t>
            </a:r>
            <a:r>
              <a:rPr lang="fr-FR" dirty="0" smtClean="0"/>
              <a:t>et </a:t>
            </a:r>
            <a:r>
              <a:rPr lang="fr-FR" b="1" dirty="0" smtClean="0">
                <a:solidFill>
                  <a:srgbClr val="FF0000"/>
                </a:solidFill>
              </a:rPr>
              <a:t>complexifiée</a:t>
            </a:r>
            <a:r>
              <a:rPr lang="fr-FR" dirty="0" smtClean="0"/>
              <a:t>.</a:t>
            </a:r>
            <a:endParaRPr lang="fr-FR" dirty="0"/>
          </a:p>
        </p:txBody>
      </p:sp>
    </p:spTree>
    <p:extLst>
      <p:ext uri="{BB962C8B-B14F-4D97-AF65-F5344CB8AC3E}">
        <p14:creationId xmlns:p14="http://schemas.microsoft.com/office/powerpoint/2010/main" xmlns="" val="14287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p:tgtEl>
                                          <p:spTgt spid="13"/>
                                        </p:tgtEl>
                                        <p:attrNameLst>
                                          <p:attrName>ppt_x</p:attrName>
                                        </p:attrNameLst>
                                      </p:cBhvr>
                                      <p:tavLst>
                                        <p:tav tm="0">
                                          <p:val>
                                            <p:strVal val="#ppt_x-#ppt_w*1.125000"/>
                                          </p:val>
                                        </p:tav>
                                        <p:tav tm="100000">
                                          <p:val>
                                            <p:strVal val="#ppt_x"/>
                                          </p:val>
                                        </p:tav>
                                      </p:tavLst>
                                    </p:anim>
                                    <p:animEffect transition="in" filter="wipe(righ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3" grpId="0"/>
      <p:bldP spid="14" grpId="0"/>
      <p:bldP spid="15" grpId="0"/>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81436"/>
            <a:ext cx="7924800" cy="917256"/>
          </a:xfrm>
        </p:spPr>
        <p:txBody>
          <a:bodyPr/>
          <a:lstStyle/>
          <a:p>
            <a:pPr algn="ctr"/>
            <a:r>
              <a:rPr lang="fr-FR" dirty="0" smtClean="0"/>
              <a:t>Un exemple de MICRO-SÉQUENCE CENTRÉE SUR L’ÉTUDE DE LA LANGUE</a:t>
            </a:r>
            <a:endParaRPr lang="fr-FR" dirty="0"/>
          </a:p>
        </p:txBody>
      </p:sp>
      <p:sp>
        <p:nvSpPr>
          <p:cNvPr id="3" name="Espace réservé du contenu 2"/>
          <p:cNvSpPr>
            <a:spLocks noGrp="1"/>
          </p:cNvSpPr>
          <p:nvPr>
            <p:ph sz="quarter" idx="13"/>
          </p:nvPr>
        </p:nvSpPr>
        <p:spPr>
          <a:xfrm>
            <a:off x="609600" y="1229728"/>
            <a:ext cx="7924800" cy="4485272"/>
          </a:xfrm>
        </p:spPr>
        <p:txBody>
          <a:bodyPr/>
          <a:lstStyle/>
          <a:p>
            <a:pPr marL="0" indent="0" algn="ctr">
              <a:buNone/>
            </a:pPr>
            <a:endParaRPr lang="fr-FR" dirty="0"/>
          </a:p>
          <a:p>
            <a:pPr marL="0" indent="0">
              <a:buNone/>
            </a:pPr>
            <a:endParaRPr lang="fr-FR" dirty="0"/>
          </a:p>
        </p:txBody>
      </p:sp>
      <p:sp>
        <p:nvSpPr>
          <p:cNvPr id="4" name="Rectangle à coins arrondis 3"/>
          <p:cNvSpPr/>
          <p:nvPr/>
        </p:nvSpPr>
        <p:spPr>
          <a:xfrm>
            <a:off x="1963429" y="1275718"/>
            <a:ext cx="1169142" cy="815195"/>
          </a:xfrm>
          <a:prstGeom prst="roundRect">
            <a:avLst/>
          </a:prstGeom>
          <a:solidFill>
            <a:srgbClr val="A13181"/>
          </a:solid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r>
              <a:rPr lang="fr-FR" baseline="30000" dirty="0" smtClean="0"/>
              <a:t>e</a:t>
            </a:r>
            <a:r>
              <a:rPr lang="fr-FR" dirty="0" smtClean="0"/>
              <a:t> </a:t>
            </a:r>
            <a:endParaRPr lang="fr-FR" dirty="0"/>
          </a:p>
        </p:txBody>
      </p:sp>
      <p:sp>
        <p:nvSpPr>
          <p:cNvPr id="5" name="Rectangle à coins arrondis 4"/>
          <p:cNvSpPr/>
          <p:nvPr/>
        </p:nvSpPr>
        <p:spPr>
          <a:xfrm>
            <a:off x="6078739" y="1285798"/>
            <a:ext cx="1169142" cy="815195"/>
          </a:xfrm>
          <a:prstGeom prst="roundRect">
            <a:avLst/>
          </a:prstGeom>
          <a:solidFill>
            <a:srgbClr val="5DB2B0"/>
          </a:solidFill>
          <a:ln w="38100" cmpd="sng">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r>
              <a:rPr lang="fr-FR" baseline="30000" dirty="0" smtClean="0"/>
              <a:t>e</a:t>
            </a:r>
            <a:r>
              <a:rPr lang="fr-FR" dirty="0" smtClean="0"/>
              <a:t> </a:t>
            </a:r>
            <a:endParaRPr lang="fr-FR" dirty="0"/>
          </a:p>
        </p:txBody>
      </p:sp>
      <p:cxnSp>
        <p:nvCxnSpPr>
          <p:cNvPr id="11" name="Connecteur droit 10"/>
          <p:cNvCxnSpPr>
            <a:stCxn id="3" idx="0"/>
          </p:cNvCxnSpPr>
          <p:nvPr/>
        </p:nvCxnSpPr>
        <p:spPr>
          <a:xfrm flipH="1">
            <a:off x="4564441" y="1229728"/>
            <a:ext cx="7559" cy="5352593"/>
          </a:xfrm>
          <a:prstGeom prst="line">
            <a:avLst/>
          </a:prstGeom>
          <a:ln w="38100" cmpd="sng">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0552" y="2180921"/>
            <a:ext cx="4203961" cy="2062103"/>
          </a:xfrm>
          <a:prstGeom prst="rect">
            <a:avLst/>
          </a:prstGeom>
          <a:noFill/>
        </p:spPr>
        <p:txBody>
          <a:bodyPr wrap="square" rtlCol="0">
            <a:spAutoFit/>
          </a:bodyPr>
          <a:lstStyle/>
          <a:p>
            <a:r>
              <a:rPr lang="fr-FR" sz="1600" b="1" u="sng" dirty="0" smtClean="0"/>
              <a:t>Tâche proposée :</a:t>
            </a:r>
          </a:p>
          <a:p>
            <a:pPr algn="just"/>
            <a:r>
              <a:rPr lang="fr-FR" sz="1600" dirty="0" smtClean="0"/>
              <a:t>Chaque élève doit produire un court paragraphe pour décrire, à la première personne et aux temps du futur, un lieu où il voudrait voyager, et aller le coller sur le panneau prévu à cet effet (carte du monde).</a:t>
            </a:r>
          </a:p>
          <a:p>
            <a:pPr algn="just"/>
            <a:r>
              <a:rPr lang="fr-FR" sz="1600" dirty="0" smtClean="0"/>
              <a:t>Consignes adaptées au niveau des élèves (quantité, complexité – notamment alternance futur simple/futur antérieur …).</a:t>
            </a:r>
            <a:endParaRPr lang="fr-FR" sz="1600" dirty="0"/>
          </a:p>
        </p:txBody>
      </p:sp>
      <p:sp>
        <p:nvSpPr>
          <p:cNvPr id="17" name="ZoneTexte 16"/>
          <p:cNvSpPr txBox="1"/>
          <p:nvPr/>
        </p:nvSpPr>
        <p:spPr>
          <a:xfrm>
            <a:off x="4683314" y="2180921"/>
            <a:ext cx="4460686" cy="2062103"/>
          </a:xfrm>
          <a:prstGeom prst="rect">
            <a:avLst/>
          </a:prstGeom>
          <a:noFill/>
        </p:spPr>
        <p:txBody>
          <a:bodyPr wrap="square" rtlCol="0">
            <a:spAutoFit/>
          </a:bodyPr>
          <a:lstStyle/>
          <a:p>
            <a:r>
              <a:rPr lang="fr-FR" sz="1600" b="1" u="sng" dirty="0" smtClean="0"/>
              <a:t>Tâche proposée :</a:t>
            </a:r>
          </a:p>
          <a:p>
            <a:pPr algn="just"/>
            <a:r>
              <a:rPr lang="fr-FR" sz="1600" dirty="0" smtClean="0"/>
              <a:t>Chaque élève doit compléter cinq subordonnées conditionnelles d’amorce par des propositions principales aux temps du conditionnel.</a:t>
            </a:r>
            <a:r>
              <a:rPr lang="fr-FR" sz="1600" dirty="0"/>
              <a:t> </a:t>
            </a:r>
            <a:r>
              <a:rPr lang="fr-FR" sz="1600" dirty="0" smtClean="0"/>
              <a:t>Thème : progrès et rêves scientifiques (ex. « Si les voitures pouvaient voler, … »). A coller sur un panneau prévu à cet effet.</a:t>
            </a:r>
          </a:p>
          <a:p>
            <a:pPr algn="just"/>
            <a:r>
              <a:rPr lang="fr-FR" sz="1600" dirty="0" smtClean="0"/>
              <a:t>Consignes adaptées au niveau des élèves (quantité, complexité – notamment valeurs imposées …)</a:t>
            </a:r>
            <a:endParaRPr lang="fr-FR" sz="1600" dirty="0"/>
          </a:p>
        </p:txBody>
      </p:sp>
      <p:sp>
        <p:nvSpPr>
          <p:cNvPr id="10" name="ZoneTexte 9"/>
          <p:cNvSpPr txBox="1"/>
          <p:nvPr/>
        </p:nvSpPr>
        <p:spPr>
          <a:xfrm>
            <a:off x="70552" y="4273997"/>
            <a:ext cx="4203961" cy="2554545"/>
          </a:xfrm>
          <a:prstGeom prst="rect">
            <a:avLst/>
          </a:prstGeom>
          <a:noFill/>
        </p:spPr>
        <p:txBody>
          <a:bodyPr wrap="square" rtlCol="0">
            <a:spAutoFit/>
          </a:bodyPr>
          <a:lstStyle/>
          <a:p>
            <a:r>
              <a:rPr lang="fr-FR" sz="1600" b="1" u="sng" dirty="0" smtClean="0"/>
              <a:t>Contenu de la séquence :</a:t>
            </a:r>
          </a:p>
          <a:p>
            <a:pPr marL="342900" indent="-342900">
              <a:buAutoNum type="arabicParenR"/>
            </a:pPr>
            <a:r>
              <a:rPr lang="fr-FR" sz="1600" dirty="0" smtClean="0"/>
              <a:t>morphologie de quatre temps simples</a:t>
            </a:r>
          </a:p>
          <a:p>
            <a:pPr marL="342900" indent="-342900">
              <a:buAutoNum type="arabicParenR"/>
            </a:pPr>
            <a:r>
              <a:rPr lang="fr-FR" sz="1600" dirty="0" smtClean="0"/>
              <a:t>emplois des temps du futur (valeurs temporelles)</a:t>
            </a:r>
          </a:p>
          <a:p>
            <a:pPr marL="342900" indent="-342900">
              <a:buAutoNum type="arabicParenR"/>
            </a:pPr>
            <a:r>
              <a:rPr lang="fr-FR" sz="1600" dirty="0" smtClean="0"/>
              <a:t>exercices de manipulation</a:t>
            </a:r>
          </a:p>
          <a:p>
            <a:pPr marL="342900" indent="-342900">
              <a:buAutoNum type="arabicParenR"/>
            </a:pPr>
            <a:r>
              <a:rPr lang="fr-FR" sz="1600" dirty="0" smtClean="0"/>
              <a:t>tâche finale</a:t>
            </a:r>
          </a:p>
          <a:p>
            <a:pPr marL="342900" indent="-342900">
              <a:buAutoNum type="arabicParenR"/>
            </a:pPr>
            <a:r>
              <a:rPr lang="fr-FR" sz="1600" dirty="0" smtClean="0"/>
              <a:t>temps métacognitif (devant le panneau des élèves de 3</a:t>
            </a:r>
            <a:r>
              <a:rPr lang="fr-FR" sz="1600" baseline="30000" dirty="0" smtClean="0"/>
              <a:t>e</a:t>
            </a:r>
            <a:r>
              <a:rPr lang="fr-FR" sz="1600" dirty="0" smtClean="0"/>
              <a:t>) : évaluation des travaux des 3</a:t>
            </a:r>
            <a:r>
              <a:rPr lang="fr-FR" sz="1600" baseline="30000" dirty="0" smtClean="0"/>
              <a:t>e</a:t>
            </a:r>
            <a:r>
              <a:rPr lang="fr-FR" sz="1600" dirty="0" smtClean="0"/>
              <a:t> selon des critères prédéfinis (morphologie du conditionnel simple et du conditionnel composé, créativité, richesse lexicale, etc.).</a:t>
            </a:r>
            <a:endParaRPr lang="fr-FR" sz="1600" dirty="0"/>
          </a:p>
        </p:txBody>
      </p:sp>
      <p:sp>
        <p:nvSpPr>
          <p:cNvPr id="19" name="ZoneTexte 18"/>
          <p:cNvSpPr txBox="1"/>
          <p:nvPr/>
        </p:nvSpPr>
        <p:spPr>
          <a:xfrm>
            <a:off x="4683314" y="4270900"/>
            <a:ext cx="4460686" cy="2554545"/>
          </a:xfrm>
          <a:prstGeom prst="rect">
            <a:avLst/>
          </a:prstGeom>
          <a:noFill/>
        </p:spPr>
        <p:txBody>
          <a:bodyPr wrap="square" rtlCol="0">
            <a:spAutoFit/>
          </a:bodyPr>
          <a:lstStyle/>
          <a:p>
            <a:r>
              <a:rPr lang="fr-FR" sz="1600" b="1" u="sng" dirty="0" smtClean="0"/>
              <a:t>Contenu de la séquence :</a:t>
            </a:r>
          </a:p>
          <a:p>
            <a:pPr marL="342900" indent="-342900">
              <a:buAutoNum type="arabicParenR"/>
            </a:pPr>
            <a:r>
              <a:rPr lang="fr-FR" sz="1600" dirty="0" smtClean="0"/>
              <a:t>révision morphologie de quatre temps simples</a:t>
            </a:r>
          </a:p>
          <a:p>
            <a:pPr marL="342900" indent="-342900">
              <a:buAutoNum type="arabicParenR"/>
            </a:pPr>
            <a:r>
              <a:rPr lang="fr-FR" sz="1600" dirty="0" smtClean="0"/>
              <a:t>révision emplois des temps du futur (valeurs temporelles) + étude emplois du conditionnel</a:t>
            </a:r>
          </a:p>
          <a:p>
            <a:pPr marL="342900" indent="-342900">
              <a:buAutoNum type="arabicParenR"/>
            </a:pPr>
            <a:r>
              <a:rPr lang="fr-FR" sz="1600" dirty="0" smtClean="0"/>
              <a:t>exercices de manipulation</a:t>
            </a:r>
          </a:p>
          <a:p>
            <a:pPr marL="342900" indent="-342900">
              <a:buAutoNum type="arabicParenR"/>
            </a:pPr>
            <a:r>
              <a:rPr lang="fr-FR" sz="1600" dirty="0" smtClean="0"/>
              <a:t>tâche finale</a:t>
            </a:r>
          </a:p>
          <a:p>
            <a:pPr marL="342900" indent="-342900">
              <a:buAutoNum type="arabicParenR"/>
            </a:pPr>
            <a:r>
              <a:rPr lang="fr-FR" sz="1600" dirty="0" smtClean="0"/>
              <a:t>temps métacognitif (devant le panneau des élèves de 5</a:t>
            </a:r>
            <a:r>
              <a:rPr lang="fr-FR" sz="1600" baseline="30000" dirty="0" smtClean="0"/>
              <a:t>e</a:t>
            </a:r>
            <a:r>
              <a:rPr lang="fr-FR" sz="1600" dirty="0" smtClean="0"/>
              <a:t>) : évaluation des travaux des 5</a:t>
            </a:r>
            <a:r>
              <a:rPr lang="fr-FR" sz="1600" baseline="30000" dirty="0" smtClean="0"/>
              <a:t>e</a:t>
            </a:r>
            <a:r>
              <a:rPr lang="fr-FR" sz="1600" dirty="0" smtClean="0"/>
              <a:t> selon des critères prédéfinis (morphologie, emplois, créativité, richesse lexicale, etc.).</a:t>
            </a:r>
            <a:endParaRPr lang="fr-FR" sz="1600" dirty="0"/>
          </a:p>
        </p:txBody>
      </p:sp>
    </p:spTree>
    <p:extLst>
      <p:ext uri="{BB962C8B-B14F-4D97-AF65-F5344CB8AC3E}">
        <p14:creationId xmlns:p14="http://schemas.microsoft.com/office/powerpoint/2010/main" xmlns="" val="20593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ppt_x</p:attrName>
                                        </p:attrNameLst>
                                      </p:cBhvr>
                                      <p:tavLst>
                                        <p:tav tm="0">
                                          <p:val>
                                            <p:strVal val="#ppt_x+#ppt_w*1.125000"/>
                                          </p:val>
                                        </p:tav>
                                        <p:tav tm="100000">
                                          <p:val>
                                            <p:strVal val="#ppt_x"/>
                                          </p:val>
                                        </p:tav>
                                      </p:tavLst>
                                    </p:anim>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0"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379224"/>
            <a:ext cx="7924800" cy="5335776"/>
          </a:xfrm>
        </p:spPr>
        <p:txBody>
          <a:bodyPr/>
          <a:lstStyle/>
          <a:p>
            <a:pPr marL="0" indent="0">
              <a:buNone/>
            </a:pPr>
            <a:endParaRPr lang="fr-FR" sz="2000" dirty="0" smtClean="0"/>
          </a:p>
          <a:p>
            <a:pPr marL="0" indent="0">
              <a:buNone/>
            </a:pPr>
            <a:endParaRPr lang="fr-FR" sz="2000" dirty="0" smtClean="0"/>
          </a:p>
          <a:p>
            <a:pPr marL="0" indent="0">
              <a:buNone/>
            </a:pPr>
            <a:r>
              <a:rPr lang="fr-FR" sz="2000" dirty="0" smtClean="0"/>
              <a:t>1) Le programme d’étude de la langue : permanences et changements</a:t>
            </a:r>
          </a:p>
          <a:p>
            <a:pPr marL="0" indent="0">
              <a:buNone/>
            </a:pPr>
            <a:endParaRPr lang="fr-FR" sz="2000" dirty="0" smtClean="0"/>
          </a:p>
          <a:p>
            <a:pPr marL="0" indent="0">
              <a:buNone/>
            </a:pPr>
            <a:r>
              <a:rPr lang="fr-FR" sz="2000" dirty="0" smtClean="0"/>
              <a:t>2) L’étude de la langue : domaine de compétences ou domaine au service des compétences?</a:t>
            </a:r>
          </a:p>
          <a:p>
            <a:pPr marL="0" indent="0">
              <a:buNone/>
            </a:pPr>
            <a:endParaRPr lang="fr-FR" sz="2000" dirty="0"/>
          </a:p>
          <a:p>
            <a:pPr marL="0" indent="0">
              <a:buNone/>
            </a:pPr>
            <a:r>
              <a:rPr lang="fr-FR" sz="2000" dirty="0" smtClean="0"/>
              <a:t>3) Ce que nous pouvons apprendre des cours de langues vivantes</a:t>
            </a:r>
            <a:endParaRPr lang="fr-FR" sz="2000" dirty="0"/>
          </a:p>
          <a:p>
            <a:pPr marL="0" indent="0">
              <a:buNone/>
            </a:pPr>
            <a:endParaRPr lang="fr-FR" sz="2000" dirty="0" smtClean="0"/>
          </a:p>
          <a:p>
            <a:pPr marL="0" indent="0">
              <a:buNone/>
            </a:pPr>
            <a:r>
              <a:rPr lang="fr-FR" sz="2000" dirty="0" smtClean="0"/>
              <a:t>4) Exemples de pratiques</a:t>
            </a:r>
            <a:endParaRPr lang="fr-FR" dirty="0"/>
          </a:p>
          <a:p>
            <a:pPr marL="0" indent="0">
              <a:buNone/>
            </a:pPr>
            <a:endParaRPr lang="fr-FR" dirty="0" smtClean="0"/>
          </a:p>
        </p:txBody>
      </p:sp>
    </p:spTree>
    <p:extLst>
      <p:ext uri="{BB962C8B-B14F-4D97-AF65-F5344CB8AC3E}">
        <p14:creationId xmlns:p14="http://schemas.microsoft.com/office/powerpoint/2010/main" xmlns="" val="1860678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693017"/>
          </a:xfrm>
        </p:spPr>
        <p:txBody>
          <a:bodyPr/>
          <a:lstStyle/>
          <a:p>
            <a:pPr algn="ctr"/>
            <a:r>
              <a:rPr lang="fr-FR" dirty="0" smtClean="0"/>
              <a:t>BILAN</a:t>
            </a:r>
            <a:endParaRPr lang="fr-FR" dirty="0"/>
          </a:p>
        </p:txBody>
      </p:sp>
      <p:sp>
        <p:nvSpPr>
          <p:cNvPr id="3" name="Espace réservé du contenu 2"/>
          <p:cNvSpPr>
            <a:spLocks noGrp="1"/>
          </p:cNvSpPr>
          <p:nvPr>
            <p:ph sz="quarter" idx="13"/>
          </p:nvPr>
        </p:nvSpPr>
        <p:spPr>
          <a:xfrm>
            <a:off x="609600" y="1108771"/>
            <a:ext cx="7924800" cy="4606229"/>
          </a:xfrm>
        </p:spPr>
        <p:txBody>
          <a:bodyPr/>
          <a:lstStyle/>
          <a:p>
            <a:pPr marL="0" indent="0" algn="just">
              <a:buNone/>
            </a:pPr>
            <a:endParaRPr lang="fr-FR" sz="1600" dirty="0" smtClean="0"/>
          </a:p>
          <a:p>
            <a:pPr marL="0" indent="0" algn="just">
              <a:buNone/>
            </a:pPr>
            <a:r>
              <a:rPr lang="fr-FR" sz="1600" dirty="0" smtClean="0"/>
              <a:t>→ L’étude de la langue peut être l’objectif central d’une séquence, en relation avec le développement de compétences d’oral, d’écriture ou de lecture.</a:t>
            </a:r>
          </a:p>
          <a:p>
            <a:pPr marL="0" indent="0" algn="just">
              <a:buNone/>
            </a:pPr>
            <a:endParaRPr lang="fr-FR" sz="1600" dirty="0"/>
          </a:p>
          <a:p>
            <a:pPr marL="0" indent="0" algn="just">
              <a:buNone/>
            </a:pPr>
            <a:r>
              <a:rPr lang="fr-FR" sz="1600" dirty="0" smtClean="0"/>
              <a:t>→ Ici, la langue est mise en situation : situation d’écriture ; dimension de projet : les élèves écrivent pour être lus par des pairs.</a:t>
            </a:r>
          </a:p>
          <a:p>
            <a:pPr marL="0" indent="0" algn="just">
              <a:buNone/>
            </a:pPr>
            <a:endParaRPr lang="fr-FR" sz="1600" dirty="0"/>
          </a:p>
          <a:p>
            <a:pPr marL="0" indent="0" algn="just">
              <a:buNone/>
            </a:pPr>
            <a:r>
              <a:rPr lang="fr-FR" sz="1600" dirty="0" smtClean="0"/>
              <a:t>→ La séquence a pour objectif de permettre l’intériorisation de normes linguistiques : les élèves ne sont pas seulement placés en position de production (situation d’écriture), mais également de réception (lecture des énoncés produits par leurs camarades) et d’évaluation (dimension métacognitive).</a:t>
            </a:r>
            <a:endParaRPr lang="fr-FR" dirty="0"/>
          </a:p>
        </p:txBody>
      </p:sp>
    </p:spTree>
    <p:extLst>
      <p:ext uri="{BB962C8B-B14F-4D97-AF65-F5344CB8AC3E}">
        <p14:creationId xmlns:p14="http://schemas.microsoft.com/office/powerpoint/2010/main" xmlns="" val="31177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93862" y="2479615"/>
            <a:ext cx="8103363" cy="1506491"/>
          </a:xfrm>
        </p:spPr>
        <p:txBody>
          <a:bodyPr/>
          <a:lstStyle/>
          <a:p>
            <a:pPr algn="ctr"/>
            <a:r>
              <a:rPr lang="fr-FR" dirty="0" smtClean="0"/>
              <a:t>3) Ce que nous pouvons apprendre des cours de langues vivantes</a:t>
            </a:r>
            <a:endParaRPr lang="fr-FR" dirty="0"/>
          </a:p>
        </p:txBody>
      </p:sp>
    </p:spTree>
    <p:extLst>
      <p:ext uri="{BB962C8B-B14F-4D97-AF65-F5344CB8AC3E}">
        <p14:creationId xmlns:p14="http://schemas.microsoft.com/office/powerpoint/2010/main" xmlns="" val="4231871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251993"/>
            <a:ext cx="7924800" cy="5463007"/>
          </a:xfrm>
        </p:spPr>
        <p:txBody>
          <a:bodyPr/>
          <a:lstStyle/>
          <a:p>
            <a:pPr marL="0" indent="0">
              <a:buNone/>
            </a:pPr>
            <a:r>
              <a:rPr lang="fr-FR" sz="1800" b="1" u="sng" dirty="0" smtClean="0"/>
              <a:t>→ Le statut de l’erreur</a:t>
            </a:r>
          </a:p>
          <a:p>
            <a:pPr marL="0" indent="0" algn="just">
              <a:buNone/>
            </a:pPr>
            <a:r>
              <a:rPr lang="fr-FR" dirty="0" smtClean="0"/>
              <a:t>Dans un premier temps, </a:t>
            </a:r>
            <a:r>
              <a:rPr lang="fr-FR" b="1" u="sng" dirty="0" smtClean="0"/>
              <a:t>encourager le processus de production</a:t>
            </a:r>
            <a:r>
              <a:rPr lang="fr-FR" dirty="0" smtClean="0"/>
              <a:t> (ECRIRE, DIRE), même si l’élève fait beaucoup de fautes. On peut, déjà à ce stage, proposer une première évaluation de la production, sans tenir compte des erreurs langagières.</a:t>
            </a:r>
          </a:p>
          <a:p>
            <a:pPr marL="0" indent="0" algn="just">
              <a:buNone/>
            </a:pPr>
            <a:endParaRPr lang="fr-FR" dirty="0" smtClean="0"/>
          </a:p>
          <a:p>
            <a:pPr marL="0" indent="0" algn="just">
              <a:buNone/>
            </a:pPr>
            <a:endParaRPr lang="fr-FR" dirty="0" smtClean="0"/>
          </a:p>
          <a:p>
            <a:pPr marL="0" indent="0" algn="just">
              <a:buNone/>
            </a:pPr>
            <a:endParaRPr lang="fr-FR" dirty="0" smtClean="0"/>
          </a:p>
          <a:p>
            <a:pPr marL="0" indent="0" algn="just">
              <a:buNone/>
            </a:pPr>
            <a:r>
              <a:rPr lang="fr-FR" dirty="0" smtClean="0"/>
              <a:t>Le travail sur la langue doit venir dans un second temps : dans une </a:t>
            </a:r>
            <a:r>
              <a:rPr lang="fr-FR" b="1" u="sng" dirty="0" smtClean="0"/>
              <a:t>démarche de réflexion sur la langue</a:t>
            </a:r>
            <a:r>
              <a:rPr lang="fr-FR" dirty="0" smtClean="0"/>
              <a:t>, l’élève est amené à </a:t>
            </a:r>
            <a:r>
              <a:rPr lang="fr-FR" b="1" u="sng" dirty="0" smtClean="0"/>
              <a:t>réviser</a:t>
            </a:r>
            <a:r>
              <a:rPr lang="fr-FR" dirty="0" smtClean="0"/>
              <a:t> sa production en </a:t>
            </a:r>
            <a:r>
              <a:rPr lang="fr-FR" b="1" u="sng" dirty="0" smtClean="0"/>
              <a:t>corrigeant</a:t>
            </a:r>
            <a:r>
              <a:rPr lang="fr-FR" dirty="0" smtClean="0"/>
              <a:t> ses erreurs.</a:t>
            </a:r>
          </a:p>
          <a:p>
            <a:pPr marL="0" indent="0" algn="just">
              <a:buNone/>
            </a:pPr>
            <a:endParaRPr lang="fr-FR" dirty="0"/>
          </a:p>
          <a:p>
            <a:pPr marL="0" indent="0" algn="just">
              <a:buNone/>
            </a:pPr>
            <a:endParaRPr lang="fr-FR" dirty="0" smtClean="0"/>
          </a:p>
          <a:p>
            <a:pPr marL="0" indent="0" algn="just">
              <a:buNone/>
            </a:pPr>
            <a:endParaRPr lang="fr-FR" dirty="0"/>
          </a:p>
          <a:p>
            <a:pPr marL="0" indent="0" algn="just">
              <a:buNone/>
            </a:pPr>
            <a:r>
              <a:rPr lang="fr-FR" i="1" dirty="0" smtClean="0"/>
              <a:t>Remarque : les élèves les plus faibles en français entrent souvent dans une posture de refus de produire, par peur de l’erreur. </a:t>
            </a:r>
          </a:p>
          <a:p>
            <a:pPr marL="0" indent="0">
              <a:buNone/>
            </a:pPr>
            <a:endParaRPr lang="fr-FR" dirty="0"/>
          </a:p>
        </p:txBody>
      </p:sp>
      <p:sp>
        <p:nvSpPr>
          <p:cNvPr id="4" name="ZoneTexte 3"/>
          <p:cNvSpPr txBox="1"/>
          <p:nvPr/>
        </p:nvSpPr>
        <p:spPr>
          <a:xfrm>
            <a:off x="2235200" y="1788160"/>
            <a:ext cx="4677896" cy="646331"/>
          </a:xfrm>
          <a:prstGeom prst="rect">
            <a:avLst/>
          </a:prstGeom>
          <a:noFill/>
          <a:ln w="38100" cmpd="sng">
            <a:solidFill>
              <a:srgbClr val="FF0000"/>
            </a:solidFill>
            <a:prstDash val="sysDash"/>
          </a:ln>
        </p:spPr>
        <p:txBody>
          <a:bodyPr wrap="none" rtlCol="0">
            <a:spAutoFit/>
          </a:bodyPr>
          <a:lstStyle/>
          <a:p>
            <a:r>
              <a:rPr lang="fr-FR" dirty="0" smtClean="0"/>
              <a:t>« Plus on lit, mieux on lit. » (Pascale </a:t>
            </a:r>
            <a:r>
              <a:rPr lang="fr-FR" dirty="0" err="1" smtClean="0"/>
              <a:t>Bézu</a:t>
            </a:r>
            <a:r>
              <a:rPr lang="fr-FR" dirty="0" smtClean="0"/>
              <a:t>)</a:t>
            </a:r>
          </a:p>
          <a:p>
            <a:r>
              <a:rPr lang="fr-FR" dirty="0" smtClean="0"/>
              <a:t>Plus on écrit, mieux on écrit. Plus on dit, mieux on dit.</a:t>
            </a:r>
            <a:endParaRPr lang="fr-FR" dirty="0"/>
          </a:p>
        </p:txBody>
      </p:sp>
      <p:sp>
        <p:nvSpPr>
          <p:cNvPr id="6" name="ZoneTexte 5"/>
          <p:cNvSpPr txBox="1"/>
          <p:nvPr/>
        </p:nvSpPr>
        <p:spPr>
          <a:xfrm>
            <a:off x="2235201" y="3667760"/>
            <a:ext cx="4677896" cy="646331"/>
          </a:xfrm>
          <a:prstGeom prst="rect">
            <a:avLst/>
          </a:prstGeom>
          <a:noFill/>
          <a:ln w="38100" cmpd="sng">
            <a:solidFill>
              <a:srgbClr val="FF0000"/>
            </a:solidFill>
            <a:prstDash val="sysDash"/>
          </a:ln>
        </p:spPr>
        <p:txBody>
          <a:bodyPr wrap="square" rtlCol="0">
            <a:spAutoFit/>
          </a:bodyPr>
          <a:lstStyle/>
          <a:p>
            <a:r>
              <a:rPr lang="fr-FR" dirty="0" smtClean="0"/>
              <a:t>Il convient de passer de la sanction de l’erreur au repérage de l’erreur pour encourager la progression.</a:t>
            </a:r>
            <a:endParaRPr lang="fr-FR" dirty="0"/>
          </a:p>
        </p:txBody>
      </p:sp>
      <p:sp>
        <p:nvSpPr>
          <p:cNvPr id="8" name="ZoneTexte 7"/>
          <p:cNvSpPr txBox="1"/>
          <p:nvPr/>
        </p:nvSpPr>
        <p:spPr>
          <a:xfrm>
            <a:off x="2235201" y="5273040"/>
            <a:ext cx="4677896" cy="369332"/>
          </a:xfrm>
          <a:prstGeom prst="rect">
            <a:avLst/>
          </a:prstGeom>
          <a:noFill/>
          <a:ln w="38100" cmpd="sng">
            <a:solidFill>
              <a:srgbClr val="FF0000"/>
            </a:solidFill>
            <a:prstDash val="sysDash"/>
          </a:ln>
        </p:spPr>
        <p:txBody>
          <a:bodyPr wrap="square" rtlCol="0">
            <a:spAutoFit/>
          </a:bodyPr>
          <a:lstStyle/>
          <a:p>
            <a:r>
              <a:rPr lang="fr-FR" dirty="0" smtClean="0"/>
              <a:t>Nécessité de modifier le statut de l’erreur.</a:t>
            </a:r>
            <a:endParaRPr lang="fr-FR" dirty="0"/>
          </a:p>
        </p:txBody>
      </p:sp>
    </p:spTree>
    <p:extLst>
      <p:ext uri="{BB962C8B-B14F-4D97-AF65-F5344CB8AC3E}">
        <p14:creationId xmlns:p14="http://schemas.microsoft.com/office/powerpoint/2010/main" xmlns="" val="9479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251993"/>
            <a:ext cx="7924800" cy="5463007"/>
          </a:xfrm>
        </p:spPr>
        <p:txBody>
          <a:bodyPr>
            <a:normAutofit/>
          </a:bodyPr>
          <a:lstStyle/>
          <a:p>
            <a:pPr marL="0" indent="0">
              <a:buNone/>
            </a:pPr>
            <a:r>
              <a:rPr lang="fr-FR" sz="1800" b="1" u="sng" dirty="0" smtClean="0"/>
              <a:t>→ Travailler par étapes</a:t>
            </a:r>
          </a:p>
          <a:p>
            <a:pPr marL="0" indent="0" algn="just">
              <a:buNone/>
            </a:pPr>
            <a:r>
              <a:rPr lang="fr-FR" dirty="0" smtClean="0"/>
              <a:t>Un élève qui fait plusieurs types d’erreurs simultanément n’est pas en mesure de tout corriger en même temps.</a:t>
            </a:r>
          </a:p>
          <a:p>
            <a:pPr marL="0" indent="0" algn="just">
              <a:buNone/>
            </a:pPr>
            <a:r>
              <a:rPr lang="fr-FR" dirty="0" smtClean="0"/>
              <a:t>Nécessité d’un </a:t>
            </a:r>
            <a:r>
              <a:rPr lang="fr-FR" b="1" u="sng" dirty="0" smtClean="0"/>
              <a:t>travail ciblé</a:t>
            </a:r>
            <a:r>
              <a:rPr lang="fr-FR" dirty="0" smtClean="0"/>
              <a:t>, </a:t>
            </a:r>
            <a:r>
              <a:rPr lang="fr-FR" b="1" u="sng" dirty="0" smtClean="0"/>
              <a:t>par étapes</a:t>
            </a:r>
            <a:r>
              <a:rPr lang="fr-FR" dirty="0" smtClean="0"/>
              <a:t> : construire petit à petit, en réinvestissant progressivement.</a:t>
            </a:r>
          </a:p>
          <a:p>
            <a:pPr marL="0" indent="0" algn="just">
              <a:buNone/>
            </a:pPr>
            <a:r>
              <a:rPr lang="fr-FR" dirty="0" smtClean="0"/>
              <a:t>Mise en place de </a:t>
            </a:r>
            <a:r>
              <a:rPr lang="fr-FR" b="1" u="sng" dirty="0" smtClean="0"/>
              <a:t>parcours différenciés</a:t>
            </a:r>
            <a:r>
              <a:rPr lang="fr-FR" b="1" dirty="0" smtClean="0"/>
              <a:t> </a:t>
            </a:r>
            <a:r>
              <a:rPr lang="fr-FR" dirty="0" smtClean="0"/>
              <a:t>en fonction des difficultés des élèves : fixer un ou deux objectifs par production. </a:t>
            </a:r>
          </a:p>
          <a:p>
            <a:pPr marL="0" indent="0" algn="just">
              <a:buNone/>
            </a:pPr>
            <a:endParaRPr lang="fr-FR" dirty="0"/>
          </a:p>
          <a:p>
            <a:pPr marL="0" indent="0" algn="just">
              <a:buNone/>
            </a:pPr>
            <a:r>
              <a:rPr lang="fr-FR" u="sng" dirty="0" smtClean="0"/>
              <a:t>Exemple :</a:t>
            </a:r>
            <a:r>
              <a:rPr lang="fr-FR" dirty="0" smtClean="0"/>
              <a:t> La séquence d’écriture</a:t>
            </a:r>
          </a:p>
          <a:p>
            <a:pPr marL="0" indent="0" algn="just">
              <a:buNone/>
            </a:pPr>
            <a:r>
              <a:rPr lang="fr-FR" i="1" dirty="0" smtClean="0"/>
              <a:t>Soit une situation S1: </a:t>
            </a:r>
          </a:p>
          <a:p>
            <a:pPr marL="0" indent="0" algn="just">
              <a:buNone/>
            </a:pPr>
            <a:endParaRPr lang="fr-FR" i="1" dirty="0" smtClean="0"/>
          </a:p>
          <a:p>
            <a:pPr marL="0" indent="0" algn="just">
              <a:buNone/>
            </a:pPr>
            <a:endParaRPr lang="fr-FR" i="1" dirty="0"/>
          </a:p>
          <a:p>
            <a:pPr marL="0" indent="0" algn="just">
              <a:buNone/>
            </a:pPr>
            <a:r>
              <a:rPr lang="fr-FR" i="1" dirty="0" smtClean="0"/>
              <a:t>Situation S2 (séquence d’écriture suivante):</a:t>
            </a:r>
          </a:p>
          <a:p>
            <a:pPr marL="0" indent="0" algn="just">
              <a:buNone/>
            </a:pPr>
            <a:endParaRPr lang="fr-FR" dirty="0" smtClean="0"/>
          </a:p>
          <a:p>
            <a:pPr marL="0" indent="0" algn="just">
              <a:buNone/>
            </a:pPr>
            <a:endParaRPr lang="fr-FR" dirty="0" smtClean="0"/>
          </a:p>
          <a:p>
            <a:pPr marL="0" indent="0">
              <a:buNone/>
            </a:pPr>
            <a:endParaRPr lang="fr-FR" dirty="0"/>
          </a:p>
        </p:txBody>
      </p:sp>
      <p:sp>
        <p:nvSpPr>
          <p:cNvPr id="11" name="ZoneTexte 10"/>
          <p:cNvSpPr txBox="1"/>
          <p:nvPr/>
        </p:nvSpPr>
        <p:spPr>
          <a:xfrm>
            <a:off x="721360" y="3769360"/>
            <a:ext cx="7813040" cy="584776"/>
          </a:xfrm>
          <a:prstGeom prst="rect">
            <a:avLst/>
          </a:prstGeom>
          <a:solidFill>
            <a:srgbClr val="5DB2B0"/>
          </a:solid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600" dirty="0"/>
              <a:t>Production →</a:t>
            </a:r>
            <a:r>
              <a:rPr lang="fr-FR" sz="1600" b="1" dirty="0"/>
              <a:t> </a:t>
            </a:r>
            <a:r>
              <a:rPr lang="fr-FR" sz="1600" dirty="0"/>
              <a:t>un point de langue à travailler est ciblé → fiche-outil personnalisée (A.P.) → révision du texte en fonction de la fiche-outil</a:t>
            </a:r>
            <a:r>
              <a:rPr lang="fr-FR" sz="1600" dirty="0" smtClean="0"/>
              <a:t>.</a:t>
            </a:r>
            <a:endParaRPr lang="fr-FR" sz="1600" dirty="0"/>
          </a:p>
        </p:txBody>
      </p:sp>
      <p:sp>
        <p:nvSpPr>
          <p:cNvPr id="12" name="ZoneTexte 11"/>
          <p:cNvSpPr txBox="1"/>
          <p:nvPr/>
        </p:nvSpPr>
        <p:spPr>
          <a:xfrm>
            <a:off x="721360" y="5068669"/>
            <a:ext cx="7813040" cy="584776"/>
          </a:xfrm>
          <a:prstGeom prst="rect">
            <a:avLst/>
          </a:prstGeom>
          <a:solidFill>
            <a:srgbClr val="C77D25"/>
          </a:solidFill>
          <a:ln w="38100" cmpd="sng">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600" dirty="0"/>
              <a:t>Production → </a:t>
            </a:r>
            <a:r>
              <a:rPr lang="fr-FR" sz="1600" dirty="0" smtClean="0"/>
              <a:t>temps d’autocorrection (avec fiche-outil S1) → un nouveau point </a:t>
            </a:r>
            <a:r>
              <a:rPr lang="fr-FR" sz="1600" dirty="0"/>
              <a:t>de langue à travailler est ciblé → fiche-outil personnalisée (A.P.) → révision du texte en fonction de la fiche-outil</a:t>
            </a:r>
            <a:r>
              <a:rPr lang="fr-FR" sz="1600" dirty="0" smtClean="0"/>
              <a:t>.</a:t>
            </a:r>
            <a:endParaRPr lang="fr-FR" sz="1600" dirty="0"/>
          </a:p>
        </p:txBody>
      </p:sp>
    </p:spTree>
    <p:extLst>
      <p:ext uri="{BB962C8B-B14F-4D97-AF65-F5344CB8AC3E}">
        <p14:creationId xmlns:p14="http://schemas.microsoft.com/office/powerpoint/2010/main" xmlns="" val="39915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par>
                          <p:cTn id="34" fill="hold">
                            <p:stCondLst>
                              <p:cond delay="500"/>
                            </p:stCondLst>
                            <p:childTnLst>
                              <p:par>
                                <p:cTn id="35" presetID="6"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93862" y="2479615"/>
            <a:ext cx="8103363" cy="1506491"/>
          </a:xfrm>
        </p:spPr>
        <p:txBody>
          <a:bodyPr/>
          <a:lstStyle/>
          <a:p>
            <a:pPr algn="ctr"/>
            <a:r>
              <a:rPr lang="fr-FR" dirty="0" smtClean="0"/>
              <a:t>3) Exemples de pratiques</a:t>
            </a:r>
            <a:endParaRPr lang="fr-FR" dirty="0"/>
          </a:p>
        </p:txBody>
      </p:sp>
    </p:spTree>
    <p:extLst>
      <p:ext uri="{BB962C8B-B14F-4D97-AF65-F5344CB8AC3E}">
        <p14:creationId xmlns:p14="http://schemas.microsoft.com/office/powerpoint/2010/main" xmlns="" val="878928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7924800" cy="783735"/>
          </a:xfrm>
        </p:spPr>
        <p:txBody>
          <a:bodyPr/>
          <a:lstStyle/>
          <a:p>
            <a:pPr algn="ctr"/>
            <a:r>
              <a:rPr lang="fr-FR" dirty="0" smtClean="0"/>
              <a:t>La dictée ciblée</a:t>
            </a:r>
            <a:endParaRPr lang="fr-FR" dirty="0"/>
          </a:p>
        </p:txBody>
      </p:sp>
      <p:sp>
        <p:nvSpPr>
          <p:cNvPr id="3" name="Espace réservé du contenu 2"/>
          <p:cNvSpPr>
            <a:spLocks noGrp="1"/>
          </p:cNvSpPr>
          <p:nvPr>
            <p:ph sz="quarter" idx="13"/>
          </p:nvPr>
        </p:nvSpPr>
        <p:spPr>
          <a:xfrm>
            <a:off x="609600" y="1421242"/>
            <a:ext cx="7924800" cy="4293757"/>
          </a:xfrm>
        </p:spPr>
        <p:txBody>
          <a:bodyPr/>
          <a:lstStyle/>
          <a:p>
            <a:pPr marL="0" indent="0">
              <a:buNone/>
            </a:pPr>
            <a:r>
              <a:rPr lang="fr-FR" dirty="0" smtClean="0"/>
              <a:t>• La pratique de la dictée est confortée par les nouveaux programmes du collège.</a:t>
            </a:r>
          </a:p>
          <a:p>
            <a:pPr marL="0" indent="0">
              <a:buNone/>
            </a:pPr>
            <a:r>
              <a:rPr lang="fr-FR" dirty="0" smtClean="0"/>
              <a:t>• </a:t>
            </a:r>
            <a:r>
              <a:rPr lang="fr-FR" u="sng" dirty="0" smtClean="0"/>
              <a:t>Situation-problème:</a:t>
            </a:r>
            <a:r>
              <a:rPr lang="fr-FR" dirty="0" smtClean="0"/>
              <a:t> Comment allier pratique de la dictée et évaluation par compétences?</a:t>
            </a:r>
          </a:p>
          <a:p>
            <a:pPr marL="0" indent="0">
              <a:buNone/>
            </a:pPr>
            <a:endParaRPr lang="fr-FR" dirty="0" smtClean="0"/>
          </a:p>
        </p:txBody>
      </p:sp>
      <p:sp>
        <p:nvSpPr>
          <p:cNvPr id="4" name="ZoneTexte 3"/>
          <p:cNvSpPr txBox="1"/>
          <p:nvPr/>
        </p:nvSpPr>
        <p:spPr>
          <a:xfrm>
            <a:off x="609600" y="2912656"/>
            <a:ext cx="7924800" cy="369332"/>
          </a:xfrm>
          <a:prstGeom prst="rect">
            <a:avLst/>
          </a:prstGeom>
          <a:noFill/>
          <a:ln>
            <a:solidFill>
              <a:schemeClr val="tx1">
                <a:lumMod val="85000"/>
              </a:schemeClr>
            </a:solidFill>
            <a:prstDash val="dot"/>
          </a:ln>
        </p:spPr>
        <p:txBody>
          <a:bodyPr wrap="square" rtlCol="0">
            <a:spAutoFit/>
          </a:bodyPr>
          <a:lstStyle/>
          <a:p>
            <a:pPr algn="ctr"/>
            <a:r>
              <a:rPr lang="fr-FR" b="1" dirty="0">
                <a:solidFill>
                  <a:srgbClr val="5DB2B0"/>
                </a:solidFill>
              </a:rPr>
              <a:t>LA DICTÉE CIBLÉE: pour une progression au rythme de </a:t>
            </a:r>
            <a:r>
              <a:rPr lang="fr-FR" b="1" dirty="0" smtClean="0">
                <a:solidFill>
                  <a:srgbClr val="5DB2B0"/>
                </a:solidFill>
              </a:rPr>
              <a:t>chacun</a:t>
            </a:r>
            <a:endParaRPr lang="fr-FR" b="1" dirty="0">
              <a:solidFill>
                <a:srgbClr val="5DB2B0"/>
              </a:solidFill>
            </a:endParaRPr>
          </a:p>
        </p:txBody>
      </p:sp>
      <p:sp>
        <p:nvSpPr>
          <p:cNvPr id="5" name="Flèche vers le bas 4"/>
          <p:cNvSpPr/>
          <p:nvPr/>
        </p:nvSpPr>
        <p:spPr>
          <a:xfrm>
            <a:off x="4414519" y="2308259"/>
            <a:ext cx="382994" cy="483827"/>
          </a:xfrm>
          <a:prstGeom prst="downArrow">
            <a:avLst/>
          </a:prstGeom>
          <a:solidFill>
            <a:srgbClr val="5DB2B0"/>
          </a:solidFill>
          <a:ln>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45044" y="3477508"/>
            <a:ext cx="1542058" cy="887017"/>
          </a:xfrm>
          <a:prstGeom prst="roundRect">
            <a:avLst/>
          </a:prstGeom>
          <a:noFill/>
          <a:ln>
            <a:solidFill>
              <a:srgbClr val="5DB2B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Objectifs</a:t>
            </a:r>
            <a:endParaRPr lang="fr-FR" dirty="0"/>
          </a:p>
        </p:txBody>
      </p:sp>
      <p:sp>
        <p:nvSpPr>
          <p:cNvPr id="8" name="Rectangle à coins arrondis 7"/>
          <p:cNvSpPr/>
          <p:nvPr/>
        </p:nvSpPr>
        <p:spPr>
          <a:xfrm>
            <a:off x="645044" y="4821732"/>
            <a:ext cx="1542058" cy="887017"/>
          </a:xfrm>
          <a:prstGeom prst="roundRect">
            <a:avLst/>
          </a:prstGeom>
          <a:noFill/>
          <a:ln>
            <a:solidFill>
              <a:srgbClr val="5DB2B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Modalités</a:t>
            </a:r>
            <a:endParaRPr lang="fr-FR" dirty="0"/>
          </a:p>
        </p:txBody>
      </p:sp>
      <p:sp>
        <p:nvSpPr>
          <p:cNvPr id="9" name="ZoneTexte 8"/>
          <p:cNvSpPr txBox="1"/>
          <p:nvPr/>
        </p:nvSpPr>
        <p:spPr>
          <a:xfrm>
            <a:off x="2348363" y="3608546"/>
            <a:ext cx="6186038" cy="646331"/>
          </a:xfrm>
          <a:prstGeom prst="rect">
            <a:avLst/>
          </a:prstGeom>
          <a:noFill/>
        </p:spPr>
        <p:txBody>
          <a:bodyPr wrap="square" rtlCol="0">
            <a:spAutoFit/>
          </a:bodyPr>
          <a:lstStyle/>
          <a:p>
            <a:r>
              <a:rPr lang="fr-FR" dirty="0" smtClean="0"/>
              <a:t>vérifier l’acquisition d’une compétence travaillée préalablement en classe </a:t>
            </a:r>
            <a:r>
              <a:rPr lang="fr-FR" u="sng" dirty="0" smtClean="0"/>
              <a:t>selon le niveau de chaque élève</a:t>
            </a:r>
            <a:endParaRPr lang="fr-FR" u="sng" dirty="0"/>
          </a:p>
        </p:txBody>
      </p:sp>
      <p:sp>
        <p:nvSpPr>
          <p:cNvPr id="10" name="ZoneTexte 9"/>
          <p:cNvSpPr txBox="1"/>
          <p:nvPr/>
        </p:nvSpPr>
        <p:spPr>
          <a:xfrm>
            <a:off x="2479387" y="4821732"/>
            <a:ext cx="2702858" cy="369332"/>
          </a:xfrm>
          <a:prstGeom prst="rect">
            <a:avLst/>
          </a:prstGeom>
          <a:noFill/>
        </p:spPr>
        <p:txBody>
          <a:bodyPr wrap="none" rtlCol="0">
            <a:spAutoFit/>
          </a:bodyPr>
          <a:lstStyle/>
          <a:p>
            <a:r>
              <a:rPr lang="fr-FR" dirty="0" smtClean="0"/>
              <a:t>la MÊME dictée pour TOUS…</a:t>
            </a:r>
            <a:endParaRPr lang="fr-FR" dirty="0"/>
          </a:p>
        </p:txBody>
      </p:sp>
      <p:sp>
        <p:nvSpPr>
          <p:cNvPr id="12" name="ZoneTexte 11"/>
          <p:cNvSpPr txBox="1"/>
          <p:nvPr/>
        </p:nvSpPr>
        <p:spPr>
          <a:xfrm>
            <a:off x="5578957" y="4821732"/>
            <a:ext cx="2955444" cy="369332"/>
          </a:xfrm>
          <a:prstGeom prst="rect">
            <a:avLst/>
          </a:prstGeom>
          <a:noFill/>
        </p:spPr>
        <p:txBody>
          <a:bodyPr wrap="none" rtlCol="0">
            <a:spAutoFit/>
          </a:bodyPr>
          <a:lstStyle/>
          <a:p>
            <a:r>
              <a:rPr lang="fr-FR" dirty="0" smtClean="0"/>
              <a:t>la MÊME exigence pour TOUS…</a:t>
            </a:r>
            <a:endParaRPr lang="fr-FR" dirty="0"/>
          </a:p>
        </p:txBody>
      </p:sp>
      <p:sp>
        <p:nvSpPr>
          <p:cNvPr id="13" name="ZoneTexte 12"/>
          <p:cNvSpPr txBox="1"/>
          <p:nvPr/>
        </p:nvSpPr>
        <p:spPr>
          <a:xfrm>
            <a:off x="2479387" y="5345667"/>
            <a:ext cx="5580712" cy="369332"/>
          </a:xfrm>
          <a:prstGeom prst="rect">
            <a:avLst/>
          </a:prstGeom>
          <a:noFill/>
        </p:spPr>
        <p:txBody>
          <a:bodyPr wrap="none" rtlCol="0">
            <a:spAutoFit/>
          </a:bodyPr>
          <a:lstStyle/>
          <a:p>
            <a:r>
              <a:rPr lang="fr-FR" dirty="0" smtClean="0"/>
              <a:t>… mais une présentation DIFFÉRENTE,  ADAPTÉE à CHACUN</a:t>
            </a:r>
            <a:endParaRPr lang="fr-FR" dirty="0"/>
          </a:p>
        </p:txBody>
      </p:sp>
    </p:spTree>
    <p:extLst>
      <p:ext uri="{BB962C8B-B14F-4D97-AF65-F5344CB8AC3E}">
        <p14:creationId xmlns:p14="http://schemas.microsoft.com/office/powerpoint/2010/main" xmlns="" val="12243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7924800" cy="773655"/>
          </a:xfrm>
        </p:spPr>
        <p:txBody>
          <a:bodyPr/>
          <a:lstStyle/>
          <a:p>
            <a:pPr algn="ctr"/>
            <a:r>
              <a:rPr lang="fr-FR" dirty="0" smtClean="0"/>
              <a:t>La dictée ciblée</a:t>
            </a:r>
            <a:endParaRPr lang="fr-FR" dirty="0"/>
          </a:p>
        </p:txBody>
      </p:sp>
      <p:sp>
        <p:nvSpPr>
          <p:cNvPr id="3" name="Espace réservé du contenu 2"/>
          <p:cNvSpPr>
            <a:spLocks noGrp="1"/>
          </p:cNvSpPr>
          <p:nvPr>
            <p:ph sz="quarter" idx="13"/>
          </p:nvPr>
        </p:nvSpPr>
        <p:spPr>
          <a:xfrm>
            <a:off x="609600" y="1421242"/>
            <a:ext cx="7924800" cy="4293757"/>
          </a:xfrm>
        </p:spPr>
        <p:txBody>
          <a:bodyPr/>
          <a:lstStyle/>
          <a:p>
            <a:pPr marL="0" indent="0">
              <a:buNone/>
            </a:pPr>
            <a:r>
              <a:rPr lang="fr-FR" u="sng" dirty="0" smtClean="0"/>
              <a:t>Exemple:</a:t>
            </a:r>
            <a:r>
              <a:rPr lang="fr-FR" dirty="0" smtClean="0"/>
              <a:t> Compétence « Je sais conjuguer les verbes au présent de l’indicatif dans un texte dicté » </a:t>
            </a:r>
          </a:p>
          <a:p>
            <a:pPr marL="0" indent="0">
              <a:buNone/>
            </a:pPr>
            <a:endParaRPr lang="fr-FR" dirty="0"/>
          </a:p>
          <a:p>
            <a:pPr marL="0" indent="0">
              <a:buNone/>
            </a:pPr>
            <a:endParaRPr lang="fr-FR" dirty="0" smtClean="0"/>
          </a:p>
          <a:p>
            <a:pPr marL="0" indent="0">
              <a:buNone/>
            </a:pPr>
            <a:endParaRPr lang="fr-FR" dirty="0" smtClean="0"/>
          </a:p>
        </p:txBody>
      </p:sp>
      <p:sp>
        <p:nvSpPr>
          <p:cNvPr id="6" name="Rectangle à coins arrondis 5"/>
          <p:cNvSpPr/>
          <p:nvPr/>
        </p:nvSpPr>
        <p:spPr>
          <a:xfrm>
            <a:off x="110866" y="3144877"/>
            <a:ext cx="1854501" cy="1068640"/>
          </a:xfrm>
          <a:prstGeom prst="round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chemeClr val="bg1"/>
                </a:solidFill>
              </a:rPr>
              <a:t>dictée du texte dans son intégralité</a:t>
            </a:r>
            <a:endParaRPr lang="fr-FR" sz="1600" dirty="0">
              <a:solidFill>
                <a:schemeClr val="bg1"/>
              </a:solidFill>
            </a:endParaRPr>
          </a:p>
        </p:txBody>
      </p:sp>
      <p:sp>
        <p:nvSpPr>
          <p:cNvPr id="11" name="ZoneTexte 10"/>
          <p:cNvSpPr txBox="1"/>
          <p:nvPr/>
        </p:nvSpPr>
        <p:spPr>
          <a:xfrm>
            <a:off x="110866" y="2325575"/>
            <a:ext cx="1854501" cy="738664"/>
          </a:xfrm>
          <a:prstGeom prst="rect">
            <a:avLst/>
          </a:prstGeom>
          <a:noFill/>
        </p:spPr>
        <p:txBody>
          <a:bodyPr wrap="square" rtlCol="0">
            <a:spAutoFit/>
          </a:bodyPr>
          <a:lstStyle/>
          <a:p>
            <a:r>
              <a:rPr lang="fr-FR" sz="1400" dirty="0" smtClean="0"/>
              <a:t>élèves ne rencontrant aucune difficulté de lenteur ou de graphie</a:t>
            </a:r>
            <a:endParaRPr lang="fr-FR" sz="1400" dirty="0"/>
          </a:p>
        </p:txBody>
      </p:sp>
      <p:sp>
        <p:nvSpPr>
          <p:cNvPr id="14" name="ZoneTexte 13"/>
          <p:cNvSpPr txBox="1"/>
          <p:nvPr/>
        </p:nvSpPr>
        <p:spPr>
          <a:xfrm>
            <a:off x="2117767" y="2325575"/>
            <a:ext cx="1854501" cy="738664"/>
          </a:xfrm>
          <a:prstGeom prst="rect">
            <a:avLst/>
          </a:prstGeom>
          <a:noFill/>
        </p:spPr>
        <p:txBody>
          <a:bodyPr wrap="square" rtlCol="0">
            <a:spAutoFit/>
          </a:bodyPr>
          <a:lstStyle/>
          <a:p>
            <a:r>
              <a:rPr lang="fr-FR" sz="1400" dirty="0" smtClean="0"/>
              <a:t>élèves rencontrant des problèmes de lenteur ou de graphie</a:t>
            </a:r>
            <a:endParaRPr lang="fr-FR" sz="1400" dirty="0"/>
          </a:p>
        </p:txBody>
      </p:sp>
      <p:sp>
        <p:nvSpPr>
          <p:cNvPr id="16" name="Rectangle à coins arrondis 15"/>
          <p:cNvSpPr/>
          <p:nvPr/>
        </p:nvSpPr>
        <p:spPr>
          <a:xfrm>
            <a:off x="2117767" y="3143237"/>
            <a:ext cx="1854501" cy="1070280"/>
          </a:xfrm>
          <a:prstGeom prst="round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dictée 50% du texte (une ligne sur deux photocopiée)</a:t>
            </a:r>
            <a:endParaRPr lang="fr-FR" sz="1600" dirty="0">
              <a:solidFill>
                <a:srgbClr val="000000"/>
              </a:solidFill>
            </a:endParaRPr>
          </a:p>
        </p:txBody>
      </p:sp>
      <p:sp>
        <p:nvSpPr>
          <p:cNvPr id="17" name="ZoneTexte 16"/>
          <p:cNvSpPr txBox="1"/>
          <p:nvPr/>
        </p:nvSpPr>
        <p:spPr>
          <a:xfrm>
            <a:off x="182636" y="4275071"/>
            <a:ext cx="1854501" cy="307777"/>
          </a:xfrm>
          <a:prstGeom prst="rect">
            <a:avLst/>
          </a:prstGeom>
          <a:noFill/>
        </p:spPr>
        <p:txBody>
          <a:bodyPr wrap="square" rtlCol="0">
            <a:spAutoFit/>
          </a:bodyPr>
          <a:lstStyle/>
          <a:p>
            <a:r>
              <a:rPr lang="fr-FR" sz="1400" dirty="0" smtClean="0"/>
              <a:t>élèves dysgraphiques </a:t>
            </a:r>
            <a:endParaRPr lang="fr-FR" sz="1400" dirty="0"/>
          </a:p>
        </p:txBody>
      </p:sp>
      <p:sp>
        <p:nvSpPr>
          <p:cNvPr id="18" name="Rectangle à coins arrondis 17"/>
          <p:cNvSpPr/>
          <p:nvPr/>
        </p:nvSpPr>
        <p:spPr>
          <a:xfrm>
            <a:off x="110866" y="4868301"/>
            <a:ext cx="1854501" cy="988024"/>
          </a:xfrm>
          <a:prstGeom prst="round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texte à trous (terminaisons, déterminants, etc.) </a:t>
            </a:r>
            <a:endParaRPr lang="fr-FR" sz="1600" dirty="0">
              <a:solidFill>
                <a:srgbClr val="000000"/>
              </a:solidFill>
            </a:endParaRPr>
          </a:p>
        </p:txBody>
      </p:sp>
      <p:sp>
        <p:nvSpPr>
          <p:cNvPr id="19" name="Rectangle à coins arrondis 18"/>
          <p:cNvSpPr/>
          <p:nvPr/>
        </p:nvSpPr>
        <p:spPr>
          <a:xfrm>
            <a:off x="2117767" y="4868301"/>
            <a:ext cx="1854501" cy="988024"/>
          </a:xfrm>
          <a:prstGeom prst="round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texte à trous + aide (sujets mis en gras, par ex.)</a:t>
            </a:r>
            <a:endParaRPr lang="fr-FR" sz="1600" dirty="0">
              <a:solidFill>
                <a:srgbClr val="000000"/>
              </a:solidFill>
            </a:endParaRPr>
          </a:p>
        </p:txBody>
      </p:sp>
      <p:sp>
        <p:nvSpPr>
          <p:cNvPr id="20" name="ZoneTexte 19"/>
          <p:cNvSpPr txBox="1"/>
          <p:nvPr/>
        </p:nvSpPr>
        <p:spPr>
          <a:xfrm>
            <a:off x="2117767" y="4213517"/>
            <a:ext cx="1854501" cy="523220"/>
          </a:xfrm>
          <a:prstGeom prst="rect">
            <a:avLst/>
          </a:prstGeom>
          <a:noFill/>
        </p:spPr>
        <p:txBody>
          <a:bodyPr wrap="square" rtlCol="0">
            <a:spAutoFit/>
          </a:bodyPr>
          <a:lstStyle/>
          <a:p>
            <a:r>
              <a:rPr lang="fr-FR" sz="1400" dirty="0" smtClean="0"/>
              <a:t>élèves dysorthographiques</a:t>
            </a:r>
            <a:endParaRPr lang="fr-FR" sz="1400" dirty="0"/>
          </a:p>
        </p:txBody>
      </p:sp>
      <p:sp>
        <p:nvSpPr>
          <p:cNvPr id="21" name="Rectangle à coins arrondis 20"/>
          <p:cNvSpPr/>
          <p:nvPr/>
        </p:nvSpPr>
        <p:spPr>
          <a:xfrm>
            <a:off x="4124668" y="4868300"/>
            <a:ext cx="1854501" cy="988025"/>
          </a:xfrm>
          <a:prstGeom prst="round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texte à trous + police adaptée (</a:t>
            </a:r>
            <a:r>
              <a:rPr lang="fr-FR" sz="1400" dirty="0" err="1" smtClean="0">
                <a:solidFill>
                  <a:srgbClr val="000000"/>
                </a:solidFill>
              </a:rPr>
              <a:t>OpenDyslexic</a:t>
            </a:r>
            <a:r>
              <a:rPr lang="fr-FR" sz="1400" dirty="0" smtClean="0">
                <a:solidFill>
                  <a:srgbClr val="000000"/>
                </a:solidFill>
              </a:rPr>
              <a:t>) + aide (sujets mis en gras, par ex.</a:t>
            </a:r>
            <a:r>
              <a:rPr lang="fr-FR" sz="1500" dirty="0" smtClean="0">
                <a:solidFill>
                  <a:srgbClr val="000000"/>
                </a:solidFill>
              </a:rPr>
              <a:t>)</a:t>
            </a:r>
            <a:endParaRPr lang="fr-FR" sz="1500" dirty="0">
              <a:solidFill>
                <a:srgbClr val="000000"/>
              </a:solidFill>
            </a:endParaRPr>
          </a:p>
        </p:txBody>
      </p:sp>
      <p:sp>
        <p:nvSpPr>
          <p:cNvPr id="22" name="ZoneTexte 21"/>
          <p:cNvSpPr txBox="1"/>
          <p:nvPr/>
        </p:nvSpPr>
        <p:spPr>
          <a:xfrm>
            <a:off x="4124668" y="4213517"/>
            <a:ext cx="1854501" cy="307777"/>
          </a:xfrm>
          <a:prstGeom prst="rect">
            <a:avLst/>
          </a:prstGeom>
          <a:noFill/>
        </p:spPr>
        <p:txBody>
          <a:bodyPr wrap="square" rtlCol="0">
            <a:spAutoFit/>
          </a:bodyPr>
          <a:lstStyle/>
          <a:p>
            <a:r>
              <a:rPr lang="fr-FR" sz="1400" dirty="0" smtClean="0"/>
              <a:t>élèves dyslexiques</a:t>
            </a:r>
            <a:endParaRPr lang="fr-FR" sz="1400" dirty="0"/>
          </a:p>
        </p:txBody>
      </p:sp>
      <p:sp>
        <p:nvSpPr>
          <p:cNvPr id="23" name="Accolade fermante 22"/>
          <p:cNvSpPr/>
          <p:nvPr/>
        </p:nvSpPr>
        <p:spPr>
          <a:xfrm>
            <a:off x="6087601" y="2133849"/>
            <a:ext cx="564413" cy="3722476"/>
          </a:xfrm>
          <a:prstGeom prst="rightBrace">
            <a:avLst>
              <a:gd name="adj1" fmla="val 8333"/>
              <a:gd name="adj2" fmla="val 50000"/>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8000"/>
              </a:solidFill>
            </a:endParaRPr>
          </a:p>
        </p:txBody>
      </p:sp>
      <p:sp>
        <p:nvSpPr>
          <p:cNvPr id="24" name="ZoneTexte 23"/>
          <p:cNvSpPr txBox="1"/>
          <p:nvPr/>
        </p:nvSpPr>
        <p:spPr>
          <a:xfrm>
            <a:off x="6652014" y="2325575"/>
            <a:ext cx="2277811" cy="1200329"/>
          </a:xfrm>
          <a:prstGeom prst="rect">
            <a:avLst/>
          </a:prstGeom>
          <a:noFill/>
          <a:ln w="38100" cmpd="sng">
            <a:solidFill>
              <a:srgbClr val="008000"/>
            </a:solidFill>
            <a:prstDash val="sysDash"/>
          </a:ln>
        </p:spPr>
        <p:txBody>
          <a:bodyPr wrap="square" rtlCol="0">
            <a:spAutoFit/>
          </a:bodyPr>
          <a:lstStyle/>
          <a:p>
            <a:pPr algn="ctr"/>
            <a:r>
              <a:rPr lang="fr-FR" b="1" u="sng" dirty="0" smtClean="0"/>
              <a:t>Ce qui est évalué :</a:t>
            </a:r>
          </a:p>
          <a:p>
            <a:pPr algn="just"/>
            <a:r>
              <a:rPr lang="fr-FR" dirty="0" smtClean="0"/>
              <a:t>la conjugaison des verbes au présent de l’indicatif</a:t>
            </a:r>
            <a:endParaRPr lang="fr-FR" dirty="0"/>
          </a:p>
        </p:txBody>
      </p:sp>
      <p:sp>
        <p:nvSpPr>
          <p:cNvPr id="25" name="ZoneTexte 24"/>
          <p:cNvSpPr txBox="1"/>
          <p:nvPr/>
        </p:nvSpPr>
        <p:spPr>
          <a:xfrm>
            <a:off x="6652014" y="4136572"/>
            <a:ext cx="2277811" cy="1754327"/>
          </a:xfrm>
          <a:prstGeom prst="rect">
            <a:avLst/>
          </a:prstGeom>
          <a:noFill/>
          <a:ln w="38100" cmpd="sng">
            <a:solidFill>
              <a:srgbClr val="008000"/>
            </a:solidFill>
            <a:prstDash val="sysDash"/>
          </a:ln>
        </p:spPr>
        <p:txBody>
          <a:bodyPr wrap="square" rtlCol="0">
            <a:spAutoFit/>
          </a:bodyPr>
          <a:lstStyle/>
          <a:p>
            <a:pPr algn="ctr"/>
            <a:r>
              <a:rPr lang="fr-FR" b="1" u="sng" dirty="0" smtClean="0"/>
              <a:t>Ce qui est souligné et corrigé :</a:t>
            </a:r>
          </a:p>
          <a:p>
            <a:pPr algn="just"/>
            <a:r>
              <a:rPr lang="fr-FR" dirty="0" smtClean="0"/>
              <a:t>toutes les autres erreurs</a:t>
            </a:r>
          </a:p>
          <a:p>
            <a:pPr algn="just"/>
            <a:r>
              <a:rPr lang="fr-FR" dirty="0" smtClean="0"/>
              <a:t>(qui feront l’objet d’un travail ultérieur ou d’une séance d’A.P., …</a:t>
            </a:r>
            <a:endParaRPr lang="fr-FR" dirty="0"/>
          </a:p>
        </p:txBody>
      </p:sp>
    </p:spTree>
    <p:extLst>
      <p:ext uri="{BB962C8B-B14F-4D97-AF65-F5344CB8AC3E}">
        <p14:creationId xmlns:p14="http://schemas.microsoft.com/office/powerpoint/2010/main" xmlns="" val="5535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6"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par>
                          <p:cTn id="49" fill="hold">
                            <p:stCondLst>
                              <p:cond delay="2000"/>
                            </p:stCondLst>
                            <p:childTnLst>
                              <p:par>
                                <p:cTn id="50" presetID="6"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strips(down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trips(down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p:bldP spid="16" grpId="0" animBg="1"/>
      <p:bldP spid="17" grpId="0"/>
      <p:bldP spid="18" grpId="0" animBg="1"/>
      <p:bldP spid="19" grpId="0" animBg="1"/>
      <p:bldP spid="20" grpId="0"/>
      <p:bldP spid="21" grpId="0" animBg="1"/>
      <p:bldP spid="22" grpId="0"/>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7924800" cy="733337"/>
          </a:xfrm>
        </p:spPr>
        <p:txBody>
          <a:bodyPr/>
          <a:lstStyle/>
          <a:p>
            <a:pPr algn="ctr"/>
            <a:r>
              <a:rPr lang="fr-FR" dirty="0" smtClean="0"/>
              <a:t>La dictée ciblée</a:t>
            </a:r>
            <a:endParaRPr lang="fr-FR" dirty="0"/>
          </a:p>
        </p:txBody>
      </p:sp>
      <p:sp>
        <p:nvSpPr>
          <p:cNvPr id="3" name="Espace réservé du contenu 2"/>
          <p:cNvSpPr>
            <a:spLocks noGrp="1"/>
          </p:cNvSpPr>
          <p:nvPr>
            <p:ph sz="quarter" idx="13"/>
          </p:nvPr>
        </p:nvSpPr>
        <p:spPr>
          <a:xfrm>
            <a:off x="2860323" y="1481722"/>
            <a:ext cx="3368381" cy="372952"/>
          </a:xfrm>
        </p:spPr>
        <p:txBody>
          <a:bodyPr>
            <a:normAutofit fontScale="85000" lnSpcReduction="20000"/>
          </a:bodyPr>
          <a:lstStyle/>
          <a:p>
            <a:pPr marL="0" indent="0" algn="ctr">
              <a:buNone/>
            </a:pPr>
            <a:r>
              <a:rPr lang="fr-FR" sz="1900" dirty="0" smtClean="0"/>
              <a:t>Ce que cette méthode apporte…</a:t>
            </a:r>
          </a:p>
          <a:p>
            <a:pPr marL="0" indent="0">
              <a:buNone/>
            </a:pPr>
            <a:endParaRPr lang="fr-FR" dirty="0"/>
          </a:p>
          <a:p>
            <a:pPr marL="0" indent="0">
              <a:buNone/>
            </a:pPr>
            <a:endParaRPr lang="fr-FR" dirty="0" smtClean="0"/>
          </a:p>
          <a:p>
            <a:pPr marL="0" indent="0">
              <a:buNone/>
            </a:pPr>
            <a:endParaRPr lang="fr-FR" dirty="0" smtClean="0"/>
          </a:p>
        </p:txBody>
      </p:sp>
      <p:sp>
        <p:nvSpPr>
          <p:cNvPr id="4" name="Rectangle à coins arrondis 3"/>
          <p:cNvSpPr/>
          <p:nvPr/>
        </p:nvSpPr>
        <p:spPr>
          <a:xfrm>
            <a:off x="1269931" y="1794194"/>
            <a:ext cx="1794028" cy="1239807"/>
          </a:xfrm>
          <a:prstGeom prst="roundRect">
            <a:avLst/>
          </a:prstGeom>
          <a:solidFill>
            <a:srgbClr val="5DB2B0"/>
          </a:solidFill>
          <a:ln>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aux élèves</a:t>
            </a:r>
            <a:endParaRPr lang="fr-FR" dirty="0"/>
          </a:p>
        </p:txBody>
      </p:sp>
      <p:sp>
        <p:nvSpPr>
          <p:cNvPr id="26" name="Rectangle à coins arrondis 25"/>
          <p:cNvSpPr/>
          <p:nvPr/>
        </p:nvSpPr>
        <p:spPr>
          <a:xfrm>
            <a:off x="6228704" y="1794194"/>
            <a:ext cx="1794028" cy="1239807"/>
          </a:xfrm>
          <a:prstGeom prst="roundRect">
            <a:avLst/>
          </a:prstGeom>
          <a:solidFill>
            <a:srgbClr val="5DB2B0"/>
          </a:solidFill>
          <a:ln>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aux professeurs</a:t>
            </a:r>
            <a:endParaRPr lang="fr-FR" dirty="0"/>
          </a:p>
        </p:txBody>
      </p:sp>
      <p:sp>
        <p:nvSpPr>
          <p:cNvPr id="5" name="Flèche courbée vers le bas 4"/>
          <p:cNvSpPr/>
          <p:nvPr/>
        </p:nvSpPr>
        <p:spPr>
          <a:xfrm>
            <a:off x="6387613" y="1295246"/>
            <a:ext cx="705517" cy="372952"/>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8" name="Flèche courbée vers le bas 27"/>
          <p:cNvSpPr/>
          <p:nvPr/>
        </p:nvSpPr>
        <p:spPr>
          <a:xfrm flipH="1">
            <a:off x="2166945" y="1295246"/>
            <a:ext cx="693378" cy="372952"/>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609600" y="3232364"/>
            <a:ext cx="2717398" cy="369332"/>
          </a:xfrm>
          <a:prstGeom prst="rect">
            <a:avLst/>
          </a:prstGeom>
          <a:noFill/>
        </p:spPr>
        <p:txBody>
          <a:bodyPr wrap="none" rtlCol="0">
            <a:spAutoFit/>
          </a:bodyPr>
          <a:lstStyle/>
          <a:p>
            <a:r>
              <a:rPr lang="fr-FR" dirty="0" smtClean="0"/>
              <a:t>rassure les élèves en difficulté</a:t>
            </a:r>
            <a:endParaRPr lang="fr-FR" dirty="0"/>
          </a:p>
        </p:txBody>
      </p:sp>
      <p:sp>
        <p:nvSpPr>
          <p:cNvPr id="8" name="ZoneTexte 7"/>
          <p:cNvSpPr txBox="1"/>
          <p:nvPr/>
        </p:nvSpPr>
        <p:spPr>
          <a:xfrm>
            <a:off x="609600" y="3706112"/>
            <a:ext cx="3956101" cy="646331"/>
          </a:xfrm>
          <a:prstGeom prst="rect">
            <a:avLst/>
          </a:prstGeom>
          <a:noFill/>
        </p:spPr>
        <p:txBody>
          <a:bodyPr wrap="square" rtlCol="0">
            <a:spAutoFit/>
          </a:bodyPr>
          <a:lstStyle/>
          <a:p>
            <a:r>
              <a:rPr lang="fr-FR" dirty="0" smtClean="0"/>
              <a:t>sans freiner la progression des élèves les plus avancés </a:t>
            </a:r>
            <a:endParaRPr lang="fr-FR" dirty="0"/>
          </a:p>
        </p:txBody>
      </p:sp>
      <p:sp>
        <p:nvSpPr>
          <p:cNvPr id="9" name="ZoneTexte 8"/>
          <p:cNvSpPr txBox="1"/>
          <p:nvPr/>
        </p:nvSpPr>
        <p:spPr>
          <a:xfrm>
            <a:off x="590370" y="4490329"/>
            <a:ext cx="3913827" cy="369332"/>
          </a:xfrm>
          <a:prstGeom prst="rect">
            <a:avLst/>
          </a:prstGeom>
          <a:noFill/>
        </p:spPr>
        <p:txBody>
          <a:bodyPr wrap="none" rtlCol="0">
            <a:spAutoFit/>
          </a:bodyPr>
          <a:lstStyle/>
          <a:p>
            <a:r>
              <a:rPr lang="fr-FR" dirty="0" smtClean="0"/>
              <a:t>remédiation aux difficultés de chacun (A.P.?)</a:t>
            </a:r>
            <a:endParaRPr lang="fr-FR" dirty="0"/>
          </a:p>
        </p:txBody>
      </p:sp>
      <p:sp>
        <p:nvSpPr>
          <p:cNvPr id="10" name="ZoneTexte 9"/>
          <p:cNvSpPr txBox="1"/>
          <p:nvPr/>
        </p:nvSpPr>
        <p:spPr>
          <a:xfrm>
            <a:off x="609600" y="4861664"/>
            <a:ext cx="3919729" cy="646331"/>
          </a:xfrm>
          <a:prstGeom prst="rect">
            <a:avLst/>
          </a:prstGeom>
          <a:noFill/>
        </p:spPr>
        <p:txBody>
          <a:bodyPr wrap="square" rtlCol="0">
            <a:spAutoFit/>
          </a:bodyPr>
          <a:lstStyle/>
          <a:p>
            <a:r>
              <a:rPr lang="fr-FR" dirty="0" smtClean="0"/>
              <a:t>permet d’approfondir certains points  avec les élèves avancés (A.P.?) </a:t>
            </a:r>
            <a:endParaRPr lang="fr-FR" dirty="0"/>
          </a:p>
        </p:txBody>
      </p:sp>
      <p:sp>
        <p:nvSpPr>
          <p:cNvPr id="12" name="ZoneTexte 11"/>
          <p:cNvSpPr txBox="1"/>
          <p:nvPr/>
        </p:nvSpPr>
        <p:spPr>
          <a:xfrm>
            <a:off x="5400978" y="3232364"/>
            <a:ext cx="4005071" cy="369332"/>
          </a:xfrm>
          <a:prstGeom prst="rect">
            <a:avLst/>
          </a:prstGeom>
          <a:noFill/>
        </p:spPr>
        <p:txBody>
          <a:bodyPr wrap="square" rtlCol="0">
            <a:spAutoFit/>
          </a:bodyPr>
          <a:lstStyle/>
          <a:p>
            <a:r>
              <a:rPr lang="fr-FR" dirty="0" smtClean="0"/>
              <a:t>évaluation plus juste</a:t>
            </a:r>
            <a:endParaRPr lang="fr-FR" dirty="0"/>
          </a:p>
        </p:txBody>
      </p:sp>
      <p:sp>
        <p:nvSpPr>
          <p:cNvPr id="13" name="ZoneTexte 12"/>
          <p:cNvSpPr txBox="1"/>
          <p:nvPr/>
        </p:nvSpPr>
        <p:spPr>
          <a:xfrm>
            <a:off x="5321611" y="3860539"/>
            <a:ext cx="184666" cy="369332"/>
          </a:xfrm>
          <a:prstGeom prst="rect">
            <a:avLst/>
          </a:prstGeom>
          <a:noFill/>
        </p:spPr>
        <p:txBody>
          <a:bodyPr wrap="none" rtlCol="0">
            <a:spAutoFit/>
          </a:bodyPr>
          <a:lstStyle/>
          <a:p>
            <a:endParaRPr lang="fr-FR" dirty="0"/>
          </a:p>
        </p:txBody>
      </p:sp>
      <p:sp>
        <p:nvSpPr>
          <p:cNvPr id="15" name="ZoneTexte 14"/>
          <p:cNvSpPr txBox="1"/>
          <p:nvPr/>
        </p:nvSpPr>
        <p:spPr>
          <a:xfrm>
            <a:off x="5400979" y="3706112"/>
            <a:ext cx="3133422" cy="646331"/>
          </a:xfrm>
          <a:prstGeom prst="rect">
            <a:avLst/>
          </a:prstGeom>
          <a:noFill/>
        </p:spPr>
        <p:txBody>
          <a:bodyPr wrap="square" rtlCol="0">
            <a:spAutoFit/>
          </a:bodyPr>
          <a:lstStyle/>
          <a:p>
            <a:r>
              <a:rPr lang="fr-FR" dirty="0" smtClean="0"/>
              <a:t>appréhension et suivi des progrès de chacun</a:t>
            </a:r>
            <a:endParaRPr lang="fr-FR" dirty="0"/>
          </a:p>
        </p:txBody>
      </p:sp>
      <p:sp>
        <p:nvSpPr>
          <p:cNvPr id="29" name="ZoneTexte 28"/>
          <p:cNvSpPr txBox="1"/>
          <p:nvPr/>
        </p:nvSpPr>
        <p:spPr>
          <a:xfrm>
            <a:off x="5422400" y="4490329"/>
            <a:ext cx="3112000" cy="923330"/>
          </a:xfrm>
          <a:prstGeom prst="rect">
            <a:avLst/>
          </a:prstGeom>
          <a:noFill/>
        </p:spPr>
        <p:txBody>
          <a:bodyPr wrap="square" rtlCol="0">
            <a:spAutoFit/>
          </a:bodyPr>
          <a:lstStyle/>
          <a:p>
            <a:pPr algn="just"/>
            <a:r>
              <a:rPr lang="fr-FR" dirty="0" smtClean="0"/>
              <a:t>charge de travail en amont, mais correction plus aisée … et reconnaissance des élèves</a:t>
            </a:r>
            <a:endParaRPr lang="fr-FR" dirty="0"/>
          </a:p>
        </p:txBody>
      </p:sp>
    </p:spTree>
    <p:extLst>
      <p:ext uri="{BB962C8B-B14F-4D97-AF65-F5344CB8AC3E}">
        <p14:creationId xmlns:p14="http://schemas.microsoft.com/office/powerpoint/2010/main" xmlns="" val="12845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6"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6" grpId="0" animBg="1"/>
      <p:bldP spid="5" grpId="0" animBg="1"/>
      <p:bldP spid="28" grpId="0" animBg="1"/>
      <p:bldP spid="7" grpId="0"/>
      <p:bldP spid="8" grpId="0"/>
      <p:bldP spid="9" grpId="0"/>
      <p:bldP spid="10" grpId="0"/>
      <p:bldP spid="12" grpId="0"/>
      <p:bldP spid="15"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2240"/>
            <a:ext cx="7924800" cy="944880"/>
          </a:xfrm>
        </p:spPr>
        <p:txBody>
          <a:bodyPr/>
          <a:lstStyle/>
          <a:p>
            <a:pPr algn="ctr"/>
            <a:r>
              <a:rPr lang="fr-FR" dirty="0" smtClean="0"/>
              <a:t>Exposés-minute dans le cadre d’une correction de dictée</a:t>
            </a:r>
            <a:endParaRPr lang="fr-FR" dirty="0"/>
          </a:p>
        </p:txBody>
      </p:sp>
      <p:sp>
        <p:nvSpPr>
          <p:cNvPr id="3" name="Espace réservé du contenu 2"/>
          <p:cNvSpPr>
            <a:spLocks noGrp="1"/>
          </p:cNvSpPr>
          <p:nvPr>
            <p:ph sz="quarter" idx="13"/>
          </p:nvPr>
        </p:nvSpPr>
        <p:spPr>
          <a:xfrm>
            <a:off x="609600" y="1259840"/>
            <a:ext cx="7924800" cy="4455160"/>
          </a:xfrm>
        </p:spPr>
        <p:txBody>
          <a:bodyPr>
            <a:normAutofit/>
          </a:bodyPr>
          <a:lstStyle/>
          <a:p>
            <a:pPr marL="0" indent="0" algn="just">
              <a:buNone/>
            </a:pPr>
            <a:r>
              <a:rPr lang="fr-FR" dirty="0" smtClean="0"/>
              <a:t>Après chaque dictée, le professeur isole les règles à connaître. Un répertoire de règles est enrichi au fil des dictées (cf. fiche « Devenir un as de la dictée »).</a:t>
            </a:r>
          </a:p>
          <a:p>
            <a:pPr marL="0" indent="0" algn="just">
              <a:buNone/>
            </a:pPr>
            <a:endParaRPr lang="fr-FR" dirty="0"/>
          </a:p>
        </p:txBody>
      </p:sp>
      <p:pic>
        <p:nvPicPr>
          <p:cNvPr id="4" name="Image 3" descr="IMG_1720.JPG"/>
          <p:cNvPicPr>
            <a:picLocks noChangeAspect="1"/>
          </p:cNvPicPr>
          <p:nvPr/>
        </p:nvPicPr>
        <p:blipFill rotWithShape="1">
          <a:blip r:embed="rId2" cstate="print">
            <a:extLst>
              <a:ext uri="{28A0092B-C50C-407E-A947-70E740481C1C}">
                <a14:useLocalDpi xmlns:a14="http://schemas.microsoft.com/office/drawing/2010/main" xmlns="" val="0"/>
              </a:ext>
            </a:extLst>
          </a:blip>
          <a:srcRect l="32367" r="12034"/>
          <a:stretch/>
        </p:blipFill>
        <p:spPr>
          <a:xfrm rot="5400000">
            <a:off x="4871720" y="2209800"/>
            <a:ext cx="4236720" cy="4104640"/>
          </a:xfrm>
          <a:prstGeom prst="rect">
            <a:avLst/>
          </a:prstGeom>
        </p:spPr>
      </p:pic>
      <p:pic>
        <p:nvPicPr>
          <p:cNvPr id="5" name="Image 4" descr="IMG_1721.JPG"/>
          <p:cNvPicPr>
            <a:picLocks noChangeAspect="1"/>
          </p:cNvPicPr>
          <p:nvPr/>
        </p:nvPicPr>
        <p:blipFill rotWithShape="1">
          <a:blip r:embed="rId3" cstate="print">
            <a:extLst>
              <a:ext uri="{28A0092B-C50C-407E-A947-70E740481C1C}">
                <a14:useLocalDpi xmlns:a14="http://schemas.microsoft.com/office/drawing/2010/main" xmlns="" val="0"/>
              </a:ext>
            </a:extLst>
          </a:blip>
          <a:srcRect r="22772"/>
          <a:stretch/>
        </p:blipFill>
        <p:spPr>
          <a:xfrm rot="5400000">
            <a:off x="375162" y="2068318"/>
            <a:ext cx="4629396" cy="4495800"/>
          </a:xfrm>
          <a:prstGeom prst="rect">
            <a:avLst/>
          </a:prstGeom>
        </p:spPr>
      </p:pic>
    </p:spTree>
    <p:extLst>
      <p:ext uri="{BB962C8B-B14F-4D97-AF65-F5344CB8AC3E}">
        <p14:creationId xmlns:p14="http://schemas.microsoft.com/office/powerpoint/2010/main" xmlns="" val="1350565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2240"/>
            <a:ext cx="7924800" cy="944880"/>
          </a:xfrm>
        </p:spPr>
        <p:txBody>
          <a:bodyPr/>
          <a:lstStyle/>
          <a:p>
            <a:pPr algn="ctr"/>
            <a:r>
              <a:rPr lang="fr-FR" dirty="0" smtClean="0"/>
              <a:t>Exposés-minute dans le cadre d’une correction de dictée</a:t>
            </a:r>
            <a:endParaRPr lang="fr-FR" dirty="0"/>
          </a:p>
        </p:txBody>
      </p:sp>
      <p:sp>
        <p:nvSpPr>
          <p:cNvPr id="3" name="Espace réservé du contenu 2"/>
          <p:cNvSpPr>
            <a:spLocks noGrp="1"/>
          </p:cNvSpPr>
          <p:nvPr>
            <p:ph sz="quarter" idx="13"/>
          </p:nvPr>
        </p:nvSpPr>
        <p:spPr>
          <a:xfrm>
            <a:off x="609600" y="1259840"/>
            <a:ext cx="7924800" cy="4455160"/>
          </a:xfrm>
        </p:spPr>
        <p:txBody>
          <a:bodyPr>
            <a:normAutofit/>
          </a:bodyPr>
          <a:lstStyle/>
          <a:p>
            <a:pPr marL="0" indent="0" algn="just">
              <a:buNone/>
            </a:pPr>
            <a:r>
              <a:rPr lang="fr-FR" dirty="0" smtClean="0"/>
              <a:t>A partir de la deuxième dictée de l’année, la correction est en partie prise en charge par les élèves. Le texte corrigé est distribué aux élèves en amont de la séance de correction. Pour chacune des règles déjà consignées dans le répertoire qui étaient convoquées dans la dictée, un élève est désigné pour préparer un </a:t>
            </a:r>
            <a:r>
              <a:rPr lang="fr-FR" dirty="0" smtClean="0">
                <a:solidFill>
                  <a:srgbClr val="FF6600"/>
                </a:solidFill>
              </a:rPr>
              <a:t>exposé-minute </a:t>
            </a:r>
            <a:r>
              <a:rPr lang="fr-FR" dirty="0" smtClean="0"/>
              <a:t>pour : </a:t>
            </a:r>
            <a:r>
              <a:rPr lang="fr-FR" dirty="0" smtClean="0">
                <a:solidFill>
                  <a:srgbClr val="FF6600"/>
                </a:solidFill>
              </a:rPr>
              <a:t>1) présenter la règle, 2) l’illustrer par les occurrences correspondantes dans </a:t>
            </a:r>
            <a:r>
              <a:rPr lang="fr-FR" dirty="0">
                <a:solidFill>
                  <a:srgbClr val="FF6600"/>
                </a:solidFill>
              </a:rPr>
              <a:t>la dictée .</a:t>
            </a:r>
            <a:endParaRPr lang="fr-FR" dirty="0" smtClean="0">
              <a:solidFill>
                <a:srgbClr val="FF6600"/>
              </a:solidFill>
            </a:endParaRPr>
          </a:p>
          <a:p>
            <a:pPr marL="0" indent="0">
              <a:buNone/>
            </a:pPr>
            <a:endParaRPr lang="fr-FR" dirty="0" smtClean="0"/>
          </a:p>
          <a:p>
            <a:pPr marL="0" indent="0" algn="just">
              <a:buNone/>
            </a:pPr>
            <a:r>
              <a:rPr lang="fr-FR" dirty="0" smtClean="0"/>
              <a:t>L’explication des règles nouvelles est prise en charge par le professeur.</a:t>
            </a:r>
          </a:p>
          <a:p>
            <a:pPr marL="0" indent="0" algn="just">
              <a:buNone/>
            </a:pPr>
            <a:endParaRPr lang="fr-FR" dirty="0" smtClean="0"/>
          </a:p>
          <a:p>
            <a:pPr marL="0" indent="0" algn="just">
              <a:buNone/>
            </a:pPr>
            <a:r>
              <a:rPr lang="fr-FR" dirty="0" smtClean="0"/>
              <a:t>Petit à petit, les élèves </a:t>
            </a:r>
            <a:r>
              <a:rPr lang="fr-FR" b="1" dirty="0" smtClean="0">
                <a:solidFill>
                  <a:srgbClr val="FF0000"/>
                </a:solidFill>
              </a:rPr>
              <a:t>intériorisent</a:t>
            </a:r>
            <a:r>
              <a:rPr lang="fr-FR" dirty="0" smtClean="0"/>
              <a:t> les règles parce qu’ils ont eu à les expliquer. De plus, les élèves prennent conscience que seul un petit nombre de règles entrent en jeu dans un grand nombre de dictées.</a:t>
            </a:r>
          </a:p>
          <a:p>
            <a:pPr marL="0" indent="0" algn="just">
              <a:buNone/>
            </a:pPr>
            <a:endParaRPr lang="fr-FR" dirty="0"/>
          </a:p>
        </p:txBody>
      </p:sp>
    </p:spTree>
    <p:extLst>
      <p:ext uri="{BB962C8B-B14F-4D97-AF65-F5344CB8AC3E}">
        <p14:creationId xmlns:p14="http://schemas.microsoft.com/office/powerpoint/2010/main" xmlns="" val="1225518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1) le programme d’étude de la langue: permanences et changements</a:t>
            </a:r>
            <a:endParaRPr lang="fr-FR" dirty="0"/>
          </a:p>
        </p:txBody>
      </p:sp>
    </p:spTree>
    <p:extLst>
      <p:ext uri="{BB962C8B-B14F-4D97-AF65-F5344CB8AC3E}">
        <p14:creationId xmlns:p14="http://schemas.microsoft.com/office/powerpoint/2010/main" xmlns="" val="3765018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1120"/>
            <a:ext cx="7924800" cy="741680"/>
          </a:xfrm>
        </p:spPr>
        <p:txBody>
          <a:bodyPr/>
          <a:lstStyle/>
          <a:p>
            <a:pPr algn="ctr"/>
            <a:r>
              <a:rPr lang="fr-FR" dirty="0" smtClean="0"/>
              <a:t>les « temps cousins »</a:t>
            </a:r>
            <a:endParaRPr lang="fr-FR" dirty="0"/>
          </a:p>
        </p:txBody>
      </p:sp>
      <p:sp>
        <p:nvSpPr>
          <p:cNvPr id="5" name="Rectangle à coins arrondis 4"/>
          <p:cNvSpPr/>
          <p:nvPr/>
        </p:nvSpPr>
        <p:spPr>
          <a:xfrm>
            <a:off x="609600" y="1018053"/>
            <a:ext cx="1542058" cy="1025743"/>
          </a:xfrm>
          <a:prstGeom prst="roundRect">
            <a:avLst/>
          </a:prstGeom>
          <a:noFill/>
          <a:ln>
            <a:solidFill>
              <a:srgbClr val="5DB2B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Objectifs</a:t>
            </a:r>
            <a:endParaRPr lang="fr-FR" dirty="0"/>
          </a:p>
        </p:txBody>
      </p:sp>
      <p:sp>
        <p:nvSpPr>
          <p:cNvPr id="6" name="ZoneTexte 5"/>
          <p:cNvSpPr txBox="1"/>
          <p:nvPr/>
        </p:nvSpPr>
        <p:spPr>
          <a:xfrm>
            <a:off x="2287890" y="1028133"/>
            <a:ext cx="1892240" cy="369332"/>
          </a:xfrm>
          <a:prstGeom prst="rect">
            <a:avLst/>
          </a:prstGeom>
          <a:noFill/>
        </p:spPr>
        <p:txBody>
          <a:bodyPr wrap="none" rtlCol="0">
            <a:spAutoFit/>
          </a:bodyPr>
          <a:lstStyle/>
          <a:p>
            <a:r>
              <a:rPr lang="fr-FR" dirty="0" smtClean="0"/>
              <a:t>• rassurer les élèves</a:t>
            </a:r>
          </a:p>
        </p:txBody>
      </p:sp>
      <p:sp>
        <p:nvSpPr>
          <p:cNvPr id="7" name="ZoneTexte 6"/>
          <p:cNvSpPr txBox="1"/>
          <p:nvPr/>
        </p:nvSpPr>
        <p:spPr>
          <a:xfrm>
            <a:off x="2287890" y="1397465"/>
            <a:ext cx="6246510" cy="646331"/>
          </a:xfrm>
          <a:prstGeom prst="rect">
            <a:avLst/>
          </a:prstGeom>
          <a:noFill/>
        </p:spPr>
        <p:txBody>
          <a:bodyPr wrap="square" rtlCol="0">
            <a:spAutoFit/>
          </a:bodyPr>
          <a:lstStyle/>
          <a:p>
            <a:r>
              <a:rPr lang="fr-FR" dirty="0" smtClean="0"/>
              <a:t>• leur permettre d’acquérir une logique grammaticale et d’ordonner leurs connaissances en conjugaison</a:t>
            </a:r>
            <a:endParaRPr lang="fr-FR" dirty="0"/>
          </a:p>
        </p:txBody>
      </p:sp>
      <p:sp>
        <p:nvSpPr>
          <p:cNvPr id="8" name="Rectangle à coins arrondis 7"/>
          <p:cNvSpPr/>
          <p:nvPr/>
        </p:nvSpPr>
        <p:spPr>
          <a:xfrm>
            <a:off x="609600" y="2215170"/>
            <a:ext cx="7924800" cy="556758"/>
          </a:xfrm>
          <a:prstGeom prst="roundRect">
            <a:avLst/>
          </a:prstGeom>
          <a:noFill/>
          <a:ln>
            <a:solidFill>
              <a:srgbClr val="5DB2B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Démarche</a:t>
            </a:r>
            <a:endParaRPr lang="fr-FR" dirty="0"/>
          </a:p>
        </p:txBody>
      </p:sp>
      <p:sp>
        <p:nvSpPr>
          <p:cNvPr id="11" name="Rogner un rectangle à un seul coin 10"/>
          <p:cNvSpPr/>
          <p:nvPr/>
        </p:nvSpPr>
        <p:spPr>
          <a:xfrm>
            <a:off x="609600" y="3815180"/>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Etat de connaissances des élèves sur les temps de l’indicatif  (au tableau)</a:t>
            </a:r>
            <a:endParaRPr lang="fr-FR" sz="1600" dirty="0">
              <a:solidFill>
                <a:schemeClr val="tx1"/>
              </a:solidFill>
            </a:endParaRPr>
          </a:p>
        </p:txBody>
      </p:sp>
      <p:sp>
        <p:nvSpPr>
          <p:cNvPr id="12" name="Rogner un rectangle à un seul coin 11"/>
          <p:cNvSpPr/>
          <p:nvPr/>
        </p:nvSpPr>
        <p:spPr>
          <a:xfrm>
            <a:off x="2638072" y="3815180"/>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10 temps = 10 doigts</a:t>
            </a:r>
          </a:p>
          <a:p>
            <a:pPr algn="ctr"/>
            <a:r>
              <a:rPr lang="fr-FR" sz="1600" dirty="0" smtClean="0">
                <a:solidFill>
                  <a:schemeClr val="tx1"/>
                </a:solidFill>
              </a:rPr>
              <a:t>2 colonnes = 2 mains</a:t>
            </a:r>
            <a:endParaRPr lang="fr-FR" sz="1600" dirty="0">
              <a:solidFill>
                <a:schemeClr val="tx1"/>
              </a:solidFill>
            </a:endParaRPr>
          </a:p>
        </p:txBody>
      </p:sp>
      <p:sp>
        <p:nvSpPr>
          <p:cNvPr id="13" name="Rogner un rectangle à un seul coin 12"/>
          <p:cNvSpPr/>
          <p:nvPr/>
        </p:nvSpPr>
        <p:spPr>
          <a:xfrm>
            <a:off x="6992342" y="3804209"/>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Notions d’auxiliaire (cf. étymologie + </a:t>
            </a:r>
            <a:r>
              <a:rPr lang="fr-FR" sz="1600" u="sng" dirty="0" smtClean="0">
                <a:solidFill>
                  <a:schemeClr val="tx1"/>
                </a:solidFill>
              </a:rPr>
              <a:t>auxiliaire</a:t>
            </a:r>
            <a:r>
              <a:rPr lang="fr-FR" sz="1600" dirty="0" smtClean="0">
                <a:solidFill>
                  <a:schemeClr val="tx1"/>
                </a:solidFill>
              </a:rPr>
              <a:t> de vie »)</a:t>
            </a:r>
            <a:endParaRPr lang="fr-FR" sz="1600" dirty="0">
              <a:solidFill>
                <a:schemeClr val="tx1"/>
              </a:solidFill>
            </a:endParaRPr>
          </a:p>
        </p:txBody>
      </p:sp>
      <p:sp>
        <p:nvSpPr>
          <p:cNvPr id="14" name="Rogner un rectangle à un seul coin 13"/>
          <p:cNvSpPr/>
          <p:nvPr/>
        </p:nvSpPr>
        <p:spPr>
          <a:xfrm>
            <a:off x="4816313" y="3815180"/>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Notions de temps simples et de temps composés (cf. « salade </a:t>
            </a:r>
            <a:r>
              <a:rPr lang="fr-FR" sz="1600" u="sng" dirty="0" smtClean="0">
                <a:solidFill>
                  <a:schemeClr val="tx1"/>
                </a:solidFill>
              </a:rPr>
              <a:t>composée </a:t>
            </a:r>
            <a:r>
              <a:rPr lang="fr-FR" sz="1600" dirty="0" smtClean="0">
                <a:solidFill>
                  <a:schemeClr val="tx1"/>
                </a:solidFill>
              </a:rPr>
              <a:t>»)</a:t>
            </a:r>
            <a:endParaRPr lang="fr-FR" sz="1600" dirty="0">
              <a:solidFill>
                <a:schemeClr val="tx1"/>
              </a:solidFill>
            </a:endParaRPr>
          </a:p>
        </p:txBody>
      </p:sp>
      <p:sp>
        <p:nvSpPr>
          <p:cNvPr id="17" name="ZoneTexte 16"/>
          <p:cNvSpPr txBox="1"/>
          <p:nvPr/>
        </p:nvSpPr>
        <p:spPr>
          <a:xfrm>
            <a:off x="609600" y="3005582"/>
            <a:ext cx="7924800" cy="646331"/>
          </a:xfrm>
          <a:prstGeom prst="rect">
            <a:avLst/>
          </a:prstGeom>
          <a:noFill/>
        </p:spPr>
        <p:txBody>
          <a:bodyPr wrap="square" rtlCol="0">
            <a:spAutoFit/>
          </a:bodyPr>
          <a:lstStyle/>
          <a:p>
            <a:pPr algn="ctr"/>
            <a:r>
              <a:rPr lang="fr-FR" dirty="0" smtClean="0"/>
              <a:t>Préparer l’apprentissage / la révision des temps simples et des temps composés</a:t>
            </a:r>
          </a:p>
          <a:p>
            <a:pPr algn="ctr"/>
            <a:endParaRPr lang="fr-FR" dirty="0"/>
          </a:p>
        </p:txBody>
      </p:sp>
    </p:spTree>
    <p:extLst>
      <p:ext uri="{BB962C8B-B14F-4D97-AF65-F5344CB8AC3E}">
        <p14:creationId xmlns:p14="http://schemas.microsoft.com/office/powerpoint/2010/main" xmlns="" val="5020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500"/>
                                        <p:tgtEl>
                                          <p:spTgt spid="6">
                                            <p:txEl>
                                              <p:pRg st="0" end="0"/>
                                            </p:txEl>
                                          </p:spTgt>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1120"/>
            <a:ext cx="7924800" cy="513505"/>
          </a:xfrm>
        </p:spPr>
        <p:txBody>
          <a:bodyPr/>
          <a:lstStyle/>
          <a:p>
            <a:pPr algn="ctr"/>
            <a:r>
              <a:rPr lang="fr-FR" dirty="0" smtClean="0"/>
              <a:t>les « temps cousins »</a:t>
            </a:r>
            <a:endParaRPr lang="fr-FR" dirty="0"/>
          </a:p>
        </p:txBody>
      </p:sp>
      <p:sp>
        <p:nvSpPr>
          <p:cNvPr id="11" name="Rogner un rectangle à un seul coin 10"/>
          <p:cNvSpPr/>
          <p:nvPr/>
        </p:nvSpPr>
        <p:spPr>
          <a:xfrm>
            <a:off x="609600" y="584625"/>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Comprendre la disposition des temps au tableau (présent/passé composé, etc.)</a:t>
            </a:r>
            <a:endParaRPr lang="fr-FR" sz="1600" dirty="0">
              <a:solidFill>
                <a:schemeClr val="tx1"/>
              </a:solidFill>
            </a:endParaRPr>
          </a:p>
        </p:txBody>
      </p:sp>
      <p:sp>
        <p:nvSpPr>
          <p:cNvPr id="12" name="Rogner un rectangle à un seul coin 11"/>
          <p:cNvSpPr/>
          <p:nvPr/>
        </p:nvSpPr>
        <p:spPr>
          <a:xfrm>
            <a:off x="644708" y="2364001"/>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Conjuguer les temps composés</a:t>
            </a:r>
            <a:endParaRPr lang="fr-FR" sz="1600" dirty="0">
              <a:solidFill>
                <a:schemeClr val="tx1"/>
              </a:solidFill>
            </a:endParaRPr>
          </a:p>
        </p:txBody>
      </p:sp>
      <p:sp>
        <p:nvSpPr>
          <p:cNvPr id="14" name="Rogner un rectangle à un seul coin 13"/>
          <p:cNvSpPr/>
          <p:nvPr/>
        </p:nvSpPr>
        <p:spPr>
          <a:xfrm>
            <a:off x="669193" y="4172007"/>
            <a:ext cx="1542058" cy="1622838"/>
          </a:xfrm>
          <a:prstGeom prst="snip1Rect">
            <a:avLst/>
          </a:prstGeom>
          <a:noFill/>
          <a:ln w="38100" cmpd="sng">
            <a:solidFill>
              <a:schemeClr val="tx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smtClean="0">
                <a:solidFill>
                  <a:schemeClr val="tx1"/>
                </a:solidFill>
              </a:rPr>
              <a:t>Phrase « magique »</a:t>
            </a:r>
          </a:p>
          <a:p>
            <a:pPr algn="ctr"/>
            <a:r>
              <a:rPr lang="fr-FR" sz="1600" dirty="0" smtClean="0">
                <a:solidFill>
                  <a:schemeClr val="tx1"/>
                </a:solidFill>
              </a:rPr>
              <a:t>+ « jeu de mains »</a:t>
            </a:r>
            <a:endParaRPr lang="fr-FR" sz="1600" dirty="0">
              <a:solidFill>
                <a:schemeClr val="tx1"/>
              </a:solidFill>
            </a:endParaRPr>
          </a:p>
        </p:txBody>
      </p:sp>
      <p:sp>
        <p:nvSpPr>
          <p:cNvPr id="3" name="ZoneTexte 2"/>
          <p:cNvSpPr txBox="1"/>
          <p:nvPr/>
        </p:nvSpPr>
        <p:spPr>
          <a:xfrm>
            <a:off x="2449151" y="1169249"/>
            <a:ext cx="184666" cy="369332"/>
          </a:xfrm>
          <a:prstGeom prst="rect">
            <a:avLst/>
          </a:prstGeom>
          <a:noFill/>
        </p:spPr>
        <p:txBody>
          <a:bodyPr wrap="none" rtlCol="0">
            <a:spAutoFit/>
          </a:bodyPr>
          <a:lstStyle/>
          <a:p>
            <a:endParaRPr lang="fr-FR" dirty="0"/>
          </a:p>
        </p:txBody>
      </p:sp>
      <p:sp>
        <p:nvSpPr>
          <p:cNvPr id="4" name="ZoneTexte 3"/>
          <p:cNvSpPr txBox="1"/>
          <p:nvPr/>
        </p:nvSpPr>
        <p:spPr>
          <a:xfrm>
            <a:off x="2277811" y="860448"/>
            <a:ext cx="6256589" cy="861774"/>
          </a:xfrm>
          <a:prstGeom prst="rect">
            <a:avLst/>
          </a:prstGeom>
          <a:noFill/>
        </p:spPr>
        <p:txBody>
          <a:bodyPr wrap="square" rtlCol="0">
            <a:spAutoFit/>
          </a:bodyPr>
          <a:lstStyle/>
          <a:p>
            <a:r>
              <a:rPr lang="fr-FR" sz="1600" dirty="0" smtClean="0">
                <a:latin typeface="+mj-lt"/>
              </a:rPr>
              <a:t>En </a:t>
            </a:r>
            <a:r>
              <a:rPr lang="fr-FR" sz="1600" dirty="0">
                <a:latin typeface="+mj-lt"/>
              </a:rPr>
              <a:t>dessous de chaque temps simple, conjuguer le verbe « avoir » à une personne différente à chaque fois </a:t>
            </a:r>
          </a:p>
          <a:p>
            <a:endParaRPr lang="fr-FR" dirty="0"/>
          </a:p>
        </p:txBody>
      </p:sp>
      <p:sp>
        <p:nvSpPr>
          <p:cNvPr id="9" name="ZoneTexte 8"/>
          <p:cNvSpPr txBox="1"/>
          <p:nvPr/>
        </p:nvSpPr>
        <p:spPr>
          <a:xfrm>
            <a:off x="2449151" y="2409407"/>
            <a:ext cx="6085249" cy="1354217"/>
          </a:xfrm>
          <a:prstGeom prst="rect">
            <a:avLst/>
          </a:prstGeom>
          <a:noFill/>
        </p:spPr>
        <p:txBody>
          <a:bodyPr wrap="square" rtlCol="0">
            <a:spAutoFit/>
          </a:bodyPr>
          <a:lstStyle/>
          <a:p>
            <a:pPr algn="just"/>
            <a:r>
              <a:rPr lang="fr-FR" sz="1600" dirty="0">
                <a:latin typeface="+mj-lt"/>
              </a:rPr>
              <a:t>En dessous de chaque temps composé, conjuguer un verbe (nécessitant </a:t>
            </a:r>
            <a:r>
              <a:rPr lang="fr-FR" sz="1600" dirty="0" smtClean="0">
                <a:latin typeface="+mj-lt"/>
              </a:rPr>
              <a:t>l'auxiliaire </a:t>
            </a:r>
            <a:r>
              <a:rPr lang="fr-FR" sz="1600" dirty="0">
                <a:latin typeface="+mj-lt"/>
              </a:rPr>
              <a:t>« avoir ») à la même personne que le temps simple correspondant et demander aux élèves d</a:t>
            </a:r>
            <a:r>
              <a:rPr lang="ja-JP" altLang="fr-FR" sz="1600" dirty="0">
                <a:latin typeface="+mj-lt"/>
              </a:rPr>
              <a:t>’</a:t>
            </a:r>
            <a:r>
              <a:rPr lang="fr-FR" sz="1600" dirty="0">
                <a:latin typeface="+mj-lt"/>
              </a:rPr>
              <a:t>expliquer en une phrase ce </a:t>
            </a:r>
            <a:r>
              <a:rPr lang="fr-FR" sz="1600" dirty="0" smtClean="0">
                <a:latin typeface="+mj-lt"/>
              </a:rPr>
              <a:t>qu’ils </a:t>
            </a:r>
            <a:r>
              <a:rPr lang="fr-FR" sz="1600" dirty="0">
                <a:latin typeface="+mj-lt"/>
              </a:rPr>
              <a:t>remarquent (comparer avec les points communs entre cousins/ cousines)</a:t>
            </a:r>
          </a:p>
          <a:p>
            <a:endParaRPr lang="fr-FR" dirty="0"/>
          </a:p>
        </p:txBody>
      </p:sp>
      <p:sp>
        <p:nvSpPr>
          <p:cNvPr id="10" name="ZoneTexte 9"/>
          <p:cNvSpPr txBox="1"/>
          <p:nvPr/>
        </p:nvSpPr>
        <p:spPr>
          <a:xfrm>
            <a:off x="2277811" y="4354447"/>
            <a:ext cx="2066156" cy="1354217"/>
          </a:xfrm>
          <a:prstGeom prst="rect">
            <a:avLst/>
          </a:prstGeom>
          <a:noFill/>
        </p:spPr>
        <p:txBody>
          <a:bodyPr wrap="square" rtlCol="0">
            <a:spAutoFit/>
          </a:bodyPr>
          <a:lstStyle/>
          <a:p>
            <a:pPr algn="just"/>
            <a:r>
              <a:rPr lang="fr-FR" sz="1600" dirty="0" smtClean="0">
                <a:latin typeface="+mj-lt"/>
              </a:rPr>
              <a:t>« L’auxiliaire </a:t>
            </a:r>
            <a:r>
              <a:rPr lang="fr-FR" sz="1600" dirty="0">
                <a:latin typeface="+mj-lt"/>
              </a:rPr>
              <a:t>des temps composés est conjugué au temps simple cousin</a:t>
            </a:r>
            <a:r>
              <a:rPr lang="fr-FR" sz="1600" dirty="0" smtClean="0">
                <a:latin typeface="+mj-lt"/>
              </a:rPr>
              <a:t>. »</a:t>
            </a:r>
            <a:endParaRPr lang="fr-FR" sz="1600" dirty="0">
              <a:latin typeface="+mj-lt"/>
            </a:endParaRPr>
          </a:p>
          <a:p>
            <a:endParaRPr lang="fr-FR" dirty="0"/>
          </a:p>
        </p:txBody>
      </p:sp>
      <p:sp>
        <p:nvSpPr>
          <p:cNvPr id="5" name="ZoneTexte 4"/>
          <p:cNvSpPr txBox="1"/>
          <p:nvPr/>
        </p:nvSpPr>
        <p:spPr>
          <a:xfrm>
            <a:off x="0" y="5970306"/>
            <a:ext cx="9144000" cy="830997"/>
          </a:xfrm>
          <a:prstGeom prst="rect">
            <a:avLst/>
          </a:prstGeom>
          <a:noFill/>
        </p:spPr>
        <p:txBody>
          <a:bodyPr wrap="square" rtlCol="0">
            <a:spAutoFit/>
          </a:bodyPr>
          <a:lstStyle/>
          <a:p>
            <a:pPr algn="just"/>
            <a:r>
              <a:rPr lang="fr-FR" sz="1600" dirty="0">
                <a:solidFill>
                  <a:srgbClr val="FF0000"/>
                </a:solidFill>
                <a:latin typeface="+mj-lt"/>
              </a:rPr>
              <a:t>Les élèves prennent conscience que pour conjuguer </a:t>
            </a:r>
            <a:r>
              <a:rPr lang="fr-FR" sz="1600" b="1" dirty="0">
                <a:solidFill>
                  <a:srgbClr val="FF0000"/>
                </a:solidFill>
                <a:latin typeface="+mj-lt"/>
              </a:rPr>
              <a:t>TOUS</a:t>
            </a:r>
            <a:r>
              <a:rPr lang="fr-FR" sz="1600" dirty="0">
                <a:solidFill>
                  <a:srgbClr val="FF0000"/>
                </a:solidFill>
                <a:latin typeface="+mj-lt"/>
              </a:rPr>
              <a:t> les verbes qui existent aux </a:t>
            </a:r>
            <a:r>
              <a:rPr lang="fr-FR" sz="1600" b="1" dirty="0">
                <a:solidFill>
                  <a:srgbClr val="FF0000"/>
                </a:solidFill>
                <a:latin typeface="+mj-lt"/>
              </a:rPr>
              <a:t>5 temps composés</a:t>
            </a:r>
            <a:r>
              <a:rPr lang="fr-FR" sz="1600" dirty="0">
                <a:solidFill>
                  <a:srgbClr val="FF0000"/>
                </a:solidFill>
                <a:latin typeface="+mj-lt"/>
              </a:rPr>
              <a:t>, ils </a:t>
            </a:r>
            <a:r>
              <a:rPr lang="fr-FR" sz="1600" dirty="0" smtClean="0">
                <a:solidFill>
                  <a:srgbClr val="FF0000"/>
                </a:solidFill>
                <a:latin typeface="+mj-lt"/>
              </a:rPr>
              <a:t>n’ont </a:t>
            </a:r>
            <a:r>
              <a:rPr lang="fr-FR" sz="1600" dirty="0">
                <a:solidFill>
                  <a:srgbClr val="FF0000"/>
                </a:solidFill>
                <a:latin typeface="+mj-lt"/>
              </a:rPr>
              <a:t>besoin de connaître que </a:t>
            </a:r>
            <a:r>
              <a:rPr lang="fr-FR" sz="1600" b="1" dirty="0">
                <a:solidFill>
                  <a:srgbClr val="FF0000"/>
                </a:solidFill>
                <a:latin typeface="+mj-lt"/>
              </a:rPr>
              <a:t>2 verbes</a:t>
            </a:r>
            <a:r>
              <a:rPr lang="fr-FR" sz="1600" dirty="0">
                <a:solidFill>
                  <a:srgbClr val="FF0000"/>
                </a:solidFill>
                <a:latin typeface="+mj-lt"/>
              </a:rPr>
              <a:t> aux </a:t>
            </a:r>
            <a:r>
              <a:rPr lang="fr-FR" sz="1600" b="1" dirty="0">
                <a:solidFill>
                  <a:srgbClr val="FF0000"/>
                </a:solidFill>
                <a:latin typeface="+mj-lt"/>
              </a:rPr>
              <a:t>5 temps </a:t>
            </a:r>
            <a:r>
              <a:rPr lang="fr-FR" sz="1600" b="1" dirty="0" smtClean="0">
                <a:solidFill>
                  <a:srgbClr val="FF0000"/>
                </a:solidFill>
                <a:latin typeface="+mj-lt"/>
              </a:rPr>
              <a:t>simples. </a:t>
            </a:r>
            <a:r>
              <a:rPr lang="fr-FR" sz="1600" dirty="0" smtClean="0">
                <a:solidFill>
                  <a:srgbClr val="FF0000"/>
                </a:solidFill>
                <a:latin typeface="+mj-lt"/>
              </a:rPr>
              <a:t>Ils conjuguent en s’aidant de leurs doigts, le temps d’automatiser le système temps simples / temps composés. </a:t>
            </a:r>
            <a:endParaRPr lang="fr-FR" sz="1600" dirty="0">
              <a:solidFill>
                <a:srgbClr val="FF0000"/>
              </a:solidFill>
              <a:latin typeface="+mj-lt"/>
            </a:endParaRPr>
          </a:p>
        </p:txBody>
      </p:sp>
      <p:pic>
        <p:nvPicPr>
          <p:cNvPr id="6" name="Image 5" descr="IMG_1674.JPG"/>
          <p:cNvPicPr>
            <a:picLocks noChangeAspect="1"/>
          </p:cNvPicPr>
          <p:nvPr/>
        </p:nvPicPr>
        <p:blipFill rotWithShape="1">
          <a:blip r:embed="rId2" cstate="print">
            <a:extLst>
              <a:ext uri="{28A0092B-C50C-407E-A947-70E740481C1C}">
                <a14:useLocalDpi xmlns:a14="http://schemas.microsoft.com/office/drawing/2010/main" xmlns="" val="0"/>
              </a:ext>
            </a:extLst>
          </a:blip>
          <a:srcRect l="12224" t="14344" r="26168"/>
          <a:stretch/>
        </p:blipFill>
        <p:spPr>
          <a:xfrm rot="5400000">
            <a:off x="4636869" y="3869423"/>
            <a:ext cx="1942180" cy="2025213"/>
          </a:xfrm>
          <a:prstGeom prst="rect">
            <a:avLst/>
          </a:prstGeom>
        </p:spPr>
      </p:pic>
      <p:pic>
        <p:nvPicPr>
          <p:cNvPr id="7" name="Image 6" descr="IMG_1673.JPG"/>
          <p:cNvPicPr>
            <a:picLocks noChangeAspect="1"/>
          </p:cNvPicPr>
          <p:nvPr/>
        </p:nvPicPr>
        <p:blipFill rotWithShape="1">
          <a:blip r:embed="rId3" cstate="print">
            <a:extLst>
              <a:ext uri="{28A0092B-C50C-407E-A947-70E740481C1C}">
                <a14:useLocalDpi xmlns:a14="http://schemas.microsoft.com/office/drawing/2010/main" xmlns="" val="0"/>
              </a:ext>
            </a:extLst>
          </a:blip>
          <a:srcRect l="22469" t="26899" r="24831" b="9488"/>
          <a:stretch/>
        </p:blipFill>
        <p:spPr>
          <a:xfrm rot="5400000">
            <a:off x="6792786" y="4004185"/>
            <a:ext cx="1969327" cy="1782835"/>
          </a:xfrm>
          <a:prstGeom prst="rect">
            <a:avLst/>
          </a:prstGeom>
        </p:spPr>
      </p:pic>
    </p:spTree>
    <p:extLst>
      <p:ext uri="{BB962C8B-B14F-4D97-AF65-F5344CB8AC3E}">
        <p14:creationId xmlns:p14="http://schemas.microsoft.com/office/powerpoint/2010/main" xmlns="" val="282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heckerboard(across)">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283"/>
            <a:ext cx="7924800" cy="753495"/>
          </a:xfrm>
        </p:spPr>
        <p:txBody>
          <a:bodyPr/>
          <a:lstStyle/>
          <a:p>
            <a:pPr algn="ctr"/>
            <a:r>
              <a:rPr lang="fr-FR" dirty="0" smtClean="0"/>
              <a:t>Les « Temps cousins »</a:t>
            </a:r>
            <a:endParaRPr lang="fr-FR" dirty="0"/>
          </a:p>
        </p:txBody>
      </p:sp>
      <p:sp>
        <p:nvSpPr>
          <p:cNvPr id="3" name="Espace réservé du contenu 2"/>
          <p:cNvSpPr>
            <a:spLocks noGrp="1"/>
          </p:cNvSpPr>
          <p:nvPr>
            <p:ph sz="quarter" idx="13"/>
          </p:nvPr>
        </p:nvSpPr>
        <p:spPr>
          <a:xfrm>
            <a:off x="609600" y="1108771"/>
            <a:ext cx="7924800" cy="4606229"/>
          </a:xfrm>
        </p:spPr>
        <p:txBody>
          <a:bodyPr/>
          <a:lstStyle/>
          <a:p>
            <a:pPr marL="0" indent="0" algn="ctr">
              <a:buNone/>
            </a:pPr>
            <a:r>
              <a:rPr lang="fr-FR" b="1" u="sng" dirty="0" smtClean="0">
                <a:solidFill>
                  <a:srgbClr val="3366FF"/>
                </a:solidFill>
              </a:rPr>
              <a:t>FICHE-OUTIL N°1</a:t>
            </a:r>
          </a:p>
          <a:p>
            <a:pPr marL="0" indent="0" algn="ctr">
              <a:buNone/>
            </a:pPr>
            <a:endParaRPr lang="fr-FR" dirty="0"/>
          </a:p>
          <a:p>
            <a:pPr marL="0" indent="0" algn="ctr">
              <a:buNone/>
            </a:pPr>
            <a:endParaRPr lang="fr-FR" dirty="0"/>
          </a:p>
        </p:txBody>
      </p:sp>
      <p:graphicFrame>
        <p:nvGraphicFramePr>
          <p:cNvPr id="4" name="Group 77"/>
          <p:cNvGraphicFramePr>
            <a:graphicFrameLocks/>
          </p:cNvGraphicFramePr>
          <p:nvPr>
            <p:extLst>
              <p:ext uri="{D42A27DB-BD31-4B8C-83A1-F6EECF244321}">
                <p14:modId xmlns:p14="http://schemas.microsoft.com/office/powerpoint/2010/main" xmlns="" val="1692242594"/>
              </p:ext>
            </p:extLst>
          </p:nvPr>
        </p:nvGraphicFramePr>
        <p:xfrm>
          <a:off x="292284" y="1542199"/>
          <a:ext cx="8509038" cy="4172802"/>
        </p:xfrm>
        <a:graphic>
          <a:graphicData uri="http://schemas.openxmlformats.org/drawingml/2006/table">
            <a:tbl>
              <a:tblPr/>
              <a:tblGrid>
                <a:gridCol w="4254519"/>
                <a:gridCol w="4254519"/>
              </a:tblGrid>
              <a:tr h="4450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TEMPS SIMPLES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TEMPS COMPOSES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PRESENT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J</a:t>
                      </a:r>
                      <a:r>
                        <a:rPr kumimoji="0" lang="ja-JP" altLang="fr-FR" sz="1800" b="0" i="0" u="none" strike="noStrike" cap="none" normalizeH="0" baseline="0" dirty="0">
                          <a:ln>
                            <a:noFill/>
                          </a:ln>
                          <a:solidFill>
                            <a:schemeClr val="tx1"/>
                          </a:solidFill>
                          <a:effectLst/>
                          <a:latin typeface="Arial"/>
                          <a:ea typeface="ＭＳ Ｐゴシック" charset="0"/>
                        </a:rPr>
                        <a:t>’</a:t>
                      </a:r>
                      <a:r>
                        <a:rPr kumimoji="0" lang="fr-FR" sz="1800" b="1" i="0" u="none" strike="noStrike" cap="none" normalizeH="0" baseline="0" dirty="0">
                          <a:ln>
                            <a:noFill/>
                          </a:ln>
                          <a:solidFill>
                            <a:schemeClr val="tx1"/>
                          </a:solidFill>
                          <a:effectLst/>
                          <a:latin typeface="Tahoma" charset="0"/>
                          <a:ea typeface="ＭＳ Ｐゴシック" charset="0"/>
                        </a:rPr>
                        <a:t>ai</a:t>
                      </a:r>
                      <a:r>
                        <a:rPr kumimoji="0" lang="fr-FR" sz="1800" b="0" i="0" u="none" strike="noStrike" cap="none" normalizeH="0" baseline="0" dirty="0">
                          <a:ln>
                            <a:noFill/>
                          </a:ln>
                          <a:solidFill>
                            <a:schemeClr val="tx1"/>
                          </a:solidFill>
                          <a:effectLst/>
                          <a:latin typeface="Tahoma" charset="0"/>
                          <a:ea typeface="ＭＳ Ｐゴシック" charset="0"/>
                        </a:rPr>
                        <a:t>             «-----COU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PASSE COMPOSE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SINS---»   J</a:t>
                      </a:r>
                      <a:r>
                        <a:rPr kumimoji="0" lang="ja-JP" altLang="fr-FR" sz="1800" b="0" i="0" u="none" strike="noStrike" cap="none" normalizeH="0" baseline="0" dirty="0">
                          <a:ln>
                            <a:noFill/>
                          </a:ln>
                          <a:solidFill>
                            <a:schemeClr val="tx1"/>
                          </a:solidFill>
                          <a:effectLst/>
                          <a:latin typeface="Arial"/>
                          <a:ea typeface="ＭＳ Ｐゴシック" charset="0"/>
                        </a:rPr>
                        <a:t>’</a:t>
                      </a:r>
                      <a:r>
                        <a:rPr kumimoji="0" lang="fr-FR" sz="1800" b="1" i="0" u="none" strike="noStrike" cap="none" normalizeH="0" baseline="0" dirty="0">
                          <a:ln>
                            <a:noFill/>
                          </a:ln>
                          <a:solidFill>
                            <a:schemeClr val="tx1"/>
                          </a:solidFill>
                          <a:effectLst/>
                          <a:latin typeface="Tahoma" charset="0"/>
                          <a:ea typeface="ＭＳ Ｐゴシック" charset="0"/>
                        </a:rPr>
                        <a:t>ai</a:t>
                      </a:r>
                      <a:r>
                        <a:rPr kumimoji="0" lang="fr-FR" sz="1800" b="0" i="0" u="none" strike="noStrike" cap="none" normalizeH="0" baseline="0" dirty="0">
                          <a:ln>
                            <a:noFill/>
                          </a:ln>
                          <a:solidFill>
                            <a:schemeClr val="tx1"/>
                          </a:solidFill>
                          <a:effectLst/>
                          <a:latin typeface="Tahoma" charset="0"/>
                          <a:ea typeface="ＭＳ Ｐゴシック" charset="0"/>
                        </a:rPr>
                        <a:t> compris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5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IMPARFAIT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Tu </a:t>
                      </a:r>
                      <a:r>
                        <a:rPr kumimoji="0" lang="fr-FR" sz="1800" b="1" i="0" u="none" strike="noStrike" cap="none" normalizeH="0" baseline="0" dirty="0">
                          <a:ln>
                            <a:noFill/>
                          </a:ln>
                          <a:solidFill>
                            <a:schemeClr val="tx1"/>
                          </a:solidFill>
                          <a:effectLst/>
                          <a:latin typeface="Tahoma" charset="0"/>
                          <a:ea typeface="ＭＳ Ｐゴシック" charset="0"/>
                        </a:rPr>
                        <a:t>avais  </a:t>
                      </a:r>
                      <a:r>
                        <a:rPr kumimoji="0" lang="fr-FR" sz="1800" b="0" i="0" u="none" strike="noStrike" cap="none" normalizeH="0" baseline="0" dirty="0">
                          <a:ln>
                            <a:noFill/>
                          </a:ln>
                          <a:solidFill>
                            <a:schemeClr val="tx1"/>
                          </a:solidFill>
                          <a:effectLst/>
                          <a:latin typeface="Tahoma" charset="0"/>
                          <a:ea typeface="ＭＳ Ｐゴシック" charset="0"/>
                        </a:rPr>
                        <a:t>    «-----COU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PLUS-QUE-PARFAIT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SINS---»   Tu </a:t>
                      </a:r>
                      <a:r>
                        <a:rPr kumimoji="0" lang="fr-FR" sz="1800" b="1" i="0" u="none" strike="noStrike" cap="none" normalizeH="0" baseline="0" dirty="0">
                          <a:ln>
                            <a:noFill/>
                          </a:ln>
                          <a:solidFill>
                            <a:schemeClr val="tx1"/>
                          </a:solidFill>
                          <a:effectLst/>
                          <a:latin typeface="Tahoma" charset="0"/>
                          <a:ea typeface="ＭＳ Ｐゴシック" charset="0"/>
                        </a:rPr>
                        <a:t>avais</a:t>
                      </a:r>
                      <a:r>
                        <a:rPr kumimoji="0" lang="fr-FR" sz="1800" b="0" i="0" u="none" strike="noStrike" cap="none" normalizeH="0" baseline="0" dirty="0">
                          <a:ln>
                            <a:noFill/>
                          </a:ln>
                          <a:solidFill>
                            <a:schemeClr val="tx1"/>
                          </a:solidFill>
                          <a:effectLst/>
                          <a:latin typeface="Tahoma" charset="0"/>
                          <a:ea typeface="ＭＳ Ｐゴシック" charset="0"/>
                        </a:rPr>
                        <a:t> compris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PASSE SIMPLE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          Il </a:t>
                      </a:r>
                      <a:r>
                        <a:rPr kumimoji="0" lang="fr-FR" sz="1800" b="1" i="0" u="none" strike="noStrike" cap="none" normalizeH="0" baseline="0">
                          <a:ln>
                            <a:noFill/>
                          </a:ln>
                          <a:solidFill>
                            <a:schemeClr val="tx1"/>
                          </a:solidFill>
                          <a:effectLst/>
                          <a:latin typeface="Tahoma" charset="0"/>
                          <a:ea typeface="ＭＳ Ｐゴシック" charset="0"/>
                        </a:rPr>
                        <a:t>eut</a:t>
                      </a:r>
                      <a:r>
                        <a:rPr kumimoji="0" lang="fr-FR" sz="1800" b="0" i="0" u="none" strike="noStrike" cap="none" normalizeH="0" baseline="0">
                          <a:ln>
                            <a:noFill/>
                          </a:ln>
                          <a:solidFill>
                            <a:schemeClr val="tx1"/>
                          </a:solidFill>
                          <a:effectLst/>
                          <a:latin typeface="Tahoma" charset="0"/>
                          <a:ea typeface="ＭＳ Ｐゴシック" charset="0"/>
                        </a:rPr>
                        <a:t>          «-----COU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              PASSE ANTERIEUR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SINS---»   Il </a:t>
                      </a:r>
                      <a:r>
                        <a:rPr kumimoji="0" lang="fr-FR" sz="1800" b="1" i="0" u="none" strike="noStrike" cap="none" normalizeH="0" baseline="0">
                          <a:ln>
                            <a:noFill/>
                          </a:ln>
                          <a:solidFill>
                            <a:schemeClr val="tx1"/>
                          </a:solidFill>
                          <a:effectLst/>
                          <a:latin typeface="Tahoma" charset="0"/>
                          <a:ea typeface="ＭＳ Ｐゴシック" charset="0"/>
                        </a:rPr>
                        <a:t>eut</a:t>
                      </a:r>
                      <a:r>
                        <a:rPr kumimoji="0" lang="fr-FR" sz="1800" b="0" i="0" u="none" strike="noStrike" cap="none" normalizeH="0" baseline="0">
                          <a:ln>
                            <a:noFill/>
                          </a:ln>
                          <a:solidFill>
                            <a:schemeClr val="tx1"/>
                          </a:solidFill>
                          <a:effectLst/>
                          <a:latin typeface="Tahoma" charset="0"/>
                          <a:ea typeface="ＭＳ Ｐゴシック" charset="0"/>
                        </a:rPr>
                        <a:t> compris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FUTUR SIMPLE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ahoma" charset="0"/>
                          <a:ea typeface="ＭＳ Ｐゴシック" charset="0"/>
                        </a:rPr>
                        <a:t>         Nous </a:t>
                      </a:r>
                      <a:r>
                        <a:rPr kumimoji="0" lang="fr-FR" sz="1800" b="1" i="0" u="none" strike="noStrike" cap="none" normalizeH="0" baseline="0">
                          <a:ln>
                            <a:noFill/>
                          </a:ln>
                          <a:solidFill>
                            <a:schemeClr val="tx1"/>
                          </a:solidFill>
                          <a:effectLst/>
                          <a:latin typeface="Tahoma" charset="0"/>
                          <a:ea typeface="ＭＳ Ｐゴシック" charset="0"/>
                        </a:rPr>
                        <a:t>aurons</a:t>
                      </a:r>
                      <a:r>
                        <a:rPr kumimoji="0" lang="fr-FR" sz="1800" b="0" i="0" u="none" strike="noStrike" cap="none" normalizeH="0" baseline="0">
                          <a:ln>
                            <a:noFill/>
                          </a:ln>
                          <a:solidFill>
                            <a:schemeClr val="tx1"/>
                          </a:solidFill>
                          <a:effectLst/>
                          <a:latin typeface="Tahoma" charset="0"/>
                          <a:ea typeface="ＭＳ Ｐゴシック" charset="0"/>
                        </a:rPr>
                        <a:t>  «-----COU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FUTUR ANTERIEUR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SINS---»   Nous </a:t>
                      </a:r>
                      <a:r>
                        <a:rPr kumimoji="0" lang="fr-FR" sz="1800" b="1" i="0" u="none" strike="noStrike" cap="none" normalizeH="0" baseline="0" dirty="0">
                          <a:ln>
                            <a:noFill/>
                          </a:ln>
                          <a:solidFill>
                            <a:schemeClr val="tx1"/>
                          </a:solidFill>
                          <a:effectLst/>
                          <a:latin typeface="Tahoma" charset="0"/>
                          <a:ea typeface="ＭＳ Ｐゴシック" charset="0"/>
                        </a:rPr>
                        <a:t>aurons</a:t>
                      </a:r>
                      <a:r>
                        <a:rPr kumimoji="0" lang="fr-FR" sz="1800" b="0" i="0" u="none" strike="noStrike" cap="none" normalizeH="0" baseline="0" dirty="0">
                          <a:ln>
                            <a:noFill/>
                          </a:ln>
                          <a:solidFill>
                            <a:schemeClr val="tx1"/>
                          </a:solidFill>
                          <a:effectLst/>
                          <a:latin typeface="Tahoma" charset="0"/>
                          <a:ea typeface="ＭＳ Ｐゴシック" charset="0"/>
                        </a:rPr>
                        <a:t> compris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CONDITIONNEL SIMPLE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Vous </a:t>
                      </a:r>
                      <a:r>
                        <a:rPr kumimoji="0" lang="fr-FR" sz="1800" b="1" i="0" u="none" strike="noStrike" cap="none" normalizeH="0" baseline="0" dirty="0">
                          <a:ln>
                            <a:noFill/>
                          </a:ln>
                          <a:solidFill>
                            <a:schemeClr val="tx1"/>
                          </a:solidFill>
                          <a:effectLst/>
                          <a:latin typeface="Tahoma" charset="0"/>
                          <a:ea typeface="ＭＳ Ｐゴシック" charset="0"/>
                        </a:rPr>
                        <a:t>auriez</a:t>
                      </a:r>
                      <a:r>
                        <a:rPr kumimoji="0" lang="fr-FR" sz="1800" b="0" i="0" u="none" strike="noStrike" cap="none" normalizeH="0" baseline="0" dirty="0">
                          <a:ln>
                            <a:noFill/>
                          </a:ln>
                          <a:solidFill>
                            <a:schemeClr val="tx1"/>
                          </a:solidFill>
                          <a:effectLst/>
                          <a:latin typeface="Tahoma" charset="0"/>
                          <a:ea typeface="ＭＳ Ｐゴシック" charset="0"/>
                        </a:rPr>
                        <a:t>   «-----COU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   CONDITIONNEL COMPOSE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a:ln>
                            <a:noFill/>
                          </a:ln>
                          <a:solidFill>
                            <a:schemeClr val="tx1"/>
                          </a:solidFill>
                          <a:effectLst/>
                          <a:latin typeface="Tahoma" charset="0"/>
                          <a:ea typeface="ＭＳ Ｐゴシック" charset="0"/>
                        </a:rPr>
                        <a:t>SINS---»   Vous </a:t>
                      </a:r>
                      <a:r>
                        <a:rPr kumimoji="0" lang="fr-FR" sz="1800" b="1" i="0" u="none" strike="noStrike" cap="none" normalizeH="0" baseline="0" dirty="0">
                          <a:ln>
                            <a:noFill/>
                          </a:ln>
                          <a:solidFill>
                            <a:schemeClr val="tx1"/>
                          </a:solidFill>
                          <a:effectLst/>
                          <a:latin typeface="Tahoma" charset="0"/>
                          <a:ea typeface="ＭＳ Ｐゴシック" charset="0"/>
                        </a:rPr>
                        <a:t>auriez</a:t>
                      </a:r>
                      <a:r>
                        <a:rPr kumimoji="0" lang="fr-FR" sz="1800" b="0" i="0" u="none" strike="noStrike" cap="none" normalizeH="0" baseline="0" dirty="0">
                          <a:ln>
                            <a:noFill/>
                          </a:ln>
                          <a:solidFill>
                            <a:schemeClr val="tx1"/>
                          </a:solidFill>
                          <a:effectLst/>
                          <a:latin typeface="Tahoma" charset="0"/>
                          <a:ea typeface="ＭＳ Ｐゴシック" charset="0"/>
                        </a:rPr>
                        <a:t> compris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957046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283"/>
            <a:ext cx="7924800" cy="753495"/>
          </a:xfrm>
        </p:spPr>
        <p:txBody>
          <a:bodyPr/>
          <a:lstStyle/>
          <a:p>
            <a:pPr algn="ctr"/>
            <a:r>
              <a:rPr lang="fr-FR" dirty="0" smtClean="0"/>
              <a:t>Les « Temps cousins »</a:t>
            </a:r>
            <a:endParaRPr lang="fr-FR" dirty="0"/>
          </a:p>
        </p:txBody>
      </p:sp>
      <p:sp>
        <p:nvSpPr>
          <p:cNvPr id="3" name="Espace réservé du contenu 2"/>
          <p:cNvSpPr>
            <a:spLocks noGrp="1"/>
          </p:cNvSpPr>
          <p:nvPr>
            <p:ph sz="quarter" idx="13"/>
          </p:nvPr>
        </p:nvSpPr>
        <p:spPr>
          <a:xfrm>
            <a:off x="609600" y="1108771"/>
            <a:ext cx="7924800" cy="4606229"/>
          </a:xfrm>
        </p:spPr>
        <p:txBody>
          <a:bodyPr/>
          <a:lstStyle/>
          <a:p>
            <a:pPr marL="0" indent="0" algn="ctr">
              <a:buNone/>
            </a:pPr>
            <a:r>
              <a:rPr lang="fr-FR" b="1" u="sng" dirty="0" smtClean="0">
                <a:solidFill>
                  <a:srgbClr val="3366FF"/>
                </a:solidFill>
              </a:rPr>
              <a:t>FICHE-OUTIL N°2: </a:t>
            </a:r>
            <a:r>
              <a:rPr lang="fr-FR" b="1" dirty="0" smtClean="0">
                <a:solidFill>
                  <a:srgbClr val="3366FF"/>
                </a:solidFill>
              </a:rPr>
              <a:t>Tableau des auxiliaires aux temps simples</a:t>
            </a:r>
          </a:p>
          <a:p>
            <a:pPr marL="0" indent="0" algn="ctr">
              <a:buNone/>
            </a:pPr>
            <a:endParaRPr lang="fr-FR" b="1" dirty="0">
              <a:solidFill>
                <a:srgbClr val="3366FF"/>
              </a:solidFill>
            </a:endParaRPr>
          </a:p>
          <a:p>
            <a:pPr marL="0" indent="0" algn="ctr">
              <a:buNone/>
            </a:pPr>
            <a:r>
              <a:rPr lang="fr-FR" b="1" u="sng" dirty="0" smtClean="0">
                <a:solidFill>
                  <a:srgbClr val="3366FF"/>
                </a:solidFill>
              </a:rPr>
              <a:t>FICHE-OUTIL N°3:</a:t>
            </a:r>
            <a:r>
              <a:rPr lang="fr-FR" b="1" dirty="0" smtClean="0">
                <a:solidFill>
                  <a:srgbClr val="3366FF"/>
                </a:solidFill>
              </a:rPr>
              <a:t> Phrases mémo</a:t>
            </a:r>
          </a:p>
          <a:p>
            <a:pPr marL="0" indent="0" algn="ctr">
              <a:buNone/>
            </a:pPr>
            <a:endParaRPr lang="fr-FR" b="1" dirty="0">
              <a:solidFill>
                <a:srgbClr val="3366FF"/>
              </a:solidFill>
            </a:endParaRPr>
          </a:p>
          <a:p>
            <a:pPr marL="0" indent="0" algn="just">
              <a:buNone/>
            </a:pPr>
            <a:r>
              <a:rPr lang="fr-FR" u="sng" dirty="0" smtClean="0">
                <a:solidFill>
                  <a:srgbClr val="FFFFFF"/>
                </a:solidFill>
              </a:rPr>
              <a:t>PRÉSENT:</a:t>
            </a:r>
            <a:r>
              <a:rPr lang="fr-FR" dirty="0" smtClean="0">
                <a:solidFill>
                  <a:srgbClr val="FFFFFF"/>
                </a:solidFill>
              </a:rPr>
              <a:t> Maintenant, j’ai faim.</a:t>
            </a:r>
          </a:p>
          <a:p>
            <a:pPr marL="0" indent="0" algn="just">
              <a:buNone/>
            </a:pPr>
            <a:r>
              <a:rPr lang="fr-FR" u="sng" dirty="0" smtClean="0">
                <a:solidFill>
                  <a:srgbClr val="FFFFFF"/>
                </a:solidFill>
              </a:rPr>
              <a:t>IMPARFAIT:</a:t>
            </a:r>
            <a:r>
              <a:rPr lang="fr-FR" dirty="0" smtClean="0">
                <a:solidFill>
                  <a:srgbClr val="FFFFFF"/>
                </a:solidFill>
              </a:rPr>
              <a:t> Avant, j’avais toujours faim.</a:t>
            </a:r>
          </a:p>
          <a:p>
            <a:pPr marL="0" indent="0" algn="just">
              <a:buNone/>
            </a:pPr>
            <a:r>
              <a:rPr lang="fr-FR" u="sng" dirty="0" smtClean="0">
                <a:solidFill>
                  <a:srgbClr val="FFFFFF"/>
                </a:solidFill>
              </a:rPr>
              <a:t>PASSÉ SIMPLE:</a:t>
            </a:r>
            <a:r>
              <a:rPr lang="fr-FR" dirty="0" smtClean="0">
                <a:solidFill>
                  <a:srgbClr val="FFFFFF"/>
                </a:solidFill>
              </a:rPr>
              <a:t> Ils se marièrent et eurent beaucoup d’enfants.</a:t>
            </a:r>
          </a:p>
          <a:p>
            <a:pPr marL="0" indent="0" algn="just">
              <a:buNone/>
            </a:pPr>
            <a:r>
              <a:rPr lang="fr-FR" u="sng" dirty="0" smtClean="0">
                <a:solidFill>
                  <a:srgbClr val="FFFFFF"/>
                </a:solidFill>
              </a:rPr>
              <a:t>FUTUR SIMPLE:</a:t>
            </a:r>
            <a:r>
              <a:rPr lang="fr-FR" dirty="0" smtClean="0">
                <a:solidFill>
                  <a:srgbClr val="FFFFFF"/>
                </a:solidFill>
              </a:rPr>
              <a:t> Demain, il aura faim.</a:t>
            </a:r>
          </a:p>
          <a:p>
            <a:pPr marL="0" indent="0" algn="just">
              <a:buNone/>
            </a:pPr>
            <a:r>
              <a:rPr lang="fr-FR" u="sng" dirty="0" smtClean="0">
                <a:solidFill>
                  <a:srgbClr val="FFFFFF"/>
                </a:solidFill>
              </a:rPr>
              <a:t>CONDITIONNEL SIMPLE:</a:t>
            </a:r>
            <a:r>
              <a:rPr lang="fr-FR" dirty="0" smtClean="0">
                <a:solidFill>
                  <a:srgbClr val="FFFFFF"/>
                </a:solidFill>
              </a:rPr>
              <a:t> S’il était riche, il aurait un </a:t>
            </a:r>
            <a:r>
              <a:rPr lang="fr-FR" dirty="0" err="1" smtClean="0">
                <a:solidFill>
                  <a:srgbClr val="FFFFFF"/>
                </a:solidFill>
              </a:rPr>
              <a:t>AïePhone</a:t>
            </a:r>
            <a:r>
              <a:rPr lang="fr-FR" dirty="0" smtClean="0">
                <a:solidFill>
                  <a:srgbClr val="FFFFFF"/>
                </a:solidFill>
              </a:rPr>
              <a:t> 12 (radical du futur + terminaisons de l’imparfait)</a:t>
            </a:r>
          </a:p>
          <a:p>
            <a:pPr marL="0" indent="0" algn="ctr">
              <a:buNone/>
            </a:pPr>
            <a:endParaRPr lang="fr-FR" b="1" dirty="0" smtClean="0">
              <a:solidFill>
                <a:srgbClr val="3366FF"/>
              </a:solidFill>
            </a:endParaRPr>
          </a:p>
          <a:p>
            <a:pPr marL="0" indent="0" algn="ctr">
              <a:buNone/>
            </a:pPr>
            <a:endParaRPr lang="fr-FR" b="1" dirty="0">
              <a:solidFill>
                <a:srgbClr val="3366FF"/>
              </a:solidFill>
            </a:endParaRPr>
          </a:p>
          <a:p>
            <a:pPr marL="0" indent="0">
              <a:buNone/>
            </a:pPr>
            <a:endParaRPr lang="fr-FR" dirty="0" smtClean="0"/>
          </a:p>
          <a:p>
            <a:pPr marL="0" indent="0" algn="ctr">
              <a:buNone/>
            </a:pPr>
            <a:endParaRPr lang="fr-FR" dirty="0"/>
          </a:p>
          <a:p>
            <a:pPr marL="0" indent="0" algn="ctr">
              <a:buNone/>
            </a:pPr>
            <a:endParaRPr lang="fr-FR" dirty="0"/>
          </a:p>
        </p:txBody>
      </p:sp>
    </p:spTree>
    <p:extLst>
      <p:ext uri="{BB962C8B-B14F-4D97-AF65-F5344CB8AC3E}">
        <p14:creationId xmlns:p14="http://schemas.microsoft.com/office/powerpoint/2010/main" xmlns="" val="2367458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283"/>
            <a:ext cx="7924800" cy="753495"/>
          </a:xfrm>
        </p:spPr>
        <p:txBody>
          <a:bodyPr/>
          <a:lstStyle/>
          <a:p>
            <a:pPr algn="ctr"/>
            <a:r>
              <a:rPr lang="fr-FR" dirty="0" smtClean="0"/>
              <a:t>Les « Temps cousins »</a:t>
            </a:r>
            <a:endParaRPr lang="fr-FR" dirty="0"/>
          </a:p>
        </p:txBody>
      </p:sp>
      <p:sp>
        <p:nvSpPr>
          <p:cNvPr id="3" name="Espace réservé du contenu 2"/>
          <p:cNvSpPr>
            <a:spLocks noGrp="1"/>
          </p:cNvSpPr>
          <p:nvPr>
            <p:ph sz="quarter" idx="13"/>
          </p:nvPr>
        </p:nvSpPr>
        <p:spPr>
          <a:xfrm>
            <a:off x="609600" y="1108771"/>
            <a:ext cx="7924800" cy="4606229"/>
          </a:xfrm>
        </p:spPr>
        <p:txBody>
          <a:bodyPr/>
          <a:lstStyle/>
          <a:p>
            <a:pPr marL="0" indent="0" algn="ctr">
              <a:buNone/>
            </a:pPr>
            <a:r>
              <a:rPr lang="fr-FR" b="1" u="sng" dirty="0" smtClean="0">
                <a:solidFill>
                  <a:srgbClr val="3366FF"/>
                </a:solidFill>
              </a:rPr>
              <a:t>FICHE-OUTIL N°5: </a:t>
            </a:r>
            <a:r>
              <a:rPr lang="fr-FR" b="1" dirty="0" smtClean="0">
                <a:solidFill>
                  <a:srgbClr val="3366FF"/>
                </a:solidFill>
              </a:rPr>
              <a:t>Les étapes à suivre pour être un as de la conjugaison</a:t>
            </a:r>
          </a:p>
          <a:p>
            <a:pPr marL="0" indent="0" algn="ctr">
              <a:buNone/>
            </a:pPr>
            <a:endParaRPr lang="fr-FR" b="1" dirty="0">
              <a:solidFill>
                <a:srgbClr val="3366FF"/>
              </a:solidFill>
              <a:latin typeface="Arial Narrow"/>
              <a:cs typeface="Arial Narrow"/>
            </a:endParaRPr>
          </a:p>
          <a:p>
            <a:pPr marL="609600" indent="-609600">
              <a:buFontTx/>
              <a:buNone/>
            </a:pPr>
            <a:r>
              <a:rPr lang="fr-FR" b="1" dirty="0">
                <a:latin typeface="Arial Narrow"/>
                <a:cs typeface="Arial Narrow"/>
              </a:rPr>
              <a:t>Les étapes à suivre pour être un as de la conjugaison :</a:t>
            </a:r>
          </a:p>
          <a:p>
            <a:pPr marL="609600" indent="-609600">
              <a:buFontTx/>
              <a:buNone/>
            </a:pPr>
            <a:endParaRPr lang="fr-FR" b="1" dirty="0" smtClean="0">
              <a:latin typeface="Arial Narrow"/>
              <a:cs typeface="Arial Narrow"/>
            </a:endParaRPr>
          </a:p>
          <a:p>
            <a:pPr marL="609600" indent="-609600">
              <a:buFontTx/>
              <a:buAutoNum type="arabicParenR"/>
            </a:pPr>
            <a:r>
              <a:rPr lang="fr-FR" sz="1800" dirty="0" smtClean="0">
                <a:latin typeface="Arial Narrow"/>
                <a:cs typeface="Arial Narrow"/>
              </a:rPr>
              <a:t>J’apprends mes temps cousins (sur les doigts).</a:t>
            </a:r>
          </a:p>
          <a:p>
            <a:pPr marL="609600" indent="-609600">
              <a:buFontTx/>
              <a:buAutoNum type="arabicParenR"/>
            </a:pPr>
            <a:r>
              <a:rPr lang="fr-FR" sz="1800" dirty="0" smtClean="0">
                <a:latin typeface="Arial Narrow"/>
                <a:cs typeface="Arial Narrow"/>
              </a:rPr>
              <a:t>J’apprends mes phrases mémo.</a:t>
            </a:r>
          </a:p>
          <a:p>
            <a:pPr marL="609600" indent="-609600">
              <a:buFontTx/>
              <a:buAutoNum type="arabicParenR"/>
            </a:pPr>
            <a:r>
              <a:rPr lang="fr-FR" sz="1800" dirty="0" smtClean="0">
                <a:latin typeface="Arial Narrow"/>
                <a:cs typeface="Arial Narrow"/>
              </a:rPr>
              <a:t>J’apprends le verbe « avoir » aux 5 temps simples.</a:t>
            </a:r>
          </a:p>
          <a:p>
            <a:pPr marL="609600" indent="-609600">
              <a:buFontTx/>
              <a:buAutoNum type="arabicParenR"/>
            </a:pPr>
            <a:r>
              <a:rPr lang="fr-FR" sz="1800" dirty="0" smtClean="0">
                <a:latin typeface="Arial Narrow"/>
                <a:cs typeface="Arial Narrow"/>
              </a:rPr>
              <a:t>J’apprends la phrase magique.</a:t>
            </a:r>
          </a:p>
          <a:p>
            <a:pPr marL="0" indent="0" algn="ctr">
              <a:buNone/>
            </a:pPr>
            <a:endParaRPr lang="fr-FR" b="1" dirty="0" smtClean="0">
              <a:solidFill>
                <a:srgbClr val="3366FF"/>
              </a:solidFill>
            </a:endParaRPr>
          </a:p>
          <a:p>
            <a:pPr marL="0" indent="0" algn="ctr">
              <a:buNone/>
            </a:pPr>
            <a:endParaRPr lang="fr-FR" b="1" dirty="0">
              <a:solidFill>
                <a:srgbClr val="3366FF"/>
              </a:solidFill>
            </a:endParaRPr>
          </a:p>
          <a:p>
            <a:pPr marL="0" indent="0" algn="ctr">
              <a:buNone/>
            </a:pPr>
            <a:endParaRPr lang="fr-FR" b="1" dirty="0">
              <a:solidFill>
                <a:srgbClr val="3366FF"/>
              </a:solidFill>
            </a:endParaRPr>
          </a:p>
          <a:p>
            <a:pPr marL="0" indent="0" algn="ctr">
              <a:buNone/>
            </a:pPr>
            <a:endParaRPr lang="fr-FR" b="1" dirty="0" smtClean="0">
              <a:solidFill>
                <a:srgbClr val="3366FF"/>
              </a:solidFill>
            </a:endParaRPr>
          </a:p>
          <a:p>
            <a:pPr marL="0" indent="0" algn="ctr">
              <a:buNone/>
            </a:pPr>
            <a:endParaRPr lang="fr-FR" b="1" dirty="0">
              <a:solidFill>
                <a:srgbClr val="3366FF"/>
              </a:solidFill>
            </a:endParaRPr>
          </a:p>
          <a:p>
            <a:pPr marL="0" indent="0">
              <a:buNone/>
            </a:pPr>
            <a:endParaRPr lang="fr-FR" dirty="0" smtClean="0"/>
          </a:p>
          <a:p>
            <a:pPr marL="0" indent="0" algn="ctr">
              <a:buNone/>
            </a:pPr>
            <a:endParaRPr lang="fr-FR" dirty="0"/>
          </a:p>
          <a:p>
            <a:pPr marL="0" indent="0" algn="ctr">
              <a:buNone/>
            </a:pPr>
            <a:endParaRPr lang="fr-FR" dirty="0"/>
          </a:p>
        </p:txBody>
      </p:sp>
    </p:spTree>
    <p:extLst>
      <p:ext uri="{BB962C8B-B14F-4D97-AF65-F5344CB8AC3E}">
        <p14:creationId xmlns:p14="http://schemas.microsoft.com/office/powerpoint/2010/main" xmlns="" val="3899129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34930"/>
          </a:xfrm>
        </p:spPr>
        <p:txBody>
          <a:bodyPr/>
          <a:lstStyle/>
          <a:p>
            <a:pPr algn="ctr"/>
            <a:r>
              <a:rPr lang="fr-FR" dirty="0" smtClean="0"/>
              <a:t>LES « TEMPS COUSIN »</a:t>
            </a:r>
            <a:br>
              <a:rPr lang="fr-FR" dirty="0" smtClean="0"/>
            </a:br>
            <a:r>
              <a:rPr lang="fr-FR" dirty="0" smtClean="0"/>
              <a:t>BILAN</a:t>
            </a:r>
            <a:endParaRPr lang="fr-FR" dirty="0"/>
          </a:p>
        </p:txBody>
      </p:sp>
      <p:sp>
        <p:nvSpPr>
          <p:cNvPr id="3" name="Espace réservé du contenu 2"/>
          <p:cNvSpPr>
            <a:spLocks noGrp="1"/>
          </p:cNvSpPr>
          <p:nvPr>
            <p:ph sz="quarter" idx="13"/>
          </p:nvPr>
        </p:nvSpPr>
        <p:spPr>
          <a:xfrm>
            <a:off x="609600" y="1209568"/>
            <a:ext cx="7924800" cy="4505432"/>
          </a:xfrm>
        </p:spPr>
        <p:txBody>
          <a:bodyPr/>
          <a:lstStyle/>
          <a:p>
            <a:pPr marL="0" indent="0">
              <a:buNone/>
            </a:pPr>
            <a:endParaRPr lang="fr-FR" dirty="0" smtClean="0"/>
          </a:p>
          <a:p>
            <a:pPr marL="0" indent="0">
              <a:buNone/>
            </a:pPr>
            <a:endParaRPr lang="fr-FR" dirty="0"/>
          </a:p>
        </p:txBody>
      </p:sp>
      <p:sp>
        <p:nvSpPr>
          <p:cNvPr id="4" name="Ellipse 3"/>
          <p:cNvSpPr/>
          <p:nvPr/>
        </p:nvSpPr>
        <p:spPr>
          <a:xfrm>
            <a:off x="493861" y="1421242"/>
            <a:ext cx="2378600" cy="3615007"/>
          </a:xfrm>
          <a:prstGeom prst="ellipse">
            <a:avLst/>
          </a:prstGeom>
          <a:noFill/>
          <a:ln w="38100" cmpd="sng">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FFFFFF"/>
                </a:solidFill>
              </a:rPr>
              <a:t>Les nouveaux programmes insistent sur la nécessité de développer des </a:t>
            </a:r>
          </a:p>
          <a:p>
            <a:pPr algn="ctr"/>
            <a:r>
              <a:rPr lang="fr-FR" dirty="0" smtClean="0">
                <a:solidFill>
                  <a:srgbClr val="FFFFFF"/>
                </a:solidFill>
              </a:rPr>
              <a:t>outils méthodologiques</a:t>
            </a:r>
            <a:endParaRPr lang="fr-FR" dirty="0">
              <a:solidFill>
                <a:srgbClr val="FFFFFF"/>
              </a:solidFill>
            </a:endParaRPr>
          </a:p>
        </p:txBody>
      </p:sp>
      <p:sp>
        <p:nvSpPr>
          <p:cNvPr id="5" name="ZoneTexte 4"/>
          <p:cNvSpPr txBox="1"/>
          <p:nvPr/>
        </p:nvSpPr>
        <p:spPr>
          <a:xfrm>
            <a:off x="2721280" y="1616376"/>
            <a:ext cx="3994415" cy="369332"/>
          </a:xfrm>
          <a:prstGeom prst="rect">
            <a:avLst/>
          </a:prstGeom>
          <a:noFill/>
        </p:spPr>
        <p:txBody>
          <a:bodyPr wrap="none" rtlCol="0">
            <a:spAutoFit/>
          </a:bodyPr>
          <a:lstStyle/>
          <a:p>
            <a:r>
              <a:rPr lang="fr-FR" dirty="0" smtClean="0"/>
              <a:t>développement d’une conscience linguistique </a:t>
            </a:r>
            <a:endParaRPr lang="fr-FR" dirty="0"/>
          </a:p>
        </p:txBody>
      </p:sp>
      <p:sp>
        <p:nvSpPr>
          <p:cNvPr id="6" name="ZoneTexte 5"/>
          <p:cNvSpPr txBox="1"/>
          <p:nvPr/>
        </p:nvSpPr>
        <p:spPr>
          <a:xfrm>
            <a:off x="3127527" y="2231239"/>
            <a:ext cx="3930846" cy="369332"/>
          </a:xfrm>
          <a:prstGeom prst="rect">
            <a:avLst/>
          </a:prstGeom>
          <a:noFill/>
        </p:spPr>
        <p:txBody>
          <a:bodyPr wrap="none" rtlCol="0">
            <a:spAutoFit/>
          </a:bodyPr>
          <a:lstStyle/>
          <a:p>
            <a:r>
              <a:rPr lang="fr-FR" dirty="0" smtClean="0"/>
              <a:t>leviers de développement des automatismes</a:t>
            </a:r>
            <a:endParaRPr lang="fr-FR" dirty="0"/>
          </a:p>
        </p:txBody>
      </p:sp>
      <p:sp>
        <p:nvSpPr>
          <p:cNvPr id="7" name="ZoneTexte 6"/>
          <p:cNvSpPr txBox="1"/>
          <p:nvPr/>
        </p:nvSpPr>
        <p:spPr>
          <a:xfrm>
            <a:off x="3174825" y="2869882"/>
            <a:ext cx="1499892" cy="369332"/>
          </a:xfrm>
          <a:prstGeom prst="rect">
            <a:avLst/>
          </a:prstGeom>
          <a:noFill/>
        </p:spPr>
        <p:txBody>
          <a:bodyPr wrap="none" rtlCol="0">
            <a:spAutoFit/>
          </a:bodyPr>
          <a:lstStyle/>
          <a:p>
            <a:r>
              <a:rPr lang="fr-FR" dirty="0" smtClean="0"/>
              <a:t>progrès rapides</a:t>
            </a:r>
            <a:endParaRPr lang="fr-FR" dirty="0"/>
          </a:p>
        </p:txBody>
      </p:sp>
      <p:sp>
        <p:nvSpPr>
          <p:cNvPr id="8" name="ZoneTexte 7"/>
          <p:cNvSpPr txBox="1"/>
          <p:nvPr/>
        </p:nvSpPr>
        <p:spPr>
          <a:xfrm>
            <a:off x="3174825" y="3504905"/>
            <a:ext cx="3236320" cy="369332"/>
          </a:xfrm>
          <a:prstGeom prst="rect">
            <a:avLst/>
          </a:prstGeom>
          <a:noFill/>
        </p:spPr>
        <p:txBody>
          <a:bodyPr wrap="none" rtlCol="0">
            <a:spAutoFit/>
          </a:bodyPr>
          <a:lstStyle/>
          <a:p>
            <a:r>
              <a:rPr lang="fr-FR" dirty="0" smtClean="0"/>
              <a:t>apprentissage rassurant pour l’élève</a:t>
            </a:r>
            <a:endParaRPr lang="fr-FR" dirty="0"/>
          </a:p>
        </p:txBody>
      </p:sp>
      <p:sp>
        <p:nvSpPr>
          <p:cNvPr id="10" name="ZoneTexte 9"/>
          <p:cNvSpPr txBox="1"/>
          <p:nvPr/>
        </p:nvSpPr>
        <p:spPr>
          <a:xfrm>
            <a:off x="2721280" y="4171783"/>
            <a:ext cx="5180508" cy="646331"/>
          </a:xfrm>
          <a:prstGeom prst="rect">
            <a:avLst/>
          </a:prstGeom>
          <a:noFill/>
        </p:spPr>
        <p:txBody>
          <a:bodyPr wrap="square" rtlCol="0">
            <a:spAutoFit/>
          </a:bodyPr>
          <a:lstStyle/>
          <a:p>
            <a:r>
              <a:rPr lang="fr-FR" dirty="0" smtClean="0"/>
              <a:t>possibilité de différencier le rythme d’apprentissage (recours aux doigts aussi longtemps que nécessaire)</a:t>
            </a:r>
            <a:endParaRPr lang="fr-FR" dirty="0"/>
          </a:p>
        </p:txBody>
      </p:sp>
    </p:spTree>
    <p:extLst>
      <p:ext uri="{BB962C8B-B14F-4D97-AF65-F5344CB8AC3E}">
        <p14:creationId xmlns:p14="http://schemas.microsoft.com/office/powerpoint/2010/main" xmlns="" val="40326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1920"/>
            <a:ext cx="7924800" cy="749990"/>
          </a:xfrm>
        </p:spPr>
        <p:txBody>
          <a:bodyPr/>
          <a:lstStyle/>
          <a:p>
            <a:pPr algn="ctr"/>
            <a:r>
              <a:rPr lang="fr-FR" dirty="0" smtClean="0"/>
              <a:t>Natures et fonctions</a:t>
            </a:r>
            <a:endParaRPr lang="fr-FR" dirty="0"/>
          </a:p>
        </p:txBody>
      </p:sp>
      <p:sp>
        <p:nvSpPr>
          <p:cNvPr id="3" name="Espace réservé du contenu 2"/>
          <p:cNvSpPr>
            <a:spLocks noGrp="1"/>
          </p:cNvSpPr>
          <p:nvPr>
            <p:ph sz="quarter" idx="13"/>
          </p:nvPr>
        </p:nvSpPr>
        <p:spPr>
          <a:xfrm>
            <a:off x="609600" y="872035"/>
            <a:ext cx="7924800" cy="380631"/>
          </a:xfrm>
        </p:spPr>
        <p:txBody>
          <a:bodyPr>
            <a:normAutofit fontScale="92500" lnSpcReduction="20000"/>
          </a:bodyPr>
          <a:lstStyle/>
          <a:p>
            <a:pPr marL="0" indent="0" algn="ctr">
              <a:buNone/>
            </a:pPr>
            <a:r>
              <a:rPr lang="fr-FR" dirty="0" smtClean="0"/>
              <a:t>Le « petit truc » pour expliquer les termes NATURES et FONCTIONS.</a:t>
            </a:r>
          </a:p>
          <a:p>
            <a:pPr marL="0" indent="0">
              <a:buNone/>
            </a:pPr>
            <a:endParaRPr lang="fr-FR" dirty="0"/>
          </a:p>
        </p:txBody>
      </p:sp>
      <p:pic>
        <p:nvPicPr>
          <p:cNvPr id="5" name="Image 4" descr="IMG_1268.JPG"/>
          <p:cNvPicPr>
            <a:picLocks noChangeAspect="1"/>
          </p:cNvPicPr>
          <p:nvPr/>
        </p:nvPicPr>
        <p:blipFill rotWithShape="1">
          <a:blip r:embed="rId2" cstate="print"/>
          <a:srcRect l="5197" r="5794"/>
          <a:stretch/>
        </p:blipFill>
        <p:spPr>
          <a:xfrm>
            <a:off x="931855" y="3812460"/>
            <a:ext cx="3553200" cy="1826524"/>
          </a:xfrm>
          <a:prstGeom prst="rect">
            <a:avLst/>
          </a:prstGeom>
        </p:spPr>
      </p:pic>
      <p:pic>
        <p:nvPicPr>
          <p:cNvPr id="6" name="Espace réservé pour une image  6" descr="IMG_1269.JPG"/>
          <p:cNvPicPr>
            <a:picLocks noChangeAspect="1"/>
          </p:cNvPicPr>
          <p:nvPr/>
        </p:nvPicPr>
        <p:blipFill rotWithShape="1">
          <a:blip r:embed="rId3" cstate="print"/>
          <a:srcRect l="16469" t="11798" r="10516" b="13353"/>
          <a:stretch/>
        </p:blipFill>
        <p:spPr>
          <a:xfrm>
            <a:off x="931855" y="1356916"/>
            <a:ext cx="3553200" cy="2225497"/>
          </a:xfrm>
          <a:prstGeom prst="rect">
            <a:avLst/>
          </a:prstGeom>
        </p:spPr>
      </p:pic>
      <p:sp>
        <p:nvSpPr>
          <p:cNvPr id="7" name="ZoneTexte 6"/>
          <p:cNvSpPr txBox="1"/>
          <p:nvPr/>
        </p:nvSpPr>
        <p:spPr>
          <a:xfrm>
            <a:off x="0" y="6488668"/>
            <a:ext cx="9144000" cy="369332"/>
          </a:xfrm>
          <a:prstGeom prst="rect">
            <a:avLst/>
          </a:prstGeom>
          <a:noFill/>
        </p:spPr>
        <p:txBody>
          <a:bodyPr wrap="square" rtlCol="0">
            <a:spAutoFit/>
          </a:bodyPr>
          <a:lstStyle/>
          <a:p>
            <a:pPr algn="ctr"/>
            <a:r>
              <a:rPr lang="fr-FR" b="1" dirty="0" smtClean="0">
                <a:solidFill>
                  <a:srgbClr val="FF0000"/>
                </a:solidFill>
              </a:rPr>
              <a:t>→ Objectif : Donner du « sens » à la terminologie grammaticale</a:t>
            </a:r>
            <a:endParaRPr lang="fr-FR" b="1" dirty="0">
              <a:solidFill>
                <a:srgbClr val="FF0000"/>
              </a:solidFill>
            </a:endParaRPr>
          </a:p>
        </p:txBody>
      </p:sp>
      <p:pic>
        <p:nvPicPr>
          <p:cNvPr id="4" name="Image 3" descr="Image1.jpg"/>
          <p:cNvPicPr>
            <a:picLocks noChangeAspect="1"/>
          </p:cNvPicPr>
          <p:nvPr/>
        </p:nvPicPr>
        <p:blipFill rotWithShape="1">
          <a:blip r:embed="rId4" cstate="print">
            <a:extLst>
              <a:ext uri="{28A0092B-C50C-407E-A947-70E740481C1C}">
                <a14:useLocalDpi xmlns:a14="http://schemas.microsoft.com/office/drawing/2010/main" xmlns="" val="0"/>
              </a:ext>
            </a:extLst>
          </a:blip>
          <a:srcRect l="8323" t="1265" r="7181" b="8378"/>
          <a:stretch/>
        </p:blipFill>
        <p:spPr>
          <a:xfrm>
            <a:off x="5056533" y="1252666"/>
            <a:ext cx="3136656" cy="4386318"/>
          </a:xfrm>
          <a:prstGeom prst="rect">
            <a:avLst/>
          </a:prstGeom>
        </p:spPr>
      </p:pic>
      <p:sp>
        <p:nvSpPr>
          <p:cNvPr id="8" name="ZoneTexte 7"/>
          <p:cNvSpPr txBox="1"/>
          <p:nvPr/>
        </p:nvSpPr>
        <p:spPr>
          <a:xfrm>
            <a:off x="0" y="5937819"/>
            <a:ext cx="9144000" cy="584776"/>
          </a:xfrm>
          <a:prstGeom prst="rect">
            <a:avLst/>
          </a:prstGeom>
          <a:noFill/>
        </p:spPr>
        <p:txBody>
          <a:bodyPr wrap="square" rtlCol="0">
            <a:spAutoFit/>
          </a:bodyPr>
          <a:lstStyle/>
          <a:p>
            <a:r>
              <a:rPr lang="fr-FR" sz="1600" i="1" dirty="0" smtClean="0"/>
              <a:t>Pour comprendre ce qu’est une nature et une fonction passer par l’analogie avec la vie quotidienne: notre nature vs. nos fonctions (acheteur, malade, salarié, etc.). </a:t>
            </a:r>
            <a:endParaRPr lang="fr-FR" sz="1600" i="1" dirty="0"/>
          </a:p>
        </p:txBody>
      </p:sp>
    </p:spTree>
    <p:extLst>
      <p:ext uri="{BB962C8B-B14F-4D97-AF65-F5344CB8AC3E}">
        <p14:creationId xmlns:p14="http://schemas.microsoft.com/office/powerpoint/2010/main" xmlns="" val="715903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1920"/>
            <a:ext cx="7924800" cy="1107440"/>
          </a:xfrm>
        </p:spPr>
        <p:txBody>
          <a:bodyPr/>
          <a:lstStyle/>
          <a:p>
            <a:pPr algn="ctr"/>
            <a:r>
              <a:rPr lang="fr-FR" dirty="0" smtClean="0"/>
              <a:t>Natures et fonctions</a:t>
            </a:r>
            <a:endParaRPr lang="fr-FR" dirty="0"/>
          </a:p>
        </p:txBody>
      </p:sp>
      <p:sp>
        <p:nvSpPr>
          <p:cNvPr id="3" name="Espace réservé du contenu 2"/>
          <p:cNvSpPr>
            <a:spLocks noGrp="1"/>
          </p:cNvSpPr>
          <p:nvPr>
            <p:ph sz="quarter" idx="13"/>
          </p:nvPr>
        </p:nvSpPr>
        <p:spPr>
          <a:xfrm>
            <a:off x="609600" y="1412240"/>
            <a:ext cx="7924800" cy="380631"/>
          </a:xfrm>
        </p:spPr>
        <p:txBody>
          <a:bodyPr>
            <a:normAutofit fontScale="92500" lnSpcReduction="20000"/>
          </a:bodyPr>
          <a:lstStyle/>
          <a:p>
            <a:pPr marL="0" indent="0" algn="ctr">
              <a:buNone/>
            </a:pPr>
            <a:r>
              <a:rPr lang="fr-FR" dirty="0" smtClean="0"/>
              <a:t>L.C.A. dans le cours de français : le passage par l’étymologie pour expliquer les natures</a:t>
            </a:r>
          </a:p>
          <a:p>
            <a:pPr marL="0" indent="0">
              <a:buNone/>
            </a:pPr>
            <a:endParaRPr lang="fr-FR" dirty="0"/>
          </a:p>
        </p:txBody>
      </p:sp>
      <p:sp>
        <p:nvSpPr>
          <p:cNvPr id="7" name="ZoneTexte 6"/>
          <p:cNvSpPr txBox="1"/>
          <p:nvPr/>
        </p:nvSpPr>
        <p:spPr>
          <a:xfrm>
            <a:off x="0" y="6186431"/>
            <a:ext cx="9144000" cy="369332"/>
          </a:xfrm>
          <a:prstGeom prst="rect">
            <a:avLst/>
          </a:prstGeom>
          <a:noFill/>
        </p:spPr>
        <p:txBody>
          <a:bodyPr wrap="square" rtlCol="0">
            <a:spAutoFit/>
          </a:bodyPr>
          <a:lstStyle/>
          <a:p>
            <a:pPr algn="ctr"/>
            <a:r>
              <a:rPr lang="fr-FR" dirty="0" smtClean="0"/>
              <a:t>→ Objectif : Donner du « sens » à la terminologie grammaticale</a:t>
            </a:r>
            <a:endParaRPr lang="fr-FR" dirty="0"/>
          </a:p>
        </p:txBody>
      </p:sp>
      <p:sp>
        <p:nvSpPr>
          <p:cNvPr id="4" name="ZoneTexte 3"/>
          <p:cNvSpPr txBox="1"/>
          <p:nvPr/>
        </p:nvSpPr>
        <p:spPr>
          <a:xfrm>
            <a:off x="609600" y="2308364"/>
            <a:ext cx="7924800" cy="2308324"/>
          </a:xfrm>
          <a:prstGeom prst="rect">
            <a:avLst/>
          </a:prstGeom>
          <a:noFill/>
        </p:spPr>
        <p:txBody>
          <a:bodyPr wrap="square" rtlCol="0">
            <a:spAutoFit/>
          </a:bodyPr>
          <a:lstStyle/>
          <a:p>
            <a:r>
              <a:rPr lang="fr-FR" i="1" dirty="0" smtClean="0"/>
              <a:t>Exemples :</a:t>
            </a:r>
          </a:p>
          <a:p>
            <a:endParaRPr lang="fr-FR" dirty="0" smtClean="0"/>
          </a:p>
          <a:p>
            <a:r>
              <a:rPr lang="fr-FR" dirty="0" smtClean="0"/>
              <a:t>• pronom</a:t>
            </a:r>
          </a:p>
          <a:p>
            <a:r>
              <a:rPr lang="fr-FR" dirty="0" smtClean="0"/>
              <a:t>• adjectif</a:t>
            </a:r>
            <a:endParaRPr lang="fr-FR" dirty="0"/>
          </a:p>
          <a:p>
            <a:r>
              <a:rPr lang="fr-FR" dirty="0" smtClean="0"/>
              <a:t>• adverbe</a:t>
            </a:r>
          </a:p>
          <a:p>
            <a:r>
              <a:rPr lang="fr-FR" dirty="0" smtClean="0"/>
              <a:t>• conjonction de coordination</a:t>
            </a:r>
          </a:p>
          <a:p>
            <a:r>
              <a:rPr lang="fr-FR" dirty="0" smtClean="0"/>
              <a:t>• conjonction de subordination</a:t>
            </a:r>
          </a:p>
          <a:p>
            <a:endParaRPr lang="fr-FR" dirty="0" smtClean="0"/>
          </a:p>
        </p:txBody>
      </p:sp>
    </p:spTree>
    <p:extLst>
      <p:ext uri="{BB962C8B-B14F-4D97-AF65-F5344CB8AC3E}">
        <p14:creationId xmlns:p14="http://schemas.microsoft.com/office/powerpoint/2010/main" xmlns="" val="1236173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2843"/>
            <a:ext cx="7924800" cy="1003154"/>
          </a:xfrm>
        </p:spPr>
        <p:txBody>
          <a:bodyPr/>
          <a:lstStyle/>
          <a:p>
            <a:pPr algn="ctr"/>
            <a:r>
              <a:rPr lang="fr-FR" dirty="0" smtClean="0"/>
              <a:t>La langue au cœur d’une séquence</a:t>
            </a:r>
            <a:br>
              <a:rPr lang="fr-FR" dirty="0" smtClean="0"/>
            </a:br>
            <a:r>
              <a:rPr lang="fr-FR" dirty="0" smtClean="0"/>
              <a:t>à travers l’exercice des cadavres exquis</a:t>
            </a:r>
            <a:endParaRPr lang="fr-FR" dirty="0"/>
          </a:p>
        </p:txBody>
      </p:sp>
      <p:sp>
        <p:nvSpPr>
          <p:cNvPr id="3" name="Espace réservé du contenu 2"/>
          <p:cNvSpPr>
            <a:spLocks noGrp="1"/>
          </p:cNvSpPr>
          <p:nvPr>
            <p:ph sz="quarter" idx="13"/>
          </p:nvPr>
        </p:nvSpPr>
        <p:spPr>
          <a:xfrm>
            <a:off x="1324684" y="1547419"/>
            <a:ext cx="7619199" cy="4386131"/>
          </a:xfrm>
        </p:spPr>
        <p:txBody>
          <a:bodyPr>
            <a:normAutofit fontScale="92500" lnSpcReduction="10000"/>
          </a:bodyPr>
          <a:lstStyle/>
          <a:p>
            <a:pPr marL="0" indent="0">
              <a:buNone/>
            </a:pPr>
            <a:r>
              <a:rPr lang="fr-FR" b="1" u="sng" dirty="0" smtClean="0"/>
              <a:t>Domaines du socle :</a:t>
            </a:r>
            <a:endParaRPr lang="fr-FR" b="1" dirty="0" smtClean="0"/>
          </a:p>
          <a:p>
            <a:pPr marL="0" indent="0">
              <a:buNone/>
            </a:pPr>
            <a:r>
              <a:rPr lang="fr-FR" dirty="0" smtClean="0"/>
              <a:t>1. Les langages pour penser et communiquer</a:t>
            </a:r>
          </a:p>
          <a:p>
            <a:pPr marL="0" indent="0">
              <a:buNone/>
            </a:pPr>
            <a:r>
              <a:rPr lang="fr-FR" dirty="0" smtClean="0"/>
              <a:t>2. Les méthodes et outils pour apprendre</a:t>
            </a:r>
          </a:p>
          <a:p>
            <a:pPr marL="0" indent="0">
              <a:buNone/>
            </a:pPr>
            <a:r>
              <a:rPr lang="fr-FR" b="1" u="sng" dirty="0" smtClean="0"/>
              <a:t>Compétences disciplinaires (cycle 4) :</a:t>
            </a:r>
            <a:endParaRPr lang="fr-FR" b="1" u="sng" dirty="0"/>
          </a:p>
          <a:p>
            <a:pPr marL="0" indent="0">
              <a:buNone/>
            </a:pPr>
            <a:r>
              <a:rPr lang="fr-FR" dirty="0" smtClean="0"/>
              <a:t>ECRIRE</a:t>
            </a:r>
          </a:p>
          <a:p>
            <a:pPr marL="0" indent="0">
              <a:buNone/>
            </a:pPr>
            <a:r>
              <a:rPr lang="fr-FR" dirty="0" smtClean="0"/>
              <a:t> • Pratiquer l’écriture d’invention : écrire une vision poétique du monde.</a:t>
            </a:r>
          </a:p>
          <a:p>
            <a:pPr marL="0" indent="0" algn="just">
              <a:buNone/>
            </a:pPr>
            <a:r>
              <a:rPr lang="fr-FR" dirty="0" smtClean="0"/>
              <a:t>Croisement avec des compétences de lecture (découverte des visions poétiques du monde offertes par les poètes à travers un corpus de poésies contemporaines – poésie des objets de Claudel, de Ponge ; cadavres exquis (surréalisme).</a:t>
            </a:r>
          </a:p>
          <a:p>
            <a:pPr marL="0" indent="0" algn="just">
              <a:buNone/>
            </a:pPr>
            <a:r>
              <a:rPr lang="fr-FR" dirty="0" smtClean="0"/>
              <a:t>COMPÉTENCES LINGUISTIQUES</a:t>
            </a:r>
          </a:p>
          <a:p>
            <a:pPr marL="0" indent="0" algn="just">
              <a:buNone/>
            </a:pPr>
            <a:r>
              <a:rPr lang="fr-FR" dirty="0"/>
              <a:t> </a:t>
            </a:r>
            <a:r>
              <a:rPr lang="fr-FR" dirty="0" smtClean="0"/>
              <a:t>• Connaître les principes fondamentaux des procédés syntaxiques.</a:t>
            </a:r>
          </a:p>
          <a:p>
            <a:pPr marL="0" indent="0" algn="just">
              <a:buNone/>
            </a:pPr>
            <a:r>
              <a:rPr lang="fr-FR" b="1" u="sng" dirty="0" smtClean="0"/>
              <a:t>Parcours:</a:t>
            </a:r>
            <a:endParaRPr lang="fr-FR" b="1" dirty="0" smtClean="0"/>
          </a:p>
          <a:p>
            <a:pPr marL="0" indent="0" algn="just">
              <a:buNone/>
            </a:pPr>
            <a:r>
              <a:rPr lang="fr-FR" dirty="0" smtClean="0"/>
              <a:t>P.E.A.C</a:t>
            </a:r>
          </a:p>
          <a:p>
            <a:pPr marL="0" indent="0">
              <a:buNone/>
            </a:pPr>
            <a:endParaRPr lang="fr-FR" dirty="0"/>
          </a:p>
        </p:txBody>
      </p:sp>
      <p:sp>
        <p:nvSpPr>
          <p:cNvPr id="4" name="Rectangle à coins arrondis 3"/>
          <p:cNvSpPr/>
          <p:nvPr/>
        </p:nvSpPr>
        <p:spPr>
          <a:xfrm>
            <a:off x="155542" y="1547419"/>
            <a:ext cx="1169142" cy="815195"/>
          </a:xfrm>
          <a:prstGeom prst="roundRect">
            <a:avLst/>
          </a:prstGeom>
          <a:solidFill>
            <a:srgbClr val="5DB2B0"/>
          </a:solidFill>
          <a:ln w="38100" cmpd="sng">
            <a:solidFill>
              <a:srgbClr val="39FFF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r>
              <a:rPr lang="fr-FR" baseline="30000" dirty="0" smtClean="0"/>
              <a:t>e</a:t>
            </a:r>
            <a:r>
              <a:rPr lang="fr-FR" dirty="0" smtClean="0"/>
              <a:t> </a:t>
            </a:r>
            <a:endParaRPr lang="fr-FR" dirty="0"/>
          </a:p>
        </p:txBody>
      </p:sp>
    </p:spTree>
    <p:extLst>
      <p:ext uri="{BB962C8B-B14F-4D97-AF65-F5344CB8AC3E}">
        <p14:creationId xmlns:p14="http://schemas.microsoft.com/office/powerpoint/2010/main" xmlns="" val="31728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40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4500"/>
                            </p:stCondLst>
                            <p:childTnLst>
                              <p:par>
                                <p:cTn id="29" presetID="14"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5000"/>
                            </p:stCondLst>
                            <p:childTnLst>
                              <p:par>
                                <p:cTn id="33" presetID="14"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par>
                          <p:cTn id="36" fill="hold">
                            <p:stCondLst>
                              <p:cond delay="5500"/>
                            </p:stCondLst>
                            <p:childTnLst>
                              <p:par>
                                <p:cTn id="37" presetID="14"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par>
                          <p:cTn id="40" fill="hold">
                            <p:stCondLst>
                              <p:cond delay="6000"/>
                            </p:stCondLst>
                            <p:childTnLst>
                              <p:par>
                                <p:cTn id="41" presetID="14" presetClass="entr" presetSubtype="1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3" dur="500"/>
                                        <p:tgtEl>
                                          <p:spTgt spid="3">
                                            <p:txEl>
                                              <p:pRg st="8" end="8"/>
                                            </p:txEl>
                                          </p:spTgt>
                                        </p:tgtEl>
                                      </p:cBhvr>
                                    </p:animEffect>
                                  </p:childTnLst>
                                </p:cTn>
                              </p:par>
                            </p:childTnLst>
                          </p:cTn>
                        </p:par>
                        <p:par>
                          <p:cTn id="44" fill="hold">
                            <p:stCondLst>
                              <p:cond delay="6500"/>
                            </p:stCondLst>
                            <p:childTnLst>
                              <p:par>
                                <p:cTn id="45" presetID="14" presetClass="entr" presetSubtype="1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par>
                          <p:cTn id="48" fill="hold">
                            <p:stCondLst>
                              <p:cond delay="7000"/>
                            </p:stCondLst>
                            <p:childTnLst>
                              <p:par>
                                <p:cTn id="49" presetID="14" presetClass="entr" presetSubtype="1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2843"/>
            <a:ext cx="7924800" cy="1003154"/>
          </a:xfrm>
        </p:spPr>
        <p:txBody>
          <a:bodyPr/>
          <a:lstStyle/>
          <a:p>
            <a:pPr algn="ctr"/>
            <a:r>
              <a:rPr lang="fr-FR" dirty="0" smtClean="0"/>
              <a:t>La langue au cœur d’une séquence</a:t>
            </a:r>
            <a:br>
              <a:rPr lang="fr-FR" dirty="0" smtClean="0"/>
            </a:br>
            <a:r>
              <a:rPr lang="fr-FR" dirty="0" smtClean="0"/>
              <a:t>à travers l’exercice des cadavres exquis</a:t>
            </a:r>
            <a:endParaRPr lang="fr-FR" dirty="0"/>
          </a:p>
        </p:txBody>
      </p:sp>
      <p:sp>
        <p:nvSpPr>
          <p:cNvPr id="5" name="ZoneTexte 4"/>
          <p:cNvSpPr txBox="1"/>
          <p:nvPr/>
        </p:nvSpPr>
        <p:spPr>
          <a:xfrm>
            <a:off x="323910" y="1778955"/>
            <a:ext cx="2300630" cy="369332"/>
          </a:xfrm>
          <a:prstGeom prst="rect">
            <a:avLst/>
          </a:prstGeom>
          <a:noFill/>
          <a:ln w="38100" cmpd="sng">
            <a:solidFill>
              <a:schemeClr val="tx1"/>
            </a:solidFill>
          </a:ln>
        </p:spPr>
        <p:txBody>
          <a:bodyPr wrap="none" rtlCol="0">
            <a:spAutoFit/>
          </a:bodyPr>
          <a:lstStyle/>
          <a:p>
            <a:r>
              <a:rPr lang="fr-FR" dirty="0" smtClean="0"/>
              <a:t>Réinvestir et complexifier</a:t>
            </a:r>
            <a:endParaRPr lang="fr-FR" dirty="0"/>
          </a:p>
        </p:txBody>
      </p:sp>
      <p:graphicFrame>
        <p:nvGraphicFramePr>
          <p:cNvPr id="7" name="Diagramme 6"/>
          <p:cNvGraphicFramePr/>
          <p:nvPr>
            <p:extLst>
              <p:ext uri="{D42A27DB-BD31-4B8C-83A1-F6EECF244321}">
                <p14:modId xmlns:p14="http://schemas.microsoft.com/office/powerpoint/2010/main" xmlns="" val="2635183602"/>
              </p:ext>
            </p:extLst>
          </p:nvPr>
        </p:nvGraphicFramePr>
        <p:xfrm>
          <a:off x="1881670" y="1515403"/>
          <a:ext cx="5866850" cy="480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45214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ce que la réforme dans l’étude de la langue prolonge</a:t>
            </a:r>
            <a:endParaRPr lang="fr-FR" dirty="0"/>
          </a:p>
        </p:txBody>
      </p:sp>
      <p:sp>
        <p:nvSpPr>
          <p:cNvPr id="4" name="Rectangle à coins arrondis 3"/>
          <p:cNvSpPr/>
          <p:nvPr/>
        </p:nvSpPr>
        <p:spPr>
          <a:xfrm>
            <a:off x="345927" y="1644924"/>
            <a:ext cx="1501742" cy="2833246"/>
          </a:xfrm>
          <a:prstGeom prst="roundRect">
            <a:avLst/>
          </a:prstGeom>
          <a:solidFill>
            <a:srgbClr val="D8A5FF"/>
          </a:solidFill>
          <a:ln w="38100" cmpd="sng">
            <a:solidFill>
              <a:srgbClr val="660066"/>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Modalités d’organisation</a:t>
            </a:r>
            <a:endParaRPr lang="fr-FR" dirty="0"/>
          </a:p>
        </p:txBody>
      </p:sp>
      <p:sp>
        <p:nvSpPr>
          <p:cNvPr id="5" name="ZoneTexte 4"/>
          <p:cNvSpPr txBox="1"/>
          <p:nvPr/>
        </p:nvSpPr>
        <p:spPr>
          <a:xfrm>
            <a:off x="1916745" y="1634845"/>
            <a:ext cx="6207386" cy="369332"/>
          </a:xfrm>
          <a:prstGeom prst="rect">
            <a:avLst/>
          </a:prstGeom>
          <a:noFill/>
        </p:spPr>
        <p:txBody>
          <a:bodyPr wrap="none" rtlCol="0">
            <a:spAutoFit/>
          </a:bodyPr>
          <a:lstStyle/>
          <a:p>
            <a:r>
              <a:rPr lang="fr-FR" dirty="0" smtClean="0"/>
              <a:t>• Etude de la langue intégrée aux activités de lecture, d’écriture et d’oral</a:t>
            </a:r>
            <a:endParaRPr lang="fr-FR" dirty="0"/>
          </a:p>
        </p:txBody>
      </p:sp>
      <p:sp>
        <p:nvSpPr>
          <p:cNvPr id="6" name="ZoneTexte 5"/>
          <p:cNvSpPr txBox="1"/>
          <p:nvPr/>
        </p:nvSpPr>
        <p:spPr>
          <a:xfrm>
            <a:off x="1916745" y="2040349"/>
            <a:ext cx="6063234" cy="923330"/>
          </a:xfrm>
          <a:prstGeom prst="rect">
            <a:avLst/>
          </a:prstGeom>
          <a:noFill/>
        </p:spPr>
        <p:txBody>
          <a:bodyPr wrap="square" rtlCol="0">
            <a:spAutoFit/>
          </a:bodyPr>
          <a:lstStyle/>
          <a:p>
            <a:pPr algn="just"/>
            <a:r>
              <a:rPr lang="fr-FR" dirty="0" smtClean="0"/>
              <a:t>• Elle donne lieu à des séances spécifiques</a:t>
            </a:r>
          </a:p>
          <a:p>
            <a:pPr algn="just"/>
            <a:r>
              <a:rPr lang="fr-FR" dirty="0" smtClean="0"/>
              <a:t>(cf. travaux de Sara Lopez, sur le site académique Lettres : 2 cours de grammaire + 1 dictée toutes les trois semaines) </a:t>
            </a:r>
            <a:endParaRPr lang="fr-FR" dirty="0"/>
          </a:p>
        </p:txBody>
      </p:sp>
      <p:sp>
        <p:nvSpPr>
          <p:cNvPr id="7" name="Rectangle à coins arrondis 6"/>
          <p:cNvSpPr/>
          <p:nvPr/>
        </p:nvSpPr>
        <p:spPr>
          <a:xfrm>
            <a:off x="345927" y="4630653"/>
            <a:ext cx="1501742" cy="1172857"/>
          </a:xfrm>
          <a:prstGeom prst="roundRect">
            <a:avLst/>
          </a:prstGeom>
          <a:solidFill>
            <a:srgbClr val="D8A5FF"/>
          </a:solidFill>
          <a:ln w="28575" cmpd="sng">
            <a:solidFill>
              <a:srgbClr val="660066"/>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L’approche</a:t>
            </a:r>
            <a:endParaRPr lang="fr-FR" dirty="0"/>
          </a:p>
        </p:txBody>
      </p:sp>
      <p:sp>
        <p:nvSpPr>
          <p:cNvPr id="8" name="ZoneTexte 7"/>
          <p:cNvSpPr txBox="1"/>
          <p:nvPr/>
        </p:nvSpPr>
        <p:spPr>
          <a:xfrm>
            <a:off x="1916745" y="4630653"/>
            <a:ext cx="3407979" cy="1200329"/>
          </a:xfrm>
          <a:prstGeom prst="rect">
            <a:avLst/>
          </a:prstGeom>
          <a:noFill/>
        </p:spPr>
        <p:txBody>
          <a:bodyPr wrap="none" rtlCol="0">
            <a:spAutoFit/>
          </a:bodyPr>
          <a:lstStyle/>
          <a:p>
            <a:r>
              <a:rPr lang="fr-FR" dirty="0" smtClean="0"/>
              <a:t>• Trois niveaux sont encore privilégiés:</a:t>
            </a:r>
          </a:p>
          <a:p>
            <a:pPr marL="285750" indent="-285750">
              <a:buFontTx/>
              <a:buChar char="-"/>
            </a:pPr>
            <a:r>
              <a:rPr lang="fr-FR" dirty="0" smtClean="0"/>
              <a:t>celui du mot</a:t>
            </a:r>
          </a:p>
          <a:p>
            <a:pPr marL="285750" indent="-285750">
              <a:buFontTx/>
              <a:buChar char="-"/>
            </a:pPr>
            <a:r>
              <a:rPr lang="fr-FR" dirty="0" smtClean="0"/>
              <a:t>celui de la phrase</a:t>
            </a:r>
          </a:p>
          <a:p>
            <a:pPr marL="285750" indent="-285750">
              <a:buFontTx/>
              <a:buChar char="-"/>
            </a:pPr>
            <a:r>
              <a:rPr lang="fr-FR" dirty="0" smtClean="0"/>
              <a:t>celui du texte</a:t>
            </a:r>
            <a:endParaRPr lang="fr-FR" dirty="0"/>
          </a:p>
        </p:txBody>
      </p:sp>
      <p:pic>
        <p:nvPicPr>
          <p:cNvPr id="3" name="Image 2"/>
          <p:cNvPicPr>
            <a:picLocks noChangeAspect="1"/>
          </p:cNvPicPr>
          <p:nvPr/>
        </p:nvPicPr>
        <p:blipFill>
          <a:blip r:embed="rId2" cstate="print"/>
          <a:stretch>
            <a:fillRect/>
          </a:stretch>
        </p:blipFill>
        <p:spPr>
          <a:xfrm>
            <a:off x="1414281" y="3537987"/>
            <a:ext cx="403152" cy="356159"/>
          </a:xfrm>
          <a:prstGeom prst="rect">
            <a:avLst/>
          </a:prstGeom>
        </p:spPr>
      </p:pic>
      <p:sp>
        <p:nvSpPr>
          <p:cNvPr id="9" name="ZoneTexte 8"/>
          <p:cNvSpPr txBox="1"/>
          <p:nvPr/>
        </p:nvSpPr>
        <p:spPr>
          <a:xfrm>
            <a:off x="1673082" y="3548067"/>
            <a:ext cx="184666" cy="369332"/>
          </a:xfrm>
          <a:prstGeom prst="rect">
            <a:avLst/>
          </a:prstGeom>
          <a:noFill/>
        </p:spPr>
        <p:txBody>
          <a:bodyPr wrap="none" rtlCol="0">
            <a:spAutoFit/>
          </a:bodyPr>
          <a:lstStyle/>
          <a:p>
            <a:endParaRPr lang="fr-FR" dirty="0"/>
          </a:p>
        </p:txBody>
      </p:sp>
      <p:sp>
        <p:nvSpPr>
          <p:cNvPr id="10" name="ZoneTexte 9"/>
          <p:cNvSpPr txBox="1"/>
          <p:nvPr/>
        </p:nvSpPr>
        <p:spPr>
          <a:xfrm>
            <a:off x="1431191" y="3537987"/>
            <a:ext cx="184666" cy="369332"/>
          </a:xfrm>
          <a:prstGeom prst="rect">
            <a:avLst/>
          </a:prstGeom>
          <a:noFill/>
        </p:spPr>
        <p:txBody>
          <a:bodyPr wrap="none" rtlCol="0">
            <a:spAutoFit/>
          </a:bodyPr>
          <a:lstStyle/>
          <a:p>
            <a:endParaRPr lang="fr-FR" dirty="0"/>
          </a:p>
        </p:txBody>
      </p:sp>
      <p:sp>
        <p:nvSpPr>
          <p:cNvPr id="11" name="ZoneTexte 10"/>
          <p:cNvSpPr txBox="1"/>
          <p:nvPr/>
        </p:nvSpPr>
        <p:spPr>
          <a:xfrm>
            <a:off x="1916745" y="3176355"/>
            <a:ext cx="6617655" cy="1200329"/>
          </a:xfrm>
          <a:prstGeom prst="rect">
            <a:avLst/>
          </a:prstGeom>
          <a:noFill/>
          <a:ln>
            <a:solidFill>
              <a:srgbClr val="FF0000"/>
            </a:solidFill>
          </a:ln>
        </p:spPr>
        <p:txBody>
          <a:bodyPr wrap="none" rtlCol="0">
            <a:spAutoFit/>
          </a:bodyPr>
          <a:lstStyle/>
          <a:p>
            <a:r>
              <a:rPr lang="fr-FR" dirty="0" smtClean="0"/>
              <a:t>Ce qu’une séance de langue ne devrait pas être (cf. A. </a:t>
            </a:r>
            <a:r>
              <a:rPr lang="fr-FR" dirty="0" err="1" smtClean="0"/>
              <a:t>Guerpillon</a:t>
            </a:r>
            <a:r>
              <a:rPr lang="fr-FR" dirty="0" smtClean="0"/>
              <a:t>) :</a:t>
            </a:r>
          </a:p>
          <a:p>
            <a:r>
              <a:rPr lang="fr-FR" dirty="0" smtClean="0"/>
              <a:t>• séance magistrale + série d’exercices (≠ posture réflexive)</a:t>
            </a:r>
          </a:p>
          <a:p>
            <a:r>
              <a:rPr lang="fr-FR" dirty="0" smtClean="0"/>
              <a:t>• mémorisation de termes qui ne font pas sens (inflation terminologique)</a:t>
            </a:r>
          </a:p>
          <a:p>
            <a:r>
              <a:rPr lang="fr-FR" dirty="0" smtClean="0"/>
              <a:t>• séance détachée d’une progression réfléchie (≠ reprise et complexification)</a:t>
            </a:r>
          </a:p>
        </p:txBody>
      </p:sp>
    </p:spTree>
    <p:extLst>
      <p:ext uri="{BB962C8B-B14F-4D97-AF65-F5344CB8AC3E}">
        <p14:creationId xmlns:p14="http://schemas.microsoft.com/office/powerpoint/2010/main" xmlns="" val="40157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0"/>
                            </p:stCondLst>
                            <p:childTnLst>
                              <p:par>
                                <p:cTn id="23" presetID="35" presetClass="emph" presetSubtype="0" fill="hold" nodeType="afterEffect">
                                  <p:stCondLst>
                                    <p:cond delay="0"/>
                                  </p:stCondLst>
                                  <p:childTnLst>
                                    <p:anim calcmode="discrete" valueType="str">
                                      <p:cBhvr>
                                        <p:cTn id="24" dur="1000" fill="hold"/>
                                        <p:tgtEl>
                                          <p:spTgt spid="3"/>
                                        </p:tgtEl>
                                        <p:attrNameLst>
                                          <p:attrName>style.visibility</p:attrName>
                                        </p:attrNameLst>
                                      </p:cBhvr>
                                      <p:tavLst>
                                        <p:tav tm="0">
                                          <p:val>
                                            <p:strVal val="hidden"/>
                                          </p:val>
                                        </p:tav>
                                        <p:tav tm="50000">
                                          <p:val>
                                            <p:strVal val="visible"/>
                                          </p:val>
                                        </p:tav>
                                      </p:tavLst>
                                    </p:anim>
                                  </p:childTnLst>
                                </p:cTn>
                              </p:par>
                            </p:childTnLst>
                          </p:cTn>
                        </p:par>
                        <p:par>
                          <p:cTn id="25" fill="hold">
                            <p:stCondLst>
                              <p:cond delay="1000"/>
                            </p:stCondLst>
                            <p:childTnLst>
                              <p:par>
                                <p:cTn id="26" presetID="6"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10" grpId="0"/>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2843"/>
            <a:ext cx="7924800" cy="1003154"/>
          </a:xfrm>
        </p:spPr>
        <p:txBody>
          <a:bodyPr/>
          <a:lstStyle/>
          <a:p>
            <a:pPr algn="ctr"/>
            <a:r>
              <a:rPr lang="fr-FR" dirty="0" smtClean="0"/>
              <a:t>La langue au cœur d’une séquence</a:t>
            </a:r>
            <a:br>
              <a:rPr lang="fr-FR" dirty="0" smtClean="0"/>
            </a:br>
            <a:r>
              <a:rPr lang="fr-FR" dirty="0" smtClean="0"/>
              <a:t>à travers l’exercice des cadavres exquis</a:t>
            </a:r>
            <a:endParaRPr lang="fr-FR" dirty="0"/>
          </a:p>
        </p:txBody>
      </p:sp>
      <p:sp>
        <p:nvSpPr>
          <p:cNvPr id="3" name="ZoneTexte 2"/>
          <p:cNvSpPr txBox="1"/>
          <p:nvPr/>
        </p:nvSpPr>
        <p:spPr>
          <a:xfrm>
            <a:off x="2027849" y="1771528"/>
            <a:ext cx="184666" cy="369332"/>
          </a:xfrm>
          <a:prstGeom prst="rect">
            <a:avLst/>
          </a:prstGeom>
          <a:noFill/>
        </p:spPr>
        <p:txBody>
          <a:bodyPr wrap="none" rtlCol="0">
            <a:spAutoFit/>
          </a:bodyPr>
          <a:lstStyle/>
          <a:p>
            <a:endParaRPr lang="fr-FR" dirty="0"/>
          </a:p>
        </p:txBody>
      </p:sp>
      <p:sp>
        <p:nvSpPr>
          <p:cNvPr id="4" name="ZoneTexte 3"/>
          <p:cNvSpPr txBox="1"/>
          <p:nvPr/>
        </p:nvSpPr>
        <p:spPr>
          <a:xfrm>
            <a:off x="609600" y="1365997"/>
            <a:ext cx="7924800" cy="5078314"/>
          </a:xfrm>
          <a:prstGeom prst="rect">
            <a:avLst/>
          </a:prstGeom>
          <a:noFill/>
        </p:spPr>
        <p:txBody>
          <a:bodyPr wrap="square" rtlCol="0">
            <a:spAutoFit/>
          </a:bodyPr>
          <a:lstStyle/>
          <a:p>
            <a:pPr algn="ctr"/>
            <a:r>
              <a:rPr lang="fr-FR" dirty="0" smtClean="0"/>
              <a:t> «  Le cadavre exquis boira le vin nouveau »</a:t>
            </a:r>
          </a:p>
          <a:p>
            <a:endParaRPr lang="fr-FR" dirty="0" smtClean="0"/>
          </a:p>
          <a:p>
            <a:r>
              <a:rPr lang="fr-FR" dirty="0" smtClean="0"/>
              <a:t>ETAPE 1:</a:t>
            </a:r>
          </a:p>
          <a:p>
            <a:pPr marL="285750" indent="-285750">
              <a:buFontTx/>
              <a:buChar char="-"/>
            </a:pPr>
            <a:r>
              <a:rPr lang="fr-FR" dirty="0" smtClean="0"/>
              <a:t>Analyse grammaticale des fonctions (retour sur la distinction nature-fonction, cf. diapo 36)</a:t>
            </a:r>
          </a:p>
          <a:p>
            <a:pPr marL="285750" indent="-285750">
              <a:buFontTx/>
              <a:buChar char="-"/>
            </a:pPr>
            <a:r>
              <a:rPr lang="fr-FR" dirty="0" smtClean="0"/>
              <a:t>Analyse des constituants de la phrase simple : constituants obligatoires et facultatifs</a:t>
            </a:r>
          </a:p>
          <a:p>
            <a:pPr marL="285750" indent="-285750">
              <a:buFontTx/>
              <a:buChar char="-"/>
            </a:pPr>
            <a:r>
              <a:rPr lang="fr-FR" dirty="0" smtClean="0"/>
              <a:t>Leçon de grammaire faite par les élèves au fur et à mesure.</a:t>
            </a:r>
          </a:p>
          <a:p>
            <a:pPr marL="285750" indent="-285750">
              <a:buFontTx/>
              <a:buChar char="-"/>
            </a:pPr>
            <a:endParaRPr lang="fr-FR" dirty="0"/>
          </a:p>
          <a:p>
            <a:r>
              <a:rPr lang="fr-FR" dirty="0" smtClean="0"/>
              <a:t>ETAPE 2: Création de cadavres exquis</a:t>
            </a:r>
          </a:p>
          <a:p>
            <a:pPr marL="285750" indent="-285750">
              <a:buFontTx/>
              <a:buChar char="-"/>
            </a:pPr>
            <a:r>
              <a:rPr lang="fr-FR" dirty="0" smtClean="0"/>
              <a:t>Sujet (déterminant + nom + adjectif) + verbe + complément du verbe</a:t>
            </a:r>
          </a:p>
          <a:p>
            <a:pPr marL="285750" indent="-285750">
              <a:buFontTx/>
              <a:buChar char="-"/>
            </a:pPr>
            <a:r>
              <a:rPr lang="fr-FR" dirty="0" smtClean="0"/>
              <a:t>Mise en évidence des verbes à construction directe, indirecte, à plusieurs compléments + verbes attributifs</a:t>
            </a:r>
          </a:p>
          <a:p>
            <a:pPr marL="285750" indent="-285750">
              <a:buFontTx/>
              <a:buChar char="-"/>
            </a:pPr>
            <a:r>
              <a:rPr lang="fr-FR" dirty="0" smtClean="0"/>
              <a:t>Création avec axe grammatical (différents exemples)</a:t>
            </a:r>
          </a:p>
          <a:p>
            <a:pPr marL="285750" indent="-285750">
              <a:buFontTx/>
              <a:buChar char="-"/>
            </a:pPr>
            <a:r>
              <a:rPr lang="fr-FR" dirty="0" smtClean="0"/>
              <a:t>Compléments de la leçon + exercices</a:t>
            </a:r>
          </a:p>
          <a:p>
            <a:pPr marL="285750" indent="-285750">
              <a:buFontTx/>
              <a:buChar char="-"/>
            </a:pPr>
            <a:endParaRPr lang="fr-FR" dirty="0"/>
          </a:p>
          <a:p>
            <a:r>
              <a:rPr lang="fr-FR" dirty="0"/>
              <a:t>ETAPE 3:</a:t>
            </a:r>
          </a:p>
          <a:p>
            <a:pPr algn="just"/>
            <a:r>
              <a:rPr lang="fr-FR" dirty="0"/>
              <a:t>- </a:t>
            </a:r>
            <a:r>
              <a:rPr lang="fr-FR" dirty="0" smtClean="0"/>
              <a:t>Evaluation qui </a:t>
            </a:r>
            <a:r>
              <a:rPr lang="fr-FR" dirty="0"/>
              <a:t>revient à la compétence de base de la séquence : création d’un cadavre exquis en rapport avec la séquence, à faire après une relecture du corpus.</a:t>
            </a:r>
          </a:p>
          <a:p>
            <a:endParaRPr lang="fr-FR" dirty="0"/>
          </a:p>
        </p:txBody>
      </p:sp>
    </p:spTree>
    <p:extLst>
      <p:ext uri="{BB962C8B-B14F-4D97-AF65-F5344CB8AC3E}">
        <p14:creationId xmlns:p14="http://schemas.microsoft.com/office/powerpoint/2010/main" xmlns="" val="2799161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2843"/>
            <a:ext cx="7924800" cy="1003154"/>
          </a:xfrm>
        </p:spPr>
        <p:txBody>
          <a:bodyPr/>
          <a:lstStyle/>
          <a:p>
            <a:pPr algn="ctr"/>
            <a:r>
              <a:rPr lang="fr-FR" dirty="0" smtClean="0"/>
              <a:t>La langue au cœur d’une séquence</a:t>
            </a:r>
            <a:br>
              <a:rPr lang="fr-FR" dirty="0" smtClean="0"/>
            </a:br>
            <a:r>
              <a:rPr lang="fr-FR" dirty="0" smtClean="0"/>
              <a:t>à travers l’exercice des cadavres exquis</a:t>
            </a:r>
            <a:endParaRPr lang="fr-FR" dirty="0"/>
          </a:p>
        </p:txBody>
      </p:sp>
      <p:sp>
        <p:nvSpPr>
          <p:cNvPr id="3" name="ZoneTexte 2"/>
          <p:cNvSpPr txBox="1"/>
          <p:nvPr/>
        </p:nvSpPr>
        <p:spPr>
          <a:xfrm>
            <a:off x="2027849" y="1771528"/>
            <a:ext cx="184666" cy="369332"/>
          </a:xfrm>
          <a:prstGeom prst="rect">
            <a:avLst/>
          </a:prstGeom>
          <a:noFill/>
        </p:spPr>
        <p:txBody>
          <a:bodyPr wrap="none" rtlCol="0">
            <a:spAutoFit/>
          </a:bodyPr>
          <a:lstStyle/>
          <a:p>
            <a:endParaRPr lang="fr-FR" dirty="0"/>
          </a:p>
        </p:txBody>
      </p:sp>
      <p:sp>
        <p:nvSpPr>
          <p:cNvPr id="4" name="ZoneTexte 3"/>
          <p:cNvSpPr txBox="1"/>
          <p:nvPr/>
        </p:nvSpPr>
        <p:spPr>
          <a:xfrm>
            <a:off x="534890" y="1533736"/>
            <a:ext cx="2570921" cy="923330"/>
          </a:xfrm>
          <a:prstGeom prst="rect">
            <a:avLst/>
          </a:prstGeom>
          <a:noFill/>
        </p:spPr>
        <p:txBody>
          <a:bodyPr wrap="square" rtlCol="0">
            <a:spAutoFit/>
          </a:bodyPr>
          <a:lstStyle/>
          <a:p>
            <a:pPr algn="just"/>
            <a:r>
              <a:rPr lang="fr-FR" b="1" u="sng" dirty="0" smtClean="0"/>
              <a:t>BILAN</a:t>
            </a:r>
          </a:p>
          <a:p>
            <a:pPr algn="just"/>
            <a:r>
              <a:rPr lang="fr-FR" dirty="0" smtClean="0"/>
              <a:t>L’articulation de la langue et des compétences d’écriture</a:t>
            </a:r>
          </a:p>
        </p:txBody>
      </p:sp>
      <p:graphicFrame>
        <p:nvGraphicFramePr>
          <p:cNvPr id="7" name="Diagramme 6"/>
          <p:cNvGraphicFramePr/>
          <p:nvPr>
            <p:extLst>
              <p:ext uri="{D42A27DB-BD31-4B8C-83A1-F6EECF244321}">
                <p14:modId xmlns:p14="http://schemas.microsoft.com/office/powerpoint/2010/main" xmlns="" val="2994400512"/>
              </p:ext>
            </p:extLst>
          </p:nvPr>
        </p:nvGraphicFramePr>
        <p:xfrm>
          <a:off x="1043608" y="1256268"/>
          <a:ext cx="68407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60471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 y="91440"/>
            <a:ext cx="9001760" cy="1087120"/>
          </a:xfrm>
        </p:spPr>
        <p:txBody>
          <a:bodyPr/>
          <a:lstStyle/>
          <a:p>
            <a:pPr algn="ctr"/>
            <a:r>
              <a:rPr lang="fr-FR" dirty="0" smtClean="0"/>
              <a:t>utilisation du numérique pour l’APPRENTISSAGE DE LA LANGUE</a:t>
            </a:r>
            <a:endParaRPr lang="fr-FR" dirty="0"/>
          </a:p>
        </p:txBody>
      </p:sp>
      <p:sp>
        <p:nvSpPr>
          <p:cNvPr id="3" name="Espace réservé du contenu 2"/>
          <p:cNvSpPr>
            <a:spLocks noGrp="1"/>
          </p:cNvSpPr>
          <p:nvPr>
            <p:ph sz="quarter" idx="13"/>
          </p:nvPr>
        </p:nvSpPr>
        <p:spPr>
          <a:xfrm>
            <a:off x="609600" y="1503680"/>
            <a:ext cx="7924800" cy="4211320"/>
          </a:xfrm>
        </p:spPr>
        <p:txBody>
          <a:bodyPr/>
          <a:lstStyle/>
          <a:p>
            <a:pPr marL="0" indent="0" algn="ctr">
              <a:buNone/>
            </a:pPr>
            <a:r>
              <a:rPr lang="fr-FR" b="1" dirty="0" smtClean="0"/>
              <a:t>CONSTRUIRE UNE CARTE HEURISTIQUE AVEC LES ÉLÈVES</a:t>
            </a:r>
          </a:p>
          <a:p>
            <a:pPr marL="0" indent="0">
              <a:buNone/>
            </a:pPr>
            <a:r>
              <a:rPr lang="fr-FR" i="1" dirty="0" smtClean="0"/>
              <a:t>Ressources </a:t>
            </a:r>
            <a:r>
              <a:rPr lang="fr-FR" i="1" dirty="0"/>
              <a:t>:</a:t>
            </a:r>
            <a:r>
              <a:rPr lang="fr-FR" dirty="0"/>
              <a:t>  </a:t>
            </a:r>
            <a:r>
              <a:rPr lang="fr-FR" dirty="0" err="1"/>
              <a:t>SimpleMind</a:t>
            </a:r>
            <a:r>
              <a:rPr lang="fr-FR" dirty="0"/>
              <a:t>, </a:t>
            </a:r>
            <a:r>
              <a:rPr lang="fr-FR" dirty="0" err="1"/>
              <a:t>Framindmap</a:t>
            </a:r>
            <a:endParaRPr lang="fr-FR" dirty="0"/>
          </a:p>
          <a:p>
            <a:pPr marL="0" indent="0">
              <a:buNone/>
            </a:pPr>
            <a:endParaRPr lang="fr-FR" b="1" u="sng" dirty="0" smtClean="0"/>
          </a:p>
          <a:p>
            <a:pPr marL="0" indent="0">
              <a:buNone/>
            </a:pPr>
            <a:r>
              <a:rPr lang="fr-FR" b="1" u="sng" dirty="0" smtClean="0"/>
              <a:t>Objectifs :</a:t>
            </a:r>
          </a:p>
          <a:p>
            <a:pPr marL="0" indent="0">
              <a:buNone/>
            </a:pPr>
            <a:r>
              <a:rPr lang="fr-FR" dirty="0" smtClean="0"/>
              <a:t>• synthèse visuelle</a:t>
            </a:r>
          </a:p>
          <a:p>
            <a:pPr marL="0" indent="0">
              <a:buNone/>
            </a:pPr>
            <a:r>
              <a:rPr lang="fr-FR" dirty="0" smtClean="0"/>
              <a:t>• conscientisation / intériorisation de la notion </a:t>
            </a:r>
          </a:p>
          <a:p>
            <a:pPr marL="0" indent="0">
              <a:buNone/>
            </a:pPr>
            <a:endParaRPr lang="fr-FR" dirty="0"/>
          </a:p>
        </p:txBody>
      </p:sp>
      <p:pic>
        <p:nvPicPr>
          <p:cNvPr id="4" name="Image 3" descr="heu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5420" y="3994404"/>
            <a:ext cx="5989320" cy="2313432"/>
          </a:xfrm>
          <a:prstGeom prst="rect">
            <a:avLst/>
          </a:prstGeom>
        </p:spPr>
      </p:pic>
      <p:sp>
        <p:nvSpPr>
          <p:cNvPr id="5" name="ZoneTexte 4"/>
          <p:cNvSpPr txBox="1"/>
          <p:nvPr/>
        </p:nvSpPr>
        <p:spPr>
          <a:xfrm>
            <a:off x="853440" y="6341794"/>
            <a:ext cx="7339908" cy="646331"/>
          </a:xfrm>
          <a:prstGeom prst="rect">
            <a:avLst/>
          </a:prstGeom>
          <a:noFill/>
        </p:spPr>
        <p:txBody>
          <a:bodyPr wrap="none" rtlCol="0">
            <a:spAutoFit/>
          </a:bodyPr>
          <a:lstStyle/>
          <a:p>
            <a:r>
              <a:rPr lang="fr-FR" dirty="0"/>
              <a:t>cf. Manuels éd. Le Robert, coll. Passeurs de textes (nouveau programme, cycles 3-4)</a:t>
            </a:r>
          </a:p>
          <a:p>
            <a:endParaRPr lang="fr-FR" dirty="0"/>
          </a:p>
        </p:txBody>
      </p:sp>
    </p:spTree>
    <p:extLst>
      <p:ext uri="{BB962C8B-B14F-4D97-AF65-F5344CB8AC3E}">
        <p14:creationId xmlns:p14="http://schemas.microsoft.com/office/powerpoint/2010/main" xmlns="" val="2288266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 y="91440"/>
            <a:ext cx="9001760" cy="1087120"/>
          </a:xfrm>
        </p:spPr>
        <p:txBody>
          <a:bodyPr/>
          <a:lstStyle/>
          <a:p>
            <a:pPr algn="ctr"/>
            <a:r>
              <a:rPr lang="fr-FR" dirty="0" smtClean="0"/>
              <a:t>utilisation du numérique pour l’APPRENTISSAGE DE LA LANGUE</a:t>
            </a:r>
            <a:endParaRPr lang="fr-FR" dirty="0"/>
          </a:p>
        </p:txBody>
      </p:sp>
      <p:sp>
        <p:nvSpPr>
          <p:cNvPr id="3" name="Espace réservé du contenu 2"/>
          <p:cNvSpPr>
            <a:spLocks noGrp="1"/>
          </p:cNvSpPr>
          <p:nvPr>
            <p:ph sz="quarter" idx="13"/>
          </p:nvPr>
        </p:nvSpPr>
        <p:spPr>
          <a:xfrm>
            <a:off x="609600" y="1503680"/>
            <a:ext cx="7924800" cy="3241040"/>
          </a:xfrm>
        </p:spPr>
        <p:txBody>
          <a:bodyPr>
            <a:normAutofit lnSpcReduction="10000"/>
          </a:bodyPr>
          <a:lstStyle/>
          <a:p>
            <a:pPr marL="0" indent="0" algn="ctr">
              <a:buNone/>
            </a:pPr>
            <a:r>
              <a:rPr lang="fr-FR" b="1" dirty="0" smtClean="0"/>
              <a:t>CRÉER UNE CAPSULE ÉDUCATIVE</a:t>
            </a:r>
          </a:p>
          <a:p>
            <a:pPr marL="0" indent="0">
              <a:buNone/>
            </a:pPr>
            <a:r>
              <a:rPr lang="fr-FR" i="1" dirty="0" smtClean="0"/>
              <a:t>Ressources </a:t>
            </a:r>
            <a:r>
              <a:rPr lang="fr-FR" i="1" dirty="0"/>
              <a:t>:</a:t>
            </a:r>
            <a:r>
              <a:rPr lang="fr-FR" dirty="0"/>
              <a:t>  </a:t>
            </a:r>
            <a:r>
              <a:rPr lang="fr-FR" dirty="0" smtClean="0"/>
              <a:t>Logiciels </a:t>
            </a:r>
            <a:r>
              <a:rPr lang="fr-FR" dirty="0" err="1" smtClean="0"/>
              <a:t>Camstudio</a:t>
            </a:r>
            <a:r>
              <a:rPr lang="fr-FR" dirty="0" smtClean="0"/>
              <a:t>, </a:t>
            </a:r>
            <a:r>
              <a:rPr lang="fr-FR" dirty="0" err="1" smtClean="0"/>
              <a:t>Screen</a:t>
            </a:r>
            <a:r>
              <a:rPr lang="fr-FR" dirty="0" smtClean="0"/>
              <a:t>-O-</a:t>
            </a:r>
            <a:r>
              <a:rPr lang="fr-FR" dirty="0" err="1" smtClean="0"/>
              <a:t>matic</a:t>
            </a:r>
            <a:r>
              <a:rPr lang="fr-FR" dirty="0" smtClean="0"/>
              <a:t>, Wink, </a:t>
            </a:r>
            <a:r>
              <a:rPr lang="fr-FR" dirty="0" err="1" smtClean="0"/>
              <a:t>Jing</a:t>
            </a:r>
            <a:r>
              <a:rPr lang="fr-FR" dirty="0" smtClean="0"/>
              <a:t>, </a:t>
            </a:r>
            <a:r>
              <a:rPr lang="fr-FR" dirty="0" err="1" smtClean="0"/>
              <a:t>Webinaria</a:t>
            </a:r>
            <a:endParaRPr lang="fr-FR" dirty="0" smtClean="0"/>
          </a:p>
          <a:p>
            <a:pPr marL="0" indent="0">
              <a:buNone/>
            </a:pPr>
            <a:endParaRPr lang="fr-FR" dirty="0"/>
          </a:p>
          <a:p>
            <a:pPr marL="0" indent="0">
              <a:buNone/>
            </a:pPr>
            <a:r>
              <a:rPr lang="fr-FR" b="1" u="sng" dirty="0" smtClean="0"/>
              <a:t>Objectifs :</a:t>
            </a:r>
          </a:p>
          <a:p>
            <a:pPr marL="0" indent="0">
              <a:buNone/>
            </a:pPr>
            <a:r>
              <a:rPr lang="fr-FR" dirty="0" smtClean="0"/>
              <a:t>• préparer l’étude d’un point de langue (capsule créée par le professeur ; démarche de classe inversée)</a:t>
            </a:r>
            <a:r>
              <a:rPr lang="fr-FR" sz="1800" dirty="0"/>
              <a:t> </a:t>
            </a:r>
            <a:r>
              <a:rPr lang="fr-FR" sz="1800" dirty="0" smtClean="0"/>
              <a:t>→ </a:t>
            </a:r>
            <a:r>
              <a:rPr lang="fr-FR" dirty="0" smtClean="0"/>
              <a:t>vidéo visualisée par l’élève à la maison ou en classe + Q.C.M.</a:t>
            </a:r>
          </a:p>
          <a:p>
            <a:pPr marL="0" indent="0" algn="ctr">
              <a:buNone/>
            </a:pPr>
            <a:r>
              <a:rPr lang="fr-FR" dirty="0" smtClean="0"/>
              <a:t>ou</a:t>
            </a:r>
          </a:p>
          <a:p>
            <a:pPr marL="0" indent="0">
              <a:buNone/>
            </a:pPr>
            <a:r>
              <a:rPr lang="fr-FR" dirty="0" smtClean="0"/>
              <a:t>• permettre à l’élève de s’approprier un point de langue (capsule créée par l’élève ; cadre de l’A.P.?)    </a:t>
            </a:r>
            <a:endParaRPr lang="fr-FR" dirty="0"/>
          </a:p>
          <a:p>
            <a:pPr marL="0" indent="0">
              <a:buNone/>
            </a:pPr>
            <a:endParaRPr lang="fr-FR" dirty="0"/>
          </a:p>
          <a:p>
            <a:pPr marL="0" indent="0">
              <a:buNone/>
            </a:pPr>
            <a:endParaRPr lang="fr-FR" dirty="0"/>
          </a:p>
        </p:txBody>
      </p:sp>
      <p:pic>
        <p:nvPicPr>
          <p:cNvPr id="6" name="Image 5"/>
          <p:cNvPicPr>
            <a:picLocks noChangeAspect="1"/>
          </p:cNvPicPr>
          <p:nvPr/>
        </p:nvPicPr>
        <p:blipFill>
          <a:blip r:embed="rId2" cstate="print"/>
          <a:stretch>
            <a:fillRect/>
          </a:stretch>
        </p:blipFill>
        <p:spPr>
          <a:xfrm>
            <a:off x="721360" y="4857310"/>
            <a:ext cx="442746" cy="293319"/>
          </a:xfrm>
          <a:prstGeom prst="rect">
            <a:avLst/>
          </a:prstGeom>
        </p:spPr>
      </p:pic>
      <p:sp>
        <p:nvSpPr>
          <p:cNvPr id="7" name="ZoneTexte 6"/>
          <p:cNvSpPr txBox="1"/>
          <p:nvPr/>
        </p:nvSpPr>
        <p:spPr>
          <a:xfrm>
            <a:off x="1164106" y="4796690"/>
            <a:ext cx="3415619" cy="800219"/>
          </a:xfrm>
          <a:prstGeom prst="rect">
            <a:avLst/>
          </a:prstGeom>
          <a:noFill/>
        </p:spPr>
        <p:txBody>
          <a:bodyPr wrap="none" rtlCol="0">
            <a:spAutoFit/>
          </a:bodyPr>
          <a:lstStyle/>
          <a:p>
            <a:r>
              <a:rPr lang="fr-FR" sz="1400" dirty="0" smtClean="0"/>
              <a:t>Deux exemples de capsules :</a:t>
            </a:r>
          </a:p>
          <a:p>
            <a:r>
              <a:rPr lang="fr-FR" sz="1400" dirty="0" smtClean="0"/>
              <a:t>• </a:t>
            </a:r>
            <a:r>
              <a:rPr lang="fr-FR" sz="1400" dirty="0" smtClean="0">
                <a:hlinkClick r:id="rId3"/>
              </a:rPr>
              <a:t>https</a:t>
            </a:r>
            <a:r>
              <a:rPr lang="fr-FR" sz="1400" dirty="0">
                <a:hlinkClick r:id="rId3"/>
              </a:rPr>
              <a:t>://www.youtube.com/watch?v=</a:t>
            </a:r>
            <a:r>
              <a:rPr lang="fr-FR" sz="1400" dirty="0" smtClean="0">
                <a:hlinkClick r:id="rId3"/>
              </a:rPr>
              <a:t>zVwiSt1fqP8</a:t>
            </a:r>
            <a:endParaRPr lang="fr-FR" sz="1400" dirty="0" smtClean="0"/>
          </a:p>
          <a:p>
            <a:r>
              <a:rPr lang="fr-FR" sz="1400" dirty="0" smtClean="0"/>
              <a:t>• </a:t>
            </a:r>
            <a:r>
              <a:rPr lang="fr-FR" sz="1400" dirty="0" smtClean="0">
                <a:hlinkClick r:id="rId3"/>
              </a:rPr>
              <a:t>https</a:t>
            </a:r>
            <a:r>
              <a:rPr lang="fr-FR" sz="1400" dirty="0">
                <a:hlinkClick r:id="rId3"/>
              </a:rPr>
              <a:t>://www.youtube.com/watch?v=</a:t>
            </a:r>
            <a:r>
              <a:rPr lang="fr-FR" sz="1400" dirty="0" smtClean="0">
                <a:hlinkClick r:id="rId3"/>
              </a:rPr>
              <a:t>zVwiSt1fqP8</a:t>
            </a:r>
            <a:r>
              <a:rPr lang="fr-FR" dirty="0" smtClean="0"/>
              <a:t> </a:t>
            </a:r>
            <a:endParaRPr lang="fr-FR" dirty="0"/>
          </a:p>
        </p:txBody>
      </p:sp>
      <p:pic>
        <p:nvPicPr>
          <p:cNvPr id="8" name="Image 7"/>
          <p:cNvPicPr>
            <a:picLocks noChangeAspect="1"/>
          </p:cNvPicPr>
          <p:nvPr/>
        </p:nvPicPr>
        <p:blipFill>
          <a:blip r:embed="rId2" cstate="print"/>
          <a:stretch>
            <a:fillRect/>
          </a:stretch>
        </p:blipFill>
        <p:spPr>
          <a:xfrm>
            <a:off x="4813693" y="4857310"/>
            <a:ext cx="442746" cy="293319"/>
          </a:xfrm>
          <a:prstGeom prst="rect">
            <a:avLst/>
          </a:prstGeom>
        </p:spPr>
      </p:pic>
      <p:sp>
        <p:nvSpPr>
          <p:cNvPr id="9" name="ZoneTexte 8"/>
          <p:cNvSpPr txBox="1"/>
          <p:nvPr/>
        </p:nvSpPr>
        <p:spPr>
          <a:xfrm>
            <a:off x="5362333" y="4795860"/>
            <a:ext cx="4035667" cy="1169551"/>
          </a:xfrm>
          <a:prstGeom prst="rect">
            <a:avLst/>
          </a:prstGeom>
          <a:noFill/>
        </p:spPr>
        <p:txBody>
          <a:bodyPr wrap="square" rtlCol="0">
            <a:spAutoFit/>
          </a:bodyPr>
          <a:lstStyle/>
          <a:p>
            <a:r>
              <a:rPr lang="fr-FR" sz="1400" dirty="0" smtClean="0"/>
              <a:t>Une fiche-outil pour créer une capsule :</a:t>
            </a:r>
          </a:p>
          <a:p>
            <a:r>
              <a:rPr lang="fr-FR" sz="1400" dirty="0">
                <a:hlinkClick r:id="rId4"/>
              </a:rPr>
              <a:t>https://www.ac-strasbourg.fr/fileadmin/pedagogie/histoiregeographie/TICE/GFA_TICE/</a:t>
            </a:r>
            <a:r>
              <a:rPr lang="fr-FR" sz="1400" dirty="0" smtClean="0">
                <a:hlinkClick r:id="rId4"/>
              </a:rPr>
              <a:t>Creer_des_videos_pedagogiques.pdf</a:t>
            </a:r>
            <a:endParaRPr lang="fr-FR" dirty="0" smtClean="0"/>
          </a:p>
          <a:p>
            <a:endParaRPr lang="fr-FR" sz="1400" dirty="0" smtClean="0"/>
          </a:p>
        </p:txBody>
      </p:sp>
    </p:spTree>
    <p:extLst>
      <p:ext uri="{BB962C8B-B14F-4D97-AF65-F5344CB8AC3E}">
        <p14:creationId xmlns:p14="http://schemas.microsoft.com/office/powerpoint/2010/main" xmlns="" val="12106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4" name="Image 3" descr="Capture d’écran 2016-05-30 à 19.50.5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464410"/>
          </a:xfrm>
          <a:prstGeom prst="rect">
            <a:avLst/>
          </a:prstGeom>
        </p:spPr>
      </p:pic>
      <p:sp>
        <p:nvSpPr>
          <p:cNvPr id="5" name="ZoneTexte 4"/>
          <p:cNvSpPr txBox="1"/>
          <p:nvPr/>
        </p:nvSpPr>
        <p:spPr>
          <a:xfrm>
            <a:off x="0" y="6464410"/>
            <a:ext cx="9144000" cy="369332"/>
          </a:xfrm>
          <a:prstGeom prst="rect">
            <a:avLst/>
          </a:prstGeom>
          <a:noFill/>
        </p:spPr>
        <p:txBody>
          <a:bodyPr wrap="square" rtlCol="0">
            <a:spAutoFit/>
          </a:bodyPr>
          <a:lstStyle/>
          <a:p>
            <a:pPr algn="ctr"/>
            <a:r>
              <a:rPr lang="fr-FR" dirty="0" smtClean="0"/>
              <a:t>Document conçu par Claire Carrière (publication sur le site académique – Lettres)</a:t>
            </a:r>
            <a:endParaRPr lang="fr-FR" dirty="0"/>
          </a:p>
        </p:txBody>
      </p:sp>
    </p:spTree>
    <p:extLst>
      <p:ext uri="{BB962C8B-B14F-4D97-AF65-F5344CB8AC3E}">
        <p14:creationId xmlns:p14="http://schemas.microsoft.com/office/powerpoint/2010/main" xmlns="" val="391856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7176"/>
            <a:ext cx="7924800" cy="706182"/>
          </a:xfrm>
        </p:spPr>
        <p:txBody>
          <a:bodyPr/>
          <a:lstStyle/>
          <a:p>
            <a:pPr algn="ctr"/>
            <a:r>
              <a:rPr lang="fr-FR" dirty="0" smtClean="0"/>
              <a:t>Ce que les programmes valorisent</a:t>
            </a:r>
            <a:endParaRPr lang="fr-FR" dirty="0"/>
          </a:p>
        </p:txBody>
      </p:sp>
      <p:sp>
        <p:nvSpPr>
          <p:cNvPr id="5" name="Bande perforée 4"/>
          <p:cNvSpPr/>
          <p:nvPr/>
        </p:nvSpPr>
        <p:spPr>
          <a:xfrm>
            <a:off x="609599" y="983424"/>
            <a:ext cx="3956102" cy="899574"/>
          </a:xfrm>
          <a:prstGeom prst="flowChartPunchedTape">
            <a:avLst/>
          </a:prstGeom>
          <a:solidFill>
            <a:srgbClr val="C223A3"/>
          </a:solid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Cycle 3</a:t>
            </a:r>
            <a:endParaRPr lang="fr-FR" dirty="0"/>
          </a:p>
        </p:txBody>
      </p:sp>
      <p:sp>
        <p:nvSpPr>
          <p:cNvPr id="6" name="Bande perforée 5"/>
          <p:cNvSpPr/>
          <p:nvPr/>
        </p:nvSpPr>
        <p:spPr>
          <a:xfrm>
            <a:off x="4747119" y="983424"/>
            <a:ext cx="3787281" cy="899574"/>
          </a:xfrm>
          <a:prstGeom prst="flowChartPunchedTape">
            <a:avLst/>
          </a:prstGeom>
          <a:solidFill>
            <a:srgbClr val="6FC12D"/>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Cycle 4</a:t>
            </a:r>
            <a:endParaRPr lang="fr-FR" dirty="0"/>
          </a:p>
        </p:txBody>
      </p:sp>
      <p:sp>
        <p:nvSpPr>
          <p:cNvPr id="7" name="ZoneTexte 6"/>
          <p:cNvSpPr txBox="1"/>
          <p:nvPr/>
        </p:nvSpPr>
        <p:spPr>
          <a:xfrm>
            <a:off x="2553139" y="1882998"/>
            <a:ext cx="4783055" cy="338554"/>
          </a:xfrm>
          <a:prstGeom prst="rect">
            <a:avLst/>
          </a:prstGeom>
          <a:noFill/>
        </p:spPr>
        <p:txBody>
          <a:bodyPr wrap="square" rtlCol="0">
            <a:spAutoFit/>
          </a:bodyPr>
          <a:lstStyle/>
          <a:p>
            <a:r>
              <a:rPr lang="fr-FR" sz="1600" dirty="0" smtClean="0"/>
              <a:t>• la mise en évidence des régularités</a:t>
            </a:r>
            <a:endParaRPr lang="fr-FR" sz="1600" dirty="0"/>
          </a:p>
        </p:txBody>
      </p:sp>
      <p:sp>
        <p:nvSpPr>
          <p:cNvPr id="8" name="ZoneTexte 7"/>
          <p:cNvSpPr txBox="1"/>
          <p:nvPr/>
        </p:nvSpPr>
        <p:spPr>
          <a:xfrm>
            <a:off x="2553139" y="2293848"/>
            <a:ext cx="4272123" cy="584776"/>
          </a:xfrm>
          <a:prstGeom prst="rect">
            <a:avLst/>
          </a:prstGeom>
          <a:noFill/>
        </p:spPr>
        <p:txBody>
          <a:bodyPr wrap="none" rtlCol="0">
            <a:spAutoFit/>
          </a:bodyPr>
          <a:lstStyle/>
          <a:p>
            <a:r>
              <a:rPr lang="fr-FR" sz="1600" dirty="0" smtClean="0"/>
              <a:t>• un apprentissage selon une progression réfléchie</a:t>
            </a:r>
          </a:p>
          <a:p>
            <a:r>
              <a:rPr lang="fr-FR" sz="1600" dirty="0" smtClean="0"/>
              <a:t>(cf. travaux Sara Lopez sur le site académique Lettres)</a:t>
            </a:r>
            <a:endParaRPr lang="fr-FR" sz="1600" dirty="0"/>
          </a:p>
        </p:txBody>
      </p:sp>
      <p:sp>
        <p:nvSpPr>
          <p:cNvPr id="9" name="ZoneTexte 8"/>
          <p:cNvSpPr txBox="1"/>
          <p:nvPr/>
        </p:nvSpPr>
        <p:spPr>
          <a:xfrm>
            <a:off x="609600" y="3180837"/>
            <a:ext cx="2470047" cy="338554"/>
          </a:xfrm>
          <a:prstGeom prst="rect">
            <a:avLst/>
          </a:prstGeom>
          <a:noFill/>
        </p:spPr>
        <p:txBody>
          <a:bodyPr wrap="none" rtlCol="0">
            <a:spAutoFit/>
          </a:bodyPr>
          <a:lstStyle/>
          <a:p>
            <a:pPr algn="just"/>
            <a:r>
              <a:rPr lang="fr-FR" sz="1600" dirty="0" smtClean="0"/>
              <a:t>• L’acquisition de l’orthographe</a:t>
            </a:r>
            <a:endParaRPr lang="fr-FR" sz="1600" dirty="0"/>
          </a:p>
        </p:txBody>
      </p:sp>
      <p:sp>
        <p:nvSpPr>
          <p:cNvPr id="10" name="ZoneTexte 9"/>
          <p:cNvSpPr txBox="1"/>
          <p:nvPr/>
        </p:nvSpPr>
        <p:spPr>
          <a:xfrm>
            <a:off x="609600" y="3519391"/>
            <a:ext cx="3139717" cy="584776"/>
          </a:xfrm>
          <a:prstGeom prst="rect">
            <a:avLst/>
          </a:prstGeom>
          <a:noFill/>
        </p:spPr>
        <p:txBody>
          <a:bodyPr wrap="square" rtlCol="0">
            <a:spAutoFit/>
          </a:bodyPr>
          <a:lstStyle/>
          <a:p>
            <a:pPr algn="just"/>
            <a:r>
              <a:rPr lang="fr-FR" sz="1600" dirty="0" smtClean="0"/>
              <a:t>• La découverte progressive du fonctionnement de la phrase</a:t>
            </a:r>
            <a:endParaRPr lang="fr-FR" sz="1600" dirty="0"/>
          </a:p>
        </p:txBody>
      </p:sp>
      <p:sp>
        <p:nvSpPr>
          <p:cNvPr id="11" name="ZoneTexte 10"/>
          <p:cNvSpPr txBox="1"/>
          <p:nvPr/>
        </p:nvSpPr>
        <p:spPr>
          <a:xfrm>
            <a:off x="5553424" y="3180837"/>
            <a:ext cx="2980976" cy="830997"/>
          </a:xfrm>
          <a:prstGeom prst="rect">
            <a:avLst/>
          </a:prstGeom>
          <a:noFill/>
        </p:spPr>
        <p:txBody>
          <a:bodyPr wrap="square" rtlCol="0">
            <a:spAutoFit/>
          </a:bodyPr>
          <a:lstStyle/>
          <a:p>
            <a:pPr algn="just"/>
            <a:r>
              <a:rPr lang="fr-FR" sz="1600" dirty="0" smtClean="0"/>
              <a:t>• Approfondissement des deux axes majeurs du cycle 3 ; valorisation de l’étude de la syntaxe </a:t>
            </a:r>
            <a:endParaRPr lang="fr-FR" sz="1600" dirty="0"/>
          </a:p>
        </p:txBody>
      </p:sp>
      <p:sp>
        <p:nvSpPr>
          <p:cNvPr id="12" name="ZoneTexte 11"/>
          <p:cNvSpPr txBox="1"/>
          <p:nvPr/>
        </p:nvSpPr>
        <p:spPr>
          <a:xfrm>
            <a:off x="5553424" y="4064630"/>
            <a:ext cx="2980976" cy="830997"/>
          </a:xfrm>
          <a:prstGeom prst="rect">
            <a:avLst/>
          </a:prstGeom>
          <a:noFill/>
        </p:spPr>
        <p:txBody>
          <a:bodyPr wrap="square" rtlCol="0">
            <a:spAutoFit/>
          </a:bodyPr>
          <a:lstStyle/>
          <a:p>
            <a:pPr algn="just"/>
            <a:r>
              <a:rPr lang="fr-FR" sz="1600" dirty="0" smtClean="0"/>
              <a:t>• Volonté de faire comprendre que la langue est un système et qu’elle est mise en œuvre dans des discours</a:t>
            </a:r>
            <a:endParaRPr lang="fr-FR" sz="1600" dirty="0"/>
          </a:p>
        </p:txBody>
      </p:sp>
      <p:sp>
        <p:nvSpPr>
          <p:cNvPr id="13" name="ZoneTexte 12"/>
          <p:cNvSpPr txBox="1"/>
          <p:nvPr/>
        </p:nvSpPr>
        <p:spPr>
          <a:xfrm>
            <a:off x="5553425" y="5020019"/>
            <a:ext cx="2980976" cy="584776"/>
          </a:xfrm>
          <a:prstGeom prst="rect">
            <a:avLst/>
          </a:prstGeom>
          <a:noFill/>
        </p:spPr>
        <p:txBody>
          <a:bodyPr wrap="square" rtlCol="0">
            <a:spAutoFit/>
          </a:bodyPr>
          <a:lstStyle/>
          <a:p>
            <a:pPr algn="just"/>
            <a:r>
              <a:rPr lang="fr-FR" sz="1600" dirty="0" smtClean="0"/>
              <a:t>• Mise en œuvre du critère d’acceptabilité</a:t>
            </a:r>
            <a:endParaRPr lang="fr-FR" sz="1600" dirty="0"/>
          </a:p>
        </p:txBody>
      </p:sp>
    </p:spTree>
    <p:extLst>
      <p:ext uri="{BB962C8B-B14F-4D97-AF65-F5344CB8AC3E}">
        <p14:creationId xmlns:p14="http://schemas.microsoft.com/office/powerpoint/2010/main" xmlns="" val="5365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3301" y="2485"/>
            <a:ext cx="7924800" cy="632538"/>
          </a:xfrm>
        </p:spPr>
        <p:txBody>
          <a:bodyPr/>
          <a:lstStyle/>
          <a:p>
            <a:pPr algn="ctr"/>
            <a:r>
              <a:rPr lang="fr-FR" dirty="0" smtClean="0"/>
              <a:t>ATTENDUS DE FIN DE CYCLE</a:t>
            </a:r>
            <a:endParaRPr lang="fr-FR" dirty="0"/>
          </a:p>
        </p:txBody>
      </p:sp>
      <p:sp>
        <p:nvSpPr>
          <p:cNvPr id="3" name="Espace réservé du contenu 2"/>
          <p:cNvSpPr>
            <a:spLocks noGrp="1"/>
          </p:cNvSpPr>
          <p:nvPr>
            <p:ph sz="quarter" idx="13"/>
          </p:nvPr>
        </p:nvSpPr>
        <p:spPr>
          <a:xfrm>
            <a:off x="603301" y="1915149"/>
            <a:ext cx="3956101" cy="3875363"/>
          </a:xfrm>
        </p:spPr>
        <p:txBody>
          <a:bodyPr>
            <a:normAutofit/>
          </a:bodyPr>
          <a:lstStyle/>
          <a:p>
            <a:pPr marL="0" indent="0">
              <a:buNone/>
            </a:pPr>
            <a:r>
              <a:rPr lang="fr-FR" altLang="zh-CN" sz="1600" dirty="0" smtClean="0">
                <a:latin typeface="Arial Narrow" charset="0"/>
              </a:rPr>
              <a:t>• Maîtriser </a:t>
            </a:r>
            <a:r>
              <a:rPr lang="fr-FR" altLang="zh-CN" sz="1600" dirty="0">
                <a:latin typeface="Arial Narrow" charset="0"/>
              </a:rPr>
              <a:t>les accords dans le GN, entre le sujet et le verbe et entre l’attribut et le sujet, lors d’une </a:t>
            </a:r>
            <a:r>
              <a:rPr lang="fr-FR" altLang="zh-CN" sz="1600" dirty="0" smtClean="0">
                <a:latin typeface="Arial Narrow" charset="0"/>
              </a:rPr>
              <a:t>rédaction</a:t>
            </a:r>
          </a:p>
          <a:p>
            <a:pPr marL="0" indent="0">
              <a:buNone/>
            </a:pPr>
            <a:r>
              <a:rPr lang="fr-FR" altLang="zh-CN" sz="1600" dirty="0" smtClean="0">
                <a:latin typeface="Arial Narrow" charset="0"/>
              </a:rPr>
              <a:t>• S’aider </a:t>
            </a:r>
            <a:r>
              <a:rPr lang="fr-FR" altLang="zh-CN" sz="1600" dirty="0">
                <a:latin typeface="Arial Narrow" charset="0"/>
              </a:rPr>
              <a:t>du contexte et de la morphologie pour accéder au sens d’un mot</a:t>
            </a:r>
            <a:endParaRPr lang="fr-FR" sz="1600" dirty="0">
              <a:latin typeface="Arial Narrow" charset="0"/>
            </a:endParaRPr>
          </a:p>
          <a:p>
            <a:pPr marL="0" indent="0">
              <a:buNone/>
            </a:pPr>
            <a:endParaRPr lang="fr-FR" sz="1600" dirty="0"/>
          </a:p>
        </p:txBody>
      </p:sp>
      <p:sp>
        <p:nvSpPr>
          <p:cNvPr id="5" name="Bande perforée 4"/>
          <p:cNvSpPr/>
          <p:nvPr/>
        </p:nvSpPr>
        <p:spPr>
          <a:xfrm>
            <a:off x="609600" y="776139"/>
            <a:ext cx="3949802" cy="1045816"/>
          </a:xfrm>
          <a:prstGeom prst="flowChartPunchedTape">
            <a:avLst/>
          </a:prstGeom>
          <a:solidFill>
            <a:srgbClr val="C223A3"/>
          </a:solid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Cycle 3</a:t>
            </a:r>
            <a:endParaRPr lang="fr-FR" dirty="0"/>
          </a:p>
        </p:txBody>
      </p:sp>
      <p:sp>
        <p:nvSpPr>
          <p:cNvPr id="6" name="ZoneTexte 5"/>
          <p:cNvSpPr txBox="1"/>
          <p:nvPr/>
        </p:nvSpPr>
        <p:spPr>
          <a:xfrm>
            <a:off x="4741448" y="1821955"/>
            <a:ext cx="3786653" cy="4308872"/>
          </a:xfrm>
          <a:prstGeom prst="rect">
            <a:avLst/>
          </a:prstGeom>
          <a:noFill/>
        </p:spPr>
        <p:txBody>
          <a:bodyPr wrap="square" rtlCol="0">
            <a:spAutoFit/>
          </a:bodyPr>
          <a:lstStyle/>
          <a:p>
            <a:pPr algn="just"/>
            <a:r>
              <a:rPr lang="fr-FR" altLang="zh-CN" sz="1600" dirty="0" smtClean="0">
                <a:latin typeface="Arial Narrow" charset="0"/>
              </a:rPr>
              <a:t>• Analyser </a:t>
            </a:r>
            <a:r>
              <a:rPr lang="fr-FR" altLang="zh-CN" sz="1600" dirty="0">
                <a:latin typeface="Arial Narrow" charset="0"/>
              </a:rPr>
              <a:t>les propriétés d'un élément linguistique</a:t>
            </a:r>
          </a:p>
          <a:p>
            <a:pPr algn="just"/>
            <a:r>
              <a:rPr lang="fr-FR" altLang="zh-CN" sz="1600" dirty="0" smtClean="0">
                <a:latin typeface="Arial Narrow" charset="0"/>
              </a:rPr>
              <a:t>• Apprécier </a:t>
            </a:r>
            <a:r>
              <a:rPr lang="fr-FR" altLang="zh-CN" sz="1600" dirty="0">
                <a:latin typeface="Arial Narrow" charset="0"/>
              </a:rPr>
              <a:t>le degré d'acceptabilité d'un énoncé</a:t>
            </a:r>
          </a:p>
          <a:p>
            <a:pPr algn="just"/>
            <a:r>
              <a:rPr lang="fr-FR" altLang="zh-CN" sz="1600" dirty="0" smtClean="0">
                <a:latin typeface="Arial Narrow" charset="0"/>
              </a:rPr>
              <a:t>• Mobiliser </a:t>
            </a:r>
            <a:r>
              <a:rPr lang="fr-FR" altLang="zh-CN" sz="1600" dirty="0">
                <a:latin typeface="Arial Narrow" charset="0"/>
              </a:rPr>
              <a:t>les connaissances orthographiques, syntaxiques et lexicales en rédaction de texte dans des contextes variés</a:t>
            </a:r>
          </a:p>
          <a:p>
            <a:pPr algn="just"/>
            <a:r>
              <a:rPr lang="fr-FR" altLang="zh-CN" sz="1600" dirty="0">
                <a:latin typeface="Arial Narrow" charset="0"/>
              </a:rPr>
              <a:t> </a:t>
            </a:r>
            <a:r>
              <a:rPr lang="fr-FR" altLang="zh-CN" sz="1600" dirty="0" smtClean="0">
                <a:latin typeface="Arial Narrow" charset="0"/>
              </a:rPr>
              <a:t>• Réviser </a:t>
            </a:r>
            <a:r>
              <a:rPr lang="fr-FR" altLang="zh-CN" sz="1600" dirty="0">
                <a:latin typeface="Arial Narrow" charset="0"/>
              </a:rPr>
              <a:t>ses écrits en utilisant les outils appropriés</a:t>
            </a:r>
          </a:p>
          <a:p>
            <a:pPr algn="just"/>
            <a:r>
              <a:rPr lang="fr-FR" altLang="zh-CN" sz="1600" dirty="0" smtClean="0">
                <a:latin typeface="Arial Narrow" charset="0"/>
              </a:rPr>
              <a:t>• Savoir </a:t>
            </a:r>
            <a:r>
              <a:rPr lang="fr-FR" altLang="zh-CN" sz="1600" dirty="0">
                <a:latin typeface="Arial Narrow" charset="0"/>
              </a:rPr>
              <a:t>analyser en contexte l'emploi d'unités lexicales, identifier un réseau lexical dans un texte et en percevoir les effets</a:t>
            </a:r>
          </a:p>
          <a:p>
            <a:pPr algn="just"/>
            <a:r>
              <a:rPr lang="fr-FR" altLang="zh-CN" sz="1600" dirty="0" smtClean="0">
                <a:latin typeface="Arial Narrow" charset="0"/>
              </a:rPr>
              <a:t>• Mobiliser </a:t>
            </a:r>
            <a:r>
              <a:rPr lang="fr-FR" altLang="zh-CN" sz="1600" dirty="0">
                <a:latin typeface="Arial Narrow" charset="0"/>
              </a:rPr>
              <a:t>en réception et en production de textes les connaissances linguistiques permettant de construire le sens d'un texte, son rapport à un genre littéraire ou à un genre de discours</a:t>
            </a:r>
            <a:endParaRPr lang="fr-FR" sz="1600" dirty="0">
              <a:latin typeface="Arial Narrow" charset="0"/>
            </a:endParaRPr>
          </a:p>
          <a:p>
            <a:endParaRPr lang="fr-FR" dirty="0"/>
          </a:p>
        </p:txBody>
      </p:sp>
      <p:sp>
        <p:nvSpPr>
          <p:cNvPr id="7" name="Bande perforée 6"/>
          <p:cNvSpPr/>
          <p:nvPr/>
        </p:nvSpPr>
        <p:spPr>
          <a:xfrm>
            <a:off x="4813892" y="776139"/>
            <a:ext cx="3714209" cy="899574"/>
          </a:xfrm>
          <a:prstGeom prst="flowChartPunchedTape">
            <a:avLst/>
          </a:prstGeom>
          <a:solidFill>
            <a:srgbClr val="6FC12D"/>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Cycle 3</a:t>
            </a:r>
            <a:endParaRPr lang="fr-FR" dirty="0"/>
          </a:p>
        </p:txBody>
      </p:sp>
    </p:spTree>
    <p:extLst>
      <p:ext uri="{BB962C8B-B14F-4D97-AF65-F5344CB8AC3E}">
        <p14:creationId xmlns:p14="http://schemas.microsoft.com/office/powerpoint/2010/main" xmlns="" val="20593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2804"/>
            <a:ext cx="7924800" cy="602299"/>
          </a:xfrm>
        </p:spPr>
        <p:txBody>
          <a:bodyPr/>
          <a:lstStyle/>
          <a:p>
            <a:pPr algn="ctr"/>
            <a:r>
              <a:rPr lang="fr-FR" dirty="0" smtClean="0"/>
              <a:t>Nouveautés terminologiques</a:t>
            </a:r>
            <a:endParaRPr lang="fr-FR" dirty="0"/>
          </a:p>
        </p:txBody>
      </p:sp>
      <p:sp>
        <p:nvSpPr>
          <p:cNvPr id="4" name="Rectangle à coins arrondis 3"/>
          <p:cNvSpPr/>
          <p:nvPr/>
        </p:nvSpPr>
        <p:spPr>
          <a:xfrm>
            <a:off x="337639" y="987814"/>
            <a:ext cx="1622689" cy="1028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la phrase canonique bipartite</a:t>
            </a:r>
            <a:endParaRPr lang="fr-FR" dirty="0"/>
          </a:p>
        </p:txBody>
      </p:sp>
      <p:sp>
        <p:nvSpPr>
          <p:cNvPr id="6" name="Rectangle à coins arrondis 5"/>
          <p:cNvSpPr/>
          <p:nvPr/>
        </p:nvSpPr>
        <p:spPr>
          <a:xfrm>
            <a:off x="337639" y="2270779"/>
            <a:ext cx="1622689" cy="10353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le complément du verbe</a:t>
            </a:r>
            <a:endParaRPr lang="fr-FR" dirty="0"/>
          </a:p>
        </p:txBody>
      </p:sp>
      <p:sp>
        <p:nvSpPr>
          <p:cNvPr id="7" name="Rectangle à coins arrondis 6"/>
          <p:cNvSpPr/>
          <p:nvPr/>
        </p:nvSpPr>
        <p:spPr>
          <a:xfrm>
            <a:off x="337639" y="3515407"/>
            <a:ext cx="1622689" cy="10039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le complément de phrase</a:t>
            </a:r>
            <a:endParaRPr lang="fr-FR" dirty="0"/>
          </a:p>
        </p:txBody>
      </p:sp>
      <p:sp>
        <p:nvSpPr>
          <p:cNvPr id="8" name="Rectangle à coins arrondis 7"/>
          <p:cNvSpPr/>
          <p:nvPr/>
        </p:nvSpPr>
        <p:spPr>
          <a:xfrm>
            <a:off x="337639" y="4706019"/>
            <a:ext cx="1622689" cy="10039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le prédicat de la phrase</a:t>
            </a:r>
            <a:endParaRPr lang="fr-FR" dirty="0"/>
          </a:p>
        </p:txBody>
      </p:sp>
      <p:sp>
        <p:nvSpPr>
          <p:cNvPr id="9" name="ZoneTexte 8"/>
          <p:cNvSpPr txBox="1"/>
          <p:nvPr/>
        </p:nvSpPr>
        <p:spPr>
          <a:xfrm>
            <a:off x="2136708" y="927260"/>
            <a:ext cx="6397692" cy="584776"/>
          </a:xfrm>
          <a:prstGeom prst="rect">
            <a:avLst/>
          </a:prstGeom>
          <a:noFill/>
        </p:spPr>
        <p:txBody>
          <a:bodyPr wrap="square" rtlCol="0">
            <a:spAutoFit/>
          </a:bodyPr>
          <a:lstStyle/>
          <a:p>
            <a:r>
              <a:rPr lang="fr-FR" sz="1600" dirty="0" smtClean="0"/>
              <a:t>Le vieux monsieur dans la rue pense à ses mots croisés. </a:t>
            </a:r>
          </a:p>
          <a:p>
            <a:r>
              <a:rPr lang="fr-FR" sz="1600" dirty="0" smtClean="0"/>
              <a:t>(Phrase simple avec expansions)</a:t>
            </a:r>
            <a:endParaRPr lang="fr-FR" sz="1600" dirty="0"/>
          </a:p>
        </p:txBody>
      </p:sp>
      <p:sp>
        <p:nvSpPr>
          <p:cNvPr id="10" name="ZoneTexte 9"/>
          <p:cNvSpPr txBox="1"/>
          <p:nvPr/>
        </p:nvSpPr>
        <p:spPr>
          <a:xfrm>
            <a:off x="2136709" y="1512187"/>
            <a:ext cx="5553724" cy="584776"/>
          </a:xfrm>
          <a:prstGeom prst="rect">
            <a:avLst/>
          </a:prstGeom>
          <a:noFill/>
        </p:spPr>
        <p:txBody>
          <a:bodyPr wrap="none" rtlCol="0">
            <a:spAutoFit/>
          </a:bodyPr>
          <a:lstStyle/>
          <a:p>
            <a:r>
              <a:rPr lang="fr-FR" sz="1600" dirty="0" smtClean="0"/>
              <a:t>Le vieux monsieur dans la rue pense qu’il doit acheter ses mots croisés.</a:t>
            </a:r>
          </a:p>
          <a:p>
            <a:r>
              <a:rPr lang="fr-FR" sz="1600" dirty="0" smtClean="0"/>
              <a:t>(Phrase complexe)</a:t>
            </a:r>
            <a:endParaRPr lang="fr-FR" sz="1600" dirty="0"/>
          </a:p>
        </p:txBody>
      </p:sp>
      <p:sp>
        <p:nvSpPr>
          <p:cNvPr id="11" name="ZoneTexte 10"/>
          <p:cNvSpPr txBox="1"/>
          <p:nvPr/>
        </p:nvSpPr>
        <p:spPr>
          <a:xfrm>
            <a:off x="2136709" y="2375587"/>
            <a:ext cx="2186316" cy="338554"/>
          </a:xfrm>
          <a:prstGeom prst="rect">
            <a:avLst/>
          </a:prstGeom>
          <a:noFill/>
        </p:spPr>
        <p:txBody>
          <a:bodyPr wrap="none" rtlCol="0">
            <a:spAutoFit/>
          </a:bodyPr>
          <a:lstStyle/>
          <a:p>
            <a:r>
              <a:rPr lang="fr-FR" sz="1600" dirty="0" smtClean="0"/>
              <a:t>Nous mangeons des fruits.</a:t>
            </a:r>
            <a:endParaRPr lang="fr-FR" sz="1600" dirty="0"/>
          </a:p>
        </p:txBody>
      </p:sp>
      <p:sp>
        <p:nvSpPr>
          <p:cNvPr id="12" name="ZoneTexte 11"/>
          <p:cNvSpPr txBox="1"/>
          <p:nvPr/>
        </p:nvSpPr>
        <p:spPr>
          <a:xfrm>
            <a:off x="2136709" y="2752159"/>
            <a:ext cx="1569059" cy="338554"/>
          </a:xfrm>
          <a:prstGeom prst="rect">
            <a:avLst/>
          </a:prstGeom>
          <a:noFill/>
        </p:spPr>
        <p:txBody>
          <a:bodyPr wrap="none" rtlCol="0">
            <a:spAutoFit/>
          </a:bodyPr>
          <a:lstStyle/>
          <a:p>
            <a:r>
              <a:rPr lang="fr-FR" sz="1600" dirty="0" smtClean="0"/>
              <a:t>Vous allez à Paris.</a:t>
            </a:r>
            <a:endParaRPr lang="fr-FR" sz="1600" dirty="0"/>
          </a:p>
        </p:txBody>
      </p:sp>
      <p:sp>
        <p:nvSpPr>
          <p:cNvPr id="13" name="ZoneTexte 12"/>
          <p:cNvSpPr txBox="1"/>
          <p:nvPr/>
        </p:nvSpPr>
        <p:spPr>
          <a:xfrm>
            <a:off x="2136708" y="3669024"/>
            <a:ext cx="3459000" cy="338554"/>
          </a:xfrm>
          <a:prstGeom prst="rect">
            <a:avLst/>
          </a:prstGeom>
          <a:noFill/>
        </p:spPr>
        <p:txBody>
          <a:bodyPr wrap="none" rtlCol="0">
            <a:spAutoFit/>
          </a:bodyPr>
          <a:lstStyle/>
          <a:p>
            <a:r>
              <a:rPr lang="fr-FR" sz="1600" dirty="0" smtClean="0"/>
              <a:t>Les soldats se tenaient prêts dans la plaine.</a:t>
            </a:r>
            <a:endParaRPr lang="fr-FR" sz="1600" dirty="0"/>
          </a:p>
        </p:txBody>
      </p:sp>
    </p:spTree>
    <p:extLst>
      <p:ext uri="{BB962C8B-B14F-4D97-AF65-F5344CB8AC3E}">
        <p14:creationId xmlns:p14="http://schemas.microsoft.com/office/powerpoint/2010/main" xmlns="" val="7394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000"/>
                                        <p:tgtEl>
                                          <p:spTgt spid="7"/>
                                        </p:tgtEl>
                                      </p:cBhvr>
                                    </p:animEffect>
                                  </p:childTnLst>
                                </p:cTn>
                              </p:par>
                            </p:childTnLst>
                          </p:cTn>
                        </p:par>
                        <p:par>
                          <p:cTn id="32" fill="hold">
                            <p:stCondLst>
                              <p:cond delay="10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droite rayée 11"/>
          <p:cNvSpPr/>
          <p:nvPr/>
        </p:nvSpPr>
        <p:spPr>
          <a:xfrm>
            <a:off x="70553" y="1854671"/>
            <a:ext cx="9073448" cy="1128931"/>
          </a:xfrm>
          <a:prstGeom prst="stripedRightArrow">
            <a:avLst/>
          </a:prstGeom>
          <a:solidFill>
            <a:srgbClr val="FFFFFF"/>
          </a:solid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09600" y="52884"/>
            <a:ext cx="7924800" cy="602299"/>
          </a:xfrm>
        </p:spPr>
        <p:txBody>
          <a:bodyPr/>
          <a:lstStyle/>
          <a:p>
            <a:pPr algn="ctr"/>
            <a:r>
              <a:rPr lang="fr-FR" dirty="0" smtClean="0"/>
              <a:t>PROGRESSIVITÉ</a:t>
            </a:r>
            <a:endParaRPr lang="fr-FR" dirty="0"/>
          </a:p>
        </p:txBody>
      </p:sp>
      <p:sp>
        <p:nvSpPr>
          <p:cNvPr id="9" name="Rectangle à coins arrondis 8"/>
          <p:cNvSpPr/>
          <p:nvPr/>
        </p:nvSpPr>
        <p:spPr>
          <a:xfrm>
            <a:off x="508812" y="1476679"/>
            <a:ext cx="1990733" cy="1078533"/>
          </a:xfrm>
          <a:prstGeom prst="roundRect">
            <a:avLst/>
          </a:prstGeom>
          <a:solidFill>
            <a:srgbClr val="FF9A30"/>
          </a:solidFill>
          <a:ln w="28575" cmpd="sng">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CYCLE 2</a:t>
            </a:r>
          </a:p>
          <a:p>
            <a:pPr algn="ctr"/>
            <a:r>
              <a:rPr lang="fr-FR" dirty="0" smtClean="0"/>
              <a:t>Apprentissages fondamentaux</a:t>
            </a:r>
            <a:endParaRPr lang="fr-FR" dirty="0"/>
          </a:p>
        </p:txBody>
      </p:sp>
      <p:sp>
        <p:nvSpPr>
          <p:cNvPr id="10" name="Rectangle à coins arrondis 9"/>
          <p:cNvSpPr/>
          <p:nvPr/>
        </p:nvSpPr>
        <p:spPr>
          <a:xfrm>
            <a:off x="3518723" y="1476679"/>
            <a:ext cx="1974227" cy="1078533"/>
          </a:xfrm>
          <a:prstGeom prst="roundRect">
            <a:avLst/>
          </a:prstGeom>
          <a:solidFill>
            <a:srgbClr val="C223A3"/>
          </a:solidFill>
          <a:ln w="28575" cmpd="sng">
            <a:solidFill>
              <a:srgbClr val="FF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CYCLE 3</a:t>
            </a:r>
          </a:p>
          <a:p>
            <a:pPr algn="ctr"/>
            <a:r>
              <a:rPr lang="fr-FR" dirty="0" smtClean="0"/>
              <a:t>Consolidation</a:t>
            </a:r>
            <a:endParaRPr lang="fr-FR" dirty="0"/>
          </a:p>
        </p:txBody>
      </p:sp>
      <p:sp>
        <p:nvSpPr>
          <p:cNvPr id="11" name="Rectangle à coins arrondis 10"/>
          <p:cNvSpPr/>
          <p:nvPr/>
        </p:nvSpPr>
        <p:spPr>
          <a:xfrm>
            <a:off x="6470595" y="1476679"/>
            <a:ext cx="1983174" cy="1078533"/>
          </a:xfrm>
          <a:prstGeom prst="roundRect">
            <a:avLst/>
          </a:prstGeom>
          <a:solidFill>
            <a:srgbClr val="6FC12D"/>
          </a:solidFill>
          <a:ln w="28575" cmpd="sng">
            <a:solidFill>
              <a:srgbClr val="FFFFFF"/>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smtClean="0"/>
              <a:t>CYCLE 4</a:t>
            </a:r>
          </a:p>
          <a:p>
            <a:pPr algn="ctr"/>
            <a:r>
              <a:rPr lang="fr-FR" dirty="0" smtClean="0"/>
              <a:t>Approfondissement</a:t>
            </a:r>
            <a:endParaRPr lang="fr-FR" dirty="0"/>
          </a:p>
        </p:txBody>
      </p:sp>
      <p:sp>
        <p:nvSpPr>
          <p:cNvPr id="13" name="ZoneTexte 12"/>
          <p:cNvSpPr txBox="1"/>
          <p:nvPr/>
        </p:nvSpPr>
        <p:spPr>
          <a:xfrm>
            <a:off x="403152" y="2900508"/>
            <a:ext cx="2197181" cy="584776"/>
          </a:xfrm>
          <a:prstGeom prst="rect">
            <a:avLst/>
          </a:prstGeom>
          <a:noFill/>
        </p:spPr>
        <p:txBody>
          <a:bodyPr wrap="square" rtlCol="0">
            <a:spAutoFit/>
          </a:bodyPr>
          <a:lstStyle/>
          <a:p>
            <a:r>
              <a:rPr lang="fr-FR" sz="1600" dirty="0" smtClean="0"/>
              <a:t>• Structuration des connaissances </a:t>
            </a:r>
            <a:endParaRPr lang="fr-FR" sz="1600" dirty="0"/>
          </a:p>
        </p:txBody>
      </p:sp>
      <p:sp>
        <p:nvSpPr>
          <p:cNvPr id="15" name="ZoneTexte 14"/>
          <p:cNvSpPr txBox="1"/>
          <p:nvPr/>
        </p:nvSpPr>
        <p:spPr>
          <a:xfrm>
            <a:off x="403152" y="3503468"/>
            <a:ext cx="2197181" cy="338554"/>
          </a:xfrm>
          <a:prstGeom prst="rect">
            <a:avLst/>
          </a:prstGeom>
          <a:noFill/>
        </p:spPr>
        <p:txBody>
          <a:bodyPr wrap="square" rtlCol="0">
            <a:spAutoFit/>
          </a:bodyPr>
          <a:lstStyle/>
          <a:p>
            <a:r>
              <a:rPr lang="fr-FR" sz="1600" dirty="0" smtClean="0"/>
              <a:t>• Construction du sens</a:t>
            </a:r>
            <a:endParaRPr lang="fr-FR" sz="1600" dirty="0"/>
          </a:p>
        </p:txBody>
      </p:sp>
      <p:sp>
        <p:nvSpPr>
          <p:cNvPr id="16" name="ZoneTexte 15"/>
          <p:cNvSpPr txBox="1"/>
          <p:nvPr/>
        </p:nvSpPr>
        <p:spPr>
          <a:xfrm>
            <a:off x="403152" y="3888023"/>
            <a:ext cx="2197181" cy="338554"/>
          </a:xfrm>
          <a:prstGeom prst="rect">
            <a:avLst/>
          </a:prstGeom>
          <a:noFill/>
        </p:spPr>
        <p:txBody>
          <a:bodyPr wrap="square" rtlCol="0">
            <a:spAutoFit/>
          </a:bodyPr>
          <a:lstStyle/>
          <a:p>
            <a:r>
              <a:rPr lang="fr-FR" sz="1600" dirty="0" smtClean="0"/>
              <a:t>• Automatisation</a:t>
            </a:r>
            <a:endParaRPr lang="fr-FR" sz="1600" dirty="0"/>
          </a:p>
        </p:txBody>
      </p:sp>
      <p:sp>
        <p:nvSpPr>
          <p:cNvPr id="17" name="ZoneTexte 16"/>
          <p:cNvSpPr txBox="1"/>
          <p:nvPr/>
        </p:nvSpPr>
        <p:spPr>
          <a:xfrm>
            <a:off x="403152" y="4590437"/>
            <a:ext cx="1275137" cy="338554"/>
          </a:xfrm>
          <a:prstGeom prst="rect">
            <a:avLst/>
          </a:prstGeom>
          <a:noFill/>
        </p:spPr>
        <p:txBody>
          <a:bodyPr wrap="square" rtlCol="0">
            <a:spAutoFit/>
          </a:bodyPr>
          <a:lstStyle/>
          <a:p>
            <a:r>
              <a:rPr lang="fr-FR" sz="1600" dirty="0" smtClean="0"/>
              <a:t>• identifier</a:t>
            </a:r>
            <a:endParaRPr lang="fr-FR" sz="1600" dirty="0"/>
          </a:p>
        </p:txBody>
      </p:sp>
      <p:sp>
        <p:nvSpPr>
          <p:cNvPr id="18" name="ZoneTexte 17"/>
          <p:cNvSpPr txBox="1"/>
          <p:nvPr/>
        </p:nvSpPr>
        <p:spPr>
          <a:xfrm>
            <a:off x="403152" y="4928991"/>
            <a:ext cx="1275137" cy="338554"/>
          </a:xfrm>
          <a:prstGeom prst="rect">
            <a:avLst/>
          </a:prstGeom>
          <a:noFill/>
        </p:spPr>
        <p:txBody>
          <a:bodyPr wrap="square" rtlCol="0">
            <a:spAutoFit/>
          </a:bodyPr>
          <a:lstStyle/>
          <a:p>
            <a:r>
              <a:rPr lang="fr-FR" sz="1600" dirty="0" smtClean="0"/>
              <a:t>• mémoriser</a:t>
            </a:r>
            <a:endParaRPr lang="fr-FR" sz="1600" dirty="0"/>
          </a:p>
        </p:txBody>
      </p:sp>
      <p:sp>
        <p:nvSpPr>
          <p:cNvPr id="22" name="ZoneTexte 21"/>
          <p:cNvSpPr txBox="1"/>
          <p:nvPr/>
        </p:nvSpPr>
        <p:spPr>
          <a:xfrm>
            <a:off x="3295769" y="2900508"/>
            <a:ext cx="2197181" cy="338554"/>
          </a:xfrm>
          <a:prstGeom prst="rect">
            <a:avLst/>
          </a:prstGeom>
          <a:noFill/>
        </p:spPr>
        <p:txBody>
          <a:bodyPr wrap="square" rtlCol="0">
            <a:spAutoFit/>
          </a:bodyPr>
          <a:lstStyle/>
          <a:p>
            <a:r>
              <a:rPr lang="fr-FR" sz="1600" dirty="0" smtClean="0"/>
              <a:t>• Etude de la langue </a:t>
            </a:r>
            <a:endParaRPr lang="fr-FR" sz="1600" dirty="0"/>
          </a:p>
        </p:txBody>
      </p:sp>
      <p:sp>
        <p:nvSpPr>
          <p:cNvPr id="23" name="ZoneTexte 22"/>
          <p:cNvSpPr txBox="1"/>
          <p:nvPr/>
        </p:nvSpPr>
        <p:spPr>
          <a:xfrm>
            <a:off x="3295769" y="3212290"/>
            <a:ext cx="2197181" cy="338554"/>
          </a:xfrm>
          <a:prstGeom prst="rect">
            <a:avLst/>
          </a:prstGeom>
          <a:noFill/>
        </p:spPr>
        <p:txBody>
          <a:bodyPr wrap="square" rtlCol="0">
            <a:spAutoFit/>
          </a:bodyPr>
          <a:lstStyle/>
          <a:p>
            <a:r>
              <a:rPr lang="fr-FR" sz="1600" dirty="0" smtClean="0"/>
              <a:t>• Réflexion sur la langue </a:t>
            </a:r>
            <a:endParaRPr lang="fr-FR" sz="1600" dirty="0"/>
          </a:p>
        </p:txBody>
      </p:sp>
      <p:sp>
        <p:nvSpPr>
          <p:cNvPr id="24" name="ZoneTexte 23"/>
          <p:cNvSpPr txBox="1"/>
          <p:nvPr/>
        </p:nvSpPr>
        <p:spPr>
          <a:xfrm>
            <a:off x="3295769" y="3550844"/>
            <a:ext cx="2197181" cy="338554"/>
          </a:xfrm>
          <a:prstGeom prst="rect">
            <a:avLst/>
          </a:prstGeom>
          <a:noFill/>
        </p:spPr>
        <p:txBody>
          <a:bodyPr wrap="square" rtlCol="0">
            <a:spAutoFit/>
          </a:bodyPr>
          <a:lstStyle/>
          <a:p>
            <a:r>
              <a:rPr lang="fr-FR" sz="1600" dirty="0" smtClean="0"/>
              <a:t>• Repérer les régularités</a:t>
            </a:r>
            <a:endParaRPr lang="fr-FR" sz="1600" dirty="0"/>
          </a:p>
        </p:txBody>
      </p:sp>
      <p:sp>
        <p:nvSpPr>
          <p:cNvPr id="25" name="ZoneTexte 24"/>
          <p:cNvSpPr txBox="1"/>
          <p:nvPr/>
        </p:nvSpPr>
        <p:spPr>
          <a:xfrm>
            <a:off x="3295769" y="3889398"/>
            <a:ext cx="2197181" cy="584776"/>
          </a:xfrm>
          <a:prstGeom prst="rect">
            <a:avLst/>
          </a:prstGeom>
          <a:noFill/>
        </p:spPr>
        <p:txBody>
          <a:bodyPr wrap="square" rtlCol="0">
            <a:spAutoFit/>
          </a:bodyPr>
          <a:lstStyle/>
          <a:p>
            <a:r>
              <a:rPr lang="fr-FR" sz="1600" dirty="0" smtClean="0"/>
              <a:t>• Commencer à construire le système de la langue</a:t>
            </a:r>
            <a:endParaRPr lang="fr-FR" sz="1600" dirty="0"/>
          </a:p>
        </p:txBody>
      </p:sp>
      <p:sp>
        <p:nvSpPr>
          <p:cNvPr id="27" name="ZoneTexte 26"/>
          <p:cNvSpPr txBox="1"/>
          <p:nvPr/>
        </p:nvSpPr>
        <p:spPr>
          <a:xfrm>
            <a:off x="3295769" y="4590437"/>
            <a:ext cx="2197181" cy="338554"/>
          </a:xfrm>
          <a:prstGeom prst="rect">
            <a:avLst/>
          </a:prstGeom>
          <a:noFill/>
        </p:spPr>
        <p:txBody>
          <a:bodyPr wrap="square" rtlCol="0">
            <a:spAutoFit/>
          </a:bodyPr>
          <a:lstStyle/>
          <a:p>
            <a:r>
              <a:rPr lang="fr-FR" sz="1600" dirty="0" smtClean="0"/>
              <a:t>• identifier</a:t>
            </a:r>
            <a:endParaRPr lang="fr-FR" sz="1600" dirty="0"/>
          </a:p>
        </p:txBody>
      </p:sp>
      <p:sp>
        <p:nvSpPr>
          <p:cNvPr id="28" name="ZoneTexte 27"/>
          <p:cNvSpPr txBox="1"/>
          <p:nvPr/>
        </p:nvSpPr>
        <p:spPr>
          <a:xfrm>
            <a:off x="3295769" y="4928991"/>
            <a:ext cx="2197181" cy="338554"/>
          </a:xfrm>
          <a:prstGeom prst="rect">
            <a:avLst/>
          </a:prstGeom>
          <a:noFill/>
        </p:spPr>
        <p:txBody>
          <a:bodyPr wrap="square" rtlCol="0">
            <a:spAutoFit/>
          </a:bodyPr>
          <a:lstStyle/>
          <a:p>
            <a:r>
              <a:rPr lang="fr-FR" sz="1600" dirty="0" smtClean="0"/>
              <a:t>• observer</a:t>
            </a:r>
            <a:endParaRPr lang="fr-FR" sz="1600" dirty="0"/>
          </a:p>
        </p:txBody>
      </p:sp>
      <p:sp>
        <p:nvSpPr>
          <p:cNvPr id="30" name="ZoneTexte 29"/>
          <p:cNvSpPr txBox="1"/>
          <p:nvPr/>
        </p:nvSpPr>
        <p:spPr>
          <a:xfrm>
            <a:off x="3295769" y="5267545"/>
            <a:ext cx="2197181" cy="338554"/>
          </a:xfrm>
          <a:prstGeom prst="rect">
            <a:avLst/>
          </a:prstGeom>
          <a:noFill/>
        </p:spPr>
        <p:txBody>
          <a:bodyPr wrap="square" rtlCol="0">
            <a:spAutoFit/>
          </a:bodyPr>
          <a:lstStyle/>
          <a:p>
            <a:r>
              <a:rPr lang="fr-FR" sz="1600" dirty="0" smtClean="0"/>
              <a:t>• acquérir</a:t>
            </a:r>
            <a:endParaRPr lang="fr-FR" sz="1600" dirty="0"/>
          </a:p>
        </p:txBody>
      </p:sp>
      <p:sp>
        <p:nvSpPr>
          <p:cNvPr id="32" name="ZoneTexte 31"/>
          <p:cNvSpPr txBox="1"/>
          <p:nvPr/>
        </p:nvSpPr>
        <p:spPr>
          <a:xfrm>
            <a:off x="3295769" y="5606099"/>
            <a:ext cx="2197181" cy="338554"/>
          </a:xfrm>
          <a:prstGeom prst="rect">
            <a:avLst/>
          </a:prstGeom>
          <a:noFill/>
        </p:spPr>
        <p:txBody>
          <a:bodyPr wrap="square" rtlCol="0">
            <a:spAutoFit/>
          </a:bodyPr>
          <a:lstStyle/>
          <a:p>
            <a:r>
              <a:rPr lang="fr-FR" sz="1600" dirty="0" smtClean="0"/>
              <a:t>• mémoriser</a:t>
            </a:r>
            <a:endParaRPr lang="fr-FR" sz="1600" dirty="0"/>
          </a:p>
        </p:txBody>
      </p:sp>
      <p:sp>
        <p:nvSpPr>
          <p:cNvPr id="33" name="ZoneTexte 32"/>
          <p:cNvSpPr txBox="1"/>
          <p:nvPr/>
        </p:nvSpPr>
        <p:spPr>
          <a:xfrm>
            <a:off x="6179526" y="2875815"/>
            <a:ext cx="2197181" cy="338554"/>
          </a:xfrm>
          <a:prstGeom prst="rect">
            <a:avLst/>
          </a:prstGeom>
          <a:noFill/>
        </p:spPr>
        <p:txBody>
          <a:bodyPr wrap="square" rtlCol="0">
            <a:spAutoFit/>
          </a:bodyPr>
          <a:lstStyle/>
          <a:p>
            <a:r>
              <a:rPr lang="fr-FR" sz="1600" dirty="0" smtClean="0"/>
              <a:t>• Approfondissement</a:t>
            </a:r>
            <a:endParaRPr lang="fr-FR" sz="1600" dirty="0"/>
          </a:p>
        </p:txBody>
      </p:sp>
      <p:sp>
        <p:nvSpPr>
          <p:cNvPr id="34" name="ZoneTexte 33"/>
          <p:cNvSpPr txBox="1"/>
          <p:nvPr/>
        </p:nvSpPr>
        <p:spPr>
          <a:xfrm>
            <a:off x="6179526" y="3223197"/>
            <a:ext cx="2354874" cy="584776"/>
          </a:xfrm>
          <a:prstGeom prst="rect">
            <a:avLst/>
          </a:prstGeom>
          <a:noFill/>
        </p:spPr>
        <p:txBody>
          <a:bodyPr wrap="square" rtlCol="0">
            <a:spAutoFit/>
          </a:bodyPr>
          <a:lstStyle/>
          <a:p>
            <a:r>
              <a:rPr lang="fr-FR" sz="1600" dirty="0" smtClean="0"/>
              <a:t>• Compréhension: fonctionnement, organisation</a:t>
            </a:r>
            <a:endParaRPr lang="fr-FR" sz="1600" dirty="0"/>
          </a:p>
        </p:txBody>
      </p:sp>
      <p:sp>
        <p:nvSpPr>
          <p:cNvPr id="35" name="ZoneTexte 34"/>
          <p:cNvSpPr txBox="1"/>
          <p:nvPr/>
        </p:nvSpPr>
        <p:spPr>
          <a:xfrm>
            <a:off x="6179526" y="4590437"/>
            <a:ext cx="2197181" cy="338554"/>
          </a:xfrm>
          <a:prstGeom prst="rect">
            <a:avLst/>
          </a:prstGeom>
          <a:noFill/>
        </p:spPr>
        <p:txBody>
          <a:bodyPr wrap="square" rtlCol="0">
            <a:spAutoFit/>
          </a:bodyPr>
          <a:lstStyle/>
          <a:p>
            <a:r>
              <a:rPr lang="fr-FR" sz="1600" dirty="0" smtClean="0"/>
              <a:t>• connaître</a:t>
            </a:r>
            <a:endParaRPr lang="fr-FR" sz="1600" dirty="0"/>
          </a:p>
        </p:txBody>
      </p:sp>
      <p:sp>
        <p:nvSpPr>
          <p:cNvPr id="36" name="ZoneTexte 35"/>
          <p:cNvSpPr txBox="1"/>
          <p:nvPr/>
        </p:nvSpPr>
        <p:spPr>
          <a:xfrm>
            <a:off x="6179526" y="4928991"/>
            <a:ext cx="2197181" cy="338554"/>
          </a:xfrm>
          <a:prstGeom prst="rect">
            <a:avLst/>
          </a:prstGeom>
          <a:noFill/>
        </p:spPr>
        <p:txBody>
          <a:bodyPr wrap="square" rtlCol="0">
            <a:spAutoFit/>
          </a:bodyPr>
          <a:lstStyle/>
          <a:p>
            <a:r>
              <a:rPr lang="fr-FR" sz="1600" dirty="0" smtClean="0"/>
              <a:t>• maîtriser</a:t>
            </a:r>
            <a:endParaRPr lang="fr-FR" sz="1600" dirty="0"/>
          </a:p>
        </p:txBody>
      </p:sp>
      <p:sp>
        <p:nvSpPr>
          <p:cNvPr id="37" name="ZoneTexte 36"/>
          <p:cNvSpPr txBox="1"/>
          <p:nvPr/>
        </p:nvSpPr>
        <p:spPr>
          <a:xfrm>
            <a:off x="6179526" y="5267545"/>
            <a:ext cx="2197181" cy="338554"/>
          </a:xfrm>
          <a:prstGeom prst="rect">
            <a:avLst/>
          </a:prstGeom>
          <a:noFill/>
        </p:spPr>
        <p:txBody>
          <a:bodyPr wrap="square" rtlCol="0">
            <a:spAutoFit/>
          </a:bodyPr>
          <a:lstStyle/>
          <a:p>
            <a:r>
              <a:rPr lang="fr-FR" sz="1600" dirty="0" smtClean="0"/>
              <a:t>• construire</a:t>
            </a:r>
            <a:endParaRPr lang="fr-FR" sz="1600" dirty="0"/>
          </a:p>
        </p:txBody>
      </p:sp>
    </p:spTree>
    <p:extLst>
      <p:ext uri="{BB962C8B-B14F-4D97-AF65-F5344CB8AC3E}">
        <p14:creationId xmlns:p14="http://schemas.microsoft.com/office/powerpoint/2010/main" xmlns="" val="2082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00" fill="hold"/>
                                        <p:tgtEl>
                                          <p:spTgt spid="11"/>
                                        </p:tgtEl>
                                        <p:attrNameLst>
                                          <p:attrName>ppt_x</p:attrName>
                                        </p:attrNameLst>
                                      </p:cBhvr>
                                      <p:tavLst>
                                        <p:tav tm="0">
                                          <p:val>
                                            <p:strVal val="0-#ppt_w/2"/>
                                          </p:val>
                                        </p:tav>
                                        <p:tav tm="100000">
                                          <p:val>
                                            <p:strVal val="#ppt_x"/>
                                          </p:val>
                                        </p:tav>
                                      </p:tavLst>
                                    </p:anim>
                                    <p:anim calcmode="lin" valueType="num">
                                      <p:cBhvr additive="base">
                                        <p:cTn id="8" dur="7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0-#ppt_w/2"/>
                                          </p:val>
                                        </p:tav>
                                        <p:tav tm="100000">
                                          <p:val>
                                            <p:strVal val="#ppt_x"/>
                                          </p:val>
                                        </p:tav>
                                      </p:tavLst>
                                    </p:anim>
                                    <p:anim calcmode="lin" valueType="num">
                                      <p:cBhvr additive="base">
                                        <p:cTn id="13" dur="7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00" fill="hold"/>
                                        <p:tgtEl>
                                          <p:spTgt spid="9"/>
                                        </p:tgtEl>
                                        <p:attrNameLst>
                                          <p:attrName>ppt_x</p:attrName>
                                        </p:attrNameLst>
                                      </p:cBhvr>
                                      <p:tavLst>
                                        <p:tav tm="0">
                                          <p:val>
                                            <p:strVal val="0-#ppt_w/2"/>
                                          </p:val>
                                        </p:tav>
                                        <p:tav tm="100000">
                                          <p:val>
                                            <p:strVal val="#ppt_x"/>
                                          </p:val>
                                        </p:tav>
                                      </p:tavLst>
                                    </p:anim>
                                    <p:anim calcmode="lin" valueType="num">
                                      <p:cBhvr additive="base">
                                        <p:cTn id="18" dur="7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10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700"/>
                                        <p:tgtEl>
                                          <p:spTgt spid="12"/>
                                        </p:tgtEl>
                                        <p:attrNameLst>
                                          <p:attrName>ppt_x</p:attrName>
                                        </p:attrNameLst>
                                      </p:cBhvr>
                                      <p:tavLst>
                                        <p:tav tm="0">
                                          <p:val>
                                            <p:strVal val="#ppt_x-#ppt_w*1.125000"/>
                                          </p:val>
                                        </p:tav>
                                        <p:tav tm="100000">
                                          <p:val>
                                            <p:strVal val="#ppt_x"/>
                                          </p:val>
                                        </p:tav>
                                      </p:tavLst>
                                    </p:anim>
                                    <p:animEffect transition="in" filter="wipe(right)">
                                      <p:cBhvr>
                                        <p:cTn id="23" dur="700"/>
                                        <p:tgtEl>
                                          <p:spTgt spid="12"/>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700"/>
                                        <p:tgtEl>
                                          <p:spTgt spid="15">
                                            <p:txEl>
                                              <p:pRg st="0" end="0"/>
                                            </p:txEl>
                                          </p:spTgt>
                                        </p:tgtEl>
                                      </p:cBhvr>
                                    </p:animEffect>
                                  </p:childTnLst>
                                </p:cTn>
                              </p:par>
                            </p:childTnLst>
                          </p:cTn>
                        </p:par>
                        <p:par>
                          <p:cTn id="32" fill="hold">
                            <p:stCondLst>
                              <p:cond delay="4200"/>
                            </p:stCondLst>
                            <p:childTnLst>
                              <p:par>
                                <p:cTn id="33" presetID="10" presetClass="entr" presetSubtype="0" fill="hold"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700"/>
                                        <p:tgtEl>
                                          <p:spTgt spid="16">
                                            <p:txEl>
                                              <p:pRg st="0" end="0"/>
                                            </p:txEl>
                                          </p:spTgt>
                                        </p:tgtEl>
                                      </p:cBhvr>
                                    </p:animEffect>
                                  </p:childTnLst>
                                </p:cTn>
                              </p:par>
                            </p:childTnLst>
                          </p:cTn>
                        </p:par>
                        <p:par>
                          <p:cTn id="36" fill="hold">
                            <p:stCondLst>
                              <p:cond delay="4900"/>
                            </p:stCondLst>
                            <p:childTnLst>
                              <p:par>
                                <p:cTn id="37" presetID="10" presetClass="entr" presetSubtype="0" fill="hold"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700"/>
                                        <p:tgtEl>
                                          <p:spTgt spid="17">
                                            <p:txEl>
                                              <p:pRg st="0" end="0"/>
                                            </p:txEl>
                                          </p:spTgt>
                                        </p:tgtEl>
                                      </p:cBhvr>
                                    </p:animEffect>
                                  </p:childTnLst>
                                </p:cTn>
                              </p:par>
                            </p:childTnLst>
                          </p:cTn>
                        </p:par>
                        <p:par>
                          <p:cTn id="40" fill="hold">
                            <p:stCondLst>
                              <p:cond delay="5600"/>
                            </p:stCondLst>
                            <p:childTnLst>
                              <p:par>
                                <p:cTn id="41" presetID="10" presetClass="entr" presetSubtype="0" fill="hold"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fade">
                                      <p:cBhvr>
                                        <p:cTn id="43" dur="700"/>
                                        <p:tgtEl>
                                          <p:spTgt spid="18">
                                            <p:txEl>
                                              <p:pRg st="0" end="0"/>
                                            </p:txEl>
                                          </p:spTgt>
                                        </p:tgtEl>
                                      </p:cBhvr>
                                    </p:animEffect>
                                  </p:childTnLst>
                                </p:cTn>
                              </p:par>
                            </p:childTnLst>
                          </p:cTn>
                        </p:par>
                        <p:par>
                          <p:cTn id="44" fill="hold">
                            <p:stCondLst>
                              <p:cond delay="63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700"/>
                                        <p:tgtEl>
                                          <p:spTgt spid="22"/>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700"/>
                                        <p:tgtEl>
                                          <p:spTgt spid="23"/>
                                        </p:tgtEl>
                                      </p:cBhvr>
                                    </p:animEffect>
                                  </p:childTnLst>
                                </p:cTn>
                              </p:par>
                            </p:childTnLst>
                          </p:cTn>
                        </p:par>
                        <p:par>
                          <p:cTn id="52" fill="hold">
                            <p:stCondLst>
                              <p:cond delay="77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700"/>
                                        <p:tgtEl>
                                          <p:spTgt spid="24"/>
                                        </p:tgtEl>
                                      </p:cBhvr>
                                    </p:animEffect>
                                  </p:childTnLst>
                                </p:cTn>
                              </p:par>
                            </p:childTnLst>
                          </p:cTn>
                        </p:par>
                        <p:par>
                          <p:cTn id="56" fill="hold">
                            <p:stCondLst>
                              <p:cond delay="84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700"/>
                                        <p:tgtEl>
                                          <p:spTgt spid="25"/>
                                        </p:tgtEl>
                                      </p:cBhvr>
                                    </p:animEffect>
                                  </p:childTnLst>
                                </p:cTn>
                              </p:par>
                            </p:childTnLst>
                          </p:cTn>
                        </p:par>
                        <p:par>
                          <p:cTn id="60" fill="hold">
                            <p:stCondLst>
                              <p:cond delay="91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700"/>
                                        <p:tgtEl>
                                          <p:spTgt spid="27"/>
                                        </p:tgtEl>
                                      </p:cBhvr>
                                    </p:animEffect>
                                  </p:childTnLst>
                                </p:cTn>
                              </p:par>
                            </p:childTnLst>
                          </p:cTn>
                        </p:par>
                        <p:par>
                          <p:cTn id="64" fill="hold">
                            <p:stCondLst>
                              <p:cond delay="98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700"/>
                                        <p:tgtEl>
                                          <p:spTgt spid="28"/>
                                        </p:tgtEl>
                                      </p:cBhvr>
                                    </p:animEffect>
                                  </p:childTnLst>
                                </p:cTn>
                              </p:par>
                            </p:childTnLst>
                          </p:cTn>
                        </p:par>
                        <p:par>
                          <p:cTn id="68" fill="hold">
                            <p:stCondLst>
                              <p:cond delay="10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700"/>
                                        <p:tgtEl>
                                          <p:spTgt spid="30"/>
                                        </p:tgtEl>
                                      </p:cBhvr>
                                    </p:animEffect>
                                  </p:childTnLst>
                                </p:cTn>
                              </p:par>
                            </p:childTnLst>
                          </p:cTn>
                        </p:par>
                        <p:par>
                          <p:cTn id="72" fill="hold">
                            <p:stCondLst>
                              <p:cond delay="112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700"/>
                                        <p:tgtEl>
                                          <p:spTgt spid="32"/>
                                        </p:tgtEl>
                                      </p:cBhvr>
                                    </p:animEffect>
                                  </p:childTnLst>
                                </p:cTn>
                              </p:par>
                            </p:childTnLst>
                          </p:cTn>
                        </p:par>
                        <p:par>
                          <p:cTn id="76" fill="hold">
                            <p:stCondLst>
                              <p:cond delay="1190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700"/>
                                        <p:tgtEl>
                                          <p:spTgt spid="33"/>
                                        </p:tgtEl>
                                      </p:cBhvr>
                                    </p:animEffect>
                                  </p:childTnLst>
                                </p:cTn>
                              </p:par>
                            </p:childTnLst>
                          </p:cTn>
                        </p:par>
                        <p:par>
                          <p:cTn id="80" fill="hold">
                            <p:stCondLst>
                              <p:cond delay="126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700"/>
                                        <p:tgtEl>
                                          <p:spTgt spid="34"/>
                                        </p:tgtEl>
                                      </p:cBhvr>
                                    </p:animEffect>
                                  </p:childTnLst>
                                </p:cTn>
                              </p:par>
                            </p:childTnLst>
                          </p:cTn>
                        </p:par>
                        <p:par>
                          <p:cTn id="84" fill="hold">
                            <p:stCondLst>
                              <p:cond delay="133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700"/>
                                        <p:tgtEl>
                                          <p:spTgt spid="35"/>
                                        </p:tgtEl>
                                      </p:cBhvr>
                                    </p:animEffect>
                                  </p:childTnLst>
                                </p:cTn>
                              </p:par>
                            </p:childTnLst>
                          </p:cTn>
                        </p:par>
                        <p:par>
                          <p:cTn id="88" fill="hold">
                            <p:stCondLst>
                              <p:cond delay="14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700"/>
                                        <p:tgtEl>
                                          <p:spTgt spid="36"/>
                                        </p:tgtEl>
                                      </p:cBhvr>
                                    </p:animEffect>
                                  </p:childTnLst>
                                </p:cTn>
                              </p:par>
                            </p:childTnLst>
                          </p:cTn>
                        </p:par>
                        <p:par>
                          <p:cTn id="92" fill="hold">
                            <p:stCondLst>
                              <p:cond delay="147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1" grpId="0" animBg="1"/>
      <p:bldP spid="13" grpId="0"/>
      <p:bldP spid="22" grpId="0"/>
      <p:bldP spid="23" grpId="0"/>
      <p:bldP spid="24" grpId="0"/>
      <p:bldP spid="25" grpId="0"/>
      <p:bldP spid="27" grpId="0"/>
      <p:bldP spid="28" grpId="0"/>
      <p:bldP spid="30" grpId="0"/>
      <p:bldP spid="32" grpId="0"/>
      <p:bldP spid="33" grpId="0"/>
      <p:bldP spid="34" grpId="0"/>
      <p:bldP spid="35" grpId="0"/>
      <p:bldP spid="36" grpId="0"/>
      <p:bldP spid="37"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577</TotalTime>
  <Words>2921</Words>
  <Application>Microsoft Office PowerPoint</Application>
  <PresentationFormat>Affichage à l'écran (4:3)</PresentationFormat>
  <Paragraphs>423</Paragraphs>
  <Slides>43</Slides>
  <Notes>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Horizon</vt:lpstr>
      <vt:lpstr>L’étude de la langue  dans le nouveau programme du collège</vt:lpstr>
      <vt:lpstr>Diapositive 2</vt:lpstr>
      <vt:lpstr>1) le programme d’étude de la langue: permanences et changements</vt:lpstr>
      <vt:lpstr>ce que la réforme dans l’étude de la langue prolonge</vt:lpstr>
      <vt:lpstr>Diapositive 5</vt:lpstr>
      <vt:lpstr>Ce que les programmes valorisent</vt:lpstr>
      <vt:lpstr>ATTENDUS DE FIN DE CYCLE</vt:lpstr>
      <vt:lpstr>Nouveautés terminologiques</vt:lpstr>
      <vt:lpstr>PROGRESSIVITÉ</vt:lpstr>
      <vt:lpstr>PROGRESSIVITÉ</vt:lpstr>
      <vt:lpstr>PROGRESSIONS SYNTAXIQUES Source: Académie de bordeaux</vt:lpstr>
      <vt:lpstr>PROGRESSIONS SYNTAXIQUES Source: Académie de bordeaux</vt:lpstr>
      <vt:lpstr>PROGRESSIONS SYNTAXIQUES Source: Académie de bordeaux</vt:lpstr>
      <vt:lpstr>proposition d’Organisation d’une séance de langue</vt:lpstr>
      <vt:lpstr>CE QU’IL FAUT RETENIR</vt:lpstr>
      <vt:lpstr>2) L’étude de la langue:  domaine de compétences ou domaine au service des compétences?</vt:lpstr>
      <vt:lpstr>Diapositive 17</vt:lpstr>
      <vt:lpstr>Un exemple de MICRO-SÉQUENCE CENTRÉE SUR L’ÉTUDE DE LA LANGUE</vt:lpstr>
      <vt:lpstr>Un exemple de MICRO-SÉQUENCE CENTRÉE SUR L’ÉTUDE DE LA LANGUE</vt:lpstr>
      <vt:lpstr>BILAN</vt:lpstr>
      <vt:lpstr>3) Ce que nous pouvons apprendre des cours de langues vivantes</vt:lpstr>
      <vt:lpstr>Diapositive 22</vt:lpstr>
      <vt:lpstr>Diapositive 23</vt:lpstr>
      <vt:lpstr>3) Exemples de pratiques</vt:lpstr>
      <vt:lpstr>La dictée ciblée</vt:lpstr>
      <vt:lpstr>La dictée ciblée</vt:lpstr>
      <vt:lpstr>La dictée ciblée</vt:lpstr>
      <vt:lpstr>Exposés-minute dans le cadre d’une correction de dictée</vt:lpstr>
      <vt:lpstr>Exposés-minute dans le cadre d’une correction de dictée</vt:lpstr>
      <vt:lpstr>les « temps cousins »</vt:lpstr>
      <vt:lpstr>les « temps cousins »</vt:lpstr>
      <vt:lpstr>Les « Temps cousins »</vt:lpstr>
      <vt:lpstr>Les « Temps cousins »</vt:lpstr>
      <vt:lpstr>Les « Temps cousins »</vt:lpstr>
      <vt:lpstr>LES « TEMPS COUSIN » BILAN</vt:lpstr>
      <vt:lpstr>Natures et fonctions</vt:lpstr>
      <vt:lpstr>Natures et fonctions</vt:lpstr>
      <vt:lpstr>La langue au cœur d’une séquence à travers l’exercice des cadavres exquis</vt:lpstr>
      <vt:lpstr>La langue au cœur d’une séquence à travers l’exercice des cadavres exquis</vt:lpstr>
      <vt:lpstr>La langue au cœur d’une séquence à travers l’exercice des cadavres exquis</vt:lpstr>
      <vt:lpstr>La langue au cœur d’une séquence à travers l’exercice des cadavres exquis</vt:lpstr>
      <vt:lpstr>utilisation du numérique pour l’APPRENTISSAGE DE LA LANGUE</vt:lpstr>
      <vt:lpstr>utilisation du numérique pour l’APPRENTISSAGE DE LA LANGUE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langue  dans le nouveau programme du collège</dc:title>
  <dc:creator>Valentin Rietz</dc:creator>
  <cp:lastModifiedBy>Utilisateur</cp:lastModifiedBy>
  <cp:revision>62</cp:revision>
  <dcterms:created xsi:type="dcterms:W3CDTF">2016-05-15T12:33:36Z</dcterms:created>
  <dcterms:modified xsi:type="dcterms:W3CDTF">2016-06-16T16:06:47Z</dcterms:modified>
</cp:coreProperties>
</file>