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alentin.rietz@ac-strasbourg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ache.media.eduscol.education.fr/file/FRANCAIS/86/6/RA19_Lycee_GT_2-1_FRA_ExplicationLineaire-exemple_1160866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61707" y="2192932"/>
            <a:ext cx="9068586" cy="29505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4800" dirty="0"/>
              <a:t>Propositions didactiques et pédagogiques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2589" y="1269602"/>
            <a:ext cx="9592573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L’étude de la langue au lycée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xmlns="" id="{18423225-02F9-1746-ADC8-77B110DF3D15}"/>
              </a:ext>
            </a:extLst>
          </p:cNvPr>
          <p:cNvSpPr txBox="1">
            <a:spLocks/>
          </p:cNvSpPr>
          <p:nvPr/>
        </p:nvSpPr>
        <p:spPr>
          <a:xfrm>
            <a:off x="2969087" y="4803315"/>
            <a:ext cx="6253825" cy="6803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Valentin RIETZ (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valentin.rietz@ac-strasbourg.fr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Professeur de lettres classiques</a:t>
            </a:r>
          </a:p>
        </p:txBody>
      </p:sp>
    </p:spTree>
    <p:extLst>
      <p:ext uri="{BB962C8B-B14F-4D97-AF65-F5344CB8AC3E}">
        <p14:creationId xmlns:p14="http://schemas.microsoft.com/office/powerpoint/2010/main" val="388327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3204" y="2513042"/>
            <a:ext cx="2313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Classe en îlots flexibles (4/2/1)</a:t>
            </a:r>
          </a:p>
        </p:txBody>
      </p:sp>
      <p:sp>
        <p:nvSpPr>
          <p:cNvPr id="5" name="Organigramme : Connecteur 4"/>
          <p:cNvSpPr/>
          <p:nvPr/>
        </p:nvSpPr>
        <p:spPr>
          <a:xfrm>
            <a:off x="1401169" y="329340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Connecteur 5"/>
          <p:cNvSpPr/>
          <p:nvPr/>
        </p:nvSpPr>
        <p:spPr>
          <a:xfrm>
            <a:off x="943969" y="329340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Connecteur 6"/>
          <p:cNvSpPr/>
          <p:nvPr/>
        </p:nvSpPr>
        <p:spPr>
          <a:xfrm>
            <a:off x="943969" y="375060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/>
          <p:cNvSpPr/>
          <p:nvPr/>
        </p:nvSpPr>
        <p:spPr>
          <a:xfrm>
            <a:off x="1401169" y="375060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370997" y="1371600"/>
            <a:ext cx="900752" cy="716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428698" y="1441777"/>
            <a:ext cx="698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annonce l’argument de dissertation à développer sous  le forme d’un paragraphe.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370997" y="2370162"/>
            <a:ext cx="900752" cy="716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428698" y="2513042"/>
            <a:ext cx="698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Réflexion collective : que doit contenir le paragraphe (éléments de réponse, exemples) ? 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370997" y="3411943"/>
            <a:ext cx="900752" cy="716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428698" y="3584307"/>
            <a:ext cx="698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Chaque élève rédige le paragraphe. 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3370997" y="4410505"/>
            <a:ext cx="900752" cy="716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428698" y="4445593"/>
            <a:ext cx="698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Mise en commun au sein de l’îlot (par 4 </a:t>
            </a:r>
            <a:r>
              <a:rPr lang="fr-FR" i="1" dirty="0"/>
              <a:t>ou</a:t>
            </a:r>
            <a:r>
              <a:rPr lang="fr-FR" dirty="0"/>
              <a:t> par 2 puis par 4). Réécriture : rédaction d’un paragraphe pour l’îlot.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3370997" y="5409067"/>
            <a:ext cx="900752" cy="716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428698" y="5444155"/>
            <a:ext cx="698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paragraphes rédigés au sein de chacun des îlots sont projetés. On les commente en classe entière.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3203" y="305980"/>
            <a:ext cx="1106833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Exemple 1</a:t>
            </a:r>
          </a:p>
          <a:p>
            <a:pPr algn="ctr"/>
            <a:r>
              <a:rPr lang="fr-FR" dirty="0"/>
              <a:t>Initiation à la dissertation sur œuvre en classe de 2</a:t>
            </a:r>
            <a:r>
              <a:rPr lang="fr-FR" baseline="30000" dirty="0"/>
              <a:t>nde</a:t>
            </a:r>
            <a:r>
              <a:rPr lang="fr-FR" dirty="0"/>
              <a:t>: rédiger un paragraphe (développer un argument)</a:t>
            </a:r>
          </a:p>
        </p:txBody>
      </p:sp>
    </p:spTree>
    <p:extLst>
      <p:ext uri="{BB962C8B-B14F-4D97-AF65-F5344CB8AC3E}">
        <p14:creationId xmlns:p14="http://schemas.microsoft.com/office/powerpoint/2010/main" val="109898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1091821" y="1296538"/>
            <a:ext cx="900752" cy="716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149522" y="1366715"/>
            <a:ext cx="949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Eléments de corrigé : les attendus du devoir ; commentaire du sujet ; éléments de développement possibles </a:t>
            </a:r>
            <a:r>
              <a:rPr lang="fr-FR" b="1" i="1" dirty="0"/>
              <a:t>[partie réduite]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091821" y="2295100"/>
            <a:ext cx="900752" cy="716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149522" y="2191689"/>
            <a:ext cx="9492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Réflexion collective : les différents plans ou, selon le type de devoirs, les arguments proposés par les élèves. On commente le degré de pertinence de chacune des propositions.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091821" y="3336881"/>
            <a:ext cx="900752" cy="716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149522" y="3233470"/>
            <a:ext cx="9492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Chaque élève réécrit une partie de son devoir (un paragraphe ou deux ; l’introduction ; la conclusion ; à voir en fonction des objectifs et des élèves) en améliorant le fond, éventuellement la forme, et la langue.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091821" y="4750941"/>
            <a:ext cx="900752" cy="716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149522" y="4370531"/>
            <a:ext cx="9492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passage réécrit peut :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être ramassé et évalué par l’enseignant ; 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faire l’objet d’un échange en classe : lecture de quelques propositions de paragraphes, échanges sur les stratégies de correction, etc. 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3203" y="305980"/>
            <a:ext cx="1106833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Exemple 2</a:t>
            </a:r>
          </a:p>
          <a:p>
            <a:pPr algn="ctr"/>
            <a:r>
              <a:rPr lang="fr-FR" dirty="0"/>
              <a:t>Trame de séance de correction de devoir </a:t>
            </a:r>
          </a:p>
          <a:p>
            <a:pPr algn="ctr"/>
            <a:r>
              <a:rPr lang="fr-FR" dirty="0"/>
              <a:t>(commentaire ou dissertation)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73203" y="5847859"/>
            <a:ext cx="11068337" cy="923330"/>
          </a:xfrm>
          <a:prstGeom prst="rect">
            <a:avLst/>
          </a:prstGeom>
          <a:solidFill>
            <a:srgbClr val="FDA1A8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b="1" i="1" dirty="0">
                <a:solidFill>
                  <a:schemeClr val="tx1"/>
                </a:solidFill>
              </a:rPr>
              <a:t>Ces temps de correction peuvent être l’occasion d’un enseignement ponctuel de la langue (rappel d’une règle ; petits exercices …) prévu en fonction des difficultés réellement rencontrées par les élèves. Temps propice à la différenciation.</a:t>
            </a:r>
          </a:p>
        </p:txBody>
      </p:sp>
    </p:spTree>
    <p:extLst>
      <p:ext uri="{BB962C8B-B14F-4D97-AF65-F5344CB8AC3E}">
        <p14:creationId xmlns:p14="http://schemas.microsoft.com/office/powerpoint/2010/main" val="330140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73894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Proposition n°4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Création d’une banque de questions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3117188"/>
            <a:ext cx="49541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Projet de classe / de niveau (en AP?) : création par les élèves de banques de questions type « oral du bac » et leurs corrigés, visés progressivement par l’enseignant.</a:t>
            </a:r>
          </a:p>
          <a:p>
            <a:pPr algn="just"/>
            <a:endParaRPr lang="fr-FR" dirty="0"/>
          </a:p>
          <a:p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88020" y="3308990"/>
            <a:ext cx="3792961" cy="6352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/>
              <a:t>Intérêt de la démarche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281123" y="4071295"/>
            <a:ext cx="3599858" cy="10772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-manipulation</a:t>
            </a:r>
          </a:p>
          <a:p>
            <a:pPr algn="just"/>
            <a:r>
              <a:rPr lang="fr-FR" sz="1600" dirty="0"/>
              <a:t>-démarche réflexive</a:t>
            </a:r>
          </a:p>
          <a:p>
            <a:pPr algn="just"/>
            <a:r>
              <a:rPr lang="fr-FR" sz="1600" dirty="0"/>
              <a:t>-proximité avec l’œuvre au programme</a:t>
            </a:r>
          </a:p>
        </p:txBody>
      </p:sp>
    </p:spTree>
    <p:extLst>
      <p:ext uri="{BB962C8B-B14F-4D97-AF65-F5344CB8AC3E}">
        <p14:creationId xmlns:p14="http://schemas.microsoft.com/office/powerpoint/2010/main" val="143544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61707" y="2192932"/>
            <a:ext cx="9068586" cy="2590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6000" dirty="0"/>
              <a:t>La question de grammaire au bac</a:t>
            </a:r>
          </a:p>
        </p:txBody>
      </p:sp>
      <p:sp>
        <p:nvSpPr>
          <p:cNvPr id="5" name="Rectangle 4"/>
          <p:cNvSpPr/>
          <p:nvPr/>
        </p:nvSpPr>
        <p:spPr>
          <a:xfrm>
            <a:off x="4984157" y="1269602"/>
            <a:ext cx="2223687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Lycée</a:t>
            </a:r>
          </a:p>
        </p:txBody>
      </p:sp>
    </p:spTree>
    <p:extLst>
      <p:ext uri="{BB962C8B-B14F-4D97-AF65-F5344CB8AC3E}">
        <p14:creationId xmlns:p14="http://schemas.microsoft.com/office/powerpoint/2010/main" val="222278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Note de service n°2019 </a:t>
            </a:r>
            <a:br>
              <a:rPr lang="fr-FR" dirty="0"/>
            </a:br>
            <a:r>
              <a:rPr lang="fr-FR" dirty="0"/>
              <a:t>(NOR MENE 1910625N)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1" y="2274659"/>
            <a:ext cx="10058400" cy="11280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96" y="3807744"/>
            <a:ext cx="9973104" cy="142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40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386781"/>
            <a:ext cx="10058400" cy="1371600"/>
          </a:xfrm>
        </p:spPr>
        <p:txBody>
          <a:bodyPr/>
          <a:lstStyle/>
          <a:p>
            <a:r>
              <a:rPr lang="fr-FR" dirty="0"/>
              <a:t>Des exemples sur </a:t>
            </a:r>
            <a:r>
              <a:rPr lang="fr-FR" dirty="0" err="1"/>
              <a:t>Eduscol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5088" y="1758381"/>
            <a:ext cx="5541824" cy="501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51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386781"/>
            <a:ext cx="10058400" cy="1371600"/>
          </a:xfrm>
        </p:spPr>
        <p:txBody>
          <a:bodyPr/>
          <a:lstStyle/>
          <a:p>
            <a:r>
              <a:rPr lang="fr-FR" dirty="0"/>
              <a:t>Des exemples sur </a:t>
            </a:r>
            <a:r>
              <a:rPr lang="fr-FR" dirty="0" err="1"/>
              <a:t>Eduscol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048" y="1932725"/>
            <a:ext cx="7651903" cy="396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73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386781"/>
            <a:ext cx="10058400" cy="1371600"/>
          </a:xfrm>
        </p:spPr>
        <p:txBody>
          <a:bodyPr/>
          <a:lstStyle/>
          <a:p>
            <a:r>
              <a:rPr lang="fr-FR" dirty="0"/>
              <a:t>Des exemples sur </a:t>
            </a:r>
            <a:r>
              <a:rPr lang="fr-FR" dirty="0" err="1"/>
              <a:t>Eduscol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3924" y="1697996"/>
            <a:ext cx="7184152" cy="4134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7547" y="5908943"/>
            <a:ext cx="11904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hlinkClick r:id="rId3"/>
              </a:rPr>
              <a:t>https://cache.media.eduscol.education.fr/file/FRANCAIS/86/6/RA19_Lycee_GT_2-1_FRA_ExplicationLineaire-exemple_1160866.pdf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596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/>
              <a:t>Proposition n°1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Un enseignement ponctuel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2103120"/>
            <a:ext cx="4441767" cy="431815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/>
              <a:t>Démarche :</a:t>
            </a:r>
          </a:p>
          <a:p>
            <a:pPr>
              <a:buFontTx/>
              <a:buChar char="-"/>
            </a:pPr>
            <a:r>
              <a:rPr lang="fr-FR" dirty="0"/>
              <a:t>Un texte soulevant une difficulté linguistique</a:t>
            </a:r>
          </a:p>
          <a:p>
            <a:pPr algn="just">
              <a:buFontTx/>
              <a:buChar char="-"/>
            </a:pPr>
            <a:r>
              <a:rPr lang="fr-FR" dirty="0"/>
              <a:t>Un protocole suscitant le questionnement des élèves : dans une démarche d’observation réfléchie de la langue, les élèves sont amenés à développer des compétences (résolution de problèmes complexes)</a:t>
            </a:r>
          </a:p>
          <a:p>
            <a:pPr algn="just">
              <a:buFontTx/>
              <a:buChar char="-"/>
            </a:pPr>
            <a:r>
              <a:rPr lang="fr-FR" dirty="0"/>
              <a:t>Formulation de la règle, par les élèves eux-mêmes</a:t>
            </a:r>
          </a:p>
          <a:p>
            <a:pPr algn="just">
              <a:buFontTx/>
              <a:buChar char="-"/>
            </a:pPr>
            <a:r>
              <a:rPr lang="fr-FR" dirty="0"/>
              <a:t>Exercice d’application</a:t>
            </a:r>
          </a:p>
        </p:txBody>
      </p:sp>
      <p:sp>
        <p:nvSpPr>
          <p:cNvPr id="6" name="Chevron 5"/>
          <p:cNvSpPr/>
          <p:nvPr/>
        </p:nvSpPr>
        <p:spPr>
          <a:xfrm>
            <a:off x="5796741" y="3826764"/>
            <a:ext cx="484632" cy="484632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5862" y="2637919"/>
            <a:ext cx="49541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Exemple : </a:t>
            </a:r>
          </a:p>
          <a:p>
            <a:endParaRPr lang="fr-FR" dirty="0"/>
          </a:p>
          <a:p>
            <a:r>
              <a:rPr lang="fr-FR" dirty="0"/>
              <a:t>L’accord du verbe à la P2 après un pronom relatif sujet (toi qui …-s)</a:t>
            </a:r>
          </a:p>
          <a:p>
            <a:endParaRPr lang="fr-FR" dirty="0"/>
          </a:p>
          <a:p>
            <a:r>
              <a:rPr lang="fr-FR" dirty="0"/>
              <a:t>Point du programme : Les accords dans le groupe nominal et entre le sujet et le verbe (classe de seconde)</a:t>
            </a:r>
          </a:p>
          <a:p>
            <a:endParaRPr lang="fr-FR" dirty="0"/>
          </a:p>
          <a:p>
            <a:r>
              <a:rPr lang="fr-FR" dirty="0"/>
              <a:t>Texte : Marot, « Blason du Beau Tétin »</a:t>
            </a:r>
          </a:p>
        </p:txBody>
      </p:sp>
    </p:spTree>
    <p:extLst>
      <p:ext uri="{BB962C8B-B14F-4D97-AF65-F5344CB8AC3E}">
        <p14:creationId xmlns:p14="http://schemas.microsoft.com/office/powerpoint/2010/main" val="120466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131" y="279780"/>
            <a:ext cx="8888984" cy="629059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367887" y="5711589"/>
            <a:ext cx="730155" cy="388961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97893" y="4155743"/>
            <a:ext cx="1211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« portes » est ici un verbe à la P2, dont le sujet est à rétablir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1409131" y="5241769"/>
            <a:ext cx="958756" cy="5926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0215350" y="4284668"/>
            <a:ext cx="1787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Notion absolument essentielle pour la compréhension du texte : un blason adressé</a:t>
            </a:r>
          </a:p>
        </p:txBody>
      </p:sp>
    </p:spTree>
    <p:extLst>
      <p:ext uri="{BB962C8B-B14F-4D97-AF65-F5344CB8AC3E}">
        <p14:creationId xmlns:p14="http://schemas.microsoft.com/office/powerpoint/2010/main" val="260717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59" y="350149"/>
            <a:ext cx="9189495" cy="617069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730854" y="3909354"/>
            <a:ext cx="2101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La formulation de la règle par les élèves est suivie d’un exercice d’application.</a:t>
            </a:r>
          </a:p>
        </p:txBody>
      </p:sp>
    </p:spTree>
    <p:extLst>
      <p:ext uri="{BB962C8B-B14F-4D97-AF65-F5344CB8AC3E}">
        <p14:creationId xmlns:p14="http://schemas.microsoft.com/office/powerpoint/2010/main" val="358557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/>
              <a:t>Proposition n°2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Les ateliers d’étude de la langue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66800" y="2103120"/>
            <a:ext cx="4441767" cy="4318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fr-FR" u="sng" dirty="0"/>
              <a:t>Démarche :</a:t>
            </a:r>
          </a:p>
          <a:p>
            <a:pPr algn="just">
              <a:buFontTx/>
              <a:buChar char="-"/>
            </a:pPr>
            <a:r>
              <a:rPr lang="fr-FR" dirty="0"/>
              <a:t>Un corpus d’extraits (créé pour les besoins de la leçon ou extraits d’un ou plusieurs textes de la séquence)</a:t>
            </a:r>
          </a:p>
          <a:p>
            <a:pPr algn="just">
              <a:buFontTx/>
              <a:buChar char="-"/>
            </a:pPr>
            <a:r>
              <a:rPr lang="fr-FR" dirty="0"/>
              <a:t>Un protocole suscitant le questionnement des élèves : comparaisons, classement des occurrences, tests …</a:t>
            </a:r>
          </a:p>
          <a:p>
            <a:pPr algn="just">
              <a:buFontTx/>
              <a:buChar char="-"/>
            </a:pPr>
            <a:r>
              <a:rPr lang="fr-FR" dirty="0"/>
              <a:t>Construction d’un plan</a:t>
            </a:r>
          </a:p>
          <a:p>
            <a:pPr algn="just">
              <a:buFontTx/>
              <a:buChar char="-"/>
            </a:pPr>
            <a:r>
              <a:rPr lang="fr-FR" dirty="0"/>
              <a:t>Rédaction d’une fiche de synthèse. Travail en groupes : un groupe d’élèves rédige une partie de la fiche-leçon. Mise en commun.</a:t>
            </a:r>
          </a:p>
        </p:txBody>
      </p:sp>
      <p:sp>
        <p:nvSpPr>
          <p:cNvPr id="6" name="Chevron 5"/>
          <p:cNvSpPr/>
          <p:nvPr/>
        </p:nvSpPr>
        <p:spPr>
          <a:xfrm>
            <a:off x="5796741" y="3826764"/>
            <a:ext cx="484632" cy="484632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5862" y="2637919"/>
            <a:ext cx="49541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Exemple : </a:t>
            </a:r>
          </a:p>
          <a:p>
            <a:r>
              <a:rPr lang="fr-FR" dirty="0"/>
              <a:t>La phrase complexe</a:t>
            </a:r>
          </a:p>
          <a:p>
            <a:endParaRPr lang="fr-FR" dirty="0"/>
          </a:p>
          <a:p>
            <a:endParaRPr lang="fr-FR" dirty="0"/>
          </a:p>
          <a:p>
            <a:pPr algn="just"/>
            <a:r>
              <a:rPr lang="fr-FR" dirty="0"/>
              <a:t>Point du programme : Les relations au sein de la phrase complexe (classe de seconde)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706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65" y="56169"/>
            <a:ext cx="6277765" cy="680183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741995" y="2056700"/>
            <a:ext cx="49882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Un incipit de conte philosophique</a:t>
            </a:r>
          </a:p>
          <a:p>
            <a:pPr algn="just"/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Portrait de </a:t>
            </a:r>
            <a:r>
              <a:rPr lang="fr-FR" sz="1600" dirty="0" err="1"/>
              <a:t>Micromégas</a:t>
            </a:r>
            <a:r>
              <a:rPr lang="fr-FR" sz="1600" dirty="0"/>
              <a:t> ; en filigrane : l’image d’un philosophe des Lumières</a:t>
            </a:r>
          </a:p>
          <a:p>
            <a:pPr algn="just"/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Le procédé de l’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hyperhypotaxe</a:t>
            </a:r>
            <a:r>
              <a:rPr lang="fr-FR" sz="1600" dirty="0"/>
              <a:t> est ici intéressant à étudier pour comprendre le texte ; son explicitation nécessite une maitrise des relations au sein de la phrase complexe. C’est un moment idéal pour une leçon sur la phase complexe.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39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61917" y="436728"/>
            <a:ext cx="2695432" cy="1091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ETAPE 1</a:t>
            </a:r>
          </a:p>
          <a:p>
            <a:pPr algn="ctr"/>
            <a:r>
              <a:rPr lang="fr-FR" dirty="0"/>
              <a:t>La lecture analytique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212610" y="436727"/>
            <a:ext cx="2695432" cy="1091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ETAPE 2</a:t>
            </a:r>
          </a:p>
          <a:p>
            <a:pPr algn="ctr"/>
            <a:r>
              <a:rPr lang="fr-FR" dirty="0"/>
              <a:t>La réactivation des connaissances du C4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7763303" y="436727"/>
            <a:ext cx="2695432" cy="1091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ETAPE 3</a:t>
            </a:r>
          </a:p>
          <a:p>
            <a:pPr algn="ctr"/>
            <a:r>
              <a:rPr lang="fr-FR" dirty="0"/>
              <a:t>Le travail sur corpus</a:t>
            </a:r>
          </a:p>
        </p:txBody>
      </p:sp>
      <p:sp>
        <p:nvSpPr>
          <p:cNvPr id="8" name="Accolade ouvrante 7"/>
          <p:cNvSpPr/>
          <p:nvPr/>
        </p:nvSpPr>
        <p:spPr>
          <a:xfrm rot="16200000">
            <a:off x="5816027" y="-1035150"/>
            <a:ext cx="569044" cy="1149141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757451" y="5187833"/>
            <a:ext cx="2695432" cy="1091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ETAPE 4</a:t>
            </a:r>
          </a:p>
          <a:p>
            <a:pPr algn="ctr"/>
            <a:r>
              <a:rPr lang="fr-FR" dirty="0"/>
              <a:t>Rédaction d’une fiche de synthèse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57599" y="4995080"/>
            <a:ext cx="8188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dirty="0"/>
              <a:t> Chaque îlot rédige une partie de la leçon sur un pad (traitement de texte collaboratif type </a:t>
            </a:r>
            <a:r>
              <a:rPr lang="fr-FR" i="1" dirty="0"/>
              <a:t>padlet.com</a:t>
            </a:r>
            <a:r>
              <a:rPr lang="fr-FR" dirty="0"/>
              <a:t>). Illustration de la leçon par des exemples puisés dans le corpus.</a:t>
            </a:r>
          </a:p>
          <a:p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dirty="0"/>
              <a:t>Mise en commun et amendements de la leçon.</a:t>
            </a:r>
          </a:p>
          <a:p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dirty="0"/>
              <a:t>Distribution de la fiche de synthèse à tous.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61918" y="1667301"/>
            <a:ext cx="26954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dirty="0"/>
              <a:t> La L.A. fait émerger des impressions de lecture :</a:t>
            </a:r>
          </a:p>
          <a:p>
            <a:pPr lvl="2" algn="just"/>
            <a:r>
              <a:rPr lang="fr-FR" sz="1400" dirty="0"/>
              <a:t>la succession de longues phrases ;</a:t>
            </a:r>
          </a:p>
          <a:p>
            <a:pPr lvl="2" algn="just"/>
            <a:r>
              <a:rPr lang="fr-FR" sz="1400" dirty="0"/>
              <a:t>nombreuses </a:t>
            </a:r>
            <a:r>
              <a:rPr lang="fr-FR" sz="1400" dirty="0" err="1"/>
              <a:t>prop</a:t>
            </a:r>
            <a:r>
              <a:rPr lang="fr-FR" sz="1400" dirty="0"/>
              <a:t>. indépendantes juxtaposées et de nombreuses </a:t>
            </a:r>
            <a:r>
              <a:rPr lang="fr-FR" sz="1400" dirty="0" err="1"/>
              <a:t>prop</a:t>
            </a:r>
            <a:r>
              <a:rPr lang="fr-FR" sz="1400" dirty="0"/>
              <a:t>.  subordonnées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212610" y="1667301"/>
            <a:ext cx="26954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dirty="0"/>
              <a:t> On annonce la notion de langue travaillée</a:t>
            </a:r>
          </a:p>
          <a:p>
            <a:pPr algn="just"/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dirty="0"/>
              <a:t> </a:t>
            </a:r>
            <a:r>
              <a:rPr lang="fr-FR" i="1" dirty="0"/>
              <a:t>Brainstorming</a:t>
            </a:r>
            <a:r>
              <a:rPr lang="fr-FR" dirty="0"/>
              <a:t> : inscrire pêle-mêle tous les souvenirs des élèves au tableau, en lien avec la leçon.</a:t>
            </a:r>
          </a:p>
          <a:p>
            <a:pPr algn="just"/>
            <a:endParaRPr lang="fr-FR" dirty="0"/>
          </a:p>
          <a:p>
            <a:pPr algn="just"/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12042" y="-71356"/>
            <a:ext cx="23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Séance 1 (1H)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362735" y="-75238"/>
            <a:ext cx="23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Séance 2 (15 mn)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913428" y="-56815"/>
            <a:ext cx="23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Séance 2 (30 mn)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07576" y="6550976"/>
            <a:ext cx="23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Séance 2 (15 mn)</a:t>
            </a:r>
          </a:p>
        </p:txBody>
      </p:sp>
      <p:cxnSp>
        <p:nvCxnSpPr>
          <p:cNvPr id="19" name="Connecteur droit 18"/>
          <p:cNvCxnSpPr>
            <a:endCxn id="13" idx="1"/>
          </p:cNvCxnSpPr>
          <p:nvPr/>
        </p:nvCxnSpPr>
        <p:spPr>
          <a:xfrm>
            <a:off x="68239" y="109428"/>
            <a:ext cx="743803" cy="3882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endCxn id="14" idx="1"/>
          </p:cNvCxnSpPr>
          <p:nvPr/>
        </p:nvCxnSpPr>
        <p:spPr>
          <a:xfrm>
            <a:off x="3041176" y="105546"/>
            <a:ext cx="1321559" cy="3882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674893" y="114433"/>
            <a:ext cx="1321559" cy="3882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10142562" y="127851"/>
            <a:ext cx="1949354" cy="1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2091916" y="127851"/>
            <a:ext cx="0" cy="655955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endCxn id="17" idx="3"/>
          </p:cNvCxnSpPr>
          <p:nvPr/>
        </p:nvCxnSpPr>
        <p:spPr>
          <a:xfrm flipH="1">
            <a:off x="3302758" y="6687403"/>
            <a:ext cx="8789158" cy="48239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552898" y="1625268"/>
            <a:ext cx="31162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dirty="0"/>
              <a:t> Constitution du corpus par les élèves ou distribution du corpus par l’enseignant</a:t>
            </a:r>
            <a:r>
              <a:rPr lang="fr-FR" b="1" i="1" dirty="0">
                <a:solidFill>
                  <a:srgbClr val="FF0000"/>
                </a:solidFill>
              </a:rPr>
              <a:t>*</a:t>
            </a:r>
            <a:endParaRPr lang="fr-FR" dirty="0"/>
          </a:p>
          <a:p>
            <a:pPr algn="just"/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dirty="0"/>
              <a:t> Travail de classement, questionnement, analyse (accompagné ou pas d’un questionnement</a:t>
            </a:r>
            <a:r>
              <a:rPr lang="fr-FR" b="1" i="1" dirty="0">
                <a:solidFill>
                  <a:srgbClr val="FF0000"/>
                </a:solidFill>
              </a:rPr>
              <a:t>*</a:t>
            </a:r>
            <a:r>
              <a:rPr lang="fr-FR" dirty="0"/>
              <a:t>)</a:t>
            </a:r>
          </a:p>
          <a:p>
            <a:pPr algn="just"/>
            <a:endParaRPr lang="fr-FR" dirty="0"/>
          </a:p>
          <a:p>
            <a:pPr algn="just"/>
            <a:endParaRPr lang="fr-FR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10815851" y="2391964"/>
            <a:ext cx="1276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FF0000"/>
                </a:solidFill>
              </a:rPr>
              <a:t>*</a:t>
            </a:r>
            <a:r>
              <a:rPr lang="fr-FR" sz="1200" i="1" dirty="0">
                <a:solidFill>
                  <a:srgbClr val="FF0000"/>
                </a:solidFill>
              </a:rPr>
              <a:t>selon niveau de la classe ; possibilité de différencier dans la classe</a:t>
            </a:r>
          </a:p>
        </p:txBody>
      </p:sp>
    </p:spTree>
    <p:extLst>
      <p:ext uri="{BB962C8B-B14F-4D97-AF65-F5344CB8AC3E}">
        <p14:creationId xmlns:p14="http://schemas.microsoft.com/office/powerpoint/2010/main" val="97799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/>
              <a:t>Intérêt de ces deux démarches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413686"/>
          </a:xfrm>
        </p:spPr>
        <p:txBody>
          <a:bodyPr>
            <a:normAutofit/>
          </a:bodyPr>
          <a:lstStyle/>
          <a:p>
            <a:pPr algn="just"/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Démarches de pédagogie active </a:t>
            </a:r>
            <a:r>
              <a:rPr lang="fr-FR" dirty="0"/>
              <a:t>: mise en activité des élèves assurant un degré maximal d’appropriation des notions. Les élèves retiendront mieux les notions abordées.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Démarches</a:t>
            </a:r>
            <a:r>
              <a:rPr lang="fr-FR" dirty="0"/>
              <a:t> potentiellement </a:t>
            </a:r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coopératives</a:t>
            </a:r>
            <a:r>
              <a:rPr lang="fr-FR" dirty="0"/>
              <a:t> : en travaillant ensemble, les élèves vont plus loin.</a:t>
            </a:r>
          </a:p>
          <a:p>
            <a:pPr marL="274320" lvl="1" indent="0" algn="just">
              <a:buNone/>
            </a:pPr>
            <a:r>
              <a:rPr lang="fr-FR" u="sng" dirty="0"/>
              <a:t>NB :</a:t>
            </a:r>
          </a:p>
          <a:p>
            <a:pPr lvl="1" algn="just">
              <a:buFontTx/>
              <a:buChar char="-"/>
            </a:pPr>
            <a:r>
              <a:rPr lang="fr-FR" dirty="0"/>
              <a:t>des îlots homogènes permettront au professeur de s’assoir avec les élèves les plus en difficulté </a:t>
            </a:r>
          </a:p>
          <a:p>
            <a:pPr lvl="1" algn="just">
              <a:buFontTx/>
              <a:buChar char="-"/>
            </a:pPr>
            <a:r>
              <a:rPr lang="fr-FR" dirty="0"/>
              <a:t>des îlots hétérogènes mettront les élèves les plus avancés en position d’ « experts » accompagnant des élèves moins avancés.</a:t>
            </a:r>
          </a:p>
          <a:p>
            <a:pPr marL="274320" lvl="1" indent="0" algn="just">
              <a:buNone/>
            </a:pPr>
            <a:endParaRPr lang="fr-FR" dirty="0"/>
          </a:p>
          <a:p>
            <a:pPr algn="just"/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Travail sur corpus</a:t>
            </a:r>
            <a:r>
              <a:rPr lang="fr-FR" dirty="0"/>
              <a:t>, </a:t>
            </a:r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observation réfléchie de la langue</a:t>
            </a:r>
            <a:r>
              <a:rPr lang="fr-FR" dirty="0"/>
              <a:t>, </a:t>
            </a:r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manipulation</a:t>
            </a:r>
            <a:r>
              <a:rPr lang="fr-FR" dirty="0"/>
              <a:t> : des éléments-clés pour un enseignement efficace de la langue.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803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73894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Proposition n°3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La langue au gré des travaux d’écriture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66800" y="2490716"/>
            <a:ext cx="4441767" cy="407385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fr-FR" u="sng" dirty="0"/>
              <a:t>Objectif :</a:t>
            </a:r>
          </a:p>
          <a:p>
            <a:pPr algn="just">
              <a:buFontTx/>
              <a:buChar char="-"/>
            </a:pPr>
            <a:r>
              <a:rPr lang="fr-FR" dirty="0"/>
              <a:t>Développer la maitrise de la langue au moment de travaux d’écriture variés (commentaire, dissertation, écrits d’appropriation) ou au moment de la correction d’un devoir.</a:t>
            </a:r>
          </a:p>
          <a:p>
            <a:pPr marL="0" indent="0" algn="just">
              <a:buNone/>
            </a:pPr>
            <a:r>
              <a:rPr lang="fr-FR" u="sng" dirty="0"/>
              <a:t>Deux démarches efficaces :</a:t>
            </a:r>
          </a:p>
          <a:p>
            <a:pPr algn="just">
              <a:buFontTx/>
              <a:buChar char="-"/>
            </a:pPr>
            <a:r>
              <a:rPr lang="fr-FR" dirty="0"/>
              <a:t>Rédaction à plusieurs mains</a:t>
            </a:r>
          </a:p>
          <a:p>
            <a:pPr algn="just">
              <a:buFontTx/>
              <a:buChar char="-"/>
            </a:pPr>
            <a:r>
              <a:rPr lang="fr-FR" dirty="0"/>
              <a:t>Confrontation de plusieurs paragraphes rédigés</a:t>
            </a:r>
          </a:p>
          <a:p>
            <a:pPr algn="just">
              <a:buFontTx/>
              <a:buChar char="-"/>
            </a:pPr>
            <a:r>
              <a:rPr lang="fr-FR" dirty="0"/>
              <a:t>Réécriture d’une partie de la copie au moment de la correction</a:t>
            </a:r>
          </a:p>
          <a:p>
            <a:pPr algn="just">
              <a:buFontTx/>
              <a:buChar char="-"/>
            </a:pPr>
            <a:endParaRPr lang="fr-FR" dirty="0"/>
          </a:p>
        </p:txBody>
      </p:sp>
      <p:sp>
        <p:nvSpPr>
          <p:cNvPr id="6" name="Chevron 5"/>
          <p:cNvSpPr/>
          <p:nvPr/>
        </p:nvSpPr>
        <p:spPr>
          <a:xfrm>
            <a:off x="5796741" y="3826764"/>
            <a:ext cx="484632" cy="484632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8567" y="2776418"/>
            <a:ext cx="49541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Exemples : </a:t>
            </a:r>
          </a:p>
          <a:p>
            <a:endParaRPr lang="fr-FR" dirty="0"/>
          </a:p>
          <a:p>
            <a:pPr algn="just"/>
            <a:r>
              <a:rPr lang="fr-FR" dirty="0"/>
              <a:t>1- Initiation à la dissertation sur œuvre en classe de 2</a:t>
            </a:r>
            <a:r>
              <a:rPr lang="fr-FR" baseline="30000" dirty="0"/>
              <a:t>nde</a:t>
            </a:r>
            <a:r>
              <a:rPr lang="fr-FR" dirty="0"/>
              <a:t>: rédiger un paragraphe (développer un argument)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2- Trame pour une séance de correction de devoir (commentaire ou dissertation)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4984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243</TotalTime>
  <Words>1021</Words>
  <Application>Microsoft Office PowerPoint</Application>
  <PresentationFormat>Grand écran</PresentationFormat>
  <Paragraphs>121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Garamond</vt:lpstr>
      <vt:lpstr>Savon</vt:lpstr>
      <vt:lpstr>Propositions didactiques et pédagogiques</vt:lpstr>
      <vt:lpstr>Proposition n°1  Un enseignement ponctuel</vt:lpstr>
      <vt:lpstr>Présentation PowerPoint</vt:lpstr>
      <vt:lpstr>Présentation PowerPoint</vt:lpstr>
      <vt:lpstr>Proposition n°2  Les ateliers d’étude de la langue</vt:lpstr>
      <vt:lpstr>Présentation PowerPoint</vt:lpstr>
      <vt:lpstr>Présentation PowerPoint</vt:lpstr>
      <vt:lpstr>Intérêt de ces deux démarches</vt:lpstr>
      <vt:lpstr>Proposition n°3  La langue au gré des travaux d’écriture</vt:lpstr>
      <vt:lpstr>Présentation PowerPoint</vt:lpstr>
      <vt:lpstr>Présentation PowerPoint</vt:lpstr>
      <vt:lpstr>Proposition n°4  Création d’une banque de questions</vt:lpstr>
      <vt:lpstr>La question de grammaire au bac</vt:lpstr>
      <vt:lpstr>Note de service n°2019  (NOR MENE 1910625N)</vt:lpstr>
      <vt:lpstr>Des exemples sur Eduscol</vt:lpstr>
      <vt:lpstr>Des exemples sur Eduscol</vt:lpstr>
      <vt:lpstr>Des exemples sur Eduscol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Propositions didactiques et pédagogiques</dc:title>
  <dc:creator>RIETZ VALENTIN</dc:creator>
  <cp:lastModifiedBy>Agnes Hugenell</cp:lastModifiedBy>
  <cp:revision>6</cp:revision>
  <dcterms:created xsi:type="dcterms:W3CDTF">2020-02-11T11:24:11Z</dcterms:created>
  <dcterms:modified xsi:type="dcterms:W3CDTF">2020-03-01T18:45:38Z</dcterms:modified>
</cp:coreProperties>
</file>