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8" r:id="rId3"/>
    <p:sldId id="260" r:id="rId4"/>
    <p:sldId id="272" r:id="rId5"/>
    <p:sldId id="273" r:id="rId6"/>
    <p:sldId id="262" r:id="rId7"/>
    <p:sldId id="274" r:id="rId8"/>
    <p:sldId id="275" r:id="rId9"/>
    <p:sldId id="276" r:id="rId10"/>
    <p:sldId id="264" r:id="rId11"/>
    <p:sldId id="277" r:id="rId12"/>
    <p:sldId id="278" r:id="rId13"/>
    <p:sldId id="267" r:id="rId14"/>
    <p:sldId id="265" r:id="rId15"/>
    <p:sldId id="279" r:id="rId16"/>
    <p:sldId id="290" r:id="rId17"/>
    <p:sldId id="280" r:id="rId18"/>
    <p:sldId id="281" r:id="rId19"/>
    <p:sldId id="291" r:id="rId20"/>
    <p:sldId id="288" r:id="rId21"/>
    <p:sldId id="283" r:id="rId22"/>
    <p:sldId id="285" r:id="rId23"/>
    <p:sldId id="286" r:id="rId24"/>
    <p:sldId id="292" r:id="rId25"/>
    <p:sldId id="287" r:id="rId26"/>
    <p:sldId id="289" r:id="rId27"/>
    <p:sldId id="269" r:id="rId28"/>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2" autoAdjust="0"/>
    <p:restoredTop sz="94660"/>
  </p:normalViewPr>
  <p:slideViewPr>
    <p:cSldViewPr>
      <p:cViewPr varScale="1">
        <p:scale>
          <a:sx n="68" d="100"/>
          <a:sy n="68" d="100"/>
        </p:scale>
        <p:origin x="-1434"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fr-FR" smtClean="0"/>
              <a:t>Modifiez le style du titre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59413E50-FCE2-4323-94E5-97B2D0E709E7}" type="datetimeFigureOut">
              <a:rPr lang="de-DE" smtClean="0"/>
              <a:pPr/>
              <a:t>16.05.2016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E69E53A-0676-4398-986C-A2E14C317349}" type="slidenum">
              <a:rPr lang="de-DE" smtClean="0"/>
              <a:pPr/>
              <a:t>‹N°›</a:t>
            </a:fld>
            <a:endParaRPr lang="de-DE"/>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59413E50-FCE2-4323-94E5-97B2D0E709E7}" type="datetimeFigureOut">
              <a:rPr lang="de-DE" smtClean="0"/>
              <a:pPr/>
              <a:t>16.05.2016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E69E53A-0676-4398-986C-A2E14C317349}" type="slidenum">
              <a:rPr lang="de-DE" smtClean="0"/>
              <a:pPr/>
              <a:t>‹N°›</a:t>
            </a:fld>
            <a:endParaRPr lang="de-DE"/>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9413E50-FCE2-4323-94E5-97B2D0E709E7}" type="datetimeFigureOut">
              <a:rPr lang="de-DE" smtClean="0"/>
              <a:pPr/>
              <a:t>16.05.2016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E69E53A-0676-4398-986C-A2E14C317349}" type="slidenum">
              <a:rPr lang="de-DE" smtClean="0"/>
              <a:pPr/>
              <a:t>‹N°›</a:t>
            </a:fld>
            <a:endParaRPr lang="de-DE"/>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59413E50-FCE2-4323-94E5-97B2D0E709E7}" type="datetimeFigureOut">
              <a:rPr lang="de-DE" smtClean="0"/>
              <a:pPr/>
              <a:t>16.05.2016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E69E53A-0676-4398-986C-A2E14C317349}" type="slidenum">
              <a:rPr lang="de-DE" smtClean="0"/>
              <a:pPr/>
              <a:t>‹N°›</a:t>
            </a:fld>
            <a:endParaRPr lang="de-DE"/>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fr-FR" smtClean="0"/>
              <a:t>Modifiez le style du titre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59413E50-FCE2-4323-94E5-97B2D0E709E7}" type="datetimeFigureOut">
              <a:rPr lang="de-DE" smtClean="0"/>
              <a:pPr/>
              <a:t>16.05.2016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E69E53A-0676-4398-986C-A2E14C317349}" type="slidenum">
              <a:rPr lang="de-DE" smtClean="0"/>
              <a:pPr/>
              <a:t>‹N°›</a:t>
            </a:fld>
            <a:endParaRPr lang="de-DE"/>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59413E50-FCE2-4323-94E5-97B2D0E709E7}" type="datetimeFigureOut">
              <a:rPr lang="de-DE" smtClean="0"/>
              <a:pPr/>
              <a:t>16.05.2016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0E69E53A-0676-4398-986C-A2E14C317349}" type="slidenum">
              <a:rPr lang="de-DE" smtClean="0"/>
              <a:pPr/>
              <a:t>‹N°›</a:t>
            </a:fld>
            <a:endParaRPr lang="de-DE"/>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59413E50-FCE2-4323-94E5-97B2D0E709E7}" type="datetimeFigureOut">
              <a:rPr lang="de-DE" smtClean="0"/>
              <a:pPr/>
              <a:t>16.05.2016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0E69E53A-0676-4398-986C-A2E14C317349}" type="slidenum">
              <a:rPr lang="de-DE" smtClean="0"/>
              <a:pPr/>
              <a:t>‹N°›</a:t>
            </a:fld>
            <a:endParaRPr lang="de-DE"/>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59413E50-FCE2-4323-94E5-97B2D0E709E7}" type="datetimeFigureOut">
              <a:rPr lang="de-DE" smtClean="0"/>
              <a:pPr/>
              <a:t>16.05.2016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0E69E53A-0676-4398-986C-A2E14C317349}" type="slidenum">
              <a:rPr lang="de-DE" smtClean="0"/>
              <a:pPr/>
              <a:t>‹N°›</a:t>
            </a:fld>
            <a:endParaRPr lang="de-DE"/>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413E50-FCE2-4323-94E5-97B2D0E709E7}" type="datetimeFigureOut">
              <a:rPr lang="de-DE" smtClean="0"/>
              <a:pPr/>
              <a:t>16.05.2016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0E69E53A-0676-4398-986C-A2E14C317349}" type="slidenum">
              <a:rPr lang="de-DE" smtClean="0"/>
              <a:pPr/>
              <a:t>‹N°›</a:t>
            </a:fld>
            <a:endParaRPr lang="de-DE"/>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9413E50-FCE2-4323-94E5-97B2D0E709E7}" type="datetimeFigureOut">
              <a:rPr lang="de-DE" smtClean="0"/>
              <a:pPr/>
              <a:t>16.05.2016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0E69E53A-0676-4398-986C-A2E14C317349}" type="slidenum">
              <a:rPr lang="de-DE" smtClean="0"/>
              <a:pPr/>
              <a:t>‹N°›</a:t>
            </a:fld>
            <a:endParaRPr lang="de-DE"/>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9413E50-FCE2-4323-94E5-97B2D0E709E7}" type="datetimeFigureOut">
              <a:rPr lang="de-DE" smtClean="0"/>
              <a:pPr/>
              <a:t>16.05.2016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0E69E53A-0676-4398-986C-A2E14C317349}" type="slidenum">
              <a:rPr lang="de-DE" smtClean="0"/>
              <a:pPr/>
              <a:t>‹N°›</a:t>
            </a:fld>
            <a:endParaRPr lang="de-DE"/>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59413E50-FCE2-4323-94E5-97B2D0E709E7}" type="datetimeFigureOut">
              <a:rPr lang="de-DE" smtClean="0"/>
              <a:pPr/>
              <a:t>16.05.2016</a:t>
            </a:fld>
            <a:endParaRPr lang="de-DE"/>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de-DE"/>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E69E53A-0676-4398-986C-A2E14C317349}" type="slidenum">
              <a:rPr lang="de-DE" smtClean="0"/>
              <a:pPr/>
              <a:t>‹N°›</a:t>
            </a:fld>
            <a:endParaRPr lang="de-DE"/>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edutheque.fr/accueil.html" TargetMode="External"/><Relationship Id="rId2" Type="http://schemas.openxmlformats.org/officeDocument/2006/relationships/hyperlink" Target="http://www.litteratureaudio.co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eduscol.education.fr/lettres/rezo/traam" TargetMode="External"/><Relationship Id="rId2" Type="http://schemas.openxmlformats.org/officeDocument/2006/relationships/hyperlink" Target="http://eduscol.education.fr/pnf-lettres/"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de-DE" sz="4800" dirty="0" smtClean="0"/>
              <a:t>L</a:t>
            </a:r>
            <a:r>
              <a:rPr lang="fr-FR" sz="4800" b="1" dirty="0" smtClean="0"/>
              <a:t>’ORAL DANS LES NOUVEAUX PROGRAMMES</a:t>
            </a:r>
            <a:endParaRPr lang="de-DE" sz="4800" b="1" dirty="0"/>
          </a:p>
        </p:txBody>
      </p:sp>
      <p:sp>
        <p:nvSpPr>
          <p:cNvPr id="18" name="Rectangle 17"/>
          <p:cNvSpPr/>
          <p:nvPr/>
        </p:nvSpPr>
        <p:spPr>
          <a:xfrm>
            <a:off x="5292081" y="4077072"/>
            <a:ext cx="3672408" cy="677108"/>
          </a:xfrm>
          <a:prstGeom prst="rect">
            <a:avLst/>
          </a:prstGeom>
        </p:spPr>
        <p:txBody>
          <a:bodyPr wrap="square">
            <a:spAutoFit/>
          </a:bodyPr>
          <a:lstStyle/>
          <a:p>
            <a:pPr lvl="0" algn="ctr">
              <a:spcBef>
                <a:spcPct val="20000"/>
              </a:spcBef>
              <a:buClr>
                <a:srgbClr val="6076B4"/>
              </a:buClr>
              <a:buSzPct val="85000"/>
            </a:pPr>
            <a:r>
              <a:rPr lang="fr-FR" sz="2400" b="1" i="1" dirty="0">
                <a:solidFill>
                  <a:prstClr val="black">
                    <a:lumMod val="75000"/>
                    <a:lumOff val="25000"/>
                  </a:prstClr>
                </a:solidFill>
                <a:latin typeface="Times New Roman"/>
                <a:ea typeface="Times New Roman"/>
              </a:rPr>
              <a:t>« </a:t>
            </a:r>
            <a:r>
              <a:rPr lang="fr-FR" sz="1400" b="1" i="1" dirty="0" smtClean="0">
                <a:solidFill>
                  <a:prstClr val="black">
                    <a:lumMod val="75000"/>
                    <a:lumOff val="25000"/>
                  </a:prstClr>
                </a:solidFill>
                <a:latin typeface="+mj-lt"/>
                <a:ea typeface="Times New Roman"/>
              </a:rPr>
              <a:t>Le monde entier peut être appelé à l’intérieur d’un mot », </a:t>
            </a:r>
            <a:r>
              <a:rPr lang="fr-FR" sz="1400" b="1" dirty="0" smtClean="0">
                <a:solidFill>
                  <a:prstClr val="black">
                    <a:lumMod val="75000"/>
                    <a:lumOff val="25000"/>
                  </a:prstClr>
                </a:solidFill>
                <a:latin typeface="+mj-lt"/>
                <a:ea typeface="Times New Roman"/>
              </a:rPr>
              <a:t>Valère </a:t>
            </a:r>
            <a:r>
              <a:rPr lang="fr-FR" sz="1400" b="1" dirty="0" err="1" smtClean="0">
                <a:solidFill>
                  <a:prstClr val="black">
                    <a:lumMod val="75000"/>
                    <a:lumOff val="25000"/>
                  </a:prstClr>
                </a:solidFill>
                <a:latin typeface="+mj-lt"/>
                <a:ea typeface="Times New Roman"/>
              </a:rPr>
              <a:t>Novarina</a:t>
            </a:r>
            <a:r>
              <a:rPr lang="fr-FR" sz="1400" b="1" dirty="0" smtClean="0">
                <a:solidFill>
                  <a:prstClr val="black">
                    <a:lumMod val="75000"/>
                    <a:lumOff val="25000"/>
                  </a:prstClr>
                </a:solidFill>
                <a:latin typeface="+mj-lt"/>
                <a:ea typeface="Times New Roman"/>
              </a:rPr>
              <a:t> </a:t>
            </a:r>
            <a:endParaRPr lang="de-DE" sz="1400" dirty="0">
              <a:solidFill>
                <a:prstClr val="black">
                  <a:lumMod val="75000"/>
                  <a:lumOff val="25000"/>
                </a:prstClr>
              </a:solidFill>
              <a:latin typeface="+mj-lt"/>
              <a:ea typeface="Times New Roman"/>
            </a:endParaRPr>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004048" y="4151511"/>
            <a:ext cx="401637" cy="4079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ZoneTexte 4"/>
          <p:cNvSpPr txBox="1"/>
          <p:nvPr/>
        </p:nvSpPr>
        <p:spPr>
          <a:xfrm>
            <a:off x="179512" y="5589240"/>
            <a:ext cx="4907730" cy="1292662"/>
          </a:xfrm>
          <a:prstGeom prst="rect">
            <a:avLst/>
          </a:prstGeom>
          <a:noFill/>
        </p:spPr>
        <p:txBody>
          <a:bodyPr wrap="square" rtlCol="0">
            <a:spAutoFit/>
          </a:bodyPr>
          <a:lstStyle/>
          <a:p>
            <a:r>
              <a:rPr lang="fr-FR" sz="1200" b="1" dirty="0" smtClean="0"/>
              <a:t>Formation de Lettres</a:t>
            </a:r>
          </a:p>
          <a:p>
            <a:r>
              <a:rPr lang="fr-FR" sz="1200" b="1" dirty="0" smtClean="0"/>
              <a:t>Vendredi 29 avril</a:t>
            </a:r>
          </a:p>
          <a:p>
            <a:r>
              <a:rPr lang="fr-FR" sz="1200" b="1" dirty="0" smtClean="0"/>
              <a:t>Collège du Parc, Illkirch</a:t>
            </a:r>
          </a:p>
          <a:p>
            <a:endParaRPr lang="fr-FR" sz="1200" b="1" dirty="0" smtClean="0"/>
          </a:p>
          <a:p>
            <a:r>
              <a:rPr lang="fr-FR" sz="1200" dirty="0" smtClean="0"/>
              <a:t>Anne-Laure </a:t>
            </a:r>
            <a:r>
              <a:rPr lang="fr-FR" sz="1200" dirty="0" err="1" smtClean="0"/>
              <a:t>Buret-Zdarsky</a:t>
            </a:r>
            <a:r>
              <a:rPr lang="fr-FR" sz="1200" dirty="0" smtClean="0"/>
              <a:t>, collège de Lauterbourg </a:t>
            </a:r>
          </a:p>
          <a:p>
            <a:endParaRPr lang="de-DE" dirty="0"/>
          </a:p>
        </p:txBody>
      </p:sp>
    </p:spTree>
    <p:extLst>
      <p:ext uri="{BB962C8B-B14F-4D97-AF65-F5344CB8AC3E}">
        <p14:creationId xmlns:p14="http://schemas.microsoft.com/office/powerpoint/2010/main" xmlns="" val="46701504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200" b="1" dirty="0" smtClean="0"/>
              <a:t>III DES SITUATIONS PEDAGOGIQUES CONCRETES </a:t>
            </a:r>
            <a:endParaRPr lang="de-DE" sz="3200" b="1" dirty="0"/>
          </a:p>
        </p:txBody>
      </p:sp>
      <p:sp>
        <p:nvSpPr>
          <p:cNvPr id="3" name="Espace réservé du contenu 2"/>
          <p:cNvSpPr>
            <a:spLocks noGrp="1"/>
          </p:cNvSpPr>
          <p:nvPr>
            <p:ph idx="1"/>
          </p:nvPr>
        </p:nvSpPr>
        <p:spPr/>
        <p:txBody>
          <a:bodyPr>
            <a:normAutofit fontScale="92500" lnSpcReduction="20000"/>
          </a:bodyPr>
          <a:lstStyle/>
          <a:p>
            <a:r>
              <a:rPr lang="fr-FR" sz="2800" dirty="0" smtClean="0"/>
              <a:t>L’oral est par définition volatile</a:t>
            </a:r>
          </a:p>
          <a:p>
            <a:pPr marL="0" indent="0">
              <a:buNone/>
            </a:pPr>
            <a:endParaRPr lang="fr-FR" sz="2800" dirty="0" smtClean="0"/>
          </a:p>
          <a:p>
            <a:pPr marL="0" indent="0">
              <a:buNone/>
            </a:pPr>
            <a:r>
              <a:rPr lang="fr-FR" sz="2800" dirty="0" smtClean="0"/>
              <a:t>	</a:t>
            </a:r>
            <a:r>
              <a:rPr lang="fr-FR" sz="2800" b="1" dirty="0" smtClean="0"/>
              <a:t>Emploi nécessaire </a:t>
            </a:r>
            <a:r>
              <a:rPr lang="fr-FR" sz="2800" dirty="0" smtClean="0"/>
              <a:t>d’enregistrements audio, vidéo</a:t>
            </a:r>
          </a:p>
          <a:p>
            <a:pPr marL="0" indent="0">
              <a:buNone/>
            </a:pPr>
            <a:endParaRPr lang="fr-FR" sz="2800" dirty="0"/>
          </a:p>
          <a:p>
            <a:r>
              <a:rPr lang="fr-FR" sz="2800" b="1" dirty="0" smtClean="0"/>
              <a:t>Tous</a:t>
            </a:r>
            <a:r>
              <a:rPr lang="fr-FR" sz="2800" dirty="0" smtClean="0"/>
              <a:t> les élèves peuvent s’exprimer à l’oral dans le temps scolaire</a:t>
            </a:r>
          </a:p>
          <a:p>
            <a:r>
              <a:rPr lang="fr-FR" sz="2800" dirty="0" smtClean="0"/>
              <a:t>Chaque élève peut </a:t>
            </a:r>
            <a:r>
              <a:rPr lang="fr-FR" sz="2800" b="1" dirty="0" smtClean="0"/>
              <a:t>avancer à son rythme</a:t>
            </a:r>
          </a:p>
          <a:p>
            <a:r>
              <a:rPr lang="fr-FR" sz="2800" b="1" dirty="0" smtClean="0"/>
              <a:t>L’écoute</a:t>
            </a:r>
            <a:r>
              <a:rPr lang="fr-FR" sz="2800" dirty="0" smtClean="0"/>
              <a:t> est favorisée</a:t>
            </a:r>
          </a:p>
          <a:p>
            <a:r>
              <a:rPr lang="fr-FR" sz="2800" dirty="0" smtClean="0"/>
              <a:t>L’élève peut s</a:t>
            </a:r>
            <a:r>
              <a:rPr lang="fr-FR" sz="2800" b="1" dirty="0" smtClean="0"/>
              <a:t>’</a:t>
            </a:r>
            <a:r>
              <a:rPr lang="fr-FR" sz="2800" b="1" dirty="0" err="1" smtClean="0"/>
              <a:t>auto-évaluer</a:t>
            </a:r>
            <a:r>
              <a:rPr lang="fr-FR" sz="2800" dirty="0" smtClean="0"/>
              <a:t> (ou évaluation entre pairs ou évaluation professorale)</a:t>
            </a:r>
          </a:p>
          <a:p>
            <a:r>
              <a:rPr lang="fr-FR" sz="2800" dirty="0" smtClean="0"/>
              <a:t>Cela laisse une «</a:t>
            </a:r>
            <a:r>
              <a:rPr lang="fr-FR" sz="2800" b="1" dirty="0" smtClean="0"/>
              <a:t> trace » </a:t>
            </a:r>
            <a:r>
              <a:rPr lang="fr-FR" sz="2800" dirty="0" smtClean="0"/>
              <a:t>nécessaire à tout apprentissage </a:t>
            </a:r>
            <a:r>
              <a:rPr lang="fr-FR" sz="1600" dirty="0" smtClean="0"/>
              <a:t>(utilisation de </a:t>
            </a:r>
            <a:r>
              <a:rPr lang="fr-FR" sz="1600" dirty="0" err="1" smtClean="0"/>
              <a:t>moodle</a:t>
            </a:r>
            <a:r>
              <a:rPr lang="fr-FR" sz="1600" dirty="0" smtClean="0"/>
              <a:t> – </a:t>
            </a:r>
            <a:r>
              <a:rPr lang="fr-FR" sz="1600" dirty="0" err="1" smtClean="0"/>
              <a:t>ent</a:t>
            </a:r>
            <a:r>
              <a:rPr lang="fr-FR" sz="1600" dirty="0" smtClean="0"/>
              <a:t> de l’établissement)</a:t>
            </a:r>
            <a:endParaRPr lang="de-DE" sz="1600" dirty="0"/>
          </a:p>
        </p:txBody>
      </p:sp>
      <p:sp>
        <p:nvSpPr>
          <p:cNvPr id="4" name="Flèche droite 3"/>
          <p:cNvSpPr/>
          <p:nvPr/>
        </p:nvSpPr>
        <p:spPr>
          <a:xfrm>
            <a:off x="655229" y="2456892"/>
            <a:ext cx="576064"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xmlns="" val="594039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200" b="1" dirty="0" smtClean="0"/>
              <a:t>III DES SITUATIONS PEDAGOGIQUES CONCRETES</a:t>
            </a:r>
            <a:endParaRPr lang="de-DE" sz="3200" b="1" dirty="0"/>
          </a:p>
        </p:txBody>
      </p:sp>
      <p:sp>
        <p:nvSpPr>
          <p:cNvPr id="3" name="Espace réservé du contenu 2"/>
          <p:cNvSpPr>
            <a:spLocks noGrp="1"/>
          </p:cNvSpPr>
          <p:nvPr>
            <p:ph idx="1"/>
          </p:nvPr>
        </p:nvSpPr>
        <p:spPr/>
        <p:txBody>
          <a:bodyPr>
            <a:normAutofit fontScale="85000" lnSpcReduction="10000"/>
          </a:bodyPr>
          <a:lstStyle/>
          <a:p>
            <a:pPr marL="0" indent="0" algn="just">
              <a:buNone/>
            </a:pPr>
            <a:r>
              <a:rPr lang="fr-FR" sz="2800" b="1" dirty="0" smtClean="0">
                <a:solidFill>
                  <a:srgbClr val="00B0F0"/>
                </a:solidFill>
              </a:rPr>
              <a:t>A POUR ECOUTER, COMPRENDRE, INTERPRETER DES MESSAGES</a:t>
            </a:r>
          </a:p>
          <a:p>
            <a:pPr marL="0" indent="0" algn="just">
              <a:buNone/>
            </a:pPr>
            <a:r>
              <a:rPr lang="fr-FR" sz="2800" b="1" dirty="0"/>
              <a:t> </a:t>
            </a:r>
            <a:endParaRPr lang="de-DE" sz="2800" dirty="0"/>
          </a:p>
          <a:p>
            <a:pPr lvl="0" algn="just"/>
            <a:r>
              <a:rPr lang="fr-FR" dirty="0"/>
              <a:t>Travailler sur des </a:t>
            </a:r>
            <a:r>
              <a:rPr lang="fr-FR" b="1" dirty="0"/>
              <a:t>enregistrements vocaux</a:t>
            </a:r>
            <a:r>
              <a:rPr lang="fr-FR" dirty="0"/>
              <a:t> </a:t>
            </a:r>
            <a:r>
              <a:rPr lang="fr-FR" dirty="0" smtClean="0"/>
              <a:t>(</a:t>
            </a:r>
            <a:r>
              <a:rPr lang="fr-FR" sz="1900" dirty="0" smtClean="0"/>
              <a:t>deux </a:t>
            </a:r>
            <a:r>
              <a:rPr lang="fr-FR" sz="1900" dirty="0"/>
              <a:t>ressources indispensables : </a:t>
            </a:r>
            <a:r>
              <a:rPr lang="fr-FR" sz="1900" u="sng" dirty="0">
                <a:hlinkClick r:id="rId2"/>
              </a:rPr>
              <a:t>http://www.litteratureaudio.com/</a:t>
            </a:r>
            <a:r>
              <a:rPr lang="fr-FR" sz="1900" dirty="0"/>
              <a:t> et </a:t>
            </a:r>
            <a:r>
              <a:rPr lang="fr-FR" sz="1900" u="sng" dirty="0">
                <a:hlinkClick r:id="rId3"/>
              </a:rPr>
              <a:t>http://</a:t>
            </a:r>
            <a:r>
              <a:rPr lang="fr-FR" sz="1900" u="sng" dirty="0" smtClean="0">
                <a:hlinkClick r:id="rId3"/>
              </a:rPr>
              <a:t>www.edutheque.fr/accueil.html</a:t>
            </a:r>
            <a:endParaRPr lang="fr-FR" sz="1900" u="sng" dirty="0" smtClean="0"/>
          </a:p>
          <a:p>
            <a:pPr lvl="0" algn="just"/>
            <a:endParaRPr lang="fr-FR" u="sng" dirty="0"/>
          </a:p>
          <a:p>
            <a:pPr algn="just"/>
            <a:r>
              <a:rPr lang="fr-FR" dirty="0"/>
              <a:t>Utiliser </a:t>
            </a:r>
            <a:r>
              <a:rPr lang="fr-FR" b="1" dirty="0"/>
              <a:t>la lecture audio </a:t>
            </a:r>
            <a:r>
              <a:rPr lang="fr-FR" dirty="0"/>
              <a:t>pour découvrir les premiers chapitres d’un roman, ou tout au long du roman, comme outil de différenciation pédagogique. </a:t>
            </a:r>
            <a:endParaRPr lang="fr-FR" dirty="0" smtClean="0"/>
          </a:p>
          <a:p>
            <a:pPr algn="just"/>
            <a:endParaRPr lang="fr-FR" sz="2200" dirty="0"/>
          </a:p>
          <a:p>
            <a:pPr lvl="0" algn="just"/>
            <a:r>
              <a:rPr lang="fr-FR" dirty="0" smtClean="0"/>
              <a:t>Travailler la </a:t>
            </a:r>
            <a:r>
              <a:rPr lang="fr-FR" b="1" dirty="0" smtClean="0"/>
              <a:t>lecture expressive</a:t>
            </a:r>
            <a:r>
              <a:rPr lang="fr-FR" dirty="0" smtClean="0"/>
              <a:t>, </a:t>
            </a:r>
            <a:r>
              <a:rPr lang="fr-FR" b="1" dirty="0" smtClean="0"/>
              <a:t>la mise en voix des textes </a:t>
            </a:r>
            <a:r>
              <a:rPr lang="fr-FR" dirty="0" smtClean="0"/>
              <a:t>pour soutenir la compréhension. </a:t>
            </a:r>
            <a:r>
              <a:rPr lang="fr-FR" sz="1900" b="1" i="1" u="sng" dirty="0" smtClean="0"/>
              <a:t>Supports numériques </a:t>
            </a:r>
            <a:r>
              <a:rPr lang="fr-FR" sz="1900" i="1" dirty="0" smtClean="0"/>
              <a:t>: </a:t>
            </a:r>
            <a:r>
              <a:rPr lang="fr-FR" sz="1900" b="1" i="1" dirty="0" err="1" smtClean="0"/>
              <a:t>audacity</a:t>
            </a:r>
            <a:r>
              <a:rPr lang="fr-FR" sz="1900" b="1" i="1" dirty="0" smtClean="0"/>
              <a:t>, </a:t>
            </a:r>
            <a:r>
              <a:rPr lang="fr-FR" sz="1900" b="1" dirty="0" err="1"/>
              <a:t>soundcloud</a:t>
            </a:r>
            <a:r>
              <a:rPr lang="fr-FR" sz="1900" dirty="0"/>
              <a:t> (plateforme de lecture et d’enregistrement de musiques et de sons) – </a:t>
            </a:r>
            <a:r>
              <a:rPr lang="fr-FR" sz="1900" b="1" dirty="0" err="1"/>
              <a:t>jamendo</a:t>
            </a:r>
            <a:r>
              <a:rPr lang="fr-FR" sz="1900" dirty="0"/>
              <a:t> (pour les fichiers sons libres de droits</a:t>
            </a:r>
            <a:r>
              <a:rPr lang="fr-FR" sz="1900" dirty="0" smtClean="0"/>
              <a:t>)</a:t>
            </a:r>
            <a:r>
              <a:rPr lang="de-DE" sz="1900" dirty="0" smtClean="0"/>
              <a:t> </a:t>
            </a:r>
            <a:r>
              <a:rPr lang="fr-FR" sz="1900" dirty="0" smtClean="0"/>
              <a:t>pour une </a:t>
            </a:r>
            <a:r>
              <a:rPr lang="fr-FR" sz="1900" b="1" dirty="0" smtClean="0"/>
              <a:t>mise en voix augmentée </a:t>
            </a:r>
            <a:r>
              <a:rPr lang="fr-FR" sz="1900" dirty="0" smtClean="0"/>
              <a:t>(l’apport du son peut souligner l’intention du personnage, le registre choisi).</a:t>
            </a:r>
            <a:endParaRPr lang="de-DE" sz="1900" dirty="0"/>
          </a:p>
          <a:p>
            <a:pPr lvl="0" algn="just"/>
            <a:endParaRPr lang="fr-FR" sz="1600" u="sng" dirty="0" smtClean="0"/>
          </a:p>
          <a:p>
            <a:pPr lvl="0"/>
            <a:endParaRPr lang="fr-FR" sz="1600" u="sng" dirty="0"/>
          </a:p>
          <a:p>
            <a:pPr marL="0" lvl="0" indent="0">
              <a:buNone/>
            </a:pPr>
            <a:endParaRPr lang="de-DE" sz="1600" dirty="0"/>
          </a:p>
          <a:p>
            <a:pPr lvl="0"/>
            <a:endParaRPr lang="de-DE" sz="2800" dirty="0"/>
          </a:p>
          <a:p>
            <a:pPr lvl="0"/>
            <a:endParaRPr lang="de-DE" sz="2800" dirty="0"/>
          </a:p>
          <a:p>
            <a:pPr marL="0" indent="0" algn="just">
              <a:buNone/>
            </a:pPr>
            <a:endParaRPr lang="fr-FR" sz="2800" b="1" dirty="0">
              <a:solidFill>
                <a:srgbClr val="00B0F0"/>
              </a:solidFill>
            </a:endParaRPr>
          </a:p>
          <a:p>
            <a:pPr marL="0" indent="0" algn="just">
              <a:buNone/>
            </a:pPr>
            <a:endParaRPr lang="fr-FR" sz="2800" b="1" dirty="0" smtClean="0"/>
          </a:p>
          <a:p>
            <a:pPr marL="0" indent="0">
              <a:buNone/>
            </a:pPr>
            <a:endParaRPr lang="de-DE" sz="2800" b="1" dirty="0">
              <a:solidFill>
                <a:srgbClr val="00B0F0"/>
              </a:solidFill>
            </a:endParaRPr>
          </a:p>
        </p:txBody>
      </p:sp>
    </p:spTree>
    <p:extLst>
      <p:ext uri="{BB962C8B-B14F-4D97-AF65-F5344CB8AC3E}">
        <p14:creationId xmlns:p14="http://schemas.microsoft.com/office/powerpoint/2010/main" xmlns="" val="251389557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200" b="1" dirty="0" smtClean="0"/>
              <a:t>III DES SITUATIONS PEDAGOGIQUES CONCRETES</a:t>
            </a:r>
            <a:endParaRPr lang="de-DE" sz="3200" b="1" dirty="0"/>
          </a:p>
        </p:txBody>
      </p:sp>
      <p:sp>
        <p:nvSpPr>
          <p:cNvPr id="3" name="Espace réservé du contenu 2"/>
          <p:cNvSpPr>
            <a:spLocks noGrp="1"/>
          </p:cNvSpPr>
          <p:nvPr>
            <p:ph idx="1"/>
          </p:nvPr>
        </p:nvSpPr>
        <p:spPr/>
        <p:txBody>
          <a:bodyPr>
            <a:normAutofit fontScale="62500" lnSpcReduction="20000"/>
          </a:bodyPr>
          <a:lstStyle/>
          <a:p>
            <a:pPr marL="0" indent="0" algn="just">
              <a:buNone/>
            </a:pPr>
            <a:r>
              <a:rPr lang="fr-FR" sz="2800" b="1" dirty="0" smtClean="0">
                <a:solidFill>
                  <a:srgbClr val="00B0F0"/>
                </a:solidFill>
              </a:rPr>
              <a:t>A POUR ECOUTER, COMPRENDRE, INTERPRETER DES MESSAGES</a:t>
            </a:r>
          </a:p>
          <a:p>
            <a:pPr marL="0" indent="0" algn="just">
              <a:buNone/>
            </a:pPr>
            <a:endParaRPr lang="fr-FR" sz="2800" b="1" dirty="0" smtClean="0">
              <a:solidFill>
                <a:srgbClr val="00B0F0"/>
              </a:solidFill>
            </a:endParaRPr>
          </a:p>
          <a:p>
            <a:pPr lvl="0" algn="just"/>
            <a:r>
              <a:rPr lang="fr-FR" sz="2900" dirty="0" smtClean="0"/>
              <a:t>Dans </a:t>
            </a:r>
            <a:r>
              <a:rPr lang="fr-FR" sz="2900" dirty="0"/>
              <a:t>le cadre des lectures analytiques, </a:t>
            </a:r>
            <a:r>
              <a:rPr lang="fr-FR" sz="2900" b="1" dirty="0"/>
              <a:t>prévoir un temps de parole long en début de séance </a:t>
            </a:r>
            <a:r>
              <a:rPr lang="fr-FR" sz="2900" dirty="0"/>
              <a:t>pour récolter les impressions de lecture. La restitution du sens du texte est souvent plus riche que lorsqu’un guidage méthodologique, oral ou écrit, est imposé par l’enseignant. </a:t>
            </a:r>
            <a:endParaRPr lang="fr-FR" sz="2900" dirty="0" smtClean="0"/>
          </a:p>
          <a:p>
            <a:pPr marL="0" lvl="0" indent="0" algn="just">
              <a:buNone/>
            </a:pPr>
            <a:endParaRPr lang="fr-FR" sz="2900" dirty="0" smtClean="0"/>
          </a:p>
          <a:p>
            <a:pPr algn="just"/>
            <a:r>
              <a:rPr lang="fr-FR" sz="2900" dirty="0" smtClean="0"/>
              <a:t>Privilégier </a:t>
            </a:r>
            <a:r>
              <a:rPr lang="fr-FR" sz="2900" dirty="0"/>
              <a:t>les </a:t>
            </a:r>
            <a:r>
              <a:rPr lang="fr-FR" sz="2900" b="1" dirty="0"/>
              <a:t>questions </a:t>
            </a:r>
            <a:r>
              <a:rPr lang="fr-FR" sz="2900" b="1" dirty="0" smtClean="0"/>
              <a:t>ouvertes.</a:t>
            </a:r>
          </a:p>
          <a:p>
            <a:pPr marL="0" indent="0" algn="just">
              <a:buNone/>
            </a:pPr>
            <a:endParaRPr lang="fr-FR" sz="2900" b="1" dirty="0" smtClean="0"/>
          </a:p>
          <a:p>
            <a:pPr algn="just"/>
            <a:r>
              <a:rPr lang="fr-FR" sz="2900" dirty="0"/>
              <a:t>Ménager de </a:t>
            </a:r>
            <a:r>
              <a:rPr lang="fr-FR" sz="2900" b="1" dirty="0"/>
              <a:t>courtes concertations </a:t>
            </a:r>
            <a:r>
              <a:rPr lang="fr-FR" sz="2900" dirty="0"/>
              <a:t>en binômes, avant exposé au groupe </a:t>
            </a:r>
            <a:r>
              <a:rPr lang="fr-FR" sz="2900" dirty="0" smtClean="0"/>
              <a:t>classe (avant, pendant, après l’étude d’un texte)</a:t>
            </a:r>
          </a:p>
          <a:p>
            <a:pPr algn="just"/>
            <a:endParaRPr lang="fr-FR" sz="2900" dirty="0"/>
          </a:p>
          <a:p>
            <a:pPr algn="just"/>
            <a:r>
              <a:rPr lang="fr-FR" sz="2900" b="1" dirty="0" smtClean="0"/>
              <a:t>Reformuler, raconter, résumer </a:t>
            </a:r>
            <a:r>
              <a:rPr lang="fr-FR" sz="2900" dirty="0" smtClean="0"/>
              <a:t>une idée, un texte, une leçon : </a:t>
            </a:r>
            <a:r>
              <a:rPr lang="fr-FR" sz="2200" i="1" dirty="0" smtClean="0"/>
              <a:t>création de cartes heuristiques avec les supports numériques free </a:t>
            </a:r>
            <a:r>
              <a:rPr lang="fr-FR" sz="2200" i="1" dirty="0" err="1" smtClean="0"/>
              <a:t>mind</a:t>
            </a:r>
            <a:r>
              <a:rPr lang="fr-FR" sz="2200" i="1" dirty="0" smtClean="0"/>
              <a:t>, </a:t>
            </a:r>
            <a:r>
              <a:rPr lang="fr-FR" sz="2200" i="1" dirty="0" err="1" smtClean="0"/>
              <a:t>mind</a:t>
            </a:r>
            <a:r>
              <a:rPr lang="fr-FR" sz="2200" i="1" dirty="0" smtClean="0"/>
              <a:t> manager et </a:t>
            </a:r>
            <a:r>
              <a:rPr lang="fr-FR" sz="2200" i="1" dirty="0" err="1" smtClean="0"/>
              <a:t>SimpleMind</a:t>
            </a:r>
            <a:r>
              <a:rPr lang="fr-FR" sz="2200" i="1" dirty="0" smtClean="0"/>
              <a:t> pour les tablettes. </a:t>
            </a:r>
          </a:p>
          <a:p>
            <a:pPr algn="just"/>
            <a:endParaRPr lang="fr-FR" sz="2900" dirty="0" smtClean="0"/>
          </a:p>
          <a:p>
            <a:pPr algn="just"/>
            <a:r>
              <a:rPr lang="fr-FR" sz="2900" b="1" dirty="0" smtClean="0"/>
              <a:t>Ecouter </a:t>
            </a:r>
            <a:r>
              <a:rPr lang="fr-FR" sz="2900" dirty="0" smtClean="0"/>
              <a:t>les remarques d’élèves pour les reformuler, les </a:t>
            </a:r>
            <a:r>
              <a:rPr lang="fr-FR" sz="2900" b="1" dirty="0" smtClean="0"/>
              <a:t>enrichir, les discuter</a:t>
            </a:r>
          </a:p>
          <a:p>
            <a:pPr algn="just"/>
            <a:endParaRPr lang="fr-FR" sz="2900" dirty="0" smtClean="0"/>
          </a:p>
          <a:p>
            <a:pPr algn="just"/>
            <a:endParaRPr lang="fr-FR" sz="2900" dirty="0"/>
          </a:p>
          <a:p>
            <a:pPr algn="just"/>
            <a:endParaRPr lang="fr-FR" b="1" dirty="0" smtClean="0"/>
          </a:p>
          <a:p>
            <a:pPr algn="just"/>
            <a:endParaRPr lang="fr-FR" b="1" dirty="0" smtClean="0"/>
          </a:p>
          <a:p>
            <a:pPr algn="just"/>
            <a:endParaRPr lang="fr-FR" b="1" dirty="0" smtClean="0"/>
          </a:p>
          <a:p>
            <a:pPr algn="just"/>
            <a:endParaRPr lang="de-DE" dirty="0"/>
          </a:p>
          <a:p>
            <a:pPr marL="0" indent="0" algn="just">
              <a:buNone/>
            </a:pPr>
            <a:endParaRPr lang="de-DE" sz="2800" dirty="0"/>
          </a:p>
          <a:p>
            <a:pPr lvl="0" algn="just"/>
            <a:endParaRPr lang="fr-FR" sz="1600" u="sng" dirty="0" smtClean="0"/>
          </a:p>
          <a:p>
            <a:pPr lvl="0"/>
            <a:endParaRPr lang="fr-FR" sz="1600" u="sng" dirty="0"/>
          </a:p>
          <a:p>
            <a:pPr marL="0" lvl="0" indent="0">
              <a:buNone/>
            </a:pPr>
            <a:endParaRPr lang="de-DE" sz="1600" dirty="0"/>
          </a:p>
          <a:p>
            <a:pPr lvl="0"/>
            <a:endParaRPr lang="de-DE" sz="2800" dirty="0"/>
          </a:p>
          <a:p>
            <a:pPr lvl="0"/>
            <a:endParaRPr lang="de-DE" sz="2800" dirty="0"/>
          </a:p>
          <a:p>
            <a:pPr marL="0" indent="0" algn="just">
              <a:buNone/>
            </a:pPr>
            <a:endParaRPr lang="fr-FR" sz="2800" b="1" dirty="0">
              <a:solidFill>
                <a:srgbClr val="00B0F0"/>
              </a:solidFill>
            </a:endParaRPr>
          </a:p>
          <a:p>
            <a:pPr marL="0" indent="0" algn="just">
              <a:buNone/>
            </a:pPr>
            <a:endParaRPr lang="fr-FR" sz="2800" b="1" dirty="0" smtClean="0"/>
          </a:p>
          <a:p>
            <a:pPr marL="0" indent="0">
              <a:buNone/>
            </a:pPr>
            <a:endParaRPr lang="de-DE" sz="2800" b="1" dirty="0">
              <a:solidFill>
                <a:srgbClr val="00B0F0"/>
              </a:solidFill>
            </a:endParaRPr>
          </a:p>
        </p:txBody>
      </p:sp>
    </p:spTree>
    <p:extLst>
      <p:ext uri="{BB962C8B-B14F-4D97-AF65-F5344CB8AC3E}">
        <p14:creationId xmlns:p14="http://schemas.microsoft.com/office/powerpoint/2010/main" xmlns="" val="252316928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200" b="1" dirty="0" smtClean="0"/>
              <a:t>III DES SITUATIONS PEDAGOGIQUES CONCRETES </a:t>
            </a:r>
            <a:endParaRPr lang="de-DE" sz="3200" b="1" dirty="0"/>
          </a:p>
        </p:txBody>
      </p:sp>
      <p:sp>
        <p:nvSpPr>
          <p:cNvPr id="3" name="Espace réservé du contenu 2"/>
          <p:cNvSpPr>
            <a:spLocks noGrp="1"/>
          </p:cNvSpPr>
          <p:nvPr>
            <p:ph idx="1"/>
          </p:nvPr>
        </p:nvSpPr>
        <p:spPr/>
        <p:txBody>
          <a:bodyPr>
            <a:normAutofit/>
          </a:bodyPr>
          <a:lstStyle/>
          <a:p>
            <a:pPr algn="just"/>
            <a:r>
              <a:rPr lang="fr-FR" sz="3000" b="1" dirty="0" smtClean="0">
                <a:solidFill>
                  <a:srgbClr val="00B0F0"/>
                </a:solidFill>
              </a:rPr>
              <a:t>B POUR MIEUX LIRE ET MIEUX ECRIRE</a:t>
            </a:r>
          </a:p>
          <a:p>
            <a:pPr algn="just"/>
            <a:endParaRPr lang="fr-FR" sz="2000" dirty="0"/>
          </a:p>
          <a:p>
            <a:pPr algn="just"/>
            <a:r>
              <a:rPr lang="fr-FR" sz="2000" dirty="0" smtClean="0"/>
              <a:t>S’entraîner à </a:t>
            </a:r>
            <a:r>
              <a:rPr lang="fr-FR" sz="2000" b="1" dirty="0" smtClean="0"/>
              <a:t>la lecture expressive </a:t>
            </a:r>
            <a:r>
              <a:rPr lang="fr-FR" sz="2000" dirty="0" smtClean="0"/>
              <a:t>: un rituel de classe ? </a:t>
            </a:r>
            <a:r>
              <a:rPr lang="fr-FR" sz="1800" i="1" dirty="0" smtClean="0"/>
              <a:t>Entraînement chez soi – entraînement en salle informatique avec enregistrement grâce au logiciel </a:t>
            </a:r>
            <a:r>
              <a:rPr lang="fr-FR" sz="1800" i="1" dirty="0" err="1" smtClean="0"/>
              <a:t>audacity</a:t>
            </a:r>
            <a:r>
              <a:rPr lang="fr-FR" sz="1800" i="1" dirty="0" smtClean="0"/>
              <a:t> (auto-évaluation ou évaluation par un pair sur des critères définis ensemble) – projet d’AP (travail sur le décodage, la fluence, seul et en binôme)</a:t>
            </a:r>
          </a:p>
          <a:p>
            <a:pPr marL="0" indent="0" algn="just">
              <a:buNone/>
            </a:pPr>
            <a:endParaRPr lang="fr-FR" sz="2000" dirty="0" smtClean="0"/>
          </a:p>
          <a:p>
            <a:pPr algn="just"/>
            <a:r>
              <a:rPr lang="fr-FR" sz="2000" dirty="0" smtClean="0"/>
              <a:t>Travailler </a:t>
            </a:r>
            <a:r>
              <a:rPr lang="fr-FR" sz="2000" b="1" dirty="0" smtClean="0"/>
              <a:t>le brouillon oral </a:t>
            </a:r>
            <a:r>
              <a:rPr lang="fr-FR" sz="2000" dirty="0" smtClean="0"/>
              <a:t>pour mieux accéder à l’écrit. </a:t>
            </a:r>
            <a:r>
              <a:rPr lang="fr-FR" sz="1600" b="1" i="1" u="sng" dirty="0" smtClean="0"/>
              <a:t>Support numérique</a:t>
            </a:r>
            <a:r>
              <a:rPr lang="fr-FR" sz="1600" b="1" u="sng" dirty="0" smtClean="0"/>
              <a:t> </a:t>
            </a:r>
            <a:r>
              <a:rPr lang="fr-FR" sz="1600" dirty="0" smtClean="0"/>
              <a:t>: </a:t>
            </a:r>
            <a:r>
              <a:rPr lang="fr-FR" sz="1600" i="1" dirty="0" smtClean="0"/>
              <a:t>fonction dictaphone d’un lecteur MP3.</a:t>
            </a:r>
          </a:p>
          <a:p>
            <a:endParaRPr lang="fr-FR" sz="2800" dirty="0" smtClean="0"/>
          </a:p>
          <a:p>
            <a:endParaRPr lang="de-DE" sz="2800" b="1" dirty="0">
              <a:solidFill>
                <a:srgbClr val="00B0F0"/>
              </a:solidFill>
            </a:endParaRPr>
          </a:p>
        </p:txBody>
      </p:sp>
    </p:spTree>
    <p:extLst>
      <p:ext uri="{BB962C8B-B14F-4D97-AF65-F5344CB8AC3E}">
        <p14:creationId xmlns:p14="http://schemas.microsoft.com/office/powerpoint/2010/main" xmlns="" val="414825561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200" b="1" dirty="0" smtClean="0"/>
              <a:t>III DES SITUATIONS PEDAGOGIQUES CONCRETES</a:t>
            </a:r>
            <a:endParaRPr lang="de-DE" sz="3200" b="1" dirty="0"/>
          </a:p>
        </p:txBody>
      </p:sp>
      <p:sp>
        <p:nvSpPr>
          <p:cNvPr id="3" name="Espace réservé du contenu 2"/>
          <p:cNvSpPr>
            <a:spLocks noGrp="1"/>
          </p:cNvSpPr>
          <p:nvPr>
            <p:ph idx="1"/>
          </p:nvPr>
        </p:nvSpPr>
        <p:spPr/>
        <p:txBody>
          <a:bodyPr>
            <a:normAutofit fontScale="92500" lnSpcReduction="10000"/>
          </a:bodyPr>
          <a:lstStyle/>
          <a:p>
            <a:pPr marL="0" indent="0" algn="just">
              <a:buNone/>
            </a:pPr>
            <a:r>
              <a:rPr lang="fr-FR" sz="2800" b="1" dirty="0" smtClean="0">
                <a:solidFill>
                  <a:srgbClr val="00B0F0"/>
                </a:solidFill>
              </a:rPr>
              <a:t>C </a:t>
            </a:r>
            <a:r>
              <a:rPr lang="fr-FR" sz="2800" b="1" dirty="0">
                <a:solidFill>
                  <a:srgbClr val="00B0F0"/>
                </a:solidFill>
              </a:rPr>
              <a:t>POUR PARLER, S’EXPRIMER DE FACON </a:t>
            </a:r>
            <a:r>
              <a:rPr lang="fr-FR" sz="2800" b="1" dirty="0" smtClean="0">
                <a:solidFill>
                  <a:srgbClr val="00B0F0"/>
                </a:solidFill>
              </a:rPr>
              <a:t>MAITRISEE, ADAPTEE A SON AUDITOIRE</a:t>
            </a:r>
          </a:p>
          <a:p>
            <a:pPr marL="0" indent="0" algn="just">
              <a:buNone/>
            </a:pPr>
            <a:endParaRPr lang="de-DE" sz="2800" dirty="0"/>
          </a:p>
          <a:p>
            <a:pPr lvl="0" algn="just"/>
            <a:r>
              <a:rPr lang="fr-FR" sz="2800" dirty="0"/>
              <a:t>Confier aux élèves </a:t>
            </a:r>
            <a:r>
              <a:rPr lang="fr-FR" sz="2800" b="1" dirty="0"/>
              <a:t>la formulation </a:t>
            </a:r>
            <a:r>
              <a:rPr lang="fr-FR" sz="2800" dirty="0"/>
              <a:t>du lien avec ce qui précède en début de séance, et la </a:t>
            </a:r>
            <a:r>
              <a:rPr lang="fr-FR" sz="2800" b="1" dirty="0"/>
              <a:t>récapitulation</a:t>
            </a:r>
            <a:r>
              <a:rPr lang="fr-FR" sz="2800" dirty="0"/>
              <a:t> des acquis en fin de </a:t>
            </a:r>
            <a:r>
              <a:rPr lang="fr-FR" sz="2800" dirty="0" smtClean="0"/>
              <a:t>séance</a:t>
            </a:r>
          </a:p>
          <a:p>
            <a:pPr lvl="0" algn="just"/>
            <a:endParaRPr lang="fr-FR" sz="2800" dirty="0"/>
          </a:p>
          <a:p>
            <a:pPr lvl="0" algn="just"/>
            <a:r>
              <a:rPr lang="fr-FR" sz="2800" dirty="0" smtClean="0"/>
              <a:t>En fin de séquence, confier aussi aux élèves le </a:t>
            </a:r>
            <a:r>
              <a:rPr lang="fr-FR" sz="2800" b="1" dirty="0" smtClean="0"/>
              <a:t>bilan oral </a:t>
            </a:r>
            <a:r>
              <a:rPr lang="fr-FR" sz="2800" dirty="0" smtClean="0"/>
              <a:t>des différents objectifs travaillés : </a:t>
            </a:r>
            <a:r>
              <a:rPr lang="fr-FR" sz="1900" i="1" dirty="0" smtClean="0"/>
              <a:t>présenter la séquence sous forme d’une émission radiophonique où les élèves présenteraient une chronique sur un aspect de la séquence (critique littéraire, biographie d’un auteur, critique d’œuvre d’art… à la manière des émissions de France Inter ou France Culture Ephéméride, </a:t>
            </a:r>
            <a:r>
              <a:rPr lang="fr-FR" sz="1900" i="1" dirty="0" err="1" smtClean="0"/>
              <a:t>Tableauscopie</a:t>
            </a:r>
            <a:r>
              <a:rPr lang="fr-FR" sz="1900" i="1" dirty="0" smtClean="0"/>
              <a:t> écoutés préalablement en podcast). </a:t>
            </a:r>
          </a:p>
          <a:p>
            <a:endParaRPr lang="de-DE" sz="2800" dirty="0"/>
          </a:p>
          <a:p>
            <a:pPr lvl="0"/>
            <a:endParaRPr lang="de-DE" sz="2800" dirty="0"/>
          </a:p>
          <a:p>
            <a:pPr marL="0" indent="0" algn="just">
              <a:buNone/>
            </a:pPr>
            <a:endParaRPr lang="fr-FR" sz="2800" b="1" dirty="0">
              <a:solidFill>
                <a:srgbClr val="00B0F0"/>
              </a:solidFill>
            </a:endParaRPr>
          </a:p>
          <a:p>
            <a:pPr marL="0" indent="0" algn="just">
              <a:buNone/>
            </a:pPr>
            <a:endParaRPr lang="fr-FR" sz="2800" b="1" dirty="0" smtClean="0"/>
          </a:p>
          <a:p>
            <a:pPr marL="0" indent="0">
              <a:buNone/>
            </a:pPr>
            <a:endParaRPr lang="de-DE" sz="2800" b="1" dirty="0">
              <a:solidFill>
                <a:srgbClr val="00B0F0"/>
              </a:solidFill>
            </a:endParaRPr>
          </a:p>
        </p:txBody>
      </p:sp>
    </p:spTree>
    <p:extLst>
      <p:ext uri="{BB962C8B-B14F-4D97-AF65-F5344CB8AC3E}">
        <p14:creationId xmlns:p14="http://schemas.microsoft.com/office/powerpoint/2010/main" xmlns="" val="332239338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548680"/>
            <a:ext cx="8229600" cy="990600"/>
          </a:xfrm>
        </p:spPr>
        <p:txBody>
          <a:bodyPr>
            <a:normAutofit fontScale="90000"/>
          </a:bodyPr>
          <a:lstStyle/>
          <a:p>
            <a:r>
              <a:rPr lang="fr-FR" sz="3200" b="1" dirty="0" smtClean="0"/>
              <a:t>III DES SITUATIONS PEDAGOGIQUES CONCRETES</a:t>
            </a:r>
            <a:endParaRPr lang="de-DE" sz="3200" b="1" dirty="0"/>
          </a:p>
        </p:txBody>
      </p:sp>
      <p:sp>
        <p:nvSpPr>
          <p:cNvPr id="3" name="Espace réservé du contenu 2"/>
          <p:cNvSpPr>
            <a:spLocks noGrp="1"/>
          </p:cNvSpPr>
          <p:nvPr>
            <p:ph idx="1"/>
          </p:nvPr>
        </p:nvSpPr>
        <p:spPr/>
        <p:txBody>
          <a:bodyPr>
            <a:normAutofit lnSpcReduction="10000"/>
          </a:bodyPr>
          <a:lstStyle/>
          <a:p>
            <a:pPr marL="0" indent="0" algn="just">
              <a:buNone/>
            </a:pPr>
            <a:r>
              <a:rPr lang="fr-FR" sz="2800" b="1" dirty="0" smtClean="0">
                <a:solidFill>
                  <a:srgbClr val="00B0F0"/>
                </a:solidFill>
              </a:rPr>
              <a:t>C </a:t>
            </a:r>
            <a:r>
              <a:rPr lang="fr-FR" sz="2800" b="1" dirty="0">
                <a:solidFill>
                  <a:srgbClr val="00B0F0"/>
                </a:solidFill>
              </a:rPr>
              <a:t>POUR PARLER, S’EXPRIMER DE FACON </a:t>
            </a:r>
            <a:r>
              <a:rPr lang="fr-FR" sz="2800" b="1" dirty="0" smtClean="0">
                <a:solidFill>
                  <a:srgbClr val="00B0F0"/>
                </a:solidFill>
              </a:rPr>
              <a:t>MAITRISEE</a:t>
            </a:r>
          </a:p>
          <a:p>
            <a:pPr marL="0" indent="0" algn="just">
              <a:buNone/>
            </a:pPr>
            <a:endParaRPr lang="fr-FR" sz="2000" b="1" dirty="0" smtClean="0">
              <a:solidFill>
                <a:srgbClr val="00B0F0"/>
              </a:solidFill>
            </a:endParaRPr>
          </a:p>
          <a:p>
            <a:pPr algn="just"/>
            <a:r>
              <a:rPr lang="fr-FR" sz="2000" b="1" dirty="0" smtClean="0"/>
              <a:t>Faire appel aux exposés « minute </a:t>
            </a:r>
            <a:r>
              <a:rPr lang="fr-FR" sz="2000" dirty="0" smtClean="0"/>
              <a:t>» : </a:t>
            </a:r>
            <a:r>
              <a:rPr lang="fr-FR" sz="2000" i="1" dirty="0" smtClean="0"/>
              <a:t>l’élève, sans lire ses notes, présente une recherche éclairant un point du cours en 60 secondes, top chrono ! Ou bien pendant le cours, afin d’éclairer un bilan, donner à l’élève une tablette avec un accès à une ressource numérique présélectionnée. 5 minutes de lecture et de préparation pour exposer en une minute, avec ses propres mots, ce qu’il a compris et appris. </a:t>
            </a:r>
          </a:p>
          <a:p>
            <a:pPr algn="just"/>
            <a:endParaRPr lang="fr-FR" sz="2000" i="1" dirty="0"/>
          </a:p>
          <a:p>
            <a:pPr marL="0" indent="0" algn="just">
              <a:buNone/>
            </a:pPr>
            <a:endParaRPr lang="fr-FR" sz="2000" i="1" dirty="0"/>
          </a:p>
          <a:p>
            <a:pPr algn="just"/>
            <a:r>
              <a:rPr lang="fr-FR" sz="2000" dirty="0" smtClean="0"/>
              <a:t>Proposer </a:t>
            </a:r>
            <a:r>
              <a:rPr lang="fr-FR" sz="2000" b="1" dirty="0" smtClean="0"/>
              <a:t>deux à trois exposés plus « formels</a:t>
            </a:r>
            <a:r>
              <a:rPr lang="fr-FR" sz="2000" dirty="0" smtClean="0"/>
              <a:t> » dans l’année pour préparer à l’épreuve orale du DNB : </a:t>
            </a:r>
            <a:r>
              <a:rPr lang="fr-FR" sz="1600" dirty="0" smtClean="0"/>
              <a:t>enregistrement sur </a:t>
            </a:r>
            <a:r>
              <a:rPr lang="fr-FR" sz="1600" dirty="0" err="1" smtClean="0"/>
              <a:t>audacity</a:t>
            </a:r>
            <a:r>
              <a:rPr lang="fr-FR" sz="1600" dirty="0" smtClean="0"/>
              <a:t> pour auto ou </a:t>
            </a:r>
            <a:r>
              <a:rPr lang="fr-FR" sz="1600" dirty="0" err="1" smtClean="0"/>
              <a:t>co</a:t>
            </a:r>
            <a:r>
              <a:rPr lang="fr-FR" sz="1600" dirty="0" smtClean="0"/>
              <a:t>-évaluation. </a:t>
            </a:r>
          </a:p>
          <a:p>
            <a:pPr marL="0" lvl="0" indent="0" algn="just">
              <a:buNone/>
            </a:pPr>
            <a:endParaRPr lang="fr-FR" sz="1600" dirty="0" smtClean="0"/>
          </a:p>
          <a:p>
            <a:pPr lvl="0" algn="just"/>
            <a:endParaRPr lang="fr-FR" sz="1600" dirty="0" smtClean="0"/>
          </a:p>
          <a:p>
            <a:pPr lvl="0" algn="just"/>
            <a:endParaRPr lang="fr-FR" sz="1600" dirty="0"/>
          </a:p>
          <a:p>
            <a:pPr lvl="0" algn="just"/>
            <a:endParaRPr lang="de-DE" sz="1600" dirty="0"/>
          </a:p>
          <a:p>
            <a:pPr algn="just"/>
            <a:endParaRPr lang="fr-FR" sz="1600" i="1" dirty="0" smtClean="0"/>
          </a:p>
          <a:p>
            <a:pPr algn="just"/>
            <a:endParaRPr lang="de-DE" sz="1600" i="1" dirty="0"/>
          </a:p>
          <a:p>
            <a:endParaRPr lang="de-DE" sz="2800" dirty="0"/>
          </a:p>
          <a:p>
            <a:pPr lvl="0"/>
            <a:endParaRPr lang="de-DE" sz="2800" dirty="0"/>
          </a:p>
          <a:p>
            <a:pPr marL="0" indent="0" algn="just">
              <a:buNone/>
            </a:pPr>
            <a:endParaRPr lang="fr-FR" sz="2800" b="1" dirty="0">
              <a:solidFill>
                <a:srgbClr val="00B0F0"/>
              </a:solidFill>
            </a:endParaRPr>
          </a:p>
          <a:p>
            <a:pPr marL="0" indent="0" algn="just">
              <a:buNone/>
            </a:pPr>
            <a:endParaRPr lang="fr-FR" sz="2800" b="1" dirty="0" smtClean="0"/>
          </a:p>
          <a:p>
            <a:pPr marL="0" indent="0">
              <a:buNone/>
            </a:pPr>
            <a:endParaRPr lang="de-DE" sz="2800" b="1" dirty="0">
              <a:solidFill>
                <a:srgbClr val="00B0F0"/>
              </a:solidFill>
            </a:endParaRPr>
          </a:p>
        </p:txBody>
      </p:sp>
    </p:spTree>
    <p:extLst>
      <p:ext uri="{BB962C8B-B14F-4D97-AF65-F5344CB8AC3E}">
        <p14:creationId xmlns:p14="http://schemas.microsoft.com/office/powerpoint/2010/main" xmlns="" val="184160261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548680"/>
            <a:ext cx="8229600" cy="990600"/>
          </a:xfrm>
        </p:spPr>
        <p:txBody>
          <a:bodyPr>
            <a:normAutofit fontScale="90000"/>
          </a:bodyPr>
          <a:lstStyle/>
          <a:p>
            <a:r>
              <a:rPr lang="fr-FR" sz="3200" b="1" dirty="0" smtClean="0"/>
              <a:t>III DES SITUATIONS PEDAGOGIQUES CONCRETES</a:t>
            </a:r>
            <a:endParaRPr lang="de-DE" sz="3200" b="1" dirty="0"/>
          </a:p>
        </p:txBody>
      </p:sp>
      <p:sp>
        <p:nvSpPr>
          <p:cNvPr id="3" name="Espace réservé du contenu 2"/>
          <p:cNvSpPr>
            <a:spLocks noGrp="1"/>
          </p:cNvSpPr>
          <p:nvPr>
            <p:ph idx="1"/>
          </p:nvPr>
        </p:nvSpPr>
        <p:spPr/>
        <p:txBody>
          <a:bodyPr>
            <a:normAutofit/>
          </a:bodyPr>
          <a:lstStyle/>
          <a:p>
            <a:pPr marL="0" indent="0" algn="just">
              <a:buNone/>
            </a:pPr>
            <a:r>
              <a:rPr lang="fr-FR" sz="2800" b="1" dirty="0" smtClean="0">
                <a:solidFill>
                  <a:srgbClr val="00B0F0"/>
                </a:solidFill>
              </a:rPr>
              <a:t>C </a:t>
            </a:r>
            <a:r>
              <a:rPr lang="fr-FR" sz="2800" b="1" dirty="0">
                <a:solidFill>
                  <a:srgbClr val="00B0F0"/>
                </a:solidFill>
              </a:rPr>
              <a:t>POUR PARLER, S’EXPRIMER DE FACON </a:t>
            </a:r>
            <a:r>
              <a:rPr lang="fr-FR" sz="2800" b="1" dirty="0" smtClean="0">
                <a:solidFill>
                  <a:srgbClr val="00B0F0"/>
                </a:solidFill>
              </a:rPr>
              <a:t>MAITRISEE</a:t>
            </a:r>
          </a:p>
          <a:p>
            <a:pPr algn="just"/>
            <a:endParaRPr lang="fr-FR" sz="2000" i="1" dirty="0"/>
          </a:p>
          <a:p>
            <a:pPr lvl="0" algn="just"/>
            <a:r>
              <a:rPr lang="fr-FR" sz="2000" b="1" dirty="0"/>
              <a:t>Enregistrer en direct </a:t>
            </a:r>
            <a:r>
              <a:rPr lang="fr-FR" sz="2000" dirty="0"/>
              <a:t>(en jouant le jeu du direct donc en se disciplinant, en parlant correctement, distinctement) en classe, des réactions libres face à un texte ou un document </a:t>
            </a:r>
            <a:r>
              <a:rPr lang="fr-FR" sz="2000" dirty="0" smtClean="0"/>
              <a:t>iconographique</a:t>
            </a:r>
            <a:r>
              <a:rPr lang="fr-FR" sz="2000" dirty="0"/>
              <a:t> </a:t>
            </a:r>
            <a:r>
              <a:rPr lang="fr-FR" sz="2000" dirty="0" smtClean="0"/>
              <a:t>: cet enregistrement pourra servir de support de travail pour une séance outil de la langue. </a:t>
            </a:r>
          </a:p>
          <a:p>
            <a:pPr lvl="0" algn="just"/>
            <a:endParaRPr lang="fr-FR" sz="2000" dirty="0"/>
          </a:p>
          <a:p>
            <a:pPr lvl="0" algn="just"/>
            <a:r>
              <a:rPr lang="fr-FR" sz="2000" b="1" dirty="0" smtClean="0"/>
              <a:t>Varier les jeux de rôle </a:t>
            </a:r>
            <a:r>
              <a:rPr lang="fr-FR" sz="2000" dirty="0" smtClean="0"/>
              <a:t>: prendre la voix (voire les traits) d’un personnage, d’un auteur,  d’un Dieu ou d’une divinité, d’un monstre, être le guide d’un musée imaginaire ou d’une exposition bien réelle avec création d’audioguides, être un rédacteur en chef d’un journal…</a:t>
            </a:r>
          </a:p>
          <a:p>
            <a:pPr marL="0" lvl="0" indent="0" algn="just">
              <a:buNone/>
            </a:pPr>
            <a:endParaRPr lang="fr-FR" sz="1600" dirty="0" smtClean="0"/>
          </a:p>
          <a:p>
            <a:pPr lvl="0" algn="just"/>
            <a:endParaRPr lang="fr-FR" sz="1600" dirty="0" smtClean="0"/>
          </a:p>
          <a:p>
            <a:pPr lvl="0" algn="just"/>
            <a:endParaRPr lang="fr-FR" sz="1600" dirty="0"/>
          </a:p>
          <a:p>
            <a:pPr lvl="0" algn="just"/>
            <a:endParaRPr lang="de-DE" sz="1600" dirty="0"/>
          </a:p>
          <a:p>
            <a:pPr algn="just"/>
            <a:endParaRPr lang="fr-FR" sz="1600" i="1" dirty="0" smtClean="0"/>
          </a:p>
          <a:p>
            <a:pPr algn="just"/>
            <a:endParaRPr lang="de-DE" sz="1600" i="1" dirty="0"/>
          </a:p>
          <a:p>
            <a:endParaRPr lang="de-DE" sz="2800" dirty="0"/>
          </a:p>
          <a:p>
            <a:pPr lvl="0"/>
            <a:endParaRPr lang="de-DE" sz="2800" dirty="0"/>
          </a:p>
          <a:p>
            <a:pPr marL="0" indent="0" algn="just">
              <a:buNone/>
            </a:pPr>
            <a:endParaRPr lang="fr-FR" sz="2800" b="1" dirty="0">
              <a:solidFill>
                <a:srgbClr val="00B0F0"/>
              </a:solidFill>
            </a:endParaRPr>
          </a:p>
          <a:p>
            <a:pPr marL="0" indent="0" algn="just">
              <a:buNone/>
            </a:pPr>
            <a:endParaRPr lang="fr-FR" sz="2800" b="1" dirty="0" smtClean="0"/>
          </a:p>
          <a:p>
            <a:pPr marL="0" indent="0">
              <a:buNone/>
            </a:pPr>
            <a:endParaRPr lang="de-DE" sz="2800" b="1" dirty="0">
              <a:solidFill>
                <a:srgbClr val="00B0F0"/>
              </a:solidFill>
            </a:endParaRPr>
          </a:p>
        </p:txBody>
      </p:sp>
    </p:spTree>
    <p:extLst>
      <p:ext uri="{BB962C8B-B14F-4D97-AF65-F5344CB8AC3E}">
        <p14:creationId xmlns:p14="http://schemas.microsoft.com/office/powerpoint/2010/main" xmlns="" val="369511519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200" b="1" dirty="0" smtClean="0"/>
              <a:t>III DES SITUATIONS PEDAGOGIQUES CONCRETES</a:t>
            </a:r>
            <a:endParaRPr lang="de-DE" sz="3200" b="1" dirty="0"/>
          </a:p>
        </p:txBody>
      </p:sp>
      <p:sp>
        <p:nvSpPr>
          <p:cNvPr id="3" name="Espace réservé du contenu 2"/>
          <p:cNvSpPr>
            <a:spLocks noGrp="1"/>
          </p:cNvSpPr>
          <p:nvPr>
            <p:ph idx="1"/>
          </p:nvPr>
        </p:nvSpPr>
        <p:spPr/>
        <p:txBody>
          <a:bodyPr>
            <a:normAutofit lnSpcReduction="10000"/>
          </a:bodyPr>
          <a:lstStyle/>
          <a:p>
            <a:pPr marL="0" indent="0" algn="just">
              <a:buNone/>
            </a:pPr>
            <a:r>
              <a:rPr lang="fr-FR" sz="2800" b="1" dirty="0" smtClean="0">
                <a:solidFill>
                  <a:srgbClr val="00B0F0"/>
                </a:solidFill>
              </a:rPr>
              <a:t>C </a:t>
            </a:r>
            <a:r>
              <a:rPr lang="fr-FR" sz="2800" b="1" dirty="0">
                <a:solidFill>
                  <a:srgbClr val="00B0F0"/>
                </a:solidFill>
              </a:rPr>
              <a:t>POUR PARLER, S’EXPRIMER DE FACON </a:t>
            </a:r>
            <a:r>
              <a:rPr lang="fr-FR" sz="2800" b="1" dirty="0" smtClean="0">
                <a:solidFill>
                  <a:srgbClr val="00B0F0"/>
                </a:solidFill>
              </a:rPr>
              <a:t>MAITRISEE</a:t>
            </a:r>
          </a:p>
          <a:p>
            <a:pPr algn="just"/>
            <a:endParaRPr lang="fr-FR" sz="1600" b="1" dirty="0" smtClean="0"/>
          </a:p>
          <a:p>
            <a:pPr algn="just"/>
            <a:r>
              <a:rPr lang="fr-FR" b="1" dirty="0" smtClean="0"/>
              <a:t>Diversifier les restitutions orales de lecture : </a:t>
            </a:r>
          </a:p>
          <a:p>
            <a:pPr marL="0" indent="0" algn="just">
              <a:buNone/>
            </a:pPr>
            <a:endParaRPr lang="fr-FR" sz="1600" b="1" dirty="0" smtClean="0"/>
          </a:p>
          <a:p>
            <a:pPr algn="just">
              <a:buFontTx/>
              <a:buChar char="-"/>
            </a:pPr>
            <a:r>
              <a:rPr lang="fr-FR" sz="1800" dirty="0" smtClean="0"/>
              <a:t>organisation d’un </a:t>
            </a:r>
            <a:r>
              <a:rPr lang="fr-FR" sz="1800" b="1" dirty="0" smtClean="0"/>
              <a:t>café littéraire </a:t>
            </a:r>
            <a:r>
              <a:rPr lang="fr-FR" sz="1800" dirty="0" smtClean="0"/>
              <a:t>à la manière de la Grande Librairie, organisation d’une </a:t>
            </a:r>
            <a:r>
              <a:rPr lang="fr-FR" sz="1800" b="1" dirty="0" smtClean="0"/>
              <a:t>émission littéraire radiophonique </a:t>
            </a:r>
            <a:r>
              <a:rPr lang="fr-FR" sz="1800" dirty="0" smtClean="0"/>
              <a:t>à la manière du </a:t>
            </a:r>
            <a:r>
              <a:rPr lang="fr-FR" sz="1800" i="1" dirty="0" smtClean="0"/>
              <a:t>Masque et de la Pl</a:t>
            </a:r>
            <a:r>
              <a:rPr lang="fr-FR" sz="1800" dirty="0" smtClean="0"/>
              <a:t>ume ou de la </a:t>
            </a:r>
            <a:r>
              <a:rPr lang="fr-FR" sz="1800" i="1" dirty="0" smtClean="0"/>
              <a:t>Dispute</a:t>
            </a:r>
          </a:p>
          <a:p>
            <a:pPr algn="just">
              <a:buFontTx/>
              <a:buChar char="-"/>
            </a:pPr>
            <a:r>
              <a:rPr lang="fr-FR" sz="1800" b="1" dirty="0" smtClean="0"/>
              <a:t>Création de bande-annonce </a:t>
            </a:r>
            <a:r>
              <a:rPr lang="fr-FR" sz="1800" dirty="0" smtClean="0"/>
              <a:t>avec </a:t>
            </a:r>
            <a:r>
              <a:rPr lang="fr-FR" sz="1800" dirty="0" err="1" smtClean="0"/>
              <a:t>movie</a:t>
            </a:r>
            <a:r>
              <a:rPr lang="fr-FR" sz="1800" dirty="0" smtClean="0"/>
              <a:t>-maker (ajout d’une bande-son et de la voix)</a:t>
            </a:r>
          </a:p>
          <a:p>
            <a:pPr algn="just">
              <a:buFontTx/>
              <a:buChar char="-"/>
            </a:pPr>
            <a:r>
              <a:rPr lang="fr-FR" sz="1800" dirty="0" smtClean="0"/>
              <a:t>Restitution orale à l’aide d’un </a:t>
            </a:r>
            <a:r>
              <a:rPr lang="fr-FR" sz="1800" b="1" dirty="0" err="1" smtClean="0"/>
              <a:t>kamishibai</a:t>
            </a:r>
            <a:r>
              <a:rPr lang="fr-FR" sz="1800" dirty="0" smtClean="0"/>
              <a:t>, d’une « </a:t>
            </a:r>
            <a:r>
              <a:rPr lang="fr-FR" sz="1800" b="1" dirty="0" smtClean="0"/>
              <a:t>boîte de lecture »</a:t>
            </a:r>
          </a:p>
          <a:p>
            <a:pPr algn="just">
              <a:buFontTx/>
              <a:buChar char="-"/>
            </a:pPr>
            <a:r>
              <a:rPr lang="fr-FR" sz="1800" dirty="0" smtClean="0"/>
              <a:t>Organisation d’un </a:t>
            </a:r>
            <a:r>
              <a:rPr lang="fr-FR" sz="1800" b="1" dirty="0" smtClean="0"/>
              <a:t>speed-</a:t>
            </a:r>
            <a:r>
              <a:rPr lang="fr-FR" sz="1800" b="1" dirty="0" err="1" smtClean="0"/>
              <a:t>booking</a:t>
            </a:r>
            <a:endParaRPr lang="fr-FR" sz="1800" b="1" dirty="0" smtClean="0"/>
          </a:p>
          <a:p>
            <a:pPr algn="just">
              <a:buFontTx/>
              <a:buChar char="-"/>
            </a:pPr>
            <a:r>
              <a:rPr lang="fr-FR" sz="1800" dirty="0" smtClean="0"/>
              <a:t>Conception d’un </a:t>
            </a:r>
            <a:r>
              <a:rPr lang="fr-FR" sz="1800" b="1" dirty="0" smtClean="0"/>
              <a:t>journal télévisé </a:t>
            </a:r>
          </a:p>
          <a:p>
            <a:pPr algn="just">
              <a:buFontTx/>
              <a:buChar char="-"/>
            </a:pPr>
            <a:r>
              <a:rPr lang="fr-FR" sz="1800" dirty="0" smtClean="0"/>
              <a:t>Création d’une vidéo de </a:t>
            </a:r>
            <a:r>
              <a:rPr lang="fr-FR" sz="1800" b="1" dirty="0" err="1" smtClean="0"/>
              <a:t>BookTuber</a:t>
            </a:r>
            <a:r>
              <a:rPr lang="fr-FR" sz="1800" b="1" dirty="0" smtClean="0"/>
              <a:t> </a:t>
            </a:r>
          </a:p>
          <a:p>
            <a:pPr algn="just">
              <a:buFontTx/>
              <a:buChar char="-"/>
            </a:pPr>
            <a:r>
              <a:rPr lang="fr-FR" sz="1800" b="1" dirty="0" smtClean="0"/>
              <a:t>« Goûter » littéraire</a:t>
            </a:r>
          </a:p>
          <a:p>
            <a:pPr algn="just">
              <a:buFontTx/>
              <a:buChar char="-"/>
            </a:pPr>
            <a:endParaRPr lang="fr-FR" sz="1600" b="1" dirty="0" smtClean="0"/>
          </a:p>
          <a:p>
            <a:pPr algn="just">
              <a:buFontTx/>
              <a:buChar char="-"/>
            </a:pPr>
            <a:endParaRPr lang="fr-FR" sz="1600" b="1" dirty="0"/>
          </a:p>
          <a:p>
            <a:pPr algn="just"/>
            <a:endParaRPr lang="fr-FR" sz="1600" b="1" dirty="0" smtClean="0"/>
          </a:p>
          <a:p>
            <a:pPr algn="just"/>
            <a:endParaRPr lang="fr-FR" sz="1600" dirty="0" smtClean="0"/>
          </a:p>
          <a:p>
            <a:pPr lvl="0" algn="just"/>
            <a:endParaRPr lang="fr-FR" sz="1600" dirty="0" smtClean="0"/>
          </a:p>
          <a:p>
            <a:pPr lvl="0" algn="just"/>
            <a:endParaRPr lang="fr-FR" sz="1600" dirty="0"/>
          </a:p>
          <a:p>
            <a:pPr lvl="0" algn="just"/>
            <a:endParaRPr lang="de-DE" sz="1600" dirty="0"/>
          </a:p>
          <a:p>
            <a:pPr algn="just"/>
            <a:endParaRPr lang="fr-FR" sz="1600" i="1" dirty="0" smtClean="0"/>
          </a:p>
          <a:p>
            <a:pPr algn="just"/>
            <a:endParaRPr lang="de-DE" sz="1600" i="1" dirty="0"/>
          </a:p>
          <a:p>
            <a:endParaRPr lang="de-DE" sz="2800" dirty="0"/>
          </a:p>
          <a:p>
            <a:pPr lvl="0"/>
            <a:endParaRPr lang="de-DE" sz="2800" dirty="0"/>
          </a:p>
          <a:p>
            <a:pPr marL="0" indent="0" algn="just">
              <a:buNone/>
            </a:pPr>
            <a:endParaRPr lang="fr-FR" sz="2800" b="1" dirty="0">
              <a:solidFill>
                <a:srgbClr val="00B0F0"/>
              </a:solidFill>
            </a:endParaRPr>
          </a:p>
          <a:p>
            <a:pPr marL="0" indent="0" algn="just">
              <a:buNone/>
            </a:pPr>
            <a:endParaRPr lang="fr-FR" sz="2800" b="1" dirty="0" smtClean="0"/>
          </a:p>
          <a:p>
            <a:pPr marL="0" indent="0">
              <a:buNone/>
            </a:pPr>
            <a:endParaRPr lang="de-DE" sz="2800" b="1" dirty="0">
              <a:solidFill>
                <a:srgbClr val="00B0F0"/>
              </a:solidFill>
            </a:endParaRPr>
          </a:p>
        </p:txBody>
      </p:sp>
    </p:spTree>
    <p:extLst>
      <p:ext uri="{BB962C8B-B14F-4D97-AF65-F5344CB8AC3E}">
        <p14:creationId xmlns:p14="http://schemas.microsoft.com/office/powerpoint/2010/main" xmlns="" val="4151481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200" b="1" dirty="0" smtClean="0"/>
              <a:t>III</a:t>
            </a:r>
            <a:r>
              <a:rPr lang="fr-FR" b="1" dirty="0" smtClean="0"/>
              <a:t> </a:t>
            </a:r>
            <a:r>
              <a:rPr lang="fr-FR" sz="3100" b="1" dirty="0" smtClean="0"/>
              <a:t>DES SITUATIONS PEDAGOGIQUES CONCRETES</a:t>
            </a:r>
            <a:endParaRPr lang="de-DE" sz="3100" b="1" dirty="0"/>
          </a:p>
        </p:txBody>
      </p:sp>
      <p:sp>
        <p:nvSpPr>
          <p:cNvPr id="3" name="Espace réservé du contenu 2"/>
          <p:cNvSpPr>
            <a:spLocks noGrp="1"/>
          </p:cNvSpPr>
          <p:nvPr>
            <p:ph idx="1"/>
          </p:nvPr>
        </p:nvSpPr>
        <p:spPr/>
        <p:txBody>
          <a:bodyPr>
            <a:normAutofit/>
          </a:bodyPr>
          <a:lstStyle/>
          <a:p>
            <a:pPr marL="0" indent="0" algn="just">
              <a:buNone/>
            </a:pPr>
            <a:r>
              <a:rPr lang="fr-FR" sz="2600" b="1" dirty="0" smtClean="0">
                <a:solidFill>
                  <a:srgbClr val="00B0F0"/>
                </a:solidFill>
              </a:rPr>
              <a:t>D POUR PARTICIPER A DES ECHANGES DE FACON CONSTRUCTIVE</a:t>
            </a:r>
          </a:p>
          <a:p>
            <a:pPr marL="0" indent="0" algn="just">
              <a:buNone/>
            </a:pPr>
            <a:endParaRPr lang="fr-FR" sz="2800" b="1" dirty="0">
              <a:solidFill>
                <a:srgbClr val="00B0F0"/>
              </a:solidFill>
            </a:endParaRPr>
          </a:p>
          <a:p>
            <a:pPr lvl="0" algn="just"/>
            <a:r>
              <a:rPr lang="fr-FR" b="1" dirty="0" smtClean="0"/>
              <a:t>Réaliser </a:t>
            </a:r>
            <a:r>
              <a:rPr lang="fr-FR" b="1" dirty="0"/>
              <a:t>l’interview imaginaire </a:t>
            </a:r>
            <a:r>
              <a:rPr lang="fr-FR" dirty="0"/>
              <a:t>d’un personnage, d’un </a:t>
            </a:r>
            <a:r>
              <a:rPr lang="fr-FR" dirty="0" smtClean="0"/>
              <a:t>auteur </a:t>
            </a:r>
            <a:r>
              <a:rPr lang="fr-FR" dirty="0"/>
              <a:t>étudié en classe (œuvre intégrale ou lecture cursive). L’interview des deux élèves (intervieweur, interviewé) peut être enregistrée (audio ou vidéo</a:t>
            </a:r>
            <a:r>
              <a:rPr lang="fr-FR" dirty="0" smtClean="0"/>
              <a:t>) </a:t>
            </a:r>
            <a:endParaRPr lang="fr-FR" dirty="0"/>
          </a:p>
          <a:p>
            <a:pPr lvl="0" algn="just"/>
            <a:endParaRPr lang="fr-FR" b="1" dirty="0" smtClean="0"/>
          </a:p>
          <a:p>
            <a:pPr lvl="0" algn="just"/>
            <a:r>
              <a:rPr lang="fr-FR" b="1" dirty="0" smtClean="0"/>
              <a:t>réaliser l’interview « en vrai </a:t>
            </a:r>
            <a:r>
              <a:rPr lang="fr-FR" dirty="0" smtClean="0"/>
              <a:t>» d’un auteur dans le cadre du projet académique des Rencontres d’écrivain, ou bien d’un acteur de la vie du collège. </a:t>
            </a:r>
          </a:p>
          <a:p>
            <a:pPr marL="0" lvl="0" indent="0" algn="just">
              <a:buNone/>
            </a:pPr>
            <a:endParaRPr lang="fr-FR" sz="2100" dirty="0" smtClean="0"/>
          </a:p>
          <a:p>
            <a:pPr lvl="0" algn="just"/>
            <a:endParaRPr lang="fr-FR" sz="1600" dirty="0"/>
          </a:p>
          <a:p>
            <a:pPr marL="0" indent="0" algn="just">
              <a:buNone/>
            </a:pPr>
            <a:endParaRPr lang="fr-FR" sz="1600" b="1" dirty="0" smtClean="0"/>
          </a:p>
          <a:p>
            <a:pPr algn="just">
              <a:buFontTx/>
              <a:buChar char="-"/>
            </a:pPr>
            <a:endParaRPr lang="fr-FR" sz="1600" b="1" dirty="0"/>
          </a:p>
          <a:p>
            <a:pPr algn="just"/>
            <a:endParaRPr lang="fr-FR" sz="1600" b="1" dirty="0" smtClean="0"/>
          </a:p>
          <a:p>
            <a:pPr algn="just"/>
            <a:endParaRPr lang="fr-FR" sz="1600" dirty="0" smtClean="0"/>
          </a:p>
          <a:p>
            <a:pPr lvl="0" algn="just"/>
            <a:endParaRPr lang="fr-FR" sz="1600" dirty="0" smtClean="0"/>
          </a:p>
          <a:p>
            <a:pPr lvl="0" algn="just"/>
            <a:endParaRPr lang="fr-FR" sz="1600" dirty="0"/>
          </a:p>
          <a:p>
            <a:pPr lvl="0" algn="just"/>
            <a:endParaRPr lang="de-DE" sz="1600" dirty="0"/>
          </a:p>
          <a:p>
            <a:pPr algn="just"/>
            <a:endParaRPr lang="fr-FR" sz="1600" i="1" dirty="0" smtClean="0"/>
          </a:p>
          <a:p>
            <a:pPr algn="just"/>
            <a:endParaRPr lang="de-DE" sz="1600" i="1" dirty="0"/>
          </a:p>
          <a:p>
            <a:endParaRPr lang="de-DE" sz="2800" dirty="0"/>
          </a:p>
          <a:p>
            <a:pPr lvl="0"/>
            <a:endParaRPr lang="de-DE" sz="2800" dirty="0"/>
          </a:p>
          <a:p>
            <a:pPr marL="0" indent="0" algn="just">
              <a:buNone/>
            </a:pPr>
            <a:endParaRPr lang="fr-FR" sz="2800" b="1" dirty="0">
              <a:solidFill>
                <a:srgbClr val="00B0F0"/>
              </a:solidFill>
            </a:endParaRPr>
          </a:p>
          <a:p>
            <a:pPr marL="0" indent="0" algn="just">
              <a:buNone/>
            </a:pPr>
            <a:endParaRPr lang="fr-FR" sz="2800" b="1" dirty="0" smtClean="0"/>
          </a:p>
          <a:p>
            <a:pPr marL="0" indent="0">
              <a:buNone/>
            </a:pPr>
            <a:endParaRPr lang="de-DE" sz="2800" b="1" dirty="0">
              <a:solidFill>
                <a:srgbClr val="00B0F0"/>
              </a:solidFill>
            </a:endParaRPr>
          </a:p>
        </p:txBody>
      </p:sp>
    </p:spTree>
    <p:extLst>
      <p:ext uri="{BB962C8B-B14F-4D97-AF65-F5344CB8AC3E}">
        <p14:creationId xmlns:p14="http://schemas.microsoft.com/office/powerpoint/2010/main" xmlns="" val="416193534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200" b="1" dirty="0" smtClean="0"/>
              <a:t>III</a:t>
            </a:r>
            <a:r>
              <a:rPr lang="fr-FR" b="1" dirty="0" smtClean="0"/>
              <a:t> </a:t>
            </a:r>
            <a:r>
              <a:rPr lang="fr-FR" sz="3100" b="1" dirty="0" smtClean="0"/>
              <a:t>DES SITUATIONS PEDAGOGIQUES CONCRETES</a:t>
            </a:r>
            <a:endParaRPr lang="de-DE" sz="3100" b="1" dirty="0"/>
          </a:p>
        </p:txBody>
      </p:sp>
      <p:sp>
        <p:nvSpPr>
          <p:cNvPr id="3" name="Espace réservé du contenu 2"/>
          <p:cNvSpPr>
            <a:spLocks noGrp="1"/>
          </p:cNvSpPr>
          <p:nvPr>
            <p:ph idx="1"/>
          </p:nvPr>
        </p:nvSpPr>
        <p:spPr/>
        <p:txBody>
          <a:bodyPr>
            <a:normAutofit/>
          </a:bodyPr>
          <a:lstStyle/>
          <a:p>
            <a:pPr marL="0" indent="0" algn="just">
              <a:buNone/>
            </a:pPr>
            <a:r>
              <a:rPr lang="fr-FR" sz="2600" b="1" dirty="0" smtClean="0">
                <a:solidFill>
                  <a:srgbClr val="00B0F0"/>
                </a:solidFill>
              </a:rPr>
              <a:t>D POUR PARTICIPER A DES ECHANGES DE FACON CONSTRUCTIVE</a:t>
            </a:r>
          </a:p>
          <a:p>
            <a:pPr marL="0" indent="0" algn="just">
              <a:buNone/>
            </a:pPr>
            <a:endParaRPr lang="fr-FR" sz="2800" b="1" dirty="0">
              <a:solidFill>
                <a:srgbClr val="00B0F0"/>
              </a:solidFill>
            </a:endParaRPr>
          </a:p>
          <a:p>
            <a:pPr marL="0" lvl="0" indent="0" algn="just">
              <a:buNone/>
            </a:pPr>
            <a:endParaRPr lang="fr-FR" sz="2100" dirty="0" smtClean="0"/>
          </a:p>
          <a:p>
            <a:pPr lvl="0" algn="just"/>
            <a:r>
              <a:rPr lang="fr-FR" b="1" dirty="0"/>
              <a:t>Jouer un procès </a:t>
            </a:r>
            <a:r>
              <a:rPr lang="fr-FR" dirty="0"/>
              <a:t>en prenant le rôle des personnages principaux </a:t>
            </a:r>
            <a:r>
              <a:rPr lang="fr-FR" dirty="0" smtClean="0"/>
              <a:t>du </a:t>
            </a:r>
            <a:r>
              <a:rPr lang="fr-FR" dirty="0"/>
              <a:t>livre étudié </a:t>
            </a:r>
            <a:endParaRPr lang="fr-FR" dirty="0" smtClean="0"/>
          </a:p>
          <a:p>
            <a:pPr lvl="0" algn="just"/>
            <a:endParaRPr lang="fr-FR" dirty="0" smtClean="0"/>
          </a:p>
          <a:p>
            <a:pPr lvl="0" algn="just"/>
            <a:r>
              <a:rPr lang="fr-FR" dirty="0"/>
              <a:t>Pratiquer la </a:t>
            </a:r>
            <a:r>
              <a:rPr lang="fr-FR" b="1" dirty="0"/>
              <a:t>joute oratoire </a:t>
            </a:r>
          </a:p>
          <a:p>
            <a:pPr lvl="0" algn="just"/>
            <a:endParaRPr lang="fr-FR" sz="1600" dirty="0"/>
          </a:p>
          <a:p>
            <a:pPr marL="0" indent="0" algn="just">
              <a:buNone/>
            </a:pPr>
            <a:endParaRPr lang="fr-FR" sz="1600" b="1" dirty="0" smtClean="0"/>
          </a:p>
          <a:p>
            <a:pPr algn="just">
              <a:buFontTx/>
              <a:buChar char="-"/>
            </a:pPr>
            <a:endParaRPr lang="fr-FR" sz="1600" b="1" dirty="0"/>
          </a:p>
          <a:p>
            <a:pPr algn="just"/>
            <a:endParaRPr lang="fr-FR" sz="1600" b="1" dirty="0" smtClean="0"/>
          </a:p>
          <a:p>
            <a:pPr algn="just"/>
            <a:endParaRPr lang="fr-FR" sz="1600" dirty="0" smtClean="0"/>
          </a:p>
          <a:p>
            <a:pPr lvl="0" algn="just"/>
            <a:endParaRPr lang="fr-FR" sz="1600" dirty="0" smtClean="0"/>
          </a:p>
          <a:p>
            <a:pPr lvl="0" algn="just"/>
            <a:endParaRPr lang="fr-FR" sz="1600" dirty="0"/>
          </a:p>
          <a:p>
            <a:pPr lvl="0" algn="just"/>
            <a:endParaRPr lang="de-DE" sz="1600" dirty="0"/>
          </a:p>
          <a:p>
            <a:pPr algn="just"/>
            <a:endParaRPr lang="fr-FR" sz="1600" i="1" dirty="0" smtClean="0"/>
          </a:p>
          <a:p>
            <a:pPr algn="just"/>
            <a:endParaRPr lang="de-DE" sz="1600" i="1" dirty="0"/>
          </a:p>
          <a:p>
            <a:endParaRPr lang="de-DE" sz="2800" dirty="0"/>
          </a:p>
          <a:p>
            <a:pPr lvl="0"/>
            <a:endParaRPr lang="de-DE" sz="2800" dirty="0"/>
          </a:p>
          <a:p>
            <a:pPr marL="0" indent="0" algn="just">
              <a:buNone/>
            </a:pPr>
            <a:endParaRPr lang="fr-FR" sz="2800" b="1" dirty="0">
              <a:solidFill>
                <a:srgbClr val="00B0F0"/>
              </a:solidFill>
            </a:endParaRPr>
          </a:p>
          <a:p>
            <a:pPr marL="0" indent="0" algn="just">
              <a:buNone/>
            </a:pPr>
            <a:endParaRPr lang="fr-FR" sz="2800" b="1" dirty="0" smtClean="0"/>
          </a:p>
          <a:p>
            <a:pPr marL="0" indent="0">
              <a:buNone/>
            </a:pPr>
            <a:endParaRPr lang="de-DE" sz="2800" b="1" dirty="0">
              <a:solidFill>
                <a:srgbClr val="00B0F0"/>
              </a:solidFill>
            </a:endParaRPr>
          </a:p>
        </p:txBody>
      </p:sp>
    </p:spTree>
    <p:extLst>
      <p:ext uri="{BB962C8B-B14F-4D97-AF65-F5344CB8AC3E}">
        <p14:creationId xmlns:p14="http://schemas.microsoft.com/office/powerpoint/2010/main" xmlns="" val="368398470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de-DE" b="1" dirty="0" smtClean="0"/>
              <a:t>INTRODUCTION </a:t>
            </a:r>
            <a:endParaRPr lang="de-DE" b="1" dirty="0"/>
          </a:p>
        </p:txBody>
      </p:sp>
      <p:sp>
        <p:nvSpPr>
          <p:cNvPr id="5" name="Espace réservé du contenu 4"/>
          <p:cNvSpPr>
            <a:spLocks noGrp="1"/>
          </p:cNvSpPr>
          <p:nvPr>
            <p:ph idx="1"/>
          </p:nvPr>
        </p:nvSpPr>
        <p:spPr/>
        <p:txBody>
          <a:bodyPr/>
          <a:lstStyle/>
          <a:p>
            <a:pPr marL="0" lvl="0" indent="0">
              <a:buNone/>
            </a:pPr>
            <a:endParaRPr lang="fr-FR" dirty="0" smtClean="0"/>
          </a:p>
          <a:p>
            <a:pPr algn="just"/>
            <a:r>
              <a:rPr lang="fr-FR" sz="2800" b="1" dirty="0" smtClean="0"/>
              <a:t>Première entrée </a:t>
            </a:r>
            <a:r>
              <a:rPr lang="fr-FR" sz="2800" dirty="0" smtClean="0"/>
              <a:t>dans le programme disciplinaire, à chaque cycle. </a:t>
            </a:r>
          </a:p>
          <a:p>
            <a:pPr marL="0" indent="0" algn="just">
              <a:buNone/>
            </a:pPr>
            <a:endParaRPr lang="fr-FR" sz="2800" dirty="0" smtClean="0"/>
          </a:p>
          <a:p>
            <a:pPr algn="just"/>
            <a:r>
              <a:rPr lang="fr-FR" sz="2800" dirty="0" smtClean="0"/>
              <a:t>Eloignement d’une formation commune basée sur le triptyque « Lire-Dire-Ecrire » </a:t>
            </a:r>
          </a:p>
          <a:p>
            <a:pPr marL="0" indent="0" algn="just">
              <a:buNone/>
            </a:pPr>
            <a:endParaRPr lang="fr-FR" sz="2800" dirty="0" smtClean="0"/>
          </a:p>
          <a:p>
            <a:pPr algn="just"/>
            <a:r>
              <a:rPr lang="fr-FR" sz="2800" dirty="0" smtClean="0"/>
              <a:t>Ambition affichée de faire de l’oral </a:t>
            </a:r>
            <a:r>
              <a:rPr lang="fr-FR" sz="2800" b="1" dirty="0" smtClean="0"/>
              <a:t>un vrai objet d’apprentissage.</a:t>
            </a:r>
            <a:endParaRPr lang="de-DE" sz="2800" b="1" dirty="0"/>
          </a:p>
        </p:txBody>
      </p:sp>
    </p:spTree>
    <p:extLst>
      <p:ext uri="{BB962C8B-B14F-4D97-AF65-F5344CB8AC3E}">
        <p14:creationId xmlns:p14="http://schemas.microsoft.com/office/powerpoint/2010/main" xmlns="" val="174244730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200" b="1" dirty="0" smtClean="0"/>
              <a:t>III</a:t>
            </a:r>
            <a:r>
              <a:rPr lang="fr-FR" b="1" dirty="0" smtClean="0"/>
              <a:t> </a:t>
            </a:r>
            <a:r>
              <a:rPr lang="fr-FR" sz="3100" b="1" dirty="0" smtClean="0"/>
              <a:t>DES SITUATIONS PEDAGOGIQUES CONCRETES</a:t>
            </a:r>
            <a:endParaRPr lang="de-DE" sz="3100" b="1" dirty="0"/>
          </a:p>
        </p:txBody>
      </p:sp>
      <p:sp>
        <p:nvSpPr>
          <p:cNvPr id="3" name="Espace réservé du contenu 2"/>
          <p:cNvSpPr>
            <a:spLocks noGrp="1"/>
          </p:cNvSpPr>
          <p:nvPr>
            <p:ph idx="1"/>
          </p:nvPr>
        </p:nvSpPr>
        <p:spPr/>
        <p:txBody>
          <a:bodyPr>
            <a:normAutofit fontScale="92500"/>
          </a:bodyPr>
          <a:lstStyle/>
          <a:p>
            <a:pPr marL="0" indent="0" algn="just">
              <a:buNone/>
            </a:pPr>
            <a:r>
              <a:rPr lang="fr-FR" sz="2600" b="1" dirty="0" smtClean="0">
                <a:solidFill>
                  <a:srgbClr val="00B0F0"/>
                </a:solidFill>
              </a:rPr>
              <a:t>D POUR PARTICIPER A DES ECHANGES DE FACON CONSTRUCTIVE</a:t>
            </a:r>
          </a:p>
          <a:p>
            <a:pPr marL="0" indent="0" algn="just">
              <a:buNone/>
            </a:pPr>
            <a:endParaRPr lang="fr-FR" sz="2800" b="1" dirty="0">
              <a:solidFill>
                <a:srgbClr val="00B0F0"/>
              </a:solidFill>
            </a:endParaRPr>
          </a:p>
          <a:p>
            <a:pPr algn="just"/>
            <a:r>
              <a:rPr lang="fr-FR" sz="2100" b="1" dirty="0" smtClean="0"/>
              <a:t>Participer </a:t>
            </a:r>
            <a:r>
              <a:rPr lang="fr-FR" sz="2100" b="1" dirty="0"/>
              <a:t>à un débat de façon informelle</a:t>
            </a:r>
            <a:r>
              <a:rPr lang="fr-FR" sz="2100" dirty="0"/>
              <a:t> : exprimer un avis, fonder, justifier ses choix pour développer le sens critique et l’ouverture aux autres</a:t>
            </a:r>
            <a:endParaRPr lang="de-DE" sz="2100" dirty="0"/>
          </a:p>
          <a:p>
            <a:pPr lvl="0" algn="just"/>
            <a:endParaRPr lang="fr-FR" sz="2100" dirty="0"/>
          </a:p>
          <a:p>
            <a:pPr lvl="0" algn="just"/>
            <a:endParaRPr lang="fr-FR" sz="2100" b="1" dirty="0" smtClean="0"/>
          </a:p>
          <a:p>
            <a:pPr lvl="0" algn="just"/>
            <a:r>
              <a:rPr lang="fr-FR" sz="2100" dirty="0" smtClean="0"/>
              <a:t>Participer à </a:t>
            </a:r>
            <a:r>
              <a:rPr lang="fr-FR" sz="2100" b="1" dirty="0" smtClean="0"/>
              <a:t>un débat contradictoire </a:t>
            </a:r>
            <a:r>
              <a:rPr lang="fr-FR" sz="2100" dirty="0" smtClean="0"/>
              <a:t>dans lequel l’enseignant peut être le modérateur (dans les plus petites classes) ou bien l’élève lui-même </a:t>
            </a:r>
          </a:p>
          <a:p>
            <a:pPr lvl="0" algn="just"/>
            <a:endParaRPr lang="fr-FR" sz="2100" dirty="0" smtClean="0"/>
          </a:p>
          <a:p>
            <a:pPr lvl="0" algn="just"/>
            <a:r>
              <a:rPr lang="fr-FR" sz="2100" dirty="0" smtClean="0"/>
              <a:t>Participer </a:t>
            </a:r>
            <a:r>
              <a:rPr lang="fr-FR" sz="2100" dirty="0"/>
              <a:t>à un </a:t>
            </a:r>
            <a:r>
              <a:rPr lang="fr-FR" sz="2100" b="1" dirty="0"/>
              <a:t>débat normé, formalisé</a:t>
            </a:r>
            <a:r>
              <a:rPr lang="fr-FR" sz="2100" dirty="0"/>
              <a:t>, à la manière d’une émission télévisée ou </a:t>
            </a:r>
            <a:r>
              <a:rPr lang="fr-FR" sz="2100" dirty="0" smtClean="0"/>
              <a:t>radiophonique. </a:t>
            </a:r>
            <a:r>
              <a:rPr lang="fr-FR" sz="1700" b="1" u="sng" dirty="0" smtClean="0"/>
              <a:t>Support numérique </a:t>
            </a:r>
            <a:r>
              <a:rPr lang="fr-FR" sz="1700" dirty="0" smtClean="0"/>
              <a:t>: utilisation de wiki pour les écrits collaboratifs ( les élèves préparent leurs arguments sur cet espace)</a:t>
            </a:r>
          </a:p>
          <a:p>
            <a:pPr lvl="0" algn="just"/>
            <a:endParaRPr lang="fr-FR" sz="1600" dirty="0"/>
          </a:p>
          <a:p>
            <a:pPr marL="0" indent="0" algn="just">
              <a:buNone/>
            </a:pPr>
            <a:endParaRPr lang="fr-FR" sz="1600" b="1" dirty="0" smtClean="0"/>
          </a:p>
          <a:p>
            <a:pPr algn="just">
              <a:buFontTx/>
              <a:buChar char="-"/>
            </a:pPr>
            <a:endParaRPr lang="fr-FR" sz="1600" b="1" dirty="0"/>
          </a:p>
          <a:p>
            <a:pPr algn="just"/>
            <a:endParaRPr lang="fr-FR" sz="1600" b="1" dirty="0" smtClean="0"/>
          </a:p>
          <a:p>
            <a:pPr algn="just"/>
            <a:endParaRPr lang="fr-FR" sz="1600" dirty="0" smtClean="0"/>
          </a:p>
          <a:p>
            <a:pPr lvl="0" algn="just"/>
            <a:endParaRPr lang="fr-FR" sz="1600" dirty="0" smtClean="0"/>
          </a:p>
          <a:p>
            <a:pPr lvl="0" algn="just"/>
            <a:endParaRPr lang="fr-FR" sz="1600" dirty="0"/>
          </a:p>
          <a:p>
            <a:pPr lvl="0" algn="just"/>
            <a:endParaRPr lang="de-DE" sz="1600" dirty="0"/>
          </a:p>
          <a:p>
            <a:pPr algn="just"/>
            <a:endParaRPr lang="fr-FR" sz="1600" i="1" dirty="0" smtClean="0"/>
          </a:p>
          <a:p>
            <a:pPr algn="just"/>
            <a:endParaRPr lang="de-DE" sz="1600" i="1" dirty="0"/>
          </a:p>
          <a:p>
            <a:endParaRPr lang="de-DE" sz="2800" dirty="0"/>
          </a:p>
          <a:p>
            <a:pPr lvl="0"/>
            <a:endParaRPr lang="de-DE" sz="2800" dirty="0"/>
          </a:p>
          <a:p>
            <a:pPr marL="0" indent="0" algn="just">
              <a:buNone/>
            </a:pPr>
            <a:endParaRPr lang="fr-FR" sz="2800" b="1" dirty="0">
              <a:solidFill>
                <a:srgbClr val="00B0F0"/>
              </a:solidFill>
            </a:endParaRPr>
          </a:p>
          <a:p>
            <a:pPr marL="0" indent="0" algn="just">
              <a:buNone/>
            </a:pPr>
            <a:endParaRPr lang="fr-FR" sz="2800" b="1" dirty="0" smtClean="0"/>
          </a:p>
          <a:p>
            <a:pPr marL="0" indent="0">
              <a:buNone/>
            </a:pPr>
            <a:endParaRPr lang="de-DE" sz="2800" b="1" dirty="0">
              <a:solidFill>
                <a:srgbClr val="00B0F0"/>
              </a:solidFill>
            </a:endParaRPr>
          </a:p>
        </p:txBody>
      </p:sp>
    </p:spTree>
    <p:extLst>
      <p:ext uri="{BB962C8B-B14F-4D97-AF65-F5344CB8AC3E}">
        <p14:creationId xmlns:p14="http://schemas.microsoft.com/office/powerpoint/2010/main" xmlns="" val="394457857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III</a:t>
            </a:r>
            <a:r>
              <a:rPr lang="fr-FR" dirty="0" smtClean="0"/>
              <a:t> </a:t>
            </a:r>
            <a:r>
              <a:rPr lang="fr-FR" sz="3100" dirty="0" smtClean="0"/>
              <a:t>DES SITUATIONS PEDAGOGIQUES CONCRETES</a:t>
            </a:r>
            <a:endParaRPr lang="de-DE" sz="3100" dirty="0"/>
          </a:p>
        </p:txBody>
      </p:sp>
      <p:sp>
        <p:nvSpPr>
          <p:cNvPr id="3" name="Espace réservé du contenu 2"/>
          <p:cNvSpPr>
            <a:spLocks noGrp="1"/>
          </p:cNvSpPr>
          <p:nvPr>
            <p:ph idx="1"/>
          </p:nvPr>
        </p:nvSpPr>
        <p:spPr/>
        <p:txBody>
          <a:bodyPr>
            <a:normAutofit fontScale="62500" lnSpcReduction="20000"/>
          </a:bodyPr>
          <a:lstStyle/>
          <a:p>
            <a:pPr marL="0" indent="0" algn="just">
              <a:buNone/>
            </a:pPr>
            <a:r>
              <a:rPr lang="fr-FR" sz="3600" b="1" dirty="0" smtClean="0">
                <a:solidFill>
                  <a:srgbClr val="00B0F0"/>
                </a:solidFill>
              </a:rPr>
              <a:t>E POUR ADOPTER UNE ATTITUDE CRITIQUE</a:t>
            </a:r>
          </a:p>
          <a:p>
            <a:pPr lvl="0" algn="just"/>
            <a:r>
              <a:rPr lang="fr-FR" sz="2800" b="1" dirty="0" smtClean="0"/>
              <a:t>Conscientiser </a:t>
            </a:r>
            <a:r>
              <a:rPr lang="fr-FR" sz="2800" dirty="0"/>
              <a:t>la codification de l’oral </a:t>
            </a:r>
            <a:endParaRPr lang="fr-FR" sz="2800" dirty="0" smtClean="0"/>
          </a:p>
          <a:p>
            <a:pPr marL="0" lvl="0" indent="0" algn="just">
              <a:buNone/>
            </a:pPr>
            <a:endParaRPr lang="fr-FR" sz="2800" dirty="0" smtClean="0"/>
          </a:p>
          <a:p>
            <a:pPr lvl="0" algn="just"/>
            <a:r>
              <a:rPr lang="fr-FR" sz="2800" b="1" dirty="0" smtClean="0"/>
              <a:t>Le </a:t>
            </a:r>
            <a:r>
              <a:rPr lang="fr-FR" sz="2800" b="1" dirty="0"/>
              <a:t>lien parler-écouter doit être développé</a:t>
            </a:r>
            <a:r>
              <a:rPr lang="fr-FR" sz="2800" b="1" dirty="0" smtClean="0"/>
              <a:t>.</a:t>
            </a:r>
          </a:p>
          <a:p>
            <a:pPr marL="0" lvl="0" indent="0" algn="just">
              <a:buNone/>
            </a:pPr>
            <a:r>
              <a:rPr lang="fr-FR" sz="2800" dirty="0" smtClean="0"/>
              <a:t> </a:t>
            </a:r>
            <a:endParaRPr lang="de-DE" sz="2800" dirty="0"/>
          </a:p>
          <a:p>
            <a:pPr marL="0" indent="0" algn="just">
              <a:buNone/>
            </a:pPr>
            <a:r>
              <a:rPr lang="fr-FR" sz="2800" dirty="0" smtClean="0"/>
              <a:t>- </a:t>
            </a:r>
            <a:r>
              <a:rPr lang="fr-FR" sz="2800" b="1" dirty="0" smtClean="0"/>
              <a:t>élaboration </a:t>
            </a:r>
            <a:r>
              <a:rPr lang="fr-FR" sz="2800" b="1" dirty="0"/>
              <a:t>collective </a:t>
            </a:r>
            <a:r>
              <a:rPr lang="fr-FR" sz="2800" dirty="0"/>
              <a:t>de critères de </a:t>
            </a:r>
            <a:r>
              <a:rPr lang="fr-FR" sz="2800" dirty="0" smtClean="0"/>
              <a:t>réussite  et des techniques d’apprentissage (large temps laissé désormais aux pauses métacognitives)</a:t>
            </a:r>
            <a:endParaRPr lang="fr-FR" sz="2800" dirty="0"/>
          </a:p>
          <a:p>
            <a:pPr marL="342900" indent="-342900" algn="just">
              <a:buFontTx/>
              <a:buChar char="-"/>
            </a:pPr>
            <a:endParaRPr lang="fr-FR" sz="1050" dirty="0"/>
          </a:p>
          <a:p>
            <a:pPr marL="0" lvl="0" indent="0" algn="just">
              <a:buNone/>
            </a:pPr>
            <a:r>
              <a:rPr lang="fr-FR" sz="2800" dirty="0" smtClean="0"/>
              <a:t>- </a:t>
            </a:r>
            <a:r>
              <a:rPr lang="fr-FR" sz="2800" b="1" dirty="0" smtClean="0"/>
              <a:t>élèves </a:t>
            </a:r>
            <a:r>
              <a:rPr lang="fr-FR" sz="2800" b="1" dirty="0"/>
              <a:t>observateurs des </a:t>
            </a:r>
            <a:r>
              <a:rPr lang="fr-FR" sz="2800" dirty="0"/>
              <a:t>débats et des prestations orales, </a:t>
            </a:r>
            <a:r>
              <a:rPr lang="fr-FR" sz="2800" dirty="0" err="1"/>
              <a:t>co</a:t>
            </a:r>
            <a:r>
              <a:rPr lang="fr-FR" sz="2800" dirty="0"/>
              <a:t>-évaluateurs, distribuant et régulant la </a:t>
            </a:r>
            <a:r>
              <a:rPr lang="fr-FR" sz="2800" dirty="0" smtClean="0"/>
              <a:t>parole</a:t>
            </a:r>
          </a:p>
          <a:p>
            <a:pPr marL="342900" indent="-342900" algn="just">
              <a:buFontTx/>
              <a:buChar char="-"/>
            </a:pPr>
            <a:endParaRPr lang="fr-FR" sz="2800" dirty="0"/>
          </a:p>
          <a:p>
            <a:pPr marL="342900" indent="-342900" algn="just">
              <a:buFontTx/>
              <a:buChar char="-"/>
            </a:pPr>
            <a:endParaRPr lang="fr-FR" sz="1050" dirty="0"/>
          </a:p>
          <a:p>
            <a:pPr marL="0" indent="0" algn="just">
              <a:buNone/>
            </a:pPr>
            <a:r>
              <a:rPr lang="fr-FR" sz="2800" dirty="0" smtClean="0"/>
              <a:t>- aide </a:t>
            </a:r>
            <a:r>
              <a:rPr lang="fr-FR" sz="2800" dirty="0"/>
              <a:t>à la reformulation, reformulation avec des contraintes supplémentaires (syntaxe, réemploi d’un lexique … ), autocorrection, correction mutuelle</a:t>
            </a:r>
            <a:endParaRPr lang="fr-FR" sz="1050" dirty="0"/>
          </a:p>
          <a:p>
            <a:pPr marL="342900" indent="-342900" algn="just">
              <a:buFontTx/>
              <a:buChar char="-"/>
            </a:pPr>
            <a:endParaRPr lang="fr-FR" sz="1050" dirty="0"/>
          </a:p>
          <a:p>
            <a:pPr marL="0" indent="0" algn="just">
              <a:buNone/>
            </a:pPr>
            <a:r>
              <a:rPr lang="fr-FR" sz="2800" dirty="0" smtClean="0"/>
              <a:t>- analyse </a:t>
            </a:r>
            <a:r>
              <a:rPr lang="fr-FR" sz="2800" dirty="0"/>
              <a:t>des prestations à partir d’enregistrements audio ou vidéo ; regard critique sur ses propres prestations pour pouvoir </a:t>
            </a:r>
            <a:r>
              <a:rPr lang="fr-FR" sz="2800" dirty="0" smtClean="0"/>
              <a:t>progresser et </a:t>
            </a:r>
            <a:r>
              <a:rPr lang="fr-FR" sz="2800" b="1" dirty="0" smtClean="0"/>
              <a:t>a posteriori regard sur le chemin parcouru… </a:t>
            </a:r>
            <a:endParaRPr lang="fr-FR" sz="2800" b="1" dirty="0"/>
          </a:p>
          <a:p>
            <a:pPr marL="0" indent="0" algn="just">
              <a:buNone/>
            </a:pPr>
            <a:endParaRPr lang="fr-FR" sz="2800" b="1" dirty="0">
              <a:solidFill>
                <a:srgbClr val="00B0F0"/>
              </a:solidFill>
            </a:endParaRPr>
          </a:p>
          <a:p>
            <a:pPr lvl="0" algn="just"/>
            <a:endParaRPr lang="fr-FR" sz="1600" dirty="0"/>
          </a:p>
          <a:p>
            <a:pPr marL="0" indent="0" algn="just">
              <a:buNone/>
            </a:pPr>
            <a:endParaRPr lang="fr-FR" sz="1600" b="1" dirty="0" smtClean="0"/>
          </a:p>
          <a:p>
            <a:pPr algn="just">
              <a:buFontTx/>
              <a:buChar char="-"/>
            </a:pPr>
            <a:endParaRPr lang="fr-FR" sz="1600" b="1" dirty="0"/>
          </a:p>
          <a:p>
            <a:pPr algn="just"/>
            <a:endParaRPr lang="fr-FR" sz="1600" b="1" dirty="0" smtClean="0"/>
          </a:p>
          <a:p>
            <a:pPr algn="just"/>
            <a:endParaRPr lang="fr-FR" sz="1600" dirty="0" smtClean="0"/>
          </a:p>
          <a:p>
            <a:pPr lvl="0" algn="just"/>
            <a:endParaRPr lang="fr-FR" sz="1600" dirty="0" smtClean="0"/>
          </a:p>
          <a:p>
            <a:pPr lvl="0" algn="just"/>
            <a:endParaRPr lang="fr-FR" sz="1600" dirty="0"/>
          </a:p>
          <a:p>
            <a:pPr lvl="0" algn="just"/>
            <a:endParaRPr lang="de-DE" sz="1600" dirty="0"/>
          </a:p>
          <a:p>
            <a:pPr algn="just"/>
            <a:endParaRPr lang="fr-FR" sz="1600" i="1" dirty="0" smtClean="0"/>
          </a:p>
          <a:p>
            <a:pPr algn="just"/>
            <a:endParaRPr lang="de-DE" sz="1600" i="1" dirty="0"/>
          </a:p>
          <a:p>
            <a:endParaRPr lang="de-DE" sz="2800" dirty="0"/>
          </a:p>
          <a:p>
            <a:pPr lvl="0"/>
            <a:endParaRPr lang="de-DE" sz="2800" dirty="0"/>
          </a:p>
          <a:p>
            <a:pPr marL="0" indent="0" algn="just">
              <a:buNone/>
            </a:pPr>
            <a:endParaRPr lang="fr-FR" sz="2800" b="1" dirty="0">
              <a:solidFill>
                <a:srgbClr val="00B0F0"/>
              </a:solidFill>
            </a:endParaRPr>
          </a:p>
          <a:p>
            <a:pPr marL="0" indent="0" algn="just">
              <a:buNone/>
            </a:pPr>
            <a:endParaRPr lang="fr-FR" sz="2800" b="1" dirty="0" smtClean="0"/>
          </a:p>
          <a:p>
            <a:pPr marL="0" indent="0">
              <a:buNone/>
            </a:pPr>
            <a:endParaRPr lang="de-DE" sz="2800" b="1" dirty="0">
              <a:solidFill>
                <a:srgbClr val="00B0F0"/>
              </a:solidFill>
            </a:endParaRPr>
          </a:p>
        </p:txBody>
      </p:sp>
    </p:spTree>
    <p:extLst>
      <p:ext uri="{BB962C8B-B14F-4D97-AF65-F5344CB8AC3E}">
        <p14:creationId xmlns:p14="http://schemas.microsoft.com/office/powerpoint/2010/main" xmlns="" val="3585243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12" end="12"/>
                                            </p:txEl>
                                          </p:spTgt>
                                        </p:tgtEl>
                                        <p:attrNameLst>
                                          <p:attrName>style.visibility</p:attrName>
                                        </p:attrNameLst>
                                      </p:cBhvr>
                                      <p:to>
                                        <p:strVal val="visible"/>
                                      </p:to>
                                    </p:set>
                                    <p:anim calcmode="lin" valueType="num">
                                      <p:cBhvr additive="base">
                                        <p:cTn id="4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III</a:t>
            </a:r>
            <a:r>
              <a:rPr lang="fr-FR" dirty="0" smtClean="0"/>
              <a:t> </a:t>
            </a:r>
            <a:r>
              <a:rPr lang="fr-FR" sz="3100" dirty="0" smtClean="0"/>
              <a:t>DES SITUATIONS PEDAGOGIQUES CONCRETES</a:t>
            </a:r>
            <a:endParaRPr lang="de-DE" sz="3100" dirty="0"/>
          </a:p>
        </p:txBody>
      </p:sp>
      <p:sp>
        <p:nvSpPr>
          <p:cNvPr id="3" name="Espace réservé du contenu 2"/>
          <p:cNvSpPr>
            <a:spLocks noGrp="1"/>
          </p:cNvSpPr>
          <p:nvPr>
            <p:ph idx="1"/>
          </p:nvPr>
        </p:nvSpPr>
        <p:spPr/>
        <p:txBody>
          <a:bodyPr>
            <a:normAutofit lnSpcReduction="10000"/>
          </a:bodyPr>
          <a:lstStyle/>
          <a:p>
            <a:pPr marL="0" indent="0" algn="just">
              <a:buNone/>
            </a:pPr>
            <a:r>
              <a:rPr lang="fr-FR" b="1" dirty="0" smtClean="0">
                <a:solidFill>
                  <a:srgbClr val="00B0F0"/>
                </a:solidFill>
              </a:rPr>
              <a:t>F POUR PERCEVOIR ET EXPLOITER LES RESSOURCES EXPRESSIVES ET CREATIVES DE LA PAROLE</a:t>
            </a:r>
          </a:p>
          <a:p>
            <a:pPr marL="0" indent="0" algn="just">
              <a:buNone/>
            </a:pPr>
            <a:endParaRPr lang="fr-FR" b="1" dirty="0" smtClean="0">
              <a:solidFill>
                <a:srgbClr val="00B0F0"/>
              </a:solidFill>
            </a:endParaRPr>
          </a:p>
          <a:p>
            <a:pPr lvl="0" algn="just"/>
            <a:r>
              <a:rPr lang="fr-FR" sz="1600" b="1" dirty="0" smtClean="0"/>
              <a:t>Revivifier </a:t>
            </a:r>
            <a:r>
              <a:rPr lang="fr-FR" sz="1600" b="1" dirty="0"/>
              <a:t>l’oral </a:t>
            </a:r>
            <a:r>
              <a:rPr lang="fr-FR" sz="1600" dirty="0"/>
              <a:t>en laissant place à une expression créative : lire et faire lire des auteurs qui ont inventé une langue de façon sensible, palpable : Rabelais, Queneau, Tardieu</a:t>
            </a:r>
            <a:r>
              <a:rPr lang="fr-FR" sz="1600" dirty="0" smtClean="0"/>
              <a:t>…</a:t>
            </a:r>
          </a:p>
          <a:p>
            <a:pPr lvl="0" algn="just"/>
            <a:endParaRPr lang="fr-FR" sz="1600" dirty="0"/>
          </a:p>
          <a:p>
            <a:pPr lvl="0" algn="just"/>
            <a:r>
              <a:rPr lang="fr-FR" sz="1600" dirty="0" smtClean="0"/>
              <a:t> </a:t>
            </a:r>
            <a:r>
              <a:rPr lang="fr-FR" sz="1600" b="1" dirty="0" smtClean="0"/>
              <a:t>Travailler sur la mise en voix</a:t>
            </a:r>
            <a:r>
              <a:rPr lang="fr-FR" sz="1600" dirty="0" smtClean="0"/>
              <a:t>, </a:t>
            </a:r>
            <a:r>
              <a:rPr lang="fr-FR" sz="1600" b="1" dirty="0" smtClean="0"/>
              <a:t>la mise en espace, le déplacement du corps, le regard </a:t>
            </a:r>
            <a:r>
              <a:rPr lang="fr-FR" sz="1600" dirty="0" smtClean="0"/>
              <a:t>autour de petits exercices (non-chronophages !) qui pourront ensuite aider à mettre en valeur un texte littéraire (et pas seulement théâtral) : cercle de profération, « grande traversée », « lignée imaginaire », « l’adresse à voix basse », les chœurs antagonistes,  mise en scène radiophonique, récitation chorale, théâtre image, lecture filée, « brigade poétique ». </a:t>
            </a:r>
          </a:p>
          <a:p>
            <a:pPr lvl="0" algn="just"/>
            <a:endParaRPr lang="fr-FR" sz="1600" dirty="0"/>
          </a:p>
          <a:p>
            <a:pPr lvl="0" algn="just"/>
            <a:r>
              <a:rPr lang="fr-FR" sz="1600" dirty="0" smtClean="0"/>
              <a:t>Travailler sur la </a:t>
            </a:r>
            <a:r>
              <a:rPr lang="fr-FR" sz="1600" b="1" dirty="0" smtClean="0"/>
              <a:t>mise en scène d’un texte </a:t>
            </a:r>
            <a:r>
              <a:rPr lang="fr-FR" sz="1600" dirty="0" smtClean="0"/>
              <a:t>(accompagnement son et image) et pourquoi pas sur une « </a:t>
            </a:r>
            <a:r>
              <a:rPr lang="fr-FR" sz="1600" b="1" dirty="0" smtClean="0"/>
              <a:t>petite forme </a:t>
            </a:r>
            <a:r>
              <a:rPr lang="fr-FR" sz="1600" dirty="0" smtClean="0"/>
              <a:t>» : présentation théâtralisée de plusieurs textes d’un même auteur. </a:t>
            </a:r>
          </a:p>
          <a:p>
            <a:pPr marL="0" lvl="0" indent="0" algn="just">
              <a:buNone/>
            </a:pPr>
            <a:endParaRPr lang="fr-FR" sz="1600" dirty="0" smtClean="0"/>
          </a:p>
          <a:p>
            <a:pPr lvl="0" algn="just"/>
            <a:endParaRPr lang="fr-FR" sz="1600" dirty="0" smtClean="0"/>
          </a:p>
          <a:p>
            <a:pPr lvl="0" algn="just"/>
            <a:endParaRPr lang="fr-FR" sz="1600" dirty="0"/>
          </a:p>
          <a:p>
            <a:pPr lvl="0" algn="just"/>
            <a:endParaRPr lang="fr-FR" sz="1600" dirty="0" smtClean="0"/>
          </a:p>
          <a:p>
            <a:pPr lvl="0" algn="just"/>
            <a:endParaRPr lang="fr-FR" sz="1600" dirty="0"/>
          </a:p>
          <a:p>
            <a:pPr lvl="0" algn="just"/>
            <a:endParaRPr lang="fr-FR" sz="1600" dirty="0" smtClean="0"/>
          </a:p>
          <a:p>
            <a:pPr lvl="0" algn="just"/>
            <a:endParaRPr lang="fr-FR" sz="1600" dirty="0" smtClean="0"/>
          </a:p>
          <a:p>
            <a:pPr lvl="0" algn="just"/>
            <a:endParaRPr lang="fr-FR" sz="1600" dirty="0"/>
          </a:p>
          <a:p>
            <a:pPr lvl="0" algn="just"/>
            <a:endParaRPr lang="fr-FR" sz="1600" dirty="0" smtClean="0"/>
          </a:p>
          <a:p>
            <a:pPr lvl="0" algn="just"/>
            <a:endParaRPr lang="de-DE" sz="3600" dirty="0"/>
          </a:p>
          <a:p>
            <a:pPr marL="0" indent="0" algn="just">
              <a:buNone/>
            </a:pPr>
            <a:endParaRPr lang="fr-FR" sz="3600" b="1" dirty="0" smtClean="0">
              <a:solidFill>
                <a:srgbClr val="00B0F0"/>
              </a:solidFill>
            </a:endParaRPr>
          </a:p>
          <a:p>
            <a:pPr marL="0" indent="0" algn="just">
              <a:buNone/>
            </a:pPr>
            <a:endParaRPr lang="fr-FR" sz="3600" b="1" dirty="0">
              <a:solidFill>
                <a:srgbClr val="00B0F0"/>
              </a:solidFill>
            </a:endParaRPr>
          </a:p>
          <a:p>
            <a:pPr marL="0" indent="0" algn="just">
              <a:buNone/>
            </a:pPr>
            <a:endParaRPr lang="fr-FR" sz="2800" b="1" dirty="0">
              <a:solidFill>
                <a:srgbClr val="00B0F0"/>
              </a:solidFill>
            </a:endParaRPr>
          </a:p>
          <a:p>
            <a:pPr lvl="0" algn="just"/>
            <a:endParaRPr lang="fr-FR" sz="1600" dirty="0"/>
          </a:p>
          <a:p>
            <a:pPr marL="0" indent="0" algn="just">
              <a:buNone/>
            </a:pPr>
            <a:endParaRPr lang="fr-FR" sz="1600" b="1" dirty="0" smtClean="0"/>
          </a:p>
          <a:p>
            <a:pPr algn="just">
              <a:buFontTx/>
              <a:buChar char="-"/>
            </a:pPr>
            <a:endParaRPr lang="fr-FR" sz="1600" b="1" dirty="0"/>
          </a:p>
          <a:p>
            <a:pPr algn="just"/>
            <a:endParaRPr lang="fr-FR" sz="1600" b="1" dirty="0" smtClean="0"/>
          </a:p>
          <a:p>
            <a:pPr algn="just"/>
            <a:endParaRPr lang="fr-FR" sz="1600" dirty="0" smtClean="0"/>
          </a:p>
          <a:p>
            <a:pPr lvl="0" algn="just"/>
            <a:endParaRPr lang="fr-FR" sz="1600" dirty="0" smtClean="0"/>
          </a:p>
          <a:p>
            <a:pPr lvl="0" algn="just"/>
            <a:endParaRPr lang="fr-FR" sz="1600" dirty="0"/>
          </a:p>
          <a:p>
            <a:pPr lvl="0" algn="just"/>
            <a:endParaRPr lang="de-DE" sz="1600" dirty="0"/>
          </a:p>
          <a:p>
            <a:pPr algn="just"/>
            <a:endParaRPr lang="fr-FR" sz="1600" i="1" dirty="0" smtClean="0"/>
          </a:p>
          <a:p>
            <a:pPr algn="just"/>
            <a:endParaRPr lang="de-DE" sz="1600" i="1" dirty="0"/>
          </a:p>
          <a:p>
            <a:endParaRPr lang="de-DE" sz="2800" dirty="0"/>
          </a:p>
          <a:p>
            <a:pPr lvl="0"/>
            <a:endParaRPr lang="de-DE" sz="2800" dirty="0"/>
          </a:p>
          <a:p>
            <a:pPr marL="0" indent="0" algn="just">
              <a:buNone/>
            </a:pPr>
            <a:endParaRPr lang="fr-FR" sz="2800" b="1" dirty="0">
              <a:solidFill>
                <a:srgbClr val="00B0F0"/>
              </a:solidFill>
            </a:endParaRPr>
          </a:p>
          <a:p>
            <a:pPr marL="0" indent="0" algn="just">
              <a:buNone/>
            </a:pPr>
            <a:endParaRPr lang="fr-FR" sz="2800" b="1" dirty="0" smtClean="0"/>
          </a:p>
          <a:p>
            <a:pPr marL="0" indent="0">
              <a:buNone/>
            </a:pPr>
            <a:endParaRPr lang="de-DE" sz="2800" b="1" dirty="0">
              <a:solidFill>
                <a:srgbClr val="00B0F0"/>
              </a:solidFill>
            </a:endParaRPr>
          </a:p>
        </p:txBody>
      </p:sp>
    </p:spTree>
    <p:extLst>
      <p:ext uri="{BB962C8B-B14F-4D97-AF65-F5344CB8AC3E}">
        <p14:creationId xmlns:p14="http://schemas.microsoft.com/office/powerpoint/2010/main" xmlns="" val="304297349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III</a:t>
            </a:r>
            <a:r>
              <a:rPr lang="fr-FR" dirty="0" smtClean="0"/>
              <a:t> </a:t>
            </a:r>
            <a:r>
              <a:rPr lang="fr-FR" sz="3100" dirty="0" smtClean="0"/>
              <a:t>DES SITUATIONS PEDAGOGIQUES CONCRETES</a:t>
            </a:r>
            <a:endParaRPr lang="de-DE" sz="3100" dirty="0"/>
          </a:p>
        </p:txBody>
      </p:sp>
      <p:sp>
        <p:nvSpPr>
          <p:cNvPr id="3" name="Espace réservé du contenu 2"/>
          <p:cNvSpPr>
            <a:spLocks noGrp="1"/>
          </p:cNvSpPr>
          <p:nvPr>
            <p:ph idx="1"/>
          </p:nvPr>
        </p:nvSpPr>
        <p:spPr/>
        <p:txBody>
          <a:bodyPr>
            <a:normAutofit/>
          </a:bodyPr>
          <a:lstStyle/>
          <a:p>
            <a:pPr marL="0" indent="0" algn="just">
              <a:buNone/>
            </a:pPr>
            <a:r>
              <a:rPr lang="fr-FR" b="1" dirty="0" smtClean="0">
                <a:solidFill>
                  <a:srgbClr val="00B0F0"/>
                </a:solidFill>
              </a:rPr>
              <a:t>F POUR PERCEVOIR ET EXPLOITER LES RESSOURCES EXPRESSIVES ET CREATIVES DE LA PAROLE</a:t>
            </a:r>
          </a:p>
          <a:p>
            <a:pPr marL="0" indent="0" algn="just">
              <a:buNone/>
            </a:pPr>
            <a:endParaRPr lang="fr-FR" sz="1900" b="1" dirty="0" smtClean="0">
              <a:solidFill>
                <a:srgbClr val="00B0F0"/>
              </a:solidFill>
            </a:endParaRPr>
          </a:p>
          <a:p>
            <a:pPr algn="just"/>
            <a:r>
              <a:rPr lang="fr-FR" b="1" dirty="0"/>
              <a:t>Créer un livre </a:t>
            </a:r>
            <a:r>
              <a:rPr lang="fr-FR" b="1" dirty="0" smtClean="0"/>
              <a:t>polyphonique</a:t>
            </a:r>
            <a:r>
              <a:rPr lang="fr-FR" dirty="0" smtClean="0"/>
              <a:t>. </a:t>
            </a:r>
            <a:r>
              <a:rPr lang="fr-FR" sz="1600" b="1" dirty="0" smtClean="0"/>
              <a:t>Support numérique : la </a:t>
            </a:r>
            <a:r>
              <a:rPr lang="fr-FR" sz="1600" b="1" dirty="0"/>
              <a:t>plateforme </a:t>
            </a:r>
            <a:r>
              <a:rPr lang="fr-FR" sz="1600" b="1" dirty="0" err="1"/>
              <a:t>tumblr</a:t>
            </a:r>
            <a:r>
              <a:rPr lang="fr-FR" sz="1600" b="1" dirty="0"/>
              <a:t> </a:t>
            </a:r>
            <a:r>
              <a:rPr lang="fr-FR" sz="1600" b="1" dirty="0" smtClean="0"/>
              <a:t>ou </a:t>
            </a:r>
            <a:r>
              <a:rPr lang="fr-FR" sz="1600" b="1" dirty="0" err="1" smtClean="0"/>
              <a:t>i.book</a:t>
            </a:r>
            <a:r>
              <a:rPr lang="fr-FR" sz="1600" b="1" dirty="0" smtClean="0"/>
              <a:t> </a:t>
            </a:r>
            <a:r>
              <a:rPr lang="fr-FR" sz="1600" b="1" dirty="0" err="1" smtClean="0"/>
              <a:t>creator</a:t>
            </a:r>
            <a:r>
              <a:rPr lang="fr-FR" sz="1600" b="1" dirty="0" smtClean="0"/>
              <a:t> </a:t>
            </a:r>
          </a:p>
          <a:p>
            <a:pPr algn="just"/>
            <a:endParaRPr lang="fr-FR" dirty="0"/>
          </a:p>
          <a:p>
            <a:pPr algn="just"/>
            <a:r>
              <a:rPr lang="fr-FR" dirty="0" smtClean="0"/>
              <a:t>Créer une </a:t>
            </a:r>
            <a:r>
              <a:rPr lang="fr-FR" b="1" dirty="0" smtClean="0"/>
              <a:t>image animée </a:t>
            </a:r>
            <a:r>
              <a:rPr lang="fr-FR" dirty="0" smtClean="0"/>
              <a:t>qui devient le support des travaux oralisés des élèves : allier l’image au texte et comprendre ses liens comme l’invite à le faire la nouvelle épreuve du brevet. </a:t>
            </a:r>
            <a:r>
              <a:rPr lang="fr-FR" sz="1800" b="1" dirty="0" smtClean="0"/>
              <a:t>Support numérique : </a:t>
            </a:r>
            <a:r>
              <a:rPr lang="fr-FR" sz="1800" b="1" dirty="0" err="1" smtClean="0"/>
              <a:t>thinglink</a:t>
            </a:r>
            <a:r>
              <a:rPr lang="fr-FR" sz="1800" b="1" dirty="0" smtClean="0"/>
              <a:t> </a:t>
            </a:r>
          </a:p>
          <a:p>
            <a:pPr algn="just"/>
            <a:endParaRPr lang="fr-FR" sz="1900" dirty="0" smtClean="0"/>
          </a:p>
          <a:p>
            <a:pPr lvl="0" algn="just"/>
            <a:endParaRPr lang="de-DE" sz="1500" b="1" dirty="0"/>
          </a:p>
          <a:p>
            <a:endParaRPr lang="de-DE" sz="1500" dirty="0"/>
          </a:p>
          <a:p>
            <a:pPr algn="just"/>
            <a:endParaRPr lang="fr-FR" sz="2000" i="1" dirty="0"/>
          </a:p>
          <a:p>
            <a:pPr algn="just"/>
            <a:endParaRPr lang="fr-FR" sz="1600" dirty="0"/>
          </a:p>
          <a:p>
            <a:pPr lvl="0" algn="just"/>
            <a:endParaRPr lang="fr-FR" sz="1600" dirty="0" smtClean="0"/>
          </a:p>
          <a:p>
            <a:pPr lvl="0" algn="just"/>
            <a:endParaRPr lang="fr-FR" sz="1600" dirty="0"/>
          </a:p>
          <a:p>
            <a:pPr lvl="0" algn="just"/>
            <a:endParaRPr lang="fr-FR" sz="1600" dirty="0" smtClean="0"/>
          </a:p>
          <a:p>
            <a:pPr lvl="0" algn="just"/>
            <a:endParaRPr lang="fr-FR" sz="1600" dirty="0"/>
          </a:p>
          <a:p>
            <a:pPr lvl="0" algn="just"/>
            <a:endParaRPr lang="fr-FR" sz="1600" dirty="0" smtClean="0"/>
          </a:p>
          <a:p>
            <a:pPr lvl="0" algn="just"/>
            <a:endParaRPr lang="fr-FR" sz="1600" dirty="0" smtClean="0"/>
          </a:p>
          <a:p>
            <a:pPr lvl="0" algn="just"/>
            <a:endParaRPr lang="fr-FR" sz="1600" dirty="0"/>
          </a:p>
          <a:p>
            <a:pPr lvl="0" algn="just"/>
            <a:endParaRPr lang="fr-FR" sz="1600" dirty="0" smtClean="0"/>
          </a:p>
          <a:p>
            <a:pPr lvl="0" algn="just"/>
            <a:endParaRPr lang="de-DE" sz="3600" dirty="0"/>
          </a:p>
          <a:p>
            <a:pPr marL="0" indent="0" algn="just">
              <a:buNone/>
            </a:pPr>
            <a:endParaRPr lang="fr-FR" sz="3600" b="1" dirty="0" smtClean="0">
              <a:solidFill>
                <a:srgbClr val="00B0F0"/>
              </a:solidFill>
            </a:endParaRPr>
          </a:p>
          <a:p>
            <a:pPr marL="0" indent="0" algn="just">
              <a:buNone/>
            </a:pPr>
            <a:endParaRPr lang="fr-FR" sz="3600" b="1" dirty="0">
              <a:solidFill>
                <a:srgbClr val="00B0F0"/>
              </a:solidFill>
            </a:endParaRPr>
          </a:p>
          <a:p>
            <a:pPr marL="0" indent="0" algn="just">
              <a:buNone/>
            </a:pPr>
            <a:endParaRPr lang="fr-FR" sz="2800" b="1" dirty="0">
              <a:solidFill>
                <a:srgbClr val="00B0F0"/>
              </a:solidFill>
            </a:endParaRPr>
          </a:p>
          <a:p>
            <a:pPr lvl="0" algn="just"/>
            <a:endParaRPr lang="fr-FR" sz="1600" dirty="0"/>
          </a:p>
          <a:p>
            <a:pPr marL="0" indent="0" algn="just">
              <a:buNone/>
            </a:pPr>
            <a:endParaRPr lang="fr-FR" sz="1600" b="1" dirty="0" smtClean="0"/>
          </a:p>
          <a:p>
            <a:pPr algn="just">
              <a:buFontTx/>
              <a:buChar char="-"/>
            </a:pPr>
            <a:endParaRPr lang="fr-FR" sz="1600" b="1" dirty="0"/>
          </a:p>
          <a:p>
            <a:pPr algn="just"/>
            <a:endParaRPr lang="fr-FR" sz="1600" b="1" dirty="0" smtClean="0"/>
          </a:p>
          <a:p>
            <a:pPr algn="just"/>
            <a:endParaRPr lang="fr-FR" sz="1600" dirty="0" smtClean="0"/>
          </a:p>
          <a:p>
            <a:pPr lvl="0" algn="just"/>
            <a:endParaRPr lang="fr-FR" sz="1600" dirty="0" smtClean="0"/>
          </a:p>
          <a:p>
            <a:pPr lvl="0" algn="just"/>
            <a:endParaRPr lang="fr-FR" sz="1600" dirty="0"/>
          </a:p>
          <a:p>
            <a:pPr lvl="0" algn="just"/>
            <a:endParaRPr lang="de-DE" sz="1600" dirty="0"/>
          </a:p>
          <a:p>
            <a:pPr algn="just"/>
            <a:endParaRPr lang="fr-FR" sz="1600" i="1" dirty="0" smtClean="0"/>
          </a:p>
          <a:p>
            <a:pPr algn="just"/>
            <a:endParaRPr lang="de-DE" sz="1600" i="1" dirty="0"/>
          </a:p>
          <a:p>
            <a:endParaRPr lang="de-DE" sz="2800" dirty="0"/>
          </a:p>
          <a:p>
            <a:pPr lvl="0"/>
            <a:endParaRPr lang="de-DE" sz="2800" dirty="0"/>
          </a:p>
          <a:p>
            <a:pPr marL="0" indent="0" algn="just">
              <a:buNone/>
            </a:pPr>
            <a:endParaRPr lang="fr-FR" sz="2800" b="1" dirty="0">
              <a:solidFill>
                <a:srgbClr val="00B0F0"/>
              </a:solidFill>
            </a:endParaRPr>
          </a:p>
          <a:p>
            <a:pPr marL="0" indent="0" algn="just">
              <a:buNone/>
            </a:pPr>
            <a:endParaRPr lang="fr-FR" sz="2800" b="1" dirty="0" smtClean="0"/>
          </a:p>
          <a:p>
            <a:pPr marL="0" indent="0">
              <a:buNone/>
            </a:pPr>
            <a:endParaRPr lang="de-DE" sz="2800" b="1" dirty="0">
              <a:solidFill>
                <a:srgbClr val="00B0F0"/>
              </a:solidFill>
            </a:endParaRPr>
          </a:p>
        </p:txBody>
      </p:sp>
    </p:spTree>
    <p:extLst>
      <p:ext uri="{BB962C8B-B14F-4D97-AF65-F5344CB8AC3E}">
        <p14:creationId xmlns:p14="http://schemas.microsoft.com/office/powerpoint/2010/main" xmlns="" val="384194393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III</a:t>
            </a:r>
            <a:r>
              <a:rPr lang="fr-FR" dirty="0" smtClean="0"/>
              <a:t> </a:t>
            </a:r>
            <a:r>
              <a:rPr lang="fr-FR" sz="3100" dirty="0" smtClean="0"/>
              <a:t>DES SITUATIONS PEDAGOGIQUES CONCRETES</a:t>
            </a:r>
            <a:endParaRPr lang="de-DE" sz="3100" dirty="0"/>
          </a:p>
        </p:txBody>
      </p:sp>
      <p:sp>
        <p:nvSpPr>
          <p:cNvPr id="3" name="Espace réservé du contenu 2"/>
          <p:cNvSpPr>
            <a:spLocks noGrp="1"/>
          </p:cNvSpPr>
          <p:nvPr>
            <p:ph idx="1"/>
          </p:nvPr>
        </p:nvSpPr>
        <p:spPr/>
        <p:txBody>
          <a:bodyPr>
            <a:normAutofit/>
          </a:bodyPr>
          <a:lstStyle/>
          <a:p>
            <a:pPr marL="0" indent="0" algn="just">
              <a:buNone/>
            </a:pPr>
            <a:r>
              <a:rPr lang="fr-FR" b="1" dirty="0" smtClean="0">
                <a:solidFill>
                  <a:srgbClr val="00B0F0"/>
                </a:solidFill>
              </a:rPr>
              <a:t>F POUR PERCEVOIR ET EXPLOITER LES RESSOURCES EXPRESSIVES ET CREATIVES DE LA PAROLE</a:t>
            </a:r>
          </a:p>
          <a:p>
            <a:pPr marL="0" indent="0" algn="just">
              <a:buNone/>
            </a:pPr>
            <a:endParaRPr lang="fr-FR" sz="1900" dirty="0" smtClean="0"/>
          </a:p>
          <a:p>
            <a:pPr lvl="0" algn="just"/>
            <a:r>
              <a:rPr lang="fr-FR" sz="1800" dirty="0" smtClean="0"/>
              <a:t>Créer des </a:t>
            </a:r>
            <a:r>
              <a:rPr lang="fr-FR" sz="1800" b="1" dirty="0" smtClean="0"/>
              <a:t>capsules sonores </a:t>
            </a:r>
            <a:r>
              <a:rPr lang="fr-FR" sz="1800" dirty="0" smtClean="0"/>
              <a:t>et fabriquer des </a:t>
            </a:r>
            <a:r>
              <a:rPr lang="fr-FR" sz="1800" b="1" dirty="0" smtClean="0"/>
              <a:t>flash codes </a:t>
            </a:r>
            <a:r>
              <a:rPr lang="fr-FR" sz="1800" dirty="0" smtClean="0"/>
              <a:t>: </a:t>
            </a:r>
            <a:r>
              <a:rPr lang="fr-FR" sz="1800" i="1" dirty="0" smtClean="0"/>
              <a:t>outil intéressant pour une déambulation poétique et artistique dans la ville </a:t>
            </a:r>
            <a:r>
              <a:rPr lang="fr-FR" sz="1600" b="1" dirty="0"/>
              <a:t>Support numérique : </a:t>
            </a:r>
            <a:r>
              <a:rPr lang="fr-FR" sz="1600" b="1" dirty="0" err="1"/>
              <a:t>soundcloud</a:t>
            </a:r>
            <a:r>
              <a:rPr lang="fr-FR" sz="1600" b="1" dirty="0"/>
              <a:t> </a:t>
            </a:r>
            <a:r>
              <a:rPr lang="fr-FR" sz="1600" dirty="0"/>
              <a:t>(plateforme de lecture et d’enregistrement de musiques et de sons) – </a:t>
            </a:r>
            <a:r>
              <a:rPr lang="fr-FR" sz="1600" b="1" dirty="0" err="1"/>
              <a:t>jamendo</a:t>
            </a:r>
            <a:r>
              <a:rPr lang="fr-FR" sz="1600" dirty="0"/>
              <a:t> (pour les fichiers sons libres de droits</a:t>
            </a:r>
            <a:r>
              <a:rPr lang="fr-FR" sz="1600" dirty="0" smtClean="0"/>
              <a:t>)</a:t>
            </a:r>
          </a:p>
          <a:p>
            <a:pPr lvl="0" algn="just"/>
            <a:endParaRPr lang="fr-FR" sz="1800" b="1" dirty="0"/>
          </a:p>
          <a:p>
            <a:pPr algn="just"/>
            <a:r>
              <a:rPr lang="fr-FR" sz="1800" dirty="0" smtClean="0"/>
              <a:t>Créer un </a:t>
            </a:r>
            <a:r>
              <a:rPr lang="fr-FR" sz="1800" b="1" dirty="0" smtClean="0"/>
              <a:t>Pecha </a:t>
            </a:r>
            <a:r>
              <a:rPr lang="fr-FR" sz="1800" b="1" dirty="0" err="1" smtClean="0"/>
              <a:t>Kucha</a:t>
            </a:r>
            <a:r>
              <a:rPr lang="fr-FR" sz="1800" b="1" dirty="0" smtClean="0"/>
              <a:t> : « </a:t>
            </a:r>
            <a:r>
              <a:rPr lang="fr-FR" sz="1800" dirty="0" smtClean="0"/>
              <a:t>du </a:t>
            </a:r>
            <a:r>
              <a:rPr lang="fr-FR" sz="1800" dirty="0"/>
              <a:t>japonais </a:t>
            </a:r>
            <a:r>
              <a:rPr lang="en-US" sz="1800" dirty="0" err="1"/>
              <a:t>ペチャクチャ</a:t>
            </a:r>
            <a:r>
              <a:rPr lang="fr-FR" sz="1800" dirty="0"/>
              <a:t> : « bavardage », « son de la conversation ») </a:t>
            </a:r>
            <a:r>
              <a:rPr lang="fr-FR" sz="1800" dirty="0" smtClean="0"/>
              <a:t>- format </a:t>
            </a:r>
            <a:r>
              <a:rPr lang="fr-FR" sz="1800" dirty="0"/>
              <a:t>de présentation orale associée à la projection de 20 diapositives se succédant toutes les 20 secondes (la présentation dure 6 minutes et 40 secondes au total). Cette contrainte impose à l'orateur de l'éloquence et un sens de la narration, du rythme, de la concision, mais aussi de l'expression graphique</a:t>
            </a:r>
            <a:r>
              <a:rPr lang="fr-FR" sz="1800" dirty="0" smtClean="0"/>
              <a:t>. » </a:t>
            </a:r>
            <a:r>
              <a:rPr lang="fr-FR" sz="1100" dirty="0" smtClean="0"/>
              <a:t>(Source </a:t>
            </a:r>
            <a:r>
              <a:rPr lang="fr-FR" sz="1100" dirty="0" err="1" smtClean="0"/>
              <a:t>Wikipedia</a:t>
            </a:r>
            <a:r>
              <a:rPr lang="fr-FR" sz="1100" dirty="0" smtClean="0"/>
              <a:t>)</a:t>
            </a:r>
            <a:endParaRPr lang="de-DE" sz="1100" dirty="0"/>
          </a:p>
          <a:p>
            <a:pPr lvl="0" algn="just"/>
            <a:endParaRPr lang="de-DE" sz="1500" b="1" dirty="0"/>
          </a:p>
          <a:p>
            <a:endParaRPr lang="de-DE" sz="1500" dirty="0"/>
          </a:p>
          <a:p>
            <a:pPr algn="just"/>
            <a:endParaRPr lang="fr-FR" sz="2000" i="1" dirty="0"/>
          </a:p>
          <a:p>
            <a:pPr algn="just"/>
            <a:endParaRPr lang="fr-FR" sz="1600" dirty="0"/>
          </a:p>
          <a:p>
            <a:pPr lvl="0" algn="just"/>
            <a:endParaRPr lang="fr-FR" sz="1600" dirty="0" smtClean="0"/>
          </a:p>
          <a:p>
            <a:pPr lvl="0" algn="just"/>
            <a:endParaRPr lang="fr-FR" sz="1600" dirty="0"/>
          </a:p>
          <a:p>
            <a:pPr lvl="0" algn="just"/>
            <a:endParaRPr lang="fr-FR" sz="1600" dirty="0" smtClean="0"/>
          </a:p>
          <a:p>
            <a:pPr lvl="0" algn="just"/>
            <a:endParaRPr lang="fr-FR" sz="1600" dirty="0"/>
          </a:p>
          <a:p>
            <a:pPr lvl="0" algn="just"/>
            <a:endParaRPr lang="fr-FR" sz="1600" dirty="0" smtClean="0"/>
          </a:p>
          <a:p>
            <a:pPr lvl="0" algn="just"/>
            <a:endParaRPr lang="fr-FR" sz="1600" dirty="0" smtClean="0"/>
          </a:p>
          <a:p>
            <a:pPr lvl="0" algn="just"/>
            <a:endParaRPr lang="fr-FR" sz="1600" dirty="0"/>
          </a:p>
          <a:p>
            <a:pPr lvl="0" algn="just"/>
            <a:endParaRPr lang="fr-FR" sz="1600" dirty="0" smtClean="0"/>
          </a:p>
          <a:p>
            <a:pPr lvl="0" algn="just"/>
            <a:endParaRPr lang="de-DE" sz="3600" dirty="0"/>
          </a:p>
          <a:p>
            <a:pPr marL="0" indent="0" algn="just">
              <a:buNone/>
            </a:pPr>
            <a:endParaRPr lang="fr-FR" sz="3600" b="1" dirty="0" smtClean="0">
              <a:solidFill>
                <a:srgbClr val="00B0F0"/>
              </a:solidFill>
            </a:endParaRPr>
          </a:p>
          <a:p>
            <a:pPr marL="0" indent="0" algn="just">
              <a:buNone/>
            </a:pPr>
            <a:endParaRPr lang="fr-FR" sz="3600" b="1" dirty="0">
              <a:solidFill>
                <a:srgbClr val="00B0F0"/>
              </a:solidFill>
            </a:endParaRPr>
          </a:p>
          <a:p>
            <a:pPr marL="0" indent="0" algn="just">
              <a:buNone/>
            </a:pPr>
            <a:endParaRPr lang="fr-FR" sz="2800" b="1" dirty="0">
              <a:solidFill>
                <a:srgbClr val="00B0F0"/>
              </a:solidFill>
            </a:endParaRPr>
          </a:p>
          <a:p>
            <a:pPr lvl="0" algn="just"/>
            <a:endParaRPr lang="fr-FR" sz="1600" dirty="0"/>
          </a:p>
          <a:p>
            <a:pPr marL="0" indent="0" algn="just">
              <a:buNone/>
            </a:pPr>
            <a:endParaRPr lang="fr-FR" sz="1600" b="1" dirty="0" smtClean="0"/>
          </a:p>
          <a:p>
            <a:pPr algn="just">
              <a:buFontTx/>
              <a:buChar char="-"/>
            </a:pPr>
            <a:endParaRPr lang="fr-FR" sz="1600" b="1" dirty="0"/>
          </a:p>
          <a:p>
            <a:pPr algn="just"/>
            <a:endParaRPr lang="fr-FR" sz="1600" b="1" dirty="0" smtClean="0"/>
          </a:p>
          <a:p>
            <a:pPr algn="just"/>
            <a:endParaRPr lang="fr-FR" sz="1600" dirty="0" smtClean="0"/>
          </a:p>
          <a:p>
            <a:pPr lvl="0" algn="just"/>
            <a:endParaRPr lang="fr-FR" sz="1600" dirty="0" smtClean="0"/>
          </a:p>
          <a:p>
            <a:pPr lvl="0" algn="just"/>
            <a:endParaRPr lang="fr-FR" sz="1600" dirty="0"/>
          </a:p>
          <a:p>
            <a:pPr lvl="0" algn="just"/>
            <a:endParaRPr lang="de-DE" sz="1600" dirty="0"/>
          </a:p>
          <a:p>
            <a:pPr algn="just"/>
            <a:endParaRPr lang="fr-FR" sz="1600" i="1" dirty="0" smtClean="0"/>
          </a:p>
          <a:p>
            <a:pPr algn="just"/>
            <a:endParaRPr lang="de-DE" sz="1600" i="1" dirty="0"/>
          </a:p>
          <a:p>
            <a:endParaRPr lang="de-DE" sz="2800" dirty="0"/>
          </a:p>
          <a:p>
            <a:pPr lvl="0"/>
            <a:endParaRPr lang="de-DE" sz="2800" dirty="0"/>
          </a:p>
          <a:p>
            <a:pPr marL="0" indent="0" algn="just">
              <a:buNone/>
            </a:pPr>
            <a:endParaRPr lang="fr-FR" sz="2800" b="1" dirty="0">
              <a:solidFill>
                <a:srgbClr val="00B0F0"/>
              </a:solidFill>
            </a:endParaRPr>
          </a:p>
          <a:p>
            <a:pPr marL="0" indent="0" algn="just">
              <a:buNone/>
            </a:pPr>
            <a:endParaRPr lang="fr-FR" sz="2800" b="1" dirty="0" smtClean="0"/>
          </a:p>
          <a:p>
            <a:pPr marL="0" indent="0">
              <a:buNone/>
            </a:pPr>
            <a:endParaRPr lang="de-DE" sz="2800" b="1" dirty="0">
              <a:solidFill>
                <a:srgbClr val="00B0F0"/>
              </a:solidFill>
            </a:endParaRPr>
          </a:p>
        </p:txBody>
      </p:sp>
    </p:spTree>
    <p:extLst>
      <p:ext uri="{BB962C8B-B14F-4D97-AF65-F5344CB8AC3E}">
        <p14:creationId xmlns:p14="http://schemas.microsoft.com/office/powerpoint/2010/main" xmlns="" val="90455402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III</a:t>
            </a:r>
            <a:r>
              <a:rPr lang="fr-FR" dirty="0" smtClean="0"/>
              <a:t> </a:t>
            </a:r>
            <a:r>
              <a:rPr lang="fr-FR" sz="3100" dirty="0" smtClean="0"/>
              <a:t>DES SITUATIONS PEDAGOGIQUES CONCRETES</a:t>
            </a:r>
            <a:endParaRPr lang="de-DE" sz="3100" dirty="0"/>
          </a:p>
        </p:txBody>
      </p:sp>
      <p:sp>
        <p:nvSpPr>
          <p:cNvPr id="3" name="Espace réservé du contenu 2"/>
          <p:cNvSpPr>
            <a:spLocks noGrp="1"/>
          </p:cNvSpPr>
          <p:nvPr>
            <p:ph idx="1"/>
          </p:nvPr>
        </p:nvSpPr>
        <p:spPr/>
        <p:txBody>
          <a:bodyPr>
            <a:normAutofit lnSpcReduction="10000"/>
          </a:bodyPr>
          <a:lstStyle/>
          <a:p>
            <a:pPr marL="0" indent="0" algn="just">
              <a:buNone/>
            </a:pPr>
            <a:r>
              <a:rPr lang="fr-FR" b="1" dirty="0" smtClean="0">
                <a:solidFill>
                  <a:srgbClr val="00B0F0"/>
                </a:solidFill>
              </a:rPr>
              <a:t>F POUR PERCEVOIR ET EXPLOITER LES RESSOURCES EXPRESSIVES ET CREATIVES DE LA PAROLE</a:t>
            </a:r>
          </a:p>
          <a:p>
            <a:pPr marL="0" indent="0">
              <a:buNone/>
            </a:pPr>
            <a:endParaRPr lang="de-DE" sz="2000" dirty="0"/>
          </a:p>
          <a:p>
            <a:pPr lvl="0"/>
            <a:r>
              <a:rPr lang="fr-FR" sz="2000" dirty="0"/>
              <a:t>Proposer des séances de </a:t>
            </a:r>
            <a:r>
              <a:rPr lang="fr-FR" sz="2000" b="1" dirty="0"/>
              <a:t>discours argumenté </a:t>
            </a:r>
            <a:r>
              <a:rPr lang="fr-FR" sz="2000" dirty="0"/>
              <a:t>(actualité, questions morales, critique littéraire ou cinématographique…) construit avec exorde, argumentation, péroraison, mémorisation, mise en voix, gestuelle </a:t>
            </a:r>
          </a:p>
          <a:p>
            <a:pPr lvl="0"/>
            <a:endParaRPr lang="fr-FR" sz="2000" dirty="0" smtClean="0"/>
          </a:p>
          <a:p>
            <a:pPr lvl="0"/>
            <a:r>
              <a:rPr lang="fr-FR" sz="2000" dirty="0" smtClean="0"/>
              <a:t>Organiser un </a:t>
            </a:r>
            <a:r>
              <a:rPr lang="fr-FR" sz="2000" b="1" dirty="0" smtClean="0"/>
              <a:t>concours </a:t>
            </a:r>
            <a:r>
              <a:rPr lang="fr-FR" sz="2000" b="1" dirty="0"/>
              <a:t>d’éloquence </a:t>
            </a:r>
            <a:r>
              <a:rPr lang="fr-FR" sz="2000" dirty="0"/>
              <a:t>(plaider en trois minutes) à la manière du concours Ambassadeur en herbe organisé par l’AEFE </a:t>
            </a:r>
            <a:endParaRPr lang="fr-FR" sz="2000" dirty="0" smtClean="0"/>
          </a:p>
          <a:p>
            <a:pPr lvl="0"/>
            <a:endParaRPr lang="fr-FR" sz="2000" dirty="0"/>
          </a:p>
          <a:p>
            <a:pPr lvl="0"/>
            <a:r>
              <a:rPr lang="fr-FR" sz="2000" smtClean="0"/>
              <a:t>Construire </a:t>
            </a:r>
            <a:r>
              <a:rPr lang="fr-FR" sz="2000" dirty="0" smtClean="0"/>
              <a:t>une </a:t>
            </a:r>
            <a:r>
              <a:rPr lang="fr-FR" sz="2000" b="1" dirty="0" smtClean="0"/>
              <a:t>séquence sur le genre du  plaidoyer </a:t>
            </a:r>
            <a:r>
              <a:rPr lang="fr-FR" sz="2000" dirty="0" smtClean="0"/>
              <a:t>avec une finalité orale. </a:t>
            </a:r>
            <a:endParaRPr lang="de-DE" sz="2000" dirty="0"/>
          </a:p>
          <a:p>
            <a:pPr marL="0" indent="0" algn="just">
              <a:buNone/>
            </a:pPr>
            <a:endParaRPr lang="fr-FR" sz="1900" b="1" dirty="0" smtClean="0">
              <a:solidFill>
                <a:srgbClr val="00B0F0"/>
              </a:solidFill>
            </a:endParaRPr>
          </a:p>
          <a:p>
            <a:pPr lvl="0" algn="just"/>
            <a:endParaRPr lang="de-DE" sz="1500" b="1" dirty="0"/>
          </a:p>
          <a:p>
            <a:endParaRPr lang="de-DE" sz="1500" dirty="0"/>
          </a:p>
          <a:p>
            <a:pPr algn="just"/>
            <a:endParaRPr lang="fr-FR" sz="2000" i="1" dirty="0"/>
          </a:p>
          <a:p>
            <a:pPr algn="just"/>
            <a:endParaRPr lang="fr-FR" sz="1600" dirty="0"/>
          </a:p>
          <a:p>
            <a:pPr lvl="0" algn="just"/>
            <a:endParaRPr lang="fr-FR" sz="1600" dirty="0" smtClean="0"/>
          </a:p>
          <a:p>
            <a:pPr lvl="0" algn="just"/>
            <a:endParaRPr lang="fr-FR" sz="1600" dirty="0"/>
          </a:p>
          <a:p>
            <a:pPr lvl="0" algn="just"/>
            <a:endParaRPr lang="fr-FR" sz="1600" dirty="0" smtClean="0"/>
          </a:p>
          <a:p>
            <a:pPr lvl="0" algn="just"/>
            <a:endParaRPr lang="fr-FR" sz="1600" dirty="0"/>
          </a:p>
          <a:p>
            <a:pPr lvl="0" algn="just"/>
            <a:endParaRPr lang="fr-FR" sz="1600" dirty="0" smtClean="0"/>
          </a:p>
          <a:p>
            <a:pPr lvl="0" algn="just"/>
            <a:endParaRPr lang="fr-FR" sz="1600" dirty="0" smtClean="0"/>
          </a:p>
          <a:p>
            <a:pPr lvl="0" algn="just"/>
            <a:endParaRPr lang="fr-FR" sz="1600" dirty="0"/>
          </a:p>
          <a:p>
            <a:pPr lvl="0" algn="just"/>
            <a:endParaRPr lang="fr-FR" sz="1600" dirty="0" smtClean="0"/>
          </a:p>
          <a:p>
            <a:pPr lvl="0" algn="just"/>
            <a:endParaRPr lang="de-DE" sz="3600" dirty="0"/>
          </a:p>
          <a:p>
            <a:pPr marL="0" indent="0" algn="just">
              <a:buNone/>
            </a:pPr>
            <a:endParaRPr lang="fr-FR" sz="3600" b="1" dirty="0" smtClean="0">
              <a:solidFill>
                <a:srgbClr val="00B0F0"/>
              </a:solidFill>
            </a:endParaRPr>
          </a:p>
          <a:p>
            <a:pPr marL="0" indent="0" algn="just">
              <a:buNone/>
            </a:pPr>
            <a:endParaRPr lang="fr-FR" sz="3600" b="1" dirty="0">
              <a:solidFill>
                <a:srgbClr val="00B0F0"/>
              </a:solidFill>
            </a:endParaRPr>
          </a:p>
          <a:p>
            <a:pPr marL="0" indent="0" algn="just">
              <a:buNone/>
            </a:pPr>
            <a:endParaRPr lang="fr-FR" sz="2800" b="1" dirty="0">
              <a:solidFill>
                <a:srgbClr val="00B0F0"/>
              </a:solidFill>
            </a:endParaRPr>
          </a:p>
          <a:p>
            <a:pPr lvl="0" algn="just"/>
            <a:endParaRPr lang="fr-FR" sz="1600" dirty="0"/>
          </a:p>
          <a:p>
            <a:pPr marL="0" indent="0" algn="just">
              <a:buNone/>
            </a:pPr>
            <a:endParaRPr lang="fr-FR" sz="1600" b="1" dirty="0" smtClean="0"/>
          </a:p>
          <a:p>
            <a:pPr algn="just">
              <a:buFontTx/>
              <a:buChar char="-"/>
            </a:pPr>
            <a:endParaRPr lang="fr-FR" sz="1600" b="1" dirty="0"/>
          </a:p>
          <a:p>
            <a:pPr algn="just"/>
            <a:endParaRPr lang="fr-FR" sz="1600" b="1" dirty="0" smtClean="0"/>
          </a:p>
          <a:p>
            <a:pPr algn="just"/>
            <a:endParaRPr lang="fr-FR" sz="1600" dirty="0" smtClean="0"/>
          </a:p>
          <a:p>
            <a:pPr lvl="0" algn="just"/>
            <a:endParaRPr lang="fr-FR" sz="1600" dirty="0" smtClean="0"/>
          </a:p>
          <a:p>
            <a:pPr lvl="0" algn="just"/>
            <a:endParaRPr lang="fr-FR" sz="1600" dirty="0"/>
          </a:p>
          <a:p>
            <a:pPr lvl="0" algn="just"/>
            <a:endParaRPr lang="de-DE" sz="1600" dirty="0"/>
          </a:p>
          <a:p>
            <a:pPr algn="just"/>
            <a:endParaRPr lang="fr-FR" sz="1600" i="1" dirty="0" smtClean="0"/>
          </a:p>
          <a:p>
            <a:pPr algn="just"/>
            <a:endParaRPr lang="de-DE" sz="1600" i="1" dirty="0"/>
          </a:p>
          <a:p>
            <a:endParaRPr lang="de-DE" sz="2800" dirty="0"/>
          </a:p>
          <a:p>
            <a:pPr lvl="0"/>
            <a:endParaRPr lang="de-DE" sz="2800" dirty="0"/>
          </a:p>
          <a:p>
            <a:pPr marL="0" indent="0" algn="just">
              <a:buNone/>
            </a:pPr>
            <a:endParaRPr lang="fr-FR" sz="2800" b="1" dirty="0">
              <a:solidFill>
                <a:srgbClr val="00B0F0"/>
              </a:solidFill>
            </a:endParaRPr>
          </a:p>
          <a:p>
            <a:pPr marL="0" indent="0" algn="just">
              <a:buNone/>
            </a:pPr>
            <a:endParaRPr lang="fr-FR" sz="2800" b="1" dirty="0" smtClean="0"/>
          </a:p>
          <a:p>
            <a:pPr marL="0" indent="0">
              <a:buNone/>
            </a:pPr>
            <a:endParaRPr lang="de-DE" sz="2800" b="1" dirty="0">
              <a:solidFill>
                <a:srgbClr val="00B0F0"/>
              </a:solidFill>
            </a:endParaRPr>
          </a:p>
        </p:txBody>
      </p:sp>
    </p:spTree>
    <p:extLst>
      <p:ext uri="{BB962C8B-B14F-4D97-AF65-F5344CB8AC3E}">
        <p14:creationId xmlns:p14="http://schemas.microsoft.com/office/powerpoint/2010/main" xmlns="" val="1297036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dirty="0" smtClean="0"/>
              <a:t>IV ET LES OUTILS DE LA LANGUE ? </a:t>
            </a:r>
            <a:endParaRPr lang="de-DE" sz="3100" b="1" dirty="0"/>
          </a:p>
        </p:txBody>
      </p:sp>
      <p:sp>
        <p:nvSpPr>
          <p:cNvPr id="3" name="Espace réservé du contenu 2"/>
          <p:cNvSpPr>
            <a:spLocks noGrp="1"/>
          </p:cNvSpPr>
          <p:nvPr>
            <p:ph idx="1"/>
          </p:nvPr>
        </p:nvSpPr>
        <p:spPr/>
        <p:txBody>
          <a:bodyPr>
            <a:normAutofit/>
          </a:bodyPr>
          <a:lstStyle/>
          <a:p>
            <a:pPr marL="0" indent="0" algn="just">
              <a:buNone/>
            </a:pPr>
            <a:endParaRPr lang="fr-FR" sz="1900" b="1" dirty="0" smtClean="0">
              <a:solidFill>
                <a:srgbClr val="00B0F0"/>
              </a:solidFill>
            </a:endParaRPr>
          </a:p>
          <a:p>
            <a:pPr algn="just"/>
            <a:r>
              <a:rPr lang="fr-FR" dirty="0"/>
              <a:t>Lors de la J2, nous aborderons le domaine des outils de la langue. Les nouveaux programmes invitent, nous le verrons, à </a:t>
            </a:r>
            <a:r>
              <a:rPr lang="fr-FR" b="1" dirty="0"/>
              <a:t>comparer les usages de la langue à l’oral et à l’écrit afin de contribuer à une meilleure connaissance du fonctionnement de la langue</a:t>
            </a:r>
            <a:r>
              <a:rPr lang="fr-FR" dirty="0"/>
              <a:t>. </a:t>
            </a:r>
            <a:endParaRPr lang="de-DE" dirty="0"/>
          </a:p>
          <a:p>
            <a:pPr lvl="0" algn="just"/>
            <a:endParaRPr lang="de-DE" sz="1500" b="1" dirty="0"/>
          </a:p>
          <a:p>
            <a:endParaRPr lang="de-DE" sz="1500" dirty="0"/>
          </a:p>
          <a:p>
            <a:pPr algn="just"/>
            <a:endParaRPr lang="fr-FR" sz="2000" i="1" dirty="0"/>
          </a:p>
          <a:p>
            <a:pPr algn="just"/>
            <a:endParaRPr lang="fr-FR" sz="1600" dirty="0"/>
          </a:p>
          <a:p>
            <a:pPr lvl="0" algn="just"/>
            <a:endParaRPr lang="fr-FR" sz="1600" dirty="0" smtClean="0"/>
          </a:p>
          <a:p>
            <a:pPr lvl="0" algn="just"/>
            <a:endParaRPr lang="fr-FR" sz="1600" dirty="0"/>
          </a:p>
          <a:p>
            <a:pPr lvl="0" algn="just"/>
            <a:endParaRPr lang="fr-FR" sz="1600" dirty="0" smtClean="0"/>
          </a:p>
          <a:p>
            <a:pPr lvl="0" algn="just"/>
            <a:endParaRPr lang="fr-FR" sz="1600" dirty="0"/>
          </a:p>
          <a:p>
            <a:pPr lvl="0" algn="just"/>
            <a:endParaRPr lang="fr-FR" sz="1600" dirty="0" smtClean="0"/>
          </a:p>
          <a:p>
            <a:pPr lvl="0" algn="just"/>
            <a:endParaRPr lang="fr-FR" sz="1600" dirty="0" smtClean="0"/>
          </a:p>
          <a:p>
            <a:pPr lvl="0" algn="just"/>
            <a:endParaRPr lang="fr-FR" sz="1600" dirty="0"/>
          </a:p>
          <a:p>
            <a:pPr lvl="0" algn="just"/>
            <a:endParaRPr lang="fr-FR" sz="1600" dirty="0" smtClean="0"/>
          </a:p>
          <a:p>
            <a:pPr lvl="0" algn="just"/>
            <a:endParaRPr lang="de-DE" sz="3600" dirty="0"/>
          </a:p>
          <a:p>
            <a:pPr marL="0" indent="0" algn="just">
              <a:buNone/>
            </a:pPr>
            <a:endParaRPr lang="fr-FR" sz="3600" b="1" dirty="0" smtClean="0">
              <a:solidFill>
                <a:srgbClr val="00B0F0"/>
              </a:solidFill>
            </a:endParaRPr>
          </a:p>
          <a:p>
            <a:pPr marL="0" indent="0" algn="just">
              <a:buNone/>
            </a:pPr>
            <a:endParaRPr lang="fr-FR" sz="3600" b="1" dirty="0">
              <a:solidFill>
                <a:srgbClr val="00B0F0"/>
              </a:solidFill>
            </a:endParaRPr>
          </a:p>
          <a:p>
            <a:pPr marL="0" indent="0" algn="just">
              <a:buNone/>
            </a:pPr>
            <a:endParaRPr lang="fr-FR" sz="2800" b="1" dirty="0">
              <a:solidFill>
                <a:srgbClr val="00B0F0"/>
              </a:solidFill>
            </a:endParaRPr>
          </a:p>
          <a:p>
            <a:pPr lvl="0" algn="just"/>
            <a:endParaRPr lang="fr-FR" sz="1600" dirty="0"/>
          </a:p>
          <a:p>
            <a:pPr marL="0" indent="0" algn="just">
              <a:buNone/>
            </a:pPr>
            <a:endParaRPr lang="fr-FR" sz="1600" b="1" dirty="0" smtClean="0"/>
          </a:p>
          <a:p>
            <a:pPr algn="just">
              <a:buFontTx/>
              <a:buChar char="-"/>
            </a:pPr>
            <a:endParaRPr lang="fr-FR" sz="1600" b="1" dirty="0"/>
          </a:p>
          <a:p>
            <a:pPr algn="just"/>
            <a:endParaRPr lang="fr-FR" sz="1600" b="1" dirty="0" smtClean="0"/>
          </a:p>
          <a:p>
            <a:pPr algn="just"/>
            <a:endParaRPr lang="fr-FR" sz="1600" dirty="0" smtClean="0"/>
          </a:p>
          <a:p>
            <a:pPr lvl="0" algn="just"/>
            <a:endParaRPr lang="fr-FR" sz="1600" dirty="0" smtClean="0"/>
          </a:p>
          <a:p>
            <a:pPr lvl="0" algn="just"/>
            <a:endParaRPr lang="fr-FR" sz="1600" dirty="0"/>
          </a:p>
          <a:p>
            <a:pPr lvl="0" algn="just"/>
            <a:endParaRPr lang="de-DE" sz="1600" dirty="0"/>
          </a:p>
          <a:p>
            <a:pPr algn="just"/>
            <a:endParaRPr lang="fr-FR" sz="1600" i="1" dirty="0" smtClean="0"/>
          </a:p>
          <a:p>
            <a:pPr algn="just"/>
            <a:endParaRPr lang="de-DE" sz="1600" i="1" dirty="0"/>
          </a:p>
          <a:p>
            <a:endParaRPr lang="de-DE" sz="2800" dirty="0"/>
          </a:p>
          <a:p>
            <a:pPr lvl="0"/>
            <a:endParaRPr lang="de-DE" sz="2800" dirty="0"/>
          </a:p>
          <a:p>
            <a:pPr marL="0" indent="0" algn="just">
              <a:buNone/>
            </a:pPr>
            <a:endParaRPr lang="fr-FR" sz="2800" b="1" dirty="0">
              <a:solidFill>
                <a:srgbClr val="00B0F0"/>
              </a:solidFill>
            </a:endParaRPr>
          </a:p>
          <a:p>
            <a:pPr marL="0" indent="0" algn="just">
              <a:buNone/>
            </a:pPr>
            <a:endParaRPr lang="fr-FR" sz="2800" b="1" dirty="0" smtClean="0"/>
          </a:p>
          <a:p>
            <a:pPr marL="0" indent="0">
              <a:buNone/>
            </a:pPr>
            <a:endParaRPr lang="de-DE" sz="2800" b="1" dirty="0">
              <a:solidFill>
                <a:srgbClr val="00B0F0"/>
              </a:solidFill>
            </a:endParaRPr>
          </a:p>
        </p:txBody>
      </p:sp>
    </p:spTree>
    <p:extLst>
      <p:ext uri="{BB962C8B-B14F-4D97-AF65-F5344CB8AC3E}">
        <p14:creationId xmlns:p14="http://schemas.microsoft.com/office/powerpoint/2010/main" xmlns="" val="366971849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BIBLIOGRAPHIE SUCCINTE </a:t>
            </a:r>
            <a:endParaRPr lang="de-DE" b="1" dirty="0"/>
          </a:p>
        </p:txBody>
      </p:sp>
      <p:sp>
        <p:nvSpPr>
          <p:cNvPr id="3" name="Espace réservé du contenu 2"/>
          <p:cNvSpPr>
            <a:spLocks noGrp="1"/>
          </p:cNvSpPr>
          <p:nvPr>
            <p:ph idx="1"/>
          </p:nvPr>
        </p:nvSpPr>
        <p:spPr/>
        <p:txBody>
          <a:bodyPr>
            <a:normAutofit/>
          </a:bodyPr>
          <a:lstStyle/>
          <a:p>
            <a:r>
              <a:rPr lang="fr-FR" sz="2000" b="1" dirty="0" smtClean="0">
                <a:solidFill>
                  <a:srgbClr val="00B0F0"/>
                </a:solidFill>
              </a:rPr>
              <a:t>DES </a:t>
            </a:r>
            <a:r>
              <a:rPr lang="fr-FR" sz="2000" b="1" dirty="0">
                <a:solidFill>
                  <a:srgbClr val="00B0F0"/>
                </a:solidFill>
              </a:rPr>
              <a:t>RESSOURCES NUMERIQUES : </a:t>
            </a:r>
            <a:endParaRPr lang="de-DE" sz="2000" b="1" dirty="0" smtClean="0">
              <a:solidFill>
                <a:srgbClr val="00B0F0"/>
              </a:solidFill>
            </a:endParaRPr>
          </a:p>
          <a:p>
            <a:endParaRPr lang="de-DE" sz="2000" dirty="0"/>
          </a:p>
          <a:p>
            <a:r>
              <a:rPr lang="fr-FR" sz="2000" dirty="0" smtClean="0"/>
              <a:t>Site </a:t>
            </a:r>
            <a:r>
              <a:rPr lang="fr-FR" sz="2000" dirty="0" err="1"/>
              <a:t>Eduscol</a:t>
            </a:r>
            <a:r>
              <a:rPr lang="fr-FR" sz="2000" dirty="0"/>
              <a:t>, Rendez –vous des Lettres, Actes 2014, « Les métamorphoses de la parole à l’heure numérique ». </a:t>
            </a:r>
            <a:r>
              <a:rPr lang="fr-FR" sz="2000" u="sng" dirty="0">
                <a:hlinkClick r:id="rId2"/>
              </a:rPr>
              <a:t>http://eduscol.education.fr/pnf-lettres/</a:t>
            </a:r>
            <a:endParaRPr lang="de-DE" sz="2000" dirty="0"/>
          </a:p>
          <a:p>
            <a:r>
              <a:rPr lang="fr-FR" sz="2000" dirty="0"/>
              <a:t>Site </a:t>
            </a:r>
            <a:r>
              <a:rPr lang="fr-FR" sz="2000" dirty="0" err="1"/>
              <a:t>Eduscol</a:t>
            </a:r>
            <a:r>
              <a:rPr lang="fr-FR" sz="2000" dirty="0"/>
              <a:t>, Travaux académiques mutualisés en lettres, Thème de travail 2014-2015, « Pratiques de l’oral à l’heure du numérique ». </a:t>
            </a:r>
            <a:r>
              <a:rPr lang="fr-FR" sz="2000" u="sng" dirty="0">
                <a:hlinkClick r:id="rId3"/>
              </a:rPr>
              <a:t>http://</a:t>
            </a:r>
            <a:r>
              <a:rPr lang="fr-FR" sz="2000" u="sng" dirty="0" smtClean="0">
                <a:hlinkClick r:id="rId3"/>
              </a:rPr>
              <a:t>eduscol.education.fr/lettres/rezo/traam</a:t>
            </a:r>
            <a:endParaRPr lang="fr-FR" sz="2000" u="sng" dirty="0" smtClean="0"/>
          </a:p>
          <a:p>
            <a:pPr marL="0" indent="0">
              <a:buNone/>
            </a:pPr>
            <a:endParaRPr lang="de-DE" sz="2000" dirty="0"/>
          </a:p>
          <a:p>
            <a:r>
              <a:rPr lang="fr-FR" sz="2000" b="1" dirty="0">
                <a:solidFill>
                  <a:srgbClr val="00B0F0"/>
                </a:solidFill>
              </a:rPr>
              <a:t>DES RESSOURCES « PAPIER » :</a:t>
            </a:r>
            <a:endParaRPr lang="de-DE" sz="2000" dirty="0">
              <a:solidFill>
                <a:srgbClr val="00B0F0"/>
              </a:solidFill>
            </a:endParaRPr>
          </a:p>
          <a:p>
            <a:r>
              <a:rPr lang="fr-FR" sz="2000" dirty="0" smtClean="0"/>
              <a:t>Béguin Michel, </a:t>
            </a:r>
            <a:r>
              <a:rPr lang="fr-FR" sz="2000" i="1" dirty="0"/>
              <a:t>L’oral a la parole, pratique de l’oral au collège</a:t>
            </a:r>
            <a:r>
              <a:rPr lang="fr-FR" sz="2000" dirty="0"/>
              <a:t>, </a:t>
            </a:r>
            <a:r>
              <a:rPr lang="fr-FR" sz="2000" dirty="0" err="1"/>
              <a:t>Ceren</a:t>
            </a:r>
            <a:r>
              <a:rPr lang="fr-FR" sz="2000" dirty="0"/>
              <a:t>, </a:t>
            </a:r>
            <a:r>
              <a:rPr lang="fr-FR" sz="2000" dirty="0" smtClean="0"/>
              <a:t>2013</a:t>
            </a:r>
          </a:p>
          <a:p>
            <a:r>
              <a:rPr lang="fr-FR" sz="2000" dirty="0" err="1" smtClean="0"/>
              <a:t>Dulibine</a:t>
            </a:r>
            <a:r>
              <a:rPr lang="fr-FR" sz="2000" dirty="0" smtClean="0"/>
              <a:t> </a:t>
            </a:r>
            <a:r>
              <a:rPr lang="fr-FR" sz="2000" dirty="0"/>
              <a:t>Chantal, </a:t>
            </a:r>
            <a:r>
              <a:rPr lang="fr-FR" sz="2000" i="1" dirty="0"/>
              <a:t>Coups de théâtre en classe entière</a:t>
            </a:r>
            <a:r>
              <a:rPr lang="fr-FR" sz="2000" dirty="0"/>
              <a:t>, Argos, 2011. </a:t>
            </a:r>
            <a:endParaRPr lang="de-DE" sz="2000" dirty="0"/>
          </a:p>
          <a:p>
            <a:r>
              <a:rPr lang="fr-FR" sz="2000" dirty="0" err="1" smtClean="0"/>
              <a:t>Halté</a:t>
            </a:r>
            <a:r>
              <a:rPr lang="fr-FR" sz="2000" dirty="0" smtClean="0"/>
              <a:t> Jean-François, </a:t>
            </a:r>
            <a:r>
              <a:rPr lang="fr-FR" sz="2000" i="1" dirty="0"/>
              <a:t>L’oral dans la classe</a:t>
            </a:r>
            <a:r>
              <a:rPr lang="fr-FR" sz="2000" dirty="0"/>
              <a:t>, L’Harmatan, 2005</a:t>
            </a:r>
            <a:endParaRPr lang="de-DE" sz="2000" dirty="0"/>
          </a:p>
          <a:p>
            <a:pPr algn="just"/>
            <a:endParaRPr lang="fr-FR" sz="2000" dirty="0" smtClean="0"/>
          </a:p>
          <a:p>
            <a:pPr marL="0" indent="0" algn="just">
              <a:buNone/>
            </a:pPr>
            <a:endParaRPr lang="de-DE" sz="2800" b="1" dirty="0">
              <a:solidFill>
                <a:srgbClr val="00B0F0"/>
              </a:solidFill>
            </a:endParaRPr>
          </a:p>
        </p:txBody>
      </p:sp>
      <p:pic>
        <p:nvPicPr>
          <p:cNvPr id="6146" name="Picture 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172400" y="6165304"/>
            <a:ext cx="401637" cy="4079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55861028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de-DE" b="1" dirty="0" smtClean="0"/>
              <a:t>I CONSTAT </a:t>
            </a:r>
            <a:endParaRPr lang="de-DE" b="1" dirty="0"/>
          </a:p>
        </p:txBody>
      </p:sp>
      <p:sp>
        <p:nvSpPr>
          <p:cNvPr id="5" name="Espace réservé du contenu 4"/>
          <p:cNvSpPr>
            <a:spLocks noGrp="1"/>
          </p:cNvSpPr>
          <p:nvPr>
            <p:ph idx="1"/>
          </p:nvPr>
        </p:nvSpPr>
        <p:spPr/>
        <p:txBody>
          <a:bodyPr>
            <a:normAutofit/>
          </a:bodyPr>
          <a:lstStyle/>
          <a:p>
            <a:pPr marL="0" indent="0" algn="just">
              <a:buNone/>
            </a:pPr>
            <a:r>
              <a:rPr lang="fr-FR" sz="2800" b="1" dirty="0" smtClean="0">
                <a:solidFill>
                  <a:srgbClr val="00B0F0"/>
                </a:solidFill>
              </a:rPr>
              <a:t>A L’oral, un « serpent de mer » des pratiques pédagogiques</a:t>
            </a:r>
          </a:p>
          <a:p>
            <a:pPr marL="0" indent="0" algn="just">
              <a:buNone/>
            </a:pPr>
            <a:endParaRPr lang="fr-FR" b="1" dirty="0"/>
          </a:p>
          <a:p>
            <a:pPr algn="just">
              <a:buFont typeface="Arial" charset="0"/>
              <a:buChar char="•"/>
            </a:pPr>
            <a:r>
              <a:rPr lang="fr-FR" dirty="0" smtClean="0"/>
              <a:t>Le système éducatif français </a:t>
            </a:r>
            <a:r>
              <a:rPr lang="fr-FR" b="1" dirty="0" smtClean="0"/>
              <a:t>privilégie l’écrit</a:t>
            </a:r>
          </a:p>
          <a:p>
            <a:pPr algn="just">
              <a:buFont typeface="Arial" charset="0"/>
              <a:buChar char="•"/>
            </a:pPr>
            <a:endParaRPr lang="fr-FR" dirty="0" smtClean="0"/>
          </a:p>
          <a:p>
            <a:pPr algn="just">
              <a:buFont typeface="Arial" charset="0"/>
              <a:buChar char="•"/>
            </a:pPr>
            <a:r>
              <a:rPr lang="fr-FR" dirty="0" smtClean="0"/>
              <a:t>Corrélé le plus souvent aux compétences de lecture et d’écriture, il est </a:t>
            </a:r>
            <a:r>
              <a:rPr lang="fr-FR" b="1" dirty="0" smtClean="0"/>
              <a:t>rarement perçu </a:t>
            </a:r>
            <a:r>
              <a:rPr lang="fr-FR" dirty="0" smtClean="0"/>
              <a:t>comme un objet d’apprentissage à part entière</a:t>
            </a:r>
          </a:p>
          <a:p>
            <a:pPr marL="0" indent="0" algn="just">
              <a:buNone/>
            </a:pPr>
            <a:endParaRPr lang="fr-FR" dirty="0" smtClean="0"/>
          </a:p>
          <a:p>
            <a:pPr algn="just">
              <a:buFont typeface="Arial" charset="0"/>
              <a:buChar char="•"/>
            </a:pPr>
            <a:r>
              <a:rPr lang="fr-FR" dirty="0" smtClean="0"/>
              <a:t>C’est un objet d’apprentissage qui paraît souvent </a:t>
            </a:r>
            <a:r>
              <a:rPr lang="fr-FR" b="1" dirty="0" smtClean="0"/>
              <a:t>chronophage</a:t>
            </a:r>
          </a:p>
          <a:p>
            <a:pPr>
              <a:buFont typeface="Arial" charset="0"/>
              <a:buChar char="•"/>
            </a:pPr>
            <a:endParaRPr lang="fr-FR" sz="2800" b="1" dirty="0" smtClean="0">
              <a:solidFill>
                <a:srgbClr val="00B0F0"/>
              </a:solidFill>
            </a:endParaRPr>
          </a:p>
          <a:p>
            <a:endParaRPr lang="fr-FR" sz="2800" b="1" dirty="0">
              <a:solidFill>
                <a:srgbClr val="00B0F0"/>
              </a:solidFill>
            </a:endParaRPr>
          </a:p>
          <a:p>
            <a:endParaRPr lang="fr-FR" b="1" dirty="0" smtClean="0"/>
          </a:p>
          <a:p>
            <a:pPr algn="just"/>
            <a:endParaRPr lang="de-DE" dirty="0"/>
          </a:p>
        </p:txBody>
      </p:sp>
    </p:spTree>
    <p:extLst>
      <p:ext uri="{BB962C8B-B14F-4D97-AF65-F5344CB8AC3E}">
        <p14:creationId xmlns:p14="http://schemas.microsoft.com/office/powerpoint/2010/main" xmlns="" val="365787881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de-DE" b="1" dirty="0" smtClean="0"/>
              <a:t>I CONSTAT </a:t>
            </a:r>
            <a:endParaRPr lang="de-DE" b="1" dirty="0"/>
          </a:p>
        </p:txBody>
      </p:sp>
      <p:sp>
        <p:nvSpPr>
          <p:cNvPr id="5" name="Espace réservé du contenu 4"/>
          <p:cNvSpPr>
            <a:spLocks noGrp="1"/>
          </p:cNvSpPr>
          <p:nvPr>
            <p:ph idx="1"/>
          </p:nvPr>
        </p:nvSpPr>
        <p:spPr/>
        <p:txBody>
          <a:bodyPr>
            <a:normAutofit fontScale="92500" lnSpcReduction="10000"/>
          </a:bodyPr>
          <a:lstStyle/>
          <a:p>
            <a:pPr marL="0" indent="0" algn="just">
              <a:buNone/>
            </a:pPr>
            <a:r>
              <a:rPr lang="fr-FR" sz="2800" b="1" dirty="0" smtClean="0">
                <a:solidFill>
                  <a:srgbClr val="00B0F0"/>
                </a:solidFill>
              </a:rPr>
              <a:t>B L’apparition d’une épreuve orale pour l’obtention du DNB</a:t>
            </a:r>
          </a:p>
          <a:p>
            <a:pPr marL="0" indent="0" algn="just">
              <a:buNone/>
            </a:pPr>
            <a:endParaRPr lang="fr-FR" b="1" dirty="0"/>
          </a:p>
          <a:p>
            <a:pPr algn="just">
              <a:buFont typeface="Arial" charset="0"/>
              <a:buChar char="•"/>
            </a:pPr>
            <a:r>
              <a:rPr lang="fr-FR" b="1" dirty="0" smtClean="0"/>
              <a:t>Légitimation</a:t>
            </a:r>
            <a:r>
              <a:rPr lang="fr-FR" dirty="0" smtClean="0"/>
              <a:t> de l’oral comme objet d’apprentissage</a:t>
            </a:r>
          </a:p>
          <a:p>
            <a:pPr algn="just">
              <a:buFont typeface="Arial" charset="0"/>
              <a:buChar char="•"/>
            </a:pPr>
            <a:endParaRPr lang="fr-FR" b="1" dirty="0" smtClean="0"/>
          </a:p>
          <a:p>
            <a:pPr algn="just">
              <a:buFont typeface="Arial" charset="0"/>
              <a:buChar char="•"/>
            </a:pPr>
            <a:r>
              <a:rPr lang="fr-FR" b="1" dirty="0" smtClean="0"/>
              <a:t>Mais </a:t>
            </a:r>
            <a:r>
              <a:rPr lang="fr-FR" dirty="0"/>
              <a:t>le piège serait de « </a:t>
            </a:r>
            <a:r>
              <a:rPr lang="fr-FR" b="1" dirty="0"/>
              <a:t>réduire</a:t>
            </a:r>
            <a:r>
              <a:rPr lang="fr-FR" dirty="0"/>
              <a:t> les apprentissages de l’oral </a:t>
            </a:r>
            <a:r>
              <a:rPr lang="fr-FR" b="1" dirty="0"/>
              <a:t>à ses aspects exclusivement techniques</a:t>
            </a:r>
            <a:r>
              <a:rPr lang="fr-FR" dirty="0"/>
              <a:t>, même si ces éléments sont nécessaires et doivent être étudiés. </a:t>
            </a:r>
            <a:r>
              <a:rPr lang="fr-FR" dirty="0" smtClean="0"/>
              <a:t>» Patrick </a:t>
            </a:r>
            <a:r>
              <a:rPr lang="fr-FR" dirty="0" err="1" smtClean="0"/>
              <a:t>Laudet</a:t>
            </a:r>
            <a:r>
              <a:rPr lang="fr-FR" dirty="0" smtClean="0"/>
              <a:t>, IGEN de lettres. </a:t>
            </a:r>
          </a:p>
          <a:p>
            <a:pPr algn="just">
              <a:buFont typeface="Arial" charset="0"/>
              <a:buChar char="•"/>
            </a:pPr>
            <a:endParaRPr lang="fr-FR" dirty="0"/>
          </a:p>
          <a:p>
            <a:pPr algn="just">
              <a:buFont typeface="Arial" charset="0"/>
              <a:buChar char="•"/>
            </a:pPr>
            <a:r>
              <a:rPr lang="fr-FR" dirty="0" smtClean="0"/>
              <a:t>Trop souvent, les techniques de maîtrise de l’oral sont celles de l’écrit ou presque : «dans </a:t>
            </a:r>
            <a:r>
              <a:rPr lang="fr-FR" dirty="0"/>
              <a:t>les oraux actuellement, on écoute chez les meilleurs élèves un « </a:t>
            </a:r>
            <a:r>
              <a:rPr lang="fr-FR" b="1" dirty="0"/>
              <a:t>écrit oralisé </a:t>
            </a:r>
            <a:r>
              <a:rPr lang="fr-FR" dirty="0"/>
              <a:t>». </a:t>
            </a:r>
            <a:r>
              <a:rPr lang="fr-FR" dirty="0" smtClean="0"/>
              <a:t> </a:t>
            </a:r>
            <a:r>
              <a:rPr lang="fr-FR" dirty="0"/>
              <a:t>Patrick </a:t>
            </a:r>
            <a:r>
              <a:rPr lang="fr-FR" dirty="0" err="1"/>
              <a:t>Laudet</a:t>
            </a:r>
            <a:r>
              <a:rPr lang="fr-FR" dirty="0"/>
              <a:t>, IGEN de lettres. </a:t>
            </a:r>
          </a:p>
          <a:p>
            <a:pPr>
              <a:buFont typeface="Arial" charset="0"/>
              <a:buChar char="•"/>
            </a:pPr>
            <a:endParaRPr lang="fr-FR" dirty="0" smtClean="0"/>
          </a:p>
          <a:p>
            <a:pPr>
              <a:buFont typeface="Arial" charset="0"/>
              <a:buChar char="•"/>
            </a:pPr>
            <a:endParaRPr lang="fr-FR" b="1" dirty="0" smtClean="0"/>
          </a:p>
          <a:p>
            <a:pPr>
              <a:buFont typeface="Arial" charset="0"/>
              <a:buChar char="•"/>
            </a:pPr>
            <a:endParaRPr lang="fr-FR" sz="2800" b="1" dirty="0" smtClean="0">
              <a:solidFill>
                <a:srgbClr val="00B0F0"/>
              </a:solidFill>
            </a:endParaRPr>
          </a:p>
          <a:p>
            <a:endParaRPr lang="fr-FR" sz="2800" b="1" dirty="0">
              <a:solidFill>
                <a:srgbClr val="00B0F0"/>
              </a:solidFill>
            </a:endParaRPr>
          </a:p>
          <a:p>
            <a:endParaRPr lang="fr-FR" b="1" dirty="0" smtClean="0"/>
          </a:p>
          <a:p>
            <a:pPr algn="just"/>
            <a:endParaRPr lang="de-DE" dirty="0"/>
          </a:p>
        </p:txBody>
      </p:sp>
    </p:spTree>
    <p:extLst>
      <p:ext uri="{BB962C8B-B14F-4D97-AF65-F5344CB8AC3E}">
        <p14:creationId xmlns:p14="http://schemas.microsoft.com/office/powerpoint/2010/main" xmlns="" val="60812594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de-DE" b="1" dirty="0" smtClean="0"/>
              <a:t>I CONSTAT </a:t>
            </a:r>
            <a:endParaRPr lang="de-DE" b="1" dirty="0"/>
          </a:p>
        </p:txBody>
      </p:sp>
      <p:sp>
        <p:nvSpPr>
          <p:cNvPr id="5" name="Espace réservé du contenu 4"/>
          <p:cNvSpPr>
            <a:spLocks noGrp="1"/>
          </p:cNvSpPr>
          <p:nvPr>
            <p:ph idx="1"/>
          </p:nvPr>
        </p:nvSpPr>
        <p:spPr/>
        <p:txBody>
          <a:bodyPr>
            <a:normAutofit fontScale="92500" lnSpcReduction="20000"/>
          </a:bodyPr>
          <a:lstStyle/>
          <a:p>
            <a:pPr marL="0" indent="0" algn="just">
              <a:buNone/>
            </a:pPr>
            <a:r>
              <a:rPr lang="fr-FR" sz="2800" b="1" dirty="0" smtClean="0">
                <a:solidFill>
                  <a:srgbClr val="00B0F0"/>
                </a:solidFill>
              </a:rPr>
              <a:t>C DE NOUVELLES ORIENTATIONS EN 2016</a:t>
            </a:r>
          </a:p>
          <a:p>
            <a:pPr marL="0" indent="0" algn="just">
              <a:buNone/>
            </a:pPr>
            <a:endParaRPr lang="fr-FR" dirty="0" smtClean="0"/>
          </a:p>
          <a:p>
            <a:pPr algn="just">
              <a:buFont typeface="Arial" charset="0"/>
              <a:buChar char="•"/>
            </a:pPr>
            <a:r>
              <a:rPr lang="fr-FR" dirty="0" smtClean="0"/>
              <a:t>La maîtrise de l’oral fait l’objet d’une </a:t>
            </a:r>
            <a:r>
              <a:rPr lang="fr-FR" b="1" dirty="0" smtClean="0"/>
              <a:t>attention constante</a:t>
            </a:r>
            <a:r>
              <a:rPr lang="fr-FR" dirty="0" smtClean="0"/>
              <a:t>, d’un travail </a:t>
            </a:r>
            <a:r>
              <a:rPr lang="fr-FR" b="1" dirty="0" smtClean="0"/>
              <a:t>régulier, fréquent</a:t>
            </a:r>
          </a:p>
          <a:p>
            <a:pPr algn="just">
              <a:buFont typeface="Arial" charset="0"/>
              <a:buChar char="•"/>
            </a:pPr>
            <a:endParaRPr lang="fr-FR" dirty="0" smtClean="0"/>
          </a:p>
          <a:p>
            <a:pPr algn="just">
              <a:buFont typeface="Arial" charset="0"/>
              <a:buChar char="•"/>
            </a:pPr>
            <a:r>
              <a:rPr lang="fr-FR" b="1" dirty="0" smtClean="0"/>
              <a:t>Tous les aspects </a:t>
            </a:r>
            <a:r>
              <a:rPr lang="fr-FR" dirty="0" smtClean="0"/>
              <a:t>de l’oral sont sollicités</a:t>
            </a:r>
          </a:p>
          <a:p>
            <a:pPr marL="0" indent="0" algn="just">
              <a:buNone/>
            </a:pPr>
            <a:endParaRPr lang="fr-FR" dirty="0" smtClean="0"/>
          </a:p>
          <a:p>
            <a:pPr algn="just">
              <a:buFont typeface="Arial" charset="0"/>
              <a:buChar char="•"/>
            </a:pPr>
            <a:r>
              <a:rPr lang="fr-FR" dirty="0" smtClean="0"/>
              <a:t>L’objectif « oral » peut être un </a:t>
            </a:r>
            <a:r>
              <a:rPr lang="fr-FR" b="1" dirty="0" smtClean="0"/>
              <a:t>objectif de séance à lui tout seul. </a:t>
            </a:r>
          </a:p>
          <a:p>
            <a:pPr marL="0" indent="0" algn="just">
              <a:buNone/>
            </a:pPr>
            <a:endParaRPr lang="fr-FR" dirty="0" smtClean="0"/>
          </a:p>
          <a:p>
            <a:pPr algn="just">
              <a:buFont typeface="Arial" charset="0"/>
              <a:buChar char="•"/>
            </a:pPr>
            <a:r>
              <a:rPr lang="fr-FR" dirty="0" smtClean="0"/>
              <a:t>L’objet d’étude d’une séance </a:t>
            </a:r>
            <a:r>
              <a:rPr lang="fr-FR" b="1" dirty="0" smtClean="0"/>
              <a:t>peut ne pas être un écrit. </a:t>
            </a:r>
          </a:p>
          <a:p>
            <a:pPr algn="just">
              <a:buFont typeface="Arial" charset="0"/>
              <a:buChar char="•"/>
            </a:pPr>
            <a:endParaRPr lang="fr-FR" b="1" dirty="0" smtClean="0"/>
          </a:p>
          <a:p>
            <a:pPr algn="just">
              <a:buFont typeface="Arial" charset="0"/>
              <a:buChar char="•"/>
            </a:pPr>
            <a:r>
              <a:rPr lang="fr-FR" b="1" dirty="0" smtClean="0"/>
              <a:t>Une séquence </a:t>
            </a:r>
            <a:r>
              <a:rPr lang="fr-FR" dirty="0" smtClean="0"/>
              <a:t>peut voir </a:t>
            </a:r>
            <a:r>
              <a:rPr lang="fr-FR" b="1" dirty="0" smtClean="0"/>
              <a:t>ses objectifs principaux </a:t>
            </a:r>
            <a:r>
              <a:rPr lang="fr-FR" dirty="0" smtClean="0"/>
              <a:t>tournés</a:t>
            </a:r>
            <a:r>
              <a:rPr lang="fr-FR" b="1" dirty="0" smtClean="0"/>
              <a:t> </a:t>
            </a:r>
            <a:r>
              <a:rPr lang="fr-FR" dirty="0" smtClean="0"/>
              <a:t>vers l’apprentissage du langage oral</a:t>
            </a:r>
          </a:p>
          <a:p>
            <a:pPr algn="just">
              <a:buFont typeface="Arial" charset="0"/>
              <a:buChar char="•"/>
            </a:pPr>
            <a:endParaRPr lang="fr-FR" b="1" dirty="0" smtClean="0"/>
          </a:p>
          <a:p>
            <a:pPr>
              <a:buFont typeface="Arial" charset="0"/>
              <a:buChar char="•"/>
            </a:pPr>
            <a:endParaRPr lang="fr-FR" sz="2800" b="1" dirty="0" smtClean="0">
              <a:solidFill>
                <a:srgbClr val="00B0F0"/>
              </a:solidFill>
            </a:endParaRPr>
          </a:p>
          <a:p>
            <a:endParaRPr lang="fr-FR" sz="2800" b="1" dirty="0">
              <a:solidFill>
                <a:srgbClr val="00B0F0"/>
              </a:solidFill>
            </a:endParaRPr>
          </a:p>
          <a:p>
            <a:endParaRPr lang="fr-FR" b="1" dirty="0" smtClean="0"/>
          </a:p>
          <a:p>
            <a:pPr algn="just"/>
            <a:endParaRPr lang="de-DE" dirty="0"/>
          </a:p>
        </p:txBody>
      </p:sp>
    </p:spTree>
    <p:extLst>
      <p:ext uri="{BB962C8B-B14F-4D97-AF65-F5344CB8AC3E}">
        <p14:creationId xmlns:p14="http://schemas.microsoft.com/office/powerpoint/2010/main" xmlns="" val="336041094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II LES TEXTES OFFICIELS</a:t>
            </a:r>
            <a:r>
              <a:rPr lang="fr-FR" dirty="0" smtClean="0"/>
              <a:t/>
            </a:r>
            <a:br>
              <a:rPr lang="fr-FR" dirty="0" smtClean="0"/>
            </a:br>
            <a:endParaRPr lang="de-DE" dirty="0"/>
          </a:p>
        </p:txBody>
      </p:sp>
      <p:sp>
        <p:nvSpPr>
          <p:cNvPr id="5" name="Espace réservé du contenu 4"/>
          <p:cNvSpPr>
            <a:spLocks noGrp="1"/>
          </p:cNvSpPr>
          <p:nvPr>
            <p:ph idx="1"/>
          </p:nvPr>
        </p:nvSpPr>
        <p:spPr>
          <a:xfrm>
            <a:off x="457200" y="1052736"/>
            <a:ext cx="8229600" cy="5424264"/>
          </a:xfrm>
        </p:spPr>
        <p:txBody>
          <a:bodyPr>
            <a:normAutofit/>
          </a:bodyPr>
          <a:lstStyle/>
          <a:p>
            <a:pPr marL="0" indent="0">
              <a:buNone/>
            </a:pPr>
            <a:r>
              <a:rPr lang="fr-FR" b="1" dirty="0" smtClean="0">
                <a:solidFill>
                  <a:srgbClr val="00B0F0"/>
                </a:solidFill>
              </a:rPr>
              <a:t>A CYCLE 3</a:t>
            </a:r>
            <a:endParaRPr lang="fr-FR" b="1" dirty="0">
              <a:solidFill>
                <a:srgbClr val="00B0F0"/>
              </a:solidFill>
            </a:endParaRPr>
          </a:p>
          <a:p>
            <a:pPr marL="0" indent="0">
              <a:buNone/>
            </a:pPr>
            <a:endParaRPr lang="de-DE" dirty="0"/>
          </a:p>
        </p:txBody>
      </p:sp>
      <p:graphicFrame>
        <p:nvGraphicFramePr>
          <p:cNvPr id="4" name="Tableau 3"/>
          <p:cNvGraphicFramePr>
            <a:graphicFrameLocks noGrp="1"/>
          </p:cNvGraphicFramePr>
          <p:nvPr>
            <p:extLst>
              <p:ext uri="{D42A27DB-BD31-4B8C-83A1-F6EECF244321}">
                <p14:modId xmlns:p14="http://schemas.microsoft.com/office/powerpoint/2010/main" xmlns="" val="1299681586"/>
              </p:ext>
            </p:extLst>
          </p:nvPr>
        </p:nvGraphicFramePr>
        <p:xfrm>
          <a:off x="971600" y="1556792"/>
          <a:ext cx="6885250" cy="5012436"/>
        </p:xfrm>
        <a:graphic>
          <a:graphicData uri="http://schemas.openxmlformats.org/drawingml/2006/table">
            <a:tbl>
              <a:tblPr firstRow="1" firstCol="1" bandRow="1">
                <a:tableStyleId>{5C22544A-7EE6-4342-B048-85BDC9FD1C3A}</a:tableStyleId>
              </a:tblPr>
              <a:tblGrid>
                <a:gridCol w="3442625"/>
                <a:gridCol w="3442625"/>
              </a:tblGrid>
              <a:tr h="26974">
                <a:tc>
                  <a:txBody>
                    <a:bodyPr/>
                    <a:lstStyle/>
                    <a:p>
                      <a:pPr algn="just">
                        <a:lnSpc>
                          <a:spcPct val="115000"/>
                        </a:lnSpc>
                        <a:spcAft>
                          <a:spcPts val="0"/>
                        </a:spcAft>
                      </a:pPr>
                      <a:r>
                        <a:rPr lang="fr-FR" sz="1800" dirty="0">
                          <a:solidFill>
                            <a:schemeClr val="tx1"/>
                          </a:solidFill>
                          <a:effectLst/>
                        </a:rPr>
                        <a:t>Compétences travaillées – domaines du socle 1, 2, 3 </a:t>
                      </a:r>
                      <a:endParaRPr lang="de-DE" sz="1800" dirty="0">
                        <a:solidFill>
                          <a:schemeClr val="tx1"/>
                        </a:solidFill>
                        <a:effectLst/>
                      </a:endParaRPr>
                    </a:p>
                    <a:p>
                      <a:pPr algn="just">
                        <a:lnSpc>
                          <a:spcPct val="115000"/>
                        </a:lnSpc>
                        <a:spcAft>
                          <a:spcPts val="0"/>
                        </a:spcAft>
                      </a:pPr>
                      <a:r>
                        <a:rPr lang="fr-FR" sz="1200" dirty="0">
                          <a:effectLst/>
                        </a:rPr>
                        <a:t> </a:t>
                      </a:r>
                      <a:endParaRPr lang="de-DE" sz="11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fr-FR" sz="2000" b="1" dirty="0">
                          <a:solidFill>
                            <a:schemeClr val="tx1"/>
                          </a:solidFill>
                          <a:effectLst/>
                        </a:rPr>
                        <a:t>Attendus de fin de cycle </a:t>
                      </a:r>
                      <a:endParaRPr lang="de-DE" sz="2000" b="1" dirty="0">
                        <a:solidFill>
                          <a:schemeClr val="tx1"/>
                        </a:solidFill>
                        <a:effectLst/>
                      </a:endParaRPr>
                    </a:p>
                    <a:p>
                      <a:pPr algn="just">
                        <a:lnSpc>
                          <a:spcPct val="115000"/>
                        </a:lnSpc>
                        <a:spcAft>
                          <a:spcPts val="0"/>
                        </a:spcAft>
                      </a:pPr>
                      <a:r>
                        <a:rPr lang="fr-FR" sz="1200" dirty="0">
                          <a:effectLst/>
                        </a:rPr>
                        <a:t> </a:t>
                      </a:r>
                      <a:endParaRPr lang="de-DE" sz="1100" dirty="0">
                        <a:effectLst/>
                        <a:latin typeface="Calibri"/>
                        <a:ea typeface="Calibri"/>
                        <a:cs typeface="Times New Roman"/>
                      </a:endParaRPr>
                    </a:p>
                  </a:txBody>
                  <a:tcPr marL="68580" marR="68580" marT="0" marB="0"/>
                </a:tc>
              </a:tr>
              <a:tr h="0">
                <a:tc>
                  <a:txBody>
                    <a:bodyPr/>
                    <a:lstStyle/>
                    <a:p>
                      <a:pPr marL="342900" lvl="0" indent="-342900" algn="just">
                        <a:lnSpc>
                          <a:spcPct val="115000"/>
                        </a:lnSpc>
                        <a:spcAft>
                          <a:spcPts val="0"/>
                        </a:spcAft>
                        <a:buFont typeface="Calibri"/>
                        <a:buChar char="-"/>
                      </a:pPr>
                      <a:r>
                        <a:rPr lang="fr-FR" sz="1400" dirty="0">
                          <a:effectLst/>
                        </a:rPr>
                        <a:t>Ecouter pour comprendre un message oral, un propos, un discours, un texte lu</a:t>
                      </a:r>
                      <a:endParaRPr lang="de-DE" sz="1400" dirty="0">
                        <a:effectLst/>
                      </a:endParaRPr>
                    </a:p>
                    <a:p>
                      <a:pPr marL="457200" algn="just">
                        <a:lnSpc>
                          <a:spcPct val="115000"/>
                        </a:lnSpc>
                        <a:spcAft>
                          <a:spcPts val="0"/>
                        </a:spcAft>
                      </a:pPr>
                      <a:r>
                        <a:rPr lang="fr-FR" sz="1400" dirty="0">
                          <a:effectLst/>
                        </a:rPr>
                        <a:t> </a:t>
                      </a:r>
                      <a:endParaRPr lang="de-DE" sz="1400" dirty="0">
                        <a:effectLst/>
                      </a:endParaRPr>
                    </a:p>
                    <a:p>
                      <a:pPr marL="342900" lvl="0" indent="-342900" algn="just">
                        <a:lnSpc>
                          <a:spcPct val="115000"/>
                        </a:lnSpc>
                        <a:spcAft>
                          <a:spcPts val="0"/>
                        </a:spcAft>
                        <a:buFont typeface="Calibri"/>
                        <a:buChar char="-"/>
                      </a:pPr>
                      <a:r>
                        <a:rPr lang="fr-FR" sz="1400" dirty="0">
                          <a:effectLst/>
                        </a:rPr>
                        <a:t>Parler en prenant compte son auditoire</a:t>
                      </a:r>
                      <a:endParaRPr lang="de-DE" sz="1400" dirty="0">
                        <a:effectLst/>
                      </a:endParaRPr>
                    </a:p>
                    <a:p>
                      <a:pPr marL="457200">
                        <a:lnSpc>
                          <a:spcPct val="115000"/>
                        </a:lnSpc>
                        <a:spcAft>
                          <a:spcPts val="0"/>
                        </a:spcAft>
                      </a:pPr>
                      <a:r>
                        <a:rPr lang="fr-FR" sz="1400" dirty="0">
                          <a:effectLst/>
                        </a:rPr>
                        <a:t> </a:t>
                      </a:r>
                      <a:endParaRPr lang="de-DE" sz="1400" dirty="0">
                        <a:effectLst/>
                      </a:endParaRPr>
                    </a:p>
                    <a:p>
                      <a:pPr marL="457200" algn="just">
                        <a:lnSpc>
                          <a:spcPct val="115000"/>
                        </a:lnSpc>
                        <a:spcAft>
                          <a:spcPts val="0"/>
                        </a:spcAft>
                      </a:pPr>
                      <a:r>
                        <a:rPr lang="fr-FR" sz="1400" dirty="0">
                          <a:effectLst/>
                        </a:rPr>
                        <a:t> </a:t>
                      </a:r>
                      <a:endParaRPr lang="de-DE" sz="1400" dirty="0">
                        <a:effectLst/>
                      </a:endParaRPr>
                    </a:p>
                    <a:p>
                      <a:pPr marL="342900" lvl="0" indent="-342900" algn="just">
                        <a:lnSpc>
                          <a:spcPct val="115000"/>
                        </a:lnSpc>
                        <a:spcAft>
                          <a:spcPts val="0"/>
                        </a:spcAft>
                        <a:buFont typeface="Calibri"/>
                        <a:buChar char="-"/>
                      </a:pPr>
                      <a:r>
                        <a:rPr lang="fr-FR" sz="1400" dirty="0">
                          <a:effectLst/>
                        </a:rPr>
                        <a:t>Participer à des échanges dans des situations </a:t>
                      </a:r>
                      <a:r>
                        <a:rPr lang="fr-FR" sz="1400" dirty="0" smtClean="0">
                          <a:effectLst/>
                        </a:rPr>
                        <a:t>diversifiées</a:t>
                      </a:r>
                    </a:p>
                    <a:p>
                      <a:pPr marL="342900" lvl="0" indent="-342900" algn="just">
                        <a:lnSpc>
                          <a:spcPct val="115000"/>
                        </a:lnSpc>
                        <a:spcAft>
                          <a:spcPts val="0"/>
                        </a:spcAft>
                        <a:buFont typeface="Calibri"/>
                        <a:buChar char="-"/>
                      </a:pPr>
                      <a:endParaRPr lang="fr-FR" sz="1400" dirty="0" smtClean="0">
                        <a:effectLst/>
                      </a:endParaRPr>
                    </a:p>
                    <a:p>
                      <a:pPr marL="342900" lvl="0" indent="-342900" algn="just">
                        <a:lnSpc>
                          <a:spcPct val="115000"/>
                        </a:lnSpc>
                        <a:spcAft>
                          <a:spcPts val="0"/>
                        </a:spcAft>
                        <a:buFont typeface="Calibri"/>
                        <a:buChar char="-"/>
                      </a:pPr>
                      <a:endParaRPr lang="de-DE" sz="1400" dirty="0">
                        <a:effectLst/>
                      </a:endParaRPr>
                    </a:p>
                    <a:p>
                      <a:pPr marL="457200" algn="just">
                        <a:lnSpc>
                          <a:spcPct val="115000"/>
                        </a:lnSpc>
                        <a:spcAft>
                          <a:spcPts val="0"/>
                        </a:spcAft>
                      </a:pPr>
                      <a:r>
                        <a:rPr lang="fr-FR" sz="1400" dirty="0">
                          <a:effectLst/>
                        </a:rPr>
                        <a:t> </a:t>
                      </a:r>
                      <a:endParaRPr lang="de-DE" sz="1400" dirty="0">
                        <a:effectLst/>
                      </a:endParaRPr>
                    </a:p>
                    <a:p>
                      <a:pPr marL="342900" lvl="0" indent="-342900" algn="just">
                        <a:lnSpc>
                          <a:spcPct val="115000"/>
                        </a:lnSpc>
                        <a:spcAft>
                          <a:spcPts val="0"/>
                        </a:spcAft>
                        <a:buFont typeface="Calibri"/>
                        <a:buChar char="-"/>
                      </a:pPr>
                      <a:r>
                        <a:rPr lang="fr-FR" sz="1400" dirty="0">
                          <a:effectLst/>
                        </a:rPr>
                        <a:t>Adopter une attitude critique par rapport au langage produit </a:t>
                      </a:r>
                      <a:endParaRPr lang="de-DE" sz="1400" dirty="0">
                        <a:effectLst/>
                      </a:endParaRPr>
                    </a:p>
                    <a:p>
                      <a:pPr algn="just">
                        <a:lnSpc>
                          <a:spcPct val="115000"/>
                        </a:lnSpc>
                        <a:spcAft>
                          <a:spcPts val="0"/>
                        </a:spcAft>
                      </a:pPr>
                      <a:r>
                        <a:rPr lang="fr-FR" sz="1400" dirty="0">
                          <a:effectLst/>
                        </a:rPr>
                        <a:t> </a:t>
                      </a:r>
                      <a:endParaRPr lang="de-DE" sz="1400" dirty="0">
                        <a:effectLst/>
                        <a:latin typeface="Calibri"/>
                        <a:ea typeface="Calibri"/>
                        <a:cs typeface="Times New Roman"/>
                      </a:endParaRPr>
                    </a:p>
                  </a:txBody>
                  <a:tcPr marL="68580" marR="68580" marT="0" marB="0"/>
                </a:tc>
                <a:tc>
                  <a:txBody>
                    <a:bodyPr/>
                    <a:lstStyle/>
                    <a:p>
                      <a:pPr marL="342900" lvl="0" indent="-342900" algn="just">
                        <a:lnSpc>
                          <a:spcPct val="115000"/>
                        </a:lnSpc>
                        <a:spcAft>
                          <a:spcPts val="0"/>
                        </a:spcAft>
                        <a:buFont typeface="Calibri"/>
                        <a:buChar char="-"/>
                      </a:pPr>
                      <a:r>
                        <a:rPr lang="fr-FR" sz="1400" dirty="0">
                          <a:effectLst/>
                        </a:rPr>
                        <a:t>Ecouter un récit et manifester sa compréhension en répondant à des questions sans se reporter au texte</a:t>
                      </a:r>
                      <a:endParaRPr lang="de-DE" sz="1400" dirty="0">
                        <a:effectLst/>
                      </a:endParaRPr>
                    </a:p>
                    <a:p>
                      <a:pPr marL="457200" algn="just">
                        <a:lnSpc>
                          <a:spcPct val="115000"/>
                        </a:lnSpc>
                        <a:spcAft>
                          <a:spcPts val="0"/>
                        </a:spcAft>
                      </a:pPr>
                      <a:r>
                        <a:rPr lang="fr-FR" sz="1400" dirty="0">
                          <a:effectLst/>
                        </a:rPr>
                        <a:t> </a:t>
                      </a:r>
                      <a:endParaRPr lang="de-DE" sz="1400" dirty="0">
                        <a:effectLst/>
                      </a:endParaRPr>
                    </a:p>
                    <a:p>
                      <a:pPr marL="342900" lvl="0" indent="-342900" algn="just">
                        <a:lnSpc>
                          <a:spcPct val="115000"/>
                        </a:lnSpc>
                        <a:spcAft>
                          <a:spcPts val="0"/>
                        </a:spcAft>
                        <a:buFont typeface="Calibri"/>
                        <a:buChar char="-"/>
                      </a:pPr>
                      <a:r>
                        <a:rPr lang="fr-FR" sz="1400" dirty="0">
                          <a:effectLst/>
                        </a:rPr>
                        <a:t>Dire de mémoire un texte à haute voix</a:t>
                      </a:r>
                      <a:endParaRPr lang="de-DE" sz="1400" dirty="0">
                        <a:effectLst/>
                      </a:endParaRPr>
                    </a:p>
                    <a:p>
                      <a:pPr algn="just">
                        <a:lnSpc>
                          <a:spcPct val="115000"/>
                        </a:lnSpc>
                        <a:spcAft>
                          <a:spcPts val="0"/>
                        </a:spcAft>
                      </a:pPr>
                      <a:r>
                        <a:rPr lang="fr-FR" sz="1400" dirty="0">
                          <a:effectLst/>
                        </a:rPr>
                        <a:t> </a:t>
                      </a:r>
                      <a:endParaRPr lang="de-DE" sz="1400" dirty="0">
                        <a:effectLst/>
                      </a:endParaRPr>
                    </a:p>
                    <a:p>
                      <a:pPr marL="342900" lvl="0" indent="-342900" algn="just">
                        <a:lnSpc>
                          <a:spcPct val="115000"/>
                        </a:lnSpc>
                        <a:spcAft>
                          <a:spcPts val="0"/>
                        </a:spcAft>
                        <a:buFont typeface="Calibri"/>
                        <a:buChar char="-"/>
                      </a:pPr>
                      <a:r>
                        <a:rPr lang="fr-FR" sz="1400" dirty="0">
                          <a:effectLst/>
                        </a:rPr>
                        <a:t>Réaliser une courte présentation orale en prenant appui sur des notes, sur un diaporama ou autre outil numérique</a:t>
                      </a:r>
                      <a:endParaRPr lang="de-DE" sz="1400" dirty="0">
                        <a:effectLst/>
                      </a:endParaRPr>
                    </a:p>
                    <a:p>
                      <a:pPr algn="just">
                        <a:lnSpc>
                          <a:spcPct val="115000"/>
                        </a:lnSpc>
                        <a:spcAft>
                          <a:spcPts val="0"/>
                        </a:spcAft>
                      </a:pPr>
                      <a:r>
                        <a:rPr lang="fr-FR" sz="1400" dirty="0">
                          <a:effectLst/>
                        </a:rPr>
                        <a:t> </a:t>
                      </a:r>
                      <a:endParaRPr lang="de-DE" sz="1400" dirty="0">
                        <a:effectLst/>
                      </a:endParaRPr>
                    </a:p>
                    <a:p>
                      <a:pPr marL="342900" lvl="0" indent="-342900" algn="just">
                        <a:lnSpc>
                          <a:spcPct val="115000"/>
                        </a:lnSpc>
                        <a:spcAft>
                          <a:spcPts val="0"/>
                        </a:spcAft>
                        <a:buFont typeface="Calibri"/>
                        <a:buChar char="-"/>
                      </a:pPr>
                      <a:r>
                        <a:rPr lang="fr-FR" sz="1400" dirty="0">
                          <a:effectLst/>
                        </a:rPr>
                        <a:t>Interagir de façon constructive avec d’autres élèves dans un groupe pour confronter des réactions ou des points de vue </a:t>
                      </a:r>
                      <a:endParaRPr lang="de-DE" sz="1400" dirty="0">
                        <a:effectLst/>
                      </a:endParaRPr>
                    </a:p>
                    <a:p>
                      <a:pPr algn="just">
                        <a:lnSpc>
                          <a:spcPct val="115000"/>
                        </a:lnSpc>
                        <a:spcAft>
                          <a:spcPts val="0"/>
                        </a:spcAft>
                      </a:pPr>
                      <a:r>
                        <a:rPr lang="fr-FR" sz="1400" dirty="0">
                          <a:effectLst/>
                        </a:rPr>
                        <a:t> </a:t>
                      </a:r>
                      <a:endParaRPr lang="de-DE" sz="14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xmlns="" val="134987262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II LES TEXTES OFFICIELS</a:t>
            </a:r>
            <a:r>
              <a:rPr lang="fr-FR" dirty="0" smtClean="0"/>
              <a:t/>
            </a:r>
            <a:br>
              <a:rPr lang="fr-FR" dirty="0" smtClean="0"/>
            </a:br>
            <a:endParaRPr lang="de-DE" dirty="0"/>
          </a:p>
        </p:txBody>
      </p:sp>
      <p:sp>
        <p:nvSpPr>
          <p:cNvPr id="5" name="Espace réservé du contenu 4"/>
          <p:cNvSpPr>
            <a:spLocks noGrp="1"/>
          </p:cNvSpPr>
          <p:nvPr>
            <p:ph idx="1"/>
          </p:nvPr>
        </p:nvSpPr>
        <p:spPr>
          <a:xfrm>
            <a:off x="457200" y="1052736"/>
            <a:ext cx="8229600" cy="5424264"/>
          </a:xfrm>
        </p:spPr>
        <p:txBody>
          <a:bodyPr>
            <a:normAutofit/>
          </a:bodyPr>
          <a:lstStyle/>
          <a:p>
            <a:pPr marL="0" indent="0">
              <a:buNone/>
            </a:pPr>
            <a:r>
              <a:rPr lang="fr-FR" sz="3200" b="1" dirty="0" smtClean="0">
                <a:solidFill>
                  <a:srgbClr val="00B0F0"/>
                </a:solidFill>
              </a:rPr>
              <a:t>A CYCLE 3</a:t>
            </a:r>
            <a:endParaRPr lang="fr-FR" sz="3200" b="1" dirty="0">
              <a:solidFill>
                <a:srgbClr val="00B0F0"/>
              </a:solidFill>
            </a:endParaRPr>
          </a:p>
          <a:p>
            <a:pPr marL="0" indent="0">
              <a:buNone/>
            </a:pPr>
            <a:endParaRPr lang="fr-FR" dirty="0"/>
          </a:p>
        </p:txBody>
      </p:sp>
      <p:sp>
        <p:nvSpPr>
          <p:cNvPr id="13" name="Rectangle 5"/>
          <p:cNvSpPr>
            <a:spLocks noChangeArrowheads="1"/>
          </p:cNvSpPr>
          <p:nvPr/>
        </p:nvSpPr>
        <p:spPr bwMode="auto">
          <a:xfrm>
            <a:off x="1647825" y="2619375"/>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de-DE" altLang="de-DE"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14" name="Tableau 13"/>
          <p:cNvGraphicFramePr>
            <a:graphicFrameLocks noGrp="1"/>
          </p:cNvGraphicFramePr>
          <p:nvPr>
            <p:extLst>
              <p:ext uri="{D42A27DB-BD31-4B8C-83A1-F6EECF244321}">
                <p14:modId xmlns:p14="http://schemas.microsoft.com/office/powerpoint/2010/main" xmlns="" val="3426111799"/>
              </p:ext>
            </p:extLst>
          </p:nvPr>
        </p:nvGraphicFramePr>
        <p:xfrm>
          <a:off x="755576" y="1720405"/>
          <a:ext cx="7704856" cy="5080214"/>
        </p:xfrm>
        <a:graphic>
          <a:graphicData uri="http://schemas.openxmlformats.org/drawingml/2006/table">
            <a:tbl>
              <a:tblPr>
                <a:tableStyleId>{5C22544A-7EE6-4342-B048-85BDC9FD1C3A}</a:tableStyleId>
              </a:tblPr>
              <a:tblGrid>
                <a:gridCol w="3744416"/>
                <a:gridCol w="3960440"/>
              </a:tblGrid>
              <a:tr h="593558">
                <a:tc gridSpan="2">
                  <a:txBody>
                    <a:bodyPr/>
                    <a:lstStyle/>
                    <a:p>
                      <a:pPr marL="68580" algn="ctr">
                        <a:lnSpc>
                          <a:spcPct val="115000"/>
                        </a:lnSpc>
                        <a:spcAft>
                          <a:spcPts val="1000"/>
                        </a:spcAft>
                        <a:tabLst>
                          <a:tab pos="2105025" algn="l"/>
                        </a:tabLst>
                      </a:pPr>
                      <a:r>
                        <a:rPr lang="fr-FR" sz="2800" b="1" dirty="0">
                          <a:effectLst/>
                        </a:rPr>
                        <a:t>Repères de progressivité</a:t>
                      </a:r>
                      <a:endParaRPr lang="de-DE" sz="2800" b="1" dirty="0">
                        <a:effectLst/>
                        <a:latin typeface="Calibri"/>
                        <a:ea typeface="Calibri"/>
                        <a:cs typeface="Times New Roman"/>
                      </a:endParaRPr>
                    </a:p>
                  </a:txBody>
                  <a:tcPr marL="44450" marR="44450" marT="0" marB="0"/>
                </a:tc>
                <a:tc hMerge="1">
                  <a:txBody>
                    <a:bodyPr/>
                    <a:lstStyle/>
                    <a:p>
                      <a:endParaRPr lang="de-DE"/>
                    </a:p>
                  </a:txBody>
                  <a:tcPr/>
                </a:tc>
              </a:tr>
              <a:tr h="768987">
                <a:tc>
                  <a:txBody>
                    <a:bodyPr/>
                    <a:lstStyle/>
                    <a:p>
                      <a:pPr algn="just">
                        <a:lnSpc>
                          <a:spcPct val="115000"/>
                        </a:lnSpc>
                        <a:spcAft>
                          <a:spcPts val="0"/>
                        </a:spcAft>
                      </a:pPr>
                      <a:r>
                        <a:rPr lang="fr-FR" sz="2400" b="1" dirty="0">
                          <a:effectLst/>
                        </a:rPr>
                        <a:t>CM1-CM2 :</a:t>
                      </a:r>
                      <a:endParaRPr lang="de-DE" sz="2400" b="1" dirty="0">
                        <a:effectLst/>
                      </a:endParaRPr>
                    </a:p>
                    <a:p>
                      <a:pPr algn="just">
                        <a:lnSpc>
                          <a:spcPct val="115000"/>
                        </a:lnSpc>
                        <a:spcAft>
                          <a:spcPts val="0"/>
                        </a:spcAft>
                      </a:pPr>
                      <a:r>
                        <a:rPr lang="fr-FR" sz="2400" b="1" dirty="0">
                          <a:effectLst/>
                        </a:rPr>
                        <a:t> </a:t>
                      </a:r>
                      <a:endParaRPr lang="de-DE" sz="2400" b="1"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fr-FR" sz="2400" b="1" dirty="0">
                          <a:effectLst/>
                        </a:rPr>
                        <a:t>6</a:t>
                      </a:r>
                      <a:r>
                        <a:rPr lang="fr-FR" sz="2400" b="1" baseline="30000" dirty="0">
                          <a:effectLst/>
                        </a:rPr>
                        <a:t>ème</a:t>
                      </a:r>
                      <a:r>
                        <a:rPr lang="fr-FR" sz="2400" b="1" dirty="0">
                          <a:effectLst/>
                        </a:rPr>
                        <a:t> : </a:t>
                      </a:r>
                      <a:endParaRPr lang="de-DE" sz="2400" b="1" dirty="0">
                        <a:effectLst/>
                      </a:endParaRPr>
                    </a:p>
                    <a:p>
                      <a:pPr algn="just">
                        <a:lnSpc>
                          <a:spcPct val="115000"/>
                        </a:lnSpc>
                        <a:spcAft>
                          <a:spcPts val="0"/>
                        </a:spcAft>
                      </a:pPr>
                      <a:r>
                        <a:rPr lang="fr-FR" sz="2400" b="1" dirty="0">
                          <a:effectLst/>
                        </a:rPr>
                        <a:t> </a:t>
                      </a:r>
                      <a:endParaRPr lang="de-DE" sz="2400" b="1" dirty="0">
                        <a:effectLst/>
                        <a:latin typeface="Calibri"/>
                        <a:ea typeface="Calibri"/>
                        <a:cs typeface="Times New Roman"/>
                      </a:endParaRPr>
                    </a:p>
                  </a:txBody>
                  <a:tcPr marL="68580" marR="68580" marT="0" marB="0"/>
                </a:tc>
              </a:tr>
              <a:tr h="3576070">
                <a:tc>
                  <a:txBody>
                    <a:bodyPr/>
                    <a:lstStyle/>
                    <a:p>
                      <a:pPr marL="342900" lvl="0" indent="-342900" algn="just">
                        <a:lnSpc>
                          <a:spcPct val="115000"/>
                        </a:lnSpc>
                        <a:spcAft>
                          <a:spcPts val="0"/>
                        </a:spcAft>
                        <a:buFont typeface="Calibri"/>
                        <a:buChar char="-"/>
                      </a:pPr>
                      <a:r>
                        <a:rPr lang="fr-FR" sz="1600" dirty="0">
                          <a:effectLst/>
                        </a:rPr>
                        <a:t>Productions de propos </a:t>
                      </a:r>
                      <a:r>
                        <a:rPr lang="fr-FR" sz="1600" dirty="0" smtClean="0">
                          <a:effectLst/>
                        </a:rPr>
                        <a:t>oraux</a:t>
                      </a:r>
                    </a:p>
                    <a:p>
                      <a:pPr marL="0" lvl="0" indent="0" algn="just">
                        <a:lnSpc>
                          <a:spcPct val="115000"/>
                        </a:lnSpc>
                        <a:spcAft>
                          <a:spcPts val="0"/>
                        </a:spcAft>
                        <a:buFont typeface="Calibri"/>
                        <a:buNone/>
                      </a:pPr>
                      <a:endParaRPr lang="fr-FR" sz="1600" dirty="0" smtClean="0">
                        <a:effectLst/>
                      </a:endParaRPr>
                    </a:p>
                    <a:p>
                      <a:pPr marL="0" lvl="0" indent="0" algn="just">
                        <a:lnSpc>
                          <a:spcPct val="115000"/>
                        </a:lnSpc>
                        <a:spcAft>
                          <a:spcPts val="0"/>
                        </a:spcAft>
                        <a:buFont typeface="Calibri"/>
                        <a:buNone/>
                      </a:pPr>
                      <a:endParaRPr lang="fr-FR" sz="1600" dirty="0" smtClean="0">
                        <a:effectLst/>
                      </a:endParaRPr>
                    </a:p>
                    <a:p>
                      <a:pPr marL="0" lvl="0" indent="0" algn="just">
                        <a:lnSpc>
                          <a:spcPct val="115000"/>
                        </a:lnSpc>
                        <a:spcAft>
                          <a:spcPts val="0"/>
                        </a:spcAft>
                        <a:buFont typeface="Calibri"/>
                        <a:buNone/>
                      </a:pPr>
                      <a:endParaRPr lang="fr-FR" sz="1600" dirty="0" smtClean="0">
                        <a:effectLst/>
                      </a:endParaRPr>
                    </a:p>
                    <a:p>
                      <a:pPr marL="0" lvl="0" indent="0" algn="just">
                        <a:lnSpc>
                          <a:spcPct val="115000"/>
                        </a:lnSpc>
                        <a:spcAft>
                          <a:spcPts val="0"/>
                        </a:spcAft>
                        <a:buFont typeface="Calibri"/>
                        <a:buNone/>
                      </a:pPr>
                      <a:endParaRPr lang="fr-FR" sz="1600" dirty="0" smtClean="0">
                        <a:effectLst/>
                      </a:endParaRPr>
                    </a:p>
                    <a:p>
                      <a:pPr marL="0" lvl="0" indent="0" algn="just">
                        <a:lnSpc>
                          <a:spcPct val="115000"/>
                        </a:lnSpc>
                        <a:spcAft>
                          <a:spcPts val="0"/>
                        </a:spcAft>
                        <a:buFont typeface="Calibri"/>
                        <a:buNone/>
                      </a:pPr>
                      <a:endParaRPr lang="fr-FR" sz="1600" dirty="0" smtClean="0">
                        <a:effectLst/>
                      </a:endParaRPr>
                    </a:p>
                    <a:p>
                      <a:pPr marL="0" lvl="0" indent="0" algn="just">
                        <a:lnSpc>
                          <a:spcPct val="115000"/>
                        </a:lnSpc>
                        <a:spcAft>
                          <a:spcPts val="0"/>
                        </a:spcAft>
                        <a:buFont typeface="Calibri"/>
                        <a:buNone/>
                      </a:pPr>
                      <a:endParaRPr lang="fr-FR" sz="1600" dirty="0" smtClean="0">
                        <a:effectLst/>
                      </a:endParaRPr>
                    </a:p>
                    <a:p>
                      <a:pPr marL="0" lvl="0" indent="0" algn="just">
                        <a:lnSpc>
                          <a:spcPct val="115000"/>
                        </a:lnSpc>
                        <a:spcAft>
                          <a:spcPts val="0"/>
                        </a:spcAft>
                        <a:buFont typeface="Calibri"/>
                        <a:buNone/>
                      </a:pPr>
                      <a:endParaRPr lang="de-DE" sz="1600" dirty="0">
                        <a:effectLst/>
                      </a:endParaRPr>
                    </a:p>
                    <a:p>
                      <a:pPr marL="342900" lvl="0" indent="-342900" algn="just">
                        <a:lnSpc>
                          <a:spcPct val="115000"/>
                        </a:lnSpc>
                        <a:spcAft>
                          <a:spcPts val="0"/>
                        </a:spcAft>
                        <a:buFont typeface="Calibri"/>
                        <a:buChar char="-"/>
                      </a:pPr>
                      <a:r>
                        <a:rPr lang="fr-FR" sz="1600" dirty="0">
                          <a:effectLst/>
                        </a:rPr>
                        <a:t>Textes présentant un univers référentiel plus proche </a:t>
                      </a:r>
                      <a:endParaRPr lang="fr-FR" sz="1600" dirty="0" smtClean="0">
                        <a:effectLst/>
                      </a:endParaRPr>
                    </a:p>
                    <a:p>
                      <a:pPr marL="0" lvl="0" indent="0" algn="just">
                        <a:lnSpc>
                          <a:spcPct val="115000"/>
                        </a:lnSpc>
                        <a:spcAft>
                          <a:spcPts val="0"/>
                        </a:spcAft>
                        <a:buFont typeface="Calibri"/>
                        <a:buNone/>
                      </a:pPr>
                      <a:endParaRPr lang="de-DE" sz="1600" dirty="0">
                        <a:effectLst/>
                      </a:endParaRPr>
                    </a:p>
                    <a:p>
                      <a:pPr marL="342900" lvl="0" indent="-342900" algn="just">
                        <a:lnSpc>
                          <a:spcPct val="115000"/>
                        </a:lnSpc>
                        <a:spcAft>
                          <a:spcPts val="0"/>
                        </a:spcAft>
                        <a:buFont typeface="Calibri"/>
                        <a:buChar char="-"/>
                      </a:pPr>
                      <a:r>
                        <a:rPr lang="fr-FR" sz="1600" dirty="0">
                          <a:effectLst/>
                        </a:rPr>
                        <a:t>Etayage </a:t>
                      </a:r>
                      <a:endParaRPr lang="de-DE" sz="1600" dirty="0">
                        <a:effectLst/>
                      </a:endParaRPr>
                    </a:p>
                    <a:p>
                      <a:pPr algn="just">
                        <a:lnSpc>
                          <a:spcPct val="115000"/>
                        </a:lnSpc>
                        <a:spcAft>
                          <a:spcPts val="0"/>
                        </a:spcAft>
                      </a:pPr>
                      <a:r>
                        <a:rPr lang="fr-FR" sz="1600" dirty="0">
                          <a:effectLst/>
                        </a:rPr>
                        <a:t> </a:t>
                      </a:r>
                      <a:endParaRPr lang="de-DE" sz="1600" dirty="0">
                        <a:effectLst/>
                        <a:latin typeface="Calibri"/>
                        <a:ea typeface="Calibri"/>
                        <a:cs typeface="Times New Roman"/>
                      </a:endParaRPr>
                    </a:p>
                  </a:txBody>
                  <a:tcPr marL="68580" marR="68580" marT="0" marB="0"/>
                </a:tc>
                <a:tc>
                  <a:txBody>
                    <a:bodyPr/>
                    <a:lstStyle/>
                    <a:p>
                      <a:pPr marL="342900" lvl="0" indent="-342900" algn="just">
                        <a:lnSpc>
                          <a:spcPct val="115000"/>
                        </a:lnSpc>
                        <a:spcAft>
                          <a:spcPts val="0"/>
                        </a:spcAft>
                        <a:buFont typeface="Calibri"/>
                        <a:buChar char="-"/>
                      </a:pPr>
                      <a:r>
                        <a:rPr lang="fr-FR" sz="1600" dirty="0">
                          <a:effectLst/>
                        </a:rPr>
                        <a:t>Présentation orale plus </a:t>
                      </a:r>
                      <a:r>
                        <a:rPr lang="fr-FR" sz="1600" dirty="0" smtClean="0">
                          <a:effectLst/>
                        </a:rPr>
                        <a:t>formalisée</a:t>
                      </a:r>
                    </a:p>
                    <a:p>
                      <a:pPr marL="0" lvl="0" indent="0" algn="just">
                        <a:lnSpc>
                          <a:spcPct val="115000"/>
                        </a:lnSpc>
                        <a:spcAft>
                          <a:spcPts val="0"/>
                        </a:spcAft>
                        <a:buFont typeface="Calibri"/>
                        <a:buNone/>
                      </a:pPr>
                      <a:endParaRPr lang="de-DE" sz="1600" dirty="0">
                        <a:effectLst/>
                      </a:endParaRPr>
                    </a:p>
                    <a:p>
                      <a:pPr marL="342900" lvl="0" indent="-342900" algn="just">
                        <a:lnSpc>
                          <a:spcPct val="115000"/>
                        </a:lnSpc>
                        <a:spcAft>
                          <a:spcPts val="0"/>
                        </a:spcAft>
                        <a:buFont typeface="Calibri"/>
                        <a:buChar char="-"/>
                      </a:pPr>
                      <a:r>
                        <a:rPr lang="fr-FR" sz="1600" dirty="0">
                          <a:effectLst/>
                        </a:rPr>
                        <a:t>Messages, propos, discours plus complexes, implicite plus </a:t>
                      </a:r>
                      <a:r>
                        <a:rPr lang="fr-FR" sz="1600" dirty="0" smtClean="0">
                          <a:effectLst/>
                        </a:rPr>
                        <a:t>important</a:t>
                      </a:r>
                    </a:p>
                    <a:p>
                      <a:pPr marL="342900" lvl="0" indent="-342900" algn="just">
                        <a:lnSpc>
                          <a:spcPct val="115000"/>
                        </a:lnSpc>
                        <a:spcAft>
                          <a:spcPts val="0"/>
                        </a:spcAft>
                        <a:buFont typeface="Calibri"/>
                        <a:buChar char="-"/>
                      </a:pPr>
                      <a:endParaRPr lang="de-DE" sz="1600" dirty="0">
                        <a:effectLst/>
                      </a:endParaRPr>
                    </a:p>
                    <a:p>
                      <a:pPr marL="342900" lvl="0" indent="-342900" algn="just">
                        <a:lnSpc>
                          <a:spcPct val="115000"/>
                        </a:lnSpc>
                        <a:spcAft>
                          <a:spcPts val="0"/>
                        </a:spcAft>
                        <a:buFont typeface="Calibri"/>
                        <a:buChar char="-"/>
                      </a:pPr>
                      <a:r>
                        <a:rPr lang="fr-FR" sz="1600" dirty="0">
                          <a:effectLst/>
                        </a:rPr>
                        <a:t>Support de travail et discours produits plus longs, plus complexes, </a:t>
                      </a:r>
                      <a:endParaRPr lang="fr-FR" sz="1600" dirty="0" smtClean="0">
                        <a:effectLst/>
                      </a:endParaRPr>
                    </a:p>
                    <a:p>
                      <a:pPr marL="342900" lvl="0" indent="-342900" algn="just">
                        <a:lnSpc>
                          <a:spcPct val="115000"/>
                        </a:lnSpc>
                        <a:spcAft>
                          <a:spcPts val="0"/>
                        </a:spcAft>
                        <a:buFont typeface="Calibri"/>
                        <a:buChar char="-"/>
                      </a:pPr>
                      <a:endParaRPr lang="de-DE" sz="1600" dirty="0">
                        <a:effectLst/>
                      </a:endParaRPr>
                    </a:p>
                    <a:p>
                      <a:pPr marL="342900" lvl="0" indent="-342900" algn="just">
                        <a:lnSpc>
                          <a:spcPct val="115000"/>
                        </a:lnSpc>
                        <a:spcAft>
                          <a:spcPts val="0"/>
                        </a:spcAft>
                        <a:buFont typeface="Calibri"/>
                        <a:buChar char="-"/>
                      </a:pPr>
                      <a:r>
                        <a:rPr lang="fr-FR" sz="1600" dirty="0">
                          <a:effectLst/>
                        </a:rPr>
                        <a:t>univers référentiel moins </a:t>
                      </a:r>
                      <a:r>
                        <a:rPr lang="fr-FR" sz="1600" dirty="0" smtClean="0">
                          <a:effectLst/>
                        </a:rPr>
                        <a:t>familier</a:t>
                      </a:r>
                    </a:p>
                    <a:p>
                      <a:pPr marL="342900" lvl="0" indent="-342900" algn="just">
                        <a:lnSpc>
                          <a:spcPct val="115000"/>
                        </a:lnSpc>
                        <a:spcAft>
                          <a:spcPts val="0"/>
                        </a:spcAft>
                        <a:buFont typeface="Calibri"/>
                        <a:buChar char="-"/>
                      </a:pPr>
                      <a:endParaRPr lang="fr-FR" sz="1600" dirty="0" smtClean="0">
                        <a:effectLst/>
                      </a:endParaRPr>
                    </a:p>
                    <a:p>
                      <a:pPr marL="342900" lvl="0" indent="-342900" algn="just">
                        <a:lnSpc>
                          <a:spcPct val="115000"/>
                        </a:lnSpc>
                        <a:spcAft>
                          <a:spcPts val="0"/>
                        </a:spcAft>
                        <a:buFont typeface="Calibri"/>
                        <a:buChar char="-"/>
                      </a:pPr>
                      <a:endParaRPr lang="de-DE" sz="1600" dirty="0">
                        <a:effectLst/>
                      </a:endParaRPr>
                    </a:p>
                    <a:p>
                      <a:pPr marL="342900" lvl="0" indent="-342900" algn="just">
                        <a:lnSpc>
                          <a:spcPct val="115000"/>
                        </a:lnSpc>
                        <a:spcAft>
                          <a:spcPts val="0"/>
                        </a:spcAft>
                        <a:buFont typeface="Calibri"/>
                        <a:buChar char="-"/>
                      </a:pPr>
                      <a:r>
                        <a:rPr lang="fr-FR" sz="1600" dirty="0">
                          <a:effectLst/>
                        </a:rPr>
                        <a:t> Plus d’autonomie </a:t>
                      </a:r>
                      <a:endParaRPr lang="de-DE" sz="1600" dirty="0">
                        <a:effectLst/>
                        <a:latin typeface="Calibri"/>
                        <a:ea typeface="Calibri"/>
                        <a:cs typeface="Times New Roman"/>
                      </a:endParaRPr>
                    </a:p>
                  </a:txBody>
                  <a:tcPr marL="68580" marR="68580" marT="0" marB="0"/>
                </a:tc>
              </a:tr>
            </a:tbl>
          </a:graphicData>
        </a:graphic>
      </p:graphicFrame>
      <p:sp>
        <p:nvSpPr>
          <p:cNvPr id="15" name="Rectangle 6"/>
          <p:cNvSpPr>
            <a:spLocks noChangeArrowheads="1"/>
          </p:cNvSpPr>
          <p:nvPr/>
        </p:nvSpPr>
        <p:spPr bwMode="auto">
          <a:xfrm>
            <a:off x="1647825" y="2619375"/>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de-DE" altLang="de-DE" sz="1800" b="0" i="0" u="none" strike="noStrike" cap="none" normalizeH="0" baseline="0" smtClean="0">
              <a:ln>
                <a:noFill/>
              </a:ln>
              <a:solidFill>
                <a:schemeClr val="tx1"/>
              </a:solidFill>
              <a:effectLst/>
              <a:latin typeface="Arial" pitchFamily="34" charset="0"/>
              <a:cs typeface="Arial" pitchFamily="34" charset="0"/>
            </a:endParaRPr>
          </a:p>
        </p:txBody>
      </p:sp>
      <p:pic>
        <p:nvPicPr>
          <p:cNvPr id="2055" name="Picture 7"/>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059832" y="1197731"/>
            <a:ext cx="4597400" cy="57410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47730165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II LES TEXTES OFFICIELS</a:t>
            </a:r>
            <a:r>
              <a:rPr lang="fr-FR" dirty="0" smtClean="0"/>
              <a:t/>
            </a:r>
            <a:br>
              <a:rPr lang="fr-FR" dirty="0" smtClean="0"/>
            </a:br>
            <a:endParaRPr lang="de-DE" dirty="0"/>
          </a:p>
        </p:txBody>
      </p:sp>
      <p:sp>
        <p:nvSpPr>
          <p:cNvPr id="5" name="Espace réservé du contenu 4"/>
          <p:cNvSpPr>
            <a:spLocks noGrp="1"/>
          </p:cNvSpPr>
          <p:nvPr>
            <p:ph idx="1"/>
          </p:nvPr>
        </p:nvSpPr>
        <p:spPr>
          <a:xfrm>
            <a:off x="457200" y="1052736"/>
            <a:ext cx="8229600" cy="5424264"/>
          </a:xfrm>
        </p:spPr>
        <p:txBody>
          <a:bodyPr>
            <a:normAutofit/>
          </a:bodyPr>
          <a:lstStyle/>
          <a:p>
            <a:pPr marL="0" indent="0">
              <a:buNone/>
            </a:pPr>
            <a:r>
              <a:rPr lang="fr-FR" sz="2800" b="1" dirty="0">
                <a:solidFill>
                  <a:srgbClr val="00B0F0"/>
                </a:solidFill>
              </a:rPr>
              <a:t>B</a:t>
            </a:r>
            <a:r>
              <a:rPr lang="fr-FR" sz="2800" b="1" dirty="0" smtClean="0">
                <a:solidFill>
                  <a:srgbClr val="00B0F0"/>
                </a:solidFill>
              </a:rPr>
              <a:t> CYCLE 4</a:t>
            </a:r>
            <a:endParaRPr lang="fr-FR" sz="2800" b="1" dirty="0">
              <a:solidFill>
                <a:srgbClr val="00B0F0"/>
              </a:solidFill>
            </a:endParaRPr>
          </a:p>
          <a:p>
            <a:pPr marL="0" indent="0">
              <a:buNone/>
            </a:pPr>
            <a:endParaRPr lang="de-DE" dirty="0"/>
          </a:p>
        </p:txBody>
      </p:sp>
      <p:graphicFrame>
        <p:nvGraphicFramePr>
          <p:cNvPr id="4" name="Tableau 3"/>
          <p:cNvGraphicFramePr>
            <a:graphicFrameLocks noGrp="1"/>
          </p:cNvGraphicFramePr>
          <p:nvPr>
            <p:extLst>
              <p:ext uri="{D42A27DB-BD31-4B8C-83A1-F6EECF244321}">
                <p14:modId xmlns:p14="http://schemas.microsoft.com/office/powerpoint/2010/main" xmlns="" val="3197758245"/>
              </p:ext>
            </p:extLst>
          </p:nvPr>
        </p:nvGraphicFramePr>
        <p:xfrm>
          <a:off x="971600" y="1556792"/>
          <a:ext cx="7632848" cy="5112568"/>
        </p:xfrm>
        <a:graphic>
          <a:graphicData uri="http://schemas.openxmlformats.org/drawingml/2006/table">
            <a:tbl>
              <a:tblPr firstRow="1" firstCol="1" bandRow="1">
                <a:tableStyleId>{5C22544A-7EE6-4342-B048-85BDC9FD1C3A}</a:tableStyleId>
              </a:tblPr>
              <a:tblGrid>
                <a:gridCol w="3816424"/>
                <a:gridCol w="3816424"/>
              </a:tblGrid>
              <a:tr h="962530">
                <a:tc>
                  <a:txBody>
                    <a:bodyPr/>
                    <a:lstStyle/>
                    <a:p>
                      <a:pPr algn="just">
                        <a:lnSpc>
                          <a:spcPct val="115000"/>
                        </a:lnSpc>
                        <a:spcAft>
                          <a:spcPts val="0"/>
                        </a:spcAft>
                      </a:pPr>
                      <a:r>
                        <a:rPr lang="fr-FR" sz="1800" dirty="0">
                          <a:solidFill>
                            <a:schemeClr val="tx1"/>
                          </a:solidFill>
                          <a:effectLst/>
                        </a:rPr>
                        <a:t>Compétences travaillées – domaines du socle 1, 2, 3 </a:t>
                      </a:r>
                      <a:endParaRPr lang="de-DE" sz="1800" dirty="0">
                        <a:solidFill>
                          <a:schemeClr val="tx1"/>
                        </a:solidFill>
                        <a:effectLst/>
                      </a:endParaRPr>
                    </a:p>
                    <a:p>
                      <a:pPr algn="just">
                        <a:lnSpc>
                          <a:spcPct val="115000"/>
                        </a:lnSpc>
                        <a:spcAft>
                          <a:spcPts val="0"/>
                        </a:spcAft>
                      </a:pPr>
                      <a:r>
                        <a:rPr lang="fr-FR" sz="1200" dirty="0">
                          <a:effectLst/>
                        </a:rPr>
                        <a:t> </a:t>
                      </a:r>
                      <a:endParaRPr lang="de-DE" sz="11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fr-FR" sz="2000" b="1" dirty="0">
                          <a:solidFill>
                            <a:schemeClr val="tx1"/>
                          </a:solidFill>
                          <a:effectLst/>
                        </a:rPr>
                        <a:t>Attendus de fin de cycle </a:t>
                      </a:r>
                      <a:endParaRPr lang="de-DE" sz="2000" b="1" dirty="0">
                        <a:solidFill>
                          <a:schemeClr val="tx1"/>
                        </a:solidFill>
                        <a:effectLst/>
                      </a:endParaRPr>
                    </a:p>
                    <a:p>
                      <a:pPr algn="just">
                        <a:lnSpc>
                          <a:spcPct val="115000"/>
                        </a:lnSpc>
                        <a:spcAft>
                          <a:spcPts val="0"/>
                        </a:spcAft>
                      </a:pPr>
                      <a:r>
                        <a:rPr lang="fr-FR" sz="1200" dirty="0">
                          <a:effectLst/>
                        </a:rPr>
                        <a:t> </a:t>
                      </a:r>
                      <a:endParaRPr lang="de-DE" sz="1100" dirty="0">
                        <a:effectLst/>
                        <a:latin typeface="Calibri"/>
                        <a:ea typeface="Calibri"/>
                        <a:cs typeface="Times New Roman"/>
                      </a:endParaRPr>
                    </a:p>
                  </a:txBody>
                  <a:tcPr marL="68580" marR="68580" marT="0" marB="0"/>
                </a:tc>
              </a:tr>
              <a:tr h="4150038">
                <a:tc>
                  <a:txBody>
                    <a:bodyPr/>
                    <a:lstStyle/>
                    <a:p>
                      <a:pPr lvl="0"/>
                      <a:r>
                        <a:rPr lang="fr-FR" sz="1400" b="1" kern="1200" dirty="0" smtClean="0">
                          <a:solidFill>
                            <a:schemeClr val="lt1"/>
                          </a:solidFill>
                          <a:effectLst/>
                          <a:latin typeface="+mn-lt"/>
                          <a:ea typeface="+mn-ea"/>
                          <a:cs typeface="+mn-cs"/>
                        </a:rPr>
                        <a:t>-</a:t>
                      </a:r>
                      <a:r>
                        <a:rPr lang="fr-FR" sz="1400" b="1" kern="1200" baseline="0" dirty="0" smtClean="0">
                          <a:solidFill>
                            <a:schemeClr val="lt1"/>
                          </a:solidFill>
                          <a:effectLst/>
                          <a:latin typeface="+mn-lt"/>
                          <a:ea typeface="+mn-ea"/>
                          <a:cs typeface="+mn-cs"/>
                        </a:rPr>
                        <a:t> </a:t>
                      </a:r>
                      <a:r>
                        <a:rPr lang="fr-FR" sz="1400" b="1" kern="1200" dirty="0" smtClean="0">
                          <a:solidFill>
                            <a:schemeClr val="lt1"/>
                          </a:solidFill>
                          <a:effectLst/>
                          <a:latin typeface="+mn-lt"/>
                          <a:ea typeface="+mn-ea"/>
                          <a:cs typeface="+mn-cs"/>
                        </a:rPr>
                        <a:t>Comprendre et interpréter des messages et des discours oraux complexes</a:t>
                      </a:r>
                      <a:endParaRPr lang="de-DE" sz="1400" b="1" kern="1200" dirty="0" smtClean="0">
                        <a:solidFill>
                          <a:schemeClr val="lt1"/>
                        </a:solidFill>
                        <a:effectLst/>
                        <a:latin typeface="+mn-lt"/>
                        <a:ea typeface="+mn-ea"/>
                        <a:cs typeface="+mn-cs"/>
                      </a:endParaRPr>
                    </a:p>
                    <a:p>
                      <a:pPr lvl="0"/>
                      <a:endParaRPr lang="fr-FR" sz="1400" b="1" kern="1200" dirty="0" smtClean="0">
                        <a:solidFill>
                          <a:schemeClr val="lt1"/>
                        </a:solidFill>
                        <a:effectLst/>
                        <a:latin typeface="+mn-lt"/>
                        <a:ea typeface="+mn-ea"/>
                        <a:cs typeface="+mn-cs"/>
                      </a:endParaRPr>
                    </a:p>
                    <a:p>
                      <a:pPr lvl="0"/>
                      <a:r>
                        <a:rPr lang="fr-FR" sz="1400" b="1" kern="1200" dirty="0" smtClean="0">
                          <a:solidFill>
                            <a:schemeClr val="lt1"/>
                          </a:solidFill>
                          <a:effectLst/>
                          <a:latin typeface="+mn-lt"/>
                          <a:ea typeface="+mn-ea"/>
                          <a:cs typeface="+mn-cs"/>
                        </a:rPr>
                        <a:t>- S’exprimer de façon maîtrisée en s’adressant à un auditoire</a:t>
                      </a:r>
                      <a:endParaRPr lang="de-DE" sz="1400" b="1" kern="1200" dirty="0" smtClean="0">
                        <a:solidFill>
                          <a:schemeClr val="lt1"/>
                        </a:solidFill>
                        <a:effectLst/>
                        <a:latin typeface="+mn-lt"/>
                        <a:ea typeface="+mn-ea"/>
                        <a:cs typeface="+mn-cs"/>
                      </a:endParaRPr>
                    </a:p>
                    <a:p>
                      <a:pPr lvl="0"/>
                      <a:endParaRPr lang="fr-FR" sz="1400" b="1" kern="1200" dirty="0" smtClean="0">
                        <a:solidFill>
                          <a:schemeClr val="lt1"/>
                        </a:solidFill>
                        <a:effectLst/>
                        <a:latin typeface="+mn-lt"/>
                        <a:ea typeface="+mn-ea"/>
                        <a:cs typeface="+mn-cs"/>
                      </a:endParaRPr>
                    </a:p>
                    <a:p>
                      <a:pPr lvl="0"/>
                      <a:endParaRPr lang="fr-FR" sz="1400" b="1" kern="1200" dirty="0" smtClean="0">
                        <a:solidFill>
                          <a:schemeClr val="lt1"/>
                        </a:solidFill>
                        <a:effectLst/>
                        <a:latin typeface="+mn-lt"/>
                        <a:ea typeface="+mn-ea"/>
                        <a:cs typeface="+mn-cs"/>
                      </a:endParaRPr>
                    </a:p>
                    <a:p>
                      <a:pPr lvl="0"/>
                      <a:endParaRPr lang="fr-FR" sz="1400" b="1" kern="1200" dirty="0" smtClean="0">
                        <a:solidFill>
                          <a:schemeClr val="lt1"/>
                        </a:solidFill>
                        <a:effectLst/>
                        <a:latin typeface="+mn-lt"/>
                        <a:ea typeface="+mn-ea"/>
                        <a:cs typeface="+mn-cs"/>
                      </a:endParaRPr>
                    </a:p>
                    <a:p>
                      <a:pPr lvl="0"/>
                      <a:endParaRPr lang="fr-FR" sz="1400" b="1" kern="1200" dirty="0" smtClean="0">
                        <a:solidFill>
                          <a:schemeClr val="lt1"/>
                        </a:solidFill>
                        <a:effectLst/>
                        <a:latin typeface="+mn-lt"/>
                        <a:ea typeface="+mn-ea"/>
                        <a:cs typeface="+mn-cs"/>
                      </a:endParaRPr>
                    </a:p>
                    <a:p>
                      <a:pPr lvl="0"/>
                      <a:r>
                        <a:rPr lang="fr-FR" sz="1400" b="1" kern="1200" dirty="0" smtClean="0">
                          <a:solidFill>
                            <a:schemeClr val="lt1"/>
                          </a:solidFill>
                          <a:effectLst/>
                          <a:latin typeface="+mn-lt"/>
                          <a:ea typeface="+mn-ea"/>
                          <a:cs typeface="+mn-cs"/>
                        </a:rPr>
                        <a:t>- Participer de façon constructive à des échanges oraux</a:t>
                      </a:r>
                      <a:endParaRPr lang="de-DE" sz="1400" b="1" kern="1200" dirty="0" smtClean="0">
                        <a:solidFill>
                          <a:schemeClr val="lt1"/>
                        </a:solidFill>
                        <a:effectLst/>
                        <a:latin typeface="+mn-lt"/>
                        <a:ea typeface="+mn-ea"/>
                        <a:cs typeface="+mn-cs"/>
                      </a:endParaRPr>
                    </a:p>
                    <a:p>
                      <a:endParaRPr lang="fr-FR" sz="1400" b="1" kern="1200" dirty="0" smtClean="0">
                        <a:solidFill>
                          <a:schemeClr val="lt1"/>
                        </a:solidFill>
                        <a:effectLst/>
                        <a:latin typeface="+mn-lt"/>
                        <a:ea typeface="+mn-ea"/>
                        <a:cs typeface="+mn-cs"/>
                      </a:endParaRPr>
                    </a:p>
                    <a:p>
                      <a:endParaRPr lang="fr-FR" sz="1400" b="1" kern="1200" dirty="0" smtClean="0">
                        <a:solidFill>
                          <a:schemeClr val="lt1"/>
                        </a:solidFill>
                        <a:effectLst/>
                        <a:latin typeface="+mn-lt"/>
                        <a:ea typeface="+mn-ea"/>
                        <a:cs typeface="+mn-cs"/>
                      </a:endParaRPr>
                    </a:p>
                    <a:p>
                      <a:r>
                        <a:rPr lang="fr-FR" sz="1400" b="1" kern="1200" dirty="0" smtClean="0">
                          <a:solidFill>
                            <a:schemeClr val="lt1"/>
                          </a:solidFill>
                          <a:effectLst/>
                          <a:latin typeface="+mn-lt"/>
                          <a:ea typeface="+mn-ea"/>
                          <a:cs typeface="+mn-cs"/>
                        </a:rPr>
                        <a:t>- Exploiter les ressources expressives et créatives de la parole </a:t>
                      </a:r>
                      <a:endParaRPr lang="de-DE" sz="1400" dirty="0">
                        <a:effectLst/>
                        <a:latin typeface="Calibri"/>
                        <a:ea typeface="Calibri"/>
                        <a:cs typeface="Times New Roman"/>
                      </a:endParaRPr>
                    </a:p>
                  </a:txBody>
                  <a:tcPr marL="68580" marR="68580" marT="0" marB="0"/>
                </a:tc>
                <a:tc>
                  <a:txBody>
                    <a:bodyPr/>
                    <a:lstStyle/>
                    <a:p>
                      <a:pPr lvl="0"/>
                      <a:r>
                        <a:rPr lang="fr-FR" sz="1400" dirty="0">
                          <a:effectLst/>
                        </a:rPr>
                        <a:t> </a:t>
                      </a:r>
                      <a:r>
                        <a:rPr lang="fr-FR" sz="1400" dirty="0" smtClean="0">
                          <a:effectLst/>
                        </a:rPr>
                        <a:t>- </a:t>
                      </a:r>
                      <a:r>
                        <a:rPr lang="fr-FR" sz="1400" kern="1200" dirty="0" smtClean="0">
                          <a:solidFill>
                            <a:schemeClr val="dk1"/>
                          </a:solidFill>
                          <a:effectLst/>
                          <a:latin typeface="+mn-lt"/>
                          <a:ea typeface="+mn-ea"/>
                          <a:cs typeface="+mn-cs"/>
                        </a:rPr>
                        <a:t>Comprendre des discours oraux élaborés (récit, exposé magistral, émission documentaire, journal d’information </a:t>
                      </a:r>
                    </a:p>
                    <a:p>
                      <a:pPr lvl="0"/>
                      <a:endParaRPr lang="de-DE" sz="1400" kern="1200" dirty="0" smtClean="0">
                        <a:solidFill>
                          <a:schemeClr val="dk1"/>
                        </a:solidFill>
                        <a:effectLst/>
                        <a:latin typeface="+mn-lt"/>
                        <a:ea typeface="+mn-ea"/>
                        <a:cs typeface="+mn-cs"/>
                      </a:endParaRPr>
                    </a:p>
                    <a:p>
                      <a:pPr marL="0" lvl="0" indent="0">
                        <a:buFontTx/>
                        <a:buNone/>
                      </a:pPr>
                      <a:r>
                        <a:rPr lang="fr-FR" sz="1400" kern="1200" dirty="0" smtClean="0">
                          <a:solidFill>
                            <a:schemeClr val="dk1"/>
                          </a:solidFill>
                          <a:effectLst/>
                          <a:latin typeface="+mn-lt"/>
                          <a:ea typeface="+mn-ea"/>
                          <a:cs typeface="+mn-cs"/>
                        </a:rPr>
                        <a:t>- Produire une intervention orale continue de cinq à dix minutes (présentation d’une œuvre littéraire ou artistique, exposés des résultats d’une recherche, défense argumenté d’un point de vue</a:t>
                      </a:r>
                    </a:p>
                    <a:p>
                      <a:pPr marL="285750" lvl="0" indent="-285750">
                        <a:buFontTx/>
                        <a:buChar char="-"/>
                      </a:pPr>
                      <a:endParaRPr lang="de-DE" sz="1400" kern="1200" dirty="0" smtClean="0">
                        <a:solidFill>
                          <a:schemeClr val="dk1"/>
                        </a:solidFill>
                        <a:effectLst/>
                        <a:latin typeface="+mn-lt"/>
                        <a:ea typeface="+mn-ea"/>
                        <a:cs typeface="+mn-cs"/>
                      </a:endParaRPr>
                    </a:p>
                    <a:p>
                      <a:pPr marL="0" lvl="0" indent="0">
                        <a:buFontTx/>
                        <a:buNone/>
                      </a:pPr>
                      <a:r>
                        <a:rPr lang="fr-FR" sz="1400" kern="1200" dirty="0" smtClean="0">
                          <a:solidFill>
                            <a:schemeClr val="dk1"/>
                          </a:solidFill>
                          <a:effectLst/>
                          <a:latin typeface="+mn-lt"/>
                          <a:ea typeface="+mn-ea"/>
                          <a:cs typeface="+mn-cs"/>
                        </a:rPr>
                        <a:t>- Interagir dans un débat de manière constructive et en respectant la parole de l’autre</a:t>
                      </a:r>
                    </a:p>
                    <a:p>
                      <a:pPr marL="285750" lvl="0" indent="-285750">
                        <a:buFontTx/>
                        <a:buChar char="-"/>
                      </a:pPr>
                      <a:endParaRPr lang="de-DE" sz="1400" kern="1200" dirty="0" smtClean="0">
                        <a:solidFill>
                          <a:schemeClr val="dk1"/>
                        </a:solidFill>
                        <a:effectLst/>
                        <a:latin typeface="+mn-lt"/>
                        <a:ea typeface="+mn-ea"/>
                        <a:cs typeface="+mn-cs"/>
                      </a:endParaRPr>
                    </a:p>
                    <a:p>
                      <a:r>
                        <a:rPr lang="fr-FR" sz="1400" kern="1200" dirty="0" smtClean="0">
                          <a:solidFill>
                            <a:schemeClr val="dk1"/>
                          </a:solidFill>
                          <a:effectLst/>
                          <a:latin typeface="+mn-lt"/>
                          <a:ea typeface="+mn-ea"/>
                          <a:cs typeface="+mn-cs"/>
                        </a:rPr>
                        <a:t>- Lire un texte à haute voix de manière claire et intelligible ; dire de mémoire un texte littéraire ; s’engager dans un jeu théâtral</a:t>
                      </a:r>
                      <a:r>
                        <a:rPr lang="fr-FR" sz="1400" b="1" kern="1200" dirty="0" smtClean="0">
                          <a:solidFill>
                            <a:schemeClr val="dk1"/>
                          </a:solidFill>
                          <a:effectLst/>
                          <a:latin typeface="+mn-lt"/>
                          <a:ea typeface="+mn-ea"/>
                          <a:cs typeface="+mn-cs"/>
                        </a:rPr>
                        <a:t> </a:t>
                      </a:r>
                      <a:endParaRPr lang="de-DE" sz="14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xmlns="" val="59026886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II LES TEXTES OFFICIELS</a:t>
            </a:r>
            <a:r>
              <a:rPr lang="fr-FR" dirty="0" smtClean="0"/>
              <a:t/>
            </a:r>
            <a:br>
              <a:rPr lang="fr-FR" dirty="0" smtClean="0"/>
            </a:br>
            <a:endParaRPr lang="de-DE" dirty="0"/>
          </a:p>
        </p:txBody>
      </p:sp>
      <p:sp>
        <p:nvSpPr>
          <p:cNvPr id="5" name="Espace réservé du contenu 4"/>
          <p:cNvSpPr>
            <a:spLocks noGrp="1"/>
          </p:cNvSpPr>
          <p:nvPr>
            <p:ph idx="1"/>
          </p:nvPr>
        </p:nvSpPr>
        <p:spPr>
          <a:xfrm>
            <a:off x="457200" y="1052736"/>
            <a:ext cx="8229600" cy="5424264"/>
          </a:xfrm>
        </p:spPr>
        <p:txBody>
          <a:bodyPr>
            <a:normAutofit/>
          </a:bodyPr>
          <a:lstStyle/>
          <a:p>
            <a:pPr marL="0" indent="0">
              <a:buNone/>
            </a:pPr>
            <a:r>
              <a:rPr lang="fr-FR" sz="2800" b="1" dirty="0" smtClean="0">
                <a:solidFill>
                  <a:srgbClr val="00B0F0"/>
                </a:solidFill>
              </a:rPr>
              <a:t>B CYCLE 4</a:t>
            </a:r>
            <a:endParaRPr lang="fr-FR" sz="2800" b="1" dirty="0">
              <a:solidFill>
                <a:srgbClr val="00B0F0"/>
              </a:solidFill>
            </a:endParaRPr>
          </a:p>
          <a:p>
            <a:pPr marL="0" indent="0">
              <a:buNone/>
            </a:pPr>
            <a:endParaRPr lang="fr-FR" dirty="0"/>
          </a:p>
        </p:txBody>
      </p:sp>
      <p:sp>
        <p:nvSpPr>
          <p:cNvPr id="13" name="Rectangle 5"/>
          <p:cNvSpPr>
            <a:spLocks noChangeArrowheads="1"/>
          </p:cNvSpPr>
          <p:nvPr/>
        </p:nvSpPr>
        <p:spPr bwMode="auto">
          <a:xfrm>
            <a:off x="1647825" y="2619375"/>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de-DE" altLang="de-DE"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Rectangle 6"/>
          <p:cNvSpPr>
            <a:spLocks noChangeArrowheads="1"/>
          </p:cNvSpPr>
          <p:nvPr/>
        </p:nvSpPr>
        <p:spPr bwMode="auto">
          <a:xfrm>
            <a:off x="1647825" y="2619375"/>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de-DE" altLang="de-DE"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3" name="Tableau 2"/>
          <p:cNvGraphicFramePr>
            <a:graphicFrameLocks noGrp="1"/>
          </p:cNvGraphicFramePr>
          <p:nvPr>
            <p:extLst>
              <p:ext uri="{D42A27DB-BD31-4B8C-83A1-F6EECF244321}">
                <p14:modId xmlns:p14="http://schemas.microsoft.com/office/powerpoint/2010/main" xmlns="" val="2065997027"/>
              </p:ext>
            </p:extLst>
          </p:nvPr>
        </p:nvGraphicFramePr>
        <p:xfrm>
          <a:off x="827584" y="1988840"/>
          <a:ext cx="7416824" cy="4142358"/>
        </p:xfrm>
        <a:graphic>
          <a:graphicData uri="http://schemas.openxmlformats.org/drawingml/2006/table">
            <a:tbl>
              <a:tblPr>
                <a:tableStyleId>{5C22544A-7EE6-4342-B048-85BDC9FD1C3A}</a:tableStyleId>
              </a:tblPr>
              <a:tblGrid>
                <a:gridCol w="3708412"/>
                <a:gridCol w="3708412"/>
              </a:tblGrid>
              <a:tr h="675703">
                <a:tc gridSpan="2">
                  <a:txBody>
                    <a:bodyPr/>
                    <a:lstStyle/>
                    <a:p>
                      <a:pPr algn="ctr">
                        <a:lnSpc>
                          <a:spcPct val="115000"/>
                        </a:lnSpc>
                        <a:spcAft>
                          <a:spcPts val="0"/>
                        </a:spcAft>
                      </a:pPr>
                      <a:r>
                        <a:rPr lang="fr-FR" sz="2400" b="1" dirty="0">
                          <a:effectLst/>
                        </a:rPr>
                        <a:t>Repères de progressivité</a:t>
                      </a:r>
                      <a:endParaRPr lang="de-DE" sz="2400" b="1" dirty="0">
                        <a:effectLst/>
                      </a:endParaRPr>
                    </a:p>
                    <a:p>
                      <a:pPr algn="just">
                        <a:lnSpc>
                          <a:spcPct val="115000"/>
                        </a:lnSpc>
                        <a:spcAft>
                          <a:spcPts val="0"/>
                        </a:spcAft>
                      </a:pPr>
                      <a:r>
                        <a:rPr lang="fr-FR" sz="1200" dirty="0">
                          <a:effectLst/>
                        </a:rPr>
                        <a:t> </a:t>
                      </a:r>
                      <a:endParaRPr lang="de-DE" sz="1100" dirty="0">
                        <a:effectLst/>
                        <a:latin typeface="Calibri"/>
                        <a:ea typeface="Calibri"/>
                        <a:cs typeface="Times New Roman"/>
                      </a:endParaRPr>
                    </a:p>
                  </a:txBody>
                  <a:tcPr marL="44450" marR="44450" marT="0" marB="0"/>
                </a:tc>
                <a:tc hMerge="1">
                  <a:txBody>
                    <a:bodyPr/>
                    <a:lstStyle/>
                    <a:p>
                      <a:endParaRPr lang="de-DE"/>
                    </a:p>
                  </a:txBody>
                  <a:tcPr/>
                </a:tc>
              </a:tr>
              <a:tr h="675703">
                <a:tc>
                  <a:txBody>
                    <a:bodyPr/>
                    <a:lstStyle/>
                    <a:p>
                      <a:pPr algn="just">
                        <a:lnSpc>
                          <a:spcPct val="115000"/>
                        </a:lnSpc>
                        <a:spcAft>
                          <a:spcPts val="0"/>
                        </a:spcAft>
                      </a:pPr>
                      <a:r>
                        <a:rPr lang="fr-FR" sz="1800" b="1" dirty="0">
                          <a:effectLst/>
                        </a:rPr>
                        <a:t>DEBUT DE CYCLE 4 </a:t>
                      </a:r>
                      <a:endParaRPr lang="de-DE" sz="1800" b="1"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fr-FR" sz="1800" b="1" dirty="0">
                          <a:effectLst/>
                        </a:rPr>
                        <a:t>FIN DE CYCLE 4</a:t>
                      </a:r>
                      <a:endParaRPr lang="de-DE" sz="1800" b="1" dirty="0">
                        <a:effectLst/>
                      </a:endParaRPr>
                    </a:p>
                    <a:p>
                      <a:pPr algn="just">
                        <a:lnSpc>
                          <a:spcPct val="115000"/>
                        </a:lnSpc>
                        <a:spcAft>
                          <a:spcPts val="0"/>
                        </a:spcAft>
                      </a:pPr>
                      <a:r>
                        <a:rPr lang="fr-FR" sz="1200" dirty="0">
                          <a:effectLst/>
                        </a:rPr>
                        <a:t> </a:t>
                      </a:r>
                      <a:endParaRPr lang="de-DE" sz="1100" dirty="0">
                        <a:effectLst/>
                        <a:latin typeface="Calibri"/>
                        <a:ea typeface="Calibri"/>
                        <a:cs typeface="Times New Roman"/>
                      </a:endParaRPr>
                    </a:p>
                  </a:txBody>
                  <a:tcPr marL="68580" marR="68580" marT="0" marB="0"/>
                </a:tc>
              </a:tr>
              <a:tr h="1373636">
                <a:tc>
                  <a:txBody>
                    <a:bodyPr/>
                    <a:lstStyle/>
                    <a:p>
                      <a:pPr marL="342900" lvl="0" indent="-342900" algn="just">
                        <a:lnSpc>
                          <a:spcPct val="115000"/>
                        </a:lnSpc>
                        <a:spcAft>
                          <a:spcPts val="0"/>
                        </a:spcAft>
                        <a:buFont typeface="Calibri"/>
                        <a:buChar char="-"/>
                      </a:pPr>
                      <a:r>
                        <a:rPr lang="fr-FR" sz="2000" dirty="0">
                          <a:effectLst/>
                        </a:rPr>
                        <a:t>Le compte rendu</a:t>
                      </a:r>
                      <a:endParaRPr lang="de-DE" sz="2000" dirty="0">
                        <a:effectLst/>
                      </a:endParaRPr>
                    </a:p>
                    <a:p>
                      <a:pPr marL="342900" lvl="0" indent="-342900" algn="just">
                        <a:lnSpc>
                          <a:spcPct val="115000"/>
                        </a:lnSpc>
                        <a:spcAft>
                          <a:spcPts val="0"/>
                        </a:spcAft>
                        <a:buFont typeface="Calibri"/>
                        <a:buChar char="-"/>
                      </a:pPr>
                      <a:r>
                        <a:rPr lang="fr-FR" sz="2000" dirty="0">
                          <a:effectLst/>
                        </a:rPr>
                        <a:t>Le récit oral</a:t>
                      </a:r>
                      <a:endParaRPr lang="de-DE" sz="2000" dirty="0">
                        <a:effectLst/>
                      </a:endParaRPr>
                    </a:p>
                    <a:p>
                      <a:pPr marL="342900" lvl="0" indent="-342900" algn="just">
                        <a:lnSpc>
                          <a:spcPct val="115000"/>
                        </a:lnSpc>
                        <a:spcAft>
                          <a:spcPts val="0"/>
                        </a:spcAft>
                        <a:buFont typeface="Calibri"/>
                        <a:buChar char="-"/>
                      </a:pPr>
                      <a:r>
                        <a:rPr lang="fr-FR" sz="2000" dirty="0">
                          <a:effectLst/>
                        </a:rPr>
                        <a:t>La mise en voix et la théâtralisation des textes </a:t>
                      </a:r>
                      <a:endParaRPr lang="de-DE" sz="2000" dirty="0">
                        <a:effectLst/>
                        <a:latin typeface="Calibri"/>
                        <a:ea typeface="Calibri"/>
                        <a:cs typeface="Times New Roman"/>
                      </a:endParaRPr>
                    </a:p>
                  </a:txBody>
                  <a:tcPr marL="68580" marR="68580" marT="0" marB="0"/>
                </a:tc>
                <a:tc>
                  <a:txBody>
                    <a:bodyPr/>
                    <a:lstStyle/>
                    <a:p>
                      <a:pPr marL="342900" lvl="0" indent="-342900" algn="just">
                        <a:lnSpc>
                          <a:spcPct val="115000"/>
                        </a:lnSpc>
                        <a:spcAft>
                          <a:spcPts val="0"/>
                        </a:spcAft>
                        <a:buFont typeface="Calibri"/>
                        <a:buChar char="-"/>
                      </a:pPr>
                      <a:r>
                        <a:rPr lang="fr-FR" sz="2000" dirty="0">
                          <a:effectLst/>
                        </a:rPr>
                        <a:t>Prise de parole de </a:t>
                      </a:r>
                      <a:r>
                        <a:rPr lang="fr-FR" sz="2000" b="1" dirty="0">
                          <a:effectLst/>
                        </a:rPr>
                        <a:t>dix minutes </a:t>
                      </a:r>
                      <a:r>
                        <a:rPr lang="fr-FR" sz="2000" dirty="0">
                          <a:effectLst/>
                        </a:rPr>
                        <a:t>en continu </a:t>
                      </a:r>
                      <a:r>
                        <a:rPr lang="fr-FR" sz="2000" dirty="0" smtClean="0">
                          <a:effectLst/>
                        </a:rPr>
                        <a:t> </a:t>
                      </a:r>
                      <a:endParaRPr lang="de-DE" sz="2000" dirty="0">
                        <a:effectLst/>
                        <a:latin typeface="Calibri"/>
                        <a:ea typeface="Calibri"/>
                        <a:cs typeface="Times New Roman"/>
                      </a:endParaRPr>
                    </a:p>
                  </a:txBody>
                  <a:tcPr marL="68580" marR="68580" marT="0" marB="0"/>
                </a:tc>
              </a:tr>
              <a:tr h="1235398">
                <a:tc gridSpan="2">
                  <a:txBody>
                    <a:bodyPr/>
                    <a:lstStyle/>
                    <a:p>
                      <a:pPr marL="68580" algn="just">
                        <a:lnSpc>
                          <a:spcPct val="115000"/>
                        </a:lnSpc>
                        <a:spcAft>
                          <a:spcPts val="1000"/>
                        </a:spcAft>
                      </a:pPr>
                      <a:r>
                        <a:rPr lang="fr-FR" sz="1200" dirty="0">
                          <a:effectLst/>
                        </a:rPr>
                        <a:t> </a:t>
                      </a:r>
                      <a:endParaRPr lang="de-DE" sz="1100" dirty="0">
                        <a:effectLst/>
                      </a:endParaRPr>
                    </a:p>
                    <a:p>
                      <a:pPr marL="68580" algn="just">
                        <a:lnSpc>
                          <a:spcPct val="115000"/>
                        </a:lnSpc>
                        <a:spcAft>
                          <a:spcPts val="1000"/>
                        </a:spcAft>
                      </a:pPr>
                      <a:r>
                        <a:rPr lang="fr-FR" sz="2000" dirty="0">
                          <a:effectLst/>
                        </a:rPr>
                        <a:t>L’expression des sentiments, des sensations et du jugement argumenté, la pratique du débat, de l’exposés sont de plus en plus </a:t>
                      </a:r>
                      <a:r>
                        <a:rPr lang="fr-FR" sz="2000" dirty="0" smtClean="0">
                          <a:effectLst/>
                        </a:rPr>
                        <a:t>structurées </a:t>
                      </a:r>
                      <a:r>
                        <a:rPr lang="fr-FR" sz="2000" dirty="0">
                          <a:effectLst/>
                        </a:rPr>
                        <a:t>et plus exigeantes. </a:t>
                      </a:r>
                      <a:endParaRPr lang="de-DE" sz="2000" dirty="0">
                        <a:effectLst/>
                        <a:latin typeface="Calibri"/>
                        <a:ea typeface="Calibri"/>
                        <a:cs typeface="Times New Roman"/>
                      </a:endParaRPr>
                    </a:p>
                  </a:txBody>
                  <a:tcPr marL="44450" marR="44450" marT="0" marB="0"/>
                </a:tc>
                <a:tc hMerge="1">
                  <a:txBody>
                    <a:bodyPr/>
                    <a:lstStyle/>
                    <a:p>
                      <a:endParaRPr lang="de-DE"/>
                    </a:p>
                  </a:txBody>
                  <a:tcPr/>
                </a:tc>
              </a:tr>
            </a:tbl>
          </a:graphicData>
        </a:graphic>
      </p:graphicFrame>
      <p:sp>
        <p:nvSpPr>
          <p:cNvPr id="4" name="Rectangle 2"/>
          <p:cNvSpPr>
            <a:spLocks noChangeArrowheads="1"/>
          </p:cNvSpPr>
          <p:nvPr/>
        </p:nvSpPr>
        <p:spPr bwMode="auto">
          <a:xfrm>
            <a:off x="1647825" y="2713038"/>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10" name="Flèche droite 9"/>
          <p:cNvSpPr/>
          <p:nvPr/>
        </p:nvSpPr>
        <p:spPr>
          <a:xfrm>
            <a:off x="3114675" y="7656513"/>
            <a:ext cx="4562475" cy="5905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6" name="Rectangle 3"/>
          <p:cNvSpPr>
            <a:spLocks noChangeArrowheads="1"/>
          </p:cNvSpPr>
          <p:nvPr/>
        </p:nvSpPr>
        <p:spPr bwMode="auto">
          <a:xfrm>
            <a:off x="1647825" y="3170238"/>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de-DE" altLang="de-DE"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Flèche droite 11"/>
          <p:cNvSpPr/>
          <p:nvPr/>
        </p:nvSpPr>
        <p:spPr>
          <a:xfrm>
            <a:off x="2473763" y="6165304"/>
            <a:ext cx="4562475" cy="590550"/>
          </a:xfrm>
          <a:prstGeom prst="rightArrow">
            <a:avLst/>
          </a:prstGeom>
          <a:solidFill>
            <a:srgbClr val="4F81BD"/>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sysClr val="window" lastClr="FFFFFF"/>
              </a:solidFill>
              <a:effectLst/>
              <a:uLnTx/>
              <a:uFillTx/>
              <a:latin typeface="Calibri"/>
              <a:ea typeface="+mn-ea"/>
              <a:cs typeface="+mn-cs"/>
            </a:endParaRPr>
          </a:p>
        </p:txBody>
      </p:sp>
    </p:spTree>
    <p:extLst>
      <p:ext uri="{BB962C8B-B14F-4D97-AF65-F5344CB8AC3E}">
        <p14:creationId xmlns:p14="http://schemas.microsoft.com/office/powerpoint/2010/main" xmlns="" val="162510616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té">
  <a:themeElements>
    <a:clrScheme name="Exécutif">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Urbai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i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0</TotalTime>
  <Words>1337</Words>
  <Application>Microsoft Office PowerPoint</Application>
  <PresentationFormat>Affichage à l'écran (4:3)</PresentationFormat>
  <Paragraphs>536</Paragraphs>
  <Slides>27</Slides>
  <Notes>0</Notes>
  <HiddenSlides>0</HiddenSlides>
  <MMClips>0</MMClips>
  <ScaleCrop>false</ScaleCrop>
  <HeadingPairs>
    <vt:vector size="4" baseType="variant">
      <vt:variant>
        <vt:lpstr>Thème</vt:lpstr>
      </vt:variant>
      <vt:variant>
        <vt:i4>1</vt:i4>
      </vt:variant>
      <vt:variant>
        <vt:lpstr>Titres des diapositives</vt:lpstr>
      </vt:variant>
      <vt:variant>
        <vt:i4>27</vt:i4>
      </vt:variant>
    </vt:vector>
  </HeadingPairs>
  <TitlesOfParts>
    <vt:vector size="28" baseType="lpstr">
      <vt:lpstr>Clarté</vt:lpstr>
      <vt:lpstr>L’ORAL DANS LES NOUVEAUX PROGRAMMES</vt:lpstr>
      <vt:lpstr>INTRODUCTION </vt:lpstr>
      <vt:lpstr>I CONSTAT </vt:lpstr>
      <vt:lpstr>I CONSTAT </vt:lpstr>
      <vt:lpstr>I CONSTAT </vt:lpstr>
      <vt:lpstr>II LES TEXTES OFFICIELS </vt:lpstr>
      <vt:lpstr>II LES TEXTES OFFICIELS </vt:lpstr>
      <vt:lpstr>II LES TEXTES OFFICIELS </vt:lpstr>
      <vt:lpstr>II LES TEXTES OFFICIELS </vt:lpstr>
      <vt:lpstr>III DES SITUATIONS PEDAGOGIQUES CONCRETES </vt:lpstr>
      <vt:lpstr>III DES SITUATIONS PEDAGOGIQUES CONCRETES</vt:lpstr>
      <vt:lpstr>III DES SITUATIONS PEDAGOGIQUES CONCRETES</vt:lpstr>
      <vt:lpstr>III DES SITUATIONS PEDAGOGIQUES CONCRETES </vt:lpstr>
      <vt:lpstr>III DES SITUATIONS PEDAGOGIQUES CONCRETES</vt:lpstr>
      <vt:lpstr>III DES SITUATIONS PEDAGOGIQUES CONCRETES</vt:lpstr>
      <vt:lpstr>III DES SITUATIONS PEDAGOGIQUES CONCRETES</vt:lpstr>
      <vt:lpstr>III DES SITUATIONS PEDAGOGIQUES CONCRETES</vt:lpstr>
      <vt:lpstr>III DES SITUATIONS PEDAGOGIQUES CONCRETES</vt:lpstr>
      <vt:lpstr>III DES SITUATIONS PEDAGOGIQUES CONCRETES</vt:lpstr>
      <vt:lpstr>III DES SITUATIONS PEDAGOGIQUES CONCRETES</vt:lpstr>
      <vt:lpstr>III DES SITUATIONS PEDAGOGIQUES CONCRETES</vt:lpstr>
      <vt:lpstr>III DES SITUATIONS PEDAGOGIQUES CONCRETES</vt:lpstr>
      <vt:lpstr>III DES SITUATIONS PEDAGOGIQUES CONCRETES</vt:lpstr>
      <vt:lpstr>III DES SITUATIONS PEDAGOGIQUES CONCRETES</vt:lpstr>
      <vt:lpstr>III DES SITUATIONS PEDAGOGIQUES CONCRETES</vt:lpstr>
      <vt:lpstr>IV ET LES OUTILS DE LA LANGUE ? </vt:lpstr>
      <vt:lpstr>BIBLIOGRAPHIE SUCCINTE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Rencontre Professeur Principal - Parents</dc:title>
  <dc:creator>Zdarsky</dc:creator>
  <cp:lastModifiedBy>Utilisateur</cp:lastModifiedBy>
  <cp:revision>51</cp:revision>
  <dcterms:created xsi:type="dcterms:W3CDTF">2013-09-25T17:51:47Z</dcterms:created>
  <dcterms:modified xsi:type="dcterms:W3CDTF">2016-05-16T17:51:23Z</dcterms:modified>
</cp:coreProperties>
</file>