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3" r:id="rId2"/>
    <p:sldId id="264" r:id="rId3"/>
    <p:sldId id="266" r:id="rId4"/>
    <p:sldId id="267" r:id="rId5"/>
    <p:sldId id="268" r:id="rId6"/>
    <p:sldId id="265" r:id="rId7"/>
    <p:sldId id="256" r:id="rId8"/>
    <p:sldId id="259" r:id="rId9"/>
    <p:sldId id="261" r:id="rId10"/>
    <p:sldId id="260" r:id="rId11"/>
    <p:sldId id="262" r:id="rId12"/>
    <p:sldId id="25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3" d="100"/>
          <a:sy n="73" d="100"/>
        </p:scale>
        <p:origin x="-61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2440" y="2194560"/>
            <a:ext cx="11247120" cy="1739347"/>
          </a:xfrm>
        </p:spPr>
        <p:txBody>
          <a:bodyPr tIns="45720" bIns="45720" anchor="ctr">
            <a:normAutofit/>
          </a:bodyPr>
          <a:lstStyle>
            <a:lvl1pPr algn="ctr">
              <a:lnSpc>
                <a:spcPct val="80000"/>
              </a:lnSpc>
              <a:defRPr sz="6000" spc="150" baseline="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342900" y="3915938"/>
            <a:ext cx="11506200" cy="457200"/>
          </a:xfrm>
        </p:spPr>
        <p:txBody>
          <a:bodyPr>
            <a:normAutofit/>
          </a:bodyPr>
          <a:lstStyle>
            <a:lvl1pPr marL="0" indent="0" algn="ctr">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96DFF08F-DC6B-4601-B491-B0F83F6DD2DA}" type="datetimeFigureOut">
              <a:rPr lang="en-US" dirty="0"/>
              <a:pPr/>
              <a:t>5/31/2016</a:t>
            </a:fld>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5/31/2016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dirty="0"/>
              <a:pPr/>
              <a:t>5/31/2016</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5/31/2016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94560"/>
            <a:ext cx="11247120" cy="1737360"/>
          </a:xfrm>
        </p:spPr>
        <p:txBody>
          <a:bodyPr anchor="ctr">
            <a:noAutofit/>
          </a:bodyPr>
          <a:lstStyle>
            <a:lvl1pPr algn="ctr">
              <a:lnSpc>
                <a:spcPct val="80000"/>
              </a:lnSpc>
              <a:defRPr sz="6000" b="0" spc="150" baseline="0">
                <a:solidFill>
                  <a:srgbClr val="FFFFFF"/>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347472" y="3911827"/>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lvl1pPr>
              <a:defRPr>
                <a:solidFill>
                  <a:schemeClr val="tx1"/>
                </a:solidFill>
              </a:defRPr>
            </a:lvl1pPr>
          </a:lstStyle>
          <a:p>
            <a:fld id="{96DFF08F-DC6B-4601-B491-B0F83F6DD2DA}" type="datetimeFigureOut">
              <a:rPr lang="en-US" dirty="0"/>
              <a:pPr/>
              <a:t>5/31/2016</a:t>
            </a:fld>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pPr/>
              <a:t>5/31/2016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pPr/>
              <a:t>5/31/2016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pPr/>
              <a:t>5/31/2016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pPr/>
              <a:t>5/31/2016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6DFF08F-DC6B-4601-B491-B0F83F6DD2DA}" type="datetimeFigureOut">
              <a:rPr lang="en-US" dirty="0"/>
              <a:pPr/>
              <a:t>5/31/2016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6DFF08F-DC6B-4601-B491-B0F83F6DD2DA}" type="datetimeFigureOut">
              <a:rPr lang="en-US" dirty="0"/>
              <a:pPr/>
              <a:t>5/31/2016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5/31/2016</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000" kern="1200" cap="all"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cache.media.eduscol.education.fr/image/College_2016/49/2/LCA_456492.bmp"/>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671968" y="1750071"/>
            <a:ext cx="8348910" cy="4920797"/>
          </a:xfrm>
          <a:prstGeom prst="rect">
            <a:avLst/>
          </a:prstGeom>
        </p:spPr>
        <p:style>
          <a:lnRef idx="3">
            <a:schemeClr val="lt1"/>
          </a:lnRef>
          <a:fillRef idx="1">
            <a:schemeClr val="dk1"/>
          </a:fillRef>
          <a:effectRef idx="1">
            <a:schemeClr val="dk1"/>
          </a:effectRef>
          <a:fontRef idx="minor">
            <a:schemeClr val="lt1"/>
          </a:fontRef>
        </p:style>
      </p:pic>
      <p:sp>
        <p:nvSpPr>
          <p:cNvPr id="3" name="Ellipse 2"/>
          <p:cNvSpPr/>
          <p:nvPr/>
        </p:nvSpPr>
        <p:spPr>
          <a:xfrm>
            <a:off x="7205472" y="86278"/>
            <a:ext cx="2612571" cy="1088572"/>
          </a:xfrm>
          <a:prstGeom prst="ellipse">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800" dirty="0" smtClean="0">
                <a:solidFill>
                  <a:schemeClr val="bg1"/>
                </a:solidFill>
              </a:rPr>
              <a:t>LCA</a:t>
            </a:r>
            <a:endParaRPr lang="fr-FR" sz="4800" dirty="0">
              <a:solidFill>
                <a:schemeClr val="bg1"/>
              </a:solidFill>
            </a:endParaRPr>
          </a:p>
        </p:txBody>
      </p:sp>
      <p:cxnSp>
        <p:nvCxnSpPr>
          <p:cNvPr id="5" name="Connecteur droit avec flèche 4"/>
          <p:cNvCxnSpPr/>
          <p:nvPr/>
        </p:nvCxnSpPr>
        <p:spPr>
          <a:xfrm flipH="1">
            <a:off x="5755836" y="958896"/>
            <a:ext cx="1589314" cy="664029"/>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7" name="Connecteur droit avec flèche 6"/>
          <p:cNvCxnSpPr/>
          <p:nvPr/>
        </p:nvCxnSpPr>
        <p:spPr>
          <a:xfrm>
            <a:off x="9602071" y="996042"/>
            <a:ext cx="1415143" cy="664029"/>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8510886" y="1200681"/>
            <a:ext cx="1743" cy="482898"/>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73130" y="194512"/>
            <a:ext cx="6290183" cy="1323439"/>
          </a:xfrm>
          <a:prstGeom prst="rect">
            <a:avLst/>
          </a:prstGeom>
        </p:spPr>
        <p:txBody>
          <a:bodyPr wrap="none">
            <a:spAutoFit/>
          </a:bodyPr>
          <a:lstStyle/>
          <a:p>
            <a:r>
              <a:rPr lang="fr-FR" sz="4000" dirty="0" smtClean="0">
                <a:latin typeface="French Script MT" panose="03020402040607040605" pitchFamily="66" charset="0"/>
              </a:rPr>
              <a:t>Les Langues et Cultures de l’Antiquité :</a:t>
            </a:r>
          </a:p>
          <a:p>
            <a:r>
              <a:rPr lang="fr-FR" sz="4000" dirty="0" smtClean="0">
                <a:latin typeface="French Script MT" panose="03020402040607040605" pitchFamily="66" charset="0"/>
              </a:rPr>
              <a:t>Une discipline, trois statuts… </a:t>
            </a:r>
            <a:endParaRPr lang="fr-FR" sz="4000" dirty="0">
              <a:latin typeface="French Script MT" panose="03020402040607040605" pitchFamily="66" charset="0"/>
            </a:endParaRPr>
          </a:p>
        </p:txBody>
      </p:sp>
    </p:spTree>
    <p:extLst>
      <p:ext uri="{BB962C8B-B14F-4D97-AF65-F5344CB8AC3E}">
        <p14:creationId xmlns:p14="http://schemas.microsoft.com/office/powerpoint/2010/main" xmlns="" val="1008586961"/>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2"/>
                                        </p:tgtEl>
                                        <p:attrNameLst>
                                          <p:attrName>style.visibility</p:attrName>
                                        </p:attrNameLst>
                                      </p:cBhvr>
                                      <p:to>
                                        <p:strVal val="visible"/>
                                      </p:to>
                                    </p:set>
                                    <p:anim calcmode="lin" valueType="num">
                                      <p:cBhvr>
                                        <p:cTn id="7" dur="250" fill="hold"/>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id="8" dur="250" fill="hold"/>
                                        <p:tgtEl>
                                          <p:spTgt spid="12"/>
                                        </p:tgtEl>
                                        <p:attrNameLst>
                                          <p:attrName>ppt_y</p:attrName>
                                        </p:attrNameLst>
                                      </p:cBhvr>
                                      <p:tavLst>
                                        <p:tav tm="0">
                                          <p:val>
                                            <p:strVal val="#ppt_y"/>
                                          </p:val>
                                        </p:tav>
                                        <p:tav tm="100000">
                                          <p:val>
                                            <p:strVal val="#ppt_y"/>
                                          </p:val>
                                        </p:tav>
                                      </p:tavLst>
                                    </p:anim>
                                    <p:anim calcmode="lin" valueType="num">
                                      <p:cBhvr>
                                        <p:cTn id="9" dur="250" fill="hold"/>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id="10" dur="250" fill="hold"/>
                                        <p:tgtEl>
                                          <p:spTgt spid="1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50" tmFilter="0,0; .5, 1; 1, 1"/>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42"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animEffect transition="in" filter="barn(outHorizontal)">
                                      <p:cBhvr>
                                        <p:cTn id="21" dur="1000"/>
                                        <p:tgtEl>
                                          <p:spTgt spid="1026"/>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500" fill="hold"/>
                                        <p:tgtEl>
                                          <p:spTgt spid="5"/>
                                        </p:tgtEl>
                                        <p:attrNameLst>
                                          <p:attrName>ppt_w</p:attrName>
                                        </p:attrNameLst>
                                      </p:cBhvr>
                                      <p:tavLst>
                                        <p:tav tm="0">
                                          <p:val>
                                            <p:fltVal val="0"/>
                                          </p:val>
                                        </p:tav>
                                        <p:tav tm="100000">
                                          <p:val>
                                            <p:strVal val="#ppt_w"/>
                                          </p:val>
                                        </p:tav>
                                      </p:tavLst>
                                    </p:anim>
                                    <p:anim calcmode="lin" valueType="num">
                                      <p:cBhvr>
                                        <p:cTn id="27" dur="500" fill="hold"/>
                                        <p:tgtEl>
                                          <p:spTgt spid="5"/>
                                        </p:tgtEl>
                                        <p:attrNameLst>
                                          <p:attrName>ppt_h</p:attrName>
                                        </p:attrNameLst>
                                      </p:cBhvr>
                                      <p:tavLst>
                                        <p:tav tm="0">
                                          <p:val>
                                            <p:fltVal val="0"/>
                                          </p:val>
                                        </p:tav>
                                        <p:tav tm="100000">
                                          <p:val>
                                            <p:strVal val="#ppt_h"/>
                                          </p:val>
                                        </p:tav>
                                      </p:tavLst>
                                    </p:anim>
                                    <p:animEffect transition="in" filter="fade">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p:cTn id="33" dur="500" fill="hold"/>
                                        <p:tgtEl>
                                          <p:spTgt spid="9"/>
                                        </p:tgtEl>
                                        <p:attrNameLst>
                                          <p:attrName>ppt_w</p:attrName>
                                        </p:attrNameLst>
                                      </p:cBhvr>
                                      <p:tavLst>
                                        <p:tav tm="0">
                                          <p:val>
                                            <p:fltVal val="0"/>
                                          </p:val>
                                        </p:tav>
                                        <p:tav tm="100000">
                                          <p:val>
                                            <p:strVal val="#ppt_w"/>
                                          </p:val>
                                        </p:tav>
                                      </p:tavLst>
                                    </p:anim>
                                    <p:anim calcmode="lin" valueType="num">
                                      <p:cBhvr>
                                        <p:cTn id="34" dur="500" fill="hold"/>
                                        <p:tgtEl>
                                          <p:spTgt spid="9"/>
                                        </p:tgtEl>
                                        <p:attrNameLst>
                                          <p:attrName>ppt_h</p:attrName>
                                        </p:attrNameLst>
                                      </p:cBhvr>
                                      <p:tavLst>
                                        <p:tav tm="0">
                                          <p:val>
                                            <p:fltVal val="0"/>
                                          </p:val>
                                        </p:tav>
                                        <p:tav tm="100000">
                                          <p:val>
                                            <p:strVal val="#ppt_h"/>
                                          </p:val>
                                        </p:tav>
                                      </p:tavLst>
                                    </p:anim>
                                    <p:animEffect transition="in" filter="fade">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anim calcmode="lin" valueType="num">
                                      <p:cBhvr>
                                        <p:cTn id="40" dur="500" fill="hold"/>
                                        <p:tgtEl>
                                          <p:spTgt spid="7"/>
                                        </p:tgtEl>
                                        <p:attrNameLst>
                                          <p:attrName>ppt_w</p:attrName>
                                        </p:attrNameLst>
                                      </p:cBhvr>
                                      <p:tavLst>
                                        <p:tav tm="0">
                                          <p:val>
                                            <p:fltVal val="0"/>
                                          </p:val>
                                        </p:tav>
                                        <p:tav tm="100000">
                                          <p:val>
                                            <p:strVal val="#ppt_w"/>
                                          </p:val>
                                        </p:tav>
                                      </p:tavLst>
                                    </p:anim>
                                    <p:anim calcmode="lin" valueType="num">
                                      <p:cBhvr>
                                        <p:cTn id="41" dur="500" fill="hold"/>
                                        <p:tgtEl>
                                          <p:spTgt spid="7"/>
                                        </p:tgtEl>
                                        <p:attrNameLst>
                                          <p:attrName>ppt_h</p:attrName>
                                        </p:attrNameLst>
                                      </p:cBhvr>
                                      <p:tavLst>
                                        <p:tav tm="0">
                                          <p:val>
                                            <p:fltVal val="0"/>
                                          </p:val>
                                        </p:tav>
                                        <p:tav tm="100000">
                                          <p:val>
                                            <p:strVal val="#ppt_h"/>
                                          </p:val>
                                        </p:tav>
                                      </p:tavLst>
                                    </p:anim>
                                    <p:animEffect transition="in" filter="fade">
                                      <p:cBhvr>
                                        <p:cTn id="4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xmlns="" val="733133565"/>
              </p:ext>
            </p:extLst>
          </p:nvPr>
        </p:nvGraphicFramePr>
        <p:xfrm>
          <a:off x="134112" y="2438400"/>
          <a:ext cx="11960351" cy="4279392"/>
        </p:xfrm>
        <a:graphic>
          <a:graphicData uri="http://schemas.openxmlformats.org/drawingml/2006/table">
            <a:tbl>
              <a:tblPr firstRow="1" bandRow="1">
                <a:tableStyleId>{00A15C55-8517-42AA-B614-E9B94910E393}</a:tableStyleId>
              </a:tblPr>
              <a:tblGrid>
                <a:gridCol w="2779776"/>
                <a:gridCol w="608991"/>
                <a:gridCol w="3525812"/>
                <a:gridCol w="1868805"/>
                <a:gridCol w="1731759"/>
                <a:gridCol w="1445208"/>
              </a:tblGrid>
              <a:tr h="655965">
                <a:tc>
                  <a:txBody>
                    <a:bodyPr/>
                    <a:lstStyle/>
                    <a:p>
                      <a:r>
                        <a:rPr lang="fr-FR" dirty="0" smtClean="0"/>
                        <a:t>Problématique</a:t>
                      </a:r>
                      <a:endParaRPr lang="fr-FR" dirty="0"/>
                    </a:p>
                  </a:txBody>
                  <a:tcPr/>
                </a:tc>
                <a:tc>
                  <a:txBody>
                    <a:bodyPr/>
                    <a:lstStyle/>
                    <a:p>
                      <a:r>
                        <a:rPr lang="fr-FR" dirty="0" err="1" smtClean="0"/>
                        <a:t>Niv</a:t>
                      </a:r>
                      <a:r>
                        <a:rPr lang="fr-FR" dirty="0" smtClean="0"/>
                        <a:t>.</a:t>
                      </a:r>
                      <a:endParaRPr lang="fr-FR" dirty="0"/>
                    </a:p>
                  </a:txBody>
                  <a:tcPr/>
                </a:tc>
                <a:tc>
                  <a:txBody>
                    <a:bodyPr/>
                    <a:lstStyle/>
                    <a:p>
                      <a:r>
                        <a:rPr lang="fr-FR" dirty="0" smtClean="0"/>
                        <a:t>Objectif </a:t>
                      </a:r>
                      <a:endParaRPr lang="fr-FR" dirty="0"/>
                    </a:p>
                  </a:txBody>
                  <a:tcPr/>
                </a:tc>
                <a:tc>
                  <a:txBody>
                    <a:bodyPr/>
                    <a:lstStyle/>
                    <a:p>
                      <a:r>
                        <a:rPr lang="fr-FR" dirty="0" smtClean="0"/>
                        <a:t>Calendrier de la mise en œuvre </a:t>
                      </a:r>
                      <a:endParaRPr lang="fr-FR" dirty="0"/>
                    </a:p>
                  </a:txBody>
                  <a:tcPr/>
                </a:tc>
                <a:tc>
                  <a:txBody>
                    <a:bodyPr/>
                    <a:lstStyle/>
                    <a:p>
                      <a:r>
                        <a:rPr lang="fr-FR" dirty="0" smtClean="0"/>
                        <a:t>Disciplines</a:t>
                      </a:r>
                      <a:r>
                        <a:rPr lang="fr-FR" baseline="0" dirty="0" smtClean="0"/>
                        <a:t> associées </a:t>
                      </a:r>
                      <a:endParaRPr lang="fr-FR" dirty="0"/>
                    </a:p>
                  </a:txBody>
                  <a:tcPr/>
                </a:tc>
                <a:tc>
                  <a:txBody>
                    <a:bodyPr/>
                    <a:lstStyle/>
                    <a:p>
                      <a:r>
                        <a:rPr lang="fr-FR" dirty="0" smtClean="0"/>
                        <a:t>Articulation</a:t>
                      </a:r>
                      <a:r>
                        <a:rPr lang="fr-FR" baseline="0" dirty="0" smtClean="0"/>
                        <a:t> avec</a:t>
                      </a:r>
                      <a:endParaRPr lang="fr-FR" dirty="0"/>
                    </a:p>
                  </a:txBody>
                  <a:tcPr/>
                </a:tc>
              </a:tr>
              <a:tr h="1499349">
                <a:tc>
                  <a:txBody>
                    <a:bodyPr/>
                    <a:lstStyle/>
                    <a:p>
                      <a:r>
                        <a:rPr lang="fr-FR" sz="1800" b="0" i="0" u="none" strike="noStrike" kern="1200" baseline="0" dirty="0" smtClean="0">
                          <a:solidFill>
                            <a:schemeClr val="dk1"/>
                          </a:solidFill>
                          <a:latin typeface="+mn-lt"/>
                          <a:ea typeface="+mn-ea"/>
                          <a:cs typeface="+mn-cs"/>
                        </a:rPr>
                        <a:t> Quelles connaissances et quels indices éclairent la lecture d’une </a:t>
                      </a:r>
                      <a:r>
                        <a:rPr lang="fr-FR" sz="1800" b="0" i="0" u="none" strike="noStrike" kern="1200" baseline="0" dirty="0" err="1" smtClean="0">
                          <a:solidFill>
                            <a:schemeClr val="dk1"/>
                          </a:solidFill>
                          <a:latin typeface="+mn-lt"/>
                          <a:ea typeface="+mn-ea"/>
                          <a:cs typeface="+mn-cs"/>
                        </a:rPr>
                        <a:t>oeuvre</a:t>
                      </a:r>
                      <a:r>
                        <a:rPr lang="fr-FR" sz="1800" b="0" i="0" u="none" strike="noStrike" kern="1200" baseline="0" dirty="0" smtClean="0">
                          <a:solidFill>
                            <a:schemeClr val="dk1"/>
                          </a:solidFill>
                          <a:latin typeface="+mn-lt"/>
                          <a:ea typeface="+mn-ea"/>
                          <a:cs typeface="+mn-cs"/>
                        </a:rPr>
                        <a:t> inspirée de la mythologie ?  </a:t>
                      </a:r>
                      <a:endParaRPr lang="fr-FR" dirty="0"/>
                    </a:p>
                  </a:txBody>
                  <a:tcPr/>
                </a:tc>
                <a:tc>
                  <a:txBody>
                    <a:bodyPr/>
                    <a:lstStyle/>
                    <a:p>
                      <a:r>
                        <a:rPr lang="fr-FR" dirty="0" smtClean="0"/>
                        <a:t>4</a:t>
                      </a:r>
                      <a:r>
                        <a:rPr lang="fr-FR" baseline="30000" dirty="0" smtClean="0"/>
                        <a:t>ème</a:t>
                      </a:r>
                      <a:r>
                        <a:rPr lang="fr-FR" dirty="0" smtClean="0"/>
                        <a:t> </a:t>
                      </a:r>
                    </a:p>
                    <a:p>
                      <a:endParaRPr lang="fr-FR" baseline="0" dirty="0" smtClean="0"/>
                    </a:p>
                  </a:txBody>
                  <a:tcPr/>
                </a:tc>
                <a:tc>
                  <a:txBody>
                    <a:bodyPr/>
                    <a:lstStyle/>
                    <a:p>
                      <a:r>
                        <a:rPr lang="fr-FR" sz="1800" b="0" i="0" u="none" strike="noStrike" kern="1200" baseline="0" dirty="0" smtClean="0">
                          <a:solidFill>
                            <a:schemeClr val="dk1"/>
                          </a:solidFill>
                          <a:latin typeface="+mn-lt"/>
                          <a:ea typeface="+mn-ea"/>
                          <a:cs typeface="+mn-cs"/>
                        </a:rPr>
                        <a:t>Faire lire et étudier des réécritures d’amours mythologiques de l’Antiquité gréco-romaine via des textes et </a:t>
                      </a:r>
                      <a:r>
                        <a:rPr lang="fr-FR" sz="1800" b="0" i="0" u="none" strike="noStrike" kern="1200" baseline="0" dirty="0" err="1" smtClean="0">
                          <a:solidFill>
                            <a:schemeClr val="dk1"/>
                          </a:solidFill>
                          <a:latin typeface="+mn-lt"/>
                          <a:ea typeface="+mn-ea"/>
                          <a:cs typeface="+mn-cs"/>
                        </a:rPr>
                        <a:t>oeuvres</a:t>
                      </a:r>
                      <a:r>
                        <a:rPr lang="fr-FR" sz="1800" b="0" i="0" u="none" strike="noStrike" kern="1200" baseline="0" dirty="0" smtClean="0">
                          <a:solidFill>
                            <a:schemeClr val="dk1"/>
                          </a:solidFill>
                          <a:latin typeface="+mn-lt"/>
                          <a:ea typeface="+mn-ea"/>
                          <a:cs typeface="+mn-cs"/>
                        </a:rPr>
                        <a:t> d’arts (de l’Antiquité à nos jours) </a:t>
                      </a:r>
                      <a:endParaRPr lang="fr-FR" dirty="0"/>
                    </a:p>
                  </a:txBody>
                  <a:tcPr/>
                </a:tc>
                <a:tc>
                  <a:txBody>
                    <a:bodyPr/>
                    <a:lstStyle/>
                    <a:p>
                      <a:r>
                        <a:rPr lang="fr-FR" dirty="0" smtClean="0"/>
                        <a:t>1</a:t>
                      </a:r>
                      <a:r>
                        <a:rPr lang="fr-FR" baseline="30000" dirty="0" smtClean="0"/>
                        <a:t>er</a:t>
                      </a:r>
                      <a:r>
                        <a:rPr lang="fr-FR" baseline="0" dirty="0" smtClean="0"/>
                        <a:t> ou 2</a:t>
                      </a:r>
                      <a:r>
                        <a:rPr lang="fr-FR" baseline="30000" dirty="0" smtClean="0"/>
                        <a:t>ème</a:t>
                      </a:r>
                      <a:r>
                        <a:rPr lang="fr-FR" baseline="0" dirty="0" smtClean="0"/>
                        <a:t> trimestre : </a:t>
                      </a:r>
                    </a:p>
                    <a:p>
                      <a:r>
                        <a:rPr lang="fr-FR" baseline="0" dirty="0" smtClean="0"/>
                        <a:t>10 semaines soit 36 heures / élève (3-4 h hebdo.)</a:t>
                      </a:r>
                      <a:endParaRPr lang="fr-FR" dirty="0"/>
                    </a:p>
                  </a:txBody>
                  <a:tcPr/>
                </a:tc>
                <a:tc>
                  <a:txBody>
                    <a:bodyPr/>
                    <a:lstStyle/>
                    <a:p>
                      <a:r>
                        <a:rPr lang="fr-FR" dirty="0" smtClean="0"/>
                        <a:t>Français</a:t>
                      </a:r>
                      <a:r>
                        <a:rPr lang="fr-FR" baseline="0" dirty="0" smtClean="0"/>
                        <a:t> </a:t>
                      </a:r>
                      <a:endParaRPr lang="fr-FR" dirty="0" smtClean="0"/>
                    </a:p>
                    <a:p>
                      <a:endParaRPr lang="fr-FR" dirty="0" smtClean="0"/>
                    </a:p>
                    <a:p>
                      <a:r>
                        <a:rPr lang="fr-FR" dirty="0" smtClean="0"/>
                        <a:t>Arts-Plastiques</a:t>
                      </a:r>
                      <a:r>
                        <a:rPr lang="fr-FR" baseline="0" dirty="0" smtClean="0"/>
                        <a:t> </a:t>
                      </a:r>
                      <a:endParaRPr lang="fr-FR"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PEAC</a:t>
                      </a:r>
                      <a:endParaRPr lang="fr-FR" dirty="0" smtClean="0"/>
                    </a:p>
                    <a:p>
                      <a:endParaRPr lang="fr-FR" dirty="0"/>
                    </a:p>
                  </a:txBody>
                  <a:tcPr/>
                </a:tc>
              </a:tr>
              <a:tr h="2124078">
                <a:tc gridSpan="6">
                  <a:txBody>
                    <a:bodyPr/>
                    <a:lstStyle/>
                    <a:p>
                      <a:r>
                        <a:rPr lang="fr-FR" sz="1800" b="1" i="0" u="none" strike="noStrike" kern="1200" baseline="0" dirty="0" smtClean="0">
                          <a:solidFill>
                            <a:schemeClr val="dk1"/>
                          </a:solidFill>
                          <a:latin typeface="+mn-lt"/>
                          <a:ea typeface="+mn-ea"/>
                          <a:cs typeface="+mn-cs"/>
                        </a:rPr>
                        <a:t>PROJET / PRODUCTION : </a:t>
                      </a:r>
                    </a:p>
                    <a:p>
                      <a:r>
                        <a:rPr lang="fr-FR" sz="1600" b="0" i="0" u="none" strike="noStrike" kern="1200" baseline="0" dirty="0" smtClean="0">
                          <a:solidFill>
                            <a:schemeClr val="dk1"/>
                          </a:solidFill>
                          <a:latin typeface="+mn-lt"/>
                          <a:ea typeface="+mn-ea"/>
                          <a:cs typeface="+mn-cs"/>
                        </a:rPr>
                        <a:t>- Création d’un jeu « Histoire des Arts » interactif, dont le but est, à partir de photographies d’</a:t>
                      </a:r>
                      <a:r>
                        <a:rPr lang="fr-FR" sz="1600" b="0" i="0" u="none" strike="noStrike" kern="1200" baseline="0" dirty="0" err="1" smtClean="0">
                          <a:solidFill>
                            <a:schemeClr val="dk1"/>
                          </a:solidFill>
                          <a:latin typeface="+mn-lt"/>
                          <a:ea typeface="+mn-ea"/>
                          <a:cs typeface="+mn-cs"/>
                        </a:rPr>
                        <a:t>oeuvres</a:t>
                      </a:r>
                      <a:r>
                        <a:rPr lang="fr-FR" sz="1600" b="0" i="0" u="none" strike="noStrike" kern="1200" baseline="0" dirty="0" smtClean="0">
                          <a:solidFill>
                            <a:schemeClr val="dk1"/>
                          </a:solidFill>
                          <a:latin typeface="+mn-lt"/>
                          <a:ea typeface="+mn-ea"/>
                          <a:cs typeface="+mn-cs"/>
                        </a:rPr>
                        <a:t> d’art, de faire (</a:t>
                      </a:r>
                      <a:r>
                        <a:rPr lang="fr-FR" sz="1600" b="0" i="0" u="none" strike="noStrike" kern="1200" baseline="0" dirty="0" err="1" smtClean="0">
                          <a:solidFill>
                            <a:schemeClr val="dk1"/>
                          </a:solidFill>
                          <a:latin typeface="+mn-lt"/>
                          <a:ea typeface="+mn-ea"/>
                          <a:cs typeface="+mn-cs"/>
                        </a:rPr>
                        <a:t>re</a:t>
                      </a:r>
                      <a:r>
                        <a:rPr lang="fr-FR" sz="1600" b="0" i="0" u="none" strike="noStrike" kern="1200" baseline="0" dirty="0" smtClean="0">
                          <a:solidFill>
                            <a:schemeClr val="dk1"/>
                          </a:solidFill>
                          <a:latin typeface="+mn-lt"/>
                          <a:ea typeface="+mn-ea"/>
                          <a:cs typeface="+mn-cs"/>
                        </a:rPr>
                        <a:t>) découvrir des amours célèbres de l’antiquité gréco-romaine : QCM sur les amours antiques, associé aux représentations iconographiques afférentes : </a:t>
                      </a:r>
                    </a:p>
                    <a:p>
                      <a:r>
                        <a:rPr lang="fr-FR" sz="1600" b="0" i="0" u="none" strike="noStrike" kern="1200" baseline="0" dirty="0" smtClean="0">
                          <a:solidFill>
                            <a:schemeClr val="dk1"/>
                          </a:solidFill>
                          <a:latin typeface="+mn-lt"/>
                          <a:ea typeface="+mn-ea"/>
                          <a:cs typeface="+mn-cs"/>
                        </a:rPr>
                        <a:t>*à créer avec les logiciels mis à disposition sur Moodle, donc ENTEA </a:t>
                      </a:r>
                    </a:p>
                    <a:p>
                      <a:r>
                        <a:rPr lang="fr-FR" sz="1600" b="0" i="0" u="none" strike="noStrike" kern="1200" baseline="0" dirty="0" smtClean="0">
                          <a:solidFill>
                            <a:schemeClr val="dk1"/>
                          </a:solidFill>
                          <a:latin typeface="+mn-lt"/>
                          <a:ea typeface="+mn-ea"/>
                          <a:cs typeface="+mn-cs"/>
                        </a:rPr>
                        <a:t>* autoévaluation des élèves créateurs du jeu </a:t>
                      </a:r>
                    </a:p>
                    <a:p>
                      <a:r>
                        <a:rPr lang="fr-FR" sz="1600" b="0" i="0" u="none" strike="noStrike" kern="1200" baseline="0" dirty="0" smtClean="0">
                          <a:solidFill>
                            <a:schemeClr val="dk1"/>
                          </a:solidFill>
                          <a:latin typeface="+mn-lt"/>
                          <a:ea typeface="+mn-ea"/>
                          <a:cs typeface="+mn-cs"/>
                        </a:rPr>
                        <a:t>*quiz en ligne avec plusieurs niveaux de difficultés pour tous les élèves du collège </a:t>
                      </a:r>
                    </a:p>
                    <a:p>
                      <a:r>
                        <a:rPr lang="fr-FR" sz="1600" b="0" i="0" u="none" strike="noStrike" kern="1200" baseline="0" dirty="0" smtClean="0">
                          <a:solidFill>
                            <a:schemeClr val="dk1"/>
                          </a:solidFill>
                          <a:latin typeface="+mn-lt"/>
                          <a:ea typeface="+mn-ea"/>
                          <a:cs typeface="+mn-cs"/>
                        </a:rPr>
                        <a:t>- Constitution d’une banque de données audio et littéraire en réalisant l’enregistrement MP3 des textes antiques et modernes étudiés, puis en insérant cette bande-son sur les représentations iconographiques correspondantes </a:t>
                      </a:r>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r>
            </a:tbl>
          </a:graphicData>
        </a:graphic>
      </p:graphicFrame>
      <p:sp>
        <p:nvSpPr>
          <p:cNvPr id="2" name="Titre 1"/>
          <p:cNvSpPr>
            <a:spLocks noGrp="1"/>
          </p:cNvSpPr>
          <p:nvPr>
            <p:ph type="title"/>
          </p:nvPr>
        </p:nvSpPr>
        <p:spPr/>
        <p:txBody>
          <a:bodyPr/>
          <a:lstStyle/>
          <a:p>
            <a:r>
              <a:rPr lang="fr-FR" dirty="0" smtClean="0">
                <a:solidFill>
                  <a:srgbClr val="00B0F0"/>
                </a:solidFill>
                <a:effectLst>
                  <a:outerShdw blurRad="38100" dist="38100" dir="2700000" algn="tl">
                    <a:srgbClr val="000000">
                      <a:alpha val="43137"/>
                    </a:srgbClr>
                  </a:outerShdw>
                </a:effectLst>
              </a:rPr>
              <a:t>4</a:t>
            </a:r>
            <a:r>
              <a:rPr lang="fr-FR" dirty="0" smtClean="0">
                <a:effectLst>
                  <a:outerShdw blurRad="38100" dist="38100" dir="2700000" algn="tl">
                    <a:srgbClr val="000000">
                      <a:alpha val="43137"/>
                    </a:srgbClr>
                  </a:outerShdw>
                </a:effectLst>
              </a:rPr>
              <a:t>  exemples d’</a:t>
            </a:r>
            <a:r>
              <a:rPr lang="fr-FR" dirty="0" smtClean="0">
                <a:solidFill>
                  <a:srgbClr val="00B0F0"/>
                </a:solidFill>
                <a:effectLst>
                  <a:outerShdw blurRad="38100" dist="38100" dir="2700000" algn="tl">
                    <a:srgbClr val="000000">
                      <a:alpha val="43137"/>
                    </a:srgbClr>
                  </a:outerShdw>
                </a:effectLst>
              </a:rPr>
              <a:t>Epi</a:t>
            </a:r>
            <a:r>
              <a:rPr lang="fr-FR" dirty="0" smtClean="0">
                <a:effectLst>
                  <a:outerShdw blurRad="38100" dist="38100" dir="2700000" algn="tl">
                    <a:srgbClr val="000000">
                      <a:alpha val="43137"/>
                    </a:srgbClr>
                  </a:outerShdw>
                </a:effectLst>
              </a:rPr>
              <a:t> </a:t>
            </a:r>
            <a:br>
              <a:rPr lang="fr-FR" dirty="0" smtClean="0">
                <a:effectLst>
                  <a:outerShdw blurRad="38100" dist="38100" dir="2700000" algn="tl">
                    <a:srgbClr val="000000">
                      <a:alpha val="43137"/>
                    </a:srgbClr>
                  </a:outerShdw>
                </a:effectLst>
              </a:rPr>
            </a:br>
            <a:r>
              <a:rPr lang="fr-FR" dirty="0" smtClean="0">
                <a:effectLst>
                  <a:outerShdw blurRad="38100" dist="38100" dir="2700000" algn="tl">
                    <a:srgbClr val="000000">
                      <a:alpha val="43137"/>
                    </a:srgbClr>
                  </a:outerShdw>
                </a:effectLst>
              </a:rPr>
              <a:t>qui ont pour </a:t>
            </a:r>
            <a:r>
              <a:rPr lang="fr-FR" dirty="0" err="1" smtClean="0">
                <a:effectLst>
                  <a:outerShdw blurRad="38100" dist="38100" dir="2700000" algn="tl">
                    <a:srgbClr val="000000">
                      <a:alpha val="43137"/>
                    </a:srgbClr>
                  </a:outerShdw>
                </a:effectLst>
              </a:rPr>
              <a:t>thematique</a:t>
            </a:r>
            <a:r>
              <a:rPr lang="fr-FR" dirty="0" smtClean="0">
                <a:effectLst>
                  <a:outerShdw blurRad="38100" dist="38100" dir="2700000" algn="tl">
                    <a:srgbClr val="000000">
                      <a:alpha val="43137"/>
                    </a:srgbClr>
                  </a:outerShdw>
                </a:effectLst>
              </a:rPr>
              <a:t> les </a:t>
            </a:r>
            <a:r>
              <a:rPr lang="fr-FR" dirty="0" err="1" smtClean="0">
                <a:solidFill>
                  <a:srgbClr val="00B0F0"/>
                </a:solidFill>
                <a:effectLst>
                  <a:outerShdw blurRad="38100" dist="38100" dir="2700000" algn="tl">
                    <a:srgbClr val="000000">
                      <a:alpha val="43137"/>
                    </a:srgbClr>
                  </a:outerShdw>
                </a:effectLst>
              </a:rPr>
              <a:t>lca</a:t>
            </a:r>
            <a:endParaRPr lang="fr-FR" dirty="0">
              <a:solidFill>
                <a:srgbClr val="00B0F0"/>
              </a:solidFill>
              <a:effectLst>
                <a:outerShdw blurRad="38100" dist="38100" dir="2700000" algn="tl">
                  <a:srgbClr val="000000">
                    <a:alpha val="43137"/>
                  </a:srgbClr>
                </a:outerShdw>
              </a:effectLst>
            </a:endParaRPr>
          </a:p>
        </p:txBody>
      </p:sp>
      <p:sp>
        <p:nvSpPr>
          <p:cNvPr id="3" name="Espace réservé du contenu 2"/>
          <p:cNvSpPr>
            <a:spLocks noGrp="1"/>
          </p:cNvSpPr>
          <p:nvPr>
            <p:ph sz="half" idx="1"/>
          </p:nvPr>
        </p:nvSpPr>
        <p:spPr>
          <a:xfrm>
            <a:off x="487682" y="1889760"/>
            <a:ext cx="11155680" cy="4206240"/>
          </a:xfrm>
        </p:spPr>
        <p:txBody>
          <a:bodyPr/>
          <a:lstStyle/>
          <a:p>
            <a:pPr>
              <a:buFont typeface="Wingdings" panose="05000000000000000000" pitchFamily="2" charset="2"/>
              <a:buChar char="Ø"/>
            </a:pPr>
            <a:r>
              <a:rPr lang="fr-FR" sz="2800" dirty="0" smtClean="0"/>
              <a:t> Exemple 3 :  « Les Flèches de Cupidon »</a:t>
            </a:r>
          </a:p>
          <a:p>
            <a:pPr marL="0" indent="0">
              <a:buNone/>
            </a:pPr>
            <a:endParaRPr lang="fr-FR" dirty="0"/>
          </a:p>
        </p:txBody>
      </p:sp>
    </p:spTree>
    <p:extLst>
      <p:ext uri="{BB962C8B-B14F-4D97-AF65-F5344CB8AC3E}">
        <p14:creationId xmlns:p14="http://schemas.microsoft.com/office/powerpoint/2010/main" xmlns="" val="2565971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p14="http://schemas.microsoft.com/office/powerpoint/2010/main" xmlns="" val="1532786206"/>
              </p:ext>
            </p:extLst>
          </p:nvPr>
        </p:nvGraphicFramePr>
        <p:xfrm>
          <a:off x="390144" y="719666"/>
          <a:ext cx="11399520" cy="5510446"/>
        </p:xfrm>
        <a:graphic>
          <a:graphicData uri="http://schemas.openxmlformats.org/drawingml/2006/table">
            <a:tbl>
              <a:tblPr firstRow="1" bandRow="1">
                <a:tableStyleId>{21E4AEA4-8DFA-4A89-87EB-49C32662AFE0}</a:tableStyleId>
              </a:tblPr>
              <a:tblGrid>
                <a:gridCol w="1634244"/>
                <a:gridCol w="2267196"/>
                <a:gridCol w="4047744"/>
                <a:gridCol w="3450336"/>
              </a:tblGrid>
              <a:tr h="522712">
                <a:tc>
                  <a:txBody>
                    <a:bodyPr/>
                    <a:lstStyle/>
                    <a:p>
                      <a:r>
                        <a:rPr lang="fr-FR" dirty="0" smtClean="0">
                          <a:effectLst>
                            <a:outerShdw blurRad="38100" dist="38100" dir="2700000" algn="tl">
                              <a:srgbClr val="000000">
                                <a:alpha val="43137"/>
                              </a:srgbClr>
                            </a:outerShdw>
                          </a:effectLst>
                        </a:rPr>
                        <a:t>Disciplines</a:t>
                      </a:r>
                      <a:endParaRPr lang="fr-FR" dirty="0">
                        <a:effectLst>
                          <a:outerShdw blurRad="38100" dist="38100" dir="2700000" algn="tl">
                            <a:srgbClr val="000000">
                              <a:alpha val="43137"/>
                            </a:srgbClr>
                          </a:outerShdw>
                        </a:effectLst>
                      </a:endParaRPr>
                    </a:p>
                  </a:txBody>
                  <a:tcPr/>
                </a:tc>
                <a:tc>
                  <a:txBody>
                    <a:bodyPr/>
                    <a:lstStyle/>
                    <a:p>
                      <a:r>
                        <a:rPr lang="fr-FR" dirty="0" smtClean="0">
                          <a:effectLst>
                            <a:outerShdw blurRad="38100" dist="38100" dir="2700000" algn="tl">
                              <a:srgbClr val="000000">
                                <a:alpha val="43137"/>
                              </a:srgbClr>
                            </a:outerShdw>
                          </a:effectLst>
                        </a:rPr>
                        <a:t>LCA</a:t>
                      </a:r>
                      <a:endParaRPr lang="fr-FR" dirty="0">
                        <a:effectLst>
                          <a:outerShdw blurRad="38100" dist="38100" dir="2700000" algn="tl">
                            <a:srgbClr val="000000">
                              <a:alpha val="43137"/>
                            </a:srgbClr>
                          </a:outerShdw>
                        </a:effectLst>
                      </a:endParaRPr>
                    </a:p>
                  </a:txBody>
                  <a:tcPr/>
                </a:tc>
                <a:tc>
                  <a:txBody>
                    <a:bodyPr/>
                    <a:lstStyle/>
                    <a:p>
                      <a:r>
                        <a:rPr lang="fr-FR" dirty="0" smtClean="0">
                          <a:effectLst>
                            <a:outerShdw blurRad="38100" dist="38100" dir="2700000" algn="tl">
                              <a:srgbClr val="000000">
                                <a:alpha val="43137"/>
                              </a:srgbClr>
                            </a:outerShdw>
                          </a:effectLst>
                        </a:rPr>
                        <a:t>Français</a:t>
                      </a:r>
                      <a:endParaRPr lang="fr-FR" dirty="0">
                        <a:effectLst>
                          <a:outerShdw blurRad="38100" dist="38100" dir="2700000" algn="tl">
                            <a:srgbClr val="000000">
                              <a:alpha val="43137"/>
                            </a:srgbClr>
                          </a:outerShdw>
                        </a:effectLst>
                      </a:endParaRPr>
                    </a:p>
                  </a:txBody>
                  <a:tcPr/>
                </a:tc>
                <a:tc>
                  <a:txBody>
                    <a:bodyPr/>
                    <a:lstStyle/>
                    <a:p>
                      <a:r>
                        <a:rPr lang="fr-FR" dirty="0" smtClean="0">
                          <a:effectLst>
                            <a:outerShdw blurRad="38100" dist="38100" dir="2700000" algn="tl">
                              <a:srgbClr val="000000">
                                <a:alpha val="43137"/>
                              </a:srgbClr>
                            </a:outerShdw>
                          </a:effectLst>
                        </a:rPr>
                        <a:t>Arts-plastiques</a:t>
                      </a:r>
                      <a:r>
                        <a:rPr lang="fr-FR" baseline="0" dirty="0" smtClean="0">
                          <a:effectLst>
                            <a:outerShdw blurRad="38100" dist="38100" dir="2700000" algn="tl">
                              <a:srgbClr val="000000">
                                <a:alpha val="43137"/>
                              </a:srgbClr>
                            </a:outerShdw>
                          </a:effectLst>
                        </a:rPr>
                        <a:t> </a:t>
                      </a:r>
                      <a:endParaRPr lang="fr-FR" dirty="0">
                        <a:effectLst>
                          <a:outerShdw blurRad="38100" dist="38100" dir="2700000" algn="tl">
                            <a:srgbClr val="000000">
                              <a:alpha val="43137"/>
                            </a:srgbClr>
                          </a:outerShdw>
                        </a:effectLst>
                      </a:endParaRPr>
                    </a:p>
                  </a:txBody>
                  <a:tcPr/>
                </a:tc>
              </a:tr>
              <a:tr h="2976054">
                <a:tc>
                  <a:txBody>
                    <a:bodyPr/>
                    <a:lstStyle/>
                    <a:p>
                      <a:r>
                        <a:rPr lang="fr-FR" dirty="0" smtClean="0">
                          <a:effectLst/>
                        </a:rPr>
                        <a:t>Points des programmes travaillés</a:t>
                      </a:r>
                      <a:endParaRPr lang="fr-FR" dirty="0">
                        <a:effectLst/>
                      </a:endParaRPr>
                    </a:p>
                  </a:txBody>
                  <a:tcPr/>
                </a:tc>
                <a:tc>
                  <a:txBody>
                    <a:bodyPr/>
                    <a:lstStyle/>
                    <a:p>
                      <a:r>
                        <a:rPr lang="fr-FR" sz="1800" b="0" i="0" u="none" strike="noStrike" baseline="0" dirty="0" smtClean="0">
                          <a:solidFill>
                            <a:srgbClr val="000000"/>
                          </a:solidFill>
                          <a:effectLst/>
                          <a:latin typeface="+mn-lt"/>
                        </a:rPr>
                        <a:t>Transmission culturelle 	</a:t>
                      </a:r>
                    </a:p>
                  </a:txBody>
                  <a:tcPr/>
                </a:tc>
                <a:tc>
                  <a:txBody>
                    <a:bodyPr/>
                    <a:lstStyle/>
                    <a:p>
                      <a:pPr marL="285750" indent="-285750">
                        <a:buFontTx/>
                        <a:buChar char="-"/>
                      </a:pPr>
                      <a:r>
                        <a:rPr lang="fr-FR" sz="1800" b="0" i="0" u="none" strike="noStrike" kern="1200" baseline="0" dirty="0" smtClean="0">
                          <a:solidFill>
                            <a:schemeClr val="dk1"/>
                          </a:solidFill>
                          <a:effectLst/>
                          <a:latin typeface="+mn-lt"/>
                          <a:ea typeface="+mn-ea"/>
                          <a:cs typeface="+mn-cs"/>
                        </a:rPr>
                        <a:t>programme de 4ème : «Se chercher, se construire / Dire l’amour » </a:t>
                      </a:r>
                    </a:p>
                    <a:p>
                      <a:pPr marL="0" indent="0">
                        <a:buFontTx/>
                        <a:buNone/>
                      </a:pPr>
                      <a:endParaRPr lang="fr-FR" sz="1800" b="0" i="0" u="none" strike="noStrike" kern="1200" baseline="0" dirty="0" smtClean="0">
                        <a:solidFill>
                          <a:schemeClr val="dk1"/>
                        </a:solidFill>
                        <a:effectLst/>
                        <a:latin typeface="+mn-lt"/>
                        <a:ea typeface="+mn-ea"/>
                        <a:cs typeface="+mn-cs"/>
                      </a:endParaRPr>
                    </a:p>
                    <a:p>
                      <a:pPr marL="285750" indent="-285750">
                        <a:buFontTx/>
                        <a:buChar char="-"/>
                      </a:pPr>
                      <a:r>
                        <a:rPr lang="fr-FR" sz="1800" b="0" i="0" u="none" strike="noStrike" kern="1200" baseline="0" dirty="0" smtClean="0">
                          <a:solidFill>
                            <a:schemeClr val="dk1"/>
                          </a:solidFill>
                          <a:effectLst/>
                          <a:latin typeface="+mn-lt"/>
                          <a:ea typeface="+mn-ea"/>
                          <a:cs typeface="+mn-cs"/>
                        </a:rPr>
                        <a:t>constitution d’une culture littéraire et artistique commune : lecture et compréhension de l’écrit et de l’image</a:t>
                      </a:r>
                    </a:p>
                    <a:p>
                      <a:pPr marL="0" indent="0">
                        <a:buFontTx/>
                        <a:buNone/>
                      </a:pPr>
                      <a:r>
                        <a:rPr lang="fr-FR" sz="1800" b="0" i="0" u="none" strike="noStrike" kern="1200" baseline="0" dirty="0" smtClean="0">
                          <a:solidFill>
                            <a:schemeClr val="dk1"/>
                          </a:solidFill>
                          <a:effectLst/>
                          <a:latin typeface="+mn-lt"/>
                          <a:ea typeface="+mn-ea"/>
                          <a:cs typeface="+mn-cs"/>
                        </a:rPr>
                        <a:t> </a:t>
                      </a:r>
                    </a:p>
                    <a:p>
                      <a:pPr marL="285750" indent="-285750">
                        <a:buFontTx/>
                        <a:buChar char="-"/>
                      </a:pPr>
                      <a:r>
                        <a:rPr lang="fr-FR" sz="1800" b="0" i="0" u="none" strike="noStrike" kern="1200" baseline="0" dirty="0" smtClean="0">
                          <a:solidFill>
                            <a:schemeClr val="dk1"/>
                          </a:solidFill>
                          <a:effectLst/>
                          <a:latin typeface="+mn-lt"/>
                          <a:ea typeface="+mn-ea"/>
                          <a:cs typeface="+mn-cs"/>
                        </a:rPr>
                        <a:t>développement des compétences langagières orales: lire à haute voix de façon expressive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0" i="0" u="none" strike="noStrike" kern="1200" baseline="0" dirty="0" smtClean="0">
                          <a:solidFill>
                            <a:schemeClr val="dk1"/>
                          </a:solidFill>
                          <a:effectLst/>
                          <a:latin typeface="+mn-lt"/>
                          <a:ea typeface="+mn-ea"/>
                          <a:cs typeface="+mn-cs"/>
                        </a:rPr>
                        <a:t>se repérer dans les domaines liés aux APL, être sensible aux questions de l’art : s’approprier quelques </a:t>
                      </a:r>
                      <a:r>
                        <a:rPr lang="fr-FR" sz="1800" b="0" i="0" u="none" strike="noStrike" kern="1200" baseline="0" dirty="0" err="1" smtClean="0">
                          <a:solidFill>
                            <a:schemeClr val="dk1"/>
                          </a:solidFill>
                          <a:effectLst/>
                          <a:latin typeface="+mn-lt"/>
                          <a:ea typeface="+mn-ea"/>
                          <a:cs typeface="+mn-cs"/>
                        </a:rPr>
                        <a:t>oeuvres</a:t>
                      </a:r>
                      <a:r>
                        <a:rPr lang="fr-FR" sz="1800" b="0" i="0" u="none" strike="noStrike" kern="1200" baseline="0" dirty="0" smtClean="0">
                          <a:solidFill>
                            <a:schemeClr val="dk1"/>
                          </a:solidFill>
                          <a:effectLst/>
                          <a:latin typeface="+mn-lt"/>
                          <a:ea typeface="+mn-ea"/>
                          <a:cs typeface="+mn-cs"/>
                        </a:rPr>
                        <a:t> de domaines et époques variées du patrimoine national et mondial 	</a:t>
                      </a:r>
                    </a:p>
                    <a:p>
                      <a:endParaRPr lang="fr-FR" sz="1100" b="0" i="0" u="none" strike="noStrike" baseline="0" dirty="0" smtClean="0">
                        <a:solidFill>
                          <a:srgbClr val="000000"/>
                        </a:solidFill>
                        <a:effectLst/>
                        <a:latin typeface="Arial" panose="020B0604020202020204" pitchFamily="34" charset="0"/>
                      </a:endParaRPr>
                    </a:p>
                  </a:txBody>
                  <a:tcPr/>
                </a:tc>
              </a:tr>
              <a:tr h="902216">
                <a:tc>
                  <a:txBody>
                    <a:bodyPr/>
                    <a:lstStyle/>
                    <a:p>
                      <a:r>
                        <a:rPr lang="fr-FR" dirty="0" smtClean="0">
                          <a:effectLst/>
                        </a:rPr>
                        <a:t>Activités pédagogiques</a:t>
                      </a:r>
                      <a:endParaRPr lang="fr-FR" dirty="0">
                        <a:effectLs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0" i="0" u="none" strike="noStrike" kern="1200" baseline="0" dirty="0" smtClean="0">
                          <a:solidFill>
                            <a:schemeClr val="dk1"/>
                          </a:solidFill>
                          <a:effectLst/>
                          <a:latin typeface="+mn-lt"/>
                          <a:ea typeface="+mn-ea"/>
                          <a:cs typeface="+mn-cs"/>
                        </a:rPr>
                        <a:t>Étude de mythes autour du thème de l’amour, à partir de textes anciens, sculptures, tableaux, fresques… 	</a:t>
                      </a:r>
                    </a:p>
                    <a:p>
                      <a:endParaRPr lang="fr-FR" dirty="0">
                        <a:effectLs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0" i="0" u="none" strike="noStrike" kern="1200" baseline="0" dirty="0" smtClean="0">
                          <a:solidFill>
                            <a:schemeClr val="dk1"/>
                          </a:solidFill>
                          <a:effectLst/>
                          <a:latin typeface="+mn-lt"/>
                          <a:ea typeface="+mn-ea"/>
                          <a:cs typeface="+mn-cs"/>
                        </a:rPr>
                        <a:t>Lectures et analyses de textes antiques et/ou de leur réécriture moderne (textes, images fixes, films, opéras …) 	</a:t>
                      </a:r>
                    </a:p>
                    <a:p>
                      <a:endParaRPr lang="fr-FR" dirty="0">
                        <a:effectLs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0" i="0" u="none" strike="noStrike" kern="1200" baseline="0" dirty="0" smtClean="0">
                          <a:solidFill>
                            <a:schemeClr val="dk1"/>
                          </a:solidFill>
                          <a:effectLst/>
                          <a:latin typeface="+mn-lt"/>
                          <a:ea typeface="+mn-ea"/>
                          <a:cs typeface="+mn-cs"/>
                        </a:rPr>
                        <a:t>Étude de tableaux, sculptures …, dont les </a:t>
                      </a:r>
                      <a:r>
                        <a:rPr lang="fr-FR" sz="1800" b="0" i="0" u="none" strike="noStrike" kern="1200" baseline="0" dirty="0" err="1" smtClean="0">
                          <a:solidFill>
                            <a:schemeClr val="dk1"/>
                          </a:solidFill>
                          <a:effectLst/>
                          <a:latin typeface="+mn-lt"/>
                          <a:ea typeface="+mn-ea"/>
                          <a:cs typeface="+mn-cs"/>
                        </a:rPr>
                        <a:t>oeuvres</a:t>
                      </a:r>
                      <a:r>
                        <a:rPr lang="fr-FR" sz="1800" b="0" i="0" u="none" strike="noStrike" kern="1200" baseline="0" dirty="0" smtClean="0">
                          <a:solidFill>
                            <a:schemeClr val="dk1"/>
                          </a:solidFill>
                          <a:effectLst/>
                          <a:latin typeface="+mn-lt"/>
                          <a:ea typeface="+mn-ea"/>
                          <a:cs typeface="+mn-cs"/>
                        </a:rPr>
                        <a:t> exposées au Musée des beaux-Arts de Strasbourg, ce qui permet une visite et une découverte des </a:t>
                      </a:r>
                      <a:r>
                        <a:rPr lang="fr-FR" sz="1800" b="0" i="0" u="none" strike="noStrike" kern="1200" baseline="0" dirty="0" err="1" smtClean="0">
                          <a:solidFill>
                            <a:schemeClr val="dk1"/>
                          </a:solidFill>
                          <a:effectLst/>
                          <a:latin typeface="+mn-lt"/>
                          <a:ea typeface="+mn-ea"/>
                          <a:cs typeface="+mn-cs"/>
                        </a:rPr>
                        <a:t>oeuvres</a:t>
                      </a:r>
                      <a:r>
                        <a:rPr lang="fr-FR" sz="1800" b="0" i="0" u="none" strike="noStrike" kern="1200" baseline="0" dirty="0" smtClean="0">
                          <a:solidFill>
                            <a:schemeClr val="dk1"/>
                          </a:solidFill>
                          <a:effectLst/>
                          <a:latin typeface="+mn-lt"/>
                          <a:ea typeface="+mn-ea"/>
                          <a:cs typeface="+mn-cs"/>
                        </a:rPr>
                        <a:t> « grandeur nature » 	</a:t>
                      </a:r>
                    </a:p>
                    <a:p>
                      <a:endParaRPr lang="fr-FR" dirty="0">
                        <a:effectLst/>
                      </a:endParaRPr>
                    </a:p>
                  </a:txBody>
                  <a:tcPr/>
                </a:tc>
              </a:tr>
            </a:tbl>
          </a:graphicData>
        </a:graphic>
      </p:graphicFrame>
    </p:spTree>
    <p:extLst>
      <p:ext uri="{BB962C8B-B14F-4D97-AF65-F5344CB8AC3E}">
        <p14:creationId xmlns:p14="http://schemas.microsoft.com/office/powerpoint/2010/main" xmlns="" val="401233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xmlns="" val="1432175678"/>
              </p:ext>
            </p:extLst>
          </p:nvPr>
        </p:nvGraphicFramePr>
        <p:xfrm>
          <a:off x="614655" y="2438400"/>
          <a:ext cx="10960607" cy="4114800"/>
        </p:xfrm>
        <a:graphic>
          <a:graphicData uri="http://schemas.openxmlformats.org/drawingml/2006/table">
            <a:tbl>
              <a:tblPr firstRow="1" bandRow="1">
                <a:tableStyleId>{00A15C55-8517-42AA-B614-E9B94910E393}</a:tableStyleId>
              </a:tblPr>
              <a:tblGrid>
                <a:gridCol w="2023870"/>
                <a:gridCol w="1084389"/>
                <a:gridCol w="2268411"/>
                <a:gridCol w="1792224"/>
                <a:gridCol w="2225912"/>
                <a:gridCol w="1565801"/>
              </a:tblGrid>
              <a:tr h="445346">
                <a:tc>
                  <a:txBody>
                    <a:bodyPr/>
                    <a:lstStyle/>
                    <a:p>
                      <a:r>
                        <a:rPr lang="fr-FR" dirty="0" smtClean="0"/>
                        <a:t>Problématique</a:t>
                      </a:r>
                      <a:endParaRPr lang="fr-FR" dirty="0"/>
                    </a:p>
                  </a:txBody>
                  <a:tcPr/>
                </a:tc>
                <a:tc>
                  <a:txBody>
                    <a:bodyPr/>
                    <a:lstStyle/>
                    <a:p>
                      <a:r>
                        <a:rPr lang="fr-FR" dirty="0" smtClean="0"/>
                        <a:t>Niveau </a:t>
                      </a:r>
                      <a:endParaRPr lang="fr-FR" dirty="0"/>
                    </a:p>
                  </a:txBody>
                  <a:tcPr/>
                </a:tc>
                <a:tc>
                  <a:txBody>
                    <a:bodyPr/>
                    <a:lstStyle/>
                    <a:p>
                      <a:r>
                        <a:rPr lang="fr-FR" dirty="0" smtClean="0"/>
                        <a:t>Objectif </a:t>
                      </a:r>
                      <a:endParaRPr lang="fr-FR" dirty="0"/>
                    </a:p>
                  </a:txBody>
                  <a:tcPr/>
                </a:tc>
                <a:tc>
                  <a:txBody>
                    <a:bodyPr/>
                    <a:lstStyle/>
                    <a:p>
                      <a:r>
                        <a:rPr lang="fr-FR" dirty="0" smtClean="0"/>
                        <a:t>Calendrier de la mise en œuvre </a:t>
                      </a:r>
                      <a:endParaRPr lang="fr-FR" dirty="0"/>
                    </a:p>
                  </a:txBody>
                  <a:tcPr/>
                </a:tc>
                <a:tc>
                  <a:txBody>
                    <a:bodyPr/>
                    <a:lstStyle/>
                    <a:p>
                      <a:r>
                        <a:rPr lang="fr-FR" dirty="0" smtClean="0"/>
                        <a:t>Disciplines</a:t>
                      </a:r>
                      <a:r>
                        <a:rPr lang="fr-FR" baseline="0" dirty="0" smtClean="0"/>
                        <a:t> associées </a:t>
                      </a:r>
                      <a:endParaRPr lang="fr-FR" dirty="0"/>
                    </a:p>
                  </a:txBody>
                  <a:tcPr/>
                </a:tc>
                <a:tc>
                  <a:txBody>
                    <a:bodyPr/>
                    <a:lstStyle/>
                    <a:p>
                      <a:r>
                        <a:rPr lang="fr-FR" dirty="0" smtClean="0"/>
                        <a:t>Articulation</a:t>
                      </a:r>
                      <a:r>
                        <a:rPr lang="fr-FR" baseline="0" dirty="0" smtClean="0"/>
                        <a:t> avec</a:t>
                      </a:r>
                      <a:endParaRPr lang="fr-FR" dirty="0"/>
                    </a:p>
                  </a:txBody>
                  <a:tcPr/>
                </a:tc>
              </a:tr>
              <a:tr h="1267618">
                <a:tc>
                  <a:txBody>
                    <a:bodyPr/>
                    <a:lstStyle/>
                    <a:p>
                      <a:r>
                        <a:rPr lang="fr-FR" dirty="0" smtClean="0"/>
                        <a:t>Quelles</a:t>
                      </a:r>
                      <a:r>
                        <a:rPr lang="fr-FR" baseline="0" dirty="0" smtClean="0"/>
                        <a:t> empreintes de la culture gréco-romaine peut-on lire dans nos villes ? </a:t>
                      </a:r>
                      <a:endParaRPr lang="fr-FR" dirty="0"/>
                    </a:p>
                  </a:txBody>
                  <a:tcPr/>
                </a:tc>
                <a:tc>
                  <a:txBody>
                    <a:bodyPr/>
                    <a:lstStyle/>
                    <a:p>
                      <a:r>
                        <a:rPr lang="fr-FR" dirty="0" smtClean="0"/>
                        <a:t>4</a:t>
                      </a:r>
                      <a:r>
                        <a:rPr lang="fr-FR" baseline="30000" dirty="0" smtClean="0"/>
                        <a:t>ème</a:t>
                      </a:r>
                      <a:r>
                        <a:rPr lang="fr-FR" dirty="0" smtClean="0"/>
                        <a:t> </a:t>
                      </a:r>
                    </a:p>
                    <a:p>
                      <a:r>
                        <a:rPr lang="fr-FR" dirty="0" smtClean="0"/>
                        <a:t>et</a:t>
                      </a:r>
                      <a:r>
                        <a:rPr lang="fr-FR" baseline="0" dirty="0" smtClean="0"/>
                        <a:t>/ou </a:t>
                      </a:r>
                    </a:p>
                    <a:p>
                      <a:r>
                        <a:rPr lang="fr-FR" baseline="0" dirty="0" smtClean="0"/>
                        <a:t>3</a:t>
                      </a:r>
                      <a:r>
                        <a:rPr lang="fr-FR" baseline="30000" dirty="0" smtClean="0"/>
                        <a:t>ème</a:t>
                      </a:r>
                      <a:r>
                        <a:rPr lang="fr-FR" baseline="0" dirty="0" smtClean="0"/>
                        <a:t> </a:t>
                      </a:r>
                      <a:endParaRPr lang="fr-FR" dirty="0"/>
                    </a:p>
                  </a:txBody>
                  <a:tcPr/>
                </a:tc>
                <a:tc>
                  <a:txBody>
                    <a:bodyPr/>
                    <a:lstStyle/>
                    <a:p>
                      <a:r>
                        <a:rPr lang="fr-FR" dirty="0" smtClean="0"/>
                        <a:t>Découvrir</a:t>
                      </a:r>
                      <a:r>
                        <a:rPr lang="fr-FR" baseline="0" dirty="0" smtClean="0"/>
                        <a:t> et expliquer la présence de l’Antique dans le paysage urbain contemporain</a:t>
                      </a:r>
                      <a:endParaRPr lang="fr-FR" dirty="0"/>
                    </a:p>
                  </a:txBody>
                  <a:tcPr/>
                </a:tc>
                <a:tc>
                  <a:txBody>
                    <a:bodyPr/>
                    <a:lstStyle/>
                    <a:p>
                      <a:r>
                        <a:rPr lang="fr-FR" dirty="0" smtClean="0"/>
                        <a:t>1</a:t>
                      </a:r>
                      <a:r>
                        <a:rPr lang="fr-FR" baseline="0" dirty="0" smtClean="0"/>
                        <a:t> trimestre : </a:t>
                      </a:r>
                    </a:p>
                    <a:p>
                      <a:r>
                        <a:rPr lang="fr-FR" baseline="0" dirty="0" smtClean="0"/>
                        <a:t>7 semaines soit 24 heures / élève (3-4 h hebdo.)</a:t>
                      </a:r>
                      <a:endParaRPr lang="fr-FR" dirty="0"/>
                    </a:p>
                  </a:txBody>
                  <a:tcPr/>
                </a:tc>
                <a:tc>
                  <a:txBody>
                    <a:bodyPr/>
                    <a:lstStyle/>
                    <a:p>
                      <a:r>
                        <a:rPr lang="fr-FR" dirty="0" smtClean="0"/>
                        <a:t>Histoire-Géo.</a:t>
                      </a:r>
                    </a:p>
                    <a:p>
                      <a:r>
                        <a:rPr lang="fr-FR" dirty="0" smtClean="0"/>
                        <a:t>LCR</a:t>
                      </a:r>
                    </a:p>
                    <a:p>
                      <a:r>
                        <a:rPr lang="fr-FR" dirty="0" smtClean="0"/>
                        <a:t>(+ Arts-Pla</a:t>
                      </a:r>
                    </a:p>
                    <a:p>
                      <a:r>
                        <a:rPr lang="fr-FR" dirty="0" smtClean="0"/>
                        <a:t> +</a:t>
                      </a:r>
                      <a:r>
                        <a:rPr lang="fr-FR" baseline="0" dirty="0" smtClean="0"/>
                        <a:t> Documentation)</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PEAC</a:t>
                      </a:r>
                      <a:endParaRPr lang="fr-FR" dirty="0" smtClean="0"/>
                    </a:p>
                    <a:p>
                      <a:endParaRPr lang="fr-FR" dirty="0"/>
                    </a:p>
                  </a:txBody>
                  <a:tcPr/>
                </a:tc>
              </a:tr>
              <a:tr h="1267618">
                <a:tc gridSpan="6">
                  <a:txBody>
                    <a:bodyPr/>
                    <a:lstStyle/>
                    <a:p>
                      <a:r>
                        <a:rPr lang="fr-FR" b="1" dirty="0" smtClean="0">
                          <a:solidFill>
                            <a:schemeClr val="bg1"/>
                          </a:solidFill>
                        </a:rPr>
                        <a:t>PROJET /</a:t>
                      </a:r>
                      <a:r>
                        <a:rPr lang="fr-FR" b="1" baseline="0" dirty="0" smtClean="0">
                          <a:solidFill>
                            <a:schemeClr val="bg1"/>
                          </a:solidFill>
                        </a:rPr>
                        <a:t> PRODUCTION :</a:t>
                      </a:r>
                    </a:p>
                    <a:p>
                      <a:r>
                        <a:rPr lang="fr-FR" sz="1800" b="0" i="0" u="none" strike="noStrike" kern="1200" baseline="0" dirty="0" smtClean="0">
                          <a:solidFill>
                            <a:schemeClr val="dk1"/>
                          </a:solidFill>
                          <a:latin typeface="+mn-lt"/>
                          <a:ea typeface="+mn-ea"/>
                          <a:cs typeface="+mn-cs"/>
                        </a:rPr>
                        <a:t>- Prise de vues photographiques, en noir et blanc, des sites repérés et constitution d’un album rassemblant ces photographies et leurs légendes, topographiques et culturelles. </a:t>
                      </a:r>
                    </a:p>
                    <a:p>
                      <a:r>
                        <a:rPr lang="fr-FR" sz="1800" b="0" i="0" u="none" strike="noStrike" kern="1200" baseline="0" dirty="0" smtClean="0">
                          <a:solidFill>
                            <a:schemeClr val="dk1"/>
                          </a:solidFill>
                          <a:latin typeface="+mn-lt"/>
                          <a:ea typeface="+mn-ea"/>
                          <a:cs typeface="+mn-cs"/>
                        </a:rPr>
                        <a:t>- Réalisation d’une carte interactive de la ville choisie pour l’étude : les sites repérés sont signalés par un petit drapeau, accompagné d’une photo et d’un commentaire lorsque l’on passe la souris sur ce drapeau. </a:t>
                      </a:r>
                    </a:p>
                    <a:p>
                      <a:r>
                        <a:rPr lang="fr-FR" sz="1800" b="0" i="0" u="none" strike="noStrike" kern="1200" baseline="0" dirty="0" smtClean="0">
                          <a:solidFill>
                            <a:schemeClr val="dk1"/>
                          </a:solidFill>
                          <a:latin typeface="+mn-lt"/>
                          <a:ea typeface="+mn-ea"/>
                          <a:cs typeface="+mn-cs"/>
                        </a:rPr>
                        <a:t>OU </a:t>
                      </a:r>
                    </a:p>
                    <a:p>
                      <a:r>
                        <a:rPr lang="fr-FR" sz="1800" b="0" i="0" u="none" strike="noStrike" kern="1200" baseline="0" dirty="0" smtClean="0">
                          <a:solidFill>
                            <a:schemeClr val="dk1"/>
                          </a:solidFill>
                          <a:latin typeface="+mn-lt"/>
                          <a:ea typeface="+mn-ea"/>
                          <a:cs typeface="+mn-cs"/>
                        </a:rPr>
                        <a:t>Insertion de repères avec photos et commentaires sur Google </a:t>
                      </a:r>
                      <a:r>
                        <a:rPr lang="fr-FR" sz="1800" b="0" i="0" u="none" strike="noStrike" kern="1200" baseline="0" dirty="0" err="1" smtClean="0">
                          <a:solidFill>
                            <a:schemeClr val="dk1"/>
                          </a:solidFill>
                          <a:latin typeface="+mn-lt"/>
                          <a:ea typeface="+mn-ea"/>
                          <a:cs typeface="+mn-cs"/>
                        </a:rPr>
                        <a:t>Earth</a:t>
                      </a:r>
                      <a:r>
                        <a:rPr lang="fr-FR" sz="1800" b="0" i="0" u="none" strike="noStrike" kern="1200" baseline="0" dirty="0" smtClean="0">
                          <a:solidFill>
                            <a:schemeClr val="dk1"/>
                          </a:solidFill>
                          <a:latin typeface="+mn-lt"/>
                          <a:ea typeface="+mn-ea"/>
                          <a:cs typeface="+mn-cs"/>
                        </a:rPr>
                        <a:t>. </a:t>
                      </a:r>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r>
            </a:tbl>
          </a:graphicData>
        </a:graphic>
      </p:graphicFrame>
      <p:sp>
        <p:nvSpPr>
          <p:cNvPr id="2" name="Titre 1"/>
          <p:cNvSpPr>
            <a:spLocks noGrp="1"/>
          </p:cNvSpPr>
          <p:nvPr>
            <p:ph type="title"/>
          </p:nvPr>
        </p:nvSpPr>
        <p:spPr/>
        <p:txBody>
          <a:bodyPr/>
          <a:lstStyle/>
          <a:p>
            <a:r>
              <a:rPr lang="fr-FR" dirty="0" smtClean="0">
                <a:solidFill>
                  <a:srgbClr val="00B0F0"/>
                </a:solidFill>
              </a:rPr>
              <a:t>4</a:t>
            </a:r>
            <a:r>
              <a:rPr lang="fr-FR" dirty="0" smtClean="0"/>
              <a:t>  </a:t>
            </a:r>
            <a:r>
              <a:rPr lang="fr-FR" dirty="0" smtClean="0">
                <a:effectLst>
                  <a:outerShdw blurRad="38100" dist="38100" dir="2700000" algn="tl">
                    <a:srgbClr val="000000">
                      <a:alpha val="43137"/>
                    </a:srgbClr>
                  </a:outerShdw>
                </a:effectLst>
              </a:rPr>
              <a:t>exemples d’</a:t>
            </a:r>
            <a:r>
              <a:rPr lang="fr-FR" dirty="0" smtClean="0">
                <a:solidFill>
                  <a:srgbClr val="00B0F0"/>
                </a:solidFill>
                <a:effectLst>
                  <a:outerShdw blurRad="38100" dist="38100" dir="2700000" algn="tl">
                    <a:srgbClr val="000000">
                      <a:alpha val="43137"/>
                    </a:srgbClr>
                  </a:outerShdw>
                </a:effectLst>
              </a:rPr>
              <a:t>Epi</a:t>
            </a:r>
            <a:r>
              <a:rPr lang="fr-FR" dirty="0" smtClean="0">
                <a:effectLst>
                  <a:outerShdw blurRad="38100" dist="38100" dir="2700000" algn="tl">
                    <a:srgbClr val="000000">
                      <a:alpha val="43137"/>
                    </a:srgbClr>
                  </a:outerShdw>
                </a:effectLst>
              </a:rPr>
              <a:t> </a:t>
            </a:r>
            <a:br>
              <a:rPr lang="fr-FR" dirty="0" smtClean="0">
                <a:effectLst>
                  <a:outerShdw blurRad="38100" dist="38100" dir="2700000" algn="tl">
                    <a:srgbClr val="000000">
                      <a:alpha val="43137"/>
                    </a:srgbClr>
                  </a:outerShdw>
                </a:effectLst>
              </a:rPr>
            </a:br>
            <a:r>
              <a:rPr lang="fr-FR" dirty="0" smtClean="0">
                <a:effectLst>
                  <a:outerShdw blurRad="38100" dist="38100" dir="2700000" algn="tl">
                    <a:srgbClr val="000000">
                      <a:alpha val="43137"/>
                    </a:srgbClr>
                  </a:outerShdw>
                </a:effectLst>
              </a:rPr>
              <a:t>qui ont pour </a:t>
            </a:r>
            <a:r>
              <a:rPr lang="fr-FR" dirty="0" err="1" smtClean="0">
                <a:effectLst>
                  <a:outerShdw blurRad="38100" dist="38100" dir="2700000" algn="tl">
                    <a:srgbClr val="000000">
                      <a:alpha val="43137"/>
                    </a:srgbClr>
                  </a:outerShdw>
                </a:effectLst>
              </a:rPr>
              <a:t>thematique</a:t>
            </a:r>
            <a:r>
              <a:rPr lang="fr-FR" dirty="0" smtClean="0">
                <a:effectLst>
                  <a:outerShdw blurRad="38100" dist="38100" dir="2700000" algn="tl">
                    <a:srgbClr val="000000">
                      <a:alpha val="43137"/>
                    </a:srgbClr>
                  </a:outerShdw>
                </a:effectLst>
              </a:rPr>
              <a:t> les </a:t>
            </a:r>
            <a:r>
              <a:rPr lang="fr-FR" dirty="0" err="1" smtClean="0">
                <a:solidFill>
                  <a:srgbClr val="00B0F0"/>
                </a:solidFill>
                <a:effectLst>
                  <a:outerShdw blurRad="38100" dist="38100" dir="2700000" algn="tl">
                    <a:srgbClr val="000000">
                      <a:alpha val="43137"/>
                    </a:srgbClr>
                  </a:outerShdw>
                </a:effectLst>
              </a:rPr>
              <a:t>lca</a:t>
            </a:r>
            <a:endParaRPr lang="fr-FR" dirty="0">
              <a:solidFill>
                <a:srgbClr val="00B0F0"/>
              </a:solidFill>
              <a:effectLst>
                <a:outerShdw blurRad="38100" dist="38100" dir="2700000" algn="tl">
                  <a:srgbClr val="000000">
                    <a:alpha val="43137"/>
                  </a:srgbClr>
                </a:outerShdw>
              </a:effectLst>
            </a:endParaRPr>
          </a:p>
        </p:txBody>
      </p:sp>
      <p:sp>
        <p:nvSpPr>
          <p:cNvPr id="3" name="Espace réservé du contenu 2"/>
          <p:cNvSpPr>
            <a:spLocks noGrp="1"/>
          </p:cNvSpPr>
          <p:nvPr>
            <p:ph sz="half" idx="1"/>
          </p:nvPr>
        </p:nvSpPr>
        <p:spPr>
          <a:xfrm>
            <a:off x="487682" y="1889760"/>
            <a:ext cx="11155680" cy="4206240"/>
          </a:xfrm>
        </p:spPr>
        <p:txBody>
          <a:bodyPr/>
          <a:lstStyle/>
          <a:p>
            <a:pPr>
              <a:buFont typeface="Wingdings" panose="05000000000000000000" pitchFamily="2" charset="2"/>
              <a:buChar char="Ø"/>
            </a:pPr>
            <a:r>
              <a:rPr lang="fr-FR" sz="2800" dirty="0" smtClean="0"/>
              <a:t> Exemple 4 :  « Permanence de l’Antique »</a:t>
            </a:r>
          </a:p>
          <a:p>
            <a:pPr marL="0" indent="0">
              <a:buNone/>
            </a:pPr>
            <a:endParaRPr lang="fr-FR" dirty="0"/>
          </a:p>
        </p:txBody>
      </p:sp>
    </p:spTree>
    <p:extLst>
      <p:ext uri="{BB962C8B-B14F-4D97-AF65-F5344CB8AC3E}">
        <p14:creationId xmlns:p14="http://schemas.microsoft.com/office/powerpoint/2010/main" xmlns="" val="2611138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xmlns="" val="931136657"/>
              </p:ext>
            </p:extLst>
          </p:nvPr>
        </p:nvGraphicFramePr>
        <p:xfrm>
          <a:off x="316960" y="2023872"/>
          <a:ext cx="9217184" cy="2096770"/>
        </p:xfrm>
        <a:graphic>
          <a:graphicData uri="http://schemas.openxmlformats.org/drawingml/2006/table">
            <a:tbl>
              <a:tblPr firstRow="1" firstCol="1" bandRow="1">
                <a:tableStyleId>{5C22544A-7EE6-4342-B048-85BDC9FD1C3A}</a:tableStyleId>
              </a:tblPr>
              <a:tblGrid>
                <a:gridCol w="9217184"/>
              </a:tblGrid>
              <a:tr h="1621409">
                <a:tc>
                  <a:txBody>
                    <a:bodyPr/>
                    <a:lstStyle/>
                    <a:p>
                      <a:pPr algn="ctr">
                        <a:spcBef>
                          <a:spcPts val="1200"/>
                        </a:spcBef>
                        <a:spcAft>
                          <a:spcPts val="600"/>
                        </a:spcAft>
                      </a:pPr>
                      <a:r>
                        <a:rPr lang="fr-FR" sz="1600" kern="150" dirty="0">
                          <a:effectLst/>
                        </a:rPr>
                        <a:t>L’astronomie : la Science face à l’infini</a:t>
                      </a:r>
                    </a:p>
                    <a:p>
                      <a:pPr>
                        <a:spcAft>
                          <a:spcPts val="0"/>
                        </a:spcAft>
                      </a:pPr>
                      <a:r>
                        <a:rPr lang="fr-FR" sz="1600" kern="150" dirty="0" smtClean="0">
                          <a:effectLst/>
                        </a:rPr>
                        <a:t>Niveau</a:t>
                      </a:r>
                      <a:r>
                        <a:rPr lang="fr-FR" sz="1600" kern="150" dirty="0">
                          <a:effectLst/>
                        </a:rPr>
                        <a:t> : 5e ;</a:t>
                      </a:r>
                    </a:p>
                    <a:p>
                      <a:pPr>
                        <a:spcAft>
                          <a:spcPts val="0"/>
                        </a:spcAft>
                      </a:pPr>
                      <a:r>
                        <a:rPr lang="fr-FR" sz="1600" kern="150" dirty="0">
                          <a:effectLst/>
                        </a:rPr>
                        <a:t>thématiques interdisciplinaires : sciences, technologie et société, LCA ;</a:t>
                      </a:r>
                    </a:p>
                    <a:p>
                      <a:pPr>
                        <a:spcAft>
                          <a:spcPts val="0"/>
                        </a:spcAft>
                      </a:pPr>
                      <a:r>
                        <a:rPr lang="fr-FR" sz="1600" kern="150" dirty="0">
                          <a:effectLst/>
                        </a:rPr>
                        <a:t>interdisciplinarité : LCA, sciences, projet Avenir ;</a:t>
                      </a:r>
                    </a:p>
                    <a:p>
                      <a:pPr>
                        <a:spcAft>
                          <a:spcPts val="0"/>
                        </a:spcAft>
                      </a:pPr>
                      <a:r>
                        <a:rPr lang="fr-FR" sz="1600" kern="150" dirty="0">
                          <a:effectLst/>
                        </a:rPr>
                        <a:t>objectifs : confronter les théories antiques (cf. Pline, Épicure ou Sénèque) à nos connaissances actuelles, sans oublier tout ce que nous ne savons pas ;</a:t>
                      </a:r>
                    </a:p>
                    <a:p>
                      <a:pPr>
                        <a:spcAft>
                          <a:spcPts val="0"/>
                        </a:spcAft>
                      </a:pPr>
                      <a:r>
                        <a:rPr lang="fr-FR" sz="1600" kern="150" dirty="0">
                          <a:effectLst/>
                        </a:rPr>
                        <a:t>réalisation envisagée : rédaction d’une correspondance entre un savant romain et un scientifique actuel ;</a:t>
                      </a:r>
                    </a:p>
                    <a:p>
                      <a:pPr>
                        <a:spcAft>
                          <a:spcPts val="600"/>
                        </a:spcAft>
                      </a:pPr>
                      <a:r>
                        <a:rPr lang="fr-FR" sz="1600" kern="150" dirty="0">
                          <a:effectLst/>
                        </a:rPr>
                        <a:t>modalités d’organisation : 2 h hebdomadaires sur 1 semestre (1 h de LCA + 1 h de SVT).</a:t>
                      </a:r>
                      <a:endParaRPr lang="fr-FR" sz="1600" kern="150" dirty="0">
                        <a:effectLst/>
                        <a:latin typeface="Arial" panose="020B0604020202020204" pitchFamily="34" charset="0"/>
                        <a:ea typeface="Arial Unicode MS" panose="020B0604020202020204" pitchFamily="34" charset="-128"/>
                        <a:cs typeface="Lucida Sans" panose="020B0602030504020204" pitchFamily="34" charset="0"/>
                      </a:endParaRPr>
                    </a:p>
                  </a:txBody>
                  <a:tcPr marL="34925" marR="34925" marT="34925" marB="34925">
                    <a:solidFill>
                      <a:srgbClr val="002060"/>
                    </a:solidFill>
                  </a:tcPr>
                </a:tc>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xmlns="" val="200008652"/>
              </p:ext>
            </p:extLst>
          </p:nvPr>
        </p:nvGraphicFramePr>
        <p:xfrm>
          <a:off x="2194560" y="4361052"/>
          <a:ext cx="9765792" cy="2096770"/>
        </p:xfrm>
        <a:graphic>
          <a:graphicData uri="http://schemas.openxmlformats.org/drawingml/2006/table">
            <a:tbl>
              <a:tblPr firstRow="1" firstCol="1" bandRow="1">
                <a:tableStyleId>{5C22544A-7EE6-4342-B048-85BDC9FD1C3A}</a:tableStyleId>
              </a:tblPr>
              <a:tblGrid>
                <a:gridCol w="9765792"/>
              </a:tblGrid>
              <a:tr h="1806574">
                <a:tc>
                  <a:txBody>
                    <a:bodyPr/>
                    <a:lstStyle/>
                    <a:p>
                      <a:pPr algn="ctr">
                        <a:spcBef>
                          <a:spcPts val="1200"/>
                        </a:spcBef>
                        <a:spcAft>
                          <a:spcPts val="600"/>
                        </a:spcAft>
                      </a:pPr>
                      <a:r>
                        <a:rPr lang="fr-FR" sz="1600" kern="150" dirty="0">
                          <a:solidFill>
                            <a:schemeClr val="bg1"/>
                          </a:solidFill>
                          <a:effectLst/>
                        </a:rPr>
                        <a:t>L’astronomie : la Science face à l’infini</a:t>
                      </a:r>
                    </a:p>
                    <a:p>
                      <a:pPr>
                        <a:spcAft>
                          <a:spcPts val="0"/>
                        </a:spcAft>
                      </a:pPr>
                      <a:r>
                        <a:rPr lang="fr-FR" sz="1600" kern="150" dirty="0" smtClean="0">
                          <a:solidFill>
                            <a:schemeClr val="bg1"/>
                          </a:solidFill>
                          <a:effectLst/>
                        </a:rPr>
                        <a:t>Niveau</a:t>
                      </a:r>
                      <a:r>
                        <a:rPr lang="fr-FR" sz="1600" kern="150" dirty="0">
                          <a:solidFill>
                            <a:schemeClr val="bg1"/>
                          </a:solidFill>
                          <a:effectLst/>
                        </a:rPr>
                        <a:t> : 5e ;</a:t>
                      </a:r>
                    </a:p>
                    <a:p>
                      <a:pPr>
                        <a:spcAft>
                          <a:spcPts val="0"/>
                        </a:spcAft>
                      </a:pPr>
                      <a:r>
                        <a:rPr lang="fr-FR" sz="1600" kern="150" dirty="0">
                          <a:solidFill>
                            <a:schemeClr val="bg1"/>
                          </a:solidFill>
                          <a:effectLst/>
                        </a:rPr>
                        <a:t>thématiques interdisciplinaires : sciences, technologie et société, LCA ;</a:t>
                      </a:r>
                    </a:p>
                    <a:p>
                      <a:pPr>
                        <a:spcAft>
                          <a:spcPts val="0"/>
                        </a:spcAft>
                      </a:pPr>
                      <a:r>
                        <a:rPr lang="fr-FR" sz="1600" kern="150" dirty="0">
                          <a:solidFill>
                            <a:schemeClr val="bg1"/>
                          </a:solidFill>
                          <a:effectLst/>
                        </a:rPr>
                        <a:t>interdisciplinarité : LCA, sciences, projet Avenir ;</a:t>
                      </a:r>
                    </a:p>
                    <a:p>
                      <a:pPr>
                        <a:spcAft>
                          <a:spcPts val="0"/>
                        </a:spcAft>
                      </a:pPr>
                      <a:r>
                        <a:rPr lang="fr-FR" sz="1600" kern="150" dirty="0">
                          <a:solidFill>
                            <a:schemeClr val="bg1"/>
                          </a:solidFill>
                          <a:effectLst/>
                        </a:rPr>
                        <a:t>objectifs : confronter les théories antiques (cf. Pline, Épicure ou Sénèque) à nos connaissances actuelles, sans oublier tout ce que nous ne savons pas ;</a:t>
                      </a:r>
                    </a:p>
                    <a:p>
                      <a:pPr>
                        <a:spcAft>
                          <a:spcPts val="0"/>
                        </a:spcAft>
                      </a:pPr>
                      <a:r>
                        <a:rPr lang="fr-FR" sz="1600" kern="150" dirty="0">
                          <a:solidFill>
                            <a:schemeClr val="bg1"/>
                          </a:solidFill>
                          <a:effectLst/>
                        </a:rPr>
                        <a:t>réalisation envisagée : rédaction d’une correspondance entre un savant romain et un scientifique actuel ;</a:t>
                      </a:r>
                    </a:p>
                    <a:p>
                      <a:pPr>
                        <a:spcAft>
                          <a:spcPts val="600"/>
                        </a:spcAft>
                      </a:pPr>
                      <a:r>
                        <a:rPr lang="fr-FR" sz="1600" kern="150" dirty="0">
                          <a:solidFill>
                            <a:schemeClr val="bg1"/>
                          </a:solidFill>
                          <a:effectLst/>
                        </a:rPr>
                        <a:t>modalités d’organisation : 2 h hebdomadaires sur 1 semestre (1 h de LCA + 1 h de SVT).</a:t>
                      </a:r>
                      <a:endParaRPr lang="fr-FR" sz="1600" kern="150" dirty="0">
                        <a:solidFill>
                          <a:schemeClr val="bg1"/>
                        </a:solidFill>
                        <a:effectLst/>
                        <a:latin typeface="Arial" panose="020B0604020202020204" pitchFamily="34" charset="0"/>
                        <a:ea typeface="Arial Unicode MS" panose="020B0604020202020204" pitchFamily="34" charset="-128"/>
                        <a:cs typeface="Lucida Sans" panose="020B0602030504020204" pitchFamily="34" charset="0"/>
                      </a:endParaRPr>
                    </a:p>
                  </a:txBody>
                  <a:tcPr marL="34925" marR="34925" marT="34925" marB="34925">
                    <a:solidFill>
                      <a:schemeClr val="tx1">
                        <a:lumMod val="85000"/>
                      </a:schemeClr>
                    </a:solidFill>
                  </a:tcPr>
                </a:tc>
              </a:tr>
            </a:tbl>
          </a:graphicData>
        </a:graphic>
      </p:graphicFrame>
      <p:sp>
        <p:nvSpPr>
          <p:cNvPr id="7" name="ZoneTexte 6"/>
          <p:cNvSpPr txBox="1"/>
          <p:nvPr/>
        </p:nvSpPr>
        <p:spPr>
          <a:xfrm>
            <a:off x="316960" y="499872"/>
            <a:ext cx="7534688" cy="830997"/>
          </a:xfrm>
          <a:prstGeom prst="rect">
            <a:avLst/>
          </a:prstGeom>
          <a:noFill/>
        </p:spPr>
        <p:txBody>
          <a:bodyPr wrap="square" rtlCol="0">
            <a:spAutoFit/>
          </a:bodyPr>
          <a:lstStyle/>
          <a:p>
            <a:r>
              <a:rPr lang="fr-FR" sz="4800" dirty="0" smtClean="0">
                <a:latin typeface="French Script MT" panose="03020402040607040605" pitchFamily="66" charset="0"/>
              </a:rPr>
              <a:t>En bref, quelques autres pistes encore…</a:t>
            </a:r>
            <a:endParaRPr lang="fr-FR" sz="4800" dirty="0">
              <a:latin typeface="French Script MT" panose="03020402040607040605" pitchFamily="66" charset="0"/>
            </a:endParaRPr>
          </a:p>
        </p:txBody>
      </p:sp>
      <p:sp>
        <p:nvSpPr>
          <p:cNvPr id="8" name="Explosion 1 7"/>
          <p:cNvSpPr/>
          <p:nvPr/>
        </p:nvSpPr>
        <p:spPr>
          <a:xfrm>
            <a:off x="10015809" y="1330869"/>
            <a:ext cx="1270499" cy="1240972"/>
          </a:xfrm>
          <a:prstGeom prst="irregularSeal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5è</a:t>
            </a:r>
            <a:endParaRPr lang="fr-FR" sz="2000" b="1" dirty="0">
              <a:solidFill>
                <a:schemeClr val="bg1"/>
              </a:solidFill>
            </a:endParaRPr>
          </a:p>
        </p:txBody>
      </p:sp>
    </p:spTree>
    <p:extLst>
      <p:ext uri="{BB962C8B-B14F-4D97-AF65-F5344CB8AC3E}">
        <p14:creationId xmlns:p14="http://schemas.microsoft.com/office/powerpoint/2010/main" xmlns="" val="1329704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7"/>
                                        </p:tgtEl>
                                        <p:attrNameLst>
                                          <p:attrName>ppt_y</p:attrName>
                                        </p:attrNameLst>
                                      </p:cBhvr>
                                      <p:tavLst>
                                        <p:tav tm="0">
                                          <p:val>
                                            <p:strVal val="#ppt_y"/>
                                          </p:val>
                                        </p:tav>
                                        <p:tav tm="100000">
                                          <p:val>
                                            <p:strVal val="#ppt_y"/>
                                          </p:val>
                                        </p:tav>
                                      </p:tavLst>
                                    </p:anim>
                                    <p:anim calcmode="lin" valueType="num">
                                      <p:cBhvr>
                                        <p:cTn id="9"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49" presetClass="entr" presetSubtype="0" decel="10000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500" fill="hold"/>
                                        <p:tgtEl>
                                          <p:spTgt spid="8"/>
                                        </p:tgtEl>
                                        <p:attrNameLst>
                                          <p:attrName>ppt_w</p:attrName>
                                        </p:attrNameLst>
                                      </p:cBhvr>
                                      <p:tavLst>
                                        <p:tav tm="0">
                                          <p:val>
                                            <p:fltVal val="0"/>
                                          </p:val>
                                        </p:tav>
                                        <p:tav tm="100000">
                                          <p:val>
                                            <p:strVal val="#ppt_w"/>
                                          </p:val>
                                        </p:tav>
                                      </p:tavLst>
                                    </p:anim>
                                    <p:anim calcmode="lin" valueType="num">
                                      <p:cBhvr>
                                        <p:cTn id="17" dur="500" fill="hold"/>
                                        <p:tgtEl>
                                          <p:spTgt spid="8"/>
                                        </p:tgtEl>
                                        <p:attrNameLst>
                                          <p:attrName>ppt_h</p:attrName>
                                        </p:attrNameLst>
                                      </p:cBhvr>
                                      <p:tavLst>
                                        <p:tav tm="0">
                                          <p:val>
                                            <p:fltVal val="0"/>
                                          </p:val>
                                        </p:tav>
                                        <p:tav tm="100000">
                                          <p:val>
                                            <p:strVal val="#ppt_h"/>
                                          </p:val>
                                        </p:tav>
                                      </p:tavLst>
                                    </p:anim>
                                    <p:anim calcmode="lin" valueType="num">
                                      <p:cBhvr>
                                        <p:cTn id="18" dur="500" fill="hold"/>
                                        <p:tgtEl>
                                          <p:spTgt spid="8"/>
                                        </p:tgtEl>
                                        <p:attrNameLst>
                                          <p:attrName>style.rotation</p:attrName>
                                        </p:attrNameLst>
                                      </p:cBhvr>
                                      <p:tavLst>
                                        <p:tav tm="0">
                                          <p:val>
                                            <p:fltVal val="360"/>
                                          </p:val>
                                        </p:tav>
                                        <p:tav tm="100000">
                                          <p:val>
                                            <p:fltVal val="0"/>
                                          </p:val>
                                        </p:tav>
                                      </p:tavLst>
                                    </p:anim>
                                    <p:animEffect transition="in" filter="fad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9"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0-#ppt_w/2"/>
                                          </p:val>
                                        </p:tav>
                                        <p:tav tm="100000">
                                          <p:val>
                                            <p:strVal val="#ppt_x"/>
                                          </p:val>
                                        </p:tav>
                                      </p:tavLst>
                                    </p:anim>
                                    <p:anim calcmode="lin" valueType="num">
                                      <p:cBhvr additive="base">
                                        <p:cTn id="25"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6"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additive="base">
                                        <p:cTn id="30" dur="500" fill="hold"/>
                                        <p:tgtEl>
                                          <p:spTgt spid="5"/>
                                        </p:tgtEl>
                                        <p:attrNameLst>
                                          <p:attrName>ppt_x</p:attrName>
                                        </p:attrNameLst>
                                      </p:cBhvr>
                                      <p:tavLst>
                                        <p:tav tm="0">
                                          <p:val>
                                            <p:strVal val="1+#ppt_w/2"/>
                                          </p:val>
                                        </p:tav>
                                        <p:tav tm="100000">
                                          <p:val>
                                            <p:strVal val="#ppt_x"/>
                                          </p:val>
                                        </p:tav>
                                      </p:tavLst>
                                    </p:anim>
                                    <p:anim calcmode="lin" valueType="num">
                                      <p:cBhvr additive="base">
                                        <p:cTn id="3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2328025132"/>
              </p:ext>
            </p:extLst>
          </p:nvPr>
        </p:nvGraphicFramePr>
        <p:xfrm>
          <a:off x="2950464" y="385826"/>
          <a:ext cx="8740076" cy="3625342"/>
        </p:xfrm>
        <a:graphic>
          <a:graphicData uri="http://schemas.openxmlformats.org/drawingml/2006/table">
            <a:tbl>
              <a:tblPr firstRow="1" firstCol="1" bandRow="1">
                <a:tableStyleId>{5C22544A-7EE6-4342-B048-85BDC9FD1C3A}</a:tableStyleId>
              </a:tblPr>
              <a:tblGrid>
                <a:gridCol w="8740076"/>
              </a:tblGrid>
              <a:tr h="3625342">
                <a:tc>
                  <a:txBody>
                    <a:bodyPr/>
                    <a:lstStyle/>
                    <a:p>
                      <a:pPr algn="ctr">
                        <a:spcBef>
                          <a:spcPts val="1200"/>
                        </a:spcBef>
                        <a:spcAft>
                          <a:spcPts val="0"/>
                        </a:spcAft>
                      </a:pPr>
                      <a:r>
                        <a:rPr lang="fr-FR" sz="1600" kern="150" dirty="0">
                          <a:effectLst/>
                        </a:rPr>
                        <a:t>Les </a:t>
                      </a:r>
                      <a:r>
                        <a:rPr lang="fr-FR" sz="1600" kern="150" dirty="0" smtClean="0">
                          <a:effectLst/>
                        </a:rPr>
                        <a:t>Amours </a:t>
                      </a:r>
                      <a:r>
                        <a:rPr lang="fr-FR" sz="1600" kern="150" dirty="0">
                          <a:effectLst/>
                        </a:rPr>
                        <a:t>tragiques</a:t>
                      </a:r>
                    </a:p>
                    <a:p>
                      <a:pPr>
                        <a:spcAft>
                          <a:spcPts val="0"/>
                        </a:spcAft>
                      </a:pPr>
                      <a:r>
                        <a:rPr lang="fr-FR" sz="1600" kern="150" dirty="0" smtClean="0">
                          <a:effectLst/>
                        </a:rPr>
                        <a:t>Niveau</a:t>
                      </a:r>
                      <a:r>
                        <a:rPr lang="fr-FR" sz="1600" kern="150" dirty="0">
                          <a:effectLst/>
                        </a:rPr>
                        <a:t> : 4e ;</a:t>
                      </a:r>
                    </a:p>
                    <a:p>
                      <a:pPr>
                        <a:spcAft>
                          <a:spcPts val="0"/>
                        </a:spcAft>
                      </a:pPr>
                      <a:r>
                        <a:rPr lang="fr-FR" sz="1600" kern="150" dirty="0">
                          <a:effectLst/>
                        </a:rPr>
                        <a:t>thématiques interdisciplinaires : culture et création artistiques, LCA, monde économique et professionnel ;</a:t>
                      </a:r>
                    </a:p>
                    <a:p>
                      <a:pPr>
                        <a:spcAft>
                          <a:spcPts val="0"/>
                        </a:spcAft>
                      </a:pPr>
                      <a:r>
                        <a:rPr lang="fr-FR" sz="1600" kern="150" dirty="0">
                          <a:effectLst/>
                        </a:rPr>
                        <a:t>interdisciplinarité : LCA, français et technologie, parcours Avenir ;</a:t>
                      </a:r>
                    </a:p>
                    <a:p>
                      <a:pPr>
                        <a:spcAft>
                          <a:spcPts val="0"/>
                        </a:spcAft>
                      </a:pPr>
                      <a:r>
                        <a:rPr lang="fr-FR" sz="1600" kern="150" dirty="0">
                          <a:effectLst/>
                        </a:rPr>
                        <a:t>objectifs : création d’un projet de théâtre filmé : des textes à la représentation, en passant par la création des décors, des affiches, des costumes et la post-production vidéo. Lecture de mythes puis de tragédies (de l’Antiquité et du XVIIe siècle). Choix des extraits à jouer et à mettre en scène. Apprentissage des rôles et mise en scène. Préparation technique du projet. Production. Post-production ;</a:t>
                      </a:r>
                    </a:p>
                    <a:p>
                      <a:pPr>
                        <a:spcAft>
                          <a:spcPts val="0"/>
                        </a:spcAft>
                      </a:pPr>
                      <a:r>
                        <a:rPr lang="fr-FR" sz="1600" kern="150" dirty="0">
                          <a:effectLst/>
                        </a:rPr>
                        <a:t>réalisation envisagée : création d’un projet de théâtre filmé ;</a:t>
                      </a:r>
                    </a:p>
                    <a:p>
                      <a:pPr>
                        <a:spcAft>
                          <a:spcPts val="0"/>
                        </a:spcAft>
                      </a:pPr>
                      <a:r>
                        <a:rPr lang="fr-FR" sz="1600" kern="150" dirty="0">
                          <a:effectLst/>
                        </a:rPr>
                        <a:t>modalités d’organisation : 2 h hebdomadaires sur 1 année (1,5 heure de français (LCA) + 0,5 h de technologie au premier semestre puis 0,5 h de français (LCA) + 1,5 h de technologie au second semestre).</a:t>
                      </a:r>
                      <a:endParaRPr lang="fr-FR" sz="1600" kern="150" dirty="0">
                        <a:effectLst/>
                        <a:latin typeface="Arial" panose="020B0604020202020204" pitchFamily="34" charset="0"/>
                        <a:ea typeface="Arial Unicode MS" panose="020B0604020202020204" pitchFamily="34" charset="-128"/>
                        <a:cs typeface="Lucida Sans" panose="020B0602030504020204" pitchFamily="34" charset="0"/>
                      </a:endParaRPr>
                    </a:p>
                  </a:txBody>
                  <a:tcPr marL="34925" marR="34925" marT="34925" marB="34925">
                    <a:solidFill>
                      <a:srgbClr val="002060"/>
                    </a:solidFill>
                  </a:tcPr>
                </a:tc>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xmlns="" val="3586071012"/>
              </p:ext>
            </p:extLst>
          </p:nvPr>
        </p:nvGraphicFramePr>
        <p:xfrm>
          <a:off x="572992" y="4369560"/>
          <a:ext cx="9217184" cy="2080008"/>
        </p:xfrm>
        <a:graphic>
          <a:graphicData uri="http://schemas.openxmlformats.org/drawingml/2006/table">
            <a:tbl>
              <a:tblPr firstRow="1" firstCol="1" bandRow="1">
                <a:tableStyleId>{5C22544A-7EE6-4342-B048-85BDC9FD1C3A}</a:tableStyleId>
              </a:tblPr>
              <a:tblGrid>
                <a:gridCol w="9217184"/>
              </a:tblGrid>
              <a:tr h="2080008">
                <a:tc>
                  <a:txBody>
                    <a:bodyPr/>
                    <a:lstStyle/>
                    <a:p>
                      <a:pPr algn="ctr">
                        <a:spcBef>
                          <a:spcPts val="1200"/>
                        </a:spcBef>
                        <a:spcAft>
                          <a:spcPts val="0"/>
                        </a:spcAft>
                      </a:pPr>
                      <a:r>
                        <a:rPr lang="fr-FR" sz="1600" kern="150" dirty="0">
                          <a:solidFill>
                            <a:schemeClr val="bg1"/>
                          </a:solidFill>
                          <a:effectLst/>
                        </a:rPr>
                        <a:t>Les plaintes d’Orphée toujours renouvelées…</a:t>
                      </a:r>
                    </a:p>
                    <a:p>
                      <a:pPr>
                        <a:spcAft>
                          <a:spcPts val="0"/>
                        </a:spcAft>
                      </a:pPr>
                      <a:r>
                        <a:rPr lang="fr-FR" sz="1600" kern="150" dirty="0" smtClean="0">
                          <a:solidFill>
                            <a:schemeClr val="bg1"/>
                          </a:solidFill>
                          <a:effectLst/>
                        </a:rPr>
                        <a:t>Niveau</a:t>
                      </a:r>
                      <a:r>
                        <a:rPr lang="fr-FR" sz="1600" kern="150" dirty="0">
                          <a:solidFill>
                            <a:schemeClr val="bg1"/>
                          </a:solidFill>
                          <a:effectLst/>
                        </a:rPr>
                        <a:t> : 4e ;</a:t>
                      </a:r>
                    </a:p>
                    <a:p>
                      <a:pPr>
                        <a:spcAft>
                          <a:spcPts val="0"/>
                        </a:spcAft>
                      </a:pPr>
                      <a:r>
                        <a:rPr lang="fr-FR" sz="1600" kern="150" dirty="0">
                          <a:solidFill>
                            <a:schemeClr val="bg1"/>
                          </a:solidFill>
                          <a:effectLst/>
                        </a:rPr>
                        <a:t>thématiques interdisciplinaires : culture et création artistiques, LCA ;</a:t>
                      </a:r>
                    </a:p>
                    <a:p>
                      <a:pPr>
                        <a:spcAft>
                          <a:spcPts val="0"/>
                        </a:spcAft>
                      </a:pPr>
                      <a:r>
                        <a:rPr lang="fr-FR" sz="1600" kern="150" dirty="0">
                          <a:solidFill>
                            <a:schemeClr val="bg1"/>
                          </a:solidFill>
                          <a:effectLst/>
                        </a:rPr>
                        <a:t>interdisciplinarité : français, LCA, arts plastiques, éducation musicale</a:t>
                      </a:r>
                    </a:p>
                    <a:p>
                      <a:pPr>
                        <a:spcAft>
                          <a:spcPts val="0"/>
                        </a:spcAft>
                      </a:pPr>
                      <a:r>
                        <a:rPr lang="fr-FR" sz="1600" kern="150" dirty="0">
                          <a:solidFill>
                            <a:schemeClr val="bg1"/>
                          </a:solidFill>
                          <a:effectLst/>
                        </a:rPr>
                        <a:t>objectifs : lire, écrire, dire, chanter, mixer et illustrer des textes lyriques ;</a:t>
                      </a:r>
                    </a:p>
                    <a:p>
                      <a:pPr>
                        <a:spcAft>
                          <a:spcPts val="0"/>
                        </a:spcAft>
                      </a:pPr>
                      <a:r>
                        <a:rPr lang="fr-FR" sz="1600" kern="150" dirty="0">
                          <a:solidFill>
                            <a:schemeClr val="bg1"/>
                          </a:solidFill>
                          <a:effectLst/>
                        </a:rPr>
                        <a:t>réalisation envisagée : florilèges numériques (enregistrements, mixages et illustrations numérisées) ;</a:t>
                      </a:r>
                    </a:p>
                    <a:p>
                      <a:pPr>
                        <a:spcAft>
                          <a:spcPts val="600"/>
                        </a:spcAft>
                      </a:pPr>
                      <a:r>
                        <a:rPr lang="fr-FR" sz="1600" kern="150" dirty="0">
                          <a:solidFill>
                            <a:schemeClr val="bg1"/>
                          </a:solidFill>
                          <a:effectLst/>
                        </a:rPr>
                        <a:t>modalités d’organisation : 2 h hebdomadaires sur 1 semestre (1 h de français + 1 h LCA ou 1 h d’art [0,5 h d’arts plastiques et 0,5 h d’éducation musicale]).</a:t>
                      </a:r>
                      <a:endParaRPr lang="fr-FR" sz="1600" kern="150" dirty="0">
                        <a:solidFill>
                          <a:schemeClr val="bg1"/>
                        </a:solidFill>
                        <a:effectLst/>
                        <a:latin typeface="Arial" panose="020B0604020202020204" pitchFamily="34" charset="0"/>
                        <a:ea typeface="Arial Unicode MS" panose="020B0604020202020204" pitchFamily="34" charset="-128"/>
                        <a:cs typeface="Lucida Sans" panose="020B0602030504020204" pitchFamily="34" charset="0"/>
                      </a:endParaRPr>
                    </a:p>
                  </a:txBody>
                  <a:tcPr marL="34925" marR="34925" marT="34925" marB="34925">
                    <a:solidFill>
                      <a:schemeClr val="accent5"/>
                    </a:solidFill>
                  </a:tcPr>
                </a:tc>
              </a:tr>
            </a:tbl>
          </a:graphicData>
        </a:graphic>
      </p:graphicFrame>
      <p:sp>
        <p:nvSpPr>
          <p:cNvPr id="9" name="Explosion 1 8"/>
          <p:cNvSpPr/>
          <p:nvPr/>
        </p:nvSpPr>
        <p:spPr>
          <a:xfrm>
            <a:off x="711136" y="239522"/>
            <a:ext cx="1270499" cy="1240972"/>
          </a:xfrm>
          <a:prstGeom prst="irregularSeal1">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rPr>
              <a:t>4</a:t>
            </a:r>
            <a:r>
              <a:rPr lang="fr-FR" sz="2000" b="1" dirty="0" smtClean="0">
                <a:solidFill>
                  <a:schemeClr val="bg1"/>
                </a:solidFill>
              </a:rPr>
              <a:t>è</a:t>
            </a:r>
            <a:endParaRPr lang="fr-FR" sz="2000" b="1" dirty="0">
              <a:solidFill>
                <a:schemeClr val="bg1"/>
              </a:solidFill>
            </a:endParaRPr>
          </a:p>
        </p:txBody>
      </p:sp>
    </p:spTree>
    <p:extLst>
      <p:ext uri="{BB962C8B-B14F-4D97-AF65-F5344CB8AC3E}">
        <p14:creationId xmlns:p14="http://schemas.microsoft.com/office/powerpoint/2010/main" xmlns="" val="2678826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 calcmode="lin" valueType="num">
                                      <p:cBhvr>
                                        <p:cTn id="9" dur="500" fill="hold"/>
                                        <p:tgtEl>
                                          <p:spTgt spid="9"/>
                                        </p:tgtEl>
                                        <p:attrNameLst>
                                          <p:attrName>style.rotation</p:attrName>
                                        </p:attrNameLst>
                                      </p:cBhvr>
                                      <p:tavLst>
                                        <p:tav tm="0">
                                          <p:val>
                                            <p:fltVal val="360"/>
                                          </p:val>
                                        </p:tav>
                                        <p:tav tm="100000">
                                          <p:val>
                                            <p:fltVal val="0"/>
                                          </p:val>
                                        </p:tav>
                                      </p:tavLst>
                                    </p:anim>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6"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arn(inHorizontal)">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xmlns="" val="2235186083"/>
              </p:ext>
            </p:extLst>
          </p:nvPr>
        </p:nvGraphicFramePr>
        <p:xfrm>
          <a:off x="268192" y="748536"/>
          <a:ext cx="9229376" cy="2275079"/>
        </p:xfrm>
        <a:graphic>
          <a:graphicData uri="http://schemas.openxmlformats.org/drawingml/2006/table">
            <a:tbl>
              <a:tblPr firstRow="1" firstCol="1" bandRow="1">
                <a:tableStyleId>{5C22544A-7EE6-4342-B048-85BDC9FD1C3A}</a:tableStyleId>
              </a:tblPr>
              <a:tblGrid>
                <a:gridCol w="9229376"/>
              </a:tblGrid>
              <a:tr h="2275079">
                <a:tc>
                  <a:txBody>
                    <a:bodyPr/>
                    <a:lstStyle/>
                    <a:p>
                      <a:pPr algn="ctr">
                        <a:spcAft>
                          <a:spcPts val="0"/>
                        </a:spcAft>
                      </a:pPr>
                      <a:r>
                        <a:rPr lang="fr-FR" sz="1600" b="1" kern="150" dirty="0">
                          <a:solidFill>
                            <a:schemeClr val="bg1"/>
                          </a:solidFill>
                          <a:effectLst/>
                        </a:rPr>
                        <a:t>Autour du nombre d’or</a:t>
                      </a:r>
                    </a:p>
                    <a:p>
                      <a:pPr algn="just">
                        <a:spcAft>
                          <a:spcPts val="0"/>
                        </a:spcAft>
                      </a:pPr>
                      <a:r>
                        <a:rPr lang="fr-FR" sz="1600" kern="150" dirty="0">
                          <a:solidFill>
                            <a:schemeClr val="bg1"/>
                          </a:solidFill>
                          <a:effectLst/>
                        </a:rPr>
                        <a:t>Niveau : 3e ;</a:t>
                      </a:r>
                    </a:p>
                    <a:p>
                      <a:pPr algn="just">
                        <a:spcAft>
                          <a:spcPts val="0"/>
                        </a:spcAft>
                      </a:pPr>
                      <a:r>
                        <a:rPr lang="fr-FR" sz="1600" kern="150" dirty="0">
                          <a:solidFill>
                            <a:schemeClr val="bg1"/>
                          </a:solidFill>
                          <a:effectLst/>
                        </a:rPr>
                        <a:t>thématiques interdisciplinaires : sciences, technologie et société, culture et création artistiques, </a:t>
                      </a:r>
                      <a:r>
                        <a:rPr lang="fr-FR" sz="1600" kern="150" dirty="0" smtClean="0">
                          <a:solidFill>
                            <a:schemeClr val="bg1"/>
                          </a:solidFill>
                          <a:effectLst/>
                        </a:rPr>
                        <a:t>LCA</a:t>
                      </a:r>
                      <a:endParaRPr lang="fr-FR" sz="1600" kern="150" dirty="0">
                        <a:solidFill>
                          <a:schemeClr val="bg1"/>
                        </a:solidFill>
                        <a:effectLst/>
                      </a:endParaRPr>
                    </a:p>
                    <a:p>
                      <a:pPr algn="just">
                        <a:spcAft>
                          <a:spcPts val="0"/>
                        </a:spcAft>
                      </a:pPr>
                      <a:r>
                        <a:rPr lang="fr-FR" sz="1600" kern="150" dirty="0">
                          <a:solidFill>
                            <a:schemeClr val="bg1"/>
                          </a:solidFill>
                          <a:effectLst/>
                        </a:rPr>
                        <a:t>interdisciplinarité : mathématiques, </a:t>
                      </a:r>
                      <a:r>
                        <a:rPr lang="fr-FR" sz="1600" kern="150" dirty="0" smtClean="0">
                          <a:solidFill>
                            <a:schemeClr val="bg1"/>
                          </a:solidFill>
                          <a:effectLst/>
                        </a:rPr>
                        <a:t>LCA </a:t>
                      </a:r>
                      <a:r>
                        <a:rPr lang="fr-FR" sz="1600" kern="150" dirty="0">
                          <a:solidFill>
                            <a:schemeClr val="bg1"/>
                          </a:solidFill>
                          <a:effectLst/>
                        </a:rPr>
                        <a:t>; </a:t>
                      </a:r>
                    </a:p>
                    <a:p>
                      <a:pPr algn="just">
                        <a:spcAft>
                          <a:spcPts val="0"/>
                        </a:spcAft>
                      </a:pPr>
                      <a:r>
                        <a:rPr lang="fr-FR" sz="1600" kern="150" dirty="0">
                          <a:solidFill>
                            <a:schemeClr val="bg1"/>
                          </a:solidFill>
                          <a:effectLst/>
                        </a:rPr>
                        <a:t>objectifs : réfléchir au lien entre perfection mathématique et perfection esthétique, études d’œuvres et de monuments patrimoniaux (Parthénon, Vénus de Milo, Panthéon, homme de Vitruve) ;</a:t>
                      </a:r>
                    </a:p>
                    <a:p>
                      <a:pPr algn="just">
                        <a:spcAft>
                          <a:spcPts val="0"/>
                        </a:spcAft>
                      </a:pPr>
                      <a:r>
                        <a:rPr lang="fr-FR" sz="1600" kern="150" dirty="0">
                          <a:solidFill>
                            <a:schemeClr val="bg1"/>
                          </a:solidFill>
                          <a:effectLst/>
                        </a:rPr>
                        <a:t>réalisation envisagée : expositions et présentation de type oral d’histoire des arts ;</a:t>
                      </a:r>
                    </a:p>
                    <a:p>
                      <a:pPr algn="just">
                        <a:spcAft>
                          <a:spcPts val="600"/>
                        </a:spcAft>
                      </a:pPr>
                      <a:r>
                        <a:rPr lang="fr-FR" sz="1600" kern="150" dirty="0">
                          <a:solidFill>
                            <a:schemeClr val="bg1"/>
                          </a:solidFill>
                          <a:effectLst/>
                        </a:rPr>
                        <a:t>modalités d'organisation : 2 h hebdomadaires sur 1 semestre (1 h de LCA + 1 h de mathématiques).</a:t>
                      </a:r>
                      <a:endParaRPr lang="fr-FR" sz="1600" kern="150" dirty="0">
                        <a:solidFill>
                          <a:schemeClr val="bg1"/>
                        </a:solidFill>
                        <a:effectLst/>
                        <a:latin typeface="Arial" panose="020B0604020202020204" pitchFamily="34" charset="0"/>
                        <a:ea typeface="Arial Unicode MS" panose="020B0604020202020204" pitchFamily="34" charset="-128"/>
                        <a:cs typeface="Lucida Sans" panose="020B0602030504020204" pitchFamily="34" charset="0"/>
                      </a:endParaRPr>
                    </a:p>
                  </a:txBody>
                  <a:tcPr marL="34925" marR="34925" marT="34925" marB="34925">
                    <a:solidFill>
                      <a:schemeClr val="accent4">
                        <a:lumMod val="60000"/>
                        <a:lumOff val="40000"/>
                      </a:schemeClr>
                    </a:solidFill>
                  </a:tcPr>
                </a:tc>
              </a:tr>
            </a:tbl>
          </a:graphicData>
        </a:graphic>
      </p:graphicFrame>
      <p:graphicFrame>
        <p:nvGraphicFramePr>
          <p:cNvPr id="3" name="Tableau 2"/>
          <p:cNvGraphicFramePr>
            <a:graphicFrameLocks noGrp="1"/>
          </p:cNvGraphicFramePr>
          <p:nvPr>
            <p:extLst>
              <p:ext uri="{D42A27DB-BD31-4B8C-83A1-F6EECF244321}">
                <p14:modId xmlns:p14="http://schemas.microsoft.com/office/powerpoint/2010/main" xmlns="" val="3453239951"/>
              </p:ext>
            </p:extLst>
          </p:nvPr>
        </p:nvGraphicFramePr>
        <p:xfrm>
          <a:off x="2206752" y="3377184"/>
          <a:ext cx="9691052" cy="2956559"/>
        </p:xfrm>
        <a:graphic>
          <a:graphicData uri="http://schemas.openxmlformats.org/drawingml/2006/table">
            <a:tbl>
              <a:tblPr firstRow="1" firstCol="1" bandRow="1">
                <a:tableStyleId>{5C22544A-7EE6-4342-B048-85BDC9FD1C3A}</a:tableStyleId>
              </a:tblPr>
              <a:tblGrid>
                <a:gridCol w="9691052"/>
              </a:tblGrid>
              <a:tr h="2956559">
                <a:tc>
                  <a:txBody>
                    <a:bodyPr/>
                    <a:lstStyle/>
                    <a:p>
                      <a:pPr algn="ctr">
                        <a:spcBef>
                          <a:spcPts val="1200"/>
                        </a:spcBef>
                        <a:spcAft>
                          <a:spcPts val="0"/>
                        </a:spcAft>
                      </a:pPr>
                      <a:r>
                        <a:rPr lang="fr-FR" sz="1600" kern="150" dirty="0" smtClean="0">
                          <a:solidFill>
                            <a:schemeClr val="bg1"/>
                          </a:solidFill>
                          <a:effectLst/>
                        </a:rPr>
                        <a:t>L’Art </a:t>
                      </a:r>
                      <a:r>
                        <a:rPr lang="fr-FR" sz="1600" kern="150" dirty="0">
                          <a:solidFill>
                            <a:schemeClr val="bg1"/>
                          </a:solidFill>
                          <a:effectLst/>
                        </a:rPr>
                        <a:t>de la médecine : d’Hippocrate à nos </a:t>
                      </a:r>
                      <a:r>
                        <a:rPr lang="fr-FR" sz="1600" kern="150" dirty="0" smtClean="0">
                          <a:solidFill>
                            <a:schemeClr val="bg1"/>
                          </a:solidFill>
                          <a:effectLst/>
                        </a:rPr>
                        <a:t>jours</a:t>
                      </a:r>
                      <a:r>
                        <a:rPr lang="fr-FR" sz="1600" kern="150" dirty="0">
                          <a:solidFill>
                            <a:schemeClr val="bg1"/>
                          </a:solidFill>
                          <a:effectLst/>
                        </a:rPr>
                        <a:t> </a:t>
                      </a:r>
                    </a:p>
                    <a:p>
                      <a:pPr>
                        <a:spcAft>
                          <a:spcPts val="0"/>
                        </a:spcAft>
                      </a:pPr>
                      <a:r>
                        <a:rPr lang="fr-FR" sz="1600" kern="150" dirty="0" smtClean="0">
                          <a:solidFill>
                            <a:schemeClr val="bg1"/>
                          </a:solidFill>
                          <a:effectLst/>
                        </a:rPr>
                        <a:t>Niveau</a:t>
                      </a:r>
                      <a:r>
                        <a:rPr lang="fr-FR" sz="1600" kern="150" dirty="0">
                          <a:solidFill>
                            <a:schemeClr val="bg1"/>
                          </a:solidFill>
                          <a:effectLst/>
                        </a:rPr>
                        <a:t> : 3e ;</a:t>
                      </a:r>
                    </a:p>
                    <a:p>
                      <a:pPr>
                        <a:spcAft>
                          <a:spcPts val="0"/>
                        </a:spcAft>
                      </a:pPr>
                      <a:r>
                        <a:rPr lang="fr-FR" sz="1600" kern="150" dirty="0">
                          <a:solidFill>
                            <a:schemeClr val="bg1"/>
                          </a:solidFill>
                          <a:effectLst/>
                        </a:rPr>
                        <a:t>thématiques interdisciplinaires : corps, santé, bien-être et sécurité, sciences, technologie et société, LCA ;</a:t>
                      </a:r>
                    </a:p>
                    <a:p>
                      <a:pPr>
                        <a:spcAft>
                          <a:spcPts val="0"/>
                        </a:spcAft>
                      </a:pPr>
                      <a:r>
                        <a:rPr lang="fr-FR" sz="1600" kern="150" dirty="0">
                          <a:solidFill>
                            <a:schemeClr val="bg1"/>
                          </a:solidFill>
                          <a:effectLst/>
                        </a:rPr>
                        <a:t>interdisciplinarité : LCA, sciences de la vie et de la Terre, projet Avenir ;</a:t>
                      </a:r>
                    </a:p>
                    <a:p>
                      <a:pPr>
                        <a:spcAft>
                          <a:spcPts val="0"/>
                        </a:spcAft>
                      </a:pPr>
                      <a:r>
                        <a:rPr lang="fr-FR" sz="1600" kern="150" dirty="0">
                          <a:solidFill>
                            <a:schemeClr val="bg1"/>
                          </a:solidFill>
                          <a:effectLst/>
                        </a:rPr>
                        <a:t>objectifs : découvrir la médecine et ses progrès de l’Antiquité à nos jours à travers les textes antiques (grecs), classiques (Rabelais et Molière) et modernes. Comparer les différents serments d’Hippocrate, antique et moderne pour percevoir les changements éthiques. Retour sur les différentes découvertes sur le corps humain : des dissections de Léonard de Vinci à la carte du génome. Visite de l’université de médecine de Montpellier. Rencontre de praticiens ;</a:t>
                      </a:r>
                    </a:p>
                    <a:p>
                      <a:pPr>
                        <a:spcAft>
                          <a:spcPts val="0"/>
                        </a:spcAft>
                      </a:pPr>
                      <a:r>
                        <a:rPr lang="fr-FR" sz="1600" kern="150" dirty="0">
                          <a:solidFill>
                            <a:schemeClr val="bg1"/>
                          </a:solidFill>
                          <a:effectLst/>
                        </a:rPr>
                        <a:t>réalisation envisagée : rédaction d’un journal scientifique ;</a:t>
                      </a:r>
                    </a:p>
                    <a:p>
                      <a:pPr>
                        <a:spcAft>
                          <a:spcPts val="600"/>
                        </a:spcAft>
                      </a:pPr>
                      <a:r>
                        <a:rPr lang="fr-FR" sz="1600" kern="150" dirty="0">
                          <a:solidFill>
                            <a:schemeClr val="bg1"/>
                          </a:solidFill>
                          <a:effectLst/>
                        </a:rPr>
                        <a:t>modalités d’organisation : 2 h hebdomadaires sur 1 semestre (1 h de LCA + 1 h de SVT).</a:t>
                      </a:r>
                      <a:endParaRPr lang="fr-FR" sz="1600" kern="150" dirty="0">
                        <a:solidFill>
                          <a:schemeClr val="bg1"/>
                        </a:solidFill>
                        <a:effectLst/>
                        <a:latin typeface="Arial" panose="020B0604020202020204" pitchFamily="34" charset="0"/>
                        <a:ea typeface="Arial Unicode MS" panose="020B0604020202020204" pitchFamily="34" charset="-128"/>
                        <a:cs typeface="Lucida Sans" panose="020B0602030504020204" pitchFamily="34" charset="0"/>
                      </a:endParaRPr>
                    </a:p>
                  </a:txBody>
                  <a:tcPr marL="34925" marR="34925" marT="34925" marB="34925">
                    <a:solidFill>
                      <a:schemeClr val="tx2">
                        <a:lumMod val="75000"/>
                      </a:schemeClr>
                    </a:solidFill>
                  </a:tcPr>
                </a:tc>
              </a:tr>
            </a:tbl>
          </a:graphicData>
        </a:graphic>
      </p:graphicFrame>
      <p:sp>
        <p:nvSpPr>
          <p:cNvPr id="4" name="Explosion 1 3"/>
          <p:cNvSpPr/>
          <p:nvPr/>
        </p:nvSpPr>
        <p:spPr>
          <a:xfrm>
            <a:off x="10235265" y="1265589"/>
            <a:ext cx="1270499" cy="1240972"/>
          </a:xfrm>
          <a:prstGeom prst="irregularSeal1">
            <a:avLst/>
          </a:prstGeom>
          <a:solidFill>
            <a:schemeClr val="tx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rPr>
              <a:t>3</a:t>
            </a:r>
            <a:r>
              <a:rPr lang="fr-FR" sz="2000" b="1" dirty="0" smtClean="0">
                <a:solidFill>
                  <a:schemeClr val="bg1"/>
                </a:solidFill>
              </a:rPr>
              <a:t>è</a:t>
            </a:r>
            <a:endParaRPr lang="fr-FR" sz="2000" b="1" dirty="0">
              <a:solidFill>
                <a:schemeClr val="bg1"/>
              </a:solidFill>
            </a:endParaRPr>
          </a:p>
        </p:txBody>
      </p:sp>
    </p:spTree>
    <p:extLst>
      <p:ext uri="{BB962C8B-B14F-4D97-AF65-F5344CB8AC3E}">
        <p14:creationId xmlns:p14="http://schemas.microsoft.com/office/powerpoint/2010/main" xmlns="" val="1859335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500" fill="hold"/>
                                        <p:tgtEl>
                                          <p:spTgt spid="4"/>
                                        </p:tgtEl>
                                        <p:attrNameLst>
                                          <p:attrName>ppt_w</p:attrName>
                                        </p:attrNameLst>
                                      </p:cBhvr>
                                      <p:tavLst>
                                        <p:tav tm="0">
                                          <p:val>
                                            <p:fltVal val="0"/>
                                          </p:val>
                                        </p:tav>
                                        <p:tav tm="100000">
                                          <p:val>
                                            <p:strVal val="#ppt_w"/>
                                          </p:val>
                                        </p:tav>
                                      </p:tavLst>
                                    </p:anim>
                                    <p:anim calcmode="lin" valueType="num">
                                      <p:cBhvr>
                                        <p:cTn id="8" dur="1500" fill="hold"/>
                                        <p:tgtEl>
                                          <p:spTgt spid="4"/>
                                        </p:tgtEl>
                                        <p:attrNameLst>
                                          <p:attrName>ppt_h</p:attrName>
                                        </p:attrNameLst>
                                      </p:cBhvr>
                                      <p:tavLst>
                                        <p:tav tm="0">
                                          <p:val>
                                            <p:fltVal val="0"/>
                                          </p:val>
                                        </p:tav>
                                        <p:tav tm="100000">
                                          <p:val>
                                            <p:strVal val="#ppt_h"/>
                                          </p:val>
                                        </p:tav>
                                      </p:tavLst>
                                    </p:anim>
                                    <p:anim calcmode="lin" valueType="num">
                                      <p:cBhvr>
                                        <p:cTn id="9" dur="1500" fill="hold"/>
                                        <p:tgtEl>
                                          <p:spTgt spid="4"/>
                                        </p:tgtEl>
                                        <p:attrNameLst>
                                          <p:attrName>style.rotation</p:attrName>
                                        </p:attrNameLst>
                                      </p:cBhvr>
                                      <p:tavLst>
                                        <p:tav tm="0">
                                          <p:val>
                                            <p:fltVal val="360"/>
                                          </p:val>
                                        </p:tav>
                                        <p:tav tm="100000">
                                          <p:val>
                                            <p:fltVal val="0"/>
                                          </p:val>
                                        </p:tav>
                                      </p:tavLst>
                                    </p:anim>
                                    <p:animEffect transition="in" filter="fade">
                                      <p:cBhvr>
                                        <p:cTn id="10" dur="1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16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arn(inVertical)">
                                      <p:cBhvr>
                                        <p:cTn id="20" dur="1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0416" y="1682466"/>
            <a:ext cx="11532326" cy="4647426"/>
          </a:xfrm>
          <a:prstGeom prst="rect">
            <a:avLst/>
          </a:prstGeom>
          <a:noFill/>
        </p:spPr>
        <p:txBody>
          <a:bodyPr wrap="square" rtlCol="0">
            <a:spAutoFit/>
          </a:bodyPr>
          <a:lstStyle/>
          <a:p>
            <a:pPr marL="514350" indent="-514350">
              <a:buAutoNum type="romanUcPeriod"/>
            </a:pPr>
            <a:r>
              <a:rPr lang="fr-FR" sz="2800" b="1" dirty="0" smtClean="0">
                <a:solidFill>
                  <a:schemeClr val="accent6"/>
                </a:solidFill>
                <a:effectLst>
                  <a:outerShdw blurRad="38100" dist="38100" dir="2700000" algn="tl">
                    <a:srgbClr val="000000">
                      <a:alpha val="43137"/>
                    </a:srgbClr>
                  </a:outerShdw>
                </a:effectLst>
              </a:rPr>
              <a:t>LCA dans l’ENSEIGNEMENT COMMUN : LCA dans le cours de français</a:t>
            </a:r>
          </a:p>
          <a:p>
            <a:endParaRPr lang="fr-FR" sz="2800" dirty="0" smtClean="0"/>
          </a:p>
          <a:p>
            <a:pPr marL="342900" indent="-342900">
              <a:buFont typeface="Wingdings" panose="05000000000000000000" pitchFamily="2" charset="2"/>
              <a:buChar char="Ø"/>
            </a:pPr>
            <a:r>
              <a:rPr lang="fr-FR" sz="2400" dirty="0" smtClean="0">
                <a:solidFill>
                  <a:schemeClr val="accent1">
                    <a:lumMod val="60000"/>
                    <a:lumOff val="40000"/>
                  </a:schemeClr>
                </a:solidFill>
              </a:rPr>
              <a:t> Cf. pistes données par Nicolas-Thomas REGNIER (Formation J1 du 18 avril)</a:t>
            </a:r>
          </a:p>
          <a:p>
            <a:endParaRPr lang="fr-FR" sz="2400" dirty="0" smtClean="0">
              <a:solidFill>
                <a:schemeClr val="accent1">
                  <a:lumMod val="60000"/>
                  <a:lumOff val="40000"/>
                </a:schemeClr>
              </a:solidFill>
            </a:endParaRPr>
          </a:p>
          <a:p>
            <a:pPr marL="342900" indent="-342900">
              <a:buFont typeface="Wingdings" panose="05000000000000000000" pitchFamily="2" charset="2"/>
              <a:buChar char="Ø"/>
            </a:pPr>
            <a:r>
              <a:rPr lang="fr-FR" sz="2400" dirty="0" smtClean="0">
                <a:solidFill>
                  <a:schemeClr val="accent1">
                    <a:lumMod val="60000"/>
                    <a:lumOff val="40000"/>
                  </a:schemeClr>
                </a:solidFill>
              </a:rPr>
              <a:t>Tableau synthétique : quels textes antiques étudier en cours de français ?</a:t>
            </a:r>
          </a:p>
          <a:p>
            <a:pPr marL="342900" indent="-342900">
              <a:buFont typeface="Wingdings" panose="05000000000000000000" pitchFamily="2" charset="2"/>
              <a:buChar char="Ø"/>
            </a:pPr>
            <a:endParaRPr lang="fr-FR" sz="2400" dirty="0"/>
          </a:p>
          <a:p>
            <a:pPr marL="342900" indent="-342900">
              <a:buFont typeface="Wingdings" panose="05000000000000000000" pitchFamily="2" charset="2"/>
              <a:buChar char="Ø"/>
            </a:pPr>
            <a:endParaRPr lang="fr-FR" sz="2400" dirty="0" smtClean="0"/>
          </a:p>
          <a:p>
            <a:pPr marL="342900" indent="-342900">
              <a:buFont typeface="Wingdings" panose="05000000000000000000" pitchFamily="2" charset="2"/>
              <a:buChar char="Ø"/>
            </a:pPr>
            <a:endParaRPr lang="fr-FR" sz="2400" dirty="0"/>
          </a:p>
          <a:p>
            <a:pPr marL="342900" indent="-342900">
              <a:buFont typeface="Wingdings" panose="05000000000000000000" pitchFamily="2" charset="2"/>
              <a:buChar char="Ø"/>
            </a:pPr>
            <a:endParaRPr lang="fr-FR" sz="2400" dirty="0" smtClean="0"/>
          </a:p>
          <a:p>
            <a:pPr marL="342900" indent="-342900">
              <a:buFont typeface="Wingdings" panose="05000000000000000000" pitchFamily="2" charset="2"/>
              <a:buChar char="Ø"/>
            </a:pPr>
            <a:endParaRPr lang="fr-FR" sz="2400" dirty="0"/>
          </a:p>
          <a:p>
            <a:pPr marL="342900" indent="-342900">
              <a:buFont typeface="Wingdings" panose="05000000000000000000" pitchFamily="2" charset="2"/>
              <a:buChar char="Ø"/>
            </a:pPr>
            <a:endParaRPr lang="fr-FR" sz="2400" dirty="0" smtClean="0"/>
          </a:p>
          <a:p>
            <a:pPr marL="400050" indent="-400050">
              <a:buAutoNum type="romanUcPeriod"/>
            </a:pPr>
            <a:endParaRPr lang="fr-FR" sz="2400" dirty="0"/>
          </a:p>
        </p:txBody>
      </p:sp>
      <p:pic>
        <p:nvPicPr>
          <p:cNvPr id="5" name="Image 4"/>
          <p:cNvPicPr>
            <a:picLocks noChangeAspect="1"/>
          </p:cNvPicPr>
          <p:nvPr/>
        </p:nvPicPr>
        <p:blipFill>
          <a:blip r:embed="rId2"/>
          <a:stretch>
            <a:fillRect/>
          </a:stretch>
        </p:blipFill>
        <p:spPr>
          <a:xfrm>
            <a:off x="614116" y="3975401"/>
            <a:ext cx="11283970" cy="2518551"/>
          </a:xfrm>
          <a:prstGeom prst="rect">
            <a:avLst/>
          </a:prstGeom>
        </p:spPr>
      </p:pic>
      <p:pic>
        <p:nvPicPr>
          <p:cNvPr id="8" name="Picture 2" descr="http://cache.media.eduscol.education.fr/image/College_2016/49/2/LCA_456492.bmp"/>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088197" y="390113"/>
            <a:ext cx="1809889" cy="1066738"/>
          </a:xfrm>
          <a:prstGeom prst="rect">
            <a:avLst/>
          </a:prstGeom>
        </p:spPr>
        <p:style>
          <a:lnRef idx="3">
            <a:schemeClr val="lt1"/>
          </a:lnRef>
          <a:fillRef idx="1">
            <a:schemeClr val="dk1"/>
          </a:fillRef>
          <a:effectRef idx="1">
            <a:schemeClr val="dk1"/>
          </a:effectRef>
          <a:fontRef idx="minor">
            <a:schemeClr val="lt1"/>
          </a:fontRef>
        </p:style>
      </p:pic>
    </p:spTree>
    <p:extLst>
      <p:ext uri="{BB962C8B-B14F-4D97-AF65-F5344CB8AC3E}">
        <p14:creationId xmlns:p14="http://schemas.microsoft.com/office/powerpoint/2010/main" xmlns="" val="1768383139"/>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fade">
                                      <p:cBhvr>
                                        <p:cTn id="14" dur="750"/>
                                        <p:tgtEl>
                                          <p:spTgt spid="2">
                                            <p:txEl>
                                              <p:pRg st="0" end="0"/>
                                            </p:txEl>
                                          </p:spTgt>
                                        </p:tgtEl>
                                      </p:cBhvr>
                                    </p:animEffect>
                                    <p:anim calcmode="lin" valueType="num">
                                      <p:cBhvr>
                                        <p:cTn id="15" dur="75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6" dur="75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750"/>
                                        <p:tgtEl>
                                          <p:spTgt spid="2">
                                            <p:txEl>
                                              <p:pRg st="2" end="2"/>
                                            </p:txEl>
                                          </p:spTgt>
                                        </p:tgtEl>
                                      </p:cBhvr>
                                    </p:animEffect>
                                    <p:anim calcmode="lin" valueType="num">
                                      <p:cBhvr>
                                        <p:cTn id="22" dur="75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75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750"/>
                                        <p:tgtEl>
                                          <p:spTgt spid="2">
                                            <p:txEl>
                                              <p:pRg st="4" end="4"/>
                                            </p:txEl>
                                          </p:spTgt>
                                        </p:tgtEl>
                                      </p:cBhvr>
                                    </p:animEffect>
                                    <p:anim calcmode="lin" valueType="num">
                                      <p:cBhvr>
                                        <p:cTn id="29" dur="75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75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anim calcmode="lin" valueType="num">
                                      <p:cBhvr>
                                        <p:cTn id="36" dur="1000" fill="hold"/>
                                        <p:tgtEl>
                                          <p:spTgt spid="5"/>
                                        </p:tgtEl>
                                        <p:attrNameLst>
                                          <p:attrName>ppt_x</p:attrName>
                                        </p:attrNameLst>
                                      </p:cBhvr>
                                      <p:tavLst>
                                        <p:tav tm="0">
                                          <p:val>
                                            <p:strVal val="#ppt_x"/>
                                          </p:val>
                                        </p:tav>
                                        <p:tav tm="100000">
                                          <p:val>
                                            <p:strVal val="#ppt_x"/>
                                          </p:val>
                                        </p:tav>
                                      </p:tavLst>
                                    </p:anim>
                                    <p:anim calcmode="lin" valueType="num">
                                      <p:cBhvr>
                                        <p:cTn id="3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841330" y="1872343"/>
            <a:ext cx="10684203" cy="3939057"/>
          </a:xfrm>
          <a:prstGeom prst="rect">
            <a:avLst/>
          </a:prstGeom>
        </p:spPr>
      </p:pic>
      <p:sp>
        <p:nvSpPr>
          <p:cNvPr id="4" name="Explosion 1 3"/>
          <p:cNvSpPr/>
          <p:nvPr/>
        </p:nvSpPr>
        <p:spPr>
          <a:xfrm>
            <a:off x="688929" y="424542"/>
            <a:ext cx="1270499" cy="1240972"/>
          </a:xfrm>
          <a:prstGeom prst="irregularSeal1">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5è</a:t>
            </a:r>
            <a:endParaRPr lang="fr-FR" sz="2000" b="1" dirty="0">
              <a:solidFill>
                <a:schemeClr val="bg1"/>
              </a:solidFill>
            </a:endParaRPr>
          </a:p>
        </p:txBody>
      </p:sp>
    </p:spTree>
    <p:extLst>
      <p:ext uri="{BB962C8B-B14F-4D97-AF65-F5344CB8AC3E}">
        <p14:creationId xmlns:p14="http://schemas.microsoft.com/office/powerpoint/2010/main" xmlns="" val="167680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36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1000" fill="hold"/>
                                        <p:tgtEl>
                                          <p:spTgt spid="2"/>
                                        </p:tgtEl>
                                        <p:attrNameLst>
                                          <p:attrName>ppt_x</p:attrName>
                                        </p:attrNameLst>
                                      </p:cBhvr>
                                      <p:tavLst>
                                        <p:tav tm="0">
                                          <p:val>
                                            <p:strVal val="#ppt_x"/>
                                          </p:val>
                                        </p:tav>
                                        <p:tav tm="100000">
                                          <p:val>
                                            <p:strVal val="#ppt_x"/>
                                          </p:val>
                                        </p:tav>
                                      </p:tavLst>
                                    </p:anim>
                                    <p:anim calcmode="lin" valueType="num">
                                      <p:cBhvr additive="base">
                                        <p:cTn id="16"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536532" y="2972399"/>
            <a:ext cx="11158528" cy="3559029"/>
          </a:xfrm>
          <a:prstGeom prst="rect">
            <a:avLst/>
          </a:prstGeom>
        </p:spPr>
      </p:pic>
      <p:pic>
        <p:nvPicPr>
          <p:cNvPr id="3" name="Image 2"/>
          <p:cNvPicPr>
            <a:picLocks noChangeAspect="1"/>
          </p:cNvPicPr>
          <p:nvPr/>
        </p:nvPicPr>
        <p:blipFill>
          <a:blip r:embed="rId3"/>
          <a:stretch>
            <a:fillRect/>
          </a:stretch>
        </p:blipFill>
        <p:spPr>
          <a:xfrm>
            <a:off x="645388" y="630442"/>
            <a:ext cx="11049672" cy="576566"/>
          </a:xfrm>
          <a:prstGeom prst="rect">
            <a:avLst/>
          </a:prstGeom>
        </p:spPr>
      </p:pic>
      <p:sp>
        <p:nvSpPr>
          <p:cNvPr id="4" name="Explosion 1 3"/>
          <p:cNvSpPr/>
          <p:nvPr/>
        </p:nvSpPr>
        <p:spPr>
          <a:xfrm>
            <a:off x="10257472" y="1317469"/>
            <a:ext cx="1270499" cy="1240972"/>
          </a:xfrm>
          <a:prstGeom prst="irregularSeal1">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rPr>
              <a:t>4</a:t>
            </a:r>
            <a:r>
              <a:rPr lang="fr-FR" sz="2000" b="1" dirty="0" smtClean="0">
                <a:solidFill>
                  <a:schemeClr val="bg1"/>
                </a:solidFill>
              </a:rPr>
              <a:t>è</a:t>
            </a:r>
            <a:endParaRPr lang="fr-FR" sz="2000" b="1" dirty="0">
              <a:solidFill>
                <a:schemeClr val="bg1"/>
              </a:solidFill>
            </a:endParaRPr>
          </a:p>
        </p:txBody>
      </p:sp>
    </p:spTree>
    <p:extLst>
      <p:ext uri="{BB962C8B-B14F-4D97-AF65-F5344CB8AC3E}">
        <p14:creationId xmlns:p14="http://schemas.microsoft.com/office/powerpoint/2010/main" xmlns="" val="1065891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 calcmode="lin" valueType="num">
                                      <p:cBhvr>
                                        <p:cTn id="14" dur="500" fill="hold"/>
                                        <p:tgtEl>
                                          <p:spTgt spid="4"/>
                                        </p:tgtEl>
                                        <p:attrNameLst>
                                          <p:attrName>style.rotation</p:attrName>
                                        </p:attrNameLst>
                                      </p:cBhvr>
                                      <p:tavLst>
                                        <p:tav tm="0">
                                          <p:val>
                                            <p:fltVal val="360"/>
                                          </p:val>
                                        </p:tav>
                                        <p:tav tm="100000">
                                          <p:val>
                                            <p:fltVal val="0"/>
                                          </p:val>
                                        </p:tav>
                                      </p:tavLst>
                                    </p:anim>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2000" fill="hold"/>
                                        <p:tgtEl>
                                          <p:spTgt spid="2"/>
                                        </p:tgtEl>
                                        <p:attrNameLst>
                                          <p:attrName>ppt_x</p:attrName>
                                        </p:attrNameLst>
                                      </p:cBhvr>
                                      <p:tavLst>
                                        <p:tav tm="0">
                                          <p:val>
                                            <p:strVal val="#ppt_x"/>
                                          </p:val>
                                        </p:tav>
                                        <p:tav tm="100000">
                                          <p:val>
                                            <p:strVal val="#ppt_x"/>
                                          </p:val>
                                        </p:tav>
                                      </p:tavLst>
                                    </p:anim>
                                    <p:anim calcmode="lin" valueType="num">
                                      <p:cBhvr additive="base">
                                        <p:cTn id="21"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416789" y="1976185"/>
            <a:ext cx="11378104" cy="4185129"/>
          </a:xfrm>
          <a:prstGeom prst="rect">
            <a:avLst/>
          </a:prstGeom>
        </p:spPr>
      </p:pic>
      <p:sp>
        <p:nvSpPr>
          <p:cNvPr id="4" name="Explosion 1 3"/>
          <p:cNvSpPr/>
          <p:nvPr/>
        </p:nvSpPr>
        <p:spPr>
          <a:xfrm>
            <a:off x="688929" y="424542"/>
            <a:ext cx="1270499" cy="1240972"/>
          </a:xfrm>
          <a:prstGeom prst="irregularSeal1">
            <a:avLst/>
          </a:prstGeom>
          <a:solidFill>
            <a:schemeClr val="tx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rPr>
              <a:t>3</a:t>
            </a:r>
            <a:r>
              <a:rPr lang="fr-FR" sz="2000" b="1" dirty="0" smtClean="0">
                <a:solidFill>
                  <a:schemeClr val="bg1"/>
                </a:solidFill>
              </a:rPr>
              <a:t>è</a:t>
            </a:r>
            <a:endParaRPr lang="fr-FR" sz="2000" b="1" dirty="0">
              <a:solidFill>
                <a:schemeClr val="bg1"/>
              </a:solidFill>
            </a:endParaRPr>
          </a:p>
        </p:txBody>
      </p:sp>
    </p:spTree>
    <p:extLst>
      <p:ext uri="{BB962C8B-B14F-4D97-AF65-F5344CB8AC3E}">
        <p14:creationId xmlns:p14="http://schemas.microsoft.com/office/powerpoint/2010/main" xmlns="" val="1670460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 calcmode="lin" valueType="num">
                                      <p:cBhvr>
                                        <p:cTn id="9" dur="500" fill="hold"/>
                                        <p:tgtEl>
                                          <p:spTgt spid="4"/>
                                        </p:tgtEl>
                                        <p:attrNameLst>
                                          <p:attrName>style.rotation</p:attrName>
                                        </p:attrNameLst>
                                      </p:cBhvr>
                                      <p:tavLst>
                                        <p:tav tm="0">
                                          <p:val>
                                            <p:fltVal val="360"/>
                                          </p:val>
                                        </p:tav>
                                        <p:tav tm="100000">
                                          <p:val>
                                            <p:fltVal val="0"/>
                                          </p:val>
                                        </p:tav>
                                      </p:tavLst>
                                    </p:anim>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13806" y="1720814"/>
            <a:ext cx="11277600" cy="3970318"/>
          </a:xfrm>
          <a:prstGeom prst="rect">
            <a:avLst/>
          </a:prstGeom>
          <a:noFill/>
        </p:spPr>
        <p:txBody>
          <a:bodyPr wrap="square" rtlCol="0">
            <a:spAutoFit/>
          </a:bodyPr>
          <a:lstStyle/>
          <a:p>
            <a:r>
              <a:rPr lang="fr-FR" sz="2800" b="1" dirty="0">
                <a:solidFill>
                  <a:srgbClr val="00B0F0"/>
                </a:solidFill>
                <a:effectLst>
                  <a:outerShdw blurRad="38100" dist="38100" dir="2700000" algn="tl">
                    <a:srgbClr val="000000">
                      <a:alpha val="43137"/>
                    </a:srgbClr>
                  </a:outerShdw>
                </a:effectLst>
              </a:rPr>
              <a:t>II. LCA dans l’enseignement de complément </a:t>
            </a:r>
            <a:endParaRPr lang="fr-FR" sz="2800" b="1" dirty="0" smtClean="0">
              <a:solidFill>
                <a:srgbClr val="00B0F0"/>
              </a:solidFill>
              <a:effectLst>
                <a:outerShdw blurRad="38100" dist="38100" dir="2700000" algn="tl">
                  <a:srgbClr val="000000">
                    <a:alpha val="43137"/>
                  </a:srgbClr>
                </a:outerShdw>
              </a:effectLst>
            </a:endParaRPr>
          </a:p>
          <a:p>
            <a:endParaRPr lang="fr-FR" sz="2800" b="1" dirty="0">
              <a:solidFill>
                <a:srgbClr val="00B0F0"/>
              </a:solidFill>
              <a:effectLst>
                <a:outerShdw blurRad="38100" dist="38100" dir="2700000" algn="tl">
                  <a:srgbClr val="000000">
                    <a:alpha val="43137"/>
                  </a:srgbClr>
                </a:outerShdw>
              </a:effectLst>
            </a:endParaRPr>
          </a:p>
          <a:p>
            <a:pPr marL="457200" indent="-457200">
              <a:buFont typeface="Wingdings" panose="05000000000000000000" pitchFamily="2" charset="2"/>
              <a:buChar char="Ø"/>
            </a:pPr>
            <a:r>
              <a:rPr lang="fr-FR" sz="2800" dirty="0" smtClean="0">
                <a:solidFill>
                  <a:schemeClr val="accent4">
                    <a:lumMod val="40000"/>
                    <a:lumOff val="60000"/>
                  </a:schemeClr>
                </a:solidFill>
              </a:rPr>
              <a:t>Mise à disposition du programme de LCA  (version papier)</a:t>
            </a:r>
          </a:p>
          <a:p>
            <a:endParaRPr lang="fr-FR" sz="2800" dirty="0" smtClean="0">
              <a:solidFill>
                <a:schemeClr val="accent4">
                  <a:lumMod val="40000"/>
                  <a:lumOff val="60000"/>
                </a:schemeClr>
              </a:solidFill>
            </a:endParaRPr>
          </a:p>
          <a:p>
            <a:pPr marL="457200" indent="-457200">
              <a:buFont typeface="Wingdings" panose="05000000000000000000" pitchFamily="2" charset="2"/>
              <a:buChar char="Ø"/>
            </a:pPr>
            <a:r>
              <a:rPr lang="fr-FR" sz="2800" dirty="0" smtClean="0">
                <a:solidFill>
                  <a:schemeClr val="accent4">
                    <a:lumMod val="40000"/>
                    <a:lumOff val="60000"/>
                  </a:schemeClr>
                </a:solidFill>
              </a:rPr>
              <a:t>Petite synthèse comparative : anciens programmes, nouveaux programmes </a:t>
            </a:r>
          </a:p>
          <a:p>
            <a:endParaRPr lang="fr-FR" sz="2800" dirty="0" smtClean="0">
              <a:solidFill>
                <a:schemeClr val="accent4">
                  <a:lumMod val="40000"/>
                  <a:lumOff val="60000"/>
                </a:schemeClr>
              </a:solidFill>
            </a:endParaRPr>
          </a:p>
          <a:p>
            <a:endParaRPr lang="fr-FR" sz="2800" dirty="0">
              <a:solidFill>
                <a:schemeClr val="accent4">
                  <a:lumMod val="40000"/>
                  <a:lumOff val="60000"/>
                </a:schemeClr>
              </a:solidFill>
            </a:endParaRPr>
          </a:p>
          <a:p>
            <a:r>
              <a:rPr lang="fr-FR" sz="2800" b="1" dirty="0">
                <a:solidFill>
                  <a:srgbClr val="92D050"/>
                </a:solidFill>
                <a:effectLst>
                  <a:outerShdw blurRad="38100" dist="38100" dir="2700000" algn="tl">
                    <a:srgbClr val="000000">
                      <a:alpha val="43137"/>
                    </a:srgbClr>
                  </a:outerShdw>
                </a:effectLst>
              </a:rPr>
              <a:t>III. LCA dans les EPI </a:t>
            </a:r>
          </a:p>
        </p:txBody>
      </p:sp>
      <p:pic>
        <p:nvPicPr>
          <p:cNvPr id="5" name="Picture 2" descr="http://cache.media.eduscol.education.fr/image/College_2016/49/2/LCA_456492.bmp"/>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741408" y="367401"/>
            <a:ext cx="1923198" cy="1133521"/>
          </a:xfrm>
          <a:prstGeom prst="rect">
            <a:avLst/>
          </a:prstGeom>
        </p:spPr>
        <p:style>
          <a:lnRef idx="3">
            <a:schemeClr val="lt1"/>
          </a:lnRef>
          <a:fillRef idx="1">
            <a:schemeClr val="dk1"/>
          </a:fillRef>
          <a:effectRef idx="1">
            <a:schemeClr val="dk1"/>
          </a:effectRef>
          <a:fontRef idx="minor">
            <a:schemeClr val="lt1"/>
          </a:fontRef>
        </p:style>
      </p:pic>
    </p:spTree>
    <p:extLst>
      <p:ext uri="{BB962C8B-B14F-4D97-AF65-F5344CB8AC3E}">
        <p14:creationId xmlns:p14="http://schemas.microsoft.com/office/powerpoint/2010/main" xmlns="" val="3570610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20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3" dur="2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 calcmode="lin" valueType="num">
                                      <p:cBhvr additive="base">
                                        <p:cTn id="18" dur="20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19" dur="2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additive="base">
                                        <p:cTn id="24" dur="20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25" dur="2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4">
                                            <p:txEl>
                                              <p:pRg st="7" end="7"/>
                                            </p:txEl>
                                          </p:spTgt>
                                        </p:tgtEl>
                                        <p:attrNameLst>
                                          <p:attrName>style.visibility</p:attrName>
                                        </p:attrNameLst>
                                      </p:cBhvr>
                                      <p:to>
                                        <p:strVal val="visible"/>
                                      </p:to>
                                    </p:set>
                                    <p:anim calcmode="lin" valueType="num">
                                      <p:cBhvr additive="base">
                                        <p:cTn id="30" dur="2000" fill="hold"/>
                                        <p:tgtEl>
                                          <p:spTgt spid="4">
                                            <p:txEl>
                                              <p:pRg st="7" end="7"/>
                                            </p:txEl>
                                          </p:spTgt>
                                        </p:tgtEl>
                                        <p:attrNameLst>
                                          <p:attrName>ppt_x</p:attrName>
                                        </p:attrNameLst>
                                      </p:cBhvr>
                                      <p:tavLst>
                                        <p:tav tm="0">
                                          <p:val>
                                            <p:strVal val="0-#ppt_w/2"/>
                                          </p:val>
                                        </p:tav>
                                        <p:tav tm="100000">
                                          <p:val>
                                            <p:strVal val="#ppt_x"/>
                                          </p:val>
                                        </p:tav>
                                      </p:tavLst>
                                    </p:anim>
                                    <p:anim calcmode="lin" valueType="num">
                                      <p:cBhvr additive="base">
                                        <p:cTn id="31" dur="20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i="1" dirty="0" smtClean="0"/>
              <a:t>Les LCA </a:t>
            </a:r>
            <a:br>
              <a:rPr lang="fr-FR" i="1" dirty="0" smtClean="0"/>
            </a:br>
            <a:r>
              <a:rPr lang="fr-FR" i="1" dirty="0" smtClean="0"/>
              <a:t>au cœur des </a:t>
            </a:r>
            <a:r>
              <a:rPr lang="fr-FR" i="1" dirty="0" err="1" smtClean="0"/>
              <a:t>epi</a:t>
            </a:r>
            <a:r>
              <a:rPr lang="fr-FR" i="1" dirty="0" smtClean="0"/>
              <a:t>…</a:t>
            </a:r>
            <a:r>
              <a:rPr lang="fr-FR" dirty="0" smtClean="0"/>
              <a:t> </a:t>
            </a:r>
            <a:endParaRPr lang="fr-FR" dirty="0"/>
          </a:p>
        </p:txBody>
      </p:sp>
      <p:sp>
        <p:nvSpPr>
          <p:cNvPr id="3" name="Sous-titre 2"/>
          <p:cNvSpPr>
            <a:spLocks noGrp="1"/>
          </p:cNvSpPr>
          <p:nvPr>
            <p:ph type="subTitle" idx="1"/>
          </p:nvPr>
        </p:nvSpPr>
        <p:spPr/>
        <p:txBody>
          <a:bodyPr>
            <a:noAutofit/>
          </a:bodyPr>
          <a:lstStyle/>
          <a:p>
            <a:r>
              <a:rPr lang="fr-FR" sz="3200" b="1" dirty="0" smtClean="0"/>
              <a:t>… faire le choix d’une place et conquérir une place de choix ! </a:t>
            </a:r>
            <a:endParaRPr lang="fr-FR" sz="3200" b="1" dirty="0"/>
          </a:p>
        </p:txBody>
      </p:sp>
      <p:pic>
        <p:nvPicPr>
          <p:cNvPr id="4" name="Picture 2" descr="http://cache.media.eduscol.education.fr/image/College_2016/49/2/LCA_456492.bmp"/>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637866" y="298368"/>
            <a:ext cx="2081694" cy="1226938"/>
          </a:xfrm>
          <a:prstGeom prst="rect">
            <a:avLst/>
          </a:prstGeom>
        </p:spPr>
        <p:style>
          <a:lnRef idx="3">
            <a:schemeClr val="lt1"/>
          </a:lnRef>
          <a:fillRef idx="1">
            <a:schemeClr val="dk1"/>
          </a:fillRef>
          <a:effectRef idx="1">
            <a:schemeClr val="dk1"/>
          </a:effectRef>
          <a:fontRef idx="minor">
            <a:schemeClr val="lt1"/>
          </a:fontRef>
        </p:style>
      </p:pic>
    </p:spTree>
    <p:extLst>
      <p:ext uri="{BB962C8B-B14F-4D97-AF65-F5344CB8AC3E}">
        <p14:creationId xmlns:p14="http://schemas.microsoft.com/office/powerpoint/2010/main" xmlns="" val="3309998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12"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2000" fill="hold"/>
                                        <p:tgtEl>
                                          <p:spTgt spid="2"/>
                                        </p:tgtEl>
                                        <p:attrNameLst>
                                          <p:attrName>ppt_x</p:attrName>
                                        </p:attrNameLst>
                                      </p:cBhvr>
                                      <p:tavLst>
                                        <p:tav tm="0">
                                          <p:val>
                                            <p:strVal val="0-#ppt_w/2"/>
                                          </p:val>
                                        </p:tav>
                                        <p:tav tm="100000">
                                          <p:val>
                                            <p:strVal val="#ppt_x"/>
                                          </p:val>
                                        </p:tav>
                                      </p:tavLst>
                                    </p:anim>
                                    <p:anim calcmode="lin" valueType="num">
                                      <p:cBhvr additive="base">
                                        <p:cTn id="15"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barn(outVertical)">
                                      <p:cBhvr>
                                        <p:cTn id="20" dur="125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xmlns="" val="3857588129"/>
              </p:ext>
            </p:extLst>
          </p:nvPr>
        </p:nvGraphicFramePr>
        <p:xfrm>
          <a:off x="256034" y="2438401"/>
          <a:ext cx="11704318" cy="4179853"/>
        </p:xfrm>
        <a:graphic>
          <a:graphicData uri="http://schemas.openxmlformats.org/drawingml/2006/table">
            <a:tbl>
              <a:tblPr firstRow="1" bandRow="1">
                <a:tableStyleId>{00A15C55-8517-42AA-B614-E9B94910E393}</a:tableStyleId>
              </a:tblPr>
              <a:tblGrid>
                <a:gridCol w="947666"/>
                <a:gridCol w="2080425"/>
                <a:gridCol w="2129123"/>
                <a:gridCol w="2731008"/>
                <a:gridCol w="2144051"/>
                <a:gridCol w="1672045"/>
              </a:tblGrid>
              <a:tr h="346191">
                <a:tc>
                  <a:txBody>
                    <a:bodyPr/>
                    <a:lstStyle/>
                    <a:p>
                      <a:r>
                        <a:rPr lang="fr-FR" dirty="0" smtClean="0"/>
                        <a:t>Niveau</a:t>
                      </a:r>
                      <a:endParaRPr lang="fr-FR" dirty="0"/>
                    </a:p>
                  </a:txBody>
                  <a:tcPr/>
                </a:tc>
                <a:tc>
                  <a:txBody>
                    <a:bodyPr/>
                    <a:lstStyle/>
                    <a:p>
                      <a:pPr algn="ctr">
                        <a:spcAft>
                          <a:spcPts val="0"/>
                        </a:spcAft>
                      </a:pPr>
                      <a:r>
                        <a:rPr lang="fr-FR" sz="1800" b="1" kern="150" dirty="0" smtClean="0">
                          <a:effectLst/>
                          <a:latin typeface="+mn-lt"/>
                          <a:ea typeface="SimSun" panose="02010600030101010101" pitchFamily="2" charset="-122"/>
                          <a:cs typeface="Mangal" panose="02040503050203030202" pitchFamily="18" charset="0"/>
                        </a:rPr>
                        <a:t>Géographie –</a:t>
                      </a:r>
                      <a:r>
                        <a:rPr lang="fr-FR" sz="1800" b="1" kern="150" baseline="0" dirty="0" smtClean="0">
                          <a:effectLst/>
                          <a:latin typeface="+mn-lt"/>
                          <a:ea typeface="SimSun" panose="02010600030101010101" pitchFamily="2" charset="-122"/>
                          <a:cs typeface="Mangal" panose="02040503050203030202" pitchFamily="18" charset="0"/>
                        </a:rPr>
                        <a:t> 4h</a:t>
                      </a:r>
                      <a:endParaRPr lang="fr-FR" sz="1800" kern="150" dirty="0">
                        <a:effectLst/>
                        <a:latin typeface="+mn-lt"/>
                        <a:ea typeface="SimSun" panose="02010600030101010101" pitchFamily="2" charset="-122"/>
                        <a:cs typeface="Mangal" panose="02040503050203030202" pitchFamily="18" charset="0"/>
                      </a:endParaRPr>
                    </a:p>
                  </a:txBody>
                  <a:tcPr marL="34925" marR="34925" marT="34925" marB="34925"/>
                </a:tc>
                <a:tc>
                  <a:txBody>
                    <a:bodyPr/>
                    <a:lstStyle/>
                    <a:p>
                      <a:pPr algn="ctr">
                        <a:spcAft>
                          <a:spcPts val="0"/>
                        </a:spcAft>
                      </a:pPr>
                      <a:r>
                        <a:rPr lang="fr-FR" sz="1800" b="1" kern="150" dirty="0" smtClean="0">
                          <a:effectLst/>
                          <a:latin typeface="+mn-lt"/>
                          <a:ea typeface="SimSun" panose="02010600030101010101" pitchFamily="2" charset="-122"/>
                          <a:cs typeface="Mangal" panose="02040503050203030202" pitchFamily="18" charset="0"/>
                        </a:rPr>
                        <a:t>Latin – 4h</a:t>
                      </a:r>
                      <a:endParaRPr lang="fr-FR" sz="1800" kern="150" dirty="0">
                        <a:effectLst/>
                        <a:latin typeface="+mn-lt"/>
                        <a:ea typeface="SimSun" panose="02010600030101010101" pitchFamily="2" charset="-122"/>
                        <a:cs typeface="Mangal" panose="02040503050203030202" pitchFamily="18" charset="0"/>
                      </a:endParaRPr>
                    </a:p>
                  </a:txBody>
                  <a:tcPr marL="34925" marR="34925" marT="34925" marB="34925"/>
                </a:tc>
                <a:tc>
                  <a:txBody>
                    <a:bodyPr/>
                    <a:lstStyle/>
                    <a:p>
                      <a:pPr algn="ctr">
                        <a:spcAft>
                          <a:spcPts val="0"/>
                        </a:spcAft>
                      </a:pPr>
                      <a:r>
                        <a:rPr lang="fr-FR" sz="1800" b="1" kern="150" dirty="0" smtClean="0">
                          <a:effectLst/>
                          <a:latin typeface="+mn-lt"/>
                          <a:ea typeface="SimSun" panose="02010600030101010101" pitchFamily="2" charset="-122"/>
                          <a:cs typeface="Mangal" panose="02040503050203030202" pitchFamily="18" charset="0"/>
                        </a:rPr>
                        <a:t>Français – 12h</a:t>
                      </a:r>
                      <a:endParaRPr lang="fr-FR" sz="1800" kern="150" dirty="0">
                        <a:effectLst/>
                        <a:latin typeface="+mn-lt"/>
                        <a:ea typeface="SimSun" panose="02010600030101010101" pitchFamily="2" charset="-122"/>
                        <a:cs typeface="Mangal" panose="02040503050203030202" pitchFamily="18" charset="0"/>
                      </a:endParaRPr>
                    </a:p>
                  </a:txBody>
                  <a:tcPr marL="34925" marR="34925" marT="34925" marB="34925"/>
                </a:tc>
                <a:tc>
                  <a:txBody>
                    <a:bodyPr/>
                    <a:lstStyle/>
                    <a:p>
                      <a:pPr algn="ctr">
                        <a:spcAft>
                          <a:spcPts val="0"/>
                        </a:spcAft>
                      </a:pPr>
                      <a:r>
                        <a:rPr lang="fr-FR" sz="1800" b="1" kern="150" dirty="0">
                          <a:effectLst/>
                          <a:latin typeface="+mn-lt"/>
                          <a:ea typeface="SimSun" panose="02010600030101010101" pitchFamily="2" charset="-122"/>
                          <a:cs typeface="Mangal" panose="02040503050203030202" pitchFamily="18" charset="0"/>
                        </a:rPr>
                        <a:t>Arts </a:t>
                      </a:r>
                      <a:r>
                        <a:rPr lang="fr-FR" sz="1800" b="1" kern="150" dirty="0" smtClean="0">
                          <a:effectLst/>
                          <a:latin typeface="+mn-lt"/>
                          <a:ea typeface="SimSun" panose="02010600030101010101" pitchFamily="2" charset="-122"/>
                          <a:cs typeface="Mangal" panose="02040503050203030202" pitchFamily="18" charset="0"/>
                        </a:rPr>
                        <a:t>plastiques – 4h </a:t>
                      </a:r>
                      <a:endParaRPr lang="fr-FR" sz="1800" kern="150" dirty="0">
                        <a:effectLst/>
                        <a:latin typeface="+mn-lt"/>
                        <a:ea typeface="SimSun" panose="02010600030101010101" pitchFamily="2" charset="-122"/>
                        <a:cs typeface="Mangal" panose="02040503050203030202" pitchFamily="18" charset="0"/>
                      </a:endParaRPr>
                    </a:p>
                  </a:txBody>
                  <a:tcPr marL="34925" marR="34925" marT="34925" marB="34925"/>
                </a:tc>
                <a:tc>
                  <a:txBody>
                    <a:bodyPr/>
                    <a:lstStyle/>
                    <a:p>
                      <a:r>
                        <a:rPr lang="fr-FR" dirty="0" smtClean="0"/>
                        <a:t>Articulation…</a:t>
                      </a:r>
                      <a:endParaRPr lang="fr-FR" dirty="0"/>
                    </a:p>
                  </a:txBody>
                  <a:tcPr/>
                </a:tc>
              </a:tr>
              <a:tr h="671948">
                <a:tc rowSpan="3">
                  <a:txBody>
                    <a:bodyPr/>
                    <a:lstStyle/>
                    <a:p>
                      <a:r>
                        <a:rPr lang="fr-FR" dirty="0" smtClean="0"/>
                        <a:t>5</a:t>
                      </a:r>
                      <a:r>
                        <a:rPr lang="fr-FR" baseline="30000" dirty="0" smtClean="0"/>
                        <a:t>ème</a:t>
                      </a:r>
                      <a:r>
                        <a:rPr lang="fr-FR" dirty="0" smtClean="0"/>
                        <a:t> </a:t>
                      </a:r>
                      <a:endParaRPr lang="fr-FR" dirty="0"/>
                    </a:p>
                  </a:txBody>
                  <a:tcPr/>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Les </a:t>
                      </a:r>
                      <a:r>
                        <a:rPr lang="fr-FR" sz="1400" kern="150" dirty="0" smtClean="0">
                          <a:effectLst/>
                          <a:latin typeface="+mn-lt"/>
                          <a:ea typeface="SimSun" panose="02010600030101010101" pitchFamily="2" charset="-122"/>
                          <a:cs typeface="Mangal" panose="02040503050203030202" pitchFamily="18" charset="0"/>
                        </a:rPr>
                        <a:t>risques</a:t>
                      </a:r>
                    </a:p>
                    <a:p>
                      <a:pPr>
                        <a:spcAft>
                          <a:spcPts val="0"/>
                        </a:spcAft>
                      </a:pPr>
                      <a:r>
                        <a:rPr lang="fr-FR" sz="1400" kern="150" dirty="0" smtClean="0">
                          <a:effectLst/>
                          <a:latin typeface="+mn-lt"/>
                          <a:ea typeface="SimSun" panose="02010600030101010101" pitchFamily="2" charset="-122"/>
                          <a:cs typeface="Mangal" panose="02040503050203030202" pitchFamily="18" charset="0"/>
                        </a:rPr>
                        <a:t>La maîtrise de l’eau</a:t>
                      </a:r>
                    </a:p>
                    <a:p>
                      <a:pPr>
                        <a:spcAft>
                          <a:spcPts val="0"/>
                        </a:spcAft>
                      </a:pPr>
                      <a:r>
                        <a:rPr lang="fr-FR" sz="1400" kern="150" dirty="0" smtClean="0">
                          <a:effectLst/>
                          <a:latin typeface="+mn-lt"/>
                          <a:ea typeface="SimSun" panose="02010600030101010101" pitchFamily="2" charset="-122"/>
                          <a:cs typeface="Mangal" panose="02040503050203030202" pitchFamily="18" charset="0"/>
                        </a:rPr>
                        <a:t>L’urbanisation</a:t>
                      </a:r>
                      <a:endParaRPr lang="fr-FR" sz="1400" kern="150" dirty="0">
                        <a:effectLst/>
                        <a:latin typeface="+mn-lt"/>
                        <a:ea typeface="SimSun" panose="02010600030101010101" pitchFamily="2" charset="-122"/>
                        <a:cs typeface="Mangal" panose="02040503050203030202" pitchFamily="18" charset="0"/>
                      </a:endParaRPr>
                    </a:p>
                  </a:txBody>
                  <a:tcPr marL="34925" marR="34925" marT="34925" marB="34925"/>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Histoire </a:t>
                      </a:r>
                    </a:p>
                    <a:p>
                      <a:pPr>
                        <a:spcAft>
                          <a:spcPts val="0"/>
                        </a:spcAft>
                      </a:pPr>
                      <a:r>
                        <a:rPr lang="fr-FR" sz="1400" kern="150" dirty="0">
                          <a:effectLst/>
                          <a:latin typeface="+mn-lt"/>
                          <a:ea typeface="SimSun" panose="02010600030101010101" pitchFamily="2" charset="-122"/>
                          <a:cs typeface="Mangal" panose="02040503050203030202" pitchFamily="18" charset="0"/>
                        </a:rPr>
                        <a:t>Civilisation </a:t>
                      </a:r>
                    </a:p>
                  </a:txBody>
                  <a:tcPr marL="34925" marR="34925" marT="34925" marB="34925"/>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Voyage et aventure</a:t>
                      </a:r>
                    </a:p>
                    <a:p>
                      <a:pPr>
                        <a:spcAft>
                          <a:spcPts val="0"/>
                        </a:spcAft>
                      </a:pPr>
                      <a:r>
                        <a:rPr lang="fr-FR" sz="1400" kern="150" dirty="0">
                          <a:effectLst/>
                          <a:latin typeface="+mn-lt"/>
                          <a:ea typeface="SimSun" panose="02010600030101010101" pitchFamily="2" charset="-122"/>
                          <a:cs typeface="Mangal" panose="02040503050203030202" pitchFamily="18" charset="0"/>
                        </a:rPr>
                        <a:t>L'homme est-il maître de la nature ?</a:t>
                      </a:r>
                    </a:p>
                  </a:txBody>
                  <a:tcPr marL="34925" marR="34925" marT="34925" marB="34925"/>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La narration visuelle</a:t>
                      </a:r>
                    </a:p>
                  </a:txBody>
                  <a:tcPr marL="34925" marR="34925" marT="34925" marB="34925"/>
                </a:tc>
                <a:tc rowSpan="3">
                  <a:txBody>
                    <a:bodyPr/>
                    <a:lstStyle/>
                    <a:p>
                      <a:r>
                        <a:rPr lang="fr-FR" dirty="0" smtClean="0"/>
                        <a:t>… avec parcours : </a:t>
                      </a:r>
                    </a:p>
                    <a:p>
                      <a:r>
                        <a:rPr lang="fr-FR" dirty="0" smtClean="0"/>
                        <a:t>* PEAC</a:t>
                      </a:r>
                    </a:p>
                    <a:p>
                      <a:pPr marL="0" indent="0">
                        <a:buFont typeface="Arial" panose="020B0604020202020204" pitchFamily="34" charset="0"/>
                        <a:buNone/>
                      </a:pPr>
                      <a:r>
                        <a:rPr lang="fr-FR" dirty="0" smtClean="0"/>
                        <a:t>* Parcours citoyen</a:t>
                      </a:r>
                    </a:p>
                    <a:p>
                      <a:r>
                        <a:rPr lang="fr-FR" dirty="0" smtClean="0"/>
                        <a:t>* EMI</a:t>
                      </a:r>
                      <a:endParaRPr lang="fr-FR" dirty="0"/>
                    </a:p>
                  </a:txBody>
                  <a:tcPr/>
                </a:tc>
              </a:tr>
              <a:tr h="1681672">
                <a:tc vMerge="1">
                  <a:txBody>
                    <a:bodyPr/>
                    <a:lstStyle/>
                    <a:p>
                      <a:endParaRPr lang="fr-FR"/>
                    </a:p>
                  </a:txBody>
                  <a:tcPr/>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Vocabulaire du </a:t>
                      </a:r>
                      <a:r>
                        <a:rPr lang="fr-FR" sz="1400" kern="150" dirty="0" smtClean="0">
                          <a:effectLst/>
                          <a:latin typeface="+mn-lt"/>
                          <a:ea typeface="SimSun" panose="02010600030101010101" pitchFamily="2" charset="-122"/>
                          <a:cs typeface="Mangal" panose="02040503050203030202" pitchFamily="18" charset="0"/>
                        </a:rPr>
                        <a:t>risque</a:t>
                      </a:r>
                    </a:p>
                    <a:p>
                      <a:pPr>
                        <a:spcAft>
                          <a:spcPts val="0"/>
                        </a:spcAft>
                      </a:pPr>
                      <a:r>
                        <a:rPr lang="fr-FR" sz="1400" kern="150" dirty="0" smtClean="0">
                          <a:effectLst/>
                          <a:latin typeface="+mn-lt"/>
                          <a:ea typeface="SimSun" panose="02010600030101010101" pitchFamily="2" charset="-122"/>
                          <a:cs typeface="Mangal" panose="02040503050203030202" pitchFamily="18" charset="0"/>
                        </a:rPr>
                        <a:t>Gestion de l’eau </a:t>
                      </a:r>
                      <a:endParaRPr lang="fr-FR" sz="1400" kern="150" dirty="0">
                        <a:effectLst/>
                        <a:latin typeface="+mn-lt"/>
                        <a:ea typeface="SimSun" panose="02010600030101010101" pitchFamily="2" charset="-122"/>
                        <a:cs typeface="Mangal" panose="02040503050203030202" pitchFamily="18" charset="0"/>
                      </a:endParaRPr>
                    </a:p>
                  </a:txBody>
                  <a:tcPr marL="34925" marR="34925" marT="34925" marB="34925">
                    <a:solidFill>
                      <a:schemeClr val="accent4">
                        <a:lumMod val="40000"/>
                        <a:lumOff val="60000"/>
                      </a:schemeClr>
                    </a:solidFill>
                  </a:tcPr>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Histoire de l’événement de 79 av. J.-C</a:t>
                      </a:r>
                    </a:p>
                    <a:p>
                      <a:pPr>
                        <a:spcAft>
                          <a:spcPts val="0"/>
                        </a:spcAft>
                      </a:pPr>
                      <a:r>
                        <a:rPr lang="fr-FR" sz="1400" kern="150" dirty="0">
                          <a:effectLst/>
                          <a:latin typeface="+mn-lt"/>
                          <a:ea typeface="SimSun" panose="02010600030101010101" pitchFamily="2" charset="-122"/>
                          <a:cs typeface="Mangal" panose="02040503050203030202" pitchFamily="18" charset="0"/>
                        </a:rPr>
                        <a:t>Civilisation : découverte d'une cité antique</a:t>
                      </a:r>
                    </a:p>
                  </a:txBody>
                  <a:tcPr marL="34925" marR="34925" marT="34925" marB="34925">
                    <a:solidFill>
                      <a:schemeClr val="accent4">
                        <a:lumMod val="40000"/>
                        <a:lumOff val="60000"/>
                      </a:schemeClr>
                    </a:solidFill>
                  </a:tcPr>
                </a:tc>
                <a:tc>
                  <a:txBody>
                    <a:bodyPr/>
                    <a:lstStyle/>
                    <a:p>
                      <a:pPr marL="342900" lvl="0" indent="-342900">
                        <a:spcAft>
                          <a:spcPts val="0"/>
                        </a:spcAft>
                        <a:buFont typeface="Symbol" panose="05050102010706020507" pitchFamily="18" charset="2"/>
                        <a:buChar char="-"/>
                      </a:pPr>
                      <a:r>
                        <a:rPr lang="fr-FR" sz="1400" kern="150" dirty="0">
                          <a:effectLst/>
                          <a:latin typeface="+mn-lt"/>
                          <a:ea typeface="SimSun" panose="02010600030101010101" pitchFamily="2" charset="-122"/>
                          <a:cs typeface="Times New Roman" panose="02020603050405020304" pitchFamily="18" charset="0"/>
                        </a:rPr>
                        <a:t>Lecture de l’œuvre complète : </a:t>
                      </a:r>
                      <a:r>
                        <a:rPr lang="fr-FR" sz="1400" i="1" kern="150" dirty="0">
                          <a:effectLst/>
                          <a:latin typeface="+mn-lt"/>
                          <a:ea typeface="SimSun" panose="02010600030101010101" pitchFamily="2" charset="-122"/>
                          <a:cs typeface="Times New Roman" panose="02020603050405020304" pitchFamily="18" charset="0"/>
                        </a:rPr>
                        <a:t>Les Derniers jours de Pompéi </a:t>
                      </a:r>
                      <a:r>
                        <a:rPr lang="fr-FR" sz="1400" kern="150" dirty="0">
                          <a:effectLst/>
                          <a:latin typeface="+mn-lt"/>
                          <a:ea typeface="SimSun" panose="02010600030101010101" pitchFamily="2" charset="-122"/>
                          <a:cs typeface="Times New Roman" panose="02020603050405020304" pitchFamily="18" charset="0"/>
                        </a:rPr>
                        <a:t>d’E. </a:t>
                      </a:r>
                      <a:r>
                        <a:rPr lang="fr-FR" sz="1400" kern="150" dirty="0" err="1">
                          <a:effectLst/>
                          <a:latin typeface="+mn-lt"/>
                          <a:ea typeface="SimSun" panose="02010600030101010101" pitchFamily="2" charset="-122"/>
                          <a:cs typeface="Times New Roman" panose="02020603050405020304" pitchFamily="18" charset="0"/>
                        </a:rPr>
                        <a:t>Buwler-Litton</a:t>
                      </a:r>
                      <a:endParaRPr lang="fr-FR" sz="1400" kern="150" dirty="0">
                        <a:effectLst/>
                        <a:latin typeface="+mn-lt"/>
                        <a:ea typeface="SimSun" panose="02010600030101010101" pitchFamily="2" charset="-122"/>
                        <a:cs typeface="Times New Roman" panose="02020603050405020304" pitchFamily="18" charset="0"/>
                      </a:endParaRPr>
                    </a:p>
                    <a:p>
                      <a:pPr marL="342900" lvl="0" indent="-342900">
                        <a:spcAft>
                          <a:spcPts val="0"/>
                        </a:spcAft>
                        <a:buFont typeface="Symbol" panose="05050102010706020507" pitchFamily="18" charset="2"/>
                        <a:buChar char="-"/>
                      </a:pPr>
                      <a:r>
                        <a:rPr lang="fr-FR" sz="1400" kern="150" dirty="0">
                          <a:effectLst/>
                          <a:latin typeface="+mn-lt"/>
                          <a:ea typeface="SimSun" panose="02010600030101010101" pitchFamily="2" charset="-122"/>
                          <a:cs typeface="Times New Roman" panose="02020603050405020304" pitchFamily="18" charset="0"/>
                        </a:rPr>
                        <a:t>Ecrire différents textes de genres littéraires différents sur l’éruption à </a:t>
                      </a:r>
                      <a:r>
                        <a:rPr lang="fr-FR" sz="1400" kern="150" dirty="0" smtClean="0">
                          <a:effectLst/>
                          <a:latin typeface="+mn-lt"/>
                          <a:ea typeface="SimSun" panose="02010600030101010101" pitchFamily="2" charset="-122"/>
                          <a:cs typeface="Times New Roman" panose="02020603050405020304" pitchFamily="18" charset="0"/>
                        </a:rPr>
                        <a:t>Pompéi (article</a:t>
                      </a:r>
                      <a:r>
                        <a:rPr lang="fr-FR" sz="1400" kern="150" baseline="0" dirty="0" smtClean="0">
                          <a:effectLst/>
                          <a:latin typeface="+mn-lt"/>
                          <a:ea typeface="SimSun" panose="02010600030101010101" pitchFamily="2" charset="-122"/>
                          <a:cs typeface="Times New Roman" panose="02020603050405020304" pitchFamily="18" charset="0"/>
                        </a:rPr>
                        <a:t>, lettre/journal, récit à la 3è pers)</a:t>
                      </a:r>
                      <a:endParaRPr lang="fr-FR" sz="1400" kern="150" dirty="0">
                        <a:effectLst/>
                        <a:latin typeface="+mn-lt"/>
                        <a:ea typeface="SimSun" panose="02010600030101010101" pitchFamily="2" charset="-122"/>
                        <a:cs typeface="Times New Roman" panose="02020603050405020304" pitchFamily="18" charset="0"/>
                      </a:endParaRPr>
                    </a:p>
                  </a:txBody>
                  <a:tcPr marL="34925" marR="34925" marT="34925" marB="34925">
                    <a:solidFill>
                      <a:schemeClr val="accent4">
                        <a:lumMod val="40000"/>
                        <a:lumOff val="60000"/>
                      </a:schemeClr>
                    </a:solidFill>
                  </a:tcPr>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Utilisation de la BD</a:t>
                      </a:r>
                    </a:p>
                  </a:txBody>
                  <a:tcPr marL="34925" marR="34925" marT="34925" marB="34925">
                    <a:solidFill>
                      <a:schemeClr val="accent4">
                        <a:lumMod val="40000"/>
                        <a:lumOff val="60000"/>
                      </a:schemeClr>
                    </a:solidFill>
                  </a:tcPr>
                </a:tc>
                <a:tc vMerge="1">
                  <a:txBody>
                    <a:bodyPr/>
                    <a:lstStyle/>
                    <a:p>
                      <a:endParaRPr lang="fr-FR"/>
                    </a:p>
                  </a:txBody>
                  <a:tcPr/>
                </a:tc>
              </a:tr>
              <a:tr h="671948">
                <a:tc vMerge="1">
                  <a:txBody>
                    <a:bodyPr/>
                    <a:lstStyle/>
                    <a:p>
                      <a:endParaRPr lang="fr-FR"/>
                    </a:p>
                  </a:txBody>
                  <a:tcPr/>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Rédiger des notices informatives</a:t>
                      </a:r>
                    </a:p>
                  </a:txBody>
                  <a:tcPr marL="34925" marR="34925" marT="34925" marB="34925">
                    <a:solidFill>
                      <a:schemeClr val="accent5">
                        <a:lumMod val="20000"/>
                        <a:lumOff val="80000"/>
                      </a:schemeClr>
                    </a:solidFill>
                  </a:tcPr>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Recherche documentaire</a:t>
                      </a:r>
                    </a:p>
                    <a:p>
                      <a:pPr>
                        <a:spcAft>
                          <a:spcPts val="0"/>
                        </a:spcAft>
                      </a:pPr>
                      <a:r>
                        <a:rPr lang="fr-FR" sz="1400" kern="150" dirty="0">
                          <a:effectLst/>
                          <a:latin typeface="+mn-lt"/>
                          <a:ea typeface="SimSun" panose="02010600030101010101" pitchFamily="2" charset="-122"/>
                          <a:cs typeface="Mangal" panose="02040503050203030202" pitchFamily="18" charset="0"/>
                        </a:rPr>
                        <a:t>Utilisation de citations latines</a:t>
                      </a:r>
                    </a:p>
                  </a:txBody>
                  <a:tcPr marL="34925" marR="34925" marT="34925" marB="34925">
                    <a:solidFill>
                      <a:schemeClr val="accent5">
                        <a:lumMod val="20000"/>
                        <a:lumOff val="80000"/>
                      </a:schemeClr>
                    </a:solidFill>
                  </a:tcPr>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Développer une narration en variant les formes de discours</a:t>
                      </a:r>
                    </a:p>
                  </a:txBody>
                  <a:tcPr marL="34925" marR="34925" marT="34925" marB="34925">
                    <a:solidFill>
                      <a:schemeClr val="accent5">
                        <a:lumMod val="20000"/>
                        <a:lumOff val="80000"/>
                      </a:schemeClr>
                    </a:solidFill>
                  </a:tcPr>
                </a:tc>
                <a:tc>
                  <a:txBody>
                    <a:bodyPr/>
                    <a:lstStyle/>
                    <a:p>
                      <a:pPr>
                        <a:spcAft>
                          <a:spcPts val="0"/>
                        </a:spcAft>
                      </a:pPr>
                      <a:r>
                        <a:rPr lang="fr-FR" sz="1400" kern="150" dirty="0">
                          <a:effectLst/>
                          <a:latin typeface="+mn-lt"/>
                          <a:ea typeface="SimSun" panose="02010600030101010101" pitchFamily="2" charset="-122"/>
                          <a:cs typeface="Mangal" panose="02040503050203030202" pitchFamily="18" charset="0"/>
                        </a:rPr>
                        <a:t>Construire une BD</a:t>
                      </a:r>
                    </a:p>
                  </a:txBody>
                  <a:tcPr marL="34925" marR="34925" marT="34925" marB="34925">
                    <a:solidFill>
                      <a:schemeClr val="accent5">
                        <a:lumMod val="20000"/>
                        <a:lumOff val="80000"/>
                      </a:schemeClr>
                    </a:solidFill>
                  </a:tcPr>
                </a:tc>
                <a:tc vMerge="1">
                  <a:txBody>
                    <a:bodyPr/>
                    <a:lstStyle/>
                    <a:p>
                      <a:endParaRPr lang="fr-FR"/>
                    </a:p>
                  </a:txBody>
                  <a:tcPr/>
                </a:tc>
              </a:tr>
              <a:tr h="712561">
                <a:tc gridSpan="6">
                  <a:txBody>
                    <a:bodyPr/>
                    <a:lstStyle/>
                    <a:p>
                      <a:r>
                        <a:rPr lang="fr-FR" dirty="0" smtClean="0"/>
                        <a:t>Calendrier</a:t>
                      </a:r>
                      <a:r>
                        <a:rPr lang="fr-FR" baseline="0" dirty="0" smtClean="0"/>
                        <a:t> : 1 trimestre – 24 heures </a:t>
                      </a:r>
                      <a:endParaRPr lang="fr-FR" dirty="0" smtClean="0"/>
                    </a:p>
                    <a:p>
                      <a:r>
                        <a:rPr lang="fr-FR" b="1" dirty="0" smtClean="0"/>
                        <a:t>PROJET</a:t>
                      </a:r>
                      <a:r>
                        <a:rPr lang="fr-FR" b="1" baseline="0" dirty="0" smtClean="0"/>
                        <a:t> / PRODUCTION </a:t>
                      </a:r>
                      <a:r>
                        <a:rPr lang="fr-FR" baseline="0" dirty="0" smtClean="0"/>
                        <a:t>: </a:t>
                      </a:r>
                      <a:r>
                        <a:rPr lang="fr-FR" sz="1800" kern="1200" dirty="0" smtClean="0">
                          <a:solidFill>
                            <a:schemeClr val="dk1"/>
                          </a:solidFill>
                          <a:effectLst/>
                          <a:latin typeface="+mn-lt"/>
                          <a:ea typeface="+mn-ea"/>
                          <a:cs typeface="+mn-cs"/>
                        </a:rPr>
                        <a:t>Création d'un document numérique interactif en groupe mais de genre varié</a:t>
                      </a:r>
                      <a:r>
                        <a:rPr lang="fr-FR" sz="1800" kern="1200" baseline="0" dirty="0" smtClean="0">
                          <a:solidFill>
                            <a:schemeClr val="dk1"/>
                          </a:solidFill>
                          <a:effectLst/>
                          <a:latin typeface="+mn-lt"/>
                          <a:ea typeface="+mn-ea"/>
                          <a:cs typeface="+mn-cs"/>
                        </a:rPr>
                        <a:t> </a:t>
                      </a:r>
                      <a:r>
                        <a:rPr lang="fr-FR" sz="1800" kern="1200" dirty="0" smtClean="0">
                          <a:solidFill>
                            <a:schemeClr val="dk1"/>
                          </a:solidFill>
                          <a:effectLst/>
                          <a:latin typeface="+mn-lt"/>
                          <a:ea typeface="+mn-ea"/>
                          <a:cs typeface="+mn-cs"/>
                        </a:rPr>
                        <a:t>(logiciel </a:t>
                      </a:r>
                      <a:r>
                        <a:rPr lang="fr-FR" sz="1800" kern="1200" dirty="0" err="1" smtClean="0">
                          <a:solidFill>
                            <a:schemeClr val="dk1"/>
                          </a:solidFill>
                          <a:effectLst/>
                          <a:latin typeface="+mn-lt"/>
                          <a:ea typeface="+mn-ea"/>
                          <a:cs typeface="+mn-cs"/>
                        </a:rPr>
                        <a:t>Prezi</a:t>
                      </a:r>
                      <a:r>
                        <a:rPr lang="fr-FR" sz="1800" kern="1200" baseline="0" dirty="0" smtClean="0">
                          <a:solidFill>
                            <a:schemeClr val="dk1"/>
                          </a:solidFill>
                          <a:effectLst/>
                          <a:latin typeface="+mn-lt"/>
                          <a:ea typeface="+mn-ea"/>
                          <a:cs typeface="+mn-cs"/>
                        </a:rPr>
                        <a:t>…)</a:t>
                      </a:r>
                      <a:endParaRPr lang="fr-FR" dirty="0"/>
                    </a:p>
                  </a:txBody>
                  <a:tcPr>
                    <a:solidFill>
                      <a:schemeClr val="tx1"/>
                    </a:solidFill>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r>
            </a:tbl>
          </a:graphicData>
        </a:graphic>
      </p:graphicFrame>
      <p:sp>
        <p:nvSpPr>
          <p:cNvPr id="2" name="Titre 1"/>
          <p:cNvSpPr>
            <a:spLocks noGrp="1"/>
          </p:cNvSpPr>
          <p:nvPr>
            <p:ph type="title"/>
          </p:nvPr>
        </p:nvSpPr>
        <p:spPr/>
        <p:txBody>
          <a:bodyPr/>
          <a:lstStyle/>
          <a:p>
            <a:r>
              <a:rPr lang="fr-FR" dirty="0" smtClean="0">
                <a:solidFill>
                  <a:srgbClr val="00B0F0"/>
                </a:solidFill>
                <a:effectLst>
                  <a:outerShdw blurRad="38100" dist="38100" dir="2700000" algn="tl">
                    <a:srgbClr val="000000">
                      <a:alpha val="43137"/>
                    </a:srgbClr>
                  </a:outerShdw>
                </a:effectLst>
              </a:rPr>
              <a:t>4</a:t>
            </a:r>
            <a:r>
              <a:rPr lang="fr-FR" dirty="0" smtClean="0">
                <a:effectLst>
                  <a:outerShdw blurRad="38100" dist="38100" dir="2700000" algn="tl">
                    <a:srgbClr val="000000">
                      <a:alpha val="43137"/>
                    </a:srgbClr>
                  </a:outerShdw>
                </a:effectLst>
              </a:rPr>
              <a:t>  exemples d’</a:t>
            </a:r>
            <a:r>
              <a:rPr lang="fr-FR" dirty="0" smtClean="0">
                <a:solidFill>
                  <a:srgbClr val="00B0F0"/>
                </a:solidFill>
                <a:effectLst>
                  <a:outerShdw blurRad="38100" dist="38100" dir="2700000" algn="tl">
                    <a:srgbClr val="000000">
                      <a:alpha val="43137"/>
                    </a:srgbClr>
                  </a:outerShdw>
                </a:effectLst>
              </a:rPr>
              <a:t>Epi</a:t>
            </a:r>
            <a:r>
              <a:rPr lang="fr-FR" dirty="0" smtClean="0">
                <a:effectLst>
                  <a:outerShdw blurRad="38100" dist="38100" dir="2700000" algn="tl">
                    <a:srgbClr val="000000">
                      <a:alpha val="43137"/>
                    </a:srgbClr>
                  </a:outerShdw>
                </a:effectLst>
              </a:rPr>
              <a:t> </a:t>
            </a:r>
            <a:br>
              <a:rPr lang="fr-FR" dirty="0" smtClean="0">
                <a:effectLst>
                  <a:outerShdw blurRad="38100" dist="38100" dir="2700000" algn="tl">
                    <a:srgbClr val="000000">
                      <a:alpha val="43137"/>
                    </a:srgbClr>
                  </a:outerShdw>
                </a:effectLst>
              </a:rPr>
            </a:br>
            <a:r>
              <a:rPr lang="fr-FR" dirty="0" smtClean="0">
                <a:effectLst>
                  <a:outerShdw blurRad="38100" dist="38100" dir="2700000" algn="tl">
                    <a:srgbClr val="000000">
                      <a:alpha val="43137"/>
                    </a:srgbClr>
                  </a:outerShdw>
                </a:effectLst>
              </a:rPr>
              <a:t>qui ont pour </a:t>
            </a:r>
            <a:r>
              <a:rPr lang="fr-FR" dirty="0" err="1" smtClean="0">
                <a:effectLst>
                  <a:outerShdw blurRad="38100" dist="38100" dir="2700000" algn="tl">
                    <a:srgbClr val="000000">
                      <a:alpha val="43137"/>
                    </a:srgbClr>
                  </a:outerShdw>
                </a:effectLst>
              </a:rPr>
              <a:t>thematique</a:t>
            </a:r>
            <a:r>
              <a:rPr lang="fr-FR" dirty="0" smtClean="0">
                <a:effectLst>
                  <a:outerShdw blurRad="38100" dist="38100" dir="2700000" algn="tl">
                    <a:srgbClr val="000000">
                      <a:alpha val="43137"/>
                    </a:srgbClr>
                  </a:outerShdw>
                </a:effectLst>
              </a:rPr>
              <a:t> les </a:t>
            </a:r>
            <a:r>
              <a:rPr lang="fr-FR" dirty="0" err="1" smtClean="0">
                <a:solidFill>
                  <a:srgbClr val="00B0F0"/>
                </a:solidFill>
                <a:effectLst>
                  <a:outerShdw blurRad="38100" dist="38100" dir="2700000" algn="tl">
                    <a:srgbClr val="000000">
                      <a:alpha val="43137"/>
                    </a:srgbClr>
                  </a:outerShdw>
                </a:effectLst>
              </a:rPr>
              <a:t>lca</a:t>
            </a:r>
            <a:endParaRPr lang="fr-FR" dirty="0">
              <a:solidFill>
                <a:srgbClr val="00B0F0"/>
              </a:solidFill>
              <a:effectLst>
                <a:outerShdw blurRad="38100" dist="38100" dir="2700000" algn="tl">
                  <a:srgbClr val="000000">
                    <a:alpha val="43137"/>
                  </a:srgbClr>
                </a:outerShdw>
              </a:effectLst>
            </a:endParaRPr>
          </a:p>
        </p:txBody>
      </p:sp>
      <p:sp>
        <p:nvSpPr>
          <p:cNvPr id="3" name="Espace réservé du contenu 2"/>
          <p:cNvSpPr>
            <a:spLocks noGrp="1"/>
          </p:cNvSpPr>
          <p:nvPr>
            <p:ph sz="half" idx="1"/>
          </p:nvPr>
        </p:nvSpPr>
        <p:spPr>
          <a:xfrm>
            <a:off x="487682" y="1889760"/>
            <a:ext cx="11155680" cy="4206240"/>
          </a:xfrm>
        </p:spPr>
        <p:txBody>
          <a:bodyPr/>
          <a:lstStyle/>
          <a:p>
            <a:pPr>
              <a:buFont typeface="Wingdings" panose="05000000000000000000" pitchFamily="2" charset="2"/>
              <a:buChar char="Ø"/>
            </a:pPr>
            <a:r>
              <a:rPr lang="fr-FR" sz="2800" dirty="0" smtClean="0"/>
              <a:t> Exemple 1 :  « Pompéi : mosaïque de mots et d’images »</a:t>
            </a:r>
          </a:p>
          <a:p>
            <a:pPr marL="0" indent="0">
              <a:buNone/>
            </a:pPr>
            <a:endParaRPr lang="fr-FR" dirty="0"/>
          </a:p>
        </p:txBody>
      </p:sp>
    </p:spTree>
    <p:extLst>
      <p:ext uri="{BB962C8B-B14F-4D97-AF65-F5344CB8AC3E}">
        <p14:creationId xmlns:p14="http://schemas.microsoft.com/office/powerpoint/2010/main" xmlns="" val="1713495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xmlns="" val="2778693506"/>
              </p:ext>
            </p:extLst>
          </p:nvPr>
        </p:nvGraphicFramePr>
        <p:xfrm>
          <a:off x="187936" y="2377440"/>
          <a:ext cx="11814046" cy="4175760"/>
        </p:xfrm>
        <a:graphic>
          <a:graphicData uri="http://schemas.openxmlformats.org/drawingml/2006/table">
            <a:tbl>
              <a:tblPr firstRow="1" bandRow="1">
                <a:tableStyleId>{00A15C55-8517-42AA-B614-E9B94910E393}</a:tableStyleId>
              </a:tblPr>
              <a:tblGrid>
                <a:gridCol w="1665248"/>
                <a:gridCol w="548640"/>
                <a:gridCol w="5059680"/>
                <a:gridCol w="1682496"/>
                <a:gridCol w="1432363"/>
                <a:gridCol w="1425619"/>
              </a:tblGrid>
              <a:tr h="579120">
                <a:tc>
                  <a:txBody>
                    <a:bodyPr/>
                    <a:lstStyle/>
                    <a:p>
                      <a:r>
                        <a:rPr lang="fr-FR" dirty="0" smtClean="0"/>
                        <a:t>Problématique</a:t>
                      </a:r>
                      <a:endParaRPr lang="fr-FR" dirty="0"/>
                    </a:p>
                  </a:txBody>
                  <a:tcPr/>
                </a:tc>
                <a:tc>
                  <a:txBody>
                    <a:bodyPr/>
                    <a:lstStyle/>
                    <a:p>
                      <a:r>
                        <a:rPr lang="fr-FR" dirty="0" err="1" smtClean="0"/>
                        <a:t>Niv</a:t>
                      </a:r>
                      <a:r>
                        <a:rPr lang="fr-FR" dirty="0" smtClean="0"/>
                        <a:t> </a:t>
                      </a:r>
                      <a:endParaRPr lang="fr-FR" dirty="0"/>
                    </a:p>
                  </a:txBody>
                  <a:tcPr/>
                </a:tc>
                <a:tc>
                  <a:txBody>
                    <a:bodyPr/>
                    <a:lstStyle/>
                    <a:p>
                      <a:r>
                        <a:rPr lang="fr-FR" dirty="0" smtClean="0"/>
                        <a:t>Objectifs / Finalités</a:t>
                      </a:r>
                      <a:endParaRPr lang="fr-FR" dirty="0"/>
                    </a:p>
                  </a:txBody>
                  <a:tcPr/>
                </a:tc>
                <a:tc>
                  <a:txBody>
                    <a:bodyPr/>
                    <a:lstStyle/>
                    <a:p>
                      <a:r>
                        <a:rPr lang="fr-FR" dirty="0" smtClean="0"/>
                        <a:t>Calendrier de la mise en œuvre </a:t>
                      </a:r>
                      <a:endParaRPr lang="fr-FR" dirty="0"/>
                    </a:p>
                  </a:txBody>
                  <a:tcPr/>
                </a:tc>
                <a:tc>
                  <a:txBody>
                    <a:bodyPr/>
                    <a:lstStyle/>
                    <a:p>
                      <a:r>
                        <a:rPr lang="fr-FR" dirty="0" smtClean="0"/>
                        <a:t>Disciplines</a:t>
                      </a:r>
                      <a:r>
                        <a:rPr lang="fr-FR" baseline="0" dirty="0" smtClean="0"/>
                        <a:t> associées </a:t>
                      </a:r>
                      <a:endParaRPr lang="fr-FR" dirty="0"/>
                    </a:p>
                  </a:txBody>
                  <a:tcPr/>
                </a:tc>
                <a:tc>
                  <a:txBody>
                    <a:bodyPr/>
                    <a:lstStyle/>
                    <a:p>
                      <a:r>
                        <a:rPr lang="fr-FR" dirty="0" smtClean="0"/>
                        <a:t>Articulation</a:t>
                      </a:r>
                      <a:r>
                        <a:rPr lang="fr-FR" baseline="0" dirty="0" smtClean="0"/>
                        <a:t> avec</a:t>
                      </a:r>
                      <a:endParaRPr lang="fr-FR" dirty="0"/>
                    </a:p>
                  </a:txBody>
                  <a:tcPr/>
                </a:tc>
              </a:tr>
              <a:tr h="1267618">
                <a:tc>
                  <a:txBody>
                    <a:bodyPr/>
                    <a:lstStyle/>
                    <a:p>
                      <a:r>
                        <a:rPr lang="fr-FR" sz="1600" b="0" i="0" u="none" strike="noStrike" kern="1200" baseline="0" dirty="0" smtClean="0">
                          <a:solidFill>
                            <a:schemeClr val="dk1"/>
                          </a:solidFill>
                          <a:latin typeface="+mn-lt"/>
                          <a:ea typeface="+mn-ea"/>
                          <a:cs typeface="+mn-cs"/>
                        </a:rPr>
                        <a:t>Comment se construit et se représente la monarchie absolue ? </a:t>
                      </a:r>
                    </a:p>
                  </a:txBody>
                  <a:tcPr/>
                </a:tc>
                <a:tc>
                  <a:txBody>
                    <a:bodyPr/>
                    <a:lstStyle/>
                    <a:p>
                      <a:r>
                        <a:rPr lang="fr-FR" sz="1600" dirty="0" smtClean="0"/>
                        <a:t>5</a:t>
                      </a:r>
                      <a:r>
                        <a:rPr lang="fr-FR" sz="1600" baseline="30000" dirty="0" smtClean="0"/>
                        <a:t>è</a:t>
                      </a:r>
                      <a:r>
                        <a:rPr lang="fr-FR" sz="1600" dirty="0" smtClean="0"/>
                        <a:t> </a:t>
                      </a:r>
                      <a:endParaRPr lang="fr-FR" sz="1600" dirty="0"/>
                    </a:p>
                  </a:txBody>
                  <a:tcPr/>
                </a:tc>
                <a:tc>
                  <a:txBody>
                    <a:bodyPr/>
                    <a:lstStyle/>
                    <a:p>
                      <a:r>
                        <a:rPr lang="fr-FR" sz="1600" b="0" i="0" u="none" strike="noStrike" kern="1200" baseline="0" dirty="0" smtClean="0">
                          <a:solidFill>
                            <a:schemeClr val="dk1"/>
                          </a:solidFill>
                          <a:latin typeface="+mn-lt"/>
                          <a:ea typeface="+mn-ea"/>
                          <a:cs typeface="+mn-cs"/>
                        </a:rPr>
                        <a:t>Montrer, à travers des images du règne de Louis XIV (portraits, </a:t>
                      </a:r>
                      <a:r>
                        <a:rPr lang="fr-FR" sz="1600" b="0" i="0" u="none" strike="noStrike" kern="1200" baseline="0" dirty="0" err="1" smtClean="0">
                          <a:solidFill>
                            <a:schemeClr val="dk1"/>
                          </a:solidFill>
                          <a:latin typeface="+mn-lt"/>
                          <a:ea typeface="+mn-ea"/>
                          <a:cs typeface="+mn-cs"/>
                        </a:rPr>
                        <a:t>architect</a:t>
                      </a:r>
                      <a:r>
                        <a:rPr lang="fr-FR" sz="1600" b="0" i="0" u="none" strike="noStrike" kern="1200" baseline="0" dirty="0" smtClean="0">
                          <a:solidFill>
                            <a:schemeClr val="dk1"/>
                          </a:solidFill>
                          <a:latin typeface="+mn-lt"/>
                          <a:ea typeface="+mn-ea"/>
                          <a:cs typeface="+mn-cs"/>
                        </a:rPr>
                        <a:t>., art des jardins) et des extraits de littérature et musique, comment Louis XIV s’affranchit peu à peu de la comparaison avec le modèle des dieux antiques pour devenir, l’image du pouvoir royal, reconnaissable parce qu’il est le Roi et non pas parce qu’il ressemble à un dieu ou un héros de l’Antiquité. </a:t>
                      </a:r>
                    </a:p>
                  </a:txBody>
                  <a:tcPr/>
                </a:tc>
                <a:tc>
                  <a:txBody>
                    <a:bodyPr/>
                    <a:lstStyle/>
                    <a:p>
                      <a:r>
                        <a:rPr lang="fr-FR" sz="1600" baseline="0" dirty="0" smtClean="0"/>
                        <a:t>2</a:t>
                      </a:r>
                      <a:r>
                        <a:rPr lang="fr-FR" sz="1600" baseline="30000" dirty="0" smtClean="0"/>
                        <a:t>ème</a:t>
                      </a:r>
                      <a:r>
                        <a:rPr lang="fr-FR" sz="1600" baseline="0" dirty="0" smtClean="0"/>
                        <a:t> ou 3</a:t>
                      </a:r>
                      <a:r>
                        <a:rPr lang="fr-FR" sz="1600" baseline="30000" dirty="0" smtClean="0"/>
                        <a:t>ème</a:t>
                      </a:r>
                      <a:r>
                        <a:rPr lang="fr-FR" sz="1600" baseline="0" dirty="0" smtClean="0"/>
                        <a:t>  trimestre : </a:t>
                      </a:r>
                    </a:p>
                    <a:p>
                      <a:r>
                        <a:rPr lang="fr-FR" sz="1600" baseline="0" dirty="0" smtClean="0"/>
                        <a:t>8 semaines soit 27 heures / élève (3-4 h hebdo.)</a:t>
                      </a:r>
                      <a:endParaRPr lang="fr-FR" sz="1600" dirty="0"/>
                    </a:p>
                  </a:txBody>
                  <a:tcPr/>
                </a:tc>
                <a:tc>
                  <a:txBody>
                    <a:bodyPr/>
                    <a:lstStyle/>
                    <a:p>
                      <a:r>
                        <a:rPr lang="fr-FR" sz="1600" dirty="0" smtClean="0"/>
                        <a:t>Histoire</a:t>
                      </a:r>
                    </a:p>
                    <a:p>
                      <a:r>
                        <a:rPr lang="fr-FR" sz="1600" dirty="0" smtClean="0"/>
                        <a:t>Arts-Pla.</a:t>
                      </a:r>
                    </a:p>
                    <a:p>
                      <a:r>
                        <a:rPr lang="fr-FR" sz="1600" dirty="0" smtClean="0"/>
                        <a:t> Education musicale</a:t>
                      </a:r>
                    </a:p>
                    <a:p>
                      <a:r>
                        <a:rPr lang="fr-FR" sz="1600" dirty="0" smtClean="0"/>
                        <a:t>Technologie</a:t>
                      </a:r>
                      <a:r>
                        <a:rPr lang="fr-FR" sz="1600" baseline="0" dirty="0" smtClean="0"/>
                        <a:t> </a:t>
                      </a:r>
                      <a:endParaRPr lang="fr-FR"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baseline="0" dirty="0" smtClean="0"/>
                        <a:t>PEAC</a:t>
                      </a:r>
                      <a:endParaRPr lang="fr-FR" sz="1600" dirty="0" smtClean="0"/>
                    </a:p>
                    <a:p>
                      <a:endParaRPr lang="fr-FR" sz="1600" dirty="0"/>
                    </a:p>
                  </a:txBody>
                  <a:tcPr/>
                </a:tc>
              </a:tr>
              <a:tr h="1267618">
                <a:tc gridSpan="6">
                  <a:txBody>
                    <a:bodyPr/>
                    <a:lstStyle/>
                    <a:p>
                      <a:r>
                        <a:rPr lang="fr-FR" sz="1800" b="1" i="0" u="none" strike="noStrike" kern="1200" baseline="0" dirty="0" smtClean="0">
                          <a:solidFill>
                            <a:schemeClr val="dk1"/>
                          </a:solidFill>
                          <a:latin typeface="+mn-lt"/>
                          <a:ea typeface="+mn-ea"/>
                          <a:cs typeface="+mn-cs"/>
                        </a:rPr>
                        <a:t>PROJET / PRODUCTION : </a:t>
                      </a:r>
                    </a:p>
                    <a:p>
                      <a:r>
                        <a:rPr lang="fr-FR" sz="1800" b="0" i="0" u="none" strike="noStrike" kern="1200" baseline="0" dirty="0" smtClean="0">
                          <a:solidFill>
                            <a:schemeClr val="dk1"/>
                          </a:solidFill>
                          <a:latin typeface="+mn-lt"/>
                          <a:ea typeface="+mn-ea"/>
                          <a:cs typeface="+mn-cs"/>
                        </a:rPr>
                        <a:t>- Création d’une frise chronologique interactive du Siècle de Louis XIV, avec insertion de textes et images </a:t>
                      </a:r>
                    </a:p>
                    <a:p>
                      <a:r>
                        <a:rPr lang="fr-FR" sz="1800" b="0" i="0" u="none" strike="noStrike" kern="1200" baseline="0" dirty="0" smtClean="0">
                          <a:solidFill>
                            <a:schemeClr val="dk1"/>
                          </a:solidFill>
                          <a:latin typeface="+mn-lt"/>
                          <a:ea typeface="+mn-ea"/>
                          <a:cs typeface="+mn-cs"/>
                        </a:rPr>
                        <a:t>- Création d’un catalogue numérique des représentations de Louis XIV et de son pouvoir (diaporama ou </a:t>
                      </a:r>
                      <a:r>
                        <a:rPr lang="fr-FR" sz="1800" b="0" i="0" u="none" strike="noStrike" kern="1200" baseline="0" dirty="0" err="1" smtClean="0">
                          <a:solidFill>
                            <a:schemeClr val="dk1"/>
                          </a:solidFill>
                          <a:latin typeface="+mn-lt"/>
                          <a:ea typeface="+mn-ea"/>
                          <a:cs typeface="+mn-cs"/>
                        </a:rPr>
                        <a:t>didapages</a:t>
                      </a:r>
                      <a:r>
                        <a:rPr lang="fr-FR" sz="1800" b="0" i="0" u="none" strike="noStrike" kern="1200" baseline="0" dirty="0" smtClean="0">
                          <a:solidFill>
                            <a:schemeClr val="dk1"/>
                          </a:solidFill>
                          <a:latin typeface="+mn-lt"/>
                          <a:ea typeface="+mn-ea"/>
                          <a:cs typeface="+mn-cs"/>
                        </a:rPr>
                        <a:t> ou…), avec mise en valeur des références à l’antique grâce au logiciel « Images actives » du CRDP de Versailles et insertion, pour chaque image, d’un lien QR code permettant d’accéder aux explications des références antiques. </a:t>
                      </a:r>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r>
            </a:tbl>
          </a:graphicData>
        </a:graphic>
      </p:graphicFrame>
      <p:sp>
        <p:nvSpPr>
          <p:cNvPr id="2" name="Titre 1"/>
          <p:cNvSpPr>
            <a:spLocks noGrp="1"/>
          </p:cNvSpPr>
          <p:nvPr>
            <p:ph type="title"/>
          </p:nvPr>
        </p:nvSpPr>
        <p:spPr/>
        <p:txBody>
          <a:bodyPr/>
          <a:lstStyle/>
          <a:p>
            <a:r>
              <a:rPr lang="fr-FR" dirty="0" smtClean="0">
                <a:solidFill>
                  <a:srgbClr val="00B0F0"/>
                </a:solidFill>
                <a:effectLst>
                  <a:outerShdw blurRad="38100" dist="38100" dir="2700000" algn="tl">
                    <a:srgbClr val="000000">
                      <a:alpha val="43137"/>
                    </a:srgbClr>
                  </a:outerShdw>
                </a:effectLst>
              </a:rPr>
              <a:t>4</a:t>
            </a:r>
            <a:r>
              <a:rPr lang="fr-FR" dirty="0" smtClean="0">
                <a:effectLst>
                  <a:outerShdw blurRad="38100" dist="38100" dir="2700000" algn="tl">
                    <a:srgbClr val="000000">
                      <a:alpha val="43137"/>
                    </a:srgbClr>
                  </a:outerShdw>
                </a:effectLst>
              </a:rPr>
              <a:t>  exemples d’</a:t>
            </a:r>
            <a:r>
              <a:rPr lang="fr-FR" dirty="0" smtClean="0">
                <a:solidFill>
                  <a:srgbClr val="00B0F0"/>
                </a:solidFill>
                <a:effectLst>
                  <a:outerShdw blurRad="38100" dist="38100" dir="2700000" algn="tl">
                    <a:srgbClr val="000000">
                      <a:alpha val="43137"/>
                    </a:srgbClr>
                  </a:outerShdw>
                </a:effectLst>
              </a:rPr>
              <a:t>Epi</a:t>
            </a:r>
            <a:r>
              <a:rPr lang="fr-FR" dirty="0" smtClean="0">
                <a:effectLst>
                  <a:outerShdw blurRad="38100" dist="38100" dir="2700000" algn="tl">
                    <a:srgbClr val="000000">
                      <a:alpha val="43137"/>
                    </a:srgbClr>
                  </a:outerShdw>
                </a:effectLst>
              </a:rPr>
              <a:t> </a:t>
            </a:r>
            <a:br>
              <a:rPr lang="fr-FR" dirty="0" smtClean="0">
                <a:effectLst>
                  <a:outerShdw blurRad="38100" dist="38100" dir="2700000" algn="tl">
                    <a:srgbClr val="000000">
                      <a:alpha val="43137"/>
                    </a:srgbClr>
                  </a:outerShdw>
                </a:effectLst>
              </a:rPr>
            </a:br>
            <a:r>
              <a:rPr lang="fr-FR" dirty="0" smtClean="0">
                <a:effectLst>
                  <a:outerShdw blurRad="38100" dist="38100" dir="2700000" algn="tl">
                    <a:srgbClr val="000000">
                      <a:alpha val="43137"/>
                    </a:srgbClr>
                  </a:outerShdw>
                </a:effectLst>
              </a:rPr>
              <a:t>qui ont pour </a:t>
            </a:r>
            <a:r>
              <a:rPr lang="fr-FR" dirty="0" err="1" smtClean="0">
                <a:effectLst>
                  <a:outerShdw blurRad="38100" dist="38100" dir="2700000" algn="tl">
                    <a:srgbClr val="000000">
                      <a:alpha val="43137"/>
                    </a:srgbClr>
                  </a:outerShdw>
                </a:effectLst>
              </a:rPr>
              <a:t>thematique</a:t>
            </a:r>
            <a:r>
              <a:rPr lang="fr-FR" dirty="0" smtClean="0">
                <a:effectLst>
                  <a:outerShdw blurRad="38100" dist="38100" dir="2700000" algn="tl">
                    <a:srgbClr val="000000">
                      <a:alpha val="43137"/>
                    </a:srgbClr>
                  </a:outerShdw>
                </a:effectLst>
              </a:rPr>
              <a:t> les </a:t>
            </a:r>
            <a:r>
              <a:rPr lang="fr-FR" dirty="0" err="1" smtClean="0">
                <a:solidFill>
                  <a:srgbClr val="00B0F0"/>
                </a:solidFill>
                <a:effectLst>
                  <a:outerShdw blurRad="38100" dist="38100" dir="2700000" algn="tl">
                    <a:srgbClr val="000000">
                      <a:alpha val="43137"/>
                    </a:srgbClr>
                  </a:outerShdw>
                </a:effectLst>
              </a:rPr>
              <a:t>lca</a:t>
            </a:r>
            <a:endParaRPr lang="fr-FR" dirty="0">
              <a:solidFill>
                <a:srgbClr val="00B0F0"/>
              </a:solidFill>
              <a:effectLst>
                <a:outerShdw blurRad="38100" dist="38100" dir="2700000" algn="tl">
                  <a:srgbClr val="000000">
                    <a:alpha val="43137"/>
                  </a:srgbClr>
                </a:outerShdw>
              </a:effectLst>
            </a:endParaRPr>
          </a:p>
        </p:txBody>
      </p:sp>
      <p:sp>
        <p:nvSpPr>
          <p:cNvPr id="3" name="Espace réservé du contenu 2"/>
          <p:cNvSpPr>
            <a:spLocks noGrp="1"/>
          </p:cNvSpPr>
          <p:nvPr>
            <p:ph sz="half" idx="1"/>
          </p:nvPr>
        </p:nvSpPr>
        <p:spPr>
          <a:xfrm>
            <a:off x="487682" y="1889760"/>
            <a:ext cx="11155680" cy="4206240"/>
          </a:xfrm>
        </p:spPr>
        <p:txBody>
          <a:bodyPr/>
          <a:lstStyle/>
          <a:p>
            <a:pPr>
              <a:buFont typeface="Wingdings" panose="05000000000000000000" pitchFamily="2" charset="2"/>
              <a:buChar char="Ø"/>
            </a:pPr>
            <a:r>
              <a:rPr lang="fr-FR" sz="2000" dirty="0"/>
              <a:t> </a:t>
            </a:r>
            <a:r>
              <a:rPr lang="fr-FR" sz="2000" dirty="0" smtClean="0"/>
              <a:t>Exemple 2 :  « La monarchie absolue : l’image du roi et son évolution au cours du règne de Louis XIV »</a:t>
            </a:r>
            <a:r>
              <a:rPr lang="fr-FR" sz="2800" b="1" dirty="0" smtClean="0"/>
              <a:t> </a:t>
            </a:r>
            <a:r>
              <a:rPr lang="fr-FR" sz="2800" b="1" dirty="0"/>
              <a:t>: </a:t>
            </a:r>
            <a:endParaRPr lang="fr-FR" sz="2800" dirty="0"/>
          </a:p>
          <a:p>
            <a:pPr marL="0" indent="0">
              <a:buNone/>
            </a:pPr>
            <a:endParaRPr lang="fr-FR" dirty="0"/>
          </a:p>
        </p:txBody>
      </p:sp>
    </p:spTree>
    <p:extLst>
      <p:ext uri="{BB962C8B-B14F-4D97-AF65-F5344CB8AC3E}">
        <p14:creationId xmlns:p14="http://schemas.microsoft.com/office/powerpoint/2010/main" xmlns="" val="117552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À bandes">
  <a:themeElements>
    <a:clrScheme name="Banded">
      <a:dk1>
        <a:srgbClr val="2C2C2C"/>
      </a:dk1>
      <a:lt1>
        <a:srgbClr val="FFFFFF"/>
      </a:lt1>
      <a:dk2>
        <a:srgbClr val="606060"/>
      </a:dk2>
      <a:lt2>
        <a:srgbClr val="EDEDED"/>
      </a:lt2>
      <a:accent1>
        <a:srgbClr val="FFC000"/>
      </a:accent1>
      <a:accent2>
        <a:srgbClr val="A5D028"/>
      </a:accent2>
      <a:accent3>
        <a:srgbClr val="0CC978"/>
      </a:accent3>
      <a:accent4>
        <a:srgbClr val="099BDD"/>
      </a:accent4>
      <a:accent5>
        <a:srgbClr val="47BFCD"/>
      </a:accent5>
      <a:accent6>
        <a:srgbClr val="DD7C15"/>
      </a:accent6>
      <a:hlink>
        <a:srgbClr val="FF9933"/>
      </a:hlink>
      <a:folHlink>
        <a:srgbClr val="B2B2B2"/>
      </a:folHlink>
    </a:clrScheme>
    <a:fontScheme name="Banded">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Banded" id="{98DFF888-2449-4D28-977C-6306C017633E}" vid="{B1D2DA32-AC8B-4194-BF85-FF4A5B40EB50}"/>
    </a:ext>
  </a:extLst>
</a:theme>
</file>

<file path=docProps/app.xml><?xml version="1.0" encoding="utf-8"?>
<Properties xmlns="http://schemas.openxmlformats.org/officeDocument/2006/extended-properties" xmlns:vt="http://schemas.openxmlformats.org/officeDocument/2006/docPropsVTypes">
  <Template>Facet</Template>
  <TotalTime>463</TotalTime>
  <Words>1023</Words>
  <Application>Microsoft Office PowerPoint</Application>
  <PresentationFormat>Personnalisé</PresentationFormat>
  <Paragraphs>192</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À bandes</vt:lpstr>
      <vt:lpstr>Diapositive 1</vt:lpstr>
      <vt:lpstr>Diapositive 2</vt:lpstr>
      <vt:lpstr>Diapositive 3</vt:lpstr>
      <vt:lpstr>Diapositive 4</vt:lpstr>
      <vt:lpstr>Diapositive 5</vt:lpstr>
      <vt:lpstr>Diapositive 6</vt:lpstr>
      <vt:lpstr>Les LCA  au cœur des epi… </vt:lpstr>
      <vt:lpstr>4  exemples d’Epi  qui ont pour thematique les lca</vt:lpstr>
      <vt:lpstr>4  exemples d’Epi  qui ont pour thematique les lca</vt:lpstr>
      <vt:lpstr>4  exemples d’Epi  qui ont pour thematique les lca</vt:lpstr>
      <vt:lpstr>Diapositive 11</vt:lpstr>
      <vt:lpstr>4  exemples d’Epi  qui ont pour thematique les lca</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LCA au cœur des epi…</dc:title>
  <dc:creator>Carine Hassler</dc:creator>
  <cp:lastModifiedBy>Utilisateur</cp:lastModifiedBy>
  <cp:revision>33</cp:revision>
  <dcterms:created xsi:type="dcterms:W3CDTF">2016-05-19T19:31:06Z</dcterms:created>
  <dcterms:modified xsi:type="dcterms:W3CDTF">2016-05-31T17:16:47Z</dcterms:modified>
</cp:coreProperties>
</file>