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37"/>
  </p:handoutMasterIdLst>
  <p:sldIdLst>
    <p:sldId id="299" r:id="rId2"/>
    <p:sldId id="288" r:id="rId3"/>
    <p:sldId id="256" r:id="rId4"/>
    <p:sldId id="287" r:id="rId5"/>
    <p:sldId id="268" r:id="rId6"/>
    <p:sldId id="286" r:id="rId7"/>
    <p:sldId id="289" r:id="rId8"/>
    <p:sldId id="257" r:id="rId9"/>
    <p:sldId id="297" r:id="rId10"/>
    <p:sldId id="258" r:id="rId11"/>
    <p:sldId id="259" r:id="rId12"/>
    <p:sldId id="271" r:id="rId13"/>
    <p:sldId id="292" r:id="rId14"/>
    <p:sldId id="270" r:id="rId15"/>
    <p:sldId id="272" r:id="rId16"/>
    <p:sldId id="279" r:id="rId17"/>
    <p:sldId id="293" r:id="rId18"/>
    <p:sldId id="269" r:id="rId19"/>
    <p:sldId id="273" r:id="rId20"/>
    <p:sldId id="280" r:id="rId21"/>
    <p:sldId id="294" r:id="rId22"/>
    <p:sldId id="274" r:id="rId23"/>
    <p:sldId id="296" r:id="rId24"/>
    <p:sldId id="275" r:id="rId25"/>
    <p:sldId id="276" r:id="rId26"/>
    <p:sldId id="277" r:id="rId27"/>
    <p:sldId id="278" r:id="rId28"/>
    <p:sldId id="282" r:id="rId29"/>
    <p:sldId id="295" r:id="rId30"/>
    <p:sldId id="260" r:id="rId31"/>
    <p:sldId id="291" r:id="rId32"/>
    <p:sldId id="290" r:id="rId33"/>
    <p:sldId id="281" r:id="rId34"/>
    <p:sldId id="284" r:id="rId35"/>
    <p:sldId id="298" r:id="rId36"/>
  </p:sldIdLst>
  <p:sldSz cx="9144000" cy="6858000" type="screen4x3"/>
  <p:notesSz cx="6858000" cy="994568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F18395-F8D4-4BCC-AC76-708211CDCBFC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9447213"/>
            <a:ext cx="29718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FAFC97-43ED-4160-A757-8D36ED141DE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170063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542343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80762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85590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74044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28553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558508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8010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694146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1918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76542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576304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accent3">
                <a:lumMod val="60000"/>
                <a:lumOff val="4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60C06A-DEB5-45AB-9CA7-8C977DC7AE8E}" type="datetimeFigureOut">
              <a:rPr lang="fr-FR" smtClean="0"/>
              <a:t>28/02/2016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16F8F4-CAD2-4D0D-A736-12B71E9B52F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43713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4h2DqIgd9kg" TargetMode="Externa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bdZzP7fe4DM" TargetMode="Externa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www.youtube.com/watch?v=4LmOfF-rBy0" TargetMode="Externa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4LmOfF-rBy0" TargetMode="Externa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M4XACuivNY" TargetMode="External"/><Relationship Id="rId2" Type="http://schemas.openxmlformats.org/officeDocument/2006/relationships/hyperlink" Target="http://www.spicee.com/fr/page/who/qui-sommes-nous" TargetMode="Externa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hyperlink" Target="http://www.dailymotion.com/video/x3ldjd4" TargetMode="Externa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youtube.com/watch?v=4LmOfF-rBy0" TargetMode="Externa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picee.com/fr/page/who/qui-sommes-nous" TargetMode="External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www.youtube.com/watch?v=KM4XACuivNY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323528" y="2132856"/>
            <a:ext cx="828092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b="1" dirty="0" smtClean="0"/>
              <a:t>Les théories du complot ?</a:t>
            </a:r>
          </a:p>
          <a:p>
            <a:pPr algn="ctr"/>
            <a:r>
              <a:rPr lang="fr-FR" sz="2800" b="1" dirty="0" smtClean="0"/>
              <a:t>Projet de séquence en Enseignement moral et civique</a:t>
            </a:r>
          </a:p>
          <a:p>
            <a:pPr algn="ctr"/>
            <a:r>
              <a:rPr lang="fr-FR" sz="2800" dirty="0" smtClean="0"/>
              <a:t>classe de 1</a:t>
            </a:r>
            <a:r>
              <a:rPr lang="fr-FR" sz="2800" baseline="30000" dirty="0" smtClean="0"/>
              <a:t>ere</a:t>
            </a:r>
            <a:r>
              <a:rPr lang="fr-FR" sz="2800" dirty="0" smtClean="0"/>
              <a:t> baccalauréat professionnel</a:t>
            </a:r>
          </a:p>
          <a:p>
            <a:pPr algn="ctr"/>
            <a:r>
              <a:rPr lang="fr-FR" sz="2800" dirty="0" smtClean="0"/>
              <a:t>Nora </a:t>
            </a:r>
            <a:r>
              <a:rPr lang="fr-FR" sz="2800" dirty="0" err="1" smtClean="0"/>
              <a:t>Makhloufi</a:t>
            </a:r>
            <a:endParaRPr lang="fr-FR" sz="2800" dirty="0"/>
          </a:p>
        </p:txBody>
      </p:sp>
    </p:spTree>
    <p:extLst>
      <p:ext uri="{BB962C8B-B14F-4D97-AF65-F5344CB8AC3E}">
        <p14:creationId xmlns:p14="http://schemas.microsoft.com/office/powerpoint/2010/main" val="27745887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0" y="260648"/>
            <a:ext cx="914399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solidFill>
                  <a:schemeClr val="tx2"/>
                </a:solidFill>
              </a:rPr>
              <a:t>ENSEIGNEMENT MORAL ET CIVIQUE : </a:t>
            </a:r>
          </a:p>
          <a:p>
            <a:pPr algn="ctr"/>
            <a:r>
              <a:rPr lang="fr-FR" sz="2400" b="1" dirty="0" smtClean="0">
                <a:solidFill>
                  <a:schemeClr val="tx2"/>
                </a:solidFill>
              </a:rPr>
              <a:t>« Les théories du complot, pourquoi sont-elles aussi efficaces ? »</a:t>
            </a:r>
            <a:endParaRPr lang="fr-FR" sz="2400" b="1" dirty="0">
              <a:solidFill>
                <a:schemeClr val="tx2"/>
              </a:solidFill>
            </a:endParaRPr>
          </a:p>
        </p:txBody>
      </p:sp>
      <p:sp>
        <p:nvSpPr>
          <p:cNvPr id="3" name="Text Box 1031"/>
          <p:cNvSpPr txBox="1">
            <a:spLocks noChangeArrowheads="1"/>
          </p:cNvSpPr>
          <p:nvPr/>
        </p:nvSpPr>
        <p:spPr bwMode="auto">
          <a:xfrm>
            <a:off x="1439653" y="1916832"/>
            <a:ext cx="6264696" cy="1384995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fr-FR" b="1" dirty="0" smtClean="0"/>
              <a:t>Compétences </a:t>
            </a:r>
            <a:r>
              <a:rPr lang="fr-FR" b="1" dirty="0"/>
              <a:t>:</a:t>
            </a:r>
          </a:p>
          <a:p>
            <a:pPr algn="ctr" eaLnBrk="1" hangingPunct="1">
              <a:buFontTx/>
              <a:buChar char="•"/>
            </a:pPr>
            <a:r>
              <a:rPr lang="fr-FR" sz="2000" dirty="0"/>
              <a:t> </a:t>
            </a:r>
            <a:r>
              <a:rPr lang="fr-FR" sz="2000" dirty="0" smtClean="0"/>
              <a:t>Mobiliser les connaissances liées à la </a:t>
            </a:r>
            <a:r>
              <a:rPr lang="fr-FR" sz="2000" dirty="0" err="1" smtClean="0"/>
              <a:t>complosphère</a:t>
            </a:r>
            <a:endParaRPr lang="fr-FR" sz="2000" dirty="0" smtClean="0"/>
          </a:p>
          <a:p>
            <a:pPr algn="ctr" eaLnBrk="1" hangingPunct="1">
              <a:buFontTx/>
              <a:buChar char="•"/>
            </a:pPr>
            <a:r>
              <a:rPr lang="fr-FR" sz="2000" dirty="0" smtClean="0"/>
              <a:t> Développer </a:t>
            </a:r>
            <a:r>
              <a:rPr lang="fr-FR" sz="2000" dirty="0"/>
              <a:t>un sens critique face à l’information du net</a:t>
            </a:r>
            <a:endParaRPr lang="fr-FR" sz="2000" dirty="0" smtClean="0"/>
          </a:p>
          <a:p>
            <a:pPr algn="ctr" eaLnBrk="1" hangingPunct="1">
              <a:buFontTx/>
              <a:buChar char="•"/>
            </a:pPr>
            <a:r>
              <a:rPr lang="fr-FR" sz="2000" dirty="0" smtClean="0"/>
              <a:t> Débattre en se fondant sur une argumentation raisonnée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791581" y="3482961"/>
            <a:ext cx="7560840" cy="1077218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/>
              <a:t>Objectif didactique </a:t>
            </a:r>
            <a:r>
              <a:rPr lang="fr-FR" b="1" dirty="0" smtClean="0"/>
              <a:t>:</a:t>
            </a:r>
          </a:p>
          <a:p>
            <a:pPr algn="ctr" eaLnBrk="1" hangingPunct="1"/>
            <a:r>
              <a:rPr lang="fr-FR" sz="2000" dirty="0" smtClean="0"/>
              <a:t>Eduquer </a:t>
            </a:r>
            <a:r>
              <a:rPr lang="fr-FR" sz="2000" dirty="0"/>
              <a:t>aux </a:t>
            </a:r>
            <a:r>
              <a:rPr lang="fr-FR" sz="2000" dirty="0" smtClean="0"/>
              <a:t>médias</a:t>
            </a:r>
          </a:p>
          <a:p>
            <a:pPr algn="ctr" eaLnBrk="1" hangingPunct="1"/>
            <a:r>
              <a:rPr lang="fr-FR" sz="2000" dirty="0" smtClean="0"/>
              <a:t>Promouvoir les valeurs </a:t>
            </a:r>
            <a:r>
              <a:rPr lang="fr-FR" sz="2000" dirty="0"/>
              <a:t>é</a:t>
            </a:r>
            <a:r>
              <a:rPr lang="fr-FR" sz="2000" dirty="0" smtClean="0"/>
              <a:t>thiques et moraux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1439653" y="4797152"/>
            <a:ext cx="6264694" cy="1077218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fr-FR" b="1" dirty="0"/>
              <a:t>Objectif pédagogique :</a:t>
            </a:r>
          </a:p>
          <a:p>
            <a:pPr algn="ctr" eaLnBrk="1" hangingPunct="1"/>
            <a:r>
              <a:rPr lang="fr-FR" sz="2000" dirty="0"/>
              <a:t>Repérer et analyser les codes du </a:t>
            </a:r>
            <a:r>
              <a:rPr lang="fr-FR" sz="2000" dirty="0" smtClean="0"/>
              <a:t>genre conspirationniste</a:t>
            </a:r>
            <a:endParaRPr lang="fr-FR" sz="2000" dirty="0"/>
          </a:p>
          <a:p>
            <a:pPr algn="ctr" eaLnBrk="1" hangingPunct="1"/>
            <a:r>
              <a:rPr lang="fr-FR" sz="2000" dirty="0" smtClean="0"/>
              <a:t>Démonter une théorie du complot</a:t>
            </a:r>
          </a:p>
        </p:txBody>
      </p:sp>
      <p:sp>
        <p:nvSpPr>
          <p:cNvPr id="8" name="Text Box 6"/>
          <p:cNvSpPr txBox="1">
            <a:spLocks noChangeArrowheads="1"/>
          </p:cNvSpPr>
          <p:nvPr/>
        </p:nvSpPr>
        <p:spPr bwMode="auto">
          <a:xfrm>
            <a:off x="6372200" y="6118301"/>
            <a:ext cx="2088232" cy="461665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Durée : </a:t>
            </a:r>
            <a:r>
              <a:rPr lang="fr-FR" sz="2000" dirty="0" smtClean="0"/>
              <a:t>6h</a:t>
            </a:r>
            <a:endParaRPr lang="fr-FR" sz="2000" dirty="0"/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78650" y="6093296"/>
            <a:ext cx="3885338" cy="461665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Interdisciplinarité : </a:t>
            </a:r>
            <a:r>
              <a:rPr lang="fr-FR" sz="2000" dirty="0" smtClean="0"/>
              <a:t>CDI</a:t>
            </a:r>
            <a:endParaRPr lang="fr-FR" sz="2000" dirty="0"/>
          </a:p>
        </p:txBody>
      </p:sp>
      <p:sp>
        <p:nvSpPr>
          <p:cNvPr id="10" name="Text Box 6"/>
          <p:cNvSpPr txBox="1">
            <a:spLocks noChangeArrowheads="1"/>
          </p:cNvSpPr>
          <p:nvPr/>
        </p:nvSpPr>
        <p:spPr bwMode="auto">
          <a:xfrm>
            <a:off x="2987824" y="1267718"/>
            <a:ext cx="3528392" cy="461665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b="1" dirty="0" smtClean="0"/>
              <a:t>Niveau : </a:t>
            </a:r>
            <a:r>
              <a:rPr lang="fr-FR" sz="2000" dirty="0" smtClean="0"/>
              <a:t>Première Bac pro</a:t>
            </a:r>
            <a:endParaRPr lang="fr-FR" sz="2000" dirty="0"/>
          </a:p>
        </p:txBody>
      </p:sp>
    </p:spTree>
    <p:extLst>
      <p:ext uri="{BB962C8B-B14F-4D97-AF65-F5344CB8AC3E}">
        <p14:creationId xmlns:p14="http://schemas.microsoft.com/office/powerpoint/2010/main" val="2270369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8" grpId="0" animBg="1"/>
      <p:bldP spid="9" grpId="0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16" name="Rectangle 15"/>
          <p:cNvSpPr/>
          <p:nvPr/>
        </p:nvSpPr>
        <p:spPr>
          <a:xfrm>
            <a:off x="2390858" y="2780928"/>
            <a:ext cx="3117246" cy="79208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7" name="Rectangle 16"/>
          <p:cNvSpPr/>
          <p:nvPr/>
        </p:nvSpPr>
        <p:spPr>
          <a:xfrm>
            <a:off x="2371889" y="3609252"/>
            <a:ext cx="3117246" cy="1547939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5637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60365" y="2861241"/>
            <a:ext cx="8856984" cy="153806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400561" y="3717032"/>
            <a:ext cx="8396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Comment diffuser un faux document conspirationniste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80120" y="298042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itchFamily="34" charset="0"/>
                <a:cs typeface="Arial" pitchFamily="34" charset="0"/>
              </a:rPr>
              <a:t>La méthode conspirationniste  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916524" y="548680"/>
            <a:ext cx="129614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1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736429" y="5925594"/>
            <a:ext cx="77048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Compétence : Mobiliser les connaissances, notions et outils de communication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7504" y="3501008"/>
            <a:ext cx="2160240" cy="6120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49376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98462" y="6180183"/>
            <a:ext cx="51845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https://www.youtube.com/watch?v=4h2DqIgd9kg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23728" y="332656"/>
            <a:ext cx="50593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 err="1" smtClean="0"/>
              <a:t>Conspi</a:t>
            </a:r>
            <a:r>
              <a:rPr lang="fr-FR" dirty="0" smtClean="0"/>
              <a:t> Hunter, </a:t>
            </a:r>
            <a:r>
              <a:rPr lang="fr-FR" dirty="0" err="1" smtClean="0"/>
              <a:t>trailer</a:t>
            </a:r>
            <a:r>
              <a:rPr lang="fr-FR" dirty="0" smtClean="0"/>
              <a:t> Animation » (53 secondes)</a:t>
            </a:r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133" t="13579" r="15133" b="18501"/>
          <a:stretch/>
        </p:blipFill>
        <p:spPr>
          <a:xfrm>
            <a:off x="1036929" y="1268760"/>
            <a:ext cx="7232107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46049" y="497670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smtClean="0"/>
              <a:t>Après avoir visionné la vidéo, complétez le tableau</a:t>
            </a:r>
            <a:endParaRPr lang="fr-FR" sz="2400" b="1" dirty="0"/>
          </a:p>
        </p:txBody>
      </p:sp>
      <p:graphicFrame>
        <p:nvGraphicFramePr>
          <p:cNvPr id="4" name="Tableau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5421818"/>
              </p:ext>
            </p:extLst>
          </p:nvPr>
        </p:nvGraphicFramePr>
        <p:xfrm>
          <a:off x="215515" y="1268761"/>
          <a:ext cx="8856985" cy="345430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520280"/>
                <a:gridCol w="1985905"/>
                <a:gridCol w="2175400"/>
                <a:gridCol w="2175400"/>
              </a:tblGrid>
              <a:tr h="86040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Notions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Outils de diffusion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Définition des </a:t>
                      </a:r>
                      <a:r>
                        <a:rPr lang="fr-FR" sz="2400" dirty="0" smtClean="0">
                          <a:effectLst/>
                        </a:rPr>
                        <a:t>symboles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smtClean="0">
                          <a:effectLst/>
                        </a:rPr>
                        <a:t>Objectif </a:t>
                      </a:r>
                      <a:r>
                        <a:rPr lang="fr-FR" sz="2400" baseline="0" dirty="0" smtClean="0">
                          <a:effectLst/>
                        </a:rPr>
                        <a:t> du projet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939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tx1"/>
                          </a:solidFill>
                          <a:effectLst/>
                        </a:rPr>
                        <a:t>Complot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</a:rPr>
                        <a:t>Conspirationnistes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tx1"/>
                          </a:solidFill>
                          <a:effectLst/>
                        </a:rPr>
                        <a:t>Complosphère</a:t>
                      </a:r>
                      <a:endParaRPr lang="fr-FR" sz="24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noFill/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Film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Internet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Navigateur : Y</a:t>
                      </a:r>
                      <a:r>
                        <a:rPr lang="fr-FR" sz="2400" dirty="0" smtClean="0">
                          <a:effectLst/>
                        </a:rPr>
                        <a:t>ou </a:t>
                      </a:r>
                      <a:r>
                        <a:rPr lang="fr-FR" sz="2400" dirty="0">
                          <a:effectLst/>
                        </a:rPr>
                        <a:t>tube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Réseaux sociaux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effectLst/>
                        </a:rPr>
                        <a:t>Aliens</a:t>
                      </a:r>
                      <a:endParaRPr lang="fr-FR" sz="2400" dirty="0">
                        <a:effectLst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effectLst/>
                        </a:rPr>
                        <a:t>Francs-maçons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fr-FR" sz="2400" b="1" u="sng" dirty="0">
                          <a:effectLst/>
                        </a:rPr>
                        <a:t>Propagation d’une idée </a:t>
                      </a:r>
                      <a:r>
                        <a:rPr lang="fr-FR" sz="2400" b="1" u="sng" dirty="0" smtClean="0">
                          <a:effectLst/>
                        </a:rPr>
                        <a:t>fausse</a:t>
                      </a:r>
                      <a:r>
                        <a:rPr lang="fr-FR" sz="2400" dirty="0" smtClean="0">
                          <a:effectLst/>
                        </a:rPr>
                        <a:t> au </a:t>
                      </a:r>
                      <a:r>
                        <a:rPr lang="fr-FR" sz="2400" dirty="0">
                          <a:effectLst/>
                        </a:rPr>
                        <a:t>service d’un groupe d’individus</a:t>
                      </a:r>
                      <a:endParaRPr lang="fr-FR" sz="24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cxnSp>
        <p:nvCxnSpPr>
          <p:cNvPr id="6" name="Connecteur droit avec flèche 5"/>
          <p:cNvCxnSpPr>
            <a:stCxn id="8" idx="0"/>
          </p:cNvCxnSpPr>
          <p:nvPr/>
        </p:nvCxnSpPr>
        <p:spPr>
          <a:xfrm flipV="1">
            <a:off x="1340024" y="4661520"/>
            <a:ext cx="0" cy="725938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395527" y="5373216"/>
            <a:ext cx="2520280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Repérer  les moyens de partager l’information rapidement et de communiquer</a:t>
            </a:r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47936" y="5387458"/>
            <a:ext cx="1584176" cy="72008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Définir les mots-clés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9" name="Connecteur droit avec flèche 8"/>
          <p:cNvCxnSpPr/>
          <p:nvPr/>
        </p:nvCxnSpPr>
        <p:spPr>
          <a:xfrm flipV="1">
            <a:off x="3563888" y="4723064"/>
            <a:ext cx="0" cy="6501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avec flèche 10"/>
          <p:cNvCxnSpPr/>
          <p:nvPr/>
        </p:nvCxnSpPr>
        <p:spPr>
          <a:xfrm flipV="1">
            <a:off x="5868144" y="4723064"/>
            <a:ext cx="0" cy="650152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5076056" y="5373216"/>
            <a:ext cx="1728192" cy="115212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Nommer à titre d’exemples les théories du complot</a:t>
            </a:r>
            <a:endParaRPr lang="fr-FR" dirty="0">
              <a:solidFill>
                <a:schemeClr val="tx1"/>
              </a:solidFill>
            </a:endParaRPr>
          </a:p>
        </p:txBody>
      </p:sp>
      <p:cxnSp>
        <p:nvCxnSpPr>
          <p:cNvPr id="13" name="Connecteur droit avec flèche 12"/>
          <p:cNvCxnSpPr/>
          <p:nvPr/>
        </p:nvCxnSpPr>
        <p:spPr>
          <a:xfrm flipV="1">
            <a:off x="7956376" y="4723065"/>
            <a:ext cx="0" cy="65015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7020272" y="5387458"/>
            <a:ext cx="1872208" cy="113788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Mesurer l’objectif de la théorie du complot</a:t>
            </a:r>
            <a:endParaRPr lang="fr-FR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3687" y="2564904"/>
            <a:ext cx="8856984" cy="14401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683568" y="3325425"/>
            <a:ext cx="784887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Quels sont les codes du genre conspirationniste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80120" y="26692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itchFamily="34" charset="0"/>
                <a:cs typeface="Arial" pitchFamily="34" charset="0"/>
              </a:rPr>
              <a:t>L’esprit conspirationniste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894107" y="692696"/>
            <a:ext cx="129614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2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403649" y="5877272"/>
            <a:ext cx="64807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Compétence : Mobiliser les connaissances, les codes du genre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1091125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7504" y="3501008"/>
            <a:ext cx="2160240" cy="61206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115616" y="301267"/>
            <a:ext cx="71287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/>
              <a:t>« </a:t>
            </a:r>
            <a:r>
              <a:rPr lang="fr-FR" dirty="0" err="1" smtClean="0"/>
              <a:t>Conspi</a:t>
            </a:r>
            <a:r>
              <a:rPr lang="fr-FR" dirty="0" smtClean="0"/>
              <a:t> Hunter, </a:t>
            </a:r>
            <a:r>
              <a:rPr lang="fr-FR" dirty="0" err="1" smtClean="0"/>
              <a:t>trailer</a:t>
            </a:r>
            <a:r>
              <a:rPr lang="fr-FR" dirty="0" smtClean="0"/>
              <a:t> Comment créer un faux doc conspirationniste ? »</a:t>
            </a:r>
          </a:p>
          <a:p>
            <a:pPr algn="ctr"/>
            <a:r>
              <a:rPr lang="fr-FR" dirty="0" smtClean="0"/>
              <a:t>(50 secondes)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815444" y="6211669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https://www.youtube.com/watch?v=bdZzP7fe4DM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9592" y="1268760"/>
            <a:ext cx="7560840" cy="4193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llipse 2"/>
          <p:cNvSpPr/>
          <p:nvPr/>
        </p:nvSpPr>
        <p:spPr>
          <a:xfrm>
            <a:off x="611559" y="3016812"/>
            <a:ext cx="7848873" cy="1290852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200" b="1" i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Quel sont les codes du genre conspirationniste ?</a:t>
            </a:r>
            <a:endParaRPr lang="fr-FR" sz="3200" b="1" i="1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Pensées 3"/>
          <p:cNvSpPr/>
          <p:nvPr/>
        </p:nvSpPr>
        <p:spPr>
          <a:xfrm>
            <a:off x="29135" y="1052736"/>
            <a:ext cx="3168352" cy="2016224"/>
          </a:xfrm>
          <a:prstGeom prst="cloudCallout">
            <a:avLst>
              <a:gd name="adj1" fmla="val 12225"/>
              <a:gd name="adj2" fmla="val 70057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Une musique inquiétante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5" name="Pensées 4"/>
          <p:cNvSpPr/>
          <p:nvPr/>
        </p:nvSpPr>
        <p:spPr>
          <a:xfrm>
            <a:off x="2771800" y="188640"/>
            <a:ext cx="3168352" cy="2016224"/>
          </a:xfrm>
          <a:prstGeom prst="cloudCallout">
            <a:avLst>
              <a:gd name="adj1" fmla="val 2605"/>
              <a:gd name="adj2" fmla="val 95482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Une photo choc pour démarrer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6" name="Pensées 5"/>
          <p:cNvSpPr/>
          <p:nvPr/>
        </p:nvSpPr>
        <p:spPr>
          <a:xfrm>
            <a:off x="5528383" y="874440"/>
            <a:ext cx="3554702" cy="2194520"/>
          </a:xfrm>
          <a:prstGeom prst="cloudCallout">
            <a:avLst>
              <a:gd name="adj1" fmla="val -9223"/>
              <a:gd name="adj2" fmla="val 65055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Un chiffre qui donne immédiatement l’ampleur du complot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7" name="Pensées 6"/>
          <p:cNvSpPr/>
          <p:nvPr/>
        </p:nvSpPr>
        <p:spPr>
          <a:xfrm>
            <a:off x="606267" y="4437112"/>
            <a:ext cx="3554702" cy="2194520"/>
          </a:xfrm>
          <a:prstGeom prst="cloudCallout">
            <a:avLst>
              <a:gd name="adj1" fmla="val 19229"/>
              <a:gd name="adj2" fmla="val -67524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Un titre accrocheur qui sous-entend l’idée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8" name="Pensées 7"/>
          <p:cNvSpPr/>
          <p:nvPr/>
        </p:nvSpPr>
        <p:spPr>
          <a:xfrm>
            <a:off x="5148064" y="4573488"/>
            <a:ext cx="3554702" cy="2194520"/>
          </a:xfrm>
          <a:prstGeom prst="cloudCallout">
            <a:avLst>
              <a:gd name="adj1" fmla="val -15459"/>
              <a:gd name="adj2" fmla="val -74469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Dédicace aux victimes</a:t>
            </a:r>
            <a:endParaRPr lang="fr-FR" sz="24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oneTexte 5"/>
          <p:cNvSpPr txBox="1"/>
          <p:nvPr/>
        </p:nvSpPr>
        <p:spPr>
          <a:xfrm>
            <a:off x="1223628" y="2492896"/>
            <a:ext cx="669674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9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Lancement</a:t>
            </a:r>
            <a:endParaRPr lang="fr-FR" sz="9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29134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29385" y="2722484"/>
            <a:ext cx="8856984" cy="2002660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15699" y="3696439"/>
            <a:ext cx="897067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Comment le doute </a:t>
            </a:r>
            <a:r>
              <a:rPr lang="fr-FR" sz="2800" dirty="0" smtClean="0"/>
              <a:t>s’insère-t-il </a:t>
            </a:r>
            <a:r>
              <a:rPr lang="fr-FR" sz="2800" dirty="0" smtClean="0"/>
              <a:t>/ s’immisce-t-il </a:t>
            </a:r>
          </a:p>
          <a:p>
            <a:pPr algn="ctr"/>
            <a:r>
              <a:rPr lang="fr-FR" sz="2800" dirty="0" smtClean="0"/>
              <a:t>dans l’esprit des internautes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73401" y="2924944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itchFamily="34" charset="0"/>
                <a:cs typeface="Arial" pitchFamily="34" charset="0"/>
              </a:rPr>
              <a:t>Les adeptes du soupçon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837264" y="764704"/>
            <a:ext cx="129614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3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1115616" y="5918929"/>
            <a:ext cx="70567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/>
              <a:t>Compétence : Développer un sens critique face à l’information du net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260109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07504" y="4113076"/>
            <a:ext cx="2160240" cy="1260140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107504" y="2564904"/>
            <a:ext cx="2160240" cy="936104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79645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44608" y="628352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https://www.youtube.com/watch?v=4LmOfF-rBy0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483768" y="404664"/>
            <a:ext cx="37497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« Envoyé spécial du 7 janvier 2016 » (4 minutes et 20 secondes)</a:t>
            </a:r>
            <a:endParaRPr lang="fr-FR" b="1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027" t="14563" r="13473" b="13578"/>
          <a:stretch/>
        </p:blipFill>
        <p:spPr>
          <a:xfrm>
            <a:off x="896632" y="1340768"/>
            <a:ext cx="7494751" cy="4176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1944608" y="628352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https://www.youtube.com/watch?v=4LmOfF-rBy0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1944608" y="404664"/>
            <a:ext cx="50036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« Envoyé spécial du 7 janvier 2016 » (47 secondes)</a:t>
            </a:r>
            <a:endParaRPr lang="fr-FR" b="1" dirty="0"/>
          </a:p>
        </p:txBody>
      </p:sp>
      <p:sp>
        <p:nvSpPr>
          <p:cNvPr id="6" name="ZoneTexte 5"/>
          <p:cNvSpPr txBox="1"/>
          <p:nvPr/>
        </p:nvSpPr>
        <p:spPr>
          <a:xfrm>
            <a:off x="2980990" y="5943637"/>
            <a:ext cx="3219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EXTRAIT POUR LA FORMATION</a:t>
            </a:r>
            <a:endParaRPr lang="fr-FR" dirty="0"/>
          </a:p>
        </p:txBody>
      </p:sp>
      <p:pic>
        <p:nvPicPr>
          <p:cNvPr id="7" name="Image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4563" r="14028" b="14563"/>
          <a:stretch/>
        </p:blipFill>
        <p:spPr>
          <a:xfrm>
            <a:off x="709071" y="1148695"/>
            <a:ext cx="7869874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723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23528" y="29365"/>
            <a:ext cx="8064896" cy="66787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/>
              <a:t>Interrogeons-nous sur </a:t>
            </a:r>
            <a:r>
              <a:rPr lang="fr-FR" sz="3200" b="1" i="1" dirty="0"/>
              <a:t>la </a:t>
            </a:r>
            <a:r>
              <a:rPr lang="fr-FR" sz="3200" b="1" i="1" dirty="0" smtClean="0"/>
              <a:t>forme de la vidéo</a:t>
            </a:r>
            <a:endParaRPr lang="fr-FR" sz="3200" b="1" dirty="0"/>
          </a:p>
          <a:p>
            <a:endParaRPr lang="fr-FR" i="1" dirty="0" smtClean="0"/>
          </a:p>
          <a:p>
            <a:r>
              <a:rPr lang="fr-FR" i="1" dirty="0" smtClean="0"/>
              <a:t>Connaît-on </a:t>
            </a:r>
            <a:r>
              <a:rPr lang="fr-FR" i="1" dirty="0"/>
              <a:t>l’identité du locuteur ? </a:t>
            </a:r>
            <a:r>
              <a:rPr lang="fr-FR" b="1" i="1" dirty="0" smtClean="0"/>
              <a:t>Non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Où </a:t>
            </a:r>
            <a:r>
              <a:rPr lang="fr-FR" i="1" dirty="0"/>
              <a:t>se situe le lieu du tournage ? </a:t>
            </a:r>
            <a:r>
              <a:rPr lang="fr-FR" b="1" i="1" dirty="0"/>
              <a:t>Son studio </a:t>
            </a:r>
            <a:r>
              <a:rPr lang="fr-FR" i="1" dirty="0"/>
              <a:t>(appartement)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Connaît-on </a:t>
            </a:r>
            <a:r>
              <a:rPr lang="fr-FR" i="1" dirty="0"/>
              <a:t>l’adresse exacte ? </a:t>
            </a:r>
            <a:r>
              <a:rPr lang="fr-FR" b="1" i="1" dirty="0"/>
              <a:t>Non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Quel </a:t>
            </a:r>
            <a:r>
              <a:rPr lang="fr-FR" i="1" dirty="0"/>
              <a:t>est son nom de scène ? </a:t>
            </a:r>
            <a:r>
              <a:rPr lang="fr-FR" b="1" i="1" dirty="0"/>
              <a:t>Le </a:t>
            </a:r>
            <a:r>
              <a:rPr lang="fr-FR" b="1" i="1" dirty="0" err="1"/>
              <a:t>Débrancheur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A </a:t>
            </a:r>
            <a:r>
              <a:rPr lang="fr-FR" i="1" dirty="0"/>
              <a:t>qui cherche-t-il à ressembler ? Star du net, politicien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Que </a:t>
            </a:r>
            <a:r>
              <a:rPr lang="fr-FR" i="1" dirty="0"/>
              <a:t>produit-il ? Des vidéos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Quel </a:t>
            </a:r>
            <a:r>
              <a:rPr lang="fr-FR" i="1" dirty="0"/>
              <a:t>format vidéo utilise-t-il ? Format court 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Quelle </a:t>
            </a:r>
            <a:r>
              <a:rPr lang="fr-FR" i="1" dirty="0"/>
              <a:t>est la cible de ces vidéos ? </a:t>
            </a:r>
            <a:r>
              <a:rPr lang="fr-FR" b="1" i="1" dirty="0"/>
              <a:t>Les </a:t>
            </a:r>
            <a:r>
              <a:rPr lang="fr-FR" b="1" i="1" dirty="0" smtClean="0"/>
              <a:t>jeunes, les lycéens et collégiens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Quels </a:t>
            </a:r>
            <a:r>
              <a:rPr lang="fr-FR" i="1" dirty="0"/>
              <a:t>accessoires utilise-t-il pour être convaincant ? Style jeune (lunette, casquette, jean, baskets), gestuelle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Existe-t-il </a:t>
            </a:r>
            <a:r>
              <a:rPr lang="fr-FR" i="1" dirty="0"/>
              <a:t>une musique d’ambiance ? D’après vous, quelle est sa fonction </a:t>
            </a:r>
            <a:r>
              <a:rPr lang="fr-FR" i="1" dirty="0" smtClean="0"/>
              <a:t>? musique </a:t>
            </a:r>
            <a:r>
              <a:rPr lang="fr-FR" i="1" dirty="0"/>
              <a:t>rock, </a:t>
            </a:r>
            <a:r>
              <a:rPr lang="fr-FR" i="1" dirty="0" smtClean="0"/>
              <a:t>dynamique + bruitages</a:t>
            </a:r>
            <a:r>
              <a:rPr lang="fr-FR" i="1" dirty="0"/>
              <a:t>. Plaire aux </a:t>
            </a:r>
            <a:r>
              <a:rPr lang="fr-FR" i="1" dirty="0" smtClean="0"/>
              <a:t>jeunes</a:t>
            </a:r>
            <a:endParaRPr lang="fr-FR" dirty="0"/>
          </a:p>
        </p:txBody>
      </p:sp>
      <p:pic>
        <p:nvPicPr>
          <p:cNvPr id="5121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2286164"/>
            <a:ext cx="2160240" cy="17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92280" y="404664"/>
            <a:ext cx="1728192" cy="14360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326263" y="116632"/>
            <a:ext cx="8604448" cy="64017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/>
              <a:t>Interrogeons-nous sur  le fond de la vidéo</a:t>
            </a:r>
            <a:endParaRPr lang="fr-FR" sz="3200" b="1" dirty="0"/>
          </a:p>
          <a:p>
            <a:r>
              <a:rPr lang="fr-FR" i="1" dirty="0"/>
              <a:t> </a:t>
            </a:r>
            <a:endParaRPr lang="fr-FR" dirty="0"/>
          </a:p>
          <a:p>
            <a:endParaRPr lang="fr-FR" i="1" dirty="0" smtClean="0"/>
          </a:p>
          <a:p>
            <a:r>
              <a:rPr lang="fr-FR" b="1" i="1" dirty="0" smtClean="0"/>
              <a:t>Quel </a:t>
            </a:r>
            <a:r>
              <a:rPr lang="fr-FR" b="1" i="1" dirty="0"/>
              <a:t>est le nom de la série ? Restez débranchés </a:t>
            </a:r>
            <a:endParaRPr lang="fr-FR" b="1" dirty="0"/>
          </a:p>
          <a:p>
            <a:endParaRPr lang="fr-FR" i="1" dirty="0" smtClean="0"/>
          </a:p>
          <a:p>
            <a:r>
              <a:rPr lang="fr-FR" b="1" i="1" dirty="0" smtClean="0"/>
              <a:t>Quel </a:t>
            </a:r>
            <a:r>
              <a:rPr lang="fr-FR" b="1" i="1" dirty="0"/>
              <a:t>est le thème du film ? Relever les contradictions du système scolaire (remise en cause de la version </a:t>
            </a:r>
            <a:r>
              <a:rPr lang="fr-FR" b="1" i="1" dirty="0" smtClean="0"/>
              <a:t>de l’Education nationale, des manuels scolaires, de la vérité historique) 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Quels </a:t>
            </a:r>
            <a:r>
              <a:rPr lang="fr-FR" i="1" dirty="0"/>
              <a:t>les pronoms personnels utilise-t-il pour s’adresser aux Internaute ? Pourquoi ? </a:t>
            </a:r>
            <a:r>
              <a:rPr lang="fr-FR" i="1" dirty="0" smtClean="0"/>
              <a:t>« On », « nous », « vous ». </a:t>
            </a:r>
            <a:r>
              <a:rPr lang="fr-FR" i="1" dirty="0"/>
              <a:t>Créer une proximité avec l’Internaute.</a:t>
            </a:r>
            <a:endParaRPr lang="fr-FR" dirty="0"/>
          </a:p>
          <a:p>
            <a:endParaRPr lang="fr-FR" i="1" dirty="0" smtClean="0"/>
          </a:p>
          <a:p>
            <a:r>
              <a:rPr lang="fr-FR" b="1" i="1" dirty="0" smtClean="0"/>
              <a:t>Que </a:t>
            </a:r>
            <a:r>
              <a:rPr lang="fr-FR" b="1" i="1" dirty="0"/>
              <a:t>cherche-t-il à dénoncer ? Les acteurs suspectés d’avoir agi en secret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Sur </a:t>
            </a:r>
            <a:r>
              <a:rPr lang="fr-FR" i="1" dirty="0"/>
              <a:t>quel thème le </a:t>
            </a:r>
            <a:r>
              <a:rPr lang="fr-FR" i="1" dirty="0" err="1"/>
              <a:t>Débrancheur</a:t>
            </a:r>
            <a:r>
              <a:rPr lang="fr-FR" i="1" dirty="0"/>
              <a:t> travaille-t-il ? </a:t>
            </a:r>
            <a:r>
              <a:rPr lang="fr-FR" b="1" i="1" dirty="0"/>
              <a:t>La Seconde Guerre mondiale</a:t>
            </a:r>
            <a:endParaRPr lang="fr-FR" b="1" dirty="0"/>
          </a:p>
          <a:p>
            <a:endParaRPr lang="fr-FR" i="1" dirty="0" smtClean="0"/>
          </a:p>
          <a:p>
            <a:r>
              <a:rPr lang="fr-FR" i="1" dirty="0" smtClean="0"/>
              <a:t>Quels </a:t>
            </a:r>
            <a:r>
              <a:rPr lang="fr-FR" i="1" dirty="0"/>
              <a:t>supports utilise-t-il pour y parvenir ? </a:t>
            </a:r>
            <a:r>
              <a:rPr lang="fr-FR" i="1" dirty="0" smtClean="0"/>
              <a:t> Extraits </a:t>
            </a:r>
            <a:r>
              <a:rPr lang="fr-FR" i="1" dirty="0"/>
              <a:t>du film Harry Potter </a:t>
            </a:r>
            <a:r>
              <a:rPr lang="fr-FR" i="1" dirty="0" smtClean="0"/>
              <a:t> + Extraits </a:t>
            </a:r>
            <a:r>
              <a:rPr lang="fr-FR" i="1" dirty="0"/>
              <a:t>d’archives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Qui </a:t>
            </a:r>
            <a:r>
              <a:rPr lang="fr-FR" i="1" dirty="0"/>
              <a:t>sont accusés d’avoir financé le nazisme ? Rothschild et Rockefeller, deux banquiers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Sur </a:t>
            </a:r>
            <a:r>
              <a:rPr lang="fr-FR" i="1" dirty="0"/>
              <a:t>quel(s) détail(s) la théorie focalise-t-elle ? Les portraits des </a:t>
            </a:r>
            <a:r>
              <a:rPr lang="fr-FR" i="1" dirty="0" smtClean="0"/>
              <a:t>personnages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179512" y="2288948"/>
            <a:ext cx="8712968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b="1" i="1" dirty="0" smtClean="0"/>
              <a:t>Quelle thèse le </a:t>
            </a:r>
            <a:r>
              <a:rPr lang="fr-FR" b="1" i="1" dirty="0" err="1" smtClean="0"/>
              <a:t>Débrancheur</a:t>
            </a:r>
            <a:r>
              <a:rPr lang="fr-FR" b="1" i="1" dirty="0" smtClean="0"/>
              <a:t> met-il en avant ? la thèse classique de l’extrême droite</a:t>
            </a:r>
            <a:endParaRPr lang="fr-FR" b="1" dirty="0" smtClean="0"/>
          </a:p>
          <a:p>
            <a:endParaRPr lang="fr-FR" i="1" dirty="0" smtClean="0"/>
          </a:p>
          <a:p>
            <a:r>
              <a:rPr lang="fr-FR" i="1" dirty="0" smtClean="0"/>
              <a:t>Que sous-entend-elle ? </a:t>
            </a:r>
            <a:r>
              <a:rPr lang="fr-FR" b="1" i="1" dirty="0" smtClean="0"/>
              <a:t>Les Juifs ont eux-mêmes contribué à la Shoah</a:t>
            </a:r>
            <a:endParaRPr lang="fr-FR" b="1" dirty="0" smtClean="0"/>
          </a:p>
          <a:p>
            <a:endParaRPr lang="fr-FR" i="1" dirty="0" smtClean="0"/>
          </a:p>
          <a:p>
            <a:r>
              <a:rPr lang="fr-FR" i="1" dirty="0" smtClean="0"/>
              <a:t>A l’issue du film, le </a:t>
            </a:r>
            <a:r>
              <a:rPr lang="fr-FR" i="1" dirty="0" err="1" smtClean="0"/>
              <a:t>Débrancheur</a:t>
            </a:r>
            <a:r>
              <a:rPr lang="fr-FR" i="1" dirty="0" smtClean="0"/>
              <a:t> pose des questions. Combien ? Vous apporte-t-il des réponses ? 3 questions.  </a:t>
            </a:r>
            <a:r>
              <a:rPr lang="fr-FR" b="1" i="1" dirty="0" smtClean="0"/>
              <a:t>Non</a:t>
            </a:r>
            <a:endParaRPr lang="fr-FR" b="1" dirty="0" smtClean="0"/>
          </a:p>
          <a:p>
            <a:endParaRPr lang="fr-FR" i="1" dirty="0" smtClean="0"/>
          </a:p>
          <a:p>
            <a:r>
              <a:rPr lang="fr-FR" b="1" i="1" dirty="0" smtClean="0"/>
              <a:t>D’après vous, quel est l’intérêt de poser des questions sans réponse ? semer le doute dans l’esprit de l’internaute.</a:t>
            </a:r>
            <a:endParaRPr lang="fr-FR" b="1" dirty="0"/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255355"/>
            <a:ext cx="2160240" cy="17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Rectangle 2"/>
          <p:cNvSpPr/>
          <p:nvPr/>
        </p:nvSpPr>
        <p:spPr>
          <a:xfrm>
            <a:off x="277919" y="470282"/>
            <a:ext cx="8496944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/>
              <a:t>Interrogeons-nous sur les </a:t>
            </a:r>
            <a:r>
              <a:rPr lang="fr-FR" sz="3200" b="1" i="1" dirty="0"/>
              <a:t>e</a:t>
            </a:r>
            <a:r>
              <a:rPr lang="fr-FR" sz="3200" b="1" i="1" dirty="0" smtClean="0"/>
              <a:t>ntretiens</a:t>
            </a:r>
            <a:r>
              <a:rPr lang="fr-FR" sz="3200" b="1" i="1" dirty="0"/>
              <a:t> :</a:t>
            </a:r>
            <a:endParaRPr lang="fr-FR" sz="3200" b="1" dirty="0"/>
          </a:p>
          <a:p>
            <a:endParaRPr lang="fr-FR" i="1" dirty="0" smtClean="0"/>
          </a:p>
          <a:p>
            <a:endParaRPr lang="fr-FR" i="1" dirty="0" smtClean="0"/>
          </a:p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Journaliste-</a:t>
            </a:r>
            <a:r>
              <a:rPr lang="fr-FR" b="1" i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Débrancheur</a:t>
            </a:r>
            <a:endParaRPr lang="fr-F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i="1" dirty="0" smtClean="0"/>
          </a:p>
          <a:p>
            <a:pPr lvl="0"/>
            <a:r>
              <a:rPr lang="fr-FR" i="1" dirty="0" smtClean="0"/>
              <a:t>- Quel </a:t>
            </a:r>
            <a:r>
              <a:rPr lang="fr-FR" i="1" dirty="0"/>
              <a:t>statut le </a:t>
            </a:r>
            <a:r>
              <a:rPr lang="fr-FR" i="1" dirty="0" err="1"/>
              <a:t>Débrancheur</a:t>
            </a:r>
            <a:r>
              <a:rPr lang="fr-FR" i="1" dirty="0"/>
              <a:t> revendique-t-il ? Questionneur</a:t>
            </a:r>
            <a:endParaRPr lang="fr-FR" dirty="0"/>
          </a:p>
          <a:p>
            <a:pPr lvl="0"/>
            <a:r>
              <a:rPr lang="fr-FR" i="1" dirty="0" smtClean="0"/>
              <a:t>- Pose-t-il </a:t>
            </a:r>
            <a:r>
              <a:rPr lang="fr-FR" i="1" dirty="0"/>
              <a:t>des questions ? Oui</a:t>
            </a:r>
            <a:endParaRPr lang="fr-FR" dirty="0"/>
          </a:p>
          <a:p>
            <a:pPr lvl="0"/>
            <a:r>
              <a:rPr lang="fr-FR" i="1" dirty="0" smtClean="0"/>
              <a:t>- </a:t>
            </a:r>
            <a:r>
              <a:rPr lang="fr-FR" b="1" i="1" dirty="0" smtClean="0"/>
              <a:t>Répond-il </a:t>
            </a:r>
            <a:r>
              <a:rPr lang="fr-FR" b="1" i="1" dirty="0"/>
              <a:t>clairement à ses questions ? Non</a:t>
            </a:r>
            <a:endParaRPr lang="fr-FR" b="1" dirty="0"/>
          </a:p>
          <a:p>
            <a:pPr lvl="0"/>
            <a:r>
              <a:rPr lang="fr-FR" i="1" dirty="0" smtClean="0"/>
              <a:t>- Suggère-t-il </a:t>
            </a:r>
            <a:r>
              <a:rPr lang="fr-FR" i="1" dirty="0"/>
              <a:t>une piste de réponse ? Oui</a:t>
            </a:r>
            <a:endParaRPr lang="fr-FR" dirty="0"/>
          </a:p>
          <a:p>
            <a:pPr lvl="0"/>
            <a:r>
              <a:rPr lang="fr-FR" i="1" dirty="0" smtClean="0"/>
              <a:t>- Laquelle</a:t>
            </a:r>
            <a:r>
              <a:rPr lang="fr-FR" i="1" dirty="0"/>
              <a:t> ? La faute aux grands financiers</a:t>
            </a:r>
            <a:endParaRPr lang="fr-FR" dirty="0"/>
          </a:p>
          <a:p>
            <a:pPr lvl="0"/>
            <a:r>
              <a:rPr lang="fr-FR" i="1" dirty="0" smtClean="0"/>
              <a:t>- D’après </a:t>
            </a:r>
            <a:r>
              <a:rPr lang="fr-FR" i="1" dirty="0"/>
              <a:t>vous, le </a:t>
            </a:r>
            <a:r>
              <a:rPr lang="fr-FR" i="1" dirty="0" err="1"/>
              <a:t>Débrancheur</a:t>
            </a:r>
            <a:r>
              <a:rPr lang="fr-FR" i="1" dirty="0"/>
              <a:t> est-il un Historien (spécialiste de l’Histoire) ? Non. </a:t>
            </a:r>
            <a:endParaRPr lang="fr-FR" dirty="0"/>
          </a:p>
          <a:p>
            <a:pPr lvl="0"/>
            <a:r>
              <a:rPr lang="fr-FR" i="1" dirty="0" smtClean="0"/>
              <a:t>- Pouvons-nous </a:t>
            </a:r>
            <a:r>
              <a:rPr lang="fr-FR" i="1" dirty="0"/>
              <a:t>lui portez crédit ? Non</a:t>
            </a:r>
            <a:endParaRPr lang="fr-FR" dirty="0"/>
          </a:p>
          <a:p>
            <a:endParaRPr lang="fr-FR" i="1" dirty="0" smtClean="0"/>
          </a:p>
          <a:p>
            <a:r>
              <a:rPr lang="fr-FR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Journaliste-Sociologue</a:t>
            </a:r>
            <a:endParaRPr lang="fr-FR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/>
            <a:endParaRPr lang="fr-FR" i="1" dirty="0" smtClean="0"/>
          </a:p>
          <a:p>
            <a:pPr lvl="0"/>
            <a:r>
              <a:rPr lang="fr-FR" i="1" dirty="0" smtClean="0"/>
              <a:t>- D’après </a:t>
            </a:r>
            <a:r>
              <a:rPr lang="fr-FR" i="1" dirty="0"/>
              <a:t>Gérald </a:t>
            </a:r>
            <a:r>
              <a:rPr lang="fr-FR" i="1" dirty="0" err="1"/>
              <a:t>Bronner</a:t>
            </a:r>
            <a:r>
              <a:rPr lang="fr-FR" i="1" dirty="0"/>
              <a:t>, le discours du </a:t>
            </a:r>
            <a:r>
              <a:rPr lang="fr-FR" i="1" dirty="0" err="1"/>
              <a:t>Débrancheur</a:t>
            </a:r>
            <a:r>
              <a:rPr lang="fr-FR" i="1" dirty="0"/>
              <a:t> fait-il partie des discours </a:t>
            </a:r>
            <a:r>
              <a:rPr lang="fr-FR" i="1" dirty="0" err="1"/>
              <a:t>conspirationnistes</a:t>
            </a:r>
            <a:r>
              <a:rPr lang="fr-FR" i="1" dirty="0"/>
              <a:t> ? Analyse </a:t>
            </a:r>
            <a:r>
              <a:rPr lang="fr-FR" i="1" dirty="0" smtClean="0"/>
              <a:t>biaisée</a:t>
            </a:r>
          </a:p>
          <a:p>
            <a:pPr lvl="0"/>
            <a:r>
              <a:rPr lang="fr-FR" i="1" dirty="0" smtClean="0"/>
              <a:t>- </a:t>
            </a:r>
            <a:r>
              <a:rPr lang="fr-FR" b="1" i="1" dirty="0" smtClean="0"/>
              <a:t>Pensez-vous </a:t>
            </a:r>
            <a:r>
              <a:rPr lang="fr-FR" b="1" i="1" dirty="0"/>
              <a:t>que les discours </a:t>
            </a:r>
            <a:r>
              <a:rPr lang="fr-FR" b="1" i="1" dirty="0" err="1"/>
              <a:t>conspirationnistes</a:t>
            </a:r>
            <a:r>
              <a:rPr lang="fr-FR" b="1" i="1" dirty="0"/>
              <a:t> </a:t>
            </a:r>
            <a:r>
              <a:rPr lang="fr-FR" b="1" i="1" dirty="0" smtClean="0"/>
              <a:t>soient </a:t>
            </a:r>
            <a:r>
              <a:rPr lang="fr-FR" b="1" i="1" dirty="0"/>
              <a:t>dangereux ? Pourquoi ? Oui </a:t>
            </a:r>
            <a:endParaRPr lang="fr-FR" b="1" i="1" dirty="0" smtClean="0"/>
          </a:p>
          <a:p>
            <a:pPr lvl="0"/>
            <a:r>
              <a:rPr lang="fr-FR" b="1" i="1" dirty="0"/>
              <a:t> </a:t>
            </a:r>
            <a:r>
              <a:rPr lang="fr-FR" b="1" i="1" dirty="0" smtClean="0"/>
              <a:t>	car </a:t>
            </a:r>
            <a:r>
              <a:rPr lang="fr-FR" b="1" i="1" dirty="0"/>
              <a:t>il incite à la haine de </a:t>
            </a:r>
            <a:r>
              <a:rPr lang="fr-FR" b="1" i="1" dirty="0" smtClean="0"/>
              <a:t>l’autre (les Juifs)</a:t>
            </a:r>
          </a:p>
          <a:p>
            <a:pPr lvl="0"/>
            <a:r>
              <a:rPr lang="fr-FR" b="1" i="1" dirty="0"/>
              <a:t>	</a:t>
            </a:r>
            <a:r>
              <a:rPr lang="fr-FR" b="1" i="1" dirty="0" smtClean="0"/>
              <a:t>car il remet en question la vérité historique</a:t>
            </a:r>
          </a:p>
          <a:p>
            <a:pPr lvl="0"/>
            <a:r>
              <a:rPr lang="fr-FR" b="1" i="1" dirty="0" smtClean="0"/>
              <a:t>	car il nourrit  une thèse purement raciste (discours antisémite)</a:t>
            </a: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4623" y="1019311"/>
            <a:ext cx="2160240" cy="17950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4927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516" y="2564904"/>
            <a:ext cx="8856984" cy="2016224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ZoneTexte 1"/>
          <p:cNvSpPr txBox="1"/>
          <p:nvPr/>
        </p:nvSpPr>
        <p:spPr>
          <a:xfrm>
            <a:off x="80215" y="3758426"/>
            <a:ext cx="89706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 smtClean="0"/>
              <a:t>Comment démonter les théories du complot ?</a:t>
            </a:r>
            <a:endParaRPr lang="fr-FR" sz="2800" dirty="0"/>
          </a:p>
        </p:txBody>
      </p:sp>
      <p:sp>
        <p:nvSpPr>
          <p:cNvPr id="3" name="ZoneTexte 2"/>
          <p:cNvSpPr txBox="1"/>
          <p:nvPr/>
        </p:nvSpPr>
        <p:spPr>
          <a:xfrm>
            <a:off x="296532" y="2926685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600" b="1" dirty="0" smtClean="0">
                <a:latin typeface="Arial" pitchFamily="34" charset="0"/>
                <a:cs typeface="Arial" pitchFamily="34" charset="0"/>
              </a:rPr>
              <a:t>A vos armes Internautes !</a:t>
            </a:r>
            <a:endParaRPr lang="fr-FR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Ellipse 5"/>
          <p:cNvSpPr/>
          <p:nvPr/>
        </p:nvSpPr>
        <p:spPr>
          <a:xfrm>
            <a:off x="3837264" y="692696"/>
            <a:ext cx="1296144" cy="1152128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3600" b="1" dirty="0" smtClean="0">
                <a:solidFill>
                  <a:schemeClr val="tx1"/>
                </a:solidFill>
              </a:rPr>
              <a:t>4</a:t>
            </a:r>
            <a:endParaRPr lang="fr-FR" sz="3600" b="1" dirty="0">
              <a:solidFill>
                <a:schemeClr val="tx1"/>
              </a:solidFill>
            </a:endParaRPr>
          </a:p>
        </p:txBody>
      </p:sp>
      <p:sp>
        <p:nvSpPr>
          <p:cNvPr id="10" name="ZoneTexte 9"/>
          <p:cNvSpPr txBox="1"/>
          <p:nvPr/>
        </p:nvSpPr>
        <p:spPr>
          <a:xfrm>
            <a:off x="224524" y="5982669"/>
            <a:ext cx="8712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smtClean="0"/>
              <a:t>Compétence : Monter un projet avec une équipe </a:t>
            </a:r>
          </a:p>
          <a:p>
            <a:pPr algn="ctr"/>
            <a:r>
              <a:rPr lang="fr-FR" b="1" dirty="0" smtClean="0"/>
              <a:t>(rechercher et sélectionner une théorie du complot, démonter </a:t>
            </a:r>
            <a:r>
              <a:rPr lang="fr-FR" b="1" dirty="0"/>
              <a:t> </a:t>
            </a:r>
            <a:r>
              <a:rPr lang="fr-FR" b="1" dirty="0" smtClean="0"/>
              <a:t>et présenter le projet)</a:t>
            </a:r>
            <a:endParaRPr lang="fr-FR" b="1" dirty="0"/>
          </a:p>
        </p:txBody>
      </p:sp>
    </p:spTree>
    <p:extLst>
      <p:ext uri="{BB962C8B-B14F-4D97-AF65-F5344CB8AC3E}">
        <p14:creationId xmlns:p14="http://schemas.microsoft.com/office/powerpoint/2010/main" val="3546864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3" name="Rectangle 2"/>
          <p:cNvSpPr/>
          <p:nvPr/>
        </p:nvSpPr>
        <p:spPr>
          <a:xfrm>
            <a:off x="133725" y="5478648"/>
            <a:ext cx="2160240" cy="470632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Rectangle 5"/>
          <p:cNvSpPr/>
          <p:nvPr/>
        </p:nvSpPr>
        <p:spPr>
          <a:xfrm>
            <a:off x="5578624" y="3769980"/>
            <a:ext cx="3385864" cy="1171187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05195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63688" y="6211669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http://www.spicee.com/fr/page/who/qui-sommes-nous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1547664" y="145396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« </a:t>
            </a:r>
            <a:r>
              <a:rPr lang="fr-FR" dirty="0" err="1" smtClean="0"/>
              <a:t>Conspi</a:t>
            </a:r>
            <a:r>
              <a:rPr lang="fr-FR" dirty="0" smtClean="0"/>
              <a:t> Hunter, Bande annonce générale » (31 secondes)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63688" y="588850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https://www.youtube.com/watch?v=KM4XACuivNY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83568" y="1052736"/>
            <a:ext cx="7776864" cy="43274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5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95536" y="426905"/>
            <a:ext cx="83529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dirty="0" smtClean="0"/>
              <a:t>« Petite méthode pour démonter une théorie du complot » (1 minute et 15 secondes)</a:t>
            </a:r>
            <a:endParaRPr lang="fr-FR" dirty="0"/>
          </a:p>
        </p:txBody>
      </p:sp>
      <p:sp>
        <p:nvSpPr>
          <p:cNvPr id="5" name="Rectangle 4"/>
          <p:cNvSpPr/>
          <p:nvPr/>
        </p:nvSpPr>
        <p:spPr>
          <a:xfrm>
            <a:off x="2123728" y="6336146"/>
            <a:ext cx="4536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http://www.dailymotion.com/video/x3ldjd4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87" t="13579" r="14580" b="16532"/>
          <a:stretch/>
        </p:blipFill>
        <p:spPr>
          <a:xfrm>
            <a:off x="611560" y="1196752"/>
            <a:ext cx="7848872" cy="4422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2136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lipse 5"/>
          <p:cNvSpPr/>
          <p:nvPr/>
        </p:nvSpPr>
        <p:spPr>
          <a:xfrm>
            <a:off x="1378337" y="2276872"/>
            <a:ext cx="6464804" cy="1003852"/>
          </a:xfrm>
          <a:prstGeom prst="ellipse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2400" b="1" dirty="0" smtClean="0">
                <a:solidFill>
                  <a:schemeClr val="tx1"/>
                </a:solidFill>
              </a:rPr>
              <a:t>Comment la théorie du complot </a:t>
            </a:r>
            <a:r>
              <a:rPr lang="fr-FR" sz="32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X </a:t>
            </a:r>
            <a:r>
              <a:rPr lang="fr-FR" sz="2400" b="1" dirty="0" smtClean="0">
                <a:solidFill>
                  <a:schemeClr val="tx1"/>
                </a:solidFill>
              </a:rPr>
              <a:t>met-elle en scène le mensonge ?</a:t>
            </a:r>
            <a:endParaRPr lang="fr-FR" sz="2400" b="1" dirty="0">
              <a:solidFill>
                <a:schemeClr val="tx1"/>
              </a:solidFill>
            </a:endParaRPr>
          </a:p>
        </p:txBody>
      </p:sp>
      <p:sp>
        <p:nvSpPr>
          <p:cNvPr id="3" name="Bulle ronde 2"/>
          <p:cNvSpPr/>
          <p:nvPr/>
        </p:nvSpPr>
        <p:spPr>
          <a:xfrm>
            <a:off x="1937901" y="225094"/>
            <a:ext cx="5345676" cy="1871293"/>
          </a:xfrm>
          <a:prstGeom prst="wedgeEllipseCallout">
            <a:avLst>
              <a:gd name="adj1" fmla="val 2460"/>
              <a:gd name="adj2" fmla="val 68673"/>
            </a:avLst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4" name="Bulle ronde 3"/>
          <p:cNvSpPr/>
          <p:nvPr/>
        </p:nvSpPr>
        <p:spPr>
          <a:xfrm>
            <a:off x="56954" y="3330979"/>
            <a:ext cx="4143961" cy="2906333"/>
          </a:xfrm>
          <a:prstGeom prst="wedgeEllipseCallout">
            <a:avLst>
              <a:gd name="adj1" fmla="val 48499"/>
              <a:gd name="adj2" fmla="val -54094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13578" y="3617666"/>
            <a:ext cx="3987337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prstClr val="black"/>
                </a:solidFill>
              </a:rPr>
              <a:t>Puis, la théorie complotiste apporte-t-elle une explication sensée ?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9" name="Bulle ronde 8"/>
          <p:cNvSpPr/>
          <p:nvPr/>
        </p:nvSpPr>
        <p:spPr>
          <a:xfrm>
            <a:off x="4610739" y="3330980"/>
            <a:ext cx="4446393" cy="2906332"/>
          </a:xfrm>
          <a:prstGeom prst="wedgeEllipseCallout">
            <a:avLst>
              <a:gd name="adj1" fmla="val -39721"/>
              <a:gd name="adj2" fmla="val -54484"/>
            </a:avLst>
          </a:prstGeom>
          <a:solidFill>
            <a:srgbClr val="92D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chemeClr val="tx1"/>
              </a:solidFill>
            </a:endParaRPr>
          </a:p>
          <a:p>
            <a:pPr algn="ctr"/>
            <a:endParaRPr lang="fr-FR" dirty="0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880668" y="3590307"/>
            <a:ext cx="3923927" cy="646331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prstClr val="black"/>
                </a:solidFill>
              </a:rPr>
              <a:t>Enfin, quels codes utilise-t-elle pour persuader l’internaute ?</a:t>
            </a:r>
            <a:endParaRPr lang="fr-FR" b="1" dirty="0">
              <a:solidFill>
                <a:prstClr val="black"/>
              </a:solidFill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2126708" y="787159"/>
            <a:ext cx="260747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média traditionnel ?</a:t>
            </a:r>
          </a:p>
        </p:txBody>
      </p:sp>
      <p:sp>
        <p:nvSpPr>
          <p:cNvPr id="13" name="ZoneTexte 12"/>
          <p:cNvSpPr txBox="1"/>
          <p:nvPr/>
        </p:nvSpPr>
        <p:spPr>
          <a:xfrm>
            <a:off x="2126708" y="1076133"/>
            <a:ext cx="273085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Une institution publique ?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2137051" y="1325400"/>
            <a:ext cx="129339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site ?</a:t>
            </a:r>
          </a:p>
        </p:txBody>
      </p:sp>
      <p:sp>
        <p:nvSpPr>
          <p:cNvPr id="15" name="ZoneTexte 14"/>
          <p:cNvSpPr txBox="1"/>
          <p:nvPr/>
        </p:nvSpPr>
        <p:spPr>
          <a:xfrm>
            <a:off x="4734187" y="771886"/>
            <a:ext cx="2351551" cy="343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blog non identifié ?</a:t>
            </a:r>
          </a:p>
        </p:txBody>
      </p:sp>
      <p:sp>
        <p:nvSpPr>
          <p:cNvPr id="16" name="ZoneTexte 15"/>
          <p:cNvSpPr txBox="1"/>
          <p:nvPr/>
        </p:nvSpPr>
        <p:spPr>
          <a:xfrm>
            <a:off x="4728259" y="1076133"/>
            <a:ext cx="2580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post d’un anonyme sur les réseaux sociaux ?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334147" y="4309600"/>
            <a:ext cx="374619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Essayer de réponde à toutes les questions que pose la théorie du complot.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334147" y="5054636"/>
            <a:ext cx="397919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Se rendre compte que c’est impossible.</a:t>
            </a:r>
          </a:p>
        </p:txBody>
      </p:sp>
      <p:sp>
        <p:nvSpPr>
          <p:cNvPr id="19" name="ZoneTexte 18"/>
          <p:cNvSpPr txBox="1"/>
          <p:nvPr/>
        </p:nvSpPr>
        <p:spPr>
          <a:xfrm>
            <a:off x="343284" y="5358532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A l’arrivée, rien n’est expliqué.</a:t>
            </a:r>
          </a:p>
        </p:txBody>
      </p:sp>
      <p:cxnSp>
        <p:nvCxnSpPr>
          <p:cNvPr id="12" name="Connecteur droit avec flèche 11"/>
          <p:cNvCxnSpPr/>
          <p:nvPr/>
        </p:nvCxnSpPr>
        <p:spPr>
          <a:xfrm>
            <a:off x="3184672" y="1804174"/>
            <a:ext cx="71001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ZoneTexte 21"/>
          <p:cNvSpPr txBox="1"/>
          <p:nvPr/>
        </p:nvSpPr>
        <p:spPr>
          <a:xfrm>
            <a:off x="4035719" y="1619508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Pas de source fiable</a:t>
            </a:r>
          </a:p>
        </p:txBody>
      </p:sp>
      <p:sp>
        <p:nvSpPr>
          <p:cNvPr id="23" name="ZoneTexte 22"/>
          <p:cNvSpPr txBox="1"/>
          <p:nvPr/>
        </p:nvSpPr>
        <p:spPr>
          <a:xfrm>
            <a:off x="1231807" y="567042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Pas de raisonnement </a:t>
            </a:r>
          </a:p>
        </p:txBody>
      </p:sp>
      <p:cxnSp>
        <p:nvCxnSpPr>
          <p:cNvPr id="24" name="Connecteur droit avec flèche 23"/>
          <p:cNvCxnSpPr/>
          <p:nvPr/>
        </p:nvCxnSpPr>
        <p:spPr>
          <a:xfrm>
            <a:off x="531271" y="5819135"/>
            <a:ext cx="71001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ZoneTexte 24"/>
          <p:cNvSpPr txBox="1"/>
          <p:nvPr/>
        </p:nvSpPr>
        <p:spPr>
          <a:xfrm>
            <a:off x="5174081" y="426399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Une musique inquiétante ?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5174081" y="4565106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Dédicace aux victimes ?</a:t>
            </a:r>
          </a:p>
        </p:txBody>
      </p:sp>
      <p:sp>
        <p:nvSpPr>
          <p:cNvPr id="27" name="ZoneTexte 26"/>
          <p:cNvSpPr txBox="1"/>
          <p:nvPr/>
        </p:nvSpPr>
        <p:spPr>
          <a:xfrm>
            <a:off x="5194018" y="4840865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Une photo choc ?</a:t>
            </a:r>
          </a:p>
        </p:txBody>
      </p:sp>
      <p:sp>
        <p:nvSpPr>
          <p:cNvPr id="28" name="ZoneTexte 27"/>
          <p:cNvSpPr txBox="1"/>
          <p:nvPr/>
        </p:nvSpPr>
        <p:spPr>
          <a:xfrm>
            <a:off x="5174081" y="5140597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titre accrocheur ?</a:t>
            </a:r>
          </a:p>
        </p:txBody>
      </p:sp>
      <p:sp>
        <p:nvSpPr>
          <p:cNvPr id="29" name="ZoneTexte 28"/>
          <p:cNvSpPr txBox="1"/>
          <p:nvPr/>
        </p:nvSpPr>
        <p:spPr>
          <a:xfrm>
            <a:off x="5194018" y="5403461"/>
            <a:ext cx="309634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fr-FR" sz="1600" dirty="0" smtClean="0"/>
              <a:t>Un chiffre dramatique ?</a:t>
            </a:r>
          </a:p>
        </p:txBody>
      </p:sp>
      <p:cxnSp>
        <p:nvCxnSpPr>
          <p:cNvPr id="33" name="Connecteur droit avec flèche 32"/>
          <p:cNvCxnSpPr/>
          <p:nvPr/>
        </p:nvCxnSpPr>
        <p:spPr>
          <a:xfrm>
            <a:off x="5199946" y="5866079"/>
            <a:ext cx="710017" cy="0"/>
          </a:xfrm>
          <a:prstGeom prst="straightConnector1">
            <a:avLst/>
          </a:prstGeom>
          <a:ln w="571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ZoneTexte 33"/>
          <p:cNvSpPr txBox="1"/>
          <p:nvPr/>
        </p:nvSpPr>
        <p:spPr>
          <a:xfrm>
            <a:off x="5889249" y="5697086"/>
            <a:ext cx="27886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b="1" dirty="0" smtClean="0">
                <a:solidFill>
                  <a:srgbClr val="C00000"/>
                </a:solidFill>
              </a:rPr>
              <a:t>Fait appel aux sentiments</a:t>
            </a:r>
          </a:p>
        </p:txBody>
      </p:sp>
      <p:sp>
        <p:nvSpPr>
          <p:cNvPr id="5" name="Rectangle 4"/>
          <p:cNvSpPr/>
          <p:nvPr/>
        </p:nvSpPr>
        <p:spPr>
          <a:xfrm>
            <a:off x="1962628" y="326706"/>
            <a:ext cx="510151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prstClr val="black"/>
                </a:solidFill>
              </a:rPr>
              <a:t>D’abord, la source, d’où </a:t>
            </a:r>
            <a:r>
              <a:rPr lang="fr-FR" b="1" dirty="0">
                <a:solidFill>
                  <a:prstClr val="black"/>
                </a:solidFill>
              </a:rPr>
              <a:t>vient l’information ?</a:t>
            </a:r>
          </a:p>
        </p:txBody>
      </p:sp>
      <p:sp>
        <p:nvSpPr>
          <p:cNvPr id="36" name="Rectangle 35"/>
          <p:cNvSpPr/>
          <p:nvPr/>
        </p:nvSpPr>
        <p:spPr>
          <a:xfrm>
            <a:off x="1891456" y="6348504"/>
            <a:ext cx="5101511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 algn="ctr"/>
            <a:r>
              <a:rPr lang="fr-FR" b="1" dirty="0" smtClean="0">
                <a:solidFill>
                  <a:prstClr val="black"/>
                </a:solidFill>
              </a:rPr>
              <a:t>En conclusion, faire appel à son sens critique !</a:t>
            </a:r>
            <a:endParaRPr lang="fr-FR" b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4673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8" grpId="0" animBg="1"/>
      <p:bldP spid="9" grpId="0" animBg="1"/>
      <p:bldP spid="11" grpId="0" animBg="1"/>
      <p:bldP spid="7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2" grpId="0"/>
      <p:bldP spid="23" grpId="0"/>
      <p:bldP spid="25" grpId="0"/>
      <p:bldP spid="26" grpId="0"/>
      <p:bldP spid="27" grpId="0"/>
      <p:bldP spid="28" grpId="0"/>
      <p:bldP spid="29" grpId="0"/>
      <p:bldP spid="34" grpId="0"/>
      <p:bldP spid="5" grpId="0" animBg="1"/>
      <p:bldP spid="36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2952265" y="2933198"/>
            <a:ext cx="331236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6600" b="1" dirty="0" smtClean="0"/>
              <a:t>En sus…</a:t>
            </a:r>
            <a:endParaRPr lang="fr-FR" sz="6600" b="1" dirty="0"/>
          </a:p>
        </p:txBody>
      </p:sp>
    </p:spTree>
    <p:extLst>
      <p:ext uri="{BB962C8B-B14F-4D97-AF65-F5344CB8AC3E}">
        <p14:creationId xmlns:p14="http://schemas.microsoft.com/office/powerpoint/2010/main" val="3907247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971600" y="404664"/>
            <a:ext cx="68407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b="1" dirty="0" smtClean="0"/>
              <a:t>« Envoyé spécial du 7 janvier 2016 » (3 minutes 25 secondes)</a:t>
            </a:r>
            <a:endParaRPr lang="fr-FR" b="1" dirty="0"/>
          </a:p>
        </p:txBody>
      </p:sp>
      <p:sp>
        <p:nvSpPr>
          <p:cNvPr id="5" name="Rectangle 4"/>
          <p:cNvSpPr/>
          <p:nvPr/>
        </p:nvSpPr>
        <p:spPr>
          <a:xfrm>
            <a:off x="1944608" y="6283521"/>
            <a:ext cx="53285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2"/>
              </a:rPr>
              <a:t>https://www.youtube.com/watch?v=4LmOfF-rBy0</a:t>
            </a:r>
            <a:endParaRPr lang="fr-FR" dirty="0" smtClean="0"/>
          </a:p>
          <a:p>
            <a:endParaRPr lang="fr-FR" dirty="0"/>
          </a:p>
        </p:txBody>
      </p:sp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80" t="14563" r="14027" b="14563"/>
          <a:stretch/>
        </p:blipFill>
        <p:spPr>
          <a:xfrm>
            <a:off x="683568" y="1196752"/>
            <a:ext cx="7704856" cy="4300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5695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4" name="Rectangle 3"/>
          <p:cNvSpPr/>
          <p:nvPr/>
        </p:nvSpPr>
        <p:spPr>
          <a:xfrm>
            <a:off x="348324" y="620688"/>
            <a:ext cx="8208912" cy="60631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fr-FR" sz="32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AUTRES PISTES DE REFLEXION LORS DU VISIONNEMENT D’UNE VIDEO COMPLOTISTE</a:t>
            </a:r>
          </a:p>
          <a:p>
            <a:endParaRPr lang="fr-FR" i="1" dirty="0" smtClean="0"/>
          </a:p>
          <a:p>
            <a:r>
              <a:rPr lang="fr-FR" i="1" dirty="0" smtClean="0"/>
              <a:t>Quel </a:t>
            </a:r>
            <a:r>
              <a:rPr lang="fr-FR" i="1" dirty="0"/>
              <a:t>est le mode verbal utilisé ? </a:t>
            </a:r>
            <a:r>
              <a:rPr lang="fr-FR" i="1" dirty="0" smtClean="0"/>
              <a:t>Conditionnel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Relevez </a:t>
            </a:r>
            <a:r>
              <a:rPr lang="fr-FR" i="1" dirty="0"/>
              <a:t>le(s) modalisateur(s) ? </a:t>
            </a:r>
            <a:r>
              <a:rPr lang="fr-FR" i="1" dirty="0" smtClean="0"/>
              <a:t>« soi-disant »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Quel </a:t>
            </a:r>
            <a:r>
              <a:rPr lang="fr-FR" i="1" dirty="0"/>
              <a:t>est l’intérêt de répéter </a:t>
            </a:r>
            <a:r>
              <a:rPr lang="fr-FR" i="1" dirty="0" smtClean="0"/>
              <a:t>cette expression ? Insistance (figure de style : répétition)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Comptez </a:t>
            </a:r>
            <a:r>
              <a:rPr lang="fr-FR" i="1" dirty="0"/>
              <a:t>le nombre de questions posées ? </a:t>
            </a:r>
            <a:r>
              <a:rPr lang="fr-FR" i="1" dirty="0" smtClean="0"/>
              <a:t>Nombreuses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Attendent-elles </a:t>
            </a:r>
            <a:r>
              <a:rPr lang="fr-FR" i="1" dirty="0"/>
              <a:t>une réponse ? </a:t>
            </a:r>
            <a:r>
              <a:rPr lang="fr-FR" i="1" dirty="0" smtClean="0"/>
              <a:t>Non (</a:t>
            </a:r>
            <a:r>
              <a:rPr lang="fr-FR" i="1" smtClean="0"/>
              <a:t>questions purement rhétoriques</a:t>
            </a:r>
            <a:r>
              <a:rPr lang="fr-FR" i="1" dirty="0" smtClean="0"/>
              <a:t>)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Apportent-elles </a:t>
            </a:r>
            <a:r>
              <a:rPr lang="fr-FR" i="1" dirty="0"/>
              <a:t>une réponse ? </a:t>
            </a:r>
            <a:r>
              <a:rPr lang="fr-FR" i="1" dirty="0" smtClean="0"/>
              <a:t>Non 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Quel </a:t>
            </a:r>
            <a:r>
              <a:rPr lang="fr-FR" i="1" dirty="0"/>
              <a:t>est l’intérêt de poser une série de questions sans donner la réponse ? </a:t>
            </a:r>
            <a:r>
              <a:rPr lang="fr-FR" i="1" dirty="0" smtClean="0"/>
              <a:t>Semer le doute</a:t>
            </a:r>
            <a:endParaRPr lang="fr-FR" dirty="0"/>
          </a:p>
          <a:p>
            <a:endParaRPr lang="fr-FR" i="1" dirty="0" smtClean="0"/>
          </a:p>
          <a:p>
            <a:r>
              <a:rPr lang="fr-FR" i="1" dirty="0" smtClean="0"/>
              <a:t>La </a:t>
            </a:r>
            <a:r>
              <a:rPr lang="fr-FR" i="1" dirty="0"/>
              <a:t>théorie est-elle efficace </a:t>
            </a:r>
            <a:r>
              <a:rPr lang="fr-FR" i="1" dirty="0" smtClean="0"/>
              <a:t>? </a:t>
            </a:r>
            <a:r>
              <a:rPr lang="fr-FR" dirty="0"/>
              <a:t>si le discours complotiste est aussi efficace, c'est qu'il donne l'illusion </a:t>
            </a:r>
            <a:r>
              <a:rPr lang="fr-FR" dirty="0" smtClean="0"/>
              <a:t>que l’on </a:t>
            </a:r>
            <a:r>
              <a:rPr lang="fr-FR" i="1" dirty="0"/>
              <a:t>« pense par soi-même »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5125402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231" y="620688"/>
            <a:ext cx="5667403" cy="5373217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708920"/>
            <a:ext cx="4664170" cy="226612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Connecteur droit 4"/>
          <p:cNvCxnSpPr/>
          <p:nvPr/>
        </p:nvCxnSpPr>
        <p:spPr>
          <a:xfrm>
            <a:off x="611560" y="838923"/>
            <a:ext cx="3024336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8"/>
          <p:cNvCxnSpPr/>
          <p:nvPr/>
        </p:nvCxnSpPr>
        <p:spPr>
          <a:xfrm>
            <a:off x="4572000" y="2924944"/>
            <a:ext cx="3672408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llipse 7"/>
          <p:cNvSpPr/>
          <p:nvPr/>
        </p:nvSpPr>
        <p:spPr>
          <a:xfrm>
            <a:off x="-31558" y="3717032"/>
            <a:ext cx="2155286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2" name="Ellipse 11"/>
          <p:cNvSpPr/>
          <p:nvPr/>
        </p:nvSpPr>
        <p:spPr>
          <a:xfrm>
            <a:off x="0" y="2101498"/>
            <a:ext cx="2155286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" name="Ellipse 12"/>
          <p:cNvSpPr/>
          <p:nvPr/>
        </p:nvSpPr>
        <p:spPr>
          <a:xfrm>
            <a:off x="3779912" y="2101498"/>
            <a:ext cx="2155286" cy="504056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cxnSp>
        <p:nvCxnSpPr>
          <p:cNvPr id="14" name="Connecteur droit 13"/>
          <p:cNvCxnSpPr/>
          <p:nvPr/>
        </p:nvCxnSpPr>
        <p:spPr>
          <a:xfrm>
            <a:off x="5747521" y="4149080"/>
            <a:ext cx="98471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15"/>
          <p:cNvCxnSpPr/>
          <p:nvPr/>
        </p:nvCxnSpPr>
        <p:spPr>
          <a:xfrm>
            <a:off x="5747521" y="4288412"/>
            <a:ext cx="492359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ZoneTexte 17"/>
          <p:cNvSpPr txBox="1"/>
          <p:nvPr/>
        </p:nvSpPr>
        <p:spPr>
          <a:xfrm>
            <a:off x="5831632" y="1131310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3200" b="1" dirty="0" smtClean="0"/>
              <a:t>En prolongement</a:t>
            </a:r>
            <a:endParaRPr lang="fr-FR" sz="3200" b="1" dirty="0"/>
          </a:p>
        </p:txBody>
      </p:sp>
    </p:spTree>
    <p:extLst>
      <p:ext uri="{BB962C8B-B14F-4D97-AF65-F5344CB8AC3E}">
        <p14:creationId xmlns:p14="http://schemas.microsoft.com/office/powerpoint/2010/main" val="18743726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2" grpId="0" animBg="1"/>
      <p:bldP spid="1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883" y="1"/>
            <a:ext cx="7128792" cy="534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ZoneTexte 3"/>
          <p:cNvSpPr txBox="1"/>
          <p:nvPr/>
        </p:nvSpPr>
        <p:spPr>
          <a:xfrm>
            <a:off x="575575" y="5229200"/>
            <a:ext cx="81014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Vérité ou mensonge ?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3679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oneTexte 6"/>
          <p:cNvSpPr txBox="1"/>
          <p:nvPr/>
        </p:nvSpPr>
        <p:spPr>
          <a:xfrm>
            <a:off x="2135025" y="514728"/>
            <a:ext cx="4608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Suite de la bande annonce (30 secondes)</a:t>
            </a:r>
            <a:endParaRPr lang="fr-FR" dirty="0"/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47" t="16311" r="14264" b="12888"/>
          <a:stretch/>
        </p:blipFill>
        <p:spPr>
          <a:xfrm>
            <a:off x="827584" y="1340768"/>
            <a:ext cx="7920880" cy="438594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763688" y="6211669"/>
            <a:ext cx="56166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3"/>
              </a:rPr>
              <a:t>http://www.spicee.com/fr/page/who/qui-sommes-nous</a:t>
            </a:r>
            <a:endParaRPr lang="fr-FR" dirty="0" smtClean="0"/>
          </a:p>
          <a:p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1763688" y="5888502"/>
            <a:ext cx="5400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 smtClean="0">
                <a:hlinkClick r:id="rId4"/>
              </a:rPr>
              <a:t>https://www.youtube.com/watch?v=KM4XACuivNY</a:t>
            </a:r>
            <a:endParaRPr lang="fr-FR" dirty="0" smtClean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09137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Afficher l'image d'origine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34000" contrast="-6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5654" y="-566"/>
            <a:ext cx="6919937" cy="691993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oneTexte 5"/>
          <p:cNvSpPr txBox="1"/>
          <p:nvPr/>
        </p:nvSpPr>
        <p:spPr>
          <a:xfrm>
            <a:off x="1" y="1889741"/>
            <a:ext cx="9143999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Les théories du complot, </a:t>
            </a:r>
          </a:p>
          <a:p>
            <a:pPr algn="ctr"/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fr-FR" sz="6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 mensonge !</a:t>
            </a:r>
            <a:endParaRPr lang="fr-FR" sz="6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AutoShape 2" descr="Résultat de recherche d'images pour &quot;sens interdit&quot;"/>
          <p:cNvSpPr>
            <a:spLocks noChangeAspect="1" noChangeArrowheads="1"/>
          </p:cNvSpPr>
          <p:nvPr/>
        </p:nvSpPr>
        <p:spPr bwMode="auto">
          <a:xfrm>
            <a:off x="155575" y="-555625"/>
            <a:ext cx="1743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3" name="AutoShape 4" descr="Résultat de recherche d'images pour &quot;sens interdit&quot;"/>
          <p:cNvSpPr>
            <a:spLocks noChangeAspect="1" noChangeArrowheads="1"/>
          </p:cNvSpPr>
          <p:nvPr/>
        </p:nvSpPr>
        <p:spPr bwMode="auto">
          <a:xfrm>
            <a:off x="307975" y="-403225"/>
            <a:ext cx="1743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  <p:sp>
        <p:nvSpPr>
          <p:cNvPr id="4" name="AutoShape 6" descr="Résultat de recherche d'images pour &quot;sens interdit&quot;"/>
          <p:cNvSpPr>
            <a:spLocks noChangeAspect="1" noChangeArrowheads="1"/>
          </p:cNvSpPr>
          <p:nvPr/>
        </p:nvSpPr>
        <p:spPr bwMode="auto">
          <a:xfrm>
            <a:off x="460375" y="-250825"/>
            <a:ext cx="1743075" cy="116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42737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/>
          <p:cNvSpPr txBox="1"/>
          <p:nvPr/>
        </p:nvSpPr>
        <p:spPr>
          <a:xfrm>
            <a:off x="197787" y="2132856"/>
            <a:ext cx="88569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4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D’après vous, pourquoi des milliers d’Internautes croient les théories du complot ?</a:t>
            </a:r>
            <a:endParaRPr lang="fr-FR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22490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3" name="ZoneTexte 2"/>
          <p:cNvSpPr txBox="1"/>
          <p:nvPr/>
        </p:nvSpPr>
        <p:spPr>
          <a:xfrm>
            <a:off x="-1" y="1916832"/>
            <a:ext cx="914399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« Les théories du complot, </a:t>
            </a:r>
          </a:p>
          <a:p>
            <a:pPr algn="ctr"/>
            <a:r>
              <a:rPr lang="fr-FR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pourquoi sont-elles </a:t>
            </a:r>
          </a:p>
          <a:p>
            <a:pPr algn="ctr"/>
            <a:r>
              <a:rPr lang="fr-FR" sz="54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aussi efficaces ? »</a:t>
            </a:r>
            <a:endParaRPr lang="fr-FR" sz="5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2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/>
          <p:cNvSpPr txBox="1"/>
          <p:nvPr/>
        </p:nvSpPr>
        <p:spPr>
          <a:xfrm>
            <a:off x="1547664" y="1916832"/>
            <a:ext cx="61926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036" y="1901877"/>
            <a:ext cx="9130064" cy="42068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 Box 6"/>
          <p:cNvSpPr txBox="1">
            <a:spLocks noChangeArrowheads="1"/>
          </p:cNvSpPr>
          <p:nvPr/>
        </p:nvSpPr>
        <p:spPr bwMode="auto">
          <a:xfrm>
            <a:off x="827584" y="692696"/>
            <a:ext cx="7416824" cy="646331"/>
          </a:xfrm>
          <a:prstGeom prst="rect">
            <a:avLst/>
          </a:prstGeom>
          <a:solidFill>
            <a:srgbClr val="E5F0E4"/>
          </a:solidFill>
          <a:ln w="76200">
            <a:solidFill>
              <a:srgbClr val="993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cs typeface="Times New Roman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fr-FR" sz="3600" b="1" dirty="0" smtClean="0"/>
              <a:t>Niveau : </a:t>
            </a:r>
            <a:r>
              <a:rPr lang="fr-FR" sz="3600" dirty="0" smtClean="0"/>
              <a:t>Programme de 1</a:t>
            </a:r>
            <a:r>
              <a:rPr lang="fr-FR" sz="3600" baseline="30000" dirty="0" smtClean="0"/>
              <a:t>ère</a:t>
            </a:r>
            <a:r>
              <a:rPr lang="fr-FR" sz="3600" dirty="0" smtClean="0"/>
              <a:t> Bac pro</a:t>
            </a:r>
            <a:endParaRPr lang="fr-FR" sz="3200" dirty="0" smtClean="0"/>
          </a:p>
        </p:txBody>
      </p:sp>
      <p:sp>
        <p:nvSpPr>
          <p:cNvPr id="7" name="Rectangle 6"/>
          <p:cNvSpPr/>
          <p:nvPr/>
        </p:nvSpPr>
        <p:spPr>
          <a:xfrm>
            <a:off x="113412" y="1901877"/>
            <a:ext cx="6258787" cy="369738"/>
          </a:xfrm>
          <a:prstGeom prst="rect">
            <a:avLst/>
          </a:prstGeom>
          <a:noFill/>
          <a:ln w="571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75876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</TotalTime>
  <Words>600</Words>
  <Application>Microsoft Office PowerPoint</Application>
  <PresentationFormat>Affichage à l'écran (4:3)</PresentationFormat>
  <Paragraphs>203</Paragraphs>
  <Slides>35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35</vt:i4>
      </vt:variant>
    </vt:vector>
  </HeadingPairs>
  <TitlesOfParts>
    <vt:vector size="39" baseType="lpstr">
      <vt:lpstr>Arial</vt:lpstr>
      <vt:lpstr>Calibri</vt:lpstr>
      <vt:lpstr>Times New Roman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Nora Pc portable</dc:creator>
  <cp:lastModifiedBy>mfugler</cp:lastModifiedBy>
  <cp:revision>70</cp:revision>
  <cp:lastPrinted>2016-01-31T23:46:46Z</cp:lastPrinted>
  <dcterms:created xsi:type="dcterms:W3CDTF">2016-01-24T11:53:37Z</dcterms:created>
  <dcterms:modified xsi:type="dcterms:W3CDTF">2016-02-28T17:09:54Z</dcterms:modified>
</cp:coreProperties>
</file>