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20" r:id="rId2"/>
  </p:sldMasterIdLst>
  <p:sldIdLst>
    <p:sldId id="290" r:id="rId3"/>
    <p:sldId id="298" r:id="rId4"/>
    <p:sldId id="273" r:id="rId5"/>
    <p:sldId id="258" r:id="rId6"/>
    <p:sldId id="261" r:id="rId7"/>
    <p:sldId id="260" r:id="rId8"/>
    <p:sldId id="284" r:id="rId9"/>
    <p:sldId id="257" r:id="rId10"/>
    <p:sldId id="256" r:id="rId11"/>
    <p:sldId id="269" r:id="rId12"/>
    <p:sldId id="270" r:id="rId13"/>
    <p:sldId id="264" r:id="rId14"/>
    <p:sldId id="265" r:id="rId15"/>
    <p:sldId id="263" r:id="rId16"/>
    <p:sldId id="266" r:id="rId17"/>
    <p:sldId id="267" r:id="rId18"/>
    <p:sldId id="268" r:id="rId19"/>
    <p:sldId id="271" r:id="rId20"/>
    <p:sldId id="272" r:id="rId21"/>
    <p:sldId id="282" r:id="rId22"/>
    <p:sldId id="285" r:id="rId23"/>
    <p:sldId id="293" r:id="rId24"/>
    <p:sldId id="287" r:id="rId25"/>
    <p:sldId id="286" r:id="rId26"/>
    <p:sldId id="296" r:id="rId27"/>
    <p:sldId id="295" r:id="rId28"/>
    <p:sldId id="294" r:id="rId29"/>
    <p:sldId id="297" r:id="rId30"/>
    <p:sldId id="291" r:id="rId31"/>
    <p:sldId id="289" r:id="rId32"/>
    <p:sldId id="292" r:id="rId33"/>
    <p:sldId id="288" r:id="rId34"/>
    <p:sldId id="278" r:id="rId35"/>
    <p:sldId id="320" r:id="rId36"/>
    <p:sldId id="301" r:id="rId37"/>
    <p:sldId id="302" r:id="rId38"/>
    <p:sldId id="303" r:id="rId39"/>
    <p:sldId id="304" r:id="rId40"/>
    <p:sldId id="305" r:id="rId41"/>
    <p:sldId id="306" r:id="rId42"/>
    <p:sldId id="307" r:id="rId43"/>
    <p:sldId id="308" r:id="rId44"/>
    <p:sldId id="309" r:id="rId45"/>
    <p:sldId id="310" r:id="rId46"/>
    <p:sldId id="311" r:id="rId47"/>
    <p:sldId id="312" r:id="rId48"/>
    <p:sldId id="313" r:id="rId49"/>
    <p:sldId id="314" r:id="rId50"/>
    <p:sldId id="315" r:id="rId51"/>
    <p:sldId id="316" r:id="rId52"/>
    <p:sldId id="317" r:id="rId53"/>
    <p:sldId id="318" r:id="rId54"/>
    <p:sldId id="319" r:id="rId55"/>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412" autoAdjust="0"/>
    <p:restoredTop sz="94660"/>
  </p:normalViewPr>
  <p:slideViewPr>
    <p:cSldViewPr>
      <p:cViewPr varScale="1">
        <p:scale>
          <a:sx n="126" d="100"/>
          <a:sy n="126" d="100"/>
        </p:scale>
        <p:origin x="-1194"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en-US" dirty="0"/>
          </a:p>
        </p:txBody>
      </p:sp>
      <p:sp>
        <p:nvSpPr>
          <p:cNvPr id="4" name="Date Placeholder 3"/>
          <p:cNvSpPr>
            <a:spLocks noGrp="1"/>
          </p:cNvSpPr>
          <p:nvPr>
            <p:ph type="dt" sz="half" idx="10"/>
          </p:nvPr>
        </p:nvSpPr>
        <p:spPr/>
        <p:txBody>
          <a:bodyPr/>
          <a:lstStyle/>
          <a:p>
            <a:fld id="{0AF07C40-1AB8-4DE9-90B9-5C014B19D9DC}" type="datetimeFigureOut">
              <a:rPr lang="fr-FR" smtClean="0"/>
              <a:pPr/>
              <a:t>03/06/2016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2CDE7E0-47E6-45A4-ADBB-6E5496274D9B}" type="slidenum">
              <a:rPr lang="fr-FR" smtClean="0"/>
              <a:pPr/>
              <a:t>‹N°›</a:t>
            </a:fld>
            <a:endParaRPr lang="fr-F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fr-FR" smtClean="0"/>
              <a:t>Modifiez le style du titre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fld id="{0AF07C40-1AB8-4DE9-90B9-5C014B19D9DC}" type="datetimeFigureOut">
              <a:rPr lang="fr-FR" smtClean="0"/>
              <a:pPr/>
              <a:t>03/06/2016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2CDE7E0-47E6-45A4-ADBB-6E5496274D9B}" type="slidenum">
              <a:rPr lang="fr-FR" smtClean="0"/>
              <a:pPr/>
              <a:t>‹N°›</a:t>
            </a:fld>
            <a:endParaRPr lang="fr-F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fr-FR" smtClean="0"/>
              <a:t>Modifiez le style du titre</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0AF07C40-1AB8-4DE9-90B9-5C014B19D9DC}" type="datetimeFigureOut">
              <a:rPr lang="fr-FR" smtClean="0"/>
              <a:pPr/>
              <a:t>03/06/2016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2CDE7E0-47E6-45A4-ADBB-6E5496274D9B}" type="slidenum">
              <a:rPr lang="fr-FR" smtClean="0"/>
              <a:pPr/>
              <a:t>‹N°›</a:t>
            </a:fld>
            <a:endParaRPr lang="fr-F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BE"/>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solidFill>
                  <a:prstClr val="black">
                    <a:tint val="75000"/>
                  </a:prstClr>
                </a:solidFill>
              </a:rPr>
              <a:pPr/>
              <a:t>03/06/2016</a:t>
            </a:fld>
            <a:endParaRPr lang="fr-BE">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BE">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solidFill>
                  <a:prstClr val="black">
                    <a:tint val="75000"/>
                  </a:prstClr>
                </a:solidFill>
              </a:rPr>
              <a:pPr/>
              <a:t>‹N°›</a:t>
            </a:fld>
            <a:endParaRPr lang="fr-BE">
              <a:solidFill>
                <a:prstClr val="black">
                  <a:tint val="75000"/>
                </a:prstClr>
              </a:solidFill>
            </a:endParaRPr>
          </a:p>
        </p:txBody>
      </p:sp>
    </p:spTree>
    <p:extLst>
      <p:ext uri="{BB962C8B-B14F-4D97-AF65-F5344CB8AC3E}">
        <p14:creationId xmlns:p14="http://schemas.microsoft.com/office/powerpoint/2010/main" xmlns="" val="4782347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solidFill>
                  <a:prstClr val="black">
                    <a:tint val="75000"/>
                  </a:prstClr>
                </a:solidFill>
              </a:rPr>
              <a:pPr/>
              <a:t>03/06/2016</a:t>
            </a:fld>
            <a:endParaRPr lang="fr-BE">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BE">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solidFill>
                  <a:prstClr val="black">
                    <a:tint val="75000"/>
                  </a:prstClr>
                </a:solidFill>
              </a:rPr>
              <a:pPr/>
              <a:t>‹N°›</a:t>
            </a:fld>
            <a:endParaRPr lang="fr-BE">
              <a:solidFill>
                <a:prstClr val="black">
                  <a:tint val="75000"/>
                </a:prstClr>
              </a:solidFill>
            </a:endParaRPr>
          </a:p>
        </p:txBody>
      </p:sp>
    </p:spTree>
    <p:extLst>
      <p:ext uri="{BB962C8B-B14F-4D97-AF65-F5344CB8AC3E}">
        <p14:creationId xmlns:p14="http://schemas.microsoft.com/office/powerpoint/2010/main" xmlns="" val="1870041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BE"/>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AA309A6D-C09C-4548-B29A-6CF363A7E532}" type="datetimeFigureOut">
              <a:rPr lang="fr-FR" smtClean="0">
                <a:solidFill>
                  <a:prstClr val="black">
                    <a:tint val="75000"/>
                  </a:prstClr>
                </a:solidFill>
              </a:rPr>
              <a:pPr/>
              <a:t>03/06/2016</a:t>
            </a:fld>
            <a:endParaRPr lang="fr-BE">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BE">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solidFill>
                  <a:prstClr val="black">
                    <a:tint val="75000"/>
                  </a:prstClr>
                </a:solidFill>
              </a:rPr>
              <a:pPr/>
              <a:t>‹N°›</a:t>
            </a:fld>
            <a:endParaRPr lang="fr-BE">
              <a:solidFill>
                <a:prstClr val="black">
                  <a:tint val="75000"/>
                </a:prstClr>
              </a:solidFill>
            </a:endParaRPr>
          </a:p>
        </p:txBody>
      </p:sp>
    </p:spTree>
    <p:extLst>
      <p:ext uri="{BB962C8B-B14F-4D97-AF65-F5344CB8AC3E}">
        <p14:creationId xmlns:p14="http://schemas.microsoft.com/office/powerpoint/2010/main" xmlns="" val="8094447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e la date 4"/>
          <p:cNvSpPr>
            <a:spLocks noGrp="1"/>
          </p:cNvSpPr>
          <p:nvPr>
            <p:ph type="dt" sz="half" idx="10"/>
          </p:nvPr>
        </p:nvSpPr>
        <p:spPr/>
        <p:txBody>
          <a:bodyPr/>
          <a:lstStyle/>
          <a:p>
            <a:fld id="{AA309A6D-C09C-4548-B29A-6CF363A7E532}" type="datetimeFigureOut">
              <a:rPr lang="fr-FR" smtClean="0">
                <a:solidFill>
                  <a:prstClr val="black">
                    <a:tint val="75000"/>
                  </a:prstClr>
                </a:solidFill>
              </a:rPr>
              <a:pPr/>
              <a:t>03/06/2016</a:t>
            </a:fld>
            <a:endParaRPr lang="fr-BE">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BE">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solidFill>
                  <a:prstClr val="black">
                    <a:tint val="75000"/>
                  </a:prstClr>
                </a:solidFill>
              </a:rPr>
              <a:pPr/>
              <a:t>‹N°›</a:t>
            </a:fld>
            <a:endParaRPr lang="fr-BE">
              <a:solidFill>
                <a:prstClr val="black">
                  <a:tint val="75000"/>
                </a:prstClr>
              </a:solidFill>
            </a:endParaRPr>
          </a:p>
        </p:txBody>
      </p:sp>
    </p:spTree>
    <p:extLst>
      <p:ext uri="{BB962C8B-B14F-4D97-AF65-F5344CB8AC3E}">
        <p14:creationId xmlns:p14="http://schemas.microsoft.com/office/powerpoint/2010/main" xmlns="" val="12003395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BE"/>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7" name="Espace réservé de la date 6"/>
          <p:cNvSpPr>
            <a:spLocks noGrp="1"/>
          </p:cNvSpPr>
          <p:nvPr>
            <p:ph type="dt" sz="half" idx="10"/>
          </p:nvPr>
        </p:nvSpPr>
        <p:spPr/>
        <p:txBody>
          <a:bodyPr/>
          <a:lstStyle/>
          <a:p>
            <a:fld id="{AA309A6D-C09C-4548-B29A-6CF363A7E532}" type="datetimeFigureOut">
              <a:rPr lang="fr-FR" smtClean="0">
                <a:solidFill>
                  <a:prstClr val="black">
                    <a:tint val="75000"/>
                  </a:prstClr>
                </a:solidFill>
              </a:rPr>
              <a:pPr/>
              <a:t>03/06/2016</a:t>
            </a:fld>
            <a:endParaRPr lang="fr-BE">
              <a:solidFill>
                <a:prstClr val="black">
                  <a:tint val="75000"/>
                </a:prstClr>
              </a:solidFill>
            </a:endParaRPr>
          </a:p>
        </p:txBody>
      </p:sp>
      <p:sp>
        <p:nvSpPr>
          <p:cNvPr id="8" name="Espace réservé du pied de page 7"/>
          <p:cNvSpPr>
            <a:spLocks noGrp="1"/>
          </p:cNvSpPr>
          <p:nvPr>
            <p:ph type="ftr" sz="quarter" idx="11"/>
          </p:nvPr>
        </p:nvSpPr>
        <p:spPr/>
        <p:txBody>
          <a:bodyPr/>
          <a:lstStyle/>
          <a:p>
            <a:endParaRPr lang="fr-BE">
              <a:solidFill>
                <a:prstClr val="black">
                  <a:tint val="75000"/>
                </a:prstClr>
              </a:solidFill>
            </a:endParaRPr>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solidFill>
                  <a:prstClr val="black">
                    <a:tint val="75000"/>
                  </a:prstClr>
                </a:solidFill>
              </a:rPr>
              <a:pPr/>
              <a:t>‹N°›</a:t>
            </a:fld>
            <a:endParaRPr lang="fr-BE">
              <a:solidFill>
                <a:prstClr val="black">
                  <a:tint val="75000"/>
                </a:prstClr>
              </a:solidFill>
            </a:endParaRPr>
          </a:p>
        </p:txBody>
      </p:sp>
    </p:spTree>
    <p:extLst>
      <p:ext uri="{BB962C8B-B14F-4D97-AF65-F5344CB8AC3E}">
        <p14:creationId xmlns:p14="http://schemas.microsoft.com/office/powerpoint/2010/main" xmlns="" val="20751766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e la date 2"/>
          <p:cNvSpPr>
            <a:spLocks noGrp="1"/>
          </p:cNvSpPr>
          <p:nvPr>
            <p:ph type="dt" sz="half" idx="10"/>
          </p:nvPr>
        </p:nvSpPr>
        <p:spPr/>
        <p:txBody>
          <a:bodyPr/>
          <a:lstStyle/>
          <a:p>
            <a:fld id="{AA309A6D-C09C-4548-B29A-6CF363A7E532}" type="datetimeFigureOut">
              <a:rPr lang="fr-FR" smtClean="0">
                <a:solidFill>
                  <a:prstClr val="black">
                    <a:tint val="75000"/>
                  </a:prstClr>
                </a:solidFill>
              </a:rPr>
              <a:pPr/>
              <a:t>03/06/2016</a:t>
            </a:fld>
            <a:endParaRPr lang="fr-BE">
              <a:solidFill>
                <a:prstClr val="black">
                  <a:tint val="75000"/>
                </a:prstClr>
              </a:solidFill>
            </a:endParaRPr>
          </a:p>
        </p:txBody>
      </p:sp>
      <p:sp>
        <p:nvSpPr>
          <p:cNvPr id="4" name="Espace réservé du pied de page 3"/>
          <p:cNvSpPr>
            <a:spLocks noGrp="1"/>
          </p:cNvSpPr>
          <p:nvPr>
            <p:ph type="ftr" sz="quarter" idx="11"/>
          </p:nvPr>
        </p:nvSpPr>
        <p:spPr/>
        <p:txBody>
          <a:bodyPr/>
          <a:lstStyle/>
          <a:p>
            <a:endParaRPr lang="fr-BE">
              <a:solidFill>
                <a:prstClr val="black">
                  <a:tint val="75000"/>
                </a:prstClr>
              </a:solidFill>
            </a:endParaRPr>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solidFill>
                  <a:prstClr val="black">
                    <a:tint val="75000"/>
                  </a:prstClr>
                </a:solidFill>
              </a:rPr>
              <a:pPr/>
              <a:t>‹N°›</a:t>
            </a:fld>
            <a:endParaRPr lang="fr-BE">
              <a:solidFill>
                <a:prstClr val="black">
                  <a:tint val="75000"/>
                </a:prstClr>
              </a:solidFill>
            </a:endParaRPr>
          </a:p>
        </p:txBody>
      </p:sp>
    </p:spTree>
    <p:extLst>
      <p:ext uri="{BB962C8B-B14F-4D97-AF65-F5344CB8AC3E}">
        <p14:creationId xmlns:p14="http://schemas.microsoft.com/office/powerpoint/2010/main" xmlns="" val="28780572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A309A6D-C09C-4548-B29A-6CF363A7E532}" type="datetimeFigureOut">
              <a:rPr lang="fr-FR" smtClean="0">
                <a:solidFill>
                  <a:prstClr val="black">
                    <a:tint val="75000"/>
                  </a:prstClr>
                </a:solidFill>
              </a:rPr>
              <a:pPr/>
              <a:t>03/06/2016</a:t>
            </a:fld>
            <a:endParaRPr lang="fr-BE">
              <a:solidFill>
                <a:prstClr val="black">
                  <a:tint val="75000"/>
                </a:prstClr>
              </a:solidFill>
            </a:endParaRPr>
          </a:p>
        </p:txBody>
      </p:sp>
      <p:sp>
        <p:nvSpPr>
          <p:cNvPr id="3" name="Espace réservé du pied de page 2"/>
          <p:cNvSpPr>
            <a:spLocks noGrp="1"/>
          </p:cNvSpPr>
          <p:nvPr>
            <p:ph type="ftr" sz="quarter" idx="11"/>
          </p:nvPr>
        </p:nvSpPr>
        <p:spPr/>
        <p:txBody>
          <a:bodyPr/>
          <a:lstStyle/>
          <a:p>
            <a:endParaRPr lang="fr-BE">
              <a:solidFill>
                <a:prstClr val="black">
                  <a:tint val="75000"/>
                </a:prstClr>
              </a:solidFill>
            </a:endParaRPr>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solidFill>
                  <a:prstClr val="black">
                    <a:tint val="75000"/>
                  </a:prstClr>
                </a:solidFill>
              </a:rPr>
              <a:pPr/>
              <a:t>‹N°›</a:t>
            </a:fld>
            <a:endParaRPr lang="fr-BE">
              <a:solidFill>
                <a:prstClr val="black">
                  <a:tint val="75000"/>
                </a:prstClr>
              </a:solidFill>
            </a:endParaRPr>
          </a:p>
        </p:txBody>
      </p:sp>
    </p:spTree>
    <p:extLst>
      <p:ext uri="{BB962C8B-B14F-4D97-AF65-F5344CB8AC3E}">
        <p14:creationId xmlns:p14="http://schemas.microsoft.com/office/powerpoint/2010/main" xmlns="" val="31294632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BE"/>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solidFill>
                  <a:prstClr val="black">
                    <a:tint val="75000"/>
                  </a:prstClr>
                </a:solidFill>
              </a:rPr>
              <a:pPr/>
              <a:t>03/06/2016</a:t>
            </a:fld>
            <a:endParaRPr lang="fr-BE">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BE">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solidFill>
                  <a:prstClr val="black">
                    <a:tint val="75000"/>
                  </a:prstClr>
                </a:solidFill>
              </a:rPr>
              <a:pPr/>
              <a:t>‹N°›</a:t>
            </a:fld>
            <a:endParaRPr lang="fr-BE">
              <a:solidFill>
                <a:prstClr val="black">
                  <a:tint val="75000"/>
                </a:prstClr>
              </a:solidFill>
            </a:endParaRPr>
          </a:p>
        </p:txBody>
      </p:sp>
    </p:spTree>
    <p:extLst>
      <p:ext uri="{BB962C8B-B14F-4D97-AF65-F5344CB8AC3E}">
        <p14:creationId xmlns:p14="http://schemas.microsoft.com/office/powerpoint/2010/main" xmlns="" val="36771683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AF07C40-1AB8-4DE9-90B9-5C014B19D9DC}" type="datetimeFigureOut">
              <a:rPr lang="fr-FR" smtClean="0"/>
              <a:pPr/>
              <a:t>03/06/2016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2CDE7E0-47E6-45A4-ADBB-6E5496274D9B}" type="slidenum">
              <a:rPr lang="fr-FR" smtClean="0"/>
              <a:pPr/>
              <a:t>‹N°›</a:t>
            </a:fld>
            <a:endParaRPr lang="fr-FR"/>
          </a:p>
        </p:txBody>
      </p:sp>
      <p:sp>
        <p:nvSpPr>
          <p:cNvPr id="8" name="Title 7"/>
          <p:cNvSpPr>
            <a:spLocks noGrp="1"/>
          </p:cNvSpPr>
          <p:nvPr>
            <p:ph type="title"/>
          </p:nvPr>
        </p:nvSpPr>
        <p:spPr/>
        <p:txBody>
          <a:bodyPr/>
          <a:lstStyle/>
          <a:p>
            <a:r>
              <a:rPr lang="fr-FR" smtClean="0"/>
              <a:t>Modifiez le style du titre</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BE"/>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BE"/>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solidFill>
                  <a:prstClr val="black">
                    <a:tint val="75000"/>
                  </a:prstClr>
                </a:solidFill>
              </a:rPr>
              <a:pPr/>
              <a:t>03/06/2016</a:t>
            </a:fld>
            <a:endParaRPr lang="fr-BE">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BE">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solidFill>
                  <a:prstClr val="black">
                    <a:tint val="75000"/>
                  </a:prstClr>
                </a:solidFill>
              </a:rPr>
              <a:pPr/>
              <a:t>‹N°›</a:t>
            </a:fld>
            <a:endParaRPr lang="fr-BE">
              <a:solidFill>
                <a:prstClr val="black">
                  <a:tint val="75000"/>
                </a:prstClr>
              </a:solidFill>
            </a:endParaRPr>
          </a:p>
        </p:txBody>
      </p:sp>
    </p:spTree>
    <p:extLst>
      <p:ext uri="{BB962C8B-B14F-4D97-AF65-F5344CB8AC3E}">
        <p14:creationId xmlns:p14="http://schemas.microsoft.com/office/powerpoint/2010/main" xmlns="" val="19757435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solidFill>
                  <a:prstClr val="black">
                    <a:tint val="75000"/>
                  </a:prstClr>
                </a:solidFill>
              </a:rPr>
              <a:pPr/>
              <a:t>03/06/2016</a:t>
            </a:fld>
            <a:endParaRPr lang="fr-BE">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BE">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solidFill>
                  <a:prstClr val="black">
                    <a:tint val="75000"/>
                  </a:prstClr>
                </a:solidFill>
              </a:rPr>
              <a:pPr/>
              <a:t>‹N°›</a:t>
            </a:fld>
            <a:endParaRPr lang="fr-BE">
              <a:solidFill>
                <a:prstClr val="black">
                  <a:tint val="75000"/>
                </a:prstClr>
              </a:solidFill>
            </a:endParaRPr>
          </a:p>
        </p:txBody>
      </p:sp>
    </p:spTree>
    <p:extLst>
      <p:ext uri="{BB962C8B-B14F-4D97-AF65-F5344CB8AC3E}">
        <p14:creationId xmlns:p14="http://schemas.microsoft.com/office/powerpoint/2010/main" xmlns="" val="37133024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BE"/>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solidFill>
                  <a:prstClr val="black">
                    <a:tint val="75000"/>
                  </a:prstClr>
                </a:solidFill>
              </a:rPr>
              <a:pPr/>
              <a:t>03/06/2016</a:t>
            </a:fld>
            <a:endParaRPr lang="fr-BE">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BE">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solidFill>
                  <a:prstClr val="black">
                    <a:tint val="75000"/>
                  </a:prstClr>
                </a:solidFill>
              </a:rPr>
              <a:pPr/>
              <a:t>‹N°›</a:t>
            </a:fld>
            <a:endParaRPr lang="fr-BE">
              <a:solidFill>
                <a:prstClr val="black">
                  <a:tint val="75000"/>
                </a:prstClr>
              </a:solidFill>
            </a:endParaRPr>
          </a:p>
        </p:txBody>
      </p:sp>
    </p:spTree>
    <p:extLst>
      <p:ext uri="{BB962C8B-B14F-4D97-AF65-F5344CB8AC3E}">
        <p14:creationId xmlns:p14="http://schemas.microsoft.com/office/powerpoint/2010/main" xmlns="" val="36035172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fr-FR" smtClean="0"/>
              <a:t>Modifiez le style du titre</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fld id="{0AF07C40-1AB8-4DE9-90B9-5C014B19D9DC}" type="datetimeFigureOut">
              <a:rPr lang="fr-FR" smtClean="0"/>
              <a:pPr/>
              <a:t>03/06/2016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2CDE7E0-47E6-45A4-ADBB-6E5496274D9B}" type="slidenum">
              <a:rPr lang="fr-FR" smtClean="0"/>
              <a:pPr/>
              <a:t>‹N°›</a:t>
            </a:fld>
            <a:endParaRPr lang="fr-F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0AF07C40-1AB8-4DE9-90B9-5C014B19D9DC}" type="datetimeFigureOut">
              <a:rPr lang="fr-FR" smtClean="0"/>
              <a:pPr/>
              <a:t>03/06/2016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F2CDE7E0-47E6-45A4-ADBB-6E5496274D9B}" type="slidenum">
              <a:rPr lang="fr-FR" smtClean="0"/>
              <a:pPr/>
              <a:t>‹N°›</a:t>
            </a:fld>
            <a:endParaRPr lang="fr-FR"/>
          </a:p>
        </p:txBody>
      </p:sp>
      <p:sp>
        <p:nvSpPr>
          <p:cNvPr id="8" name="Title 7"/>
          <p:cNvSpPr>
            <a:spLocks noGrp="1"/>
          </p:cNvSpPr>
          <p:nvPr>
            <p:ph type="title"/>
          </p:nvPr>
        </p:nvSpPr>
        <p:spPr/>
        <p:txBody>
          <a:bodyPr/>
          <a:lstStyle/>
          <a:p>
            <a:r>
              <a:rPr lang="fr-FR" smtClean="0"/>
              <a:t>Modifiez le style du titre</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fr-FR" smtClean="0"/>
              <a:t>Modifiez les styles du texte du masque</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6"/>
          <p:cNvSpPr>
            <a:spLocks noGrp="1"/>
          </p:cNvSpPr>
          <p:nvPr>
            <p:ph type="dt" sz="half" idx="10"/>
          </p:nvPr>
        </p:nvSpPr>
        <p:spPr/>
        <p:txBody>
          <a:bodyPr/>
          <a:lstStyle/>
          <a:p>
            <a:fld id="{0AF07C40-1AB8-4DE9-90B9-5C014B19D9DC}" type="datetimeFigureOut">
              <a:rPr lang="fr-FR" smtClean="0"/>
              <a:pPr/>
              <a:t>03/06/2016</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F2CDE7E0-47E6-45A4-ADBB-6E5496274D9B}" type="slidenum">
              <a:rPr lang="fr-FR" smtClean="0"/>
              <a:pPr/>
              <a:t>‹N°›</a:t>
            </a:fld>
            <a:endParaRPr lang="fr-FR"/>
          </a:p>
        </p:txBody>
      </p:sp>
      <p:sp>
        <p:nvSpPr>
          <p:cNvPr id="10" name="Title 9"/>
          <p:cNvSpPr>
            <a:spLocks noGrp="1"/>
          </p:cNvSpPr>
          <p:nvPr>
            <p:ph type="title"/>
          </p:nvPr>
        </p:nvSpPr>
        <p:spPr/>
        <p:txBody>
          <a:bodyPr/>
          <a:lstStyle/>
          <a:p>
            <a:r>
              <a:rPr lang="fr-FR" smtClean="0"/>
              <a:t>Modifiez le style du titre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Date Placeholder 2"/>
          <p:cNvSpPr>
            <a:spLocks noGrp="1"/>
          </p:cNvSpPr>
          <p:nvPr>
            <p:ph type="dt" sz="half" idx="10"/>
          </p:nvPr>
        </p:nvSpPr>
        <p:spPr/>
        <p:txBody>
          <a:bodyPr/>
          <a:lstStyle/>
          <a:p>
            <a:fld id="{0AF07C40-1AB8-4DE9-90B9-5C014B19D9DC}" type="datetimeFigureOut">
              <a:rPr lang="fr-FR" smtClean="0"/>
              <a:pPr/>
              <a:t>03/06/2016</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F2CDE7E0-47E6-45A4-ADBB-6E5496274D9B}" type="slidenum">
              <a:rPr lang="fr-FR" smtClean="0"/>
              <a:pPr/>
              <a:t>‹N°›</a:t>
            </a:fld>
            <a:endParaRPr lang="fr-F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F07C40-1AB8-4DE9-90B9-5C014B19D9DC}" type="datetimeFigureOut">
              <a:rPr lang="fr-FR" smtClean="0"/>
              <a:pPr/>
              <a:t>03/06/2016</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F2CDE7E0-47E6-45A4-ADBB-6E5496274D9B}" type="slidenum">
              <a:rPr lang="fr-FR" smtClean="0"/>
              <a:pPr/>
              <a:t>‹N°›</a:t>
            </a:fld>
            <a:endParaRPr lang="fr-F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fr-FR" smtClean="0"/>
              <a:t>Modifiez le style du titre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0AF07C40-1AB8-4DE9-90B9-5C014B19D9DC}" type="datetimeFigureOut">
              <a:rPr lang="fr-FR" smtClean="0"/>
              <a:pPr/>
              <a:t>03/06/2016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F2CDE7E0-47E6-45A4-ADBB-6E5496274D9B}" type="slidenum">
              <a:rPr lang="fr-FR" smtClean="0"/>
              <a:pPr/>
              <a:t>‹N°›</a:t>
            </a:fld>
            <a:endParaRPr lang="fr-F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0AF07C40-1AB8-4DE9-90B9-5C014B19D9DC}" type="datetimeFigureOut">
              <a:rPr lang="fr-FR" smtClean="0"/>
              <a:pPr/>
              <a:t>03/06/2016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F2CDE7E0-47E6-45A4-ADBB-6E5496274D9B}" type="slidenum">
              <a:rPr lang="fr-FR" smtClean="0"/>
              <a:pPr/>
              <a:t>‹N°›</a:t>
            </a:fld>
            <a:endParaRPr lang="fr-F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fr-FR" smtClean="0"/>
              <a:t>Modifiez le style du titre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fr-FR" smtClean="0"/>
              <a:t>Modifiez le style du titre</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0AF07C40-1AB8-4DE9-90B9-5C014B19D9DC}" type="datetimeFigureOut">
              <a:rPr lang="fr-FR" smtClean="0"/>
              <a:pPr/>
              <a:t>03/06/2016</a:t>
            </a:fld>
            <a:endParaRPr lang="fr-F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fr-F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F2CDE7E0-47E6-45A4-ADBB-6E5496274D9B}"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BE"/>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309A6D-C09C-4548-B29A-6CF363A7E532}" type="datetimeFigureOut">
              <a:rPr lang="fr-FR" smtClean="0">
                <a:solidFill>
                  <a:prstClr val="black">
                    <a:tint val="75000"/>
                  </a:prstClr>
                </a:solidFill>
              </a:rPr>
              <a:pPr/>
              <a:t>03/06/2016</a:t>
            </a:fld>
            <a:endParaRPr lang="fr-BE">
              <a:solidFill>
                <a:prstClr val="black">
                  <a:tint val="75000"/>
                </a:prstClr>
              </a:solidFill>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solidFill>
                <a:prstClr val="black">
                  <a:tint val="75000"/>
                </a:prstClr>
              </a:solidFill>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4668DC-857F-487D-BFFA-8C0CA5037977}" type="slidenum">
              <a:rPr lang="fr-BE" smtClean="0">
                <a:solidFill>
                  <a:prstClr val="black">
                    <a:tint val="75000"/>
                  </a:prstClr>
                </a:solidFill>
              </a:rPr>
              <a:pPr/>
              <a:t>‹N°›</a:t>
            </a:fld>
            <a:endParaRPr lang="fr-BE">
              <a:solidFill>
                <a:prstClr val="black">
                  <a:tint val="75000"/>
                </a:prstClr>
              </a:solidFill>
            </a:endParaRPr>
          </a:p>
        </p:txBody>
      </p:sp>
    </p:spTree>
    <p:extLst>
      <p:ext uri="{BB962C8B-B14F-4D97-AF65-F5344CB8AC3E}">
        <p14:creationId xmlns:p14="http://schemas.microsoft.com/office/powerpoint/2010/main" xmlns="" val="3839565667"/>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fr.wikipedia.org/wiki/Mulhouse" TargetMode="External"/><Relationship Id="rId1" Type="http://schemas.openxmlformats.org/officeDocument/2006/relationships/slideLayout" Target="../slideLayouts/slideLayout2.xml"/><Relationship Id="rId6" Type="http://schemas.openxmlformats.org/officeDocument/2006/relationships/slide" Target="slide43.xml"/><Relationship Id="rId5" Type="http://schemas.openxmlformats.org/officeDocument/2006/relationships/hyperlink" Target="file:///J:\Formation%20Histoire%20des%20Arts%20en%20lyc&#233;e%20pro\Groupe%20de%20formation%20HDA\Proposition%20de%20parcours\Fresque%20Fernand%20D'Onofrio\Diaporama%20Horizon%20Vertical\Parcours%20artistique%20et%20culturel%20D'onofrio%20Fichier%20prof\lien%20La%20roue%203.pptx" TargetMode="Externa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fr.wikipedia.org/wiki/Schweissdissi" TargetMode="External"/><Relationship Id="rId1" Type="http://schemas.openxmlformats.org/officeDocument/2006/relationships/slideLayout" Target="../slideLayouts/slideLayout2.xml"/><Relationship Id="rId5" Type="http://schemas.openxmlformats.org/officeDocument/2006/relationships/slide" Target="slide52.xml"/><Relationship Id="rId4" Type="http://schemas.openxmlformats.org/officeDocument/2006/relationships/hyperlink" Target="Liens%20Schweissdissi%202.pptx"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slide" Target="slide53.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ccpm.asso.fr/portfolio-view/tour-du-bollwerk/" TargetMode="External"/><Relationship Id="rId1" Type="http://schemas.openxmlformats.org/officeDocument/2006/relationships/slideLayout" Target="../slideLayouts/slideLayout2.xml"/><Relationship Id="rId5" Type="http://schemas.openxmlformats.org/officeDocument/2006/relationships/slide" Target="slide44.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5.emf"/></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www.sciences-edu.net/cadransolaire/diaporama/cf_mulhouse.htm" TargetMode="External"/><Relationship Id="rId1" Type="http://schemas.openxmlformats.org/officeDocument/2006/relationships/slideLayout" Target="../slideLayouts/slideLayout2.xml"/><Relationship Id="rId4" Type="http://schemas.openxmlformats.org/officeDocument/2006/relationships/slide" Target="slide37.xml"/></Relationships>
</file>

<file path=ppt/slides/_rels/slide1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fr.wikipedia.org/wiki/Tour_de_l'Europe_(Mulhouse)" TargetMode="External"/><Relationship Id="rId1" Type="http://schemas.openxmlformats.org/officeDocument/2006/relationships/slideLayout" Target="../slideLayouts/slideLayout2.xml"/><Relationship Id="rId4" Type="http://schemas.openxmlformats.org/officeDocument/2006/relationships/slide" Target="slide50.xml"/></Relationships>
</file>

<file path=ppt/slides/_rels/slide19.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4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donof.com/"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www.sylvieherzog.com/" TargetMode="External"/></Relationships>
</file>

<file path=ppt/slides/_rels/slide40.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slide" Target="slide46.xml"/><Relationship Id="rId3" Type="http://schemas.openxmlformats.org/officeDocument/2006/relationships/image" Target="../media/image4.jpeg"/><Relationship Id="rId7" Type="http://schemas.openxmlformats.org/officeDocument/2006/relationships/hyperlink" Target="file:///J:\Formation%20Histoire%20des%20Arts%20en%20lyc&#233;e%20pro\Groupe%20de%20formation%20HDA\Proposition%20de%20parcours\Fresque%20Fernand%20D'Onofrio\Diaporama%20Horizon%20Vertical\Parcours%20artistique%20et%20culturel%20D'onofrio%20Fichier%20prof\Lien%20Lucien%20Dreyfus.pptx" TargetMode="External"/><Relationship Id="rId2" Type="http://schemas.openxmlformats.org/officeDocument/2006/relationships/hyperlink" Target="https://www.google.fr/maps/@47.7480819,7.3369348,3a,75y,311.09h,90t/data=!3m6!1e1!3m4!1sLgGTcUsrC5W0b1s812SZXw!2e0!7i13312!8i6656" TargetMode="Externa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hyperlink" Target="http://www.cardiodiac.net/cdr_catFondation.htm" TargetMode="Externa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40.xml"/><Relationship Id="rId1" Type="http://schemas.openxmlformats.org/officeDocument/2006/relationships/slideLayout" Target="../slideLayouts/slideLayout1.xml"/><Relationship Id="rId4" Type="http://schemas.openxmlformats.org/officeDocument/2006/relationships/hyperlink" Target="file:///J:\Formation%20Histoire%20des%20Arts%20en%20lyc&#233;e%20pro\Groupe%20de%20formation%20HDA\Proposition%20de%20parcours\Fresque%20Fernand%20D'Onofrio\Diaporama%20Horizon%20Vertical\Parcours%20artistique%20et%20culturel%20D'onofrio%20Fichier%20prof\lien%20La%20roue%203.pptx"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0034" y="928670"/>
            <a:ext cx="8136904" cy="4176464"/>
          </a:xfrm>
        </p:spPr>
        <p:txBody>
          <a:bodyPr/>
          <a:lstStyle/>
          <a:p>
            <a:pPr marL="0" indent="0" algn="ctr">
              <a:buNone/>
            </a:pPr>
            <a:r>
              <a:rPr lang="fr-FR" sz="6600" dirty="0" smtClean="0"/>
              <a:t>Parcours artistique et culturel</a:t>
            </a:r>
            <a:endParaRPr lang="fr-FR" sz="6600" dirty="0"/>
          </a:p>
        </p:txBody>
      </p:sp>
      <p:sp>
        <p:nvSpPr>
          <p:cNvPr id="4" name="ZoneTexte 3"/>
          <p:cNvSpPr txBox="1"/>
          <p:nvPr/>
        </p:nvSpPr>
        <p:spPr>
          <a:xfrm>
            <a:off x="3571868" y="5715016"/>
            <a:ext cx="2071702" cy="369332"/>
          </a:xfrm>
          <a:prstGeom prst="rect">
            <a:avLst/>
          </a:prstGeom>
          <a:noFill/>
        </p:spPr>
        <p:txBody>
          <a:bodyPr wrap="square" rtlCol="0">
            <a:spAutoFit/>
          </a:bodyPr>
          <a:lstStyle/>
          <a:p>
            <a:r>
              <a:rPr lang="fr-FR" dirty="0" smtClean="0"/>
              <a:t>Fichier professeur</a:t>
            </a:r>
            <a:endParaRPr lang="fr-FR" dirty="0"/>
          </a:p>
        </p:txBody>
      </p:sp>
      <p:sp>
        <p:nvSpPr>
          <p:cNvPr id="5" name="ZoneTexte 4"/>
          <p:cNvSpPr txBox="1"/>
          <p:nvPr/>
        </p:nvSpPr>
        <p:spPr>
          <a:xfrm>
            <a:off x="642910" y="4214818"/>
            <a:ext cx="8215370" cy="954107"/>
          </a:xfrm>
          <a:prstGeom prst="rect">
            <a:avLst/>
          </a:prstGeom>
          <a:noFill/>
        </p:spPr>
        <p:txBody>
          <a:bodyPr wrap="square" rtlCol="0">
            <a:spAutoFit/>
          </a:bodyPr>
          <a:lstStyle/>
          <a:p>
            <a:pPr algn="ctr"/>
            <a:r>
              <a:rPr lang="fr-FR" sz="2800" b="1" dirty="0" smtClean="0">
                <a:solidFill>
                  <a:schemeClr val="bg2">
                    <a:lumMod val="50000"/>
                  </a:schemeClr>
                </a:solidFill>
              </a:rPr>
              <a:t>Compétence développée : </a:t>
            </a:r>
          </a:p>
          <a:p>
            <a:pPr algn="ctr"/>
            <a:r>
              <a:rPr lang="fr-FR" sz="2800" b="1" dirty="0" smtClean="0">
                <a:solidFill>
                  <a:schemeClr val="bg2">
                    <a:lumMod val="50000"/>
                  </a:schemeClr>
                </a:solidFill>
              </a:rPr>
              <a:t>Sensibiliser les élèves à l’art urbain local</a:t>
            </a:r>
            <a:endParaRPr lang="fr-FR" sz="2800" b="1" dirty="0">
              <a:solidFill>
                <a:schemeClr val="bg2">
                  <a:lumMod val="50000"/>
                </a:schemeClr>
              </a:solidFill>
            </a:endParaRPr>
          </a:p>
        </p:txBody>
      </p:sp>
    </p:spTree>
    <p:extLst>
      <p:ext uri="{BB962C8B-B14F-4D97-AF65-F5344CB8AC3E}">
        <p14:creationId xmlns:p14="http://schemas.microsoft.com/office/powerpoint/2010/main" xmlns="" val="3118866187"/>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43608" y="4365104"/>
            <a:ext cx="6512511" cy="1143000"/>
          </a:xfrm>
        </p:spPr>
        <p:txBody>
          <a:bodyPr/>
          <a:lstStyle/>
          <a:p>
            <a:pPr algn="ctr"/>
            <a:r>
              <a:rPr lang="fr-FR" dirty="0" smtClean="0"/>
              <a:t> Roue de Mulhouse</a:t>
            </a:r>
            <a:endParaRPr lang="fr-FR" dirty="0"/>
          </a:p>
        </p:txBody>
      </p:sp>
      <p:pic>
        <p:nvPicPr>
          <p:cNvPr id="6" name="Espace réservé du contenu 5">
            <a:hlinkClick r:id="rId2"/>
          </p:cNvPr>
          <p:cNvPicPr>
            <a:picLocks noGrp="1" noChangeAspect="1"/>
          </p:cNvPicPr>
          <p:nvPr>
            <p:ph sz="quarter" idx="13"/>
          </p:nvPr>
        </p:nvPicPr>
        <p:blipFill>
          <a:blip r:embed="rId3" cstate="print">
            <a:extLst>
              <a:ext uri="{28A0092B-C50C-407E-A947-70E740481C1C}">
                <a14:useLocalDpi xmlns:a14="http://schemas.microsoft.com/office/drawing/2010/main" xmlns="" val="0"/>
              </a:ext>
            </a:extLst>
          </a:blip>
          <a:stretch>
            <a:fillRect/>
          </a:stretch>
        </p:blipFill>
        <p:spPr>
          <a:xfrm>
            <a:off x="899592" y="980728"/>
            <a:ext cx="2376263" cy="2907937"/>
          </a:xfrm>
        </p:spPr>
      </p:pic>
      <p:pic>
        <p:nvPicPr>
          <p:cNvPr id="1026" name="Picture 2" descr="http://mw2.google.com/mw-panoramio/photos/medium/28500590.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779912" y="620688"/>
            <a:ext cx="4762500" cy="3571875"/>
          </a:xfrm>
          <a:prstGeom prst="rect">
            <a:avLst/>
          </a:prstGeom>
          <a:noFill/>
          <a:extLst>
            <a:ext uri="{909E8E84-426E-40DD-AFC4-6F175D3DCCD1}">
              <a14:hiddenFill xmlns:a14="http://schemas.microsoft.com/office/drawing/2010/main" xmlns="">
                <a:solidFill>
                  <a:srgbClr val="FFFFFF"/>
                </a:solidFill>
              </a14:hiddenFill>
            </a:ext>
          </a:extLst>
        </p:spPr>
      </p:pic>
      <p:sp>
        <p:nvSpPr>
          <p:cNvPr id="7" name="Flèche vers le bas 6"/>
          <p:cNvSpPr/>
          <p:nvPr/>
        </p:nvSpPr>
        <p:spPr>
          <a:xfrm rot="18600155">
            <a:off x="539199" y="582351"/>
            <a:ext cx="576064" cy="64370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p:cNvSpPr txBox="1"/>
          <p:nvPr/>
        </p:nvSpPr>
        <p:spPr>
          <a:xfrm>
            <a:off x="395535" y="5794485"/>
            <a:ext cx="8424937" cy="646331"/>
          </a:xfrm>
          <a:prstGeom prst="rect">
            <a:avLst/>
          </a:prstGeom>
          <a:solidFill>
            <a:schemeClr val="bg2"/>
          </a:solidFill>
        </p:spPr>
        <p:txBody>
          <a:bodyPr wrap="square" rtlCol="0">
            <a:spAutoFit/>
          </a:bodyPr>
          <a:lstStyle/>
          <a:p>
            <a:r>
              <a:rPr lang="fr-FR" dirty="0" smtClean="0"/>
              <a:t>Le nom de Mulhouse est l’adaptation française de Mulhausen en Allemand. Que signifie-t-il  ? Une légende s’est construite autour de ce mot. Laquelle ?</a:t>
            </a:r>
            <a:endParaRPr lang="fr-FR" dirty="0"/>
          </a:p>
        </p:txBody>
      </p:sp>
      <p:sp>
        <p:nvSpPr>
          <p:cNvPr id="9" name="ZoneTexte 8">
            <a:hlinkClick r:id="rId2"/>
          </p:cNvPr>
          <p:cNvSpPr txBox="1"/>
          <p:nvPr/>
        </p:nvSpPr>
        <p:spPr>
          <a:xfrm>
            <a:off x="1142976" y="428604"/>
            <a:ext cx="1417743" cy="276999"/>
          </a:xfrm>
          <a:prstGeom prst="rect">
            <a:avLst/>
          </a:prstGeom>
          <a:noFill/>
        </p:spPr>
        <p:txBody>
          <a:bodyPr wrap="square" rtlCol="0">
            <a:spAutoFit/>
          </a:bodyPr>
          <a:lstStyle/>
          <a:p>
            <a:r>
              <a:rPr lang="fr-FR" sz="1200" dirty="0" smtClean="0"/>
              <a:t>Clic 1 sur l’image</a:t>
            </a:r>
            <a:endParaRPr lang="fr-FR" sz="1200" dirty="0"/>
          </a:p>
        </p:txBody>
      </p:sp>
      <p:sp>
        <p:nvSpPr>
          <p:cNvPr id="11" name="ZoneTexte 10">
            <a:hlinkClick r:id="rId5" action="ppaction://hlinkpres?slideindex=1&amp;slidetitle="/>
          </p:cNvPr>
          <p:cNvSpPr txBox="1"/>
          <p:nvPr/>
        </p:nvSpPr>
        <p:spPr>
          <a:xfrm>
            <a:off x="1071538" y="4000504"/>
            <a:ext cx="1785950" cy="276999"/>
          </a:xfrm>
          <a:prstGeom prst="rect">
            <a:avLst/>
          </a:prstGeom>
          <a:noFill/>
        </p:spPr>
        <p:txBody>
          <a:bodyPr wrap="square" rtlCol="0">
            <a:spAutoFit/>
          </a:bodyPr>
          <a:lstStyle/>
          <a:p>
            <a:r>
              <a:rPr lang="fr-FR" sz="1200" dirty="0" smtClean="0">
                <a:hlinkClick r:id="rId6" action="ppaction://hlinksldjump"/>
              </a:rPr>
              <a:t>Clic 2 pour la réponse</a:t>
            </a:r>
            <a:endParaRPr lang="fr-FR" sz="1200" dirty="0"/>
          </a:p>
        </p:txBody>
      </p:sp>
    </p:spTree>
    <p:extLst>
      <p:ext uri="{BB962C8B-B14F-4D97-AF65-F5344CB8AC3E}">
        <p14:creationId xmlns:p14="http://schemas.microsoft.com/office/powerpoint/2010/main" xmlns="" val="261482004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Marilou\Desktop\Les murs peints de Mulhouse autour du portrait\Fresque\dreyfuss3.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79512" y="289322"/>
            <a:ext cx="6350000" cy="3975100"/>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Espace réservé du contenu 3">
            <a:hlinkClick r:id="rId3" action="ppaction://hlinksldjump"/>
          </p:cNvPr>
          <p:cNvPicPr>
            <a:picLocks noGrp="1" noChangeAspect="1"/>
          </p:cNvPicPr>
          <p:nvPr>
            <p:ph sz="quarter" idx="13"/>
          </p:nvPr>
        </p:nvPicPr>
        <p:blipFill>
          <a:blip r:embed="rId4">
            <a:extLst>
              <a:ext uri="{28A0092B-C50C-407E-A947-70E740481C1C}">
                <a14:useLocalDpi xmlns:a14="http://schemas.microsoft.com/office/drawing/2010/main" xmlns="" val="0"/>
              </a:ext>
            </a:extLst>
          </a:blip>
          <a:stretch>
            <a:fillRect/>
          </a:stretch>
        </p:blipFill>
        <p:spPr>
          <a:xfrm>
            <a:off x="4700936" y="2420888"/>
            <a:ext cx="3851526" cy="3189273"/>
          </a:xfrm>
        </p:spPr>
      </p:pic>
      <p:sp>
        <p:nvSpPr>
          <p:cNvPr id="6" name="ZoneTexte 5"/>
          <p:cNvSpPr txBox="1"/>
          <p:nvPr/>
        </p:nvSpPr>
        <p:spPr>
          <a:xfrm>
            <a:off x="827232" y="5794485"/>
            <a:ext cx="7715180" cy="646331"/>
          </a:xfrm>
          <a:prstGeom prst="rect">
            <a:avLst/>
          </a:prstGeom>
          <a:solidFill>
            <a:schemeClr val="bg2"/>
          </a:solidFill>
        </p:spPr>
        <p:txBody>
          <a:bodyPr wrap="square" rtlCol="0">
            <a:spAutoFit/>
          </a:bodyPr>
          <a:lstStyle/>
          <a:p>
            <a:r>
              <a:rPr lang="fr-FR" dirty="0" smtClean="0"/>
              <a:t>Repérez la roue dans l’espace de la fresque. Quelle place occupe-t-elle ? D’après vous, que représente-t-elle pour la ville de Mulhouse ?</a:t>
            </a:r>
            <a:endParaRPr lang="fr-FR" dirty="0"/>
          </a:p>
        </p:txBody>
      </p:sp>
      <p:sp>
        <p:nvSpPr>
          <p:cNvPr id="7" name="Flèche vers le bas 6"/>
          <p:cNvSpPr/>
          <p:nvPr/>
        </p:nvSpPr>
        <p:spPr>
          <a:xfrm rot="2349881">
            <a:off x="7857461" y="1795754"/>
            <a:ext cx="576064" cy="64370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p:cNvSpPr txBox="1"/>
          <p:nvPr/>
        </p:nvSpPr>
        <p:spPr>
          <a:xfrm>
            <a:off x="7358082" y="2428868"/>
            <a:ext cx="1417743" cy="276999"/>
          </a:xfrm>
          <a:prstGeom prst="rect">
            <a:avLst/>
          </a:prstGeom>
          <a:noFill/>
        </p:spPr>
        <p:txBody>
          <a:bodyPr wrap="square" rtlCol="0">
            <a:spAutoFit/>
          </a:bodyPr>
          <a:lstStyle/>
          <a:p>
            <a:r>
              <a:rPr lang="fr-FR" sz="1200" dirty="0" smtClean="0"/>
              <a:t>Clic sur l’image</a:t>
            </a:r>
            <a:endParaRPr lang="fr-FR" sz="1200" dirty="0"/>
          </a:p>
        </p:txBody>
      </p:sp>
    </p:spTree>
    <p:extLst>
      <p:ext uri="{BB962C8B-B14F-4D97-AF65-F5344CB8AC3E}">
        <p14:creationId xmlns:p14="http://schemas.microsoft.com/office/powerpoint/2010/main" xmlns="" val="254960328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71538" y="4500570"/>
            <a:ext cx="6512511" cy="1143000"/>
          </a:xfrm>
        </p:spPr>
        <p:txBody>
          <a:bodyPr/>
          <a:lstStyle/>
          <a:p>
            <a:pPr algn="ctr"/>
            <a:r>
              <a:rPr lang="fr-FR" dirty="0" smtClean="0"/>
              <a:t>Le Schweissdissi</a:t>
            </a:r>
            <a:endParaRPr lang="fr-FR" dirty="0"/>
          </a:p>
        </p:txBody>
      </p:sp>
      <p:pic>
        <p:nvPicPr>
          <p:cNvPr id="4" name="Espace réservé du contenu 3">
            <a:hlinkClick r:id="rId2"/>
          </p:cNvPr>
          <p:cNvPicPr>
            <a:picLocks noGrp="1" noChangeAspect="1"/>
          </p:cNvPicPr>
          <p:nvPr>
            <p:ph sz="quarter" idx="13"/>
          </p:nvPr>
        </p:nvPicPr>
        <p:blipFill>
          <a:blip r:embed="rId3">
            <a:extLst>
              <a:ext uri="{28A0092B-C50C-407E-A947-70E740481C1C}">
                <a14:useLocalDpi xmlns:a14="http://schemas.microsoft.com/office/drawing/2010/main" xmlns="" val="0"/>
              </a:ext>
            </a:extLst>
          </a:blip>
          <a:stretch>
            <a:fillRect/>
          </a:stretch>
        </p:blipFill>
        <p:spPr>
          <a:xfrm>
            <a:off x="3181828" y="731838"/>
            <a:ext cx="2323144" cy="3475037"/>
          </a:xfrm>
        </p:spPr>
      </p:pic>
      <p:sp>
        <p:nvSpPr>
          <p:cNvPr id="6" name="Flèche vers le bas 5"/>
          <p:cNvSpPr/>
          <p:nvPr/>
        </p:nvSpPr>
        <p:spPr>
          <a:xfrm rot="18600155">
            <a:off x="2411407" y="654359"/>
            <a:ext cx="576064" cy="64370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p:cNvSpPr txBox="1"/>
          <p:nvPr/>
        </p:nvSpPr>
        <p:spPr>
          <a:xfrm>
            <a:off x="395536" y="5877272"/>
            <a:ext cx="8496944" cy="646331"/>
          </a:xfrm>
          <a:prstGeom prst="rect">
            <a:avLst/>
          </a:prstGeom>
          <a:solidFill>
            <a:schemeClr val="bg2"/>
          </a:solidFill>
        </p:spPr>
        <p:txBody>
          <a:bodyPr wrap="square" rtlCol="0">
            <a:spAutoFit/>
          </a:bodyPr>
          <a:lstStyle/>
          <a:p>
            <a:r>
              <a:rPr lang="fr-FR" dirty="0" smtClean="0"/>
              <a:t>Qu’est-ce que le Schweissdissi ? Quel est le nom du sculpteur ? Où se trouve-t-elle actuellement ? Quelle est l’histoire du Schweissdissi ? </a:t>
            </a:r>
            <a:endParaRPr lang="fr-FR" dirty="0"/>
          </a:p>
        </p:txBody>
      </p:sp>
      <p:sp>
        <p:nvSpPr>
          <p:cNvPr id="8" name="ZoneTexte 7">
            <a:hlinkClick r:id="rId2"/>
          </p:cNvPr>
          <p:cNvSpPr txBox="1"/>
          <p:nvPr/>
        </p:nvSpPr>
        <p:spPr>
          <a:xfrm>
            <a:off x="3643306" y="428604"/>
            <a:ext cx="1417743" cy="276999"/>
          </a:xfrm>
          <a:prstGeom prst="rect">
            <a:avLst/>
          </a:prstGeom>
          <a:noFill/>
        </p:spPr>
        <p:txBody>
          <a:bodyPr wrap="square" rtlCol="0">
            <a:spAutoFit/>
          </a:bodyPr>
          <a:lstStyle/>
          <a:p>
            <a:r>
              <a:rPr lang="fr-FR" sz="1200" dirty="0" smtClean="0"/>
              <a:t>Clic 1 sur l’image</a:t>
            </a:r>
            <a:endParaRPr lang="fr-FR" sz="1200" dirty="0"/>
          </a:p>
        </p:txBody>
      </p:sp>
      <p:sp>
        <p:nvSpPr>
          <p:cNvPr id="9" name="ZoneTexte 8">
            <a:hlinkClick r:id="rId4" action="ppaction://hlinkpres?slideindex=1&amp;slidetitle="/>
          </p:cNvPr>
          <p:cNvSpPr txBox="1"/>
          <p:nvPr/>
        </p:nvSpPr>
        <p:spPr>
          <a:xfrm>
            <a:off x="3643306" y="4214818"/>
            <a:ext cx="1714512" cy="276999"/>
          </a:xfrm>
          <a:prstGeom prst="rect">
            <a:avLst/>
          </a:prstGeom>
          <a:noFill/>
        </p:spPr>
        <p:txBody>
          <a:bodyPr wrap="square" rtlCol="0">
            <a:spAutoFit/>
          </a:bodyPr>
          <a:lstStyle/>
          <a:p>
            <a:r>
              <a:rPr lang="fr-FR" sz="1200" dirty="0" smtClean="0">
                <a:hlinkClick r:id="rId5" action="ppaction://hlinksldjump"/>
              </a:rPr>
              <a:t>Clic 2 pour la réponse</a:t>
            </a:r>
            <a:endParaRPr lang="fr-FR" sz="1200" dirty="0"/>
          </a:p>
        </p:txBody>
      </p:sp>
    </p:spTree>
    <p:extLst>
      <p:ext uri="{BB962C8B-B14F-4D97-AF65-F5344CB8AC3E}">
        <p14:creationId xmlns:p14="http://schemas.microsoft.com/office/powerpoint/2010/main" xmlns="" val="1707190736"/>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83568" y="5877272"/>
            <a:ext cx="7776864" cy="646331"/>
          </a:xfrm>
          <a:prstGeom prst="rect">
            <a:avLst/>
          </a:prstGeom>
          <a:solidFill>
            <a:schemeClr val="bg2"/>
          </a:solidFill>
        </p:spPr>
        <p:txBody>
          <a:bodyPr wrap="square" rtlCol="0">
            <a:spAutoFit/>
          </a:bodyPr>
          <a:lstStyle/>
          <a:p>
            <a:r>
              <a:rPr lang="fr-FR" dirty="0" smtClean="0"/>
              <a:t>Repérez le Schweissdissi dans l’espace de la fresque. Quel constat faites-vous ? D’après vous, que représente-t-il pour la ville de Mulhouse ?</a:t>
            </a:r>
            <a:endParaRPr lang="fr-FR" dirty="0"/>
          </a:p>
        </p:txBody>
      </p:sp>
      <p:pic>
        <p:nvPicPr>
          <p:cNvPr id="5" name="Picture 2" descr="C:\Users\Marilou\Desktop\Les murs peints de Mulhouse autour du portrait\Fresque\dreyfuss3.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397000" y="188640"/>
            <a:ext cx="6350000" cy="3975100"/>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Image 2" descr="F:\Les murs peints de Mulhouse autour du portrait\Fresque\11063066_10206443125422134_1808126024_n.jpg"/>
          <p:cNvPicPr/>
          <p:nvPr/>
        </p:nvPicPr>
        <p:blipFill rotWithShape="1">
          <a:blip r:embed="rId3">
            <a:extLst>
              <a:ext uri="{28A0092B-C50C-407E-A947-70E740481C1C}">
                <a14:useLocalDpi xmlns:a14="http://schemas.microsoft.com/office/drawing/2010/main" xmlns="" val="0"/>
              </a:ext>
            </a:extLst>
          </a:blip>
          <a:srcRect l="51198" t="1" b="49604"/>
          <a:stretch/>
        </p:blipFill>
        <p:spPr bwMode="auto">
          <a:xfrm>
            <a:off x="251520" y="2176190"/>
            <a:ext cx="2304256" cy="3008769"/>
          </a:xfrm>
          <a:prstGeom prst="rect">
            <a:avLst/>
          </a:prstGeom>
          <a:noFill/>
          <a:ln>
            <a:noFill/>
          </a:ln>
          <a:extLst>
            <a:ext uri="{53640926-AAD7-44D8-BBD7-CCE9431645EC}">
              <a14:shadowObscured xmlns:a14="http://schemas.microsoft.com/office/drawing/2010/main" xmlns=""/>
            </a:ext>
          </a:extLst>
        </p:spPr>
      </p:pic>
      <p:pic>
        <p:nvPicPr>
          <p:cNvPr id="6" name="Espace réservé du contenu 5">
            <a:hlinkClick r:id="rId4" action="ppaction://hlinksldjump"/>
          </p:cNvPr>
          <p:cNvPicPr>
            <a:picLocks noGrp="1" noChangeAspect="1"/>
          </p:cNvPicPr>
          <p:nvPr>
            <p:ph sz="quarter" idx="13"/>
          </p:nvPr>
        </p:nvPicPr>
        <p:blipFill>
          <a:blip r:embed="rId5">
            <a:extLst>
              <a:ext uri="{28A0092B-C50C-407E-A947-70E740481C1C}">
                <a14:useLocalDpi xmlns:a14="http://schemas.microsoft.com/office/drawing/2010/main" xmlns="" val="0"/>
              </a:ext>
            </a:extLst>
          </a:blip>
          <a:stretch>
            <a:fillRect/>
          </a:stretch>
        </p:blipFill>
        <p:spPr>
          <a:xfrm>
            <a:off x="6771358" y="1268760"/>
            <a:ext cx="1951283" cy="4310299"/>
          </a:xfrm>
        </p:spPr>
      </p:pic>
      <p:sp>
        <p:nvSpPr>
          <p:cNvPr id="7" name="Flèche vers le bas 6"/>
          <p:cNvSpPr/>
          <p:nvPr/>
        </p:nvSpPr>
        <p:spPr>
          <a:xfrm rot="2349881">
            <a:off x="8139578" y="395326"/>
            <a:ext cx="576064" cy="64370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p:cNvSpPr txBox="1"/>
          <p:nvPr/>
        </p:nvSpPr>
        <p:spPr>
          <a:xfrm>
            <a:off x="7726257" y="1000108"/>
            <a:ext cx="1417743" cy="276999"/>
          </a:xfrm>
          <a:prstGeom prst="rect">
            <a:avLst/>
          </a:prstGeom>
          <a:noFill/>
        </p:spPr>
        <p:txBody>
          <a:bodyPr wrap="square" rtlCol="0">
            <a:spAutoFit/>
          </a:bodyPr>
          <a:lstStyle/>
          <a:p>
            <a:r>
              <a:rPr lang="fr-FR" sz="1200" dirty="0" smtClean="0"/>
              <a:t>Clic sur l’image</a:t>
            </a:r>
            <a:endParaRPr lang="fr-FR" sz="1200" dirty="0"/>
          </a:p>
        </p:txBody>
      </p:sp>
    </p:spTree>
    <p:extLst>
      <p:ext uri="{BB962C8B-B14F-4D97-AF65-F5344CB8AC3E}">
        <p14:creationId xmlns:p14="http://schemas.microsoft.com/office/powerpoint/2010/main" xmlns="" val="197773794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15616" y="4365104"/>
            <a:ext cx="6512511" cy="1143000"/>
          </a:xfrm>
        </p:spPr>
        <p:txBody>
          <a:bodyPr/>
          <a:lstStyle/>
          <a:p>
            <a:r>
              <a:rPr lang="fr-FR" dirty="0" smtClean="0">
                <a:effectLst/>
              </a:rPr>
              <a:t> </a:t>
            </a:r>
            <a:r>
              <a:rPr lang="fr-FR" dirty="0">
                <a:effectLst/>
              </a:rPr>
              <a:t>la </a:t>
            </a:r>
            <a:r>
              <a:rPr lang="fr-FR" dirty="0" smtClean="0">
                <a:effectLst/>
              </a:rPr>
              <a:t>Tour </a:t>
            </a:r>
            <a:r>
              <a:rPr lang="fr-FR" dirty="0">
                <a:effectLst/>
              </a:rPr>
              <a:t>du  </a:t>
            </a:r>
            <a:r>
              <a:rPr lang="fr-FR" dirty="0" err="1">
                <a:effectLst/>
              </a:rPr>
              <a:t>Bollwerk</a:t>
            </a:r>
            <a:r>
              <a:rPr lang="fr-FR" dirty="0">
                <a:effectLst/>
              </a:rPr>
              <a:t> </a:t>
            </a:r>
            <a:endParaRPr lang="fr-FR" dirty="0"/>
          </a:p>
        </p:txBody>
      </p:sp>
      <p:pic>
        <p:nvPicPr>
          <p:cNvPr id="4" name="Espace réservé du contenu 3">
            <a:hlinkClick r:id="rId2"/>
          </p:cNvPr>
          <p:cNvPicPr>
            <a:picLocks noGrp="1" noChangeAspect="1"/>
          </p:cNvPicPr>
          <p:nvPr>
            <p:ph sz="quarter" idx="13"/>
          </p:nvPr>
        </p:nvPicPr>
        <p:blipFill>
          <a:blip r:embed="rId3">
            <a:extLst>
              <a:ext uri="{28A0092B-C50C-407E-A947-70E740481C1C}">
                <a14:useLocalDpi xmlns:a14="http://schemas.microsoft.com/office/drawing/2010/main" xmlns="" val="0"/>
              </a:ext>
            </a:extLst>
          </a:blip>
          <a:stretch>
            <a:fillRect/>
          </a:stretch>
        </p:blipFill>
        <p:spPr>
          <a:xfrm>
            <a:off x="1115616" y="836712"/>
            <a:ext cx="4633382" cy="3475037"/>
          </a:xfrm>
        </p:spPr>
      </p:pic>
      <p:sp>
        <p:nvSpPr>
          <p:cNvPr id="6" name="Flèche vers le bas 5"/>
          <p:cNvSpPr/>
          <p:nvPr/>
        </p:nvSpPr>
        <p:spPr>
          <a:xfrm rot="18600155">
            <a:off x="539904" y="654358"/>
            <a:ext cx="576064" cy="64370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p:cNvSpPr txBox="1"/>
          <p:nvPr/>
        </p:nvSpPr>
        <p:spPr>
          <a:xfrm>
            <a:off x="396240" y="5595098"/>
            <a:ext cx="8568952" cy="923330"/>
          </a:xfrm>
          <a:prstGeom prst="rect">
            <a:avLst/>
          </a:prstGeom>
          <a:solidFill>
            <a:schemeClr val="bg2"/>
          </a:solidFill>
        </p:spPr>
        <p:txBody>
          <a:bodyPr wrap="square" rtlCol="0">
            <a:spAutoFit/>
          </a:bodyPr>
          <a:lstStyle/>
          <a:p>
            <a:r>
              <a:rPr lang="fr-FR" dirty="0" smtClean="0"/>
              <a:t>De quand date-t-elle ? Que signifie « </a:t>
            </a:r>
            <a:r>
              <a:rPr lang="fr-FR" dirty="0" err="1" smtClean="0"/>
              <a:t>Bollwerk</a:t>
            </a:r>
            <a:r>
              <a:rPr lang="fr-FR" dirty="0" smtClean="0"/>
              <a:t> » ? La Tour faisait partie de quel ensemble ? Que représente la fresque de Ferdinand Wagner (1893) ? Que représente l’aigle de la Fresque ?</a:t>
            </a:r>
            <a:endParaRPr lang="fr-FR"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436096" y="1439155"/>
            <a:ext cx="3444150" cy="22778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ZoneTexte 7"/>
          <p:cNvSpPr txBox="1"/>
          <p:nvPr/>
        </p:nvSpPr>
        <p:spPr>
          <a:xfrm>
            <a:off x="1142976" y="428604"/>
            <a:ext cx="1417743" cy="276999"/>
          </a:xfrm>
          <a:prstGeom prst="rect">
            <a:avLst/>
          </a:prstGeom>
          <a:noFill/>
        </p:spPr>
        <p:txBody>
          <a:bodyPr wrap="square" rtlCol="0">
            <a:spAutoFit/>
          </a:bodyPr>
          <a:lstStyle/>
          <a:p>
            <a:r>
              <a:rPr lang="fr-FR" sz="1200" dirty="0" smtClean="0"/>
              <a:t>Clic 1 sur l’image</a:t>
            </a:r>
            <a:endParaRPr lang="fr-FR" sz="1200" dirty="0"/>
          </a:p>
        </p:txBody>
      </p:sp>
      <p:sp>
        <p:nvSpPr>
          <p:cNvPr id="9" name="ZoneTexte 8">
            <a:hlinkClick r:id="rId5" action="ppaction://hlinksldjump"/>
          </p:cNvPr>
          <p:cNvSpPr txBox="1"/>
          <p:nvPr/>
        </p:nvSpPr>
        <p:spPr>
          <a:xfrm>
            <a:off x="6858016" y="3786190"/>
            <a:ext cx="2000264" cy="276999"/>
          </a:xfrm>
          <a:prstGeom prst="rect">
            <a:avLst/>
          </a:prstGeom>
          <a:noFill/>
        </p:spPr>
        <p:txBody>
          <a:bodyPr wrap="square" rtlCol="0">
            <a:spAutoFit/>
          </a:bodyPr>
          <a:lstStyle/>
          <a:p>
            <a:r>
              <a:rPr lang="fr-FR" sz="1200" dirty="0" smtClean="0"/>
              <a:t>Clic 2 pour la réponse</a:t>
            </a:r>
            <a:endParaRPr lang="fr-FR" sz="1200" dirty="0"/>
          </a:p>
        </p:txBody>
      </p:sp>
    </p:spTree>
    <p:extLst>
      <p:ext uri="{BB962C8B-B14F-4D97-AF65-F5344CB8AC3E}">
        <p14:creationId xmlns:p14="http://schemas.microsoft.com/office/powerpoint/2010/main" xmlns="" val="3184131856"/>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683568" y="5877272"/>
            <a:ext cx="7992888" cy="646331"/>
          </a:xfrm>
          <a:prstGeom prst="rect">
            <a:avLst/>
          </a:prstGeom>
          <a:solidFill>
            <a:schemeClr val="bg2"/>
          </a:solidFill>
        </p:spPr>
        <p:txBody>
          <a:bodyPr wrap="square" rtlCol="0">
            <a:spAutoFit/>
          </a:bodyPr>
          <a:lstStyle/>
          <a:p>
            <a:r>
              <a:rPr lang="fr-FR" dirty="0" smtClean="0"/>
              <a:t>Repérez la Tour du </a:t>
            </a:r>
            <a:r>
              <a:rPr lang="fr-FR" dirty="0" err="1" smtClean="0"/>
              <a:t>Bollwerk</a:t>
            </a:r>
            <a:r>
              <a:rPr lang="fr-FR" dirty="0" smtClean="0"/>
              <a:t> dans l’espace de la fresque. Quel constat faites-vous ? D’après vous, que représente-t-elle pour la ville de Mulhouse ?</a:t>
            </a:r>
            <a:endParaRPr lang="fr-FR" dirty="0"/>
          </a:p>
        </p:txBody>
      </p:sp>
      <p:pic>
        <p:nvPicPr>
          <p:cNvPr id="4" name="Picture 2" descr="C:\Users\Marilou\Desktop\Les murs peints de Mulhouse autour du portrait\Fresque\dreyfuss3.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23528" y="548680"/>
            <a:ext cx="6350000" cy="3975100"/>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Picture 2">
            <a:hlinkClick r:id="rId3" action="ppaction://hlinksldjump"/>
          </p:cNvPr>
          <p:cNvPicPr>
            <a:picLocks noGrp="1" noChangeAspect="1" noChangeArrowheads="1"/>
          </p:cNvPicPr>
          <p:nvPr>
            <p:ph sz="quarter" idx="13"/>
          </p:nvPr>
        </p:nvPicPr>
        <p:blipFill>
          <a:blip r:embed="rId4">
            <a:extLst>
              <a:ext uri="{28A0092B-C50C-407E-A947-70E740481C1C}">
                <a14:useLocalDpi xmlns:a14="http://schemas.microsoft.com/office/drawing/2010/main" xmlns="" val="0"/>
              </a:ext>
            </a:extLst>
          </a:blip>
          <a:srcRect/>
          <a:stretch>
            <a:fillRect/>
          </a:stretch>
        </p:blipFill>
        <p:spPr bwMode="auto">
          <a:xfrm rot="1073168">
            <a:off x="4766510" y="1900517"/>
            <a:ext cx="3814035" cy="34750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Flèche vers le bas 4"/>
          <p:cNvSpPr/>
          <p:nvPr/>
        </p:nvSpPr>
        <p:spPr>
          <a:xfrm rot="2365065">
            <a:off x="7447153" y="1378443"/>
            <a:ext cx="576064" cy="64370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7500958" y="2071678"/>
            <a:ext cx="1417743" cy="276999"/>
          </a:xfrm>
          <a:prstGeom prst="rect">
            <a:avLst/>
          </a:prstGeom>
          <a:noFill/>
        </p:spPr>
        <p:txBody>
          <a:bodyPr wrap="square" rtlCol="0">
            <a:spAutoFit/>
          </a:bodyPr>
          <a:lstStyle/>
          <a:p>
            <a:r>
              <a:rPr lang="fr-FR" sz="1200" dirty="0" smtClean="0"/>
              <a:t>Clic sur l’image</a:t>
            </a:r>
            <a:endParaRPr lang="fr-FR" sz="1200" dirty="0"/>
          </a:p>
        </p:txBody>
      </p:sp>
    </p:spTree>
    <p:extLst>
      <p:ext uri="{BB962C8B-B14F-4D97-AF65-F5344CB8AC3E}">
        <p14:creationId xmlns:p14="http://schemas.microsoft.com/office/powerpoint/2010/main" xmlns="" val="110561478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259632" y="4365104"/>
            <a:ext cx="6512511" cy="1143000"/>
          </a:xfrm>
        </p:spPr>
        <p:txBody>
          <a:bodyPr/>
          <a:lstStyle/>
          <a:p>
            <a:pPr algn="ctr"/>
            <a:r>
              <a:rPr lang="fr-FR" dirty="0" smtClean="0"/>
              <a:t>Colonne Lambert</a:t>
            </a:r>
            <a:endParaRPr lang="fr-FR" dirty="0"/>
          </a:p>
        </p:txBody>
      </p:sp>
      <p:pic>
        <p:nvPicPr>
          <p:cNvPr id="4" name="Espace réservé du contenu 3">
            <a:hlinkClick r:id="rId2"/>
          </p:cNvPr>
          <p:cNvPicPr>
            <a:picLocks noGrp="1" noChangeAspect="1"/>
          </p:cNvPicPr>
          <p:nvPr>
            <p:ph sz="quarter" idx="13"/>
          </p:nvPr>
        </p:nvPicPr>
        <p:blipFill>
          <a:blip r:embed="rId3">
            <a:extLst>
              <a:ext uri="{28A0092B-C50C-407E-A947-70E740481C1C}">
                <a14:useLocalDpi xmlns:a14="http://schemas.microsoft.com/office/drawing/2010/main" xmlns="" val="0"/>
              </a:ext>
            </a:extLst>
          </a:blip>
          <a:stretch>
            <a:fillRect/>
          </a:stretch>
        </p:blipFill>
        <p:spPr>
          <a:xfrm>
            <a:off x="3040261" y="811219"/>
            <a:ext cx="2606277" cy="3475037"/>
          </a:xfrm>
        </p:spPr>
      </p:pic>
      <p:sp>
        <p:nvSpPr>
          <p:cNvPr id="5" name="Flèche vers le bas 4"/>
          <p:cNvSpPr/>
          <p:nvPr/>
        </p:nvSpPr>
        <p:spPr>
          <a:xfrm rot="18600155">
            <a:off x="2619588" y="1158417"/>
            <a:ext cx="576064" cy="64370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p:cNvSpPr txBox="1"/>
          <p:nvPr/>
        </p:nvSpPr>
        <p:spPr>
          <a:xfrm>
            <a:off x="323528" y="5661248"/>
            <a:ext cx="8568952" cy="923330"/>
          </a:xfrm>
          <a:prstGeom prst="rect">
            <a:avLst/>
          </a:prstGeom>
          <a:solidFill>
            <a:schemeClr val="bg2"/>
          </a:solidFill>
        </p:spPr>
        <p:txBody>
          <a:bodyPr wrap="square" rtlCol="0">
            <a:spAutoFit/>
          </a:bodyPr>
          <a:lstStyle/>
          <a:p>
            <a:r>
              <a:rPr lang="fr-FR" dirty="0" smtClean="0"/>
              <a:t>De quand date la colonne ? Où est-elle située dans l’espace urbain ? A qui rend-elle homme ? Pourquoi est-il célèbre ? De combien de partie est composée la colonne ?</a:t>
            </a:r>
            <a:endParaRPr lang="fr-FR" dirty="0"/>
          </a:p>
        </p:txBody>
      </p:sp>
      <p:sp>
        <p:nvSpPr>
          <p:cNvPr id="8" name="ZoneTexte 7"/>
          <p:cNvSpPr txBox="1"/>
          <p:nvPr/>
        </p:nvSpPr>
        <p:spPr>
          <a:xfrm>
            <a:off x="1285852" y="857232"/>
            <a:ext cx="1417743" cy="276999"/>
          </a:xfrm>
          <a:prstGeom prst="rect">
            <a:avLst/>
          </a:prstGeom>
          <a:noFill/>
        </p:spPr>
        <p:txBody>
          <a:bodyPr wrap="square" rtlCol="0">
            <a:spAutoFit/>
          </a:bodyPr>
          <a:lstStyle/>
          <a:p>
            <a:r>
              <a:rPr lang="fr-FR" sz="1200" dirty="0" smtClean="0"/>
              <a:t>Clic 1 sur l’image</a:t>
            </a:r>
            <a:endParaRPr lang="fr-FR" sz="1200" dirty="0"/>
          </a:p>
        </p:txBody>
      </p:sp>
      <p:sp>
        <p:nvSpPr>
          <p:cNvPr id="9" name="ZoneTexte 8">
            <a:hlinkClick r:id="rId4" action="ppaction://hlinksldjump"/>
          </p:cNvPr>
          <p:cNvSpPr txBox="1"/>
          <p:nvPr/>
        </p:nvSpPr>
        <p:spPr>
          <a:xfrm>
            <a:off x="5857884" y="3857628"/>
            <a:ext cx="1928826" cy="276999"/>
          </a:xfrm>
          <a:prstGeom prst="rect">
            <a:avLst/>
          </a:prstGeom>
          <a:noFill/>
        </p:spPr>
        <p:txBody>
          <a:bodyPr wrap="square" rtlCol="0">
            <a:spAutoFit/>
          </a:bodyPr>
          <a:lstStyle/>
          <a:p>
            <a:r>
              <a:rPr lang="fr-FR" sz="1200" dirty="0" smtClean="0"/>
              <a:t>Clic 2 pour la réponse </a:t>
            </a:r>
            <a:endParaRPr lang="fr-FR" sz="1200" dirty="0"/>
          </a:p>
        </p:txBody>
      </p:sp>
    </p:spTree>
    <p:extLst>
      <p:ext uri="{BB962C8B-B14F-4D97-AF65-F5344CB8AC3E}">
        <p14:creationId xmlns:p14="http://schemas.microsoft.com/office/powerpoint/2010/main" xmlns="" val="3834782623"/>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539552" y="5661248"/>
            <a:ext cx="7992888" cy="646331"/>
          </a:xfrm>
          <a:prstGeom prst="rect">
            <a:avLst/>
          </a:prstGeom>
          <a:solidFill>
            <a:schemeClr val="bg2"/>
          </a:solidFill>
        </p:spPr>
        <p:txBody>
          <a:bodyPr wrap="square" rtlCol="0">
            <a:spAutoFit/>
          </a:bodyPr>
          <a:lstStyle/>
          <a:p>
            <a:r>
              <a:rPr lang="fr-FR" dirty="0" smtClean="0"/>
              <a:t>Repérez la Colonne de Lambert dans l’espace de la fresque. Quel constat faites-vous ? D’après vous, que représente-t-elle pour la ville de Mulhouse ?</a:t>
            </a:r>
            <a:endParaRPr lang="fr-FR" dirty="0"/>
          </a:p>
        </p:txBody>
      </p:sp>
      <p:pic>
        <p:nvPicPr>
          <p:cNvPr id="6" name="Picture 2" descr="C:\Users\Marilou\Desktop\Les murs peints de Mulhouse autour du portrait\Fresque\dreyfuss3.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90527" y="307116"/>
            <a:ext cx="6350000" cy="3975100"/>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Image 2" descr="F:\Les murs peints de Mulhouse autour du portrait\Fresque\11056824_10206443162543062_1191666447_n.jpg">
            <a:hlinkClick r:id="rId3" action="ppaction://hlinksldjump"/>
          </p:cNvPr>
          <p:cNvPicPr/>
          <p:nvPr/>
        </p:nvPicPr>
        <p:blipFill rotWithShape="1">
          <a:blip r:embed="rId4">
            <a:extLst>
              <a:ext uri="{28A0092B-C50C-407E-A947-70E740481C1C}">
                <a14:useLocalDpi xmlns:a14="http://schemas.microsoft.com/office/drawing/2010/main" xmlns="" val="0"/>
              </a:ext>
            </a:extLst>
          </a:blip>
          <a:srcRect l="4939" t="673" r="34432" b="62961"/>
          <a:stretch/>
        </p:blipFill>
        <p:spPr bwMode="auto">
          <a:xfrm>
            <a:off x="5220072" y="1988840"/>
            <a:ext cx="3456384" cy="3168352"/>
          </a:xfrm>
          <a:prstGeom prst="rect">
            <a:avLst/>
          </a:prstGeom>
          <a:noFill/>
          <a:ln>
            <a:noFill/>
          </a:ln>
          <a:extLst>
            <a:ext uri="{53640926-AAD7-44D8-BBD7-CCE9431645EC}">
              <a14:shadowObscured xmlns:a14="http://schemas.microsoft.com/office/drawing/2010/main" xmlns=""/>
            </a:ext>
          </a:extLst>
        </p:spPr>
      </p:pic>
      <p:sp>
        <p:nvSpPr>
          <p:cNvPr id="7" name="Flèche vers le bas 6"/>
          <p:cNvSpPr/>
          <p:nvPr/>
        </p:nvSpPr>
        <p:spPr>
          <a:xfrm rot="2365065">
            <a:off x="7782683" y="1109791"/>
            <a:ext cx="576064" cy="64370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p:cNvSpPr txBox="1"/>
          <p:nvPr/>
        </p:nvSpPr>
        <p:spPr>
          <a:xfrm>
            <a:off x="7286644" y="1785926"/>
            <a:ext cx="1417743" cy="276999"/>
          </a:xfrm>
          <a:prstGeom prst="rect">
            <a:avLst/>
          </a:prstGeom>
          <a:noFill/>
        </p:spPr>
        <p:txBody>
          <a:bodyPr wrap="square" rtlCol="0">
            <a:spAutoFit/>
          </a:bodyPr>
          <a:lstStyle/>
          <a:p>
            <a:r>
              <a:rPr lang="fr-FR" sz="1200" dirty="0" smtClean="0"/>
              <a:t>Clic sur l’image</a:t>
            </a:r>
            <a:endParaRPr lang="fr-FR" sz="1200" dirty="0"/>
          </a:p>
        </p:txBody>
      </p:sp>
    </p:spTree>
    <p:extLst>
      <p:ext uri="{BB962C8B-B14F-4D97-AF65-F5344CB8AC3E}">
        <p14:creationId xmlns:p14="http://schemas.microsoft.com/office/powerpoint/2010/main" xmlns="" val="423563677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87624" y="4365104"/>
            <a:ext cx="6512511" cy="1143000"/>
          </a:xfrm>
        </p:spPr>
        <p:txBody>
          <a:bodyPr/>
          <a:lstStyle/>
          <a:p>
            <a:pPr algn="ctr"/>
            <a:r>
              <a:rPr lang="fr-FR" dirty="0" smtClean="0"/>
              <a:t> Tour de l’Europe</a:t>
            </a:r>
            <a:endParaRPr lang="fr-FR" dirty="0"/>
          </a:p>
        </p:txBody>
      </p:sp>
      <p:pic>
        <p:nvPicPr>
          <p:cNvPr id="4" name="Espace réservé du contenu 3">
            <a:hlinkClick r:id="rId2"/>
          </p:cNvPr>
          <p:cNvPicPr>
            <a:picLocks noGrp="1" noChangeAspect="1"/>
          </p:cNvPicPr>
          <p:nvPr>
            <p:ph sz="quarter" idx="13"/>
          </p:nvPr>
        </p:nvPicPr>
        <p:blipFill>
          <a:blip r:embed="rId3">
            <a:extLst>
              <a:ext uri="{28A0092B-C50C-407E-A947-70E740481C1C}">
                <a14:useLocalDpi xmlns:a14="http://schemas.microsoft.com/office/drawing/2010/main" xmlns="" val="0"/>
              </a:ext>
            </a:extLst>
          </a:blip>
          <a:stretch>
            <a:fillRect/>
          </a:stretch>
        </p:blipFill>
        <p:spPr>
          <a:xfrm>
            <a:off x="3185054" y="731838"/>
            <a:ext cx="2316691" cy="3475037"/>
          </a:xfrm>
        </p:spPr>
      </p:pic>
      <p:sp>
        <p:nvSpPr>
          <p:cNvPr id="6" name="Flèche vers le bas 5"/>
          <p:cNvSpPr/>
          <p:nvPr/>
        </p:nvSpPr>
        <p:spPr>
          <a:xfrm rot="18600155">
            <a:off x="2001021" y="748597"/>
            <a:ext cx="576064" cy="64370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p:cNvSpPr txBox="1"/>
          <p:nvPr/>
        </p:nvSpPr>
        <p:spPr>
          <a:xfrm>
            <a:off x="395536" y="5589240"/>
            <a:ext cx="8568952" cy="646331"/>
          </a:xfrm>
          <a:prstGeom prst="rect">
            <a:avLst/>
          </a:prstGeom>
          <a:solidFill>
            <a:schemeClr val="bg2"/>
          </a:solidFill>
        </p:spPr>
        <p:txBody>
          <a:bodyPr wrap="square" rtlCol="0">
            <a:spAutoFit/>
          </a:bodyPr>
          <a:lstStyle/>
          <a:p>
            <a:r>
              <a:rPr lang="fr-FR" dirty="0" smtClean="0"/>
              <a:t>Qu’est-ce que la Tour de l’Europe et quand a-t-elle été inaugurée  ? En quel matériau ? Quelle est sa forme et sa hauteur ? </a:t>
            </a:r>
            <a:endParaRPr lang="fr-FR" dirty="0"/>
          </a:p>
        </p:txBody>
      </p:sp>
      <p:sp>
        <p:nvSpPr>
          <p:cNvPr id="8" name="ZoneTexte 7"/>
          <p:cNvSpPr txBox="1"/>
          <p:nvPr/>
        </p:nvSpPr>
        <p:spPr>
          <a:xfrm>
            <a:off x="1714480" y="1500174"/>
            <a:ext cx="1417743" cy="276999"/>
          </a:xfrm>
          <a:prstGeom prst="rect">
            <a:avLst/>
          </a:prstGeom>
          <a:noFill/>
        </p:spPr>
        <p:txBody>
          <a:bodyPr wrap="square" rtlCol="0">
            <a:spAutoFit/>
          </a:bodyPr>
          <a:lstStyle/>
          <a:p>
            <a:r>
              <a:rPr lang="fr-FR" sz="1200" dirty="0" smtClean="0"/>
              <a:t>Clic 1 sur l’image</a:t>
            </a:r>
            <a:endParaRPr lang="fr-FR" sz="1200" dirty="0"/>
          </a:p>
        </p:txBody>
      </p:sp>
      <p:sp>
        <p:nvSpPr>
          <p:cNvPr id="9" name="ZoneTexte 8">
            <a:hlinkClick r:id="rId4" action="ppaction://hlinksldjump"/>
          </p:cNvPr>
          <p:cNvSpPr txBox="1"/>
          <p:nvPr/>
        </p:nvSpPr>
        <p:spPr>
          <a:xfrm>
            <a:off x="5643570" y="3714752"/>
            <a:ext cx="2286016" cy="276999"/>
          </a:xfrm>
          <a:prstGeom prst="rect">
            <a:avLst/>
          </a:prstGeom>
          <a:noFill/>
        </p:spPr>
        <p:txBody>
          <a:bodyPr wrap="square" rtlCol="0">
            <a:spAutoFit/>
          </a:bodyPr>
          <a:lstStyle/>
          <a:p>
            <a:r>
              <a:rPr lang="fr-FR" sz="1200" dirty="0" smtClean="0"/>
              <a:t>Clic 2 pour la réponse</a:t>
            </a:r>
            <a:endParaRPr lang="fr-FR" sz="1200" dirty="0"/>
          </a:p>
        </p:txBody>
      </p:sp>
    </p:spTree>
    <p:extLst>
      <p:ext uri="{BB962C8B-B14F-4D97-AF65-F5344CB8AC3E}">
        <p14:creationId xmlns:p14="http://schemas.microsoft.com/office/powerpoint/2010/main" xmlns="" val="2265268541"/>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Marilou\Desktop\Les murs peints de Mulhouse autour du portrait\Fresque\dreyfuss3.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90527" y="307116"/>
            <a:ext cx="6350000" cy="3975100"/>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Espace réservé du contenu 3">
            <a:hlinkClick r:id="rId3" action="ppaction://hlinksldjump"/>
          </p:cNvPr>
          <p:cNvPicPr>
            <a:picLocks noGrp="1" noChangeAspect="1"/>
          </p:cNvPicPr>
          <p:nvPr>
            <p:ph sz="quarter" idx="13"/>
          </p:nvPr>
        </p:nvPicPr>
        <p:blipFill>
          <a:blip r:embed="rId4">
            <a:extLst>
              <a:ext uri="{28A0092B-C50C-407E-A947-70E740481C1C}">
                <a14:useLocalDpi xmlns:a14="http://schemas.microsoft.com/office/drawing/2010/main" xmlns="" val="0"/>
              </a:ext>
            </a:extLst>
          </a:blip>
          <a:stretch>
            <a:fillRect/>
          </a:stretch>
        </p:blipFill>
        <p:spPr>
          <a:xfrm>
            <a:off x="5580112" y="2420888"/>
            <a:ext cx="3159821" cy="2952328"/>
          </a:xfrm>
        </p:spPr>
      </p:pic>
      <p:sp>
        <p:nvSpPr>
          <p:cNvPr id="5" name="ZoneTexte 4"/>
          <p:cNvSpPr txBox="1"/>
          <p:nvPr/>
        </p:nvSpPr>
        <p:spPr>
          <a:xfrm>
            <a:off x="395536" y="5661248"/>
            <a:ext cx="8136904" cy="646331"/>
          </a:xfrm>
          <a:prstGeom prst="rect">
            <a:avLst/>
          </a:prstGeom>
          <a:solidFill>
            <a:schemeClr val="bg2"/>
          </a:solidFill>
        </p:spPr>
        <p:txBody>
          <a:bodyPr wrap="square" rtlCol="0">
            <a:spAutoFit/>
          </a:bodyPr>
          <a:lstStyle/>
          <a:p>
            <a:r>
              <a:rPr lang="fr-FR" dirty="0" smtClean="0"/>
              <a:t>Repérez la Tour de l’Europe dans l’espace de la fresque. Quel constat faites-vous  ? D’après vous, que représente-t-elle pour la ville de Mulhouse ?</a:t>
            </a:r>
            <a:endParaRPr lang="fr-FR" dirty="0"/>
          </a:p>
        </p:txBody>
      </p:sp>
      <p:sp>
        <p:nvSpPr>
          <p:cNvPr id="6" name="Flèche vers le bas 5"/>
          <p:cNvSpPr/>
          <p:nvPr/>
        </p:nvSpPr>
        <p:spPr>
          <a:xfrm rot="2365065">
            <a:off x="7925560" y="1466981"/>
            <a:ext cx="576064" cy="64370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p:cNvSpPr txBox="1"/>
          <p:nvPr/>
        </p:nvSpPr>
        <p:spPr>
          <a:xfrm>
            <a:off x="7500958" y="2071678"/>
            <a:ext cx="1417743" cy="276999"/>
          </a:xfrm>
          <a:prstGeom prst="rect">
            <a:avLst/>
          </a:prstGeom>
          <a:noFill/>
        </p:spPr>
        <p:txBody>
          <a:bodyPr wrap="square" rtlCol="0">
            <a:spAutoFit/>
          </a:bodyPr>
          <a:lstStyle/>
          <a:p>
            <a:r>
              <a:rPr lang="fr-FR" sz="1200" dirty="0" smtClean="0"/>
              <a:t>Clic sur l’image</a:t>
            </a:r>
            <a:endParaRPr lang="fr-FR" sz="1200" dirty="0"/>
          </a:p>
        </p:txBody>
      </p:sp>
    </p:spTree>
    <p:extLst>
      <p:ext uri="{BB962C8B-B14F-4D97-AF65-F5344CB8AC3E}">
        <p14:creationId xmlns:p14="http://schemas.microsoft.com/office/powerpoint/2010/main" xmlns="" val="118359478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57224" y="2571744"/>
            <a:ext cx="7786742" cy="1143000"/>
          </a:xfrm>
        </p:spPr>
        <p:txBody>
          <a:bodyPr/>
          <a:lstStyle/>
          <a:p>
            <a:pPr marL="0" indent="0" algn="ctr">
              <a:buNone/>
            </a:pPr>
            <a:r>
              <a:rPr lang="fr-FR" dirty="0" smtClean="0"/>
              <a:t>ENTRER DANS L’UNIVERS DES ARTISTES</a:t>
            </a:r>
            <a:endParaRPr lang="fr-FR" dirty="0"/>
          </a:p>
        </p:txBody>
      </p:sp>
    </p:spTree>
    <p:extLst>
      <p:ext uri="{BB962C8B-B14F-4D97-AF65-F5344CB8AC3E}">
        <p14:creationId xmlns:p14="http://schemas.microsoft.com/office/powerpoint/2010/main" xmlns="" val="378929041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15616" y="2420888"/>
            <a:ext cx="6512511" cy="1143000"/>
          </a:xfrm>
        </p:spPr>
        <p:txBody>
          <a:bodyPr/>
          <a:lstStyle/>
          <a:p>
            <a:pPr marL="0" indent="0" algn="ctr">
              <a:buNone/>
            </a:pPr>
            <a:r>
              <a:rPr lang="fr-FR" dirty="0" smtClean="0"/>
              <a:t>ANALYSE DE LA PLASTIQUE SUR LE TERRAIN</a:t>
            </a:r>
            <a:endParaRPr lang="fr-FR" dirty="0"/>
          </a:p>
        </p:txBody>
      </p:sp>
    </p:spTree>
    <p:extLst>
      <p:ext uri="{BB962C8B-B14F-4D97-AF65-F5344CB8AC3E}">
        <p14:creationId xmlns:p14="http://schemas.microsoft.com/office/powerpoint/2010/main" xmlns="" val="21760038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571472" y="2636912"/>
            <a:ext cx="8072494" cy="1384995"/>
          </a:xfrm>
          <a:prstGeom prst="rect">
            <a:avLst/>
          </a:prstGeom>
          <a:noFill/>
        </p:spPr>
        <p:txBody>
          <a:bodyPr wrap="square" rtlCol="0">
            <a:spAutoFit/>
          </a:bodyPr>
          <a:lstStyle/>
          <a:p>
            <a:pPr marL="342900" indent="-342900">
              <a:buAutoNum type="arabicParenR"/>
            </a:pPr>
            <a:r>
              <a:rPr lang="fr-FR" sz="2800" dirty="0" smtClean="0"/>
              <a:t>Quelles sont les couleurs dominantes ? Quelle symbolique pour chaque couleur ?</a:t>
            </a:r>
          </a:p>
          <a:p>
            <a:endParaRPr lang="fr-FR" sz="2800" dirty="0" smtClean="0"/>
          </a:p>
        </p:txBody>
      </p:sp>
      <p:sp>
        <p:nvSpPr>
          <p:cNvPr id="5" name="ZoneTexte 4">
            <a:hlinkClick r:id="rId2" action="ppaction://hlinksldjump"/>
          </p:cNvPr>
          <p:cNvSpPr txBox="1"/>
          <p:nvPr/>
        </p:nvSpPr>
        <p:spPr>
          <a:xfrm>
            <a:off x="6084168" y="5373216"/>
            <a:ext cx="2160240" cy="369332"/>
          </a:xfrm>
          <a:prstGeom prst="rect">
            <a:avLst/>
          </a:prstGeom>
          <a:noFill/>
        </p:spPr>
        <p:txBody>
          <a:bodyPr wrap="square" rtlCol="0">
            <a:spAutoFit/>
          </a:bodyPr>
          <a:lstStyle/>
          <a:p>
            <a:r>
              <a:rPr lang="fr-FR" dirty="0" smtClean="0"/>
              <a:t>Pour en savoir plus</a:t>
            </a:r>
            <a:endParaRPr lang="fr-FR" dirty="0"/>
          </a:p>
        </p:txBody>
      </p:sp>
      <p:sp>
        <p:nvSpPr>
          <p:cNvPr id="6" name="Flèche vers le bas 5"/>
          <p:cNvSpPr/>
          <p:nvPr/>
        </p:nvSpPr>
        <p:spPr>
          <a:xfrm rot="2365065">
            <a:off x="6996865" y="4753129"/>
            <a:ext cx="576064" cy="64370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xmlns="" val="238627933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857224" y="2636912"/>
            <a:ext cx="7429552" cy="1384995"/>
          </a:xfrm>
          <a:prstGeom prst="rect">
            <a:avLst/>
          </a:prstGeom>
          <a:noFill/>
        </p:spPr>
        <p:txBody>
          <a:bodyPr wrap="square" rtlCol="0">
            <a:spAutoFit/>
          </a:bodyPr>
          <a:lstStyle/>
          <a:p>
            <a:r>
              <a:rPr lang="fr-FR" sz="2800" dirty="0" smtClean="0"/>
              <a:t>2) D’après vous, pourquoi les artistes ont-ils choisi ces couleurs pour symboliser la ville de Mulhouse ?</a:t>
            </a:r>
            <a:endParaRPr lang="fr-FR" sz="2800" dirty="0"/>
          </a:p>
        </p:txBody>
      </p:sp>
      <p:sp>
        <p:nvSpPr>
          <p:cNvPr id="5" name="ZoneTexte 4">
            <a:hlinkClick r:id="rId2" action="ppaction://hlinksldjump"/>
          </p:cNvPr>
          <p:cNvSpPr txBox="1"/>
          <p:nvPr/>
        </p:nvSpPr>
        <p:spPr>
          <a:xfrm>
            <a:off x="6084168" y="5373216"/>
            <a:ext cx="2160240" cy="369332"/>
          </a:xfrm>
          <a:prstGeom prst="rect">
            <a:avLst/>
          </a:prstGeom>
          <a:noFill/>
        </p:spPr>
        <p:txBody>
          <a:bodyPr wrap="square" rtlCol="0">
            <a:spAutoFit/>
          </a:bodyPr>
          <a:lstStyle/>
          <a:p>
            <a:r>
              <a:rPr lang="fr-FR" dirty="0" smtClean="0"/>
              <a:t>Pour en savoir plus</a:t>
            </a:r>
            <a:endParaRPr lang="fr-FR" dirty="0"/>
          </a:p>
        </p:txBody>
      </p:sp>
      <p:sp>
        <p:nvSpPr>
          <p:cNvPr id="6" name="Flèche vers le bas 5"/>
          <p:cNvSpPr/>
          <p:nvPr/>
        </p:nvSpPr>
        <p:spPr>
          <a:xfrm rot="2365065">
            <a:off x="6996865" y="4753129"/>
            <a:ext cx="576064" cy="64370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xmlns="" val="238627933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15616" y="2420888"/>
            <a:ext cx="6512511" cy="1143000"/>
          </a:xfrm>
        </p:spPr>
        <p:txBody>
          <a:bodyPr/>
          <a:lstStyle/>
          <a:p>
            <a:pPr marL="0" indent="0" algn="ctr">
              <a:buNone/>
            </a:pPr>
            <a:r>
              <a:rPr lang="fr-FR" dirty="0" smtClean="0"/>
              <a:t>ANALYSE DU SENS SUR LE TERRAIN</a:t>
            </a:r>
            <a:endParaRPr lang="fr-FR" dirty="0"/>
          </a:p>
        </p:txBody>
      </p:sp>
    </p:spTree>
    <p:extLst>
      <p:ext uri="{BB962C8B-B14F-4D97-AF65-F5344CB8AC3E}">
        <p14:creationId xmlns:p14="http://schemas.microsoft.com/office/powerpoint/2010/main" xmlns="" val="210943558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428596" y="2500307"/>
            <a:ext cx="8215370" cy="2062103"/>
          </a:xfrm>
          <a:prstGeom prst="rect">
            <a:avLst/>
          </a:prstGeom>
          <a:noFill/>
        </p:spPr>
        <p:txBody>
          <a:bodyPr wrap="square" rtlCol="0">
            <a:spAutoFit/>
          </a:bodyPr>
          <a:lstStyle/>
          <a:p>
            <a:pPr marL="342900" indent="-342900">
              <a:buAutoNum type="arabicParenR"/>
            </a:pPr>
            <a:r>
              <a:rPr lang="fr-FR" sz="3200" dirty="0" smtClean="0"/>
              <a:t>Dans quelle mesure, pouvons-nous affirmer que c’est une pièce de théâtre ?</a:t>
            </a:r>
          </a:p>
          <a:p>
            <a:endParaRPr lang="fr-FR" sz="3200" dirty="0" smtClean="0"/>
          </a:p>
          <a:p>
            <a:endParaRPr lang="fr-FR" sz="3200" dirty="0"/>
          </a:p>
        </p:txBody>
      </p:sp>
      <p:sp>
        <p:nvSpPr>
          <p:cNvPr id="5" name="ZoneTexte 4">
            <a:hlinkClick r:id="rId2" action="ppaction://hlinksldjump"/>
          </p:cNvPr>
          <p:cNvSpPr txBox="1"/>
          <p:nvPr/>
        </p:nvSpPr>
        <p:spPr>
          <a:xfrm>
            <a:off x="6084168" y="5373216"/>
            <a:ext cx="2160240" cy="369332"/>
          </a:xfrm>
          <a:prstGeom prst="rect">
            <a:avLst/>
          </a:prstGeom>
          <a:noFill/>
        </p:spPr>
        <p:txBody>
          <a:bodyPr wrap="square" rtlCol="0">
            <a:spAutoFit/>
          </a:bodyPr>
          <a:lstStyle/>
          <a:p>
            <a:r>
              <a:rPr lang="fr-FR" dirty="0" smtClean="0"/>
              <a:t>Pour en savoir plus</a:t>
            </a:r>
            <a:endParaRPr lang="fr-FR" dirty="0"/>
          </a:p>
        </p:txBody>
      </p:sp>
      <p:sp>
        <p:nvSpPr>
          <p:cNvPr id="6" name="Flèche vers le bas 5"/>
          <p:cNvSpPr/>
          <p:nvPr/>
        </p:nvSpPr>
        <p:spPr>
          <a:xfrm rot="2365065">
            <a:off x="7068303" y="4753129"/>
            <a:ext cx="576064" cy="64370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xmlns="" val="6730046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500034" y="2000240"/>
            <a:ext cx="8001056" cy="1384995"/>
          </a:xfrm>
          <a:prstGeom prst="rect">
            <a:avLst/>
          </a:prstGeom>
          <a:noFill/>
        </p:spPr>
        <p:txBody>
          <a:bodyPr wrap="square" rtlCol="0">
            <a:spAutoFit/>
          </a:bodyPr>
          <a:lstStyle/>
          <a:p>
            <a:endParaRPr lang="fr-FR" sz="2800" dirty="0" smtClean="0"/>
          </a:p>
          <a:p>
            <a:r>
              <a:rPr lang="fr-FR" sz="2800" dirty="0" smtClean="0"/>
              <a:t>2) Comment le mouvement est-il mis en scène ?</a:t>
            </a:r>
          </a:p>
          <a:p>
            <a:endParaRPr lang="fr-FR" sz="2800" dirty="0"/>
          </a:p>
        </p:txBody>
      </p:sp>
      <p:sp>
        <p:nvSpPr>
          <p:cNvPr id="5" name="ZoneTexte 4">
            <a:hlinkClick r:id="rId2" action="ppaction://hlinksldjump"/>
          </p:cNvPr>
          <p:cNvSpPr txBox="1"/>
          <p:nvPr/>
        </p:nvSpPr>
        <p:spPr>
          <a:xfrm>
            <a:off x="6084168" y="5373216"/>
            <a:ext cx="2160240" cy="369332"/>
          </a:xfrm>
          <a:prstGeom prst="rect">
            <a:avLst/>
          </a:prstGeom>
          <a:noFill/>
        </p:spPr>
        <p:txBody>
          <a:bodyPr wrap="square" rtlCol="0">
            <a:spAutoFit/>
          </a:bodyPr>
          <a:lstStyle/>
          <a:p>
            <a:r>
              <a:rPr lang="fr-FR" dirty="0" smtClean="0"/>
              <a:t>Pour en savoir plus</a:t>
            </a:r>
            <a:endParaRPr lang="fr-FR" dirty="0"/>
          </a:p>
        </p:txBody>
      </p:sp>
      <p:sp>
        <p:nvSpPr>
          <p:cNvPr id="6" name="Flèche vers le bas 5"/>
          <p:cNvSpPr/>
          <p:nvPr/>
        </p:nvSpPr>
        <p:spPr>
          <a:xfrm rot="2365065">
            <a:off x="7068303" y="4753129"/>
            <a:ext cx="576064" cy="64370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xmlns="" val="67300467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428596" y="2143116"/>
            <a:ext cx="8358246" cy="1384995"/>
          </a:xfrm>
          <a:prstGeom prst="rect">
            <a:avLst/>
          </a:prstGeom>
          <a:noFill/>
        </p:spPr>
        <p:txBody>
          <a:bodyPr wrap="square" rtlCol="0">
            <a:spAutoFit/>
          </a:bodyPr>
          <a:lstStyle/>
          <a:p>
            <a:pPr algn="just"/>
            <a:r>
              <a:rPr lang="fr-FR" sz="2800" dirty="0" smtClean="0"/>
              <a:t>3) Décrivez les personnages qui apparaissent dans l’œuvre. Quelle place y occupent-ils ?</a:t>
            </a:r>
          </a:p>
          <a:p>
            <a:pPr algn="just"/>
            <a:endParaRPr lang="fr-FR" sz="2800" dirty="0"/>
          </a:p>
        </p:txBody>
      </p:sp>
      <p:sp>
        <p:nvSpPr>
          <p:cNvPr id="5" name="ZoneTexte 4">
            <a:hlinkClick r:id="rId2" action="ppaction://hlinksldjump"/>
          </p:cNvPr>
          <p:cNvSpPr txBox="1"/>
          <p:nvPr/>
        </p:nvSpPr>
        <p:spPr>
          <a:xfrm>
            <a:off x="6084168" y="5373216"/>
            <a:ext cx="2160240" cy="369332"/>
          </a:xfrm>
          <a:prstGeom prst="rect">
            <a:avLst/>
          </a:prstGeom>
          <a:noFill/>
        </p:spPr>
        <p:txBody>
          <a:bodyPr wrap="square" rtlCol="0">
            <a:spAutoFit/>
          </a:bodyPr>
          <a:lstStyle/>
          <a:p>
            <a:r>
              <a:rPr lang="fr-FR" dirty="0" smtClean="0"/>
              <a:t>Pour en savoir plus</a:t>
            </a:r>
            <a:endParaRPr lang="fr-FR" dirty="0"/>
          </a:p>
        </p:txBody>
      </p:sp>
      <p:sp>
        <p:nvSpPr>
          <p:cNvPr id="6" name="Flèche vers le bas 5"/>
          <p:cNvSpPr/>
          <p:nvPr/>
        </p:nvSpPr>
        <p:spPr>
          <a:xfrm rot="2365065">
            <a:off x="7068303" y="4753129"/>
            <a:ext cx="576064" cy="64370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xmlns="" val="67300467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14282" y="2428868"/>
            <a:ext cx="8715436" cy="1815882"/>
          </a:xfrm>
          <a:prstGeom prst="rect">
            <a:avLst/>
          </a:prstGeom>
          <a:noFill/>
        </p:spPr>
        <p:txBody>
          <a:bodyPr wrap="square" rtlCol="0">
            <a:spAutoFit/>
          </a:bodyPr>
          <a:lstStyle/>
          <a:p>
            <a:pPr algn="just"/>
            <a:endParaRPr lang="fr-FR" sz="2800" dirty="0"/>
          </a:p>
          <a:p>
            <a:pPr algn="just"/>
            <a:r>
              <a:rPr lang="fr-FR" sz="2800" dirty="0" smtClean="0"/>
              <a:t>4) Après avoir expliqué le titre de l’œuvre, donnez un autre titre. </a:t>
            </a:r>
          </a:p>
          <a:p>
            <a:pPr algn="just"/>
            <a:endParaRPr lang="fr-FR" sz="2800" dirty="0" smtClean="0"/>
          </a:p>
        </p:txBody>
      </p:sp>
      <p:sp>
        <p:nvSpPr>
          <p:cNvPr id="5" name="ZoneTexte 4">
            <a:hlinkClick r:id="rId2" action="ppaction://hlinksldjump"/>
          </p:cNvPr>
          <p:cNvSpPr txBox="1"/>
          <p:nvPr/>
        </p:nvSpPr>
        <p:spPr>
          <a:xfrm>
            <a:off x="6084168" y="5373216"/>
            <a:ext cx="2160240" cy="369332"/>
          </a:xfrm>
          <a:prstGeom prst="rect">
            <a:avLst/>
          </a:prstGeom>
          <a:noFill/>
        </p:spPr>
        <p:txBody>
          <a:bodyPr wrap="square" rtlCol="0">
            <a:spAutoFit/>
          </a:bodyPr>
          <a:lstStyle/>
          <a:p>
            <a:r>
              <a:rPr lang="fr-FR" dirty="0" smtClean="0"/>
              <a:t>Pour en savoir plus</a:t>
            </a:r>
            <a:endParaRPr lang="fr-FR" dirty="0"/>
          </a:p>
        </p:txBody>
      </p:sp>
      <p:sp>
        <p:nvSpPr>
          <p:cNvPr id="6" name="Flèche vers le bas 5"/>
          <p:cNvSpPr/>
          <p:nvPr/>
        </p:nvSpPr>
        <p:spPr>
          <a:xfrm rot="2365065">
            <a:off x="7068303" y="4753129"/>
            <a:ext cx="576064" cy="64370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xmlns="" val="67300467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571472" y="2285992"/>
            <a:ext cx="8001056" cy="954107"/>
          </a:xfrm>
          <a:prstGeom prst="rect">
            <a:avLst/>
          </a:prstGeom>
          <a:noFill/>
        </p:spPr>
        <p:txBody>
          <a:bodyPr wrap="square" rtlCol="0">
            <a:spAutoFit/>
          </a:bodyPr>
          <a:lstStyle/>
          <a:p>
            <a:endParaRPr lang="fr-FR" sz="2800" dirty="0"/>
          </a:p>
          <a:p>
            <a:r>
              <a:rPr lang="fr-FR" sz="2800" dirty="0" smtClean="0"/>
              <a:t>5) Quelle image de la ville donne la fresque ?</a:t>
            </a:r>
            <a:endParaRPr lang="fr-FR" sz="2800" dirty="0"/>
          </a:p>
        </p:txBody>
      </p:sp>
      <p:sp>
        <p:nvSpPr>
          <p:cNvPr id="5" name="ZoneTexte 4">
            <a:hlinkClick r:id="rId2" action="ppaction://hlinksldjump"/>
          </p:cNvPr>
          <p:cNvSpPr txBox="1"/>
          <p:nvPr/>
        </p:nvSpPr>
        <p:spPr>
          <a:xfrm>
            <a:off x="6084168" y="5373216"/>
            <a:ext cx="2160240" cy="369332"/>
          </a:xfrm>
          <a:prstGeom prst="rect">
            <a:avLst/>
          </a:prstGeom>
          <a:noFill/>
        </p:spPr>
        <p:txBody>
          <a:bodyPr wrap="square" rtlCol="0">
            <a:spAutoFit/>
          </a:bodyPr>
          <a:lstStyle/>
          <a:p>
            <a:r>
              <a:rPr lang="fr-FR" dirty="0" smtClean="0"/>
              <a:t>Pour en savoir plus</a:t>
            </a:r>
            <a:endParaRPr lang="fr-FR" dirty="0"/>
          </a:p>
        </p:txBody>
      </p:sp>
      <p:sp>
        <p:nvSpPr>
          <p:cNvPr id="6" name="Flèche vers le bas 5"/>
          <p:cNvSpPr/>
          <p:nvPr/>
        </p:nvSpPr>
        <p:spPr>
          <a:xfrm rot="2365065">
            <a:off x="7068303" y="4753129"/>
            <a:ext cx="576064" cy="64370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xmlns="" val="67300467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8596" y="1142984"/>
            <a:ext cx="8215370" cy="1143000"/>
          </a:xfrm>
        </p:spPr>
        <p:txBody>
          <a:bodyPr/>
          <a:lstStyle/>
          <a:p>
            <a:pPr marL="0" indent="0" algn="ctr">
              <a:buNone/>
            </a:pPr>
            <a:r>
              <a:rPr lang="fr-FR" dirty="0" smtClean="0"/>
              <a:t>QUESTIONNER LES HABITANTS SUR LE TERRAIN</a:t>
            </a:r>
            <a:endParaRPr lang="fr-FR" dirty="0"/>
          </a:p>
        </p:txBody>
      </p:sp>
      <p:sp>
        <p:nvSpPr>
          <p:cNvPr id="3" name="ZoneTexte 2"/>
          <p:cNvSpPr txBox="1"/>
          <p:nvPr/>
        </p:nvSpPr>
        <p:spPr>
          <a:xfrm>
            <a:off x="785786" y="3214686"/>
            <a:ext cx="7715304" cy="3139321"/>
          </a:xfrm>
          <a:prstGeom prst="rect">
            <a:avLst/>
          </a:prstGeom>
          <a:noFill/>
        </p:spPr>
        <p:txBody>
          <a:bodyPr wrap="square" rtlCol="0">
            <a:spAutoFit/>
          </a:bodyPr>
          <a:lstStyle/>
          <a:p>
            <a:r>
              <a:rPr lang="fr-FR" dirty="0" smtClean="0"/>
              <a:t>A l’aide d’un enregistreur ou d’un téléphone portable, questionnez les habitants de la ville.</a:t>
            </a:r>
          </a:p>
          <a:p>
            <a:endParaRPr lang="fr-FR" dirty="0" smtClean="0"/>
          </a:p>
          <a:p>
            <a:r>
              <a:rPr lang="fr-FR" dirty="0" smtClean="0"/>
              <a:t>Par exemple : </a:t>
            </a:r>
          </a:p>
          <a:p>
            <a:pPr>
              <a:buFontTx/>
              <a:buChar char="-"/>
            </a:pPr>
            <a:r>
              <a:rPr lang="fr-FR" dirty="0" smtClean="0"/>
              <a:t> Reconnaissez-vous les éléments de décor de l’œuvre ? </a:t>
            </a:r>
          </a:p>
          <a:p>
            <a:pPr>
              <a:buFontTx/>
              <a:buChar char="-"/>
            </a:pPr>
            <a:r>
              <a:rPr lang="fr-FR" dirty="0" smtClean="0"/>
              <a:t> Connaissez-vous les artistes locaux qui ont réalisé cette fresque ?</a:t>
            </a:r>
          </a:p>
          <a:p>
            <a:pPr>
              <a:buFontTx/>
              <a:buChar char="-"/>
            </a:pPr>
            <a:r>
              <a:rPr lang="fr-FR" dirty="0" smtClean="0"/>
              <a:t> Que raconte cette fresque ? (toute interprétation est bonne, les artistes favorisent l’imaginaire du spectateur)</a:t>
            </a:r>
          </a:p>
          <a:p>
            <a:pPr>
              <a:buFontTx/>
              <a:buChar char="-"/>
            </a:pPr>
            <a:r>
              <a:rPr lang="fr-FR" dirty="0" smtClean="0"/>
              <a:t> Pensez-vous que le rôle d’un artiste est d’embellir sa ville ? …</a:t>
            </a:r>
          </a:p>
          <a:p>
            <a:endParaRPr lang="fr-FR" dirty="0" smtClean="0"/>
          </a:p>
          <a:p>
            <a:r>
              <a:rPr lang="fr-FR" dirty="0" smtClean="0"/>
              <a:t>Sinon, à vous de jouer : donnez les explications nécessaires.</a:t>
            </a:r>
          </a:p>
        </p:txBody>
      </p:sp>
    </p:spTree>
    <p:extLst>
      <p:ext uri="{BB962C8B-B14F-4D97-AF65-F5344CB8AC3E}">
        <p14:creationId xmlns:p14="http://schemas.microsoft.com/office/powerpoint/2010/main" xmlns="" val="14468114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87624" y="1196752"/>
            <a:ext cx="6840760" cy="4176464"/>
          </a:xfrm>
        </p:spPr>
        <p:txBody>
          <a:bodyPr/>
          <a:lstStyle/>
          <a:p>
            <a:pPr algn="ctr"/>
            <a:r>
              <a:rPr lang="fr-FR" dirty="0" smtClean="0"/>
              <a:t>« HORIZON VERTICAL »</a:t>
            </a:r>
            <a:br>
              <a:rPr lang="fr-FR" dirty="0" smtClean="0"/>
            </a:br>
            <a:r>
              <a:rPr lang="fr-FR" dirty="0" smtClean="0"/>
              <a:t/>
            </a:r>
            <a:br>
              <a:rPr lang="fr-FR" dirty="0" smtClean="0"/>
            </a:br>
            <a:r>
              <a:rPr lang="fr-FR" dirty="0" smtClean="0"/>
              <a:t>Fernand d’</a:t>
            </a:r>
            <a:r>
              <a:rPr lang="fr-FR" dirty="0" err="1" smtClean="0"/>
              <a:t>Onofrio</a:t>
            </a:r>
            <a:r>
              <a:rPr lang="fr-FR" dirty="0" smtClean="0"/>
              <a:t> </a:t>
            </a:r>
            <a:br>
              <a:rPr lang="fr-FR" dirty="0" smtClean="0"/>
            </a:br>
            <a:r>
              <a:rPr lang="fr-FR" dirty="0" smtClean="0"/>
              <a:t>et Sylvie </a:t>
            </a:r>
            <a:r>
              <a:rPr lang="fr-FR" dirty="0" err="1" smtClean="0"/>
              <a:t>Hertzog</a:t>
            </a:r>
            <a:r>
              <a:rPr lang="fr-FR" dirty="0" smtClean="0"/>
              <a:t/>
            </a:r>
            <a:br>
              <a:rPr lang="fr-FR" dirty="0" smtClean="0"/>
            </a:br>
            <a:r>
              <a:rPr lang="fr-FR" dirty="0" smtClean="0"/>
              <a:t/>
            </a:r>
            <a:br>
              <a:rPr lang="fr-FR" dirty="0" smtClean="0"/>
            </a:br>
            <a:r>
              <a:rPr lang="fr-FR" sz="2000" dirty="0" smtClean="0"/>
              <a:t/>
            </a:r>
            <a:br>
              <a:rPr lang="fr-FR" sz="2000" dirty="0" smtClean="0"/>
            </a:br>
            <a:r>
              <a:rPr lang="fr-FR" sz="2000" dirty="0" smtClean="0"/>
              <a:t/>
            </a:r>
            <a:br>
              <a:rPr lang="fr-FR" sz="2000" dirty="0" smtClean="0"/>
            </a:br>
            <a:r>
              <a:rPr lang="fr-FR" sz="2000" dirty="0" smtClean="0">
                <a:effectLst/>
              </a:rPr>
              <a:t>Marie </a:t>
            </a:r>
            <a:r>
              <a:rPr lang="fr-FR" sz="2000" dirty="0">
                <a:effectLst/>
              </a:rPr>
              <a:t>Hélène </a:t>
            </a:r>
            <a:r>
              <a:rPr lang="fr-FR" sz="2000" dirty="0" smtClean="0">
                <a:effectLst/>
              </a:rPr>
              <a:t>BOURGEOIS et Nora MAKHLOUFI</a:t>
            </a:r>
            <a:br>
              <a:rPr lang="fr-FR" sz="2000" dirty="0" smtClean="0">
                <a:effectLst/>
              </a:rPr>
            </a:br>
            <a:r>
              <a:rPr lang="fr-FR" sz="2000" dirty="0" smtClean="0">
                <a:effectLst/>
              </a:rPr>
              <a:t>GFA – HDA – 2015/2016</a:t>
            </a:r>
            <a:br>
              <a:rPr lang="fr-FR" sz="2000" dirty="0" smtClean="0">
                <a:effectLst/>
              </a:rPr>
            </a:br>
            <a:r>
              <a:rPr lang="fr-FR" sz="2000" dirty="0" smtClean="0">
                <a:effectLst/>
              </a:rPr>
              <a:t>(Groupe de Formation Action, Histoire des Arts)</a:t>
            </a:r>
            <a:r>
              <a:rPr lang="fr-FR" sz="2000" dirty="0">
                <a:effectLst/>
              </a:rPr>
              <a:t/>
            </a:r>
            <a:br>
              <a:rPr lang="fr-FR" sz="2000" dirty="0">
                <a:effectLst/>
              </a:rPr>
            </a:br>
            <a:r>
              <a:rPr lang="fr-FR" dirty="0"/>
              <a:t/>
            </a:r>
            <a:br>
              <a:rPr lang="fr-FR" dirty="0"/>
            </a:br>
            <a:endParaRPr lang="fr-FR" dirty="0"/>
          </a:p>
        </p:txBody>
      </p:sp>
    </p:spTree>
    <p:extLst>
      <p:ext uri="{BB962C8B-B14F-4D97-AF65-F5344CB8AC3E}">
        <p14:creationId xmlns:p14="http://schemas.microsoft.com/office/powerpoint/2010/main" xmlns="" val="1858219592"/>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57224" y="1714488"/>
            <a:ext cx="7314036" cy="1143000"/>
          </a:xfrm>
        </p:spPr>
        <p:txBody>
          <a:bodyPr/>
          <a:lstStyle/>
          <a:p>
            <a:pPr marL="0" indent="0" algn="ctr">
              <a:buNone/>
            </a:pPr>
            <a:r>
              <a:rPr lang="fr-FR" dirty="0" smtClean="0"/>
              <a:t>PRODUIRE DES CROQUIS SUR LE TERRAIN</a:t>
            </a:r>
            <a:endParaRPr lang="fr-FR" dirty="0"/>
          </a:p>
        </p:txBody>
      </p:sp>
      <p:sp>
        <p:nvSpPr>
          <p:cNvPr id="3" name="ZoneTexte 2"/>
          <p:cNvSpPr txBox="1"/>
          <p:nvPr/>
        </p:nvSpPr>
        <p:spPr>
          <a:xfrm>
            <a:off x="642910" y="3837737"/>
            <a:ext cx="8001056" cy="1754326"/>
          </a:xfrm>
          <a:prstGeom prst="rect">
            <a:avLst/>
          </a:prstGeom>
          <a:noFill/>
        </p:spPr>
        <p:txBody>
          <a:bodyPr wrap="square" rtlCol="0">
            <a:spAutoFit/>
          </a:bodyPr>
          <a:lstStyle/>
          <a:p>
            <a:r>
              <a:rPr lang="fr-FR" dirty="0" smtClean="0"/>
              <a:t>Travail individuel. Dessin simplifiée de l’œuvre :</a:t>
            </a:r>
          </a:p>
          <a:p>
            <a:endParaRPr lang="fr-FR" dirty="0" smtClean="0"/>
          </a:p>
          <a:p>
            <a:pPr>
              <a:buFontTx/>
              <a:buChar char="-"/>
            </a:pPr>
            <a:r>
              <a:rPr lang="fr-FR" dirty="0" smtClean="0"/>
              <a:t>soit dans son ensemble, </a:t>
            </a:r>
          </a:p>
          <a:p>
            <a:pPr>
              <a:buFontTx/>
              <a:buChar char="-"/>
            </a:pPr>
            <a:r>
              <a:rPr lang="fr-FR" dirty="0" smtClean="0"/>
              <a:t>soit un détail du monument.</a:t>
            </a:r>
          </a:p>
          <a:p>
            <a:pPr>
              <a:buFontTx/>
              <a:buChar char="-"/>
            </a:pPr>
            <a:endParaRPr lang="fr-FR" dirty="0" smtClean="0"/>
          </a:p>
          <a:p>
            <a:r>
              <a:rPr lang="fr-FR" dirty="0" smtClean="0"/>
              <a:t>Soignez particulièrement votre croquis et nommez-le.</a:t>
            </a:r>
          </a:p>
        </p:txBody>
      </p:sp>
    </p:spTree>
    <p:extLst>
      <p:ext uri="{BB962C8B-B14F-4D97-AF65-F5344CB8AC3E}">
        <p14:creationId xmlns:p14="http://schemas.microsoft.com/office/powerpoint/2010/main" xmlns="" val="144681147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15616" y="1700808"/>
            <a:ext cx="6512511" cy="1143000"/>
          </a:xfrm>
        </p:spPr>
        <p:txBody>
          <a:bodyPr/>
          <a:lstStyle/>
          <a:p>
            <a:pPr marL="0" indent="0" algn="ctr">
              <a:buNone/>
            </a:pPr>
            <a:r>
              <a:rPr lang="fr-FR" dirty="0" smtClean="0"/>
              <a:t>PRENDRE DES SELFIES SUR LE TERRAIN</a:t>
            </a:r>
            <a:endParaRPr lang="fr-FR" dirty="0"/>
          </a:p>
        </p:txBody>
      </p:sp>
      <p:sp>
        <p:nvSpPr>
          <p:cNvPr id="3" name="ZoneTexte 2"/>
          <p:cNvSpPr txBox="1"/>
          <p:nvPr/>
        </p:nvSpPr>
        <p:spPr>
          <a:xfrm>
            <a:off x="1142976" y="3571877"/>
            <a:ext cx="7286676" cy="1908215"/>
          </a:xfrm>
          <a:prstGeom prst="rect">
            <a:avLst/>
          </a:prstGeom>
          <a:noFill/>
        </p:spPr>
        <p:txBody>
          <a:bodyPr wrap="square" rtlCol="0">
            <a:spAutoFit/>
          </a:bodyPr>
          <a:lstStyle/>
          <a:p>
            <a:r>
              <a:rPr lang="fr-FR" dirty="0" smtClean="0"/>
              <a:t>A l’aide de vos portables, prendre des </a:t>
            </a:r>
            <a:r>
              <a:rPr lang="fr-FR" dirty="0" err="1" smtClean="0"/>
              <a:t>selfies</a:t>
            </a:r>
            <a:r>
              <a:rPr lang="fr-FR" dirty="0" smtClean="0"/>
              <a:t> :</a:t>
            </a:r>
          </a:p>
          <a:p>
            <a:endParaRPr lang="fr-FR" dirty="0" smtClean="0"/>
          </a:p>
          <a:p>
            <a:pPr>
              <a:buFontTx/>
              <a:buChar char="-"/>
            </a:pPr>
            <a:r>
              <a:rPr lang="fr-FR" dirty="0" smtClean="0"/>
              <a:t>Avec le groupe (impératif), </a:t>
            </a:r>
          </a:p>
          <a:p>
            <a:pPr>
              <a:buFontTx/>
              <a:buChar char="-"/>
            </a:pPr>
            <a:r>
              <a:rPr lang="fr-FR" dirty="0" smtClean="0"/>
              <a:t>En binôme,</a:t>
            </a:r>
          </a:p>
          <a:p>
            <a:pPr>
              <a:buFontTx/>
              <a:buChar char="-"/>
            </a:pPr>
            <a:r>
              <a:rPr lang="fr-FR" dirty="0" smtClean="0"/>
              <a:t>Seul.</a:t>
            </a:r>
          </a:p>
          <a:p>
            <a:pPr algn="ctr"/>
            <a:r>
              <a:rPr lang="fr-FR" sz="2800" b="1" dirty="0" smtClean="0"/>
              <a:t>N’oubliez pas de sourire !</a:t>
            </a:r>
          </a:p>
        </p:txBody>
      </p:sp>
    </p:spTree>
    <p:extLst>
      <p:ext uri="{BB962C8B-B14F-4D97-AF65-F5344CB8AC3E}">
        <p14:creationId xmlns:p14="http://schemas.microsoft.com/office/powerpoint/2010/main" xmlns="" val="144681147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15616" y="2564904"/>
            <a:ext cx="6512511" cy="1143000"/>
          </a:xfrm>
        </p:spPr>
        <p:txBody>
          <a:bodyPr/>
          <a:lstStyle/>
          <a:p>
            <a:pPr marL="0" indent="0" algn="ctr">
              <a:buNone/>
            </a:pPr>
            <a:r>
              <a:rPr lang="fr-FR" dirty="0" smtClean="0"/>
              <a:t>EN PROLONGEMENT </a:t>
            </a:r>
            <a:br>
              <a:rPr lang="fr-FR" dirty="0" smtClean="0"/>
            </a:br>
            <a:r>
              <a:rPr lang="fr-FR" dirty="0" smtClean="0"/>
              <a:t>EN CLASSE</a:t>
            </a:r>
            <a:endParaRPr lang="fr-FR" dirty="0"/>
          </a:p>
        </p:txBody>
      </p:sp>
    </p:spTree>
    <p:extLst>
      <p:ext uri="{BB962C8B-B14F-4D97-AF65-F5344CB8AC3E}">
        <p14:creationId xmlns:p14="http://schemas.microsoft.com/office/powerpoint/2010/main" xmlns="" val="26993592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3"/>
          </p:nvPr>
        </p:nvSpPr>
        <p:spPr>
          <a:xfrm>
            <a:off x="571472" y="1285860"/>
            <a:ext cx="7929618" cy="4246288"/>
          </a:xfrm>
        </p:spPr>
        <p:txBody>
          <a:bodyPr>
            <a:normAutofit fontScale="92500" lnSpcReduction="20000"/>
          </a:bodyPr>
          <a:lstStyle/>
          <a:p>
            <a:pPr marL="45720" indent="0" algn="ctr">
              <a:buNone/>
            </a:pPr>
            <a:endParaRPr lang="fr-FR" dirty="0">
              <a:latin typeface="Arial" pitchFamily="34" charset="0"/>
              <a:cs typeface="Arial" pitchFamily="34" charset="0"/>
            </a:endParaRPr>
          </a:p>
          <a:p>
            <a:pPr marL="45720" indent="0" algn="ctr">
              <a:buNone/>
            </a:pPr>
            <a:r>
              <a:rPr lang="fr-FR" b="1" dirty="0" smtClean="0">
                <a:solidFill>
                  <a:srgbClr val="FF0000"/>
                </a:solidFill>
                <a:latin typeface="Arial" pitchFamily="34" charset="0"/>
                <a:cs typeface="Arial" pitchFamily="34" charset="0"/>
              </a:rPr>
              <a:t>ACTIVITÉS PROPOSÉES</a:t>
            </a:r>
          </a:p>
          <a:p>
            <a:pPr marL="45720" indent="0" algn="ctr">
              <a:buNone/>
            </a:pPr>
            <a:endParaRPr lang="fr-FR" dirty="0" smtClean="0">
              <a:latin typeface="Arial" pitchFamily="34" charset="0"/>
              <a:cs typeface="Arial" pitchFamily="34" charset="0"/>
            </a:endParaRPr>
          </a:p>
          <a:p>
            <a:pPr algn="just"/>
            <a:r>
              <a:rPr lang="fr-FR" dirty="0" smtClean="0">
                <a:latin typeface="Arial" pitchFamily="34" charset="0"/>
                <a:cs typeface="Arial" pitchFamily="34" charset="0"/>
              </a:rPr>
              <a:t> </a:t>
            </a:r>
            <a:r>
              <a:rPr lang="fr-FR" b="1" u="sng" dirty="0" smtClean="0">
                <a:latin typeface="Arial" pitchFamily="34" charset="0"/>
                <a:cs typeface="Arial" pitchFamily="34" charset="0"/>
              </a:rPr>
              <a:t>Réaliser un diaporama</a:t>
            </a:r>
            <a:r>
              <a:rPr lang="fr-FR" b="1" dirty="0" smtClean="0">
                <a:latin typeface="Arial" pitchFamily="34" charset="0"/>
                <a:cs typeface="Arial" pitchFamily="34" charset="0"/>
              </a:rPr>
              <a:t> </a:t>
            </a:r>
            <a:r>
              <a:rPr lang="fr-FR" dirty="0" smtClean="0">
                <a:latin typeface="Arial" pitchFamily="34" charset="0"/>
                <a:cs typeface="Arial" pitchFamily="34" charset="0"/>
              </a:rPr>
              <a:t>qui fera apparaître l’ensemble des photos prise devant la fresque, des croquis et des </a:t>
            </a:r>
            <a:r>
              <a:rPr lang="fr-FR" dirty="0" err="1" smtClean="0">
                <a:latin typeface="Arial" pitchFamily="34" charset="0"/>
                <a:cs typeface="Arial" pitchFamily="34" charset="0"/>
              </a:rPr>
              <a:t>selfies</a:t>
            </a:r>
            <a:r>
              <a:rPr lang="fr-FR" dirty="0" smtClean="0">
                <a:latin typeface="Arial" pitchFamily="34" charset="0"/>
                <a:cs typeface="Arial" pitchFamily="34" charset="0"/>
              </a:rPr>
              <a:t>. À déposer sur le site du lycée et/ou à diffuser lors de la Journée des Portes ouvertes de l’établissement.</a:t>
            </a:r>
          </a:p>
          <a:p>
            <a:pPr algn="just">
              <a:buNone/>
            </a:pPr>
            <a:endParaRPr lang="fr-FR" dirty="0" smtClean="0">
              <a:latin typeface="Arial" pitchFamily="34" charset="0"/>
              <a:cs typeface="Arial" pitchFamily="34" charset="0"/>
            </a:endParaRPr>
          </a:p>
          <a:p>
            <a:pPr algn="just"/>
            <a:r>
              <a:rPr lang="fr-FR" dirty="0" smtClean="0">
                <a:latin typeface="Arial" pitchFamily="34" charset="0"/>
                <a:cs typeface="Arial" pitchFamily="34" charset="0"/>
              </a:rPr>
              <a:t> </a:t>
            </a:r>
            <a:r>
              <a:rPr lang="fr-FR" b="1" u="sng" dirty="0" smtClean="0">
                <a:latin typeface="Arial" pitchFamily="34" charset="0"/>
                <a:cs typeface="Arial" pitchFamily="34" charset="0"/>
              </a:rPr>
              <a:t>Imaginer la rédaction d’un article de presse</a:t>
            </a:r>
            <a:r>
              <a:rPr lang="fr-FR" dirty="0">
                <a:latin typeface="Arial" pitchFamily="34" charset="0"/>
                <a:cs typeface="Arial" pitchFamily="34" charset="0"/>
              </a:rPr>
              <a:t> </a:t>
            </a:r>
            <a:r>
              <a:rPr lang="fr-FR" dirty="0" smtClean="0">
                <a:latin typeface="Arial" pitchFamily="34" charset="0"/>
                <a:cs typeface="Arial" pitchFamily="34" charset="0"/>
              </a:rPr>
              <a:t>(travail individuel ou en groupe selon affinités) : atelier d’écriture qui invite l’élève à imaginer le vol ou la disparition d’un élément du </a:t>
            </a:r>
            <a:r>
              <a:rPr lang="fr-FR" dirty="0">
                <a:latin typeface="Arial" pitchFamily="34" charset="0"/>
                <a:cs typeface="Arial" pitchFamily="34" charset="0"/>
              </a:rPr>
              <a:t>patrimoine mulhousien. </a:t>
            </a:r>
            <a:r>
              <a:rPr lang="fr-FR" dirty="0" smtClean="0">
                <a:latin typeface="Arial" pitchFamily="34" charset="0"/>
                <a:cs typeface="Arial" pitchFamily="34" charset="0"/>
              </a:rPr>
              <a:t>Après avoir choisi l’élément manquant, l’élève donnera son avis sur la question suivante : les « acteurs » ont-ils </a:t>
            </a:r>
            <a:r>
              <a:rPr lang="fr-FR" dirty="0">
                <a:latin typeface="Arial" pitchFamily="34" charset="0"/>
                <a:cs typeface="Arial" pitchFamily="34" charset="0"/>
              </a:rPr>
              <a:t>eu tort ou </a:t>
            </a:r>
            <a:r>
              <a:rPr lang="fr-FR" dirty="0" smtClean="0">
                <a:latin typeface="Arial" pitchFamily="34" charset="0"/>
                <a:cs typeface="Arial" pitchFamily="34" charset="0"/>
              </a:rPr>
              <a:t>raison ? </a:t>
            </a:r>
            <a:endParaRPr lang="fr-FR" dirty="0">
              <a:latin typeface="Arial" pitchFamily="34" charset="0"/>
              <a:cs typeface="Arial" pitchFamily="34" charset="0"/>
            </a:endParaRPr>
          </a:p>
          <a:p>
            <a:pPr marL="45720" indent="0">
              <a:buNone/>
            </a:pPr>
            <a:endParaRPr lang="fr-FR" dirty="0">
              <a:latin typeface="Arial" pitchFamily="34" charset="0"/>
              <a:cs typeface="Arial" pitchFamily="34" charset="0"/>
            </a:endParaRPr>
          </a:p>
        </p:txBody>
      </p:sp>
    </p:spTree>
    <p:extLst>
      <p:ext uri="{BB962C8B-B14F-4D97-AF65-F5344CB8AC3E}">
        <p14:creationId xmlns:p14="http://schemas.microsoft.com/office/powerpoint/2010/main" xmlns="" val="418882257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p:txBody>
          <a:bodyPr/>
          <a:lstStyle/>
          <a:p>
            <a:r>
              <a:rPr lang="fr-FR" dirty="0" smtClean="0"/>
              <a:t>Annexe: réponses</a:t>
            </a:r>
            <a:endParaRPr lang="fr-FR" dirty="0"/>
          </a:p>
        </p:txBody>
      </p:sp>
      <p:sp>
        <p:nvSpPr>
          <p:cNvPr id="5" name="Sous-titre 4"/>
          <p:cNvSpPr>
            <a:spLocks noGrp="1"/>
          </p:cNvSpPr>
          <p:nvPr>
            <p:ph type="subTitle" idx="1"/>
          </p:nvPr>
        </p:nvSpPr>
        <p:spPr/>
        <p:txBody>
          <a:bodyPr/>
          <a:lstStyle/>
          <a:p>
            <a:r>
              <a:rPr lang="fr-FR" dirty="0" smtClean="0"/>
              <a:t>(absentes de la version élève)</a:t>
            </a:r>
            <a:endParaRPr lang="fr-FR"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5720" y="1500174"/>
            <a:ext cx="8572560" cy="4524315"/>
          </a:xfrm>
          <a:prstGeom prst="rect">
            <a:avLst/>
          </a:prstGeom>
        </p:spPr>
        <p:txBody>
          <a:bodyPr wrap="square">
            <a:spAutoFit/>
          </a:bodyPr>
          <a:lstStyle/>
          <a:p>
            <a:pPr lvl="0"/>
            <a:endParaRPr lang="fr-FR" b="1" dirty="0" smtClean="0"/>
          </a:p>
          <a:p>
            <a:pPr lvl="0"/>
            <a:r>
              <a:rPr lang="fr-FR" b="1" dirty="0" smtClean="0"/>
              <a:t>1) </a:t>
            </a:r>
            <a:r>
              <a:rPr lang="fr-FR" b="1" u="sng" dirty="0" smtClean="0"/>
              <a:t>Les couleurs dominantes </a:t>
            </a:r>
            <a:r>
              <a:rPr lang="fr-FR" dirty="0" smtClean="0"/>
              <a:t>sont le </a:t>
            </a:r>
            <a:r>
              <a:rPr lang="fr-FR" dirty="0"/>
              <a:t>rouge (cramoisi), </a:t>
            </a:r>
            <a:r>
              <a:rPr lang="fr-FR" dirty="0" smtClean="0"/>
              <a:t>le jaune</a:t>
            </a:r>
            <a:r>
              <a:rPr lang="fr-FR" dirty="0"/>
              <a:t>, </a:t>
            </a:r>
            <a:r>
              <a:rPr lang="fr-FR" dirty="0" smtClean="0"/>
              <a:t>l’orange </a:t>
            </a:r>
            <a:r>
              <a:rPr lang="fr-FR" dirty="0"/>
              <a:t>et </a:t>
            </a:r>
            <a:r>
              <a:rPr lang="fr-FR" dirty="0" smtClean="0"/>
              <a:t>l’ocre, et, le fond </a:t>
            </a:r>
            <a:r>
              <a:rPr lang="fr-FR" dirty="0"/>
              <a:t>bleu du trou </a:t>
            </a:r>
            <a:r>
              <a:rPr lang="fr-FR" dirty="0" smtClean="0"/>
              <a:t>apparent.</a:t>
            </a:r>
            <a:endParaRPr lang="fr-FR" dirty="0"/>
          </a:p>
          <a:p>
            <a:endParaRPr lang="fr-FR" sz="700" dirty="0" smtClean="0"/>
          </a:p>
          <a:p>
            <a:r>
              <a:rPr lang="fr-FR" b="1" dirty="0" smtClean="0"/>
              <a:t>Les couleurs </a:t>
            </a:r>
            <a:r>
              <a:rPr lang="fr-FR" b="1" dirty="0"/>
              <a:t>chaudes</a:t>
            </a:r>
            <a:r>
              <a:rPr lang="fr-FR" dirty="0"/>
              <a:t> </a:t>
            </a:r>
            <a:r>
              <a:rPr lang="fr-FR" dirty="0" smtClean="0"/>
              <a:t> symbolisent : </a:t>
            </a:r>
            <a:endParaRPr lang="fr-FR" dirty="0"/>
          </a:p>
          <a:p>
            <a:pPr lvl="0"/>
            <a:r>
              <a:rPr lang="fr-FR" dirty="0" smtClean="0"/>
              <a:t>      - JAUNE</a:t>
            </a:r>
            <a:r>
              <a:rPr lang="fr-FR" dirty="0"/>
              <a:t> : Couleur du soleil, de la fête et de la joie, elle permet d'égayer un univers et de le faire rayonner. Il est vrai que le jaune est une couleur chaleureuse et stimulante.</a:t>
            </a:r>
          </a:p>
          <a:p>
            <a:pPr lvl="0"/>
            <a:r>
              <a:rPr lang="fr-FR" dirty="0" smtClean="0"/>
              <a:t>      - ROUGE</a:t>
            </a:r>
            <a:r>
              <a:rPr lang="fr-FR" dirty="0"/>
              <a:t> : une couleur chaleureuse, énergique, pénétrante et d'une certaine manière rassurante et enveloppante. D'un autre côté, on l'associe au sang, à l'enfer et à la luxure. </a:t>
            </a:r>
            <a:r>
              <a:rPr lang="fr-FR" dirty="0" smtClean="0"/>
              <a:t>Le rouge andrinople a été </a:t>
            </a:r>
            <a:r>
              <a:rPr lang="fr-FR" dirty="0"/>
              <a:t>inventé par les industriels du textile de la ville de Mulhouse (vers 1820)</a:t>
            </a:r>
          </a:p>
          <a:p>
            <a:pPr lvl="0"/>
            <a:r>
              <a:rPr lang="fr-FR" dirty="0" smtClean="0"/>
              <a:t>     - ORANGE</a:t>
            </a:r>
            <a:r>
              <a:rPr lang="fr-FR" dirty="0"/>
              <a:t> : On l'associe souvent à la créativité et à la communication, car il est vrai qu'elle est porteuse d'optimisme et d'ouverture d'esprit.</a:t>
            </a:r>
          </a:p>
          <a:p>
            <a:endParaRPr lang="fr-FR" sz="1100" dirty="0" smtClean="0"/>
          </a:p>
          <a:p>
            <a:r>
              <a:rPr lang="fr-FR" b="1" dirty="0" smtClean="0"/>
              <a:t>La seule couleur froide</a:t>
            </a:r>
            <a:r>
              <a:rPr lang="fr-FR" b="1" dirty="0"/>
              <a:t> </a:t>
            </a:r>
            <a:r>
              <a:rPr lang="fr-FR" b="1" dirty="0" smtClean="0"/>
              <a:t>est le bleu. </a:t>
            </a:r>
            <a:r>
              <a:rPr lang="fr-FR" dirty="0" smtClean="0"/>
              <a:t>Il ouvre </a:t>
            </a:r>
            <a:r>
              <a:rPr lang="fr-FR" dirty="0"/>
              <a:t>des horizons</a:t>
            </a:r>
            <a:r>
              <a:rPr lang="fr-FR" dirty="0" smtClean="0"/>
              <a:t>, l'écho </a:t>
            </a:r>
            <a:r>
              <a:rPr lang="fr-FR" dirty="0"/>
              <a:t>de la vie, du voyage et des découvertes au sens propre et </a:t>
            </a:r>
            <a:r>
              <a:rPr lang="fr-FR" dirty="0" smtClean="0"/>
              <a:t>figuré.</a:t>
            </a:r>
            <a:endParaRPr lang="fr-FR" dirty="0"/>
          </a:p>
          <a:p>
            <a:endParaRPr lang="fr-FR" b="1" u="sng" dirty="0" smtClean="0"/>
          </a:p>
        </p:txBody>
      </p:sp>
      <p:sp>
        <p:nvSpPr>
          <p:cNvPr id="3" name="ZoneTexte 2"/>
          <p:cNvSpPr txBox="1"/>
          <p:nvPr/>
        </p:nvSpPr>
        <p:spPr>
          <a:xfrm>
            <a:off x="2714612" y="642918"/>
            <a:ext cx="3500462" cy="523220"/>
          </a:xfrm>
          <a:prstGeom prst="rect">
            <a:avLst/>
          </a:prstGeom>
          <a:noFill/>
        </p:spPr>
        <p:txBody>
          <a:bodyPr wrap="square" rtlCol="0">
            <a:spAutoFit/>
          </a:bodyPr>
          <a:lstStyle/>
          <a:p>
            <a:pPr algn="ctr"/>
            <a:r>
              <a:rPr lang="fr-FR" sz="2800" b="1" dirty="0" smtClean="0"/>
              <a:t>ANALYSE PLASTIQUE</a:t>
            </a:r>
            <a:endParaRPr lang="fr-FR" sz="2800" b="1" dirty="0"/>
          </a:p>
        </p:txBody>
      </p:sp>
      <p:sp>
        <p:nvSpPr>
          <p:cNvPr id="5" name="ZoneTexte 4"/>
          <p:cNvSpPr txBox="1"/>
          <p:nvPr/>
        </p:nvSpPr>
        <p:spPr>
          <a:xfrm>
            <a:off x="3118397" y="5845750"/>
            <a:ext cx="2907206" cy="369332"/>
          </a:xfrm>
          <a:prstGeom prst="rect">
            <a:avLst/>
          </a:prstGeom>
          <a:noFill/>
        </p:spPr>
        <p:txBody>
          <a:bodyPr wrap="none" rtlCol="0">
            <a:spAutoFit/>
          </a:bodyPr>
          <a:lstStyle/>
          <a:p>
            <a:r>
              <a:rPr lang="fr-FR" dirty="0" smtClean="0">
                <a:hlinkClick r:id="rId2" action="ppaction://hlinksldjump"/>
              </a:rPr>
              <a:t>Revenir à la page précédente</a:t>
            </a:r>
            <a:endParaRPr lang="fr-FR" dirty="0"/>
          </a:p>
        </p:txBody>
      </p:sp>
    </p:spTree>
    <p:extLst>
      <p:ext uri="{BB962C8B-B14F-4D97-AF65-F5344CB8AC3E}">
        <p14:creationId xmlns="" xmlns:p14="http://schemas.microsoft.com/office/powerpoint/2010/main" val="415562218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5720" y="1357298"/>
            <a:ext cx="8572560" cy="1538883"/>
          </a:xfrm>
          <a:prstGeom prst="rect">
            <a:avLst/>
          </a:prstGeom>
        </p:spPr>
        <p:txBody>
          <a:bodyPr wrap="square">
            <a:spAutoFit/>
          </a:bodyPr>
          <a:lstStyle/>
          <a:p>
            <a:pPr lvl="0"/>
            <a:endParaRPr lang="fr-FR" b="1" dirty="0" smtClean="0"/>
          </a:p>
          <a:p>
            <a:pPr lvl="0"/>
            <a:endParaRPr lang="fr-FR" dirty="0"/>
          </a:p>
          <a:p>
            <a:endParaRPr lang="fr-FR" b="1" u="sng" dirty="0" smtClean="0"/>
          </a:p>
          <a:p>
            <a:r>
              <a:rPr lang="fr-FR" sz="2000" dirty="0" smtClean="0"/>
              <a:t>2) Pour les artistes, les couleurs </a:t>
            </a:r>
            <a:r>
              <a:rPr lang="fr-FR" sz="2000" dirty="0"/>
              <a:t>évoquent une ville chaleureuse et entreprenante dans tous les </a:t>
            </a:r>
            <a:r>
              <a:rPr lang="fr-FR" sz="2000" dirty="0" smtClean="0"/>
              <a:t>domaines laissant une impression </a:t>
            </a:r>
            <a:r>
              <a:rPr lang="fr-FR" sz="2000" dirty="0"/>
              <a:t>de </a:t>
            </a:r>
            <a:r>
              <a:rPr lang="fr-FR" sz="2000" dirty="0" smtClean="0"/>
              <a:t>lumière.</a:t>
            </a:r>
            <a:endParaRPr lang="fr-FR" sz="2000" dirty="0"/>
          </a:p>
        </p:txBody>
      </p:sp>
      <p:sp>
        <p:nvSpPr>
          <p:cNvPr id="3" name="ZoneTexte 2"/>
          <p:cNvSpPr txBox="1"/>
          <p:nvPr/>
        </p:nvSpPr>
        <p:spPr>
          <a:xfrm>
            <a:off x="2643174" y="1000108"/>
            <a:ext cx="3500462" cy="523220"/>
          </a:xfrm>
          <a:prstGeom prst="rect">
            <a:avLst/>
          </a:prstGeom>
          <a:noFill/>
        </p:spPr>
        <p:txBody>
          <a:bodyPr wrap="square" rtlCol="0">
            <a:spAutoFit/>
          </a:bodyPr>
          <a:lstStyle/>
          <a:p>
            <a:pPr algn="ctr"/>
            <a:r>
              <a:rPr lang="fr-FR" sz="2800" b="1" smtClean="0"/>
              <a:t>ANALYSE PLASTIQUE</a:t>
            </a:r>
            <a:endParaRPr lang="fr-FR" sz="2800" b="1" dirty="0"/>
          </a:p>
        </p:txBody>
      </p:sp>
      <p:sp>
        <p:nvSpPr>
          <p:cNvPr id="5" name="ZoneTexte 4">
            <a:hlinkClick r:id="rId2" action="ppaction://hlinksldjump"/>
          </p:cNvPr>
          <p:cNvSpPr txBox="1"/>
          <p:nvPr/>
        </p:nvSpPr>
        <p:spPr>
          <a:xfrm>
            <a:off x="3118397" y="5715016"/>
            <a:ext cx="2907206" cy="369332"/>
          </a:xfrm>
          <a:prstGeom prst="rect">
            <a:avLst/>
          </a:prstGeom>
          <a:noFill/>
        </p:spPr>
        <p:txBody>
          <a:bodyPr wrap="none" rtlCol="0">
            <a:spAutoFit/>
          </a:bodyPr>
          <a:lstStyle/>
          <a:p>
            <a:r>
              <a:rPr lang="fr-FR" dirty="0" smtClean="0">
                <a:hlinkClick r:id="rId2" action="ppaction://hlinksldjump"/>
              </a:rPr>
              <a:t>Revenir à la page précédente</a:t>
            </a:r>
            <a:endParaRPr lang="fr-FR" dirty="0"/>
          </a:p>
        </p:txBody>
      </p:sp>
    </p:spTree>
    <p:extLst>
      <p:ext uri="{BB962C8B-B14F-4D97-AF65-F5344CB8AC3E}">
        <p14:creationId xmlns:p14="http://schemas.microsoft.com/office/powerpoint/2010/main" xmlns="" val="415562218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8596" y="1571612"/>
            <a:ext cx="8429684" cy="4708981"/>
          </a:xfrm>
          <a:prstGeom prst="rect">
            <a:avLst/>
          </a:prstGeom>
        </p:spPr>
        <p:txBody>
          <a:bodyPr wrap="square">
            <a:spAutoFit/>
          </a:bodyPr>
          <a:lstStyle/>
          <a:p>
            <a:pPr marL="457200" indent="-457200">
              <a:buAutoNum type="arabicParenR"/>
            </a:pPr>
            <a:r>
              <a:rPr lang="fr-FR" sz="2000" dirty="0" smtClean="0"/>
              <a:t>La colonne a été érigé en 1828.</a:t>
            </a:r>
          </a:p>
          <a:p>
            <a:endParaRPr lang="fr-FR" sz="2000" dirty="0"/>
          </a:p>
          <a:p>
            <a:r>
              <a:rPr lang="fr-FR" sz="2000" dirty="0" smtClean="0"/>
              <a:t>2) Elle a été érigée sur </a:t>
            </a:r>
            <a:r>
              <a:rPr lang="fr-FR" sz="2000" dirty="0"/>
              <a:t>la place Lambert, petite place située à gauche du temple Saint-Etienne sur la place de la Réunion, et à proximité de sa maison </a:t>
            </a:r>
            <a:r>
              <a:rPr lang="fr-FR" sz="2000" dirty="0" smtClean="0"/>
              <a:t>natale.</a:t>
            </a:r>
          </a:p>
          <a:p>
            <a:endParaRPr lang="fr-FR" sz="2000" dirty="0" smtClean="0"/>
          </a:p>
          <a:p>
            <a:r>
              <a:rPr lang="fr-FR" sz="2000" dirty="0" smtClean="0"/>
              <a:t>3) La colonne a été dressé en </a:t>
            </a:r>
            <a:r>
              <a:rPr lang="fr-FR" sz="2000" dirty="0"/>
              <a:t>hommage au mathématicien, physicien et astronome allemand du XVIII</a:t>
            </a:r>
            <a:r>
              <a:rPr lang="fr-FR" sz="2000" baseline="30000" dirty="0"/>
              <a:t>e</a:t>
            </a:r>
            <a:r>
              <a:rPr lang="fr-FR" sz="2000" dirty="0"/>
              <a:t> siècle, Johann Heinrich LAMBERT.</a:t>
            </a:r>
            <a:br>
              <a:rPr lang="fr-FR" sz="2000" dirty="0"/>
            </a:br>
            <a:endParaRPr lang="fr-FR" sz="2000" dirty="0" smtClean="0"/>
          </a:p>
          <a:p>
            <a:r>
              <a:rPr lang="fr-FR" sz="2000" dirty="0" smtClean="0"/>
              <a:t>4) Les travaux de Lambert ont permis la cartographie théorique du monde, c’est-à-dire qu’il a permis de transposer la sphère (globe terrestre) sur un plan (carte plate).</a:t>
            </a:r>
          </a:p>
          <a:p>
            <a:endParaRPr lang="fr-FR" sz="2000" dirty="0" smtClean="0"/>
          </a:p>
          <a:p>
            <a:r>
              <a:rPr lang="fr-FR" sz="2000" dirty="0" smtClean="0"/>
              <a:t>5) La colonne est composée de 3 parties : la sphère représentant le monde, la méridienne (colonne) indiquant le midi vrai local, et, le socle rendant hommage au scientifique</a:t>
            </a:r>
          </a:p>
        </p:txBody>
      </p:sp>
      <p:sp>
        <p:nvSpPr>
          <p:cNvPr id="5" name="Titre 1"/>
          <p:cNvSpPr>
            <a:spLocks noGrp="1"/>
          </p:cNvSpPr>
          <p:nvPr>
            <p:ph type="ctrTitle"/>
          </p:nvPr>
        </p:nvSpPr>
        <p:spPr>
          <a:xfrm>
            <a:off x="785786" y="0"/>
            <a:ext cx="7772400" cy="1254001"/>
          </a:xfrm>
        </p:spPr>
        <p:txBody>
          <a:bodyPr/>
          <a:lstStyle/>
          <a:p>
            <a:r>
              <a:rPr lang="fr-FR" dirty="0" smtClean="0"/>
              <a:t>La Colonne de Lambert</a:t>
            </a:r>
            <a:endParaRPr lang="fr-FR" dirty="0"/>
          </a:p>
        </p:txBody>
      </p:sp>
      <p:sp>
        <p:nvSpPr>
          <p:cNvPr id="6" name="ZoneTexte 5"/>
          <p:cNvSpPr txBox="1"/>
          <p:nvPr/>
        </p:nvSpPr>
        <p:spPr>
          <a:xfrm>
            <a:off x="3118397" y="6131502"/>
            <a:ext cx="2907206" cy="369332"/>
          </a:xfrm>
          <a:prstGeom prst="rect">
            <a:avLst/>
          </a:prstGeom>
          <a:noFill/>
        </p:spPr>
        <p:txBody>
          <a:bodyPr wrap="none" rtlCol="0">
            <a:spAutoFit/>
          </a:bodyPr>
          <a:lstStyle/>
          <a:p>
            <a:r>
              <a:rPr lang="fr-FR" dirty="0" smtClean="0">
                <a:hlinkClick r:id="rId2" action="ppaction://hlinksldjump"/>
              </a:rPr>
              <a:t>Revenir à la page précédente</a:t>
            </a:r>
            <a:endParaRPr lang="fr-FR" dirty="0"/>
          </a:p>
        </p:txBody>
      </p:sp>
    </p:spTree>
    <p:extLst>
      <p:ext uri="{BB962C8B-B14F-4D97-AF65-F5344CB8AC3E}">
        <p14:creationId xmlns:p14="http://schemas.microsoft.com/office/powerpoint/2010/main" xmlns="" val="66775010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3568" y="2276872"/>
            <a:ext cx="7992888" cy="830997"/>
          </a:xfrm>
          <a:prstGeom prst="rect">
            <a:avLst/>
          </a:prstGeom>
        </p:spPr>
        <p:txBody>
          <a:bodyPr wrap="square">
            <a:spAutoFit/>
          </a:bodyPr>
          <a:lstStyle/>
          <a:p>
            <a:r>
              <a:rPr lang="fr-FR" sz="2400" dirty="0" smtClean="0"/>
              <a:t>La Colonne de Lambert symbolise </a:t>
            </a:r>
            <a:r>
              <a:rPr lang="fr-FR" sz="2400" b="1" u="sng" dirty="0" smtClean="0"/>
              <a:t>l’histoire scientifique </a:t>
            </a:r>
            <a:r>
              <a:rPr lang="fr-FR" sz="2400" dirty="0" smtClean="0"/>
              <a:t>de la ville de Mulhouse.</a:t>
            </a:r>
            <a:endParaRPr lang="fr-FR" sz="2400" dirty="0"/>
          </a:p>
        </p:txBody>
      </p:sp>
      <p:sp>
        <p:nvSpPr>
          <p:cNvPr id="5" name="Titre 1"/>
          <p:cNvSpPr>
            <a:spLocks noGrp="1"/>
          </p:cNvSpPr>
          <p:nvPr>
            <p:ph type="ctrTitle"/>
          </p:nvPr>
        </p:nvSpPr>
        <p:spPr>
          <a:xfrm>
            <a:off x="683568" y="908720"/>
            <a:ext cx="7772400" cy="1254001"/>
          </a:xfrm>
        </p:spPr>
        <p:txBody>
          <a:bodyPr/>
          <a:lstStyle/>
          <a:p>
            <a:r>
              <a:rPr lang="fr-FR" dirty="0" smtClean="0"/>
              <a:t>La Colonne de Lambert</a:t>
            </a:r>
            <a:endParaRPr lang="fr-FR" dirty="0"/>
          </a:p>
        </p:txBody>
      </p:sp>
      <p:sp>
        <p:nvSpPr>
          <p:cNvPr id="6" name="ZoneTexte 5"/>
          <p:cNvSpPr txBox="1"/>
          <p:nvPr/>
        </p:nvSpPr>
        <p:spPr>
          <a:xfrm>
            <a:off x="3118397" y="5715016"/>
            <a:ext cx="2907206" cy="369332"/>
          </a:xfrm>
          <a:prstGeom prst="rect">
            <a:avLst/>
          </a:prstGeom>
          <a:noFill/>
        </p:spPr>
        <p:txBody>
          <a:bodyPr wrap="none" rtlCol="0">
            <a:spAutoFit/>
          </a:bodyPr>
          <a:lstStyle/>
          <a:p>
            <a:r>
              <a:rPr lang="fr-FR" dirty="0" smtClean="0">
                <a:hlinkClick r:id="rId2" action="ppaction://hlinksldjump"/>
              </a:rPr>
              <a:t>Revenir à la page précédente</a:t>
            </a:r>
            <a:endParaRPr lang="fr-FR" dirty="0"/>
          </a:p>
        </p:txBody>
      </p:sp>
    </p:spTree>
    <p:extLst>
      <p:ext uri="{BB962C8B-B14F-4D97-AF65-F5344CB8AC3E}">
        <p14:creationId xmlns="" xmlns:p14="http://schemas.microsoft.com/office/powerpoint/2010/main" val="66775010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8596" y="1071546"/>
            <a:ext cx="8208912" cy="5016758"/>
          </a:xfrm>
          <a:prstGeom prst="rect">
            <a:avLst/>
          </a:prstGeom>
        </p:spPr>
        <p:txBody>
          <a:bodyPr wrap="square">
            <a:spAutoFit/>
          </a:bodyPr>
          <a:lstStyle/>
          <a:p>
            <a:r>
              <a:rPr lang="fr-FR" sz="2800" b="1" u="sng" dirty="0" smtClean="0"/>
              <a:t>Les personnages</a:t>
            </a:r>
            <a:r>
              <a:rPr lang="fr-FR" sz="2800" b="1" u="sng" dirty="0"/>
              <a:t> </a:t>
            </a:r>
            <a:r>
              <a:rPr lang="fr-FR" sz="2800" b="1" u="sng" dirty="0" smtClean="0"/>
              <a:t>semblent des athlètes :</a:t>
            </a:r>
            <a:endParaRPr lang="fr-FR" sz="2800" b="1" u="sng" dirty="0"/>
          </a:p>
          <a:p>
            <a:pPr lvl="0">
              <a:buFontTx/>
              <a:buChar char="-"/>
            </a:pPr>
            <a:r>
              <a:rPr lang="fr-FR" sz="2400" dirty="0" smtClean="0"/>
              <a:t> Musclés (</a:t>
            </a:r>
            <a:r>
              <a:rPr lang="fr-FR" sz="2400" dirty="0"/>
              <a:t>athlètes de l’Antiquité</a:t>
            </a:r>
            <a:r>
              <a:rPr lang="fr-FR" sz="2400" dirty="0" smtClean="0"/>
              <a:t>), goût de l’effort, des travailleurs</a:t>
            </a:r>
          </a:p>
          <a:p>
            <a:pPr lvl="0">
              <a:buFontTx/>
              <a:buChar char="-"/>
            </a:pPr>
            <a:r>
              <a:rPr lang="fr-FR" sz="2400" dirty="0" smtClean="0"/>
              <a:t> Corps dénudés</a:t>
            </a:r>
          </a:p>
          <a:p>
            <a:pPr lvl="0">
              <a:buFontTx/>
              <a:buChar char="-"/>
            </a:pPr>
            <a:r>
              <a:rPr lang="fr-FR" sz="2400" dirty="0" smtClean="0"/>
              <a:t> Le crâne rasé évoque le </a:t>
            </a:r>
            <a:r>
              <a:rPr lang="fr-FR" sz="2400" dirty="0"/>
              <a:t>quidam </a:t>
            </a:r>
            <a:r>
              <a:rPr lang="fr-FR" sz="2400" dirty="0" smtClean="0"/>
              <a:t>(personnage asexué) qui désigne n’importe </a:t>
            </a:r>
            <a:r>
              <a:rPr lang="fr-FR" sz="2400" dirty="0"/>
              <a:t>quel citoyen de la ville de </a:t>
            </a:r>
            <a:r>
              <a:rPr lang="fr-FR" sz="2400" dirty="0" smtClean="0"/>
              <a:t>Mulhouse (homme ou femme)</a:t>
            </a:r>
          </a:p>
          <a:p>
            <a:pPr lvl="0">
              <a:buFontTx/>
              <a:buChar char="-"/>
            </a:pPr>
            <a:r>
              <a:rPr lang="fr-FR" sz="2400" dirty="0" smtClean="0"/>
              <a:t> Personnage souriant</a:t>
            </a:r>
            <a:endParaRPr lang="fr-FR" sz="2400" dirty="0"/>
          </a:p>
          <a:p>
            <a:pPr>
              <a:buFontTx/>
              <a:buChar char="-"/>
            </a:pPr>
            <a:r>
              <a:rPr lang="fr-FR" sz="2400" dirty="0" smtClean="0"/>
              <a:t> Personnages en équilibre sur leurs échasses, ils tiennent </a:t>
            </a:r>
            <a:r>
              <a:rPr lang="fr-FR" sz="2400" dirty="0"/>
              <a:t>dans leurs bras un élément du patrimoine </a:t>
            </a:r>
            <a:r>
              <a:rPr lang="fr-FR" sz="2400" dirty="0" smtClean="0"/>
              <a:t>mulhousien. </a:t>
            </a:r>
          </a:p>
          <a:p>
            <a:pPr>
              <a:buFontTx/>
              <a:buChar char="-"/>
            </a:pPr>
            <a:endParaRPr lang="fr-FR" sz="2400" dirty="0" smtClean="0"/>
          </a:p>
          <a:p>
            <a:r>
              <a:rPr lang="fr-FR" sz="2800" b="1" u="sng" dirty="0" smtClean="0"/>
              <a:t>Les personnages occupent toute la scène.</a:t>
            </a:r>
          </a:p>
          <a:p>
            <a:endParaRPr lang="fr-FR" sz="2400" dirty="0" smtClean="0"/>
          </a:p>
        </p:txBody>
      </p:sp>
      <p:sp>
        <p:nvSpPr>
          <p:cNvPr id="3" name="ZoneTexte 2"/>
          <p:cNvSpPr txBox="1"/>
          <p:nvPr/>
        </p:nvSpPr>
        <p:spPr>
          <a:xfrm>
            <a:off x="1142976" y="357166"/>
            <a:ext cx="7000924" cy="523220"/>
          </a:xfrm>
          <a:prstGeom prst="rect">
            <a:avLst/>
          </a:prstGeom>
          <a:noFill/>
        </p:spPr>
        <p:txBody>
          <a:bodyPr wrap="square" rtlCol="0">
            <a:spAutoFit/>
          </a:bodyPr>
          <a:lstStyle/>
          <a:p>
            <a:pPr algn="ctr"/>
            <a:r>
              <a:rPr lang="fr-FR" sz="2800" b="1" dirty="0" smtClean="0"/>
              <a:t>DESCRIPTION ET PLACE DES PERSONNAGES</a:t>
            </a:r>
            <a:endParaRPr lang="fr-FR" sz="2800" b="1" dirty="0"/>
          </a:p>
        </p:txBody>
      </p:sp>
      <p:sp>
        <p:nvSpPr>
          <p:cNvPr id="5" name="ZoneTexte 4"/>
          <p:cNvSpPr txBox="1"/>
          <p:nvPr/>
        </p:nvSpPr>
        <p:spPr>
          <a:xfrm>
            <a:off x="3118397" y="5715016"/>
            <a:ext cx="2907206" cy="369332"/>
          </a:xfrm>
          <a:prstGeom prst="rect">
            <a:avLst/>
          </a:prstGeom>
          <a:noFill/>
        </p:spPr>
        <p:txBody>
          <a:bodyPr wrap="none" rtlCol="0">
            <a:spAutoFit/>
          </a:bodyPr>
          <a:lstStyle/>
          <a:p>
            <a:r>
              <a:rPr lang="fr-FR" dirty="0" smtClean="0">
                <a:hlinkClick r:id="rId2" action="ppaction://hlinksldjump"/>
              </a:rPr>
              <a:t>Revenir à la page précédente</a:t>
            </a:r>
            <a:endParaRPr lang="fr-FR" dirty="0"/>
          </a:p>
        </p:txBody>
      </p:sp>
    </p:spTree>
    <p:extLst>
      <p:ext uri="{BB962C8B-B14F-4D97-AF65-F5344CB8AC3E}">
        <p14:creationId xmlns:p14="http://schemas.microsoft.com/office/powerpoint/2010/main" xmlns="" val="15139653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3"/>
          </p:nvPr>
        </p:nvSpPr>
        <p:spPr>
          <a:xfrm>
            <a:off x="1331640" y="548680"/>
            <a:ext cx="6400800" cy="3474720"/>
          </a:xfrm>
        </p:spPr>
        <p:txBody>
          <a:bodyPr/>
          <a:lstStyle/>
          <a:p>
            <a:pPr algn="ctr"/>
            <a:r>
              <a:rPr lang="fr-FR" dirty="0" smtClean="0">
                <a:latin typeface="Comic Sans MS" panose="030F0702030302020204" pitchFamily="66" charset="0"/>
              </a:rPr>
              <a:t>En </a:t>
            </a:r>
            <a:r>
              <a:rPr lang="fr-FR" dirty="0">
                <a:latin typeface="Comic Sans MS" panose="030F0702030302020204" pitchFamily="66" charset="0"/>
              </a:rPr>
              <a:t>octobre </a:t>
            </a:r>
            <a:r>
              <a:rPr lang="fr-FR" dirty="0" smtClean="0">
                <a:latin typeface="Comic Sans MS" panose="030F0702030302020204" pitchFamily="66" charset="0"/>
              </a:rPr>
              <a:t>2001, Fernand d’</a:t>
            </a:r>
            <a:r>
              <a:rPr lang="fr-FR" dirty="0" err="1" smtClean="0">
                <a:latin typeface="Comic Sans MS" panose="030F0702030302020204" pitchFamily="66" charset="0"/>
              </a:rPr>
              <a:t>Onofrio</a:t>
            </a:r>
            <a:r>
              <a:rPr lang="fr-FR" dirty="0" smtClean="0">
                <a:latin typeface="Comic Sans MS" panose="030F0702030302020204" pitchFamily="66" charset="0"/>
              </a:rPr>
              <a:t> et Sylvie Herzog posent leurs pinceaux au cœur de la cité mulhousienne, Place Lucien Dreyfus, et réalisent  une fresque monumentale sur commande de la ville de Mulhouse : </a:t>
            </a:r>
          </a:p>
          <a:p>
            <a:pPr marL="0" indent="0" algn="ctr">
              <a:buNone/>
            </a:pPr>
            <a:r>
              <a:rPr lang="fr-FR" sz="4800" b="1" dirty="0" smtClean="0">
                <a:latin typeface="Comic Sans MS" panose="030F0702030302020204" pitchFamily="66" charset="0"/>
              </a:rPr>
              <a:t>« Horizon vertical »</a:t>
            </a:r>
          </a:p>
        </p:txBody>
      </p:sp>
      <p:pic>
        <p:nvPicPr>
          <p:cNvPr id="1026" name="il_fi" descr="LAR_BD_614_A">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42395" y="3573016"/>
            <a:ext cx="2095500" cy="2762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7" name="il_fi" descr="Artiste_SH">
            <a:hlinkClick r:id="rId4"/>
          </p:cNvPr>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427982" y="3802013"/>
            <a:ext cx="3950153" cy="23042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Flèche vers le bas 4"/>
          <p:cNvSpPr/>
          <p:nvPr/>
        </p:nvSpPr>
        <p:spPr>
          <a:xfrm rot="18600155">
            <a:off x="646932" y="3916078"/>
            <a:ext cx="576064" cy="64370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Flèche vers le bas 7"/>
          <p:cNvSpPr/>
          <p:nvPr/>
        </p:nvSpPr>
        <p:spPr>
          <a:xfrm rot="2979768">
            <a:off x="8090103" y="3908043"/>
            <a:ext cx="576064" cy="64370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p:cNvSpPr txBox="1"/>
          <p:nvPr/>
        </p:nvSpPr>
        <p:spPr>
          <a:xfrm>
            <a:off x="7237494" y="3338551"/>
            <a:ext cx="1417743" cy="276999"/>
          </a:xfrm>
          <a:prstGeom prst="rect">
            <a:avLst/>
          </a:prstGeom>
          <a:noFill/>
        </p:spPr>
        <p:txBody>
          <a:bodyPr wrap="square" rtlCol="0">
            <a:spAutoFit/>
          </a:bodyPr>
          <a:lstStyle/>
          <a:p>
            <a:r>
              <a:rPr lang="fr-FR" sz="1200" dirty="0" smtClean="0"/>
              <a:t>Clic sur l’image</a:t>
            </a:r>
            <a:endParaRPr lang="fr-FR" sz="1200" dirty="0"/>
          </a:p>
        </p:txBody>
      </p:sp>
      <p:sp>
        <p:nvSpPr>
          <p:cNvPr id="9" name="ZoneTexte 8"/>
          <p:cNvSpPr txBox="1"/>
          <p:nvPr/>
        </p:nvSpPr>
        <p:spPr>
          <a:xfrm>
            <a:off x="571472" y="3214686"/>
            <a:ext cx="1417743" cy="276999"/>
          </a:xfrm>
          <a:prstGeom prst="rect">
            <a:avLst/>
          </a:prstGeom>
          <a:noFill/>
        </p:spPr>
        <p:txBody>
          <a:bodyPr wrap="square" rtlCol="0">
            <a:spAutoFit/>
          </a:bodyPr>
          <a:lstStyle/>
          <a:p>
            <a:r>
              <a:rPr lang="fr-FR" sz="1200" dirty="0" smtClean="0"/>
              <a:t>Clic sur l’image</a:t>
            </a:r>
            <a:endParaRPr lang="fr-FR" sz="1200" dirty="0"/>
          </a:p>
        </p:txBody>
      </p:sp>
    </p:spTree>
    <p:extLst>
      <p:ext uri="{BB962C8B-B14F-4D97-AF65-F5344CB8AC3E}">
        <p14:creationId xmlns:p14="http://schemas.microsoft.com/office/powerpoint/2010/main" xmlns="" val="476101237"/>
      </p:ext>
    </p:extLst>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49796" y="0"/>
            <a:ext cx="7772400" cy="1470025"/>
          </a:xfrm>
        </p:spPr>
        <p:txBody>
          <a:bodyPr/>
          <a:lstStyle/>
          <a:p>
            <a:r>
              <a:rPr lang="fr-FR" dirty="0" smtClean="0"/>
              <a:t>« Horizon vertical »</a:t>
            </a:r>
            <a:endParaRPr lang="fr-FR" dirty="0"/>
          </a:p>
        </p:txBody>
      </p:sp>
      <p:sp>
        <p:nvSpPr>
          <p:cNvPr id="4" name="Rectangle 3"/>
          <p:cNvSpPr/>
          <p:nvPr/>
        </p:nvSpPr>
        <p:spPr>
          <a:xfrm>
            <a:off x="357158" y="1285860"/>
            <a:ext cx="8429684" cy="2246769"/>
          </a:xfrm>
          <a:prstGeom prst="rect">
            <a:avLst/>
          </a:prstGeom>
        </p:spPr>
        <p:txBody>
          <a:bodyPr wrap="square">
            <a:spAutoFit/>
          </a:bodyPr>
          <a:lstStyle/>
          <a:p>
            <a:r>
              <a:rPr lang="fr-FR" sz="2000" dirty="0" smtClean="0">
                <a:latin typeface="Arial" pitchFamily="34" charset="0"/>
                <a:cs typeface="Arial" pitchFamily="34" charset="0"/>
              </a:rPr>
              <a:t>1) Les éléments qui composent l’œuvre sont des éléments symboliques de la ville :</a:t>
            </a:r>
            <a:br>
              <a:rPr lang="fr-FR" sz="2000" dirty="0" smtClean="0">
                <a:latin typeface="Arial" pitchFamily="34" charset="0"/>
                <a:cs typeface="Arial" pitchFamily="34" charset="0"/>
              </a:rPr>
            </a:br>
            <a:r>
              <a:rPr lang="fr-FR" sz="2000" dirty="0" smtClean="0">
                <a:latin typeface="Arial" pitchFamily="34" charset="0"/>
                <a:cs typeface="Arial" pitchFamily="34" charset="0"/>
              </a:rPr>
              <a:t>- la Tour de l’Europe, </a:t>
            </a:r>
            <a:br>
              <a:rPr lang="fr-FR" sz="2000" dirty="0" smtClean="0">
                <a:latin typeface="Arial" pitchFamily="34" charset="0"/>
                <a:cs typeface="Arial" pitchFamily="34" charset="0"/>
              </a:rPr>
            </a:br>
            <a:r>
              <a:rPr lang="fr-FR" sz="2000" dirty="0" smtClean="0">
                <a:latin typeface="Arial" pitchFamily="34" charset="0"/>
                <a:cs typeface="Arial" pitchFamily="34" charset="0"/>
              </a:rPr>
              <a:t>- La Tour du </a:t>
            </a:r>
            <a:r>
              <a:rPr lang="fr-FR" sz="2000" dirty="0" err="1" smtClean="0">
                <a:latin typeface="Arial" pitchFamily="34" charset="0"/>
                <a:cs typeface="Arial" pitchFamily="34" charset="0"/>
              </a:rPr>
              <a:t>Bollwerk</a:t>
            </a:r>
            <a:r>
              <a:rPr lang="fr-FR" sz="2000" dirty="0" smtClean="0">
                <a:latin typeface="Arial" pitchFamily="34" charset="0"/>
                <a:cs typeface="Arial" pitchFamily="34" charset="0"/>
              </a:rPr>
              <a:t/>
            </a:r>
            <a:br>
              <a:rPr lang="fr-FR" sz="2000" dirty="0" smtClean="0">
                <a:latin typeface="Arial" pitchFamily="34" charset="0"/>
                <a:cs typeface="Arial" pitchFamily="34" charset="0"/>
              </a:rPr>
            </a:br>
            <a:r>
              <a:rPr lang="fr-FR" sz="2000" dirty="0" smtClean="0">
                <a:latin typeface="Arial" pitchFamily="34" charset="0"/>
                <a:cs typeface="Arial" pitchFamily="34" charset="0"/>
              </a:rPr>
              <a:t>- la Roue du Moulin</a:t>
            </a:r>
            <a:br>
              <a:rPr lang="fr-FR" sz="2000" dirty="0" smtClean="0">
                <a:latin typeface="Arial" pitchFamily="34" charset="0"/>
                <a:cs typeface="Arial" pitchFamily="34" charset="0"/>
              </a:rPr>
            </a:br>
            <a:r>
              <a:rPr lang="fr-FR" sz="2000" dirty="0" smtClean="0">
                <a:latin typeface="Arial" pitchFamily="34" charset="0"/>
                <a:cs typeface="Arial" pitchFamily="34" charset="0"/>
              </a:rPr>
              <a:t>- la Colonne Lambert , et </a:t>
            </a:r>
            <a:br>
              <a:rPr lang="fr-FR" sz="2000" dirty="0" smtClean="0">
                <a:latin typeface="Arial" pitchFamily="34" charset="0"/>
                <a:cs typeface="Arial" pitchFamily="34" charset="0"/>
              </a:rPr>
            </a:br>
            <a:r>
              <a:rPr lang="fr-FR" sz="2000" dirty="0" smtClean="0">
                <a:latin typeface="Arial" pitchFamily="34" charset="0"/>
                <a:cs typeface="Arial" pitchFamily="34" charset="0"/>
              </a:rPr>
              <a:t>- le </a:t>
            </a:r>
            <a:r>
              <a:rPr lang="fr-FR" sz="2000" dirty="0" err="1" smtClean="0">
                <a:latin typeface="Arial" pitchFamily="34" charset="0"/>
                <a:cs typeface="Arial" pitchFamily="34" charset="0"/>
              </a:rPr>
              <a:t>Schweissdissi</a:t>
            </a:r>
            <a:r>
              <a:rPr lang="fr-FR" sz="2000" dirty="0" smtClean="0">
                <a:latin typeface="Arial" pitchFamily="34" charset="0"/>
                <a:cs typeface="Arial" pitchFamily="34" charset="0"/>
              </a:rPr>
              <a:t> (x2)</a:t>
            </a:r>
            <a:endParaRPr lang="fr-FR" sz="2000" dirty="0"/>
          </a:p>
        </p:txBody>
      </p:sp>
      <p:sp>
        <p:nvSpPr>
          <p:cNvPr id="6" name="Rectangle 5"/>
          <p:cNvSpPr/>
          <p:nvPr/>
        </p:nvSpPr>
        <p:spPr>
          <a:xfrm>
            <a:off x="357158" y="4143380"/>
            <a:ext cx="8429684" cy="1631216"/>
          </a:xfrm>
          <a:prstGeom prst="rect">
            <a:avLst/>
          </a:prstGeom>
        </p:spPr>
        <p:txBody>
          <a:bodyPr wrap="square">
            <a:spAutoFit/>
          </a:bodyPr>
          <a:lstStyle/>
          <a:p>
            <a:r>
              <a:rPr lang="fr-FR" sz="2000" smtClean="0">
                <a:latin typeface="Arial" pitchFamily="34" charset="0"/>
                <a:cs typeface="Arial" pitchFamily="34" charset="0"/>
              </a:rPr>
              <a:t>2) Ces </a:t>
            </a:r>
            <a:r>
              <a:rPr lang="fr-FR" sz="2000" dirty="0" smtClean="0">
                <a:latin typeface="Arial" pitchFamily="34" charset="0"/>
                <a:cs typeface="Arial" pitchFamily="34" charset="0"/>
              </a:rPr>
              <a:t>éléments symbolisent l’histoire de Mulhouse. Son but est de donner les clés de lecture de la ville à travers son espace d’exposition permanente telle que les fresques de bâtiments publics, l’architecture, les statues, les musées… Ici, la Place Lucien Dreyfus passage piétonnier et commerçant.</a:t>
            </a:r>
            <a:endParaRPr lang="fr-FR" sz="2000" dirty="0"/>
          </a:p>
        </p:txBody>
      </p:sp>
      <p:sp>
        <p:nvSpPr>
          <p:cNvPr id="5" name="ZoneTexte 4"/>
          <p:cNvSpPr txBox="1"/>
          <p:nvPr/>
        </p:nvSpPr>
        <p:spPr>
          <a:xfrm>
            <a:off x="3118397" y="5715016"/>
            <a:ext cx="2907206" cy="369332"/>
          </a:xfrm>
          <a:prstGeom prst="rect">
            <a:avLst/>
          </a:prstGeom>
          <a:noFill/>
        </p:spPr>
        <p:txBody>
          <a:bodyPr wrap="none" rtlCol="0">
            <a:spAutoFit/>
          </a:bodyPr>
          <a:lstStyle/>
          <a:p>
            <a:r>
              <a:rPr lang="fr-FR" dirty="0" smtClean="0">
                <a:hlinkClick r:id="rId2" action="ppaction://hlinksldjump"/>
              </a:rPr>
              <a:t>Revenir à la page précédente</a:t>
            </a:r>
            <a:endParaRPr lang="fr-FR" dirty="0"/>
          </a:p>
        </p:txBody>
      </p:sp>
    </p:spTree>
    <p:extLst>
      <p:ext uri="{BB962C8B-B14F-4D97-AF65-F5344CB8AC3E}">
        <p14:creationId xmlns:p14="http://schemas.microsoft.com/office/powerpoint/2010/main" xmlns="" val="138523308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7158" y="2428868"/>
            <a:ext cx="8208912" cy="2554545"/>
          </a:xfrm>
          <a:prstGeom prst="rect">
            <a:avLst/>
          </a:prstGeom>
        </p:spPr>
        <p:txBody>
          <a:bodyPr wrap="square">
            <a:spAutoFit/>
          </a:bodyPr>
          <a:lstStyle/>
          <a:p>
            <a:pPr algn="just"/>
            <a:r>
              <a:rPr lang="fr-FR" sz="3200" b="1" dirty="0" smtClean="0"/>
              <a:t>5) La fresque donne l’image d’une ville créatrice et en perpétuel mouvement. Mulhouse est donc une ville en devenir, en construction, qui s’est faite </a:t>
            </a:r>
            <a:r>
              <a:rPr lang="fr-FR" sz="3200" b="1" dirty="0"/>
              <a:t>avec et pour ses habitants.</a:t>
            </a:r>
            <a:endParaRPr lang="fr-FR" sz="3200" dirty="0"/>
          </a:p>
        </p:txBody>
      </p:sp>
      <p:sp>
        <p:nvSpPr>
          <p:cNvPr id="3" name="ZoneTexte 2"/>
          <p:cNvSpPr txBox="1"/>
          <p:nvPr/>
        </p:nvSpPr>
        <p:spPr>
          <a:xfrm>
            <a:off x="1857356" y="928670"/>
            <a:ext cx="5357850" cy="523220"/>
          </a:xfrm>
          <a:prstGeom prst="rect">
            <a:avLst/>
          </a:prstGeom>
          <a:noFill/>
        </p:spPr>
        <p:txBody>
          <a:bodyPr wrap="square" rtlCol="0">
            <a:spAutoFit/>
          </a:bodyPr>
          <a:lstStyle/>
          <a:p>
            <a:pPr algn="ctr"/>
            <a:r>
              <a:rPr lang="fr-FR" sz="2800" b="1" dirty="0" smtClean="0"/>
              <a:t>IMAGE DE LA VILLE</a:t>
            </a:r>
            <a:endParaRPr lang="fr-FR" sz="2800" b="1" dirty="0"/>
          </a:p>
        </p:txBody>
      </p:sp>
      <p:sp>
        <p:nvSpPr>
          <p:cNvPr id="5" name="ZoneTexte 4"/>
          <p:cNvSpPr txBox="1"/>
          <p:nvPr/>
        </p:nvSpPr>
        <p:spPr>
          <a:xfrm>
            <a:off x="3118397" y="5715016"/>
            <a:ext cx="2907206" cy="369332"/>
          </a:xfrm>
          <a:prstGeom prst="rect">
            <a:avLst/>
          </a:prstGeom>
          <a:noFill/>
        </p:spPr>
        <p:txBody>
          <a:bodyPr wrap="none" rtlCol="0">
            <a:spAutoFit/>
          </a:bodyPr>
          <a:lstStyle/>
          <a:p>
            <a:r>
              <a:rPr lang="fr-FR" dirty="0" smtClean="0">
                <a:hlinkClick r:id="rId2" action="ppaction://hlinksldjump"/>
              </a:rPr>
              <a:t>Revenir à la page précédente</a:t>
            </a:r>
            <a:endParaRPr lang="fr-FR" dirty="0"/>
          </a:p>
        </p:txBody>
      </p:sp>
    </p:spTree>
    <p:extLst>
      <p:ext uri="{BB962C8B-B14F-4D97-AF65-F5344CB8AC3E}">
        <p14:creationId xmlns="" xmlns:p14="http://schemas.microsoft.com/office/powerpoint/2010/main" val="151396538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49796" y="0"/>
            <a:ext cx="7772400" cy="1470025"/>
          </a:xfrm>
        </p:spPr>
        <p:txBody>
          <a:bodyPr/>
          <a:lstStyle/>
          <a:p>
            <a:r>
              <a:rPr lang="fr-FR" dirty="0" smtClean="0"/>
              <a:t>La Roue de Mulhouse</a:t>
            </a:r>
            <a:endParaRPr lang="fr-FR" dirty="0"/>
          </a:p>
        </p:txBody>
      </p:sp>
      <p:sp>
        <p:nvSpPr>
          <p:cNvPr id="5" name="Sous-titre 2"/>
          <p:cNvSpPr txBox="1">
            <a:spLocks/>
          </p:cNvSpPr>
          <p:nvPr/>
        </p:nvSpPr>
        <p:spPr>
          <a:xfrm>
            <a:off x="500034" y="2357430"/>
            <a:ext cx="8188874" cy="1124744"/>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a:r>
              <a:rPr lang="fr-FR" sz="2000" dirty="0" smtClean="0">
                <a:latin typeface="Arial" pitchFamily="34" charset="0"/>
                <a:cs typeface="Arial" pitchFamily="34" charset="0"/>
              </a:rPr>
              <a:t>3) La Roue du moulin se trouve au centre de la fresque. Elle réclame une attention particulière : </a:t>
            </a:r>
            <a:r>
              <a:rPr lang="fr-FR" sz="2000" b="1" dirty="0" smtClean="0">
                <a:latin typeface="Arial" pitchFamily="34" charset="0"/>
                <a:cs typeface="Arial" pitchFamily="34" charset="0"/>
              </a:rPr>
              <a:t>la Roue du moulin symbolise l’histoire médiévale de la ville </a:t>
            </a:r>
            <a:r>
              <a:rPr lang="fr-FR" sz="2000" b="1" smtClean="0">
                <a:latin typeface="Arial" pitchFamily="34" charset="0"/>
                <a:cs typeface="Arial" pitchFamily="34" charset="0"/>
              </a:rPr>
              <a:t>de Mulhouse.</a:t>
            </a:r>
            <a:endParaRPr lang="fr-FR" sz="2000" dirty="0">
              <a:latin typeface="Arial" pitchFamily="34" charset="0"/>
              <a:cs typeface="Arial" pitchFamily="34" charset="0"/>
            </a:endParaRPr>
          </a:p>
        </p:txBody>
      </p:sp>
      <p:sp>
        <p:nvSpPr>
          <p:cNvPr id="4" name="ZoneTexte 3"/>
          <p:cNvSpPr txBox="1"/>
          <p:nvPr/>
        </p:nvSpPr>
        <p:spPr>
          <a:xfrm>
            <a:off x="3118397" y="5715016"/>
            <a:ext cx="2907206" cy="369332"/>
          </a:xfrm>
          <a:prstGeom prst="rect">
            <a:avLst/>
          </a:prstGeom>
          <a:noFill/>
        </p:spPr>
        <p:txBody>
          <a:bodyPr wrap="none" rtlCol="0">
            <a:spAutoFit/>
          </a:bodyPr>
          <a:lstStyle/>
          <a:p>
            <a:r>
              <a:rPr lang="fr-FR" dirty="0" smtClean="0">
                <a:hlinkClick r:id="rId2" action="ppaction://hlinksldjump"/>
              </a:rPr>
              <a:t>Revenir à la page précédente</a:t>
            </a:r>
            <a:endParaRPr lang="fr-FR" dirty="0"/>
          </a:p>
        </p:txBody>
      </p:sp>
    </p:spTree>
    <p:extLst>
      <p:ext uri="{BB962C8B-B14F-4D97-AF65-F5344CB8AC3E}">
        <p14:creationId xmlns:p14="http://schemas.microsoft.com/office/powerpoint/2010/main" xmlns="" val="138523308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49796" y="0"/>
            <a:ext cx="7772400" cy="1470025"/>
          </a:xfrm>
        </p:spPr>
        <p:txBody>
          <a:bodyPr/>
          <a:lstStyle/>
          <a:p>
            <a:r>
              <a:rPr lang="fr-FR" dirty="0" smtClean="0"/>
              <a:t>La Roue de Mulhouse</a:t>
            </a:r>
            <a:endParaRPr lang="fr-FR" dirty="0"/>
          </a:p>
        </p:txBody>
      </p:sp>
      <p:sp>
        <p:nvSpPr>
          <p:cNvPr id="3" name="Sous-titre 2"/>
          <p:cNvSpPr>
            <a:spLocks noGrp="1"/>
          </p:cNvSpPr>
          <p:nvPr>
            <p:ph type="subTitle" idx="1"/>
          </p:nvPr>
        </p:nvSpPr>
        <p:spPr>
          <a:xfrm>
            <a:off x="404275" y="3284984"/>
            <a:ext cx="8286391" cy="1507441"/>
          </a:xfrm>
        </p:spPr>
        <p:txBody>
          <a:bodyPr>
            <a:noAutofit/>
          </a:bodyPr>
          <a:lstStyle/>
          <a:p>
            <a:pPr algn="just"/>
            <a:r>
              <a:rPr lang="fr-FR" sz="2000" dirty="0" smtClean="0">
                <a:latin typeface="Arial" pitchFamily="34" charset="0"/>
                <a:cs typeface="Arial" pitchFamily="34" charset="0"/>
              </a:rPr>
              <a:t>2) D’après la légende, la </a:t>
            </a:r>
            <a:r>
              <a:rPr lang="fr-FR" sz="2000" dirty="0">
                <a:latin typeface="Arial" pitchFamily="34" charset="0"/>
                <a:cs typeface="Arial" pitchFamily="34" charset="0"/>
              </a:rPr>
              <a:t>ville </a:t>
            </a:r>
            <a:r>
              <a:rPr lang="fr-FR" sz="2000" dirty="0" smtClean="0">
                <a:latin typeface="Arial" pitchFamily="34" charset="0"/>
                <a:cs typeface="Arial" pitchFamily="34" charset="0"/>
              </a:rPr>
              <a:t>a </a:t>
            </a:r>
            <a:r>
              <a:rPr lang="fr-FR" sz="2000" dirty="0">
                <a:latin typeface="Arial" pitchFamily="34" charset="0"/>
                <a:cs typeface="Arial" pitchFamily="34" charset="0"/>
              </a:rPr>
              <a:t>été </a:t>
            </a:r>
            <a:r>
              <a:rPr lang="fr-FR" sz="2000" dirty="0" smtClean="0">
                <a:latin typeface="Arial" pitchFamily="34" charset="0"/>
                <a:cs typeface="Arial" pitchFamily="34" charset="0"/>
              </a:rPr>
              <a:t>fondée autour </a:t>
            </a:r>
            <a:r>
              <a:rPr lang="fr-FR" sz="2000" dirty="0">
                <a:latin typeface="Arial" pitchFamily="34" charset="0"/>
                <a:cs typeface="Arial" pitchFamily="34" charset="0"/>
              </a:rPr>
              <a:t>d'un moulin à eau. </a:t>
            </a:r>
            <a:r>
              <a:rPr lang="fr-FR" sz="2000" dirty="0" smtClean="0">
                <a:latin typeface="Arial" pitchFamily="34" charset="0"/>
                <a:cs typeface="Arial" pitchFamily="34" charset="0"/>
              </a:rPr>
              <a:t>Celle-ci </a:t>
            </a:r>
            <a:r>
              <a:rPr lang="fr-FR" sz="2000" dirty="0">
                <a:latin typeface="Arial" pitchFamily="34" charset="0"/>
                <a:cs typeface="Arial" pitchFamily="34" charset="0"/>
              </a:rPr>
              <a:t>serait née du mariage entre un guerrier blessé et la fille d’un meunier. La roue devient l’emblème de la ville de Mulhouse vers moitié du 13</a:t>
            </a:r>
            <a:r>
              <a:rPr lang="fr-FR" sz="2000" baseline="30000" dirty="0">
                <a:latin typeface="Arial" pitchFamily="34" charset="0"/>
                <a:cs typeface="Arial" pitchFamily="34" charset="0"/>
              </a:rPr>
              <a:t>ème</a:t>
            </a:r>
            <a:r>
              <a:rPr lang="fr-FR" sz="2000" dirty="0">
                <a:latin typeface="Arial" pitchFamily="34" charset="0"/>
                <a:cs typeface="Arial" pitchFamily="34" charset="0"/>
              </a:rPr>
              <a:t> siècle. </a:t>
            </a:r>
            <a:endParaRPr lang="fr-FR" sz="2000" dirty="0" smtClean="0">
              <a:latin typeface="Arial" pitchFamily="34" charset="0"/>
              <a:cs typeface="Arial" pitchFamily="34" charset="0"/>
            </a:endParaRPr>
          </a:p>
        </p:txBody>
      </p:sp>
      <p:sp>
        <p:nvSpPr>
          <p:cNvPr id="4" name="Sous-titre 2"/>
          <p:cNvSpPr txBox="1">
            <a:spLocks/>
          </p:cNvSpPr>
          <p:nvPr/>
        </p:nvSpPr>
        <p:spPr>
          <a:xfrm>
            <a:off x="409747" y="1556792"/>
            <a:ext cx="8280920" cy="108012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a:r>
              <a:rPr lang="fr-FR" sz="2000" dirty="0" smtClean="0">
                <a:latin typeface="Arial" pitchFamily="34" charset="0"/>
                <a:cs typeface="Arial" pitchFamily="34" charset="0"/>
              </a:rPr>
              <a:t>1) Le nom vient de deux termes allemands : « </a:t>
            </a:r>
            <a:r>
              <a:rPr lang="fr-FR" sz="2000" i="1" dirty="0" smtClean="0">
                <a:latin typeface="Arial" pitchFamily="34" charset="0"/>
                <a:cs typeface="Arial" pitchFamily="34" charset="0"/>
              </a:rPr>
              <a:t>die </a:t>
            </a:r>
            <a:r>
              <a:rPr lang="fr-FR" sz="2000" i="1" dirty="0" err="1" smtClean="0">
                <a:latin typeface="Arial" pitchFamily="34" charset="0"/>
                <a:cs typeface="Arial" pitchFamily="34" charset="0"/>
              </a:rPr>
              <a:t>Mühle</a:t>
            </a:r>
            <a:r>
              <a:rPr lang="fr-FR" sz="2000" dirty="0" smtClean="0">
                <a:latin typeface="Arial" pitchFamily="34" charset="0"/>
                <a:cs typeface="Arial" pitchFamily="34" charset="0"/>
              </a:rPr>
              <a:t> », à savoir « moulin » et « </a:t>
            </a:r>
            <a:r>
              <a:rPr lang="fr-FR" sz="2000" i="1" dirty="0" err="1" smtClean="0">
                <a:latin typeface="Arial" pitchFamily="34" charset="0"/>
                <a:cs typeface="Arial" pitchFamily="34" charset="0"/>
              </a:rPr>
              <a:t>das</a:t>
            </a:r>
            <a:r>
              <a:rPr lang="fr-FR" sz="2000" i="1" dirty="0" smtClean="0">
                <a:latin typeface="Arial" pitchFamily="34" charset="0"/>
                <a:cs typeface="Arial" pitchFamily="34" charset="0"/>
              </a:rPr>
              <a:t> </a:t>
            </a:r>
            <a:r>
              <a:rPr lang="fr-FR" sz="2000" i="1" dirty="0" err="1" smtClean="0">
                <a:latin typeface="Arial" pitchFamily="34" charset="0"/>
                <a:cs typeface="Arial" pitchFamily="34" charset="0"/>
              </a:rPr>
              <a:t>Haus</a:t>
            </a:r>
            <a:r>
              <a:rPr lang="fr-FR" sz="2000" dirty="0" smtClean="0">
                <a:latin typeface="Arial" pitchFamily="34" charset="0"/>
                <a:cs typeface="Arial" pitchFamily="34" charset="0"/>
              </a:rPr>
              <a:t> », à savoir « maison, demeure ». Le mot signifie « la maison du moulin ».</a:t>
            </a:r>
            <a:endParaRPr lang="fr-FR" sz="2000" dirty="0">
              <a:latin typeface="Arial" pitchFamily="34" charset="0"/>
              <a:cs typeface="Arial" pitchFamily="34" charset="0"/>
            </a:endParaRPr>
          </a:p>
        </p:txBody>
      </p:sp>
      <p:sp>
        <p:nvSpPr>
          <p:cNvPr id="5" name="ZoneTexte 4"/>
          <p:cNvSpPr txBox="1"/>
          <p:nvPr/>
        </p:nvSpPr>
        <p:spPr>
          <a:xfrm>
            <a:off x="3118397" y="5715016"/>
            <a:ext cx="2907206" cy="369332"/>
          </a:xfrm>
          <a:prstGeom prst="rect">
            <a:avLst/>
          </a:prstGeom>
          <a:noFill/>
        </p:spPr>
        <p:txBody>
          <a:bodyPr wrap="none" rtlCol="0">
            <a:spAutoFit/>
          </a:bodyPr>
          <a:lstStyle/>
          <a:p>
            <a:r>
              <a:rPr lang="fr-FR" dirty="0" smtClean="0">
                <a:hlinkClick r:id="rId2" action="ppaction://hlinksldjump"/>
              </a:rPr>
              <a:t>Revenir à la page précédente</a:t>
            </a:r>
            <a:endParaRPr lang="fr-FR" dirty="0"/>
          </a:p>
        </p:txBody>
      </p:sp>
    </p:spTree>
    <p:extLst>
      <p:ext uri="{BB962C8B-B14F-4D97-AF65-F5344CB8AC3E}">
        <p14:creationId xmlns:p14="http://schemas.microsoft.com/office/powerpoint/2010/main" xmlns="" val="138523308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42910" y="142852"/>
            <a:ext cx="7772400" cy="1184297"/>
          </a:xfrm>
        </p:spPr>
        <p:txBody>
          <a:bodyPr/>
          <a:lstStyle/>
          <a:p>
            <a:r>
              <a:rPr lang="fr-FR" dirty="0" smtClean="0"/>
              <a:t>La Tour du </a:t>
            </a:r>
            <a:r>
              <a:rPr lang="fr-FR" dirty="0" err="1" smtClean="0"/>
              <a:t>Bollwerk</a:t>
            </a:r>
            <a:endParaRPr lang="fr-FR" dirty="0"/>
          </a:p>
        </p:txBody>
      </p:sp>
      <p:sp>
        <p:nvSpPr>
          <p:cNvPr id="3" name="Sous-titre 2"/>
          <p:cNvSpPr>
            <a:spLocks noGrp="1"/>
          </p:cNvSpPr>
          <p:nvPr>
            <p:ph type="subTitle" idx="1"/>
          </p:nvPr>
        </p:nvSpPr>
        <p:spPr>
          <a:xfrm>
            <a:off x="428596" y="1285860"/>
            <a:ext cx="8286391" cy="1507441"/>
          </a:xfrm>
        </p:spPr>
        <p:txBody>
          <a:bodyPr>
            <a:noAutofit/>
          </a:bodyPr>
          <a:lstStyle/>
          <a:p>
            <a:pPr marL="457200" indent="-457200" algn="just">
              <a:buAutoNum type="arabicParenR"/>
            </a:pPr>
            <a:r>
              <a:rPr lang="fr-FR" sz="1800" dirty="0" smtClean="0">
                <a:latin typeface="Arial" pitchFamily="34" charset="0"/>
                <a:cs typeface="Arial" pitchFamily="34" charset="0"/>
              </a:rPr>
              <a:t>La Tour du </a:t>
            </a:r>
            <a:r>
              <a:rPr lang="fr-FR" sz="1800" dirty="0" err="1" smtClean="0">
                <a:latin typeface="Arial" pitchFamily="34" charset="0"/>
                <a:cs typeface="Arial" pitchFamily="34" charset="0"/>
              </a:rPr>
              <a:t>Bollwerk</a:t>
            </a:r>
            <a:r>
              <a:rPr lang="fr-FR" sz="1800" dirty="0" smtClean="0">
                <a:latin typeface="Arial" pitchFamily="34" charset="0"/>
                <a:cs typeface="Arial" pitchFamily="34" charset="0"/>
              </a:rPr>
              <a:t> a été érigée au XIVème siècle.</a:t>
            </a:r>
          </a:p>
          <a:p>
            <a:pPr marL="457200" indent="-457200" algn="just">
              <a:buAutoNum type="arabicParenR"/>
            </a:pPr>
            <a:r>
              <a:rPr lang="fr-FR" sz="1800" dirty="0" smtClean="0">
                <a:latin typeface="Arial" pitchFamily="34" charset="0"/>
                <a:cs typeface="Arial" pitchFamily="34" charset="0"/>
              </a:rPr>
              <a:t>Le terme « </a:t>
            </a:r>
            <a:r>
              <a:rPr lang="fr-FR" sz="1800" dirty="0" err="1" smtClean="0">
                <a:latin typeface="Arial" pitchFamily="34" charset="0"/>
                <a:cs typeface="Arial" pitchFamily="34" charset="0"/>
              </a:rPr>
              <a:t>Bollwerk</a:t>
            </a:r>
            <a:r>
              <a:rPr lang="fr-FR" sz="1800" dirty="0" smtClean="0">
                <a:latin typeface="Arial" pitchFamily="34" charset="0"/>
                <a:cs typeface="Arial" pitchFamily="34" charset="0"/>
              </a:rPr>
              <a:t> » signifie « Bastion ».</a:t>
            </a:r>
          </a:p>
          <a:p>
            <a:pPr marL="457200" indent="-457200" algn="just">
              <a:buAutoNum type="arabicParenR"/>
            </a:pPr>
            <a:r>
              <a:rPr lang="fr-FR" sz="1800" dirty="0" smtClean="0">
                <a:latin typeface="Arial" pitchFamily="34" charset="0"/>
                <a:cs typeface="Arial" pitchFamily="34" charset="0"/>
              </a:rPr>
              <a:t>Elle faisait partie des remparts du « vieux Mulhouse ».</a:t>
            </a:r>
          </a:p>
          <a:p>
            <a:pPr marL="457200" indent="-457200" algn="just">
              <a:buAutoNum type="arabicParenR"/>
            </a:pPr>
            <a:r>
              <a:rPr lang="fr-FR" sz="1800" dirty="0" smtClean="0">
                <a:latin typeface="Arial" pitchFamily="34" charset="0"/>
                <a:cs typeface="Arial" pitchFamily="34" charset="0"/>
              </a:rPr>
              <a:t>La fresque représente le bourgmestre Ulrich de Dornach (maire de la ville de Mulhouse) lors de l’attaque de Mulhouse par Martin </a:t>
            </a:r>
            <a:r>
              <a:rPr lang="fr-FR" sz="1800" dirty="0" err="1" smtClean="0">
                <a:latin typeface="Arial" pitchFamily="34" charset="0"/>
                <a:cs typeface="Arial" pitchFamily="34" charset="0"/>
              </a:rPr>
              <a:t>Malterer</a:t>
            </a:r>
            <a:r>
              <a:rPr lang="fr-FR" sz="1800" dirty="0" smtClean="0">
                <a:latin typeface="Arial" pitchFamily="34" charset="0"/>
                <a:cs typeface="Arial" pitchFamily="34" charset="0"/>
              </a:rPr>
              <a:t> en 1385</a:t>
            </a:r>
            <a:r>
              <a:rPr lang="fr-FR" sz="1800" i="1" dirty="0" smtClean="0">
                <a:latin typeface="Arial" pitchFamily="34" charset="0"/>
                <a:cs typeface="Arial" pitchFamily="34" charset="0"/>
              </a:rPr>
              <a:t>. </a:t>
            </a:r>
            <a:r>
              <a:rPr lang="fr-FR" sz="1800" dirty="0" smtClean="0">
                <a:latin typeface="Arial" pitchFamily="34" charset="0"/>
                <a:cs typeface="Arial" pitchFamily="34" charset="0"/>
              </a:rPr>
              <a:t>Le chevalier Martin </a:t>
            </a:r>
            <a:r>
              <a:rPr lang="fr-FR" sz="1800" dirty="0" err="1" smtClean="0">
                <a:latin typeface="Arial" pitchFamily="34" charset="0"/>
                <a:cs typeface="Arial" pitchFamily="34" charset="0"/>
              </a:rPr>
              <a:t>Malterer</a:t>
            </a:r>
            <a:r>
              <a:rPr lang="fr-FR" sz="1800" dirty="0" smtClean="0">
                <a:latin typeface="Arial" pitchFamily="34" charset="0"/>
                <a:cs typeface="Arial" pitchFamily="34" charset="0"/>
              </a:rPr>
              <a:t>, en désaccord avec la ville, résolut de s'en emparer de la ville par surprise. Informé de l’attaque, le bourgmestre Ulrich de Dornach sauta immédiatement, en chemise, à cheval et parcourut les rues de la ville en criant aux armes. On sonna le tocsin. </a:t>
            </a:r>
            <a:r>
              <a:rPr lang="fr-FR" sz="1800" dirty="0" err="1" smtClean="0">
                <a:latin typeface="Arial" pitchFamily="34" charset="0"/>
                <a:cs typeface="Arial" pitchFamily="34" charset="0"/>
              </a:rPr>
              <a:t>Malterer</a:t>
            </a:r>
            <a:r>
              <a:rPr lang="fr-FR" sz="1800" dirty="0" smtClean="0">
                <a:latin typeface="Arial" pitchFamily="34" charset="0"/>
                <a:cs typeface="Arial" pitchFamily="34" charset="0"/>
              </a:rPr>
              <a:t>, voyant ses plans découverts, se retira avec ses troupes trop faibles pour s'emparer de la ville de vive force. L'épisode </a:t>
            </a:r>
            <a:r>
              <a:rPr lang="fr-FR" sz="1800" dirty="0" err="1" smtClean="0">
                <a:latin typeface="Arial" pitchFamily="34" charset="0"/>
                <a:cs typeface="Arial" pitchFamily="34" charset="0"/>
              </a:rPr>
              <a:t>Malterer</a:t>
            </a:r>
            <a:r>
              <a:rPr lang="fr-FR" sz="1800" dirty="0" smtClean="0">
                <a:latin typeface="Arial" pitchFamily="34" charset="0"/>
                <a:cs typeface="Arial" pitchFamily="34" charset="0"/>
              </a:rPr>
              <a:t> est rappelé par la peinture qui figure sur la tour du </a:t>
            </a:r>
            <a:r>
              <a:rPr lang="fr-FR" sz="1800" dirty="0" err="1" smtClean="0">
                <a:latin typeface="Arial" pitchFamily="34" charset="0"/>
                <a:cs typeface="Arial" pitchFamily="34" charset="0"/>
              </a:rPr>
              <a:t>Bollwerk</a:t>
            </a:r>
            <a:r>
              <a:rPr lang="fr-FR" sz="1800" dirty="0" smtClean="0">
                <a:latin typeface="Arial" pitchFamily="34" charset="0"/>
                <a:cs typeface="Arial" pitchFamily="34" charset="0"/>
              </a:rPr>
              <a:t>.</a:t>
            </a:r>
            <a:endParaRPr lang="fr-FR" sz="1800" i="1" dirty="0" smtClean="0">
              <a:latin typeface="Arial" pitchFamily="34" charset="0"/>
              <a:cs typeface="Arial" pitchFamily="34" charset="0"/>
            </a:endParaRPr>
          </a:p>
          <a:p>
            <a:pPr marL="457200" indent="-457200" algn="just">
              <a:buAutoNum type="arabicParenR"/>
            </a:pPr>
            <a:r>
              <a:rPr lang="fr-FR" sz="1800" dirty="0" smtClean="0">
                <a:latin typeface="Arial" pitchFamily="34" charset="0"/>
                <a:cs typeface="Arial" pitchFamily="34" charset="0"/>
              </a:rPr>
              <a:t>L’aigle rappelle que Mulhouse avait obtenu le statut de Ville libre d’Empire en 1308. </a:t>
            </a:r>
          </a:p>
          <a:p>
            <a:pPr marL="457200" indent="-457200" algn="just"/>
            <a:endParaRPr lang="fr-FR" sz="1800" dirty="0" smtClean="0">
              <a:latin typeface="Arial" pitchFamily="34" charset="0"/>
              <a:cs typeface="Arial" pitchFamily="34" charset="0"/>
            </a:endParaRPr>
          </a:p>
          <a:p>
            <a:pPr marL="457200" indent="-457200" algn="just"/>
            <a:r>
              <a:rPr lang="fr-FR" sz="1800" dirty="0" smtClean="0">
                <a:latin typeface="Arial" pitchFamily="34" charset="0"/>
                <a:cs typeface="Arial" pitchFamily="34" charset="0"/>
              </a:rPr>
              <a:t>Nota : Le Tour du </a:t>
            </a:r>
            <a:r>
              <a:rPr lang="fr-FR" sz="1800" dirty="0" err="1" smtClean="0">
                <a:latin typeface="Arial" pitchFamily="34" charset="0"/>
                <a:cs typeface="Arial" pitchFamily="34" charset="0"/>
              </a:rPr>
              <a:t>Bollwerk</a:t>
            </a:r>
            <a:r>
              <a:rPr lang="fr-FR" sz="1800" dirty="0" smtClean="0">
                <a:latin typeface="Arial" pitchFamily="34" charset="0"/>
                <a:cs typeface="Arial" pitchFamily="34" charset="0"/>
              </a:rPr>
              <a:t> appelée aussi la Tour du Cochon représente l’histoire médiévale (moyen-âge) de la ville de Mulhouse.</a:t>
            </a:r>
          </a:p>
        </p:txBody>
      </p:sp>
      <p:sp>
        <p:nvSpPr>
          <p:cNvPr id="4" name="ZoneTexte 3"/>
          <p:cNvSpPr txBox="1"/>
          <p:nvPr/>
        </p:nvSpPr>
        <p:spPr>
          <a:xfrm>
            <a:off x="3071802" y="5286388"/>
            <a:ext cx="2907206" cy="369332"/>
          </a:xfrm>
          <a:prstGeom prst="rect">
            <a:avLst/>
          </a:prstGeom>
          <a:noFill/>
        </p:spPr>
        <p:txBody>
          <a:bodyPr wrap="none" rtlCol="0">
            <a:spAutoFit/>
          </a:bodyPr>
          <a:lstStyle/>
          <a:p>
            <a:r>
              <a:rPr lang="fr-FR" dirty="0" smtClean="0">
                <a:hlinkClick r:id="rId2" action="ppaction://hlinksldjump"/>
              </a:rPr>
              <a:t>Revenir à la page précédente</a:t>
            </a:r>
            <a:endParaRPr lang="fr-FR" dirty="0"/>
          </a:p>
        </p:txBody>
      </p:sp>
    </p:spTree>
    <p:extLst>
      <p:ext uri="{BB962C8B-B14F-4D97-AF65-F5344CB8AC3E}">
        <p14:creationId xmlns:p14="http://schemas.microsoft.com/office/powerpoint/2010/main" xmlns="" val="138523308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42910" y="142852"/>
            <a:ext cx="7772400" cy="1184297"/>
          </a:xfrm>
        </p:spPr>
        <p:txBody>
          <a:bodyPr/>
          <a:lstStyle/>
          <a:p>
            <a:r>
              <a:rPr lang="fr-FR" dirty="0" smtClean="0"/>
              <a:t>La Tour du </a:t>
            </a:r>
            <a:r>
              <a:rPr lang="fr-FR" dirty="0" err="1" smtClean="0"/>
              <a:t>Bollwerk</a:t>
            </a:r>
            <a:endParaRPr lang="fr-FR" dirty="0"/>
          </a:p>
        </p:txBody>
      </p:sp>
      <p:sp>
        <p:nvSpPr>
          <p:cNvPr id="4" name="Sous-titre 3"/>
          <p:cNvSpPr>
            <a:spLocks noGrp="1"/>
          </p:cNvSpPr>
          <p:nvPr>
            <p:ph type="subTitle" idx="1"/>
          </p:nvPr>
        </p:nvSpPr>
        <p:spPr>
          <a:xfrm>
            <a:off x="571472" y="2071678"/>
            <a:ext cx="8143932" cy="1752600"/>
          </a:xfrm>
        </p:spPr>
        <p:txBody>
          <a:bodyPr/>
          <a:lstStyle/>
          <a:p>
            <a:pPr algn="just"/>
            <a:r>
              <a:rPr lang="fr-FR" dirty="0" smtClean="0"/>
              <a:t>La Tour du </a:t>
            </a:r>
            <a:r>
              <a:rPr lang="fr-FR" dirty="0" err="1" smtClean="0"/>
              <a:t>Bollwerk</a:t>
            </a:r>
            <a:r>
              <a:rPr lang="fr-FR" dirty="0" smtClean="0"/>
              <a:t> symbolise l’histoire médiévale de la ville </a:t>
            </a:r>
            <a:r>
              <a:rPr lang="fr-FR" smtClean="0"/>
              <a:t>de Mulhouse.</a:t>
            </a:r>
            <a:endParaRPr lang="fr-FR" dirty="0"/>
          </a:p>
        </p:txBody>
      </p:sp>
      <p:sp>
        <p:nvSpPr>
          <p:cNvPr id="5" name="ZoneTexte 4"/>
          <p:cNvSpPr txBox="1"/>
          <p:nvPr/>
        </p:nvSpPr>
        <p:spPr>
          <a:xfrm>
            <a:off x="3118397" y="5715016"/>
            <a:ext cx="2907206" cy="369332"/>
          </a:xfrm>
          <a:prstGeom prst="rect">
            <a:avLst/>
          </a:prstGeom>
          <a:noFill/>
        </p:spPr>
        <p:txBody>
          <a:bodyPr wrap="none" rtlCol="0">
            <a:spAutoFit/>
          </a:bodyPr>
          <a:lstStyle/>
          <a:p>
            <a:r>
              <a:rPr lang="fr-FR" dirty="0" smtClean="0">
                <a:hlinkClick r:id="rId2" action="ppaction://hlinksldjump"/>
              </a:rPr>
              <a:t>Revenir à la page précédente</a:t>
            </a:r>
            <a:endParaRPr lang="fr-FR" dirty="0"/>
          </a:p>
        </p:txBody>
      </p:sp>
    </p:spTree>
    <p:extLst>
      <p:ext uri="{BB962C8B-B14F-4D97-AF65-F5344CB8AC3E}">
        <p14:creationId xmlns="" xmlns:p14="http://schemas.microsoft.com/office/powerpoint/2010/main" val="138523308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8596" y="2000240"/>
            <a:ext cx="8208912" cy="3046988"/>
          </a:xfrm>
          <a:prstGeom prst="rect">
            <a:avLst/>
          </a:prstGeom>
        </p:spPr>
        <p:txBody>
          <a:bodyPr wrap="square">
            <a:spAutoFit/>
          </a:bodyPr>
          <a:lstStyle/>
          <a:p>
            <a:pPr algn="just"/>
            <a:r>
              <a:rPr lang="fr-FR" sz="3200" dirty="0" smtClean="0"/>
              <a:t>Né en 1907 et décédé en 1996, </a:t>
            </a:r>
            <a:r>
              <a:rPr lang="fr-FR" sz="3200" b="1" dirty="0" smtClean="0"/>
              <a:t>Lucien Dreyfus a tissé plusieurs liens avec Mulhouse :</a:t>
            </a:r>
          </a:p>
          <a:p>
            <a:pPr algn="just">
              <a:buFontTx/>
              <a:buChar char="-"/>
            </a:pPr>
            <a:r>
              <a:rPr lang="fr-FR" sz="3200" dirty="0" smtClean="0"/>
              <a:t> industriel dans le domaine du textile</a:t>
            </a:r>
          </a:p>
          <a:p>
            <a:pPr algn="just">
              <a:buFontTx/>
              <a:buChar char="-"/>
            </a:pPr>
            <a:r>
              <a:rPr lang="fr-FR" sz="3200" dirty="0" smtClean="0"/>
              <a:t> Président du tribunal des Prud'hommes,</a:t>
            </a:r>
          </a:p>
          <a:p>
            <a:pPr algn="just">
              <a:buFontTx/>
              <a:buChar char="-"/>
            </a:pPr>
            <a:r>
              <a:rPr lang="fr-FR" sz="3200" dirty="0" smtClean="0"/>
              <a:t> Président du théâtre alsacien de Mulhouse et de la fédération des </a:t>
            </a:r>
            <a:r>
              <a:rPr lang="fr-FR" sz="3200" smtClean="0"/>
              <a:t>théâtres alsaciens.</a:t>
            </a:r>
            <a:endParaRPr lang="fr-FR" sz="3200" dirty="0"/>
          </a:p>
        </p:txBody>
      </p:sp>
      <p:sp>
        <p:nvSpPr>
          <p:cNvPr id="3" name="ZoneTexte 2"/>
          <p:cNvSpPr txBox="1"/>
          <p:nvPr/>
        </p:nvSpPr>
        <p:spPr>
          <a:xfrm>
            <a:off x="1857356" y="928670"/>
            <a:ext cx="5357850" cy="523220"/>
          </a:xfrm>
          <a:prstGeom prst="rect">
            <a:avLst/>
          </a:prstGeom>
          <a:noFill/>
        </p:spPr>
        <p:txBody>
          <a:bodyPr wrap="square" rtlCol="0">
            <a:spAutoFit/>
          </a:bodyPr>
          <a:lstStyle/>
          <a:p>
            <a:pPr algn="ctr"/>
            <a:r>
              <a:rPr lang="fr-FR" sz="2800" b="1" dirty="0" smtClean="0"/>
              <a:t>LUCIEN DREYFUS</a:t>
            </a:r>
            <a:endParaRPr lang="fr-FR" sz="2800" b="1" dirty="0"/>
          </a:p>
        </p:txBody>
      </p:sp>
      <p:sp>
        <p:nvSpPr>
          <p:cNvPr id="5" name="ZoneTexte 4"/>
          <p:cNvSpPr txBox="1"/>
          <p:nvPr/>
        </p:nvSpPr>
        <p:spPr>
          <a:xfrm>
            <a:off x="3118397" y="5445224"/>
            <a:ext cx="2907206" cy="369332"/>
          </a:xfrm>
          <a:prstGeom prst="rect">
            <a:avLst/>
          </a:prstGeom>
          <a:noFill/>
        </p:spPr>
        <p:txBody>
          <a:bodyPr wrap="none" rtlCol="0">
            <a:spAutoFit/>
          </a:bodyPr>
          <a:lstStyle/>
          <a:p>
            <a:pPr algn="ctr"/>
            <a:r>
              <a:rPr lang="fr-FR" dirty="0" smtClean="0">
                <a:hlinkClick r:id="rId2" action="ppaction://hlinksldjump"/>
              </a:rPr>
              <a:t>Revenir à la page précédente</a:t>
            </a:r>
            <a:endParaRPr lang="fr-FR" dirty="0"/>
          </a:p>
        </p:txBody>
      </p:sp>
    </p:spTree>
    <p:extLst>
      <p:ext uri="{BB962C8B-B14F-4D97-AF65-F5344CB8AC3E}">
        <p14:creationId xmlns:p14="http://schemas.microsoft.com/office/powerpoint/2010/main" xmlns="" val="151396538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00034" y="1500174"/>
            <a:ext cx="8208912" cy="4216539"/>
          </a:xfrm>
          <a:prstGeom prst="rect">
            <a:avLst/>
          </a:prstGeom>
        </p:spPr>
        <p:txBody>
          <a:bodyPr wrap="square">
            <a:spAutoFit/>
          </a:bodyPr>
          <a:lstStyle/>
          <a:p>
            <a:r>
              <a:rPr lang="fr-FR" sz="3600" b="1" u="sng" dirty="0" smtClean="0"/>
              <a:t>2) Les mouvements rendent ce spectacle vivant à </a:t>
            </a:r>
            <a:r>
              <a:rPr lang="fr-FR" sz="3600" b="1" u="sng" dirty="0"/>
              <a:t>travers </a:t>
            </a:r>
            <a:r>
              <a:rPr lang="fr-FR" sz="3600" b="1" u="sng" dirty="0" smtClean="0"/>
              <a:t>:</a:t>
            </a:r>
            <a:endParaRPr lang="fr-FR" sz="3600" b="1" u="sng" dirty="0"/>
          </a:p>
          <a:p>
            <a:pPr lvl="0"/>
            <a:endParaRPr lang="fr-FR" sz="2800" dirty="0" smtClean="0"/>
          </a:p>
          <a:p>
            <a:pPr lvl="0">
              <a:buFontTx/>
              <a:buChar char="-"/>
            </a:pPr>
            <a:r>
              <a:rPr lang="fr-FR" sz="2800" dirty="0" smtClean="0"/>
              <a:t> Le déplacement des </a:t>
            </a:r>
            <a:r>
              <a:rPr lang="fr-FR" sz="2800" dirty="0"/>
              <a:t>échassiers, </a:t>
            </a:r>
            <a:endParaRPr lang="fr-FR" sz="2800" dirty="0" smtClean="0"/>
          </a:p>
          <a:p>
            <a:pPr lvl="0">
              <a:buFontTx/>
              <a:buChar char="-"/>
            </a:pPr>
            <a:r>
              <a:rPr lang="fr-FR" sz="2800" dirty="0" smtClean="0"/>
              <a:t> Le déplacement des objets lourds</a:t>
            </a:r>
          </a:p>
          <a:p>
            <a:pPr lvl="0">
              <a:buFontTx/>
              <a:buChar char="-"/>
            </a:pPr>
            <a:r>
              <a:rPr lang="fr-FR" sz="2800" dirty="0" smtClean="0"/>
              <a:t> Les efforts fournis qui soulignent la force </a:t>
            </a:r>
            <a:r>
              <a:rPr lang="fr-FR" sz="2800" dirty="0"/>
              <a:t>musculaire des hommes nus portant les symboles de </a:t>
            </a:r>
            <a:r>
              <a:rPr lang="fr-FR" sz="2800" dirty="0" smtClean="0"/>
              <a:t>Mulhouse</a:t>
            </a:r>
          </a:p>
          <a:p>
            <a:pPr lvl="0">
              <a:buFontTx/>
              <a:buChar char="-"/>
            </a:pPr>
            <a:r>
              <a:rPr lang="fr-FR" sz="2800" dirty="0" smtClean="0"/>
              <a:t> Les bandelettes </a:t>
            </a:r>
            <a:r>
              <a:rPr lang="fr-FR" sz="2800" dirty="0"/>
              <a:t>qui se </a:t>
            </a:r>
            <a:r>
              <a:rPr lang="fr-FR" sz="2800" dirty="0" smtClean="0"/>
              <a:t>défont.</a:t>
            </a:r>
          </a:p>
          <a:p>
            <a:endParaRPr lang="fr-FR" sz="2800" dirty="0" smtClean="0"/>
          </a:p>
        </p:txBody>
      </p:sp>
      <p:sp>
        <p:nvSpPr>
          <p:cNvPr id="3" name="ZoneTexte 2"/>
          <p:cNvSpPr txBox="1"/>
          <p:nvPr/>
        </p:nvSpPr>
        <p:spPr>
          <a:xfrm>
            <a:off x="1928794" y="357166"/>
            <a:ext cx="5357850" cy="523220"/>
          </a:xfrm>
          <a:prstGeom prst="rect">
            <a:avLst/>
          </a:prstGeom>
          <a:noFill/>
        </p:spPr>
        <p:txBody>
          <a:bodyPr wrap="square" rtlCol="0">
            <a:spAutoFit/>
          </a:bodyPr>
          <a:lstStyle/>
          <a:p>
            <a:pPr algn="ctr"/>
            <a:r>
              <a:rPr lang="fr-FR" sz="2800" b="1" dirty="0" smtClean="0"/>
              <a:t>MOUVEMENTS</a:t>
            </a:r>
            <a:endParaRPr lang="fr-FR" sz="2800" b="1" dirty="0"/>
          </a:p>
        </p:txBody>
      </p:sp>
      <p:sp>
        <p:nvSpPr>
          <p:cNvPr id="5" name="ZoneTexte 4">
            <a:hlinkClick r:id="rId2" action="ppaction://hlinksldjump"/>
          </p:cNvPr>
          <p:cNvSpPr txBox="1"/>
          <p:nvPr/>
        </p:nvSpPr>
        <p:spPr>
          <a:xfrm>
            <a:off x="3118397" y="5715016"/>
            <a:ext cx="2907206" cy="369332"/>
          </a:xfrm>
          <a:prstGeom prst="rect">
            <a:avLst/>
          </a:prstGeom>
          <a:noFill/>
        </p:spPr>
        <p:txBody>
          <a:bodyPr wrap="none" rtlCol="0">
            <a:spAutoFit/>
          </a:bodyPr>
          <a:lstStyle/>
          <a:p>
            <a:r>
              <a:rPr lang="fr-FR" dirty="0" smtClean="0">
                <a:hlinkClick r:id="rId2" action="ppaction://hlinksldjump"/>
              </a:rPr>
              <a:t>Revenir à la page précédente</a:t>
            </a:r>
            <a:endParaRPr lang="fr-FR" dirty="0"/>
          </a:p>
        </p:txBody>
      </p:sp>
    </p:spTree>
    <p:extLst>
      <p:ext uri="{BB962C8B-B14F-4D97-AF65-F5344CB8AC3E}">
        <p14:creationId xmlns:p14="http://schemas.microsoft.com/office/powerpoint/2010/main" xmlns="" val="151396538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8596" y="1714488"/>
            <a:ext cx="8208912" cy="2985433"/>
          </a:xfrm>
          <a:prstGeom prst="rect">
            <a:avLst/>
          </a:prstGeom>
        </p:spPr>
        <p:txBody>
          <a:bodyPr wrap="square">
            <a:spAutoFit/>
          </a:bodyPr>
          <a:lstStyle/>
          <a:p>
            <a:pPr marL="457200" indent="-457200">
              <a:buAutoNum type="arabicParenR"/>
            </a:pPr>
            <a:r>
              <a:rPr lang="fr-FR" sz="3200" dirty="0" smtClean="0"/>
              <a:t>La théâtralité</a:t>
            </a:r>
            <a:r>
              <a:rPr lang="fr-FR" sz="3200" dirty="0"/>
              <a:t> </a:t>
            </a:r>
            <a:r>
              <a:rPr lang="fr-FR" sz="3200" dirty="0" smtClean="0"/>
              <a:t>transparaît à travers :</a:t>
            </a:r>
          </a:p>
          <a:p>
            <a:pPr marL="457200" indent="-457200"/>
            <a:endParaRPr lang="fr-FR" sz="3200" dirty="0"/>
          </a:p>
          <a:p>
            <a:pPr lvl="0">
              <a:buFontTx/>
              <a:buChar char="-"/>
            </a:pPr>
            <a:r>
              <a:rPr lang="fr-FR" sz="2400" dirty="0" smtClean="0"/>
              <a:t> Le rideau </a:t>
            </a:r>
            <a:r>
              <a:rPr lang="fr-FR" sz="2400" dirty="0"/>
              <a:t>rouge </a:t>
            </a:r>
            <a:r>
              <a:rPr lang="fr-FR" sz="2400" dirty="0" smtClean="0"/>
              <a:t>levé symbolise du </a:t>
            </a:r>
            <a:r>
              <a:rPr lang="fr-FR" sz="2400" dirty="0"/>
              <a:t>monde du </a:t>
            </a:r>
            <a:r>
              <a:rPr lang="fr-FR" sz="2400" dirty="0" smtClean="0"/>
              <a:t>spectacle </a:t>
            </a:r>
            <a:r>
              <a:rPr lang="fr-FR" sz="2400" dirty="0"/>
              <a:t>en cours de réalisation</a:t>
            </a:r>
            <a:r>
              <a:rPr lang="fr-FR" sz="2400" dirty="0" smtClean="0"/>
              <a:t>, </a:t>
            </a:r>
          </a:p>
          <a:p>
            <a:pPr lvl="0"/>
            <a:endParaRPr lang="fr-FR" sz="2400" dirty="0" smtClean="0"/>
          </a:p>
          <a:p>
            <a:pPr lvl="0">
              <a:buFontTx/>
              <a:buChar char="-"/>
            </a:pPr>
            <a:r>
              <a:rPr lang="fr-FR" sz="2400" dirty="0" smtClean="0"/>
              <a:t> Les échassiers</a:t>
            </a:r>
            <a:r>
              <a:rPr lang="fr-FR" sz="2400" dirty="0"/>
              <a:t> </a:t>
            </a:r>
            <a:r>
              <a:rPr lang="fr-FR" sz="2400" dirty="0" smtClean="0"/>
              <a:t>symbolisent le monde </a:t>
            </a:r>
            <a:r>
              <a:rPr lang="fr-FR" sz="2400" dirty="0"/>
              <a:t>du </a:t>
            </a:r>
            <a:r>
              <a:rPr lang="fr-FR" sz="2400" smtClean="0"/>
              <a:t>spectacle vivant.</a:t>
            </a:r>
            <a:endParaRPr lang="fr-FR" sz="2400" dirty="0"/>
          </a:p>
          <a:p>
            <a:endParaRPr lang="fr-FR" sz="2800" dirty="0"/>
          </a:p>
        </p:txBody>
      </p:sp>
      <p:sp>
        <p:nvSpPr>
          <p:cNvPr id="3" name="ZoneTexte 2"/>
          <p:cNvSpPr txBox="1"/>
          <p:nvPr/>
        </p:nvSpPr>
        <p:spPr>
          <a:xfrm>
            <a:off x="1928794" y="357166"/>
            <a:ext cx="5357850" cy="523220"/>
          </a:xfrm>
          <a:prstGeom prst="rect">
            <a:avLst/>
          </a:prstGeom>
          <a:noFill/>
        </p:spPr>
        <p:txBody>
          <a:bodyPr wrap="square" rtlCol="0">
            <a:spAutoFit/>
          </a:bodyPr>
          <a:lstStyle/>
          <a:p>
            <a:pPr algn="ctr"/>
            <a:r>
              <a:rPr lang="fr-FR" sz="2800" b="1" dirty="0" smtClean="0"/>
              <a:t>THÉÂTRALITÉ</a:t>
            </a:r>
            <a:endParaRPr lang="fr-FR" sz="2800" b="1" dirty="0"/>
          </a:p>
        </p:txBody>
      </p:sp>
      <p:sp>
        <p:nvSpPr>
          <p:cNvPr id="5" name="ZoneTexte 4">
            <a:hlinkClick r:id="rId2" action="ppaction://hlinksldjump"/>
          </p:cNvPr>
          <p:cNvSpPr txBox="1"/>
          <p:nvPr/>
        </p:nvSpPr>
        <p:spPr>
          <a:xfrm>
            <a:off x="3118397" y="5715016"/>
            <a:ext cx="2907206" cy="369332"/>
          </a:xfrm>
          <a:prstGeom prst="rect">
            <a:avLst/>
          </a:prstGeom>
          <a:noFill/>
        </p:spPr>
        <p:txBody>
          <a:bodyPr wrap="none" rtlCol="0">
            <a:spAutoFit/>
          </a:bodyPr>
          <a:lstStyle/>
          <a:p>
            <a:r>
              <a:rPr lang="fr-FR" dirty="0" smtClean="0">
                <a:hlinkClick r:id="rId2" action="ppaction://hlinksldjump"/>
              </a:rPr>
              <a:t>Revenir à la page précédente</a:t>
            </a:r>
            <a:endParaRPr lang="fr-FR" dirty="0"/>
          </a:p>
        </p:txBody>
      </p:sp>
    </p:spTree>
    <p:extLst>
      <p:ext uri="{BB962C8B-B14F-4D97-AF65-F5344CB8AC3E}">
        <p14:creationId xmlns:p14="http://schemas.microsoft.com/office/powerpoint/2010/main" xmlns="" val="151396538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00034" y="1500174"/>
            <a:ext cx="8208912" cy="4462760"/>
          </a:xfrm>
          <a:prstGeom prst="rect">
            <a:avLst/>
          </a:prstGeom>
        </p:spPr>
        <p:txBody>
          <a:bodyPr wrap="square">
            <a:spAutoFit/>
          </a:bodyPr>
          <a:lstStyle/>
          <a:p>
            <a:r>
              <a:rPr lang="fr-FR" sz="3600" b="1" dirty="0" smtClean="0"/>
              <a:t>4) L’horizontalité renvoie aux planches de la scène, alors que la verticalité est évoquée par les rideaux, les échasses, le patrimoine et les personnages</a:t>
            </a:r>
            <a:endParaRPr lang="fr-FR" sz="3600" b="1" dirty="0"/>
          </a:p>
          <a:p>
            <a:endParaRPr lang="fr-FR" sz="2800" dirty="0" smtClean="0"/>
          </a:p>
          <a:p>
            <a:r>
              <a:rPr lang="fr-FR" sz="2800" dirty="0" smtClean="0"/>
              <a:t>Autres </a:t>
            </a:r>
            <a:r>
              <a:rPr lang="fr-FR" sz="2800" dirty="0" smtClean="0"/>
              <a:t>titres possibles (à imaginer) :</a:t>
            </a:r>
          </a:p>
          <a:p>
            <a:pPr>
              <a:buFontTx/>
              <a:buChar char="-"/>
            </a:pPr>
            <a:r>
              <a:rPr lang="fr-FR" sz="2800" dirty="0" smtClean="0"/>
              <a:t> Une pièce se construit</a:t>
            </a:r>
          </a:p>
          <a:p>
            <a:pPr>
              <a:buFontTx/>
              <a:buChar char="-"/>
            </a:pPr>
            <a:r>
              <a:rPr lang="fr-FR" sz="2800" dirty="0" smtClean="0"/>
              <a:t> Mulhouse dans sa construction de haut en bas</a:t>
            </a:r>
          </a:p>
          <a:p>
            <a:pPr>
              <a:buFontTx/>
              <a:buChar char="-"/>
            </a:pPr>
            <a:r>
              <a:rPr lang="fr-FR" sz="2800" dirty="0" smtClean="0"/>
              <a:t> Dans les coulisses de la construction mulhousienne…</a:t>
            </a:r>
          </a:p>
        </p:txBody>
      </p:sp>
      <p:sp>
        <p:nvSpPr>
          <p:cNvPr id="3" name="ZoneTexte 2"/>
          <p:cNvSpPr txBox="1"/>
          <p:nvPr/>
        </p:nvSpPr>
        <p:spPr>
          <a:xfrm>
            <a:off x="1928794" y="357166"/>
            <a:ext cx="5357850" cy="523220"/>
          </a:xfrm>
          <a:prstGeom prst="rect">
            <a:avLst/>
          </a:prstGeom>
          <a:noFill/>
        </p:spPr>
        <p:txBody>
          <a:bodyPr wrap="square" rtlCol="0">
            <a:spAutoFit/>
          </a:bodyPr>
          <a:lstStyle/>
          <a:p>
            <a:pPr algn="ctr"/>
            <a:r>
              <a:rPr lang="fr-FR" sz="2800" b="1" dirty="0" smtClean="0"/>
              <a:t>TITRE DE L’OEUVRE</a:t>
            </a:r>
            <a:endParaRPr lang="fr-FR" sz="2800" b="1" dirty="0"/>
          </a:p>
        </p:txBody>
      </p:sp>
      <p:sp>
        <p:nvSpPr>
          <p:cNvPr id="5" name="ZoneTexte 4"/>
          <p:cNvSpPr txBox="1"/>
          <p:nvPr/>
        </p:nvSpPr>
        <p:spPr>
          <a:xfrm>
            <a:off x="3118397" y="6060064"/>
            <a:ext cx="2907206" cy="369332"/>
          </a:xfrm>
          <a:prstGeom prst="rect">
            <a:avLst/>
          </a:prstGeom>
          <a:noFill/>
        </p:spPr>
        <p:txBody>
          <a:bodyPr wrap="none" rtlCol="0">
            <a:spAutoFit/>
          </a:bodyPr>
          <a:lstStyle/>
          <a:p>
            <a:r>
              <a:rPr lang="fr-FR" dirty="0" smtClean="0">
                <a:hlinkClick r:id="rId2" action="ppaction://hlinksldjump"/>
              </a:rPr>
              <a:t>Revenir à la page précédente</a:t>
            </a:r>
            <a:endParaRPr lang="fr-FR" dirty="0"/>
          </a:p>
        </p:txBody>
      </p:sp>
    </p:spTree>
    <p:extLst>
      <p:ext uri="{BB962C8B-B14F-4D97-AF65-F5344CB8AC3E}">
        <p14:creationId xmlns="" xmlns:p14="http://schemas.microsoft.com/office/powerpoint/2010/main" val="15139653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3"/>
          </p:nvPr>
        </p:nvSpPr>
        <p:spPr>
          <a:xfrm>
            <a:off x="2123728" y="5877272"/>
            <a:ext cx="4752528" cy="777428"/>
          </a:xfrm>
        </p:spPr>
        <p:txBody>
          <a:bodyPr>
            <a:noAutofit/>
          </a:bodyPr>
          <a:lstStyle/>
          <a:p>
            <a:pPr algn="ctr"/>
            <a:r>
              <a:rPr lang="fr-FR" sz="1600" b="1" dirty="0" smtClean="0"/>
              <a:t>DURÉE</a:t>
            </a:r>
            <a:r>
              <a:rPr lang="fr-FR" sz="1600" b="1" dirty="0"/>
              <a:t> </a:t>
            </a:r>
            <a:r>
              <a:rPr lang="fr-FR" sz="1600" b="1" dirty="0" smtClean="0"/>
              <a:t>DES TRAVAUX </a:t>
            </a:r>
            <a:r>
              <a:rPr lang="fr-FR" sz="1600" dirty="0" smtClean="0"/>
              <a:t>: 1 mois</a:t>
            </a:r>
          </a:p>
          <a:p>
            <a:pPr algn="ctr"/>
            <a:endParaRPr lang="fr-FR" sz="400" dirty="0" smtClean="0"/>
          </a:p>
          <a:p>
            <a:pPr algn="ctr"/>
            <a:r>
              <a:rPr lang="fr-FR" sz="1600" b="1" dirty="0" smtClean="0"/>
              <a:t>FORMAT</a:t>
            </a:r>
            <a:r>
              <a:rPr lang="fr-FR" sz="1600" b="1" dirty="0"/>
              <a:t> </a:t>
            </a:r>
            <a:r>
              <a:rPr lang="fr-FR" sz="1600" b="1" dirty="0" smtClean="0"/>
              <a:t>: </a:t>
            </a:r>
            <a:r>
              <a:rPr lang="fr-FR" sz="1600" dirty="0" smtClean="0"/>
              <a:t>15 </a:t>
            </a:r>
            <a:r>
              <a:rPr lang="fr-FR" sz="1600" dirty="0"/>
              <a:t>x 35 m</a:t>
            </a:r>
          </a:p>
          <a:p>
            <a:endParaRPr lang="fr-FR" sz="1600" dirty="0"/>
          </a:p>
        </p:txBody>
      </p:sp>
      <p:pic>
        <p:nvPicPr>
          <p:cNvPr id="4" name="Picture 2" descr="C:\Users\Marilou\Desktop\Les murs peints de Mulhouse autour du portrait\Fresque\dreyfuss3.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4252" y="188639"/>
            <a:ext cx="8972244" cy="56166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09794219"/>
      </p:ext>
    </p:extLst>
  </p:cSld>
  <p:clrMapOvr>
    <a:masterClrMapping/>
  </p:clrMapOvr>
  <p:transition spd="slow">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11560" y="404664"/>
            <a:ext cx="7772400" cy="1470025"/>
          </a:xfrm>
        </p:spPr>
        <p:txBody>
          <a:bodyPr/>
          <a:lstStyle/>
          <a:p>
            <a:r>
              <a:rPr lang="fr-FR" dirty="0" smtClean="0"/>
              <a:t>La Tour de l’Europe</a:t>
            </a:r>
            <a:endParaRPr lang="fr-FR" dirty="0"/>
          </a:p>
        </p:txBody>
      </p:sp>
      <p:sp>
        <p:nvSpPr>
          <p:cNvPr id="3" name="Sous-titre 2"/>
          <p:cNvSpPr>
            <a:spLocks noGrp="1"/>
          </p:cNvSpPr>
          <p:nvPr>
            <p:ph type="subTitle" idx="1"/>
          </p:nvPr>
        </p:nvSpPr>
        <p:spPr>
          <a:xfrm>
            <a:off x="611560" y="1988840"/>
            <a:ext cx="7776864" cy="4176464"/>
          </a:xfrm>
        </p:spPr>
        <p:txBody>
          <a:bodyPr>
            <a:normAutofit/>
          </a:bodyPr>
          <a:lstStyle/>
          <a:p>
            <a:pPr algn="just"/>
            <a:r>
              <a:rPr lang="fr-FR" sz="2400" dirty="0" smtClean="0">
                <a:latin typeface="Arial" pitchFamily="34" charset="0"/>
                <a:cs typeface="Arial" pitchFamily="34" charset="0"/>
              </a:rPr>
              <a:t>1) La </a:t>
            </a:r>
            <a:r>
              <a:rPr lang="fr-FR" sz="2400" dirty="0">
                <a:latin typeface="Arial" pitchFamily="34" charset="0"/>
                <a:cs typeface="Arial" pitchFamily="34" charset="0"/>
              </a:rPr>
              <a:t>Tour de l'Europe </a:t>
            </a:r>
            <a:r>
              <a:rPr lang="fr-FR" sz="2400" dirty="0" smtClean="0">
                <a:latin typeface="Arial" pitchFamily="34" charset="0"/>
                <a:cs typeface="Arial" pitchFamily="34" charset="0"/>
              </a:rPr>
              <a:t>est un gratte-ciel inauguré </a:t>
            </a:r>
            <a:r>
              <a:rPr lang="fr-FR" sz="2400" dirty="0">
                <a:latin typeface="Arial" pitchFamily="34" charset="0"/>
                <a:cs typeface="Arial" pitchFamily="34" charset="0"/>
              </a:rPr>
              <a:t>en 1973 par le Maire de Mulhouse, Emile </a:t>
            </a:r>
            <a:r>
              <a:rPr lang="fr-FR" sz="2400" dirty="0" smtClean="0">
                <a:latin typeface="Arial" pitchFamily="34" charset="0"/>
                <a:cs typeface="Arial" pitchFamily="34" charset="0"/>
              </a:rPr>
              <a:t>Muller.</a:t>
            </a:r>
          </a:p>
          <a:p>
            <a:pPr algn="just"/>
            <a:endParaRPr lang="fr-FR" sz="2400" dirty="0" smtClean="0">
              <a:latin typeface="Arial" pitchFamily="34" charset="0"/>
              <a:cs typeface="Arial" pitchFamily="34" charset="0"/>
            </a:endParaRPr>
          </a:p>
          <a:p>
            <a:pPr algn="just"/>
            <a:r>
              <a:rPr lang="fr-FR" sz="2400" dirty="0" smtClean="0">
                <a:latin typeface="Arial" pitchFamily="34" charset="0"/>
                <a:cs typeface="Arial" pitchFamily="34" charset="0"/>
              </a:rPr>
              <a:t>2) Elle est en béton-armé.</a:t>
            </a:r>
          </a:p>
          <a:p>
            <a:pPr algn="just"/>
            <a:endParaRPr lang="fr-FR" sz="2400" dirty="0">
              <a:latin typeface="Arial" pitchFamily="34" charset="0"/>
              <a:cs typeface="Arial" pitchFamily="34" charset="0"/>
            </a:endParaRPr>
          </a:p>
          <a:p>
            <a:pPr algn="just"/>
            <a:r>
              <a:rPr lang="fr-FR" sz="2400" dirty="0" smtClean="0">
                <a:latin typeface="Arial" pitchFamily="34" charset="0"/>
                <a:cs typeface="Arial" pitchFamily="34" charset="0"/>
              </a:rPr>
              <a:t>3) La Tour de l’Europe a une forme triangulaire (3 façades) et fait 92 mètres de hauteur.</a:t>
            </a:r>
          </a:p>
          <a:p>
            <a:pPr algn="just"/>
            <a:endParaRPr lang="fr-FR" sz="2400" dirty="0">
              <a:latin typeface="Arial" pitchFamily="34" charset="0"/>
              <a:cs typeface="Arial" pitchFamily="34" charset="0"/>
            </a:endParaRPr>
          </a:p>
        </p:txBody>
      </p:sp>
      <p:sp>
        <p:nvSpPr>
          <p:cNvPr id="4" name="ZoneTexte 3"/>
          <p:cNvSpPr txBox="1"/>
          <p:nvPr/>
        </p:nvSpPr>
        <p:spPr>
          <a:xfrm>
            <a:off x="3118397" y="5715016"/>
            <a:ext cx="2907206" cy="369332"/>
          </a:xfrm>
          <a:prstGeom prst="rect">
            <a:avLst/>
          </a:prstGeom>
          <a:noFill/>
        </p:spPr>
        <p:txBody>
          <a:bodyPr wrap="none" rtlCol="0">
            <a:spAutoFit/>
          </a:bodyPr>
          <a:lstStyle/>
          <a:p>
            <a:r>
              <a:rPr lang="fr-FR" dirty="0" smtClean="0">
                <a:hlinkClick r:id="rId2" action="ppaction://hlinksldjump"/>
              </a:rPr>
              <a:t>Revenir à la page précédente</a:t>
            </a:r>
            <a:endParaRPr lang="fr-FR" dirty="0"/>
          </a:p>
        </p:txBody>
      </p:sp>
    </p:spTree>
    <p:extLst>
      <p:ext uri="{BB962C8B-B14F-4D97-AF65-F5344CB8AC3E}">
        <p14:creationId xmlns:p14="http://schemas.microsoft.com/office/powerpoint/2010/main" xmlns="" val="19086119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714348" y="428604"/>
            <a:ext cx="7772400" cy="1470025"/>
          </a:xfrm>
        </p:spPr>
        <p:txBody>
          <a:bodyPr/>
          <a:lstStyle/>
          <a:p>
            <a:r>
              <a:rPr lang="fr-FR" dirty="0" smtClean="0"/>
              <a:t>La Tour de l’Europe</a:t>
            </a:r>
            <a:endParaRPr lang="fr-FR" dirty="0"/>
          </a:p>
        </p:txBody>
      </p:sp>
      <p:sp>
        <p:nvSpPr>
          <p:cNvPr id="3" name="Sous-titre 2"/>
          <p:cNvSpPr>
            <a:spLocks noGrp="1"/>
          </p:cNvSpPr>
          <p:nvPr>
            <p:ph type="subTitle" idx="1"/>
          </p:nvPr>
        </p:nvSpPr>
        <p:spPr>
          <a:xfrm>
            <a:off x="571472" y="1928802"/>
            <a:ext cx="7858180" cy="3744416"/>
          </a:xfrm>
        </p:spPr>
        <p:txBody>
          <a:bodyPr>
            <a:normAutofit/>
          </a:bodyPr>
          <a:lstStyle/>
          <a:p>
            <a:pPr algn="just"/>
            <a:endParaRPr lang="fr-FR" sz="2400" dirty="0">
              <a:latin typeface="Arial" pitchFamily="34" charset="0"/>
              <a:cs typeface="Arial" pitchFamily="34" charset="0"/>
            </a:endParaRPr>
          </a:p>
          <a:p>
            <a:pPr algn="just"/>
            <a:r>
              <a:rPr lang="fr-FR" sz="2400" dirty="0" smtClean="0">
                <a:latin typeface="Arial" pitchFamily="34" charset="0"/>
                <a:cs typeface="Arial" pitchFamily="34" charset="0"/>
              </a:rPr>
              <a:t>La Tour de l’Europe retrace l’histoire politique et économique de la ville. Elle est le symbole de la modernité. Mulhouse est une zone de jonction entre trois </a:t>
            </a:r>
            <a:r>
              <a:rPr lang="fr-FR" sz="2400" dirty="0">
                <a:latin typeface="Arial" pitchFamily="34" charset="0"/>
                <a:cs typeface="Arial" pitchFamily="34" charset="0"/>
              </a:rPr>
              <a:t>pays </a:t>
            </a:r>
            <a:r>
              <a:rPr lang="fr-FR" sz="2400" dirty="0" smtClean="0">
                <a:latin typeface="Arial" pitchFamily="34" charset="0"/>
                <a:cs typeface="Arial" pitchFamily="34" charset="0"/>
              </a:rPr>
              <a:t>européens</a:t>
            </a:r>
            <a:r>
              <a:rPr lang="fr-FR" sz="2400" dirty="0">
                <a:latin typeface="Arial" pitchFamily="34" charset="0"/>
                <a:cs typeface="Arial" pitchFamily="34" charset="0"/>
              </a:rPr>
              <a:t> : Suisse, Allemagne et </a:t>
            </a:r>
            <a:r>
              <a:rPr lang="fr-FR" sz="2400" dirty="0" smtClean="0">
                <a:latin typeface="Arial" pitchFamily="34" charset="0"/>
                <a:cs typeface="Arial" pitchFamily="34" charset="0"/>
              </a:rPr>
              <a:t>France. Ses 3 façades représentent ainsi la coopération des 3 pays : la France, la Suisse et l’Allemagne.</a:t>
            </a:r>
          </a:p>
        </p:txBody>
      </p:sp>
      <p:sp>
        <p:nvSpPr>
          <p:cNvPr id="4" name="ZoneTexte 3"/>
          <p:cNvSpPr txBox="1"/>
          <p:nvPr/>
        </p:nvSpPr>
        <p:spPr>
          <a:xfrm>
            <a:off x="3118397" y="5715016"/>
            <a:ext cx="2907206" cy="369332"/>
          </a:xfrm>
          <a:prstGeom prst="rect">
            <a:avLst/>
          </a:prstGeom>
          <a:noFill/>
        </p:spPr>
        <p:txBody>
          <a:bodyPr wrap="none" rtlCol="0">
            <a:spAutoFit/>
          </a:bodyPr>
          <a:lstStyle/>
          <a:p>
            <a:r>
              <a:rPr lang="fr-FR" dirty="0" smtClean="0">
                <a:hlinkClick r:id="rId2" action="ppaction://hlinksldjump"/>
              </a:rPr>
              <a:t>Revenir à la page précédente</a:t>
            </a:r>
            <a:endParaRPr lang="fr-FR" dirty="0"/>
          </a:p>
        </p:txBody>
      </p:sp>
    </p:spTree>
    <p:extLst>
      <p:ext uri="{BB962C8B-B14F-4D97-AF65-F5344CB8AC3E}">
        <p14:creationId xmlns="" xmlns:p14="http://schemas.microsoft.com/office/powerpoint/2010/main" val="19086119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3568" y="0"/>
            <a:ext cx="7772400" cy="1470025"/>
          </a:xfrm>
        </p:spPr>
        <p:txBody>
          <a:bodyPr/>
          <a:lstStyle/>
          <a:p>
            <a:r>
              <a:rPr lang="fr-FR" dirty="0" smtClean="0"/>
              <a:t>Le Schweissdissi</a:t>
            </a:r>
            <a:endParaRPr lang="fr-FR" dirty="0"/>
          </a:p>
        </p:txBody>
      </p:sp>
      <p:sp>
        <p:nvSpPr>
          <p:cNvPr id="3" name="Sous-titre 2"/>
          <p:cNvSpPr>
            <a:spLocks noGrp="1"/>
          </p:cNvSpPr>
          <p:nvPr>
            <p:ph type="subTitle" idx="1"/>
          </p:nvPr>
        </p:nvSpPr>
        <p:spPr>
          <a:xfrm>
            <a:off x="251520" y="1268760"/>
            <a:ext cx="8712968" cy="5184576"/>
          </a:xfrm>
        </p:spPr>
        <p:txBody>
          <a:bodyPr>
            <a:noAutofit/>
          </a:bodyPr>
          <a:lstStyle/>
          <a:p>
            <a:pPr algn="just"/>
            <a:r>
              <a:rPr lang="fr-FR" sz="2000" dirty="0" smtClean="0">
                <a:latin typeface="Arial" pitchFamily="34" charset="0"/>
                <a:cs typeface="Arial" pitchFamily="34" charset="0"/>
              </a:rPr>
              <a:t>1) Le Schweissdissi est une statue monumentale </a:t>
            </a:r>
            <a:r>
              <a:rPr lang="fr-FR" sz="2000" dirty="0">
                <a:latin typeface="Arial" pitchFamily="34" charset="0"/>
                <a:cs typeface="Arial" pitchFamily="34" charset="0"/>
              </a:rPr>
              <a:t>en </a:t>
            </a:r>
            <a:r>
              <a:rPr lang="fr-FR" sz="2000" dirty="0" smtClean="0">
                <a:latin typeface="Arial" pitchFamily="34" charset="0"/>
                <a:cs typeface="Arial" pitchFamily="34" charset="0"/>
              </a:rPr>
              <a:t>bronze de 5,6 mètres de hauteur. Le mot signifie </a:t>
            </a:r>
            <a:r>
              <a:rPr lang="fr-FR" sz="2000" dirty="0">
                <a:latin typeface="Arial" pitchFamily="34" charset="0"/>
                <a:cs typeface="Arial" pitchFamily="34" charset="0"/>
              </a:rPr>
              <a:t>littéralement « le type qui sue </a:t>
            </a:r>
            <a:r>
              <a:rPr lang="fr-FR" sz="2000" dirty="0" smtClean="0">
                <a:latin typeface="Arial" pitchFamily="34" charset="0"/>
                <a:cs typeface="Arial" pitchFamily="34" charset="0"/>
              </a:rPr>
              <a:t>».</a:t>
            </a:r>
          </a:p>
          <a:p>
            <a:pPr lvl="0" algn="just"/>
            <a:endParaRPr lang="fr-FR" sz="2000" dirty="0">
              <a:latin typeface="Arial" pitchFamily="34" charset="0"/>
              <a:cs typeface="Arial" pitchFamily="34" charset="0"/>
            </a:endParaRPr>
          </a:p>
          <a:p>
            <a:pPr lvl="0" algn="just"/>
            <a:r>
              <a:rPr lang="fr-FR" sz="2000" dirty="0" smtClean="0">
                <a:latin typeface="Arial" pitchFamily="34" charset="0"/>
                <a:cs typeface="Arial" pitchFamily="34" charset="0"/>
              </a:rPr>
              <a:t>2) Le sculpteur est Frantz </a:t>
            </a:r>
            <a:r>
              <a:rPr lang="fr-FR" sz="2000" dirty="0" err="1">
                <a:latin typeface="Arial" pitchFamily="34" charset="0"/>
                <a:cs typeface="Arial" pitchFamily="34" charset="0"/>
              </a:rPr>
              <a:t>Beer</a:t>
            </a:r>
            <a:r>
              <a:rPr lang="fr-FR" sz="2000" dirty="0">
                <a:latin typeface="Arial" pitchFamily="34" charset="0"/>
                <a:cs typeface="Arial" pitchFamily="34" charset="0"/>
              </a:rPr>
              <a:t>, </a:t>
            </a:r>
            <a:r>
              <a:rPr lang="fr-FR" sz="2000" dirty="0" smtClean="0">
                <a:latin typeface="Arial" pitchFamily="34" charset="0"/>
                <a:cs typeface="Arial" pitchFamily="34" charset="0"/>
              </a:rPr>
              <a:t>sculpteur</a:t>
            </a:r>
          </a:p>
          <a:p>
            <a:pPr lvl="0" algn="just"/>
            <a:endParaRPr lang="fr-FR" sz="2000" dirty="0">
              <a:latin typeface="Arial" pitchFamily="34" charset="0"/>
              <a:cs typeface="Arial" pitchFamily="34" charset="0"/>
            </a:endParaRPr>
          </a:p>
          <a:p>
            <a:pPr lvl="0" algn="just"/>
            <a:r>
              <a:rPr lang="fr-FR" sz="2000" dirty="0" smtClean="0">
                <a:latin typeface="Arial" pitchFamily="34" charset="0"/>
                <a:cs typeface="Arial" pitchFamily="34" charset="0"/>
              </a:rPr>
              <a:t>3) La statue est actuellement placée </a:t>
            </a:r>
            <a:r>
              <a:rPr lang="fr-FR" sz="2000" dirty="0">
                <a:latin typeface="Arial" pitchFamily="34" charset="0"/>
                <a:cs typeface="Arial" pitchFamily="34" charset="0"/>
              </a:rPr>
              <a:t>au parc </a:t>
            </a:r>
            <a:r>
              <a:rPr lang="fr-FR" sz="2000" dirty="0" smtClean="0">
                <a:latin typeface="Arial" pitchFamily="34" charset="0"/>
                <a:cs typeface="Arial" pitchFamily="34" charset="0"/>
              </a:rPr>
              <a:t>Tivoli. </a:t>
            </a:r>
          </a:p>
          <a:p>
            <a:pPr lvl="0" algn="just"/>
            <a:endParaRPr lang="fr-FR" sz="2000" dirty="0">
              <a:latin typeface="Arial" pitchFamily="34" charset="0"/>
              <a:cs typeface="Arial" pitchFamily="34" charset="0"/>
            </a:endParaRPr>
          </a:p>
          <a:p>
            <a:pPr lvl="0" algn="just"/>
            <a:r>
              <a:rPr lang="fr-FR" sz="2000" dirty="0" smtClean="0">
                <a:latin typeface="Arial" pitchFamily="34" charset="0"/>
                <a:cs typeface="Arial" pitchFamily="34" charset="0"/>
              </a:rPr>
              <a:t>4) Initialement, le Schweissdissi a </a:t>
            </a:r>
            <a:r>
              <a:rPr lang="fr-FR" sz="2000" dirty="0">
                <a:latin typeface="Arial" pitchFamily="34" charset="0"/>
                <a:cs typeface="Arial" pitchFamily="34" charset="0"/>
              </a:rPr>
              <a:t>été mis en place en 1906 au milieu de la place de la Réunion, entre le Temple Saint-Étienne et l'hôtel de ville, par la municipalité </a:t>
            </a:r>
            <a:r>
              <a:rPr lang="fr-FR" sz="2000" dirty="0" smtClean="0">
                <a:latin typeface="Arial" pitchFamily="34" charset="0"/>
                <a:cs typeface="Arial" pitchFamily="34" charset="0"/>
              </a:rPr>
              <a:t>socialiste de </a:t>
            </a:r>
            <a:r>
              <a:rPr lang="fr-FR" sz="2000" dirty="0">
                <a:latin typeface="Arial" pitchFamily="34" charset="0"/>
                <a:cs typeface="Arial" pitchFamily="34" charset="0"/>
              </a:rPr>
              <a:t>l'époque. </a:t>
            </a:r>
            <a:r>
              <a:rPr lang="fr-FR" sz="2000" dirty="0" smtClean="0">
                <a:latin typeface="Arial" pitchFamily="34" charset="0"/>
                <a:cs typeface="Arial" pitchFamily="34" charset="0"/>
              </a:rPr>
              <a:t>La </a:t>
            </a:r>
            <a:r>
              <a:rPr lang="fr-FR" sz="2000" dirty="0">
                <a:latin typeface="Arial" pitchFamily="34" charset="0"/>
                <a:cs typeface="Arial" pitchFamily="34" charset="0"/>
              </a:rPr>
              <a:t>vue de son </a:t>
            </a:r>
            <a:r>
              <a:rPr lang="fr-FR" sz="2000" dirty="0" smtClean="0">
                <a:latin typeface="Arial" pitchFamily="34" charset="0"/>
                <a:cs typeface="Arial" pitchFamily="34" charset="0"/>
              </a:rPr>
              <a:t>fessier, faisant face au temple Saint-Étienne, provoqua </a:t>
            </a:r>
            <a:r>
              <a:rPr lang="fr-FR" sz="2000" dirty="0">
                <a:latin typeface="Arial" pitchFamily="34" charset="0"/>
                <a:cs typeface="Arial" pitchFamily="34" charset="0"/>
              </a:rPr>
              <a:t>des </a:t>
            </a:r>
            <a:r>
              <a:rPr lang="fr-FR" sz="2000" dirty="0" smtClean="0">
                <a:latin typeface="Arial" pitchFamily="34" charset="0"/>
                <a:cs typeface="Arial" pitchFamily="34" charset="0"/>
              </a:rPr>
              <a:t>réactions. On </a:t>
            </a:r>
            <a:r>
              <a:rPr lang="fr-FR" sz="2000" dirty="0">
                <a:latin typeface="Arial" pitchFamily="34" charset="0"/>
                <a:cs typeface="Arial" pitchFamily="34" charset="0"/>
              </a:rPr>
              <a:t>essaya de le faire pivoter, mais il présentait alors son arrière-train à l'hôtel de </a:t>
            </a:r>
            <a:r>
              <a:rPr lang="fr-FR" sz="2000" dirty="0" smtClean="0">
                <a:latin typeface="Arial" pitchFamily="34" charset="0"/>
                <a:cs typeface="Arial" pitchFamily="34" charset="0"/>
              </a:rPr>
              <a:t>ville. Finalement, il </a:t>
            </a:r>
            <a:r>
              <a:rPr lang="fr-FR" sz="2000" dirty="0">
                <a:latin typeface="Arial" pitchFamily="34" charset="0"/>
                <a:cs typeface="Arial" pitchFamily="34" charset="0"/>
              </a:rPr>
              <a:t>fut déplacé au parc </a:t>
            </a:r>
            <a:r>
              <a:rPr lang="fr-FR" sz="2000" dirty="0" smtClean="0">
                <a:latin typeface="Arial" pitchFamily="34" charset="0"/>
                <a:cs typeface="Arial" pitchFamily="34" charset="0"/>
              </a:rPr>
              <a:t>Tivoli.</a:t>
            </a:r>
          </a:p>
          <a:p>
            <a:pPr lvl="0" algn="just"/>
            <a:endParaRPr lang="fr-FR" sz="2000" dirty="0" smtClean="0">
              <a:latin typeface="Arial" pitchFamily="34" charset="0"/>
              <a:cs typeface="Arial" pitchFamily="34" charset="0"/>
            </a:endParaRPr>
          </a:p>
        </p:txBody>
      </p:sp>
      <p:sp>
        <p:nvSpPr>
          <p:cNvPr id="4" name="ZoneTexte 3"/>
          <p:cNvSpPr txBox="1"/>
          <p:nvPr/>
        </p:nvSpPr>
        <p:spPr>
          <a:xfrm>
            <a:off x="3118397" y="5715016"/>
            <a:ext cx="2907206" cy="369332"/>
          </a:xfrm>
          <a:prstGeom prst="rect">
            <a:avLst/>
          </a:prstGeom>
          <a:noFill/>
        </p:spPr>
        <p:txBody>
          <a:bodyPr wrap="none" rtlCol="0">
            <a:spAutoFit/>
          </a:bodyPr>
          <a:lstStyle/>
          <a:p>
            <a:r>
              <a:rPr lang="fr-FR" dirty="0" smtClean="0">
                <a:hlinkClick r:id="rId2" action="ppaction://hlinksldjump"/>
              </a:rPr>
              <a:t>Revenir à la page précédente</a:t>
            </a:r>
            <a:endParaRPr lang="fr-FR" dirty="0"/>
          </a:p>
        </p:txBody>
      </p:sp>
    </p:spTree>
    <p:extLst>
      <p:ext uri="{BB962C8B-B14F-4D97-AF65-F5344CB8AC3E}">
        <p14:creationId xmlns="" xmlns:p14="http://schemas.microsoft.com/office/powerpoint/2010/main" val="221954695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3568" y="0"/>
            <a:ext cx="7772400" cy="1470025"/>
          </a:xfrm>
        </p:spPr>
        <p:txBody>
          <a:bodyPr/>
          <a:lstStyle/>
          <a:p>
            <a:r>
              <a:rPr lang="fr-FR" dirty="0" smtClean="0"/>
              <a:t>Le Schweissdissi</a:t>
            </a:r>
            <a:endParaRPr lang="fr-FR" dirty="0"/>
          </a:p>
        </p:txBody>
      </p:sp>
      <p:sp>
        <p:nvSpPr>
          <p:cNvPr id="3" name="Sous-titre 2"/>
          <p:cNvSpPr>
            <a:spLocks noGrp="1"/>
          </p:cNvSpPr>
          <p:nvPr>
            <p:ph type="subTitle" idx="1"/>
          </p:nvPr>
        </p:nvSpPr>
        <p:spPr>
          <a:xfrm>
            <a:off x="539552" y="1772816"/>
            <a:ext cx="8136904" cy="2736304"/>
          </a:xfrm>
        </p:spPr>
        <p:txBody>
          <a:bodyPr>
            <a:noAutofit/>
          </a:bodyPr>
          <a:lstStyle/>
          <a:p>
            <a:pPr lvl="0" algn="just"/>
            <a:r>
              <a:rPr lang="fr-FR" sz="2000" dirty="0" smtClean="0">
                <a:latin typeface="Arial" pitchFamily="34" charset="0"/>
                <a:cs typeface="Arial" pitchFamily="34" charset="0"/>
              </a:rPr>
              <a:t>1) Le </a:t>
            </a:r>
            <a:r>
              <a:rPr lang="fr-FR" sz="2000" dirty="0" err="1" smtClean="0">
                <a:latin typeface="Arial" pitchFamily="34" charset="0"/>
                <a:cs typeface="Arial" pitchFamily="34" charset="0"/>
              </a:rPr>
              <a:t>Schweissdissi</a:t>
            </a:r>
            <a:r>
              <a:rPr lang="fr-FR" sz="2000" dirty="0" smtClean="0">
                <a:latin typeface="Arial" pitchFamily="34" charset="0"/>
                <a:cs typeface="Arial" pitchFamily="34" charset="0"/>
              </a:rPr>
              <a:t> est représenté deux fois : une fois dans sa forme initiale en bronze, une fois comme un acteur de la fresque </a:t>
            </a:r>
          </a:p>
          <a:p>
            <a:pPr lvl="0" algn="just"/>
            <a:endParaRPr lang="fr-FR" sz="2000" dirty="0" smtClean="0">
              <a:latin typeface="Arial" pitchFamily="34" charset="0"/>
              <a:cs typeface="Arial" pitchFamily="34" charset="0"/>
            </a:endParaRPr>
          </a:p>
          <a:p>
            <a:pPr lvl="0" algn="just"/>
            <a:r>
              <a:rPr lang="fr-FR" sz="2000" dirty="0" smtClean="0">
                <a:latin typeface="Arial" pitchFamily="34" charset="0"/>
                <a:cs typeface="Arial" pitchFamily="34" charset="0"/>
              </a:rPr>
              <a:t>2) Il retrace l’histoire ouvrière de Mulhouse. Il symbolise alors le monde ouvrier et apparaît comme une commémoration </a:t>
            </a:r>
            <a:r>
              <a:rPr lang="fr-FR" sz="2000" dirty="0">
                <a:latin typeface="Arial" pitchFamily="34" charset="0"/>
                <a:cs typeface="Arial" pitchFamily="34" charset="0"/>
              </a:rPr>
              <a:t>des labeurs du prolétariat. </a:t>
            </a:r>
            <a:endParaRPr lang="fr-FR" sz="2000" dirty="0" smtClean="0">
              <a:latin typeface="Arial" pitchFamily="34" charset="0"/>
              <a:cs typeface="Arial" pitchFamily="34" charset="0"/>
            </a:endParaRPr>
          </a:p>
          <a:p>
            <a:pPr lvl="0" algn="just"/>
            <a:endParaRPr lang="fr-FR" sz="2000" dirty="0" smtClean="0">
              <a:latin typeface="Arial" pitchFamily="34" charset="0"/>
              <a:cs typeface="Arial" pitchFamily="34" charset="0"/>
            </a:endParaRPr>
          </a:p>
          <a:p>
            <a:pPr lvl="0" algn="just"/>
            <a:r>
              <a:rPr lang="fr-FR" sz="2000" smtClean="0">
                <a:latin typeface="Arial" pitchFamily="34" charset="0"/>
                <a:cs typeface="Arial" pitchFamily="34" charset="0"/>
              </a:rPr>
              <a:t>Nota </a:t>
            </a:r>
            <a:r>
              <a:rPr lang="fr-FR" sz="2000" dirty="0" smtClean="0">
                <a:latin typeface="Arial" pitchFamily="34" charset="0"/>
                <a:cs typeface="Arial" pitchFamily="34" charset="0"/>
              </a:rPr>
              <a:t>: le </a:t>
            </a:r>
            <a:r>
              <a:rPr lang="fr-FR" sz="2000" dirty="0" err="1" smtClean="0">
                <a:latin typeface="Arial" pitchFamily="34" charset="0"/>
                <a:cs typeface="Arial" pitchFamily="34" charset="0"/>
              </a:rPr>
              <a:t>Schweidissi</a:t>
            </a:r>
            <a:r>
              <a:rPr lang="fr-FR" sz="2000" dirty="0" smtClean="0">
                <a:latin typeface="Arial" pitchFamily="34" charset="0"/>
                <a:cs typeface="Arial" pitchFamily="34" charset="0"/>
              </a:rPr>
              <a:t> a été commandé par la ville de Mulhouse</a:t>
            </a:r>
          </a:p>
        </p:txBody>
      </p:sp>
      <p:sp>
        <p:nvSpPr>
          <p:cNvPr id="4" name="ZoneTexte 3"/>
          <p:cNvSpPr txBox="1"/>
          <p:nvPr/>
        </p:nvSpPr>
        <p:spPr>
          <a:xfrm>
            <a:off x="3118397" y="5715016"/>
            <a:ext cx="2907206" cy="369332"/>
          </a:xfrm>
          <a:prstGeom prst="rect">
            <a:avLst/>
          </a:prstGeom>
          <a:noFill/>
        </p:spPr>
        <p:txBody>
          <a:bodyPr wrap="none" rtlCol="0">
            <a:spAutoFit/>
          </a:bodyPr>
          <a:lstStyle/>
          <a:p>
            <a:r>
              <a:rPr lang="fr-FR" dirty="0" smtClean="0">
                <a:hlinkClick r:id="rId2" action="ppaction://hlinksldjump"/>
              </a:rPr>
              <a:t>Revenir à la page précédente</a:t>
            </a:r>
            <a:endParaRPr lang="fr-FR" dirty="0"/>
          </a:p>
        </p:txBody>
      </p:sp>
    </p:spTree>
    <p:extLst>
      <p:ext uri="{BB962C8B-B14F-4D97-AF65-F5344CB8AC3E}">
        <p14:creationId xmlns="" xmlns:p14="http://schemas.microsoft.com/office/powerpoint/2010/main" val="22195469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3"/>
          </p:nvPr>
        </p:nvSpPr>
        <p:spPr>
          <a:xfrm>
            <a:off x="683568" y="2132856"/>
            <a:ext cx="7704856" cy="2808312"/>
          </a:xfrm>
        </p:spPr>
        <p:txBody>
          <a:bodyPr>
            <a:normAutofit fontScale="92500"/>
          </a:bodyPr>
          <a:lstStyle/>
          <a:p>
            <a:pPr algn="just"/>
            <a:r>
              <a:rPr lang="fr-FR" sz="2400" dirty="0"/>
              <a:t>Depuis 2008, </a:t>
            </a:r>
            <a:r>
              <a:rPr lang="fr-FR" sz="2400" dirty="0" smtClean="0"/>
              <a:t>la </a:t>
            </a:r>
            <a:r>
              <a:rPr lang="fr-FR" sz="2400" dirty="0"/>
              <a:t>Ville de Mulhouse a obtenu le label « Ville d’art et d’histoire », un label décerné par le Ministère de la Culture. </a:t>
            </a:r>
            <a:endParaRPr lang="fr-FR" sz="2400" dirty="0" smtClean="0"/>
          </a:p>
          <a:p>
            <a:pPr algn="just"/>
            <a:r>
              <a:rPr lang="fr-FR" sz="2400" dirty="0" smtClean="0"/>
              <a:t>À </a:t>
            </a:r>
            <a:r>
              <a:rPr lang="fr-FR" sz="2400" dirty="0"/>
              <a:t>la fin de l’année 2013, la ville de Mulhouse s’est </a:t>
            </a:r>
            <a:r>
              <a:rPr lang="fr-FR" sz="2400" dirty="0" smtClean="0"/>
              <a:t>donné </a:t>
            </a:r>
            <a:r>
              <a:rPr lang="fr-FR" sz="2400" dirty="0"/>
              <a:t>pour objectif de </a:t>
            </a:r>
            <a:r>
              <a:rPr lang="fr-FR" sz="2400" b="1" dirty="0"/>
              <a:t>sensibiliser, informer et former tous les publics (Mulhousiens, touristes, </a:t>
            </a:r>
            <a:r>
              <a:rPr lang="fr-FR" sz="2400" b="1" dirty="0" smtClean="0"/>
              <a:t>jeunes publics, </a:t>
            </a:r>
            <a:r>
              <a:rPr lang="fr-FR" sz="2400" b="1" dirty="0"/>
              <a:t>adultes) à l’architecture et au patrimoine. </a:t>
            </a:r>
            <a:endParaRPr lang="fr-FR" sz="2400" b="1" dirty="0" smtClean="0"/>
          </a:p>
        </p:txBody>
      </p:sp>
    </p:spTree>
    <p:extLst>
      <p:ext uri="{BB962C8B-B14F-4D97-AF65-F5344CB8AC3E}">
        <p14:creationId xmlns:p14="http://schemas.microsoft.com/office/powerpoint/2010/main" xmlns="" val="1971841922"/>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15616" y="2420888"/>
            <a:ext cx="6512511" cy="1143000"/>
          </a:xfrm>
        </p:spPr>
        <p:txBody>
          <a:bodyPr/>
          <a:lstStyle/>
          <a:p>
            <a:pPr marL="0" indent="0" algn="ctr">
              <a:buNone/>
            </a:pPr>
            <a:r>
              <a:rPr lang="fr-FR" dirty="0" smtClean="0"/>
              <a:t>S’APPROPRIER L’ŒUVRE EN CLASSE</a:t>
            </a:r>
            <a:endParaRPr lang="fr-FR" dirty="0"/>
          </a:p>
        </p:txBody>
      </p:sp>
    </p:spTree>
    <p:extLst>
      <p:ext uri="{BB962C8B-B14F-4D97-AF65-F5344CB8AC3E}">
        <p14:creationId xmlns:p14="http://schemas.microsoft.com/office/powerpoint/2010/main" xmlns="" val="37892904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259632" y="4653136"/>
            <a:ext cx="6512511" cy="1143000"/>
          </a:xfrm>
        </p:spPr>
        <p:txBody>
          <a:bodyPr/>
          <a:lstStyle/>
          <a:p>
            <a:r>
              <a:rPr lang="fr-FR" dirty="0" smtClean="0"/>
              <a:t>Place Lucien Dreyfus</a:t>
            </a:r>
            <a:endParaRPr lang="fr-FR" dirty="0"/>
          </a:p>
        </p:txBody>
      </p:sp>
      <p:sp>
        <p:nvSpPr>
          <p:cNvPr id="5" name="Rectangle 4"/>
          <p:cNvSpPr/>
          <p:nvPr/>
        </p:nvSpPr>
        <p:spPr>
          <a:xfrm>
            <a:off x="179863" y="5915782"/>
            <a:ext cx="8625591" cy="540000"/>
          </a:xfrm>
          <a:prstGeom prst="rect">
            <a:avLst/>
          </a:prstGeom>
          <a:solidFill>
            <a:srgbClr val="99CCFF"/>
          </a:solidFill>
          <a:ln w="0">
            <a:solidFill>
              <a:srgbClr val="000000"/>
            </a:solidFill>
            <a:prstDash val="solid"/>
          </a:ln>
        </p:spPr>
        <p:txBody>
          <a:bodyPr vert="horz" lIns="90000" tIns="45000" rIns="90000" bIns="45000" anchor="ctr" anchorCtr="1" compatLnSpc="0"/>
          <a:lstStyle/>
          <a:p>
            <a:pPr marL="0" marR="0" lvl="0" indent="0" algn="ctr" rtl="0" hangingPunct="0">
              <a:lnSpc>
                <a:spcPct val="100000"/>
              </a:lnSpc>
              <a:spcBef>
                <a:spcPts val="0"/>
              </a:spcBef>
              <a:spcAft>
                <a:spcPts val="0"/>
              </a:spcAft>
              <a:buNone/>
              <a:tabLst/>
            </a:pPr>
            <a:r>
              <a:rPr lang="fr-FR" sz="1800" b="0" i="0" u="none" strike="noStrike" kern="1200" dirty="0" smtClean="0">
                <a:ln>
                  <a:noFill/>
                </a:ln>
                <a:latin typeface="Arial" pitchFamily="18"/>
                <a:ea typeface="SimSun" pitchFamily="2"/>
                <a:cs typeface="Mangal" pitchFamily="2"/>
              </a:rPr>
              <a:t>Quels liens Lucien Dreyfus entretient-il avec sa ville ? </a:t>
            </a:r>
          </a:p>
          <a:p>
            <a:pPr marL="0" marR="0" lvl="0" indent="0" algn="ctr" rtl="0" hangingPunct="0">
              <a:lnSpc>
                <a:spcPct val="100000"/>
              </a:lnSpc>
              <a:spcBef>
                <a:spcPts val="0"/>
              </a:spcBef>
              <a:spcAft>
                <a:spcPts val="0"/>
              </a:spcAft>
              <a:buNone/>
              <a:tabLst/>
            </a:pPr>
            <a:r>
              <a:rPr lang="fr-FR" dirty="0" smtClean="0">
                <a:latin typeface="Arial" pitchFamily="18"/>
                <a:ea typeface="SimSun" pitchFamily="2"/>
                <a:cs typeface="Mangal" pitchFamily="2"/>
              </a:rPr>
              <a:t>Repérez l’œuvre dans l’espace urbain de Mulhouse.</a:t>
            </a:r>
            <a:endParaRPr lang="fr-FR" sz="1800" b="0" i="0" u="none" strike="noStrike" kern="1200" dirty="0">
              <a:ln>
                <a:noFill/>
              </a:ln>
              <a:latin typeface="Arial" pitchFamily="18"/>
              <a:ea typeface="SimSun" pitchFamily="2"/>
              <a:cs typeface="Mangal" pitchFamily="2"/>
            </a:endParaRPr>
          </a:p>
        </p:txBody>
      </p:sp>
      <p:pic>
        <p:nvPicPr>
          <p:cNvPr id="7" name="Espace réservé du contenu 3">
            <a:hlinkClick r:id="rId2"/>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5313070" y="548680"/>
            <a:ext cx="3048985" cy="4065314"/>
          </a:xfrm>
          <a:prstGeom prst="rect">
            <a:avLst/>
          </a:prstGeom>
        </p:spPr>
      </p:pic>
      <p:sp>
        <p:nvSpPr>
          <p:cNvPr id="8" name="Flèche vers le bas 7"/>
          <p:cNvSpPr/>
          <p:nvPr/>
        </p:nvSpPr>
        <p:spPr>
          <a:xfrm rot="2309040">
            <a:off x="8074022" y="519379"/>
            <a:ext cx="576064" cy="64370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Espace réservé du contenu 3"/>
          <p:cNvPicPr>
            <a:picLocks noGrp="1" noChangeAspect="1"/>
          </p:cNvPicPr>
          <p:nvPr>
            <p:ph sz="quarter" idx="13"/>
          </p:nvPr>
        </p:nvPicPr>
        <p:blipFill>
          <a:blip r:embed="rId4" cstate="print">
            <a:extLst>
              <a:ext uri="{28A0092B-C50C-407E-A947-70E740481C1C}">
                <a14:useLocalDpi xmlns:a14="http://schemas.microsoft.com/office/drawing/2010/main" xmlns="" val="0"/>
              </a:ext>
            </a:extLst>
          </a:blip>
          <a:stretch>
            <a:fillRect/>
          </a:stretch>
        </p:blipFill>
        <p:spPr>
          <a:xfrm>
            <a:off x="3487645" y="1239951"/>
            <a:ext cx="2376264" cy="3168353"/>
          </a:xfrm>
        </p:spPr>
      </p:pic>
      <p:pic>
        <p:nvPicPr>
          <p:cNvPr id="1026" name="Picture 2" descr="http://www.cardiodiac.net/images/LucienDreyfus.jpg">
            <a:hlinkClick r:id="rId5"/>
          </p:cNvPr>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611559" y="1211404"/>
            <a:ext cx="2257293" cy="2721652"/>
          </a:xfrm>
          <a:prstGeom prst="rect">
            <a:avLst/>
          </a:prstGeom>
          <a:noFill/>
          <a:extLst>
            <a:ext uri="{909E8E84-426E-40DD-AFC4-6F175D3DCCD1}">
              <a14:hiddenFill xmlns:a14="http://schemas.microsoft.com/office/drawing/2010/main" xmlns="">
                <a:solidFill>
                  <a:srgbClr val="FFFFFF"/>
                </a:solidFill>
              </a14:hiddenFill>
            </a:ext>
          </a:extLst>
        </p:spPr>
      </p:pic>
      <p:sp>
        <p:nvSpPr>
          <p:cNvPr id="9" name="Flèche vers le bas 8"/>
          <p:cNvSpPr/>
          <p:nvPr/>
        </p:nvSpPr>
        <p:spPr>
          <a:xfrm rot="18600155">
            <a:off x="323527" y="462025"/>
            <a:ext cx="576064" cy="64370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p:cNvSpPr txBox="1"/>
          <p:nvPr/>
        </p:nvSpPr>
        <p:spPr>
          <a:xfrm>
            <a:off x="928662" y="642918"/>
            <a:ext cx="1417743" cy="276999"/>
          </a:xfrm>
          <a:prstGeom prst="rect">
            <a:avLst/>
          </a:prstGeom>
          <a:noFill/>
        </p:spPr>
        <p:txBody>
          <a:bodyPr wrap="square" rtlCol="0">
            <a:spAutoFit/>
          </a:bodyPr>
          <a:lstStyle/>
          <a:p>
            <a:r>
              <a:rPr lang="fr-FR" sz="1200" dirty="0" smtClean="0"/>
              <a:t>Clic 1 sur l’image</a:t>
            </a:r>
            <a:endParaRPr lang="fr-FR" sz="1200" dirty="0"/>
          </a:p>
        </p:txBody>
      </p:sp>
      <p:sp>
        <p:nvSpPr>
          <p:cNvPr id="11" name="ZoneTexte 10"/>
          <p:cNvSpPr txBox="1"/>
          <p:nvPr/>
        </p:nvSpPr>
        <p:spPr>
          <a:xfrm>
            <a:off x="6643702" y="428604"/>
            <a:ext cx="1417743" cy="276999"/>
          </a:xfrm>
          <a:prstGeom prst="rect">
            <a:avLst/>
          </a:prstGeom>
          <a:noFill/>
        </p:spPr>
        <p:txBody>
          <a:bodyPr wrap="square" rtlCol="0">
            <a:spAutoFit/>
          </a:bodyPr>
          <a:lstStyle/>
          <a:p>
            <a:r>
              <a:rPr lang="fr-FR" sz="1200" dirty="0" smtClean="0"/>
              <a:t>Clic sur l’image</a:t>
            </a:r>
            <a:endParaRPr lang="fr-FR" sz="1200" dirty="0"/>
          </a:p>
        </p:txBody>
      </p:sp>
      <p:sp>
        <p:nvSpPr>
          <p:cNvPr id="13" name="ZoneTexte 12">
            <a:hlinkClick r:id="rId7" action="ppaction://hlinkpres?slideindex=1&amp;slidetitle="/>
          </p:cNvPr>
          <p:cNvSpPr txBox="1"/>
          <p:nvPr/>
        </p:nvSpPr>
        <p:spPr>
          <a:xfrm>
            <a:off x="785786" y="4143380"/>
            <a:ext cx="1857388" cy="276999"/>
          </a:xfrm>
          <a:prstGeom prst="rect">
            <a:avLst/>
          </a:prstGeom>
          <a:noFill/>
        </p:spPr>
        <p:txBody>
          <a:bodyPr wrap="square" rtlCol="0">
            <a:spAutoFit/>
          </a:bodyPr>
          <a:lstStyle/>
          <a:p>
            <a:r>
              <a:rPr lang="fr-FR" sz="1200" dirty="0" smtClean="0">
                <a:hlinkClick r:id="rId8" action="ppaction://hlinksldjump"/>
              </a:rPr>
              <a:t>Clic 2 pour la réponse</a:t>
            </a:r>
            <a:endParaRPr lang="fr-FR" sz="1200" dirty="0"/>
          </a:p>
        </p:txBody>
      </p:sp>
    </p:spTree>
    <p:extLst>
      <p:ext uri="{BB962C8B-B14F-4D97-AF65-F5344CB8AC3E}">
        <p14:creationId xmlns:p14="http://schemas.microsoft.com/office/powerpoint/2010/main" xmlns="" val="3641183607"/>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755576" y="260648"/>
            <a:ext cx="7560840" cy="1728192"/>
          </a:xfrm>
        </p:spPr>
        <p:txBody>
          <a:bodyPr>
            <a:normAutofit fontScale="90000"/>
          </a:bodyPr>
          <a:lstStyle/>
          <a:p>
            <a:pPr marL="182880" indent="0" algn="ctr">
              <a:buNone/>
            </a:pPr>
            <a:r>
              <a:rPr lang="fr-FR" dirty="0" smtClean="0"/>
              <a:t> « Horizon vertical »</a:t>
            </a:r>
            <a:br>
              <a:rPr lang="fr-FR" dirty="0" smtClean="0"/>
            </a:br>
            <a:endParaRPr lang="fr-FR" dirty="0"/>
          </a:p>
        </p:txBody>
      </p:sp>
      <p:pic>
        <p:nvPicPr>
          <p:cNvPr id="1026" name="Picture 2" descr="C:\Users\Marilou\Desktop\Les murs peints de Mulhouse autour du portrait\Fresque\dreyfuss3.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14282" y="1071546"/>
            <a:ext cx="8827942" cy="5526291"/>
          </a:xfrm>
          <a:prstGeom prst="rect">
            <a:avLst/>
          </a:prstGeom>
          <a:noFill/>
          <a:extLst>
            <a:ext uri="{909E8E84-426E-40DD-AFC4-6F175D3DCCD1}">
              <a14:hiddenFill xmlns:a14="http://schemas.microsoft.com/office/drawing/2010/main" xmlns="">
                <a:solidFill>
                  <a:srgbClr val="FFFFFF"/>
                </a:solidFill>
              </a14:hiddenFill>
            </a:ext>
          </a:extLst>
        </p:spPr>
      </p:pic>
      <p:sp>
        <p:nvSpPr>
          <p:cNvPr id="3" name="ZoneTexte 2"/>
          <p:cNvSpPr txBox="1"/>
          <p:nvPr/>
        </p:nvSpPr>
        <p:spPr>
          <a:xfrm>
            <a:off x="1500166" y="6072206"/>
            <a:ext cx="6350000" cy="369332"/>
          </a:xfrm>
          <a:prstGeom prst="rect">
            <a:avLst/>
          </a:prstGeom>
          <a:solidFill>
            <a:schemeClr val="bg2"/>
          </a:solidFill>
        </p:spPr>
        <p:txBody>
          <a:bodyPr wrap="square" rtlCol="0">
            <a:spAutoFit/>
          </a:bodyPr>
          <a:lstStyle/>
          <a:p>
            <a:r>
              <a:rPr lang="fr-FR" dirty="0" smtClean="0"/>
              <a:t>Quels éléments composent l’œuvre ? Que symbolisent-ils ?</a:t>
            </a:r>
            <a:endParaRPr lang="fr-FR" dirty="0"/>
          </a:p>
        </p:txBody>
      </p:sp>
      <p:sp>
        <p:nvSpPr>
          <p:cNvPr id="5" name="ZoneTexte 4">
            <a:hlinkClick r:id="rId4" action="ppaction://hlinkpres?slideindex=1&amp;slidetitle="/>
          </p:cNvPr>
          <p:cNvSpPr txBox="1"/>
          <p:nvPr/>
        </p:nvSpPr>
        <p:spPr>
          <a:xfrm>
            <a:off x="357158" y="1428736"/>
            <a:ext cx="2071702" cy="276999"/>
          </a:xfrm>
          <a:prstGeom prst="rect">
            <a:avLst/>
          </a:prstGeom>
          <a:noFill/>
        </p:spPr>
        <p:txBody>
          <a:bodyPr wrap="square" rtlCol="0">
            <a:spAutoFit/>
          </a:bodyPr>
          <a:lstStyle/>
          <a:p>
            <a:r>
              <a:rPr lang="fr-FR" sz="1200" dirty="0" smtClean="0"/>
              <a:t>Clic sur l’image</a:t>
            </a:r>
            <a:endParaRPr lang="fr-FR" sz="1200" dirty="0"/>
          </a:p>
        </p:txBody>
      </p:sp>
      <p:sp>
        <p:nvSpPr>
          <p:cNvPr id="6" name="Flèche vers le bas 5"/>
          <p:cNvSpPr/>
          <p:nvPr/>
        </p:nvSpPr>
        <p:spPr>
          <a:xfrm rot="18600155">
            <a:off x="500823" y="748597"/>
            <a:ext cx="576064" cy="64370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xmlns="" val="429318313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Sillage">
  <a:themeElements>
    <a:clrScheme name="Sillage">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illage">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illage">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1113</TotalTime>
  <Words>1574</Words>
  <Application>Microsoft Office PowerPoint</Application>
  <PresentationFormat>Affichage à l'écran (4:3)</PresentationFormat>
  <Paragraphs>229</Paragraphs>
  <Slides>53</Slides>
  <Notes>0</Notes>
  <HiddenSlides>0</HiddenSlides>
  <MMClips>0</MMClips>
  <ScaleCrop>false</ScaleCrop>
  <HeadingPairs>
    <vt:vector size="4" baseType="variant">
      <vt:variant>
        <vt:lpstr>Thème</vt:lpstr>
      </vt:variant>
      <vt:variant>
        <vt:i4>2</vt:i4>
      </vt:variant>
      <vt:variant>
        <vt:lpstr>Titres des diapositives</vt:lpstr>
      </vt:variant>
      <vt:variant>
        <vt:i4>53</vt:i4>
      </vt:variant>
    </vt:vector>
  </HeadingPairs>
  <TitlesOfParts>
    <vt:vector size="55" baseType="lpstr">
      <vt:lpstr>Sillage</vt:lpstr>
      <vt:lpstr>Thème Office</vt:lpstr>
      <vt:lpstr>Parcours artistique et culturel</vt:lpstr>
      <vt:lpstr>ENTRER DANS L’UNIVERS DES ARTISTES</vt:lpstr>
      <vt:lpstr>« HORIZON VERTICAL »  Fernand d’Onofrio  et Sylvie Hertzog    Marie Hélène BOURGEOIS et Nora MAKHLOUFI GFA – HDA – 2015/2016 (Groupe de Formation Action, Histoire des Arts)  </vt:lpstr>
      <vt:lpstr>Diapositive 4</vt:lpstr>
      <vt:lpstr>Diapositive 5</vt:lpstr>
      <vt:lpstr>Diapositive 6</vt:lpstr>
      <vt:lpstr>S’APPROPRIER L’ŒUVRE EN CLASSE</vt:lpstr>
      <vt:lpstr>Place Lucien Dreyfus</vt:lpstr>
      <vt:lpstr> « Horizon vertical » </vt:lpstr>
      <vt:lpstr> Roue de Mulhouse</vt:lpstr>
      <vt:lpstr>Diapositive 11</vt:lpstr>
      <vt:lpstr>Le Schweissdissi</vt:lpstr>
      <vt:lpstr>Diapositive 13</vt:lpstr>
      <vt:lpstr> la Tour du  Bollwerk </vt:lpstr>
      <vt:lpstr>Diapositive 15</vt:lpstr>
      <vt:lpstr>Colonne Lambert</vt:lpstr>
      <vt:lpstr>Diapositive 17</vt:lpstr>
      <vt:lpstr> Tour de l’Europe</vt:lpstr>
      <vt:lpstr>Diapositive 19</vt:lpstr>
      <vt:lpstr>ANALYSE DE LA PLASTIQUE SUR LE TERRAIN</vt:lpstr>
      <vt:lpstr>Diapositive 21</vt:lpstr>
      <vt:lpstr>Diapositive 22</vt:lpstr>
      <vt:lpstr>ANALYSE DU SENS SUR LE TERRAIN</vt:lpstr>
      <vt:lpstr>Diapositive 24</vt:lpstr>
      <vt:lpstr>Diapositive 25</vt:lpstr>
      <vt:lpstr>Diapositive 26</vt:lpstr>
      <vt:lpstr>Diapositive 27</vt:lpstr>
      <vt:lpstr>Diapositive 28</vt:lpstr>
      <vt:lpstr>QUESTIONNER LES HABITANTS SUR LE TERRAIN</vt:lpstr>
      <vt:lpstr>PRODUIRE DES CROQUIS SUR LE TERRAIN</vt:lpstr>
      <vt:lpstr>PRENDRE DES SELFIES SUR LE TERRAIN</vt:lpstr>
      <vt:lpstr>EN PROLONGEMENT  EN CLASSE</vt:lpstr>
      <vt:lpstr>Diapositive 33</vt:lpstr>
      <vt:lpstr>Annexe: réponses</vt:lpstr>
      <vt:lpstr>Diapositive 35</vt:lpstr>
      <vt:lpstr>Diapositive 36</vt:lpstr>
      <vt:lpstr>La Colonne de Lambert</vt:lpstr>
      <vt:lpstr>La Colonne de Lambert</vt:lpstr>
      <vt:lpstr>Diapositive 39</vt:lpstr>
      <vt:lpstr>« Horizon vertical »</vt:lpstr>
      <vt:lpstr>Diapositive 41</vt:lpstr>
      <vt:lpstr>La Roue de Mulhouse</vt:lpstr>
      <vt:lpstr>La Roue de Mulhouse</vt:lpstr>
      <vt:lpstr>La Tour du Bollwerk</vt:lpstr>
      <vt:lpstr>La Tour du Bollwerk</vt:lpstr>
      <vt:lpstr>Diapositive 46</vt:lpstr>
      <vt:lpstr>Diapositive 47</vt:lpstr>
      <vt:lpstr>Diapositive 48</vt:lpstr>
      <vt:lpstr>Diapositive 49</vt:lpstr>
      <vt:lpstr>La Tour de l’Europe</vt:lpstr>
      <vt:lpstr>La Tour de l’Europe</vt:lpstr>
      <vt:lpstr>Le Schweissdissi</vt:lpstr>
      <vt:lpstr>Le Schweissdissi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D’Onofrio « Horizon vertical »</dc:title>
  <dc:creator>Marilou</dc:creator>
  <cp:lastModifiedBy>MKL</cp:lastModifiedBy>
  <cp:revision>150</cp:revision>
  <dcterms:created xsi:type="dcterms:W3CDTF">2015-04-16T08:42:27Z</dcterms:created>
  <dcterms:modified xsi:type="dcterms:W3CDTF">2016-06-03T21:23:40Z</dcterms:modified>
</cp:coreProperties>
</file>