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9"/>
  </p:handoutMasterIdLst>
  <p:sldIdLst>
    <p:sldId id="256" r:id="rId2"/>
    <p:sldId id="259" r:id="rId3"/>
    <p:sldId id="257" r:id="rId4"/>
    <p:sldId id="258" r:id="rId5"/>
    <p:sldId id="260" r:id="rId6"/>
    <p:sldId id="271" r:id="rId7"/>
    <p:sldId id="272" r:id="rId8"/>
    <p:sldId id="261" r:id="rId9"/>
    <p:sldId id="264" r:id="rId10"/>
    <p:sldId id="266" r:id="rId11"/>
    <p:sldId id="267" r:id="rId12"/>
    <p:sldId id="268" r:id="rId13"/>
    <p:sldId id="265" r:id="rId14"/>
    <p:sldId id="262" r:id="rId15"/>
    <p:sldId id="270" r:id="rId16"/>
    <p:sldId id="273" r:id="rId17"/>
    <p:sldId id="269" r:id="rId18"/>
  </p:sldIdLst>
  <p:sldSz cx="9144000" cy="6858000" type="screen4x3"/>
  <p:notesSz cx="6807200" cy="9906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49" autoAdjust="0"/>
  </p:normalViewPr>
  <p:slideViewPr>
    <p:cSldViewPr>
      <p:cViewPr>
        <p:scale>
          <a:sx n="78" d="100"/>
          <a:sy n="78" d="100"/>
        </p:scale>
        <p:origin x="-8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987E8-908C-41F3-A9D6-56DE0527CD39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6038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F03E6-4873-4FF0-8951-E6C219C22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601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97DE1B-1498-48E6-8993-566A15ECB552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317D544-534E-464C-9D84-70451B0CB7D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hyperlink" Target="http://www.uncahier-uncrayon.org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if.fr/services-en-ligne/service/consultationdelegations/deleg.action" TargetMode="External"/><Relationship Id="rId2" Type="http://schemas.openxmlformats.org/officeDocument/2006/relationships/hyperlink" Target="http://www.mae.fr/contact/maed.php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uncahier-uncrayon.org/article-le-don-de-livres-55478962.htm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cahier-uncrayon.org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Candara" pitchFamily="34" charset="0"/>
              </a:rPr>
              <a:t>ATELIERS REDACTIONNELS</a:t>
            </a:r>
            <a:br>
              <a:rPr lang="fr-FR" dirty="0" smtClean="0">
                <a:latin typeface="Candara" pitchFamily="34" charset="0"/>
              </a:rPr>
            </a:br>
            <a:r>
              <a:rPr lang="fr-FR" sz="2800" dirty="0" smtClean="0">
                <a:latin typeface="Candara" pitchFamily="34" charset="0"/>
              </a:rPr>
              <a:t>LA REDACTION DE COURRIELS</a:t>
            </a:r>
            <a:endParaRPr lang="fr-FR" sz="2800" dirty="0">
              <a:latin typeface="Candara" pitchFamily="34" charset="0"/>
            </a:endParaRP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611560" y="3200400"/>
            <a:ext cx="8208912" cy="1956792"/>
          </a:xfrm>
        </p:spPr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r>
              <a:rPr lang="fr-FR" dirty="0" smtClean="0">
                <a:solidFill>
                  <a:schemeClr val="accent1"/>
                </a:solidFill>
              </a:rPr>
              <a:t>GROUPE DE PILOTAGE DES ATELIERS REDACTIONNELS</a:t>
            </a:r>
          </a:p>
          <a:p>
            <a:r>
              <a:rPr lang="fr-FR" dirty="0" smtClean="0"/>
              <a:t>Paul NEMET – Nadia PERNET -  Carine LACHENAUD </a:t>
            </a:r>
          </a:p>
          <a:p>
            <a:r>
              <a:rPr lang="fr-FR" dirty="0" smtClean="0"/>
              <a:t> Brigitte GUILLOT - Catherine BIZOT</a:t>
            </a:r>
          </a:p>
          <a:p>
            <a:r>
              <a:rPr lang="fr-FR" dirty="0" smtClean="0"/>
              <a:t> </a:t>
            </a: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139952" y="5373216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Mise en garde </a:t>
            </a:r>
            <a:r>
              <a:rPr lang="fr-FR" dirty="0" smtClean="0"/>
              <a:t>: ce projet a été initié en 2012, toutes les informations concernant l’opération  « un cahier – un crayon » ne sont peut être plus d’actualité.</a:t>
            </a:r>
            <a:endParaRPr lang="fr-FR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683568" y="386808"/>
            <a:ext cx="802838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7013" algn="l"/>
              </a:tabLst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CHARTE GRAPHIQUE DES COURRIELS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7013" algn="l"/>
              </a:tabLst>
            </a:pP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Texte du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courriel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en Arial taille 12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Paragraphes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7013" algn="l"/>
              </a:tabLs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ndara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7013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Introduction / Développement / Conclusion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	 séparés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par une ligne blanche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7013" algn="l"/>
              </a:tabLs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Informations principales centrées et en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gras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ndara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611560" y="803799"/>
            <a:ext cx="82809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FICHE 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OUTIL 1-a</a:t>
            </a:r>
            <a:r>
              <a:rPr kumimoji="0" lang="fr-FR" sz="360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fr-FR" sz="360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La démarche d’analyse construite sur le modèle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QQOQCP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475656" y="1733550"/>
            <a:ext cx="7056784" cy="9033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cs typeface="Arial" pitchFamily="34" charset="0"/>
              </a:rPr>
              <a:t>La méthode QQOQCP sert à identifier un problème à partir de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cs typeface="Arial" pitchFamily="34" charset="0"/>
              </a:rPr>
              <a:t>6 questions :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1547664" y="2924944"/>
            <a:ext cx="1584176" cy="122413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cs typeface="Arial" pitchFamily="34" charset="0"/>
              </a:rPr>
              <a:t>QUI ? 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kumimoji="0" lang="fr-FR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rPr>
              <a:t>personnes concernées par l’information ?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3779912" y="2996952"/>
            <a:ext cx="1800200" cy="13681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cs typeface="Arial" pitchFamily="34" charset="0"/>
              </a:rPr>
              <a:t>QUOI ? 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rPr>
              <a:t> objet concerné par l’information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660232" y="2996952"/>
            <a:ext cx="1728192" cy="151216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cs typeface="Arial" pitchFamily="34" charset="0"/>
              </a:rPr>
              <a:t>OÙ ? : 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fr-FR" sz="1400" b="1" dirty="0">
                <a:latin typeface="Candara" pitchFamily="34" charset="0"/>
                <a:cs typeface="Arial" pitchFamily="34" charset="0"/>
              </a:rPr>
              <a:t>lieu où se déroule l’information à transmettre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827584" y="4797152"/>
            <a:ext cx="1800200" cy="13681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cs typeface="Arial" pitchFamily="34" charset="0"/>
              </a:rPr>
              <a:t>QUAND ? 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rPr>
              <a:t> période où se déroule l’information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3635896" y="4869160"/>
            <a:ext cx="2016224" cy="158417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cs typeface="Arial" pitchFamily="34" charset="0"/>
              </a:rPr>
              <a:t>COMMENT ? 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rPr>
              <a:t>de quelle façon l’information va-t-elle être transmise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>
            <a:off x="6372200" y="4797152"/>
            <a:ext cx="1728192" cy="122413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cs typeface="Arial" pitchFamily="34" charset="0"/>
              </a:rPr>
              <a:t>POURQUOI ? :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rPr>
              <a:t>objectif de l’information à transmettre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pic>
        <p:nvPicPr>
          <p:cNvPr id="37897" name="Picture 9" descr="MC900441902[1]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2204864"/>
            <a:ext cx="1155967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755576" y="1196743"/>
          <a:ext cx="7632848" cy="5328600"/>
        </p:xfrm>
        <a:graphic>
          <a:graphicData uri="http://schemas.openxmlformats.org/drawingml/2006/table">
            <a:tbl>
              <a:tblPr/>
              <a:tblGrid>
                <a:gridCol w="1431781"/>
                <a:gridCol w="6201067"/>
              </a:tblGrid>
              <a:tr h="888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Candara" pitchFamily="34" charset="0"/>
                          <a:ea typeface="Times New Roman"/>
                          <a:cs typeface="Times New Roman"/>
                        </a:rPr>
                        <a:t>QUI ? </a:t>
                      </a: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Candara" pitchFamily="34" charset="0"/>
                          <a:ea typeface="Times New Roman"/>
                          <a:cs typeface="Times New Roman"/>
                        </a:rPr>
                        <a:t>QUOI ?</a:t>
                      </a: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Candara" pitchFamily="34" charset="0"/>
                          <a:ea typeface="Times New Roman"/>
                          <a:cs typeface="Times New Roman"/>
                        </a:rPr>
                        <a:t>OÙ ?</a:t>
                      </a: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Candara" pitchFamily="34" charset="0"/>
                          <a:ea typeface="Times New Roman"/>
                          <a:cs typeface="Times New Roman"/>
                        </a:rPr>
                        <a:t>QUAND ? </a:t>
                      </a: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Candara" pitchFamily="34" charset="0"/>
                          <a:ea typeface="Times New Roman"/>
                          <a:cs typeface="Times New Roman"/>
                        </a:rPr>
                        <a:t>COMMENT ? </a:t>
                      </a: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Candara" pitchFamily="34" charset="0"/>
                          <a:ea typeface="Times New Roman"/>
                          <a:cs typeface="Times New Roman"/>
                        </a:rPr>
                        <a:t>POURQUOI ? </a:t>
                      </a:r>
                      <a:endParaRPr lang="fr-FR" sz="1600" dirty="0">
                        <a:solidFill>
                          <a:schemeClr val="accent1"/>
                        </a:solidFill>
                        <a:latin typeface="Candara" pitchFamily="34" charset="0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22" marR="67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0" y="270710"/>
            <a:ext cx="82809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FICHE 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OUTIL 1-b</a:t>
            </a:r>
            <a:r>
              <a:rPr kumimoji="0" lang="fr-FR" sz="360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fr-FR" sz="360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L’analyse du message à partir de la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démarche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Times New Roman" pitchFamily="18" charset="0"/>
                <a:cs typeface="Arial" pitchFamily="34" charset="0"/>
              </a:rPr>
              <a:t>QQOQCP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 rot="10800000" flipV="1">
            <a:off x="323528" y="187234"/>
            <a:ext cx="8820472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Exemple de courriel pour les parents et le personnel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Bonjour,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Pour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la première fois cette année notre lycée participe à l'opération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"un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cahier,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un crayon" pour les enfants du Sénégal.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Dans ce cadre, une collecte de crayons, gommes, cahiers, stylos... sera organisée jusqu'au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14 décembre 2012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, aux points suivants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au lycée et CFA (rue des Bateliers) : à la loge et à la vie scolaire du bâtiment 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au lycée et CFA (rue de Baldung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Grien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) : au secrétariat et dans la salle des professeurs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Nous comptons sur votre générosité pour la réussite de cette opération.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A l'avance, nous vous remercions.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Cordialement,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La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classe de 2GA2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39552" y="260648"/>
            <a:ext cx="83529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schemeClr val="accent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Exemple de courriel pour les </a:t>
            </a:r>
            <a:r>
              <a:rPr lang="fr-FR" sz="3600" b="1" dirty="0" smtClean="0">
                <a:solidFill>
                  <a:schemeClr val="accent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élèves</a:t>
            </a:r>
            <a:endParaRPr lang="fr-FR" sz="3600" b="1" dirty="0">
              <a:solidFill>
                <a:schemeClr val="accent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47339"/>
            <a:ext cx="91440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Bonjour à tous,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Notre classe 2GA2 participe au projet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"un cahier, un crayon"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Ainsi, nous organisons la récolte de fournitures scolaires pour que les enfants du Sénégal puissent se rendre eux aussi à l'école.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Cahiers Stylos Crayons et Gommes.... sont les bienvenus.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Ces "trésors" pourront être déposés 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 au lycée et CFA (rue des Bateliers) : à la loge et à la vie scolaire du bâtiment C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fr-FR" dirty="0">
                <a:latin typeface="Candara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au lycée et CFA (rue de Baldung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Grien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) : au secrétariat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JUSQU'AU 14 DECEMBRE 2012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Nous comptons sur votre générosité. Pour vous, c'est un petit effort, pour eux, une chance.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Les élèves de 2GA2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Imag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6666" y="923100"/>
            <a:ext cx="7305676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2004066" y="1051711"/>
            <a:ext cx="5762625" cy="466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fr-FR" sz="3600" b="1" kern="10" spc="0" dirty="0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Un </a:t>
            </a:r>
            <a:r>
              <a:rPr lang="fr-FR" sz="3600" b="1" kern="10" spc="0" dirty="0" err="1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PoUr</a:t>
            </a:r>
            <a:r>
              <a:rPr lang="fr-FR" sz="3600" b="1" kern="10" spc="0" dirty="0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</a:t>
            </a:r>
            <a:r>
              <a:rPr lang="fr-FR" sz="3600" b="1" kern="10" spc="0" dirty="0" err="1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ToUs</a:t>
            </a:r>
            <a:r>
              <a:rPr lang="fr-FR" sz="3600" b="1" kern="10" spc="0" dirty="0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, </a:t>
            </a:r>
            <a:r>
              <a:rPr lang="fr-FR" sz="3600" b="1" kern="10" spc="0" dirty="0" err="1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ToUs</a:t>
            </a:r>
            <a:r>
              <a:rPr lang="fr-FR" sz="3600" b="1" kern="10" spc="0" dirty="0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</a:t>
            </a:r>
            <a:r>
              <a:rPr lang="fr-FR" sz="3600" b="1" kern="10" spc="0" dirty="0" err="1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PoUr</a:t>
            </a:r>
            <a:r>
              <a:rPr lang="fr-FR" sz="3600" b="1" kern="10" spc="0" dirty="0" smtClean="0">
                <a:ln>
                  <a:noFill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Le SÉNÉGAL !</a:t>
            </a:r>
            <a:endParaRPr lang="fr-FR" sz="3600" b="1" kern="10" spc="0" dirty="0">
              <a:ln>
                <a:noFill/>
              </a:ln>
              <a:gradFill rotWithShape="0"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18900000" scaled="1"/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755576" y="1988840"/>
            <a:ext cx="5764804" cy="3800846"/>
            <a:chOff x="755576" y="1988840"/>
            <a:chExt cx="5764804" cy="3800846"/>
          </a:xfrm>
        </p:grpSpPr>
        <p:pic>
          <p:nvPicPr>
            <p:cNvPr id="2052" name="il_fi" descr="http://senego.com/wp-content/uploads/2012/10/ecole_senegal-21-1.jpg?9d7bd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1988840"/>
              <a:ext cx="5764804" cy="38008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Image 8" descr="banniere uncahier-uncrayon 2012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234951">
              <a:off x="920106" y="2569145"/>
              <a:ext cx="3241953" cy="7115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1475655" y="5786982"/>
            <a:ext cx="7002463" cy="425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Vos dons seront envoyés dans un centre de la MAIF ou de la MAE puis au Sénégal.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520380" y="2132856"/>
            <a:ext cx="2372100" cy="34563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SOLIDARITE INTERNATIONALE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DONNEZ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des fournitures scolaires pour contribuer à l’alphabétisation des jeunes sénégalais et participer à l’action solidaire des élèves du lycée professionnel Jean GEILER de STRASBOURG.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DEPOSEZ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tous vos dons : crayons, cahiers, gommes, stylos, feuilles…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AU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LYCEE PROFESSIONNEL JEAN GEILER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14 RUE DES BATELIERS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67000 STRASBOURG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AVANT LE 14 DECEMBRE 2012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7250" algn="l"/>
              </a:tabLst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7250" algn="l"/>
              </a:tabLst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7250" algn="l"/>
              </a:tabLst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07504" y="119675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5725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7250" algn="l"/>
              </a:tabLst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39552" y="260648"/>
            <a:ext cx="83529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schemeClr val="accent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Exemple </a:t>
            </a:r>
            <a:r>
              <a:rPr lang="fr-FR" sz="3600" b="1" dirty="0" smtClean="0">
                <a:solidFill>
                  <a:schemeClr val="accent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 tract</a:t>
            </a:r>
            <a:endParaRPr lang="fr-FR" sz="3600" b="1" dirty="0">
              <a:solidFill>
                <a:schemeClr val="accent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58945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9552" y="-16351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schemeClr val="accent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Exemple de </a:t>
            </a:r>
            <a:r>
              <a:rPr lang="fr-FR" sz="3600" b="1" dirty="0" smtClean="0">
                <a:solidFill>
                  <a:schemeClr val="accent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publication pour le site Internet du lycée</a:t>
            </a:r>
            <a:endParaRPr lang="fr-FR" sz="3600" b="1" dirty="0">
              <a:solidFill>
                <a:schemeClr val="accent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92672" y="1340768"/>
            <a:ext cx="8568952" cy="565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fr-FR" sz="2000" b="1" dirty="0">
                <a:solidFill>
                  <a:schemeClr val="accent1"/>
                </a:solidFill>
                <a:latin typeface="Candara"/>
                <a:ea typeface="Calibri"/>
                <a:cs typeface="Times New Roman"/>
              </a:rPr>
              <a:t>La collecte, mode </a:t>
            </a:r>
            <a:r>
              <a:rPr lang="fr-FR" sz="2000" b="1" dirty="0" smtClean="0">
                <a:solidFill>
                  <a:schemeClr val="accent1"/>
                </a:solidFill>
                <a:latin typeface="Candara"/>
                <a:ea typeface="Calibri"/>
                <a:cs typeface="Times New Roman"/>
              </a:rPr>
              <a:t>d'emploi</a:t>
            </a:r>
          </a:p>
          <a:p>
            <a:pPr algn="ctr">
              <a:lnSpc>
                <a:spcPct val="115000"/>
              </a:lnSpc>
            </a:pPr>
            <a:endParaRPr lang="fr-FR" sz="1600" b="1" dirty="0">
              <a:solidFill>
                <a:schemeClr val="accent1"/>
              </a:solidFill>
              <a:latin typeface="Candara"/>
              <a:ea typeface="Calibri"/>
              <a:cs typeface="Times New Roman"/>
            </a:endParaRPr>
          </a:p>
          <a:p>
            <a:pPr algn="ctr"/>
            <a:r>
              <a:rPr lang="fr-FR" dirty="0">
                <a:solidFill>
                  <a:schemeClr val="accent1"/>
                </a:solidFill>
                <a:latin typeface="Candara"/>
                <a:ea typeface="Calibri"/>
                <a:cs typeface="Times New Roman"/>
              </a:rPr>
              <a:t>Participez à la collecte de fournitures scolaires pour les enfants du Sénégal</a:t>
            </a:r>
            <a:br>
              <a:rPr lang="fr-FR" dirty="0">
                <a:solidFill>
                  <a:schemeClr val="accent1"/>
                </a:solidFill>
                <a:latin typeface="Candara"/>
                <a:ea typeface="Calibri"/>
                <a:cs typeface="Times New Roman"/>
              </a:rPr>
            </a:br>
            <a:r>
              <a:rPr lang="fr-FR" dirty="0">
                <a:solidFill>
                  <a:schemeClr val="accent1"/>
                </a:solidFill>
                <a:latin typeface="Candara"/>
                <a:ea typeface="Calibri"/>
                <a:cs typeface="Times New Roman"/>
              </a:rPr>
              <a:t>du 4 septembre au 14 décembre 2012</a:t>
            </a:r>
            <a:r>
              <a:rPr lang="fr-FR" sz="1400" b="1" dirty="0">
                <a:latin typeface="Candara" panose="020E0502030303020204" pitchFamily="34" charset="0"/>
              </a:rPr>
              <a:t/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/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>Pour participer, c'est simple :</a:t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/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>1 - </a:t>
            </a:r>
            <a:r>
              <a:rPr lang="fr-FR" sz="1400" b="1" u="sng" dirty="0">
                <a:latin typeface="Candara" panose="020E0502030303020204" pitchFamily="34" charset="0"/>
              </a:rPr>
              <a:t>Rassemblez les </a:t>
            </a:r>
            <a:r>
              <a:rPr lang="fr-FR" sz="1400" b="1" u="sng" dirty="0" smtClean="0">
                <a:latin typeface="Candara" panose="020E0502030303020204" pitchFamily="34" charset="0"/>
              </a:rPr>
              <a:t>fournitures </a:t>
            </a:r>
            <a:endParaRPr lang="fr-FR" sz="1400" u="sng" dirty="0">
              <a:latin typeface="Candara" panose="020E0502030303020204" pitchFamily="34" charset="0"/>
            </a:endParaRPr>
          </a:p>
          <a:p>
            <a:pPr algn="ctr"/>
            <a:r>
              <a:rPr lang="fr-FR" sz="1400" b="1" dirty="0" smtClean="0">
                <a:latin typeface="Candara" panose="020E0502030303020204" pitchFamily="34" charset="0"/>
              </a:rPr>
              <a:t>cahiers</a:t>
            </a:r>
            <a:r>
              <a:rPr lang="fr-FR" sz="1400" b="1" dirty="0">
                <a:latin typeface="Candara" panose="020E0502030303020204" pitchFamily="34" charset="0"/>
              </a:rPr>
              <a:t>, crayons, stylos, gommes</a:t>
            </a:r>
            <a:r>
              <a:rPr lang="fr-FR" sz="1400" b="1" dirty="0" smtClean="0">
                <a:latin typeface="Candara" panose="020E0502030303020204" pitchFamily="34" charset="0"/>
              </a:rPr>
              <a:t>... dans </a:t>
            </a:r>
            <a:r>
              <a:rPr lang="fr-FR" sz="1400" b="1" dirty="0">
                <a:latin typeface="Candara" panose="020E0502030303020204" pitchFamily="34" charset="0"/>
              </a:rPr>
              <a:t>votre école, votre centre de loisirs, votre entreprise,</a:t>
            </a:r>
            <a:r>
              <a:rPr lang="fr-FR" sz="1400" dirty="0">
                <a:latin typeface="Candara" panose="020E0502030303020204" pitchFamily="34" charset="0"/>
              </a:rPr>
              <a:t> </a:t>
            </a:r>
            <a:r>
              <a:rPr lang="fr-FR" sz="1400" b="1" dirty="0">
                <a:latin typeface="Candara" panose="020E0502030303020204" pitchFamily="34" charset="0"/>
              </a:rPr>
              <a:t>votre association, votre immeuble...</a:t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 smtClean="0">
                <a:latin typeface="Candara" panose="020E0502030303020204" pitchFamily="34" charset="0"/>
              </a:rPr>
              <a:t>AUCUN  </a:t>
            </a:r>
            <a:r>
              <a:rPr lang="fr-FR" sz="1400" b="1" dirty="0">
                <a:latin typeface="Candara" panose="020E0502030303020204" pitchFamily="34" charset="0"/>
              </a:rPr>
              <a:t>MANUEL SCOLAIRE OU LIVRE </a:t>
            </a:r>
            <a:r>
              <a:rPr lang="fr-FR" sz="1400" b="1" dirty="0" smtClean="0">
                <a:latin typeface="Candara" panose="020E0502030303020204" pitchFamily="34" charset="0"/>
              </a:rPr>
              <a:t>NE </a:t>
            </a:r>
            <a:r>
              <a:rPr lang="fr-FR" sz="1400" b="1" dirty="0">
                <a:latin typeface="Candara" panose="020E0502030303020204" pitchFamily="34" charset="0"/>
              </a:rPr>
              <a:t>SERA </a:t>
            </a:r>
            <a:r>
              <a:rPr lang="fr-FR" sz="1400" b="1" dirty="0" smtClean="0">
                <a:latin typeface="Candara" panose="020E0502030303020204" pitchFamily="34" charset="0"/>
              </a:rPr>
              <a:t>ACCEPTE</a:t>
            </a:r>
            <a:r>
              <a:rPr lang="fr-FR" sz="1400" dirty="0">
                <a:latin typeface="Candara" panose="020E0502030303020204" pitchFamily="34" charset="0"/>
              </a:rPr>
              <a:t/>
            </a:r>
            <a:br>
              <a:rPr lang="fr-FR" sz="1400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/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>2 - </a:t>
            </a:r>
            <a:r>
              <a:rPr lang="fr-FR" sz="1400" b="1" u="sng" dirty="0">
                <a:latin typeface="Candara" panose="020E0502030303020204" pitchFamily="34" charset="0"/>
              </a:rPr>
              <a:t>Conditionnez ce </a:t>
            </a:r>
            <a:r>
              <a:rPr lang="fr-FR" sz="1400" b="1" u="sng" dirty="0" smtClean="0">
                <a:latin typeface="Candara" panose="020E0502030303020204" pitchFamily="34" charset="0"/>
              </a:rPr>
              <a:t>matériel</a:t>
            </a:r>
            <a:endParaRPr lang="fr-FR" sz="1400" b="1" dirty="0">
              <a:latin typeface="Candara" panose="020E0502030303020204" pitchFamily="34" charset="0"/>
            </a:endParaRPr>
          </a:p>
          <a:p>
            <a:pPr algn="ctr"/>
            <a:r>
              <a:rPr lang="fr-FR" sz="1400" b="1" dirty="0">
                <a:latin typeface="Candara" panose="020E0502030303020204" pitchFamily="34" charset="0"/>
              </a:rPr>
              <a:t>f</a:t>
            </a:r>
            <a:r>
              <a:rPr lang="fr-FR" sz="1400" b="1" dirty="0" smtClean="0">
                <a:latin typeface="Candara" panose="020E0502030303020204" pitchFamily="34" charset="0"/>
              </a:rPr>
              <a:t>aites-en </a:t>
            </a:r>
            <a:r>
              <a:rPr lang="fr-FR" sz="1400" b="1" dirty="0">
                <a:latin typeface="Candara" panose="020E0502030303020204" pitchFamily="34" charset="0"/>
              </a:rPr>
              <a:t>l'inventaire puis </a:t>
            </a:r>
            <a:r>
              <a:rPr lang="fr-FR" sz="1400" b="1" dirty="0" smtClean="0">
                <a:latin typeface="Candara" panose="020E0502030303020204" pitchFamily="34" charset="0"/>
              </a:rPr>
              <a:t>collez ce dernier visiblement sur </a:t>
            </a:r>
            <a:r>
              <a:rPr lang="fr-FR" sz="1400" b="1" dirty="0">
                <a:latin typeface="Candara" panose="020E0502030303020204" pitchFamily="34" charset="0"/>
              </a:rPr>
              <a:t>le colis.</a:t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/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>3 - </a:t>
            </a:r>
            <a:r>
              <a:rPr lang="fr-FR" sz="1400" b="1" u="sng" dirty="0">
                <a:latin typeface="Candara" panose="020E0502030303020204" pitchFamily="34" charset="0"/>
              </a:rPr>
              <a:t>Déposez ou envoyez votre colis </a:t>
            </a:r>
            <a:r>
              <a:rPr lang="fr-FR" sz="1400" b="1" dirty="0" smtClean="0">
                <a:latin typeface="Candara" panose="020E0502030303020204" pitchFamily="34" charset="0"/>
              </a:rPr>
              <a:t>:</a:t>
            </a:r>
            <a:r>
              <a:rPr lang="fr-FR" sz="1400" b="1" dirty="0">
                <a:latin typeface="Candara" panose="020E0502030303020204" pitchFamily="34" charset="0"/>
              </a:rPr>
              <a:t/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>- à la</a:t>
            </a:r>
            <a:r>
              <a:rPr lang="fr-FR" sz="1400" dirty="0">
                <a:latin typeface="Candara" panose="020E0502030303020204" pitchFamily="34" charset="0"/>
              </a:rPr>
              <a:t> </a:t>
            </a:r>
            <a:r>
              <a:rPr lang="fr-FR" sz="1400" b="1" dirty="0">
                <a:latin typeface="Candara" panose="020E0502030303020204" pitchFamily="34" charset="0"/>
                <a:hlinkClick r:id="rId2" tooltip="Les MAE départementales"/>
              </a:rPr>
              <a:t>MAE</a:t>
            </a:r>
            <a:r>
              <a:rPr lang="fr-FR" sz="1400" dirty="0">
                <a:latin typeface="Candara" panose="020E0502030303020204" pitchFamily="34" charset="0"/>
              </a:rPr>
              <a:t> </a:t>
            </a:r>
            <a:r>
              <a:rPr lang="fr-FR" sz="1400" b="1" dirty="0">
                <a:latin typeface="Candara" panose="020E0502030303020204" pitchFamily="34" charset="0"/>
              </a:rPr>
              <a:t>de votre département </a:t>
            </a:r>
            <a:r>
              <a:rPr lang="fr-FR" sz="1400" b="1" dirty="0" smtClean="0">
                <a:latin typeface="Candara" panose="020E0502030303020204" pitchFamily="34" charset="0"/>
              </a:rPr>
              <a:t>OU</a:t>
            </a:r>
            <a:r>
              <a:rPr lang="fr-FR" sz="1400" b="1" dirty="0">
                <a:latin typeface="Candara" panose="020E0502030303020204" pitchFamily="34" charset="0"/>
              </a:rPr>
              <a:t/>
            </a:r>
            <a:br>
              <a:rPr lang="fr-FR" sz="1400" b="1" dirty="0">
                <a:latin typeface="Candara" panose="020E0502030303020204" pitchFamily="34" charset="0"/>
              </a:rPr>
            </a:br>
            <a:r>
              <a:rPr lang="fr-FR" sz="1400" b="1" dirty="0">
                <a:latin typeface="Candara" panose="020E0502030303020204" pitchFamily="34" charset="0"/>
              </a:rPr>
              <a:t>- à la délégation</a:t>
            </a:r>
            <a:r>
              <a:rPr lang="fr-FR" sz="1400" dirty="0">
                <a:latin typeface="Candara" panose="020E0502030303020204" pitchFamily="34" charset="0"/>
              </a:rPr>
              <a:t> </a:t>
            </a:r>
            <a:r>
              <a:rPr lang="fr-FR" sz="1400" b="1" dirty="0">
                <a:latin typeface="Candara" panose="020E0502030303020204" pitchFamily="34" charset="0"/>
                <a:hlinkClick r:id="rId3" tooltip="Les délégations MAIF"/>
              </a:rPr>
              <a:t>MAIF</a:t>
            </a:r>
            <a:r>
              <a:rPr lang="fr-FR" sz="1400" dirty="0">
                <a:latin typeface="Candara" panose="020E0502030303020204" pitchFamily="34" charset="0"/>
              </a:rPr>
              <a:t> </a:t>
            </a:r>
            <a:r>
              <a:rPr lang="fr-FR" sz="1400" b="1" dirty="0">
                <a:latin typeface="Candara" panose="020E0502030303020204" pitchFamily="34" charset="0"/>
              </a:rPr>
              <a:t>la plus proche de votre </a:t>
            </a:r>
            <a:r>
              <a:rPr lang="fr-FR" sz="1400" b="1" dirty="0" smtClean="0">
                <a:latin typeface="Candara" panose="020E0502030303020204" pitchFamily="34" charset="0"/>
              </a:rPr>
              <a:t>domicile</a:t>
            </a:r>
            <a:endParaRPr lang="fr-FR" sz="1400" dirty="0">
              <a:latin typeface="Candara" panose="020E0502030303020204" pitchFamily="34" charset="0"/>
            </a:endParaRPr>
          </a:p>
          <a:p>
            <a:pPr algn="ctr"/>
            <a:r>
              <a:rPr lang="fr-FR" sz="1400" b="1" dirty="0">
                <a:latin typeface="Candara" panose="020E0502030303020204" pitchFamily="34" charset="0"/>
              </a:rPr>
              <a:t>Le matériel collecté sera distribué en septembre </a:t>
            </a:r>
            <a:r>
              <a:rPr lang="fr-FR" sz="1400" b="1" dirty="0" smtClean="0">
                <a:latin typeface="Candara" panose="020E0502030303020204" pitchFamily="34" charset="0"/>
              </a:rPr>
              <a:t>au </a:t>
            </a:r>
            <a:r>
              <a:rPr lang="fr-FR" sz="1400" b="1" dirty="0">
                <a:latin typeface="Candara" panose="020E0502030303020204" pitchFamily="34" charset="0"/>
              </a:rPr>
              <a:t>moment de la rentrée scolaire par les partenaires locaux de Solidarité Laïque au Sénégal</a:t>
            </a:r>
            <a:r>
              <a:rPr lang="fr-FR" sz="1400" b="1" dirty="0" smtClean="0">
                <a:latin typeface="Candara" panose="020E0502030303020204" pitchFamily="34" charset="0"/>
              </a:rPr>
              <a:t>.</a:t>
            </a:r>
            <a:endParaRPr lang="fr-FR" sz="1400" dirty="0">
              <a:latin typeface="Candara" panose="020E0502030303020204" pitchFamily="34" charset="0"/>
            </a:endParaRPr>
          </a:p>
          <a:p>
            <a:r>
              <a:rPr lang="fr-FR" sz="1400" dirty="0">
                <a:latin typeface="Candara" panose="020E0502030303020204" pitchFamily="34" charset="0"/>
              </a:rPr>
              <a:t> </a:t>
            </a:r>
          </a:p>
          <a:p>
            <a:r>
              <a:rPr lang="fr-FR" sz="1400" b="1" dirty="0">
                <a:latin typeface="Candara" panose="020E0502030303020204" pitchFamily="34" charset="0"/>
              </a:rPr>
              <a:t>&gt;&gt; A consulter également : </a:t>
            </a:r>
            <a:r>
              <a:rPr lang="fr-FR" sz="1400" b="1" dirty="0">
                <a:latin typeface="Candara" panose="020E0502030303020204" pitchFamily="34" charset="0"/>
                <a:hlinkClick r:id="rId4" tooltip="null"/>
              </a:rPr>
              <a:t>notre article sur le don de manuels scolaires et/ou de livres</a:t>
            </a:r>
            <a:r>
              <a:rPr lang="fr-FR" sz="1400" dirty="0">
                <a:latin typeface="Candara" panose="020E0502030303020204" pitchFamily="34" charset="0"/>
              </a:rPr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493144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548680"/>
            <a:ext cx="856895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/>
                </a:solidFill>
                <a:latin typeface="Candara" pitchFamily="34" charset="0"/>
              </a:rPr>
              <a:t>PROLONGEMENTS POSSIBLES</a:t>
            </a:r>
          </a:p>
          <a:p>
            <a:pPr algn="ctr"/>
            <a:endParaRPr lang="fr-FR" sz="3600" b="1" dirty="0">
              <a:solidFill>
                <a:schemeClr val="accent1"/>
              </a:solidFill>
              <a:latin typeface="Candara" pitchFamily="34" charset="0"/>
            </a:endParaRPr>
          </a:p>
          <a:p>
            <a:pPr algn="ctr"/>
            <a:endParaRPr lang="fr-FR" sz="3600" b="1" dirty="0" smtClean="0">
              <a:solidFill>
                <a:schemeClr val="accent1"/>
              </a:solidFill>
              <a:latin typeface="Candara" pitchFamily="34" charset="0"/>
            </a:endParaRPr>
          </a:p>
          <a:p>
            <a:endParaRPr lang="fr-FR" dirty="0"/>
          </a:p>
          <a:p>
            <a:pPr>
              <a:buFontTx/>
              <a:buChar char="-"/>
            </a:pPr>
            <a:r>
              <a:rPr lang="fr-FR" sz="2800" dirty="0" smtClean="0">
                <a:latin typeface="Candara" pitchFamily="34" charset="0"/>
              </a:rPr>
              <a:t> Présenter une affiche</a:t>
            </a:r>
          </a:p>
          <a:p>
            <a:endParaRPr lang="fr-FR" sz="2800" dirty="0" smtClean="0">
              <a:latin typeface="Candara" pitchFamily="34" charset="0"/>
            </a:endParaRPr>
          </a:p>
          <a:p>
            <a:pPr>
              <a:buFontTx/>
              <a:buChar char="-"/>
            </a:pPr>
            <a:r>
              <a:rPr lang="fr-FR" sz="2800" dirty="0" smtClean="0">
                <a:latin typeface="Candara" pitchFamily="34" charset="0"/>
              </a:rPr>
              <a:t> Rédiger un message </a:t>
            </a:r>
            <a:r>
              <a:rPr lang="fr-FR" sz="2800" dirty="0" smtClean="0">
                <a:latin typeface="Candara" pitchFamily="34" charset="0"/>
              </a:rPr>
              <a:t>diffusé </a:t>
            </a:r>
            <a:r>
              <a:rPr lang="fr-FR" sz="2800" dirty="0" smtClean="0">
                <a:latin typeface="Candara" pitchFamily="34" charset="0"/>
              </a:rPr>
              <a:t>sur </a:t>
            </a:r>
            <a:r>
              <a:rPr lang="fr-FR" sz="2800" dirty="0" smtClean="0">
                <a:latin typeface="Candara" pitchFamily="34" charset="0"/>
              </a:rPr>
              <a:t>l’écran du </a:t>
            </a:r>
            <a:r>
              <a:rPr lang="fr-FR" sz="2800" dirty="0" smtClean="0">
                <a:latin typeface="Candara" pitchFamily="34" charset="0"/>
              </a:rPr>
              <a:t>hall d’accueil</a:t>
            </a:r>
          </a:p>
          <a:p>
            <a:endParaRPr lang="fr-FR" sz="2800" dirty="0" smtClean="0">
              <a:latin typeface="Candara" pitchFamily="34" charset="0"/>
            </a:endParaRPr>
          </a:p>
          <a:p>
            <a:pPr>
              <a:buFontTx/>
              <a:buChar char="-"/>
            </a:pPr>
            <a:r>
              <a:rPr lang="fr-FR" sz="2800" dirty="0" smtClean="0">
                <a:latin typeface="Candara" pitchFamily="34" charset="0"/>
              </a:rPr>
              <a:t> Rédiger un article pour la </a:t>
            </a:r>
            <a:r>
              <a:rPr lang="fr-FR" sz="2800" dirty="0" smtClean="0">
                <a:latin typeface="Candara" pitchFamily="34" charset="0"/>
              </a:rPr>
              <a:t>presse locale</a:t>
            </a:r>
            <a:endParaRPr lang="fr-FR" sz="2800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 txBox="1">
            <a:spLocks/>
          </p:cNvSpPr>
          <p:nvPr/>
        </p:nvSpPr>
        <p:spPr>
          <a:xfrm>
            <a:off x="323528" y="404664"/>
            <a:ext cx="8352928" cy="583264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fr-FR" sz="3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MISE EN SITUATION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fr-FR" sz="2600" b="0" i="0" u="none" strike="noStrike" kern="1200" cap="none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Les élèves de la classe 2GA2 du lycée JEAN GEILER</a:t>
            </a:r>
            <a:r>
              <a:rPr kumimoji="0" lang="fr-FR" sz="2600" b="0" i="0" u="none" strike="noStrike" kern="1200" cap="none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participent à un projet </a:t>
            </a:r>
            <a:r>
              <a:rPr kumimoji="0" lang="fr-FR" sz="2600" b="0" i="0" u="none" strike="noStrike" kern="1200" cap="none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"un cahier, un crayon" </a:t>
            </a:r>
            <a:r>
              <a:rPr kumimoji="0" lang="fr-FR" sz="2600" b="0" i="0" u="none" strike="noStrike" kern="1200" cap="none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en partenariat avec la MAIF, la MAE et Solidarités Laïques.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Ce projet consiste à récolter des fournitures scolaires qui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serviront à scolariser des enfants du Sénégal.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endParaRPr lang="fr-FR" sz="2600" dirty="0">
              <a:latin typeface="Candara" pitchFamily="34" charset="0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La récolte 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a lieu chaque année </a:t>
            </a:r>
            <a:r>
              <a:rPr lang="fr-FR" sz="2600" dirty="0" smtClean="0">
                <a:solidFill>
                  <a:schemeClr val="accent1"/>
                </a:solidFill>
                <a:latin typeface="Candara" pitchFamily="34" charset="0"/>
              </a:rPr>
              <a:t>de 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septembre </a:t>
            </a:r>
            <a:r>
              <a:rPr lang="fr-FR" sz="2600" dirty="0" smtClean="0">
                <a:solidFill>
                  <a:schemeClr val="accent1"/>
                </a:solidFill>
                <a:latin typeface="Candara" pitchFamily="34" charset="0"/>
              </a:rPr>
              <a:t>à 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décembre.</a:t>
            </a: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endParaRPr lang="fr-FR" sz="2600" dirty="0">
              <a:latin typeface="Candara" pitchFamily="34" charset="0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Les modalités de cette action peuvent être consultées à l’adresse suivante</a:t>
            </a:r>
            <a:r>
              <a:rPr kumimoji="0" lang="fr-F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: </a:t>
            </a:r>
            <a:endParaRPr lang="fr-FR" sz="2600" dirty="0">
              <a:latin typeface="Candara" pitchFamily="34" charset="0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fr-F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http://www.uncahier-uncrayon.org/pages/La_collecte_mode_demploi-1598573.html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117214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Les points de collecte suivants ont été déterminés :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Au lycée/CFA (rue des Bateliers) :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ea typeface="Calibri" pitchFamily="34" charset="0"/>
              <a:cs typeface="Arial" pitchFamily="34" charset="0"/>
            </a:endParaRPr>
          </a:p>
          <a:p>
            <a:pPr lvl="2"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800" dirty="0" smtClean="0">
                <a:latin typeface="Candara" pitchFamily="34" charset="0"/>
                <a:cs typeface="Arial" pitchFamily="34" charset="0"/>
              </a:rPr>
              <a:t>À la loge ;</a:t>
            </a:r>
          </a:p>
          <a:p>
            <a:pPr lvl="2"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rPr>
              <a:t>Dans la salle des professeurs</a:t>
            </a:r>
          </a:p>
          <a:p>
            <a:pPr lvl="2"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800" dirty="0" smtClean="0">
                <a:latin typeface="Candara" pitchFamily="34" charset="0"/>
                <a:cs typeface="Arial" pitchFamily="34" charset="0"/>
              </a:rPr>
              <a:t>À la vie scolaire du Bâtiment C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 Au lycée/CFA (rue de Baldung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Grien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) :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2800" dirty="0">
              <a:solidFill>
                <a:schemeClr val="accent1"/>
              </a:solidFill>
              <a:latin typeface="Candara" pitchFamily="34" charset="0"/>
              <a:ea typeface="Calibri" pitchFamily="34" charset="0"/>
              <a:cs typeface="Arial" pitchFamily="34" charset="0"/>
            </a:endParaRPr>
          </a:p>
          <a:p>
            <a:pPr lvl="2"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Au secrétariat ;</a:t>
            </a:r>
          </a:p>
          <a:p>
            <a:pPr lvl="2"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800" dirty="0" smtClean="0">
                <a:latin typeface="Candara" pitchFamily="34" charset="0"/>
                <a:ea typeface="Calibri" pitchFamily="34" charset="0"/>
                <a:cs typeface="Arial" pitchFamily="34" charset="0"/>
              </a:rPr>
              <a:t>Dans la salle des professeurs ;</a:t>
            </a:r>
            <a:endParaRPr kumimoji="0" lang="fr-FR" sz="2800" b="0" i="0" u="none" strike="noStrike" cap="none" normalizeH="0" baseline="0" dirty="0" smtClean="0">
              <a:ln>
                <a:noFill/>
              </a:ln>
              <a:effectLst/>
              <a:latin typeface="Candara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Les parents, les élèves et le personnel du lycée et du CFA doivent être contactés par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courriel.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705473"/>
            <a:ext cx="91440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OBJECTIFS DE L'ATELIER REDACTIONNEL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diger deux courriels :</a:t>
            </a:r>
            <a:endParaRPr kumimoji="0" lang="fr-FR" sz="2800" b="0" i="0" u="none" strike="noStrike" cap="none" normalizeH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baseline="0" dirty="0"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fr-F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 Un pour les élèves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800" baseline="0" dirty="0" smtClean="0">
                <a:latin typeface="Candara" pitchFamily="34" charset="0"/>
                <a:ea typeface="Calibri" pitchFamily="34" charset="0"/>
                <a:cs typeface="Times New Roman" pitchFamily="18" charset="0"/>
              </a:rPr>
              <a:t> Un pour le personnel</a:t>
            </a:r>
            <a:r>
              <a:rPr lang="fr-FR" sz="2800" dirty="0" smtClean="0">
                <a:latin typeface="Candara" pitchFamily="34" charset="0"/>
                <a:ea typeface="Calibri" pitchFamily="34" charset="0"/>
                <a:cs typeface="Times New Roman" pitchFamily="18" charset="0"/>
              </a:rPr>
              <a:t> et les parents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afin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informer de la participation du lyc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 une collecte de fournitures scolaires pour le 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gal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27584" y="286489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LES COMPETENCES TRANSVERSALES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676077"/>
              </p:ext>
            </p:extLst>
          </p:nvPr>
        </p:nvGraphicFramePr>
        <p:xfrm>
          <a:off x="323528" y="943517"/>
          <a:ext cx="8417455" cy="5740204"/>
        </p:xfrm>
        <a:graphic>
          <a:graphicData uri="http://schemas.openxmlformats.org/drawingml/2006/table">
            <a:tbl>
              <a:tblPr/>
              <a:tblGrid>
                <a:gridCol w="4154484"/>
                <a:gridCol w="4262971"/>
              </a:tblGrid>
              <a:tr h="249925">
                <a:tc gridSpan="2"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kern="1200" dirty="0" smtClean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REFERENTIEL</a:t>
                      </a:r>
                      <a:endParaRPr kumimoji="0" lang="fr-FR" sz="1600" b="1" kern="1200" dirty="0">
                        <a:solidFill>
                          <a:schemeClr val="accent1"/>
                        </a:solidFill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1107" marR="611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7" marR="611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569">
                <a:tc>
                  <a:txBody>
                    <a:bodyPr/>
                    <a:lstStyle/>
                    <a:p>
                      <a:r>
                        <a:rPr kumimoji="0" lang="fr-FR" sz="1400" b="1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3.1 Gestion des informations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3.1.1 Collecte et recherche d'informations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3.1.2 Production d'informations structurées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3.1.3 Organisation et mise à disposition des informations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r>
                        <a:rPr kumimoji="0" lang="fr-FR" sz="1400" b="1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4.1 Suivi opérationnel du projet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4.1.1 Mise en forme et diffusion du descriptif du projet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4.1.4 Traitement des formalités et des autorisations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4.1.5 Suivi du planning de réalisation du projet</a:t>
                      </a:r>
                      <a:endParaRPr kumimoji="0" lang="fr-FR" sz="1400" kern="1200" dirty="0">
                        <a:solidFill>
                          <a:schemeClr val="tx1"/>
                        </a:solidFill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1107" marR="61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4.1.7 Suivi des réunions liées au projet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4.1.8 Suivi logistique du projet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4.1.9 Signalement et suivi des dysfonctionnements liés au projet</a:t>
                      </a:r>
                    </a:p>
                    <a:p>
                      <a:r>
                        <a:rPr kumimoji="0"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kumimoji="0" lang="fr-FR" sz="1400" b="1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4.2 Evaluation du projet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4.2.1 Participation à l’élaboration des documents de synthèse</a:t>
                      </a:r>
                    </a:p>
                    <a:p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latin typeface="Candara"/>
                          <a:ea typeface="Calibri"/>
                          <a:cs typeface="Times New Roman"/>
                        </a:rPr>
                        <a:t>4.2.2 Participation au rapport d’évaluation</a:t>
                      </a:r>
                    </a:p>
                    <a:p>
                      <a:endParaRPr lang="fr-FR" sz="16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7" marR="61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5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COMPETENCES EN FRANCAIS</a:t>
                      </a:r>
                      <a:endParaRPr lang="fr-FR" sz="16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7" marR="611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COMPETENCES EN </a:t>
                      </a:r>
                      <a:r>
                        <a:rPr lang="fr-FR" sz="1600" b="1" dirty="0" smtClean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GESTION ADMINISTRATION</a:t>
                      </a:r>
                      <a:endParaRPr lang="fr-FR" sz="16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7" marR="611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5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solidFill>
                          <a:schemeClr val="accent1"/>
                        </a:solidFill>
                        <a:latin typeface="Candar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L'argumentation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Les </a:t>
                      </a: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temps et les modes des verbes (Impératif présent et conditionnel futur)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précision et la concision de l'information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L'organisation </a:t>
                      </a: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et la hiérarchisation des éléments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Les connecteurs</a:t>
                      </a:r>
                      <a:r>
                        <a:rPr lang="fr-FR" sz="1400" baseline="0" dirty="0" smtClean="0">
                          <a:latin typeface="Candara"/>
                          <a:ea typeface="Calibri"/>
                          <a:cs typeface="Times New Roman"/>
                        </a:rPr>
                        <a:t> logiques et spatio-temporels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Les formules de politesse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Les marques de </a:t>
                      </a: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l'énonciateur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7" marR="611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solidFill>
                          <a:schemeClr val="accent1"/>
                        </a:solidFill>
                        <a:latin typeface="Candara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Savoirs </a:t>
                      </a:r>
                      <a:r>
                        <a:rPr lang="fr-FR" sz="1400" b="1" dirty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de </a:t>
                      </a:r>
                      <a:r>
                        <a:rPr lang="fr-FR" sz="1400" b="1" dirty="0" smtClean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gestion </a:t>
                      </a:r>
                      <a:r>
                        <a:rPr lang="fr-FR" sz="1400" b="1" dirty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et savoirs </a:t>
                      </a:r>
                      <a:r>
                        <a:rPr lang="fr-FR" sz="1400" b="1" dirty="0" smtClean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technologiques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Les </a:t>
                      </a: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écrits professionnels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Les règles de la communication professionnelle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Les modes d'organisation et </a:t>
                      </a: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de structuration </a:t>
                      </a: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des données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La préservation de l'intégrité de l'information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Les fonctionnalités </a:t>
                      </a: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bureautiques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Savoirs juridiques et </a:t>
                      </a:r>
                      <a:r>
                        <a:rPr lang="fr-FR" sz="1400" b="1" dirty="0" smtClean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économiques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r-FR" sz="1400" dirty="0" smtClean="0">
                          <a:latin typeface="Candara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fr-FR" sz="1400" dirty="0">
                          <a:latin typeface="Candara"/>
                          <a:ea typeface="Calibri"/>
                          <a:cs typeface="Times New Roman"/>
                        </a:rPr>
                        <a:t>valeur juridique des documents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7" marR="611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102689"/>
              </p:ext>
            </p:extLst>
          </p:nvPr>
        </p:nvGraphicFramePr>
        <p:xfrm>
          <a:off x="251520" y="1052736"/>
          <a:ext cx="8352928" cy="514220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995832"/>
                <a:gridCol w="6357096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Qui ?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Les élèves de la classe 2 G A 2</a:t>
                      </a: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Quoi ?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La participation à une collecte de fournitures scolaires pour le Sénégal</a:t>
                      </a:r>
                    </a:p>
                  </a:txBody>
                  <a:tcPr marL="68580" marR="6858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Où ?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Au lycée et au CFA</a:t>
                      </a: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Quand ?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Collecte du 14 novembre 2012 jusqu’au 14 décembre 2012</a:t>
                      </a:r>
                    </a:p>
                  </a:txBody>
                  <a:tcPr marL="68580" marR="68580" marT="0" marB="0" anchor="ctr"/>
                </a:tc>
              </a:tr>
              <a:tr h="646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Comment ?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Montage du projet en classe et sensibilisation des élèves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Entretien </a:t>
                      </a:r>
                      <a:r>
                        <a:rPr lang="fr-FR" sz="120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avec la direction </a:t>
                      </a: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et </a:t>
                      </a:r>
                      <a:r>
                        <a:rPr lang="fr-FR" sz="120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les </a:t>
                      </a: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représentants des élèves pour exposer le projet de manière formelle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Réalisation d’une </a:t>
                      </a:r>
                      <a:r>
                        <a:rPr lang="fr-FR" sz="120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affiche et d’un </a:t>
                      </a:r>
                      <a:r>
                        <a:rPr lang="fr-FR" sz="1200" i="1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flyer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Rédaction d’un </a:t>
                      </a:r>
                      <a:r>
                        <a:rPr lang="fr-FR" sz="120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courriel </a:t>
                      </a: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à l’intention du personnel, des élèves, des parents via </a:t>
                      </a:r>
                      <a:r>
                        <a:rPr lang="fr-FR" sz="120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l’ENT</a:t>
                      </a:r>
                      <a:endParaRPr lang="fr-FR" sz="1200" dirty="0"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Rédaction d’un message </a:t>
                      </a:r>
                      <a:r>
                        <a:rPr lang="fr-FR" sz="120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pour l’écran du hall d’accueil du lycée</a:t>
                      </a:r>
                      <a:endParaRPr lang="fr-FR" sz="1200" dirty="0"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Rédaction </a:t>
                      </a:r>
                      <a:r>
                        <a:rPr lang="fr-FR" sz="120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d’articles pour le</a:t>
                      </a:r>
                      <a:r>
                        <a:rPr lang="fr-FR" sz="1200" baseline="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 journal du lycée, la presse locale et le</a:t>
                      </a:r>
                      <a:r>
                        <a:rPr lang="fr-FR" sz="1200" dirty="0" smtClean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site internet du lycée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Organisation matérielle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Collecte et inventaire des fournitures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Envoi des fournitures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2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Bilan  du projet et remerciements aux différents participants</a:t>
                      </a:r>
                    </a:p>
                  </a:txBody>
                  <a:tcPr marL="68580" marR="68580" marT="0" marB="0" anchor="ctr"/>
                </a:tc>
              </a:tr>
              <a:tr h="646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Pourquoi ?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0"/>
                        </a:spcAft>
                        <a:buFont typeface="Candara"/>
                        <a:buChar char="-"/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Apprendre </a:t>
                      </a: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à monter un projet </a:t>
                      </a:r>
                      <a:endParaRPr lang="fr-FR" sz="1200" dirty="0">
                        <a:effectLst/>
                        <a:latin typeface="Candara" panose="020E0502030303020204" pitchFamily="34" charset="0"/>
                        <a:ea typeface="Times New Roman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0"/>
                        </a:spcAft>
                        <a:buFont typeface="Candara"/>
                        <a:buChar char="-"/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Participer </a:t>
                      </a: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à une action humanitaire</a:t>
                      </a:r>
                      <a:endParaRPr lang="fr-FR" sz="1200" dirty="0">
                        <a:effectLst/>
                        <a:latin typeface="Candara" panose="020E0502030303020204" pitchFamily="34" charset="0"/>
                        <a:ea typeface="Times New Roman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0"/>
                        </a:spcAft>
                        <a:buFont typeface="Candara"/>
                        <a:buChar char="-"/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Découvrir </a:t>
                      </a: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le Sénégal et sa culture</a:t>
                      </a:r>
                      <a:endParaRPr lang="fr-FR" sz="1200" dirty="0">
                        <a:effectLst/>
                        <a:latin typeface="Candara" panose="020E0502030303020204" pitchFamily="34" charset="0"/>
                        <a:ea typeface="Times New Roman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0"/>
                        </a:spcAft>
                        <a:buFont typeface="Candara"/>
                        <a:buChar char="-"/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Sensibiliser au développement durable</a:t>
                      </a:r>
                      <a:endParaRPr lang="fr-FR" sz="1200" dirty="0">
                        <a:effectLst/>
                        <a:latin typeface="Candara" panose="020E0502030303020204" pitchFamily="34" charset="0"/>
                        <a:ea typeface="Times New Roman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0"/>
                        </a:spcAft>
                        <a:buFont typeface="Candara"/>
                        <a:buChar char="-"/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Fédérer les élèves autour d’un projet</a:t>
                      </a:r>
                      <a:endParaRPr lang="fr-FR" sz="1200" dirty="0">
                        <a:effectLst/>
                        <a:latin typeface="Candara" panose="020E0502030303020204" pitchFamily="34" charset="0"/>
                        <a:ea typeface="Times New Roman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0"/>
                        </a:spcAft>
                        <a:buFont typeface="Candara"/>
                        <a:buChar char="-"/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Favoriser le travail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collaboratif</a:t>
                      </a: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0"/>
                        </a:spcAft>
                        <a:buFont typeface="Candara"/>
                        <a:buChar char="-"/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Times New Roman"/>
                          <a:cs typeface="Arial"/>
                        </a:rPr>
                        <a:t>Favoriser l’autonomie et la responsabilité des chefs de projet</a:t>
                      </a:r>
                      <a:endParaRPr lang="fr-FR" sz="1200" dirty="0">
                        <a:effectLst/>
                        <a:latin typeface="Candara" panose="020E050203030302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59800" y="286489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3600" b="1" dirty="0" smtClean="0">
                <a:solidFill>
                  <a:schemeClr val="accent1"/>
                </a:solidFill>
                <a:latin typeface="Candara" pitchFamily="34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ESCRIPTIF DU PROJET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953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146932"/>
              </p:ext>
            </p:extLst>
          </p:nvPr>
        </p:nvGraphicFramePr>
        <p:xfrm>
          <a:off x="683568" y="836712"/>
          <a:ext cx="7848872" cy="540060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848872"/>
              </a:tblGrid>
              <a:tr h="7463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kern="1200" dirty="0" smtClean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RESSOURCES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1654682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Site INTERNET </a:t>
                      </a: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  <a:hlinkClick r:id="rId2"/>
                        </a:rPr>
                        <a:t>http://www.uncahier-uncrayon.org</a:t>
                      </a:r>
                      <a:endParaRPr kumimoji="0" lang="fr-FR" sz="1400" kern="1200" dirty="0" smtClean="0">
                        <a:solidFill>
                          <a:schemeClr val="tx1"/>
                        </a:solidFill>
                        <a:effectLst/>
                        <a:latin typeface="Candara"/>
                        <a:ea typeface="Calibri"/>
                        <a:cs typeface="Times New Roman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Organigramme de l’établissement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Carnet d’adresses de l’ENT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Ordinateurs connectés au réseau Internet et à l’intranet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Logiciels WORD, EXCEL, POWERPOINT, PUBLISHER et messagerie</a:t>
                      </a:r>
                    </a:p>
                    <a:p>
                      <a:pPr lvl="0"/>
                      <a:endParaRPr lang="fr-FR" dirty="0"/>
                    </a:p>
                  </a:txBody>
                  <a:tcPr/>
                </a:tc>
              </a:tr>
              <a:tr h="4295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kern="1200" dirty="0" smtClean="0">
                          <a:solidFill>
                            <a:schemeClr val="accent1"/>
                          </a:solidFill>
                          <a:latin typeface="Candara"/>
                          <a:ea typeface="Calibri"/>
                          <a:cs typeface="Times New Roman"/>
                        </a:rPr>
                        <a:t>LIAISONS FONCTIONNELLES</a:t>
                      </a:r>
                      <a:endParaRPr kumimoji="0" lang="fr-FR" sz="1600" b="1" kern="1200" dirty="0">
                        <a:solidFill>
                          <a:schemeClr val="accent1"/>
                        </a:solidFill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2570038">
                <a:tc>
                  <a:txBody>
                    <a:bodyPr/>
                    <a:lstStyle/>
                    <a:p>
                      <a:r>
                        <a:rPr kumimoji="0" lang="fr-FR" sz="1400" u="sng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Relations internes</a:t>
                      </a: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 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Les chefs de projet : Mmes OZTAS et BIZOT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Les membres du personnel : direction – intendance – CPE – enseignants – agents du lycée et CFA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Les membres de la classe 2GA2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Les élèves du lycée et CFA</a:t>
                      </a:r>
                    </a:p>
                    <a:p>
                      <a:endParaRPr kumimoji="0" lang="fr-FR" sz="1400" kern="1200" dirty="0" smtClean="0">
                        <a:solidFill>
                          <a:schemeClr val="tx1"/>
                        </a:solidFill>
                        <a:effectLst/>
                        <a:latin typeface="Candara"/>
                        <a:ea typeface="Calibri"/>
                        <a:cs typeface="Times New Roman"/>
                      </a:endParaRPr>
                    </a:p>
                    <a:p>
                      <a:r>
                        <a:rPr kumimoji="0" lang="fr-FR" sz="1400" u="sng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Relations externes </a:t>
                      </a: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MAIF – MAE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Les parents d’élèves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400" kern="1200" dirty="0" smtClean="0">
                          <a:solidFill>
                            <a:schemeClr val="tx1"/>
                          </a:solidFill>
                          <a:effectLst/>
                          <a:latin typeface="Candara"/>
                          <a:ea typeface="Calibri"/>
                          <a:cs typeface="Times New Roman"/>
                        </a:rPr>
                        <a:t>Association Solidarités Laïques</a:t>
                      </a:r>
                      <a:endParaRPr kumimoji="0" lang="fr-FR" sz="1400" kern="1200" dirty="0">
                        <a:solidFill>
                          <a:schemeClr val="tx1"/>
                        </a:solidFill>
                        <a:effectLst/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109695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1124744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Lister, en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groupe,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toutes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les informations qui devront figurer dans 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courriel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en complétant la fiche outils QQOQCP et en utilisant la forme infinitive des verbes (ex : préciser la date)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 ;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lang="fr-FR" sz="2400" dirty="0" smtClean="0">
                <a:latin typeface="Candara" pitchFamily="34" charset="0"/>
                <a:ea typeface="Calibri" pitchFamily="34" charset="0"/>
                <a:cs typeface="Times New Roman" pitchFamily="18" charset="0"/>
              </a:rPr>
              <a:t>Hiérarchiser chronologiquement les informations (classer les étapes dans un ordre logique, les numéroter) ;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endParaRPr lang="fr-FR" sz="2400" dirty="0" smtClean="0"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Rédiger 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courriel en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utilisant des phrases simples et en faisant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 attention à la concordance des temps.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endParaRPr kumimoji="0" lang="fr-F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lang="fr-FR" sz="2400" baseline="0" dirty="0" smtClean="0">
                <a:latin typeface="Candara" pitchFamily="34" charset="0"/>
                <a:ea typeface="Calibri" pitchFamily="34" charset="0"/>
                <a:cs typeface="Times New Roman" pitchFamily="18" charset="0"/>
              </a:rPr>
              <a:t>Saisir</a:t>
            </a:r>
            <a:r>
              <a:rPr lang="fr-FR" sz="2400" dirty="0" smtClean="0">
                <a:latin typeface="Candara" pitchFamily="34" charset="0"/>
                <a:ea typeface="Calibri" pitchFamily="34" charset="0"/>
                <a:cs typeface="Times New Roman" pitchFamily="18" charset="0"/>
              </a:rPr>
              <a:t> et mettre en forme </a:t>
            </a:r>
            <a:r>
              <a:rPr lang="fr-FR" sz="2400" dirty="0" smtClean="0">
                <a:latin typeface="Candara" pitchFamily="34" charset="0"/>
                <a:ea typeface="Calibri" pitchFamily="34" charset="0"/>
                <a:cs typeface="Times New Roman" pitchFamily="18" charset="0"/>
              </a:rPr>
              <a:t>à </a:t>
            </a:r>
            <a:r>
              <a:rPr lang="fr-FR" sz="2400" dirty="0" smtClean="0">
                <a:latin typeface="Candara" pitchFamily="34" charset="0"/>
                <a:ea typeface="Calibri" pitchFamily="34" charset="0"/>
                <a:cs typeface="Times New Roman" pitchFamily="18" charset="0"/>
              </a:rPr>
              <a:t>l’aide des chartes d’émission des courriels.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9512" y="26064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/>
                </a:solidFill>
                <a:latin typeface="Candara" pitchFamily="34" charset="0"/>
              </a:rPr>
              <a:t>DEMARCHE PEDAGOGIQUE</a:t>
            </a:r>
            <a:endParaRPr lang="fr-FR" sz="3600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95536" y="-16349"/>
            <a:ext cx="8352928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7013" algn="l"/>
              </a:tabLst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CHARTE DE RÉDACTION DES COURRIELS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7013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Destinataire(s) :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adresse(s)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de courriel,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ou groupe d’adresses 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ex : « CLIENTS », « FOURNISSEURS », « SALARIES »…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7013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CC :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 copie conforme. La liste des destinataires est visible par tous les destinataires.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CCI :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 copie conforme invisible. Les liste des destinataires est invisible de tous les destinataires.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Objet :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 clair et succinct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Pas de titre de civilité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Introduction / Développement / Conclusion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Formule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de politesse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simplifiée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7013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ndara" pitchFamily="34" charset="0"/>
                <a:ea typeface="Calibri" pitchFamily="34" charset="0"/>
                <a:cs typeface="Arial" pitchFamily="34" charset="0"/>
              </a:rPr>
              <a:t>Signataire, avec fonction et coordonnées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7013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202</TotalTime>
  <Words>1040</Words>
  <Application>Microsoft Office PowerPoint</Application>
  <PresentationFormat>Affichage à l'écran (4:3)</PresentationFormat>
  <Paragraphs>261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Capitaux</vt:lpstr>
      <vt:lpstr>ATELIERS REDACTIONNELS LA REDACTION DE COURRIELS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ATELIERS REDACTIONNELS LA REDACTION DE COURRIELS</dc:title>
  <dc:creator>CATHERINE</dc:creator>
  <cp:lastModifiedBy>Lenovo User</cp:lastModifiedBy>
  <cp:revision>26</cp:revision>
  <cp:lastPrinted>2014-09-08T11:56:55Z</cp:lastPrinted>
  <dcterms:created xsi:type="dcterms:W3CDTF">2012-12-05T19:04:36Z</dcterms:created>
  <dcterms:modified xsi:type="dcterms:W3CDTF">2014-09-08T13:39:31Z</dcterms:modified>
</cp:coreProperties>
</file>