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25" autoAdjust="0"/>
    <p:restoredTop sz="94539" autoAdjust="0"/>
  </p:normalViewPr>
  <p:slideViewPr>
    <p:cSldViewPr snapToGrid="0">
      <p:cViewPr varScale="1">
        <p:scale>
          <a:sx n="104" d="100"/>
          <a:sy n="104" d="100"/>
        </p:scale>
        <p:origin x="15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41C375-1CCE-485B-A08F-FF2658DEBAA1}" type="datetimeFigureOut">
              <a:rPr lang="fr-FR" smtClean="0"/>
              <a:t>13/05/2017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04D1CE-D55F-4613-B59A-529423F3B95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89348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04D1CE-D55F-4613-B59A-529423F3B952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71777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85F26-AA95-45FB-B139-A0F4A04BFFA5}" type="datetimeFigureOut">
              <a:rPr lang="fr-FR" smtClean="0"/>
              <a:t>13/05/2017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4364D-154F-4444-A873-28EB1FF3C4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41170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85F26-AA95-45FB-B139-A0F4A04BFFA5}" type="datetimeFigureOut">
              <a:rPr lang="fr-FR" smtClean="0"/>
              <a:t>13/05/2017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4364D-154F-4444-A873-28EB1FF3C4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40383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85F26-AA95-45FB-B139-A0F4A04BFFA5}" type="datetimeFigureOut">
              <a:rPr lang="fr-FR" smtClean="0"/>
              <a:t>13/05/2017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4364D-154F-4444-A873-28EB1FF3C4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8769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85F26-AA95-45FB-B139-A0F4A04BFFA5}" type="datetimeFigureOut">
              <a:rPr lang="fr-FR" smtClean="0"/>
              <a:t>13/05/2017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4364D-154F-4444-A873-28EB1FF3C4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81906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85F26-AA95-45FB-B139-A0F4A04BFFA5}" type="datetimeFigureOut">
              <a:rPr lang="fr-FR" smtClean="0"/>
              <a:t>13/05/2017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4364D-154F-4444-A873-28EB1FF3C4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32513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85F26-AA95-45FB-B139-A0F4A04BFFA5}" type="datetimeFigureOut">
              <a:rPr lang="fr-FR" smtClean="0"/>
              <a:t>13/05/2017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4364D-154F-4444-A873-28EB1FF3C4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5962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85F26-AA95-45FB-B139-A0F4A04BFFA5}" type="datetimeFigureOut">
              <a:rPr lang="fr-FR" smtClean="0"/>
              <a:t>13/05/2017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4364D-154F-4444-A873-28EB1FF3C4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7042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85F26-AA95-45FB-B139-A0F4A04BFFA5}" type="datetimeFigureOut">
              <a:rPr lang="fr-FR" smtClean="0"/>
              <a:t>13/05/2017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4364D-154F-4444-A873-28EB1FF3C4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92587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85F26-AA95-45FB-B139-A0F4A04BFFA5}" type="datetimeFigureOut">
              <a:rPr lang="fr-FR" smtClean="0"/>
              <a:t>13/05/2017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4364D-154F-4444-A873-28EB1FF3C4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0316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85F26-AA95-45FB-B139-A0F4A04BFFA5}" type="datetimeFigureOut">
              <a:rPr lang="fr-FR" smtClean="0"/>
              <a:t>13/05/2017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4364D-154F-4444-A873-28EB1FF3C4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7789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85F26-AA95-45FB-B139-A0F4A04BFFA5}" type="datetimeFigureOut">
              <a:rPr lang="fr-FR" smtClean="0"/>
              <a:t>13/05/2017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4364D-154F-4444-A873-28EB1FF3C4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492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C85F26-AA95-45FB-B139-A0F4A04BFFA5}" type="datetimeFigureOut">
              <a:rPr lang="fr-FR" smtClean="0"/>
              <a:t>13/05/2017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74364D-154F-4444-A873-28EB1FF3C4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6741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440873" y="1526827"/>
            <a:ext cx="9144000" cy="2387600"/>
          </a:xfrm>
        </p:spPr>
        <p:txBody>
          <a:bodyPr>
            <a:normAutofit/>
          </a:bodyPr>
          <a:lstStyle/>
          <a:p>
            <a:r>
              <a:rPr lang="fr-FR" b="1" dirty="0" err="1"/>
              <a:t>mBot</a:t>
            </a:r>
            <a:r>
              <a:rPr lang="fr-FR" b="1" dirty="0"/>
              <a:t> : Initiation à la programmation graphique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3914427"/>
            <a:ext cx="3448578" cy="2558202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88" y="110174"/>
            <a:ext cx="6647786" cy="2024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0745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Connecter </a:t>
            </a:r>
            <a:r>
              <a:rPr lang="fr-FR" b="1" dirty="0" err="1"/>
              <a:t>mBot</a:t>
            </a:r>
            <a:r>
              <a:rPr lang="fr-FR" b="1" dirty="0"/>
              <a:t> avec votre ordinateur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Connecter votre câble USB :</a:t>
            </a:r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Banchez la clé WIFI</a:t>
            </a:r>
          </a:p>
        </p:txBody>
      </p:sp>
      <p:pic>
        <p:nvPicPr>
          <p:cNvPr id="4" name="Image 3"/>
          <p:cNvPicPr/>
          <p:nvPr/>
        </p:nvPicPr>
        <p:blipFill>
          <a:blip r:embed="rId2"/>
          <a:stretch>
            <a:fillRect/>
          </a:stretch>
        </p:blipFill>
        <p:spPr>
          <a:xfrm>
            <a:off x="847724" y="2435225"/>
            <a:ext cx="4762500" cy="695325"/>
          </a:xfrm>
          <a:prstGeom prst="rect">
            <a:avLst/>
          </a:prstGeom>
        </p:spPr>
      </p:pic>
      <p:pic>
        <p:nvPicPr>
          <p:cNvPr id="5" name="Image 4"/>
          <p:cNvPicPr/>
          <p:nvPr/>
        </p:nvPicPr>
        <p:blipFill>
          <a:blip r:embed="rId3"/>
          <a:stretch>
            <a:fillRect/>
          </a:stretch>
        </p:blipFill>
        <p:spPr>
          <a:xfrm>
            <a:off x="919162" y="4001294"/>
            <a:ext cx="4619625" cy="130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3593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b="1" dirty="0"/>
              <a:t>Mes premiers pas dans la programmation </a:t>
            </a:r>
            <a:br>
              <a:rPr lang="fr-FR" b="1" dirty="0"/>
            </a:br>
            <a:r>
              <a:rPr lang="fr-FR" b="1" dirty="0"/>
              <a:t>avec </a:t>
            </a:r>
            <a:r>
              <a:rPr lang="fr-FR" b="1" dirty="0" err="1"/>
              <a:t>mBlock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/>
              <a:t>Programme test:</a:t>
            </a:r>
          </a:p>
          <a:p>
            <a:r>
              <a:rPr lang="fr-FR" b="1" dirty="0"/>
              <a:t>Quand l'icône départ est appuyée, le robot doit se déplacer en avant à la vitesse 100 pendant 1 secondes, recule à la vitesse 100 pendant 1 seconde, puis s'arrêter. </a:t>
            </a:r>
          </a:p>
          <a:p>
            <a:endParaRPr lang="fr-FR" dirty="0"/>
          </a:p>
          <a:p>
            <a:endParaRPr lang="fr-FR" dirty="0"/>
          </a:p>
        </p:txBody>
      </p:sp>
      <p:pic>
        <p:nvPicPr>
          <p:cNvPr id="8" name="Image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2851" y="3268662"/>
            <a:ext cx="3963988" cy="3043238"/>
          </a:xfrm>
          <a:prstGeom prst="rect">
            <a:avLst/>
          </a:prstGeom>
        </p:spPr>
      </p:pic>
      <p:sp>
        <p:nvSpPr>
          <p:cNvPr id="9" name="ZoneTexte 8"/>
          <p:cNvSpPr txBox="1"/>
          <p:nvPr/>
        </p:nvSpPr>
        <p:spPr>
          <a:xfrm>
            <a:off x="838200" y="3695700"/>
            <a:ext cx="603885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fr-FR" sz="2800" dirty="0"/>
              <a:t>Connecter votre robot</a:t>
            </a:r>
          </a:p>
          <a:p>
            <a:pPr marL="514350" lvl="0" indent="-514350">
              <a:buFont typeface="+mj-lt"/>
              <a:buAutoNum type="arabicPeriod"/>
            </a:pPr>
            <a:r>
              <a:rPr lang="fr-FR" sz="2800" dirty="0"/>
              <a:t>Construire votre programmation, attention de rentrer les valeurs au clavier ou choisir dans la liste déroulante :</a:t>
            </a:r>
          </a:p>
          <a:p>
            <a:pPr marL="514350" indent="-514350">
              <a:buFont typeface="+mj-lt"/>
              <a:buAutoNum type="arabicPeriod"/>
            </a:pPr>
            <a:r>
              <a:rPr lang="fr-FR" sz="2800" dirty="0"/>
              <a:t>Cliquez sur le drapeau vert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181265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Mes premiers pas dans la programmation avec </a:t>
            </a:r>
            <a:r>
              <a:rPr lang="fr-FR" b="1" dirty="0" err="1"/>
              <a:t>mBlock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b="1" u="sng" dirty="0"/>
              <a:t>C’est à votre tour : </a:t>
            </a:r>
            <a:endParaRPr lang="fr-FR" dirty="0"/>
          </a:p>
          <a:p>
            <a:r>
              <a:rPr lang="fr-FR" b="1" dirty="0"/>
              <a:t>Quand l'icône départ est appuyée, le robot doit se déplacer en avant à la vitesse 100 pendant 2 secondes, tourner à droite à la vitesse 50 pendant 1 secondes, puis s’arrête. Le programme se répète 4 fois. </a:t>
            </a:r>
            <a:endParaRPr lang="fr-FR" dirty="0"/>
          </a:p>
          <a:p>
            <a:endParaRPr lang="fr-FR" dirty="0"/>
          </a:p>
        </p:txBody>
      </p:sp>
      <p:pic>
        <p:nvPicPr>
          <p:cNvPr id="4" name="Image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6976" y="3524250"/>
            <a:ext cx="4630102" cy="3206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2392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Présentation : </a:t>
            </a:r>
            <a:br>
              <a:rPr lang="fr-FR" b="1" dirty="0"/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Il s'agit de piloter le robot </a:t>
            </a:r>
            <a:r>
              <a:rPr lang="fr-FR" dirty="0" err="1"/>
              <a:t>mBot</a:t>
            </a:r>
            <a:r>
              <a:rPr lang="fr-FR" dirty="0"/>
              <a:t>. Il est doté d'une </a:t>
            </a:r>
            <a:r>
              <a:rPr lang="fr-FR" b="1" dirty="0"/>
              <a:t>carte électronique programmable</a:t>
            </a:r>
            <a:r>
              <a:rPr lang="fr-FR" dirty="0"/>
              <a:t>. Celle-ci peut être programmée grâce à un ordinateur et </a:t>
            </a:r>
            <a:r>
              <a:rPr lang="fr-FR" b="1" dirty="0"/>
              <a:t>communique</a:t>
            </a:r>
            <a:r>
              <a:rPr lang="fr-FR" dirty="0"/>
              <a:t> avec elle soit par </a:t>
            </a:r>
            <a:r>
              <a:rPr lang="fr-FR" b="1" dirty="0"/>
              <a:t>fil</a:t>
            </a:r>
            <a:r>
              <a:rPr lang="fr-FR" dirty="0"/>
              <a:t> (port </a:t>
            </a:r>
            <a:r>
              <a:rPr lang="fr-FR" b="1" dirty="0"/>
              <a:t>USB</a:t>
            </a:r>
            <a:r>
              <a:rPr lang="fr-FR" dirty="0"/>
              <a:t>), soit </a:t>
            </a:r>
            <a:r>
              <a:rPr lang="fr-FR" b="1" dirty="0"/>
              <a:t>sans fil </a:t>
            </a:r>
            <a:r>
              <a:rPr lang="fr-FR" dirty="0"/>
              <a:t>par </a:t>
            </a:r>
            <a:r>
              <a:rPr lang="fr-FR" b="1" dirty="0"/>
              <a:t>Wifi</a:t>
            </a:r>
            <a:r>
              <a:rPr lang="fr-FR" dirty="0"/>
              <a:t>, ou par </a:t>
            </a:r>
            <a:r>
              <a:rPr lang="fr-FR" b="1" dirty="0"/>
              <a:t>Bluetooth</a:t>
            </a:r>
            <a:r>
              <a:rPr lang="fr-FR" dirty="0"/>
              <a:t>. On utilisera le logiciel « </a:t>
            </a:r>
            <a:r>
              <a:rPr lang="fr-FR" b="1" dirty="0" err="1"/>
              <a:t>mBlock</a:t>
            </a:r>
            <a:r>
              <a:rPr lang="fr-FR" dirty="0"/>
              <a:t> » pour créer nos programmes. Le langage graphique utilisé est du type bloc comme le logiciel « Scratch ».</a:t>
            </a:r>
          </a:p>
          <a:p>
            <a:r>
              <a:rPr lang="fr-FR" dirty="0"/>
              <a:t>Le robot </a:t>
            </a:r>
            <a:r>
              <a:rPr lang="fr-FR" dirty="0" err="1"/>
              <a:t>mBot</a:t>
            </a:r>
            <a:r>
              <a:rPr lang="fr-FR" dirty="0"/>
              <a:t> </a:t>
            </a:r>
            <a:r>
              <a:rPr lang="fr-FR" u="sng" dirty="0"/>
              <a:t>interagit avec son environnement</a:t>
            </a:r>
            <a:r>
              <a:rPr lang="fr-FR" dirty="0"/>
              <a:t> </a:t>
            </a:r>
            <a:r>
              <a:rPr lang="fr-FR" b="1" dirty="0"/>
              <a:t>en fonction du programme</a:t>
            </a:r>
            <a:r>
              <a:rPr lang="fr-FR" dirty="0"/>
              <a:t> qu'on lui implante. Pour cela, il est capable de </a:t>
            </a:r>
            <a:r>
              <a:rPr lang="fr-FR" b="1" dirty="0"/>
              <a:t>collecter des informations</a:t>
            </a:r>
            <a:r>
              <a:rPr lang="fr-FR" dirty="0"/>
              <a:t> grâce à ses </a:t>
            </a:r>
            <a:r>
              <a:rPr lang="fr-FR" u="sng" dirty="0"/>
              <a:t>capteurs</a:t>
            </a:r>
            <a:r>
              <a:rPr lang="fr-FR" dirty="0"/>
              <a:t> et de </a:t>
            </a:r>
            <a:r>
              <a:rPr lang="fr-FR" b="1" dirty="0"/>
              <a:t>réaliser des actions</a:t>
            </a:r>
            <a:r>
              <a:rPr lang="fr-FR" dirty="0"/>
              <a:t> grâce à ses </a:t>
            </a:r>
            <a:r>
              <a:rPr lang="fr-FR" u="sng" dirty="0"/>
              <a:t>actionneurs</a:t>
            </a:r>
            <a:r>
              <a:rPr lang="fr-FR" dirty="0"/>
              <a:t>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714030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Actions et actionneurs : </a:t>
            </a:r>
            <a:br>
              <a:rPr lang="fr-FR" dirty="0"/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/>
              <a:t> </a:t>
            </a:r>
          </a:p>
          <a:p>
            <a:pPr marL="0" indent="0">
              <a:buNone/>
            </a:pPr>
            <a:endParaRPr lang="fr-FR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6840969"/>
              </p:ext>
            </p:extLst>
          </p:nvPr>
        </p:nvGraphicFramePr>
        <p:xfrm>
          <a:off x="1304036" y="2244088"/>
          <a:ext cx="9705340" cy="3854961"/>
        </p:xfrm>
        <a:graphic>
          <a:graphicData uri="http://schemas.openxmlformats.org/drawingml/2006/table">
            <a:tbl>
              <a:tblPr firstRow="1" firstCol="1" bandRow="1"/>
              <a:tblGrid>
                <a:gridCol w="3022244">
                  <a:extLst>
                    <a:ext uri="{9D8B030D-6E8A-4147-A177-3AD203B41FA5}">
                      <a16:colId xmlns:a16="http://schemas.microsoft.com/office/drawing/2014/main" val="2676714637"/>
                    </a:ext>
                  </a:extLst>
                </a:gridCol>
                <a:gridCol w="6683096">
                  <a:extLst>
                    <a:ext uri="{9D8B030D-6E8A-4147-A177-3AD203B41FA5}">
                      <a16:colId xmlns:a16="http://schemas.microsoft.com/office/drawing/2014/main" val="3734530258"/>
                    </a:ext>
                  </a:extLst>
                </a:gridCol>
              </a:tblGrid>
              <a:tr h="5109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Nom de l’actionneur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Action réalisée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8571549"/>
                  </a:ext>
                </a:extLst>
              </a:tr>
              <a:tr h="11146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5693134"/>
                  </a:ext>
                </a:extLst>
              </a:tr>
              <a:tr h="11146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781668"/>
                  </a:ext>
                </a:extLst>
              </a:tr>
              <a:tr h="11146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2413890"/>
                  </a:ext>
                </a:extLst>
              </a:tr>
            </a:tbl>
          </a:graphicData>
        </a:graphic>
      </p:graphicFrame>
      <p:sp>
        <p:nvSpPr>
          <p:cNvPr id="5" name="ZoneTexte 4"/>
          <p:cNvSpPr txBox="1"/>
          <p:nvPr/>
        </p:nvSpPr>
        <p:spPr>
          <a:xfrm>
            <a:off x="1426464" y="2990088"/>
            <a:ext cx="2679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2 Moteurs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4626864" y="2990088"/>
            <a:ext cx="5833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Avancer, reculer, changer de direction</a:t>
            </a:r>
            <a:endParaRPr lang="fr-FR" sz="2800" dirty="0"/>
          </a:p>
        </p:txBody>
      </p:sp>
      <p:sp>
        <p:nvSpPr>
          <p:cNvPr id="7" name="ZoneTexte 6"/>
          <p:cNvSpPr txBox="1"/>
          <p:nvPr/>
        </p:nvSpPr>
        <p:spPr>
          <a:xfrm>
            <a:off x="1426464" y="4069080"/>
            <a:ext cx="27523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2 LED RGB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4480560" y="4069080"/>
            <a:ext cx="5852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Eclairer, signaler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1426464" y="5175504"/>
            <a:ext cx="27523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err="1"/>
              <a:t>Buzzer</a:t>
            </a:r>
            <a:endParaRPr lang="fr-FR" sz="3200" dirty="0"/>
          </a:p>
        </p:txBody>
      </p:sp>
      <p:sp>
        <p:nvSpPr>
          <p:cNvPr id="10" name="ZoneTexte 9"/>
          <p:cNvSpPr txBox="1"/>
          <p:nvPr/>
        </p:nvSpPr>
        <p:spPr>
          <a:xfrm>
            <a:off x="4562856" y="5175504"/>
            <a:ext cx="5897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Émettre un son</a:t>
            </a:r>
          </a:p>
        </p:txBody>
      </p:sp>
    </p:spTree>
    <p:extLst>
      <p:ext uri="{BB962C8B-B14F-4D97-AF65-F5344CB8AC3E}">
        <p14:creationId xmlns:p14="http://schemas.microsoft.com/office/powerpoint/2010/main" val="684712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4900" b="1" dirty="0"/>
              <a:t>Boutons et capteurs : </a:t>
            </a:r>
            <a:br>
              <a:rPr lang="fr-FR" dirty="0"/>
            </a:br>
            <a:br>
              <a:rPr lang="fr-FR" dirty="0"/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728472" y="771872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/>
              <a:t>Pour interagir avec son environnement et y recueillir des informations, on retrouve sur le robot : 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1832130"/>
              </p:ext>
            </p:extLst>
          </p:nvPr>
        </p:nvGraphicFramePr>
        <p:xfrm>
          <a:off x="874522" y="1621978"/>
          <a:ext cx="10223500" cy="4861817"/>
        </p:xfrm>
        <a:graphic>
          <a:graphicData uri="http://schemas.openxmlformats.org/drawingml/2006/table">
            <a:tbl>
              <a:tblPr firstRow="1" firstCol="1" bandRow="1"/>
              <a:tblGrid>
                <a:gridCol w="3183599">
                  <a:extLst>
                    <a:ext uri="{9D8B030D-6E8A-4147-A177-3AD203B41FA5}">
                      <a16:colId xmlns:a16="http://schemas.microsoft.com/office/drawing/2014/main" val="2614024263"/>
                    </a:ext>
                  </a:extLst>
                </a:gridCol>
                <a:gridCol w="7039901">
                  <a:extLst>
                    <a:ext uri="{9D8B030D-6E8A-4147-A177-3AD203B41FA5}">
                      <a16:colId xmlns:a16="http://schemas.microsoft.com/office/drawing/2014/main" val="4076317402"/>
                    </a:ext>
                  </a:extLst>
                </a:gridCol>
              </a:tblGrid>
              <a:tr h="263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Capteur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Type d’informations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2946511"/>
                  </a:ext>
                </a:extLst>
              </a:tr>
              <a:tr h="5742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4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5749818"/>
                  </a:ext>
                </a:extLst>
              </a:tr>
              <a:tr h="5742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9283007"/>
                  </a:ext>
                </a:extLst>
              </a:tr>
              <a:tr h="5742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5571667"/>
                  </a:ext>
                </a:extLst>
              </a:tr>
              <a:tr h="5742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4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2802176"/>
                  </a:ext>
                </a:extLst>
              </a:tr>
              <a:tr h="5742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7786917"/>
                  </a:ext>
                </a:extLst>
              </a:tr>
              <a:tr h="5742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4240628"/>
                  </a:ext>
                </a:extLst>
              </a:tr>
            </a:tbl>
          </a:graphicData>
        </a:graphic>
      </p:graphicFrame>
      <p:sp>
        <p:nvSpPr>
          <p:cNvPr id="7" name="Zone de texte 988"/>
          <p:cNvSpPr txBox="1">
            <a:spLocks noChangeArrowheads="1"/>
          </p:cNvSpPr>
          <p:nvPr/>
        </p:nvSpPr>
        <p:spPr bwMode="auto">
          <a:xfrm>
            <a:off x="1019556" y="2075052"/>
            <a:ext cx="2231136" cy="410337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t" anchorCtr="0" upright="1">
            <a:noAutofit/>
          </a:bodyPr>
          <a:lstStyle/>
          <a:p>
            <a:pPr eaLnBrk="0">
              <a:lnSpc>
                <a:spcPct val="85000"/>
              </a:lnSpc>
              <a:spcAft>
                <a:spcPts val="0"/>
              </a:spcAft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Bouton poussoir</a:t>
            </a:r>
            <a:endParaRPr lang="fr-FR" sz="1050" dirty="0">
              <a:solidFill>
                <a:srgbClr val="070708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8" name="Zone de texte 989"/>
          <p:cNvSpPr txBox="1">
            <a:spLocks noChangeArrowheads="1"/>
          </p:cNvSpPr>
          <p:nvPr/>
        </p:nvSpPr>
        <p:spPr bwMode="auto">
          <a:xfrm>
            <a:off x="1019556" y="2846005"/>
            <a:ext cx="2660904" cy="339298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t" anchorCtr="0" upright="1">
            <a:noAutofit/>
          </a:bodyPr>
          <a:lstStyle/>
          <a:p>
            <a:pPr eaLnBrk="0">
              <a:lnSpc>
                <a:spcPct val="85000"/>
              </a:lnSpc>
              <a:spcAft>
                <a:spcPts val="0"/>
              </a:spcAft>
            </a:pPr>
            <a:r>
              <a:rPr lang="fr-FR" sz="2400" spc="-25" dirty="0">
                <a:solidFill>
                  <a:srgbClr val="07070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Capteur de luminosité</a:t>
            </a:r>
            <a:endParaRPr lang="fr-FR" sz="700" dirty="0">
              <a:solidFill>
                <a:srgbClr val="070708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Zone de texte 999"/>
          <p:cNvSpPr txBox="1">
            <a:spLocks noChangeArrowheads="1"/>
          </p:cNvSpPr>
          <p:nvPr/>
        </p:nvSpPr>
        <p:spPr bwMode="auto">
          <a:xfrm>
            <a:off x="1019556" y="3493050"/>
            <a:ext cx="2908935" cy="406689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t" anchorCtr="0" upright="1">
            <a:noAutofit/>
          </a:bodyPr>
          <a:lstStyle/>
          <a:p>
            <a:pPr eaLnBrk="0">
              <a:spcBef>
                <a:spcPts val="900"/>
              </a:spcBef>
              <a:spcAft>
                <a:spcPts val="540"/>
              </a:spcAft>
            </a:pPr>
            <a:r>
              <a:rPr lang="fr-FR" sz="2400" spc="-15" dirty="0">
                <a:solidFill>
                  <a:srgbClr val="07070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2 modules de suivi de ligne </a:t>
            </a:r>
            <a:r>
              <a:rPr lang="fr-FR" sz="2400" dirty="0">
                <a:solidFill>
                  <a:srgbClr val="07070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à infrarouge</a:t>
            </a:r>
            <a:endParaRPr lang="fr-FR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885317" y="4454728"/>
            <a:ext cx="2929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70708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Module à ultrasons</a:t>
            </a:r>
            <a:endParaRPr lang="fr-FR" sz="2000" dirty="0"/>
          </a:p>
        </p:txBody>
      </p:sp>
      <p:sp>
        <p:nvSpPr>
          <p:cNvPr id="11" name="ZoneTexte 10"/>
          <p:cNvSpPr txBox="1"/>
          <p:nvPr/>
        </p:nvSpPr>
        <p:spPr>
          <a:xfrm>
            <a:off x="942658" y="5160625"/>
            <a:ext cx="290893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err="1">
                <a:latin typeface="Arial" panose="020B0604020202020204" pitchFamily="34" charset="0"/>
                <a:cs typeface="Arial" panose="020B0604020202020204" pitchFamily="34" charset="0"/>
              </a:rPr>
              <a:t>Led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 de réception IR</a:t>
            </a:r>
          </a:p>
          <a:p>
            <a:endParaRPr lang="fr-FR" dirty="0"/>
          </a:p>
        </p:txBody>
      </p:sp>
      <p:sp>
        <p:nvSpPr>
          <p:cNvPr id="12" name="ZoneTexte 11"/>
          <p:cNvSpPr txBox="1"/>
          <p:nvPr/>
        </p:nvSpPr>
        <p:spPr>
          <a:xfrm>
            <a:off x="969264" y="5418684"/>
            <a:ext cx="317627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Module Wifi / Bluetooth</a:t>
            </a:r>
          </a:p>
          <a:p>
            <a:endParaRPr lang="fr-FR" dirty="0"/>
          </a:p>
        </p:txBody>
      </p:sp>
      <p:sp>
        <p:nvSpPr>
          <p:cNvPr id="13" name="ZoneTexte 12"/>
          <p:cNvSpPr txBox="1"/>
          <p:nvPr/>
        </p:nvSpPr>
        <p:spPr>
          <a:xfrm>
            <a:off x="4352544" y="2103120"/>
            <a:ext cx="529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Bouton programmable, déclenche une action selon la position on/off</a:t>
            </a:r>
          </a:p>
        </p:txBody>
      </p:sp>
      <p:sp>
        <p:nvSpPr>
          <p:cNvPr id="14" name="ZoneTexte 13"/>
          <p:cNvSpPr txBox="1"/>
          <p:nvPr/>
        </p:nvSpPr>
        <p:spPr>
          <a:xfrm>
            <a:off x="4352544" y="2896282"/>
            <a:ext cx="5577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Composant qui va renseigner sur la quantité de luminosité reçue</a:t>
            </a:r>
          </a:p>
        </p:txBody>
      </p:sp>
      <p:sp>
        <p:nvSpPr>
          <p:cNvPr id="15" name="ZoneTexte 14"/>
          <p:cNvSpPr txBox="1"/>
          <p:nvPr/>
        </p:nvSpPr>
        <p:spPr>
          <a:xfrm>
            <a:off x="4352544" y="3576574"/>
            <a:ext cx="5660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Ensemble de deux capteurs capables de distinguer un changement de contraste blanc/noir </a:t>
            </a:r>
          </a:p>
        </p:txBody>
      </p:sp>
      <p:sp>
        <p:nvSpPr>
          <p:cNvPr id="16" name="ZoneTexte 15"/>
          <p:cNvSpPr txBox="1"/>
          <p:nvPr/>
        </p:nvSpPr>
        <p:spPr>
          <a:xfrm>
            <a:off x="4352544" y="4361383"/>
            <a:ext cx="5504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Module composé d’un émetteur et d’un récepteur d’ultrasons </a:t>
            </a:r>
          </a:p>
        </p:txBody>
      </p:sp>
      <p:sp>
        <p:nvSpPr>
          <p:cNvPr id="17" name="ZoneTexte 16"/>
          <p:cNvSpPr txBox="1"/>
          <p:nvPr/>
        </p:nvSpPr>
        <p:spPr>
          <a:xfrm>
            <a:off x="4352544" y="5084403"/>
            <a:ext cx="5577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Composant qui va recevoir les codes Infra-rouges émis par la télécommande</a:t>
            </a:r>
          </a:p>
        </p:txBody>
      </p:sp>
      <p:sp>
        <p:nvSpPr>
          <p:cNvPr id="18" name="ZoneTexte 17"/>
          <p:cNvSpPr txBox="1"/>
          <p:nvPr/>
        </p:nvSpPr>
        <p:spPr>
          <a:xfrm>
            <a:off x="4352544" y="5922598"/>
            <a:ext cx="5577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Permet de recevoir les ordres émis par l'ordinateur.</a:t>
            </a:r>
          </a:p>
        </p:txBody>
      </p:sp>
    </p:spTree>
    <p:extLst>
      <p:ext uri="{BB962C8B-B14F-4D97-AF65-F5344CB8AC3E}">
        <p14:creationId xmlns:p14="http://schemas.microsoft.com/office/powerpoint/2010/main" val="3912945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18308" y="-96672"/>
            <a:ext cx="11873692" cy="1325563"/>
          </a:xfrm>
        </p:spPr>
        <p:txBody>
          <a:bodyPr>
            <a:noAutofit/>
          </a:bodyPr>
          <a:lstStyle/>
          <a:p>
            <a:r>
              <a:rPr lang="fr-FR" sz="3200" b="1" dirty="0"/>
              <a:t>Equipement de notre robot : Localiser les capteurs et actionneurs</a:t>
            </a:r>
            <a:br>
              <a:rPr lang="fr-FR" sz="3200" b="1" dirty="0"/>
            </a:br>
            <a:endParaRPr lang="fr-FR" sz="3200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690562"/>
            <a:ext cx="10334625" cy="5476875"/>
          </a:xfrm>
          <a:prstGeom prst="rect">
            <a:avLst/>
          </a:prstGeom>
        </p:spPr>
      </p:pic>
      <p:sp>
        <p:nvSpPr>
          <p:cNvPr id="5" name="Zone de texte 985"/>
          <p:cNvSpPr txBox="1">
            <a:spLocks noChangeArrowheads="1"/>
          </p:cNvSpPr>
          <p:nvPr/>
        </p:nvSpPr>
        <p:spPr bwMode="auto">
          <a:xfrm>
            <a:off x="319247" y="1018699"/>
            <a:ext cx="2419350" cy="533717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t" anchorCtr="0" upright="1">
            <a:noAutofit/>
          </a:bodyPr>
          <a:lstStyle/>
          <a:p>
            <a:pPr eaLnBrk="0">
              <a:lnSpc>
                <a:spcPct val="85000"/>
              </a:lnSpc>
              <a:spcAft>
                <a:spcPts val="0"/>
              </a:spcAft>
            </a:pPr>
            <a:r>
              <a:rPr lang="fr-FR" sz="2000" spc="-25" dirty="0">
                <a:solidFill>
                  <a:srgbClr val="07070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Carte Bluetooth ou WIFI</a:t>
            </a:r>
            <a:endParaRPr lang="fr-FR" sz="600" dirty="0">
              <a:solidFill>
                <a:srgbClr val="070708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Zone de texte 986"/>
          <p:cNvSpPr txBox="1">
            <a:spLocks noChangeArrowheads="1"/>
          </p:cNvSpPr>
          <p:nvPr/>
        </p:nvSpPr>
        <p:spPr bwMode="auto">
          <a:xfrm>
            <a:off x="3122295" y="1027906"/>
            <a:ext cx="3326130" cy="269558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t" anchorCtr="0" upright="1">
            <a:noAutofit/>
          </a:bodyPr>
          <a:lstStyle/>
          <a:p>
            <a:pPr eaLnBrk="0">
              <a:lnSpc>
                <a:spcPct val="85000"/>
              </a:lnSpc>
              <a:spcAft>
                <a:spcPts val="0"/>
              </a:spcAft>
            </a:pPr>
            <a:r>
              <a:rPr lang="fr-FR" sz="2000" spc="-25" dirty="0">
                <a:solidFill>
                  <a:srgbClr val="07070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Bouton de mise sous tension</a:t>
            </a:r>
            <a:endParaRPr lang="fr-FR" sz="600" dirty="0">
              <a:solidFill>
                <a:srgbClr val="070708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Zone de texte 1001"/>
          <p:cNvSpPr txBox="1">
            <a:spLocks noChangeArrowheads="1"/>
          </p:cNvSpPr>
          <p:nvPr/>
        </p:nvSpPr>
        <p:spPr bwMode="auto">
          <a:xfrm>
            <a:off x="161290" y="5552286"/>
            <a:ext cx="2573020" cy="286703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t" anchorCtr="0" upright="1">
            <a:noAutofit/>
          </a:bodyPr>
          <a:lstStyle/>
          <a:p>
            <a:pPr eaLnBrk="0">
              <a:lnSpc>
                <a:spcPct val="85000"/>
              </a:lnSpc>
              <a:spcAft>
                <a:spcPts val="0"/>
              </a:spcAft>
            </a:pPr>
            <a:r>
              <a:rPr lang="fr-FR" sz="2000" spc="-25" dirty="0">
                <a:solidFill>
                  <a:srgbClr val="07070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Cordon d’alimentation</a:t>
            </a:r>
            <a:endParaRPr lang="fr-FR" sz="600" dirty="0">
              <a:solidFill>
                <a:srgbClr val="070708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Zone de texte 987"/>
          <p:cNvSpPr txBox="1">
            <a:spLocks noChangeArrowheads="1"/>
          </p:cNvSpPr>
          <p:nvPr/>
        </p:nvSpPr>
        <p:spPr bwMode="auto">
          <a:xfrm>
            <a:off x="7608887" y="1476693"/>
            <a:ext cx="3654425" cy="42799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t" anchorCtr="0" upright="1">
            <a:noAutofit/>
          </a:bodyPr>
          <a:lstStyle/>
          <a:p>
            <a:pPr eaLnBrk="0">
              <a:lnSpc>
                <a:spcPct val="85000"/>
              </a:lnSpc>
              <a:spcAft>
                <a:spcPts val="0"/>
              </a:spcAft>
            </a:pPr>
            <a:r>
              <a:rPr lang="fr-FR" sz="2000" spc="-20" dirty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LED (3 couleurs) RGB1</a:t>
            </a:r>
            <a:endParaRPr lang="fr-FR" sz="2000" dirty="0">
              <a:solidFill>
                <a:schemeClr val="accent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Zone de texte 988"/>
          <p:cNvSpPr txBox="1">
            <a:spLocks noChangeArrowheads="1"/>
          </p:cNvSpPr>
          <p:nvPr/>
        </p:nvSpPr>
        <p:spPr bwMode="auto">
          <a:xfrm>
            <a:off x="7867968" y="2429192"/>
            <a:ext cx="3295332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t" anchorCtr="0" upright="1">
            <a:noAutofit/>
          </a:bodyPr>
          <a:lstStyle/>
          <a:p>
            <a:pPr eaLnBrk="0">
              <a:lnSpc>
                <a:spcPct val="85000"/>
              </a:lnSpc>
              <a:spcAft>
                <a:spcPts val="0"/>
              </a:spcAft>
            </a:pPr>
            <a:r>
              <a:rPr lang="fr-FR" sz="2000" spc="-4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Bouton poussoir</a:t>
            </a:r>
            <a:endParaRPr lang="fr-FR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Zone de texte 989"/>
          <p:cNvSpPr txBox="1">
            <a:spLocks noChangeArrowheads="1"/>
          </p:cNvSpPr>
          <p:nvPr/>
        </p:nvSpPr>
        <p:spPr bwMode="auto">
          <a:xfrm>
            <a:off x="7854950" y="3029261"/>
            <a:ext cx="3743642" cy="347352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t" anchorCtr="0" upright="1">
            <a:noAutofit/>
          </a:bodyPr>
          <a:lstStyle/>
          <a:p>
            <a:pPr eaLnBrk="0">
              <a:lnSpc>
                <a:spcPct val="85000"/>
              </a:lnSpc>
              <a:spcAft>
                <a:spcPts val="0"/>
              </a:spcAft>
            </a:pPr>
            <a:r>
              <a:rPr lang="fr-FR" sz="2000" spc="-25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Capteur de luminosité</a:t>
            </a:r>
            <a:endParaRPr lang="fr-FR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Zone de texte 990"/>
          <p:cNvSpPr txBox="1">
            <a:spLocks noChangeArrowheads="1"/>
          </p:cNvSpPr>
          <p:nvPr/>
        </p:nvSpPr>
        <p:spPr bwMode="auto">
          <a:xfrm>
            <a:off x="7854950" y="3546478"/>
            <a:ext cx="3308350" cy="455937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t" anchorCtr="0" upright="1">
            <a:noAutofit/>
          </a:bodyPr>
          <a:lstStyle/>
          <a:p>
            <a:pPr eaLnBrk="0">
              <a:lnSpc>
                <a:spcPct val="85000"/>
              </a:lnSpc>
              <a:spcAft>
                <a:spcPts val="0"/>
              </a:spcAft>
            </a:pPr>
            <a:r>
              <a:rPr lang="fr-FR" sz="2000" spc="-10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LED (3 couleurs) RGB2</a:t>
            </a:r>
            <a:endParaRPr lang="fr-FR" sz="20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Zone de texte 991"/>
          <p:cNvSpPr txBox="1">
            <a:spLocks noChangeArrowheads="1"/>
          </p:cNvSpPr>
          <p:nvPr/>
        </p:nvSpPr>
        <p:spPr bwMode="auto">
          <a:xfrm>
            <a:off x="7943374" y="4167823"/>
            <a:ext cx="3523614" cy="279724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t" anchorCtr="0" upright="1">
            <a:noAutofit/>
          </a:bodyPr>
          <a:lstStyle/>
          <a:p>
            <a:pPr eaLnBrk="0">
              <a:lnSpc>
                <a:spcPct val="85000"/>
              </a:lnSpc>
              <a:spcAft>
                <a:spcPts val="0"/>
              </a:spcAft>
            </a:pPr>
            <a:r>
              <a:rPr lang="fr-FR" sz="2000" spc="-25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Buzzer</a:t>
            </a:r>
            <a:endParaRPr lang="fr-FR" sz="20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Zone de texte 992"/>
          <p:cNvSpPr txBox="1">
            <a:spLocks noChangeArrowheads="1"/>
          </p:cNvSpPr>
          <p:nvPr/>
        </p:nvSpPr>
        <p:spPr bwMode="auto">
          <a:xfrm>
            <a:off x="7608887" y="4958402"/>
            <a:ext cx="4192588" cy="608966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t" anchorCtr="0" upright="1">
            <a:noAutofit/>
          </a:bodyPr>
          <a:lstStyle/>
          <a:p>
            <a:pPr eaLnBrk="0">
              <a:lnSpc>
                <a:spcPct val="97000"/>
              </a:lnSpc>
              <a:spcAft>
                <a:spcPts val="0"/>
              </a:spcAft>
            </a:pPr>
            <a:r>
              <a:rPr lang="fr-FR" sz="2000" dirty="0">
                <a:solidFill>
                  <a:srgbClr val="07070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Prise pour </a:t>
            </a:r>
            <a:r>
              <a:rPr lang="fr-FR" sz="2000" spc="-20" dirty="0">
                <a:solidFill>
                  <a:srgbClr val="07070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Capteur/Actionneur </a:t>
            </a:r>
            <a:r>
              <a:rPr lang="fr-FR" sz="2000" dirty="0">
                <a:solidFill>
                  <a:srgbClr val="07070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optionnel</a:t>
            </a:r>
            <a:endParaRPr lang="fr-FR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" name="Zone de texte 993"/>
          <p:cNvSpPr txBox="1">
            <a:spLocks noChangeArrowheads="1"/>
          </p:cNvSpPr>
          <p:nvPr/>
        </p:nvSpPr>
        <p:spPr bwMode="auto">
          <a:xfrm>
            <a:off x="7385367" y="5695638"/>
            <a:ext cx="3644583" cy="330194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t" anchorCtr="0" upright="1">
            <a:noAutofit/>
          </a:bodyPr>
          <a:lstStyle/>
          <a:p>
            <a:pPr eaLnBrk="0">
              <a:lnSpc>
                <a:spcPct val="85000"/>
              </a:lnSpc>
              <a:spcAft>
                <a:spcPts val="0"/>
              </a:spcAft>
            </a:pPr>
            <a:r>
              <a:rPr lang="fr-FR" sz="2000" spc="-35" dirty="0">
                <a:solidFill>
                  <a:srgbClr val="07070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Prise USB de liaison avec le PC</a:t>
            </a:r>
            <a:endParaRPr lang="fr-FR" sz="2000" dirty="0">
              <a:solidFill>
                <a:srgbClr val="070708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Zone de texte 1001"/>
          <p:cNvSpPr txBox="1">
            <a:spLocks noChangeArrowheads="1"/>
          </p:cNvSpPr>
          <p:nvPr/>
        </p:nvSpPr>
        <p:spPr bwMode="auto">
          <a:xfrm>
            <a:off x="928687" y="6352222"/>
            <a:ext cx="10334625" cy="286703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t" anchorCtr="0" upright="1">
            <a:noAutofit/>
          </a:bodyPr>
          <a:lstStyle/>
          <a:p>
            <a:pPr algn="ctr" eaLnBrk="0">
              <a:lnSpc>
                <a:spcPct val="85000"/>
              </a:lnSpc>
              <a:spcAft>
                <a:spcPts val="0"/>
              </a:spcAft>
            </a:pPr>
            <a:r>
              <a:rPr lang="fr-FR" sz="2800" spc="-25" dirty="0">
                <a:solidFill>
                  <a:srgbClr val="07070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Surlignez en rouge les capteurs et en bleu les actionneurs</a:t>
            </a:r>
            <a:endParaRPr lang="fr-FR" sz="800" dirty="0">
              <a:solidFill>
                <a:srgbClr val="070708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6241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Equipement de notre robot : Localiser les capteurs et actionneurs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842897"/>
            <a:ext cx="11163300" cy="4781550"/>
          </a:xfrm>
          <a:prstGeom prst="rect">
            <a:avLst/>
          </a:prstGeom>
        </p:spPr>
      </p:pic>
      <p:sp>
        <p:nvSpPr>
          <p:cNvPr id="5" name="Zone de texte 994"/>
          <p:cNvSpPr txBox="1">
            <a:spLocks noChangeArrowheads="1"/>
          </p:cNvSpPr>
          <p:nvPr/>
        </p:nvSpPr>
        <p:spPr bwMode="auto">
          <a:xfrm>
            <a:off x="6744334" y="2058988"/>
            <a:ext cx="3714115" cy="244475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t" anchorCtr="0" upright="1">
            <a:noAutofit/>
          </a:bodyPr>
          <a:lstStyle/>
          <a:p>
            <a:pPr eaLnBrk="0">
              <a:lnSpc>
                <a:spcPct val="85000"/>
              </a:lnSpc>
              <a:spcAft>
                <a:spcPts val="0"/>
              </a:spcAft>
            </a:pPr>
            <a:r>
              <a:rPr lang="fr-FR" sz="2000" spc="-25" dirty="0">
                <a:solidFill>
                  <a:srgbClr val="07070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Roue motrice droite</a:t>
            </a:r>
            <a:endParaRPr lang="fr-FR" sz="2000" dirty="0">
              <a:solidFill>
                <a:srgbClr val="070708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Zone de texte 995"/>
          <p:cNvSpPr txBox="1">
            <a:spLocks noChangeArrowheads="1"/>
          </p:cNvSpPr>
          <p:nvPr/>
        </p:nvSpPr>
        <p:spPr bwMode="auto">
          <a:xfrm>
            <a:off x="6744335" y="2873596"/>
            <a:ext cx="3161665" cy="168053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t" anchorCtr="0" upright="1">
            <a:noAutofit/>
          </a:bodyPr>
          <a:lstStyle/>
          <a:p>
            <a:pPr eaLnBrk="0">
              <a:lnSpc>
                <a:spcPct val="86000"/>
              </a:lnSpc>
              <a:spcAft>
                <a:spcPts val="0"/>
              </a:spcAft>
            </a:pPr>
            <a:r>
              <a:rPr lang="fr-FR" sz="2000" spc="-25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Moteur de la roue droite</a:t>
            </a:r>
            <a:endParaRPr lang="fr-FR" sz="20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Zone de texte 996"/>
          <p:cNvSpPr txBox="1">
            <a:spLocks noChangeArrowheads="1"/>
          </p:cNvSpPr>
          <p:nvPr/>
        </p:nvSpPr>
        <p:spPr bwMode="auto">
          <a:xfrm>
            <a:off x="7107237" y="4002341"/>
            <a:ext cx="3570288" cy="41529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t" anchorCtr="0" upright="1">
            <a:noAutofit/>
          </a:bodyPr>
          <a:lstStyle/>
          <a:p>
            <a:pPr eaLnBrk="0">
              <a:lnSpc>
                <a:spcPct val="85000"/>
              </a:lnSpc>
              <a:spcAft>
                <a:spcPts val="0"/>
              </a:spcAft>
            </a:pPr>
            <a:r>
              <a:rPr lang="fr-FR" sz="2000" spc="-15" dirty="0">
                <a:solidFill>
                  <a:srgbClr val="07070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Module de suivi de ligne </a:t>
            </a:r>
            <a:r>
              <a:rPr lang="fr-FR" sz="2000" dirty="0">
                <a:solidFill>
                  <a:srgbClr val="07070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à infrarouge</a:t>
            </a:r>
            <a:endParaRPr lang="fr-FR" sz="2000" dirty="0">
              <a:solidFill>
                <a:srgbClr val="070708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Zone de texte 997"/>
          <p:cNvSpPr txBox="1">
            <a:spLocks noChangeArrowheads="1"/>
          </p:cNvSpPr>
          <p:nvPr/>
        </p:nvSpPr>
        <p:spPr bwMode="auto">
          <a:xfrm>
            <a:off x="7020560" y="5030406"/>
            <a:ext cx="3247390" cy="322644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t" anchorCtr="0" upright="1">
            <a:noAutofit/>
          </a:bodyPr>
          <a:lstStyle/>
          <a:p>
            <a:pPr eaLnBrk="0">
              <a:lnSpc>
                <a:spcPct val="85000"/>
              </a:lnSpc>
              <a:spcAft>
                <a:spcPts val="0"/>
              </a:spcAft>
            </a:pPr>
            <a:r>
              <a:rPr lang="fr-FR" sz="2000" spc="-25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Moteur de la roue gauche</a:t>
            </a:r>
            <a:endParaRPr lang="fr-FR" sz="20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Zone de texte 998"/>
          <p:cNvSpPr txBox="1">
            <a:spLocks noChangeArrowheads="1"/>
          </p:cNvSpPr>
          <p:nvPr/>
        </p:nvSpPr>
        <p:spPr bwMode="auto">
          <a:xfrm>
            <a:off x="6888162" y="5814535"/>
            <a:ext cx="3017838" cy="421164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t" anchorCtr="0" upright="1">
            <a:noAutofit/>
          </a:bodyPr>
          <a:lstStyle/>
          <a:p>
            <a:pPr eaLnBrk="0">
              <a:lnSpc>
                <a:spcPct val="85000"/>
              </a:lnSpc>
              <a:spcAft>
                <a:spcPts val="0"/>
              </a:spcAft>
            </a:pPr>
            <a:r>
              <a:rPr lang="fr-FR" sz="2000" spc="-25" dirty="0">
                <a:solidFill>
                  <a:srgbClr val="07070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Roue motrice gauche</a:t>
            </a:r>
            <a:endParaRPr lang="fr-FR" sz="2000" dirty="0">
              <a:solidFill>
                <a:srgbClr val="070708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Zone de texte 1001"/>
          <p:cNvSpPr txBox="1">
            <a:spLocks noChangeArrowheads="1"/>
          </p:cNvSpPr>
          <p:nvPr/>
        </p:nvSpPr>
        <p:spPr bwMode="auto">
          <a:xfrm>
            <a:off x="928687" y="6342986"/>
            <a:ext cx="10334625" cy="286703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t" anchorCtr="0" upright="1">
            <a:noAutofit/>
          </a:bodyPr>
          <a:lstStyle/>
          <a:p>
            <a:pPr algn="ctr" eaLnBrk="0">
              <a:lnSpc>
                <a:spcPct val="85000"/>
              </a:lnSpc>
              <a:spcAft>
                <a:spcPts val="0"/>
              </a:spcAft>
            </a:pPr>
            <a:r>
              <a:rPr lang="fr-FR" sz="2800" spc="-25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Surlignez </a:t>
            </a:r>
            <a:r>
              <a:rPr lang="fr-FR" sz="2800" spc="-25" dirty="0">
                <a:solidFill>
                  <a:srgbClr val="07070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en rouge les capteurs et en bleu les actionneurs</a:t>
            </a:r>
            <a:endParaRPr lang="fr-FR" sz="800" dirty="0">
              <a:solidFill>
                <a:srgbClr val="070708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582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Equipement de notre robot : Localiser les capteurs et actionneurs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139315"/>
            <a:ext cx="8572500" cy="3676650"/>
          </a:xfrm>
          <a:prstGeom prst="rect">
            <a:avLst/>
          </a:prstGeom>
        </p:spPr>
      </p:pic>
      <p:sp>
        <p:nvSpPr>
          <p:cNvPr id="5" name="Zone de texte 999"/>
          <p:cNvSpPr txBox="1">
            <a:spLocks noChangeArrowheads="1"/>
          </p:cNvSpPr>
          <p:nvPr/>
        </p:nvSpPr>
        <p:spPr bwMode="auto">
          <a:xfrm>
            <a:off x="5603557" y="5361305"/>
            <a:ext cx="4645343" cy="768985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t" anchorCtr="0" upright="1">
            <a:noAutofit/>
          </a:bodyPr>
          <a:lstStyle/>
          <a:p>
            <a:pPr eaLnBrk="0">
              <a:spcBef>
                <a:spcPts val="900"/>
              </a:spcBef>
              <a:spcAft>
                <a:spcPts val="540"/>
              </a:spcAft>
            </a:pPr>
            <a:r>
              <a:rPr lang="fr-FR" sz="2000" spc="-15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Module de suivi de ligne </a:t>
            </a:r>
            <a:r>
              <a:rPr lang="fr-FR" sz="20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à infrarouge</a:t>
            </a:r>
            <a:endParaRPr lang="fr-FR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5495925" y="4684197"/>
            <a:ext cx="376237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Module à ultrasons</a:t>
            </a:r>
            <a:endParaRPr lang="fr-FR" sz="20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6" name="Zone de texte 1001"/>
          <p:cNvSpPr txBox="1">
            <a:spLocks noChangeArrowheads="1"/>
          </p:cNvSpPr>
          <p:nvPr/>
        </p:nvSpPr>
        <p:spPr bwMode="auto">
          <a:xfrm>
            <a:off x="928687" y="6352222"/>
            <a:ext cx="10334625" cy="286703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t" anchorCtr="0" upright="1">
            <a:noAutofit/>
          </a:bodyPr>
          <a:lstStyle/>
          <a:p>
            <a:pPr algn="ctr" eaLnBrk="0">
              <a:lnSpc>
                <a:spcPct val="85000"/>
              </a:lnSpc>
              <a:spcAft>
                <a:spcPts val="0"/>
              </a:spcAft>
            </a:pPr>
            <a:r>
              <a:rPr lang="fr-FR" sz="2800" spc="-25" dirty="0">
                <a:solidFill>
                  <a:srgbClr val="07070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Surlignez en rouge les capteurs et en bleu les actionneurs</a:t>
            </a:r>
            <a:endParaRPr lang="fr-FR" sz="800" dirty="0">
              <a:solidFill>
                <a:srgbClr val="070708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581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Analyse fonctionnelle du robot </a:t>
            </a:r>
            <a:r>
              <a:rPr lang="fr-FR" b="1" dirty="0" err="1"/>
              <a:t>mBot</a:t>
            </a:r>
            <a:endParaRPr lang="fr-FR" dirty="0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907" y="1423468"/>
            <a:ext cx="10700620" cy="4690440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3267075" y="2590800"/>
            <a:ext cx="10763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IR ultrason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2390775" y="4543425"/>
            <a:ext cx="9712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Piles / Batterie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6029325" y="4543425"/>
            <a:ext cx="1419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Moteurs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7953375" y="4524375"/>
            <a:ext cx="11906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Réducteur Roues</a:t>
            </a:r>
          </a:p>
        </p:txBody>
      </p:sp>
    </p:spTree>
    <p:extLst>
      <p:ext uri="{BB962C8B-B14F-4D97-AF65-F5344CB8AC3E}">
        <p14:creationId xmlns:p14="http://schemas.microsoft.com/office/powerpoint/2010/main" val="1947992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b="1" dirty="0"/>
              <a:t>L’environnement de programmation : Le logiciel de programmation </a:t>
            </a:r>
            <a:r>
              <a:rPr lang="fr-FR" b="1" dirty="0" err="1"/>
              <a:t>mBlock</a:t>
            </a:r>
            <a:endParaRPr lang="fr-FR" dirty="0"/>
          </a:p>
        </p:txBody>
      </p:sp>
      <p:pic>
        <p:nvPicPr>
          <p:cNvPr id="4" name="Image 3"/>
          <p:cNvPicPr/>
          <p:nvPr/>
        </p:nvPicPr>
        <p:blipFill>
          <a:blip r:embed="rId2"/>
          <a:stretch>
            <a:fillRect/>
          </a:stretch>
        </p:blipFill>
        <p:spPr>
          <a:xfrm>
            <a:off x="1818322" y="1760854"/>
            <a:ext cx="6887528" cy="4944745"/>
          </a:xfrm>
          <a:prstGeom prst="rect">
            <a:avLst/>
          </a:prstGeom>
        </p:spPr>
      </p:pic>
      <p:sp>
        <p:nvSpPr>
          <p:cNvPr id="5" name="Zone de texte 2"/>
          <p:cNvSpPr txBox="1">
            <a:spLocks noChangeArrowheads="1"/>
          </p:cNvSpPr>
          <p:nvPr/>
        </p:nvSpPr>
        <p:spPr bwMode="auto">
          <a:xfrm>
            <a:off x="5000625" y="2295525"/>
            <a:ext cx="2000250" cy="622300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 eaLnBrk="0">
              <a:spcBef>
                <a:spcPts val="180"/>
              </a:spcBef>
              <a:spcAft>
                <a:spcPts val="360"/>
              </a:spcAft>
            </a:pPr>
            <a:r>
              <a:rPr lang="fr-FR" sz="1000" spc="-2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 robot est connecté :</a:t>
            </a:r>
            <a:endParaRPr lang="fr-FR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 eaLnBrk="0">
              <a:spcBef>
                <a:spcPts val="180"/>
              </a:spcBef>
              <a:spcAft>
                <a:spcPts val="360"/>
              </a:spcAft>
            </a:pPr>
            <a:r>
              <a:rPr lang="fr-FR" sz="1000" spc="-2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Point au vert et Indication « Connecté » dans le bandeau</a:t>
            </a:r>
            <a:endParaRPr lang="fr-FR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6" name="Connecteur droit avec flèche 5"/>
          <p:cNvCxnSpPr/>
          <p:nvPr/>
        </p:nvCxnSpPr>
        <p:spPr>
          <a:xfrm flipH="1">
            <a:off x="4581525" y="2917825"/>
            <a:ext cx="831850" cy="2921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Ellipse 6"/>
          <p:cNvSpPr/>
          <p:nvPr/>
        </p:nvSpPr>
        <p:spPr>
          <a:xfrm>
            <a:off x="4493419" y="3167067"/>
            <a:ext cx="85725" cy="83339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/>
          <p:cNvSpPr txBox="1"/>
          <p:nvPr/>
        </p:nvSpPr>
        <p:spPr>
          <a:xfrm>
            <a:off x="5413375" y="3629891"/>
            <a:ext cx="245600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Zone de construction de votre programme </a:t>
            </a:r>
            <a:br>
              <a:rPr lang="fr-FR" dirty="0"/>
            </a:br>
            <a:r>
              <a:rPr lang="fr-FR" dirty="0"/>
              <a:t>par « cliquer-déposer » des blocs des différents scripts.</a:t>
            </a:r>
          </a:p>
          <a:p>
            <a:endParaRPr lang="fr-FR" dirty="0"/>
          </a:p>
        </p:txBody>
      </p:sp>
      <p:sp>
        <p:nvSpPr>
          <p:cNvPr id="9" name="ZoneTexte 8"/>
          <p:cNvSpPr txBox="1"/>
          <p:nvPr/>
        </p:nvSpPr>
        <p:spPr>
          <a:xfrm>
            <a:off x="9051636" y="2382982"/>
            <a:ext cx="2909455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Pour un meilleur confort de travail cliquer sur cette flèche ou choisir « petite scène » dans le menu EDITION</a:t>
            </a:r>
          </a:p>
          <a:p>
            <a:endParaRPr lang="fr-FR" dirty="0"/>
          </a:p>
        </p:txBody>
      </p:sp>
      <p:cxnSp>
        <p:nvCxnSpPr>
          <p:cNvPr id="13" name="Connecteur droit avec flèche 12"/>
          <p:cNvCxnSpPr>
            <a:cxnSpLocks/>
          </p:cNvCxnSpPr>
          <p:nvPr/>
        </p:nvCxnSpPr>
        <p:spPr>
          <a:xfrm flipH="1">
            <a:off x="3251200" y="3320572"/>
            <a:ext cx="5800436" cy="289547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702645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494</TotalTime>
  <Words>560</Words>
  <Application>Microsoft Office PowerPoint</Application>
  <PresentationFormat>Grand écran</PresentationFormat>
  <Paragraphs>97</Paragraphs>
  <Slides>12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Thème Office</vt:lpstr>
      <vt:lpstr>mBot : Initiation à la programmation graphique</vt:lpstr>
      <vt:lpstr>Présentation :  </vt:lpstr>
      <vt:lpstr>Actions et actionneurs :  </vt:lpstr>
      <vt:lpstr>Boutons et capteurs :   </vt:lpstr>
      <vt:lpstr>Equipement de notre robot : Localiser les capteurs et actionneurs </vt:lpstr>
      <vt:lpstr>Equipement de notre robot : Localiser les capteurs et actionneurs</vt:lpstr>
      <vt:lpstr>Equipement de notre robot : Localiser les capteurs et actionneurs</vt:lpstr>
      <vt:lpstr>Analyse fonctionnelle du robot mBot</vt:lpstr>
      <vt:lpstr>L’environnement de programmation : Le logiciel de programmation mBlock</vt:lpstr>
      <vt:lpstr>Connecter mBot avec votre ordinateur</vt:lpstr>
      <vt:lpstr>Mes premiers pas dans la programmation  avec mBlock</vt:lpstr>
      <vt:lpstr>Mes premiers pas dans la programmation avec mBlock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Mbot : Initiation à la programmation graphique</dc:title>
  <dc:creator>yves</dc:creator>
  <cp:lastModifiedBy>yves</cp:lastModifiedBy>
  <cp:revision>28</cp:revision>
  <dcterms:created xsi:type="dcterms:W3CDTF">2017-01-04T13:26:49Z</dcterms:created>
  <dcterms:modified xsi:type="dcterms:W3CDTF">2017-05-13T09:21:56Z</dcterms:modified>
</cp:coreProperties>
</file>