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8" r:id="rId3"/>
    <p:sldId id="259" r:id="rId4"/>
    <p:sldId id="273" r:id="rId5"/>
    <p:sldId id="260" r:id="rId6"/>
    <p:sldId id="275" r:id="rId7"/>
    <p:sldId id="274" r:id="rId8"/>
    <p:sldId id="261" r:id="rId9"/>
    <p:sldId id="262" r:id="rId10"/>
    <p:sldId id="263" r:id="rId11"/>
    <p:sldId id="264" r:id="rId12"/>
    <p:sldId id="265" r:id="rId13"/>
    <p:sldId id="266" r:id="rId14"/>
    <p:sldId id="267" r:id="rId15"/>
    <p:sldId id="270" r:id="rId16"/>
    <p:sldId id="268" r:id="rId17"/>
    <p:sldId id="276" r:id="rId18"/>
    <p:sldId id="277" r:id="rId19"/>
    <p:sldId id="271" r:id="rId20"/>
    <p:sldId id="272" r:id="rId21"/>
    <p:sldId id="279" r:id="rId22"/>
    <p:sldId id="280" r:id="rId23"/>
    <p:sldId id="281" r:id="rId24"/>
    <p:sldId id="282" r:id="rId25"/>
    <p:sldId id="283"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EE2"/>
    <a:srgbClr val="FAF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7249" autoAdjust="0"/>
  </p:normalViewPr>
  <p:slideViewPr>
    <p:cSldViewPr snapToGrid="0">
      <p:cViewPr varScale="1">
        <p:scale>
          <a:sx n="58" d="100"/>
          <a:sy n="58" d="100"/>
        </p:scale>
        <p:origin x="12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C6A99-EEC6-4E0D-B4B8-A3D6BE578677}" type="datetimeFigureOut">
              <a:rPr lang="fr-FR" smtClean="0"/>
              <a:t>19/04/2017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73D60-7DA9-427B-B207-0DB985E849FC}" type="slidenum">
              <a:rPr lang="fr-FR" smtClean="0"/>
              <a:t>‹N°›</a:t>
            </a:fld>
            <a:endParaRPr lang="fr-FR"/>
          </a:p>
        </p:txBody>
      </p:sp>
    </p:spTree>
    <p:extLst>
      <p:ext uri="{BB962C8B-B14F-4D97-AF65-F5344CB8AC3E}">
        <p14:creationId xmlns:p14="http://schemas.microsoft.com/office/powerpoint/2010/main" val="185372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869F8-8502-4979-8E4D-B04DE67339D2}" type="slidenum">
              <a:rPr lang="fr-FR" smtClean="0"/>
              <a:t>1</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313170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solidFill>
                  <a:srgbClr val="002060"/>
                </a:solidFill>
              </a:rPr>
              <a:t> </a:t>
            </a:r>
          </a:p>
          <a:p>
            <a:r>
              <a:rPr lang="fr-FR" dirty="0" smtClean="0">
                <a:solidFill>
                  <a:srgbClr val="002060"/>
                </a:solidFill>
              </a:rPr>
              <a:t>Le niveau de maîtrise atteint détermine la note de contrôle continu du DNB</a:t>
            </a:r>
          </a:p>
          <a:p>
            <a:pPr marL="0" indent="0">
              <a:buNone/>
            </a:pPr>
            <a:endParaRPr lang="fr-FR" dirty="0" smtClean="0">
              <a:solidFill>
                <a:srgbClr val="002060"/>
              </a:solidFill>
            </a:endParaRPr>
          </a:p>
          <a:p>
            <a:r>
              <a:rPr lang="fr-FR" dirty="0" smtClean="0">
                <a:solidFill>
                  <a:srgbClr val="002060"/>
                </a:solidFill>
              </a:rPr>
              <a:t>Dans l’intérêt de l’élève, c’est le travail régulier et répété de ces compétences tout au long de ses années au collège qui lui permet de les maîtriser du mieux possible en fin de 3è.</a:t>
            </a:r>
          </a:p>
          <a:p>
            <a:pPr marL="0" indent="0">
              <a:buNone/>
            </a:pPr>
            <a:r>
              <a:rPr lang="fr-FR" dirty="0" smtClean="0">
                <a:solidFill>
                  <a:srgbClr val="002060"/>
                </a:solidFill>
              </a:rPr>
              <a:t> C’est le plus important !</a:t>
            </a:r>
          </a:p>
          <a:p>
            <a:endParaRPr lang="fr-FR" dirty="0" smtClean="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fld id="{8FE73D60-7DA9-427B-B207-0DB985E849FC}" type="slidenum">
              <a:rPr lang="fr-FR" smtClean="0"/>
              <a:t>2</a:t>
            </a:fld>
            <a:endParaRPr lang="fr-FR"/>
          </a:p>
        </p:txBody>
      </p:sp>
    </p:spTree>
    <p:extLst>
      <p:ext uri="{BB962C8B-B14F-4D97-AF65-F5344CB8AC3E}">
        <p14:creationId xmlns:p14="http://schemas.microsoft.com/office/powerpoint/2010/main" val="199683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L’AP s’intègre très facilement dans notre enseignement, il ne doit pas être conçu comme des séances « déconnectées » du reste de la progression.</a:t>
            </a:r>
            <a:r>
              <a:rPr lang="fr-FR" baseline="0" dirty="0" smtClean="0"/>
              <a:t> </a:t>
            </a:r>
          </a:p>
          <a:p>
            <a:r>
              <a:rPr lang="fr-FR" baseline="0" dirty="0" smtClean="0"/>
              <a:t>Exemple : On fait une séance d’AP pour apprendre à nos élèves à convertir ou à faire un graphique, quand on en a besoin : dans le contexte !</a:t>
            </a:r>
            <a:endParaRPr lang="fr-FR" dirty="0"/>
          </a:p>
        </p:txBody>
      </p:sp>
      <p:sp>
        <p:nvSpPr>
          <p:cNvPr id="4" name="Espace réservé du numéro de diapositive 3"/>
          <p:cNvSpPr>
            <a:spLocks noGrp="1"/>
          </p:cNvSpPr>
          <p:nvPr>
            <p:ph type="sldNum" sz="quarter" idx="10"/>
          </p:nvPr>
        </p:nvSpPr>
        <p:spPr/>
        <p:txBody>
          <a:bodyPr/>
          <a:lstStyle/>
          <a:p>
            <a:fld id="{8FE73D60-7DA9-427B-B207-0DB985E849FC}" type="slidenum">
              <a:rPr lang="fr-FR" smtClean="0"/>
              <a:t>4</a:t>
            </a:fld>
            <a:endParaRPr lang="fr-FR"/>
          </a:p>
        </p:txBody>
      </p:sp>
    </p:spTree>
    <p:extLst>
      <p:ext uri="{BB962C8B-B14F-4D97-AF65-F5344CB8AC3E}">
        <p14:creationId xmlns:p14="http://schemas.microsoft.com/office/powerpoint/2010/main" val="82644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E73D60-7DA9-427B-B207-0DB985E849FC}" type="slidenum">
              <a:rPr lang="fr-FR" smtClean="0"/>
              <a:t>7</a:t>
            </a:fld>
            <a:endParaRPr lang="fr-FR"/>
          </a:p>
        </p:txBody>
      </p:sp>
    </p:spTree>
    <p:extLst>
      <p:ext uri="{BB962C8B-B14F-4D97-AF65-F5344CB8AC3E}">
        <p14:creationId xmlns:p14="http://schemas.microsoft.com/office/powerpoint/2010/main" val="255086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E73D60-7DA9-427B-B207-0DB985E849FC}" type="slidenum">
              <a:rPr lang="fr-FR" smtClean="0"/>
              <a:t>22</a:t>
            </a:fld>
            <a:endParaRPr lang="fr-FR"/>
          </a:p>
        </p:txBody>
      </p:sp>
    </p:spTree>
    <p:extLst>
      <p:ext uri="{BB962C8B-B14F-4D97-AF65-F5344CB8AC3E}">
        <p14:creationId xmlns:p14="http://schemas.microsoft.com/office/powerpoint/2010/main" val="7950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307207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43436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226465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454146" y="976321"/>
            <a:ext cx="10526183" cy="243389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454145" y="3472208"/>
            <a:ext cx="10128253"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7665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15415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47081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19BD65A-6A88-4C07-A82E-629989F3C40E}"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148005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19BD65A-6A88-4C07-A82E-629989F3C40E}" type="datetimeFigureOut">
              <a:rPr lang="fr-FR" smtClean="0"/>
              <a:t>19/04/2017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50082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19BD65A-6A88-4C07-A82E-629989F3C40E}" type="datetimeFigureOut">
              <a:rPr lang="fr-FR" smtClean="0"/>
              <a:t>19/04/2017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380458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9BD65A-6A88-4C07-A82E-629989F3C40E}" type="datetimeFigureOut">
              <a:rPr lang="fr-FR" smtClean="0"/>
              <a:t>19/04/2017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4033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9BD65A-6A88-4C07-A82E-629989F3C40E}"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286756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9BD65A-6A88-4C07-A82E-629989F3C40E}"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7EE3A-95BA-4AE3-A9C0-7A686DA2672D}" type="slidenum">
              <a:rPr lang="fr-FR" smtClean="0"/>
              <a:t>‹N°›</a:t>
            </a:fld>
            <a:endParaRPr lang="fr-FR"/>
          </a:p>
        </p:txBody>
      </p:sp>
    </p:spTree>
    <p:extLst>
      <p:ext uri="{BB962C8B-B14F-4D97-AF65-F5344CB8AC3E}">
        <p14:creationId xmlns:p14="http://schemas.microsoft.com/office/powerpoint/2010/main" val="330452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BD65A-6A88-4C07-A82E-629989F3C40E}" type="datetimeFigureOut">
              <a:rPr lang="fr-FR" smtClean="0"/>
              <a:t>19/04/2017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7EE3A-95BA-4AE3-A9C0-7A686DA2672D}" type="slidenum">
              <a:rPr lang="fr-FR" smtClean="0"/>
              <a:t>‹N°›</a:t>
            </a:fld>
            <a:endParaRPr lang="fr-FR"/>
          </a:p>
        </p:txBody>
      </p:sp>
    </p:spTree>
    <p:extLst>
      <p:ext uri="{BB962C8B-B14F-4D97-AF65-F5344CB8AC3E}">
        <p14:creationId xmlns:p14="http://schemas.microsoft.com/office/powerpoint/2010/main" val="162436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re 6"/>
          <p:cNvSpPr>
            <a:spLocks noGrp="1"/>
          </p:cNvSpPr>
          <p:nvPr>
            <p:ph type="ctrTitle"/>
          </p:nvPr>
        </p:nvSpPr>
        <p:spPr>
          <a:xfrm>
            <a:off x="907182" y="1331291"/>
            <a:ext cx="9784080" cy="4163073"/>
          </a:xfrm>
        </p:spPr>
        <p:txBody>
          <a:bodyPr>
            <a:normAutofit fontScale="90000"/>
          </a:bodyPr>
          <a:lstStyle/>
          <a:p>
            <a:pPr algn="ctr" eaLnBrk="1" hangingPunct="1"/>
            <a:r>
              <a:rPr lang="fr-FR" sz="5400" b="1" dirty="0" smtClean="0">
                <a:solidFill>
                  <a:srgbClr val="7030A0"/>
                </a:solidFill>
              </a:rPr>
              <a:t>Formation disciplinaire </a:t>
            </a:r>
            <a:br>
              <a:rPr lang="fr-FR" sz="5400" b="1" dirty="0" smtClean="0">
                <a:solidFill>
                  <a:srgbClr val="7030A0"/>
                </a:solidFill>
              </a:rPr>
            </a:br>
            <a:r>
              <a:rPr lang="fr-FR" sz="5400" b="1" dirty="0" smtClean="0">
                <a:solidFill>
                  <a:srgbClr val="7030A0"/>
                </a:solidFill>
              </a:rPr>
              <a:t>n°3</a:t>
            </a:r>
            <a:br>
              <a:rPr lang="fr-FR" sz="5400" b="1" dirty="0" smtClean="0">
                <a:solidFill>
                  <a:srgbClr val="7030A0"/>
                </a:solidFill>
              </a:rPr>
            </a:br>
            <a:r>
              <a:rPr lang="fr-FR" sz="5400" b="1" dirty="0" smtClean="0">
                <a:solidFill>
                  <a:srgbClr val="7030A0"/>
                </a:solidFill>
              </a:rPr>
              <a:t>-</a:t>
            </a:r>
            <a:r>
              <a:rPr lang="fr-FR" sz="5400" b="1" dirty="0">
                <a:solidFill>
                  <a:srgbClr val="7030A0"/>
                </a:solidFill>
              </a:rPr>
              <a:t/>
            </a:r>
            <a:br>
              <a:rPr lang="fr-FR" sz="5400" b="1" dirty="0">
                <a:solidFill>
                  <a:srgbClr val="7030A0"/>
                </a:solidFill>
              </a:rPr>
            </a:br>
            <a:r>
              <a:rPr lang="fr-FR" sz="4000" dirty="0" smtClean="0">
                <a:solidFill>
                  <a:srgbClr val="7030A0"/>
                </a:solidFill>
              </a:rPr>
              <a:t>La réforme des Collèges</a:t>
            </a:r>
            <a:r>
              <a:rPr lang="fr-FR" dirty="0" smtClean="0">
                <a:solidFill>
                  <a:srgbClr val="7030A0"/>
                </a:solidFill>
              </a:rPr>
              <a:t/>
            </a:r>
            <a:br>
              <a:rPr lang="fr-FR" dirty="0" smtClean="0">
                <a:solidFill>
                  <a:srgbClr val="7030A0"/>
                </a:solidFill>
              </a:rPr>
            </a:br>
            <a:r>
              <a:rPr lang="fr-FR" dirty="0" smtClean="0">
                <a:solidFill>
                  <a:srgbClr val="7030A0"/>
                </a:solidFill>
              </a:rPr>
              <a:t>-</a:t>
            </a:r>
            <a:br>
              <a:rPr lang="fr-FR" dirty="0" smtClean="0">
                <a:solidFill>
                  <a:srgbClr val="7030A0"/>
                </a:solidFill>
              </a:rPr>
            </a:br>
            <a:r>
              <a:rPr lang="fr-FR" sz="4900" dirty="0" smtClean="0">
                <a:solidFill>
                  <a:srgbClr val="7030A0"/>
                </a:solidFill>
              </a:rPr>
              <a:t>Atelier « Evaluation </a:t>
            </a:r>
            <a:r>
              <a:rPr lang="fr-FR" sz="4900" smtClean="0">
                <a:solidFill>
                  <a:srgbClr val="7030A0"/>
                </a:solidFill>
              </a:rPr>
              <a:t>des compétences</a:t>
            </a:r>
            <a:r>
              <a:rPr lang="fr-FR" sz="4900" dirty="0" smtClean="0">
                <a:solidFill>
                  <a:srgbClr val="7030A0"/>
                </a:solidFill>
              </a:rPr>
              <a:t> »</a:t>
            </a:r>
          </a:p>
        </p:txBody>
      </p:sp>
      <p:sp>
        <p:nvSpPr>
          <p:cNvPr id="6146" name="Sous-titre 2"/>
          <p:cNvSpPr>
            <a:spLocks noGrp="1"/>
          </p:cNvSpPr>
          <p:nvPr>
            <p:ph type="subTitle" idx="1"/>
          </p:nvPr>
        </p:nvSpPr>
        <p:spPr>
          <a:xfrm>
            <a:off x="907183" y="6055743"/>
            <a:ext cx="9784080" cy="417095"/>
          </a:xfrm>
          <a:solidFill>
            <a:schemeClr val="accent1">
              <a:lumMod val="60000"/>
              <a:lumOff val="40000"/>
            </a:schemeClr>
          </a:solidFill>
        </p:spPr>
        <p:txBody>
          <a:bodyPr>
            <a:normAutofit fontScale="92500" lnSpcReduction="10000"/>
          </a:bodyPr>
          <a:lstStyle/>
          <a:p>
            <a:pPr algn="ctr" eaLnBrk="1" hangingPunct="1"/>
            <a:r>
              <a:rPr lang="fr-FR" dirty="0" smtClean="0"/>
              <a:t>Physique-Chimie</a:t>
            </a:r>
          </a:p>
          <a:p>
            <a:pPr algn="ctr" eaLnBrk="1" hangingPunct="1"/>
            <a:endParaRPr lang="fr-FR" dirty="0" smtClean="0"/>
          </a:p>
        </p:txBody>
      </p:sp>
      <p:sp>
        <p:nvSpPr>
          <p:cNvPr id="5" name="Sous-titre 2"/>
          <p:cNvSpPr txBox="1">
            <a:spLocks/>
          </p:cNvSpPr>
          <p:nvPr/>
        </p:nvSpPr>
        <p:spPr>
          <a:xfrm>
            <a:off x="907182" y="352817"/>
            <a:ext cx="9784080" cy="417095"/>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68308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fr-FR" dirty="0" smtClean="0"/>
              <a:t>Académie de Strasbourg</a:t>
            </a:r>
          </a:p>
          <a:p>
            <a:pPr algn="ctr"/>
            <a:endParaRPr lang="fr-FR" dirty="0" smtClean="0"/>
          </a:p>
        </p:txBody>
      </p:sp>
    </p:spTree>
    <p:extLst>
      <p:ext uri="{BB962C8B-B14F-4D97-AF65-F5344CB8AC3E}">
        <p14:creationId xmlns:p14="http://schemas.microsoft.com/office/powerpoint/2010/main" val="236614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3451167" cy="748780"/>
          </a:xfrm>
          <a:solidFill>
            <a:schemeClr val="accent1">
              <a:lumMod val="40000"/>
              <a:lumOff val="60000"/>
            </a:schemeClr>
          </a:solidFill>
        </p:spPr>
        <p:txBody>
          <a:bodyPr>
            <a:normAutofit/>
          </a:bodyPr>
          <a:lstStyle/>
          <a:p>
            <a:pPr algn="ctr"/>
            <a:r>
              <a:rPr lang="fr-FR" sz="3600" dirty="0" smtClean="0"/>
              <a:t>Par exemple, </a:t>
            </a:r>
            <a:endParaRPr lang="fr-FR" sz="3600" dirty="0"/>
          </a:p>
        </p:txBody>
      </p:sp>
      <p:sp>
        <p:nvSpPr>
          <p:cNvPr id="3" name="Espace réservé du contenu 2"/>
          <p:cNvSpPr>
            <a:spLocks noGrp="1"/>
          </p:cNvSpPr>
          <p:nvPr>
            <p:ph idx="1"/>
          </p:nvPr>
        </p:nvSpPr>
        <p:spPr>
          <a:xfrm>
            <a:off x="838199" y="1825625"/>
            <a:ext cx="10903857" cy="4351338"/>
          </a:xfrm>
          <a:solidFill>
            <a:schemeClr val="accent1">
              <a:lumMod val="20000"/>
              <a:lumOff val="80000"/>
            </a:schemeClr>
          </a:solidFill>
        </p:spPr>
        <p:txBody>
          <a:bodyPr>
            <a:normAutofit fontScale="92500" lnSpcReduction="20000"/>
          </a:bodyPr>
          <a:lstStyle/>
          <a:p>
            <a:pPr marL="0" indent="0">
              <a:buNone/>
            </a:pPr>
            <a:r>
              <a:rPr lang="fr-FR" dirty="0" smtClean="0">
                <a:solidFill>
                  <a:srgbClr val="002060"/>
                </a:solidFill>
              </a:rPr>
              <a:t>«</a:t>
            </a:r>
            <a:r>
              <a:rPr lang="fr-FR" dirty="0">
                <a:solidFill>
                  <a:srgbClr val="002060"/>
                </a:solidFill>
              </a:rPr>
              <a:t> Je ne travaille pas suffisamment l’oral ! </a:t>
            </a:r>
            <a:r>
              <a:rPr lang="fr-FR" dirty="0" smtClean="0">
                <a:solidFill>
                  <a:srgbClr val="002060"/>
                </a:solidFill>
              </a:rPr>
              <a:t>» </a:t>
            </a:r>
            <a:r>
              <a:rPr lang="fr-FR" i="1" dirty="0" smtClean="0">
                <a:solidFill>
                  <a:srgbClr val="002060"/>
                </a:solidFill>
              </a:rPr>
              <a:t>(compétence « s’exprimer à l’oral »)</a:t>
            </a:r>
            <a:endParaRPr lang="fr-FR" i="1" dirty="0">
              <a:solidFill>
                <a:srgbClr val="002060"/>
              </a:solidFill>
            </a:endParaRPr>
          </a:p>
          <a:p>
            <a:pPr marL="0" indent="0">
              <a:buNone/>
            </a:pPr>
            <a:r>
              <a:rPr lang="fr-FR" dirty="0">
                <a:solidFill>
                  <a:srgbClr val="002060"/>
                </a:solidFill>
              </a:rPr>
              <a:t>Ou </a:t>
            </a:r>
          </a:p>
          <a:p>
            <a:pPr marL="0" indent="0">
              <a:buNone/>
            </a:pPr>
            <a:r>
              <a:rPr lang="fr-FR" dirty="0">
                <a:solidFill>
                  <a:srgbClr val="002060"/>
                </a:solidFill>
              </a:rPr>
              <a:t>« Comment évaluer le langage écrit sans que ce soit de l’orthographe ou de la grammaire </a:t>
            </a:r>
            <a:r>
              <a:rPr lang="fr-FR" dirty="0" smtClean="0">
                <a:solidFill>
                  <a:srgbClr val="002060"/>
                </a:solidFill>
              </a:rPr>
              <a:t>?» </a:t>
            </a:r>
            <a:r>
              <a:rPr lang="fr-FR" i="1" dirty="0" smtClean="0">
                <a:solidFill>
                  <a:srgbClr val="002060"/>
                </a:solidFill>
              </a:rPr>
              <a:t>(compétence « écrire »)</a:t>
            </a:r>
            <a:endParaRPr lang="fr-FR" i="1" dirty="0">
              <a:solidFill>
                <a:srgbClr val="002060"/>
              </a:solidFill>
            </a:endParaRPr>
          </a:p>
          <a:p>
            <a:pPr marL="0" indent="0">
              <a:buNone/>
            </a:pPr>
            <a:r>
              <a:rPr lang="fr-FR" dirty="0">
                <a:solidFill>
                  <a:srgbClr val="002060"/>
                </a:solidFill>
              </a:rPr>
              <a:t>Ou </a:t>
            </a:r>
          </a:p>
          <a:p>
            <a:pPr marL="0" indent="0">
              <a:buNone/>
            </a:pPr>
            <a:r>
              <a:rPr lang="fr-FR" dirty="0">
                <a:solidFill>
                  <a:srgbClr val="002060"/>
                </a:solidFill>
              </a:rPr>
              <a:t>« Comment évaluer l’organisation du travail personnel de l’élève ? Quels critères ? </a:t>
            </a:r>
            <a:r>
              <a:rPr lang="fr-FR" dirty="0" smtClean="0">
                <a:solidFill>
                  <a:srgbClr val="002060"/>
                </a:solidFill>
              </a:rPr>
              <a:t>» </a:t>
            </a:r>
            <a:r>
              <a:rPr lang="fr-FR" i="1" dirty="0" smtClean="0">
                <a:solidFill>
                  <a:srgbClr val="002060"/>
                </a:solidFill>
              </a:rPr>
              <a:t>(compétence « organiser son travail personnel »)</a:t>
            </a:r>
            <a:endParaRPr lang="fr-FR" i="1" dirty="0">
              <a:solidFill>
                <a:srgbClr val="002060"/>
              </a:solidFill>
            </a:endParaRPr>
          </a:p>
          <a:p>
            <a:pPr marL="0" indent="0">
              <a:buNone/>
            </a:pPr>
            <a:r>
              <a:rPr lang="fr-FR" dirty="0">
                <a:solidFill>
                  <a:srgbClr val="002060"/>
                </a:solidFill>
              </a:rPr>
              <a:t>Ou</a:t>
            </a:r>
          </a:p>
          <a:p>
            <a:pPr marL="0" indent="0">
              <a:buNone/>
            </a:pPr>
            <a:r>
              <a:rPr lang="fr-FR" dirty="0">
                <a:solidFill>
                  <a:srgbClr val="002060"/>
                </a:solidFill>
              </a:rPr>
              <a:t>« Je n’utilise pas suffisamment l’outil numérique ! </a:t>
            </a:r>
            <a:r>
              <a:rPr lang="fr-FR" dirty="0" smtClean="0">
                <a:solidFill>
                  <a:srgbClr val="002060"/>
                </a:solidFill>
              </a:rPr>
              <a:t>» </a:t>
            </a:r>
            <a:r>
              <a:rPr lang="fr-FR" i="1" dirty="0" smtClean="0">
                <a:solidFill>
                  <a:srgbClr val="002060"/>
                </a:solidFill>
              </a:rPr>
              <a:t>(compétence « mobiliser l’outil numérique pour apprendre… »)</a:t>
            </a:r>
            <a:endParaRPr lang="fr-FR" i="1" dirty="0">
              <a:solidFill>
                <a:srgbClr val="002060"/>
              </a:solidFill>
            </a:endParaRPr>
          </a:p>
          <a:p>
            <a:pPr marL="0" indent="0">
              <a:buNone/>
            </a:pPr>
            <a:r>
              <a:rPr lang="fr-FR" dirty="0" err="1" smtClean="0">
                <a:solidFill>
                  <a:srgbClr val="002060"/>
                </a:solidFill>
              </a:rPr>
              <a:t>Etc</a:t>
            </a:r>
            <a:endParaRPr lang="fr-FR" dirty="0">
              <a:solidFill>
                <a:srgbClr val="002060"/>
              </a:solidFill>
            </a:endParaRPr>
          </a:p>
        </p:txBody>
      </p:sp>
    </p:spTree>
    <p:extLst>
      <p:ext uri="{BB962C8B-B14F-4D97-AF65-F5344CB8AC3E}">
        <p14:creationId xmlns:p14="http://schemas.microsoft.com/office/powerpoint/2010/main" val="32227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Et vous ? Quelle compétence pensez–vous négliger  ?</a:t>
            </a:r>
            <a:endParaRPr lang="fr-FR" dirty="0">
              <a:solidFill>
                <a:srgbClr val="0070C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43" y="1908204"/>
            <a:ext cx="2355465" cy="2078719"/>
          </a:xfrm>
          <a:prstGeom prst="rect">
            <a:avLst/>
          </a:prstGeom>
        </p:spPr>
      </p:pic>
      <p:sp>
        <p:nvSpPr>
          <p:cNvPr id="14" name="ZoneTexte 13"/>
          <p:cNvSpPr txBox="1"/>
          <p:nvPr/>
        </p:nvSpPr>
        <p:spPr>
          <a:xfrm>
            <a:off x="628637" y="2439733"/>
            <a:ext cx="1759883" cy="1015663"/>
          </a:xfrm>
          <a:prstGeom prst="rect">
            <a:avLst/>
          </a:prstGeom>
          <a:noFill/>
        </p:spPr>
        <p:txBody>
          <a:bodyPr wrap="square" rtlCol="0">
            <a:spAutoFit/>
          </a:bodyPr>
          <a:lstStyle/>
          <a:p>
            <a:pPr algn="ctr"/>
            <a:r>
              <a:rPr lang="fr-FR" sz="2000" b="1" dirty="0" smtClean="0">
                <a:solidFill>
                  <a:srgbClr val="0070C0"/>
                </a:solidFill>
              </a:rPr>
              <a:t>On va se fixer</a:t>
            </a:r>
          </a:p>
          <a:p>
            <a:pPr algn="ctr"/>
            <a:r>
              <a:rPr lang="fr-FR" sz="2000" b="1" dirty="0" smtClean="0">
                <a:solidFill>
                  <a:srgbClr val="0070C0"/>
                </a:solidFill>
              </a:rPr>
              <a:t>de petits</a:t>
            </a:r>
          </a:p>
          <a:p>
            <a:pPr algn="ctr"/>
            <a:r>
              <a:rPr lang="fr-FR" sz="2000" b="1" dirty="0" smtClean="0">
                <a:solidFill>
                  <a:srgbClr val="0070C0"/>
                </a:solidFill>
              </a:rPr>
              <a:t>objectifs</a:t>
            </a:r>
            <a:endParaRPr lang="fr-FR" sz="2000" b="1" dirty="0">
              <a:solidFill>
                <a:srgbClr val="0070C0"/>
              </a:solidFill>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537" y="1510916"/>
            <a:ext cx="2010056" cy="1857634"/>
          </a:xfrm>
          <a:prstGeom prst="rect">
            <a:avLst/>
          </a:prstGeom>
        </p:spPr>
      </p:pic>
      <p:sp>
        <p:nvSpPr>
          <p:cNvPr id="16" name="ZoneTexte 15"/>
          <p:cNvSpPr txBox="1"/>
          <p:nvPr/>
        </p:nvSpPr>
        <p:spPr>
          <a:xfrm>
            <a:off x="6917585" y="2187254"/>
            <a:ext cx="1023549" cy="400110"/>
          </a:xfrm>
          <a:prstGeom prst="rect">
            <a:avLst/>
          </a:prstGeom>
          <a:noFill/>
        </p:spPr>
        <p:txBody>
          <a:bodyPr wrap="square" rtlCol="0">
            <a:spAutoFit/>
          </a:bodyPr>
          <a:lstStyle/>
          <a:p>
            <a:r>
              <a:rPr lang="fr-FR" sz="2000" b="1" dirty="0" smtClean="0">
                <a:solidFill>
                  <a:srgbClr val="0070C0"/>
                </a:solidFill>
              </a:rPr>
              <a:t>précis</a:t>
            </a:r>
            <a:endParaRPr lang="fr-FR" sz="2000" b="1" dirty="0">
              <a:solidFill>
                <a:srgbClr val="0070C0"/>
              </a:solidFill>
            </a:endParaRP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611" y="3986924"/>
            <a:ext cx="2406663" cy="2224166"/>
          </a:xfrm>
          <a:prstGeom prst="rect">
            <a:avLst/>
          </a:prstGeom>
        </p:spPr>
      </p:pic>
      <p:sp>
        <p:nvSpPr>
          <p:cNvPr id="18" name="ZoneTexte 17"/>
          <p:cNvSpPr txBox="1"/>
          <p:nvPr/>
        </p:nvSpPr>
        <p:spPr>
          <a:xfrm>
            <a:off x="9456739" y="4898952"/>
            <a:ext cx="2093403" cy="400110"/>
          </a:xfrm>
          <a:prstGeom prst="rect">
            <a:avLst/>
          </a:prstGeom>
          <a:noFill/>
        </p:spPr>
        <p:txBody>
          <a:bodyPr wrap="square" rtlCol="0">
            <a:spAutoFit/>
          </a:bodyPr>
          <a:lstStyle/>
          <a:p>
            <a:r>
              <a:rPr lang="fr-FR" sz="2000" b="1" dirty="0" smtClean="0">
                <a:solidFill>
                  <a:srgbClr val="0070C0"/>
                </a:solidFill>
              </a:rPr>
              <a:t>individuellement</a:t>
            </a:r>
            <a:endParaRPr lang="fr-FR" sz="2000" b="1" dirty="0">
              <a:solidFill>
                <a:srgbClr val="0070C0"/>
              </a:solidFill>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242" y="4425421"/>
            <a:ext cx="2010056" cy="1857634"/>
          </a:xfrm>
          <a:prstGeom prst="rect">
            <a:avLst/>
          </a:prstGeom>
        </p:spPr>
      </p:pic>
      <p:sp>
        <p:nvSpPr>
          <p:cNvPr id="20" name="ZoneTexte 19"/>
          <p:cNvSpPr txBox="1"/>
          <p:nvPr/>
        </p:nvSpPr>
        <p:spPr>
          <a:xfrm>
            <a:off x="2022765" y="4985153"/>
            <a:ext cx="1403988" cy="707886"/>
          </a:xfrm>
          <a:prstGeom prst="rect">
            <a:avLst/>
          </a:prstGeom>
          <a:noFill/>
        </p:spPr>
        <p:txBody>
          <a:bodyPr wrap="square" rtlCol="0">
            <a:spAutoFit/>
          </a:bodyPr>
          <a:lstStyle/>
          <a:p>
            <a:pPr algn="ctr"/>
            <a:r>
              <a:rPr lang="fr-FR" sz="2000" b="1" dirty="0" smtClean="0">
                <a:solidFill>
                  <a:srgbClr val="0070C0"/>
                </a:solidFill>
              </a:rPr>
              <a:t>et …petit à</a:t>
            </a:r>
          </a:p>
          <a:p>
            <a:pPr algn="ctr"/>
            <a:r>
              <a:rPr lang="fr-FR" sz="2000" b="1" dirty="0" smtClean="0">
                <a:solidFill>
                  <a:srgbClr val="0070C0"/>
                </a:solidFill>
              </a:rPr>
              <a:t>petit</a:t>
            </a: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348" y="1060454"/>
            <a:ext cx="2591452" cy="2394942"/>
          </a:xfrm>
          <a:prstGeom prst="rect">
            <a:avLst/>
          </a:prstGeom>
        </p:spPr>
      </p:pic>
      <p:sp>
        <p:nvSpPr>
          <p:cNvPr id="22" name="ZoneTexte 21"/>
          <p:cNvSpPr txBox="1"/>
          <p:nvPr/>
        </p:nvSpPr>
        <p:spPr>
          <a:xfrm>
            <a:off x="9203729" y="1572740"/>
            <a:ext cx="1708689" cy="1323439"/>
          </a:xfrm>
          <a:prstGeom prst="rect">
            <a:avLst/>
          </a:prstGeom>
          <a:noFill/>
        </p:spPr>
        <p:txBody>
          <a:bodyPr wrap="square" rtlCol="0">
            <a:spAutoFit/>
          </a:bodyPr>
          <a:lstStyle/>
          <a:p>
            <a:pPr algn="ctr"/>
            <a:r>
              <a:rPr lang="fr-FR" sz="2000" b="1" dirty="0">
                <a:solidFill>
                  <a:srgbClr val="0070C0"/>
                </a:solidFill>
              </a:rPr>
              <a:t>o</a:t>
            </a:r>
            <a:r>
              <a:rPr lang="fr-FR" sz="2000" b="1" dirty="0" smtClean="0">
                <a:solidFill>
                  <a:srgbClr val="0070C0"/>
                </a:solidFill>
              </a:rPr>
              <a:t>n arrivera à travailler toutes les compétences</a:t>
            </a:r>
            <a:endParaRPr lang="fr-FR" sz="2000" b="1" dirty="0">
              <a:solidFill>
                <a:srgbClr val="0070C0"/>
              </a:solidFill>
            </a:endParaRP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770" y="4551077"/>
            <a:ext cx="2262578" cy="2091007"/>
          </a:xfrm>
          <a:prstGeom prst="rect">
            <a:avLst/>
          </a:prstGeom>
        </p:spPr>
      </p:pic>
      <p:sp>
        <p:nvSpPr>
          <p:cNvPr id="24" name="ZoneTexte 23"/>
          <p:cNvSpPr txBox="1"/>
          <p:nvPr/>
        </p:nvSpPr>
        <p:spPr>
          <a:xfrm>
            <a:off x="6767989" y="5396525"/>
            <a:ext cx="1726140" cy="400110"/>
          </a:xfrm>
          <a:prstGeom prst="rect">
            <a:avLst/>
          </a:prstGeom>
          <a:noFill/>
        </p:spPr>
        <p:txBody>
          <a:bodyPr wrap="square" rtlCol="0">
            <a:spAutoFit/>
          </a:bodyPr>
          <a:lstStyle/>
          <a:p>
            <a:r>
              <a:rPr lang="fr-FR" sz="2000" b="1" dirty="0" smtClean="0">
                <a:solidFill>
                  <a:srgbClr val="0070C0"/>
                </a:solidFill>
              </a:rPr>
              <a:t>régulièrement</a:t>
            </a:r>
            <a:endParaRPr lang="fr-FR" sz="2000" b="1" dirty="0">
              <a:solidFill>
                <a:srgbClr val="0070C0"/>
              </a:solidFill>
            </a:endParaRPr>
          </a:p>
        </p:txBody>
      </p:sp>
      <p:pic>
        <p:nvPicPr>
          <p:cNvPr id="25" name="Imag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292" y="957837"/>
            <a:ext cx="2534920" cy="2342698"/>
          </a:xfrm>
          <a:prstGeom prst="rect">
            <a:avLst/>
          </a:prstGeom>
        </p:spPr>
      </p:pic>
      <p:sp>
        <p:nvSpPr>
          <p:cNvPr id="26" name="ZoneTexte 25"/>
          <p:cNvSpPr txBox="1"/>
          <p:nvPr/>
        </p:nvSpPr>
        <p:spPr>
          <a:xfrm>
            <a:off x="3496919" y="1492135"/>
            <a:ext cx="1774538" cy="1323439"/>
          </a:xfrm>
          <a:prstGeom prst="rect">
            <a:avLst/>
          </a:prstGeom>
          <a:noFill/>
        </p:spPr>
        <p:txBody>
          <a:bodyPr wrap="square" rtlCol="0">
            <a:spAutoFit/>
          </a:bodyPr>
          <a:lstStyle/>
          <a:p>
            <a:pPr algn="ctr"/>
            <a:r>
              <a:rPr lang="fr-FR" sz="2000" b="1" dirty="0" smtClean="0">
                <a:solidFill>
                  <a:srgbClr val="0070C0"/>
                </a:solidFill>
              </a:rPr>
              <a:t>… et à se fixer des critères simples pour les observer</a:t>
            </a:r>
            <a:endParaRPr lang="fr-FR" sz="2000" b="1" dirty="0">
              <a:solidFill>
                <a:srgbClr val="0070C0"/>
              </a:solidFill>
            </a:endParaRPr>
          </a:p>
        </p:txBody>
      </p:sp>
      <p:pic>
        <p:nvPicPr>
          <p:cNvPr id="27" name="Imag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449" y="3367603"/>
            <a:ext cx="2856090" cy="2639513"/>
          </a:xfrm>
          <a:prstGeom prst="rect">
            <a:avLst/>
          </a:prstGeom>
        </p:spPr>
      </p:pic>
      <p:sp>
        <p:nvSpPr>
          <p:cNvPr id="28" name="ZoneTexte 27"/>
          <p:cNvSpPr txBox="1"/>
          <p:nvPr/>
        </p:nvSpPr>
        <p:spPr>
          <a:xfrm>
            <a:off x="4341223" y="4210305"/>
            <a:ext cx="2320541" cy="954107"/>
          </a:xfrm>
          <a:prstGeom prst="rect">
            <a:avLst/>
          </a:prstGeom>
          <a:noFill/>
        </p:spPr>
        <p:txBody>
          <a:bodyPr wrap="square" rtlCol="0">
            <a:spAutoFit/>
          </a:bodyPr>
          <a:lstStyle/>
          <a:p>
            <a:pPr algn="ctr"/>
            <a:r>
              <a:rPr lang="fr-FR" sz="2800" b="1" dirty="0">
                <a:solidFill>
                  <a:srgbClr val="0070C0"/>
                </a:solidFill>
              </a:rPr>
              <a:t>e</a:t>
            </a:r>
            <a:r>
              <a:rPr lang="fr-FR" sz="2800" b="1" dirty="0" smtClean="0">
                <a:solidFill>
                  <a:srgbClr val="0070C0"/>
                </a:solidFill>
              </a:rPr>
              <a:t>t donc les évaluer !</a:t>
            </a:r>
            <a:endParaRPr lang="fr-FR" sz="2800" b="1" dirty="0">
              <a:solidFill>
                <a:srgbClr val="0070C0"/>
              </a:solidFill>
            </a:endParaRPr>
          </a:p>
        </p:txBody>
      </p:sp>
    </p:spTree>
    <p:extLst>
      <p:ext uri="{BB962C8B-B14F-4D97-AF65-F5344CB8AC3E}">
        <p14:creationId xmlns:p14="http://schemas.microsoft.com/office/powerpoint/2010/main" val="5154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sz="3600" dirty="0" smtClean="0">
                <a:solidFill>
                  <a:srgbClr val="002060"/>
                </a:solidFill>
              </a:rPr>
              <a:t>Prenons l’exemple :</a:t>
            </a:r>
            <a:br>
              <a:rPr lang="fr-FR" sz="3600" dirty="0" smtClean="0">
                <a:solidFill>
                  <a:srgbClr val="002060"/>
                </a:solidFill>
              </a:rPr>
            </a:br>
            <a:r>
              <a:rPr lang="fr-FR" sz="3600" dirty="0" smtClean="0">
                <a:solidFill>
                  <a:srgbClr val="002060"/>
                </a:solidFill>
              </a:rPr>
              <a:t>Je ne travaille pas suffisamment « S’exprimer à l’oral »</a:t>
            </a:r>
            <a:endParaRPr lang="fr-FR" sz="3600" dirty="0">
              <a:solidFill>
                <a:srgbClr val="002060"/>
              </a:solidFill>
            </a:endParaRPr>
          </a:p>
        </p:txBody>
      </p:sp>
      <p:sp>
        <p:nvSpPr>
          <p:cNvPr id="3" name="Espace réservé du contenu 2"/>
          <p:cNvSpPr>
            <a:spLocks noGrp="1"/>
          </p:cNvSpPr>
          <p:nvPr>
            <p:ph idx="1"/>
          </p:nvPr>
        </p:nvSpPr>
        <p:spPr>
          <a:xfrm>
            <a:off x="1767114" y="1927225"/>
            <a:ext cx="8886371" cy="4351338"/>
          </a:xfrm>
        </p:spPr>
        <p:txBody>
          <a:bodyPr>
            <a:normAutofit/>
          </a:bodyPr>
          <a:lstStyle/>
          <a:p>
            <a:r>
              <a:rPr lang="fr-FR" dirty="0" smtClean="0">
                <a:solidFill>
                  <a:srgbClr val="002060"/>
                </a:solidFill>
              </a:rPr>
              <a:t>Vous pensez que vous ne faites pas suffisamment s’exprimer vos élèves à l’oral …</a:t>
            </a:r>
          </a:p>
          <a:p>
            <a:endParaRPr lang="fr-FR" dirty="0">
              <a:solidFill>
                <a:srgbClr val="002060"/>
              </a:solidFill>
            </a:endParaRPr>
          </a:p>
          <a:p>
            <a:r>
              <a:rPr lang="fr-FR" dirty="0" smtClean="0">
                <a:solidFill>
                  <a:srgbClr val="002060"/>
                </a:solidFill>
              </a:rPr>
              <a:t>Vous allez donc essayer de </a:t>
            </a:r>
            <a:r>
              <a:rPr lang="fr-FR" dirty="0">
                <a:solidFill>
                  <a:srgbClr val="002060"/>
                </a:solidFill>
              </a:rPr>
              <a:t>trouver des activités simples </a:t>
            </a:r>
            <a:r>
              <a:rPr lang="fr-FR" dirty="0" smtClean="0">
                <a:solidFill>
                  <a:srgbClr val="002060"/>
                </a:solidFill>
              </a:rPr>
              <a:t> pour tous les niveaux de la 6è à la 3è (et au </a:t>
            </a:r>
            <a:r>
              <a:rPr lang="fr-FR" dirty="0">
                <a:solidFill>
                  <a:srgbClr val="002060"/>
                </a:solidFill>
              </a:rPr>
              <a:t>moins deux ou trois en </a:t>
            </a:r>
            <a:r>
              <a:rPr lang="fr-FR" dirty="0" smtClean="0">
                <a:solidFill>
                  <a:srgbClr val="002060"/>
                </a:solidFill>
              </a:rPr>
              <a:t>6è et 3è </a:t>
            </a:r>
            <a:r>
              <a:rPr lang="fr-FR" dirty="0">
                <a:solidFill>
                  <a:srgbClr val="002060"/>
                </a:solidFill>
              </a:rPr>
              <a:t>pour que l’évaluation soit cohérente) ou plus simplement insérer une partie </a:t>
            </a:r>
            <a:r>
              <a:rPr lang="fr-FR" dirty="0" smtClean="0">
                <a:solidFill>
                  <a:srgbClr val="002060"/>
                </a:solidFill>
              </a:rPr>
              <a:t>orale </a:t>
            </a:r>
            <a:r>
              <a:rPr lang="fr-FR" dirty="0">
                <a:solidFill>
                  <a:srgbClr val="002060"/>
                </a:solidFill>
              </a:rPr>
              <a:t>à des activités que </a:t>
            </a:r>
            <a:r>
              <a:rPr lang="fr-FR" dirty="0" smtClean="0">
                <a:solidFill>
                  <a:srgbClr val="002060"/>
                </a:solidFill>
              </a:rPr>
              <a:t>vous faites déjà</a:t>
            </a:r>
            <a:endParaRPr lang="fr-FR" dirty="0">
              <a:solidFill>
                <a:srgbClr val="002060"/>
              </a:solidFill>
            </a:endParaRPr>
          </a:p>
          <a:p>
            <a:pPr marL="0" indent="0">
              <a:buNone/>
            </a:pPr>
            <a:endParaRPr lang="fr-FR" dirty="0">
              <a:solidFill>
                <a:srgbClr val="002060"/>
              </a:solidFill>
            </a:endParaRPr>
          </a:p>
        </p:txBody>
      </p:sp>
    </p:spTree>
    <p:extLst>
      <p:ext uri="{BB962C8B-B14F-4D97-AF65-F5344CB8AC3E}">
        <p14:creationId xmlns:p14="http://schemas.microsoft.com/office/powerpoint/2010/main" val="10155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28837"/>
          </a:xfrm>
          <a:solidFill>
            <a:schemeClr val="accent1">
              <a:lumMod val="20000"/>
              <a:lumOff val="80000"/>
            </a:schemeClr>
          </a:solidFill>
        </p:spPr>
        <p:txBody>
          <a:bodyPr/>
          <a:lstStyle/>
          <a:p>
            <a:r>
              <a:rPr lang="fr-FR" dirty="0" smtClean="0">
                <a:solidFill>
                  <a:srgbClr val="002060"/>
                </a:solidFill>
              </a:rPr>
              <a:t>Pour commencer …</a:t>
            </a:r>
            <a:endParaRPr lang="fr-FR" dirty="0">
              <a:solidFill>
                <a:srgbClr val="002060"/>
              </a:solidFill>
            </a:endParaRPr>
          </a:p>
        </p:txBody>
      </p:sp>
      <p:sp>
        <p:nvSpPr>
          <p:cNvPr id="3" name="Espace réservé du contenu 2"/>
          <p:cNvSpPr>
            <a:spLocks noGrp="1"/>
          </p:cNvSpPr>
          <p:nvPr>
            <p:ph idx="1"/>
          </p:nvPr>
        </p:nvSpPr>
        <p:spPr>
          <a:xfrm>
            <a:off x="838200" y="1473200"/>
            <a:ext cx="10515600" cy="4703763"/>
          </a:xfrm>
        </p:spPr>
        <p:txBody>
          <a:bodyPr>
            <a:normAutofit lnSpcReduction="10000"/>
          </a:bodyPr>
          <a:lstStyle/>
          <a:p>
            <a:pPr marL="0" lvl="0" indent="0">
              <a:buNone/>
            </a:pPr>
            <a:r>
              <a:rPr lang="fr-FR" dirty="0" smtClean="0">
                <a:solidFill>
                  <a:srgbClr val="002060"/>
                </a:solidFill>
              </a:rPr>
              <a:t>… on </a:t>
            </a:r>
            <a:r>
              <a:rPr lang="fr-FR" dirty="0">
                <a:solidFill>
                  <a:srgbClr val="002060"/>
                </a:solidFill>
              </a:rPr>
              <a:t>regarde </a:t>
            </a:r>
            <a:r>
              <a:rPr lang="fr-FR" dirty="0" smtClean="0">
                <a:solidFill>
                  <a:srgbClr val="002060"/>
                </a:solidFill>
              </a:rPr>
              <a:t>les </a:t>
            </a:r>
            <a:r>
              <a:rPr lang="fr-FR" i="1" u="sng" dirty="0" smtClean="0">
                <a:solidFill>
                  <a:srgbClr val="002060"/>
                </a:solidFill>
              </a:rPr>
              <a:t>« Documents </a:t>
            </a:r>
            <a:r>
              <a:rPr lang="fr-FR" i="1" u="sng" dirty="0">
                <a:solidFill>
                  <a:srgbClr val="002060"/>
                </a:solidFill>
              </a:rPr>
              <a:t>d’accompagnement pour l’évaluation des acquis du socle commun </a:t>
            </a:r>
            <a:r>
              <a:rPr lang="fr-FR" i="1" u="sng" dirty="0" smtClean="0">
                <a:solidFill>
                  <a:srgbClr val="002060"/>
                </a:solidFill>
              </a:rPr>
              <a:t>de connaissances, de compétences et de culture. – Eléments pour l’appréciation du niveau satisfaisant en fin de cycle 3 ou 4 »</a:t>
            </a:r>
            <a:r>
              <a:rPr lang="fr-FR" dirty="0" smtClean="0">
                <a:solidFill>
                  <a:srgbClr val="002060"/>
                </a:solidFill>
              </a:rPr>
              <a:t> publiés sur </a:t>
            </a:r>
            <a:r>
              <a:rPr lang="fr-FR" dirty="0" err="1" smtClean="0">
                <a:solidFill>
                  <a:srgbClr val="002060"/>
                </a:solidFill>
              </a:rPr>
              <a:t>Eduscol</a:t>
            </a:r>
            <a:r>
              <a:rPr lang="fr-FR" dirty="0" smtClean="0">
                <a:solidFill>
                  <a:srgbClr val="002060"/>
                </a:solidFill>
              </a:rPr>
              <a:t> en octobre 2016 pour </a:t>
            </a:r>
            <a:r>
              <a:rPr lang="fr-FR" dirty="0">
                <a:solidFill>
                  <a:srgbClr val="002060"/>
                </a:solidFill>
              </a:rPr>
              <a:t>voir ce qu’englobe précisément l’intitulé « La langue française à oral » </a:t>
            </a:r>
            <a:r>
              <a:rPr lang="fr-FR" dirty="0" smtClean="0">
                <a:solidFill>
                  <a:srgbClr val="002060"/>
                </a:solidFill>
              </a:rPr>
              <a:t>:</a:t>
            </a:r>
          </a:p>
          <a:p>
            <a:pPr marL="0" lvl="0" indent="0">
              <a:buNone/>
            </a:pPr>
            <a:endParaRPr lang="fr-FR" dirty="0">
              <a:solidFill>
                <a:srgbClr val="002060"/>
              </a:solidFill>
            </a:endParaRPr>
          </a:p>
          <a:p>
            <a:pPr marL="0" lvl="0" indent="0">
              <a:buNone/>
            </a:pPr>
            <a:r>
              <a:rPr lang="fr-FR" dirty="0" smtClean="0">
                <a:solidFill>
                  <a:srgbClr val="002060"/>
                </a:solidFill>
              </a:rPr>
              <a:t>On </a:t>
            </a:r>
            <a:r>
              <a:rPr lang="fr-FR" dirty="0">
                <a:solidFill>
                  <a:srgbClr val="002060"/>
                </a:solidFill>
              </a:rPr>
              <a:t>voit qu’il s’agit de </a:t>
            </a:r>
            <a:r>
              <a:rPr lang="fr-FR" b="1" dirty="0">
                <a:solidFill>
                  <a:srgbClr val="002060"/>
                </a:solidFill>
              </a:rPr>
              <a:t>s’exprimer à l’oral </a:t>
            </a:r>
            <a:r>
              <a:rPr lang="fr-FR" dirty="0">
                <a:solidFill>
                  <a:srgbClr val="002060"/>
                </a:solidFill>
              </a:rPr>
              <a:t>mais aussi de </a:t>
            </a:r>
            <a:r>
              <a:rPr lang="fr-FR" b="1" dirty="0">
                <a:solidFill>
                  <a:srgbClr val="002060"/>
                </a:solidFill>
              </a:rPr>
              <a:t>comprendre des énoncés </a:t>
            </a:r>
            <a:r>
              <a:rPr lang="fr-FR" b="1" dirty="0" smtClean="0">
                <a:solidFill>
                  <a:srgbClr val="002060"/>
                </a:solidFill>
              </a:rPr>
              <a:t>oraux</a:t>
            </a:r>
            <a:r>
              <a:rPr lang="fr-FR" dirty="0" smtClean="0">
                <a:solidFill>
                  <a:srgbClr val="002060"/>
                </a:solidFill>
              </a:rPr>
              <a:t>.</a:t>
            </a:r>
            <a:endParaRPr lang="fr-FR" dirty="0">
              <a:solidFill>
                <a:srgbClr val="002060"/>
              </a:solidFill>
            </a:endParaRPr>
          </a:p>
          <a:p>
            <a:pPr marL="0" indent="0">
              <a:buNone/>
            </a:pPr>
            <a:endParaRPr lang="fr-FR" dirty="0" smtClean="0">
              <a:solidFill>
                <a:srgbClr val="002060"/>
              </a:solidFill>
            </a:endParaRPr>
          </a:p>
          <a:p>
            <a:pPr marL="0" indent="0">
              <a:buNone/>
            </a:pPr>
            <a:r>
              <a:rPr lang="fr-FR" dirty="0" smtClean="0">
                <a:solidFill>
                  <a:srgbClr val="002060"/>
                </a:solidFill>
              </a:rPr>
              <a:t>Et on peut lire les conseils ou situations d’évaluation proposées par ces documents.</a:t>
            </a:r>
            <a:endParaRPr lang="fr-FR" dirty="0">
              <a:solidFill>
                <a:srgbClr val="002060"/>
              </a:solidFill>
            </a:endParaRPr>
          </a:p>
        </p:txBody>
      </p:sp>
      <p:pic>
        <p:nvPicPr>
          <p:cNvPr id="4" name="Image 3"/>
          <p:cNvPicPr>
            <a:picLocks noChangeAspect="1"/>
          </p:cNvPicPr>
          <p:nvPr/>
        </p:nvPicPr>
        <p:blipFill>
          <a:blip r:embed="rId2"/>
          <a:stretch>
            <a:fillRect/>
          </a:stretch>
        </p:blipFill>
        <p:spPr>
          <a:xfrm>
            <a:off x="1205800" y="1293962"/>
            <a:ext cx="11553825" cy="5276850"/>
          </a:xfrm>
          <a:prstGeom prst="rect">
            <a:avLst/>
          </a:prstGeom>
        </p:spPr>
      </p:pic>
    </p:spTree>
    <p:extLst>
      <p:ext uri="{BB962C8B-B14F-4D97-AF65-F5344CB8AC3E}">
        <p14:creationId xmlns:p14="http://schemas.microsoft.com/office/powerpoint/2010/main" val="10830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42573"/>
          </a:xfrm>
          <a:solidFill>
            <a:schemeClr val="accent1">
              <a:lumMod val="20000"/>
              <a:lumOff val="80000"/>
            </a:schemeClr>
          </a:solidFill>
        </p:spPr>
        <p:txBody>
          <a:bodyPr/>
          <a:lstStyle/>
          <a:p>
            <a:r>
              <a:rPr lang="fr-FR" dirty="0" smtClean="0">
                <a:solidFill>
                  <a:srgbClr val="002060"/>
                </a:solidFill>
              </a:rPr>
              <a:t>Ensuite …</a:t>
            </a:r>
            <a:endParaRPr lang="fr-FR" dirty="0">
              <a:solidFill>
                <a:srgbClr val="002060"/>
              </a:solidFill>
            </a:endParaRPr>
          </a:p>
        </p:txBody>
      </p:sp>
      <p:sp>
        <p:nvSpPr>
          <p:cNvPr id="3" name="Espace réservé du contenu 2"/>
          <p:cNvSpPr>
            <a:spLocks noGrp="1"/>
          </p:cNvSpPr>
          <p:nvPr>
            <p:ph idx="1"/>
          </p:nvPr>
        </p:nvSpPr>
        <p:spPr>
          <a:xfrm>
            <a:off x="838200" y="1549400"/>
            <a:ext cx="10515600" cy="4881563"/>
          </a:xfrm>
          <a:solidFill>
            <a:schemeClr val="accent1">
              <a:lumMod val="20000"/>
              <a:lumOff val="80000"/>
            </a:schemeClr>
          </a:solidFill>
        </p:spPr>
        <p:txBody>
          <a:bodyPr>
            <a:normAutofit/>
          </a:bodyPr>
          <a:lstStyle/>
          <a:p>
            <a:pPr marL="0" indent="0">
              <a:buNone/>
            </a:pPr>
            <a:r>
              <a:rPr lang="fr-FR" dirty="0" smtClean="0">
                <a:solidFill>
                  <a:srgbClr val="002060"/>
                </a:solidFill>
              </a:rPr>
              <a:t>…il  </a:t>
            </a:r>
            <a:r>
              <a:rPr lang="fr-FR" dirty="0">
                <a:solidFill>
                  <a:srgbClr val="002060"/>
                </a:solidFill>
              </a:rPr>
              <a:t>va falloir réfléchir aux activités que vous avez faites ou prévues qui travaillent cette compétence </a:t>
            </a:r>
            <a:endParaRPr lang="fr-FR" dirty="0" smtClean="0">
              <a:solidFill>
                <a:srgbClr val="002060"/>
              </a:solidFill>
            </a:endParaRPr>
          </a:p>
          <a:p>
            <a:pPr marL="0" indent="0">
              <a:buNone/>
            </a:pPr>
            <a:endParaRPr lang="fr-FR" dirty="0">
              <a:solidFill>
                <a:srgbClr val="002060"/>
              </a:solidFill>
            </a:endParaRPr>
          </a:p>
          <a:p>
            <a:pPr marL="0" indent="0">
              <a:buNone/>
            </a:pPr>
            <a:r>
              <a:rPr lang="fr-FR" dirty="0" smtClean="0">
                <a:solidFill>
                  <a:srgbClr val="002060"/>
                </a:solidFill>
              </a:rPr>
              <a:t>Dès que </a:t>
            </a:r>
            <a:r>
              <a:rPr lang="fr-FR" dirty="0">
                <a:solidFill>
                  <a:srgbClr val="002060"/>
                </a:solidFill>
              </a:rPr>
              <a:t>vous demandez de petites restitutions orales </a:t>
            </a:r>
            <a:r>
              <a:rPr lang="fr-FR" dirty="0" smtClean="0">
                <a:solidFill>
                  <a:srgbClr val="002060"/>
                </a:solidFill>
              </a:rPr>
              <a:t>durant certaines activités (ou exposés), vous travaillez la compétence :</a:t>
            </a:r>
          </a:p>
          <a:p>
            <a:pPr marL="0" indent="0">
              <a:buNone/>
            </a:pPr>
            <a:r>
              <a:rPr lang="fr-FR" dirty="0">
                <a:solidFill>
                  <a:srgbClr val="002060"/>
                </a:solidFill>
              </a:rPr>
              <a:t>	</a:t>
            </a:r>
            <a:r>
              <a:rPr lang="fr-FR" dirty="0" smtClean="0">
                <a:solidFill>
                  <a:srgbClr val="002060"/>
                </a:solidFill>
              </a:rPr>
              <a:t>			</a:t>
            </a:r>
            <a:r>
              <a:rPr lang="fr-FR" dirty="0" smtClean="0">
                <a:solidFill>
                  <a:srgbClr val="002060"/>
                </a:solidFill>
                <a:sym typeface="Wingdings" panose="05000000000000000000" pitchFamily="2" charset="2"/>
              </a:rPr>
              <a:t> </a:t>
            </a:r>
            <a:r>
              <a:rPr lang="fr-FR" dirty="0" smtClean="0">
                <a:solidFill>
                  <a:srgbClr val="002060"/>
                </a:solidFill>
              </a:rPr>
              <a:t>s’exprimer à l’oral</a:t>
            </a:r>
            <a:endParaRPr lang="fr-FR" dirty="0">
              <a:solidFill>
                <a:srgbClr val="002060"/>
              </a:solidFill>
            </a:endParaRPr>
          </a:p>
          <a:p>
            <a:endParaRPr lang="fr-FR" dirty="0" smtClean="0">
              <a:solidFill>
                <a:srgbClr val="002060"/>
              </a:solidFill>
            </a:endParaRPr>
          </a:p>
          <a:p>
            <a:pPr marL="0" indent="0">
              <a:buNone/>
            </a:pPr>
            <a:r>
              <a:rPr lang="fr-FR" dirty="0" smtClean="0">
                <a:solidFill>
                  <a:srgbClr val="002060"/>
                </a:solidFill>
              </a:rPr>
              <a:t>Si </a:t>
            </a:r>
            <a:r>
              <a:rPr lang="fr-FR" dirty="0">
                <a:solidFill>
                  <a:srgbClr val="002060"/>
                </a:solidFill>
              </a:rPr>
              <a:t>vous n’en avez pas à chaque niveau (et idéalement plusieurs fois par niveaux), </a:t>
            </a:r>
            <a:r>
              <a:rPr lang="fr-FR" dirty="0" smtClean="0">
                <a:solidFill>
                  <a:srgbClr val="002060"/>
                </a:solidFill>
              </a:rPr>
              <a:t>essayez de vous fixer de petits </a:t>
            </a:r>
            <a:r>
              <a:rPr lang="fr-FR" dirty="0">
                <a:solidFill>
                  <a:srgbClr val="002060"/>
                </a:solidFill>
              </a:rPr>
              <a:t>objectifs </a:t>
            </a:r>
            <a:r>
              <a:rPr lang="fr-FR" dirty="0" smtClean="0">
                <a:solidFill>
                  <a:srgbClr val="002060"/>
                </a:solidFill>
              </a:rPr>
              <a:t>…</a:t>
            </a:r>
          </a:p>
        </p:txBody>
      </p:sp>
    </p:spTree>
    <p:extLst>
      <p:ext uri="{BB962C8B-B14F-4D97-AF65-F5344CB8AC3E}">
        <p14:creationId xmlns:p14="http://schemas.microsoft.com/office/powerpoint/2010/main" val="6160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37100" y="444193"/>
            <a:ext cx="5969000" cy="1569660"/>
          </a:xfrm>
          <a:prstGeom prst="rect">
            <a:avLst/>
          </a:prstGeom>
          <a:solidFill>
            <a:schemeClr val="accent1">
              <a:lumMod val="40000"/>
              <a:lumOff val="60000"/>
            </a:schemeClr>
          </a:solidFill>
        </p:spPr>
        <p:txBody>
          <a:bodyPr wrap="square" rtlCol="0">
            <a:spAutoFit/>
          </a:bodyPr>
          <a:lstStyle/>
          <a:p>
            <a:r>
              <a:rPr lang="fr-FR" sz="2400" dirty="0"/>
              <a:t>E</a:t>
            </a:r>
            <a:r>
              <a:rPr lang="fr-FR" sz="2400" dirty="0" smtClean="0"/>
              <a:t>n 6è, je vais demander à mes élèves de présenter (dans chaque partie) devant leurs camarades de petites réalisations faites en groupe (1 à 2 min)</a:t>
            </a:r>
          </a:p>
        </p:txBody>
      </p:sp>
      <p:sp>
        <p:nvSpPr>
          <p:cNvPr id="8" name="ZoneTexte 7"/>
          <p:cNvSpPr txBox="1"/>
          <p:nvPr/>
        </p:nvSpPr>
        <p:spPr>
          <a:xfrm>
            <a:off x="330200" y="1480556"/>
            <a:ext cx="5689600" cy="2677656"/>
          </a:xfrm>
          <a:prstGeom prst="rect">
            <a:avLst/>
          </a:prstGeom>
          <a:solidFill>
            <a:schemeClr val="accent4">
              <a:lumMod val="20000"/>
              <a:lumOff val="80000"/>
            </a:schemeClr>
          </a:solidFill>
        </p:spPr>
        <p:txBody>
          <a:bodyPr wrap="square" rtlCol="0">
            <a:spAutoFit/>
          </a:bodyPr>
          <a:lstStyle/>
          <a:p>
            <a:r>
              <a:rPr lang="fr-FR" sz="2400" dirty="0" smtClean="0"/>
              <a:t>En 5</a:t>
            </a:r>
            <a:r>
              <a:rPr lang="fr-FR" sz="2400" baseline="30000" dirty="0" smtClean="0"/>
              <a:t>ème</a:t>
            </a:r>
            <a:r>
              <a:rPr lang="fr-FR" sz="2400" dirty="0" smtClean="0"/>
              <a:t> , je vais essayer de les faire travailler en groupe sur des sujets complémentaires et chaque groupe apportera sa contribution en présentant son travail aux autres groupes (de petits questionnaires simples me permettront de vérifier la compréhension orale)</a:t>
            </a:r>
            <a:endParaRPr lang="fr-FR" sz="2400" dirty="0"/>
          </a:p>
        </p:txBody>
      </p:sp>
      <p:sp>
        <p:nvSpPr>
          <p:cNvPr id="9" name="ZoneTexte 8"/>
          <p:cNvSpPr txBox="1"/>
          <p:nvPr/>
        </p:nvSpPr>
        <p:spPr>
          <a:xfrm>
            <a:off x="5711825" y="2383185"/>
            <a:ext cx="5302250" cy="1938992"/>
          </a:xfrm>
          <a:prstGeom prst="rect">
            <a:avLst/>
          </a:prstGeom>
          <a:solidFill>
            <a:schemeClr val="accent6">
              <a:lumMod val="40000"/>
              <a:lumOff val="60000"/>
            </a:schemeClr>
          </a:solidFill>
        </p:spPr>
        <p:txBody>
          <a:bodyPr wrap="square" rtlCol="0">
            <a:spAutoFit/>
          </a:bodyPr>
          <a:lstStyle/>
          <a:p>
            <a:r>
              <a:rPr lang="fr-FR" sz="2400" dirty="0"/>
              <a:t>E</a:t>
            </a:r>
            <a:r>
              <a:rPr lang="fr-FR" sz="2400" dirty="0" smtClean="0"/>
              <a:t>n 4</a:t>
            </a:r>
            <a:r>
              <a:rPr lang="fr-FR" sz="2400" baseline="30000" dirty="0" smtClean="0"/>
              <a:t>ème</a:t>
            </a:r>
            <a:r>
              <a:rPr lang="fr-FR" sz="2400" dirty="0" smtClean="0"/>
              <a:t>,  je prévois des exposés un peu plus longs sur des savants ayant permis l’évolution de la construction de notre représentation de l’univers puis certains savants en chimie ….</a:t>
            </a:r>
            <a:endParaRPr lang="fr-FR" sz="2400" dirty="0"/>
          </a:p>
        </p:txBody>
      </p:sp>
      <p:sp>
        <p:nvSpPr>
          <p:cNvPr id="10" name="ZoneTexte 9"/>
          <p:cNvSpPr txBox="1"/>
          <p:nvPr/>
        </p:nvSpPr>
        <p:spPr>
          <a:xfrm>
            <a:off x="946150" y="2819384"/>
            <a:ext cx="7416800" cy="3416320"/>
          </a:xfrm>
          <a:prstGeom prst="rect">
            <a:avLst/>
          </a:prstGeom>
          <a:solidFill>
            <a:srgbClr val="C59EE2"/>
          </a:solidFill>
        </p:spPr>
        <p:txBody>
          <a:bodyPr wrap="square" rtlCol="0">
            <a:spAutoFit/>
          </a:bodyPr>
          <a:lstStyle/>
          <a:p>
            <a:r>
              <a:rPr lang="fr-FR" sz="2400" dirty="0"/>
              <a:t>E</a:t>
            </a:r>
            <a:r>
              <a:rPr lang="fr-FR" sz="2400" dirty="0" smtClean="0"/>
              <a:t>n 3</a:t>
            </a:r>
            <a:r>
              <a:rPr lang="fr-FR" sz="2400" baseline="30000" dirty="0" smtClean="0"/>
              <a:t>ème</a:t>
            </a:r>
            <a:r>
              <a:rPr lang="fr-FR" sz="2400" dirty="0" smtClean="0"/>
              <a:t> , je vais essayer de leur faire présenter « quelque chose » à l’oral dans chaque séquence ! </a:t>
            </a:r>
          </a:p>
          <a:p>
            <a:pPr marL="342900" indent="-342900">
              <a:buFontTx/>
              <a:buChar char="-"/>
            </a:pPr>
            <a:r>
              <a:rPr lang="fr-FR" sz="2400" dirty="0" smtClean="0"/>
              <a:t>de </a:t>
            </a:r>
            <a:r>
              <a:rPr lang="fr-FR" sz="2400" dirty="0"/>
              <a:t>petites </a:t>
            </a:r>
            <a:r>
              <a:rPr lang="fr-FR" sz="2400" dirty="0" smtClean="0"/>
              <a:t>énigmes sur la vitesse de la lumière </a:t>
            </a:r>
            <a:endParaRPr lang="fr-FR" sz="2400" dirty="0"/>
          </a:p>
          <a:p>
            <a:pPr marL="342900" indent="-342900">
              <a:buFontTx/>
              <a:buChar char="-"/>
            </a:pPr>
            <a:r>
              <a:rPr lang="fr-FR" sz="2400" dirty="0" smtClean="0"/>
              <a:t>une plaidoirie (ou un compte-rendu) en chimie suite à  une enquête avec des tests d’ions …</a:t>
            </a:r>
          </a:p>
          <a:p>
            <a:pPr marL="342900" indent="-342900">
              <a:buFontTx/>
              <a:buChar char="-"/>
            </a:pPr>
            <a:r>
              <a:rPr lang="fr-FR" sz="2400" dirty="0" smtClean="0"/>
              <a:t>pour les centrales électriques, chaque groupe présentera un autre type de centrale à ses camarades (technique des groupes d’expert par exemple…)</a:t>
            </a:r>
          </a:p>
          <a:p>
            <a:r>
              <a:rPr lang="fr-FR" sz="2400" dirty="0" err="1" smtClean="0"/>
              <a:t>etc</a:t>
            </a:r>
            <a:endParaRPr lang="fr-FR" sz="2400" dirty="0" smtClean="0"/>
          </a:p>
        </p:txBody>
      </p:sp>
      <p:sp>
        <p:nvSpPr>
          <p:cNvPr id="4" name="Titre 3"/>
          <p:cNvSpPr>
            <a:spLocks noGrp="1"/>
          </p:cNvSpPr>
          <p:nvPr>
            <p:ph type="title"/>
          </p:nvPr>
        </p:nvSpPr>
        <p:spPr>
          <a:xfrm>
            <a:off x="431800" y="154993"/>
            <a:ext cx="2222500" cy="1325563"/>
          </a:xfrm>
        </p:spPr>
        <p:txBody>
          <a:bodyPr>
            <a:normAutofit/>
          </a:bodyPr>
          <a:lstStyle/>
          <a:p>
            <a:r>
              <a:rPr lang="fr-FR" sz="3600" dirty="0" smtClean="0"/>
              <a:t>Exemple :</a:t>
            </a:r>
            <a:endParaRPr lang="fr-FR" sz="3600" dirty="0"/>
          </a:p>
        </p:txBody>
      </p:sp>
    </p:spTree>
    <p:extLst>
      <p:ext uri="{BB962C8B-B14F-4D97-AF65-F5344CB8AC3E}">
        <p14:creationId xmlns:p14="http://schemas.microsoft.com/office/powerpoint/2010/main" val="14852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49607"/>
          </a:xfrm>
          <a:solidFill>
            <a:schemeClr val="accent1">
              <a:lumMod val="20000"/>
              <a:lumOff val="80000"/>
            </a:schemeClr>
          </a:solidFill>
        </p:spPr>
        <p:txBody>
          <a:bodyPr/>
          <a:lstStyle/>
          <a:p>
            <a:r>
              <a:rPr lang="fr-FR" dirty="0" smtClean="0">
                <a:solidFill>
                  <a:srgbClr val="002060"/>
                </a:solidFill>
              </a:rPr>
              <a:t>On pourra aussi …</a:t>
            </a:r>
            <a:endParaRPr lang="fr-FR" dirty="0">
              <a:solidFill>
                <a:srgbClr val="002060"/>
              </a:solidFill>
            </a:endParaRPr>
          </a:p>
        </p:txBody>
      </p:sp>
      <p:sp>
        <p:nvSpPr>
          <p:cNvPr id="3" name="Espace réservé du contenu 2"/>
          <p:cNvSpPr>
            <a:spLocks noGrp="1"/>
          </p:cNvSpPr>
          <p:nvPr>
            <p:ph idx="1"/>
          </p:nvPr>
        </p:nvSpPr>
        <p:spPr>
          <a:solidFill>
            <a:schemeClr val="accent1">
              <a:lumMod val="20000"/>
              <a:lumOff val="80000"/>
            </a:schemeClr>
          </a:solidFill>
        </p:spPr>
        <p:txBody>
          <a:bodyPr>
            <a:normAutofit/>
          </a:bodyPr>
          <a:lstStyle/>
          <a:p>
            <a:pPr lvl="0"/>
            <a:r>
              <a:rPr lang="fr-FR" dirty="0" smtClean="0">
                <a:solidFill>
                  <a:srgbClr val="002060"/>
                </a:solidFill>
              </a:rPr>
              <a:t>échanger </a:t>
            </a:r>
            <a:r>
              <a:rPr lang="fr-FR" dirty="0">
                <a:solidFill>
                  <a:srgbClr val="002060"/>
                </a:solidFill>
              </a:rPr>
              <a:t>avec les collègues si on a du mal à trouver une activité pour tel ou tel thème</a:t>
            </a:r>
          </a:p>
          <a:p>
            <a:pPr marL="0" indent="0">
              <a:buNone/>
            </a:pPr>
            <a:endParaRPr lang="fr-FR" dirty="0">
              <a:solidFill>
                <a:srgbClr val="002060"/>
              </a:solidFill>
            </a:endParaRPr>
          </a:p>
          <a:p>
            <a:pPr lvl="0"/>
            <a:r>
              <a:rPr lang="fr-FR" dirty="0">
                <a:solidFill>
                  <a:srgbClr val="002060"/>
                </a:solidFill>
              </a:rPr>
              <a:t>Regarder les propositions (</a:t>
            </a:r>
            <a:r>
              <a:rPr lang="fr-FR" dirty="0" err="1">
                <a:solidFill>
                  <a:srgbClr val="002060"/>
                </a:solidFill>
              </a:rPr>
              <a:t>Eduscol</a:t>
            </a:r>
            <a:r>
              <a:rPr lang="fr-FR" dirty="0">
                <a:solidFill>
                  <a:srgbClr val="002060"/>
                </a:solidFill>
              </a:rPr>
              <a:t>, site académique, autres sites …)</a:t>
            </a:r>
          </a:p>
          <a:p>
            <a:pPr marL="0" indent="0">
              <a:buNone/>
            </a:pPr>
            <a:endParaRPr lang="fr-FR" dirty="0" smtClean="0">
              <a:solidFill>
                <a:srgbClr val="002060"/>
              </a:solidFill>
            </a:endParaRPr>
          </a:p>
          <a:p>
            <a:pPr marL="0" indent="0">
              <a:buNone/>
            </a:pPr>
            <a:r>
              <a:rPr lang="fr-FR" dirty="0">
                <a:solidFill>
                  <a:srgbClr val="002060"/>
                </a:solidFill>
              </a:rPr>
              <a:t> </a:t>
            </a:r>
          </a:p>
          <a:p>
            <a:pPr lvl="0"/>
            <a:r>
              <a:rPr lang="fr-FR" b="1" dirty="0" smtClean="0">
                <a:solidFill>
                  <a:srgbClr val="002060"/>
                </a:solidFill>
              </a:rPr>
              <a:t> Et s’aider d’une grille de suivi </a:t>
            </a:r>
            <a:r>
              <a:rPr lang="fr-FR" b="1" dirty="0">
                <a:solidFill>
                  <a:srgbClr val="002060"/>
                </a:solidFill>
              </a:rPr>
              <a:t>d’une </a:t>
            </a:r>
            <a:r>
              <a:rPr lang="fr-FR" b="1" dirty="0" smtClean="0">
                <a:solidFill>
                  <a:srgbClr val="002060"/>
                </a:solidFill>
              </a:rPr>
              <a:t>compétence</a:t>
            </a:r>
          </a:p>
          <a:p>
            <a:pPr marL="0" lvl="0" indent="0">
              <a:buNone/>
            </a:pPr>
            <a:r>
              <a:rPr lang="fr-FR" dirty="0">
                <a:solidFill>
                  <a:srgbClr val="002060"/>
                </a:solidFill>
              </a:rPr>
              <a:t>	</a:t>
            </a:r>
            <a:r>
              <a:rPr lang="fr-FR" dirty="0" smtClean="0">
                <a:solidFill>
                  <a:srgbClr val="002060"/>
                </a:solidFill>
              </a:rPr>
              <a:t>(voir document diapo suivante)</a:t>
            </a:r>
            <a:endParaRPr lang="fr-FR" dirty="0">
              <a:solidFill>
                <a:srgbClr val="002060"/>
              </a:solidFill>
            </a:endParaRPr>
          </a:p>
        </p:txBody>
      </p:sp>
    </p:spTree>
    <p:extLst>
      <p:ext uri="{BB962C8B-B14F-4D97-AF65-F5344CB8AC3E}">
        <p14:creationId xmlns:p14="http://schemas.microsoft.com/office/powerpoint/2010/main" val="34058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540760" y="365125"/>
            <a:ext cx="10905743" cy="5811838"/>
          </a:xfrm>
          <a:prstGeom prst="rect">
            <a:avLst/>
          </a:prstGeom>
        </p:spPr>
      </p:pic>
    </p:spTree>
    <p:extLst>
      <p:ext uri="{BB962C8B-B14F-4D97-AF65-F5344CB8AC3E}">
        <p14:creationId xmlns:p14="http://schemas.microsoft.com/office/powerpoint/2010/main" val="133941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838200" y="0"/>
            <a:ext cx="10671629" cy="6747868"/>
          </a:xfrm>
          <a:prstGeom prst="rect">
            <a:avLst/>
          </a:prstGeom>
        </p:spPr>
      </p:pic>
    </p:spTree>
    <p:extLst>
      <p:ext uri="{BB962C8B-B14F-4D97-AF65-F5344CB8AC3E}">
        <p14:creationId xmlns:p14="http://schemas.microsoft.com/office/powerpoint/2010/main" val="3694066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lstStyle/>
          <a:p>
            <a:r>
              <a:rPr lang="fr-FR" dirty="0" smtClean="0">
                <a:solidFill>
                  <a:srgbClr val="002060"/>
                </a:solidFill>
              </a:rPr>
              <a:t>Et enfin, grâce au document …</a:t>
            </a:r>
            <a:endParaRPr lang="fr-FR" dirty="0">
              <a:solidFill>
                <a:srgbClr val="002060"/>
              </a:solidFill>
            </a:endParaRPr>
          </a:p>
        </p:txBody>
      </p:sp>
      <p:sp>
        <p:nvSpPr>
          <p:cNvPr id="3" name="Espace réservé du contenu 2"/>
          <p:cNvSpPr>
            <a:spLocks noGrp="1"/>
          </p:cNvSpPr>
          <p:nvPr>
            <p:ph idx="1"/>
          </p:nvPr>
        </p:nvSpPr>
        <p:spPr>
          <a:xfrm>
            <a:off x="838200" y="1511300"/>
            <a:ext cx="10515600" cy="4665663"/>
          </a:xfrm>
          <a:noFill/>
        </p:spPr>
        <p:txBody>
          <a:bodyPr/>
          <a:lstStyle/>
          <a:p>
            <a:pPr marL="0" indent="0" algn="ctr">
              <a:buNone/>
            </a:pPr>
            <a:endParaRPr lang="fr-FR" dirty="0" smtClean="0">
              <a:solidFill>
                <a:srgbClr val="002060"/>
              </a:solidFill>
            </a:endParaRPr>
          </a:p>
          <a:p>
            <a:pPr marL="0" indent="0" algn="ctr">
              <a:buNone/>
            </a:pPr>
            <a:endParaRPr lang="fr-FR" dirty="0">
              <a:solidFill>
                <a:srgbClr val="002060"/>
              </a:solidFill>
            </a:endParaRPr>
          </a:p>
          <a:p>
            <a:pPr marL="0" indent="0" algn="ctr">
              <a:buNone/>
            </a:pPr>
            <a:r>
              <a:rPr lang="fr-FR" dirty="0" smtClean="0">
                <a:solidFill>
                  <a:srgbClr val="002060"/>
                </a:solidFill>
              </a:rPr>
              <a:t>« L’outil indispensable du professeur de physique-chimie</a:t>
            </a:r>
          </a:p>
          <a:p>
            <a:pPr marL="0" indent="0" algn="ctr">
              <a:buNone/>
            </a:pPr>
            <a:r>
              <a:rPr lang="fr-FR" dirty="0" smtClean="0">
                <a:solidFill>
                  <a:srgbClr val="002060"/>
                </a:solidFill>
              </a:rPr>
              <a:t>pour évaluer par compétences »</a:t>
            </a:r>
          </a:p>
          <a:p>
            <a:pPr marL="0" indent="0">
              <a:buNone/>
            </a:pPr>
            <a:endParaRPr lang="fr-FR" dirty="0" smtClean="0">
              <a:solidFill>
                <a:srgbClr val="002060"/>
              </a:solidFill>
            </a:endParaRPr>
          </a:p>
          <a:p>
            <a:pPr marL="0" indent="0">
              <a:buNone/>
            </a:pPr>
            <a:endParaRPr lang="fr-FR" dirty="0">
              <a:solidFill>
                <a:srgbClr val="002060"/>
              </a:solidFill>
            </a:endParaRPr>
          </a:p>
          <a:p>
            <a:pPr>
              <a:buFont typeface="Wingdings" panose="05000000000000000000" pitchFamily="2" charset="2"/>
              <a:buChar char="à"/>
            </a:pPr>
            <a:r>
              <a:rPr lang="fr-FR" sz="2000" i="1" dirty="0" smtClean="0">
                <a:solidFill>
                  <a:srgbClr val="002060"/>
                </a:solidFill>
              </a:rPr>
              <a:t>Présentation du document et de son mode d’utilisation</a:t>
            </a:r>
          </a:p>
          <a:p>
            <a:pPr>
              <a:buFont typeface="Wingdings" panose="05000000000000000000" pitchFamily="2" charset="2"/>
              <a:buChar char="à"/>
            </a:pPr>
            <a:r>
              <a:rPr lang="fr-FR" sz="2000" i="1" dirty="0" smtClean="0">
                <a:solidFill>
                  <a:srgbClr val="002060"/>
                </a:solidFill>
              </a:rPr>
              <a:t>Voir site académique </a:t>
            </a:r>
            <a:r>
              <a:rPr lang="fr-FR" sz="2000" dirty="0" smtClean="0">
                <a:solidFill>
                  <a:schemeClr val="accent5">
                    <a:lumMod val="75000"/>
                  </a:schemeClr>
                </a:solidFill>
              </a:rPr>
              <a:t>collège </a:t>
            </a:r>
            <a:r>
              <a:rPr lang="fr-FR" sz="2000" dirty="0">
                <a:solidFill>
                  <a:schemeClr val="accent5">
                    <a:lumMod val="75000"/>
                  </a:schemeClr>
                </a:solidFill>
              </a:rPr>
              <a:t>2016 – onglet « Outils pour le professeur » - « </a:t>
            </a:r>
            <a:r>
              <a:rPr lang="fr-FR" sz="2000" dirty="0" smtClean="0">
                <a:solidFill>
                  <a:schemeClr val="accent5">
                    <a:lumMod val="75000"/>
                  </a:schemeClr>
                </a:solidFill>
              </a:rPr>
              <a:t>Suivi des compétences du socle commun</a:t>
            </a:r>
            <a:r>
              <a:rPr lang="fr-FR" sz="2000" dirty="0">
                <a:solidFill>
                  <a:schemeClr val="accent5">
                    <a:lumMod val="75000"/>
                  </a:schemeClr>
                </a:solidFill>
              </a:rPr>
              <a:t> »)</a:t>
            </a:r>
          </a:p>
          <a:p>
            <a:pPr>
              <a:buFont typeface="Wingdings" panose="05000000000000000000" pitchFamily="2" charset="2"/>
              <a:buChar char="à"/>
            </a:pPr>
            <a:endParaRPr lang="fr-FR" sz="2000" i="1" dirty="0">
              <a:solidFill>
                <a:srgbClr val="002060"/>
              </a:solidFill>
            </a:endParaRPr>
          </a:p>
        </p:txBody>
      </p:sp>
    </p:spTree>
    <p:extLst>
      <p:ext uri="{BB962C8B-B14F-4D97-AF65-F5344CB8AC3E}">
        <p14:creationId xmlns:p14="http://schemas.microsoft.com/office/powerpoint/2010/main" val="2935029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12800" y="914400"/>
            <a:ext cx="10549467" cy="4524315"/>
          </a:xfrm>
          <a:prstGeom prst="rect">
            <a:avLst/>
          </a:prstGeom>
          <a:solidFill>
            <a:schemeClr val="accent1">
              <a:lumMod val="40000"/>
              <a:lumOff val="60000"/>
            </a:schemeClr>
          </a:solidFill>
        </p:spPr>
        <p:txBody>
          <a:bodyPr wrap="square" rtlCol="0">
            <a:spAutoFit/>
          </a:bodyPr>
          <a:lstStyle/>
          <a:p>
            <a:r>
              <a:rPr lang="fr-FR" sz="3600" b="1" dirty="0" smtClean="0">
                <a:solidFill>
                  <a:srgbClr val="002060"/>
                </a:solidFill>
              </a:rPr>
              <a:t>Introduction</a:t>
            </a:r>
          </a:p>
          <a:p>
            <a:endParaRPr lang="fr-FR" sz="3600" dirty="0">
              <a:solidFill>
                <a:srgbClr val="002060"/>
              </a:solidFill>
            </a:endParaRPr>
          </a:p>
          <a:p>
            <a:r>
              <a:rPr lang="fr-FR" sz="3600" b="1" dirty="0" smtClean="0">
                <a:solidFill>
                  <a:srgbClr val="002060"/>
                </a:solidFill>
              </a:rPr>
              <a:t>« Penser compétences »</a:t>
            </a:r>
          </a:p>
          <a:p>
            <a:r>
              <a:rPr lang="fr-FR" sz="3600" dirty="0">
                <a:solidFill>
                  <a:srgbClr val="002060"/>
                </a:solidFill>
              </a:rPr>
              <a:t>	</a:t>
            </a:r>
            <a:r>
              <a:rPr lang="fr-FR" sz="3600" dirty="0" smtClean="0">
                <a:solidFill>
                  <a:srgbClr val="002060"/>
                </a:solidFill>
              </a:rPr>
              <a:t>Quand ?</a:t>
            </a:r>
          </a:p>
          <a:p>
            <a:r>
              <a:rPr lang="fr-FR" sz="3600" dirty="0">
                <a:solidFill>
                  <a:srgbClr val="002060"/>
                </a:solidFill>
              </a:rPr>
              <a:t>	</a:t>
            </a:r>
            <a:r>
              <a:rPr lang="fr-FR" sz="3600" dirty="0" smtClean="0">
                <a:solidFill>
                  <a:srgbClr val="002060"/>
                </a:solidFill>
              </a:rPr>
              <a:t>Pourquoi ?</a:t>
            </a:r>
          </a:p>
          <a:p>
            <a:r>
              <a:rPr lang="fr-FR" sz="3600" dirty="0">
                <a:solidFill>
                  <a:srgbClr val="002060"/>
                </a:solidFill>
              </a:rPr>
              <a:t>	</a:t>
            </a:r>
            <a:r>
              <a:rPr lang="fr-FR" sz="3600" dirty="0" smtClean="0">
                <a:solidFill>
                  <a:srgbClr val="002060"/>
                </a:solidFill>
              </a:rPr>
              <a:t>Comment ?</a:t>
            </a:r>
          </a:p>
          <a:p>
            <a:endParaRPr lang="fr-FR" sz="3600" dirty="0">
              <a:solidFill>
                <a:srgbClr val="002060"/>
              </a:solidFill>
            </a:endParaRPr>
          </a:p>
          <a:p>
            <a:r>
              <a:rPr lang="fr-FR" sz="3600" b="1" dirty="0" smtClean="0">
                <a:solidFill>
                  <a:srgbClr val="002060"/>
                </a:solidFill>
              </a:rPr>
              <a:t>Des pistes pour progresser ensemble</a:t>
            </a:r>
            <a:endParaRPr lang="fr-FR" sz="3600" b="1" dirty="0">
              <a:solidFill>
                <a:srgbClr val="002060"/>
              </a:solidFill>
            </a:endParaRPr>
          </a:p>
        </p:txBody>
      </p:sp>
    </p:spTree>
    <p:extLst>
      <p:ext uri="{BB962C8B-B14F-4D97-AF65-F5344CB8AC3E}">
        <p14:creationId xmlns:p14="http://schemas.microsoft.com/office/powerpoint/2010/main" val="3375464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lstStyle/>
          <a:p>
            <a:r>
              <a:rPr lang="fr-FR" dirty="0">
                <a:solidFill>
                  <a:srgbClr val="002060"/>
                </a:solidFill>
              </a:rPr>
              <a:t>A VOUS DE JOUER </a:t>
            </a:r>
            <a:r>
              <a:rPr lang="fr-FR" dirty="0" smtClean="0">
                <a:solidFill>
                  <a:srgbClr val="002060"/>
                </a:solidFill>
              </a:rPr>
              <a:t>!</a:t>
            </a:r>
            <a:endParaRPr lang="fr-FR" dirty="0">
              <a:solidFill>
                <a:srgbClr val="002060"/>
              </a:solidFill>
            </a:endParaRPr>
          </a:p>
        </p:txBody>
      </p:sp>
      <p:sp>
        <p:nvSpPr>
          <p:cNvPr id="3" name="Espace réservé du contenu 2"/>
          <p:cNvSpPr>
            <a:spLocks noGrp="1"/>
          </p:cNvSpPr>
          <p:nvPr>
            <p:ph idx="1"/>
          </p:nvPr>
        </p:nvSpPr>
        <p:spPr>
          <a:xfrm>
            <a:off x="838200" y="2688267"/>
            <a:ext cx="10515600" cy="2970662"/>
          </a:xfrm>
          <a:solidFill>
            <a:schemeClr val="accent1">
              <a:lumMod val="20000"/>
              <a:lumOff val="80000"/>
            </a:schemeClr>
          </a:solidFill>
        </p:spPr>
        <p:txBody>
          <a:bodyPr>
            <a:normAutofit/>
          </a:bodyPr>
          <a:lstStyle/>
          <a:p>
            <a:r>
              <a:rPr lang="fr-FR" dirty="0" smtClean="0"/>
              <a:t>On jette un œil aux compétences (carte mentale)</a:t>
            </a:r>
          </a:p>
          <a:p>
            <a:endParaRPr lang="fr-FR" dirty="0"/>
          </a:p>
          <a:p>
            <a:r>
              <a:rPr lang="fr-FR" dirty="0" smtClean="0"/>
              <a:t>On se fixe une compétence « point faible » (ou deux … ou + … )</a:t>
            </a:r>
          </a:p>
          <a:p>
            <a:endParaRPr lang="fr-FR" dirty="0" smtClean="0"/>
          </a:p>
          <a:p>
            <a:r>
              <a:rPr lang="fr-FR" dirty="0" smtClean="0"/>
              <a:t>On remplit la grille de suivi d’une compétence</a:t>
            </a:r>
          </a:p>
          <a:p>
            <a:endParaRPr lang="fr-FR" dirty="0"/>
          </a:p>
        </p:txBody>
      </p:sp>
    </p:spTree>
    <p:extLst>
      <p:ext uri="{BB962C8B-B14F-4D97-AF65-F5344CB8AC3E}">
        <p14:creationId xmlns:p14="http://schemas.microsoft.com/office/powerpoint/2010/main" val="261096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71005"/>
            <a:ext cx="9144000" cy="2005148"/>
          </a:xfrm>
          <a:solidFill>
            <a:schemeClr val="accent1">
              <a:lumMod val="20000"/>
              <a:lumOff val="80000"/>
            </a:schemeClr>
          </a:solidFill>
        </p:spPr>
        <p:txBody>
          <a:bodyPr/>
          <a:lstStyle/>
          <a:p>
            <a:r>
              <a:rPr lang="fr-FR" dirty="0" smtClean="0">
                <a:solidFill>
                  <a:srgbClr val="002060"/>
                </a:solidFill>
              </a:rPr>
              <a:t>Les compétences du socle commun</a:t>
            </a:r>
            <a:endParaRPr lang="fr-FR" dirty="0">
              <a:solidFill>
                <a:srgbClr val="002060"/>
              </a:solidFill>
            </a:endParaRPr>
          </a:p>
        </p:txBody>
      </p:sp>
      <p:sp>
        <p:nvSpPr>
          <p:cNvPr id="3" name="Sous-titre 2"/>
          <p:cNvSpPr>
            <a:spLocks noGrp="1"/>
          </p:cNvSpPr>
          <p:nvPr>
            <p:ph type="subTitle" idx="1"/>
          </p:nvPr>
        </p:nvSpPr>
        <p:spPr>
          <a:xfrm>
            <a:off x="1524000" y="3602038"/>
            <a:ext cx="9144000" cy="807124"/>
          </a:xfrm>
        </p:spPr>
        <p:txBody>
          <a:bodyPr/>
          <a:lstStyle/>
          <a:p>
            <a:r>
              <a:rPr lang="fr-FR" dirty="0" smtClean="0">
                <a:solidFill>
                  <a:srgbClr val="002060"/>
                </a:solidFill>
              </a:rPr>
              <a:t>Correspondance entre les compétences du document </a:t>
            </a:r>
            <a:r>
              <a:rPr lang="fr-FR" dirty="0" err="1" smtClean="0">
                <a:solidFill>
                  <a:srgbClr val="002060"/>
                </a:solidFill>
              </a:rPr>
              <a:t>Eduscol</a:t>
            </a:r>
            <a:r>
              <a:rPr lang="fr-FR" dirty="0" smtClean="0">
                <a:solidFill>
                  <a:srgbClr val="002060"/>
                </a:solidFill>
              </a:rPr>
              <a:t> et celles de la grille de suivi du site académique</a:t>
            </a:r>
            <a:endParaRPr lang="fr-FR" dirty="0">
              <a:solidFill>
                <a:srgbClr val="002060"/>
              </a:solidFill>
            </a:endParaRPr>
          </a:p>
        </p:txBody>
      </p:sp>
      <p:sp>
        <p:nvSpPr>
          <p:cNvPr id="4" name="ZoneTexte 3"/>
          <p:cNvSpPr txBox="1"/>
          <p:nvPr/>
        </p:nvSpPr>
        <p:spPr>
          <a:xfrm>
            <a:off x="1169536" y="4835047"/>
            <a:ext cx="10101262" cy="1384995"/>
          </a:xfrm>
          <a:prstGeom prst="rect">
            <a:avLst/>
          </a:prstGeom>
          <a:solidFill>
            <a:schemeClr val="accent1">
              <a:lumMod val="20000"/>
              <a:lumOff val="80000"/>
            </a:schemeClr>
          </a:solidFill>
        </p:spPr>
        <p:txBody>
          <a:bodyPr wrap="square" rtlCol="0">
            <a:spAutoFit/>
          </a:bodyPr>
          <a:lstStyle/>
          <a:p>
            <a:r>
              <a:rPr lang="fr-FR" sz="2800" dirty="0" smtClean="0">
                <a:solidFill>
                  <a:srgbClr val="002060"/>
                </a:solidFill>
              </a:rPr>
              <a:t>ATTENTION : l’ordre des compétences ou composantes varie d’un document à l’autre …</a:t>
            </a:r>
          </a:p>
          <a:p>
            <a:r>
              <a:rPr lang="fr-FR" sz="2800" dirty="0" smtClean="0">
                <a:solidFill>
                  <a:srgbClr val="002060"/>
                </a:solidFill>
              </a:rPr>
              <a:t>Seuls les numéros des domaines (de 1 à 5) restent !</a:t>
            </a:r>
            <a:endParaRPr lang="fr-FR" sz="2800" dirty="0">
              <a:solidFill>
                <a:srgbClr val="002060"/>
              </a:solidFill>
            </a:endParaRPr>
          </a:p>
        </p:txBody>
      </p:sp>
      <p:sp>
        <p:nvSpPr>
          <p:cNvPr id="5" name="ZoneTexte 4"/>
          <p:cNvSpPr txBox="1"/>
          <p:nvPr/>
        </p:nvSpPr>
        <p:spPr>
          <a:xfrm>
            <a:off x="295422" y="309489"/>
            <a:ext cx="2600177" cy="769441"/>
          </a:xfrm>
          <a:prstGeom prst="rect">
            <a:avLst/>
          </a:prstGeom>
          <a:noFill/>
        </p:spPr>
        <p:txBody>
          <a:bodyPr wrap="square" rtlCol="0">
            <a:spAutoFit/>
          </a:bodyPr>
          <a:lstStyle/>
          <a:p>
            <a:r>
              <a:rPr lang="fr-FR" sz="4400" dirty="0" smtClean="0"/>
              <a:t>Annexe 1</a:t>
            </a:r>
            <a:endParaRPr lang="fr-FR" sz="4400" dirty="0"/>
          </a:p>
        </p:txBody>
      </p:sp>
    </p:spTree>
    <p:extLst>
      <p:ext uri="{BB962C8B-B14F-4D97-AF65-F5344CB8AC3E}">
        <p14:creationId xmlns:p14="http://schemas.microsoft.com/office/powerpoint/2010/main" val="2729653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lstStyle/>
          <a:p>
            <a:endParaRPr lang="fr-FR"/>
          </a:p>
        </p:txBody>
      </p:sp>
      <p:pic>
        <p:nvPicPr>
          <p:cNvPr id="6" name="Image 5"/>
          <p:cNvPicPr>
            <a:picLocks noChangeAspect="1"/>
          </p:cNvPicPr>
          <p:nvPr/>
        </p:nvPicPr>
        <p:blipFill>
          <a:blip r:embed="rId3"/>
          <a:stretch>
            <a:fillRect/>
          </a:stretch>
        </p:blipFill>
        <p:spPr>
          <a:xfrm>
            <a:off x="272655" y="390949"/>
            <a:ext cx="10993463" cy="5301055"/>
          </a:xfrm>
          <a:prstGeom prst="rect">
            <a:avLst/>
          </a:prstGeom>
        </p:spPr>
      </p:pic>
      <p:sp>
        <p:nvSpPr>
          <p:cNvPr id="7" name="Ellipse 6"/>
          <p:cNvSpPr/>
          <p:nvPr/>
        </p:nvSpPr>
        <p:spPr>
          <a:xfrm>
            <a:off x="6851737" y="906387"/>
            <a:ext cx="3294345"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1 : langue française à l’oral et à l’écrit</a:t>
            </a:r>
            <a:endParaRPr lang="fr-FR" sz="2400" dirty="0"/>
          </a:p>
        </p:txBody>
      </p:sp>
      <p:sp>
        <p:nvSpPr>
          <p:cNvPr id="8" name="Ellipse 7"/>
          <p:cNvSpPr/>
          <p:nvPr/>
        </p:nvSpPr>
        <p:spPr>
          <a:xfrm>
            <a:off x="5769386" y="3148099"/>
            <a:ext cx="5035463" cy="17063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2A : Langages spécifiques</a:t>
            </a:r>
          </a:p>
          <a:p>
            <a:pPr algn="ctr"/>
            <a:r>
              <a:rPr lang="fr-FR" sz="2200" dirty="0" smtClean="0"/>
              <a:t>2B :  Traitement de données</a:t>
            </a:r>
            <a:endParaRPr lang="fr-FR" sz="2200" dirty="0"/>
          </a:p>
        </p:txBody>
      </p:sp>
      <p:sp>
        <p:nvSpPr>
          <p:cNvPr id="10" name="Accolade fermante 9"/>
          <p:cNvSpPr/>
          <p:nvPr/>
        </p:nvSpPr>
        <p:spPr>
          <a:xfrm>
            <a:off x="5418550" y="969017"/>
            <a:ext cx="1002082" cy="1628384"/>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Connecteur droit avec flèche 11"/>
          <p:cNvCxnSpPr/>
          <p:nvPr/>
        </p:nvCxnSpPr>
        <p:spPr>
          <a:xfrm flipH="1" flipV="1">
            <a:off x="4597052" y="4001294"/>
            <a:ext cx="1260823" cy="1801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5105507" y="2597401"/>
            <a:ext cx="5584414"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2C : Utiliser l’outil mathématique</a:t>
            </a:r>
            <a:endParaRPr lang="fr-FR" sz="2200" dirty="0"/>
          </a:p>
        </p:txBody>
      </p:sp>
      <p:cxnSp>
        <p:nvCxnSpPr>
          <p:cNvPr id="11" name="Connecteur droit avec flèche 10"/>
          <p:cNvCxnSpPr/>
          <p:nvPr/>
        </p:nvCxnSpPr>
        <p:spPr>
          <a:xfrm flipH="1" flipV="1">
            <a:off x="4317411" y="3353595"/>
            <a:ext cx="873714" cy="2381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4454177" y="3591719"/>
            <a:ext cx="8214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519677" y="3591719"/>
            <a:ext cx="755998" cy="190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4795902" y="4181475"/>
            <a:ext cx="1147698" cy="293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1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35162" y="926083"/>
            <a:ext cx="11739275" cy="4303604"/>
          </a:xfrm>
          <a:prstGeom prst="rect">
            <a:avLst/>
          </a:prstGeom>
        </p:spPr>
      </p:pic>
      <p:sp>
        <p:nvSpPr>
          <p:cNvPr id="5" name="Ellipse 4"/>
          <p:cNvSpPr/>
          <p:nvPr/>
        </p:nvSpPr>
        <p:spPr>
          <a:xfrm>
            <a:off x="7440461" y="1690688"/>
            <a:ext cx="3913339"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8A : méthodes pour apprendre</a:t>
            </a:r>
          </a:p>
          <a:p>
            <a:pPr algn="ctr"/>
            <a:r>
              <a:rPr lang="fr-FR" sz="2000" dirty="0" smtClean="0"/>
              <a:t>8B : utiliser les outils numériques</a:t>
            </a:r>
            <a:endParaRPr lang="fr-FR" sz="2000" dirty="0"/>
          </a:p>
        </p:txBody>
      </p:sp>
      <p:cxnSp>
        <p:nvCxnSpPr>
          <p:cNvPr id="6" name="Connecteur droit avec flèche 5"/>
          <p:cNvCxnSpPr/>
          <p:nvPr/>
        </p:nvCxnSpPr>
        <p:spPr>
          <a:xfrm flipH="1">
            <a:off x="6939419" y="2961634"/>
            <a:ext cx="808972" cy="232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ccolade fermante 7"/>
          <p:cNvSpPr/>
          <p:nvPr/>
        </p:nvSpPr>
        <p:spPr>
          <a:xfrm>
            <a:off x="6341823" y="2196240"/>
            <a:ext cx="1002082" cy="872637"/>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Ellipse 8"/>
          <p:cNvSpPr/>
          <p:nvPr/>
        </p:nvSpPr>
        <p:spPr>
          <a:xfrm>
            <a:off x="5769386" y="3537953"/>
            <a:ext cx="5584414"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7 : Développer l’esprit critique, le sens des responsabilités, …</a:t>
            </a:r>
            <a:endParaRPr lang="fr-FR" sz="2000" dirty="0"/>
          </a:p>
        </p:txBody>
      </p:sp>
      <p:sp>
        <p:nvSpPr>
          <p:cNvPr id="11" name="Accolade fermante 10"/>
          <p:cNvSpPr/>
          <p:nvPr/>
        </p:nvSpPr>
        <p:spPr>
          <a:xfrm>
            <a:off x="4767304" y="3776607"/>
            <a:ext cx="1002082" cy="100833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677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218730" y="1088569"/>
            <a:ext cx="11135070" cy="3581128"/>
          </a:xfrm>
          <a:prstGeom prst="rect">
            <a:avLst/>
          </a:prstGeom>
        </p:spPr>
      </p:pic>
      <p:sp>
        <p:nvSpPr>
          <p:cNvPr id="5" name="Ellipse 4"/>
          <p:cNvSpPr/>
          <p:nvPr/>
        </p:nvSpPr>
        <p:spPr>
          <a:xfrm>
            <a:off x="6914367" y="1056542"/>
            <a:ext cx="4872625" cy="20414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5A : décrire et expliquer des phénomènes naturels</a:t>
            </a:r>
          </a:p>
          <a:p>
            <a:pPr algn="ctr"/>
            <a:r>
              <a:rPr lang="fr-FR" sz="2000" dirty="0" smtClean="0"/>
              <a:t>5B : résoudre des problèmes</a:t>
            </a:r>
          </a:p>
        </p:txBody>
      </p:sp>
      <p:sp>
        <p:nvSpPr>
          <p:cNvPr id="6" name="Ellipse 5"/>
          <p:cNvSpPr/>
          <p:nvPr/>
        </p:nvSpPr>
        <p:spPr>
          <a:xfrm>
            <a:off x="6973083" y="2649283"/>
            <a:ext cx="4602271"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5C : identifier les risques liés à l’activité humaine</a:t>
            </a:r>
            <a:endParaRPr lang="fr-FR" sz="2000" dirty="0"/>
          </a:p>
        </p:txBody>
      </p:sp>
      <p:cxnSp>
        <p:nvCxnSpPr>
          <p:cNvPr id="7" name="Connecteur droit avec flèche 6"/>
          <p:cNvCxnSpPr/>
          <p:nvPr/>
        </p:nvCxnSpPr>
        <p:spPr>
          <a:xfrm flipH="1">
            <a:off x="6225436" y="2059759"/>
            <a:ext cx="8214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6373138" y="2929546"/>
            <a:ext cx="673796" cy="3898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321735" y="4115628"/>
            <a:ext cx="4602271" cy="17536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3</a:t>
            </a:r>
            <a:r>
              <a:rPr lang="fr-FR" sz="2000" dirty="0" smtClean="0"/>
              <a:t> : Les représentations du monde et de l’activité humaine</a:t>
            </a:r>
            <a:endParaRPr lang="fr-FR" sz="2000" dirty="0"/>
          </a:p>
        </p:txBody>
      </p:sp>
      <p:cxnSp>
        <p:nvCxnSpPr>
          <p:cNvPr id="11" name="Connecteur droit avec flèche 10"/>
          <p:cNvCxnSpPr/>
          <p:nvPr/>
        </p:nvCxnSpPr>
        <p:spPr>
          <a:xfrm flipH="1" flipV="1">
            <a:off x="4196219" y="3526105"/>
            <a:ext cx="1349680" cy="11435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9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3309257" cy="913030"/>
          </a:xfrm>
        </p:spPr>
        <p:txBody>
          <a:bodyPr>
            <a:noAutofit/>
          </a:bodyPr>
          <a:lstStyle/>
          <a:p>
            <a:r>
              <a:rPr lang="fr-FR" sz="4800" dirty="0" smtClean="0"/>
              <a:t>Annexe 2 </a:t>
            </a:r>
            <a:endParaRPr lang="fr-FR" sz="4800" dirty="0"/>
          </a:p>
        </p:txBody>
      </p:sp>
      <p:sp>
        <p:nvSpPr>
          <p:cNvPr id="3" name="Espace réservé du contenu 2"/>
          <p:cNvSpPr>
            <a:spLocks noGrp="1"/>
          </p:cNvSpPr>
          <p:nvPr>
            <p:ph idx="1"/>
          </p:nvPr>
        </p:nvSpPr>
        <p:spPr>
          <a:xfrm>
            <a:off x="1988457" y="2855006"/>
            <a:ext cx="8287657" cy="1455738"/>
          </a:xfrm>
          <a:solidFill>
            <a:schemeClr val="accent1">
              <a:lumMod val="20000"/>
              <a:lumOff val="80000"/>
            </a:schemeClr>
          </a:solidFill>
        </p:spPr>
        <p:txBody>
          <a:bodyPr>
            <a:normAutofit/>
          </a:bodyPr>
          <a:lstStyle/>
          <a:p>
            <a:pPr marL="0" indent="0" algn="ctr">
              <a:buNone/>
            </a:pPr>
            <a:r>
              <a:rPr lang="fr-FR" dirty="0" smtClean="0"/>
              <a:t>En tenant compte de l’autonomie de l’élève par rapport à une question, à sa capacité à mobiliser les ressources nécessaires pour « répondre à une question ».</a:t>
            </a:r>
          </a:p>
        </p:txBody>
      </p:sp>
      <p:sp>
        <p:nvSpPr>
          <p:cNvPr id="4" name="ZoneTexte 3"/>
          <p:cNvSpPr txBox="1"/>
          <p:nvPr/>
        </p:nvSpPr>
        <p:spPr>
          <a:xfrm>
            <a:off x="934356" y="1774193"/>
            <a:ext cx="10395857" cy="584775"/>
          </a:xfrm>
          <a:prstGeom prst="rect">
            <a:avLst/>
          </a:prstGeom>
          <a:noFill/>
        </p:spPr>
        <p:txBody>
          <a:bodyPr wrap="square" rtlCol="0">
            <a:spAutoFit/>
          </a:bodyPr>
          <a:lstStyle/>
          <a:p>
            <a:pPr algn="ctr"/>
            <a:r>
              <a:rPr lang="fr-FR" sz="3200" dirty="0" smtClean="0">
                <a:solidFill>
                  <a:srgbClr val="0070C0"/>
                </a:solidFill>
              </a:rPr>
              <a:t>Comment attribuer un niveau de maîtrise ?</a:t>
            </a:r>
            <a:endParaRPr lang="fr-FR" sz="3200" dirty="0">
              <a:solidFill>
                <a:srgbClr val="0070C0"/>
              </a:solidFill>
            </a:endParaRPr>
          </a:p>
        </p:txBody>
      </p:sp>
      <p:sp>
        <p:nvSpPr>
          <p:cNvPr id="6" name="Rectangle 5"/>
          <p:cNvSpPr/>
          <p:nvPr/>
        </p:nvSpPr>
        <p:spPr>
          <a:xfrm>
            <a:off x="1099457" y="5271237"/>
            <a:ext cx="10230756" cy="646331"/>
          </a:xfrm>
          <a:prstGeom prst="rect">
            <a:avLst/>
          </a:prstGeom>
        </p:spPr>
        <p:txBody>
          <a:bodyPr wrap="square">
            <a:spAutoFit/>
          </a:bodyPr>
          <a:lstStyle/>
          <a:p>
            <a:pPr>
              <a:buFont typeface="Wingdings" panose="05000000000000000000" pitchFamily="2" charset="2"/>
              <a:buChar char="à"/>
            </a:pPr>
            <a:r>
              <a:rPr lang="fr-FR" i="1" dirty="0">
                <a:solidFill>
                  <a:srgbClr val="002060"/>
                </a:solidFill>
              </a:rPr>
              <a:t>Voir site académique </a:t>
            </a:r>
            <a:r>
              <a:rPr lang="fr-FR" dirty="0">
                <a:solidFill>
                  <a:schemeClr val="accent5">
                    <a:lumMod val="75000"/>
                  </a:schemeClr>
                </a:solidFill>
              </a:rPr>
              <a:t>collège 2016 </a:t>
            </a:r>
            <a:r>
              <a:rPr lang="fr-FR" dirty="0" smtClean="0">
                <a:solidFill>
                  <a:schemeClr val="accent5">
                    <a:lumMod val="75000"/>
                  </a:schemeClr>
                </a:solidFill>
              </a:rPr>
              <a:t>: Petite méthode globale pour évaluer le niveau de maîtrise d’une compétence – </a:t>
            </a:r>
            <a:r>
              <a:rPr lang="fr-FR" dirty="0">
                <a:solidFill>
                  <a:schemeClr val="accent5">
                    <a:lumMod val="75000"/>
                  </a:schemeClr>
                </a:solidFill>
              </a:rPr>
              <a:t>onglet « Outils pour le professeur » - « Suivi des compétences du socle commun »)</a:t>
            </a:r>
          </a:p>
        </p:txBody>
      </p:sp>
    </p:spTree>
    <p:extLst>
      <p:ext uri="{BB962C8B-B14F-4D97-AF65-F5344CB8AC3E}">
        <p14:creationId xmlns:p14="http://schemas.microsoft.com/office/powerpoint/2010/main" val="292847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lstStyle/>
          <a:p>
            <a:pPr lvl="0" algn="ctr"/>
            <a:r>
              <a:rPr lang="fr-FR" b="1" dirty="0" smtClean="0">
                <a:solidFill>
                  <a:srgbClr val="002060"/>
                </a:solidFill>
              </a:rPr>
              <a:t>« Penser compétences »</a:t>
            </a:r>
            <a:endParaRPr lang="fr-FR" b="1" dirty="0">
              <a:solidFill>
                <a:srgbClr val="002060"/>
              </a:solidFill>
            </a:endParaRPr>
          </a:p>
        </p:txBody>
      </p:sp>
      <p:sp>
        <p:nvSpPr>
          <p:cNvPr id="3" name="Espace réservé du contenu 2"/>
          <p:cNvSpPr>
            <a:spLocks noGrp="1"/>
          </p:cNvSpPr>
          <p:nvPr>
            <p:ph idx="1"/>
          </p:nvPr>
        </p:nvSpPr>
        <p:spPr>
          <a:xfrm>
            <a:off x="838200" y="2498486"/>
            <a:ext cx="10515600" cy="3125937"/>
          </a:xfrm>
        </p:spPr>
        <p:txBody>
          <a:bodyPr/>
          <a:lstStyle/>
          <a:p>
            <a:pPr marL="0" indent="0" algn="ctr">
              <a:buNone/>
            </a:pPr>
            <a:r>
              <a:rPr lang="fr-FR" sz="4000" dirty="0" smtClean="0">
                <a:solidFill>
                  <a:srgbClr val="002060"/>
                </a:solidFill>
              </a:rPr>
              <a:t>QUAND</a:t>
            </a:r>
            <a:r>
              <a:rPr lang="fr-FR" sz="4000" dirty="0">
                <a:solidFill>
                  <a:srgbClr val="002060"/>
                </a:solidFill>
              </a:rPr>
              <a:t> ?</a:t>
            </a:r>
          </a:p>
          <a:p>
            <a:endParaRPr lang="fr-FR" dirty="0" smtClean="0">
              <a:solidFill>
                <a:srgbClr val="002060"/>
              </a:solidFill>
            </a:endParaRPr>
          </a:p>
          <a:p>
            <a:pPr marL="0" indent="0">
              <a:buNone/>
            </a:pPr>
            <a:r>
              <a:rPr lang="fr-FR" dirty="0" smtClean="0">
                <a:solidFill>
                  <a:srgbClr val="002060"/>
                </a:solidFill>
              </a:rPr>
              <a:t>Dès </a:t>
            </a:r>
            <a:r>
              <a:rPr lang="fr-FR" dirty="0">
                <a:solidFill>
                  <a:srgbClr val="002060"/>
                </a:solidFill>
              </a:rPr>
              <a:t>que l’on prépare ses </a:t>
            </a:r>
            <a:r>
              <a:rPr lang="fr-FR" dirty="0" smtClean="0">
                <a:solidFill>
                  <a:srgbClr val="002060"/>
                </a:solidFill>
              </a:rPr>
              <a:t>séances, </a:t>
            </a:r>
            <a:r>
              <a:rPr lang="fr-FR" dirty="0">
                <a:solidFill>
                  <a:srgbClr val="002060"/>
                </a:solidFill>
              </a:rPr>
              <a:t>ses activités, ses EPI, </a:t>
            </a:r>
            <a:r>
              <a:rPr lang="fr-FR" dirty="0" smtClean="0">
                <a:solidFill>
                  <a:srgbClr val="002060"/>
                </a:solidFill>
              </a:rPr>
              <a:t>…  </a:t>
            </a:r>
            <a:endParaRPr lang="fr-FR" dirty="0">
              <a:solidFill>
                <a:srgbClr val="002060"/>
              </a:solidFill>
            </a:endParaRPr>
          </a:p>
        </p:txBody>
      </p:sp>
      <p:sp>
        <p:nvSpPr>
          <p:cNvPr id="6" name="Flèche vers le haut 5"/>
          <p:cNvSpPr/>
          <p:nvPr/>
        </p:nvSpPr>
        <p:spPr>
          <a:xfrm>
            <a:off x="3226340" y="4253226"/>
            <a:ext cx="5739319" cy="21789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smtClean="0">
                <a:solidFill>
                  <a:schemeClr val="bg1"/>
                </a:solidFill>
              </a:rPr>
              <a:t>AP</a:t>
            </a:r>
            <a:endParaRPr lang="fr-FR" sz="7200" dirty="0">
              <a:solidFill>
                <a:schemeClr val="bg1"/>
              </a:solidFill>
            </a:endParaRPr>
          </a:p>
        </p:txBody>
      </p:sp>
    </p:spTree>
    <p:extLst>
      <p:ext uri="{BB962C8B-B14F-4D97-AF65-F5344CB8AC3E}">
        <p14:creationId xmlns:p14="http://schemas.microsoft.com/office/powerpoint/2010/main" val="30332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591455" y="2684834"/>
            <a:ext cx="2607013" cy="1750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t>AP</a:t>
            </a:r>
            <a:endParaRPr lang="fr-FR" sz="4800" dirty="0"/>
          </a:p>
        </p:txBody>
      </p:sp>
      <p:sp>
        <p:nvSpPr>
          <p:cNvPr id="10" name="Flèche vers le haut 9"/>
          <p:cNvSpPr/>
          <p:nvPr/>
        </p:nvSpPr>
        <p:spPr>
          <a:xfrm>
            <a:off x="5622585" y="1634246"/>
            <a:ext cx="544749" cy="8949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vers le haut 10"/>
          <p:cNvSpPr/>
          <p:nvPr/>
        </p:nvSpPr>
        <p:spPr>
          <a:xfrm rot="2674009">
            <a:off x="7063111" y="2058339"/>
            <a:ext cx="544749" cy="9417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rot="5400000">
            <a:off x="7587574" y="3106359"/>
            <a:ext cx="544749" cy="907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lèche vers le haut 12"/>
          <p:cNvSpPr/>
          <p:nvPr/>
        </p:nvSpPr>
        <p:spPr>
          <a:xfrm rot="16200000">
            <a:off x="3587029" y="3065745"/>
            <a:ext cx="544749" cy="989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vers le haut 13"/>
          <p:cNvSpPr/>
          <p:nvPr/>
        </p:nvSpPr>
        <p:spPr>
          <a:xfrm rot="9415459">
            <a:off x="6313305" y="4580106"/>
            <a:ext cx="544749" cy="8560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580345" y="301572"/>
            <a:ext cx="3733567" cy="1200329"/>
          </a:xfrm>
          <a:prstGeom prst="rect">
            <a:avLst/>
          </a:prstGeom>
          <a:noFill/>
        </p:spPr>
        <p:txBody>
          <a:bodyPr wrap="square" rtlCol="0">
            <a:spAutoFit/>
          </a:bodyPr>
          <a:lstStyle/>
          <a:p>
            <a:r>
              <a:rPr lang="fr-FR" sz="2400" dirty="0" smtClean="0">
                <a:solidFill>
                  <a:srgbClr val="002060"/>
                </a:solidFill>
              </a:rPr>
              <a:t>Techniques de mémorisation (lexique, croquis, cartes mentales, … )</a:t>
            </a:r>
            <a:endParaRPr lang="fr-FR" sz="2400" dirty="0">
              <a:solidFill>
                <a:srgbClr val="002060"/>
              </a:solidFill>
            </a:endParaRPr>
          </a:p>
        </p:txBody>
      </p:sp>
      <p:sp>
        <p:nvSpPr>
          <p:cNvPr id="16" name="ZoneTexte 15"/>
          <p:cNvSpPr txBox="1"/>
          <p:nvPr/>
        </p:nvSpPr>
        <p:spPr>
          <a:xfrm>
            <a:off x="7859948" y="1787845"/>
            <a:ext cx="2393004" cy="461665"/>
          </a:xfrm>
          <a:prstGeom prst="rect">
            <a:avLst/>
          </a:prstGeom>
          <a:noFill/>
        </p:spPr>
        <p:txBody>
          <a:bodyPr wrap="square" rtlCol="0">
            <a:spAutoFit/>
          </a:bodyPr>
          <a:lstStyle/>
          <a:p>
            <a:r>
              <a:rPr lang="fr-FR" sz="2400" dirty="0" smtClean="0">
                <a:solidFill>
                  <a:srgbClr val="002060"/>
                </a:solidFill>
              </a:rPr>
              <a:t>Fiches-méthode</a:t>
            </a:r>
            <a:endParaRPr lang="fr-FR" sz="2400" dirty="0">
              <a:solidFill>
                <a:srgbClr val="002060"/>
              </a:solidFill>
            </a:endParaRPr>
          </a:p>
        </p:txBody>
      </p:sp>
      <p:sp>
        <p:nvSpPr>
          <p:cNvPr id="19" name="ZoneTexte 18"/>
          <p:cNvSpPr txBox="1"/>
          <p:nvPr/>
        </p:nvSpPr>
        <p:spPr>
          <a:xfrm>
            <a:off x="8501973" y="3287946"/>
            <a:ext cx="2538559" cy="461665"/>
          </a:xfrm>
          <a:prstGeom prst="rect">
            <a:avLst/>
          </a:prstGeom>
          <a:noFill/>
        </p:spPr>
        <p:txBody>
          <a:bodyPr wrap="square" rtlCol="0">
            <a:spAutoFit/>
          </a:bodyPr>
          <a:lstStyle/>
          <a:p>
            <a:r>
              <a:rPr lang="fr-FR" sz="2400" dirty="0" smtClean="0">
                <a:solidFill>
                  <a:srgbClr val="002060"/>
                </a:solidFill>
              </a:rPr>
              <a:t>Travaux de groupe</a:t>
            </a:r>
            <a:endParaRPr lang="fr-FR" sz="2400" dirty="0">
              <a:solidFill>
                <a:srgbClr val="002060"/>
              </a:solidFill>
            </a:endParaRPr>
          </a:p>
        </p:txBody>
      </p:sp>
      <p:sp>
        <p:nvSpPr>
          <p:cNvPr id="20" name="Flèche vers le haut 19"/>
          <p:cNvSpPr/>
          <p:nvPr/>
        </p:nvSpPr>
        <p:spPr>
          <a:xfrm rot="7582168">
            <a:off x="7256834" y="3981849"/>
            <a:ext cx="544749" cy="907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vers le haut 20"/>
          <p:cNvSpPr/>
          <p:nvPr/>
        </p:nvSpPr>
        <p:spPr>
          <a:xfrm rot="12583414">
            <a:off x="5015926" y="4582916"/>
            <a:ext cx="544749" cy="907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8056260" y="4435812"/>
            <a:ext cx="2527434" cy="461665"/>
          </a:xfrm>
          <a:prstGeom prst="rect">
            <a:avLst/>
          </a:prstGeom>
          <a:noFill/>
        </p:spPr>
        <p:txBody>
          <a:bodyPr wrap="square" rtlCol="0">
            <a:spAutoFit/>
          </a:bodyPr>
          <a:lstStyle/>
          <a:p>
            <a:r>
              <a:rPr lang="fr-FR" sz="2400" dirty="0" smtClean="0">
                <a:solidFill>
                  <a:srgbClr val="002060"/>
                </a:solidFill>
              </a:rPr>
              <a:t>Outils numériques</a:t>
            </a:r>
            <a:endParaRPr lang="fr-FR" sz="2400" dirty="0">
              <a:solidFill>
                <a:srgbClr val="002060"/>
              </a:solidFill>
            </a:endParaRPr>
          </a:p>
        </p:txBody>
      </p:sp>
      <p:sp>
        <p:nvSpPr>
          <p:cNvPr id="23" name="ZoneTexte 22"/>
          <p:cNvSpPr txBox="1"/>
          <p:nvPr/>
        </p:nvSpPr>
        <p:spPr>
          <a:xfrm>
            <a:off x="6139811" y="5631184"/>
            <a:ext cx="3325922" cy="461665"/>
          </a:xfrm>
          <a:prstGeom prst="rect">
            <a:avLst/>
          </a:prstGeom>
          <a:noFill/>
        </p:spPr>
        <p:txBody>
          <a:bodyPr wrap="square" rtlCol="0">
            <a:spAutoFit/>
          </a:bodyPr>
          <a:lstStyle/>
          <a:p>
            <a:r>
              <a:rPr lang="fr-FR" sz="2400" dirty="0" smtClean="0">
                <a:solidFill>
                  <a:srgbClr val="002060"/>
                </a:solidFill>
              </a:rPr>
              <a:t>Éducation aux médias</a:t>
            </a:r>
            <a:endParaRPr lang="fr-FR" sz="2400" dirty="0">
              <a:solidFill>
                <a:srgbClr val="002060"/>
              </a:solidFill>
            </a:endParaRPr>
          </a:p>
        </p:txBody>
      </p:sp>
      <p:sp>
        <p:nvSpPr>
          <p:cNvPr id="24" name="Flèche vers le haut 23"/>
          <p:cNvSpPr/>
          <p:nvPr/>
        </p:nvSpPr>
        <p:spPr>
          <a:xfrm rot="18678930">
            <a:off x="4111563" y="1999375"/>
            <a:ext cx="544749" cy="907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3603866" y="5579328"/>
            <a:ext cx="2161301" cy="461665"/>
          </a:xfrm>
          <a:prstGeom prst="rect">
            <a:avLst/>
          </a:prstGeom>
          <a:noFill/>
        </p:spPr>
        <p:txBody>
          <a:bodyPr wrap="square" rtlCol="0">
            <a:spAutoFit/>
          </a:bodyPr>
          <a:lstStyle/>
          <a:p>
            <a:r>
              <a:rPr lang="fr-FR" sz="2400" dirty="0" smtClean="0">
                <a:solidFill>
                  <a:srgbClr val="002060"/>
                </a:solidFill>
              </a:rPr>
              <a:t>La citoyenneté</a:t>
            </a:r>
            <a:endParaRPr lang="fr-FR" sz="2400" dirty="0">
              <a:solidFill>
                <a:srgbClr val="002060"/>
              </a:solidFill>
            </a:endParaRPr>
          </a:p>
        </p:txBody>
      </p:sp>
      <p:sp>
        <p:nvSpPr>
          <p:cNvPr id="26" name="ZoneTexte 25"/>
          <p:cNvSpPr txBox="1"/>
          <p:nvPr/>
        </p:nvSpPr>
        <p:spPr>
          <a:xfrm>
            <a:off x="1712614" y="1649254"/>
            <a:ext cx="2867732" cy="830997"/>
          </a:xfrm>
          <a:prstGeom prst="rect">
            <a:avLst/>
          </a:prstGeom>
          <a:noFill/>
        </p:spPr>
        <p:txBody>
          <a:bodyPr wrap="square" rtlCol="0">
            <a:spAutoFit/>
          </a:bodyPr>
          <a:lstStyle/>
          <a:p>
            <a:r>
              <a:rPr lang="fr-FR" sz="2400" dirty="0" smtClean="0">
                <a:solidFill>
                  <a:srgbClr val="002060"/>
                </a:solidFill>
              </a:rPr>
              <a:t>Unités, grandeurs, conversions</a:t>
            </a:r>
            <a:endParaRPr lang="fr-FR" sz="2400" dirty="0">
              <a:solidFill>
                <a:srgbClr val="002060"/>
              </a:solidFill>
            </a:endParaRPr>
          </a:p>
        </p:txBody>
      </p:sp>
      <p:sp>
        <p:nvSpPr>
          <p:cNvPr id="27" name="ZoneTexte 26"/>
          <p:cNvSpPr txBox="1"/>
          <p:nvPr/>
        </p:nvSpPr>
        <p:spPr>
          <a:xfrm>
            <a:off x="1712613" y="3341657"/>
            <a:ext cx="2161301" cy="461665"/>
          </a:xfrm>
          <a:prstGeom prst="rect">
            <a:avLst/>
          </a:prstGeom>
          <a:noFill/>
        </p:spPr>
        <p:txBody>
          <a:bodyPr wrap="square" rtlCol="0">
            <a:spAutoFit/>
          </a:bodyPr>
          <a:lstStyle/>
          <a:p>
            <a:r>
              <a:rPr lang="fr-FR" sz="2400" dirty="0">
                <a:solidFill>
                  <a:srgbClr val="002060"/>
                </a:solidFill>
              </a:rPr>
              <a:t>G</a:t>
            </a:r>
            <a:r>
              <a:rPr lang="fr-FR" sz="2400" dirty="0" smtClean="0">
                <a:solidFill>
                  <a:srgbClr val="002060"/>
                </a:solidFill>
              </a:rPr>
              <a:t>raphiques</a:t>
            </a:r>
            <a:endParaRPr lang="fr-FR" sz="2400" dirty="0">
              <a:solidFill>
                <a:srgbClr val="002060"/>
              </a:solidFill>
            </a:endParaRPr>
          </a:p>
        </p:txBody>
      </p:sp>
      <p:sp>
        <p:nvSpPr>
          <p:cNvPr id="28" name="Flèche vers le haut 27"/>
          <p:cNvSpPr/>
          <p:nvPr/>
        </p:nvSpPr>
        <p:spPr>
          <a:xfrm rot="14663239">
            <a:off x="3841484" y="3938700"/>
            <a:ext cx="544749" cy="11503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2937126" y="4653190"/>
            <a:ext cx="1080650" cy="523220"/>
          </a:xfrm>
          <a:prstGeom prst="rect">
            <a:avLst/>
          </a:prstGeom>
          <a:noFill/>
        </p:spPr>
        <p:txBody>
          <a:bodyPr wrap="square" rtlCol="0">
            <a:spAutoFit/>
          </a:bodyPr>
          <a:lstStyle/>
          <a:p>
            <a:r>
              <a:rPr lang="fr-FR" sz="2800" dirty="0" smtClean="0">
                <a:solidFill>
                  <a:srgbClr val="002060"/>
                </a:solidFill>
              </a:rPr>
              <a:t>…</a:t>
            </a:r>
            <a:endParaRPr lang="fr-FR" sz="2800" dirty="0">
              <a:solidFill>
                <a:srgbClr val="002060"/>
              </a:solidFill>
            </a:endParaRPr>
          </a:p>
        </p:txBody>
      </p:sp>
      <p:sp>
        <p:nvSpPr>
          <p:cNvPr id="2" name="ZoneTexte 1"/>
          <p:cNvSpPr txBox="1"/>
          <p:nvPr/>
        </p:nvSpPr>
        <p:spPr>
          <a:xfrm>
            <a:off x="228600" y="4924327"/>
            <a:ext cx="1975757" cy="1754326"/>
          </a:xfrm>
          <a:prstGeom prst="rect">
            <a:avLst/>
          </a:prstGeom>
          <a:solidFill>
            <a:schemeClr val="accent1">
              <a:lumMod val="75000"/>
            </a:schemeClr>
          </a:solidFill>
        </p:spPr>
        <p:txBody>
          <a:bodyPr wrap="square" rtlCol="0">
            <a:spAutoFit/>
          </a:bodyPr>
          <a:lstStyle/>
          <a:p>
            <a:r>
              <a:rPr lang="fr-FR" dirty="0" smtClean="0"/>
              <a:t>L’AP est omniprésent dans notre enseignement, il doit être intégré à nos séances.</a:t>
            </a:r>
            <a:endParaRPr lang="fr-FR" dirty="0"/>
          </a:p>
        </p:txBody>
      </p:sp>
    </p:spTree>
    <p:extLst>
      <p:ext uri="{BB962C8B-B14F-4D97-AF65-F5344CB8AC3E}">
        <p14:creationId xmlns:p14="http://schemas.microsoft.com/office/powerpoint/2010/main" val="27351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9" grpId="0"/>
      <p:bldP spid="20" grpId="0" animBg="1"/>
      <p:bldP spid="21" grpId="0" animBg="1"/>
      <p:bldP spid="22" grpId="0"/>
      <p:bldP spid="23" grpId="0"/>
      <p:bldP spid="24" grpId="0" animBg="1"/>
      <p:bldP spid="25" grpId="0"/>
      <p:bldP spid="26" grpId="0"/>
      <p:bldP spid="27" grpId="0"/>
      <p:bldP spid="28" grpId="0" animBg="1"/>
      <p:bldP spid="2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42433"/>
            <a:ext cx="10515600" cy="811768"/>
          </a:xfrm>
          <a:solidFill>
            <a:schemeClr val="accent1">
              <a:lumMod val="40000"/>
              <a:lumOff val="60000"/>
            </a:schemeClr>
          </a:solidFill>
        </p:spPr>
        <p:txBody>
          <a:bodyPr>
            <a:normAutofit fontScale="90000"/>
          </a:bodyPr>
          <a:lstStyle/>
          <a:p>
            <a:pPr algn="ctr"/>
            <a:r>
              <a:rPr lang="fr-FR" sz="3600" b="1" dirty="0" smtClean="0">
                <a:solidFill>
                  <a:srgbClr val="002060"/>
                </a:solidFill>
              </a:rPr>
              <a:t>Voir document « Construire une activité »</a:t>
            </a:r>
            <a:br>
              <a:rPr lang="fr-FR" sz="3600" b="1" dirty="0" smtClean="0">
                <a:solidFill>
                  <a:srgbClr val="002060"/>
                </a:solidFill>
              </a:rPr>
            </a:br>
            <a:r>
              <a:rPr lang="fr-FR" sz="3600" b="1" dirty="0" smtClean="0">
                <a:solidFill>
                  <a:srgbClr val="002060"/>
                </a:solidFill>
              </a:rPr>
              <a:t> </a:t>
            </a:r>
            <a:r>
              <a:rPr lang="fr-FR" sz="2200" b="1" dirty="0" smtClean="0">
                <a:solidFill>
                  <a:srgbClr val="002060"/>
                </a:solidFill>
              </a:rPr>
              <a:t>(site académique collège 2016 – onglet « Outils pour le professeur »)</a:t>
            </a:r>
            <a:endParaRPr lang="fr-FR" sz="2200" b="1" dirty="0">
              <a:solidFill>
                <a:srgbClr val="002060"/>
              </a:solidFill>
            </a:endParaRPr>
          </a:p>
        </p:txBody>
      </p:sp>
      <p:sp>
        <p:nvSpPr>
          <p:cNvPr id="3" name="Espace réservé du contenu 2"/>
          <p:cNvSpPr>
            <a:spLocks noGrp="1"/>
          </p:cNvSpPr>
          <p:nvPr>
            <p:ph idx="1"/>
          </p:nvPr>
        </p:nvSpPr>
        <p:spPr>
          <a:xfrm>
            <a:off x="838200" y="2032002"/>
            <a:ext cx="10121900" cy="4089398"/>
          </a:xfrm>
        </p:spPr>
        <p:txBody>
          <a:bodyPr>
            <a:normAutofit lnSpcReduction="10000"/>
          </a:bodyPr>
          <a:lstStyle/>
          <a:p>
            <a:pPr lvl="0"/>
            <a:r>
              <a:rPr lang="fr-FR" dirty="0" smtClean="0">
                <a:solidFill>
                  <a:srgbClr val="002060"/>
                </a:solidFill>
              </a:rPr>
              <a:t>Quelle </a:t>
            </a:r>
            <a:r>
              <a:rPr lang="fr-FR" dirty="0">
                <a:solidFill>
                  <a:srgbClr val="002060"/>
                </a:solidFill>
              </a:rPr>
              <a:t>notion je veux leur faire acquérir ? (attendu de fin de cycle</a:t>
            </a:r>
            <a:r>
              <a:rPr lang="fr-FR" dirty="0" smtClean="0">
                <a:solidFill>
                  <a:srgbClr val="002060"/>
                </a:solidFill>
              </a:rPr>
              <a:t>)</a:t>
            </a:r>
          </a:p>
          <a:p>
            <a:pPr marL="0" lvl="0" indent="0">
              <a:buNone/>
            </a:pPr>
            <a:endParaRPr lang="fr-FR" dirty="0">
              <a:solidFill>
                <a:srgbClr val="002060"/>
              </a:solidFill>
            </a:endParaRPr>
          </a:p>
          <a:p>
            <a:pPr lvl="0"/>
            <a:r>
              <a:rPr lang="fr-FR" dirty="0">
                <a:solidFill>
                  <a:srgbClr val="002060"/>
                </a:solidFill>
              </a:rPr>
              <a:t>Comment </a:t>
            </a:r>
            <a:r>
              <a:rPr lang="fr-FR" dirty="0" smtClean="0">
                <a:solidFill>
                  <a:srgbClr val="002060"/>
                </a:solidFill>
              </a:rPr>
              <a:t>je contextualise ?</a:t>
            </a:r>
            <a:endParaRPr lang="fr-FR" dirty="0">
              <a:solidFill>
                <a:srgbClr val="002060"/>
              </a:solidFill>
            </a:endParaRPr>
          </a:p>
          <a:p>
            <a:pPr lvl="0"/>
            <a:endParaRPr lang="fr-FR" dirty="0" smtClean="0">
              <a:solidFill>
                <a:srgbClr val="002060"/>
              </a:solidFill>
            </a:endParaRPr>
          </a:p>
          <a:p>
            <a:pPr lvl="0"/>
            <a:r>
              <a:rPr lang="fr-FR" dirty="0" smtClean="0">
                <a:solidFill>
                  <a:srgbClr val="002060"/>
                </a:solidFill>
              </a:rPr>
              <a:t>Quelle </a:t>
            </a:r>
            <a:r>
              <a:rPr lang="fr-FR" dirty="0">
                <a:solidFill>
                  <a:srgbClr val="002060"/>
                </a:solidFill>
              </a:rPr>
              <a:t>problématique </a:t>
            </a:r>
            <a:r>
              <a:rPr lang="fr-FR" dirty="0" smtClean="0">
                <a:solidFill>
                  <a:srgbClr val="002060"/>
                </a:solidFill>
              </a:rPr>
              <a:t>je donne aux élèves ?</a:t>
            </a:r>
            <a:endParaRPr lang="fr-FR" dirty="0">
              <a:solidFill>
                <a:srgbClr val="002060"/>
              </a:solidFill>
            </a:endParaRPr>
          </a:p>
          <a:p>
            <a:pPr lvl="0"/>
            <a:endParaRPr lang="fr-FR" dirty="0" smtClean="0">
              <a:solidFill>
                <a:srgbClr val="002060"/>
              </a:solidFill>
            </a:endParaRPr>
          </a:p>
          <a:p>
            <a:pPr lvl="0"/>
            <a:r>
              <a:rPr lang="fr-FR" dirty="0" smtClean="0">
                <a:solidFill>
                  <a:srgbClr val="002060"/>
                </a:solidFill>
              </a:rPr>
              <a:t>Quelles </a:t>
            </a:r>
            <a:r>
              <a:rPr lang="fr-FR" dirty="0">
                <a:solidFill>
                  <a:srgbClr val="002060"/>
                </a:solidFill>
              </a:rPr>
              <a:t>compétences cette activité va-t-elle me permettre de travailler ? </a:t>
            </a:r>
          </a:p>
          <a:p>
            <a:pPr marL="0" indent="0">
              <a:buNone/>
            </a:pPr>
            <a:r>
              <a:rPr lang="fr-FR" dirty="0" smtClean="0">
                <a:solidFill>
                  <a:srgbClr val="002060"/>
                </a:solidFill>
              </a:rPr>
              <a:t>   ou </a:t>
            </a:r>
            <a:r>
              <a:rPr lang="fr-FR" dirty="0">
                <a:solidFill>
                  <a:srgbClr val="002060"/>
                </a:solidFill>
              </a:rPr>
              <a:t>quelles compétences devrais-je intégrer à cette activité </a:t>
            </a:r>
            <a:r>
              <a:rPr lang="fr-FR" dirty="0" smtClean="0">
                <a:solidFill>
                  <a:srgbClr val="002060"/>
                </a:solidFill>
              </a:rPr>
              <a:t>?</a:t>
            </a:r>
            <a:endParaRPr lang="fr-FR" dirty="0">
              <a:solidFill>
                <a:srgbClr val="002060"/>
              </a:solidFill>
            </a:endParaRPr>
          </a:p>
        </p:txBody>
      </p:sp>
      <p:sp>
        <p:nvSpPr>
          <p:cNvPr id="4" name="ZoneTexte 3"/>
          <p:cNvSpPr txBox="1"/>
          <p:nvPr/>
        </p:nvSpPr>
        <p:spPr>
          <a:xfrm>
            <a:off x="431800" y="495300"/>
            <a:ext cx="1117600" cy="369332"/>
          </a:xfrm>
          <a:prstGeom prst="rect">
            <a:avLst/>
          </a:prstGeom>
          <a:solidFill>
            <a:schemeClr val="accent1">
              <a:lumMod val="40000"/>
              <a:lumOff val="60000"/>
            </a:schemeClr>
          </a:solidFill>
        </p:spPr>
        <p:txBody>
          <a:bodyPr wrap="square" rtlCol="0">
            <a:spAutoFit/>
          </a:bodyPr>
          <a:lstStyle/>
          <a:p>
            <a:r>
              <a:rPr lang="fr-FR" dirty="0" smtClean="0">
                <a:solidFill>
                  <a:srgbClr val="002060"/>
                </a:solidFill>
              </a:rPr>
              <a:t>QUAND ?</a:t>
            </a:r>
            <a:endParaRPr lang="fr-FR" dirty="0">
              <a:solidFill>
                <a:srgbClr val="002060"/>
              </a:solidFill>
            </a:endParaRPr>
          </a:p>
        </p:txBody>
      </p:sp>
    </p:spTree>
    <p:extLst>
      <p:ext uri="{BB962C8B-B14F-4D97-AF65-F5344CB8AC3E}">
        <p14:creationId xmlns:p14="http://schemas.microsoft.com/office/powerpoint/2010/main" val="1973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633180" y="220133"/>
            <a:ext cx="8649047" cy="6390379"/>
          </a:xfrm>
          <a:prstGeom prst="rect">
            <a:avLst/>
          </a:prstGeom>
        </p:spPr>
      </p:pic>
      <p:pic>
        <p:nvPicPr>
          <p:cNvPr id="6" name="Image 5"/>
          <p:cNvPicPr>
            <a:picLocks noChangeAspect="1"/>
          </p:cNvPicPr>
          <p:nvPr/>
        </p:nvPicPr>
        <p:blipFill>
          <a:blip r:embed="rId3"/>
          <a:stretch>
            <a:fillRect/>
          </a:stretch>
        </p:blipFill>
        <p:spPr>
          <a:xfrm>
            <a:off x="1811866" y="515776"/>
            <a:ext cx="1828800" cy="1752600"/>
          </a:xfrm>
          <a:prstGeom prst="rect">
            <a:avLst/>
          </a:prstGeom>
        </p:spPr>
      </p:pic>
      <p:pic>
        <p:nvPicPr>
          <p:cNvPr id="8" name="Image 7"/>
          <p:cNvPicPr>
            <a:picLocks noChangeAspect="1"/>
          </p:cNvPicPr>
          <p:nvPr/>
        </p:nvPicPr>
        <p:blipFill>
          <a:blip r:embed="rId4"/>
          <a:stretch>
            <a:fillRect/>
          </a:stretch>
        </p:blipFill>
        <p:spPr>
          <a:xfrm>
            <a:off x="5304896" y="438519"/>
            <a:ext cx="1819275" cy="1762125"/>
          </a:xfrm>
          <a:prstGeom prst="rect">
            <a:avLst/>
          </a:prstGeom>
        </p:spPr>
      </p:pic>
      <p:pic>
        <p:nvPicPr>
          <p:cNvPr id="9" name="Image 8"/>
          <p:cNvPicPr>
            <a:picLocks noChangeAspect="1"/>
          </p:cNvPicPr>
          <p:nvPr/>
        </p:nvPicPr>
        <p:blipFill>
          <a:blip r:embed="rId5"/>
          <a:stretch>
            <a:fillRect/>
          </a:stretch>
        </p:blipFill>
        <p:spPr>
          <a:xfrm>
            <a:off x="7430913" y="331259"/>
            <a:ext cx="1981200" cy="2038350"/>
          </a:xfrm>
          <a:prstGeom prst="rect">
            <a:avLst/>
          </a:prstGeom>
        </p:spPr>
      </p:pic>
      <p:pic>
        <p:nvPicPr>
          <p:cNvPr id="10" name="Image 9"/>
          <p:cNvPicPr>
            <a:picLocks noChangeAspect="1"/>
          </p:cNvPicPr>
          <p:nvPr/>
        </p:nvPicPr>
        <p:blipFill>
          <a:blip r:embed="rId6"/>
          <a:stretch>
            <a:fillRect/>
          </a:stretch>
        </p:blipFill>
        <p:spPr>
          <a:xfrm>
            <a:off x="7303385" y="2666998"/>
            <a:ext cx="2066925" cy="2228850"/>
          </a:xfrm>
          <a:prstGeom prst="rect">
            <a:avLst/>
          </a:prstGeom>
        </p:spPr>
      </p:pic>
    </p:spTree>
    <p:extLst>
      <p:ext uri="{BB962C8B-B14F-4D97-AF65-F5344CB8AC3E}">
        <p14:creationId xmlns:p14="http://schemas.microsoft.com/office/powerpoint/2010/main" val="26139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Image 4"/>
          <p:cNvPicPr>
            <a:picLocks noChangeAspect="1"/>
          </p:cNvPicPr>
          <p:nvPr/>
        </p:nvPicPr>
        <p:blipFill>
          <a:blip r:embed="rId3"/>
          <a:stretch>
            <a:fillRect/>
          </a:stretch>
        </p:blipFill>
        <p:spPr>
          <a:xfrm>
            <a:off x="419100" y="159695"/>
            <a:ext cx="4038600" cy="5410200"/>
          </a:xfrm>
          <a:prstGeom prst="rect">
            <a:avLst/>
          </a:prstGeom>
        </p:spPr>
      </p:pic>
      <p:pic>
        <p:nvPicPr>
          <p:cNvPr id="6" name="Espace réservé du contenu 5"/>
          <p:cNvPicPr>
            <a:picLocks noGrp="1" noChangeAspect="1"/>
          </p:cNvPicPr>
          <p:nvPr>
            <p:ph idx="1"/>
          </p:nvPr>
        </p:nvPicPr>
        <p:blipFill>
          <a:blip r:embed="rId4"/>
          <a:stretch>
            <a:fillRect/>
          </a:stretch>
        </p:blipFill>
        <p:spPr>
          <a:xfrm>
            <a:off x="3136433" y="472152"/>
            <a:ext cx="4430894" cy="5753549"/>
          </a:xfrm>
          <a:prstGeom prst="rect">
            <a:avLst/>
          </a:prstGeom>
        </p:spPr>
      </p:pic>
      <p:pic>
        <p:nvPicPr>
          <p:cNvPr id="7" name="Image 6"/>
          <p:cNvPicPr>
            <a:picLocks noChangeAspect="1"/>
          </p:cNvPicPr>
          <p:nvPr/>
        </p:nvPicPr>
        <p:blipFill>
          <a:blip r:embed="rId5"/>
          <a:stretch>
            <a:fillRect/>
          </a:stretch>
        </p:blipFill>
        <p:spPr>
          <a:xfrm>
            <a:off x="7639022" y="159695"/>
            <a:ext cx="4453076" cy="5780224"/>
          </a:xfrm>
          <a:prstGeom prst="rect">
            <a:avLst/>
          </a:prstGeom>
        </p:spPr>
      </p:pic>
      <p:sp>
        <p:nvSpPr>
          <p:cNvPr id="3" name="ZoneTexte 2"/>
          <p:cNvSpPr txBox="1"/>
          <p:nvPr/>
        </p:nvSpPr>
        <p:spPr>
          <a:xfrm>
            <a:off x="186267" y="6225701"/>
            <a:ext cx="11782576" cy="369332"/>
          </a:xfrm>
          <a:prstGeom prst="rect">
            <a:avLst/>
          </a:prstGeom>
          <a:noFill/>
        </p:spPr>
        <p:txBody>
          <a:bodyPr wrap="square" rtlCol="0">
            <a:spAutoFit/>
          </a:bodyPr>
          <a:lstStyle/>
          <a:p>
            <a:r>
              <a:rPr lang="fr-FR" dirty="0" smtClean="0">
                <a:solidFill>
                  <a:srgbClr val="002060"/>
                </a:solidFill>
              </a:rPr>
              <a:t>Voir doc « construire une activité » </a:t>
            </a:r>
            <a:r>
              <a:rPr lang="fr-FR" dirty="0">
                <a:solidFill>
                  <a:srgbClr val="002060"/>
                </a:solidFill>
              </a:rPr>
              <a:t>(site académique collège 2016 – onglet « Outils pour le professeur »)</a:t>
            </a:r>
          </a:p>
        </p:txBody>
      </p:sp>
    </p:spTree>
    <p:extLst>
      <p:ext uri="{BB962C8B-B14F-4D97-AF65-F5344CB8AC3E}">
        <p14:creationId xmlns:p14="http://schemas.microsoft.com/office/powerpoint/2010/main" val="14698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lstStyle/>
          <a:p>
            <a:pPr algn="ctr"/>
            <a:r>
              <a:rPr lang="fr-FR" dirty="0" smtClean="0">
                <a:solidFill>
                  <a:srgbClr val="002060"/>
                </a:solidFill>
              </a:rPr>
              <a:t>POURQUOI ?</a:t>
            </a:r>
            <a:endParaRPr lang="fr-FR" dirty="0">
              <a:solidFill>
                <a:srgbClr val="002060"/>
              </a:solidFill>
            </a:endParaRPr>
          </a:p>
        </p:txBody>
      </p:sp>
      <p:sp>
        <p:nvSpPr>
          <p:cNvPr id="3" name="Espace réservé du contenu 2"/>
          <p:cNvSpPr>
            <a:spLocks noGrp="1"/>
          </p:cNvSpPr>
          <p:nvPr>
            <p:ph idx="1"/>
          </p:nvPr>
        </p:nvSpPr>
        <p:spPr>
          <a:xfrm>
            <a:off x="838200" y="2256945"/>
            <a:ext cx="10515600" cy="3747040"/>
          </a:xfrm>
        </p:spPr>
        <p:txBody>
          <a:bodyPr>
            <a:normAutofit/>
          </a:bodyPr>
          <a:lstStyle/>
          <a:p>
            <a:pPr lvl="0"/>
            <a:r>
              <a:rPr lang="fr-FR" dirty="0" smtClean="0">
                <a:solidFill>
                  <a:srgbClr val="002060"/>
                </a:solidFill>
              </a:rPr>
              <a:t>Cela permet de ne </a:t>
            </a:r>
            <a:r>
              <a:rPr lang="fr-FR" dirty="0">
                <a:solidFill>
                  <a:srgbClr val="002060"/>
                </a:solidFill>
              </a:rPr>
              <a:t>pas arriver en fin de 6è ou de 3è en se disant « </a:t>
            </a:r>
            <a:r>
              <a:rPr lang="fr-FR" dirty="0" smtClean="0">
                <a:solidFill>
                  <a:srgbClr val="002060"/>
                </a:solidFill>
              </a:rPr>
              <a:t>Qu’est-ce </a:t>
            </a:r>
            <a:r>
              <a:rPr lang="fr-FR" dirty="0">
                <a:solidFill>
                  <a:srgbClr val="002060"/>
                </a:solidFill>
              </a:rPr>
              <a:t>que j’ai bien pu faire pour travailler cette compétence et comment je vais l’évaluer ? »</a:t>
            </a:r>
          </a:p>
          <a:p>
            <a:pPr marL="0" indent="0">
              <a:buNone/>
            </a:pPr>
            <a:endParaRPr lang="fr-FR" dirty="0">
              <a:solidFill>
                <a:srgbClr val="002060"/>
              </a:solidFill>
            </a:endParaRPr>
          </a:p>
          <a:p>
            <a:pPr lvl="0"/>
            <a:r>
              <a:rPr lang="fr-FR" dirty="0">
                <a:solidFill>
                  <a:srgbClr val="002060"/>
                </a:solidFill>
              </a:rPr>
              <a:t>Pour avoir une vue d’ensemble des compétences à </a:t>
            </a:r>
            <a:r>
              <a:rPr lang="fr-FR" dirty="0" smtClean="0">
                <a:solidFill>
                  <a:srgbClr val="002060"/>
                </a:solidFill>
              </a:rPr>
              <a:t>travailler</a:t>
            </a:r>
          </a:p>
          <a:p>
            <a:pPr marL="0" lvl="0" indent="0">
              <a:buNone/>
            </a:pPr>
            <a:r>
              <a:rPr lang="fr-FR" sz="2400" dirty="0" smtClean="0">
                <a:solidFill>
                  <a:srgbClr val="002060"/>
                </a:solidFill>
              </a:rPr>
              <a:t>s’assurer </a:t>
            </a:r>
            <a:r>
              <a:rPr lang="fr-FR" sz="2400" dirty="0">
                <a:solidFill>
                  <a:srgbClr val="002060"/>
                </a:solidFill>
              </a:rPr>
              <a:t>qu’on les travaille régulièrement et qu’on est capable en fin de cycle d’avoir des activités dans lesquelles ces compétences sont observables, donc … évaluables </a:t>
            </a:r>
            <a:r>
              <a:rPr lang="fr-FR" sz="2400" dirty="0" smtClean="0">
                <a:solidFill>
                  <a:srgbClr val="002060"/>
                </a:solidFill>
              </a:rPr>
              <a:t>!</a:t>
            </a:r>
            <a:endParaRPr lang="fr-FR" sz="2400" dirty="0">
              <a:solidFill>
                <a:srgbClr val="002060"/>
              </a:solidFill>
            </a:endParaRPr>
          </a:p>
        </p:txBody>
      </p:sp>
      <p:sp>
        <p:nvSpPr>
          <p:cNvPr id="4" name="ZoneTexte 3"/>
          <p:cNvSpPr txBox="1"/>
          <p:nvPr/>
        </p:nvSpPr>
        <p:spPr>
          <a:xfrm>
            <a:off x="2090057" y="6003985"/>
            <a:ext cx="9506857" cy="646331"/>
          </a:xfrm>
          <a:prstGeom prst="rect">
            <a:avLst/>
          </a:prstGeom>
          <a:noFill/>
        </p:spPr>
        <p:txBody>
          <a:bodyPr wrap="square" rtlCol="0">
            <a:spAutoFit/>
          </a:bodyPr>
          <a:lstStyle/>
          <a:p>
            <a:r>
              <a:rPr lang="fr-FR" b="1" dirty="0" smtClean="0">
                <a:solidFill>
                  <a:schemeClr val="accent5">
                    <a:lumMod val="75000"/>
                  </a:schemeClr>
                </a:solidFill>
              </a:rPr>
              <a:t>Rappel : </a:t>
            </a:r>
            <a:r>
              <a:rPr lang="fr-FR" dirty="0" smtClean="0">
                <a:solidFill>
                  <a:schemeClr val="accent5">
                    <a:lumMod val="75000"/>
                  </a:schemeClr>
                </a:solidFill>
              </a:rPr>
              <a:t>« Un exemple de progression » (site académique collège 2016 – onglet « Outils pour le professeur » - « Progressions »)</a:t>
            </a:r>
            <a:endParaRPr lang="fr-FR" dirty="0">
              <a:solidFill>
                <a:schemeClr val="accent5">
                  <a:lumMod val="75000"/>
                </a:schemeClr>
              </a:solidFill>
            </a:endParaRPr>
          </a:p>
        </p:txBody>
      </p:sp>
    </p:spTree>
    <p:extLst>
      <p:ext uri="{BB962C8B-B14F-4D97-AF65-F5344CB8AC3E}">
        <p14:creationId xmlns:p14="http://schemas.microsoft.com/office/powerpoint/2010/main" val="22769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4625"/>
            <a:ext cx="10515600" cy="955675"/>
          </a:xfrm>
          <a:solidFill>
            <a:schemeClr val="accent1">
              <a:lumMod val="40000"/>
              <a:lumOff val="60000"/>
            </a:schemeClr>
          </a:solidFill>
        </p:spPr>
        <p:txBody>
          <a:bodyPr/>
          <a:lstStyle/>
          <a:p>
            <a:pPr algn="ctr"/>
            <a:r>
              <a:rPr lang="fr-FR" dirty="0" smtClean="0">
                <a:solidFill>
                  <a:srgbClr val="002060"/>
                </a:solidFill>
              </a:rPr>
              <a:t>COMMENT ?</a:t>
            </a:r>
            <a:endParaRPr lang="fr-FR" dirty="0">
              <a:solidFill>
                <a:srgbClr val="002060"/>
              </a:solidFill>
            </a:endParaRPr>
          </a:p>
        </p:txBody>
      </p:sp>
      <p:sp>
        <p:nvSpPr>
          <p:cNvPr id="3" name="Espace réservé du contenu 2"/>
          <p:cNvSpPr>
            <a:spLocks noGrp="1"/>
          </p:cNvSpPr>
          <p:nvPr>
            <p:ph idx="1"/>
          </p:nvPr>
        </p:nvSpPr>
        <p:spPr>
          <a:xfrm>
            <a:off x="838200" y="1248229"/>
            <a:ext cx="10515600" cy="5151134"/>
          </a:xfrm>
        </p:spPr>
        <p:txBody>
          <a:bodyPr>
            <a:normAutofit fontScale="92500" lnSpcReduction="20000"/>
          </a:bodyPr>
          <a:lstStyle/>
          <a:p>
            <a:pPr marL="0" indent="0" algn="ctr">
              <a:buNone/>
            </a:pPr>
            <a:r>
              <a:rPr lang="fr-FR" b="1" dirty="0" smtClean="0">
                <a:solidFill>
                  <a:srgbClr val="002060"/>
                </a:solidFill>
              </a:rPr>
              <a:t>L’objectif </a:t>
            </a:r>
            <a:r>
              <a:rPr lang="fr-FR" b="1" dirty="0">
                <a:solidFill>
                  <a:srgbClr val="002060"/>
                </a:solidFill>
              </a:rPr>
              <a:t>de cet atelier est </a:t>
            </a:r>
            <a:r>
              <a:rPr lang="fr-FR" b="1" dirty="0" smtClean="0">
                <a:solidFill>
                  <a:srgbClr val="002060"/>
                </a:solidFill>
              </a:rPr>
              <a:t>de</a:t>
            </a:r>
          </a:p>
          <a:p>
            <a:pPr marL="0" indent="0" algn="ctr">
              <a:buNone/>
            </a:pPr>
            <a:endParaRPr lang="fr-FR" b="1" dirty="0" smtClean="0">
              <a:solidFill>
                <a:srgbClr val="002060"/>
              </a:solidFill>
            </a:endParaRPr>
          </a:p>
          <a:p>
            <a:pPr marL="0" indent="0">
              <a:buNone/>
            </a:pPr>
            <a:r>
              <a:rPr lang="fr-FR" b="1" dirty="0" smtClean="0">
                <a:solidFill>
                  <a:srgbClr val="002060"/>
                </a:solidFill>
              </a:rPr>
              <a:t>prendre le temps d’y réfléchir</a:t>
            </a:r>
          </a:p>
          <a:p>
            <a:pPr marL="0" indent="0" algn="r">
              <a:buNone/>
            </a:pPr>
            <a:r>
              <a:rPr lang="fr-FR" b="1" dirty="0" smtClean="0">
                <a:solidFill>
                  <a:srgbClr val="002060"/>
                </a:solidFill>
              </a:rPr>
              <a:t>et proposer des outils pour s’organiser.</a:t>
            </a:r>
            <a:endParaRPr lang="fr-FR" dirty="0" smtClean="0">
              <a:solidFill>
                <a:srgbClr val="002060"/>
              </a:solidFill>
            </a:endParaRPr>
          </a:p>
          <a:p>
            <a:pPr>
              <a:buFontTx/>
              <a:buChar char="-"/>
            </a:pPr>
            <a:r>
              <a:rPr lang="fr-FR" dirty="0" smtClean="0">
                <a:solidFill>
                  <a:srgbClr val="002060"/>
                </a:solidFill>
              </a:rPr>
              <a:t>Pour certaines compétences : </a:t>
            </a:r>
          </a:p>
          <a:p>
            <a:pPr marL="0" indent="0">
              <a:buNone/>
            </a:pPr>
            <a:r>
              <a:rPr lang="fr-FR" dirty="0">
                <a:solidFill>
                  <a:srgbClr val="002060"/>
                </a:solidFill>
              </a:rPr>
              <a:t>	</a:t>
            </a:r>
            <a:r>
              <a:rPr lang="fr-FR" dirty="0" smtClean="0">
                <a:solidFill>
                  <a:srgbClr val="002060"/>
                </a:solidFill>
              </a:rPr>
              <a:t>	c’est plus simple !</a:t>
            </a:r>
          </a:p>
          <a:p>
            <a:pPr marL="0" indent="0">
              <a:buNone/>
            </a:pPr>
            <a:r>
              <a:rPr lang="fr-FR" dirty="0">
                <a:solidFill>
                  <a:srgbClr val="002060"/>
                </a:solidFill>
              </a:rPr>
              <a:t>	</a:t>
            </a:r>
            <a:r>
              <a:rPr lang="fr-FR" dirty="0" smtClean="0">
                <a:solidFill>
                  <a:srgbClr val="002060"/>
                </a:solidFill>
              </a:rPr>
              <a:t>	(ex : la démarche scientifique ou le calcul littéral , ….)</a:t>
            </a:r>
          </a:p>
          <a:p>
            <a:pPr marL="0" indent="0">
              <a:buNone/>
            </a:pPr>
            <a:endParaRPr lang="fr-FR" dirty="0">
              <a:solidFill>
                <a:srgbClr val="002060"/>
              </a:solidFill>
            </a:endParaRPr>
          </a:p>
          <a:p>
            <a:pPr>
              <a:buFontTx/>
              <a:buChar char="-"/>
            </a:pPr>
            <a:r>
              <a:rPr lang="fr-FR" dirty="0" smtClean="0">
                <a:solidFill>
                  <a:srgbClr val="002060"/>
                </a:solidFill>
              </a:rPr>
              <a:t>Pour d’autres :</a:t>
            </a:r>
          </a:p>
          <a:p>
            <a:pPr marL="0" indent="0">
              <a:buNone/>
            </a:pPr>
            <a:r>
              <a:rPr lang="fr-FR" dirty="0">
                <a:solidFill>
                  <a:srgbClr val="002060"/>
                </a:solidFill>
              </a:rPr>
              <a:t>	</a:t>
            </a:r>
            <a:r>
              <a:rPr lang="fr-FR" dirty="0" smtClean="0">
                <a:solidFill>
                  <a:srgbClr val="002060"/>
                </a:solidFill>
              </a:rPr>
              <a:t>	ça l’est moins ! Ou on y pense moins !</a:t>
            </a:r>
          </a:p>
          <a:p>
            <a:pPr marL="0" indent="0">
              <a:buNone/>
            </a:pPr>
            <a:endParaRPr lang="fr-FR" dirty="0">
              <a:solidFill>
                <a:srgbClr val="002060"/>
              </a:solidFill>
            </a:endParaRPr>
          </a:p>
          <a:p>
            <a:pPr marL="0" indent="0" algn="ctr">
              <a:buNone/>
            </a:pPr>
            <a:r>
              <a:rPr lang="fr-FR" b="1" dirty="0" smtClean="0">
                <a:solidFill>
                  <a:srgbClr val="002060"/>
                </a:solidFill>
              </a:rPr>
              <a:t>C’est sur celles-ci que l’on </a:t>
            </a:r>
            <a:r>
              <a:rPr lang="fr-FR" b="1" dirty="0">
                <a:solidFill>
                  <a:srgbClr val="002060"/>
                </a:solidFill>
              </a:rPr>
              <a:t>va concentrer </a:t>
            </a:r>
            <a:r>
              <a:rPr lang="fr-FR" b="1" dirty="0" smtClean="0">
                <a:solidFill>
                  <a:srgbClr val="002060"/>
                </a:solidFill>
              </a:rPr>
              <a:t>notre attention !</a:t>
            </a:r>
          </a:p>
          <a:p>
            <a:pPr marL="0" indent="0">
              <a:buNone/>
            </a:pPr>
            <a:endParaRPr lang="fr-FR" dirty="0">
              <a:solidFill>
                <a:srgbClr val="002060"/>
              </a:solidFill>
            </a:endParaRPr>
          </a:p>
        </p:txBody>
      </p:sp>
    </p:spTree>
    <p:extLst>
      <p:ext uri="{BB962C8B-B14F-4D97-AF65-F5344CB8AC3E}">
        <p14:creationId xmlns:p14="http://schemas.microsoft.com/office/powerpoint/2010/main" val="11089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17743</TotalTime>
  <Words>698</Words>
  <Application>Microsoft Office PowerPoint</Application>
  <PresentationFormat>Grand écran</PresentationFormat>
  <Paragraphs>160</Paragraphs>
  <Slides>25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Wingdings</vt:lpstr>
      <vt:lpstr>Thème Office</vt:lpstr>
      <vt:lpstr>Formation disciplinaire  n°3 - La réforme des Collèges - Atelier « Evaluation des compétences »</vt:lpstr>
      <vt:lpstr>Présentation PowerPoint</vt:lpstr>
      <vt:lpstr>« Penser compétences »</vt:lpstr>
      <vt:lpstr>Présentation PowerPoint</vt:lpstr>
      <vt:lpstr>Voir document « Construire une activité »  (site académique collège 2016 – onglet « Outils pour le professeur »)</vt:lpstr>
      <vt:lpstr>Présentation PowerPoint</vt:lpstr>
      <vt:lpstr>Présentation PowerPoint</vt:lpstr>
      <vt:lpstr>POURQUOI ?</vt:lpstr>
      <vt:lpstr>COMMENT ?</vt:lpstr>
      <vt:lpstr>Par exemple, </vt:lpstr>
      <vt:lpstr>Et vous ? Quelle compétence pensez–vous négliger  ?</vt:lpstr>
      <vt:lpstr>Prenons l’exemple : Je ne travaille pas suffisamment « S’exprimer à l’oral »</vt:lpstr>
      <vt:lpstr>Pour commencer …</vt:lpstr>
      <vt:lpstr>Ensuite …</vt:lpstr>
      <vt:lpstr>Exemple :</vt:lpstr>
      <vt:lpstr>On pourra aussi …</vt:lpstr>
      <vt:lpstr>Présentation PowerPoint</vt:lpstr>
      <vt:lpstr>Présentation PowerPoint</vt:lpstr>
      <vt:lpstr>Et enfin, grâce au document …</vt:lpstr>
      <vt:lpstr>A VOUS DE JOUER !</vt:lpstr>
      <vt:lpstr>Les compétences du socle commun</vt:lpstr>
      <vt:lpstr>Présentation PowerPoint</vt:lpstr>
      <vt:lpstr>Présentation PowerPoint</vt:lpstr>
      <vt:lpstr>Présentation PowerPoint</vt:lpstr>
      <vt:lpstr>Annexe 2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disciplinaire  n°3 - La réforme des Collèges</dc:title>
  <dc:creator>Sophie LEMMEL</dc:creator>
  <cp:lastModifiedBy>Sophie LEMMEL</cp:lastModifiedBy>
  <cp:revision>66</cp:revision>
  <dcterms:created xsi:type="dcterms:W3CDTF">2017-02-25T09:13:00Z</dcterms:created>
  <dcterms:modified xsi:type="dcterms:W3CDTF">2017-04-19T09:24:37Z</dcterms:modified>
</cp:coreProperties>
</file>