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36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E832-C052-6047-B047-2A6D78FBC8FC}" type="datetimeFigureOut">
              <a:rPr lang="fr-FR" smtClean="0"/>
              <a:t>03/03/20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5CBF-86F0-4E41-B0B1-E02713710D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72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E832-C052-6047-B047-2A6D78FBC8FC}" type="datetimeFigureOut">
              <a:rPr lang="fr-FR" smtClean="0"/>
              <a:t>03/03/20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5CBF-86F0-4E41-B0B1-E02713710D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281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E832-C052-6047-B047-2A6D78FBC8FC}" type="datetimeFigureOut">
              <a:rPr lang="fr-FR" smtClean="0"/>
              <a:t>03/03/20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5CBF-86F0-4E41-B0B1-E02713710D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36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E832-C052-6047-B047-2A6D78FBC8FC}" type="datetimeFigureOut">
              <a:rPr lang="fr-FR" smtClean="0"/>
              <a:t>03/03/20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5CBF-86F0-4E41-B0B1-E02713710D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6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E832-C052-6047-B047-2A6D78FBC8FC}" type="datetimeFigureOut">
              <a:rPr lang="fr-FR" smtClean="0"/>
              <a:t>03/03/20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5CBF-86F0-4E41-B0B1-E02713710D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63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E832-C052-6047-B047-2A6D78FBC8FC}" type="datetimeFigureOut">
              <a:rPr lang="fr-FR" smtClean="0"/>
              <a:t>03/03/20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5CBF-86F0-4E41-B0B1-E02713710D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37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E832-C052-6047-B047-2A6D78FBC8FC}" type="datetimeFigureOut">
              <a:rPr lang="fr-FR" smtClean="0"/>
              <a:t>03/03/20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5CBF-86F0-4E41-B0B1-E02713710D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9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E832-C052-6047-B047-2A6D78FBC8FC}" type="datetimeFigureOut">
              <a:rPr lang="fr-FR" smtClean="0"/>
              <a:t>03/03/20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5CBF-86F0-4E41-B0B1-E02713710D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59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E832-C052-6047-B047-2A6D78FBC8FC}" type="datetimeFigureOut">
              <a:rPr lang="fr-FR" smtClean="0"/>
              <a:t>03/03/20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5CBF-86F0-4E41-B0B1-E02713710D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35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E832-C052-6047-B047-2A6D78FBC8FC}" type="datetimeFigureOut">
              <a:rPr lang="fr-FR" smtClean="0"/>
              <a:t>03/03/20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5CBF-86F0-4E41-B0B1-E02713710D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49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E832-C052-6047-B047-2A6D78FBC8FC}" type="datetimeFigureOut">
              <a:rPr lang="fr-FR" smtClean="0"/>
              <a:t>03/03/20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5CBF-86F0-4E41-B0B1-E02713710D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16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BE832-C052-6047-B047-2A6D78FBC8FC}" type="datetimeFigureOut">
              <a:rPr lang="fr-FR" smtClean="0"/>
              <a:t>03/03/20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5CBF-86F0-4E41-B0B1-E02713710D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30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3.xml"/><Relationship Id="rId3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084" y="95092"/>
            <a:ext cx="9033401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 cmpd="sng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b="1" u="sng" dirty="0">
                <a:solidFill>
                  <a:schemeClr val="bg1"/>
                </a:solidFill>
              </a:rPr>
              <a:t>Atelier </a:t>
            </a:r>
            <a:r>
              <a:rPr lang="fr-FR" b="1" u="sng" dirty="0" smtClean="0">
                <a:solidFill>
                  <a:schemeClr val="bg1"/>
                </a:solidFill>
              </a:rPr>
              <a:t>pédagogique et réflexif </a:t>
            </a:r>
          </a:p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Comment exploiter </a:t>
            </a:r>
            <a:r>
              <a:rPr lang="fr-FR" b="1" dirty="0">
                <a:solidFill>
                  <a:schemeClr val="bg1"/>
                </a:solidFill>
              </a:rPr>
              <a:t>la visite d’un  musée militaire avec des élèves 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-14270" y="1086723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accent3">
                    <a:lumMod val="50000"/>
                  </a:schemeClr>
                </a:solidFill>
              </a:rPr>
              <a:t>Objectif </a:t>
            </a:r>
            <a:r>
              <a:rPr lang="fr-FR" u="sng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fr-FR" dirty="0"/>
              <a:t> 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Concevoir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une démarche pédagogique permettant d’utiliser la visite du </a:t>
            </a:r>
            <a:r>
              <a:rPr lang="fr-FR" b="1" dirty="0" err="1">
                <a:solidFill>
                  <a:schemeClr val="accent3">
                    <a:lumMod val="50000"/>
                  </a:schemeClr>
                </a:solidFill>
              </a:rPr>
              <a:t>MMPark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de la Wantzenau avec une classe ? </a:t>
            </a:r>
            <a:endParaRPr lang="fr-FR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4269" y="2049577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4F6228"/>
                </a:solidFill>
              </a:rPr>
              <a:t>Scénario pédagogique</a:t>
            </a:r>
            <a:r>
              <a:rPr lang="fr-FR" b="1" u="sng" dirty="0">
                <a:solidFill>
                  <a:srgbClr val="4F6228"/>
                </a:solidFill>
              </a:rPr>
              <a:t> </a:t>
            </a:r>
            <a:r>
              <a:rPr lang="fr-FR" b="1" u="sng" dirty="0" smtClean="0">
                <a:solidFill>
                  <a:srgbClr val="4F6228"/>
                </a:solidFill>
              </a:rPr>
              <a:t>au choix :</a:t>
            </a:r>
            <a:endParaRPr lang="fr-FR" dirty="0" smtClean="0"/>
          </a:p>
          <a:p>
            <a:pPr marL="271463" lvl="0"/>
            <a:r>
              <a:rPr lang="fr-FR" b="1" dirty="0" smtClean="0">
                <a:solidFill>
                  <a:srgbClr val="4F6228"/>
                </a:solidFill>
              </a:rPr>
              <a:t>1.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smtClean="0"/>
              <a:t>Aborder différents aspects de la Seconde Guerre mondiale </a:t>
            </a:r>
            <a:r>
              <a:rPr lang="fr-FR" b="1" dirty="0" smtClean="0"/>
              <a:t>en réalisant une exposition </a:t>
            </a:r>
            <a:r>
              <a:rPr lang="fr-FR" dirty="0" smtClean="0"/>
              <a:t>à partir des collections du </a:t>
            </a:r>
            <a:r>
              <a:rPr lang="fr-FR" dirty="0" err="1" smtClean="0"/>
              <a:t>MMPark</a:t>
            </a:r>
            <a:r>
              <a:rPr lang="fr-FR" dirty="0"/>
              <a:t> </a:t>
            </a:r>
            <a:r>
              <a:rPr lang="fr-FR" dirty="0" smtClean="0"/>
              <a:t>; </a:t>
            </a:r>
          </a:p>
          <a:p>
            <a:pPr marL="271463" lvl="0"/>
            <a:r>
              <a:rPr lang="fr-FR" b="1" dirty="0">
                <a:solidFill>
                  <a:srgbClr val="4F6228"/>
                </a:solidFill>
              </a:rPr>
              <a:t>2</a:t>
            </a:r>
            <a:r>
              <a:rPr lang="fr-FR" b="1" dirty="0" smtClean="0">
                <a:solidFill>
                  <a:srgbClr val="4F6228"/>
                </a:solidFill>
              </a:rPr>
              <a:t>. </a:t>
            </a:r>
            <a:r>
              <a:rPr lang="fr-FR" dirty="0" smtClean="0"/>
              <a:t>Traiter la Seconde Guerre mondiale en partant de l’</a:t>
            </a:r>
            <a:r>
              <a:rPr lang="fr-FR" b="1" dirty="0" smtClean="0"/>
              <a:t>étude d’un objet </a:t>
            </a:r>
            <a:r>
              <a:rPr lang="fr-FR" dirty="0" smtClean="0"/>
              <a:t>du musée.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14270" y="353010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4F6228"/>
                </a:solidFill>
              </a:rPr>
              <a:t>Proposition d’axes de réflexion :</a:t>
            </a:r>
          </a:p>
          <a:p>
            <a:pPr marL="285750" indent="-285750">
              <a:buFont typeface="Wingdings" charset="2"/>
              <a:buChar char="§"/>
            </a:pPr>
            <a:r>
              <a:rPr lang="fr-FR" dirty="0" smtClean="0"/>
              <a:t>Quels choix pédagogiques envisager ?</a:t>
            </a:r>
          </a:p>
          <a:p>
            <a:pPr marL="285750" indent="-285750">
              <a:buFont typeface="Wingdings" charset="2"/>
              <a:buChar char="§"/>
            </a:pPr>
            <a:r>
              <a:rPr lang="fr-FR" dirty="0" smtClean="0"/>
              <a:t>Quels travaux concrets demander aux élèves ?</a:t>
            </a:r>
          </a:p>
          <a:p>
            <a:pPr marL="285750" indent="-285750">
              <a:buFont typeface="Wingdings" charset="2"/>
              <a:buChar char="§"/>
            </a:pPr>
            <a:r>
              <a:rPr lang="fr-FR" dirty="0" smtClean="0"/>
              <a:t>Comment intégrer des aspects muséographiques et/ou scénographiques ?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171248" y="5194348"/>
            <a:ext cx="2825613" cy="923330"/>
          </a:xfrm>
          <a:prstGeom prst="ellipse">
            <a:avLst/>
          </a:prstGeom>
          <a:solidFill>
            <a:srgbClr val="4F6228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149261" y="5194348"/>
            <a:ext cx="2825613" cy="923330"/>
          </a:xfrm>
          <a:prstGeom prst="ellipse">
            <a:avLst/>
          </a:prstGeom>
          <a:solidFill>
            <a:srgbClr val="4F6228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136433" y="5194348"/>
            <a:ext cx="2825613" cy="923330"/>
          </a:xfrm>
          <a:prstGeom prst="ellipse">
            <a:avLst/>
          </a:prstGeom>
          <a:solidFill>
            <a:srgbClr val="4F6228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9582" y="5308500"/>
            <a:ext cx="23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Place dans la progression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420408" y="5379383"/>
            <a:ext cx="23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Un temps de sortie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au musée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345914" y="5194348"/>
            <a:ext cx="2354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Un temps d’exploitation ultérieure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8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r 32"/>
          <p:cNvGrpSpPr/>
          <p:nvPr/>
        </p:nvGrpSpPr>
        <p:grpSpPr>
          <a:xfrm>
            <a:off x="35496" y="1075279"/>
            <a:ext cx="2825613" cy="923330"/>
            <a:chOff x="35496" y="1075279"/>
            <a:chExt cx="2825613" cy="923330"/>
          </a:xfrm>
        </p:grpSpPr>
        <p:sp>
          <p:nvSpPr>
            <p:cNvPr id="2" name="Ellipse 1"/>
            <p:cNvSpPr/>
            <p:nvPr/>
          </p:nvSpPr>
          <p:spPr>
            <a:xfrm>
              <a:off x="35496" y="1075279"/>
              <a:ext cx="2825613" cy="923330"/>
            </a:xfrm>
            <a:prstGeom prst="ellipse">
              <a:avLst/>
            </a:prstGeom>
            <a:solidFill>
              <a:srgbClr val="4F6228"/>
            </a:solidFill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185520" y="1212805"/>
              <a:ext cx="2354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Place dans la progression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-14274" y="3589"/>
            <a:ext cx="9158273" cy="923330"/>
          </a:xfrm>
          <a:prstGeom prst="rect">
            <a:avLst/>
          </a:prstGeom>
          <a:solidFill>
            <a:srgbClr val="4F6228"/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b="1" u="sng" dirty="0" smtClean="0">
                <a:solidFill>
                  <a:schemeClr val="bg1"/>
                </a:solidFill>
              </a:rPr>
              <a:t>PROPOSITION 1</a:t>
            </a:r>
            <a:endParaRPr lang="fr-FR" b="1" u="sng" dirty="0">
              <a:solidFill>
                <a:schemeClr val="bg1"/>
              </a:solidFill>
            </a:endParaRPr>
          </a:p>
          <a:p>
            <a:pPr lvl="0" algn="ctr"/>
            <a:r>
              <a:rPr lang="fr-FR" dirty="0" smtClean="0">
                <a:solidFill>
                  <a:schemeClr val="bg1"/>
                </a:solidFill>
              </a:rPr>
              <a:t>Aborder différents aspects de la Seconde Guerre mondiale </a:t>
            </a:r>
            <a:r>
              <a:rPr lang="fr-FR" b="1" dirty="0" smtClean="0">
                <a:solidFill>
                  <a:schemeClr val="bg1"/>
                </a:solidFill>
              </a:rPr>
              <a:t>en réalisant une exposition </a:t>
            </a:r>
            <a:r>
              <a:rPr lang="fr-FR" dirty="0" smtClean="0">
                <a:solidFill>
                  <a:schemeClr val="bg1"/>
                </a:solidFill>
              </a:rPr>
              <a:t>à partir des collections du </a:t>
            </a:r>
            <a:r>
              <a:rPr lang="fr-FR" dirty="0" err="1" smtClean="0">
                <a:solidFill>
                  <a:schemeClr val="bg1"/>
                </a:solidFill>
              </a:rPr>
              <a:t>MMPark</a:t>
            </a:r>
            <a:r>
              <a:rPr lang="fr-FR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4037" y="2979010"/>
            <a:ext cx="283988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Après avoir traité en classe des totalitarismes, la Seconde Guerre mondiale, la France défaite et occupée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4037" y="5196347"/>
            <a:ext cx="2825613" cy="1477328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Une dynamique de projet pouvant aboutir à plusieurs formes d’évaluations </a:t>
            </a:r>
          </a:p>
          <a:p>
            <a:pPr algn="ctr"/>
            <a:r>
              <a:rPr lang="fr-FR" dirty="0" smtClean="0"/>
              <a:t>(fin de chapitre, oral du DNB, compétences, etc.)</a:t>
            </a:r>
            <a:endParaRPr lang="fr-FR" dirty="0"/>
          </a:p>
        </p:txBody>
      </p:sp>
      <p:sp>
        <p:nvSpPr>
          <p:cNvPr id="7" name="Flèche vers le bas 6"/>
          <p:cNvSpPr/>
          <p:nvPr/>
        </p:nvSpPr>
        <p:spPr>
          <a:xfrm>
            <a:off x="1155932" y="4304179"/>
            <a:ext cx="470936" cy="768782"/>
          </a:xfrm>
          <a:prstGeom prst="downArrow">
            <a:avLst/>
          </a:prstGeom>
          <a:solidFill>
            <a:srgbClr val="4F6228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2" name="Grouper 31"/>
          <p:cNvGrpSpPr/>
          <p:nvPr/>
        </p:nvGrpSpPr>
        <p:grpSpPr>
          <a:xfrm>
            <a:off x="3149261" y="1078214"/>
            <a:ext cx="2825613" cy="923330"/>
            <a:chOff x="3149261" y="1078214"/>
            <a:chExt cx="2825613" cy="923330"/>
          </a:xfrm>
        </p:grpSpPr>
        <p:sp>
          <p:nvSpPr>
            <p:cNvPr id="8" name="Ellipse 7">
              <a:hlinkClick r:id="rId2" action="ppaction://hlinksldjump"/>
            </p:cNvPr>
            <p:cNvSpPr/>
            <p:nvPr/>
          </p:nvSpPr>
          <p:spPr>
            <a:xfrm>
              <a:off x="3149261" y="1078214"/>
              <a:ext cx="2825613" cy="923330"/>
            </a:xfrm>
            <a:prstGeom prst="ellipse">
              <a:avLst/>
            </a:prstGeom>
            <a:solidFill>
              <a:srgbClr val="4F6228"/>
            </a:solidFill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hlinkClick r:id="rId2" action="ppaction://hlinksldjump"/>
            </p:cNvPr>
            <p:cNvSpPr txBox="1"/>
            <p:nvPr/>
          </p:nvSpPr>
          <p:spPr>
            <a:xfrm>
              <a:off x="3420408" y="1244347"/>
              <a:ext cx="2354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Un temps de sortie </a:t>
              </a:r>
            </a:p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au musée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3282279" y="2023896"/>
            <a:ext cx="26925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 smtClean="0">
                <a:solidFill>
                  <a:schemeClr val="accent3">
                    <a:lumMod val="50000"/>
                  </a:schemeClr>
                </a:solidFill>
              </a:rPr>
              <a:t>Deux heures de visite en </a:t>
            </a:r>
            <a:r>
              <a:rPr lang="fr-F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semi-autonomie</a:t>
            </a:r>
            <a:endParaRPr lang="fr-FR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82280" y="2696880"/>
            <a:ext cx="2835306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Une découverte </a:t>
            </a:r>
          </a:p>
          <a:p>
            <a:pPr algn="ctr"/>
            <a:r>
              <a:rPr lang="fr-FR" dirty="0" smtClean="0"/>
              <a:t>du musée : déambulation encadrée par le professeur </a:t>
            </a:r>
          </a:p>
          <a:p>
            <a:pPr algn="ctr"/>
            <a:r>
              <a:rPr lang="fr-FR" sz="1600" b="1" i="1" dirty="0" smtClean="0">
                <a:solidFill>
                  <a:srgbClr val="4F6228"/>
                </a:solidFill>
              </a:rPr>
              <a:t>(30 minutes)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46444" y="4191156"/>
            <a:ext cx="2871141" cy="1446550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 moment de cours dialogué : ressentis des élèves, consignes de travaux de groupes et exemple. </a:t>
            </a:r>
          </a:p>
          <a:p>
            <a:pPr algn="ctr"/>
            <a:r>
              <a:rPr lang="fr-FR" sz="1600" b="1" i="1" dirty="0" smtClean="0">
                <a:solidFill>
                  <a:srgbClr val="4F6228"/>
                </a:solidFill>
              </a:rPr>
              <a:t>(10 à 15 minutes)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46445" y="5935011"/>
            <a:ext cx="2871141" cy="646331"/>
          </a:xfrm>
          <a:prstGeom prst="rect">
            <a:avLst/>
          </a:prstGeom>
          <a:solidFill>
            <a:srgbClr val="D7E4BD"/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   Un travail en autonomie par groupes </a:t>
            </a:r>
            <a:r>
              <a:rPr lang="fr-FR" sz="1600" b="1" i="1" dirty="0" smtClean="0">
                <a:solidFill>
                  <a:srgbClr val="4F6228"/>
                </a:solidFill>
              </a:rPr>
              <a:t>(1h15)</a:t>
            </a:r>
            <a:endParaRPr lang="fr-FR" sz="1600" b="1" i="1" dirty="0">
              <a:solidFill>
                <a:srgbClr val="4F6228"/>
              </a:solidFill>
            </a:endParaRPr>
          </a:p>
        </p:txBody>
      </p:sp>
      <p:grpSp>
        <p:nvGrpSpPr>
          <p:cNvPr id="34" name="Grouper 33"/>
          <p:cNvGrpSpPr/>
          <p:nvPr/>
        </p:nvGrpSpPr>
        <p:grpSpPr>
          <a:xfrm>
            <a:off x="6296799" y="1093089"/>
            <a:ext cx="2825613" cy="930807"/>
            <a:chOff x="6296799" y="1093089"/>
            <a:chExt cx="2825613" cy="930807"/>
          </a:xfrm>
        </p:grpSpPr>
        <p:sp>
          <p:nvSpPr>
            <p:cNvPr id="14" name="Ellipse 13">
              <a:hlinkClick r:id="rId3" action="ppaction://hlinksldjump"/>
            </p:cNvPr>
            <p:cNvSpPr/>
            <p:nvPr/>
          </p:nvSpPr>
          <p:spPr>
            <a:xfrm>
              <a:off x="6296799" y="1093089"/>
              <a:ext cx="2825613" cy="923330"/>
            </a:xfrm>
            <a:prstGeom prst="ellipse">
              <a:avLst/>
            </a:prstGeom>
            <a:solidFill>
              <a:srgbClr val="4F6228"/>
            </a:solidFill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502893" y="1100566"/>
              <a:ext cx="23546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Un temps d’exploitation ultérieure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6624200" y="3116256"/>
            <a:ext cx="2491258" cy="1477328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  Réflexion, propositions, discussion et choix des modalités de l’organisation  de l’exposition </a:t>
            </a:r>
            <a:r>
              <a:rPr lang="fr-FR" sz="1600" b="1" i="1" dirty="0" smtClean="0">
                <a:solidFill>
                  <a:srgbClr val="4F6228"/>
                </a:solidFill>
              </a:rPr>
              <a:t>(1 séance)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641857" y="4888295"/>
            <a:ext cx="2480555" cy="1754327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    Réalisation d’un panneau par groupe : recherches complémentaires, ressources, mise en page </a:t>
            </a:r>
            <a:r>
              <a:rPr lang="fr-FR" sz="1600" b="1" i="1" dirty="0" smtClean="0">
                <a:solidFill>
                  <a:srgbClr val="4F6228"/>
                </a:solidFill>
              </a:rPr>
              <a:t>(2 à 3 séances)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296799" y="1998609"/>
            <a:ext cx="2807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 smtClean="0">
                <a:solidFill>
                  <a:schemeClr val="accent3">
                    <a:lumMod val="50000"/>
                  </a:schemeClr>
                </a:solidFill>
              </a:rPr>
              <a:t>3 à 4 séances </a:t>
            </a:r>
            <a:r>
              <a:rPr lang="fr-F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co</a:t>
            </a:r>
            <a:r>
              <a:rPr lang="fr-FR" sz="1600" b="1" i="1" dirty="0" smtClean="0">
                <a:solidFill>
                  <a:schemeClr val="accent3">
                    <a:lumMod val="50000"/>
                  </a:schemeClr>
                </a:solidFill>
              </a:rPr>
              <a:t>-animées par les professeurs d’Histoire, de Français</a:t>
            </a:r>
            <a:r>
              <a:rPr lang="fr-F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1600" b="1" i="1" dirty="0" smtClean="0">
                <a:solidFill>
                  <a:schemeClr val="accent3">
                    <a:lumMod val="50000"/>
                  </a:schemeClr>
                </a:solidFill>
              </a:rPr>
              <a:t>et documentaliste</a:t>
            </a:r>
            <a:endParaRPr lang="fr-FR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-99899" y="2022967"/>
            <a:ext cx="3163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 smtClean="0">
                <a:solidFill>
                  <a:schemeClr val="accent3">
                    <a:lumMod val="50000"/>
                  </a:schemeClr>
                </a:solidFill>
              </a:rPr>
              <a:t>Aborder le programme par le concret, possibilité de coupler avec un autre musée ou site</a:t>
            </a:r>
            <a:endParaRPr lang="fr-FR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3003818" y="1093089"/>
            <a:ext cx="0" cy="576491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>
            <a:spLocks noChangeAspect="1"/>
          </p:cNvSpPr>
          <p:nvPr/>
        </p:nvSpPr>
        <p:spPr>
          <a:xfrm>
            <a:off x="3116139" y="2498880"/>
            <a:ext cx="392446" cy="396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1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>
            <a:spLocks noChangeAspect="1"/>
          </p:cNvSpPr>
          <p:nvPr/>
        </p:nvSpPr>
        <p:spPr>
          <a:xfrm>
            <a:off x="3094045" y="4053242"/>
            <a:ext cx="392446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ZoneTexte 25"/>
          <p:cNvSpPr txBox="1">
            <a:spLocks noChangeAspect="1"/>
          </p:cNvSpPr>
          <p:nvPr/>
        </p:nvSpPr>
        <p:spPr>
          <a:xfrm>
            <a:off x="3116139" y="5765459"/>
            <a:ext cx="392446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3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7" name="ZoneTexte 26"/>
          <p:cNvSpPr txBox="1">
            <a:spLocks noChangeAspect="1"/>
          </p:cNvSpPr>
          <p:nvPr/>
        </p:nvSpPr>
        <p:spPr>
          <a:xfrm>
            <a:off x="6356442" y="2894880"/>
            <a:ext cx="392446" cy="396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1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>
            <a:spLocks noChangeAspect="1"/>
          </p:cNvSpPr>
          <p:nvPr/>
        </p:nvSpPr>
        <p:spPr>
          <a:xfrm>
            <a:off x="6356442" y="4703629"/>
            <a:ext cx="392446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9" name="Connecteur droit 28"/>
          <p:cNvCxnSpPr/>
          <p:nvPr/>
        </p:nvCxnSpPr>
        <p:spPr>
          <a:xfrm>
            <a:off x="6219860" y="1052582"/>
            <a:ext cx="17830" cy="580541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78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1" grpId="0" animBg="1"/>
      <p:bldP spid="12" grpId="0" animBg="1"/>
      <p:bldP spid="13" grpId="0" animBg="1"/>
      <p:bldP spid="16" grpId="0" animBg="1"/>
      <p:bldP spid="17" grpId="0" animBg="1"/>
      <p:bldP spid="18" grpId="0"/>
      <p:bldP spid="19" grpId="0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1833637" y="63626"/>
            <a:ext cx="2825613" cy="923330"/>
            <a:chOff x="3149261" y="1078214"/>
            <a:chExt cx="2825613" cy="923330"/>
          </a:xfrm>
        </p:grpSpPr>
        <p:sp>
          <p:nvSpPr>
            <p:cNvPr id="3" name="Ellipse 2"/>
            <p:cNvSpPr/>
            <p:nvPr/>
          </p:nvSpPr>
          <p:spPr>
            <a:xfrm>
              <a:off x="3149261" y="1078214"/>
              <a:ext cx="2825613" cy="923330"/>
            </a:xfrm>
            <a:prstGeom prst="ellipse">
              <a:avLst/>
            </a:prstGeom>
            <a:solidFill>
              <a:srgbClr val="4F6228"/>
            </a:solidFill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3420408" y="1244347"/>
              <a:ext cx="2354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Le temps de sortie </a:t>
              </a:r>
            </a:p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au musée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71249" y="1235455"/>
            <a:ext cx="2605150" cy="923330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Déambulation/découverte encadrée</a:t>
            </a:r>
          </a:p>
          <a:p>
            <a:pPr algn="ctr"/>
            <a:r>
              <a:rPr lang="fr-FR" sz="1600" b="1" i="1" dirty="0" smtClean="0">
                <a:solidFill>
                  <a:srgbClr val="4F6228"/>
                </a:solidFill>
              </a:rPr>
              <a:t>(30 minutes)</a:t>
            </a:r>
          </a:p>
        </p:txBody>
      </p:sp>
      <p:sp>
        <p:nvSpPr>
          <p:cNvPr id="5" name="ZoneTexte 4"/>
          <p:cNvSpPr txBox="1">
            <a:spLocks noChangeAspect="1"/>
          </p:cNvSpPr>
          <p:nvPr/>
        </p:nvSpPr>
        <p:spPr>
          <a:xfrm>
            <a:off x="49054" y="1066046"/>
            <a:ext cx="392446" cy="396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1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117" y="2272938"/>
            <a:ext cx="2943507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fr-FR" b="1" dirty="0" smtClean="0"/>
              <a:t>Se repérer dans les lieux</a:t>
            </a:r>
            <a:r>
              <a:rPr lang="fr-FR" dirty="0" smtClean="0"/>
              <a:t> : les sections, le cheminement, etc.</a:t>
            </a:r>
          </a:p>
          <a:p>
            <a:pPr marL="285750" indent="-285750">
              <a:buFont typeface="Wingdings" charset="2"/>
              <a:buChar char="§"/>
            </a:pPr>
            <a:r>
              <a:rPr lang="fr-FR" b="1" dirty="0" smtClean="0"/>
              <a:t>Identifier les possibilités thématiques</a:t>
            </a:r>
            <a:r>
              <a:rPr lang="fr-FR" dirty="0" smtClean="0"/>
              <a:t> en lien avec le programme traité en classe</a:t>
            </a:r>
          </a:p>
          <a:p>
            <a:pPr marL="285750" indent="-285750">
              <a:buFont typeface="Wingdings" charset="2"/>
              <a:buChar char="§"/>
            </a:pPr>
            <a:r>
              <a:rPr lang="fr-FR" b="1" dirty="0" smtClean="0"/>
              <a:t>Identifier quelques grandes catégories </a:t>
            </a:r>
            <a:r>
              <a:rPr lang="fr-FR" dirty="0" smtClean="0"/>
              <a:t>d’objets (armes, vie quotidienne, décorations, etc.)</a:t>
            </a:r>
          </a:p>
          <a:p>
            <a:pPr marL="285750" indent="-285750">
              <a:buFont typeface="Wingdings" charset="2"/>
              <a:buChar char="§"/>
            </a:pPr>
            <a:r>
              <a:rPr lang="fr-FR" b="1" dirty="0" smtClean="0"/>
              <a:t>Exprimer des impressions </a:t>
            </a:r>
            <a:r>
              <a:rPr lang="fr-FR" dirty="0" smtClean="0"/>
              <a:t>personnelles sur le musée (ses collections, son organisation, etc.)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399854" y="1235455"/>
            <a:ext cx="5701333" cy="892552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Un moment de mise en commun/</a:t>
            </a:r>
          </a:p>
          <a:p>
            <a:pPr algn="ctr"/>
            <a:r>
              <a:rPr lang="fr-FR" b="1" dirty="0" smtClean="0"/>
              <a:t>Cours dialogué</a:t>
            </a:r>
            <a:endParaRPr lang="fr-FR" dirty="0" smtClean="0"/>
          </a:p>
          <a:p>
            <a:pPr algn="ctr"/>
            <a:r>
              <a:rPr lang="fr-FR" sz="1600" b="1" i="1" dirty="0" smtClean="0">
                <a:solidFill>
                  <a:srgbClr val="4F6228"/>
                </a:solidFill>
              </a:rPr>
              <a:t>(10 à 15 minutes) </a:t>
            </a:r>
          </a:p>
        </p:txBody>
      </p:sp>
      <p:sp>
        <p:nvSpPr>
          <p:cNvPr id="9" name="ZoneTexte 8"/>
          <p:cNvSpPr txBox="1">
            <a:spLocks noChangeAspect="1"/>
          </p:cNvSpPr>
          <p:nvPr/>
        </p:nvSpPr>
        <p:spPr>
          <a:xfrm>
            <a:off x="3246444" y="1092714"/>
            <a:ext cx="392446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499" y="84445"/>
            <a:ext cx="2426190" cy="998204"/>
          </a:xfrm>
          <a:prstGeom prst="rect">
            <a:avLst/>
          </a:prstGeom>
          <a:ln w="38100" cmpd="sng">
            <a:solidFill>
              <a:schemeClr val="accent3">
                <a:lumMod val="50000"/>
              </a:schemeClr>
            </a:solidFill>
          </a:ln>
        </p:spPr>
      </p:pic>
      <p:sp>
        <p:nvSpPr>
          <p:cNvPr id="16" name="ZoneTexte 15"/>
          <p:cNvSpPr txBox="1"/>
          <p:nvPr/>
        </p:nvSpPr>
        <p:spPr>
          <a:xfrm>
            <a:off x="3442667" y="2272938"/>
            <a:ext cx="565852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fr-FR" b="1" dirty="0" smtClean="0"/>
              <a:t>Définition des grands thèmes abordés </a:t>
            </a:r>
            <a:r>
              <a:rPr lang="fr-FR" dirty="0" smtClean="0"/>
              <a:t>: la violence des combats/la guerre d’anéantissement, le totalitarisme nazi, collaboration/régime de Vichy, la Résistance, la France libre, les théâtres d’opération, les femmes dans la guerre, etc.</a:t>
            </a:r>
          </a:p>
          <a:p>
            <a:endParaRPr lang="fr-FR" dirty="0" smtClean="0"/>
          </a:p>
          <a:p>
            <a:pPr marL="285750" indent="-285750">
              <a:buFont typeface="Wingdings" charset="2"/>
              <a:buChar char="§"/>
            </a:pPr>
            <a:r>
              <a:rPr lang="fr-FR" b="1" dirty="0" smtClean="0"/>
              <a:t>Structurer une réflexion sur la muséographie </a:t>
            </a:r>
            <a:r>
              <a:rPr lang="fr-FR" dirty="0" smtClean="0"/>
              <a:t>à partir du ressenti des élèves et en évoquant :</a:t>
            </a:r>
          </a:p>
          <a:p>
            <a:pPr marL="628650" indent="-285750">
              <a:buFont typeface="Wingdings" charset="2"/>
              <a:buChar char="Ø"/>
            </a:pPr>
            <a:r>
              <a:rPr lang="fr-FR" u="sng" dirty="0"/>
              <a:t>l</a:t>
            </a:r>
            <a:r>
              <a:rPr lang="fr-FR" u="sng" dirty="0" smtClean="0"/>
              <a:t>’intérêt historique </a:t>
            </a:r>
            <a:r>
              <a:rPr lang="fr-FR" dirty="0" smtClean="0"/>
              <a:t>de la collection ;</a:t>
            </a:r>
          </a:p>
          <a:p>
            <a:pPr marL="628650" indent="-285750">
              <a:buFont typeface="Wingdings" charset="2"/>
              <a:buChar char="Ø"/>
            </a:pPr>
            <a:r>
              <a:rPr lang="fr-FR" u="sng" dirty="0" smtClean="0"/>
              <a:t>les difficultés d’accès </a:t>
            </a:r>
            <a:r>
              <a:rPr lang="fr-FR" dirty="0" smtClean="0"/>
              <a:t>: surabondance d’objets, manque d’informations (absence de cartels), etc. ;</a:t>
            </a:r>
          </a:p>
          <a:p>
            <a:pPr marL="628650" indent="-285750">
              <a:buFont typeface="Wingdings" charset="2"/>
              <a:buChar char="Ø"/>
            </a:pPr>
            <a:r>
              <a:rPr lang="fr-FR" u="sng" dirty="0" smtClean="0"/>
              <a:t>les fonctions d’un tel musée </a:t>
            </a:r>
            <a:r>
              <a:rPr lang="fr-FR" dirty="0" smtClean="0"/>
              <a:t>: aspects mémoriels, conservation d’un patrimoine, transmission d’un discours historique, diffusion d’un esprit de défense, etc.</a:t>
            </a:r>
          </a:p>
          <a:p>
            <a:endParaRPr lang="fr-FR" dirty="0" smtClean="0"/>
          </a:p>
          <a:p>
            <a:endParaRPr lang="fr-FR" dirty="0"/>
          </a:p>
          <a:p>
            <a:pPr marL="285750" indent="-285750">
              <a:buFont typeface="Wingdings" charset="2"/>
              <a:buChar char="§"/>
            </a:pPr>
            <a:endParaRPr lang="fr-FR" dirty="0"/>
          </a:p>
        </p:txBody>
      </p:sp>
      <p:sp>
        <p:nvSpPr>
          <p:cNvPr id="10" name="Flèche vers la gauche 9">
            <a:hlinkClick r:id="rId3" action="ppaction://hlinksldjump"/>
          </p:cNvPr>
          <p:cNvSpPr/>
          <p:nvPr/>
        </p:nvSpPr>
        <p:spPr>
          <a:xfrm>
            <a:off x="8719444" y="6520897"/>
            <a:ext cx="338930" cy="294296"/>
          </a:xfrm>
          <a:prstGeom prst="leftArrow">
            <a:avLst/>
          </a:prstGeom>
          <a:solidFill>
            <a:srgbClr val="4F6228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35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124" y="313057"/>
            <a:ext cx="8865876" cy="369332"/>
          </a:xfrm>
          <a:prstGeom prst="rect">
            <a:avLst/>
          </a:prstGeom>
          <a:solidFill>
            <a:srgbClr val="D7E4BD"/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   </a:t>
            </a:r>
            <a:r>
              <a:rPr lang="fr-FR" b="1" dirty="0"/>
              <a:t>T</a:t>
            </a:r>
            <a:r>
              <a:rPr lang="fr-FR" b="1" dirty="0" smtClean="0"/>
              <a:t>ravail en autonomie en groupe </a:t>
            </a:r>
            <a:r>
              <a:rPr lang="fr-FR" sz="1600" b="1" i="1" dirty="0" smtClean="0">
                <a:solidFill>
                  <a:srgbClr val="4F6228"/>
                </a:solidFill>
              </a:rPr>
              <a:t>(1h15)</a:t>
            </a:r>
            <a:endParaRPr lang="fr-FR" sz="1600" b="1" i="1" dirty="0">
              <a:solidFill>
                <a:srgbClr val="4F6228"/>
              </a:solidFill>
            </a:endParaRPr>
          </a:p>
        </p:txBody>
      </p:sp>
      <p:sp>
        <p:nvSpPr>
          <p:cNvPr id="3" name="ZoneTexte 2"/>
          <p:cNvSpPr txBox="1">
            <a:spLocks noChangeAspect="1"/>
          </p:cNvSpPr>
          <p:nvPr/>
        </p:nvSpPr>
        <p:spPr>
          <a:xfrm>
            <a:off x="133547" y="143505"/>
            <a:ext cx="392446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3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548" y="898942"/>
            <a:ext cx="9010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fr-FR" dirty="0" smtClean="0"/>
              <a:t>Attribuer un aspect de la Seconde Guerre mondiale différent à chaque groupe ;</a:t>
            </a:r>
            <a:endParaRPr lang="fr-FR" dirty="0"/>
          </a:p>
          <a:p>
            <a:pPr marL="342900" indent="-342900">
              <a:buFont typeface="+mj-lt"/>
              <a:buAutoNum type="alphaUcPeriod"/>
            </a:pPr>
            <a:r>
              <a:rPr lang="fr-FR" dirty="0" smtClean="0"/>
              <a:t>Choisir quelques objets ou documents (3 à 5) qui semblent pertinents pour l’étude de la thématique</a:t>
            </a:r>
            <a:r>
              <a:rPr lang="fr-FR" dirty="0"/>
              <a:t> </a:t>
            </a:r>
            <a:r>
              <a:rPr lang="fr-FR" dirty="0" smtClean="0"/>
              <a:t>;</a:t>
            </a:r>
          </a:p>
          <a:p>
            <a:pPr marL="342900" indent="-342900">
              <a:buFont typeface="+mj-lt"/>
              <a:buAutoNum type="alphaUcPeriod"/>
            </a:pPr>
            <a:r>
              <a:rPr lang="fr-FR" dirty="0" smtClean="0"/>
              <a:t>Faire analyser chaque objet à l’aide d’un questionnement.</a:t>
            </a:r>
            <a:endParaRPr lang="fr-FR" dirty="0"/>
          </a:p>
        </p:txBody>
      </p:sp>
      <p:pic>
        <p:nvPicPr>
          <p:cNvPr id="6" name="Image 5" descr="Capture d’écran 2020-02-29 à 18.32.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t="22301" r="7953" b="10770"/>
          <a:stretch/>
        </p:blipFill>
        <p:spPr>
          <a:xfrm>
            <a:off x="133547" y="2274309"/>
            <a:ext cx="8901598" cy="4460007"/>
          </a:xfrm>
          <a:prstGeom prst="rect">
            <a:avLst/>
          </a:prstGeom>
          <a:ln w="38100" cmpd="sng">
            <a:solidFill>
              <a:srgbClr val="4F6228"/>
            </a:solidFill>
          </a:ln>
        </p:spPr>
      </p:pic>
      <p:sp>
        <p:nvSpPr>
          <p:cNvPr id="7" name="Flèche vers la gauche 6">
            <a:hlinkClick r:id="rId3" action="ppaction://hlinksldjump"/>
          </p:cNvPr>
          <p:cNvSpPr/>
          <p:nvPr/>
        </p:nvSpPr>
        <p:spPr>
          <a:xfrm>
            <a:off x="8633818" y="6463821"/>
            <a:ext cx="338930" cy="294296"/>
          </a:xfrm>
          <a:prstGeom prst="leftArrow">
            <a:avLst/>
          </a:prstGeom>
          <a:solidFill>
            <a:srgbClr val="4F6228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52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804940"/>
            <a:ext cx="4167068" cy="1446550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Définir les modalités d’organisation  de l’exposition : Concevoir sa muséographie et sa scénographie</a:t>
            </a:r>
          </a:p>
          <a:p>
            <a:pPr algn="ctr"/>
            <a:r>
              <a:rPr lang="fr-FR" dirty="0"/>
              <a:t>R</a:t>
            </a:r>
            <a:r>
              <a:rPr lang="fr-FR" dirty="0" smtClean="0"/>
              <a:t>éflexion, propositions, discussions</a:t>
            </a:r>
          </a:p>
          <a:p>
            <a:pPr algn="ctr"/>
            <a:r>
              <a:rPr lang="fr-FR" sz="1600" b="1" i="1" dirty="0" smtClean="0">
                <a:solidFill>
                  <a:srgbClr val="4F6228"/>
                </a:solidFill>
              </a:rPr>
              <a:t>(1 séance)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29678" y="804940"/>
            <a:ext cx="4514322" cy="1446550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    </a:t>
            </a:r>
            <a:r>
              <a:rPr lang="fr-FR" b="1" dirty="0" smtClean="0"/>
              <a:t>Réalisation d’un panneau par groupe :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Croiser les objets choisis avec le cours</a:t>
            </a:r>
            <a:endParaRPr lang="fr-FR" dirty="0"/>
          </a:p>
          <a:p>
            <a:pPr algn="ctr"/>
            <a:r>
              <a:rPr lang="fr-FR" dirty="0" smtClean="0"/>
              <a:t>Faire des recherches complémentaires</a:t>
            </a:r>
          </a:p>
          <a:p>
            <a:pPr algn="ctr"/>
            <a:r>
              <a:rPr lang="fr-FR" dirty="0" smtClean="0"/>
              <a:t>Mettre en en page son travail </a:t>
            </a:r>
          </a:p>
          <a:p>
            <a:pPr algn="ctr"/>
            <a:r>
              <a:rPr lang="fr-FR" sz="1600" b="1" i="1" dirty="0" smtClean="0">
                <a:solidFill>
                  <a:srgbClr val="4F6228"/>
                </a:solidFill>
              </a:rPr>
              <a:t>(2 à 3 séances)</a:t>
            </a:r>
          </a:p>
        </p:txBody>
      </p:sp>
      <p:grpSp>
        <p:nvGrpSpPr>
          <p:cNvPr id="2" name="Grouper 1"/>
          <p:cNvGrpSpPr/>
          <p:nvPr/>
        </p:nvGrpSpPr>
        <p:grpSpPr>
          <a:xfrm>
            <a:off x="3053945" y="-7477"/>
            <a:ext cx="2825613" cy="930807"/>
            <a:chOff x="6296799" y="1093089"/>
            <a:chExt cx="2825613" cy="930807"/>
          </a:xfrm>
        </p:grpSpPr>
        <p:sp>
          <p:nvSpPr>
            <p:cNvPr id="3" name="Ellipse 2"/>
            <p:cNvSpPr/>
            <p:nvPr/>
          </p:nvSpPr>
          <p:spPr>
            <a:xfrm>
              <a:off x="6296799" y="1093089"/>
              <a:ext cx="2825613" cy="923330"/>
            </a:xfrm>
            <a:prstGeom prst="ellipse">
              <a:avLst/>
            </a:prstGeom>
            <a:solidFill>
              <a:srgbClr val="4F6228"/>
            </a:solidFill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6502893" y="1100566"/>
              <a:ext cx="23546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Un temps d’exploitation ultérieure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ZoneTexte 7"/>
          <p:cNvSpPr txBox="1">
            <a:spLocks noChangeAspect="1"/>
          </p:cNvSpPr>
          <p:nvPr/>
        </p:nvSpPr>
        <p:spPr>
          <a:xfrm>
            <a:off x="1569785" y="457627"/>
            <a:ext cx="392446" cy="396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1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>
            <a:spLocks noChangeAspect="1"/>
          </p:cNvSpPr>
          <p:nvPr/>
        </p:nvSpPr>
        <p:spPr>
          <a:xfrm>
            <a:off x="6847594" y="484295"/>
            <a:ext cx="392446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465313" y="2329734"/>
            <a:ext cx="1331761" cy="584776"/>
          </a:xfrm>
          <a:prstGeom prst="rect">
            <a:avLst/>
          </a:prstGeom>
          <a:solidFill>
            <a:srgbClr val="4F6228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FFFF"/>
                </a:solidFill>
              </a:rPr>
              <a:t>Propositions des groupes</a:t>
            </a:r>
            <a:endParaRPr lang="fr-FR" sz="1600" b="1" dirty="0">
              <a:solidFill>
                <a:srgbClr val="FFFFFF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227287" y="2914510"/>
            <a:ext cx="0" cy="32068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2968323" y="2914510"/>
            <a:ext cx="1" cy="32068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endCxn id="14" idx="0"/>
          </p:cNvCxnSpPr>
          <p:nvPr/>
        </p:nvCxnSpPr>
        <p:spPr>
          <a:xfrm flipH="1">
            <a:off x="2176294" y="2914510"/>
            <a:ext cx="14270" cy="32068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8542" y="3441680"/>
            <a:ext cx="4138526" cy="341632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fr-FR" sz="1050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Titre de l’exposition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Titres des sections/panneaux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Ordre chronologique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Conventions graphiques des textes : taille, style, couleurs, etc.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Positions des visuels, titres, textes sur les panneaux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Actions envisageables autour de l’exposition : vernissage, médiations à destination des parents, d’autres classes, etc.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13748" y="3235195"/>
            <a:ext cx="332509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Choix communs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8542" y="2329734"/>
            <a:ext cx="1198745" cy="58477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FFFF"/>
                </a:solidFill>
              </a:rPr>
              <a:t>Réflexions par groupe</a:t>
            </a:r>
            <a:endParaRPr lang="fr-FR" sz="1600" b="1" dirty="0">
              <a:solidFill>
                <a:srgbClr val="FFFFF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68323" y="2319365"/>
            <a:ext cx="1198745" cy="584776"/>
          </a:xfrm>
          <a:prstGeom prst="rect">
            <a:avLst/>
          </a:prstGeom>
          <a:solidFill>
            <a:srgbClr val="4F6228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Discussions de classe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629678" y="2539868"/>
            <a:ext cx="45143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Réaliser un texte explicatif présentant la thématique sur laquelle le groupe a travaillé.</a:t>
            </a:r>
          </a:p>
          <a:p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L’illustrer par l’analyse des 3 objets du </a:t>
            </a:r>
            <a:r>
              <a:rPr lang="fr-FR" dirty="0" err="1" smtClean="0"/>
              <a:t>MMPark</a:t>
            </a:r>
            <a:r>
              <a:rPr lang="fr-FR" dirty="0" smtClean="0"/>
              <a:t> choisis : possibilité de croiser avec des documents (témoignages, sources, textes d’historiens, etc.)</a:t>
            </a:r>
          </a:p>
          <a:p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Intégrer les visuels collectés lors de la sortie et proposer des cartels.</a:t>
            </a:r>
          </a:p>
        </p:txBody>
      </p:sp>
      <p:sp>
        <p:nvSpPr>
          <p:cNvPr id="19" name="Flèche vers la gauche 18">
            <a:hlinkClick r:id="rId2" action="ppaction://hlinksldjump"/>
          </p:cNvPr>
          <p:cNvSpPr/>
          <p:nvPr/>
        </p:nvSpPr>
        <p:spPr>
          <a:xfrm>
            <a:off x="8719444" y="6520897"/>
            <a:ext cx="338930" cy="294296"/>
          </a:xfrm>
          <a:prstGeom prst="leftArrow">
            <a:avLst/>
          </a:prstGeom>
          <a:solidFill>
            <a:srgbClr val="4F6228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90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26" grpId="0" animBg="1"/>
      <p:bldP spid="14" grpId="0" animBg="1"/>
      <p:bldP spid="11" grpId="0" animBg="1"/>
      <p:bldP spid="13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ADJUSTEDNONRAW_thumb_b6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t="3120" r="5891" b="11118"/>
          <a:stretch/>
        </p:blipFill>
        <p:spPr>
          <a:xfrm>
            <a:off x="2964754" y="2730126"/>
            <a:ext cx="6068647" cy="41180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 descr="Capture d’écran 2020-03-01 à 16.14.4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t="24704" r="16348" b="30105"/>
          <a:stretch/>
        </p:blipFill>
        <p:spPr>
          <a:xfrm>
            <a:off x="2964754" y="85614"/>
            <a:ext cx="6068647" cy="2582675"/>
          </a:xfrm>
          <a:prstGeom prst="rect">
            <a:avLst/>
          </a:prstGeom>
          <a:ln w="38100" cmpd="sng"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39242" y="42807"/>
            <a:ext cx="2916000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Exemple de travail interdisciplinaire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Histoire - Français 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6" name="Image 5" descr="UNADJUSTEDNONRAW_thumb_b6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t="24968" r="3550" b="7828"/>
          <a:stretch/>
        </p:blipFill>
        <p:spPr>
          <a:xfrm>
            <a:off x="256873" y="442337"/>
            <a:ext cx="8402482" cy="483716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9456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20-02-29 à 18.59.0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5" t="8915" r="11344"/>
          <a:stretch/>
        </p:blipFill>
        <p:spPr>
          <a:xfrm>
            <a:off x="680558" y="1911158"/>
            <a:ext cx="7821870" cy="4827111"/>
          </a:xfrm>
          <a:prstGeom prst="rect">
            <a:avLst/>
          </a:prstGeom>
          <a:ln w="38100" cmpd="sng">
            <a:solidFill>
              <a:schemeClr val="accent3">
                <a:lumMod val="5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343238" y="1318046"/>
            <a:ext cx="2486478" cy="400110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fr-FR" sz="2000" b="1" dirty="0" err="1"/>
              <a:t>https</a:t>
            </a:r>
            <a:r>
              <a:rPr lang="fr-FR" sz="2000" b="1" dirty="0"/>
              <a:t>://</a:t>
            </a:r>
            <a:r>
              <a:rPr lang="fr-FR" sz="2000" b="1" dirty="0" err="1" smtClean="0"/>
              <a:t>framapad.org</a:t>
            </a:r>
            <a:endParaRPr lang="fr-F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-14274" y="3589"/>
            <a:ext cx="9158273" cy="369332"/>
          </a:xfrm>
          <a:prstGeom prst="rect">
            <a:avLst/>
          </a:prstGeom>
          <a:solidFill>
            <a:srgbClr val="4F6228"/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Exemples de</a:t>
            </a:r>
            <a:r>
              <a:rPr lang="fr-FR" b="1" dirty="0" smtClean="0">
                <a:solidFill>
                  <a:schemeClr val="bg1"/>
                </a:solidFill>
              </a:rPr>
              <a:t> ressources en ligne facile d’accès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57403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L’éditeur de textes collaboratif FRAMAPAD : </a:t>
            </a:r>
          </a:p>
          <a:p>
            <a:pPr algn="ctr"/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Créer des PADS, produire des textes en groupe et échanger à distance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4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20-03-03 à 18.45.2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3"/>
          <a:stretch/>
        </p:blipFill>
        <p:spPr>
          <a:xfrm>
            <a:off x="173965" y="1650999"/>
            <a:ext cx="8830864" cy="4635499"/>
          </a:xfrm>
          <a:prstGeom prst="rect">
            <a:avLst/>
          </a:prstGeom>
          <a:ln w="38100" cmpd="sng">
            <a:solidFill>
              <a:srgbClr val="4F6228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0" y="25021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4F6228"/>
                </a:solidFill>
              </a:rPr>
              <a:t>Le logiciel gratuit de conception graphique en ligne CRELLO :</a:t>
            </a:r>
          </a:p>
          <a:p>
            <a:pPr algn="ctr"/>
            <a:r>
              <a:rPr lang="fr-FR" b="1" dirty="0" smtClean="0">
                <a:solidFill>
                  <a:srgbClr val="4F6228"/>
                </a:solidFill>
              </a:rPr>
              <a:t>Mettre en page l’affiche à partir des textes rédigés et des visuels collectés</a:t>
            </a:r>
            <a:endParaRPr lang="fr-FR" b="1" dirty="0">
              <a:solidFill>
                <a:srgbClr val="4F622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5094" y="974760"/>
            <a:ext cx="3262432" cy="400110"/>
          </a:xfrm>
          <a:prstGeom prst="rect">
            <a:avLst/>
          </a:prstGeom>
          <a:solidFill>
            <a:srgbClr val="D7E4BD"/>
          </a:solidFill>
        </p:spPr>
        <p:txBody>
          <a:bodyPr wrap="none">
            <a:spAutoFit/>
          </a:bodyPr>
          <a:lstStyle/>
          <a:p>
            <a:r>
              <a:rPr lang="fr-FR" sz="2000" b="1" dirty="0" err="1"/>
              <a:t>https</a:t>
            </a:r>
            <a:r>
              <a:rPr lang="fr-FR" sz="2000" b="1" dirty="0"/>
              <a:t>://</a:t>
            </a:r>
            <a:r>
              <a:rPr lang="fr-FR" sz="2000" b="1" dirty="0" err="1"/>
              <a:t>crello.com</a:t>
            </a:r>
            <a:r>
              <a:rPr lang="fr-FR" sz="2000" b="1" dirty="0"/>
              <a:t>/</a:t>
            </a:r>
            <a:r>
              <a:rPr lang="fr-FR" sz="2000" b="1" dirty="0" err="1"/>
              <a:t>fr</a:t>
            </a:r>
            <a:r>
              <a:rPr lang="fr-FR" sz="2000" b="1" dirty="0"/>
              <a:t>/home/</a:t>
            </a:r>
          </a:p>
        </p:txBody>
      </p:sp>
    </p:spTree>
    <p:extLst>
      <p:ext uri="{BB962C8B-B14F-4D97-AF65-F5344CB8AC3E}">
        <p14:creationId xmlns:p14="http://schemas.microsoft.com/office/powerpoint/2010/main" val="951089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Entreprise.thmx</Template>
  <TotalTime>777</TotalTime>
  <Words>759</Words>
  <Application>Microsoft Macintosh PowerPoint</Application>
  <PresentationFormat>Présentation à l'écran (4:3)</PresentationFormat>
  <Paragraphs>100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Mickael Untereiner</dc:creator>
  <cp:lastModifiedBy>Mickael Untereiner</cp:lastModifiedBy>
  <cp:revision>42</cp:revision>
  <dcterms:created xsi:type="dcterms:W3CDTF">2020-02-29T11:05:31Z</dcterms:created>
  <dcterms:modified xsi:type="dcterms:W3CDTF">2020-03-03T18:36:19Z</dcterms:modified>
</cp:coreProperties>
</file>