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charts/_rels/chart1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1.xlsx"/></Relationships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05"/>
          <c:y val="0.005"/>
          <c:w val="0.99"/>
          <c:h val="0.987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Région 1</c:v>
                </c:pt>
              </c:strCache>
            </c:strRef>
          </c:tx>
          <c:spPr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chemeClr val="accent5">
                  <a:hueOff val="-82419"/>
                  <a:satOff val="-9513"/>
                  <a:lumOff val="-16343"/>
                </a:schemeClr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chemeClr val="accent3"/>
              </a:solidFill>
              <a:ln w="12700" cap="flat">
                <a:noFill/>
                <a:miter lim="400000"/>
              </a:ln>
              <a:effectLst/>
            </c:spPr>
          </c:dPt>
          <c:dPt>
            <c:idx val="2"/>
            <c:explosion val="0"/>
            <c:spPr>
              <a:solidFill>
                <a:schemeClr val="accent4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#,##0" sourceLinked="0"/>
              <c:txPr>
                <a:bodyPr/>
                <a:lstStyle/>
                <a:p>
                  <a:pPr>
                    <a:defRPr b="0" i="0" strike="noStrike" sz="5000" u="none">
                      <a:solidFill>
                        <a:srgbClr val="FFFFFF"/>
                      </a:solidFill>
                      <a:latin typeface="Helvetica Neue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numFmt formatCode="#,##0" sourceLinked="0"/>
              <c:txPr>
                <a:bodyPr/>
                <a:lstStyle/>
                <a:p>
                  <a:pPr>
                    <a:defRPr b="0" i="0" strike="noStrike" sz="5000" u="none">
                      <a:solidFill>
                        <a:srgbClr val="FFFFFF"/>
                      </a:solidFill>
                      <a:latin typeface="Helvetica Neue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numFmt formatCode="#,##0" sourceLinked="0"/>
              <c:txPr>
                <a:bodyPr/>
                <a:lstStyle/>
                <a:p>
                  <a:pPr>
                    <a:defRPr b="0" i="0" strike="noStrike" sz="5000" u="none">
                      <a:solidFill>
                        <a:srgbClr val="FFFFFF"/>
                      </a:solidFill>
                      <a:latin typeface="Helvetica Neue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 b="0" i="0" strike="noStrike" sz="5000" u="none">
                    <a:solidFill>
                      <a:srgbClr val="FFFFFF"/>
                    </a:solidFill>
                    <a:latin typeface="Helvetica Neue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noFill/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</c:dLbls>
          <c:cat>
            <c:strRef>
              <c:f>Sheet1!$B$1:$D$1</c:f>
              <c:strCache>
                <c:ptCount val="3"/>
                <c:pt idx="0">
                  <c:v>PDAF</c:v>
                </c:pt>
                <c:pt idx="1">
                  <c:v>Juin</c:v>
                </c:pt>
                <c:pt idx="2">
                  <c:v>Août</c:v>
                </c:pt>
              </c:strCache>
            </c:strRef>
          </c:cat>
          <c:val>
            <c:numRef>
              <c:f>Sheet1!$B$2:$D$2</c:f>
              <c:numCache>
                <c:ptCount val="3"/>
                <c:pt idx="0">
                  <c:v>12.000000</c:v>
                </c:pt>
                <c:pt idx="1">
                  <c:v>7.000000</c:v>
                </c:pt>
                <c:pt idx="2">
                  <c:v>5.000000</c:v>
                </c:pt>
              </c:numCache>
            </c:numRef>
          </c:val>
        </c:ser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eur et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Auteur et date</a:t>
            </a:r>
          </a:p>
        </p:txBody>
      </p:sp>
      <p:sp>
        <p:nvSpPr>
          <p:cNvPr id="12" name="Titre de la présentation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Titre de la présentation</a:t>
            </a:r>
          </a:p>
        </p:txBody>
      </p:sp>
      <p:sp>
        <p:nvSpPr>
          <p:cNvPr id="13" name="Texte niveau 1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Sous-titre de la présentation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écla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e niveau 1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Déclaration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ait import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e niveau 1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Données clés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Données clés</a:t>
            </a:r>
          </a:p>
        </p:txBody>
      </p:sp>
      <p:sp>
        <p:nvSpPr>
          <p:cNvPr id="10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Texte niveau 1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« Citation notable »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Imag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Titre de la présentation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Titre de la présentation</a:t>
            </a:r>
          </a:p>
        </p:txBody>
      </p:sp>
      <p:sp>
        <p:nvSpPr>
          <p:cNvPr id="23" name="Auteur et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Auteur et date</a:t>
            </a:r>
          </a:p>
        </p:txBody>
      </p:sp>
      <p:sp>
        <p:nvSpPr>
          <p:cNvPr id="24" name="Texte niveau 1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Sous-titre de la présentation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utre titre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itre de diapositiv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Titre de diapositive</a:t>
            </a:r>
          </a:p>
        </p:txBody>
      </p:sp>
      <p:sp>
        <p:nvSpPr>
          <p:cNvPr id="34" name="Texte niveau 1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Sous-titre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Numéro de diapositive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re de diapositiv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Titre de diapositive</a:t>
            </a:r>
          </a:p>
        </p:txBody>
      </p:sp>
      <p:sp>
        <p:nvSpPr>
          <p:cNvPr id="43" name="Sous-titre de diapositiv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Sous-titre de diapositive</a:t>
            </a:r>
          </a:p>
        </p:txBody>
      </p:sp>
      <p:sp>
        <p:nvSpPr>
          <p:cNvPr id="44" name="Texte niveau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e niveau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ous-titre de diapositiv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Sous-titre de diapositive</a:t>
            </a:r>
          </a:p>
        </p:txBody>
      </p:sp>
      <p:sp>
        <p:nvSpPr>
          <p:cNvPr id="61" name="Texte niveau 1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Titre de diapositiv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Titre de diapositive</a:t>
            </a:r>
          </a:p>
        </p:txBody>
      </p:sp>
      <p:sp>
        <p:nvSpPr>
          <p:cNvPr id="6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re de section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Titre de section</a:t>
            </a:r>
          </a:p>
        </p:txBody>
      </p:sp>
      <p:sp>
        <p:nvSpPr>
          <p:cNvPr id="72" name="Numéro de diapositive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seu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re de diapositiv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Titre de diapositive</a:t>
            </a:r>
          </a:p>
        </p:txBody>
      </p:sp>
      <p:sp>
        <p:nvSpPr>
          <p:cNvPr id="80" name="Sous-titre de diapositiv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Sous-titre de diapositive</a:t>
            </a:r>
          </a:p>
        </p:txBody>
      </p:sp>
      <p:sp>
        <p:nvSpPr>
          <p:cNvPr id="8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rdre du j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re de l’ordre du jour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Titre de l’ordre du jour</a:t>
            </a:r>
          </a:p>
        </p:txBody>
      </p:sp>
      <p:sp>
        <p:nvSpPr>
          <p:cNvPr id="89" name="Sous-titre de l’ordre du jour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Sous-titre de l’ordre du jour</a:t>
            </a:r>
          </a:p>
        </p:txBody>
      </p:sp>
      <p:sp>
        <p:nvSpPr>
          <p:cNvPr id="90" name="Texte niveau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Rubriques de l’ordre du jour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de diapositiv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Titre de diapositive</a:t>
            </a:r>
          </a:p>
        </p:txBody>
      </p:sp>
      <p:sp>
        <p:nvSpPr>
          <p:cNvPr id="3" name="Texte niveau 1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uméro de diapositive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tif"/><Relationship Id="rId3" Type="http://schemas.openxmlformats.org/officeDocument/2006/relationships/image" Target="../media/image14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tif"/><Relationship Id="rId3" Type="http://schemas.openxmlformats.org/officeDocument/2006/relationships/image" Target="../media/image16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.tif"/><Relationship Id="rId3" Type="http://schemas.openxmlformats.org/officeDocument/2006/relationships/image" Target="../media/image2.png"/><Relationship Id="rId4" Type="http://schemas.openxmlformats.org/officeDocument/2006/relationships/image" Target="../media/image18.tif"/><Relationship Id="rId5" Type="http://schemas.openxmlformats.org/officeDocument/2006/relationships/image" Target="../media/image3.png"/><Relationship Id="rId6" Type="http://schemas.openxmlformats.org/officeDocument/2006/relationships/chart" Target="../charts/chart1.xml"/><Relationship Id="rId7" Type="http://schemas.openxmlformats.org/officeDocument/2006/relationships/image" Target="../media/image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9.tif"/><Relationship Id="rId3" Type="http://schemas.openxmlformats.org/officeDocument/2006/relationships/image" Target="../media/image20.tif"/><Relationship Id="rId4" Type="http://schemas.openxmlformats.org/officeDocument/2006/relationships/image" Target="../media/image21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2.t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Relationship Id="rId3" Type="http://schemas.openxmlformats.org/officeDocument/2006/relationships/image" Target="../media/image8.png"/><Relationship Id="rId4" Type="http://schemas.openxmlformats.org/officeDocument/2006/relationships/image" Target="../media/image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tif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png"/><Relationship Id="rId3" Type="http://schemas.openxmlformats.org/officeDocument/2006/relationships/image" Target="../media/image23.tif"/><Relationship Id="rId4" Type="http://schemas.openxmlformats.org/officeDocument/2006/relationships/image" Target="../media/image24.tif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tif"/><Relationship Id="rId3" Type="http://schemas.openxmlformats.org/officeDocument/2006/relationships/image" Target="../media/image3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tif"/><Relationship Id="rId3" Type="http://schemas.openxmlformats.org/officeDocument/2006/relationships/image" Target="../media/image5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tif"/><Relationship Id="rId3" Type="http://schemas.openxmlformats.org/officeDocument/2006/relationships/image" Target="../media/image7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tif"/><Relationship Id="rId3" Type="http://schemas.openxmlformats.org/officeDocument/2006/relationships/image" Target="../media/image9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tif"/><Relationship Id="rId3" Type="http://schemas.openxmlformats.org/officeDocument/2006/relationships/image" Target="../media/image11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Et si la laïcité n’avait jamais existé  ……."/>
          <p:cNvSpPr txBox="1"/>
          <p:nvPr/>
        </p:nvSpPr>
        <p:spPr>
          <a:xfrm>
            <a:off x="4363591" y="516133"/>
            <a:ext cx="15656817" cy="721497"/>
          </a:xfrm>
          <a:prstGeom prst="rect">
            <a:avLst/>
          </a:prstGeom>
          <a:solidFill>
            <a:srgbClr val="00A1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4100" u="sng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Et si la laïcité n’avait jamais existé  …….</a:t>
            </a:r>
          </a:p>
        </p:txBody>
      </p:sp>
      <p:pic>
        <p:nvPicPr>
          <p:cNvPr id="152" name="Capture d’écran 2020-11-19 à 16.10.24.png" descr="Capture d’écran 2020-11-19 à 16.10.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7413" y="2951757"/>
            <a:ext cx="19730547" cy="40203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2004  : La nouvelle République"/>
          <p:cNvSpPr txBox="1"/>
          <p:nvPr/>
        </p:nvSpPr>
        <p:spPr>
          <a:xfrm>
            <a:off x="4158504" y="252673"/>
            <a:ext cx="14594930" cy="1291698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79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2004  : La nouvelle République </a:t>
            </a:r>
          </a:p>
        </p:txBody>
      </p:sp>
      <p:pic>
        <p:nvPicPr>
          <p:cNvPr id="18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6908" y="2933052"/>
            <a:ext cx="12823460" cy="8551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70916" y="2838611"/>
            <a:ext cx="9989503" cy="9989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6" grpId="2"/>
      <p:bldP build="whole" bldLvl="1" animBg="1" rev="0" advAuto="0" spid="187" grpId="1"/>
      <p:bldP build="whole" bldLvl="1" animBg="1" rev="0" advAuto="0" spid="188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2005 : un débat très important se prépare à l’Assemblée Nationale de la nouvelle République"/>
          <p:cNvSpPr txBox="1"/>
          <p:nvPr/>
        </p:nvSpPr>
        <p:spPr>
          <a:xfrm>
            <a:off x="1445800" y="466168"/>
            <a:ext cx="21492401" cy="1482024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45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2005 : un débat très important se prépare à l’Assemblée Nationale de la nouvelle République </a:t>
            </a:r>
          </a:p>
        </p:txBody>
      </p:sp>
      <p:sp>
        <p:nvSpPr>
          <p:cNvPr id="191" name="2005  : La nouvelle République française décide de préparer une nouvelle loi en ce qui concerne la liberté de conscience et de culte……les débats vont  commencer  à l’Assemblée Nationale…"/>
          <p:cNvSpPr txBox="1"/>
          <p:nvPr/>
        </p:nvSpPr>
        <p:spPr>
          <a:xfrm>
            <a:off x="8804655" y="2436843"/>
            <a:ext cx="14353975" cy="8509912"/>
          </a:xfrm>
          <a:prstGeom prst="rect">
            <a:avLst/>
          </a:pr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2005  : La nouvelle République française décide de préparer une nouvelle loi en ce qui concerne la liberté de conscience et de culte……les débats vont  commencer  à l’Assemblée Nationale </a:t>
            </a:r>
          </a:p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Vous êtes les nouveaux  députés de l’Assemblée Nationale et vous devez décider ce que dira la nouvelle loi  ! </a:t>
            </a:r>
          </a:p>
          <a:p>
            <a:pPr defTabSz="825500">
              <a:defRPr b="1" sz="3200">
                <a:solidFill>
                  <a:srgbClr val="000000"/>
                </a:solidFill>
              </a:defRPr>
            </a:pPr>
            <a:r>
              <a:t>Mais attention il faudra voter la  loi à la majorité pour qu’elle soit adoptée </a:t>
            </a:r>
          </a:p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3 projets de lois ont été préparés et seront présentés . A vous de voter ou non ces projets </a:t>
            </a:r>
          </a:p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Attention chacun d’entre vous a un objectif sur sa carte de personnage. V</a:t>
            </a:r>
            <a:r>
              <a:rPr b="1">
                <a:latin typeface="+mn-lt"/>
                <a:ea typeface="+mn-ea"/>
                <a:cs typeface="+mn-cs"/>
                <a:sym typeface="Helvetica Neue"/>
              </a:rPr>
              <a:t>ous ne pouvez pas voter une loi qui ne vous permettra pas d’atteindre votre objectif. </a:t>
            </a:r>
            <a:endParaRPr b="1">
              <a:latin typeface="+mn-lt"/>
              <a:ea typeface="+mn-ea"/>
              <a:cs typeface="+mn-cs"/>
              <a:sym typeface="Helvetica Neue"/>
            </a:endParaRPr>
          </a:p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Si aucun des projets de loi n’est adopté à la majorité, </a:t>
            </a:r>
            <a:r>
              <a:rPr b="1">
                <a:latin typeface="+mn-lt"/>
                <a:ea typeface="+mn-ea"/>
                <a:cs typeface="+mn-cs"/>
                <a:sym typeface="Helvetica Neue"/>
              </a:rPr>
              <a:t>vous devrez en commissions parlementaires imaginer un autre projet </a:t>
            </a:r>
          </a:p>
        </p:txBody>
      </p:sp>
      <p:pic>
        <p:nvPicPr>
          <p:cNvPr id="19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0862" y="2017561"/>
            <a:ext cx="6976502" cy="4651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87432" y="7194471"/>
            <a:ext cx="2980552" cy="26068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0" grpId="1"/>
      <p:bldP build="whole" bldLvl="1" animBg="1" rev="0" advAuto="0" spid="192" grpId="2"/>
      <p:bldP build="whole" bldLvl="1" animBg="1" rev="0" advAuto="0" spid="191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3 grands partis politiques composent l’assemblée nationale de la Nouvelle République Française"/>
          <p:cNvSpPr txBox="1"/>
          <p:nvPr/>
        </p:nvSpPr>
        <p:spPr>
          <a:xfrm>
            <a:off x="2335535" y="748423"/>
            <a:ext cx="18478297" cy="585113"/>
          </a:xfrm>
          <a:prstGeom prst="rect">
            <a:avLst/>
          </a:pr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3 grands partis politiques composent l’assemblée nationale de la Nouvelle République Française  </a:t>
            </a:r>
          </a:p>
        </p:txBody>
      </p:sp>
      <p:sp>
        <p:nvSpPr>
          <p:cNvPr id="196" name="PDAF…"/>
          <p:cNvSpPr/>
          <p:nvPr/>
        </p:nvSpPr>
        <p:spPr>
          <a:xfrm>
            <a:off x="1632450" y="3017703"/>
            <a:ext cx="5267905" cy="4263652"/>
          </a:xfrm>
          <a:prstGeom prst="roundRect">
            <a:avLst>
              <a:gd name="adj" fmla="val 4468"/>
            </a:avLst>
          </a:prstGeom>
          <a:solidFill>
            <a:schemeClr val="accent5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PDAF </a:t>
            </a:r>
          </a:p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Parti des Démocrates</a:t>
            </a:r>
          </a:p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Athéistes Français </a:t>
            </a:r>
          </a:p>
        </p:txBody>
      </p:sp>
      <p:pic>
        <p:nvPicPr>
          <p:cNvPr id="19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5332" y="3061681"/>
            <a:ext cx="1629598" cy="15821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0" name="Figure"/>
          <p:cNvGrpSpPr/>
          <p:nvPr/>
        </p:nvGrpSpPr>
        <p:grpSpPr>
          <a:xfrm>
            <a:off x="8556782" y="1457133"/>
            <a:ext cx="7270437" cy="6520027"/>
            <a:chOff x="0" y="0"/>
            <a:chExt cx="7270435" cy="6520026"/>
          </a:xfrm>
        </p:grpSpPr>
        <p:sp>
          <p:nvSpPr>
            <p:cNvPr id="199" name="Figure"/>
            <p:cNvSpPr/>
            <p:nvPr/>
          </p:nvSpPr>
          <p:spPr>
            <a:xfrm>
              <a:off x="57066" y="51176"/>
              <a:ext cx="7156303" cy="6417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chemeClr val="accent3">
                <a:hueOff val="-274225"/>
                <a:satOff val="26768"/>
                <a:lumOff val="11368"/>
              </a:schemeClr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98" name="Figure Figure" descr="Figure Figur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7270437" cy="6520027"/>
            </a:xfrm>
            <a:prstGeom prst="rect">
              <a:avLst/>
            </a:prstGeom>
            <a:effectLst/>
          </p:spPr>
        </p:pic>
      </p:grpSp>
      <p:pic>
        <p:nvPicPr>
          <p:cNvPr id="20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08665" y="2283903"/>
            <a:ext cx="2099072" cy="1928522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LRP…"/>
          <p:cNvSpPr txBox="1"/>
          <p:nvPr/>
        </p:nvSpPr>
        <p:spPr>
          <a:xfrm>
            <a:off x="10422058" y="4474839"/>
            <a:ext cx="3539884" cy="2020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31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LRP</a:t>
            </a:r>
          </a:p>
          <a:p>
            <a:pPr>
              <a:defRPr b="1" sz="31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</a:p>
          <a:p>
            <a:pPr>
              <a:defRPr b="1" sz="31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Les Républicains </a:t>
            </a:r>
          </a:p>
          <a:p>
            <a:pPr>
              <a:defRPr b="1" sz="31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Pastafaristes </a:t>
            </a:r>
          </a:p>
        </p:txBody>
      </p:sp>
      <p:grpSp>
        <p:nvGrpSpPr>
          <p:cNvPr id="205" name="Ovale"/>
          <p:cNvGrpSpPr/>
          <p:nvPr/>
        </p:nvGrpSpPr>
        <p:grpSpPr>
          <a:xfrm>
            <a:off x="16694861" y="2457258"/>
            <a:ext cx="6638929" cy="5723342"/>
            <a:chOff x="0" y="0"/>
            <a:chExt cx="6638928" cy="5723340"/>
          </a:xfrm>
        </p:grpSpPr>
        <p:sp>
          <p:nvSpPr>
            <p:cNvPr id="204" name="Ovale"/>
            <p:cNvSpPr/>
            <p:nvPr/>
          </p:nvSpPr>
          <p:spPr>
            <a:xfrm>
              <a:off x="38100" y="38100"/>
              <a:ext cx="6562729" cy="564714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203" name="Ovale Ovale" descr="Ovale Oval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6638929" cy="5723342"/>
            </a:xfrm>
            <a:prstGeom prst="rect">
              <a:avLst/>
            </a:prstGeom>
            <a:effectLst/>
          </p:spPr>
        </p:pic>
      </p:grpSp>
      <p:sp>
        <p:nvSpPr>
          <p:cNvPr id="206" name="URI…"/>
          <p:cNvSpPr txBox="1"/>
          <p:nvPr/>
        </p:nvSpPr>
        <p:spPr>
          <a:xfrm>
            <a:off x="17863235" y="5178489"/>
            <a:ext cx="4302180" cy="2171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3400">
                <a:solidFill>
                  <a:srgbClr val="929292"/>
                </a:solidFill>
              </a:defRPr>
            </a:pPr>
            <a:r>
              <a:t>URI</a:t>
            </a:r>
          </a:p>
          <a:p>
            <a:pPr>
              <a:defRPr b="1" sz="3400">
                <a:solidFill>
                  <a:srgbClr val="929292"/>
                </a:solidFill>
              </a:defRPr>
            </a:pPr>
          </a:p>
          <a:p>
            <a:pPr>
              <a:defRPr b="1" sz="3400">
                <a:solidFill>
                  <a:srgbClr val="929292"/>
                </a:solidFill>
              </a:defRPr>
            </a:pPr>
            <a:r>
              <a:t>Union des Religions </a:t>
            </a:r>
          </a:p>
          <a:p>
            <a:pPr>
              <a:defRPr b="1" sz="3400">
                <a:solidFill>
                  <a:srgbClr val="929292"/>
                </a:solidFill>
              </a:defRPr>
            </a:pPr>
            <a:r>
              <a:t>Inconnues </a:t>
            </a:r>
          </a:p>
        </p:txBody>
      </p:sp>
      <p:graphicFrame>
        <p:nvGraphicFramePr>
          <p:cNvPr id="207" name="Diagramme 2D circulaire"/>
          <p:cNvGraphicFramePr/>
          <p:nvPr/>
        </p:nvGraphicFramePr>
        <p:xfrm>
          <a:off x="9532648" y="8290700"/>
          <a:ext cx="5318704" cy="5318705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6"/>
          </a:graphicData>
        </a:graphic>
      </p:graphicFrame>
      <p:sp>
        <p:nvSpPr>
          <p:cNvPr id="208" name="Composition de l’Assemblée suite aux élections législatives"/>
          <p:cNvSpPr txBox="1"/>
          <p:nvPr/>
        </p:nvSpPr>
        <p:spPr>
          <a:xfrm>
            <a:off x="1572930" y="10718504"/>
            <a:ext cx="7117119" cy="1080413"/>
          </a:xfrm>
          <a:prstGeom prst="rect">
            <a:avLst/>
          </a:pr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Composition de l’Assemblée suite aux élections législatives </a:t>
            </a:r>
          </a:p>
        </p:txBody>
      </p:sp>
      <p:pic>
        <p:nvPicPr>
          <p:cNvPr id="209" name="Capture d’écran 2020-11-13 à 10.12.26.png" descr="Capture d’écran 2020-11-13 à 10.12.26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471001" y="2784430"/>
            <a:ext cx="3086648" cy="2136635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L’un d’entre vous jouera le rôle du président de l’Assemblée nationale…"/>
          <p:cNvSpPr txBox="1"/>
          <p:nvPr/>
        </p:nvSpPr>
        <p:spPr>
          <a:xfrm>
            <a:off x="17124043" y="9304322"/>
            <a:ext cx="5780565" cy="3061612"/>
          </a:xfrm>
          <a:prstGeom prst="rect">
            <a:avLst/>
          </a:pr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L’un d’entre vous jouera le rôle du président de l’Assemblée nationale </a:t>
            </a:r>
          </a:p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C’est lui qui présentera les propositions de loi et les mettra au vote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1222" y="3606849"/>
            <a:ext cx="13835339" cy="77477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4183" y="4011820"/>
            <a:ext cx="12347718" cy="6937849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QUE LE DÉBAT COMMENCE !"/>
          <p:cNvSpPr txBox="1"/>
          <p:nvPr/>
        </p:nvSpPr>
        <p:spPr>
          <a:xfrm>
            <a:off x="2600256" y="1238465"/>
            <a:ext cx="14244956" cy="1267035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77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QUE LE DÉBAT COMMENCE !  </a:t>
            </a:r>
          </a:p>
        </p:txBody>
      </p:sp>
      <p:pic>
        <p:nvPicPr>
          <p:cNvPr id="21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911519" y="396568"/>
            <a:ext cx="3898901" cy="3378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Capture d’écran 2020-11-13 à 10.20.28.png" descr="Capture d’écran 2020-11-13 à 10.20.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1339" y="-13461"/>
            <a:ext cx="18152704" cy="132378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OUR VOTER."/>
          <p:cNvSpPr txBox="1"/>
          <p:nvPr/>
        </p:nvSpPr>
        <p:spPr>
          <a:xfrm>
            <a:off x="9765779" y="582223"/>
            <a:ext cx="2953005" cy="585112"/>
          </a:xfrm>
          <a:prstGeom prst="rect">
            <a:avLst/>
          </a:prstGeom>
          <a:solidFill>
            <a:srgbClr val="00A1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POUR VOTER. </a:t>
            </a:r>
          </a:p>
        </p:txBody>
      </p:sp>
      <p:pic>
        <p:nvPicPr>
          <p:cNvPr id="22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55299" y="1701620"/>
            <a:ext cx="17573967" cy="6710939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POUR.                            CONTRE.               ABSTENTION"/>
          <p:cNvSpPr txBox="1"/>
          <p:nvPr/>
        </p:nvSpPr>
        <p:spPr>
          <a:xfrm>
            <a:off x="3629833" y="9313227"/>
            <a:ext cx="16125925" cy="820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900"/>
            </a:lvl1pPr>
          </a:lstStyle>
          <a:p>
            <a:pPr/>
            <a:r>
              <a:t>POUR.                            CONTRE.               ABSTENTION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ROPOSITION 1"/>
          <p:cNvSpPr txBox="1"/>
          <p:nvPr/>
        </p:nvSpPr>
        <p:spPr>
          <a:xfrm>
            <a:off x="8331734" y="864836"/>
            <a:ext cx="5868582" cy="969603"/>
          </a:xfrm>
          <a:prstGeom prst="rect">
            <a:avLst/>
          </a:pr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57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PROPOSITION 1 </a:t>
            </a:r>
          </a:p>
        </p:txBody>
      </p:sp>
      <p:pic>
        <p:nvPicPr>
          <p:cNvPr id="224" name="Capture d’écran 2020-11-13 à 10.06.47.png" descr="Capture d’écran 2020-11-13 à 10.06.4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3172" y="3652925"/>
            <a:ext cx="7783960" cy="60164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7" name="Art 1 : Toute croyance religieuse est interdite en France  - Seule l’Athéisme est considérée comme une opinion valable…"/>
          <p:cNvGrpSpPr/>
          <p:nvPr/>
        </p:nvGrpSpPr>
        <p:grpSpPr>
          <a:xfrm>
            <a:off x="10425014" y="4607900"/>
            <a:ext cx="10162426" cy="4913733"/>
            <a:chOff x="0" y="0"/>
            <a:chExt cx="10162424" cy="4913731"/>
          </a:xfrm>
        </p:grpSpPr>
        <p:sp>
          <p:nvSpPr>
            <p:cNvPr id="226" name="Art 1 : Toute croyance religieuse est interdite en France  - Seule l’Athéisme est considérée comme une opinion valable…"/>
            <p:cNvSpPr txBox="1"/>
            <p:nvPr/>
          </p:nvSpPr>
          <p:spPr>
            <a:xfrm>
              <a:off x="38100" y="38099"/>
              <a:ext cx="10086225" cy="48375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 defTabSz="457200">
                <a:defRPr sz="3900">
                  <a:solidFill>
                    <a:srgbClr val="000000"/>
                  </a:solidFill>
                </a:defRPr>
              </a:pPr>
              <a:r>
                <a:rPr u="sng"/>
                <a:t>Art 1 </a:t>
              </a:r>
              <a:r>
                <a:t>: Toute croyance religieuse est interdite en France  - Seule l’Athéisme est considérée comme une opinion valable </a:t>
              </a:r>
            </a:p>
            <a:p>
              <a:pPr algn="l" defTabSz="457200">
                <a:defRPr sz="3900">
                  <a:solidFill>
                    <a:srgbClr val="000000"/>
                  </a:solidFill>
                </a:defRPr>
              </a:pPr>
            </a:p>
            <a:p>
              <a:pPr algn="l" defTabSz="457200">
                <a:defRPr sz="3900">
                  <a:solidFill>
                    <a:srgbClr val="000000"/>
                  </a:solidFill>
                </a:defRPr>
              </a:pPr>
              <a:r>
                <a:rPr u="sng"/>
                <a:t>Art 2 </a:t>
              </a:r>
              <a:r>
                <a:t>: La Nouvelle République Française doit mettre en place les moyens pour empêcher toute pratique religieuse en France. </a:t>
              </a:r>
            </a:p>
          </p:txBody>
        </p:sp>
        <p:pic>
          <p:nvPicPr>
            <p:cNvPr id="225" name="Art 1 : Toute croyance religieuse est interdite en France  - Seule l’Athéisme est considérée comme une opinion valable… Art 1 : Toute croyance religieuse est interdite en France  - Seule l’Athéisme est considérée comme une opinion valable Art 2 : La Nouv" descr="Art 1 : Toute croyance religieuse est interdite en France  - Seule l’Athéisme est considérée comme une opinion valable… Art 1 : Toute croyance religieuse est interdite en France  - Seule l’Athéisme est considérée comme une opinion valable Art 2 : La Nouvelle République Française doit mettre en place les moyens pour empêcher toute pratique religieuse en France. 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0162425" cy="491373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roposition 2"/>
          <p:cNvSpPr txBox="1"/>
          <p:nvPr/>
        </p:nvSpPr>
        <p:spPr>
          <a:xfrm>
            <a:off x="7955663" y="443629"/>
            <a:ext cx="4673804" cy="957271"/>
          </a:xfrm>
          <a:prstGeom prst="rect">
            <a:avLst/>
          </a:pr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5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Proposition 2 </a:t>
            </a:r>
          </a:p>
        </p:txBody>
      </p:sp>
      <p:pic>
        <p:nvPicPr>
          <p:cNvPr id="230" name="Capture d’écran 2020-11-13 à 10.06.54.png" descr="Capture d’écran 2020-11-13 à 10.06.5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9564" y="2965425"/>
            <a:ext cx="8555824" cy="70025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3" name="Art 1  : Le Pastafarisme est la seule religion de la Nouvelle République .…"/>
          <p:cNvGrpSpPr/>
          <p:nvPr/>
        </p:nvGrpSpPr>
        <p:grpSpPr>
          <a:xfrm>
            <a:off x="9657541" y="3498234"/>
            <a:ext cx="12117743" cy="4772611"/>
            <a:chOff x="0" y="0"/>
            <a:chExt cx="12117741" cy="4772609"/>
          </a:xfrm>
        </p:grpSpPr>
        <p:sp>
          <p:nvSpPr>
            <p:cNvPr id="232" name="Art 1  : Le Pastafarisme est la seule religion de la Nouvelle République .…"/>
            <p:cNvSpPr txBox="1"/>
            <p:nvPr/>
          </p:nvSpPr>
          <p:spPr>
            <a:xfrm>
              <a:off x="38100" y="38099"/>
              <a:ext cx="12041542" cy="4696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 defTabSz="457200">
                <a:defRPr sz="4300">
                  <a:solidFill>
                    <a:srgbClr val="000000"/>
                  </a:solidFill>
                </a:defRPr>
              </a:pPr>
              <a:r>
                <a:rPr u="sng"/>
                <a:t>Art 1  </a:t>
              </a:r>
              <a:r>
                <a:t>: Le Pastafarisme est la seule religion de la Nouvelle République . </a:t>
              </a:r>
            </a:p>
            <a:p>
              <a:pPr algn="l" defTabSz="457200">
                <a:defRPr sz="4300">
                  <a:solidFill>
                    <a:srgbClr val="000000"/>
                  </a:solidFill>
                </a:defRPr>
              </a:pPr>
            </a:p>
            <a:p>
              <a:pPr algn="l" defTabSz="457200">
                <a:defRPr sz="4300">
                  <a:solidFill>
                    <a:srgbClr val="000000"/>
                  </a:solidFill>
                </a:defRPr>
              </a:pPr>
              <a:r>
                <a:rPr u="sng"/>
                <a:t>Art 2 </a:t>
              </a:r>
              <a:r>
                <a:t>: La Nouvelle République Pastafariste  doit mettre en place les moyens de convertir les athées et les personnes croyants en une autre religion </a:t>
              </a:r>
            </a:p>
          </p:txBody>
        </p:sp>
        <p:pic>
          <p:nvPicPr>
            <p:cNvPr id="231" name="Art 1  : Le Pastafarisme est la seule religion de la Nouvelle République .… Art 1  : Le Pastafarisme est la seule religion de la Nouvelle République . Art 2 : La Nouvelle République Pastafariste  doit mettre en place les moyens de convertir les athées et" descr="Art 1  : Le Pastafarisme est la seule religion de la Nouvelle République .… Art 1  : Le Pastafarisme est la seule religion de la Nouvelle République . Art 2 : La Nouvelle République Pastafariste  doit mettre en place les moyens de convertir les athées et les personnes croyants en une autre religion 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2117742" cy="477261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roposition 3"/>
          <p:cNvSpPr txBox="1"/>
          <p:nvPr/>
        </p:nvSpPr>
        <p:spPr>
          <a:xfrm>
            <a:off x="8929177" y="665690"/>
            <a:ext cx="4103866" cy="845550"/>
          </a:xfrm>
          <a:prstGeom prst="rect">
            <a:avLst/>
          </a:pr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49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Proposition 3 </a:t>
            </a:r>
          </a:p>
        </p:txBody>
      </p:sp>
      <p:pic>
        <p:nvPicPr>
          <p:cNvPr id="236" name="Capture d’écran 2020-11-13 à 10.12.53.png" descr="Capture d’écran 2020-11-13 à 10.12.5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208" y="2382387"/>
            <a:ext cx="8940522" cy="80176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9" name="Art 1 : Toute forme de croyance religieuse est autorisée et peut se pratiquer librement.…"/>
          <p:cNvGrpSpPr/>
          <p:nvPr/>
        </p:nvGrpSpPr>
        <p:grpSpPr>
          <a:xfrm>
            <a:off x="9447566" y="3964542"/>
            <a:ext cx="13948151" cy="4124910"/>
            <a:chOff x="0" y="0"/>
            <a:chExt cx="13948150" cy="4124909"/>
          </a:xfrm>
        </p:grpSpPr>
        <p:sp>
          <p:nvSpPr>
            <p:cNvPr id="238" name="Art 1 : Toute forme de croyance religieuse est autorisée et peut se pratiquer librement.…"/>
            <p:cNvSpPr txBox="1"/>
            <p:nvPr/>
          </p:nvSpPr>
          <p:spPr>
            <a:xfrm>
              <a:off x="38100" y="38099"/>
              <a:ext cx="13871951" cy="40487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 defTabSz="457200">
                <a:defRPr sz="4300">
                  <a:solidFill>
                    <a:srgbClr val="000000"/>
                  </a:solidFill>
                </a:defRPr>
              </a:pPr>
              <a:r>
                <a:rPr u="sng"/>
                <a:t>Art 1</a:t>
              </a:r>
              <a:r>
                <a:t> : Toute forme de croyance religieuse est autorisée et peut se pratiquer librement. </a:t>
              </a:r>
            </a:p>
            <a:p>
              <a:pPr algn="l" defTabSz="457200">
                <a:defRPr sz="4300">
                  <a:solidFill>
                    <a:srgbClr val="000000"/>
                  </a:solidFill>
                </a:defRPr>
              </a:pPr>
              <a:r>
                <a:t> </a:t>
              </a:r>
            </a:p>
            <a:p>
              <a:pPr algn="l" defTabSz="457200">
                <a:defRPr sz="1000">
                  <a:solidFill>
                    <a:srgbClr val="000000"/>
                  </a:solidFill>
                </a:defRPr>
              </a:pPr>
              <a:r>
                <a:rPr sz="4300" u="sng"/>
                <a:t>Art 2 </a:t>
              </a:r>
              <a:r>
                <a:rPr sz="4300"/>
                <a:t> : Il est par contre obligatoire de pratiquer une religion dans la Nouvelle République Française . L’athéisme est donc interdit </a:t>
              </a:r>
              <a:r>
                <a:t>. </a:t>
              </a:r>
            </a:p>
          </p:txBody>
        </p:sp>
        <p:pic>
          <p:nvPicPr>
            <p:cNvPr id="237" name="Art 1 : Toute forme de croyance religieuse est autorisée et peut se pratiquer librement.… Art 1 : Toute forme de croyance religieuse est autorisée et peut se pratiquer librement.  Art 2  : Il est par contre obligatoire de pratiquer une religion dans la N" descr="Art 1 : Toute forme de croyance religieuse est autorisée et peut se pratiquer librement.… Art 1 : Toute forme de croyance religieuse est autorisée et peut se pratiquer librement.  Art 2  : Il est par contre obligatoire de pratiquer une religion dans la Nouvelle République Française . L’athéisme est donc interdit . 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3948151" cy="412491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La Nouvelle République est dans l’impasse …….. aucune proposition de loi n’a été adopté"/>
          <p:cNvSpPr txBox="1"/>
          <p:nvPr/>
        </p:nvSpPr>
        <p:spPr>
          <a:xfrm>
            <a:off x="578633" y="484122"/>
            <a:ext cx="22466961" cy="733828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4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La Nouvelle République est dans l’impasse …….. aucune proposition de loi n’a été adopté </a:t>
            </a:r>
          </a:p>
        </p:txBody>
      </p:sp>
      <p:sp>
        <p:nvSpPr>
          <p:cNvPr id="242" name="Le gouvernement vous demande donc de vous réunir en commission pour réfléchir à de nouvelles propositions de loi  qui pourrait convenir à tous"/>
          <p:cNvSpPr txBox="1"/>
          <p:nvPr/>
        </p:nvSpPr>
        <p:spPr>
          <a:xfrm>
            <a:off x="1891017" y="2352723"/>
            <a:ext cx="19842192" cy="1080412"/>
          </a:xfrm>
          <a:prstGeom prst="rect">
            <a:avLst/>
          </a:pr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Le gouvernement vous demande donc de vous réunir en commission pour réfléchir à de nouvelles propositions de loi  qui pourrait convenir à tous  </a:t>
            </a:r>
          </a:p>
        </p:txBody>
      </p:sp>
      <p:sp>
        <p:nvSpPr>
          <p:cNvPr id="243" name="Travail par groupe de 4 ou 5…"/>
          <p:cNvSpPr txBox="1"/>
          <p:nvPr/>
        </p:nvSpPr>
        <p:spPr>
          <a:xfrm>
            <a:off x="1734684" y="4009394"/>
            <a:ext cx="20154858" cy="3378100"/>
          </a:xfrm>
          <a:prstGeom prst="rect">
            <a:avLst/>
          </a:prstGeom>
          <a:solidFill>
            <a:schemeClr val="accent4">
              <a:hueOff val="348544"/>
              <a:lumOff val="713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3600" u="sng"/>
            </a:pPr>
            <a:r>
              <a:t>Travail par groupe de 4 ou 5 </a:t>
            </a:r>
          </a:p>
          <a:p>
            <a:pPr>
              <a:defRPr sz="3600"/>
            </a:pPr>
          </a:p>
          <a:p>
            <a:pPr>
              <a:defRPr sz="3600"/>
            </a:pPr>
            <a:r>
              <a:t> - Réfléchir à une proposition de loi de deux articles qui permettrait à chacun d’atteindre son objectif et donc d’obtenir tous les votes.</a:t>
            </a:r>
          </a:p>
          <a:p>
            <a:pPr>
              <a:defRPr sz="3600"/>
            </a:pPr>
            <a:r>
              <a:t> - Remettre votre proposition de loi au président de l’Assemblée Nationale </a:t>
            </a:r>
          </a:p>
          <a:p>
            <a:pPr>
              <a:defRPr sz="3600"/>
            </a:pPr>
            <a:r>
              <a:t> - Commissions mixtes réunissants des membres des différents partis. </a:t>
            </a:r>
          </a:p>
        </p:txBody>
      </p:sp>
      <p:pic>
        <p:nvPicPr>
          <p:cNvPr id="244" name="Capture d’écran 2020-11-13 à 10.12.53.png" descr="Capture d’écran 2020-11-13 à 10.12.5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36353" y="8783382"/>
            <a:ext cx="3937001" cy="3530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Capture d’écran 2020-11-13 à 10.06.54.png" descr="Capture d’écran 2020-11-13 à 10.06.5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186897" y="8802432"/>
            <a:ext cx="4267201" cy="349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Capture d’écran 2020-11-13 à 10.06.47.png" descr="Capture d’écran 2020-11-13 à 10.06.4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97192" y="9424732"/>
            <a:ext cx="2908301" cy="2247901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Ovale"/>
          <p:cNvSpPr/>
          <p:nvPr/>
        </p:nvSpPr>
        <p:spPr>
          <a:xfrm>
            <a:off x="3151999" y="7976453"/>
            <a:ext cx="16644668" cy="5144459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9104" y="-44497"/>
            <a:ext cx="2438399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Il y a très très longtemps dans une République lointaine, très lointaine ……….."/>
          <p:cNvSpPr txBox="1"/>
          <p:nvPr/>
        </p:nvSpPr>
        <p:spPr>
          <a:xfrm>
            <a:off x="2185183" y="5915990"/>
            <a:ext cx="18877161" cy="1884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900">
                <a:solidFill>
                  <a:schemeClr val="accent2"/>
                </a:solidFill>
              </a:defRPr>
            </a:lvl1pPr>
          </a:lstStyle>
          <a:p>
            <a:pPr/>
            <a:r>
              <a:t>Il y a très très longtemps dans une République lointaine, très lointaine ………..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Capture d’écran 2020-11-13 à 10.48.54.png" descr="Capture d’écran 2020-11-13 à 10.48.5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1646" y="753374"/>
            <a:ext cx="12401637" cy="3044039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Lecture et mise au vote des propositions de loi"/>
          <p:cNvSpPr txBox="1"/>
          <p:nvPr/>
        </p:nvSpPr>
        <p:spPr>
          <a:xfrm>
            <a:off x="846997" y="4188848"/>
            <a:ext cx="22690006" cy="969603"/>
          </a:xfrm>
          <a:prstGeom prst="rect">
            <a:avLst/>
          </a:pr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57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Lecture et mise au vote des propositions de loi </a:t>
            </a:r>
          </a:p>
        </p:txBody>
      </p:sp>
      <p:pic>
        <p:nvPicPr>
          <p:cNvPr id="25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6653" y="5549886"/>
            <a:ext cx="8497221" cy="3607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81264" y="9258200"/>
            <a:ext cx="6350001" cy="3937001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BRAVO ! Vous venez d’inventer le principe de  laïcité en France  !"/>
          <p:cNvSpPr txBox="1"/>
          <p:nvPr/>
        </p:nvSpPr>
        <p:spPr>
          <a:xfrm>
            <a:off x="12050880" y="6627317"/>
            <a:ext cx="9019642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BRAVO ! Vous venez d’inventer le principe de  laïcité en France  ! </a:t>
            </a:r>
          </a:p>
        </p:txBody>
      </p:sp>
      <p:sp>
        <p:nvSpPr>
          <p:cNvPr id="254" name="Mais par chance  la laïcité a été inventée en 1905 et  tout ceci n’était qu’un jeu"/>
          <p:cNvSpPr txBox="1"/>
          <p:nvPr/>
        </p:nvSpPr>
        <p:spPr>
          <a:xfrm>
            <a:off x="11128402" y="9918587"/>
            <a:ext cx="10864597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Mais par chance  la laïcité a été inventée en 1905 et  tout ceci n’était qu’un jeu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Bilan personnel ( 5 lignes dans le cahier  )   : qu’est ce que ce jeu t’a appris sur ce que permet la laïcité  ? Pourquoi est-ce très important d’après toi   ?"/>
          <p:cNvSpPr txBox="1"/>
          <p:nvPr/>
        </p:nvSpPr>
        <p:spPr>
          <a:xfrm>
            <a:off x="305370" y="5178884"/>
            <a:ext cx="23773258" cy="1369365"/>
          </a:xfrm>
          <a:prstGeom prst="rect">
            <a:avLst/>
          </a:prstGeom>
          <a:solidFill>
            <a:schemeClr val="accent4">
              <a:hueOff val="348544"/>
              <a:lumOff val="713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/>
            </a:pPr>
            <a:r>
              <a:rPr b="1"/>
              <a:t>Bilan personnel ( 5 lignes dans le cahier  )   </a:t>
            </a:r>
            <a:r>
              <a:t>: qu’est ce que ce jeu t’a appris sur ce que permet la laïcité  ? Pourquoi est-ce très important d’après toi   ?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9104" y="-44497"/>
            <a:ext cx="2438399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ATHÉICITÉ"/>
          <p:cNvSpPr txBox="1"/>
          <p:nvPr/>
        </p:nvSpPr>
        <p:spPr>
          <a:xfrm>
            <a:off x="5350820" y="2447776"/>
            <a:ext cx="12315033" cy="281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200">
                <a:solidFill>
                  <a:schemeClr val="accent4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ATHÉICITÉ </a:t>
            </a:r>
          </a:p>
        </p:txBody>
      </p:sp>
      <p:sp>
        <p:nvSpPr>
          <p:cNvPr id="159" name="IIIE RÉPUBLIQUE  1904…"/>
          <p:cNvSpPr txBox="1"/>
          <p:nvPr/>
        </p:nvSpPr>
        <p:spPr>
          <a:xfrm>
            <a:off x="-262629" y="12690147"/>
            <a:ext cx="24295274" cy="10896601"/>
          </a:xfrm>
          <a:prstGeom prst="rect">
            <a:avLst/>
          </a:prstGeom>
          <a:ln w="12700">
            <a:miter lim="400000"/>
          </a:ln>
          <a:effectLst>
            <a:reflection blurRad="0" stA="27979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>
                <a:solidFill>
                  <a:schemeClr val="accent4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IIIE RÉPUBLIQUE  1904</a:t>
            </a:r>
          </a:p>
          <a:p>
            <a:pPr>
              <a:defRPr sz="3500">
                <a:solidFill>
                  <a:schemeClr val="accent4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</a:p>
          <a:p>
            <a:pPr>
              <a:defRPr sz="3500">
                <a:solidFill>
                  <a:schemeClr val="accent4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LA SOCIÉTÉ EST DIVISÉE ENTRE LE PARTI ANTI-RELIGIONS ET LES   PARTIS RELIGIEUX PASTAFARISTES ET JEDDISTES </a:t>
            </a:r>
          </a:p>
          <a:p>
            <a:pPr>
              <a:defRPr sz="3500">
                <a:solidFill>
                  <a:schemeClr val="accent4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</a:p>
          <a:p>
            <a:pPr>
              <a:defRPr sz="3500">
                <a:solidFill>
                  <a:schemeClr val="accent4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LA RÉPUBLIQUE EST MENACÉE , LA GUERRE CIVILE EST PROCHE</a:t>
            </a:r>
          </a:p>
          <a:p>
            <a:pPr>
              <a:defRPr sz="3500">
                <a:solidFill>
                  <a:schemeClr val="accent4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</a:p>
          <a:p>
            <a:pPr>
              <a:defRPr sz="3500">
                <a:solidFill>
                  <a:schemeClr val="accent4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EN PLEINE CRISE, LES DÉPUTÉS SE RASSEMBLENT POUR DÉBATTRE DES RELATIONS ENTRE LES RELIGIONS ET LA RÉPUBLIQUE </a:t>
            </a:r>
          </a:p>
          <a:p>
            <a:pPr>
              <a:defRPr sz="3500">
                <a:solidFill>
                  <a:schemeClr val="accent4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</a:p>
          <a:p>
            <a:pPr>
              <a:defRPr sz="3500">
                <a:solidFill>
                  <a:schemeClr val="accent4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CERTAINS PROPOSENT DE METTRE LES RELIGIONS SOUS CONTRÔLE DE L’ETAT </a:t>
            </a:r>
          </a:p>
          <a:p>
            <a:pPr>
              <a:defRPr sz="3500">
                <a:solidFill>
                  <a:schemeClr val="accent4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</a:p>
          <a:p>
            <a:pPr>
              <a:defRPr sz="3500">
                <a:solidFill>
                  <a:schemeClr val="accent4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D’AUTRES SOUHAITENT UNE SÉPARATION ENTRE LES RELIGIONS ET L’ETAT ET LA PROTECTION DE LA LIBERTÉ RELIGIEUSE </a:t>
            </a:r>
          </a:p>
          <a:p>
            <a:pPr>
              <a:defRPr sz="3500">
                <a:solidFill>
                  <a:schemeClr val="accent4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</a:p>
          <a:p>
            <a:pPr>
              <a:defRPr sz="3500">
                <a:solidFill>
                  <a:schemeClr val="accent4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L’HEURE EST GRAVE </a:t>
            </a:r>
          </a:p>
          <a:p>
            <a:pPr>
              <a:defRPr sz="3200">
                <a:solidFill>
                  <a:schemeClr val="accent4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sz="3500"/>
              <a:t>LA RÉPUBLIQUE EST À UN TOURNANT DE SON HISTOIRE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6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path" nodeType="clickEffect" presetSubtype="0" presetID="-1" grpId="2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01199 -0.721281" origin="layout" pathEditMode="relative">
                                      <p:cBhvr>
                                        <p:cTn id="11" dur="9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3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path" nodeType="click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01673 -1.724245" origin="layout" pathEditMode="relative">
                                      <p:cBhvr>
                                        <p:cTn id="20" dur="60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8" grpId="1"/>
      <p:bldP build="whole" bldLvl="1" animBg="1" rev="0" advAuto="0" spid="159" grpId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1905  : victoire du parti anti-religieux en France"/>
          <p:cNvSpPr txBox="1"/>
          <p:nvPr/>
        </p:nvSpPr>
        <p:spPr>
          <a:xfrm>
            <a:off x="12990356" y="1413377"/>
            <a:ext cx="10156134" cy="4146251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87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1905  : victoire du parti anti-religieux en France </a:t>
            </a:r>
          </a:p>
        </p:txBody>
      </p:sp>
      <p:pic>
        <p:nvPicPr>
          <p:cNvPr id="16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32101" y="6874267"/>
            <a:ext cx="13278714" cy="6550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9085" y="1522392"/>
            <a:ext cx="11239501" cy="635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2" grpId="3"/>
      <p:bldP build="whole" bldLvl="1" animBg="1" rev="0" advAuto="0" spid="163" grpId="1"/>
      <p:bldP build="whole" bldLvl="1" animBg="1" rev="0" advAuto="0" spid="161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0177" y="4498690"/>
            <a:ext cx="11337216" cy="7043246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1906 : début des lois anti-religieuses"/>
          <p:cNvSpPr txBox="1"/>
          <p:nvPr/>
        </p:nvSpPr>
        <p:spPr>
          <a:xfrm>
            <a:off x="5010649" y="563889"/>
            <a:ext cx="14362702" cy="3138531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99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1906 : début des lois anti-religieuses </a:t>
            </a:r>
          </a:p>
        </p:txBody>
      </p:sp>
      <p:pic>
        <p:nvPicPr>
          <p:cNvPr id="16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37070" y="4728361"/>
            <a:ext cx="11127722" cy="6583904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X"/>
          <p:cNvSpPr txBox="1"/>
          <p:nvPr/>
        </p:nvSpPr>
        <p:spPr>
          <a:xfrm>
            <a:off x="13909949" y="4703901"/>
            <a:ext cx="3365615" cy="6302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900"/>
            </a:lvl1pPr>
          </a:lstStyle>
          <a:p>
            <a:pPr/>
            <a:r>
              <a:t>X</a:t>
            </a:r>
          </a:p>
        </p:txBody>
      </p:sp>
      <p:sp>
        <p:nvSpPr>
          <p:cNvPr id="169" name="X"/>
          <p:cNvSpPr txBox="1"/>
          <p:nvPr/>
        </p:nvSpPr>
        <p:spPr>
          <a:xfrm>
            <a:off x="19218121" y="4869010"/>
            <a:ext cx="3365616" cy="6302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900"/>
            </a:lvl1pPr>
          </a:lstStyle>
          <a:p>
            <a:pPr/>
            <a:r>
              <a:t>X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8" grpId="4"/>
      <p:bldP build="whole" bldLvl="1" animBg="1" rev="0" advAuto="0" spid="167" grpId="3"/>
      <p:bldP build="whole" bldLvl="1" animBg="1" rev="0" advAuto="0" spid="169" grpId="5"/>
      <p:bldP build="whole" bldLvl="1" animBg="1" rev="0" advAuto="0" spid="166" grpId="1"/>
      <p:bldP build="whole" bldLvl="1" animBg="1" rev="0" advAuto="0" spid="165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1910 : fondation de la République athéiste"/>
          <p:cNvSpPr txBox="1"/>
          <p:nvPr/>
        </p:nvSpPr>
        <p:spPr>
          <a:xfrm>
            <a:off x="830158" y="547131"/>
            <a:ext cx="21183548" cy="4644111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149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1910 : fondation de la République athéiste  </a:t>
            </a:r>
          </a:p>
        </p:txBody>
      </p:sp>
      <p:pic>
        <p:nvPicPr>
          <p:cNvPr id="17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0650" y="5701227"/>
            <a:ext cx="7566950" cy="7566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54514" y="5739794"/>
            <a:ext cx="6985001" cy="6985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1" grpId="3"/>
      <p:bldP build="whole" bldLvl="1" animBg="1" rev="0" advAuto="0" spid="172" grpId="1"/>
      <p:bldP build="whole" bldLvl="1" animBg="1" rev="0" advAuto="0" spid="173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1920 : les persécutions religieuses se poursuivent"/>
          <p:cNvSpPr txBox="1"/>
          <p:nvPr/>
        </p:nvSpPr>
        <p:spPr>
          <a:xfrm>
            <a:off x="2172625" y="303825"/>
            <a:ext cx="18756631" cy="2661456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1920 : les persécutions religieuses se poursuivent </a:t>
            </a:r>
          </a:p>
        </p:txBody>
      </p:sp>
      <p:pic>
        <p:nvPicPr>
          <p:cNvPr id="17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4995" y="4080558"/>
            <a:ext cx="11723422" cy="7815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330500" y="4451136"/>
            <a:ext cx="12576813" cy="70744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6" grpId="2"/>
      <p:bldP build="whole" bldLvl="1" animBg="1" rev="0" advAuto="0" spid="177" grpId="3"/>
      <p:bldP build="whole" bldLvl="1" animBg="1" rev="0" advAuto="0" spid="17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1950 : les religions interdites"/>
          <p:cNvSpPr txBox="1"/>
          <p:nvPr/>
        </p:nvSpPr>
        <p:spPr>
          <a:xfrm>
            <a:off x="3336264" y="513568"/>
            <a:ext cx="16619297" cy="1577168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97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1950 : les religions interdites </a:t>
            </a:r>
          </a:p>
        </p:txBody>
      </p:sp>
      <p:pic>
        <p:nvPicPr>
          <p:cNvPr id="18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469" y="4012946"/>
            <a:ext cx="10742997" cy="6525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6321" y="3783212"/>
            <a:ext cx="10160001" cy="6985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9" grpId="2"/>
      <p:bldP build="whole" bldLvl="1" animBg="1" rev="0" advAuto="0" spid="181" grpId="1"/>
      <p:bldP build="whole" bldLvl="1" animBg="1" rev="0" advAuto="0" spid="180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1950 - 2000"/>
          <p:cNvSpPr txBox="1"/>
          <p:nvPr/>
        </p:nvSpPr>
        <p:spPr>
          <a:xfrm>
            <a:off x="8365550" y="276230"/>
            <a:ext cx="8127760" cy="1861900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117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1950 - 2000</a:t>
            </a:r>
          </a:p>
        </p:txBody>
      </p:sp>
      <p:pic>
        <p:nvPicPr>
          <p:cNvPr id="18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45497" y="2826597"/>
            <a:ext cx="10367866" cy="103678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3" grpId="1"/>
      <p:bldP build="whole" bldLvl="1" animBg="1" rev="0" advAuto="0" spid="184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