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A66CC-2E6B-4AC4-8952-3D236A7FE6F2}" type="datetimeFigureOut">
              <a:rPr lang="fr-FR" smtClean="0"/>
              <a:t>29/11/2012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1A93C8-7A80-4562-B456-A440993F470B}" type="slidenum">
              <a:rPr lang="fr-FR" smtClean="0"/>
              <a:t>‹N°›</a:t>
            </a:fld>
            <a:endParaRPr lang="fr-FR"/>
          </a:p>
        </p:txBody>
      </p:sp>
    </p:spTree>
    <p:extLst>
      <p:ext uri="{BB962C8B-B14F-4D97-AF65-F5344CB8AC3E}">
        <p14:creationId xmlns:p14="http://schemas.microsoft.com/office/powerpoint/2010/main" val="3058381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smtClean="0"/>
              <a:t>Le recrutement est parfois difficile et les désaffections en début d’année sont fréquentes.</a:t>
            </a:r>
          </a:p>
          <a:p>
            <a:pPr marL="171450" indent="-171450">
              <a:buFontTx/>
              <a:buChar char="-"/>
            </a:pPr>
            <a:r>
              <a:rPr lang="fr-FR" dirty="0" smtClean="0"/>
              <a:t>Cette année le BTS AM compte environ</a:t>
            </a:r>
            <a:r>
              <a:rPr lang="fr-FR" baseline="0" dirty="0" smtClean="0"/>
              <a:t> 40 % d’étudiants issus de bac pro. En BTS NRC, il y a un engagement de recruter environ 1/3 d’étudiants en provenance de bac pro.</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2</a:t>
            </a:fld>
            <a:endParaRPr lang="fr-FR"/>
          </a:p>
        </p:txBody>
      </p:sp>
    </p:spTree>
    <p:extLst>
      <p:ext uri="{BB962C8B-B14F-4D97-AF65-F5344CB8AC3E}">
        <p14:creationId xmlns:p14="http://schemas.microsoft.com/office/powerpoint/2010/main" val="1169926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14</a:t>
            </a:fld>
            <a:endParaRPr lang="fr-FR"/>
          </a:p>
        </p:txBody>
      </p:sp>
    </p:spTree>
    <p:extLst>
      <p:ext uri="{BB962C8B-B14F-4D97-AF65-F5344CB8AC3E}">
        <p14:creationId xmlns:p14="http://schemas.microsoft.com/office/powerpoint/2010/main" val="1035792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L’objectif initial de notre projet était de proposer une année de transition en vue d'intégrer un BTS du lycée (élèves en échec, reconversion, ...). Donc créer une classe</a:t>
            </a:r>
            <a:r>
              <a:rPr lang="fr-FR" sz="1200" b="0" i="0" kern="1200" baseline="0" dirty="0" smtClean="0">
                <a:solidFill>
                  <a:schemeClr val="tx1"/>
                </a:solidFill>
                <a:effectLst/>
                <a:latin typeface="+mn-lt"/>
                <a:ea typeface="+mn-ea"/>
                <a:cs typeface="+mn-cs"/>
              </a:rPr>
              <a:t> spéciale dans l’établissement.</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Objectifs :</a:t>
            </a:r>
          </a:p>
          <a:p>
            <a:r>
              <a:rPr lang="fr-FR" sz="1200" b="0" i="0" kern="1200" dirty="0" smtClean="0">
                <a:solidFill>
                  <a:schemeClr val="tx1"/>
                </a:solidFill>
                <a:effectLst/>
                <a:latin typeface="+mn-lt"/>
                <a:ea typeface="+mn-ea"/>
                <a:cs typeface="+mn-cs"/>
              </a:rPr>
              <a:t>- faire connaître nos filières de BTS (AM, CGO, NRC) auprès de personnes susceptibles d'intégrer ces formations (notamment bac pro)</a:t>
            </a:r>
          </a:p>
          <a:p>
            <a:r>
              <a:rPr lang="fr-FR" sz="1200" b="0" i="0" kern="1200" dirty="0" smtClean="0">
                <a:solidFill>
                  <a:schemeClr val="tx1"/>
                </a:solidFill>
                <a:effectLst/>
                <a:latin typeface="+mn-lt"/>
                <a:ea typeface="+mn-ea"/>
                <a:cs typeface="+mn-cs"/>
              </a:rPr>
              <a:t>- favoriser l'adaptation des étudiants en première année de BTS par des dispositifs de remédiation et/ou d’apprentissage. Eviter les désaffections en début d'année</a:t>
            </a:r>
          </a:p>
          <a:p>
            <a:r>
              <a:rPr lang="fr-FR" sz="1200" b="0" i="0" kern="1200" dirty="0" smtClean="0">
                <a:solidFill>
                  <a:schemeClr val="tx1"/>
                </a:solidFill>
                <a:effectLst/>
                <a:latin typeface="+mn-lt"/>
                <a:ea typeface="+mn-ea"/>
                <a:cs typeface="+mn-cs"/>
              </a:rPr>
              <a:t>- mutualiser les pratiques en proposant du contenu partagé entre les sections de BTS de l’établissement</a:t>
            </a:r>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3</a:t>
            </a:fld>
            <a:endParaRPr lang="fr-FR"/>
          </a:p>
        </p:txBody>
      </p:sp>
    </p:spTree>
    <p:extLst>
      <p:ext uri="{BB962C8B-B14F-4D97-AF65-F5344CB8AC3E}">
        <p14:creationId xmlns:p14="http://schemas.microsoft.com/office/powerpoint/2010/main" val="116992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L’objectif initial de notre projet était de proposer une année de transition en vue d'intégrer un BTS du lycée (élèves en échec, reconversion, ...). Donc créer une classe</a:t>
            </a:r>
            <a:r>
              <a:rPr lang="fr-FR" sz="1200" b="0" i="0" kern="1200" baseline="0" dirty="0" smtClean="0">
                <a:solidFill>
                  <a:schemeClr val="tx1"/>
                </a:solidFill>
                <a:effectLst/>
                <a:latin typeface="+mn-lt"/>
                <a:ea typeface="+mn-ea"/>
                <a:cs typeface="+mn-cs"/>
              </a:rPr>
              <a:t> spéciale dans l’établissement.</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Objectifs :</a:t>
            </a:r>
          </a:p>
          <a:p>
            <a:r>
              <a:rPr lang="fr-FR" sz="1200" b="0" i="0" kern="1200" dirty="0" smtClean="0">
                <a:solidFill>
                  <a:schemeClr val="tx1"/>
                </a:solidFill>
                <a:effectLst/>
                <a:latin typeface="+mn-lt"/>
                <a:ea typeface="+mn-ea"/>
                <a:cs typeface="+mn-cs"/>
              </a:rPr>
              <a:t>- faire connaître nos filières de BTS (AM, CGO, NRC) auprès de personnes susceptibles d'intégrer ces formations (notamment bac pro)</a:t>
            </a:r>
          </a:p>
          <a:p>
            <a:r>
              <a:rPr lang="fr-FR" sz="1200" b="0" i="0" kern="1200" dirty="0" smtClean="0">
                <a:solidFill>
                  <a:schemeClr val="tx1"/>
                </a:solidFill>
                <a:effectLst/>
                <a:latin typeface="+mn-lt"/>
                <a:ea typeface="+mn-ea"/>
                <a:cs typeface="+mn-cs"/>
              </a:rPr>
              <a:t>- favoriser l'adaptation des étudiants en première année de BTS par des dispositifs de remédiation et/ou d’apprentissage. Eviter les désaffections en début d'année</a:t>
            </a:r>
          </a:p>
          <a:p>
            <a:r>
              <a:rPr lang="fr-FR" sz="1200" b="0" i="0" kern="1200" dirty="0" smtClean="0">
                <a:solidFill>
                  <a:schemeClr val="tx1"/>
                </a:solidFill>
                <a:effectLst/>
                <a:latin typeface="+mn-lt"/>
                <a:ea typeface="+mn-ea"/>
                <a:cs typeface="+mn-cs"/>
              </a:rPr>
              <a:t>- mutualiser les pratiques en proposant du contenu partagé entre les sections de BTS </a:t>
            </a:r>
            <a:r>
              <a:rPr lang="fr-FR" sz="1200" b="0" i="0" kern="1200" smtClean="0">
                <a:solidFill>
                  <a:schemeClr val="tx1"/>
                </a:solidFill>
                <a:effectLst/>
                <a:latin typeface="+mn-lt"/>
                <a:ea typeface="+mn-ea"/>
                <a:cs typeface="+mn-cs"/>
              </a:rPr>
              <a:t>de l’établissement</a:t>
            </a:r>
            <a:endParaRPr lang="fr-FR" sz="1200" b="0" i="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4</a:t>
            </a:fld>
            <a:endParaRPr lang="fr-FR"/>
          </a:p>
        </p:txBody>
      </p:sp>
    </p:spTree>
    <p:extLst>
      <p:ext uri="{BB962C8B-B14F-4D97-AF65-F5344CB8AC3E}">
        <p14:creationId xmlns:p14="http://schemas.microsoft.com/office/powerpoint/2010/main" val="116992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module de présentation sera accessible également sur la plateforme </a:t>
            </a:r>
            <a:r>
              <a:rPr lang="fr-FR" dirty="0" err="1" smtClean="0"/>
              <a:t>moodle</a:t>
            </a:r>
            <a:r>
              <a:rPr lang="fr-FR" dirty="0" smtClean="0"/>
              <a:t>. Les visiteurs</a:t>
            </a:r>
            <a:r>
              <a:rPr lang="fr-FR" baseline="0" dirty="0" smtClean="0"/>
              <a:t> pourront se connecter de façon anonyme (via une URL fournie lors de présentations).</a:t>
            </a:r>
          </a:p>
          <a:p>
            <a:r>
              <a:rPr lang="fr-FR" baseline="0" dirty="0" smtClean="0"/>
              <a:t>Ils découvriront de façon indépendante le contenu des formations, pourront faire quelques activités.</a:t>
            </a:r>
          </a:p>
          <a:p>
            <a:r>
              <a:rPr lang="fr-FR" baseline="0" dirty="0" smtClean="0"/>
              <a:t>L’accès à cet espace se fera au moment des vœux d’orientation.</a:t>
            </a:r>
          </a:p>
          <a:p>
            <a:r>
              <a:rPr lang="fr-FR" baseline="0" dirty="0" smtClean="0"/>
              <a:t>La présentation des filières consistent en la présentation du référentiel, des grilles de cours, des épreuves à l’examen…</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7</a:t>
            </a:fld>
            <a:endParaRPr lang="fr-FR"/>
          </a:p>
        </p:txBody>
      </p:sp>
    </p:spTree>
    <p:extLst>
      <p:ext uri="{BB962C8B-B14F-4D97-AF65-F5344CB8AC3E}">
        <p14:creationId xmlns:p14="http://schemas.microsoft.com/office/powerpoint/2010/main" val="532999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Certaines désaffections en cours de 1</a:t>
            </a:r>
            <a:r>
              <a:rPr lang="fr-FR" baseline="30000" dirty="0" smtClean="0"/>
              <a:t>ère</a:t>
            </a:r>
            <a:r>
              <a:rPr lang="fr-FR" dirty="0" smtClean="0"/>
              <a:t> année peuvent être</a:t>
            </a:r>
            <a:r>
              <a:rPr lang="fr-FR" baseline="0" dirty="0" smtClean="0"/>
              <a:t> dues au découragement des étudiants les plus faibles face à leurs difficultés.</a:t>
            </a:r>
          </a:p>
          <a:p>
            <a:r>
              <a:rPr lang="fr-FR" baseline="0" dirty="0" smtClean="0"/>
              <a:t>Les modules de remédiation visent à proposer une solution à ces étudiants : travailler en autonomie une notion ou une méthode à l’aide d’un cours </a:t>
            </a:r>
            <a:r>
              <a:rPr lang="fr-FR" baseline="0" dirty="0" err="1" smtClean="0"/>
              <a:t>moodle</a:t>
            </a:r>
            <a:r>
              <a:rPr lang="fr-FR" baseline="0" dirty="0" smtClean="0"/>
              <a:t>. Chaque cours contient un rappel de notions, des exercices et activités. L’étudiant peut ainsi travailler en autonomie des notions mal assimilées.</a:t>
            </a:r>
          </a:p>
          <a:p>
            <a:endParaRPr lang="fr-FR" baseline="0" dirty="0" smtClean="0"/>
          </a:p>
          <a:p>
            <a:r>
              <a:rPr lang="fr-FR" baseline="0" dirty="0" smtClean="0"/>
              <a:t>Des modules sur des thèmes communs aux trois sections de BTS peuvent aussi être mutualisés facilement : modules sur les méthodes informatiques (tableur, SQL…), sur la rédaction en français…</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8</a:t>
            </a:fld>
            <a:endParaRPr lang="fr-FR"/>
          </a:p>
        </p:txBody>
      </p:sp>
    </p:spTree>
    <p:extLst>
      <p:ext uri="{BB962C8B-B14F-4D97-AF65-F5344CB8AC3E}">
        <p14:creationId xmlns:p14="http://schemas.microsoft.com/office/powerpoint/2010/main" val="532999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9</a:t>
            </a:fld>
            <a:endParaRPr lang="fr-FR"/>
          </a:p>
        </p:txBody>
      </p:sp>
    </p:spTree>
    <p:extLst>
      <p:ext uri="{BB962C8B-B14F-4D97-AF65-F5344CB8AC3E}">
        <p14:creationId xmlns:p14="http://schemas.microsoft.com/office/powerpoint/2010/main" val="532999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Ce module doit être mis en place prochainement, avec l’objectif qu’il soit</a:t>
            </a:r>
            <a:r>
              <a:rPr lang="fr-FR" baseline="0" dirty="0" smtClean="0"/>
              <a:t> complet au mois de janvier lors de la campagne de recrutement en vue de la rentrée 2013.</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10</a:t>
            </a:fld>
            <a:endParaRPr lang="fr-FR"/>
          </a:p>
        </p:txBody>
      </p:sp>
    </p:spTree>
    <p:extLst>
      <p:ext uri="{BB962C8B-B14F-4D97-AF65-F5344CB8AC3E}">
        <p14:creationId xmlns:p14="http://schemas.microsoft.com/office/powerpoint/2010/main" val="3701210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Différents enseignants travaillent sur la construction de modules de remédiation.</a:t>
            </a:r>
          </a:p>
          <a:p>
            <a:r>
              <a:rPr lang="fr-FR" dirty="0" smtClean="0"/>
              <a:t>Dans un second temps,</a:t>
            </a:r>
            <a:r>
              <a:rPr lang="fr-FR" baseline="0" dirty="0" smtClean="0"/>
              <a:t> ces modules pourront être partagés avec d’autres établissements grâce à la plateforme commune </a:t>
            </a:r>
            <a:r>
              <a:rPr lang="fr-FR" baseline="0" dirty="0" err="1" smtClean="0"/>
              <a:t>moodle</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11</a:t>
            </a:fld>
            <a:endParaRPr lang="fr-FR"/>
          </a:p>
        </p:txBody>
      </p:sp>
    </p:spTree>
    <p:extLst>
      <p:ext uri="{BB962C8B-B14F-4D97-AF65-F5344CB8AC3E}">
        <p14:creationId xmlns:p14="http://schemas.microsoft.com/office/powerpoint/2010/main" val="37012100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module d’aide à la recherche de stages est encore en construction.</a:t>
            </a:r>
          </a:p>
          <a:p>
            <a:r>
              <a:rPr lang="fr-FR" dirty="0" smtClean="0"/>
              <a:t>Le forum va</a:t>
            </a:r>
            <a:r>
              <a:rPr lang="fr-FR" baseline="0" dirty="0" smtClean="0"/>
              <a:t> bientôt être ouvert aux étudiants. L’avantage de la plateforme Moodle est que les messages postés dans le forum sont automatiquement envoyés dans la messagerie Scolastance. Les étudiants sont ainsi informés rapidement des messages et discussion. Les échanges seront facilités.</a:t>
            </a:r>
          </a:p>
          <a:p>
            <a:endParaRPr lang="fr-FR" baseline="0" dirty="0" smtClean="0"/>
          </a:p>
          <a:p>
            <a:r>
              <a:rPr lang="fr-FR" baseline="0" dirty="0" smtClean="0"/>
              <a:t>Le module s’enrichira de conseils pour la rédaction de lettres de motivation et de CV.</a:t>
            </a:r>
            <a:endParaRPr lang="fr-FR" dirty="0"/>
          </a:p>
        </p:txBody>
      </p:sp>
      <p:sp>
        <p:nvSpPr>
          <p:cNvPr id="4" name="Espace réservé du numéro de diapositive 3"/>
          <p:cNvSpPr>
            <a:spLocks noGrp="1"/>
          </p:cNvSpPr>
          <p:nvPr>
            <p:ph type="sldNum" sz="quarter" idx="10"/>
          </p:nvPr>
        </p:nvSpPr>
        <p:spPr/>
        <p:txBody>
          <a:bodyPr/>
          <a:lstStyle/>
          <a:p>
            <a:fld id="{611A93C8-7A80-4562-B456-A440993F470B}" type="slidenum">
              <a:rPr lang="fr-FR" smtClean="0"/>
              <a:t>13</a:t>
            </a:fld>
            <a:endParaRPr lang="fr-FR"/>
          </a:p>
        </p:txBody>
      </p:sp>
    </p:spTree>
    <p:extLst>
      <p:ext uri="{BB962C8B-B14F-4D97-AF65-F5344CB8AC3E}">
        <p14:creationId xmlns:p14="http://schemas.microsoft.com/office/powerpoint/2010/main" val="187232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Modifiez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6B498218-CD9C-40CE-9272-4A215CBD2B4F}" type="datetimeFigureOut">
              <a:rPr lang="fr-FR" smtClean="0"/>
              <a:t>29/11/2012</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B498218-CD9C-40CE-9272-4A215CBD2B4F}" type="datetimeFigureOut">
              <a:rPr lang="fr-FR" smtClean="0"/>
              <a:t>29/11/2012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B498218-CD9C-40CE-9272-4A215CBD2B4F}" type="datetimeFigureOut">
              <a:rPr lang="fr-FR" smtClean="0"/>
              <a:t>29/11/2012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Modifiez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6B498218-CD9C-40CE-9272-4A215CBD2B4F}" type="datetimeFigureOut">
              <a:rPr lang="fr-FR" smtClean="0"/>
              <a:t>29/11/2012</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6B498218-CD9C-40CE-9272-4A215CBD2B4F}" type="datetimeFigureOut">
              <a:rPr lang="fr-FR" smtClean="0"/>
              <a:t>29/11/2012</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68C03B56-9015-4771-A17C-642135BCB7C3}" type="slidenum">
              <a:rPr lang="fr-FR" smtClean="0"/>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6B498218-CD9C-40CE-9272-4A215CBD2B4F}" type="datetimeFigureOut">
              <a:rPr lang="fr-FR" smtClean="0"/>
              <a:t>29/11/2012</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6B498218-CD9C-40CE-9272-4A215CBD2B4F}" type="datetimeFigureOut">
              <a:rPr lang="fr-FR" smtClean="0"/>
              <a:t>29/11/2012</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68C03B56-9015-4771-A17C-642135BCB7C3}"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6B498218-CD9C-40CE-9272-4A215CBD2B4F}" type="datetimeFigureOut">
              <a:rPr lang="fr-FR" smtClean="0"/>
              <a:t>29/11/2012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6B498218-CD9C-40CE-9272-4A215CBD2B4F}" type="datetimeFigureOut">
              <a:rPr lang="fr-FR" smtClean="0"/>
              <a:t>29/11/2012</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68C03B56-9015-4771-A17C-642135BCB7C3}" type="slidenum">
              <a:rPr lang="fr-FR" smtClean="0"/>
              <a:t>‹N°›</a:t>
            </a:fld>
            <a:endParaRPr lang="fr-F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6B498218-CD9C-40CE-9272-4A215CBD2B4F}" type="datetimeFigureOut">
              <a:rPr lang="fr-FR" smtClean="0"/>
              <a:t>29/11/2012</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68C03B56-9015-4771-A17C-642135BCB7C3}"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6B498218-CD9C-40CE-9272-4A215CBD2B4F}" type="datetimeFigureOut">
              <a:rPr lang="fr-FR" smtClean="0"/>
              <a:t>29/11/2012</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68C03B56-9015-4771-A17C-642135BCB7C3}"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B498218-CD9C-40CE-9272-4A215CBD2B4F}" type="datetimeFigureOut">
              <a:rPr lang="fr-FR" smtClean="0"/>
              <a:t>29/11/2012</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8C03B56-9015-4771-A17C-642135BCB7C3}"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Expérimentation BTS</a:t>
            </a:r>
            <a:br>
              <a:rPr lang="fr-FR" dirty="0" smtClean="0"/>
            </a:br>
            <a:r>
              <a:rPr lang="fr-FR" dirty="0" smtClean="0"/>
              <a:t>Lycée Koeberlé</a:t>
            </a:r>
            <a:endParaRPr lang="fr-FR" dirty="0"/>
          </a:p>
        </p:txBody>
      </p:sp>
      <p:sp>
        <p:nvSpPr>
          <p:cNvPr id="3" name="Sous-titre 2"/>
          <p:cNvSpPr>
            <a:spLocks noGrp="1"/>
          </p:cNvSpPr>
          <p:nvPr>
            <p:ph type="subTitle" idx="1"/>
          </p:nvPr>
        </p:nvSpPr>
        <p:spPr/>
        <p:txBody>
          <a:bodyPr/>
          <a:lstStyle/>
          <a:p>
            <a:r>
              <a:rPr lang="fr-FR" dirty="0" smtClean="0"/>
              <a:t>Tremplin BTS</a:t>
            </a:r>
            <a:endParaRPr lang="fr-FR" dirty="0"/>
          </a:p>
        </p:txBody>
      </p:sp>
      <p:sp>
        <p:nvSpPr>
          <p:cNvPr id="4" name="Espace réservé de la date 3"/>
          <p:cNvSpPr>
            <a:spLocks noGrp="1"/>
          </p:cNvSpPr>
          <p:nvPr>
            <p:ph type="dt" sz="half" idx="10"/>
          </p:nvPr>
        </p:nvSpPr>
        <p:spPr/>
        <p:txBody>
          <a:bodyPr/>
          <a:lstStyle/>
          <a:p>
            <a:r>
              <a:rPr lang="fr-FR" smtClean="0"/>
              <a:t>29/11/2012</a:t>
            </a:r>
            <a:endParaRPr lang="fr-FR"/>
          </a:p>
        </p:txBody>
      </p:sp>
      <p:sp>
        <p:nvSpPr>
          <p:cNvPr id="5" name="Espace réservé du pied de page 4"/>
          <p:cNvSpPr>
            <a:spLocks noGrp="1"/>
          </p:cNvSpPr>
          <p:nvPr>
            <p:ph type="ftr" sz="quarter" idx="11"/>
          </p:nvPr>
        </p:nvSpPr>
        <p:spPr/>
        <p:txBody>
          <a:bodyPr/>
          <a:lstStyle/>
          <a:p>
            <a:r>
              <a:rPr lang="fr-FR" smtClean="0"/>
              <a:t>Olivier Delarue</a:t>
            </a:r>
            <a:endParaRPr lang="fr-FR"/>
          </a:p>
        </p:txBody>
      </p:sp>
    </p:spTree>
    <p:extLst>
      <p:ext uri="{BB962C8B-B14F-4D97-AF65-F5344CB8AC3E}">
        <p14:creationId xmlns:p14="http://schemas.microsoft.com/office/powerpoint/2010/main" val="28126829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L’avancée du projet</a:t>
            </a:r>
            <a:endParaRPr lang="fr-FR" dirty="0"/>
          </a:p>
        </p:txBody>
      </p:sp>
      <p:sp>
        <p:nvSpPr>
          <p:cNvPr id="3" name="Espace réservé du contenu 2"/>
          <p:cNvSpPr>
            <a:spLocks noGrp="1"/>
          </p:cNvSpPr>
          <p:nvPr>
            <p:ph idx="1"/>
          </p:nvPr>
        </p:nvSpPr>
        <p:spPr/>
        <p:txBody>
          <a:bodyPr/>
          <a:lstStyle/>
          <a:p>
            <a:r>
              <a:rPr lang="fr-FR" dirty="0" smtClean="0"/>
              <a:t>Le module de présentation</a:t>
            </a:r>
          </a:p>
          <a:p>
            <a:pPr>
              <a:buFont typeface="Arial" pitchFamily="34" charset="0"/>
              <a:buChar char="•"/>
            </a:pPr>
            <a:r>
              <a:rPr lang="fr-FR" sz="2500" dirty="0" smtClean="0"/>
              <a:t>Module encore inexistant</a:t>
            </a:r>
          </a:p>
          <a:p>
            <a:pPr>
              <a:buFont typeface="Arial" pitchFamily="34" charset="0"/>
              <a:buChar char="•"/>
            </a:pPr>
            <a:endParaRPr lang="fr-FR" sz="2500" dirty="0"/>
          </a:p>
          <a:p>
            <a:pPr>
              <a:buFont typeface="Arial" pitchFamily="34" charset="0"/>
              <a:buChar char="•"/>
            </a:pPr>
            <a:r>
              <a:rPr lang="fr-FR" sz="2500" dirty="0" smtClean="0"/>
              <a:t>Une réflexion est en cours pour déterminer le contenu</a:t>
            </a:r>
          </a:p>
          <a:p>
            <a:pPr>
              <a:buFont typeface="Arial" pitchFamily="34" charset="0"/>
              <a:buChar char="•"/>
            </a:pPr>
            <a:endParaRPr lang="fr-FR" sz="2500" dirty="0"/>
          </a:p>
          <a:p>
            <a:pPr>
              <a:buFont typeface="Arial" pitchFamily="34" charset="0"/>
              <a:buChar char="•"/>
            </a:pPr>
            <a:r>
              <a:rPr lang="fr-FR" sz="2500" dirty="0" smtClean="0"/>
              <a:t>Quelques activités existent déjà sur la plateforme, sans structuration pour l’instant</a:t>
            </a:r>
            <a:endParaRPr lang="fr-FR" sz="2500" dirty="0"/>
          </a:p>
        </p:txBody>
      </p:sp>
    </p:spTree>
    <p:extLst>
      <p:ext uri="{BB962C8B-B14F-4D97-AF65-F5344CB8AC3E}">
        <p14:creationId xmlns:p14="http://schemas.microsoft.com/office/powerpoint/2010/main" val="20039733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L’avancée du projet</a:t>
            </a:r>
            <a:endParaRPr lang="fr-FR" dirty="0"/>
          </a:p>
        </p:txBody>
      </p:sp>
      <p:sp>
        <p:nvSpPr>
          <p:cNvPr id="3" name="Espace réservé du contenu 2"/>
          <p:cNvSpPr>
            <a:spLocks noGrp="1"/>
          </p:cNvSpPr>
          <p:nvPr>
            <p:ph idx="1"/>
          </p:nvPr>
        </p:nvSpPr>
        <p:spPr/>
        <p:txBody>
          <a:bodyPr/>
          <a:lstStyle/>
          <a:p>
            <a:r>
              <a:rPr lang="fr-FR" dirty="0" smtClean="0"/>
              <a:t>Les modules de remédiation</a:t>
            </a:r>
          </a:p>
          <a:p>
            <a:pPr>
              <a:buFont typeface="Arial" pitchFamily="34" charset="0"/>
              <a:buChar char="•"/>
            </a:pPr>
            <a:r>
              <a:rPr lang="fr-FR" sz="2500" dirty="0" smtClean="0"/>
              <a:t>Dans un premier temps, une liste de points de difficulté classiques a été créée</a:t>
            </a:r>
          </a:p>
          <a:p>
            <a:pPr>
              <a:buFont typeface="Arial" pitchFamily="34" charset="0"/>
              <a:buChar char="•"/>
            </a:pPr>
            <a:endParaRPr lang="fr-FR" sz="2500" dirty="0"/>
          </a:p>
          <a:p>
            <a:pPr>
              <a:buFont typeface="Arial" pitchFamily="34" charset="0"/>
              <a:buChar char="•"/>
            </a:pPr>
            <a:r>
              <a:rPr lang="fr-FR" sz="2500" dirty="0" smtClean="0"/>
              <a:t>Plusieurs modules sont en construction : Les calculs commerciaux de base en BTS NRC ; l’organisation judiciaire ; l’utilisation du tableur Excel ; présentation et rédaction en anglais…</a:t>
            </a:r>
            <a:endParaRPr lang="fr-FR" sz="2500" dirty="0"/>
          </a:p>
        </p:txBody>
      </p:sp>
    </p:spTree>
    <p:extLst>
      <p:ext uri="{BB962C8B-B14F-4D97-AF65-F5344CB8AC3E}">
        <p14:creationId xmlns:p14="http://schemas.microsoft.com/office/powerpoint/2010/main" val="18467136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1268760"/>
            <a:ext cx="3645396" cy="2902584"/>
          </a:xfrm>
          <a:prstGeom prst="rect">
            <a:avLst/>
          </a:prstGeom>
          <a:noFill/>
          <a:ln w="190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330314"/>
            <a:ext cx="5643390" cy="2976934"/>
          </a:xfrm>
          <a:prstGeom prst="rect">
            <a:avLst/>
          </a:prstGeom>
          <a:noFill/>
          <a:ln w="190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3429000"/>
            <a:ext cx="4545428" cy="2815391"/>
          </a:xfrm>
          <a:prstGeom prst="rect">
            <a:avLst/>
          </a:prstGeom>
          <a:noFill/>
          <a:ln w="190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4077072"/>
            <a:ext cx="3677022" cy="2486037"/>
          </a:xfrm>
          <a:prstGeom prst="rect">
            <a:avLst/>
          </a:prstGeom>
          <a:noFill/>
          <a:ln w="190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323528" y="330314"/>
            <a:ext cx="2664296" cy="646331"/>
          </a:xfrm>
          <a:prstGeom prst="rect">
            <a:avLst/>
          </a:prstGeom>
          <a:noFill/>
        </p:spPr>
        <p:txBody>
          <a:bodyPr wrap="square" rtlCol="0">
            <a:spAutoFit/>
          </a:bodyPr>
          <a:lstStyle/>
          <a:p>
            <a:r>
              <a:rPr lang="fr-FR" dirty="0" smtClean="0"/>
              <a:t>Quelques exemples de cours Moodle</a:t>
            </a:r>
            <a:endParaRPr lang="fr-FR" dirty="0"/>
          </a:p>
        </p:txBody>
      </p:sp>
    </p:spTree>
    <p:extLst>
      <p:ext uri="{BB962C8B-B14F-4D97-AF65-F5344CB8AC3E}">
        <p14:creationId xmlns:p14="http://schemas.microsoft.com/office/powerpoint/2010/main" val="35685524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L’avancée du projet</a:t>
            </a:r>
            <a:endParaRPr lang="fr-FR" dirty="0"/>
          </a:p>
        </p:txBody>
      </p:sp>
      <p:sp>
        <p:nvSpPr>
          <p:cNvPr id="3" name="Espace réservé du contenu 2"/>
          <p:cNvSpPr>
            <a:spLocks noGrp="1"/>
          </p:cNvSpPr>
          <p:nvPr>
            <p:ph idx="1"/>
          </p:nvPr>
        </p:nvSpPr>
        <p:spPr/>
        <p:txBody>
          <a:bodyPr/>
          <a:lstStyle/>
          <a:p>
            <a:r>
              <a:rPr lang="fr-FR" dirty="0" smtClean="0"/>
              <a:t>Les modules communs</a:t>
            </a:r>
          </a:p>
          <a:p>
            <a:pPr>
              <a:buFont typeface="Arial" pitchFamily="34" charset="0"/>
              <a:buChar char="•"/>
            </a:pPr>
            <a:r>
              <a:rPr lang="fr-FR" sz="2500" dirty="0" smtClean="0"/>
              <a:t>Un module d’aide à la recherche de stages</a:t>
            </a:r>
          </a:p>
          <a:p>
            <a:pPr>
              <a:buFont typeface="Arial" pitchFamily="34" charset="0"/>
              <a:buChar char="•"/>
            </a:pPr>
            <a:endParaRPr lang="fr-FR" sz="2500" dirty="0"/>
          </a:p>
          <a:p>
            <a:pPr>
              <a:buFont typeface="Arial" pitchFamily="34" charset="0"/>
              <a:buChar char="•"/>
            </a:pPr>
            <a:r>
              <a:rPr lang="fr-FR" sz="2500" dirty="0" smtClean="0"/>
              <a:t>Partage de liens vers des sites utiles</a:t>
            </a:r>
          </a:p>
          <a:p>
            <a:pPr>
              <a:buFont typeface="Arial" pitchFamily="34" charset="0"/>
              <a:buChar char="•"/>
            </a:pPr>
            <a:endParaRPr lang="fr-FR" sz="2500" dirty="0"/>
          </a:p>
          <a:p>
            <a:pPr>
              <a:buFont typeface="Arial" pitchFamily="34" charset="0"/>
              <a:buChar char="•"/>
            </a:pPr>
            <a:r>
              <a:rPr lang="fr-FR" sz="2500" dirty="0" smtClean="0"/>
              <a:t>Un forum de discussion pour faire que les étudiants s’entraident</a:t>
            </a:r>
          </a:p>
          <a:p>
            <a:pPr>
              <a:buFont typeface="Arial" pitchFamily="34" charset="0"/>
              <a:buChar char="•"/>
            </a:pPr>
            <a:endParaRPr lang="fr-FR" sz="2500" dirty="0"/>
          </a:p>
          <a:p>
            <a:pPr>
              <a:buFont typeface="Arial" pitchFamily="34" charset="0"/>
              <a:buChar char="•"/>
            </a:pPr>
            <a:r>
              <a:rPr lang="fr-FR" sz="2500" dirty="0" smtClean="0"/>
              <a:t>Construction en cours</a:t>
            </a:r>
            <a:endParaRPr lang="fr-FR" sz="2500" dirty="0"/>
          </a:p>
        </p:txBody>
      </p:sp>
    </p:spTree>
    <p:extLst>
      <p:ext uri="{BB962C8B-B14F-4D97-AF65-F5344CB8AC3E}">
        <p14:creationId xmlns:p14="http://schemas.microsoft.com/office/powerpoint/2010/main" val="7311701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85725"/>
            <a:ext cx="7924800" cy="6686550"/>
          </a:xfrm>
          <a:prstGeom prst="rect">
            <a:avLst/>
          </a:prstGeom>
          <a:noFill/>
          <a:ln w="190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75344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projet</a:t>
            </a:r>
            <a:endParaRPr lang="fr-FR" dirty="0"/>
          </a:p>
        </p:txBody>
      </p:sp>
      <p:sp>
        <p:nvSpPr>
          <p:cNvPr id="3" name="Espace réservé du contenu 2"/>
          <p:cNvSpPr>
            <a:spLocks noGrp="1"/>
          </p:cNvSpPr>
          <p:nvPr>
            <p:ph idx="1"/>
          </p:nvPr>
        </p:nvSpPr>
        <p:spPr/>
        <p:txBody>
          <a:bodyPr/>
          <a:lstStyle/>
          <a:p>
            <a:r>
              <a:rPr lang="fr-FR" dirty="0" smtClean="0"/>
              <a:t>Constats</a:t>
            </a:r>
          </a:p>
          <a:p>
            <a:pPr>
              <a:buFont typeface="Arial" pitchFamily="34" charset="0"/>
              <a:buChar char="•"/>
            </a:pPr>
            <a:r>
              <a:rPr lang="fr-FR" sz="2500" dirty="0" smtClean="0"/>
              <a:t>Le recrutement est parfois difficile certaines années dans les sections de BTS (Assistant de Manager, Comptabilité et Gestion des Organisations, Négociation et Relation Clients</a:t>
            </a:r>
          </a:p>
          <a:p>
            <a:pPr>
              <a:buFont typeface="Arial" pitchFamily="34" charset="0"/>
              <a:buChar char="•"/>
            </a:pPr>
            <a:endParaRPr lang="fr-FR" sz="2500" dirty="0" smtClean="0"/>
          </a:p>
          <a:p>
            <a:pPr>
              <a:buFont typeface="Arial" pitchFamily="34" charset="0"/>
              <a:buChar char="•"/>
            </a:pPr>
            <a:r>
              <a:rPr lang="fr-FR" sz="2500" dirty="0" smtClean="0"/>
              <a:t>La proportion d’étudiants issus de bacs professionnels augmente</a:t>
            </a:r>
            <a:endParaRPr lang="fr-FR" sz="2500" dirty="0"/>
          </a:p>
        </p:txBody>
      </p:sp>
    </p:spTree>
    <p:extLst>
      <p:ext uri="{BB962C8B-B14F-4D97-AF65-F5344CB8AC3E}">
        <p14:creationId xmlns:p14="http://schemas.microsoft.com/office/powerpoint/2010/main" val="20105155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projet</a:t>
            </a:r>
            <a:endParaRPr lang="fr-FR" dirty="0"/>
          </a:p>
        </p:txBody>
      </p:sp>
      <p:sp>
        <p:nvSpPr>
          <p:cNvPr id="3" name="Espace réservé du contenu 2"/>
          <p:cNvSpPr>
            <a:spLocks noGrp="1"/>
          </p:cNvSpPr>
          <p:nvPr>
            <p:ph idx="1"/>
          </p:nvPr>
        </p:nvSpPr>
        <p:spPr/>
        <p:txBody>
          <a:bodyPr/>
          <a:lstStyle/>
          <a:p>
            <a:r>
              <a:rPr lang="fr-FR" dirty="0" smtClean="0"/>
              <a:t>Objectifs</a:t>
            </a:r>
          </a:p>
          <a:p>
            <a:pPr>
              <a:buFont typeface="Arial" pitchFamily="34" charset="0"/>
              <a:buChar char="•"/>
            </a:pPr>
            <a:r>
              <a:rPr lang="fr-FR" sz="2500" dirty="0" smtClean="0"/>
              <a:t>Faire connaître nos formations aux personnes susceptibles de les intégrer</a:t>
            </a:r>
          </a:p>
          <a:p>
            <a:pPr>
              <a:buFont typeface="Arial" pitchFamily="34" charset="0"/>
              <a:buChar char="•"/>
            </a:pPr>
            <a:endParaRPr lang="fr-FR" sz="2500" dirty="0" smtClean="0"/>
          </a:p>
          <a:p>
            <a:pPr>
              <a:buFont typeface="Arial" pitchFamily="34" charset="0"/>
              <a:buChar char="•"/>
            </a:pPr>
            <a:r>
              <a:rPr lang="fr-FR" sz="2500" dirty="0" smtClean="0"/>
              <a:t>Favoriser l’adaptation en début de formation et éviter les désaffections</a:t>
            </a:r>
          </a:p>
          <a:p>
            <a:pPr>
              <a:buFont typeface="Arial" pitchFamily="34" charset="0"/>
              <a:buChar char="•"/>
            </a:pPr>
            <a:endParaRPr lang="fr-FR" sz="2500" dirty="0" smtClean="0"/>
          </a:p>
          <a:p>
            <a:pPr>
              <a:buFont typeface="Arial" pitchFamily="34" charset="0"/>
              <a:buChar char="•"/>
            </a:pPr>
            <a:r>
              <a:rPr lang="fr-FR" sz="2500" dirty="0" smtClean="0"/>
              <a:t>Mutualiser les pratiques</a:t>
            </a:r>
          </a:p>
        </p:txBody>
      </p:sp>
    </p:spTree>
    <p:extLst>
      <p:ext uri="{BB962C8B-B14F-4D97-AF65-F5344CB8AC3E}">
        <p14:creationId xmlns:p14="http://schemas.microsoft.com/office/powerpoint/2010/main" val="530994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projet</a:t>
            </a:r>
            <a:endParaRPr lang="fr-FR" dirty="0"/>
          </a:p>
        </p:txBody>
      </p:sp>
      <p:sp>
        <p:nvSpPr>
          <p:cNvPr id="3" name="Espace réservé du contenu 2"/>
          <p:cNvSpPr>
            <a:spLocks noGrp="1"/>
          </p:cNvSpPr>
          <p:nvPr>
            <p:ph idx="1"/>
          </p:nvPr>
        </p:nvSpPr>
        <p:spPr/>
        <p:txBody>
          <a:bodyPr/>
          <a:lstStyle/>
          <a:p>
            <a:r>
              <a:rPr lang="fr-FR" dirty="0" smtClean="0"/>
              <a:t>Document de communication</a:t>
            </a:r>
          </a:p>
          <a:p>
            <a:pPr>
              <a:buFont typeface="Arial" pitchFamily="34" charset="0"/>
              <a:buChar char="•"/>
            </a:pPr>
            <a:r>
              <a:rPr lang="fr-FR" sz="2500" dirty="0" smtClean="0"/>
              <a:t>Un dépliant de communication a été créé à destination des élèves de bacs professionnels lors de présentations ou de salons</a:t>
            </a:r>
          </a:p>
        </p:txBody>
      </p:sp>
    </p:spTree>
    <p:extLst>
      <p:ext uri="{BB962C8B-B14F-4D97-AF65-F5344CB8AC3E}">
        <p14:creationId xmlns:p14="http://schemas.microsoft.com/office/powerpoint/2010/main" val="24788775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1464"/>
            <a:ext cx="9144000" cy="6455072"/>
          </a:xfrm>
          <a:prstGeom prst="rect">
            <a:avLst/>
          </a:prstGeom>
        </p:spPr>
      </p:pic>
    </p:spTree>
    <p:extLst>
      <p:ext uri="{BB962C8B-B14F-4D97-AF65-F5344CB8AC3E}">
        <p14:creationId xmlns:p14="http://schemas.microsoft.com/office/powerpoint/2010/main" val="12991157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2733"/>
            <a:ext cx="9144000" cy="6472534"/>
          </a:xfrm>
          <a:prstGeom prst="rect">
            <a:avLst/>
          </a:prstGeom>
        </p:spPr>
      </p:pic>
    </p:spTree>
    <p:extLst>
      <p:ext uri="{BB962C8B-B14F-4D97-AF65-F5344CB8AC3E}">
        <p14:creationId xmlns:p14="http://schemas.microsoft.com/office/powerpoint/2010/main" val="23763861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support : </a:t>
            </a:r>
            <a:endParaRPr lang="fr-FR" dirty="0"/>
          </a:p>
        </p:txBody>
      </p:sp>
      <p:sp>
        <p:nvSpPr>
          <p:cNvPr id="3" name="Espace réservé du contenu 2"/>
          <p:cNvSpPr>
            <a:spLocks noGrp="1"/>
          </p:cNvSpPr>
          <p:nvPr>
            <p:ph idx="1"/>
          </p:nvPr>
        </p:nvSpPr>
        <p:spPr/>
        <p:txBody>
          <a:bodyPr/>
          <a:lstStyle/>
          <a:p>
            <a:r>
              <a:rPr lang="fr-FR" dirty="0" smtClean="0"/>
              <a:t>Le module de présentation</a:t>
            </a:r>
          </a:p>
          <a:p>
            <a:pPr>
              <a:buFont typeface="Arial" pitchFamily="34" charset="0"/>
              <a:buChar char="•"/>
            </a:pPr>
            <a:r>
              <a:rPr lang="fr-FR" sz="2500" dirty="0" smtClean="0"/>
              <a:t>Présenter les 3 filières</a:t>
            </a:r>
          </a:p>
          <a:p>
            <a:pPr>
              <a:buFont typeface="Arial" pitchFamily="34" charset="0"/>
              <a:buChar char="•"/>
            </a:pPr>
            <a:endParaRPr lang="fr-FR" sz="2500" dirty="0" smtClean="0"/>
          </a:p>
          <a:p>
            <a:pPr>
              <a:buFont typeface="Arial" pitchFamily="34" charset="0"/>
              <a:buChar char="•"/>
            </a:pPr>
            <a:r>
              <a:rPr lang="fr-FR" sz="2500" dirty="0" smtClean="0"/>
              <a:t>Présenter des activités typiques de chacun des BTS proposés (leçon et/ou exercices)</a:t>
            </a:r>
          </a:p>
          <a:p>
            <a:pPr>
              <a:buFont typeface="Arial" pitchFamily="34" charset="0"/>
              <a:buChar char="•"/>
            </a:pPr>
            <a:endParaRPr lang="fr-FR" sz="2500" dirty="0" smtClean="0"/>
          </a:p>
          <a:p>
            <a:pPr>
              <a:buFont typeface="Arial" pitchFamily="34" charset="0"/>
              <a:buChar char="•"/>
            </a:pPr>
            <a:r>
              <a:rPr lang="fr-FR" sz="2500" dirty="0" smtClean="0"/>
              <a:t>Questionnaire de positionnement</a:t>
            </a:r>
          </a:p>
          <a:p>
            <a:pPr>
              <a:buFont typeface="Arial" pitchFamily="34" charset="0"/>
              <a:buChar char="•"/>
            </a:pPr>
            <a:endParaRPr lang="fr-FR" sz="2500" dirty="0" smtClean="0"/>
          </a:p>
          <a:p>
            <a:pPr>
              <a:buFont typeface="Arial" pitchFamily="34" charset="0"/>
              <a:buChar char="•"/>
            </a:pPr>
            <a:r>
              <a:rPr lang="fr-FR" sz="2500" dirty="0" smtClean="0"/>
              <a:t>Témoignages d’étudiants</a:t>
            </a:r>
            <a:endParaRPr lang="fr-FR" sz="2500" dirty="0"/>
          </a:p>
        </p:txBody>
      </p:sp>
      <p:pic>
        <p:nvPicPr>
          <p:cNvPr id="4" name="Picture 4" descr="http://cp.cegepst.ep.profweb.qc.ca/wp-content/uploads/2011/12/moodle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67943" y="332656"/>
            <a:ext cx="2526119" cy="1213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5600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support : </a:t>
            </a:r>
            <a:endParaRPr lang="fr-FR" dirty="0"/>
          </a:p>
        </p:txBody>
      </p:sp>
      <p:sp>
        <p:nvSpPr>
          <p:cNvPr id="3" name="Espace réservé du contenu 2"/>
          <p:cNvSpPr>
            <a:spLocks noGrp="1"/>
          </p:cNvSpPr>
          <p:nvPr>
            <p:ph idx="1"/>
          </p:nvPr>
        </p:nvSpPr>
        <p:spPr/>
        <p:txBody>
          <a:bodyPr/>
          <a:lstStyle/>
          <a:p>
            <a:r>
              <a:rPr lang="fr-FR" dirty="0" smtClean="0"/>
              <a:t>Les modules de remédiation</a:t>
            </a:r>
          </a:p>
          <a:p>
            <a:pPr>
              <a:buFont typeface="Arial" pitchFamily="34" charset="0"/>
              <a:buChar char="•"/>
            </a:pPr>
            <a:r>
              <a:rPr lang="fr-FR" sz="2500" dirty="0" smtClean="0"/>
              <a:t>Proposés par les enseignants pour pallier les lacunes de début de formation</a:t>
            </a:r>
          </a:p>
          <a:p>
            <a:pPr>
              <a:buFont typeface="Arial" pitchFamily="34" charset="0"/>
              <a:buChar char="•"/>
            </a:pPr>
            <a:endParaRPr lang="fr-FR" sz="2500" dirty="0"/>
          </a:p>
          <a:p>
            <a:pPr>
              <a:buFont typeface="Arial" pitchFamily="34" charset="0"/>
              <a:buChar char="•"/>
            </a:pPr>
            <a:r>
              <a:rPr lang="fr-FR" sz="2500" dirty="0" smtClean="0"/>
              <a:t>Donner une solution aux étudiants en difficulté sur une notion ou une méthode</a:t>
            </a:r>
          </a:p>
          <a:p>
            <a:pPr>
              <a:buFont typeface="Arial" pitchFamily="34" charset="0"/>
              <a:buChar char="•"/>
            </a:pPr>
            <a:endParaRPr lang="fr-FR" sz="2500" dirty="0"/>
          </a:p>
          <a:p>
            <a:pPr>
              <a:buFont typeface="Arial" pitchFamily="34" charset="0"/>
              <a:buChar char="•"/>
            </a:pPr>
            <a:r>
              <a:rPr lang="fr-FR" sz="2500" dirty="0" smtClean="0"/>
              <a:t>Ces modules peuvent être mutualisés entre les 3 formations de BTS</a:t>
            </a:r>
          </a:p>
        </p:txBody>
      </p:sp>
      <p:pic>
        <p:nvPicPr>
          <p:cNvPr id="3076" name="Picture 4" descr="http://cp.cegepst.ep.profweb.qc.ca/wp-content/uploads/2011/12/moodle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67943" y="332656"/>
            <a:ext cx="2526119" cy="1213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6926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support : </a:t>
            </a:r>
            <a:endParaRPr lang="fr-FR" dirty="0"/>
          </a:p>
        </p:txBody>
      </p:sp>
      <p:sp>
        <p:nvSpPr>
          <p:cNvPr id="3" name="Espace réservé du contenu 2"/>
          <p:cNvSpPr>
            <a:spLocks noGrp="1"/>
          </p:cNvSpPr>
          <p:nvPr>
            <p:ph idx="1"/>
          </p:nvPr>
        </p:nvSpPr>
        <p:spPr/>
        <p:txBody>
          <a:bodyPr/>
          <a:lstStyle/>
          <a:p>
            <a:r>
              <a:rPr lang="fr-FR" dirty="0" smtClean="0"/>
              <a:t>Les modules communs</a:t>
            </a:r>
          </a:p>
          <a:p>
            <a:pPr>
              <a:buFont typeface="Arial" pitchFamily="34" charset="0"/>
              <a:buChar char="•"/>
            </a:pPr>
            <a:r>
              <a:rPr lang="fr-FR" sz="2500" dirty="0" smtClean="0"/>
              <a:t>Partagés entre les trois sections de BTS</a:t>
            </a:r>
          </a:p>
          <a:p>
            <a:pPr>
              <a:buFont typeface="Arial" pitchFamily="34" charset="0"/>
              <a:buChar char="•"/>
            </a:pPr>
            <a:endParaRPr lang="fr-FR" sz="2500" dirty="0"/>
          </a:p>
          <a:p>
            <a:pPr>
              <a:buFont typeface="Arial" pitchFamily="34" charset="0"/>
              <a:buChar char="•"/>
            </a:pPr>
            <a:r>
              <a:rPr lang="fr-FR" sz="2500" dirty="0" smtClean="0"/>
              <a:t>Support aux étudiants</a:t>
            </a:r>
          </a:p>
          <a:p>
            <a:pPr>
              <a:buFont typeface="Arial" pitchFamily="34" charset="0"/>
              <a:buChar char="•"/>
            </a:pPr>
            <a:endParaRPr lang="fr-FR" sz="2500" dirty="0"/>
          </a:p>
          <a:p>
            <a:pPr>
              <a:buFont typeface="Arial" pitchFamily="34" charset="0"/>
              <a:buChar char="•"/>
            </a:pPr>
            <a:r>
              <a:rPr lang="fr-FR" sz="2500" dirty="0" smtClean="0"/>
              <a:t>Problématiques communes : par exemple la recherche des stages (rédaction de CV et lettres de motivation ; forum d’échange ; l’entretien…)</a:t>
            </a:r>
          </a:p>
        </p:txBody>
      </p:sp>
      <p:pic>
        <p:nvPicPr>
          <p:cNvPr id="4" name="Picture 4" descr="http://cp.cegepst.ep.profweb.qc.ca/wp-content/uploads/2011/12/moodle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67943" y="332656"/>
            <a:ext cx="2526119" cy="1213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3901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119</TotalTime>
  <Words>914</Words>
  <Application>Microsoft Office PowerPoint</Application>
  <PresentationFormat>Affichage à l'écran (4:3)</PresentationFormat>
  <Paragraphs>103</Paragraphs>
  <Slides>14</Slides>
  <Notes>10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Verve</vt:lpstr>
      <vt:lpstr>Expérimentation BTS Lycée Koeberlé</vt:lpstr>
      <vt:lpstr>Le projet</vt:lpstr>
      <vt:lpstr>Le projet</vt:lpstr>
      <vt:lpstr>Le projet</vt:lpstr>
      <vt:lpstr>Présentation PowerPoint</vt:lpstr>
      <vt:lpstr>Présentation PowerPoint</vt:lpstr>
      <vt:lpstr>Le support : </vt:lpstr>
      <vt:lpstr>Le support : </vt:lpstr>
      <vt:lpstr>Le support : </vt:lpstr>
      <vt:lpstr>L’avancée du projet</vt:lpstr>
      <vt:lpstr>L’avancée du projet</vt:lpstr>
      <vt:lpstr>Présentation PowerPoint</vt:lpstr>
      <vt:lpstr>L’avancée du projet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Expérimentation BTS Lycée Koeberlé</dc:title>
  <dc:creator>Olivier Delarue</dc:creator>
  <cp:lastModifiedBy>Olivier Delarue</cp:lastModifiedBy>
  <cp:revision>5</cp:revision>
  <dcterms:created xsi:type="dcterms:W3CDTF">2012-11-29T14:01:20Z</dcterms:created>
  <dcterms:modified xsi:type="dcterms:W3CDTF">2012-11-29T16:01:14Z</dcterms:modified>
</cp:coreProperties>
</file>