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19"/>
    <p:restoredTop sz="94703"/>
  </p:normalViewPr>
  <p:slideViewPr>
    <p:cSldViewPr snapToGrid="0" snapToObjects="1">
      <p:cViewPr>
        <p:scale>
          <a:sx n="87" d="100"/>
          <a:sy n="87" d="100"/>
        </p:scale>
        <p:origin x="24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08BD4-1B5A-884C-8B06-541D373743F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B088-B206-3840-89B9-02595468FFC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33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08BD4-1B5A-884C-8B06-541D373743F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B088-B206-3840-89B9-02595468FFC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8262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08BD4-1B5A-884C-8B06-541D373743F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B088-B206-3840-89B9-02595468FFC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8950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08BD4-1B5A-884C-8B06-541D373743F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B088-B206-3840-89B9-02595468FFC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6231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08BD4-1B5A-884C-8B06-541D373743F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B088-B206-3840-89B9-02595468FFC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217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08BD4-1B5A-884C-8B06-541D373743F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B088-B206-3840-89B9-02595468FFC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622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08BD4-1B5A-884C-8B06-541D373743F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B088-B206-3840-89B9-02595468FFC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1555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08BD4-1B5A-884C-8B06-541D373743F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B088-B206-3840-89B9-02595468FFC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137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08BD4-1B5A-884C-8B06-541D373743F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B088-B206-3840-89B9-02595468FFC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942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08BD4-1B5A-884C-8B06-541D373743F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B088-B206-3840-89B9-02595468FFC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81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08BD4-1B5A-884C-8B06-541D373743F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B088-B206-3840-89B9-02595468FFC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4293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08BD4-1B5A-884C-8B06-541D373743F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4B088-B206-3840-89B9-02595468FFC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3370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hyperlink" Target="https://www.ined.fr/fr/publications/population-et-societes/sites-rencontres-qui-y-trouve-son-conjoint/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hyperlink" Target="https://claireballeys.com/publication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es.ens-lyon.fr/articles/le-lien-social-entretien-avec-serge-paugam-158136" TargetMode="External"/><Relationship Id="rId4" Type="http://schemas.openxmlformats.org/officeDocument/2006/relationships/hyperlink" Target="http://www.serge-paugam.fr/le-lien-social--l-integration-inegale--serge-paugam--id384.html" TargetMode="External"/><Relationship Id="rId5" Type="http://schemas.openxmlformats.org/officeDocument/2006/relationships/hyperlink" Target="https://www.credoc.fr/publications/quelques-aspects-de-la-sociabilite-des-francais" TargetMode="External"/><Relationship Id="rId6" Type="http://schemas.openxmlformats.org/officeDocument/2006/relationships/hyperlink" Target="https://www.credoc.fr/publications/le-barometre-des-solidarites-familiales-en-france-2eme-vague-annee-2007" TargetMode="External"/><Relationship Id="rId7" Type="http://schemas.openxmlformats.org/officeDocument/2006/relationships/hyperlink" Target="https://www.cairn.info/revue-travail-genre-et-societes-2010-1-page-240.htm" TargetMode="External"/><Relationship Id="rId8" Type="http://schemas.openxmlformats.org/officeDocument/2006/relationships/hyperlink" Target="https://www.cairn.info/revue-idees-economiques-et-sociales-2010-4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airn.info/le-lien-social--9782130578307.htm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airn.info/revue-francaise-de-socio-economie-2012-2-page-225.htm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Comment se construisent </a:t>
            </a:r>
            <a:r>
              <a:rPr lang="fr-FR" dirty="0" smtClean="0"/>
              <a:t>et évoluent </a:t>
            </a:r>
            <a:r>
              <a:rPr lang="fr-FR" dirty="0"/>
              <a:t>les liens sociaux ? </a:t>
            </a:r>
            <a:r>
              <a:rPr lang="fr-FR" dirty="0" smtClean="0">
                <a:effectLst/>
              </a:rPr>
              <a:t/>
            </a:r>
            <a:br>
              <a:rPr lang="fr-FR" dirty="0" smtClean="0">
                <a:effectLst/>
              </a:rPr>
            </a:br>
            <a:r>
              <a:rPr lang="fr-FR" dirty="0" smtClean="0">
                <a:effectLst/>
              </a:rPr>
              <a:t/>
            </a:r>
            <a:br>
              <a:rPr lang="fr-FR" dirty="0" smtClean="0">
                <a:effectLst/>
              </a:rPr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/>
              <a:t>Marc Pelletier, </a:t>
            </a:r>
            <a:r>
              <a:rPr lang="fr-FR" i="1" dirty="0"/>
              <a:t>Inspecteur général de l’éducation nationale </a:t>
            </a:r>
            <a:endParaRPr lang="fr-FR" dirty="0"/>
          </a:p>
          <a:p>
            <a:r>
              <a:rPr lang="fr-FR" b="1" dirty="0"/>
              <a:t>Solène </a:t>
            </a:r>
            <a:r>
              <a:rPr lang="fr-FR" b="1" dirty="0" err="1"/>
              <a:t>Pichardie</a:t>
            </a:r>
            <a:r>
              <a:rPr lang="fr-FR" dirty="0"/>
              <a:t>, </a:t>
            </a:r>
            <a:r>
              <a:rPr lang="fr-FR" i="1" dirty="0"/>
              <a:t>Professeur de sciences économiques et sociales, académie de Créteil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9737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84" y="103239"/>
            <a:ext cx="12061616" cy="6533535"/>
          </a:xfrm>
        </p:spPr>
      </p:pic>
    </p:spTree>
    <p:extLst>
      <p:ext uri="{BB962C8B-B14F-4D97-AF65-F5344CB8AC3E}">
        <p14:creationId xmlns:p14="http://schemas.microsoft.com/office/powerpoint/2010/main" val="173005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rmAutofit fontScale="90000"/>
          </a:bodyPr>
          <a:lstStyle/>
          <a:p>
            <a:r>
              <a:rPr lang="fr-FR" dirty="0"/>
              <a:t>COMPRENDRE COMMENT LES NOUVELLES </a:t>
            </a:r>
            <a:r>
              <a:rPr lang="fr-FR" b="1" dirty="0"/>
              <a:t>SOCIABILITÉS NUMÉRIQUES </a:t>
            </a:r>
            <a:r>
              <a:rPr lang="fr-FR" dirty="0"/>
              <a:t>CONTRIBUENT AU </a:t>
            </a:r>
            <a:r>
              <a:rPr lang="fr-FR" b="1" dirty="0"/>
              <a:t>LIEN SOCIAL</a:t>
            </a:r>
            <a:r>
              <a:rPr lang="fr-FR" dirty="0"/>
              <a:t>. </a:t>
            </a:r>
            <a:r>
              <a:rPr lang="fr-FR" dirty="0" smtClean="0">
                <a:effectLst/>
              </a:rPr>
              <a:t/>
            </a:r>
            <a:br>
              <a:rPr lang="fr-FR" dirty="0" smtClean="0">
                <a:effectLst/>
              </a:rPr>
            </a:b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62257"/>
            <a:ext cx="12192000" cy="5104013"/>
          </a:xfrm>
        </p:spPr>
      </p:pic>
    </p:spTree>
    <p:extLst>
      <p:ext uri="{BB962C8B-B14F-4D97-AF65-F5344CB8AC3E}">
        <p14:creationId xmlns:p14="http://schemas.microsoft.com/office/powerpoint/2010/main" val="553600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879" y="585627"/>
            <a:ext cx="6750121" cy="6169631"/>
          </a:xfr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75" y="669389"/>
            <a:ext cx="5303463" cy="5304371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776452" y="6135330"/>
            <a:ext cx="6415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>
                <a:hlinkClick r:id="rId4"/>
              </a:rPr>
              <a:t>MARIE BERGSTROM - les sites de rencontres - enquêtes de l'INED</a:t>
            </a:r>
            <a:r>
              <a:rPr lang="fr-FR" smtClean="0">
                <a:effectLst/>
              </a:rPr>
              <a:t>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87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002123"/>
            <a:ext cx="12192000" cy="1325563"/>
          </a:xfrm>
        </p:spPr>
        <p:txBody>
          <a:bodyPr>
            <a:normAutofit fontScale="90000"/>
          </a:bodyPr>
          <a:lstStyle/>
          <a:p>
            <a:r>
              <a:rPr lang="fr-FR" dirty="0"/>
              <a:t>COMPRENDRE COMMENT DIFFÉRENTS FACTEURS (</a:t>
            </a:r>
            <a:r>
              <a:rPr lang="fr-FR" b="1" dirty="0"/>
              <a:t>PRÉCARITÉS</a:t>
            </a:r>
            <a:r>
              <a:rPr lang="fr-FR" b="1"/>
              <a:t>, </a:t>
            </a:r>
            <a:r>
              <a:rPr lang="fr-FR" b="1" smtClean="0"/>
              <a:t>ISOLEMENTS</a:t>
            </a:r>
            <a:r>
              <a:rPr lang="fr-FR" b="1" dirty="0"/>
              <a:t>, SÉGRÉGATIONS, RUPTURES FAMILIALES</a:t>
            </a:r>
            <a:r>
              <a:rPr lang="fr-FR" dirty="0"/>
              <a:t>) EXPOSENT LES </a:t>
            </a:r>
            <a:r>
              <a:rPr lang="fr-FR" dirty="0" smtClean="0"/>
              <a:t>INDIVIDUS </a:t>
            </a:r>
            <a:r>
              <a:rPr lang="fr-FR" dirty="0"/>
              <a:t>À </a:t>
            </a:r>
            <a:r>
              <a:rPr lang="fr-FR" b="1" dirty="0"/>
              <a:t>L’AFFAIBLISSEMENT OU À LA RUPTURE DE LIENS SOCIAUX</a:t>
            </a:r>
            <a:r>
              <a:rPr lang="fr-FR" dirty="0"/>
              <a:t>. </a:t>
            </a:r>
            <a:r>
              <a:rPr lang="fr-FR" dirty="0" smtClean="0">
                <a:effectLst/>
              </a:rPr>
              <a:t/>
            </a:r>
            <a:br>
              <a:rPr lang="fr-FR" dirty="0" smtClean="0">
                <a:effectLst/>
              </a:rPr>
            </a:br>
            <a:endParaRPr lang="fr-FR" dirty="0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832" y="2327686"/>
            <a:ext cx="8922773" cy="4351338"/>
          </a:xfrm>
        </p:spPr>
      </p:pic>
    </p:spTree>
    <p:extLst>
      <p:ext uri="{BB962C8B-B14F-4D97-AF65-F5344CB8AC3E}">
        <p14:creationId xmlns:p14="http://schemas.microsoft.com/office/powerpoint/2010/main" val="372818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561" y="784488"/>
            <a:ext cx="8979612" cy="5780699"/>
          </a:xfrm>
        </p:spPr>
      </p:pic>
      <p:sp>
        <p:nvSpPr>
          <p:cNvPr id="5" name="ZoneTexte 4"/>
          <p:cNvSpPr txBox="1"/>
          <p:nvPr/>
        </p:nvSpPr>
        <p:spPr>
          <a:xfrm>
            <a:off x="1407561" y="5918856"/>
            <a:ext cx="43802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hlinkClick r:id="rId3"/>
              </a:rPr>
              <a:t>https://claireballeys.com/publications/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4588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Penser l’articulation seconde / </a:t>
            </a:r>
            <a:r>
              <a:rPr lang="fr-FR" dirty="0" err="1" smtClean="0"/>
              <a:t>première</a:t>
            </a:r>
            <a:r>
              <a:rPr lang="fr-FR" dirty="0" smtClean="0"/>
              <a:t> / terminale à travers deux questions transversales : </a:t>
            </a:r>
            <a:r>
              <a:rPr lang="fr-FR" dirty="0" smtClean="0">
                <a:effectLst/>
              </a:rPr>
              <a:t/>
            </a:r>
            <a:br>
              <a:rPr lang="fr-FR" dirty="0" smtClean="0">
                <a:effectLst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600" dirty="0" smtClean="0"/>
              <a:t> </a:t>
            </a:r>
            <a:r>
              <a:rPr lang="fr-FR" sz="3600" dirty="0"/>
              <a:t>Comment fait-on </a:t>
            </a:r>
            <a:r>
              <a:rPr lang="fr-FR" sz="3600" dirty="0" err="1"/>
              <a:t>sociéte</a:t>
            </a:r>
            <a:r>
              <a:rPr lang="fr-FR" sz="3600" dirty="0"/>
              <a:t>́ </a:t>
            </a:r>
            <a:r>
              <a:rPr lang="fr-FR" sz="3600" dirty="0" smtClean="0"/>
              <a:t>?</a:t>
            </a:r>
          </a:p>
          <a:p>
            <a:r>
              <a:rPr lang="fr-FR" sz="3600" dirty="0" smtClean="0"/>
              <a:t>Comment </a:t>
            </a:r>
            <a:r>
              <a:rPr lang="fr-FR" sz="3600" dirty="0"/>
              <a:t>explique-t-on les comportements sociaux ? </a:t>
            </a:r>
            <a:endParaRPr lang="fr-FR" sz="3600" dirty="0" smtClean="0">
              <a:effectLst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7205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Une </a:t>
            </a:r>
            <a:r>
              <a:rPr lang="fr-FR" dirty="0" err="1"/>
              <a:t>évolution</a:t>
            </a:r>
            <a:r>
              <a:rPr lang="fr-FR" dirty="0"/>
              <a:t> dans l’approche du </a:t>
            </a:r>
            <a:r>
              <a:rPr lang="fr-FR" dirty="0" err="1"/>
              <a:t>thème</a:t>
            </a:r>
            <a:r>
              <a:rPr lang="fr-FR" dirty="0"/>
              <a:t> : Du lien social aux liens sociaux... </a:t>
            </a:r>
            <a:r>
              <a:rPr lang="fr-FR" dirty="0" smtClean="0">
                <a:effectLst/>
              </a:rPr>
              <a:t/>
            </a:r>
            <a:br>
              <a:rPr lang="fr-FR" dirty="0" smtClean="0">
                <a:effectLst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600" dirty="0"/>
              <a:t>De l’analyse de l’</a:t>
            </a:r>
            <a:r>
              <a:rPr lang="fr-FR" sz="3600" dirty="0" err="1"/>
              <a:t>évolution</a:t>
            </a:r>
            <a:r>
              <a:rPr lang="fr-FR" sz="3600" dirty="0"/>
              <a:t> du </a:t>
            </a:r>
            <a:r>
              <a:rPr lang="fr-FR" sz="3600" dirty="0" err="1"/>
              <a:t>rôle</a:t>
            </a:r>
            <a:r>
              <a:rPr lang="fr-FR" sz="3600" dirty="0"/>
              <a:t> des instances d’</a:t>
            </a:r>
            <a:r>
              <a:rPr lang="fr-FR" sz="3600" dirty="0" err="1"/>
              <a:t>intégration</a:t>
            </a:r>
            <a:r>
              <a:rPr lang="fr-FR" sz="3600" dirty="0"/>
              <a:t> </a:t>
            </a:r>
          </a:p>
          <a:p>
            <a:r>
              <a:rPr lang="mr-IN" sz="3600" dirty="0" smtClean="0"/>
              <a:t>…</a:t>
            </a:r>
            <a:r>
              <a:rPr lang="fr-FR" sz="3600" dirty="0" smtClean="0"/>
              <a:t>.à </a:t>
            </a:r>
            <a:r>
              <a:rPr lang="fr-FR" sz="3600" dirty="0"/>
              <a:t>la </a:t>
            </a:r>
            <a:r>
              <a:rPr lang="fr-FR" sz="3600" dirty="0" err="1"/>
              <a:t>compréhension</a:t>
            </a:r>
            <a:r>
              <a:rPr lang="fr-FR" sz="3600" dirty="0"/>
              <a:t> de la </a:t>
            </a:r>
            <a:r>
              <a:rPr lang="fr-FR" sz="3600" dirty="0" err="1"/>
              <a:t>pluralite</a:t>
            </a:r>
            <a:r>
              <a:rPr lang="fr-FR" sz="3600" dirty="0"/>
              <a:t>́ des liens sociaux dans les </a:t>
            </a:r>
            <a:r>
              <a:rPr lang="fr-FR" sz="3600" dirty="0" err="1"/>
              <a:t>sociétés</a:t>
            </a:r>
            <a:r>
              <a:rPr lang="fr-FR" sz="3600" dirty="0"/>
              <a:t> modernes et de la </a:t>
            </a:r>
            <a:r>
              <a:rPr lang="fr-FR" sz="3600" dirty="0" err="1"/>
              <a:t>façon</a:t>
            </a:r>
            <a:r>
              <a:rPr lang="fr-FR" sz="3600" dirty="0"/>
              <a:t> dont ils manifestent </a:t>
            </a:r>
            <a:endParaRPr lang="fr-FR" sz="3600" dirty="0" smtClean="0">
              <a:effectLst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0151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rmAutofit fontScale="90000"/>
          </a:bodyPr>
          <a:lstStyle/>
          <a:p>
            <a:r>
              <a:rPr lang="fr-FR" dirty="0"/>
              <a:t>COMMENT SE CONSTRUISENT ET ÉVOLUENT LES LIENS SOCIAUX ? </a:t>
            </a:r>
            <a:r>
              <a:rPr lang="fr-FR" dirty="0" smtClean="0">
                <a:effectLst/>
              </a:rPr>
              <a:t/>
            </a:r>
            <a:br>
              <a:rPr lang="fr-FR" dirty="0" smtClean="0">
                <a:effectLst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04384"/>
            <a:ext cx="12192000" cy="5453615"/>
          </a:xfrm>
        </p:spPr>
        <p:txBody>
          <a:bodyPr>
            <a:normAutofit lnSpcReduction="10000"/>
          </a:bodyPr>
          <a:lstStyle/>
          <a:p>
            <a:r>
              <a:rPr lang="fr-FR" dirty="0"/>
              <a:t>Comprendre et pouvoir illustrer la </a:t>
            </a:r>
            <a:r>
              <a:rPr lang="fr-FR" b="1" dirty="0" err="1"/>
              <a:t>diversite</a:t>
            </a:r>
            <a:r>
              <a:rPr lang="fr-FR" b="1" dirty="0"/>
              <a:t>́ des liens </a:t>
            </a:r>
            <a:r>
              <a:rPr lang="fr-FR" dirty="0"/>
              <a:t>qui relient les individus au sein de </a:t>
            </a:r>
            <a:r>
              <a:rPr lang="fr-FR" dirty="0" err="1"/>
              <a:t>différents</a:t>
            </a:r>
            <a:r>
              <a:rPr lang="fr-FR" dirty="0"/>
              <a:t> </a:t>
            </a:r>
            <a:r>
              <a:rPr lang="fr-FR" b="1" dirty="0"/>
              <a:t>groupes sociaux </a:t>
            </a:r>
            <a:r>
              <a:rPr lang="fr-FR" dirty="0"/>
              <a:t>(</a:t>
            </a:r>
            <a:r>
              <a:rPr lang="fr-FR" b="1" dirty="0"/>
              <a:t>familles, groupes de pairs, univers professionnel, associations, </a:t>
            </a:r>
            <a:r>
              <a:rPr lang="fr-FR" b="1" dirty="0" err="1"/>
              <a:t>réseaux</a:t>
            </a:r>
            <a:r>
              <a:rPr lang="fr-FR" dirty="0"/>
              <a:t>). </a:t>
            </a:r>
            <a:endParaRPr lang="fr-FR" dirty="0" smtClean="0">
              <a:effectLst/>
            </a:endParaRPr>
          </a:p>
          <a:p>
            <a:r>
              <a:rPr lang="fr-FR" dirty="0" err="1" smtClean="0"/>
              <a:t>Connai</a:t>
            </a:r>
            <a:r>
              <a:rPr lang="fr-FR" dirty="0" err="1"/>
              <a:t>̂tre</a:t>
            </a:r>
            <a:r>
              <a:rPr lang="fr-FR" dirty="0"/>
              <a:t> les </a:t>
            </a:r>
            <a:r>
              <a:rPr lang="fr-FR" b="1" dirty="0" err="1"/>
              <a:t>critères</a:t>
            </a:r>
            <a:r>
              <a:rPr lang="fr-FR" b="1" dirty="0"/>
              <a:t> de construction des Professions et </a:t>
            </a:r>
            <a:r>
              <a:rPr lang="fr-FR" b="1" dirty="0" err="1"/>
              <a:t>Catégories</a:t>
            </a:r>
            <a:r>
              <a:rPr lang="fr-FR" b="1" dirty="0"/>
              <a:t> Socioprofessionnelles </a:t>
            </a:r>
            <a:r>
              <a:rPr lang="fr-FR" dirty="0"/>
              <a:t>(PCS). </a:t>
            </a:r>
            <a:endParaRPr lang="fr-FR" dirty="0" smtClean="0">
              <a:effectLst/>
            </a:endParaRPr>
          </a:p>
          <a:p>
            <a:r>
              <a:rPr lang="fr-FR" dirty="0" smtClean="0"/>
              <a:t>Comprendre </a:t>
            </a:r>
            <a:r>
              <a:rPr lang="fr-FR" dirty="0"/>
              <a:t>et savoir illustrer le </a:t>
            </a:r>
            <a:r>
              <a:rPr lang="fr-FR" b="1" dirty="0"/>
              <a:t>processus d’individualisation </a:t>
            </a:r>
            <a:r>
              <a:rPr lang="fr-FR" dirty="0"/>
              <a:t>ainsi que </a:t>
            </a:r>
            <a:r>
              <a:rPr lang="fr-FR" b="1" dirty="0"/>
              <a:t>l’</a:t>
            </a:r>
            <a:r>
              <a:rPr lang="fr-FR" b="1" dirty="0" err="1"/>
              <a:t>évolution</a:t>
            </a:r>
            <a:r>
              <a:rPr lang="fr-FR" b="1" dirty="0"/>
              <a:t> des formes de </a:t>
            </a:r>
            <a:r>
              <a:rPr lang="fr-FR" b="1" dirty="0" err="1"/>
              <a:t>solidarite</a:t>
            </a:r>
            <a:r>
              <a:rPr lang="fr-FR" b="1" dirty="0"/>
              <a:t>́ </a:t>
            </a:r>
            <a:r>
              <a:rPr lang="fr-FR" dirty="0"/>
              <a:t>en connaissant la distinction classique entre </a:t>
            </a:r>
            <a:r>
              <a:rPr lang="fr-FR" b="1" dirty="0" err="1"/>
              <a:t>solidarite</a:t>
            </a:r>
            <a:r>
              <a:rPr lang="fr-FR" b="1" dirty="0"/>
              <a:t>́ « </a:t>
            </a:r>
            <a:r>
              <a:rPr lang="fr-FR" b="1" dirty="0" err="1"/>
              <a:t>mécanique</a:t>
            </a:r>
            <a:r>
              <a:rPr lang="fr-FR" b="1" dirty="0"/>
              <a:t> » </a:t>
            </a:r>
            <a:r>
              <a:rPr lang="fr-FR" dirty="0"/>
              <a:t>et </a:t>
            </a:r>
            <a:r>
              <a:rPr lang="fr-FR" b="1" dirty="0" err="1"/>
              <a:t>solidarite</a:t>
            </a:r>
            <a:r>
              <a:rPr lang="fr-FR" b="1" dirty="0"/>
              <a:t>́ « organique »</a:t>
            </a:r>
            <a:r>
              <a:rPr lang="fr-FR" dirty="0"/>
              <a:t>. </a:t>
            </a:r>
            <a:endParaRPr lang="fr-FR" dirty="0" smtClean="0">
              <a:effectLst/>
            </a:endParaRPr>
          </a:p>
          <a:p>
            <a:r>
              <a:rPr lang="fr-FR" dirty="0" smtClean="0"/>
              <a:t>Comprendre </a:t>
            </a:r>
            <a:r>
              <a:rPr lang="fr-FR" dirty="0"/>
              <a:t>comment les nouvelles </a:t>
            </a:r>
            <a:r>
              <a:rPr lang="fr-FR" b="1" dirty="0" err="1"/>
              <a:t>sociabilités</a:t>
            </a:r>
            <a:r>
              <a:rPr lang="fr-FR" b="1" dirty="0"/>
              <a:t> </a:t>
            </a:r>
            <a:r>
              <a:rPr lang="fr-FR" b="1" dirty="0" err="1"/>
              <a:t>numériques</a:t>
            </a:r>
            <a:r>
              <a:rPr lang="fr-FR" b="1" dirty="0"/>
              <a:t> </a:t>
            </a:r>
            <a:r>
              <a:rPr lang="fr-FR" dirty="0"/>
              <a:t>contribuent au </a:t>
            </a:r>
            <a:r>
              <a:rPr lang="fr-FR" b="1" dirty="0"/>
              <a:t>lien social</a:t>
            </a:r>
            <a:r>
              <a:rPr lang="fr-FR" dirty="0"/>
              <a:t>. </a:t>
            </a:r>
            <a:endParaRPr lang="fr-FR" dirty="0" smtClean="0">
              <a:effectLst/>
            </a:endParaRPr>
          </a:p>
          <a:p>
            <a:r>
              <a:rPr lang="fr-FR" dirty="0" smtClean="0"/>
              <a:t>Comprendre </a:t>
            </a:r>
            <a:r>
              <a:rPr lang="fr-FR" dirty="0"/>
              <a:t>comment </a:t>
            </a:r>
            <a:r>
              <a:rPr lang="fr-FR" dirty="0" err="1"/>
              <a:t>différents</a:t>
            </a:r>
            <a:r>
              <a:rPr lang="fr-FR" dirty="0"/>
              <a:t> facteurs (</a:t>
            </a:r>
            <a:r>
              <a:rPr lang="fr-FR" b="1" dirty="0" err="1"/>
              <a:t>précarités</a:t>
            </a:r>
            <a:r>
              <a:rPr lang="fr-FR" b="1" dirty="0"/>
              <a:t>, isolements, </a:t>
            </a:r>
            <a:r>
              <a:rPr lang="fr-FR" b="1" dirty="0" err="1"/>
              <a:t>ségrégations</a:t>
            </a:r>
            <a:r>
              <a:rPr lang="fr-FR" b="1" dirty="0"/>
              <a:t>, ruptures familiales</a:t>
            </a:r>
            <a:r>
              <a:rPr lang="fr-FR" dirty="0"/>
              <a:t>) exposent les individus à </a:t>
            </a:r>
            <a:r>
              <a:rPr lang="fr-FR" b="1" dirty="0"/>
              <a:t>l’affaiblissement ou à la rupture de liens sociaux</a:t>
            </a:r>
            <a:r>
              <a:rPr lang="fr-FR" dirty="0"/>
              <a:t>. </a:t>
            </a:r>
            <a:endParaRPr lang="fr-FR" dirty="0" smtClean="0">
              <a:effectLst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7912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" y="365125"/>
            <a:ext cx="12192001" cy="1325563"/>
          </a:xfrm>
        </p:spPr>
        <p:txBody>
          <a:bodyPr>
            <a:noAutofit/>
          </a:bodyPr>
          <a:lstStyle/>
          <a:p>
            <a:r>
              <a:rPr lang="fr-FR" sz="2800" dirty="0"/>
              <a:t>COMPRENDRE ET POUVOIR ILLUSTRER LA </a:t>
            </a:r>
            <a:r>
              <a:rPr lang="fr-FR" sz="2800" b="1" dirty="0"/>
              <a:t>DIVERSITÉ DES LIENS </a:t>
            </a:r>
            <a:r>
              <a:rPr lang="fr-FR" sz="2800" dirty="0"/>
              <a:t>QUI </a:t>
            </a:r>
            <a:r>
              <a:rPr lang="fr-FR" sz="2800" dirty="0" smtClean="0">
                <a:effectLst/>
              </a:rPr>
              <a:t/>
            </a:r>
            <a:br>
              <a:rPr lang="fr-FR" sz="2800" dirty="0" smtClean="0">
                <a:effectLst/>
              </a:rPr>
            </a:br>
            <a:r>
              <a:rPr lang="fr-FR" sz="2800" dirty="0"/>
              <a:t>RELIENT LES INDIVIDUS AU SEIN DE DIFFÉRENTS </a:t>
            </a:r>
            <a:r>
              <a:rPr lang="fr-FR" sz="2800" b="1" dirty="0"/>
              <a:t>GROUPES SOCIAUX </a:t>
            </a:r>
            <a:r>
              <a:rPr lang="fr-FR" sz="2800" dirty="0" smtClean="0">
                <a:effectLst/>
              </a:rPr>
              <a:t/>
            </a:r>
            <a:br>
              <a:rPr lang="fr-FR" sz="2800" dirty="0" smtClean="0">
                <a:effectLst/>
              </a:rPr>
            </a:br>
            <a:r>
              <a:rPr lang="fr-FR" sz="2800" dirty="0"/>
              <a:t>(</a:t>
            </a:r>
            <a:r>
              <a:rPr lang="fr-FR" sz="2800" b="1" dirty="0"/>
              <a:t>FAMILLES, GROUPES DE PAIRS, UNIVERS </a:t>
            </a:r>
            <a:r>
              <a:rPr lang="fr-FR" sz="2800" b="1" dirty="0" smtClean="0"/>
              <a:t>PROFESSIONNEL, </a:t>
            </a:r>
            <a:r>
              <a:rPr lang="fr-FR" sz="2800" b="1" dirty="0"/>
              <a:t>ASSOCIATIONS, RÉSEAUX</a:t>
            </a:r>
            <a:r>
              <a:rPr lang="fr-FR" sz="2800" dirty="0"/>
              <a:t>). </a:t>
            </a:r>
            <a:r>
              <a:rPr lang="fr-FR" sz="2800" dirty="0" smtClean="0">
                <a:effectLst/>
              </a:rPr>
              <a:t/>
            </a:r>
            <a:br>
              <a:rPr lang="fr-FR" sz="2800" dirty="0" smtClean="0">
                <a:effectLst/>
              </a:rPr>
            </a:br>
            <a:endParaRPr lang="fr-FR" sz="2800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129" y="1194619"/>
            <a:ext cx="11094325" cy="5176684"/>
          </a:xfrm>
        </p:spPr>
      </p:pic>
    </p:spTree>
    <p:extLst>
      <p:ext uri="{BB962C8B-B14F-4D97-AF65-F5344CB8AC3E}">
        <p14:creationId xmlns:p14="http://schemas.microsoft.com/office/powerpoint/2010/main" val="1098902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589936" y="1357084"/>
            <a:ext cx="1030912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>
              <a:spcAft>
                <a:spcPts val="0"/>
              </a:spcAft>
            </a:pPr>
            <a:r>
              <a:rPr lang="fr-FR" dirty="0" smtClean="0">
                <a:effectLst/>
                <a:latin typeface="Baskerville Old Face" charset="0"/>
                <a:ea typeface="Calibri" charset="0"/>
                <a:cs typeface="Times New Roman" charset="0"/>
              </a:rPr>
              <a:t> </a:t>
            </a:r>
            <a:endParaRPr lang="fr-FR" dirty="0" smtClean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fr-FR" dirty="0" smtClean="0">
                <a:effectLst/>
                <a:latin typeface="Baskerville Old Face" charset="0"/>
                <a:ea typeface="Times New Roman" charset="0"/>
              </a:rPr>
              <a:t> </a:t>
            </a:r>
            <a:endParaRPr lang="fr-FR" dirty="0" smtClean="0">
              <a:effectLst/>
              <a:latin typeface="Times New Roman" charset="0"/>
              <a:ea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fr-FR" sz="2400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</a:rPr>
              <a:t> 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2"/>
              </a:rPr>
              <a:t>Serge Paugam, Le lien social, PUF, 2009</a:t>
            </a:r>
            <a:r>
              <a:rPr lang="fr-FR" sz="2400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fr-FR" sz="2400" dirty="0" smtClean="0">
                <a:solidFill>
                  <a:srgbClr val="323E4F"/>
                </a:solidFill>
                <a:latin typeface="Baskerville Old Face" charset="0"/>
                <a:ea typeface="Calibri" charset="0"/>
                <a:cs typeface="Times New Roman" charset="0"/>
                <a:hlinkClick r:id="rId3"/>
              </a:rPr>
              <a:t>Entretien avec Serge </a:t>
            </a:r>
            <a:r>
              <a:rPr lang="fr-FR" sz="2400" dirty="0" err="1" smtClean="0">
                <a:solidFill>
                  <a:srgbClr val="323E4F"/>
                </a:solidFill>
                <a:latin typeface="Baskerville Old Face" charset="0"/>
                <a:ea typeface="Calibri" charset="0"/>
                <a:cs typeface="Times New Roman" charset="0"/>
                <a:hlinkClick r:id="rId3"/>
              </a:rPr>
              <a:t>Paugam</a:t>
            </a:r>
            <a:r>
              <a:rPr lang="fr-FR" sz="2400" dirty="0" smtClean="0">
                <a:solidFill>
                  <a:srgbClr val="323E4F"/>
                </a:solidFill>
                <a:latin typeface="Baskerville Old Face" charset="0"/>
                <a:ea typeface="Calibri" charset="0"/>
                <a:cs typeface="Times New Roman" charset="0"/>
                <a:hlinkClick r:id="rId3"/>
              </a:rPr>
              <a:t> ENS Lyon</a:t>
            </a:r>
            <a:endParaRPr lang="fr-FR" sz="2400" dirty="0" smtClean="0">
              <a:solidFill>
                <a:srgbClr val="323E4F"/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4"/>
              </a:rPr>
              <a:t>Serge Paugam (dir.), L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4"/>
              </a:rPr>
              <a:t>’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4"/>
              </a:rPr>
              <a:t>int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4"/>
              </a:rPr>
              <a:t>é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4"/>
              </a:rPr>
              <a:t>gration sociale. Force, fragilit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4"/>
              </a:rPr>
              <a:t>é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4"/>
              </a:rPr>
              <a:t> et rupture des liens sociaux, PUF, 2014.</a:t>
            </a:r>
            <a:endParaRPr lang="fr-FR" sz="2400" dirty="0" smtClean="0">
              <a:solidFill>
                <a:srgbClr val="323E4F"/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5"/>
              </a:rPr>
              <a:t>R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5"/>
              </a:rPr>
              <a:t>é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5"/>
              </a:rPr>
              <a:t>gis Bigot, 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5"/>
              </a:rPr>
              <a:t>«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5"/>
              </a:rPr>
              <a:t> Quelques aspects de la sociabilit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5"/>
              </a:rPr>
              <a:t>é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5"/>
              </a:rPr>
              <a:t> des fran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5"/>
              </a:rPr>
              <a:t>ç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5"/>
              </a:rPr>
              <a:t>ais 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5"/>
              </a:rPr>
              <a:t>»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5"/>
              </a:rPr>
              <a:t>, Cahiers de recherche du</a:t>
            </a:r>
            <a:endParaRPr lang="fr-FR" sz="2400" dirty="0" smtClean="0">
              <a:solidFill>
                <a:srgbClr val="323E4F"/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fr-FR" sz="2400" u="sng" dirty="0" smtClean="0">
                <a:solidFill>
                  <a:srgbClr val="0563C1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5"/>
              </a:rPr>
              <a:t>CREDOC, n°169, décembre 2001</a:t>
            </a:r>
            <a:r>
              <a:rPr lang="fr-FR" sz="2400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</a:rPr>
              <a:t>.</a:t>
            </a:r>
            <a:endParaRPr lang="fr-FR" sz="2400" dirty="0" smtClean="0">
              <a:solidFill>
                <a:srgbClr val="323E4F"/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6"/>
              </a:rPr>
              <a:t>CREDOC, 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6"/>
              </a:rPr>
              <a:t>«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6"/>
              </a:rPr>
              <a:t> Barom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6"/>
              </a:rPr>
              <a:t>è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6"/>
              </a:rPr>
              <a:t>tre des solidarit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6"/>
              </a:rPr>
              <a:t>é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6"/>
              </a:rPr>
              <a:t>s familiales 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6"/>
              </a:rPr>
              <a:t>»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6"/>
              </a:rPr>
              <a:t>, Rapport du CREDOC, n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6"/>
              </a:rPr>
              <a:t>°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6"/>
              </a:rPr>
              <a:t>242, f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6"/>
              </a:rPr>
              <a:t>é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6"/>
              </a:rPr>
              <a:t>vrier 2007.</a:t>
            </a:r>
            <a:endParaRPr lang="fr-FR" sz="2400" dirty="0" smtClean="0">
              <a:solidFill>
                <a:srgbClr val="323E4F"/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7"/>
              </a:rPr>
              <a:t>Fran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7"/>
              </a:rPr>
              <a:t>ç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7"/>
              </a:rPr>
              <a:t>ois de Singly, Sociologie de la famille contemporaine, Armand Colin, 2017, (1995).</a:t>
            </a:r>
            <a:endParaRPr lang="fr-FR" sz="2400" dirty="0" smtClean="0">
              <a:solidFill>
                <a:srgbClr val="323E4F"/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8"/>
              </a:rPr>
              <a:t>Id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8"/>
              </a:rPr>
              <a:t>é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8"/>
              </a:rPr>
              <a:t>es 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Baskerville Old Face" charset="0"/>
                <a:hlinkClick r:id="rId8"/>
              </a:rPr>
              <a:t>é</a:t>
            </a:r>
            <a:r>
              <a:rPr lang="fr-FR" sz="2400" u="sng" dirty="0" smtClean="0">
                <a:solidFill>
                  <a:srgbClr val="323E4F"/>
                </a:solidFill>
                <a:effectLst/>
                <a:latin typeface="Baskerville Old Face" charset="0"/>
                <a:ea typeface="Calibri" charset="0"/>
                <a:cs typeface="Times New Roman" charset="0"/>
                <a:hlinkClick r:id="rId8"/>
              </a:rPr>
              <a:t>conomiques et sociales, Entraides familiales, n°162, 2010/4.</a:t>
            </a:r>
            <a:endParaRPr lang="fr-FR" sz="2400" dirty="0">
              <a:solidFill>
                <a:srgbClr val="323E4F"/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9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6980" y="365125"/>
            <a:ext cx="12015020" cy="1325563"/>
          </a:xfrm>
        </p:spPr>
        <p:txBody>
          <a:bodyPr>
            <a:normAutofit fontScale="90000"/>
          </a:bodyPr>
          <a:lstStyle/>
          <a:p>
            <a:r>
              <a:rPr lang="fr-FR" dirty="0"/>
              <a:t>CONNAÎTRE LES </a:t>
            </a:r>
            <a:r>
              <a:rPr lang="fr-FR" b="1" dirty="0"/>
              <a:t>CRITÈRES DE CONSTRUCTION DES PROFESSIONS ET CATÉGORIES SOCIOPROFESSIONNELLES </a:t>
            </a:r>
            <a:r>
              <a:rPr lang="fr-FR" dirty="0"/>
              <a:t>(PCS). </a:t>
            </a:r>
            <a:r>
              <a:rPr lang="fr-FR" dirty="0" smtClean="0">
                <a:effectLst/>
              </a:rPr>
              <a:t/>
            </a:r>
            <a:br>
              <a:rPr lang="fr-FR" dirty="0" smtClean="0">
                <a:effectLst/>
              </a:rPr>
            </a:br>
            <a:endParaRPr lang="fr-FR" dirty="0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80" y="1542922"/>
            <a:ext cx="11739717" cy="5019280"/>
          </a:xfrm>
        </p:spPr>
      </p:pic>
    </p:spTree>
    <p:extLst>
      <p:ext uri="{BB962C8B-B14F-4D97-AF65-F5344CB8AC3E}">
        <p14:creationId xmlns:p14="http://schemas.microsoft.com/office/powerpoint/2010/main" val="104549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Référence pour le professeur uniquement : </a:t>
            </a:r>
            <a:r>
              <a:rPr lang="fr-FR" u="sng" dirty="0">
                <a:hlinkClick r:id="rId2"/>
              </a:rPr>
              <a:t>Catégories socioprofessionnelles : quand la réalité résiste ! Après le crépuscule, une aube nouvelle ?  Thomas Amossé 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617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3120" y="1320622"/>
            <a:ext cx="11727095" cy="1325563"/>
          </a:xfrm>
        </p:spPr>
        <p:txBody>
          <a:bodyPr>
            <a:normAutofit fontScale="90000"/>
          </a:bodyPr>
          <a:lstStyle/>
          <a:p>
            <a:r>
              <a:rPr lang="fr-FR" dirty="0"/>
              <a:t>COMPRENDRE ET SAVOIR ILLUSTRER LE </a:t>
            </a:r>
            <a:r>
              <a:rPr lang="fr-FR" b="1" dirty="0"/>
              <a:t>PROCESSUS D’INDIVIDUALISATION </a:t>
            </a:r>
            <a:r>
              <a:rPr lang="fr-FR" dirty="0"/>
              <a:t>AINSI QUE </a:t>
            </a:r>
            <a:r>
              <a:rPr lang="fr-FR" b="1" dirty="0"/>
              <a:t>L’ÉVOLUTION DES FORMES DE SOLIDARITÉ </a:t>
            </a:r>
            <a:r>
              <a:rPr lang="fr-FR" dirty="0"/>
              <a:t>EN CONNAISSANT LA DISTINCTION CLASSIQUE ENTRE </a:t>
            </a:r>
            <a:r>
              <a:rPr lang="fr-FR" b="1" dirty="0"/>
              <a:t>SOLIDARITÉ « MÉCANIQUE » </a:t>
            </a:r>
            <a:r>
              <a:rPr lang="fr-FR" dirty="0"/>
              <a:t>ET </a:t>
            </a:r>
            <a:r>
              <a:rPr lang="fr-FR" b="1" dirty="0"/>
              <a:t>SOLIDARITÉ « ORGANIQUE »</a:t>
            </a:r>
            <a:r>
              <a:rPr lang="fr-FR" dirty="0"/>
              <a:t>. </a:t>
            </a:r>
            <a:r>
              <a:rPr lang="fr-FR" dirty="0" smtClean="0">
                <a:effectLst/>
              </a:rPr>
              <a:t/>
            </a:r>
            <a:br>
              <a:rPr lang="fr-FR" dirty="0" smtClean="0">
                <a:effectLst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695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343</Words>
  <Application>Microsoft Macintosh PowerPoint</Application>
  <PresentationFormat>Grand écran</PresentationFormat>
  <Paragraphs>33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Baskerville Old Face</vt:lpstr>
      <vt:lpstr>Calibri</vt:lpstr>
      <vt:lpstr>Calibri Light</vt:lpstr>
      <vt:lpstr>Mangal</vt:lpstr>
      <vt:lpstr>Times New Roman</vt:lpstr>
      <vt:lpstr>Arial</vt:lpstr>
      <vt:lpstr>Thème Office</vt:lpstr>
      <vt:lpstr>Comment se construisent et évoluent les liens sociaux ?   </vt:lpstr>
      <vt:lpstr>Penser l’articulation seconde / première / terminale à travers deux questions transversales :  </vt:lpstr>
      <vt:lpstr>Une évolution dans l’approche du thème : Du lien social aux liens sociaux...  </vt:lpstr>
      <vt:lpstr>COMMENT SE CONSTRUISENT ET ÉVOLUENT LES LIENS SOCIAUX ?  </vt:lpstr>
      <vt:lpstr>COMPRENDRE ET POUVOIR ILLUSTRER LA DIVERSITÉ DES LIENS QUI  RELIENT LES INDIVIDUS AU SEIN DE DIFFÉRENTS GROUPES SOCIAUX  (FAMILLES, GROUPES DE PAIRS, UNIVERS PROFESSIONNEL, ASSOCIATIONS, RÉSEAUX).  </vt:lpstr>
      <vt:lpstr>Présentation PowerPoint</vt:lpstr>
      <vt:lpstr>CONNAÎTRE LES CRITÈRES DE CONSTRUCTION DES PROFESSIONS ET CATÉGORIES SOCIOPROFESSIONNELLES (PCS).  </vt:lpstr>
      <vt:lpstr>Présentation PowerPoint</vt:lpstr>
      <vt:lpstr>COMPRENDRE ET SAVOIR ILLUSTRER LE PROCESSUS D’INDIVIDUALISATION AINSI QUE L’ÉVOLUTION DES FORMES DE SOLIDARITÉ EN CONNAISSANT LA DISTINCTION CLASSIQUE ENTRE SOLIDARITÉ « MÉCANIQUE » ET SOLIDARITÉ « ORGANIQUE ».  </vt:lpstr>
      <vt:lpstr>Présentation PowerPoint</vt:lpstr>
      <vt:lpstr>COMPRENDRE COMMENT LES NOUVELLES SOCIABILITÉS NUMÉRIQUES CONTRIBUENT AU LIEN SOCIAL.  </vt:lpstr>
      <vt:lpstr>Présentation PowerPoint</vt:lpstr>
      <vt:lpstr>COMPRENDRE COMMENT DIFFÉRENTS FACTEURS (PRÉCARITÉS, ISOLEMENTS, SÉGRÉGATIONS, RUPTURES FAMILIALES) EXPOSENT LES INDIVIDUS À L’AFFAIBLISSEMENT OU À LA RUPTURE DE LIENS SOCIAUX.  </vt:lpstr>
      <vt:lpstr>Présentation PowerPoint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SCHAFFAR YANNICK</dc:creator>
  <cp:lastModifiedBy>SCHAFFAR YANNICK</cp:lastModifiedBy>
  <cp:revision>7</cp:revision>
  <dcterms:created xsi:type="dcterms:W3CDTF">2019-04-29T13:34:38Z</dcterms:created>
  <dcterms:modified xsi:type="dcterms:W3CDTF">2019-04-29T14:56:22Z</dcterms:modified>
</cp:coreProperties>
</file>