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0"/>
  </p:notesMasterIdLst>
  <p:handoutMasterIdLst>
    <p:handoutMasterId r:id="rId71"/>
  </p:handoutMasterIdLst>
  <p:sldIdLst>
    <p:sldId id="375" r:id="rId5"/>
    <p:sldId id="347" r:id="rId6"/>
    <p:sldId id="362" r:id="rId7"/>
    <p:sldId id="319" r:id="rId8"/>
    <p:sldId id="355" r:id="rId9"/>
    <p:sldId id="392" r:id="rId10"/>
    <p:sldId id="326" r:id="rId11"/>
    <p:sldId id="349" r:id="rId12"/>
    <p:sldId id="391" r:id="rId13"/>
    <p:sldId id="328" r:id="rId14"/>
    <p:sldId id="363" r:id="rId15"/>
    <p:sldId id="327" r:id="rId16"/>
    <p:sldId id="404" r:id="rId17"/>
    <p:sldId id="364" r:id="rId18"/>
    <p:sldId id="331" r:id="rId19"/>
    <p:sldId id="334" r:id="rId20"/>
    <p:sldId id="356" r:id="rId21"/>
    <p:sldId id="329" r:id="rId22"/>
    <p:sldId id="353" r:id="rId23"/>
    <p:sldId id="354" r:id="rId24"/>
    <p:sldId id="330" r:id="rId25"/>
    <p:sldId id="376" r:id="rId26"/>
    <p:sldId id="352" r:id="rId27"/>
    <p:sldId id="373" r:id="rId28"/>
    <p:sldId id="405" r:id="rId29"/>
    <p:sldId id="394" r:id="rId30"/>
    <p:sldId id="395" r:id="rId31"/>
    <p:sldId id="344" r:id="rId32"/>
    <p:sldId id="396" r:id="rId33"/>
    <p:sldId id="345" r:id="rId34"/>
    <p:sldId id="351" r:id="rId35"/>
    <p:sldId id="406" r:id="rId36"/>
    <p:sldId id="397" r:id="rId37"/>
    <p:sldId id="398" r:id="rId38"/>
    <p:sldId id="337" r:id="rId39"/>
    <p:sldId id="338" r:id="rId40"/>
    <p:sldId id="399" r:id="rId41"/>
    <p:sldId id="387" r:id="rId42"/>
    <p:sldId id="365" r:id="rId43"/>
    <p:sldId id="340" r:id="rId44"/>
    <p:sldId id="358" r:id="rId45"/>
    <p:sldId id="357" r:id="rId46"/>
    <p:sldId id="359" r:id="rId47"/>
    <p:sldId id="361" r:id="rId48"/>
    <p:sldId id="360" r:id="rId49"/>
    <p:sldId id="341" r:id="rId50"/>
    <p:sldId id="368" r:id="rId51"/>
    <p:sldId id="292" r:id="rId52"/>
    <p:sldId id="369" r:id="rId53"/>
    <p:sldId id="403" r:id="rId54"/>
    <p:sldId id="312" r:id="rId55"/>
    <p:sldId id="294" r:id="rId56"/>
    <p:sldId id="386" r:id="rId57"/>
    <p:sldId id="388" r:id="rId58"/>
    <p:sldId id="389" r:id="rId59"/>
    <p:sldId id="400" r:id="rId60"/>
    <p:sldId id="407" r:id="rId61"/>
    <p:sldId id="390" r:id="rId62"/>
    <p:sldId id="367" r:id="rId63"/>
    <p:sldId id="408" r:id="rId64"/>
    <p:sldId id="409" r:id="rId65"/>
    <p:sldId id="410" r:id="rId66"/>
    <p:sldId id="411" r:id="rId67"/>
    <p:sldId id="412" r:id="rId68"/>
    <p:sldId id="372" r:id="rId69"/>
  </p:sldIdLst>
  <p:sldSz cx="9144000" cy="6858000" type="screen4x3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NGE-GAUMAND Stéphanie (DGSER)" initials="LS(" lastIdx="1" clrIdx="0">
    <p:extLst>
      <p:ext uri="{19B8F6BF-5375-455C-9EA6-DF929625EA0E}">
        <p15:presenceInfo xmlns:p15="http://schemas.microsoft.com/office/powerpoint/2012/main" userId="S-1-5-21-932784933-1916278750-2019186543-577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BCC3"/>
    <a:srgbClr val="DDD4EA"/>
    <a:srgbClr val="6C3B9F"/>
    <a:srgbClr val="00398F"/>
    <a:srgbClr val="D8E5D6"/>
    <a:srgbClr val="C7CB3A"/>
    <a:srgbClr val="F9FFF7"/>
    <a:srgbClr val="DAE9D8"/>
    <a:srgbClr val="205AA7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408" autoAdjust="0"/>
    <p:restoredTop sz="78093" autoAdjust="0"/>
  </p:normalViewPr>
  <p:slideViewPr>
    <p:cSldViewPr>
      <p:cViewPr varScale="1">
        <p:scale>
          <a:sx n="65" d="100"/>
          <a:sy n="65" d="100"/>
        </p:scale>
        <p:origin x="2443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952" y="-90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notesMaster" Target="notesMasters/notesMaster1.xml"/><Relationship Id="rId75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306FB5-A2B2-49C6-9AD1-55B6917CD944}" type="doc">
      <dgm:prSet loTypeId="urn:microsoft.com/office/officeart/2005/8/layout/cycle2" loCatId="cycle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9DF4BBD3-25B6-419A-AB91-DE3ACD9C4242}">
      <dgm:prSet phldrT="[Texte]" phldr="1" custT="1"/>
      <dgm:spPr>
        <a:solidFill>
          <a:schemeClr val="accent2"/>
        </a:solidFill>
      </dgm:spPr>
      <dgm:t>
        <a:bodyPr/>
        <a:lstStyle/>
        <a:p>
          <a:endParaRPr lang="fr-FR" sz="2000" dirty="0"/>
        </a:p>
      </dgm:t>
    </dgm:pt>
    <dgm:pt modelId="{98CC9FE9-8325-4543-9BDF-A0D40F4BE211}" type="parTrans" cxnId="{7D1C661D-5452-4A24-A461-D1FDD661C07C}">
      <dgm:prSet/>
      <dgm:spPr/>
      <dgm:t>
        <a:bodyPr/>
        <a:lstStyle/>
        <a:p>
          <a:endParaRPr lang="fr-FR"/>
        </a:p>
      </dgm:t>
    </dgm:pt>
    <dgm:pt modelId="{51E61400-E8A1-4078-B0D1-05769AFE3FC2}" type="sibTrans" cxnId="{7D1C661D-5452-4A24-A461-D1FDD661C07C}">
      <dgm:prSet/>
      <dgm:spPr/>
      <dgm:t>
        <a:bodyPr/>
        <a:lstStyle/>
        <a:p>
          <a:endParaRPr lang="fr-FR"/>
        </a:p>
      </dgm:t>
    </dgm:pt>
    <dgm:pt modelId="{A16B7A32-C1AD-495A-A377-0B9A0A7FEC9F}">
      <dgm:prSet phldrT="[Texte]" phldr="1" custT="1"/>
      <dgm:spPr>
        <a:solidFill>
          <a:schemeClr val="accent3"/>
        </a:solidFill>
      </dgm:spPr>
      <dgm:t>
        <a:bodyPr/>
        <a:lstStyle/>
        <a:p>
          <a:endParaRPr lang="fr-FR" sz="2000" dirty="0"/>
        </a:p>
      </dgm:t>
    </dgm:pt>
    <dgm:pt modelId="{054EB8F3-687D-47C1-A8CA-AA8906B81A64}" type="parTrans" cxnId="{D39E6565-AB8E-4150-9AD1-F0C376D118EA}">
      <dgm:prSet/>
      <dgm:spPr/>
      <dgm:t>
        <a:bodyPr/>
        <a:lstStyle/>
        <a:p>
          <a:endParaRPr lang="fr-FR"/>
        </a:p>
      </dgm:t>
    </dgm:pt>
    <dgm:pt modelId="{D093C8A5-C38E-46B0-A43A-6E4799DBF5B8}" type="sibTrans" cxnId="{D39E6565-AB8E-4150-9AD1-F0C376D118EA}">
      <dgm:prSet/>
      <dgm:spPr/>
      <dgm:t>
        <a:bodyPr/>
        <a:lstStyle/>
        <a:p>
          <a:endParaRPr lang="fr-FR"/>
        </a:p>
      </dgm:t>
    </dgm:pt>
    <dgm:pt modelId="{2580DAD5-E4B5-4293-AB07-A4C506041096}">
      <dgm:prSet phldrT="[Texte]" phldr="1" custT="1"/>
      <dgm:spPr>
        <a:solidFill>
          <a:schemeClr val="accent5"/>
        </a:solidFill>
      </dgm:spPr>
      <dgm:t>
        <a:bodyPr/>
        <a:lstStyle/>
        <a:p>
          <a:endParaRPr lang="fr-FR" sz="2000" dirty="0"/>
        </a:p>
      </dgm:t>
    </dgm:pt>
    <dgm:pt modelId="{3872E00E-B2E4-4A20-9A82-F208316DB251}" type="parTrans" cxnId="{75528107-9022-476D-AE40-85E56DB393F3}">
      <dgm:prSet/>
      <dgm:spPr/>
      <dgm:t>
        <a:bodyPr/>
        <a:lstStyle/>
        <a:p>
          <a:endParaRPr lang="fr-FR"/>
        </a:p>
      </dgm:t>
    </dgm:pt>
    <dgm:pt modelId="{8828E4FD-4B51-4892-8A21-08016202413A}" type="sibTrans" cxnId="{75528107-9022-476D-AE40-85E56DB393F3}">
      <dgm:prSet/>
      <dgm:spPr/>
      <dgm:t>
        <a:bodyPr/>
        <a:lstStyle/>
        <a:p>
          <a:endParaRPr lang="fr-FR"/>
        </a:p>
      </dgm:t>
    </dgm:pt>
    <dgm:pt modelId="{8DF2A84E-9439-4676-B13B-880F92495483}">
      <dgm:prSet phldrT="[Texte]" phldr="1" custT="1"/>
      <dgm:spPr/>
      <dgm:t>
        <a:bodyPr/>
        <a:lstStyle/>
        <a:p>
          <a:endParaRPr lang="fr-FR" sz="2000" dirty="0"/>
        </a:p>
      </dgm:t>
    </dgm:pt>
    <dgm:pt modelId="{7051D416-35AC-401B-833F-A4F8C8DD6EA9}" type="parTrans" cxnId="{49A60ED3-5978-4CAC-A39A-F10C23E6AFF3}">
      <dgm:prSet/>
      <dgm:spPr/>
      <dgm:t>
        <a:bodyPr/>
        <a:lstStyle/>
        <a:p>
          <a:endParaRPr lang="fr-FR"/>
        </a:p>
      </dgm:t>
    </dgm:pt>
    <dgm:pt modelId="{C8218148-B48A-4CD5-B315-EB4E2CA794B6}" type="sibTrans" cxnId="{49A60ED3-5978-4CAC-A39A-F10C23E6AFF3}">
      <dgm:prSet/>
      <dgm:spPr/>
      <dgm:t>
        <a:bodyPr/>
        <a:lstStyle/>
        <a:p>
          <a:endParaRPr lang="fr-FR"/>
        </a:p>
      </dgm:t>
    </dgm:pt>
    <dgm:pt modelId="{435C8848-87CA-47E9-A5F7-99C1EC16E483}">
      <dgm:prSet phldrT="[Texte]" phldr="1" custT="1"/>
      <dgm:spPr>
        <a:solidFill>
          <a:srgbClr val="00B0F0"/>
        </a:solidFill>
      </dgm:spPr>
      <dgm:t>
        <a:bodyPr/>
        <a:lstStyle/>
        <a:p>
          <a:endParaRPr lang="fr-FR" sz="2000" dirty="0"/>
        </a:p>
      </dgm:t>
    </dgm:pt>
    <dgm:pt modelId="{A4708D6C-7804-40ED-AC27-D9D8D2A4430F}" type="parTrans" cxnId="{D75495CB-BD7C-4D1C-A798-9A39418CE5D5}">
      <dgm:prSet/>
      <dgm:spPr/>
      <dgm:t>
        <a:bodyPr/>
        <a:lstStyle/>
        <a:p>
          <a:endParaRPr lang="fr-FR"/>
        </a:p>
      </dgm:t>
    </dgm:pt>
    <dgm:pt modelId="{897A74CA-12E4-4886-9909-D0C39E0E9701}" type="sibTrans" cxnId="{D75495CB-BD7C-4D1C-A798-9A39418CE5D5}">
      <dgm:prSet/>
      <dgm:spPr>
        <a:solidFill>
          <a:srgbClr val="00B0F0"/>
        </a:solidFill>
      </dgm:spPr>
      <dgm:t>
        <a:bodyPr/>
        <a:lstStyle/>
        <a:p>
          <a:endParaRPr lang="fr-FR"/>
        </a:p>
      </dgm:t>
    </dgm:pt>
    <dgm:pt modelId="{2549E5CF-6BE3-4B25-97C4-0F3526604FDD}" type="pres">
      <dgm:prSet presAssocID="{87306FB5-A2B2-49C6-9AD1-55B6917CD94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2C7F52A-8E56-4217-BBC6-06CF6074755F}" type="pres">
      <dgm:prSet presAssocID="{9DF4BBD3-25B6-419A-AB91-DE3ACD9C424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2D05D1-EBAC-45C1-9BC3-97903D6597E1}" type="pres">
      <dgm:prSet presAssocID="{51E61400-E8A1-4078-B0D1-05769AFE3FC2}" presName="sibTrans" presStyleLbl="sibTrans2D1" presStyleIdx="0" presStyleCnt="5"/>
      <dgm:spPr/>
      <dgm:t>
        <a:bodyPr/>
        <a:lstStyle/>
        <a:p>
          <a:endParaRPr lang="fr-FR"/>
        </a:p>
      </dgm:t>
    </dgm:pt>
    <dgm:pt modelId="{845E2A29-6F89-486D-8E56-8819FCE66F58}" type="pres">
      <dgm:prSet presAssocID="{51E61400-E8A1-4078-B0D1-05769AFE3FC2}" presName="connectorText" presStyleLbl="sibTrans2D1" presStyleIdx="0" presStyleCnt="5"/>
      <dgm:spPr/>
      <dgm:t>
        <a:bodyPr/>
        <a:lstStyle/>
        <a:p>
          <a:endParaRPr lang="fr-FR"/>
        </a:p>
      </dgm:t>
    </dgm:pt>
    <dgm:pt modelId="{DDDB76BB-D706-4697-96A1-8345580A3E0E}" type="pres">
      <dgm:prSet presAssocID="{A16B7A32-C1AD-495A-A377-0B9A0A7FEC9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23D39A-31F1-4A83-8AD8-96C1812B5FDF}" type="pres">
      <dgm:prSet presAssocID="{D093C8A5-C38E-46B0-A43A-6E4799DBF5B8}" presName="sibTrans" presStyleLbl="sibTrans2D1" presStyleIdx="1" presStyleCnt="5"/>
      <dgm:spPr/>
      <dgm:t>
        <a:bodyPr/>
        <a:lstStyle/>
        <a:p>
          <a:endParaRPr lang="fr-FR"/>
        </a:p>
      </dgm:t>
    </dgm:pt>
    <dgm:pt modelId="{6A16FD32-ED4C-4555-95E6-E17D53BD0E60}" type="pres">
      <dgm:prSet presAssocID="{D093C8A5-C38E-46B0-A43A-6E4799DBF5B8}" presName="connectorText" presStyleLbl="sibTrans2D1" presStyleIdx="1" presStyleCnt="5"/>
      <dgm:spPr/>
      <dgm:t>
        <a:bodyPr/>
        <a:lstStyle/>
        <a:p>
          <a:endParaRPr lang="fr-FR"/>
        </a:p>
      </dgm:t>
    </dgm:pt>
    <dgm:pt modelId="{6F524604-84AD-4D96-A7EE-EFC46B76EE8D}" type="pres">
      <dgm:prSet presAssocID="{2580DAD5-E4B5-4293-AB07-A4C50604109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BD0885B-17D0-430C-A851-26B86F60960F}" type="pres">
      <dgm:prSet presAssocID="{8828E4FD-4B51-4892-8A21-08016202413A}" presName="sibTrans" presStyleLbl="sibTrans2D1" presStyleIdx="2" presStyleCnt="5"/>
      <dgm:spPr/>
      <dgm:t>
        <a:bodyPr/>
        <a:lstStyle/>
        <a:p>
          <a:endParaRPr lang="fr-FR"/>
        </a:p>
      </dgm:t>
    </dgm:pt>
    <dgm:pt modelId="{92DCAC41-0ABC-4ED1-88F9-CEBAA95A0C0F}" type="pres">
      <dgm:prSet presAssocID="{8828E4FD-4B51-4892-8A21-08016202413A}" presName="connectorText" presStyleLbl="sibTrans2D1" presStyleIdx="2" presStyleCnt="5"/>
      <dgm:spPr/>
      <dgm:t>
        <a:bodyPr/>
        <a:lstStyle/>
        <a:p>
          <a:endParaRPr lang="fr-FR"/>
        </a:p>
      </dgm:t>
    </dgm:pt>
    <dgm:pt modelId="{7460B5D4-3A36-4CF5-86DB-C1955EA6D52B}" type="pres">
      <dgm:prSet presAssocID="{8DF2A84E-9439-4676-B13B-880F9249548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6D4F65C-FD7E-454B-A435-01046A163639}" type="pres">
      <dgm:prSet presAssocID="{C8218148-B48A-4CD5-B315-EB4E2CA794B6}" presName="sibTrans" presStyleLbl="sibTrans2D1" presStyleIdx="3" presStyleCnt="5"/>
      <dgm:spPr/>
      <dgm:t>
        <a:bodyPr/>
        <a:lstStyle/>
        <a:p>
          <a:endParaRPr lang="fr-FR"/>
        </a:p>
      </dgm:t>
    </dgm:pt>
    <dgm:pt modelId="{E2292487-6927-48A3-9F9D-64DDE27F4EDD}" type="pres">
      <dgm:prSet presAssocID="{C8218148-B48A-4CD5-B315-EB4E2CA794B6}" presName="connectorText" presStyleLbl="sibTrans2D1" presStyleIdx="3" presStyleCnt="5"/>
      <dgm:spPr/>
      <dgm:t>
        <a:bodyPr/>
        <a:lstStyle/>
        <a:p>
          <a:endParaRPr lang="fr-FR"/>
        </a:p>
      </dgm:t>
    </dgm:pt>
    <dgm:pt modelId="{382240D4-C898-4910-84A6-839B8A331502}" type="pres">
      <dgm:prSet presAssocID="{435C8848-87CA-47E9-A5F7-99C1EC16E48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68A1386-0908-4400-80C2-60E7E204102D}" type="pres">
      <dgm:prSet presAssocID="{897A74CA-12E4-4886-9909-D0C39E0E9701}" presName="sibTrans" presStyleLbl="sibTrans2D1" presStyleIdx="4" presStyleCnt="5"/>
      <dgm:spPr/>
      <dgm:t>
        <a:bodyPr/>
        <a:lstStyle/>
        <a:p>
          <a:endParaRPr lang="fr-FR"/>
        </a:p>
      </dgm:t>
    </dgm:pt>
    <dgm:pt modelId="{3A775353-482E-4CE9-B20D-AA3100346260}" type="pres">
      <dgm:prSet presAssocID="{897A74CA-12E4-4886-9909-D0C39E0E9701}" presName="connectorText" presStyleLbl="sibTrans2D1" presStyleIdx="4" presStyleCnt="5"/>
      <dgm:spPr/>
      <dgm:t>
        <a:bodyPr/>
        <a:lstStyle/>
        <a:p>
          <a:endParaRPr lang="fr-FR"/>
        </a:p>
      </dgm:t>
    </dgm:pt>
  </dgm:ptLst>
  <dgm:cxnLst>
    <dgm:cxn modelId="{75528107-9022-476D-AE40-85E56DB393F3}" srcId="{87306FB5-A2B2-49C6-9AD1-55B6917CD944}" destId="{2580DAD5-E4B5-4293-AB07-A4C506041096}" srcOrd="2" destOrd="0" parTransId="{3872E00E-B2E4-4A20-9A82-F208316DB251}" sibTransId="{8828E4FD-4B51-4892-8A21-08016202413A}"/>
    <dgm:cxn modelId="{C4D7B048-BB71-4921-B939-DCA1F97BFDE0}" type="presOf" srcId="{A16B7A32-C1AD-495A-A377-0B9A0A7FEC9F}" destId="{DDDB76BB-D706-4697-96A1-8345580A3E0E}" srcOrd="0" destOrd="0" presId="urn:microsoft.com/office/officeart/2005/8/layout/cycle2"/>
    <dgm:cxn modelId="{F51860A6-8982-48AF-96C9-409F1A2BBE1D}" type="presOf" srcId="{51E61400-E8A1-4078-B0D1-05769AFE3FC2}" destId="{845E2A29-6F89-486D-8E56-8819FCE66F58}" srcOrd="1" destOrd="0" presId="urn:microsoft.com/office/officeart/2005/8/layout/cycle2"/>
    <dgm:cxn modelId="{60F5F165-1165-4592-8A79-674BBE2B70E5}" type="presOf" srcId="{87306FB5-A2B2-49C6-9AD1-55B6917CD944}" destId="{2549E5CF-6BE3-4B25-97C4-0F3526604FDD}" srcOrd="0" destOrd="0" presId="urn:microsoft.com/office/officeart/2005/8/layout/cycle2"/>
    <dgm:cxn modelId="{1518605F-1242-42B5-9396-E69156EC186B}" type="presOf" srcId="{C8218148-B48A-4CD5-B315-EB4E2CA794B6}" destId="{E2292487-6927-48A3-9F9D-64DDE27F4EDD}" srcOrd="1" destOrd="0" presId="urn:microsoft.com/office/officeart/2005/8/layout/cycle2"/>
    <dgm:cxn modelId="{D39E6565-AB8E-4150-9AD1-F0C376D118EA}" srcId="{87306FB5-A2B2-49C6-9AD1-55B6917CD944}" destId="{A16B7A32-C1AD-495A-A377-0B9A0A7FEC9F}" srcOrd="1" destOrd="0" parTransId="{054EB8F3-687D-47C1-A8CA-AA8906B81A64}" sibTransId="{D093C8A5-C38E-46B0-A43A-6E4799DBF5B8}"/>
    <dgm:cxn modelId="{49A60ED3-5978-4CAC-A39A-F10C23E6AFF3}" srcId="{87306FB5-A2B2-49C6-9AD1-55B6917CD944}" destId="{8DF2A84E-9439-4676-B13B-880F92495483}" srcOrd="3" destOrd="0" parTransId="{7051D416-35AC-401B-833F-A4F8C8DD6EA9}" sibTransId="{C8218148-B48A-4CD5-B315-EB4E2CA794B6}"/>
    <dgm:cxn modelId="{F09F3D24-1948-4AC1-A18C-EFF985ECD62E}" type="presOf" srcId="{9DF4BBD3-25B6-419A-AB91-DE3ACD9C4242}" destId="{12C7F52A-8E56-4217-BBC6-06CF6074755F}" srcOrd="0" destOrd="0" presId="urn:microsoft.com/office/officeart/2005/8/layout/cycle2"/>
    <dgm:cxn modelId="{F603A5E7-6B12-4C2E-B642-7E0D841F5EE0}" type="presOf" srcId="{8828E4FD-4B51-4892-8A21-08016202413A}" destId="{EBD0885B-17D0-430C-A851-26B86F60960F}" srcOrd="0" destOrd="0" presId="urn:microsoft.com/office/officeart/2005/8/layout/cycle2"/>
    <dgm:cxn modelId="{A97F1F63-6270-4C4C-B3C6-81CAD8B0236C}" type="presOf" srcId="{897A74CA-12E4-4886-9909-D0C39E0E9701}" destId="{468A1386-0908-4400-80C2-60E7E204102D}" srcOrd="0" destOrd="0" presId="urn:microsoft.com/office/officeart/2005/8/layout/cycle2"/>
    <dgm:cxn modelId="{E0EE0D67-7606-4AC5-A047-F9AC9B3D8910}" type="presOf" srcId="{897A74CA-12E4-4886-9909-D0C39E0E9701}" destId="{3A775353-482E-4CE9-B20D-AA3100346260}" srcOrd="1" destOrd="0" presId="urn:microsoft.com/office/officeart/2005/8/layout/cycle2"/>
    <dgm:cxn modelId="{7D1C661D-5452-4A24-A461-D1FDD661C07C}" srcId="{87306FB5-A2B2-49C6-9AD1-55B6917CD944}" destId="{9DF4BBD3-25B6-419A-AB91-DE3ACD9C4242}" srcOrd="0" destOrd="0" parTransId="{98CC9FE9-8325-4543-9BDF-A0D40F4BE211}" sibTransId="{51E61400-E8A1-4078-B0D1-05769AFE3FC2}"/>
    <dgm:cxn modelId="{6109A5B7-98DF-4CC6-9DE4-7AED1121F5E3}" type="presOf" srcId="{8DF2A84E-9439-4676-B13B-880F92495483}" destId="{7460B5D4-3A36-4CF5-86DB-C1955EA6D52B}" srcOrd="0" destOrd="0" presId="urn:microsoft.com/office/officeart/2005/8/layout/cycle2"/>
    <dgm:cxn modelId="{890F7F6A-DD89-49A1-B4B7-C70F6D786396}" type="presOf" srcId="{C8218148-B48A-4CD5-B315-EB4E2CA794B6}" destId="{16D4F65C-FD7E-454B-A435-01046A163639}" srcOrd="0" destOrd="0" presId="urn:microsoft.com/office/officeart/2005/8/layout/cycle2"/>
    <dgm:cxn modelId="{F248C62D-08D6-4448-AAF4-6B4C1A9C5AC9}" type="presOf" srcId="{D093C8A5-C38E-46B0-A43A-6E4799DBF5B8}" destId="{6A16FD32-ED4C-4555-95E6-E17D53BD0E60}" srcOrd="1" destOrd="0" presId="urn:microsoft.com/office/officeart/2005/8/layout/cycle2"/>
    <dgm:cxn modelId="{BC18C66A-A949-4BFE-820B-0EB9A79E441D}" type="presOf" srcId="{2580DAD5-E4B5-4293-AB07-A4C506041096}" destId="{6F524604-84AD-4D96-A7EE-EFC46B76EE8D}" srcOrd="0" destOrd="0" presId="urn:microsoft.com/office/officeart/2005/8/layout/cycle2"/>
    <dgm:cxn modelId="{D75495CB-BD7C-4D1C-A798-9A39418CE5D5}" srcId="{87306FB5-A2B2-49C6-9AD1-55B6917CD944}" destId="{435C8848-87CA-47E9-A5F7-99C1EC16E483}" srcOrd="4" destOrd="0" parTransId="{A4708D6C-7804-40ED-AC27-D9D8D2A4430F}" sibTransId="{897A74CA-12E4-4886-9909-D0C39E0E9701}"/>
    <dgm:cxn modelId="{09BB5B8E-44F9-4371-B997-1035CB4889D0}" type="presOf" srcId="{51E61400-E8A1-4078-B0D1-05769AFE3FC2}" destId="{FB2D05D1-EBAC-45C1-9BC3-97903D6597E1}" srcOrd="0" destOrd="0" presId="urn:microsoft.com/office/officeart/2005/8/layout/cycle2"/>
    <dgm:cxn modelId="{16C77CDD-D800-4138-88E0-89EC026BCB48}" type="presOf" srcId="{435C8848-87CA-47E9-A5F7-99C1EC16E483}" destId="{382240D4-C898-4910-84A6-839B8A331502}" srcOrd="0" destOrd="0" presId="urn:microsoft.com/office/officeart/2005/8/layout/cycle2"/>
    <dgm:cxn modelId="{82AA26D8-D355-4DF9-B9D7-60DF4FCC3725}" type="presOf" srcId="{8828E4FD-4B51-4892-8A21-08016202413A}" destId="{92DCAC41-0ABC-4ED1-88F9-CEBAA95A0C0F}" srcOrd="1" destOrd="0" presId="urn:microsoft.com/office/officeart/2005/8/layout/cycle2"/>
    <dgm:cxn modelId="{254BB73C-EB7B-4BC1-BB35-CDF9F81E1876}" type="presOf" srcId="{D093C8A5-C38E-46B0-A43A-6E4799DBF5B8}" destId="{1023D39A-31F1-4A83-8AD8-96C1812B5FDF}" srcOrd="0" destOrd="0" presId="urn:microsoft.com/office/officeart/2005/8/layout/cycle2"/>
    <dgm:cxn modelId="{8BC63270-C73D-4A33-AFA5-BE8D3EB1EA0E}" type="presParOf" srcId="{2549E5CF-6BE3-4B25-97C4-0F3526604FDD}" destId="{12C7F52A-8E56-4217-BBC6-06CF6074755F}" srcOrd="0" destOrd="0" presId="urn:microsoft.com/office/officeart/2005/8/layout/cycle2"/>
    <dgm:cxn modelId="{BF2D279C-461A-451C-9A32-658A66DD2C50}" type="presParOf" srcId="{2549E5CF-6BE3-4B25-97C4-0F3526604FDD}" destId="{FB2D05D1-EBAC-45C1-9BC3-97903D6597E1}" srcOrd="1" destOrd="0" presId="urn:microsoft.com/office/officeart/2005/8/layout/cycle2"/>
    <dgm:cxn modelId="{3CE18539-5CC8-4257-8E78-19AD97263672}" type="presParOf" srcId="{FB2D05D1-EBAC-45C1-9BC3-97903D6597E1}" destId="{845E2A29-6F89-486D-8E56-8819FCE66F58}" srcOrd="0" destOrd="0" presId="urn:microsoft.com/office/officeart/2005/8/layout/cycle2"/>
    <dgm:cxn modelId="{D0B63C1B-39D1-4D7A-B891-1CA359F4C91E}" type="presParOf" srcId="{2549E5CF-6BE3-4B25-97C4-0F3526604FDD}" destId="{DDDB76BB-D706-4697-96A1-8345580A3E0E}" srcOrd="2" destOrd="0" presId="urn:microsoft.com/office/officeart/2005/8/layout/cycle2"/>
    <dgm:cxn modelId="{17BCC936-E22A-45D3-AC30-1EFFCCAEA7F8}" type="presParOf" srcId="{2549E5CF-6BE3-4B25-97C4-0F3526604FDD}" destId="{1023D39A-31F1-4A83-8AD8-96C1812B5FDF}" srcOrd="3" destOrd="0" presId="urn:microsoft.com/office/officeart/2005/8/layout/cycle2"/>
    <dgm:cxn modelId="{34221E88-4227-463A-98C2-586B2BC9CB3D}" type="presParOf" srcId="{1023D39A-31F1-4A83-8AD8-96C1812B5FDF}" destId="{6A16FD32-ED4C-4555-95E6-E17D53BD0E60}" srcOrd="0" destOrd="0" presId="urn:microsoft.com/office/officeart/2005/8/layout/cycle2"/>
    <dgm:cxn modelId="{C18D64E6-3E41-44D2-85B1-E52BBEC2D7C4}" type="presParOf" srcId="{2549E5CF-6BE3-4B25-97C4-0F3526604FDD}" destId="{6F524604-84AD-4D96-A7EE-EFC46B76EE8D}" srcOrd="4" destOrd="0" presId="urn:microsoft.com/office/officeart/2005/8/layout/cycle2"/>
    <dgm:cxn modelId="{6B88546D-6A28-4EEE-BB7E-7FD5BA48422E}" type="presParOf" srcId="{2549E5CF-6BE3-4B25-97C4-0F3526604FDD}" destId="{EBD0885B-17D0-430C-A851-26B86F60960F}" srcOrd="5" destOrd="0" presId="urn:microsoft.com/office/officeart/2005/8/layout/cycle2"/>
    <dgm:cxn modelId="{86F83175-5EE2-4752-9E67-384F69C63F86}" type="presParOf" srcId="{EBD0885B-17D0-430C-A851-26B86F60960F}" destId="{92DCAC41-0ABC-4ED1-88F9-CEBAA95A0C0F}" srcOrd="0" destOrd="0" presId="urn:microsoft.com/office/officeart/2005/8/layout/cycle2"/>
    <dgm:cxn modelId="{772ACCC5-13E4-4D65-9B65-83CC4E32401A}" type="presParOf" srcId="{2549E5CF-6BE3-4B25-97C4-0F3526604FDD}" destId="{7460B5D4-3A36-4CF5-86DB-C1955EA6D52B}" srcOrd="6" destOrd="0" presId="urn:microsoft.com/office/officeart/2005/8/layout/cycle2"/>
    <dgm:cxn modelId="{17DBCD57-9E67-4A4C-A82B-BF530013E358}" type="presParOf" srcId="{2549E5CF-6BE3-4B25-97C4-0F3526604FDD}" destId="{16D4F65C-FD7E-454B-A435-01046A163639}" srcOrd="7" destOrd="0" presId="urn:microsoft.com/office/officeart/2005/8/layout/cycle2"/>
    <dgm:cxn modelId="{90CC98A4-C981-49CF-A7E3-649E896D6F02}" type="presParOf" srcId="{16D4F65C-FD7E-454B-A435-01046A163639}" destId="{E2292487-6927-48A3-9F9D-64DDE27F4EDD}" srcOrd="0" destOrd="0" presId="urn:microsoft.com/office/officeart/2005/8/layout/cycle2"/>
    <dgm:cxn modelId="{1528C34C-882D-4600-B27D-7000CA8C2852}" type="presParOf" srcId="{2549E5CF-6BE3-4B25-97C4-0F3526604FDD}" destId="{382240D4-C898-4910-84A6-839B8A331502}" srcOrd="8" destOrd="0" presId="urn:microsoft.com/office/officeart/2005/8/layout/cycle2"/>
    <dgm:cxn modelId="{1E80D24A-4E06-43D1-B571-4C1E6F653484}" type="presParOf" srcId="{2549E5CF-6BE3-4B25-97C4-0F3526604FDD}" destId="{468A1386-0908-4400-80C2-60E7E204102D}" srcOrd="9" destOrd="0" presId="urn:microsoft.com/office/officeart/2005/8/layout/cycle2"/>
    <dgm:cxn modelId="{9DD7D189-7463-4A50-8A2C-A97413661D45}" type="presParOf" srcId="{468A1386-0908-4400-80C2-60E7E204102D}" destId="{3A775353-482E-4CE9-B20D-AA310034626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C7F52A-8E56-4217-BBC6-06CF6074755F}">
      <dsp:nvSpPr>
        <dsp:cNvPr id="0" name=""/>
        <dsp:cNvSpPr/>
      </dsp:nvSpPr>
      <dsp:spPr>
        <a:xfrm>
          <a:off x="2434828" y="401"/>
          <a:ext cx="1226343" cy="1226343"/>
        </a:xfrm>
        <a:prstGeom prst="ellipse">
          <a:avLst/>
        </a:prstGeom>
        <a:solidFill>
          <a:schemeClr val="accent2"/>
        </a:solidFill>
        <a:ln w="63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kern="1200" dirty="0"/>
        </a:p>
      </dsp:txBody>
      <dsp:txXfrm>
        <a:off x="2614422" y="179995"/>
        <a:ext cx="867155" cy="867155"/>
      </dsp:txXfrm>
    </dsp:sp>
    <dsp:sp modelId="{FB2D05D1-EBAC-45C1-9BC3-97903D6597E1}">
      <dsp:nvSpPr>
        <dsp:cNvPr id="0" name=""/>
        <dsp:cNvSpPr/>
      </dsp:nvSpPr>
      <dsp:spPr>
        <a:xfrm rot="2160000">
          <a:off x="3622675" y="942976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/>
        </a:p>
      </dsp:txBody>
      <dsp:txXfrm>
        <a:off x="3632045" y="996915"/>
        <a:ext cx="228964" cy="248335"/>
      </dsp:txXfrm>
    </dsp:sp>
    <dsp:sp modelId="{DDDB76BB-D706-4697-96A1-8345580A3E0E}">
      <dsp:nvSpPr>
        <dsp:cNvPr id="0" name=""/>
        <dsp:cNvSpPr/>
      </dsp:nvSpPr>
      <dsp:spPr>
        <a:xfrm>
          <a:off x="3926250" y="1083982"/>
          <a:ext cx="1226343" cy="1226343"/>
        </a:xfrm>
        <a:prstGeom prst="ellipse">
          <a:avLst/>
        </a:prstGeom>
        <a:solidFill>
          <a:schemeClr val="accent3"/>
        </a:solidFill>
        <a:ln w="63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kern="1200" dirty="0"/>
        </a:p>
      </dsp:txBody>
      <dsp:txXfrm>
        <a:off x="4105844" y="1263576"/>
        <a:ext cx="867155" cy="867155"/>
      </dsp:txXfrm>
    </dsp:sp>
    <dsp:sp modelId="{1023D39A-31F1-4A83-8AD8-96C1812B5FDF}">
      <dsp:nvSpPr>
        <dsp:cNvPr id="0" name=""/>
        <dsp:cNvSpPr/>
      </dsp:nvSpPr>
      <dsp:spPr>
        <a:xfrm rot="6480000">
          <a:off x="4093900" y="2358041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287359"/>
            <a:satOff val="0"/>
            <a:lumOff val="-1471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/>
        </a:p>
      </dsp:txBody>
      <dsp:txXfrm rot="10800000">
        <a:off x="4158126" y="2394156"/>
        <a:ext cx="228964" cy="248335"/>
      </dsp:txXfrm>
    </dsp:sp>
    <dsp:sp modelId="{6F524604-84AD-4D96-A7EE-EFC46B76EE8D}">
      <dsp:nvSpPr>
        <dsp:cNvPr id="0" name=""/>
        <dsp:cNvSpPr/>
      </dsp:nvSpPr>
      <dsp:spPr>
        <a:xfrm>
          <a:off x="3356577" y="2837255"/>
          <a:ext cx="1226343" cy="1226343"/>
        </a:xfrm>
        <a:prstGeom prst="ellipse">
          <a:avLst/>
        </a:prstGeom>
        <a:solidFill>
          <a:schemeClr val="accent5"/>
        </a:solidFill>
        <a:ln w="63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kern="1200" dirty="0"/>
        </a:p>
      </dsp:txBody>
      <dsp:txXfrm>
        <a:off x="3536171" y="3016849"/>
        <a:ext cx="867155" cy="867155"/>
      </dsp:txXfrm>
    </dsp:sp>
    <dsp:sp modelId="{EBD0885B-17D0-430C-A851-26B86F60960F}">
      <dsp:nvSpPr>
        <dsp:cNvPr id="0" name=""/>
        <dsp:cNvSpPr/>
      </dsp:nvSpPr>
      <dsp:spPr>
        <a:xfrm rot="10800000">
          <a:off x="2893711" y="3243481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2574719"/>
            <a:satOff val="0"/>
            <a:lumOff val="-2941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/>
        </a:p>
      </dsp:txBody>
      <dsp:txXfrm rot="10800000">
        <a:off x="2991839" y="3326259"/>
        <a:ext cx="228964" cy="248335"/>
      </dsp:txXfrm>
    </dsp:sp>
    <dsp:sp modelId="{7460B5D4-3A36-4CF5-86DB-C1955EA6D52B}">
      <dsp:nvSpPr>
        <dsp:cNvPr id="0" name=""/>
        <dsp:cNvSpPr/>
      </dsp:nvSpPr>
      <dsp:spPr>
        <a:xfrm>
          <a:off x="1513078" y="2837255"/>
          <a:ext cx="1226343" cy="1226343"/>
        </a:xfrm>
        <a:prstGeom prst="ellipse">
          <a:avLst/>
        </a:prstGeom>
        <a:solidFill>
          <a:schemeClr val="accent4">
            <a:hueOff val="3862078"/>
            <a:satOff val="0"/>
            <a:lumOff val="-4412"/>
            <a:alphaOff val="0"/>
          </a:schemeClr>
        </a:solidFill>
        <a:ln w="63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kern="1200" dirty="0"/>
        </a:p>
      </dsp:txBody>
      <dsp:txXfrm>
        <a:off x="1692672" y="3016849"/>
        <a:ext cx="867155" cy="867155"/>
      </dsp:txXfrm>
    </dsp:sp>
    <dsp:sp modelId="{16D4F65C-FD7E-454B-A435-01046A163639}">
      <dsp:nvSpPr>
        <dsp:cNvPr id="0" name=""/>
        <dsp:cNvSpPr/>
      </dsp:nvSpPr>
      <dsp:spPr>
        <a:xfrm rot="15120000">
          <a:off x="1680728" y="2375649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3862078"/>
            <a:satOff val="0"/>
            <a:lumOff val="-4412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/>
        </a:p>
      </dsp:txBody>
      <dsp:txXfrm rot="10800000">
        <a:off x="1744954" y="2505090"/>
        <a:ext cx="228964" cy="248335"/>
      </dsp:txXfrm>
    </dsp:sp>
    <dsp:sp modelId="{382240D4-C898-4910-84A6-839B8A331502}">
      <dsp:nvSpPr>
        <dsp:cNvPr id="0" name=""/>
        <dsp:cNvSpPr/>
      </dsp:nvSpPr>
      <dsp:spPr>
        <a:xfrm>
          <a:off x="943405" y="1083982"/>
          <a:ext cx="1226343" cy="1226343"/>
        </a:xfrm>
        <a:prstGeom prst="ellipse">
          <a:avLst/>
        </a:prstGeom>
        <a:solidFill>
          <a:srgbClr val="00B0F0"/>
        </a:solidFill>
        <a:ln w="63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kern="1200" dirty="0"/>
        </a:p>
      </dsp:txBody>
      <dsp:txXfrm>
        <a:off x="1122999" y="1263576"/>
        <a:ext cx="867155" cy="867155"/>
      </dsp:txXfrm>
    </dsp:sp>
    <dsp:sp modelId="{468A1386-0908-4400-80C2-60E7E204102D}">
      <dsp:nvSpPr>
        <dsp:cNvPr id="0" name=""/>
        <dsp:cNvSpPr/>
      </dsp:nvSpPr>
      <dsp:spPr>
        <a:xfrm rot="19440000">
          <a:off x="2131253" y="953859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/>
        </a:p>
      </dsp:txBody>
      <dsp:txXfrm>
        <a:off x="2140623" y="1065476"/>
        <a:ext cx="228964" cy="2483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703" cy="496491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952" y="1"/>
            <a:ext cx="2945703" cy="496491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fld id="{26DC60AF-0A4F-4C57-92D6-5F902025270D}" type="datetimeFigureOut">
              <a:rPr lang="fr-FR" smtClean="0"/>
              <a:t>15/12/2021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2" y="9431723"/>
            <a:ext cx="2945703" cy="496491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952" y="9431723"/>
            <a:ext cx="2945703" cy="496491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fld id="{3869DB70-4F8B-4451-827B-4E230DEDB5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45592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347" cy="496491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1"/>
            <a:ext cx="2946347" cy="496491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fld id="{4F4031FF-8E9A-455C-8EE0-B77D493128F8}" type="datetimeFigureOut">
              <a:rPr lang="fr-FR" smtClean="0"/>
              <a:t>15/12/2021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8" rIns="92437" bIns="46218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16663"/>
            <a:ext cx="5439410" cy="4468416"/>
          </a:xfrm>
          <a:prstGeom prst="rect">
            <a:avLst/>
          </a:prstGeom>
        </p:spPr>
        <p:txBody>
          <a:bodyPr vert="horz" lIns="92437" tIns="46218" rIns="92437" bIns="46218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601"/>
            <a:ext cx="2946347" cy="496491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601"/>
            <a:ext cx="2946347" cy="496491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fld id="{BBC74DAE-AAB1-4623-A947-C513F3A67F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48685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47738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69057" y="4747364"/>
            <a:ext cx="5486400" cy="4466987"/>
          </a:xfrm>
        </p:spPr>
        <p:txBody>
          <a:bodyPr/>
          <a:lstStyle/>
          <a:p>
            <a:pPr algn="just"/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91791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6399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05923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02761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89261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34388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44360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68624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https://www.youtube.com/watch?v=vl02qjffotg&amp;list=PL0usNGW1865yE7D83hLoh35xzky0gakwx&amp;index=3</a:t>
            </a:r>
          </a:p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50162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51634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5213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18048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49486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Symbol" panose="05050102010706020507" pitchFamily="18" charset="2"/>
              <a:buNone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23580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40298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63050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65130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66000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31720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59052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44107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154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85574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9568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56303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94414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8451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90872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76314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251756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82811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54981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0023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980742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641224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901494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451367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016173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938860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550272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327292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999242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8191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0123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 u="none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24853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951489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52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121641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53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103893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54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867233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55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004812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56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125659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59171-227E-F641-BE92-CB7C03789544}" type="slidenum">
              <a:rPr lang="fr-FR" smtClean="0">
                <a:solidFill>
                  <a:prstClr val="black"/>
                </a:solidFill>
              </a:rPr>
              <a:pPr/>
              <a:t>58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97051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59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662292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60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195095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61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2989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626655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62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327095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63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613328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64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76201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65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9456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403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50481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9985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1619495" y="2834872"/>
            <a:ext cx="5905010" cy="1260000"/>
          </a:xfrm>
        </p:spPr>
        <p:txBody>
          <a:bodyPr>
            <a:noAutofit/>
          </a:bodyPr>
          <a:lstStyle>
            <a:lvl1pPr algn="ctr">
              <a:defRPr sz="3000" b="1" cap="all" baseline="0">
                <a:solidFill>
                  <a:srgbClr val="205AA7"/>
                </a:solidFill>
                <a:latin typeface="+mn-lt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 hasCustomPrompt="1"/>
          </p:nvPr>
        </p:nvSpPr>
        <p:spPr>
          <a:xfrm>
            <a:off x="5004048" y="5661248"/>
            <a:ext cx="3599284" cy="792088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FontTx/>
              <a:buNone/>
              <a:defRPr sz="1200" cap="all" baseline="0">
                <a:solidFill>
                  <a:srgbClr val="205AA7"/>
                </a:solidFill>
              </a:defRPr>
            </a:lvl1pPr>
          </a:lstStyle>
          <a:p>
            <a:pPr lvl="0"/>
            <a:r>
              <a:rPr lang="fr-FR" dirty="0" smtClean="0"/>
              <a:t>NOM, service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7019156" y="6489248"/>
            <a:ext cx="1584176" cy="260350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900" b="1" cap="all" baseline="0">
                <a:solidFill>
                  <a:srgbClr val="205AA7"/>
                </a:solidFill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2000" y="252000"/>
            <a:ext cx="2160000" cy="101145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1772816"/>
            <a:ext cx="1583999" cy="348313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524505" y="1772816"/>
            <a:ext cx="1583999" cy="348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49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480000"/>
            <a:ext cx="4976192" cy="360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rgbClr val="205AA7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2400" y="6480000"/>
            <a:ext cx="540000" cy="360000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rgbClr val="205AA7"/>
                </a:solidFill>
              </a:defRPr>
            </a:lvl1pPr>
          </a:lstStyle>
          <a:p>
            <a:fld id="{A5612AF6-3794-417C-8315-010C3BB3AD18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2000" y="252000"/>
            <a:ext cx="2160000" cy="101145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1772816"/>
            <a:ext cx="1583999" cy="3483136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692000" y="1584000"/>
            <a:ext cx="7020000" cy="4500000"/>
          </a:xfrm>
        </p:spPr>
        <p:txBody>
          <a:bodyPr/>
          <a:lstStyle>
            <a:lvl1pPr marL="396000" indent="-396000">
              <a:buFont typeface="+mj-lt"/>
              <a:buAutoNum type="arabicPeriod"/>
              <a:defRPr cap="none" baseline="0"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828800" indent="-4572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6314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115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480000"/>
            <a:ext cx="4976192" cy="360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rgbClr val="205AA7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2400" y="6480000"/>
            <a:ext cx="540000" cy="360000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rgbClr val="205AA7"/>
                </a:solidFill>
              </a:defRPr>
            </a:lvl1pPr>
          </a:lstStyle>
          <a:p>
            <a:fld id="{A5612AF6-3794-417C-8315-010C3BB3AD18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6" name="Image 5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" y="198000"/>
            <a:ext cx="406800" cy="756000"/>
          </a:xfrm>
          <a:prstGeom prst="rect">
            <a:avLst/>
          </a:prstGeom>
        </p:spPr>
      </p:pic>
      <p:sp>
        <p:nvSpPr>
          <p:cNvPr id="15" name="Espace réservé du texte 2"/>
          <p:cNvSpPr>
            <a:spLocks noGrp="1"/>
          </p:cNvSpPr>
          <p:nvPr>
            <p:ph idx="1"/>
          </p:nvPr>
        </p:nvSpPr>
        <p:spPr>
          <a:xfrm>
            <a:off x="468000" y="1440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3546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480000"/>
            <a:ext cx="4976192" cy="360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rgbClr val="205AA7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2400" y="6480000"/>
            <a:ext cx="540000" cy="360000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rgbClr val="205AA7"/>
                </a:solidFill>
              </a:defRPr>
            </a:lvl1pPr>
          </a:lstStyle>
          <a:p>
            <a:fld id="{A5612AF6-3794-417C-8315-010C3BB3AD18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608" y="6309320"/>
            <a:ext cx="900000" cy="421438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9144000" cy="115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468000" y="0"/>
            <a:ext cx="8229600" cy="1143000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13" name="Image 12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" y="198000"/>
            <a:ext cx="406800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454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me 8"/>
          <p:cNvGraphicFramePr/>
          <p:nvPr userDrawn="1">
            <p:extLst>
              <p:ext uri="{D42A27DB-BD31-4B8C-83A1-F6EECF244321}">
                <p14:modId xmlns:p14="http://schemas.microsoft.com/office/powerpoint/2010/main" val="1950391629"/>
              </p:ext>
            </p:extLst>
          </p:nvPr>
        </p:nvGraphicFramePr>
        <p:xfrm>
          <a:off x="1524000" y="1692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480000"/>
            <a:ext cx="4976192" cy="360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rgbClr val="205AA7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2400" y="6480000"/>
            <a:ext cx="540000" cy="360000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rgbClr val="205AA7"/>
                </a:solidFill>
              </a:defRPr>
            </a:lvl1pPr>
          </a:lstStyle>
          <a:p>
            <a:fld id="{A5612AF6-3794-417C-8315-010C3BB3AD18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608" y="6309320"/>
            <a:ext cx="900000" cy="421438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9144000" cy="115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468000" y="0"/>
            <a:ext cx="82296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14" name="Image 13"/>
          <p:cNvPicPr>
            <a:picLocks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" y="198000"/>
            <a:ext cx="406800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542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40000"/>
            <a:ext cx="3008313" cy="4680000"/>
          </a:xfrm>
          <a:solidFill>
            <a:schemeClr val="accent2"/>
          </a:solidFill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480000"/>
            <a:ext cx="4976192" cy="360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rgbClr val="205AA7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2400" y="6480000"/>
            <a:ext cx="540000" cy="360000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rgbClr val="205AA7"/>
                </a:solidFill>
              </a:defRPr>
            </a:lvl1pPr>
          </a:lstStyle>
          <a:p>
            <a:fld id="{A5612AF6-3794-417C-8315-010C3BB3AD18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115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468000" y="0"/>
            <a:ext cx="82296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14" name="Image 13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" y="198000"/>
            <a:ext cx="406800" cy="756000"/>
          </a:xfrm>
          <a:prstGeom prst="rect">
            <a:avLst/>
          </a:prstGeom>
        </p:spPr>
      </p:pic>
      <p:sp>
        <p:nvSpPr>
          <p:cNvPr id="15" name="Espace réservé du contenu 2"/>
          <p:cNvSpPr>
            <a:spLocks noGrp="1"/>
          </p:cNvSpPr>
          <p:nvPr>
            <p:ph sz="half" idx="1"/>
          </p:nvPr>
        </p:nvSpPr>
        <p:spPr>
          <a:xfrm>
            <a:off x="3779912" y="1440000"/>
            <a:ext cx="4932000" cy="4680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8356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6234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680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80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480000"/>
            <a:ext cx="4976192" cy="360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rgbClr val="205AA7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2400" y="6480000"/>
            <a:ext cx="540000" cy="360000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rgbClr val="205AA7"/>
                </a:solidFill>
              </a:defRPr>
            </a:lvl1pPr>
          </a:lstStyle>
          <a:p>
            <a:fld id="{A5612AF6-3794-417C-8315-010C3BB3AD18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429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4" r:id="rId3"/>
    <p:sldLayoutId id="2147483652" r:id="rId4"/>
    <p:sldLayoutId id="2147483655" r:id="rId5"/>
    <p:sldLayoutId id="2147483656" r:id="rId6"/>
    <p:sldLayoutId id="2147483665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600" kern="1200">
          <a:solidFill>
            <a:srgbClr val="205AA7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205AA7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vl02qjffotg" TargetMode="Externa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jp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c_Wub5Cqv-c" TargetMode="External"/><Relationship Id="rId3" Type="http://schemas.openxmlformats.org/officeDocument/2006/relationships/notesSlide" Target="../notesSlides/notesSlide58.xml"/><Relationship Id="rId7" Type="http://schemas.openxmlformats.org/officeDocument/2006/relationships/image" Target="../media/image82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c_Wub5Cqv-c" TargetMode="Externa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hyperlink" Target="https://abc-economie.banque-france.fr/" TargetMode="External"/><Relationship Id="rId9" Type="http://schemas.openxmlformats.org/officeDocument/2006/relationships/image" Target="../media/image83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abc-economie.banque-france.fr/leco-en-bref/finance-durable" TargetMode="Externa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abc-economie.banque-france.fr/la-finance-verte" TargetMode="Externa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abc-economie.banque-france.fr/mot-de-lactu/finance-responsable" TargetMode="Externa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6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abc-economie.banque-france.fr/la-taxonomie-verte-europeenne" TargetMode="Externa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7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358"/>
            <a:ext cx="9144000" cy="608380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4293096"/>
            <a:ext cx="9171036" cy="1790711"/>
          </a:xfrm>
          <a:prstGeom prst="rect">
            <a:avLst/>
          </a:prstGeom>
          <a:solidFill>
            <a:srgbClr val="205A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8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finance verte </a:t>
            </a:r>
          </a:p>
          <a:p>
            <a:pPr algn="ctr"/>
            <a:r>
              <a:rPr lang="fr-FR" sz="28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Conférence </a:t>
            </a:r>
            <a:r>
              <a:rPr lang="fr-FR" sz="28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ACADEMIE STRASBOURG</a:t>
            </a:r>
            <a:endParaRPr lang="fr-FR" sz="2800" b="1" cap="all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8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fr-FR" sz="28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  <a:r>
              <a:rPr lang="fr-FR" sz="28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DECEMBRE 2021</a:t>
            </a:r>
            <a:endParaRPr lang="fr-FR" sz="2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5346" y="6165304"/>
            <a:ext cx="1333308" cy="62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05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COMMENT PARVENIR A NOS AMBITIONS en </a:t>
            </a:r>
            <a:r>
              <a:rPr lang="fr-FR" dirty="0" err="1" smtClean="0"/>
              <a:t>matiere</a:t>
            </a:r>
            <a:r>
              <a:rPr lang="fr-FR" dirty="0" smtClean="0"/>
              <a:t> de finance verte ?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68000" y="1440000"/>
            <a:ext cx="8229600" cy="486932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2400" b="1" dirty="0" smtClean="0"/>
              <a:t>Cela dépend de notre </a:t>
            </a:r>
            <a:r>
              <a:rPr lang="fr-FR" sz="2400" b="1" dirty="0"/>
              <a:t>capacité à </a:t>
            </a:r>
            <a:r>
              <a:rPr lang="fr-FR" sz="2400" b="1" u="sng" dirty="0"/>
              <a:t>financer</a:t>
            </a:r>
            <a:r>
              <a:rPr lang="fr-FR" sz="2400" b="1" dirty="0"/>
              <a:t> </a:t>
            </a:r>
            <a:r>
              <a:rPr lang="fr-FR" sz="2400" b="1" dirty="0" smtClean="0"/>
              <a:t>des investissements avec impact environnemental positif, </a:t>
            </a:r>
            <a:r>
              <a:rPr lang="fr-FR" sz="2400" b="1" dirty="0"/>
              <a:t>ce qui nécessite une (ré)allocation massive des </a:t>
            </a:r>
            <a:r>
              <a:rPr lang="fr-FR" sz="2400" b="1" dirty="0" smtClean="0"/>
              <a:t>capitaux…le plus tôt possible</a:t>
            </a:r>
          </a:p>
          <a:p>
            <a:pPr algn="just"/>
            <a:endParaRPr lang="fr-FR" sz="1800" dirty="0"/>
          </a:p>
          <a:p>
            <a:pPr algn="just"/>
            <a:endParaRPr lang="fr-FR" sz="18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9792" y="3068960"/>
            <a:ext cx="3982008" cy="3068960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12AF6-3794-417C-8315-010C3BB3AD18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227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000" y="0"/>
            <a:ext cx="8496488" cy="1143000"/>
          </a:xfrm>
        </p:spPr>
        <p:txBody>
          <a:bodyPr/>
          <a:lstStyle/>
          <a:p>
            <a:r>
              <a:rPr lang="fr-FR" dirty="0" smtClean="0"/>
              <a:t>PARTIE 2 : ELEMENTS DE CADRAGE INTERNATIONAL, EUROPEEN et FRANCAIS</a:t>
            </a:r>
            <a:endParaRPr lang="fr-FR" dirty="0"/>
          </a:p>
        </p:txBody>
      </p:sp>
      <p:pic>
        <p:nvPicPr>
          <p:cNvPr id="3080" name="Picture 8" descr="La Terre, Dessin, Monde PNG - La Terre, Dessin, Monde transparentes | PNG  gratui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1916832"/>
            <a:ext cx="4428264" cy="442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12AF6-3794-417C-8315-010C3BB3AD18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007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CADRe</a:t>
            </a:r>
            <a:r>
              <a:rPr lang="fr-FR" dirty="0" smtClean="0"/>
              <a:t> INTERNATIONAL, </a:t>
            </a:r>
            <a:r>
              <a:rPr lang="fr-FR" dirty="0" err="1" smtClean="0"/>
              <a:t>europeen</a:t>
            </a:r>
            <a:r>
              <a:rPr lang="fr-FR" dirty="0" smtClean="0"/>
              <a:t> et </a:t>
            </a:r>
            <a:r>
              <a:rPr lang="fr-FR" dirty="0" err="1" smtClean="0"/>
              <a:t>francais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494" b="-1"/>
          <a:stretch/>
        </p:blipFill>
        <p:spPr>
          <a:xfrm>
            <a:off x="323528" y="1143000"/>
            <a:ext cx="8229600" cy="5682277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12AF6-3794-417C-8315-010C3BB3AD18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013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COP 21 ou l’accord de paris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12AF6-3794-417C-8315-010C3BB3AD18}" type="slidenum">
              <a:rPr lang="fr-FR" smtClean="0"/>
              <a:pPr/>
              <a:t>13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1143001"/>
            <a:ext cx="5518969" cy="56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4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PARTIE 3 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sz="2800" b="1" dirty="0" smtClean="0"/>
          </a:p>
          <a:p>
            <a:endParaRPr lang="fr-FR" sz="2800" b="1" dirty="0"/>
          </a:p>
          <a:p>
            <a:r>
              <a:rPr lang="fr-FR" sz="2800" b="1" dirty="0" smtClean="0"/>
              <a:t>Le </a:t>
            </a:r>
            <a:r>
              <a:rPr lang="fr-FR" sz="2800" b="1" dirty="0"/>
              <a:t>circuit du financement de </a:t>
            </a:r>
            <a:r>
              <a:rPr lang="fr-FR" sz="2800" b="1" dirty="0" smtClean="0"/>
              <a:t>l’économie en général</a:t>
            </a:r>
          </a:p>
          <a:p>
            <a:pPr marL="0" indent="0">
              <a:buNone/>
            </a:pPr>
            <a:r>
              <a:rPr lang="fr-FR" sz="2800" b="1" dirty="0" smtClean="0"/>
              <a:t> </a:t>
            </a:r>
          </a:p>
          <a:p>
            <a:r>
              <a:rPr lang="fr-FR" sz="2800" b="1" dirty="0"/>
              <a:t>L</a:t>
            </a:r>
            <a:r>
              <a:rPr lang="fr-FR" sz="2800" b="1" dirty="0" smtClean="0"/>
              <a:t>es instruments </a:t>
            </a:r>
            <a:r>
              <a:rPr lang="fr-FR" sz="2800" b="1" dirty="0"/>
              <a:t>financiers liés à la finance verte et durable</a:t>
            </a: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12AF6-3794-417C-8315-010C3BB3AD18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093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000" y="0"/>
            <a:ext cx="8496488" cy="1143000"/>
          </a:xfrm>
        </p:spPr>
        <p:txBody>
          <a:bodyPr/>
          <a:lstStyle/>
          <a:p>
            <a:r>
              <a:rPr lang="fr-FR" dirty="0" smtClean="0"/>
              <a:t>LES CIRCUITS DE FINANCEMENT DE L’ECONOMIE </a:t>
            </a:r>
            <a:br>
              <a:rPr lang="fr-FR" dirty="0" smtClean="0"/>
            </a:br>
            <a:r>
              <a:rPr lang="fr-FR" dirty="0" smtClean="0"/>
              <a:t>« l’</a:t>
            </a:r>
            <a:r>
              <a:rPr lang="fr-FR" dirty="0" err="1" smtClean="0"/>
              <a:t>epargne</a:t>
            </a:r>
            <a:r>
              <a:rPr lang="fr-FR" dirty="0" smtClean="0"/>
              <a:t> finance LES INVESTISSEMENTS» </a:t>
            </a:r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6479022" y="1561909"/>
            <a:ext cx="2376264" cy="86409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M</a:t>
            </a:r>
            <a:r>
              <a:rPr lang="fr-FR" dirty="0" smtClean="0">
                <a:solidFill>
                  <a:schemeClr val="tx1"/>
                </a:solidFill>
              </a:rPr>
              <a:t>énages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401275" y="1575048"/>
            <a:ext cx="2376264" cy="86409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Entreprises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323528" y="1561909"/>
            <a:ext cx="2376264" cy="86409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État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5273483" y="2911805"/>
            <a:ext cx="2376264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Agents à capacité de financement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1873311" y="2911805"/>
            <a:ext cx="2376264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Agents à besoin de financement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2724" y="4778168"/>
            <a:ext cx="1616180" cy="119009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2270" y="4579698"/>
            <a:ext cx="3971213" cy="1587036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12AF6-3794-417C-8315-010C3BB3AD18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292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000" y="0"/>
            <a:ext cx="8496488" cy="1143000"/>
          </a:xfrm>
        </p:spPr>
        <p:txBody>
          <a:bodyPr/>
          <a:lstStyle/>
          <a:p>
            <a:r>
              <a:rPr lang="fr-FR" dirty="0" smtClean="0"/>
              <a:t>Le potentiel est immense  pour la finance verte et durable</a:t>
            </a: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5436096" y="1700808"/>
            <a:ext cx="2376264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Agents à capacité de financement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899592" y="1699425"/>
            <a:ext cx="2376264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Agents à besoin de financement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3068960"/>
            <a:ext cx="1616180" cy="119009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093578"/>
            <a:ext cx="3971213" cy="1587036"/>
          </a:xfrm>
          <a:prstGeom prst="rect">
            <a:avLst/>
          </a:prstGeom>
        </p:spPr>
      </p:pic>
      <p:sp>
        <p:nvSpPr>
          <p:cNvPr id="11" name="Rectangle à coins arrondis 10"/>
          <p:cNvSpPr/>
          <p:nvPr/>
        </p:nvSpPr>
        <p:spPr>
          <a:xfrm>
            <a:off x="5446050" y="5229200"/>
            <a:ext cx="2952328" cy="8640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Épargne financière mondiale 172 500 Mds USD (stock)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668411" y="5229200"/>
            <a:ext cx="3044617" cy="86409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Besoin de financement ODD : 5 000 Mds USD par an (flux)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12AF6-3794-417C-8315-010C3BB3AD18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730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000" y="0"/>
            <a:ext cx="8568496" cy="1143000"/>
          </a:xfrm>
        </p:spPr>
        <p:txBody>
          <a:bodyPr/>
          <a:lstStyle/>
          <a:p>
            <a:r>
              <a:rPr lang="fr-FR" dirty="0"/>
              <a:t> </a:t>
            </a:r>
            <a:r>
              <a:rPr lang="fr-FR" dirty="0" err="1" smtClean="0"/>
              <a:t>Videos</a:t>
            </a:r>
            <a:r>
              <a:rPr lang="fr-FR" dirty="0" smtClean="0"/>
              <a:t> les abc de l’</a:t>
            </a:r>
            <a:r>
              <a:rPr lang="fr-FR" dirty="0" err="1" smtClean="0"/>
              <a:t>Economie</a:t>
            </a:r>
            <a:r>
              <a:rPr lang="fr-FR" dirty="0" smtClean="0"/>
              <a:t> : comment les entreprises se financent-elles ? 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12AF6-3794-417C-8315-010C3BB3AD18}" type="slidenum">
              <a:rPr lang="fr-FR" smtClean="0"/>
              <a:pPr/>
              <a:t>17</a:t>
            </a:fld>
            <a:endParaRPr lang="fr-FR" dirty="0"/>
          </a:p>
        </p:txBody>
      </p:sp>
      <p:pic>
        <p:nvPicPr>
          <p:cNvPr id="8" name="vl02qjffotg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75004" y="2060848"/>
            <a:ext cx="7168796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17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000" y="0"/>
            <a:ext cx="8568496" cy="1143000"/>
          </a:xfrm>
        </p:spPr>
        <p:txBody>
          <a:bodyPr/>
          <a:lstStyle/>
          <a:p>
            <a:r>
              <a:rPr lang="fr-FR" dirty="0"/>
              <a:t> </a:t>
            </a:r>
            <a:r>
              <a:rPr lang="fr-FR" dirty="0" smtClean="0"/>
              <a:t>les sources de financement d’une entreprise</a:t>
            </a:r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251520" y="1615890"/>
            <a:ext cx="2952328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Financement interne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4067944" y="1620216"/>
            <a:ext cx="4896544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Financements externes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4067944" y="3028664"/>
            <a:ext cx="2088232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Financement via les marchés financiers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6516216" y="3028943"/>
            <a:ext cx="2520280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Financement </a:t>
            </a:r>
            <a:r>
              <a:rPr lang="fr-FR" dirty="0" err="1" smtClean="0">
                <a:solidFill>
                  <a:schemeClr val="tx1"/>
                </a:solidFill>
              </a:rPr>
              <a:t>intermédié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3923928" y="4213871"/>
            <a:ext cx="1008112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Actions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5040052" y="4213871"/>
            <a:ext cx="1368152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Obligations 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5040052" y="5301208"/>
            <a:ext cx="1476164" cy="14401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Titres sur le marché monétaire et obligataire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7236296" y="4186333"/>
            <a:ext cx="1368152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Emprunt bancaire 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7240252" y="5190049"/>
            <a:ext cx="1368152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Crédit-bail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7690054" y="6372213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7925807" y="6372213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8161560" y="6372213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12AF6-3794-417C-8315-010C3BB3AD18}" type="slidenum">
              <a:rPr lang="fr-FR" smtClean="0"/>
              <a:pPr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628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000" y="0"/>
            <a:ext cx="8568496" cy="1143000"/>
          </a:xfrm>
        </p:spPr>
        <p:txBody>
          <a:bodyPr/>
          <a:lstStyle/>
          <a:p>
            <a:r>
              <a:rPr lang="fr-FR" dirty="0" smtClean="0"/>
              <a:t>APPLIQUONS CES PRINCIPES AU FINANCEMENT D’UN investissement vert</a:t>
            </a: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3726160" y="1232552"/>
            <a:ext cx="5166320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Financements externes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3726160" y="2310397"/>
            <a:ext cx="2484276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Financement de marché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6372200" y="2283563"/>
            <a:ext cx="2520280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Financement </a:t>
            </a:r>
            <a:r>
              <a:rPr lang="fr-FR" dirty="0" err="1" smtClean="0">
                <a:solidFill>
                  <a:schemeClr val="tx1"/>
                </a:solidFill>
              </a:rPr>
              <a:t>intermédié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3726160" y="3307643"/>
            <a:ext cx="1008112" cy="86409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Actions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4842284" y="3307643"/>
            <a:ext cx="1368152" cy="86409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Obligations 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7038528" y="3307643"/>
            <a:ext cx="1368152" cy="86409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Emprunt bancaire 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904" y="3226408"/>
            <a:ext cx="2095500" cy="1152525"/>
          </a:xfrm>
          <a:prstGeom prst="rect">
            <a:avLst/>
          </a:prstGeom>
        </p:spPr>
      </p:pic>
      <p:sp>
        <p:nvSpPr>
          <p:cNvPr id="5" name="Accolade fermante 4"/>
          <p:cNvSpPr/>
          <p:nvPr/>
        </p:nvSpPr>
        <p:spPr>
          <a:xfrm rot="5400000">
            <a:off x="4719565" y="3368544"/>
            <a:ext cx="504056" cy="2484276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Accolade fermante 15"/>
          <p:cNvSpPr/>
          <p:nvPr/>
        </p:nvSpPr>
        <p:spPr>
          <a:xfrm rot="5400000">
            <a:off x="7470576" y="3728838"/>
            <a:ext cx="504056" cy="1763688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7269" y="5008909"/>
            <a:ext cx="2164477" cy="1535188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5989" y="5020280"/>
            <a:ext cx="1871286" cy="1650334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12AF6-3794-417C-8315-010C3BB3AD18}" type="slidenum">
              <a:rPr lang="fr-FR" smtClean="0"/>
              <a:pPr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847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000" y="0"/>
            <a:ext cx="8496488" cy="1143000"/>
          </a:xfrm>
        </p:spPr>
        <p:txBody>
          <a:bodyPr/>
          <a:lstStyle/>
          <a:p>
            <a:r>
              <a:rPr lang="fr-FR" dirty="0" smtClean="0"/>
              <a:t>Déroule de notre </a:t>
            </a:r>
            <a:r>
              <a:rPr lang="fr-FR" dirty="0" err="1" smtClean="0"/>
              <a:t>confEerence</a:t>
            </a:r>
            <a:endParaRPr lang="fr-FR" dirty="0"/>
          </a:p>
        </p:txBody>
      </p:sp>
      <p:sp>
        <p:nvSpPr>
          <p:cNvPr id="14" name="Espace réservé du contenu 4"/>
          <p:cNvSpPr>
            <a:spLocks noGrp="1"/>
          </p:cNvSpPr>
          <p:nvPr>
            <p:ph idx="1"/>
          </p:nvPr>
        </p:nvSpPr>
        <p:spPr>
          <a:xfrm>
            <a:off x="468000" y="1440000"/>
            <a:ext cx="8229600" cy="4869320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fr-FR" sz="2400" b="1" dirty="0" smtClean="0"/>
              <a:t> Définitions de la finance verte et finance durable. </a:t>
            </a:r>
          </a:p>
          <a:p>
            <a:pPr marL="0" indent="0" algn="just">
              <a:buNone/>
            </a:pPr>
            <a:endParaRPr lang="fr-FR" sz="1600" b="1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sz="2400" b="1" dirty="0" smtClean="0"/>
              <a:t>Éléments de cadrage international, européen et français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fr-FR" sz="1600" b="1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sz="2400" b="1" dirty="0" smtClean="0"/>
              <a:t> Le circuit du financement de l’économie, les instruments financiers liés à la finance verte et durable</a:t>
            </a:r>
          </a:p>
          <a:p>
            <a:pPr marL="0" indent="0" algn="just">
              <a:buNone/>
            </a:pPr>
            <a:endParaRPr lang="fr-FR" sz="1600" b="1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sz="2400" b="1" dirty="0" smtClean="0"/>
              <a:t> Le rôle des États et Gouvernements</a:t>
            </a:r>
          </a:p>
          <a:p>
            <a:pPr marL="0" indent="0" algn="just">
              <a:buNone/>
            </a:pPr>
            <a:endParaRPr lang="fr-FR" sz="1600" b="1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sz="2400" b="1" dirty="0" smtClean="0"/>
              <a:t> Le rôle des Banques Centrales</a:t>
            </a:r>
          </a:p>
          <a:p>
            <a:pPr marL="0" indent="0" algn="just">
              <a:buNone/>
            </a:pPr>
            <a:endParaRPr lang="fr-FR" sz="1600" b="1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sz="2400" b="1" dirty="0" smtClean="0"/>
              <a:t> Questions - Réponses</a:t>
            </a:r>
            <a:endParaRPr lang="fr-FR" sz="2400" b="1" dirty="0"/>
          </a:p>
          <a:p>
            <a:pPr algn="just">
              <a:buFont typeface="Wingdings" panose="05000000000000000000" pitchFamily="2" charset="2"/>
              <a:buChar char="ü"/>
            </a:pPr>
            <a:endParaRPr lang="fr-FR" sz="2400" b="1" dirty="0" smtClean="0"/>
          </a:p>
          <a:p>
            <a:pPr algn="just"/>
            <a:endParaRPr lang="fr-FR" sz="1800" dirty="0"/>
          </a:p>
          <a:p>
            <a:pPr algn="just"/>
            <a:endParaRPr lang="fr-FR" sz="1800" b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12AF6-3794-417C-8315-010C3BB3AD18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454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000" y="0"/>
            <a:ext cx="8568496" cy="1143000"/>
          </a:xfrm>
        </p:spPr>
        <p:txBody>
          <a:bodyPr/>
          <a:lstStyle/>
          <a:p>
            <a:r>
              <a:rPr lang="fr-FR" dirty="0" err="1" smtClean="0"/>
              <a:t>EXEMPLEs</a:t>
            </a:r>
            <a:r>
              <a:rPr lang="fr-FR" dirty="0" smtClean="0"/>
              <a:t> d’investissement vert PAR UN INVESTISSEUR PRIVE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4155000"/>
            <a:ext cx="3790030" cy="268648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3941" y="1241884"/>
            <a:ext cx="4992555" cy="280831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5373" y="4082999"/>
            <a:ext cx="4671123" cy="2539380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12AF6-3794-417C-8315-010C3BB3AD18}" type="slidenum">
              <a:rPr lang="fr-FR" smtClean="0"/>
              <a:pPr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381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000" y="0"/>
            <a:ext cx="8568496" cy="1143000"/>
          </a:xfrm>
        </p:spPr>
        <p:txBody>
          <a:bodyPr/>
          <a:lstStyle/>
          <a:p>
            <a:r>
              <a:rPr lang="fr-FR" dirty="0" smtClean="0"/>
              <a:t>EXEMPLES d’investissement vert ou de dépenses vertes par un acteur public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12AF6-3794-417C-8315-010C3BB3AD18}" type="slidenum">
              <a:rPr lang="fr-FR" smtClean="0"/>
              <a:pPr/>
              <a:t>21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670" y="1699992"/>
            <a:ext cx="3988971" cy="223382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7833" y="4270463"/>
            <a:ext cx="4708830" cy="236487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1479647"/>
            <a:ext cx="3687959" cy="245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52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000" y="0"/>
            <a:ext cx="8568496" cy="1143000"/>
          </a:xfrm>
        </p:spPr>
        <p:txBody>
          <a:bodyPr/>
          <a:lstStyle/>
          <a:p>
            <a:r>
              <a:rPr lang="fr-FR" dirty="0" smtClean="0"/>
              <a:t>EXEMPLES DE </a:t>
            </a:r>
            <a:r>
              <a:rPr lang="fr-FR" dirty="0"/>
              <a:t>FINANCEMENT </a:t>
            </a:r>
            <a:r>
              <a:rPr lang="fr-FR" dirty="0" smtClean="0"/>
              <a:t>VERT PAR </a:t>
            </a:r>
            <a:r>
              <a:rPr lang="fr-FR" dirty="0"/>
              <a:t>UN INVESTISSEUR </a:t>
            </a:r>
            <a:r>
              <a:rPr lang="fr-FR" dirty="0" smtClean="0"/>
              <a:t>PUBLIC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12AF6-3794-417C-8315-010C3BB3AD18}" type="slidenum">
              <a:rPr lang="fr-FR" smtClean="0"/>
              <a:pPr/>
              <a:t>22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340768"/>
            <a:ext cx="5417244" cy="87520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478" y="2348880"/>
            <a:ext cx="5184110" cy="92718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478" y="4077072"/>
            <a:ext cx="7447731" cy="227325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7013" y="2107190"/>
            <a:ext cx="3476987" cy="179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02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000" y="0"/>
            <a:ext cx="8568496" cy="1143000"/>
          </a:xfrm>
        </p:spPr>
        <p:txBody>
          <a:bodyPr/>
          <a:lstStyle/>
          <a:p>
            <a:r>
              <a:rPr lang="fr-FR" dirty="0" smtClean="0"/>
              <a:t>Coup de projecteur sur le marché des obligations vertes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12AF6-3794-417C-8315-010C3BB3AD18}" type="slidenum">
              <a:rPr lang="fr-FR" smtClean="0"/>
              <a:pPr/>
              <a:t>23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209018"/>
            <a:ext cx="6729564" cy="564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27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000" y="0"/>
            <a:ext cx="8568496" cy="1143000"/>
          </a:xfrm>
        </p:spPr>
        <p:txBody>
          <a:bodyPr/>
          <a:lstStyle/>
          <a:p>
            <a:r>
              <a:rPr lang="fr-FR" dirty="0" smtClean="0"/>
              <a:t>Coup de projecteur sur le marché des obligations vertes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12AF6-3794-417C-8315-010C3BB3AD18}" type="slidenum">
              <a:rPr lang="fr-FR" smtClean="0"/>
              <a:pPr/>
              <a:t>24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558097"/>
            <a:ext cx="4300879" cy="470718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2658" y="1468965"/>
            <a:ext cx="4613276" cy="481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08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000" y="0"/>
            <a:ext cx="8568496" cy="1143000"/>
          </a:xfrm>
        </p:spPr>
        <p:txBody>
          <a:bodyPr/>
          <a:lstStyle/>
          <a:p>
            <a:r>
              <a:rPr lang="fr-FR" dirty="0" smtClean="0"/>
              <a:t>Coup de projecteur sur le marché des obligations vertes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12AF6-3794-417C-8315-010C3BB3AD18}" type="slidenum">
              <a:rPr lang="fr-FR" smtClean="0"/>
              <a:pPr/>
              <a:t>25</a:t>
            </a:fld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273" y="1426210"/>
            <a:ext cx="806767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21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000" y="0"/>
            <a:ext cx="8568496" cy="1143000"/>
          </a:xfrm>
        </p:spPr>
        <p:txBody>
          <a:bodyPr/>
          <a:lstStyle/>
          <a:p>
            <a:r>
              <a:rPr lang="fr-FR" dirty="0"/>
              <a:t> </a:t>
            </a:r>
            <a:r>
              <a:rPr lang="fr-FR" dirty="0" smtClean="0"/>
              <a:t>L’OAT française verte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1532" y="3645024"/>
            <a:ext cx="6161431" cy="3178739"/>
          </a:xfrm>
          <a:prstGeom prst="rect">
            <a:avLst/>
          </a:prstGeom>
        </p:spPr>
      </p:pic>
      <p:sp>
        <p:nvSpPr>
          <p:cNvPr id="6" name="Rectangle à coins arrondis 5"/>
          <p:cNvSpPr/>
          <p:nvPr/>
        </p:nvSpPr>
        <p:spPr>
          <a:xfrm>
            <a:off x="251520" y="1340768"/>
            <a:ext cx="2952328" cy="58897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Émission en 2017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225874" y="2018389"/>
            <a:ext cx="2952328" cy="58897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Durée : 22 ans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51520" y="2696010"/>
            <a:ext cx="2952328" cy="58897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Coupon : 1,75%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5796136" y="1288909"/>
            <a:ext cx="2952328" cy="58897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Montant initial : 7 Mds €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5786469" y="2172479"/>
            <a:ext cx="2952328" cy="58897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En-cours actuel &gt; 27 Mds€ 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12AF6-3794-417C-8315-010C3BB3AD18}" type="slidenum">
              <a:rPr lang="fr-FR" smtClean="0"/>
              <a:pPr/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50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000" y="0"/>
            <a:ext cx="8568496" cy="1143000"/>
          </a:xfrm>
        </p:spPr>
        <p:txBody>
          <a:bodyPr/>
          <a:lstStyle/>
          <a:p>
            <a:r>
              <a:rPr lang="fr-FR" dirty="0"/>
              <a:t> </a:t>
            </a:r>
            <a:r>
              <a:rPr lang="fr-FR" dirty="0" smtClean="0"/>
              <a:t>Le cadre de l’OAT française verte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12AF6-3794-417C-8315-010C3BB3AD18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2627784" y="3294405"/>
            <a:ext cx="3167896" cy="9950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600" dirty="0" smtClean="0"/>
              <a:t>4 objectifs nationaux</a:t>
            </a:r>
            <a:endParaRPr lang="fr-FR" sz="2600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2627784" y="5373216"/>
            <a:ext cx="316789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600" dirty="0" smtClean="0"/>
              <a:t>6 secteurs</a:t>
            </a:r>
            <a:endParaRPr lang="fr-FR" sz="2600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2628240" y="1407910"/>
            <a:ext cx="3167896" cy="9950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600" dirty="0" smtClean="0"/>
              <a:t>3 types d’actions</a:t>
            </a:r>
            <a:endParaRPr lang="fr-FR" sz="2600" dirty="0"/>
          </a:p>
        </p:txBody>
      </p:sp>
    </p:spTree>
    <p:extLst>
      <p:ext uri="{BB962C8B-B14F-4D97-AF65-F5344CB8AC3E}">
        <p14:creationId xmlns:p14="http://schemas.microsoft.com/office/powerpoint/2010/main" val="278257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000" y="0"/>
            <a:ext cx="8568496" cy="1143000"/>
          </a:xfrm>
        </p:spPr>
        <p:txBody>
          <a:bodyPr/>
          <a:lstStyle/>
          <a:p>
            <a:r>
              <a:rPr lang="fr-FR" dirty="0" smtClean="0"/>
              <a:t>les dépenses engagées en 2019 grâce aux émissions d’</a:t>
            </a:r>
            <a:r>
              <a:rPr lang="fr-FR" dirty="0" err="1" smtClean="0"/>
              <a:t>oat</a:t>
            </a:r>
            <a:r>
              <a:rPr lang="fr-FR" dirty="0" smtClean="0"/>
              <a:t> verte =&gt; 3 TYPES D’ACTION POUR 4 objectifs nationaux</a:t>
            </a:r>
            <a:endParaRPr lang="fr-FR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2575777" y="1842699"/>
            <a:ext cx="3744416" cy="11037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Financement de projets environnementaux (investissements publics)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2601491" y="3367437"/>
            <a:ext cx="3727830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Financement de subventions valorisant des projets verts (dépenses publiques)</a:t>
            </a:r>
          </a:p>
        </p:txBody>
      </p:sp>
      <p:sp>
        <p:nvSpPr>
          <p:cNvPr id="18" name="Rectangle à coins arrondis 17"/>
          <p:cNvSpPr/>
          <p:nvPr/>
        </p:nvSpPr>
        <p:spPr>
          <a:xfrm>
            <a:off x="2601491" y="4702844"/>
            <a:ext cx="3727830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Financement de crédit d’impôt liés à des projets verts (recettes fiscales en moins)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18786" y="4622104"/>
            <a:ext cx="1523614" cy="1121364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12AF6-3794-417C-8315-010C3BB3AD18}" type="slidenum">
              <a:rPr lang="fr-FR" smtClean="0"/>
              <a:pPr/>
              <a:t>28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688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000" y="0"/>
            <a:ext cx="8568496" cy="1143000"/>
          </a:xfrm>
        </p:spPr>
        <p:txBody>
          <a:bodyPr/>
          <a:lstStyle/>
          <a:p>
            <a:r>
              <a:rPr lang="fr-FR" dirty="0" smtClean="0"/>
              <a:t>les dépenses engagées en 2019 grâce aux émissions d’</a:t>
            </a:r>
            <a:r>
              <a:rPr lang="fr-FR" dirty="0" err="1" smtClean="0"/>
              <a:t>oat</a:t>
            </a:r>
            <a:r>
              <a:rPr lang="fr-FR" dirty="0" smtClean="0"/>
              <a:t> verte =&gt; 3 TYPES D’ACTION POUR 4 objectifs nationaux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33" r="16916"/>
          <a:stretch/>
        </p:blipFill>
        <p:spPr>
          <a:xfrm>
            <a:off x="2771800" y="2578473"/>
            <a:ext cx="3744417" cy="4235804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12AF6-3794-417C-8315-010C3BB3AD18}" type="slidenum">
              <a:rPr lang="fr-FR" smtClean="0"/>
              <a:pPr/>
              <a:t>29</a:t>
            </a:fld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71" y="1616534"/>
            <a:ext cx="896302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5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000" y="0"/>
            <a:ext cx="8496488" cy="1143000"/>
          </a:xfrm>
        </p:spPr>
        <p:txBody>
          <a:bodyPr/>
          <a:lstStyle/>
          <a:p>
            <a:r>
              <a:rPr lang="fr-FR" dirty="0" smtClean="0"/>
              <a:t>PARTIE 1 : DEFINITIONS</a:t>
            </a:r>
            <a:endParaRPr lang="fr-FR" dirty="0"/>
          </a:p>
        </p:txBody>
      </p:sp>
      <p:pic>
        <p:nvPicPr>
          <p:cNvPr id="2050" name="Picture 2" descr="Longue vie au dictionnaire des mots-valises passablement fourre-tout à  l'usage des bien-pensants et autres honnêtes gens | Etourisme.inf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2636912"/>
            <a:ext cx="4504395" cy="348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12AF6-3794-417C-8315-010C3BB3AD18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8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000" y="0"/>
            <a:ext cx="8568496" cy="1143000"/>
          </a:xfrm>
        </p:spPr>
        <p:txBody>
          <a:bodyPr/>
          <a:lstStyle/>
          <a:p>
            <a:r>
              <a:rPr lang="fr-FR" dirty="0"/>
              <a:t> </a:t>
            </a:r>
            <a:r>
              <a:rPr lang="fr-FR" dirty="0" smtClean="0"/>
              <a:t>6 secteurs qui ont bénéficié des fonds levés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1412776"/>
            <a:ext cx="3240360" cy="482061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5976" y="1628800"/>
            <a:ext cx="4427717" cy="302433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4208" y="5104393"/>
            <a:ext cx="1523614" cy="1121364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12AF6-3794-417C-8315-010C3BB3AD18}" type="slidenum">
              <a:rPr lang="fr-FR" smtClean="0"/>
              <a:pPr/>
              <a:t>30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801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000" y="0"/>
            <a:ext cx="8568496" cy="1143000"/>
          </a:xfrm>
        </p:spPr>
        <p:txBody>
          <a:bodyPr/>
          <a:lstStyle/>
          <a:p>
            <a:r>
              <a:rPr lang="fr-FR" dirty="0"/>
              <a:t> </a:t>
            </a:r>
            <a:r>
              <a:rPr lang="fr-FR" dirty="0" smtClean="0"/>
              <a:t>L’OAT verte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498" y="1268760"/>
            <a:ext cx="6815499" cy="5445224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12AF6-3794-417C-8315-010C3BB3AD18}" type="slidenum">
              <a:rPr lang="fr-FR" smtClean="0"/>
              <a:pPr/>
              <a:t>31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264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Qu’en est-il du </a:t>
            </a:r>
            <a:r>
              <a:rPr lang="fr-FR" dirty="0" err="1" smtClean="0"/>
              <a:t>developpement</a:t>
            </a:r>
            <a:r>
              <a:rPr lang="fr-FR" dirty="0" smtClean="0"/>
              <a:t> de LA FINANCE DURABLE ?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8028384" y="2060848"/>
            <a:ext cx="100811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12AF6-3794-417C-8315-010C3BB3AD18}" type="slidenum">
              <a:rPr lang="fr-FR" smtClean="0"/>
              <a:pPr/>
              <a:t>32</a:t>
            </a:fld>
            <a:endParaRPr lang="fr-FR" dirty="0"/>
          </a:p>
        </p:txBody>
      </p:sp>
      <p:pic>
        <p:nvPicPr>
          <p:cNvPr id="6" name="Image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1844824"/>
            <a:ext cx="5976664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Émissions annuelles dans le monde d’obligations durables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12AF6-3794-417C-8315-010C3BB3AD18}" type="slidenum">
              <a:rPr lang="fr-FR" smtClean="0"/>
              <a:pPr/>
              <a:t>33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151425"/>
            <a:ext cx="7231533" cy="557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69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émetteurs français d’obligations sociales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12AF6-3794-417C-8315-010C3BB3AD18}" type="slidenum">
              <a:rPr lang="fr-FR" smtClean="0"/>
              <a:pPr/>
              <a:t>34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935" y="1296124"/>
            <a:ext cx="8352665" cy="530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38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000" y="0"/>
            <a:ext cx="8568496" cy="1143000"/>
          </a:xfrm>
        </p:spPr>
        <p:txBody>
          <a:bodyPr/>
          <a:lstStyle/>
          <a:p>
            <a:r>
              <a:rPr lang="fr-FR" dirty="0" smtClean="0"/>
              <a:t> LES OBLIGATIONS a impact social ou social bonds</a:t>
            </a:r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107504" y="1382819"/>
            <a:ext cx="4392488" cy="4436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Infrastructures numériques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4604948" y="1382819"/>
            <a:ext cx="4415968" cy="4436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Éducation et insertion professionnelle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91085" y="1971118"/>
            <a:ext cx="4425326" cy="4436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Immobilier social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4603392" y="1971118"/>
            <a:ext cx="4414633" cy="4436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Santé et médico-social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4574904" y="2565175"/>
            <a:ext cx="4443121" cy="4436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Économie sociale et solidaire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85" y="3440711"/>
            <a:ext cx="7154961" cy="104108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016"/>
          <a:stretch/>
        </p:blipFill>
        <p:spPr>
          <a:xfrm>
            <a:off x="1619672" y="4581208"/>
            <a:ext cx="6885426" cy="2160160"/>
          </a:xfrm>
          <a:prstGeom prst="rect">
            <a:avLst/>
          </a:prstGeom>
        </p:spPr>
      </p:pic>
      <p:sp>
        <p:nvSpPr>
          <p:cNvPr id="12" name="Espace réservé du numéro de diapositive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12AF6-3794-417C-8315-010C3BB3AD18}" type="slidenum">
              <a:rPr lang="fr-FR" smtClean="0"/>
              <a:pPr/>
              <a:t>35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137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000" y="0"/>
            <a:ext cx="8568496" cy="1143000"/>
          </a:xfrm>
        </p:spPr>
        <p:txBody>
          <a:bodyPr/>
          <a:lstStyle/>
          <a:p>
            <a:r>
              <a:rPr lang="fr-FR" dirty="0"/>
              <a:t> </a:t>
            </a:r>
            <a:r>
              <a:rPr lang="fr-FR" dirty="0" smtClean="0"/>
              <a:t>les véhicules financiers dédiés a la finance responsable</a:t>
            </a:r>
            <a:endParaRPr lang="fr-FR" dirty="0"/>
          </a:p>
        </p:txBody>
      </p:sp>
      <p:sp>
        <p:nvSpPr>
          <p:cNvPr id="3" name="Rectangle à coins arrondis 2"/>
          <p:cNvSpPr/>
          <p:nvPr/>
        </p:nvSpPr>
        <p:spPr>
          <a:xfrm>
            <a:off x="6465864" y="2259320"/>
            <a:ext cx="2376264" cy="4436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Monétaire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94770" y="3420008"/>
            <a:ext cx="2390840" cy="6978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Plusieurs familles d’OPVCM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6442384" y="2800650"/>
            <a:ext cx="2376264" cy="4436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Obligataire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6433026" y="3325295"/>
            <a:ext cx="2376264" cy="4436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Actions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6443719" y="3817773"/>
            <a:ext cx="2376264" cy="4436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Immobilier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6415230" y="4310251"/>
            <a:ext cx="2376264" cy="4436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Non coté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6415230" y="4834896"/>
            <a:ext cx="2376264" cy="4436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Métaux recyclés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7340" y="5571958"/>
            <a:ext cx="1461542" cy="861487"/>
          </a:xfrm>
          <a:prstGeom prst="rect">
            <a:avLst/>
          </a:prstGeom>
        </p:spPr>
      </p:pic>
      <p:sp>
        <p:nvSpPr>
          <p:cNvPr id="12" name="Espace réservé du numéro de diapositive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12AF6-3794-417C-8315-010C3BB3AD18}" type="slidenum">
              <a:rPr lang="fr-FR" smtClean="0"/>
              <a:pPr/>
              <a:t>36</a:t>
            </a:fld>
            <a:endParaRPr lang="fr-FR" dirty="0"/>
          </a:p>
        </p:txBody>
      </p:sp>
      <p:sp>
        <p:nvSpPr>
          <p:cNvPr id="10" name="Accolade ouvrante 9"/>
          <p:cNvSpPr/>
          <p:nvPr/>
        </p:nvSpPr>
        <p:spPr>
          <a:xfrm>
            <a:off x="2578142" y="2647835"/>
            <a:ext cx="601231" cy="2233142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4612385" y="3325295"/>
            <a:ext cx="12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Plusieurs types d’actifs</a:t>
            </a:r>
            <a:endParaRPr lang="fr-FR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3267340" y="2298922"/>
            <a:ext cx="1324685" cy="6978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SICAV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3283910" y="4463536"/>
            <a:ext cx="1324685" cy="6978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FCP</a:t>
            </a:r>
          </a:p>
        </p:txBody>
      </p:sp>
      <p:sp>
        <p:nvSpPr>
          <p:cNvPr id="17" name="Accolade ouvrante 16"/>
          <p:cNvSpPr/>
          <p:nvPr/>
        </p:nvSpPr>
        <p:spPr>
          <a:xfrm>
            <a:off x="5761053" y="2132856"/>
            <a:ext cx="637607" cy="3390227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253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000" y="0"/>
            <a:ext cx="8568496" cy="1143000"/>
          </a:xfrm>
        </p:spPr>
        <p:txBody>
          <a:bodyPr/>
          <a:lstStyle/>
          <a:p>
            <a:r>
              <a:rPr lang="fr-FR" dirty="0"/>
              <a:t> </a:t>
            </a:r>
            <a:r>
              <a:rPr lang="fr-FR" dirty="0" smtClean="0"/>
              <a:t>les outils dédiés a la finance responsable</a:t>
            </a:r>
            <a:endParaRPr lang="fr-FR" dirty="0"/>
          </a:p>
        </p:txBody>
      </p:sp>
      <p:sp>
        <p:nvSpPr>
          <p:cNvPr id="3" name="Rectangle à coins arrondis 2"/>
          <p:cNvSpPr/>
          <p:nvPr/>
        </p:nvSpPr>
        <p:spPr>
          <a:xfrm>
            <a:off x="6467525" y="2408574"/>
            <a:ext cx="2376264" cy="4436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Assurance-Vie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6467525" y="3061693"/>
            <a:ext cx="2376264" cy="4436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Compte-titres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6442741" y="3756912"/>
            <a:ext cx="2376264" cy="60368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Plan Épargne Entreprise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6439481" y="4477938"/>
            <a:ext cx="2376264" cy="64578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Plan Épargne Retraite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6467525" y="5241064"/>
            <a:ext cx="2376264" cy="4436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….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7340" y="5571958"/>
            <a:ext cx="1461542" cy="861487"/>
          </a:xfrm>
          <a:prstGeom prst="rect">
            <a:avLst/>
          </a:prstGeom>
        </p:spPr>
      </p:pic>
      <p:sp>
        <p:nvSpPr>
          <p:cNvPr id="12" name="Espace réservé du numéro de diapositive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12AF6-3794-417C-8315-010C3BB3AD18}" type="slidenum">
              <a:rPr lang="fr-FR" smtClean="0"/>
              <a:pPr/>
              <a:t>37</a:t>
            </a:fld>
            <a:endParaRPr lang="fr-FR" dirty="0"/>
          </a:p>
        </p:txBody>
      </p:sp>
      <p:sp>
        <p:nvSpPr>
          <p:cNvPr id="10" name="Accolade ouvrante 9"/>
          <p:cNvSpPr/>
          <p:nvPr/>
        </p:nvSpPr>
        <p:spPr>
          <a:xfrm>
            <a:off x="2578142" y="2647835"/>
            <a:ext cx="601231" cy="2233142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4612385" y="3325295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Plusieurs vecteurs</a:t>
            </a:r>
            <a:endParaRPr lang="fr-FR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3267340" y="2298922"/>
            <a:ext cx="1324685" cy="6978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SICAV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3283910" y="4463536"/>
            <a:ext cx="1324685" cy="6978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FCP</a:t>
            </a:r>
          </a:p>
        </p:txBody>
      </p:sp>
      <p:sp>
        <p:nvSpPr>
          <p:cNvPr id="17" name="Accolade ouvrante 16"/>
          <p:cNvSpPr/>
          <p:nvPr/>
        </p:nvSpPr>
        <p:spPr>
          <a:xfrm>
            <a:off x="5761053" y="2647835"/>
            <a:ext cx="661858" cy="2875248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94770" y="3420008"/>
            <a:ext cx="2390840" cy="6978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Plusieurs familles d’OPVCM</a:t>
            </a:r>
          </a:p>
        </p:txBody>
      </p:sp>
    </p:spTree>
    <p:extLst>
      <p:ext uri="{BB962C8B-B14F-4D97-AF65-F5344CB8AC3E}">
        <p14:creationId xmlns:p14="http://schemas.microsoft.com/office/powerpoint/2010/main" val="76697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000" y="0"/>
            <a:ext cx="8568496" cy="1143000"/>
          </a:xfrm>
        </p:spPr>
        <p:txBody>
          <a:bodyPr/>
          <a:lstStyle/>
          <a:p>
            <a:r>
              <a:rPr lang="fr-FR" dirty="0"/>
              <a:t> </a:t>
            </a:r>
            <a:r>
              <a:rPr lang="fr-FR" dirty="0" smtClean="0"/>
              <a:t>Taille du marche français des fonds durables</a:t>
            </a:r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12AF6-3794-417C-8315-010C3BB3AD18}" type="slidenum">
              <a:rPr lang="fr-FR" smtClean="0"/>
              <a:pPr/>
              <a:t>38</a:t>
            </a:fld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286617"/>
            <a:ext cx="6957020" cy="519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8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PARTIE 4 : Le </a:t>
            </a:r>
            <a:r>
              <a:rPr lang="fr-FR" dirty="0" err="1"/>
              <a:t>role</a:t>
            </a:r>
            <a:r>
              <a:rPr lang="fr-FR" dirty="0"/>
              <a:t> des </a:t>
            </a:r>
            <a:r>
              <a:rPr lang="fr-FR" dirty="0" err="1"/>
              <a:t>etats</a:t>
            </a:r>
            <a:r>
              <a:rPr lang="fr-FR" dirty="0"/>
              <a:t> et des gouvernements</a:t>
            </a:r>
          </a:p>
        </p:txBody>
      </p:sp>
      <p:pic>
        <p:nvPicPr>
          <p:cNvPr id="4098" name="Picture 2" descr="L'Élysée backstage - Madame Figa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0000" y="2204864"/>
            <a:ext cx="6705600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12AF6-3794-417C-8315-010C3BB3AD18}" type="slidenum">
              <a:rPr lang="fr-FR" smtClean="0"/>
              <a:pPr/>
              <a:t>39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224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qu’est-ce que la finance verte ? 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68000" y="1440001"/>
            <a:ext cx="8229600" cy="1484943"/>
          </a:xfrm>
        </p:spPr>
        <p:txBody>
          <a:bodyPr>
            <a:normAutofit lnSpcReduction="10000"/>
          </a:bodyPr>
          <a:lstStyle/>
          <a:p>
            <a:pPr algn="just"/>
            <a:r>
              <a:rPr lang="fr-FR" sz="2400" b="1" dirty="0" smtClean="0"/>
              <a:t>La « finance verte » désigne l’ensemble des initiatives de </a:t>
            </a:r>
            <a:r>
              <a:rPr lang="fr-FR" sz="2400" b="1" u="sng" dirty="0" smtClean="0"/>
              <a:t>financement</a:t>
            </a:r>
            <a:r>
              <a:rPr lang="fr-FR" sz="2400" b="1" dirty="0" smtClean="0"/>
              <a:t> au profit </a:t>
            </a:r>
            <a:r>
              <a:rPr lang="fr-FR" sz="2400" b="1" u="sng" dirty="0" smtClean="0"/>
              <a:t>d’investissements </a:t>
            </a:r>
            <a:r>
              <a:rPr lang="fr-FR" sz="2400" b="1" dirty="0" smtClean="0"/>
              <a:t>bénéfiques à l’environnement et la biodiversité </a:t>
            </a:r>
            <a:r>
              <a:rPr lang="fr-FR" sz="2400" dirty="0" smtClean="0"/>
              <a:t>(</a:t>
            </a:r>
            <a:r>
              <a:rPr lang="fr-FR" sz="2400" i="1" dirty="0" smtClean="0"/>
              <a:t>Green Finance </a:t>
            </a:r>
            <a:r>
              <a:rPr lang="fr-FR" sz="2400" i="1" dirty="0" err="1" smtClean="0"/>
              <a:t>Study</a:t>
            </a:r>
            <a:r>
              <a:rPr lang="fr-FR" sz="2400" i="1" dirty="0" smtClean="0"/>
              <a:t> Group – groupe de travail du G20, rapport 2016).</a:t>
            </a:r>
          </a:p>
          <a:p>
            <a:pPr algn="just"/>
            <a:endParaRPr lang="fr-FR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1760" y="3271859"/>
            <a:ext cx="4680520" cy="3554825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12AF6-3794-417C-8315-010C3BB3AD18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108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endParaRPr lang="fr-FR" sz="3300" b="1" dirty="0"/>
          </a:p>
          <a:p>
            <a:pPr marL="0" lvl="0" indent="0">
              <a:buNone/>
            </a:pPr>
            <a:endParaRPr lang="fr-FR" sz="1500" b="1" dirty="0" smtClean="0"/>
          </a:p>
          <a:p>
            <a:pPr marL="0" lvl="0" indent="0" algn="just">
              <a:buNone/>
            </a:pPr>
            <a:r>
              <a:rPr lang="fr-FR" sz="2800" b="1" dirty="0" smtClean="0"/>
              <a:t>Créer un cadre propice au développement du financement de la transition vers une économie bas carbone</a:t>
            </a:r>
          </a:p>
          <a:p>
            <a:pPr marL="0" lvl="0" indent="0" algn="just">
              <a:buNone/>
            </a:pPr>
            <a:endParaRPr lang="fr-FR" sz="2800" b="1" dirty="0" smtClean="0"/>
          </a:p>
          <a:p>
            <a:pPr marL="0" lvl="0" indent="0" algn="just">
              <a:buNone/>
            </a:pPr>
            <a:r>
              <a:rPr lang="fr-FR" sz="2800" b="1" dirty="0" smtClean="0"/>
              <a:t>Attribuer des incitations fiscales</a:t>
            </a:r>
          </a:p>
          <a:p>
            <a:pPr marL="0" lvl="0" indent="0" algn="just">
              <a:buNone/>
            </a:pPr>
            <a:endParaRPr lang="fr-FR" sz="2800" b="1" dirty="0" smtClean="0"/>
          </a:p>
          <a:p>
            <a:pPr marL="0" lvl="0" indent="0" algn="just">
              <a:buNone/>
            </a:pPr>
            <a:r>
              <a:rPr lang="fr-FR" sz="2800" b="1" dirty="0" smtClean="0"/>
              <a:t>Contrôler et réglementer</a:t>
            </a:r>
          </a:p>
          <a:p>
            <a:pPr lvl="0"/>
            <a:endParaRPr lang="fr-FR" sz="3300" b="1" dirty="0" smtClean="0"/>
          </a:p>
          <a:p>
            <a:pPr lvl="0"/>
            <a:endParaRPr lang="fr-FR" sz="3300" dirty="0"/>
          </a:p>
          <a:p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</a:t>
            </a:r>
            <a:r>
              <a:rPr lang="fr-FR" dirty="0" err="1" smtClean="0"/>
              <a:t>role</a:t>
            </a:r>
            <a:r>
              <a:rPr lang="fr-FR" dirty="0" smtClean="0"/>
              <a:t> des </a:t>
            </a:r>
            <a:r>
              <a:rPr lang="fr-FR" dirty="0" err="1" smtClean="0"/>
              <a:t>etats</a:t>
            </a:r>
            <a:r>
              <a:rPr lang="fr-FR" dirty="0" smtClean="0"/>
              <a:t> et des gouvernements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12AF6-3794-417C-8315-010C3BB3AD18}" type="slidenum">
              <a:rPr lang="fr-FR" smtClean="0"/>
              <a:pPr/>
              <a:t>40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191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CADRE PROPICE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696" y="2348880"/>
            <a:ext cx="9002774" cy="2592288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12AF6-3794-417C-8315-010C3BB3AD18}" type="slidenum">
              <a:rPr lang="fr-FR" smtClean="0"/>
              <a:pPr/>
              <a:t>41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04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INCITATIONS FISCALES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6813" y="1700807"/>
            <a:ext cx="2651646" cy="158792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4394" y="4409266"/>
            <a:ext cx="3135009" cy="194796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86"/>
          <a:stretch/>
        </p:blipFill>
        <p:spPr>
          <a:xfrm>
            <a:off x="5592068" y="1385572"/>
            <a:ext cx="2580332" cy="221839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036" y="4500175"/>
            <a:ext cx="1965554" cy="1766150"/>
          </a:xfrm>
          <a:prstGeom prst="rect">
            <a:avLst/>
          </a:prstGeom>
        </p:spPr>
      </p:pic>
      <p:sp>
        <p:nvSpPr>
          <p:cNvPr id="12" name="Espace réservé du numéro de diapositive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12AF6-3794-417C-8315-010C3BB3AD18}" type="slidenum">
              <a:rPr lang="fr-FR" smtClean="0"/>
              <a:pPr/>
              <a:t>42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4518097"/>
            <a:ext cx="2333395" cy="135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09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CONTRÔLE ET REGLEMENTATION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257" y="2011275"/>
            <a:ext cx="7029450" cy="3600450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12AF6-3794-417C-8315-010C3BB3AD18}" type="slidenum">
              <a:rPr lang="fr-FR" smtClean="0"/>
              <a:pPr/>
              <a:t>43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284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QUID DE LA FIABILITE DES DONNEES utilisées pour les labels ?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2128" y="5051705"/>
            <a:ext cx="1827143" cy="1076986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1625" y="5304221"/>
            <a:ext cx="2390775" cy="666750"/>
          </a:xfrm>
          <a:prstGeom prst="rect">
            <a:avLst/>
          </a:prstGeom>
        </p:spPr>
      </p:pic>
      <p:pic>
        <p:nvPicPr>
          <p:cNvPr id="1026" name="Picture 2" descr="LFR Actions Solidaires obtient le label Finansol - La Financière Responsabl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294" y="4672971"/>
            <a:ext cx="1807784" cy="174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lèche droite rayée 8"/>
          <p:cNvSpPr/>
          <p:nvPr/>
        </p:nvSpPr>
        <p:spPr>
          <a:xfrm rot="5400000">
            <a:off x="4043734" y="3906971"/>
            <a:ext cx="883930" cy="648072"/>
          </a:xfrm>
          <a:prstGeom prst="striped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2504078" y="1889754"/>
            <a:ext cx="3744416" cy="55457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Données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2528461" y="2681423"/>
            <a:ext cx="3744416" cy="55457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Choix méthodologiques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030" name="Picture 6" descr="Homme De Pensée De Dessin Animé Avec Point D'interrogation Dans Think  Bubble | Vecteur Premium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1753530"/>
            <a:ext cx="1764382" cy="176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12AF6-3794-417C-8315-010C3BB3AD18}" type="slidenum">
              <a:rPr lang="fr-FR" smtClean="0"/>
              <a:pPr/>
              <a:t>44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048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NECESSAIRE TAXONOMIE</a:t>
            </a: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670552" y="3094572"/>
            <a:ext cx="6973940" cy="4436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Activités bas-carbone et compatibles avec l’accord de Paris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649164" y="1652375"/>
            <a:ext cx="7016717" cy="101969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Volonté de créer une classification standardisée au niveau européen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649164" y="3675497"/>
            <a:ext cx="6973940" cy="69632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Activités qui pourraient contribuer à la transition mais qui ne suivent pas encore la trajectoire de neutralité carbone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691941" y="4509120"/>
            <a:ext cx="6973940" cy="4436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Activités qui réduisent les émissions d’autres activités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12AF6-3794-417C-8315-010C3BB3AD18}" type="slidenum">
              <a:rPr lang="fr-FR" smtClean="0"/>
              <a:pPr/>
              <a:t>45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01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fr-FR" sz="3300" b="1" dirty="0" smtClean="0"/>
          </a:p>
          <a:p>
            <a:pPr lvl="0"/>
            <a:endParaRPr lang="fr-FR" sz="3300" dirty="0"/>
          </a:p>
          <a:p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PARTIE 5 : </a:t>
            </a:r>
            <a:r>
              <a:rPr lang="fr-FR" dirty="0" err="1" smtClean="0"/>
              <a:t>QuiD</a:t>
            </a:r>
            <a:r>
              <a:rPr lang="fr-FR" dirty="0" smtClean="0"/>
              <a:t> du rôle des banques centrales ?</a:t>
            </a:r>
            <a:endParaRPr lang="fr-FR" dirty="0"/>
          </a:p>
        </p:txBody>
      </p:sp>
      <p:pic>
        <p:nvPicPr>
          <p:cNvPr id="5122" name="Picture 2" descr="Argent : à quoi sert encore la Banque de France 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2003562"/>
            <a:ext cx="704850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12AF6-3794-417C-8315-010C3BB3AD18}" type="slidenum">
              <a:rPr lang="fr-FR" smtClean="0"/>
              <a:pPr/>
              <a:t>46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309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200" dirty="0"/>
              <a:t>Les risques liés au climat sont </a:t>
            </a:r>
            <a:r>
              <a:rPr lang="fr-FR" sz="2200" dirty="0" smtClean="0"/>
              <a:t>une </a:t>
            </a:r>
            <a:r>
              <a:rPr lang="fr-FR" sz="2200" dirty="0"/>
              <a:t>source de risque financier 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20212" y="1700808"/>
            <a:ext cx="8744275" cy="4464496"/>
          </a:xfrm>
        </p:spPr>
        <p:txBody>
          <a:bodyPr>
            <a:normAutofit/>
          </a:bodyPr>
          <a:lstStyle/>
          <a:p>
            <a:pPr algn="just"/>
            <a:r>
              <a:rPr lang="fr-FR" sz="2800" dirty="0" smtClean="0"/>
              <a:t>Il revient en premier aux </a:t>
            </a:r>
            <a:r>
              <a:rPr lang="fr-FR" sz="2800" b="1" dirty="0"/>
              <a:t>décideurs </a:t>
            </a:r>
            <a:r>
              <a:rPr lang="fr-FR" sz="2800" b="1" dirty="0" smtClean="0"/>
              <a:t>politiques élus </a:t>
            </a:r>
            <a:r>
              <a:rPr lang="fr-FR" sz="2800" dirty="0" smtClean="0"/>
              <a:t>de </a:t>
            </a:r>
            <a:r>
              <a:rPr lang="fr-FR" sz="2800" dirty="0"/>
              <a:t>prendre les mesures </a:t>
            </a:r>
            <a:r>
              <a:rPr lang="fr-FR" sz="2800" dirty="0" smtClean="0"/>
              <a:t>appropriées (incitations fiscales, réglementation, subventions etc.).</a:t>
            </a:r>
            <a:endParaRPr lang="fr-FR" sz="2800" dirty="0"/>
          </a:p>
          <a:p>
            <a:pPr marL="0" indent="0" algn="just">
              <a:buNone/>
            </a:pPr>
            <a:endParaRPr lang="en-US" sz="1500" dirty="0" smtClean="0"/>
          </a:p>
          <a:p>
            <a:pPr algn="just"/>
            <a:r>
              <a:rPr lang="fr-FR" sz="2800" b="1" dirty="0"/>
              <a:t>Les banques centrales et les superviseurs </a:t>
            </a:r>
            <a:r>
              <a:rPr lang="fr-FR" sz="2800" dirty="0" smtClean="0"/>
              <a:t>doivent néanmoins exercer leurs responsabilités, dans </a:t>
            </a:r>
            <a:r>
              <a:rPr lang="fr-FR" sz="2800" dirty="0"/>
              <a:t>le </a:t>
            </a:r>
            <a:r>
              <a:rPr lang="fr-FR" sz="2800" dirty="0" smtClean="0"/>
              <a:t>cadre de leur mandat. Or, </a:t>
            </a:r>
            <a:r>
              <a:rPr lang="fr-FR" sz="2800" b="1" dirty="0" smtClean="0"/>
              <a:t>les risques liés au climat sont une source de risque financier</a:t>
            </a:r>
            <a:r>
              <a:rPr lang="fr-FR" sz="2800" dirty="0" smtClean="0"/>
              <a:t>.</a:t>
            </a:r>
          </a:p>
          <a:p>
            <a:pPr algn="just"/>
            <a:endParaRPr lang="fr-FR" sz="2800" dirty="0" smtClean="0"/>
          </a:p>
          <a:p>
            <a:pPr algn="just"/>
            <a:r>
              <a:rPr lang="fr-FR" sz="2800" b="1" dirty="0" smtClean="0"/>
              <a:t>Risque financier </a:t>
            </a:r>
            <a:r>
              <a:rPr lang="fr-FR" sz="2800" dirty="0" smtClean="0"/>
              <a:t>= risque physique + risque de transition</a:t>
            </a:r>
            <a:endParaRPr lang="fr-FR" sz="2800" dirty="0"/>
          </a:p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12AF6-3794-417C-8315-010C3BB3AD18}" type="slidenum">
              <a:rPr lang="fr-FR" smtClean="0"/>
              <a:pPr/>
              <a:t>47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797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68000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2200" dirty="0" smtClean="0"/>
              <a:t>Les </a:t>
            </a:r>
            <a:r>
              <a:rPr lang="fr-FR" sz="2200" dirty="0" err="1" smtClean="0"/>
              <a:t>riSQUEs</a:t>
            </a:r>
            <a:r>
              <a:rPr lang="fr-FR" sz="2200" dirty="0" smtClean="0"/>
              <a:t> </a:t>
            </a:r>
            <a:r>
              <a:rPr lang="fr-FR" sz="2200" dirty="0" err="1" smtClean="0"/>
              <a:t>PHYSIQUEs</a:t>
            </a:r>
            <a:r>
              <a:rPr lang="fr-FR" sz="2200" dirty="0" smtClean="0"/>
              <a:t> </a:t>
            </a:r>
            <a:endParaRPr lang="fr-FR" sz="2200" dirty="0"/>
          </a:p>
        </p:txBody>
      </p:sp>
      <p:sp>
        <p:nvSpPr>
          <p:cNvPr id="7" name="Espace réservé du contenu 4"/>
          <p:cNvSpPr txBox="1">
            <a:spLocks/>
          </p:cNvSpPr>
          <p:nvPr/>
        </p:nvSpPr>
        <p:spPr>
          <a:xfrm>
            <a:off x="446856" y="1484784"/>
            <a:ext cx="8229600" cy="4995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2000" indent="-2520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600" kern="1200">
                <a:solidFill>
                  <a:srgbClr val="205AA7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205AA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>
              <a:buFont typeface="Arial" panose="020B0604020202020204" pitchFamily="34" charset="0"/>
              <a:buNone/>
            </a:pPr>
            <a:endParaRPr lang="fr-FR" dirty="0" smtClean="0"/>
          </a:p>
          <a:p>
            <a:pPr marL="0" indent="0" algn="just">
              <a:buNone/>
            </a:pPr>
            <a:r>
              <a:rPr lang="fr-FR" b="1" dirty="0" smtClean="0"/>
              <a:t>Les </a:t>
            </a:r>
            <a:r>
              <a:rPr lang="fr-FR" b="1" dirty="0"/>
              <a:t>risques physiques </a:t>
            </a:r>
            <a:r>
              <a:rPr lang="fr-FR" dirty="0"/>
              <a:t>concernent les pertes économiques et financières liées à l’augmentation de la fréquence et de l’intensité des évènements climatiques extrêmes (ouragans, </a:t>
            </a:r>
            <a:r>
              <a:rPr lang="fr-FR" dirty="0" smtClean="0"/>
              <a:t>inondations …) </a:t>
            </a:r>
            <a:r>
              <a:rPr lang="fr-FR" dirty="0"/>
              <a:t>ainsi qu’aux changements de long terme des tendances climatiques </a:t>
            </a:r>
            <a:r>
              <a:rPr lang="fr-FR" dirty="0" smtClean="0"/>
              <a:t>(augmentation </a:t>
            </a:r>
            <a:r>
              <a:rPr lang="fr-FR" dirty="0"/>
              <a:t>du niveau de la </a:t>
            </a:r>
            <a:r>
              <a:rPr lang="fr-FR" dirty="0" smtClean="0"/>
              <a:t>mer ou désertification/perturbations du secteur agricole). 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12AF6-3794-417C-8315-010C3BB3AD18}" type="slidenum">
              <a:rPr lang="fr-FR" smtClean="0"/>
              <a:pPr/>
              <a:t>48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133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68000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2200" dirty="0" smtClean="0"/>
              <a:t>Les </a:t>
            </a:r>
            <a:r>
              <a:rPr lang="fr-FR" sz="2200" dirty="0" err="1" smtClean="0"/>
              <a:t>riSQUEs</a:t>
            </a:r>
            <a:r>
              <a:rPr lang="fr-FR" sz="2200" dirty="0" smtClean="0"/>
              <a:t> DE TRANSITION</a:t>
            </a:r>
            <a:endParaRPr lang="fr-FR" sz="2200" dirty="0"/>
          </a:p>
        </p:txBody>
      </p:sp>
      <p:sp>
        <p:nvSpPr>
          <p:cNvPr id="7" name="Espace réservé du contenu 4"/>
          <p:cNvSpPr txBox="1">
            <a:spLocks/>
          </p:cNvSpPr>
          <p:nvPr/>
        </p:nvSpPr>
        <p:spPr>
          <a:xfrm>
            <a:off x="464799" y="1763195"/>
            <a:ext cx="8229600" cy="4104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2000" indent="-2520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600" kern="1200">
                <a:solidFill>
                  <a:srgbClr val="205AA7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205AA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b="1" dirty="0" smtClean="0"/>
              <a:t>Les </a:t>
            </a:r>
            <a:r>
              <a:rPr lang="fr-FR" b="1" dirty="0"/>
              <a:t>risques de transition </a:t>
            </a:r>
            <a:r>
              <a:rPr lang="fr-FR" dirty="0"/>
              <a:t>concernent les risques qui pourraient se matérialiser en cas de transition rapide vers une économie bas-carbone (par exemple, du fait de politiques publiques soudaines, de </a:t>
            </a:r>
            <a:r>
              <a:rPr lang="fr-FR" dirty="0" smtClean="0"/>
              <a:t>ruptures, </a:t>
            </a:r>
            <a:r>
              <a:rPr lang="fr-FR" dirty="0"/>
              <a:t>etc.). </a:t>
            </a:r>
            <a:endParaRPr lang="fr-FR" dirty="0" smtClean="0"/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dirty="0" smtClean="0"/>
              <a:t>=&gt; Risque d’«</a:t>
            </a:r>
            <a:r>
              <a:rPr lang="fr-FR" dirty="0"/>
              <a:t> actifs échoués </a:t>
            </a:r>
            <a:r>
              <a:rPr lang="fr-FR" dirty="0" smtClean="0"/>
              <a:t> »</a:t>
            </a:r>
            <a:endParaRPr lang="en-US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12AF6-3794-417C-8315-010C3BB3AD18}" type="slidenum">
              <a:rPr lang="fr-FR" smtClean="0"/>
              <a:pPr/>
              <a:t>49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269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Changement climatique : une menace mondiale</a:t>
            </a:r>
          </a:p>
        </p:txBody>
      </p:sp>
      <p:sp>
        <p:nvSpPr>
          <p:cNvPr id="3" name="Rectangle 2"/>
          <p:cNvSpPr/>
          <p:nvPr/>
        </p:nvSpPr>
        <p:spPr>
          <a:xfrm>
            <a:off x="8028384" y="2060848"/>
            <a:ext cx="100811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2843808" y="4437112"/>
            <a:ext cx="792088" cy="43204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b="1" dirty="0" smtClean="0"/>
              <a:t>Émissions historiques</a:t>
            </a:r>
            <a:endParaRPr lang="fr-FR" sz="1000" b="1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471" y="1796916"/>
            <a:ext cx="4391025" cy="41148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24" r="3841"/>
          <a:stretch/>
        </p:blipFill>
        <p:spPr>
          <a:xfrm>
            <a:off x="262320" y="2492896"/>
            <a:ext cx="4320480" cy="2722840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12AF6-3794-417C-8315-010C3BB3AD18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138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Canaux de transmission et de contagion des risques physiques et de transition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12AF6-3794-417C-8315-010C3BB3AD18}" type="slidenum">
              <a:rPr lang="fr-FR" smtClean="0"/>
              <a:pPr/>
              <a:t>50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2818" y="1173293"/>
            <a:ext cx="5779964" cy="185395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8464" y="3020571"/>
            <a:ext cx="6048672" cy="378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41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Réseau </a:t>
            </a:r>
            <a:r>
              <a:rPr lang="fr-FR" dirty="0"/>
              <a:t>pour le verdissement du système financier (NGFS)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12AF6-3794-417C-8315-010C3BB3AD18}" type="slidenum">
              <a:rPr lang="fr-FR" smtClean="0"/>
              <a:pPr/>
              <a:t>51</a:t>
            </a:fld>
            <a:endParaRPr lang="fr-FR" smtClean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1196752"/>
            <a:ext cx="4464496" cy="5548542"/>
          </a:xfrm>
          <a:prstGeom prst="rect">
            <a:avLst/>
          </a:prstGeom>
        </p:spPr>
      </p:pic>
      <p:sp>
        <p:nvSpPr>
          <p:cNvPr id="9" name="Espace réservé du contenu 4"/>
          <p:cNvSpPr txBox="1">
            <a:spLocks/>
          </p:cNvSpPr>
          <p:nvPr/>
        </p:nvSpPr>
        <p:spPr>
          <a:xfrm>
            <a:off x="5076056" y="1556792"/>
            <a:ext cx="3492328" cy="31615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2000" indent="-2520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600" kern="1200">
                <a:solidFill>
                  <a:srgbClr val="205AA7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205AA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000" dirty="0" smtClean="0"/>
              <a:t>Créé à Paris</a:t>
            </a:r>
            <a:r>
              <a:rPr lang="fr-FR" sz="2000" dirty="0"/>
              <a:t>, </a:t>
            </a:r>
            <a:r>
              <a:rPr lang="fr-FR" sz="2000" dirty="0" smtClean="0"/>
              <a:t>en décembre</a:t>
            </a:r>
            <a:r>
              <a:rPr lang="fr-FR" sz="2000" dirty="0"/>
              <a:t> </a:t>
            </a:r>
            <a:r>
              <a:rPr lang="fr-FR" sz="2000" dirty="0" smtClean="0"/>
              <a:t>2017, </a:t>
            </a:r>
            <a:r>
              <a:rPr lang="fr-FR" sz="2000" i="1" dirty="0"/>
              <a:t>One Planet Summit</a:t>
            </a:r>
            <a:r>
              <a:rPr lang="fr-FR" sz="2000" dirty="0"/>
              <a:t> : </a:t>
            </a:r>
            <a:r>
              <a:rPr lang="fr-FR" sz="2000" b="1" dirty="0"/>
              <a:t>8 banques centrales et superviseurs ont mis en place le réseau </a:t>
            </a:r>
            <a:r>
              <a:rPr lang="fr-FR" sz="2000" b="1" dirty="0" smtClean="0"/>
              <a:t>NGFS (FR, </a:t>
            </a:r>
            <a:r>
              <a:rPr lang="fr-FR" sz="2000" b="1" dirty="0" err="1" smtClean="0"/>
              <a:t>BoE</a:t>
            </a:r>
            <a:r>
              <a:rPr lang="fr-FR" sz="2000" b="1" dirty="0" smtClean="0"/>
              <a:t>, </a:t>
            </a:r>
            <a:r>
              <a:rPr lang="fr-FR" sz="2000" b="1" dirty="0" err="1" smtClean="0"/>
              <a:t>Buba</a:t>
            </a:r>
            <a:r>
              <a:rPr lang="fr-FR" sz="2000" b="1" dirty="0" smtClean="0"/>
              <a:t>, Maroc, Chine, Mexique notamment)</a:t>
            </a:r>
            <a:r>
              <a:rPr lang="fr-FR" sz="2000" dirty="0" smtClean="0"/>
              <a:t>.</a:t>
            </a:r>
          </a:p>
          <a:p>
            <a:pPr algn="just">
              <a:spcBef>
                <a:spcPts val="0"/>
              </a:spcBef>
            </a:pPr>
            <a:endParaRPr lang="fr-FR" sz="2000" dirty="0"/>
          </a:p>
          <a:p>
            <a:r>
              <a:rPr lang="fr-FR" sz="2000" dirty="0" smtClean="0"/>
              <a:t>Aujourd’hui </a:t>
            </a:r>
            <a:r>
              <a:rPr lang="fr-FR" sz="2000" smtClean="0"/>
              <a:t>: </a:t>
            </a:r>
            <a:r>
              <a:rPr lang="fr-FR" sz="2000" b="1" smtClean="0"/>
              <a:t>95 </a:t>
            </a:r>
            <a:r>
              <a:rPr lang="fr-FR" sz="2000" b="1" dirty="0" smtClean="0"/>
              <a:t>membres</a:t>
            </a:r>
            <a:r>
              <a:rPr lang="fr-FR" sz="2000" dirty="0" smtClean="0"/>
              <a:t> </a:t>
            </a:r>
            <a:r>
              <a:rPr lang="fr-FR" sz="2000"/>
              <a:t>et </a:t>
            </a:r>
            <a:r>
              <a:rPr lang="fr-FR" sz="2000" b="1" smtClean="0"/>
              <a:t>15 </a:t>
            </a:r>
            <a:r>
              <a:rPr lang="fr-FR" sz="2000" b="1" dirty="0" smtClean="0"/>
              <a:t>observateurs</a:t>
            </a:r>
            <a:r>
              <a:rPr lang="fr-FR" sz="2000" dirty="0" smtClean="0"/>
              <a:t>, couvrant </a:t>
            </a:r>
            <a:r>
              <a:rPr lang="fr-FR" sz="2000" dirty="0"/>
              <a:t>5 continents</a:t>
            </a:r>
            <a:r>
              <a:rPr lang="fr-FR" sz="20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fr-FR" sz="2000" dirty="0"/>
          </a:p>
          <a:p>
            <a:pPr algn="just">
              <a:spcBef>
                <a:spcPts val="0"/>
              </a:spcBef>
            </a:pPr>
            <a:r>
              <a:rPr lang="fr-FR" sz="2000" b="1" dirty="0" smtClean="0"/>
              <a:t>Coalition </a:t>
            </a:r>
            <a:r>
              <a:rPr lang="fr-FR" sz="2000" b="1" dirty="0"/>
              <a:t>des </a:t>
            </a:r>
            <a:r>
              <a:rPr lang="fr-FR" sz="2000" b="1" dirty="0" smtClean="0"/>
              <a:t>volontés</a:t>
            </a:r>
            <a:r>
              <a:rPr lang="fr-FR" sz="2000" dirty="0" smtClean="0"/>
              <a:t>. En </a:t>
            </a:r>
            <a:r>
              <a:rPr lang="fr-FR" sz="2000" dirty="0"/>
              <a:t>aucun cas, une instance normative.</a:t>
            </a:r>
          </a:p>
          <a:p>
            <a:pPr marL="0" indent="0" algn="just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7830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12AF6-3794-417C-8315-010C3BB3AD18}" type="slidenum">
              <a:rPr lang="fr-FR" smtClean="0"/>
              <a:pPr/>
              <a:t>52</a:t>
            </a:fld>
            <a:endParaRPr lang="fr-FR" smtClean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68000" y="-34506"/>
            <a:ext cx="8229600" cy="1143000"/>
          </a:xfrm>
        </p:spPr>
        <p:txBody>
          <a:bodyPr/>
          <a:lstStyle/>
          <a:p>
            <a:pPr algn="just"/>
            <a:r>
              <a:rPr lang="fr-FR"/>
              <a:t>Premier rapport complet du NGFS (avril 2019)</a:t>
            </a:r>
          </a:p>
        </p:txBody>
      </p:sp>
      <p:sp>
        <p:nvSpPr>
          <p:cNvPr id="7" name="Rectangle 6"/>
          <p:cNvSpPr/>
          <p:nvPr/>
        </p:nvSpPr>
        <p:spPr>
          <a:xfrm>
            <a:off x="179512" y="1556792"/>
            <a:ext cx="3323168" cy="472644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1556792"/>
            <a:ext cx="5317069" cy="472644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087280" y="1806343"/>
            <a:ext cx="2610320" cy="504056"/>
          </a:xfrm>
          <a:prstGeom prst="rect">
            <a:avLst/>
          </a:prstGeom>
          <a:solidFill>
            <a:srgbClr val="00A6A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000" dirty="0" smtClean="0">
                <a:solidFill>
                  <a:schemeClr val="bg1"/>
                </a:solidFill>
              </a:rPr>
              <a:t>Intégrer les risques climatiques dans la suivi de la stabilité financière et la supervision microprudentielle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87280" y="2492896"/>
            <a:ext cx="2610320" cy="504056"/>
          </a:xfrm>
          <a:prstGeom prst="rect">
            <a:avLst/>
          </a:prstGeom>
          <a:solidFill>
            <a:srgbClr val="00A6A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000" dirty="0" smtClean="0">
                <a:solidFill>
                  <a:schemeClr val="bg1"/>
                </a:solidFill>
              </a:rPr>
              <a:t>Intégrer les facteurs liés au développement</a:t>
            </a:r>
            <a:br>
              <a:rPr lang="fr-FR" sz="1000" dirty="0" smtClean="0">
                <a:solidFill>
                  <a:schemeClr val="bg1"/>
                </a:solidFill>
              </a:rPr>
            </a:br>
            <a:r>
              <a:rPr lang="fr-FR" sz="1000" dirty="0" smtClean="0">
                <a:solidFill>
                  <a:schemeClr val="bg1"/>
                </a:solidFill>
              </a:rPr>
              <a:t>durable dans la gestion de portefeuille</a:t>
            </a:r>
            <a:br>
              <a:rPr lang="fr-FR" sz="1000" dirty="0" smtClean="0">
                <a:solidFill>
                  <a:schemeClr val="bg1"/>
                </a:solidFill>
              </a:rPr>
            </a:br>
            <a:r>
              <a:rPr lang="fr-FR" sz="1000" dirty="0" smtClean="0">
                <a:solidFill>
                  <a:schemeClr val="bg1"/>
                </a:solidFill>
              </a:rPr>
              <a:t>pour compte propre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16364" y="3158716"/>
            <a:ext cx="2610320" cy="504056"/>
          </a:xfrm>
          <a:prstGeom prst="rect">
            <a:avLst/>
          </a:prstGeom>
          <a:solidFill>
            <a:srgbClr val="00A6A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000" dirty="0" smtClean="0">
                <a:solidFill>
                  <a:schemeClr val="bg1"/>
                </a:solidFill>
              </a:rPr>
              <a:t>Remédier aux lacunes en matière de données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33050" y="3789040"/>
            <a:ext cx="2610320" cy="616600"/>
          </a:xfrm>
          <a:prstGeom prst="rect">
            <a:avLst/>
          </a:prstGeom>
          <a:solidFill>
            <a:srgbClr val="00A6A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000" dirty="0" smtClean="0">
                <a:solidFill>
                  <a:schemeClr val="bg1"/>
                </a:solidFill>
              </a:rPr>
              <a:t>Sensibiliser davantage et renforcer les capacités d’analyse, encourager l’assistance technique et le partage des connaissances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33050" y="4817301"/>
            <a:ext cx="2610320" cy="616600"/>
          </a:xfrm>
          <a:prstGeom prst="rect">
            <a:avLst/>
          </a:prstGeom>
          <a:solidFill>
            <a:srgbClr val="C7CB3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000" dirty="0" smtClean="0">
                <a:solidFill>
                  <a:schemeClr val="tx1"/>
                </a:solidFill>
              </a:rPr>
              <a:t>Parvenir à une publication d’informations financières en rapport avec le risque climatique et environnemental sur des bases solides et homogènes  au plan international</a:t>
            </a:r>
            <a:endParaRPr lang="fr-FR" sz="1000" dirty="0">
              <a:solidFill>
                <a:srgbClr val="C7CB3A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33050" y="5537262"/>
            <a:ext cx="2610320" cy="616600"/>
          </a:xfrm>
          <a:prstGeom prst="rect">
            <a:avLst/>
          </a:prstGeom>
          <a:solidFill>
            <a:srgbClr val="C7CB3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000" dirty="0" smtClean="0">
                <a:solidFill>
                  <a:schemeClr val="tx1"/>
                </a:solidFill>
              </a:rPr>
              <a:t>Favoriser le développement d’une « taxonomie » (classification) des activités économiques</a:t>
            </a:r>
            <a:endParaRPr lang="fr-FR" sz="1000" dirty="0">
              <a:solidFill>
                <a:srgbClr val="C7CB3A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17620" y="4509120"/>
            <a:ext cx="3446667" cy="23617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000" b="1" dirty="0" smtClean="0">
                <a:solidFill>
                  <a:srgbClr val="C7CB3A"/>
                </a:solidFill>
              </a:rPr>
              <a:t>Décideurs de politique économique</a:t>
            </a:r>
            <a:endParaRPr lang="fr-FR" sz="1000" b="1" dirty="0">
              <a:solidFill>
                <a:srgbClr val="C7CB3A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84" y="1598089"/>
            <a:ext cx="3288596" cy="464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10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000" y="-26125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ETUDE MENEE PAR L’ACPR</a:t>
            </a:r>
            <a:endParaRPr lang="fr-FR" dirty="0"/>
          </a:p>
        </p:txBody>
      </p:sp>
      <p:sp>
        <p:nvSpPr>
          <p:cNvPr id="11" name="Espace réservé du contenu 4"/>
          <p:cNvSpPr txBox="1">
            <a:spLocks/>
          </p:cNvSpPr>
          <p:nvPr/>
        </p:nvSpPr>
        <p:spPr>
          <a:xfrm>
            <a:off x="433648" y="6093296"/>
            <a:ext cx="8229600" cy="901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2000" indent="-2520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600" kern="1200">
                <a:solidFill>
                  <a:srgbClr val="205AA7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205AA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000" dirty="0"/>
          </a:p>
        </p:txBody>
      </p:sp>
      <p:sp>
        <p:nvSpPr>
          <p:cNvPr id="15" name="Espace réservé du contenu 4"/>
          <p:cNvSpPr txBox="1">
            <a:spLocks/>
          </p:cNvSpPr>
          <p:nvPr/>
        </p:nvSpPr>
        <p:spPr>
          <a:xfrm>
            <a:off x="323528" y="1886918"/>
            <a:ext cx="4129660" cy="46569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2000" indent="-2520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600" kern="1200">
                <a:solidFill>
                  <a:srgbClr val="205AA7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205AA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000" dirty="0"/>
              <a:t>En </a:t>
            </a:r>
            <a:r>
              <a:rPr lang="fr-FR" sz="2000" dirty="0" smtClean="0"/>
              <a:t>2019</a:t>
            </a:r>
            <a:r>
              <a:rPr lang="fr-FR" sz="2000" dirty="0"/>
              <a:t>, l’ACPR a publié </a:t>
            </a:r>
            <a:r>
              <a:rPr lang="fr-FR" sz="2000" b="1" dirty="0" smtClean="0"/>
              <a:t>deux études </a:t>
            </a:r>
            <a:r>
              <a:rPr lang="fr-FR" sz="2000" b="1" dirty="0"/>
              <a:t>sur les institutions financières françaises (banques et assureurs) face </a:t>
            </a:r>
            <a:r>
              <a:rPr lang="fr-FR" sz="2000" b="1" dirty="0" smtClean="0"/>
              <a:t>aux </a:t>
            </a:r>
            <a:r>
              <a:rPr lang="fr-FR" sz="2000" b="1" dirty="0"/>
              <a:t>risques liés au </a:t>
            </a:r>
            <a:r>
              <a:rPr lang="fr-FR" sz="2000" b="1" dirty="0" smtClean="0"/>
              <a:t>climat</a:t>
            </a:r>
            <a:r>
              <a:rPr lang="fr-FR" sz="2000" b="1" dirty="0"/>
              <a:t> </a:t>
            </a:r>
            <a:r>
              <a:rPr lang="fr-FR" sz="2000" b="1" dirty="0" smtClean="0"/>
              <a:t>=&gt; chiffrage en infographie à droite</a:t>
            </a:r>
            <a:endParaRPr lang="fr-FR" sz="2000" b="1" dirty="0"/>
          </a:p>
          <a:p>
            <a:pPr algn="just"/>
            <a:endParaRPr lang="en-US" sz="2000" dirty="0" smtClean="0"/>
          </a:p>
          <a:p>
            <a:pPr algn="just"/>
            <a:r>
              <a:rPr lang="fr-FR" sz="2000" dirty="0" smtClean="0"/>
              <a:t>Création d’une commission climat et finance durable fin 2019</a:t>
            </a:r>
          </a:p>
          <a:p>
            <a:pPr algn="just"/>
            <a:endParaRPr lang="fr-FR" sz="2000" dirty="0" smtClean="0"/>
          </a:p>
          <a:p>
            <a:pPr algn="just"/>
            <a:r>
              <a:rPr lang="fr-FR" sz="2000" dirty="0" smtClean="0"/>
              <a:t>L’ACPR a lancé en juillet 2020 son </a:t>
            </a:r>
            <a:r>
              <a:rPr lang="fr-FR" sz="2000" b="1" dirty="0" smtClean="0"/>
              <a:t>exercice pilote climat</a:t>
            </a:r>
          </a:p>
          <a:p>
            <a:pPr algn="just"/>
            <a:endParaRPr lang="fr-FR" sz="2000" dirty="0"/>
          </a:p>
          <a:p>
            <a:pPr algn="just"/>
            <a:endParaRPr lang="en-US" sz="16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7" y="1340768"/>
            <a:ext cx="3510160" cy="345638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2214" y="4869160"/>
            <a:ext cx="3357846" cy="1904450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12AF6-3794-417C-8315-010C3BB3AD18}" type="slidenum">
              <a:rPr lang="fr-FR" smtClean="0"/>
              <a:pPr/>
              <a:t>53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92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</a:t>
            </a:r>
            <a:r>
              <a:rPr lang="fr-FR" dirty="0"/>
              <a:t>pilote climatique 2020 (résultat publie en mai 2021</a:t>
            </a:r>
            <a:r>
              <a:rPr lang="fr-FR" dirty="0" smtClean="0"/>
              <a:t>) : 4 SCENARIOS ENVISAGES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12AF6-3794-417C-8315-010C3BB3AD18}" type="slidenum">
              <a:rPr lang="fr-FR" smtClean="0"/>
              <a:pPr/>
              <a:t>54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325" y="1168978"/>
            <a:ext cx="7600950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7145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Principaux résultats de l’exercice pilote climatique </a:t>
            </a:r>
            <a:r>
              <a:rPr lang="fr-FR" dirty="0" smtClean="0"/>
              <a:t>2020 (résultat publie en mai 2021)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12AF6-3794-417C-8315-010C3BB3AD18}" type="slidenum">
              <a:rPr lang="fr-FR" smtClean="0"/>
              <a:pPr/>
              <a:t>55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98" y="1700808"/>
            <a:ext cx="840105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0751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Sinistralite</a:t>
            </a:r>
            <a:r>
              <a:rPr lang="fr-FR" dirty="0" smtClean="0"/>
              <a:t> a horizon 2050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12AF6-3794-417C-8315-010C3BB3AD18}" type="slidenum">
              <a:rPr lang="fr-FR" smtClean="0"/>
              <a:pPr/>
              <a:t>56</a:t>
            </a:fld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1208098"/>
            <a:ext cx="5256584" cy="561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78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000" y="0"/>
            <a:ext cx="8568496" cy="1143000"/>
          </a:xfrm>
        </p:spPr>
        <p:txBody>
          <a:bodyPr/>
          <a:lstStyle/>
          <a:p>
            <a:r>
              <a:rPr lang="fr-FR" dirty="0" smtClean="0"/>
              <a:t>Ce que la banque centrale fait et ce qu’elle ne fait pas !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12AF6-3794-417C-8315-010C3BB3AD18}" type="slidenum">
              <a:rPr lang="fr-FR" smtClean="0"/>
              <a:pPr/>
              <a:t>57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912" y="1398794"/>
            <a:ext cx="7983776" cy="5285978"/>
          </a:xfrm>
          <a:prstGeom prst="rect">
            <a:avLst/>
          </a:prstGeom>
        </p:spPr>
      </p:pic>
      <p:sp>
        <p:nvSpPr>
          <p:cNvPr id="7" name="Multiplication 6"/>
          <p:cNvSpPr/>
          <p:nvPr/>
        </p:nvSpPr>
        <p:spPr>
          <a:xfrm>
            <a:off x="3779912" y="2204864"/>
            <a:ext cx="2088232" cy="3528392"/>
          </a:xfrm>
          <a:prstGeom prst="mathMultiply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Multiplication 7"/>
          <p:cNvSpPr/>
          <p:nvPr/>
        </p:nvSpPr>
        <p:spPr>
          <a:xfrm>
            <a:off x="6795612" y="2175201"/>
            <a:ext cx="2088232" cy="3528392"/>
          </a:xfrm>
          <a:prstGeom prst="mathMultiply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316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611560" y="0"/>
            <a:ext cx="8280920" cy="1052736"/>
          </a:xfrm>
        </p:spPr>
        <p:txBody>
          <a:bodyPr>
            <a:noAutofit/>
          </a:bodyPr>
          <a:lstStyle/>
          <a:p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La Banque de France</a:t>
            </a:r>
            <a:r>
              <a:rPr lang="fr-FR" dirty="0"/>
              <a:t> </a:t>
            </a:r>
            <a:r>
              <a:rPr lang="fr-FR" sz="2400" dirty="0" smtClean="0"/>
              <a:t>: investisseur responsable</a:t>
            </a:r>
            <a:endParaRPr lang="fr-FR" sz="1600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8460432" y="6342055"/>
            <a:ext cx="540000" cy="360000"/>
          </a:xfrm>
        </p:spPr>
        <p:txBody>
          <a:bodyPr/>
          <a:lstStyle/>
          <a:p>
            <a:pPr defTabSz="990570"/>
            <a:fld id="{A60369DB-74C4-4B0F-A6AE-23BB4D7D6A53}" type="slidenum">
              <a:rPr lang="fr-FR" smtClean="0"/>
              <a:pPr defTabSz="990570"/>
              <a:t>58</a:t>
            </a:fld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6922089" y="6309320"/>
            <a:ext cx="1661723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9828584" y="36450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431162"/>
            <a:ext cx="4197423" cy="479705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8043" y="1431163"/>
            <a:ext cx="4251740" cy="479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40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Questions-réponses sur les conventions collectives LégiSoci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16632"/>
            <a:ext cx="2967186" cy="79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12AF6-3794-417C-8315-010C3BB3AD18}" type="slidenum">
              <a:rPr lang="fr-FR" smtClean="0"/>
              <a:pPr/>
              <a:t>59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2060848"/>
            <a:ext cx="7957301" cy="300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1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ROLE DU système FINANCIER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12AF6-3794-417C-8315-010C3BB3AD18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7" name="Imag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628800"/>
            <a:ext cx="7056784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16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Ressources utiles</a:t>
            </a:r>
            <a:endParaRPr lang="fr-FR" dirty="0"/>
          </a:p>
        </p:txBody>
      </p:sp>
      <p:pic>
        <p:nvPicPr>
          <p:cNvPr id="4" name="Image 3">
            <a:hlinkClick r:id="rId4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2007" y="1390402"/>
            <a:ext cx="6210621" cy="165168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0" y="3672669"/>
            <a:ext cx="2880320" cy="990600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12AF6-3794-417C-8315-010C3BB3AD18}" type="slidenum">
              <a:rPr lang="fr-FR" smtClean="0"/>
              <a:pPr/>
              <a:t>60</a:t>
            </a:fld>
            <a:endParaRPr lang="fr-FR" dirty="0"/>
          </a:p>
        </p:txBody>
      </p:sp>
      <p:pic>
        <p:nvPicPr>
          <p:cNvPr id="7172" name="Picture 4" descr="Mes questions d'argent | Pourquoi ce site ?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27784" y="5730069"/>
            <a:ext cx="342900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_Wub5Cqv-c">
            <a:hlinkClick r:id="rId8"/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4582800" y="3357376"/>
            <a:ext cx="36576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10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RESSOURCES ABC DE l’ECONOMIE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12AF6-3794-417C-8315-010C3BB3AD18}" type="slidenum">
              <a:rPr lang="fr-FR" smtClean="0"/>
              <a:pPr/>
              <a:t>61</a:t>
            </a:fld>
            <a:endParaRPr lang="fr-FR" dirty="0"/>
          </a:p>
        </p:txBody>
      </p:sp>
      <p:pic>
        <p:nvPicPr>
          <p:cNvPr id="4" name="Image 3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625" y="1844824"/>
            <a:ext cx="7120350" cy="445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13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RESSOURCES ABC DE l’ECONOMIE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12AF6-3794-417C-8315-010C3BB3AD18}" type="slidenum">
              <a:rPr lang="fr-FR" smtClean="0"/>
              <a:pPr/>
              <a:t>62</a:t>
            </a:fld>
            <a:endParaRPr lang="fr-FR" dirty="0"/>
          </a:p>
        </p:txBody>
      </p:sp>
      <p:pic>
        <p:nvPicPr>
          <p:cNvPr id="5" name="Image 4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1169449"/>
            <a:ext cx="6217776" cy="549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67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RESSOURCES ABC DE l’ECONOMIE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12AF6-3794-417C-8315-010C3BB3AD18}" type="slidenum">
              <a:rPr lang="fr-FR" smtClean="0"/>
              <a:pPr/>
              <a:t>63</a:t>
            </a:fld>
            <a:endParaRPr lang="fr-FR" dirty="0"/>
          </a:p>
        </p:txBody>
      </p:sp>
      <p:pic>
        <p:nvPicPr>
          <p:cNvPr id="4" name="Image 3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1702195"/>
            <a:ext cx="6466110" cy="421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23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RESSOURCES ABC DE l’ECONOMIE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12AF6-3794-417C-8315-010C3BB3AD18}" type="slidenum">
              <a:rPr lang="fr-FR" smtClean="0"/>
              <a:pPr/>
              <a:t>64</a:t>
            </a:fld>
            <a:endParaRPr lang="fr-FR" dirty="0"/>
          </a:p>
        </p:txBody>
      </p:sp>
      <p:pic>
        <p:nvPicPr>
          <p:cNvPr id="5" name="Image 4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1806016"/>
            <a:ext cx="5218320" cy="401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49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SUIVEZ-NOUS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44824"/>
            <a:ext cx="9122928" cy="250475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220072" y="3546211"/>
            <a:ext cx="4104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i="1" dirty="0" smtClean="0">
                <a:solidFill>
                  <a:schemeClr val="bg1"/>
                </a:solidFill>
              </a:rPr>
              <a:t>Banque de France </a:t>
            </a:r>
          </a:p>
          <a:p>
            <a:pPr algn="ctr"/>
            <a:r>
              <a:rPr lang="fr-FR" sz="2200" i="1" dirty="0" smtClean="0">
                <a:solidFill>
                  <a:schemeClr val="bg1"/>
                </a:solidFill>
              </a:rPr>
              <a:t>ABC de l’</a:t>
            </a:r>
            <a:r>
              <a:rPr lang="fr-FR" sz="2200" i="1" dirty="0" err="1">
                <a:solidFill>
                  <a:schemeClr val="bg1"/>
                </a:solidFill>
              </a:rPr>
              <a:t>E</a:t>
            </a:r>
            <a:r>
              <a:rPr lang="fr-FR" sz="2200" i="1" dirty="0" err="1" smtClean="0">
                <a:solidFill>
                  <a:schemeClr val="bg1"/>
                </a:solidFill>
              </a:rPr>
              <a:t>conomie</a:t>
            </a:r>
            <a:endParaRPr lang="fr-FR" sz="2200" i="1" dirty="0">
              <a:solidFill>
                <a:schemeClr val="bg1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12AF6-3794-417C-8315-010C3BB3AD18}" type="slidenum">
              <a:rPr lang="fr-FR" smtClean="0"/>
              <a:pPr/>
              <a:t>65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538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qu’est-ce que la finance DURABLE ? 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68000" y="1440001"/>
            <a:ext cx="8229600" cy="148494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400" b="1" dirty="0" smtClean="0"/>
              <a:t>La finance durable désigne l’ensemble </a:t>
            </a:r>
            <a:r>
              <a:rPr lang="fr-FR" sz="2400" b="1" dirty="0"/>
              <a:t>des initiatives de </a:t>
            </a:r>
            <a:r>
              <a:rPr lang="fr-FR" sz="2400" b="1" u="sng" dirty="0"/>
              <a:t>financement</a:t>
            </a:r>
            <a:r>
              <a:rPr lang="fr-FR" sz="2400" b="1" dirty="0"/>
              <a:t> </a:t>
            </a:r>
            <a:r>
              <a:rPr lang="fr-FR" sz="2400" b="1" dirty="0" smtClean="0"/>
              <a:t>au profit </a:t>
            </a:r>
            <a:r>
              <a:rPr lang="fr-FR" sz="2400" b="1" u="sng" dirty="0" smtClean="0"/>
              <a:t>d’investissements </a:t>
            </a:r>
            <a:r>
              <a:rPr lang="fr-FR" sz="2400" b="1" dirty="0" smtClean="0"/>
              <a:t>qui répondent à des préoccupations </a:t>
            </a:r>
            <a:r>
              <a:rPr lang="fr-FR" sz="2400" b="1" u="sng" dirty="0" smtClean="0"/>
              <a:t>socio-environnementales</a:t>
            </a:r>
            <a:r>
              <a:rPr lang="fr-FR" sz="2400" i="1" dirty="0" smtClean="0"/>
              <a:t>.</a:t>
            </a:r>
          </a:p>
          <a:p>
            <a:pPr algn="just"/>
            <a:endParaRPr lang="fr-FR" sz="2400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683568" y="3429000"/>
            <a:ext cx="2952328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Lutte contre la pauvreté</a:t>
            </a:r>
            <a:endParaRPr lang="fr-FR" i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692441" y="4725144"/>
            <a:ext cx="2952328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Lutte contre les inégalités</a:t>
            </a:r>
            <a:endParaRPr lang="fr-FR" i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5768951" y="3429000"/>
            <a:ext cx="2952328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Lutte contre la dégradation de l’environnement</a:t>
            </a:r>
            <a:endParaRPr lang="fr-FR" i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3874331" y="4718490"/>
            <a:ext cx="1656184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>
                <a:solidFill>
                  <a:schemeClr val="tx1"/>
                </a:solidFill>
                <a:latin typeface="Comic Sans MS" panose="030F0702030302020204" pitchFamily="66" charset="0"/>
              </a:rPr>
              <a:t>P</a:t>
            </a:r>
            <a:r>
              <a:rPr lang="fr-FR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aix</a:t>
            </a:r>
            <a:endParaRPr lang="fr-FR" i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5940152" y="4718490"/>
            <a:ext cx="1656184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Justice</a:t>
            </a:r>
            <a:endParaRPr lang="fr-FR" i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3874331" y="3429000"/>
            <a:ext cx="1656184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Santé</a:t>
            </a:r>
            <a:endParaRPr lang="fr-FR" i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12AF6-3794-417C-8315-010C3BB3AD18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017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ODD : 17 objectifs pour sauver le monde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8028384" y="2060848"/>
            <a:ext cx="100811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538" b="7657"/>
          <a:stretch/>
        </p:blipFill>
        <p:spPr>
          <a:xfrm>
            <a:off x="161444" y="1628800"/>
            <a:ext cx="8793473" cy="4680520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12AF6-3794-417C-8315-010C3BB3AD18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887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FINANCE DURABLE en infographie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8028384" y="2060848"/>
            <a:ext cx="100811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12AF6-3794-417C-8315-010C3BB3AD18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6" name="Image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2276872"/>
            <a:ext cx="5976664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33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_déjeuner DG-DGA_27 mai 2019">
  <a:themeElements>
    <a:clrScheme name="Personnalisé 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205AA7"/>
      </a:accent1>
      <a:accent2>
        <a:srgbClr val="005BD3"/>
      </a:accent2>
      <a:accent3>
        <a:srgbClr val="00449E"/>
      </a:accent3>
      <a:accent4>
        <a:srgbClr val="00449E"/>
      </a:accent4>
      <a:accent5>
        <a:srgbClr val="800080"/>
      </a:accent5>
      <a:accent6>
        <a:srgbClr val="D60093"/>
      </a:accent6>
      <a:hlink>
        <a:srgbClr val="A0006E"/>
      </a:hlink>
      <a:folHlink>
        <a:srgbClr val="FE19FF"/>
      </a:folHlink>
    </a:clrScheme>
    <a:fontScheme name="Personnalisé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7A41D63B67B8439C09AB678A8DA1B0" ma:contentTypeVersion="0" ma:contentTypeDescription="Crée un document." ma:contentTypeScope="" ma:versionID="fcf5211c4df197de652a9b0f1a16a4a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929d331a105c8938e0f56b370c64f3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7DFE97A-3E07-4BB1-88D3-DA558751F4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1323C1A-603D-4890-99D6-2670B78F61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FDDFE8-55E5-4F72-9917-6DF7276A2EFF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NA_déjeuner DG-DGA_27 mai 2019</Template>
  <TotalTime>4034</TotalTime>
  <Words>1427</Words>
  <Application>Microsoft Office PowerPoint</Application>
  <PresentationFormat>Affichage à l'écran (4:3)</PresentationFormat>
  <Paragraphs>325</Paragraphs>
  <Slides>65</Slides>
  <Notes>63</Notes>
  <HiddenSlides>0</HiddenSlides>
  <MMClips>2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65</vt:i4>
      </vt:variant>
    </vt:vector>
  </HeadingPairs>
  <TitlesOfParts>
    <vt:vector size="71" baseType="lpstr">
      <vt:lpstr>Arial</vt:lpstr>
      <vt:lpstr>Calibri</vt:lpstr>
      <vt:lpstr>Comic Sans MS</vt:lpstr>
      <vt:lpstr>Symbol</vt:lpstr>
      <vt:lpstr>Wingdings</vt:lpstr>
      <vt:lpstr>NA_déjeuner DG-DGA_27 mai 2019</vt:lpstr>
      <vt:lpstr>Présentation PowerPoint</vt:lpstr>
      <vt:lpstr>Déroule de notre confEerence</vt:lpstr>
      <vt:lpstr>PARTIE 1 : DEFINITIONS</vt:lpstr>
      <vt:lpstr>qu’est-ce que la finance verte ? </vt:lpstr>
      <vt:lpstr>Changement climatique : une menace mondiale</vt:lpstr>
      <vt:lpstr>LE ROLE DU système FINANCIER</vt:lpstr>
      <vt:lpstr>qu’est-ce que la finance DURABLE ? </vt:lpstr>
      <vt:lpstr>ODD : 17 objectifs pour sauver le monde</vt:lpstr>
      <vt:lpstr>LA FINANCE DURABLE en infographie</vt:lpstr>
      <vt:lpstr>COMMENT PARVENIR A NOS AMBITIONS en matiere de finance verte ?</vt:lpstr>
      <vt:lpstr>PARTIE 2 : ELEMENTS DE CADRAGE INTERNATIONAL, EUROPEEN et FRANCAIS</vt:lpstr>
      <vt:lpstr>CADRe INTERNATIONAL, europeen et francais</vt:lpstr>
      <vt:lpstr>La COP 21 ou l’accord de paris</vt:lpstr>
      <vt:lpstr>PARTIE 3 </vt:lpstr>
      <vt:lpstr>LES CIRCUITS DE FINANCEMENT DE L’ECONOMIE  « l’epargne finance LES INVESTISSEMENTS» </vt:lpstr>
      <vt:lpstr>Le potentiel est immense  pour la finance verte et durable</vt:lpstr>
      <vt:lpstr> Videos les abc de l’Economie : comment les entreprises se financent-elles ? </vt:lpstr>
      <vt:lpstr> les sources de financement d’une entreprise</vt:lpstr>
      <vt:lpstr>APPLIQUONS CES PRINCIPES AU FINANCEMENT D’UN investissement vert</vt:lpstr>
      <vt:lpstr>EXEMPLEs d’investissement vert PAR UN INVESTISSEUR PRIVE </vt:lpstr>
      <vt:lpstr>EXEMPLES d’investissement vert ou de dépenses vertes par un acteur public</vt:lpstr>
      <vt:lpstr>EXEMPLES DE FINANCEMENT VERT PAR UN INVESTISSEUR PUBLIC</vt:lpstr>
      <vt:lpstr>Coup de projecteur sur le marché des obligations vertes</vt:lpstr>
      <vt:lpstr>Coup de projecteur sur le marché des obligations vertes</vt:lpstr>
      <vt:lpstr>Coup de projecteur sur le marché des obligations vertes</vt:lpstr>
      <vt:lpstr> L’OAT française verte</vt:lpstr>
      <vt:lpstr> Le cadre de l’OAT française verte</vt:lpstr>
      <vt:lpstr>les dépenses engagées en 2019 grâce aux émissions d’oat verte =&gt; 3 TYPES D’ACTION POUR 4 objectifs nationaux</vt:lpstr>
      <vt:lpstr>les dépenses engagées en 2019 grâce aux émissions d’oat verte =&gt; 3 TYPES D’ACTION POUR 4 objectifs nationaux</vt:lpstr>
      <vt:lpstr> 6 secteurs qui ont bénéficié des fonds levés</vt:lpstr>
      <vt:lpstr> L’OAT verte</vt:lpstr>
      <vt:lpstr>Qu’en est-il du developpement de LA FINANCE DURABLE ?</vt:lpstr>
      <vt:lpstr>Émissions annuelles dans le monde d’obligations durables</vt:lpstr>
      <vt:lpstr>les émetteurs français d’obligations sociales</vt:lpstr>
      <vt:lpstr> LES OBLIGATIONS a impact social ou social bonds</vt:lpstr>
      <vt:lpstr> les véhicules financiers dédiés a la finance responsable</vt:lpstr>
      <vt:lpstr> les outils dédiés a la finance responsable</vt:lpstr>
      <vt:lpstr> Taille du marche français des fonds durables</vt:lpstr>
      <vt:lpstr>PARTIE 4 : Le role des etats et des gouvernements</vt:lpstr>
      <vt:lpstr>Le role des etats et des gouvernements</vt:lpstr>
      <vt:lpstr>UN CADRE PROPICE</vt:lpstr>
      <vt:lpstr>DES INCITATIONS FISCALES</vt:lpstr>
      <vt:lpstr>CONTRÔLE ET REGLEMENTATION</vt:lpstr>
      <vt:lpstr>QUID DE LA FIABILITE DES DONNEES utilisées pour les labels ?</vt:lpstr>
      <vt:lpstr>UNE NECESSAIRE TAXONOMIE</vt:lpstr>
      <vt:lpstr>PARTIE 5 : QuiD du rôle des banques centrales ?</vt:lpstr>
      <vt:lpstr>Les risques liés au climat sont une source de risque financier </vt:lpstr>
      <vt:lpstr>Les riSQUEs PHYSIQUEs </vt:lpstr>
      <vt:lpstr>Les riSQUEs DE TRANSITION</vt:lpstr>
      <vt:lpstr>Canaux de transmission et de contagion des risques physiques et de transition</vt:lpstr>
      <vt:lpstr>Le Réseau pour le verdissement du système financier (NGFS)</vt:lpstr>
      <vt:lpstr>Premier rapport complet du NGFS (avril 2019)</vt:lpstr>
      <vt:lpstr>ETUDE MENEE PAR L’ACPR</vt:lpstr>
      <vt:lpstr>exercice pilote climatique 2020 (résultat publie en mai 2021) : 4 SCENARIOS ENVISAGES</vt:lpstr>
      <vt:lpstr>Principaux résultats de l’exercice pilote climatique 2020 (résultat publie en mai 2021)</vt:lpstr>
      <vt:lpstr>Sinistralite a horizon 2050</vt:lpstr>
      <vt:lpstr>Ce que la banque centrale fait et ce qu’elle ne fait pas !</vt:lpstr>
      <vt:lpstr> La Banque de France : investisseur responsable</vt:lpstr>
      <vt:lpstr>Présentation PowerPoint</vt:lpstr>
      <vt:lpstr>Ressources utiles</vt:lpstr>
      <vt:lpstr>RESSOURCES ABC DE l’ECONOMIE</vt:lpstr>
      <vt:lpstr>RESSOURCES ABC DE l’ECONOMIE</vt:lpstr>
      <vt:lpstr>RESSOURCES ABC DE l’ECONOMIE</vt:lpstr>
      <vt:lpstr>RESSOURCES ABC DE l’ECONOMIE</vt:lpstr>
      <vt:lpstr>SUIVEZ-NOUS</vt:lpstr>
    </vt:vector>
  </TitlesOfParts>
  <Company>Banque de France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Déjeuner dg / DGA point finance verte</dc:title>
  <dc:creator>Clément BOURGEY</dc:creator>
  <cp:lastModifiedBy>LANGE-GAUMAND Stéphanie (DGSER)</cp:lastModifiedBy>
  <cp:revision>544</cp:revision>
  <cp:lastPrinted>2020-10-22T16:11:59Z</cp:lastPrinted>
  <dcterms:created xsi:type="dcterms:W3CDTF">2019-05-21T15:54:50Z</dcterms:created>
  <dcterms:modified xsi:type="dcterms:W3CDTF">2021-12-15T18:48:22Z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0x010100747A41D63B67B8439C09AB678A8DA1B0</vt:lpwstr>
  </property>
</Properties>
</file>