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4.xml" ContentType="application/vnd.openxmlformats-officedocument.themeOverr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5.xml" ContentType="application/vnd.openxmlformats-officedocument.themeOverr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6.xml" ContentType="application/vnd.openxmlformats-officedocument.themeOverride+xml"/>
  <Override PartName="/ppt/notesSlides/notesSlide16.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notesSlides/notesSlide17.xml" ContentType="application/vnd.openxmlformats-officedocument.presentationml.notesSlid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2"/>
  </p:notesMasterIdLst>
  <p:handoutMasterIdLst>
    <p:handoutMasterId r:id="rId83"/>
  </p:handoutMasterIdLst>
  <p:sldIdLst>
    <p:sldId id="435" r:id="rId5"/>
    <p:sldId id="386" r:id="rId6"/>
    <p:sldId id="440" r:id="rId7"/>
    <p:sldId id="436" r:id="rId8"/>
    <p:sldId id="437" r:id="rId9"/>
    <p:sldId id="439" r:id="rId10"/>
    <p:sldId id="441" r:id="rId11"/>
    <p:sldId id="442" r:id="rId12"/>
    <p:sldId id="443" r:id="rId13"/>
    <p:sldId id="447" r:id="rId14"/>
    <p:sldId id="448" r:id="rId15"/>
    <p:sldId id="449" r:id="rId16"/>
    <p:sldId id="450" r:id="rId17"/>
    <p:sldId id="451" r:id="rId18"/>
    <p:sldId id="452" r:id="rId19"/>
    <p:sldId id="454" r:id="rId20"/>
    <p:sldId id="455" r:id="rId21"/>
    <p:sldId id="456" r:id="rId22"/>
    <p:sldId id="457" r:id="rId23"/>
    <p:sldId id="458" r:id="rId24"/>
    <p:sldId id="459" r:id="rId25"/>
    <p:sldId id="460" r:id="rId26"/>
    <p:sldId id="461" r:id="rId27"/>
    <p:sldId id="462" r:id="rId28"/>
    <p:sldId id="463" r:id="rId29"/>
    <p:sldId id="464" r:id="rId30"/>
    <p:sldId id="465" r:id="rId31"/>
    <p:sldId id="466" r:id="rId32"/>
    <p:sldId id="467" r:id="rId33"/>
    <p:sldId id="468" r:id="rId34"/>
    <p:sldId id="469" r:id="rId35"/>
    <p:sldId id="470" r:id="rId36"/>
    <p:sldId id="471" r:id="rId37"/>
    <p:sldId id="511" r:id="rId38"/>
    <p:sldId id="473" r:id="rId39"/>
    <p:sldId id="474" r:id="rId40"/>
    <p:sldId id="476" r:id="rId41"/>
    <p:sldId id="477" r:id="rId42"/>
    <p:sldId id="472" r:id="rId43"/>
    <p:sldId id="479" r:id="rId44"/>
    <p:sldId id="480" r:id="rId45"/>
    <p:sldId id="481" r:id="rId46"/>
    <p:sldId id="482" r:id="rId47"/>
    <p:sldId id="483" r:id="rId48"/>
    <p:sldId id="484" r:id="rId49"/>
    <p:sldId id="485" r:id="rId50"/>
    <p:sldId id="513" r:id="rId51"/>
    <p:sldId id="486" r:id="rId52"/>
    <p:sldId id="514" r:id="rId53"/>
    <p:sldId id="515" r:id="rId54"/>
    <p:sldId id="487" r:id="rId55"/>
    <p:sldId id="488" r:id="rId56"/>
    <p:sldId id="489" r:id="rId57"/>
    <p:sldId id="490" r:id="rId58"/>
    <p:sldId id="491" r:id="rId59"/>
    <p:sldId id="492" r:id="rId60"/>
    <p:sldId id="493" r:id="rId61"/>
    <p:sldId id="494" r:id="rId62"/>
    <p:sldId id="495" r:id="rId63"/>
    <p:sldId id="496" r:id="rId64"/>
    <p:sldId id="497" r:id="rId65"/>
    <p:sldId id="498" r:id="rId66"/>
    <p:sldId id="499" r:id="rId67"/>
    <p:sldId id="500" r:id="rId68"/>
    <p:sldId id="501" r:id="rId69"/>
    <p:sldId id="502" r:id="rId70"/>
    <p:sldId id="503" r:id="rId71"/>
    <p:sldId id="504" r:id="rId72"/>
    <p:sldId id="505" r:id="rId73"/>
    <p:sldId id="506" r:id="rId74"/>
    <p:sldId id="507" r:id="rId75"/>
    <p:sldId id="508" r:id="rId76"/>
    <p:sldId id="516" r:id="rId77"/>
    <p:sldId id="509" r:id="rId78"/>
    <p:sldId id="475" r:id="rId79"/>
    <p:sldId id="510" r:id="rId80"/>
    <p:sldId id="478" r:id="rId81"/>
  </p:sldIdLst>
  <p:sldSz cx="9144000" cy="6858000" type="screen4x3"/>
  <p:notesSz cx="6705600" cy="98425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5AA7"/>
    <a:srgbClr val="FDDFC7"/>
    <a:srgbClr val="FDEADA"/>
    <a:srgbClr val="8B0534"/>
    <a:srgbClr val="31429C"/>
    <a:srgbClr val="07A1E2"/>
    <a:srgbClr val="F3953F"/>
    <a:srgbClr val="F79646"/>
    <a:srgbClr val="3E81DA"/>
    <a:srgbClr val="FCD5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37" autoAdjust="0"/>
    <p:restoredTop sz="52487" autoAdjust="0"/>
  </p:normalViewPr>
  <p:slideViewPr>
    <p:cSldViewPr>
      <p:cViewPr varScale="1">
        <p:scale>
          <a:sx n="131" d="100"/>
          <a:sy n="131" d="100"/>
        </p:scale>
        <p:origin x="1344" y="18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presProps" Target="pres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intra\partages\UA1537_PUBLI\P&#244;le%20Stabilit&#233;%20Financi&#232;re\03%20R&#233;unions%20de%20stabilit&#233;%20financi&#232;re\031%20CSFR\2022\20220124\dossier%20de%20travail\buffer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intra\partages\ua1490_publi\Partag&#233;\0_Evaluation%20des%20Risques%20du%20Syst&#232;me%20Financier\2021_RA2\2%20-%20Contributions\version%20anglaise\ERS2021S2_graphs_v4_english.xlsx"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1" Type="http://schemas.openxmlformats.org/officeDocument/2006/relationships/oleObject" Target="file:////intra\partages\ua1490_publi\Partag&#233;\0_Evaluation%20des%20Risques%20du%20Syst&#232;me%20Financier\2021_RA2\2%20-%20Contributions\version%20anglaise\ERS2021S2_graphs_v4_english.xlsx" TargetMode="External"/></Relationships>
</file>

<file path=ppt/charts/_rels/chart12.xml.rels><?xml version="1.0" encoding="UTF-8" standalone="yes"?>
<Relationships xmlns="http://schemas.openxmlformats.org/package/2006/relationships"><Relationship Id="rId3" Type="http://schemas.openxmlformats.org/officeDocument/2006/relationships/oleObject" Target="file:////intra\partages\ua1490_publi\Partag&#233;\0_Evaluation%20des%20Risques%20du%20Syst&#232;me%20Financier\2021_RA2\2%20-%20Contributions\version%20anglaise\ERS2021S2_graphs_v4_english.xlsx" TargetMode="External"/><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openxmlformats.org/officeDocument/2006/relationships/oleObject" Target="file:////intra\partages\ua1490_publi\Partag&#233;\0_Evaluation%20des%20Risques%20du%20Syst&#232;me%20Financier\2021_RA2\2%20-%20Contributions\version%20anglaise\ERS2021S2_graphs_v4_english.xlsx" TargetMode="External"/><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3" Type="http://schemas.openxmlformats.org/officeDocument/2006/relationships/oleObject" Target="file:////intra\partages\ua1490_publi\Partag&#233;\0_Evaluation%20des%20Risques%20du%20Syst&#232;me%20Financier\2021_RA2\2%20-%20Contributions\version%20anglaise\ERS2021S2_graphs_v4_english.xlsx" TargetMode="External"/><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3" Type="http://schemas.openxmlformats.org/officeDocument/2006/relationships/oleObject" Target="file:////intra\partages\ua1490_publi\Partag&#233;\0_Evaluation%20des%20Risques%20du%20Syst&#232;me%20Financier\2021_RA2\2%20-%20Contributions\version%20anglaise\ERS2021S2_graphs_v4_english.xlsx" TargetMode="External"/><Relationship Id="rId2" Type="http://schemas.microsoft.com/office/2011/relationships/chartColorStyle" Target="colors13.xml"/><Relationship Id="rId1" Type="http://schemas.microsoft.com/office/2011/relationships/chartStyle" Target="style13.xml"/></Relationships>
</file>

<file path=ppt/charts/_rels/chart16.xml.rels><?xml version="1.0" encoding="UTF-8" standalone="yes"?>
<Relationships xmlns="http://schemas.openxmlformats.org/package/2006/relationships"><Relationship Id="rId3" Type="http://schemas.openxmlformats.org/officeDocument/2006/relationships/oleObject" Target="file:////intra\partages\ua1490_publi\Partag&#233;\0_Evaluation%20des%20Risques%20du%20Syst&#232;me%20Financier\2021_RA2\2%20-%20Contributions\version%20anglaise\ERS2021S2_graphs_v4_english.xlsx" TargetMode="External"/><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intra\partages\ua1537_publi\16_CCYB\Refonte_Cadre_CCyB_2022\1_Bloc_Indicateurs_Risques_Cycliques\Refonte%20graphiques\Prix_immo_residentiel.xlsx"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oleObject" Target="file:////intra\partages\ua1537_publi\16_CCYB\Refonte_Cadre_CCyB_2022\1_Bloc_Indicateurs_Risques_Cycliques\Refonte%20graphiques\Prix_immo_commercial.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intra\partages\UA1537_PUBLI\16_CCYB\Refonte_Cadre_CCyB_2022\1_Bloc_Indicateurs_Risques_Cycliques\Refonte%20graphiques\Dette_SNF_pays_projections.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intra\partages\UA1537_PUBLI\16_CCYB\Refonte_Cadre_CCyB_2022\1_Bloc_Indicateurs_Risques_Cycliques\Refonte%20graphiques\Dette_menages_pays_projections.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intra\partages\ua1537_publi\16_CCYB\Refonte_Cadre_CCyB_2022\1_Bloc_Indicateurs_Risques_Cycliques\Refonte_cycle_financier\recherche_graphique_3.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intra\partages\UA1537_PUBLI\P&#244;le%20Stabilit&#233;%20Financi&#232;re\03%20R&#233;unions%20de%20stabilit&#233;%20financi&#232;re\032%20HCSF\2019\20191210_HCSF\Dossier%20de%20travail\Presentation%20Gv%20HCSF\immo_pr&#233;sentation%20HCSF_FVG.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intra\partages\UA1537_PUBLI\P&#244;le%20Stabilit&#233;%20Financi&#232;re\03%20R&#233;unions%20de%20stabilit&#233;%20financi&#232;re\032%20HCSF\2019\20191210_HCSF\Dossier%20de%20travail\Presentation%20Gv%20HCSF\immo_pr&#233;sentation%20HCSF_FVG.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intra\partages\UA1537_PUBLI\P&#244;le%20Stabilit&#233;%20Financi&#232;re\03%20R&#233;unions%20de%20stabilit&#233;%20financi&#232;re\032%20HCSF\2019\20191210_HCSF\Dossier%20de%20travail\Presentation%20Gv%20HCSF\immo_pr&#233;sentation%20HCSF_FV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569233014160083"/>
          <c:y val="7.9143402772716004E-2"/>
          <c:w val="0.72871199540350728"/>
          <c:h val="0.80278656501013168"/>
        </c:manualLayout>
      </c:layout>
      <c:scatterChart>
        <c:scatterStyle val="smoothMarker"/>
        <c:varyColors val="0"/>
        <c:ser>
          <c:idx val="0"/>
          <c:order val="0"/>
          <c:spPr>
            <a:ln w="44450" cap="flat" cmpd="sng" algn="ctr">
              <a:solidFill>
                <a:schemeClr val="accent1"/>
              </a:solidFill>
              <a:round/>
            </a:ln>
            <a:effectLst/>
          </c:spPr>
          <c:marker>
            <c:symbol val="circle"/>
            <c:size val="6"/>
            <c:spPr>
              <a:noFill/>
              <a:ln w="34925" cap="flat" cmpd="dbl" algn="ctr">
                <a:noFill/>
                <a:round/>
              </a:ln>
              <a:effectLst/>
            </c:spPr>
          </c:marker>
          <c:xVal>
            <c:numRef>
              <c:f>buffer!$A$2:$A$42</c:f>
              <c:numCache>
                <c:formatCode>General</c:formatCode>
                <c:ptCount val="4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buffer!$B$2:$B$42</c:f>
              <c:numCache>
                <c:formatCode>General</c:formatCode>
                <c:ptCount val="41"/>
                <c:pt idx="0">
                  <c:v>0</c:v>
                </c:pt>
                <c:pt idx="1">
                  <c:v>0</c:v>
                </c:pt>
                <c:pt idx="2">
                  <c:v>0</c:v>
                </c:pt>
                <c:pt idx="3">
                  <c:v>0</c:v>
                </c:pt>
                <c:pt idx="4">
                  <c:v>0</c:v>
                </c:pt>
                <c:pt idx="5">
                  <c:v>0</c:v>
                </c:pt>
                <c:pt idx="6">
                  <c:v>0</c:v>
                </c:pt>
                <c:pt idx="7">
                  <c:v>0</c:v>
                </c:pt>
                <c:pt idx="8">
                  <c:v>0</c:v>
                </c:pt>
                <c:pt idx="9">
                  <c:v>7.8125E-2</c:v>
                </c:pt>
                <c:pt idx="10">
                  <c:v>0.15625</c:v>
                </c:pt>
                <c:pt idx="11">
                  <c:v>0.234375</c:v>
                </c:pt>
                <c:pt idx="12">
                  <c:v>0.3125</c:v>
                </c:pt>
                <c:pt idx="13">
                  <c:v>0.390625</c:v>
                </c:pt>
                <c:pt idx="14">
                  <c:v>0.46875</c:v>
                </c:pt>
                <c:pt idx="15">
                  <c:v>0.546875</c:v>
                </c:pt>
                <c:pt idx="16">
                  <c:v>0.625</c:v>
                </c:pt>
                <c:pt idx="17">
                  <c:v>0.703125</c:v>
                </c:pt>
                <c:pt idx="18">
                  <c:v>0.78125</c:v>
                </c:pt>
                <c:pt idx="19">
                  <c:v>0.859375</c:v>
                </c:pt>
                <c:pt idx="20">
                  <c:v>0.9375</c:v>
                </c:pt>
                <c:pt idx="21">
                  <c:v>1.015625</c:v>
                </c:pt>
                <c:pt idx="22">
                  <c:v>1.09375</c:v>
                </c:pt>
                <c:pt idx="23">
                  <c:v>1.171875</c:v>
                </c:pt>
                <c:pt idx="24">
                  <c:v>1.25</c:v>
                </c:pt>
                <c:pt idx="25">
                  <c:v>1.328125</c:v>
                </c:pt>
                <c:pt idx="26">
                  <c:v>1.40625</c:v>
                </c:pt>
                <c:pt idx="27">
                  <c:v>1.484375</c:v>
                </c:pt>
                <c:pt idx="28">
                  <c:v>1.5625</c:v>
                </c:pt>
                <c:pt idx="29">
                  <c:v>1.640625</c:v>
                </c:pt>
                <c:pt idx="30">
                  <c:v>1.71875</c:v>
                </c:pt>
                <c:pt idx="31">
                  <c:v>1.796875</c:v>
                </c:pt>
                <c:pt idx="32">
                  <c:v>1.875</c:v>
                </c:pt>
                <c:pt idx="33">
                  <c:v>1.953125</c:v>
                </c:pt>
                <c:pt idx="34">
                  <c:v>2.03125</c:v>
                </c:pt>
                <c:pt idx="35">
                  <c:v>2.109375</c:v>
                </c:pt>
                <c:pt idx="36">
                  <c:v>2.1875</c:v>
                </c:pt>
                <c:pt idx="37">
                  <c:v>2.265625</c:v>
                </c:pt>
                <c:pt idx="38">
                  <c:v>2.34375</c:v>
                </c:pt>
                <c:pt idx="39">
                  <c:v>2.421875</c:v>
                </c:pt>
                <c:pt idx="40">
                  <c:v>2.5</c:v>
                </c:pt>
              </c:numCache>
            </c:numRef>
          </c:yVal>
          <c:smooth val="1"/>
          <c:extLst>
            <c:ext xmlns:c16="http://schemas.microsoft.com/office/drawing/2014/chart" uri="{C3380CC4-5D6E-409C-BE32-E72D297353CC}">
              <c16:uniqueId val="{00000000-172A-4573-80E3-93FB3D185048}"/>
            </c:ext>
          </c:extLst>
        </c:ser>
        <c:dLbls>
          <c:showLegendKey val="0"/>
          <c:showVal val="0"/>
          <c:showCatName val="0"/>
          <c:showSerName val="0"/>
          <c:showPercent val="0"/>
          <c:showBubbleSize val="0"/>
        </c:dLbls>
        <c:axId val="451603840"/>
        <c:axId val="451612368"/>
      </c:scatterChart>
      <c:valAx>
        <c:axId val="451603840"/>
        <c:scaling>
          <c:orientation val="minMax"/>
          <c:max val="10"/>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800" b="1" i="0" u="none" strike="noStrike" kern="1200" cap="all" baseline="0">
                    <a:solidFill>
                      <a:schemeClr val="dk1"/>
                    </a:solidFill>
                    <a:latin typeface="+mn-lt"/>
                    <a:ea typeface="+mn-ea"/>
                    <a:cs typeface="+mn-cs"/>
                  </a:defRPr>
                </a:pPr>
                <a:r>
                  <a:rPr lang="fr-FR" b="1" dirty="0"/>
                  <a:t>Niveau de gap</a:t>
                </a:r>
              </a:p>
            </c:rich>
          </c:tx>
          <c:overlay val="0"/>
          <c:spPr>
            <a:noFill/>
            <a:ln>
              <a:noFill/>
            </a:ln>
            <a:effectLst/>
          </c:spPr>
          <c:txPr>
            <a:bodyPr rot="0" spcFirstLastPara="1" vertOverflow="ellipsis" vert="horz" wrap="square" anchor="ctr" anchorCtr="1"/>
            <a:lstStyle/>
            <a:p>
              <a:pPr>
                <a:defRPr sz="800" b="1" i="0" u="none" strike="noStrike" kern="1200" cap="all" baseline="0">
                  <a:solidFill>
                    <a:schemeClr val="dk1"/>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dk1"/>
                </a:solidFill>
                <a:latin typeface="+mn-lt"/>
                <a:ea typeface="+mn-ea"/>
                <a:cs typeface="+mn-cs"/>
              </a:defRPr>
            </a:pPr>
            <a:endParaRPr lang="fr-FR"/>
          </a:p>
        </c:txPr>
        <c:crossAx val="451612368"/>
        <c:crosses val="autoZero"/>
        <c:crossBetween val="midCat"/>
      </c:valAx>
      <c:valAx>
        <c:axId val="451612368"/>
        <c:scaling>
          <c:orientation val="minMax"/>
          <c:max val="3"/>
          <c:min val="-0.5"/>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800" b="1" i="0" u="none" strike="noStrike" kern="1200" cap="all" baseline="0">
                    <a:solidFill>
                      <a:schemeClr val="dk1"/>
                    </a:solidFill>
                    <a:latin typeface="+mn-lt"/>
                    <a:ea typeface="+mn-ea"/>
                    <a:cs typeface="+mn-cs"/>
                  </a:defRPr>
                </a:pPr>
                <a:r>
                  <a:rPr lang="fr-FR" b="1" dirty="0"/>
                  <a:t>Taux</a:t>
                </a:r>
                <a:r>
                  <a:rPr lang="fr-FR" b="1" baseline="0" dirty="0"/>
                  <a:t> induit</a:t>
                </a:r>
                <a:endParaRPr lang="fr-FR" b="1" dirty="0"/>
              </a:p>
            </c:rich>
          </c:tx>
          <c:overlay val="0"/>
          <c:spPr>
            <a:noFill/>
            <a:ln>
              <a:noFill/>
            </a:ln>
            <a:effectLst/>
          </c:spPr>
          <c:txPr>
            <a:bodyPr rot="-5400000" spcFirstLastPara="1" vertOverflow="ellipsis" vert="horz" wrap="square" anchor="ctr" anchorCtr="1"/>
            <a:lstStyle/>
            <a:p>
              <a:pPr>
                <a:defRPr sz="800" b="1" i="0" u="none" strike="noStrike" kern="1200" cap="all" baseline="0">
                  <a:solidFill>
                    <a:schemeClr val="dk1"/>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dk1"/>
                </a:solidFill>
                <a:latin typeface="+mn-lt"/>
                <a:ea typeface="+mn-ea"/>
                <a:cs typeface="+mn-cs"/>
              </a:defRPr>
            </a:pPr>
            <a:endParaRPr lang="fr-FR"/>
          </a:p>
        </c:txPr>
        <c:crossAx val="451603840"/>
        <c:crosses val="autoZero"/>
        <c:crossBetween val="midCat"/>
      </c:valAx>
      <c:spPr>
        <a:noFill/>
        <a:ln>
          <a:noFill/>
        </a:ln>
        <a:effectLst/>
      </c:spPr>
    </c:plotArea>
    <c:plotVisOnly val="1"/>
    <c:dispBlanksAs val="gap"/>
    <c:showDLblsOverMax val="0"/>
  </c:chart>
  <c:spPr>
    <a:solidFill>
      <a:schemeClr val="lt1"/>
    </a:solidFill>
    <a:ln w="38100" cap="flat" cmpd="sng" algn="ctr">
      <a:noFill/>
      <a:prstDash val="solid"/>
      <a:round/>
    </a:ln>
    <a:effectLst/>
  </c:spPr>
  <c:txPr>
    <a:bodyPr/>
    <a:lstStyle/>
    <a:p>
      <a:pPr>
        <a:defRPr sz="800">
          <a:solidFill>
            <a:schemeClr val="dk1"/>
          </a:solidFill>
          <a:latin typeface="+mn-lt"/>
          <a:ea typeface="+mn-ea"/>
          <a:cs typeface="+mn-cs"/>
        </a:defRPr>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1531866829611526E-2"/>
          <c:w val="0.87302881944444444"/>
          <c:h val="0.91141339869281046"/>
        </c:manualLayout>
      </c:layout>
      <c:lineChart>
        <c:grouping val="standard"/>
        <c:varyColors val="0"/>
        <c:ser>
          <c:idx val="0"/>
          <c:order val="0"/>
          <c:tx>
            <c:strRef>
              <c:f>'2.5'!$B$1</c:f>
              <c:strCache>
                <c:ptCount val="1"/>
                <c:pt idx="0">
                  <c:v>Other</c:v>
                </c:pt>
              </c:strCache>
            </c:strRef>
          </c:tx>
          <c:spPr>
            <a:ln w="15875" cap="rnd">
              <a:solidFill>
                <a:schemeClr val="accent5">
                  <a:lumMod val="60000"/>
                  <a:lumOff val="40000"/>
                </a:schemeClr>
              </a:solidFill>
              <a:round/>
            </a:ln>
            <a:effectLst/>
          </c:spPr>
          <c:marker>
            <c:symbol val="none"/>
          </c:marker>
          <c:cat>
            <c:numRef>
              <c:f>'2.5'!$A$6:$A$12</c:f>
              <c:numCache>
                <c:formatCode>General</c:formatCode>
                <c:ptCount val="7"/>
                <c:pt idx="0">
                  <c:v>2014</c:v>
                </c:pt>
                <c:pt idx="1">
                  <c:v>2015</c:v>
                </c:pt>
                <c:pt idx="2">
                  <c:v>2016</c:v>
                </c:pt>
                <c:pt idx="3">
                  <c:v>2017</c:v>
                </c:pt>
                <c:pt idx="4">
                  <c:v>2018</c:v>
                </c:pt>
                <c:pt idx="5">
                  <c:v>2019</c:v>
                </c:pt>
                <c:pt idx="6">
                  <c:v>2020</c:v>
                </c:pt>
              </c:numCache>
            </c:numRef>
          </c:cat>
          <c:val>
            <c:numRef>
              <c:f>'2.5'!$B$6:$B$12</c:f>
              <c:numCache>
                <c:formatCode>General</c:formatCode>
                <c:ptCount val="7"/>
                <c:pt idx="0">
                  <c:v>101.130406784855</c:v>
                </c:pt>
                <c:pt idx="1">
                  <c:v>100</c:v>
                </c:pt>
                <c:pt idx="2">
                  <c:v>100.16534869806441</c:v>
                </c:pt>
                <c:pt idx="3">
                  <c:v>101.88066633898011</c:v>
                </c:pt>
                <c:pt idx="4">
                  <c:v>103.1840894273609</c:v>
                </c:pt>
                <c:pt idx="5">
                  <c:v>100.808708407829</c:v>
                </c:pt>
                <c:pt idx="6">
                  <c:v>94.823587094873531</c:v>
                </c:pt>
              </c:numCache>
            </c:numRef>
          </c:val>
          <c:smooth val="0"/>
          <c:extLst>
            <c:ext xmlns:c16="http://schemas.microsoft.com/office/drawing/2014/chart" uri="{C3380CC4-5D6E-409C-BE32-E72D297353CC}">
              <c16:uniqueId val="{00000000-C0AC-439D-ABEB-3526D2F2BB3F}"/>
            </c:ext>
          </c:extLst>
        </c:ser>
        <c:ser>
          <c:idx val="1"/>
          <c:order val="1"/>
          <c:tx>
            <c:strRef>
              <c:f>'2.5'!$C$1</c:f>
              <c:strCache>
                <c:ptCount val="1"/>
                <c:pt idx="0">
                  <c:v>Areas surrounding urban zones</c:v>
                </c:pt>
              </c:strCache>
            </c:strRef>
          </c:tx>
          <c:spPr>
            <a:ln w="15875" cap="rnd">
              <a:solidFill>
                <a:schemeClr val="accent1">
                  <a:lumMod val="25000"/>
                  <a:lumOff val="75000"/>
                </a:schemeClr>
              </a:solidFill>
              <a:round/>
            </a:ln>
            <a:effectLst/>
          </c:spPr>
          <c:marker>
            <c:symbol val="none"/>
          </c:marker>
          <c:cat>
            <c:numRef>
              <c:f>'2.5'!$A$6:$A$12</c:f>
              <c:numCache>
                <c:formatCode>General</c:formatCode>
                <c:ptCount val="7"/>
                <c:pt idx="0">
                  <c:v>2014</c:v>
                </c:pt>
                <c:pt idx="1">
                  <c:v>2015</c:v>
                </c:pt>
                <c:pt idx="2">
                  <c:v>2016</c:v>
                </c:pt>
                <c:pt idx="3">
                  <c:v>2017</c:v>
                </c:pt>
                <c:pt idx="4">
                  <c:v>2018</c:v>
                </c:pt>
                <c:pt idx="5">
                  <c:v>2019</c:v>
                </c:pt>
                <c:pt idx="6">
                  <c:v>2020</c:v>
                </c:pt>
              </c:numCache>
            </c:numRef>
          </c:cat>
          <c:val>
            <c:numRef>
              <c:f>'2.5'!$C$6:$C$12</c:f>
              <c:numCache>
                <c:formatCode>General</c:formatCode>
                <c:ptCount val="7"/>
                <c:pt idx="0">
                  <c:v>100.3299558535039</c:v>
                </c:pt>
                <c:pt idx="1">
                  <c:v>100</c:v>
                </c:pt>
                <c:pt idx="2">
                  <c:v>99.95775157613997</c:v>
                </c:pt>
                <c:pt idx="3">
                  <c:v>101.9847440637547</c:v>
                </c:pt>
                <c:pt idx="4">
                  <c:v>103.7744172885199</c:v>
                </c:pt>
                <c:pt idx="5">
                  <c:v>104.62297483354369</c:v>
                </c:pt>
                <c:pt idx="6">
                  <c:v>107.0288382800094</c:v>
                </c:pt>
              </c:numCache>
            </c:numRef>
          </c:val>
          <c:smooth val="0"/>
          <c:extLst>
            <c:ext xmlns:c16="http://schemas.microsoft.com/office/drawing/2014/chart" uri="{C3380CC4-5D6E-409C-BE32-E72D297353CC}">
              <c16:uniqueId val="{00000001-C0AC-439D-ABEB-3526D2F2BB3F}"/>
            </c:ext>
          </c:extLst>
        </c:ser>
        <c:ser>
          <c:idx val="3"/>
          <c:order val="2"/>
          <c:tx>
            <c:strRef>
              <c:f>'2.5'!$E$1</c:f>
              <c:strCache>
                <c:ptCount val="1"/>
                <c:pt idx="0">
                  <c:v>Urban zones</c:v>
                </c:pt>
              </c:strCache>
            </c:strRef>
          </c:tx>
          <c:spPr>
            <a:ln w="15875" cap="rnd">
              <a:solidFill>
                <a:schemeClr val="accent1">
                  <a:lumMod val="75000"/>
                  <a:lumOff val="25000"/>
                </a:schemeClr>
              </a:solidFill>
              <a:round/>
            </a:ln>
            <a:effectLst/>
          </c:spPr>
          <c:marker>
            <c:symbol val="none"/>
          </c:marker>
          <c:cat>
            <c:numRef>
              <c:f>'2.5'!$A$6:$A$12</c:f>
              <c:numCache>
                <c:formatCode>General</c:formatCode>
                <c:ptCount val="7"/>
                <c:pt idx="0">
                  <c:v>2014</c:v>
                </c:pt>
                <c:pt idx="1">
                  <c:v>2015</c:v>
                </c:pt>
                <c:pt idx="2">
                  <c:v>2016</c:v>
                </c:pt>
                <c:pt idx="3">
                  <c:v>2017</c:v>
                </c:pt>
                <c:pt idx="4">
                  <c:v>2018</c:v>
                </c:pt>
                <c:pt idx="5">
                  <c:v>2019</c:v>
                </c:pt>
                <c:pt idx="6">
                  <c:v>2020</c:v>
                </c:pt>
              </c:numCache>
            </c:numRef>
          </c:cat>
          <c:val>
            <c:numRef>
              <c:f>'2.5'!$E$6:$E$12</c:f>
              <c:numCache>
                <c:formatCode>General</c:formatCode>
                <c:ptCount val="7"/>
                <c:pt idx="0">
                  <c:v>100.7742507487887</c:v>
                </c:pt>
                <c:pt idx="1">
                  <c:v>100</c:v>
                </c:pt>
                <c:pt idx="2">
                  <c:v>99.277756996241521</c:v>
                </c:pt>
                <c:pt idx="3">
                  <c:v>103.45324830421249</c:v>
                </c:pt>
                <c:pt idx="4">
                  <c:v>106.4410492700065</c:v>
                </c:pt>
                <c:pt idx="5">
                  <c:v>109.90519453523579</c:v>
                </c:pt>
                <c:pt idx="6">
                  <c:v>122.7787689803968</c:v>
                </c:pt>
              </c:numCache>
            </c:numRef>
          </c:val>
          <c:smooth val="0"/>
          <c:extLst>
            <c:ext xmlns:c16="http://schemas.microsoft.com/office/drawing/2014/chart" uri="{C3380CC4-5D6E-409C-BE32-E72D297353CC}">
              <c16:uniqueId val="{00000002-C0AC-439D-ABEB-3526D2F2BB3F}"/>
            </c:ext>
          </c:extLst>
        </c:ser>
        <c:dLbls>
          <c:showLegendKey val="0"/>
          <c:showVal val="0"/>
          <c:showCatName val="0"/>
          <c:showSerName val="0"/>
          <c:showPercent val="0"/>
          <c:showBubbleSize val="0"/>
        </c:dLbls>
        <c:smooth val="0"/>
        <c:axId val="388923880"/>
        <c:axId val="388924208"/>
      </c:lineChart>
      <c:catAx>
        <c:axId val="3889238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fr-FR"/>
          </a:p>
        </c:txPr>
        <c:crossAx val="388924208"/>
        <c:crossesAt val="100"/>
        <c:auto val="1"/>
        <c:lblAlgn val="ctr"/>
        <c:lblOffset val="100"/>
        <c:noMultiLvlLbl val="0"/>
      </c:catAx>
      <c:valAx>
        <c:axId val="388924208"/>
        <c:scaling>
          <c:orientation val="minMax"/>
          <c:min val="90"/>
        </c:scaling>
        <c:delete val="0"/>
        <c:axPos val="r"/>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fr-FR"/>
          </a:p>
        </c:txPr>
        <c:crossAx val="388923880"/>
        <c:crosses val="max"/>
        <c:crossBetween val="between"/>
      </c:valAx>
      <c:spPr>
        <a:noFill/>
        <a:ln>
          <a:noFill/>
        </a:ln>
        <a:effectLst/>
      </c:spPr>
    </c:plotArea>
    <c:legend>
      <c:legendPos val="b"/>
      <c:layout>
        <c:manualLayout>
          <c:xMode val="edge"/>
          <c:yMode val="edge"/>
          <c:x val="2.0540162819701314E-2"/>
          <c:y val="0.80086981076176711"/>
          <c:w val="0.79937426631820974"/>
          <c:h val="0.11279209717438804"/>
        </c:manualLayout>
      </c:layout>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n-lt"/>
              <a:ea typeface="+mn-ea"/>
              <a:cs typeface="+mn-cs"/>
            </a:defRPr>
          </a:pPr>
          <a:endParaRPr lang="fr-FR"/>
        </a:p>
      </c:txPr>
    </c:legend>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fr-F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265558878349506E-2"/>
          <c:y val="3.444888888888889E-2"/>
          <c:w val="0.76128657351862783"/>
          <c:h val="0.85025111111111107"/>
        </c:manualLayout>
      </c:layout>
      <c:lineChart>
        <c:grouping val="standard"/>
        <c:varyColors val="0"/>
        <c:ser>
          <c:idx val="0"/>
          <c:order val="0"/>
          <c:tx>
            <c:strRef>
              <c:f>'2.18'!$B$1</c:f>
              <c:strCache>
                <c:ptCount val="1"/>
                <c:pt idx="0">
                  <c:v>Rest of the country</c:v>
                </c:pt>
              </c:strCache>
            </c:strRef>
          </c:tx>
          <c:spPr>
            <a:ln w="15875" cap="rnd">
              <a:solidFill>
                <a:schemeClr val="accent5">
                  <a:lumMod val="60000"/>
                  <a:lumOff val="40000"/>
                </a:schemeClr>
              </a:solidFill>
              <a:round/>
            </a:ln>
            <a:effectLst/>
          </c:spPr>
          <c:marker>
            <c:symbol val="none"/>
          </c:marker>
          <c:cat>
            <c:numRef>
              <c:f>'2.18'!$A$2:$A$30</c:f>
              <c:numCache>
                <c:formatCode>m/d/yyyy</c:formatCode>
                <c:ptCount val="29"/>
                <c:pt idx="0">
                  <c:v>43497</c:v>
                </c:pt>
                <c:pt idx="1">
                  <c:v>43525</c:v>
                </c:pt>
                <c:pt idx="2">
                  <c:v>43556</c:v>
                </c:pt>
                <c:pt idx="3">
                  <c:v>43586</c:v>
                </c:pt>
                <c:pt idx="4">
                  <c:v>43617</c:v>
                </c:pt>
                <c:pt idx="5">
                  <c:v>43647</c:v>
                </c:pt>
                <c:pt idx="6">
                  <c:v>43678</c:v>
                </c:pt>
                <c:pt idx="7">
                  <c:v>43709</c:v>
                </c:pt>
                <c:pt idx="8">
                  <c:v>43739</c:v>
                </c:pt>
                <c:pt idx="9">
                  <c:v>43770</c:v>
                </c:pt>
                <c:pt idx="10">
                  <c:v>43800</c:v>
                </c:pt>
                <c:pt idx="11">
                  <c:v>43831</c:v>
                </c:pt>
                <c:pt idx="12">
                  <c:v>43862</c:v>
                </c:pt>
                <c:pt idx="13">
                  <c:v>43891</c:v>
                </c:pt>
                <c:pt idx="14">
                  <c:v>43922</c:v>
                </c:pt>
                <c:pt idx="15">
                  <c:v>43952</c:v>
                </c:pt>
                <c:pt idx="16">
                  <c:v>43983</c:v>
                </c:pt>
                <c:pt idx="17">
                  <c:v>44013</c:v>
                </c:pt>
                <c:pt idx="18">
                  <c:v>44044</c:v>
                </c:pt>
                <c:pt idx="19">
                  <c:v>44075</c:v>
                </c:pt>
                <c:pt idx="20">
                  <c:v>44105</c:v>
                </c:pt>
                <c:pt idx="21">
                  <c:v>44136</c:v>
                </c:pt>
                <c:pt idx="22">
                  <c:v>44166</c:v>
                </c:pt>
                <c:pt idx="23">
                  <c:v>44197</c:v>
                </c:pt>
                <c:pt idx="24">
                  <c:v>44228</c:v>
                </c:pt>
                <c:pt idx="25">
                  <c:v>44256</c:v>
                </c:pt>
                <c:pt idx="26">
                  <c:v>44287</c:v>
                </c:pt>
                <c:pt idx="27">
                  <c:v>44317</c:v>
                </c:pt>
                <c:pt idx="28">
                  <c:v>44348</c:v>
                </c:pt>
              </c:numCache>
            </c:numRef>
          </c:cat>
          <c:val>
            <c:numRef>
              <c:f>'2.18'!$B$2:$B$30</c:f>
              <c:numCache>
                <c:formatCode>General</c:formatCode>
                <c:ptCount val="29"/>
                <c:pt idx="0">
                  <c:v>-5.3472007132720378</c:v>
                </c:pt>
                <c:pt idx="1">
                  <c:v>-8.3582116243726468</c:v>
                </c:pt>
                <c:pt idx="2">
                  <c:v>-2.401774529731338</c:v>
                </c:pt>
                <c:pt idx="3">
                  <c:v>-4.2784740407654454</c:v>
                </c:pt>
                <c:pt idx="4">
                  <c:v>-8.0166047476003754</c:v>
                </c:pt>
                <c:pt idx="5">
                  <c:v>4.0031914003149538</c:v>
                </c:pt>
                <c:pt idx="6">
                  <c:v>-12.311716437239721</c:v>
                </c:pt>
                <c:pt idx="7">
                  <c:v>9.4100789998211809</c:v>
                </c:pt>
                <c:pt idx="8">
                  <c:v>1.530392339608255</c:v>
                </c:pt>
                <c:pt idx="9">
                  <c:v>-3.1192218172526149</c:v>
                </c:pt>
                <c:pt idx="10">
                  <c:v>-4.235681851855233</c:v>
                </c:pt>
                <c:pt idx="11">
                  <c:v>6.8891400643209089</c:v>
                </c:pt>
                <c:pt idx="12">
                  <c:v>3.310726896985372</c:v>
                </c:pt>
                <c:pt idx="13">
                  <c:v>-29.84328996677403</c:v>
                </c:pt>
                <c:pt idx="14">
                  <c:v>-67.005794592903897</c:v>
                </c:pt>
                <c:pt idx="15">
                  <c:v>-15.7470912307109</c:v>
                </c:pt>
                <c:pt idx="16">
                  <c:v>-9.5244157821314346</c:v>
                </c:pt>
                <c:pt idx="17">
                  <c:v>-33.56499948658174</c:v>
                </c:pt>
                <c:pt idx="18">
                  <c:v>-45.729316738505872</c:v>
                </c:pt>
                <c:pt idx="19">
                  <c:v>-18.848195757120578</c:v>
                </c:pt>
                <c:pt idx="20">
                  <c:v>-11.762195223152091</c:v>
                </c:pt>
                <c:pt idx="21">
                  <c:v>-10.54183151083992</c:v>
                </c:pt>
                <c:pt idx="22">
                  <c:v>-5.1985254739353337</c:v>
                </c:pt>
                <c:pt idx="23">
                  <c:v>-17.462735695378221</c:v>
                </c:pt>
                <c:pt idx="24">
                  <c:v>-21.910790974615949</c:v>
                </c:pt>
                <c:pt idx="25">
                  <c:v>-10.41697845827461</c:v>
                </c:pt>
                <c:pt idx="26">
                  <c:v>-7.3210346198679046</c:v>
                </c:pt>
                <c:pt idx="27">
                  <c:v>-10.707492917414109</c:v>
                </c:pt>
                <c:pt idx="28">
                  <c:v>2.9072493991083799</c:v>
                </c:pt>
              </c:numCache>
            </c:numRef>
          </c:val>
          <c:smooth val="0"/>
          <c:extLst>
            <c:ext xmlns:c16="http://schemas.microsoft.com/office/drawing/2014/chart" uri="{C3380CC4-5D6E-409C-BE32-E72D297353CC}">
              <c16:uniqueId val="{00000000-5522-4F36-8E33-D2C275CBF444}"/>
            </c:ext>
          </c:extLst>
        </c:ser>
        <c:ser>
          <c:idx val="1"/>
          <c:order val="1"/>
          <c:tx>
            <c:strRef>
              <c:f>'2.18'!$C$1</c:f>
              <c:strCache>
                <c:ptCount val="1"/>
                <c:pt idx="0">
                  <c:v>Areas surrounding urban zones</c:v>
                </c:pt>
              </c:strCache>
            </c:strRef>
          </c:tx>
          <c:spPr>
            <a:ln w="15875" cap="rnd">
              <a:solidFill>
                <a:schemeClr val="accent1">
                  <a:lumMod val="25000"/>
                  <a:lumOff val="75000"/>
                </a:schemeClr>
              </a:solidFill>
              <a:round/>
            </a:ln>
            <a:effectLst/>
          </c:spPr>
          <c:marker>
            <c:symbol val="none"/>
          </c:marker>
          <c:cat>
            <c:numRef>
              <c:f>'2.18'!$A$2:$A$30</c:f>
              <c:numCache>
                <c:formatCode>m/d/yyyy</c:formatCode>
                <c:ptCount val="29"/>
                <c:pt idx="0">
                  <c:v>43497</c:v>
                </c:pt>
                <c:pt idx="1">
                  <c:v>43525</c:v>
                </c:pt>
                <c:pt idx="2">
                  <c:v>43556</c:v>
                </c:pt>
                <c:pt idx="3">
                  <c:v>43586</c:v>
                </c:pt>
                <c:pt idx="4">
                  <c:v>43617</c:v>
                </c:pt>
                <c:pt idx="5">
                  <c:v>43647</c:v>
                </c:pt>
                <c:pt idx="6">
                  <c:v>43678</c:v>
                </c:pt>
                <c:pt idx="7">
                  <c:v>43709</c:v>
                </c:pt>
                <c:pt idx="8">
                  <c:v>43739</c:v>
                </c:pt>
                <c:pt idx="9">
                  <c:v>43770</c:v>
                </c:pt>
                <c:pt idx="10">
                  <c:v>43800</c:v>
                </c:pt>
                <c:pt idx="11">
                  <c:v>43831</c:v>
                </c:pt>
                <c:pt idx="12">
                  <c:v>43862</c:v>
                </c:pt>
                <c:pt idx="13">
                  <c:v>43891</c:v>
                </c:pt>
                <c:pt idx="14">
                  <c:v>43922</c:v>
                </c:pt>
                <c:pt idx="15">
                  <c:v>43952</c:v>
                </c:pt>
                <c:pt idx="16">
                  <c:v>43983</c:v>
                </c:pt>
                <c:pt idx="17">
                  <c:v>44013</c:v>
                </c:pt>
                <c:pt idx="18">
                  <c:v>44044</c:v>
                </c:pt>
                <c:pt idx="19">
                  <c:v>44075</c:v>
                </c:pt>
                <c:pt idx="20">
                  <c:v>44105</c:v>
                </c:pt>
                <c:pt idx="21">
                  <c:v>44136</c:v>
                </c:pt>
                <c:pt idx="22">
                  <c:v>44166</c:v>
                </c:pt>
                <c:pt idx="23">
                  <c:v>44197</c:v>
                </c:pt>
                <c:pt idx="24">
                  <c:v>44228</c:v>
                </c:pt>
                <c:pt idx="25">
                  <c:v>44256</c:v>
                </c:pt>
                <c:pt idx="26">
                  <c:v>44287</c:v>
                </c:pt>
                <c:pt idx="27">
                  <c:v>44317</c:v>
                </c:pt>
                <c:pt idx="28">
                  <c:v>44348</c:v>
                </c:pt>
              </c:numCache>
            </c:numRef>
          </c:cat>
          <c:val>
            <c:numRef>
              <c:f>'2.18'!$C$2:$C$30</c:f>
              <c:numCache>
                <c:formatCode>General</c:formatCode>
                <c:ptCount val="29"/>
                <c:pt idx="0">
                  <c:v>-6.2139067012747518</c:v>
                </c:pt>
                <c:pt idx="1">
                  <c:v>-4.383521219058828</c:v>
                </c:pt>
                <c:pt idx="2">
                  <c:v>-3.8629067786850162</c:v>
                </c:pt>
                <c:pt idx="3">
                  <c:v>-4.1050388580817554</c:v>
                </c:pt>
                <c:pt idx="4">
                  <c:v>-8.8224581100202926</c:v>
                </c:pt>
                <c:pt idx="5">
                  <c:v>7.4734454320976704</c:v>
                </c:pt>
                <c:pt idx="6">
                  <c:v>-5.4962604779481339</c:v>
                </c:pt>
                <c:pt idx="7">
                  <c:v>8.5142490389360503</c:v>
                </c:pt>
                <c:pt idx="8">
                  <c:v>5.0432483462557798</c:v>
                </c:pt>
                <c:pt idx="9">
                  <c:v>-1.8230428356769579</c:v>
                </c:pt>
                <c:pt idx="10">
                  <c:v>-3.2475971603668441</c:v>
                </c:pt>
                <c:pt idx="11">
                  <c:v>8.0241154251366353</c:v>
                </c:pt>
                <c:pt idx="12">
                  <c:v>3.1714049353302798</c:v>
                </c:pt>
                <c:pt idx="13">
                  <c:v>-28.549117145682249</c:v>
                </c:pt>
                <c:pt idx="14">
                  <c:v>-66.566052344245293</c:v>
                </c:pt>
                <c:pt idx="15">
                  <c:v>-16.9719484454161</c:v>
                </c:pt>
                <c:pt idx="16">
                  <c:v>-12.468439377951769</c:v>
                </c:pt>
                <c:pt idx="17">
                  <c:v>-36.04343016844993</c:v>
                </c:pt>
                <c:pt idx="18">
                  <c:v>-45.161459781384217</c:v>
                </c:pt>
                <c:pt idx="19">
                  <c:v>-21.337796761130431</c:v>
                </c:pt>
                <c:pt idx="20">
                  <c:v>-16.633158995151121</c:v>
                </c:pt>
                <c:pt idx="21">
                  <c:v>-16.801350554702669</c:v>
                </c:pt>
                <c:pt idx="22">
                  <c:v>-16.126724418939101</c:v>
                </c:pt>
                <c:pt idx="23">
                  <c:v>-25.965724977461409</c:v>
                </c:pt>
                <c:pt idx="24">
                  <c:v>-26.65275480644755</c:v>
                </c:pt>
                <c:pt idx="25">
                  <c:v>-19.104198553273122</c:v>
                </c:pt>
                <c:pt idx="26">
                  <c:v>-15.00080582827206</c:v>
                </c:pt>
                <c:pt idx="27">
                  <c:v>-19.95627035317877</c:v>
                </c:pt>
                <c:pt idx="28">
                  <c:v>2.8854970622607108</c:v>
                </c:pt>
              </c:numCache>
            </c:numRef>
          </c:val>
          <c:smooth val="0"/>
          <c:extLst>
            <c:ext xmlns:c16="http://schemas.microsoft.com/office/drawing/2014/chart" uri="{C3380CC4-5D6E-409C-BE32-E72D297353CC}">
              <c16:uniqueId val="{00000001-5522-4F36-8E33-D2C275CBF444}"/>
            </c:ext>
          </c:extLst>
        </c:ser>
        <c:ser>
          <c:idx val="2"/>
          <c:order val="2"/>
          <c:tx>
            <c:strRef>
              <c:f>'2.18'!$D$1</c:f>
              <c:strCache>
                <c:ptCount val="1"/>
                <c:pt idx="0">
                  <c:v>Urban zones</c:v>
                </c:pt>
              </c:strCache>
            </c:strRef>
          </c:tx>
          <c:spPr>
            <a:ln w="15875" cap="rnd">
              <a:solidFill>
                <a:schemeClr val="accent1">
                  <a:lumMod val="75000"/>
                  <a:lumOff val="25000"/>
                </a:schemeClr>
              </a:solidFill>
              <a:round/>
            </a:ln>
            <a:effectLst/>
          </c:spPr>
          <c:marker>
            <c:symbol val="none"/>
          </c:marker>
          <c:cat>
            <c:numRef>
              <c:f>'2.18'!$A$2:$A$30</c:f>
              <c:numCache>
                <c:formatCode>m/d/yyyy</c:formatCode>
                <c:ptCount val="29"/>
                <c:pt idx="0">
                  <c:v>43497</c:v>
                </c:pt>
                <c:pt idx="1">
                  <c:v>43525</c:v>
                </c:pt>
                <c:pt idx="2">
                  <c:v>43556</c:v>
                </c:pt>
                <c:pt idx="3">
                  <c:v>43586</c:v>
                </c:pt>
                <c:pt idx="4">
                  <c:v>43617</c:v>
                </c:pt>
                <c:pt idx="5">
                  <c:v>43647</c:v>
                </c:pt>
                <c:pt idx="6">
                  <c:v>43678</c:v>
                </c:pt>
                <c:pt idx="7">
                  <c:v>43709</c:v>
                </c:pt>
                <c:pt idx="8">
                  <c:v>43739</c:v>
                </c:pt>
                <c:pt idx="9">
                  <c:v>43770</c:v>
                </c:pt>
                <c:pt idx="10">
                  <c:v>43800</c:v>
                </c:pt>
                <c:pt idx="11">
                  <c:v>43831</c:v>
                </c:pt>
                <c:pt idx="12">
                  <c:v>43862</c:v>
                </c:pt>
                <c:pt idx="13">
                  <c:v>43891</c:v>
                </c:pt>
                <c:pt idx="14">
                  <c:v>43922</c:v>
                </c:pt>
                <c:pt idx="15">
                  <c:v>43952</c:v>
                </c:pt>
                <c:pt idx="16">
                  <c:v>43983</c:v>
                </c:pt>
                <c:pt idx="17">
                  <c:v>44013</c:v>
                </c:pt>
                <c:pt idx="18">
                  <c:v>44044</c:v>
                </c:pt>
                <c:pt idx="19">
                  <c:v>44075</c:v>
                </c:pt>
                <c:pt idx="20">
                  <c:v>44105</c:v>
                </c:pt>
                <c:pt idx="21">
                  <c:v>44136</c:v>
                </c:pt>
                <c:pt idx="22">
                  <c:v>44166</c:v>
                </c:pt>
                <c:pt idx="23">
                  <c:v>44197</c:v>
                </c:pt>
                <c:pt idx="24">
                  <c:v>44228</c:v>
                </c:pt>
                <c:pt idx="25">
                  <c:v>44256</c:v>
                </c:pt>
                <c:pt idx="26">
                  <c:v>44287</c:v>
                </c:pt>
                <c:pt idx="27">
                  <c:v>44317</c:v>
                </c:pt>
                <c:pt idx="28">
                  <c:v>44348</c:v>
                </c:pt>
              </c:numCache>
            </c:numRef>
          </c:cat>
          <c:val>
            <c:numRef>
              <c:f>'2.18'!$D$2:$D$30</c:f>
              <c:numCache>
                <c:formatCode>General</c:formatCode>
                <c:ptCount val="29"/>
                <c:pt idx="0">
                  <c:v>-8.7397166767646084</c:v>
                </c:pt>
                <c:pt idx="1">
                  <c:v>-5.9341458983002582</c:v>
                </c:pt>
                <c:pt idx="2">
                  <c:v>-2.6795169005252362</c:v>
                </c:pt>
                <c:pt idx="3">
                  <c:v>-1.6462925716593799</c:v>
                </c:pt>
                <c:pt idx="4">
                  <c:v>-8.3140165042108194</c:v>
                </c:pt>
                <c:pt idx="5">
                  <c:v>4.9900629360543292</c:v>
                </c:pt>
                <c:pt idx="6">
                  <c:v>-11.24851834342557</c:v>
                </c:pt>
                <c:pt idx="7">
                  <c:v>2.3935780710676369</c:v>
                </c:pt>
                <c:pt idx="8">
                  <c:v>-0.1087366843883331</c:v>
                </c:pt>
                <c:pt idx="9">
                  <c:v>-5.5351737421869274</c:v>
                </c:pt>
                <c:pt idx="10">
                  <c:v>-10.74713595048031</c:v>
                </c:pt>
                <c:pt idx="11">
                  <c:v>-2.952178570676089</c:v>
                </c:pt>
                <c:pt idx="12">
                  <c:v>-4.8905449224822206</c:v>
                </c:pt>
                <c:pt idx="13">
                  <c:v>-38.440455797890927</c:v>
                </c:pt>
                <c:pt idx="14">
                  <c:v>-88.409509185567359</c:v>
                </c:pt>
                <c:pt idx="15">
                  <c:v>-25.919396996047439</c:v>
                </c:pt>
                <c:pt idx="16">
                  <c:v>-17.790674484578869</c:v>
                </c:pt>
                <c:pt idx="17">
                  <c:v>-45.335095351611443</c:v>
                </c:pt>
                <c:pt idx="18">
                  <c:v>-59.793178839813699</c:v>
                </c:pt>
                <c:pt idx="19">
                  <c:v>-32.095705771639523</c:v>
                </c:pt>
                <c:pt idx="20">
                  <c:v>-29.973895081023901</c:v>
                </c:pt>
                <c:pt idx="21">
                  <c:v>-32.661212584137189</c:v>
                </c:pt>
                <c:pt idx="22">
                  <c:v>-29.06309308407717</c:v>
                </c:pt>
                <c:pt idx="23">
                  <c:v>-41.100516686666033</c:v>
                </c:pt>
                <c:pt idx="24">
                  <c:v>-46.057774463923977</c:v>
                </c:pt>
                <c:pt idx="25">
                  <c:v>-37.068814215495749</c:v>
                </c:pt>
                <c:pt idx="26">
                  <c:v>-31.95768333164164</c:v>
                </c:pt>
                <c:pt idx="27">
                  <c:v>-30.212392907568208</c:v>
                </c:pt>
                <c:pt idx="28">
                  <c:v>-15.940163862358499</c:v>
                </c:pt>
              </c:numCache>
            </c:numRef>
          </c:val>
          <c:smooth val="0"/>
          <c:extLst>
            <c:ext xmlns:c16="http://schemas.microsoft.com/office/drawing/2014/chart" uri="{C3380CC4-5D6E-409C-BE32-E72D297353CC}">
              <c16:uniqueId val="{00000002-5522-4F36-8E33-D2C275CBF444}"/>
            </c:ext>
          </c:extLst>
        </c:ser>
        <c:dLbls>
          <c:showLegendKey val="0"/>
          <c:showVal val="0"/>
          <c:showCatName val="0"/>
          <c:showSerName val="0"/>
          <c:showPercent val="0"/>
          <c:showBubbleSize val="0"/>
        </c:dLbls>
        <c:smooth val="0"/>
        <c:axId val="750127896"/>
        <c:axId val="414700680"/>
      </c:lineChart>
      <c:dateAx>
        <c:axId val="750127896"/>
        <c:scaling>
          <c:orientation val="minMax"/>
        </c:scaling>
        <c:delete val="0"/>
        <c:axPos val="b"/>
        <c:majorGridlines>
          <c:spPr>
            <a:ln w="9525" cap="flat" cmpd="sng" algn="ctr">
              <a:solidFill>
                <a:schemeClr val="tx1">
                  <a:lumMod val="15000"/>
                  <a:lumOff val="85000"/>
                </a:schemeClr>
              </a:solidFill>
              <a:round/>
            </a:ln>
            <a:effectLst/>
          </c:spPr>
        </c:majorGridlines>
        <c:numFmt formatCode="yyyy" sourceLinked="0"/>
        <c:majorTickMark val="out"/>
        <c:minorTickMark val="none"/>
        <c:tickLblPos val="low"/>
        <c:spPr>
          <a:noFill/>
          <a:ln w="9525" cap="flat" cmpd="sng" algn="ctr">
            <a:solidFill>
              <a:schemeClr val="tx1"/>
            </a:solidFill>
            <a:round/>
          </a:ln>
          <a:effectLst/>
        </c:spPr>
        <c:txPr>
          <a:bodyPr rot="-60000000" vert="horz"/>
          <a:lstStyle/>
          <a:p>
            <a:pPr>
              <a:defRPr/>
            </a:pPr>
            <a:endParaRPr lang="fr-FR"/>
          </a:p>
        </c:txPr>
        <c:crossAx val="414700680"/>
        <c:crosses val="autoZero"/>
        <c:auto val="1"/>
        <c:lblOffset val="100"/>
        <c:baseTimeUnit val="months"/>
        <c:majorUnit val="1"/>
        <c:majorTimeUnit val="years"/>
      </c:dateAx>
      <c:valAx>
        <c:axId val="414700680"/>
        <c:scaling>
          <c:orientation val="minMax"/>
          <c:max val="25"/>
          <c:min val="-100"/>
        </c:scaling>
        <c:delete val="0"/>
        <c:axPos val="r"/>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solidFill>
              <a:schemeClr val="tx1"/>
            </a:solidFill>
          </a:ln>
          <a:effectLst/>
        </c:spPr>
        <c:txPr>
          <a:bodyPr rot="-60000000" vert="horz"/>
          <a:lstStyle/>
          <a:p>
            <a:pPr>
              <a:defRPr/>
            </a:pPr>
            <a:endParaRPr lang="fr-FR"/>
          </a:p>
        </c:txPr>
        <c:crossAx val="750127896"/>
        <c:crosses val="max"/>
        <c:crossBetween val="between"/>
        <c:majorUnit val="25"/>
      </c:valAx>
    </c:plotArea>
    <c:legend>
      <c:legendPos val="b"/>
      <c:layout>
        <c:manualLayout>
          <c:xMode val="edge"/>
          <c:yMode val="edge"/>
          <c:x val="3.301671633748425E-2"/>
          <c:y val="0.78530689617814708"/>
          <c:w val="0.81822418752171377"/>
          <c:h val="0.11734597880374745"/>
        </c:manualLayout>
      </c:layout>
      <c:overlay val="0"/>
      <c:spPr>
        <a:noFill/>
        <a:ln>
          <a:noFill/>
        </a:ln>
        <a:effectLst/>
      </c:spPr>
      <c:txPr>
        <a:bodyPr rot="0" vert="horz"/>
        <a:lstStyle/>
        <a:p>
          <a:pPr>
            <a:defRPr sz="800"/>
          </a:pPr>
          <a:endParaRPr lang="fr-FR"/>
        </a:p>
      </c:txPr>
    </c:legend>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fr-F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560197270978422E-2"/>
          <c:y val="3.1150434417767683E-2"/>
          <c:w val="0.79321944444444448"/>
          <c:h val="0.88793999999999995"/>
        </c:manualLayout>
      </c:layout>
      <c:scatterChart>
        <c:scatterStyle val="lineMarker"/>
        <c:varyColors val="0"/>
        <c:ser>
          <c:idx val="0"/>
          <c:order val="0"/>
          <c:tx>
            <c:v>France</c:v>
          </c:tx>
          <c:spPr>
            <a:ln w="25400" cap="rnd">
              <a:noFill/>
              <a:round/>
            </a:ln>
            <a:effectLst/>
          </c:spPr>
          <c:marker>
            <c:symbol val="circle"/>
            <c:size val="7"/>
            <c:spPr>
              <a:solidFill>
                <a:schemeClr val="accent2"/>
              </a:solidFill>
              <a:ln w="9525">
                <a:solidFill>
                  <a:schemeClr val="accent2"/>
                </a:solidFill>
              </a:ln>
              <a:effectLst/>
            </c:spPr>
          </c:marker>
          <c:dPt>
            <c:idx val="1"/>
            <c:marker>
              <c:symbol val="circle"/>
              <c:size val="7"/>
              <c:spPr>
                <a:pattFill prst="dkDnDiag">
                  <a:fgClr>
                    <a:schemeClr val="accent2"/>
                  </a:fgClr>
                  <a:bgClr>
                    <a:schemeClr val="bg1"/>
                  </a:bgClr>
                </a:pattFill>
                <a:ln w="9525">
                  <a:solidFill>
                    <a:schemeClr val="accent2"/>
                  </a:solidFill>
                </a:ln>
                <a:effectLst/>
              </c:spPr>
            </c:marker>
            <c:bubble3D val="0"/>
            <c:extLst>
              <c:ext xmlns:c16="http://schemas.microsoft.com/office/drawing/2014/chart" uri="{C3380CC4-5D6E-409C-BE32-E72D297353CC}">
                <c16:uniqueId val="{00000000-5835-4783-AED9-6C9D327D5F8D}"/>
              </c:ext>
            </c:extLst>
          </c:dPt>
          <c:xVal>
            <c:numRef>
              <c:f>'2.10'!$C$3:$C$4</c:f>
              <c:numCache>
                <c:formatCode>General</c:formatCode>
                <c:ptCount val="2"/>
                <c:pt idx="0">
                  <c:v>8.1555174385363074</c:v>
                </c:pt>
                <c:pt idx="1">
                  <c:v>5.501037987867555</c:v>
                </c:pt>
              </c:numCache>
            </c:numRef>
          </c:xVal>
          <c:yVal>
            <c:numRef>
              <c:f>'2.10'!$D$3:$D$4</c:f>
              <c:numCache>
                <c:formatCode>General</c:formatCode>
                <c:ptCount val="2"/>
                <c:pt idx="0">
                  <c:v>4.8769803313906728</c:v>
                </c:pt>
                <c:pt idx="1">
                  <c:v>2.4838262645765554</c:v>
                </c:pt>
              </c:numCache>
            </c:numRef>
          </c:yVal>
          <c:smooth val="0"/>
          <c:extLst>
            <c:ext xmlns:c16="http://schemas.microsoft.com/office/drawing/2014/chart" uri="{C3380CC4-5D6E-409C-BE32-E72D297353CC}">
              <c16:uniqueId val="{00000001-5835-4783-AED9-6C9D327D5F8D}"/>
            </c:ext>
          </c:extLst>
        </c:ser>
        <c:ser>
          <c:idx val="1"/>
          <c:order val="1"/>
          <c:tx>
            <c:v>Germany</c:v>
          </c:tx>
          <c:spPr>
            <a:ln w="25400" cap="rnd">
              <a:noFill/>
              <a:round/>
            </a:ln>
            <a:effectLst/>
          </c:spPr>
          <c:marker>
            <c:symbol val="circle"/>
            <c:size val="7"/>
            <c:spPr>
              <a:solidFill>
                <a:schemeClr val="accent1"/>
              </a:solidFill>
              <a:ln w="9525">
                <a:solidFill>
                  <a:schemeClr val="accent1"/>
                </a:solidFill>
              </a:ln>
              <a:effectLst/>
            </c:spPr>
          </c:marker>
          <c:dPt>
            <c:idx val="0"/>
            <c:marker>
              <c:symbol val="circle"/>
              <c:size val="7"/>
              <c:spPr>
                <a:solidFill>
                  <a:schemeClr val="accent1"/>
                </a:solidFill>
                <a:ln w="9525">
                  <a:solidFill>
                    <a:schemeClr val="accent1"/>
                  </a:solidFill>
                </a:ln>
                <a:effectLst/>
              </c:spPr>
            </c:marker>
            <c:bubble3D val="0"/>
            <c:extLst>
              <c:ext xmlns:c16="http://schemas.microsoft.com/office/drawing/2014/chart" uri="{C3380CC4-5D6E-409C-BE32-E72D297353CC}">
                <c16:uniqueId val="{00000002-5835-4783-AED9-6C9D327D5F8D}"/>
              </c:ext>
            </c:extLst>
          </c:dPt>
          <c:dPt>
            <c:idx val="1"/>
            <c:marker>
              <c:symbol val="circle"/>
              <c:size val="7"/>
              <c:spPr>
                <a:pattFill prst="dkDnDiag">
                  <a:fgClr>
                    <a:schemeClr val="accent1"/>
                  </a:fgClr>
                  <a:bgClr>
                    <a:schemeClr val="bg1"/>
                  </a:bgClr>
                </a:pattFill>
                <a:ln w="9525">
                  <a:solidFill>
                    <a:schemeClr val="accent1"/>
                  </a:solidFill>
                </a:ln>
                <a:effectLst/>
              </c:spPr>
            </c:marker>
            <c:bubble3D val="0"/>
            <c:extLst>
              <c:ext xmlns:c16="http://schemas.microsoft.com/office/drawing/2014/chart" uri="{C3380CC4-5D6E-409C-BE32-E72D297353CC}">
                <c16:uniqueId val="{00000003-5835-4783-AED9-6C9D327D5F8D}"/>
              </c:ext>
            </c:extLst>
          </c:dPt>
          <c:xVal>
            <c:numRef>
              <c:f>'2.10'!$E$3:$E$4</c:f>
              <c:numCache>
                <c:formatCode>General</c:formatCode>
                <c:ptCount val="2"/>
                <c:pt idx="0">
                  <c:v>9.0046180234859481</c:v>
                </c:pt>
                <c:pt idx="1">
                  <c:v>4.8961064236771676</c:v>
                </c:pt>
              </c:numCache>
            </c:numRef>
          </c:xVal>
          <c:yVal>
            <c:numRef>
              <c:f>'2.10'!$F$3:$F$4</c:f>
              <c:numCache>
                <c:formatCode>General</c:formatCode>
                <c:ptCount val="2"/>
                <c:pt idx="0">
                  <c:v>8.9219289636445911</c:v>
                </c:pt>
                <c:pt idx="1">
                  <c:v>5.4748016518087645</c:v>
                </c:pt>
              </c:numCache>
            </c:numRef>
          </c:yVal>
          <c:smooth val="0"/>
          <c:extLst>
            <c:ext xmlns:c16="http://schemas.microsoft.com/office/drawing/2014/chart" uri="{C3380CC4-5D6E-409C-BE32-E72D297353CC}">
              <c16:uniqueId val="{00000004-5835-4783-AED9-6C9D327D5F8D}"/>
            </c:ext>
          </c:extLst>
        </c:ser>
        <c:ser>
          <c:idx val="2"/>
          <c:order val="2"/>
          <c:tx>
            <c:v>Belgium</c:v>
          </c:tx>
          <c:spPr>
            <a:ln w="25400" cap="rnd">
              <a:noFill/>
              <a:round/>
            </a:ln>
            <a:effectLst/>
          </c:spPr>
          <c:marker>
            <c:symbol val="circle"/>
            <c:size val="7"/>
            <c:spPr>
              <a:solidFill>
                <a:srgbClr val="FF0000"/>
              </a:solidFill>
              <a:ln w="50800">
                <a:solidFill>
                  <a:srgbClr val="FF0000"/>
                </a:solidFill>
              </a:ln>
              <a:effectLst/>
            </c:spPr>
          </c:marker>
          <c:dPt>
            <c:idx val="1"/>
            <c:marker>
              <c:symbol val="circle"/>
              <c:size val="7"/>
              <c:spPr>
                <a:solidFill>
                  <a:srgbClr val="FF0000"/>
                </a:solidFill>
                <a:ln w="50800">
                  <a:solidFill>
                    <a:srgbClr val="FF0000"/>
                  </a:solidFill>
                </a:ln>
                <a:effectLst/>
              </c:spPr>
            </c:marker>
            <c:bubble3D val="0"/>
            <c:extLst>
              <c:ext xmlns:c16="http://schemas.microsoft.com/office/drawing/2014/chart" uri="{C3380CC4-5D6E-409C-BE32-E72D297353CC}">
                <c16:uniqueId val="{00000005-5835-4783-AED9-6C9D327D5F8D}"/>
              </c:ext>
            </c:extLst>
          </c:dPt>
          <c:xVal>
            <c:numRef>
              <c:f>'2.10'!$G$3:$G$4</c:f>
              <c:numCache>
                <c:formatCode>General</c:formatCode>
                <c:ptCount val="2"/>
                <c:pt idx="0">
                  <c:v>8.4963621665319309</c:v>
                </c:pt>
                <c:pt idx="1">
                  <c:v>8.3953215116175244</c:v>
                </c:pt>
              </c:numCache>
            </c:numRef>
          </c:xVal>
          <c:yVal>
            <c:numRef>
              <c:f>'2.10'!$H$3:$H$4</c:f>
              <c:numCache>
                <c:formatCode>General</c:formatCode>
                <c:ptCount val="2"/>
                <c:pt idx="0">
                  <c:v>6.0405368242209896</c:v>
                </c:pt>
                <c:pt idx="1">
                  <c:v>2.4355891750867151</c:v>
                </c:pt>
              </c:numCache>
            </c:numRef>
          </c:yVal>
          <c:smooth val="0"/>
          <c:extLst>
            <c:ext xmlns:c16="http://schemas.microsoft.com/office/drawing/2014/chart" uri="{C3380CC4-5D6E-409C-BE32-E72D297353CC}">
              <c16:uniqueId val="{00000006-5835-4783-AED9-6C9D327D5F8D}"/>
            </c:ext>
          </c:extLst>
        </c:ser>
        <c:ser>
          <c:idx val="3"/>
          <c:order val="3"/>
          <c:tx>
            <c:v>Spain</c:v>
          </c:tx>
          <c:spPr>
            <a:ln w="25400" cap="rnd">
              <a:noFill/>
              <a:round/>
            </a:ln>
            <a:effectLst/>
          </c:spPr>
          <c:marker>
            <c:symbol val="circle"/>
            <c:size val="7"/>
            <c:spPr>
              <a:solidFill>
                <a:schemeClr val="accent4"/>
              </a:solidFill>
              <a:ln w="9525">
                <a:solidFill>
                  <a:schemeClr val="accent4"/>
                </a:solidFill>
              </a:ln>
              <a:effectLst/>
            </c:spPr>
          </c:marker>
          <c:dPt>
            <c:idx val="0"/>
            <c:marker>
              <c:symbol val="circle"/>
              <c:size val="7"/>
              <c:spPr>
                <a:solidFill>
                  <a:schemeClr val="accent4"/>
                </a:solidFill>
                <a:ln w="9525">
                  <a:solidFill>
                    <a:schemeClr val="accent4"/>
                  </a:solidFill>
                </a:ln>
                <a:effectLst/>
              </c:spPr>
            </c:marker>
            <c:bubble3D val="0"/>
            <c:extLst>
              <c:ext xmlns:c16="http://schemas.microsoft.com/office/drawing/2014/chart" uri="{C3380CC4-5D6E-409C-BE32-E72D297353CC}">
                <c16:uniqueId val="{00000007-5835-4783-AED9-6C9D327D5F8D}"/>
              </c:ext>
            </c:extLst>
          </c:dPt>
          <c:dPt>
            <c:idx val="1"/>
            <c:marker>
              <c:symbol val="circle"/>
              <c:size val="7"/>
              <c:spPr>
                <a:pattFill prst="dkDnDiag">
                  <a:fgClr>
                    <a:schemeClr val="accent4"/>
                  </a:fgClr>
                  <a:bgClr>
                    <a:schemeClr val="bg1"/>
                  </a:bgClr>
                </a:pattFill>
                <a:ln w="9525">
                  <a:solidFill>
                    <a:schemeClr val="accent4"/>
                  </a:solidFill>
                </a:ln>
                <a:effectLst/>
              </c:spPr>
            </c:marker>
            <c:bubble3D val="0"/>
            <c:extLst>
              <c:ext xmlns:c16="http://schemas.microsoft.com/office/drawing/2014/chart" uri="{C3380CC4-5D6E-409C-BE32-E72D297353CC}">
                <c16:uniqueId val="{00000008-5835-4783-AED9-6C9D327D5F8D}"/>
              </c:ext>
            </c:extLst>
          </c:dPt>
          <c:xVal>
            <c:numRef>
              <c:f>'2.10'!$I$3:$I$4</c:f>
              <c:numCache>
                <c:formatCode>General</c:formatCode>
                <c:ptCount val="2"/>
                <c:pt idx="0">
                  <c:v>0.54232856633522164</c:v>
                </c:pt>
                <c:pt idx="1">
                  <c:v>-1.7926640065492434</c:v>
                </c:pt>
              </c:numCache>
            </c:numRef>
          </c:xVal>
          <c:yVal>
            <c:numRef>
              <c:f>'2.10'!$J$3:$J$4</c:f>
              <c:numCache>
                <c:formatCode>General</c:formatCode>
                <c:ptCount val="2"/>
                <c:pt idx="0">
                  <c:v>1.6913648378414248</c:v>
                </c:pt>
                <c:pt idx="1">
                  <c:v>3.559455747870826</c:v>
                </c:pt>
              </c:numCache>
            </c:numRef>
          </c:yVal>
          <c:smooth val="0"/>
          <c:extLst>
            <c:ext xmlns:c16="http://schemas.microsoft.com/office/drawing/2014/chart" uri="{C3380CC4-5D6E-409C-BE32-E72D297353CC}">
              <c16:uniqueId val="{00000009-5835-4783-AED9-6C9D327D5F8D}"/>
            </c:ext>
          </c:extLst>
        </c:ser>
        <c:ser>
          <c:idx val="4"/>
          <c:order val="4"/>
          <c:tx>
            <c:v>Italy</c:v>
          </c:tx>
          <c:spPr>
            <a:ln w="25400" cap="rnd">
              <a:noFill/>
              <a:round/>
            </a:ln>
            <a:effectLst/>
          </c:spPr>
          <c:marker>
            <c:symbol val="circle"/>
            <c:size val="7"/>
            <c:spPr>
              <a:solidFill>
                <a:schemeClr val="accent3"/>
              </a:solidFill>
              <a:ln w="9525">
                <a:solidFill>
                  <a:schemeClr val="accent3"/>
                </a:solidFill>
              </a:ln>
              <a:effectLst/>
            </c:spPr>
          </c:marker>
          <c:dPt>
            <c:idx val="1"/>
            <c:marker>
              <c:symbol val="circle"/>
              <c:size val="7"/>
              <c:spPr>
                <a:pattFill prst="dkDnDiag">
                  <a:fgClr>
                    <a:schemeClr val="accent3"/>
                  </a:fgClr>
                  <a:bgClr>
                    <a:schemeClr val="bg1"/>
                  </a:bgClr>
                </a:pattFill>
                <a:ln w="9525">
                  <a:solidFill>
                    <a:schemeClr val="accent3"/>
                  </a:solidFill>
                </a:ln>
                <a:effectLst/>
              </c:spPr>
            </c:marker>
            <c:bubble3D val="0"/>
            <c:extLst>
              <c:ext xmlns:c16="http://schemas.microsoft.com/office/drawing/2014/chart" uri="{C3380CC4-5D6E-409C-BE32-E72D297353CC}">
                <c16:uniqueId val="{0000000A-5835-4783-AED9-6C9D327D5F8D}"/>
              </c:ext>
            </c:extLst>
          </c:dPt>
          <c:xVal>
            <c:numRef>
              <c:f>'2.10'!$K$3:$K$4</c:f>
              <c:numCache>
                <c:formatCode>General</c:formatCode>
                <c:ptCount val="2"/>
                <c:pt idx="0">
                  <c:v>4.2637392178707412</c:v>
                </c:pt>
                <c:pt idx="1">
                  <c:v>1.6889121556695093</c:v>
                </c:pt>
              </c:numCache>
            </c:numRef>
          </c:xVal>
          <c:yVal>
            <c:numRef>
              <c:f>'2.10'!$L$3:$L$4</c:f>
              <c:numCache>
                <c:formatCode>General</c:formatCode>
                <c:ptCount val="2"/>
                <c:pt idx="0">
                  <c:v>-0.4463657052069559</c:v>
                </c:pt>
                <c:pt idx="1">
                  <c:v>-0.21241766570156981</c:v>
                </c:pt>
              </c:numCache>
            </c:numRef>
          </c:yVal>
          <c:smooth val="0"/>
          <c:extLst>
            <c:ext xmlns:c16="http://schemas.microsoft.com/office/drawing/2014/chart" uri="{C3380CC4-5D6E-409C-BE32-E72D297353CC}">
              <c16:uniqueId val="{0000000B-5835-4783-AED9-6C9D327D5F8D}"/>
            </c:ext>
          </c:extLst>
        </c:ser>
        <c:ser>
          <c:idx val="5"/>
          <c:order val="5"/>
          <c:tx>
            <c:v>Netherlands</c:v>
          </c:tx>
          <c:spPr>
            <a:ln w="25400" cap="rnd">
              <a:noFill/>
              <a:round/>
            </a:ln>
            <a:effectLst/>
          </c:spPr>
          <c:marker>
            <c:symbol val="circle"/>
            <c:size val="7"/>
            <c:spPr>
              <a:solidFill>
                <a:schemeClr val="accent6"/>
              </a:solidFill>
              <a:ln w="9525">
                <a:solidFill>
                  <a:schemeClr val="accent6"/>
                </a:solidFill>
              </a:ln>
              <a:effectLst/>
            </c:spPr>
          </c:marker>
          <c:dPt>
            <c:idx val="1"/>
            <c:marker>
              <c:symbol val="circle"/>
              <c:size val="7"/>
              <c:spPr>
                <a:pattFill prst="dkDnDiag">
                  <a:fgClr>
                    <a:schemeClr val="accent6"/>
                  </a:fgClr>
                  <a:bgClr>
                    <a:schemeClr val="bg1"/>
                  </a:bgClr>
                </a:pattFill>
                <a:ln w="9525">
                  <a:solidFill>
                    <a:schemeClr val="accent6"/>
                  </a:solidFill>
                </a:ln>
                <a:effectLst/>
              </c:spPr>
            </c:marker>
            <c:bubble3D val="0"/>
            <c:extLst>
              <c:ext xmlns:c16="http://schemas.microsoft.com/office/drawing/2014/chart" uri="{C3380CC4-5D6E-409C-BE32-E72D297353CC}">
                <c16:uniqueId val="{0000000C-5835-4783-AED9-6C9D327D5F8D}"/>
              </c:ext>
            </c:extLst>
          </c:dPt>
          <c:xVal>
            <c:numRef>
              <c:f>'2.10'!$M$3:$M$4</c:f>
              <c:numCache>
                <c:formatCode>General</c:formatCode>
                <c:ptCount val="2"/>
                <c:pt idx="0">
                  <c:v>3.5145904755715143</c:v>
                </c:pt>
                <c:pt idx="1">
                  <c:v>3.9075237126397049</c:v>
                </c:pt>
              </c:numCache>
            </c:numRef>
          </c:xVal>
          <c:yVal>
            <c:numRef>
              <c:f>'2.10'!$N$3:$N$4</c:f>
              <c:numCache>
                <c:formatCode>General</c:formatCode>
                <c:ptCount val="2"/>
                <c:pt idx="0">
                  <c:v>9.7084541208030721</c:v>
                </c:pt>
                <c:pt idx="1">
                  <c:v>5.9068373332401407</c:v>
                </c:pt>
              </c:numCache>
            </c:numRef>
          </c:yVal>
          <c:smooth val="0"/>
          <c:extLst>
            <c:ext xmlns:c16="http://schemas.microsoft.com/office/drawing/2014/chart" uri="{C3380CC4-5D6E-409C-BE32-E72D297353CC}">
              <c16:uniqueId val="{0000000D-5835-4783-AED9-6C9D327D5F8D}"/>
            </c:ext>
          </c:extLst>
        </c:ser>
        <c:ser>
          <c:idx val="6"/>
          <c:order val="6"/>
          <c:tx>
            <c:v>Euro area</c:v>
          </c:tx>
          <c:spPr>
            <a:ln w="25400" cap="rnd">
              <a:noFill/>
              <a:round/>
            </a:ln>
            <a:effectLst/>
          </c:spPr>
          <c:marker>
            <c:symbol val="circle"/>
            <c:size val="7"/>
            <c:spPr>
              <a:solidFill>
                <a:srgbClr val="00727C"/>
              </a:solidFill>
              <a:ln w="9525">
                <a:solidFill>
                  <a:srgbClr val="00727C"/>
                </a:solidFill>
              </a:ln>
              <a:effectLst/>
            </c:spPr>
          </c:marker>
          <c:dPt>
            <c:idx val="1"/>
            <c:marker>
              <c:symbol val="circle"/>
              <c:size val="7"/>
              <c:spPr>
                <a:pattFill prst="dkDnDiag">
                  <a:fgClr>
                    <a:srgbClr val="00727C"/>
                  </a:fgClr>
                  <a:bgClr>
                    <a:schemeClr val="bg1"/>
                  </a:bgClr>
                </a:pattFill>
                <a:ln w="9525">
                  <a:solidFill>
                    <a:srgbClr val="00727C"/>
                  </a:solidFill>
                </a:ln>
                <a:effectLst/>
              </c:spPr>
            </c:marker>
            <c:bubble3D val="0"/>
            <c:extLst>
              <c:ext xmlns:c16="http://schemas.microsoft.com/office/drawing/2014/chart" uri="{C3380CC4-5D6E-409C-BE32-E72D297353CC}">
                <c16:uniqueId val="{0000000E-5835-4783-AED9-6C9D327D5F8D}"/>
              </c:ext>
            </c:extLst>
          </c:dPt>
          <c:xVal>
            <c:numRef>
              <c:f>'2.10'!$O$3:$O$4</c:f>
              <c:numCache>
                <c:formatCode>General</c:formatCode>
                <c:ptCount val="2"/>
                <c:pt idx="0">
                  <c:v>5.6166744300396347</c:v>
                </c:pt>
                <c:pt idx="1">
                  <c:v>3.524533031800122</c:v>
                </c:pt>
              </c:numCache>
            </c:numRef>
          </c:xVal>
          <c:yVal>
            <c:numRef>
              <c:f>'2.10'!$P$3:$P$4</c:f>
              <c:numCache>
                <c:formatCode>General</c:formatCode>
                <c:ptCount val="2"/>
                <c:pt idx="0">
                  <c:v>5.1718110070257364</c:v>
                </c:pt>
                <c:pt idx="1">
                  <c:v>3.5121707107117768</c:v>
                </c:pt>
              </c:numCache>
            </c:numRef>
          </c:yVal>
          <c:smooth val="0"/>
          <c:extLst>
            <c:ext xmlns:c16="http://schemas.microsoft.com/office/drawing/2014/chart" uri="{C3380CC4-5D6E-409C-BE32-E72D297353CC}">
              <c16:uniqueId val="{0000000F-5835-4783-AED9-6C9D327D5F8D}"/>
            </c:ext>
          </c:extLst>
        </c:ser>
        <c:dLbls>
          <c:showLegendKey val="0"/>
          <c:showVal val="0"/>
          <c:showCatName val="0"/>
          <c:showSerName val="0"/>
          <c:showPercent val="0"/>
          <c:showBubbleSize val="0"/>
        </c:dLbls>
        <c:axId val="718357224"/>
        <c:axId val="718357880"/>
      </c:scatterChart>
      <c:valAx>
        <c:axId val="718357224"/>
        <c:scaling>
          <c:orientation val="minMax"/>
          <c:max val="10"/>
          <c:min val="-2"/>
        </c:scaling>
        <c:delete val="0"/>
        <c:axPos val="b"/>
        <c:majorGridlines>
          <c:spPr>
            <a:ln w="9525" cap="flat" cmpd="sng" algn="ctr">
              <a:solidFill>
                <a:schemeClr val="tx1">
                  <a:lumMod val="15000"/>
                  <a:lumOff val="85000"/>
                </a:schemeClr>
              </a:solidFill>
              <a:round/>
            </a:ln>
            <a:effectLst/>
          </c:spPr>
        </c:majorGridlines>
        <c:numFmt formatCode="#,##0" sourceLinked="0"/>
        <c:majorTickMark val="cross"/>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crossAx val="718357880"/>
        <c:crosses val="autoZero"/>
        <c:crossBetween val="midCat"/>
        <c:majorUnit val="2"/>
      </c:valAx>
      <c:valAx>
        <c:axId val="718357880"/>
        <c:scaling>
          <c:orientation val="minMax"/>
          <c:max val="10"/>
          <c:min val="-2"/>
        </c:scaling>
        <c:delete val="0"/>
        <c:axPos val="l"/>
        <c:majorGridlines>
          <c:spPr>
            <a:ln w="9525" cap="flat" cmpd="sng" algn="ctr">
              <a:solidFill>
                <a:schemeClr val="tx1">
                  <a:lumMod val="15000"/>
                  <a:lumOff val="85000"/>
                </a:schemeClr>
              </a:solidFill>
              <a:round/>
            </a:ln>
            <a:effectLst/>
          </c:spPr>
        </c:majorGridlines>
        <c:numFmt formatCode="#,##0" sourceLinked="0"/>
        <c:majorTickMark val="cross"/>
        <c:minorTickMark val="none"/>
        <c:tickLblPos val="high"/>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crossAx val="718357224"/>
        <c:crosses val="autoZero"/>
        <c:crossBetween val="midCat"/>
        <c:majorUnit val="2"/>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400">
          <a:solidFill>
            <a:schemeClr val="tx1"/>
          </a:solidFill>
        </a:defRPr>
      </a:pPr>
      <a:endParaRPr lang="fr-F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612058487399506E-2"/>
          <c:y val="4.4673711143168322E-2"/>
          <c:w val="0.82496686109530326"/>
          <c:h val="0.82535000000000003"/>
        </c:manualLayout>
      </c:layout>
      <c:lineChart>
        <c:grouping val="standard"/>
        <c:varyColors val="0"/>
        <c:ser>
          <c:idx val="1"/>
          <c:order val="0"/>
          <c:tx>
            <c:strRef>
              <c:f>'2.12'!$A$25</c:f>
              <c:strCache>
                <c:ptCount val="1"/>
                <c:pt idx="0">
                  <c:v>Nouveau CREDITHAB</c:v>
                </c:pt>
              </c:strCache>
            </c:strRef>
          </c:tx>
          <c:spPr>
            <a:ln w="15875" cap="rnd">
              <a:solidFill>
                <a:schemeClr val="accent1"/>
              </a:solidFill>
              <a:round/>
            </a:ln>
            <a:effectLst/>
          </c:spPr>
          <c:marker>
            <c:symbol val="none"/>
          </c:marker>
          <c:cat>
            <c:numRef>
              <c:f>'2.12'!$B$1:$EL$1</c:f>
              <c:numCache>
                <c:formatCode>m/d/yyyy</c:formatCode>
                <c:ptCount val="141"/>
                <c:pt idx="0">
                  <c:v>40209</c:v>
                </c:pt>
                <c:pt idx="1">
                  <c:v>40237</c:v>
                </c:pt>
                <c:pt idx="2">
                  <c:v>40268</c:v>
                </c:pt>
                <c:pt idx="3">
                  <c:v>40298</c:v>
                </c:pt>
                <c:pt idx="4">
                  <c:v>40329</c:v>
                </c:pt>
                <c:pt idx="5">
                  <c:v>40359</c:v>
                </c:pt>
                <c:pt idx="6">
                  <c:v>40390</c:v>
                </c:pt>
                <c:pt idx="7">
                  <c:v>40421</c:v>
                </c:pt>
                <c:pt idx="8">
                  <c:v>40451</c:v>
                </c:pt>
                <c:pt idx="9">
                  <c:v>40482</c:v>
                </c:pt>
                <c:pt idx="10">
                  <c:v>40512</c:v>
                </c:pt>
                <c:pt idx="11">
                  <c:v>40543</c:v>
                </c:pt>
                <c:pt idx="12">
                  <c:v>40574</c:v>
                </c:pt>
                <c:pt idx="13">
                  <c:v>40602</c:v>
                </c:pt>
                <c:pt idx="14">
                  <c:v>40633</c:v>
                </c:pt>
                <c:pt idx="15">
                  <c:v>40663</c:v>
                </c:pt>
                <c:pt idx="16">
                  <c:v>40694</c:v>
                </c:pt>
                <c:pt idx="17">
                  <c:v>40724</c:v>
                </c:pt>
                <c:pt idx="18">
                  <c:v>40755</c:v>
                </c:pt>
                <c:pt idx="19">
                  <c:v>40786</c:v>
                </c:pt>
                <c:pt idx="20">
                  <c:v>40816</c:v>
                </c:pt>
                <c:pt idx="21">
                  <c:v>40847</c:v>
                </c:pt>
                <c:pt idx="22">
                  <c:v>40877</c:v>
                </c:pt>
                <c:pt idx="23">
                  <c:v>40908</c:v>
                </c:pt>
                <c:pt idx="24">
                  <c:v>40939</c:v>
                </c:pt>
                <c:pt idx="25">
                  <c:v>40968</c:v>
                </c:pt>
                <c:pt idx="26">
                  <c:v>40999</c:v>
                </c:pt>
                <c:pt idx="27">
                  <c:v>41029</c:v>
                </c:pt>
                <c:pt idx="28">
                  <c:v>41060</c:v>
                </c:pt>
                <c:pt idx="29">
                  <c:v>41090</c:v>
                </c:pt>
                <c:pt idx="30">
                  <c:v>41121</c:v>
                </c:pt>
                <c:pt idx="31">
                  <c:v>41152</c:v>
                </c:pt>
                <c:pt idx="32">
                  <c:v>41182</c:v>
                </c:pt>
                <c:pt idx="33">
                  <c:v>41213</c:v>
                </c:pt>
                <c:pt idx="34">
                  <c:v>41243</c:v>
                </c:pt>
                <c:pt idx="35">
                  <c:v>41274</c:v>
                </c:pt>
                <c:pt idx="36">
                  <c:v>41305</c:v>
                </c:pt>
                <c:pt idx="37">
                  <c:v>41333</c:v>
                </c:pt>
                <c:pt idx="38">
                  <c:v>41364</c:v>
                </c:pt>
                <c:pt idx="39">
                  <c:v>41394</c:v>
                </c:pt>
                <c:pt idx="40">
                  <c:v>41425</c:v>
                </c:pt>
                <c:pt idx="41">
                  <c:v>41455</c:v>
                </c:pt>
                <c:pt idx="42">
                  <c:v>41486</c:v>
                </c:pt>
                <c:pt idx="43">
                  <c:v>41517</c:v>
                </c:pt>
                <c:pt idx="44">
                  <c:v>41547</c:v>
                </c:pt>
                <c:pt idx="45">
                  <c:v>41578</c:v>
                </c:pt>
                <c:pt idx="46">
                  <c:v>41608</c:v>
                </c:pt>
                <c:pt idx="47">
                  <c:v>41639</c:v>
                </c:pt>
                <c:pt idx="48">
                  <c:v>41670</c:v>
                </c:pt>
                <c:pt idx="49">
                  <c:v>41698</c:v>
                </c:pt>
                <c:pt idx="50">
                  <c:v>41729</c:v>
                </c:pt>
                <c:pt idx="51">
                  <c:v>41759</c:v>
                </c:pt>
                <c:pt idx="52">
                  <c:v>41790</c:v>
                </c:pt>
                <c:pt idx="53">
                  <c:v>41820</c:v>
                </c:pt>
                <c:pt idx="54">
                  <c:v>41851</c:v>
                </c:pt>
                <c:pt idx="55">
                  <c:v>41882</c:v>
                </c:pt>
                <c:pt idx="56">
                  <c:v>41912</c:v>
                </c:pt>
                <c:pt idx="57">
                  <c:v>41943</c:v>
                </c:pt>
                <c:pt idx="58">
                  <c:v>41973</c:v>
                </c:pt>
                <c:pt idx="59">
                  <c:v>42004</c:v>
                </c:pt>
                <c:pt idx="60">
                  <c:v>42035</c:v>
                </c:pt>
                <c:pt idx="61">
                  <c:v>42063</c:v>
                </c:pt>
                <c:pt idx="62">
                  <c:v>42094</c:v>
                </c:pt>
                <c:pt idx="63">
                  <c:v>42124</c:v>
                </c:pt>
                <c:pt idx="64">
                  <c:v>42155</c:v>
                </c:pt>
                <c:pt idx="65">
                  <c:v>42185</c:v>
                </c:pt>
                <c:pt idx="66">
                  <c:v>42216</c:v>
                </c:pt>
                <c:pt idx="67">
                  <c:v>42247</c:v>
                </c:pt>
                <c:pt idx="68">
                  <c:v>42277</c:v>
                </c:pt>
                <c:pt idx="69">
                  <c:v>42308</c:v>
                </c:pt>
                <c:pt idx="70">
                  <c:v>42338</c:v>
                </c:pt>
                <c:pt idx="71">
                  <c:v>42369</c:v>
                </c:pt>
                <c:pt idx="72">
                  <c:v>42400</c:v>
                </c:pt>
                <c:pt idx="73">
                  <c:v>42429</c:v>
                </c:pt>
                <c:pt idx="74">
                  <c:v>42460</c:v>
                </c:pt>
                <c:pt idx="75">
                  <c:v>42490</c:v>
                </c:pt>
                <c:pt idx="76">
                  <c:v>42521</c:v>
                </c:pt>
                <c:pt idx="77">
                  <c:v>42551</c:v>
                </c:pt>
                <c:pt idx="78">
                  <c:v>42582</c:v>
                </c:pt>
                <c:pt idx="79">
                  <c:v>42613</c:v>
                </c:pt>
                <c:pt idx="80">
                  <c:v>42643</c:v>
                </c:pt>
                <c:pt idx="81">
                  <c:v>42674</c:v>
                </c:pt>
                <c:pt idx="82">
                  <c:v>42704</c:v>
                </c:pt>
                <c:pt idx="83">
                  <c:v>42735</c:v>
                </c:pt>
                <c:pt idx="84">
                  <c:v>42766</c:v>
                </c:pt>
                <c:pt idx="85">
                  <c:v>42794</c:v>
                </c:pt>
                <c:pt idx="86">
                  <c:v>42825</c:v>
                </c:pt>
                <c:pt idx="87">
                  <c:v>42855</c:v>
                </c:pt>
                <c:pt idx="88">
                  <c:v>42886</c:v>
                </c:pt>
                <c:pt idx="89">
                  <c:v>42916</c:v>
                </c:pt>
                <c:pt idx="90">
                  <c:v>42947</c:v>
                </c:pt>
                <c:pt idx="91">
                  <c:v>42978</c:v>
                </c:pt>
                <c:pt idx="92">
                  <c:v>43008</c:v>
                </c:pt>
                <c:pt idx="93">
                  <c:v>43039</c:v>
                </c:pt>
                <c:pt idx="94">
                  <c:v>43069</c:v>
                </c:pt>
                <c:pt idx="95">
                  <c:v>43100</c:v>
                </c:pt>
                <c:pt idx="96">
                  <c:v>43131</c:v>
                </c:pt>
                <c:pt idx="97">
                  <c:v>43159</c:v>
                </c:pt>
                <c:pt idx="98">
                  <c:v>43190</c:v>
                </c:pt>
                <c:pt idx="99">
                  <c:v>43220</c:v>
                </c:pt>
                <c:pt idx="100">
                  <c:v>43251</c:v>
                </c:pt>
                <c:pt idx="101">
                  <c:v>43281</c:v>
                </c:pt>
                <c:pt idx="102">
                  <c:v>43312</c:v>
                </c:pt>
                <c:pt idx="103">
                  <c:v>43343</c:v>
                </c:pt>
                <c:pt idx="104">
                  <c:v>43373</c:v>
                </c:pt>
                <c:pt idx="105">
                  <c:v>43404</c:v>
                </c:pt>
                <c:pt idx="106">
                  <c:v>43434</c:v>
                </c:pt>
                <c:pt idx="107">
                  <c:v>43465</c:v>
                </c:pt>
                <c:pt idx="108">
                  <c:v>43496</c:v>
                </c:pt>
                <c:pt idx="109">
                  <c:v>43524</c:v>
                </c:pt>
                <c:pt idx="110">
                  <c:v>43555</c:v>
                </c:pt>
                <c:pt idx="111">
                  <c:v>43585</c:v>
                </c:pt>
                <c:pt idx="112">
                  <c:v>43616</c:v>
                </c:pt>
                <c:pt idx="113">
                  <c:v>43646</c:v>
                </c:pt>
                <c:pt idx="114">
                  <c:v>43677</c:v>
                </c:pt>
                <c:pt idx="115">
                  <c:v>43708</c:v>
                </c:pt>
                <c:pt idx="116">
                  <c:v>43738</c:v>
                </c:pt>
                <c:pt idx="117">
                  <c:v>43769</c:v>
                </c:pt>
                <c:pt idx="118">
                  <c:v>43799</c:v>
                </c:pt>
                <c:pt idx="119">
                  <c:v>43830</c:v>
                </c:pt>
                <c:pt idx="120">
                  <c:v>43861</c:v>
                </c:pt>
                <c:pt idx="121">
                  <c:v>43890</c:v>
                </c:pt>
                <c:pt idx="122">
                  <c:v>43921</c:v>
                </c:pt>
                <c:pt idx="123">
                  <c:v>43951</c:v>
                </c:pt>
                <c:pt idx="124">
                  <c:v>43982</c:v>
                </c:pt>
                <c:pt idx="125">
                  <c:v>44012</c:v>
                </c:pt>
                <c:pt idx="126">
                  <c:v>44043</c:v>
                </c:pt>
                <c:pt idx="127">
                  <c:v>44074</c:v>
                </c:pt>
                <c:pt idx="128">
                  <c:v>44104</c:v>
                </c:pt>
                <c:pt idx="129">
                  <c:v>44135</c:v>
                </c:pt>
                <c:pt idx="130">
                  <c:v>44165</c:v>
                </c:pt>
                <c:pt idx="131">
                  <c:v>44196</c:v>
                </c:pt>
                <c:pt idx="132">
                  <c:v>44227</c:v>
                </c:pt>
                <c:pt idx="133">
                  <c:v>44255</c:v>
                </c:pt>
                <c:pt idx="134">
                  <c:v>44286</c:v>
                </c:pt>
                <c:pt idx="135">
                  <c:v>44316</c:v>
                </c:pt>
                <c:pt idx="136">
                  <c:v>44347</c:v>
                </c:pt>
                <c:pt idx="137">
                  <c:v>44377</c:v>
                </c:pt>
                <c:pt idx="138">
                  <c:v>44408</c:v>
                </c:pt>
                <c:pt idx="139">
                  <c:v>44439</c:v>
                </c:pt>
                <c:pt idx="140">
                  <c:v>44469</c:v>
                </c:pt>
              </c:numCache>
            </c:numRef>
          </c:cat>
          <c:val>
            <c:numRef>
              <c:f>'2.12'!$B$25:$EL$25</c:f>
              <c:numCache>
                <c:formatCode>General</c:formatCode>
                <c:ptCount val="141"/>
                <c:pt idx="120">
                  <c:v>0.32021174382661721</c:v>
                </c:pt>
                <c:pt idx="121">
                  <c:v>0.32381465818765487</c:v>
                </c:pt>
                <c:pt idx="122">
                  <c:v>0.32415189768081265</c:v>
                </c:pt>
                <c:pt idx="123">
                  <c:v>0.31866175812966263</c:v>
                </c:pt>
                <c:pt idx="124">
                  <c:v>0.3050436588656586</c:v>
                </c:pt>
                <c:pt idx="125">
                  <c:v>0.29910494242438673</c:v>
                </c:pt>
                <c:pt idx="126">
                  <c:v>0.30026146621891919</c:v>
                </c:pt>
                <c:pt idx="127">
                  <c:v>0.28183936941978638</c:v>
                </c:pt>
                <c:pt idx="128">
                  <c:v>0.2710911943900613</c:v>
                </c:pt>
                <c:pt idx="129">
                  <c:v>0.27251204392940642</c:v>
                </c:pt>
                <c:pt idx="130">
                  <c:v>0.27471263041220462</c:v>
                </c:pt>
                <c:pt idx="131">
                  <c:v>0.26540903491426732</c:v>
                </c:pt>
                <c:pt idx="132">
                  <c:v>0.23761680879103408</c:v>
                </c:pt>
                <c:pt idx="133">
                  <c:v>0.23894018119235233</c:v>
                </c:pt>
                <c:pt idx="134">
                  <c:v>0.22809037355441936</c:v>
                </c:pt>
                <c:pt idx="135">
                  <c:v>0.21364726591856253</c:v>
                </c:pt>
                <c:pt idx="136">
                  <c:v>0.1997798671350986</c:v>
                </c:pt>
                <c:pt idx="137">
                  <c:v>0.1936302098408674</c:v>
                </c:pt>
                <c:pt idx="138">
                  <c:v>0.18046089412034924</c:v>
                </c:pt>
                <c:pt idx="139">
                  <c:v>0.17563335855355716</c:v>
                </c:pt>
                <c:pt idx="140">
                  <c:v>0.17263986430086928</c:v>
                </c:pt>
              </c:numCache>
            </c:numRef>
          </c:val>
          <c:smooth val="0"/>
          <c:extLst>
            <c:ext xmlns:c16="http://schemas.microsoft.com/office/drawing/2014/chart" uri="{C3380CC4-5D6E-409C-BE32-E72D297353CC}">
              <c16:uniqueId val="{00000000-1876-4FA5-B354-1ED1A7E55F0B}"/>
            </c:ext>
          </c:extLst>
        </c:ser>
        <c:dLbls>
          <c:showLegendKey val="0"/>
          <c:showVal val="0"/>
          <c:showCatName val="0"/>
          <c:showSerName val="0"/>
          <c:showPercent val="0"/>
          <c:showBubbleSize val="0"/>
        </c:dLbls>
        <c:smooth val="0"/>
        <c:axId val="1027978136"/>
        <c:axId val="1027972888"/>
      </c:lineChart>
      <c:dateAx>
        <c:axId val="1027978136"/>
        <c:scaling>
          <c:orientation val="minMax"/>
          <c:max val="44562"/>
          <c:min val="43831"/>
        </c:scaling>
        <c:delete val="0"/>
        <c:axPos val="b"/>
        <c:majorGridlines>
          <c:spPr>
            <a:ln w="9525" cap="flat" cmpd="sng" algn="ctr">
              <a:solidFill>
                <a:schemeClr val="tx1">
                  <a:lumMod val="15000"/>
                  <a:lumOff val="85000"/>
                </a:schemeClr>
              </a:solidFill>
              <a:round/>
            </a:ln>
            <a:effectLst/>
          </c:spPr>
        </c:majorGridlines>
        <c:numFmt formatCode="yyyy" sourceLinked="0"/>
        <c:majorTickMark val="out"/>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200" b="0" i="0" u="none" strike="noStrike" kern="1200" baseline="0">
                <a:solidFill>
                  <a:schemeClr val="tx1"/>
                </a:solidFill>
                <a:latin typeface="+mn-lt"/>
                <a:ea typeface="+mn-ea"/>
                <a:cs typeface="+mn-cs"/>
              </a:defRPr>
            </a:pPr>
            <a:endParaRPr lang="fr-FR"/>
          </a:p>
        </c:txPr>
        <c:crossAx val="1027972888"/>
        <c:crosses val="autoZero"/>
        <c:auto val="1"/>
        <c:lblOffset val="100"/>
        <c:baseTimeUnit val="months"/>
        <c:majorUnit val="1"/>
        <c:majorTimeUnit val="years"/>
      </c:dateAx>
      <c:valAx>
        <c:axId val="1027972888"/>
        <c:scaling>
          <c:orientation val="minMax"/>
          <c:min val="0.15000000000000002"/>
        </c:scaling>
        <c:delete val="0"/>
        <c:axPos val="r"/>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fr-FR"/>
          </a:p>
        </c:txPr>
        <c:crossAx val="1027978136"/>
        <c:crosses val="max"/>
        <c:crossBetween val="between"/>
        <c:majorUnit val="5.000000000000001E-2"/>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fr-F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643126774930705E-2"/>
          <c:y val="3.444888888888889E-2"/>
          <c:w val="0.82496686109530326"/>
          <c:h val="0.82535000000000003"/>
        </c:manualLayout>
      </c:layout>
      <c:lineChart>
        <c:grouping val="standard"/>
        <c:varyColors val="0"/>
        <c:ser>
          <c:idx val="1"/>
          <c:order val="0"/>
          <c:tx>
            <c:strRef>
              <c:f>'2.11'!$A$13</c:f>
              <c:strCache>
                <c:ptCount val="1"/>
                <c:pt idx="0">
                  <c:v>New CREDITHAB</c:v>
                </c:pt>
              </c:strCache>
            </c:strRef>
          </c:tx>
          <c:spPr>
            <a:ln w="15875" cap="rnd">
              <a:solidFill>
                <a:schemeClr val="accent1"/>
              </a:solidFill>
              <a:round/>
            </a:ln>
            <a:effectLst/>
          </c:spPr>
          <c:marker>
            <c:symbol val="none"/>
          </c:marker>
          <c:cat>
            <c:numRef>
              <c:f>'2.11'!$B$1:$EL$1</c:f>
              <c:numCache>
                <c:formatCode>m/d/yyyy</c:formatCode>
                <c:ptCount val="141"/>
                <c:pt idx="0">
                  <c:v>40209</c:v>
                </c:pt>
                <c:pt idx="1">
                  <c:v>40237</c:v>
                </c:pt>
                <c:pt idx="2">
                  <c:v>40268</c:v>
                </c:pt>
                <c:pt idx="3">
                  <c:v>40298</c:v>
                </c:pt>
                <c:pt idx="4">
                  <c:v>40329</c:v>
                </c:pt>
                <c:pt idx="5">
                  <c:v>40359</c:v>
                </c:pt>
                <c:pt idx="6">
                  <c:v>40390</c:v>
                </c:pt>
                <c:pt idx="7">
                  <c:v>40421</c:v>
                </c:pt>
                <c:pt idx="8">
                  <c:v>40451</c:v>
                </c:pt>
                <c:pt idx="9">
                  <c:v>40482</c:v>
                </c:pt>
                <c:pt idx="10">
                  <c:v>40512</c:v>
                </c:pt>
                <c:pt idx="11">
                  <c:v>40543</c:v>
                </c:pt>
                <c:pt idx="12">
                  <c:v>40574</c:v>
                </c:pt>
                <c:pt idx="13">
                  <c:v>40602</c:v>
                </c:pt>
                <c:pt idx="14">
                  <c:v>40633</c:v>
                </c:pt>
                <c:pt idx="15">
                  <c:v>40663</c:v>
                </c:pt>
                <c:pt idx="16">
                  <c:v>40694</c:v>
                </c:pt>
                <c:pt idx="17">
                  <c:v>40724</c:v>
                </c:pt>
                <c:pt idx="18">
                  <c:v>40755</c:v>
                </c:pt>
                <c:pt idx="19">
                  <c:v>40786</c:v>
                </c:pt>
                <c:pt idx="20">
                  <c:v>40816</c:v>
                </c:pt>
                <c:pt idx="21">
                  <c:v>40847</c:v>
                </c:pt>
                <c:pt idx="22">
                  <c:v>40877</c:v>
                </c:pt>
                <c:pt idx="23">
                  <c:v>40908</c:v>
                </c:pt>
                <c:pt idx="24">
                  <c:v>40939</c:v>
                </c:pt>
                <c:pt idx="25">
                  <c:v>40968</c:v>
                </c:pt>
                <c:pt idx="26">
                  <c:v>40999</c:v>
                </c:pt>
                <c:pt idx="27">
                  <c:v>41029</c:v>
                </c:pt>
                <c:pt idx="28">
                  <c:v>41060</c:v>
                </c:pt>
                <c:pt idx="29">
                  <c:v>41090</c:v>
                </c:pt>
                <c:pt idx="30">
                  <c:v>41121</c:v>
                </c:pt>
                <c:pt idx="31">
                  <c:v>41152</c:v>
                </c:pt>
                <c:pt idx="32">
                  <c:v>41182</c:v>
                </c:pt>
                <c:pt idx="33">
                  <c:v>41213</c:v>
                </c:pt>
                <c:pt idx="34">
                  <c:v>41243</c:v>
                </c:pt>
                <c:pt idx="35">
                  <c:v>41274</c:v>
                </c:pt>
                <c:pt idx="36">
                  <c:v>41305</c:v>
                </c:pt>
                <c:pt idx="37">
                  <c:v>41333</c:v>
                </c:pt>
                <c:pt idx="38">
                  <c:v>41364</c:v>
                </c:pt>
                <c:pt idx="39">
                  <c:v>41394</c:v>
                </c:pt>
                <c:pt idx="40">
                  <c:v>41425</c:v>
                </c:pt>
                <c:pt idx="41">
                  <c:v>41455</c:v>
                </c:pt>
                <c:pt idx="42">
                  <c:v>41486</c:v>
                </c:pt>
                <c:pt idx="43">
                  <c:v>41517</c:v>
                </c:pt>
                <c:pt idx="44">
                  <c:v>41547</c:v>
                </c:pt>
                <c:pt idx="45">
                  <c:v>41578</c:v>
                </c:pt>
                <c:pt idx="46">
                  <c:v>41608</c:v>
                </c:pt>
                <c:pt idx="47">
                  <c:v>41639</c:v>
                </c:pt>
                <c:pt idx="48">
                  <c:v>41670</c:v>
                </c:pt>
                <c:pt idx="49">
                  <c:v>41698</c:v>
                </c:pt>
                <c:pt idx="50">
                  <c:v>41729</c:v>
                </c:pt>
                <c:pt idx="51">
                  <c:v>41759</c:v>
                </c:pt>
                <c:pt idx="52">
                  <c:v>41790</c:v>
                </c:pt>
                <c:pt idx="53">
                  <c:v>41820</c:v>
                </c:pt>
                <c:pt idx="54">
                  <c:v>41851</c:v>
                </c:pt>
                <c:pt idx="55">
                  <c:v>41882</c:v>
                </c:pt>
                <c:pt idx="56">
                  <c:v>41912</c:v>
                </c:pt>
                <c:pt idx="57">
                  <c:v>41943</c:v>
                </c:pt>
                <c:pt idx="58">
                  <c:v>41973</c:v>
                </c:pt>
                <c:pt idx="59">
                  <c:v>42004</c:v>
                </c:pt>
                <c:pt idx="60">
                  <c:v>42035</c:v>
                </c:pt>
                <c:pt idx="61">
                  <c:v>42063</c:v>
                </c:pt>
                <c:pt idx="62">
                  <c:v>42094</c:v>
                </c:pt>
                <c:pt idx="63">
                  <c:v>42124</c:v>
                </c:pt>
                <c:pt idx="64">
                  <c:v>42155</c:v>
                </c:pt>
                <c:pt idx="65">
                  <c:v>42185</c:v>
                </c:pt>
                <c:pt idx="66">
                  <c:v>42216</c:v>
                </c:pt>
                <c:pt idx="67">
                  <c:v>42247</c:v>
                </c:pt>
                <c:pt idx="68">
                  <c:v>42277</c:v>
                </c:pt>
                <c:pt idx="69">
                  <c:v>42308</c:v>
                </c:pt>
                <c:pt idx="70">
                  <c:v>42338</c:v>
                </c:pt>
                <c:pt idx="71">
                  <c:v>42369</c:v>
                </c:pt>
                <c:pt idx="72">
                  <c:v>42400</c:v>
                </c:pt>
                <c:pt idx="73">
                  <c:v>42429</c:v>
                </c:pt>
                <c:pt idx="74">
                  <c:v>42460</c:v>
                </c:pt>
                <c:pt idx="75">
                  <c:v>42490</c:v>
                </c:pt>
                <c:pt idx="76">
                  <c:v>42521</c:v>
                </c:pt>
                <c:pt idx="77">
                  <c:v>42551</c:v>
                </c:pt>
                <c:pt idx="78">
                  <c:v>42582</c:v>
                </c:pt>
                <c:pt idx="79">
                  <c:v>42613</c:v>
                </c:pt>
                <c:pt idx="80">
                  <c:v>42643</c:v>
                </c:pt>
                <c:pt idx="81">
                  <c:v>42674</c:v>
                </c:pt>
                <c:pt idx="82">
                  <c:v>42704</c:v>
                </c:pt>
                <c:pt idx="83">
                  <c:v>42735</c:v>
                </c:pt>
                <c:pt idx="84">
                  <c:v>42766</c:v>
                </c:pt>
                <c:pt idx="85">
                  <c:v>42794</c:v>
                </c:pt>
                <c:pt idx="86">
                  <c:v>42825</c:v>
                </c:pt>
                <c:pt idx="87">
                  <c:v>42855</c:v>
                </c:pt>
                <c:pt idx="88">
                  <c:v>42886</c:v>
                </c:pt>
                <c:pt idx="89">
                  <c:v>42916</c:v>
                </c:pt>
                <c:pt idx="90">
                  <c:v>42947</c:v>
                </c:pt>
                <c:pt idx="91">
                  <c:v>42978</c:v>
                </c:pt>
                <c:pt idx="92">
                  <c:v>43008</c:v>
                </c:pt>
                <c:pt idx="93">
                  <c:v>43039</c:v>
                </c:pt>
                <c:pt idx="94">
                  <c:v>43069</c:v>
                </c:pt>
                <c:pt idx="95">
                  <c:v>43100</c:v>
                </c:pt>
                <c:pt idx="96">
                  <c:v>43131</c:v>
                </c:pt>
                <c:pt idx="97">
                  <c:v>43159</c:v>
                </c:pt>
                <c:pt idx="98">
                  <c:v>43190</c:v>
                </c:pt>
                <c:pt idx="99">
                  <c:v>43220</c:v>
                </c:pt>
                <c:pt idx="100">
                  <c:v>43251</c:v>
                </c:pt>
                <c:pt idx="101">
                  <c:v>43281</c:v>
                </c:pt>
                <c:pt idx="102">
                  <c:v>43312</c:v>
                </c:pt>
                <c:pt idx="103">
                  <c:v>43343</c:v>
                </c:pt>
                <c:pt idx="104">
                  <c:v>43373</c:v>
                </c:pt>
                <c:pt idx="105">
                  <c:v>43404</c:v>
                </c:pt>
                <c:pt idx="106">
                  <c:v>43434</c:v>
                </c:pt>
                <c:pt idx="107">
                  <c:v>43465</c:v>
                </c:pt>
                <c:pt idx="108">
                  <c:v>43496</c:v>
                </c:pt>
                <c:pt idx="109">
                  <c:v>43524</c:v>
                </c:pt>
                <c:pt idx="110">
                  <c:v>43555</c:v>
                </c:pt>
                <c:pt idx="111">
                  <c:v>43585</c:v>
                </c:pt>
                <c:pt idx="112">
                  <c:v>43616</c:v>
                </c:pt>
                <c:pt idx="113">
                  <c:v>43646</c:v>
                </c:pt>
                <c:pt idx="114">
                  <c:v>43677</c:v>
                </c:pt>
                <c:pt idx="115">
                  <c:v>43708</c:v>
                </c:pt>
                <c:pt idx="116">
                  <c:v>43738</c:v>
                </c:pt>
                <c:pt idx="117">
                  <c:v>43769</c:v>
                </c:pt>
                <c:pt idx="118">
                  <c:v>43799</c:v>
                </c:pt>
                <c:pt idx="119">
                  <c:v>43830</c:v>
                </c:pt>
                <c:pt idx="120">
                  <c:v>43861</c:v>
                </c:pt>
                <c:pt idx="121">
                  <c:v>43890</c:v>
                </c:pt>
                <c:pt idx="122">
                  <c:v>43921</c:v>
                </c:pt>
                <c:pt idx="123">
                  <c:v>43951</c:v>
                </c:pt>
                <c:pt idx="124">
                  <c:v>43982</c:v>
                </c:pt>
                <c:pt idx="125">
                  <c:v>44012</c:v>
                </c:pt>
                <c:pt idx="126">
                  <c:v>44043</c:v>
                </c:pt>
                <c:pt idx="127">
                  <c:v>44074</c:v>
                </c:pt>
                <c:pt idx="128">
                  <c:v>44104</c:v>
                </c:pt>
                <c:pt idx="129">
                  <c:v>44135</c:v>
                </c:pt>
                <c:pt idx="130">
                  <c:v>44165</c:v>
                </c:pt>
                <c:pt idx="131">
                  <c:v>44196</c:v>
                </c:pt>
                <c:pt idx="132">
                  <c:v>44227</c:v>
                </c:pt>
                <c:pt idx="133">
                  <c:v>44255</c:v>
                </c:pt>
                <c:pt idx="134">
                  <c:v>44286</c:v>
                </c:pt>
                <c:pt idx="135">
                  <c:v>44316</c:v>
                </c:pt>
                <c:pt idx="136">
                  <c:v>44347</c:v>
                </c:pt>
                <c:pt idx="137">
                  <c:v>44377</c:v>
                </c:pt>
                <c:pt idx="138">
                  <c:v>44408</c:v>
                </c:pt>
                <c:pt idx="139">
                  <c:v>44439</c:v>
                </c:pt>
                <c:pt idx="140">
                  <c:v>44469</c:v>
                </c:pt>
              </c:numCache>
            </c:numRef>
          </c:cat>
          <c:val>
            <c:numRef>
              <c:f>'2.11'!$B$13:$EL$13</c:f>
              <c:numCache>
                <c:formatCode>General</c:formatCode>
                <c:ptCount val="141"/>
                <c:pt idx="120">
                  <c:v>0.30864733220859852</c:v>
                </c:pt>
                <c:pt idx="121">
                  <c:v>0.30950882398231189</c:v>
                </c:pt>
                <c:pt idx="122">
                  <c:v>0.30955111746906788</c:v>
                </c:pt>
                <c:pt idx="123">
                  <c:v>0.31080615634027814</c:v>
                </c:pt>
                <c:pt idx="124">
                  <c:v>0.30805536013577411</c:v>
                </c:pt>
                <c:pt idx="125">
                  <c:v>0.30486404066747075</c:v>
                </c:pt>
                <c:pt idx="126">
                  <c:v>0.30635218849086238</c:v>
                </c:pt>
                <c:pt idx="127">
                  <c:v>0.30519802231561305</c:v>
                </c:pt>
                <c:pt idx="128">
                  <c:v>0.30450630982463162</c:v>
                </c:pt>
                <c:pt idx="129">
                  <c:v>0.30752182785643234</c:v>
                </c:pt>
                <c:pt idx="130">
                  <c:v>0.30848995008764274</c:v>
                </c:pt>
                <c:pt idx="131">
                  <c:v>0.30453299067680173</c:v>
                </c:pt>
                <c:pt idx="132">
                  <c:v>0.30393105521508362</c:v>
                </c:pt>
                <c:pt idx="133">
                  <c:v>0.30358169088750103</c:v>
                </c:pt>
                <c:pt idx="134">
                  <c:v>0.30213155275418996</c:v>
                </c:pt>
                <c:pt idx="135">
                  <c:v>0.30388932798779211</c:v>
                </c:pt>
                <c:pt idx="136">
                  <c:v>0.30029543916654428</c:v>
                </c:pt>
                <c:pt idx="137">
                  <c:v>0.30005791441959834</c:v>
                </c:pt>
                <c:pt idx="138">
                  <c:v>0.29917784992051594</c:v>
                </c:pt>
                <c:pt idx="139">
                  <c:v>0.30090623440612396</c:v>
                </c:pt>
                <c:pt idx="140">
                  <c:v>0.30015475476747683</c:v>
                </c:pt>
              </c:numCache>
            </c:numRef>
          </c:val>
          <c:smooth val="0"/>
          <c:extLst>
            <c:ext xmlns:c16="http://schemas.microsoft.com/office/drawing/2014/chart" uri="{C3380CC4-5D6E-409C-BE32-E72D297353CC}">
              <c16:uniqueId val="{00000000-C5B1-4961-8E2B-6C9096B170E3}"/>
            </c:ext>
          </c:extLst>
        </c:ser>
        <c:dLbls>
          <c:showLegendKey val="0"/>
          <c:showVal val="0"/>
          <c:showCatName val="0"/>
          <c:showSerName val="0"/>
          <c:showPercent val="0"/>
          <c:showBubbleSize val="0"/>
        </c:dLbls>
        <c:smooth val="0"/>
        <c:axId val="1027978136"/>
        <c:axId val="1027972888"/>
      </c:lineChart>
      <c:dateAx>
        <c:axId val="1027978136"/>
        <c:scaling>
          <c:orientation val="minMax"/>
          <c:max val="44562"/>
          <c:min val="43831"/>
        </c:scaling>
        <c:delete val="0"/>
        <c:axPos val="b"/>
        <c:majorGridlines>
          <c:spPr>
            <a:ln w="9525" cap="flat" cmpd="sng" algn="ctr">
              <a:solidFill>
                <a:schemeClr val="tx1">
                  <a:lumMod val="15000"/>
                  <a:lumOff val="85000"/>
                </a:schemeClr>
              </a:solidFill>
              <a:round/>
            </a:ln>
            <a:effectLst/>
          </c:spPr>
        </c:majorGridlines>
        <c:numFmt formatCode="yyyy" sourceLinked="0"/>
        <c:majorTickMark val="out"/>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200" b="0" i="0" u="none" strike="noStrike" kern="1200" baseline="0">
                <a:solidFill>
                  <a:schemeClr val="tx1"/>
                </a:solidFill>
                <a:latin typeface="+mn-lt"/>
                <a:ea typeface="+mn-ea"/>
                <a:cs typeface="+mn-cs"/>
              </a:defRPr>
            </a:pPr>
            <a:endParaRPr lang="fr-FR"/>
          </a:p>
        </c:txPr>
        <c:crossAx val="1027972888"/>
        <c:crosses val="autoZero"/>
        <c:auto val="1"/>
        <c:lblOffset val="100"/>
        <c:baseTimeUnit val="months"/>
        <c:majorUnit val="1"/>
        <c:majorTimeUnit val="years"/>
      </c:dateAx>
      <c:valAx>
        <c:axId val="1027972888"/>
        <c:scaling>
          <c:orientation val="minMax"/>
          <c:min val="0.29000000000000004"/>
        </c:scaling>
        <c:delete val="0"/>
        <c:axPos val="r"/>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fr-FR"/>
          </a:p>
        </c:txPr>
        <c:crossAx val="1027978136"/>
        <c:crosses val="max"/>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a:solidFill>
            <a:schemeClr val="tx1"/>
          </a:solidFill>
        </a:defRPr>
      </a:pPr>
      <a:endParaRPr lang="fr-F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233333333333334E-2"/>
          <c:y val="4.8559999999999999E-2"/>
          <c:w val="0.82496686109530326"/>
          <c:h val="0.82535000000000003"/>
        </c:manualLayout>
      </c:layout>
      <c:lineChart>
        <c:grouping val="standard"/>
        <c:varyColors val="0"/>
        <c:ser>
          <c:idx val="1"/>
          <c:order val="0"/>
          <c:tx>
            <c:strRef>
              <c:f>'2.15'!$A$9</c:f>
              <c:strCache>
                <c:ptCount val="1"/>
                <c:pt idx="0">
                  <c:v>Nouveau CREDITHAB</c:v>
                </c:pt>
              </c:strCache>
            </c:strRef>
          </c:tx>
          <c:spPr>
            <a:ln w="15875" cap="rnd">
              <a:solidFill>
                <a:schemeClr val="accent1"/>
              </a:solidFill>
              <a:round/>
            </a:ln>
            <a:effectLst/>
          </c:spPr>
          <c:marker>
            <c:symbol val="none"/>
          </c:marker>
          <c:cat>
            <c:numRef>
              <c:f>'2.15'!$B$1:$EL$1</c:f>
              <c:numCache>
                <c:formatCode>m/d/yyyy</c:formatCode>
                <c:ptCount val="141"/>
                <c:pt idx="0">
                  <c:v>40209</c:v>
                </c:pt>
                <c:pt idx="1">
                  <c:v>40237</c:v>
                </c:pt>
                <c:pt idx="2">
                  <c:v>40268</c:v>
                </c:pt>
                <c:pt idx="3">
                  <c:v>40298</c:v>
                </c:pt>
                <c:pt idx="4">
                  <c:v>40329</c:v>
                </c:pt>
                <c:pt idx="5">
                  <c:v>40359</c:v>
                </c:pt>
                <c:pt idx="6">
                  <c:v>40390</c:v>
                </c:pt>
                <c:pt idx="7">
                  <c:v>40421</c:v>
                </c:pt>
                <c:pt idx="8">
                  <c:v>40451</c:v>
                </c:pt>
                <c:pt idx="9">
                  <c:v>40482</c:v>
                </c:pt>
                <c:pt idx="10">
                  <c:v>40512</c:v>
                </c:pt>
                <c:pt idx="11">
                  <c:v>40543</c:v>
                </c:pt>
                <c:pt idx="12">
                  <c:v>40574</c:v>
                </c:pt>
                <c:pt idx="13">
                  <c:v>40602</c:v>
                </c:pt>
                <c:pt idx="14">
                  <c:v>40633</c:v>
                </c:pt>
                <c:pt idx="15">
                  <c:v>40663</c:v>
                </c:pt>
                <c:pt idx="16">
                  <c:v>40694</c:v>
                </c:pt>
                <c:pt idx="17">
                  <c:v>40724</c:v>
                </c:pt>
                <c:pt idx="18">
                  <c:v>40755</c:v>
                </c:pt>
                <c:pt idx="19">
                  <c:v>40786</c:v>
                </c:pt>
                <c:pt idx="20">
                  <c:v>40816</c:v>
                </c:pt>
                <c:pt idx="21">
                  <c:v>40847</c:v>
                </c:pt>
                <c:pt idx="22">
                  <c:v>40877</c:v>
                </c:pt>
                <c:pt idx="23">
                  <c:v>40908</c:v>
                </c:pt>
                <c:pt idx="24">
                  <c:v>40939</c:v>
                </c:pt>
                <c:pt idx="25">
                  <c:v>40968</c:v>
                </c:pt>
                <c:pt idx="26">
                  <c:v>40999</c:v>
                </c:pt>
                <c:pt idx="27">
                  <c:v>41029</c:v>
                </c:pt>
                <c:pt idx="28">
                  <c:v>41060</c:v>
                </c:pt>
                <c:pt idx="29">
                  <c:v>41090</c:v>
                </c:pt>
                <c:pt idx="30">
                  <c:v>41121</c:v>
                </c:pt>
                <c:pt idx="31">
                  <c:v>41152</c:v>
                </c:pt>
                <c:pt idx="32">
                  <c:v>41182</c:v>
                </c:pt>
                <c:pt idx="33">
                  <c:v>41213</c:v>
                </c:pt>
                <c:pt idx="34">
                  <c:v>41243</c:v>
                </c:pt>
                <c:pt idx="35">
                  <c:v>41274</c:v>
                </c:pt>
                <c:pt idx="36">
                  <c:v>41305</c:v>
                </c:pt>
                <c:pt idx="37">
                  <c:v>41333</c:v>
                </c:pt>
                <c:pt idx="38">
                  <c:v>41364</c:v>
                </c:pt>
                <c:pt idx="39">
                  <c:v>41394</c:v>
                </c:pt>
                <c:pt idx="40">
                  <c:v>41425</c:v>
                </c:pt>
                <c:pt idx="41">
                  <c:v>41455</c:v>
                </c:pt>
                <c:pt idx="42">
                  <c:v>41486</c:v>
                </c:pt>
                <c:pt idx="43">
                  <c:v>41517</c:v>
                </c:pt>
                <c:pt idx="44">
                  <c:v>41547</c:v>
                </c:pt>
                <c:pt idx="45">
                  <c:v>41578</c:v>
                </c:pt>
                <c:pt idx="46">
                  <c:v>41608</c:v>
                </c:pt>
                <c:pt idx="47">
                  <c:v>41639</c:v>
                </c:pt>
                <c:pt idx="48">
                  <c:v>41670</c:v>
                </c:pt>
                <c:pt idx="49">
                  <c:v>41698</c:v>
                </c:pt>
                <c:pt idx="50">
                  <c:v>41729</c:v>
                </c:pt>
                <c:pt idx="51">
                  <c:v>41759</c:v>
                </c:pt>
                <c:pt idx="52">
                  <c:v>41790</c:v>
                </c:pt>
                <c:pt idx="53">
                  <c:v>41820</c:v>
                </c:pt>
                <c:pt idx="54">
                  <c:v>41851</c:v>
                </c:pt>
                <c:pt idx="55">
                  <c:v>41882</c:v>
                </c:pt>
                <c:pt idx="56">
                  <c:v>41912</c:v>
                </c:pt>
                <c:pt idx="57">
                  <c:v>41943</c:v>
                </c:pt>
                <c:pt idx="58">
                  <c:v>41973</c:v>
                </c:pt>
                <c:pt idx="59">
                  <c:v>42004</c:v>
                </c:pt>
                <c:pt idx="60">
                  <c:v>42035</c:v>
                </c:pt>
                <c:pt idx="61">
                  <c:v>42063</c:v>
                </c:pt>
                <c:pt idx="62">
                  <c:v>42094</c:v>
                </c:pt>
                <c:pt idx="63">
                  <c:v>42124</c:v>
                </c:pt>
                <c:pt idx="64">
                  <c:v>42155</c:v>
                </c:pt>
                <c:pt idx="65">
                  <c:v>42185</c:v>
                </c:pt>
                <c:pt idx="66">
                  <c:v>42216</c:v>
                </c:pt>
                <c:pt idx="67">
                  <c:v>42247</c:v>
                </c:pt>
                <c:pt idx="68">
                  <c:v>42277</c:v>
                </c:pt>
                <c:pt idx="69">
                  <c:v>42308</c:v>
                </c:pt>
                <c:pt idx="70">
                  <c:v>42338</c:v>
                </c:pt>
                <c:pt idx="71">
                  <c:v>42369</c:v>
                </c:pt>
                <c:pt idx="72">
                  <c:v>42400</c:v>
                </c:pt>
                <c:pt idx="73">
                  <c:v>42429</c:v>
                </c:pt>
                <c:pt idx="74">
                  <c:v>42460</c:v>
                </c:pt>
                <c:pt idx="75">
                  <c:v>42490</c:v>
                </c:pt>
                <c:pt idx="76">
                  <c:v>42521</c:v>
                </c:pt>
                <c:pt idx="77">
                  <c:v>42551</c:v>
                </c:pt>
                <c:pt idx="78">
                  <c:v>42582</c:v>
                </c:pt>
                <c:pt idx="79">
                  <c:v>42613</c:v>
                </c:pt>
                <c:pt idx="80">
                  <c:v>42643</c:v>
                </c:pt>
                <c:pt idx="81">
                  <c:v>42674</c:v>
                </c:pt>
                <c:pt idx="82">
                  <c:v>42704</c:v>
                </c:pt>
                <c:pt idx="83">
                  <c:v>42735</c:v>
                </c:pt>
                <c:pt idx="84">
                  <c:v>42766</c:v>
                </c:pt>
                <c:pt idx="85">
                  <c:v>42794</c:v>
                </c:pt>
                <c:pt idx="86">
                  <c:v>42825</c:v>
                </c:pt>
                <c:pt idx="87">
                  <c:v>42855</c:v>
                </c:pt>
                <c:pt idx="88">
                  <c:v>42886</c:v>
                </c:pt>
                <c:pt idx="89">
                  <c:v>42916</c:v>
                </c:pt>
                <c:pt idx="90">
                  <c:v>42947</c:v>
                </c:pt>
                <c:pt idx="91">
                  <c:v>42978</c:v>
                </c:pt>
                <c:pt idx="92">
                  <c:v>43008</c:v>
                </c:pt>
                <c:pt idx="93">
                  <c:v>43039</c:v>
                </c:pt>
                <c:pt idx="94">
                  <c:v>43069</c:v>
                </c:pt>
                <c:pt idx="95">
                  <c:v>43100</c:v>
                </c:pt>
                <c:pt idx="96">
                  <c:v>43131</c:v>
                </c:pt>
                <c:pt idx="97">
                  <c:v>43159</c:v>
                </c:pt>
                <c:pt idx="98">
                  <c:v>43190</c:v>
                </c:pt>
                <c:pt idx="99">
                  <c:v>43220</c:v>
                </c:pt>
                <c:pt idx="100">
                  <c:v>43251</c:v>
                </c:pt>
                <c:pt idx="101">
                  <c:v>43281</c:v>
                </c:pt>
                <c:pt idx="102">
                  <c:v>43312</c:v>
                </c:pt>
                <c:pt idx="103">
                  <c:v>43343</c:v>
                </c:pt>
                <c:pt idx="104">
                  <c:v>43373</c:v>
                </c:pt>
                <c:pt idx="105">
                  <c:v>43404</c:v>
                </c:pt>
                <c:pt idx="106">
                  <c:v>43434</c:v>
                </c:pt>
                <c:pt idx="107">
                  <c:v>43465</c:v>
                </c:pt>
                <c:pt idx="108">
                  <c:v>43496</c:v>
                </c:pt>
                <c:pt idx="109">
                  <c:v>43524</c:v>
                </c:pt>
                <c:pt idx="110">
                  <c:v>43555</c:v>
                </c:pt>
                <c:pt idx="111">
                  <c:v>43585</c:v>
                </c:pt>
                <c:pt idx="112">
                  <c:v>43616</c:v>
                </c:pt>
                <c:pt idx="113">
                  <c:v>43646</c:v>
                </c:pt>
                <c:pt idx="114">
                  <c:v>43677</c:v>
                </c:pt>
                <c:pt idx="115">
                  <c:v>43708</c:v>
                </c:pt>
                <c:pt idx="116">
                  <c:v>43738</c:v>
                </c:pt>
                <c:pt idx="117">
                  <c:v>43769</c:v>
                </c:pt>
                <c:pt idx="118">
                  <c:v>43799</c:v>
                </c:pt>
                <c:pt idx="119">
                  <c:v>43830</c:v>
                </c:pt>
                <c:pt idx="120">
                  <c:v>43861</c:v>
                </c:pt>
                <c:pt idx="121">
                  <c:v>43890</c:v>
                </c:pt>
                <c:pt idx="122">
                  <c:v>43921</c:v>
                </c:pt>
                <c:pt idx="123">
                  <c:v>43951</c:v>
                </c:pt>
                <c:pt idx="124">
                  <c:v>43982</c:v>
                </c:pt>
                <c:pt idx="125">
                  <c:v>44012</c:v>
                </c:pt>
                <c:pt idx="126">
                  <c:v>44043</c:v>
                </c:pt>
                <c:pt idx="127">
                  <c:v>44074</c:v>
                </c:pt>
                <c:pt idx="128">
                  <c:v>44104</c:v>
                </c:pt>
                <c:pt idx="129">
                  <c:v>44135</c:v>
                </c:pt>
                <c:pt idx="130">
                  <c:v>44165</c:v>
                </c:pt>
                <c:pt idx="131">
                  <c:v>44196</c:v>
                </c:pt>
                <c:pt idx="132">
                  <c:v>44227</c:v>
                </c:pt>
                <c:pt idx="133">
                  <c:v>44255</c:v>
                </c:pt>
                <c:pt idx="134">
                  <c:v>44286</c:v>
                </c:pt>
                <c:pt idx="135">
                  <c:v>44316</c:v>
                </c:pt>
                <c:pt idx="136">
                  <c:v>44347</c:v>
                </c:pt>
                <c:pt idx="137">
                  <c:v>44377</c:v>
                </c:pt>
                <c:pt idx="138">
                  <c:v>44408</c:v>
                </c:pt>
                <c:pt idx="139">
                  <c:v>44439</c:v>
                </c:pt>
                <c:pt idx="140">
                  <c:v>44469</c:v>
                </c:pt>
              </c:numCache>
            </c:numRef>
          </c:cat>
          <c:val>
            <c:numRef>
              <c:f>'2.15'!$B$9:$EL$9</c:f>
              <c:numCache>
                <c:formatCode>General</c:formatCode>
                <c:ptCount val="141"/>
                <c:pt idx="120">
                  <c:v>21.576821053601453</c:v>
                </c:pt>
                <c:pt idx="121">
                  <c:v>21.498503287374916</c:v>
                </c:pt>
                <c:pt idx="122">
                  <c:v>21.431929099440008</c:v>
                </c:pt>
                <c:pt idx="123">
                  <c:v>21.474724432530738</c:v>
                </c:pt>
                <c:pt idx="124">
                  <c:v>21.626859129356333</c:v>
                </c:pt>
                <c:pt idx="125">
                  <c:v>21.449948686569744</c:v>
                </c:pt>
                <c:pt idx="126">
                  <c:v>21.543889437432256</c:v>
                </c:pt>
                <c:pt idx="127">
                  <c:v>21.57275170379485</c:v>
                </c:pt>
                <c:pt idx="128">
                  <c:v>21.648028417871068</c:v>
                </c:pt>
                <c:pt idx="129">
                  <c:v>21.581336773246864</c:v>
                </c:pt>
                <c:pt idx="130">
                  <c:v>21.596416718045976</c:v>
                </c:pt>
                <c:pt idx="131">
                  <c:v>21.458629277769248</c:v>
                </c:pt>
                <c:pt idx="132">
                  <c:v>21.55796315599159</c:v>
                </c:pt>
                <c:pt idx="133">
                  <c:v>21.48045422798662</c:v>
                </c:pt>
                <c:pt idx="134">
                  <c:v>21.467080601869675</c:v>
                </c:pt>
                <c:pt idx="135">
                  <c:v>21.586924358226348</c:v>
                </c:pt>
                <c:pt idx="136">
                  <c:v>21.680526515665893</c:v>
                </c:pt>
                <c:pt idx="137">
                  <c:v>21.730000956712189</c:v>
                </c:pt>
                <c:pt idx="138">
                  <c:v>21.875936092803212</c:v>
                </c:pt>
                <c:pt idx="139">
                  <c:v>21.88840042495892</c:v>
                </c:pt>
                <c:pt idx="140">
                  <c:v>21.820325270555504</c:v>
                </c:pt>
              </c:numCache>
            </c:numRef>
          </c:val>
          <c:smooth val="0"/>
          <c:extLst>
            <c:ext xmlns:c16="http://schemas.microsoft.com/office/drawing/2014/chart" uri="{C3380CC4-5D6E-409C-BE32-E72D297353CC}">
              <c16:uniqueId val="{00000000-B36D-4660-84E3-97DD464783E1}"/>
            </c:ext>
          </c:extLst>
        </c:ser>
        <c:dLbls>
          <c:showLegendKey val="0"/>
          <c:showVal val="0"/>
          <c:showCatName val="0"/>
          <c:showSerName val="0"/>
          <c:showPercent val="0"/>
          <c:showBubbleSize val="0"/>
        </c:dLbls>
        <c:smooth val="0"/>
        <c:axId val="1027978136"/>
        <c:axId val="1027972888"/>
      </c:lineChart>
      <c:dateAx>
        <c:axId val="1027978136"/>
        <c:scaling>
          <c:orientation val="minMax"/>
          <c:max val="44562"/>
          <c:min val="43831"/>
        </c:scaling>
        <c:delete val="0"/>
        <c:axPos val="b"/>
        <c:majorGridlines>
          <c:spPr>
            <a:ln w="9525" cap="flat" cmpd="sng" algn="ctr">
              <a:solidFill>
                <a:schemeClr val="tx1">
                  <a:lumMod val="15000"/>
                  <a:lumOff val="85000"/>
                </a:schemeClr>
              </a:solidFill>
              <a:round/>
            </a:ln>
            <a:effectLst/>
          </c:spPr>
        </c:majorGridlines>
        <c:numFmt formatCode="yyyy" sourceLinked="0"/>
        <c:majorTickMark val="out"/>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200" b="0" i="0" u="none" strike="noStrike" kern="1200" baseline="0">
                <a:solidFill>
                  <a:sysClr val="windowText" lastClr="000000"/>
                </a:solidFill>
                <a:latin typeface="+mn-lt"/>
                <a:ea typeface="+mn-ea"/>
                <a:cs typeface="+mn-cs"/>
              </a:defRPr>
            </a:pPr>
            <a:endParaRPr lang="fr-FR"/>
          </a:p>
        </c:txPr>
        <c:crossAx val="1027972888"/>
        <c:crosses val="autoZero"/>
        <c:auto val="1"/>
        <c:lblOffset val="100"/>
        <c:baseTimeUnit val="months"/>
        <c:majorUnit val="1"/>
        <c:majorTimeUnit val="years"/>
      </c:dateAx>
      <c:valAx>
        <c:axId val="1027972888"/>
        <c:scaling>
          <c:orientation val="minMax"/>
          <c:max val="22"/>
          <c:min val="21"/>
        </c:scaling>
        <c:delete val="0"/>
        <c:axPos val="r"/>
        <c:majorGridlines>
          <c:spPr>
            <a:ln w="9525" cap="flat" cmpd="sng" algn="ctr">
              <a:solidFill>
                <a:schemeClr val="tx1">
                  <a:lumMod val="15000"/>
                  <a:lumOff val="85000"/>
                </a:schemeClr>
              </a:solidFill>
              <a:round/>
            </a:ln>
            <a:effectLst/>
          </c:spPr>
        </c:majorGridlines>
        <c:numFmt formatCode="General"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fr-FR"/>
          </a:p>
        </c:txPr>
        <c:crossAx val="1027978136"/>
        <c:crosses val="max"/>
        <c:crossBetween val="between"/>
        <c:majorUnit val="0.5"/>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fr-FR"/>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309652422118905E-2"/>
          <c:y val="3.444888888888889E-2"/>
          <c:w val="0.77294128945615881"/>
          <c:h val="0.82535000000000003"/>
        </c:manualLayout>
      </c:layout>
      <c:lineChart>
        <c:grouping val="standard"/>
        <c:varyColors val="0"/>
        <c:ser>
          <c:idx val="0"/>
          <c:order val="0"/>
          <c:tx>
            <c:strRef>
              <c:f>'2.16'!$A$31</c:f>
              <c:strCache>
                <c:ptCount val="1"/>
                <c:pt idx="0">
                  <c:v>Part des maturités &gt; 25 ans</c:v>
                </c:pt>
              </c:strCache>
            </c:strRef>
          </c:tx>
          <c:spPr>
            <a:ln w="15875" cap="rnd">
              <a:solidFill>
                <a:schemeClr val="accent1"/>
              </a:solidFill>
              <a:round/>
            </a:ln>
            <a:effectLst/>
          </c:spPr>
          <c:marker>
            <c:symbol val="none"/>
          </c:marker>
          <c:cat>
            <c:numRef>
              <c:f>'2.16'!$B$1:$EL$1</c:f>
              <c:numCache>
                <c:formatCode>m/d/yyyy</c:formatCode>
                <c:ptCount val="141"/>
                <c:pt idx="0">
                  <c:v>40209</c:v>
                </c:pt>
                <c:pt idx="1">
                  <c:v>40237</c:v>
                </c:pt>
                <c:pt idx="2">
                  <c:v>40268</c:v>
                </c:pt>
                <c:pt idx="3">
                  <c:v>40298</c:v>
                </c:pt>
                <c:pt idx="4">
                  <c:v>40329</c:v>
                </c:pt>
                <c:pt idx="5">
                  <c:v>40359</c:v>
                </c:pt>
                <c:pt idx="6">
                  <c:v>40390</c:v>
                </c:pt>
                <c:pt idx="7">
                  <c:v>40421</c:v>
                </c:pt>
                <c:pt idx="8">
                  <c:v>40451</c:v>
                </c:pt>
                <c:pt idx="9">
                  <c:v>40482</c:v>
                </c:pt>
                <c:pt idx="10">
                  <c:v>40512</c:v>
                </c:pt>
                <c:pt idx="11">
                  <c:v>40543</c:v>
                </c:pt>
                <c:pt idx="12">
                  <c:v>40574</c:v>
                </c:pt>
                <c:pt idx="13">
                  <c:v>40602</c:v>
                </c:pt>
                <c:pt idx="14">
                  <c:v>40633</c:v>
                </c:pt>
                <c:pt idx="15">
                  <c:v>40663</c:v>
                </c:pt>
                <c:pt idx="16">
                  <c:v>40694</c:v>
                </c:pt>
                <c:pt idx="17">
                  <c:v>40724</c:v>
                </c:pt>
                <c:pt idx="18">
                  <c:v>40755</c:v>
                </c:pt>
                <c:pt idx="19">
                  <c:v>40786</c:v>
                </c:pt>
                <c:pt idx="20">
                  <c:v>40816</c:v>
                </c:pt>
                <c:pt idx="21">
                  <c:v>40847</c:v>
                </c:pt>
                <c:pt idx="22">
                  <c:v>40877</c:v>
                </c:pt>
                <c:pt idx="23">
                  <c:v>40908</c:v>
                </c:pt>
                <c:pt idx="24">
                  <c:v>40939</c:v>
                </c:pt>
                <c:pt idx="25">
                  <c:v>40968</c:v>
                </c:pt>
                <c:pt idx="26">
                  <c:v>40999</c:v>
                </c:pt>
                <c:pt idx="27">
                  <c:v>41029</c:v>
                </c:pt>
                <c:pt idx="28">
                  <c:v>41060</c:v>
                </c:pt>
                <c:pt idx="29">
                  <c:v>41090</c:v>
                </c:pt>
                <c:pt idx="30">
                  <c:v>41121</c:v>
                </c:pt>
                <c:pt idx="31">
                  <c:v>41152</c:v>
                </c:pt>
                <c:pt idx="32">
                  <c:v>41182</c:v>
                </c:pt>
                <c:pt idx="33">
                  <c:v>41213</c:v>
                </c:pt>
                <c:pt idx="34">
                  <c:v>41243</c:v>
                </c:pt>
                <c:pt idx="35">
                  <c:v>41274</c:v>
                </c:pt>
                <c:pt idx="36">
                  <c:v>41305</c:v>
                </c:pt>
                <c:pt idx="37">
                  <c:v>41333</c:v>
                </c:pt>
                <c:pt idx="38">
                  <c:v>41364</c:v>
                </c:pt>
                <c:pt idx="39">
                  <c:v>41394</c:v>
                </c:pt>
                <c:pt idx="40">
                  <c:v>41425</c:v>
                </c:pt>
                <c:pt idx="41">
                  <c:v>41455</c:v>
                </c:pt>
                <c:pt idx="42">
                  <c:v>41486</c:v>
                </c:pt>
                <c:pt idx="43">
                  <c:v>41517</c:v>
                </c:pt>
                <c:pt idx="44">
                  <c:v>41547</c:v>
                </c:pt>
                <c:pt idx="45">
                  <c:v>41578</c:v>
                </c:pt>
                <c:pt idx="46">
                  <c:v>41608</c:v>
                </c:pt>
                <c:pt idx="47">
                  <c:v>41639</c:v>
                </c:pt>
                <c:pt idx="48">
                  <c:v>41670</c:v>
                </c:pt>
                <c:pt idx="49">
                  <c:v>41698</c:v>
                </c:pt>
                <c:pt idx="50">
                  <c:v>41729</c:v>
                </c:pt>
                <c:pt idx="51">
                  <c:v>41759</c:v>
                </c:pt>
                <c:pt idx="52">
                  <c:v>41790</c:v>
                </c:pt>
                <c:pt idx="53">
                  <c:v>41820</c:v>
                </c:pt>
                <c:pt idx="54">
                  <c:v>41851</c:v>
                </c:pt>
                <c:pt idx="55">
                  <c:v>41882</c:v>
                </c:pt>
                <c:pt idx="56">
                  <c:v>41912</c:v>
                </c:pt>
                <c:pt idx="57">
                  <c:v>41943</c:v>
                </c:pt>
                <c:pt idx="58">
                  <c:v>41973</c:v>
                </c:pt>
                <c:pt idx="59">
                  <c:v>42004</c:v>
                </c:pt>
                <c:pt idx="60">
                  <c:v>42035</c:v>
                </c:pt>
                <c:pt idx="61">
                  <c:v>42063</c:v>
                </c:pt>
                <c:pt idx="62">
                  <c:v>42094</c:v>
                </c:pt>
                <c:pt idx="63">
                  <c:v>42124</c:v>
                </c:pt>
                <c:pt idx="64">
                  <c:v>42155</c:v>
                </c:pt>
                <c:pt idx="65">
                  <c:v>42185</c:v>
                </c:pt>
                <c:pt idx="66">
                  <c:v>42216</c:v>
                </c:pt>
                <c:pt idx="67">
                  <c:v>42247</c:v>
                </c:pt>
                <c:pt idx="68">
                  <c:v>42277</c:v>
                </c:pt>
                <c:pt idx="69">
                  <c:v>42308</c:v>
                </c:pt>
                <c:pt idx="70">
                  <c:v>42338</c:v>
                </c:pt>
                <c:pt idx="71">
                  <c:v>42369</c:v>
                </c:pt>
                <c:pt idx="72">
                  <c:v>42400</c:v>
                </c:pt>
                <c:pt idx="73">
                  <c:v>42429</c:v>
                </c:pt>
                <c:pt idx="74">
                  <c:v>42460</c:v>
                </c:pt>
                <c:pt idx="75">
                  <c:v>42490</c:v>
                </c:pt>
                <c:pt idx="76">
                  <c:v>42521</c:v>
                </c:pt>
                <c:pt idx="77">
                  <c:v>42551</c:v>
                </c:pt>
                <c:pt idx="78">
                  <c:v>42582</c:v>
                </c:pt>
                <c:pt idx="79">
                  <c:v>42613</c:v>
                </c:pt>
                <c:pt idx="80">
                  <c:v>42643</c:v>
                </c:pt>
                <c:pt idx="81">
                  <c:v>42674</c:v>
                </c:pt>
                <c:pt idx="82">
                  <c:v>42704</c:v>
                </c:pt>
                <c:pt idx="83">
                  <c:v>42735</c:v>
                </c:pt>
                <c:pt idx="84">
                  <c:v>42766</c:v>
                </c:pt>
                <c:pt idx="85">
                  <c:v>42794</c:v>
                </c:pt>
                <c:pt idx="86">
                  <c:v>42825</c:v>
                </c:pt>
                <c:pt idx="87">
                  <c:v>42855</c:v>
                </c:pt>
                <c:pt idx="88">
                  <c:v>42886</c:v>
                </c:pt>
                <c:pt idx="89">
                  <c:v>42916</c:v>
                </c:pt>
                <c:pt idx="90">
                  <c:v>42947</c:v>
                </c:pt>
                <c:pt idx="91">
                  <c:v>42978</c:v>
                </c:pt>
                <c:pt idx="92">
                  <c:v>43008</c:v>
                </c:pt>
                <c:pt idx="93">
                  <c:v>43039</c:v>
                </c:pt>
                <c:pt idx="94">
                  <c:v>43069</c:v>
                </c:pt>
                <c:pt idx="95">
                  <c:v>43100</c:v>
                </c:pt>
                <c:pt idx="96">
                  <c:v>43131</c:v>
                </c:pt>
                <c:pt idx="97">
                  <c:v>43159</c:v>
                </c:pt>
                <c:pt idx="98">
                  <c:v>43190</c:v>
                </c:pt>
                <c:pt idx="99">
                  <c:v>43220</c:v>
                </c:pt>
                <c:pt idx="100">
                  <c:v>43251</c:v>
                </c:pt>
                <c:pt idx="101">
                  <c:v>43281</c:v>
                </c:pt>
                <c:pt idx="102">
                  <c:v>43312</c:v>
                </c:pt>
                <c:pt idx="103">
                  <c:v>43343</c:v>
                </c:pt>
                <c:pt idx="104">
                  <c:v>43373</c:v>
                </c:pt>
                <c:pt idx="105">
                  <c:v>43404</c:v>
                </c:pt>
                <c:pt idx="106">
                  <c:v>43434</c:v>
                </c:pt>
                <c:pt idx="107">
                  <c:v>43465</c:v>
                </c:pt>
                <c:pt idx="108">
                  <c:v>43496</c:v>
                </c:pt>
                <c:pt idx="109">
                  <c:v>43524</c:v>
                </c:pt>
                <c:pt idx="110">
                  <c:v>43555</c:v>
                </c:pt>
                <c:pt idx="111">
                  <c:v>43585</c:v>
                </c:pt>
                <c:pt idx="112">
                  <c:v>43616</c:v>
                </c:pt>
                <c:pt idx="113">
                  <c:v>43646</c:v>
                </c:pt>
                <c:pt idx="114">
                  <c:v>43677</c:v>
                </c:pt>
                <c:pt idx="115">
                  <c:v>43708</c:v>
                </c:pt>
                <c:pt idx="116">
                  <c:v>43738</c:v>
                </c:pt>
                <c:pt idx="117">
                  <c:v>43769</c:v>
                </c:pt>
                <c:pt idx="118">
                  <c:v>43799</c:v>
                </c:pt>
                <c:pt idx="119">
                  <c:v>43830</c:v>
                </c:pt>
                <c:pt idx="120">
                  <c:v>43861</c:v>
                </c:pt>
                <c:pt idx="121">
                  <c:v>43890</c:v>
                </c:pt>
                <c:pt idx="122">
                  <c:v>43921</c:v>
                </c:pt>
                <c:pt idx="123">
                  <c:v>43951</c:v>
                </c:pt>
                <c:pt idx="124">
                  <c:v>43982</c:v>
                </c:pt>
                <c:pt idx="125">
                  <c:v>44012</c:v>
                </c:pt>
                <c:pt idx="126">
                  <c:v>44043</c:v>
                </c:pt>
                <c:pt idx="127">
                  <c:v>44074</c:v>
                </c:pt>
                <c:pt idx="128">
                  <c:v>44104</c:v>
                </c:pt>
                <c:pt idx="129">
                  <c:v>44135</c:v>
                </c:pt>
                <c:pt idx="130">
                  <c:v>44165</c:v>
                </c:pt>
                <c:pt idx="131">
                  <c:v>44196</c:v>
                </c:pt>
                <c:pt idx="132">
                  <c:v>44227</c:v>
                </c:pt>
                <c:pt idx="133">
                  <c:v>44255</c:v>
                </c:pt>
                <c:pt idx="134">
                  <c:v>44286</c:v>
                </c:pt>
                <c:pt idx="135">
                  <c:v>44316</c:v>
                </c:pt>
                <c:pt idx="136">
                  <c:v>44347</c:v>
                </c:pt>
                <c:pt idx="137">
                  <c:v>44377</c:v>
                </c:pt>
                <c:pt idx="138">
                  <c:v>44408</c:v>
                </c:pt>
                <c:pt idx="139">
                  <c:v>44439</c:v>
                </c:pt>
                <c:pt idx="140">
                  <c:v>44469</c:v>
                </c:pt>
              </c:numCache>
            </c:numRef>
          </c:cat>
          <c:val>
            <c:numRef>
              <c:f>'2.16'!$B$31:$EL$31</c:f>
              <c:numCache>
                <c:formatCode>General</c:formatCode>
                <c:ptCount val="141"/>
                <c:pt idx="120">
                  <c:v>0.12773889376906367</c:v>
                </c:pt>
                <c:pt idx="121">
                  <c:v>0.12012721528857488</c:v>
                </c:pt>
                <c:pt idx="122">
                  <c:v>0.11875650264328652</c:v>
                </c:pt>
                <c:pt idx="123">
                  <c:v>0.11755161779117397</c:v>
                </c:pt>
                <c:pt idx="124">
                  <c:v>0.11280765582988989</c:v>
                </c:pt>
                <c:pt idx="125">
                  <c:v>0.11003797577001227</c:v>
                </c:pt>
                <c:pt idx="126">
                  <c:v>0.11400043948849503</c:v>
                </c:pt>
                <c:pt idx="127">
                  <c:v>0.10165201588002297</c:v>
                </c:pt>
                <c:pt idx="128">
                  <c:v>9.629506729108607E-2</c:v>
                </c:pt>
                <c:pt idx="129">
                  <c:v>9.2282781839958486E-2</c:v>
                </c:pt>
                <c:pt idx="130">
                  <c:v>9.9435975750241837E-2</c:v>
                </c:pt>
                <c:pt idx="131">
                  <c:v>8.9606464577893202E-2</c:v>
                </c:pt>
                <c:pt idx="132">
                  <c:v>8.7068483152202128E-2</c:v>
                </c:pt>
                <c:pt idx="133">
                  <c:v>8.4184374206560525E-2</c:v>
                </c:pt>
                <c:pt idx="134">
                  <c:v>8.4523734896866876E-2</c:v>
                </c:pt>
                <c:pt idx="135">
                  <c:v>7.2822701444430107E-2</c:v>
                </c:pt>
                <c:pt idx="136">
                  <c:v>6.9107625103222561E-2</c:v>
                </c:pt>
                <c:pt idx="137">
                  <c:v>6.6622892906067807E-2</c:v>
                </c:pt>
                <c:pt idx="138">
                  <c:v>6.0142439100806924E-2</c:v>
                </c:pt>
                <c:pt idx="139">
                  <c:v>5.703514401557306E-2</c:v>
                </c:pt>
                <c:pt idx="140">
                  <c:v>5.9982916710037262E-2</c:v>
                </c:pt>
              </c:numCache>
            </c:numRef>
          </c:val>
          <c:smooth val="0"/>
          <c:extLst>
            <c:ext xmlns:c16="http://schemas.microsoft.com/office/drawing/2014/chart" uri="{C3380CC4-5D6E-409C-BE32-E72D297353CC}">
              <c16:uniqueId val="{00000000-242F-4F98-A700-7CF73CD0FEF1}"/>
            </c:ext>
          </c:extLst>
        </c:ser>
        <c:dLbls>
          <c:showLegendKey val="0"/>
          <c:showVal val="0"/>
          <c:showCatName val="0"/>
          <c:showSerName val="0"/>
          <c:showPercent val="0"/>
          <c:showBubbleSize val="0"/>
        </c:dLbls>
        <c:smooth val="0"/>
        <c:axId val="1027978136"/>
        <c:axId val="1027972888"/>
      </c:lineChart>
      <c:dateAx>
        <c:axId val="1027978136"/>
        <c:scaling>
          <c:orientation val="minMax"/>
          <c:max val="44562"/>
          <c:min val="43831"/>
        </c:scaling>
        <c:delete val="0"/>
        <c:axPos val="b"/>
        <c:majorGridlines>
          <c:spPr>
            <a:ln w="9525" cap="flat" cmpd="sng" algn="ctr">
              <a:solidFill>
                <a:schemeClr val="tx1">
                  <a:lumMod val="15000"/>
                  <a:lumOff val="85000"/>
                </a:schemeClr>
              </a:solidFill>
              <a:round/>
            </a:ln>
            <a:effectLst/>
          </c:spPr>
        </c:majorGridlines>
        <c:numFmt formatCode="yyyy" sourceLinked="0"/>
        <c:majorTickMark val="out"/>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200" b="0" i="0" u="none" strike="noStrike" kern="1200" baseline="0">
                <a:solidFill>
                  <a:schemeClr val="accent1"/>
                </a:solidFill>
                <a:latin typeface="+mn-lt"/>
                <a:ea typeface="+mn-ea"/>
                <a:cs typeface="+mn-cs"/>
              </a:defRPr>
            </a:pPr>
            <a:endParaRPr lang="fr-FR"/>
          </a:p>
        </c:txPr>
        <c:crossAx val="1027972888"/>
        <c:crosses val="autoZero"/>
        <c:auto val="1"/>
        <c:lblOffset val="100"/>
        <c:baseTimeUnit val="months"/>
        <c:majorUnit val="1"/>
        <c:majorTimeUnit val="years"/>
      </c:dateAx>
      <c:valAx>
        <c:axId val="1027972888"/>
        <c:scaling>
          <c:orientation val="minMax"/>
          <c:max val="0.15000000000000002"/>
          <c:min val="5.000000000000001E-2"/>
        </c:scaling>
        <c:delete val="0"/>
        <c:axPos val="r"/>
        <c:majorGridlines>
          <c:spPr>
            <a:ln w="9525" cap="flat" cmpd="sng" algn="ctr">
              <a:solidFill>
                <a:schemeClr val="tx1">
                  <a:lumMod val="15000"/>
                  <a:lumOff val="85000"/>
                </a:schemeClr>
              </a:solidFill>
              <a:round/>
            </a:ln>
            <a:effectLst/>
          </c:spPr>
        </c:majorGridlines>
        <c:numFmt formatCode="0.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accent1"/>
                </a:solidFill>
                <a:latin typeface="+mn-lt"/>
                <a:ea typeface="+mn-ea"/>
                <a:cs typeface="+mn-cs"/>
              </a:defRPr>
            </a:pPr>
            <a:endParaRPr lang="fr-FR"/>
          </a:p>
        </c:txPr>
        <c:crossAx val="1027978136"/>
        <c:crosses val="max"/>
        <c:crossBetween val="between"/>
        <c:majorUnit val="2.5000000000000005E-2"/>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a:solidFill>
            <a:schemeClr val="accent1"/>
          </a:solidFill>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5079350021006407E-2"/>
          <c:y val="0.15833664680075413"/>
          <c:w val="0.87582094406873845"/>
          <c:h val="0.61013351412207251"/>
        </c:manualLayout>
      </c:layout>
      <c:lineChart>
        <c:grouping val="standard"/>
        <c:varyColors val="0"/>
        <c:ser>
          <c:idx val="1"/>
          <c:order val="0"/>
          <c:tx>
            <c:strRef>
              <c:f>Data!$B$3</c:f>
              <c:strCache>
                <c:ptCount val="1"/>
                <c:pt idx="0">
                  <c:v>FR</c:v>
                </c:pt>
              </c:strCache>
            </c:strRef>
          </c:tx>
          <c:spPr>
            <a:ln w="15875" cap="rnd" cmpd="sng" algn="ctr">
              <a:solidFill>
                <a:srgbClr val="BF0A33"/>
              </a:solidFill>
              <a:prstDash val="solid"/>
              <a:round/>
              <a:headEnd type="none" w="med" len="med"/>
              <a:tailEnd type="none" w="med" len="med"/>
            </a:ln>
          </c:spPr>
          <c:marker>
            <c:symbol val="none"/>
          </c:marker>
          <c:cat>
            <c:numRef>
              <c:f>Data!$A$4:$A$351</c:f>
              <c:numCache>
                <c:formatCode>m/d/yyyy</c:formatCode>
                <c:ptCount val="348"/>
                <c:pt idx="0">
                  <c:v>36586</c:v>
                </c:pt>
                <c:pt idx="1">
                  <c:v>36678</c:v>
                </c:pt>
                <c:pt idx="2">
                  <c:v>36770</c:v>
                </c:pt>
                <c:pt idx="3">
                  <c:v>36861</c:v>
                </c:pt>
                <c:pt idx="4">
                  <c:v>36951</c:v>
                </c:pt>
                <c:pt idx="5">
                  <c:v>37043</c:v>
                </c:pt>
                <c:pt idx="6">
                  <c:v>37135</c:v>
                </c:pt>
                <c:pt idx="7">
                  <c:v>37226</c:v>
                </c:pt>
                <c:pt idx="8">
                  <c:v>37316</c:v>
                </c:pt>
                <c:pt idx="9">
                  <c:v>37408</c:v>
                </c:pt>
                <c:pt idx="10">
                  <c:v>37500</c:v>
                </c:pt>
                <c:pt idx="11">
                  <c:v>37591</c:v>
                </c:pt>
                <c:pt idx="12">
                  <c:v>37681</c:v>
                </c:pt>
                <c:pt idx="13">
                  <c:v>37773</c:v>
                </c:pt>
                <c:pt idx="14">
                  <c:v>37865</c:v>
                </c:pt>
                <c:pt idx="15">
                  <c:v>37956</c:v>
                </c:pt>
                <c:pt idx="16">
                  <c:v>38047</c:v>
                </c:pt>
                <c:pt idx="17">
                  <c:v>38139</c:v>
                </c:pt>
                <c:pt idx="18">
                  <c:v>38231</c:v>
                </c:pt>
                <c:pt idx="19">
                  <c:v>38322</c:v>
                </c:pt>
                <c:pt idx="20">
                  <c:v>38412</c:v>
                </c:pt>
                <c:pt idx="21">
                  <c:v>38504</c:v>
                </c:pt>
                <c:pt idx="22">
                  <c:v>38596</c:v>
                </c:pt>
                <c:pt idx="23">
                  <c:v>38687</c:v>
                </c:pt>
                <c:pt idx="24">
                  <c:v>38777</c:v>
                </c:pt>
                <c:pt idx="25">
                  <c:v>38869</c:v>
                </c:pt>
                <c:pt idx="26">
                  <c:v>38961</c:v>
                </c:pt>
                <c:pt idx="27">
                  <c:v>39052</c:v>
                </c:pt>
                <c:pt idx="28">
                  <c:v>39142</c:v>
                </c:pt>
                <c:pt idx="29">
                  <c:v>39234</c:v>
                </c:pt>
                <c:pt idx="30">
                  <c:v>39326</c:v>
                </c:pt>
                <c:pt idx="31">
                  <c:v>39417</c:v>
                </c:pt>
                <c:pt idx="32">
                  <c:v>39508</c:v>
                </c:pt>
                <c:pt idx="33">
                  <c:v>39600</c:v>
                </c:pt>
                <c:pt idx="34">
                  <c:v>39692</c:v>
                </c:pt>
                <c:pt idx="35">
                  <c:v>39783</c:v>
                </c:pt>
                <c:pt idx="36">
                  <c:v>39873</c:v>
                </c:pt>
                <c:pt idx="37">
                  <c:v>39965</c:v>
                </c:pt>
                <c:pt idx="38">
                  <c:v>40057</c:v>
                </c:pt>
                <c:pt idx="39">
                  <c:v>40148</c:v>
                </c:pt>
                <c:pt idx="40">
                  <c:v>40238</c:v>
                </c:pt>
                <c:pt idx="41">
                  <c:v>40330</c:v>
                </c:pt>
                <c:pt idx="42">
                  <c:v>40422</c:v>
                </c:pt>
                <c:pt idx="43">
                  <c:v>40513</c:v>
                </c:pt>
                <c:pt idx="44">
                  <c:v>40603</c:v>
                </c:pt>
                <c:pt idx="45">
                  <c:v>40695</c:v>
                </c:pt>
                <c:pt idx="46">
                  <c:v>40787</c:v>
                </c:pt>
                <c:pt idx="47">
                  <c:v>40878</c:v>
                </c:pt>
                <c:pt idx="48">
                  <c:v>40969</c:v>
                </c:pt>
                <c:pt idx="49">
                  <c:v>41061</c:v>
                </c:pt>
                <c:pt idx="50">
                  <c:v>41153</c:v>
                </c:pt>
                <c:pt idx="51">
                  <c:v>41244</c:v>
                </c:pt>
                <c:pt idx="52">
                  <c:v>41334</c:v>
                </c:pt>
                <c:pt idx="53">
                  <c:v>41426</c:v>
                </c:pt>
                <c:pt idx="54">
                  <c:v>41518</c:v>
                </c:pt>
                <c:pt idx="55">
                  <c:v>41609</c:v>
                </c:pt>
                <c:pt idx="56">
                  <c:v>41699</c:v>
                </c:pt>
                <c:pt idx="57">
                  <c:v>41791</c:v>
                </c:pt>
                <c:pt idx="58">
                  <c:v>41883</c:v>
                </c:pt>
                <c:pt idx="59">
                  <c:v>41974</c:v>
                </c:pt>
                <c:pt idx="60">
                  <c:v>42064</c:v>
                </c:pt>
                <c:pt idx="61">
                  <c:v>42156</c:v>
                </c:pt>
                <c:pt idx="62">
                  <c:v>42248</c:v>
                </c:pt>
                <c:pt idx="63">
                  <c:v>42339</c:v>
                </c:pt>
                <c:pt idx="64">
                  <c:v>42430</c:v>
                </c:pt>
                <c:pt idx="65">
                  <c:v>42522</c:v>
                </c:pt>
                <c:pt idx="66">
                  <c:v>42614</c:v>
                </c:pt>
                <c:pt idx="67">
                  <c:v>42705</c:v>
                </c:pt>
                <c:pt idx="68">
                  <c:v>42795</c:v>
                </c:pt>
                <c:pt idx="69">
                  <c:v>42887</c:v>
                </c:pt>
                <c:pt idx="70">
                  <c:v>42979</c:v>
                </c:pt>
                <c:pt idx="71">
                  <c:v>43070</c:v>
                </c:pt>
                <c:pt idx="72">
                  <c:v>43160</c:v>
                </c:pt>
                <c:pt idx="73">
                  <c:v>43252</c:v>
                </c:pt>
                <c:pt idx="74">
                  <c:v>43344</c:v>
                </c:pt>
                <c:pt idx="75">
                  <c:v>43435</c:v>
                </c:pt>
                <c:pt idx="76">
                  <c:v>43525</c:v>
                </c:pt>
                <c:pt idx="77">
                  <c:v>43617</c:v>
                </c:pt>
                <c:pt idx="78">
                  <c:v>43709</c:v>
                </c:pt>
                <c:pt idx="79">
                  <c:v>43800</c:v>
                </c:pt>
                <c:pt idx="80">
                  <c:v>43891</c:v>
                </c:pt>
                <c:pt idx="81">
                  <c:v>43983</c:v>
                </c:pt>
                <c:pt idx="82">
                  <c:v>44075</c:v>
                </c:pt>
                <c:pt idx="83">
                  <c:v>44166</c:v>
                </c:pt>
                <c:pt idx="84">
                  <c:v>44256</c:v>
                </c:pt>
                <c:pt idx="85">
                  <c:v>44348</c:v>
                </c:pt>
                <c:pt idx="86">
                  <c:v>44440</c:v>
                </c:pt>
                <c:pt idx="87">
                  <c:v>44531</c:v>
                </c:pt>
              </c:numCache>
            </c:numRef>
          </c:cat>
          <c:val>
            <c:numRef>
              <c:f>Data!$B$4:$B$351</c:f>
              <c:numCache>
                <c:formatCode>General</c:formatCode>
                <c:ptCount val="348"/>
                <c:pt idx="0">
                  <c:v>8.64</c:v>
                </c:pt>
                <c:pt idx="1">
                  <c:v>9.2100000000000009</c:v>
                </c:pt>
                <c:pt idx="2">
                  <c:v>8.77</c:v>
                </c:pt>
                <c:pt idx="3">
                  <c:v>8.39</c:v>
                </c:pt>
                <c:pt idx="4">
                  <c:v>7.74</c:v>
                </c:pt>
                <c:pt idx="5">
                  <c:v>8.23</c:v>
                </c:pt>
                <c:pt idx="6">
                  <c:v>7.66</c:v>
                </c:pt>
                <c:pt idx="7">
                  <c:v>7.94</c:v>
                </c:pt>
                <c:pt idx="8">
                  <c:v>7.38</c:v>
                </c:pt>
                <c:pt idx="9">
                  <c:v>7.79</c:v>
                </c:pt>
                <c:pt idx="10">
                  <c:v>9.18</c:v>
                </c:pt>
                <c:pt idx="11">
                  <c:v>10.11</c:v>
                </c:pt>
                <c:pt idx="12">
                  <c:v>11.21</c:v>
                </c:pt>
                <c:pt idx="13">
                  <c:v>11.82</c:v>
                </c:pt>
                <c:pt idx="14">
                  <c:v>11.84</c:v>
                </c:pt>
                <c:pt idx="15">
                  <c:v>12.69</c:v>
                </c:pt>
                <c:pt idx="16">
                  <c:v>14.15</c:v>
                </c:pt>
                <c:pt idx="17">
                  <c:v>14.51</c:v>
                </c:pt>
                <c:pt idx="18">
                  <c:v>15.49</c:v>
                </c:pt>
                <c:pt idx="19">
                  <c:v>15.85</c:v>
                </c:pt>
                <c:pt idx="20">
                  <c:v>15.53</c:v>
                </c:pt>
                <c:pt idx="21">
                  <c:v>15.84</c:v>
                </c:pt>
                <c:pt idx="22">
                  <c:v>15.67</c:v>
                </c:pt>
                <c:pt idx="23">
                  <c:v>14.83</c:v>
                </c:pt>
                <c:pt idx="24">
                  <c:v>14.18</c:v>
                </c:pt>
                <c:pt idx="25">
                  <c:v>12.96</c:v>
                </c:pt>
                <c:pt idx="26">
                  <c:v>11.37</c:v>
                </c:pt>
                <c:pt idx="27">
                  <c:v>9.91</c:v>
                </c:pt>
                <c:pt idx="28">
                  <c:v>8.2100000000000009</c:v>
                </c:pt>
                <c:pt idx="29">
                  <c:v>6.74</c:v>
                </c:pt>
                <c:pt idx="30">
                  <c:v>5.77</c:v>
                </c:pt>
                <c:pt idx="31">
                  <c:v>5.47</c:v>
                </c:pt>
                <c:pt idx="32">
                  <c:v>4.3899999999999997</c:v>
                </c:pt>
                <c:pt idx="33">
                  <c:v>2.76</c:v>
                </c:pt>
                <c:pt idx="34">
                  <c:v>0.49</c:v>
                </c:pt>
                <c:pt idx="35">
                  <c:v>-3.75</c:v>
                </c:pt>
                <c:pt idx="36">
                  <c:v>-7.36</c:v>
                </c:pt>
                <c:pt idx="37">
                  <c:v>-9.02</c:v>
                </c:pt>
                <c:pt idx="38">
                  <c:v>-7.86</c:v>
                </c:pt>
                <c:pt idx="39">
                  <c:v>-4.09</c:v>
                </c:pt>
                <c:pt idx="40">
                  <c:v>1.1399999999999999</c:v>
                </c:pt>
                <c:pt idx="41">
                  <c:v>5.17</c:v>
                </c:pt>
                <c:pt idx="42">
                  <c:v>6.53</c:v>
                </c:pt>
                <c:pt idx="43">
                  <c:v>7.6</c:v>
                </c:pt>
                <c:pt idx="44">
                  <c:v>7.04</c:v>
                </c:pt>
                <c:pt idx="45">
                  <c:v>7.02</c:v>
                </c:pt>
                <c:pt idx="46">
                  <c:v>6.13</c:v>
                </c:pt>
                <c:pt idx="47">
                  <c:v>3.68</c:v>
                </c:pt>
                <c:pt idx="48">
                  <c:v>1.81</c:v>
                </c:pt>
                <c:pt idx="49">
                  <c:v>-0.37</c:v>
                </c:pt>
                <c:pt idx="50">
                  <c:v>-1.58</c:v>
                </c:pt>
                <c:pt idx="51">
                  <c:v>-1.96</c:v>
                </c:pt>
                <c:pt idx="52">
                  <c:v>-1.97</c:v>
                </c:pt>
                <c:pt idx="53">
                  <c:v>-2.16</c:v>
                </c:pt>
                <c:pt idx="54">
                  <c:v>-2.27</c:v>
                </c:pt>
                <c:pt idx="55">
                  <c:v>-1.81</c:v>
                </c:pt>
                <c:pt idx="56">
                  <c:v>-1.91</c:v>
                </c:pt>
                <c:pt idx="57">
                  <c:v>-1.35</c:v>
                </c:pt>
                <c:pt idx="58">
                  <c:v>-1.45</c:v>
                </c:pt>
                <c:pt idx="59">
                  <c:v>-2.52</c:v>
                </c:pt>
                <c:pt idx="60">
                  <c:v>-2.4300000000000002</c:v>
                </c:pt>
                <c:pt idx="61">
                  <c:v>-2.73</c:v>
                </c:pt>
                <c:pt idx="62">
                  <c:v>-1.87</c:v>
                </c:pt>
                <c:pt idx="63">
                  <c:v>-0.5</c:v>
                </c:pt>
                <c:pt idx="64">
                  <c:v>0.2</c:v>
                </c:pt>
                <c:pt idx="65">
                  <c:v>0.7</c:v>
                </c:pt>
                <c:pt idx="66">
                  <c:v>1.3</c:v>
                </c:pt>
                <c:pt idx="67">
                  <c:v>1.5</c:v>
                </c:pt>
                <c:pt idx="68">
                  <c:v>2.4900000000000002</c:v>
                </c:pt>
                <c:pt idx="69">
                  <c:v>3.08</c:v>
                </c:pt>
                <c:pt idx="70">
                  <c:v>3.26</c:v>
                </c:pt>
                <c:pt idx="71">
                  <c:v>3.25</c:v>
                </c:pt>
                <c:pt idx="72">
                  <c:v>2.92</c:v>
                </c:pt>
                <c:pt idx="73">
                  <c:v>2.9</c:v>
                </c:pt>
                <c:pt idx="74">
                  <c:v>3.06</c:v>
                </c:pt>
                <c:pt idx="75">
                  <c:v>3.34</c:v>
                </c:pt>
                <c:pt idx="76">
                  <c:v>2.83</c:v>
                </c:pt>
                <c:pt idx="77">
                  <c:v>3.19</c:v>
                </c:pt>
                <c:pt idx="78">
                  <c:v>3.34</c:v>
                </c:pt>
                <c:pt idx="79">
                  <c:v>3.78</c:v>
                </c:pt>
                <c:pt idx="80">
                  <c:v>5.05</c:v>
                </c:pt>
                <c:pt idx="81">
                  <c:v>5.64</c:v>
                </c:pt>
                <c:pt idx="82">
                  <c:v>5.21</c:v>
                </c:pt>
                <c:pt idx="83">
                  <c:v>6.4</c:v>
                </c:pt>
                <c:pt idx="84">
                  <c:v>5.86</c:v>
                </c:pt>
                <c:pt idx="85">
                  <c:v>6.2</c:v>
                </c:pt>
                <c:pt idx="86">
                  <c:v>7.6</c:v>
                </c:pt>
                <c:pt idx="87">
                  <c:v>7.1</c:v>
                </c:pt>
              </c:numCache>
            </c:numRef>
          </c:val>
          <c:smooth val="0"/>
          <c:extLst>
            <c:ext xmlns:c16="http://schemas.microsoft.com/office/drawing/2014/chart" uri="{C3380CC4-5D6E-409C-BE32-E72D297353CC}">
              <c16:uniqueId val="{00000000-DEAB-4E96-8606-17ADE0D5B8C2}"/>
            </c:ext>
          </c:extLst>
        </c:ser>
        <c:ser>
          <c:idx val="2"/>
          <c:order val="1"/>
          <c:tx>
            <c:strRef>
              <c:f>Data!$C$3</c:f>
              <c:strCache>
                <c:ptCount val="1"/>
                <c:pt idx="0">
                  <c:v>DE</c:v>
                </c:pt>
              </c:strCache>
            </c:strRef>
          </c:tx>
          <c:spPr>
            <a:ln w="15875" cap="rnd" cmpd="sng" algn="ctr">
              <a:solidFill>
                <a:srgbClr val="182B47"/>
              </a:solidFill>
              <a:prstDash val="solid"/>
              <a:round/>
              <a:headEnd type="none" w="med" len="med"/>
              <a:tailEnd type="none" w="med" len="med"/>
            </a:ln>
          </c:spPr>
          <c:marker>
            <c:symbol val="none"/>
          </c:marker>
          <c:cat>
            <c:numRef>
              <c:f>Data!$A$4:$A$351</c:f>
              <c:numCache>
                <c:formatCode>m/d/yyyy</c:formatCode>
                <c:ptCount val="348"/>
                <c:pt idx="0">
                  <c:v>36586</c:v>
                </c:pt>
                <c:pt idx="1">
                  <c:v>36678</c:v>
                </c:pt>
                <c:pt idx="2">
                  <c:v>36770</c:v>
                </c:pt>
                <c:pt idx="3">
                  <c:v>36861</c:v>
                </c:pt>
                <c:pt idx="4">
                  <c:v>36951</c:v>
                </c:pt>
                <c:pt idx="5">
                  <c:v>37043</c:v>
                </c:pt>
                <c:pt idx="6">
                  <c:v>37135</c:v>
                </c:pt>
                <c:pt idx="7">
                  <c:v>37226</c:v>
                </c:pt>
                <c:pt idx="8">
                  <c:v>37316</c:v>
                </c:pt>
                <c:pt idx="9">
                  <c:v>37408</c:v>
                </c:pt>
                <c:pt idx="10">
                  <c:v>37500</c:v>
                </c:pt>
                <c:pt idx="11">
                  <c:v>37591</c:v>
                </c:pt>
                <c:pt idx="12">
                  <c:v>37681</c:v>
                </c:pt>
                <c:pt idx="13">
                  <c:v>37773</c:v>
                </c:pt>
                <c:pt idx="14">
                  <c:v>37865</c:v>
                </c:pt>
                <c:pt idx="15">
                  <c:v>37956</c:v>
                </c:pt>
                <c:pt idx="16">
                  <c:v>38047</c:v>
                </c:pt>
                <c:pt idx="17">
                  <c:v>38139</c:v>
                </c:pt>
                <c:pt idx="18">
                  <c:v>38231</c:v>
                </c:pt>
                <c:pt idx="19">
                  <c:v>38322</c:v>
                </c:pt>
                <c:pt idx="20">
                  <c:v>38412</c:v>
                </c:pt>
                <c:pt idx="21">
                  <c:v>38504</c:v>
                </c:pt>
                <c:pt idx="22">
                  <c:v>38596</c:v>
                </c:pt>
                <c:pt idx="23">
                  <c:v>38687</c:v>
                </c:pt>
                <c:pt idx="24">
                  <c:v>38777</c:v>
                </c:pt>
                <c:pt idx="25">
                  <c:v>38869</c:v>
                </c:pt>
                <c:pt idx="26">
                  <c:v>38961</c:v>
                </c:pt>
                <c:pt idx="27">
                  <c:v>39052</c:v>
                </c:pt>
                <c:pt idx="28">
                  <c:v>39142</c:v>
                </c:pt>
                <c:pt idx="29">
                  <c:v>39234</c:v>
                </c:pt>
                <c:pt idx="30">
                  <c:v>39326</c:v>
                </c:pt>
                <c:pt idx="31">
                  <c:v>39417</c:v>
                </c:pt>
                <c:pt idx="32">
                  <c:v>39508</c:v>
                </c:pt>
                <c:pt idx="33">
                  <c:v>39600</c:v>
                </c:pt>
                <c:pt idx="34">
                  <c:v>39692</c:v>
                </c:pt>
                <c:pt idx="35">
                  <c:v>39783</c:v>
                </c:pt>
                <c:pt idx="36">
                  <c:v>39873</c:v>
                </c:pt>
                <c:pt idx="37">
                  <c:v>39965</c:v>
                </c:pt>
                <c:pt idx="38">
                  <c:v>40057</c:v>
                </c:pt>
                <c:pt idx="39">
                  <c:v>40148</c:v>
                </c:pt>
                <c:pt idx="40">
                  <c:v>40238</c:v>
                </c:pt>
                <c:pt idx="41">
                  <c:v>40330</c:v>
                </c:pt>
                <c:pt idx="42">
                  <c:v>40422</c:v>
                </c:pt>
                <c:pt idx="43">
                  <c:v>40513</c:v>
                </c:pt>
                <c:pt idx="44">
                  <c:v>40603</c:v>
                </c:pt>
                <c:pt idx="45">
                  <c:v>40695</c:v>
                </c:pt>
                <c:pt idx="46">
                  <c:v>40787</c:v>
                </c:pt>
                <c:pt idx="47">
                  <c:v>40878</c:v>
                </c:pt>
                <c:pt idx="48">
                  <c:v>40969</c:v>
                </c:pt>
                <c:pt idx="49">
                  <c:v>41061</c:v>
                </c:pt>
                <c:pt idx="50">
                  <c:v>41153</c:v>
                </c:pt>
                <c:pt idx="51">
                  <c:v>41244</c:v>
                </c:pt>
                <c:pt idx="52">
                  <c:v>41334</c:v>
                </c:pt>
                <c:pt idx="53">
                  <c:v>41426</c:v>
                </c:pt>
                <c:pt idx="54">
                  <c:v>41518</c:v>
                </c:pt>
                <c:pt idx="55">
                  <c:v>41609</c:v>
                </c:pt>
                <c:pt idx="56">
                  <c:v>41699</c:v>
                </c:pt>
                <c:pt idx="57">
                  <c:v>41791</c:v>
                </c:pt>
                <c:pt idx="58">
                  <c:v>41883</c:v>
                </c:pt>
                <c:pt idx="59">
                  <c:v>41974</c:v>
                </c:pt>
                <c:pt idx="60">
                  <c:v>42064</c:v>
                </c:pt>
                <c:pt idx="61">
                  <c:v>42156</c:v>
                </c:pt>
                <c:pt idx="62">
                  <c:v>42248</c:v>
                </c:pt>
                <c:pt idx="63">
                  <c:v>42339</c:v>
                </c:pt>
                <c:pt idx="64">
                  <c:v>42430</c:v>
                </c:pt>
                <c:pt idx="65">
                  <c:v>42522</c:v>
                </c:pt>
                <c:pt idx="66">
                  <c:v>42614</c:v>
                </c:pt>
                <c:pt idx="67">
                  <c:v>42705</c:v>
                </c:pt>
                <c:pt idx="68">
                  <c:v>42795</c:v>
                </c:pt>
                <c:pt idx="69">
                  <c:v>42887</c:v>
                </c:pt>
                <c:pt idx="70">
                  <c:v>42979</c:v>
                </c:pt>
                <c:pt idx="71">
                  <c:v>43070</c:v>
                </c:pt>
                <c:pt idx="72">
                  <c:v>43160</c:v>
                </c:pt>
                <c:pt idx="73">
                  <c:v>43252</c:v>
                </c:pt>
                <c:pt idx="74">
                  <c:v>43344</c:v>
                </c:pt>
                <c:pt idx="75">
                  <c:v>43435</c:v>
                </c:pt>
                <c:pt idx="76">
                  <c:v>43525</c:v>
                </c:pt>
                <c:pt idx="77">
                  <c:v>43617</c:v>
                </c:pt>
                <c:pt idx="78">
                  <c:v>43709</c:v>
                </c:pt>
                <c:pt idx="79">
                  <c:v>43800</c:v>
                </c:pt>
                <c:pt idx="80">
                  <c:v>43891</c:v>
                </c:pt>
                <c:pt idx="81">
                  <c:v>43983</c:v>
                </c:pt>
                <c:pt idx="82">
                  <c:v>44075</c:v>
                </c:pt>
                <c:pt idx="83">
                  <c:v>44166</c:v>
                </c:pt>
                <c:pt idx="84">
                  <c:v>44256</c:v>
                </c:pt>
                <c:pt idx="85">
                  <c:v>44348</c:v>
                </c:pt>
                <c:pt idx="86">
                  <c:v>44440</c:v>
                </c:pt>
                <c:pt idx="87">
                  <c:v>44531</c:v>
                </c:pt>
              </c:numCache>
            </c:numRef>
          </c:cat>
          <c:val>
            <c:numRef>
              <c:f>Data!$C$4:$C$351</c:f>
              <c:numCache>
                <c:formatCode>General</c:formatCode>
                <c:ptCount val="348"/>
                <c:pt idx="0">
                  <c:v>0.53</c:v>
                </c:pt>
                <c:pt idx="1">
                  <c:v>-0.26</c:v>
                </c:pt>
                <c:pt idx="2">
                  <c:v>0.68</c:v>
                </c:pt>
                <c:pt idx="3">
                  <c:v>0.91</c:v>
                </c:pt>
                <c:pt idx="4">
                  <c:v>0.68</c:v>
                </c:pt>
                <c:pt idx="5">
                  <c:v>1.1200000000000001</c:v>
                </c:pt>
                <c:pt idx="6">
                  <c:v>0.06</c:v>
                </c:pt>
                <c:pt idx="7">
                  <c:v>-1.6</c:v>
                </c:pt>
                <c:pt idx="8">
                  <c:v>-1.99</c:v>
                </c:pt>
                <c:pt idx="9">
                  <c:v>-1.19</c:v>
                </c:pt>
                <c:pt idx="10">
                  <c:v>-1.1299999999999999</c:v>
                </c:pt>
                <c:pt idx="11">
                  <c:v>-0.9</c:v>
                </c:pt>
                <c:pt idx="12">
                  <c:v>-0.14000000000000001</c:v>
                </c:pt>
                <c:pt idx="13">
                  <c:v>1.01</c:v>
                </c:pt>
                <c:pt idx="14">
                  <c:v>0</c:v>
                </c:pt>
                <c:pt idx="15">
                  <c:v>0.69</c:v>
                </c:pt>
                <c:pt idx="16">
                  <c:v>0.65</c:v>
                </c:pt>
                <c:pt idx="17">
                  <c:v>-2.5</c:v>
                </c:pt>
                <c:pt idx="18">
                  <c:v>-2.21</c:v>
                </c:pt>
                <c:pt idx="19">
                  <c:v>-2.2599999999999998</c:v>
                </c:pt>
                <c:pt idx="20">
                  <c:v>0.34</c:v>
                </c:pt>
                <c:pt idx="21">
                  <c:v>-0.11</c:v>
                </c:pt>
                <c:pt idx="22">
                  <c:v>3.19</c:v>
                </c:pt>
                <c:pt idx="23">
                  <c:v>1.59</c:v>
                </c:pt>
                <c:pt idx="24">
                  <c:v>-1.1100000000000001</c:v>
                </c:pt>
                <c:pt idx="25">
                  <c:v>1.01</c:v>
                </c:pt>
                <c:pt idx="26">
                  <c:v>-2.35</c:v>
                </c:pt>
                <c:pt idx="27">
                  <c:v>0.94</c:v>
                </c:pt>
                <c:pt idx="28">
                  <c:v>-3.67</c:v>
                </c:pt>
                <c:pt idx="29">
                  <c:v>-2.14</c:v>
                </c:pt>
                <c:pt idx="30">
                  <c:v>-0.7</c:v>
                </c:pt>
                <c:pt idx="31">
                  <c:v>-2.0299999999999998</c:v>
                </c:pt>
                <c:pt idx="32">
                  <c:v>3.74</c:v>
                </c:pt>
                <c:pt idx="33">
                  <c:v>1.68</c:v>
                </c:pt>
                <c:pt idx="34">
                  <c:v>0.11</c:v>
                </c:pt>
                <c:pt idx="35">
                  <c:v>-0.05</c:v>
                </c:pt>
                <c:pt idx="36">
                  <c:v>-1.07</c:v>
                </c:pt>
                <c:pt idx="37">
                  <c:v>0.02</c:v>
                </c:pt>
                <c:pt idx="38">
                  <c:v>1.63</c:v>
                </c:pt>
                <c:pt idx="39">
                  <c:v>2.73</c:v>
                </c:pt>
                <c:pt idx="40">
                  <c:v>1.54</c:v>
                </c:pt>
                <c:pt idx="41">
                  <c:v>1.5</c:v>
                </c:pt>
                <c:pt idx="42">
                  <c:v>1.63</c:v>
                </c:pt>
                <c:pt idx="43">
                  <c:v>-0.55000000000000004</c:v>
                </c:pt>
                <c:pt idx="44">
                  <c:v>3.66</c:v>
                </c:pt>
                <c:pt idx="45">
                  <c:v>3.37</c:v>
                </c:pt>
                <c:pt idx="46">
                  <c:v>2.75</c:v>
                </c:pt>
                <c:pt idx="47">
                  <c:v>4.18</c:v>
                </c:pt>
                <c:pt idx="48">
                  <c:v>2.2400000000000002</c:v>
                </c:pt>
                <c:pt idx="49">
                  <c:v>2.29</c:v>
                </c:pt>
                <c:pt idx="50">
                  <c:v>4.17</c:v>
                </c:pt>
                <c:pt idx="51">
                  <c:v>5</c:v>
                </c:pt>
                <c:pt idx="52">
                  <c:v>3.85</c:v>
                </c:pt>
                <c:pt idx="53">
                  <c:v>4.5199999999999996</c:v>
                </c:pt>
                <c:pt idx="54">
                  <c:v>2.71</c:v>
                </c:pt>
                <c:pt idx="55">
                  <c:v>1.58</c:v>
                </c:pt>
                <c:pt idx="56">
                  <c:v>2.74</c:v>
                </c:pt>
                <c:pt idx="57">
                  <c:v>2.82</c:v>
                </c:pt>
                <c:pt idx="58">
                  <c:v>3.54</c:v>
                </c:pt>
                <c:pt idx="59">
                  <c:v>3.42</c:v>
                </c:pt>
                <c:pt idx="60">
                  <c:v>4.2699999999999996</c:v>
                </c:pt>
                <c:pt idx="61">
                  <c:v>4.4800000000000004</c:v>
                </c:pt>
                <c:pt idx="62">
                  <c:v>4.33</c:v>
                </c:pt>
                <c:pt idx="63">
                  <c:v>5.75</c:v>
                </c:pt>
                <c:pt idx="64">
                  <c:v>6.27</c:v>
                </c:pt>
                <c:pt idx="65">
                  <c:v>7.11</c:v>
                </c:pt>
                <c:pt idx="66">
                  <c:v>8.36</c:v>
                </c:pt>
                <c:pt idx="67">
                  <c:v>8.33</c:v>
                </c:pt>
                <c:pt idx="68">
                  <c:v>6.76</c:v>
                </c:pt>
                <c:pt idx="69">
                  <c:v>5.98</c:v>
                </c:pt>
                <c:pt idx="70">
                  <c:v>5.68</c:v>
                </c:pt>
                <c:pt idx="71">
                  <c:v>6.07</c:v>
                </c:pt>
                <c:pt idx="72">
                  <c:v>6.74</c:v>
                </c:pt>
                <c:pt idx="73">
                  <c:v>6.78</c:v>
                </c:pt>
                <c:pt idx="74">
                  <c:v>7</c:v>
                </c:pt>
                <c:pt idx="75">
                  <c:v>6.06</c:v>
                </c:pt>
                <c:pt idx="76">
                  <c:v>5.37</c:v>
                </c:pt>
                <c:pt idx="77">
                  <c:v>6.11</c:v>
                </c:pt>
                <c:pt idx="78">
                  <c:v>5.22</c:v>
                </c:pt>
                <c:pt idx="79">
                  <c:v>6.39</c:v>
                </c:pt>
                <c:pt idx="80">
                  <c:v>7.43</c:v>
                </c:pt>
                <c:pt idx="81">
                  <c:v>6.64</c:v>
                </c:pt>
                <c:pt idx="82">
                  <c:v>8.2200000000000006</c:v>
                </c:pt>
                <c:pt idx="83">
                  <c:v>8.68</c:v>
                </c:pt>
                <c:pt idx="84">
                  <c:v>8.92</c:v>
                </c:pt>
                <c:pt idx="85">
                  <c:v>10.83</c:v>
                </c:pt>
                <c:pt idx="86">
                  <c:v>11.97</c:v>
                </c:pt>
                <c:pt idx="87">
                  <c:v>12.17</c:v>
                </c:pt>
              </c:numCache>
            </c:numRef>
          </c:val>
          <c:smooth val="0"/>
          <c:extLst>
            <c:ext xmlns:c16="http://schemas.microsoft.com/office/drawing/2014/chart" uri="{C3380CC4-5D6E-409C-BE32-E72D297353CC}">
              <c16:uniqueId val="{00000001-DEAB-4E96-8606-17ADE0D5B8C2}"/>
            </c:ext>
          </c:extLst>
        </c:ser>
        <c:ser>
          <c:idx val="4"/>
          <c:order val="2"/>
          <c:tx>
            <c:strRef>
              <c:f>Data!$D$3</c:f>
              <c:strCache>
                <c:ptCount val="1"/>
                <c:pt idx="0">
                  <c:v>ES</c:v>
                </c:pt>
              </c:strCache>
            </c:strRef>
          </c:tx>
          <c:spPr>
            <a:ln w="15875" cap="rnd" cmpd="sng" algn="ctr">
              <a:solidFill>
                <a:srgbClr val="FFCB00"/>
              </a:solidFill>
              <a:prstDash val="solid"/>
              <a:round/>
              <a:headEnd type="none" w="med" len="med"/>
              <a:tailEnd type="none" w="med" len="med"/>
            </a:ln>
          </c:spPr>
          <c:marker>
            <c:symbol val="none"/>
          </c:marker>
          <c:cat>
            <c:numRef>
              <c:f>Data!$A$4:$A$351</c:f>
              <c:numCache>
                <c:formatCode>m/d/yyyy</c:formatCode>
                <c:ptCount val="348"/>
                <c:pt idx="0">
                  <c:v>36586</c:v>
                </c:pt>
                <c:pt idx="1">
                  <c:v>36678</c:v>
                </c:pt>
                <c:pt idx="2">
                  <c:v>36770</c:v>
                </c:pt>
                <c:pt idx="3">
                  <c:v>36861</c:v>
                </c:pt>
                <c:pt idx="4">
                  <c:v>36951</c:v>
                </c:pt>
                <c:pt idx="5">
                  <c:v>37043</c:v>
                </c:pt>
                <c:pt idx="6">
                  <c:v>37135</c:v>
                </c:pt>
                <c:pt idx="7">
                  <c:v>37226</c:v>
                </c:pt>
                <c:pt idx="8">
                  <c:v>37316</c:v>
                </c:pt>
                <c:pt idx="9">
                  <c:v>37408</c:v>
                </c:pt>
                <c:pt idx="10">
                  <c:v>37500</c:v>
                </c:pt>
                <c:pt idx="11">
                  <c:v>37591</c:v>
                </c:pt>
                <c:pt idx="12">
                  <c:v>37681</c:v>
                </c:pt>
                <c:pt idx="13">
                  <c:v>37773</c:v>
                </c:pt>
                <c:pt idx="14">
                  <c:v>37865</c:v>
                </c:pt>
                <c:pt idx="15">
                  <c:v>37956</c:v>
                </c:pt>
                <c:pt idx="16">
                  <c:v>38047</c:v>
                </c:pt>
                <c:pt idx="17">
                  <c:v>38139</c:v>
                </c:pt>
                <c:pt idx="18">
                  <c:v>38231</c:v>
                </c:pt>
                <c:pt idx="19">
                  <c:v>38322</c:v>
                </c:pt>
                <c:pt idx="20">
                  <c:v>38412</c:v>
                </c:pt>
                <c:pt idx="21">
                  <c:v>38504</c:v>
                </c:pt>
                <c:pt idx="22">
                  <c:v>38596</c:v>
                </c:pt>
                <c:pt idx="23">
                  <c:v>38687</c:v>
                </c:pt>
                <c:pt idx="24">
                  <c:v>38777</c:v>
                </c:pt>
                <c:pt idx="25">
                  <c:v>38869</c:v>
                </c:pt>
                <c:pt idx="26">
                  <c:v>38961</c:v>
                </c:pt>
                <c:pt idx="27">
                  <c:v>39052</c:v>
                </c:pt>
                <c:pt idx="28">
                  <c:v>39142</c:v>
                </c:pt>
                <c:pt idx="29">
                  <c:v>39234</c:v>
                </c:pt>
                <c:pt idx="30">
                  <c:v>39326</c:v>
                </c:pt>
                <c:pt idx="31">
                  <c:v>39417</c:v>
                </c:pt>
                <c:pt idx="32">
                  <c:v>39508</c:v>
                </c:pt>
                <c:pt idx="33">
                  <c:v>39600</c:v>
                </c:pt>
                <c:pt idx="34">
                  <c:v>39692</c:v>
                </c:pt>
                <c:pt idx="35">
                  <c:v>39783</c:v>
                </c:pt>
                <c:pt idx="36">
                  <c:v>39873</c:v>
                </c:pt>
                <c:pt idx="37">
                  <c:v>39965</c:v>
                </c:pt>
                <c:pt idx="38">
                  <c:v>40057</c:v>
                </c:pt>
                <c:pt idx="39">
                  <c:v>40148</c:v>
                </c:pt>
                <c:pt idx="40">
                  <c:v>40238</c:v>
                </c:pt>
                <c:pt idx="41">
                  <c:v>40330</c:v>
                </c:pt>
                <c:pt idx="42">
                  <c:v>40422</c:v>
                </c:pt>
                <c:pt idx="43">
                  <c:v>40513</c:v>
                </c:pt>
                <c:pt idx="44">
                  <c:v>40603</c:v>
                </c:pt>
                <c:pt idx="45">
                  <c:v>40695</c:v>
                </c:pt>
                <c:pt idx="46">
                  <c:v>40787</c:v>
                </c:pt>
                <c:pt idx="47">
                  <c:v>40878</c:v>
                </c:pt>
                <c:pt idx="48">
                  <c:v>40969</c:v>
                </c:pt>
                <c:pt idx="49">
                  <c:v>41061</c:v>
                </c:pt>
                <c:pt idx="50">
                  <c:v>41153</c:v>
                </c:pt>
                <c:pt idx="51">
                  <c:v>41244</c:v>
                </c:pt>
                <c:pt idx="52">
                  <c:v>41334</c:v>
                </c:pt>
                <c:pt idx="53">
                  <c:v>41426</c:v>
                </c:pt>
                <c:pt idx="54">
                  <c:v>41518</c:v>
                </c:pt>
                <c:pt idx="55">
                  <c:v>41609</c:v>
                </c:pt>
                <c:pt idx="56">
                  <c:v>41699</c:v>
                </c:pt>
                <c:pt idx="57">
                  <c:v>41791</c:v>
                </c:pt>
                <c:pt idx="58">
                  <c:v>41883</c:v>
                </c:pt>
                <c:pt idx="59">
                  <c:v>41974</c:v>
                </c:pt>
                <c:pt idx="60">
                  <c:v>42064</c:v>
                </c:pt>
                <c:pt idx="61">
                  <c:v>42156</c:v>
                </c:pt>
                <c:pt idx="62">
                  <c:v>42248</c:v>
                </c:pt>
                <c:pt idx="63">
                  <c:v>42339</c:v>
                </c:pt>
                <c:pt idx="64">
                  <c:v>42430</c:v>
                </c:pt>
                <c:pt idx="65">
                  <c:v>42522</c:v>
                </c:pt>
                <c:pt idx="66">
                  <c:v>42614</c:v>
                </c:pt>
                <c:pt idx="67">
                  <c:v>42705</c:v>
                </c:pt>
                <c:pt idx="68">
                  <c:v>42795</c:v>
                </c:pt>
                <c:pt idx="69">
                  <c:v>42887</c:v>
                </c:pt>
                <c:pt idx="70">
                  <c:v>42979</c:v>
                </c:pt>
                <c:pt idx="71">
                  <c:v>43070</c:v>
                </c:pt>
                <c:pt idx="72">
                  <c:v>43160</c:v>
                </c:pt>
                <c:pt idx="73">
                  <c:v>43252</c:v>
                </c:pt>
                <c:pt idx="74">
                  <c:v>43344</c:v>
                </c:pt>
                <c:pt idx="75">
                  <c:v>43435</c:v>
                </c:pt>
                <c:pt idx="76">
                  <c:v>43525</c:v>
                </c:pt>
                <c:pt idx="77">
                  <c:v>43617</c:v>
                </c:pt>
                <c:pt idx="78">
                  <c:v>43709</c:v>
                </c:pt>
                <c:pt idx="79">
                  <c:v>43800</c:v>
                </c:pt>
                <c:pt idx="80">
                  <c:v>43891</c:v>
                </c:pt>
                <c:pt idx="81">
                  <c:v>43983</c:v>
                </c:pt>
                <c:pt idx="82">
                  <c:v>44075</c:v>
                </c:pt>
                <c:pt idx="83">
                  <c:v>44166</c:v>
                </c:pt>
                <c:pt idx="84">
                  <c:v>44256</c:v>
                </c:pt>
                <c:pt idx="85">
                  <c:v>44348</c:v>
                </c:pt>
                <c:pt idx="86">
                  <c:v>44440</c:v>
                </c:pt>
                <c:pt idx="87">
                  <c:v>44531</c:v>
                </c:pt>
              </c:numCache>
            </c:numRef>
          </c:cat>
          <c:val>
            <c:numRef>
              <c:f>Data!$D$4:$D$351</c:f>
              <c:numCache>
                <c:formatCode>General</c:formatCode>
                <c:ptCount val="348"/>
                <c:pt idx="0">
                  <c:v>8.69</c:v>
                </c:pt>
                <c:pt idx="1">
                  <c:v>8.64</c:v>
                </c:pt>
                <c:pt idx="2">
                  <c:v>6.62</c:v>
                </c:pt>
                <c:pt idx="3">
                  <c:v>6.18</c:v>
                </c:pt>
                <c:pt idx="4">
                  <c:v>7.55</c:v>
                </c:pt>
                <c:pt idx="5">
                  <c:v>8.98</c:v>
                </c:pt>
                <c:pt idx="6">
                  <c:v>10.09</c:v>
                </c:pt>
                <c:pt idx="7">
                  <c:v>11.29</c:v>
                </c:pt>
                <c:pt idx="8">
                  <c:v>13.46</c:v>
                </c:pt>
                <c:pt idx="9">
                  <c:v>17.649999999999999</c:v>
                </c:pt>
                <c:pt idx="10">
                  <c:v>18.079999999999998</c:v>
                </c:pt>
                <c:pt idx="11">
                  <c:v>18.48</c:v>
                </c:pt>
                <c:pt idx="12">
                  <c:v>18.55</c:v>
                </c:pt>
                <c:pt idx="13">
                  <c:v>19.46</c:v>
                </c:pt>
                <c:pt idx="14">
                  <c:v>20.63</c:v>
                </c:pt>
                <c:pt idx="15">
                  <c:v>21.08</c:v>
                </c:pt>
                <c:pt idx="16">
                  <c:v>20.8</c:v>
                </c:pt>
                <c:pt idx="17">
                  <c:v>18.18</c:v>
                </c:pt>
                <c:pt idx="18">
                  <c:v>17.96</c:v>
                </c:pt>
                <c:pt idx="19">
                  <c:v>16.71</c:v>
                </c:pt>
                <c:pt idx="20">
                  <c:v>16.03</c:v>
                </c:pt>
                <c:pt idx="21">
                  <c:v>14.87</c:v>
                </c:pt>
                <c:pt idx="22">
                  <c:v>13.84</c:v>
                </c:pt>
                <c:pt idx="23">
                  <c:v>13.81</c:v>
                </c:pt>
                <c:pt idx="24">
                  <c:v>12.78</c:v>
                </c:pt>
                <c:pt idx="25">
                  <c:v>13.11</c:v>
                </c:pt>
                <c:pt idx="26">
                  <c:v>14.23</c:v>
                </c:pt>
                <c:pt idx="27">
                  <c:v>14.22</c:v>
                </c:pt>
                <c:pt idx="28">
                  <c:v>13.36</c:v>
                </c:pt>
                <c:pt idx="29">
                  <c:v>11.81</c:v>
                </c:pt>
                <c:pt idx="30">
                  <c:v>9.07</c:v>
                </c:pt>
                <c:pt idx="31">
                  <c:v>5.46</c:v>
                </c:pt>
                <c:pt idx="32">
                  <c:v>3.05</c:v>
                </c:pt>
                <c:pt idx="33">
                  <c:v>-0.21</c:v>
                </c:pt>
                <c:pt idx="34">
                  <c:v>-2.95</c:v>
                </c:pt>
                <c:pt idx="35">
                  <c:v>-5.44</c:v>
                </c:pt>
                <c:pt idx="36">
                  <c:v>-7.23</c:v>
                </c:pt>
                <c:pt idx="37">
                  <c:v>-7.63</c:v>
                </c:pt>
                <c:pt idx="38">
                  <c:v>-6.93</c:v>
                </c:pt>
                <c:pt idx="39">
                  <c:v>-4.55</c:v>
                </c:pt>
                <c:pt idx="40">
                  <c:v>-2.84</c:v>
                </c:pt>
                <c:pt idx="41">
                  <c:v>-0.99</c:v>
                </c:pt>
                <c:pt idx="42">
                  <c:v>-1.65</c:v>
                </c:pt>
                <c:pt idx="43">
                  <c:v>-1.57</c:v>
                </c:pt>
                <c:pt idx="44">
                  <c:v>-3.53</c:v>
                </c:pt>
                <c:pt idx="45">
                  <c:v>-6.19</c:v>
                </c:pt>
                <c:pt idx="46">
                  <c:v>-8.18</c:v>
                </c:pt>
                <c:pt idx="47">
                  <c:v>-12.75</c:v>
                </c:pt>
                <c:pt idx="48">
                  <c:v>-14.24</c:v>
                </c:pt>
                <c:pt idx="49">
                  <c:v>-15.89</c:v>
                </c:pt>
                <c:pt idx="50">
                  <c:v>-16.149999999999999</c:v>
                </c:pt>
                <c:pt idx="51">
                  <c:v>-12.72</c:v>
                </c:pt>
                <c:pt idx="52">
                  <c:v>-12.85</c:v>
                </c:pt>
                <c:pt idx="53">
                  <c:v>-10.58</c:v>
                </c:pt>
                <c:pt idx="54">
                  <c:v>-6.53</c:v>
                </c:pt>
                <c:pt idx="55">
                  <c:v>-6.13</c:v>
                </c:pt>
                <c:pt idx="56">
                  <c:v>-1.69</c:v>
                </c:pt>
                <c:pt idx="57">
                  <c:v>0.74</c:v>
                </c:pt>
                <c:pt idx="58">
                  <c:v>0.32</c:v>
                </c:pt>
                <c:pt idx="59">
                  <c:v>1.92</c:v>
                </c:pt>
                <c:pt idx="60">
                  <c:v>1.41</c:v>
                </c:pt>
                <c:pt idx="61">
                  <c:v>3.96</c:v>
                </c:pt>
                <c:pt idx="62">
                  <c:v>4.49</c:v>
                </c:pt>
                <c:pt idx="63">
                  <c:v>4.45</c:v>
                </c:pt>
                <c:pt idx="64">
                  <c:v>6.1</c:v>
                </c:pt>
                <c:pt idx="65">
                  <c:v>3.88</c:v>
                </c:pt>
                <c:pt idx="66">
                  <c:v>4.07</c:v>
                </c:pt>
                <c:pt idx="67">
                  <c:v>4.49</c:v>
                </c:pt>
                <c:pt idx="68">
                  <c:v>5.19</c:v>
                </c:pt>
                <c:pt idx="69">
                  <c:v>5.73</c:v>
                </c:pt>
                <c:pt idx="70">
                  <c:v>6.62</c:v>
                </c:pt>
                <c:pt idx="71">
                  <c:v>7.21</c:v>
                </c:pt>
                <c:pt idx="72">
                  <c:v>6.18</c:v>
                </c:pt>
                <c:pt idx="73">
                  <c:v>6.96</c:v>
                </c:pt>
                <c:pt idx="74">
                  <c:v>7.07</c:v>
                </c:pt>
                <c:pt idx="75">
                  <c:v>6.69</c:v>
                </c:pt>
                <c:pt idx="76">
                  <c:v>6.85</c:v>
                </c:pt>
                <c:pt idx="77">
                  <c:v>5.52</c:v>
                </c:pt>
                <c:pt idx="78">
                  <c:v>4.7300000000000004</c:v>
                </c:pt>
                <c:pt idx="79">
                  <c:v>3.69</c:v>
                </c:pt>
                <c:pt idx="80">
                  <c:v>3.27</c:v>
                </c:pt>
                <c:pt idx="81">
                  <c:v>2.2400000000000002</c:v>
                </c:pt>
                <c:pt idx="82">
                  <c:v>1.81</c:v>
                </c:pt>
                <c:pt idx="83">
                  <c:v>1.66</c:v>
                </c:pt>
                <c:pt idx="84">
                  <c:v>0.94</c:v>
                </c:pt>
                <c:pt idx="85">
                  <c:v>3.3</c:v>
                </c:pt>
                <c:pt idx="86">
                  <c:v>4.2</c:v>
                </c:pt>
                <c:pt idx="87">
                  <c:v>6.25</c:v>
                </c:pt>
              </c:numCache>
            </c:numRef>
          </c:val>
          <c:smooth val="0"/>
          <c:extLst>
            <c:ext xmlns:c16="http://schemas.microsoft.com/office/drawing/2014/chart" uri="{C3380CC4-5D6E-409C-BE32-E72D297353CC}">
              <c16:uniqueId val="{00000002-DEAB-4E96-8606-17ADE0D5B8C2}"/>
            </c:ext>
          </c:extLst>
        </c:ser>
        <c:ser>
          <c:idx val="3"/>
          <c:order val="3"/>
          <c:tx>
            <c:strRef>
              <c:f>Data!$E$3</c:f>
              <c:strCache>
                <c:ptCount val="1"/>
                <c:pt idx="0">
                  <c:v>IT</c:v>
                </c:pt>
              </c:strCache>
            </c:strRef>
          </c:tx>
          <c:spPr>
            <a:ln w="15875" cap="rnd" cmpd="sng" algn="ctr">
              <a:solidFill>
                <a:srgbClr val="FF7800"/>
              </a:solidFill>
              <a:prstDash val="solid"/>
              <a:round/>
              <a:headEnd type="none" w="med" len="med"/>
              <a:tailEnd type="none" w="med" len="med"/>
            </a:ln>
          </c:spPr>
          <c:marker>
            <c:symbol val="none"/>
          </c:marker>
          <c:cat>
            <c:numRef>
              <c:f>Data!$A$4:$A$351</c:f>
              <c:numCache>
                <c:formatCode>m/d/yyyy</c:formatCode>
                <c:ptCount val="348"/>
                <c:pt idx="0">
                  <c:v>36586</c:v>
                </c:pt>
                <c:pt idx="1">
                  <c:v>36678</c:v>
                </c:pt>
                <c:pt idx="2">
                  <c:v>36770</c:v>
                </c:pt>
                <c:pt idx="3">
                  <c:v>36861</c:v>
                </c:pt>
                <c:pt idx="4">
                  <c:v>36951</c:v>
                </c:pt>
                <c:pt idx="5">
                  <c:v>37043</c:v>
                </c:pt>
                <c:pt idx="6">
                  <c:v>37135</c:v>
                </c:pt>
                <c:pt idx="7">
                  <c:v>37226</c:v>
                </c:pt>
                <c:pt idx="8">
                  <c:v>37316</c:v>
                </c:pt>
                <c:pt idx="9">
                  <c:v>37408</c:v>
                </c:pt>
                <c:pt idx="10">
                  <c:v>37500</c:v>
                </c:pt>
                <c:pt idx="11">
                  <c:v>37591</c:v>
                </c:pt>
                <c:pt idx="12">
                  <c:v>37681</c:v>
                </c:pt>
                <c:pt idx="13">
                  <c:v>37773</c:v>
                </c:pt>
                <c:pt idx="14">
                  <c:v>37865</c:v>
                </c:pt>
                <c:pt idx="15">
                  <c:v>37956</c:v>
                </c:pt>
                <c:pt idx="16">
                  <c:v>38047</c:v>
                </c:pt>
                <c:pt idx="17">
                  <c:v>38139</c:v>
                </c:pt>
                <c:pt idx="18">
                  <c:v>38231</c:v>
                </c:pt>
                <c:pt idx="19">
                  <c:v>38322</c:v>
                </c:pt>
                <c:pt idx="20">
                  <c:v>38412</c:v>
                </c:pt>
                <c:pt idx="21">
                  <c:v>38504</c:v>
                </c:pt>
                <c:pt idx="22">
                  <c:v>38596</c:v>
                </c:pt>
                <c:pt idx="23">
                  <c:v>38687</c:v>
                </c:pt>
                <c:pt idx="24">
                  <c:v>38777</c:v>
                </c:pt>
                <c:pt idx="25">
                  <c:v>38869</c:v>
                </c:pt>
                <c:pt idx="26">
                  <c:v>38961</c:v>
                </c:pt>
                <c:pt idx="27">
                  <c:v>39052</c:v>
                </c:pt>
                <c:pt idx="28">
                  <c:v>39142</c:v>
                </c:pt>
                <c:pt idx="29">
                  <c:v>39234</c:v>
                </c:pt>
                <c:pt idx="30">
                  <c:v>39326</c:v>
                </c:pt>
                <c:pt idx="31">
                  <c:v>39417</c:v>
                </c:pt>
                <c:pt idx="32">
                  <c:v>39508</c:v>
                </c:pt>
                <c:pt idx="33">
                  <c:v>39600</c:v>
                </c:pt>
                <c:pt idx="34">
                  <c:v>39692</c:v>
                </c:pt>
                <c:pt idx="35">
                  <c:v>39783</c:v>
                </c:pt>
                <c:pt idx="36">
                  <c:v>39873</c:v>
                </c:pt>
                <c:pt idx="37">
                  <c:v>39965</c:v>
                </c:pt>
                <c:pt idx="38">
                  <c:v>40057</c:v>
                </c:pt>
                <c:pt idx="39">
                  <c:v>40148</c:v>
                </c:pt>
                <c:pt idx="40">
                  <c:v>40238</c:v>
                </c:pt>
                <c:pt idx="41">
                  <c:v>40330</c:v>
                </c:pt>
                <c:pt idx="42">
                  <c:v>40422</c:v>
                </c:pt>
                <c:pt idx="43">
                  <c:v>40513</c:v>
                </c:pt>
                <c:pt idx="44">
                  <c:v>40603</c:v>
                </c:pt>
                <c:pt idx="45">
                  <c:v>40695</c:v>
                </c:pt>
                <c:pt idx="46">
                  <c:v>40787</c:v>
                </c:pt>
                <c:pt idx="47">
                  <c:v>40878</c:v>
                </c:pt>
                <c:pt idx="48">
                  <c:v>40969</c:v>
                </c:pt>
                <c:pt idx="49">
                  <c:v>41061</c:v>
                </c:pt>
                <c:pt idx="50">
                  <c:v>41153</c:v>
                </c:pt>
                <c:pt idx="51">
                  <c:v>41244</c:v>
                </c:pt>
                <c:pt idx="52">
                  <c:v>41334</c:v>
                </c:pt>
                <c:pt idx="53">
                  <c:v>41426</c:v>
                </c:pt>
                <c:pt idx="54">
                  <c:v>41518</c:v>
                </c:pt>
                <c:pt idx="55">
                  <c:v>41609</c:v>
                </c:pt>
                <c:pt idx="56">
                  <c:v>41699</c:v>
                </c:pt>
                <c:pt idx="57">
                  <c:v>41791</c:v>
                </c:pt>
                <c:pt idx="58">
                  <c:v>41883</c:v>
                </c:pt>
                <c:pt idx="59">
                  <c:v>41974</c:v>
                </c:pt>
                <c:pt idx="60">
                  <c:v>42064</c:v>
                </c:pt>
                <c:pt idx="61">
                  <c:v>42156</c:v>
                </c:pt>
                <c:pt idx="62">
                  <c:v>42248</c:v>
                </c:pt>
                <c:pt idx="63">
                  <c:v>42339</c:v>
                </c:pt>
                <c:pt idx="64">
                  <c:v>42430</c:v>
                </c:pt>
                <c:pt idx="65">
                  <c:v>42522</c:v>
                </c:pt>
                <c:pt idx="66">
                  <c:v>42614</c:v>
                </c:pt>
                <c:pt idx="67">
                  <c:v>42705</c:v>
                </c:pt>
                <c:pt idx="68">
                  <c:v>42795</c:v>
                </c:pt>
                <c:pt idx="69">
                  <c:v>42887</c:v>
                </c:pt>
                <c:pt idx="70">
                  <c:v>42979</c:v>
                </c:pt>
                <c:pt idx="71">
                  <c:v>43070</c:v>
                </c:pt>
                <c:pt idx="72">
                  <c:v>43160</c:v>
                </c:pt>
                <c:pt idx="73">
                  <c:v>43252</c:v>
                </c:pt>
                <c:pt idx="74">
                  <c:v>43344</c:v>
                </c:pt>
                <c:pt idx="75">
                  <c:v>43435</c:v>
                </c:pt>
                <c:pt idx="76">
                  <c:v>43525</c:v>
                </c:pt>
                <c:pt idx="77">
                  <c:v>43617</c:v>
                </c:pt>
                <c:pt idx="78">
                  <c:v>43709</c:v>
                </c:pt>
                <c:pt idx="79">
                  <c:v>43800</c:v>
                </c:pt>
                <c:pt idx="80">
                  <c:v>43891</c:v>
                </c:pt>
                <c:pt idx="81">
                  <c:v>43983</c:v>
                </c:pt>
                <c:pt idx="82">
                  <c:v>44075</c:v>
                </c:pt>
                <c:pt idx="83">
                  <c:v>44166</c:v>
                </c:pt>
                <c:pt idx="84">
                  <c:v>44256</c:v>
                </c:pt>
                <c:pt idx="85">
                  <c:v>44348</c:v>
                </c:pt>
                <c:pt idx="86">
                  <c:v>44440</c:v>
                </c:pt>
                <c:pt idx="87">
                  <c:v>44531</c:v>
                </c:pt>
              </c:numCache>
            </c:numRef>
          </c:cat>
          <c:val>
            <c:numRef>
              <c:f>Data!$E$4:$E$351</c:f>
              <c:numCache>
                <c:formatCode>General</c:formatCode>
                <c:ptCount val="348"/>
                <c:pt idx="0">
                  <c:v>7.63</c:v>
                </c:pt>
                <c:pt idx="1">
                  <c:v>8.15</c:v>
                </c:pt>
                <c:pt idx="2">
                  <c:v>8.7100000000000009</c:v>
                </c:pt>
                <c:pt idx="3">
                  <c:v>8.5399999999999991</c:v>
                </c:pt>
                <c:pt idx="4">
                  <c:v>8.3699999999999992</c:v>
                </c:pt>
                <c:pt idx="5">
                  <c:v>8.07</c:v>
                </c:pt>
                <c:pt idx="6">
                  <c:v>7.77</c:v>
                </c:pt>
                <c:pt idx="7">
                  <c:v>8.58</c:v>
                </c:pt>
                <c:pt idx="8">
                  <c:v>9.31</c:v>
                </c:pt>
                <c:pt idx="9">
                  <c:v>9.5500000000000007</c:v>
                </c:pt>
                <c:pt idx="10">
                  <c:v>9.74</c:v>
                </c:pt>
                <c:pt idx="11">
                  <c:v>9.6999999999999993</c:v>
                </c:pt>
                <c:pt idx="12">
                  <c:v>9.58</c:v>
                </c:pt>
                <c:pt idx="13">
                  <c:v>10.15</c:v>
                </c:pt>
                <c:pt idx="14">
                  <c:v>10.62</c:v>
                </c:pt>
                <c:pt idx="15">
                  <c:v>10.72</c:v>
                </c:pt>
                <c:pt idx="16">
                  <c:v>10.77</c:v>
                </c:pt>
                <c:pt idx="17">
                  <c:v>10.25</c:v>
                </c:pt>
                <c:pt idx="18">
                  <c:v>9.6999999999999993</c:v>
                </c:pt>
                <c:pt idx="19">
                  <c:v>9.08</c:v>
                </c:pt>
                <c:pt idx="20">
                  <c:v>8.4600000000000009</c:v>
                </c:pt>
                <c:pt idx="21">
                  <c:v>7.77</c:v>
                </c:pt>
                <c:pt idx="22">
                  <c:v>7.06</c:v>
                </c:pt>
                <c:pt idx="23">
                  <c:v>6.94</c:v>
                </c:pt>
                <c:pt idx="24">
                  <c:v>6.8</c:v>
                </c:pt>
                <c:pt idx="25">
                  <c:v>6.59</c:v>
                </c:pt>
                <c:pt idx="26">
                  <c:v>6.4</c:v>
                </c:pt>
                <c:pt idx="27">
                  <c:v>5.98</c:v>
                </c:pt>
                <c:pt idx="28">
                  <c:v>5.61</c:v>
                </c:pt>
                <c:pt idx="29">
                  <c:v>5.3</c:v>
                </c:pt>
                <c:pt idx="30">
                  <c:v>5.03</c:v>
                </c:pt>
                <c:pt idx="31">
                  <c:v>4.7</c:v>
                </c:pt>
                <c:pt idx="32">
                  <c:v>4.42</c:v>
                </c:pt>
                <c:pt idx="33">
                  <c:v>2.64</c:v>
                </c:pt>
                <c:pt idx="34">
                  <c:v>0.99</c:v>
                </c:pt>
                <c:pt idx="35">
                  <c:v>-1.19</c:v>
                </c:pt>
                <c:pt idx="36">
                  <c:v>-3.33</c:v>
                </c:pt>
                <c:pt idx="37">
                  <c:v>-3.8</c:v>
                </c:pt>
                <c:pt idx="38">
                  <c:v>-4.16</c:v>
                </c:pt>
                <c:pt idx="39">
                  <c:v>-3.43</c:v>
                </c:pt>
                <c:pt idx="40">
                  <c:v>-2.67</c:v>
                </c:pt>
                <c:pt idx="41">
                  <c:v>-1.04</c:v>
                </c:pt>
                <c:pt idx="42">
                  <c:v>0.63</c:v>
                </c:pt>
                <c:pt idx="43">
                  <c:v>1.29</c:v>
                </c:pt>
                <c:pt idx="44">
                  <c:v>1.38</c:v>
                </c:pt>
                <c:pt idx="45">
                  <c:v>2.34</c:v>
                </c:pt>
                <c:pt idx="46">
                  <c:v>1.22</c:v>
                </c:pt>
                <c:pt idx="47">
                  <c:v>0.49</c:v>
                </c:pt>
                <c:pt idx="48">
                  <c:v>0.67</c:v>
                </c:pt>
                <c:pt idx="49">
                  <c:v>-2.19</c:v>
                </c:pt>
                <c:pt idx="50">
                  <c:v>-3.7</c:v>
                </c:pt>
                <c:pt idx="51">
                  <c:v>-4.95</c:v>
                </c:pt>
                <c:pt idx="52">
                  <c:v>-7.11</c:v>
                </c:pt>
                <c:pt idx="53">
                  <c:v>-6.67</c:v>
                </c:pt>
                <c:pt idx="54">
                  <c:v>-6.33</c:v>
                </c:pt>
                <c:pt idx="55">
                  <c:v>-5.74</c:v>
                </c:pt>
                <c:pt idx="56">
                  <c:v>-4.3099999999999996</c:v>
                </c:pt>
                <c:pt idx="57">
                  <c:v>-5</c:v>
                </c:pt>
                <c:pt idx="58">
                  <c:v>-4.7300000000000004</c:v>
                </c:pt>
                <c:pt idx="59">
                  <c:v>-4.8499999999999996</c:v>
                </c:pt>
                <c:pt idx="60">
                  <c:v>-5.68</c:v>
                </c:pt>
                <c:pt idx="61">
                  <c:v>-4.6900000000000004</c:v>
                </c:pt>
                <c:pt idx="62">
                  <c:v>-2.7</c:v>
                </c:pt>
                <c:pt idx="63">
                  <c:v>-2.0499999999999998</c:v>
                </c:pt>
                <c:pt idx="64">
                  <c:v>0.11</c:v>
                </c:pt>
                <c:pt idx="65">
                  <c:v>0.62</c:v>
                </c:pt>
                <c:pt idx="66">
                  <c:v>0</c:v>
                </c:pt>
                <c:pt idx="67">
                  <c:v>0.26</c:v>
                </c:pt>
                <c:pt idx="68">
                  <c:v>-0.73</c:v>
                </c:pt>
                <c:pt idx="69">
                  <c:v>-1</c:v>
                </c:pt>
                <c:pt idx="70">
                  <c:v>-1.45</c:v>
                </c:pt>
                <c:pt idx="71">
                  <c:v>-1.1100000000000001</c:v>
                </c:pt>
                <c:pt idx="72">
                  <c:v>-0.52</c:v>
                </c:pt>
                <c:pt idx="73">
                  <c:v>-0.53</c:v>
                </c:pt>
                <c:pt idx="74">
                  <c:v>-0.79</c:v>
                </c:pt>
                <c:pt idx="75">
                  <c:v>-0.38</c:v>
                </c:pt>
                <c:pt idx="76">
                  <c:v>-0.96</c:v>
                </c:pt>
                <c:pt idx="77">
                  <c:v>-0.19</c:v>
                </c:pt>
                <c:pt idx="78">
                  <c:v>0.43</c:v>
                </c:pt>
                <c:pt idx="79">
                  <c:v>0.32</c:v>
                </c:pt>
                <c:pt idx="80">
                  <c:v>1.72</c:v>
                </c:pt>
                <c:pt idx="81">
                  <c:v>3.28</c:v>
                </c:pt>
                <c:pt idx="82">
                  <c:v>1</c:v>
                </c:pt>
                <c:pt idx="83">
                  <c:v>1.62</c:v>
                </c:pt>
                <c:pt idx="84">
                  <c:v>1.69</c:v>
                </c:pt>
                <c:pt idx="85">
                  <c:v>0.36</c:v>
                </c:pt>
                <c:pt idx="86">
                  <c:v>4.0999999999999996</c:v>
                </c:pt>
                <c:pt idx="87">
                  <c:v>4.05</c:v>
                </c:pt>
              </c:numCache>
            </c:numRef>
          </c:val>
          <c:smooth val="0"/>
          <c:extLst>
            <c:ext xmlns:c16="http://schemas.microsoft.com/office/drawing/2014/chart" uri="{C3380CC4-5D6E-409C-BE32-E72D297353CC}">
              <c16:uniqueId val="{00000003-DEAB-4E96-8606-17ADE0D5B8C2}"/>
            </c:ext>
          </c:extLst>
        </c:ser>
        <c:dLbls>
          <c:showLegendKey val="0"/>
          <c:showVal val="0"/>
          <c:showCatName val="0"/>
          <c:showSerName val="0"/>
          <c:showPercent val="0"/>
          <c:showBubbleSize val="0"/>
        </c:dLbls>
        <c:smooth val="0"/>
        <c:axId val="73917952"/>
        <c:axId val="73919488"/>
      </c:lineChart>
      <c:dateAx>
        <c:axId val="73917952"/>
        <c:scaling>
          <c:orientation val="minMax"/>
          <c:min val="36951"/>
        </c:scaling>
        <c:delete val="0"/>
        <c:axPos val="b"/>
        <c:majorGridlines>
          <c:spPr>
            <a:ln w="3810">
              <a:solidFill>
                <a:srgbClr val="D9D9D9"/>
              </a:solidFill>
              <a:prstDash val="solid"/>
            </a:ln>
          </c:spPr>
        </c:majorGridlines>
        <c:numFmt formatCode="yyyy" sourceLinked="0"/>
        <c:majorTickMark val="none"/>
        <c:minorTickMark val="none"/>
        <c:tickLblPos val="low"/>
        <c:spPr>
          <a:ln>
            <a:solidFill>
              <a:srgbClr val="000000"/>
            </a:solidFill>
            <a:prstDash val="solid"/>
          </a:ln>
        </c:spPr>
        <c:txPr>
          <a:bodyPr rot="0" vert="horz"/>
          <a:lstStyle/>
          <a:p>
            <a:pPr>
              <a:defRPr sz="700">
                <a:solidFill>
                  <a:srgbClr val="000000"/>
                </a:solidFill>
                <a:latin typeface="Calibri"/>
                <a:ea typeface="Calibri"/>
                <a:cs typeface="Calibri"/>
              </a:defRPr>
            </a:pPr>
            <a:endParaRPr lang="fr-FR"/>
          </a:p>
        </c:txPr>
        <c:crossAx val="73919488"/>
        <c:crossesAt val="0"/>
        <c:auto val="1"/>
        <c:lblOffset val="100"/>
        <c:baseTimeUnit val="months"/>
        <c:majorUnit val="4"/>
        <c:majorTimeUnit val="years"/>
        <c:minorUnit val="2"/>
        <c:minorTimeUnit val="years"/>
      </c:dateAx>
      <c:valAx>
        <c:axId val="73919488"/>
        <c:scaling>
          <c:orientation val="minMax"/>
        </c:scaling>
        <c:delete val="0"/>
        <c:axPos val="r"/>
        <c:majorGridlines>
          <c:spPr>
            <a:ln w="3810">
              <a:solidFill>
                <a:srgbClr val="D9D9D9"/>
              </a:solidFill>
              <a:prstDash val="solid"/>
            </a:ln>
          </c:spPr>
        </c:majorGridlines>
        <c:numFmt formatCode="#,##0" sourceLinked="0"/>
        <c:majorTickMark val="out"/>
        <c:minorTickMark val="none"/>
        <c:tickLblPos val="nextTo"/>
        <c:spPr>
          <a:ln w="9525">
            <a:solidFill>
              <a:srgbClr val="000000"/>
            </a:solidFill>
            <a:prstDash val="solid"/>
          </a:ln>
        </c:spPr>
        <c:txPr>
          <a:bodyPr/>
          <a:lstStyle/>
          <a:p>
            <a:pPr>
              <a:defRPr sz="700">
                <a:solidFill>
                  <a:srgbClr val="000000"/>
                </a:solidFill>
                <a:latin typeface="Calibri"/>
                <a:ea typeface="Calibri"/>
                <a:cs typeface="Calibri"/>
              </a:defRPr>
            </a:pPr>
            <a:endParaRPr lang="fr-FR"/>
          </a:p>
        </c:txPr>
        <c:crossAx val="73917952"/>
        <c:crosses val="max"/>
        <c:crossBetween val="between"/>
        <c:majorUnit val="10"/>
        <c:minorUnit val="1"/>
      </c:valAx>
      <c:spPr>
        <a:solidFill>
          <a:sysClr val="window" lastClr="FFFFFF"/>
        </a:solidFill>
        <a:ln w="25400">
          <a:noFill/>
          <a:prstDash val="solid"/>
        </a:ln>
        <a:effectLst/>
        <a:extLst>
          <a:ext uri="{91240B29-F687-4F45-9708-019B960494DF}">
            <a14:hiddenLine xmlns:a14="http://schemas.microsoft.com/office/drawing/2010/main" w="25400">
              <a:solidFill>
                <a:srgbClr val="D9D9D9"/>
              </a:solidFill>
              <a:prstDash val="solid"/>
            </a14:hiddenLine>
          </a:ext>
        </a:extLst>
      </c:spPr>
    </c:plotArea>
    <c:legend>
      <c:legendPos val="b"/>
      <c:layout>
        <c:manualLayout>
          <c:xMode val="edge"/>
          <c:yMode val="edge"/>
          <c:x val="3.5079376584007629E-2"/>
          <c:y val="0.90788194444444448"/>
          <c:w val="0.95"/>
          <c:h val="9.211805555555555E-2"/>
        </c:manualLayout>
      </c:layout>
      <c:overlay val="0"/>
      <c:txPr>
        <a:bodyPr/>
        <a:lstStyle/>
        <a:p>
          <a:pPr>
            <a:defRPr sz="700" b="0" i="0">
              <a:solidFill>
                <a:srgbClr val="000000"/>
              </a:solidFill>
              <a:latin typeface="Calibri"/>
              <a:ea typeface="Calibri"/>
              <a:cs typeface="Calibri"/>
            </a:defRPr>
          </a:pPr>
          <a:endParaRPr lang="fr-FR"/>
        </a:p>
      </c:txPr>
    </c:legend>
    <c:plotVisOnly val="1"/>
    <c:dispBlanksAs val="gap"/>
    <c:showDLblsOverMax val="0"/>
  </c:chart>
  <c:spPr>
    <a:solidFill>
      <a:srgbClr val="FFFFFF"/>
    </a:solidFill>
    <a:ln w="25400">
      <a:noFill/>
    </a:ln>
  </c:spPr>
  <c:txPr>
    <a:bodyPr/>
    <a:lstStyle/>
    <a:p>
      <a:pPr>
        <a:defRPr sz="900"/>
      </a:pPr>
      <a:endParaRPr lang="fr-FR"/>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5079365079365078E-2"/>
          <c:y val="3.6211136187556829E-2"/>
          <c:w val="0.9049120135222205"/>
          <c:h val="0.71763817799588836"/>
        </c:manualLayout>
      </c:layout>
      <c:lineChart>
        <c:grouping val="standard"/>
        <c:varyColors val="0"/>
        <c:ser>
          <c:idx val="1"/>
          <c:order val="1"/>
          <c:tx>
            <c:strRef>
              <c:f>Data!$C$3</c:f>
              <c:strCache>
                <c:ptCount val="1"/>
                <c:pt idx="0">
                  <c:v>Commerces</c:v>
                </c:pt>
              </c:strCache>
            </c:strRef>
          </c:tx>
          <c:spPr>
            <a:ln w="15875" cap="rnd" cmpd="sng" algn="ctr">
              <a:solidFill>
                <a:srgbClr val="BF0A33"/>
              </a:solidFill>
              <a:prstDash val="solid"/>
              <a:round/>
              <a:headEnd type="none" w="med" len="med"/>
              <a:tailEnd type="none" w="med" len="med"/>
            </a:ln>
            <a:effectLst/>
          </c:spPr>
          <c:marker>
            <c:symbol val="none"/>
          </c:marker>
          <c:cat>
            <c:numRef>
              <c:f>Data!$A$4:$A$100</c:f>
              <c:numCache>
                <c:formatCode>m/d/yyyy</c:formatCode>
                <c:ptCount val="97"/>
                <c:pt idx="0">
                  <c:v>36861</c:v>
                </c:pt>
                <c:pt idx="1">
                  <c:v>37226</c:v>
                </c:pt>
                <c:pt idx="2">
                  <c:v>37591</c:v>
                </c:pt>
                <c:pt idx="3">
                  <c:v>37956</c:v>
                </c:pt>
                <c:pt idx="4">
                  <c:v>38322</c:v>
                </c:pt>
                <c:pt idx="5">
                  <c:v>38687</c:v>
                </c:pt>
                <c:pt idx="6">
                  <c:v>39052</c:v>
                </c:pt>
                <c:pt idx="7">
                  <c:v>39417</c:v>
                </c:pt>
                <c:pt idx="8">
                  <c:v>39783</c:v>
                </c:pt>
                <c:pt idx="9">
                  <c:v>40148</c:v>
                </c:pt>
                <c:pt idx="10">
                  <c:v>40513</c:v>
                </c:pt>
                <c:pt idx="11">
                  <c:v>40878</c:v>
                </c:pt>
                <c:pt idx="12">
                  <c:v>41244</c:v>
                </c:pt>
                <c:pt idx="13">
                  <c:v>41609</c:v>
                </c:pt>
                <c:pt idx="14">
                  <c:v>41974</c:v>
                </c:pt>
                <c:pt idx="15">
                  <c:v>42339</c:v>
                </c:pt>
                <c:pt idx="16">
                  <c:v>42705</c:v>
                </c:pt>
                <c:pt idx="17">
                  <c:v>43070</c:v>
                </c:pt>
                <c:pt idx="18">
                  <c:v>43435</c:v>
                </c:pt>
                <c:pt idx="19">
                  <c:v>43800</c:v>
                </c:pt>
                <c:pt idx="20">
                  <c:v>44166</c:v>
                </c:pt>
                <c:pt idx="21">
                  <c:v>44531</c:v>
                </c:pt>
              </c:numCache>
            </c:numRef>
          </c:cat>
          <c:val>
            <c:numRef>
              <c:f>Data!$C$4:$C$100</c:f>
              <c:numCache>
                <c:formatCode>General</c:formatCode>
                <c:ptCount val="97"/>
                <c:pt idx="0">
                  <c:v>11.57424</c:v>
                </c:pt>
                <c:pt idx="1">
                  <c:v>8.0765200000000004</c:v>
                </c:pt>
                <c:pt idx="2">
                  <c:v>6.5902399999999997</c:v>
                </c:pt>
                <c:pt idx="3">
                  <c:v>5.4801099999999998</c:v>
                </c:pt>
                <c:pt idx="4">
                  <c:v>8.0867000000000004</c:v>
                </c:pt>
                <c:pt idx="5">
                  <c:v>19.05856</c:v>
                </c:pt>
                <c:pt idx="6">
                  <c:v>18.60604</c:v>
                </c:pt>
                <c:pt idx="7">
                  <c:v>16.773820000000001</c:v>
                </c:pt>
                <c:pt idx="8">
                  <c:v>-2.54786</c:v>
                </c:pt>
                <c:pt idx="9">
                  <c:v>-6.2771299999999997</c:v>
                </c:pt>
                <c:pt idx="10">
                  <c:v>5.8458399999999999</c:v>
                </c:pt>
                <c:pt idx="11">
                  <c:v>4.3016300000000003</c:v>
                </c:pt>
                <c:pt idx="12">
                  <c:v>2.1792199999999999</c:v>
                </c:pt>
                <c:pt idx="13">
                  <c:v>2.2499600000000002</c:v>
                </c:pt>
                <c:pt idx="14">
                  <c:v>2.7692600000000001</c:v>
                </c:pt>
                <c:pt idx="15">
                  <c:v>5.2497800000000003</c:v>
                </c:pt>
                <c:pt idx="16">
                  <c:v>4.6173200000000003</c:v>
                </c:pt>
                <c:pt idx="17">
                  <c:v>3.5885099999999999</c:v>
                </c:pt>
                <c:pt idx="18">
                  <c:v>-0.18826999999999999</c:v>
                </c:pt>
                <c:pt idx="19">
                  <c:v>-1.39385</c:v>
                </c:pt>
                <c:pt idx="20">
                  <c:v>-6.7714499999999997</c:v>
                </c:pt>
                <c:pt idx="21">
                  <c:v>-4.342E-2</c:v>
                </c:pt>
              </c:numCache>
            </c:numRef>
          </c:val>
          <c:smooth val="0"/>
          <c:extLst>
            <c:ext xmlns:c16="http://schemas.microsoft.com/office/drawing/2014/chart" uri="{C3380CC4-5D6E-409C-BE32-E72D297353CC}">
              <c16:uniqueId val="{00000000-3DA5-435F-9E52-28CA8127907A}"/>
            </c:ext>
          </c:extLst>
        </c:ser>
        <c:ser>
          <c:idx val="2"/>
          <c:order val="2"/>
          <c:tx>
            <c:strRef>
              <c:f>Data!$D$3</c:f>
              <c:strCache>
                <c:ptCount val="1"/>
                <c:pt idx="0">
                  <c:v>Bureaux</c:v>
                </c:pt>
              </c:strCache>
            </c:strRef>
          </c:tx>
          <c:spPr>
            <a:ln w="15875" cap="rnd" cmpd="sng" algn="ctr">
              <a:solidFill>
                <a:srgbClr val="FF7800"/>
              </a:solidFill>
              <a:prstDash val="solid"/>
              <a:round/>
              <a:headEnd type="none" w="med" len="med"/>
              <a:tailEnd type="none" w="med" len="med"/>
            </a:ln>
            <a:effectLst/>
          </c:spPr>
          <c:marker>
            <c:symbol val="none"/>
          </c:marker>
          <c:cat>
            <c:numRef>
              <c:f>Data!$A$4:$A$100</c:f>
              <c:numCache>
                <c:formatCode>m/d/yyyy</c:formatCode>
                <c:ptCount val="97"/>
                <c:pt idx="0">
                  <c:v>36861</c:v>
                </c:pt>
                <c:pt idx="1">
                  <c:v>37226</c:v>
                </c:pt>
                <c:pt idx="2">
                  <c:v>37591</c:v>
                </c:pt>
                <c:pt idx="3">
                  <c:v>37956</c:v>
                </c:pt>
                <c:pt idx="4">
                  <c:v>38322</c:v>
                </c:pt>
                <c:pt idx="5">
                  <c:v>38687</c:v>
                </c:pt>
                <c:pt idx="6">
                  <c:v>39052</c:v>
                </c:pt>
                <c:pt idx="7">
                  <c:v>39417</c:v>
                </c:pt>
                <c:pt idx="8">
                  <c:v>39783</c:v>
                </c:pt>
                <c:pt idx="9">
                  <c:v>40148</c:v>
                </c:pt>
                <c:pt idx="10">
                  <c:v>40513</c:v>
                </c:pt>
                <c:pt idx="11">
                  <c:v>40878</c:v>
                </c:pt>
                <c:pt idx="12">
                  <c:v>41244</c:v>
                </c:pt>
                <c:pt idx="13">
                  <c:v>41609</c:v>
                </c:pt>
                <c:pt idx="14">
                  <c:v>41974</c:v>
                </c:pt>
                <c:pt idx="15">
                  <c:v>42339</c:v>
                </c:pt>
                <c:pt idx="16">
                  <c:v>42705</c:v>
                </c:pt>
                <c:pt idx="17">
                  <c:v>43070</c:v>
                </c:pt>
                <c:pt idx="18">
                  <c:v>43435</c:v>
                </c:pt>
                <c:pt idx="19">
                  <c:v>43800</c:v>
                </c:pt>
                <c:pt idx="20">
                  <c:v>44166</c:v>
                </c:pt>
                <c:pt idx="21">
                  <c:v>44531</c:v>
                </c:pt>
              </c:numCache>
            </c:numRef>
          </c:cat>
          <c:val>
            <c:numRef>
              <c:f>Data!$D$4:$D$100</c:f>
              <c:numCache>
                <c:formatCode>General</c:formatCode>
                <c:ptCount val="97"/>
                <c:pt idx="0">
                  <c:v>12.484489999999999</c:v>
                </c:pt>
                <c:pt idx="1">
                  <c:v>5.2250100000000002</c:v>
                </c:pt>
                <c:pt idx="2">
                  <c:v>2.0062099999999998</c:v>
                </c:pt>
                <c:pt idx="3">
                  <c:v>0.80323999999999995</c:v>
                </c:pt>
                <c:pt idx="4">
                  <c:v>2.48651</c:v>
                </c:pt>
                <c:pt idx="5">
                  <c:v>7.0086500000000003</c:v>
                </c:pt>
                <c:pt idx="6">
                  <c:v>16.305910000000001</c:v>
                </c:pt>
                <c:pt idx="7">
                  <c:v>12.44744</c:v>
                </c:pt>
                <c:pt idx="8">
                  <c:v>-7.1706200000000004</c:v>
                </c:pt>
                <c:pt idx="9">
                  <c:v>-7.6699299999999999</c:v>
                </c:pt>
                <c:pt idx="10">
                  <c:v>4.1166</c:v>
                </c:pt>
                <c:pt idx="11">
                  <c:v>2.4233099999999999</c:v>
                </c:pt>
                <c:pt idx="12">
                  <c:v>0.36747000000000002</c:v>
                </c:pt>
                <c:pt idx="13">
                  <c:v>-0.56920999999999999</c:v>
                </c:pt>
                <c:pt idx="14">
                  <c:v>1.7826299999999999</c:v>
                </c:pt>
                <c:pt idx="15">
                  <c:v>4.6332399999999998</c:v>
                </c:pt>
                <c:pt idx="16">
                  <c:v>3.8673999999999999</c:v>
                </c:pt>
                <c:pt idx="17">
                  <c:v>4.7561799999999996</c:v>
                </c:pt>
                <c:pt idx="18">
                  <c:v>2.9447100000000002</c:v>
                </c:pt>
                <c:pt idx="19">
                  <c:v>5.5661500000000004</c:v>
                </c:pt>
                <c:pt idx="20">
                  <c:v>-5.287E-2</c:v>
                </c:pt>
                <c:pt idx="21">
                  <c:v>1.8289500000000001</c:v>
                </c:pt>
              </c:numCache>
            </c:numRef>
          </c:val>
          <c:smooth val="0"/>
          <c:extLst>
            <c:ext xmlns:c16="http://schemas.microsoft.com/office/drawing/2014/chart" uri="{C3380CC4-5D6E-409C-BE32-E72D297353CC}">
              <c16:uniqueId val="{00000001-3DA5-435F-9E52-28CA8127907A}"/>
            </c:ext>
          </c:extLst>
        </c:ser>
        <c:ser>
          <c:idx val="3"/>
          <c:order val="3"/>
          <c:tx>
            <c:strRef>
              <c:f>Data!$E$3</c:f>
              <c:strCache>
                <c:ptCount val="1"/>
                <c:pt idx="0">
                  <c:v>Industrie</c:v>
                </c:pt>
              </c:strCache>
            </c:strRef>
          </c:tx>
          <c:spPr>
            <a:ln w="15875" cap="rnd" cmpd="sng" algn="ctr">
              <a:solidFill>
                <a:srgbClr val="FFCB00"/>
              </a:solidFill>
              <a:prstDash val="solid"/>
              <a:round/>
              <a:headEnd type="none" w="med" len="med"/>
              <a:tailEnd type="none" w="med" len="med"/>
            </a:ln>
            <a:effectLst/>
          </c:spPr>
          <c:marker>
            <c:symbol val="none"/>
          </c:marker>
          <c:cat>
            <c:numRef>
              <c:f>Data!$A$4:$A$100</c:f>
              <c:numCache>
                <c:formatCode>m/d/yyyy</c:formatCode>
                <c:ptCount val="97"/>
                <c:pt idx="0">
                  <c:v>36861</c:v>
                </c:pt>
                <c:pt idx="1">
                  <c:v>37226</c:v>
                </c:pt>
                <c:pt idx="2">
                  <c:v>37591</c:v>
                </c:pt>
                <c:pt idx="3">
                  <c:v>37956</c:v>
                </c:pt>
                <c:pt idx="4">
                  <c:v>38322</c:v>
                </c:pt>
                <c:pt idx="5">
                  <c:v>38687</c:v>
                </c:pt>
                <c:pt idx="6">
                  <c:v>39052</c:v>
                </c:pt>
                <c:pt idx="7">
                  <c:v>39417</c:v>
                </c:pt>
                <c:pt idx="8">
                  <c:v>39783</c:v>
                </c:pt>
                <c:pt idx="9">
                  <c:v>40148</c:v>
                </c:pt>
                <c:pt idx="10">
                  <c:v>40513</c:v>
                </c:pt>
                <c:pt idx="11">
                  <c:v>40878</c:v>
                </c:pt>
                <c:pt idx="12">
                  <c:v>41244</c:v>
                </c:pt>
                <c:pt idx="13">
                  <c:v>41609</c:v>
                </c:pt>
                <c:pt idx="14">
                  <c:v>41974</c:v>
                </c:pt>
                <c:pt idx="15">
                  <c:v>42339</c:v>
                </c:pt>
                <c:pt idx="16">
                  <c:v>42705</c:v>
                </c:pt>
                <c:pt idx="17">
                  <c:v>43070</c:v>
                </c:pt>
                <c:pt idx="18">
                  <c:v>43435</c:v>
                </c:pt>
                <c:pt idx="19">
                  <c:v>43800</c:v>
                </c:pt>
                <c:pt idx="20">
                  <c:v>44166</c:v>
                </c:pt>
                <c:pt idx="21">
                  <c:v>44531</c:v>
                </c:pt>
              </c:numCache>
            </c:numRef>
          </c:cat>
          <c:val>
            <c:numRef>
              <c:f>Data!$E$4:$E$100</c:f>
              <c:numCache>
                <c:formatCode>General</c:formatCode>
                <c:ptCount val="97"/>
                <c:pt idx="0">
                  <c:v>3.7532199999999998</c:v>
                </c:pt>
                <c:pt idx="1">
                  <c:v>4.6506299999999996</c:v>
                </c:pt>
                <c:pt idx="2">
                  <c:v>3.6439400000000002</c:v>
                </c:pt>
                <c:pt idx="3">
                  <c:v>3.9348700000000001</c:v>
                </c:pt>
                <c:pt idx="4">
                  <c:v>3.4906899999999998</c:v>
                </c:pt>
                <c:pt idx="5">
                  <c:v>8.9395900000000008</c:v>
                </c:pt>
                <c:pt idx="6">
                  <c:v>13.94563</c:v>
                </c:pt>
                <c:pt idx="7">
                  <c:v>8.1469299999999993</c:v>
                </c:pt>
                <c:pt idx="8">
                  <c:v>-9.3121600000000004</c:v>
                </c:pt>
                <c:pt idx="9">
                  <c:v>-9.7671500000000009</c:v>
                </c:pt>
                <c:pt idx="10">
                  <c:v>-0.34727000000000002</c:v>
                </c:pt>
                <c:pt idx="11">
                  <c:v>-0.92525999999999997</c:v>
                </c:pt>
                <c:pt idx="12">
                  <c:v>-2.3014100000000002</c:v>
                </c:pt>
                <c:pt idx="13">
                  <c:v>-2.0522</c:v>
                </c:pt>
                <c:pt idx="14">
                  <c:v>0.30726999999999999</c:v>
                </c:pt>
                <c:pt idx="15">
                  <c:v>7.4806999999999997</c:v>
                </c:pt>
                <c:pt idx="16">
                  <c:v>2.83081</c:v>
                </c:pt>
                <c:pt idx="17">
                  <c:v>6.3211700000000004</c:v>
                </c:pt>
                <c:pt idx="18">
                  <c:v>8.5621600000000004</c:v>
                </c:pt>
                <c:pt idx="19">
                  <c:v>11.898580000000001</c:v>
                </c:pt>
                <c:pt idx="20">
                  <c:v>8.4686800000000009</c:v>
                </c:pt>
                <c:pt idx="21">
                  <c:v>17.27833</c:v>
                </c:pt>
              </c:numCache>
            </c:numRef>
          </c:val>
          <c:smooth val="0"/>
          <c:extLst>
            <c:ext xmlns:c16="http://schemas.microsoft.com/office/drawing/2014/chart" uri="{C3380CC4-5D6E-409C-BE32-E72D297353CC}">
              <c16:uniqueId val="{00000002-3DA5-435F-9E52-28CA8127907A}"/>
            </c:ext>
          </c:extLst>
        </c:ser>
        <c:ser>
          <c:idx val="5"/>
          <c:order val="5"/>
          <c:tx>
            <c:strRef>
              <c:f>Data!$G$3</c:f>
              <c:strCache>
                <c:ptCount val="1"/>
                <c:pt idx="0">
                  <c:v>Hôtellerie</c:v>
                </c:pt>
              </c:strCache>
            </c:strRef>
          </c:tx>
          <c:spPr>
            <a:ln w="15875" cap="rnd" cmpd="sng" algn="ctr">
              <a:solidFill>
                <a:srgbClr val="720062"/>
              </a:solidFill>
              <a:prstDash val="solid"/>
              <a:round/>
              <a:headEnd type="none" w="med" len="med"/>
              <a:tailEnd type="none" w="med" len="med"/>
            </a:ln>
            <a:effectLst/>
          </c:spPr>
          <c:marker>
            <c:symbol val="none"/>
          </c:marker>
          <c:cat>
            <c:numRef>
              <c:f>Data!$A$4:$A$100</c:f>
              <c:numCache>
                <c:formatCode>m/d/yyyy</c:formatCode>
                <c:ptCount val="97"/>
                <c:pt idx="0">
                  <c:v>36861</c:v>
                </c:pt>
                <c:pt idx="1">
                  <c:v>37226</c:v>
                </c:pt>
                <c:pt idx="2">
                  <c:v>37591</c:v>
                </c:pt>
                <c:pt idx="3">
                  <c:v>37956</c:v>
                </c:pt>
                <c:pt idx="4">
                  <c:v>38322</c:v>
                </c:pt>
                <c:pt idx="5">
                  <c:v>38687</c:v>
                </c:pt>
                <c:pt idx="6">
                  <c:v>39052</c:v>
                </c:pt>
                <c:pt idx="7">
                  <c:v>39417</c:v>
                </c:pt>
                <c:pt idx="8">
                  <c:v>39783</c:v>
                </c:pt>
                <c:pt idx="9">
                  <c:v>40148</c:v>
                </c:pt>
                <c:pt idx="10">
                  <c:v>40513</c:v>
                </c:pt>
                <c:pt idx="11">
                  <c:v>40878</c:v>
                </c:pt>
                <c:pt idx="12">
                  <c:v>41244</c:v>
                </c:pt>
                <c:pt idx="13">
                  <c:v>41609</c:v>
                </c:pt>
                <c:pt idx="14">
                  <c:v>41974</c:v>
                </c:pt>
                <c:pt idx="15">
                  <c:v>42339</c:v>
                </c:pt>
                <c:pt idx="16">
                  <c:v>42705</c:v>
                </c:pt>
                <c:pt idx="17">
                  <c:v>43070</c:v>
                </c:pt>
                <c:pt idx="18">
                  <c:v>43435</c:v>
                </c:pt>
                <c:pt idx="19">
                  <c:v>43800</c:v>
                </c:pt>
                <c:pt idx="20">
                  <c:v>44166</c:v>
                </c:pt>
                <c:pt idx="21">
                  <c:v>44531</c:v>
                </c:pt>
              </c:numCache>
            </c:numRef>
          </c:cat>
          <c:val>
            <c:numRef>
              <c:f>Data!$G$4:$G$100</c:f>
              <c:numCache>
                <c:formatCode>General</c:formatCode>
                <c:ptCount val="97"/>
                <c:pt idx="1">
                  <c:v>5.5501100000000001</c:v>
                </c:pt>
                <c:pt idx="2">
                  <c:v>3.8107000000000002</c:v>
                </c:pt>
                <c:pt idx="3">
                  <c:v>1.33728</c:v>
                </c:pt>
                <c:pt idx="4">
                  <c:v>5.1331100000000003</c:v>
                </c:pt>
                <c:pt idx="5">
                  <c:v>9.9271499999999993</c:v>
                </c:pt>
                <c:pt idx="6">
                  <c:v>17.321829999999999</c:v>
                </c:pt>
                <c:pt idx="7">
                  <c:v>12.11544</c:v>
                </c:pt>
                <c:pt idx="8">
                  <c:v>-3.1423899999999998</c:v>
                </c:pt>
                <c:pt idx="9">
                  <c:v>-3.5842499999999999</c:v>
                </c:pt>
                <c:pt idx="10">
                  <c:v>4.9683900000000003</c:v>
                </c:pt>
                <c:pt idx="11">
                  <c:v>6.40707</c:v>
                </c:pt>
                <c:pt idx="12">
                  <c:v>8.5025999999999993</c:v>
                </c:pt>
                <c:pt idx="14">
                  <c:v>-1.54609</c:v>
                </c:pt>
                <c:pt idx="16">
                  <c:v>-0.22356999999999999</c:v>
                </c:pt>
                <c:pt idx="17">
                  <c:v>1.0423800000000001</c:v>
                </c:pt>
                <c:pt idx="18">
                  <c:v>5.8219900000000004</c:v>
                </c:pt>
                <c:pt idx="19">
                  <c:v>7.9420500000000001</c:v>
                </c:pt>
                <c:pt idx="20">
                  <c:v>-6.9538000000000002</c:v>
                </c:pt>
                <c:pt idx="21">
                  <c:v>4.7294700000000001</c:v>
                </c:pt>
              </c:numCache>
            </c:numRef>
          </c:val>
          <c:smooth val="0"/>
          <c:extLst>
            <c:ext xmlns:c16="http://schemas.microsoft.com/office/drawing/2014/chart" uri="{C3380CC4-5D6E-409C-BE32-E72D297353CC}">
              <c16:uniqueId val="{00000003-3DA5-435F-9E52-28CA8127907A}"/>
            </c:ext>
          </c:extLst>
        </c:ser>
        <c:dLbls>
          <c:showLegendKey val="0"/>
          <c:showVal val="0"/>
          <c:showCatName val="0"/>
          <c:showSerName val="0"/>
          <c:showPercent val="0"/>
          <c:showBubbleSize val="0"/>
        </c:dLbls>
        <c:smooth val="0"/>
        <c:axId val="624298432"/>
        <c:axId val="624299416"/>
        <c:extLst>
          <c:ext xmlns:c15="http://schemas.microsoft.com/office/drawing/2012/chart" uri="{02D57815-91ED-43cb-92C2-25804820EDAC}">
            <c15:filteredLineSeries>
              <c15:ser>
                <c:idx val="0"/>
                <c:order val="0"/>
                <c:tx>
                  <c:strRef>
                    <c:extLst>
                      <c:ext uri="{02D57815-91ED-43cb-92C2-25804820EDAC}">
                        <c15:formulaRef>
                          <c15:sqref>Data!$B$3</c15:sqref>
                        </c15:formulaRef>
                      </c:ext>
                    </c:extLst>
                    <c:strCache>
                      <c:ptCount val="1"/>
                      <c:pt idx="0">
                        <c:v>Total</c:v>
                      </c:pt>
                    </c:strCache>
                  </c:strRef>
                </c:tx>
                <c:spPr>
                  <a:ln w="15875" cap="rnd" cmpd="sng" algn="ctr">
                    <a:solidFill>
                      <a:srgbClr val="003DA5"/>
                    </a:solidFill>
                    <a:prstDash val="solid"/>
                    <a:round/>
                    <a:headEnd type="none" w="med" len="med"/>
                    <a:tailEnd type="none" w="med" len="med"/>
                  </a:ln>
                  <a:effectLst/>
                </c:spPr>
                <c:marker>
                  <c:symbol val="none"/>
                </c:marker>
                <c:cat>
                  <c:numRef>
                    <c:extLst>
                      <c:ext uri="{02D57815-91ED-43cb-92C2-25804820EDAC}">
                        <c15:formulaRef>
                          <c15:sqref>Data!$A$4:$A$100</c15:sqref>
                        </c15:formulaRef>
                      </c:ext>
                    </c:extLst>
                    <c:numCache>
                      <c:formatCode>m/d/yyyy</c:formatCode>
                      <c:ptCount val="97"/>
                      <c:pt idx="0">
                        <c:v>36861</c:v>
                      </c:pt>
                      <c:pt idx="1">
                        <c:v>37226</c:v>
                      </c:pt>
                      <c:pt idx="2">
                        <c:v>37591</c:v>
                      </c:pt>
                      <c:pt idx="3">
                        <c:v>37956</c:v>
                      </c:pt>
                      <c:pt idx="4">
                        <c:v>38322</c:v>
                      </c:pt>
                      <c:pt idx="5">
                        <c:v>38687</c:v>
                      </c:pt>
                      <c:pt idx="6">
                        <c:v>39052</c:v>
                      </c:pt>
                      <c:pt idx="7">
                        <c:v>39417</c:v>
                      </c:pt>
                      <c:pt idx="8">
                        <c:v>39783</c:v>
                      </c:pt>
                      <c:pt idx="9">
                        <c:v>40148</c:v>
                      </c:pt>
                      <c:pt idx="10">
                        <c:v>40513</c:v>
                      </c:pt>
                      <c:pt idx="11">
                        <c:v>40878</c:v>
                      </c:pt>
                      <c:pt idx="12">
                        <c:v>41244</c:v>
                      </c:pt>
                      <c:pt idx="13">
                        <c:v>41609</c:v>
                      </c:pt>
                      <c:pt idx="14">
                        <c:v>41974</c:v>
                      </c:pt>
                      <c:pt idx="15">
                        <c:v>42339</c:v>
                      </c:pt>
                      <c:pt idx="16">
                        <c:v>42705</c:v>
                      </c:pt>
                      <c:pt idx="17">
                        <c:v>43070</c:v>
                      </c:pt>
                      <c:pt idx="18">
                        <c:v>43435</c:v>
                      </c:pt>
                      <c:pt idx="19">
                        <c:v>43800</c:v>
                      </c:pt>
                      <c:pt idx="20">
                        <c:v>44166</c:v>
                      </c:pt>
                      <c:pt idx="21">
                        <c:v>44531</c:v>
                      </c:pt>
                    </c:numCache>
                  </c:numRef>
                </c:cat>
                <c:val>
                  <c:numRef>
                    <c:extLst>
                      <c:ext uri="{02D57815-91ED-43cb-92C2-25804820EDAC}">
                        <c15:formulaRef>
                          <c15:sqref>Data!$B$4:$B$100</c15:sqref>
                        </c15:formulaRef>
                      </c:ext>
                    </c:extLst>
                    <c:numCache>
                      <c:formatCode>General</c:formatCode>
                      <c:ptCount val="97"/>
                      <c:pt idx="0">
                        <c:v>9.2547099999999993</c:v>
                      </c:pt>
                      <c:pt idx="1">
                        <c:v>4.8627000000000002</c:v>
                      </c:pt>
                      <c:pt idx="2">
                        <c:v>3.0561099999999999</c:v>
                      </c:pt>
                      <c:pt idx="3">
                        <c:v>2.54257</c:v>
                      </c:pt>
                      <c:pt idx="4">
                        <c:v>4.6618700000000004</c:v>
                      </c:pt>
                      <c:pt idx="5">
                        <c:v>9.9983500000000003</c:v>
                      </c:pt>
                      <c:pt idx="6">
                        <c:v>16.537839999999999</c:v>
                      </c:pt>
                      <c:pt idx="7">
                        <c:v>12.52622</c:v>
                      </c:pt>
                      <c:pt idx="8">
                        <c:v>-5.3285999999999998</c:v>
                      </c:pt>
                      <c:pt idx="9">
                        <c:v>-6.6350100000000003</c:v>
                      </c:pt>
                      <c:pt idx="10">
                        <c:v>4.7107200000000002</c:v>
                      </c:pt>
                      <c:pt idx="11">
                        <c:v>3.7851300000000001</c:v>
                      </c:pt>
                      <c:pt idx="12">
                        <c:v>1.3680600000000001</c:v>
                      </c:pt>
                      <c:pt idx="13">
                        <c:v>0.47985</c:v>
                      </c:pt>
                      <c:pt idx="14">
                        <c:v>1.78213</c:v>
                      </c:pt>
                      <c:pt idx="15">
                        <c:v>4.5603899999999999</c:v>
                      </c:pt>
                      <c:pt idx="16">
                        <c:v>3.9372699999999998</c:v>
                      </c:pt>
                      <c:pt idx="17">
                        <c:v>4.4505100000000004</c:v>
                      </c:pt>
                      <c:pt idx="18">
                        <c:v>3.0425</c:v>
                      </c:pt>
                      <c:pt idx="19">
                        <c:v>5.0738899999999996</c:v>
                      </c:pt>
                      <c:pt idx="20">
                        <c:v>8.0610000000000001E-2</c:v>
                      </c:pt>
                      <c:pt idx="21">
                        <c:v>3.5543499999999999</c:v>
                      </c:pt>
                    </c:numCache>
                  </c:numRef>
                </c:val>
                <c:smooth val="0"/>
                <c:extLst>
                  <c:ext xmlns:c16="http://schemas.microsoft.com/office/drawing/2014/chart" uri="{C3380CC4-5D6E-409C-BE32-E72D297353CC}">
                    <c16:uniqueId val="{00000004-3DA5-435F-9E52-28CA8127907A}"/>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Data!$F$3</c15:sqref>
                        </c15:formulaRef>
                      </c:ext>
                    </c:extLst>
                    <c:strCache>
                      <c:ptCount val="1"/>
                      <c:pt idx="0">
                        <c:v>Résidentiel</c:v>
                      </c:pt>
                    </c:strCache>
                  </c:strRef>
                </c:tx>
                <c:spPr>
                  <a:ln w="15875" cap="rnd" cmpd="sng" algn="ctr">
                    <a:solidFill>
                      <a:srgbClr val="009639"/>
                    </a:solidFill>
                    <a:prstDash val="solid"/>
                    <a:round/>
                    <a:headEnd type="none" w="med" len="med"/>
                    <a:tailEnd type="none" w="med" len="med"/>
                  </a:ln>
                  <a:effectLst/>
                </c:spPr>
                <c:marker>
                  <c:symbol val="none"/>
                </c:marker>
                <c:cat>
                  <c:numRef>
                    <c:extLst xmlns:c15="http://schemas.microsoft.com/office/drawing/2012/chart">
                      <c:ext xmlns:c15="http://schemas.microsoft.com/office/drawing/2012/chart" uri="{02D57815-91ED-43cb-92C2-25804820EDAC}">
                        <c15:formulaRef>
                          <c15:sqref>Data!$A$4:$A$100</c15:sqref>
                        </c15:formulaRef>
                      </c:ext>
                    </c:extLst>
                    <c:numCache>
                      <c:formatCode>m/d/yyyy</c:formatCode>
                      <c:ptCount val="97"/>
                      <c:pt idx="0">
                        <c:v>36861</c:v>
                      </c:pt>
                      <c:pt idx="1">
                        <c:v>37226</c:v>
                      </c:pt>
                      <c:pt idx="2">
                        <c:v>37591</c:v>
                      </c:pt>
                      <c:pt idx="3">
                        <c:v>37956</c:v>
                      </c:pt>
                      <c:pt idx="4">
                        <c:v>38322</c:v>
                      </c:pt>
                      <c:pt idx="5">
                        <c:v>38687</c:v>
                      </c:pt>
                      <c:pt idx="6">
                        <c:v>39052</c:v>
                      </c:pt>
                      <c:pt idx="7">
                        <c:v>39417</c:v>
                      </c:pt>
                      <c:pt idx="8">
                        <c:v>39783</c:v>
                      </c:pt>
                      <c:pt idx="9">
                        <c:v>40148</c:v>
                      </c:pt>
                      <c:pt idx="10">
                        <c:v>40513</c:v>
                      </c:pt>
                      <c:pt idx="11">
                        <c:v>40878</c:v>
                      </c:pt>
                      <c:pt idx="12">
                        <c:v>41244</c:v>
                      </c:pt>
                      <c:pt idx="13">
                        <c:v>41609</c:v>
                      </c:pt>
                      <c:pt idx="14">
                        <c:v>41974</c:v>
                      </c:pt>
                      <c:pt idx="15">
                        <c:v>42339</c:v>
                      </c:pt>
                      <c:pt idx="16">
                        <c:v>42705</c:v>
                      </c:pt>
                      <c:pt idx="17">
                        <c:v>43070</c:v>
                      </c:pt>
                      <c:pt idx="18">
                        <c:v>43435</c:v>
                      </c:pt>
                      <c:pt idx="19">
                        <c:v>43800</c:v>
                      </c:pt>
                      <c:pt idx="20">
                        <c:v>44166</c:v>
                      </c:pt>
                      <c:pt idx="21">
                        <c:v>44531</c:v>
                      </c:pt>
                    </c:numCache>
                  </c:numRef>
                </c:cat>
                <c:val>
                  <c:numRef>
                    <c:extLst xmlns:c15="http://schemas.microsoft.com/office/drawing/2012/chart">
                      <c:ext xmlns:c15="http://schemas.microsoft.com/office/drawing/2012/chart" uri="{02D57815-91ED-43cb-92C2-25804820EDAC}">
                        <c15:formulaRef>
                          <c15:sqref>Data!$F$4:$F$100</c15:sqref>
                        </c15:formulaRef>
                      </c:ext>
                    </c:extLst>
                    <c:numCache>
                      <c:formatCode>General</c:formatCode>
                      <c:ptCount val="97"/>
                      <c:pt idx="0">
                        <c:v>5.2763499999999999</c:v>
                      </c:pt>
                      <c:pt idx="1">
                        <c:v>3.4164699999999999</c:v>
                      </c:pt>
                      <c:pt idx="2">
                        <c:v>3.45269</c:v>
                      </c:pt>
                      <c:pt idx="3">
                        <c:v>4.7510899999999996</c:v>
                      </c:pt>
                      <c:pt idx="4">
                        <c:v>7.8186299999999997</c:v>
                      </c:pt>
                      <c:pt idx="5">
                        <c:v>11.436540000000001</c:v>
                      </c:pt>
                      <c:pt idx="6">
                        <c:v>16.782679999999999</c:v>
                      </c:pt>
                      <c:pt idx="7">
                        <c:v>10.395759999999999</c:v>
                      </c:pt>
                      <c:pt idx="8">
                        <c:v>-1.2041900000000001</c:v>
                      </c:pt>
                      <c:pt idx="9">
                        <c:v>-2.80219</c:v>
                      </c:pt>
                      <c:pt idx="10">
                        <c:v>7.4699299999999997</c:v>
                      </c:pt>
                      <c:pt idx="11">
                        <c:v>9.4970800000000004</c:v>
                      </c:pt>
                      <c:pt idx="12">
                        <c:v>4.1432399999999996</c:v>
                      </c:pt>
                      <c:pt idx="13">
                        <c:v>2.1008</c:v>
                      </c:pt>
                      <c:pt idx="14">
                        <c:v>1.4813000000000001</c:v>
                      </c:pt>
                      <c:pt idx="15">
                        <c:v>1.8143499999999999</c:v>
                      </c:pt>
                      <c:pt idx="16">
                        <c:v>2.3753199999999999</c:v>
                      </c:pt>
                      <c:pt idx="17">
                        <c:v>4.21495</c:v>
                      </c:pt>
                      <c:pt idx="18">
                        <c:v>5.0964999999999998</c:v>
                      </c:pt>
                      <c:pt idx="19">
                        <c:v>7.8253000000000004</c:v>
                      </c:pt>
                      <c:pt idx="20">
                        <c:v>4.7453799999999999</c:v>
                      </c:pt>
                      <c:pt idx="21">
                        <c:v>6.2660900000000002</c:v>
                      </c:pt>
                    </c:numCache>
                  </c:numRef>
                </c:val>
                <c:smooth val="0"/>
                <c:extLst xmlns:c15="http://schemas.microsoft.com/office/drawing/2012/chart">
                  <c:ext xmlns:c16="http://schemas.microsoft.com/office/drawing/2014/chart" uri="{C3380CC4-5D6E-409C-BE32-E72D297353CC}">
                    <c16:uniqueId val="{00000005-3DA5-435F-9E52-28CA8127907A}"/>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Data!$H$3</c15:sqref>
                        </c15:formulaRef>
                      </c:ext>
                    </c:extLst>
                    <c:strCache>
                      <c:ptCount val="1"/>
                      <c:pt idx="0">
                        <c:v>Autres</c:v>
                      </c:pt>
                    </c:strCache>
                  </c:strRef>
                </c:tx>
                <c:spPr>
                  <a:ln w="15875" cap="rnd" cmpd="sng" algn="ctr">
                    <a:solidFill>
                      <a:schemeClr val="bg1">
                        <a:lumMod val="75000"/>
                      </a:schemeClr>
                    </a:solidFill>
                    <a:prstDash val="solid"/>
                    <a:round/>
                    <a:headEnd type="none" w="med" len="med"/>
                    <a:tailEnd type="none" w="med" len="med"/>
                  </a:ln>
                  <a:effectLst/>
                </c:spPr>
                <c:marker>
                  <c:symbol val="none"/>
                </c:marker>
                <c:cat>
                  <c:numRef>
                    <c:extLst xmlns:c15="http://schemas.microsoft.com/office/drawing/2012/chart">
                      <c:ext xmlns:c15="http://schemas.microsoft.com/office/drawing/2012/chart" uri="{02D57815-91ED-43cb-92C2-25804820EDAC}">
                        <c15:formulaRef>
                          <c15:sqref>Data!$A$4:$A$100</c15:sqref>
                        </c15:formulaRef>
                      </c:ext>
                    </c:extLst>
                    <c:numCache>
                      <c:formatCode>m/d/yyyy</c:formatCode>
                      <c:ptCount val="97"/>
                      <c:pt idx="0">
                        <c:v>36861</c:v>
                      </c:pt>
                      <c:pt idx="1">
                        <c:v>37226</c:v>
                      </c:pt>
                      <c:pt idx="2">
                        <c:v>37591</c:v>
                      </c:pt>
                      <c:pt idx="3">
                        <c:v>37956</c:v>
                      </c:pt>
                      <c:pt idx="4">
                        <c:v>38322</c:v>
                      </c:pt>
                      <c:pt idx="5">
                        <c:v>38687</c:v>
                      </c:pt>
                      <c:pt idx="6">
                        <c:v>39052</c:v>
                      </c:pt>
                      <c:pt idx="7">
                        <c:v>39417</c:v>
                      </c:pt>
                      <c:pt idx="8">
                        <c:v>39783</c:v>
                      </c:pt>
                      <c:pt idx="9">
                        <c:v>40148</c:v>
                      </c:pt>
                      <c:pt idx="10">
                        <c:v>40513</c:v>
                      </c:pt>
                      <c:pt idx="11">
                        <c:v>40878</c:v>
                      </c:pt>
                      <c:pt idx="12">
                        <c:v>41244</c:v>
                      </c:pt>
                      <c:pt idx="13">
                        <c:v>41609</c:v>
                      </c:pt>
                      <c:pt idx="14">
                        <c:v>41974</c:v>
                      </c:pt>
                      <c:pt idx="15">
                        <c:v>42339</c:v>
                      </c:pt>
                      <c:pt idx="16">
                        <c:v>42705</c:v>
                      </c:pt>
                      <c:pt idx="17">
                        <c:v>43070</c:v>
                      </c:pt>
                      <c:pt idx="18">
                        <c:v>43435</c:v>
                      </c:pt>
                      <c:pt idx="19">
                        <c:v>43800</c:v>
                      </c:pt>
                      <c:pt idx="20">
                        <c:v>44166</c:v>
                      </c:pt>
                      <c:pt idx="21">
                        <c:v>44531</c:v>
                      </c:pt>
                    </c:numCache>
                  </c:numRef>
                </c:cat>
                <c:val>
                  <c:numRef>
                    <c:extLst xmlns:c15="http://schemas.microsoft.com/office/drawing/2012/chart">
                      <c:ext xmlns:c15="http://schemas.microsoft.com/office/drawing/2012/chart" uri="{02D57815-91ED-43cb-92C2-25804820EDAC}">
                        <c15:formulaRef>
                          <c15:sqref>Data!$H$4:$H$100</c15:sqref>
                        </c15:formulaRef>
                      </c:ext>
                    </c:extLst>
                    <c:numCache>
                      <c:formatCode>General</c:formatCode>
                      <c:ptCount val="97"/>
                      <c:pt idx="0">
                        <c:v>6.2672600000000003</c:v>
                      </c:pt>
                      <c:pt idx="1">
                        <c:v>0.84748000000000001</c:v>
                      </c:pt>
                      <c:pt idx="2">
                        <c:v>3.7289400000000001</c:v>
                      </c:pt>
                      <c:pt idx="3">
                        <c:v>3.1006999999999998</c:v>
                      </c:pt>
                      <c:pt idx="4">
                        <c:v>6.3916399999999998</c:v>
                      </c:pt>
                      <c:pt idx="5">
                        <c:v>10.02421</c:v>
                      </c:pt>
                      <c:pt idx="6">
                        <c:v>13.3466</c:v>
                      </c:pt>
                      <c:pt idx="7">
                        <c:v>14.676069999999999</c:v>
                      </c:pt>
                      <c:pt idx="8">
                        <c:v>-5.5065600000000003</c:v>
                      </c:pt>
                      <c:pt idx="9">
                        <c:v>-2.35623</c:v>
                      </c:pt>
                      <c:pt idx="10">
                        <c:v>8.9425500000000007</c:v>
                      </c:pt>
                      <c:pt idx="11">
                        <c:v>7.3240400000000001</c:v>
                      </c:pt>
                      <c:pt idx="12">
                        <c:v>3.5750199999999999</c:v>
                      </c:pt>
                      <c:pt idx="13">
                        <c:v>1.7659199999999999</c:v>
                      </c:pt>
                      <c:pt idx="14">
                        <c:v>2.1401500000000002</c:v>
                      </c:pt>
                      <c:pt idx="15">
                        <c:v>6.1788499999999997</c:v>
                      </c:pt>
                      <c:pt idx="16">
                        <c:v>4.4622000000000002</c:v>
                      </c:pt>
                      <c:pt idx="17">
                        <c:v>8.2305499999999991</c:v>
                      </c:pt>
                      <c:pt idx="18">
                        <c:v>2.9376799999999998</c:v>
                      </c:pt>
                      <c:pt idx="19">
                        <c:v>12.181710000000001</c:v>
                      </c:pt>
                      <c:pt idx="20">
                        <c:v>0.49299999999999999</c:v>
                      </c:pt>
                      <c:pt idx="21">
                        <c:v>3.6428600000000002</c:v>
                      </c:pt>
                    </c:numCache>
                  </c:numRef>
                </c:val>
                <c:smooth val="0"/>
                <c:extLst xmlns:c15="http://schemas.microsoft.com/office/drawing/2012/chart">
                  <c:ext xmlns:c16="http://schemas.microsoft.com/office/drawing/2014/chart" uri="{C3380CC4-5D6E-409C-BE32-E72D297353CC}">
                    <c16:uniqueId val="{00000006-3DA5-435F-9E52-28CA8127907A}"/>
                  </c:ext>
                </c:extLst>
              </c15:ser>
            </c15:filteredLineSeries>
          </c:ext>
        </c:extLst>
      </c:lineChart>
      <c:dateAx>
        <c:axId val="624298432"/>
        <c:scaling>
          <c:orientation val="minMax"/>
        </c:scaling>
        <c:delete val="0"/>
        <c:axPos val="b"/>
        <c:majorGridlines>
          <c:spPr>
            <a:ln w="3810" cap="flat" cmpd="sng" algn="ctr">
              <a:solidFill>
                <a:srgbClr val="D9D9D9"/>
              </a:solidFill>
              <a:prstDash val="solid"/>
              <a:round/>
            </a:ln>
            <a:effectLst/>
          </c:spPr>
        </c:majorGridlines>
        <c:numFmt formatCode="yyyy" sourceLinked="0"/>
        <c:majorTickMark val="none"/>
        <c:minorTickMark val="none"/>
        <c:tickLblPos val="low"/>
        <c:spPr>
          <a:noFill/>
          <a:ln w="9525" cap="flat" cmpd="sng" algn="ctr">
            <a:solidFill>
              <a:srgbClr val="000000"/>
            </a:solidFill>
            <a:prstDash val="solid"/>
            <a:round/>
          </a:ln>
          <a:effectLst/>
        </c:spPr>
        <c:txPr>
          <a:bodyPr rot="-60000000" spcFirstLastPara="1" vertOverflow="ellipsis" vert="horz" wrap="square" anchor="ctr" anchorCtr="1"/>
          <a:lstStyle/>
          <a:p>
            <a:pPr>
              <a:defRPr sz="700" b="0" i="0" u="none" strike="noStrike" kern="1200" baseline="0">
                <a:solidFill>
                  <a:srgbClr val="000000"/>
                </a:solidFill>
                <a:latin typeface="Calibri"/>
                <a:ea typeface="Calibri"/>
                <a:cs typeface="Calibri"/>
              </a:defRPr>
            </a:pPr>
            <a:endParaRPr lang="fr-FR"/>
          </a:p>
        </c:txPr>
        <c:crossAx val="624299416"/>
        <c:crossesAt val="0"/>
        <c:auto val="1"/>
        <c:lblOffset val="100"/>
        <c:baseTimeUnit val="years"/>
        <c:majorUnit val="2"/>
        <c:majorTimeUnit val="years"/>
      </c:dateAx>
      <c:valAx>
        <c:axId val="624299416"/>
        <c:scaling>
          <c:orientation val="minMax"/>
          <c:max val="20"/>
          <c:min val="-20"/>
        </c:scaling>
        <c:delete val="0"/>
        <c:axPos val="r"/>
        <c:majorGridlines>
          <c:spPr>
            <a:ln w="3810" cap="flat" cmpd="sng" algn="ctr">
              <a:solidFill>
                <a:srgbClr val="D9D9D9"/>
              </a:solidFill>
              <a:prstDash val="solid"/>
              <a:round/>
            </a:ln>
            <a:effectLst/>
          </c:spPr>
        </c:majorGridlines>
        <c:numFmt formatCode="General" sourceLinked="1"/>
        <c:majorTickMark val="out"/>
        <c:minorTickMark val="none"/>
        <c:tickLblPos val="nextTo"/>
        <c:spPr>
          <a:noFill/>
          <a:ln w="9525">
            <a:solidFill>
              <a:srgbClr val="000000"/>
            </a:solidFill>
            <a:prstDash val="solid"/>
          </a:ln>
          <a:effectLst/>
        </c:spPr>
        <c:txPr>
          <a:bodyPr rot="-60000000" spcFirstLastPara="1" vertOverflow="ellipsis" vert="horz" wrap="square" anchor="ctr" anchorCtr="1"/>
          <a:lstStyle/>
          <a:p>
            <a:pPr>
              <a:defRPr sz="700" b="0" i="0" u="none" strike="noStrike" kern="1200" baseline="0">
                <a:solidFill>
                  <a:srgbClr val="000000"/>
                </a:solidFill>
                <a:latin typeface="Calibri"/>
                <a:ea typeface="Calibri"/>
                <a:cs typeface="Calibri"/>
              </a:defRPr>
            </a:pPr>
            <a:endParaRPr lang="fr-FR"/>
          </a:p>
        </c:txPr>
        <c:crossAx val="624298432"/>
        <c:crosses val="max"/>
        <c:crossBetween val="between"/>
        <c:majorUnit val="10"/>
      </c:valAx>
      <c:spPr>
        <a:noFill/>
        <a:ln>
          <a:noFill/>
          <a:prstDash val="solid"/>
        </a:ln>
        <a:effectLst/>
        <a:extLst>
          <a:ext uri="{91240B29-F687-4F45-9708-019B960494DF}">
            <a14:hiddenLine xmlns:a14="http://schemas.microsoft.com/office/drawing/2010/main">
              <a:solidFill>
                <a:srgbClr val="D9D9D9"/>
              </a:solidFill>
              <a:prstDash val="solid"/>
            </a14:hiddenLine>
          </a:ext>
        </a:extLst>
      </c:spPr>
    </c:plotArea>
    <c:legend>
      <c:legendPos val="b"/>
      <c:layout>
        <c:manualLayout>
          <c:xMode val="edge"/>
          <c:yMode val="edge"/>
          <c:x val="0"/>
          <c:y val="0.87672230386243499"/>
          <c:w val="0.99152063492063491"/>
          <c:h val="0.11568881187901651"/>
        </c:manualLayout>
      </c:layout>
      <c:overlay val="0"/>
      <c:spPr>
        <a:noFill/>
        <a:ln>
          <a:noFill/>
        </a:ln>
        <a:effectLst/>
      </c:spPr>
      <c:txPr>
        <a:bodyPr rot="0" spcFirstLastPara="1" vertOverflow="ellipsis" vert="horz" wrap="square" anchor="ctr" anchorCtr="1"/>
        <a:lstStyle/>
        <a:p>
          <a:pPr>
            <a:defRPr sz="700" b="0" i="0" u="none" strike="noStrike" kern="1200" baseline="0">
              <a:solidFill>
                <a:srgbClr val="000000"/>
              </a:solidFill>
              <a:latin typeface="Calibri"/>
              <a:ea typeface="Calibri"/>
              <a:cs typeface="Calibri"/>
            </a:defRPr>
          </a:pPr>
          <a:endParaRPr lang="fr-FR"/>
        </a:p>
      </c:txPr>
    </c:legend>
    <c:plotVisOnly val="1"/>
    <c:dispBlanksAs val="span"/>
    <c:showDLblsOverMax val="0"/>
  </c:chart>
  <c:spPr>
    <a:solidFill>
      <a:srgbClr val="FFFFFF"/>
    </a:solidFill>
    <a:ln w="25400" cap="flat" cmpd="sng" algn="ctr">
      <a:noFill/>
      <a:round/>
    </a:ln>
    <a:effectLst/>
  </c:spPr>
  <c:txPr>
    <a:bodyPr/>
    <a:lstStyle/>
    <a:p>
      <a:pPr>
        <a:defRPr/>
      </a:pPr>
      <a:endParaRPr lang="fr-FR"/>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364682539682537E-2"/>
          <c:y val="9.3415277777777778E-2"/>
          <c:w val="0.87662579365079352"/>
          <c:h val="0.7259563236328257"/>
        </c:manualLayout>
      </c:layout>
      <c:lineChart>
        <c:grouping val="standard"/>
        <c:varyColors val="0"/>
        <c:ser>
          <c:idx val="1"/>
          <c:order val="0"/>
          <c:tx>
            <c:strRef>
              <c:f>[Dette_SNF_pays_projections.xlsx]Data!$B$3</c:f>
              <c:strCache>
                <c:ptCount val="1"/>
                <c:pt idx="0">
                  <c:v>FR</c:v>
                </c:pt>
              </c:strCache>
            </c:strRef>
          </c:tx>
          <c:spPr>
            <a:ln w="15875" cap="rnd" cmpd="sng" algn="ctr">
              <a:solidFill>
                <a:srgbClr val="BF0A33"/>
              </a:solidFill>
              <a:prstDash val="solid"/>
              <a:round/>
              <a:headEnd type="none" w="med" len="med"/>
              <a:tailEnd type="none" w="med" len="med"/>
            </a:ln>
            <a:effectLst/>
          </c:spPr>
          <c:marker>
            <c:symbol val="none"/>
          </c:marker>
          <c:cat>
            <c:numRef>
              <c:f>[Dette_SNF_pays_projections.xlsx]Data!$A$4:$A$94</c:f>
              <c:numCache>
                <c:formatCode>m/d/yyyy</c:formatCode>
                <c:ptCount val="91"/>
                <c:pt idx="0">
                  <c:v>36220</c:v>
                </c:pt>
                <c:pt idx="1">
                  <c:v>36312</c:v>
                </c:pt>
                <c:pt idx="2">
                  <c:v>36404</c:v>
                </c:pt>
                <c:pt idx="3">
                  <c:v>36495</c:v>
                </c:pt>
                <c:pt idx="4">
                  <c:v>36586</c:v>
                </c:pt>
                <c:pt idx="5">
                  <c:v>36678</c:v>
                </c:pt>
                <c:pt idx="6">
                  <c:v>36770</c:v>
                </c:pt>
                <c:pt idx="7">
                  <c:v>36861</c:v>
                </c:pt>
                <c:pt idx="8">
                  <c:v>36951</c:v>
                </c:pt>
                <c:pt idx="9">
                  <c:v>37043</c:v>
                </c:pt>
                <c:pt idx="10">
                  <c:v>37135</c:v>
                </c:pt>
                <c:pt idx="11">
                  <c:v>37226</c:v>
                </c:pt>
                <c:pt idx="12">
                  <c:v>37316</c:v>
                </c:pt>
                <c:pt idx="13">
                  <c:v>37408</c:v>
                </c:pt>
                <c:pt idx="14">
                  <c:v>37500</c:v>
                </c:pt>
                <c:pt idx="15">
                  <c:v>37591</c:v>
                </c:pt>
                <c:pt idx="16">
                  <c:v>37681</c:v>
                </c:pt>
                <c:pt idx="17">
                  <c:v>37773</c:v>
                </c:pt>
                <c:pt idx="18">
                  <c:v>37865</c:v>
                </c:pt>
                <c:pt idx="19">
                  <c:v>37956</c:v>
                </c:pt>
                <c:pt idx="20">
                  <c:v>38047</c:v>
                </c:pt>
                <c:pt idx="21">
                  <c:v>38139</c:v>
                </c:pt>
                <c:pt idx="22">
                  <c:v>38231</c:v>
                </c:pt>
                <c:pt idx="23">
                  <c:v>38322</c:v>
                </c:pt>
                <c:pt idx="24">
                  <c:v>38412</c:v>
                </c:pt>
                <c:pt idx="25">
                  <c:v>38504</c:v>
                </c:pt>
                <c:pt idx="26">
                  <c:v>38596</c:v>
                </c:pt>
                <c:pt idx="27">
                  <c:v>38687</c:v>
                </c:pt>
                <c:pt idx="28">
                  <c:v>38777</c:v>
                </c:pt>
                <c:pt idx="29">
                  <c:v>38869</c:v>
                </c:pt>
                <c:pt idx="30">
                  <c:v>38961</c:v>
                </c:pt>
                <c:pt idx="31">
                  <c:v>39052</c:v>
                </c:pt>
                <c:pt idx="32">
                  <c:v>39142</c:v>
                </c:pt>
                <c:pt idx="33">
                  <c:v>39234</c:v>
                </c:pt>
                <c:pt idx="34">
                  <c:v>39326</c:v>
                </c:pt>
                <c:pt idx="35">
                  <c:v>39417</c:v>
                </c:pt>
                <c:pt idx="36">
                  <c:v>39508</c:v>
                </c:pt>
                <c:pt idx="37">
                  <c:v>39600</c:v>
                </c:pt>
                <c:pt idx="38">
                  <c:v>39692</c:v>
                </c:pt>
                <c:pt idx="39">
                  <c:v>39783</c:v>
                </c:pt>
                <c:pt idx="40">
                  <c:v>39873</c:v>
                </c:pt>
                <c:pt idx="41">
                  <c:v>39965</c:v>
                </c:pt>
                <c:pt idx="42">
                  <c:v>40057</c:v>
                </c:pt>
                <c:pt idx="43">
                  <c:v>40148</c:v>
                </c:pt>
                <c:pt idx="44">
                  <c:v>40238</c:v>
                </c:pt>
                <c:pt idx="45">
                  <c:v>40330</c:v>
                </c:pt>
                <c:pt idx="46">
                  <c:v>40422</c:v>
                </c:pt>
                <c:pt idx="47">
                  <c:v>40513</c:v>
                </c:pt>
                <c:pt idx="48">
                  <c:v>40603</c:v>
                </c:pt>
                <c:pt idx="49">
                  <c:v>40695</c:v>
                </c:pt>
                <c:pt idx="50">
                  <c:v>40787</c:v>
                </c:pt>
                <c:pt idx="51">
                  <c:v>40878</c:v>
                </c:pt>
                <c:pt idx="52">
                  <c:v>40969</c:v>
                </c:pt>
                <c:pt idx="53">
                  <c:v>41061</c:v>
                </c:pt>
                <c:pt idx="54">
                  <c:v>41153</c:v>
                </c:pt>
                <c:pt idx="55">
                  <c:v>41244</c:v>
                </c:pt>
                <c:pt idx="56">
                  <c:v>41334</c:v>
                </c:pt>
                <c:pt idx="57">
                  <c:v>41426</c:v>
                </c:pt>
                <c:pt idx="58">
                  <c:v>41518</c:v>
                </c:pt>
                <c:pt idx="59">
                  <c:v>41609</c:v>
                </c:pt>
                <c:pt idx="60">
                  <c:v>41699</c:v>
                </c:pt>
                <c:pt idx="61">
                  <c:v>41791</c:v>
                </c:pt>
                <c:pt idx="62">
                  <c:v>41883</c:v>
                </c:pt>
                <c:pt idx="63">
                  <c:v>41974</c:v>
                </c:pt>
                <c:pt idx="64">
                  <c:v>42064</c:v>
                </c:pt>
                <c:pt idx="65">
                  <c:v>42156</c:v>
                </c:pt>
                <c:pt idx="66">
                  <c:v>42248</c:v>
                </c:pt>
                <c:pt idx="67">
                  <c:v>42339</c:v>
                </c:pt>
                <c:pt idx="68">
                  <c:v>42430</c:v>
                </c:pt>
                <c:pt idx="69">
                  <c:v>42522</c:v>
                </c:pt>
                <c:pt idx="70">
                  <c:v>42614</c:v>
                </c:pt>
                <c:pt idx="71">
                  <c:v>42705</c:v>
                </c:pt>
                <c:pt idx="72">
                  <c:v>42795</c:v>
                </c:pt>
                <c:pt idx="73">
                  <c:v>42887</c:v>
                </c:pt>
                <c:pt idx="74">
                  <c:v>42979</c:v>
                </c:pt>
                <c:pt idx="75">
                  <c:v>43070</c:v>
                </c:pt>
                <c:pt idx="76">
                  <c:v>43160</c:v>
                </c:pt>
                <c:pt idx="77">
                  <c:v>43252</c:v>
                </c:pt>
                <c:pt idx="78">
                  <c:v>43344</c:v>
                </c:pt>
                <c:pt idx="79">
                  <c:v>43435</c:v>
                </c:pt>
                <c:pt idx="80">
                  <c:v>43525</c:v>
                </c:pt>
                <c:pt idx="81">
                  <c:v>43617</c:v>
                </c:pt>
                <c:pt idx="82">
                  <c:v>43709</c:v>
                </c:pt>
                <c:pt idx="83">
                  <c:v>43800</c:v>
                </c:pt>
                <c:pt idx="84">
                  <c:v>43891</c:v>
                </c:pt>
                <c:pt idx="85">
                  <c:v>43983</c:v>
                </c:pt>
                <c:pt idx="86">
                  <c:v>44075</c:v>
                </c:pt>
                <c:pt idx="87">
                  <c:v>44166</c:v>
                </c:pt>
                <c:pt idx="88">
                  <c:v>44256</c:v>
                </c:pt>
                <c:pt idx="89">
                  <c:v>44348</c:v>
                </c:pt>
                <c:pt idx="90">
                  <c:v>44440</c:v>
                </c:pt>
              </c:numCache>
            </c:numRef>
          </c:cat>
          <c:val>
            <c:numRef>
              <c:f>[Dette_SNF_pays_projections.xlsx]Data!$B$4:$B$600</c:f>
              <c:numCache>
                <c:formatCode>General</c:formatCode>
                <c:ptCount val="597"/>
                <c:pt idx="0">
                  <c:v>46.7</c:v>
                </c:pt>
                <c:pt idx="1">
                  <c:v>48.1</c:v>
                </c:pt>
                <c:pt idx="2">
                  <c:v>48.6</c:v>
                </c:pt>
                <c:pt idx="3">
                  <c:v>49.7</c:v>
                </c:pt>
                <c:pt idx="4">
                  <c:v>49.580918367279303</c:v>
                </c:pt>
                <c:pt idx="5">
                  <c:v>50.929843705721098</c:v>
                </c:pt>
                <c:pt idx="6">
                  <c:v>52.838414193874698</c:v>
                </c:pt>
                <c:pt idx="7">
                  <c:v>53.804703579926098</c:v>
                </c:pt>
                <c:pt idx="8">
                  <c:v>54.832363783786299</c:v>
                </c:pt>
                <c:pt idx="9">
                  <c:v>55.6777590833087</c:v>
                </c:pt>
                <c:pt idx="10">
                  <c:v>56.099146386012698</c:v>
                </c:pt>
                <c:pt idx="11">
                  <c:v>55.5444171859059</c:v>
                </c:pt>
                <c:pt idx="12">
                  <c:v>54.7134736735552</c:v>
                </c:pt>
                <c:pt idx="13">
                  <c:v>53.674881693450502</c:v>
                </c:pt>
                <c:pt idx="14">
                  <c:v>53.372418652577799</c:v>
                </c:pt>
                <c:pt idx="15">
                  <c:v>53.630130349987297</c:v>
                </c:pt>
                <c:pt idx="16">
                  <c:v>54.020578933889702</c:v>
                </c:pt>
                <c:pt idx="17">
                  <c:v>53.428794836059602</c:v>
                </c:pt>
                <c:pt idx="18">
                  <c:v>52.715291258614101</c:v>
                </c:pt>
                <c:pt idx="19">
                  <c:v>51.442646080820197</c:v>
                </c:pt>
                <c:pt idx="20">
                  <c:v>50.699799023673897</c:v>
                </c:pt>
                <c:pt idx="21">
                  <c:v>50.867547239906401</c:v>
                </c:pt>
                <c:pt idx="22">
                  <c:v>51.089975154540298</c:v>
                </c:pt>
                <c:pt idx="23">
                  <c:v>50.2960094496461</c:v>
                </c:pt>
                <c:pt idx="24">
                  <c:v>49.964838624193497</c:v>
                </c:pt>
                <c:pt idx="25">
                  <c:v>50.625144978088798</c:v>
                </c:pt>
                <c:pt idx="26">
                  <c:v>50.859733450242601</c:v>
                </c:pt>
                <c:pt idx="27">
                  <c:v>51.241347344031702</c:v>
                </c:pt>
                <c:pt idx="28">
                  <c:v>51.019183478328799</c:v>
                </c:pt>
                <c:pt idx="29">
                  <c:v>51.292905179781897</c:v>
                </c:pt>
                <c:pt idx="30">
                  <c:v>51.182034700312101</c:v>
                </c:pt>
                <c:pt idx="31">
                  <c:v>51.364226352585</c:v>
                </c:pt>
                <c:pt idx="32">
                  <c:v>51.663883576741704</c:v>
                </c:pt>
                <c:pt idx="33">
                  <c:v>52.854536187741701</c:v>
                </c:pt>
                <c:pt idx="34">
                  <c:v>53.208880669048497</c:v>
                </c:pt>
                <c:pt idx="35">
                  <c:v>53.1004924593854</c:v>
                </c:pt>
                <c:pt idx="36">
                  <c:v>53.901449227916203</c:v>
                </c:pt>
                <c:pt idx="37">
                  <c:v>55.207412498383597</c:v>
                </c:pt>
                <c:pt idx="38">
                  <c:v>56.0838008824363</c:v>
                </c:pt>
                <c:pt idx="39">
                  <c:v>57.018243577984499</c:v>
                </c:pt>
                <c:pt idx="40">
                  <c:v>58.1968038865556</c:v>
                </c:pt>
                <c:pt idx="41">
                  <c:v>58.684887434508603</c:v>
                </c:pt>
                <c:pt idx="42">
                  <c:v>59.342172811344902</c:v>
                </c:pt>
                <c:pt idx="43">
                  <c:v>60.152204661222697</c:v>
                </c:pt>
                <c:pt idx="44">
                  <c:v>60.528411675785897</c:v>
                </c:pt>
                <c:pt idx="45">
                  <c:v>60.6125679404838</c:v>
                </c:pt>
                <c:pt idx="46">
                  <c:v>60.186716674660303</c:v>
                </c:pt>
                <c:pt idx="47">
                  <c:v>60.301794376744603</c:v>
                </c:pt>
                <c:pt idx="48">
                  <c:v>60.331116601498202</c:v>
                </c:pt>
                <c:pt idx="49">
                  <c:v>61.2112607836725</c:v>
                </c:pt>
                <c:pt idx="50">
                  <c:v>62.106266231853603</c:v>
                </c:pt>
                <c:pt idx="51">
                  <c:v>62.185459777443697</c:v>
                </c:pt>
                <c:pt idx="52">
                  <c:v>62.426695888995503</c:v>
                </c:pt>
                <c:pt idx="53">
                  <c:v>63.198879761458599</c:v>
                </c:pt>
                <c:pt idx="54">
                  <c:v>63.008579726382301</c:v>
                </c:pt>
                <c:pt idx="55">
                  <c:v>63.311821995545401</c:v>
                </c:pt>
                <c:pt idx="56">
                  <c:v>63.542926146337599</c:v>
                </c:pt>
                <c:pt idx="57">
                  <c:v>62.827911342193801</c:v>
                </c:pt>
                <c:pt idx="58">
                  <c:v>63.102498359979798</c:v>
                </c:pt>
                <c:pt idx="59">
                  <c:v>63.1087822192696</c:v>
                </c:pt>
                <c:pt idx="60">
                  <c:v>63.2703823894933</c:v>
                </c:pt>
                <c:pt idx="61">
                  <c:v>64.388238984279198</c:v>
                </c:pt>
                <c:pt idx="62">
                  <c:v>64.996322563552098</c:v>
                </c:pt>
                <c:pt idx="63">
                  <c:v>65.714189254266401</c:v>
                </c:pt>
                <c:pt idx="64">
                  <c:v>66.640369822969006</c:v>
                </c:pt>
                <c:pt idx="65">
                  <c:v>66.492777934520305</c:v>
                </c:pt>
                <c:pt idx="66">
                  <c:v>66.546069683375705</c:v>
                </c:pt>
                <c:pt idx="67">
                  <c:v>67.576724230105995</c:v>
                </c:pt>
                <c:pt idx="68">
                  <c:v>65.533458051581405</c:v>
                </c:pt>
                <c:pt idx="69">
                  <c:v>66.688889149905094</c:v>
                </c:pt>
                <c:pt idx="70">
                  <c:v>66.896457503539395</c:v>
                </c:pt>
                <c:pt idx="71">
                  <c:v>68.4205050138399</c:v>
                </c:pt>
                <c:pt idx="72">
                  <c:v>69.156160028760198</c:v>
                </c:pt>
                <c:pt idx="73">
                  <c:v>68.886724621080205</c:v>
                </c:pt>
                <c:pt idx="74">
                  <c:v>69.090615344684807</c:v>
                </c:pt>
                <c:pt idx="75">
                  <c:v>69.4336521929268</c:v>
                </c:pt>
                <c:pt idx="76">
                  <c:v>70.054795157737999</c:v>
                </c:pt>
                <c:pt idx="77">
                  <c:v>70.497639435243499</c:v>
                </c:pt>
                <c:pt idx="78">
                  <c:v>71.492347030097093</c:v>
                </c:pt>
                <c:pt idx="79">
                  <c:v>71.899176976009002</c:v>
                </c:pt>
                <c:pt idx="80">
                  <c:v>72.196784307779097</c:v>
                </c:pt>
                <c:pt idx="81">
                  <c:v>72.564818036501094</c:v>
                </c:pt>
                <c:pt idx="82">
                  <c:v>73.301433877623595</c:v>
                </c:pt>
                <c:pt idx="83">
                  <c:v>73.115283564699297</c:v>
                </c:pt>
                <c:pt idx="84">
                  <c:v>75.953977536224599</c:v>
                </c:pt>
                <c:pt idx="85">
                  <c:v>84.056018936434597</c:v>
                </c:pt>
                <c:pt idx="86">
                  <c:v>85.568839836431593</c:v>
                </c:pt>
                <c:pt idx="87">
                  <c:v>86.856917837961205</c:v>
                </c:pt>
                <c:pt idx="88">
                  <c:v>86.153806869873094</c:v>
                </c:pt>
                <c:pt idx="89">
                  <c:v>82.519574513537194</c:v>
                </c:pt>
                <c:pt idx="90">
                  <c:v>81.954799759538901</c:v>
                </c:pt>
                <c:pt idx="91" formatCode="0.00">
                  <c:v>82.589177351837193</c:v>
                </c:pt>
                <c:pt idx="92" formatCode="0.00">
                  <c:v>82.538548237820905</c:v>
                </c:pt>
                <c:pt idx="93" formatCode="0.00">
                  <c:v>82.939833333942005</c:v>
                </c:pt>
                <c:pt idx="94" formatCode="0.00">
                  <c:v>83.583264455698497</c:v>
                </c:pt>
                <c:pt idx="95" formatCode="0.00">
                  <c:v>84.038038199779507</c:v>
                </c:pt>
              </c:numCache>
            </c:numRef>
          </c:val>
          <c:smooth val="0"/>
          <c:extLst>
            <c:ext xmlns:c16="http://schemas.microsoft.com/office/drawing/2014/chart" uri="{C3380CC4-5D6E-409C-BE32-E72D297353CC}">
              <c16:uniqueId val="{00000000-3261-4478-9748-C2A6529ADDC2}"/>
            </c:ext>
          </c:extLst>
        </c:ser>
        <c:ser>
          <c:idx val="2"/>
          <c:order val="1"/>
          <c:tx>
            <c:strRef>
              <c:f>[Dette_SNF_pays_projections.xlsx]Data!$C$3</c:f>
              <c:strCache>
                <c:ptCount val="1"/>
                <c:pt idx="0">
                  <c:v>DE</c:v>
                </c:pt>
              </c:strCache>
            </c:strRef>
          </c:tx>
          <c:spPr>
            <a:ln w="15875" cap="rnd" cmpd="sng" algn="ctr">
              <a:solidFill>
                <a:srgbClr val="182B47"/>
              </a:solidFill>
              <a:prstDash val="solid"/>
              <a:round/>
              <a:headEnd type="none" w="med" len="med"/>
              <a:tailEnd type="none" w="med" len="med"/>
            </a:ln>
            <a:effectLst/>
          </c:spPr>
          <c:marker>
            <c:symbol val="none"/>
          </c:marker>
          <c:cat>
            <c:numRef>
              <c:f>[Dette_SNF_pays_projections.xlsx]Data!$A$4:$A$94</c:f>
              <c:numCache>
                <c:formatCode>m/d/yyyy</c:formatCode>
                <c:ptCount val="91"/>
                <c:pt idx="0">
                  <c:v>36220</c:v>
                </c:pt>
                <c:pt idx="1">
                  <c:v>36312</c:v>
                </c:pt>
                <c:pt idx="2">
                  <c:v>36404</c:v>
                </c:pt>
                <c:pt idx="3">
                  <c:v>36495</c:v>
                </c:pt>
                <c:pt idx="4">
                  <c:v>36586</c:v>
                </c:pt>
                <c:pt idx="5">
                  <c:v>36678</c:v>
                </c:pt>
                <c:pt idx="6">
                  <c:v>36770</c:v>
                </c:pt>
                <c:pt idx="7">
                  <c:v>36861</c:v>
                </c:pt>
                <c:pt idx="8">
                  <c:v>36951</c:v>
                </c:pt>
                <c:pt idx="9">
                  <c:v>37043</c:v>
                </c:pt>
                <c:pt idx="10">
                  <c:v>37135</c:v>
                </c:pt>
                <c:pt idx="11">
                  <c:v>37226</c:v>
                </c:pt>
                <c:pt idx="12">
                  <c:v>37316</c:v>
                </c:pt>
                <c:pt idx="13">
                  <c:v>37408</c:v>
                </c:pt>
                <c:pt idx="14">
                  <c:v>37500</c:v>
                </c:pt>
                <c:pt idx="15">
                  <c:v>37591</c:v>
                </c:pt>
                <c:pt idx="16">
                  <c:v>37681</c:v>
                </c:pt>
                <c:pt idx="17">
                  <c:v>37773</c:v>
                </c:pt>
                <c:pt idx="18">
                  <c:v>37865</c:v>
                </c:pt>
                <c:pt idx="19">
                  <c:v>37956</c:v>
                </c:pt>
                <c:pt idx="20">
                  <c:v>38047</c:v>
                </c:pt>
                <c:pt idx="21">
                  <c:v>38139</c:v>
                </c:pt>
                <c:pt idx="22">
                  <c:v>38231</c:v>
                </c:pt>
                <c:pt idx="23">
                  <c:v>38322</c:v>
                </c:pt>
                <c:pt idx="24">
                  <c:v>38412</c:v>
                </c:pt>
                <c:pt idx="25">
                  <c:v>38504</c:v>
                </c:pt>
                <c:pt idx="26">
                  <c:v>38596</c:v>
                </c:pt>
                <c:pt idx="27">
                  <c:v>38687</c:v>
                </c:pt>
                <c:pt idx="28">
                  <c:v>38777</c:v>
                </c:pt>
                <c:pt idx="29">
                  <c:v>38869</c:v>
                </c:pt>
                <c:pt idx="30">
                  <c:v>38961</c:v>
                </c:pt>
                <c:pt idx="31">
                  <c:v>39052</c:v>
                </c:pt>
                <c:pt idx="32">
                  <c:v>39142</c:v>
                </c:pt>
                <c:pt idx="33">
                  <c:v>39234</c:v>
                </c:pt>
                <c:pt idx="34">
                  <c:v>39326</c:v>
                </c:pt>
                <c:pt idx="35">
                  <c:v>39417</c:v>
                </c:pt>
                <c:pt idx="36">
                  <c:v>39508</c:v>
                </c:pt>
                <c:pt idx="37">
                  <c:v>39600</c:v>
                </c:pt>
                <c:pt idx="38">
                  <c:v>39692</c:v>
                </c:pt>
                <c:pt idx="39">
                  <c:v>39783</c:v>
                </c:pt>
                <c:pt idx="40">
                  <c:v>39873</c:v>
                </c:pt>
                <c:pt idx="41">
                  <c:v>39965</c:v>
                </c:pt>
                <c:pt idx="42">
                  <c:v>40057</c:v>
                </c:pt>
                <c:pt idx="43">
                  <c:v>40148</c:v>
                </c:pt>
                <c:pt idx="44">
                  <c:v>40238</c:v>
                </c:pt>
                <c:pt idx="45">
                  <c:v>40330</c:v>
                </c:pt>
                <c:pt idx="46">
                  <c:v>40422</c:v>
                </c:pt>
                <c:pt idx="47">
                  <c:v>40513</c:v>
                </c:pt>
                <c:pt idx="48">
                  <c:v>40603</c:v>
                </c:pt>
                <c:pt idx="49">
                  <c:v>40695</c:v>
                </c:pt>
                <c:pt idx="50">
                  <c:v>40787</c:v>
                </c:pt>
                <c:pt idx="51">
                  <c:v>40878</c:v>
                </c:pt>
                <c:pt idx="52">
                  <c:v>40969</c:v>
                </c:pt>
                <c:pt idx="53">
                  <c:v>41061</c:v>
                </c:pt>
                <c:pt idx="54">
                  <c:v>41153</c:v>
                </c:pt>
                <c:pt idx="55">
                  <c:v>41244</c:v>
                </c:pt>
                <c:pt idx="56">
                  <c:v>41334</c:v>
                </c:pt>
                <c:pt idx="57">
                  <c:v>41426</c:v>
                </c:pt>
                <c:pt idx="58">
                  <c:v>41518</c:v>
                </c:pt>
                <c:pt idx="59">
                  <c:v>41609</c:v>
                </c:pt>
                <c:pt idx="60">
                  <c:v>41699</c:v>
                </c:pt>
                <c:pt idx="61">
                  <c:v>41791</c:v>
                </c:pt>
                <c:pt idx="62">
                  <c:v>41883</c:v>
                </c:pt>
                <c:pt idx="63">
                  <c:v>41974</c:v>
                </c:pt>
                <c:pt idx="64">
                  <c:v>42064</c:v>
                </c:pt>
                <c:pt idx="65">
                  <c:v>42156</c:v>
                </c:pt>
                <c:pt idx="66">
                  <c:v>42248</c:v>
                </c:pt>
                <c:pt idx="67">
                  <c:v>42339</c:v>
                </c:pt>
                <c:pt idx="68">
                  <c:v>42430</c:v>
                </c:pt>
                <c:pt idx="69">
                  <c:v>42522</c:v>
                </c:pt>
                <c:pt idx="70">
                  <c:v>42614</c:v>
                </c:pt>
                <c:pt idx="71">
                  <c:v>42705</c:v>
                </c:pt>
                <c:pt idx="72">
                  <c:v>42795</c:v>
                </c:pt>
                <c:pt idx="73">
                  <c:v>42887</c:v>
                </c:pt>
                <c:pt idx="74">
                  <c:v>42979</c:v>
                </c:pt>
                <c:pt idx="75">
                  <c:v>43070</c:v>
                </c:pt>
                <c:pt idx="76">
                  <c:v>43160</c:v>
                </c:pt>
                <c:pt idx="77">
                  <c:v>43252</c:v>
                </c:pt>
                <c:pt idx="78">
                  <c:v>43344</c:v>
                </c:pt>
                <c:pt idx="79">
                  <c:v>43435</c:v>
                </c:pt>
                <c:pt idx="80">
                  <c:v>43525</c:v>
                </c:pt>
                <c:pt idx="81">
                  <c:v>43617</c:v>
                </c:pt>
                <c:pt idx="82">
                  <c:v>43709</c:v>
                </c:pt>
                <c:pt idx="83">
                  <c:v>43800</c:v>
                </c:pt>
                <c:pt idx="84">
                  <c:v>43891</c:v>
                </c:pt>
                <c:pt idx="85">
                  <c:v>43983</c:v>
                </c:pt>
                <c:pt idx="86">
                  <c:v>44075</c:v>
                </c:pt>
                <c:pt idx="87">
                  <c:v>44166</c:v>
                </c:pt>
                <c:pt idx="88">
                  <c:v>44256</c:v>
                </c:pt>
                <c:pt idx="89">
                  <c:v>44348</c:v>
                </c:pt>
                <c:pt idx="90">
                  <c:v>44440</c:v>
                </c:pt>
              </c:numCache>
            </c:numRef>
          </c:cat>
          <c:val>
            <c:numRef>
              <c:f>[Dette_SNF_pays_projections.xlsx]Data!$C$4:$C$600</c:f>
              <c:numCache>
                <c:formatCode>General</c:formatCode>
                <c:ptCount val="597"/>
                <c:pt idx="0">
                  <c:v>42.941000000000003</c:v>
                </c:pt>
                <c:pt idx="1">
                  <c:v>43.375999999999998</c:v>
                </c:pt>
                <c:pt idx="2">
                  <c:v>44.235999999999997</c:v>
                </c:pt>
                <c:pt idx="3">
                  <c:v>46.494</c:v>
                </c:pt>
                <c:pt idx="4">
                  <c:v>49.241447560435802</c:v>
                </c:pt>
                <c:pt idx="5">
                  <c:v>49.803212062247503</c:v>
                </c:pt>
                <c:pt idx="6">
                  <c:v>51.144580522059996</c:v>
                </c:pt>
                <c:pt idx="7">
                  <c:v>54.782166706811203</c:v>
                </c:pt>
                <c:pt idx="8">
                  <c:v>53.326842667193397</c:v>
                </c:pt>
                <c:pt idx="9">
                  <c:v>53.790987437373801</c:v>
                </c:pt>
                <c:pt idx="10">
                  <c:v>55.648581003533202</c:v>
                </c:pt>
                <c:pt idx="11">
                  <c:v>55.608975464079698</c:v>
                </c:pt>
                <c:pt idx="12">
                  <c:v>54.856433002450103</c:v>
                </c:pt>
                <c:pt idx="13">
                  <c:v>56.723494295119899</c:v>
                </c:pt>
                <c:pt idx="14">
                  <c:v>56.583782582317802</c:v>
                </c:pt>
                <c:pt idx="15">
                  <c:v>57.097967609846499</c:v>
                </c:pt>
                <c:pt idx="16">
                  <c:v>56.646188196580603</c:v>
                </c:pt>
                <c:pt idx="17">
                  <c:v>57.541504464659802</c:v>
                </c:pt>
                <c:pt idx="18">
                  <c:v>57.171239408025599</c:v>
                </c:pt>
                <c:pt idx="19">
                  <c:v>56.6132864862766</c:v>
                </c:pt>
                <c:pt idx="20">
                  <c:v>54.673574040112598</c:v>
                </c:pt>
                <c:pt idx="21">
                  <c:v>54.196687188651602</c:v>
                </c:pt>
                <c:pt idx="22">
                  <c:v>52.506029077378898</c:v>
                </c:pt>
                <c:pt idx="23">
                  <c:v>52.032242715256302</c:v>
                </c:pt>
                <c:pt idx="24">
                  <c:v>51.768399406079702</c:v>
                </c:pt>
                <c:pt idx="25">
                  <c:v>51.447419243357501</c:v>
                </c:pt>
                <c:pt idx="26">
                  <c:v>50.901737173055601</c:v>
                </c:pt>
                <c:pt idx="27">
                  <c:v>50.882038317369201</c:v>
                </c:pt>
                <c:pt idx="28">
                  <c:v>51.0094320847315</c:v>
                </c:pt>
                <c:pt idx="29">
                  <c:v>51.830542269893002</c:v>
                </c:pt>
                <c:pt idx="30">
                  <c:v>51.693412666598398</c:v>
                </c:pt>
                <c:pt idx="31">
                  <c:v>51.069247140185702</c:v>
                </c:pt>
                <c:pt idx="32">
                  <c:v>50.630505011515801</c:v>
                </c:pt>
                <c:pt idx="33">
                  <c:v>50.6384106566084</c:v>
                </c:pt>
                <c:pt idx="34">
                  <c:v>49.552063060223801</c:v>
                </c:pt>
                <c:pt idx="35">
                  <c:v>49.641751493967398</c:v>
                </c:pt>
                <c:pt idx="36">
                  <c:v>49.225639624442103</c:v>
                </c:pt>
                <c:pt idx="37">
                  <c:v>49.090685135388803</c:v>
                </c:pt>
                <c:pt idx="38">
                  <c:v>48.960270047703197</c:v>
                </c:pt>
                <c:pt idx="39">
                  <c:v>50.418339533213697</c:v>
                </c:pt>
                <c:pt idx="40">
                  <c:v>50.5382372550458</c:v>
                </c:pt>
                <c:pt idx="41">
                  <c:v>50.748499970512398</c:v>
                </c:pt>
                <c:pt idx="42">
                  <c:v>50.222543853390498</c:v>
                </c:pt>
                <c:pt idx="43">
                  <c:v>50.389478155747099</c:v>
                </c:pt>
                <c:pt idx="44">
                  <c:v>49.472607605371998</c:v>
                </c:pt>
                <c:pt idx="45">
                  <c:v>48.8531880129973</c:v>
                </c:pt>
                <c:pt idx="46">
                  <c:v>48.816635519939197</c:v>
                </c:pt>
                <c:pt idx="47">
                  <c:v>47.759309243464898</c:v>
                </c:pt>
                <c:pt idx="48">
                  <c:v>44.693664581359698</c:v>
                </c:pt>
                <c:pt idx="49">
                  <c:v>44.777618391678097</c:v>
                </c:pt>
                <c:pt idx="50">
                  <c:v>44.688133631423703</c:v>
                </c:pt>
                <c:pt idx="51">
                  <c:v>45.258649378135701</c:v>
                </c:pt>
                <c:pt idx="52">
                  <c:v>44.843852879774097</c:v>
                </c:pt>
                <c:pt idx="53">
                  <c:v>45.394716769172099</c:v>
                </c:pt>
                <c:pt idx="54">
                  <c:v>45.369872854434597</c:v>
                </c:pt>
                <c:pt idx="55">
                  <c:v>45.0309575202524</c:v>
                </c:pt>
                <c:pt idx="56">
                  <c:v>46.070495685935498</c:v>
                </c:pt>
                <c:pt idx="57">
                  <c:v>46.1832678392798</c:v>
                </c:pt>
                <c:pt idx="58">
                  <c:v>46.390684649760097</c:v>
                </c:pt>
                <c:pt idx="59">
                  <c:v>47.065884510509598</c:v>
                </c:pt>
                <c:pt idx="60">
                  <c:v>46.124241079702799</c:v>
                </c:pt>
                <c:pt idx="61">
                  <c:v>46.090498492734902</c:v>
                </c:pt>
                <c:pt idx="62">
                  <c:v>44.310390458940198</c:v>
                </c:pt>
                <c:pt idx="63">
                  <c:v>40.377166184799599</c:v>
                </c:pt>
                <c:pt idx="64">
                  <c:v>40.703068807017701</c:v>
                </c:pt>
                <c:pt idx="65">
                  <c:v>41.148535636551102</c:v>
                </c:pt>
                <c:pt idx="66">
                  <c:v>41.186110123517203</c:v>
                </c:pt>
                <c:pt idx="67">
                  <c:v>40.808217533211803</c:v>
                </c:pt>
                <c:pt idx="68">
                  <c:v>41.6244597796953</c:v>
                </c:pt>
                <c:pt idx="69">
                  <c:v>41.959371368325598</c:v>
                </c:pt>
                <c:pt idx="70">
                  <c:v>42.281707486436801</c:v>
                </c:pt>
                <c:pt idx="71">
                  <c:v>41.546638371448203</c:v>
                </c:pt>
                <c:pt idx="72">
                  <c:v>41.692620823862597</c:v>
                </c:pt>
                <c:pt idx="73">
                  <c:v>41.434768482336501</c:v>
                </c:pt>
                <c:pt idx="74">
                  <c:v>41.613685917354402</c:v>
                </c:pt>
                <c:pt idx="75">
                  <c:v>41.663505041429303</c:v>
                </c:pt>
                <c:pt idx="76">
                  <c:v>43.569585038017799</c:v>
                </c:pt>
                <c:pt idx="77">
                  <c:v>44.634055362613601</c:v>
                </c:pt>
                <c:pt idx="78">
                  <c:v>45.364257872227398</c:v>
                </c:pt>
                <c:pt idx="79">
                  <c:v>45.300048067471202</c:v>
                </c:pt>
                <c:pt idx="80">
                  <c:v>45.602753509569503</c:v>
                </c:pt>
                <c:pt idx="81">
                  <c:v>46.8143463427784</c:v>
                </c:pt>
                <c:pt idx="82">
                  <c:v>47.319178998387301</c:v>
                </c:pt>
                <c:pt idx="83">
                  <c:v>46.850867380314902</c:v>
                </c:pt>
                <c:pt idx="84">
                  <c:v>48.3711890681518</c:v>
                </c:pt>
                <c:pt idx="85">
                  <c:v>50.761735323740801</c:v>
                </c:pt>
                <c:pt idx="86">
                  <c:v>51.548105396122899</c:v>
                </c:pt>
                <c:pt idx="87">
                  <c:v>51.6833996781167</c:v>
                </c:pt>
                <c:pt idx="88">
                  <c:v>52.822210074786298</c:v>
                </c:pt>
                <c:pt idx="89">
                  <c:v>51.508001793382697</c:v>
                </c:pt>
                <c:pt idx="90">
                  <c:v>51.029898246064697</c:v>
                </c:pt>
              </c:numCache>
            </c:numRef>
          </c:val>
          <c:smooth val="0"/>
          <c:extLst>
            <c:ext xmlns:c16="http://schemas.microsoft.com/office/drawing/2014/chart" uri="{C3380CC4-5D6E-409C-BE32-E72D297353CC}">
              <c16:uniqueId val="{00000001-3261-4478-9748-C2A6529ADDC2}"/>
            </c:ext>
          </c:extLst>
        </c:ser>
        <c:ser>
          <c:idx val="3"/>
          <c:order val="2"/>
          <c:tx>
            <c:strRef>
              <c:f>[Dette_SNF_pays_projections.xlsx]Data!$D$3</c:f>
              <c:strCache>
                <c:ptCount val="1"/>
                <c:pt idx="0">
                  <c:v>ES</c:v>
                </c:pt>
              </c:strCache>
            </c:strRef>
          </c:tx>
          <c:spPr>
            <a:ln w="15875" cap="rnd" cmpd="sng" algn="ctr">
              <a:solidFill>
                <a:srgbClr val="FFCB00"/>
              </a:solidFill>
              <a:prstDash val="solid"/>
              <a:round/>
              <a:headEnd type="none" w="med" len="med"/>
              <a:tailEnd type="none" w="med" len="med"/>
            </a:ln>
            <a:effectLst/>
          </c:spPr>
          <c:marker>
            <c:symbol val="none"/>
          </c:marker>
          <c:cat>
            <c:numRef>
              <c:f>[Dette_SNF_pays_projections.xlsx]Data!$A$4:$A$94</c:f>
              <c:numCache>
                <c:formatCode>m/d/yyyy</c:formatCode>
                <c:ptCount val="91"/>
                <c:pt idx="0">
                  <c:v>36220</c:v>
                </c:pt>
                <c:pt idx="1">
                  <c:v>36312</c:v>
                </c:pt>
                <c:pt idx="2">
                  <c:v>36404</c:v>
                </c:pt>
                <c:pt idx="3">
                  <c:v>36495</c:v>
                </c:pt>
                <c:pt idx="4">
                  <c:v>36586</c:v>
                </c:pt>
                <c:pt idx="5">
                  <c:v>36678</c:v>
                </c:pt>
                <c:pt idx="6">
                  <c:v>36770</c:v>
                </c:pt>
                <c:pt idx="7">
                  <c:v>36861</c:v>
                </c:pt>
                <c:pt idx="8">
                  <c:v>36951</c:v>
                </c:pt>
                <c:pt idx="9">
                  <c:v>37043</c:v>
                </c:pt>
                <c:pt idx="10">
                  <c:v>37135</c:v>
                </c:pt>
                <c:pt idx="11">
                  <c:v>37226</c:v>
                </c:pt>
                <c:pt idx="12">
                  <c:v>37316</c:v>
                </c:pt>
                <c:pt idx="13">
                  <c:v>37408</c:v>
                </c:pt>
                <c:pt idx="14">
                  <c:v>37500</c:v>
                </c:pt>
                <c:pt idx="15">
                  <c:v>37591</c:v>
                </c:pt>
                <c:pt idx="16">
                  <c:v>37681</c:v>
                </c:pt>
                <c:pt idx="17">
                  <c:v>37773</c:v>
                </c:pt>
                <c:pt idx="18">
                  <c:v>37865</c:v>
                </c:pt>
                <c:pt idx="19">
                  <c:v>37956</c:v>
                </c:pt>
                <c:pt idx="20">
                  <c:v>38047</c:v>
                </c:pt>
                <c:pt idx="21">
                  <c:v>38139</c:v>
                </c:pt>
                <c:pt idx="22">
                  <c:v>38231</c:v>
                </c:pt>
                <c:pt idx="23">
                  <c:v>38322</c:v>
                </c:pt>
                <c:pt idx="24">
                  <c:v>38412</c:v>
                </c:pt>
                <c:pt idx="25">
                  <c:v>38504</c:v>
                </c:pt>
                <c:pt idx="26">
                  <c:v>38596</c:v>
                </c:pt>
                <c:pt idx="27">
                  <c:v>38687</c:v>
                </c:pt>
                <c:pt idx="28">
                  <c:v>38777</c:v>
                </c:pt>
                <c:pt idx="29">
                  <c:v>38869</c:v>
                </c:pt>
                <c:pt idx="30">
                  <c:v>38961</c:v>
                </c:pt>
                <c:pt idx="31">
                  <c:v>39052</c:v>
                </c:pt>
                <c:pt idx="32">
                  <c:v>39142</c:v>
                </c:pt>
                <c:pt idx="33">
                  <c:v>39234</c:v>
                </c:pt>
                <c:pt idx="34">
                  <c:v>39326</c:v>
                </c:pt>
                <c:pt idx="35">
                  <c:v>39417</c:v>
                </c:pt>
                <c:pt idx="36">
                  <c:v>39508</c:v>
                </c:pt>
                <c:pt idx="37">
                  <c:v>39600</c:v>
                </c:pt>
                <c:pt idx="38">
                  <c:v>39692</c:v>
                </c:pt>
                <c:pt idx="39">
                  <c:v>39783</c:v>
                </c:pt>
                <c:pt idx="40">
                  <c:v>39873</c:v>
                </c:pt>
                <c:pt idx="41">
                  <c:v>39965</c:v>
                </c:pt>
                <c:pt idx="42">
                  <c:v>40057</c:v>
                </c:pt>
                <c:pt idx="43">
                  <c:v>40148</c:v>
                </c:pt>
                <c:pt idx="44">
                  <c:v>40238</c:v>
                </c:pt>
                <c:pt idx="45">
                  <c:v>40330</c:v>
                </c:pt>
                <c:pt idx="46">
                  <c:v>40422</c:v>
                </c:pt>
                <c:pt idx="47">
                  <c:v>40513</c:v>
                </c:pt>
                <c:pt idx="48">
                  <c:v>40603</c:v>
                </c:pt>
                <c:pt idx="49">
                  <c:v>40695</c:v>
                </c:pt>
                <c:pt idx="50">
                  <c:v>40787</c:v>
                </c:pt>
                <c:pt idx="51">
                  <c:v>40878</c:v>
                </c:pt>
                <c:pt idx="52">
                  <c:v>40969</c:v>
                </c:pt>
                <c:pt idx="53">
                  <c:v>41061</c:v>
                </c:pt>
                <c:pt idx="54">
                  <c:v>41153</c:v>
                </c:pt>
                <c:pt idx="55">
                  <c:v>41244</c:v>
                </c:pt>
                <c:pt idx="56">
                  <c:v>41334</c:v>
                </c:pt>
                <c:pt idx="57">
                  <c:v>41426</c:v>
                </c:pt>
                <c:pt idx="58">
                  <c:v>41518</c:v>
                </c:pt>
                <c:pt idx="59">
                  <c:v>41609</c:v>
                </c:pt>
                <c:pt idx="60">
                  <c:v>41699</c:v>
                </c:pt>
                <c:pt idx="61">
                  <c:v>41791</c:v>
                </c:pt>
                <c:pt idx="62">
                  <c:v>41883</c:v>
                </c:pt>
                <c:pt idx="63">
                  <c:v>41974</c:v>
                </c:pt>
                <c:pt idx="64">
                  <c:v>42064</c:v>
                </c:pt>
                <c:pt idx="65">
                  <c:v>42156</c:v>
                </c:pt>
                <c:pt idx="66">
                  <c:v>42248</c:v>
                </c:pt>
                <c:pt idx="67">
                  <c:v>42339</c:v>
                </c:pt>
                <c:pt idx="68">
                  <c:v>42430</c:v>
                </c:pt>
                <c:pt idx="69">
                  <c:v>42522</c:v>
                </c:pt>
                <c:pt idx="70">
                  <c:v>42614</c:v>
                </c:pt>
                <c:pt idx="71">
                  <c:v>42705</c:v>
                </c:pt>
                <c:pt idx="72">
                  <c:v>42795</c:v>
                </c:pt>
                <c:pt idx="73">
                  <c:v>42887</c:v>
                </c:pt>
                <c:pt idx="74">
                  <c:v>42979</c:v>
                </c:pt>
                <c:pt idx="75">
                  <c:v>43070</c:v>
                </c:pt>
                <c:pt idx="76">
                  <c:v>43160</c:v>
                </c:pt>
                <c:pt idx="77">
                  <c:v>43252</c:v>
                </c:pt>
                <c:pt idx="78">
                  <c:v>43344</c:v>
                </c:pt>
                <c:pt idx="79">
                  <c:v>43435</c:v>
                </c:pt>
                <c:pt idx="80">
                  <c:v>43525</c:v>
                </c:pt>
                <c:pt idx="81">
                  <c:v>43617</c:v>
                </c:pt>
                <c:pt idx="82">
                  <c:v>43709</c:v>
                </c:pt>
                <c:pt idx="83">
                  <c:v>43800</c:v>
                </c:pt>
                <c:pt idx="84">
                  <c:v>43891</c:v>
                </c:pt>
                <c:pt idx="85">
                  <c:v>43983</c:v>
                </c:pt>
                <c:pt idx="86">
                  <c:v>44075</c:v>
                </c:pt>
                <c:pt idx="87">
                  <c:v>44166</c:v>
                </c:pt>
                <c:pt idx="88">
                  <c:v>44256</c:v>
                </c:pt>
                <c:pt idx="89">
                  <c:v>44348</c:v>
                </c:pt>
                <c:pt idx="90">
                  <c:v>44440</c:v>
                </c:pt>
              </c:numCache>
            </c:numRef>
          </c:cat>
          <c:val>
            <c:numRef>
              <c:f>[Dette_SNF_pays_projections.xlsx]Data!$D$4:$D$600</c:f>
              <c:numCache>
                <c:formatCode>General</c:formatCode>
                <c:ptCount val="597"/>
                <c:pt idx="0">
                  <c:v>44.512999999999998</c:v>
                </c:pt>
                <c:pt idx="1">
                  <c:v>48.253999999999998</c:v>
                </c:pt>
                <c:pt idx="2">
                  <c:v>47.948</c:v>
                </c:pt>
                <c:pt idx="3">
                  <c:v>48.771000000000001</c:v>
                </c:pt>
                <c:pt idx="4">
                  <c:v>49.002259221867398</c:v>
                </c:pt>
                <c:pt idx="5">
                  <c:v>51.2537401356186</c:v>
                </c:pt>
                <c:pt idx="6">
                  <c:v>52.917430845733499</c:v>
                </c:pt>
                <c:pt idx="7">
                  <c:v>53.217329293309703</c:v>
                </c:pt>
                <c:pt idx="8">
                  <c:v>53.319489523371601</c:v>
                </c:pt>
                <c:pt idx="9">
                  <c:v>55.390844574301603</c:v>
                </c:pt>
                <c:pt idx="10">
                  <c:v>55.816816751339097</c:v>
                </c:pt>
                <c:pt idx="11">
                  <c:v>57.894158714851599</c:v>
                </c:pt>
                <c:pt idx="12">
                  <c:v>58.987168500906698</c:v>
                </c:pt>
                <c:pt idx="13">
                  <c:v>59.657937153012199</c:v>
                </c:pt>
                <c:pt idx="14">
                  <c:v>60.002656208073198</c:v>
                </c:pt>
                <c:pt idx="15">
                  <c:v>61.405079300702297</c:v>
                </c:pt>
                <c:pt idx="16">
                  <c:v>62.052483734135897</c:v>
                </c:pt>
                <c:pt idx="17">
                  <c:v>62.909568849099102</c:v>
                </c:pt>
                <c:pt idx="18">
                  <c:v>63.5912884649535</c:v>
                </c:pt>
                <c:pt idx="19">
                  <c:v>65.777684708064399</c:v>
                </c:pt>
                <c:pt idx="20">
                  <c:v>66.552257387792295</c:v>
                </c:pt>
                <c:pt idx="21">
                  <c:v>68.219090519866597</c:v>
                </c:pt>
                <c:pt idx="22">
                  <c:v>68.4357316758054</c:v>
                </c:pt>
                <c:pt idx="23">
                  <c:v>70.782966058012406</c:v>
                </c:pt>
                <c:pt idx="24">
                  <c:v>72.509459340548801</c:v>
                </c:pt>
                <c:pt idx="25">
                  <c:v>75.330978661109896</c:v>
                </c:pt>
                <c:pt idx="26">
                  <c:v>76.888772586437</c:v>
                </c:pt>
                <c:pt idx="27">
                  <c:v>80.128364804492804</c:v>
                </c:pt>
                <c:pt idx="28">
                  <c:v>83.575256032214099</c:v>
                </c:pt>
                <c:pt idx="29">
                  <c:v>85.942130430190602</c:v>
                </c:pt>
                <c:pt idx="30">
                  <c:v>89.562989780393707</c:v>
                </c:pt>
                <c:pt idx="31">
                  <c:v>94.090691287208998</c:v>
                </c:pt>
                <c:pt idx="32">
                  <c:v>96.078103926974407</c:v>
                </c:pt>
                <c:pt idx="33">
                  <c:v>100.73962779711</c:v>
                </c:pt>
                <c:pt idx="34">
                  <c:v>102.181386584718</c:v>
                </c:pt>
                <c:pt idx="35">
                  <c:v>103.50772961278</c:v>
                </c:pt>
                <c:pt idx="36">
                  <c:v>103.27852450333801</c:v>
                </c:pt>
                <c:pt idx="37">
                  <c:v>104.14877124405</c:v>
                </c:pt>
                <c:pt idx="38">
                  <c:v>105.26823990804</c:v>
                </c:pt>
                <c:pt idx="39">
                  <c:v>106.54027205844601</c:v>
                </c:pt>
                <c:pt idx="40">
                  <c:v>107.370833987992</c:v>
                </c:pt>
                <c:pt idx="41">
                  <c:v>108.147236898275</c:v>
                </c:pt>
                <c:pt idx="42">
                  <c:v>107.898601787635</c:v>
                </c:pt>
                <c:pt idx="43">
                  <c:v>107.832993398627</c:v>
                </c:pt>
                <c:pt idx="44">
                  <c:v>107.657970987357</c:v>
                </c:pt>
                <c:pt idx="45">
                  <c:v>108.212890030842</c:v>
                </c:pt>
                <c:pt idx="46">
                  <c:v>107.72415301895199</c:v>
                </c:pt>
                <c:pt idx="47">
                  <c:v>106.758962589109</c:v>
                </c:pt>
                <c:pt idx="48">
                  <c:v>105.719192034076</c:v>
                </c:pt>
                <c:pt idx="49">
                  <c:v>103.98537691804501</c:v>
                </c:pt>
                <c:pt idx="50">
                  <c:v>103.02133398587399</c:v>
                </c:pt>
                <c:pt idx="51">
                  <c:v>102.68114232211499</c:v>
                </c:pt>
                <c:pt idx="52">
                  <c:v>102.370544116673</c:v>
                </c:pt>
                <c:pt idx="53">
                  <c:v>101.18027132696101</c:v>
                </c:pt>
                <c:pt idx="54">
                  <c:v>99.897438164921695</c:v>
                </c:pt>
                <c:pt idx="55">
                  <c:v>98.544465662366093</c:v>
                </c:pt>
                <c:pt idx="56">
                  <c:v>96.208976328043093</c:v>
                </c:pt>
                <c:pt idx="57">
                  <c:v>94.8536917402066</c:v>
                </c:pt>
                <c:pt idx="58">
                  <c:v>93.434526800012605</c:v>
                </c:pt>
                <c:pt idx="59">
                  <c:v>91.531124675110803</c:v>
                </c:pt>
                <c:pt idx="60">
                  <c:v>89.336188772481194</c:v>
                </c:pt>
                <c:pt idx="61">
                  <c:v>87.914006213943907</c:v>
                </c:pt>
                <c:pt idx="62">
                  <c:v>87.478264598782005</c:v>
                </c:pt>
                <c:pt idx="63">
                  <c:v>84.374485301668898</c:v>
                </c:pt>
                <c:pt idx="64">
                  <c:v>83.481584873927005</c:v>
                </c:pt>
                <c:pt idx="65">
                  <c:v>81.276551692042602</c:v>
                </c:pt>
                <c:pt idx="66">
                  <c:v>79.425784770201304</c:v>
                </c:pt>
                <c:pt idx="67">
                  <c:v>77.565122170769996</c:v>
                </c:pt>
                <c:pt idx="68">
                  <c:v>76.105305484729698</c:v>
                </c:pt>
                <c:pt idx="69">
                  <c:v>74.960743499853905</c:v>
                </c:pt>
                <c:pt idx="70">
                  <c:v>73.572323309849494</c:v>
                </c:pt>
                <c:pt idx="71">
                  <c:v>72.295212956977693</c:v>
                </c:pt>
                <c:pt idx="72">
                  <c:v>72.065247162354893</c:v>
                </c:pt>
                <c:pt idx="73">
                  <c:v>70.383257490822004</c:v>
                </c:pt>
                <c:pt idx="74">
                  <c:v>68.800955139447893</c:v>
                </c:pt>
                <c:pt idx="75">
                  <c:v>66.961881179171101</c:v>
                </c:pt>
                <c:pt idx="76">
                  <c:v>65.907258941571797</c:v>
                </c:pt>
                <c:pt idx="77">
                  <c:v>65.588132800579203</c:v>
                </c:pt>
                <c:pt idx="78">
                  <c:v>64.862619792238604</c:v>
                </c:pt>
                <c:pt idx="79">
                  <c:v>63.4189314187552</c:v>
                </c:pt>
                <c:pt idx="80">
                  <c:v>63.108090086322598</c:v>
                </c:pt>
                <c:pt idx="81">
                  <c:v>62.623724398190198</c:v>
                </c:pt>
                <c:pt idx="82">
                  <c:v>62.6314413018994</c:v>
                </c:pt>
                <c:pt idx="83">
                  <c:v>60.552887995981898</c:v>
                </c:pt>
                <c:pt idx="84">
                  <c:v>62.152975698670303</c:v>
                </c:pt>
                <c:pt idx="85">
                  <c:v>68.613498275767697</c:v>
                </c:pt>
                <c:pt idx="86">
                  <c:v>69.632110231756997</c:v>
                </c:pt>
                <c:pt idx="87">
                  <c:v>70.5311654372573</c:v>
                </c:pt>
                <c:pt idx="88">
                  <c:v>71.469169623209197</c:v>
                </c:pt>
                <c:pt idx="89">
                  <c:v>69.104809141611497</c:v>
                </c:pt>
                <c:pt idx="90">
                  <c:v>67.4983393796944</c:v>
                </c:pt>
              </c:numCache>
            </c:numRef>
          </c:val>
          <c:smooth val="0"/>
          <c:extLst>
            <c:ext xmlns:c16="http://schemas.microsoft.com/office/drawing/2014/chart" uri="{C3380CC4-5D6E-409C-BE32-E72D297353CC}">
              <c16:uniqueId val="{00000002-3261-4478-9748-C2A6529ADDC2}"/>
            </c:ext>
          </c:extLst>
        </c:ser>
        <c:ser>
          <c:idx val="4"/>
          <c:order val="3"/>
          <c:tx>
            <c:strRef>
              <c:f>[Dette_SNF_pays_projections.xlsx]Data!$E$3</c:f>
              <c:strCache>
                <c:ptCount val="1"/>
                <c:pt idx="0">
                  <c:v>IT</c:v>
                </c:pt>
              </c:strCache>
            </c:strRef>
          </c:tx>
          <c:spPr>
            <a:ln w="15875" cap="rnd" cmpd="sng" algn="ctr">
              <a:solidFill>
                <a:srgbClr val="FF7800"/>
              </a:solidFill>
              <a:prstDash val="solid"/>
              <a:round/>
              <a:headEnd type="none" w="med" len="med"/>
              <a:tailEnd type="none" w="med" len="med"/>
            </a:ln>
            <a:effectLst/>
          </c:spPr>
          <c:marker>
            <c:symbol val="none"/>
          </c:marker>
          <c:cat>
            <c:numRef>
              <c:f>[Dette_SNF_pays_projections.xlsx]Data!$A$4:$A$94</c:f>
              <c:numCache>
                <c:formatCode>m/d/yyyy</c:formatCode>
                <c:ptCount val="91"/>
                <c:pt idx="0">
                  <c:v>36220</c:v>
                </c:pt>
                <c:pt idx="1">
                  <c:v>36312</c:v>
                </c:pt>
                <c:pt idx="2">
                  <c:v>36404</c:v>
                </c:pt>
                <c:pt idx="3">
                  <c:v>36495</c:v>
                </c:pt>
                <c:pt idx="4">
                  <c:v>36586</c:v>
                </c:pt>
                <c:pt idx="5">
                  <c:v>36678</c:v>
                </c:pt>
                <c:pt idx="6">
                  <c:v>36770</c:v>
                </c:pt>
                <c:pt idx="7">
                  <c:v>36861</c:v>
                </c:pt>
                <c:pt idx="8">
                  <c:v>36951</c:v>
                </c:pt>
                <c:pt idx="9">
                  <c:v>37043</c:v>
                </c:pt>
                <c:pt idx="10">
                  <c:v>37135</c:v>
                </c:pt>
                <c:pt idx="11">
                  <c:v>37226</c:v>
                </c:pt>
                <c:pt idx="12">
                  <c:v>37316</c:v>
                </c:pt>
                <c:pt idx="13">
                  <c:v>37408</c:v>
                </c:pt>
                <c:pt idx="14">
                  <c:v>37500</c:v>
                </c:pt>
                <c:pt idx="15">
                  <c:v>37591</c:v>
                </c:pt>
                <c:pt idx="16">
                  <c:v>37681</c:v>
                </c:pt>
                <c:pt idx="17">
                  <c:v>37773</c:v>
                </c:pt>
                <c:pt idx="18">
                  <c:v>37865</c:v>
                </c:pt>
                <c:pt idx="19">
                  <c:v>37956</c:v>
                </c:pt>
                <c:pt idx="20">
                  <c:v>38047</c:v>
                </c:pt>
                <c:pt idx="21">
                  <c:v>38139</c:v>
                </c:pt>
                <c:pt idx="22">
                  <c:v>38231</c:v>
                </c:pt>
                <c:pt idx="23">
                  <c:v>38322</c:v>
                </c:pt>
                <c:pt idx="24">
                  <c:v>38412</c:v>
                </c:pt>
                <c:pt idx="25">
                  <c:v>38504</c:v>
                </c:pt>
                <c:pt idx="26">
                  <c:v>38596</c:v>
                </c:pt>
                <c:pt idx="27">
                  <c:v>38687</c:v>
                </c:pt>
                <c:pt idx="28">
                  <c:v>38777</c:v>
                </c:pt>
                <c:pt idx="29">
                  <c:v>38869</c:v>
                </c:pt>
                <c:pt idx="30">
                  <c:v>38961</c:v>
                </c:pt>
                <c:pt idx="31">
                  <c:v>39052</c:v>
                </c:pt>
                <c:pt idx="32">
                  <c:v>39142</c:v>
                </c:pt>
                <c:pt idx="33">
                  <c:v>39234</c:v>
                </c:pt>
                <c:pt idx="34">
                  <c:v>39326</c:v>
                </c:pt>
                <c:pt idx="35">
                  <c:v>39417</c:v>
                </c:pt>
                <c:pt idx="36">
                  <c:v>39508</c:v>
                </c:pt>
                <c:pt idx="37">
                  <c:v>39600</c:v>
                </c:pt>
                <c:pt idx="38">
                  <c:v>39692</c:v>
                </c:pt>
                <c:pt idx="39">
                  <c:v>39783</c:v>
                </c:pt>
                <c:pt idx="40">
                  <c:v>39873</c:v>
                </c:pt>
                <c:pt idx="41">
                  <c:v>39965</c:v>
                </c:pt>
                <c:pt idx="42">
                  <c:v>40057</c:v>
                </c:pt>
                <c:pt idx="43">
                  <c:v>40148</c:v>
                </c:pt>
                <c:pt idx="44">
                  <c:v>40238</c:v>
                </c:pt>
                <c:pt idx="45">
                  <c:v>40330</c:v>
                </c:pt>
                <c:pt idx="46">
                  <c:v>40422</c:v>
                </c:pt>
                <c:pt idx="47">
                  <c:v>40513</c:v>
                </c:pt>
                <c:pt idx="48">
                  <c:v>40603</c:v>
                </c:pt>
                <c:pt idx="49">
                  <c:v>40695</c:v>
                </c:pt>
                <c:pt idx="50">
                  <c:v>40787</c:v>
                </c:pt>
                <c:pt idx="51">
                  <c:v>40878</c:v>
                </c:pt>
                <c:pt idx="52">
                  <c:v>40969</c:v>
                </c:pt>
                <c:pt idx="53">
                  <c:v>41061</c:v>
                </c:pt>
                <c:pt idx="54">
                  <c:v>41153</c:v>
                </c:pt>
                <c:pt idx="55">
                  <c:v>41244</c:v>
                </c:pt>
                <c:pt idx="56">
                  <c:v>41334</c:v>
                </c:pt>
                <c:pt idx="57">
                  <c:v>41426</c:v>
                </c:pt>
                <c:pt idx="58">
                  <c:v>41518</c:v>
                </c:pt>
                <c:pt idx="59">
                  <c:v>41609</c:v>
                </c:pt>
                <c:pt idx="60">
                  <c:v>41699</c:v>
                </c:pt>
                <c:pt idx="61">
                  <c:v>41791</c:v>
                </c:pt>
                <c:pt idx="62">
                  <c:v>41883</c:v>
                </c:pt>
                <c:pt idx="63">
                  <c:v>41974</c:v>
                </c:pt>
                <c:pt idx="64">
                  <c:v>42064</c:v>
                </c:pt>
                <c:pt idx="65">
                  <c:v>42156</c:v>
                </c:pt>
                <c:pt idx="66">
                  <c:v>42248</c:v>
                </c:pt>
                <c:pt idx="67">
                  <c:v>42339</c:v>
                </c:pt>
                <c:pt idx="68">
                  <c:v>42430</c:v>
                </c:pt>
                <c:pt idx="69">
                  <c:v>42522</c:v>
                </c:pt>
                <c:pt idx="70">
                  <c:v>42614</c:v>
                </c:pt>
                <c:pt idx="71">
                  <c:v>42705</c:v>
                </c:pt>
                <c:pt idx="72">
                  <c:v>42795</c:v>
                </c:pt>
                <c:pt idx="73">
                  <c:v>42887</c:v>
                </c:pt>
                <c:pt idx="74">
                  <c:v>42979</c:v>
                </c:pt>
                <c:pt idx="75">
                  <c:v>43070</c:v>
                </c:pt>
                <c:pt idx="76">
                  <c:v>43160</c:v>
                </c:pt>
                <c:pt idx="77">
                  <c:v>43252</c:v>
                </c:pt>
                <c:pt idx="78">
                  <c:v>43344</c:v>
                </c:pt>
                <c:pt idx="79">
                  <c:v>43435</c:v>
                </c:pt>
                <c:pt idx="80">
                  <c:v>43525</c:v>
                </c:pt>
                <c:pt idx="81">
                  <c:v>43617</c:v>
                </c:pt>
                <c:pt idx="82">
                  <c:v>43709</c:v>
                </c:pt>
                <c:pt idx="83">
                  <c:v>43800</c:v>
                </c:pt>
                <c:pt idx="84">
                  <c:v>43891</c:v>
                </c:pt>
                <c:pt idx="85">
                  <c:v>43983</c:v>
                </c:pt>
                <c:pt idx="86">
                  <c:v>44075</c:v>
                </c:pt>
                <c:pt idx="87">
                  <c:v>44166</c:v>
                </c:pt>
                <c:pt idx="88">
                  <c:v>44256</c:v>
                </c:pt>
                <c:pt idx="89">
                  <c:v>44348</c:v>
                </c:pt>
                <c:pt idx="90">
                  <c:v>44440</c:v>
                </c:pt>
              </c:numCache>
            </c:numRef>
          </c:cat>
          <c:val>
            <c:numRef>
              <c:f>[Dette_SNF_pays_projections.xlsx]Data!$E$4:$E$600</c:f>
              <c:numCache>
                <c:formatCode>General</c:formatCode>
                <c:ptCount val="597"/>
                <c:pt idx="0">
                  <c:v>46.585999999999999</c:v>
                </c:pt>
                <c:pt idx="1">
                  <c:v>48.9</c:v>
                </c:pt>
                <c:pt idx="2">
                  <c:v>48.521999999999998</c:v>
                </c:pt>
                <c:pt idx="3">
                  <c:v>50.206000000000003</c:v>
                </c:pt>
                <c:pt idx="4">
                  <c:v>49.919606366942503</c:v>
                </c:pt>
                <c:pt idx="5">
                  <c:v>50.702542787464203</c:v>
                </c:pt>
                <c:pt idx="6">
                  <c:v>51.131064461833702</c:v>
                </c:pt>
                <c:pt idx="7">
                  <c:v>53.347184574189498</c:v>
                </c:pt>
                <c:pt idx="8">
                  <c:v>53.664724667740003</c:v>
                </c:pt>
                <c:pt idx="9">
                  <c:v>54.092124397463103</c:v>
                </c:pt>
                <c:pt idx="10">
                  <c:v>54.122118641195897</c:v>
                </c:pt>
                <c:pt idx="11">
                  <c:v>55.098096924271402</c:v>
                </c:pt>
                <c:pt idx="12">
                  <c:v>54.837165672785297</c:v>
                </c:pt>
                <c:pt idx="13">
                  <c:v>55.1740047278399</c:v>
                </c:pt>
                <c:pt idx="14">
                  <c:v>54.748134809681403</c:v>
                </c:pt>
                <c:pt idx="15">
                  <c:v>55.877914063250103</c:v>
                </c:pt>
                <c:pt idx="16">
                  <c:v>55.721554080798903</c:v>
                </c:pt>
                <c:pt idx="17">
                  <c:v>56.445363518298201</c:v>
                </c:pt>
                <c:pt idx="18">
                  <c:v>56.074243900514297</c:v>
                </c:pt>
                <c:pt idx="19">
                  <c:v>58.156824828461602</c:v>
                </c:pt>
                <c:pt idx="20">
                  <c:v>57.343795336382001</c:v>
                </c:pt>
                <c:pt idx="21">
                  <c:v>58.304545196725599</c:v>
                </c:pt>
                <c:pt idx="22">
                  <c:v>57.7886031967031</c:v>
                </c:pt>
                <c:pt idx="23">
                  <c:v>59.090550407888102</c:v>
                </c:pt>
                <c:pt idx="24">
                  <c:v>59.638395420691801</c:v>
                </c:pt>
                <c:pt idx="25">
                  <c:v>60.345808906081402</c:v>
                </c:pt>
                <c:pt idx="26">
                  <c:v>60.454835315074803</c:v>
                </c:pt>
                <c:pt idx="27">
                  <c:v>62.060558855726001</c:v>
                </c:pt>
                <c:pt idx="28">
                  <c:v>62.376697851621998</c:v>
                </c:pt>
                <c:pt idx="29">
                  <c:v>63.344887896177198</c:v>
                </c:pt>
                <c:pt idx="30">
                  <c:v>63.505894648060597</c:v>
                </c:pt>
                <c:pt idx="31">
                  <c:v>64.874061795301202</c:v>
                </c:pt>
                <c:pt idx="32">
                  <c:v>65.348161387541197</c:v>
                </c:pt>
                <c:pt idx="33">
                  <c:v>66.938152217775396</c:v>
                </c:pt>
                <c:pt idx="34">
                  <c:v>67.451180388084396</c:v>
                </c:pt>
                <c:pt idx="35">
                  <c:v>70.335990231879506</c:v>
                </c:pt>
                <c:pt idx="36">
                  <c:v>73.725057106051693</c:v>
                </c:pt>
                <c:pt idx="37">
                  <c:v>73.376963802379507</c:v>
                </c:pt>
                <c:pt idx="38">
                  <c:v>73.167735670801093</c:v>
                </c:pt>
                <c:pt idx="39">
                  <c:v>73.160242241174302</c:v>
                </c:pt>
                <c:pt idx="40">
                  <c:v>74.922373589297493</c:v>
                </c:pt>
                <c:pt idx="41">
                  <c:v>77.283067963765205</c:v>
                </c:pt>
                <c:pt idx="42">
                  <c:v>76.662728433085704</c:v>
                </c:pt>
                <c:pt idx="43">
                  <c:v>77.650357768406195</c:v>
                </c:pt>
                <c:pt idx="44">
                  <c:v>77.458518818369001</c:v>
                </c:pt>
                <c:pt idx="45">
                  <c:v>77.387790506839593</c:v>
                </c:pt>
                <c:pt idx="46">
                  <c:v>77.362877361347401</c:v>
                </c:pt>
                <c:pt idx="47">
                  <c:v>77.365347686475303</c:v>
                </c:pt>
                <c:pt idx="48">
                  <c:v>77.306094108659394</c:v>
                </c:pt>
                <c:pt idx="49">
                  <c:v>77.305074715809297</c:v>
                </c:pt>
                <c:pt idx="50">
                  <c:v>77.065434531684105</c:v>
                </c:pt>
                <c:pt idx="51">
                  <c:v>76.723143793493705</c:v>
                </c:pt>
                <c:pt idx="52">
                  <c:v>77.173425564284102</c:v>
                </c:pt>
                <c:pt idx="53">
                  <c:v>77.530700848061699</c:v>
                </c:pt>
                <c:pt idx="54">
                  <c:v>77.739516909657596</c:v>
                </c:pt>
                <c:pt idx="55">
                  <c:v>77.919245829322506</c:v>
                </c:pt>
                <c:pt idx="56">
                  <c:v>77.975641003282504</c:v>
                </c:pt>
                <c:pt idx="57">
                  <c:v>77.529797156012705</c:v>
                </c:pt>
                <c:pt idx="58">
                  <c:v>77.041641479266701</c:v>
                </c:pt>
                <c:pt idx="59">
                  <c:v>76.397142386700594</c:v>
                </c:pt>
                <c:pt idx="60">
                  <c:v>76.391007045556094</c:v>
                </c:pt>
                <c:pt idx="61">
                  <c:v>76.1720440039864</c:v>
                </c:pt>
                <c:pt idx="62">
                  <c:v>76.040290174250202</c:v>
                </c:pt>
                <c:pt idx="63">
                  <c:v>74.518345780061907</c:v>
                </c:pt>
                <c:pt idx="64">
                  <c:v>74.539891928350002</c:v>
                </c:pt>
                <c:pt idx="65">
                  <c:v>74.2419583497867</c:v>
                </c:pt>
                <c:pt idx="66">
                  <c:v>73.498294263037096</c:v>
                </c:pt>
                <c:pt idx="67">
                  <c:v>71.9263393314545</c:v>
                </c:pt>
                <c:pt idx="68">
                  <c:v>70.655741138951996</c:v>
                </c:pt>
                <c:pt idx="69">
                  <c:v>70.891610988087905</c:v>
                </c:pt>
                <c:pt idx="70">
                  <c:v>70.162924656713599</c:v>
                </c:pt>
                <c:pt idx="71">
                  <c:v>68.556309719607796</c:v>
                </c:pt>
                <c:pt idx="72">
                  <c:v>68.389016777436296</c:v>
                </c:pt>
                <c:pt idx="73">
                  <c:v>67.599852893267197</c:v>
                </c:pt>
                <c:pt idx="74">
                  <c:v>66.208745601801596</c:v>
                </c:pt>
                <c:pt idx="75">
                  <c:v>66.372207404227197</c:v>
                </c:pt>
                <c:pt idx="76">
                  <c:v>65.967451328267998</c:v>
                </c:pt>
                <c:pt idx="77">
                  <c:v>65.907434083877504</c:v>
                </c:pt>
                <c:pt idx="78">
                  <c:v>65.711444197144402</c:v>
                </c:pt>
                <c:pt idx="79">
                  <c:v>65.413834421741598</c:v>
                </c:pt>
                <c:pt idx="80">
                  <c:v>64.340361584051706</c:v>
                </c:pt>
                <c:pt idx="81">
                  <c:v>63.881706692257197</c:v>
                </c:pt>
                <c:pt idx="82">
                  <c:v>63.775019623151699</c:v>
                </c:pt>
                <c:pt idx="83">
                  <c:v>63.219707780206299</c:v>
                </c:pt>
                <c:pt idx="84">
                  <c:v>65.26087838942</c:v>
                </c:pt>
                <c:pt idx="85">
                  <c:v>68.6820884033786</c:v>
                </c:pt>
                <c:pt idx="86">
                  <c:v>70.605088623738695</c:v>
                </c:pt>
                <c:pt idx="87">
                  <c:v>71.754485709767295</c:v>
                </c:pt>
                <c:pt idx="88">
                  <c:v>72.107505562792497</c:v>
                </c:pt>
                <c:pt idx="89">
                  <c:v>69.427156980868304</c:v>
                </c:pt>
                <c:pt idx="90">
                  <c:v>68.501353796851902</c:v>
                </c:pt>
              </c:numCache>
            </c:numRef>
          </c:val>
          <c:smooth val="0"/>
          <c:extLst>
            <c:ext xmlns:c16="http://schemas.microsoft.com/office/drawing/2014/chart" uri="{C3380CC4-5D6E-409C-BE32-E72D297353CC}">
              <c16:uniqueId val="{00000003-3261-4478-9748-C2A6529ADDC2}"/>
            </c:ext>
          </c:extLst>
        </c:ser>
        <c:ser>
          <c:idx val="5"/>
          <c:order val="4"/>
          <c:tx>
            <c:strRef>
              <c:f>[Dette_SNF_pays_projections.xlsx]Data!$F$3</c:f>
              <c:strCache>
                <c:ptCount val="1"/>
                <c:pt idx="0">
                  <c:v>ZE</c:v>
                </c:pt>
              </c:strCache>
            </c:strRef>
          </c:tx>
          <c:spPr>
            <a:ln w="15875" cap="rnd" cmpd="sng" algn="ctr">
              <a:solidFill>
                <a:srgbClr val="00727C"/>
              </a:solidFill>
              <a:prstDash val="solid"/>
              <a:round/>
              <a:headEnd type="none" w="med" len="med"/>
              <a:tailEnd type="none" w="med" len="med"/>
            </a:ln>
            <a:effectLst/>
          </c:spPr>
          <c:marker>
            <c:symbol val="none"/>
          </c:marker>
          <c:cat>
            <c:numRef>
              <c:f>[Dette_SNF_pays_projections.xlsx]Data!$A$4:$A$94</c:f>
              <c:numCache>
                <c:formatCode>m/d/yyyy</c:formatCode>
                <c:ptCount val="91"/>
                <c:pt idx="0">
                  <c:v>36220</c:v>
                </c:pt>
                <c:pt idx="1">
                  <c:v>36312</c:v>
                </c:pt>
                <c:pt idx="2">
                  <c:v>36404</c:v>
                </c:pt>
                <c:pt idx="3">
                  <c:v>36495</c:v>
                </c:pt>
                <c:pt idx="4">
                  <c:v>36586</c:v>
                </c:pt>
                <c:pt idx="5">
                  <c:v>36678</c:v>
                </c:pt>
                <c:pt idx="6">
                  <c:v>36770</c:v>
                </c:pt>
                <c:pt idx="7">
                  <c:v>36861</c:v>
                </c:pt>
                <c:pt idx="8">
                  <c:v>36951</c:v>
                </c:pt>
                <c:pt idx="9">
                  <c:v>37043</c:v>
                </c:pt>
                <c:pt idx="10">
                  <c:v>37135</c:v>
                </c:pt>
                <c:pt idx="11">
                  <c:v>37226</c:v>
                </c:pt>
                <c:pt idx="12">
                  <c:v>37316</c:v>
                </c:pt>
                <c:pt idx="13">
                  <c:v>37408</c:v>
                </c:pt>
                <c:pt idx="14">
                  <c:v>37500</c:v>
                </c:pt>
                <c:pt idx="15">
                  <c:v>37591</c:v>
                </c:pt>
                <c:pt idx="16">
                  <c:v>37681</c:v>
                </c:pt>
                <c:pt idx="17">
                  <c:v>37773</c:v>
                </c:pt>
                <c:pt idx="18">
                  <c:v>37865</c:v>
                </c:pt>
                <c:pt idx="19">
                  <c:v>37956</c:v>
                </c:pt>
                <c:pt idx="20">
                  <c:v>38047</c:v>
                </c:pt>
                <c:pt idx="21">
                  <c:v>38139</c:v>
                </c:pt>
                <c:pt idx="22">
                  <c:v>38231</c:v>
                </c:pt>
                <c:pt idx="23">
                  <c:v>38322</c:v>
                </c:pt>
                <c:pt idx="24">
                  <c:v>38412</c:v>
                </c:pt>
                <c:pt idx="25">
                  <c:v>38504</c:v>
                </c:pt>
                <c:pt idx="26">
                  <c:v>38596</c:v>
                </c:pt>
                <c:pt idx="27">
                  <c:v>38687</c:v>
                </c:pt>
                <c:pt idx="28">
                  <c:v>38777</c:v>
                </c:pt>
                <c:pt idx="29">
                  <c:v>38869</c:v>
                </c:pt>
                <c:pt idx="30">
                  <c:v>38961</c:v>
                </c:pt>
                <c:pt idx="31">
                  <c:v>39052</c:v>
                </c:pt>
                <c:pt idx="32">
                  <c:v>39142</c:v>
                </c:pt>
                <c:pt idx="33">
                  <c:v>39234</c:v>
                </c:pt>
                <c:pt idx="34">
                  <c:v>39326</c:v>
                </c:pt>
                <c:pt idx="35">
                  <c:v>39417</c:v>
                </c:pt>
                <c:pt idx="36">
                  <c:v>39508</c:v>
                </c:pt>
                <c:pt idx="37">
                  <c:v>39600</c:v>
                </c:pt>
                <c:pt idx="38">
                  <c:v>39692</c:v>
                </c:pt>
                <c:pt idx="39">
                  <c:v>39783</c:v>
                </c:pt>
                <c:pt idx="40">
                  <c:v>39873</c:v>
                </c:pt>
                <c:pt idx="41">
                  <c:v>39965</c:v>
                </c:pt>
                <c:pt idx="42">
                  <c:v>40057</c:v>
                </c:pt>
                <c:pt idx="43">
                  <c:v>40148</c:v>
                </c:pt>
                <c:pt idx="44">
                  <c:v>40238</c:v>
                </c:pt>
                <c:pt idx="45">
                  <c:v>40330</c:v>
                </c:pt>
                <c:pt idx="46">
                  <c:v>40422</c:v>
                </c:pt>
                <c:pt idx="47">
                  <c:v>40513</c:v>
                </c:pt>
                <c:pt idx="48">
                  <c:v>40603</c:v>
                </c:pt>
                <c:pt idx="49">
                  <c:v>40695</c:v>
                </c:pt>
                <c:pt idx="50">
                  <c:v>40787</c:v>
                </c:pt>
                <c:pt idx="51">
                  <c:v>40878</c:v>
                </c:pt>
                <c:pt idx="52">
                  <c:v>40969</c:v>
                </c:pt>
                <c:pt idx="53">
                  <c:v>41061</c:v>
                </c:pt>
                <c:pt idx="54">
                  <c:v>41153</c:v>
                </c:pt>
                <c:pt idx="55">
                  <c:v>41244</c:v>
                </c:pt>
                <c:pt idx="56">
                  <c:v>41334</c:v>
                </c:pt>
                <c:pt idx="57">
                  <c:v>41426</c:v>
                </c:pt>
                <c:pt idx="58">
                  <c:v>41518</c:v>
                </c:pt>
                <c:pt idx="59">
                  <c:v>41609</c:v>
                </c:pt>
                <c:pt idx="60">
                  <c:v>41699</c:v>
                </c:pt>
                <c:pt idx="61">
                  <c:v>41791</c:v>
                </c:pt>
                <c:pt idx="62">
                  <c:v>41883</c:v>
                </c:pt>
                <c:pt idx="63">
                  <c:v>41974</c:v>
                </c:pt>
                <c:pt idx="64">
                  <c:v>42064</c:v>
                </c:pt>
                <c:pt idx="65">
                  <c:v>42156</c:v>
                </c:pt>
                <c:pt idx="66">
                  <c:v>42248</c:v>
                </c:pt>
                <c:pt idx="67">
                  <c:v>42339</c:v>
                </c:pt>
                <c:pt idx="68">
                  <c:v>42430</c:v>
                </c:pt>
                <c:pt idx="69">
                  <c:v>42522</c:v>
                </c:pt>
                <c:pt idx="70">
                  <c:v>42614</c:v>
                </c:pt>
                <c:pt idx="71">
                  <c:v>42705</c:v>
                </c:pt>
                <c:pt idx="72">
                  <c:v>42795</c:v>
                </c:pt>
                <c:pt idx="73">
                  <c:v>42887</c:v>
                </c:pt>
                <c:pt idx="74">
                  <c:v>42979</c:v>
                </c:pt>
                <c:pt idx="75">
                  <c:v>43070</c:v>
                </c:pt>
                <c:pt idx="76">
                  <c:v>43160</c:v>
                </c:pt>
                <c:pt idx="77">
                  <c:v>43252</c:v>
                </c:pt>
                <c:pt idx="78">
                  <c:v>43344</c:v>
                </c:pt>
                <c:pt idx="79">
                  <c:v>43435</c:v>
                </c:pt>
                <c:pt idx="80">
                  <c:v>43525</c:v>
                </c:pt>
                <c:pt idx="81">
                  <c:v>43617</c:v>
                </c:pt>
                <c:pt idx="82">
                  <c:v>43709</c:v>
                </c:pt>
                <c:pt idx="83">
                  <c:v>43800</c:v>
                </c:pt>
                <c:pt idx="84">
                  <c:v>43891</c:v>
                </c:pt>
                <c:pt idx="85">
                  <c:v>43983</c:v>
                </c:pt>
                <c:pt idx="86">
                  <c:v>44075</c:v>
                </c:pt>
                <c:pt idx="87">
                  <c:v>44166</c:v>
                </c:pt>
                <c:pt idx="88">
                  <c:v>44256</c:v>
                </c:pt>
                <c:pt idx="89">
                  <c:v>44348</c:v>
                </c:pt>
                <c:pt idx="90">
                  <c:v>44440</c:v>
                </c:pt>
              </c:numCache>
            </c:numRef>
          </c:cat>
          <c:val>
            <c:numRef>
              <c:f>[Dette_SNF_pays_projections.xlsx]Data!$F$4:$F$600</c:f>
              <c:numCache>
                <c:formatCode>General</c:formatCode>
                <c:ptCount val="597"/>
                <c:pt idx="0">
                  <c:v>46.575000000000003</c:v>
                </c:pt>
                <c:pt idx="1">
                  <c:v>47.406999999999996</c:v>
                </c:pt>
                <c:pt idx="2">
                  <c:v>47.726999999999997</c:v>
                </c:pt>
                <c:pt idx="3">
                  <c:v>49.08</c:v>
                </c:pt>
                <c:pt idx="4">
                  <c:v>47.2354821168543</c:v>
                </c:pt>
                <c:pt idx="5">
                  <c:v>47.720321024565003</c:v>
                </c:pt>
                <c:pt idx="6">
                  <c:v>48.642171277868499</c:v>
                </c:pt>
                <c:pt idx="7">
                  <c:v>49.995340511097403</c:v>
                </c:pt>
                <c:pt idx="8">
                  <c:v>49.396342765161101</c:v>
                </c:pt>
                <c:pt idx="9">
                  <c:v>50.004314928268201</c:v>
                </c:pt>
                <c:pt idx="10">
                  <c:v>50.095458842239502</c:v>
                </c:pt>
                <c:pt idx="11">
                  <c:v>51.779193834952402</c:v>
                </c:pt>
                <c:pt idx="12">
                  <c:v>52.120849969204997</c:v>
                </c:pt>
                <c:pt idx="13">
                  <c:v>52.573860442566797</c:v>
                </c:pt>
                <c:pt idx="14">
                  <c:v>52.4511934090092</c:v>
                </c:pt>
                <c:pt idx="15">
                  <c:v>52.8693840381599</c:v>
                </c:pt>
                <c:pt idx="16">
                  <c:v>52.493881631385598</c:v>
                </c:pt>
                <c:pt idx="17">
                  <c:v>52.963823174921203</c:v>
                </c:pt>
                <c:pt idx="18">
                  <c:v>52.707995886793</c:v>
                </c:pt>
                <c:pt idx="19">
                  <c:v>53.263319260381401</c:v>
                </c:pt>
                <c:pt idx="20">
                  <c:v>52.894767417740702</c:v>
                </c:pt>
                <c:pt idx="21">
                  <c:v>53.097708704129701</c:v>
                </c:pt>
                <c:pt idx="22">
                  <c:v>52.634951832514901</c:v>
                </c:pt>
                <c:pt idx="23">
                  <c:v>53.723172257529697</c:v>
                </c:pt>
                <c:pt idx="24">
                  <c:v>53.604566732309202</c:v>
                </c:pt>
                <c:pt idx="25">
                  <c:v>54.664447689771599</c:v>
                </c:pt>
                <c:pt idx="26">
                  <c:v>54.244504831856602</c:v>
                </c:pt>
                <c:pt idx="27">
                  <c:v>55.035547972356397</c:v>
                </c:pt>
                <c:pt idx="28">
                  <c:v>55.5945494831277</c:v>
                </c:pt>
                <c:pt idx="29">
                  <c:v>56.428417424651499</c:v>
                </c:pt>
                <c:pt idx="30">
                  <c:v>55.350208316877101</c:v>
                </c:pt>
                <c:pt idx="31">
                  <c:v>55.927478788471603</c:v>
                </c:pt>
                <c:pt idx="32">
                  <c:v>56.343041892556997</c:v>
                </c:pt>
                <c:pt idx="33">
                  <c:v>57.794681313655197</c:v>
                </c:pt>
                <c:pt idx="34">
                  <c:v>57.383272631601201</c:v>
                </c:pt>
                <c:pt idx="35">
                  <c:v>60.479844721156297</c:v>
                </c:pt>
                <c:pt idx="36">
                  <c:v>61.334453315035397</c:v>
                </c:pt>
                <c:pt idx="37">
                  <c:v>61.942631449688001</c:v>
                </c:pt>
                <c:pt idx="38">
                  <c:v>62.599402916024097</c:v>
                </c:pt>
                <c:pt idx="39">
                  <c:v>62.714536481857202</c:v>
                </c:pt>
                <c:pt idx="40">
                  <c:v>63.387685684913102</c:v>
                </c:pt>
                <c:pt idx="41">
                  <c:v>64.368502891806799</c:v>
                </c:pt>
                <c:pt idx="42">
                  <c:v>64.070933424574207</c:v>
                </c:pt>
                <c:pt idx="43">
                  <c:v>64.101315251078404</c:v>
                </c:pt>
                <c:pt idx="44">
                  <c:v>63.590537748669902</c:v>
                </c:pt>
                <c:pt idx="45">
                  <c:v>63.263133062567299</c:v>
                </c:pt>
                <c:pt idx="46">
                  <c:v>62.766808322621003</c:v>
                </c:pt>
                <c:pt idx="47">
                  <c:v>63.354762376874802</c:v>
                </c:pt>
                <c:pt idx="48">
                  <c:v>62.538012823513803</c:v>
                </c:pt>
                <c:pt idx="49">
                  <c:v>62.397779171995801</c:v>
                </c:pt>
                <c:pt idx="50">
                  <c:v>61.507918017356303</c:v>
                </c:pt>
                <c:pt idx="51">
                  <c:v>63.570853106932397</c:v>
                </c:pt>
                <c:pt idx="52">
                  <c:v>63.458560553364002</c:v>
                </c:pt>
                <c:pt idx="53">
                  <c:v>63.8883637651019</c:v>
                </c:pt>
                <c:pt idx="54">
                  <c:v>63.751013060130397</c:v>
                </c:pt>
                <c:pt idx="55">
                  <c:v>62.715547995205199</c:v>
                </c:pt>
                <c:pt idx="56">
                  <c:v>63.687917951699802</c:v>
                </c:pt>
                <c:pt idx="57">
                  <c:v>63.258431553002197</c:v>
                </c:pt>
                <c:pt idx="58">
                  <c:v>63.007202661626003</c:v>
                </c:pt>
                <c:pt idx="59">
                  <c:v>62.802477521580798</c:v>
                </c:pt>
                <c:pt idx="60">
                  <c:v>63.004117804277598</c:v>
                </c:pt>
                <c:pt idx="61">
                  <c:v>62.910166171813799</c:v>
                </c:pt>
                <c:pt idx="62">
                  <c:v>62.402143635472299</c:v>
                </c:pt>
                <c:pt idx="63">
                  <c:v>62.041474689554597</c:v>
                </c:pt>
                <c:pt idx="64">
                  <c:v>65.054943160276594</c:v>
                </c:pt>
                <c:pt idx="65">
                  <c:v>64.774454456665495</c:v>
                </c:pt>
                <c:pt idx="66">
                  <c:v>64.538160642364403</c:v>
                </c:pt>
                <c:pt idx="67">
                  <c:v>62.859346256381102</c:v>
                </c:pt>
                <c:pt idx="68">
                  <c:v>62.078936212096302</c:v>
                </c:pt>
                <c:pt idx="69">
                  <c:v>62.313078612525103</c:v>
                </c:pt>
                <c:pt idx="70">
                  <c:v>62.065540731452103</c:v>
                </c:pt>
                <c:pt idx="71">
                  <c:v>60.910351428626697</c:v>
                </c:pt>
                <c:pt idx="72">
                  <c:v>61.295009395318601</c:v>
                </c:pt>
                <c:pt idx="73">
                  <c:v>60.396865795811102</c:v>
                </c:pt>
                <c:pt idx="74">
                  <c:v>59.731963226881497</c:v>
                </c:pt>
                <c:pt idx="75">
                  <c:v>59.309713390973002</c:v>
                </c:pt>
                <c:pt idx="76">
                  <c:v>59.199265128539203</c:v>
                </c:pt>
                <c:pt idx="77">
                  <c:v>59.807778477603001</c:v>
                </c:pt>
                <c:pt idx="78">
                  <c:v>59.432555204483101</c:v>
                </c:pt>
                <c:pt idx="79">
                  <c:v>59.338255210862997</c:v>
                </c:pt>
                <c:pt idx="80">
                  <c:v>58.782785848043503</c:v>
                </c:pt>
                <c:pt idx="81">
                  <c:v>59.2451718564974</c:v>
                </c:pt>
                <c:pt idx="82">
                  <c:v>59.2131869836915</c:v>
                </c:pt>
                <c:pt idx="83">
                  <c:v>58.3955043664212</c:v>
                </c:pt>
                <c:pt idx="84">
                  <c:v>60.5901126820646</c:v>
                </c:pt>
                <c:pt idx="85">
                  <c:v>64.684948984889502</c:v>
                </c:pt>
                <c:pt idx="86">
                  <c:v>65.297732237387805</c:v>
                </c:pt>
                <c:pt idx="87">
                  <c:v>65.560365083291899</c:v>
                </c:pt>
                <c:pt idx="88">
                  <c:v>67.080324980762896</c:v>
                </c:pt>
                <c:pt idx="89">
                  <c:v>64.690533382582899</c:v>
                </c:pt>
                <c:pt idx="90">
                  <c:v>63.590711128758002</c:v>
                </c:pt>
              </c:numCache>
            </c:numRef>
          </c:val>
          <c:smooth val="0"/>
          <c:extLst>
            <c:ext xmlns:c16="http://schemas.microsoft.com/office/drawing/2014/chart" uri="{C3380CC4-5D6E-409C-BE32-E72D297353CC}">
              <c16:uniqueId val="{00000004-3261-4478-9748-C2A6529ADDC2}"/>
            </c:ext>
          </c:extLst>
        </c:ser>
        <c:dLbls>
          <c:showLegendKey val="0"/>
          <c:showVal val="0"/>
          <c:showCatName val="0"/>
          <c:showSerName val="0"/>
          <c:showPercent val="0"/>
          <c:showBubbleSize val="0"/>
        </c:dLbls>
        <c:smooth val="0"/>
        <c:axId val="1764831592"/>
        <c:axId val="1764827328"/>
      </c:lineChart>
      <c:dateAx>
        <c:axId val="1764831592"/>
        <c:scaling>
          <c:orientation val="minMax"/>
        </c:scaling>
        <c:delete val="0"/>
        <c:axPos val="b"/>
        <c:majorGridlines>
          <c:spPr>
            <a:ln w="3810" cap="flat" cmpd="sng" algn="ctr">
              <a:solidFill>
                <a:srgbClr val="D9D9D9"/>
              </a:solidFill>
              <a:prstDash val="solid"/>
              <a:round/>
            </a:ln>
            <a:effectLst/>
          </c:spPr>
        </c:majorGridlines>
        <c:numFmt formatCode="yyyy" sourceLinked="0"/>
        <c:majorTickMark val="out"/>
        <c:minorTickMark val="none"/>
        <c:tickLblPos val="low"/>
        <c:spPr>
          <a:noFill/>
          <a:ln w="9525" cap="flat" cmpd="sng" algn="ctr">
            <a:solidFill>
              <a:srgbClr val="000000"/>
            </a:solidFill>
            <a:prstDash val="solid"/>
            <a:round/>
          </a:ln>
          <a:effectLst/>
        </c:spPr>
        <c:txPr>
          <a:bodyPr rot="0" spcFirstLastPara="1" vertOverflow="ellipsis" wrap="square" anchor="ctr" anchorCtr="1"/>
          <a:lstStyle/>
          <a:p>
            <a:pPr>
              <a:defRPr sz="800" b="0" i="0" u="none" strike="noStrike" kern="1200" baseline="0">
                <a:solidFill>
                  <a:srgbClr val="000000"/>
                </a:solidFill>
                <a:latin typeface="Calibri"/>
                <a:ea typeface="Calibri"/>
                <a:cs typeface="Calibri"/>
              </a:defRPr>
            </a:pPr>
            <a:endParaRPr lang="fr-FR"/>
          </a:p>
        </c:txPr>
        <c:crossAx val="1764827328"/>
        <c:crossesAt val="0"/>
        <c:auto val="1"/>
        <c:lblOffset val="100"/>
        <c:baseTimeUnit val="months"/>
        <c:majorUnit val="2"/>
        <c:majorTimeUnit val="years"/>
      </c:dateAx>
      <c:valAx>
        <c:axId val="1764827328"/>
        <c:scaling>
          <c:orientation val="minMax"/>
        </c:scaling>
        <c:delete val="0"/>
        <c:axPos val="r"/>
        <c:majorGridlines>
          <c:spPr>
            <a:ln w="3810" cap="flat" cmpd="sng" algn="ctr">
              <a:solidFill>
                <a:srgbClr val="D9D9D9"/>
              </a:solidFill>
              <a:prstDash val="solid"/>
              <a:round/>
            </a:ln>
            <a:effectLst/>
          </c:spPr>
        </c:majorGridlines>
        <c:numFmt formatCode="General" sourceLinked="1"/>
        <c:majorTickMark val="out"/>
        <c:minorTickMark val="none"/>
        <c:tickLblPos val="nextTo"/>
        <c:spPr>
          <a:noFill/>
          <a:ln w="9525">
            <a:solidFill>
              <a:srgbClr val="000000"/>
            </a:solidFill>
            <a:prstDash val="solid"/>
          </a:ln>
          <a:effectLst/>
        </c:spPr>
        <c:txPr>
          <a:bodyPr rot="-60000000" spcFirstLastPara="1" vertOverflow="ellipsis" vert="horz" wrap="square" anchor="ctr" anchorCtr="1"/>
          <a:lstStyle/>
          <a:p>
            <a:pPr>
              <a:defRPr sz="800" b="0" i="0" u="none" strike="noStrike" kern="1200" baseline="0">
                <a:solidFill>
                  <a:srgbClr val="000000"/>
                </a:solidFill>
                <a:latin typeface="Calibri"/>
                <a:ea typeface="Calibri"/>
                <a:cs typeface="Calibri"/>
              </a:defRPr>
            </a:pPr>
            <a:endParaRPr lang="fr-FR"/>
          </a:p>
        </c:txPr>
        <c:crossAx val="1764831592"/>
        <c:crosses val="max"/>
        <c:crossBetween val="between"/>
      </c:valAx>
      <c:spPr>
        <a:noFill/>
        <a:ln w="25400">
          <a:noFill/>
          <a:prstDash val="solid"/>
        </a:ln>
        <a:effectLst/>
        <a:extLst>
          <a:ext uri="{91240B29-F687-4F45-9708-019B960494DF}">
            <a14:hiddenLine xmlns:a14="http://schemas.microsoft.com/office/drawing/2010/main" w="25400">
              <a:solidFill>
                <a:srgbClr val="D9D9D9"/>
              </a:solidFill>
              <a:prstDash val="solid"/>
            </a14:hiddenLine>
          </a:ext>
        </a:extLst>
      </c:spPr>
    </c:plotArea>
    <c:legend>
      <c:legendPos val="b"/>
      <c:layout>
        <c:manualLayout>
          <c:xMode val="edge"/>
          <c:yMode val="edge"/>
          <c:x val="0.25213862426504108"/>
          <c:y val="0.9017647795470527"/>
          <c:w val="0.46507583308223044"/>
          <c:h val="9.5837066150333786E-2"/>
        </c:manualLayout>
      </c:layout>
      <c:overlay val="0"/>
      <c:spPr>
        <a:noFill/>
        <a:ln>
          <a:noFill/>
        </a:ln>
        <a:effectLst/>
      </c:spPr>
      <c:txPr>
        <a:bodyPr rot="0" spcFirstLastPara="1" vertOverflow="ellipsis" vert="horz" wrap="square" anchor="ctr" anchorCtr="1"/>
        <a:lstStyle/>
        <a:p>
          <a:pPr>
            <a:defRPr sz="600" b="0" i="0" u="none" strike="noStrike" kern="1200" baseline="0">
              <a:solidFill>
                <a:srgbClr val="000000"/>
              </a:solidFill>
              <a:latin typeface="Calibri"/>
              <a:ea typeface="Calibri"/>
              <a:cs typeface="Calibri"/>
            </a:defRPr>
          </a:pPr>
          <a:endParaRPr lang="fr-FR"/>
        </a:p>
      </c:txPr>
    </c:legend>
    <c:plotVisOnly val="1"/>
    <c:dispBlanksAs val="gap"/>
    <c:showDLblsOverMax val="0"/>
  </c:chart>
  <c:spPr>
    <a:solidFill>
      <a:srgbClr val="FFFFFF"/>
    </a:solidFill>
    <a:ln w="25400" cap="flat" cmpd="sng" algn="ctr">
      <a:noFill/>
      <a:round/>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364682539682537E-2"/>
          <c:y val="9.3415277777777778E-2"/>
          <c:w val="0.87662579365079352"/>
          <c:h val="0.7259563236328257"/>
        </c:manualLayout>
      </c:layout>
      <c:lineChart>
        <c:grouping val="standard"/>
        <c:varyColors val="0"/>
        <c:ser>
          <c:idx val="1"/>
          <c:order val="0"/>
          <c:tx>
            <c:strRef>
              <c:f>Data!$B$3</c:f>
              <c:strCache>
                <c:ptCount val="1"/>
                <c:pt idx="0">
                  <c:v>FR</c:v>
                </c:pt>
              </c:strCache>
            </c:strRef>
          </c:tx>
          <c:spPr>
            <a:ln w="15875" cap="rnd" cmpd="sng" algn="ctr">
              <a:solidFill>
                <a:srgbClr val="BF0A33"/>
              </a:solidFill>
              <a:prstDash val="solid"/>
              <a:round/>
              <a:headEnd type="none" w="med" len="med"/>
              <a:tailEnd type="none" w="med" len="med"/>
            </a:ln>
            <a:effectLst/>
          </c:spPr>
          <c:marker>
            <c:symbol val="none"/>
          </c:marker>
          <c:cat>
            <c:numRef>
              <c:f>Data!$A$4:$A$94</c:f>
              <c:numCache>
                <c:formatCode>m/d/yyyy</c:formatCode>
                <c:ptCount val="91"/>
                <c:pt idx="0">
                  <c:v>36220</c:v>
                </c:pt>
                <c:pt idx="1">
                  <c:v>36312</c:v>
                </c:pt>
                <c:pt idx="2">
                  <c:v>36404</c:v>
                </c:pt>
                <c:pt idx="3">
                  <c:v>36495</c:v>
                </c:pt>
                <c:pt idx="4">
                  <c:v>36586</c:v>
                </c:pt>
                <c:pt idx="5">
                  <c:v>36678</c:v>
                </c:pt>
                <c:pt idx="6">
                  <c:v>36770</c:v>
                </c:pt>
                <c:pt idx="7">
                  <c:v>36861</c:v>
                </c:pt>
                <c:pt idx="8">
                  <c:v>36951</c:v>
                </c:pt>
                <c:pt idx="9">
                  <c:v>37043</c:v>
                </c:pt>
                <c:pt idx="10">
                  <c:v>37135</c:v>
                </c:pt>
                <c:pt idx="11">
                  <c:v>37226</c:v>
                </c:pt>
                <c:pt idx="12">
                  <c:v>37316</c:v>
                </c:pt>
                <c:pt idx="13">
                  <c:v>37408</c:v>
                </c:pt>
                <c:pt idx="14">
                  <c:v>37500</c:v>
                </c:pt>
                <c:pt idx="15">
                  <c:v>37591</c:v>
                </c:pt>
                <c:pt idx="16">
                  <c:v>37681</c:v>
                </c:pt>
                <c:pt idx="17">
                  <c:v>37773</c:v>
                </c:pt>
                <c:pt idx="18">
                  <c:v>37865</c:v>
                </c:pt>
                <c:pt idx="19">
                  <c:v>37956</c:v>
                </c:pt>
                <c:pt idx="20">
                  <c:v>38047</c:v>
                </c:pt>
                <c:pt idx="21">
                  <c:v>38139</c:v>
                </c:pt>
                <c:pt idx="22">
                  <c:v>38231</c:v>
                </c:pt>
                <c:pt idx="23">
                  <c:v>38322</c:v>
                </c:pt>
                <c:pt idx="24">
                  <c:v>38412</c:v>
                </c:pt>
                <c:pt idx="25">
                  <c:v>38504</c:v>
                </c:pt>
                <c:pt idx="26">
                  <c:v>38596</c:v>
                </c:pt>
                <c:pt idx="27">
                  <c:v>38687</c:v>
                </c:pt>
                <c:pt idx="28">
                  <c:v>38777</c:v>
                </c:pt>
                <c:pt idx="29">
                  <c:v>38869</c:v>
                </c:pt>
                <c:pt idx="30">
                  <c:v>38961</c:v>
                </c:pt>
                <c:pt idx="31">
                  <c:v>39052</c:v>
                </c:pt>
                <c:pt idx="32">
                  <c:v>39142</c:v>
                </c:pt>
                <c:pt idx="33">
                  <c:v>39234</c:v>
                </c:pt>
                <c:pt idx="34">
                  <c:v>39326</c:v>
                </c:pt>
                <c:pt idx="35">
                  <c:v>39417</c:v>
                </c:pt>
                <c:pt idx="36">
                  <c:v>39508</c:v>
                </c:pt>
                <c:pt idx="37">
                  <c:v>39600</c:v>
                </c:pt>
                <c:pt idx="38">
                  <c:v>39692</c:v>
                </c:pt>
                <c:pt idx="39">
                  <c:v>39783</c:v>
                </c:pt>
                <c:pt idx="40">
                  <c:v>39873</c:v>
                </c:pt>
                <c:pt idx="41">
                  <c:v>39965</c:v>
                </c:pt>
                <c:pt idx="42">
                  <c:v>40057</c:v>
                </c:pt>
                <c:pt idx="43">
                  <c:v>40148</c:v>
                </c:pt>
                <c:pt idx="44">
                  <c:v>40238</c:v>
                </c:pt>
                <c:pt idx="45">
                  <c:v>40330</c:v>
                </c:pt>
                <c:pt idx="46">
                  <c:v>40422</c:v>
                </c:pt>
                <c:pt idx="47">
                  <c:v>40513</c:v>
                </c:pt>
                <c:pt idx="48">
                  <c:v>40603</c:v>
                </c:pt>
                <c:pt idx="49">
                  <c:v>40695</c:v>
                </c:pt>
                <c:pt idx="50">
                  <c:v>40787</c:v>
                </c:pt>
                <c:pt idx="51">
                  <c:v>40878</c:v>
                </c:pt>
                <c:pt idx="52">
                  <c:v>40969</c:v>
                </c:pt>
                <c:pt idx="53">
                  <c:v>41061</c:v>
                </c:pt>
                <c:pt idx="54">
                  <c:v>41153</c:v>
                </c:pt>
                <c:pt idx="55">
                  <c:v>41244</c:v>
                </c:pt>
                <c:pt idx="56">
                  <c:v>41334</c:v>
                </c:pt>
                <c:pt idx="57">
                  <c:v>41426</c:v>
                </c:pt>
                <c:pt idx="58">
                  <c:v>41518</c:v>
                </c:pt>
                <c:pt idx="59">
                  <c:v>41609</c:v>
                </c:pt>
                <c:pt idx="60">
                  <c:v>41699</c:v>
                </c:pt>
                <c:pt idx="61">
                  <c:v>41791</c:v>
                </c:pt>
                <c:pt idx="62">
                  <c:v>41883</c:v>
                </c:pt>
                <c:pt idx="63">
                  <c:v>41974</c:v>
                </c:pt>
                <c:pt idx="64">
                  <c:v>42064</c:v>
                </c:pt>
                <c:pt idx="65">
                  <c:v>42156</c:v>
                </c:pt>
                <c:pt idx="66">
                  <c:v>42248</c:v>
                </c:pt>
                <c:pt idx="67">
                  <c:v>42339</c:v>
                </c:pt>
                <c:pt idx="68">
                  <c:v>42430</c:v>
                </c:pt>
                <c:pt idx="69">
                  <c:v>42522</c:v>
                </c:pt>
                <c:pt idx="70">
                  <c:v>42614</c:v>
                </c:pt>
                <c:pt idx="71">
                  <c:v>42705</c:v>
                </c:pt>
                <c:pt idx="72">
                  <c:v>42795</c:v>
                </c:pt>
                <c:pt idx="73">
                  <c:v>42887</c:v>
                </c:pt>
                <c:pt idx="74">
                  <c:v>42979</c:v>
                </c:pt>
                <c:pt idx="75">
                  <c:v>43070</c:v>
                </c:pt>
                <c:pt idx="76">
                  <c:v>43160</c:v>
                </c:pt>
                <c:pt idx="77">
                  <c:v>43252</c:v>
                </c:pt>
                <c:pt idx="78">
                  <c:v>43344</c:v>
                </c:pt>
                <c:pt idx="79">
                  <c:v>43435</c:v>
                </c:pt>
                <c:pt idx="80">
                  <c:v>43525</c:v>
                </c:pt>
                <c:pt idx="81">
                  <c:v>43617</c:v>
                </c:pt>
                <c:pt idx="82">
                  <c:v>43709</c:v>
                </c:pt>
                <c:pt idx="83">
                  <c:v>43800</c:v>
                </c:pt>
                <c:pt idx="84">
                  <c:v>43891</c:v>
                </c:pt>
                <c:pt idx="85">
                  <c:v>43983</c:v>
                </c:pt>
                <c:pt idx="86">
                  <c:v>44075</c:v>
                </c:pt>
                <c:pt idx="87">
                  <c:v>44166</c:v>
                </c:pt>
                <c:pt idx="88">
                  <c:v>44256</c:v>
                </c:pt>
                <c:pt idx="89">
                  <c:v>44348</c:v>
                </c:pt>
                <c:pt idx="90">
                  <c:v>44440</c:v>
                </c:pt>
              </c:numCache>
            </c:numRef>
          </c:cat>
          <c:val>
            <c:numRef>
              <c:f>Data!$B$4:$B$600</c:f>
              <c:numCache>
                <c:formatCode>0.00</c:formatCode>
                <c:ptCount val="597"/>
                <c:pt idx="0">
                  <c:v>32</c:v>
                </c:pt>
                <c:pt idx="1">
                  <c:v>32.4</c:v>
                </c:pt>
                <c:pt idx="2">
                  <c:v>32.799999999999997</c:v>
                </c:pt>
                <c:pt idx="3">
                  <c:v>33</c:v>
                </c:pt>
                <c:pt idx="4">
                  <c:v>33.176014811552598</c:v>
                </c:pt>
                <c:pt idx="5">
                  <c:v>33.173159960817102</c:v>
                </c:pt>
                <c:pt idx="6">
                  <c:v>33.170420636826101</c:v>
                </c:pt>
                <c:pt idx="7">
                  <c:v>33.097311943370499</c:v>
                </c:pt>
                <c:pt idx="8">
                  <c:v>33.238502943105303</c:v>
                </c:pt>
                <c:pt idx="9">
                  <c:v>33.283529963623202</c:v>
                </c:pt>
                <c:pt idx="10">
                  <c:v>33.329353197857202</c:v>
                </c:pt>
                <c:pt idx="11">
                  <c:v>33.534347098588803</c:v>
                </c:pt>
                <c:pt idx="12">
                  <c:v>33.817677919274999</c:v>
                </c:pt>
                <c:pt idx="13">
                  <c:v>34.0893700927476</c:v>
                </c:pt>
                <c:pt idx="14">
                  <c:v>34.339994167090801</c:v>
                </c:pt>
                <c:pt idx="15">
                  <c:v>34.591604514355801</c:v>
                </c:pt>
                <c:pt idx="16">
                  <c:v>34.912938385846203</c:v>
                </c:pt>
                <c:pt idx="17">
                  <c:v>35.1320703054093</c:v>
                </c:pt>
                <c:pt idx="18">
                  <c:v>35.692085233210598</c:v>
                </c:pt>
                <c:pt idx="19">
                  <c:v>36.073518113589799</c:v>
                </c:pt>
                <c:pt idx="20">
                  <c:v>36.533499161680901</c:v>
                </c:pt>
                <c:pt idx="21">
                  <c:v>37.280285493308398</c:v>
                </c:pt>
                <c:pt idx="22">
                  <c:v>37.738282353572998</c:v>
                </c:pt>
                <c:pt idx="23">
                  <c:v>38.108433973452399</c:v>
                </c:pt>
                <c:pt idx="24">
                  <c:v>38.734655014748</c:v>
                </c:pt>
                <c:pt idx="25">
                  <c:v>39.461297901467802</c:v>
                </c:pt>
                <c:pt idx="26">
                  <c:v>40.128983996063901</c:v>
                </c:pt>
                <c:pt idx="27">
                  <c:v>40.966709106542602</c:v>
                </c:pt>
                <c:pt idx="28">
                  <c:v>41.626008901914602</c:v>
                </c:pt>
                <c:pt idx="29">
                  <c:v>42.332996858439202</c:v>
                </c:pt>
                <c:pt idx="30">
                  <c:v>42.891724376281701</c:v>
                </c:pt>
                <c:pt idx="31">
                  <c:v>43.424026800589701</c:v>
                </c:pt>
                <c:pt idx="32">
                  <c:v>44.013214048036801</c:v>
                </c:pt>
                <c:pt idx="33">
                  <c:v>44.607511933937602</c:v>
                </c:pt>
                <c:pt idx="34">
                  <c:v>45.113274534219997</c:v>
                </c:pt>
                <c:pt idx="35">
                  <c:v>45.736192675372799</c:v>
                </c:pt>
                <c:pt idx="36">
                  <c:v>46.140134932605001</c:v>
                </c:pt>
                <c:pt idx="37">
                  <c:v>46.572413043609203</c:v>
                </c:pt>
                <c:pt idx="38">
                  <c:v>47.241328006513299</c:v>
                </c:pt>
                <c:pt idx="39">
                  <c:v>47.811075318340102</c:v>
                </c:pt>
                <c:pt idx="40">
                  <c:v>48.803353338218798</c:v>
                </c:pt>
                <c:pt idx="41">
                  <c:v>49.5615382416483</c:v>
                </c:pt>
                <c:pt idx="42">
                  <c:v>50.437403322842499</c:v>
                </c:pt>
                <c:pt idx="43">
                  <c:v>51.7458590429178</c:v>
                </c:pt>
                <c:pt idx="44">
                  <c:v>52.014868048705601</c:v>
                </c:pt>
                <c:pt idx="45">
                  <c:v>52.198218926910201</c:v>
                </c:pt>
                <c:pt idx="46">
                  <c:v>52.328137611565097</c:v>
                </c:pt>
                <c:pt idx="47">
                  <c:v>52.996448454110897</c:v>
                </c:pt>
                <c:pt idx="48">
                  <c:v>53.3181609066406</c:v>
                </c:pt>
                <c:pt idx="49">
                  <c:v>53.716217521878797</c:v>
                </c:pt>
                <c:pt idx="50">
                  <c:v>53.789382666355202</c:v>
                </c:pt>
                <c:pt idx="51">
                  <c:v>54.017029910232402</c:v>
                </c:pt>
                <c:pt idx="52">
                  <c:v>54.259356835715003</c:v>
                </c:pt>
                <c:pt idx="53">
                  <c:v>54.257260277796298</c:v>
                </c:pt>
                <c:pt idx="54">
                  <c:v>54.146454352956802</c:v>
                </c:pt>
                <c:pt idx="55">
                  <c:v>54.388428755487702</c:v>
                </c:pt>
                <c:pt idx="56">
                  <c:v>54.576770455073401</c:v>
                </c:pt>
                <c:pt idx="57">
                  <c:v>54.5895880540115</c:v>
                </c:pt>
                <c:pt idx="58">
                  <c:v>54.813635922197697</c:v>
                </c:pt>
                <c:pt idx="59">
                  <c:v>54.755512188357798</c:v>
                </c:pt>
                <c:pt idx="60">
                  <c:v>54.757114176951497</c:v>
                </c:pt>
                <c:pt idx="61">
                  <c:v>54.861915641085503</c:v>
                </c:pt>
                <c:pt idx="62">
                  <c:v>54.859814004261899</c:v>
                </c:pt>
                <c:pt idx="63">
                  <c:v>54.855920465225502</c:v>
                </c:pt>
                <c:pt idx="64">
                  <c:v>54.9358865320661</c:v>
                </c:pt>
                <c:pt idx="65">
                  <c:v>55.020689485753202</c:v>
                </c:pt>
                <c:pt idx="66">
                  <c:v>55.271853007264497</c:v>
                </c:pt>
                <c:pt idx="67">
                  <c:v>55.369949087807797</c:v>
                </c:pt>
                <c:pt idx="68">
                  <c:v>55.428876032176298</c:v>
                </c:pt>
                <c:pt idx="69">
                  <c:v>55.6161817649269</c:v>
                </c:pt>
                <c:pt idx="70">
                  <c:v>56.091646889625302</c:v>
                </c:pt>
                <c:pt idx="71">
                  <c:v>56.650340910750003</c:v>
                </c:pt>
                <c:pt idx="72">
                  <c:v>57.303798556779</c:v>
                </c:pt>
                <c:pt idx="73">
                  <c:v>57.628129775611498</c:v>
                </c:pt>
                <c:pt idx="74">
                  <c:v>57.758934519891397</c:v>
                </c:pt>
                <c:pt idx="75">
                  <c:v>58.017331991344001</c:v>
                </c:pt>
                <c:pt idx="76">
                  <c:v>58.276717896509197</c:v>
                </c:pt>
                <c:pt idx="77">
                  <c:v>58.628650677493702</c:v>
                </c:pt>
                <c:pt idx="78">
                  <c:v>58.9379571160773</c:v>
                </c:pt>
                <c:pt idx="79">
                  <c:v>59.406274497806898</c:v>
                </c:pt>
                <c:pt idx="80">
                  <c:v>59.681591064301799</c:v>
                </c:pt>
                <c:pt idx="81">
                  <c:v>59.948834264524599</c:v>
                </c:pt>
                <c:pt idx="82">
                  <c:v>60.556374188745103</c:v>
                </c:pt>
                <c:pt idx="83">
                  <c:v>61.095749484083001</c:v>
                </c:pt>
                <c:pt idx="84">
                  <c:v>62.232415432132001</c:v>
                </c:pt>
                <c:pt idx="85">
                  <c:v>65.061479045555203</c:v>
                </c:pt>
                <c:pt idx="86">
                  <c:v>66.417547238268696</c:v>
                </c:pt>
                <c:pt idx="87">
                  <c:v>67.702514306551294</c:v>
                </c:pt>
                <c:pt idx="88">
                  <c:v>67.852186330191799</c:v>
                </c:pt>
                <c:pt idx="89">
                  <c:v>66.371873313151497</c:v>
                </c:pt>
                <c:pt idx="90">
                  <c:v>66.402225008759203</c:v>
                </c:pt>
                <c:pt idx="91">
                  <c:v>66.140622600812506</c:v>
                </c:pt>
                <c:pt idx="92">
                  <c:v>66.268876595317295</c:v>
                </c:pt>
                <c:pt idx="93">
                  <c:v>66.495694781483806</c:v>
                </c:pt>
                <c:pt idx="94">
                  <c:v>66.960812533511302</c:v>
                </c:pt>
                <c:pt idx="95">
                  <c:v>67.196101985257002</c:v>
                </c:pt>
              </c:numCache>
            </c:numRef>
          </c:val>
          <c:smooth val="0"/>
          <c:extLst>
            <c:ext xmlns:c16="http://schemas.microsoft.com/office/drawing/2014/chart" uri="{C3380CC4-5D6E-409C-BE32-E72D297353CC}">
              <c16:uniqueId val="{00000000-7DE7-4C28-982C-CBB1CFD834EA}"/>
            </c:ext>
          </c:extLst>
        </c:ser>
        <c:ser>
          <c:idx val="2"/>
          <c:order val="1"/>
          <c:tx>
            <c:strRef>
              <c:f>Data!$C$3</c:f>
              <c:strCache>
                <c:ptCount val="1"/>
                <c:pt idx="0">
                  <c:v>DE</c:v>
                </c:pt>
              </c:strCache>
            </c:strRef>
          </c:tx>
          <c:spPr>
            <a:ln w="15875" cap="rnd" cmpd="sng" algn="ctr">
              <a:solidFill>
                <a:srgbClr val="182B47"/>
              </a:solidFill>
              <a:prstDash val="solid"/>
              <a:round/>
              <a:headEnd type="none" w="med" len="med"/>
              <a:tailEnd type="none" w="med" len="med"/>
            </a:ln>
            <a:effectLst/>
          </c:spPr>
          <c:marker>
            <c:symbol val="none"/>
          </c:marker>
          <c:cat>
            <c:numRef>
              <c:f>Data!$A$4:$A$94</c:f>
              <c:numCache>
                <c:formatCode>m/d/yyyy</c:formatCode>
                <c:ptCount val="91"/>
                <c:pt idx="0">
                  <c:v>36220</c:v>
                </c:pt>
                <c:pt idx="1">
                  <c:v>36312</c:v>
                </c:pt>
                <c:pt idx="2">
                  <c:v>36404</c:v>
                </c:pt>
                <c:pt idx="3">
                  <c:v>36495</c:v>
                </c:pt>
                <c:pt idx="4">
                  <c:v>36586</c:v>
                </c:pt>
                <c:pt idx="5">
                  <c:v>36678</c:v>
                </c:pt>
                <c:pt idx="6">
                  <c:v>36770</c:v>
                </c:pt>
                <c:pt idx="7">
                  <c:v>36861</c:v>
                </c:pt>
                <c:pt idx="8">
                  <c:v>36951</c:v>
                </c:pt>
                <c:pt idx="9">
                  <c:v>37043</c:v>
                </c:pt>
                <c:pt idx="10">
                  <c:v>37135</c:v>
                </c:pt>
                <c:pt idx="11">
                  <c:v>37226</c:v>
                </c:pt>
                <c:pt idx="12">
                  <c:v>37316</c:v>
                </c:pt>
                <c:pt idx="13">
                  <c:v>37408</c:v>
                </c:pt>
                <c:pt idx="14">
                  <c:v>37500</c:v>
                </c:pt>
                <c:pt idx="15">
                  <c:v>37591</c:v>
                </c:pt>
                <c:pt idx="16">
                  <c:v>37681</c:v>
                </c:pt>
                <c:pt idx="17">
                  <c:v>37773</c:v>
                </c:pt>
                <c:pt idx="18">
                  <c:v>37865</c:v>
                </c:pt>
                <c:pt idx="19">
                  <c:v>37956</c:v>
                </c:pt>
                <c:pt idx="20">
                  <c:v>38047</c:v>
                </c:pt>
                <c:pt idx="21">
                  <c:v>38139</c:v>
                </c:pt>
                <c:pt idx="22">
                  <c:v>38231</c:v>
                </c:pt>
                <c:pt idx="23">
                  <c:v>38322</c:v>
                </c:pt>
                <c:pt idx="24">
                  <c:v>38412</c:v>
                </c:pt>
                <c:pt idx="25">
                  <c:v>38504</c:v>
                </c:pt>
                <c:pt idx="26">
                  <c:v>38596</c:v>
                </c:pt>
                <c:pt idx="27">
                  <c:v>38687</c:v>
                </c:pt>
                <c:pt idx="28">
                  <c:v>38777</c:v>
                </c:pt>
                <c:pt idx="29">
                  <c:v>38869</c:v>
                </c:pt>
                <c:pt idx="30">
                  <c:v>38961</c:v>
                </c:pt>
                <c:pt idx="31">
                  <c:v>39052</c:v>
                </c:pt>
                <c:pt idx="32">
                  <c:v>39142</c:v>
                </c:pt>
                <c:pt idx="33">
                  <c:v>39234</c:v>
                </c:pt>
                <c:pt idx="34">
                  <c:v>39326</c:v>
                </c:pt>
                <c:pt idx="35">
                  <c:v>39417</c:v>
                </c:pt>
                <c:pt idx="36">
                  <c:v>39508</c:v>
                </c:pt>
                <c:pt idx="37">
                  <c:v>39600</c:v>
                </c:pt>
                <c:pt idx="38">
                  <c:v>39692</c:v>
                </c:pt>
                <c:pt idx="39">
                  <c:v>39783</c:v>
                </c:pt>
                <c:pt idx="40">
                  <c:v>39873</c:v>
                </c:pt>
                <c:pt idx="41">
                  <c:v>39965</c:v>
                </c:pt>
                <c:pt idx="42">
                  <c:v>40057</c:v>
                </c:pt>
                <c:pt idx="43">
                  <c:v>40148</c:v>
                </c:pt>
                <c:pt idx="44">
                  <c:v>40238</c:v>
                </c:pt>
                <c:pt idx="45">
                  <c:v>40330</c:v>
                </c:pt>
                <c:pt idx="46">
                  <c:v>40422</c:v>
                </c:pt>
                <c:pt idx="47">
                  <c:v>40513</c:v>
                </c:pt>
                <c:pt idx="48">
                  <c:v>40603</c:v>
                </c:pt>
                <c:pt idx="49">
                  <c:v>40695</c:v>
                </c:pt>
                <c:pt idx="50">
                  <c:v>40787</c:v>
                </c:pt>
                <c:pt idx="51">
                  <c:v>40878</c:v>
                </c:pt>
                <c:pt idx="52">
                  <c:v>40969</c:v>
                </c:pt>
                <c:pt idx="53">
                  <c:v>41061</c:v>
                </c:pt>
                <c:pt idx="54">
                  <c:v>41153</c:v>
                </c:pt>
                <c:pt idx="55">
                  <c:v>41244</c:v>
                </c:pt>
                <c:pt idx="56">
                  <c:v>41334</c:v>
                </c:pt>
                <c:pt idx="57">
                  <c:v>41426</c:v>
                </c:pt>
                <c:pt idx="58">
                  <c:v>41518</c:v>
                </c:pt>
                <c:pt idx="59">
                  <c:v>41609</c:v>
                </c:pt>
                <c:pt idx="60">
                  <c:v>41699</c:v>
                </c:pt>
                <c:pt idx="61">
                  <c:v>41791</c:v>
                </c:pt>
                <c:pt idx="62">
                  <c:v>41883</c:v>
                </c:pt>
                <c:pt idx="63">
                  <c:v>41974</c:v>
                </c:pt>
                <c:pt idx="64">
                  <c:v>42064</c:v>
                </c:pt>
                <c:pt idx="65">
                  <c:v>42156</c:v>
                </c:pt>
                <c:pt idx="66">
                  <c:v>42248</c:v>
                </c:pt>
                <c:pt idx="67">
                  <c:v>42339</c:v>
                </c:pt>
                <c:pt idx="68">
                  <c:v>42430</c:v>
                </c:pt>
                <c:pt idx="69">
                  <c:v>42522</c:v>
                </c:pt>
                <c:pt idx="70">
                  <c:v>42614</c:v>
                </c:pt>
                <c:pt idx="71">
                  <c:v>42705</c:v>
                </c:pt>
                <c:pt idx="72">
                  <c:v>42795</c:v>
                </c:pt>
                <c:pt idx="73">
                  <c:v>42887</c:v>
                </c:pt>
                <c:pt idx="74">
                  <c:v>42979</c:v>
                </c:pt>
                <c:pt idx="75">
                  <c:v>43070</c:v>
                </c:pt>
                <c:pt idx="76">
                  <c:v>43160</c:v>
                </c:pt>
                <c:pt idx="77">
                  <c:v>43252</c:v>
                </c:pt>
                <c:pt idx="78">
                  <c:v>43344</c:v>
                </c:pt>
                <c:pt idx="79">
                  <c:v>43435</c:v>
                </c:pt>
                <c:pt idx="80">
                  <c:v>43525</c:v>
                </c:pt>
                <c:pt idx="81">
                  <c:v>43617</c:v>
                </c:pt>
                <c:pt idx="82">
                  <c:v>43709</c:v>
                </c:pt>
                <c:pt idx="83">
                  <c:v>43800</c:v>
                </c:pt>
                <c:pt idx="84">
                  <c:v>43891</c:v>
                </c:pt>
                <c:pt idx="85">
                  <c:v>43983</c:v>
                </c:pt>
                <c:pt idx="86">
                  <c:v>44075</c:v>
                </c:pt>
                <c:pt idx="87">
                  <c:v>44166</c:v>
                </c:pt>
                <c:pt idx="88">
                  <c:v>44256</c:v>
                </c:pt>
                <c:pt idx="89">
                  <c:v>44348</c:v>
                </c:pt>
                <c:pt idx="90">
                  <c:v>44440</c:v>
                </c:pt>
              </c:numCache>
            </c:numRef>
          </c:cat>
          <c:val>
            <c:numRef>
              <c:f>Data!$C$4:$C$600</c:f>
              <c:numCache>
                <c:formatCode>0.00</c:formatCode>
                <c:ptCount val="597"/>
                <c:pt idx="0">
                  <c:v>68.295000000000002</c:v>
                </c:pt>
                <c:pt idx="1">
                  <c:v>69.653000000000006</c:v>
                </c:pt>
                <c:pt idx="2">
                  <c:v>70.191999999999993</c:v>
                </c:pt>
                <c:pt idx="3">
                  <c:v>70.734999999999999</c:v>
                </c:pt>
                <c:pt idx="4">
                  <c:v>70.439021043089298</c:v>
                </c:pt>
                <c:pt idx="5">
                  <c:v>70.721491869197806</c:v>
                </c:pt>
                <c:pt idx="6">
                  <c:v>70.812232414154707</c:v>
                </c:pt>
                <c:pt idx="7">
                  <c:v>71.1667940545574</c:v>
                </c:pt>
                <c:pt idx="8">
                  <c:v>70.5720722627497</c:v>
                </c:pt>
                <c:pt idx="9">
                  <c:v>70.380711134375204</c:v>
                </c:pt>
                <c:pt idx="10">
                  <c:v>70.400101729824698</c:v>
                </c:pt>
                <c:pt idx="11">
                  <c:v>69.986976024023306</c:v>
                </c:pt>
                <c:pt idx="12">
                  <c:v>69.612367042322106</c:v>
                </c:pt>
                <c:pt idx="13">
                  <c:v>69.643558249081806</c:v>
                </c:pt>
                <c:pt idx="14">
                  <c:v>69.663031378500506</c:v>
                </c:pt>
                <c:pt idx="15">
                  <c:v>69.8752495349962</c:v>
                </c:pt>
                <c:pt idx="16">
                  <c:v>69.616304267454296</c:v>
                </c:pt>
                <c:pt idx="17">
                  <c:v>69.814642453558704</c:v>
                </c:pt>
                <c:pt idx="18">
                  <c:v>70.123484825181507</c:v>
                </c:pt>
                <c:pt idx="19">
                  <c:v>70.169946999074895</c:v>
                </c:pt>
                <c:pt idx="20">
                  <c:v>69.321342022810299</c:v>
                </c:pt>
                <c:pt idx="21">
                  <c:v>69.059148551007496</c:v>
                </c:pt>
                <c:pt idx="22">
                  <c:v>69.191181210172005</c:v>
                </c:pt>
                <c:pt idx="23">
                  <c:v>69.077671560486607</c:v>
                </c:pt>
                <c:pt idx="24">
                  <c:v>68.313131903040201</c:v>
                </c:pt>
                <c:pt idx="25">
                  <c:v>68.485486475521796</c:v>
                </c:pt>
                <c:pt idx="26">
                  <c:v>68.407082879694897</c:v>
                </c:pt>
                <c:pt idx="27">
                  <c:v>68.051584710168697</c:v>
                </c:pt>
                <c:pt idx="28">
                  <c:v>67.553645905303696</c:v>
                </c:pt>
                <c:pt idx="29">
                  <c:v>66.885224767626198</c:v>
                </c:pt>
                <c:pt idx="30">
                  <c:v>66.368564710923394</c:v>
                </c:pt>
                <c:pt idx="31">
                  <c:v>65.256877115072101</c:v>
                </c:pt>
                <c:pt idx="32">
                  <c:v>63.952834348668297</c:v>
                </c:pt>
                <c:pt idx="33">
                  <c:v>63.120058775027502</c:v>
                </c:pt>
                <c:pt idx="34">
                  <c:v>62.232263807639498</c:v>
                </c:pt>
                <c:pt idx="35">
                  <c:v>61.394627950575597</c:v>
                </c:pt>
                <c:pt idx="36">
                  <c:v>60.413374991585201</c:v>
                </c:pt>
                <c:pt idx="37">
                  <c:v>60.080304153061903</c:v>
                </c:pt>
                <c:pt idx="38">
                  <c:v>59.850805235077502</c:v>
                </c:pt>
                <c:pt idx="39">
                  <c:v>59.831382130894802</c:v>
                </c:pt>
                <c:pt idx="40">
                  <c:v>60.333094613001897</c:v>
                </c:pt>
                <c:pt idx="41">
                  <c:v>61.278678697601997</c:v>
                </c:pt>
                <c:pt idx="42">
                  <c:v>62.003648928254698</c:v>
                </c:pt>
                <c:pt idx="43">
                  <c:v>62.1233414336496</c:v>
                </c:pt>
                <c:pt idx="44">
                  <c:v>61.341096847979003</c:v>
                </c:pt>
                <c:pt idx="45">
                  <c:v>60.866098721682597</c:v>
                </c:pt>
                <c:pt idx="46">
                  <c:v>60.287962053783502</c:v>
                </c:pt>
                <c:pt idx="47">
                  <c:v>59.527684431948003</c:v>
                </c:pt>
                <c:pt idx="48">
                  <c:v>58.458306814867399</c:v>
                </c:pt>
                <c:pt idx="49">
                  <c:v>57.9085925996295</c:v>
                </c:pt>
                <c:pt idx="50">
                  <c:v>57.652098769419503</c:v>
                </c:pt>
                <c:pt idx="51">
                  <c:v>57.210290870163902</c:v>
                </c:pt>
                <c:pt idx="52">
                  <c:v>56.813129571073702</c:v>
                </c:pt>
                <c:pt idx="53">
                  <c:v>56.723913124190602</c:v>
                </c:pt>
                <c:pt idx="54">
                  <c:v>56.661837273720501</c:v>
                </c:pt>
                <c:pt idx="55">
                  <c:v>56.556097852272003</c:v>
                </c:pt>
                <c:pt idx="56">
                  <c:v>56.186393111420202</c:v>
                </c:pt>
                <c:pt idx="57">
                  <c:v>56.0295654410411</c:v>
                </c:pt>
                <c:pt idx="58">
                  <c:v>55.939369499183996</c:v>
                </c:pt>
                <c:pt idx="59">
                  <c:v>55.563273890317703</c:v>
                </c:pt>
                <c:pt idx="60">
                  <c:v>54.945092362214901</c:v>
                </c:pt>
                <c:pt idx="61">
                  <c:v>54.646166470217999</c:v>
                </c:pt>
                <c:pt idx="62">
                  <c:v>54.488465154234497</c:v>
                </c:pt>
                <c:pt idx="63">
                  <c:v>54.133846718505502</c:v>
                </c:pt>
                <c:pt idx="64">
                  <c:v>53.831528156056201</c:v>
                </c:pt>
                <c:pt idx="65">
                  <c:v>53.752080643979902</c:v>
                </c:pt>
                <c:pt idx="66">
                  <c:v>53.790433641295998</c:v>
                </c:pt>
                <c:pt idx="67">
                  <c:v>53.685177815994699</c:v>
                </c:pt>
                <c:pt idx="68">
                  <c:v>53.377419176227697</c:v>
                </c:pt>
                <c:pt idx="69">
                  <c:v>53.428755358394497</c:v>
                </c:pt>
                <c:pt idx="70">
                  <c:v>53.533128893463001</c:v>
                </c:pt>
                <c:pt idx="71">
                  <c:v>53.413211928096501</c:v>
                </c:pt>
                <c:pt idx="72">
                  <c:v>53.206634801404</c:v>
                </c:pt>
                <c:pt idx="73">
                  <c:v>53.223596975737401</c:v>
                </c:pt>
                <c:pt idx="74">
                  <c:v>53.151520709116902</c:v>
                </c:pt>
                <c:pt idx="75">
                  <c:v>52.8540075090255</c:v>
                </c:pt>
                <c:pt idx="76">
                  <c:v>52.005381110521697</c:v>
                </c:pt>
                <c:pt idx="77">
                  <c:v>52.031361924616498</c:v>
                </c:pt>
                <c:pt idx="78">
                  <c:v>52.414855831840399</c:v>
                </c:pt>
                <c:pt idx="79">
                  <c:v>52.550615403000201</c:v>
                </c:pt>
                <c:pt idx="80">
                  <c:v>52.637177964280703</c:v>
                </c:pt>
                <c:pt idx="81">
                  <c:v>53.069207397302002</c:v>
                </c:pt>
                <c:pt idx="82">
                  <c:v>53.336875294962397</c:v>
                </c:pt>
                <c:pt idx="83">
                  <c:v>53.347942005258702</c:v>
                </c:pt>
                <c:pt idx="84">
                  <c:v>53.7297180915198</c:v>
                </c:pt>
                <c:pt idx="85">
                  <c:v>55.451077079972002</c:v>
                </c:pt>
                <c:pt idx="86">
                  <c:v>56.692245569298201</c:v>
                </c:pt>
                <c:pt idx="87">
                  <c:v>57.796087403696902</c:v>
                </c:pt>
                <c:pt idx="88">
                  <c:v>58.403433056355901</c:v>
                </c:pt>
                <c:pt idx="89">
                  <c:v>57.736229206625801</c:v>
                </c:pt>
                <c:pt idx="90">
                  <c:v>57.604629589987297</c:v>
                </c:pt>
              </c:numCache>
            </c:numRef>
          </c:val>
          <c:smooth val="0"/>
          <c:extLst>
            <c:ext xmlns:c16="http://schemas.microsoft.com/office/drawing/2014/chart" uri="{C3380CC4-5D6E-409C-BE32-E72D297353CC}">
              <c16:uniqueId val="{00000001-7DE7-4C28-982C-CBB1CFD834EA}"/>
            </c:ext>
          </c:extLst>
        </c:ser>
        <c:ser>
          <c:idx val="3"/>
          <c:order val="2"/>
          <c:tx>
            <c:strRef>
              <c:f>Data!$D$3</c:f>
              <c:strCache>
                <c:ptCount val="1"/>
                <c:pt idx="0">
                  <c:v>ES</c:v>
                </c:pt>
              </c:strCache>
            </c:strRef>
          </c:tx>
          <c:spPr>
            <a:ln w="15875" cap="rnd" cmpd="sng" algn="ctr">
              <a:solidFill>
                <a:srgbClr val="FFCB00"/>
              </a:solidFill>
              <a:prstDash val="solid"/>
              <a:round/>
              <a:headEnd type="none" w="med" len="med"/>
              <a:tailEnd type="none" w="med" len="med"/>
            </a:ln>
            <a:effectLst/>
          </c:spPr>
          <c:marker>
            <c:symbol val="none"/>
          </c:marker>
          <c:cat>
            <c:numRef>
              <c:f>Data!$A$4:$A$94</c:f>
              <c:numCache>
                <c:formatCode>m/d/yyyy</c:formatCode>
                <c:ptCount val="91"/>
                <c:pt idx="0">
                  <c:v>36220</c:v>
                </c:pt>
                <c:pt idx="1">
                  <c:v>36312</c:v>
                </c:pt>
                <c:pt idx="2">
                  <c:v>36404</c:v>
                </c:pt>
                <c:pt idx="3">
                  <c:v>36495</c:v>
                </c:pt>
                <c:pt idx="4">
                  <c:v>36586</c:v>
                </c:pt>
                <c:pt idx="5">
                  <c:v>36678</c:v>
                </c:pt>
                <c:pt idx="6">
                  <c:v>36770</c:v>
                </c:pt>
                <c:pt idx="7">
                  <c:v>36861</c:v>
                </c:pt>
                <c:pt idx="8">
                  <c:v>36951</c:v>
                </c:pt>
                <c:pt idx="9">
                  <c:v>37043</c:v>
                </c:pt>
                <c:pt idx="10">
                  <c:v>37135</c:v>
                </c:pt>
                <c:pt idx="11">
                  <c:v>37226</c:v>
                </c:pt>
                <c:pt idx="12">
                  <c:v>37316</c:v>
                </c:pt>
                <c:pt idx="13">
                  <c:v>37408</c:v>
                </c:pt>
                <c:pt idx="14">
                  <c:v>37500</c:v>
                </c:pt>
                <c:pt idx="15">
                  <c:v>37591</c:v>
                </c:pt>
                <c:pt idx="16">
                  <c:v>37681</c:v>
                </c:pt>
                <c:pt idx="17">
                  <c:v>37773</c:v>
                </c:pt>
                <c:pt idx="18">
                  <c:v>37865</c:v>
                </c:pt>
                <c:pt idx="19">
                  <c:v>37956</c:v>
                </c:pt>
                <c:pt idx="20">
                  <c:v>38047</c:v>
                </c:pt>
                <c:pt idx="21">
                  <c:v>38139</c:v>
                </c:pt>
                <c:pt idx="22">
                  <c:v>38231</c:v>
                </c:pt>
                <c:pt idx="23">
                  <c:v>38322</c:v>
                </c:pt>
                <c:pt idx="24">
                  <c:v>38412</c:v>
                </c:pt>
                <c:pt idx="25">
                  <c:v>38504</c:v>
                </c:pt>
                <c:pt idx="26">
                  <c:v>38596</c:v>
                </c:pt>
                <c:pt idx="27">
                  <c:v>38687</c:v>
                </c:pt>
                <c:pt idx="28">
                  <c:v>38777</c:v>
                </c:pt>
                <c:pt idx="29">
                  <c:v>38869</c:v>
                </c:pt>
                <c:pt idx="30">
                  <c:v>38961</c:v>
                </c:pt>
                <c:pt idx="31">
                  <c:v>39052</c:v>
                </c:pt>
                <c:pt idx="32">
                  <c:v>39142</c:v>
                </c:pt>
                <c:pt idx="33">
                  <c:v>39234</c:v>
                </c:pt>
                <c:pt idx="34">
                  <c:v>39326</c:v>
                </c:pt>
                <c:pt idx="35">
                  <c:v>39417</c:v>
                </c:pt>
                <c:pt idx="36">
                  <c:v>39508</c:v>
                </c:pt>
                <c:pt idx="37">
                  <c:v>39600</c:v>
                </c:pt>
                <c:pt idx="38">
                  <c:v>39692</c:v>
                </c:pt>
                <c:pt idx="39">
                  <c:v>39783</c:v>
                </c:pt>
                <c:pt idx="40">
                  <c:v>39873</c:v>
                </c:pt>
                <c:pt idx="41">
                  <c:v>39965</c:v>
                </c:pt>
                <c:pt idx="42">
                  <c:v>40057</c:v>
                </c:pt>
                <c:pt idx="43">
                  <c:v>40148</c:v>
                </c:pt>
                <c:pt idx="44">
                  <c:v>40238</c:v>
                </c:pt>
                <c:pt idx="45">
                  <c:v>40330</c:v>
                </c:pt>
                <c:pt idx="46">
                  <c:v>40422</c:v>
                </c:pt>
                <c:pt idx="47">
                  <c:v>40513</c:v>
                </c:pt>
                <c:pt idx="48">
                  <c:v>40603</c:v>
                </c:pt>
                <c:pt idx="49">
                  <c:v>40695</c:v>
                </c:pt>
                <c:pt idx="50">
                  <c:v>40787</c:v>
                </c:pt>
                <c:pt idx="51">
                  <c:v>40878</c:v>
                </c:pt>
                <c:pt idx="52">
                  <c:v>40969</c:v>
                </c:pt>
                <c:pt idx="53">
                  <c:v>41061</c:v>
                </c:pt>
                <c:pt idx="54">
                  <c:v>41153</c:v>
                </c:pt>
                <c:pt idx="55">
                  <c:v>41244</c:v>
                </c:pt>
                <c:pt idx="56">
                  <c:v>41334</c:v>
                </c:pt>
                <c:pt idx="57">
                  <c:v>41426</c:v>
                </c:pt>
                <c:pt idx="58">
                  <c:v>41518</c:v>
                </c:pt>
                <c:pt idx="59">
                  <c:v>41609</c:v>
                </c:pt>
                <c:pt idx="60">
                  <c:v>41699</c:v>
                </c:pt>
                <c:pt idx="61">
                  <c:v>41791</c:v>
                </c:pt>
                <c:pt idx="62">
                  <c:v>41883</c:v>
                </c:pt>
                <c:pt idx="63">
                  <c:v>41974</c:v>
                </c:pt>
                <c:pt idx="64">
                  <c:v>42064</c:v>
                </c:pt>
                <c:pt idx="65">
                  <c:v>42156</c:v>
                </c:pt>
                <c:pt idx="66">
                  <c:v>42248</c:v>
                </c:pt>
                <c:pt idx="67">
                  <c:v>42339</c:v>
                </c:pt>
                <c:pt idx="68">
                  <c:v>42430</c:v>
                </c:pt>
                <c:pt idx="69">
                  <c:v>42522</c:v>
                </c:pt>
                <c:pt idx="70">
                  <c:v>42614</c:v>
                </c:pt>
                <c:pt idx="71">
                  <c:v>42705</c:v>
                </c:pt>
                <c:pt idx="72">
                  <c:v>42795</c:v>
                </c:pt>
                <c:pt idx="73">
                  <c:v>42887</c:v>
                </c:pt>
                <c:pt idx="74">
                  <c:v>42979</c:v>
                </c:pt>
                <c:pt idx="75">
                  <c:v>43070</c:v>
                </c:pt>
                <c:pt idx="76">
                  <c:v>43160</c:v>
                </c:pt>
                <c:pt idx="77">
                  <c:v>43252</c:v>
                </c:pt>
                <c:pt idx="78">
                  <c:v>43344</c:v>
                </c:pt>
                <c:pt idx="79">
                  <c:v>43435</c:v>
                </c:pt>
                <c:pt idx="80">
                  <c:v>43525</c:v>
                </c:pt>
                <c:pt idx="81">
                  <c:v>43617</c:v>
                </c:pt>
                <c:pt idx="82">
                  <c:v>43709</c:v>
                </c:pt>
                <c:pt idx="83">
                  <c:v>43800</c:v>
                </c:pt>
                <c:pt idx="84">
                  <c:v>43891</c:v>
                </c:pt>
                <c:pt idx="85">
                  <c:v>43983</c:v>
                </c:pt>
                <c:pt idx="86">
                  <c:v>44075</c:v>
                </c:pt>
                <c:pt idx="87">
                  <c:v>44166</c:v>
                </c:pt>
                <c:pt idx="88">
                  <c:v>44256</c:v>
                </c:pt>
                <c:pt idx="89">
                  <c:v>44348</c:v>
                </c:pt>
                <c:pt idx="90">
                  <c:v>44440</c:v>
                </c:pt>
              </c:numCache>
            </c:numRef>
          </c:cat>
          <c:val>
            <c:numRef>
              <c:f>Data!$D$4:$D$600</c:f>
              <c:numCache>
                <c:formatCode>0.00</c:formatCode>
                <c:ptCount val="597"/>
                <c:pt idx="0">
                  <c:v>39.076999999999998</c:v>
                </c:pt>
                <c:pt idx="1">
                  <c:v>40.497999999999998</c:v>
                </c:pt>
                <c:pt idx="2">
                  <c:v>40.875999999999998</c:v>
                </c:pt>
                <c:pt idx="3">
                  <c:v>42.106000000000002</c:v>
                </c:pt>
                <c:pt idx="4">
                  <c:v>42.880820291561299</c:v>
                </c:pt>
                <c:pt idx="5">
                  <c:v>43.940698630776403</c:v>
                </c:pt>
                <c:pt idx="6">
                  <c:v>44.196808410066403</c:v>
                </c:pt>
                <c:pt idx="7">
                  <c:v>45.387288126436502</c:v>
                </c:pt>
                <c:pt idx="8">
                  <c:v>45.537564316243802</c:v>
                </c:pt>
                <c:pt idx="9">
                  <c:v>46.569867036463002</c:v>
                </c:pt>
                <c:pt idx="10">
                  <c:v>46.540493789474397</c:v>
                </c:pt>
                <c:pt idx="11">
                  <c:v>47.114593155709102</c:v>
                </c:pt>
                <c:pt idx="12">
                  <c:v>48.024083779913603</c:v>
                </c:pt>
                <c:pt idx="13">
                  <c:v>49.607103004587501</c:v>
                </c:pt>
                <c:pt idx="14">
                  <c:v>50.0848360333598</c:v>
                </c:pt>
                <c:pt idx="15">
                  <c:v>51.033417294597299</c:v>
                </c:pt>
                <c:pt idx="16">
                  <c:v>51.880726181120203</c:v>
                </c:pt>
                <c:pt idx="17">
                  <c:v>53.860004617585297</c:v>
                </c:pt>
                <c:pt idx="18">
                  <c:v>54.6986224916918</c:v>
                </c:pt>
                <c:pt idx="19">
                  <c:v>56.576746365918503</c:v>
                </c:pt>
                <c:pt idx="20">
                  <c:v>57.871203172253601</c:v>
                </c:pt>
                <c:pt idx="21">
                  <c:v>60.402337319319102</c:v>
                </c:pt>
                <c:pt idx="22">
                  <c:v>61.413521464655403</c:v>
                </c:pt>
                <c:pt idx="23">
                  <c:v>63.374162387702597</c:v>
                </c:pt>
                <c:pt idx="24">
                  <c:v>64.710688740556407</c:v>
                </c:pt>
                <c:pt idx="25">
                  <c:v>67.441855251550507</c:v>
                </c:pt>
                <c:pt idx="26">
                  <c:v>68.383496095682702</c:v>
                </c:pt>
                <c:pt idx="27">
                  <c:v>70.762176810009507</c:v>
                </c:pt>
                <c:pt idx="28">
                  <c:v>72.402633776171299</c:v>
                </c:pt>
                <c:pt idx="29">
                  <c:v>75.1863303229173</c:v>
                </c:pt>
                <c:pt idx="30">
                  <c:v>75.888569853937497</c:v>
                </c:pt>
                <c:pt idx="31">
                  <c:v>78.047424695389495</c:v>
                </c:pt>
                <c:pt idx="32">
                  <c:v>78.959714600734998</c:v>
                </c:pt>
                <c:pt idx="33">
                  <c:v>80.919540891563798</c:v>
                </c:pt>
                <c:pt idx="34">
                  <c:v>81.1877614044637</c:v>
                </c:pt>
                <c:pt idx="35">
                  <c:v>81.757890694805099</c:v>
                </c:pt>
                <c:pt idx="36">
                  <c:v>81.798071089007706</c:v>
                </c:pt>
                <c:pt idx="37">
                  <c:v>82.809132546161806</c:v>
                </c:pt>
                <c:pt idx="38">
                  <c:v>82.256722338675104</c:v>
                </c:pt>
                <c:pt idx="39">
                  <c:v>82.619299331885898</c:v>
                </c:pt>
                <c:pt idx="40">
                  <c:v>82.548636206353194</c:v>
                </c:pt>
                <c:pt idx="41">
                  <c:v>83.955786700206104</c:v>
                </c:pt>
                <c:pt idx="42">
                  <c:v>84.262693320476203</c:v>
                </c:pt>
                <c:pt idx="43">
                  <c:v>85.002005942077403</c:v>
                </c:pt>
                <c:pt idx="44">
                  <c:v>84.695573208008199</c:v>
                </c:pt>
                <c:pt idx="45">
                  <c:v>85.752729689379393</c:v>
                </c:pt>
                <c:pt idx="46">
                  <c:v>84.452684338809206</c:v>
                </c:pt>
                <c:pt idx="47">
                  <c:v>84.382344139929799</c:v>
                </c:pt>
                <c:pt idx="48">
                  <c:v>83.376791908780802</c:v>
                </c:pt>
                <c:pt idx="49">
                  <c:v>83.516976082333599</c:v>
                </c:pt>
                <c:pt idx="50">
                  <c:v>82.617219240748497</c:v>
                </c:pt>
                <c:pt idx="51">
                  <c:v>82.525336940653105</c:v>
                </c:pt>
                <c:pt idx="52">
                  <c:v>81.861421910319606</c:v>
                </c:pt>
                <c:pt idx="53">
                  <c:v>82.220291242966695</c:v>
                </c:pt>
                <c:pt idx="54">
                  <c:v>81.499459796145103</c:v>
                </c:pt>
                <c:pt idx="55">
                  <c:v>81.553662645391</c:v>
                </c:pt>
                <c:pt idx="56">
                  <c:v>80.522977156927297</c:v>
                </c:pt>
                <c:pt idx="57">
                  <c:v>80.313687571015706</c:v>
                </c:pt>
                <c:pt idx="58">
                  <c:v>78.906274531353006</c:v>
                </c:pt>
                <c:pt idx="59">
                  <c:v>77.780227922238296</c:v>
                </c:pt>
                <c:pt idx="60">
                  <c:v>76.522372940468799</c:v>
                </c:pt>
                <c:pt idx="61">
                  <c:v>76.392489675210399</c:v>
                </c:pt>
                <c:pt idx="62">
                  <c:v>74.750773897245196</c:v>
                </c:pt>
                <c:pt idx="63">
                  <c:v>73.414244718347405</c:v>
                </c:pt>
                <c:pt idx="64">
                  <c:v>72.005898062586297</c:v>
                </c:pt>
                <c:pt idx="65">
                  <c:v>71.427553829949503</c:v>
                </c:pt>
                <c:pt idx="66">
                  <c:v>69.306004055271899</c:v>
                </c:pt>
                <c:pt idx="67">
                  <c:v>68.045546079677806</c:v>
                </c:pt>
                <c:pt idx="68">
                  <c:v>66.821650360100193</c:v>
                </c:pt>
                <c:pt idx="69">
                  <c:v>66.961090417762193</c:v>
                </c:pt>
                <c:pt idx="70">
                  <c:v>65.320688731364399</c:v>
                </c:pt>
                <c:pt idx="71">
                  <c:v>64.502621561445096</c:v>
                </c:pt>
                <c:pt idx="72">
                  <c:v>63.555246486513397</c:v>
                </c:pt>
                <c:pt idx="73">
                  <c:v>63.447075117061303</c:v>
                </c:pt>
                <c:pt idx="74">
                  <c:v>61.956747022156001</c:v>
                </c:pt>
                <c:pt idx="75">
                  <c:v>61.193492886879497</c:v>
                </c:pt>
                <c:pt idx="76">
                  <c:v>60.5067039930533</c:v>
                </c:pt>
                <c:pt idx="77">
                  <c:v>60.7862408693681</c:v>
                </c:pt>
                <c:pt idx="78">
                  <c:v>59.642347923685001</c:v>
                </c:pt>
                <c:pt idx="79">
                  <c:v>58.976662547298602</c:v>
                </c:pt>
                <c:pt idx="80">
                  <c:v>58.341085296844</c:v>
                </c:pt>
                <c:pt idx="81">
                  <c:v>58.613291068991899</c:v>
                </c:pt>
                <c:pt idx="82">
                  <c:v>57.383667312520799</c:v>
                </c:pt>
                <c:pt idx="83">
                  <c:v>56.944168759417401</c:v>
                </c:pt>
                <c:pt idx="84">
                  <c:v>57.148382357353</c:v>
                </c:pt>
                <c:pt idx="85">
                  <c:v>60.778675625376302</c:v>
                </c:pt>
                <c:pt idx="86">
                  <c:v>61.171474044519996</c:v>
                </c:pt>
                <c:pt idx="87">
                  <c:v>62.505838060231</c:v>
                </c:pt>
                <c:pt idx="88">
                  <c:v>62.743970898639198</c:v>
                </c:pt>
                <c:pt idx="89">
                  <c:v>61.439258847916904</c:v>
                </c:pt>
                <c:pt idx="90">
                  <c:v>59.918161224941699</c:v>
                </c:pt>
              </c:numCache>
            </c:numRef>
          </c:val>
          <c:smooth val="0"/>
          <c:extLst>
            <c:ext xmlns:c16="http://schemas.microsoft.com/office/drawing/2014/chart" uri="{C3380CC4-5D6E-409C-BE32-E72D297353CC}">
              <c16:uniqueId val="{00000002-7DE7-4C28-982C-CBB1CFD834EA}"/>
            </c:ext>
          </c:extLst>
        </c:ser>
        <c:ser>
          <c:idx val="4"/>
          <c:order val="3"/>
          <c:tx>
            <c:strRef>
              <c:f>Data!$E$3</c:f>
              <c:strCache>
                <c:ptCount val="1"/>
                <c:pt idx="0">
                  <c:v>IT</c:v>
                </c:pt>
              </c:strCache>
            </c:strRef>
          </c:tx>
          <c:spPr>
            <a:ln w="15875" cap="rnd" cmpd="sng" algn="ctr">
              <a:solidFill>
                <a:srgbClr val="FF7800"/>
              </a:solidFill>
              <a:prstDash val="solid"/>
              <a:round/>
              <a:headEnd type="none" w="med" len="med"/>
              <a:tailEnd type="none" w="med" len="med"/>
            </a:ln>
            <a:effectLst/>
          </c:spPr>
          <c:marker>
            <c:symbol val="none"/>
          </c:marker>
          <c:cat>
            <c:numRef>
              <c:f>Data!$A$4:$A$94</c:f>
              <c:numCache>
                <c:formatCode>m/d/yyyy</c:formatCode>
                <c:ptCount val="91"/>
                <c:pt idx="0">
                  <c:v>36220</c:v>
                </c:pt>
                <c:pt idx="1">
                  <c:v>36312</c:v>
                </c:pt>
                <c:pt idx="2">
                  <c:v>36404</c:v>
                </c:pt>
                <c:pt idx="3">
                  <c:v>36495</c:v>
                </c:pt>
                <c:pt idx="4">
                  <c:v>36586</c:v>
                </c:pt>
                <c:pt idx="5">
                  <c:v>36678</c:v>
                </c:pt>
                <c:pt idx="6">
                  <c:v>36770</c:v>
                </c:pt>
                <c:pt idx="7">
                  <c:v>36861</c:v>
                </c:pt>
                <c:pt idx="8">
                  <c:v>36951</c:v>
                </c:pt>
                <c:pt idx="9">
                  <c:v>37043</c:v>
                </c:pt>
                <c:pt idx="10">
                  <c:v>37135</c:v>
                </c:pt>
                <c:pt idx="11">
                  <c:v>37226</c:v>
                </c:pt>
                <c:pt idx="12">
                  <c:v>37316</c:v>
                </c:pt>
                <c:pt idx="13">
                  <c:v>37408</c:v>
                </c:pt>
                <c:pt idx="14">
                  <c:v>37500</c:v>
                </c:pt>
                <c:pt idx="15">
                  <c:v>37591</c:v>
                </c:pt>
                <c:pt idx="16">
                  <c:v>37681</c:v>
                </c:pt>
                <c:pt idx="17">
                  <c:v>37773</c:v>
                </c:pt>
                <c:pt idx="18">
                  <c:v>37865</c:v>
                </c:pt>
                <c:pt idx="19">
                  <c:v>37956</c:v>
                </c:pt>
                <c:pt idx="20">
                  <c:v>38047</c:v>
                </c:pt>
                <c:pt idx="21">
                  <c:v>38139</c:v>
                </c:pt>
                <c:pt idx="22">
                  <c:v>38231</c:v>
                </c:pt>
                <c:pt idx="23">
                  <c:v>38322</c:v>
                </c:pt>
                <c:pt idx="24">
                  <c:v>38412</c:v>
                </c:pt>
                <c:pt idx="25">
                  <c:v>38504</c:v>
                </c:pt>
                <c:pt idx="26">
                  <c:v>38596</c:v>
                </c:pt>
                <c:pt idx="27">
                  <c:v>38687</c:v>
                </c:pt>
                <c:pt idx="28">
                  <c:v>38777</c:v>
                </c:pt>
                <c:pt idx="29">
                  <c:v>38869</c:v>
                </c:pt>
                <c:pt idx="30">
                  <c:v>38961</c:v>
                </c:pt>
                <c:pt idx="31">
                  <c:v>39052</c:v>
                </c:pt>
                <c:pt idx="32">
                  <c:v>39142</c:v>
                </c:pt>
                <c:pt idx="33">
                  <c:v>39234</c:v>
                </c:pt>
                <c:pt idx="34">
                  <c:v>39326</c:v>
                </c:pt>
                <c:pt idx="35">
                  <c:v>39417</c:v>
                </c:pt>
                <c:pt idx="36">
                  <c:v>39508</c:v>
                </c:pt>
                <c:pt idx="37">
                  <c:v>39600</c:v>
                </c:pt>
                <c:pt idx="38">
                  <c:v>39692</c:v>
                </c:pt>
                <c:pt idx="39">
                  <c:v>39783</c:v>
                </c:pt>
                <c:pt idx="40">
                  <c:v>39873</c:v>
                </c:pt>
                <c:pt idx="41">
                  <c:v>39965</c:v>
                </c:pt>
                <c:pt idx="42">
                  <c:v>40057</c:v>
                </c:pt>
                <c:pt idx="43">
                  <c:v>40148</c:v>
                </c:pt>
                <c:pt idx="44">
                  <c:v>40238</c:v>
                </c:pt>
                <c:pt idx="45">
                  <c:v>40330</c:v>
                </c:pt>
                <c:pt idx="46">
                  <c:v>40422</c:v>
                </c:pt>
                <c:pt idx="47">
                  <c:v>40513</c:v>
                </c:pt>
                <c:pt idx="48">
                  <c:v>40603</c:v>
                </c:pt>
                <c:pt idx="49">
                  <c:v>40695</c:v>
                </c:pt>
                <c:pt idx="50">
                  <c:v>40787</c:v>
                </c:pt>
                <c:pt idx="51">
                  <c:v>40878</c:v>
                </c:pt>
                <c:pt idx="52">
                  <c:v>40969</c:v>
                </c:pt>
                <c:pt idx="53">
                  <c:v>41061</c:v>
                </c:pt>
                <c:pt idx="54">
                  <c:v>41153</c:v>
                </c:pt>
                <c:pt idx="55">
                  <c:v>41244</c:v>
                </c:pt>
                <c:pt idx="56">
                  <c:v>41334</c:v>
                </c:pt>
                <c:pt idx="57">
                  <c:v>41426</c:v>
                </c:pt>
                <c:pt idx="58">
                  <c:v>41518</c:v>
                </c:pt>
                <c:pt idx="59">
                  <c:v>41609</c:v>
                </c:pt>
                <c:pt idx="60">
                  <c:v>41699</c:v>
                </c:pt>
                <c:pt idx="61">
                  <c:v>41791</c:v>
                </c:pt>
                <c:pt idx="62">
                  <c:v>41883</c:v>
                </c:pt>
                <c:pt idx="63">
                  <c:v>41974</c:v>
                </c:pt>
                <c:pt idx="64">
                  <c:v>42064</c:v>
                </c:pt>
                <c:pt idx="65">
                  <c:v>42156</c:v>
                </c:pt>
                <c:pt idx="66">
                  <c:v>42248</c:v>
                </c:pt>
                <c:pt idx="67">
                  <c:v>42339</c:v>
                </c:pt>
                <c:pt idx="68">
                  <c:v>42430</c:v>
                </c:pt>
                <c:pt idx="69">
                  <c:v>42522</c:v>
                </c:pt>
                <c:pt idx="70">
                  <c:v>42614</c:v>
                </c:pt>
                <c:pt idx="71">
                  <c:v>42705</c:v>
                </c:pt>
                <c:pt idx="72">
                  <c:v>42795</c:v>
                </c:pt>
                <c:pt idx="73">
                  <c:v>42887</c:v>
                </c:pt>
                <c:pt idx="74">
                  <c:v>42979</c:v>
                </c:pt>
                <c:pt idx="75">
                  <c:v>43070</c:v>
                </c:pt>
                <c:pt idx="76">
                  <c:v>43160</c:v>
                </c:pt>
                <c:pt idx="77">
                  <c:v>43252</c:v>
                </c:pt>
                <c:pt idx="78">
                  <c:v>43344</c:v>
                </c:pt>
                <c:pt idx="79">
                  <c:v>43435</c:v>
                </c:pt>
                <c:pt idx="80">
                  <c:v>43525</c:v>
                </c:pt>
                <c:pt idx="81">
                  <c:v>43617</c:v>
                </c:pt>
                <c:pt idx="82">
                  <c:v>43709</c:v>
                </c:pt>
                <c:pt idx="83">
                  <c:v>43800</c:v>
                </c:pt>
                <c:pt idx="84">
                  <c:v>43891</c:v>
                </c:pt>
                <c:pt idx="85">
                  <c:v>43983</c:v>
                </c:pt>
                <c:pt idx="86">
                  <c:v>44075</c:v>
                </c:pt>
                <c:pt idx="87">
                  <c:v>44166</c:v>
                </c:pt>
                <c:pt idx="88">
                  <c:v>44256</c:v>
                </c:pt>
                <c:pt idx="89">
                  <c:v>44348</c:v>
                </c:pt>
                <c:pt idx="90">
                  <c:v>44440</c:v>
                </c:pt>
              </c:numCache>
            </c:numRef>
          </c:cat>
          <c:val>
            <c:numRef>
              <c:f>Data!$E$4:$E$600</c:f>
              <c:numCache>
                <c:formatCode>0.00</c:formatCode>
                <c:ptCount val="597"/>
                <c:pt idx="0">
                  <c:v>19.344000000000001</c:v>
                </c:pt>
                <c:pt idx="1">
                  <c:v>19.95</c:v>
                </c:pt>
                <c:pt idx="2">
                  <c:v>20.324000000000002</c:v>
                </c:pt>
                <c:pt idx="3">
                  <c:v>21.071999999999999</c:v>
                </c:pt>
                <c:pt idx="4">
                  <c:v>21.425457341841501</c:v>
                </c:pt>
                <c:pt idx="5">
                  <c:v>21.635769071402802</c:v>
                </c:pt>
                <c:pt idx="6">
                  <c:v>21.844525878808</c:v>
                </c:pt>
                <c:pt idx="7">
                  <c:v>22.6476426457718</c:v>
                </c:pt>
                <c:pt idx="8">
                  <c:v>22.824266281917801</c:v>
                </c:pt>
                <c:pt idx="9">
                  <c:v>23.403302032844699</c:v>
                </c:pt>
                <c:pt idx="10">
                  <c:v>23.5145555980409</c:v>
                </c:pt>
                <c:pt idx="11">
                  <c:v>23.956467025734099</c:v>
                </c:pt>
                <c:pt idx="12">
                  <c:v>24.291730595644701</c:v>
                </c:pt>
                <c:pt idx="13">
                  <c:v>24.854961855099901</c:v>
                </c:pt>
                <c:pt idx="14">
                  <c:v>25.098195839228801</c:v>
                </c:pt>
                <c:pt idx="15">
                  <c:v>25.664841756134098</c:v>
                </c:pt>
                <c:pt idx="16">
                  <c:v>25.870749800140601</c:v>
                </c:pt>
                <c:pt idx="17">
                  <c:v>26.427202803962999</c:v>
                </c:pt>
                <c:pt idx="18">
                  <c:v>26.696163987335499</c:v>
                </c:pt>
                <c:pt idx="19">
                  <c:v>27.391246267664101</c:v>
                </c:pt>
                <c:pt idx="20">
                  <c:v>27.7668022005494</c:v>
                </c:pt>
                <c:pt idx="21">
                  <c:v>28.4861193750314</c:v>
                </c:pt>
                <c:pt idx="22">
                  <c:v>28.999493281029</c:v>
                </c:pt>
                <c:pt idx="23">
                  <c:v>29.8694280960814</c:v>
                </c:pt>
                <c:pt idx="24">
                  <c:v>30.4697181784056</c:v>
                </c:pt>
                <c:pt idx="25">
                  <c:v>31.4685529013977</c:v>
                </c:pt>
                <c:pt idx="26">
                  <c:v>32.008099707206497</c:v>
                </c:pt>
                <c:pt idx="27">
                  <c:v>32.905401371606096</c:v>
                </c:pt>
                <c:pt idx="28">
                  <c:v>33.5675023820828</c:v>
                </c:pt>
                <c:pt idx="29">
                  <c:v>34.357047578714898</c:v>
                </c:pt>
                <c:pt idx="30">
                  <c:v>34.818082982009201</c:v>
                </c:pt>
                <c:pt idx="31">
                  <c:v>35.6530650893421</c:v>
                </c:pt>
                <c:pt idx="32">
                  <c:v>36.333055597376401</c:v>
                </c:pt>
                <c:pt idx="33">
                  <c:v>37.126405129706598</c:v>
                </c:pt>
                <c:pt idx="34">
                  <c:v>37.5138824066658</c:v>
                </c:pt>
                <c:pt idx="35">
                  <c:v>38.109011689486401</c:v>
                </c:pt>
                <c:pt idx="36">
                  <c:v>38.123849182847003</c:v>
                </c:pt>
                <c:pt idx="37">
                  <c:v>38.479166959402697</c:v>
                </c:pt>
                <c:pt idx="38">
                  <c:v>38.590510267275398</c:v>
                </c:pt>
                <c:pt idx="39">
                  <c:v>38.995652172319701</c:v>
                </c:pt>
                <c:pt idx="40">
                  <c:v>39.789127996669599</c:v>
                </c:pt>
                <c:pt idx="41">
                  <c:v>41.1886010534203</c:v>
                </c:pt>
                <c:pt idx="42">
                  <c:v>41.795250714605501</c:v>
                </c:pt>
                <c:pt idx="43">
                  <c:v>42.404996475100603</c:v>
                </c:pt>
                <c:pt idx="44">
                  <c:v>42.858413361948799</c:v>
                </c:pt>
                <c:pt idx="45">
                  <c:v>43.281439756444598</c:v>
                </c:pt>
                <c:pt idx="46">
                  <c:v>43.430622773547398</c:v>
                </c:pt>
                <c:pt idx="47">
                  <c:v>43.505191851711302</c:v>
                </c:pt>
                <c:pt idx="48">
                  <c:v>43.470005232922901</c:v>
                </c:pt>
                <c:pt idx="49">
                  <c:v>43.615580564368997</c:v>
                </c:pt>
                <c:pt idx="50">
                  <c:v>43.594928383566902</c:v>
                </c:pt>
                <c:pt idx="51">
                  <c:v>43.515670208003201</c:v>
                </c:pt>
                <c:pt idx="52">
                  <c:v>43.384955956592997</c:v>
                </c:pt>
                <c:pt idx="53">
                  <c:v>43.525124749316198</c:v>
                </c:pt>
                <c:pt idx="54">
                  <c:v>43.563858426485901</c:v>
                </c:pt>
                <c:pt idx="55">
                  <c:v>43.683978791950899</c:v>
                </c:pt>
                <c:pt idx="56">
                  <c:v>43.622706731374002</c:v>
                </c:pt>
                <c:pt idx="57">
                  <c:v>43.561978970869902</c:v>
                </c:pt>
                <c:pt idx="58">
                  <c:v>43.375323533379998</c:v>
                </c:pt>
                <c:pt idx="59">
                  <c:v>43.264022246691297</c:v>
                </c:pt>
                <c:pt idx="60">
                  <c:v>42.930686878385501</c:v>
                </c:pt>
                <c:pt idx="61">
                  <c:v>42.936296629183602</c:v>
                </c:pt>
                <c:pt idx="62">
                  <c:v>42.589942635979902</c:v>
                </c:pt>
                <c:pt idx="63">
                  <c:v>42.527347808659499</c:v>
                </c:pt>
                <c:pt idx="64">
                  <c:v>42.354613265884197</c:v>
                </c:pt>
                <c:pt idx="65">
                  <c:v>42.249862927631298</c:v>
                </c:pt>
                <c:pt idx="66">
                  <c:v>42.054366153686701</c:v>
                </c:pt>
                <c:pt idx="67">
                  <c:v>41.859002292583199</c:v>
                </c:pt>
                <c:pt idx="68">
                  <c:v>41.543787041702103</c:v>
                </c:pt>
                <c:pt idx="69">
                  <c:v>41.410988970613197</c:v>
                </c:pt>
                <c:pt idx="70">
                  <c:v>41.262728933456202</c:v>
                </c:pt>
                <c:pt idx="71">
                  <c:v>41.151890562934497</c:v>
                </c:pt>
                <c:pt idx="72">
                  <c:v>41.1226318371723</c:v>
                </c:pt>
                <c:pt idx="73">
                  <c:v>40.9140746355</c:v>
                </c:pt>
                <c:pt idx="74">
                  <c:v>40.7550688484841</c:v>
                </c:pt>
                <c:pt idx="75">
                  <c:v>40.714293890279002</c:v>
                </c:pt>
                <c:pt idx="76">
                  <c:v>40.411115253690099</c:v>
                </c:pt>
                <c:pt idx="77">
                  <c:v>40.7276531302509</c:v>
                </c:pt>
                <c:pt idx="78">
                  <c:v>40.692749505282002</c:v>
                </c:pt>
                <c:pt idx="79">
                  <c:v>40.762307890305301</c:v>
                </c:pt>
                <c:pt idx="80">
                  <c:v>40.766303190902903</c:v>
                </c:pt>
                <c:pt idx="81">
                  <c:v>40.980805303306603</c:v>
                </c:pt>
                <c:pt idx="82">
                  <c:v>40.967968615468699</c:v>
                </c:pt>
                <c:pt idx="83">
                  <c:v>41.113223886774399</c:v>
                </c:pt>
                <c:pt idx="84">
                  <c:v>41.520368505577501</c:v>
                </c:pt>
                <c:pt idx="85">
                  <c:v>43.523068735589597</c:v>
                </c:pt>
                <c:pt idx="86">
                  <c:v>44.351593507008303</c:v>
                </c:pt>
                <c:pt idx="87">
                  <c:v>45.104482220661701</c:v>
                </c:pt>
                <c:pt idx="88">
                  <c:v>45.475790753714101</c:v>
                </c:pt>
                <c:pt idx="89">
                  <c:v>44.204790233227101</c:v>
                </c:pt>
                <c:pt idx="90">
                  <c:v>43.836827140479201</c:v>
                </c:pt>
              </c:numCache>
            </c:numRef>
          </c:val>
          <c:smooth val="0"/>
          <c:extLst>
            <c:ext xmlns:c16="http://schemas.microsoft.com/office/drawing/2014/chart" uri="{C3380CC4-5D6E-409C-BE32-E72D297353CC}">
              <c16:uniqueId val="{00000003-7DE7-4C28-982C-CBB1CFD834EA}"/>
            </c:ext>
          </c:extLst>
        </c:ser>
        <c:ser>
          <c:idx val="5"/>
          <c:order val="4"/>
          <c:tx>
            <c:strRef>
              <c:f>Data!$F$3</c:f>
              <c:strCache>
                <c:ptCount val="1"/>
                <c:pt idx="0">
                  <c:v>ZE</c:v>
                </c:pt>
              </c:strCache>
            </c:strRef>
          </c:tx>
          <c:spPr>
            <a:ln w="15875" cap="rnd" cmpd="sng" algn="ctr">
              <a:solidFill>
                <a:srgbClr val="00727C"/>
              </a:solidFill>
              <a:prstDash val="solid"/>
              <a:round/>
              <a:headEnd type="none" w="med" len="med"/>
              <a:tailEnd type="none" w="med" len="med"/>
            </a:ln>
            <a:effectLst/>
          </c:spPr>
          <c:marker>
            <c:symbol val="none"/>
          </c:marker>
          <c:cat>
            <c:numRef>
              <c:f>Data!$A$4:$A$94</c:f>
              <c:numCache>
                <c:formatCode>m/d/yyyy</c:formatCode>
                <c:ptCount val="91"/>
                <c:pt idx="0">
                  <c:v>36220</c:v>
                </c:pt>
                <c:pt idx="1">
                  <c:v>36312</c:v>
                </c:pt>
                <c:pt idx="2">
                  <c:v>36404</c:v>
                </c:pt>
                <c:pt idx="3">
                  <c:v>36495</c:v>
                </c:pt>
                <c:pt idx="4">
                  <c:v>36586</c:v>
                </c:pt>
                <c:pt idx="5">
                  <c:v>36678</c:v>
                </c:pt>
                <c:pt idx="6">
                  <c:v>36770</c:v>
                </c:pt>
                <c:pt idx="7">
                  <c:v>36861</c:v>
                </c:pt>
                <c:pt idx="8">
                  <c:v>36951</c:v>
                </c:pt>
                <c:pt idx="9">
                  <c:v>37043</c:v>
                </c:pt>
                <c:pt idx="10">
                  <c:v>37135</c:v>
                </c:pt>
                <c:pt idx="11">
                  <c:v>37226</c:v>
                </c:pt>
                <c:pt idx="12">
                  <c:v>37316</c:v>
                </c:pt>
                <c:pt idx="13">
                  <c:v>37408</c:v>
                </c:pt>
                <c:pt idx="14">
                  <c:v>37500</c:v>
                </c:pt>
                <c:pt idx="15">
                  <c:v>37591</c:v>
                </c:pt>
                <c:pt idx="16">
                  <c:v>37681</c:v>
                </c:pt>
                <c:pt idx="17">
                  <c:v>37773</c:v>
                </c:pt>
                <c:pt idx="18">
                  <c:v>37865</c:v>
                </c:pt>
                <c:pt idx="19">
                  <c:v>37956</c:v>
                </c:pt>
                <c:pt idx="20">
                  <c:v>38047</c:v>
                </c:pt>
                <c:pt idx="21">
                  <c:v>38139</c:v>
                </c:pt>
                <c:pt idx="22">
                  <c:v>38231</c:v>
                </c:pt>
                <c:pt idx="23">
                  <c:v>38322</c:v>
                </c:pt>
                <c:pt idx="24">
                  <c:v>38412</c:v>
                </c:pt>
                <c:pt idx="25">
                  <c:v>38504</c:v>
                </c:pt>
                <c:pt idx="26">
                  <c:v>38596</c:v>
                </c:pt>
                <c:pt idx="27">
                  <c:v>38687</c:v>
                </c:pt>
                <c:pt idx="28">
                  <c:v>38777</c:v>
                </c:pt>
                <c:pt idx="29">
                  <c:v>38869</c:v>
                </c:pt>
                <c:pt idx="30">
                  <c:v>38961</c:v>
                </c:pt>
                <c:pt idx="31">
                  <c:v>39052</c:v>
                </c:pt>
                <c:pt idx="32">
                  <c:v>39142</c:v>
                </c:pt>
                <c:pt idx="33">
                  <c:v>39234</c:v>
                </c:pt>
                <c:pt idx="34">
                  <c:v>39326</c:v>
                </c:pt>
                <c:pt idx="35">
                  <c:v>39417</c:v>
                </c:pt>
                <c:pt idx="36">
                  <c:v>39508</c:v>
                </c:pt>
                <c:pt idx="37">
                  <c:v>39600</c:v>
                </c:pt>
                <c:pt idx="38">
                  <c:v>39692</c:v>
                </c:pt>
                <c:pt idx="39">
                  <c:v>39783</c:v>
                </c:pt>
                <c:pt idx="40">
                  <c:v>39873</c:v>
                </c:pt>
                <c:pt idx="41">
                  <c:v>39965</c:v>
                </c:pt>
                <c:pt idx="42">
                  <c:v>40057</c:v>
                </c:pt>
                <c:pt idx="43">
                  <c:v>40148</c:v>
                </c:pt>
                <c:pt idx="44">
                  <c:v>40238</c:v>
                </c:pt>
                <c:pt idx="45">
                  <c:v>40330</c:v>
                </c:pt>
                <c:pt idx="46">
                  <c:v>40422</c:v>
                </c:pt>
                <c:pt idx="47">
                  <c:v>40513</c:v>
                </c:pt>
                <c:pt idx="48">
                  <c:v>40603</c:v>
                </c:pt>
                <c:pt idx="49">
                  <c:v>40695</c:v>
                </c:pt>
                <c:pt idx="50">
                  <c:v>40787</c:v>
                </c:pt>
                <c:pt idx="51">
                  <c:v>40878</c:v>
                </c:pt>
                <c:pt idx="52">
                  <c:v>40969</c:v>
                </c:pt>
                <c:pt idx="53">
                  <c:v>41061</c:v>
                </c:pt>
                <c:pt idx="54">
                  <c:v>41153</c:v>
                </c:pt>
                <c:pt idx="55">
                  <c:v>41244</c:v>
                </c:pt>
                <c:pt idx="56">
                  <c:v>41334</c:v>
                </c:pt>
                <c:pt idx="57">
                  <c:v>41426</c:v>
                </c:pt>
                <c:pt idx="58">
                  <c:v>41518</c:v>
                </c:pt>
                <c:pt idx="59">
                  <c:v>41609</c:v>
                </c:pt>
                <c:pt idx="60">
                  <c:v>41699</c:v>
                </c:pt>
                <c:pt idx="61">
                  <c:v>41791</c:v>
                </c:pt>
                <c:pt idx="62">
                  <c:v>41883</c:v>
                </c:pt>
                <c:pt idx="63">
                  <c:v>41974</c:v>
                </c:pt>
                <c:pt idx="64">
                  <c:v>42064</c:v>
                </c:pt>
                <c:pt idx="65">
                  <c:v>42156</c:v>
                </c:pt>
                <c:pt idx="66">
                  <c:v>42248</c:v>
                </c:pt>
                <c:pt idx="67">
                  <c:v>42339</c:v>
                </c:pt>
                <c:pt idx="68">
                  <c:v>42430</c:v>
                </c:pt>
                <c:pt idx="69">
                  <c:v>42522</c:v>
                </c:pt>
                <c:pt idx="70">
                  <c:v>42614</c:v>
                </c:pt>
                <c:pt idx="71">
                  <c:v>42705</c:v>
                </c:pt>
                <c:pt idx="72">
                  <c:v>42795</c:v>
                </c:pt>
                <c:pt idx="73">
                  <c:v>42887</c:v>
                </c:pt>
                <c:pt idx="74">
                  <c:v>42979</c:v>
                </c:pt>
                <c:pt idx="75">
                  <c:v>43070</c:v>
                </c:pt>
                <c:pt idx="76">
                  <c:v>43160</c:v>
                </c:pt>
                <c:pt idx="77">
                  <c:v>43252</c:v>
                </c:pt>
                <c:pt idx="78">
                  <c:v>43344</c:v>
                </c:pt>
                <c:pt idx="79">
                  <c:v>43435</c:v>
                </c:pt>
                <c:pt idx="80">
                  <c:v>43525</c:v>
                </c:pt>
                <c:pt idx="81">
                  <c:v>43617</c:v>
                </c:pt>
                <c:pt idx="82">
                  <c:v>43709</c:v>
                </c:pt>
                <c:pt idx="83">
                  <c:v>43800</c:v>
                </c:pt>
                <c:pt idx="84">
                  <c:v>43891</c:v>
                </c:pt>
                <c:pt idx="85">
                  <c:v>43983</c:v>
                </c:pt>
                <c:pt idx="86">
                  <c:v>44075</c:v>
                </c:pt>
                <c:pt idx="87">
                  <c:v>44166</c:v>
                </c:pt>
                <c:pt idx="88">
                  <c:v>44256</c:v>
                </c:pt>
                <c:pt idx="89">
                  <c:v>44348</c:v>
                </c:pt>
                <c:pt idx="90">
                  <c:v>44440</c:v>
                </c:pt>
              </c:numCache>
            </c:numRef>
          </c:cat>
          <c:val>
            <c:numRef>
              <c:f>Data!$F$4:$F$600</c:f>
              <c:numCache>
                <c:formatCode>0.00</c:formatCode>
                <c:ptCount val="597"/>
                <c:pt idx="0">
                  <c:v>46.308999999999997</c:v>
                </c:pt>
                <c:pt idx="1">
                  <c:v>47.177</c:v>
                </c:pt>
                <c:pt idx="2">
                  <c:v>47.637</c:v>
                </c:pt>
                <c:pt idx="3">
                  <c:v>48.167000000000002</c:v>
                </c:pt>
                <c:pt idx="4">
                  <c:v>48.3562527234252</c:v>
                </c:pt>
                <c:pt idx="5">
                  <c:v>48.553493710133097</c:v>
                </c:pt>
                <c:pt idx="6">
                  <c:v>48.904284175835002</c:v>
                </c:pt>
                <c:pt idx="7">
                  <c:v>49.234467167894003</c:v>
                </c:pt>
                <c:pt idx="8">
                  <c:v>49.112272067268101</c:v>
                </c:pt>
                <c:pt idx="9">
                  <c:v>49.334144824558003</c:v>
                </c:pt>
                <c:pt idx="10">
                  <c:v>49.374755244325797</c:v>
                </c:pt>
                <c:pt idx="11">
                  <c:v>49.464968161526599</c:v>
                </c:pt>
                <c:pt idx="12">
                  <c:v>49.559393449952402</c:v>
                </c:pt>
                <c:pt idx="13">
                  <c:v>49.971488784159</c:v>
                </c:pt>
                <c:pt idx="14">
                  <c:v>50.140048079863703</c:v>
                </c:pt>
                <c:pt idx="15">
                  <c:v>50.788478756860599</c:v>
                </c:pt>
                <c:pt idx="16">
                  <c:v>50.858990320929998</c:v>
                </c:pt>
                <c:pt idx="17">
                  <c:v>51.399543410293496</c:v>
                </c:pt>
                <c:pt idx="18">
                  <c:v>51.869380775655301</c:v>
                </c:pt>
                <c:pt idx="19">
                  <c:v>52.432146436718199</c:v>
                </c:pt>
                <c:pt idx="20">
                  <c:v>52.5138959214121</c:v>
                </c:pt>
                <c:pt idx="21">
                  <c:v>53.364146054858402</c:v>
                </c:pt>
                <c:pt idx="22">
                  <c:v>53.8520023306071</c:v>
                </c:pt>
                <c:pt idx="23">
                  <c:v>54.478401758586202</c:v>
                </c:pt>
                <c:pt idx="24">
                  <c:v>54.761488418478599</c:v>
                </c:pt>
                <c:pt idx="25">
                  <c:v>55.840084026986098</c:v>
                </c:pt>
                <c:pt idx="26">
                  <c:v>56.424654897242299</c:v>
                </c:pt>
                <c:pt idx="27">
                  <c:v>57.0849771396162</c:v>
                </c:pt>
                <c:pt idx="28">
                  <c:v>57.495731366138102</c:v>
                </c:pt>
                <c:pt idx="29">
                  <c:v>58.125547047345499</c:v>
                </c:pt>
                <c:pt idx="30">
                  <c:v>58.365531301299697</c:v>
                </c:pt>
                <c:pt idx="31">
                  <c:v>58.723673376829304</c:v>
                </c:pt>
                <c:pt idx="32">
                  <c:v>58.834738655070701</c:v>
                </c:pt>
                <c:pt idx="33">
                  <c:v>59.276803854998903</c:v>
                </c:pt>
                <c:pt idx="34">
                  <c:v>59.375688709733303</c:v>
                </c:pt>
                <c:pt idx="35">
                  <c:v>59.678682664988102</c:v>
                </c:pt>
                <c:pt idx="36">
                  <c:v>59.508919935742099</c:v>
                </c:pt>
                <c:pt idx="37">
                  <c:v>60.005018594435398</c:v>
                </c:pt>
                <c:pt idx="38">
                  <c:v>60.187631175364999</c:v>
                </c:pt>
                <c:pt idx="39">
                  <c:v>60.729318513247399</c:v>
                </c:pt>
                <c:pt idx="40">
                  <c:v>61.5807975763882</c:v>
                </c:pt>
                <c:pt idx="41">
                  <c:v>62.757727520852498</c:v>
                </c:pt>
                <c:pt idx="42">
                  <c:v>63.594242298836903</c:v>
                </c:pt>
                <c:pt idx="43">
                  <c:v>64.312157780212701</c:v>
                </c:pt>
                <c:pt idx="44">
                  <c:v>64.204340910824001</c:v>
                </c:pt>
                <c:pt idx="45">
                  <c:v>64.232756284345399</c:v>
                </c:pt>
                <c:pt idx="46">
                  <c:v>63.938778989888597</c:v>
                </c:pt>
                <c:pt idx="47">
                  <c:v>63.922796620166601</c:v>
                </c:pt>
                <c:pt idx="48">
                  <c:v>63.323967636207698</c:v>
                </c:pt>
                <c:pt idx="49">
                  <c:v>63.360388782465797</c:v>
                </c:pt>
                <c:pt idx="50">
                  <c:v>63.127974862002702</c:v>
                </c:pt>
                <c:pt idx="51">
                  <c:v>63.026933285528202</c:v>
                </c:pt>
                <c:pt idx="52">
                  <c:v>62.7372591959559</c:v>
                </c:pt>
                <c:pt idx="53">
                  <c:v>62.829463373739799</c:v>
                </c:pt>
                <c:pt idx="54">
                  <c:v>62.679634323328003</c:v>
                </c:pt>
                <c:pt idx="55">
                  <c:v>62.633092721041201</c:v>
                </c:pt>
                <c:pt idx="56">
                  <c:v>62.301446432906403</c:v>
                </c:pt>
                <c:pt idx="57">
                  <c:v>62.120130505509302</c:v>
                </c:pt>
                <c:pt idx="58">
                  <c:v>61.929636897651498</c:v>
                </c:pt>
                <c:pt idx="59">
                  <c:v>61.527603505601</c:v>
                </c:pt>
                <c:pt idx="60">
                  <c:v>60.993990138929703</c:v>
                </c:pt>
                <c:pt idx="61">
                  <c:v>60.844132428047303</c:v>
                </c:pt>
                <c:pt idx="62">
                  <c:v>60.488314481125101</c:v>
                </c:pt>
                <c:pt idx="63">
                  <c:v>60.3091116839839</c:v>
                </c:pt>
                <c:pt idx="64">
                  <c:v>59.941307997246398</c:v>
                </c:pt>
                <c:pt idx="65">
                  <c:v>59.627906020934098</c:v>
                </c:pt>
                <c:pt idx="66">
                  <c:v>59.312583275522002</c:v>
                </c:pt>
                <c:pt idx="67">
                  <c:v>59.003573147718598</c:v>
                </c:pt>
                <c:pt idx="68">
                  <c:v>58.604353873716597</c:v>
                </c:pt>
                <c:pt idx="69">
                  <c:v>58.641623266957403</c:v>
                </c:pt>
                <c:pt idx="70">
                  <c:v>58.579327659801102</c:v>
                </c:pt>
                <c:pt idx="71">
                  <c:v>58.400151165816702</c:v>
                </c:pt>
                <c:pt idx="72">
                  <c:v>58.210773697364203</c:v>
                </c:pt>
                <c:pt idx="73">
                  <c:v>58.152364957764398</c:v>
                </c:pt>
                <c:pt idx="74">
                  <c:v>57.914522883151399</c:v>
                </c:pt>
                <c:pt idx="75">
                  <c:v>57.669605136007398</c:v>
                </c:pt>
                <c:pt idx="76">
                  <c:v>57.147183500833997</c:v>
                </c:pt>
                <c:pt idx="77">
                  <c:v>57.211238310546101</c:v>
                </c:pt>
                <c:pt idx="78">
                  <c:v>57.214353624663303</c:v>
                </c:pt>
                <c:pt idx="79">
                  <c:v>57.254282482420699</c:v>
                </c:pt>
                <c:pt idx="80">
                  <c:v>57.1175644960298</c:v>
                </c:pt>
                <c:pt idx="81">
                  <c:v>57.2688806975845</c:v>
                </c:pt>
                <c:pt idx="82">
                  <c:v>57.303784480109201</c:v>
                </c:pt>
                <c:pt idx="83">
                  <c:v>57.354113408622901</c:v>
                </c:pt>
                <c:pt idx="84">
                  <c:v>57.721986513927</c:v>
                </c:pt>
                <c:pt idx="85">
                  <c:v>60.013773950761099</c:v>
                </c:pt>
                <c:pt idx="86">
                  <c:v>61.093703166526701</c:v>
                </c:pt>
                <c:pt idx="87">
                  <c:v>62.102665337965298</c:v>
                </c:pt>
                <c:pt idx="88">
                  <c:v>62.447688743381498</c:v>
                </c:pt>
                <c:pt idx="89">
                  <c:v>61.1907732068792</c:v>
                </c:pt>
                <c:pt idx="90">
                  <c:v>60.872819963727302</c:v>
                </c:pt>
              </c:numCache>
            </c:numRef>
          </c:val>
          <c:smooth val="0"/>
          <c:extLst>
            <c:ext xmlns:c16="http://schemas.microsoft.com/office/drawing/2014/chart" uri="{C3380CC4-5D6E-409C-BE32-E72D297353CC}">
              <c16:uniqueId val="{00000004-7DE7-4C28-982C-CBB1CFD834EA}"/>
            </c:ext>
          </c:extLst>
        </c:ser>
        <c:dLbls>
          <c:showLegendKey val="0"/>
          <c:showVal val="0"/>
          <c:showCatName val="0"/>
          <c:showSerName val="0"/>
          <c:showPercent val="0"/>
          <c:showBubbleSize val="0"/>
        </c:dLbls>
        <c:smooth val="0"/>
        <c:axId val="1764831592"/>
        <c:axId val="1764827328"/>
      </c:lineChart>
      <c:dateAx>
        <c:axId val="1764831592"/>
        <c:scaling>
          <c:orientation val="minMax"/>
        </c:scaling>
        <c:delete val="0"/>
        <c:axPos val="b"/>
        <c:majorGridlines>
          <c:spPr>
            <a:ln w="3810" cap="flat" cmpd="sng" algn="ctr">
              <a:solidFill>
                <a:srgbClr val="D9D9D9"/>
              </a:solidFill>
              <a:prstDash val="solid"/>
              <a:round/>
            </a:ln>
            <a:effectLst/>
          </c:spPr>
        </c:majorGridlines>
        <c:numFmt formatCode="yyyy" sourceLinked="0"/>
        <c:majorTickMark val="out"/>
        <c:minorTickMark val="none"/>
        <c:tickLblPos val="low"/>
        <c:spPr>
          <a:noFill/>
          <a:ln w="9525" cap="flat" cmpd="sng" algn="ctr">
            <a:solidFill>
              <a:srgbClr val="000000"/>
            </a:solidFill>
            <a:prstDash val="solid"/>
            <a:round/>
          </a:ln>
          <a:effectLst/>
        </c:spPr>
        <c:txPr>
          <a:bodyPr rot="0" spcFirstLastPara="1" vertOverflow="ellipsis" wrap="square" anchor="ctr" anchorCtr="1"/>
          <a:lstStyle/>
          <a:p>
            <a:pPr>
              <a:defRPr sz="800" b="0" i="0" u="none" strike="noStrike" kern="1200" baseline="0">
                <a:solidFill>
                  <a:srgbClr val="000000"/>
                </a:solidFill>
                <a:latin typeface="Calibri"/>
                <a:ea typeface="Calibri"/>
                <a:cs typeface="Calibri"/>
              </a:defRPr>
            </a:pPr>
            <a:endParaRPr lang="fr-FR"/>
          </a:p>
        </c:txPr>
        <c:crossAx val="1764827328"/>
        <c:crossesAt val="0"/>
        <c:auto val="1"/>
        <c:lblOffset val="100"/>
        <c:baseTimeUnit val="months"/>
        <c:majorUnit val="2"/>
        <c:majorTimeUnit val="years"/>
      </c:dateAx>
      <c:valAx>
        <c:axId val="1764827328"/>
        <c:scaling>
          <c:orientation val="minMax"/>
        </c:scaling>
        <c:delete val="0"/>
        <c:axPos val="r"/>
        <c:majorGridlines>
          <c:spPr>
            <a:ln w="3810" cap="flat" cmpd="sng" algn="ctr">
              <a:solidFill>
                <a:srgbClr val="D9D9D9"/>
              </a:solidFill>
              <a:prstDash val="solid"/>
              <a:round/>
            </a:ln>
            <a:effectLst/>
          </c:spPr>
        </c:majorGridlines>
        <c:numFmt formatCode="0.00" sourceLinked="1"/>
        <c:majorTickMark val="out"/>
        <c:minorTickMark val="none"/>
        <c:tickLblPos val="nextTo"/>
        <c:spPr>
          <a:noFill/>
          <a:ln w="9525">
            <a:solidFill>
              <a:srgbClr val="000000"/>
            </a:solidFill>
            <a:prstDash val="solid"/>
          </a:ln>
          <a:effectLst/>
        </c:spPr>
        <c:txPr>
          <a:bodyPr rot="-60000000" spcFirstLastPara="1" vertOverflow="ellipsis" vert="horz" wrap="square" anchor="ctr" anchorCtr="1"/>
          <a:lstStyle/>
          <a:p>
            <a:pPr>
              <a:defRPr sz="800" b="0" i="0" u="none" strike="noStrike" kern="1200" baseline="0">
                <a:solidFill>
                  <a:srgbClr val="000000"/>
                </a:solidFill>
                <a:latin typeface="Calibri"/>
                <a:ea typeface="Calibri"/>
                <a:cs typeface="Calibri"/>
              </a:defRPr>
            </a:pPr>
            <a:endParaRPr lang="fr-FR"/>
          </a:p>
        </c:txPr>
        <c:crossAx val="1764831592"/>
        <c:crosses val="max"/>
        <c:crossBetween val="between"/>
      </c:valAx>
      <c:spPr>
        <a:noFill/>
        <a:ln w="25400">
          <a:noFill/>
          <a:prstDash val="solid"/>
        </a:ln>
        <a:effectLst/>
        <a:extLst>
          <a:ext uri="{91240B29-F687-4F45-9708-019B960494DF}">
            <a14:hiddenLine xmlns:a14="http://schemas.microsoft.com/office/drawing/2010/main" w="25400">
              <a:solidFill>
                <a:srgbClr val="D9D9D9"/>
              </a:solidFill>
              <a:prstDash val="solid"/>
            </a14:hiddenLine>
          </a:ext>
        </a:extLst>
      </c:spPr>
    </c:plotArea>
    <c:legend>
      <c:legendPos val="b"/>
      <c:layout>
        <c:manualLayout>
          <c:xMode val="edge"/>
          <c:yMode val="edge"/>
          <c:x val="0.25213862426504108"/>
          <c:y val="0.9017647795470527"/>
          <c:w val="0.46507583308223044"/>
          <c:h val="9.5837066150333786E-2"/>
        </c:manualLayout>
      </c:layout>
      <c:overlay val="0"/>
      <c:spPr>
        <a:noFill/>
        <a:ln>
          <a:noFill/>
        </a:ln>
        <a:effectLst/>
      </c:spPr>
      <c:txPr>
        <a:bodyPr rot="0" spcFirstLastPara="1" vertOverflow="ellipsis" vert="horz" wrap="square" anchor="ctr" anchorCtr="1"/>
        <a:lstStyle/>
        <a:p>
          <a:pPr>
            <a:defRPr sz="600" b="0" i="0" u="none" strike="noStrike" kern="1200" baseline="0">
              <a:solidFill>
                <a:srgbClr val="000000"/>
              </a:solidFill>
              <a:latin typeface="Calibri"/>
              <a:ea typeface="Calibri"/>
              <a:cs typeface="Calibri"/>
            </a:defRPr>
          </a:pPr>
          <a:endParaRPr lang="fr-FR"/>
        </a:p>
      </c:txPr>
    </c:legend>
    <c:plotVisOnly val="1"/>
    <c:dispBlanksAs val="gap"/>
    <c:showDLblsOverMax val="0"/>
  </c:chart>
  <c:spPr>
    <a:solidFill>
      <a:srgbClr val="FFFFFF"/>
    </a:solidFill>
    <a:ln w="25400" cap="flat" cmpd="sng" algn="ctr">
      <a:noFill/>
      <a:round/>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6549994482943256E-2"/>
          <c:y val="6.9808027923211169E-2"/>
          <c:w val="0.87322907000511907"/>
          <c:h val="0.74214618460650539"/>
        </c:manualLayout>
      </c:layout>
      <c:areaChart>
        <c:grouping val="standard"/>
        <c:varyColors val="0"/>
        <c:ser>
          <c:idx val="4"/>
          <c:order val="4"/>
          <c:tx>
            <c:strRef>
              <c:f>export_python!$AW$1</c:f>
              <c:strCache>
                <c:ptCount val="1"/>
                <c:pt idx="0">
                  <c:v>Episode de stress</c:v>
                </c:pt>
              </c:strCache>
            </c:strRef>
          </c:tx>
          <c:spPr>
            <a:solidFill>
              <a:schemeClr val="accent6">
                <a:lumMod val="20000"/>
                <a:lumOff val="80000"/>
              </a:schemeClr>
            </a:solidFill>
            <a:ln>
              <a:noFill/>
            </a:ln>
            <a:effectLst/>
          </c:spPr>
          <c:val>
            <c:numRef>
              <c:f>export_python!$AW$2:$AW$181</c:f>
              <c:numCache>
                <c:formatCode>General</c:formatCode>
                <c:ptCount val="180"/>
                <c:pt idx="45">
                  <c:v>1</c:v>
                </c:pt>
                <c:pt idx="46">
                  <c:v>1</c:v>
                </c:pt>
                <c:pt idx="47">
                  <c:v>1</c:v>
                </c:pt>
                <c:pt idx="48">
                  <c:v>1</c:v>
                </c:pt>
                <c:pt idx="49">
                  <c:v>1</c:v>
                </c:pt>
                <c:pt idx="50">
                  <c:v>1</c:v>
                </c:pt>
                <c:pt idx="51">
                  <c:v>1</c:v>
                </c:pt>
                <c:pt idx="52">
                  <c:v>1</c:v>
                </c:pt>
                <c:pt idx="53">
                  <c:v>1</c:v>
                </c:pt>
                <c:pt idx="54">
                  <c:v>1</c:v>
                </c:pt>
                <c:pt idx="55">
                  <c:v>1</c:v>
                </c:pt>
                <c:pt idx="56">
                  <c:v>1</c:v>
                </c:pt>
                <c:pt idx="57">
                  <c:v>1</c:v>
                </c:pt>
                <c:pt idx="58">
                  <c:v>1</c:v>
                </c:pt>
                <c:pt idx="59">
                  <c:v>1</c:v>
                </c:pt>
                <c:pt idx="60">
                  <c:v>1</c:v>
                </c:pt>
                <c:pt idx="90">
                  <c:v>1</c:v>
                </c:pt>
                <c:pt idx="91">
                  <c:v>1</c:v>
                </c:pt>
                <c:pt idx="92">
                  <c:v>1</c:v>
                </c:pt>
                <c:pt idx="93">
                  <c:v>1</c:v>
                </c:pt>
                <c:pt idx="94">
                  <c:v>1</c:v>
                </c:pt>
                <c:pt idx="113">
                  <c:v>1</c:v>
                </c:pt>
                <c:pt idx="114">
                  <c:v>1</c:v>
                </c:pt>
                <c:pt idx="115">
                  <c:v>1</c:v>
                </c:pt>
                <c:pt idx="116">
                  <c:v>1</c:v>
                </c:pt>
                <c:pt idx="117">
                  <c:v>1</c:v>
                </c:pt>
                <c:pt idx="118">
                  <c:v>1</c:v>
                </c:pt>
                <c:pt idx="119">
                  <c:v>1</c:v>
                </c:pt>
                <c:pt idx="124">
                  <c:v>1</c:v>
                </c:pt>
                <c:pt idx="125">
                  <c:v>1</c:v>
                </c:pt>
                <c:pt idx="126">
                  <c:v>1</c:v>
                </c:pt>
                <c:pt idx="127">
                  <c:v>1</c:v>
                </c:pt>
                <c:pt idx="128">
                  <c:v>1</c:v>
                </c:pt>
                <c:pt idx="129">
                  <c:v>1</c:v>
                </c:pt>
                <c:pt idx="130">
                  <c:v>1</c:v>
                </c:pt>
                <c:pt idx="160">
                  <c:v>1</c:v>
                </c:pt>
                <c:pt idx="161">
                  <c:v>1</c:v>
                </c:pt>
                <c:pt idx="162">
                  <c:v>1</c:v>
                </c:pt>
                <c:pt idx="163">
                  <c:v>1</c:v>
                </c:pt>
              </c:numCache>
            </c:numRef>
          </c:val>
          <c:extLst>
            <c:ext xmlns:c16="http://schemas.microsoft.com/office/drawing/2014/chart" uri="{C3380CC4-5D6E-409C-BE32-E72D297353CC}">
              <c16:uniqueId val="{00000000-D873-4E73-8372-556E0507C163}"/>
            </c:ext>
          </c:extLst>
        </c:ser>
        <c:dLbls>
          <c:showLegendKey val="0"/>
          <c:showVal val="0"/>
          <c:showCatName val="0"/>
          <c:showSerName val="0"/>
          <c:showPercent val="0"/>
          <c:showBubbleSize val="0"/>
        </c:dLbls>
        <c:axId val="682592248"/>
        <c:axId val="682595776"/>
        <c:extLst>
          <c:ext xmlns:c15="http://schemas.microsoft.com/office/drawing/2012/chart" uri="{02D57815-91ED-43cb-92C2-25804820EDAC}">
            <c15:filteredAreaSeries>
              <c15:ser>
                <c:idx val="3"/>
                <c:order val="3"/>
                <c:tx>
                  <c:strRef>
                    <c:extLst>
                      <c:ext uri="{02D57815-91ED-43cb-92C2-25804820EDAC}">
                        <c15:formulaRef>
                          <c15:sqref>export_python!$AV$1</c15:sqref>
                        </c15:formulaRef>
                      </c:ext>
                    </c:extLst>
                    <c:strCache>
                      <c:ptCount val="1"/>
                      <c:pt idx="0">
                        <c:v>Prévisions</c:v>
                      </c:pt>
                    </c:strCache>
                  </c:strRef>
                </c:tx>
                <c:spPr>
                  <a:solidFill>
                    <a:schemeClr val="bg1">
                      <a:lumMod val="85000"/>
                    </a:schemeClr>
                  </a:solidFill>
                  <a:ln>
                    <a:noFill/>
                  </a:ln>
                  <a:effectLst/>
                </c:spPr>
                <c:val>
                  <c:numRef>
                    <c:extLst>
                      <c:ext uri="{02D57815-91ED-43cb-92C2-25804820EDAC}">
                        <c15:formulaRef>
                          <c15:sqref>export_python!$AV$2:$AV$181</c15:sqref>
                        </c15:formulaRef>
                      </c:ext>
                    </c:extLst>
                    <c:numCache>
                      <c:formatCode>General</c:formatCode>
                      <c:ptCount val="180"/>
                      <c:pt idx="168">
                        <c:v>1</c:v>
                      </c:pt>
                      <c:pt idx="169">
                        <c:v>1</c:v>
                      </c:pt>
                      <c:pt idx="170">
                        <c:v>1</c:v>
                      </c:pt>
                      <c:pt idx="171">
                        <c:v>1</c:v>
                      </c:pt>
                      <c:pt idx="172">
                        <c:v>1</c:v>
                      </c:pt>
                      <c:pt idx="173">
                        <c:v>1</c:v>
                      </c:pt>
                      <c:pt idx="174">
                        <c:v>1</c:v>
                      </c:pt>
                      <c:pt idx="175">
                        <c:v>1</c:v>
                      </c:pt>
                      <c:pt idx="176">
                        <c:v>1</c:v>
                      </c:pt>
                      <c:pt idx="177">
                        <c:v>1</c:v>
                      </c:pt>
                      <c:pt idx="178">
                        <c:v>1</c:v>
                      </c:pt>
                      <c:pt idx="179">
                        <c:v>1</c:v>
                      </c:pt>
                    </c:numCache>
                  </c:numRef>
                </c:val>
                <c:extLst>
                  <c:ext xmlns:c16="http://schemas.microsoft.com/office/drawing/2014/chart" uri="{C3380CC4-5D6E-409C-BE32-E72D297353CC}">
                    <c16:uniqueId val="{00000004-D873-4E73-8372-556E0507C163}"/>
                  </c:ext>
                </c:extLst>
              </c15:ser>
            </c15:filteredAreaSeries>
            <c15:filteredAreaSeries>
              <c15:ser>
                <c:idx val="5"/>
                <c:order val="5"/>
                <c:tx>
                  <c:strRef>
                    <c:extLst xmlns:c15="http://schemas.microsoft.com/office/drawing/2012/chart">
                      <c:ext xmlns:c15="http://schemas.microsoft.com/office/drawing/2012/chart" uri="{02D57815-91ED-43cb-92C2-25804820EDAC}">
                        <c15:formulaRef>
                          <c15:sqref>export_python!$AY$1</c15:sqref>
                        </c15:formulaRef>
                      </c:ext>
                    </c:extLst>
                    <c:strCache>
                      <c:ptCount val="1"/>
                      <c:pt idx="0">
                        <c:v>Trimestre de croissance négative</c:v>
                      </c:pt>
                    </c:strCache>
                  </c:strRef>
                </c:tx>
                <c:spPr>
                  <a:solidFill>
                    <a:schemeClr val="bg2">
                      <a:lumMod val="90000"/>
                    </a:schemeClr>
                  </a:solidFill>
                  <a:ln>
                    <a:noFill/>
                  </a:ln>
                  <a:effectLst/>
                </c:spPr>
                <c:val>
                  <c:numRef>
                    <c:extLst xmlns:c15="http://schemas.microsoft.com/office/drawing/2012/chart">
                      <c:ext xmlns:c15="http://schemas.microsoft.com/office/drawing/2012/chart" uri="{02D57815-91ED-43cb-92C2-25804820EDAC}">
                        <c15:formulaRef>
                          <c15:sqref>export_python!$AY$2:$AY$181</c15:sqref>
                        </c15:formulaRef>
                      </c:ext>
                    </c:extLst>
                    <c:numCache>
                      <c:formatCode>General</c:formatCode>
                      <c:ptCount val="180"/>
                      <c:pt idx="44">
                        <c:v>1</c:v>
                      </c:pt>
                      <c:pt idx="49">
                        <c:v>1</c:v>
                      </c:pt>
                      <c:pt idx="51">
                        <c:v>1</c:v>
                      </c:pt>
                      <c:pt idx="52">
                        <c:v>1</c:v>
                      </c:pt>
                      <c:pt idx="91">
                        <c:v>1</c:v>
                      </c:pt>
                      <c:pt idx="93">
                        <c:v>1</c:v>
                      </c:pt>
                      <c:pt idx="113">
                        <c:v>1</c:v>
                      </c:pt>
                      <c:pt idx="114">
                        <c:v>1</c:v>
                      </c:pt>
                      <c:pt idx="115">
                        <c:v>1</c:v>
                      </c:pt>
                      <c:pt idx="116">
                        <c:v>1</c:v>
                      </c:pt>
                      <c:pt idx="117">
                        <c:v>1</c:v>
                      </c:pt>
                      <c:pt idx="129">
                        <c:v>1</c:v>
                      </c:pt>
                      <c:pt idx="131">
                        <c:v>1</c:v>
                      </c:pt>
                      <c:pt idx="132">
                        <c:v>1</c:v>
                      </c:pt>
                      <c:pt idx="145">
                        <c:v>1</c:v>
                      </c:pt>
                      <c:pt idx="159">
                        <c:v>1</c:v>
                      </c:pt>
                      <c:pt idx="160">
                        <c:v>1</c:v>
                      </c:pt>
                      <c:pt idx="161">
                        <c:v>1</c:v>
                      </c:pt>
                      <c:pt idx="163">
                        <c:v>1</c:v>
                      </c:pt>
                    </c:numCache>
                  </c:numRef>
                </c:val>
                <c:extLst xmlns:c15="http://schemas.microsoft.com/office/drawing/2012/chart">
                  <c:ext xmlns:c16="http://schemas.microsoft.com/office/drawing/2014/chart" uri="{C3380CC4-5D6E-409C-BE32-E72D297353CC}">
                    <c16:uniqueId val="{00000005-D873-4E73-8372-556E0507C163}"/>
                  </c:ext>
                </c:extLst>
              </c15:ser>
            </c15:filteredAreaSeries>
          </c:ext>
        </c:extLst>
      </c:areaChart>
      <c:lineChart>
        <c:grouping val="standard"/>
        <c:varyColors val="0"/>
        <c:ser>
          <c:idx val="2"/>
          <c:order val="0"/>
          <c:tx>
            <c:strRef>
              <c:f>export_python!$AC$1</c:f>
              <c:strCache>
                <c:ptCount val="1"/>
                <c:pt idx="0">
                  <c:v>Cycle 5 ans</c:v>
                </c:pt>
              </c:strCache>
            </c:strRef>
          </c:tx>
          <c:spPr>
            <a:ln w="19050" cap="rnd">
              <a:solidFill>
                <a:schemeClr val="tx1"/>
              </a:solidFill>
              <a:round/>
            </a:ln>
            <a:effectLst/>
          </c:spPr>
          <c:marker>
            <c:symbol val="none"/>
          </c:marker>
          <c:cat>
            <c:numRef>
              <c:f>export_python!$A$2:$A$181</c:f>
              <c:numCache>
                <c:formatCode>m/d/yyyy</c:formatCode>
                <c:ptCount val="180"/>
                <c:pt idx="0">
                  <c:v>29281</c:v>
                </c:pt>
                <c:pt idx="1">
                  <c:v>29373</c:v>
                </c:pt>
                <c:pt idx="2">
                  <c:v>29465</c:v>
                </c:pt>
                <c:pt idx="3">
                  <c:v>29556</c:v>
                </c:pt>
                <c:pt idx="4">
                  <c:v>29646</c:v>
                </c:pt>
                <c:pt idx="5">
                  <c:v>29738</c:v>
                </c:pt>
                <c:pt idx="6">
                  <c:v>29830</c:v>
                </c:pt>
                <c:pt idx="7">
                  <c:v>29921</c:v>
                </c:pt>
                <c:pt idx="8">
                  <c:v>30011</c:v>
                </c:pt>
                <c:pt idx="9">
                  <c:v>30103</c:v>
                </c:pt>
                <c:pt idx="10">
                  <c:v>30195</c:v>
                </c:pt>
                <c:pt idx="11">
                  <c:v>30286</c:v>
                </c:pt>
                <c:pt idx="12">
                  <c:v>30376</c:v>
                </c:pt>
                <c:pt idx="13">
                  <c:v>30468</c:v>
                </c:pt>
                <c:pt idx="14">
                  <c:v>30560</c:v>
                </c:pt>
                <c:pt idx="15">
                  <c:v>30651</c:v>
                </c:pt>
                <c:pt idx="16">
                  <c:v>30742</c:v>
                </c:pt>
                <c:pt idx="17">
                  <c:v>30834</c:v>
                </c:pt>
                <c:pt idx="18">
                  <c:v>30926</c:v>
                </c:pt>
                <c:pt idx="19">
                  <c:v>31017</c:v>
                </c:pt>
                <c:pt idx="20">
                  <c:v>31107</c:v>
                </c:pt>
                <c:pt idx="21">
                  <c:v>31199</c:v>
                </c:pt>
                <c:pt idx="22">
                  <c:v>31291</c:v>
                </c:pt>
                <c:pt idx="23">
                  <c:v>31382</c:v>
                </c:pt>
                <c:pt idx="24">
                  <c:v>31472</c:v>
                </c:pt>
                <c:pt idx="25">
                  <c:v>31564</c:v>
                </c:pt>
                <c:pt idx="26">
                  <c:v>31656</c:v>
                </c:pt>
                <c:pt idx="27">
                  <c:v>31747</c:v>
                </c:pt>
                <c:pt idx="28">
                  <c:v>31837</c:v>
                </c:pt>
                <c:pt idx="29">
                  <c:v>31929</c:v>
                </c:pt>
                <c:pt idx="30">
                  <c:v>32021</c:v>
                </c:pt>
                <c:pt idx="31">
                  <c:v>32112</c:v>
                </c:pt>
                <c:pt idx="32">
                  <c:v>32203</c:v>
                </c:pt>
                <c:pt idx="33">
                  <c:v>32295</c:v>
                </c:pt>
                <c:pt idx="34">
                  <c:v>32387</c:v>
                </c:pt>
                <c:pt idx="35">
                  <c:v>32478</c:v>
                </c:pt>
                <c:pt idx="36">
                  <c:v>32568</c:v>
                </c:pt>
                <c:pt idx="37">
                  <c:v>32660</c:v>
                </c:pt>
                <c:pt idx="38">
                  <c:v>32752</c:v>
                </c:pt>
                <c:pt idx="39">
                  <c:v>32843</c:v>
                </c:pt>
                <c:pt idx="40">
                  <c:v>32933</c:v>
                </c:pt>
                <c:pt idx="41">
                  <c:v>33025</c:v>
                </c:pt>
                <c:pt idx="42">
                  <c:v>33117</c:v>
                </c:pt>
                <c:pt idx="43">
                  <c:v>33208</c:v>
                </c:pt>
                <c:pt idx="44">
                  <c:v>33298</c:v>
                </c:pt>
                <c:pt idx="45">
                  <c:v>33390</c:v>
                </c:pt>
                <c:pt idx="46">
                  <c:v>33482</c:v>
                </c:pt>
                <c:pt idx="47">
                  <c:v>33573</c:v>
                </c:pt>
                <c:pt idx="48">
                  <c:v>33664</c:v>
                </c:pt>
                <c:pt idx="49">
                  <c:v>33756</c:v>
                </c:pt>
                <c:pt idx="50">
                  <c:v>33848</c:v>
                </c:pt>
                <c:pt idx="51">
                  <c:v>33939</c:v>
                </c:pt>
                <c:pt idx="52">
                  <c:v>34029</c:v>
                </c:pt>
                <c:pt idx="53">
                  <c:v>34121</c:v>
                </c:pt>
                <c:pt idx="54">
                  <c:v>34213</c:v>
                </c:pt>
                <c:pt idx="55">
                  <c:v>34304</c:v>
                </c:pt>
                <c:pt idx="56">
                  <c:v>34394</c:v>
                </c:pt>
                <c:pt idx="57">
                  <c:v>34486</c:v>
                </c:pt>
                <c:pt idx="58">
                  <c:v>34578</c:v>
                </c:pt>
                <c:pt idx="59">
                  <c:v>34669</c:v>
                </c:pt>
                <c:pt idx="60">
                  <c:v>34759</c:v>
                </c:pt>
                <c:pt idx="61">
                  <c:v>34851</c:v>
                </c:pt>
                <c:pt idx="62">
                  <c:v>34943</c:v>
                </c:pt>
                <c:pt idx="63">
                  <c:v>35034</c:v>
                </c:pt>
                <c:pt idx="64">
                  <c:v>35125</c:v>
                </c:pt>
                <c:pt idx="65">
                  <c:v>35217</c:v>
                </c:pt>
                <c:pt idx="66">
                  <c:v>35309</c:v>
                </c:pt>
                <c:pt idx="67">
                  <c:v>35400</c:v>
                </c:pt>
                <c:pt idx="68">
                  <c:v>35490</c:v>
                </c:pt>
                <c:pt idx="69">
                  <c:v>35582</c:v>
                </c:pt>
                <c:pt idx="70">
                  <c:v>35674</c:v>
                </c:pt>
                <c:pt idx="71">
                  <c:v>35765</c:v>
                </c:pt>
                <c:pt idx="72">
                  <c:v>35855</c:v>
                </c:pt>
                <c:pt idx="73">
                  <c:v>35947</c:v>
                </c:pt>
                <c:pt idx="74">
                  <c:v>36039</c:v>
                </c:pt>
                <c:pt idx="75">
                  <c:v>36130</c:v>
                </c:pt>
                <c:pt idx="76">
                  <c:v>36220</c:v>
                </c:pt>
                <c:pt idx="77">
                  <c:v>36312</c:v>
                </c:pt>
                <c:pt idx="78">
                  <c:v>36404</c:v>
                </c:pt>
                <c:pt idx="79">
                  <c:v>36495</c:v>
                </c:pt>
                <c:pt idx="80">
                  <c:v>36586</c:v>
                </c:pt>
                <c:pt idx="81">
                  <c:v>36678</c:v>
                </c:pt>
                <c:pt idx="82">
                  <c:v>36770</c:v>
                </c:pt>
                <c:pt idx="83">
                  <c:v>36861</c:v>
                </c:pt>
                <c:pt idx="84">
                  <c:v>36951</c:v>
                </c:pt>
                <c:pt idx="85">
                  <c:v>37043</c:v>
                </c:pt>
                <c:pt idx="86">
                  <c:v>37135</c:v>
                </c:pt>
                <c:pt idx="87">
                  <c:v>37226</c:v>
                </c:pt>
                <c:pt idx="88">
                  <c:v>37316</c:v>
                </c:pt>
                <c:pt idx="89">
                  <c:v>37408</c:v>
                </c:pt>
                <c:pt idx="90">
                  <c:v>37500</c:v>
                </c:pt>
                <c:pt idx="91">
                  <c:v>37591</c:v>
                </c:pt>
                <c:pt idx="92">
                  <c:v>37681</c:v>
                </c:pt>
                <c:pt idx="93">
                  <c:v>37773</c:v>
                </c:pt>
                <c:pt idx="94">
                  <c:v>37865</c:v>
                </c:pt>
                <c:pt idx="95">
                  <c:v>37956</c:v>
                </c:pt>
                <c:pt idx="96">
                  <c:v>38047</c:v>
                </c:pt>
                <c:pt idx="97">
                  <c:v>38139</c:v>
                </c:pt>
                <c:pt idx="98">
                  <c:v>38231</c:v>
                </c:pt>
                <c:pt idx="99">
                  <c:v>38322</c:v>
                </c:pt>
                <c:pt idx="100">
                  <c:v>38412</c:v>
                </c:pt>
                <c:pt idx="101">
                  <c:v>38504</c:v>
                </c:pt>
                <c:pt idx="102">
                  <c:v>38596</c:v>
                </c:pt>
                <c:pt idx="103">
                  <c:v>38687</c:v>
                </c:pt>
                <c:pt idx="104">
                  <c:v>38777</c:v>
                </c:pt>
                <c:pt idx="105">
                  <c:v>38869</c:v>
                </c:pt>
                <c:pt idx="106">
                  <c:v>38961</c:v>
                </c:pt>
                <c:pt idx="107">
                  <c:v>39052</c:v>
                </c:pt>
                <c:pt idx="108">
                  <c:v>39142</c:v>
                </c:pt>
                <c:pt idx="109">
                  <c:v>39234</c:v>
                </c:pt>
                <c:pt idx="110">
                  <c:v>39326</c:v>
                </c:pt>
                <c:pt idx="111">
                  <c:v>39417</c:v>
                </c:pt>
                <c:pt idx="112">
                  <c:v>39508</c:v>
                </c:pt>
                <c:pt idx="113">
                  <c:v>39600</c:v>
                </c:pt>
                <c:pt idx="114">
                  <c:v>39692</c:v>
                </c:pt>
                <c:pt idx="115">
                  <c:v>39783</c:v>
                </c:pt>
                <c:pt idx="116">
                  <c:v>39873</c:v>
                </c:pt>
                <c:pt idx="117">
                  <c:v>39965</c:v>
                </c:pt>
                <c:pt idx="118">
                  <c:v>40057</c:v>
                </c:pt>
                <c:pt idx="119">
                  <c:v>40148</c:v>
                </c:pt>
                <c:pt idx="120">
                  <c:v>40238</c:v>
                </c:pt>
                <c:pt idx="121">
                  <c:v>40330</c:v>
                </c:pt>
                <c:pt idx="122">
                  <c:v>40422</c:v>
                </c:pt>
                <c:pt idx="123">
                  <c:v>40513</c:v>
                </c:pt>
                <c:pt idx="124">
                  <c:v>40603</c:v>
                </c:pt>
                <c:pt idx="125">
                  <c:v>40695</c:v>
                </c:pt>
                <c:pt idx="126">
                  <c:v>40787</c:v>
                </c:pt>
                <c:pt idx="127">
                  <c:v>40878</c:v>
                </c:pt>
                <c:pt idx="128">
                  <c:v>40969</c:v>
                </c:pt>
                <c:pt idx="129">
                  <c:v>41061</c:v>
                </c:pt>
                <c:pt idx="130">
                  <c:v>41153</c:v>
                </c:pt>
                <c:pt idx="131">
                  <c:v>41244</c:v>
                </c:pt>
                <c:pt idx="132">
                  <c:v>41334</c:v>
                </c:pt>
                <c:pt idx="133">
                  <c:v>41426</c:v>
                </c:pt>
                <c:pt idx="134">
                  <c:v>41518</c:v>
                </c:pt>
                <c:pt idx="135">
                  <c:v>41609</c:v>
                </c:pt>
                <c:pt idx="136">
                  <c:v>41699</c:v>
                </c:pt>
                <c:pt idx="137">
                  <c:v>41791</c:v>
                </c:pt>
                <c:pt idx="138">
                  <c:v>41883</c:v>
                </c:pt>
                <c:pt idx="139">
                  <c:v>41974</c:v>
                </c:pt>
                <c:pt idx="140">
                  <c:v>42064</c:v>
                </c:pt>
                <c:pt idx="141">
                  <c:v>42156</c:v>
                </c:pt>
                <c:pt idx="142">
                  <c:v>42248</c:v>
                </c:pt>
                <c:pt idx="143">
                  <c:v>42339</c:v>
                </c:pt>
                <c:pt idx="144">
                  <c:v>42430</c:v>
                </c:pt>
                <c:pt idx="145">
                  <c:v>42522</c:v>
                </c:pt>
                <c:pt idx="146">
                  <c:v>42614</c:v>
                </c:pt>
                <c:pt idx="147">
                  <c:v>42705</c:v>
                </c:pt>
                <c:pt idx="148">
                  <c:v>42795</c:v>
                </c:pt>
                <c:pt idx="149">
                  <c:v>42887</c:v>
                </c:pt>
                <c:pt idx="150">
                  <c:v>42979</c:v>
                </c:pt>
                <c:pt idx="151">
                  <c:v>43070</c:v>
                </c:pt>
                <c:pt idx="152">
                  <c:v>43160</c:v>
                </c:pt>
                <c:pt idx="153">
                  <c:v>43252</c:v>
                </c:pt>
                <c:pt idx="154">
                  <c:v>43344</c:v>
                </c:pt>
                <c:pt idx="155">
                  <c:v>43435</c:v>
                </c:pt>
                <c:pt idx="156">
                  <c:v>43525</c:v>
                </c:pt>
                <c:pt idx="157">
                  <c:v>43617</c:v>
                </c:pt>
                <c:pt idx="158">
                  <c:v>43709</c:v>
                </c:pt>
                <c:pt idx="159">
                  <c:v>43800</c:v>
                </c:pt>
                <c:pt idx="160">
                  <c:v>43891</c:v>
                </c:pt>
                <c:pt idx="161">
                  <c:v>43983</c:v>
                </c:pt>
                <c:pt idx="162">
                  <c:v>44075</c:v>
                </c:pt>
                <c:pt idx="163">
                  <c:v>44166</c:v>
                </c:pt>
                <c:pt idx="164">
                  <c:v>44256</c:v>
                </c:pt>
                <c:pt idx="165">
                  <c:v>44348</c:v>
                </c:pt>
                <c:pt idx="166">
                  <c:v>44440</c:v>
                </c:pt>
                <c:pt idx="167">
                  <c:v>44531</c:v>
                </c:pt>
                <c:pt idx="168">
                  <c:v>44621</c:v>
                </c:pt>
                <c:pt idx="169">
                  <c:v>44713</c:v>
                </c:pt>
                <c:pt idx="170">
                  <c:v>44805</c:v>
                </c:pt>
                <c:pt idx="171">
                  <c:v>44896</c:v>
                </c:pt>
                <c:pt idx="172">
                  <c:v>44986</c:v>
                </c:pt>
                <c:pt idx="173">
                  <c:v>45078</c:v>
                </c:pt>
                <c:pt idx="174">
                  <c:v>45170</c:v>
                </c:pt>
                <c:pt idx="175">
                  <c:v>45261</c:v>
                </c:pt>
                <c:pt idx="176">
                  <c:v>45352</c:v>
                </c:pt>
                <c:pt idx="177">
                  <c:v>45444</c:v>
                </c:pt>
                <c:pt idx="178">
                  <c:v>45536</c:v>
                </c:pt>
                <c:pt idx="179">
                  <c:v>45627</c:v>
                </c:pt>
              </c:numCache>
            </c:numRef>
          </c:cat>
          <c:val>
            <c:numRef>
              <c:f>export_python!$AC$2:$AC$181</c:f>
              <c:numCache>
                <c:formatCode>General</c:formatCode>
                <c:ptCount val="180"/>
                <c:pt idx="20">
                  <c:v>1.1648985423798009E-2</c:v>
                </c:pt>
                <c:pt idx="21">
                  <c:v>3.3663672393807957E-2</c:v>
                </c:pt>
                <c:pt idx="22">
                  <c:v>1.0343720160934111E-3</c:v>
                </c:pt>
                <c:pt idx="23">
                  <c:v>2.591707406256907E-2</c:v>
                </c:pt>
                <c:pt idx="24">
                  <c:v>0.27209544207932979</c:v>
                </c:pt>
                <c:pt idx="25">
                  <c:v>0.42544283950921757</c:v>
                </c:pt>
                <c:pt idx="26">
                  <c:v>0.54565433449999945</c:v>
                </c:pt>
                <c:pt idx="27">
                  <c:v>0.38623344080681038</c:v>
                </c:pt>
                <c:pt idx="28">
                  <c:v>-0.35169508171351971</c:v>
                </c:pt>
                <c:pt idx="29">
                  <c:v>-0.58978841763746337</c:v>
                </c:pt>
                <c:pt idx="30">
                  <c:v>-0.62248751559570548</c:v>
                </c:pt>
                <c:pt idx="31">
                  <c:v>-0.6806833621325562</c:v>
                </c:pt>
                <c:pt idx="32">
                  <c:v>-0.56219814038799598</c:v>
                </c:pt>
                <c:pt idx="33">
                  <c:v>-0.36853685090175092</c:v>
                </c:pt>
                <c:pt idx="34">
                  <c:v>-7.7193081136988972E-2</c:v>
                </c:pt>
                <c:pt idx="35">
                  <c:v>0.455336410687744</c:v>
                </c:pt>
                <c:pt idx="36">
                  <c:v>0.36478897505216668</c:v>
                </c:pt>
                <c:pt idx="37">
                  <c:v>0.43249342351998882</c:v>
                </c:pt>
                <c:pt idx="38">
                  <c:v>0.50718612192392043</c:v>
                </c:pt>
                <c:pt idx="39">
                  <c:v>0.35321321484411511</c:v>
                </c:pt>
                <c:pt idx="40">
                  <c:v>0.15831978908124511</c:v>
                </c:pt>
                <c:pt idx="41">
                  <c:v>4.5198613389976328E-2</c:v>
                </c:pt>
                <c:pt idx="42">
                  <c:v>-0.29702412696804598</c:v>
                </c:pt>
                <c:pt idx="43">
                  <c:v>-0.39979120859644018</c:v>
                </c:pt>
                <c:pt idx="44">
                  <c:v>-0.32288528402355787</c:v>
                </c:pt>
                <c:pt idx="45">
                  <c:v>-0.5243005985921404</c:v>
                </c:pt>
                <c:pt idx="46">
                  <c:v>-0.45226676587610048</c:v>
                </c:pt>
                <c:pt idx="47">
                  <c:v>-0.40503541415708788</c:v>
                </c:pt>
                <c:pt idx="48">
                  <c:v>-0.61451648527334224</c:v>
                </c:pt>
                <c:pt idx="49">
                  <c:v>-0.74942116418979809</c:v>
                </c:pt>
                <c:pt idx="50">
                  <c:v>-0.89980366590778604</c:v>
                </c:pt>
                <c:pt idx="51">
                  <c:v>-0.87446583615978035</c:v>
                </c:pt>
                <c:pt idx="52">
                  <c:v>-0.70284362275583045</c:v>
                </c:pt>
                <c:pt idx="53">
                  <c:v>-0.61126809972083529</c:v>
                </c:pt>
                <c:pt idx="54">
                  <c:v>-0.44869761493690291</c:v>
                </c:pt>
                <c:pt idx="55">
                  <c:v>-0.51639185778700147</c:v>
                </c:pt>
                <c:pt idx="56">
                  <c:v>-0.53676738720903538</c:v>
                </c:pt>
                <c:pt idx="57">
                  <c:v>-0.77746841393259614</c:v>
                </c:pt>
                <c:pt idx="58">
                  <c:v>-0.94278517879478596</c:v>
                </c:pt>
                <c:pt idx="59">
                  <c:v>-1.032718140908178</c:v>
                </c:pt>
                <c:pt idx="60">
                  <c:v>-1.1172197261738359</c:v>
                </c:pt>
                <c:pt idx="61">
                  <c:v>-0.82913041844589608</c:v>
                </c:pt>
                <c:pt idx="62">
                  <c:v>-0.68114566341335725</c:v>
                </c:pt>
                <c:pt idx="63">
                  <c:v>-0.48818821660652972</c:v>
                </c:pt>
                <c:pt idx="64">
                  <c:v>-0.26934333995023452</c:v>
                </c:pt>
                <c:pt idx="65">
                  <c:v>-0.1475495868900665</c:v>
                </c:pt>
                <c:pt idx="66">
                  <c:v>-4.5041078737683801E-2</c:v>
                </c:pt>
                <c:pt idx="67">
                  <c:v>0.18082205049977129</c:v>
                </c:pt>
                <c:pt idx="68">
                  <c:v>9.3557392352785873E-2</c:v>
                </c:pt>
                <c:pt idx="69">
                  <c:v>0.15787251059889251</c:v>
                </c:pt>
                <c:pt idx="70">
                  <c:v>0.22305560856508311</c:v>
                </c:pt>
                <c:pt idx="71">
                  <c:v>0.1836504093821297</c:v>
                </c:pt>
                <c:pt idx="72">
                  <c:v>0.46357147174754187</c:v>
                </c:pt>
                <c:pt idx="73">
                  <c:v>0.6851585095862559</c:v>
                </c:pt>
                <c:pt idx="74">
                  <c:v>0.89739789613467225</c:v>
                </c:pt>
                <c:pt idx="75">
                  <c:v>0.78281814833279761</c:v>
                </c:pt>
                <c:pt idx="76">
                  <c:v>0.85685109431876028</c:v>
                </c:pt>
                <c:pt idx="77">
                  <c:v>1.0512588863030821</c:v>
                </c:pt>
                <c:pt idx="78">
                  <c:v>1.115859460618436</c:v>
                </c:pt>
                <c:pt idx="79">
                  <c:v>1.149426717309362</c:v>
                </c:pt>
                <c:pt idx="80">
                  <c:v>0.96312287392087348</c:v>
                </c:pt>
                <c:pt idx="81">
                  <c:v>1.017230641595481</c:v>
                </c:pt>
                <c:pt idx="82">
                  <c:v>1.085946695683601</c:v>
                </c:pt>
                <c:pt idx="83">
                  <c:v>0.90577636721772303</c:v>
                </c:pt>
                <c:pt idx="84">
                  <c:v>0.7430019029917152</c:v>
                </c:pt>
                <c:pt idx="85">
                  <c:v>0.53046080057721312</c:v>
                </c:pt>
                <c:pt idx="86">
                  <c:v>0.36147025568732999</c:v>
                </c:pt>
                <c:pt idx="87">
                  <c:v>0.32815266483567629</c:v>
                </c:pt>
                <c:pt idx="88">
                  <c:v>0.18418556064927469</c:v>
                </c:pt>
                <c:pt idx="89">
                  <c:v>6.6148311184470232E-2</c:v>
                </c:pt>
                <c:pt idx="90">
                  <c:v>2.4131926816424901E-2</c:v>
                </c:pt>
                <c:pt idx="91">
                  <c:v>-3.5812445548441707E-2</c:v>
                </c:pt>
                <c:pt idx="92">
                  <c:v>5.3982229288515593E-4</c:v>
                </c:pt>
                <c:pt idx="93">
                  <c:v>-2.789333996599816E-2</c:v>
                </c:pt>
                <c:pt idx="94">
                  <c:v>-3.7642620216993189E-2</c:v>
                </c:pt>
                <c:pt idx="95">
                  <c:v>-1.0100550960102509E-3</c:v>
                </c:pt>
                <c:pt idx="96">
                  <c:v>0.2033504479674309</c:v>
                </c:pt>
                <c:pt idx="97">
                  <c:v>0.31395643701551729</c:v>
                </c:pt>
                <c:pt idx="98">
                  <c:v>0.34974529997297582</c:v>
                </c:pt>
                <c:pt idx="99">
                  <c:v>0.38098037087594588</c:v>
                </c:pt>
                <c:pt idx="100">
                  <c:v>0.29128062981835268</c:v>
                </c:pt>
                <c:pt idx="101">
                  <c:v>0.40299749676668828</c:v>
                </c:pt>
                <c:pt idx="102">
                  <c:v>0.47381301612536281</c:v>
                </c:pt>
                <c:pt idx="103">
                  <c:v>0.43066750799901832</c:v>
                </c:pt>
                <c:pt idx="104">
                  <c:v>0.22233895283502991</c:v>
                </c:pt>
                <c:pt idx="105">
                  <c:v>0.14401627572182449</c:v>
                </c:pt>
                <c:pt idx="106">
                  <c:v>-0.18170799801288201</c:v>
                </c:pt>
                <c:pt idx="107">
                  <c:v>-0.30957004483780359</c:v>
                </c:pt>
                <c:pt idx="108">
                  <c:v>-0.24766805721979759</c:v>
                </c:pt>
                <c:pt idx="109">
                  <c:v>-6.2731759755083411E-2</c:v>
                </c:pt>
                <c:pt idx="110">
                  <c:v>-0.32287229690305053</c:v>
                </c:pt>
                <c:pt idx="111">
                  <c:v>-0.63189598886674092</c:v>
                </c:pt>
                <c:pt idx="112">
                  <c:v>-0.70011800932995771</c:v>
                </c:pt>
                <c:pt idx="113">
                  <c:v>-0.54980144610949344</c:v>
                </c:pt>
                <c:pt idx="114">
                  <c:v>-0.73806586348503367</c:v>
                </c:pt>
                <c:pt idx="115">
                  <c:v>-0.80590846317652942</c:v>
                </c:pt>
                <c:pt idx="116">
                  <c:v>-0.51634072077411552</c:v>
                </c:pt>
                <c:pt idx="117">
                  <c:v>-0.20592569470006661</c:v>
                </c:pt>
                <c:pt idx="118">
                  <c:v>-2.3104564434645342E-2</c:v>
                </c:pt>
                <c:pt idx="119">
                  <c:v>8.6295859517808146E-2</c:v>
                </c:pt>
                <c:pt idx="120">
                  <c:v>0.18730615267909659</c:v>
                </c:pt>
                <c:pt idx="121">
                  <c:v>9.4344444991985077E-2</c:v>
                </c:pt>
                <c:pt idx="122">
                  <c:v>-7.4710580076378846E-2</c:v>
                </c:pt>
                <c:pt idx="123">
                  <c:v>-9.6257433007952697E-3</c:v>
                </c:pt>
                <c:pt idx="124">
                  <c:v>5.2644252697081201E-2</c:v>
                </c:pt>
                <c:pt idx="125">
                  <c:v>-1.4319483459262931E-2</c:v>
                </c:pt>
                <c:pt idx="126">
                  <c:v>-0.35157974583701362</c:v>
                </c:pt>
                <c:pt idx="127">
                  <c:v>-0.37865291294042908</c:v>
                </c:pt>
                <c:pt idx="128">
                  <c:v>-0.20190764962911381</c:v>
                </c:pt>
                <c:pt idx="129">
                  <c:v>-0.22988852319173211</c:v>
                </c:pt>
                <c:pt idx="130">
                  <c:v>-0.27225139888546362</c:v>
                </c:pt>
                <c:pt idx="131">
                  <c:v>-0.12818415324925769</c:v>
                </c:pt>
                <c:pt idx="132">
                  <c:v>-0.1305164028275379</c:v>
                </c:pt>
                <c:pt idx="133">
                  <c:v>-0.28351975361750542</c:v>
                </c:pt>
                <c:pt idx="134">
                  <c:v>-0.38647852767077578</c:v>
                </c:pt>
                <c:pt idx="135">
                  <c:v>-0.53866483649537689</c:v>
                </c:pt>
                <c:pt idx="136">
                  <c:v>-0.60191571516447595</c:v>
                </c:pt>
                <c:pt idx="137">
                  <c:v>-0.69574604160904885</c:v>
                </c:pt>
                <c:pt idx="138">
                  <c:v>-0.62264808478459521</c:v>
                </c:pt>
                <c:pt idx="139">
                  <c:v>-0.71653888019361989</c:v>
                </c:pt>
                <c:pt idx="140">
                  <c:v>-0.52538939222937753</c:v>
                </c:pt>
                <c:pt idx="141">
                  <c:v>-0.32316784899288442</c:v>
                </c:pt>
                <c:pt idx="142">
                  <c:v>-0.32334141445842601</c:v>
                </c:pt>
                <c:pt idx="143">
                  <c:v>-0.19048133301938691</c:v>
                </c:pt>
                <c:pt idx="144">
                  <c:v>-0.85282463705359524</c:v>
                </c:pt>
                <c:pt idx="145">
                  <c:v>-0.62760315037662473</c:v>
                </c:pt>
                <c:pt idx="146">
                  <c:v>-0.45316355653250862</c:v>
                </c:pt>
                <c:pt idx="147">
                  <c:v>5.5852862469141902E-2</c:v>
                </c:pt>
                <c:pt idx="148">
                  <c:v>0.44931221566902352</c:v>
                </c:pt>
                <c:pt idx="149">
                  <c:v>0.50416373235918055</c:v>
                </c:pt>
                <c:pt idx="150">
                  <c:v>0.42293646779307098</c:v>
                </c:pt>
                <c:pt idx="151">
                  <c:v>0.52886590603058403</c:v>
                </c:pt>
                <c:pt idx="152">
                  <c:v>0.70512515360504868</c:v>
                </c:pt>
                <c:pt idx="153">
                  <c:v>0.50787618249281663</c:v>
                </c:pt>
                <c:pt idx="154">
                  <c:v>0.53891554818783971</c:v>
                </c:pt>
                <c:pt idx="155">
                  <c:v>0.34136260294944443</c:v>
                </c:pt>
                <c:pt idx="156">
                  <c:v>0.2675453884571003</c:v>
                </c:pt>
                <c:pt idx="157">
                  <c:v>0.27818795819127079</c:v>
                </c:pt>
                <c:pt idx="158">
                  <c:v>0.1426922422332533</c:v>
                </c:pt>
                <c:pt idx="159">
                  <c:v>0.39023453508178102</c:v>
                </c:pt>
                <c:pt idx="160">
                  <c:v>0.28884551433185451</c:v>
                </c:pt>
                <c:pt idx="161">
                  <c:v>0.48436438181324931</c:v>
                </c:pt>
                <c:pt idx="162">
                  <c:v>0.20033247253097219</c:v>
                </c:pt>
                <c:pt idx="163">
                  <c:v>0.31811476462841942</c:v>
                </c:pt>
                <c:pt idx="164">
                  <c:v>0.35762194379442969</c:v>
                </c:pt>
                <c:pt idx="165">
                  <c:v>0.68894044657689513</c:v>
                </c:pt>
                <c:pt idx="166">
                  <c:v>0.42899842497861318</c:v>
                </c:pt>
                <c:pt idx="167">
                  <c:v>0.33714854000177108</c:v>
                </c:pt>
                <c:pt idx="168">
                  <c:v>0.23198362727107499</c:v>
                </c:pt>
                <c:pt idx="169">
                  <c:v>-2.1605443596358569E-2</c:v>
                </c:pt>
                <c:pt idx="170">
                  <c:v>-0.16722704326339621</c:v>
                </c:pt>
                <c:pt idx="171">
                  <c:v>-0.3265924116909541</c:v>
                </c:pt>
                <c:pt idx="172">
                  <c:v>-0.36368729724142762</c:v>
                </c:pt>
                <c:pt idx="173">
                  <c:v>-0.51808203693350507</c:v>
                </c:pt>
                <c:pt idx="174">
                  <c:v>-0.73778322929274198</c:v>
                </c:pt>
                <c:pt idx="175">
                  <c:v>-0.93258993967603265</c:v>
                </c:pt>
                <c:pt idx="176">
                  <c:v>-1.028088354970488</c:v>
                </c:pt>
                <c:pt idx="177">
                  <c:v>-1.0872462914887411</c:v>
                </c:pt>
                <c:pt idx="178">
                  <c:v>-1.086139037853264</c:v>
                </c:pt>
                <c:pt idx="179">
                  <c:v>-1.0438027791870941</c:v>
                </c:pt>
              </c:numCache>
            </c:numRef>
          </c:val>
          <c:smooth val="0"/>
          <c:extLst>
            <c:ext xmlns:c16="http://schemas.microsoft.com/office/drawing/2014/chart" uri="{C3380CC4-5D6E-409C-BE32-E72D297353CC}">
              <c16:uniqueId val="{00000001-D873-4E73-8372-556E0507C163}"/>
            </c:ext>
          </c:extLst>
        </c:ser>
        <c:dLbls>
          <c:showLegendKey val="0"/>
          <c:showVal val="0"/>
          <c:showCatName val="0"/>
          <c:showSerName val="0"/>
          <c:showPercent val="0"/>
          <c:showBubbleSize val="0"/>
        </c:dLbls>
        <c:marker val="1"/>
        <c:smooth val="0"/>
        <c:axId val="682593424"/>
        <c:axId val="682597344"/>
        <c:extLst>
          <c:ext xmlns:c15="http://schemas.microsoft.com/office/drawing/2012/chart" uri="{02D57815-91ED-43cb-92C2-25804820EDAC}">
            <c15:filteredLineSeries>
              <c15:ser>
                <c:idx val="1"/>
                <c:order val="1"/>
                <c:tx>
                  <c:strRef>
                    <c:extLst>
                      <c:ext uri="{02D57815-91ED-43cb-92C2-25804820EDAC}">
                        <c15:formulaRef>
                          <c15:sqref>export_python!$AL$1</c15:sqref>
                        </c15:formulaRef>
                      </c:ext>
                    </c:extLst>
                    <c:strCache>
                      <c:ptCount val="1"/>
                      <c:pt idx="0">
                        <c:v>Cycle 10 ans</c:v>
                      </c:pt>
                    </c:strCache>
                  </c:strRef>
                </c:tx>
                <c:spPr>
                  <a:ln w="22225" cap="rnd">
                    <a:solidFill>
                      <a:schemeClr val="tx2">
                        <a:lumMod val="60000"/>
                        <a:lumOff val="40000"/>
                      </a:schemeClr>
                    </a:solidFill>
                    <a:round/>
                  </a:ln>
                  <a:effectLst/>
                </c:spPr>
                <c:marker>
                  <c:symbol val="none"/>
                </c:marker>
                <c:cat>
                  <c:numRef>
                    <c:extLst>
                      <c:ext uri="{02D57815-91ED-43cb-92C2-25804820EDAC}">
                        <c15:formulaRef>
                          <c15:sqref>export_python!$A$2:$A$181</c15:sqref>
                        </c15:formulaRef>
                      </c:ext>
                    </c:extLst>
                    <c:numCache>
                      <c:formatCode>m/d/yyyy</c:formatCode>
                      <c:ptCount val="180"/>
                      <c:pt idx="0">
                        <c:v>29281</c:v>
                      </c:pt>
                      <c:pt idx="1">
                        <c:v>29373</c:v>
                      </c:pt>
                      <c:pt idx="2">
                        <c:v>29465</c:v>
                      </c:pt>
                      <c:pt idx="3">
                        <c:v>29556</c:v>
                      </c:pt>
                      <c:pt idx="4">
                        <c:v>29646</c:v>
                      </c:pt>
                      <c:pt idx="5">
                        <c:v>29738</c:v>
                      </c:pt>
                      <c:pt idx="6">
                        <c:v>29830</c:v>
                      </c:pt>
                      <c:pt idx="7">
                        <c:v>29921</c:v>
                      </c:pt>
                      <c:pt idx="8">
                        <c:v>30011</c:v>
                      </c:pt>
                      <c:pt idx="9">
                        <c:v>30103</c:v>
                      </c:pt>
                      <c:pt idx="10">
                        <c:v>30195</c:v>
                      </c:pt>
                      <c:pt idx="11">
                        <c:v>30286</c:v>
                      </c:pt>
                      <c:pt idx="12">
                        <c:v>30376</c:v>
                      </c:pt>
                      <c:pt idx="13">
                        <c:v>30468</c:v>
                      </c:pt>
                      <c:pt idx="14">
                        <c:v>30560</c:v>
                      </c:pt>
                      <c:pt idx="15">
                        <c:v>30651</c:v>
                      </c:pt>
                      <c:pt idx="16">
                        <c:v>30742</c:v>
                      </c:pt>
                      <c:pt idx="17">
                        <c:v>30834</c:v>
                      </c:pt>
                      <c:pt idx="18">
                        <c:v>30926</c:v>
                      </c:pt>
                      <c:pt idx="19">
                        <c:v>31017</c:v>
                      </c:pt>
                      <c:pt idx="20">
                        <c:v>31107</c:v>
                      </c:pt>
                      <c:pt idx="21">
                        <c:v>31199</c:v>
                      </c:pt>
                      <c:pt idx="22">
                        <c:v>31291</c:v>
                      </c:pt>
                      <c:pt idx="23">
                        <c:v>31382</c:v>
                      </c:pt>
                      <c:pt idx="24">
                        <c:v>31472</c:v>
                      </c:pt>
                      <c:pt idx="25">
                        <c:v>31564</c:v>
                      </c:pt>
                      <c:pt idx="26">
                        <c:v>31656</c:v>
                      </c:pt>
                      <c:pt idx="27">
                        <c:v>31747</c:v>
                      </c:pt>
                      <c:pt idx="28">
                        <c:v>31837</c:v>
                      </c:pt>
                      <c:pt idx="29">
                        <c:v>31929</c:v>
                      </c:pt>
                      <c:pt idx="30">
                        <c:v>32021</c:v>
                      </c:pt>
                      <c:pt idx="31">
                        <c:v>32112</c:v>
                      </c:pt>
                      <c:pt idx="32">
                        <c:v>32203</c:v>
                      </c:pt>
                      <c:pt idx="33">
                        <c:v>32295</c:v>
                      </c:pt>
                      <c:pt idx="34">
                        <c:v>32387</c:v>
                      </c:pt>
                      <c:pt idx="35">
                        <c:v>32478</c:v>
                      </c:pt>
                      <c:pt idx="36">
                        <c:v>32568</c:v>
                      </c:pt>
                      <c:pt idx="37">
                        <c:v>32660</c:v>
                      </c:pt>
                      <c:pt idx="38">
                        <c:v>32752</c:v>
                      </c:pt>
                      <c:pt idx="39">
                        <c:v>32843</c:v>
                      </c:pt>
                      <c:pt idx="40">
                        <c:v>32933</c:v>
                      </c:pt>
                      <c:pt idx="41">
                        <c:v>33025</c:v>
                      </c:pt>
                      <c:pt idx="42">
                        <c:v>33117</c:v>
                      </c:pt>
                      <c:pt idx="43">
                        <c:v>33208</c:v>
                      </c:pt>
                      <c:pt idx="44">
                        <c:v>33298</c:v>
                      </c:pt>
                      <c:pt idx="45">
                        <c:v>33390</c:v>
                      </c:pt>
                      <c:pt idx="46">
                        <c:v>33482</c:v>
                      </c:pt>
                      <c:pt idx="47">
                        <c:v>33573</c:v>
                      </c:pt>
                      <c:pt idx="48">
                        <c:v>33664</c:v>
                      </c:pt>
                      <c:pt idx="49">
                        <c:v>33756</c:v>
                      </c:pt>
                      <c:pt idx="50">
                        <c:v>33848</c:v>
                      </c:pt>
                      <c:pt idx="51">
                        <c:v>33939</c:v>
                      </c:pt>
                      <c:pt idx="52">
                        <c:v>34029</c:v>
                      </c:pt>
                      <c:pt idx="53">
                        <c:v>34121</c:v>
                      </c:pt>
                      <c:pt idx="54">
                        <c:v>34213</c:v>
                      </c:pt>
                      <c:pt idx="55">
                        <c:v>34304</c:v>
                      </c:pt>
                      <c:pt idx="56">
                        <c:v>34394</c:v>
                      </c:pt>
                      <c:pt idx="57">
                        <c:v>34486</c:v>
                      </c:pt>
                      <c:pt idx="58">
                        <c:v>34578</c:v>
                      </c:pt>
                      <c:pt idx="59">
                        <c:v>34669</c:v>
                      </c:pt>
                      <c:pt idx="60">
                        <c:v>34759</c:v>
                      </c:pt>
                      <c:pt idx="61">
                        <c:v>34851</c:v>
                      </c:pt>
                      <c:pt idx="62">
                        <c:v>34943</c:v>
                      </c:pt>
                      <c:pt idx="63">
                        <c:v>35034</c:v>
                      </c:pt>
                      <c:pt idx="64">
                        <c:v>35125</c:v>
                      </c:pt>
                      <c:pt idx="65">
                        <c:v>35217</c:v>
                      </c:pt>
                      <c:pt idx="66">
                        <c:v>35309</c:v>
                      </c:pt>
                      <c:pt idx="67">
                        <c:v>35400</c:v>
                      </c:pt>
                      <c:pt idx="68">
                        <c:v>35490</c:v>
                      </c:pt>
                      <c:pt idx="69">
                        <c:v>35582</c:v>
                      </c:pt>
                      <c:pt idx="70">
                        <c:v>35674</c:v>
                      </c:pt>
                      <c:pt idx="71">
                        <c:v>35765</c:v>
                      </c:pt>
                      <c:pt idx="72">
                        <c:v>35855</c:v>
                      </c:pt>
                      <c:pt idx="73">
                        <c:v>35947</c:v>
                      </c:pt>
                      <c:pt idx="74">
                        <c:v>36039</c:v>
                      </c:pt>
                      <c:pt idx="75">
                        <c:v>36130</c:v>
                      </c:pt>
                      <c:pt idx="76">
                        <c:v>36220</c:v>
                      </c:pt>
                      <c:pt idx="77">
                        <c:v>36312</c:v>
                      </c:pt>
                      <c:pt idx="78">
                        <c:v>36404</c:v>
                      </c:pt>
                      <c:pt idx="79">
                        <c:v>36495</c:v>
                      </c:pt>
                      <c:pt idx="80">
                        <c:v>36586</c:v>
                      </c:pt>
                      <c:pt idx="81">
                        <c:v>36678</c:v>
                      </c:pt>
                      <c:pt idx="82">
                        <c:v>36770</c:v>
                      </c:pt>
                      <c:pt idx="83">
                        <c:v>36861</c:v>
                      </c:pt>
                      <c:pt idx="84">
                        <c:v>36951</c:v>
                      </c:pt>
                      <c:pt idx="85">
                        <c:v>37043</c:v>
                      </c:pt>
                      <c:pt idx="86">
                        <c:v>37135</c:v>
                      </c:pt>
                      <c:pt idx="87">
                        <c:v>37226</c:v>
                      </c:pt>
                      <c:pt idx="88">
                        <c:v>37316</c:v>
                      </c:pt>
                      <c:pt idx="89">
                        <c:v>37408</c:v>
                      </c:pt>
                      <c:pt idx="90">
                        <c:v>37500</c:v>
                      </c:pt>
                      <c:pt idx="91">
                        <c:v>37591</c:v>
                      </c:pt>
                      <c:pt idx="92">
                        <c:v>37681</c:v>
                      </c:pt>
                      <c:pt idx="93">
                        <c:v>37773</c:v>
                      </c:pt>
                      <c:pt idx="94">
                        <c:v>37865</c:v>
                      </c:pt>
                      <c:pt idx="95">
                        <c:v>37956</c:v>
                      </c:pt>
                      <c:pt idx="96">
                        <c:v>38047</c:v>
                      </c:pt>
                      <c:pt idx="97">
                        <c:v>38139</c:v>
                      </c:pt>
                      <c:pt idx="98">
                        <c:v>38231</c:v>
                      </c:pt>
                      <c:pt idx="99">
                        <c:v>38322</c:v>
                      </c:pt>
                      <c:pt idx="100">
                        <c:v>38412</c:v>
                      </c:pt>
                      <c:pt idx="101">
                        <c:v>38504</c:v>
                      </c:pt>
                      <c:pt idx="102">
                        <c:v>38596</c:v>
                      </c:pt>
                      <c:pt idx="103">
                        <c:v>38687</c:v>
                      </c:pt>
                      <c:pt idx="104">
                        <c:v>38777</c:v>
                      </c:pt>
                      <c:pt idx="105">
                        <c:v>38869</c:v>
                      </c:pt>
                      <c:pt idx="106">
                        <c:v>38961</c:v>
                      </c:pt>
                      <c:pt idx="107">
                        <c:v>39052</c:v>
                      </c:pt>
                      <c:pt idx="108">
                        <c:v>39142</c:v>
                      </c:pt>
                      <c:pt idx="109">
                        <c:v>39234</c:v>
                      </c:pt>
                      <c:pt idx="110">
                        <c:v>39326</c:v>
                      </c:pt>
                      <c:pt idx="111">
                        <c:v>39417</c:v>
                      </c:pt>
                      <c:pt idx="112">
                        <c:v>39508</c:v>
                      </c:pt>
                      <c:pt idx="113">
                        <c:v>39600</c:v>
                      </c:pt>
                      <c:pt idx="114">
                        <c:v>39692</c:v>
                      </c:pt>
                      <c:pt idx="115">
                        <c:v>39783</c:v>
                      </c:pt>
                      <c:pt idx="116">
                        <c:v>39873</c:v>
                      </c:pt>
                      <c:pt idx="117">
                        <c:v>39965</c:v>
                      </c:pt>
                      <c:pt idx="118">
                        <c:v>40057</c:v>
                      </c:pt>
                      <c:pt idx="119">
                        <c:v>40148</c:v>
                      </c:pt>
                      <c:pt idx="120">
                        <c:v>40238</c:v>
                      </c:pt>
                      <c:pt idx="121">
                        <c:v>40330</c:v>
                      </c:pt>
                      <c:pt idx="122">
                        <c:v>40422</c:v>
                      </c:pt>
                      <c:pt idx="123">
                        <c:v>40513</c:v>
                      </c:pt>
                      <c:pt idx="124">
                        <c:v>40603</c:v>
                      </c:pt>
                      <c:pt idx="125">
                        <c:v>40695</c:v>
                      </c:pt>
                      <c:pt idx="126">
                        <c:v>40787</c:v>
                      </c:pt>
                      <c:pt idx="127">
                        <c:v>40878</c:v>
                      </c:pt>
                      <c:pt idx="128">
                        <c:v>40969</c:v>
                      </c:pt>
                      <c:pt idx="129">
                        <c:v>41061</c:v>
                      </c:pt>
                      <c:pt idx="130">
                        <c:v>41153</c:v>
                      </c:pt>
                      <c:pt idx="131">
                        <c:v>41244</c:v>
                      </c:pt>
                      <c:pt idx="132">
                        <c:v>41334</c:v>
                      </c:pt>
                      <c:pt idx="133">
                        <c:v>41426</c:v>
                      </c:pt>
                      <c:pt idx="134">
                        <c:v>41518</c:v>
                      </c:pt>
                      <c:pt idx="135">
                        <c:v>41609</c:v>
                      </c:pt>
                      <c:pt idx="136">
                        <c:v>41699</c:v>
                      </c:pt>
                      <c:pt idx="137">
                        <c:v>41791</c:v>
                      </c:pt>
                      <c:pt idx="138">
                        <c:v>41883</c:v>
                      </c:pt>
                      <c:pt idx="139">
                        <c:v>41974</c:v>
                      </c:pt>
                      <c:pt idx="140">
                        <c:v>42064</c:v>
                      </c:pt>
                      <c:pt idx="141">
                        <c:v>42156</c:v>
                      </c:pt>
                      <c:pt idx="142">
                        <c:v>42248</c:v>
                      </c:pt>
                      <c:pt idx="143">
                        <c:v>42339</c:v>
                      </c:pt>
                      <c:pt idx="144">
                        <c:v>42430</c:v>
                      </c:pt>
                      <c:pt idx="145">
                        <c:v>42522</c:v>
                      </c:pt>
                      <c:pt idx="146">
                        <c:v>42614</c:v>
                      </c:pt>
                      <c:pt idx="147">
                        <c:v>42705</c:v>
                      </c:pt>
                      <c:pt idx="148">
                        <c:v>42795</c:v>
                      </c:pt>
                      <c:pt idx="149">
                        <c:v>42887</c:v>
                      </c:pt>
                      <c:pt idx="150">
                        <c:v>42979</c:v>
                      </c:pt>
                      <c:pt idx="151">
                        <c:v>43070</c:v>
                      </c:pt>
                      <c:pt idx="152">
                        <c:v>43160</c:v>
                      </c:pt>
                      <c:pt idx="153">
                        <c:v>43252</c:v>
                      </c:pt>
                      <c:pt idx="154">
                        <c:v>43344</c:v>
                      </c:pt>
                      <c:pt idx="155">
                        <c:v>43435</c:v>
                      </c:pt>
                      <c:pt idx="156">
                        <c:v>43525</c:v>
                      </c:pt>
                      <c:pt idx="157">
                        <c:v>43617</c:v>
                      </c:pt>
                      <c:pt idx="158">
                        <c:v>43709</c:v>
                      </c:pt>
                      <c:pt idx="159">
                        <c:v>43800</c:v>
                      </c:pt>
                      <c:pt idx="160">
                        <c:v>43891</c:v>
                      </c:pt>
                      <c:pt idx="161">
                        <c:v>43983</c:v>
                      </c:pt>
                      <c:pt idx="162">
                        <c:v>44075</c:v>
                      </c:pt>
                      <c:pt idx="163">
                        <c:v>44166</c:v>
                      </c:pt>
                      <c:pt idx="164">
                        <c:v>44256</c:v>
                      </c:pt>
                      <c:pt idx="165">
                        <c:v>44348</c:v>
                      </c:pt>
                      <c:pt idx="166">
                        <c:v>44440</c:v>
                      </c:pt>
                      <c:pt idx="167">
                        <c:v>44531</c:v>
                      </c:pt>
                      <c:pt idx="168">
                        <c:v>44621</c:v>
                      </c:pt>
                      <c:pt idx="169">
                        <c:v>44713</c:v>
                      </c:pt>
                      <c:pt idx="170">
                        <c:v>44805</c:v>
                      </c:pt>
                      <c:pt idx="171">
                        <c:v>44896</c:v>
                      </c:pt>
                      <c:pt idx="172">
                        <c:v>44986</c:v>
                      </c:pt>
                      <c:pt idx="173">
                        <c:v>45078</c:v>
                      </c:pt>
                      <c:pt idx="174">
                        <c:v>45170</c:v>
                      </c:pt>
                      <c:pt idx="175">
                        <c:v>45261</c:v>
                      </c:pt>
                      <c:pt idx="176">
                        <c:v>45352</c:v>
                      </c:pt>
                      <c:pt idx="177">
                        <c:v>45444</c:v>
                      </c:pt>
                      <c:pt idx="178">
                        <c:v>45536</c:v>
                      </c:pt>
                      <c:pt idx="179">
                        <c:v>45627</c:v>
                      </c:pt>
                    </c:numCache>
                  </c:numRef>
                </c:cat>
                <c:val>
                  <c:numRef>
                    <c:extLst>
                      <c:ext uri="{02D57815-91ED-43cb-92C2-25804820EDAC}">
                        <c15:formulaRef>
                          <c15:sqref>export_python!$AL$2:$AL$181</c15:sqref>
                        </c15:formulaRef>
                      </c:ext>
                    </c:extLst>
                    <c:numCache>
                      <c:formatCode>General</c:formatCode>
                      <c:ptCount val="180"/>
                      <c:pt idx="40">
                        <c:v>-6.18699053826798E-2</c:v>
                      </c:pt>
                      <c:pt idx="41">
                        <c:v>-5.060747980533907E-2</c:v>
                      </c:pt>
                      <c:pt idx="42">
                        <c:v>-0.15172789904159811</c:v>
                      </c:pt>
                      <c:pt idx="43">
                        <c:v>-0.1693272006286089</c:v>
                      </c:pt>
                      <c:pt idx="44">
                        <c:v>-0.20023263293007881</c:v>
                      </c:pt>
                      <c:pt idx="45">
                        <c:v>-0.23727940767836481</c:v>
                      </c:pt>
                      <c:pt idx="46">
                        <c:v>-0.21263375302228091</c:v>
                      </c:pt>
                      <c:pt idx="47">
                        <c:v>-0.19600257537597279</c:v>
                      </c:pt>
                      <c:pt idx="48">
                        <c:v>-0.72559764945816085</c:v>
                      </c:pt>
                      <c:pt idx="49">
                        <c:v>-0.85887261295651474</c:v>
                      </c:pt>
                      <c:pt idx="50">
                        <c:v>-0.98965202155346765</c:v>
                      </c:pt>
                      <c:pt idx="51">
                        <c:v>-0.97624006560417076</c:v>
                      </c:pt>
                      <c:pt idx="52">
                        <c:v>-0.82294017228743632</c:v>
                      </c:pt>
                      <c:pt idx="53">
                        <c:v>-0.73766467369290589</c:v>
                      </c:pt>
                      <c:pt idx="54">
                        <c:v>-0.59029199995429893</c:v>
                      </c:pt>
                      <c:pt idx="55">
                        <c:v>-0.68975279309386273</c:v>
                      </c:pt>
                      <c:pt idx="56">
                        <c:v>-0.75650401970969372</c:v>
                      </c:pt>
                      <c:pt idx="57">
                        <c:v>-1.0389585955505629</c:v>
                      </c:pt>
                      <c:pt idx="58">
                        <c:v>-1.2085359378143139</c:v>
                      </c:pt>
                      <c:pt idx="59">
                        <c:v>-1.298448322882221</c:v>
                      </c:pt>
                      <c:pt idx="60">
                        <c:v>-1.3635079418643219</c:v>
                      </c:pt>
                      <c:pt idx="61">
                        <c:v>-1.096249953829129</c:v>
                      </c:pt>
                      <c:pt idx="62">
                        <c:v>-0.93755575849358808</c:v>
                      </c:pt>
                      <c:pt idx="63">
                        <c:v>-0.73458010200598611</c:v>
                      </c:pt>
                      <c:pt idx="64">
                        <c:v>-0.58015927885422713</c:v>
                      </c:pt>
                      <c:pt idx="65">
                        <c:v>-0.50212812992457878</c:v>
                      </c:pt>
                      <c:pt idx="66">
                        <c:v>-0.44755272204240959</c:v>
                      </c:pt>
                      <c:pt idx="67">
                        <c:v>-0.30626450843006348</c:v>
                      </c:pt>
                      <c:pt idx="68">
                        <c:v>-0.30349636217811321</c:v>
                      </c:pt>
                      <c:pt idx="69">
                        <c:v>-0.29290734689894438</c:v>
                      </c:pt>
                      <c:pt idx="70">
                        <c:v>-0.20492843141143291</c:v>
                      </c:pt>
                      <c:pt idx="71">
                        <c:v>-0.28629705751169598</c:v>
                      </c:pt>
                      <c:pt idx="72">
                        <c:v>-0.16317573534281229</c:v>
                      </c:pt>
                      <c:pt idx="73">
                        <c:v>-1.114406428092149E-2</c:v>
                      </c:pt>
                      <c:pt idx="74">
                        <c:v>1.4565982773344531E-2</c:v>
                      </c:pt>
                      <c:pt idx="75">
                        <c:v>-1.2952777015496211E-2</c:v>
                      </c:pt>
                      <c:pt idx="76">
                        <c:v>7.1627073334268487E-2</c:v>
                      </c:pt>
                      <c:pt idx="77">
                        <c:v>8.9659982548658396E-2</c:v>
                      </c:pt>
                      <c:pt idx="78">
                        <c:v>0.2046328251822993</c:v>
                      </c:pt>
                      <c:pt idx="79">
                        <c:v>0.44379623543635982</c:v>
                      </c:pt>
                      <c:pt idx="80">
                        <c:v>0.4826039704014683</c:v>
                      </c:pt>
                      <c:pt idx="81">
                        <c:v>0.66260084271562092</c:v>
                      </c:pt>
                      <c:pt idx="82">
                        <c:v>0.87322511230527811</c:v>
                      </c:pt>
                      <c:pt idx="83">
                        <c:v>0.89924443603421156</c:v>
                      </c:pt>
                      <c:pt idx="84">
                        <c:v>0.91792682434462303</c:v>
                      </c:pt>
                      <c:pt idx="85">
                        <c:v>0.75950861110771384</c:v>
                      </c:pt>
                      <c:pt idx="86">
                        <c:v>0.58079046327154593</c:v>
                      </c:pt>
                      <c:pt idx="87">
                        <c:v>0.5455701255414338</c:v>
                      </c:pt>
                      <c:pt idx="88">
                        <c:v>0.43803587526152721</c:v>
                      </c:pt>
                      <c:pt idx="89">
                        <c:v>0.3056498119903952</c:v>
                      </c:pt>
                      <c:pt idx="90">
                        <c:v>0.2298392788785488</c:v>
                      </c:pt>
                      <c:pt idx="91">
                        <c:v>0.15564273345809571</c:v>
                      </c:pt>
                      <c:pt idx="92">
                        <c:v>0.1494427502738519</c:v>
                      </c:pt>
                      <c:pt idx="93">
                        <c:v>0.1235270984386361</c:v>
                      </c:pt>
                      <c:pt idx="94">
                        <c:v>0.1103353923807002</c:v>
                      </c:pt>
                      <c:pt idx="95">
                        <c:v>9.8329005810524367E-2</c:v>
                      </c:pt>
                      <c:pt idx="96">
                        <c:v>0.21603639538463459</c:v>
                      </c:pt>
                      <c:pt idx="97">
                        <c:v>0.25894646031635637</c:v>
                      </c:pt>
                      <c:pt idx="98">
                        <c:v>0.2581002063592307</c:v>
                      </c:pt>
                      <c:pt idx="99">
                        <c:v>0.2833656624577528</c:v>
                      </c:pt>
                      <c:pt idx="100">
                        <c:v>0.18792451897178919</c:v>
                      </c:pt>
                      <c:pt idx="101">
                        <c:v>0.36243892993630372</c:v>
                      </c:pt>
                      <c:pt idx="102">
                        <c:v>0.45007497293324988</c:v>
                      </c:pt>
                      <c:pt idx="103">
                        <c:v>0.43466796546420089</c:v>
                      </c:pt>
                      <c:pt idx="104">
                        <c:v>0.39460080147602911</c:v>
                      </c:pt>
                      <c:pt idx="105">
                        <c:v>0.21016415888426301</c:v>
                      </c:pt>
                      <c:pt idx="106">
                        <c:v>0.1047267450799544</c:v>
                      </c:pt>
                      <c:pt idx="107">
                        <c:v>0.18763208054052541</c:v>
                      </c:pt>
                      <c:pt idx="108">
                        <c:v>0.1246231365154505</c:v>
                      </c:pt>
                      <c:pt idx="109">
                        <c:v>0.15176966483463281</c:v>
                      </c:pt>
                      <c:pt idx="110">
                        <c:v>8.2979908912178449E-2</c:v>
                      </c:pt>
                      <c:pt idx="111">
                        <c:v>-1.80426327653091E-2</c:v>
                      </c:pt>
                      <c:pt idx="112">
                        <c:v>-4.9765950122824802E-2</c:v>
                      </c:pt>
                      <c:pt idx="113">
                        <c:v>-0.15208469471939379</c:v>
                      </c:pt>
                      <c:pt idx="114">
                        <c:v>-0.23351368006064249</c:v>
                      </c:pt>
                      <c:pt idx="115">
                        <c:v>-0.35582846053545703</c:v>
                      </c:pt>
                      <c:pt idx="116">
                        <c:v>-0.43949666742064641</c:v>
                      </c:pt>
                      <c:pt idx="117">
                        <c:v>-0.46533152416684959</c:v>
                      </c:pt>
                      <c:pt idx="118">
                        <c:v>-0.36673639001308522</c:v>
                      </c:pt>
                      <c:pt idx="119">
                        <c:v>-0.2430037611509385</c:v>
                      </c:pt>
                      <c:pt idx="120">
                        <c:v>1.576271271296581E-2</c:v>
                      </c:pt>
                      <c:pt idx="121">
                        <c:v>-1.975134350388787E-2</c:v>
                      </c:pt>
                      <c:pt idx="122">
                        <c:v>-0.20535687302538461</c:v>
                      </c:pt>
                      <c:pt idx="123">
                        <c:v>-0.162751279506302</c:v>
                      </c:pt>
                      <c:pt idx="124">
                        <c:v>-0.1165142539264569</c:v>
                      </c:pt>
                      <c:pt idx="125">
                        <c:v>-0.19920940597892359</c:v>
                      </c:pt>
                      <c:pt idx="126">
                        <c:v>-0.57912861950056149</c:v>
                      </c:pt>
                      <c:pt idx="127">
                        <c:v>-0.60403581428428599</c:v>
                      </c:pt>
                      <c:pt idx="128">
                        <c:v>-0.42076058963610802</c:v>
                      </c:pt>
                      <c:pt idx="129">
                        <c:v>-0.43565520185425088</c:v>
                      </c:pt>
                      <c:pt idx="130">
                        <c:v>-0.46264151527020358</c:v>
                      </c:pt>
                      <c:pt idx="131">
                        <c:v>-0.31776025400084079</c:v>
                      </c:pt>
                      <c:pt idx="132">
                        <c:v>-0.30749005568220161</c:v>
                      </c:pt>
                      <c:pt idx="133">
                        <c:v>-0.39968732917072419</c:v>
                      </c:pt>
                      <c:pt idx="134">
                        <c:v>-0.43799243603130811</c:v>
                      </c:pt>
                      <c:pt idx="135">
                        <c:v>-0.49883018626388348</c:v>
                      </c:pt>
                      <c:pt idx="136">
                        <c:v>-0.48724791198149509</c:v>
                      </c:pt>
                      <c:pt idx="137">
                        <c:v>-0.50000721066107023</c:v>
                      </c:pt>
                      <c:pt idx="138">
                        <c:v>-0.42912117692658958</c:v>
                      </c:pt>
                      <c:pt idx="139">
                        <c:v>-0.49694086444950009</c:v>
                      </c:pt>
                      <c:pt idx="140">
                        <c:v>-0.43367890113146568</c:v>
                      </c:pt>
                      <c:pt idx="141">
                        <c:v>-0.35978288716332568</c:v>
                      </c:pt>
                      <c:pt idx="142">
                        <c:v>-0.40345464293449368</c:v>
                      </c:pt>
                      <c:pt idx="143">
                        <c:v>-0.39832224923172688</c:v>
                      </c:pt>
                      <c:pt idx="144">
                        <c:v>-0.73233209745782757</c:v>
                      </c:pt>
                      <c:pt idx="145">
                        <c:v>-0.62126849120223693</c:v>
                      </c:pt>
                      <c:pt idx="146">
                        <c:v>-0.53128898375110545</c:v>
                      </c:pt>
                      <c:pt idx="147">
                        <c:v>-0.31079904361138438</c:v>
                      </c:pt>
                      <c:pt idx="148">
                        <c:v>-0.14905468009683839</c:v>
                      </c:pt>
                      <c:pt idx="149">
                        <c:v>-0.15396794015553311</c:v>
                      </c:pt>
                      <c:pt idx="150">
                        <c:v>-0.22641834413038961</c:v>
                      </c:pt>
                      <c:pt idx="151">
                        <c:v>-0.1210624068751615</c:v>
                      </c:pt>
                      <c:pt idx="152">
                        <c:v>0.1098756733705349</c:v>
                      </c:pt>
                      <c:pt idx="153">
                        <c:v>9.2255378406823213E-3</c:v>
                      </c:pt>
                      <c:pt idx="154">
                        <c:v>7.2071132885385511E-2</c:v>
                      </c:pt>
                      <c:pt idx="155">
                        <c:v>-2.3914275402759842E-2</c:v>
                      </c:pt>
                      <c:pt idx="156">
                        <c:v>-1.9018618267959739E-2</c:v>
                      </c:pt>
                      <c:pt idx="157">
                        <c:v>5.1259135045176263E-2</c:v>
                      </c:pt>
                      <c:pt idx="158">
                        <c:v>5.6120399106330349E-2</c:v>
                      </c:pt>
                      <c:pt idx="159">
                        <c:v>0.25142501921417543</c:v>
                      </c:pt>
                      <c:pt idx="160">
                        <c:v>0.14319424270093101</c:v>
                      </c:pt>
                      <c:pt idx="161">
                        <c:v>0.19472568283958319</c:v>
                      </c:pt>
                      <c:pt idx="162">
                        <c:v>1.0366549206132719E-2</c:v>
                      </c:pt>
                      <c:pt idx="163">
                        <c:v>0.1161302134176242</c:v>
                      </c:pt>
                      <c:pt idx="164">
                        <c:v>0.20665537738821141</c:v>
                      </c:pt>
                      <c:pt idx="165">
                        <c:v>0.61136430175683487</c:v>
                      </c:pt>
                      <c:pt idx="166">
                        <c:v>0.41277986840918329</c:v>
                      </c:pt>
                      <c:pt idx="167">
                        <c:v>0.39818453397537251</c:v>
                      </c:pt>
                      <c:pt idx="168">
                        <c:v>0.33559461270739782</c:v>
                      </c:pt>
                      <c:pt idx="169">
                        <c:v>0.1228439582104723</c:v>
                      </c:pt>
                      <c:pt idx="170">
                        <c:v>1.276467391835699E-2</c:v>
                      </c:pt>
                      <c:pt idx="171">
                        <c:v>-0.10138061893897619</c:v>
                      </c:pt>
                      <c:pt idx="172">
                        <c:v>-0.1161378714797071</c:v>
                      </c:pt>
                      <c:pt idx="173">
                        <c:v>-0.16042047008908261</c:v>
                      </c:pt>
                      <c:pt idx="174">
                        <c:v>-0.2275991840647521</c:v>
                      </c:pt>
                      <c:pt idx="175">
                        <c:v>-0.3756843630470259</c:v>
                      </c:pt>
                      <c:pt idx="176">
                        <c:v>-0.49381622279020088</c:v>
                      </c:pt>
                      <c:pt idx="177">
                        <c:v>-0.6314724584871797</c:v>
                      </c:pt>
                      <c:pt idx="178">
                        <c:v>-0.73668306807588935</c:v>
                      </c:pt>
                      <c:pt idx="179">
                        <c:v>-0.80863028199368181</c:v>
                      </c:pt>
                    </c:numCache>
                  </c:numRef>
                </c:val>
                <c:smooth val="0"/>
                <c:extLst>
                  <c:ext xmlns:c16="http://schemas.microsoft.com/office/drawing/2014/chart" uri="{C3380CC4-5D6E-409C-BE32-E72D297353CC}">
                    <c16:uniqueId val="{00000002-D873-4E73-8372-556E0507C163}"/>
                  </c:ext>
                </c:extLst>
              </c15:ser>
            </c15:filteredLineSeries>
            <c15:filteredLineSeries>
              <c15:ser>
                <c:idx val="0"/>
                <c:order val="2"/>
                <c:tx>
                  <c:strRef>
                    <c:extLst xmlns:c15="http://schemas.microsoft.com/office/drawing/2012/chart">
                      <c:ext xmlns:c15="http://schemas.microsoft.com/office/drawing/2012/chart" uri="{02D57815-91ED-43cb-92C2-25804820EDAC}">
                        <c15:formulaRef>
                          <c15:sqref>export_python!$AU$1</c15:sqref>
                        </c15:formulaRef>
                      </c:ext>
                    </c:extLst>
                    <c:strCache>
                      <c:ptCount val="1"/>
                      <c:pt idx="0">
                        <c:v>Cycle 15 ans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extLst xmlns:c15="http://schemas.microsoft.com/office/drawing/2012/chart">
                      <c:ext xmlns:c15="http://schemas.microsoft.com/office/drawing/2012/chart" uri="{02D57815-91ED-43cb-92C2-25804820EDAC}">
                        <c15:formulaRef>
                          <c15:sqref>export_python!$A$2:$A$181</c15:sqref>
                        </c15:formulaRef>
                      </c:ext>
                    </c:extLst>
                    <c:numCache>
                      <c:formatCode>m/d/yyyy</c:formatCode>
                      <c:ptCount val="180"/>
                      <c:pt idx="0">
                        <c:v>29281</c:v>
                      </c:pt>
                      <c:pt idx="1">
                        <c:v>29373</c:v>
                      </c:pt>
                      <c:pt idx="2">
                        <c:v>29465</c:v>
                      </c:pt>
                      <c:pt idx="3">
                        <c:v>29556</c:v>
                      </c:pt>
                      <c:pt idx="4">
                        <c:v>29646</c:v>
                      </c:pt>
                      <c:pt idx="5">
                        <c:v>29738</c:v>
                      </c:pt>
                      <c:pt idx="6">
                        <c:v>29830</c:v>
                      </c:pt>
                      <c:pt idx="7">
                        <c:v>29921</c:v>
                      </c:pt>
                      <c:pt idx="8">
                        <c:v>30011</c:v>
                      </c:pt>
                      <c:pt idx="9">
                        <c:v>30103</c:v>
                      </c:pt>
                      <c:pt idx="10">
                        <c:v>30195</c:v>
                      </c:pt>
                      <c:pt idx="11">
                        <c:v>30286</c:v>
                      </c:pt>
                      <c:pt idx="12">
                        <c:v>30376</c:v>
                      </c:pt>
                      <c:pt idx="13">
                        <c:v>30468</c:v>
                      </c:pt>
                      <c:pt idx="14">
                        <c:v>30560</c:v>
                      </c:pt>
                      <c:pt idx="15">
                        <c:v>30651</c:v>
                      </c:pt>
                      <c:pt idx="16">
                        <c:v>30742</c:v>
                      </c:pt>
                      <c:pt idx="17">
                        <c:v>30834</c:v>
                      </c:pt>
                      <c:pt idx="18">
                        <c:v>30926</c:v>
                      </c:pt>
                      <c:pt idx="19">
                        <c:v>31017</c:v>
                      </c:pt>
                      <c:pt idx="20">
                        <c:v>31107</c:v>
                      </c:pt>
                      <c:pt idx="21">
                        <c:v>31199</c:v>
                      </c:pt>
                      <c:pt idx="22">
                        <c:v>31291</c:v>
                      </c:pt>
                      <c:pt idx="23">
                        <c:v>31382</c:v>
                      </c:pt>
                      <c:pt idx="24">
                        <c:v>31472</c:v>
                      </c:pt>
                      <c:pt idx="25">
                        <c:v>31564</c:v>
                      </c:pt>
                      <c:pt idx="26">
                        <c:v>31656</c:v>
                      </c:pt>
                      <c:pt idx="27">
                        <c:v>31747</c:v>
                      </c:pt>
                      <c:pt idx="28">
                        <c:v>31837</c:v>
                      </c:pt>
                      <c:pt idx="29">
                        <c:v>31929</c:v>
                      </c:pt>
                      <c:pt idx="30">
                        <c:v>32021</c:v>
                      </c:pt>
                      <c:pt idx="31">
                        <c:v>32112</c:v>
                      </c:pt>
                      <c:pt idx="32">
                        <c:v>32203</c:v>
                      </c:pt>
                      <c:pt idx="33">
                        <c:v>32295</c:v>
                      </c:pt>
                      <c:pt idx="34">
                        <c:v>32387</c:v>
                      </c:pt>
                      <c:pt idx="35">
                        <c:v>32478</c:v>
                      </c:pt>
                      <c:pt idx="36">
                        <c:v>32568</c:v>
                      </c:pt>
                      <c:pt idx="37">
                        <c:v>32660</c:v>
                      </c:pt>
                      <c:pt idx="38">
                        <c:v>32752</c:v>
                      </c:pt>
                      <c:pt idx="39">
                        <c:v>32843</c:v>
                      </c:pt>
                      <c:pt idx="40">
                        <c:v>32933</c:v>
                      </c:pt>
                      <c:pt idx="41">
                        <c:v>33025</c:v>
                      </c:pt>
                      <c:pt idx="42">
                        <c:v>33117</c:v>
                      </c:pt>
                      <c:pt idx="43">
                        <c:v>33208</c:v>
                      </c:pt>
                      <c:pt idx="44">
                        <c:v>33298</c:v>
                      </c:pt>
                      <c:pt idx="45">
                        <c:v>33390</c:v>
                      </c:pt>
                      <c:pt idx="46">
                        <c:v>33482</c:v>
                      </c:pt>
                      <c:pt idx="47">
                        <c:v>33573</c:v>
                      </c:pt>
                      <c:pt idx="48">
                        <c:v>33664</c:v>
                      </c:pt>
                      <c:pt idx="49">
                        <c:v>33756</c:v>
                      </c:pt>
                      <c:pt idx="50">
                        <c:v>33848</c:v>
                      </c:pt>
                      <c:pt idx="51">
                        <c:v>33939</c:v>
                      </c:pt>
                      <c:pt idx="52">
                        <c:v>34029</c:v>
                      </c:pt>
                      <c:pt idx="53">
                        <c:v>34121</c:v>
                      </c:pt>
                      <c:pt idx="54">
                        <c:v>34213</c:v>
                      </c:pt>
                      <c:pt idx="55">
                        <c:v>34304</c:v>
                      </c:pt>
                      <c:pt idx="56">
                        <c:v>34394</c:v>
                      </c:pt>
                      <c:pt idx="57">
                        <c:v>34486</c:v>
                      </c:pt>
                      <c:pt idx="58">
                        <c:v>34578</c:v>
                      </c:pt>
                      <c:pt idx="59">
                        <c:v>34669</c:v>
                      </c:pt>
                      <c:pt idx="60">
                        <c:v>34759</c:v>
                      </c:pt>
                      <c:pt idx="61">
                        <c:v>34851</c:v>
                      </c:pt>
                      <c:pt idx="62">
                        <c:v>34943</c:v>
                      </c:pt>
                      <c:pt idx="63">
                        <c:v>35034</c:v>
                      </c:pt>
                      <c:pt idx="64">
                        <c:v>35125</c:v>
                      </c:pt>
                      <c:pt idx="65">
                        <c:v>35217</c:v>
                      </c:pt>
                      <c:pt idx="66">
                        <c:v>35309</c:v>
                      </c:pt>
                      <c:pt idx="67">
                        <c:v>35400</c:v>
                      </c:pt>
                      <c:pt idx="68">
                        <c:v>35490</c:v>
                      </c:pt>
                      <c:pt idx="69">
                        <c:v>35582</c:v>
                      </c:pt>
                      <c:pt idx="70">
                        <c:v>35674</c:v>
                      </c:pt>
                      <c:pt idx="71">
                        <c:v>35765</c:v>
                      </c:pt>
                      <c:pt idx="72">
                        <c:v>35855</c:v>
                      </c:pt>
                      <c:pt idx="73">
                        <c:v>35947</c:v>
                      </c:pt>
                      <c:pt idx="74">
                        <c:v>36039</c:v>
                      </c:pt>
                      <c:pt idx="75">
                        <c:v>36130</c:v>
                      </c:pt>
                      <c:pt idx="76">
                        <c:v>36220</c:v>
                      </c:pt>
                      <c:pt idx="77">
                        <c:v>36312</c:v>
                      </c:pt>
                      <c:pt idx="78">
                        <c:v>36404</c:v>
                      </c:pt>
                      <c:pt idx="79">
                        <c:v>36495</c:v>
                      </c:pt>
                      <c:pt idx="80">
                        <c:v>36586</c:v>
                      </c:pt>
                      <c:pt idx="81">
                        <c:v>36678</c:v>
                      </c:pt>
                      <c:pt idx="82">
                        <c:v>36770</c:v>
                      </c:pt>
                      <c:pt idx="83">
                        <c:v>36861</c:v>
                      </c:pt>
                      <c:pt idx="84">
                        <c:v>36951</c:v>
                      </c:pt>
                      <c:pt idx="85">
                        <c:v>37043</c:v>
                      </c:pt>
                      <c:pt idx="86">
                        <c:v>37135</c:v>
                      </c:pt>
                      <c:pt idx="87">
                        <c:v>37226</c:v>
                      </c:pt>
                      <c:pt idx="88">
                        <c:v>37316</c:v>
                      </c:pt>
                      <c:pt idx="89">
                        <c:v>37408</c:v>
                      </c:pt>
                      <c:pt idx="90">
                        <c:v>37500</c:v>
                      </c:pt>
                      <c:pt idx="91">
                        <c:v>37591</c:v>
                      </c:pt>
                      <c:pt idx="92">
                        <c:v>37681</c:v>
                      </c:pt>
                      <c:pt idx="93">
                        <c:v>37773</c:v>
                      </c:pt>
                      <c:pt idx="94">
                        <c:v>37865</c:v>
                      </c:pt>
                      <c:pt idx="95">
                        <c:v>37956</c:v>
                      </c:pt>
                      <c:pt idx="96">
                        <c:v>38047</c:v>
                      </c:pt>
                      <c:pt idx="97">
                        <c:v>38139</c:v>
                      </c:pt>
                      <c:pt idx="98">
                        <c:v>38231</c:v>
                      </c:pt>
                      <c:pt idx="99">
                        <c:v>38322</c:v>
                      </c:pt>
                      <c:pt idx="100">
                        <c:v>38412</c:v>
                      </c:pt>
                      <c:pt idx="101">
                        <c:v>38504</c:v>
                      </c:pt>
                      <c:pt idx="102">
                        <c:v>38596</c:v>
                      </c:pt>
                      <c:pt idx="103">
                        <c:v>38687</c:v>
                      </c:pt>
                      <c:pt idx="104">
                        <c:v>38777</c:v>
                      </c:pt>
                      <c:pt idx="105">
                        <c:v>38869</c:v>
                      </c:pt>
                      <c:pt idx="106">
                        <c:v>38961</c:v>
                      </c:pt>
                      <c:pt idx="107">
                        <c:v>39052</c:v>
                      </c:pt>
                      <c:pt idx="108">
                        <c:v>39142</c:v>
                      </c:pt>
                      <c:pt idx="109">
                        <c:v>39234</c:v>
                      </c:pt>
                      <c:pt idx="110">
                        <c:v>39326</c:v>
                      </c:pt>
                      <c:pt idx="111">
                        <c:v>39417</c:v>
                      </c:pt>
                      <c:pt idx="112">
                        <c:v>39508</c:v>
                      </c:pt>
                      <c:pt idx="113">
                        <c:v>39600</c:v>
                      </c:pt>
                      <c:pt idx="114">
                        <c:v>39692</c:v>
                      </c:pt>
                      <c:pt idx="115">
                        <c:v>39783</c:v>
                      </c:pt>
                      <c:pt idx="116">
                        <c:v>39873</c:v>
                      </c:pt>
                      <c:pt idx="117">
                        <c:v>39965</c:v>
                      </c:pt>
                      <c:pt idx="118">
                        <c:v>40057</c:v>
                      </c:pt>
                      <c:pt idx="119">
                        <c:v>40148</c:v>
                      </c:pt>
                      <c:pt idx="120">
                        <c:v>40238</c:v>
                      </c:pt>
                      <c:pt idx="121">
                        <c:v>40330</c:v>
                      </c:pt>
                      <c:pt idx="122">
                        <c:v>40422</c:v>
                      </c:pt>
                      <c:pt idx="123">
                        <c:v>40513</c:v>
                      </c:pt>
                      <c:pt idx="124">
                        <c:v>40603</c:v>
                      </c:pt>
                      <c:pt idx="125">
                        <c:v>40695</c:v>
                      </c:pt>
                      <c:pt idx="126">
                        <c:v>40787</c:v>
                      </c:pt>
                      <c:pt idx="127">
                        <c:v>40878</c:v>
                      </c:pt>
                      <c:pt idx="128">
                        <c:v>40969</c:v>
                      </c:pt>
                      <c:pt idx="129">
                        <c:v>41061</c:v>
                      </c:pt>
                      <c:pt idx="130">
                        <c:v>41153</c:v>
                      </c:pt>
                      <c:pt idx="131">
                        <c:v>41244</c:v>
                      </c:pt>
                      <c:pt idx="132">
                        <c:v>41334</c:v>
                      </c:pt>
                      <c:pt idx="133">
                        <c:v>41426</c:v>
                      </c:pt>
                      <c:pt idx="134">
                        <c:v>41518</c:v>
                      </c:pt>
                      <c:pt idx="135">
                        <c:v>41609</c:v>
                      </c:pt>
                      <c:pt idx="136">
                        <c:v>41699</c:v>
                      </c:pt>
                      <c:pt idx="137">
                        <c:v>41791</c:v>
                      </c:pt>
                      <c:pt idx="138">
                        <c:v>41883</c:v>
                      </c:pt>
                      <c:pt idx="139">
                        <c:v>41974</c:v>
                      </c:pt>
                      <c:pt idx="140">
                        <c:v>42064</c:v>
                      </c:pt>
                      <c:pt idx="141">
                        <c:v>42156</c:v>
                      </c:pt>
                      <c:pt idx="142">
                        <c:v>42248</c:v>
                      </c:pt>
                      <c:pt idx="143">
                        <c:v>42339</c:v>
                      </c:pt>
                      <c:pt idx="144">
                        <c:v>42430</c:v>
                      </c:pt>
                      <c:pt idx="145">
                        <c:v>42522</c:v>
                      </c:pt>
                      <c:pt idx="146">
                        <c:v>42614</c:v>
                      </c:pt>
                      <c:pt idx="147">
                        <c:v>42705</c:v>
                      </c:pt>
                      <c:pt idx="148">
                        <c:v>42795</c:v>
                      </c:pt>
                      <c:pt idx="149">
                        <c:v>42887</c:v>
                      </c:pt>
                      <c:pt idx="150">
                        <c:v>42979</c:v>
                      </c:pt>
                      <c:pt idx="151">
                        <c:v>43070</c:v>
                      </c:pt>
                      <c:pt idx="152">
                        <c:v>43160</c:v>
                      </c:pt>
                      <c:pt idx="153">
                        <c:v>43252</c:v>
                      </c:pt>
                      <c:pt idx="154">
                        <c:v>43344</c:v>
                      </c:pt>
                      <c:pt idx="155">
                        <c:v>43435</c:v>
                      </c:pt>
                      <c:pt idx="156">
                        <c:v>43525</c:v>
                      </c:pt>
                      <c:pt idx="157">
                        <c:v>43617</c:v>
                      </c:pt>
                      <c:pt idx="158">
                        <c:v>43709</c:v>
                      </c:pt>
                      <c:pt idx="159">
                        <c:v>43800</c:v>
                      </c:pt>
                      <c:pt idx="160">
                        <c:v>43891</c:v>
                      </c:pt>
                      <c:pt idx="161">
                        <c:v>43983</c:v>
                      </c:pt>
                      <c:pt idx="162">
                        <c:v>44075</c:v>
                      </c:pt>
                      <c:pt idx="163">
                        <c:v>44166</c:v>
                      </c:pt>
                      <c:pt idx="164">
                        <c:v>44256</c:v>
                      </c:pt>
                      <c:pt idx="165">
                        <c:v>44348</c:v>
                      </c:pt>
                      <c:pt idx="166">
                        <c:v>44440</c:v>
                      </c:pt>
                      <c:pt idx="167">
                        <c:v>44531</c:v>
                      </c:pt>
                      <c:pt idx="168">
                        <c:v>44621</c:v>
                      </c:pt>
                      <c:pt idx="169">
                        <c:v>44713</c:v>
                      </c:pt>
                      <c:pt idx="170">
                        <c:v>44805</c:v>
                      </c:pt>
                      <c:pt idx="171">
                        <c:v>44896</c:v>
                      </c:pt>
                      <c:pt idx="172">
                        <c:v>44986</c:v>
                      </c:pt>
                      <c:pt idx="173">
                        <c:v>45078</c:v>
                      </c:pt>
                      <c:pt idx="174">
                        <c:v>45170</c:v>
                      </c:pt>
                      <c:pt idx="175">
                        <c:v>45261</c:v>
                      </c:pt>
                      <c:pt idx="176">
                        <c:v>45352</c:v>
                      </c:pt>
                      <c:pt idx="177">
                        <c:v>45444</c:v>
                      </c:pt>
                      <c:pt idx="178">
                        <c:v>45536</c:v>
                      </c:pt>
                      <c:pt idx="179">
                        <c:v>45627</c:v>
                      </c:pt>
                    </c:numCache>
                  </c:numRef>
                </c:cat>
                <c:val>
                  <c:numRef>
                    <c:extLst xmlns:c15="http://schemas.microsoft.com/office/drawing/2012/chart">
                      <c:ext xmlns:c15="http://schemas.microsoft.com/office/drawing/2012/chart" uri="{02D57815-91ED-43cb-92C2-25804820EDAC}">
                        <c15:formulaRef>
                          <c15:sqref>export_python!$AU$2:$AU$181</c15:sqref>
                        </c15:formulaRef>
                      </c:ext>
                    </c:extLst>
                    <c:numCache>
                      <c:formatCode>General</c:formatCode>
                      <c:ptCount val="180"/>
                      <c:pt idx="60">
                        <c:v>-0.17442311571363461</c:v>
                      </c:pt>
                      <c:pt idx="61">
                        <c:v>-0.1126636845031606</c:v>
                      </c:pt>
                      <c:pt idx="62">
                        <c:v>-9.4228632727400924E-2</c:v>
                      </c:pt>
                      <c:pt idx="63">
                        <c:v>-8.8788427027019057E-2</c:v>
                      </c:pt>
                      <c:pt idx="64">
                        <c:v>-0.11813159444702941</c:v>
                      </c:pt>
                      <c:pt idx="65">
                        <c:v>-0.1020547854252731</c:v>
                      </c:pt>
                      <c:pt idx="66">
                        <c:v>-7.9719970649961641E-2</c:v>
                      </c:pt>
                      <c:pt idx="67">
                        <c:v>4.0483507382699728E-2</c:v>
                      </c:pt>
                      <c:pt idx="68">
                        <c:v>-0.52038651360873578</c:v>
                      </c:pt>
                      <c:pt idx="69">
                        <c:v>-0.5140291440778002</c:v>
                      </c:pt>
                      <c:pt idx="70">
                        <c:v>-0.43898511576427052</c:v>
                      </c:pt>
                      <c:pt idx="71">
                        <c:v>-0.50955959741820589</c:v>
                      </c:pt>
                      <c:pt idx="72">
                        <c:v>-0.3796427144703573</c:v>
                      </c:pt>
                      <c:pt idx="73">
                        <c:v>-0.24233353566646751</c:v>
                      </c:pt>
                      <c:pt idx="74">
                        <c:v>-0.2059717865337494</c:v>
                      </c:pt>
                      <c:pt idx="75">
                        <c:v>-0.22979091751373021</c:v>
                      </c:pt>
                      <c:pt idx="76">
                        <c:v>-0.16620036320596501</c:v>
                      </c:pt>
                      <c:pt idx="77">
                        <c:v>-0.14659000058849439</c:v>
                      </c:pt>
                      <c:pt idx="78">
                        <c:v>-5.6849701084654827E-2</c:v>
                      </c:pt>
                      <c:pt idx="79">
                        <c:v>0.12542830514700859</c:v>
                      </c:pt>
                      <c:pt idx="80">
                        <c:v>0.13765651566680079</c:v>
                      </c:pt>
                      <c:pt idx="81">
                        <c:v>0.31245988929096552</c:v>
                      </c:pt>
                      <c:pt idx="82">
                        <c:v>0.50784801430709792</c:v>
                      </c:pt>
                      <c:pt idx="83">
                        <c:v>0.55898380248446278</c:v>
                      </c:pt>
                      <c:pt idx="84">
                        <c:v>0.63298248125449175</c:v>
                      </c:pt>
                      <c:pt idx="85">
                        <c:v>0.5059802454033635</c:v>
                      </c:pt>
                      <c:pt idx="86">
                        <c:v>0.3694388564197133</c:v>
                      </c:pt>
                      <c:pt idx="87">
                        <c:v>0.33743778641157829</c:v>
                      </c:pt>
                      <c:pt idx="88">
                        <c:v>0.21509988597487451</c:v>
                      </c:pt>
                      <c:pt idx="89">
                        <c:v>7.4650184613180154E-2</c:v>
                      </c:pt>
                      <c:pt idx="90">
                        <c:v>1.009017225833125E-2</c:v>
                      </c:pt>
                      <c:pt idx="91">
                        <c:v>-6.7334294092755737E-2</c:v>
                      </c:pt>
                      <c:pt idx="92">
                        <c:v>-6.2107826338804933E-2</c:v>
                      </c:pt>
                      <c:pt idx="93">
                        <c:v>-7.3104131033294731E-2</c:v>
                      </c:pt>
                      <c:pt idx="94">
                        <c:v>-8.9052685464386272E-2</c:v>
                      </c:pt>
                      <c:pt idx="95">
                        <c:v>-9.3385740075240406E-2</c:v>
                      </c:pt>
                      <c:pt idx="96">
                        <c:v>5.4096289938448429E-2</c:v>
                      </c:pt>
                      <c:pt idx="97">
                        <c:v>0.1189831471850024</c:v>
                      </c:pt>
                      <c:pt idx="98">
                        <c:v>0.14646074441954349</c:v>
                      </c:pt>
                      <c:pt idx="99">
                        <c:v>0.19950232841795809</c:v>
                      </c:pt>
                      <c:pt idx="100">
                        <c:v>0.13965337725309901</c:v>
                      </c:pt>
                      <c:pt idx="101">
                        <c:v>0.32222868863058052</c:v>
                      </c:pt>
                      <c:pt idx="102">
                        <c:v>0.44317772181996029</c:v>
                      </c:pt>
                      <c:pt idx="103">
                        <c:v>0.4615997080657378</c:v>
                      </c:pt>
                      <c:pt idx="104">
                        <c:v>0.44357622152517839</c:v>
                      </c:pt>
                      <c:pt idx="105">
                        <c:v>0.31004820930540289</c:v>
                      </c:pt>
                      <c:pt idx="106">
                        <c:v>0.2138633245814274</c:v>
                      </c:pt>
                      <c:pt idx="107">
                        <c:v>0.31543701110593669</c:v>
                      </c:pt>
                      <c:pt idx="108">
                        <c:v>0.27761992692407772</c:v>
                      </c:pt>
                      <c:pt idx="109">
                        <c:v>0.32364529534223418</c:v>
                      </c:pt>
                      <c:pt idx="110">
                        <c:v>0.26858737211464639</c:v>
                      </c:pt>
                      <c:pt idx="111">
                        <c:v>0.16502416596242431</c:v>
                      </c:pt>
                      <c:pt idx="112">
                        <c:v>0.1234739014503094</c:v>
                      </c:pt>
                      <c:pt idx="113">
                        <c:v>4.8540159230778229E-2</c:v>
                      </c:pt>
                      <c:pt idx="114">
                        <c:v>-1.3094395683582781E-2</c:v>
                      </c:pt>
                      <c:pt idx="115">
                        <c:v>-0.14163359828789029</c:v>
                      </c:pt>
                      <c:pt idx="116">
                        <c:v>-0.22567638736294049</c:v>
                      </c:pt>
                      <c:pt idx="117">
                        <c:v>-0.2744251497299684</c:v>
                      </c:pt>
                      <c:pt idx="118">
                        <c:v>-0.1835220325600502</c:v>
                      </c:pt>
                      <c:pt idx="119">
                        <c:v>-3.2970541284458983E-2</c:v>
                      </c:pt>
                      <c:pt idx="120">
                        <c:v>8.8516247903365278E-2</c:v>
                      </c:pt>
                      <c:pt idx="121">
                        <c:v>6.8664897675849795E-2</c:v>
                      </c:pt>
                      <c:pt idx="122">
                        <c:v>1.5855778600343769E-2</c:v>
                      </c:pt>
                      <c:pt idx="123">
                        <c:v>-7.0515265593666332E-2</c:v>
                      </c:pt>
                      <c:pt idx="124">
                        <c:v>-0.17500324616919791</c:v>
                      </c:pt>
                      <c:pt idx="125">
                        <c:v>-0.18309560423174251</c:v>
                      </c:pt>
                      <c:pt idx="126">
                        <c:v>-0.23381810216293761</c:v>
                      </c:pt>
                      <c:pt idx="127">
                        <c:v>-0.35819201886779062</c:v>
                      </c:pt>
                      <c:pt idx="128">
                        <c:v>-0.24784816919556929</c:v>
                      </c:pt>
                      <c:pt idx="129">
                        <c:v>-0.26878070234467932</c:v>
                      </c:pt>
                      <c:pt idx="130">
                        <c:v>-0.22536987024383401</c:v>
                      </c:pt>
                      <c:pt idx="131">
                        <c:v>-0.16132067273174111</c:v>
                      </c:pt>
                      <c:pt idx="132">
                        <c:v>-0.24499950153377981</c:v>
                      </c:pt>
                      <c:pt idx="133">
                        <c:v>-0.30328452292099339</c:v>
                      </c:pt>
                      <c:pt idx="134">
                        <c:v>-0.51134345650183932</c:v>
                      </c:pt>
                      <c:pt idx="135">
                        <c:v>-0.5198610450771245</c:v>
                      </c:pt>
                      <c:pt idx="136">
                        <c:v>-0.52663911071374181</c:v>
                      </c:pt>
                      <c:pt idx="137">
                        <c:v>-0.43528079890620142</c:v>
                      </c:pt>
                      <c:pt idx="138">
                        <c:v>-0.27429780610558308</c:v>
                      </c:pt>
                      <c:pt idx="139">
                        <c:v>-0.27018848311303628</c:v>
                      </c:pt>
                      <c:pt idx="140">
                        <c:v>-0.63135384766238878</c:v>
                      </c:pt>
                      <c:pt idx="141">
                        <c:v>-0.53542762341672412</c:v>
                      </c:pt>
                      <c:pt idx="142">
                        <c:v>-0.57584527435199873</c:v>
                      </c:pt>
                      <c:pt idx="143">
                        <c:v>-0.58362420211109933</c:v>
                      </c:pt>
                      <c:pt idx="144">
                        <c:v>-0.89019308136686237</c:v>
                      </c:pt>
                      <c:pt idx="145">
                        <c:v>-0.76670749274957151</c:v>
                      </c:pt>
                      <c:pt idx="146">
                        <c:v>-0.66751667930535308</c:v>
                      </c:pt>
                      <c:pt idx="147">
                        <c:v>-0.47555180727505802</c:v>
                      </c:pt>
                      <c:pt idx="148">
                        <c:v>-0.34023194222446862</c:v>
                      </c:pt>
                      <c:pt idx="149">
                        <c:v>-0.34748337361925391</c:v>
                      </c:pt>
                      <c:pt idx="150">
                        <c:v>-0.42199936771350971</c:v>
                      </c:pt>
                      <c:pt idx="151">
                        <c:v>-0.31783426567937523</c:v>
                      </c:pt>
                      <c:pt idx="152">
                        <c:v>-0.1152296289168543</c:v>
                      </c:pt>
                      <c:pt idx="153">
                        <c:v>-0.2146691257446238</c:v>
                      </c:pt>
                      <c:pt idx="154">
                        <c:v>-0.17813537274853369</c:v>
                      </c:pt>
                      <c:pt idx="155">
                        <c:v>-0.28548495542385582</c:v>
                      </c:pt>
                      <c:pt idx="156">
                        <c:v>-0.26216324695753362</c:v>
                      </c:pt>
                      <c:pt idx="157">
                        <c:v>-0.22311792684243381</c:v>
                      </c:pt>
                      <c:pt idx="158">
                        <c:v>-0.234680340560218</c:v>
                      </c:pt>
                      <c:pt idx="159">
                        <c:v>-7.5159102188724902E-2</c:v>
                      </c:pt>
                      <c:pt idx="160">
                        <c:v>-0.1978271315396454</c:v>
                      </c:pt>
                      <c:pt idx="161">
                        <c:v>-0.1324757382785389</c:v>
                      </c:pt>
                      <c:pt idx="162">
                        <c:v>-0.27459829487381532</c:v>
                      </c:pt>
                      <c:pt idx="163">
                        <c:v>-0.17216155591947729</c:v>
                      </c:pt>
                      <c:pt idx="164">
                        <c:v>-8.9581379012147272E-2</c:v>
                      </c:pt>
                      <c:pt idx="165">
                        <c:v>0.22844935427746349</c:v>
                      </c:pt>
                      <c:pt idx="166">
                        <c:v>9.9899530022334426E-2</c:v>
                      </c:pt>
                      <c:pt idx="167">
                        <c:v>8.9533807146958411E-2</c:v>
                      </c:pt>
                      <c:pt idx="168">
                        <c:v>5.310974264419846E-2</c:v>
                      </c:pt>
                      <c:pt idx="169">
                        <c:v>-0.13568690154793331</c:v>
                      </c:pt>
                      <c:pt idx="170">
                        <c:v>-0.2157165410719781</c:v>
                      </c:pt>
                      <c:pt idx="171">
                        <c:v>-0.27602060411703178</c:v>
                      </c:pt>
                      <c:pt idx="172">
                        <c:v>-0.2483478208304106</c:v>
                      </c:pt>
                      <c:pt idx="173">
                        <c:v>-0.26495226959448331</c:v>
                      </c:pt>
                      <c:pt idx="174">
                        <c:v>-0.30698035791503531</c:v>
                      </c:pt>
                      <c:pt idx="175">
                        <c:v>-0.41393410203264869</c:v>
                      </c:pt>
                      <c:pt idx="176">
                        <c:v>-0.51013519667994756</c:v>
                      </c:pt>
                      <c:pt idx="177">
                        <c:v>-0.61741322699151591</c:v>
                      </c:pt>
                      <c:pt idx="178">
                        <c:v>-0.70216582207766876</c:v>
                      </c:pt>
                      <c:pt idx="179">
                        <c:v>-0.75640614409870133</c:v>
                      </c:pt>
                    </c:numCache>
                  </c:numRef>
                </c:val>
                <c:smooth val="0"/>
                <c:extLst xmlns:c15="http://schemas.microsoft.com/office/drawing/2012/chart">
                  <c:ext xmlns:c16="http://schemas.microsoft.com/office/drawing/2014/chart" uri="{C3380CC4-5D6E-409C-BE32-E72D297353CC}">
                    <c16:uniqueId val="{00000003-D873-4E73-8372-556E0507C163}"/>
                  </c:ext>
                </c:extLst>
              </c15:ser>
            </c15:filteredLineSeries>
          </c:ext>
        </c:extLst>
      </c:lineChart>
      <c:dateAx>
        <c:axId val="682593424"/>
        <c:scaling>
          <c:orientation val="minMax"/>
          <c:max val="44531"/>
          <c:min val="35490"/>
        </c:scaling>
        <c:delete val="0"/>
        <c:axPos val="b"/>
        <c:numFmt formatCode="[$-40C]mmm\-yy;@" sourceLinked="0"/>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fr-FR"/>
          </a:p>
        </c:txPr>
        <c:crossAx val="682597344"/>
        <c:crosses val="autoZero"/>
        <c:auto val="1"/>
        <c:lblOffset val="100"/>
        <c:baseTimeUnit val="months"/>
        <c:majorUnit val="18"/>
        <c:majorTimeUnit val="months"/>
      </c:dateAx>
      <c:valAx>
        <c:axId val="682597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682593424"/>
        <c:crosses val="autoZero"/>
        <c:crossBetween val="between"/>
      </c:valAx>
      <c:valAx>
        <c:axId val="682595776"/>
        <c:scaling>
          <c:orientation val="minMax"/>
          <c:max val="0.5"/>
          <c:min val="0.25"/>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82592248"/>
        <c:crosses val="max"/>
        <c:crossBetween val="between"/>
      </c:valAx>
      <c:catAx>
        <c:axId val="682592248"/>
        <c:scaling>
          <c:orientation val="minMax"/>
        </c:scaling>
        <c:delete val="1"/>
        <c:axPos val="b"/>
        <c:majorTickMark val="out"/>
        <c:minorTickMark val="none"/>
        <c:tickLblPos val="nextTo"/>
        <c:crossAx val="68259577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n-lt"/>
              <a:ea typeface="+mn-ea"/>
              <a:cs typeface="+mn-cs"/>
            </a:defRPr>
          </a:pPr>
          <a:endParaRPr lang="fr-FR"/>
        </a:p>
      </c:txPr>
    </c:legend>
    <c:plotVisOnly val="1"/>
    <c:dispBlanksAs val="gap"/>
    <c:showDLblsOverMax val="0"/>
  </c:chart>
  <c:spPr>
    <a:noFill/>
    <a:ln w="9525" cap="flat" cmpd="sng" algn="ctr">
      <a:noFill/>
      <a:round/>
    </a:ln>
    <a:effectLst/>
  </c:spPr>
  <c:txPr>
    <a:bodyPr/>
    <a:lstStyle/>
    <a:p>
      <a:pPr>
        <a:defRPr/>
      </a:pPr>
      <a:endParaRPr lang="fr-FR"/>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14987215896152"/>
          <c:y val="3.7600185185185188E-2"/>
          <c:w val="0.83263824804875131"/>
          <c:h val="0.70640782748044451"/>
        </c:manualLayout>
      </c:layout>
      <c:barChart>
        <c:barDir val="col"/>
        <c:grouping val="percentStacked"/>
        <c:varyColors val="0"/>
        <c:ser>
          <c:idx val="0"/>
          <c:order val="0"/>
          <c:tx>
            <c:strRef>
              <c:f>'taux d''effort'!$A$2:$C$2</c:f>
              <c:strCache>
                <c:ptCount val="3"/>
                <c:pt idx="0">
                  <c:v>&lt; 20%</c:v>
                </c:pt>
              </c:strCache>
            </c:strRef>
          </c:tx>
          <c:spPr>
            <a:solidFill>
              <a:schemeClr val="accent6">
                <a:lumMod val="50000"/>
              </a:schemeClr>
            </a:solidFill>
            <a:ln>
              <a:noFill/>
            </a:ln>
            <a:effectLst/>
          </c:spPr>
          <c:invertIfNegative val="0"/>
          <c:cat>
            <c:strRef>
              <c:f>'taux d''effort'!$D$1:$AD$1</c:f>
              <c:strCache>
                <c:ptCount val="24"/>
                <c:pt idx="0">
                  <c:v>2001</c:v>
                </c:pt>
                <c:pt idx="2">
                  <c:v>2003</c:v>
                </c:pt>
                <c:pt idx="4">
                  <c:v>2005</c:v>
                </c:pt>
                <c:pt idx="6">
                  <c:v>2007</c:v>
                </c:pt>
                <c:pt idx="8">
                  <c:v>2009</c:v>
                </c:pt>
                <c:pt idx="10">
                  <c:v>2011</c:v>
                </c:pt>
                <c:pt idx="12">
                  <c:v>2013</c:v>
                </c:pt>
                <c:pt idx="14">
                  <c:v>2015</c:v>
                </c:pt>
                <c:pt idx="16">
                  <c:v>2017</c:v>
                </c:pt>
                <c:pt idx="18">
                  <c:v>2017 S1</c:v>
                </c:pt>
                <c:pt idx="19">
                  <c:v>2017 S2</c:v>
                </c:pt>
                <c:pt idx="20">
                  <c:v>2018 S1</c:v>
                </c:pt>
                <c:pt idx="21">
                  <c:v>2018 S2</c:v>
                </c:pt>
                <c:pt idx="22">
                  <c:v>2019 S1</c:v>
                </c:pt>
                <c:pt idx="23">
                  <c:v>2019 T3</c:v>
                </c:pt>
              </c:strCache>
            </c:strRef>
          </c:cat>
          <c:val>
            <c:numRef>
              <c:f>'taux d''effort'!$D$2:$AA$2</c:f>
              <c:numCache>
                <c:formatCode>0.0%</c:formatCode>
                <c:ptCount val="24"/>
                <c:pt idx="0">
                  <c:v>0.17838320514028733</c:v>
                </c:pt>
                <c:pt idx="1">
                  <c:v>0.17376592983327296</c:v>
                </c:pt>
                <c:pt idx="2">
                  <c:v>0.1701195589446523</c:v>
                </c:pt>
                <c:pt idx="3">
                  <c:v>0.1607706197033214</c:v>
                </c:pt>
                <c:pt idx="4">
                  <c:v>0.16338087789877759</c:v>
                </c:pt>
                <c:pt idx="5">
                  <c:v>0.14456497752661315</c:v>
                </c:pt>
                <c:pt idx="6">
                  <c:v>0.16334338186000419</c:v>
                </c:pt>
                <c:pt idx="7">
                  <c:v>0.15717283795699655</c:v>
                </c:pt>
                <c:pt idx="8">
                  <c:v>0.14090637486250024</c:v>
                </c:pt>
                <c:pt idx="9">
                  <c:v>0.1246947605974192</c:v>
                </c:pt>
                <c:pt idx="10">
                  <c:v>0.1372343748551372</c:v>
                </c:pt>
                <c:pt idx="11">
                  <c:v>0.13534594665744878</c:v>
                </c:pt>
                <c:pt idx="12">
                  <c:v>0.12578879802264506</c:v>
                </c:pt>
                <c:pt idx="13">
                  <c:v>0.1430301447183637</c:v>
                </c:pt>
                <c:pt idx="14">
                  <c:v>0.14288444486247226</c:v>
                </c:pt>
                <c:pt idx="15">
                  <c:v>0.1426740187754573</c:v>
                </c:pt>
                <c:pt idx="16">
                  <c:v>0.13852260004377401</c:v>
                </c:pt>
                <c:pt idx="18">
                  <c:v>0.13737434421521633</c:v>
                </c:pt>
                <c:pt idx="19">
                  <c:v>0.13630719611381389</c:v>
                </c:pt>
                <c:pt idx="20">
                  <c:v>0.12848269359045009</c:v>
                </c:pt>
                <c:pt idx="21">
                  <c:v>0.13033941505005639</c:v>
                </c:pt>
                <c:pt idx="22">
                  <c:v>0.12792338543100229</c:v>
                </c:pt>
                <c:pt idx="23">
                  <c:v>0.13177562915165564</c:v>
                </c:pt>
              </c:numCache>
            </c:numRef>
          </c:val>
          <c:extLst>
            <c:ext xmlns:c16="http://schemas.microsoft.com/office/drawing/2014/chart" uri="{C3380CC4-5D6E-409C-BE32-E72D297353CC}">
              <c16:uniqueId val="{00000000-F431-422F-BA51-A0BBB7C144EC}"/>
            </c:ext>
          </c:extLst>
        </c:ser>
        <c:ser>
          <c:idx val="1"/>
          <c:order val="1"/>
          <c:tx>
            <c:strRef>
              <c:f>'taux d''effort'!$A$3:$C$3</c:f>
              <c:strCache>
                <c:ptCount val="3"/>
                <c:pt idx="0">
                  <c:v>]20% 30%]</c:v>
                </c:pt>
              </c:strCache>
            </c:strRef>
          </c:tx>
          <c:spPr>
            <a:solidFill>
              <a:schemeClr val="accent6"/>
            </a:solidFill>
            <a:ln>
              <a:noFill/>
            </a:ln>
            <a:effectLst/>
          </c:spPr>
          <c:invertIfNegative val="0"/>
          <c:cat>
            <c:strRef>
              <c:f>'taux d''effort'!$D$1:$AD$1</c:f>
              <c:strCache>
                <c:ptCount val="24"/>
                <c:pt idx="0">
                  <c:v>2001</c:v>
                </c:pt>
                <c:pt idx="2">
                  <c:v>2003</c:v>
                </c:pt>
                <c:pt idx="4">
                  <c:v>2005</c:v>
                </c:pt>
                <c:pt idx="6">
                  <c:v>2007</c:v>
                </c:pt>
                <c:pt idx="8">
                  <c:v>2009</c:v>
                </c:pt>
                <c:pt idx="10">
                  <c:v>2011</c:v>
                </c:pt>
                <c:pt idx="12">
                  <c:v>2013</c:v>
                </c:pt>
                <c:pt idx="14">
                  <c:v>2015</c:v>
                </c:pt>
                <c:pt idx="16">
                  <c:v>2017</c:v>
                </c:pt>
                <c:pt idx="18">
                  <c:v>2017 S1</c:v>
                </c:pt>
                <c:pt idx="19">
                  <c:v>2017 S2</c:v>
                </c:pt>
                <c:pt idx="20">
                  <c:v>2018 S1</c:v>
                </c:pt>
                <c:pt idx="21">
                  <c:v>2018 S2</c:v>
                </c:pt>
                <c:pt idx="22">
                  <c:v>2019 S1</c:v>
                </c:pt>
                <c:pt idx="23">
                  <c:v>2019 T3</c:v>
                </c:pt>
              </c:strCache>
            </c:strRef>
          </c:cat>
          <c:val>
            <c:numRef>
              <c:f>'taux d''effort'!$D$3:$AA$3</c:f>
              <c:numCache>
                <c:formatCode>0.0%</c:formatCode>
                <c:ptCount val="24"/>
                <c:pt idx="0">
                  <c:v>0.40555882000501775</c:v>
                </c:pt>
                <c:pt idx="1">
                  <c:v>0.40157589371329999</c:v>
                </c:pt>
                <c:pt idx="2">
                  <c:v>0.37957297412761659</c:v>
                </c:pt>
                <c:pt idx="3">
                  <c:v>0.36805731202675562</c:v>
                </c:pt>
                <c:pt idx="4">
                  <c:v>0.35194109156728426</c:v>
                </c:pt>
                <c:pt idx="5">
                  <c:v>0.34040113870687422</c:v>
                </c:pt>
                <c:pt idx="6">
                  <c:v>0.31605392110984565</c:v>
                </c:pt>
                <c:pt idx="7">
                  <c:v>0.29320370445403676</c:v>
                </c:pt>
                <c:pt idx="8">
                  <c:v>0.31418127701964199</c:v>
                </c:pt>
                <c:pt idx="9">
                  <c:v>0.31570840125618493</c:v>
                </c:pt>
                <c:pt idx="10">
                  <c:v>0.31253670511841064</c:v>
                </c:pt>
                <c:pt idx="11">
                  <c:v>0.31840739572291266</c:v>
                </c:pt>
                <c:pt idx="12">
                  <c:v>0.34888563730871741</c:v>
                </c:pt>
                <c:pt idx="13">
                  <c:v>0.35642036061550125</c:v>
                </c:pt>
                <c:pt idx="14">
                  <c:v>0.37877540758738792</c:v>
                </c:pt>
                <c:pt idx="15">
                  <c:v>0.38543544399116558</c:v>
                </c:pt>
                <c:pt idx="16">
                  <c:v>0.37521055385075958</c:v>
                </c:pt>
                <c:pt idx="18">
                  <c:v>0.3796868911682692</c:v>
                </c:pt>
                <c:pt idx="19">
                  <c:v>0.35481251275031855</c:v>
                </c:pt>
                <c:pt idx="20">
                  <c:v>0.35738996364988601</c:v>
                </c:pt>
                <c:pt idx="21">
                  <c:v>0.35828225035849348</c:v>
                </c:pt>
                <c:pt idx="22">
                  <c:v>0.35914612692713144</c:v>
                </c:pt>
                <c:pt idx="23">
                  <c:v>0.36153050121291347</c:v>
                </c:pt>
              </c:numCache>
            </c:numRef>
          </c:val>
          <c:extLst>
            <c:ext xmlns:c16="http://schemas.microsoft.com/office/drawing/2014/chart" uri="{C3380CC4-5D6E-409C-BE32-E72D297353CC}">
              <c16:uniqueId val="{00000001-F431-422F-BA51-A0BBB7C144EC}"/>
            </c:ext>
          </c:extLst>
        </c:ser>
        <c:ser>
          <c:idx val="2"/>
          <c:order val="2"/>
          <c:tx>
            <c:strRef>
              <c:f>'taux d''effort'!$A$4:$C$4</c:f>
              <c:strCache>
                <c:ptCount val="3"/>
                <c:pt idx="0">
                  <c:v>]30% 35%]</c:v>
                </c:pt>
              </c:strCache>
            </c:strRef>
          </c:tx>
          <c:spPr>
            <a:solidFill>
              <a:srgbClr val="FFC000"/>
            </a:solidFill>
            <a:ln>
              <a:noFill/>
            </a:ln>
            <a:effectLst/>
          </c:spPr>
          <c:invertIfNegative val="0"/>
          <c:cat>
            <c:strRef>
              <c:f>'taux d''effort'!$D$1:$AD$1</c:f>
              <c:strCache>
                <c:ptCount val="24"/>
                <c:pt idx="0">
                  <c:v>2001</c:v>
                </c:pt>
                <c:pt idx="2">
                  <c:v>2003</c:v>
                </c:pt>
                <c:pt idx="4">
                  <c:v>2005</c:v>
                </c:pt>
                <c:pt idx="6">
                  <c:v>2007</c:v>
                </c:pt>
                <c:pt idx="8">
                  <c:v>2009</c:v>
                </c:pt>
                <c:pt idx="10">
                  <c:v>2011</c:v>
                </c:pt>
                <c:pt idx="12">
                  <c:v>2013</c:v>
                </c:pt>
                <c:pt idx="14">
                  <c:v>2015</c:v>
                </c:pt>
                <c:pt idx="16">
                  <c:v>2017</c:v>
                </c:pt>
                <c:pt idx="18">
                  <c:v>2017 S1</c:v>
                </c:pt>
                <c:pt idx="19">
                  <c:v>2017 S2</c:v>
                </c:pt>
                <c:pt idx="20">
                  <c:v>2018 S1</c:v>
                </c:pt>
                <c:pt idx="21">
                  <c:v>2018 S2</c:v>
                </c:pt>
                <c:pt idx="22">
                  <c:v>2019 S1</c:v>
                </c:pt>
                <c:pt idx="23">
                  <c:v>2019 T3</c:v>
                </c:pt>
              </c:strCache>
            </c:strRef>
          </c:cat>
          <c:val>
            <c:numRef>
              <c:f>'taux d''effort'!$D$4:$AA$4</c:f>
              <c:numCache>
                <c:formatCode>0.0%</c:formatCode>
                <c:ptCount val="24"/>
                <c:pt idx="0">
                  <c:v>0.2522547772060274</c:v>
                </c:pt>
                <c:pt idx="1">
                  <c:v>0.23908424898449501</c:v>
                </c:pt>
                <c:pt idx="2">
                  <c:v>0.22749606034162434</c:v>
                </c:pt>
                <c:pt idx="3">
                  <c:v>0.23352373817457631</c:v>
                </c:pt>
                <c:pt idx="4">
                  <c:v>0.23390569586021273</c:v>
                </c:pt>
                <c:pt idx="5">
                  <c:v>0.25401082011494525</c:v>
                </c:pt>
                <c:pt idx="6">
                  <c:v>0.24538680296549531</c:v>
                </c:pt>
                <c:pt idx="7">
                  <c:v>0.25285576553179689</c:v>
                </c:pt>
                <c:pt idx="8">
                  <c:v>0.25903299786722317</c:v>
                </c:pt>
                <c:pt idx="9">
                  <c:v>0.27010920577616238</c:v>
                </c:pt>
                <c:pt idx="10">
                  <c:v>0.28302226645918083</c:v>
                </c:pt>
                <c:pt idx="11">
                  <c:v>0.29151578276867152</c:v>
                </c:pt>
                <c:pt idx="12">
                  <c:v>0.29238516906564482</c:v>
                </c:pt>
                <c:pt idx="13">
                  <c:v>0.27262870956505197</c:v>
                </c:pt>
                <c:pt idx="14">
                  <c:v>0.25947854247523416</c:v>
                </c:pt>
                <c:pt idx="15">
                  <c:v>0.24958874198266073</c:v>
                </c:pt>
                <c:pt idx="16">
                  <c:v>0.25046170734186923</c:v>
                </c:pt>
                <c:pt idx="18">
                  <c:v>0.24857103851036769</c:v>
                </c:pt>
                <c:pt idx="19">
                  <c:v>0.25174513886769995</c:v>
                </c:pt>
                <c:pt idx="20">
                  <c:v>0.25521728539531574</c:v>
                </c:pt>
                <c:pt idx="21">
                  <c:v>0.24799222359740511</c:v>
                </c:pt>
                <c:pt idx="22">
                  <c:v>0.24522686854919104</c:v>
                </c:pt>
                <c:pt idx="23">
                  <c:v>0.23926738556580304</c:v>
                </c:pt>
              </c:numCache>
            </c:numRef>
          </c:val>
          <c:extLst>
            <c:ext xmlns:c16="http://schemas.microsoft.com/office/drawing/2014/chart" uri="{C3380CC4-5D6E-409C-BE32-E72D297353CC}">
              <c16:uniqueId val="{00000002-F431-422F-BA51-A0BBB7C144EC}"/>
            </c:ext>
          </c:extLst>
        </c:ser>
        <c:ser>
          <c:idx val="3"/>
          <c:order val="3"/>
          <c:tx>
            <c:strRef>
              <c:f>'taux d''effort'!$A$5:$C$5</c:f>
              <c:strCache>
                <c:ptCount val="3"/>
                <c:pt idx="0">
                  <c:v>&gt; 35%</c:v>
                </c:pt>
              </c:strCache>
            </c:strRef>
          </c:tx>
          <c:spPr>
            <a:solidFill>
              <a:srgbClr val="C00000"/>
            </a:solidFill>
            <a:ln>
              <a:noFill/>
            </a:ln>
            <a:effectLst/>
          </c:spPr>
          <c:invertIfNegative val="0"/>
          <c:cat>
            <c:strRef>
              <c:f>'taux d''effort'!$D$1:$AD$1</c:f>
              <c:strCache>
                <c:ptCount val="24"/>
                <c:pt idx="0">
                  <c:v>2001</c:v>
                </c:pt>
                <c:pt idx="2">
                  <c:v>2003</c:v>
                </c:pt>
                <c:pt idx="4">
                  <c:v>2005</c:v>
                </c:pt>
                <c:pt idx="6">
                  <c:v>2007</c:v>
                </c:pt>
                <c:pt idx="8">
                  <c:v>2009</c:v>
                </c:pt>
                <c:pt idx="10">
                  <c:v>2011</c:v>
                </c:pt>
                <c:pt idx="12">
                  <c:v>2013</c:v>
                </c:pt>
                <c:pt idx="14">
                  <c:v>2015</c:v>
                </c:pt>
                <c:pt idx="16">
                  <c:v>2017</c:v>
                </c:pt>
                <c:pt idx="18">
                  <c:v>2017 S1</c:v>
                </c:pt>
                <c:pt idx="19">
                  <c:v>2017 S2</c:v>
                </c:pt>
                <c:pt idx="20">
                  <c:v>2018 S1</c:v>
                </c:pt>
                <c:pt idx="21">
                  <c:v>2018 S2</c:v>
                </c:pt>
                <c:pt idx="22">
                  <c:v>2019 S1</c:v>
                </c:pt>
                <c:pt idx="23">
                  <c:v>2019 T3</c:v>
                </c:pt>
              </c:strCache>
            </c:strRef>
          </c:cat>
          <c:val>
            <c:numRef>
              <c:f>'taux d''effort'!$D$5:$AA$5</c:f>
              <c:numCache>
                <c:formatCode>0.0%</c:formatCode>
                <c:ptCount val="24"/>
                <c:pt idx="0">
                  <c:v>0.16380319764866752</c:v>
                </c:pt>
                <c:pt idx="1">
                  <c:v>0.18557392746893214</c:v>
                </c:pt>
                <c:pt idx="2">
                  <c:v>0.22281140658610679</c:v>
                </c:pt>
                <c:pt idx="3">
                  <c:v>0.23764833009534664</c:v>
                </c:pt>
                <c:pt idx="4">
                  <c:v>0.25077233467372562</c:v>
                </c:pt>
                <c:pt idx="5">
                  <c:v>0.26102306365156741</c:v>
                </c:pt>
                <c:pt idx="6">
                  <c:v>0.2752158940646548</c:v>
                </c:pt>
                <c:pt idx="7">
                  <c:v>0.2967676920571698</c:v>
                </c:pt>
                <c:pt idx="8">
                  <c:v>0.28587935025063443</c:v>
                </c:pt>
                <c:pt idx="9">
                  <c:v>0.28948763237023356</c:v>
                </c:pt>
                <c:pt idx="10">
                  <c:v>0.26720665356727136</c:v>
                </c:pt>
                <c:pt idx="11">
                  <c:v>0.2547308748509669</c:v>
                </c:pt>
                <c:pt idx="12">
                  <c:v>0.23294039560299257</c:v>
                </c:pt>
                <c:pt idx="13">
                  <c:v>0.22792078510108313</c:v>
                </c:pt>
                <c:pt idx="14">
                  <c:v>0.21886160507490557</c:v>
                </c:pt>
                <c:pt idx="15">
                  <c:v>0.22230179525071642</c:v>
                </c:pt>
                <c:pt idx="16">
                  <c:v>0.23580513876359732</c:v>
                </c:pt>
                <c:pt idx="18">
                  <c:v>0.24963570668415988</c:v>
                </c:pt>
                <c:pt idx="19">
                  <c:v>0.26578845935769008</c:v>
                </c:pt>
                <c:pt idx="20">
                  <c:v>0.26488178680170432</c:v>
                </c:pt>
                <c:pt idx="21">
                  <c:v>0.27446506772911378</c:v>
                </c:pt>
                <c:pt idx="22">
                  <c:v>0.27954273683512504</c:v>
                </c:pt>
                <c:pt idx="23">
                  <c:v>0.2773893727195787</c:v>
                </c:pt>
              </c:numCache>
            </c:numRef>
          </c:val>
          <c:extLst>
            <c:ext xmlns:c16="http://schemas.microsoft.com/office/drawing/2014/chart" uri="{C3380CC4-5D6E-409C-BE32-E72D297353CC}">
              <c16:uniqueId val="{00000003-F431-422F-BA51-A0BBB7C144EC}"/>
            </c:ext>
          </c:extLst>
        </c:ser>
        <c:dLbls>
          <c:showLegendKey val="0"/>
          <c:showVal val="0"/>
          <c:showCatName val="0"/>
          <c:showSerName val="0"/>
          <c:showPercent val="0"/>
          <c:showBubbleSize val="0"/>
        </c:dLbls>
        <c:gapWidth val="150"/>
        <c:overlap val="100"/>
        <c:axId val="519769800"/>
        <c:axId val="519769472"/>
      </c:barChart>
      <c:catAx>
        <c:axId val="51976980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crossAx val="519769472"/>
        <c:crosses val="autoZero"/>
        <c:auto val="1"/>
        <c:lblAlgn val="ctr"/>
        <c:lblOffset val="100"/>
        <c:tickLblSkip val="1"/>
        <c:noMultiLvlLbl val="0"/>
      </c:catAx>
      <c:valAx>
        <c:axId val="5197694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crossAx val="519769800"/>
        <c:crosses val="autoZero"/>
        <c:crossBetween val="between"/>
        <c:majorUnit val="0.25"/>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sz="1100"/>
      </a:pPr>
      <a:endParaRPr lang="fr-FR"/>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6760233918128657E-2"/>
          <c:y val="3.7600185185185188E-2"/>
          <c:w val="0.88932573099415202"/>
          <c:h val="0.68395832215365349"/>
        </c:manualLayout>
      </c:layout>
      <c:barChart>
        <c:barDir val="col"/>
        <c:grouping val="percentStacked"/>
        <c:varyColors val="0"/>
        <c:ser>
          <c:idx val="0"/>
          <c:order val="0"/>
          <c:tx>
            <c:strRef>
              <c:f>'maturité avec 25 ans'!$B$1</c:f>
              <c:strCache>
                <c:ptCount val="1"/>
                <c:pt idx="0">
                  <c:v>&lt; 10 ans</c:v>
                </c:pt>
              </c:strCache>
            </c:strRef>
          </c:tx>
          <c:spPr>
            <a:solidFill>
              <a:schemeClr val="accent6">
                <a:lumMod val="50000"/>
              </a:schemeClr>
            </a:solidFill>
            <a:ln>
              <a:noFill/>
            </a:ln>
            <a:effectLst/>
          </c:spPr>
          <c:invertIfNegative val="0"/>
          <c:cat>
            <c:strRef>
              <c:f>'maturité avec 25 ans'!$A$2:$A$22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9">
                  <c:v>2019 S1</c:v>
                </c:pt>
                <c:pt idx="20">
                  <c:v>2019 T3</c:v>
                </c:pt>
              </c:strCache>
            </c:strRef>
          </c:cat>
          <c:val>
            <c:numRef>
              <c:f>'maturité avec 25 ans'!$B$2:$B$22</c:f>
              <c:numCache>
                <c:formatCode>General</c:formatCode>
                <c:ptCount val="21"/>
                <c:pt idx="0">
                  <c:v>11.6</c:v>
                </c:pt>
                <c:pt idx="1">
                  <c:v>10.8</c:v>
                </c:pt>
                <c:pt idx="2">
                  <c:v>9.5</c:v>
                </c:pt>
                <c:pt idx="3">
                  <c:v>9.6</c:v>
                </c:pt>
                <c:pt idx="4">
                  <c:v>6.5</c:v>
                </c:pt>
                <c:pt idx="5">
                  <c:v>3.9</c:v>
                </c:pt>
                <c:pt idx="6">
                  <c:v>3.4</c:v>
                </c:pt>
                <c:pt idx="7">
                  <c:v>3.7</c:v>
                </c:pt>
                <c:pt idx="8">
                  <c:v>4.4000000000000004</c:v>
                </c:pt>
                <c:pt idx="9">
                  <c:v>4.8</c:v>
                </c:pt>
                <c:pt idx="10">
                  <c:v>5.0999999999999996</c:v>
                </c:pt>
                <c:pt idx="11">
                  <c:v>5.2</c:v>
                </c:pt>
                <c:pt idx="12">
                  <c:v>5</c:v>
                </c:pt>
                <c:pt idx="13">
                  <c:v>4.9000000000000004</c:v>
                </c:pt>
                <c:pt idx="14">
                  <c:v>4</c:v>
                </c:pt>
                <c:pt idx="15">
                  <c:v>3.3</c:v>
                </c:pt>
                <c:pt idx="16">
                  <c:v>3.1</c:v>
                </c:pt>
                <c:pt idx="17">
                  <c:v>2.2999999999999998</c:v>
                </c:pt>
                <c:pt idx="19">
                  <c:v>1.8</c:v>
                </c:pt>
                <c:pt idx="20">
                  <c:v>2.2000000000000002</c:v>
                </c:pt>
              </c:numCache>
            </c:numRef>
          </c:val>
          <c:extLst>
            <c:ext xmlns:c16="http://schemas.microsoft.com/office/drawing/2014/chart" uri="{C3380CC4-5D6E-409C-BE32-E72D297353CC}">
              <c16:uniqueId val="{00000000-B7C1-42EA-B9DB-21754DD8E156}"/>
            </c:ext>
          </c:extLst>
        </c:ser>
        <c:ser>
          <c:idx val="1"/>
          <c:order val="1"/>
          <c:tx>
            <c:strRef>
              <c:f>'maturité avec 25 ans'!$C$1</c:f>
              <c:strCache>
                <c:ptCount val="1"/>
                <c:pt idx="0">
                  <c:v>[10 ans 15 ans[</c:v>
                </c:pt>
              </c:strCache>
            </c:strRef>
          </c:tx>
          <c:spPr>
            <a:solidFill>
              <a:schemeClr val="accent6">
                <a:lumMod val="75000"/>
              </a:schemeClr>
            </a:solidFill>
            <a:ln>
              <a:noFill/>
            </a:ln>
            <a:effectLst/>
          </c:spPr>
          <c:invertIfNegative val="0"/>
          <c:cat>
            <c:strRef>
              <c:f>'maturité avec 25 ans'!$A$2:$A$22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9">
                  <c:v>2019 S1</c:v>
                </c:pt>
                <c:pt idx="20">
                  <c:v>2019 T3</c:v>
                </c:pt>
              </c:strCache>
            </c:strRef>
          </c:cat>
          <c:val>
            <c:numRef>
              <c:f>'maturité avec 25 ans'!$C$2:$C$22</c:f>
              <c:numCache>
                <c:formatCode>General</c:formatCode>
                <c:ptCount val="21"/>
                <c:pt idx="0">
                  <c:v>26.7</c:v>
                </c:pt>
                <c:pt idx="1">
                  <c:v>23.8</c:v>
                </c:pt>
                <c:pt idx="2">
                  <c:v>21.9</c:v>
                </c:pt>
                <c:pt idx="3">
                  <c:v>20.100000000000001</c:v>
                </c:pt>
                <c:pt idx="4">
                  <c:v>16.3</c:v>
                </c:pt>
                <c:pt idx="5">
                  <c:v>13</c:v>
                </c:pt>
                <c:pt idx="6">
                  <c:v>11</c:v>
                </c:pt>
                <c:pt idx="7">
                  <c:v>12.3</c:v>
                </c:pt>
                <c:pt idx="8">
                  <c:v>13.5</c:v>
                </c:pt>
                <c:pt idx="9">
                  <c:v>15.7</c:v>
                </c:pt>
                <c:pt idx="10">
                  <c:v>15.8</c:v>
                </c:pt>
                <c:pt idx="11">
                  <c:v>17.3</c:v>
                </c:pt>
                <c:pt idx="12">
                  <c:v>17.2</c:v>
                </c:pt>
                <c:pt idx="13">
                  <c:v>16.600000000000001</c:v>
                </c:pt>
                <c:pt idx="14">
                  <c:v>14.3</c:v>
                </c:pt>
                <c:pt idx="15">
                  <c:v>13.3</c:v>
                </c:pt>
                <c:pt idx="16">
                  <c:v>12.4</c:v>
                </c:pt>
                <c:pt idx="17">
                  <c:v>9.8000000000000007</c:v>
                </c:pt>
                <c:pt idx="19">
                  <c:v>7.9499999999999993</c:v>
                </c:pt>
                <c:pt idx="20">
                  <c:v>8.3000000000000007</c:v>
                </c:pt>
              </c:numCache>
            </c:numRef>
          </c:val>
          <c:extLst>
            <c:ext xmlns:c16="http://schemas.microsoft.com/office/drawing/2014/chart" uri="{C3380CC4-5D6E-409C-BE32-E72D297353CC}">
              <c16:uniqueId val="{00000001-B7C1-42EA-B9DB-21754DD8E156}"/>
            </c:ext>
          </c:extLst>
        </c:ser>
        <c:ser>
          <c:idx val="2"/>
          <c:order val="2"/>
          <c:tx>
            <c:strRef>
              <c:f>'maturité avec 25 ans'!$D$1</c:f>
              <c:strCache>
                <c:ptCount val="1"/>
                <c:pt idx="0">
                  <c:v>[15 ans 20 ans[</c:v>
                </c:pt>
              </c:strCache>
            </c:strRef>
          </c:tx>
          <c:spPr>
            <a:solidFill>
              <a:srgbClr val="92D050"/>
            </a:solidFill>
            <a:ln>
              <a:noFill/>
            </a:ln>
            <a:effectLst/>
          </c:spPr>
          <c:invertIfNegative val="0"/>
          <c:cat>
            <c:strRef>
              <c:f>'maturité avec 25 ans'!$A$2:$A$22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9">
                  <c:v>2019 S1</c:v>
                </c:pt>
                <c:pt idx="20">
                  <c:v>2019 T3</c:v>
                </c:pt>
              </c:strCache>
            </c:strRef>
          </c:cat>
          <c:val>
            <c:numRef>
              <c:f>'maturité avec 25 ans'!$D$2:$D$22</c:f>
              <c:numCache>
                <c:formatCode>General</c:formatCode>
                <c:ptCount val="21"/>
                <c:pt idx="0">
                  <c:v>45.3</c:v>
                </c:pt>
                <c:pt idx="1">
                  <c:v>42.4</c:v>
                </c:pt>
                <c:pt idx="2">
                  <c:v>38.5</c:v>
                </c:pt>
                <c:pt idx="3">
                  <c:v>33.6</c:v>
                </c:pt>
                <c:pt idx="4">
                  <c:v>30.1</c:v>
                </c:pt>
                <c:pt idx="5">
                  <c:v>26.9</c:v>
                </c:pt>
                <c:pt idx="6">
                  <c:v>22.4</c:v>
                </c:pt>
                <c:pt idx="7">
                  <c:v>23.2</c:v>
                </c:pt>
                <c:pt idx="8">
                  <c:v>25.6</c:v>
                </c:pt>
                <c:pt idx="9">
                  <c:v>26.6</c:v>
                </c:pt>
                <c:pt idx="10">
                  <c:v>25.3</c:v>
                </c:pt>
                <c:pt idx="11">
                  <c:v>30.6</c:v>
                </c:pt>
                <c:pt idx="12">
                  <c:v>33.200000000000003</c:v>
                </c:pt>
                <c:pt idx="13">
                  <c:v>33.299999999999997</c:v>
                </c:pt>
                <c:pt idx="14">
                  <c:v>31.8</c:v>
                </c:pt>
                <c:pt idx="15">
                  <c:v>29.9</c:v>
                </c:pt>
                <c:pt idx="16">
                  <c:v>27.7</c:v>
                </c:pt>
                <c:pt idx="17">
                  <c:v>22.3</c:v>
                </c:pt>
                <c:pt idx="19">
                  <c:v>19.649999999999999</c:v>
                </c:pt>
                <c:pt idx="20">
                  <c:v>18.899999999999999</c:v>
                </c:pt>
              </c:numCache>
            </c:numRef>
          </c:val>
          <c:extLst>
            <c:ext xmlns:c16="http://schemas.microsoft.com/office/drawing/2014/chart" uri="{C3380CC4-5D6E-409C-BE32-E72D297353CC}">
              <c16:uniqueId val="{00000002-B7C1-42EA-B9DB-21754DD8E156}"/>
            </c:ext>
          </c:extLst>
        </c:ser>
        <c:ser>
          <c:idx val="3"/>
          <c:order val="3"/>
          <c:tx>
            <c:strRef>
              <c:f>'maturité avec 25 ans'!$E$1</c:f>
              <c:strCache>
                <c:ptCount val="1"/>
                <c:pt idx="0">
                  <c:v>[20 ans 25 ans[</c:v>
                </c:pt>
              </c:strCache>
            </c:strRef>
          </c:tx>
          <c:spPr>
            <a:solidFill>
              <a:srgbClr val="FFC000"/>
            </a:solidFill>
            <a:ln>
              <a:noFill/>
            </a:ln>
            <a:effectLst/>
          </c:spPr>
          <c:invertIfNegative val="0"/>
          <c:cat>
            <c:strRef>
              <c:f>'maturité avec 25 ans'!$A$2:$A$22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9">
                  <c:v>2019 S1</c:v>
                </c:pt>
                <c:pt idx="20">
                  <c:v>2019 T3</c:v>
                </c:pt>
              </c:strCache>
            </c:strRef>
          </c:cat>
          <c:val>
            <c:numRef>
              <c:f>'maturité avec 25 ans'!$E$2:$E$22</c:f>
              <c:numCache>
                <c:formatCode>General</c:formatCode>
                <c:ptCount val="21"/>
                <c:pt idx="0">
                  <c:v>15.6</c:v>
                </c:pt>
                <c:pt idx="1">
                  <c:v>21.8</c:v>
                </c:pt>
                <c:pt idx="2">
                  <c:v>27.6</c:v>
                </c:pt>
                <c:pt idx="3">
                  <c:v>30.7</c:v>
                </c:pt>
                <c:pt idx="4">
                  <c:v>30.6</c:v>
                </c:pt>
                <c:pt idx="5">
                  <c:v>31.1</c:v>
                </c:pt>
                <c:pt idx="6">
                  <c:v>30.5</c:v>
                </c:pt>
                <c:pt idx="7">
                  <c:v>31.3</c:v>
                </c:pt>
                <c:pt idx="8">
                  <c:v>30.1</c:v>
                </c:pt>
                <c:pt idx="9">
                  <c:v>29</c:v>
                </c:pt>
                <c:pt idx="10">
                  <c:v>29.7</c:v>
                </c:pt>
                <c:pt idx="11">
                  <c:v>30</c:v>
                </c:pt>
                <c:pt idx="12">
                  <c:v>28.5</c:v>
                </c:pt>
                <c:pt idx="13">
                  <c:v>30.1</c:v>
                </c:pt>
                <c:pt idx="14">
                  <c:v>32.4</c:v>
                </c:pt>
                <c:pt idx="15">
                  <c:v>32.299999999999997</c:v>
                </c:pt>
                <c:pt idx="16">
                  <c:v>32.200000000000003</c:v>
                </c:pt>
                <c:pt idx="17">
                  <c:v>30.7</c:v>
                </c:pt>
                <c:pt idx="19">
                  <c:v>30.35</c:v>
                </c:pt>
                <c:pt idx="20">
                  <c:v>30</c:v>
                </c:pt>
              </c:numCache>
            </c:numRef>
          </c:val>
          <c:extLst>
            <c:ext xmlns:c16="http://schemas.microsoft.com/office/drawing/2014/chart" uri="{C3380CC4-5D6E-409C-BE32-E72D297353CC}">
              <c16:uniqueId val="{00000003-B7C1-42EA-B9DB-21754DD8E156}"/>
            </c:ext>
          </c:extLst>
        </c:ser>
        <c:ser>
          <c:idx val="4"/>
          <c:order val="4"/>
          <c:tx>
            <c:strRef>
              <c:f>'maturité avec 25 ans'!$F$1</c:f>
              <c:strCache>
                <c:ptCount val="1"/>
                <c:pt idx="0">
                  <c:v>25 ans</c:v>
                </c:pt>
              </c:strCache>
            </c:strRef>
          </c:tx>
          <c:spPr>
            <a:pattFill prst="dkUpDiag">
              <a:fgClr>
                <a:srgbClr val="C00000"/>
              </a:fgClr>
              <a:bgClr>
                <a:schemeClr val="accent2">
                  <a:lumMod val="60000"/>
                  <a:lumOff val="40000"/>
                </a:schemeClr>
              </a:bgClr>
            </a:pattFill>
            <a:ln>
              <a:noFill/>
            </a:ln>
            <a:effectLst/>
          </c:spPr>
          <c:invertIfNegative val="0"/>
          <c:cat>
            <c:strRef>
              <c:f>'maturité avec 25 ans'!$A$2:$A$22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9">
                  <c:v>2019 S1</c:v>
                </c:pt>
                <c:pt idx="20">
                  <c:v>2019 T3</c:v>
                </c:pt>
              </c:strCache>
            </c:strRef>
          </c:cat>
          <c:val>
            <c:numRef>
              <c:f>'maturité avec 25 ans'!$F$2:$F$22</c:f>
              <c:numCache>
                <c:formatCode>General</c:formatCode>
                <c:ptCount val="21"/>
                <c:pt idx="11">
                  <c:v>13.724091189155883</c:v>
                </c:pt>
                <c:pt idx="12">
                  <c:v>13.301912777352717</c:v>
                </c:pt>
                <c:pt idx="13">
                  <c:v>12.376681614349776</c:v>
                </c:pt>
                <c:pt idx="14">
                  <c:v>14.643898993466358</c:v>
                </c:pt>
                <c:pt idx="15">
                  <c:v>19.003067714178822</c:v>
                </c:pt>
                <c:pt idx="16">
                  <c:v>22.222859684233931</c:v>
                </c:pt>
                <c:pt idx="17">
                  <c:v>30.730514186324594</c:v>
                </c:pt>
                <c:pt idx="19">
                  <c:v>35.07494855004677</c:v>
                </c:pt>
                <c:pt idx="20">
                  <c:v>35.566821927624503</c:v>
                </c:pt>
              </c:numCache>
            </c:numRef>
          </c:val>
          <c:extLst>
            <c:ext xmlns:c16="http://schemas.microsoft.com/office/drawing/2014/chart" uri="{C3380CC4-5D6E-409C-BE32-E72D297353CC}">
              <c16:uniqueId val="{00000004-B7C1-42EA-B9DB-21754DD8E156}"/>
            </c:ext>
          </c:extLst>
        </c:ser>
        <c:ser>
          <c:idx val="5"/>
          <c:order val="5"/>
          <c:tx>
            <c:strRef>
              <c:f>'maturité avec 25 ans'!$G$1</c:f>
              <c:strCache>
                <c:ptCount val="1"/>
                <c:pt idx="0">
                  <c:v>[25 ans 30 ans]</c:v>
                </c:pt>
              </c:strCache>
            </c:strRef>
          </c:tx>
          <c:spPr>
            <a:solidFill>
              <a:srgbClr val="C00000"/>
            </a:solidFill>
            <a:ln>
              <a:noFill/>
            </a:ln>
            <a:effectLst/>
          </c:spPr>
          <c:invertIfNegative val="0"/>
          <c:cat>
            <c:strRef>
              <c:f>'maturité avec 25 ans'!$A$2:$A$22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9">
                  <c:v>2019 S1</c:v>
                </c:pt>
                <c:pt idx="20">
                  <c:v>2019 T3</c:v>
                </c:pt>
              </c:strCache>
            </c:strRef>
          </c:cat>
          <c:val>
            <c:numRef>
              <c:f>'maturité avec 25 ans'!$G$2:$G$22</c:f>
              <c:numCache>
                <c:formatCode>General</c:formatCode>
                <c:ptCount val="21"/>
                <c:pt idx="0">
                  <c:v>0.7</c:v>
                </c:pt>
                <c:pt idx="1">
                  <c:v>1.1000000000000001</c:v>
                </c:pt>
                <c:pt idx="2">
                  <c:v>2.2999999999999998</c:v>
                </c:pt>
                <c:pt idx="3">
                  <c:v>5.9</c:v>
                </c:pt>
                <c:pt idx="4">
                  <c:v>16.2</c:v>
                </c:pt>
                <c:pt idx="5">
                  <c:v>24.2</c:v>
                </c:pt>
                <c:pt idx="6">
                  <c:v>29.1</c:v>
                </c:pt>
                <c:pt idx="7">
                  <c:v>26.7</c:v>
                </c:pt>
                <c:pt idx="8">
                  <c:v>25.4</c:v>
                </c:pt>
                <c:pt idx="9">
                  <c:v>23</c:v>
                </c:pt>
                <c:pt idx="10">
                  <c:v>23</c:v>
                </c:pt>
                <c:pt idx="11">
                  <c:v>2.6813000616142948</c:v>
                </c:pt>
                <c:pt idx="12">
                  <c:v>2.3626625860749813</c:v>
                </c:pt>
                <c:pt idx="13">
                  <c:v>2.4732666436702311</c:v>
                </c:pt>
                <c:pt idx="14">
                  <c:v>2.6700688680911178</c:v>
                </c:pt>
                <c:pt idx="15">
                  <c:v>2.1837136800099763</c:v>
                </c:pt>
                <c:pt idx="16">
                  <c:v>2.455170113408939</c:v>
                </c:pt>
                <c:pt idx="17">
                  <c:v>4.1125774540710935</c:v>
                </c:pt>
                <c:pt idx="19">
                  <c:v>5.1345743685687557</c:v>
                </c:pt>
                <c:pt idx="20">
                  <c:v>4.9749910426370469</c:v>
                </c:pt>
              </c:numCache>
            </c:numRef>
          </c:val>
          <c:extLst>
            <c:ext xmlns:c16="http://schemas.microsoft.com/office/drawing/2014/chart" uri="{C3380CC4-5D6E-409C-BE32-E72D297353CC}">
              <c16:uniqueId val="{00000005-B7C1-42EA-B9DB-21754DD8E156}"/>
            </c:ext>
          </c:extLst>
        </c:ser>
        <c:ser>
          <c:idx val="6"/>
          <c:order val="6"/>
          <c:tx>
            <c:strRef>
              <c:f>'maturité avec 25 ans'!$H$1</c:f>
              <c:strCache>
                <c:ptCount val="1"/>
                <c:pt idx="0">
                  <c:v>&gt; 30 ans</c:v>
                </c:pt>
              </c:strCache>
            </c:strRef>
          </c:tx>
          <c:spPr>
            <a:solidFill>
              <a:schemeClr val="tx1"/>
            </a:solidFill>
            <a:ln>
              <a:noFill/>
            </a:ln>
            <a:effectLst/>
          </c:spPr>
          <c:invertIfNegative val="0"/>
          <c:cat>
            <c:strRef>
              <c:f>'maturité avec 25 ans'!$A$2:$A$22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9">
                  <c:v>2019 S1</c:v>
                </c:pt>
                <c:pt idx="20">
                  <c:v>2019 T3</c:v>
                </c:pt>
              </c:strCache>
            </c:strRef>
          </c:cat>
          <c:val>
            <c:numRef>
              <c:f>'maturité avec 25 ans'!$H$2:$H$22</c:f>
              <c:numCache>
                <c:formatCode>General</c:formatCode>
                <c:ptCount val="21"/>
                <c:pt idx="0">
                  <c:v>0.1</c:v>
                </c:pt>
                <c:pt idx="1">
                  <c:v>0.1</c:v>
                </c:pt>
                <c:pt idx="2">
                  <c:v>0.1</c:v>
                </c:pt>
                <c:pt idx="3">
                  <c:v>0.1</c:v>
                </c:pt>
                <c:pt idx="4">
                  <c:v>0.2</c:v>
                </c:pt>
                <c:pt idx="5">
                  <c:v>0.9</c:v>
                </c:pt>
                <c:pt idx="6">
                  <c:v>3.6</c:v>
                </c:pt>
                <c:pt idx="7">
                  <c:v>2.8</c:v>
                </c:pt>
                <c:pt idx="8">
                  <c:v>1.1000000000000001</c:v>
                </c:pt>
                <c:pt idx="9">
                  <c:v>1</c:v>
                </c:pt>
                <c:pt idx="10">
                  <c:v>1.2</c:v>
                </c:pt>
                <c:pt idx="11">
                  <c:v>0.49460874922982123</c:v>
                </c:pt>
                <c:pt idx="12">
                  <c:v>0.33542463657230304</c:v>
                </c:pt>
                <c:pt idx="13">
                  <c:v>0.1500517419799931</c:v>
                </c:pt>
                <c:pt idx="14">
                  <c:v>8.6032138442521638E-2</c:v>
                </c:pt>
                <c:pt idx="15">
                  <c:v>1.3218605811198405E-2</c:v>
                </c:pt>
                <c:pt idx="16">
                  <c:v>2.1970202357126975E-2</c:v>
                </c:pt>
                <c:pt idx="17">
                  <c:v>5.6908359604304806E-2</c:v>
                </c:pt>
                <c:pt idx="19">
                  <c:v>9.0477081384471456E-2</c:v>
                </c:pt>
                <c:pt idx="20">
                  <c:v>5.8187029738445001E-2</c:v>
                </c:pt>
              </c:numCache>
            </c:numRef>
          </c:val>
          <c:extLst>
            <c:ext xmlns:c16="http://schemas.microsoft.com/office/drawing/2014/chart" uri="{C3380CC4-5D6E-409C-BE32-E72D297353CC}">
              <c16:uniqueId val="{00000006-B7C1-42EA-B9DB-21754DD8E156}"/>
            </c:ext>
          </c:extLst>
        </c:ser>
        <c:dLbls>
          <c:showLegendKey val="0"/>
          <c:showVal val="0"/>
          <c:showCatName val="0"/>
          <c:showSerName val="0"/>
          <c:showPercent val="0"/>
          <c:showBubbleSize val="0"/>
        </c:dLbls>
        <c:gapWidth val="150"/>
        <c:overlap val="100"/>
        <c:axId val="519769800"/>
        <c:axId val="519769472"/>
      </c:barChart>
      <c:catAx>
        <c:axId val="51976980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crossAx val="519769472"/>
        <c:crosses val="autoZero"/>
        <c:auto val="1"/>
        <c:lblAlgn val="ctr"/>
        <c:lblOffset val="100"/>
        <c:tickLblSkip val="1"/>
        <c:noMultiLvlLbl val="0"/>
      </c:catAx>
      <c:valAx>
        <c:axId val="5197694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crossAx val="519769800"/>
        <c:crosses val="autoZero"/>
        <c:crossBetween val="between"/>
        <c:majorUnit val="0.25"/>
      </c:valAx>
      <c:spPr>
        <a:noFill/>
        <a:ln>
          <a:noFill/>
        </a:ln>
        <a:effectLst/>
      </c:spPr>
    </c:plotArea>
    <c:legend>
      <c:legendPos val="b"/>
      <c:layout>
        <c:manualLayout>
          <c:xMode val="edge"/>
          <c:yMode val="edge"/>
          <c:x val="0.15261080316767633"/>
          <c:y val="0.8472116984169572"/>
          <c:w val="0.78073208871911715"/>
          <c:h val="0.1391580359538502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sz="1100"/>
      </a:pPr>
      <a:endParaRPr lang="fr-FR"/>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64349885868135"/>
          <c:y val="2.7786727032139739E-2"/>
          <c:w val="0.87872631578947369"/>
          <c:h val="0.75096043271988333"/>
        </c:manualLayout>
      </c:layout>
      <c:lineChart>
        <c:grouping val="standard"/>
        <c:varyColors val="0"/>
        <c:ser>
          <c:idx val="0"/>
          <c:order val="0"/>
          <c:tx>
            <c:strRef>
              <c:f>'reporting ACPR'!$A$2</c:f>
              <c:strCache>
                <c:ptCount val="1"/>
                <c:pt idx="0">
                  <c:v>Total</c:v>
                </c:pt>
              </c:strCache>
            </c:strRef>
          </c:tx>
          <c:spPr>
            <a:ln w="28575" cap="rnd">
              <a:solidFill>
                <a:schemeClr val="accent1">
                  <a:lumMod val="50000"/>
                </a:schemeClr>
              </a:solidFill>
              <a:round/>
            </a:ln>
            <a:effectLst/>
          </c:spPr>
          <c:marker>
            <c:symbol val="none"/>
          </c:marker>
          <c:cat>
            <c:numRef>
              <c:f>'reporting ACPR'!$B$1:$DB$1</c:f>
              <c:numCache>
                <c:formatCode>[$-40C]mmmm\-yy;@</c:formatCode>
                <c:ptCount val="105"/>
                <c:pt idx="0">
                  <c:v>40574</c:v>
                </c:pt>
                <c:pt idx="1">
                  <c:v>40602</c:v>
                </c:pt>
                <c:pt idx="2">
                  <c:v>40633</c:v>
                </c:pt>
                <c:pt idx="3">
                  <c:v>40663</c:v>
                </c:pt>
                <c:pt idx="4">
                  <c:v>40694</c:v>
                </c:pt>
                <c:pt idx="5">
                  <c:v>40724</c:v>
                </c:pt>
                <c:pt idx="6">
                  <c:v>40755</c:v>
                </c:pt>
                <c:pt idx="7">
                  <c:v>40786</c:v>
                </c:pt>
                <c:pt idx="8">
                  <c:v>40816</c:v>
                </c:pt>
                <c:pt idx="9">
                  <c:v>40847</c:v>
                </c:pt>
                <c:pt idx="10">
                  <c:v>40877</c:v>
                </c:pt>
                <c:pt idx="11">
                  <c:v>40908</c:v>
                </c:pt>
                <c:pt idx="12">
                  <c:v>40939</c:v>
                </c:pt>
                <c:pt idx="13">
                  <c:v>40968</c:v>
                </c:pt>
                <c:pt idx="14">
                  <c:v>40999</c:v>
                </c:pt>
                <c:pt idx="15">
                  <c:v>41029</c:v>
                </c:pt>
                <c:pt idx="16">
                  <c:v>41060</c:v>
                </c:pt>
                <c:pt idx="17">
                  <c:v>41090</c:v>
                </c:pt>
                <c:pt idx="18">
                  <c:v>41121</c:v>
                </c:pt>
                <c:pt idx="19">
                  <c:v>41152</c:v>
                </c:pt>
                <c:pt idx="20">
                  <c:v>41182</c:v>
                </c:pt>
                <c:pt idx="21">
                  <c:v>41213</c:v>
                </c:pt>
                <c:pt idx="22">
                  <c:v>41243</c:v>
                </c:pt>
                <c:pt idx="23">
                  <c:v>41274</c:v>
                </c:pt>
                <c:pt idx="24">
                  <c:v>41305</c:v>
                </c:pt>
                <c:pt idx="25">
                  <c:v>41333</c:v>
                </c:pt>
                <c:pt idx="26">
                  <c:v>41364</c:v>
                </c:pt>
                <c:pt idx="27">
                  <c:v>41394</c:v>
                </c:pt>
                <c:pt idx="28">
                  <c:v>41425</c:v>
                </c:pt>
                <c:pt idx="29">
                  <c:v>41455</c:v>
                </c:pt>
                <c:pt idx="30">
                  <c:v>41486</c:v>
                </c:pt>
                <c:pt idx="31">
                  <c:v>41517</c:v>
                </c:pt>
                <c:pt idx="32">
                  <c:v>41547</c:v>
                </c:pt>
                <c:pt idx="33">
                  <c:v>41578</c:v>
                </c:pt>
                <c:pt idx="34">
                  <c:v>41608</c:v>
                </c:pt>
                <c:pt idx="35">
                  <c:v>41639</c:v>
                </c:pt>
                <c:pt idx="36">
                  <c:v>41670</c:v>
                </c:pt>
                <c:pt idx="37">
                  <c:v>41698</c:v>
                </c:pt>
                <c:pt idx="38">
                  <c:v>41729</c:v>
                </c:pt>
                <c:pt idx="39">
                  <c:v>41759</c:v>
                </c:pt>
                <c:pt idx="40">
                  <c:v>41790</c:v>
                </c:pt>
                <c:pt idx="41">
                  <c:v>41820</c:v>
                </c:pt>
                <c:pt idx="42">
                  <c:v>41851</c:v>
                </c:pt>
                <c:pt idx="43">
                  <c:v>41882</c:v>
                </c:pt>
                <c:pt idx="44">
                  <c:v>41912</c:v>
                </c:pt>
                <c:pt idx="45">
                  <c:v>41943</c:v>
                </c:pt>
                <c:pt idx="46">
                  <c:v>41973</c:v>
                </c:pt>
                <c:pt idx="47">
                  <c:v>42004</c:v>
                </c:pt>
                <c:pt idx="48">
                  <c:v>42035</c:v>
                </c:pt>
                <c:pt idx="49">
                  <c:v>42063</c:v>
                </c:pt>
                <c:pt idx="50">
                  <c:v>42094</c:v>
                </c:pt>
                <c:pt idx="51">
                  <c:v>42124</c:v>
                </c:pt>
                <c:pt idx="52">
                  <c:v>42155</c:v>
                </c:pt>
                <c:pt idx="53">
                  <c:v>42185</c:v>
                </c:pt>
                <c:pt idx="54">
                  <c:v>42216</c:v>
                </c:pt>
                <c:pt idx="55">
                  <c:v>42247</c:v>
                </c:pt>
                <c:pt idx="56">
                  <c:v>42277</c:v>
                </c:pt>
                <c:pt idx="57">
                  <c:v>42308</c:v>
                </c:pt>
                <c:pt idx="58">
                  <c:v>42338</c:v>
                </c:pt>
                <c:pt idx="59">
                  <c:v>42369</c:v>
                </c:pt>
                <c:pt idx="60">
                  <c:v>42400</c:v>
                </c:pt>
                <c:pt idx="61">
                  <c:v>42429</c:v>
                </c:pt>
                <c:pt idx="62">
                  <c:v>42460</c:v>
                </c:pt>
                <c:pt idx="63">
                  <c:v>42490</c:v>
                </c:pt>
                <c:pt idx="64">
                  <c:v>42521</c:v>
                </c:pt>
                <c:pt idx="65">
                  <c:v>42551</c:v>
                </c:pt>
                <c:pt idx="66">
                  <c:v>42582</c:v>
                </c:pt>
                <c:pt idx="67">
                  <c:v>42613</c:v>
                </c:pt>
                <c:pt idx="68">
                  <c:v>42643</c:v>
                </c:pt>
                <c:pt idx="69">
                  <c:v>42674</c:v>
                </c:pt>
                <c:pt idx="70">
                  <c:v>42704</c:v>
                </c:pt>
                <c:pt idx="71">
                  <c:v>42735</c:v>
                </c:pt>
                <c:pt idx="72">
                  <c:v>42766</c:v>
                </c:pt>
                <c:pt idx="73">
                  <c:v>42794</c:v>
                </c:pt>
                <c:pt idx="74">
                  <c:v>42825</c:v>
                </c:pt>
                <c:pt idx="75">
                  <c:v>42855</c:v>
                </c:pt>
                <c:pt idx="76">
                  <c:v>42886</c:v>
                </c:pt>
                <c:pt idx="77">
                  <c:v>42916</c:v>
                </c:pt>
                <c:pt idx="78">
                  <c:v>42947</c:v>
                </c:pt>
                <c:pt idx="79">
                  <c:v>42978</c:v>
                </c:pt>
                <c:pt idx="80">
                  <c:v>43008</c:v>
                </c:pt>
                <c:pt idx="81">
                  <c:v>43039</c:v>
                </c:pt>
                <c:pt idx="82">
                  <c:v>43069</c:v>
                </c:pt>
                <c:pt idx="83">
                  <c:v>43100</c:v>
                </c:pt>
                <c:pt idx="84">
                  <c:v>43131</c:v>
                </c:pt>
                <c:pt idx="85">
                  <c:v>43159</c:v>
                </c:pt>
                <c:pt idx="86">
                  <c:v>43190</c:v>
                </c:pt>
                <c:pt idx="87">
                  <c:v>43220</c:v>
                </c:pt>
                <c:pt idx="88">
                  <c:v>43251</c:v>
                </c:pt>
                <c:pt idx="89">
                  <c:v>43281</c:v>
                </c:pt>
                <c:pt idx="90">
                  <c:v>43312</c:v>
                </c:pt>
                <c:pt idx="91">
                  <c:v>43343</c:v>
                </c:pt>
                <c:pt idx="92">
                  <c:v>43373</c:v>
                </c:pt>
                <c:pt idx="93">
                  <c:v>43404</c:v>
                </c:pt>
                <c:pt idx="94">
                  <c:v>43434</c:v>
                </c:pt>
                <c:pt idx="95">
                  <c:v>43465</c:v>
                </c:pt>
                <c:pt idx="96">
                  <c:v>43496</c:v>
                </c:pt>
                <c:pt idx="97">
                  <c:v>43524</c:v>
                </c:pt>
                <c:pt idx="98">
                  <c:v>43555</c:v>
                </c:pt>
                <c:pt idx="99">
                  <c:v>43585</c:v>
                </c:pt>
                <c:pt idx="100">
                  <c:v>43616</c:v>
                </c:pt>
                <c:pt idx="101">
                  <c:v>43646</c:v>
                </c:pt>
                <c:pt idx="102">
                  <c:v>43677</c:v>
                </c:pt>
                <c:pt idx="103">
                  <c:v>43708</c:v>
                </c:pt>
                <c:pt idx="104">
                  <c:v>43738</c:v>
                </c:pt>
              </c:numCache>
            </c:numRef>
          </c:cat>
          <c:val>
            <c:numRef>
              <c:f>'reporting ACPR'!$B$2:$DB$2</c:f>
              <c:numCache>
                <c:formatCode>0.0%</c:formatCode>
                <c:ptCount val="105"/>
                <c:pt idx="0">
                  <c:v>0.249499230268794</c:v>
                </c:pt>
                <c:pt idx="1">
                  <c:v>0.2529968041970122</c:v>
                </c:pt>
                <c:pt idx="2">
                  <c:v>0.26123027583627934</c:v>
                </c:pt>
                <c:pt idx="3">
                  <c:v>0.26460997309852963</c:v>
                </c:pt>
                <c:pt idx="4">
                  <c:v>0.27097961634713208</c:v>
                </c:pt>
                <c:pt idx="5">
                  <c:v>0.27362198030705392</c:v>
                </c:pt>
                <c:pt idx="6">
                  <c:v>0.27765444382290361</c:v>
                </c:pt>
                <c:pt idx="7">
                  <c:v>0.28244850779094455</c:v>
                </c:pt>
                <c:pt idx="8">
                  <c:v>0.28553072060950802</c:v>
                </c:pt>
                <c:pt idx="9">
                  <c:v>0.2811304218668777</c:v>
                </c:pt>
                <c:pt idx="10">
                  <c:v>0.28630197409827052</c:v>
                </c:pt>
                <c:pt idx="11">
                  <c:v>0.31590484734131147</c:v>
                </c:pt>
                <c:pt idx="12">
                  <c:v>0.27977001707952592</c:v>
                </c:pt>
                <c:pt idx="13">
                  <c:v>0.2795013545413515</c:v>
                </c:pt>
                <c:pt idx="14">
                  <c:v>0.29896028017913195</c:v>
                </c:pt>
                <c:pt idx="15">
                  <c:v>0.2736358473340384</c:v>
                </c:pt>
                <c:pt idx="16">
                  <c:v>0.2738027313031941</c:v>
                </c:pt>
                <c:pt idx="17">
                  <c:v>0.26635303093379997</c:v>
                </c:pt>
                <c:pt idx="18">
                  <c:v>0.26689120731075661</c:v>
                </c:pt>
                <c:pt idx="19">
                  <c:v>0.26414544402219198</c:v>
                </c:pt>
                <c:pt idx="20">
                  <c:v>0.26580487982674533</c:v>
                </c:pt>
                <c:pt idx="21">
                  <c:v>0.24574863391375643</c:v>
                </c:pt>
                <c:pt idx="22">
                  <c:v>0.26202218910141239</c:v>
                </c:pt>
                <c:pt idx="23">
                  <c:v>0.25552250539935417</c:v>
                </c:pt>
                <c:pt idx="24">
                  <c:v>0.25417706135173795</c:v>
                </c:pt>
                <c:pt idx="25">
                  <c:v>0.25176996245915351</c:v>
                </c:pt>
                <c:pt idx="26">
                  <c:v>0.24440820561535156</c:v>
                </c:pt>
                <c:pt idx="27">
                  <c:v>0.23929483612042352</c:v>
                </c:pt>
                <c:pt idx="28">
                  <c:v>0.23968856428553631</c:v>
                </c:pt>
                <c:pt idx="29">
                  <c:v>0.23969593893958477</c:v>
                </c:pt>
                <c:pt idx="30">
                  <c:v>0.24069268064091254</c:v>
                </c:pt>
                <c:pt idx="31">
                  <c:v>0.23944354740633331</c:v>
                </c:pt>
                <c:pt idx="32">
                  <c:v>0.2564045863596866</c:v>
                </c:pt>
                <c:pt idx="33">
                  <c:v>0.24459545797158094</c:v>
                </c:pt>
                <c:pt idx="34">
                  <c:v>0.26030687221843152</c:v>
                </c:pt>
                <c:pt idx="35">
                  <c:v>0.25914902187195299</c:v>
                </c:pt>
                <c:pt idx="36">
                  <c:v>0.26434266822559094</c:v>
                </c:pt>
                <c:pt idx="37">
                  <c:v>0.25511681247079759</c:v>
                </c:pt>
                <c:pt idx="38">
                  <c:v>0.24087465835080485</c:v>
                </c:pt>
                <c:pt idx="39">
                  <c:v>0.25236415882293289</c:v>
                </c:pt>
                <c:pt idx="40">
                  <c:v>0.25406760645357485</c:v>
                </c:pt>
                <c:pt idx="41">
                  <c:v>0.25328310345926219</c:v>
                </c:pt>
                <c:pt idx="42">
                  <c:v>0.2475983764476675</c:v>
                </c:pt>
                <c:pt idx="43">
                  <c:v>0.24457589424647869</c:v>
                </c:pt>
                <c:pt idx="44">
                  <c:v>0.23926435987553446</c:v>
                </c:pt>
                <c:pt idx="45">
                  <c:v>0.24119598278180454</c:v>
                </c:pt>
                <c:pt idx="46">
                  <c:v>0.24697850922992759</c:v>
                </c:pt>
                <c:pt idx="47">
                  <c:v>0.24422224368399947</c:v>
                </c:pt>
                <c:pt idx="48">
                  <c:v>0.23306548873379201</c:v>
                </c:pt>
                <c:pt idx="49">
                  <c:v>0.23990898199270816</c:v>
                </c:pt>
                <c:pt idx="50">
                  <c:v>0.23589119846072021</c:v>
                </c:pt>
                <c:pt idx="51">
                  <c:v>0.23527390053228392</c:v>
                </c:pt>
                <c:pt idx="52">
                  <c:v>0.23235442166417358</c:v>
                </c:pt>
                <c:pt idx="53">
                  <c:v>0.23099877793805557</c:v>
                </c:pt>
                <c:pt idx="54">
                  <c:v>0.22901131819957993</c:v>
                </c:pt>
                <c:pt idx="55">
                  <c:v>0.22967606819902009</c:v>
                </c:pt>
                <c:pt idx="56">
                  <c:v>0.23632877081423442</c:v>
                </c:pt>
                <c:pt idx="57">
                  <c:v>0.23958221291967113</c:v>
                </c:pt>
                <c:pt idx="58">
                  <c:v>0.24283339922982647</c:v>
                </c:pt>
                <c:pt idx="59">
                  <c:v>0.25069049352098122</c:v>
                </c:pt>
                <c:pt idx="60">
                  <c:v>0.24220862984506447</c:v>
                </c:pt>
                <c:pt idx="61">
                  <c:v>0.23938991363021117</c:v>
                </c:pt>
                <c:pt idx="62">
                  <c:v>0.24444635336830969</c:v>
                </c:pt>
                <c:pt idx="63">
                  <c:v>0.24250280755530648</c:v>
                </c:pt>
                <c:pt idx="64">
                  <c:v>0.23472044795842484</c:v>
                </c:pt>
                <c:pt idx="65">
                  <c:v>0.23292965128015075</c:v>
                </c:pt>
                <c:pt idx="66">
                  <c:v>0.23351168283336676</c:v>
                </c:pt>
                <c:pt idx="67">
                  <c:v>0.23510321725117556</c:v>
                </c:pt>
                <c:pt idx="68">
                  <c:v>0.24493825151107851</c:v>
                </c:pt>
                <c:pt idx="69">
                  <c:v>0.24189732168669126</c:v>
                </c:pt>
                <c:pt idx="70">
                  <c:v>0.24320757343209731</c:v>
                </c:pt>
                <c:pt idx="71">
                  <c:v>0.25598998221042757</c:v>
                </c:pt>
                <c:pt idx="72">
                  <c:v>0.23783814503477341</c:v>
                </c:pt>
                <c:pt idx="73">
                  <c:v>0.24398426916345425</c:v>
                </c:pt>
                <c:pt idx="74">
                  <c:v>0.24959506341117987</c:v>
                </c:pt>
                <c:pt idx="75">
                  <c:v>0.25268650661861725</c:v>
                </c:pt>
                <c:pt idx="76">
                  <c:v>0.25277884552770197</c:v>
                </c:pt>
                <c:pt idx="77">
                  <c:v>0.26093141034923245</c:v>
                </c:pt>
                <c:pt idx="78">
                  <c:v>0.26199329684556244</c:v>
                </c:pt>
                <c:pt idx="79">
                  <c:v>0.26388051636769738</c:v>
                </c:pt>
                <c:pt idx="80">
                  <c:v>0.24786058201611283</c:v>
                </c:pt>
                <c:pt idx="81">
                  <c:v>0.26842595843653638</c:v>
                </c:pt>
                <c:pt idx="82">
                  <c:v>0.27379910781256817</c:v>
                </c:pt>
                <c:pt idx="83">
                  <c:v>0.27877129466766343</c:v>
                </c:pt>
                <c:pt idx="84">
                  <c:v>0.2609398698234755</c:v>
                </c:pt>
                <c:pt idx="85">
                  <c:v>0.26201455576555688</c:v>
                </c:pt>
                <c:pt idx="86">
                  <c:v>0.26256953753493018</c:v>
                </c:pt>
                <c:pt idx="87">
                  <c:v>0.26609728229453833</c:v>
                </c:pt>
                <c:pt idx="88">
                  <c:v>0.26895783918478378</c:v>
                </c:pt>
                <c:pt idx="89">
                  <c:v>0.26871163620694127</c:v>
                </c:pt>
                <c:pt idx="90">
                  <c:v>0.26833127111748289</c:v>
                </c:pt>
                <c:pt idx="91">
                  <c:v>0.26560167985055022</c:v>
                </c:pt>
                <c:pt idx="92">
                  <c:v>0.27245078727497019</c:v>
                </c:pt>
                <c:pt idx="93">
                  <c:v>0.27095456585764199</c:v>
                </c:pt>
                <c:pt idx="94">
                  <c:v>0.27899416338397587</c:v>
                </c:pt>
                <c:pt idx="95">
                  <c:v>0.29045793889006166</c:v>
                </c:pt>
                <c:pt idx="96">
                  <c:v>0.273260430696741</c:v>
                </c:pt>
                <c:pt idx="97">
                  <c:v>0.28022490139922773</c:v>
                </c:pt>
                <c:pt idx="98">
                  <c:v>0.28058516277373152</c:v>
                </c:pt>
                <c:pt idx="99">
                  <c:v>0.28100243924722368</c:v>
                </c:pt>
                <c:pt idx="100">
                  <c:v>0.28062405276062952</c:v>
                </c:pt>
                <c:pt idx="101">
                  <c:v>0.28155943413319684</c:v>
                </c:pt>
                <c:pt idx="102">
                  <c:v>0.28687349980016658</c:v>
                </c:pt>
                <c:pt idx="103">
                  <c:v>0.26121606528878238</c:v>
                </c:pt>
                <c:pt idx="104">
                  <c:v>0.28407855306978713</c:v>
                </c:pt>
              </c:numCache>
            </c:numRef>
          </c:val>
          <c:smooth val="0"/>
          <c:extLst>
            <c:ext xmlns:c16="http://schemas.microsoft.com/office/drawing/2014/chart" uri="{C3380CC4-5D6E-409C-BE32-E72D297353CC}">
              <c16:uniqueId val="{00000000-0DC0-4E8C-8F2F-60626E860E38}"/>
            </c:ext>
          </c:extLst>
        </c:ser>
        <c:ser>
          <c:idx val="1"/>
          <c:order val="1"/>
          <c:tx>
            <c:strRef>
              <c:f>'reporting ACPR'!$A$3</c:f>
              <c:strCache>
                <c:ptCount val="1"/>
                <c:pt idx="0">
                  <c:v>Primo-accédants</c:v>
                </c:pt>
              </c:strCache>
            </c:strRef>
          </c:tx>
          <c:spPr>
            <a:ln w="19050" cap="rnd">
              <a:solidFill>
                <a:schemeClr val="accent1">
                  <a:lumMod val="75000"/>
                </a:schemeClr>
              </a:solidFill>
              <a:round/>
            </a:ln>
            <a:effectLst/>
          </c:spPr>
          <c:marker>
            <c:symbol val="none"/>
          </c:marker>
          <c:cat>
            <c:numRef>
              <c:f>'reporting ACPR'!$B$1:$DB$1</c:f>
              <c:numCache>
                <c:formatCode>[$-40C]mmmm\-yy;@</c:formatCode>
                <c:ptCount val="105"/>
                <c:pt idx="0">
                  <c:v>40574</c:v>
                </c:pt>
                <c:pt idx="1">
                  <c:v>40602</c:v>
                </c:pt>
                <c:pt idx="2">
                  <c:v>40633</c:v>
                </c:pt>
                <c:pt idx="3">
                  <c:v>40663</c:v>
                </c:pt>
                <c:pt idx="4">
                  <c:v>40694</c:v>
                </c:pt>
                <c:pt idx="5">
                  <c:v>40724</c:v>
                </c:pt>
                <c:pt idx="6">
                  <c:v>40755</c:v>
                </c:pt>
                <c:pt idx="7">
                  <c:v>40786</c:v>
                </c:pt>
                <c:pt idx="8">
                  <c:v>40816</c:v>
                </c:pt>
                <c:pt idx="9">
                  <c:v>40847</c:v>
                </c:pt>
                <c:pt idx="10">
                  <c:v>40877</c:v>
                </c:pt>
                <c:pt idx="11">
                  <c:v>40908</c:v>
                </c:pt>
                <c:pt idx="12">
                  <c:v>40939</c:v>
                </c:pt>
                <c:pt idx="13">
                  <c:v>40968</c:v>
                </c:pt>
                <c:pt idx="14">
                  <c:v>40999</c:v>
                </c:pt>
                <c:pt idx="15">
                  <c:v>41029</c:v>
                </c:pt>
                <c:pt idx="16">
                  <c:v>41060</c:v>
                </c:pt>
                <c:pt idx="17">
                  <c:v>41090</c:v>
                </c:pt>
                <c:pt idx="18">
                  <c:v>41121</c:v>
                </c:pt>
                <c:pt idx="19">
                  <c:v>41152</c:v>
                </c:pt>
                <c:pt idx="20">
                  <c:v>41182</c:v>
                </c:pt>
                <c:pt idx="21">
                  <c:v>41213</c:v>
                </c:pt>
                <c:pt idx="22">
                  <c:v>41243</c:v>
                </c:pt>
                <c:pt idx="23">
                  <c:v>41274</c:v>
                </c:pt>
                <c:pt idx="24">
                  <c:v>41305</c:v>
                </c:pt>
                <c:pt idx="25">
                  <c:v>41333</c:v>
                </c:pt>
                <c:pt idx="26">
                  <c:v>41364</c:v>
                </c:pt>
                <c:pt idx="27">
                  <c:v>41394</c:v>
                </c:pt>
                <c:pt idx="28">
                  <c:v>41425</c:v>
                </c:pt>
                <c:pt idx="29">
                  <c:v>41455</c:v>
                </c:pt>
                <c:pt idx="30">
                  <c:v>41486</c:v>
                </c:pt>
                <c:pt idx="31">
                  <c:v>41517</c:v>
                </c:pt>
                <c:pt idx="32">
                  <c:v>41547</c:v>
                </c:pt>
                <c:pt idx="33">
                  <c:v>41578</c:v>
                </c:pt>
                <c:pt idx="34">
                  <c:v>41608</c:v>
                </c:pt>
                <c:pt idx="35">
                  <c:v>41639</c:v>
                </c:pt>
                <c:pt idx="36">
                  <c:v>41670</c:v>
                </c:pt>
                <c:pt idx="37">
                  <c:v>41698</c:v>
                </c:pt>
                <c:pt idx="38">
                  <c:v>41729</c:v>
                </c:pt>
                <c:pt idx="39">
                  <c:v>41759</c:v>
                </c:pt>
                <c:pt idx="40">
                  <c:v>41790</c:v>
                </c:pt>
                <c:pt idx="41">
                  <c:v>41820</c:v>
                </c:pt>
                <c:pt idx="42">
                  <c:v>41851</c:v>
                </c:pt>
                <c:pt idx="43">
                  <c:v>41882</c:v>
                </c:pt>
                <c:pt idx="44">
                  <c:v>41912</c:v>
                </c:pt>
                <c:pt idx="45">
                  <c:v>41943</c:v>
                </c:pt>
                <c:pt idx="46">
                  <c:v>41973</c:v>
                </c:pt>
                <c:pt idx="47">
                  <c:v>42004</c:v>
                </c:pt>
                <c:pt idx="48">
                  <c:v>42035</c:v>
                </c:pt>
                <c:pt idx="49">
                  <c:v>42063</c:v>
                </c:pt>
                <c:pt idx="50">
                  <c:v>42094</c:v>
                </c:pt>
                <c:pt idx="51">
                  <c:v>42124</c:v>
                </c:pt>
                <c:pt idx="52">
                  <c:v>42155</c:v>
                </c:pt>
                <c:pt idx="53">
                  <c:v>42185</c:v>
                </c:pt>
                <c:pt idx="54">
                  <c:v>42216</c:v>
                </c:pt>
                <c:pt idx="55">
                  <c:v>42247</c:v>
                </c:pt>
                <c:pt idx="56">
                  <c:v>42277</c:v>
                </c:pt>
                <c:pt idx="57">
                  <c:v>42308</c:v>
                </c:pt>
                <c:pt idx="58">
                  <c:v>42338</c:v>
                </c:pt>
                <c:pt idx="59">
                  <c:v>42369</c:v>
                </c:pt>
                <c:pt idx="60">
                  <c:v>42400</c:v>
                </c:pt>
                <c:pt idx="61">
                  <c:v>42429</c:v>
                </c:pt>
                <c:pt idx="62">
                  <c:v>42460</c:v>
                </c:pt>
                <c:pt idx="63">
                  <c:v>42490</c:v>
                </c:pt>
                <c:pt idx="64">
                  <c:v>42521</c:v>
                </c:pt>
                <c:pt idx="65">
                  <c:v>42551</c:v>
                </c:pt>
                <c:pt idx="66">
                  <c:v>42582</c:v>
                </c:pt>
                <c:pt idx="67">
                  <c:v>42613</c:v>
                </c:pt>
                <c:pt idx="68">
                  <c:v>42643</c:v>
                </c:pt>
                <c:pt idx="69">
                  <c:v>42674</c:v>
                </c:pt>
                <c:pt idx="70">
                  <c:v>42704</c:v>
                </c:pt>
                <c:pt idx="71">
                  <c:v>42735</c:v>
                </c:pt>
                <c:pt idx="72">
                  <c:v>42766</c:v>
                </c:pt>
                <c:pt idx="73">
                  <c:v>42794</c:v>
                </c:pt>
                <c:pt idx="74">
                  <c:v>42825</c:v>
                </c:pt>
                <c:pt idx="75">
                  <c:v>42855</c:v>
                </c:pt>
                <c:pt idx="76">
                  <c:v>42886</c:v>
                </c:pt>
                <c:pt idx="77">
                  <c:v>42916</c:v>
                </c:pt>
                <c:pt idx="78">
                  <c:v>42947</c:v>
                </c:pt>
                <c:pt idx="79">
                  <c:v>42978</c:v>
                </c:pt>
                <c:pt idx="80">
                  <c:v>43008</c:v>
                </c:pt>
                <c:pt idx="81">
                  <c:v>43039</c:v>
                </c:pt>
                <c:pt idx="82">
                  <c:v>43069</c:v>
                </c:pt>
                <c:pt idx="83">
                  <c:v>43100</c:v>
                </c:pt>
                <c:pt idx="84">
                  <c:v>43131</c:v>
                </c:pt>
                <c:pt idx="85">
                  <c:v>43159</c:v>
                </c:pt>
                <c:pt idx="86">
                  <c:v>43190</c:v>
                </c:pt>
                <c:pt idx="87">
                  <c:v>43220</c:v>
                </c:pt>
                <c:pt idx="88">
                  <c:v>43251</c:v>
                </c:pt>
                <c:pt idx="89">
                  <c:v>43281</c:v>
                </c:pt>
                <c:pt idx="90">
                  <c:v>43312</c:v>
                </c:pt>
                <c:pt idx="91">
                  <c:v>43343</c:v>
                </c:pt>
                <c:pt idx="92">
                  <c:v>43373</c:v>
                </c:pt>
                <c:pt idx="93">
                  <c:v>43404</c:v>
                </c:pt>
                <c:pt idx="94">
                  <c:v>43434</c:v>
                </c:pt>
                <c:pt idx="95">
                  <c:v>43465</c:v>
                </c:pt>
                <c:pt idx="96">
                  <c:v>43496</c:v>
                </c:pt>
                <c:pt idx="97">
                  <c:v>43524</c:v>
                </c:pt>
                <c:pt idx="98">
                  <c:v>43555</c:v>
                </c:pt>
                <c:pt idx="99">
                  <c:v>43585</c:v>
                </c:pt>
                <c:pt idx="100">
                  <c:v>43616</c:v>
                </c:pt>
                <c:pt idx="101">
                  <c:v>43646</c:v>
                </c:pt>
                <c:pt idx="102">
                  <c:v>43677</c:v>
                </c:pt>
                <c:pt idx="103">
                  <c:v>43708</c:v>
                </c:pt>
                <c:pt idx="104">
                  <c:v>43738</c:v>
                </c:pt>
              </c:numCache>
            </c:numRef>
          </c:cat>
          <c:val>
            <c:numRef>
              <c:f>'reporting ACPR'!$B$3:$DB$3</c:f>
              <c:numCache>
                <c:formatCode>0.0%</c:formatCode>
                <c:ptCount val="105"/>
                <c:pt idx="0">
                  <c:v>0.2716344791642582</c:v>
                </c:pt>
                <c:pt idx="1">
                  <c:v>0.23709389339589293</c:v>
                </c:pt>
                <c:pt idx="2">
                  <c:v>0.24</c:v>
                </c:pt>
                <c:pt idx="3">
                  <c:v>0.23161441694996865</c:v>
                </c:pt>
                <c:pt idx="4">
                  <c:v>0.24766923618123937</c:v>
                </c:pt>
                <c:pt idx="5">
                  <c:v>0.24665802266611891</c:v>
                </c:pt>
                <c:pt idx="6">
                  <c:v>0.27732370563249165</c:v>
                </c:pt>
                <c:pt idx="7">
                  <c:v>0.25530431625320227</c:v>
                </c:pt>
                <c:pt idx="8">
                  <c:v>0.24898479141485158</c:v>
                </c:pt>
                <c:pt idx="9">
                  <c:v>0.29291132352941196</c:v>
                </c:pt>
                <c:pt idx="10">
                  <c:v>0.25702158424787636</c:v>
                </c:pt>
                <c:pt idx="11">
                  <c:v>0.26060644267136485</c:v>
                </c:pt>
                <c:pt idx="12">
                  <c:v>0.25990552562442615</c:v>
                </c:pt>
                <c:pt idx="13">
                  <c:v>0.2534710533949216</c:v>
                </c:pt>
                <c:pt idx="14">
                  <c:v>0.26792806426299443</c:v>
                </c:pt>
                <c:pt idx="15">
                  <c:v>0.26370076741440396</c:v>
                </c:pt>
                <c:pt idx="16">
                  <c:v>0.25119184952978046</c:v>
                </c:pt>
                <c:pt idx="17">
                  <c:v>0.23855121951219499</c:v>
                </c:pt>
                <c:pt idx="18">
                  <c:v>0.242291607565012</c:v>
                </c:pt>
                <c:pt idx="19">
                  <c:v>0.221407624633431</c:v>
                </c:pt>
                <c:pt idx="20">
                  <c:v>0.238581390134529</c:v>
                </c:pt>
                <c:pt idx="21">
                  <c:v>0.23630245901639352</c:v>
                </c:pt>
                <c:pt idx="22">
                  <c:v>0.233050847457627</c:v>
                </c:pt>
                <c:pt idx="23">
                  <c:v>0.24011594269935688</c:v>
                </c:pt>
                <c:pt idx="24">
                  <c:v>0.218315548007463</c:v>
                </c:pt>
                <c:pt idx="25">
                  <c:v>0.21829999999999999</c:v>
                </c:pt>
                <c:pt idx="26">
                  <c:v>0.22164285714500001</c:v>
                </c:pt>
                <c:pt idx="27">
                  <c:v>0.22268753061634408</c:v>
                </c:pt>
                <c:pt idx="28">
                  <c:v>0.22115749610797319</c:v>
                </c:pt>
                <c:pt idx="29">
                  <c:v>0.197408052218115</c:v>
                </c:pt>
                <c:pt idx="30">
                  <c:v>0.1956</c:v>
                </c:pt>
                <c:pt idx="31">
                  <c:v>0.20288115246098401</c:v>
                </c:pt>
                <c:pt idx="32">
                  <c:v>0.199815837937385</c:v>
                </c:pt>
                <c:pt idx="33">
                  <c:v>0.2151098258426889</c:v>
                </c:pt>
                <c:pt idx="34">
                  <c:v>0.2012784688995215</c:v>
                </c:pt>
                <c:pt idx="35">
                  <c:v>0.21883192074610261</c:v>
                </c:pt>
                <c:pt idx="36">
                  <c:v>0.1939980421173296</c:v>
                </c:pt>
                <c:pt idx="37">
                  <c:v>0.18859999999999999</c:v>
                </c:pt>
                <c:pt idx="38">
                  <c:v>0.20150000000000001</c:v>
                </c:pt>
                <c:pt idx="39">
                  <c:v>0.1736</c:v>
                </c:pt>
                <c:pt idx="40">
                  <c:v>0.2</c:v>
                </c:pt>
                <c:pt idx="41">
                  <c:v>0.21370931239260263</c:v>
                </c:pt>
                <c:pt idx="42">
                  <c:v>0.19428663147604588</c:v>
                </c:pt>
                <c:pt idx="43">
                  <c:v>0.16470000000000001</c:v>
                </c:pt>
                <c:pt idx="44">
                  <c:v>0.16454655327578294</c:v>
                </c:pt>
                <c:pt idx="45">
                  <c:v>0.18843093177017567</c:v>
                </c:pt>
                <c:pt idx="46">
                  <c:v>0.16828899061784164</c:v>
                </c:pt>
                <c:pt idx="47">
                  <c:v>0.15987545242455237</c:v>
                </c:pt>
                <c:pt idx="48">
                  <c:v>0.16930243454735461</c:v>
                </c:pt>
                <c:pt idx="49">
                  <c:v>0.15219305724593149</c:v>
                </c:pt>
                <c:pt idx="50">
                  <c:v>0.16275000000000001</c:v>
                </c:pt>
                <c:pt idx="51">
                  <c:v>0.17169999999999999</c:v>
                </c:pt>
                <c:pt idx="52">
                  <c:v>0.15870000000000001</c:v>
                </c:pt>
                <c:pt idx="53">
                  <c:v>0.17789395963603438</c:v>
                </c:pt>
                <c:pt idx="54">
                  <c:v>0.16470000000000001</c:v>
                </c:pt>
                <c:pt idx="55">
                  <c:v>0.1673</c:v>
                </c:pt>
                <c:pt idx="56">
                  <c:v>0.19213893799156723</c:v>
                </c:pt>
                <c:pt idx="57">
                  <c:v>0.1676</c:v>
                </c:pt>
                <c:pt idx="58">
                  <c:v>0.18379999999999999</c:v>
                </c:pt>
                <c:pt idx="59">
                  <c:v>0.18030000000000002</c:v>
                </c:pt>
                <c:pt idx="60">
                  <c:v>0.16120000000000001</c:v>
                </c:pt>
                <c:pt idx="61">
                  <c:v>0.1658</c:v>
                </c:pt>
                <c:pt idx="62">
                  <c:v>0.14565</c:v>
                </c:pt>
                <c:pt idx="63">
                  <c:v>0.15360000000000001</c:v>
                </c:pt>
                <c:pt idx="64">
                  <c:v>0.14215</c:v>
                </c:pt>
                <c:pt idx="65">
                  <c:v>0.14460000000000001</c:v>
                </c:pt>
                <c:pt idx="66">
                  <c:v>0.14524999999999999</c:v>
                </c:pt>
                <c:pt idx="67">
                  <c:v>0.1444</c:v>
                </c:pt>
                <c:pt idx="68">
                  <c:v>0.15886680232629385</c:v>
                </c:pt>
                <c:pt idx="69">
                  <c:v>0.155</c:v>
                </c:pt>
                <c:pt idx="70">
                  <c:v>0.15615000000000001</c:v>
                </c:pt>
                <c:pt idx="71">
                  <c:v>0.15625</c:v>
                </c:pt>
                <c:pt idx="72">
                  <c:v>0.14745</c:v>
                </c:pt>
                <c:pt idx="73">
                  <c:v>0.1527</c:v>
                </c:pt>
                <c:pt idx="74">
                  <c:v>0.15905</c:v>
                </c:pt>
                <c:pt idx="75">
                  <c:v>0.15115000000000001</c:v>
                </c:pt>
                <c:pt idx="76">
                  <c:v>0.16115000000000002</c:v>
                </c:pt>
                <c:pt idx="77">
                  <c:v>0.18360571197301109</c:v>
                </c:pt>
                <c:pt idx="78">
                  <c:v>0.16978198209452766</c:v>
                </c:pt>
                <c:pt idx="79">
                  <c:v>0.1772710978666131</c:v>
                </c:pt>
                <c:pt idx="80">
                  <c:v>0.1638</c:v>
                </c:pt>
                <c:pt idx="81">
                  <c:v>0.17717641272006604</c:v>
                </c:pt>
                <c:pt idx="82">
                  <c:v>0.19135140513729523</c:v>
                </c:pt>
                <c:pt idx="83">
                  <c:v>0.18738107220300113</c:v>
                </c:pt>
                <c:pt idx="84">
                  <c:v>0.19046940691158951</c:v>
                </c:pt>
                <c:pt idx="85">
                  <c:v>0.18704999999999999</c:v>
                </c:pt>
                <c:pt idx="86">
                  <c:v>0.1744358409634672</c:v>
                </c:pt>
                <c:pt idx="87">
                  <c:v>0.1754</c:v>
                </c:pt>
                <c:pt idx="88">
                  <c:v>0.17285712582327667</c:v>
                </c:pt>
                <c:pt idx="89">
                  <c:v>0.17930136816748141</c:v>
                </c:pt>
                <c:pt idx="90">
                  <c:v>0.18390450833816452</c:v>
                </c:pt>
                <c:pt idx="91">
                  <c:v>0.18201451356718507</c:v>
                </c:pt>
                <c:pt idx="92">
                  <c:v>0.18988227525381754</c:v>
                </c:pt>
                <c:pt idx="93">
                  <c:v>0.17873003734767995</c:v>
                </c:pt>
                <c:pt idx="94">
                  <c:v>0.17294999999999999</c:v>
                </c:pt>
                <c:pt idx="95">
                  <c:v>0.19183423601132885</c:v>
                </c:pt>
                <c:pt idx="96">
                  <c:v>0.19569999999999999</c:v>
                </c:pt>
                <c:pt idx="97">
                  <c:v>0.18092773908497614</c:v>
                </c:pt>
                <c:pt idx="98">
                  <c:v>0.18274677483408439</c:v>
                </c:pt>
                <c:pt idx="99">
                  <c:v>0.19434137777324395</c:v>
                </c:pt>
                <c:pt idx="100">
                  <c:v>0.1946</c:v>
                </c:pt>
                <c:pt idx="101">
                  <c:v>0.18969999999999998</c:v>
                </c:pt>
                <c:pt idx="102">
                  <c:v>0.18821533569081633</c:v>
                </c:pt>
                <c:pt idx="103">
                  <c:v>0.18211812303237201</c:v>
                </c:pt>
                <c:pt idx="104">
                  <c:v>0.1883</c:v>
                </c:pt>
              </c:numCache>
            </c:numRef>
          </c:val>
          <c:smooth val="0"/>
          <c:extLst>
            <c:ext xmlns:c16="http://schemas.microsoft.com/office/drawing/2014/chart" uri="{C3380CC4-5D6E-409C-BE32-E72D297353CC}">
              <c16:uniqueId val="{00000001-0DC0-4E8C-8F2F-60626E860E38}"/>
            </c:ext>
          </c:extLst>
        </c:ser>
        <c:ser>
          <c:idx val="2"/>
          <c:order val="2"/>
          <c:tx>
            <c:strRef>
              <c:f>'reporting ACPR'!$A$4</c:f>
              <c:strCache>
                <c:ptCount val="1"/>
                <c:pt idx="0">
                  <c:v>Résidence principale hors primo-accédants</c:v>
                </c:pt>
              </c:strCache>
            </c:strRef>
          </c:tx>
          <c:spPr>
            <a:ln w="19050" cap="rnd">
              <a:solidFill>
                <a:schemeClr val="accent1">
                  <a:lumMod val="75000"/>
                </a:schemeClr>
              </a:solidFill>
              <a:prstDash val="dash"/>
              <a:round/>
            </a:ln>
            <a:effectLst/>
          </c:spPr>
          <c:marker>
            <c:symbol val="none"/>
          </c:marker>
          <c:cat>
            <c:numRef>
              <c:f>'reporting ACPR'!$B$1:$DB$1</c:f>
              <c:numCache>
                <c:formatCode>[$-40C]mmmm\-yy;@</c:formatCode>
                <c:ptCount val="105"/>
                <c:pt idx="0">
                  <c:v>40574</c:v>
                </c:pt>
                <c:pt idx="1">
                  <c:v>40602</c:v>
                </c:pt>
                <c:pt idx="2">
                  <c:v>40633</c:v>
                </c:pt>
                <c:pt idx="3">
                  <c:v>40663</c:v>
                </c:pt>
                <c:pt idx="4">
                  <c:v>40694</c:v>
                </c:pt>
                <c:pt idx="5">
                  <c:v>40724</c:v>
                </c:pt>
                <c:pt idx="6">
                  <c:v>40755</c:v>
                </c:pt>
                <c:pt idx="7">
                  <c:v>40786</c:v>
                </c:pt>
                <c:pt idx="8">
                  <c:v>40816</c:v>
                </c:pt>
                <c:pt idx="9">
                  <c:v>40847</c:v>
                </c:pt>
                <c:pt idx="10">
                  <c:v>40877</c:v>
                </c:pt>
                <c:pt idx="11">
                  <c:v>40908</c:v>
                </c:pt>
                <c:pt idx="12">
                  <c:v>40939</c:v>
                </c:pt>
                <c:pt idx="13">
                  <c:v>40968</c:v>
                </c:pt>
                <c:pt idx="14">
                  <c:v>40999</c:v>
                </c:pt>
                <c:pt idx="15">
                  <c:v>41029</c:v>
                </c:pt>
                <c:pt idx="16">
                  <c:v>41060</c:v>
                </c:pt>
                <c:pt idx="17">
                  <c:v>41090</c:v>
                </c:pt>
                <c:pt idx="18">
                  <c:v>41121</c:v>
                </c:pt>
                <c:pt idx="19">
                  <c:v>41152</c:v>
                </c:pt>
                <c:pt idx="20">
                  <c:v>41182</c:v>
                </c:pt>
                <c:pt idx="21">
                  <c:v>41213</c:v>
                </c:pt>
                <c:pt idx="22">
                  <c:v>41243</c:v>
                </c:pt>
                <c:pt idx="23">
                  <c:v>41274</c:v>
                </c:pt>
                <c:pt idx="24">
                  <c:v>41305</c:v>
                </c:pt>
                <c:pt idx="25">
                  <c:v>41333</c:v>
                </c:pt>
                <c:pt idx="26">
                  <c:v>41364</c:v>
                </c:pt>
                <c:pt idx="27">
                  <c:v>41394</c:v>
                </c:pt>
                <c:pt idx="28">
                  <c:v>41425</c:v>
                </c:pt>
                <c:pt idx="29">
                  <c:v>41455</c:v>
                </c:pt>
                <c:pt idx="30">
                  <c:v>41486</c:v>
                </c:pt>
                <c:pt idx="31">
                  <c:v>41517</c:v>
                </c:pt>
                <c:pt idx="32">
                  <c:v>41547</c:v>
                </c:pt>
                <c:pt idx="33">
                  <c:v>41578</c:v>
                </c:pt>
                <c:pt idx="34">
                  <c:v>41608</c:v>
                </c:pt>
                <c:pt idx="35">
                  <c:v>41639</c:v>
                </c:pt>
                <c:pt idx="36">
                  <c:v>41670</c:v>
                </c:pt>
                <c:pt idx="37">
                  <c:v>41698</c:v>
                </c:pt>
                <c:pt idx="38">
                  <c:v>41729</c:v>
                </c:pt>
                <c:pt idx="39">
                  <c:v>41759</c:v>
                </c:pt>
                <c:pt idx="40">
                  <c:v>41790</c:v>
                </c:pt>
                <c:pt idx="41">
                  <c:v>41820</c:v>
                </c:pt>
                <c:pt idx="42">
                  <c:v>41851</c:v>
                </c:pt>
                <c:pt idx="43">
                  <c:v>41882</c:v>
                </c:pt>
                <c:pt idx="44">
                  <c:v>41912</c:v>
                </c:pt>
                <c:pt idx="45">
                  <c:v>41943</c:v>
                </c:pt>
                <c:pt idx="46">
                  <c:v>41973</c:v>
                </c:pt>
                <c:pt idx="47">
                  <c:v>42004</c:v>
                </c:pt>
                <c:pt idx="48">
                  <c:v>42035</c:v>
                </c:pt>
                <c:pt idx="49">
                  <c:v>42063</c:v>
                </c:pt>
                <c:pt idx="50">
                  <c:v>42094</c:v>
                </c:pt>
                <c:pt idx="51">
                  <c:v>42124</c:v>
                </c:pt>
                <c:pt idx="52">
                  <c:v>42155</c:v>
                </c:pt>
                <c:pt idx="53">
                  <c:v>42185</c:v>
                </c:pt>
                <c:pt idx="54">
                  <c:v>42216</c:v>
                </c:pt>
                <c:pt idx="55">
                  <c:v>42247</c:v>
                </c:pt>
                <c:pt idx="56">
                  <c:v>42277</c:v>
                </c:pt>
                <c:pt idx="57">
                  <c:v>42308</c:v>
                </c:pt>
                <c:pt idx="58">
                  <c:v>42338</c:v>
                </c:pt>
                <c:pt idx="59">
                  <c:v>42369</c:v>
                </c:pt>
                <c:pt idx="60">
                  <c:v>42400</c:v>
                </c:pt>
                <c:pt idx="61">
                  <c:v>42429</c:v>
                </c:pt>
                <c:pt idx="62">
                  <c:v>42460</c:v>
                </c:pt>
                <c:pt idx="63">
                  <c:v>42490</c:v>
                </c:pt>
                <c:pt idx="64">
                  <c:v>42521</c:v>
                </c:pt>
                <c:pt idx="65">
                  <c:v>42551</c:v>
                </c:pt>
                <c:pt idx="66">
                  <c:v>42582</c:v>
                </c:pt>
                <c:pt idx="67">
                  <c:v>42613</c:v>
                </c:pt>
                <c:pt idx="68">
                  <c:v>42643</c:v>
                </c:pt>
                <c:pt idx="69">
                  <c:v>42674</c:v>
                </c:pt>
                <c:pt idx="70">
                  <c:v>42704</c:v>
                </c:pt>
                <c:pt idx="71">
                  <c:v>42735</c:v>
                </c:pt>
                <c:pt idx="72">
                  <c:v>42766</c:v>
                </c:pt>
                <c:pt idx="73">
                  <c:v>42794</c:v>
                </c:pt>
                <c:pt idx="74">
                  <c:v>42825</c:v>
                </c:pt>
                <c:pt idx="75">
                  <c:v>42855</c:v>
                </c:pt>
                <c:pt idx="76">
                  <c:v>42886</c:v>
                </c:pt>
                <c:pt idx="77">
                  <c:v>42916</c:v>
                </c:pt>
                <c:pt idx="78">
                  <c:v>42947</c:v>
                </c:pt>
                <c:pt idx="79">
                  <c:v>42978</c:v>
                </c:pt>
                <c:pt idx="80">
                  <c:v>43008</c:v>
                </c:pt>
                <c:pt idx="81">
                  <c:v>43039</c:v>
                </c:pt>
                <c:pt idx="82">
                  <c:v>43069</c:v>
                </c:pt>
                <c:pt idx="83">
                  <c:v>43100</c:v>
                </c:pt>
                <c:pt idx="84">
                  <c:v>43131</c:v>
                </c:pt>
                <c:pt idx="85">
                  <c:v>43159</c:v>
                </c:pt>
                <c:pt idx="86">
                  <c:v>43190</c:v>
                </c:pt>
                <c:pt idx="87">
                  <c:v>43220</c:v>
                </c:pt>
                <c:pt idx="88">
                  <c:v>43251</c:v>
                </c:pt>
                <c:pt idx="89">
                  <c:v>43281</c:v>
                </c:pt>
                <c:pt idx="90">
                  <c:v>43312</c:v>
                </c:pt>
                <c:pt idx="91">
                  <c:v>43343</c:v>
                </c:pt>
                <c:pt idx="92">
                  <c:v>43373</c:v>
                </c:pt>
                <c:pt idx="93">
                  <c:v>43404</c:v>
                </c:pt>
                <c:pt idx="94">
                  <c:v>43434</c:v>
                </c:pt>
                <c:pt idx="95">
                  <c:v>43465</c:v>
                </c:pt>
                <c:pt idx="96">
                  <c:v>43496</c:v>
                </c:pt>
                <c:pt idx="97">
                  <c:v>43524</c:v>
                </c:pt>
                <c:pt idx="98">
                  <c:v>43555</c:v>
                </c:pt>
                <c:pt idx="99">
                  <c:v>43585</c:v>
                </c:pt>
                <c:pt idx="100">
                  <c:v>43616</c:v>
                </c:pt>
                <c:pt idx="101">
                  <c:v>43646</c:v>
                </c:pt>
                <c:pt idx="102">
                  <c:v>43677</c:v>
                </c:pt>
                <c:pt idx="103">
                  <c:v>43708</c:v>
                </c:pt>
                <c:pt idx="104">
                  <c:v>43738</c:v>
                </c:pt>
              </c:numCache>
            </c:numRef>
          </c:cat>
          <c:val>
            <c:numRef>
              <c:f>'reporting ACPR'!$B$4:$DB$4</c:f>
              <c:numCache>
                <c:formatCode>0.0%</c:formatCode>
                <c:ptCount val="105"/>
                <c:pt idx="0">
                  <c:v>0.22956740496079373</c:v>
                </c:pt>
                <c:pt idx="1">
                  <c:v>0.24990795352551998</c:v>
                </c:pt>
                <c:pt idx="2">
                  <c:v>0.24270473594169795</c:v>
                </c:pt>
                <c:pt idx="3">
                  <c:v>0.26110606095921096</c:v>
                </c:pt>
                <c:pt idx="4">
                  <c:v>0.2775354746974652</c:v>
                </c:pt>
                <c:pt idx="5">
                  <c:v>0.27796759120039871</c:v>
                </c:pt>
                <c:pt idx="6">
                  <c:v>0.26278835662937305</c:v>
                </c:pt>
                <c:pt idx="7">
                  <c:v>0.28809940513569476</c:v>
                </c:pt>
                <c:pt idx="8">
                  <c:v>0.2829164272012048</c:v>
                </c:pt>
                <c:pt idx="9">
                  <c:v>0.30181755905855318</c:v>
                </c:pt>
                <c:pt idx="10">
                  <c:v>0.29244906137637067</c:v>
                </c:pt>
                <c:pt idx="11">
                  <c:v>0.29847295917769129</c:v>
                </c:pt>
                <c:pt idx="12">
                  <c:v>0.30018590417855107</c:v>
                </c:pt>
                <c:pt idx="13">
                  <c:v>0.28584315450693459</c:v>
                </c:pt>
                <c:pt idx="14">
                  <c:v>0.25824955165198998</c:v>
                </c:pt>
                <c:pt idx="15">
                  <c:v>0.25520382747312054</c:v>
                </c:pt>
                <c:pt idx="16">
                  <c:v>0.25717073817423519</c:v>
                </c:pt>
                <c:pt idx="17">
                  <c:v>0.26771389258649408</c:v>
                </c:pt>
                <c:pt idx="18">
                  <c:v>0.26849850625380633</c:v>
                </c:pt>
                <c:pt idx="19">
                  <c:v>0.26654375918086604</c:v>
                </c:pt>
                <c:pt idx="20">
                  <c:v>0.2708365938474086</c:v>
                </c:pt>
                <c:pt idx="21">
                  <c:v>0.25889792971647735</c:v>
                </c:pt>
                <c:pt idx="22">
                  <c:v>0.26830067895828613</c:v>
                </c:pt>
                <c:pt idx="23">
                  <c:v>0.26358873316169307</c:v>
                </c:pt>
                <c:pt idx="24">
                  <c:v>0.25916001956517415</c:v>
                </c:pt>
                <c:pt idx="25">
                  <c:v>0.25502251045269997</c:v>
                </c:pt>
                <c:pt idx="26">
                  <c:v>0.24376508694179594</c:v>
                </c:pt>
                <c:pt idx="27">
                  <c:v>0.24106181950665825</c:v>
                </c:pt>
                <c:pt idx="28">
                  <c:v>0.28282406282821743</c:v>
                </c:pt>
                <c:pt idx="29">
                  <c:v>0.24716370129990334</c:v>
                </c:pt>
                <c:pt idx="30">
                  <c:v>0.23713332185706698</c:v>
                </c:pt>
                <c:pt idx="31">
                  <c:v>0.2371583272513805</c:v>
                </c:pt>
                <c:pt idx="32">
                  <c:v>0.24268762819581885</c:v>
                </c:pt>
                <c:pt idx="33">
                  <c:v>0.24174406700431561</c:v>
                </c:pt>
                <c:pt idx="34">
                  <c:v>0.24797936470135906</c:v>
                </c:pt>
                <c:pt idx="35">
                  <c:v>0.27323873499905971</c:v>
                </c:pt>
                <c:pt idx="36">
                  <c:v>0.2784732516441677</c:v>
                </c:pt>
                <c:pt idx="37">
                  <c:v>0.25135149589021366</c:v>
                </c:pt>
                <c:pt idx="38">
                  <c:v>0.23581444422346062</c:v>
                </c:pt>
                <c:pt idx="39">
                  <c:v>0.24651686596817032</c:v>
                </c:pt>
                <c:pt idx="40">
                  <c:v>0.24403793270126098</c:v>
                </c:pt>
                <c:pt idx="41">
                  <c:v>0.2431033290525437</c:v>
                </c:pt>
                <c:pt idx="42">
                  <c:v>0.25030746691195249</c:v>
                </c:pt>
                <c:pt idx="43">
                  <c:v>0.24218800856098691</c:v>
                </c:pt>
                <c:pt idx="44">
                  <c:v>0.24071386119793867</c:v>
                </c:pt>
                <c:pt idx="45">
                  <c:v>0.23207544164163282</c:v>
                </c:pt>
                <c:pt idx="46">
                  <c:v>0.23297468780951128</c:v>
                </c:pt>
                <c:pt idx="47">
                  <c:v>0.22532332229126811</c:v>
                </c:pt>
                <c:pt idx="48">
                  <c:v>0.22920829094962158</c:v>
                </c:pt>
                <c:pt idx="49">
                  <c:v>0.2325848542821034</c:v>
                </c:pt>
                <c:pt idx="50">
                  <c:v>0.23278254794543324</c:v>
                </c:pt>
                <c:pt idx="51">
                  <c:v>0.23101772823067968</c:v>
                </c:pt>
                <c:pt idx="52">
                  <c:v>0.22243184415793443</c:v>
                </c:pt>
                <c:pt idx="53">
                  <c:v>0.22970262320455115</c:v>
                </c:pt>
                <c:pt idx="54">
                  <c:v>0.23595263651952075</c:v>
                </c:pt>
                <c:pt idx="55">
                  <c:v>0.23851273532234932</c:v>
                </c:pt>
                <c:pt idx="56">
                  <c:v>0.24630675835304627</c:v>
                </c:pt>
                <c:pt idx="57">
                  <c:v>0.24501280561611871</c:v>
                </c:pt>
                <c:pt idx="58">
                  <c:v>0.259499937036616</c:v>
                </c:pt>
                <c:pt idx="59">
                  <c:v>0.24711735384384959</c:v>
                </c:pt>
                <c:pt idx="60">
                  <c:v>0.26022961022210128</c:v>
                </c:pt>
                <c:pt idx="61">
                  <c:v>0.24223758504769438</c:v>
                </c:pt>
                <c:pt idx="62">
                  <c:v>0.24493915331633967</c:v>
                </c:pt>
                <c:pt idx="63">
                  <c:v>0.25113749145242431</c:v>
                </c:pt>
                <c:pt idx="64">
                  <c:v>0.24179554317560617</c:v>
                </c:pt>
                <c:pt idx="65">
                  <c:v>0.24197393157209418</c:v>
                </c:pt>
                <c:pt idx="66">
                  <c:v>0.24084986836666383</c:v>
                </c:pt>
                <c:pt idx="67">
                  <c:v>0.24647673518902391</c:v>
                </c:pt>
                <c:pt idx="68">
                  <c:v>0.2542745277088293</c:v>
                </c:pt>
                <c:pt idx="69">
                  <c:v>0.24976720180137224</c:v>
                </c:pt>
                <c:pt idx="70">
                  <c:v>0.24625259936246258</c:v>
                </c:pt>
                <c:pt idx="71">
                  <c:v>0.24981814213244122</c:v>
                </c:pt>
                <c:pt idx="72">
                  <c:v>0.2491488336691198</c:v>
                </c:pt>
                <c:pt idx="73">
                  <c:v>0.26322410060202867</c:v>
                </c:pt>
                <c:pt idx="74">
                  <c:v>0.26298279843199734</c:v>
                </c:pt>
                <c:pt idx="75">
                  <c:v>0.26479413895430215</c:v>
                </c:pt>
                <c:pt idx="76">
                  <c:v>0.26815684685161856</c:v>
                </c:pt>
                <c:pt idx="77">
                  <c:v>0.27454031997306577</c:v>
                </c:pt>
                <c:pt idx="78">
                  <c:v>0.27519094309094289</c:v>
                </c:pt>
                <c:pt idx="79">
                  <c:v>0.27775800555750141</c:v>
                </c:pt>
                <c:pt idx="80">
                  <c:v>0.25167350130412819</c:v>
                </c:pt>
                <c:pt idx="81">
                  <c:v>0.27900583003900198</c:v>
                </c:pt>
                <c:pt idx="82">
                  <c:v>0.27707124433422192</c:v>
                </c:pt>
                <c:pt idx="83">
                  <c:v>0.2770695141702354</c:v>
                </c:pt>
                <c:pt idx="84">
                  <c:v>0.27537879538732812</c:v>
                </c:pt>
                <c:pt idx="85">
                  <c:v>0.27674437151254849</c:v>
                </c:pt>
                <c:pt idx="86">
                  <c:v>0.26764551650144941</c:v>
                </c:pt>
                <c:pt idx="87">
                  <c:v>0.2677177645848231</c:v>
                </c:pt>
                <c:pt idx="88">
                  <c:v>0.28085901992164369</c:v>
                </c:pt>
                <c:pt idx="89">
                  <c:v>0.2732420906124633</c:v>
                </c:pt>
                <c:pt idx="90">
                  <c:v>0.28862247002058439</c:v>
                </c:pt>
                <c:pt idx="91">
                  <c:v>0.28715811775538075</c:v>
                </c:pt>
                <c:pt idx="92">
                  <c:v>0.28276306747729363</c:v>
                </c:pt>
                <c:pt idx="93">
                  <c:v>0.2894263207559663</c:v>
                </c:pt>
                <c:pt idx="94">
                  <c:v>0.29986135758767873</c:v>
                </c:pt>
                <c:pt idx="95">
                  <c:v>0.30382269686362473</c:v>
                </c:pt>
                <c:pt idx="96">
                  <c:v>0.29247818458265862</c:v>
                </c:pt>
                <c:pt idx="97">
                  <c:v>0.29611306767141637</c:v>
                </c:pt>
                <c:pt idx="98">
                  <c:v>0.29587400796001895</c:v>
                </c:pt>
                <c:pt idx="99">
                  <c:v>0.30791699915513926</c:v>
                </c:pt>
                <c:pt idx="100">
                  <c:v>0.29277622350531407</c:v>
                </c:pt>
                <c:pt idx="101">
                  <c:v>0.30042647142483475</c:v>
                </c:pt>
                <c:pt idx="102">
                  <c:v>0.30865810331681565</c:v>
                </c:pt>
                <c:pt idx="103">
                  <c:v>0.24747452566096695</c:v>
                </c:pt>
                <c:pt idx="104">
                  <c:v>0.2956065139910567</c:v>
                </c:pt>
              </c:numCache>
            </c:numRef>
          </c:val>
          <c:smooth val="0"/>
          <c:extLst>
            <c:ext xmlns:c16="http://schemas.microsoft.com/office/drawing/2014/chart" uri="{C3380CC4-5D6E-409C-BE32-E72D297353CC}">
              <c16:uniqueId val="{00000002-0DC0-4E8C-8F2F-60626E860E38}"/>
            </c:ext>
          </c:extLst>
        </c:ser>
        <c:ser>
          <c:idx val="3"/>
          <c:order val="3"/>
          <c:tx>
            <c:strRef>
              <c:f>'reporting ACPR'!$A$5</c:f>
              <c:strCache>
                <c:ptCount val="1"/>
                <c:pt idx="0">
                  <c:v>Investissement locatif</c:v>
                </c:pt>
              </c:strCache>
            </c:strRef>
          </c:tx>
          <c:spPr>
            <a:ln w="19050" cap="rnd">
              <a:solidFill>
                <a:schemeClr val="accent1">
                  <a:lumMod val="75000"/>
                </a:schemeClr>
              </a:solidFill>
              <a:prstDash val="sysDot"/>
              <a:round/>
            </a:ln>
            <a:effectLst/>
          </c:spPr>
          <c:marker>
            <c:symbol val="none"/>
          </c:marker>
          <c:val>
            <c:numRef>
              <c:f>'reporting ACPR'!$B$5:$DB$5</c:f>
              <c:numCache>
                <c:formatCode>0.0%</c:formatCode>
                <c:ptCount val="105"/>
                <c:pt idx="0">
                  <c:v>0.38247683235046298</c:v>
                </c:pt>
                <c:pt idx="1">
                  <c:v>0.36645625602294402</c:v>
                </c:pt>
                <c:pt idx="2">
                  <c:v>0.376204313454436</c:v>
                </c:pt>
                <c:pt idx="3">
                  <c:v>0.36746174142499999</c:v>
                </c:pt>
                <c:pt idx="4">
                  <c:v>0.37407309156169949</c:v>
                </c:pt>
                <c:pt idx="5">
                  <c:v>0.34366090531275051</c:v>
                </c:pt>
                <c:pt idx="6">
                  <c:v>0.366581514168906</c:v>
                </c:pt>
                <c:pt idx="7">
                  <c:v>0.38227730444038099</c:v>
                </c:pt>
                <c:pt idx="8">
                  <c:v>0.39915448046860302</c:v>
                </c:pt>
                <c:pt idx="9">
                  <c:v>0.37771788352312002</c:v>
                </c:pt>
                <c:pt idx="10">
                  <c:v>0.38669064748201398</c:v>
                </c:pt>
                <c:pt idx="11">
                  <c:v>0.40600000000000003</c:v>
                </c:pt>
                <c:pt idx="12">
                  <c:v>0.35499999999999998</c:v>
                </c:pt>
                <c:pt idx="13">
                  <c:v>0.32467532467999999</c:v>
                </c:pt>
                <c:pt idx="14">
                  <c:v>0.41899999999999998</c:v>
                </c:pt>
                <c:pt idx="15">
                  <c:v>0.34126984126999999</c:v>
                </c:pt>
                <c:pt idx="16">
                  <c:v>0.37699680511</c:v>
                </c:pt>
                <c:pt idx="17">
                  <c:v>0.35243553009</c:v>
                </c:pt>
                <c:pt idx="18">
                  <c:v>0.33300000000000002</c:v>
                </c:pt>
                <c:pt idx="19">
                  <c:v>0.33570131112437401</c:v>
                </c:pt>
                <c:pt idx="20">
                  <c:v>0.36159999999999998</c:v>
                </c:pt>
                <c:pt idx="21">
                  <c:v>0.33579999999999999</c:v>
                </c:pt>
                <c:pt idx="22">
                  <c:v>0.3553</c:v>
                </c:pt>
                <c:pt idx="23">
                  <c:v>0.34104046243000002</c:v>
                </c:pt>
                <c:pt idx="24">
                  <c:v>0.33</c:v>
                </c:pt>
                <c:pt idx="25">
                  <c:v>0.34163701068000002</c:v>
                </c:pt>
                <c:pt idx="26">
                  <c:v>0.33788395904000001</c:v>
                </c:pt>
                <c:pt idx="27">
                  <c:v>0.34585605323542901</c:v>
                </c:pt>
                <c:pt idx="28">
                  <c:v>0.34364261167999999</c:v>
                </c:pt>
                <c:pt idx="29">
                  <c:v>0.36776167542937299</c:v>
                </c:pt>
                <c:pt idx="30">
                  <c:v>0.35649999999999998</c:v>
                </c:pt>
                <c:pt idx="31">
                  <c:v>0.28510899044528687</c:v>
                </c:pt>
                <c:pt idx="32">
                  <c:v>0.30324909747000001</c:v>
                </c:pt>
                <c:pt idx="33">
                  <c:v>0.29351535835999998</c:v>
                </c:pt>
                <c:pt idx="34">
                  <c:v>0.28223194508009197</c:v>
                </c:pt>
                <c:pt idx="35">
                  <c:v>0.2727</c:v>
                </c:pt>
                <c:pt idx="36">
                  <c:v>0.35360000000000003</c:v>
                </c:pt>
                <c:pt idx="37">
                  <c:v>0.3448</c:v>
                </c:pt>
                <c:pt idx="38">
                  <c:v>0.2782</c:v>
                </c:pt>
                <c:pt idx="39">
                  <c:v>0.2538070676830817</c:v>
                </c:pt>
                <c:pt idx="40">
                  <c:v>0.28570000000000001</c:v>
                </c:pt>
                <c:pt idx="41">
                  <c:v>0.31559999999999999</c:v>
                </c:pt>
                <c:pt idx="42">
                  <c:v>0.26371475873975891</c:v>
                </c:pt>
                <c:pt idx="43">
                  <c:v>0.36649999999999999</c:v>
                </c:pt>
                <c:pt idx="44">
                  <c:v>0.33329999999999999</c:v>
                </c:pt>
                <c:pt idx="45">
                  <c:v>0.30719999999999997</c:v>
                </c:pt>
                <c:pt idx="46">
                  <c:v>0.32140000000000002</c:v>
                </c:pt>
                <c:pt idx="47">
                  <c:v>0.3115</c:v>
                </c:pt>
                <c:pt idx="48">
                  <c:v>0.27834999999999999</c:v>
                </c:pt>
                <c:pt idx="49">
                  <c:v>0.33750000000000002</c:v>
                </c:pt>
                <c:pt idx="50">
                  <c:v>0.33235000000000003</c:v>
                </c:pt>
                <c:pt idx="51">
                  <c:v>0.32715</c:v>
                </c:pt>
                <c:pt idx="52">
                  <c:v>0.31740000000000002</c:v>
                </c:pt>
                <c:pt idx="53">
                  <c:v>0.31079999999999997</c:v>
                </c:pt>
                <c:pt idx="54">
                  <c:v>0.34584999999999999</c:v>
                </c:pt>
                <c:pt idx="55">
                  <c:v>0.31895000000000001</c:v>
                </c:pt>
                <c:pt idx="56">
                  <c:v>0.32824999999999999</c:v>
                </c:pt>
                <c:pt idx="57">
                  <c:v>0.34855000000000003</c:v>
                </c:pt>
                <c:pt idx="58">
                  <c:v>0.26848460514687211</c:v>
                </c:pt>
                <c:pt idx="59">
                  <c:v>0.34699999999999998</c:v>
                </c:pt>
                <c:pt idx="60">
                  <c:v>0.30690000000000001</c:v>
                </c:pt>
                <c:pt idx="61">
                  <c:v>0.3427</c:v>
                </c:pt>
                <c:pt idx="62">
                  <c:v>0.35765000000000002</c:v>
                </c:pt>
                <c:pt idx="63">
                  <c:v>0.3206</c:v>
                </c:pt>
                <c:pt idx="64">
                  <c:v>0.33889999999999998</c:v>
                </c:pt>
                <c:pt idx="65">
                  <c:v>0.31574999999999998</c:v>
                </c:pt>
                <c:pt idx="66">
                  <c:v>0.33284999999999998</c:v>
                </c:pt>
                <c:pt idx="67">
                  <c:v>0.36230000000000001</c:v>
                </c:pt>
                <c:pt idx="68">
                  <c:v>0.35219999999999996</c:v>
                </c:pt>
                <c:pt idx="69">
                  <c:v>0.36104999999999998</c:v>
                </c:pt>
                <c:pt idx="70">
                  <c:v>0.34240000000000004</c:v>
                </c:pt>
                <c:pt idx="71">
                  <c:v>0.37214999999999998</c:v>
                </c:pt>
                <c:pt idx="72">
                  <c:v>0.34814999999999996</c:v>
                </c:pt>
                <c:pt idx="73">
                  <c:v>0.3327</c:v>
                </c:pt>
                <c:pt idx="74">
                  <c:v>0.34639999999999999</c:v>
                </c:pt>
                <c:pt idx="75">
                  <c:v>0.35055000000000003</c:v>
                </c:pt>
                <c:pt idx="76">
                  <c:v>0.35609999999999997</c:v>
                </c:pt>
                <c:pt idx="77">
                  <c:v>0.33935000000000004</c:v>
                </c:pt>
                <c:pt idx="78">
                  <c:v>0.37270000000000003</c:v>
                </c:pt>
                <c:pt idx="79">
                  <c:v>0.37395</c:v>
                </c:pt>
                <c:pt idx="80">
                  <c:v>0.3725</c:v>
                </c:pt>
                <c:pt idx="81">
                  <c:v>0.36445</c:v>
                </c:pt>
                <c:pt idx="82">
                  <c:v>0.31531464703546302</c:v>
                </c:pt>
                <c:pt idx="83">
                  <c:v>0.39805000000000001</c:v>
                </c:pt>
                <c:pt idx="84">
                  <c:v>0.38900000000000001</c:v>
                </c:pt>
                <c:pt idx="85">
                  <c:v>0.32495000000000002</c:v>
                </c:pt>
                <c:pt idx="86">
                  <c:v>0.40125</c:v>
                </c:pt>
                <c:pt idx="87">
                  <c:v>0.36454999999999999</c:v>
                </c:pt>
                <c:pt idx="88">
                  <c:v>0.38614999999999999</c:v>
                </c:pt>
                <c:pt idx="89">
                  <c:v>0.36085</c:v>
                </c:pt>
                <c:pt idx="90">
                  <c:v>0.38385000000000002</c:v>
                </c:pt>
                <c:pt idx="91">
                  <c:v>0.34194999999999998</c:v>
                </c:pt>
                <c:pt idx="92">
                  <c:v>0.37155000000000005</c:v>
                </c:pt>
                <c:pt idx="93">
                  <c:v>0.35475000000000001</c:v>
                </c:pt>
                <c:pt idx="94">
                  <c:v>0.34894999999999998</c:v>
                </c:pt>
                <c:pt idx="95">
                  <c:v>0.32413065301590394</c:v>
                </c:pt>
                <c:pt idx="96">
                  <c:v>0.3866</c:v>
                </c:pt>
                <c:pt idx="97">
                  <c:v>0.36480000000000001</c:v>
                </c:pt>
                <c:pt idx="98">
                  <c:v>0.37809999999999999</c:v>
                </c:pt>
                <c:pt idx="99">
                  <c:v>0.38579999999999998</c:v>
                </c:pt>
                <c:pt idx="100">
                  <c:v>0.35360000000000003</c:v>
                </c:pt>
                <c:pt idx="101">
                  <c:v>0.3523</c:v>
                </c:pt>
                <c:pt idx="102">
                  <c:v>0.37124999999999997</c:v>
                </c:pt>
                <c:pt idx="103">
                  <c:v>0.36860000000000004</c:v>
                </c:pt>
                <c:pt idx="104">
                  <c:v>0.33950000000000002</c:v>
                </c:pt>
              </c:numCache>
            </c:numRef>
          </c:val>
          <c:smooth val="0"/>
          <c:extLst>
            <c:ext xmlns:c16="http://schemas.microsoft.com/office/drawing/2014/chart" uri="{C3380CC4-5D6E-409C-BE32-E72D297353CC}">
              <c16:uniqueId val="{00000003-0DC0-4E8C-8F2F-60626E860E38}"/>
            </c:ext>
          </c:extLst>
        </c:ser>
        <c:dLbls>
          <c:showLegendKey val="0"/>
          <c:showVal val="0"/>
          <c:showCatName val="0"/>
          <c:showSerName val="0"/>
          <c:showPercent val="0"/>
          <c:showBubbleSize val="0"/>
        </c:dLbls>
        <c:smooth val="0"/>
        <c:axId val="695317224"/>
        <c:axId val="695324112"/>
      </c:lineChart>
      <c:dateAx>
        <c:axId val="695317224"/>
        <c:scaling>
          <c:orientation val="minMax"/>
          <c:max val="43831"/>
        </c:scaling>
        <c:delete val="0"/>
        <c:axPos val="b"/>
        <c:majorGridlines>
          <c:spPr>
            <a:ln w="9525" cap="flat" cmpd="sng" algn="ctr">
              <a:solidFill>
                <a:schemeClr val="tx1">
                  <a:lumMod val="15000"/>
                  <a:lumOff val="85000"/>
                </a:schemeClr>
              </a:solidFill>
              <a:round/>
            </a:ln>
            <a:effectLst/>
          </c:spPr>
        </c:majorGridlines>
        <c:numFmt formatCode="[$-40C]yyyy;@" sourceLinked="0"/>
        <c:majorTickMark val="cross"/>
        <c:minorTickMark val="out"/>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95324112"/>
        <c:crosses val="autoZero"/>
        <c:auto val="1"/>
        <c:lblOffset val="100"/>
        <c:baseTimeUnit val="months"/>
        <c:majorUnit val="12"/>
        <c:majorTimeUnit val="months"/>
        <c:minorUnit val="6"/>
        <c:minorTimeUnit val="months"/>
      </c:dateAx>
      <c:valAx>
        <c:axId val="695324112"/>
        <c:scaling>
          <c:orientation val="minMax"/>
          <c:min val="0.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95317224"/>
        <c:crosses val="autoZero"/>
        <c:crossBetween val="between"/>
      </c:valAx>
      <c:spPr>
        <a:noFill/>
        <a:ln>
          <a:noFill/>
        </a:ln>
        <a:effectLst/>
      </c:spPr>
    </c:plotArea>
    <c:plotVisOnly val="1"/>
    <c:dispBlanksAs val="gap"/>
    <c:showDLblsOverMax val="0"/>
  </c:chart>
  <c:spPr>
    <a:noFill/>
    <a:ln>
      <a:noFill/>
    </a:ln>
    <a:effectLst/>
  </c:spPr>
  <c:txPr>
    <a:bodyPr/>
    <a:lstStyle/>
    <a:p>
      <a:pPr>
        <a:defRPr sz="900"/>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3">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tx1">
        <a:lumMod val="65000"/>
        <a:lumOff val="35000"/>
      </a:schemeClr>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5400" cap="flat" cmpd="dbl" algn="ctr">
        <a:solidFill>
          <a:schemeClr val="phClr">
            <a:alpha val="50000"/>
          </a:schemeClr>
        </a:solidFill>
        <a:round/>
      </a:ln>
    </cs:spPr>
  </cs:dataPointLine>
  <cs:dataPointMarker>
    <cs:lnRef idx="0">
      <cs:styleClr val="auto"/>
    </cs:lnRef>
    <cs:fillRef idx="0">
      <cs:styleClr val="auto"/>
    </cs:fillRef>
    <cs:effectRef idx="0"/>
    <cs:fontRef idx="minor">
      <a:schemeClr val="dk1"/>
    </cs:fontRef>
    <cs:spPr>
      <a:ln w="34925" cap="flat" cmpd="dbl" algn="ctr">
        <a:solidFill>
          <a:schemeClr val="phClr">
            <a:lumMod val="75000"/>
            <a:alpha val="70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kern="1200" spc="0" normalizeH="0" baseline="0"/>
  </cs:title>
  <cs:trendline>
    <cs:lnRef idx="0">
      <cs:styleClr val="0"/>
    </cs:lnRef>
    <cs:fillRef idx="0"/>
    <cs:effectRef idx="0"/>
    <cs:fontRef idx="minor">
      <a:schemeClr val="tx1"/>
    </cs:fontRef>
    <cs:spPr>
      <a:ln w="38100" cap="rnd" cmpd="sng" algn="ctr">
        <a:solidFill>
          <a:schemeClr val="phClr">
            <a:lumMod val="75000"/>
            <a:alpha val="25000"/>
          </a:scheme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b="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306FB5-A2B2-49C6-9AD1-55B6917CD944}" type="doc">
      <dgm:prSet loTypeId="urn:microsoft.com/office/officeart/2005/8/layout/cycle2" loCatId="cycle" qsTypeId="urn:microsoft.com/office/officeart/2005/8/quickstyle/simple2" qsCatId="simple" csTypeId="urn:microsoft.com/office/officeart/2005/8/colors/colorful4" csCatId="colorful" phldr="1"/>
      <dgm:spPr/>
      <dgm:t>
        <a:bodyPr/>
        <a:lstStyle/>
        <a:p>
          <a:endParaRPr lang="fr-FR"/>
        </a:p>
      </dgm:t>
    </dgm:pt>
    <dgm:pt modelId="{9DF4BBD3-25B6-419A-AB91-DE3ACD9C4242}">
      <dgm:prSet phldrT="[Texte]" phldr="1" custT="1"/>
      <dgm:spPr>
        <a:solidFill>
          <a:schemeClr val="accent2"/>
        </a:solidFill>
      </dgm:spPr>
      <dgm:t>
        <a:bodyPr/>
        <a:lstStyle/>
        <a:p>
          <a:endParaRPr lang="fr-FR" sz="2000" dirty="0"/>
        </a:p>
      </dgm:t>
    </dgm:pt>
    <dgm:pt modelId="{98CC9FE9-8325-4543-9BDF-A0D40F4BE211}" type="parTrans" cxnId="{7D1C661D-5452-4A24-A461-D1FDD661C07C}">
      <dgm:prSet/>
      <dgm:spPr/>
      <dgm:t>
        <a:bodyPr/>
        <a:lstStyle/>
        <a:p>
          <a:endParaRPr lang="fr-FR"/>
        </a:p>
      </dgm:t>
    </dgm:pt>
    <dgm:pt modelId="{51E61400-E8A1-4078-B0D1-05769AFE3FC2}" type="sibTrans" cxnId="{7D1C661D-5452-4A24-A461-D1FDD661C07C}">
      <dgm:prSet/>
      <dgm:spPr/>
      <dgm:t>
        <a:bodyPr/>
        <a:lstStyle/>
        <a:p>
          <a:endParaRPr lang="fr-FR"/>
        </a:p>
      </dgm:t>
    </dgm:pt>
    <dgm:pt modelId="{A16B7A32-C1AD-495A-A377-0B9A0A7FEC9F}">
      <dgm:prSet phldrT="[Texte]" phldr="1" custT="1"/>
      <dgm:spPr>
        <a:solidFill>
          <a:schemeClr val="accent3"/>
        </a:solidFill>
      </dgm:spPr>
      <dgm:t>
        <a:bodyPr/>
        <a:lstStyle/>
        <a:p>
          <a:endParaRPr lang="fr-FR" sz="2000" dirty="0"/>
        </a:p>
      </dgm:t>
    </dgm:pt>
    <dgm:pt modelId="{054EB8F3-687D-47C1-A8CA-AA8906B81A64}" type="parTrans" cxnId="{D39E6565-AB8E-4150-9AD1-F0C376D118EA}">
      <dgm:prSet/>
      <dgm:spPr/>
      <dgm:t>
        <a:bodyPr/>
        <a:lstStyle/>
        <a:p>
          <a:endParaRPr lang="fr-FR"/>
        </a:p>
      </dgm:t>
    </dgm:pt>
    <dgm:pt modelId="{D093C8A5-C38E-46B0-A43A-6E4799DBF5B8}" type="sibTrans" cxnId="{D39E6565-AB8E-4150-9AD1-F0C376D118EA}">
      <dgm:prSet/>
      <dgm:spPr/>
      <dgm:t>
        <a:bodyPr/>
        <a:lstStyle/>
        <a:p>
          <a:endParaRPr lang="fr-FR"/>
        </a:p>
      </dgm:t>
    </dgm:pt>
    <dgm:pt modelId="{2580DAD5-E4B5-4293-AB07-A4C506041096}">
      <dgm:prSet phldrT="[Texte]" phldr="1" custT="1"/>
      <dgm:spPr>
        <a:solidFill>
          <a:schemeClr val="accent5"/>
        </a:solidFill>
      </dgm:spPr>
      <dgm:t>
        <a:bodyPr/>
        <a:lstStyle/>
        <a:p>
          <a:endParaRPr lang="fr-FR" sz="2000" dirty="0"/>
        </a:p>
      </dgm:t>
    </dgm:pt>
    <dgm:pt modelId="{3872E00E-B2E4-4A20-9A82-F208316DB251}" type="parTrans" cxnId="{75528107-9022-476D-AE40-85E56DB393F3}">
      <dgm:prSet/>
      <dgm:spPr/>
      <dgm:t>
        <a:bodyPr/>
        <a:lstStyle/>
        <a:p>
          <a:endParaRPr lang="fr-FR"/>
        </a:p>
      </dgm:t>
    </dgm:pt>
    <dgm:pt modelId="{8828E4FD-4B51-4892-8A21-08016202413A}" type="sibTrans" cxnId="{75528107-9022-476D-AE40-85E56DB393F3}">
      <dgm:prSet/>
      <dgm:spPr/>
      <dgm:t>
        <a:bodyPr/>
        <a:lstStyle/>
        <a:p>
          <a:endParaRPr lang="fr-FR"/>
        </a:p>
      </dgm:t>
    </dgm:pt>
    <dgm:pt modelId="{8DF2A84E-9439-4676-B13B-880F92495483}">
      <dgm:prSet phldrT="[Texte]" phldr="1" custT="1"/>
      <dgm:spPr/>
      <dgm:t>
        <a:bodyPr/>
        <a:lstStyle/>
        <a:p>
          <a:endParaRPr lang="fr-FR" sz="2000" dirty="0"/>
        </a:p>
      </dgm:t>
    </dgm:pt>
    <dgm:pt modelId="{7051D416-35AC-401B-833F-A4F8C8DD6EA9}" type="parTrans" cxnId="{49A60ED3-5978-4CAC-A39A-F10C23E6AFF3}">
      <dgm:prSet/>
      <dgm:spPr/>
      <dgm:t>
        <a:bodyPr/>
        <a:lstStyle/>
        <a:p>
          <a:endParaRPr lang="fr-FR"/>
        </a:p>
      </dgm:t>
    </dgm:pt>
    <dgm:pt modelId="{C8218148-B48A-4CD5-B315-EB4E2CA794B6}" type="sibTrans" cxnId="{49A60ED3-5978-4CAC-A39A-F10C23E6AFF3}">
      <dgm:prSet/>
      <dgm:spPr/>
      <dgm:t>
        <a:bodyPr/>
        <a:lstStyle/>
        <a:p>
          <a:endParaRPr lang="fr-FR"/>
        </a:p>
      </dgm:t>
    </dgm:pt>
    <dgm:pt modelId="{435C8848-87CA-47E9-A5F7-99C1EC16E483}">
      <dgm:prSet phldrT="[Texte]" phldr="1" custT="1"/>
      <dgm:spPr>
        <a:solidFill>
          <a:srgbClr val="00B0F0"/>
        </a:solidFill>
      </dgm:spPr>
      <dgm:t>
        <a:bodyPr/>
        <a:lstStyle/>
        <a:p>
          <a:endParaRPr lang="fr-FR" sz="2000" dirty="0"/>
        </a:p>
      </dgm:t>
    </dgm:pt>
    <dgm:pt modelId="{A4708D6C-7804-40ED-AC27-D9D8D2A4430F}" type="parTrans" cxnId="{D75495CB-BD7C-4D1C-A798-9A39418CE5D5}">
      <dgm:prSet/>
      <dgm:spPr/>
      <dgm:t>
        <a:bodyPr/>
        <a:lstStyle/>
        <a:p>
          <a:endParaRPr lang="fr-FR"/>
        </a:p>
      </dgm:t>
    </dgm:pt>
    <dgm:pt modelId="{897A74CA-12E4-4886-9909-D0C39E0E9701}" type="sibTrans" cxnId="{D75495CB-BD7C-4D1C-A798-9A39418CE5D5}">
      <dgm:prSet/>
      <dgm:spPr>
        <a:solidFill>
          <a:srgbClr val="00B0F0"/>
        </a:solidFill>
      </dgm:spPr>
      <dgm:t>
        <a:bodyPr/>
        <a:lstStyle/>
        <a:p>
          <a:endParaRPr lang="fr-FR"/>
        </a:p>
      </dgm:t>
    </dgm:pt>
    <dgm:pt modelId="{2549E5CF-6BE3-4B25-97C4-0F3526604FDD}" type="pres">
      <dgm:prSet presAssocID="{87306FB5-A2B2-49C6-9AD1-55B6917CD944}" presName="cycle" presStyleCnt="0">
        <dgm:presLayoutVars>
          <dgm:dir/>
          <dgm:resizeHandles val="exact"/>
        </dgm:presLayoutVars>
      </dgm:prSet>
      <dgm:spPr/>
    </dgm:pt>
    <dgm:pt modelId="{12C7F52A-8E56-4217-BBC6-06CF6074755F}" type="pres">
      <dgm:prSet presAssocID="{9DF4BBD3-25B6-419A-AB91-DE3ACD9C4242}" presName="node" presStyleLbl="node1" presStyleIdx="0" presStyleCnt="5">
        <dgm:presLayoutVars>
          <dgm:bulletEnabled val="1"/>
        </dgm:presLayoutVars>
      </dgm:prSet>
      <dgm:spPr/>
    </dgm:pt>
    <dgm:pt modelId="{FB2D05D1-EBAC-45C1-9BC3-97903D6597E1}" type="pres">
      <dgm:prSet presAssocID="{51E61400-E8A1-4078-B0D1-05769AFE3FC2}" presName="sibTrans" presStyleLbl="sibTrans2D1" presStyleIdx="0" presStyleCnt="5"/>
      <dgm:spPr/>
    </dgm:pt>
    <dgm:pt modelId="{845E2A29-6F89-486D-8E56-8819FCE66F58}" type="pres">
      <dgm:prSet presAssocID="{51E61400-E8A1-4078-B0D1-05769AFE3FC2}" presName="connectorText" presStyleLbl="sibTrans2D1" presStyleIdx="0" presStyleCnt="5"/>
      <dgm:spPr/>
    </dgm:pt>
    <dgm:pt modelId="{DDDB76BB-D706-4697-96A1-8345580A3E0E}" type="pres">
      <dgm:prSet presAssocID="{A16B7A32-C1AD-495A-A377-0B9A0A7FEC9F}" presName="node" presStyleLbl="node1" presStyleIdx="1" presStyleCnt="5">
        <dgm:presLayoutVars>
          <dgm:bulletEnabled val="1"/>
        </dgm:presLayoutVars>
      </dgm:prSet>
      <dgm:spPr/>
    </dgm:pt>
    <dgm:pt modelId="{1023D39A-31F1-4A83-8AD8-96C1812B5FDF}" type="pres">
      <dgm:prSet presAssocID="{D093C8A5-C38E-46B0-A43A-6E4799DBF5B8}" presName="sibTrans" presStyleLbl="sibTrans2D1" presStyleIdx="1" presStyleCnt="5"/>
      <dgm:spPr/>
    </dgm:pt>
    <dgm:pt modelId="{6A16FD32-ED4C-4555-95E6-E17D53BD0E60}" type="pres">
      <dgm:prSet presAssocID="{D093C8A5-C38E-46B0-A43A-6E4799DBF5B8}" presName="connectorText" presStyleLbl="sibTrans2D1" presStyleIdx="1" presStyleCnt="5"/>
      <dgm:spPr/>
    </dgm:pt>
    <dgm:pt modelId="{6F524604-84AD-4D96-A7EE-EFC46B76EE8D}" type="pres">
      <dgm:prSet presAssocID="{2580DAD5-E4B5-4293-AB07-A4C506041096}" presName="node" presStyleLbl="node1" presStyleIdx="2" presStyleCnt="5">
        <dgm:presLayoutVars>
          <dgm:bulletEnabled val="1"/>
        </dgm:presLayoutVars>
      </dgm:prSet>
      <dgm:spPr/>
    </dgm:pt>
    <dgm:pt modelId="{EBD0885B-17D0-430C-A851-26B86F60960F}" type="pres">
      <dgm:prSet presAssocID="{8828E4FD-4B51-4892-8A21-08016202413A}" presName="sibTrans" presStyleLbl="sibTrans2D1" presStyleIdx="2" presStyleCnt="5"/>
      <dgm:spPr/>
    </dgm:pt>
    <dgm:pt modelId="{92DCAC41-0ABC-4ED1-88F9-CEBAA95A0C0F}" type="pres">
      <dgm:prSet presAssocID="{8828E4FD-4B51-4892-8A21-08016202413A}" presName="connectorText" presStyleLbl="sibTrans2D1" presStyleIdx="2" presStyleCnt="5"/>
      <dgm:spPr/>
    </dgm:pt>
    <dgm:pt modelId="{7460B5D4-3A36-4CF5-86DB-C1955EA6D52B}" type="pres">
      <dgm:prSet presAssocID="{8DF2A84E-9439-4676-B13B-880F92495483}" presName="node" presStyleLbl="node1" presStyleIdx="3" presStyleCnt="5">
        <dgm:presLayoutVars>
          <dgm:bulletEnabled val="1"/>
        </dgm:presLayoutVars>
      </dgm:prSet>
      <dgm:spPr/>
    </dgm:pt>
    <dgm:pt modelId="{16D4F65C-FD7E-454B-A435-01046A163639}" type="pres">
      <dgm:prSet presAssocID="{C8218148-B48A-4CD5-B315-EB4E2CA794B6}" presName="sibTrans" presStyleLbl="sibTrans2D1" presStyleIdx="3" presStyleCnt="5"/>
      <dgm:spPr/>
    </dgm:pt>
    <dgm:pt modelId="{E2292487-6927-48A3-9F9D-64DDE27F4EDD}" type="pres">
      <dgm:prSet presAssocID="{C8218148-B48A-4CD5-B315-EB4E2CA794B6}" presName="connectorText" presStyleLbl="sibTrans2D1" presStyleIdx="3" presStyleCnt="5"/>
      <dgm:spPr/>
    </dgm:pt>
    <dgm:pt modelId="{382240D4-C898-4910-84A6-839B8A331502}" type="pres">
      <dgm:prSet presAssocID="{435C8848-87CA-47E9-A5F7-99C1EC16E483}" presName="node" presStyleLbl="node1" presStyleIdx="4" presStyleCnt="5">
        <dgm:presLayoutVars>
          <dgm:bulletEnabled val="1"/>
        </dgm:presLayoutVars>
      </dgm:prSet>
      <dgm:spPr/>
    </dgm:pt>
    <dgm:pt modelId="{468A1386-0908-4400-80C2-60E7E204102D}" type="pres">
      <dgm:prSet presAssocID="{897A74CA-12E4-4886-9909-D0C39E0E9701}" presName="sibTrans" presStyleLbl="sibTrans2D1" presStyleIdx="4" presStyleCnt="5"/>
      <dgm:spPr/>
    </dgm:pt>
    <dgm:pt modelId="{3A775353-482E-4CE9-B20D-AA3100346260}" type="pres">
      <dgm:prSet presAssocID="{897A74CA-12E4-4886-9909-D0C39E0E9701}" presName="connectorText" presStyleLbl="sibTrans2D1" presStyleIdx="4" presStyleCnt="5"/>
      <dgm:spPr/>
    </dgm:pt>
  </dgm:ptLst>
  <dgm:cxnLst>
    <dgm:cxn modelId="{75528107-9022-476D-AE40-85E56DB393F3}" srcId="{87306FB5-A2B2-49C6-9AD1-55B6917CD944}" destId="{2580DAD5-E4B5-4293-AB07-A4C506041096}" srcOrd="2" destOrd="0" parTransId="{3872E00E-B2E4-4A20-9A82-F208316DB251}" sibTransId="{8828E4FD-4B51-4892-8A21-08016202413A}"/>
    <dgm:cxn modelId="{7D1C661D-5452-4A24-A461-D1FDD661C07C}" srcId="{87306FB5-A2B2-49C6-9AD1-55B6917CD944}" destId="{9DF4BBD3-25B6-419A-AB91-DE3ACD9C4242}" srcOrd="0" destOrd="0" parTransId="{98CC9FE9-8325-4543-9BDF-A0D40F4BE211}" sibTransId="{51E61400-E8A1-4078-B0D1-05769AFE3FC2}"/>
    <dgm:cxn modelId="{F09F3D24-1948-4AC1-A18C-EFF985ECD62E}" type="presOf" srcId="{9DF4BBD3-25B6-419A-AB91-DE3ACD9C4242}" destId="{12C7F52A-8E56-4217-BBC6-06CF6074755F}" srcOrd="0" destOrd="0" presId="urn:microsoft.com/office/officeart/2005/8/layout/cycle2"/>
    <dgm:cxn modelId="{F248C62D-08D6-4448-AAF4-6B4C1A9C5AC9}" type="presOf" srcId="{D093C8A5-C38E-46B0-A43A-6E4799DBF5B8}" destId="{6A16FD32-ED4C-4555-95E6-E17D53BD0E60}" srcOrd="1" destOrd="0" presId="urn:microsoft.com/office/officeart/2005/8/layout/cycle2"/>
    <dgm:cxn modelId="{254BB73C-EB7B-4BC1-BB35-CDF9F81E1876}" type="presOf" srcId="{D093C8A5-C38E-46B0-A43A-6E4799DBF5B8}" destId="{1023D39A-31F1-4A83-8AD8-96C1812B5FDF}" srcOrd="0" destOrd="0" presId="urn:microsoft.com/office/officeart/2005/8/layout/cycle2"/>
    <dgm:cxn modelId="{C4D7B048-BB71-4921-B939-DCA1F97BFDE0}" type="presOf" srcId="{A16B7A32-C1AD-495A-A377-0B9A0A7FEC9F}" destId="{DDDB76BB-D706-4697-96A1-8345580A3E0E}" srcOrd="0" destOrd="0" presId="urn:microsoft.com/office/officeart/2005/8/layout/cycle2"/>
    <dgm:cxn modelId="{1518605F-1242-42B5-9396-E69156EC186B}" type="presOf" srcId="{C8218148-B48A-4CD5-B315-EB4E2CA794B6}" destId="{E2292487-6927-48A3-9F9D-64DDE27F4EDD}" srcOrd="1" destOrd="0" presId="urn:microsoft.com/office/officeart/2005/8/layout/cycle2"/>
    <dgm:cxn modelId="{A97F1F63-6270-4C4C-B3C6-81CAD8B0236C}" type="presOf" srcId="{897A74CA-12E4-4886-9909-D0C39E0E9701}" destId="{468A1386-0908-4400-80C2-60E7E204102D}" srcOrd="0" destOrd="0" presId="urn:microsoft.com/office/officeart/2005/8/layout/cycle2"/>
    <dgm:cxn modelId="{D39E6565-AB8E-4150-9AD1-F0C376D118EA}" srcId="{87306FB5-A2B2-49C6-9AD1-55B6917CD944}" destId="{A16B7A32-C1AD-495A-A377-0B9A0A7FEC9F}" srcOrd="1" destOrd="0" parTransId="{054EB8F3-687D-47C1-A8CA-AA8906B81A64}" sibTransId="{D093C8A5-C38E-46B0-A43A-6E4799DBF5B8}"/>
    <dgm:cxn modelId="{60F5F165-1165-4592-8A79-674BBE2B70E5}" type="presOf" srcId="{87306FB5-A2B2-49C6-9AD1-55B6917CD944}" destId="{2549E5CF-6BE3-4B25-97C4-0F3526604FDD}" srcOrd="0" destOrd="0" presId="urn:microsoft.com/office/officeart/2005/8/layout/cycle2"/>
    <dgm:cxn modelId="{E0EE0D67-7606-4AC5-A047-F9AC9B3D8910}" type="presOf" srcId="{897A74CA-12E4-4886-9909-D0C39E0E9701}" destId="{3A775353-482E-4CE9-B20D-AA3100346260}" srcOrd="1" destOrd="0" presId="urn:microsoft.com/office/officeart/2005/8/layout/cycle2"/>
    <dgm:cxn modelId="{890F7F6A-DD89-49A1-B4B7-C70F6D786396}" type="presOf" srcId="{C8218148-B48A-4CD5-B315-EB4E2CA794B6}" destId="{16D4F65C-FD7E-454B-A435-01046A163639}" srcOrd="0" destOrd="0" presId="urn:microsoft.com/office/officeart/2005/8/layout/cycle2"/>
    <dgm:cxn modelId="{BC18C66A-A949-4BFE-820B-0EB9A79E441D}" type="presOf" srcId="{2580DAD5-E4B5-4293-AB07-A4C506041096}" destId="{6F524604-84AD-4D96-A7EE-EFC46B76EE8D}" srcOrd="0" destOrd="0" presId="urn:microsoft.com/office/officeart/2005/8/layout/cycle2"/>
    <dgm:cxn modelId="{09BB5B8E-44F9-4371-B997-1035CB4889D0}" type="presOf" srcId="{51E61400-E8A1-4078-B0D1-05769AFE3FC2}" destId="{FB2D05D1-EBAC-45C1-9BC3-97903D6597E1}" srcOrd="0" destOrd="0" presId="urn:microsoft.com/office/officeart/2005/8/layout/cycle2"/>
    <dgm:cxn modelId="{F51860A6-8982-48AF-96C9-409F1A2BBE1D}" type="presOf" srcId="{51E61400-E8A1-4078-B0D1-05769AFE3FC2}" destId="{845E2A29-6F89-486D-8E56-8819FCE66F58}" srcOrd="1" destOrd="0" presId="urn:microsoft.com/office/officeart/2005/8/layout/cycle2"/>
    <dgm:cxn modelId="{6109A5B7-98DF-4CC6-9DE4-7AED1121F5E3}" type="presOf" srcId="{8DF2A84E-9439-4676-B13B-880F92495483}" destId="{7460B5D4-3A36-4CF5-86DB-C1955EA6D52B}" srcOrd="0" destOrd="0" presId="urn:microsoft.com/office/officeart/2005/8/layout/cycle2"/>
    <dgm:cxn modelId="{D75495CB-BD7C-4D1C-A798-9A39418CE5D5}" srcId="{87306FB5-A2B2-49C6-9AD1-55B6917CD944}" destId="{435C8848-87CA-47E9-A5F7-99C1EC16E483}" srcOrd="4" destOrd="0" parTransId="{A4708D6C-7804-40ED-AC27-D9D8D2A4430F}" sibTransId="{897A74CA-12E4-4886-9909-D0C39E0E9701}"/>
    <dgm:cxn modelId="{49A60ED3-5978-4CAC-A39A-F10C23E6AFF3}" srcId="{87306FB5-A2B2-49C6-9AD1-55B6917CD944}" destId="{8DF2A84E-9439-4676-B13B-880F92495483}" srcOrd="3" destOrd="0" parTransId="{7051D416-35AC-401B-833F-A4F8C8DD6EA9}" sibTransId="{C8218148-B48A-4CD5-B315-EB4E2CA794B6}"/>
    <dgm:cxn modelId="{82AA26D8-D355-4DF9-B9D7-60DF4FCC3725}" type="presOf" srcId="{8828E4FD-4B51-4892-8A21-08016202413A}" destId="{92DCAC41-0ABC-4ED1-88F9-CEBAA95A0C0F}" srcOrd="1" destOrd="0" presId="urn:microsoft.com/office/officeart/2005/8/layout/cycle2"/>
    <dgm:cxn modelId="{16C77CDD-D800-4138-88E0-89EC026BCB48}" type="presOf" srcId="{435C8848-87CA-47E9-A5F7-99C1EC16E483}" destId="{382240D4-C898-4910-84A6-839B8A331502}" srcOrd="0" destOrd="0" presId="urn:microsoft.com/office/officeart/2005/8/layout/cycle2"/>
    <dgm:cxn modelId="{F603A5E7-6B12-4C2E-B642-7E0D841F5EE0}" type="presOf" srcId="{8828E4FD-4B51-4892-8A21-08016202413A}" destId="{EBD0885B-17D0-430C-A851-26B86F60960F}" srcOrd="0" destOrd="0" presId="urn:microsoft.com/office/officeart/2005/8/layout/cycle2"/>
    <dgm:cxn modelId="{8BC63270-C73D-4A33-AFA5-BE8D3EB1EA0E}" type="presParOf" srcId="{2549E5CF-6BE3-4B25-97C4-0F3526604FDD}" destId="{12C7F52A-8E56-4217-BBC6-06CF6074755F}" srcOrd="0" destOrd="0" presId="urn:microsoft.com/office/officeart/2005/8/layout/cycle2"/>
    <dgm:cxn modelId="{BF2D279C-461A-451C-9A32-658A66DD2C50}" type="presParOf" srcId="{2549E5CF-6BE3-4B25-97C4-0F3526604FDD}" destId="{FB2D05D1-EBAC-45C1-9BC3-97903D6597E1}" srcOrd="1" destOrd="0" presId="urn:microsoft.com/office/officeart/2005/8/layout/cycle2"/>
    <dgm:cxn modelId="{3CE18539-5CC8-4257-8E78-19AD97263672}" type="presParOf" srcId="{FB2D05D1-EBAC-45C1-9BC3-97903D6597E1}" destId="{845E2A29-6F89-486D-8E56-8819FCE66F58}" srcOrd="0" destOrd="0" presId="urn:microsoft.com/office/officeart/2005/8/layout/cycle2"/>
    <dgm:cxn modelId="{D0B63C1B-39D1-4D7A-B891-1CA359F4C91E}" type="presParOf" srcId="{2549E5CF-6BE3-4B25-97C4-0F3526604FDD}" destId="{DDDB76BB-D706-4697-96A1-8345580A3E0E}" srcOrd="2" destOrd="0" presId="urn:microsoft.com/office/officeart/2005/8/layout/cycle2"/>
    <dgm:cxn modelId="{17BCC936-E22A-45D3-AC30-1EFFCCAEA7F8}" type="presParOf" srcId="{2549E5CF-6BE3-4B25-97C4-0F3526604FDD}" destId="{1023D39A-31F1-4A83-8AD8-96C1812B5FDF}" srcOrd="3" destOrd="0" presId="urn:microsoft.com/office/officeart/2005/8/layout/cycle2"/>
    <dgm:cxn modelId="{34221E88-4227-463A-98C2-586B2BC9CB3D}" type="presParOf" srcId="{1023D39A-31F1-4A83-8AD8-96C1812B5FDF}" destId="{6A16FD32-ED4C-4555-95E6-E17D53BD0E60}" srcOrd="0" destOrd="0" presId="urn:microsoft.com/office/officeart/2005/8/layout/cycle2"/>
    <dgm:cxn modelId="{C18D64E6-3E41-44D2-85B1-E52BBEC2D7C4}" type="presParOf" srcId="{2549E5CF-6BE3-4B25-97C4-0F3526604FDD}" destId="{6F524604-84AD-4D96-A7EE-EFC46B76EE8D}" srcOrd="4" destOrd="0" presId="urn:microsoft.com/office/officeart/2005/8/layout/cycle2"/>
    <dgm:cxn modelId="{6B88546D-6A28-4EEE-BB7E-7FD5BA48422E}" type="presParOf" srcId="{2549E5CF-6BE3-4B25-97C4-0F3526604FDD}" destId="{EBD0885B-17D0-430C-A851-26B86F60960F}" srcOrd="5" destOrd="0" presId="urn:microsoft.com/office/officeart/2005/8/layout/cycle2"/>
    <dgm:cxn modelId="{86F83175-5EE2-4752-9E67-384F69C63F86}" type="presParOf" srcId="{EBD0885B-17D0-430C-A851-26B86F60960F}" destId="{92DCAC41-0ABC-4ED1-88F9-CEBAA95A0C0F}" srcOrd="0" destOrd="0" presId="urn:microsoft.com/office/officeart/2005/8/layout/cycle2"/>
    <dgm:cxn modelId="{772ACCC5-13E4-4D65-9B65-83CC4E32401A}" type="presParOf" srcId="{2549E5CF-6BE3-4B25-97C4-0F3526604FDD}" destId="{7460B5D4-3A36-4CF5-86DB-C1955EA6D52B}" srcOrd="6" destOrd="0" presId="urn:microsoft.com/office/officeart/2005/8/layout/cycle2"/>
    <dgm:cxn modelId="{17DBCD57-9E67-4A4C-A82B-BF530013E358}" type="presParOf" srcId="{2549E5CF-6BE3-4B25-97C4-0F3526604FDD}" destId="{16D4F65C-FD7E-454B-A435-01046A163639}" srcOrd="7" destOrd="0" presId="urn:microsoft.com/office/officeart/2005/8/layout/cycle2"/>
    <dgm:cxn modelId="{90CC98A4-C981-49CF-A7E3-649E896D6F02}" type="presParOf" srcId="{16D4F65C-FD7E-454B-A435-01046A163639}" destId="{E2292487-6927-48A3-9F9D-64DDE27F4EDD}" srcOrd="0" destOrd="0" presId="urn:microsoft.com/office/officeart/2005/8/layout/cycle2"/>
    <dgm:cxn modelId="{1528C34C-882D-4600-B27D-7000CA8C2852}" type="presParOf" srcId="{2549E5CF-6BE3-4B25-97C4-0F3526604FDD}" destId="{382240D4-C898-4910-84A6-839B8A331502}" srcOrd="8" destOrd="0" presId="urn:microsoft.com/office/officeart/2005/8/layout/cycle2"/>
    <dgm:cxn modelId="{1E80D24A-4E06-43D1-B571-4C1E6F653484}" type="presParOf" srcId="{2549E5CF-6BE3-4B25-97C4-0F3526604FDD}" destId="{468A1386-0908-4400-80C2-60E7E204102D}" srcOrd="9" destOrd="0" presId="urn:microsoft.com/office/officeart/2005/8/layout/cycle2"/>
    <dgm:cxn modelId="{9DD7D189-7463-4A50-8A2C-A97413661D45}" type="presParOf" srcId="{468A1386-0908-4400-80C2-60E7E204102D}" destId="{3A775353-482E-4CE9-B20D-AA3100346260}"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FA2F78-A2A6-4093-9F02-AA673D3847BE}" type="doc">
      <dgm:prSet loTypeId="urn:microsoft.com/office/officeart/2005/8/layout/cycle4" loCatId="matrix" qsTypeId="urn:microsoft.com/office/officeart/2005/8/quickstyle/simple1" qsCatId="simple" csTypeId="urn:microsoft.com/office/officeart/2005/8/colors/accent1_2" csCatId="accent1" phldr="1"/>
      <dgm:spPr/>
      <dgm:t>
        <a:bodyPr/>
        <a:lstStyle/>
        <a:p>
          <a:endParaRPr lang="fr-FR"/>
        </a:p>
      </dgm:t>
    </dgm:pt>
    <dgm:pt modelId="{326490FC-D2E1-4A88-AE07-242EB494AB60}">
      <dgm:prSet phldrT="[Texte]" custT="1"/>
      <dgm:spPr>
        <a:xfrm>
          <a:off x="1738288" y="297497"/>
          <a:ext cx="2259939" cy="2259939"/>
        </a:xfrm>
        <a:prstGeom prst="pieWedge">
          <a:avLst/>
        </a:prstGeom>
        <a:solidFill>
          <a:srgbClr val="005BD3">
            <a:lumMod val="40000"/>
            <a:lumOff val="60000"/>
          </a:srgbClr>
        </a:solidFill>
        <a:ln w="38100" cap="flat" cmpd="sng" algn="ctr">
          <a:solidFill>
            <a:sysClr val="window" lastClr="FFFFFF">
              <a:hueOff val="0"/>
              <a:satOff val="0"/>
              <a:lumOff val="0"/>
              <a:alphaOff val="0"/>
            </a:sysClr>
          </a:solidFill>
          <a:prstDash val="solid"/>
        </a:ln>
        <a:effectLst/>
      </dgm:spPr>
      <dgm:t>
        <a:bodyPr anchor="t"/>
        <a:lstStyle/>
        <a:p>
          <a:pPr algn="r"/>
          <a:r>
            <a:rPr lang="fr-FR" sz="900" b="1" dirty="0">
              <a:solidFill>
                <a:sysClr val="window" lastClr="FFFFFF"/>
              </a:solidFill>
              <a:latin typeface="+mj-lt"/>
              <a:ea typeface="+mn-ea"/>
              <a:cs typeface="+mn-cs"/>
            </a:rPr>
            <a:t>1. Caractériser le niveau de risque et sa soutenabilité</a:t>
          </a:r>
        </a:p>
      </dgm:t>
    </dgm:pt>
    <dgm:pt modelId="{1F129423-BEA7-4BCA-B4A7-2DFFA35DD547}" type="parTrans" cxnId="{12F53B3B-6889-41B9-8715-38192F773084}">
      <dgm:prSet/>
      <dgm:spPr/>
      <dgm:t>
        <a:bodyPr/>
        <a:lstStyle/>
        <a:p>
          <a:endParaRPr lang="fr-FR" sz="2800"/>
        </a:p>
      </dgm:t>
    </dgm:pt>
    <dgm:pt modelId="{7A5B3B98-E801-4EDE-BBDD-660FB057B20B}" type="sibTrans" cxnId="{12F53B3B-6889-41B9-8715-38192F773084}">
      <dgm:prSet/>
      <dgm:spPr/>
      <dgm:t>
        <a:bodyPr/>
        <a:lstStyle/>
        <a:p>
          <a:endParaRPr lang="fr-FR" sz="2800"/>
        </a:p>
      </dgm:t>
    </dgm:pt>
    <dgm:pt modelId="{A765F110-7903-40B3-9459-A2607F8EBBEA}">
      <dgm:prSet phldrT="[Texte]" custT="1"/>
      <dgm:spPr>
        <a:xfrm rot="5400000">
          <a:off x="4122432" y="297497"/>
          <a:ext cx="2259939" cy="2259939"/>
        </a:xfrm>
        <a:prstGeom prst="pieWedge">
          <a:avLst/>
        </a:prstGeom>
        <a:solidFill>
          <a:srgbClr val="205AA7">
            <a:lumMod val="60000"/>
            <a:lumOff val="40000"/>
          </a:srgbClr>
        </a:solidFill>
        <a:ln w="38100" cap="flat" cmpd="sng" algn="ctr">
          <a:solidFill>
            <a:sysClr val="window" lastClr="FFFFFF">
              <a:hueOff val="0"/>
              <a:satOff val="0"/>
              <a:lumOff val="0"/>
              <a:alphaOff val="0"/>
            </a:sysClr>
          </a:solidFill>
          <a:prstDash val="solid"/>
        </a:ln>
        <a:effectLst/>
      </dgm:spPr>
      <dgm:t>
        <a:bodyPr anchor="t"/>
        <a:lstStyle/>
        <a:p>
          <a:pPr algn="l"/>
          <a:r>
            <a:rPr lang="fr-FR" sz="900" b="1" dirty="0">
              <a:solidFill>
                <a:sysClr val="window" lastClr="FFFFFF"/>
              </a:solidFill>
              <a:latin typeface="+mj-lt"/>
              <a:ea typeface="+mn-ea"/>
              <a:cs typeface="+mn-cs"/>
            </a:rPr>
            <a:t>2. Définir la cible de CCyB correspondante</a:t>
          </a:r>
        </a:p>
      </dgm:t>
    </dgm:pt>
    <dgm:pt modelId="{BD707887-72ED-4F56-99F0-E2FF7A41F7B4}" type="parTrans" cxnId="{DD76E203-1005-492A-8E26-7717ED2BAF2E}">
      <dgm:prSet/>
      <dgm:spPr/>
      <dgm:t>
        <a:bodyPr/>
        <a:lstStyle/>
        <a:p>
          <a:endParaRPr lang="fr-FR" sz="2800"/>
        </a:p>
      </dgm:t>
    </dgm:pt>
    <dgm:pt modelId="{B6474308-0536-4BBF-A744-D0C603C61C52}" type="sibTrans" cxnId="{DD76E203-1005-492A-8E26-7717ED2BAF2E}">
      <dgm:prSet/>
      <dgm:spPr/>
      <dgm:t>
        <a:bodyPr/>
        <a:lstStyle/>
        <a:p>
          <a:endParaRPr lang="fr-FR" sz="2800"/>
        </a:p>
      </dgm:t>
    </dgm:pt>
    <dgm:pt modelId="{4652978F-E034-4A8F-9892-FFBDD153DC1D}">
      <dgm:prSet phldrT="[Texte]" custT="1"/>
      <dgm:spPr>
        <a:xfrm rot="10800000">
          <a:off x="4102612" y="2661822"/>
          <a:ext cx="2259939" cy="2259939"/>
        </a:xfrm>
        <a:prstGeom prst="pieWedge">
          <a:avLst/>
        </a:prstGeom>
        <a:solidFill>
          <a:srgbClr val="205AA7">
            <a:hueOff val="0"/>
            <a:satOff val="0"/>
            <a:lumOff val="0"/>
            <a:alphaOff val="0"/>
          </a:srgbClr>
        </a:solidFill>
        <a:ln w="38100" cap="flat" cmpd="sng" algn="ctr">
          <a:solidFill>
            <a:sysClr val="window" lastClr="FFFFFF">
              <a:hueOff val="0"/>
              <a:satOff val="0"/>
              <a:lumOff val="0"/>
              <a:alphaOff val="0"/>
            </a:sysClr>
          </a:solidFill>
          <a:prstDash val="solid"/>
        </a:ln>
        <a:effectLst/>
      </dgm:spPr>
      <dgm:t>
        <a:bodyPr anchor="ctr"/>
        <a:lstStyle/>
        <a:p>
          <a:pPr algn="l"/>
          <a:r>
            <a:rPr lang="fr-FR" sz="900" b="1" dirty="0">
              <a:solidFill>
                <a:sysClr val="window" lastClr="FFFFFF"/>
              </a:solidFill>
              <a:latin typeface="+mj-lt"/>
              <a:ea typeface="+mn-ea"/>
              <a:cs typeface="+mn-cs"/>
            </a:rPr>
            <a:t>3. Identifier la période propice à la hausse du </a:t>
          </a:r>
          <a:r>
            <a:rPr lang="fr-FR" sz="900" b="1" dirty="0" err="1">
              <a:solidFill>
                <a:sysClr val="window" lastClr="FFFFFF"/>
              </a:solidFill>
              <a:latin typeface="+mj-lt"/>
              <a:ea typeface="+mn-ea"/>
              <a:cs typeface="+mn-cs"/>
            </a:rPr>
            <a:t>CCyB</a:t>
          </a:r>
          <a:endParaRPr lang="fr-FR" sz="900" b="1" dirty="0">
            <a:solidFill>
              <a:sysClr val="window" lastClr="FFFFFF"/>
            </a:solidFill>
            <a:latin typeface="+mj-lt"/>
            <a:ea typeface="+mn-ea"/>
            <a:cs typeface="+mn-cs"/>
          </a:endParaRPr>
        </a:p>
      </dgm:t>
    </dgm:pt>
    <dgm:pt modelId="{EC40828D-6F7D-44A4-8BA9-56E426F0BD7B}" type="parTrans" cxnId="{A3ACCCFC-DD5B-40FE-BCC5-2BA2724B4F9E}">
      <dgm:prSet/>
      <dgm:spPr/>
      <dgm:t>
        <a:bodyPr/>
        <a:lstStyle/>
        <a:p>
          <a:endParaRPr lang="fr-FR" sz="2800"/>
        </a:p>
      </dgm:t>
    </dgm:pt>
    <dgm:pt modelId="{5F9F7C0A-C328-47B6-B200-5E1216165918}" type="sibTrans" cxnId="{A3ACCCFC-DD5B-40FE-BCC5-2BA2724B4F9E}">
      <dgm:prSet/>
      <dgm:spPr/>
      <dgm:t>
        <a:bodyPr/>
        <a:lstStyle/>
        <a:p>
          <a:endParaRPr lang="fr-FR" sz="2800"/>
        </a:p>
      </dgm:t>
    </dgm:pt>
    <dgm:pt modelId="{37A1ED70-2F1E-431A-8C3B-4E99F35286B5}">
      <dgm:prSet phldrT="[Texte]" custT="1"/>
      <dgm:spPr>
        <a:xfrm rot="16200000">
          <a:off x="1738288" y="2661822"/>
          <a:ext cx="2259939" cy="2259939"/>
        </a:xfrm>
        <a:prstGeom prst="pieWedge">
          <a:avLst/>
        </a:prstGeom>
        <a:solidFill>
          <a:srgbClr val="00449E">
            <a:lumMod val="75000"/>
          </a:srgbClr>
        </a:solidFill>
        <a:ln w="38100" cap="flat" cmpd="sng" algn="ctr">
          <a:solidFill>
            <a:sysClr val="window" lastClr="FFFFFF">
              <a:hueOff val="0"/>
              <a:satOff val="0"/>
              <a:lumOff val="0"/>
              <a:alphaOff val="0"/>
            </a:sysClr>
          </a:solidFill>
          <a:prstDash val="solid"/>
        </a:ln>
        <a:effectLst/>
      </dgm:spPr>
      <dgm:t>
        <a:bodyPr lIns="64800" rIns="64800" anchor="ctr"/>
        <a:lstStyle/>
        <a:p>
          <a:pPr algn="r"/>
          <a:endParaRPr lang="fr-FR" sz="900" b="1" spc="0" dirty="0">
            <a:solidFill>
              <a:sysClr val="window" lastClr="FFFFFF"/>
            </a:solidFill>
            <a:latin typeface="+mj-lt"/>
            <a:ea typeface="+mn-ea"/>
            <a:cs typeface="+mn-cs"/>
          </a:endParaRPr>
        </a:p>
        <a:p>
          <a:pPr algn="r"/>
          <a:r>
            <a:rPr lang="fr-FR" sz="900" b="1" spc="0" dirty="0">
              <a:solidFill>
                <a:sysClr val="window" lastClr="FFFFFF"/>
              </a:solidFill>
              <a:latin typeface="+mj-lt"/>
              <a:ea typeface="+mn-ea"/>
              <a:cs typeface="+mn-cs"/>
            </a:rPr>
            <a:t>4. Évaluer l’impact macroéconomique de cette hausse</a:t>
          </a:r>
          <a:br>
            <a:rPr lang="fr-FR" sz="900" b="1" spc="0" dirty="0">
              <a:solidFill>
                <a:sysClr val="window" lastClr="FFFFFF"/>
              </a:solidFill>
              <a:latin typeface="+mj-lt"/>
              <a:ea typeface="+mn-ea"/>
              <a:cs typeface="+mn-cs"/>
            </a:rPr>
          </a:br>
          <a:endParaRPr lang="fr-FR" sz="900" b="1" spc="0" dirty="0">
            <a:solidFill>
              <a:sysClr val="window" lastClr="FFFFFF"/>
            </a:solidFill>
            <a:latin typeface="+mj-lt"/>
            <a:ea typeface="+mn-ea"/>
            <a:cs typeface="+mn-cs"/>
          </a:endParaRPr>
        </a:p>
      </dgm:t>
    </dgm:pt>
    <dgm:pt modelId="{1B55F63A-192A-4476-91E8-6E51C720A69A}" type="parTrans" cxnId="{8633F531-89C7-497D-9187-46774140F7F6}">
      <dgm:prSet/>
      <dgm:spPr/>
      <dgm:t>
        <a:bodyPr/>
        <a:lstStyle/>
        <a:p>
          <a:endParaRPr lang="fr-FR" sz="2800"/>
        </a:p>
      </dgm:t>
    </dgm:pt>
    <dgm:pt modelId="{1B284C96-B8EA-4ED1-8E34-0C5C4BE7DC8D}" type="sibTrans" cxnId="{8633F531-89C7-497D-9187-46774140F7F6}">
      <dgm:prSet/>
      <dgm:spPr/>
      <dgm:t>
        <a:bodyPr/>
        <a:lstStyle/>
        <a:p>
          <a:endParaRPr lang="fr-FR" sz="2800"/>
        </a:p>
      </dgm:t>
    </dgm:pt>
    <dgm:pt modelId="{D916AE37-2AB1-45C4-924C-AC22C7469780}" type="pres">
      <dgm:prSet presAssocID="{1AFA2F78-A2A6-4093-9F02-AA673D3847BE}" presName="cycleMatrixDiagram" presStyleCnt="0">
        <dgm:presLayoutVars>
          <dgm:chMax val="1"/>
          <dgm:dir/>
          <dgm:animLvl val="lvl"/>
          <dgm:resizeHandles val="exact"/>
        </dgm:presLayoutVars>
      </dgm:prSet>
      <dgm:spPr/>
    </dgm:pt>
    <dgm:pt modelId="{7A903BE8-6E6C-4783-8519-5822B758B613}" type="pres">
      <dgm:prSet presAssocID="{1AFA2F78-A2A6-4093-9F02-AA673D3847BE}" presName="children" presStyleCnt="0"/>
      <dgm:spPr/>
    </dgm:pt>
    <dgm:pt modelId="{8E45A88B-BB83-4DC1-8A07-57058471BF49}" type="pres">
      <dgm:prSet presAssocID="{1AFA2F78-A2A6-4093-9F02-AA673D3847BE}" presName="childPlaceholder" presStyleCnt="0"/>
      <dgm:spPr/>
    </dgm:pt>
    <dgm:pt modelId="{224DA936-52C5-403D-98E7-55F915401E5F}" type="pres">
      <dgm:prSet presAssocID="{1AFA2F78-A2A6-4093-9F02-AA673D3847BE}" presName="circle" presStyleCnt="0"/>
      <dgm:spPr/>
    </dgm:pt>
    <dgm:pt modelId="{A3429E36-D2ED-4887-86D0-047C8AC5574F}" type="pres">
      <dgm:prSet presAssocID="{1AFA2F78-A2A6-4093-9F02-AA673D3847BE}" presName="quadrant1" presStyleLbl="node1" presStyleIdx="0" presStyleCnt="4">
        <dgm:presLayoutVars>
          <dgm:chMax val="1"/>
          <dgm:bulletEnabled val="1"/>
        </dgm:presLayoutVars>
      </dgm:prSet>
      <dgm:spPr/>
    </dgm:pt>
    <dgm:pt modelId="{62576597-9D67-4F26-B197-09FDF2CC1826}" type="pres">
      <dgm:prSet presAssocID="{1AFA2F78-A2A6-4093-9F02-AA673D3847BE}" presName="quadrant2" presStyleLbl="node1" presStyleIdx="1" presStyleCnt="4" custLinFactNeighborX="877">
        <dgm:presLayoutVars>
          <dgm:chMax val="1"/>
          <dgm:bulletEnabled val="1"/>
        </dgm:presLayoutVars>
      </dgm:prSet>
      <dgm:spPr/>
    </dgm:pt>
    <dgm:pt modelId="{46989B0A-46A0-4474-88CC-E41F3F0BE37B}" type="pres">
      <dgm:prSet presAssocID="{1AFA2F78-A2A6-4093-9F02-AA673D3847BE}" presName="quadrant3" presStyleLbl="node1" presStyleIdx="2" presStyleCnt="4">
        <dgm:presLayoutVars>
          <dgm:chMax val="1"/>
          <dgm:bulletEnabled val="1"/>
        </dgm:presLayoutVars>
      </dgm:prSet>
      <dgm:spPr/>
    </dgm:pt>
    <dgm:pt modelId="{70B5E3BE-8802-49AF-AB0C-74E497C0294C}" type="pres">
      <dgm:prSet presAssocID="{1AFA2F78-A2A6-4093-9F02-AA673D3847BE}" presName="quadrant4" presStyleLbl="node1" presStyleIdx="3" presStyleCnt="4">
        <dgm:presLayoutVars>
          <dgm:chMax val="1"/>
          <dgm:bulletEnabled val="1"/>
        </dgm:presLayoutVars>
      </dgm:prSet>
      <dgm:spPr/>
    </dgm:pt>
    <dgm:pt modelId="{BB5F1844-67DF-4464-B8C8-BA9A5C7FA638}" type="pres">
      <dgm:prSet presAssocID="{1AFA2F78-A2A6-4093-9F02-AA673D3847BE}" presName="quadrantPlaceholder" presStyleCnt="0"/>
      <dgm:spPr/>
    </dgm:pt>
    <dgm:pt modelId="{42E888E1-032E-4DEE-BEB2-C56EC976FBE5}" type="pres">
      <dgm:prSet presAssocID="{1AFA2F78-A2A6-4093-9F02-AA673D3847BE}" presName="center1" presStyleLbl="fgShp" presStyleIdx="0" presStyleCnt="2"/>
      <dgm:spPr>
        <a:xfrm>
          <a:off x="3660280" y="2139896"/>
          <a:ext cx="780279" cy="678503"/>
        </a:xfrm>
        <a:prstGeom prst="circularArrow">
          <a:avLst/>
        </a:prstGeom>
        <a:solidFill>
          <a:srgbClr val="205AA7">
            <a:tint val="60000"/>
            <a:hueOff val="0"/>
            <a:satOff val="0"/>
            <a:lumOff val="0"/>
            <a:alphaOff val="0"/>
          </a:srgbClr>
        </a:solidFill>
        <a:ln w="38100" cap="flat" cmpd="sng" algn="ctr">
          <a:solidFill>
            <a:sysClr val="window" lastClr="FFFFFF">
              <a:hueOff val="0"/>
              <a:satOff val="0"/>
              <a:lumOff val="0"/>
              <a:alphaOff val="0"/>
            </a:sysClr>
          </a:solidFill>
          <a:prstDash val="solid"/>
        </a:ln>
        <a:effectLst/>
      </dgm:spPr>
    </dgm:pt>
    <dgm:pt modelId="{12098788-E87F-4E48-9D31-1D12693FA121}" type="pres">
      <dgm:prSet presAssocID="{1AFA2F78-A2A6-4093-9F02-AA673D3847BE}" presName="center2" presStyleLbl="fgShp" presStyleIdx="1" presStyleCnt="2"/>
      <dgm:spPr>
        <a:xfrm rot="10800000">
          <a:off x="3660280" y="2400859"/>
          <a:ext cx="780279" cy="678503"/>
        </a:xfrm>
        <a:prstGeom prst="circularArrow">
          <a:avLst/>
        </a:prstGeom>
        <a:solidFill>
          <a:srgbClr val="205AA7">
            <a:tint val="60000"/>
            <a:hueOff val="0"/>
            <a:satOff val="0"/>
            <a:lumOff val="0"/>
            <a:alphaOff val="0"/>
          </a:srgbClr>
        </a:solidFill>
        <a:ln w="38100" cap="flat" cmpd="sng" algn="ctr">
          <a:solidFill>
            <a:sysClr val="window" lastClr="FFFFFF">
              <a:hueOff val="0"/>
              <a:satOff val="0"/>
              <a:lumOff val="0"/>
              <a:alphaOff val="0"/>
            </a:sysClr>
          </a:solidFill>
          <a:prstDash val="solid"/>
        </a:ln>
        <a:effectLst/>
      </dgm:spPr>
    </dgm:pt>
  </dgm:ptLst>
  <dgm:cxnLst>
    <dgm:cxn modelId="{DD76E203-1005-492A-8E26-7717ED2BAF2E}" srcId="{1AFA2F78-A2A6-4093-9F02-AA673D3847BE}" destId="{A765F110-7903-40B3-9459-A2607F8EBBEA}" srcOrd="1" destOrd="0" parTransId="{BD707887-72ED-4F56-99F0-E2FF7A41F7B4}" sibTransId="{B6474308-0536-4BBF-A744-D0C603C61C52}"/>
    <dgm:cxn modelId="{8633F531-89C7-497D-9187-46774140F7F6}" srcId="{1AFA2F78-A2A6-4093-9F02-AA673D3847BE}" destId="{37A1ED70-2F1E-431A-8C3B-4E99F35286B5}" srcOrd="3" destOrd="0" parTransId="{1B55F63A-192A-4476-91E8-6E51C720A69A}" sibTransId="{1B284C96-B8EA-4ED1-8E34-0C5C4BE7DC8D}"/>
    <dgm:cxn modelId="{12F53B3B-6889-41B9-8715-38192F773084}" srcId="{1AFA2F78-A2A6-4093-9F02-AA673D3847BE}" destId="{326490FC-D2E1-4A88-AE07-242EB494AB60}" srcOrd="0" destOrd="0" parTransId="{1F129423-BEA7-4BCA-B4A7-2DFFA35DD547}" sibTransId="{7A5B3B98-E801-4EDE-BBDD-660FB057B20B}"/>
    <dgm:cxn modelId="{A570794D-2B18-4CA4-AB55-44B770A198C3}" type="presOf" srcId="{A765F110-7903-40B3-9459-A2607F8EBBEA}" destId="{62576597-9D67-4F26-B197-09FDF2CC1826}" srcOrd="0" destOrd="0" presId="urn:microsoft.com/office/officeart/2005/8/layout/cycle4"/>
    <dgm:cxn modelId="{966EC255-F9C9-4EFB-895B-2A35E67928FE}" type="presOf" srcId="{4652978F-E034-4A8F-9892-FFBDD153DC1D}" destId="{46989B0A-46A0-4474-88CC-E41F3F0BE37B}" srcOrd="0" destOrd="0" presId="urn:microsoft.com/office/officeart/2005/8/layout/cycle4"/>
    <dgm:cxn modelId="{E03E3BB9-CCD5-4C7B-B348-31F3464A3B1D}" type="presOf" srcId="{326490FC-D2E1-4A88-AE07-242EB494AB60}" destId="{A3429E36-D2ED-4887-86D0-047C8AC5574F}" srcOrd="0" destOrd="0" presId="urn:microsoft.com/office/officeart/2005/8/layout/cycle4"/>
    <dgm:cxn modelId="{BE1910DF-5A96-4097-891A-B1ADA706C6DA}" type="presOf" srcId="{37A1ED70-2F1E-431A-8C3B-4E99F35286B5}" destId="{70B5E3BE-8802-49AF-AB0C-74E497C0294C}" srcOrd="0" destOrd="0" presId="urn:microsoft.com/office/officeart/2005/8/layout/cycle4"/>
    <dgm:cxn modelId="{695F95E2-344C-47B0-85A4-2CBB2A441272}" type="presOf" srcId="{1AFA2F78-A2A6-4093-9F02-AA673D3847BE}" destId="{D916AE37-2AB1-45C4-924C-AC22C7469780}" srcOrd="0" destOrd="0" presId="urn:microsoft.com/office/officeart/2005/8/layout/cycle4"/>
    <dgm:cxn modelId="{A3ACCCFC-DD5B-40FE-BCC5-2BA2724B4F9E}" srcId="{1AFA2F78-A2A6-4093-9F02-AA673D3847BE}" destId="{4652978F-E034-4A8F-9892-FFBDD153DC1D}" srcOrd="2" destOrd="0" parTransId="{EC40828D-6F7D-44A4-8BA9-56E426F0BD7B}" sibTransId="{5F9F7C0A-C328-47B6-B200-5E1216165918}"/>
    <dgm:cxn modelId="{C3984186-9927-4CDD-8D76-F1D6CA985352}" type="presParOf" srcId="{D916AE37-2AB1-45C4-924C-AC22C7469780}" destId="{7A903BE8-6E6C-4783-8519-5822B758B613}" srcOrd="0" destOrd="0" presId="urn:microsoft.com/office/officeart/2005/8/layout/cycle4"/>
    <dgm:cxn modelId="{CF8F882F-2D63-4108-B869-97741C489BD8}" type="presParOf" srcId="{7A903BE8-6E6C-4783-8519-5822B758B613}" destId="{8E45A88B-BB83-4DC1-8A07-57058471BF49}" srcOrd="0" destOrd="0" presId="urn:microsoft.com/office/officeart/2005/8/layout/cycle4"/>
    <dgm:cxn modelId="{7AC7C9C1-E3BD-43F2-86D8-A447B61AD3CC}" type="presParOf" srcId="{D916AE37-2AB1-45C4-924C-AC22C7469780}" destId="{224DA936-52C5-403D-98E7-55F915401E5F}" srcOrd="1" destOrd="0" presId="urn:microsoft.com/office/officeart/2005/8/layout/cycle4"/>
    <dgm:cxn modelId="{A3483BC2-D17B-482F-8BCE-B7379AEEB1EA}" type="presParOf" srcId="{224DA936-52C5-403D-98E7-55F915401E5F}" destId="{A3429E36-D2ED-4887-86D0-047C8AC5574F}" srcOrd="0" destOrd="0" presId="urn:microsoft.com/office/officeart/2005/8/layout/cycle4"/>
    <dgm:cxn modelId="{C46A022C-2420-4CC3-A8E2-50CF2D080DE3}" type="presParOf" srcId="{224DA936-52C5-403D-98E7-55F915401E5F}" destId="{62576597-9D67-4F26-B197-09FDF2CC1826}" srcOrd="1" destOrd="0" presId="urn:microsoft.com/office/officeart/2005/8/layout/cycle4"/>
    <dgm:cxn modelId="{F17FA9C7-050E-42F8-934C-A52E5FE02B98}" type="presParOf" srcId="{224DA936-52C5-403D-98E7-55F915401E5F}" destId="{46989B0A-46A0-4474-88CC-E41F3F0BE37B}" srcOrd="2" destOrd="0" presId="urn:microsoft.com/office/officeart/2005/8/layout/cycle4"/>
    <dgm:cxn modelId="{94A79F10-FF58-49D8-9D81-7110B8CA0A20}" type="presParOf" srcId="{224DA936-52C5-403D-98E7-55F915401E5F}" destId="{70B5E3BE-8802-49AF-AB0C-74E497C0294C}" srcOrd="3" destOrd="0" presId="urn:microsoft.com/office/officeart/2005/8/layout/cycle4"/>
    <dgm:cxn modelId="{90324CDA-8C90-4805-8C94-771D6FFAA411}" type="presParOf" srcId="{224DA936-52C5-403D-98E7-55F915401E5F}" destId="{BB5F1844-67DF-4464-B8C8-BA9A5C7FA638}" srcOrd="4" destOrd="0" presId="urn:microsoft.com/office/officeart/2005/8/layout/cycle4"/>
    <dgm:cxn modelId="{250D7F11-0BE8-4D7D-A079-6057DB94B193}" type="presParOf" srcId="{D916AE37-2AB1-45C4-924C-AC22C7469780}" destId="{42E888E1-032E-4DEE-BEB2-C56EC976FBE5}" srcOrd="2" destOrd="0" presId="urn:microsoft.com/office/officeart/2005/8/layout/cycle4"/>
    <dgm:cxn modelId="{DEA48914-6FB5-4192-A6CF-25BB6FA37012}" type="presParOf" srcId="{D916AE37-2AB1-45C4-924C-AC22C7469780}" destId="{12098788-E87F-4E48-9D31-1D12693FA121}"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C7F52A-8E56-4217-BBC6-06CF6074755F}">
      <dsp:nvSpPr>
        <dsp:cNvPr id="0" name=""/>
        <dsp:cNvSpPr/>
      </dsp:nvSpPr>
      <dsp:spPr>
        <a:xfrm>
          <a:off x="2434828" y="401"/>
          <a:ext cx="1226343" cy="1226343"/>
        </a:xfrm>
        <a:prstGeom prst="ellipse">
          <a:avLst/>
        </a:prstGeom>
        <a:solidFill>
          <a:schemeClr val="accent2"/>
        </a:solidFill>
        <a:ln w="63500" cap="flat" cmpd="sng" algn="ctr">
          <a:solidFill>
            <a:schemeClr val="lt1">
              <a:hueOff val="0"/>
              <a:satOff val="0"/>
              <a:lumOff val="0"/>
              <a:alphaOff val="0"/>
            </a:schemeClr>
          </a:solidFill>
          <a:prstDash val="solid"/>
        </a:ln>
        <a:effectLst>
          <a:outerShdw blurRad="95000" rotWithShape="0">
            <a:srgbClr val="000000">
              <a:alpha val="50000"/>
            </a:srgbClr>
          </a:outerShdw>
          <a:softEdge rad="12700"/>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fr-FR" sz="2000" kern="1200" dirty="0"/>
        </a:p>
      </dsp:txBody>
      <dsp:txXfrm>
        <a:off x="2614422" y="179995"/>
        <a:ext cx="867155" cy="867155"/>
      </dsp:txXfrm>
    </dsp:sp>
    <dsp:sp modelId="{FB2D05D1-EBAC-45C1-9BC3-97903D6597E1}">
      <dsp:nvSpPr>
        <dsp:cNvPr id="0" name=""/>
        <dsp:cNvSpPr/>
      </dsp:nvSpPr>
      <dsp:spPr>
        <a:xfrm rot="2160000">
          <a:off x="3622675" y="942976"/>
          <a:ext cx="327092" cy="413891"/>
        </a:xfrm>
        <a:prstGeom prst="rightArrow">
          <a:avLst>
            <a:gd name="adj1" fmla="val 60000"/>
            <a:gd name="adj2" fmla="val 50000"/>
          </a:avLst>
        </a:prstGeom>
        <a:solidFill>
          <a:schemeClr val="accent4">
            <a:hueOff val="0"/>
            <a:satOff val="0"/>
            <a:lumOff val="0"/>
            <a:alphaOff val="0"/>
          </a:schemeClr>
        </a:solidFill>
        <a:ln>
          <a:noFill/>
        </a:ln>
        <a:effectLst>
          <a:outerShdw blurRad="95000" rotWithShape="0">
            <a:srgbClr val="000000">
              <a:alpha val="50000"/>
            </a:srgbClr>
          </a:outerShdw>
          <a:softEdge rad="12700"/>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fr-FR" sz="1700" kern="1200"/>
        </a:p>
      </dsp:txBody>
      <dsp:txXfrm>
        <a:off x="3632045" y="996915"/>
        <a:ext cx="228964" cy="248335"/>
      </dsp:txXfrm>
    </dsp:sp>
    <dsp:sp modelId="{DDDB76BB-D706-4697-96A1-8345580A3E0E}">
      <dsp:nvSpPr>
        <dsp:cNvPr id="0" name=""/>
        <dsp:cNvSpPr/>
      </dsp:nvSpPr>
      <dsp:spPr>
        <a:xfrm>
          <a:off x="3926250" y="1083982"/>
          <a:ext cx="1226343" cy="1226343"/>
        </a:xfrm>
        <a:prstGeom prst="ellipse">
          <a:avLst/>
        </a:prstGeom>
        <a:solidFill>
          <a:schemeClr val="accent3"/>
        </a:solidFill>
        <a:ln w="63500" cap="flat" cmpd="sng" algn="ctr">
          <a:solidFill>
            <a:schemeClr val="lt1">
              <a:hueOff val="0"/>
              <a:satOff val="0"/>
              <a:lumOff val="0"/>
              <a:alphaOff val="0"/>
            </a:schemeClr>
          </a:solidFill>
          <a:prstDash val="solid"/>
        </a:ln>
        <a:effectLst>
          <a:outerShdw blurRad="95000" rotWithShape="0">
            <a:srgbClr val="000000">
              <a:alpha val="50000"/>
            </a:srgbClr>
          </a:outerShdw>
          <a:softEdge rad="12700"/>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fr-FR" sz="2000" kern="1200" dirty="0"/>
        </a:p>
      </dsp:txBody>
      <dsp:txXfrm>
        <a:off x="4105844" y="1263576"/>
        <a:ext cx="867155" cy="867155"/>
      </dsp:txXfrm>
    </dsp:sp>
    <dsp:sp modelId="{1023D39A-31F1-4A83-8AD8-96C1812B5FDF}">
      <dsp:nvSpPr>
        <dsp:cNvPr id="0" name=""/>
        <dsp:cNvSpPr/>
      </dsp:nvSpPr>
      <dsp:spPr>
        <a:xfrm rot="6480000">
          <a:off x="4093900" y="2358041"/>
          <a:ext cx="327092" cy="413891"/>
        </a:xfrm>
        <a:prstGeom prst="rightArrow">
          <a:avLst>
            <a:gd name="adj1" fmla="val 60000"/>
            <a:gd name="adj2" fmla="val 50000"/>
          </a:avLst>
        </a:prstGeom>
        <a:solidFill>
          <a:schemeClr val="accent4">
            <a:hueOff val="1287359"/>
            <a:satOff val="0"/>
            <a:lumOff val="-1471"/>
            <a:alphaOff val="0"/>
          </a:schemeClr>
        </a:solidFill>
        <a:ln>
          <a:noFill/>
        </a:ln>
        <a:effectLst>
          <a:outerShdw blurRad="95000" rotWithShape="0">
            <a:srgbClr val="000000">
              <a:alpha val="50000"/>
            </a:srgbClr>
          </a:outerShdw>
          <a:softEdge rad="12700"/>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fr-FR" sz="1700" kern="1200"/>
        </a:p>
      </dsp:txBody>
      <dsp:txXfrm rot="10800000">
        <a:off x="4158126" y="2394156"/>
        <a:ext cx="228964" cy="248335"/>
      </dsp:txXfrm>
    </dsp:sp>
    <dsp:sp modelId="{6F524604-84AD-4D96-A7EE-EFC46B76EE8D}">
      <dsp:nvSpPr>
        <dsp:cNvPr id="0" name=""/>
        <dsp:cNvSpPr/>
      </dsp:nvSpPr>
      <dsp:spPr>
        <a:xfrm>
          <a:off x="3356577" y="2837255"/>
          <a:ext cx="1226343" cy="1226343"/>
        </a:xfrm>
        <a:prstGeom prst="ellipse">
          <a:avLst/>
        </a:prstGeom>
        <a:solidFill>
          <a:schemeClr val="accent5"/>
        </a:solidFill>
        <a:ln w="63500" cap="flat" cmpd="sng" algn="ctr">
          <a:solidFill>
            <a:schemeClr val="lt1">
              <a:hueOff val="0"/>
              <a:satOff val="0"/>
              <a:lumOff val="0"/>
              <a:alphaOff val="0"/>
            </a:schemeClr>
          </a:solidFill>
          <a:prstDash val="solid"/>
        </a:ln>
        <a:effectLst>
          <a:outerShdw blurRad="95000" rotWithShape="0">
            <a:srgbClr val="000000">
              <a:alpha val="50000"/>
            </a:srgbClr>
          </a:outerShdw>
          <a:softEdge rad="12700"/>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fr-FR" sz="2000" kern="1200" dirty="0"/>
        </a:p>
      </dsp:txBody>
      <dsp:txXfrm>
        <a:off x="3536171" y="3016849"/>
        <a:ext cx="867155" cy="867155"/>
      </dsp:txXfrm>
    </dsp:sp>
    <dsp:sp modelId="{EBD0885B-17D0-430C-A851-26B86F60960F}">
      <dsp:nvSpPr>
        <dsp:cNvPr id="0" name=""/>
        <dsp:cNvSpPr/>
      </dsp:nvSpPr>
      <dsp:spPr>
        <a:xfrm rot="10800000">
          <a:off x="2893711" y="3243481"/>
          <a:ext cx="327092" cy="413891"/>
        </a:xfrm>
        <a:prstGeom prst="rightArrow">
          <a:avLst>
            <a:gd name="adj1" fmla="val 60000"/>
            <a:gd name="adj2" fmla="val 50000"/>
          </a:avLst>
        </a:prstGeom>
        <a:solidFill>
          <a:schemeClr val="accent4">
            <a:hueOff val="2574719"/>
            <a:satOff val="0"/>
            <a:lumOff val="-2941"/>
            <a:alphaOff val="0"/>
          </a:schemeClr>
        </a:solidFill>
        <a:ln>
          <a:noFill/>
        </a:ln>
        <a:effectLst>
          <a:outerShdw blurRad="95000" rotWithShape="0">
            <a:srgbClr val="000000">
              <a:alpha val="50000"/>
            </a:srgbClr>
          </a:outerShdw>
          <a:softEdge rad="12700"/>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fr-FR" sz="1700" kern="1200"/>
        </a:p>
      </dsp:txBody>
      <dsp:txXfrm rot="10800000">
        <a:off x="2991839" y="3326259"/>
        <a:ext cx="228964" cy="248335"/>
      </dsp:txXfrm>
    </dsp:sp>
    <dsp:sp modelId="{7460B5D4-3A36-4CF5-86DB-C1955EA6D52B}">
      <dsp:nvSpPr>
        <dsp:cNvPr id="0" name=""/>
        <dsp:cNvSpPr/>
      </dsp:nvSpPr>
      <dsp:spPr>
        <a:xfrm>
          <a:off x="1513078" y="2837255"/>
          <a:ext cx="1226343" cy="1226343"/>
        </a:xfrm>
        <a:prstGeom prst="ellipse">
          <a:avLst/>
        </a:prstGeom>
        <a:solidFill>
          <a:schemeClr val="accent4">
            <a:hueOff val="3862078"/>
            <a:satOff val="0"/>
            <a:lumOff val="-4412"/>
            <a:alphaOff val="0"/>
          </a:schemeClr>
        </a:solidFill>
        <a:ln w="63500" cap="flat" cmpd="sng" algn="ctr">
          <a:solidFill>
            <a:schemeClr val="lt1">
              <a:hueOff val="0"/>
              <a:satOff val="0"/>
              <a:lumOff val="0"/>
              <a:alphaOff val="0"/>
            </a:schemeClr>
          </a:solidFill>
          <a:prstDash val="solid"/>
        </a:ln>
        <a:effectLst>
          <a:outerShdw blurRad="95000" rotWithShape="0">
            <a:srgbClr val="000000">
              <a:alpha val="50000"/>
            </a:srgbClr>
          </a:outerShdw>
          <a:softEdge rad="12700"/>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fr-FR" sz="2000" kern="1200" dirty="0"/>
        </a:p>
      </dsp:txBody>
      <dsp:txXfrm>
        <a:off x="1692672" y="3016849"/>
        <a:ext cx="867155" cy="867155"/>
      </dsp:txXfrm>
    </dsp:sp>
    <dsp:sp modelId="{16D4F65C-FD7E-454B-A435-01046A163639}">
      <dsp:nvSpPr>
        <dsp:cNvPr id="0" name=""/>
        <dsp:cNvSpPr/>
      </dsp:nvSpPr>
      <dsp:spPr>
        <a:xfrm rot="15120000">
          <a:off x="1680728" y="2375649"/>
          <a:ext cx="327092" cy="413891"/>
        </a:xfrm>
        <a:prstGeom prst="rightArrow">
          <a:avLst>
            <a:gd name="adj1" fmla="val 60000"/>
            <a:gd name="adj2" fmla="val 50000"/>
          </a:avLst>
        </a:prstGeom>
        <a:solidFill>
          <a:schemeClr val="accent4">
            <a:hueOff val="3862078"/>
            <a:satOff val="0"/>
            <a:lumOff val="-4412"/>
            <a:alphaOff val="0"/>
          </a:schemeClr>
        </a:solidFill>
        <a:ln>
          <a:noFill/>
        </a:ln>
        <a:effectLst>
          <a:outerShdw blurRad="95000" rotWithShape="0">
            <a:srgbClr val="000000">
              <a:alpha val="50000"/>
            </a:srgbClr>
          </a:outerShdw>
          <a:softEdge rad="12700"/>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fr-FR" sz="1700" kern="1200"/>
        </a:p>
      </dsp:txBody>
      <dsp:txXfrm rot="10800000">
        <a:off x="1744954" y="2505090"/>
        <a:ext cx="228964" cy="248335"/>
      </dsp:txXfrm>
    </dsp:sp>
    <dsp:sp modelId="{382240D4-C898-4910-84A6-839B8A331502}">
      <dsp:nvSpPr>
        <dsp:cNvPr id="0" name=""/>
        <dsp:cNvSpPr/>
      </dsp:nvSpPr>
      <dsp:spPr>
        <a:xfrm>
          <a:off x="943405" y="1083982"/>
          <a:ext cx="1226343" cy="1226343"/>
        </a:xfrm>
        <a:prstGeom prst="ellipse">
          <a:avLst/>
        </a:prstGeom>
        <a:solidFill>
          <a:srgbClr val="00B0F0"/>
        </a:solidFill>
        <a:ln w="63500" cap="flat" cmpd="sng" algn="ctr">
          <a:solidFill>
            <a:schemeClr val="lt1">
              <a:hueOff val="0"/>
              <a:satOff val="0"/>
              <a:lumOff val="0"/>
              <a:alphaOff val="0"/>
            </a:schemeClr>
          </a:solidFill>
          <a:prstDash val="solid"/>
        </a:ln>
        <a:effectLst>
          <a:outerShdw blurRad="95000" rotWithShape="0">
            <a:srgbClr val="000000">
              <a:alpha val="50000"/>
            </a:srgbClr>
          </a:outerShdw>
          <a:softEdge rad="12700"/>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fr-FR" sz="2000" kern="1200" dirty="0"/>
        </a:p>
      </dsp:txBody>
      <dsp:txXfrm>
        <a:off x="1122999" y="1263576"/>
        <a:ext cx="867155" cy="867155"/>
      </dsp:txXfrm>
    </dsp:sp>
    <dsp:sp modelId="{468A1386-0908-4400-80C2-60E7E204102D}">
      <dsp:nvSpPr>
        <dsp:cNvPr id="0" name=""/>
        <dsp:cNvSpPr/>
      </dsp:nvSpPr>
      <dsp:spPr>
        <a:xfrm rot="19440000">
          <a:off x="2131253" y="953859"/>
          <a:ext cx="327092" cy="413891"/>
        </a:xfrm>
        <a:prstGeom prst="rightArrow">
          <a:avLst>
            <a:gd name="adj1" fmla="val 60000"/>
            <a:gd name="adj2" fmla="val 50000"/>
          </a:avLst>
        </a:prstGeom>
        <a:solidFill>
          <a:srgbClr val="00B0F0"/>
        </a:solidFill>
        <a:ln>
          <a:noFill/>
        </a:ln>
        <a:effectLst>
          <a:outerShdw blurRad="95000" rotWithShape="0">
            <a:srgbClr val="000000">
              <a:alpha val="50000"/>
            </a:srgbClr>
          </a:outerShdw>
          <a:softEdge rad="12700"/>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fr-FR" sz="1700" kern="1200"/>
        </a:p>
      </dsp:txBody>
      <dsp:txXfrm>
        <a:off x="2140623" y="1065476"/>
        <a:ext cx="228964" cy="2483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429E36-D2ED-4887-86D0-047C8AC5574F}">
      <dsp:nvSpPr>
        <dsp:cNvPr id="0" name=""/>
        <dsp:cNvSpPr/>
      </dsp:nvSpPr>
      <dsp:spPr>
        <a:xfrm>
          <a:off x="2303926" y="233953"/>
          <a:ext cx="1777229" cy="1777229"/>
        </a:xfrm>
        <a:prstGeom prst="pieWedge">
          <a:avLst/>
        </a:prstGeom>
        <a:solidFill>
          <a:srgbClr val="005BD3">
            <a:lumMod val="40000"/>
            <a:lumOff val="60000"/>
          </a:srgbClr>
        </a:solidFill>
        <a:ln w="381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t" anchorCtr="0">
          <a:noAutofit/>
        </a:bodyPr>
        <a:lstStyle/>
        <a:p>
          <a:pPr marL="0" lvl="0" indent="0" algn="r" defTabSz="400050">
            <a:lnSpc>
              <a:spcPct val="90000"/>
            </a:lnSpc>
            <a:spcBef>
              <a:spcPct val="0"/>
            </a:spcBef>
            <a:spcAft>
              <a:spcPct val="35000"/>
            </a:spcAft>
            <a:buNone/>
          </a:pPr>
          <a:r>
            <a:rPr lang="fr-FR" sz="900" b="1" kern="1200" dirty="0">
              <a:solidFill>
                <a:sysClr val="window" lastClr="FFFFFF"/>
              </a:solidFill>
              <a:latin typeface="+mj-lt"/>
              <a:ea typeface="+mn-ea"/>
              <a:cs typeface="+mn-cs"/>
            </a:rPr>
            <a:t>1. Caractériser le niveau de risque et sa soutenabilité</a:t>
          </a:r>
        </a:p>
      </dsp:txBody>
      <dsp:txXfrm>
        <a:off x="2824464" y="754491"/>
        <a:ext cx="1256691" cy="1256691"/>
      </dsp:txXfrm>
    </dsp:sp>
    <dsp:sp modelId="{62576597-9D67-4F26-B197-09FDF2CC1826}">
      <dsp:nvSpPr>
        <dsp:cNvPr id="0" name=""/>
        <dsp:cNvSpPr/>
      </dsp:nvSpPr>
      <dsp:spPr>
        <a:xfrm rot="5400000">
          <a:off x="4178830" y="233953"/>
          <a:ext cx="1777229" cy="1777229"/>
        </a:xfrm>
        <a:prstGeom prst="pieWedge">
          <a:avLst/>
        </a:prstGeom>
        <a:solidFill>
          <a:srgbClr val="205AA7">
            <a:lumMod val="60000"/>
            <a:lumOff val="40000"/>
          </a:srgbClr>
        </a:solidFill>
        <a:ln w="381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t" anchorCtr="0">
          <a:noAutofit/>
        </a:bodyPr>
        <a:lstStyle/>
        <a:p>
          <a:pPr marL="0" lvl="0" indent="0" algn="l" defTabSz="400050">
            <a:lnSpc>
              <a:spcPct val="90000"/>
            </a:lnSpc>
            <a:spcBef>
              <a:spcPct val="0"/>
            </a:spcBef>
            <a:spcAft>
              <a:spcPct val="35000"/>
            </a:spcAft>
            <a:buNone/>
          </a:pPr>
          <a:r>
            <a:rPr lang="fr-FR" sz="900" b="1" kern="1200" dirty="0">
              <a:solidFill>
                <a:sysClr val="window" lastClr="FFFFFF"/>
              </a:solidFill>
              <a:latin typeface="+mj-lt"/>
              <a:ea typeface="+mn-ea"/>
              <a:cs typeface="+mn-cs"/>
            </a:rPr>
            <a:t>2. Définir la cible de CCyB correspondante</a:t>
          </a:r>
        </a:p>
      </dsp:txBody>
      <dsp:txXfrm rot="-5400000">
        <a:off x="4178830" y="754491"/>
        <a:ext cx="1256691" cy="1256691"/>
      </dsp:txXfrm>
    </dsp:sp>
    <dsp:sp modelId="{46989B0A-46A0-4474-88CC-E41F3F0BE37B}">
      <dsp:nvSpPr>
        <dsp:cNvPr id="0" name=""/>
        <dsp:cNvSpPr/>
      </dsp:nvSpPr>
      <dsp:spPr>
        <a:xfrm rot="10800000">
          <a:off x="4163244" y="2093272"/>
          <a:ext cx="1777229" cy="1777229"/>
        </a:xfrm>
        <a:prstGeom prst="pieWedge">
          <a:avLst/>
        </a:prstGeom>
        <a:solidFill>
          <a:srgbClr val="205AA7">
            <a:hueOff val="0"/>
            <a:satOff val="0"/>
            <a:lumOff val="0"/>
            <a:alphaOff val="0"/>
          </a:srgbClr>
        </a:solidFill>
        <a:ln w="381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l" defTabSz="400050">
            <a:lnSpc>
              <a:spcPct val="90000"/>
            </a:lnSpc>
            <a:spcBef>
              <a:spcPct val="0"/>
            </a:spcBef>
            <a:spcAft>
              <a:spcPct val="35000"/>
            </a:spcAft>
            <a:buNone/>
          </a:pPr>
          <a:r>
            <a:rPr lang="fr-FR" sz="900" b="1" kern="1200" dirty="0">
              <a:solidFill>
                <a:sysClr val="window" lastClr="FFFFFF"/>
              </a:solidFill>
              <a:latin typeface="+mj-lt"/>
              <a:ea typeface="+mn-ea"/>
              <a:cs typeface="+mn-cs"/>
            </a:rPr>
            <a:t>3. Identifier la période propice à la hausse du </a:t>
          </a:r>
          <a:r>
            <a:rPr lang="fr-FR" sz="900" b="1" kern="1200" dirty="0" err="1">
              <a:solidFill>
                <a:sysClr val="window" lastClr="FFFFFF"/>
              </a:solidFill>
              <a:latin typeface="+mj-lt"/>
              <a:ea typeface="+mn-ea"/>
              <a:cs typeface="+mn-cs"/>
            </a:rPr>
            <a:t>CCyB</a:t>
          </a:r>
          <a:endParaRPr lang="fr-FR" sz="900" b="1" kern="1200" dirty="0">
            <a:solidFill>
              <a:sysClr val="window" lastClr="FFFFFF"/>
            </a:solidFill>
            <a:latin typeface="+mj-lt"/>
            <a:ea typeface="+mn-ea"/>
            <a:cs typeface="+mn-cs"/>
          </a:endParaRPr>
        </a:p>
      </dsp:txBody>
      <dsp:txXfrm rot="10800000">
        <a:off x="4163244" y="2093272"/>
        <a:ext cx="1256691" cy="1256691"/>
      </dsp:txXfrm>
    </dsp:sp>
    <dsp:sp modelId="{70B5E3BE-8802-49AF-AB0C-74E497C0294C}">
      <dsp:nvSpPr>
        <dsp:cNvPr id="0" name=""/>
        <dsp:cNvSpPr/>
      </dsp:nvSpPr>
      <dsp:spPr>
        <a:xfrm rot="16200000">
          <a:off x="2303926" y="2093272"/>
          <a:ext cx="1777229" cy="1777229"/>
        </a:xfrm>
        <a:prstGeom prst="pieWedge">
          <a:avLst/>
        </a:prstGeom>
        <a:solidFill>
          <a:srgbClr val="00449E">
            <a:lumMod val="75000"/>
          </a:srgbClr>
        </a:solidFill>
        <a:ln w="381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800" tIns="64008" rIns="64800" bIns="64008" numCol="1" spcCol="1270" anchor="ctr" anchorCtr="0">
          <a:noAutofit/>
        </a:bodyPr>
        <a:lstStyle/>
        <a:p>
          <a:pPr marL="0" lvl="0" indent="0" algn="r" defTabSz="400050">
            <a:lnSpc>
              <a:spcPct val="90000"/>
            </a:lnSpc>
            <a:spcBef>
              <a:spcPct val="0"/>
            </a:spcBef>
            <a:spcAft>
              <a:spcPct val="35000"/>
            </a:spcAft>
            <a:buNone/>
          </a:pPr>
          <a:endParaRPr lang="fr-FR" sz="900" b="1" kern="1200" spc="0" dirty="0">
            <a:solidFill>
              <a:sysClr val="window" lastClr="FFFFFF"/>
            </a:solidFill>
            <a:latin typeface="+mj-lt"/>
            <a:ea typeface="+mn-ea"/>
            <a:cs typeface="+mn-cs"/>
          </a:endParaRPr>
        </a:p>
        <a:p>
          <a:pPr marL="0" lvl="0" indent="0" algn="r" defTabSz="400050">
            <a:lnSpc>
              <a:spcPct val="90000"/>
            </a:lnSpc>
            <a:spcBef>
              <a:spcPct val="0"/>
            </a:spcBef>
            <a:spcAft>
              <a:spcPct val="35000"/>
            </a:spcAft>
            <a:buNone/>
          </a:pPr>
          <a:r>
            <a:rPr lang="fr-FR" sz="900" b="1" kern="1200" spc="0" dirty="0">
              <a:solidFill>
                <a:sysClr val="window" lastClr="FFFFFF"/>
              </a:solidFill>
              <a:latin typeface="+mj-lt"/>
              <a:ea typeface="+mn-ea"/>
              <a:cs typeface="+mn-cs"/>
            </a:rPr>
            <a:t>4. Évaluer l’impact macroéconomique de cette hausse</a:t>
          </a:r>
          <a:br>
            <a:rPr lang="fr-FR" sz="900" b="1" kern="1200" spc="0" dirty="0">
              <a:solidFill>
                <a:sysClr val="window" lastClr="FFFFFF"/>
              </a:solidFill>
              <a:latin typeface="+mj-lt"/>
              <a:ea typeface="+mn-ea"/>
              <a:cs typeface="+mn-cs"/>
            </a:rPr>
          </a:br>
          <a:endParaRPr lang="fr-FR" sz="900" b="1" kern="1200" spc="0" dirty="0">
            <a:solidFill>
              <a:sysClr val="window" lastClr="FFFFFF"/>
            </a:solidFill>
            <a:latin typeface="+mj-lt"/>
            <a:ea typeface="+mn-ea"/>
            <a:cs typeface="+mn-cs"/>
          </a:endParaRPr>
        </a:p>
      </dsp:txBody>
      <dsp:txXfrm rot="5400000">
        <a:off x="2824464" y="2093272"/>
        <a:ext cx="1256691" cy="1256691"/>
      </dsp:txXfrm>
    </dsp:sp>
    <dsp:sp modelId="{42E888E1-032E-4DEE-BEB2-C56EC976FBE5}">
      <dsp:nvSpPr>
        <dsp:cNvPr id="0" name=""/>
        <dsp:cNvSpPr/>
      </dsp:nvSpPr>
      <dsp:spPr>
        <a:xfrm>
          <a:off x="3815391" y="1682826"/>
          <a:ext cx="613616" cy="533579"/>
        </a:xfrm>
        <a:prstGeom prst="circularArrow">
          <a:avLst/>
        </a:prstGeom>
        <a:solidFill>
          <a:srgbClr val="205AA7">
            <a:tint val="60000"/>
            <a:hueOff val="0"/>
            <a:satOff val="0"/>
            <a:lumOff val="0"/>
            <a:alphaOff val="0"/>
          </a:srgbClr>
        </a:solidFill>
        <a:ln w="381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12098788-E87F-4E48-9D31-1D12693FA121}">
      <dsp:nvSpPr>
        <dsp:cNvPr id="0" name=""/>
        <dsp:cNvSpPr/>
      </dsp:nvSpPr>
      <dsp:spPr>
        <a:xfrm rot="10800000">
          <a:off x="3815391" y="1888049"/>
          <a:ext cx="613616" cy="533579"/>
        </a:xfrm>
        <a:prstGeom prst="circularArrow">
          <a:avLst/>
        </a:prstGeom>
        <a:solidFill>
          <a:srgbClr val="205AA7">
            <a:tint val="60000"/>
            <a:hueOff val="0"/>
            <a:satOff val="0"/>
            <a:lumOff val="0"/>
            <a:alphaOff val="0"/>
          </a:srgbClr>
        </a:solidFill>
        <a:ln w="381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0.93455</cdr:x>
      <cdr:y>0</cdr:y>
    </cdr:from>
    <cdr:to>
      <cdr:x>0.94835</cdr:x>
      <cdr:y>0.01172</cdr:y>
    </cdr:to>
    <cdr:sp macro="" textlink="">
      <cdr:nvSpPr>
        <cdr:cNvPr id="2" name="ZoneTexte 1"/>
        <cdr:cNvSpPr txBox="1"/>
      </cdr:nvSpPr>
      <cdr:spPr>
        <a:xfrm xmlns:a="http://schemas.openxmlformats.org/drawingml/2006/main" flipH="1" flipV="1">
          <a:off x="3095574" y="0"/>
          <a:ext cx="45719" cy="2098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1200" b="1" dirty="0">
              <a:solidFill>
                <a:srgbClr val="205AA7"/>
              </a:solidFill>
            </a:rPr>
            <a:t>Prix de l’immobilier résidentiel (</a:t>
          </a:r>
          <a:r>
            <a:rPr lang="fr-FR" sz="1200" b="1" dirty="0" err="1">
              <a:solidFill>
                <a:srgbClr val="205AA7"/>
              </a:solidFill>
            </a:rPr>
            <a:t>ga</a:t>
          </a:r>
          <a:r>
            <a:rPr lang="fr-FR" sz="1200" b="1" dirty="0">
              <a:solidFill>
                <a:srgbClr val="205AA7"/>
              </a:solidFill>
            </a:rPr>
            <a:t>, %)</a:t>
          </a:r>
        </a:p>
      </cdr:txBody>
    </cdr:sp>
  </cdr:relSizeAnchor>
</c:userShapes>
</file>

<file path=ppt/drawings/drawing2.xml><?xml version="1.0" encoding="utf-8"?>
<c:userShapes xmlns:c="http://schemas.openxmlformats.org/drawingml/2006/chart">
  <cdr:relSizeAnchor xmlns:cdr="http://schemas.openxmlformats.org/drawingml/2006/chartDrawing">
    <cdr:from>
      <cdr:x>0.93373</cdr:x>
      <cdr:y>0</cdr:y>
    </cdr:from>
    <cdr:to>
      <cdr:x>0.94903</cdr:x>
      <cdr:y>0.04479</cdr:y>
    </cdr:to>
    <cdr:sp macro="" textlink="">
      <cdr:nvSpPr>
        <cdr:cNvPr id="2" name="ZoneTexte 1"/>
        <cdr:cNvSpPr txBox="1"/>
      </cdr:nvSpPr>
      <cdr:spPr>
        <a:xfrm xmlns:a="http://schemas.openxmlformats.org/drawingml/2006/main" flipH="1">
          <a:off x="2789681" y="0"/>
          <a:ext cx="45719" cy="787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1050" b="1" dirty="0"/>
            <a:t>Prix de l’immobilier </a:t>
          </a:r>
          <a:r>
            <a:rPr lang="fr-FR" sz="1050" b="1" dirty="0" err="1"/>
            <a:t>comercial</a:t>
          </a:r>
          <a:r>
            <a:rPr lang="fr-FR" sz="1050" b="1" dirty="0"/>
            <a:t> (</a:t>
          </a:r>
          <a:r>
            <a:rPr lang="fr-FR" sz="1050" b="1" dirty="0" err="1"/>
            <a:t>ga</a:t>
          </a:r>
          <a:r>
            <a:rPr lang="fr-FR" sz="1050" b="1" dirty="0"/>
            <a:t>,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05125" cy="49212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798888" y="0"/>
            <a:ext cx="2905125" cy="492125"/>
          </a:xfrm>
          <a:prstGeom prst="rect">
            <a:avLst/>
          </a:prstGeom>
        </p:spPr>
        <p:txBody>
          <a:bodyPr vert="horz" lIns="91440" tIns="45720" rIns="91440" bIns="45720" rtlCol="0"/>
          <a:lstStyle>
            <a:lvl1pPr algn="r">
              <a:defRPr sz="1200"/>
            </a:lvl1pPr>
          </a:lstStyle>
          <a:p>
            <a:fld id="{26DC60AF-0A4F-4C57-92D6-5F902025270D}" type="datetimeFigureOut">
              <a:rPr lang="fr-FR" smtClean="0"/>
              <a:t>15/12/2022</a:t>
            </a:fld>
            <a:endParaRPr lang="fr-FR"/>
          </a:p>
        </p:txBody>
      </p:sp>
      <p:sp>
        <p:nvSpPr>
          <p:cNvPr id="4" name="Espace réservé du pied de page 3"/>
          <p:cNvSpPr>
            <a:spLocks noGrp="1"/>
          </p:cNvSpPr>
          <p:nvPr>
            <p:ph type="ftr" sz="quarter" idx="2"/>
          </p:nvPr>
        </p:nvSpPr>
        <p:spPr>
          <a:xfrm>
            <a:off x="0" y="9348788"/>
            <a:ext cx="2905125" cy="49212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798888" y="9348788"/>
            <a:ext cx="2905125" cy="492125"/>
          </a:xfrm>
          <a:prstGeom prst="rect">
            <a:avLst/>
          </a:prstGeom>
        </p:spPr>
        <p:txBody>
          <a:bodyPr vert="horz" lIns="91440" tIns="45720" rIns="91440" bIns="45720" rtlCol="0" anchor="b"/>
          <a:lstStyle>
            <a:lvl1pPr algn="r">
              <a:defRPr sz="1200"/>
            </a:lvl1pPr>
          </a:lstStyle>
          <a:p>
            <a:fld id="{3869DB70-4F8B-4451-827B-4E230DEDB586}" type="slidenum">
              <a:rPr lang="fr-FR" smtClean="0"/>
              <a:t>‹N°›</a:t>
            </a:fld>
            <a:endParaRPr lang="fr-FR"/>
          </a:p>
        </p:txBody>
      </p:sp>
    </p:spTree>
    <p:extLst>
      <p:ext uri="{BB962C8B-B14F-4D97-AF65-F5344CB8AC3E}">
        <p14:creationId xmlns:p14="http://schemas.microsoft.com/office/powerpoint/2010/main" val="40045592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05760" cy="49212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798288" y="0"/>
            <a:ext cx="2905760" cy="492125"/>
          </a:xfrm>
          <a:prstGeom prst="rect">
            <a:avLst/>
          </a:prstGeom>
        </p:spPr>
        <p:txBody>
          <a:bodyPr vert="horz" lIns="91440" tIns="45720" rIns="91440" bIns="45720" rtlCol="0"/>
          <a:lstStyle>
            <a:lvl1pPr algn="r">
              <a:defRPr sz="1200"/>
            </a:lvl1pPr>
          </a:lstStyle>
          <a:p>
            <a:fld id="{4F4031FF-8E9A-455C-8EE0-B77D493128F8}" type="datetimeFigureOut">
              <a:rPr lang="fr-FR" smtClean="0"/>
              <a:t>15/12/2022</a:t>
            </a:fld>
            <a:endParaRPr lang="fr-FR"/>
          </a:p>
        </p:txBody>
      </p:sp>
      <p:sp>
        <p:nvSpPr>
          <p:cNvPr id="4" name="Espace réservé de l'image des diapositives 3"/>
          <p:cNvSpPr>
            <a:spLocks noGrp="1" noRot="1" noChangeAspect="1"/>
          </p:cNvSpPr>
          <p:nvPr>
            <p:ph type="sldImg" idx="2"/>
          </p:nvPr>
        </p:nvSpPr>
        <p:spPr>
          <a:xfrm>
            <a:off x="892175" y="738188"/>
            <a:ext cx="4921250" cy="369093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0560" y="4675188"/>
            <a:ext cx="5364480" cy="4429125"/>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48667"/>
            <a:ext cx="2905760" cy="49212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798288" y="9348667"/>
            <a:ext cx="2905760" cy="492125"/>
          </a:xfrm>
          <a:prstGeom prst="rect">
            <a:avLst/>
          </a:prstGeom>
        </p:spPr>
        <p:txBody>
          <a:bodyPr vert="horz" lIns="91440" tIns="45720" rIns="91440" bIns="45720" rtlCol="0" anchor="b"/>
          <a:lstStyle>
            <a:lvl1pPr algn="r">
              <a:defRPr sz="1200"/>
            </a:lvl1pPr>
          </a:lstStyle>
          <a:p>
            <a:fld id="{BBC74DAE-AAB1-4623-A947-C513F3A67F3C}" type="slidenum">
              <a:rPr lang="fr-FR" smtClean="0"/>
              <a:t>‹N°›</a:t>
            </a:fld>
            <a:endParaRPr lang="fr-FR"/>
          </a:p>
        </p:txBody>
      </p:sp>
    </p:spTree>
    <p:extLst>
      <p:ext uri="{BB962C8B-B14F-4D97-AF65-F5344CB8AC3E}">
        <p14:creationId xmlns:p14="http://schemas.microsoft.com/office/powerpoint/2010/main" val="135486855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abc-economie.banque-france.fr/file/video/comprendre-la-crise-de-2008"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0" baseline="0" dirty="0"/>
              <a:t>La stabilité financière fait partie des missions dévolues à la Banque de France. On évoque très souvent les 3S lorsque l’on évoque les missions de la Banque de France.</a:t>
            </a:r>
          </a:p>
          <a:p>
            <a:endParaRPr lang="fr-FR" i="0" baseline="0" dirty="0"/>
          </a:p>
          <a:p>
            <a:r>
              <a:rPr lang="fr-FR" i="0" baseline="0" dirty="0"/>
              <a:t>La Banque de France a 3 missions :</a:t>
            </a:r>
          </a:p>
          <a:p>
            <a:pPr marL="171450" indent="-171450">
              <a:buFontTx/>
              <a:buChar char="-"/>
            </a:pPr>
            <a:r>
              <a:rPr lang="fr-FR" i="0" baseline="0" dirty="0"/>
              <a:t>La stratégie monétaire : la banque centrale œuvre dans le cadre de l’</a:t>
            </a:r>
            <a:r>
              <a:rPr lang="fr-FR" i="0" baseline="0" dirty="0" err="1"/>
              <a:t>Eurosystème</a:t>
            </a:r>
            <a:r>
              <a:rPr lang="fr-FR" i="0" baseline="0" dirty="0"/>
              <a:t> pour garantir une stabilité des prix à travers la politique monétaire + confiance dans la monnaie</a:t>
            </a:r>
          </a:p>
          <a:p>
            <a:pPr marL="171450" indent="-171450">
              <a:buFontTx/>
              <a:buChar char="-"/>
            </a:pPr>
            <a:r>
              <a:rPr lang="fr-FR" i="0" baseline="0" dirty="0"/>
              <a:t>La stabilité financière que nous allons aborder aujourd’hui</a:t>
            </a:r>
          </a:p>
          <a:p>
            <a:pPr marL="171450" indent="-171450">
              <a:buFontTx/>
              <a:buChar char="-"/>
            </a:pPr>
            <a:r>
              <a:rPr lang="fr-FR" i="0" dirty="0"/>
              <a:t>Les services à l’économie : services</a:t>
            </a:r>
            <a:r>
              <a:rPr lang="fr-FR" i="0" baseline="0" dirty="0"/>
              <a:t> gratuits aux particuliers, aux entreprises.</a:t>
            </a:r>
          </a:p>
          <a:p>
            <a:pPr marL="0" indent="0">
              <a:buFontTx/>
              <a:buNone/>
            </a:pPr>
            <a:endParaRPr lang="fr-FR"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1" i="0" dirty="0"/>
              <a:t>La stabilité</a:t>
            </a:r>
            <a:r>
              <a:rPr lang="fr-FR" b="1" i="0" baseline="0" dirty="0"/>
              <a:t> financière est certainement le terme le moins compris, en tout cas du grand public. </a:t>
            </a:r>
            <a:r>
              <a:rPr lang="fr-FR" i="0" baseline="0" dirty="0"/>
              <a:t>Dans l’esprit du grand public : stabilité financière est assimilée à stabilité boursière.</a:t>
            </a:r>
          </a:p>
          <a:p>
            <a:pPr marL="0" indent="0">
              <a:buFontTx/>
              <a:buNone/>
            </a:pPr>
            <a:r>
              <a:rPr lang="fr-FR" i="0" baseline="0" dirty="0"/>
              <a:t>Pas du tout : La stabilité financière vise à maintenir un système financier robuste, qui fonctionne efficacement en toutes circonstances, donc y compris en situation de crise.</a:t>
            </a:r>
          </a:p>
          <a:p>
            <a:pPr marL="0" indent="0">
              <a:buFontTx/>
              <a:buNone/>
            </a:pPr>
            <a:endParaRPr lang="fr-FR" i="0" dirty="0"/>
          </a:p>
          <a:p>
            <a:r>
              <a:rPr lang="fr-FR" i="0" baseline="0" dirty="0"/>
              <a:t>La crise financière de 2008 a montré combien les acteurs financiers étaient interconnectés (sous l’angle géographique comme sous l’angle des acteurs). Banques, Assurances, Infrastructures de paiement, Fonds d‘investissement. Elle a montré aussi que les acteurs financiers étaient insuffisamment capitalisés.</a:t>
            </a:r>
          </a:p>
          <a:p>
            <a:endParaRPr lang="fr-FR" i="0" baseline="0" dirty="0"/>
          </a:p>
          <a:p>
            <a:r>
              <a:rPr lang="fr-FR" i="0" baseline="0" dirty="0"/>
              <a:t>L’objectif de la stabilité financière :</a:t>
            </a:r>
          </a:p>
          <a:p>
            <a:pPr marL="171450" indent="-171450">
              <a:buFontTx/>
              <a:buChar char="-"/>
            </a:pPr>
            <a:r>
              <a:rPr lang="fr-FR" i="0" baseline="0" dirty="0"/>
              <a:t>Surveiller les risques de bulles, alerter, les limiter dans la mesure du possible</a:t>
            </a:r>
          </a:p>
          <a:p>
            <a:pPr marL="171450" indent="-171450">
              <a:buFontTx/>
              <a:buChar char="-"/>
            </a:pPr>
            <a:r>
              <a:rPr lang="fr-FR" i="0" baseline="0" dirty="0" err="1"/>
              <a:t>Etre</a:t>
            </a:r>
            <a:r>
              <a:rPr lang="fr-FR" i="0" baseline="0" dirty="0"/>
              <a:t> certain que le secteur financier fera face à une explosion de la bulle spéculative (risque de propagation, risque systémique)</a:t>
            </a:r>
          </a:p>
          <a:p>
            <a:endParaRPr lang="fr-FR" i="0" dirty="0"/>
          </a:p>
          <a:p>
            <a:r>
              <a:rPr lang="fr-FR" i="0" dirty="0"/>
              <a:t>Risque systémique</a:t>
            </a:r>
            <a:r>
              <a:rPr lang="fr-FR" i="0" baseline="0" dirty="0"/>
              <a:t> : c’est le système entier qui est menacé, pas seulement un sous-ensemble (un pays, les ménages, un secteur d’activité)</a:t>
            </a:r>
            <a:endParaRPr lang="fr-FR" i="0" dirty="0"/>
          </a:p>
          <a:p>
            <a:endParaRPr lang="fr-FR" i="0" dirty="0"/>
          </a:p>
        </p:txBody>
      </p:sp>
      <p:sp>
        <p:nvSpPr>
          <p:cNvPr id="4" name="Espace réservé du numéro de diapositive 3"/>
          <p:cNvSpPr>
            <a:spLocks noGrp="1"/>
          </p:cNvSpPr>
          <p:nvPr>
            <p:ph type="sldNum" sz="quarter" idx="10"/>
          </p:nvPr>
        </p:nvSpPr>
        <p:spPr/>
        <p:txBody>
          <a:bodyPr/>
          <a:lstStyle/>
          <a:p>
            <a:fld id="{C1C35131-FF02-4CB5-BF30-AD033F6D30B9}" type="slidenum">
              <a:rPr lang="fr-FR" smtClean="0"/>
              <a:t>1</a:t>
            </a:fld>
            <a:endParaRPr lang="fr-FR"/>
          </a:p>
        </p:txBody>
      </p:sp>
      <p:sp>
        <p:nvSpPr>
          <p:cNvPr id="5" name="Espace réservé du pied de page 4"/>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3938703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6813" y="1241425"/>
            <a:ext cx="4465637" cy="3351213"/>
          </a:xfrm>
        </p:spPr>
      </p:sp>
      <p:sp>
        <p:nvSpPr>
          <p:cNvPr id="3" name="Espace réservé des notes 2"/>
          <p:cNvSpPr>
            <a:spLocks noGrp="1"/>
          </p:cNvSpPr>
          <p:nvPr>
            <p:ph type="body" idx="1"/>
          </p:nvPr>
        </p:nvSpPr>
        <p:spPr/>
        <p:txBody>
          <a:bodyPr/>
          <a:lstStyle/>
          <a:p>
            <a:endParaRPr lang="fr-FR" b="1" dirty="0"/>
          </a:p>
          <a:p>
            <a:r>
              <a:rPr lang="fr-FR" b="1" dirty="0"/>
              <a:t>Période d’euphorie</a:t>
            </a:r>
            <a:r>
              <a:rPr lang="fr-FR" b="1" baseline="0" dirty="0"/>
              <a:t> liée à la reconstruction d’après la 1</a:t>
            </a:r>
            <a:r>
              <a:rPr lang="fr-FR" b="1" baseline="30000" dirty="0"/>
              <a:t>ère</a:t>
            </a:r>
            <a:r>
              <a:rPr lang="fr-FR" b="1" baseline="0" dirty="0"/>
              <a:t> guerre mondiale.</a:t>
            </a:r>
          </a:p>
          <a:p>
            <a:endParaRPr lang="fr-FR" b="1" baseline="0" dirty="0"/>
          </a:p>
          <a:p>
            <a:r>
              <a:rPr lang="fr-FR" b="1" baseline="0" dirty="0"/>
              <a:t>Année 1920 : croissance économique +50%...et sur la même période croissance des indices boursiers de New York +300%. </a:t>
            </a:r>
            <a:r>
              <a:rPr lang="fr-FR" b="0" baseline="0" dirty="0"/>
              <a:t>Ce 300% n’est pas liée à la croissance, ni à la productivité, ni aux salaires… rien ne permet d’expliquer cette hausse de 300%</a:t>
            </a:r>
          </a:p>
          <a:p>
            <a:endParaRPr lang="fr-FR" b="0" baseline="0" dirty="0"/>
          </a:p>
          <a:p>
            <a:r>
              <a:rPr lang="fr-FR" b="1" baseline="0" dirty="0">
                <a:solidFill>
                  <a:srgbClr val="FF0000"/>
                </a:solidFill>
              </a:rPr>
              <a:t>Comment cela s’explique ? Par la possibilité d’acheter à crédit (prêt bancaire) des actions</a:t>
            </a:r>
          </a:p>
          <a:p>
            <a:r>
              <a:rPr lang="fr-FR" sz="1200" b="0" i="0" kern="1200" dirty="0">
                <a:solidFill>
                  <a:srgbClr val="FF0000"/>
                </a:solidFill>
                <a:effectLst/>
                <a:latin typeface="+mn-lt"/>
                <a:ea typeface="+mn-ea"/>
                <a:cs typeface="+mn-cs"/>
              </a:rPr>
              <a:t>C'est une aubaine pour les spéculateurs, qui affluent sur le marché... </a:t>
            </a:r>
            <a:endParaRPr lang="fr-FR" b="0" dirty="0"/>
          </a:p>
          <a:p>
            <a:r>
              <a:rPr lang="fr-FR" b="0" baseline="0" dirty="0"/>
              <a:t>On sort de la logique « j’investis en actions pour percevoir des dividendes en lien avec la croissance de l’entreprise ». On achète pour revendre plus cher rapidement.</a:t>
            </a:r>
          </a:p>
          <a:p>
            <a:r>
              <a:rPr lang="fr-FR" b="1" baseline="0" dirty="0"/>
              <a:t> </a:t>
            </a:r>
            <a:endParaRPr lang="fr-FR" b="1" dirty="0"/>
          </a:p>
          <a:p>
            <a:r>
              <a:rPr lang="fr-FR" b="1" dirty="0"/>
              <a:t>Krach de 1929 </a:t>
            </a:r>
            <a:r>
              <a:rPr lang="fr-FR" dirty="0"/>
              <a:t>: effondrement soudain des cours de la Bourse de New York en octobre 1929. </a:t>
            </a:r>
          </a:p>
          <a:p>
            <a:r>
              <a:rPr lang="fr-FR" dirty="0"/>
              <a:t>Jeudi</a:t>
            </a:r>
            <a:r>
              <a:rPr lang="fr-FR" baseline="0" dirty="0"/>
              <a:t> 24 octobre : -22% à midi, -2% le soir</a:t>
            </a:r>
          </a:p>
          <a:p>
            <a:r>
              <a:rPr lang="fr-FR" baseline="0" dirty="0"/>
              <a:t>Lundi 28 octobre : -18%</a:t>
            </a:r>
          </a:p>
          <a:p>
            <a:r>
              <a:rPr lang="fr-FR" baseline="0" dirty="0"/>
              <a:t>Mardi 29 octobre : -12%</a:t>
            </a:r>
            <a:endParaRPr lang="fr-FR" dirty="0"/>
          </a:p>
          <a:p>
            <a:endParaRPr lang="fr-FR" dirty="0"/>
          </a:p>
          <a:p>
            <a:r>
              <a:rPr lang="fr-FR" dirty="0"/>
              <a:t>L’effondrement des cours provoque de nombreuses faillites, une crise bancaire, et plonge le pays, et bientôt le reste du monde, dans une période de chômage et de déflation.</a:t>
            </a:r>
          </a:p>
          <a:p>
            <a:endParaRPr lang="fr-FR" b="1" baseline="0" dirty="0">
              <a:solidFill>
                <a:srgbClr val="FF0000"/>
              </a:solidFill>
            </a:endParaRPr>
          </a:p>
        </p:txBody>
      </p:sp>
      <p:sp>
        <p:nvSpPr>
          <p:cNvPr id="4" name="Espace réservé du numéro de diapositive 3"/>
          <p:cNvSpPr>
            <a:spLocks noGrp="1"/>
          </p:cNvSpPr>
          <p:nvPr>
            <p:ph type="sldNum" sz="quarter" idx="5"/>
          </p:nvPr>
        </p:nvSpPr>
        <p:spPr/>
        <p:txBody>
          <a:bodyPr/>
          <a:lstStyle/>
          <a:p>
            <a:fld id="{C1C35131-FF02-4CB5-BF30-AD033F6D30B9}" type="slidenum">
              <a:rPr lang="fr-FR" smtClean="0"/>
              <a:t>12</a:t>
            </a:fld>
            <a:endParaRPr lang="fr-FR"/>
          </a:p>
        </p:txBody>
      </p:sp>
      <p:sp>
        <p:nvSpPr>
          <p:cNvPr id="5" name="Espace réservé du pied de page 4"/>
          <p:cNvSpPr>
            <a:spLocks noGrp="1"/>
          </p:cNvSpPr>
          <p:nvPr>
            <p:ph type="ftr" sz="quarter" idx="10"/>
          </p:nvPr>
        </p:nvSpPr>
        <p:spPr/>
        <p:txBody>
          <a:bodyPr/>
          <a:lstStyle/>
          <a:p>
            <a:endParaRPr lang="fr-FR"/>
          </a:p>
        </p:txBody>
      </p:sp>
    </p:spTree>
    <p:extLst>
      <p:ext uri="{BB962C8B-B14F-4D97-AF65-F5344CB8AC3E}">
        <p14:creationId xmlns:p14="http://schemas.microsoft.com/office/powerpoint/2010/main" val="1911545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i="0" baseline="0" dirty="0"/>
          </a:p>
          <a:p>
            <a:r>
              <a:rPr lang="fr-FR" sz="1200" b="1" u="sng" dirty="0"/>
              <a:t>3 étapes : </a:t>
            </a:r>
          </a:p>
          <a:p>
            <a:endParaRPr lang="fr-FR" sz="1200" dirty="0"/>
          </a:p>
          <a:p>
            <a:pPr marL="228600" indent="-228600">
              <a:buAutoNum type="arabicParenR"/>
            </a:pPr>
            <a:r>
              <a:rPr lang="fr-FR" sz="1200" b="1" u="sng" dirty="0"/>
              <a:t>Crise immobilière </a:t>
            </a:r>
            <a:r>
              <a:rPr lang="fr-FR" sz="1200" dirty="0"/>
              <a:t>: la fin de la bulle immobilière est causée par la hausse des taux d’intérêt qui empêche une grande partie des ménages de </a:t>
            </a:r>
            <a:r>
              <a:rPr lang="fr-FR" sz="1200" b="1" dirty="0"/>
              <a:t>rembourser leur crédit</a:t>
            </a:r>
            <a:r>
              <a:rPr lang="fr-FR" sz="1200" dirty="0"/>
              <a:t>, qui leur avait parfois été accordé malgré des </a:t>
            </a:r>
            <a:r>
              <a:rPr lang="fr-FR" sz="1200" b="1" dirty="0"/>
              <a:t>revenus très faibles (crédits </a:t>
            </a:r>
            <a:r>
              <a:rPr lang="fr-FR" sz="1200" b="1" dirty="0" err="1"/>
              <a:t>subprimes</a:t>
            </a:r>
            <a:r>
              <a:rPr lang="fr-FR" sz="1200" b="1" dirty="0"/>
              <a:t>). </a:t>
            </a:r>
            <a:r>
              <a:rPr lang="fr-FR" sz="1200" dirty="0"/>
              <a:t>Ces ménages sont forcés de vendre leur logement en masse : </a:t>
            </a:r>
            <a:r>
              <a:rPr lang="fr-FR" sz="1200" b="1" dirty="0"/>
              <a:t>les prix de ceux-ci chutent, </a:t>
            </a:r>
            <a:r>
              <a:rPr lang="fr-FR" sz="1200" b="0" dirty="0"/>
              <a:t>l’</a:t>
            </a:r>
            <a:r>
              <a:rPr lang="fr-FR" sz="1200" dirty="0"/>
              <a:t>offre étant plus élevée que la demande.</a:t>
            </a:r>
          </a:p>
          <a:p>
            <a:pPr marL="228600" indent="-228600">
              <a:buAutoNum type="arabicParenR"/>
            </a:pPr>
            <a:endParaRPr lang="fr-FR" sz="1200" dirty="0"/>
          </a:p>
          <a:p>
            <a:pPr marL="228600" indent="-228600">
              <a:buAutoNum type="arabicParenR"/>
            </a:pPr>
            <a:r>
              <a:rPr lang="fr-FR" sz="1200" dirty="0"/>
              <a:t>Ces défauts en série mettent en difficulté les </a:t>
            </a:r>
            <a:r>
              <a:rPr lang="fr-FR" sz="1200" b="1" dirty="0"/>
              <a:t>détenteurs des titres de créances </a:t>
            </a:r>
            <a:r>
              <a:rPr lang="fr-FR" sz="1200" dirty="0"/>
              <a:t>: </a:t>
            </a:r>
            <a:r>
              <a:rPr lang="fr-FR" sz="1200" b="1" dirty="0"/>
              <a:t>banques ayant accordé des crédits </a:t>
            </a:r>
            <a:r>
              <a:rPr lang="fr-FR" sz="1200" dirty="0"/>
              <a:t>aux ménages ou bien</a:t>
            </a:r>
            <a:r>
              <a:rPr lang="fr-FR" sz="1200" b="1" dirty="0"/>
              <a:t> banques ayant racheté les titres de crédit </a:t>
            </a:r>
            <a:r>
              <a:rPr lang="fr-FR" sz="1200" dirty="0"/>
              <a:t>à celles-ci.</a:t>
            </a:r>
            <a:r>
              <a:rPr lang="fr-FR" sz="1200" baseline="0" dirty="0"/>
              <a:t> L</a:t>
            </a:r>
            <a:r>
              <a:rPr lang="fr-FR" sz="1200" dirty="0"/>
              <a:t>a crise immobilière se transforme en </a:t>
            </a:r>
            <a:r>
              <a:rPr lang="fr-FR" sz="1200" b="1" u="sng" dirty="0"/>
              <a:t>crise financière </a:t>
            </a:r>
            <a:r>
              <a:rPr lang="fr-FR" sz="1200" b="1" dirty="0"/>
              <a:t>: </a:t>
            </a:r>
            <a:r>
              <a:rPr lang="fr-FR" sz="1200" b="0" dirty="0"/>
              <a:t>des </a:t>
            </a:r>
            <a:r>
              <a:rPr lang="fr-FR" sz="1200" dirty="0"/>
              <a:t>établissements de crédit se retrouvent en situation ou risque de faillite. Les difficultés financières des </a:t>
            </a:r>
            <a:r>
              <a:rPr lang="fr-FR" sz="1200" b="0" dirty="0"/>
              <a:t>banques</a:t>
            </a:r>
            <a:r>
              <a:rPr lang="fr-FR" sz="1200" b="1" dirty="0"/>
              <a:t> </a:t>
            </a:r>
            <a:r>
              <a:rPr lang="fr-FR" sz="1200" dirty="0"/>
              <a:t>créent un climat de </a:t>
            </a:r>
            <a:r>
              <a:rPr lang="fr-FR" sz="1200" b="1" dirty="0"/>
              <a:t>méfiance </a:t>
            </a:r>
            <a:r>
              <a:rPr lang="fr-FR" sz="1200" dirty="0"/>
              <a:t>entre elles. Or, le fonctionnement du crédit nécessite que les banques </a:t>
            </a:r>
            <a:r>
              <a:rPr lang="fr-FR" sz="1200" b="1" dirty="0"/>
              <a:t>se prêtent constamment </a:t>
            </a:r>
            <a:r>
              <a:rPr lang="fr-FR" sz="1200" dirty="0"/>
              <a:t>des fonds entre elles sur le </a:t>
            </a:r>
            <a:r>
              <a:rPr lang="fr-FR" sz="1200" b="1" dirty="0"/>
              <a:t>marché interbancaire </a:t>
            </a:r>
            <a:r>
              <a:rPr lang="fr-FR" sz="1200" dirty="0"/>
              <a:t>: lorsque la confiance est perdue, celui-ci est gelé, et même de grands établissements, tels que </a:t>
            </a:r>
            <a:r>
              <a:rPr lang="fr-FR" sz="1200" b="1" dirty="0" err="1"/>
              <a:t>Lehman</a:t>
            </a:r>
            <a:r>
              <a:rPr lang="fr-FR" sz="1200" b="1" dirty="0"/>
              <a:t> </a:t>
            </a:r>
            <a:r>
              <a:rPr lang="fr-FR" sz="1200" b="1" dirty="0" err="1"/>
              <a:t>Brothers</a:t>
            </a:r>
            <a:r>
              <a:rPr lang="fr-FR" sz="1200" dirty="0"/>
              <a:t>, peuvent faire faillite (15/09/2008).  </a:t>
            </a:r>
          </a:p>
          <a:p>
            <a:pPr marL="228600" indent="-228600">
              <a:buAutoNum type="arabicParenR"/>
            </a:pPr>
            <a:endParaRPr lang="fr-FR" sz="1200" dirty="0"/>
          </a:p>
          <a:p>
            <a:pPr marL="228600" indent="-228600">
              <a:buAutoNum type="arabicParenR"/>
            </a:pPr>
            <a:r>
              <a:rPr lang="fr-FR" sz="1200" dirty="0"/>
              <a:t>Le gel du marché interbancaire provoque un </a:t>
            </a:r>
            <a:r>
              <a:rPr lang="fr-FR" sz="1200" b="1" dirty="0"/>
              <a:t>rationnement ou un tarissement du crédit </a:t>
            </a:r>
            <a:r>
              <a:rPr lang="fr-FR" sz="1200" dirty="0"/>
              <a:t>aux ménages et aux entreprises (</a:t>
            </a:r>
            <a:r>
              <a:rPr lang="fr-FR" sz="1200" b="1" dirty="0" err="1"/>
              <a:t>credit</a:t>
            </a:r>
            <a:r>
              <a:rPr lang="fr-FR" sz="1200" b="1" dirty="0"/>
              <a:t> </a:t>
            </a:r>
            <a:r>
              <a:rPr lang="fr-FR" sz="1200" b="1" dirty="0" err="1"/>
              <a:t>crunch</a:t>
            </a:r>
            <a:r>
              <a:rPr lang="fr-FR" sz="1200" dirty="0"/>
              <a:t>). La consommation et l’investissement s’effondrent, endommageant la croissance, augmentant le taux de chômage, et faisant planer le risque d’une déflation. De plus, le sauvetage des grands établissements de crédit, l’augmentation des prestations sociales et la baisse des recettes fiscales mettent en péril les finances publiques. On passe d’une </a:t>
            </a:r>
            <a:r>
              <a:rPr lang="fr-FR" sz="1200" b="1" dirty="0"/>
              <a:t>crise financière à une </a:t>
            </a:r>
            <a:r>
              <a:rPr lang="fr-FR" sz="1200" b="1" u="sng" dirty="0"/>
              <a:t>crise économique</a:t>
            </a:r>
            <a:r>
              <a:rPr lang="fr-FR" sz="1200" b="1" dirty="0"/>
              <a:t>.</a:t>
            </a:r>
            <a:endParaRPr lang="fr-FR" sz="1200" dirty="0"/>
          </a:p>
          <a:p>
            <a:pPr marL="0" indent="0">
              <a:buNone/>
            </a:pPr>
            <a:endParaRPr lang="fr-FR" sz="1200" u="sng" dirty="0"/>
          </a:p>
          <a:p>
            <a:pPr marL="0" indent="0">
              <a:buNone/>
            </a:pPr>
            <a:endParaRPr lang="fr-FR" sz="1200"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205AA7"/>
                </a:solidFill>
                <a:latin typeface="Arial" panose="020B0604020202020204" pitchFamily="34" charset="0"/>
                <a:cs typeface="Arial" panose="020B0604020202020204" pitchFamily="34" charset="0"/>
              </a:rPr>
              <a:t>2007 : crise </a:t>
            </a:r>
            <a:r>
              <a:rPr lang="fr-FR" sz="1200" b="1" dirty="0">
                <a:solidFill>
                  <a:srgbClr val="205AA7"/>
                </a:solidFill>
                <a:latin typeface="Arial" panose="020B0604020202020204" pitchFamily="34" charset="0"/>
                <a:cs typeface="Arial" panose="020B0604020202020204" pitchFamily="34" charset="0"/>
              </a:rPr>
              <a:t>immobilière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205AA7"/>
                </a:solidFill>
                <a:latin typeface="Arial" panose="020B0604020202020204" pitchFamily="34" charset="0"/>
                <a:cs typeface="Arial" panose="020B0604020202020204" pitchFamily="34" charset="0"/>
              </a:rPr>
              <a:t>2008 : crise </a:t>
            </a:r>
            <a:r>
              <a:rPr lang="fr-FR" sz="1200" b="1" dirty="0">
                <a:solidFill>
                  <a:srgbClr val="205AA7"/>
                </a:solidFill>
                <a:latin typeface="Arial" panose="020B0604020202020204" pitchFamily="34" charset="0"/>
                <a:cs typeface="Arial" panose="020B0604020202020204" pitchFamily="34" charset="0"/>
              </a:rPr>
              <a:t>financière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205AA7"/>
                </a:solidFill>
                <a:latin typeface="Arial" panose="020B0604020202020204" pitchFamily="34" charset="0"/>
                <a:cs typeface="Arial" panose="020B0604020202020204" pitchFamily="34" charset="0"/>
              </a:rPr>
              <a:t>2009-2012 : crise </a:t>
            </a:r>
            <a:r>
              <a:rPr lang="fr-FR" sz="1200" b="1" dirty="0">
                <a:solidFill>
                  <a:srgbClr val="205AA7"/>
                </a:solidFill>
                <a:latin typeface="Arial" panose="020B0604020202020204" pitchFamily="34" charset="0"/>
                <a:cs typeface="Arial" panose="020B0604020202020204" pitchFamily="34" charset="0"/>
              </a:rPr>
              <a:t>économique</a:t>
            </a:r>
          </a:p>
          <a:p>
            <a:pPr marL="0" indent="0">
              <a:buNone/>
            </a:pPr>
            <a:endParaRPr lang="fr-FR" sz="1200" u="sng" dirty="0"/>
          </a:p>
          <a:p>
            <a:pPr marL="0" indent="0">
              <a:buNone/>
            </a:pPr>
            <a:r>
              <a:rPr lang="fr-FR" sz="1200" i="1" u="sng" dirty="0"/>
              <a:t>[Pour aller plus loin :</a:t>
            </a:r>
            <a:r>
              <a:rPr lang="fr-FR" sz="1200" i="1" u="sng" baseline="0" dirty="0"/>
              <a:t> </a:t>
            </a:r>
            <a:r>
              <a:rPr lang="fr-FR" sz="1200" i="1" dirty="0"/>
              <a:t>ABC</a:t>
            </a:r>
            <a:r>
              <a:rPr lang="fr-FR" sz="1200" i="1" baseline="0" dirty="0"/>
              <a:t> de l’économie Mot de l’actu : Titrisation, vidéo et Eco en bref ABC : La crise de 2008 https://abc-economie.banque-france.fr/la-crise-de-2008 ]</a:t>
            </a:r>
            <a:endParaRPr lang="fr-FR" sz="1200" i="1" dirty="0"/>
          </a:p>
          <a:p>
            <a:endParaRPr lang="fr-FR" sz="1200" b="1" i="0" kern="1200" dirty="0">
              <a:solidFill>
                <a:schemeClr val="tx1"/>
              </a:solidFill>
              <a:effectLst/>
              <a:latin typeface="+mn-lt"/>
              <a:ea typeface="+mn-ea"/>
              <a:cs typeface="+mn-cs"/>
            </a:endParaRPr>
          </a:p>
          <a:p>
            <a:endParaRPr lang="fr-FR" sz="1200" b="1" i="0" kern="1200" dirty="0">
              <a:solidFill>
                <a:schemeClr val="tx1"/>
              </a:solidFill>
              <a:effectLst/>
              <a:latin typeface="+mn-lt"/>
              <a:ea typeface="+mn-ea"/>
              <a:cs typeface="+mn-cs"/>
            </a:endParaRPr>
          </a:p>
          <a:p>
            <a:r>
              <a:rPr lang="fr-FR" sz="1200" b="1" i="0" kern="1200" dirty="0">
                <a:solidFill>
                  <a:schemeClr val="tx1"/>
                </a:solidFill>
                <a:effectLst/>
                <a:latin typeface="+mn-lt"/>
                <a:ea typeface="+mn-ea"/>
                <a:cs typeface="+mn-cs"/>
              </a:rPr>
              <a:t>La crise financière et économique de 2008 a marqué l’histoire contemporaine. Cette vidéo animée de 3 minutes revient sur le contexte, les causes et le déroulé de cette crise partie des États-Unis, sur sa propagation à travers le monde et sur les réponses apportées pour y faire face (politiques monétaires, budgétaires, règlementaires ; coopération internationale). En complément, dans notre fiche de 2 pages, retrouvez le texte ainsi que la carte mentale de cette vidéo.</a:t>
            </a:r>
          </a:p>
          <a:p>
            <a:r>
              <a:rPr lang="fr-FR" sz="1200" b="1" i="0" u="none" strike="noStrike" kern="1200" dirty="0">
                <a:solidFill>
                  <a:schemeClr val="tx1"/>
                </a:solidFill>
                <a:effectLst/>
                <a:latin typeface="+mn-lt"/>
                <a:ea typeface="+mn-ea"/>
                <a:cs typeface="+mn-cs"/>
                <a:hlinkClick r:id="rId3"/>
              </a:rPr>
              <a:t>Comprendre la crise de 2008</a:t>
            </a:r>
            <a:endParaRPr lang="fr-FR" sz="1200" b="1" i="0" u="none" strike="noStrike" kern="1200" dirty="0">
              <a:solidFill>
                <a:schemeClr val="tx1"/>
              </a:solidFill>
              <a:effectLst/>
              <a:latin typeface="+mn-lt"/>
              <a:ea typeface="+mn-ea"/>
              <a:cs typeface="+mn-cs"/>
            </a:endParaRPr>
          </a:p>
          <a:p>
            <a:endParaRPr lang="fr-FR" i="0" baseline="0" dirty="0"/>
          </a:p>
          <a:p>
            <a:endParaRPr lang="fr-FR" i="0" baseline="0" dirty="0"/>
          </a:p>
          <a:p>
            <a:r>
              <a:rPr lang="fr-FR" i="0" baseline="0" dirty="0"/>
              <a:t>L’histoire nous montre que le schéma habituel d’une crise est le suivant :</a:t>
            </a:r>
          </a:p>
          <a:p>
            <a:r>
              <a:rPr lang="fr-FR" i="0" baseline="0" dirty="0"/>
              <a:t>1- Période d’euphorie = taux bas + titrisation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i="0" baseline="0" dirty="0"/>
              <a:t>2- Bulle spéculative= taux bas + titrisation</a:t>
            </a:r>
          </a:p>
          <a:p>
            <a:r>
              <a:rPr lang="fr-FR" i="0" baseline="0" dirty="0"/>
              <a:t>3- Explosion de la bulle spéculative = </a:t>
            </a:r>
            <a:r>
              <a:rPr lang="fr-FR" b="1" i="0" baseline="0" dirty="0" err="1">
                <a:solidFill>
                  <a:srgbClr val="FF0000"/>
                </a:solidFill>
              </a:rPr>
              <a:t>Elément</a:t>
            </a:r>
            <a:r>
              <a:rPr lang="fr-FR" b="1" i="0" baseline="0" dirty="0">
                <a:solidFill>
                  <a:srgbClr val="FF0000"/>
                </a:solidFill>
              </a:rPr>
              <a:t> déclencheur : hausse des taux d’intérêt qui met en péril les montages des emprunts </a:t>
            </a:r>
            <a:r>
              <a:rPr lang="fr-FR" b="1" i="0" baseline="0" dirty="0" err="1">
                <a:solidFill>
                  <a:srgbClr val="FF0000"/>
                </a:solidFill>
              </a:rPr>
              <a:t>subprime</a:t>
            </a:r>
            <a:r>
              <a:rPr lang="fr-FR" b="1" i="0" baseline="0" dirty="0">
                <a:solidFill>
                  <a:srgbClr val="FF0000"/>
                </a:solidFill>
              </a:rPr>
              <a:t>.</a:t>
            </a:r>
          </a:p>
          <a:p>
            <a:r>
              <a:rPr lang="fr-FR" i="0" baseline="0" dirty="0"/>
              <a:t>3- Crise du système financier (fragilisé par l’éclatement de la bulle) =&gt; les banques accusent des pertes</a:t>
            </a:r>
          </a:p>
          <a:p>
            <a:r>
              <a:rPr lang="fr-FR" i="0" baseline="0" dirty="0"/>
              <a:t>4- Extension de la crise du système financier vers l’économie =&gt; crise économique</a:t>
            </a:r>
          </a:p>
          <a:p>
            <a:endParaRPr lang="fr-FR" i="0" baseline="0" dirty="0"/>
          </a:p>
        </p:txBody>
      </p:sp>
      <p:sp>
        <p:nvSpPr>
          <p:cNvPr id="4" name="Espace réservé du pied de page 3"/>
          <p:cNvSpPr>
            <a:spLocks noGrp="1"/>
          </p:cNvSpPr>
          <p:nvPr>
            <p:ph type="ftr" sz="quarter" idx="10"/>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C1C35131-FF02-4CB5-BF30-AD033F6D30B9}" type="slidenum">
              <a:rPr lang="fr-FR" smtClean="0"/>
              <a:t>13</a:t>
            </a:fld>
            <a:endParaRPr lang="fr-FR"/>
          </a:p>
        </p:txBody>
      </p:sp>
    </p:spTree>
    <p:extLst>
      <p:ext uri="{BB962C8B-B14F-4D97-AF65-F5344CB8AC3E}">
        <p14:creationId xmlns:p14="http://schemas.microsoft.com/office/powerpoint/2010/main" val="4278217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Courier New" panose="02070309020205020404" pitchFamily="49" charset="0"/>
              <a:buNone/>
            </a:pPr>
            <a:endParaRPr lang="fr-FR" sz="1200" b="1" kern="1200" baseline="0" dirty="0">
              <a:solidFill>
                <a:schemeClr val="tx1"/>
              </a:solidFill>
              <a:effectLst/>
              <a:latin typeface="+mn-lt"/>
              <a:ea typeface="+mn-ea"/>
              <a:cs typeface="+mn-cs"/>
            </a:endParaRPr>
          </a:p>
          <a:p>
            <a:pPr marL="0" indent="0">
              <a:buFont typeface="Courier New" panose="02070309020205020404" pitchFamily="49" charset="0"/>
              <a:buNone/>
            </a:pPr>
            <a:endParaRPr lang="fr-FR" sz="1200" b="1" kern="1200" baseline="0" dirty="0">
              <a:solidFill>
                <a:schemeClr val="tx1"/>
              </a:solidFill>
              <a:effectLst/>
              <a:latin typeface="+mn-lt"/>
              <a:ea typeface="+mn-ea"/>
              <a:cs typeface="+mn-cs"/>
            </a:endParaRPr>
          </a:p>
          <a:p>
            <a:pPr marL="0" indent="0">
              <a:buFont typeface="Courier New" panose="02070309020205020404" pitchFamily="49" charset="0"/>
              <a:buNone/>
            </a:pPr>
            <a:r>
              <a:rPr lang="fr-FR" sz="1200" b="1" kern="1200" baseline="0" dirty="0">
                <a:solidFill>
                  <a:schemeClr val="tx1"/>
                </a:solidFill>
                <a:effectLst/>
                <a:latin typeface="+mn-lt"/>
                <a:ea typeface="+mn-ea"/>
                <a:cs typeface="+mn-cs"/>
              </a:rPr>
              <a:t>Bulle spéculative : </a:t>
            </a:r>
            <a:r>
              <a:rPr lang="fr-FR" sz="1200" b="0" kern="1200" baseline="0" dirty="0">
                <a:solidFill>
                  <a:schemeClr val="tx1"/>
                </a:solidFill>
                <a:effectLst/>
                <a:latin typeface="+mn-lt"/>
                <a:ea typeface="+mn-ea"/>
                <a:cs typeface="+mn-cs"/>
              </a:rPr>
              <a:t>prix de certains actifs s’envole de manière excessive, irrationnelle, débouchant sur une revente des actifs (panique). Une telle crise, à la base financière, a tendance à se propager à l’ensemble de l’économie et à avoir des conséquences au-delà des acteurs financiers.</a:t>
            </a:r>
          </a:p>
          <a:p>
            <a:endParaRPr lang="fr-FR" sz="1200" b="0" kern="1200" baseline="0" dirty="0">
              <a:solidFill>
                <a:schemeClr val="tx1"/>
              </a:solidFill>
              <a:effectLst/>
              <a:latin typeface="+mn-lt"/>
              <a:ea typeface="+mn-ea"/>
              <a:cs typeface="+mn-cs"/>
            </a:endParaRPr>
          </a:p>
          <a:p>
            <a:pPr marL="171450" indent="-171450">
              <a:buFont typeface="Courier New" panose="02070309020205020404" pitchFamily="49" charset="0"/>
              <a:buChar char="o"/>
            </a:pPr>
            <a:r>
              <a:rPr lang="fr-FR" sz="1200" b="1" kern="1200" dirty="0">
                <a:solidFill>
                  <a:srgbClr val="FF0000"/>
                </a:solidFill>
                <a:effectLst/>
                <a:latin typeface="+mn-lt"/>
                <a:ea typeface="+mn-ea"/>
                <a:cs typeface="+mn-cs"/>
              </a:rPr>
              <a:t>Événement auto-réalisateur</a:t>
            </a:r>
            <a:r>
              <a:rPr lang="fr-FR" sz="1200" kern="1200" dirty="0">
                <a:solidFill>
                  <a:srgbClr val="FF0000"/>
                </a:solidFill>
                <a:effectLst/>
                <a:latin typeface="+mn-lt"/>
                <a:ea typeface="+mn-ea"/>
                <a:cs typeface="+mn-cs"/>
              </a:rPr>
              <a:t> : </a:t>
            </a:r>
            <a:r>
              <a:rPr lang="fr-FR" sz="1200" kern="1200" dirty="0">
                <a:solidFill>
                  <a:schemeClr val="tx1"/>
                </a:solidFill>
                <a:effectLst/>
                <a:latin typeface="+mn-lt"/>
                <a:ea typeface="+mn-ea"/>
                <a:cs typeface="+mn-cs"/>
              </a:rPr>
              <a:t>un agent envisage</a:t>
            </a:r>
            <a:r>
              <a:rPr lang="fr-FR" sz="1200"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un</a:t>
            </a:r>
            <a:r>
              <a:rPr lang="fr-FR" sz="1200" kern="1200" baseline="0" dirty="0">
                <a:solidFill>
                  <a:schemeClr val="tx1"/>
                </a:solidFill>
                <a:effectLst/>
                <a:latin typeface="+mn-lt"/>
                <a:ea typeface="+mn-ea"/>
                <a:cs typeface="+mn-cs"/>
              </a:rPr>
              <a:t> événement (ici la faillite d’une banque), ce qui le conduit à modifier ses comportements et, par mimétisme, ceux des autres agents (</a:t>
            </a:r>
            <a:r>
              <a:rPr lang="fr-FR" sz="1200" kern="1200" dirty="0">
                <a:solidFill>
                  <a:schemeClr val="tx1"/>
                </a:solidFill>
                <a:effectLst/>
                <a:latin typeface="+mn-lt"/>
                <a:ea typeface="+mn-ea"/>
                <a:cs typeface="+mn-cs"/>
              </a:rPr>
              <a:t>ruée –</a:t>
            </a:r>
            <a:r>
              <a:rPr lang="fr-FR" sz="1200" b="1" kern="1200" dirty="0" err="1">
                <a:solidFill>
                  <a:schemeClr val="tx1"/>
                </a:solidFill>
                <a:effectLst/>
                <a:latin typeface="+mn-lt"/>
                <a:ea typeface="+mn-ea"/>
                <a:cs typeface="+mn-cs"/>
              </a:rPr>
              <a:t>bank</a:t>
            </a:r>
            <a:r>
              <a:rPr lang="fr-FR" sz="1200" b="1" kern="1200" dirty="0">
                <a:solidFill>
                  <a:schemeClr val="tx1"/>
                </a:solidFill>
                <a:effectLst/>
                <a:latin typeface="+mn-lt"/>
                <a:ea typeface="+mn-ea"/>
                <a:cs typeface="+mn-cs"/>
              </a:rPr>
              <a:t> </a:t>
            </a:r>
            <a:r>
              <a:rPr lang="fr-FR" sz="1200" b="1" kern="1200" dirty="0" err="1">
                <a:solidFill>
                  <a:schemeClr val="tx1"/>
                </a:solidFill>
                <a:effectLst/>
                <a:latin typeface="+mn-lt"/>
                <a:ea typeface="+mn-ea"/>
                <a:cs typeface="+mn-cs"/>
              </a:rPr>
              <a:t>run</a:t>
            </a:r>
            <a:r>
              <a:rPr lang="fr-FR" sz="1200" kern="1200" dirty="0">
                <a:solidFill>
                  <a:schemeClr val="tx1"/>
                </a:solidFill>
                <a:effectLst/>
                <a:latin typeface="+mn-lt"/>
                <a:ea typeface="+mn-ea"/>
                <a:cs typeface="+mn-cs"/>
              </a:rPr>
              <a:t>- de déposants</a:t>
            </a:r>
            <a:r>
              <a:rPr lang="fr-FR" sz="1200" kern="1200" baseline="0" dirty="0">
                <a:solidFill>
                  <a:schemeClr val="tx1"/>
                </a:solidFill>
                <a:effectLst/>
                <a:latin typeface="+mn-lt"/>
                <a:ea typeface="+mn-ea"/>
                <a:cs typeface="+mn-cs"/>
              </a:rPr>
              <a:t> à leur banque pour retirer tout leur argent), ce qui finit par faire advenir le dit événement (</a:t>
            </a:r>
            <a:r>
              <a:rPr lang="fr-FR" sz="1200" kern="1200" dirty="0">
                <a:solidFill>
                  <a:schemeClr val="tx1"/>
                </a:solidFill>
                <a:effectLst/>
                <a:latin typeface="+mn-lt"/>
                <a:ea typeface="+mn-ea"/>
                <a:cs typeface="+mn-cs"/>
              </a:rPr>
              <a:t>une banque, même en bonne santé, ne pouvant faire face à des retraits massifs de tous ses clients, va faire faillite)</a:t>
            </a:r>
          </a:p>
          <a:p>
            <a:endParaRPr lang="fr-FR" sz="1200" kern="1200" dirty="0">
              <a:solidFill>
                <a:schemeClr val="tx1"/>
              </a:solidFill>
              <a:effectLst/>
              <a:latin typeface="+mn-lt"/>
              <a:ea typeface="+mn-ea"/>
              <a:cs typeface="+mn-cs"/>
            </a:endParaRPr>
          </a:p>
          <a:p>
            <a:pPr marL="171450" indent="-171450">
              <a:buFont typeface="Courier New" panose="02070309020205020404" pitchFamily="49" charset="0"/>
              <a:buChar char="o"/>
            </a:pPr>
            <a:r>
              <a:rPr lang="fr-FR" sz="1200" b="1" kern="1200" dirty="0">
                <a:solidFill>
                  <a:srgbClr val="FF0000"/>
                </a:solidFill>
                <a:effectLst/>
                <a:latin typeface="+mn-lt"/>
                <a:ea typeface="+mn-ea"/>
                <a:cs typeface="+mn-cs"/>
              </a:rPr>
              <a:t>Effet dominos</a:t>
            </a:r>
            <a:r>
              <a:rPr lang="fr-FR" sz="1200" kern="1200" dirty="0">
                <a:solidFill>
                  <a:srgbClr val="FF0000"/>
                </a:solidFill>
                <a:effectLst/>
                <a:latin typeface="+mn-lt"/>
                <a:ea typeface="+mn-ea"/>
                <a:cs typeface="+mn-cs"/>
              </a:rPr>
              <a:t> : </a:t>
            </a:r>
            <a:r>
              <a:rPr lang="fr-FR" sz="1200" kern="1200" dirty="0">
                <a:solidFill>
                  <a:schemeClr val="tx1"/>
                </a:solidFill>
                <a:effectLst/>
                <a:latin typeface="+mn-lt"/>
                <a:ea typeface="+mn-ea"/>
                <a:cs typeface="+mn-cs"/>
              </a:rPr>
              <a:t>les banques sont liées entre elles car elles interviennent sur les mêmes marchés, s’échangeant capitaux et titres. Si une banque</a:t>
            </a:r>
            <a:r>
              <a:rPr lang="fr-FR" sz="1200" kern="1200" baseline="0" dirty="0">
                <a:solidFill>
                  <a:schemeClr val="tx1"/>
                </a:solidFill>
                <a:effectLst/>
                <a:latin typeface="+mn-lt"/>
                <a:ea typeface="+mn-ea"/>
                <a:cs typeface="+mn-cs"/>
              </a:rPr>
              <a:t> </a:t>
            </a:r>
            <a:r>
              <a:rPr lang="fr-FR" sz="1200" i="1" kern="1200" baseline="0" dirty="0">
                <a:solidFill>
                  <a:schemeClr val="tx1"/>
                </a:solidFill>
                <a:effectLst/>
                <a:latin typeface="+mn-lt"/>
                <a:ea typeface="+mn-ea"/>
                <a:cs typeface="+mn-cs"/>
              </a:rPr>
              <a:t>X</a:t>
            </a:r>
            <a:r>
              <a:rPr lang="fr-FR" sz="1200" kern="1200" baseline="0" dirty="0">
                <a:solidFill>
                  <a:schemeClr val="tx1"/>
                </a:solidFill>
                <a:effectLst/>
                <a:latin typeface="+mn-lt"/>
                <a:ea typeface="+mn-ea"/>
                <a:cs typeface="+mn-cs"/>
              </a:rPr>
              <a:t> fait faillite, elle ne pourra pas rembourser la banque </a:t>
            </a:r>
            <a:r>
              <a:rPr lang="fr-FR" sz="1200" i="1" kern="1200" baseline="0" dirty="0">
                <a:solidFill>
                  <a:schemeClr val="tx1"/>
                </a:solidFill>
                <a:effectLst/>
                <a:latin typeface="+mn-lt"/>
                <a:ea typeface="+mn-ea"/>
                <a:cs typeface="+mn-cs"/>
              </a:rPr>
              <a:t>Y</a:t>
            </a:r>
            <a:r>
              <a:rPr lang="fr-FR" sz="1200" kern="1200" baseline="0" dirty="0">
                <a:solidFill>
                  <a:schemeClr val="tx1"/>
                </a:solidFill>
                <a:effectLst/>
                <a:latin typeface="+mn-lt"/>
                <a:ea typeface="+mn-ea"/>
                <a:cs typeface="+mn-cs"/>
              </a:rPr>
              <a:t> qui fera faillite à son tour et ainsi de suite : risque de</a:t>
            </a:r>
            <a:r>
              <a:rPr lang="fr-FR" sz="1200" b="1" kern="1200" baseline="0" dirty="0">
                <a:solidFill>
                  <a:schemeClr val="tx1"/>
                </a:solidFill>
                <a:effectLst/>
                <a:latin typeface="+mn-lt"/>
                <a:ea typeface="+mn-ea"/>
                <a:cs typeface="+mn-cs"/>
              </a:rPr>
              <a:t> réaction en chaîne, </a:t>
            </a:r>
            <a:r>
              <a:rPr lang="fr-FR" sz="1200" b="0" kern="1200" baseline="0" dirty="0">
                <a:solidFill>
                  <a:schemeClr val="tx1"/>
                </a:solidFill>
                <a:effectLst/>
                <a:latin typeface="+mn-lt"/>
                <a:ea typeface="+mn-ea"/>
                <a:cs typeface="+mn-cs"/>
              </a:rPr>
              <a:t>d’effondrement de la </a:t>
            </a:r>
            <a:r>
              <a:rPr lang="fr-FR" sz="1200" b="1" kern="1200" baseline="0" dirty="0">
                <a:solidFill>
                  <a:schemeClr val="tx1"/>
                </a:solidFill>
                <a:effectLst/>
                <a:latin typeface="+mn-lt"/>
                <a:ea typeface="+mn-ea"/>
                <a:cs typeface="+mn-cs"/>
              </a:rPr>
              <a:t>confiance</a:t>
            </a:r>
            <a:r>
              <a:rPr lang="fr-FR" sz="1200" kern="1200" baseline="0" dirty="0">
                <a:solidFill>
                  <a:schemeClr val="tx1"/>
                </a:solidFill>
                <a:effectLst/>
                <a:latin typeface="+mn-lt"/>
                <a:ea typeface="+mn-ea"/>
                <a:cs typeface="+mn-cs"/>
              </a:rPr>
              <a:t>, de resserrement du </a:t>
            </a:r>
            <a:r>
              <a:rPr lang="fr-FR" sz="1200" b="1" kern="1200" baseline="0" dirty="0">
                <a:solidFill>
                  <a:schemeClr val="tx1"/>
                </a:solidFill>
                <a:effectLst/>
                <a:latin typeface="+mn-lt"/>
                <a:ea typeface="+mn-ea"/>
                <a:cs typeface="+mn-cs"/>
              </a:rPr>
              <a:t>crédit (</a:t>
            </a:r>
            <a:r>
              <a:rPr lang="fr-FR" sz="1200" b="1" kern="1200" baseline="0" dirty="0" err="1">
                <a:solidFill>
                  <a:schemeClr val="tx1"/>
                </a:solidFill>
                <a:effectLst/>
                <a:latin typeface="+mn-lt"/>
                <a:ea typeface="+mn-ea"/>
                <a:cs typeface="+mn-cs"/>
              </a:rPr>
              <a:t>credit</a:t>
            </a:r>
            <a:r>
              <a:rPr lang="fr-FR" sz="1200" b="1" kern="1200" baseline="0" dirty="0">
                <a:solidFill>
                  <a:schemeClr val="tx1"/>
                </a:solidFill>
                <a:effectLst/>
                <a:latin typeface="+mn-lt"/>
                <a:ea typeface="+mn-ea"/>
                <a:cs typeface="+mn-cs"/>
              </a:rPr>
              <a:t> </a:t>
            </a:r>
            <a:r>
              <a:rPr lang="fr-FR" sz="1200" b="1" kern="1200" baseline="0" dirty="0" err="1">
                <a:solidFill>
                  <a:schemeClr val="tx1"/>
                </a:solidFill>
                <a:effectLst/>
                <a:latin typeface="+mn-lt"/>
                <a:ea typeface="+mn-ea"/>
                <a:cs typeface="+mn-cs"/>
              </a:rPr>
              <a:t>crunch</a:t>
            </a:r>
            <a:r>
              <a:rPr lang="fr-FR" sz="1200" b="1" kern="1200" baseline="0" dirty="0">
                <a:solidFill>
                  <a:schemeClr val="tx1"/>
                </a:solidFill>
                <a:effectLst/>
                <a:latin typeface="+mn-lt"/>
                <a:ea typeface="+mn-ea"/>
                <a:cs typeface="+mn-cs"/>
              </a:rPr>
              <a:t>) </a:t>
            </a:r>
            <a:r>
              <a:rPr lang="fr-FR" sz="1200" kern="1200" baseline="0" dirty="0">
                <a:solidFill>
                  <a:schemeClr val="tx1"/>
                </a:solidFill>
                <a:effectLst/>
                <a:latin typeface="+mn-lt"/>
                <a:ea typeface="+mn-ea"/>
                <a:cs typeface="+mn-cs"/>
              </a:rPr>
              <a:t>aux particuliers et aux entreprises. </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p>
          <a:p>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C1C35131-FF02-4CB5-BF30-AD033F6D30B9}" type="slidenum">
              <a:rPr lang="fr-FR" smtClean="0"/>
              <a:t>14</a:t>
            </a:fld>
            <a:endParaRPr lang="fr-FR"/>
          </a:p>
        </p:txBody>
      </p:sp>
      <p:sp>
        <p:nvSpPr>
          <p:cNvPr id="5" name="Espace réservé du pied de page 4"/>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3036799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Courier New" panose="02070309020205020404" pitchFamily="49" charset="0"/>
              <a:buNone/>
            </a:pPr>
            <a:endParaRPr lang="fr-FR" sz="1200" b="1" kern="1200" baseline="0" dirty="0">
              <a:solidFill>
                <a:schemeClr val="tx1"/>
              </a:solidFill>
              <a:effectLst/>
              <a:latin typeface="+mn-lt"/>
              <a:ea typeface="+mn-ea"/>
              <a:cs typeface="+mn-cs"/>
            </a:endParaRPr>
          </a:p>
          <a:p>
            <a:pPr marL="0" indent="0">
              <a:buFont typeface="Courier New" panose="02070309020205020404" pitchFamily="49" charset="0"/>
              <a:buNone/>
            </a:pPr>
            <a:endParaRPr lang="fr-FR" sz="1200" b="1" kern="1200" baseline="0" dirty="0">
              <a:solidFill>
                <a:schemeClr val="tx1"/>
              </a:solidFill>
              <a:effectLst/>
              <a:latin typeface="+mn-lt"/>
              <a:ea typeface="+mn-ea"/>
              <a:cs typeface="+mn-cs"/>
            </a:endParaRPr>
          </a:p>
          <a:p>
            <a:pPr marL="0" indent="0">
              <a:buFont typeface="Courier New" panose="02070309020205020404" pitchFamily="49" charset="0"/>
              <a:buNone/>
            </a:pPr>
            <a:r>
              <a:rPr lang="fr-FR" sz="1200" b="1" kern="1200" baseline="0" dirty="0">
                <a:solidFill>
                  <a:schemeClr val="tx1"/>
                </a:solidFill>
                <a:effectLst/>
                <a:latin typeface="+mn-lt"/>
                <a:ea typeface="+mn-ea"/>
                <a:cs typeface="+mn-cs"/>
              </a:rPr>
              <a:t>Bulle spéculative : </a:t>
            </a:r>
            <a:r>
              <a:rPr lang="fr-FR" sz="1200" b="0" kern="1200" baseline="0" dirty="0">
                <a:solidFill>
                  <a:schemeClr val="tx1"/>
                </a:solidFill>
                <a:effectLst/>
                <a:latin typeface="+mn-lt"/>
                <a:ea typeface="+mn-ea"/>
                <a:cs typeface="+mn-cs"/>
              </a:rPr>
              <a:t>prix de certains actifs s’envole de manière excessive, irrationnelle, débouchant sur une revente des actifs (panique). Une telle crise, à la base financière, a tendance à se propager à l’ensemble de l’économie et à avoir des conséquences au-delà des acteurs financiers.</a:t>
            </a:r>
          </a:p>
          <a:p>
            <a:endParaRPr lang="fr-FR" sz="1200" b="0" kern="1200" baseline="0" dirty="0">
              <a:solidFill>
                <a:schemeClr val="tx1"/>
              </a:solidFill>
              <a:effectLst/>
              <a:latin typeface="+mn-lt"/>
              <a:ea typeface="+mn-ea"/>
              <a:cs typeface="+mn-cs"/>
            </a:endParaRPr>
          </a:p>
          <a:p>
            <a:pPr marL="171450" indent="-171450">
              <a:buFont typeface="Courier New" panose="02070309020205020404" pitchFamily="49" charset="0"/>
              <a:buChar char="o"/>
            </a:pPr>
            <a:r>
              <a:rPr lang="fr-FR" sz="1200" b="1" kern="1200" dirty="0">
                <a:solidFill>
                  <a:srgbClr val="FF0000"/>
                </a:solidFill>
                <a:effectLst/>
                <a:latin typeface="+mn-lt"/>
                <a:ea typeface="+mn-ea"/>
                <a:cs typeface="+mn-cs"/>
              </a:rPr>
              <a:t>Événement auto-réalisateur</a:t>
            </a:r>
            <a:r>
              <a:rPr lang="fr-FR" sz="1200" kern="1200" dirty="0">
                <a:solidFill>
                  <a:srgbClr val="FF0000"/>
                </a:solidFill>
                <a:effectLst/>
                <a:latin typeface="+mn-lt"/>
                <a:ea typeface="+mn-ea"/>
                <a:cs typeface="+mn-cs"/>
              </a:rPr>
              <a:t> : </a:t>
            </a:r>
            <a:r>
              <a:rPr lang="fr-FR" sz="1200" kern="1200" dirty="0">
                <a:solidFill>
                  <a:schemeClr val="tx1"/>
                </a:solidFill>
                <a:effectLst/>
                <a:latin typeface="+mn-lt"/>
                <a:ea typeface="+mn-ea"/>
                <a:cs typeface="+mn-cs"/>
              </a:rPr>
              <a:t>un agent envisage</a:t>
            </a:r>
            <a:r>
              <a:rPr lang="fr-FR" sz="1200"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un</a:t>
            </a:r>
            <a:r>
              <a:rPr lang="fr-FR" sz="1200" kern="1200" baseline="0" dirty="0">
                <a:solidFill>
                  <a:schemeClr val="tx1"/>
                </a:solidFill>
                <a:effectLst/>
                <a:latin typeface="+mn-lt"/>
                <a:ea typeface="+mn-ea"/>
                <a:cs typeface="+mn-cs"/>
              </a:rPr>
              <a:t> événement (ici la faillite d’une banque), ce qui le conduit à modifier ses comportements et, par mimétisme, ceux des autres agents (</a:t>
            </a:r>
            <a:r>
              <a:rPr lang="fr-FR" sz="1200" kern="1200" dirty="0">
                <a:solidFill>
                  <a:schemeClr val="tx1"/>
                </a:solidFill>
                <a:effectLst/>
                <a:latin typeface="+mn-lt"/>
                <a:ea typeface="+mn-ea"/>
                <a:cs typeface="+mn-cs"/>
              </a:rPr>
              <a:t>ruée –</a:t>
            </a:r>
            <a:r>
              <a:rPr lang="fr-FR" sz="1200" b="1" kern="1200" dirty="0" err="1">
                <a:solidFill>
                  <a:schemeClr val="tx1"/>
                </a:solidFill>
                <a:effectLst/>
                <a:latin typeface="+mn-lt"/>
                <a:ea typeface="+mn-ea"/>
                <a:cs typeface="+mn-cs"/>
              </a:rPr>
              <a:t>bank</a:t>
            </a:r>
            <a:r>
              <a:rPr lang="fr-FR" sz="1200" b="1" kern="1200" dirty="0">
                <a:solidFill>
                  <a:schemeClr val="tx1"/>
                </a:solidFill>
                <a:effectLst/>
                <a:latin typeface="+mn-lt"/>
                <a:ea typeface="+mn-ea"/>
                <a:cs typeface="+mn-cs"/>
              </a:rPr>
              <a:t> </a:t>
            </a:r>
            <a:r>
              <a:rPr lang="fr-FR" sz="1200" b="1" kern="1200" dirty="0" err="1">
                <a:solidFill>
                  <a:schemeClr val="tx1"/>
                </a:solidFill>
                <a:effectLst/>
                <a:latin typeface="+mn-lt"/>
                <a:ea typeface="+mn-ea"/>
                <a:cs typeface="+mn-cs"/>
              </a:rPr>
              <a:t>run</a:t>
            </a:r>
            <a:r>
              <a:rPr lang="fr-FR" sz="1200" kern="1200" dirty="0">
                <a:solidFill>
                  <a:schemeClr val="tx1"/>
                </a:solidFill>
                <a:effectLst/>
                <a:latin typeface="+mn-lt"/>
                <a:ea typeface="+mn-ea"/>
                <a:cs typeface="+mn-cs"/>
              </a:rPr>
              <a:t>- de déposants</a:t>
            </a:r>
            <a:r>
              <a:rPr lang="fr-FR" sz="1200" kern="1200" baseline="0" dirty="0">
                <a:solidFill>
                  <a:schemeClr val="tx1"/>
                </a:solidFill>
                <a:effectLst/>
                <a:latin typeface="+mn-lt"/>
                <a:ea typeface="+mn-ea"/>
                <a:cs typeface="+mn-cs"/>
              </a:rPr>
              <a:t> à leur banque pour retirer tout leur argent), ce qui finit par faire advenir le dit événement (</a:t>
            </a:r>
            <a:r>
              <a:rPr lang="fr-FR" sz="1200" kern="1200" dirty="0">
                <a:solidFill>
                  <a:schemeClr val="tx1"/>
                </a:solidFill>
                <a:effectLst/>
                <a:latin typeface="+mn-lt"/>
                <a:ea typeface="+mn-ea"/>
                <a:cs typeface="+mn-cs"/>
              </a:rPr>
              <a:t>une banque, même en bonne santé, ne pouvant faire face à des retraits massifs de tous ses clients, va faire faillite)</a:t>
            </a:r>
          </a:p>
          <a:p>
            <a:endParaRPr lang="fr-FR" sz="1200" kern="1200" dirty="0">
              <a:solidFill>
                <a:schemeClr val="tx1"/>
              </a:solidFill>
              <a:effectLst/>
              <a:latin typeface="+mn-lt"/>
              <a:ea typeface="+mn-ea"/>
              <a:cs typeface="+mn-cs"/>
            </a:endParaRPr>
          </a:p>
          <a:p>
            <a:pPr marL="171450" indent="-171450">
              <a:buFont typeface="Courier New" panose="02070309020205020404" pitchFamily="49" charset="0"/>
              <a:buChar char="o"/>
            </a:pPr>
            <a:r>
              <a:rPr lang="fr-FR" sz="1200" b="1" kern="1200" dirty="0">
                <a:solidFill>
                  <a:srgbClr val="FF0000"/>
                </a:solidFill>
                <a:effectLst/>
                <a:latin typeface="+mn-lt"/>
                <a:ea typeface="+mn-ea"/>
                <a:cs typeface="+mn-cs"/>
              </a:rPr>
              <a:t>Effet dominos</a:t>
            </a:r>
            <a:r>
              <a:rPr lang="fr-FR" sz="1200" kern="1200" dirty="0">
                <a:solidFill>
                  <a:srgbClr val="FF0000"/>
                </a:solidFill>
                <a:effectLst/>
                <a:latin typeface="+mn-lt"/>
                <a:ea typeface="+mn-ea"/>
                <a:cs typeface="+mn-cs"/>
              </a:rPr>
              <a:t> : </a:t>
            </a:r>
            <a:r>
              <a:rPr lang="fr-FR" sz="1200" kern="1200" dirty="0">
                <a:solidFill>
                  <a:schemeClr val="tx1"/>
                </a:solidFill>
                <a:effectLst/>
                <a:latin typeface="+mn-lt"/>
                <a:ea typeface="+mn-ea"/>
                <a:cs typeface="+mn-cs"/>
              </a:rPr>
              <a:t>les banques sont liées entre elles car elles interviennent sur les mêmes marchés, s’échangeant capitaux et titres. Si une banque</a:t>
            </a:r>
            <a:r>
              <a:rPr lang="fr-FR" sz="1200" kern="1200" baseline="0" dirty="0">
                <a:solidFill>
                  <a:schemeClr val="tx1"/>
                </a:solidFill>
                <a:effectLst/>
                <a:latin typeface="+mn-lt"/>
                <a:ea typeface="+mn-ea"/>
                <a:cs typeface="+mn-cs"/>
              </a:rPr>
              <a:t> </a:t>
            </a:r>
            <a:r>
              <a:rPr lang="fr-FR" sz="1200" i="1" kern="1200" baseline="0" dirty="0">
                <a:solidFill>
                  <a:schemeClr val="tx1"/>
                </a:solidFill>
                <a:effectLst/>
                <a:latin typeface="+mn-lt"/>
                <a:ea typeface="+mn-ea"/>
                <a:cs typeface="+mn-cs"/>
              </a:rPr>
              <a:t>X</a:t>
            </a:r>
            <a:r>
              <a:rPr lang="fr-FR" sz="1200" kern="1200" baseline="0" dirty="0">
                <a:solidFill>
                  <a:schemeClr val="tx1"/>
                </a:solidFill>
                <a:effectLst/>
                <a:latin typeface="+mn-lt"/>
                <a:ea typeface="+mn-ea"/>
                <a:cs typeface="+mn-cs"/>
              </a:rPr>
              <a:t> fait faillite, elle ne pourra pas rembourser la banque </a:t>
            </a:r>
            <a:r>
              <a:rPr lang="fr-FR" sz="1200" i="1" kern="1200" baseline="0" dirty="0">
                <a:solidFill>
                  <a:schemeClr val="tx1"/>
                </a:solidFill>
                <a:effectLst/>
                <a:latin typeface="+mn-lt"/>
                <a:ea typeface="+mn-ea"/>
                <a:cs typeface="+mn-cs"/>
              </a:rPr>
              <a:t>Y</a:t>
            </a:r>
            <a:r>
              <a:rPr lang="fr-FR" sz="1200" kern="1200" baseline="0" dirty="0">
                <a:solidFill>
                  <a:schemeClr val="tx1"/>
                </a:solidFill>
                <a:effectLst/>
                <a:latin typeface="+mn-lt"/>
                <a:ea typeface="+mn-ea"/>
                <a:cs typeface="+mn-cs"/>
              </a:rPr>
              <a:t> qui fera faillite à son tour et ainsi de suite : risque de</a:t>
            </a:r>
            <a:r>
              <a:rPr lang="fr-FR" sz="1200" b="1" kern="1200" baseline="0" dirty="0">
                <a:solidFill>
                  <a:schemeClr val="tx1"/>
                </a:solidFill>
                <a:effectLst/>
                <a:latin typeface="+mn-lt"/>
                <a:ea typeface="+mn-ea"/>
                <a:cs typeface="+mn-cs"/>
              </a:rPr>
              <a:t> réaction en chaîne, </a:t>
            </a:r>
            <a:r>
              <a:rPr lang="fr-FR" sz="1200" b="0" kern="1200" baseline="0" dirty="0">
                <a:solidFill>
                  <a:schemeClr val="tx1"/>
                </a:solidFill>
                <a:effectLst/>
                <a:latin typeface="+mn-lt"/>
                <a:ea typeface="+mn-ea"/>
                <a:cs typeface="+mn-cs"/>
              </a:rPr>
              <a:t>d’effondrement de la </a:t>
            </a:r>
            <a:r>
              <a:rPr lang="fr-FR" sz="1200" b="1" kern="1200" baseline="0" dirty="0">
                <a:solidFill>
                  <a:schemeClr val="tx1"/>
                </a:solidFill>
                <a:effectLst/>
                <a:latin typeface="+mn-lt"/>
                <a:ea typeface="+mn-ea"/>
                <a:cs typeface="+mn-cs"/>
              </a:rPr>
              <a:t>confiance</a:t>
            </a:r>
            <a:r>
              <a:rPr lang="fr-FR" sz="1200" kern="1200" baseline="0" dirty="0">
                <a:solidFill>
                  <a:schemeClr val="tx1"/>
                </a:solidFill>
                <a:effectLst/>
                <a:latin typeface="+mn-lt"/>
                <a:ea typeface="+mn-ea"/>
                <a:cs typeface="+mn-cs"/>
              </a:rPr>
              <a:t>, de resserrement du </a:t>
            </a:r>
            <a:r>
              <a:rPr lang="fr-FR" sz="1200" b="1" kern="1200" baseline="0" dirty="0">
                <a:solidFill>
                  <a:schemeClr val="tx1"/>
                </a:solidFill>
                <a:effectLst/>
                <a:latin typeface="+mn-lt"/>
                <a:ea typeface="+mn-ea"/>
                <a:cs typeface="+mn-cs"/>
              </a:rPr>
              <a:t>crédit (</a:t>
            </a:r>
            <a:r>
              <a:rPr lang="fr-FR" sz="1200" b="1" kern="1200" baseline="0" dirty="0" err="1">
                <a:solidFill>
                  <a:schemeClr val="tx1"/>
                </a:solidFill>
                <a:effectLst/>
                <a:latin typeface="+mn-lt"/>
                <a:ea typeface="+mn-ea"/>
                <a:cs typeface="+mn-cs"/>
              </a:rPr>
              <a:t>credit</a:t>
            </a:r>
            <a:r>
              <a:rPr lang="fr-FR" sz="1200" b="1" kern="1200" baseline="0" dirty="0">
                <a:solidFill>
                  <a:schemeClr val="tx1"/>
                </a:solidFill>
                <a:effectLst/>
                <a:latin typeface="+mn-lt"/>
                <a:ea typeface="+mn-ea"/>
                <a:cs typeface="+mn-cs"/>
              </a:rPr>
              <a:t> </a:t>
            </a:r>
            <a:r>
              <a:rPr lang="fr-FR" sz="1200" b="1" kern="1200" baseline="0" dirty="0" err="1">
                <a:solidFill>
                  <a:schemeClr val="tx1"/>
                </a:solidFill>
                <a:effectLst/>
                <a:latin typeface="+mn-lt"/>
                <a:ea typeface="+mn-ea"/>
                <a:cs typeface="+mn-cs"/>
              </a:rPr>
              <a:t>crunch</a:t>
            </a:r>
            <a:r>
              <a:rPr lang="fr-FR" sz="1200" b="1" kern="1200" baseline="0" dirty="0">
                <a:solidFill>
                  <a:schemeClr val="tx1"/>
                </a:solidFill>
                <a:effectLst/>
                <a:latin typeface="+mn-lt"/>
                <a:ea typeface="+mn-ea"/>
                <a:cs typeface="+mn-cs"/>
              </a:rPr>
              <a:t>) </a:t>
            </a:r>
            <a:r>
              <a:rPr lang="fr-FR" sz="1200" kern="1200" baseline="0" dirty="0">
                <a:solidFill>
                  <a:schemeClr val="tx1"/>
                </a:solidFill>
                <a:effectLst/>
                <a:latin typeface="+mn-lt"/>
                <a:ea typeface="+mn-ea"/>
                <a:cs typeface="+mn-cs"/>
              </a:rPr>
              <a:t>aux particuliers et aux entreprises. </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p>
          <a:p>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C1C35131-FF02-4CB5-BF30-AD033F6D30B9}" type="slidenum">
              <a:rPr lang="fr-FR" smtClean="0"/>
              <a:t>15</a:t>
            </a:fld>
            <a:endParaRPr lang="fr-FR"/>
          </a:p>
        </p:txBody>
      </p:sp>
      <p:sp>
        <p:nvSpPr>
          <p:cNvPr id="5" name="Espace réservé du pied de page 4"/>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3383673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lvl="1" defTabSz="914309">
              <a:defRPr/>
            </a:pPr>
            <a:endParaRPr lang="en-GB" dirty="0"/>
          </a:p>
          <a:p>
            <a:endParaRPr lang="fr-FR" dirty="0"/>
          </a:p>
        </p:txBody>
      </p:sp>
      <p:sp>
        <p:nvSpPr>
          <p:cNvPr id="4" name="Espace réservé du numéro de diapositive 3"/>
          <p:cNvSpPr>
            <a:spLocks noGrp="1"/>
          </p:cNvSpPr>
          <p:nvPr>
            <p:ph type="sldNum" sz="quarter" idx="10"/>
          </p:nvPr>
        </p:nvSpPr>
        <p:spPr/>
        <p:txBody>
          <a:bodyPr/>
          <a:lstStyle/>
          <a:p>
            <a:fld id="{BBC74DAE-AAB1-4623-A947-C513F3A67F3C}" type="slidenum">
              <a:rPr lang="fr-FR" smtClean="0"/>
              <a:t>45</a:t>
            </a:fld>
            <a:endParaRPr lang="fr-FR"/>
          </a:p>
        </p:txBody>
      </p:sp>
    </p:spTree>
    <p:extLst>
      <p:ext uri="{BB962C8B-B14F-4D97-AF65-F5344CB8AC3E}">
        <p14:creationId xmlns:p14="http://schemas.microsoft.com/office/powerpoint/2010/main" val="14913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Gap </a:t>
            </a:r>
            <a:r>
              <a:rPr lang="fr-FR" dirty="0" err="1"/>
              <a:t>Balois</a:t>
            </a:r>
            <a:r>
              <a:rPr lang="fr-FR" dirty="0"/>
              <a:t> : séries BRI.</a:t>
            </a:r>
          </a:p>
          <a:p>
            <a:r>
              <a:rPr lang="fr-FR" dirty="0"/>
              <a:t>Gap bancaire : on considère les </a:t>
            </a:r>
            <a:r>
              <a:rPr lang="fr-FR" sz="1200" dirty="0">
                <a:solidFill>
                  <a:srgbClr val="255EA9"/>
                </a:solidFill>
              </a:rPr>
              <a:t>prêts bancaires aux ménages et aux SNF accordés par les banques françaises et titres de dette émis par les SNF détenus par ces mêmes banques.</a:t>
            </a:r>
            <a:r>
              <a:rPr lang="fr-FR" sz="1200" baseline="0" dirty="0">
                <a:solidFill>
                  <a:srgbClr val="255EA9"/>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aseline="0" dirty="0">
                <a:solidFill>
                  <a:srgbClr val="255EA9"/>
                </a:solidFill>
              </a:rPr>
              <a:t>Gap HCSF, car gap privilégié par le HCSF: la dette consolidée est la </a:t>
            </a:r>
            <a:r>
              <a:rPr lang="fr-FR" sz="1200" dirty="0">
                <a:solidFill>
                  <a:srgbClr val="255EA9"/>
                </a:solidFill>
              </a:rPr>
              <a:t>dette des SNF corrigée des prêts intra-groupes.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255EA9"/>
                </a:solidFill>
              </a:rPr>
              <a:t>Gap HCSF net</a:t>
            </a:r>
            <a:r>
              <a:rPr lang="fr-FR" sz="1200" baseline="0" dirty="0">
                <a:solidFill>
                  <a:srgbClr val="255EA9"/>
                </a:solidFill>
              </a:rPr>
              <a:t> des liquidités: </a:t>
            </a:r>
            <a:r>
              <a:rPr lang="fr-FR" sz="1200" dirty="0">
                <a:solidFill>
                  <a:srgbClr val="255EA9"/>
                </a:solidFill>
              </a:rPr>
              <a:t>dette brute consolidée à laquelle sont soustraits les actifs liquides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solidFill>
                <a:srgbClr val="255EA9"/>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solidFill>
                <a:srgbClr val="255EA9"/>
              </a:solidFill>
            </a:endParaRPr>
          </a:p>
          <a:p>
            <a:endParaRPr lang="fr-FR" sz="1200" baseline="0" dirty="0">
              <a:solidFill>
                <a:srgbClr val="255EA9"/>
              </a:solidFill>
            </a:endParaRPr>
          </a:p>
          <a:p>
            <a:endParaRPr lang="fr-FR" dirty="0"/>
          </a:p>
        </p:txBody>
      </p:sp>
      <p:sp>
        <p:nvSpPr>
          <p:cNvPr id="4" name="Espace réservé du numéro de diapositive 3"/>
          <p:cNvSpPr>
            <a:spLocks noGrp="1"/>
          </p:cNvSpPr>
          <p:nvPr>
            <p:ph type="sldNum" sz="quarter" idx="10"/>
          </p:nvPr>
        </p:nvSpPr>
        <p:spPr/>
        <p:txBody>
          <a:bodyPr/>
          <a:lstStyle/>
          <a:p>
            <a:fld id="{BBC74DAE-AAB1-4623-A947-C513F3A67F3C}" type="slidenum">
              <a:rPr lang="fr-FR" smtClean="0"/>
              <a:t>46</a:t>
            </a:fld>
            <a:endParaRPr lang="fr-FR"/>
          </a:p>
        </p:txBody>
      </p:sp>
    </p:spTree>
    <p:extLst>
      <p:ext uri="{BB962C8B-B14F-4D97-AF65-F5344CB8AC3E}">
        <p14:creationId xmlns:p14="http://schemas.microsoft.com/office/powerpoint/2010/main" val="35624722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BC74DAE-AAB1-4623-A947-C513F3A67F3C}" type="slidenum">
              <a:rPr lang="fr-FR" smtClean="0"/>
              <a:t>62</a:t>
            </a:fld>
            <a:endParaRPr lang="fr-FR" dirty="0"/>
          </a:p>
        </p:txBody>
      </p:sp>
    </p:spTree>
    <p:extLst>
      <p:ext uri="{BB962C8B-B14F-4D97-AF65-F5344CB8AC3E}">
        <p14:creationId xmlns:p14="http://schemas.microsoft.com/office/powerpoint/2010/main" val="1324687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BC74DAE-AAB1-4623-A947-C513F3A67F3C}" type="slidenum">
              <a:rPr lang="fr-FR" smtClean="0"/>
              <a:t>63</a:t>
            </a:fld>
            <a:endParaRPr lang="fr-FR" dirty="0"/>
          </a:p>
        </p:txBody>
      </p:sp>
    </p:spTree>
    <p:extLst>
      <p:ext uri="{BB962C8B-B14F-4D97-AF65-F5344CB8AC3E}">
        <p14:creationId xmlns:p14="http://schemas.microsoft.com/office/powerpoint/2010/main" val="18964809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BC74DAE-AAB1-4623-A947-C513F3A67F3C}" type="slidenum">
              <a:rPr lang="fr-FR" smtClean="0"/>
              <a:t>66</a:t>
            </a:fld>
            <a:endParaRPr lang="fr-FR" dirty="0"/>
          </a:p>
        </p:txBody>
      </p:sp>
    </p:spTree>
    <p:extLst>
      <p:ext uri="{BB962C8B-B14F-4D97-AF65-F5344CB8AC3E}">
        <p14:creationId xmlns:p14="http://schemas.microsoft.com/office/powerpoint/2010/main" val="4234812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6813" y="1241425"/>
            <a:ext cx="4465637" cy="3351213"/>
          </a:xfrm>
        </p:spPr>
      </p:sp>
      <p:sp>
        <p:nvSpPr>
          <p:cNvPr id="3" name="Espace réservé des notes 2"/>
          <p:cNvSpPr>
            <a:spLocks noGrp="1"/>
          </p:cNvSpPr>
          <p:nvPr>
            <p:ph type="body" idx="1"/>
          </p:nvPr>
        </p:nvSpPr>
        <p:spPr/>
        <p:txBody>
          <a:bodyPr/>
          <a:lstStyle/>
          <a:p>
            <a:pPr marL="0" indent="0">
              <a:buFontTx/>
              <a:buNone/>
            </a:pPr>
            <a:r>
              <a:rPr lang="fr-FR" baseline="0" dirty="0"/>
              <a:t>Exemples de circonstance difficile (</a:t>
            </a:r>
            <a:r>
              <a:rPr lang="fr-FR" b="1" baseline="0" dirty="0"/>
              <a:t>choc) </a:t>
            </a:r>
            <a:r>
              <a:rPr lang="fr-FR" b="0" baseline="0" dirty="0"/>
              <a:t>qu’un système financier robuste doit pouvoir affronter  :</a:t>
            </a:r>
            <a:r>
              <a:rPr lang="fr-FR" b="1" baseline="0" dirty="0"/>
              <a:t> </a:t>
            </a:r>
          </a:p>
          <a:p>
            <a:pPr marL="0" indent="0">
              <a:buFontTx/>
              <a:buNone/>
            </a:pPr>
            <a:endParaRPr lang="fr-FR" b="1" baseline="0" dirty="0"/>
          </a:p>
          <a:p>
            <a:pPr marL="171450" indent="-171450">
              <a:buFont typeface="Arial" panose="020B0604020202020204" pitchFamily="34" charset="0"/>
              <a:buChar char="•"/>
            </a:pPr>
            <a:r>
              <a:rPr lang="fr-FR" baseline="0" dirty="0"/>
              <a:t>éclatement d’une bulle immobilière, </a:t>
            </a:r>
          </a:p>
          <a:p>
            <a:pPr marL="171450" indent="-171450">
              <a:buFont typeface="Arial" panose="020B0604020202020204" pitchFamily="34" charset="0"/>
              <a:buChar char="•"/>
            </a:pPr>
            <a:r>
              <a:rPr lang="fr-FR" baseline="0" dirty="0"/>
              <a:t>chute brutale des cours de bourses,</a:t>
            </a:r>
          </a:p>
          <a:p>
            <a:pPr marL="171450" indent="-171450">
              <a:buFont typeface="Arial" panose="020B0604020202020204" pitchFamily="34" charset="0"/>
              <a:buChar char="•"/>
            </a:pPr>
            <a:r>
              <a:rPr lang="fr-FR" baseline="0" dirty="0"/>
              <a:t>évènement géopolitique imprévu, </a:t>
            </a:r>
          </a:p>
          <a:p>
            <a:pPr marL="171450" indent="-171450">
              <a:buFont typeface="Arial" panose="020B0604020202020204" pitchFamily="34" charset="0"/>
              <a:buChar char="•"/>
            </a:pPr>
            <a:r>
              <a:rPr lang="fr-FR" baseline="0" dirty="0"/>
              <a:t>et … pandémie. </a:t>
            </a:r>
          </a:p>
          <a:p>
            <a:pPr marL="171450" indent="-171450">
              <a:buFont typeface="Arial" panose="020B0604020202020204" pitchFamily="34" charset="0"/>
              <a:buChar char="•"/>
            </a:pPr>
            <a:endParaRPr lang="fr-FR" baseline="0" dirty="0"/>
          </a:p>
          <a:p>
            <a:pPr marL="0" indent="0">
              <a:buFont typeface="Arial" panose="020B0604020202020204" pitchFamily="34" charset="0"/>
              <a:buNone/>
            </a:pPr>
            <a:r>
              <a:rPr lang="fr-FR" baseline="0" dirty="0"/>
              <a:t>On trouve ici encore, à travers cette définition, la notion clé de </a:t>
            </a:r>
            <a:r>
              <a:rPr lang="fr-FR" b="1" baseline="0" dirty="0">
                <a:solidFill>
                  <a:srgbClr val="FF0000"/>
                </a:solidFill>
              </a:rPr>
              <a:t>confiance</a:t>
            </a:r>
            <a:r>
              <a:rPr lang="fr-FR" baseline="0" dirty="0">
                <a:solidFill>
                  <a:srgbClr val="FF0000"/>
                </a:solidFill>
              </a:rPr>
              <a:t>.</a:t>
            </a:r>
          </a:p>
        </p:txBody>
      </p:sp>
      <p:sp>
        <p:nvSpPr>
          <p:cNvPr id="4" name="Espace réservé du numéro de diapositive 3"/>
          <p:cNvSpPr>
            <a:spLocks noGrp="1"/>
          </p:cNvSpPr>
          <p:nvPr>
            <p:ph type="sldNum" sz="quarter" idx="10"/>
          </p:nvPr>
        </p:nvSpPr>
        <p:spPr/>
        <p:txBody>
          <a:bodyPr/>
          <a:lstStyle/>
          <a:p>
            <a:fld id="{C1C35131-FF02-4CB5-BF30-AD033F6D30B9}" type="slidenum">
              <a:rPr lang="fr-FR" smtClean="0"/>
              <a:t>3</a:t>
            </a:fld>
            <a:endParaRPr lang="fr-FR"/>
          </a:p>
        </p:txBody>
      </p:sp>
      <p:sp>
        <p:nvSpPr>
          <p:cNvPr id="5" name="Espace réservé du pied de page 4"/>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2136069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6813" y="1241425"/>
            <a:ext cx="4465637" cy="3351213"/>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dirty="0">
                <a:cs typeface="Arial" panose="020B0604020202020204" pitchFamily="34" charset="0"/>
              </a:rPr>
              <a:t>Le secteur financier est un secteur économique</a:t>
            </a:r>
            <a:r>
              <a:rPr lang="fr-FR" sz="1200" b="0" baseline="0" dirty="0">
                <a:cs typeface="Arial" panose="020B0604020202020204" pitchFamily="34" charset="0"/>
              </a:rPr>
              <a:t> qui regroupe toutes les activités qui se rapportent à la finance (banque, assurance, intermédiaires).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baseline="0" dirty="0">
                <a:cs typeface="Arial" panose="020B0604020202020204" pitchFamily="34" charset="0"/>
              </a:rPr>
              <a:t>Estimation : 12,9% de l’économie mondiale.</a:t>
            </a:r>
            <a:endParaRPr lang="fr-FR" sz="1200" b="0" dirty="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cs typeface="Arial" panose="020B0604020202020204" pitchFamily="34" charset="0"/>
              </a:rPr>
              <a:t>Deux fonctions</a:t>
            </a:r>
            <a:r>
              <a:rPr lang="fr-FR" sz="1200" b="1" baseline="0" dirty="0">
                <a:cs typeface="Arial" panose="020B0604020202020204" pitchFamily="34" charset="0"/>
              </a:rPr>
              <a:t> bien distinctes : </a:t>
            </a:r>
            <a:endParaRPr lang="fr-FR" sz="1200" b="1" dirty="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cs typeface="Arial" panose="020B0604020202020204" pitchFamily="34" charset="0"/>
              </a:rPr>
              <a:t>1- Mettre en relation des agents qui ont des capacités de financement (généralement ménages) avec ceux qui ont besoin de financement (généralement entreprises et États).</a:t>
            </a:r>
          </a:p>
          <a:p>
            <a:r>
              <a:rPr lang="fr-FR" b="1" baseline="0" dirty="0"/>
              <a:t>2- Assurer des services financiers </a:t>
            </a:r>
            <a:r>
              <a:rPr lang="fr-FR" baseline="0" dirty="0"/>
              <a:t>: </a:t>
            </a:r>
          </a:p>
          <a:p>
            <a:pPr marL="171450" lvl="0" indent="-171450">
              <a:buFont typeface="Arial" panose="020B0604020202020204" pitchFamily="34" charset="0"/>
              <a:buChar char="•"/>
            </a:pPr>
            <a:endParaRPr lang="fr-FR" sz="1200" kern="1200" dirty="0">
              <a:solidFill>
                <a:schemeClr val="tx1"/>
              </a:solidFill>
              <a:effectLst/>
              <a:latin typeface="+mn-lt"/>
              <a:ea typeface="+mn-ea"/>
              <a:cs typeface="+mn-cs"/>
            </a:endParaRPr>
          </a:p>
          <a:p>
            <a:pPr marL="171450" lvl="0" indent="-171450">
              <a:buFontTx/>
              <a:buChar char="-"/>
            </a:pPr>
            <a:endParaRPr lang="fr-FR" dirty="0"/>
          </a:p>
          <a:p>
            <a:pPr marL="0" lvl="0" indent="0">
              <a:buFontTx/>
              <a:buNone/>
            </a:pPr>
            <a:r>
              <a:rPr lang="fr-FR" b="1" dirty="0">
                <a:solidFill>
                  <a:srgbClr val="FF0000"/>
                </a:solidFill>
              </a:rPr>
              <a:t>Le mot clé est confiance </a:t>
            </a:r>
            <a:r>
              <a:rPr lang="fr-FR" dirty="0">
                <a:solidFill>
                  <a:srgbClr val="FF0000"/>
                </a:solidFill>
              </a:rPr>
              <a:t>: </a:t>
            </a:r>
          </a:p>
          <a:p>
            <a:pPr marL="171450" lvl="0" indent="-171450">
              <a:buFont typeface="Arial" panose="020B0604020202020204" pitchFamily="34" charset="0"/>
              <a:buChar char="•"/>
            </a:pPr>
            <a:r>
              <a:rPr lang="fr-FR" dirty="0">
                <a:solidFill>
                  <a:srgbClr val="FF0000"/>
                </a:solidFill>
              </a:rPr>
              <a:t>Les établissements financiers doivent avoir confiance pour prêter de l’argent ;</a:t>
            </a:r>
          </a:p>
          <a:p>
            <a:pPr marL="171450" lvl="0" indent="-171450">
              <a:buFont typeface="Arial" panose="020B0604020202020204" pitchFamily="34" charset="0"/>
              <a:buChar char="•"/>
            </a:pPr>
            <a:r>
              <a:rPr lang="fr-FR" dirty="0">
                <a:solidFill>
                  <a:srgbClr val="FF0000"/>
                </a:solidFill>
              </a:rPr>
              <a:t>Et les clients doivent avoir confiance</a:t>
            </a:r>
            <a:r>
              <a:rPr lang="fr-FR" baseline="0" dirty="0">
                <a:solidFill>
                  <a:srgbClr val="FF0000"/>
                </a:solidFill>
              </a:rPr>
              <a:t> dans leurs établissements financiers.</a:t>
            </a:r>
            <a:endParaRPr lang="fr-FR"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rgbClr val="FF0000"/>
                </a:solidFill>
              </a:rPr>
              <a:t>Si la confiance n’est pas là, le système</a:t>
            </a:r>
            <a:r>
              <a:rPr lang="fr-FR" baseline="0" dirty="0">
                <a:solidFill>
                  <a:srgbClr val="FF0000"/>
                </a:solidFill>
              </a:rPr>
              <a:t> se grippe.</a:t>
            </a:r>
            <a:endParaRPr lang="fr-FR" dirty="0">
              <a:solidFill>
                <a:srgbClr val="FF0000"/>
              </a:solidFill>
            </a:endParaRPr>
          </a:p>
        </p:txBody>
      </p:sp>
      <p:sp>
        <p:nvSpPr>
          <p:cNvPr id="4" name="Espace réservé du numéro de diapositive 3"/>
          <p:cNvSpPr>
            <a:spLocks noGrp="1"/>
          </p:cNvSpPr>
          <p:nvPr>
            <p:ph type="sldNum" sz="quarter" idx="10"/>
          </p:nvPr>
        </p:nvSpPr>
        <p:spPr/>
        <p:txBody>
          <a:bodyPr/>
          <a:lstStyle/>
          <a:p>
            <a:fld id="{C1C35131-FF02-4CB5-BF30-AD033F6D30B9}" type="slidenum">
              <a:rPr lang="fr-FR" smtClean="0"/>
              <a:t>4</a:t>
            </a:fld>
            <a:endParaRPr lang="fr-FR"/>
          </a:p>
        </p:txBody>
      </p:sp>
      <p:sp>
        <p:nvSpPr>
          <p:cNvPr id="5" name="Espace réservé du pied de page 4"/>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151491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u="sng" dirty="0"/>
              <a:t>Finance</a:t>
            </a:r>
            <a:r>
              <a:rPr lang="fr-FR" b="1" u="sng" baseline="0" dirty="0"/>
              <a:t> </a:t>
            </a:r>
            <a:r>
              <a:rPr lang="fr-FR" b="1" u="sng" baseline="0" dirty="0" err="1"/>
              <a:t>intermédiée</a:t>
            </a:r>
            <a:r>
              <a:rPr lang="fr-FR" b="1" u="sng" baseline="0" dirty="0"/>
              <a:t> :</a:t>
            </a:r>
          </a:p>
          <a:p>
            <a:endParaRPr lang="fr-FR" b="1" dirty="0"/>
          </a:p>
          <a:p>
            <a:r>
              <a:rPr lang="fr-FR" b="1" dirty="0"/>
              <a:t>Établissement de crédit (banques) : </a:t>
            </a:r>
            <a:r>
              <a:rPr lang="fr-FR" b="0" dirty="0"/>
              <a:t>société qui réalise des opérations de banque</a:t>
            </a:r>
            <a:r>
              <a:rPr lang="fr-FR" b="0" baseline="0" dirty="0"/>
              <a:t> : octroi de crédit et recueil de fonds du public</a:t>
            </a:r>
          </a:p>
          <a:p>
            <a:r>
              <a:rPr lang="fr-FR" b="1" baseline="0" dirty="0"/>
              <a:t>Assurances : </a:t>
            </a:r>
            <a:r>
              <a:rPr lang="fr-FR" b="0" baseline="0" dirty="0"/>
              <a:t>société qui fournit une prestation (souvent financière) si survient un événement incertain et aléatoire (risque) en échange d’une cotisation</a:t>
            </a:r>
          </a:p>
          <a:p>
            <a:r>
              <a:rPr lang="fr-FR" b="1" baseline="0" dirty="0"/>
              <a:t>Entreprises d’investissement </a:t>
            </a:r>
            <a:r>
              <a:rPr lang="fr-FR" b="0" baseline="0" dirty="0"/>
              <a:t>: société qui distribue des services financiers tels que : placements, gestion de portefeuille (</a:t>
            </a:r>
            <a:r>
              <a:rPr lang="fr-FR" b="0" baseline="0" dirty="0" err="1"/>
              <a:t>asset</a:t>
            </a:r>
            <a:r>
              <a:rPr lang="fr-FR" b="0" baseline="0" dirty="0"/>
              <a:t> manager, courtiers, conseil en investissement, gestionnaire de portefeuille)</a:t>
            </a:r>
          </a:p>
          <a:p>
            <a:endParaRPr lang="fr-FR" b="1" baseline="0" dirty="0"/>
          </a:p>
          <a:p>
            <a:r>
              <a:rPr lang="fr-FR" b="1" u="sng" baseline="0" dirty="0"/>
              <a:t>Finance </a:t>
            </a:r>
            <a:r>
              <a:rPr lang="fr-FR" b="1" u="sng" baseline="0" dirty="0" err="1"/>
              <a:t>désintermédiée</a:t>
            </a:r>
            <a:r>
              <a:rPr lang="fr-FR" b="1" u="sng" baseline="0" dirty="0"/>
              <a:t> </a:t>
            </a:r>
            <a:r>
              <a:rPr lang="fr-FR" b="1" baseline="0" dirty="0"/>
              <a:t>: </a:t>
            </a:r>
          </a:p>
          <a:p>
            <a:r>
              <a:rPr lang="fr-FR" b="1" baseline="0" dirty="0"/>
              <a:t>Marchés boursiers : </a:t>
            </a:r>
            <a:r>
              <a:rPr lang="fr-FR" b="0" baseline="0" dirty="0"/>
              <a:t>permettent le rapprochement entre épargne et besoins de financement, la négociation des titres d’une société ; </a:t>
            </a:r>
            <a:r>
              <a:rPr lang="fr-FR" sz="1200" dirty="0">
                <a:cs typeface="Arial" panose="020B0604020202020204" pitchFamily="34" charset="0"/>
              </a:rPr>
              <a:t>gérés par des acteurs privés (ex : Euronext)</a:t>
            </a:r>
            <a:endParaRPr lang="fr-FR" b="0" baseline="0" dirty="0"/>
          </a:p>
          <a:p>
            <a:r>
              <a:rPr lang="fr-FR" b="1" baseline="0" dirty="0"/>
              <a:t>Marché monétaire : </a:t>
            </a:r>
            <a:r>
              <a:rPr lang="fr-FR" sz="1200" b="0" i="0" kern="1200" dirty="0">
                <a:solidFill>
                  <a:schemeClr val="tx1"/>
                </a:solidFill>
                <a:effectLst/>
                <a:latin typeface="+mn-lt"/>
                <a:ea typeface="+mn-ea"/>
                <a:cs typeface="+mn-cs"/>
              </a:rPr>
              <a:t>permet aux États, aux institutions financières et aux entreprises d'emprunter et de prêter des liquidités sur le court terme (- d'un an)</a:t>
            </a:r>
          </a:p>
          <a:p>
            <a:r>
              <a:rPr lang="fr-FR" sz="1200" b="1" i="0" kern="1200" baseline="0" dirty="0">
                <a:solidFill>
                  <a:schemeClr val="tx1"/>
                </a:solidFill>
                <a:effectLst/>
                <a:latin typeface="+mn-lt"/>
                <a:ea typeface="+mn-ea"/>
                <a:cs typeface="+mn-cs"/>
              </a:rPr>
              <a:t>Marché des changes : </a:t>
            </a:r>
            <a:r>
              <a:rPr lang="fr-FR" sz="1200" b="0" i="0" kern="1200" baseline="0" dirty="0">
                <a:solidFill>
                  <a:schemeClr val="tx1"/>
                </a:solidFill>
                <a:effectLst/>
                <a:latin typeface="+mn-lt"/>
                <a:ea typeface="+mn-ea"/>
                <a:cs typeface="+mn-cs"/>
              </a:rPr>
              <a:t>marché sur lequel les devises convertibles sont échangées à des taux de change qui varient constamment</a:t>
            </a:r>
          </a:p>
          <a:p>
            <a:endParaRPr lang="fr-FR" sz="1200" b="1" i="0" kern="1200" baseline="0" dirty="0">
              <a:solidFill>
                <a:schemeClr val="tx1"/>
              </a:solidFill>
              <a:effectLst/>
              <a:latin typeface="+mn-lt"/>
              <a:ea typeface="+mn-ea"/>
              <a:cs typeface="+mn-cs"/>
            </a:endParaRPr>
          </a:p>
          <a:p>
            <a:r>
              <a:rPr lang="fr-FR" sz="1200" b="1" i="0" u="sng" kern="1200" baseline="0" dirty="0">
                <a:solidFill>
                  <a:schemeClr val="tx1"/>
                </a:solidFill>
                <a:effectLst/>
                <a:latin typeface="+mn-lt"/>
                <a:ea typeface="+mn-ea"/>
                <a:cs typeface="+mn-cs"/>
              </a:rPr>
              <a:t>Tuyaux :</a:t>
            </a:r>
          </a:p>
          <a:p>
            <a:r>
              <a:rPr lang="fr-FR" sz="1200" b="1" i="0" kern="1200" baseline="0" dirty="0">
                <a:solidFill>
                  <a:schemeClr val="tx1"/>
                </a:solidFill>
                <a:effectLst/>
                <a:latin typeface="+mn-lt"/>
                <a:ea typeface="+mn-ea"/>
                <a:cs typeface="+mn-cs"/>
              </a:rPr>
              <a:t>Systèmes de paiement de gros montant (TARGET): </a:t>
            </a:r>
            <a:r>
              <a:rPr lang="fr-FR" sz="1200" b="0" i="0" kern="1200" baseline="0" dirty="0">
                <a:solidFill>
                  <a:schemeClr val="tx1"/>
                </a:solidFill>
                <a:effectLst/>
                <a:latin typeface="+mn-lt"/>
                <a:ea typeface="+mn-ea"/>
                <a:cs typeface="+mn-cs"/>
              </a:rPr>
              <a:t>montant moyen des opérations dans TARGET supérieur à 7 millions € </a:t>
            </a:r>
          </a:p>
          <a:p>
            <a:r>
              <a:rPr lang="fr-FR" sz="1200" b="1" i="0" kern="1200" baseline="0" dirty="0">
                <a:solidFill>
                  <a:schemeClr val="tx1"/>
                </a:solidFill>
                <a:effectLst/>
                <a:latin typeface="+mn-lt"/>
                <a:ea typeface="+mn-ea"/>
                <a:cs typeface="+mn-cs"/>
              </a:rPr>
              <a:t>Systèmes de paiement de masse (STET) : </a:t>
            </a:r>
            <a:r>
              <a:rPr lang="fr-FR" sz="1200" b="0" i="0" kern="1200" baseline="0" dirty="0">
                <a:solidFill>
                  <a:schemeClr val="tx1"/>
                </a:solidFill>
                <a:effectLst/>
                <a:latin typeface="+mn-lt"/>
                <a:ea typeface="+mn-ea"/>
                <a:cs typeface="+mn-cs"/>
              </a:rPr>
              <a:t>virements, prélèvements, chèques, cartes</a:t>
            </a:r>
          </a:p>
          <a:p>
            <a:r>
              <a:rPr lang="fr-FR" sz="1200" b="1" i="0" kern="1200" baseline="0" dirty="0">
                <a:solidFill>
                  <a:schemeClr val="tx1"/>
                </a:solidFill>
                <a:effectLst/>
                <a:latin typeface="+mn-lt"/>
                <a:ea typeface="+mn-ea"/>
                <a:cs typeface="+mn-cs"/>
              </a:rPr>
              <a:t>Systèmes de règlement-livraison titres :</a:t>
            </a:r>
            <a:r>
              <a:rPr lang="fr-FR" sz="1200" b="0" i="0" kern="1200" baseline="0" dirty="0">
                <a:solidFill>
                  <a:schemeClr val="tx1"/>
                </a:solidFill>
                <a:effectLst/>
                <a:latin typeface="+mn-lt"/>
                <a:ea typeface="+mn-ea"/>
                <a:cs typeface="+mn-cs"/>
              </a:rPr>
              <a:t> phase finale du processus d’achat-vente de titres permettant l’échange de titres contre des espèces et le transfert de propriété </a:t>
            </a:r>
          </a:p>
          <a:p>
            <a:r>
              <a:rPr lang="fr-FR" sz="1200" b="1" i="0" kern="1200" baseline="0" dirty="0">
                <a:solidFill>
                  <a:schemeClr val="tx1"/>
                </a:solidFill>
                <a:effectLst/>
                <a:latin typeface="+mn-lt"/>
                <a:ea typeface="+mn-ea"/>
                <a:cs typeface="+mn-cs"/>
              </a:rPr>
              <a:t>Chambres de compensation : </a:t>
            </a:r>
            <a:endParaRPr lang="fr-FR" sz="1200" b="0" i="0" kern="1200" baseline="0" dirty="0">
              <a:solidFill>
                <a:schemeClr val="tx1"/>
              </a:solidFill>
              <a:effectLst/>
              <a:latin typeface="+mn-lt"/>
              <a:ea typeface="+mn-ea"/>
              <a:cs typeface="+mn-cs"/>
            </a:endParaRPr>
          </a:p>
          <a:p>
            <a:endParaRPr lang="fr-FR" sz="1200" b="0" i="0" kern="1200" baseline="0" dirty="0">
              <a:solidFill>
                <a:schemeClr val="tx1"/>
              </a:solidFill>
              <a:effectLst/>
              <a:latin typeface="+mn-lt"/>
              <a:ea typeface="+mn-ea"/>
              <a:cs typeface="+mn-cs"/>
            </a:endParaRPr>
          </a:p>
          <a:p>
            <a:r>
              <a:rPr lang="fr-FR" sz="1200" b="0" i="0" kern="1200" baseline="0" dirty="0">
                <a:solidFill>
                  <a:schemeClr val="tx1"/>
                </a:solidFill>
                <a:effectLst/>
                <a:latin typeface="+mn-lt"/>
                <a:ea typeface="+mn-ea"/>
                <a:cs typeface="+mn-cs"/>
              </a:rPr>
              <a:t>[</a:t>
            </a:r>
            <a:r>
              <a:rPr lang="fr-FR" sz="1200" b="0" i="0" kern="1200" baseline="0" dirty="0" err="1">
                <a:solidFill>
                  <a:schemeClr val="tx1"/>
                </a:solidFill>
                <a:effectLst/>
                <a:latin typeface="+mn-lt"/>
                <a:ea typeface="+mn-ea"/>
                <a:cs typeface="+mn-cs"/>
              </a:rPr>
              <a:t>cf</a:t>
            </a:r>
            <a:r>
              <a:rPr lang="fr-FR" sz="1200" b="0" i="0" kern="1200" baseline="0" dirty="0">
                <a:solidFill>
                  <a:schemeClr val="tx1"/>
                </a:solidFill>
                <a:effectLst/>
                <a:latin typeface="+mn-lt"/>
                <a:ea typeface="+mn-ea"/>
                <a:cs typeface="+mn-cs"/>
              </a:rPr>
              <a:t> aussi les entreprises financières moins réglementées, regroupées dans ce qu’on appelle « </a:t>
            </a:r>
            <a:r>
              <a:rPr lang="fr-FR" sz="1200" b="0" i="0" kern="1200" baseline="0" dirty="0" err="1">
                <a:solidFill>
                  <a:schemeClr val="tx1"/>
                </a:solidFill>
                <a:effectLst/>
                <a:latin typeface="+mn-lt"/>
                <a:ea typeface="+mn-ea"/>
                <a:cs typeface="+mn-cs"/>
              </a:rPr>
              <a:t>shadow</a:t>
            </a:r>
            <a:r>
              <a:rPr lang="fr-FR" sz="1200" b="0" i="0" kern="1200" baseline="0" dirty="0">
                <a:solidFill>
                  <a:schemeClr val="tx1"/>
                </a:solidFill>
                <a:effectLst/>
                <a:latin typeface="+mn-lt"/>
                <a:ea typeface="+mn-ea"/>
                <a:cs typeface="+mn-cs"/>
              </a:rPr>
              <a:t> </a:t>
            </a:r>
            <a:r>
              <a:rPr lang="fr-FR" sz="1200" b="0" i="0" kern="1200" baseline="0" dirty="0" err="1">
                <a:solidFill>
                  <a:schemeClr val="tx1"/>
                </a:solidFill>
                <a:effectLst/>
                <a:latin typeface="+mn-lt"/>
                <a:ea typeface="+mn-ea"/>
                <a:cs typeface="+mn-cs"/>
              </a:rPr>
              <a:t>banking</a:t>
            </a:r>
            <a:r>
              <a:rPr lang="fr-FR" sz="1200" b="0" i="0" kern="1200" baseline="0" dirty="0">
                <a:solidFill>
                  <a:schemeClr val="tx1"/>
                </a:solidFill>
                <a:effectLst/>
                <a:latin typeface="+mn-lt"/>
                <a:ea typeface="+mn-ea"/>
                <a:cs typeface="+mn-cs"/>
              </a:rPr>
              <a:t> » ou intermédiation financière non-bancaire, </a:t>
            </a:r>
            <a:r>
              <a:rPr lang="fr-FR" sz="1200" b="0" i="1" kern="1200" baseline="0" dirty="0">
                <a:solidFill>
                  <a:schemeClr val="tx1"/>
                </a:solidFill>
                <a:effectLst/>
                <a:latin typeface="+mn-lt"/>
                <a:ea typeface="+mn-ea"/>
                <a:cs typeface="+mn-cs"/>
              </a:rPr>
              <a:t>voir diapositive masquée</a:t>
            </a:r>
            <a:r>
              <a:rPr lang="fr-FR" sz="1200" b="0" i="0" kern="1200" baseline="0" dirty="0">
                <a:solidFill>
                  <a:schemeClr val="tx1"/>
                </a:solidFill>
                <a:effectLst/>
                <a:latin typeface="+mn-lt"/>
                <a:ea typeface="+mn-ea"/>
                <a:cs typeface="+mn-cs"/>
              </a:rPr>
              <a:t>]</a:t>
            </a:r>
            <a:endParaRPr lang="fr-FR" b="0" baseline="0" dirty="0"/>
          </a:p>
          <a:p>
            <a:r>
              <a:rPr lang="fr-FR" dirty="0"/>
              <a:t>D’après</a:t>
            </a:r>
            <a:r>
              <a:rPr lang="fr-FR" baseline="0" dirty="0"/>
              <a:t> le FSB, le </a:t>
            </a:r>
            <a:r>
              <a:rPr lang="fr-FR" baseline="0" dirty="0" err="1"/>
              <a:t>shadow</a:t>
            </a:r>
            <a:r>
              <a:rPr lang="fr-FR" baseline="0" dirty="0"/>
              <a:t> </a:t>
            </a:r>
            <a:r>
              <a:rPr lang="fr-FR" baseline="0" dirty="0" err="1"/>
              <a:t>banking</a:t>
            </a:r>
            <a:r>
              <a:rPr lang="fr-FR" baseline="0" dirty="0"/>
              <a:t> représente 51 000 </a:t>
            </a:r>
            <a:r>
              <a:rPr lang="fr-FR" baseline="0" dirty="0" err="1"/>
              <a:t>miliards</a:t>
            </a:r>
            <a:r>
              <a:rPr lang="fr-FR" baseline="0" dirty="0"/>
              <a:t> USD, soit 14% des actifs gérés dans la monde.</a:t>
            </a:r>
            <a:endParaRPr lang="fr-FR" dirty="0"/>
          </a:p>
          <a:p>
            <a:endParaRPr lang="fr-FR" dirty="0"/>
          </a:p>
          <a:p>
            <a:endParaRPr lang="fr-FR" dirty="0"/>
          </a:p>
        </p:txBody>
      </p:sp>
      <p:sp>
        <p:nvSpPr>
          <p:cNvPr id="4" name="Espace réservé du pied de page 3"/>
          <p:cNvSpPr>
            <a:spLocks noGrp="1"/>
          </p:cNvSpPr>
          <p:nvPr>
            <p:ph type="ftr" sz="quarter" idx="10"/>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C1C35131-FF02-4CB5-BF30-AD033F6D30B9}" type="slidenum">
              <a:rPr lang="fr-FR" smtClean="0"/>
              <a:t>5</a:t>
            </a:fld>
            <a:endParaRPr lang="fr-FR"/>
          </a:p>
        </p:txBody>
      </p:sp>
    </p:spTree>
    <p:extLst>
      <p:ext uri="{BB962C8B-B14F-4D97-AF65-F5344CB8AC3E}">
        <p14:creationId xmlns:p14="http://schemas.microsoft.com/office/powerpoint/2010/main" val="2174710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kern="1200" baseline="0" dirty="0">
                <a:solidFill>
                  <a:schemeClr val="tx1"/>
                </a:solidFill>
                <a:latin typeface="+mn-lt"/>
                <a:ea typeface="+mn-ea"/>
                <a:cs typeface="+mn-cs"/>
              </a:rPr>
              <a:t>Le système financier est très interconnecté :</a:t>
            </a:r>
          </a:p>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Il existe des relations entre les banques, les fonds, les assureurs, à tous niveaux.</a:t>
            </a:r>
          </a:p>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Il y a clairement un risque de propagation de certains acteurs vers d’autres.</a:t>
            </a:r>
          </a:p>
          <a:p>
            <a:endParaRPr lang="fr-FR" sz="1200" b="0" i="0" u="none" strike="noStrike" kern="1200" baseline="0" dirty="0">
              <a:solidFill>
                <a:schemeClr val="tx1"/>
              </a:solidFill>
              <a:latin typeface="+mn-lt"/>
              <a:ea typeface="+mn-ea"/>
              <a:cs typeface="+mn-cs"/>
            </a:endParaRPr>
          </a:p>
        </p:txBody>
      </p:sp>
      <p:sp>
        <p:nvSpPr>
          <p:cNvPr id="4" name="Espace réservé du pied de page 3"/>
          <p:cNvSpPr>
            <a:spLocks noGrp="1"/>
          </p:cNvSpPr>
          <p:nvPr>
            <p:ph type="ftr" sz="quarter" idx="10"/>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C1C35131-FF02-4CB5-BF30-AD033F6D30B9}" type="slidenum">
              <a:rPr lang="fr-FR" smtClean="0"/>
              <a:t>6</a:t>
            </a:fld>
            <a:endParaRPr lang="fr-FR"/>
          </a:p>
        </p:txBody>
      </p:sp>
    </p:spTree>
    <p:extLst>
      <p:ext uri="{BB962C8B-B14F-4D97-AF65-F5344CB8AC3E}">
        <p14:creationId xmlns:p14="http://schemas.microsoft.com/office/powerpoint/2010/main" val="3167453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kern="1200" baseline="0" dirty="0">
                <a:solidFill>
                  <a:schemeClr val="tx1"/>
                </a:solidFill>
                <a:latin typeface="+mn-lt"/>
                <a:ea typeface="+mn-ea"/>
                <a:cs typeface="+mn-cs"/>
              </a:rPr>
              <a:t>Le système financier est très interconnecté :</a:t>
            </a:r>
          </a:p>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Il existe des relations entre les banques, les fonds, les assureurs, à tous niveaux.</a:t>
            </a:r>
          </a:p>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Il y a clairement un risque de propagation de certains acteurs vers d’autres.</a:t>
            </a:r>
          </a:p>
          <a:p>
            <a:endParaRPr lang="fr-FR" sz="1200" b="0" i="0" u="none" strike="noStrike" kern="1200" baseline="0" dirty="0">
              <a:solidFill>
                <a:schemeClr val="tx1"/>
              </a:solidFill>
              <a:latin typeface="+mn-lt"/>
              <a:ea typeface="+mn-ea"/>
              <a:cs typeface="+mn-cs"/>
            </a:endParaRPr>
          </a:p>
        </p:txBody>
      </p:sp>
      <p:sp>
        <p:nvSpPr>
          <p:cNvPr id="4" name="Espace réservé du pied de page 3"/>
          <p:cNvSpPr>
            <a:spLocks noGrp="1"/>
          </p:cNvSpPr>
          <p:nvPr>
            <p:ph type="ftr" sz="quarter" idx="10"/>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C1C35131-FF02-4CB5-BF30-AD033F6D30B9}" type="slidenum">
              <a:rPr lang="fr-FR" smtClean="0"/>
              <a:t>7</a:t>
            </a:fld>
            <a:endParaRPr lang="fr-FR"/>
          </a:p>
        </p:txBody>
      </p:sp>
    </p:spTree>
    <p:extLst>
      <p:ext uri="{BB962C8B-B14F-4D97-AF65-F5344CB8AC3E}">
        <p14:creationId xmlns:p14="http://schemas.microsoft.com/office/powerpoint/2010/main" val="1151360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kern="1200" baseline="0" dirty="0">
                <a:solidFill>
                  <a:schemeClr val="tx1"/>
                </a:solidFill>
                <a:latin typeface="+mn-lt"/>
                <a:ea typeface="+mn-ea"/>
                <a:cs typeface="+mn-cs"/>
              </a:rPr>
              <a:t>Le système financier est très interconnecté :</a:t>
            </a:r>
          </a:p>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Il existe des relations entre les banques, les fonds, les assureurs, à tous niveaux.</a:t>
            </a:r>
          </a:p>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Il y a clairement un risque de propagation de certains acteurs vers d’autres.</a:t>
            </a:r>
          </a:p>
          <a:p>
            <a:endParaRPr lang="fr-FR" sz="1200" b="0" i="0" u="none" strike="noStrike" kern="1200" baseline="0" dirty="0">
              <a:solidFill>
                <a:schemeClr val="tx1"/>
              </a:solidFill>
              <a:latin typeface="+mn-lt"/>
              <a:ea typeface="+mn-ea"/>
              <a:cs typeface="+mn-cs"/>
            </a:endParaRPr>
          </a:p>
        </p:txBody>
      </p:sp>
      <p:sp>
        <p:nvSpPr>
          <p:cNvPr id="4" name="Espace réservé du pied de page 3"/>
          <p:cNvSpPr>
            <a:spLocks noGrp="1"/>
          </p:cNvSpPr>
          <p:nvPr>
            <p:ph type="ftr" sz="quarter" idx="10"/>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C1C35131-FF02-4CB5-BF30-AD033F6D30B9}" type="slidenum">
              <a:rPr lang="fr-FR" smtClean="0"/>
              <a:t>8</a:t>
            </a:fld>
            <a:endParaRPr lang="fr-FR"/>
          </a:p>
        </p:txBody>
      </p:sp>
    </p:spTree>
    <p:extLst>
      <p:ext uri="{BB962C8B-B14F-4D97-AF65-F5344CB8AC3E}">
        <p14:creationId xmlns:p14="http://schemas.microsoft.com/office/powerpoint/2010/main" val="971572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baseline="0" dirty="0"/>
              <a:t>1873-1929-2008: trois grandes crises financières ayant débouché sur des crises économiques majeures. </a:t>
            </a:r>
            <a:endParaRPr lang="fr-FR" b="1" dirty="0"/>
          </a:p>
          <a:p>
            <a:endParaRPr lang="fr-FR" b="1" dirty="0"/>
          </a:p>
          <a:p>
            <a:endParaRPr lang="fr-FR" dirty="0"/>
          </a:p>
          <a:p>
            <a:r>
              <a:rPr lang="fr-FR" dirty="0"/>
              <a:t>1825 : forte expansion monétaire dans un contexte de surinvestissement en Amérique</a:t>
            </a:r>
            <a:r>
              <a:rPr lang="fr-FR" baseline="0" dirty="0"/>
              <a:t> latine après l’éclatement de l’Empire espagnol (guerres d’indépendance </a:t>
            </a:r>
            <a:r>
              <a:rPr lang="fr-FR" baseline="0" dirty="0" err="1"/>
              <a:t>hispano-américiane</a:t>
            </a:r>
            <a:r>
              <a:rPr lang="fr-FR" baseline="0" dirty="0"/>
              <a:t> de 1811 à 1825).</a:t>
            </a:r>
            <a:endParaRPr lang="fr-FR" dirty="0"/>
          </a:p>
          <a:p>
            <a:endParaRPr lang="fr-FR" dirty="0"/>
          </a:p>
          <a:p>
            <a:r>
              <a:rPr lang="fr-FR" dirty="0"/>
              <a:t>1873 : début Grande Dépression suite à</a:t>
            </a:r>
            <a:r>
              <a:rPr lang="fr-FR" baseline="0" dirty="0"/>
              <a:t> la crise bancaire de mai 1873 (krach boursier) qui part de Vienne à Paris, Berlin puis New York ; faillite de centaines de banques]</a:t>
            </a:r>
          </a:p>
          <a:p>
            <a:r>
              <a:rPr lang="fr-FR" baseline="0" dirty="0"/>
              <a:t>Cette crise fait suite à la libéralisation bancaire des années 1870 (=&gt; bulle immobilière+ bulle boursière)/</a:t>
            </a:r>
          </a:p>
          <a:p>
            <a:endParaRPr lang="fr-FR" baseline="0" dirty="0"/>
          </a:p>
          <a:p>
            <a:r>
              <a:rPr lang="fr-FR" b="1" baseline="0" dirty="0"/>
              <a:t>Points communs entre toutes ces crises : la formation de bulles spéculatives.</a:t>
            </a:r>
          </a:p>
          <a:p>
            <a:endParaRPr lang="fr-FR" baseline="0" dirty="0"/>
          </a:p>
          <a:p>
            <a:r>
              <a:rPr lang="fr-FR" sz="1200" b="0" i="0" kern="1200" dirty="0">
                <a:solidFill>
                  <a:schemeClr val="tx1"/>
                </a:solidFill>
                <a:effectLst/>
                <a:latin typeface="+mn-lt"/>
                <a:ea typeface="+mn-ea"/>
                <a:cs typeface="+mn-cs"/>
              </a:rPr>
              <a:t>Il y a </a:t>
            </a:r>
            <a:r>
              <a:rPr lang="fr-FR" sz="1200" b="1" i="0" kern="1200" dirty="0">
                <a:solidFill>
                  <a:schemeClr val="tx1"/>
                </a:solidFill>
                <a:effectLst/>
                <a:latin typeface="+mn-lt"/>
                <a:ea typeface="+mn-ea"/>
                <a:cs typeface="+mn-cs"/>
              </a:rPr>
              <a:t>bulle spéculative</a:t>
            </a:r>
            <a:r>
              <a:rPr lang="fr-FR" sz="1200" b="0" i="0" kern="1200" dirty="0">
                <a:solidFill>
                  <a:schemeClr val="tx1"/>
                </a:solidFill>
                <a:effectLst/>
                <a:latin typeface="+mn-lt"/>
                <a:ea typeface="+mn-ea"/>
                <a:cs typeface="+mn-cs"/>
              </a:rPr>
              <a:t> lorsque le prix d’un actif augmente en continu, de manière excessive, de telle sorte qu’il s’éloigne de sa valeur réelle. Comme une bulle de savon qui s'élève puis éclate, le prix risque de chuter brutalement. </a:t>
            </a:r>
          </a:p>
          <a:p>
            <a:endParaRPr lang="fr-FR" sz="1200" b="1" i="0" kern="1200" dirty="0">
              <a:solidFill>
                <a:schemeClr val="tx1"/>
              </a:solidFill>
              <a:effectLst/>
              <a:latin typeface="+mn-lt"/>
              <a:ea typeface="+mn-ea"/>
              <a:cs typeface="+mn-cs"/>
            </a:endParaRPr>
          </a:p>
          <a:p>
            <a:r>
              <a:rPr lang="fr-FR" sz="1200" b="0" i="0" u="none" strike="noStrike" kern="1200" dirty="0">
                <a:solidFill>
                  <a:schemeClr val="tx1"/>
                </a:solidFill>
                <a:effectLst/>
                <a:latin typeface="+mn-lt"/>
                <a:ea typeface="+mn-ea"/>
                <a:cs typeface="+mn-cs"/>
              </a:rPr>
              <a:t>La bulle est alimentée par des </a:t>
            </a:r>
            <a:r>
              <a:rPr lang="fr-FR" sz="1200" b="1" i="0" u="none" strike="noStrike" kern="1200" dirty="0">
                <a:solidFill>
                  <a:schemeClr val="tx1"/>
                </a:solidFill>
                <a:effectLst/>
                <a:latin typeface="+mn-lt"/>
                <a:ea typeface="+mn-ea"/>
                <a:cs typeface="+mn-cs"/>
              </a:rPr>
              <a:t>comportements spéculatifs</a:t>
            </a:r>
            <a:r>
              <a:rPr lang="fr-FR" sz="1200" b="0" i="0" u="none" strike="noStrike" kern="1200" dirty="0">
                <a:solidFill>
                  <a:schemeClr val="tx1"/>
                </a:solidFill>
                <a:effectLst/>
                <a:latin typeface="+mn-lt"/>
                <a:ea typeface="+mn-ea"/>
                <a:cs typeface="+mn-cs"/>
              </a:rPr>
              <a:t> (on achète au-delà de ses besoins avec des effets de levier dans la mesure du possible)</a:t>
            </a:r>
            <a:r>
              <a:rPr lang="fr-FR" sz="1200" b="0" i="0" u="none" strike="noStrike" kern="1200" baseline="0" dirty="0">
                <a:solidFill>
                  <a:schemeClr val="tx1"/>
                </a:solidFill>
                <a:effectLst/>
                <a:latin typeface="+mn-lt"/>
                <a:ea typeface="+mn-ea"/>
                <a:cs typeface="+mn-cs"/>
              </a:rPr>
              <a:t> </a:t>
            </a:r>
            <a:r>
              <a:rPr lang="fr-FR" sz="1200" b="0" i="0" u="none" strike="noStrike" kern="1200" dirty="0">
                <a:solidFill>
                  <a:schemeClr val="tx1"/>
                </a:solidFill>
                <a:effectLst/>
                <a:latin typeface="+mn-lt"/>
                <a:ea typeface="+mn-ea"/>
                <a:cs typeface="+mn-cs"/>
              </a:rPr>
              <a:t>: des individus investissent dans des actifs dont ils anticipent, de façon exagérément optimiste, que les prix vont continuer d’augmenter. </a:t>
            </a:r>
          </a:p>
          <a:p>
            <a:br>
              <a:rPr lang="fr-FR" sz="1200" b="0" i="0" u="none" strike="noStrike" kern="1200" dirty="0">
                <a:solidFill>
                  <a:schemeClr val="tx1"/>
                </a:solidFill>
                <a:effectLst/>
                <a:latin typeface="+mn-lt"/>
                <a:ea typeface="+mn-ea"/>
                <a:cs typeface="+mn-cs"/>
              </a:rPr>
            </a:br>
            <a:r>
              <a:rPr lang="fr-FR" sz="1200" b="1" i="0" u="none" strike="noStrike" kern="1200" dirty="0">
                <a:solidFill>
                  <a:srgbClr val="FF0000"/>
                </a:solidFill>
                <a:effectLst/>
                <a:latin typeface="+mn-lt"/>
                <a:ea typeface="+mn-ea"/>
                <a:cs typeface="+mn-cs"/>
              </a:rPr>
              <a:t>Une bulle peut se former sur n’importe quel marché si deux conditions sont réunies : </a:t>
            </a:r>
          </a:p>
          <a:p>
            <a:endParaRPr lang="fr-FR" sz="1200" b="1" i="0" u="none" strike="noStrike" kern="1200" dirty="0">
              <a:solidFill>
                <a:srgbClr val="FF0000"/>
              </a:solidFill>
              <a:effectLst/>
              <a:latin typeface="+mn-lt"/>
              <a:ea typeface="+mn-ea"/>
              <a:cs typeface="+mn-cs"/>
            </a:endParaRPr>
          </a:p>
          <a:p>
            <a:pPr marL="171450" indent="-171450">
              <a:buFontTx/>
              <a:buChar char="-"/>
            </a:pPr>
            <a:r>
              <a:rPr lang="fr-FR" sz="1200" b="0" i="0" u="none" strike="noStrike" kern="1200" dirty="0">
                <a:solidFill>
                  <a:srgbClr val="FF0000"/>
                </a:solidFill>
                <a:effectLst/>
                <a:latin typeface="+mn-lt"/>
                <a:ea typeface="+mn-ea"/>
                <a:cs typeface="+mn-cs"/>
              </a:rPr>
              <a:t>la première est que la valeur de l’actif soit </a:t>
            </a:r>
            <a:r>
              <a:rPr lang="fr-FR" sz="1200" b="1" i="0" u="none" strike="noStrike" kern="1200" dirty="0">
                <a:solidFill>
                  <a:srgbClr val="FF0000"/>
                </a:solidFill>
                <a:effectLst/>
                <a:latin typeface="+mn-lt"/>
                <a:ea typeface="+mn-ea"/>
                <a:cs typeface="+mn-cs"/>
              </a:rPr>
              <a:t>incertaine</a:t>
            </a:r>
            <a:r>
              <a:rPr lang="fr-FR" sz="1200" b="0" i="0" u="none" strike="noStrike" kern="1200" dirty="0">
                <a:solidFill>
                  <a:srgbClr val="FF0000"/>
                </a:solidFill>
                <a:effectLst/>
                <a:latin typeface="+mn-lt"/>
                <a:ea typeface="+mn-ea"/>
                <a:cs typeface="+mn-cs"/>
              </a:rPr>
              <a:t> - par exemple, il est difficile de déterminer le prix exact d’une œuvre d’art, ou le potentiel de développement d’une nouvelle technologie ;</a:t>
            </a:r>
          </a:p>
          <a:p>
            <a:pPr marL="171450" indent="-171450">
              <a:buFontTx/>
              <a:buChar char="-"/>
            </a:pPr>
            <a:endParaRPr lang="fr-FR" sz="1200" b="0" i="0" u="none" strike="noStrike" kern="1200" dirty="0">
              <a:solidFill>
                <a:srgbClr val="FF0000"/>
              </a:solidFill>
              <a:effectLst/>
              <a:latin typeface="+mn-lt"/>
              <a:ea typeface="+mn-ea"/>
              <a:cs typeface="+mn-cs"/>
            </a:endParaRPr>
          </a:p>
          <a:p>
            <a:pPr marL="171450" indent="-171450">
              <a:buFontTx/>
              <a:buChar char="-"/>
            </a:pPr>
            <a:r>
              <a:rPr lang="fr-FR" sz="1200" b="0" i="0" u="none" strike="noStrike" kern="1200" dirty="0">
                <a:solidFill>
                  <a:srgbClr val="FF0000"/>
                </a:solidFill>
                <a:effectLst/>
                <a:latin typeface="+mn-lt"/>
                <a:ea typeface="+mn-ea"/>
                <a:cs typeface="+mn-cs"/>
              </a:rPr>
              <a:t>la deuxième est que l’actif en question existe en </a:t>
            </a:r>
            <a:r>
              <a:rPr lang="fr-FR" sz="1200" b="1" i="0" u="none" strike="noStrike" kern="1200" dirty="0">
                <a:solidFill>
                  <a:srgbClr val="FF0000"/>
                </a:solidFill>
                <a:effectLst/>
                <a:latin typeface="+mn-lt"/>
                <a:ea typeface="+mn-ea"/>
                <a:cs typeface="+mn-cs"/>
              </a:rPr>
              <a:t>quantité limitée, </a:t>
            </a:r>
            <a:r>
              <a:rPr lang="fr-FR" sz="1200" b="0" i="0" u="none" strike="noStrike" kern="1200" dirty="0">
                <a:solidFill>
                  <a:srgbClr val="FF0000"/>
                </a:solidFill>
                <a:effectLst/>
                <a:latin typeface="+mn-lt"/>
                <a:ea typeface="+mn-ea"/>
                <a:cs typeface="+mn-cs"/>
              </a:rPr>
              <a:t>comme l’œuvre d’un peintre décédé, l’immobilier en centre-ville, ou les actions d’un secteur d’activité bien identifié, par exemple les valeurs bancaires ou pétrolières.</a:t>
            </a:r>
          </a:p>
          <a:p>
            <a:pPr marL="171450" indent="-171450">
              <a:buFontTx/>
              <a:buChar char="-"/>
            </a:pPr>
            <a:endParaRPr lang="fr-FR"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b="0" dirty="0"/>
              <a:t>D’abord, les investissements font gonfler les prix des actifs. </a:t>
            </a:r>
            <a:r>
              <a:rPr lang="fr-FR" sz="1200" b="1" dirty="0"/>
              <a:t>Plus les investisseurs sont confiants, plus ils adoptent un comportement risqué</a:t>
            </a:r>
            <a:r>
              <a:rPr lang="fr-FR" sz="1200" b="0" dirty="0"/>
              <a:t>, c’est </a:t>
            </a:r>
            <a:r>
              <a:rPr lang="fr-FR" sz="1200" b="1" i="1" dirty="0">
                <a:solidFill>
                  <a:srgbClr val="FF0000"/>
                </a:solidFill>
              </a:rPr>
              <a:t>le paradoxe de la tranquillité</a:t>
            </a:r>
            <a:r>
              <a:rPr lang="fr-FR" sz="1200" b="0" dirty="0">
                <a:solidFill>
                  <a:srgbClr val="FF0000"/>
                </a:solidFill>
              </a:rPr>
              <a:t>. La</a:t>
            </a:r>
            <a:r>
              <a:rPr lang="fr-FR" sz="1200" b="0" baseline="0" dirty="0">
                <a:solidFill>
                  <a:srgbClr val="FF0000"/>
                </a:solidFill>
              </a:rPr>
              <a:t> confiance engendre la prise de risques excessives et l’endettement. Les acteurs parient à la hausse et s’endettent pour avoir davantage d’effet de levier. Ils achètent au-delà de leurs besoins.</a:t>
            </a:r>
            <a:endParaRPr lang="fr-FR" sz="1200" b="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200"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b="0" dirty="0"/>
              <a:t>Le </a:t>
            </a:r>
            <a:r>
              <a:rPr lang="fr-FR" sz="1200" b="1" dirty="0">
                <a:solidFill>
                  <a:srgbClr val="FF0000"/>
                </a:solidFill>
              </a:rPr>
              <a:t>moment </a:t>
            </a:r>
            <a:r>
              <a:rPr lang="fr-FR" sz="1200" b="1" dirty="0" err="1">
                <a:solidFill>
                  <a:srgbClr val="FF0000"/>
                </a:solidFill>
              </a:rPr>
              <a:t>Minksy</a:t>
            </a:r>
            <a:r>
              <a:rPr lang="fr-FR" sz="1200" b="1" dirty="0">
                <a:solidFill>
                  <a:srgbClr val="FF0000"/>
                </a:solidFill>
              </a:rPr>
              <a:t> </a:t>
            </a:r>
            <a:r>
              <a:rPr lang="fr-FR" sz="1200" b="0" dirty="0"/>
              <a:t>[du nom</a:t>
            </a:r>
            <a:r>
              <a:rPr lang="fr-FR" sz="1200" b="0" baseline="0" dirty="0"/>
              <a:t> du créateur de ce modèle, l’économiste américain </a:t>
            </a:r>
            <a:r>
              <a:rPr lang="fr-FR" sz="1200" b="0" baseline="0" dirty="0" err="1"/>
              <a:t>Hyman</a:t>
            </a:r>
            <a:r>
              <a:rPr lang="fr-FR" sz="1200" b="0" baseline="0" dirty="0"/>
              <a:t> </a:t>
            </a:r>
            <a:r>
              <a:rPr lang="fr-FR" sz="1200" b="0" baseline="0" dirty="0" err="1"/>
              <a:t>Minsky</a:t>
            </a:r>
            <a:r>
              <a:rPr lang="fr-FR" sz="1200" b="0" baseline="0" dirty="0"/>
              <a:t>, 1919-1996] </a:t>
            </a:r>
            <a:r>
              <a:rPr lang="fr-FR" sz="1200" b="0" dirty="0"/>
              <a:t>correspond au moment où les investisseurs comprennent que les prix ne pourront plus monter indéfiniment, et donc que, risquant de perdre de l’argent, il est préférable de vendre le plus vite possible : ils précipitent ainsi l’effondrement de la bulle. </a:t>
            </a:r>
          </a:p>
          <a:p>
            <a:pPr marL="171450" indent="-171450">
              <a:buFont typeface="Arial" panose="020B0604020202020204" pitchFamily="34" charset="0"/>
              <a:buChar char="•"/>
            </a:pPr>
            <a:endParaRPr lang="fr-FR" dirty="0"/>
          </a:p>
          <a:p>
            <a:pPr marL="0" indent="0">
              <a:buFontTx/>
              <a:buNone/>
            </a:pPr>
            <a:endParaRPr lang="fr-FR" sz="1200" b="0" i="0" u="none" strike="noStrike" kern="1200" dirty="0">
              <a:solidFill>
                <a:schemeClr val="tx1"/>
              </a:solidFill>
              <a:effectLst/>
              <a:latin typeface="+mn-lt"/>
              <a:ea typeface="+mn-ea"/>
              <a:cs typeface="+mn-cs"/>
            </a:endParaRPr>
          </a:p>
          <a:p>
            <a:pPr marL="0" indent="0">
              <a:buFontTx/>
              <a:buNone/>
            </a:pPr>
            <a:r>
              <a:rPr lang="fr-FR" sz="1200" b="0" i="0" u="none" strike="noStrike" kern="1200" dirty="0">
                <a:solidFill>
                  <a:schemeClr val="tx1"/>
                </a:solidFill>
                <a:effectLst/>
                <a:latin typeface="+mn-lt"/>
                <a:ea typeface="+mn-ea"/>
                <a:cs typeface="+mn-cs"/>
              </a:rPr>
              <a:t>Rappel : au maximum 21 millions de bitcoins.</a:t>
            </a:r>
            <a:r>
              <a:rPr lang="fr-FR" sz="1200" b="0" i="0" u="none" strike="noStrike" kern="1200" baseline="0" dirty="0">
                <a:solidFill>
                  <a:schemeClr val="tx1"/>
                </a:solidFill>
                <a:effectLst/>
                <a:latin typeface="+mn-lt"/>
                <a:ea typeface="+mn-ea"/>
                <a:cs typeface="+mn-cs"/>
              </a:rPr>
              <a:t> A l’échelle planétaire, la rareté a créé de la valeur =&gt; spéculation</a:t>
            </a:r>
            <a:endParaRPr lang="fr-FR" sz="1200" b="0" i="0" u="none" strike="noStrike" kern="1200" dirty="0">
              <a:solidFill>
                <a:schemeClr val="tx1"/>
              </a:solidFill>
              <a:effectLst/>
              <a:latin typeface="+mn-lt"/>
              <a:ea typeface="+mn-ea"/>
              <a:cs typeface="+mn-cs"/>
            </a:endParaRPr>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C1C35131-FF02-4CB5-BF30-AD033F6D30B9}" type="slidenum">
              <a:rPr lang="fr-FR" smtClean="0"/>
              <a:t>10</a:t>
            </a:fld>
            <a:endParaRPr lang="fr-FR"/>
          </a:p>
        </p:txBody>
      </p:sp>
      <p:sp>
        <p:nvSpPr>
          <p:cNvPr id="5" name="Espace réservé du pied de page 4"/>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4149402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6813" y="1241425"/>
            <a:ext cx="4465637" cy="3351213"/>
          </a:xfrm>
        </p:spPr>
      </p:sp>
      <p:sp>
        <p:nvSpPr>
          <p:cNvPr id="3" name="Espace réservé des notes 2"/>
          <p:cNvSpPr>
            <a:spLocks noGrp="1"/>
          </p:cNvSpPr>
          <p:nvPr>
            <p:ph type="body" idx="1"/>
          </p:nvPr>
        </p:nvSpPr>
        <p:spPr/>
        <p:txBody>
          <a:bodyPr/>
          <a:lstStyle/>
          <a:p>
            <a:r>
              <a:rPr lang="fr-FR" b="1" dirty="0"/>
              <a:t>Nous allons voir </a:t>
            </a:r>
            <a:r>
              <a:rPr lang="fr-FR" b="1" baseline="0" dirty="0"/>
              <a:t>3 crises pour mieux comprendre la notion de bulle, et les points communs à chacune d’elles.</a:t>
            </a:r>
            <a:endParaRPr lang="fr-FR" b="1" dirty="0"/>
          </a:p>
          <a:p>
            <a:endParaRPr lang="fr-FR" b="1" dirty="0"/>
          </a:p>
          <a:p>
            <a:r>
              <a:rPr lang="fr-FR" b="1" dirty="0"/>
              <a:t>Cycle de vie du bulbe de la tulipe : on plante le bulbe en hiver.</a:t>
            </a:r>
            <a:r>
              <a:rPr lang="fr-FR" b="1" baseline="0" dirty="0"/>
              <a:t> Il y a germination au printemps, la fleur apparaît =&gt; elle est coupée et on laisse le bulbe en terre tout l’été jusqu’à ce qu’il sèche </a:t>
            </a:r>
            <a:r>
              <a:rPr lang="fr-FR" b="1" baseline="0" dirty="0" err="1"/>
              <a:t>complèetement</a:t>
            </a:r>
            <a:r>
              <a:rPr lang="fr-FR" b="1" baseline="0" dirty="0"/>
              <a:t>.</a:t>
            </a:r>
          </a:p>
          <a:p>
            <a:r>
              <a:rPr lang="fr-FR" b="1" baseline="0" dirty="0"/>
              <a:t>On récupère le bulbe en Automne (avant le gel), on le nettoie, on l’entrepose dans un milieu sec et on le replante en hiver.</a:t>
            </a:r>
            <a:endParaRPr lang="fr-FR" b="0" baseline="0" dirty="0"/>
          </a:p>
          <a:p>
            <a:endParaRPr lang="fr-FR" dirty="0"/>
          </a:p>
          <a:p>
            <a:r>
              <a:rPr lang="fr-FR" sz="1200" b="0" i="0" kern="1200" dirty="0">
                <a:solidFill>
                  <a:schemeClr val="tx1"/>
                </a:solidFill>
                <a:effectLst/>
                <a:latin typeface="+mn-lt"/>
                <a:ea typeface="+mn-ea"/>
                <a:cs typeface="+mn-cs"/>
              </a:rPr>
              <a:t>À partir de la fin du XVIe siècle, le nord de l'Europe voit se développer un engouement extraordinaire pour les fleurs en général et les tulipes en particulier. </a:t>
            </a:r>
          </a:p>
          <a:p>
            <a:endParaRPr lang="fr-FR" sz="1200" b="0" i="0" kern="1200" dirty="0">
              <a:solidFill>
                <a:schemeClr val="tx1"/>
              </a:solidFill>
              <a:effectLst/>
              <a:latin typeface="+mn-lt"/>
              <a:ea typeface="+mn-ea"/>
              <a:cs typeface="+mn-cs"/>
            </a:endParaRPr>
          </a:p>
          <a:p>
            <a:r>
              <a:rPr lang="fr-FR" sz="1200" b="0" i="0" kern="1200" dirty="0">
                <a:solidFill>
                  <a:srgbClr val="FF0000"/>
                </a:solidFill>
                <a:effectLst/>
                <a:latin typeface="+mn-lt"/>
                <a:ea typeface="+mn-ea"/>
                <a:cs typeface="+mn-cs"/>
              </a:rPr>
              <a:t>Une pratique se développe : </a:t>
            </a:r>
            <a:r>
              <a:rPr lang="fr-FR" sz="1200" b="1" i="0" kern="1200" dirty="0">
                <a:solidFill>
                  <a:srgbClr val="FF0000"/>
                </a:solidFill>
                <a:effectLst/>
                <a:latin typeface="+mn-lt"/>
                <a:ea typeface="+mn-ea"/>
                <a:cs typeface="+mn-cs"/>
              </a:rPr>
              <a:t>on s'engage dès l'hiver à acheter en été</a:t>
            </a:r>
            <a:r>
              <a:rPr lang="fr-FR" sz="1200" b="0" i="0" kern="1200" dirty="0">
                <a:solidFill>
                  <a:srgbClr val="FF0000"/>
                </a:solidFill>
                <a:effectLst/>
                <a:latin typeface="+mn-lt"/>
                <a:ea typeface="+mn-ea"/>
                <a:cs typeface="+mn-cs"/>
              </a:rPr>
              <a:t> - au moment où il pourra être transplanté -, tel ou tel bulbe, avec l'espoir de le revendre soi-même avec profit. </a:t>
            </a:r>
          </a:p>
          <a:p>
            <a:r>
              <a:rPr lang="fr-FR" sz="1200" b="0" i="0" kern="1200" dirty="0">
                <a:solidFill>
                  <a:srgbClr val="FF0000"/>
                </a:solidFill>
                <a:effectLst/>
                <a:latin typeface="+mn-lt"/>
                <a:ea typeface="+mn-ea"/>
                <a:cs typeface="+mn-cs"/>
              </a:rPr>
              <a:t>On se met à acheter des parts de bulbe d'autant plus facilement qu'on ne règle pas comptant mais à terme =&gt; l’achat à terme est inventé.</a:t>
            </a:r>
          </a:p>
          <a:p>
            <a:endParaRPr lang="fr-FR" sz="1200" b="0" i="0" kern="1200" dirty="0">
              <a:solidFill>
                <a:srgbClr val="FF0000"/>
              </a:solidFill>
              <a:effectLst/>
              <a:latin typeface="+mn-lt"/>
              <a:ea typeface="+mn-ea"/>
              <a:cs typeface="+mn-cs"/>
            </a:endParaRPr>
          </a:p>
          <a:p>
            <a:r>
              <a:rPr lang="fr-FR" sz="1200" b="0" i="0" kern="1200" dirty="0">
                <a:solidFill>
                  <a:schemeClr val="tx1"/>
                </a:solidFill>
                <a:effectLst/>
                <a:latin typeface="+mn-lt"/>
                <a:ea typeface="+mn-ea"/>
                <a:cs typeface="+mn-cs"/>
              </a:rPr>
              <a:t>Un projet discuté à l'automne 1636 et soumis au Parlement l'année suivante prévoit </a:t>
            </a:r>
            <a:r>
              <a:rPr lang="fr-FR" sz="1200" b="1" i="0" kern="1200" dirty="0">
                <a:solidFill>
                  <a:schemeClr val="tx1"/>
                </a:solidFill>
                <a:effectLst/>
                <a:latin typeface="+mn-lt"/>
                <a:ea typeface="+mn-ea"/>
                <a:cs typeface="+mn-cs"/>
              </a:rPr>
              <a:t>que les contrats n'incluront plus une obligation d'achat, mais ne seront que des options</a:t>
            </a:r>
            <a:r>
              <a:rPr lang="fr-FR" sz="1200" b="1" i="0" kern="1200" baseline="0" dirty="0">
                <a:solidFill>
                  <a:schemeClr val="tx1"/>
                </a:solidFill>
                <a:effectLst/>
                <a:latin typeface="+mn-lt"/>
                <a:ea typeface="+mn-ea"/>
                <a:cs typeface="+mn-cs"/>
              </a:rPr>
              <a:t> =&gt; les options sont inventées, </a:t>
            </a:r>
            <a:r>
              <a:rPr lang="fr-FR" sz="1200" b="0" i="0" kern="1200" baseline="0" dirty="0">
                <a:solidFill>
                  <a:schemeClr val="tx1"/>
                </a:solidFill>
                <a:effectLst/>
                <a:latin typeface="+mn-lt"/>
                <a:ea typeface="+mn-ea"/>
                <a:cs typeface="+mn-cs"/>
              </a:rPr>
              <a:t>ce qui maximise l’effet de levier</a:t>
            </a:r>
            <a:r>
              <a:rPr lang="fr-FR" sz="1200" b="1" i="0" kern="1200" baseline="0" dirty="0">
                <a:solidFill>
                  <a:schemeClr val="tx1"/>
                </a:solidFill>
                <a:effectLst/>
                <a:latin typeface="+mn-lt"/>
                <a:ea typeface="+mn-ea"/>
                <a:cs typeface="+mn-cs"/>
              </a:rPr>
              <a:t>.</a:t>
            </a:r>
            <a:endParaRPr lang="fr-FR" sz="1200" b="1" i="0" kern="1200" dirty="0">
              <a:solidFill>
                <a:schemeClr val="tx1"/>
              </a:solidFill>
              <a:effectLst/>
              <a:latin typeface="+mn-lt"/>
              <a:ea typeface="+mn-ea"/>
              <a:cs typeface="+mn-cs"/>
            </a:endParaRPr>
          </a:p>
          <a:p>
            <a:endParaRPr lang="fr-FR" sz="1200" b="0" i="0" kern="1200" dirty="0">
              <a:solidFill>
                <a:schemeClr val="tx1"/>
              </a:solidFill>
              <a:effectLst/>
              <a:latin typeface="+mn-lt"/>
              <a:ea typeface="+mn-ea"/>
              <a:cs typeface="+mn-cs"/>
            </a:endParaRPr>
          </a:p>
          <a:p>
            <a:r>
              <a:rPr lang="fr-FR" sz="1200" b="1" i="0" kern="1200" dirty="0">
                <a:solidFill>
                  <a:srgbClr val="FF0000"/>
                </a:solidFill>
                <a:effectLst/>
                <a:latin typeface="+mn-lt"/>
                <a:ea typeface="+mn-ea"/>
                <a:cs typeface="+mn-cs"/>
              </a:rPr>
              <a:t>C'est une aubaine pour les spéculateurs, qui affluent sur le marché... </a:t>
            </a:r>
            <a:r>
              <a:rPr lang="fr-FR" sz="1200" b="0" i="0" kern="1200" dirty="0">
                <a:solidFill>
                  <a:schemeClr val="tx1"/>
                </a:solidFill>
                <a:effectLst/>
                <a:latin typeface="+mn-lt"/>
                <a:ea typeface="+mn-ea"/>
                <a:cs typeface="+mn-cs"/>
              </a:rPr>
              <a:t>jusqu'à ce jour de février 1637 où les cours s'effondrent brusquement et les acheteurs se trouvent dans l'incapacité d'honorer leurs contrats.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 </a:t>
            </a:r>
            <a:r>
              <a:rPr lang="fr-FR" dirty="0" err="1"/>
              <a:t>Tulipomania</a:t>
            </a:r>
            <a:r>
              <a:rPr lang="fr-FR" dirty="0"/>
              <a:t> est l‘un des plus vieux cas connus de bulle spéculative. L’engouement soudain pour les tulipes entraîne l’augmentation rapide des prix. Au sommet de la bulle, </a:t>
            </a:r>
            <a:r>
              <a:rPr lang="fr-FR" b="1" dirty="0"/>
              <a:t>un bulbe de tulipe valait dix fois le salaire annuel d’un artisan moyen</a:t>
            </a:r>
            <a:r>
              <a:rPr lang="fr-FR" dirty="0"/>
              <a:t>. [</a:t>
            </a:r>
            <a:r>
              <a:rPr lang="fr-FR" sz="1200" b="0" i="0" kern="1200" dirty="0">
                <a:solidFill>
                  <a:schemeClr val="tx1"/>
                </a:solidFill>
                <a:effectLst/>
                <a:latin typeface="+mn-lt"/>
                <a:ea typeface="+mn-ea"/>
                <a:cs typeface="+mn-cs"/>
              </a:rPr>
              <a:t>Les bulbes les plus recherchés s'échangent pour plusieurs milliers de florins, alors qu'un ouvrier spécialisé gagne environ 150 florins par an].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 bulle finit par éclater, c’est-à-dire que les prix retrouvent brutalement leurs niveaux initiaux, provoquant la ruine de nombreux investisseurs et producteurs. </a:t>
            </a:r>
          </a:p>
          <a:p>
            <a:endParaRPr lang="fr-FR" dirty="0"/>
          </a:p>
          <a:p>
            <a:r>
              <a:rPr lang="fr-FR" dirty="0"/>
              <a:t>En 1642 : prix = 1/10 de</a:t>
            </a:r>
            <a:r>
              <a:rPr lang="fr-FR" baseline="0" dirty="0"/>
              <a:t> sa valeur</a:t>
            </a:r>
          </a:p>
          <a:p>
            <a:r>
              <a:rPr lang="fr-FR" baseline="0" dirty="0"/>
              <a:t>100 ans plus tard : 2 centièmes de sa valeur.</a:t>
            </a:r>
            <a:endParaRPr lang="fr-FR" dirty="0"/>
          </a:p>
        </p:txBody>
      </p:sp>
      <p:sp>
        <p:nvSpPr>
          <p:cNvPr id="4" name="Espace réservé du numéro de diapositive 3"/>
          <p:cNvSpPr>
            <a:spLocks noGrp="1"/>
          </p:cNvSpPr>
          <p:nvPr>
            <p:ph type="sldNum" sz="quarter" idx="5"/>
          </p:nvPr>
        </p:nvSpPr>
        <p:spPr/>
        <p:txBody>
          <a:bodyPr/>
          <a:lstStyle/>
          <a:p>
            <a:fld id="{C1C35131-FF02-4CB5-BF30-AD033F6D30B9}" type="slidenum">
              <a:rPr lang="fr-FR" smtClean="0"/>
              <a:t>11</a:t>
            </a:fld>
            <a:endParaRPr lang="fr-FR"/>
          </a:p>
        </p:txBody>
      </p:sp>
      <p:sp>
        <p:nvSpPr>
          <p:cNvPr id="5" name="Espace réservé du pied de page 4"/>
          <p:cNvSpPr>
            <a:spLocks noGrp="1"/>
          </p:cNvSpPr>
          <p:nvPr>
            <p:ph type="ftr" sz="quarter" idx="10"/>
          </p:nvPr>
        </p:nvSpPr>
        <p:spPr/>
        <p:txBody>
          <a:bodyPr/>
          <a:lstStyle/>
          <a:p>
            <a:endParaRPr lang="fr-FR"/>
          </a:p>
        </p:txBody>
      </p:sp>
    </p:spTree>
    <p:extLst>
      <p:ext uri="{BB962C8B-B14F-4D97-AF65-F5344CB8AC3E}">
        <p14:creationId xmlns:p14="http://schemas.microsoft.com/office/powerpoint/2010/main" val="23480997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Titre 3"/>
          <p:cNvSpPr>
            <a:spLocks noGrp="1"/>
          </p:cNvSpPr>
          <p:nvPr>
            <p:ph type="title" hasCustomPrompt="1"/>
          </p:nvPr>
        </p:nvSpPr>
        <p:spPr>
          <a:xfrm>
            <a:off x="1691680" y="2036417"/>
            <a:ext cx="5905010" cy="1260000"/>
          </a:xfrm>
        </p:spPr>
        <p:txBody>
          <a:bodyPr>
            <a:noAutofit/>
          </a:bodyPr>
          <a:lstStyle>
            <a:lvl1pPr algn="ctr">
              <a:defRPr sz="3000" b="1" cap="all" baseline="0">
                <a:solidFill>
                  <a:srgbClr val="31429C"/>
                </a:solidFill>
                <a:latin typeface="+mn-lt"/>
              </a:defRPr>
            </a:lvl1pPr>
          </a:lstStyle>
          <a:p>
            <a:r>
              <a:rPr lang="fr-FR" dirty="0"/>
              <a:t>MODIFIEZ LE STYLE DU TITRE</a:t>
            </a:r>
          </a:p>
        </p:txBody>
      </p:sp>
      <p:sp>
        <p:nvSpPr>
          <p:cNvPr id="6" name="Espace réservé du texte 5"/>
          <p:cNvSpPr>
            <a:spLocks noGrp="1"/>
          </p:cNvSpPr>
          <p:nvPr>
            <p:ph type="body" sz="quarter" idx="10" hasCustomPrompt="1"/>
          </p:nvPr>
        </p:nvSpPr>
        <p:spPr>
          <a:xfrm>
            <a:off x="5004048" y="5661248"/>
            <a:ext cx="3599284" cy="792088"/>
          </a:xfrm>
        </p:spPr>
        <p:txBody>
          <a:bodyPr>
            <a:noAutofit/>
          </a:bodyPr>
          <a:lstStyle>
            <a:lvl1pPr marL="0" indent="0" algn="r">
              <a:spcBef>
                <a:spcPts val="0"/>
              </a:spcBef>
              <a:buFontTx/>
              <a:buNone/>
              <a:defRPr sz="1200" cap="all" baseline="0">
                <a:solidFill>
                  <a:srgbClr val="205AA7"/>
                </a:solidFill>
              </a:defRPr>
            </a:lvl1pPr>
          </a:lstStyle>
          <a:p>
            <a:pPr lvl="0"/>
            <a:r>
              <a:rPr lang="fr-FR" dirty="0"/>
              <a:t>NOM, service</a:t>
            </a:r>
          </a:p>
        </p:txBody>
      </p:sp>
      <p:sp>
        <p:nvSpPr>
          <p:cNvPr id="7" name="Espace réservé du texte 6"/>
          <p:cNvSpPr>
            <a:spLocks noGrp="1"/>
          </p:cNvSpPr>
          <p:nvPr>
            <p:ph type="body" sz="quarter" idx="11" hasCustomPrompt="1"/>
          </p:nvPr>
        </p:nvSpPr>
        <p:spPr>
          <a:xfrm>
            <a:off x="7019156" y="6489248"/>
            <a:ext cx="1584176" cy="260350"/>
          </a:xfrm>
        </p:spPr>
        <p:txBody>
          <a:bodyPr>
            <a:normAutofit/>
          </a:bodyPr>
          <a:lstStyle>
            <a:lvl1pPr marL="0" indent="0" algn="r">
              <a:buFontTx/>
              <a:buNone/>
              <a:defRPr sz="900" b="1" cap="all" baseline="0">
                <a:solidFill>
                  <a:srgbClr val="205AA7"/>
                </a:solidFill>
              </a:defRPr>
            </a:lvl1pPr>
          </a:lstStyle>
          <a:p>
            <a:pPr lvl="0"/>
            <a:r>
              <a:rPr lang="fr-FR" dirty="0"/>
              <a:t>DATE</a:t>
            </a:r>
          </a:p>
        </p:txBody>
      </p:sp>
      <p:pic>
        <p:nvPicPr>
          <p:cNvPr id="5" name="Imag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15086" y="252000"/>
            <a:ext cx="2113827" cy="1011455"/>
          </a:xfrm>
          <a:prstGeom prst="rect">
            <a:avLst/>
          </a:prstGeom>
        </p:spPr>
      </p:pic>
      <p:pic>
        <p:nvPicPr>
          <p:cNvPr id="9" name="Imag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64746" y="4005064"/>
            <a:ext cx="9227606" cy="6531654"/>
          </a:xfrm>
          <a:prstGeom prst="rect">
            <a:avLst/>
          </a:prstGeom>
        </p:spPr>
      </p:pic>
    </p:spTree>
    <p:extLst>
      <p:ext uri="{BB962C8B-B14F-4D97-AF65-F5344CB8AC3E}">
        <p14:creationId xmlns:p14="http://schemas.microsoft.com/office/powerpoint/2010/main" val="1460949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11" name="Espace réservé du pied de page 4"/>
          <p:cNvSpPr>
            <a:spLocks noGrp="1"/>
          </p:cNvSpPr>
          <p:nvPr>
            <p:ph type="ftr" sz="quarter" idx="3"/>
          </p:nvPr>
        </p:nvSpPr>
        <p:spPr>
          <a:xfrm>
            <a:off x="3124200" y="6480000"/>
            <a:ext cx="4976192" cy="360000"/>
          </a:xfrm>
          <a:prstGeom prst="rect">
            <a:avLst/>
          </a:prstGeom>
        </p:spPr>
        <p:txBody>
          <a:bodyPr vert="horz" lIns="91440" tIns="45720" rIns="91440" bIns="45720" rtlCol="0" anchor="t" anchorCtr="0"/>
          <a:lstStyle>
            <a:lvl1pPr algn="r">
              <a:defRPr sz="900">
                <a:solidFill>
                  <a:srgbClr val="205AA7"/>
                </a:solidFill>
              </a:defRPr>
            </a:lvl1pPr>
          </a:lstStyle>
          <a:p>
            <a:endParaRPr lang="fr-FR" dirty="0"/>
          </a:p>
        </p:txBody>
      </p:sp>
      <p:sp>
        <p:nvSpPr>
          <p:cNvPr id="12" name="Espace réservé du numéro de diapositive 5"/>
          <p:cNvSpPr>
            <a:spLocks noGrp="1"/>
          </p:cNvSpPr>
          <p:nvPr>
            <p:ph type="sldNum" sz="quarter" idx="4"/>
          </p:nvPr>
        </p:nvSpPr>
        <p:spPr>
          <a:xfrm>
            <a:off x="8172400" y="6480000"/>
            <a:ext cx="540000" cy="360000"/>
          </a:xfrm>
          <a:prstGeom prst="rect">
            <a:avLst/>
          </a:prstGeom>
        </p:spPr>
        <p:txBody>
          <a:bodyPr/>
          <a:lstStyle>
            <a:lvl1pPr algn="r">
              <a:defRPr sz="900">
                <a:solidFill>
                  <a:srgbClr val="205AA7"/>
                </a:solidFill>
              </a:defRPr>
            </a:lvl1pPr>
          </a:lstStyle>
          <a:p>
            <a:fld id="{A5612AF6-3794-417C-8315-010C3BB3AD18}" type="slidenum">
              <a:rPr lang="fr-FR" smtClean="0"/>
              <a:pPr/>
              <a:t>‹N°›</a:t>
            </a:fld>
            <a:endParaRPr lang="fr-FR" dirty="0"/>
          </a:p>
        </p:txBody>
      </p:sp>
      <p:sp>
        <p:nvSpPr>
          <p:cNvPr id="3" name="Espace réservé du texte 2"/>
          <p:cNvSpPr>
            <a:spLocks noGrp="1"/>
          </p:cNvSpPr>
          <p:nvPr>
            <p:ph type="body" sz="quarter" idx="10"/>
          </p:nvPr>
        </p:nvSpPr>
        <p:spPr>
          <a:xfrm>
            <a:off x="1692000" y="1584000"/>
            <a:ext cx="7020000" cy="4500000"/>
          </a:xfrm>
        </p:spPr>
        <p:txBody>
          <a:bodyPr/>
          <a:lstStyle>
            <a:lvl1pPr marL="396000" indent="-396000">
              <a:buFont typeface="+mj-lt"/>
              <a:buAutoNum type="arabicPeriod"/>
              <a:defRPr cap="none" baseline="0"/>
            </a:lvl1pPr>
            <a:lvl2pPr marL="914400" indent="-457200">
              <a:buFont typeface="+mj-lt"/>
              <a:buAutoNum type="arabicPeriod"/>
              <a:defRPr/>
            </a:lvl2pPr>
            <a:lvl3pPr marL="1371600" indent="-457200">
              <a:buFont typeface="+mj-lt"/>
              <a:buAutoNum type="arabicPeriod"/>
              <a:defRPr/>
            </a:lvl3pPr>
            <a:lvl4pPr marL="1828800" indent="-457200">
              <a:buFont typeface="+mj-lt"/>
              <a:buAutoNum type="arabicPeriod"/>
              <a:defRPr/>
            </a:lvl4pPr>
            <a:lvl5pPr marL="2171700" indent="-342900">
              <a:buFont typeface="+mj-lt"/>
              <a:buAutoNum type="arabicPeriod"/>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64746" y="4005064"/>
            <a:ext cx="9227606" cy="6531654"/>
          </a:xfrm>
          <a:prstGeom prst="rect">
            <a:avLst/>
          </a:prstGeom>
        </p:spPr>
      </p:pic>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15086" y="252000"/>
            <a:ext cx="2113827" cy="1011455"/>
          </a:xfrm>
          <a:prstGeom prst="rect">
            <a:avLst/>
          </a:prstGeom>
        </p:spPr>
      </p:pic>
    </p:spTree>
    <p:extLst>
      <p:ext uri="{BB962C8B-B14F-4D97-AF65-F5344CB8AC3E}">
        <p14:creationId xmlns:p14="http://schemas.microsoft.com/office/powerpoint/2010/main" val="1536314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cap="all" baseline="0">
                <a:solidFill>
                  <a:srgbClr val="205AA7"/>
                </a:solidFill>
              </a:defRPr>
            </a:lvl1pPr>
          </a:lstStyle>
          <a:p>
            <a:r>
              <a:rPr lang="fr-FR" dirty="0"/>
              <a:t>MODIFIEZ LE STYLE DU TITRE</a:t>
            </a:r>
          </a:p>
        </p:txBody>
      </p:sp>
      <p:sp>
        <p:nvSpPr>
          <p:cNvPr id="11" name="Espace réservé du pied de page 4"/>
          <p:cNvSpPr>
            <a:spLocks noGrp="1"/>
          </p:cNvSpPr>
          <p:nvPr>
            <p:ph type="ftr" sz="quarter" idx="3"/>
          </p:nvPr>
        </p:nvSpPr>
        <p:spPr>
          <a:xfrm>
            <a:off x="3124200" y="6480000"/>
            <a:ext cx="4976192" cy="360000"/>
          </a:xfrm>
          <a:prstGeom prst="rect">
            <a:avLst/>
          </a:prstGeom>
        </p:spPr>
        <p:txBody>
          <a:bodyPr vert="horz" lIns="91440" tIns="45720" rIns="91440" bIns="45720" rtlCol="0" anchor="t" anchorCtr="0"/>
          <a:lstStyle>
            <a:lvl1pPr algn="r">
              <a:defRPr sz="900">
                <a:solidFill>
                  <a:srgbClr val="205AA7"/>
                </a:solidFill>
              </a:defRPr>
            </a:lvl1pPr>
          </a:lstStyle>
          <a:p>
            <a:endParaRPr lang="fr-FR" dirty="0"/>
          </a:p>
        </p:txBody>
      </p:sp>
      <p:sp>
        <p:nvSpPr>
          <p:cNvPr id="12" name="Espace réservé du numéro de diapositive 5"/>
          <p:cNvSpPr>
            <a:spLocks noGrp="1"/>
          </p:cNvSpPr>
          <p:nvPr>
            <p:ph type="sldNum" sz="quarter" idx="4"/>
          </p:nvPr>
        </p:nvSpPr>
        <p:spPr>
          <a:xfrm>
            <a:off x="8172400" y="6480000"/>
            <a:ext cx="540000" cy="360000"/>
          </a:xfrm>
          <a:prstGeom prst="rect">
            <a:avLst/>
          </a:prstGeom>
        </p:spPr>
        <p:txBody>
          <a:bodyPr/>
          <a:lstStyle>
            <a:lvl1pPr algn="r">
              <a:defRPr sz="900">
                <a:solidFill>
                  <a:srgbClr val="205AA7"/>
                </a:solidFill>
              </a:defRPr>
            </a:lvl1pPr>
          </a:lstStyle>
          <a:p>
            <a:fld id="{A5612AF6-3794-417C-8315-010C3BB3AD18}" type="slidenum">
              <a:rPr lang="fr-FR" smtClean="0"/>
              <a:pPr/>
              <a:t>‹N°›</a:t>
            </a:fld>
            <a:endParaRPr lang="fr-FR" dirty="0"/>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3608" y="6309320"/>
            <a:ext cx="900000" cy="421438"/>
          </a:xfrm>
          <a:prstGeom prst="rect">
            <a:avLst/>
          </a:prstGeom>
        </p:spPr>
      </p:pic>
      <p:sp>
        <p:nvSpPr>
          <p:cNvPr id="15" name="Espace réservé du texte 2"/>
          <p:cNvSpPr>
            <a:spLocks noGrp="1"/>
          </p:cNvSpPr>
          <p:nvPr>
            <p:ph idx="1"/>
          </p:nvPr>
        </p:nvSpPr>
        <p:spPr>
          <a:xfrm>
            <a:off x="468000" y="1440000"/>
            <a:ext cx="8229600" cy="4525963"/>
          </a:xfrm>
          <a:prstGeom prst="rect">
            <a:avLst/>
          </a:prstGeom>
        </p:spPr>
        <p:txBody>
          <a:bodyPr vert="horz" lIns="91440" tIns="45720" rIns="91440" bIns="45720" rtlCol="0">
            <a:normAutofit/>
          </a:bodyPr>
          <a:lstStyle>
            <a:lvl1pPr>
              <a:defRPr>
                <a:solidFill>
                  <a:srgbClr val="205AA7"/>
                </a:solidFill>
              </a:defRPr>
            </a:lvl1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2576" y="-48986"/>
            <a:ext cx="1861028" cy="1317307"/>
          </a:xfrm>
          <a:prstGeom prst="rect">
            <a:avLst/>
          </a:prstGeom>
        </p:spPr>
      </p:pic>
    </p:spTree>
    <p:extLst>
      <p:ext uri="{BB962C8B-B14F-4D97-AF65-F5344CB8AC3E}">
        <p14:creationId xmlns:p14="http://schemas.microsoft.com/office/powerpoint/2010/main" val="3763546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600200"/>
            <a:ext cx="4038600" cy="4525963"/>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contenu 3"/>
          <p:cNvSpPr>
            <a:spLocks noGrp="1"/>
          </p:cNvSpPr>
          <p:nvPr>
            <p:ph sz="half" idx="2"/>
          </p:nvPr>
        </p:nvSpPr>
        <p:spPr>
          <a:xfrm>
            <a:off x="4648200" y="1600200"/>
            <a:ext cx="4038600" cy="4525963"/>
          </a:xfrm>
        </p:spPr>
        <p:txBody>
          <a:bodyPr/>
          <a:lstStyle>
            <a:lvl1pPr>
              <a:defRPr sz="20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7" name="Espace réservé du pied de page 4"/>
          <p:cNvSpPr>
            <a:spLocks noGrp="1"/>
          </p:cNvSpPr>
          <p:nvPr>
            <p:ph type="ftr" sz="quarter" idx="3"/>
          </p:nvPr>
        </p:nvSpPr>
        <p:spPr>
          <a:xfrm>
            <a:off x="3124200" y="6480000"/>
            <a:ext cx="4976192" cy="360000"/>
          </a:xfrm>
          <a:prstGeom prst="rect">
            <a:avLst/>
          </a:prstGeom>
        </p:spPr>
        <p:txBody>
          <a:bodyPr vert="horz" lIns="91440" tIns="45720" rIns="91440" bIns="45720" rtlCol="0" anchor="t" anchorCtr="0"/>
          <a:lstStyle>
            <a:lvl1pPr algn="r">
              <a:defRPr sz="900">
                <a:solidFill>
                  <a:srgbClr val="205AA7"/>
                </a:solidFill>
              </a:defRPr>
            </a:lvl1pPr>
          </a:lstStyle>
          <a:p>
            <a:endParaRPr lang="fr-FR" dirty="0"/>
          </a:p>
        </p:txBody>
      </p:sp>
      <p:sp>
        <p:nvSpPr>
          <p:cNvPr id="9" name="Espace réservé du numéro de diapositive 5"/>
          <p:cNvSpPr>
            <a:spLocks noGrp="1"/>
          </p:cNvSpPr>
          <p:nvPr>
            <p:ph type="sldNum" sz="quarter" idx="4"/>
          </p:nvPr>
        </p:nvSpPr>
        <p:spPr>
          <a:xfrm>
            <a:off x="8172400" y="6480000"/>
            <a:ext cx="540000" cy="360000"/>
          </a:xfrm>
          <a:prstGeom prst="rect">
            <a:avLst/>
          </a:prstGeom>
        </p:spPr>
        <p:txBody>
          <a:bodyPr/>
          <a:lstStyle>
            <a:lvl1pPr algn="r">
              <a:defRPr sz="900">
                <a:solidFill>
                  <a:srgbClr val="205AA7"/>
                </a:solidFill>
              </a:defRPr>
            </a:lvl1pPr>
          </a:lstStyle>
          <a:p>
            <a:fld id="{A5612AF6-3794-417C-8315-010C3BB3AD18}" type="slidenum">
              <a:rPr lang="fr-FR" smtClean="0"/>
              <a:pPr/>
              <a:t>‹N°›</a:t>
            </a:fld>
            <a:endParaRPr lang="fr-FR" dirty="0"/>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3608" y="6309320"/>
            <a:ext cx="900000" cy="421438"/>
          </a:xfrm>
          <a:prstGeom prst="rect">
            <a:avLst/>
          </a:prstGeom>
        </p:spPr>
      </p:pic>
      <p:sp>
        <p:nvSpPr>
          <p:cNvPr id="12" name="Titre 1"/>
          <p:cNvSpPr>
            <a:spLocks noGrp="1"/>
          </p:cNvSpPr>
          <p:nvPr>
            <p:ph type="title"/>
          </p:nvPr>
        </p:nvSpPr>
        <p:spPr>
          <a:xfrm>
            <a:off x="468000" y="0"/>
            <a:ext cx="8229600" cy="1143000"/>
          </a:xfrm>
        </p:spPr>
        <p:txBody>
          <a:bodyPr/>
          <a:lstStyle>
            <a:lvl1pPr>
              <a:defRPr cap="all" baseline="0">
                <a:solidFill>
                  <a:srgbClr val="31429C"/>
                </a:solidFill>
              </a:defRPr>
            </a:lvl1pPr>
          </a:lstStyle>
          <a:p>
            <a:r>
              <a:rPr lang="fr-FR" dirty="0"/>
              <a:t>Modifiez le style du titre</a:t>
            </a:r>
          </a:p>
        </p:txBody>
      </p:sp>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2576" y="-48986"/>
            <a:ext cx="1861028" cy="1317307"/>
          </a:xfrm>
          <a:prstGeom prst="rect">
            <a:avLst/>
          </a:prstGeom>
        </p:spPr>
      </p:pic>
    </p:spTree>
    <p:extLst>
      <p:ext uri="{BB962C8B-B14F-4D97-AF65-F5344CB8AC3E}">
        <p14:creationId xmlns:p14="http://schemas.microsoft.com/office/powerpoint/2010/main" val="2881454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graphicFrame>
        <p:nvGraphicFramePr>
          <p:cNvPr id="9" name="Diagramme 8"/>
          <p:cNvGraphicFramePr/>
          <p:nvPr userDrawn="1">
            <p:extLst>
              <p:ext uri="{D42A27DB-BD31-4B8C-83A1-F6EECF244321}">
                <p14:modId xmlns:p14="http://schemas.microsoft.com/office/powerpoint/2010/main" val="1950391629"/>
              </p:ext>
            </p:extLst>
          </p:nvPr>
        </p:nvGraphicFramePr>
        <p:xfrm>
          <a:off x="1524000" y="1692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Espace réservé du pied de page 4"/>
          <p:cNvSpPr>
            <a:spLocks noGrp="1"/>
          </p:cNvSpPr>
          <p:nvPr>
            <p:ph type="ftr" sz="quarter" idx="3"/>
          </p:nvPr>
        </p:nvSpPr>
        <p:spPr>
          <a:xfrm>
            <a:off x="3124200" y="6480000"/>
            <a:ext cx="4976192" cy="360000"/>
          </a:xfrm>
          <a:prstGeom prst="rect">
            <a:avLst/>
          </a:prstGeom>
        </p:spPr>
        <p:txBody>
          <a:bodyPr vert="horz" lIns="91440" tIns="45720" rIns="91440" bIns="45720" rtlCol="0" anchor="t" anchorCtr="0"/>
          <a:lstStyle>
            <a:lvl1pPr algn="r">
              <a:defRPr sz="900">
                <a:solidFill>
                  <a:srgbClr val="205AA7"/>
                </a:solidFill>
              </a:defRPr>
            </a:lvl1pPr>
          </a:lstStyle>
          <a:p>
            <a:endParaRPr lang="fr-FR" dirty="0"/>
          </a:p>
        </p:txBody>
      </p:sp>
      <p:sp>
        <p:nvSpPr>
          <p:cNvPr id="10" name="Espace réservé du numéro de diapositive 5"/>
          <p:cNvSpPr>
            <a:spLocks noGrp="1"/>
          </p:cNvSpPr>
          <p:nvPr>
            <p:ph type="sldNum" sz="quarter" idx="4"/>
          </p:nvPr>
        </p:nvSpPr>
        <p:spPr>
          <a:xfrm>
            <a:off x="8172400" y="6480000"/>
            <a:ext cx="540000" cy="360000"/>
          </a:xfrm>
          <a:prstGeom prst="rect">
            <a:avLst/>
          </a:prstGeom>
        </p:spPr>
        <p:txBody>
          <a:bodyPr/>
          <a:lstStyle>
            <a:lvl1pPr algn="r">
              <a:defRPr sz="900">
                <a:solidFill>
                  <a:srgbClr val="205AA7"/>
                </a:solidFill>
              </a:defRPr>
            </a:lvl1pPr>
          </a:lstStyle>
          <a:p>
            <a:fld id="{A5612AF6-3794-417C-8315-010C3BB3AD18}" type="slidenum">
              <a:rPr lang="fr-FR" smtClean="0"/>
              <a:pPr/>
              <a:t>‹N°›</a:t>
            </a:fld>
            <a:endParaRPr lang="fr-FR" dirty="0"/>
          </a:p>
        </p:txBody>
      </p:sp>
      <p:pic>
        <p:nvPicPr>
          <p:cNvPr id="7" name="Image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3608" y="6309320"/>
            <a:ext cx="900000" cy="421438"/>
          </a:xfrm>
          <a:prstGeom prst="rect">
            <a:avLst/>
          </a:prstGeom>
        </p:spPr>
      </p:pic>
      <p:pic>
        <p:nvPicPr>
          <p:cNvPr id="14" name="Image 13"/>
          <p:cNvPicPr>
            <a:picLocks/>
          </p:cNvPicPr>
          <p:nvPr userDrawn="1"/>
        </p:nvPicPr>
        <p:blipFill>
          <a:blip r:embed="rId8" cstate="print">
            <a:extLst>
              <a:ext uri="{28A0092B-C50C-407E-A947-70E740481C1C}">
                <a14:useLocalDpi xmlns:a14="http://schemas.microsoft.com/office/drawing/2010/main" val="0"/>
              </a:ext>
            </a:extLst>
          </a:blip>
          <a:stretch>
            <a:fillRect/>
          </a:stretch>
        </p:blipFill>
        <p:spPr>
          <a:xfrm>
            <a:off x="72000" y="198000"/>
            <a:ext cx="406800" cy="756000"/>
          </a:xfrm>
          <a:prstGeom prst="rect">
            <a:avLst/>
          </a:prstGeom>
        </p:spPr>
      </p:pic>
      <p:sp>
        <p:nvSpPr>
          <p:cNvPr id="11" name="Titre 1"/>
          <p:cNvSpPr>
            <a:spLocks noGrp="1"/>
          </p:cNvSpPr>
          <p:nvPr>
            <p:ph type="title"/>
          </p:nvPr>
        </p:nvSpPr>
        <p:spPr>
          <a:xfrm>
            <a:off x="468000" y="0"/>
            <a:ext cx="8229600" cy="1143000"/>
          </a:xfrm>
        </p:spPr>
        <p:txBody>
          <a:bodyPr/>
          <a:lstStyle>
            <a:lvl1pPr>
              <a:defRPr cap="all" baseline="0">
                <a:solidFill>
                  <a:srgbClr val="31429C"/>
                </a:solidFill>
              </a:defRPr>
            </a:lvl1pPr>
          </a:lstStyle>
          <a:p>
            <a:r>
              <a:rPr lang="fr-FR" dirty="0"/>
              <a:t>Modifiez le style du titre</a:t>
            </a:r>
          </a:p>
        </p:txBody>
      </p:sp>
      <p:pic>
        <p:nvPicPr>
          <p:cNvPr id="15" name="Image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12576" y="-48986"/>
            <a:ext cx="1861028" cy="1317307"/>
          </a:xfrm>
          <a:prstGeom prst="rect">
            <a:avLst/>
          </a:prstGeom>
        </p:spPr>
      </p:pic>
    </p:spTree>
    <p:extLst>
      <p:ext uri="{BB962C8B-B14F-4D97-AF65-F5344CB8AC3E}">
        <p14:creationId xmlns:p14="http://schemas.microsoft.com/office/powerpoint/2010/main" val="1150542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457200" y="1440000"/>
            <a:ext cx="3008313" cy="4680000"/>
          </a:xfrm>
          <a:solidFill>
            <a:schemeClr val="accent2"/>
          </a:solidFill>
        </p:spPr>
        <p:txBody>
          <a:bodyPr/>
          <a:lstStyle>
            <a:lvl1pPr marL="0" indent="0" algn="l">
              <a:lnSpc>
                <a:spcPct val="150000"/>
              </a:lnSpc>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7" name="Espace réservé du pied de page 4"/>
          <p:cNvSpPr>
            <a:spLocks noGrp="1"/>
          </p:cNvSpPr>
          <p:nvPr>
            <p:ph type="ftr" sz="quarter" idx="3"/>
          </p:nvPr>
        </p:nvSpPr>
        <p:spPr>
          <a:xfrm>
            <a:off x="3124200" y="6480000"/>
            <a:ext cx="4976192" cy="360000"/>
          </a:xfrm>
          <a:prstGeom prst="rect">
            <a:avLst/>
          </a:prstGeom>
        </p:spPr>
        <p:txBody>
          <a:bodyPr vert="horz" lIns="91440" tIns="45720" rIns="91440" bIns="45720" rtlCol="0" anchor="t" anchorCtr="0"/>
          <a:lstStyle>
            <a:lvl1pPr algn="r">
              <a:defRPr sz="900">
                <a:solidFill>
                  <a:srgbClr val="205AA7"/>
                </a:solidFill>
              </a:defRPr>
            </a:lvl1pPr>
          </a:lstStyle>
          <a:p>
            <a:endParaRPr lang="fr-FR" dirty="0"/>
          </a:p>
        </p:txBody>
      </p:sp>
      <p:sp>
        <p:nvSpPr>
          <p:cNvPr id="9" name="Espace réservé du numéro de diapositive 5"/>
          <p:cNvSpPr>
            <a:spLocks noGrp="1"/>
          </p:cNvSpPr>
          <p:nvPr>
            <p:ph type="sldNum" sz="quarter" idx="4"/>
          </p:nvPr>
        </p:nvSpPr>
        <p:spPr>
          <a:xfrm>
            <a:off x="8172400" y="6480000"/>
            <a:ext cx="540000" cy="360000"/>
          </a:xfrm>
          <a:prstGeom prst="rect">
            <a:avLst/>
          </a:prstGeom>
        </p:spPr>
        <p:txBody>
          <a:bodyPr/>
          <a:lstStyle>
            <a:lvl1pPr algn="r">
              <a:defRPr sz="900">
                <a:solidFill>
                  <a:srgbClr val="205AA7"/>
                </a:solidFill>
              </a:defRPr>
            </a:lvl1pPr>
          </a:lstStyle>
          <a:p>
            <a:fld id="{A5612AF6-3794-417C-8315-010C3BB3AD18}" type="slidenum">
              <a:rPr lang="fr-FR" smtClean="0"/>
              <a:pPr/>
              <a:t>‹N°›</a:t>
            </a:fld>
            <a:endParaRPr lang="fr-FR" dirty="0"/>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3608" y="6309320"/>
            <a:ext cx="900000" cy="421438"/>
          </a:xfrm>
          <a:prstGeom prst="rect">
            <a:avLst/>
          </a:prstGeom>
        </p:spPr>
      </p:pic>
      <p:sp>
        <p:nvSpPr>
          <p:cNvPr id="15" name="Espace réservé du contenu 2"/>
          <p:cNvSpPr>
            <a:spLocks noGrp="1"/>
          </p:cNvSpPr>
          <p:nvPr>
            <p:ph sz="half" idx="1"/>
          </p:nvPr>
        </p:nvSpPr>
        <p:spPr>
          <a:xfrm>
            <a:off x="3779912" y="1440000"/>
            <a:ext cx="4932000" cy="4680000"/>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0" name="Titre 1"/>
          <p:cNvSpPr>
            <a:spLocks noGrp="1"/>
          </p:cNvSpPr>
          <p:nvPr>
            <p:ph type="title"/>
          </p:nvPr>
        </p:nvSpPr>
        <p:spPr>
          <a:xfrm>
            <a:off x="468000" y="0"/>
            <a:ext cx="8229600" cy="1143000"/>
          </a:xfrm>
        </p:spPr>
        <p:txBody>
          <a:bodyPr/>
          <a:lstStyle>
            <a:lvl1pPr>
              <a:defRPr cap="all" baseline="0">
                <a:solidFill>
                  <a:srgbClr val="31429C"/>
                </a:solidFill>
              </a:defRPr>
            </a:lvl1pPr>
          </a:lstStyle>
          <a:p>
            <a:r>
              <a:rPr lang="fr-FR" dirty="0"/>
              <a:t>Modifiez le style du titre</a:t>
            </a:r>
          </a:p>
        </p:txBody>
      </p:sp>
      <p:pic>
        <p:nvPicPr>
          <p:cNvPr id="11" name="Imag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2576" y="-48986"/>
            <a:ext cx="1861028" cy="1317307"/>
          </a:xfrm>
          <a:prstGeom prst="rect">
            <a:avLst/>
          </a:prstGeom>
        </p:spPr>
      </p:pic>
    </p:spTree>
    <p:extLst>
      <p:ext uri="{BB962C8B-B14F-4D97-AF65-F5344CB8AC3E}">
        <p14:creationId xmlns:p14="http://schemas.microsoft.com/office/powerpoint/2010/main" val="4138356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903613" y="1604021"/>
            <a:ext cx="5336771" cy="426912"/>
          </a:xfrm>
          <a:prstGeom prst="rect">
            <a:avLst/>
          </a:prstGeom>
        </p:spPr>
        <p:txBody>
          <a:bodyPr wrap="square" lIns="0" tIns="0" rIns="0" bIns="0">
            <a:spAutoFit/>
          </a:bodyPr>
          <a:lstStyle>
            <a:lvl1pPr>
              <a:defRPr sz="2774" b="0" i="0">
                <a:solidFill>
                  <a:srgbClr val="07447C"/>
                </a:solidFill>
                <a:latin typeface="Tahoma"/>
                <a:cs typeface="Tahoma"/>
              </a:defRPr>
            </a:lvl1pPr>
          </a:lstStyle>
          <a:p>
            <a:endParaRPr/>
          </a:p>
        </p:txBody>
      </p:sp>
      <p:sp>
        <p:nvSpPr>
          <p:cNvPr id="3" name="Holder 3"/>
          <p:cNvSpPr>
            <a:spLocks noGrp="1"/>
          </p:cNvSpPr>
          <p:nvPr>
            <p:ph type="subTitle" idx="4"/>
          </p:nvPr>
        </p:nvSpPr>
        <p:spPr>
          <a:xfrm>
            <a:off x="1371600" y="3840481"/>
            <a:ext cx="6400800" cy="40011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12/15/22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3058331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1_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C829922-9030-4B5E-A662-60A03C052675}" type="slidenum">
              <a:rPr lang="fr-FR" smtClean="0"/>
              <a:t>‹N°›</a:t>
            </a:fld>
            <a:endParaRPr lang="fr-FR"/>
          </a:p>
        </p:txBody>
      </p:sp>
    </p:spTree>
    <p:extLst>
      <p:ext uri="{BB962C8B-B14F-4D97-AF65-F5344CB8AC3E}">
        <p14:creationId xmlns:p14="http://schemas.microsoft.com/office/powerpoint/2010/main" val="2119391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6"/>
          <p:cNvSpPr/>
          <p:nvPr userDrawn="1"/>
        </p:nvSpPr>
        <p:spPr>
          <a:xfrm>
            <a:off x="0" y="-3918"/>
            <a:ext cx="9144000" cy="900000"/>
          </a:xfrm>
          <a:prstGeom prst="rect">
            <a:avLst/>
          </a:prstGeom>
          <a:solidFill>
            <a:srgbClr val="205AA7"/>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FR" sz="1800" b="1" dirty="0">
              <a:solidFill>
                <a:schemeClr val="bg1"/>
              </a:solidFill>
            </a:endParaRPr>
          </a:p>
        </p:txBody>
      </p:sp>
    </p:spTree>
    <p:extLst>
      <p:ext uri="{BB962C8B-B14F-4D97-AF65-F5344CB8AC3E}">
        <p14:creationId xmlns:p14="http://schemas.microsoft.com/office/powerpoint/2010/main" val="607154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68000" y="0"/>
            <a:ext cx="8229600" cy="1143000"/>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468000" y="1600200"/>
            <a:ext cx="8229600" cy="4525963"/>
          </a:xfrm>
          <a:prstGeom prst="rect">
            <a:avLst/>
          </a:prstGeom>
        </p:spPr>
        <p:txBody>
          <a:bodyPr vert="horz" lIns="91440" tIns="45720" rIns="91440" bIns="45720" rtlCol="0">
            <a:no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pied de page 4"/>
          <p:cNvSpPr>
            <a:spLocks noGrp="1"/>
          </p:cNvSpPr>
          <p:nvPr>
            <p:ph type="ftr" sz="quarter" idx="3"/>
          </p:nvPr>
        </p:nvSpPr>
        <p:spPr>
          <a:xfrm>
            <a:off x="3124200" y="6480000"/>
            <a:ext cx="4976192" cy="360000"/>
          </a:xfrm>
          <a:prstGeom prst="rect">
            <a:avLst/>
          </a:prstGeom>
        </p:spPr>
        <p:txBody>
          <a:bodyPr vert="horz" lIns="91440" tIns="45720" rIns="91440" bIns="45720" rtlCol="0" anchor="t" anchorCtr="0"/>
          <a:lstStyle>
            <a:lvl1pPr algn="r">
              <a:defRPr sz="900">
                <a:solidFill>
                  <a:srgbClr val="205AA7"/>
                </a:solidFill>
              </a:defRPr>
            </a:lvl1pPr>
          </a:lstStyle>
          <a:p>
            <a:endParaRPr lang="fr-FR" dirty="0"/>
          </a:p>
        </p:txBody>
      </p:sp>
      <p:sp>
        <p:nvSpPr>
          <p:cNvPr id="10" name="Espace réservé du numéro de diapositive 5"/>
          <p:cNvSpPr>
            <a:spLocks noGrp="1"/>
          </p:cNvSpPr>
          <p:nvPr>
            <p:ph type="sldNum" sz="quarter" idx="4"/>
          </p:nvPr>
        </p:nvSpPr>
        <p:spPr>
          <a:xfrm>
            <a:off x="8172400" y="6480000"/>
            <a:ext cx="540000" cy="360000"/>
          </a:xfrm>
          <a:prstGeom prst="rect">
            <a:avLst/>
          </a:prstGeom>
        </p:spPr>
        <p:txBody>
          <a:bodyPr/>
          <a:lstStyle>
            <a:lvl1pPr algn="r">
              <a:defRPr sz="900">
                <a:solidFill>
                  <a:srgbClr val="205AA7"/>
                </a:solidFill>
              </a:defRPr>
            </a:lvl1pPr>
          </a:lstStyle>
          <a:p>
            <a:fld id="{A5612AF6-3794-417C-8315-010C3BB3AD18}" type="slidenum">
              <a:rPr lang="fr-FR" smtClean="0"/>
              <a:pPr/>
              <a:t>‹N°›</a:t>
            </a:fld>
            <a:endParaRPr lang="fr-FR" dirty="0"/>
          </a:p>
        </p:txBody>
      </p:sp>
    </p:spTree>
    <p:extLst>
      <p:ext uri="{BB962C8B-B14F-4D97-AF65-F5344CB8AC3E}">
        <p14:creationId xmlns:p14="http://schemas.microsoft.com/office/powerpoint/2010/main" val="10242932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4" r:id="rId3"/>
    <p:sldLayoutId id="2147483652" r:id="rId4"/>
    <p:sldLayoutId id="2147483655" r:id="rId5"/>
    <p:sldLayoutId id="2147483656" r:id="rId6"/>
    <p:sldLayoutId id="2147483665" r:id="rId7"/>
    <p:sldLayoutId id="2147483666" r:id="rId8"/>
    <p:sldLayoutId id="2147483667" r:id="rId9"/>
  </p:sldLayoutIdLst>
  <p:hf hdr="0" dt="0"/>
  <p:txStyles>
    <p:titleStyle>
      <a:lvl1pPr algn="l" defTabSz="914400" rtl="0" eaLnBrk="1" latinLnBrk="0" hangingPunct="1">
        <a:spcBef>
          <a:spcPct val="0"/>
        </a:spcBef>
        <a:buNone/>
        <a:defRPr sz="2400" b="1" kern="1200">
          <a:solidFill>
            <a:schemeClr val="bg1"/>
          </a:solidFill>
          <a:latin typeface="+mn-lt"/>
          <a:ea typeface="+mj-ea"/>
          <a:cs typeface="+mj-cs"/>
        </a:defRPr>
      </a:lvl1pPr>
    </p:titleStyle>
    <p:bodyStyle>
      <a:lvl1pPr marL="252000" indent="-252000" algn="l" defTabSz="914400" rtl="0" eaLnBrk="1" latinLnBrk="0" hangingPunct="1">
        <a:spcBef>
          <a:spcPct val="20000"/>
        </a:spcBef>
        <a:buFont typeface="Wingdings" panose="05000000000000000000" pitchFamily="2" charset="2"/>
        <a:buChar char="§"/>
        <a:defRPr sz="2600" kern="1200">
          <a:solidFill>
            <a:srgbClr val="205AA7"/>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rgbClr val="205AA7"/>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EMgROulfyuk&amp;list=PL0usNGW1865yE7D83hLoh35xzky0gakwx&amp;index=13"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3.xml"/><Relationship Id="rId5" Type="http://schemas.openxmlformats.org/officeDocument/2006/relationships/chart" Target="../charts/chart5.xml"/><Relationship Id="rId4" Type="http://schemas.openxmlformats.org/officeDocument/2006/relationships/chart" Target="../charts/chart4.xml"/></Relationships>
</file>

<file path=ppt/slides/_rels/slide4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3.xml"/><Relationship Id="rId4" Type="http://schemas.openxmlformats.org/officeDocument/2006/relationships/chart" Target="../charts/chart9.xml"/></Relationships>
</file>

<file path=ppt/slides/_rels/slide5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chart" Target="../charts/chart11.xml"/><Relationship Id="rId4" Type="http://schemas.openxmlformats.org/officeDocument/2006/relationships/image" Target="../media/image42.png"/></Relationships>
</file>

<file path=ppt/slides/_rels/slide6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https://www.economie.gouv.fr/hcsf" TargetMode="Externa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036" y="4654773"/>
            <a:ext cx="9171036" cy="1637206"/>
          </a:xfrm>
          <a:prstGeom prst="rect">
            <a:avLst/>
          </a:prstGeom>
          <a:solidFill>
            <a:srgbClr val="205AA7"/>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2800" b="1" dirty="0">
                <a:solidFill>
                  <a:schemeClr val="bg1"/>
                </a:solidFill>
              </a:rPr>
              <a:t>LES CRISES FINANCIERES ET LA REGULATION DU SYSTÈME FINANCIER </a:t>
            </a:r>
          </a:p>
          <a:p>
            <a:pPr algn="ctr"/>
            <a:r>
              <a:rPr lang="fr-FR" sz="2800" b="1" dirty="0">
                <a:solidFill>
                  <a:schemeClr val="bg1"/>
                </a:solidFill>
              </a:rPr>
              <a:t>ACADEMIE DE STRASBOURG LE 16 DECEMBRE 2022</a:t>
            </a:r>
          </a:p>
        </p:txBody>
      </p:sp>
      <p:pic>
        <p:nvPicPr>
          <p:cNvPr id="6" name="Imag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05346" y="6165304"/>
            <a:ext cx="1333308" cy="622962"/>
          </a:xfrm>
          <a:prstGeom prst="rect">
            <a:avLst/>
          </a:prstGeom>
        </p:spPr>
      </p:pic>
      <p:pic>
        <p:nvPicPr>
          <p:cNvPr id="7" name="Picture 4" descr="Image associé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036" y="334250"/>
            <a:ext cx="9144000" cy="4447198"/>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BC829922-9030-4B5E-A662-60A03C052675}" type="slidenum">
              <a:rPr lang="fr-FR" smtClean="0"/>
              <a:t>1</a:t>
            </a:fld>
            <a:endParaRPr lang="fr-FR" dirty="0"/>
          </a:p>
        </p:txBody>
      </p:sp>
    </p:spTree>
    <p:extLst>
      <p:ext uri="{BB962C8B-B14F-4D97-AF65-F5344CB8AC3E}">
        <p14:creationId xmlns:p14="http://schemas.microsoft.com/office/powerpoint/2010/main" val="403761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9758" y="-109675"/>
            <a:ext cx="8229600" cy="1143000"/>
          </a:xfrm>
        </p:spPr>
        <p:txBody>
          <a:bodyPr>
            <a:normAutofit/>
          </a:bodyPr>
          <a:lstStyle/>
          <a:p>
            <a:r>
              <a:rPr lang="fr-FR" sz="2800" b="1" dirty="0">
                <a:solidFill>
                  <a:schemeClr val="bg1"/>
                </a:solidFill>
                <a:latin typeface="Arial" panose="020B0604020202020204" pitchFamily="34" charset="0"/>
                <a:cs typeface="Arial" panose="020B0604020202020204" pitchFamily="34" charset="0"/>
              </a:rPr>
              <a:t>L’instabilité financière</a:t>
            </a:r>
          </a:p>
        </p:txBody>
      </p:sp>
      <p:cxnSp>
        <p:nvCxnSpPr>
          <p:cNvPr id="4" name="Connecteur droit 3"/>
          <p:cNvCxnSpPr/>
          <p:nvPr/>
        </p:nvCxnSpPr>
        <p:spPr>
          <a:xfrm>
            <a:off x="0" y="3429136"/>
            <a:ext cx="9144000" cy="0"/>
          </a:xfrm>
          <a:prstGeom prst="line">
            <a:avLst/>
          </a:prstGeom>
          <a:ln w="19050">
            <a:solidFill>
              <a:srgbClr val="2B5CAD"/>
            </a:solidFill>
          </a:ln>
        </p:spPr>
        <p:style>
          <a:lnRef idx="1">
            <a:schemeClr val="accent1"/>
          </a:lnRef>
          <a:fillRef idx="0">
            <a:schemeClr val="accent1"/>
          </a:fillRef>
          <a:effectRef idx="0">
            <a:schemeClr val="accent1"/>
          </a:effectRef>
          <a:fontRef idx="minor">
            <a:schemeClr val="tx1"/>
          </a:fontRef>
        </p:style>
      </p:cxnSp>
      <p:sp>
        <p:nvSpPr>
          <p:cNvPr id="6" name="Organigramme : Connecteur 5"/>
          <p:cNvSpPr/>
          <p:nvPr/>
        </p:nvSpPr>
        <p:spPr>
          <a:xfrm>
            <a:off x="8261798" y="3054089"/>
            <a:ext cx="835819" cy="750093"/>
          </a:xfrm>
          <a:prstGeom prst="flowChartConnector">
            <a:avLst/>
          </a:prstGeom>
          <a:solidFill>
            <a:schemeClr val="tx2"/>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500" b="1" dirty="0">
              <a:solidFill>
                <a:schemeClr val="bg1"/>
              </a:solidFill>
            </a:endParaRPr>
          </a:p>
        </p:txBody>
      </p:sp>
      <p:sp>
        <p:nvSpPr>
          <p:cNvPr id="7" name="Organigramme : Connecteur 6"/>
          <p:cNvSpPr/>
          <p:nvPr/>
        </p:nvSpPr>
        <p:spPr>
          <a:xfrm>
            <a:off x="6509352" y="3064295"/>
            <a:ext cx="835819" cy="750093"/>
          </a:xfrm>
          <a:prstGeom prst="flowChartConnector">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8" name="ZoneTexte 7"/>
          <p:cNvSpPr txBox="1"/>
          <p:nvPr/>
        </p:nvSpPr>
        <p:spPr>
          <a:xfrm>
            <a:off x="6564715" y="3116175"/>
            <a:ext cx="725092" cy="646331"/>
          </a:xfrm>
          <a:prstGeom prst="rect">
            <a:avLst/>
          </a:prstGeom>
          <a:noFill/>
        </p:spPr>
        <p:txBody>
          <a:bodyPr wrap="square" rtlCol="0">
            <a:spAutoFit/>
          </a:bodyPr>
          <a:lstStyle/>
          <a:p>
            <a:r>
              <a:rPr lang="fr-FR" b="1" dirty="0">
                <a:solidFill>
                  <a:schemeClr val="bg1"/>
                </a:solidFill>
              </a:rPr>
              <a:t>2000 -2001</a:t>
            </a:r>
          </a:p>
        </p:txBody>
      </p:sp>
      <p:sp>
        <p:nvSpPr>
          <p:cNvPr id="9" name="ZoneTexte 8"/>
          <p:cNvSpPr txBox="1"/>
          <p:nvPr/>
        </p:nvSpPr>
        <p:spPr>
          <a:xfrm>
            <a:off x="8372525" y="3244469"/>
            <a:ext cx="725092" cy="369332"/>
          </a:xfrm>
          <a:prstGeom prst="rect">
            <a:avLst/>
          </a:prstGeom>
          <a:noFill/>
        </p:spPr>
        <p:txBody>
          <a:bodyPr wrap="square" rtlCol="0">
            <a:spAutoFit/>
          </a:bodyPr>
          <a:lstStyle/>
          <a:p>
            <a:r>
              <a:rPr lang="fr-FR" b="1" dirty="0">
                <a:solidFill>
                  <a:schemeClr val="bg1"/>
                </a:solidFill>
              </a:rPr>
              <a:t>2008</a:t>
            </a:r>
          </a:p>
        </p:txBody>
      </p:sp>
      <p:sp>
        <p:nvSpPr>
          <p:cNvPr id="13" name="Organigramme : Connecteur 12"/>
          <p:cNvSpPr/>
          <p:nvPr/>
        </p:nvSpPr>
        <p:spPr>
          <a:xfrm>
            <a:off x="4891041" y="3054086"/>
            <a:ext cx="835819" cy="750093"/>
          </a:xfrm>
          <a:prstGeom prst="flowChartConnector">
            <a:avLst/>
          </a:prstGeom>
          <a:solidFill>
            <a:schemeClr val="tx2"/>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4" name="ZoneTexte 13"/>
          <p:cNvSpPr txBox="1"/>
          <p:nvPr/>
        </p:nvSpPr>
        <p:spPr>
          <a:xfrm>
            <a:off x="4982992" y="3244468"/>
            <a:ext cx="767059" cy="369332"/>
          </a:xfrm>
          <a:prstGeom prst="rect">
            <a:avLst/>
          </a:prstGeom>
          <a:noFill/>
        </p:spPr>
        <p:txBody>
          <a:bodyPr wrap="square" rtlCol="0">
            <a:spAutoFit/>
          </a:bodyPr>
          <a:lstStyle/>
          <a:p>
            <a:r>
              <a:rPr lang="fr-FR" b="1" dirty="0">
                <a:solidFill>
                  <a:schemeClr val="bg1"/>
                </a:solidFill>
              </a:rPr>
              <a:t>1929</a:t>
            </a:r>
          </a:p>
        </p:txBody>
      </p:sp>
      <p:sp>
        <p:nvSpPr>
          <p:cNvPr id="18" name="Organigramme : Connecteur 17"/>
          <p:cNvSpPr/>
          <p:nvPr/>
        </p:nvSpPr>
        <p:spPr>
          <a:xfrm>
            <a:off x="1673044" y="3054084"/>
            <a:ext cx="835819" cy="750093"/>
          </a:xfrm>
          <a:prstGeom prst="flowChartConnector">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9" name="ZoneTexte 18"/>
          <p:cNvSpPr txBox="1"/>
          <p:nvPr/>
        </p:nvSpPr>
        <p:spPr>
          <a:xfrm>
            <a:off x="1765591" y="3244468"/>
            <a:ext cx="756345" cy="369332"/>
          </a:xfrm>
          <a:prstGeom prst="rect">
            <a:avLst/>
          </a:prstGeom>
          <a:noFill/>
        </p:spPr>
        <p:txBody>
          <a:bodyPr wrap="square" rtlCol="0">
            <a:spAutoFit/>
          </a:bodyPr>
          <a:lstStyle/>
          <a:p>
            <a:r>
              <a:rPr lang="fr-FR" b="1" dirty="0">
                <a:solidFill>
                  <a:schemeClr val="bg1"/>
                </a:solidFill>
              </a:rPr>
              <a:t>1825</a:t>
            </a:r>
          </a:p>
        </p:txBody>
      </p:sp>
      <p:sp>
        <p:nvSpPr>
          <p:cNvPr id="22" name="Rectangle 21"/>
          <p:cNvSpPr/>
          <p:nvPr/>
        </p:nvSpPr>
        <p:spPr>
          <a:xfrm>
            <a:off x="4572004" y="792000"/>
            <a:ext cx="4571999" cy="504056"/>
          </a:xfrm>
          <a:prstGeom prst="rect">
            <a:avLst/>
          </a:prstGeom>
          <a:solidFill>
            <a:srgbClr val="FDD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rgbClr val="2B5CAD"/>
                </a:solidFill>
              </a:rPr>
              <a:t>Un peu d’histoire</a:t>
            </a:r>
          </a:p>
        </p:txBody>
      </p:sp>
      <p:sp>
        <p:nvSpPr>
          <p:cNvPr id="23" name="ZoneTexte 22"/>
          <p:cNvSpPr txBox="1"/>
          <p:nvPr/>
        </p:nvSpPr>
        <p:spPr>
          <a:xfrm>
            <a:off x="7509401" y="3835037"/>
            <a:ext cx="1739503" cy="707886"/>
          </a:xfrm>
          <a:prstGeom prst="rect">
            <a:avLst/>
          </a:prstGeom>
          <a:noFill/>
        </p:spPr>
        <p:txBody>
          <a:bodyPr wrap="square" rtlCol="0">
            <a:spAutoFit/>
          </a:bodyPr>
          <a:lstStyle/>
          <a:p>
            <a:pPr algn="ctr"/>
            <a:r>
              <a:rPr lang="fr-FR" sz="2000" b="1" dirty="0">
                <a:solidFill>
                  <a:srgbClr val="205AA7"/>
                </a:solidFill>
                <a:latin typeface="Arial" panose="020B0604020202020204" pitchFamily="34" charset="0"/>
                <a:cs typeface="Arial" panose="020B0604020202020204" pitchFamily="34" charset="0"/>
              </a:rPr>
              <a:t>Crise des </a:t>
            </a:r>
            <a:r>
              <a:rPr lang="fr-FR" sz="2000" b="1" dirty="0" err="1">
                <a:solidFill>
                  <a:srgbClr val="205AA7"/>
                </a:solidFill>
                <a:latin typeface="Arial" panose="020B0604020202020204" pitchFamily="34" charset="0"/>
                <a:cs typeface="Arial" panose="020B0604020202020204" pitchFamily="34" charset="0"/>
              </a:rPr>
              <a:t>subprimes</a:t>
            </a:r>
            <a:endParaRPr lang="fr-FR" sz="2000" b="1" dirty="0">
              <a:solidFill>
                <a:srgbClr val="205AA7"/>
              </a:solidFill>
              <a:latin typeface="Arial" panose="020B0604020202020204" pitchFamily="34" charset="0"/>
              <a:cs typeface="Arial" panose="020B0604020202020204" pitchFamily="34" charset="0"/>
            </a:endParaRPr>
          </a:p>
        </p:txBody>
      </p:sp>
      <p:sp>
        <p:nvSpPr>
          <p:cNvPr id="24" name="ZoneTexte 23"/>
          <p:cNvSpPr txBox="1"/>
          <p:nvPr/>
        </p:nvSpPr>
        <p:spPr>
          <a:xfrm>
            <a:off x="5827121" y="1854764"/>
            <a:ext cx="2200279" cy="1015663"/>
          </a:xfrm>
          <a:prstGeom prst="rect">
            <a:avLst/>
          </a:prstGeom>
          <a:noFill/>
        </p:spPr>
        <p:txBody>
          <a:bodyPr wrap="square" rtlCol="0">
            <a:spAutoFit/>
          </a:bodyPr>
          <a:lstStyle/>
          <a:p>
            <a:pPr algn="ctr"/>
            <a:r>
              <a:rPr lang="fr-FR" sz="2000" dirty="0">
                <a:solidFill>
                  <a:srgbClr val="205AA7"/>
                </a:solidFill>
                <a:latin typeface="Arial" panose="020B0604020202020204" pitchFamily="34" charset="0"/>
                <a:cs typeface="Arial" panose="020B0604020202020204" pitchFamily="34" charset="0"/>
              </a:rPr>
              <a:t>Crise argentine et éclatement de la bulle internet</a:t>
            </a:r>
          </a:p>
        </p:txBody>
      </p:sp>
      <p:sp>
        <p:nvSpPr>
          <p:cNvPr id="26" name="Rectangle 25"/>
          <p:cNvSpPr/>
          <p:nvPr/>
        </p:nvSpPr>
        <p:spPr>
          <a:xfrm>
            <a:off x="4416442" y="3918099"/>
            <a:ext cx="1785015" cy="707886"/>
          </a:xfrm>
          <a:prstGeom prst="rect">
            <a:avLst/>
          </a:prstGeom>
        </p:spPr>
        <p:txBody>
          <a:bodyPr wrap="square">
            <a:spAutoFit/>
          </a:bodyPr>
          <a:lstStyle/>
          <a:p>
            <a:pPr algn="ctr"/>
            <a:r>
              <a:rPr lang="fr-FR" sz="2000" b="1" dirty="0">
                <a:solidFill>
                  <a:srgbClr val="205AA7"/>
                </a:solidFill>
                <a:latin typeface="Arial" panose="020B0604020202020204" pitchFamily="34" charset="0"/>
                <a:cs typeface="Arial" panose="020B0604020202020204" pitchFamily="34" charset="0"/>
              </a:rPr>
              <a:t>Grande crise </a:t>
            </a:r>
            <a:r>
              <a:rPr lang="fr-FR" sz="2000" dirty="0">
                <a:solidFill>
                  <a:srgbClr val="205AA7"/>
                </a:solidFill>
                <a:latin typeface="Arial" panose="020B0604020202020204" pitchFamily="34" charset="0"/>
                <a:cs typeface="Arial" panose="020B0604020202020204" pitchFamily="34" charset="0"/>
              </a:rPr>
              <a:t>de 29</a:t>
            </a:r>
          </a:p>
        </p:txBody>
      </p:sp>
      <p:sp>
        <p:nvSpPr>
          <p:cNvPr id="27" name="ZoneTexte 26"/>
          <p:cNvSpPr txBox="1"/>
          <p:nvPr/>
        </p:nvSpPr>
        <p:spPr>
          <a:xfrm>
            <a:off x="2729023" y="1888938"/>
            <a:ext cx="1893095" cy="1015663"/>
          </a:xfrm>
          <a:prstGeom prst="rect">
            <a:avLst/>
          </a:prstGeom>
          <a:noFill/>
        </p:spPr>
        <p:txBody>
          <a:bodyPr wrap="square" rtlCol="0">
            <a:spAutoFit/>
          </a:bodyPr>
          <a:lstStyle/>
          <a:p>
            <a:pPr algn="ctr"/>
            <a:r>
              <a:rPr lang="fr-FR" sz="2000" dirty="0">
                <a:solidFill>
                  <a:srgbClr val="205AA7"/>
                </a:solidFill>
                <a:latin typeface="Arial" panose="020B0604020202020204" pitchFamily="34" charset="0"/>
                <a:cs typeface="Arial" panose="020B0604020202020204" pitchFamily="34" charset="0"/>
              </a:rPr>
              <a:t>Début de la </a:t>
            </a:r>
            <a:r>
              <a:rPr lang="fr-FR" sz="2000" b="1" dirty="0">
                <a:solidFill>
                  <a:srgbClr val="205AA7"/>
                </a:solidFill>
                <a:latin typeface="Arial" panose="020B0604020202020204" pitchFamily="34" charset="0"/>
                <a:cs typeface="Arial" panose="020B0604020202020204" pitchFamily="34" charset="0"/>
              </a:rPr>
              <a:t>Grande Dépression</a:t>
            </a:r>
          </a:p>
        </p:txBody>
      </p:sp>
      <p:sp>
        <p:nvSpPr>
          <p:cNvPr id="28" name="ZoneTexte 27"/>
          <p:cNvSpPr txBox="1"/>
          <p:nvPr/>
        </p:nvSpPr>
        <p:spPr>
          <a:xfrm>
            <a:off x="1274011" y="3881203"/>
            <a:ext cx="1739503" cy="1323439"/>
          </a:xfrm>
          <a:prstGeom prst="rect">
            <a:avLst/>
          </a:prstGeom>
          <a:noFill/>
        </p:spPr>
        <p:txBody>
          <a:bodyPr wrap="square" rtlCol="0">
            <a:spAutoFit/>
          </a:bodyPr>
          <a:lstStyle/>
          <a:p>
            <a:pPr algn="ctr"/>
            <a:r>
              <a:rPr lang="fr-FR" sz="2000" dirty="0">
                <a:solidFill>
                  <a:srgbClr val="205AA7"/>
                </a:solidFill>
                <a:latin typeface="Arial" panose="020B0604020202020204" pitchFamily="34" charset="0"/>
                <a:cs typeface="Arial" panose="020B0604020202020204" pitchFamily="34" charset="0"/>
              </a:rPr>
              <a:t>Premier krach boursier </a:t>
            </a:r>
            <a:r>
              <a:rPr lang="fr-FR" sz="2000" i="1" dirty="0">
                <a:solidFill>
                  <a:srgbClr val="205AA7"/>
                </a:solidFill>
                <a:latin typeface="Arial" panose="020B0604020202020204" pitchFamily="34" charset="0"/>
                <a:cs typeface="Arial" panose="020B0604020202020204" pitchFamily="34" charset="0"/>
              </a:rPr>
              <a:t>Londres</a:t>
            </a:r>
          </a:p>
        </p:txBody>
      </p:sp>
      <p:sp>
        <p:nvSpPr>
          <p:cNvPr id="29" name="ZoneTexte 28"/>
          <p:cNvSpPr txBox="1"/>
          <p:nvPr/>
        </p:nvSpPr>
        <p:spPr>
          <a:xfrm>
            <a:off x="-245740" y="2176898"/>
            <a:ext cx="1739503" cy="707886"/>
          </a:xfrm>
          <a:prstGeom prst="rect">
            <a:avLst/>
          </a:prstGeom>
          <a:noFill/>
        </p:spPr>
        <p:txBody>
          <a:bodyPr wrap="square" rtlCol="0">
            <a:spAutoFit/>
          </a:bodyPr>
          <a:lstStyle/>
          <a:p>
            <a:pPr algn="ctr"/>
            <a:r>
              <a:rPr lang="fr-FR" sz="2000" dirty="0">
                <a:solidFill>
                  <a:srgbClr val="205AA7"/>
                </a:solidFill>
                <a:latin typeface="Arial" panose="020B0604020202020204" pitchFamily="34" charset="0"/>
                <a:cs typeface="Arial" panose="020B0604020202020204" pitchFamily="34" charset="0"/>
              </a:rPr>
              <a:t>Crise des Tulipes</a:t>
            </a:r>
          </a:p>
        </p:txBody>
      </p:sp>
      <p:sp>
        <p:nvSpPr>
          <p:cNvPr id="25" name="Espace réservé du numéro de diapositive 1"/>
          <p:cNvSpPr txBox="1">
            <a:spLocks/>
          </p:cNvSpPr>
          <p:nvPr/>
        </p:nvSpPr>
        <p:spPr>
          <a:xfrm>
            <a:off x="8025054" y="6356351"/>
            <a:ext cx="490296"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829922-9030-4B5E-A662-60A03C052675}" type="slidenum">
              <a:rPr lang="fr-FR" sz="1200" smtClean="0">
                <a:solidFill>
                  <a:schemeClr val="bg1">
                    <a:lumMod val="65000"/>
                  </a:schemeClr>
                </a:solidFill>
              </a:rPr>
              <a:pPr/>
              <a:t>10</a:t>
            </a:fld>
            <a:endParaRPr lang="fr-FR" sz="1200" dirty="0">
              <a:solidFill>
                <a:schemeClr val="bg1">
                  <a:lumMod val="65000"/>
                </a:schemeClr>
              </a:solidFill>
            </a:endParaRPr>
          </a:p>
        </p:txBody>
      </p:sp>
      <p:sp>
        <p:nvSpPr>
          <p:cNvPr id="30" name="Organigramme : Connecteur 29"/>
          <p:cNvSpPr/>
          <p:nvPr/>
        </p:nvSpPr>
        <p:spPr>
          <a:xfrm>
            <a:off x="0" y="3012413"/>
            <a:ext cx="835819" cy="750093"/>
          </a:xfrm>
          <a:prstGeom prst="flowChartConnector">
            <a:avLst/>
          </a:prstGeom>
          <a:solidFill>
            <a:schemeClr val="tx2"/>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1" name="ZoneTexte 30"/>
          <p:cNvSpPr txBox="1"/>
          <p:nvPr/>
        </p:nvSpPr>
        <p:spPr>
          <a:xfrm>
            <a:off x="38668" y="3202793"/>
            <a:ext cx="991197" cy="369332"/>
          </a:xfrm>
          <a:prstGeom prst="rect">
            <a:avLst/>
          </a:prstGeom>
          <a:noFill/>
        </p:spPr>
        <p:txBody>
          <a:bodyPr wrap="square" rtlCol="0">
            <a:spAutoFit/>
          </a:bodyPr>
          <a:lstStyle/>
          <a:p>
            <a:r>
              <a:rPr lang="fr-FR" b="1" dirty="0">
                <a:solidFill>
                  <a:schemeClr val="bg1"/>
                </a:solidFill>
              </a:rPr>
              <a:t>1637</a:t>
            </a:r>
          </a:p>
        </p:txBody>
      </p:sp>
      <p:sp>
        <p:nvSpPr>
          <p:cNvPr id="32" name="Organigramme : Connecteur 31"/>
          <p:cNvSpPr/>
          <p:nvPr/>
        </p:nvSpPr>
        <p:spPr>
          <a:xfrm>
            <a:off x="3409176" y="3028485"/>
            <a:ext cx="835819" cy="750093"/>
          </a:xfrm>
          <a:prstGeom prst="flowChartConnector">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3" name="ZoneTexte 32"/>
          <p:cNvSpPr txBox="1"/>
          <p:nvPr/>
        </p:nvSpPr>
        <p:spPr>
          <a:xfrm>
            <a:off x="3516462" y="3218865"/>
            <a:ext cx="746519" cy="369332"/>
          </a:xfrm>
          <a:prstGeom prst="rect">
            <a:avLst/>
          </a:prstGeom>
          <a:noFill/>
        </p:spPr>
        <p:txBody>
          <a:bodyPr wrap="square" rtlCol="0">
            <a:spAutoFit/>
          </a:bodyPr>
          <a:lstStyle/>
          <a:p>
            <a:r>
              <a:rPr lang="fr-FR" b="1" dirty="0">
                <a:solidFill>
                  <a:schemeClr val="bg1"/>
                </a:solidFill>
              </a:rPr>
              <a:t>1873</a:t>
            </a:r>
          </a:p>
        </p:txBody>
      </p:sp>
    </p:spTree>
    <p:extLst>
      <p:ext uri="{BB962C8B-B14F-4D97-AF65-F5344CB8AC3E}">
        <p14:creationId xmlns:p14="http://schemas.microsoft.com/office/powerpoint/2010/main" val="1865399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2322" y="1628776"/>
            <a:ext cx="2182095" cy="1393935"/>
          </a:xfrm>
          <a:prstGeom prst="rect">
            <a:avLst/>
          </a:prstGeom>
          <a:ln>
            <a:noFill/>
          </a:ln>
          <a:effectLst>
            <a:outerShdw blurRad="190500" algn="tl" rotWithShape="0">
              <a:srgbClr val="000000">
                <a:alpha val="70000"/>
              </a:srgbClr>
            </a:outerShdw>
          </a:effectLst>
        </p:spPr>
      </p:pic>
      <p:sp>
        <p:nvSpPr>
          <p:cNvPr id="8" name="ZoneTexte 7"/>
          <p:cNvSpPr txBox="1"/>
          <p:nvPr/>
        </p:nvSpPr>
        <p:spPr>
          <a:xfrm>
            <a:off x="2670939" y="1873388"/>
            <a:ext cx="6454703" cy="830997"/>
          </a:xfrm>
          <a:prstGeom prst="rect">
            <a:avLst/>
          </a:prstGeom>
          <a:noFill/>
        </p:spPr>
        <p:txBody>
          <a:bodyPr wrap="square" rtlCol="0">
            <a:spAutoFit/>
          </a:bodyPr>
          <a:lstStyle/>
          <a:p>
            <a:r>
              <a:rPr lang="fr-FR" sz="2400" dirty="0">
                <a:solidFill>
                  <a:srgbClr val="205AA7"/>
                </a:solidFill>
                <a:latin typeface="Arial" panose="020B0604020202020204" pitchFamily="34" charset="0"/>
                <a:cs typeface="Arial" panose="020B0604020202020204" pitchFamily="34" charset="0"/>
              </a:rPr>
              <a:t>« </a:t>
            </a:r>
            <a:r>
              <a:rPr lang="fr-FR" sz="2400" b="1" dirty="0">
                <a:solidFill>
                  <a:srgbClr val="205AA7"/>
                </a:solidFill>
                <a:latin typeface="Arial" panose="020B0604020202020204" pitchFamily="34" charset="0"/>
                <a:cs typeface="Arial" panose="020B0604020202020204" pitchFamily="34" charset="0"/>
              </a:rPr>
              <a:t>Tulipomania</a:t>
            </a:r>
            <a:r>
              <a:rPr lang="fr-FR" sz="2400" dirty="0">
                <a:solidFill>
                  <a:srgbClr val="205AA7"/>
                </a:solidFill>
                <a:latin typeface="Arial" panose="020B0604020202020204" pitchFamily="34" charset="0"/>
                <a:cs typeface="Arial" panose="020B0604020202020204" pitchFamily="34" charset="0"/>
              </a:rPr>
              <a:t> », 1637, Provinces-Unies (actuels Pays-Bas)</a:t>
            </a:r>
          </a:p>
        </p:txBody>
      </p:sp>
      <p:sp>
        <p:nvSpPr>
          <p:cNvPr id="12" name="ZoneTexte 11"/>
          <p:cNvSpPr txBox="1"/>
          <p:nvPr/>
        </p:nvSpPr>
        <p:spPr>
          <a:xfrm>
            <a:off x="347457" y="203494"/>
            <a:ext cx="8387190" cy="523220"/>
          </a:xfrm>
          <a:prstGeom prst="rect">
            <a:avLst/>
          </a:prstGeom>
          <a:noFill/>
        </p:spPr>
        <p:txBody>
          <a:bodyPr wrap="square" rtlCol="0">
            <a:spAutoFit/>
          </a:bodyPr>
          <a:lstStyle/>
          <a:p>
            <a:pPr algn="ctr"/>
            <a:r>
              <a:rPr lang="fr-FR" sz="2800" b="1" dirty="0">
                <a:solidFill>
                  <a:schemeClr val="bg1"/>
                </a:solidFill>
                <a:latin typeface="Arial" panose="020B0604020202020204" pitchFamily="34" charset="0"/>
                <a:cs typeface="Arial" panose="020B0604020202020204" pitchFamily="34" charset="0"/>
              </a:rPr>
              <a:t>L’instabilité financière</a:t>
            </a:r>
          </a:p>
        </p:txBody>
      </p:sp>
      <p:sp>
        <p:nvSpPr>
          <p:cNvPr id="13" name="Rectangle 12"/>
          <p:cNvSpPr/>
          <p:nvPr/>
        </p:nvSpPr>
        <p:spPr>
          <a:xfrm>
            <a:off x="4572004" y="792000"/>
            <a:ext cx="4571999" cy="504056"/>
          </a:xfrm>
          <a:prstGeom prst="rect">
            <a:avLst/>
          </a:prstGeom>
          <a:solidFill>
            <a:srgbClr val="FDD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rgbClr val="2B5CAD"/>
                </a:solidFill>
              </a:rPr>
              <a:t>Un peu d’histoire</a:t>
            </a:r>
          </a:p>
        </p:txBody>
      </p:sp>
      <p:sp>
        <p:nvSpPr>
          <p:cNvPr id="14" name="Espace réservé du numéro de diapositive 1"/>
          <p:cNvSpPr txBox="1">
            <a:spLocks/>
          </p:cNvSpPr>
          <p:nvPr/>
        </p:nvSpPr>
        <p:spPr>
          <a:xfrm>
            <a:off x="8025054" y="6356351"/>
            <a:ext cx="490296"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829922-9030-4B5E-A662-60A03C052675}" type="slidenum">
              <a:rPr lang="fr-FR" sz="1200" smtClean="0">
                <a:solidFill>
                  <a:schemeClr val="bg1">
                    <a:lumMod val="65000"/>
                  </a:schemeClr>
                </a:solidFill>
              </a:rPr>
              <a:pPr/>
              <a:t>11</a:t>
            </a:fld>
            <a:endParaRPr lang="fr-FR" sz="1200" dirty="0">
              <a:solidFill>
                <a:schemeClr val="bg1">
                  <a:lumMod val="65000"/>
                </a:schemeClr>
              </a:solidFill>
            </a:endParaRPr>
          </a:p>
        </p:txBody>
      </p:sp>
      <p:pic>
        <p:nvPicPr>
          <p:cNvPr id="2" name="Imag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41975" y="3281717"/>
            <a:ext cx="4317382" cy="3005852"/>
          </a:xfrm>
          <a:prstGeom prst="rect">
            <a:avLst/>
          </a:prstGeom>
        </p:spPr>
      </p:pic>
      <p:sp>
        <p:nvSpPr>
          <p:cNvPr id="3" name="ZoneTexte 2"/>
          <p:cNvSpPr txBox="1"/>
          <p:nvPr/>
        </p:nvSpPr>
        <p:spPr>
          <a:xfrm>
            <a:off x="5112982" y="4784643"/>
            <a:ext cx="785308" cy="369332"/>
          </a:xfrm>
          <a:prstGeom prst="rect">
            <a:avLst/>
          </a:prstGeom>
          <a:solidFill>
            <a:schemeClr val="bg2">
              <a:lumMod val="75000"/>
            </a:schemeClr>
          </a:solidFill>
        </p:spPr>
        <p:txBody>
          <a:bodyPr wrap="square" rtlCol="0">
            <a:spAutoFit/>
          </a:bodyPr>
          <a:lstStyle/>
          <a:p>
            <a:r>
              <a:rPr lang="fr-FR" dirty="0"/>
              <a:t>Tulipe</a:t>
            </a:r>
          </a:p>
        </p:txBody>
      </p:sp>
      <p:pic>
        <p:nvPicPr>
          <p:cNvPr id="4" name="Image 3"/>
          <p:cNvPicPr>
            <a:picLocks noChangeAspect="1"/>
          </p:cNvPicPr>
          <p:nvPr/>
        </p:nvPicPr>
        <p:blipFill>
          <a:blip r:embed="rId5"/>
          <a:stretch>
            <a:fillRect/>
          </a:stretch>
        </p:blipFill>
        <p:spPr>
          <a:xfrm>
            <a:off x="6981713" y="3190283"/>
            <a:ext cx="595593" cy="893390"/>
          </a:xfrm>
          <a:prstGeom prst="rect">
            <a:avLst/>
          </a:prstGeom>
        </p:spPr>
      </p:pic>
    </p:spTree>
    <p:extLst>
      <p:ext uri="{BB962C8B-B14F-4D97-AF65-F5344CB8AC3E}">
        <p14:creationId xmlns:p14="http://schemas.microsoft.com/office/powerpoint/2010/main" val="130265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4524380" y="1687201"/>
            <a:ext cx="4013488" cy="1569660"/>
          </a:xfrm>
          <a:prstGeom prst="rect">
            <a:avLst/>
          </a:prstGeom>
          <a:noFill/>
        </p:spPr>
        <p:txBody>
          <a:bodyPr wrap="square" rtlCol="0">
            <a:spAutoFit/>
          </a:bodyPr>
          <a:lstStyle/>
          <a:p>
            <a:pPr algn="just"/>
            <a:r>
              <a:rPr lang="fr-FR" sz="2400" dirty="0">
                <a:solidFill>
                  <a:srgbClr val="205AA7"/>
                </a:solidFill>
                <a:latin typeface="Arial" panose="020B0604020202020204" pitchFamily="34" charset="0"/>
                <a:cs typeface="Arial" panose="020B0604020202020204" pitchFamily="34" charset="0"/>
              </a:rPr>
              <a:t>« </a:t>
            </a:r>
            <a:r>
              <a:rPr lang="fr-FR" sz="2400" b="1" dirty="0">
                <a:solidFill>
                  <a:srgbClr val="205AA7"/>
                </a:solidFill>
                <a:latin typeface="Arial" panose="020B0604020202020204" pitchFamily="34" charset="0"/>
                <a:cs typeface="Arial" panose="020B0604020202020204" pitchFamily="34" charset="0"/>
              </a:rPr>
              <a:t>Crise de 29</a:t>
            </a:r>
            <a:r>
              <a:rPr lang="fr-FR" sz="2400" dirty="0">
                <a:solidFill>
                  <a:srgbClr val="205AA7"/>
                </a:solidFill>
                <a:latin typeface="Arial" panose="020B0604020202020204" pitchFamily="34" charset="0"/>
                <a:cs typeface="Arial" panose="020B0604020202020204" pitchFamily="34" charset="0"/>
              </a:rPr>
              <a:t> », 1929, Etats-Unis puis reste du monde  </a:t>
            </a:r>
          </a:p>
          <a:p>
            <a:endParaRPr lang="fr-FR" sz="2400" dirty="0">
              <a:latin typeface="Arial" panose="020B0604020202020204" pitchFamily="34" charset="0"/>
              <a:cs typeface="Arial" panose="020B0604020202020204" pitchFamily="34" charset="0"/>
            </a:endParaRPr>
          </a:p>
        </p:txBody>
      </p:sp>
      <p:sp>
        <p:nvSpPr>
          <p:cNvPr id="12" name="ZoneTexte 11"/>
          <p:cNvSpPr txBox="1"/>
          <p:nvPr/>
        </p:nvSpPr>
        <p:spPr>
          <a:xfrm>
            <a:off x="347457" y="203494"/>
            <a:ext cx="8387190" cy="523220"/>
          </a:xfrm>
          <a:prstGeom prst="rect">
            <a:avLst/>
          </a:prstGeom>
          <a:noFill/>
        </p:spPr>
        <p:txBody>
          <a:bodyPr wrap="square" rtlCol="0">
            <a:spAutoFit/>
          </a:bodyPr>
          <a:lstStyle/>
          <a:p>
            <a:pPr algn="ctr"/>
            <a:r>
              <a:rPr lang="fr-FR" sz="2800" b="1" dirty="0">
                <a:solidFill>
                  <a:schemeClr val="bg1"/>
                </a:solidFill>
                <a:latin typeface="Arial" panose="020B0604020202020204" pitchFamily="34" charset="0"/>
                <a:cs typeface="Arial" panose="020B0604020202020204" pitchFamily="34" charset="0"/>
              </a:rPr>
              <a:t>L’instabilité financière</a:t>
            </a:r>
          </a:p>
        </p:txBody>
      </p:sp>
      <p:sp>
        <p:nvSpPr>
          <p:cNvPr id="13" name="Rectangle 12"/>
          <p:cNvSpPr/>
          <p:nvPr/>
        </p:nvSpPr>
        <p:spPr>
          <a:xfrm>
            <a:off x="4572004" y="792000"/>
            <a:ext cx="4571999" cy="504056"/>
          </a:xfrm>
          <a:prstGeom prst="rect">
            <a:avLst/>
          </a:prstGeom>
          <a:solidFill>
            <a:srgbClr val="FDD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rgbClr val="2B5CAD"/>
                </a:solidFill>
              </a:rPr>
              <a:t>Un peu d’histoire</a:t>
            </a:r>
          </a:p>
        </p:txBody>
      </p:sp>
      <p:sp>
        <p:nvSpPr>
          <p:cNvPr id="14" name="Espace réservé du numéro de diapositive 1"/>
          <p:cNvSpPr txBox="1">
            <a:spLocks/>
          </p:cNvSpPr>
          <p:nvPr/>
        </p:nvSpPr>
        <p:spPr>
          <a:xfrm>
            <a:off x="8025054" y="6356351"/>
            <a:ext cx="490296"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829922-9030-4B5E-A662-60A03C052675}" type="slidenum">
              <a:rPr lang="fr-FR" sz="1200" smtClean="0">
                <a:solidFill>
                  <a:schemeClr val="bg1">
                    <a:lumMod val="65000"/>
                  </a:schemeClr>
                </a:solidFill>
              </a:rPr>
              <a:pPr/>
              <a:t>12</a:t>
            </a:fld>
            <a:endParaRPr lang="fr-FR" sz="1200" dirty="0">
              <a:solidFill>
                <a:schemeClr val="bg1">
                  <a:lumMod val="65000"/>
                </a:schemeClr>
              </a:solidFill>
            </a:endParaRPr>
          </a:p>
        </p:txBody>
      </p:sp>
      <p:pic>
        <p:nvPicPr>
          <p:cNvPr id="2" name="Imag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1012" y="1829233"/>
            <a:ext cx="3425970" cy="4031265"/>
          </a:xfrm>
          <a:prstGeom prst="rect">
            <a:avLst/>
          </a:prstGeom>
        </p:spPr>
      </p:pic>
      <p:pic>
        <p:nvPicPr>
          <p:cNvPr id="7" name="object 3"/>
          <p:cNvPicPr/>
          <p:nvPr/>
        </p:nvPicPr>
        <p:blipFill>
          <a:blip r:embed="rId4" cstate="print"/>
          <a:stretch>
            <a:fillRect/>
          </a:stretch>
        </p:blipFill>
        <p:spPr>
          <a:xfrm>
            <a:off x="5004048" y="3256861"/>
            <a:ext cx="3322040" cy="2652599"/>
          </a:xfrm>
          <a:prstGeom prst="rect">
            <a:avLst/>
          </a:prstGeom>
        </p:spPr>
      </p:pic>
      <p:sp>
        <p:nvSpPr>
          <p:cNvPr id="8" name="object 5"/>
          <p:cNvSpPr txBox="1"/>
          <p:nvPr/>
        </p:nvSpPr>
        <p:spPr>
          <a:xfrm>
            <a:off x="5045750" y="6060254"/>
            <a:ext cx="3295613" cy="503307"/>
          </a:xfrm>
          <a:prstGeom prst="rect">
            <a:avLst/>
          </a:prstGeom>
        </p:spPr>
        <p:txBody>
          <a:bodyPr vert="horz" wrap="square" lIns="0" tIns="17617" rIns="0" bIns="0" rtlCol="0">
            <a:spAutoFit/>
          </a:bodyPr>
          <a:lstStyle/>
          <a:p>
            <a:pPr marL="25168" marR="10067">
              <a:lnSpc>
                <a:spcPct val="104500"/>
              </a:lnSpc>
              <a:spcBef>
                <a:spcPts val="139"/>
              </a:spcBef>
            </a:pPr>
            <a:r>
              <a:rPr sz="1000" dirty="0">
                <a:cs typeface="Tahoma"/>
              </a:rPr>
              <a:t>Exemple de</a:t>
            </a:r>
            <a:r>
              <a:rPr sz="1000" spc="-10" dirty="0">
                <a:cs typeface="Tahoma"/>
              </a:rPr>
              <a:t> </a:t>
            </a:r>
            <a:r>
              <a:rPr sz="1000" spc="-20" dirty="0">
                <a:cs typeface="Tahoma"/>
              </a:rPr>
              <a:t>panique</a:t>
            </a:r>
            <a:r>
              <a:rPr sz="1000" dirty="0">
                <a:cs typeface="Tahoma"/>
              </a:rPr>
              <a:t> </a:t>
            </a:r>
            <a:r>
              <a:rPr sz="1000" spc="-20" dirty="0">
                <a:cs typeface="Tahoma"/>
              </a:rPr>
              <a:t>bancaire</a:t>
            </a:r>
            <a:r>
              <a:rPr sz="1000" dirty="0">
                <a:cs typeface="Tahoma"/>
              </a:rPr>
              <a:t> lors de</a:t>
            </a:r>
            <a:r>
              <a:rPr sz="1000" spc="-10" dirty="0">
                <a:cs typeface="Tahoma"/>
              </a:rPr>
              <a:t> </a:t>
            </a:r>
            <a:r>
              <a:rPr sz="1000" dirty="0">
                <a:cs typeface="Tahoma"/>
              </a:rPr>
              <a:t>la</a:t>
            </a:r>
            <a:r>
              <a:rPr sz="1000" spc="10" dirty="0">
                <a:cs typeface="Tahoma"/>
              </a:rPr>
              <a:t> </a:t>
            </a:r>
            <a:r>
              <a:rPr sz="1000" dirty="0">
                <a:cs typeface="Tahoma"/>
              </a:rPr>
              <a:t>Grande </a:t>
            </a:r>
            <a:r>
              <a:rPr lang="fr-FR" sz="1000" spc="-59" dirty="0">
                <a:cs typeface="Tahoma"/>
              </a:rPr>
              <a:t>Dépression </a:t>
            </a:r>
            <a:r>
              <a:rPr sz="1000" dirty="0">
                <a:cs typeface="Tahoma"/>
              </a:rPr>
              <a:t>de</a:t>
            </a:r>
            <a:r>
              <a:rPr sz="1000" spc="-30" dirty="0">
                <a:cs typeface="Tahoma"/>
              </a:rPr>
              <a:t> </a:t>
            </a:r>
            <a:r>
              <a:rPr sz="1000" dirty="0">
                <a:cs typeface="Tahoma"/>
              </a:rPr>
              <a:t>1929</a:t>
            </a:r>
            <a:r>
              <a:rPr sz="1000" spc="-20" dirty="0">
                <a:cs typeface="Tahoma"/>
              </a:rPr>
              <a:t> </a:t>
            </a:r>
            <a:r>
              <a:rPr sz="1000" dirty="0">
                <a:cs typeface="Tahoma"/>
              </a:rPr>
              <a:t>:</a:t>
            </a:r>
            <a:r>
              <a:rPr sz="1000" spc="69" dirty="0">
                <a:cs typeface="Tahoma"/>
              </a:rPr>
              <a:t> </a:t>
            </a:r>
            <a:r>
              <a:rPr sz="1000" spc="-20" dirty="0">
                <a:cs typeface="Tahoma"/>
              </a:rPr>
              <a:t>des gens </a:t>
            </a:r>
            <a:r>
              <a:rPr lang="fr-FR" sz="1000" spc="-20" dirty="0">
                <a:cs typeface="Tahoma"/>
              </a:rPr>
              <a:t>viennent retirer leur</a:t>
            </a:r>
            <a:r>
              <a:rPr sz="1000" spc="-20" dirty="0">
                <a:cs typeface="Tahoma"/>
              </a:rPr>
              <a:t> argent</a:t>
            </a:r>
            <a:r>
              <a:rPr lang="fr-FR" sz="1000" dirty="0">
                <a:cs typeface="Tahoma"/>
              </a:rPr>
              <a:t> auprès</a:t>
            </a:r>
            <a:r>
              <a:rPr sz="1000" spc="40" dirty="0">
                <a:cs typeface="Tahoma"/>
              </a:rPr>
              <a:t> </a:t>
            </a:r>
            <a:r>
              <a:rPr sz="1000" dirty="0">
                <a:cs typeface="Tahoma"/>
              </a:rPr>
              <a:t>de</a:t>
            </a:r>
            <a:r>
              <a:rPr sz="1000" spc="10" dirty="0">
                <a:cs typeface="Tahoma"/>
              </a:rPr>
              <a:t> </a:t>
            </a:r>
            <a:r>
              <a:rPr sz="1000" dirty="0">
                <a:cs typeface="Tahoma"/>
              </a:rPr>
              <a:t>l’</a:t>
            </a:r>
            <a:r>
              <a:rPr sz="1000" i="1" dirty="0">
                <a:cs typeface="Arial"/>
              </a:rPr>
              <a:t>American</a:t>
            </a:r>
            <a:r>
              <a:rPr sz="1000" i="1" spc="59" dirty="0">
                <a:cs typeface="Arial"/>
              </a:rPr>
              <a:t> </a:t>
            </a:r>
            <a:r>
              <a:rPr sz="1000" i="1" dirty="0">
                <a:cs typeface="Arial"/>
              </a:rPr>
              <a:t>Union</a:t>
            </a:r>
            <a:r>
              <a:rPr sz="1000" i="1" spc="59" dirty="0">
                <a:cs typeface="Arial"/>
              </a:rPr>
              <a:t> </a:t>
            </a:r>
            <a:r>
              <a:rPr sz="1000" i="1" dirty="0">
                <a:cs typeface="Arial"/>
              </a:rPr>
              <a:t>Bank</a:t>
            </a:r>
            <a:r>
              <a:rPr sz="1000" i="1" spc="129" dirty="0">
                <a:cs typeface="Arial"/>
              </a:rPr>
              <a:t> </a:t>
            </a:r>
            <a:r>
              <a:rPr lang="fr-FR" sz="1000" dirty="0">
                <a:cs typeface="Tahoma"/>
              </a:rPr>
              <a:t>en avril 1932.</a:t>
            </a:r>
            <a:endParaRPr sz="1000" dirty="0">
              <a:cs typeface="Tahoma"/>
            </a:endParaRPr>
          </a:p>
        </p:txBody>
      </p:sp>
    </p:spTree>
    <p:extLst>
      <p:ext uri="{BB962C8B-B14F-4D97-AF65-F5344CB8AC3E}">
        <p14:creationId xmlns:p14="http://schemas.microsoft.com/office/powerpoint/2010/main" val="615911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txBox="1">
            <a:spLocks noGrp="1"/>
          </p:cNvSpPr>
          <p:nvPr>
            <p:ph type="title"/>
          </p:nvPr>
        </p:nvSpPr>
        <p:spPr>
          <a:xfrm>
            <a:off x="457200" y="168891"/>
            <a:ext cx="8229600" cy="523220"/>
          </a:xfrm>
          <a:prstGeom prst="rect">
            <a:avLst/>
          </a:prstGeom>
          <a:noFill/>
        </p:spPr>
        <p:txBody>
          <a:bodyPr wrap="square" rtlCol="0">
            <a:spAutoFit/>
          </a:bodyPr>
          <a:lstStyle/>
          <a:p>
            <a:pPr algn="ctr"/>
            <a:r>
              <a:rPr lang="fr-FR" sz="2800" b="1" dirty="0">
                <a:solidFill>
                  <a:schemeClr val="bg1"/>
                </a:solidFill>
                <a:latin typeface="Arial" panose="020B0604020202020204" pitchFamily="34" charset="0"/>
                <a:cs typeface="Arial" panose="020B0604020202020204" pitchFamily="34" charset="0"/>
              </a:rPr>
              <a:t>La crise de 2008</a:t>
            </a:r>
          </a:p>
        </p:txBody>
      </p:sp>
      <p:sp>
        <p:nvSpPr>
          <p:cNvPr id="6" name="Rectangle 5"/>
          <p:cNvSpPr/>
          <p:nvPr/>
        </p:nvSpPr>
        <p:spPr>
          <a:xfrm>
            <a:off x="3768436" y="792000"/>
            <a:ext cx="5375564" cy="504056"/>
          </a:xfrm>
          <a:prstGeom prst="rect">
            <a:avLst/>
          </a:prstGeom>
          <a:solidFill>
            <a:srgbClr val="FDD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rgbClr val="1F497D"/>
                </a:solidFill>
              </a:rPr>
              <a:t>Une vidéo des ABC de l’</a:t>
            </a:r>
            <a:r>
              <a:rPr lang="fr-FR" sz="2800" dirty="0" err="1">
                <a:solidFill>
                  <a:srgbClr val="1F497D"/>
                </a:solidFill>
              </a:rPr>
              <a:t>Economie</a:t>
            </a:r>
            <a:endParaRPr lang="fr-FR" sz="2800" b="1" dirty="0">
              <a:solidFill>
                <a:srgbClr val="1F497D"/>
              </a:solidFill>
            </a:endParaRPr>
          </a:p>
        </p:txBody>
      </p:sp>
      <p:sp>
        <p:nvSpPr>
          <p:cNvPr id="7" name="ZoneTexte 6"/>
          <p:cNvSpPr txBox="1"/>
          <p:nvPr/>
        </p:nvSpPr>
        <p:spPr>
          <a:xfrm>
            <a:off x="260702" y="1395945"/>
            <a:ext cx="4030270" cy="430887"/>
          </a:xfrm>
          <a:prstGeom prst="rect">
            <a:avLst/>
          </a:prstGeom>
          <a:noFill/>
        </p:spPr>
        <p:txBody>
          <a:bodyPr wrap="none" rtlCol="0">
            <a:spAutoFit/>
          </a:bodyPr>
          <a:lstStyle/>
          <a:p>
            <a:r>
              <a:rPr lang="fr-FR" sz="2200" b="1" u="sng" dirty="0">
                <a:solidFill>
                  <a:srgbClr val="205AA7"/>
                </a:solidFill>
                <a:latin typeface="Arial" panose="020B0604020202020204" pitchFamily="34" charset="0"/>
                <a:cs typeface="Arial" panose="020B0604020202020204" pitchFamily="34" charset="0"/>
              </a:rPr>
              <a:t>Comprendre la crise de 2008</a:t>
            </a:r>
          </a:p>
        </p:txBody>
      </p:sp>
      <p:pic>
        <p:nvPicPr>
          <p:cNvPr id="2" name="Image 1">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0439" y="2129084"/>
            <a:ext cx="7579121" cy="4521099"/>
          </a:xfrm>
          <a:prstGeom prst="rect">
            <a:avLst/>
          </a:prstGeom>
        </p:spPr>
      </p:pic>
    </p:spTree>
    <p:extLst>
      <p:ext uri="{BB962C8B-B14F-4D97-AF65-F5344CB8AC3E}">
        <p14:creationId xmlns:p14="http://schemas.microsoft.com/office/powerpoint/2010/main" val="357779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9764"/>
            <a:ext cx="8229600" cy="585974"/>
          </a:xfrm>
        </p:spPr>
        <p:txBody>
          <a:bodyPr>
            <a:normAutofit/>
          </a:bodyPr>
          <a:lstStyle/>
          <a:p>
            <a:r>
              <a:rPr lang="fr-FR" sz="2800" b="1" dirty="0">
                <a:solidFill>
                  <a:schemeClr val="bg1"/>
                </a:solidFill>
                <a:latin typeface="Arial" panose="020B0604020202020204" pitchFamily="34" charset="0"/>
                <a:cs typeface="Arial" panose="020B0604020202020204" pitchFamily="34" charset="0"/>
              </a:rPr>
              <a:t>L’instabilité financière</a:t>
            </a:r>
          </a:p>
        </p:txBody>
      </p:sp>
      <p:sp>
        <p:nvSpPr>
          <p:cNvPr id="5" name="Rectangle 4"/>
          <p:cNvSpPr/>
          <p:nvPr/>
        </p:nvSpPr>
        <p:spPr>
          <a:xfrm>
            <a:off x="4572000" y="792000"/>
            <a:ext cx="4572000" cy="504056"/>
          </a:xfrm>
          <a:prstGeom prst="rect">
            <a:avLst/>
          </a:prstGeom>
          <a:solidFill>
            <a:srgbClr val="FDD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rgbClr val="2B5CAD"/>
                </a:solidFill>
              </a:rPr>
              <a:t>Les crises financières </a:t>
            </a:r>
            <a:endParaRPr lang="fr-FR" sz="2800" b="1" dirty="0">
              <a:solidFill>
                <a:srgbClr val="2B5CAD"/>
              </a:solidFill>
            </a:endParaRPr>
          </a:p>
        </p:txBody>
      </p:sp>
      <p:sp>
        <p:nvSpPr>
          <p:cNvPr id="6" name="Rectangle 23"/>
          <p:cNvSpPr/>
          <p:nvPr/>
        </p:nvSpPr>
        <p:spPr>
          <a:xfrm>
            <a:off x="0" y="1389932"/>
            <a:ext cx="5646873" cy="603545"/>
          </a:xfrm>
          <a:prstGeom prst="rect">
            <a:avLst/>
          </a:prstGeom>
          <a:solidFill>
            <a:srgbClr val="205AA7"/>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44000"/>
            <a:r>
              <a:rPr lang="fr-FR" sz="2200" b="1" dirty="0">
                <a:solidFill>
                  <a:schemeClr val="bg1"/>
                </a:solidFill>
                <a:latin typeface="Arial" panose="020B0604020202020204" pitchFamily="34" charset="0"/>
                <a:cs typeface="Arial" panose="020B0604020202020204" pitchFamily="34" charset="0"/>
              </a:rPr>
              <a:t>1. Période d’euphorie</a:t>
            </a:r>
          </a:p>
        </p:txBody>
      </p:sp>
      <p:sp>
        <p:nvSpPr>
          <p:cNvPr id="8" name="Rectangle 23"/>
          <p:cNvSpPr/>
          <p:nvPr/>
        </p:nvSpPr>
        <p:spPr>
          <a:xfrm>
            <a:off x="-1676" y="3015939"/>
            <a:ext cx="7039786" cy="696276"/>
          </a:xfrm>
          <a:prstGeom prst="rect">
            <a:avLst/>
          </a:prstGeom>
          <a:solidFill>
            <a:srgbClr val="205AA7"/>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44000"/>
            <a:r>
              <a:rPr lang="fr-FR" sz="2200" b="1" dirty="0">
                <a:solidFill>
                  <a:schemeClr val="bg1"/>
                </a:solidFill>
                <a:latin typeface="Arial" panose="020B0604020202020204" pitchFamily="34" charset="0"/>
                <a:cs typeface="Arial" panose="020B0604020202020204" pitchFamily="34" charset="0"/>
              </a:rPr>
              <a:t>3. Évènement déclencheur </a:t>
            </a:r>
          </a:p>
          <a:p>
            <a:pPr marL="144000"/>
            <a:r>
              <a:rPr lang="fr-FR" sz="2200" b="1" dirty="0">
                <a:solidFill>
                  <a:schemeClr val="bg1"/>
                </a:solidFill>
                <a:latin typeface="Arial" panose="020B0604020202020204" pitchFamily="34" charset="0"/>
                <a:cs typeface="Arial" panose="020B0604020202020204" pitchFamily="34" charset="0"/>
              </a:rPr>
              <a:t>		=&gt; explosion de la bulle spéculative </a:t>
            </a:r>
          </a:p>
        </p:txBody>
      </p:sp>
      <p:sp>
        <p:nvSpPr>
          <p:cNvPr id="9" name="Rectangle 23"/>
          <p:cNvSpPr/>
          <p:nvPr/>
        </p:nvSpPr>
        <p:spPr>
          <a:xfrm>
            <a:off x="-1677" y="3884475"/>
            <a:ext cx="5254226" cy="501867"/>
          </a:xfrm>
          <a:prstGeom prst="rect">
            <a:avLst/>
          </a:prstGeom>
          <a:solidFill>
            <a:srgbClr val="205AA7"/>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44000"/>
            <a:r>
              <a:rPr lang="fr-FR" sz="2200" b="1" dirty="0">
                <a:solidFill>
                  <a:schemeClr val="bg1"/>
                </a:solidFill>
                <a:latin typeface="Arial" panose="020B0604020202020204" pitchFamily="34" charset="0"/>
                <a:cs typeface="Arial" panose="020B0604020202020204" pitchFamily="34" charset="0"/>
              </a:rPr>
              <a:t>4. Crise du système financier</a:t>
            </a:r>
          </a:p>
        </p:txBody>
      </p:sp>
      <p:sp>
        <p:nvSpPr>
          <p:cNvPr id="12" name="Espace réservé du numéro de diapositive 1"/>
          <p:cNvSpPr txBox="1">
            <a:spLocks/>
          </p:cNvSpPr>
          <p:nvPr/>
        </p:nvSpPr>
        <p:spPr>
          <a:xfrm>
            <a:off x="8025054" y="6492875"/>
            <a:ext cx="490296"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829922-9030-4B5E-A662-60A03C052675}" type="slidenum">
              <a:rPr lang="fr-FR" sz="1200" smtClean="0">
                <a:solidFill>
                  <a:schemeClr val="bg1">
                    <a:lumMod val="65000"/>
                  </a:schemeClr>
                </a:solidFill>
              </a:rPr>
              <a:pPr/>
              <a:t>14</a:t>
            </a:fld>
            <a:endParaRPr lang="fr-FR" sz="1200" dirty="0">
              <a:solidFill>
                <a:schemeClr val="bg1">
                  <a:lumMod val="65000"/>
                </a:schemeClr>
              </a:solidFill>
            </a:endParaRPr>
          </a:p>
        </p:txBody>
      </p:sp>
      <p:sp>
        <p:nvSpPr>
          <p:cNvPr id="13" name="Rectangle 23"/>
          <p:cNvSpPr/>
          <p:nvPr/>
        </p:nvSpPr>
        <p:spPr>
          <a:xfrm>
            <a:off x="0" y="6018702"/>
            <a:ext cx="5252549" cy="656735"/>
          </a:xfrm>
          <a:prstGeom prst="rect">
            <a:avLst/>
          </a:prstGeom>
          <a:solidFill>
            <a:srgbClr val="205AA7"/>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44000"/>
            <a:r>
              <a:rPr lang="fr-FR" sz="2200" b="1" dirty="0">
                <a:solidFill>
                  <a:schemeClr val="bg1"/>
                </a:solidFill>
                <a:latin typeface="Arial" panose="020B0604020202020204" pitchFamily="34" charset="0"/>
                <a:cs typeface="Arial" panose="020B0604020202020204" pitchFamily="34" charset="0"/>
              </a:rPr>
              <a:t>5. Propagation à l’économie réelle</a:t>
            </a:r>
          </a:p>
        </p:txBody>
      </p:sp>
      <p:pic>
        <p:nvPicPr>
          <p:cNvPr id="15" name="Image 1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40652" y="4635105"/>
            <a:ext cx="2146148" cy="1383597"/>
          </a:xfrm>
          <a:prstGeom prst="rect">
            <a:avLst/>
          </a:prstGeom>
        </p:spPr>
      </p:pic>
      <p:sp>
        <p:nvSpPr>
          <p:cNvPr id="16" name="Rectangle 15"/>
          <p:cNvSpPr/>
          <p:nvPr/>
        </p:nvSpPr>
        <p:spPr>
          <a:xfrm>
            <a:off x="192565" y="4541374"/>
            <a:ext cx="5902036" cy="1754326"/>
          </a:xfrm>
          <a:prstGeom prst="rect">
            <a:avLst/>
          </a:prstGeom>
        </p:spPr>
        <p:txBody>
          <a:bodyPr wrap="square">
            <a:spAutoFit/>
          </a:bodyPr>
          <a:lstStyle/>
          <a:p>
            <a:pPr marL="285750" indent="-285750" algn="just">
              <a:buClr>
                <a:srgbClr val="F2C316"/>
              </a:buClr>
              <a:buFont typeface="Courier New" panose="02070309020205020404" pitchFamily="49" charset="0"/>
              <a:buChar char="o"/>
            </a:pPr>
            <a:r>
              <a:rPr lang="fr-FR" dirty="0">
                <a:solidFill>
                  <a:srgbClr val="205AA7"/>
                </a:solidFill>
                <a:latin typeface="Arial" panose="020B0604020202020204" pitchFamily="34" charset="0"/>
                <a:cs typeface="Arial" panose="020B0604020202020204" pitchFamily="34" charset="0"/>
              </a:rPr>
              <a:t>Pertes financières supportées par le système financier</a:t>
            </a:r>
          </a:p>
          <a:p>
            <a:pPr marL="285750" indent="-285750" algn="just">
              <a:buClr>
                <a:srgbClr val="F2C316"/>
              </a:buClr>
              <a:buFont typeface="Courier New" panose="02070309020205020404" pitchFamily="49" charset="0"/>
              <a:buChar char="o"/>
            </a:pPr>
            <a:r>
              <a:rPr lang="fr-FR" dirty="0">
                <a:solidFill>
                  <a:srgbClr val="205AA7"/>
                </a:solidFill>
                <a:latin typeface="Arial" panose="020B0604020202020204" pitchFamily="34" charset="0"/>
                <a:cs typeface="Arial" panose="020B0604020202020204" pitchFamily="34" charset="0"/>
              </a:rPr>
              <a:t>Perte de confiance envers un acteur financier avec effet de dominos sur le système financier.</a:t>
            </a:r>
          </a:p>
          <a:p>
            <a:pPr marL="285750" indent="-285750" algn="just">
              <a:buClr>
                <a:srgbClr val="F2C316"/>
              </a:buClr>
              <a:buFont typeface="Courier New" panose="02070309020205020404" pitchFamily="49" charset="0"/>
              <a:buChar char="o"/>
            </a:pPr>
            <a:r>
              <a:rPr lang="fr-FR" dirty="0">
                <a:solidFill>
                  <a:srgbClr val="205AA7"/>
                </a:solidFill>
                <a:latin typeface="Arial" panose="020B0604020202020204" pitchFamily="34" charset="0"/>
                <a:cs typeface="Arial" panose="020B0604020202020204" pitchFamily="34" charset="0"/>
              </a:rPr>
              <a:t>Les particuliers veulent retirer leur argent  (comportement auto-réalisateur) </a:t>
            </a:r>
          </a:p>
        </p:txBody>
      </p:sp>
      <p:sp>
        <p:nvSpPr>
          <p:cNvPr id="20" name="Rectangle 23"/>
          <p:cNvSpPr/>
          <p:nvPr/>
        </p:nvSpPr>
        <p:spPr>
          <a:xfrm>
            <a:off x="0" y="2218213"/>
            <a:ext cx="5646873" cy="572991"/>
          </a:xfrm>
          <a:prstGeom prst="rect">
            <a:avLst/>
          </a:prstGeom>
          <a:solidFill>
            <a:srgbClr val="205AA7"/>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44000"/>
            <a:r>
              <a:rPr lang="fr-FR" sz="2200" b="1" dirty="0">
                <a:solidFill>
                  <a:schemeClr val="bg1"/>
                </a:solidFill>
                <a:latin typeface="Arial" panose="020B0604020202020204" pitchFamily="34" charset="0"/>
                <a:cs typeface="Arial" panose="020B0604020202020204" pitchFamily="34" charset="0"/>
              </a:rPr>
              <a:t>2. Bulle spéculative</a:t>
            </a:r>
          </a:p>
        </p:txBody>
      </p:sp>
    </p:spTree>
    <p:extLst>
      <p:ext uri="{BB962C8B-B14F-4D97-AF65-F5344CB8AC3E}">
        <p14:creationId xmlns:p14="http://schemas.microsoft.com/office/powerpoint/2010/main" val="3467470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9764"/>
            <a:ext cx="8229600" cy="585974"/>
          </a:xfrm>
        </p:spPr>
        <p:txBody>
          <a:bodyPr>
            <a:normAutofit/>
          </a:bodyPr>
          <a:lstStyle/>
          <a:p>
            <a:r>
              <a:rPr lang="fr-FR" sz="2800" b="1" dirty="0">
                <a:solidFill>
                  <a:schemeClr val="bg1"/>
                </a:solidFill>
                <a:latin typeface="Arial" panose="020B0604020202020204" pitchFamily="34" charset="0"/>
                <a:cs typeface="Arial" panose="020B0604020202020204" pitchFamily="34" charset="0"/>
              </a:rPr>
              <a:t>L’instabilité financière</a:t>
            </a:r>
          </a:p>
        </p:txBody>
      </p:sp>
      <p:sp>
        <p:nvSpPr>
          <p:cNvPr id="5" name="Rectangle 4"/>
          <p:cNvSpPr/>
          <p:nvPr/>
        </p:nvSpPr>
        <p:spPr>
          <a:xfrm>
            <a:off x="4572000" y="792000"/>
            <a:ext cx="4572000" cy="504056"/>
          </a:xfrm>
          <a:prstGeom prst="rect">
            <a:avLst/>
          </a:prstGeom>
          <a:solidFill>
            <a:srgbClr val="FDD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rgbClr val="2B5CAD"/>
                </a:solidFill>
              </a:rPr>
              <a:t>Les bulles spéculatives</a:t>
            </a:r>
            <a:endParaRPr lang="fr-FR" sz="2800" b="1" dirty="0">
              <a:solidFill>
                <a:srgbClr val="2B5CAD"/>
              </a:solidFill>
            </a:endParaRPr>
          </a:p>
        </p:txBody>
      </p:sp>
      <p:sp>
        <p:nvSpPr>
          <p:cNvPr id="6" name="Rectangle 23"/>
          <p:cNvSpPr/>
          <p:nvPr/>
        </p:nvSpPr>
        <p:spPr>
          <a:xfrm>
            <a:off x="1" y="1389932"/>
            <a:ext cx="2483768" cy="603545"/>
          </a:xfrm>
          <a:prstGeom prst="rect">
            <a:avLst/>
          </a:prstGeom>
          <a:solidFill>
            <a:srgbClr val="205AA7"/>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44000"/>
            <a:r>
              <a:rPr lang="fr-FR" sz="2200" b="1" dirty="0">
                <a:solidFill>
                  <a:schemeClr val="bg1"/>
                </a:solidFill>
                <a:latin typeface="Arial" panose="020B0604020202020204" pitchFamily="34" charset="0"/>
                <a:cs typeface="Arial" panose="020B0604020202020204" pitchFamily="34" charset="0"/>
              </a:rPr>
              <a:t>1. Préparation</a:t>
            </a:r>
          </a:p>
        </p:txBody>
      </p:sp>
      <p:sp>
        <p:nvSpPr>
          <p:cNvPr id="8" name="Rectangle 23"/>
          <p:cNvSpPr/>
          <p:nvPr/>
        </p:nvSpPr>
        <p:spPr>
          <a:xfrm>
            <a:off x="-1676" y="3015939"/>
            <a:ext cx="2485445" cy="557077"/>
          </a:xfrm>
          <a:prstGeom prst="rect">
            <a:avLst/>
          </a:prstGeom>
          <a:solidFill>
            <a:srgbClr val="205AA7"/>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44000"/>
            <a:r>
              <a:rPr lang="fr-FR" sz="2200" b="1" dirty="0">
                <a:solidFill>
                  <a:schemeClr val="bg1"/>
                </a:solidFill>
                <a:latin typeface="Arial" panose="020B0604020202020204" pitchFamily="34" charset="0"/>
                <a:cs typeface="Arial" panose="020B0604020202020204" pitchFamily="34" charset="0"/>
              </a:rPr>
              <a:t>3. Euphorie</a:t>
            </a:r>
          </a:p>
        </p:txBody>
      </p:sp>
      <p:sp>
        <p:nvSpPr>
          <p:cNvPr id="9" name="Rectangle 23"/>
          <p:cNvSpPr/>
          <p:nvPr/>
        </p:nvSpPr>
        <p:spPr>
          <a:xfrm>
            <a:off x="-1677" y="3852634"/>
            <a:ext cx="2485446" cy="624645"/>
          </a:xfrm>
          <a:prstGeom prst="rect">
            <a:avLst/>
          </a:prstGeom>
          <a:solidFill>
            <a:srgbClr val="205AA7"/>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44000"/>
            <a:r>
              <a:rPr lang="fr-FR" sz="2200" b="1" dirty="0">
                <a:solidFill>
                  <a:schemeClr val="bg1"/>
                </a:solidFill>
                <a:latin typeface="Arial" panose="020B0604020202020204" pitchFamily="34" charset="0"/>
                <a:cs typeface="Arial" panose="020B0604020202020204" pitchFamily="34" charset="0"/>
              </a:rPr>
              <a:t>4. Explosion</a:t>
            </a:r>
          </a:p>
        </p:txBody>
      </p:sp>
      <p:sp>
        <p:nvSpPr>
          <p:cNvPr id="12" name="Espace réservé du numéro de diapositive 1"/>
          <p:cNvSpPr txBox="1">
            <a:spLocks/>
          </p:cNvSpPr>
          <p:nvPr/>
        </p:nvSpPr>
        <p:spPr>
          <a:xfrm>
            <a:off x="8025054" y="6492875"/>
            <a:ext cx="490296"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829922-9030-4B5E-A662-60A03C052675}" type="slidenum">
              <a:rPr lang="fr-FR" sz="1200" smtClean="0">
                <a:solidFill>
                  <a:schemeClr val="bg1">
                    <a:lumMod val="65000"/>
                  </a:schemeClr>
                </a:solidFill>
              </a:rPr>
              <a:pPr/>
              <a:t>15</a:t>
            </a:fld>
            <a:endParaRPr lang="fr-FR" sz="1200" dirty="0">
              <a:solidFill>
                <a:schemeClr val="bg1">
                  <a:lumMod val="65000"/>
                </a:schemeClr>
              </a:solidFill>
            </a:endParaRPr>
          </a:p>
        </p:txBody>
      </p:sp>
      <p:sp>
        <p:nvSpPr>
          <p:cNvPr id="20" name="Rectangle 23"/>
          <p:cNvSpPr/>
          <p:nvPr/>
        </p:nvSpPr>
        <p:spPr>
          <a:xfrm>
            <a:off x="0" y="2218213"/>
            <a:ext cx="2483769" cy="572991"/>
          </a:xfrm>
          <a:prstGeom prst="rect">
            <a:avLst/>
          </a:prstGeom>
          <a:solidFill>
            <a:srgbClr val="205AA7"/>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44000"/>
            <a:r>
              <a:rPr lang="fr-FR" sz="2200" b="1" dirty="0">
                <a:solidFill>
                  <a:schemeClr val="bg1"/>
                </a:solidFill>
                <a:latin typeface="Arial" panose="020B0604020202020204" pitchFamily="34" charset="0"/>
                <a:cs typeface="Arial" panose="020B0604020202020204" pitchFamily="34" charset="0"/>
              </a:rPr>
              <a:t>2. Naissance</a:t>
            </a:r>
          </a:p>
        </p:txBody>
      </p:sp>
      <p:pic>
        <p:nvPicPr>
          <p:cNvPr id="17" name="Image 16"/>
          <p:cNvPicPr>
            <a:picLocks noChangeAspect="1"/>
          </p:cNvPicPr>
          <p:nvPr/>
        </p:nvPicPr>
        <p:blipFill>
          <a:blip r:embed="rId3"/>
          <a:stretch>
            <a:fillRect/>
          </a:stretch>
        </p:blipFill>
        <p:spPr>
          <a:xfrm>
            <a:off x="2771800" y="1515958"/>
            <a:ext cx="5989912" cy="4673352"/>
          </a:xfrm>
          <a:prstGeom prst="rect">
            <a:avLst/>
          </a:prstGeom>
        </p:spPr>
      </p:pic>
    </p:spTree>
    <p:extLst>
      <p:ext uri="{BB962C8B-B14F-4D97-AF65-F5344CB8AC3E}">
        <p14:creationId xmlns:p14="http://schemas.microsoft.com/office/powerpoint/2010/main" val="455218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0" y="155575"/>
            <a:ext cx="2324100" cy="460375"/>
          </a:xfrm>
          <a:prstGeom prst="rect">
            <a:avLst/>
          </a:prstGeom>
        </p:spPr>
        <p:txBody>
          <a:bodyPr vert="horz" wrap="square" lIns="0" tIns="33975" rIns="0" bIns="0" rtlCol="0" anchor="ctr">
            <a:spAutoFit/>
          </a:bodyPr>
          <a:lstStyle/>
          <a:p>
            <a:pPr marL="25168">
              <a:spcBef>
                <a:spcPts val="268"/>
              </a:spcBef>
            </a:pPr>
            <a:r>
              <a:rPr spc="-40" dirty="0"/>
              <a:t>Feuille</a:t>
            </a:r>
            <a:r>
              <a:rPr spc="-119" dirty="0"/>
              <a:t> </a:t>
            </a:r>
            <a:r>
              <a:rPr spc="-99" dirty="0"/>
              <a:t>de</a:t>
            </a:r>
            <a:r>
              <a:rPr spc="-109" dirty="0"/>
              <a:t> </a:t>
            </a:r>
            <a:r>
              <a:rPr spc="-69" dirty="0"/>
              <a:t>route</a:t>
            </a:r>
          </a:p>
        </p:txBody>
      </p:sp>
      <p:sp>
        <p:nvSpPr>
          <p:cNvPr id="3" name="object 3"/>
          <p:cNvSpPr txBox="1"/>
          <p:nvPr/>
        </p:nvSpPr>
        <p:spPr>
          <a:xfrm>
            <a:off x="971600" y="1556792"/>
            <a:ext cx="7465780" cy="5243392"/>
          </a:xfrm>
          <a:prstGeom prst="rect">
            <a:avLst/>
          </a:prstGeom>
        </p:spPr>
        <p:txBody>
          <a:bodyPr vert="horz" wrap="square" lIns="0" tIns="23909" rIns="0" bIns="0" rtlCol="0">
            <a:spAutoFit/>
          </a:bodyPr>
          <a:lstStyle/>
          <a:p>
            <a:pPr>
              <a:spcBef>
                <a:spcPts val="79"/>
              </a:spcBef>
            </a:pPr>
            <a:endParaRPr sz="2000" dirty="0">
              <a:solidFill>
                <a:schemeClr val="bg2"/>
              </a:solidFill>
              <a:cs typeface="Tahoma"/>
            </a:endParaRPr>
          </a:p>
          <a:p>
            <a:pPr marL="366809" indent="-342900">
              <a:spcBef>
                <a:spcPts val="10"/>
              </a:spcBef>
              <a:buFont typeface="Wingdings" panose="05000000000000000000" pitchFamily="2" charset="2"/>
              <a:buChar char="Ø"/>
              <a:tabLst>
                <a:tab pos="346054" algn="l"/>
              </a:tabLst>
            </a:pPr>
            <a:r>
              <a:rPr lang="fr-FR" sz="2000" dirty="0">
                <a:solidFill>
                  <a:schemeClr val="bg2"/>
                </a:solidFill>
                <a:cs typeface="Tahoma"/>
              </a:rPr>
              <a:t>La</a:t>
            </a:r>
            <a:r>
              <a:rPr lang="fr-FR" sz="2000" spc="-79" dirty="0">
                <a:solidFill>
                  <a:schemeClr val="bg2"/>
                </a:solidFill>
                <a:cs typeface="Tahoma"/>
              </a:rPr>
              <a:t> stabilité </a:t>
            </a:r>
            <a:r>
              <a:rPr lang="fr-FR" sz="2000" spc="-59" dirty="0">
                <a:solidFill>
                  <a:schemeClr val="bg2"/>
                </a:solidFill>
                <a:cs typeface="Tahoma"/>
              </a:rPr>
              <a:t>financière, c’est quoi </a:t>
            </a:r>
            <a:r>
              <a:rPr lang="fr-FR" sz="2000" spc="-99" dirty="0">
                <a:solidFill>
                  <a:schemeClr val="bg2"/>
                </a:solidFill>
                <a:cs typeface="Tahoma"/>
              </a:rPr>
              <a:t>?</a:t>
            </a:r>
          </a:p>
          <a:p>
            <a:pPr marL="23909">
              <a:spcBef>
                <a:spcPts val="10"/>
              </a:spcBef>
              <a:tabLst>
                <a:tab pos="346054" algn="l"/>
              </a:tabLst>
            </a:pPr>
            <a:endParaRPr lang="fr-FR" sz="2000" spc="-99" dirty="0">
              <a:solidFill>
                <a:schemeClr val="bg2"/>
              </a:solidFill>
              <a:cs typeface="Tahoma"/>
            </a:endParaRPr>
          </a:p>
          <a:p>
            <a:pPr marL="366809" indent="-342900">
              <a:spcBef>
                <a:spcPts val="10"/>
              </a:spcBef>
              <a:buFont typeface="Wingdings" panose="05000000000000000000" pitchFamily="2" charset="2"/>
              <a:buChar char="Ø"/>
              <a:tabLst>
                <a:tab pos="346054" algn="l"/>
              </a:tabLst>
            </a:pPr>
            <a:r>
              <a:rPr lang="fr-FR" sz="2000" dirty="0">
                <a:solidFill>
                  <a:schemeClr val="bg2"/>
                </a:solidFill>
              </a:rPr>
              <a:t>Ce que l’histoire nous apprend</a:t>
            </a:r>
          </a:p>
          <a:p>
            <a:pPr marL="23909">
              <a:spcBef>
                <a:spcPts val="10"/>
              </a:spcBef>
              <a:tabLst>
                <a:tab pos="346054" algn="l"/>
              </a:tabLst>
            </a:pPr>
            <a:endParaRPr lang="fr-FR" sz="2000" spc="-40" dirty="0">
              <a:solidFill>
                <a:srgbClr val="205AA7"/>
              </a:solidFill>
              <a:cs typeface="Tahoma"/>
            </a:endParaRPr>
          </a:p>
          <a:p>
            <a:pPr marL="366809" indent="-342900">
              <a:spcBef>
                <a:spcPts val="10"/>
              </a:spcBef>
              <a:buFont typeface="Wingdings" panose="05000000000000000000" pitchFamily="2" charset="2"/>
              <a:buChar char="Ø"/>
              <a:tabLst>
                <a:tab pos="346054" algn="l"/>
              </a:tabLst>
            </a:pPr>
            <a:r>
              <a:rPr lang="fr-FR" sz="2000" spc="-40" dirty="0">
                <a:solidFill>
                  <a:srgbClr val="205AA7"/>
                </a:solidFill>
                <a:cs typeface="Tahoma"/>
              </a:rPr>
              <a:t> </a:t>
            </a:r>
            <a:r>
              <a:rPr sz="2000" spc="-40" dirty="0">
                <a:solidFill>
                  <a:srgbClr val="205AA7"/>
                </a:solidFill>
                <a:cs typeface="Tahoma"/>
              </a:rPr>
              <a:t>Les</a:t>
            </a:r>
            <a:r>
              <a:rPr sz="2000" spc="-50" dirty="0">
                <a:solidFill>
                  <a:srgbClr val="205AA7"/>
                </a:solidFill>
                <a:cs typeface="Tahoma"/>
              </a:rPr>
              <a:t> </a:t>
            </a:r>
            <a:r>
              <a:rPr sz="2000" spc="-69" dirty="0">
                <a:solidFill>
                  <a:srgbClr val="205AA7"/>
                </a:solidFill>
                <a:cs typeface="Tahoma"/>
              </a:rPr>
              <a:t>principes</a:t>
            </a:r>
            <a:r>
              <a:rPr sz="2000" spc="-40" dirty="0">
                <a:solidFill>
                  <a:srgbClr val="205AA7"/>
                </a:solidFill>
                <a:cs typeface="Tahoma"/>
              </a:rPr>
              <a:t> </a:t>
            </a:r>
            <a:r>
              <a:rPr sz="2000" spc="-89" dirty="0">
                <a:solidFill>
                  <a:srgbClr val="205AA7"/>
                </a:solidFill>
                <a:cs typeface="Tahoma"/>
              </a:rPr>
              <a:t>de</a:t>
            </a:r>
            <a:r>
              <a:rPr sz="2000" spc="-30" dirty="0">
                <a:solidFill>
                  <a:srgbClr val="205AA7"/>
                </a:solidFill>
                <a:cs typeface="Tahoma"/>
              </a:rPr>
              <a:t> </a:t>
            </a:r>
            <a:r>
              <a:rPr sz="2000" dirty="0">
                <a:solidFill>
                  <a:srgbClr val="205AA7"/>
                </a:solidFill>
                <a:cs typeface="Tahoma"/>
              </a:rPr>
              <a:t>la</a:t>
            </a:r>
            <a:r>
              <a:rPr sz="2000" spc="-40" dirty="0">
                <a:solidFill>
                  <a:srgbClr val="205AA7"/>
                </a:solidFill>
                <a:cs typeface="Tahoma"/>
              </a:rPr>
              <a:t> politique </a:t>
            </a:r>
            <a:r>
              <a:rPr sz="2000" spc="-20" dirty="0">
                <a:solidFill>
                  <a:srgbClr val="205AA7"/>
                </a:solidFill>
                <a:cs typeface="Tahoma"/>
              </a:rPr>
              <a:t>macroprudentielle</a:t>
            </a:r>
            <a:endParaRPr sz="2000" dirty="0">
              <a:solidFill>
                <a:srgbClr val="205AA7"/>
              </a:solidFill>
              <a:cs typeface="Tahoma"/>
            </a:endParaRPr>
          </a:p>
          <a:p>
            <a:pPr marL="342900" indent="-342900">
              <a:spcBef>
                <a:spcPts val="79"/>
              </a:spcBef>
              <a:buFont typeface="Wingdings" panose="05000000000000000000" pitchFamily="2" charset="2"/>
              <a:buChar char="Ø"/>
            </a:pPr>
            <a:endParaRPr sz="2000" dirty="0">
              <a:solidFill>
                <a:schemeClr val="bg2"/>
              </a:solidFill>
              <a:cs typeface="Tahoma"/>
            </a:endParaRPr>
          </a:p>
          <a:p>
            <a:pPr marL="366809" indent="-342900">
              <a:spcBef>
                <a:spcPts val="10"/>
              </a:spcBef>
              <a:buFont typeface="Wingdings" panose="05000000000000000000" pitchFamily="2" charset="2"/>
              <a:buChar char="Ø"/>
              <a:tabLst>
                <a:tab pos="346054" algn="l"/>
              </a:tabLst>
            </a:pPr>
            <a:r>
              <a:rPr sz="2000" dirty="0">
                <a:solidFill>
                  <a:schemeClr val="bg2"/>
                </a:solidFill>
                <a:cs typeface="Tahoma"/>
              </a:rPr>
              <a:t>Le</a:t>
            </a:r>
            <a:r>
              <a:rPr sz="2000" spc="-69" dirty="0">
                <a:solidFill>
                  <a:schemeClr val="bg2"/>
                </a:solidFill>
                <a:cs typeface="Tahoma"/>
              </a:rPr>
              <a:t> cadre </a:t>
            </a:r>
            <a:r>
              <a:rPr lang="fr-FR" sz="2000" spc="-20" dirty="0">
                <a:solidFill>
                  <a:schemeClr val="bg2"/>
                </a:solidFill>
                <a:cs typeface="Tahoma"/>
              </a:rPr>
              <a:t>institutionnel</a:t>
            </a:r>
          </a:p>
          <a:p>
            <a:pPr marL="366809" indent="-342900">
              <a:spcBef>
                <a:spcPts val="10"/>
              </a:spcBef>
              <a:buFont typeface="Wingdings" panose="05000000000000000000" pitchFamily="2" charset="2"/>
              <a:buChar char="Ø"/>
              <a:tabLst>
                <a:tab pos="346054" algn="l"/>
              </a:tabLst>
            </a:pPr>
            <a:endParaRPr lang="fr-FR" sz="2000" spc="-20" dirty="0">
              <a:solidFill>
                <a:schemeClr val="bg2"/>
              </a:solidFill>
              <a:cs typeface="Tahoma"/>
            </a:endParaRPr>
          </a:p>
          <a:p>
            <a:pPr marL="366809" indent="-342900">
              <a:spcBef>
                <a:spcPts val="10"/>
              </a:spcBef>
              <a:buFont typeface="Wingdings" panose="05000000000000000000" pitchFamily="2" charset="2"/>
              <a:buChar char="Ø"/>
              <a:tabLst>
                <a:tab pos="346054" algn="l"/>
              </a:tabLst>
            </a:pPr>
            <a:r>
              <a:rPr lang="fr-FR" sz="2000" dirty="0">
                <a:solidFill>
                  <a:schemeClr val="bg2"/>
                </a:solidFill>
                <a:cs typeface="Tahoma"/>
              </a:rPr>
              <a:t>Tour d’horizon des risques et réponses </a:t>
            </a:r>
            <a:r>
              <a:rPr lang="fr-FR" sz="2000" dirty="0" err="1">
                <a:solidFill>
                  <a:schemeClr val="bg2"/>
                </a:solidFill>
                <a:cs typeface="Tahoma"/>
              </a:rPr>
              <a:t>macroprudentielles</a:t>
            </a:r>
            <a:endParaRPr lang="fr-FR" sz="2000" dirty="0">
              <a:solidFill>
                <a:schemeClr val="bg2"/>
              </a:solidFill>
              <a:cs typeface="Tahoma"/>
            </a:endParaRPr>
          </a:p>
          <a:p>
            <a:pPr marL="1281209" lvl="2" indent="-342900">
              <a:spcBef>
                <a:spcPts val="10"/>
              </a:spcBef>
              <a:buFont typeface="Wingdings" panose="05000000000000000000" pitchFamily="2" charset="2"/>
              <a:buChar char="Ø"/>
              <a:tabLst>
                <a:tab pos="346054" algn="l"/>
              </a:tabLst>
            </a:pPr>
            <a:r>
              <a:rPr lang="fr-FR" sz="2000" dirty="0">
                <a:solidFill>
                  <a:schemeClr val="bg2"/>
                </a:solidFill>
                <a:cs typeface="Tahoma"/>
              </a:rPr>
              <a:t>Risques cycliques et coussin </a:t>
            </a:r>
            <a:r>
              <a:rPr lang="fr-FR" sz="2000" dirty="0" err="1">
                <a:solidFill>
                  <a:schemeClr val="bg2"/>
                </a:solidFill>
                <a:cs typeface="Tahoma"/>
              </a:rPr>
              <a:t>contracyclique</a:t>
            </a:r>
            <a:endParaRPr lang="fr-FR" sz="2000" dirty="0">
              <a:solidFill>
                <a:schemeClr val="bg2"/>
              </a:solidFill>
              <a:cs typeface="Tahoma"/>
            </a:endParaRPr>
          </a:p>
          <a:p>
            <a:pPr marL="1281209" lvl="2" indent="-342900">
              <a:spcBef>
                <a:spcPts val="10"/>
              </a:spcBef>
              <a:buFont typeface="Wingdings" panose="05000000000000000000" pitchFamily="2" charset="2"/>
              <a:buChar char="Ø"/>
              <a:tabLst>
                <a:tab pos="346054" algn="l"/>
              </a:tabLst>
            </a:pPr>
            <a:r>
              <a:rPr lang="fr-FR" sz="2000" dirty="0">
                <a:solidFill>
                  <a:schemeClr val="bg2"/>
                </a:solidFill>
                <a:cs typeface="Tahoma"/>
              </a:rPr>
              <a:t>Marchés immobiliers : résidentiel et commercial</a:t>
            </a:r>
          </a:p>
          <a:p>
            <a:pPr marL="366809" indent="-342900">
              <a:spcBef>
                <a:spcPts val="10"/>
              </a:spcBef>
              <a:buFont typeface="Wingdings" panose="05000000000000000000" pitchFamily="2" charset="2"/>
              <a:buChar char="Ø"/>
              <a:tabLst>
                <a:tab pos="346054" algn="l"/>
              </a:tabLst>
            </a:pPr>
            <a:endParaRPr lang="fr-FR" sz="2000" dirty="0">
              <a:solidFill>
                <a:schemeClr val="bg2"/>
              </a:solidFill>
              <a:cs typeface="Tahoma"/>
            </a:endParaRPr>
          </a:p>
          <a:p>
            <a:pPr marL="23909">
              <a:spcBef>
                <a:spcPts val="10"/>
              </a:spcBef>
              <a:tabLst>
                <a:tab pos="346054" algn="l"/>
              </a:tabLst>
            </a:pPr>
            <a:endParaRPr sz="2000" dirty="0">
              <a:latin typeface="Tahoma"/>
              <a:cs typeface="Tahoma"/>
            </a:endParaRPr>
          </a:p>
          <a:p>
            <a:pPr>
              <a:spcBef>
                <a:spcPts val="89"/>
              </a:spcBef>
            </a:pPr>
            <a:endParaRPr lang="fr-FR" sz="2000" dirty="0">
              <a:latin typeface="Tahoma"/>
              <a:cs typeface="Tahoma"/>
            </a:endParaRPr>
          </a:p>
          <a:p>
            <a:pPr>
              <a:spcBef>
                <a:spcPts val="89"/>
              </a:spcBef>
            </a:pPr>
            <a:endParaRPr sz="3666" dirty="0">
              <a:latin typeface="Tahoma"/>
              <a:cs typeface="Tahoma"/>
            </a:endParaRPr>
          </a:p>
        </p:txBody>
      </p:sp>
    </p:spTree>
    <p:extLst>
      <p:ext uri="{BB962C8B-B14F-4D97-AF65-F5344CB8AC3E}">
        <p14:creationId xmlns:p14="http://schemas.microsoft.com/office/powerpoint/2010/main" val="105243018"/>
      </p:ext>
    </p:extLst>
  </p:cSld>
  <p:clrMapOvr>
    <a:masterClrMapping/>
  </p:clrMapOvr>
  <p:transition>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167" rIns="0" bIns="0" rtlCol="0" anchor="ctr">
            <a:spAutoFit/>
          </a:bodyPr>
          <a:lstStyle/>
          <a:p>
            <a:pPr marL="25168">
              <a:spcBef>
                <a:spcPts val="268"/>
              </a:spcBef>
            </a:pPr>
            <a:r>
              <a:rPr spc="-50" dirty="0"/>
              <a:t>Quelle</a:t>
            </a:r>
            <a:r>
              <a:rPr spc="-59" dirty="0"/>
              <a:t> </a:t>
            </a:r>
            <a:r>
              <a:rPr spc="-50" dirty="0"/>
              <a:t>politique</a:t>
            </a:r>
            <a:r>
              <a:rPr spc="-69" dirty="0"/>
              <a:t> </a:t>
            </a:r>
            <a:r>
              <a:rPr spc="-40" dirty="0"/>
              <a:t>pour</a:t>
            </a:r>
            <a:r>
              <a:rPr spc="-50" dirty="0"/>
              <a:t> </a:t>
            </a:r>
            <a:r>
              <a:rPr spc="-20" dirty="0"/>
              <a:t>limiter</a:t>
            </a:r>
            <a:r>
              <a:rPr spc="-59" dirty="0"/>
              <a:t> </a:t>
            </a:r>
            <a:r>
              <a:rPr spc="-79" dirty="0"/>
              <a:t>les</a:t>
            </a:r>
            <a:r>
              <a:rPr spc="-59" dirty="0"/>
              <a:t> </a:t>
            </a:r>
            <a:r>
              <a:rPr spc="-129" dirty="0"/>
              <a:t>risques</a:t>
            </a:r>
            <a:r>
              <a:rPr spc="-59" dirty="0"/>
              <a:t> </a:t>
            </a:r>
            <a:r>
              <a:rPr dirty="0"/>
              <a:t>?</a:t>
            </a:r>
            <a:r>
              <a:rPr spc="208" dirty="0"/>
              <a:t> </a:t>
            </a:r>
            <a:r>
              <a:rPr spc="-20" dirty="0"/>
              <a:t>(1/2)</a:t>
            </a:r>
          </a:p>
        </p:txBody>
      </p:sp>
      <p:sp>
        <p:nvSpPr>
          <p:cNvPr id="7" name="Espace réservé du contenu 6"/>
          <p:cNvSpPr>
            <a:spLocks noGrp="1"/>
          </p:cNvSpPr>
          <p:nvPr>
            <p:ph idx="1"/>
          </p:nvPr>
        </p:nvSpPr>
        <p:spPr>
          <a:xfrm>
            <a:off x="468000" y="1440000"/>
            <a:ext cx="8229600" cy="4005223"/>
          </a:xfrm>
        </p:spPr>
        <p:txBody>
          <a:bodyPr>
            <a:normAutofit/>
          </a:bodyPr>
          <a:lstStyle/>
          <a:p>
            <a:pPr algn="just">
              <a:buFont typeface="Wingdings" panose="05000000000000000000" pitchFamily="2" charset="2"/>
              <a:buChar char="Ø"/>
            </a:pPr>
            <a:r>
              <a:rPr lang="fr-FR" sz="1800" spc="-20" dirty="0">
                <a:cs typeface="Tahoma"/>
              </a:rPr>
              <a:t>L’objectif</a:t>
            </a:r>
            <a:r>
              <a:rPr lang="fr-FR" sz="1800" spc="-59" dirty="0">
                <a:cs typeface="Tahoma"/>
              </a:rPr>
              <a:t> </a:t>
            </a:r>
            <a:r>
              <a:rPr lang="fr-FR" sz="1800" spc="-99" dirty="0">
                <a:cs typeface="Tahoma"/>
              </a:rPr>
              <a:t>de</a:t>
            </a:r>
            <a:r>
              <a:rPr lang="fr-FR" sz="1800" spc="-59" dirty="0">
                <a:cs typeface="Tahoma"/>
              </a:rPr>
              <a:t> </a:t>
            </a:r>
            <a:r>
              <a:rPr lang="fr-FR" sz="1800" dirty="0">
                <a:cs typeface="Tahoma"/>
              </a:rPr>
              <a:t>la</a:t>
            </a:r>
            <a:r>
              <a:rPr lang="fr-FR" sz="1800" spc="-50" dirty="0">
                <a:cs typeface="Tahoma"/>
              </a:rPr>
              <a:t> </a:t>
            </a:r>
            <a:r>
              <a:rPr lang="fr-FR" sz="1800" spc="-20" dirty="0">
                <a:cs typeface="Tahoma"/>
              </a:rPr>
              <a:t>politique</a:t>
            </a:r>
            <a:r>
              <a:rPr lang="fr-FR" sz="1800" spc="-50" dirty="0">
                <a:cs typeface="Tahoma"/>
              </a:rPr>
              <a:t> </a:t>
            </a:r>
            <a:r>
              <a:rPr lang="fr-FR" sz="1800" spc="-79" dirty="0">
                <a:cs typeface="Tahoma"/>
              </a:rPr>
              <a:t>macroprudentielle</a:t>
            </a:r>
            <a:r>
              <a:rPr lang="fr-FR" sz="1800" spc="-50" dirty="0">
                <a:cs typeface="Tahoma"/>
              </a:rPr>
              <a:t> </a:t>
            </a:r>
            <a:r>
              <a:rPr lang="fr-FR" sz="1800" spc="-40" dirty="0">
                <a:cs typeface="Tahoma"/>
              </a:rPr>
              <a:t>est</a:t>
            </a:r>
            <a:r>
              <a:rPr lang="fr-FR" sz="1800" spc="-50" dirty="0">
                <a:cs typeface="Tahoma"/>
              </a:rPr>
              <a:t> </a:t>
            </a:r>
            <a:r>
              <a:rPr lang="fr-FR" sz="1800" spc="-99" dirty="0">
                <a:cs typeface="Tahoma"/>
              </a:rPr>
              <a:t>de</a:t>
            </a:r>
            <a:r>
              <a:rPr lang="fr-FR" sz="1800" spc="-59" dirty="0">
                <a:cs typeface="Tahoma"/>
              </a:rPr>
              <a:t> </a:t>
            </a:r>
            <a:r>
              <a:rPr lang="fr-FR" sz="1800" b="1" spc="-20" dirty="0">
                <a:cs typeface="Tahoma"/>
              </a:rPr>
              <a:t>limiter</a:t>
            </a:r>
            <a:r>
              <a:rPr lang="fr-FR" sz="1800" b="1" spc="-59" dirty="0">
                <a:cs typeface="Tahoma"/>
              </a:rPr>
              <a:t> </a:t>
            </a:r>
            <a:r>
              <a:rPr lang="fr-FR" sz="1800" b="1" dirty="0">
                <a:cs typeface="Tahoma"/>
              </a:rPr>
              <a:t>le</a:t>
            </a:r>
            <a:r>
              <a:rPr lang="fr-FR" sz="1800" b="1" spc="-50" dirty="0">
                <a:cs typeface="Tahoma"/>
              </a:rPr>
              <a:t> </a:t>
            </a:r>
            <a:r>
              <a:rPr lang="fr-FR" sz="1800" b="1" spc="-20" dirty="0">
                <a:cs typeface="Tahoma"/>
              </a:rPr>
              <a:t>risque </a:t>
            </a:r>
            <a:r>
              <a:rPr lang="fr-FR" sz="1800" b="1" spc="-99" dirty="0">
                <a:cs typeface="Tahoma"/>
              </a:rPr>
              <a:t>systémique</a:t>
            </a:r>
            <a:r>
              <a:rPr lang="fr-FR" sz="1800" spc="-99" dirty="0">
                <a:cs typeface="Tahoma"/>
              </a:rPr>
              <a:t>,</a:t>
            </a:r>
            <a:r>
              <a:rPr lang="fr-FR" sz="1800" spc="30" dirty="0">
                <a:cs typeface="Tahoma"/>
              </a:rPr>
              <a:t> </a:t>
            </a:r>
            <a:r>
              <a:rPr lang="fr-FR" sz="1800" spc="-59" dirty="0">
                <a:cs typeface="Tahoma"/>
              </a:rPr>
              <a:t>c’est-</a:t>
            </a:r>
            <a:r>
              <a:rPr lang="fr-FR" sz="1800" spc="-1149" dirty="0">
                <a:cs typeface="Tahoma"/>
              </a:rPr>
              <a:t>`</a:t>
            </a:r>
            <a:r>
              <a:rPr lang="fr-FR" sz="1800" spc="-99" dirty="0">
                <a:cs typeface="Tahoma"/>
              </a:rPr>
              <a:t>a-</a:t>
            </a:r>
            <a:r>
              <a:rPr lang="fr-FR" sz="1800" spc="-50" dirty="0">
                <a:cs typeface="Tahoma"/>
              </a:rPr>
              <a:t>dire</a:t>
            </a:r>
            <a:r>
              <a:rPr lang="fr-FR" sz="1800" spc="20" dirty="0">
                <a:cs typeface="Tahoma"/>
              </a:rPr>
              <a:t> </a:t>
            </a:r>
            <a:r>
              <a:rPr lang="fr-FR" sz="1800" dirty="0">
                <a:cs typeface="Tahoma"/>
              </a:rPr>
              <a:t>un</a:t>
            </a:r>
            <a:r>
              <a:rPr lang="fr-FR" sz="1800" spc="40" dirty="0">
                <a:cs typeface="Tahoma"/>
              </a:rPr>
              <a:t> </a:t>
            </a:r>
            <a:r>
              <a:rPr lang="fr-FR" sz="1800" spc="-79" dirty="0">
                <a:cs typeface="Tahoma"/>
              </a:rPr>
              <a:t>dysfonctionnement</a:t>
            </a:r>
            <a:r>
              <a:rPr lang="fr-FR" sz="1800" spc="30" dirty="0">
                <a:cs typeface="Tahoma"/>
              </a:rPr>
              <a:t> </a:t>
            </a:r>
            <a:r>
              <a:rPr lang="fr-FR" sz="1800" dirty="0">
                <a:cs typeface="Tahoma"/>
              </a:rPr>
              <a:t>du</a:t>
            </a:r>
            <a:r>
              <a:rPr lang="fr-FR" sz="1800" spc="40" dirty="0">
                <a:cs typeface="Tahoma"/>
              </a:rPr>
              <a:t> </a:t>
            </a:r>
            <a:r>
              <a:rPr lang="fr-FR" sz="1800" spc="-109" dirty="0">
                <a:cs typeface="Tahoma"/>
              </a:rPr>
              <a:t>système</a:t>
            </a:r>
            <a:r>
              <a:rPr lang="fr-FR" sz="1800" spc="30" dirty="0">
                <a:cs typeface="Tahoma"/>
              </a:rPr>
              <a:t> </a:t>
            </a:r>
            <a:r>
              <a:rPr lang="fr-FR" sz="1800" spc="-20" dirty="0">
                <a:cs typeface="Tahoma"/>
              </a:rPr>
              <a:t>financier </a:t>
            </a:r>
            <a:r>
              <a:rPr lang="fr-FR" sz="1800" spc="-99" dirty="0">
                <a:cs typeface="Tahoma"/>
              </a:rPr>
              <a:t>dans</a:t>
            </a:r>
            <a:r>
              <a:rPr lang="fr-FR" sz="1800" spc="-50" dirty="0">
                <a:cs typeface="Tahoma"/>
              </a:rPr>
              <a:t> </a:t>
            </a:r>
            <a:r>
              <a:rPr lang="fr-FR" sz="1800" spc="-69" dirty="0">
                <a:cs typeface="Tahoma"/>
              </a:rPr>
              <a:t>son</a:t>
            </a:r>
            <a:r>
              <a:rPr lang="fr-FR" sz="1800" spc="-30" dirty="0">
                <a:cs typeface="Tahoma"/>
              </a:rPr>
              <a:t> </a:t>
            </a:r>
            <a:r>
              <a:rPr lang="fr-FR" sz="1800" spc="-109" dirty="0">
                <a:cs typeface="Tahoma"/>
              </a:rPr>
              <a:t>ensemble</a:t>
            </a:r>
            <a:r>
              <a:rPr lang="fr-FR" sz="1800" spc="-30" dirty="0">
                <a:cs typeface="Tahoma"/>
              </a:rPr>
              <a:t> </a:t>
            </a:r>
            <a:r>
              <a:rPr lang="fr-FR" sz="1800" spc="-20" dirty="0">
                <a:cs typeface="Tahoma"/>
              </a:rPr>
              <a:t>(ou</a:t>
            </a:r>
            <a:r>
              <a:rPr lang="fr-FR" sz="1800" spc="-40" dirty="0">
                <a:cs typeface="Tahoma"/>
              </a:rPr>
              <a:t> d’une </a:t>
            </a:r>
            <a:r>
              <a:rPr lang="fr-FR" sz="1800" spc="-89" dirty="0">
                <a:cs typeface="Tahoma"/>
              </a:rPr>
              <a:t>large</a:t>
            </a:r>
            <a:r>
              <a:rPr lang="fr-FR" sz="1800" spc="-30" dirty="0">
                <a:cs typeface="Tahoma"/>
              </a:rPr>
              <a:t> </a:t>
            </a:r>
            <a:r>
              <a:rPr lang="fr-FR" sz="1800" spc="-40" dirty="0">
                <a:cs typeface="Tahoma"/>
              </a:rPr>
              <a:t>partie </a:t>
            </a:r>
            <a:r>
              <a:rPr lang="fr-FR" sz="1800" spc="-99" dirty="0">
                <a:cs typeface="Tahoma"/>
              </a:rPr>
              <a:t>de</a:t>
            </a:r>
            <a:r>
              <a:rPr lang="fr-FR" sz="1800" spc="-40" dirty="0">
                <a:cs typeface="Tahoma"/>
              </a:rPr>
              <a:t> </a:t>
            </a:r>
            <a:r>
              <a:rPr lang="fr-FR" sz="1800" spc="-59" dirty="0">
                <a:cs typeface="Tahoma"/>
              </a:rPr>
              <a:t>celui-</a:t>
            </a:r>
            <a:r>
              <a:rPr lang="fr-FR" sz="1800" dirty="0">
                <a:cs typeface="Tahoma"/>
              </a:rPr>
              <a:t>ci),</a:t>
            </a:r>
            <a:r>
              <a:rPr lang="fr-FR" sz="1800" spc="-50" dirty="0">
                <a:cs typeface="Tahoma"/>
              </a:rPr>
              <a:t> </a:t>
            </a:r>
            <a:r>
              <a:rPr lang="fr-FR" sz="1800" spc="-69" dirty="0">
                <a:cs typeface="Tahoma"/>
              </a:rPr>
              <a:t>conduisant</a:t>
            </a:r>
            <a:r>
              <a:rPr lang="fr-FR" sz="1800" spc="-59" dirty="0">
                <a:cs typeface="Tahoma"/>
              </a:rPr>
              <a:t> à une dégradation significative </a:t>
            </a:r>
            <a:r>
              <a:rPr lang="fr-FR" sz="1800" spc="-89" dirty="0">
                <a:cs typeface="Tahoma"/>
              </a:rPr>
              <a:t>de</a:t>
            </a:r>
            <a:r>
              <a:rPr lang="fr-FR" sz="1800" spc="20" dirty="0">
                <a:cs typeface="Tahoma"/>
              </a:rPr>
              <a:t> </a:t>
            </a:r>
            <a:r>
              <a:rPr lang="fr-FR" sz="1800" dirty="0">
                <a:cs typeface="Tahoma"/>
              </a:rPr>
              <a:t>la </a:t>
            </a:r>
            <a:r>
              <a:rPr lang="fr-FR" sz="1800" b="1" spc="-69" dirty="0">
                <a:cs typeface="Tahoma"/>
              </a:rPr>
              <a:t>capacité</a:t>
            </a:r>
            <a:r>
              <a:rPr lang="fr-FR" sz="1800" b="1" spc="30" dirty="0">
                <a:cs typeface="Tahoma"/>
              </a:rPr>
              <a:t> </a:t>
            </a:r>
            <a:r>
              <a:rPr lang="fr-FR" sz="1800" b="1" dirty="0">
                <a:cs typeface="Tahoma"/>
              </a:rPr>
              <a:t>du</a:t>
            </a:r>
            <a:r>
              <a:rPr lang="fr-FR" sz="1800" b="1" spc="20" dirty="0">
                <a:cs typeface="Tahoma"/>
              </a:rPr>
              <a:t> </a:t>
            </a:r>
            <a:r>
              <a:rPr lang="fr-FR" sz="1800" b="1" spc="-109" dirty="0">
                <a:cs typeface="Tahoma"/>
              </a:rPr>
              <a:t>système</a:t>
            </a:r>
            <a:r>
              <a:rPr lang="fr-FR" sz="1800" b="1" spc="20" dirty="0">
                <a:cs typeface="Tahoma"/>
              </a:rPr>
              <a:t> </a:t>
            </a:r>
            <a:r>
              <a:rPr lang="fr-FR" sz="1800" b="1" spc="-1159" dirty="0">
                <a:cs typeface="Tahoma"/>
              </a:rPr>
              <a:t>`</a:t>
            </a:r>
            <a:r>
              <a:rPr lang="fr-FR" sz="1800" b="1" spc="-89" dirty="0">
                <a:cs typeface="Tahoma"/>
              </a:rPr>
              <a:t>a</a:t>
            </a:r>
            <a:r>
              <a:rPr lang="fr-FR" sz="1800" b="1" spc="30" dirty="0">
                <a:cs typeface="Tahoma"/>
              </a:rPr>
              <a:t> </a:t>
            </a:r>
            <a:r>
              <a:rPr lang="fr-FR" sz="1800" b="1" spc="-99" dirty="0">
                <a:cs typeface="Tahoma"/>
              </a:rPr>
              <a:t>assurer</a:t>
            </a:r>
            <a:r>
              <a:rPr lang="fr-FR" sz="1800" b="1" dirty="0">
                <a:cs typeface="Tahoma"/>
              </a:rPr>
              <a:t> </a:t>
            </a:r>
            <a:r>
              <a:rPr lang="fr-FR" sz="1800" b="1" spc="-50" dirty="0">
                <a:cs typeface="Tahoma"/>
              </a:rPr>
              <a:t>ses </a:t>
            </a:r>
            <a:r>
              <a:rPr lang="fr-FR" sz="1800" b="1" spc="-59" dirty="0">
                <a:cs typeface="Tahoma"/>
              </a:rPr>
              <a:t>fonctions</a:t>
            </a:r>
            <a:r>
              <a:rPr lang="fr-FR" sz="1800" b="1" spc="-20" dirty="0">
                <a:cs typeface="Tahoma"/>
              </a:rPr>
              <a:t> </a:t>
            </a:r>
            <a:r>
              <a:rPr lang="fr-FR" sz="1800" b="1" spc="-99" dirty="0">
                <a:cs typeface="Tahoma"/>
              </a:rPr>
              <a:t>fondamentales,</a:t>
            </a:r>
            <a:r>
              <a:rPr lang="fr-FR" sz="1800" b="1" spc="-10" dirty="0">
                <a:cs typeface="Tahoma"/>
              </a:rPr>
              <a:t> </a:t>
            </a:r>
            <a:r>
              <a:rPr lang="fr-FR" sz="1800" b="1" spc="-40" dirty="0">
                <a:cs typeface="Tahoma"/>
              </a:rPr>
              <a:t>l’offre</a:t>
            </a:r>
            <a:r>
              <a:rPr lang="fr-FR" sz="1800" b="1" spc="-10" dirty="0">
                <a:cs typeface="Tahoma"/>
              </a:rPr>
              <a:t> </a:t>
            </a:r>
            <a:r>
              <a:rPr lang="fr-FR" sz="1800" b="1" spc="-89" dirty="0">
                <a:cs typeface="Tahoma"/>
              </a:rPr>
              <a:t>de</a:t>
            </a:r>
            <a:r>
              <a:rPr lang="fr-FR" sz="1800" b="1" dirty="0">
                <a:cs typeface="Tahoma"/>
              </a:rPr>
              <a:t> </a:t>
            </a:r>
            <a:r>
              <a:rPr lang="fr-FR" sz="1800" b="1" spc="-89" dirty="0">
                <a:cs typeface="Tahoma"/>
              </a:rPr>
              <a:t>services</a:t>
            </a:r>
            <a:r>
              <a:rPr lang="fr-FR" sz="1800" b="1" spc="-10" dirty="0">
                <a:cs typeface="Tahoma"/>
              </a:rPr>
              <a:t> </a:t>
            </a:r>
            <a:r>
              <a:rPr lang="fr-FR" sz="1800" b="1" spc="-59" dirty="0">
                <a:cs typeface="Tahoma"/>
              </a:rPr>
              <a:t>financiers,</a:t>
            </a:r>
            <a:r>
              <a:rPr lang="fr-FR" sz="1800" b="1" spc="-10" dirty="0">
                <a:cs typeface="Tahoma"/>
              </a:rPr>
              <a:t> </a:t>
            </a:r>
            <a:r>
              <a:rPr lang="fr-FR" sz="1800" b="1" spc="-99" dirty="0">
                <a:cs typeface="Tahoma"/>
              </a:rPr>
              <a:t>avec</a:t>
            </a:r>
            <a:r>
              <a:rPr lang="fr-FR" sz="1800" b="1" spc="-10" dirty="0">
                <a:cs typeface="Tahoma"/>
              </a:rPr>
              <a:t> </a:t>
            </a:r>
            <a:r>
              <a:rPr lang="fr-FR" sz="1800" b="1" spc="-50" dirty="0">
                <a:cs typeface="Tahoma"/>
              </a:rPr>
              <a:t>des </a:t>
            </a:r>
            <a:r>
              <a:rPr lang="fr-FR" sz="1800" b="1" spc="-119" dirty="0">
                <a:cs typeface="Tahoma"/>
              </a:rPr>
              <a:t>conséquences</a:t>
            </a:r>
            <a:r>
              <a:rPr lang="fr-FR" sz="1800" b="1" spc="159" dirty="0">
                <a:cs typeface="Tahoma"/>
              </a:rPr>
              <a:t> </a:t>
            </a:r>
            <a:r>
              <a:rPr lang="fr-FR" sz="1800" b="1" spc="20" dirty="0">
                <a:cs typeface="Tahoma"/>
              </a:rPr>
              <a:t>macroéconomiques</a:t>
            </a:r>
            <a:r>
              <a:rPr lang="fr-FR" sz="1800" spc="20" dirty="0">
                <a:cs typeface="Tahoma"/>
              </a:rPr>
              <a:t>.</a:t>
            </a:r>
          </a:p>
          <a:p>
            <a:pPr algn="just">
              <a:buFont typeface="Wingdings" panose="05000000000000000000" pitchFamily="2" charset="2"/>
              <a:buChar char="Ø"/>
            </a:pPr>
            <a:endParaRPr lang="fr-FR" sz="1600" spc="20" dirty="0">
              <a:cs typeface="Tahoma"/>
            </a:endParaRPr>
          </a:p>
          <a:p>
            <a:pPr algn="just">
              <a:buFont typeface="Wingdings" panose="05000000000000000000" pitchFamily="2" charset="2"/>
              <a:buChar char="Ø"/>
            </a:pPr>
            <a:r>
              <a:rPr lang="fr-FR" sz="1800" spc="-59" dirty="0">
                <a:cs typeface="Tahoma"/>
              </a:rPr>
              <a:t>Plusieurs</a:t>
            </a:r>
            <a:r>
              <a:rPr lang="fr-FR" sz="1800" spc="-10" dirty="0">
                <a:cs typeface="Tahoma"/>
              </a:rPr>
              <a:t> </a:t>
            </a:r>
            <a:r>
              <a:rPr lang="fr-FR" sz="1800" spc="-79" dirty="0">
                <a:cs typeface="Tahoma"/>
              </a:rPr>
              <a:t>types</a:t>
            </a:r>
            <a:r>
              <a:rPr lang="fr-FR" sz="1800" spc="30" dirty="0">
                <a:cs typeface="Tahoma"/>
              </a:rPr>
              <a:t> </a:t>
            </a:r>
            <a:r>
              <a:rPr lang="fr-FR" sz="1800" spc="-99" dirty="0">
                <a:cs typeface="Tahoma"/>
              </a:rPr>
              <a:t>d’événements </a:t>
            </a:r>
            <a:r>
              <a:rPr lang="fr-FR" sz="1800" spc="-59" dirty="0">
                <a:cs typeface="Tahoma"/>
              </a:rPr>
              <a:t>systémiques </a:t>
            </a:r>
            <a:r>
              <a:rPr lang="fr-FR" sz="1800" spc="-69" dirty="0">
                <a:cs typeface="Tahoma"/>
              </a:rPr>
              <a:t>peuvent</a:t>
            </a:r>
            <a:r>
              <a:rPr lang="fr-FR" sz="1800" spc="-50" dirty="0">
                <a:cs typeface="Tahoma"/>
              </a:rPr>
              <a:t> </a:t>
            </a:r>
            <a:r>
              <a:rPr lang="fr-FR" sz="1800" spc="-129" dirty="0">
                <a:cs typeface="Tahoma"/>
              </a:rPr>
              <a:t>se</a:t>
            </a:r>
            <a:r>
              <a:rPr lang="fr-FR" sz="1800" spc="-20" dirty="0">
                <a:cs typeface="Tahoma"/>
              </a:rPr>
              <a:t> </a:t>
            </a:r>
            <a:r>
              <a:rPr lang="fr-FR" sz="1800" spc="-69" dirty="0">
                <a:cs typeface="Tahoma"/>
              </a:rPr>
              <a:t>réaliser : </a:t>
            </a:r>
            <a:endParaRPr lang="fr-FR" sz="1800" dirty="0">
              <a:cs typeface="Tahoma"/>
            </a:endParaRPr>
          </a:p>
          <a:p>
            <a:pPr marL="833047">
              <a:spcBef>
                <a:spcPts val="1506"/>
              </a:spcBef>
            </a:pPr>
            <a:r>
              <a:rPr lang="fr-FR" sz="1600" spc="-69" dirty="0">
                <a:cs typeface="Tahoma"/>
              </a:rPr>
              <a:t>des </a:t>
            </a:r>
            <a:r>
              <a:rPr lang="fr-FR" sz="1600" b="1" spc="-59" dirty="0">
                <a:cs typeface="Tahoma"/>
              </a:rPr>
              <a:t>effets</a:t>
            </a:r>
            <a:r>
              <a:rPr lang="fr-FR" sz="1600" b="1" spc="-69" dirty="0">
                <a:cs typeface="Tahoma"/>
              </a:rPr>
              <a:t> </a:t>
            </a:r>
            <a:r>
              <a:rPr lang="fr-FR" sz="1600" b="1" dirty="0">
                <a:cs typeface="Tahoma"/>
              </a:rPr>
              <a:t>de</a:t>
            </a:r>
            <a:r>
              <a:rPr lang="fr-FR" sz="1600" b="1" spc="-59" dirty="0">
                <a:cs typeface="Tahoma"/>
              </a:rPr>
              <a:t> </a:t>
            </a:r>
            <a:r>
              <a:rPr lang="fr-FR" sz="1600" b="1" spc="-40" dirty="0">
                <a:cs typeface="Tahoma"/>
              </a:rPr>
              <a:t>contagion</a:t>
            </a:r>
            <a:r>
              <a:rPr lang="fr-FR" sz="1600" b="1" spc="-69" dirty="0">
                <a:cs typeface="Tahoma"/>
              </a:rPr>
              <a:t> </a:t>
            </a:r>
            <a:r>
              <a:rPr lang="fr-FR" sz="1600" spc="-40" dirty="0">
                <a:cs typeface="Tahoma"/>
              </a:rPr>
              <a:t>entre</a:t>
            </a:r>
            <a:r>
              <a:rPr lang="fr-FR" sz="1600" spc="-59" dirty="0">
                <a:cs typeface="Tahoma"/>
              </a:rPr>
              <a:t> </a:t>
            </a:r>
            <a:r>
              <a:rPr lang="fr-FR" sz="1600" dirty="0">
                <a:cs typeface="Tahoma"/>
              </a:rPr>
              <a:t>institutions financières</a:t>
            </a:r>
            <a:r>
              <a:rPr lang="fr-FR" sz="1600" spc="109" dirty="0">
                <a:cs typeface="Tahoma"/>
              </a:rPr>
              <a:t>, </a:t>
            </a:r>
            <a:endParaRPr lang="fr-FR" sz="1600" dirty="0">
              <a:cs typeface="Tahoma"/>
            </a:endParaRPr>
          </a:p>
          <a:p>
            <a:pPr marL="833047" marR="257968">
              <a:lnSpc>
                <a:spcPct val="101499"/>
              </a:lnSpc>
              <a:spcBef>
                <a:spcPts val="1120"/>
              </a:spcBef>
            </a:pPr>
            <a:r>
              <a:rPr lang="fr-FR" sz="1600" dirty="0">
                <a:cs typeface="Tahoma"/>
              </a:rPr>
              <a:t>l’</a:t>
            </a:r>
            <a:r>
              <a:rPr lang="fr-FR" sz="1600" b="1" dirty="0">
                <a:cs typeface="Tahoma"/>
              </a:rPr>
              <a:t>amplification</a:t>
            </a:r>
            <a:r>
              <a:rPr lang="fr-FR" sz="1600" b="1" spc="-109" dirty="0">
                <a:cs typeface="Tahoma"/>
              </a:rPr>
              <a:t> </a:t>
            </a:r>
            <a:r>
              <a:rPr lang="fr-FR" sz="1600" b="1" spc="-69" dirty="0">
                <a:cs typeface="Tahoma"/>
              </a:rPr>
              <a:t>des</a:t>
            </a:r>
            <a:r>
              <a:rPr lang="fr-FR" sz="1600" b="1" spc="-20" dirty="0">
                <a:cs typeface="Tahoma"/>
              </a:rPr>
              <a:t> </a:t>
            </a:r>
            <a:r>
              <a:rPr lang="fr-FR" sz="1600" b="1" spc="-59" dirty="0">
                <a:cs typeface="Tahoma"/>
              </a:rPr>
              <a:t>effets</a:t>
            </a:r>
            <a:r>
              <a:rPr lang="fr-FR" sz="1600" b="1" spc="-30" dirty="0">
                <a:cs typeface="Tahoma"/>
              </a:rPr>
              <a:t> </a:t>
            </a:r>
            <a:r>
              <a:rPr lang="fr-FR" sz="1600" b="1" dirty="0">
                <a:cs typeface="Tahoma"/>
              </a:rPr>
              <a:t>d’un</a:t>
            </a:r>
            <a:r>
              <a:rPr lang="fr-FR" sz="1600" b="1" spc="-20" dirty="0">
                <a:cs typeface="Tahoma"/>
              </a:rPr>
              <a:t> </a:t>
            </a:r>
            <a:r>
              <a:rPr lang="fr-FR" sz="1600" b="1" dirty="0">
                <a:cs typeface="Tahoma"/>
              </a:rPr>
              <a:t>choc</a:t>
            </a:r>
            <a:r>
              <a:rPr lang="fr-FR" sz="1600" b="1" spc="-30" dirty="0">
                <a:cs typeface="Tahoma"/>
              </a:rPr>
              <a:t> </a:t>
            </a:r>
            <a:r>
              <a:rPr lang="fr-FR" sz="1600" spc="-50" dirty="0">
                <a:cs typeface="Tahoma"/>
              </a:rPr>
              <a:t>due </a:t>
            </a:r>
            <a:r>
              <a:rPr lang="fr-FR" sz="1600" spc="-525" dirty="0">
                <a:cs typeface="Tahoma"/>
              </a:rPr>
              <a:t>`a</a:t>
            </a:r>
            <a:r>
              <a:rPr lang="fr-FR" sz="1600" spc="50" dirty="0">
                <a:cs typeface="Tahoma"/>
              </a:rPr>
              <a:t>  </a:t>
            </a:r>
            <a:r>
              <a:rPr lang="fr-FR" sz="1600" spc="-20" dirty="0">
                <a:cs typeface="Tahoma"/>
              </a:rPr>
              <a:t>l’exposition</a:t>
            </a:r>
            <a:r>
              <a:rPr lang="fr-FR" sz="1600" spc="-30" dirty="0">
                <a:cs typeface="Tahoma"/>
              </a:rPr>
              <a:t> </a:t>
            </a:r>
            <a:r>
              <a:rPr lang="fr-FR" sz="1600" spc="-59" dirty="0">
                <a:cs typeface="Tahoma"/>
              </a:rPr>
              <a:t>commune</a:t>
            </a:r>
            <a:r>
              <a:rPr lang="fr-FR" sz="1600" spc="-20" dirty="0">
                <a:cs typeface="Tahoma"/>
              </a:rPr>
              <a:t> </a:t>
            </a:r>
            <a:r>
              <a:rPr lang="fr-FR" sz="1600" spc="-50" dirty="0">
                <a:cs typeface="Tahoma"/>
              </a:rPr>
              <a:t>de </a:t>
            </a:r>
            <a:r>
              <a:rPr lang="fr-FR" sz="1600" spc="-59" dirty="0">
                <a:cs typeface="Tahoma"/>
              </a:rPr>
              <a:t>plusieurs</a:t>
            </a:r>
            <a:r>
              <a:rPr lang="fr-FR" sz="1600" spc="-10" dirty="0">
                <a:cs typeface="Tahoma"/>
              </a:rPr>
              <a:t> </a:t>
            </a:r>
            <a:r>
              <a:rPr lang="fr-FR" sz="1600" spc="-50" dirty="0">
                <a:cs typeface="Tahoma"/>
              </a:rPr>
              <a:t>acteurs</a:t>
            </a:r>
            <a:r>
              <a:rPr lang="fr-FR" sz="1600" spc="20" dirty="0">
                <a:cs typeface="Tahoma"/>
              </a:rPr>
              <a:t> du système </a:t>
            </a:r>
            <a:r>
              <a:rPr lang="fr-FR" sz="1600" spc="-20" dirty="0">
                <a:cs typeface="Tahoma"/>
              </a:rPr>
              <a:t>financier,</a:t>
            </a:r>
            <a:endParaRPr lang="fr-FR" sz="1600" dirty="0">
              <a:cs typeface="Tahoma"/>
            </a:endParaRPr>
          </a:p>
          <a:p>
            <a:pPr marL="833047" marR="35235">
              <a:lnSpc>
                <a:spcPct val="101499"/>
              </a:lnSpc>
              <a:spcBef>
                <a:spcPts val="1130"/>
              </a:spcBef>
            </a:pPr>
            <a:r>
              <a:rPr lang="fr-FR" sz="1600" dirty="0">
                <a:cs typeface="Tahoma"/>
              </a:rPr>
              <a:t>ou</a:t>
            </a:r>
            <a:r>
              <a:rPr lang="fr-FR" sz="1600" spc="-89" dirty="0">
                <a:cs typeface="Tahoma"/>
              </a:rPr>
              <a:t> </a:t>
            </a:r>
            <a:r>
              <a:rPr lang="fr-FR" sz="1600" spc="-69" dirty="0">
                <a:cs typeface="Tahoma"/>
              </a:rPr>
              <a:t>des </a:t>
            </a:r>
            <a:r>
              <a:rPr lang="fr-FR" sz="1600" b="1" spc="-69" dirty="0">
                <a:cs typeface="Tahoma"/>
              </a:rPr>
              <a:t>déséquilibres </a:t>
            </a:r>
            <a:r>
              <a:rPr lang="fr-FR" sz="1600" b="1" spc="-50" dirty="0">
                <a:cs typeface="Tahoma"/>
              </a:rPr>
              <a:t>financiers</a:t>
            </a:r>
            <a:r>
              <a:rPr lang="fr-FR" sz="1600" b="1" spc="-10" dirty="0">
                <a:cs typeface="Tahoma"/>
              </a:rPr>
              <a:t> </a:t>
            </a:r>
            <a:r>
              <a:rPr lang="fr-FR" sz="1600" spc="-50" dirty="0">
                <a:cs typeface="Tahoma"/>
              </a:rPr>
              <a:t>(comme</a:t>
            </a:r>
            <a:r>
              <a:rPr lang="fr-FR" sz="1600" spc="-20" dirty="0">
                <a:cs typeface="Tahoma"/>
              </a:rPr>
              <a:t> </a:t>
            </a:r>
            <a:r>
              <a:rPr lang="fr-FR" sz="1600" spc="-40" dirty="0">
                <a:cs typeface="Tahoma"/>
              </a:rPr>
              <a:t>l’existence</a:t>
            </a:r>
            <a:r>
              <a:rPr lang="fr-FR" sz="1600" spc="-20" dirty="0">
                <a:cs typeface="Tahoma"/>
              </a:rPr>
              <a:t> </a:t>
            </a:r>
            <a:r>
              <a:rPr lang="fr-FR" sz="1600" dirty="0">
                <a:cs typeface="Tahoma"/>
              </a:rPr>
              <a:t>de</a:t>
            </a:r>
            <a:r>
              <a:rPr lang="fr-FR" sz="1600" spc="-10" dirty="0">
                <a:cs typeface="Tahoma"/>
              </a:rPr>
              <a:t> </a:t>
            </a:r>
            <a:r>
              <a:rPr lang="fr-FR" sz="1600" spc="-40" dirty="0">
                <a:cs typeface="Tahoma"/>
              </a:rPr>
              <a:t>bulles</a:t>
            </a:r>
            <a:r>
              <a:rPr lang="fr-FR" sz="1600" spc="-20" dirty="0">
                <a:cs typeface="Tahoma"/>
              </a:rPr>
              <a:t> </a:t>
            </a:r>
            <a:r>
              <a:rPr lang="fr-FR" sz="1600" dirty="0">
                <a:cs typeface="Tahoma"/>
              </a:rPr>
              <a:t>ou</a:t>
            </a:r>
            <a:r>
              <a:rPr lang="fr-FR" sz="1600" spc="-20" dirty="0">
                <a:cs typeface="Tahoma"/>
              </a:rPr>
              <a:t> </a:t>
            </a:r>
            <a:r>
              <a:rPr lang="fr-FR" sz="1600" spc="-50" dirty="0">
                <a:cs typeface="Tahoma"/>
              </a:rPr>
              <a:t>une </a:t>
            </a:r>
            <a:r>
              <a:rPr lang="fr-FR" sz="1600" spc="-59" dirty="0">
                <a:cs typeface="Tahoma"/>
              </a:rPr>
              <a:t>croissance</a:t>
            </a:r>
            <a:r>
              <a:rPr lang="fr-FR" sz="1600" spc="-69" dirty="0">
                <a:cs typeface="Tahoma"/>
              </a:rPr>
              <a:t> </a:t>
            </a:r>
            <a:r>
              <a:rPr lang="fr-FR" sz="1600" spc="-79" dirty="0">
                <a:cs typeface="Tahoma"/>
              </a:rPr>
              <a:t>excessive</a:t>
            </a:r>
            <a:r>
              <a:rPr lang="fr-FR" sz="1600" spc="-40" dirty="0">
                <a:cs typeface="Tahoma"/>
              </a:rPr>
              <a:t> </a:t>
            </a:r>
            <a:r>
              <a:rPr lang="fr-FR" sz="1600" dirty="0">
                <a:cs typeface="Tahoma"/>
              </a:rPr>
              <a:t>du</a:t>
            </a:r>
            <a:r>
              <a:rPr lang="fr-FR" sz="1600" spc="-30" dirty="0">
                <a:cs typeface="Tahoma"/>
              </a:rPr>
              <a:t> </a:t>
            </a:r>
            <a:r>
              <a:rPr lang="fr-FR" sz="1600" spc="-139" dirty="0">
                <a:cs typeface="Tahoma"/>
              </a:rPr>
              <a:t>crédit)</a:t>
            </a:r>
            <a:r>
              <a:rPr lang="fr-FR" sz="1600" dirty="0">
                <a:cs typeface="Tahoma"/>
              </a:rPr>
              <a:t> qui</a:t>
            </a:r>
            <a:r>
              <a:rPr lang="fr-FR" sz="1600" spc="-40" dirty="0">
                <a:cs typeface="Tahoma"/>
              </a:rPr>
              <a:t> </a:t>
            </a:r>
            <a:r>
              <a:rPr lang="fr-FR" sz="1600" spc="-50" dirty="0">
                <a:cs typeface="Tahoma"/>
              </a:rPr>
              <a:t>peuvent</a:t>
            </a:r>
            <a:r>
              <a:rPr lang="fr-FR" sz="1600" spc="-30" dirty="0">
                <a:cs typeface="Tahoma"/>
              </a:rPr>
              <a:t> </a:t>
            </a:r>
            <a:r>
              <a:rPr lang="fr-FR" sz="1600" spc="-40" dirty="0">
                <a:cs typeface="Tahoma"/>
              </a:rPr>
              <a:t>se retourner</a:t>
            </a:r>
            <a:r>
              <a:rPr lang="fr-FR" sz="1600" spc="-30" dirty="0">
                <a:cs typeface="Tahoma"/>
              </a:rPr>
              <a:t> </a:t>
            </a:r>
            <a:r>
              <a:rPr lang="fr-FR" sz="1600" spc="-20" dirty="0">
                <a:cs typeface="Tahoma"/>
              </a:rPr>
              <a:t>brutalement.</a:t>
            </a:r>
            <a:endParaRPr lang="fr-FR" sz="1600" dirty="0">
              <a:cs typeface="Tahoma"/>
            </a:endParaRPr>
          </a:p>
          <a:p>
            <a:endParaRPr lang="fr-FR" sz="1600" dirty="0">
              <a:cs typeface="Tahoma"/>
            </a:endParaRPr>
          </a:p>
          <a:p>
            <a:endParaRPr lang="fr-FR" dirty="0"/>
          </a:p>
        </p:txBody>
      </p:sp>
    </p:spTree>
    <p:extLst>
      <p:ext uri="{BB962C8B-B14F-4D97-AF65-F5344CB8AC3E}">
        <p14:creationId xmlns:p14="http://schemas.microsoft.com/office/powerpoint/2010/main" val="2493990089"/>
      </p:ext>
    </p:extLst>
  </p:cSld>
  <p:clrMapOvr>
    <a:masterClrMapping/>
  </p:clrMapOvr>
  <p:transition>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167" rIns="0" bIns="0" rtlCol="0" anchor="ctr">
            <a:spAutoFit/>
          </a:bodyPr>
          <a:lstStyle/>
          <a:p>
            <a:pPr marL="25168">
              <a:spcBef>
                <a:spcPts val="268"/>
              </a:spcBef>
            </a:pPr>
            <a:r>
              <a:rPr spc="-50" dirty="0"/>
              <a:t>Quelle</a:t>
            </a:r>
            <a:r>
              <a:rPr spc="-59" dirty="0"/>
              <a:t> </a:t>
            </a:r>
            <a:r>
              <a:rPr spc="-50" dirty="0"/>
              <a:t>politique</a:t>
            </a:r>
            <a:r>
              <a:rPr spc="-69" dirty="0"/>
              <a:t> </a:t>
            </a:r>
            <a:r>
              <a:rPr spc="-40" dirty="0"/>
              <a:t>pour</a:t>
            </a:r>
            <a:r>
              <a:rPr spc="-50" dirty="0"/>
              <a:t> </a:t>
            </a:r>
            <a:r>
              <a:rPr spc="-20" dirty="0"/>
              <a:t>limiter</a:t>
            </a:r>
            <a:r>
              <a:rPr spc="-59" dirty="0"/>
              <a:t> </a:t>
            </a:r>
            <a:r>
              <a:rPr spc="-79" dirty="0"/>
              <a:t>les</a:t>
            </a:r>
            <a:r>
              <a:rPr spc="-59" dirty="0"/>
              <a:t> </a:t>
            </a:r>
            <a:r>
              <a:rPr spc="-129" dirty="0"/>
              <a:t>risques</a:t>
            </a:r>
            <a:r>
              <a:rPr spc="-59" dirty="0"/>
              <a:t> </a:t>
            </a:r>
            <a:r>
              <a:rPr dirty="0"/>
              <a:t>?</a:t>
            </a:r>
            <a:r>
              <a:rPr spc="208" dirty="0"/>
              <a:t> </a:t>
            </a:r>
            <a:r>
              <a:rPr spc="-20" dirty="0"/>
              <a:t>(2/2)</a:t>
            </a:r>
          </a:p>
        </p:txBody>
      </p:sp>
      <p:sp>
        <p:nvSpPr>
          <p:cNvPr id="5" name="Espace réservé du contenu 4"/>
          <p:cNvSpPr>
            <a:spLocks noGrp="1"/>
          </p:cNvSpPr>
          <p:nvPr>
            <p:ph idx="1"/>
          </p:nvPr>
        </p:nvSpPr>
        <p:spPr/>
        <p:txBody>
          <a:bodyPr/>
          <a:lstStyle/>
          <a:p>
            <a:pPr marL="309660" indent="-285750">
              <a:spcBef>
                <a:spcPts val="188"/>
              </a:spcBef>
              <a:buClr>
                <a:srgbClr val="07447C"/>
              </a:buClr>
              <a:buSzPct val="70000"/>
              <a:buFont typeface="Wingdings" panose="05000000000000000000" pitchFamily="2" charset="2"/>
              <a:buChar char="Ø"/>
              <a:tabLst>
                <a:tab pos="308303" algn="l"/>
              </a:tabLst>
            </a:pPr>
            <a:r>
              <a:rPr lang="fr-FR" sz="2400" dirty="0">
                <a:cs typeface="Tahoma"/>
              </a:rPr>
              <a:t>La</a:t>
            </a:r>
            <a:r>
              <a:rPr lang="fr-FR" sz="2400" spc="-40" dirty="0">
                <a:cs typeface="Tahoma"/>
              </a:rPr>
              <a:t> </a:t>
            </a:r>
            <a:r>
              <a:rPr lang="fr-FR" sz="2400" spc="-129" dirty="0">
                <a:cs typeface="Tahoma"/>
              </a:rPr>
              <a:t>définition </a:t>
            </a:r>
            <a:r>
              <a:rPr lang="fr-FR" sz="2400" spc="-99" dirty="0">
                <a:cs typeface="Tahoma"/>
              </a:rPr>
              <a:t>de</a:t>
            </a:r>
            <a:r>
              <a:rPr lang="fr-FR" sz="2400" dirty="0">
                <a:cs typeface="Tahoma"/>
              </a:rPr>
              <a:t> la</a:t>
            </a:r>
            <a:r>
              <a:rPr lang="fr-FR" sz="2400" spc="10" dirty="0">
                <a:cs typeface="Tahoma"/>
              </a:rPr>
              <a:t> </a:t>
            </a:r>
            <a:r>
              <a:rPr lang="fr-FR" sz="2400" spc="-40" dirty="0">
                <a:cs typeface="Tahoma"/>
              </a:rPr>
              <a:t>politique</a:t>
            </a:r>
            <a:r>
              <a:rPr lang="fr-FR" sz="2400" spc="10" dirty="0">
                <a:cs typeface="Tahoma"/>
              </a:rPr>
              <a:t> </a:t>
            </a:r>
            <a:r>
              <a:rPr lang="fr-FR" sz="2400" spc="-79" dirty="0">
                <a:cs typeface="Tahoma"/>
              </a:rPr>
              <a:t>macroprudentielle</a:t>
            </a:r>
            <a:r>
              <a:rPr lang="fr-FR" sz="2400" dirty="0">
                <a:cs typeface="Tahoma"/>
              </a:rPr>
              <a:t> </a:t>
            </a:r>
            <a:r>
              <a:rPr lang="fr-FR" sz="2400" spc="-40" dirty="0">
                <a:cs typeface="Tahoma"/>
              </a:rPr>
              <a:t>est</a:t>
            </a:r>
            <a:r>
              <a:rPr lang="fr-FR" sz="2400" dirty="0">
                <a:cs typeface="Tahoma"/>
              </a:rPr>
              <a:t> </a:t>
            </a:r>
            <a:r>
              <a:rPr lang="fr-FR" sz="2400" spc="-50" dirty="0">
                <a:cs typeface="Tahoma"/>
              </a:rPr>
              <a:t>donc</a:t>
            </a:r>
            <a:r>
              <a:rPr lang="fr-FR" sz="2400" dirty="0">
                <a:cs typeface="Tahoma"/>
              </a:rPr>
              <a:t> </a:t>
            </a:r>
            <a:r>
              <a:rPr lang="fr-FR" sz="2400" spc="-79" dirty="0">
                <a:cs typeface="Tahoma"/>
              </a:rPr>
              <a:t>très</a:t>
            </a:r>
            <a:r>
              <a:rPr lang="fr-FR" sz="2400" spc="30" dirty="0">
                <a:cs typeface="Tahoma"/>
              </a:rPr>
              <a:t> </a:t>
            </a:r>
            <a:r>
              <a:rPr lang="fr-FR" sz="2400" spc="-20" dirty="0">
                <a:cs typeface="Tahoma"/>
              </a:rPr>
              <a:t>large.</a:t>
            </a:r>
            <a:endParaRPr lang="fr-FR" sz="2400" dirty="0">
              <a:cs typeface="Tahoma"/>
            </a:endParaRPr>
          </a:p>
          <a:p>
            <a:pPr marL="898780" marR="10067" indent="-342900">
              <a:lnSpc>
                <a:spcPct val="101499"/>
              </a:lnSpc>
            </a:pPr>
            <a:endParaRPr lang="fr-FR" sz="1800" dirty="0">
              <a:cs typeface="Tahoma"/>
            </a:endParaRPr>
          </a:p>
          <a:p>
            <a:pPr marL="898780" marR="10067" indent="-342900">
              <a:lnSpc>
                <a:spcPct val="101499"/>
              </a:lnSpc>
            </a:pPr>
            <a:r>
              <a:rPr lang="fr-FR" sz="1800" dirty="0">
                <a:cs typeface="Tahoma"/>
              </a:rPr>
              <a:t>Elle</a:t>
            </a:r>
            <a:r>
              <a:rPr lang="fr-FR" sz="1800" spc="-20" dirty="0">
                <a:cs typeface="Tahoma"/>
              </a:rPr>
              <a:t> </a:t>
            </a:r>
            <a:r>
              <a:rPr lang="fr-FR" sz="1800" spc="-50" dirty="0">
                <a:cs typeface="Tahoma"/>
              </a:rPr>
              <a:t>englobe</a:t>
            </a:r>
            <a:r>
              <a:rPr lang="fr-FR" sz="1800" spc="-10" dirty="0">
                <a:cs typeface="Tahoma"/>
              </a:rPr>
              <a:t> </a:t>
            </a:r>
            <a:r>
              <a:rPr lang="fr-FR" sz="1800" spc="-50" dirty="0">
                <a:cs typeface="Tahoma"/>
              </a:rPr>
              <a:t>l’ensemble</a:t>
            </a:r>
            <a:r>
              <a:rPr lang="fr-FR" sz="1800" spc="-10" dirty="0">
                <a:cs typeface="Tahoma"/>
              </a:rPr>
              <a:t> </a:t>
            </a:r>
            <a:r>
              <a:rPr lang="fr-FR" sz="1800" spc="-69" dirty="0">
                <a:cs typeface="Tahoma"/>
              </a:rPr>
              <a:t>des</a:t>
            </a:r>
            <a:r>
              <a:rPr lang="fr-FR" sz="1800" spc="-10" dirty="0">
                <a:cs typeface="Tahoma"/>
              </a:rPr>
              <a:t> </a:t>
            </a:r>
            <a:r>
              <a:rPr lang="fr-FR" sz="1800" spc="-50" dirty="0">
                <a:cs typeface="Tahoma"/>
              </a:rPr>
              <a:t>acteurs</a:t>
            </a:r>
            <a:r>
              <a:rPr lang="fr-FR" sz="1800" spc="-10" dirty="0">
                <a:cs typeface="Tahoma"/>
              </a:rPr>
              <a:t> </a:t>
            </a:r>
            <a:r>
              <a:rPr lang="fr-FR" sz="1800" dirty="0">
                <a:cs typeface="Tahoma"/>
              </a:rPr>
              <a:t>du</a:t>
            </a:r>
            <a:r>
              <a:rPr lang="fr-FR" sz="1800" spc="-10" dirty="0">
                <a:cs typeface="Tahoma"/>
              </a:rPr>
              <a:t> </a:t>
            </a:r>
            <a:r>
              <a:rPr lang="fr-FR" sz="1800" spc="-50" dirty="0">
                <a:cs typeface="Tahoma"/>
              </a:rPr>
              <a:t>secteur</a:t>
            </a:r>
            <a:r>
              <a:rPr lang="fr-FR" sz="1800" spc="-10" dirty="0">
                <a:cs typeface="Tahoma"/>
              </a:rPr>
              <a:t> </a:t>
            </a:r>
            <a:r>
              <a:rPr lang="fr-FR" sz="1800" spc="-40" dirty="0">
                <a:cs typeface="Tahoma"/>
              </a:rPr>
              <a:t>financier,</a:t>
            </a:r>
            <a:r>
              <a:rPr lang="fr-FR" sz="1800" spc="-10" dirty="0">
                <a:cs typeface="Tahoma"/>
              </a:rPr>
              <a:t> </a:t>
            </a:r>
            <a:r>
              <a:rPr lang="fr-FR" sz="1800" spc="-69" dirty="0">
                <a:cs typeface="Tahoma"/>
              </a:rPr>
              <a:t>des</a:t>
            </a:r>
            <a:r>
              <a:rPr lang="fr-FR" sz="1800" spc="-10" dirty="0">
                <a:cs typeface="Tahoma"/>
              </a:rPr>
              <a:t> </a:t>
            </a:r>
            <a:r>
              <a:rPr lang="fr-FR" sz="1800" b="1" spc="-20" dirty="0">
                <a:cs typeface="Tahoma"/>
              </a:rPr>
              <a:t>banques </a:t>
            </a:r>
            <a:r>
              <a:rPr lang="fr-FR" sz="1800" b="1" dirty="0">
                <a:cs typeface="Tahoma"/>
              </a:rPr>
              <a:t>et</a:t>
            </a:r>
            <a:r>
              <a:rPr lang="fr-FR" sz="1800" b="1" spc="10" dirty="0">
                <a:cs typeface="Tahoma"/>
              </a:rPr>
              <a:t> </a:t>
            </a:r>
            <a:r>
              <a:rPr lang="fr-FR" sz="1800" b="1" spc="-69" dirty="0">
                <a:cs typeface="Tahoma"/>
              </a:rPr>
              <a:t>assurances</a:t>
            </a:r>
            <a:r>
              <a:rPr lang="fr-FR" sz="1800" b="1" spc="30" dirty="0">
                <a:cs typeface="Tahoma"/>
              </a:rPr>
              <a:t> </a:t>
            </a:r>
            <a:r>
              <a:rPr lang="fr-FR" sz="1800" b="1" dirty="0">
                <a:cs typeface="Tahoma"/>
              </a:rPr>
              <a:t>au</a:t>
            </a:r>
            <a:r>
              <a:rPr lang="fr-FR" sz="1800" b="1" spc="30" dirty="0">
                <a:cs typeface="Tahoma"/>
              </a:rPr>
              <a:t> système bancaire parallèle (</a:t>
            </a:r>
            <a:r>
              <a:rPr lang="fr-FR" sz="1800" b="1" i="1" spc="30" dirty="0" err="1">
                <a:cs typeface="Tahoma"/>
              </a:rPr>
              <a:t>shadow</a:t>
            </a:r>
            <a:r>
              <a:rPr lang="fr-FR" sz="1800" b="1" i="1" spc="30" dirty="0">
                <a:cs typeface="Tahoma"/>
              </a:rPr>
              <a:t> </a:t>
            </a:r>
            <a:r>
              <a:rPr lang="fr-FR" sz="1800" b="1" i="1" spc="30" dirty="0" err="1">
                <a:cs typeface="Tahoma"/>
              </a:rPr>
              <a:t>banking</a:t>
            </a:r>
            <a:r>
              <a:rPr lang="fr-FR" sz="1800" b="1" spc="30" dirty="0">
                <a:cs typeface="Tahoma"/>
              </a:rPr>
              <a:t>) </a:t>
            </a:r>
            <a:r>
              <a:rPr lang="fr-FR" sz="1800" spc="-50" dirty="0">
                <a:cs typeface="Tahoma"/>
              </a:rPr>
              <a:t>en passant</a:t>
            </a:r>
            <a:r>
              <a:rPr lang="fr-FR" sz="1800" spc="-99" dirty="0">
                <a:cs typeface="Tahoma"/>
              </a:rPr>
              <a:t> </a:t>
            </a:r>
            <a:r>
              <a:rPr lang="fr-FR" sz="1800" spc="-20" dirty="0">
                <a:cs typeface="Tahoma"/>
              </a:rPr>
              <a:t>par</a:t>
            </a:r>
            <a:r>
              <a:rPr lang="fr-FR" sz="1800" spc="-69" dirty="0">
                <a:cs typeface="Tahoma"/>
              </a:rPr>
              <a:t> </a:t>
            </a:r>
            <a:r>
              <a:rPr lang="fr-FR" sz="1800" spc="-20" dirty="0">
                <a:cs typeface="Tahoma"/>
              </a:rPr>
              <a:t>les </a:t>
            </a:r>
            <a:r>
              <a:rPr lang="fr-FR" sz="1800" spc="-40" dirty="0">
                <a:cs typeface="Tahoma"/>
              </a:rPr>
              <a:t>infrastructures</a:t>
            </a:r>
            <a:r>
              <a:rPr lang="fr-FR" sz="1800" spc="-10" dirty="0">
                <a:cs typeface="Tahoma"/>
              </a:rPr>
              <a:t> </a:t>
            </a:r>
            <a:r>
              <a:rPr lang="fr-FR" sz="1800" dirty="0">
                <a:cs typeface="Tahoma"/>
              </a:rPr>
              <a:t>de</a:t>
            </a:r>
            <a:r>
              <a:rPr lang="fr-FR" sz="1800" spc="-20" dirty="0">
                <a:cs typeface="Tahoma"/>
              </a:rPr>
              <a:t> </a:t>
            </a:r>
            <a:r>
              <a:rPr lang="fr-FR" sz="1800" spc="-50" dirty="0">
                <a:cs typeface="Tahoma"/>
              </a:rPr>
              <a:t>m</a:t>
            </a:r>
            <a:r>
              <a:rPr lang="fr-FR" sz="1800" spc="-119" dirty="0">
                <a:cs typeface="Tahoma"/>
              </a:rPr>
              <a:t>a</a:t>
            </a:r>
            <a:r>
              <a:rPr lang="fr-FR" sz="1800" spc="-50" dirty="0">
                <a:cs typeface="Tahoma"/>
              </a:rPr>
              <a:t>rc</a:t>
            </a:r>
            <a:r>
              <a:rPr lang="fr-FR" sz="1800" spc="-69" dirty="0">
                <a:cs typeface="Tahoma"/>
              </a:rPr>
              <a:t>h</a:t>
            </a:r>
            <a:r>
              <a:rPr lang="fr-FR" sz="1800" spc="-1070" dirty="0">
                <a:cs typeface="Tahoma"/>
              </a:rPr>
              <a:t>e</a:t>
            </a:r>
            <a:r>
              <a:rPr lang="fr-FR" sz="1800" spc="-50" dirty="0">
                <a:cs typeface="Tahoma"/>
              </a:rPr>
              <a:t>´</a:t>
            </a:r>
            <a:r>
              <a:rPr lang="fr-FR" sz="1800" dirty="0">
                <a:cs typeface="Tahoma"/>
              </a:rPr>
              <a:t> et</a:t>
            </a:r>
            <a:r>
              <a:rPr lang="fr-FR" sz="1800" spc="-20" dirty="0">
                <a:cs typeface="Tahoma"/>
              </a:rPr>
              <a:t> les </a:t>
            </a:r>
            <a:r>
              <a:rPr lang="fr-FR" sz="1800" spc="-198" dirty="0">
                <a:cs typeface="Tahoma"/>
              </a:rPr>
              <a:t>systèmes</a:t>
            </a:r>
            <a:r>
              <a:rPr lang="fr-FR" sz="1800" spc="50" dirty="0">
                <a:cs typeface="Tahoma"/>
              </a:rPr>
              <a:t> </a:t>
            </a:r>
            <a:r>
              <a:rPr lang="fr-FR" sz="1800" spc="-50" dirty="0">
                <a:cs typeface="Tahoma"/>
              </a:rPr>
              <a:t>de </a:t>
            </a:r>
            <a:r>
              <a:rPr lang="fr-FR" sz="1800" spc="-20" dirty="0">
                <a:cs typeface="Tahoma"/>
              </a:rPr>
              <a:t>paiement.</a:t>
            </a:r>
            <a:endParaRPr lang="fr-FR" sz="1800" dirty="0">
              <a:cs typeface="Tahoma"/>
            </a:endParaRPr>
          </a:p>
          <a:p>
            <a:pPr marL="0" indent="0">
              <a:buNone/>
            </a:pPr>
            <a:endParaRPr lang="fr-FR" dirty="0"/>
          </a:p>
        </p:txBody>
      </p:sp>
    </p:spTree>
    <p:extLst>
      <p:ext uri="{BB962C8B-B14F-4D97-AF65-F5344CB8AC3E}">
        <p14:creationId xmlns:p14="http://schemas.microsoft.com/office/powerpoint/2010/main" val="3308362515"/>
      </p:ext>
    </p:extLst>
  </p:cSld>
  <p:clrMapOvr>
    <a:masterClrMapping/>
  </p:clrMapOvr>
  <p:transition>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167" rIns="0" bIns="0" rtlCol="0" anchor="ctr">
            <a:spAutoFit/>
          </a:bodyPr>
          <a:lstStyle/>
          <a:p>
            <a:pPr marL="25168">
              <a:spcBef>
                <a:spcPts val="268"/>
              </a:spcBef>
            </a:pPr>
            <a:r>
              <a:rPr dirty="0"/>
              <a:t>Le</a:t>
            </a:r>
            <a:r>
              <a:rPr spc="-89" dirty="0"/>
              <a:t> </a:t>
            </a:r>
            <a:r>
              <a:rPr spc="-40" dirty="0"/>
              <a:t>cycle</a:t>
            </a:r>
            <a:r>
              <a:rPr spc="-89" dirty="0"/>
              <a:t> </a:t>
            </a:r>
            <a:r>
              <a:rPr spc="-99" dirty="0"/>
              <a:t>de</a:t>
            </a:r>
            <a:r>
              <a:rPr spc="-79" dirty="0"/>
              <a:t> </a:t>
            </a:r>
            <a:r>
              <a:rPr dirty="0"/>
              <a:t>la</a:t>
            </a:r>
            <a:r>
              <a:rPr spc="-89" dirty="0"/>
              <a:t> </a:t>
            </a:r>
            <a:r>
              <a:rPr spc="-50" dirty="0"/>
              <a:t>politique</a:t>
            </a:r>
            <a:r>
              <a:rPr spc="-89" dirty="0"/>
              <a:t> macroprudentielle</a:t>
            </a:r>
          </a:p>
        </p:txBody>
      </p:sp>
      <p:sp>
        <p:nvSpPr>
          <p:cNvPr id="32" name="Espace réservé du contenu 31"/>
          <p:cNvSpPr>
            <a:spLocks noGrp="1"/>
          </p:cNvSpPr>
          <p:nvPr>
            <p:ph idx="1"/>
          </p:nvPr>
        </p:nvSpPr>
        <p:spPr/>
        <p:txBody>
          <a:bodyPr>
            <a:normAutofit/>
          </a:bodyPr>
          <a:lstStyle/>
          <a:p>
            <a:pPr>
              <a:buFont typeface="Wingdings" panose="05000000000000000000" pitchFamily="2" charset="2"/>
              <a:buChar char="Ø"/>
            </a:pPr>
            <a:r>
              <a:rPr lang="fr-FR" sz="2000" dirty="0">
                <a:cs typeface="Tahoma"/>
              </a:rPr>
              <a:t> Pour</a:t>
            </a:r>
            <a:r>
              <a:rPr lang="fr-FR" sz="2000" spc="-69" dirty="0">
                <a:cs typeface="Tahoma"/>
              </a:rPr>
              <a:t> </a:t>
            </a:r>
            <a:r>
              <a:rPr lang="fr-FR" sz="2000" spc="-40" dirty="0">
                <a:cs typeface="Tahoma"/>
              </a:rPr>
              <a:t>agir</a:t>
            </a:r>
            <a:r>
              <a:rPr lang="fr-FR" sz="2000" spc="-20" dirty="0">
                <a:cs typeface="Tahoma"/>
              </a:rPr>
              <a:t> </a:t>
            </a:r>
            <a:r>
              <a:rPr lang="fr-FR" sz="2000" spc="-99" dirty="0">
                <a:cs typeface="Tahoma"/>
              </a:rPr>
              <a:t>de</a:t>
            </a:r>
            <a:r>
              <a:rPr lang="fr-FR" sz="2000" spc="-10" dirty="0">
                <a:cs typeface="Tahoma"/>
              </a:rPr>
              <a:t> </a:t>
            </a:r>
            <a:r>
              <a:rPr lang="fr-FR" sz="2000" spc="-89" dirty="0">
                <a:cs typeface="Tahoma"/>
              </a:rPr>
              <a:t>façon </a:t>
            </a:r>
            <a:r>
              <a:rPr lang="fr-FR" sz="2000" spc="-69" dirty="0">
                <a:cs typeface="Tahoma"/>
              </a:rPr>
              <a:t>effective,</a:t>
            </a:r>
            <a:r>
              <a:rPr lang="fr-FR" sz="2000" spc="-10" dirty="0">
                <a:cs typeface="Tahoma"/>
              </a:rPr>
              <a:t> </a:t>
            </a:r>
            <a:r>
              <a:rPr lang="fr-FR" sz="2000" dirty="0">
                <a:cs typeface="Tahoma"/>
              </a:rPr>
              <a:t>la</a:t>
            </a:r>
            <a:r>
              <a:rPr lang="fr-FR" sz="2000" spc="-20" dirty="0">
                <a:cs typeface="Tahoma"/>
              </a:rPr>
              <a:t> </a:t>
            </a:r>
            <a:r>
              <a:rPr lang="fr-FR" sz="2000" spc="-40" dirty="0">
                <a:cs typeface="Tahoma"/>
              </a:rPr>
              <a:t>politique</a:t>
            </a:r>
            <a:r>
              <a:rPr lang="fr-FR" sz="2000" spc="-20" dirty="0">
                <a:cs typeface="Tahoma"/>
              </a:rPr>
              <a:t> </a:t>
            </a:r>
            <a:r>
              <a:rPr lang="fr-FR" sz="2000" spc="-79" dirty="0">
                <a:cs typeface="Tahoma"/>
              </a:rPr>
              <a:t>macroprudentielle</a:t>
            </a:r>
            <a:r>
              <a:rPr lang="fr-FR" sz="2000" spc="-10" dirty="0">
                <a:cs typeface="Tahoma"/>
              </a:rPr>
              <a:t> </a:t>
            </a:r>
            <a:r>
              <a:rPr lang="fr-FR" sz="2000" spc="-50" dirty="0">
                <a:cs typeface="Tahoma"/>
              </a:rPr>
              <a:t>est </a:t>
            </a:r>
            <a:r>
              <a:rPr lang="fr-FR" sz="2000" spc="-79" dirty="0">
                <a:cs typeface="Tahoma"/>
              </a:rPr>
              <a:t>constituée d’un</a:t>
            </a:r>
            <a:r>
              <a:rPr lang="fr-FR" sz="2000" spc="-40" dirty="0">
                <a:cs typeface="Tahoma"/>
              </a:rPr>
              <a:t> cycle</a:t>
            </a:r>
            <a:r>
              <a:rPr lang="fr-FR" sz="2000" spc="20" dirty="0">
                <a:cs typeface="Tahoma"/>
              </a:rPr>
              <a:t> </a:t>
            </a:r>
            <a:r>
              <a:rPr lang="fr-FR" sz="2000" spc="-40" dirty="0">
                <a:cs typeface="Tahoma"/>
              </a:rPr>
              <a:t>continu</a:t>
            </a:r>
            <a:r>
              <a:rPr lang="fr-FR" sz="2000" dirty="0">
                <a:cs typeface="Tahoma"/>
              </a:rPr>
              <a:t> </a:t>
            </a:r>
            <a:r>
              <a:rPr lang="fr-FR" sz="2000" spc="-99" dirty="0">
                <a:cs typeface="Tahoma"/>
              </a:rPr>
              <a:t>de quatre étapes :</a:t>
            </a:r>
            <a:endParaRPr lang="fr-FR" sz="2000" dirty="0"/>
          </a:p>
        </p:txBody>
      </p:sp>
      <p:grpSp>
        <p:nvGrpSpPr>
          <p:cNvPr id="4" name="object 4"/>
          <p:cNvGrpSpPr/>
          <p:nvPr/>
        </p:nvGrpSpPr>
        <p:grpSpPr>
          <a:xfrm>
            <a:off x="1293743" y="3644474"/>
            <a:ext cx="1463459" cy="710967"/>
            <a:chOff x="650744" y="1839109"/>
            <a:chExt cx="738505" cy="358775"/>
          </a:xfrm>
        </p:grpSpPr>
        <p:sp>
          <p:nvSpPr>
            <p:cNvPr id="5" name="object 5"/>
            <p:cNvSpPr/>
            <p:nvPr/>
          </p:nvSpPr>
          <p:spPr>
            <a:xfrm>
              <a:off x="653284" y="1841649"/>
              <a:ext cx="733425" cy="353695"/>
            </a:xfrm>
            <a:custGeom>
              <a:avLst/>
              <a:gdLst/>
              <a:ahLst/>
              <a:cxnLst/>
              <a:rect l="l" t="t" r="r" b="b"/>
              <a:pathLst>
                <a:path w="733425" h="353694">
                  <a:moveTo>
                    <a:pt x="366666" y="0"/>
                  </a:moveTo>
                  <a:lnTo>
                    <a:pt x="300757" y="2848"/>
                  </a:lnTo>
                  <a:lnTo>
                    <a:pt x="238723" y="11062"/>
                  </a:lnTo>
                  <a:lnTo>
                    <a:pt x="181601" y="24141"/>
                  </a:lnTo>
                  <a:lnTo>
                    <a:pt x="130427" y="41587"/>
                  </a:lnTo>
                  <a:lnTo>
                    <a:pt x="86234" y="62899"/>
                  </a:lnTo>
                  <a:lnTo>
                    <a:pt x="50060" y="87578"/>
                  </a:lnTo>
                  <a:lnTo>
                    <a:pt x="22939" y="115126"/>
                  </a:lnTo>
                  <a:lnTo>
                    <a:pt x="0" y="176827"/>
                  </a:lnTo>
                  <a:lnTo>
                    <a:pt x="5907" y="208613"/>
                  </a:lnTo>
                  <a:lnTo>
                    <a:pt x="50060" y="266076"/>
                  </a:lnTo>
                  <a:lnTo>
                    <a:pt x="86234" y="290756"/>
                  </a:lnTo>
                  <a:lnTo>
                    <a:pt x="130427" y="312068"/>
                  </a:lnTo>
                  <a:lnTo>
                    <a:pt x="181601" y="329513"/>
                  </a:lnTo>
                  <a:lnTo>
                    <a:pt x="238723" y="342592"/>
                  </a:lnTo>
                  <a:lnTo>
                    <a:pt x="300757" y="350806"/>
                  </a:lnTo>
                  <a:lnTo>
                    <a:pt x="366666" y="353655"/>
                  </a:lnTo>
                  <a:lnTo>
                    <a:pt x="432576" y="350806"/>
                  </a:lnTo>
                  <a:lnTo>
                    <a:pt x="494609" y="342592"/>
                  </a:lnTo>
                  <a:lnTo>
                    <a:pt x="551731" y="329513"/>
                  </a:lnTo>
                  <a:lnTo>
                    <a:pt x="602906" y="312068"/>
                  </a:lnTo>
                  <a:lnTo>
                    <a:pt x="647098" y="290756"/>
                  </a:lnTo>
                  <a:lnTo>
                    <a:pt x="683273" y="266076"/>
                  </a:lnTo>
                  <a:lnTo>
                    <a:pt x="710394" y="238529"/>
                  </a:lnTo>
                  <a:lnTo>
                    <a:pt x="733333" y="176827"/>
                  </a:lnTo>
                  <a:lnTo>
                    <a:pt x="727426" y="145042"/>
                  </a:lnTo>
                  <a:lnTo>
                    <a:pt x="683273" y="87578"/>
                  </a:lnTo>
                  <a:lnTo>
                    <a:pt x="647098" y="62899"/>
                  </a:lnTo>
                  <a:lnTo>
                    <a:pt x="602906" y="41587"/>
                  </a:lnTo>
                  <a:lnTo>
                    <a:pt x="551731" y="24141"/>
                  </a:lnTo>
                  <a:lnTo>
                    <a:pt x="494609" y="11062"/>
                  </a:lnTo>
                  <a:lnTo>
                    <a:pt x="432576" y="2848"/>
                  </a:lnTo>
                  <a:lnTo>
                    <a:pt x="366666" y="0"/>
                  </a:lnTo>
                  <a:close/>
                </a:path>
              </a:pathLst>
            </a:custGeom>
            <a:solidFill>
              <a:srgbClr val="00008C"/>
            </a:solidFill>
          </p:spPr>
          <p:txBody>
            <a:bodyPr wrap="square" lIns="0" tIns="0" rIns="0" bIns="0" rtlCol="0"/>
            <a:lstStyle/>
            <a:p>
              <a:endParaRPr sz="3567"/>
            </a:p>
          </p:txBody>
        </p:sp>
        <p:sp>
          <p:nvSpPr>
            <p:cNvPr id="6" name="object 6"/>
            <p:cNvSpPr/>
            <p:nvPr/>
          </p:nvSpPr>
          <p:spPr>
            <a:xfrm>
              <a:off x="653284" y="1841649"/>
              <a:ext cx="733425" cy="353695"/>
            </a:xfrm>
            <a:custGeom>
              <a:avLst/>
              <a:gdLst/>
              <a:ahLst/>
              <a:cxnLst/>
              <a:rect l="l" t="t" r="r" b="b"/>
              <a:pathLst>
                <a:path w="733425" h="353694">
                  <a:moveTo>
                    <a:pt x="733333" y="176827"/>
                  </a:moveTo>
                  <a:lnTo>
                    <a:pt x="710394" y="115126"/>
                  </a:lnTo>
                  <a:lnTo>
                    <a:pt x="683273" y="87578"/>
                  </a:lnTo>
                  <a:lnTo>
                    <a:pt x="647098" y="62899"/>
                  </a:lnTo>
                  <a:lnTo>
                    <a:pt x="602906" y="41587"/>
                  </a:lnTo>
                  <a:lnTo>
                    <a:pt x="551731" y="24141"/>
                  </a:lnTo>
                  <a:lnTo>
                    <a:pt x="494609" y="11062"/>
                  </a:lnTo>
                  <a:lnTo>
                    <a:pt x="432576" y="2848"/>
                  </a:lnTo>
                  <a:lnTo>
                    <a:pt x="366666" y="0"/>
                  </a:lnTo>
                  <a:lnTo>
                    <a:pt x="300757" y="2848"/>
                  </a:lnTo>
                  <a:lnTo>
                    <a:pt x="238723" y="11062"/>
                  </a:lnTo>
                  <a:lnTo>
                    <a:pt x="181601" y="24141"/>
                  </a:lnTo>
                  <a:lnTo>
                    <a:pt x="130427" y="41587"/>
                  </a:lnTo>
                  <a:lnTo>
                    <a:pt x="86234" y="62899"/>
                  </a:lnTo>
                  <a:lnTo>
                    <a:pt x="50060" y="87578"/>
                  </a:lnTo>
                  <a:lnTo>
                    <a:pt x="22939" y="115126"/>
                  </a:lnTo>
                  <a:lnTo>
                    <a:pt x="0" y="176827"/>
                  </a:lnTo>
                  <a:lnTo>
                    <a:pt x="5907" y="208613"/>
                  </a:lnTo>
                  <a:lnTo>
                    <a:pt x="50060" y="266076"/>
                  </a:lnTo>
                  <a:lnTo>
                    <a:pt x="86234" y="290756"/>
                  </a:lnTo>
                  <a:lnTo>
                    <a:pt x="130427" y="312068"/>
                  </a:lnTo>
                  <a:lnTo>
                    <a:pt x="181601" y="329513"/>
                  </a:lnTo>
                  <a:lnTo>
                    <a:pt x="238723" y="342592"/>
                  </a:lnTo>
                  <a:lnTo>
                    <a:pt x="300757" y="350806"/>
                  </a:lnTo>
                  <a:lnTo>
                    <a:pt x="366666" y="353655"/>
                  </a:lnTo>
                  <a:lnTo>
                    <a:pt x="432576" y="350806"/>
                  </a:lnTo>
                  <a:lnTo>
                    <a:pt x="494609" y="342592"/>
                  </a:lnTo>
                  <a:lnTo>
                    <a:pt x="551731" y="329513"/>
                  </a:lnTo>
                  <a:lnTo>
                    <a:pt x="602906" y="312068"/>
                  </a:lnTo>
                  <a:lnTo>
                    <a:pt x="647098" y="290756"/>
                  </a:lnTo>
                  <a:lnTo>
                    <a:pt x="683273" y="266076"/>
                  </a:lnTo>
                  <a:lnTo>
                    <a:pt x="710394" y="238529"/>
                  </a:lnTo>
                  <a:lnTo>
                    <a:pt x="733333" y="176827"/>
                  </a:lnTo>
                  <a:close/>
                </a:path>
              </a:pathLst>
            </a:custGeom>
            <a:ln w="4554">
              <a:solidFill>
                <a:srgbClr val="000000"/>
              </a:solidFill>
            </a:ln>
          </p:spPr>
          <p:txBody>
            <a:bodyPr wrap="square" lIns="0" tIns="0" rIns="0" bIns="0" rtlCol="0"/>
            <a:lstStyle/>
            <a:p>
              <a:endParaRPr sz="3567"/>
            </a:p>
          </p:txBody>
        </p:sp>
      </p:grpSp>
      <p:sp>
        <p:nvSpPr>
          <p:cNvPr id="7" name="object 7"/>
          <p:cNvSpPr txBox="1"/>
          <p:nvPr/>
        </p:nvSpPr>
        <p:spPr>
          <a:xfrm>
            <a:off x="1511302" y="3795920"/>
            <a:ext cx="1029329" cy="375649"/>
          </a:xfrm>
          <a:prstGeom prst="rect">
            <a:avLst/>
          </a:prstGeom>
        </p:spPr>
        <p:txBody>
          <a:bodyPr vert="horz" wrap="square" lIns="0" tIns="23909" rIns="0" bIns="0" rtlCol="0">
            <a:spAutoFit/>
          </a:bodyPr>
          <a:lstStyle/>
          <a:p>
            <a:pPr marL="168623">
              <a:spcBef>
                <a:spcPts val="188"/>
              </a:spcBef>
            </a:pPr>
            <a:r>
              <a:rPr lang="fr-FR" sz="892" spc="-50" dirty="0">
                <a:solidFill>
                  <a:srgbClr val="FFFFFF"/>
                </a:solidFill>
                <a:latin typeface="Tahoma"/>
                <a:cs typeface="Tahoma"/>
              </a:rPr>
              <a:t>E</a:t>
            </a:r>
            <a:r>
              <a:rPr sz="892" spc="-50" dirty="0">
                <a:solidFill>
                  <a:srgbClr val="FFFFFF"/>
                </a:solidFill>
                <a:latin typeface="Tahoma"/>
                <a:cs typeface="Tahoma"/>
              </a:rPr>
              <a:t>valuation</a:t>
            </a:r>
            <a:r>
              <a:rPr sz="892" spc="129" dirty="0">
                <a:solidFill>
                  <a:srgbClr val="FFFFFF"/>
                </a:solidFill>
                <a:latin typeface="Tahoma"/>
                <a:cs typeface="Tahoma"/>
              </a:rPr>
              <a:t> </a:t>
            </a:r>
            <a:r>
              <a:rPr sz="892" spc="-50" dirty="0">
                <a:solidFill>
                  <a:srgbClr val="FFFFFF"/>
                </a:solidFill>
                <a:latin typeface="Tahoma"/>
                <a:cs typeface="Tahoma"/>
              </a:rPr>
              <a:t>du</a:t>
            </a:r>
            <a:endParaRPr sz="892" dirty="0">
              <a:latin typeface="Tahoma"/>
              <a:cs typeface="Tahoma"/>
            </a:endParaRPr>
          </a:p>
          <a:p>
            <a:pPr marL="75503">
              <a:spcBef>
                <a:spcPts val="644"/>
              </a:spcBef>
            </a:pPr>
            <a:r>
              <a:rPr sz="892" dirty="0" err="1">
                <a:solidFill>
                  <a:srgbClr val="FFFFFF"/>
                </a:solidFill>
                <a:latin typeface="Tahoma"/>
                <a:cs typeface="Tahoma"/>
              </a:rPr>
              <a:t>risque</a:t>
            </a:r>
            <a:r>
              <a:rPr sz="892" spc="-69" dirty="0">
                <a:solidFill>
                  <a:srgbClr val="FFFFFF"/>
                </a:solidFill>
                <a:latin typeface="Tahoma"/>
                <a:cs typeface="Tahoma"/>
              </a:rPr>
              <a:t> </a:t>
            </a:r>
            <a:r>
              <a:rPr sz="892" spc="-20" dirty="0" err="1">
                <a:solidFill>
                  <a:srgbClr val="FFFFFF"/>
                </a:solidFill>
                <a:latin typeface="Tahoma"/>
                <a:cs typeface="Tahoma"/>
              </a:rPr>
              <a:t>syst</a:t>
            </a:r>
            <a:r>
              <a:rPr lang="fr-FR" sz="892" spc="-20" dirty="0">
                <a:solidFill>
                  <a:srgbClr val="FFFFFF"/>
                </a:solidFill>
                <a:latin typeface="Tahoma"/>
                <a:cs typeface="Tahoma"/>
              </a:rPr>
              <a:t>é</a:t>
            </a:r>
            <a:r>
              <a:rPr sz="892" spc="-20" dirty="0" err="1">
                <a:solidFill>
                  <a:srgbClr val="FFFFFF"/>
                </a:solidFill>
                <a:latin typeface="Tahoma"/>
                <a:cs typeface="Tahoma"/>
              </a:rPr>
              <a:t>mique</a:t>
            </a:r>
            <a:endParaRPr sz="892" dirty="0">
              <a:latin typeface="Tahoma"/>
              <a:cs typeface="Tahoma"/>
            </a:endParaRPr>
          </a:p>
        </p:txBody>
      </p:sp>
      <p:grpSp>
        <p:nvGrpSpPr>
          <p:cNvPr id="8" name="object 8"/>
          <p:cNvGrpSpPr/>
          <p:nvPr/>
        </p:nvGrpSpPr>
        <p:grpSpPr>
          <a:xfrm>
            <a:off x="3205423" y="3679932"/>
            <a:ext cx="1605653" cy="640499"/>
            <a:chOff x="1615435" y="1857002"/>
            <a:chExt cx="810260" cy="323215"/>
          </a:xfrm>
        </p:grpSpPr>
        <p:sp>
          <p:nvSpPr>
            <p:cNvPr id="9" name="object 9"/>
            <p:cNvSpPr/>
            <p:nvPr/>
          </p:nvSpPr>
          <p:spPr>
            <a:xfrm>
              <a:off x="1617975" y="1859542"/>
              <a:ext cx="805180" cy="318135"/>
            </a:xfrm>
            <a:custGeom>
              <a:avLst/>
              <a:gdLst/>
              <a:ahLst/>
              <a:cxnLst/>
              <a:rect l="l" t="t" r="r" b="b"/>
              <a:pathLst>
                <a:path w="805180" h="318135">
                  <a:moveTo>
                    <a:pt x="402536" y="0"/>
                  </a:moveTo>
                  <a:lnTo>
                    <a:pt x="337242" y="2080"/>
                  </a:lnTo>
                  <a:lnTo>
                    <a:pt x="275302" y="8102"/>
                  </a:lnTo>
                  <a:lnTo>
                    <a:pt x="217546" y="17739"/>
                  </a:lnTo>
                  <a:lnTo>
                    <a:pt x="164802" y="30664"/>
                  </a:lnTo>
                  <a:lnTo>
                    <a:pt x="117899" y="46550"/>
                  </a:lnTo>
                  <a:lnTo>
                    <a:pt x="77665" y="65069"/>
                  </a:lnTo>
                  <a:lnTo>
                    <a:pt x="44929" y="85894"/>
                  </a:lnTo>
                  <a:lnTo>
                    <a:pt x="5268" y="133154"/>
                  </a:lnTo>
                  <a:lnTo>
                    <a:pt x="0" y="158934"/>
                  </a:lnTo>
                  <a:lnTo>
                    <a:pt x="5268" y="184714"/>
                  </a:lnTo>
                  <a:lnTo>
                    <a:pt x="44929" y="231974"/>
                  </a:lnTo>
                  <a:lnTo>
                    <a:pt x="77665" y="252799"/>
                  </a:lnTo>
                  <a:lnTo>
                    <a:pt x="117899" y="271318"/>
                  </a:lnTo>
                  <a:lnTo>
                    <a:pt x="164802" y="287204"/>
                  </a:lnTo>
                  <a:lnTo>
                    <a:pt x="217546" y="300129"/>
                  </a:lnTo>
                  <a:lnTo>
                    <a:pt x="275302" y="309766"/>
                  </a:lnTo>
                  <a:lnTo>
                    <a:pt x="337242" y="315788"/>
                  </a:lnTo>
                  <a:lnTo>
                    <a:pt x="402536" y="317868"/>
                  </a:lnTo>
                  <a:lnTo>
                    <a:pt x="467830" y="315788"/>
                  </a:lnTo>
                  <a:lnTo>
                    <a:pt x="529769" y="309766"/>
                  </a:lnTo>
                  <a:lnTo>
                    <a:pt x="587526" y="300129"/>
                  </a:lnTo>
                  <a:lnTo>
                    <a:pt x="640270" y="287204"/>
                  </a:lnTo>
                  <a:lnTo>
                    <a:pt x="687173" y="271318"/>
                  </a:lnTo>
                  <a:lnTo>
                    <a:pt x="727407" y="252799"/>
                  </a:lnTo>
                  <a:lnTo>
                    <a:pt x="760142" y="231974"/>
                  </a:lnTo>
                  <a:lnTo>
                    <a:pt x="799804" y="184714"/>
                  </a:lnTo>
                  <a:lnTo>
                    <a:pt x="805072" y="158934"/>
                  </a:lnTo>
                  <a:lnTo>
                    <a:pt x="799804" y="133154"/>
                  </a:lnTo>
                  <a:lnTo>
                    <a:pt x="760142" y="85894"/>
                  </a:lnTo>
                  <a:lnTo>
                    <a:pt x="727407" y="65069"/>
                  </a:lnTo>
                  <a:lnTo>
                    <a:pt x="687173" y="46550"/>
                  </a:lnTo>
                  <a:lnTo>
                    <a:pt x="640270" y="30664"/>
                  </a:lnTo>
                  <a:lnTo>
                    <a:pt x="587526" y="17739"/>
                  </a:lnTo>
                  <a:lnTo>
                    <a:pt x="529769" y="8102"/>
                  </a:lnTo>
                  <a:lnTo>
                    <a:pt x="467830" y="2080"/>
                  </a:lnTo>
                  <a:lnTo>
                    <a:pt x="402536" y="0"/>
                  </a:lnTo>
                  <a:close/>
                </a:path>
              </a:pathLst>
            </a:custGeom>
            <a:solidFill>
              <a:srgbClr val="0F33A5"/>
            </a:solidFill>
          </p:spPr>
          <p:txBody>
            <a:bodyPr wrap="square" lIns="0" tIns="0" rIns="0" bIns="0" rtlCol="0"/>
            <a:lstStyle/>
            <a:p>
              <a:endParaRPr sz="3567"/>
            </a:p>
          </p:txBody>
        </p:sp>
        <p:sp>
          <p:nvSpPr>
            <p:cNvPr id="10" name="object 10"/>
            <p:cNvSpPr/>
            <p:nvPr/>
          </p:nvSpPr>
          <p:spPr>
            <a:xfrm>
              <a:off x="1617975" y="1859542"/>
              <a:ext cx="805180" cy="318135"/>
            </a:xfrm>
            <a:custGeom>
              <a:avLst/>
              <a:gdLst/>
              <a:ahLst/>
              <a:cxnLst/>
              <a:rect l="l" t="t" r="r" b="b"/>
              <a:pathLst>
                <a:path w="805180" h="318135">
                  <a:moveTo>
                    <a:pt x="805072" y="158934"/>
                  </a:moveTo>
                  <a:lnTo>
                    <a:pt x="784551" y="108698"/>
                  </a:lnTo>
                  <a:lnTo>
                    <a:pt x="727407" y="65069"/>
                  </a:lnTo>
                  <a:lnTo>
                    <a:pt x="687173" y="46550"/>
                  </a:lnTo>
                  <a:lnTo>
                    <a:pt x="640270" y="30664"/>
                  </a:lnTo>
                  <a:lnTo>
                    <a:pt x="587526" y="17739"/>
                  </a:lnTo>
                  <a:lnTo>
                    <a:pt x="529769" y="8102"/>
                  </a:lnTo>
                  <a:lnTo>
                    <a:pt x="467830" y="2080"/>
                  </a:lnTo>
                  <a:lnTo>
                    <a:pt x="402536" y="0"/>
                  </a:lnTo>
                  <a:lnTo>
                    <a:pt x="337242" y="2080"/>
                  </a:lnTo>
                  <a:lnTo>
                    <a:pt x="275302" y="8102"/>
                  </a:lnTo>
                  <a:lnTo>
                    <a:pt x="217546" y="17739"/>
                  </a:lnTo>
                  <a:lnTo>
                    <a:pt x="164802" y="30664"/>
                  </a:lnTo>
                  <a:lnTo>
                    <a:pt x="117899" y="46550"/>
                  </a:lnTo>
                  <a:lnTo>
                    <a:pt x="77665" y="65069"/>
                  </a:lnTo>
                  <a:lnTo>
                    <a:pt x="44929" y="85894"/>
                  </a:lnTo>
                  <a:lnTo>
                    <a:pt x="5268" y="133154"/>
                  </a:lnTo>
                  <a:lnTo>
                    <a:pt x="0" y="158934"/>
                  </a:lnTo>
                  <a:lnTo>
                    <a:pt x="5268" y="184714"/>
                  </a:lnTo>
                  <a:lnTo>
                    <a:pt x="44929" y="231974"/>
                  </a:lnTo>
                  <a:lnTo>
                    <a:pt x="77665" y="252799"/>
                  </a:lnTo>
                  <a:lnTo>
                    <a:pt x="117899" y="271318"/>
                  </a:lnTo>
                  <a:lnTo>
                    <a:pt x="164802" y="287204"/>
                  </a:lnTo>
                  <a:lnTo>
                    <a:pt x="217546" y="300129"/>
                  </a:lnTo>
                  <a:lnTo>
                    <a:pt x="275302" y="309766"/>
                  </a:lnTo>
                  <a:lnTo>
                    <a:pt x="337242" y="315788"/>
                  </a:lnTo>
                  <a:lnTo>
                    <a:pt x="402536" y="317868"/>
                  </a:lnTo>
                  <a:lnTo>
                    <a:pt x="467830" y="315788"/>
                  </a:lnTo>
                  <a:lnTo>
                    <a:pt x="529769" y="309766"/>
                  </a:lnTo>
                  <a:lnTo>
                    <a:pt x="587526" y="300129"/>
                  </a:lnTo>
                  <a:lnTo>
                    <a:pt x="640270" y="287204"/>
                  </a:lnTo>
                  <a:lnTo>
                    <a:pt x="687173" y="271318"/>
                  </a:lnTo>
                  <a:lnTo>
                    <a:pt x="727407" y="252799"/>
                  </a:lnTo>
                  <a:lnTo>
                    <a:pt x="760142" y="231974"/>
                  </a:lnTo>
                  <a:lnTo>
                    <a:pt x="799804" y="184714"/>
                  </a:lnTo>
                  <a:lnTo>
                    <a:pt x="805072" y="158934"/>
                  </a:lnTo>
                  <a:close/>
                </a:path>
              </a:pathLst>
            </a:custGeom>
            <a:ln w="4554">
              <a:solidFill>
                <a:srgbClr val="000000"/>
              </a:solidFill>
            </a:ln>
          </p:spPr>
          <p:txBody>
            <a:bodyPr wrap="square" lIns="0" tIns="0" rIns="0" bIns="0" rtlCol="0"/>
            <a:lstStyle/>
            <a:p>
              <a:endParaRPr sz="3567"/>
            </a:p>
          </p:txBody>
        </p:sp>
      </p:grpSp>
      <p:sp>
        <p:nvSpPr>
          <p:cNvPr id="11" name="object 11"/>
          <p:cNvSpPr txBox="1"/>
          <p:nvPr/>
        </p:nvSpPr>
        <p:spPr>
          <a:xfrm>
            <a:off x="3494113" y="3792771"/>
            <a:ext cx="1028071" cy="375649"/>
          </a:xfrm>
          <a:prstGeom prst="rect">
            <a:avLst/>
          </a:prstGeom>
        </p:spPr>
        <p:txBody>
          <a:bodyPr vert="horz" wrap="square" lIns="0" tIns="23909" rIns="0" bIns="0" rtlCol="0">
            <a:spAutoFit/>
          </a:bodyPr>
          <a:lstStyle/>
          <a:p>
            <a:pPr marL="25168">
              <a:spcBef>
                <a:spcPts val="188"/>
              </a:spcBef>
            </a:pPr>
            <a:r>
              <a:rPr sz="892" dirty="0">
                <a:solidFill>
                  <a:srgbClr val="FFFFFF"/>
                </a:solidFill>
                <a:latin typeface="Tahoma"/>
                <a:cs typeface="Tahoma"/>
              </a:rPr>
              <a:t>Choix</a:t>
            </a:r>
            <a:r>
              <a:rPr sz="892" spc="20" dirty="0">
                <a:solidFill>
                  <a:srgbClr val="FFFFFF"/>
                </a:solidFill>
                <a:latin typeface="Tahoma"/>
                <a:cs typeface="Tahoma"/>
              </a:rPr>
              <a:t> </a:t>
            </a:r>
            <a:r>
              <a:rPr sz="892" dirty="0">
                <a:solidFill>
                  <a:srgbClr val="FFFFFF"/>
                </a:solidFill>
                <a:latin typeface="Tahoma"/>
                <a:cs typeface="Tahoma"/>
              </a:rPr>
              <a:t>et</a:t>
            </a:r>
            <a:r>
              <a:rPr sz="892" spc="30" dirty="0">
                <a:solidFill>
                  <a:srgbClr val="FFFFFF"/>
                </a:solidFill>
                <a:latin typeface="Tahoma"/>
                <a:cs typeface="Tahoma"/>
              </a:rPr>
              <a:t> </a:t>
            </a:r>
            <a:r>
              <a:rPr sz="892" spc="-20" dirty="0">
                <a:solidFill>
                  <a:srgbClr val="FFFFFF"/>
                </a:solidFill>
                <a:latin typeface="Tahoma"/>
                <a:cs typeface="Tahoma"/>
              </a:rPr>
              <a:t>calibration</a:t>
            </a:r>
            <a:endParaRPr sz="892">
              <a:latin typeface="Tahoma"/>
              <a:cs typeface="Tahoma"/>
            </a:endParaRPr>
          </a:p>
          <a:p>
            <a:pPr marL="122061">
              <a:spcBef>
                <a:spcPts val="644"/>
              </a:spcBef>
            </a:pPr>
            <a:r>
              <a:rPr sz="892" spc="-20" dirty="0">
                <a:solidFill>
                  <a:srgbClr val="FFFFFF"/>
                </a:solidFill>
                <a:latin typeface="Tahoma"/>
                <a:cs typeface="Tahoma"/>
              </a:rPr>
              <a:t>des</a:t>
            </a:r>
            <a:r>
              <a:rPr sz="892" spc="-30" dirty="0">
                <a:solidFill>
                  <a:srgbClr val="FFFFFF"/>
                </a:solidFill>
                <a:latin typeface="Tahoma"/>
                <a:cs typeface="Tahoma"/>
              </a:rPr>
              <a:t> </a:t>
            </a:r>
            <a:r>
              <a:rPr sz="892" spc="-20" dirty="0">
                <a:solidFill>
                  <a:srgbClr val="FFFFFF"/>
                </a:solidFill>
                <a:latin typeface="Tahoma"/>
                <a:cs typeface="Tahoma"/>
              </a:rPr>
              <a:t>instruments</a:t>
            </a:r>
            <a:endParaRPr sz="892">
              <a:latin typeface="Tahoma"/>
              <a:cs typeface="Tahoma"/>
            </a:endParaRPr>
          </a:p>
        </p:txBody>
      </p:sp>
      <p:grpSp>
        <p:nvGrpSpPr>
          <p:cNvPr id="12" name="object 12"/>
          <p:cNvGrpSpPr/>
          <p:nvPr/>
        </p:nvGrpSpPr>
        <p:grpSpPr>
          <a:xfrm>
            <a:off x="2751468" y="3511236"/>
            <a:ext cx="3977640" cy="977737"/>
            <a:chOff x="1386355" y="1771873"/>
            <a:chExt cx="2007235" cy="493395"/>
          </a:xfrm>
        </p:grpSpPr>
        <p:sp>
          <p:nvSpPr>
            <p:cNvPr id="13" name="object 13"/>
            <p:cNvSpPr/>
            <p:nvPr/>
          </p:nvSpPr>
          <p:spPr>
            <a:xfrm>
              <a:off x="1388895" y="2018477"/>
              <a:ext cx="192405" cy="0"/>
            </a:xfrm>
            <a:custGeom>
              <a:avLst/>
              <a:gdLst/>
              <a:ahLst/>
              <a:cxnLst/>
              <a:rect l="l" t="t" r="r" b="b"/>
              <a:pathLst>
                <a:path w="192405">
                  <a:moveTo>
                    <a:pt x="0" y="0"/>
                  </a:moveTo>
                  <a:lnTo>
                    <a:pt x="191782" y="0"/>
                  </a:lnTo>
                </a:path>
              </a:pathLst>
            </a:custGeom>
            <a:ln w="4554">
              <a:solidFill>
                <a:srgbClr val="000000"/>
              </a:solidFill>
            </a:ln>
          </p:spPr>
          <p:txBody>
            <a:bodyPr wrap="square" lIns="0" tIns="0" rIns="0" bIns="0" rtlCol="0"/>
            <a:lstStyle/>
            <a:p>
              <a:endParaRPr sz="3567"/>
            </a:p>
          </p:txBody>
        </p:sp>
        <p:sp>
          <p:nvSpPr>
            <p:cNvPr id="14" name="object 14"/>
            <p:cNvSpPr/>
            <p:nvPr/>
          </p:nvSpPr>
          <p:spPr>
            <a:xfrm>
              <a:off x="1568392" y="2003095"/>
              <a:ext cx="41275" cy="31115"/>
            </a:xfrm>
            <a:custGeom>
              <a:avLst/>
              <a:gdLst/>
              <a:ahLst/>
              <a:cxnLst/>
              <a:rect l="l" t="t" r="r" b="b"/>
              <a:pathLst>
                <a:path w="41275" h="31114">
                  <a:moveTo>
                    <a:pt x="0" y="0"/>
                  </a:moveTo>
                  <a:lnTo>
                    <a:pt x="13423" y="15381"/>
                  </a:lnTo>
                  <a:lnTo>
                    <a:pt x="0" y="30763"/>
                  </a:lnTo>
                  <a:lnTo>
                    <a:pt x="40818" y="15381"/>
                  </a:lnTo>
                  <a:lnTo>
                    <a:pt x="0" y="0"/>
                  </a:lnTo>
                  <a:close/>
                </a:path>
              </a:pathLst>
            </a:custGeom>
            <a:solidFill>
              <a:srgbClr val="000000"/>
            </a:solidFill>
          </p:spPr>
          <p:txBody>
            <a:bodyPr wrap="square" lIns="0" tIns="0" rIns="0" bIns="0" rtlCol="0"/>
            <a:lstStyle/>
            <a:p>
              <a:endParaRPr sz="3567"/>
            </a:p>
          </p:txBody>
        </p:sp>
        <p:sp>
          <p:nvSpPr>
            <p:cNvPr id="15" name="object 15"/>
            <p:cNvSpPr/>
            <p:nvPr/>
          </p:nvSpPr>
          <p:spPr>
            <a:xfrm>
              <a:off x="1568392" y="2003095"/>
              <a:ext cx="41275" cy="31115"/>
            </a:xfrm>
            <a:custGeom>
              <a:avLst/>
              <a:gdLst/>
              <a:ahLst/>
              <a:cxnLst/>
              <a:rect l="l" t="t" r="r" b="b"/>
              <a:pathLst>
                <a:path w="41275" h="31114">
                  <a:moveTo>
                    <a:pt x="40818" y="15381"/>
                  </a:moveTo>
                  <a:lnTo>
                    <a:pt x="0" y="0"/>
                  </a:lnTo>
                  <a:lnTo>
                    <a:pt x="13423" y="15381"/>
                  </a:lnTo>
                  <a:lnTo>
                    <a:pt x="0" y="30763"/>
                  </a:lnTo>
                  <a:lnTo>
                    <a:pt x="40818" y="15381"/>
                  </a:lnTo>
                  <a:close/>
                </a:path>
              </a:pathLst>
            </a:custGeom>
            <a:ln w="4554">
              <a:solidFill>
                <a:srgbClr val="000000"/>
              </a:solidFill>
            </a:ln>
          </p:spPr>
          <p:txBody>
            <a:bodyPr wrap="square" lIns="0" tIns="0" rIns="0" bIns="0" rtlCol="0"/>
            <a:lstStyle/>
            <a:p>
              <a:endParaRPr sz="3567"/>
            </a:p>
          </p:txBody>
        </p:sp>
        <p:sp>
          <p:nvSpPr>
            <p:cNvPr id="16" name="object 16"/>
            <p:cNvSpPr/>
            <p:nvPr/>
          </p:nvSpPr>
          <p:spPr>
            <a:xfrm>
              <a:off x="2654405" y="1774413"/>
              <a:ext cx="736600" cy="488315"/>
            </a:xfrm>
            <a:custGeom>
              <a:avLst/>
              <a:gdLst/>
              <a:ahLst/>
              <a:cxnLst/>
              <a:rect l="l" t="t" r="r" b="b"/>
              <a:pathLst>
                <a:path w="736600" h="488314">
                  <a:moveTo>
                    <a:pt x="368078" y="0"/>
                  </a:moveTo>
                  <a:lnTo>
                    <a:pt x="313685" y="2646"/>
                  </a:lnTo>
                  <a:lnTo>
                    <a:pt x="261771" y="10333"/>
                  </a:lnTo>
                  <a:lnTo>
                    <a:pt x="212904" y="22683"/>
                  </a:lnTo>
                  <a:lnTo>
                    <a:pt x="167654" y="39319"/>
                  </a:lnTo>
                  <a:lnTo>
                    <a:pt x="126590" y="59864"/>
                  </a:lnTo>
                  <a:lnTo>
                    <a:pt x="90282" y="83939"/>
                  </a:lnTo>
                  <a:lnTo>
                    <a:pt x="59299" y="111167"/>
                  </a:lnTo>
                  <a:lnTo>
                    <a:pt x="34209" y="141171"/>
                  </a:lnTo>
                  <a:lnTo>
                    <a:pt x="3990" y="207997"/>
                  </a:lnTo>
                  <a:lnTo>
                    <a:pt x="0" y="244063"/>
                  </a:lnTo>
                  <a:lnTo>
                    <a:pt x="3990" y="280129"/>
                  </a:lnTo>
                  <a:lnTo>
                    <a:pt x="34209" y="346954"/>
                  </a:lnTo>
                  <a:lnTo>
                    <a:pt x="59299" y="376959"/>
                  </a:lnTo>
                  <a:lnTo>
                    <a:pt x="90282" y="404187"/>
                  </a:lnTo>
                  <a:lnTo>
                    <a:pt x="126590" y="428262"/>
                  </a:lnTo>
                  <a:lnTo>
                    <a:pt x="167654" y="448806"/>
                  </a:lnTo>
                  <a:lnTo>
                    <a:pt x="212904" y="465442"/>
                  </a:lnTo>
                  <a:lnTo>
                    <a:pt x="261771" y="477793"/>
                  </a:lnTo>
                  <a:lnTo>
                    <a:pt x="313685" y="485480"/>
                  </a:lnTo>
                  <a:lnTo>
                    <a:pt x="368078" y="488126"/>
                  </a:lnTo>
                  <a:lnTo>
                    <a:pt x="422470" y="485480"/>
                  </a:lnTo>
                  <a:lnTo>
                    <a:pt x="474385" y="477793"/>
                  </a:lnTo>
                  <a:lnTo>
                    <a:pt x="523251" y="465442"/>
                  </a:lnTo>
                  <a:lnTo>
                    <a:pt x="568501" y="448806"/>
                  </a:lnTo>
                  <a:lnTo>
                    <a:pt x="609565" y="428262"/>
                  </a:lnTo>
                  <a:lnTo>
                    <a:pt x="645874" y="404187"/>
                  </a:lnTo>
                  <a:lnTo>
                    <a:pt x="676857" y="376959"/>
                  </a:lnTo>
                  <a:lnTo>
                    <a:pt x="701947" y="346954"/>
                  </a:lnTo>
                  <a:lnTo>
                    <a:pt x="732165" y="280129"/>
                  </a:lnTo>
                  <a:lnTo>
                    <a:pt x="736156" y="244063"/>
                  </a:lnTo>
                  <a:lnTo>
                    <a:pt x="732165" y="207997"/>
                  </a:lnTo>
                  <a:lnTo>
                    <a:pt x="701947" y="141171"/>
                  </a:lnTo>
                  <a:lnTo>
                    <a:pt x="676857" y="111167"/>
                  </a:lnTo>
                  <a:lnTo>
                    <a:pt x="645874" y="83939"/>
                  </a:lnTo>
                  <a:lnTo>
                    <a:pt x="609565" y="59864"/>
                  </a:lnTo>
                  <a:lnTo>
                    <a:pt x="568501" y="39319"/>
                  </a:lnTo>
                  <a:lnTo>
                    <a:pt x="523251" y="22683"/>
                  </a:lnTo>
                  <a:lnTo>
                    <a:pt x="474385" y="10333"/>
                  </a:lnTo>
                  <a:lnTo>
                    <a:pt x="422470" y="2646"/>
                  </a:lnTo>
                  <a:lnTo>
                    <a:pt x="368078" y="0"/>
                  </a:lnTo>
                  <a:close/>
                </a:path>
              </a:pathLst>
            </a:custGeom>
            <a:solidFill>
              <a:srgbClr val="7F007F"/>
            </a:solidFill>
          </p:spPr>
          <p:txBody>
            <a:bodyPr wrap="square" lIns="0" tIns="0" rIns="0" bIns="0" rtlCol="0"/>
            <a:lstStyle/>
            <a:p>
              <a:endParaRPr sz="3567"/>
            </a:p>
          </p:txBody>
        </p:sp>
        <p:sp>
          <p:nvSpPr>
            <p:cNvPr id="17" name="object 17"/>
            <p:cNvSpPr/>
            <p:nvPr/>
          </p:nvSpPr>
          <p:spPr>
            <a:xfrm>
              <a:off x="2654405" y="1774413"/>
              <a:ext cx="736600" cy="488315"/>
            </a:xfrm>
            <a:custGeom>
              <a:avLst/>
              <a:gdLst/>
              <a:ahLst/>
              <a:cxnLst/>
              <a:rect l="l" t="t" r="r" b="b"/>
              <a:pathLst>
                <a:path w="736600" h="488314">
                  <a:moveTo>
                    <a:pt x="736156" y="244063"/>
                  </a:moveTo>
                  <a:lnTo>
                    <a:pt x="720572" y="173574"/>
                  </a:lnTo>
                  <a:lnTo>
                    <a:pt x="676857" y="111167"/>
                  </a:lnTo>
                  <a:lnTo>
                    <a:pt x="645874" y="83939"/>
                  </a:lnTo>
                  <a:lnTo>
                    <a:pt x="609565" y="59864"/>
                  </a:lnTo>
                  <a:lnTo>
                    <a:pt x="568501" y="39319"/>
                  </a:lnTo>
                  <a:lnTo>
                    <a:pt x="523251" y="22683"/>
                  </a:lnTo>
                  <a:lnTo>
                    <a:pt x="474385" y="10333"/>
                  </a:lnTo>
                  <a:lnTo>
                    <a:pt x="422470" y="2646"/>
                  </a:lnTo>
                  <a:lnTo>
                    <a:pt x="368078" y="0"/>
                  </a:lnTo>
                  <a:lnTo>
                    <a:pt x="313685" y="2646"/>
                  </a:lnTo>
                  <a:lnTo>
                    <a:pt x="261771" y="10333"/>
                  </a:lnTo>
                  <a:lnTo>
                    <a:pt x="212904" y="22683"/>
                  </a:lnTo>
                  <a:lnTo>
                    <a:pt x="167654" y="39319"/>
                  </a:lnTo>
                  <a:lnTo>
                    <a:pt x="126590" y="59864"/>
                  </a:lnTo>
                  <a:lnTo>
                    <a:pt x="90282" y="83939"/>
                  </a:lnTo>
                  <a:lnTo>
                    <a:pt x="59299" y="111167"/>
                  </a:lnTo>
                  <a:lnTo>
                    <a:pt x="34209" y="141171"/>
                  </a:lnTo>
                  <a:lnTo>
                    <a:pt x="3990" y="207997"/>
                  </a:lnTo>
                  <a:lnTo>
                    <a:pt x="0" y="244063"/>
                  </a:lnTo>
                  <a:lnTo>
                    <a:pt x="3990" y="280129"/>
                  </a:lnTo>
                  <a:lnTo>
                    <a:pt x="34209" y="346954"/>
                  </a:lnTo>
                  <a:lnTo>
                    <a:pt x="59299" y="376959"/>
                  </a:lnTo>
                  <a:lnTo>
                    <a:pt x="90282" y="404187"/>
                  </a:lnTo>
                  <a:lnTo>
                    <a:pt x="126590" y="428262"/>
                  </a:lnTo>
                  <a:lnTo>
                    <a:pt x="167654" y="448806"/>
                  </a:lnTo>
                  <a:lnTo>
                    <a:pt x="212904" y="465442"/>
                  </a:lnTo>
                  <a:lnTo>
                    <a:pt x="261771" y="477793"/>
                  </a:lnTo>
                  <a:lnTo>
                    <a:pt x="313685" y="485480"/>
                  </a:lnTo>
                  <a:lnTo>
                    <a:pt x="368078" y="488126"/>
                  </a:lnTo>
                  <a:lnTo>
                    <a:pt x="422470" y="485480"/>
                  </a:lnTo>
                  <a:lnTo>
                    <a:pt x="474385" y="477793"/>
                  </a:lnTo>
                  <a:lnTo>
                    <a:pt x="523251" y="465442"/>
                  </a:lnTo>
                  <a:lnTo>
                    <a:pt x="568501" y="448806"/>
                  </a:lnTo>
                  <a:lnTo>
                    <a:pt x="609565" y="428262"/>
                  </a:lnTo>
                  <a:lnTo>
                    <a:pt x="645874" y="404187"/>
                  </a:lnTo>
                  <a:lnTo>
                    <a:pt x="676857" y="376959"/>
                  </a:lnTo>
                  <a:lnTo>
                    <a:pt x="701947" y="346954"/>
                  </a:lnTo>
                  <a:lnTo>
                    <a:pt x="732165" y="280129"/>
                  </a:lnTo>
                  <a:lnTo>
                    <a:pt x="736156" y="244063"/>
                  </a:lnTo>
                  <a:close/>
                </a:path>
              </a:pathLst>
            </a:custGeom>
            <a:ln w="4554">
              <a:solidFill>
                <a:srgbClr val="000000"/>
              </a:solidFill>
            </a:ln>
          </p:spPr>
          <p:txBody>
            <a:bodyPr wrap="square" lIns="0" tIns="0" rIns="0" bIns="0" rtlCol="0"/>
            <a:lstStyle/>
            <a:p>
              <a:endParaRPr sz="3567"/>
            </a:p>
          </p:txBody>
        </p:sp>
      </p:grpSp>
      <p:sp>
        <p:nvSpPr>
          <p:cNvPr id="18" name="object 18"/>
          <p:cNvSpPr txBox="1"/>
          <p:nvPr/>
        </p:nvSpPr>
        <p:spPr>
          <a:xfrm>
            <a:off x="5527927" y="3673495"/>
            <a:ext cx="931178" cy="597954"/>
          </a:xfrm>
          <a:prstGeom prst="rect">
            <a:avLst/>
          </a:prstGeom>
        </p:spPr>
        <p:txBody>
          <a:bodyPr vert="horz" wrap="square" lIns="0" tIns="23909" rIns="0" bIns="0" rtlCol="0">
            <a:spAutoFit/>
          </a:bodyPr>
          <a:lstStyle/>
          <a:p>
            <a:pPr marL="86828">
              <a:spcBef>
                <a:spcPts val="188"/>
              </a:spcBef>
            </a:pPr>
            <a:r>
              <a:rPr sz="892" dirty="0">
                <a:solidFill>
                  <a:srgbClr val="FFFFFF"/>
                </a:solidFill>
                <a:latin typeface="Tahoma"/>
                <a:cs typeface="Tahoma"/>
              </a:rPr>
              <a:t>Mise</a:t>
            </a:r>
            <a:r>
              <a:rPr sz="892" spc="30" dirty="0">
                <a:solidFill>
                  <a:srgbClr val="FFFFFF"/>
                </a:solidFill>
                <a:latin typeface="Tahoma"/>
                <a:cs typeface="Tahoma"/>
              </a:rPr>
              <a:t> </a:t>
            </a:r>
            <a:r>
              <a:rPr sz="892" dirty="0">
                <a:solidFill>
                  <a:srgbClr val="FFFFFF"/>
                </a:solidFill>
                <a:latin typeface="Tahoma"/>
                <a:cs typeface="Tahoma"/>
              </a:rPr>
              <a:t>en</a:t>
            </a:r>
            <a:r>
              <a:rPr sz="892" spc="30" dirty="0">
                <a:solidFill>
                  <a:srgbClr val="FFFFFF"/>
                </a:solidFill>
                <a:latin typeface="Tahoma"/>
                <a:cs typeface="Tahoma"/>
              </a:rPr>
              <a:t> </a:t>
            </a:r>
            <a:r>
              <a:rPr sz="892" spc="-20" dirty="0">
                <a:solidFill>
                  <a:srgbClr val="FFFFFF"/>
                </a:solidFill>
                <a:latin typeface="Tahoma"/>
                <a:cs typeface="Tahoma"/>
              </a:rPr>
              <a:t>oeuvre</a:t>
            </a:r>
            <a:endParaRPr sz="892" dirty="0">
              <a:latin typeface="Tahoma"/>
              <a:cs typeface="Tahoma"/>
            </a:endParaRPr>
          </a:p>
          <a:p>
            <a:pPr marL="25168" marR="11325" indent="83053">
              <a:lnSpc>
                <a:spcPct val="159400"/>
              </a:lnSpc>
            </a:pPr>
            <a:r>
              <a:rPr sz="892" dirty="0">
                <a:solidFill>
                  <a:srgbClr val="FFFFFF"/>
                </a:solidFill>
                <a:latin typeface="Tahoma"/>
                <a:cs typeface="Tahoma"/>
              </a:rPr>
              <a:t>de</a:t>
            </a:r>
            <a:r>
              <a:rPr sz="892" spc="-10" dirty="0">
                <a:solidFill>
                  <a:srgbClr val="FFFFFF"/>
                </a:solidFill>
                <a:latin typeface="Tahoma"/>
                <a:cs typeface="Tahoma"/>
              </a:rPr>
              <a:t> </a:t>
            </a:r>
            <a:r>
              <a:rPr sz="892" dirty="0">
                <a:solidFill>
                  <a:srgbClr val="FFFFFF"/>
                </a:solidFill>
                <a:latin typeface="Tahoma"/>
                <a:cs typeface="Tahoma"/>
              </a:rPr>
              <a:t>la </a:t>
            </a:r>
            <a:r>
              <a:rPr sz="892" spc="-20" dirty="0">
                <a:solidFill>
                  <a:srgbClr val="FFFFFF"/>
                </a:solidFill>
                <a:latin typeface="Tahoma"/>
                <a:cs typeface="Tahoma"/>
              </a:rPr>
              <a:t>politique</a:t>
            </a:r>
            <a:r>
              <a:rPr sz="892" spc="991" dirty="0">
                <a:solidFill>
                  <a:srgbClr val="FFFFFF"/>
                </a:solidFill>
                <a:latin typeface="Tahoma"/>
                <a:cs typeface="Tahoma"/>
              </a:rPr>
              <a:t> </a:t>
            </a:r>
            <a:r>
              <a:rPr sz="892" spc="-20" dirty="0">
                <a:solidFill>
                  <a:srgbClr val="FFFFFF"/>
                </a:solidFill>
                <a:latin typeface="Tahoma"/>
                <a:cs typeface="Tahoma"/>
              </a:rPr>
              <a:t>macroprudentielle</a:t>
            </a:r>
            <a:endParaRPr sz="892" dirty="0">
              <a:latin typeface="Tahoma"/>
              <a:cs typeface="Tahoma"/>
            </a:endParaRPr>
          </a:p>
        </p:txBody>
      </p:sp>
      <p:grpSp>
        <p:nvGrpSpPr>
          <p:cNvPr id="19" name="object 19"/>
          <p:cNvGrpSpPr/>
          <p:nvPr/>
        </p:nvGrpSpPr>
        <p:grpSpPr>
          <a:xfrm>
            <a:off x="4805310" y="3491290"/>
            <a:ext cx="3840480" cy="1018004"/>
            <a:chOff x="2422785" y="1761808"/>
            <a:chExt cx="1938020" cy="513715"/>
          </a:xfrm>
        </p:grpSpPr>
        <p:sp>
          <p:nvSpPr>
            <p:cNvPr id="20" name="object 20"/>
            <p:cNvSpPr/>
            <p:nvPr/>
          </p:nvSpPr>
          <p:spPr>
            <a:xfrm>
              <a:off x="2425325" y="2018477"/>
              <a:ext cx="192405" cy="0"/>
            </a:xfrm>
            <a:custGeom>
              <a:avLst/>
              <a:gdLst/>
              <a:ahLst/>
              <a:cxnLst/>
              <a:rect l="l" t="t" r="r" b="b"/>
              <a:pathLst>
                <a:path w="192405">
                  <a:moveTo>
                    <a:pt x="0" y="0"/>
                  </a:moveTo>
                  <a:lnTo>
                    <a:pt x="191782" y="0"/>
                  </a:lnTo>
                </a:path>
              </a:pathLst>
            </a:custGeom>
            <a:ln w="4554">
              <a:solidFill>
                <a:srgbClr val="000000"/>
              </a:solidFill>
            </a:ln>
          </p:spPr>
          <p:txBody>
            <a:bodyPr wrap="square" lIns="0" tIns="0" rIns="0" bIns="0" rtlCol="0"/>
            <a:lstStyle/>
            <a:p>
              <a:endParaRPr sz="3567"/>
            </a:p>
          </p:txBody>
        </p:sp>
        <p:sp>
          <p:nvSpPr>
            <p:cNvPr id="21" name="object 21"/>
            <p:cNvSpPr/>
            <p:nvPr/>
          </p:nvSpPr>
          <p:spPr>
            <a:xfrm>
              <a:off x="2604823" y="2003095"/>
              <a:ext cx="41275" cy="31115"/>
            </a:xfrm>
            <a:custGeom>
              <a:avLst/>
              <a:gdLst/>
              <a:ahLst/>
              <a:cxnLst/>
              <a:rect l="l" t="t" r="r" b="b"/>
              <a:pathLst>
                <a:path w="41275" h="31114">
                  <a:moveTo>
                    <a:pt x="0" y="0"/>
                  </a:moveTo>
                  <a:lnTo>
                    <a:pt x="13423" y="15381"/>
                  </a:lnTo>
                  <a:lnTo>
                    <a:pt x="0" y="30763"/>
                  </a:lnTo>
                  <a:lnTo>
                    <a:pt x="40818" y="15381"/>
                  </a:lnTo>
                  <a:lnTo>
                    <a:pt x="0" y="0"/>
                  </a:lnTo>
                  <a:close/>
                </a:path>
              </a:pathLst>
            </a:custGeom>
            <a:solidFill>
              <a:srgbClr val="000000"/>
            </a:solidFill>
          </p:spPr>
          <p:txBody>
            <a:bodyPr wrap="square" lIns="0" tIns="0" rIns="0" bIns="0" rtlCol="0"/>
            <a:lstStyle/>
            <a:p>
              <a:endParaRPr sz="3567"/>
            </a:p>
          </p:txBody>
        </p:sp>
        <p:sp>
          <p:nvSpPr>
            <p:cNvPr id="22" name="object 22"/>
            <p:cNvSpPr/>
            <p:nvPr/>
          </p:nvSpPr>
          <p:spPr>
            <a:xfrm>
              <a:off x="2604823" y="2003095"/>
              <a:ext cx="41275" cy="31115"/>
            </a:xfrm>
            <a:custGeom>
              <a:avLst/>
              <a:gdLst/>
              <a:ahLst/>
              <a:cxnLst/>
              <a:rect l="l" t="t" r="r" b="b"/>
              <a:pathLst>
                <a:path w="41275" h="31114">
                  <a:moveTo>
                    <a:pt x="40818" y="15381"/>
                  </a:moveTo>
                  <a:lnTo>
                    <a:pt x="0" y="0"/>
                  </a:lnTo>
                  <a:lnTo>
                    <a:pt x="13423" y="15381"/>
                  </a:lnTo>
                  <a:lnTo>
                    <a:pt x="0" y="30763"/>
                  </a:lnTo>
                  <a:lnTo>
                    <a:pt x="40818" y="15381"/>
                  </a:lnTo>
                  <a:close/>
                </a:path>
              </a:pathLst>
            </a:custGeom>
            <a:ln w="4554">
              <a:solidFill>
                <a:srgbClr val="000000"/>
              </a:solidFill>
            </a:ln>
          </p:spPr>
          <p:txBody>
            <a:bodyPr wrap="square" lIns="0" tIns="0" rIns="0" bIns="0" rtlCol="0"/>
            <a:lstStyle/>
            <a:p>
              <a:endParaRPr sz="3567"/>
            </a:p>
          </p:txBody>
        </p:sp>
        <p:sp>
          <p:nvSpPr>
            <p:cNvPr id="23" name="object 23"/>
            <p:cNvSpPr/>
            <p:nvPr/>
          </p:nvSpPr>
          <p:spPr>
            <a:xfrm>
              <a:off x="3621920" y="1764348"/>
              <a:ext cx="736600" cy="508634"/>
            </a:xfrm>
            <a:custGeom>
              <a:avLst/>
              <a:gdLst/>
              <a:ahLst/>
              <a:cxnLst/>
              <a:rect l="l" t="t" r="r" b="b"/>
              <a:pathLst>
                <a:path w="736600" h="508635">
                  <a:moveTo>
                    <a:pt x="368078" y="0"/>
                  </a:moveTo>
                  <a:lnTo>
                    <a:pt x="313685" y="2755"/>
                  </a:lnTo>
                  <a:lnTo>
                    <a:pt x="261771" y="10759"/>
                  </a:lnTo>
                  <a:lnTo>
                    <a:pt x="212904" y="23619"/>
                  </a:lnTo>
                  <a:lnTo>
                    <a:pt x="167654" y="40941"/>
                  </a:lnTo>
                  <a:lnTo>
                    <a:pt x="126590" y="62332"/>
                  </a:lnTo>
                  <a:lnTo>
                    <a:pt x="90282" y="87400"/>
                  </a:lnTo>
                  <a:lnTo>
                    <a:pt x="59299" y="115752"/>
                  </a:lnTo>
                  <a:lnTo>
                    <a:pt x="34209" y="146993"/>
                  </a:lnTo>
                  <a:lnTo>
                    <a:pt x="15583" y="180732"/>
                  </a:lnTo>
                  <a:lnTo>
                    <a:pt x="0" y="254128"/>
                  </a:lnTo>
                  <a:lnTo>
                    <a:pt x="3990" y="291682"/>
                  </a:lnTo>
                  <a:lnTo>
                    <a:pt x="34209" y="361263"/>
                  </a:lnTo>
                  <a:lnTo>
                    <a:pt x="59299" y="392504"/>
                  </a:lnTo>
                  <a:lnTo>
                    <a:pt x="90282" y="420856"/>
                  </a:lnTo>
                  <a:lnTo>
                    <a:pt x="126590" y="445924"/>
                  </a:lnTo>
                  <a:lnTo>
                    <a:pt x="167654" y="467315"/>
                  </a:lnTo>
                  <a:lnTo>
                    <a:pt x="212904" y="484637"/>
                  </a:lnTo>
                  <a:lnTo>
                    <a:pt x="261771" y="497497"/>
                  </a:lnTo>
                  <a:lnTo>
                    <a:pt x="313685" y="505501"/>
                  </a:lnTo>
                  <a:lnTo>
                    <a:pt x="368078" y="508256"/>
                  </a:lnTo>
                  <a:lnTo>
                    <a:pt x="422470" y="505501"/>
                  </a:lnTo>
                  <a:lnTo>
                    <a:pt x="474385" y="497497"/>
                  </a:lnTo>
                  <a:lnTo>
                    <a:pt x="523252" y="484637"/>
                  </a:lnTo>
                  <a:lnTo>
                    <a:pt x="568502" y="467315"/>
                  </a:lnTo>
                  <a:lnTo>
                    <a:pt x="609565" y="445924"/>
                  </a:lnTo>
                  <a:lnTo>
                    <a:pt x="645874" y="420856"/>
                  </a:lnTo>
                  <a:lnTo>
                    <a:pt x="676857" y="392504"/>
                  </a:lnTo>
                  <a:lnTo>
                    <a:pt x="701947" y="361263"/>
                  </a:lnTo>
                  <a:lnTo>
                    <a:pt x="720572" y="327524"/>
                  </a:lnTo>
                  <a:lnTo>
                    <a:pt x="736156" y="254128"/>
                  </a:lnTo>
                  <a:lnTo>
                    <a:pt x="732165" y="216574"/>
                  </a:lnTo>
                  <a:lnTo>
                    <a:pt x="701947" y="146993"/>
                  </a:lnTo>
                  <a:lnTo>
                    <a:pt x="676857" y="115752"/>
                  </a:lnTo>
                  <a:lnTo>
                    <a:pt x="645874" y="87400"/>
                  </a:lnTo>
                  <a:lnTo>
                    <a:pt x="609565" y="62332"/>
                  </a:lnTo>
                  <a:lnTo>
                    <a:pt x="568502" y="40941"/>
                  </a:lnTo>
                  <a:lnTo>
                    <a:pt x="523252" y="23619"/>
                  </a:lnTo>
                  <a:lnTo>
                    <a:pt x="474385" y="10759"/>
                  </a:lnTo>
                  <a:lnTo>
                    <a:pt x="422470" y="2755"/>
                  </a:lnTo>
                  <a:lnTo>
                    <a:pt x="368078" y="0"/>
                  </a:lnTo>
                  <a:close/>
                </a:path>
              </a:pathLst>
            </a:custGeom>
            <a:solidFill>
              <a:srgbClr val="8C008C"/>
            </a:solidFill>
          </p:spPr>
          <p:txBody>
            <a:bodyPr wrap="square" lIns="0" tIns="0" rIns="0" bIns="0" rtlCol="0"/>
            <a:lstStyle/>
            <a:p>
              <a:endParaRPr sz="3567"/>
            </a:p>
          </p:txBody>
        </p:sp>
        <p:sp>
          <p:nvSpPr>
            <p:cNvPr id="24" name="object 24"/>
            <p:cNvSpPr/>
            <p:nvPr/>
          </p:nvSpPr>
          <p:spPr>
            <a:xfrm>
              <a:off x="3621920" y="1764348"/>
              <a:ext cx="736600" cy="508634"/>
            </a:xfrm>
            <a:custGeom>
              <a:avLst/>
              <a:gdLst/>
              <a:ahLst/>
              <a:cxnLst/>
              <a:rect l="l" t="t" r="r" b="b"/>
              <a:pathLst>
                <a:path w="736600" h="508635">
                  <a:moveTo>
                    <a:pt x="736156" y="254128"/>
                  </a:moveTo>
                  <a:lnTo>
                    <a:pt x="720572" y="180732"/>
                  </a:lnTo>
                  <a:lnTo>
                    <a:pt x="701947" y="146993"/>
                  </a:lnTo>
                  <a:lnTo>
                    <a:pt x="676857" y="115752"/>
                  </a:lnTo>
                  <a:lnTo>
                    <a:pt x="645874" y="87400"/>
                  </a:lnTo>
                  <a:lnTo>
                    <a:pt x="609565" y="62332"/>
                  </a:lnTo>
                  <a:lnTo>
                    <a:pt x="568502" y="40941"/>
                  </a:lnTo>
                  <a:lnTo>
                    <a:pt x="523252" y="23619"/>
                  </a:lnTo>
                  <a:lnTo>
                    <a:pt x="474385" y="10759"/>
                  </a:lnTo>
                  <a:lnTo>
                    <a:pt x="422470" y="2755"/>
                  </a:lnTo>
                  <a:lnTo>
                    <a:pt x="368078" y="0"/>
                  </a:lnTo>
                  <a:lnTo>
                    <a:pt x="313685" y="2755"/>
                  </a:lnTo>
                  <a:lnTo>
                    <a:pt x="261771" y="10759"/>
                  </a:lnTo>
                  <a:lnTo>
                    <a:pt x="212904" y="23619"/>
                  </a:lnTo>
                  <a:lnTo>
                    <a:pt x="167654" y="40941"/>
                  </a:lnTo>
                  <a:lnTo>
                    <a:pt x="126590" y="62332"/>
                  </a:lnTo>
                  <a:lnTo>
                    <a:pt x="90282" y="87400"/>
                  </a:lnTo>
                  <a:lnTo>
                    <a:pt x="59299" y="115752"/>
                  </a:lnTo>
                  <a:lnTo>
                    <a:pt x="34209" y="146993"/>
                  </a:lnTo>
                  <a:lnTo>
                    <a:pt x="15583" y="180732"/>
                  </a:lnTo>
                  <a:lnTo>
                    <a:pt x="0" y="254128"/>
                  </a:lnTo>
                  <a:lnTo>
                    <a:pt x="3990" y="291682"/>
                  </a:lnTo>
                  <a:lnTo>
                    <a:pt x="34209" y="361263"/>
                  </a:lnTo>
                  <a:lnTo>
                    <a:pt x="59299" y="392504"/>
                  </a:lnTo>
                  <a:lnTo>
                    <a:pt x="90282" y="420856"/>
                  </a:lnTo>
                  <a:lnTo>
                    <a:pt x="126590" y="445923"/>
                  </a:lnTo>
                  <a:lnTo>
                    <a:pt x="167654" y="467315"/>
                  </a:lnTo>
                  <a:lnTo>
                    <a:pt x="212904" y="484637"/>
                  </a:lnTo>
                  <a:lnTo>
                    <a:pt x="261771" y="497497"/>
                  </a:lnTo>
                  <a:lnTo>
                    <a:pt x="313685" y="505501"/>
                  </a:lnTo>
                  <a:lnTo>
                    <a:pt x="368078" y="508256"/>
                  </a:lnTo>
                  <a:lnTo>
                    <a:pt x="422470" y="505501"/>
                  </a:lnTo>
                  <a:lnTo>
                    <a:pt x="474385" y="497497"/>
                  </a:lnTo>
                  <a:lnTo>
                    <a:pt x="523252" y="484637"/>
                  </a:lnTo>
                  <a:lnTo>
                    <a:pt x="568502" y="467315"/>
                  </a:lnTo>
                  <a:lnTo>
                    <a:pt x="609565" y="445923"/>
                  </a:lnTo>
                  <a:lnTo>
                    <a:pt x="645874" y="420856"/>
                  </a:lnTo>
                  <a:lnTo>
                    <a:pt x="676857" y="392504"/>
                  </a:lnTo>
                  <a:lnTo>
                    <a:pt x="701947" y="361263"/>
                  </a:lnTo>
                  <a:lnTo>
                    <a:pt x="720572" y="327524"/>
                  </a:lnTo>
                  <a:lnTo>
                    <a:pt x="736156" y="254128"/>
                  </a:lnTo>
                  <a:close/>
                </a:path>
              </a:pathLst>
            </a:custGeom>
            <a:ln w="4554">
              <a:solidFill>
                <a:srgbClr val="000000"/>
              </a:solidFill>
            </a:ln>
          </p:spPr>
          <p:txBody>
            <a:bodyPr wrap="square" lIns="0" tIns="0" rIns="0" bIns="0" rtlCol="0"/>
            <a:lstStyle/>
            <a:p>
              <a:endParaRPr sz="3567"/>
            </a:p>
          </p:txBody>
        </p:sp>
      </p:grpSp>
      <p:sp>
        <p:nvSpPr>
          <p:cNvPr id="25" name="object 25"/>
          <p:cNvSpPr txBox="1"/>
          <p:nvPr/>
        </p:nvSpPr>
        <p:spPr>
          <a:xfrm>
            <a:off x="7487786" y="3659383"/>
            <a:ext cx="110735" cy="161424"/>
          </a:xfrm>
          <a:prstGeom prst="rect">
            <a:avLst/>
          </a:prstGeom>
        </p:spPr>
        <p:txBody>
          <a:bodyPr vert="horz" wrap="square" lIns="0" tIns="23909" rIns="0" bIns="0" rtlCol="0">
            <a:spAutoFit/>
          </a:bodyPr>
          <a:lstStyle/>
          <a:p>
            <a:pPr marL="25168">
              <a:spcBef>
                <a:spcPts val="188"/>
              </a:spcBef>
            </a:pPr>
            <a:r>
              <a:rPr sz="892" spc="-20" dirty="0">
                <a:solidFill>
                  <a:srgbClr val="FFFFFF"/>
                </a:solidFill>
                <a:latin typeface="Tahoma"/>
                <a:cs typeface="Tahoma"/>
              </a:rPr>
              <a:t>´</a:t>
            </a:r>
            <a:endParaRPr sz="892">
              <a:latin typeface="Tahoma"/>
              <a:cs typeface="Tahoma"/>
            </a:endParaRPr>
          </a:p>
        </p:txBody>
      </p:sp>
      <p:sp>
        <p:nvSpPr>
          <p:cNvPr id="26" name="object 26"/>
          <p:cNvSpPr txBox="1"/>
          <p:nvPr/>
        </p:nvSpPr>
        <p:spPr>
          <a:xfrm>
            <a:off x="7481829" y="3687606"/>
            <a:ext cx="858194" cy="375649"/>
          </a:xfrm>
          <a:prstGeom prst="rect">
            <a:avLst/>
          </a:prstGeom>
        </p:spPr>
        <p:txBody>
          <a:bodyPr vert="horz" wrap="square" lIns="0" tIns="23909" rIns="0" bIns="0" rtlCol="0">
            <a:spAutoFit/>
          </a:bodyPr>
          <a:lstStyle/>
          <a:p>
            <a:pPr algn="ctr">
              <a:spcBef>
                <a:spcPts val="188"/>
              </a:spcBef>
            </a:pPr>
            <a:r>
              <a:rPr sz="892" dirty="0">
                <a:solidFill>
                  <a:srgbClr val="FFFFFF"/>
                </a:solidFill>
                <a:latin typeface="Tahoma"/>
                <a:cs typeface="Tahoma"/>
              </a:rPr>
              <a:t>Evaluation</a:t>
            </a:r>
            <a:r>
              <a:rPr sz="892" spc="20" dirty="0">
                <a:solidFill>
                  <a:srgbClr val="FFFFFF"/>
                </a:solidFill>
                <a:latin typeface="Tahoma"/>
                <a:cs typeface="Tahoma"/>
              </a:rPr>
              <a:t> </a:t>
            </a:r>
            <a:r>
              <a:rPr sz="892" dirty="0">
                <a:solidFill>
                  <a:srgbClr val="FFFFFF"/>
                </a:solidFill>
                <a:latin typeface="Tahoma"/>
                <a:cs typeface="Tahoma"/>
              </a:rPr>
              <a:t>de</a:t>
            </a:r>
            <a:r>
              <a:rPr sz="892" spc="30" dirty="0">
                <a:solidFill>
                  <a:srgbClr val="FFFFFF"/>
                </a:solidFill>
                <a:latin typeface="Tahoma"/>
                <a:cs typeface="Tahoma"/>
              </a:rPr>
              <a:t> </a:t>
            </a:r>
            <a:r>
              <a:rPr sz="892" spc="-50" dirty="0">
                <a:solidFill>
                  <a:srgbClr val="FFFFFF"/>
                </a:solidFill>
                <a:latin typeface="Tahoma"/>
                <a:cs typeface="Tahoma"/>
              </a:rPr>
              <a:t>la</a:t>
            </a:r>
            <a:endParaRPr sz="892">
              <a:latin typeface="Tahoma"/>
              <a:cs typeface="Tahoma"/>
            </a:endParaRPr>
          </a:p>
          <a:p>
            <a:pPr algn="ctr">
              <a:spcBef>
                <a:spcPts val="644"/>
              </a:spcBef>
            </a:pPr>
            <a:r>
              <a:rPr sz="892" spc="-20" dirty="0">
                <a:solidFill>
                  <a:srgbClr val="FFFFFF"/>
                </a:solidFill>
                <a:latin typeface="Tahoma"/>
                <a:cs typeface="Tahoma"/>
              </a:rPr>
              <a:t>politique</a:t>
            </a:r>
            <a:endParaRPr sz="892">
              <a:latin typeface="Tahoma"/>
              <a:cs typeface="Tahoma"/>
            </a:endParaRPr>
          </a:p>
        </p:txBody>
      </p:sp>
      <p:sp>
        <p:nvSpPr>
          <p:cNvPr id="27" name="object 27"/>
          <p:cNvSpPr txBox="1"/>
          <p:nvPr/>
        </p:nvSpPr>
        <p:spPr>
          <a:xfrm>
            <a:off x="7445180" y="4120861"/>
            <a:ext cx="931178" cy="161424"/>
          </a:xfrm>
          <a:prstGeom prst="rect">
            <a:avLst/>
          </a:prstGeom>
        </p:spPr>
        <p:txBody>
          <a:bodyPr vert="horz" wrap="square" lIns="0" tIns="23909" rIns="0" bIns="0" rtlCol="0">
            <a:spAutoFit/>
          </a:bodyPr>
          <a:lstStyle/>
          <a:p>
            <a:pPr marL="25168">
              <a:spcBef>
                <a:spcPts val="188"/>
              </a:spcBef>
            </a:pPr>
            <a:r>
              <a:rPr sz="892" spc="-20" dirty="0">
                <a:solidFill>
                  <a:srgbClr val="FFFFFF"/>
                </a:solidFill>
                <a:latin typeface="Tahoma"/>
                <a:cs typeface="Tahoma"/>
              </a:rPr>
              <a:t>macroprudentielle</a:t>
            </a:r>
            <a:endParaRPr sz="892">
              <a:latin typeface="Tahoma"/>
              <a:cs typeface="Tahoma"/>
            </a:endParaRPr>
          </a:p>
        </p:txBody>
      </p:sp>
      <p:grpSp>
        <p:nvGrpSpPr>
          <p:cNvPr id="28" name="object 28"/>
          <p:cNvGrpSpPr/>
          <p:nvPr/>
        </p:nvGrpSpPr>
        <p:grpSpPr>
          <a:xfrm>
            <a:off x="6727620" y="3964924"/>
            <a:ext cx="441680" cy="70468"/>
            <a:chOff x="3392839" y="2000818"/>
            <a:chExt cx="222885" cy="35560"/>
          </a:xfrm>
        </p:grpSpPr>
        <p:sp>
          <p:nvSpPr>
            <p:cNvPr id="29" name="object 29"/>
            <p:cNvSpPr/>
            <p:nvPr/>
          </p:nvSpPr>
          <p:spPr>
            <a:xfrm>
              <a:off x="3392839" y="2018477"/>
              <a:ext cx="192405" cy="0"/>
            </a:xfrm>
            <a:custGeom>
              <a:avLst/>
              <a:gdLst/>
              <a:ahLst/>
              <a:cxnLst/>
              <a:rect l="l" t="t" r="r" b="b"/>
              <a:pathLst>
                <a:path w="192404">
                  <a:moveTo>
                    <a:pt x="0" y="0"/>
                  </a:moveTo>
                  <a:lnTo>
                    <a:pt x="191782" y="0"/>
                  </a:lnTo>
                </a:path>
              </a:pathLst>
            </a:custGeom>
            <a:ln w="4554">
              <a:solidFill>
                <a:srgbClr val="000000"/>
              </a:solidFill>
            </a:ln>
          </p:spPr>
          <p:txBody>
            <a:bodyPr wrap="square" lIns="0" tIns="0" rIns="0" bIns="0" rtlCol="0"/>
            <a:lstStyle/>
            <a:p>
              <a:endParaRPr sz="3567"/>
            </a:p>
          </p:txBody>
        </p:sp>
        <p:sp>
          <p:nvSpPr>
            <p:cNvPr id="30" name="object 30"/>
            <p:cNvSpPr/>
            <p:nvPr/>
          </p:nvSpPr>
          <p:spPr>
            <a:xfrm>
              <a:off x="3572337" y="2003095"/>
              <a:ext cx="41275" cy="31115"/>
            </a:xfrm>
            <a:custGeom>
              <a:avLst/>
              <a:gdLst/>
              <a:ahLst/>
              <a:cxnLst/>
              <a:rect l="l" t="t" r="r" b="b"/>
              <a:pathLst>
                <a:path w="41275" h="31114">
                  <a:moveTo>
                    <a:pt x="0" y="0"/>
                  </a:moveTo>
                  <a:lnTo>
                    <a:pt x="13423" y="15381"/>
                  </a:lnTo>
                  <a:lnTo>
                    <a:pt x="0" y="30763"/>
                  </a:lnTo>
                  <a:lnTo>
                    <a:pt x="40818" y="15381"/>
                  </a:lnTo>
                  <a:lnTo>
                    <a:pt x="0" y="0"/>
                  </a:lnTo>
                  <a:close/>
                </a:path>
              </a:pathLst>
            </a:custGeom>
            <a:solidFill>
              <a:srgbClr val="000000"/>
            </a:solidFill>
          </p:spPr>
          <p:txBody>
            <a:bodyPr wrap="square" lIns="0" tIns="0" rIns="0" bIns="0" rtlCol="0"/>
            <a:lstStyle/>
            <a:p>
              <a:endParaRPr sz="3567"/>
            </a:p>
          </p:txBody>
        </p:sp>
        <p:sp>
          <p:nvSpPr>
            <p:cNvPr id="31" name="object 31"/>
            <p:cNvSpPr/>
            <p:nvPr/>
          </p:nvSpPr>
          <p:spPr>
            <a:xfrm>
              <a:off x="3572337" y="2003095"/>
              <a:ext cx="41275" cy="31115"/>
            </a:xfrm>
            <a:custGeom>
              <a:avLst/>
              <a:gdLst/>
              <a:ahLst/>
              <a:cxnLst/>
              <a:rect l="l" t="t" r="r" b="b"/>
              <a:pathLst>
                <a:path w="41275" h="31114">
                  <a:moveTo>
                    <a:pt x="40818" y="15381"/>
                  </a:moveTo>
                  <a:lnTo>
                    <a:pt x="0" y="0"/>
                  </a:lnTo>
                  <a:lnTo>
                    <a:pt x="13423" y="15381"/>
                  </a:lnTo>
                  <a:lnTo>
                    <a:pt x="0" y="30763"/>
                  </a:lnTo>
                  <a:lnTo>
                    <a:pt x="40818" y="15381"/>
                  </a:lnTo>
                  <a:close/>
                </a:path>
              </a:pathLst>
            </a:custGeom>
            <a:ln w="4554">
              <a:solidFill>
                <a:srgbClr val="000000"/>
              </a:solidFill>
            </a:ln>
          </p:spPr>
          <p:txBody>
            <a:bodyPr wrap="square" lIns="0" tIns="0" rIns="0" bIns="0" rtlCol="0"/>
            <a:lstStyle/>
            <a:p>
              <a:endParaRPr sz="3567"/>
            </a:p>
          </p:txBody>
        </p:sp>
      </p:grpSp>
    </p:spTree>
    <p:extLst>
      <p:ext uri="{BB962C8B-B14F-4D97-AF65-F5344CB8AC3E}">
        <p14:creationId xmlns:p14="http://schemas.microsoft.com/office/powerpoint/2010/main" val="2552628162"/>
      </p:ext>
    </p:extLst>
  </p:cSld>
  <p:clrMapOvr>
    <a:masterClrMapping/>
  </p:clrMapOvr>
  <p:transition>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0" y="155575"/>
            <a:ext cx="2324100" cy="460375"/>
          </a:xfrm>
          <a:prstGeom prst="rect">
            <a:avLst/>
          </a:prstGeom>
        </p:spPr>
        <p:txBody>
          <a:bodyPr vert="horz" wrap="square" lIns="0" tIns="33975" rIns="0" bIns="0" rtlCol="0" anchor="ctr">
            <a:spAutoFit/>
          </a:bodyPr>
          <a:lstStyle/>
          <a:p>
            <a:pPr marL="25168">
              <a:spcBef>
                <a:spcPts val="268"/>
              </a:spcBef>
            </a:pPr>
            <a:r>
              <a:rPr spc="-40" dirty="0"/>
              <a:t>Feuille</a:t>
            </a:r>
            <a:r>
              <a:rPr spc="-119" dirty="0"/>
              <a:t> </a:t>
            </a:r>
            <a:r>
              <a:rPr spc="-99" dirty="0"/>
              <a:t>de</a:t>
            </a:r>
            <a:r>
              <a:rPr spc="-109" dirty="0"/>
              <a:t> </a:t>
            </a:r>
            <a:r>
              <a:rPr spc="-69" dirty="0"/>
              <a:t>route</a:t>
            </a:r>
          </a:p>
        </p:txBody>
      </p:sp>
      <p:sp>
        <p:nvSpPr>
          <p:cNvPr id="3" name="object 3"/>
          <p:cNvSpPr txBox="1"/>
          <p:nvPr/>
        </p:nvSpPr>
        <p:spPr>
          <a:xfrm>
            <a:off x="1043608" y="1484784"/>
            <a:ext cx="7465780" cy="4935615"/>
          </a:xfrm>
          <a:prstGeom prst="rect">
            <a:avLst/>
          </a:prstGeom>
        </p:spPr>
        <p:txBody>
          <a:bodyPr vert="horz" wrap="square" lIns="0" tIns="23909" rIns="0" bIns="0" rtlCol="0">
            <a:spAutoFit/>
          </a:bodyPr>
          <a:lstStyle/>
          <a:p>
            <a:pPr>
              <a:spcBef>
                <a:spcPts val="79"/>
              </a:spcBef>
            </a:pPr>
            <a:endParaRPr sz="2000" dirty="0">
              <a:solidFill>
                <a:srgbClr val="205AA7"/>
              </a:solidFill>
              <a:cs typeface="Tahoma"/>
            </a:endParaRPr>
          </a:p>
          <a:p>
            <a:pPr marL="366809" indent="-342900">
              <a:spcBef>
                <a:spcPts val="10"/>
              </a:spcBef>
              <a:buFont typeface="Wingdings" panose="05000000000000000000" pitchFamily="2" charset="2"/>
              <a:buChar char="Ø"/>
              <a:tabLst>
                <a:tab pos="346054" algn="l"/>
              </a:tabLst>
            </a:pPr>
            <a:r>
              <a:rPr lang="fr-FR" sz="2000" dirty="0">
                <a:solidFill>
                  <a:srgbClr val="205AA7"/>
                </a:solidFill>
                <a:cs typeface="Tahoma"/>
              </a:rPr>
              <a:t>La</a:t>
            </a:r>
            <a:r>
              <a:rPr lang="fr-FR" sz="2000" spc="-79" dirty="0">
                <a:solidFill>
                  <a:srgbClr val="205AA7"/>
                </a:solidFill>
                <a:cs typeface="Tahoma"/>
              </a:rPr>
              <a:t> stabilité </a:t>
            </a:r>
            <a:r>
              <a:rPr lang="fr-FR" sz="2000" spc="-59" dirty="0">
                <a:solidFill>
                  <a:srgbClr val="205AA7"/>
                </a:solidFill>
                <a:cs typeface="Tahoma"/>
              </a:rPr>
              <a:t>financière, c’est quoi </a:t>
            </a:r>
            <a:r>
              <a:rPr lang="fr-FR" sz="2000" spc="-99" dirty="0">
                <a:solidFill>
                  <a:srgbClr val="205AA7"/>
                </a:solidFill>
                <a:cs typeface="Tahoma"/>
              </a:rPr>
              <a:t>?</a:t>
            </a:r>
          </a:p>
          <a:p>
            <a:pPr marL="366809" indent="-342900">
              <a:spcBef>
                <a:spcPts val="10"/>
              </a:spcBef>
              <a:buFont typeface="Wingdings" panose="05000000000000000000" pitchFamily="2" charset="2"/>
              <a:buChar char="Ø"/>
              <a:tabLst>
                <a:tab pos="346054" algn="l"/>
              </a:tabLst>
            </a:pPr>
            <a:endParaRPr lang="fr-FR" sz="2000" spc="-99" dirty="0">
              <a:solidFill>
                <a:srgbClr val="205AA7"/>
              </a:solidFill>
              <a:cs typeface="Tahoma"/>
            </a:endParaRPr>
          </a:p>
          <a:p>
            <a:pPr marL="366809" indent="-342900">
              <a:spcBef>
                <a:spcPts val="10"/>
              </a:spcBef>
              <a:buFont typeface="Wingdings" panose="05000000000000000000" pitchFamily="2" charset="2"/>
              <a:buChar char="Ø"/>
              <a:tabLst>
                <a:tab pos="346054" algn="l"/>
              </a:tabLst>
            </a:pPr>
            <a:r>
              <a:rPr lang="fr-FR" sz="2000" dirty="0">
                <a:solidFill>
                  <a:schemeClr val="bg2"/>
                </a:solidFill>
              </a:rPr>
              <a:t>Ce que l’histoire nous apprend</a:t>
            </a:r>
            <a:endParaRPr lang="fr-FR" sz="2000" dirty="0">
              <a:solidFill>
                <a:srgbClr val="205AA7"/>
              </a:solidFill>
              <a:cs typeface="Tahoma"/>
            </a:endParaRPr>
          </a:p>
          <a:p>
            <a:pPr marL="366809" indent="-342900">
              <a:spcBef>
                <a:spcPts val="10"/>
              </a:spcBef>
              <a:buFont typeface="Wingdings" panose="05000000000000000000" pitchFamily="2" charset="2"/>
              <a:buChar char="Ø"/>
              <a:tabLst>
                <a:tab pos="346054" algn="l"/>
              </a:tabLst>
            </a:pPr>
            <a:endParaRPr lang="fr-FR" sz="2000" spc="-40" dirty="0">
              <a:solidFill>
                <a:schemeClr val="bg2"/>
              </a:solidFill>
              <a:cs typeface="Tahoma"/>
            </a:endParaRPr>
          </a:p>
          <a:p>
            <a:pPr marL="366809" indent="-342900">
              <a:spcBef>
                <a:spcPts val="10"/>
              </a:spcBef>
              <a:buFont typeface="Wingdings" panose="05000000000000000000" pitchFamily="2" charset="2"/>
              <a:buChar char="Ø"/>
              <a:tabLst>
                <a:tab pos="346054" algn="l"/>
              </a:tabLst>
            </a:pPr>
            <a:r>
              <a:rPr lang="fr-FR" sz="2000" spc="-40" dirty="0">
                <a:solidFill>
                  <a:schemeClr val="bg2"/>
                </a:solidFill>
                <a:cs typeface="Tahoma"/>
              </a:rPr>
              <a:t> </a:t>
            </a:r>
            <a:r>
              <a:rPr sz="2000" spc="-40" dirty="0">
                <a:solidFill>
                  <a:schemeClr val="bg2"/>
                </a:solidFill>
                <a:cs typeface="Tahoma"/>
              </a:rPr>
              <a:t>Les</a:t>
            </a:r>
            <a:r>
              <a:rPr sz="2000" spc="-50" dirty="0">
                <a:solidFill>
                  <a:schemeClr val="bg2"/>
                </a:solidFill>
                <a:cs typeface="Tahoma"/>
              </a:rPr>
              <a:t> </a:t>
            </a:r>
            <a:r>
              <a:rPr sz="2000" spc="-69" dirty="0">
                <a:solidFill>
                  <a:schemeClr val="bg2"/>
                </a:solidFill>
                <a:cs typeface="Tahoma"/>
              </a:rPr>
              <a:t>principes</a:t>
            </a:r>
            <a:r>
              <a:rPr sz="2000" spc="-40" dirty="0">
                <a:solidFill>
                  <a:schemeClr val="bg2"/>
                </a:solidFill>
                <a:cs typeface="Tahoma"/>
              </a:rPr>
              <a:t> </a:t>
            </a:r>
            <a:r>
              <a:rPr sz="2000" spc="-89" dirty="0">
                <a:solidFill>
                  <a:schemeClr val="bg2"/>
                </a:solidFill>
                <a:cs typeface="Tahoma"/>
              </a:rPr>
              <a:t>de</a:t>
            </a:r>
            <a:r>
              <a:rPr sz="2000" spc="-30" dirty="0">
                <a:solidFill>
                  <a:schemeClr val="bg2"/>
                </a:solidFill>
                <a:cs typeface="Tahoma"/>
              </a:rPr>
              <a:t> </a:t>
            </a:r>
            <a:r>
              <a:rPr sz="2000" dirty="0">
                <a:solidFill>
                  <a:schemeClr val="bg2"/>
                </a:solidFill>
                <a:cs typeface="Tahoma"/>
              </a:rPr>
              <a:t>la</a:t>
            </a:r>
            <a:r>
              <a:rPr sz="2000" spc="-40" dirty="0">
                <a:solidFill>
                  <a:schemeClr val="bg2"/>
                </a:solidFill>
                <a:cs typeface="Tahoma"/>
              </a:rPr>
              <a:t> politique </a:t>
            </a:r>
            <a:r>
              <a:rPr sz="2000" spc="-20" dirty="0">
                <a:solidFill>
                  <a:schemeClr val="bg2"/>
                </a:solidFill>
                <a:cs typeface="Tahoma"/>
              </a:rPr>
              <a:t>macroprudentielle</a:t>
            </a:r>
            <a:endParaRPr sz="2000" dirty="0">
              <a:solidFill>
                <a:schemeClr val="bg2"/>
              </a:solidFill>
              <a:cs typeface="Tahoma"/>
            </a:endParaRPr>
          </a:p>
          <a:p>
            <a:pPr marL="342900" indent="-342900">
              <a:spcBef>
                <a:spcPts val="79"/>
              </a:spcBef>
              <a:buFont typeface="Wingdings" panose="05000000000000000000" pitchFamily="2" charset="2"/>
              <a:buChar char="Ø"/>
            </a:pPr>
            <a:endParaRPr sz="2000" dirty="0">
              <a:solidFill>
                <a:schemeClr val="bg2"/>
              </a:solidFill>
              <a:cs typeface="Tahoma"/>
            </a:endParaRPr>
          </a:p>
          <a:p>
            <a:pPr marL="366809" indent="-342900">
              <a:spcBef>
                <a:spcPts val="10"/>
              </a:spcBef>
              <a:buFont typeface="Wingdings" panose="05000000000000000000" pitchFamily="2" charset="2"/>
              <a:buChar char="Ø"/>
              <a:tabLst>
                <a:tab pos="346054" algn="l"/>
              </a:tabLst>
            </a:pPr>
            <a:r>
              <a:rPr sz="2000" dirty="0">
                <a:solidFill>
                  <a:schemeClr val="bg2"/>
                </a:solidFill>
                <a:cs typeface="Tahoma"/>
              </a:rPr>
              <a:t>Le</a:t>
            </a:r>
            <a:r>
              <a:rPr sz="2000" spc="-69" dirty="0">
                <a:solidFill>
                  <a:schemeClr val="bg2"/>
                </a:solidFill>
                <a:cs typeface="Tahoma"/>
              </a:rPr>
              <a:t> cadre </a:t>
            </a:r>
            <a:r>
              <a:rPr lang="fr-FR" sz="2000" spc="-20" dirty="0">
                <a:solidFill>
                  <a:schemeClr val="bg2"/>
                </a:solidFill>
                <a:cs typeface="Tahoma"/>
              </a:rPr>
              <a:t>institutionnel</a:t>
            </a:r>
          </a:p>
          <a:p>
            <a:pPr marL="366809" indent="-342900">
              <a:spcBef>
                <a:spcPts val="10"/>
              </a:spcBef>
              <a:buFont typeface="Wingdings" panose="05000000000000000000" pitchFamily="2" charset="2"/>
              <a:buChar char="Ø"/>
              <a:tabLst>
                <a:tab pos="346054" algn="l"/>
              </a:tabLst>
            </a:pPr>
            <a:endParaRPr lang="fr-FR" sz="2000" spc="-20" dirty="0">
              <a:solidFill>
                <a:schemeClr val="bg2"/>
              </a:solidFill>
              <a:cs typeface="Tahoma"/>
            </a:endParaRPr>
          </a:p>
          <a:p>
            <a:pPr marL="366809" indent="-342900">
              <a:spcBef>
                <a:spcPts val="10"/>
              </a:spcBef>
              <a:buFont typeface="Wingdings" panose="05000000000000000000" pitchFamily="2" charset="2"/>
              <a:buChar char="Ø"/>
              <a:tabLst>
                <a:tab pos="346054" algn="l"/>
              </a:tabLst>
            </a:pPr>
            <a:r>
              <a:rPr lang="fr-FR" sz="2000" dirty="0">
                <a:solidFill>
                  <a:schemeClr val="bg2"/>
                </a:solidFill>
                <a:cs typeface="Tahoma"/>
              </a:rPr>
              <a:t>Tour d’horizon des risques et réponses </a:t>
            </a:r>
            <a:r>
              <a:rPr lang="fr-FR" sz="2000" dirty="0" err="1">
                <a:solidFill>
                  <a:schemeClr val="bg2"/>
                </a:solidFill>
                <a:cs typeface="Tahoma"/>
              </a:rPr>
              <a:t>macroprudentielles</a:t>
            </a:r>
            <a:endParaRPr lang="fr-FR" sz="2000" dirty="0">
              <a:solidFill>
                <a:schemeClr val="bg2"/>
              </a:solidFill>
              <a:cs typeface="Tahoma"/>
            </a:endParaRPr>
          </a:p>
          <a:p>
            <a:pPr marL="1281209" lvl="2" indent="-342900">
              <a:spcBef>
                <a:spcPts val="10"/>
              </a:spcBef>
              <a:buFont typeface="Wingdings" panose="05000000000000000000" pitchFamily="2" charset="2"/>
              <a:buChar char="Ø"/>
              <a:tabLst>
                <a:tab pos="346054" algn="l"/>
              </a:tabLst>
            </a:pPr>
            <a:r>
              <a:rPr lang="fr-FR" sz="2000" dirty="0">
                <a:solidFill>
                  <a:schemeClr val="bg2"/>
                </a:solidFill>
                <a:cs typeface="Tahoma"/>
              </a:rPr>
              <a:t>Risques cycliques et coussin </a:t>
            </a:r>
            <a:r>
              <a:rPr lang="fr-FR" sz="2000" dirty="0" err="1">
                <a:solidFill>
                  <a:schemeClr val="bg2"/>
                </a:solidFill>
                <a:cs typeface="Tahoma"/>
              </a:rPr>
              <a:t>contracyclique</a:t>
            </a:r>
            <a:endParaRPr lang="fr-FR" sz="2000" dirty="0">
              <a:solidFill>
                <a:schemeClr val="bg2"/>
              </a:solidFill>
              <a:cs typeface="Tahoma"/>
            </a:endParaRPr>
          </a:p>
          <a:p>
            <a:pPr marL="1281209" lvl="2" indent="-342900">
              <a:spcBef>
                <a:spcPts val="10"/>
              </a:spcBef>
              <a:buFont typeface="Wingdings" panose="05000000000000000000" pitchFamily="2" charset="2"/>
              <a:buChar char="Ø"/>
              <a:tabLst>
                <a:tab pos="346054" algn="l"/>
              </a:tabLst>
            </a:pPr>
            <a:r>
              <a:rPr lang="fr-FR" sz="2000" dirty="0">
                <a:solidFill>
                  <a:schemeClr val="bg2"/>
                </a:solidFill>
                <a:cs typeface="Tahoma"/>
              </a:rPr>
              <a:t>Marchés immobiliers</a:t>
            </a:r>
          </a:p>
          <a:p>
            <a:pPr marL="23909">
              <a:spcBef>
                <a:spcPts val="10"/>
              </a:spcBef>
              <a:tabLst>
                <a:tab pos="346054" algn="l"/>
              </a:tabLst>
            </a:pPr>
            <a:endParaRPr sz="2000" dirty="0">
              <a:latin typeface="Tahoma"/>
              <a:cs typeface="Tahoma"/>
            </a:endParaRPr>
          </a:p>
          <a:p>
            <a:pPr>
              <a:spcBef>
                <a:spcPts val="89"/>
              </a:spcBef>
            </a:pPr>
            <a:endParaRPr lang="fr-FR" sz="2000" dirty="0">
              <a:latin typeface="Tahoma"/>
              <a:cs typeface="Tahoma"/>
            </a:endParaRPr>
          </a:p>
          <a:p>
            <a:pPr>
              <a:spcBef>
                <a:spcPts val="89"/>
              </a:spcBef>
            </a:pPr>
            <a:endParaRPr sz="3666" dirty="0">
              <a:latin typeface="Tahoma"/>
              <a:cs typeface="Tahoma"/>
            </a:endParaRPr>
          </a:p>
        </p:txBody>
      </p:sp>
    </p:spTree>
    <p:extLst>
      <p:ext uri="{BB962C8B-B14F-4D97-AF65-F5344CB8AC3E}">
        <p14:creationId xmlns:p14="http://schemas.microsoft.com/office/powerpoint/2010/main" val="1426623940"/>
      </p:ext>
    </p:extLst>
  </p:cSld>
  <p:clrMapOvr>
    <a:masterClrMapping/>
  </p:clrMapOvr>
  <p:transition>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167" rIns="0" bIns="0" rtlCol="0" anchor="ctr">
            <a:spAutoFit/>
          </a:bodyPr>
          <a:lstStyle/>
          <a:p>
            <a:pPr marL="25168">
              <a:spcBef>
                <a:spcPts val="268"/>
              </a:spcBef>
            </a:pPr>
            <a:r>
              <a:rPr spc="-40" dirty="0"/>
              <a:t>Quels</a:t>
            </a:r>
            <a:r>
              <a:rPr spc="-50" dirty="0"/>
              <a:t> </a:t>
            </a:r>
            <a:r>
              <a:rPr spc="-79" dirty="0"/>
              <a:t>instruments</a:t>
            </a:r>
            <a:r>
              <a:rPr spc="-40" dirty="0"/>
              <a:t> </a:t>
            </a:r>
            <a:r>
              <a:rPr dirty="0"/>
              <a:t>?</a:t>
            </a:r>
            <a:r>
              <a:rPr spc="226" dirty="0"/>
              <a:t> </a:t>
            </a:r>
            <a:r>
              <a:rPr spc="-20" dirty="0"/>
              <a:t>(1/2)</a:t>
            </a:r>
          </a:p>
        </p:txBody>
      </p:sp>
      <p:sp>
        <p:nvSpPr>
          <p:cNvPr id="7" name="object 7"/>
          <p:cNvSpPr txBox="1"/>
          <p:nvPr/>
        </p:nvSpPr>
        <p:spPr>
          <a:xfrm>
            <a:off x="468000" y="1412776"/>
            <a:ext cx="8083290" cy="3445528"/>
          </a:xfrm>
          <a:prstGeom prst="rect">
            <a:avLst/>
          </a:prstGeom>
        </p:spPr>
        <p:txBody>
          <a:bodyPr vert="horz" wrap="square" lIns="0" tIns="23909" rIns="0" bIns="0" rtlCol="0">
            <a:spAutoFit/>
          </a:bodyPr>
          <a:lstStyle/>
          <a:p>
            <a:pPr marL="417145" indent="-342900">
              <a:spcBef>
                <a:spcPts val="188"/>
              </a:spcBef>
              <a:buClr>
                <a:srgbClr val="07447C"/>
              </a:buClr>
              <a:buSzPct val="70000"/>
              <a:buFont typeface="Wingdings" panose="05000000000000000000" pitchFamily="2" charset="2"/>
              <a:buChar char="Ø"/>
              <a:tabLst>
                <a:tab pos="358638" algn="l"/>
              </a:tabLst>
            </a:pPr>
            <a:r>
              <a:rPr sz="1982" dirty="0">
                <a:solidFill>
                  <a:srgbClr val="205AA7"/>
                </a:solidFill>
                <a:cs typeface="Tahoma"/>
              </a:rPr>
              <a:t>On</a:t>
            </a:r>
            <a:r>
              <a:rPr sz="1982" spc="-20" dirty="0">
                <a:solidFill>
                  <a:srgbClr val="205AA7"/>
                </a:solidFill>
                <a:cs typeface="Tahoma"/>
              </a:rPr>
              <a:t> </a:t>
            </a:r>
            <a:r>
              <a:rPr sz="1982" spc="-69" dirty="0">
                <a:solidFill>
                  <a:srgbClr val="205AA7"/>
                </a:solidFill>
                <a:cs typeface="Tahoma"/>
              </a:rPr>
              <a:t>distingue</a:t>
            </a:r>
            <a:r>
              <a:rPr sz="1982" spc="-10" dirty="0">
                <a:solidFill>
                  <a:srgbClr val="205AA7"/>
                </a:solidFill>
                <a:cs typeface="Tahoma"/>
              </a:rPr>
              <a:t> </a:t>
            </a:r>
            <a:r>
              <a:rPr sz="1982" spc="-69" dirty="0">
                <a:solidFill>
                  <a:srgbClr val="205AA7"/>
                </a:solidFill>
                <a:cs typeface="Tahoma"/>
              </a:rPr>
              <a:t>principalement</a:t>
            </a:r>
            <a:r>
              <a:rPr sz="1982" spc="-10" dirty="0">
                <a:solidFill>
                  <a:srgbClr val="205AA7"/>
                </a:solidFill>
                <a:cs typeface="Tahoma"/>
              </a:rPr>
              <a:t> </a:t>
            </a:r>
            <a:r>
              <a:rPr sz="1982" spc="-99" dirty="0">
                <a:solidFill>
                  <a:srgbClr val="205AA7"/>
                </a:solidFill>
                <a:cs typeface="Tahoma"/>
              </a:rPr>
              <a:t>deux</a:t>
            </a:r>
            <a:r>
              <a:rPr sz="1982" spc="-20" dirty="0">
                <a:solidFill>
                  <a:srgbClr val="205AA7"/>
                </a:solidFill>
                <a:cs typeface="Tahoma"/>
              </a:rPr>
              <a:t> </a:t>
            </a:r>
            <a:r>
              <a:rPr sz="1982" spc="-69" dirty="0">
                <a:solidFill>
                  <a:srgbClr val="205AA7"/>
                </a:solidFill>
                <a:cs typeface="Tahoma"/>
              </a:rPr>
              <a:t>types</a:t>
            </a:r>
            <a:r>
              <a:rPr sz="1982" spc="-20" dirty="0">
                <a:solidFill>
                  <a:srgbClr val="205AA7"/>
                </a:solidFill>
                <a:cs typeface="Tahoma"/>
              </a:rPr>
              <a:t> </a:t>
            </a:r>
            <a:r>
              <a:rPr sz="1982" spc="-99" dirty="0">
                <a:solidFill>
                  <a:srgbClr val="205AA7"/>
                </a:solidFill>
                <a:cs typeface="Tahoma"/>
              </a:rPr>
              <a:t>de</a:t>
            </a:r>
            <a:r>
              <a:rPr sz="1982" spc="-10" dirty="0">
                <a:solidFill>
                  <a:srgbClr val="205AA7"/>
                </a:solidFill>
                <a:cs typeface="Tahoma"/>
              </a:rPr>
              <a:t> </a:t>
            </a:r>
            <a:r>
              <a:rPr sz="1982" spc="-129" dirty="0" err="1">
                <a:solidFill>
                  <a:srgbClr val="205AA7"/>
                </a:solidFill>
                <a:cs typeface="Tahoma"/>
              </a:rPr>
              <a:t>mesures</a:t>
            </a:r>
            <a:r>
              <a:rPr sz="1982" spc="-10" dirty="0">
                <a:solidFill>
                  <a:srgbClr val="205AA7"/>
                </a:solidFill>
                <a:cs typeface="Tahoma"/>
              </a:rPr>
              <a:t> </a:t>
            </a:r>
            <a:r>
              <a:rPr sz="1982" spc="-99" dirty="0">
                <a:solidFill>
                  <a:srgbClr val="205AA7"/>
                </a:solidFill>
                <a:cs typeface="Tahoma"/>
              </a:rPr>
              <a:t>:</a:t>
            </a:r>
            <a:endParaRPr lang="fr-FR" sz="1982" dirty="0">
              <a:solidFill>
                <a:srgbClr val="205AA7"/>
              </a:solidFill>
              <a:cs typeface="Tahoma"/>
            </a:endParaRPr>
          </a:p>
          <a:p>
            <a:pPr marL="1274395" lvl="2" indent="-285750">
              <a:spcBef>
                <a:spcPts val="188"/>
              </a:spcBef>
              <a:buClr>
                <a:srgbClr val="07447C"/>
              </a:buClr>
              <a:buSzPct val="70000"/>
              <a:buFont typeface="Wingdings" panose="05000000000000000000" pitchFamily="2" charset="2"/>
              <a:buChar char="§"/>
              <a:tabLst>
                <a:tab pos="358638" algn="l"/>
              </a:tabLst>
            </a:pPr>
            <a:r>
              <a:rPr b="1" spc="-69" dirty="0" err="1">
                <a:solidFill>
                  <a:srgbClr val="205AA7"/>
                </a:solidFill>
                <a:cs typeface="Tahoma"/>
              </a:rPr>
              <a:t>mesures</a:t>
            </a:r>
            <a:r>
              <a:rPr b="1" spc="-59" dirty="0">
                <a:solidFill>
                  <a:srgbClr val="205AA7"/>
                </a:solidFill>
                <a:cs typeface="Tahoma"/>
              </a:rPr>
              <a:t> </a:t>
            </a:r>
            <a:r>
              <a:rPr lang="fr-FR" b="1" spc="-40" dirty="0">
                <a:solidFill>
                  <a:srgbClr val="205AA7"/>
                </a:solidFill>
                <a:cs typeface="Tahoma"/>
              </a:rPr>
              <a:t>"</a:t>
            </a:r>
            <a:r>
              <a:rPr b="1" spc="-40" dirty="0" err="1">
                <a:solidFill>
                  <a:srgbClr val="205AA7"/>
                </a:solidFill>
                <a:cs typeface="Tahoma"/>
              </a:rPr>
              <a:t>emprunteurs</a:t>
            </a:r>
            <a:r>
              <a:rPr lang="fr-FR" b="1" spc="-40" dirty="0">
                <a:solidFill>
                  <a:srgbClr val="205AA7"/>
                </a:solidFill>
                <a:cs typeface="Tahoma"/>
              </a:rPr>
              <a:t>"</a:t>
            </a:r>
            <a:r>
              <a:rPr spc="-40" dirty="0">
                <a:solidFill>
                  <a:srgbClr val="205AA7"/>
                </a:solidFill>
                <a:cs typeface="Tahoma"/>
              </a:rPr>
              <a:t>, </a:t>
            </a:r>
            <a:endParaRPr lang="fr-FR" spc="-40" dirty="0">
              <a:solidFill>
                <a:srgbClr val="205AA7"/>
              </a:solidFill>
              <a:cs typeface="Tahoma"/>
            </a:endParaRPr>
          </a:p>
          <a:p>
            <a:pPr marL="1274395" lvl="2" indent="-285750">
              <a:spcBef>
                <a:spcPts val="188"/>
              </a:spcBef>
              <a:buClr>
                <a:srgbClr val="07447C"/>
              </a:buClr>
              <a:buSzPct val="70000"/>
              <a:buFont typeface="Wingdings" panose="05000000000000000000" pitchFamily="2" charset="2"/>
              <a:buChar char="§"/>
              <a:tabLst>
                <a:tab pos="358638" algn="l"/>
              </a:tabLst>
            </a:pPr>
            <a:r>
              <a:rPr b="1" spc="-69" dirty="0" err="1">
                <a:solidFill>
                  <a:srgbClr val="205AA7"/>
                </a:solidFill>
                <a:cs typeface="Tahoma"/>
              </a:rPr>
              <a:t>mesures</a:t>
            </a:r>
            <a:r>
              <a:rPr b="1" spc="-79" dirty="0">
                <a:solidFill>
                  <a:srgbClr val="205AA7"/>
                </a:solidFill>
                <a:cs typeface="Tahoma"/>
              </a:rPr>
              <a:t> </a:t>
            </a:r>
            <a:r>
              <a:rPr b="1" spc="-20" dirty="0">
                <a:solidFill>
                  <a:srgbClr val="205AA7"/>
                </a:solidFill>
                <a:cs typeface="Tahoma"/>
              </a:rPr>
              <a:t>en</a:t>
            </a:r>
            <a:r>
              <a:rPr b="1" spc="-99" dirty="0">
                <a:solidFill>
                  <a:srgbClr val="205AA7"/>
                </a:solidFill>
                <a:cs typeface="Tahoma"/>
              </a:rPr>
              <a:t> </a:t>
            </a:r>
            <a:r>
              <a:rPr b="1" spc="-20" dirty="0">
                <a:solidFill>
                  <a:srgbClr val="205AA7"/>
                </a:solidFill>
                <a:cs typeface="Tahoma"/>
              </a:rPr>
              <a:t>capital</a:t>
            </a:r>
            <a:r>
              <a:rPr spc="-20" dirty="0">
                <a:solidFill>
                  <a:srgbClr val="205AA7"/>
                </a:solidFill>
                <a:cs typeface="Tahoma"/>
              </a:rPr>
              <a:t>.</a:t>
            </a:r>
            <a:endParaRPr dirty="0">
              <a:solidFill>
                <a:srgbClr val="205AA7"/>
              </a:solidFill>
              <a:cs typeface="Tahoma"/>
            </a:endParaRPr>
          </a:p>
          <a:p>
            <a:pPr marL="417145" marR="60402" indent="-342900">
              <a:lnSpc>
                <a:spcPts val="2180"/>
              </a:lnSpc>
              <a:spcBef>
                <a:spcPts val="2180"/>
              </a:spcBef>
              <a:buClr>
                <a:srgbClr val="07447C"/>
              </a:buClr>
              <a:buSzPct val="70000"/>
              <a:buFont typeface="Wingdings" panose="05000000000000000000" pitchFamily="2" charset="2"/>
              <a:buChar char="Ø"/>
              <a:tabLst>
                <a:tab pos="358638" algn="l"/>
              </a:tabLst>
            </a:pPr>
            <a:r>
              <a:rPr sz="1982" spc="-40" dirty="0">
                <a:solidFill>
                  <a:srgbClr val="205AA7"/>
                </a:solidFill>
                <a:cs typeface="Tahoma"/>
              </a:rPr>
              <a:t>Les</a:t>
            </a:r>
            <a:r>
              <a:rPr sz="1982" spc="-69" dirty="0">
                <a:solidFill>
                  <a:srgbClr val="205AA7"/>
                </a:solidFill>
                <a:cs typeface="Tahoma"/>
              </a:rPr>
              <a:t> </a:t>
            </a:r>
            <a:r>
              <a:rPr lang="fr-FR" sz="1982" spc="-119" dirty="0">
                <a:solidFill>
                  <a:srgbClr val="205AA7"/>
                </a:solidFill>
                <a:cs typeface="Tahoma"/>
              </a:rPr>
              <a:t>mesures « emprunteurs » visent à limiter </a:t>
            </a:r>
            <a:r>
              <a:rPr lang="fr-FR" sz="1982" spc="-69" dirty="0">
                <a:solidFill>
                  <a:srgbClr val="205AA7"/>
                </a:solidFill>
                <a:cs typeface="Tahoma"/>
              </a:rPr>
              <a:t>l’endettement </a:t>
            </a:r>
            <a:r>
              <a:rPr lang="fr-FR" sz="1982" spc="-89" dirty="0">
                <a:solidFill>
                  <a:srgbClr val="205AA7"/>
                </a:solidFill>
                <a:cs typeface="Tahoma"/>
              </a:rPr>
              <a:t>excessif et </a:t>
            </a:r>
            <a:r>
              <a:rPr lang="fr-FR" sz="1982" spc="-99" dirty="0">
                <a:solidFill>
                  <a:srgbClr val="205AA7"/>
                </a:solidFill>
                <a:cs typeface="Tahoma"/>
              </a:rPr>
              <a:t>risqué </a:t>
            </a:r>
            <a:r>
              <a:rPr sz="1982" spc="-129" dirty="0">
                <a:solidFill>
                  <a:srgbClr val="205AA7"/>
                </a:solidFill>
                <a:cs typeface="Tahoma"/>
              </a:rPr>
              <a:t>des</a:t>
            </a:r>
            <a:r>
              <a:rPr sz="1982" spc="-30" dirty="0">
                <a:solidFill>
                  <a:srgbClr val="205AA7"/>
                </a:solidFill>
                <a:cs typeface="Tahoma"/>
              </a:rPr>
              <a:t> </a:t>
            </a:r>
            <a:r>
              <a:rPr lang="fr-FR" sz="1982" spc="-198" dirty="0">
                <a:solidFill>
                  <a:srgbClr val="205AA7"/>
                </a:solidFill>
                <a:cs typeface="Tahoma"/>
              </a:rPr>
              <a:t>ménages </a:t>
            </a:r>
            <a:r>
              <a:rPr lang="fr-FR" sz="1982" dirty="0">
                <a:solidFill>
                  <a:srgbClr val="205AA7"/>
                </a:solidFill>
                <a:cs typeface="Tahoma"/>
              </a:rPr>
              <a:t> ou des entreprises, notamment </a:t>
            </a:r>
            <a:r>
              <a:rPr lang="fr-FR" sz="1982" spc="-99" dirty="0">
                <a:solidFill>
                  <a:srgbClr val="205AA7"/>
                </a:solidFill>
                <a:cs typeface="Tahoma"/>
              </a:rPr>
              <a:t>l’endettement de ceux qui sont les plus vulnérables </a:t>
            </a:r>
            <a:r>
              <a:rPr sz="1982" dirty="0">
                <a:solidFill>
                  <a:srgbClr val="205AA7"/>
                </a:solidFill>
                <a:cs typeface="Tahoma"/>
              </a:rPr>
              <a:t>et</a:t>
            </a:r>
            <a:r>
              <a:rPr sz="1982" spc="-40" dirty="0">
                <a:solidFill>
                  <a:srgbClr val="205AA7"/>
                </a:solidFill>
                <a:cs typeface="Tahoma"/>
              </a:rPr>
              <a:t> </a:t>
            </a:r>
            <a:r>
              <a:rPr sz="1982" spc="-69" dirty="0">
                <a:solidFill>
                  <a:srgbClr val="205AA7"/>
                </a:solidFill>
                <a:cs typeface="Tahoma"/>
              </a:rPr>
              <a:t>les</a:t>
            </a:r>
            <a:r>
              <a:rPr sz="1982" spc="-30" dirty="0">
                <a:solidFill>
                  <a:srgbClr val="205AA7"/>
                </a:solidFill>
                <a:cs typeface="Tahoma"/>
              </a:rPr>
              <a:t> </a:t>
            </a:r>
            <a:r>
              <a:rPr sz="1982" spc="-50" dirty="0">
                <a:solidFill>
                  <a:srgbClr val="205AA7"/>
                </a:solidFill>
                <a:cs typeface="Tahoma"/>
              </a:rPr>
              <a:t>plus</a:t>
            </a:r>
            <a:r>
              <a:rPr sz="1982" spc="-40" dirty="0">
                <a:solidFill>
                  <a:srgbClr val="205AA7"/>
                </a:solidFill>
                <a:cs typeface="Tahoma"/>
              </a:rPr>
              <a:t> </a:t>
            </a:r>
            <a:r>
              <a:rPr lang="fr-FR" sz="1982" spc="89" dirty="0">
                <a:solidFill>
                  <a:srgbClr val="205AA7"/>
                </a:solidFill>
                <a:cs typeface="Tahoma"/>
              </a:rPr>
              <a:t>risqués</a:t>
            </a:r>
            <a:r>
              <a:rPr sz="1982" spc="109" dirty="0">
                <a:solidFill>
                  <a:srgbClr val="205AA7"/>
                </a:solidFill>
                <a:cs typeface="Tahoma"/>
              </a:rPr>
              <a:t>.</a:t>
            </a:r>
            <a:endParaRPr sz="1982" dirty="0">
              <a:solidFill>
                <a:srgbClr val="205AA7"/>
              </a:solidFill>
              <a:cs typeface="Tahoma"/>
            </a:endParaRPr>
          </a:p>
          <a:p>
            <a:pPr marL="1200150" lvl="2" indent="-285750">
              <a:buFont typeface="Wingdings" panose="05000000000000000000" pitchFamily="2" charset="2"/>
              <a:buChar char="§"/>
            </a:pPr>
            <a:r>
              <a:rPr dirty="0">
                <a:solidFill>
                  <a:srgbClr val="205AA7"/>
                </a:solidFill>
                <a:cs typeface="Tahoma"/>
              </a:rPr>
              <a:t>Pour</a:t>
            </a:r>
            <a:r>
              <a:rPr spc="-129" dirty="0">
                <a:solidFill>
                  <a:srgbClr val="205AA7"/>
                </a:solidFill>
                <a:cs typeface="Tahoma"/>
              </a:rPr>
              <a:t> </a:t>
            </a:r>
            <a:r>
              <a:rPr dirty="0">
                <a:solidFill>
                  <a:srgbClr val="205AA7"/>
                </a:solidFill>
                <a:cs typeface="Tahoma"/>
              </a:rPr>
              <a:t>ce</a:t>
            </a:r>
            <a:r>
              <a:rPr spc="-40" dirty="0">
                <a:solidFill>
                  <a:srgbClr val="205AA7"/>
                </a:solidFill>
                <a:cs typeface="Tahoma"/>
              </a:rPr>
              <a:t> </a:t>
            </a:r>
            <a:r>
              <a:rPr spc="-20" dirty="0">
                <a:solidFill>
                  <a:srgbClr val="205AA7"/>
                </a:solidFill>
                <a:cs typeface="Tahoma"/>
              </a:rPr>
              <a:t>faire,</a:t>
            </a:r>
            <a:r>
              <a:rPr spc="-30" dirty="0">
                <a:solidFill>
                  <a:srgbClr val="205AA7"/>
                </a:solidFill>
                <a:cs typeface="Tahoma"/>
              </a:rPr>
              <a:t> </a:t>
            </a:r>
            <a:r>
              <a:rPr lang="fr-FR" spc="-20" dirty="0">
                <a:solidFill>
                  <a:srgbClr val="205AA7"/>
                </a:solidFill>
                <a:cs typeface="Tahoma"/>
              </a:rPr>
              <a:t>les mesures « emprunteurs »</a:t>
            </a:r>
            <a:r>
              <a:rPr spc="-20" dirty="0">
                <a:solidFill>
                  <a:srgbClr val="205AA7"/>
                </a:solidFill>
                <a:cs typeface="Tahoma"/>
              </a:rPr>
              <a:t> </a:t>
            </a:r>
            <a:r>
              <a:rPr lang="fr-FR" spc="-50" dirty="0">
                <a:solidFill>
                  <a:srgbClr val="205AA7"/>
                </a:solidFill>
                <a:cs typeface="Tahoma"/>
              </a:rPr>
              <a:t>consistent </a:t>
            </a:r>
            <a:r>
              <a:rPr lang="fr-FR" b="1" spc="-50" dirty="0">
                <a:solidFill>
                  <a:srgbClr val="205AA7"/>
                </a:solidFill>
                <a:cs typeface="Tahoma"/>
              </a:rPr>
              <a:t>à modifier et à ajuster les conditions d’octroi</a:t>
            </a:r>
            <a:r>
              <a:rPr b="1" spc="40" dirty="0">
                <a:solidFill>
                  <a:srgbClr val="205AA7"/>
                </a:solidFill>
                <a:cs typeface="Tahoma"/>
              </a:rPr>
              <a:t> </a:t>
            </a:r>
            <a:r>
              <a:rPr lang="fr-FR" b="1" spc="40" dirty="0">
                <a:solidFill>
                  <a:srgbClr val="205AA7"/>
                </a:solidFill>
                <a:cs typeface="Tahoma"/>
              </a:rPr>
              <a:t>de crédit</a:t>
            </a:r>
            <a:r>
              <a:rPr lang="fr-FR" spc="40" dirty="0">
                <a:solidFill>
                  <a:srgbClr val="205AA7"/>
                </a:solidFill>
                <a:cs typeface="Tahoma"/>
              </a:rPr>
              <a:t> </a:t>
            </a:r>
            <a:r>
              <a:rPr spc="-20" dirty="0">
                <a:solidFill>
                  <a:srgbClr val="205AA7"/>
                </a:solidFill>
                <a:cs typeface="Tahoma"/>
              </a:rPr>
              <a:t>(</a:t>
            </a:r>
            <a:r>
              <a:rPr lang="fr-FR" spc="-20" dirty="0">
                <a:solidFill>
                  <a:srgbClr val="205AA7"/>
                </a:solidFill>
                <a:cs typeface="Tahoma"/>
              </a:rPr>
              <a:t>cas</a:t>
            </a:r>
            <a:r>
              <a:rPr dirty="0">
                <a:solidFill>
                  <a:srgbClr val="205AA7"/>
                </a:solidFill>
                <a:cs typeface="Tahoma"/>
              </a:rPr>
              <a:t> d’un</a:t>
            </a:r>
            <a:r>
              <a:rPr spc="-99" dirty="0">
                <a:solidFill>
                  <a:srgbClr val="205AA7"/>
                </a:solidFill>
                <a:cs typeface="Tahoma"/>
              </a:rPr>
              <a:t> </a:t>
            </a:r>
            <a:r>
              <a:rPr lang="fr-FR" dirty="0">
                <a:solidFill>
                  <a:srgbClr val="205AA7"/>
                </a:solidFill>
                <a:cs typeface="Tahoma"/>
              </a:rPr>
              <a:t>prêt immobilier : </a:t>
            </a:r>
            <a:r>
              <a:rPr lang="fr-FR" dirty="0">
                <a:solidFill>
                  <a:srgbClr val="205AA7"/>
                </a:solidFill>
              </a:rPr>
              <a:t>limite sur la durée de remboursement du prêt, limite sur le taux d’effort, etc.).</a:t>
            </a:r>
            <a:endParaRPr dirty="0">
              <a:solidFill>
                <a:srgbClr val="205AA7"/>
              </a:solidFill>
              <a:cs typeface="Tahoma"/>
            </a:endParaRPr>
          </a:p>
          <a:p>
            <a:pPr marL="1200150" lvl="2" indent="-285750">
              <a:buFont typeface="Wingdings" panose="05000000000000000000" pitchFamily="2" charset="2"/>
              <a:buChar char="§"/>
            </a:pPr>
            <a:r>
              <a:rPr lang="fr-FR" dirty="0">
                <a:solidFill>
                  <a:srgbClr val="205AA7"/>
                </a:solidFill>
              </a:rPr>
              <a:t>L’objectif ultime est de protéger les ménages et les entreprises les plus vulnérables.</a:t>
            </a:r>
            <a:endParaRPr dirty="0">
              <a:solidFill>
                <a:srgbClr val="205AA7"/>
              </a:solidFill>
              <a:cs typeface="Tahoma"/>
            </a:endParaRPr>
          </a:p>
        </p:txBody>
      </p:sp>
    </p:spTree>
    <p:extLst>
      <p:ext uri="{BB962C8B-B14F-4D97-AF65-F5344CB8AC3E}">
        <p14:creationId xmlns:p14="http://schemas.microsoft.com/office/powerpoint/2010/main" val="3608923043"/>
      </p:ext>
    </p:extLst>
  </p:cSld>
  <p:clrMapOvr>
    <a:masterClrMapping/>
  </p:clrMapOvr>
  <p:transition>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8000" y="319600"/>
            <a:ext cx="8229600" cy="503799"/>
          </a:xfrm>
          <a:prstGeom prst="rect">
            <a:avLst/>
          </a:prstGeom>
        </p:spPr>
        <p:txBody>
          <a:bodyPr vert="horz" wrap="square" lIns="0" tIns="133167" rIns="0" bIns="0" rtlCol="0" anchor="ctr">
            <a:spAutoFit/>
          </a:bodyPr>
          <a:lstStyle/>
          <a:p>
            <a:pPr marL="25168">
              <a:spcBef>
                <a:spcPts val="268"/>
              </a:spcBef>
            </a:pPr>
            <a:r>
              <a:rPr spc="-40" dirty="0"/>
              <a:t>Quels</a:t>
            </a:r>
            <a:r>
              <a:rPr spc="-50" dirty="0"/>
              <a:t> </a:t>
            </a:r>
            <a:r>
              <a:rPr spc="-79" dirty="0"/>
              <a:t>instruments</a:t>
            </a:r>
            <a:r>
              <a:rPr spc="-40" dirty="0"/>
              <a:t> </a:t>
            </a:r>
            <a:r>
              <a:rPr dirty="0"/>
              <a:t>?</a:t>
            </a:r>
            <a:r>
              <a:rPr spc="226" dirty="0"/>
              <a:t> </a:t>
            </a:r>
            <a:r>
              <a:rPr spc="-20" dirty="0"/>
              <a:t>(</a:t>
            </a:r>
            <a:r>
              <a:rPr lang="fr-FR" spc="-20" dirty="0"/>
              <a:t>2</a:t>
            </a:r>
            <a:r>
              <a:rPr spc="-20" dirty="0"/>
              <a:t>/2)</a:t>
            </a:r>
          </a:p>
        </p:txBody>
      </p:sp>
      <p:sp>
        <p:nvSpPr>
          <p:cNvPr id="7" name="object 7"/>
          <p:cNvSpPr txBox="1"/>
          <p:nvPr/>
        </p:nvSpPr>
        <p:spPr>
          <a:xfrm>
            <a:off x="468000" y="1412776"/>
            <a:ext cx="8083290" cy="1255249"/>
          </a:xfrm>
          <a:prstGeom prst="rect">
            <a:avLst/>
          </a:prstGeom>
        </p:spPr>
        <p:txBody>
          <a:bodyPr vert="horz" wrap="square" lIns="0" tIns="23909" rIns="0" bIns="0" rtlCol="0">
            <a:spAutoFit/>
          </a:bodyPr>
          <a:lstStyle/>
          <a:p>
            <a:pPr marL="285750" indent="-285750" algn="just">
              <a:buFont typeface="Wingdings" panose="05000000000000000000" pitchFamily="2" charset="2"/>
              <a:buChar char="Ø"/>
            </a:pPr>
            <a:r>
              <a:rPr lang="fr-FR" sz="2000" dirty="0">
                <a:solidFill>
                  <a:srgbClr val="205AA7"/>
                </a:solidFill>
              </a:rPr>
              <a:t>Les mesures en capital consistent à demander aux banques de </a:t>
            </a:r>
            <a:r>
              <a:rPr lang="fr-FR" sz="2000" b="1" dirty="0">
                <a:solidFill>
                  <a:srgbClr val="205AA7"/>
                </a:solidFill>
              </a:rPr>
              <a:t>détenir pour chaque euro prêté suffisamment d’euros en capital afin de se couvrir (en partie) du risque de défaut</a:t>
            </a:r>
            <a:r>
              <a:rPr lang="fr-FR" sz="2000" dirty="0">
                <a:solidFill>
                  <a:srgbClr val="205AA7"/>
                </a:solidFill>
              </a:rPr>
              <a:t> du particulier/ménage auquel, ou de l’entreprise à laquelle, elles prêtent.</a:t>
            </a:r>
            <a:endParaRPr sz="2000" dirty="0">
              <a:solidFill>
                <a:srgbClr val="205AA7"/>
              </a:solidFill>
              <a:cs typeface="Tahoma"/>
            </a:endParaRPr>
          </a:p>
        </p:txBody>
      </p:sp>
    </p:spTree>
    <p:extLst>
      <p:ext uri="{BB962C8B-B14F-4D97-AF65-F5344CB8AC3E}">
        <p14:creationId xmlns:p14="http://schemas.microsoft.com/office/powerpoint/2010/main" val="2463613895"/>
      </p:ext>
    </p:extLst>
  </p:cSld>
  <p:clrMapOvr>
    <a:masterClrMapping/>
  </p:clrMapOvr>
  <p:transition>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3568" y="260648"/>
            <a:ext cx="8229600" cy="750021"/>
          </a:xfrm>
          <a:prstGeom prst="rect">
            <a:avLst/>
          </a:prstGeom>
        </p:spPr>
        <p:txBody>
          <a:bodyPr vert="horz" wrap="square" lIns="0" tIns="133167" rIns="0" bIns="0" rtlCol="0" anchor="ctr">
            <a:spAutoFit/>
          </a:bodyPr>
          <a:lstStyle/>
          <a:p>
            <a:pPr marL="25168">
              <a:spcBef>
                <a:spcPts val="268"/>
              </a:spcBef>
            </a:pPr>
            <a:r>
              <a:rPr lang="fr-FR" spc="-40" dirty="0"/>
              <a:t>Les mesures en capital (1/12)</a:t>
            </a:r>
            <a:br>
              <a:rPr lang="fr-FR" spc="-40" dirty="0"/>
            </a:br>
            <a:r>
              <a:rPr lang="fr-FR" sz="1600" spc="-40" dirty="0"/>
              <a:t>Le bilan d’une banque</a:t>
            </a:r>
            <a:endParaRPr sz="1600" spc="-20" dirty="0"/>
          </a:p>
        </p:txBody>
      </p:sp>
      <p:sp>
        <p:nvSpPr>
          <p:cNvPr id="7" name="object 7"/>
          <p:cNvSpPr txBox="1"/>
          <p:nvPr/>
        </p:nvSpPr>
        <p:spPr>
          <a:xfrm>
            <a:off x="468000" y="1412776"/>
            <a:ext cx="8083290" cy="301141"/>
          </a:xfrm>
          <a:prstGeom prst="rect">
            <a:avLst/>
          </a:prstGeom>
        </p:spPr>
        <p:txBody>
          <a:bodyPr vert="horz" wrap="square" lIns="0" tIns="23909" rIns="0" bIns="0" rtlCol="0">
            <a:spAutoFit/>
          </a:bodyPr>
          <a:lstStyle/>
          <a:p>
            <a:pPr marL="285750" indent="-285750">
              <a:buFont typeface="Wingdings" panose="05000000000000000000" pitchFamily="2" charset="2"/>
              <a:buChar char="Ø"/>
            </a:pPr>
            <a:r>
              <a:rPr lang="fr-FR" dirty="0">
                <a:solidFill>
                  <a:srgbClr val="205AA7"/>
                </a:solidFill>
              </a:rPr>
              <a:t>Pour mieux comprendre le principe, revenons sur le bilan d’une banque :</a:t>
            </a:r>
            <a:endParaRPr lang="fr-FR" sz="2000" dirty="0">
              <a:solidFill>
                <a:srgbClr val="205AA7"/>
              </a:solidFill>
              <a:latin typeface="Tahoma"/>
              <a:cs typeface="Tahoma"/>
            </a:endParaRPr>
          </a:p>
        </p:txBody>
      </p:sp>
      <p:graphicFrame>
        <p:nvGraphicFramePr>
          <p:cNvPr id="3" name="Tableau 2"/>
          <p:cNvGraphicFramePr>
            <a:graphicFrameLocks noGrp="1"/>
          </p:cNvGraphicFramePr>
          <p:nvPr/>
        </p:nvGraphicFramePr>
        <p:xfrm>
          <a:off x="1403648" y="2204864"/>
          <a:ext cx="6336704" cy="3474720"/>
        </p:xfrm>
        <a:graphic>
          <a:graphicData uri="http://schemas.openxmlformats.org/drawingml/2006/table">
            <a:tbl>
              <a:tblPr firstRow="1" bandRow="1">
                <a:tableStyleId>{2D5ABB26-0587-4C30-8999-92F81FD0307C}</a:tableStyleId>
              </a:tblPr>
              <a:tblGrid>
                <a:gridCol w="3698871">
                  <a:extLst>
                    <a:ext uri="{9D8B030D-6E8A-4147-A177-3AD203B41FA5}">
                      <a16:colId xmlns:a16="http://schemas.microsoft.com/office/drawing/2014/main" val="4012489516"/>
                    </a:ext>
                  </a:extLst>
                </a:gridCol>
                <a:gridCol w="2637833">
                  <a:extLst>
                    <a:ext uri="{9D8B030D-6E8A-4147-A177-3AD203B41FA5}">
                      <a16:colId xmlns:a16="http://schemas.microsoft.com/office/drawing/2014/main" val="1498250508"/>
                    </a:ext>
                  </a:extLst>
                </a:gridCol>
              </a:tblGrid>
              <a:tr h="382905">
                <a:tc>
                  <a:txBody>
                    <a:bodyPr/>
                    <a:lstStyle/>
                    <a:p>
                      <a:pPr algn="ctr"/>
                      <a:r>
                        <a:rPr lang="fr-FR" sz="2400" dirty="0">
                          <a:solidFill>
                            <a:srgbClr val="205AA7"/>
                          </a:solidFill>
                        </a:rPr>
                        <a:t>Actif</a:t>
                      </a:r>
                    </a:p>
                  </a:txBody>
                  <a:tcPr>
                    <a:lnB w="12700" cap="flat" cmpd="sng" algn="ctr">
                      <a:solidFill>
                        <a:schemeClr val="tx1"/>
                      </a:solidFill>
                      <a:prstDash val="solid"/>
                      <a:round/>
                      <a:headEnd type="none" w="med" len="med"/>
                      <a:tailEnd type="none" w="med" len="med"/>
                    </a:lnB>
                  </a:tcPr>
                </a:tc>
                <a:tc>
                  <a:txBody>
                    <a:bodyPr/>
                    <a:lstStyle/>
                    <a:p>
                      <a:pPr algn="ctr"/>
                      <a:r>
                        <a:rPr lang="fr-FR" sz="2400" dirty="0">
                          <a:solidFill>
                            <a:srgbClr val="205AA7"/>
                          </a:solidFill>
                        </a:rPr>
                        <a:t>Passif </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7839895"/>
                  </a:ext>
                </a:extLst>
              </a:tr>
              <a:tr h="1225297">
                <a:tc>
                  <a:txBody>
                    <a:bodyPr/>
                    <a:lstStyle/>
                    <a:p>
                      <a:pPr algn="ctr"/>
                      <a:endParaRPr lang="fr-FR" dirty="0">
                        <a:solidFill>
                          <a:srgbClr val="205AA7"/>
                        </a:solidFill>
                      </a:endParaRPr>
                    </a:p>
                    <a:p>
                      <a:pPr algn="ctr"/>
                      <a:r>
                        <a:rPr lang="fr-FR" dirty="0">
                          <a:solidFill>
                            <a:srgbClr val="205AA7"/>
                          </a:solidFill>
                        </a:rPr>
                        <a:t>Actifs liquides</a:t>
                      </a:r>
                    </a:p>
                    <a:p>
                      <a:pPr algn="ctr"/>
                      <a:r>
                        <a:rPr lang="fr-FR" dirty="0">
                          <a:solidFill>
                            <a:srgbClr val="205AA7"/>
                          </a:solidFill>
                        </a:rPr>
                        <a:t>(cash, réserves</a:t>
                      </a:r>
                      <a:r>
                        <a:rPr lang="fr-FR" baseline="0" dirty="0">
                          <a:solidFill>
                            <a:srgbClr val="205AA7"/>
                          </a:solidFill>
                        </a:rPr>
                        <a:t> auprès de la banque centrale)</a:t>
                      </a:r>
                    </a:p>
                    <a:p>
                      <a:pPr algn="ctr"/>
                      <a:endParaRPr lang="fr-FR" dirty="0">
                        <a:solidFill>
                          <a:srgbClr val="205AA7"/>
                        </a:solidFill>
                      </a:endParaRPr>
                    </a:p>
                  </a:txBody>
                  <a:tcPr>
                    <a:lnT w="12700" cap="flat" cmpd="sng" algn="ctr">
                      <a:solidFill>
                        <a:schemeClr val="tx1"/>
                      </a:solidFill>
                      <a:prstDash val="solid"/>
                      <a:round/>
                      <a:headEnd type="none" w="med" len="med"/>
                      <a:tailEnd type="none" w="med" len="med"/>
                    </a:lnT>
                  </a:tcPr>
                </a:tc>
                <a:tc>
                  <a:txBody>
                    <a:bodyPr/>
                    <a:lstStyle/>
                    <a:p>
                      <a:pPr algn="ctr"/>
                      <a:endParaRPr lang="fr-FR" dirty="0">
                        <a:solidFill>
                          <a:srgbClr val="205AA7"/>
                        </a:solidFill>
                      </a:endParaRPr>
                    </a:p>
                    <a:p>
                      <a:pPr algn="ctr"/>
                      <a:endParaRPr lang="fr-FR" dirty="0">
                        <a:solidFill>
                          <a:srgbClr val="205AA7"/>
                        </a:solidFill>
                      </a:endParaRPr>
                    </a:p>
                    <a:p>
                      <a:pPr algn="ctr"/>
                      <a:r>
                        <a:rPr lang="fr-FR" dirty="0">
                          <a:solidFill>
                            <a:srgbClr val="205AA7"/>
                          </a:solidFill>
                        </a:rPr>
                        <a:t>Dépôts</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977378366"/>
                  </a:ext>
                </a:extLst>
              </a:tr>
              <a:tr h="765811">
                <a:tc>
                  <a:txBody>
                    <a:bodyPr/>
                    <a:lstStyle/>
                    <a:p>
                      <a:pPr algn="ctr"/>
                      <a:r>
                        <a:rPr lang="fr-FR" dirty="0">
                          <a:solidFill>
                            <a:srgbClr val="205AA7"/>
                          </a:solidFill>
                        </a:rPr>
                        <a:t>Titres financiers (actions,</a:t>
                      </a:r>
                      <a:r>
                        <a:rPr lang="fr-FR" baseline="0" dirty="0">
                          <a:solidFill>
                            <a:srgbClr val="205AA7"/>
                          </a:solidFill>
                        </a:rPr>
                        <a:t> obligations, etc.)</a:t>
                      </a:r>
                    </a:p>
                    <a:p>
                      <a:pPr algn="ctr"/>
                      <a:endParaRPr lang="fr-FR" dirty="0">
                        <a:solidFill>
                          <a:srgbClr val="205AA7"/>
                        </a:solidFill>
                      </a:endParaRPr>
                    </a:p>
                  </a:txBody>
                  <a:tcPr/>
                </a:tc>
                <a:tc>
                  <a:txBody>
                    <a:bodyPr/>
                    <a:lstStyle/>
                    <a:p>
                      <a:pPr algn="ctr"/>
                      <a:r>
                        <a:rPr lang="fr-FR" dirty="0">
                          <a:solidFill>
                            <a:srgbClr val="205AA7"/>
                          </a:solidFill>
                        </a:rPr>
                        <a:t>Titres de dette émis et prêts</a:t>
                      </a:r>
                    </a:p>
                  </a:txBody>
                  <a:tcPr/>
                </a:tc>
                <a:extLst>
                  <a:ext uri="{0D108BD9-81ED-4DB2-BD59-A6C34878D82A}">
                    <a16:rowId xmlns:a16="http://schemas.microsoft.com/office/drawing/2014/main" val="2045648174"/>
                  </a:ext>
                </a:extLst>
              </a:tr>
              <a:tr h="310579">
                <a:tc>
                  <a:txBody>
                    <a:bodyPr/>
                    <a:lstStyle/>
                    <a:p>
                      <a:pPr algn="ctr"/>
                      <a:r>
                        <a:rPr lang="fr-FR" dirty="0">
                          <a:solidFill>
                            <a:srgbClr val="205AA7"/>
                          </a:solidFill>
                        </a:rPr>
                        <a:t>Prêts (ménages, entreprises, etc.)</a:t>
                      </a:r>
                    </a:p>
                  </a:txBody>
                  <a:tcPr>
                    <a:lnB w="12700" cap="flat" cmpd="sng" algn="ctr">
                      <a:solidFill>
                        <a:schemeClr val="tx1"/>
                      </a:solidFill>
                      <a:prstDash val="solid"/>
                      <a:round/>
                      <a:headEnd type="none" w="med" len="med"/>
                      <a:tailEnd type="none" w="med" len="med"/>
                    </a:lnB>
                  </a:tcPr>
                </a:tc>
                <a:tc>
                  <a:txBody>
                    <a:bodyPr/>
                    <a:lstStyle/>
                    <a:p>
                      <a:pPr algn="ctr"/>
                      <a:r>
                        <a:rPr lang="fr-FR" dirty="0">
                          <a:solidFill>
                            <a:srgbClr val="205AA7"/>
                          </a:solidFill>
                        </a:rPr>
                        <a:t>Capital</a:t>
                      </a:r>
                    </a:p>
                    <a:p>
                      <a:pPr algn="ctr"/>
                      <a:endParaRPr lang="fr-FR" dirty="0">
                        <a:solidFill>
                          <a:srgbClr val="205AA7"/>
                        </a:solidFill>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6949631"/>
                  </a:ext>
                </a:extLst>
              </a:tr>
            </a:tbl>
          </a:graphicData>
        </a:graphic>
      </p:graphicFrame>
    </p:spTree>
    <p:extLst>
      <p:ext uri="{BB962C8B-B14F-4D97-AF65-F5344CB8AC3E}">
        <p14:creationId xmlns:p14="http://schemas.microsoft.com/office/powerpoint/2010/main" val="3255451851"/>
      </p:ext>
    </p:extLst>
  </p:cSld>
  <p:clrMapOvr>
    <a:masterClrMapping/>
  </p:clrMapOvr>
  <p:transition>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3568" y="260648"/>
            <a:ext cx="8229600" cy="750021"/>
          </a:xfrm>
          <a:prstGeom prst="rect">
            <a:avLst/>
          </a:prstGeom>
        </p:spPr>
        <p:txBody>
          <a:bodyPr vert="horz" wrap="square" lIns="0" tIns="133167" rIns="0" bIns="0" rtlCol="0" anchor="ctr">
            <a:spAutoFit/>
          </a:bodyPr>
          <a:lstStyle/>
          <a:p>
            <a:pPr marL="25168">
              <a:spcBef>
                <a:spcPts val="268"/>
              </a:spcBef>
            </a:pPr>
            <a:r>
              <a:rPr lang="fr-FR" spc="-40" dirty="0"/>
              <a:t>Les mesures en capital (2/12)</a:t>
            </a:r>
            <a:br>
              <a:rPr lang="fr-FR" spc="-40" dirty="0"/>
            </a:br>
            <a:r>
              <a:rPr lang="fr-FR" sz="1600" spc="-40" dirty="0"/>
              <a:t>L’actif d’une banque</a:t>
            </a:r>
            <a:endParaRPr sz="1600" spc="-20"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1767300"/>
            <a:ext cx="6572815" cy="3744416"/>
          </a:xfrm>
          <a:prstGeom prst="rect">
            <a:avLst/>
          </a:prstGeom>
        </p:spPr>
      </p:pic>
      <p:sp>
        <p:nvSpPr>
          <p:cNvPr id="8" name="ZoneTexte 7"/>
          <p:cNvSpPr txBox="1"/>
          <p:nvPr/>
        </p:nvSpPr>
        <p:spPr>
          <a:xfrm>
            <a:off x="1115616" y="5373216"/>
            <a:ext cx="5688632" cy="553998"/>
          </a:xfrm>
          <a:prstGeom prst="rect">
            <a:avLst/>
          </a:prstGeom>
          <a:noFill/>
        </p:spPr>
        <p:txBody>
          <a:bodyPr wrap="square" rtlCol="0">
            <a:spAutoFit/>
          </a:bodyPr>
          <a:lstStyle/>
          <a:p>
            <a:r>
              <a:rPr lang="fr-FR" sz="1000" dirty="0"/>
              <a:t>Note : Décomposition de l’actif du bilan agrégé des banques américaines entre 1890 et 2012. </a:t>
            </a:r>
            <a:r>
              <a:rPr lang="fr-FR" sz="1000" i="1" dirty="0"/>
              <a:t>Securities</a:t>
            </a:r>
            <a:r>
              <a:rPr lang="fr-FR" sz="1000" dirty="0"/>
              <a:t> : titres de dette ou actions principalement; </a:t>
            </a:r>
            <a:r>
              <a:rPr lang="fr-FR" sz="1000" i="1" dirty="0" err="1"/>
              <a:t>Loans</a:t>
            </a:r>
            <a:r>
              <a:rPr lang="fr-FR" sz="1000" dirty="0"/>
              <a:t> : prêts; </a:t>
            </a:r>
            <a:r>
              <a:rPr lang="fr-FR" sz="1000" i="1" dirty="0"/>
              <a:t>Cash and </a:t>
            </a:r>
            <a:r>
              <a:rPr lang="fr-FR" sz="1000" i="1" dirty="0" err="1"/>
              <a:t>reserves</a:t>
            </a:r>
            <a:r>
              <a:rPr lang="fr-FR" sz="1000" i="1" dirty="0"/>
              <a:t> </a:t>
            </a:r>
            <a:r>
              <a:rPr lang="fr-FR" sz="1000" dirty="0"/>
              <a:t>: cash et réserves auprès de la banque centrale. Source: Hanson et </a:t>
            </a:r>
            <a:r>
              <a:rPr lang="fr-FR" sz="1000" i="1" dirty="0"/>
              <a:t>al</a:t>
            </a:r>
            <a:r>
              <a:rPr lang="fr-FR" sz="1000" dirty="0"/>
              <a:t> (2015).</a:t>
            </a:r>
          </a:p>
        </p:txBody>
      </p:sp>
      <p:sp>
        <p:nvSpPr>
          <p:cNvPr id="9" name="ZoneTexte 8"/>
          <p:cNvSpPr txBox="1"/>
          <p:nvPr/>
        </p:nvSpPr>
        <p:spPr>
          <a:xfrm>
            <a:off x="827584" y="1259468"/>
            <a:ext cx="7632848" cy="646331"/>
          </a:xfrm>
          <a:prstGeom prst="rect">
            <a:avLst/>
          </a:prstGeom>
          <a:noFill/>
        </p:spPr>
        <p:txBody>
          <a:bodyPr wrap="square" rtlCol="0">
            <a:spAutoFit/>
          </a:bodyPr>
          <a:lstStyle/>
          <a:p>
            <a:pPr marL="285750" indent="-285750">
              <a:buFont typeface="Wingdings" panose="05000000000000000000" pitchFamily="2" charset="2"/>
              <a:buChar char="Ø"/>
            </a:pPr>
            <a:r>
              <a:rPr lang="en-US" dirty="0">
                <a:solidFill>
                  <a:srgbClr val="205AA7"/>
                </a:solidFill>
              </a:rPr>
              <a:t>Les </a:t>
            </a:r>
            <a:r>
              <a:rPr lang="en-US" b="1" dirty="0" err="1">
                <a:solidFill>
                  <a:srgbClr val="205AA7"/>
                </a:solidFill>
              </a:rPr>
              <a:t>prêts</a:t>
            </a:r>
            <a:r>
              <a:rPr lang="en-US" dirty="0">
                <a:solidFill>
                  <a:srgbClr val="205AA7"/>
                </a:solidFill>
              </a:rPr>
              <a:t> </a:t>
            </a:r>
            <a:r>
              <a:rPr lang="en-US" dirty="0" err="1">
                <a:solidFill>
                  <a:srgbClr val="205AA7"/>
                </a:solidFill>
              </a:rPr>
              <a:t>sont</a:t>
            </a:r>
            <a:r>
              <a:rPr lang="en-US" dirty="0">
                <a:solidFill>
                  <a:srgbClr val="205AA7"/>
                </a:solidFill>
              </a:rPr>
              <a:t> les </a:t>
            </a:r>
            <a:r>
              <a:rPr lang="en-US" dirty="0" err="1">
                <a:solidFill>
                  <a:srgbClr val="205AA7"/>
                </a:solidFill>
              </a:rPr>
              <a:t>principaux</a:t>
            </a:r>
            <a:r>
              <a:rPr lang="en-US" dirty="0">
                <a:solidFill>
                  <a:srgbClr val="205AA7"/>
                </a:solidFill>
              </a:rPr>
              <a:t> </a:t>
            </a:r>
            <a:r>
              <a:rPr lang="en-US" dirty="0" err="1">
                <a:solidFill>
                  <a:srgbClr val="205AA7"/>
                </a:solidFill>
              </a:rPr>
              <a:t>éléments</a:t>
            </a:r>
            <a:r>
              <a:rPr lang="en-US" dirty="0">
                <a:solidFill>
                  <a:srgbClr val="205AA7"/>
                </a:solidFill>
              </a:rPr>
              <a:t> de </a:t>
            </a:r>
            <a:r>
              <a:rPr lang="en-US" dirty="0" err="1">
                <a:solidFill>
                  <a:srgbClr val="205AA7"/>
                </a:solidFill>
              </a:rPr>
              <a:t>l’actif</a:t>
            </a:r>
            <a:r>
              <a:rPr lang="en-US" dirty="0">
                <a:solidFill>
                  <a:srgbClr val="205AA7"/>
                </a:solidFill>
              </a:rPr>
              <a:t> des </a:t>
            </a:r>
            <a:r>
              <a:rPr lang="en-US" dirty="0" err="1">
                <a:solidFill>
                  <a:srgbClr val="205AA7"/>
                </a:solidFill>
              </a:rPr>
              <a:t>banques</a:t>
            </a:r>
            <a:r>
              <a:rPr lang="en-US" dirty="0">
                <a:solidFill>
                  <a:srgbClr val="205AA7"/>
                </a:solidFill>
              </a:rPr>
              <a:t> (</a:t>
            </a:r>
            <a:r>
              <a:rPr lang="en-US" dirty="0" err="1">
                <a:solidFill>
                  <a:srgbClr val="205AA7"/>
                </a:solidFill>
              </a:rPr>
              <a:t>cas</a:t>
            </a:r>
            <a:r>
              <a:rPr lang="en-US" dirty="0">
                <a:solidFill>
                  <a:srgbClr val="205AA7"/>
                </a:solidFill>
              </a:rPr>
              <a:t> des </a:t>
            </a:r>
            <a:r>
              <a:rPr lang="en-US" dirty="0" err="1">
                <a:solidFill>
                  <a:srgbClr val="205AA7"/>
                </a:solidFill>
              </a:rPr>
              <a:t>banques</a:t>
            </a:r>
            <a:r>
              <a:rPr lang="en-US" dirty="0">
                <a:solidFill>
                  <a:srgbClr val="205AA7"/>
                </a:solidFill>
              </a:rPr>
              <a:t> </a:t>
            </a:r>
            <a:r>
              <a:rPr lang="en-US" dirty="0" err="1">
                <a:solidFill>
                  <a:srgbClr val="205AA7"/>
                </a:solidFill>
              </a:rPr>
              <a:t>américaines</a:t>
            </a:r>
            <a:r>
              <a:rPr lang="en-US" dirty="0">
                <a:solidFill>
                  <a:srgbClr val="205AA7"/>
                </a:solidFill>
              </a:rPr>
              <a:t> </a:t>
            </a:r>
            <a:r>
              <a:rPr lang="en-US" dirty="0" err="1">
                <a:solidFill>
                  <a:srgbClr val="205AA7"/>
                </a:solidFill>
              </a:rPr>
              <a:t>similaire</a:t>
            </a:r>
            <a:r>
              <a:rPr lang="en-US" dirty="0">
                <a:solidFill>
                  <a:srgbClr val="205AA7"/>
                </a:solidFill>
              </a:rPr>
              <a:t> à </a:t>
            </a:r>
            <a:r>
              <a:rPr lang="en-US" dirty="0" err="1">
                <a:solidFill>
                  <a:srgbClr val="205AA7"/>
                </a:solidFill>
              </a:rPr>
              <a:t>celui</a:t>
            </a:r>
            <a:r>
              <a:rPr lang="en-US" dirty="0">
                <a:solidFill>
                  <a:srgbClr val="205AA7"/>
                </a:solidFill>
              </a:rPr>
              <a:t> des </a:t>
            </a:r>
            <a:r>
              <a:rPr lang="en-US" dirty="0" err="1">
                <a:solidFill>
                  <a:srgbClr val="205AA7"/>
                </a:solidFill>
              </a:rPr>
              <a:t>banques</a:t>
            </a:r>
            <a:r>
              <a:rPr lang="en-US" dirty="0">
                <a:solidFill>
                  <a:srgbClr val="205AA7"/>
                </a:solidFill>
              </a:rPr>
              <a:t> </a:t>
            </a:r>
            <a:r>
              <a:rPr lang="en-US" dirty="0" err="1">
                <a:solidFill>
                  <a:srgbClr val="205AA7"/>
                </a:solidFill>
              </a:rPr>
              <a:t>européennes</a:t>
            </a:r>
            <a:r>
              <a:rPr lang="en-US" dirty="0">
                <a:solidFill>
                  <a:srgbClr val="205AA7"/>
                </a:solidFill>
              </a:rPr>
              <a:t>).</a:t>
            </a:r>
            <a:endParaRPr lang="fr-FR" dirty="0">
              <a:solidFill>
                <a:srgbClr val="205AA7"/>
              </a:solidFill>
            </a:endParaRPr>
          </a:p>
        </p:txBody>
      </p:sp>
    </p:spTree>
    <p:extLst>
      <p:ext uri="{BB962C8B-B14F-4D97-AF65-F5344CB8AC3E}">
        <p14:creationId xmlns:p14="http://schemas.microsoft.com/office/powerpoint/2010/main" val="298810278"/>
      </p:ext>
    </p:extLst>
  </p:cSld>
  <p:clrMapOvr>
    <a:masterClrMapping/>
  </p:clrMapOvr>
  <p:transition>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3568" y="260648"/>
            <a:ext cx="8229600" cy="750021"/>
          </a:xfrm>
          <a:prstGeom prst="rect">
            <a:avLst/>
          </a:prstGeom>
        </p:spPr>
        <p:txBody>
          <a:bodyPr vert="horz" wrap="square" lIns="0" tIns="133167" rIns="0" bIns="0" rtlCol="0" anchor="ctr">
            <a:spAutoFit/>
          </a:bodyPr>
          <a:lstStyle/>
          <a:p>
            <a:pPr marL="25168">
              <a:spcBef>
                <a:spcPts val="268"/>
              </a:spcBef>
            </a:pPr>
            <a:r>
              <a:rPr lang="fr-FR" spc="-40" dirty="0"/>
              <a:t>Les mesures en capital (3/12)</a:t>
            </a:r>
            <a:br>
              <a:rPr lang="fr-FR" spc="-40" dirty="0"/>
            </a:br>
            <a:r>
              <a:rPr lang="fr-FR" sz="1600" spc="-40" dirty="0"/>
              <a:t>Le Passif d’une banque</a:t>
            </a:r>
            <a:endParaRPr sz="1600" spc="-20" dirty="0"/>
          </a:p>
        </p:txBody>
      </p:sp>
      <p:sp>
        <p:nvSpPr>
          <p:cNvPr id="5" name="ZoneTexte 4"/>
          <p:cNvSpPr txBox="1"/>
          <p:nvPr/>
        </p:nvSpPr>
        <p:spPr>
          <a:xfrm>
            <a:off x="1115616" y="5373216"/>
            <a:ext cx="6716830" cy="400110"/>
          </a:xfrm>
          <a:prstGeom prst="rect">
            <a:avLst/>
          </a:prstGeom>
          <a:noFill/>
        </p:spPr>
        <p:txBody>
          <a:bodyPr wrap="square" rtlCol="0">
            <a:spAutoFit/>
          </a:bodyPr>
          <a:lstStyle/>
          <a:p>
            <a:r>
              <a:rPr lang="fr-FR" sz="1000" dirty="0"/>
              <a:t>Note : Décomposition du passif du bilan agrégé des banques américaines entre 1890 et 2012. </a:t>
            </a:r>
            <a:r>
              <a:rPr lang="fr-FR" sz="1000" i="1" dirty="0" err="1"/>
              <a:t>Deposits</a:t>
            </a:r>
            <a:r>
              <a:rPr lang="fr-FR" sz="1000" dirty="0"/>
              <a:t> : dépôts bancaires ; </a:t>
            </a:r>
            <a:r>
              <a:rPr lang="fr-FR" sz="1000" i="1" dirty="0" err="1"/>
              <a:t>Equity</a:t>
            </a:r>
            <a:r>
              <a:rPr lang="fr-FR" sz="1000" i="1" dirty="0"/>
              <a:t> </a:t>
            </a:r>
            <a:r>
              <a:rPr lang="fr-FR" sz="1000" dirty="0"/>
              <a:t>: capital ; </a:t>
            </a:r>
            <a:r>
              <a:rPr lang="fr-FR" sz="1000" i="1" dirty="0" err="1"/>
              <a:t>Other</a:t>
            </a:r>
            <a:r>
              <a:rPr lang="fr-FR" sz="1000" i="1" dirty="0"/>
              <a:t> </a:t>
            </a:r>
            <a:r>
              <a:rPr lang="fr-FR" sz="1000" i="1" dirty="0" err="1"/>
              <a:t>liabilities</a:t>
            </a:r>
            <a:r>
              <a:rPr lang="fr-FR" sz="1000" i="1" dirty="0"/>
              <a:t> </a:t>
            </a:r>
            <a:r>
              <a:rPr lang="fr-FR" sz="1000" dirty="0"/>
              <a:t>: titres de dette émis, prêts bancaires contractés, etc. Source: Hanson et </a:t>
            </a:r>
            <a:r>
              <a:rPr lang="fr-FR" sz="1000" i="1" dirty="0"/>
              <a:t>al</a:t>
            </a:r>
            <a:r>
              <a:rPr lang="fr-FR" sz="1000" dirty="0"/>
              <a:t> (2015).</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9736" y="1803648"/>
            <a:ext cx="6348010" cy="3452159"/>
          </a:xfrm>
          <a:prstGeom prst="rect">
            <a:avLst/>
          </a:prstGeom>
        </p:spPr>
      </p:pic>
      <p:sp>
        <p:nvSpPr>
          <p:cNvPr id="7" name="ZoneTexte 6"/>
          <p:cNvSpPr txBox="1"/>
          <p:nvPr/>
        </p:nvSpPr>
        <p:spPr>
          <a:xfrm>
            <a:off x="827584" y="1039909"/>
            <a:ext cx="7632848" cy="646331"/>
          </a:xfrm>
          <a:prstGeom prst="rect">
            <a:avLst/>
          </a:prstGeom>
          <a:noFill/>
        </p:spPr>
        <p:txBody>
          <a:bodyPr wrap="square" rtlCol="0">
            <a:spAutoFit/>
          </a:bodyPr>
          <a:lstStyle/>
          <a:p>
            <a:pPr marL="285750" indent="-285750">
              <a:buFont typeface="Wingdings" panose="05000000000000000000" pitchFamily="2" charset="2"/>
              <a:buChar char="Ø"/>
            </a:pPr>
            <a:r>
              <a:rPr lang="en-US" dirty="0">
                <a:solidFill>
                  <a:srgbClr val="205AA7"/>
                </a:solidFill>
              </a:rPr>
              <a:t>Les </a:t>
            </a:r>
            <a:r>
              <a:rPr lang="en-US" b="1" dirty="0" err="1">
                <a:solidFill>
                  <a:srgbClr val="205AA7"/>
                </a:solidFill>
              </a:rPr>
              <a:t>dépôts</a:t>
            </a:r>
            <a:r>
              <a:rPr lang="en-US" dirty="0">
                <a:solidFill>
                  <a:srgbClr val="205AA7"/>
                </a:solidFill>
              </a:rPr>
              <a:t> </a:t>
            </a:r>
            <a:r>
              <a:rPr lang="en-US" dirty="0" err="1">
                <a:solidFill>
                  <a:srgbClr val="205AA7"/>
                </a:solidFill>
              </a:rPr>
              <a:t>sont</a:t>
            </a:r>
            <a:r>
              <a:rPr lang="en-US" dirty="0">
                <a:solidFill>
                  <a:srgbClr val="205AA7"/>
                </a:solidFill>
              </a:rPr>
              <a:t> les </a:t>
            </a:r>
            <a:r>
              <a:rPr lang="en-US" dirty="0" err="1">
                <a:solidFill>
                  <a:srgbClr val="205AA7"/>
                </a:solidFill>
              </a:rPr>
              <a:t>principaux</a:t>
            </a:r>
            <a:r>
              <a:rPr lang="en-US" dirty="0">
                <a:solidFill>
                  <a:srgbClr val="205AA7"/>
                </a:solidFill>
              </a:rPr>
              <a:t> </a:t>
            </a:r>
            <a:r>
              <a:rPr lang="en-US" dirty="0" err="1">
                <a:solidFill>
                  <a:srgbClr val="205AA7"/>
                </a:solidFill>
              </a:rPr>
              <a:t>élements</a:t>
            </a:r>
            <a:r>
              <a:rPr lang="en-US" dirty="0">
                <a:solidFill>
                  <a:srgbClr val="205AA7"/>
                </a:solidFill>
              </a:rPr>
              <a:t> du </a:t>
            </a:r>
            <a:r>
              <a:rPr lang="en-US" dirty="0" err="1">
                <a:solidFill>
                  <a:srgbClr val="205AA7"/>
                </a:solidFill>
              </a:rPr>
              <a:t>passif</a:t>
            </a:r>
            <a:r>
              <a:rPr lang="en-US" dirty="0">
                <a:solidFill>
                  <a:srgbClr val="205AA7"/>
                </a:solidFill>
              </a:rPr>
              <a:t> des </a:t>
            </a:r>
            <a:r>
              <a:rPr lang="en-US" dirty="0" err="1">
                <a:solidFill>
                  <a:srgbClr val="205AA7"/>
                </a:solidFill>
              </a:rPr>
              <a:t>banques</a:t>
            </a:r>
            <a:r>
              <a:rPr lang="en-US" dirty="0">
                <a:solidFill>
                  <a:srgbClr val="205AA7"/>
                </a:solidFill>
              </a:rPr>
              <a:t> (</a:t>
            </a:r>
            <a:r>
              <a:rPr lang="en-US" dirty="0" err="1">
                <a:solidFill>
                  <a:srgbClr val="205AA7"/>
                </a:solidFill>
              </a:rPr>
              <a:t>cas</a:t>
            </a:r>
            <a:r>
              <a:rPr lang="en-US" dirty="0">
                <a:solidFill>
                  <a:srgbClr val="205AA7"/>
                </a:solidFill>
              </a:rPr>
              <a:t> des </a:t>
            </a:r>
            <a:r>
              <a:rPr lang="en-US" dirty="0" err="1">
                <a:solidFill>
                  <a:srgbClr val="205AA7"/>
                </a:solidFill>
              </a:rPr>
              <a:t>banques</a:t>
            </a:r>
            <a:r>
              <a:rPr lang="en-US" dirty="0">
                <a:solidFill>
                  <a:srgbClr val="205AA7"/>
                </a:solidFill>
              </a:rPr>
              <a:t> </a:t>
            </a:r>
            <a:r>
              <a:rPr lang="en-US" dirty="0" err="1">
                <a:solidFill>
                  <a:srgbClr val="205AA7"/>
                </a:solidFill>
              </a:rPr>
              <a:t>américaines</a:t>
            </a:r>
            <a:r>
              <a:rPr lang="en-US" dirty="0">
                <a:solidFill>
                  <a:srgbClr val="205AA7"/>
                </a:solidFill>
              </a:rPr>
              <a:t> </a:t>
            </a:r>
            <a:r>
              <a:rPr lang="en-US" dirty="0" err="1">
                <a:solidFill>
                  <a:srgbClr val="205AA7"/>
                </a:solidFill>
              </a:rPr>
              <a:t>similaire</a:t>
            </a:r>
            <a:r>
              <a:rPr lang="en-US" dirty="0">
                <a:solidFill>
                  <a:srgbClr val="205AA7"/>
                </a:solidFill>
              </a:rPr>
              <a:t> à </a:t>
            </a:r>
            <a:r>
              <a:rPr lang="en-US" dirty="0" err="1">
                <a:solidFill>
                  <a:srgbClr val="205AA7"/>
                </a:solidFill>
              </a:rPr>
              <a:t>celui</a:t>
            </a:r>
            <a:r>
              <a:rPr lang="en-US" dirty="0">
                <a:solidFill>
                  <a:srgbClr val="205AA7"/>
                </a:solidFill>
              </a:rPr>
              <a:t> des </a:t>
            </a:r>
            <a:r>
              <a:rPr lang="en-US" dirty="0" err="1">
                <a:solidFill>
                  <a:srgbClr val="205AA7"/>
                </a:solidFill>
              </a:rPr>
              <a:t>banques</a:t>
            </a:r>
            <a:r>
              <a:rPr lang="en-US" dirty="0">
                <a:solidFill>
                  <a:srgbClr val="205AA7"/>
                </a:solidFill>
              </a:rPr>
              <a:t> </a:t>
            </a:r>
            <a:r>
              <a:rPr lang="en-US" dirty="0" err="1">
                <a:solidFill>
                  <a:srgbClr val="205AA7"/>
                </a:solidFill>
              </a:rPr>
              <a:t>européennes</a:t>
            </a:r>
            <a:r>
              <a:rPr lang="en-US" dirty="0">
                <a:solidFill>
                  <a:srgbClr val="205AA7"/>
                </a:solidFill>
              </a:rPr>
              <a:t>).</a:t>
            </a:r>
            <a:endParaRPr lang="fr-FR" dirty="0">
              <a:solidFill>
                <a:srgbClr val="205AA7"/>
              </a:solidFill>
            </a:endParaRPr>
          </a:p>
        </p:txBody>
      </p:sp>
    </p:spTree>
    <p:extLst>
      <p:ext uri="{BB962C8B-B14F-4D97-AF65-F5344CB8AC3E}">
        <p14:creationId xmlns:p14="http://schemas.microsoft.com/office/powerpoint/2010/main" val="4125850094"/>
      </p:ext>
    </p:extLst>
  </p:cSld>
  <p:clrMapOvr>
    <a:masterClrMapping/>
  </p:clrMapOvr>
  <p:transition>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3568" y="260648"/>
            <a:ext cx="8229600" cy="750021"/>
          </a:xfrm>
          <a:prstGeom prst="rect">
            <a:avLst/>
          </a:prstGeom>
        </p:spPr>
        <p:txBody>
          <a:bodyPr vert="horz" wrap="square" lIns="0" tIns="133167" rIns="0" bIns="0" rtlCol="0" anchor="ctr">
            <a:spAutoFit/>
          </a:bodyPr>
          <a:lstStyle/>
          <a:p>
            <a:pPr marL="25168">
              <a:spcBef>
                <a:spcPts val="268"/>
              </a:spcBef>
            </a:pPr>
            <a:r>
              <a:rPr lang="fr-FR" spc="-40" dirty="0"/>
              <a:t>Les mesures en capital (4/12)</a:t>
            </a:r>
            <a:br>
              <a:rPr lang="fr-FR" spc="-40" dirty="0"/>
            </a:br>
            <a:r>
              <a:rPr lang="fr-FR" sz="1600" spc="-40" dirty="0"/>
              <a:t>La théorie de l’ordre hiérarchique financier ou </a:t>
            </a:r>
            <a:r>
              <a:rPr lang="fr-FR" sz="1600" i="1" spc="-40" dirty="0" err="1"/>
              <a:t>pecking</a:t>
            </a:r>
            <a:r>
              <a:rPr lang="fr-FR" sz="1600" i="1" spc="-40" dirty="0"/>
              <a:t> </a:t>
            </a:r>
            <a:r>
              <a:rPr lang="fr-FR" sz="1600" i="1" spc="-40" dirty="0" err="1"/>
              <a:t>order</a:t>
            </a:r>
            <a:r>
              <a:rPr lang="fr-FR" sz="1600" i="1" spc="-40" dirty="0"/>
              <a:t> </a:t>
            </a:r>
            <a:r>
              <a:rPr lang="fr-FR" sz="1600" i="1" spc="-40" dirty="0" err="1"/>
              <a:t>theory</a:t>
            </a:r>
            <a:r>
              <a:rPr lang="fr-FR" sz="1600" i="1" spc="-40" dirty="0"/>
              <a:t> (1/2)</a:t>
            </a:r>
            <a:endParaRPr sz="1600" i="1" spc="-20" dirty="0"/>
          </a:p>
        </p:txBody>
      </p:sp>
      <p:sp>
        <p:nvSpPr>
          <p:cNvPr id="3" name="object 7"/>
          <p:cNvSpPr txBox="1"/>
          <p:nvPr/>
        </p:nvSpPr>
        <p:spPr>
          <a:xfrm>
            <a:off x="468000" y="1412776"/>
            <a:ext cx="8083290" cy="3717461"/>
          </a:xfrm>
          <a:prstGeom prst="rect">
            <a:avLst/>
          </a:prstGeom>
        </p:spPr>
        <p:txBody>
          <a:bodyPr vert="horz" wrap="square" lIns="0" tIns="23909" rIns="0" bIns="0" rtlCol="0">
            <a:spAutoFit/>
          </a:bodyPr>
          <a:lstStyle/>
          <a:p>
            <a:pPr marL="285750" indent="-285750">
              <a:buFont typeface="Wingdings" panose="05000000000000000000" pitchFamily="2" charset="2"/>
              <a:buChar char="Ø"/>
            </a:pPr>
            <a:r>
              <a:rPr lang="fr-FR" dirty="0">
                <a:solidFill>
                  <a:srgbClr val="205AA7"/>
                </a:solidFill>
              </a:rPr>
              <a:t>Si les marchés sont parfaits (ex : aucune asymétrie d’information, pas d’impôts, pas de coûts de transaction), le </a:t>
            </a:r>
            <a:r>
              <a:rPr lang="fr-FR" b="1" dirty="0">
                <a:solidFill>
                  <a:srgbClr val="205AA7"/>
                </a:solidFill>
              </a:rPr>
              <a:t>théorème de Modigliani-Miller (1958) affirme que </a:t>
            </a:r>
            <a:r>
              <a:rPr lang="fr-FR" dirty="0">
                <a:solidFill>
                  <a:srgbClr val="205AA7"/>
                </a:solidFill>
              </a:rPr>
              <a:t>:</a:t>
            </a:r>
          </a:p>
          <a:p>
            <a:pPr marL="285750" indent="-285750">
              <a:buFont typeface="Wingdings" panose="05000000000000000000" pitchFamily="2" charset="2"/>
              <a:buChar char="Ø"/>
            </a:pPr>
            <a:endParaRPr lang="fr-FR" dirty="0">
              <a:solidFill>
                <a:srgbClr val="205AA7"/>
              </a:solidFill>
            </a:endParaRPr>
          </a:p>
          <a:p>
            <a:pPr marL="742950" lvl="1" indent="-285750">
              <a:buFont typeface="Wingdings" panose="05000000000000000000" pitchFamily="2" charset="2"/>
              <a:buChar char="Ø"/>
            </a:pPr>
            <a:r>
              <a:rPr lang="fr-FR" b="1" dirty="0">
                <a:solidFill>
                  <a:srgbClr val="205AA7"/>
                </a:solidFill>
                <a:cs typeface="Tahoma"/>
              </a:rPr>
              <a:t>La valeur d’une entreprise correspond à la valeur actualisée de ses bénéfices actuels et futurs, peu importe la façon dont les projets sont financés</a:t>
            </a:r>
            <a:r>
              <a:rPr lang="fr-FR" dirty="0">
                <a:solidFill>
                  <a:srgbClr val="205AA7"/>
                </a:solidFill>
                <a:cs typeface="Tahoma"/>
              </a:rPr>
              <a:t>.</a:t>
            </a:r>
          </a:p>
          <a:p>
            <a:pPr lvl="1"/>
            <a:endParaRPr lang="fr-FR" dirty="0">
              <a:solidFill>
                <a:srgbClr val="205AA7"/>
              </a:solidFill>
              <a:cs typeface="Tahoma"/>
            </a:endParaRPr>
          </a:p>
          <a:p>
            <a:pPr marL="742950" lvl="1" indent="-285750">
              <a:buFont typeface="Wingdings" panose="05000000000000000000" pitchFamily="2" charset="2"/>
              <a:buChar char="Ø"/>
            </a:pPr>
            <a:r>
              <a:rPr lang="fr-FR" dirty="0">
                <a:solidFill>
                  <a:srgbClr val="205AA7"/>
                </a:solidFill>
                <a:cs typeface="Tahoma"/>
              </a:rPr>
              <a:t>La </a:t>
            </a:r>
            <a:r>
              <a:rPr lang="fr-FR" b="1" dirty="0">
                <a:solidFill>
                  <a:srgbClr val="205AA7"/>
                </a:solidFill>
                <a:cs typeface="Tahoma"/>
              </a:rPr>
              <a:t>structure en capital d’une entreprise n’a aucun effet sur la valeur de l’entreprise</a:t>
            </a:r>
            <a:r>
              <a:rPr lang="fr-FR" dirty="0">
                <a:solidFill>
                  <a:srgbClr val="205AA7"/>
                </a:solidFill>
                <a:cs typeface="Tahoma"/>
              </a:rPr>
              <a:t>. Pour lever des fonds, une entreprise est ainsi indifférente entre i° piocher dans ses réserves, ii) contracter un prêt bancaire, iii) émettre des titres de dette ou iv) émettre des actions.</a:t>
            </a:r>
            <a:endParaRPr lang="fr-FR" b="1" dirty="0">
              <a:solidFill>
                <a:srgbClr val="205AA7"/>
              </a:solidFill>
              <a:cs typeface="Tahoma"/>
            </a:endParaRPr>
          </a:p>
          <a:p>
            <a:pPr marL="742950" lvl="1" indent="-285750">
              <a:buFont typeface="Wingdings" panose="05000000000000000000" pitchFamily="2" charset="2"/>
              <a:buChar char="Ø"/>
            </a:pPr>
            <a:endParaRPr lang="fr-FR" sz="2000" dirty="0">
              <a:solidFill>
                <a:srgbClr val="205AA7"/>
              </a:solidFill>
              <a:latin typeface="Tahoma"/>
              <a:cs typeface="Tahoma"/>
            </a:endParaRPr>
          </a:p>
          <a:p>
            <a:pPr marL="742950" lvl="1" indent="-285750">
              <a:buFont typeface="Wingdings" panose="05000000000000000000" pitchFamily="2" charset="2"/>
              <a:buChar char="Ø"/>
            </a:pPr>
            <a:endParaRPr lang="fr-FR" sz="2000" dirty="0">
              <a:solidFill>
                <a:srgbClr val="205AA7"/>
              </a:solidFill>
              <a:latin typeface="Tahoma"/>
              <a:cs typeface="Tahoma"/>
            </a:endParaRPr>
          </a:p>
          <a:p>
            <a:pPr marL="285750" indent="-285750">
              <a:buFont typeface="Wingdings" panose="05000000000000000000" pitchFamily="2" charset="2"/>
              <a:buChar char="Ø"/>
            </a:pPr>
            <a:endParaRPr lang="fr-FR" sz="2000" dirty="0">
              <a:solidFill>
                <a:srgbClr val="205AA7"/>
              </a:solidFill>
              <a:latin typeface="Tahoma"/>
              <a:cs typeface="Tahoma"/>
            </a:endParaRPr>
          </a:p>
        </p:txBody>
      </p:sp>
    </p:spTree>
    <p:extLst>
      <p:ext uri="{BB962C8B-B14F-4D97-AF65-F5344CB8AC3E}">
        <p14:creationId xmlns:p14="http://schemas.microsoft.com/office/powerpoint/2010/main" val="3314203875"/>
      </p:ext>
    </p:extLst>
  </p:cSld>
  <p:clrMapOvr>
    <a:masterClrMapping/>
  </p:clrMapOvr>
  <p:transition>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3568" y="260648"/>
            <a:ext cx="8229600" cy="750021"/>
          </a:xfrm>
          <a:prstGeom prst="rect">
            <a:avLst/>
          </a:prstGeom>
        </p:spPr>
        <p:txBody>
          <a:bodyPr vert="horz" wrap="square" lIns="0" tIns="133167" rIns="0" bIns="0" rtlCol="0" anchor="ctr">
            <a:spAutoFit/>
          </a:bodyPr>
          <a:lstStyle/>
          <a:p>
            <a:pPr marL="25168">
              <a:spcBef>
                <a:spcPts val="268"/>
              </a:spcBef>
            </a:pPr>
            <a:r>
              <a:rPr lang="fr-FR" spc="-40" dirty="0"/>
              <a:t>Les mesures en capital (5/12)</a:t>
            </a:r>
            <a:br>
              <a:rPr lang="fr-FR" spc="-40" dirty="0"/>
            </a:br>
            <a:r>
              <a:rPr lang="fr-FR" sz="1600" spc="-40" dirty="0"/>
              <a:t>La théorie de l’ordre hiérarchique financier ou </a:t>
            </a:r>
            <a:r>
              <a:rPr lang="fr-FR" sz="1600" i="1" spc="-40" dirty="0" err="1"/>
              <a:t>pecking</a:t>
            </a:r>
            <a:r>
              <a:rPr lang="fr-FR" sz="1600" i="1" spc="-40" dirty="0"/>
              <a:t> </a:t>
            </a:r>
            <a:r>
              <a:rPr lang="fr-FR" sz="1600" i="1" spc="-40" dirty="0" err="1"/>
              <a:t>order</a:t>
            </a:r>
            <a:r>
              <a:rPr lang="fr-FR" sz="1600" i="1" spc="-40" dirty="0"/>
              <a:t> </a:t>
            </a:r>
            <a:r>
              <a:rPr lang="fr-FR" sz="1600" i="1" spc="-40" dirty="0" err="1"/>
              <a:t>theory</a:t>
            </a:r>
            <a:r>
              <a:rPr lang="fr-FR" sz="1600" i="1" spc="-40" dirty="0"/>
              <a:t> (2/2)</a:t>
            </a:r>
            <a:endParaRPr sz="1600" i="1" spc="-20" dirty="0"/>
          </a:p>
        </p:txBody>
      </p:sp>
      <p:sp>
        <p:nvSpPr>
          <p:cNvPr id="3" name="object 7"/>
          <p:cNvSpPr txBox="1"/>
          <p:nvPr/>
        </p:nvSpPr>
        <p:spPr>
          <a:xfrm>
            <a:off x="468000" y="1412776"/>
            <a:ext cx="8083290" cy="5021536"/>
          </a:xfrm>
          <a:prstGeom prst="rect">
            <a:avLst/>
          </a:prstGeom>
        </p:spPr>
        <p:txBody>
          <a:bodyPr vert="horz" wrap="square" lIns="0" tIns="23909" rIns="0" bIns="0" rtlCol="0">
            <a:spAutoFit/>
          </a:bodyPr>
          <a:lstStyle/>
          <a:p>
            <a:pPr marL="285750" indent="-285750">
              <a:buFont typeface="Wingdings" panose="05000000000000000000" pitchFamily="2" charset="2"/>
              <a:buChar char="Ø"/>
            </a:pPr>
            <a:r>
              <a:rPr lang="fr-FR" dirty="0">
                <a:solidFill>
                  <a:srgbClr val="205AA7"/>
                </a:solidFill>
                <a:cs typeface="Tahoma"/>
              </a:rPr>
              <a:t>En réalité, il existe de nombreuses </a:t>
            </a:r>
            <a:r>
              <a:rPr lang="fr-FR" b="1" dirty="0">
                <a:solidFill>
                  <a:srgbClr val="205AA7"/>
                </a:solidFill>
                <a:cs typeface="Tahoma"/>
              </a:rPr>
              <a:t>frictions financières</a:t>
            </a:r>
            <a:r>
              <a:rPr lang="fr-FR" dirty="0">
                <a:solidFill>
                  <a:srgbClr val="205AA7"/>
                </a:solidFill>
                <a:cs typeface="Tahoma"/>
              </a:rPr>
              <a:t>. Les deux plus connues et les plus pertinentes sont :</a:t>
            </a:r>
          </a:p>
          <a:p>
            <a:pPr marL="742950" lvl="1" indent="-285750">
              <a:buFont typeface="Wingdings" panose="05000000000000000000" pitchFamily="2" charset="2"/>
              <a:buChar char="Ø"/>
            </a:pPr>
            <a:r>
              <a:rPr lang="fr-FR" dirty="0">
                <a:solidFill>
                  <a:srgbClr val="205AA7"/>
                </a:solidFill>
                <a:cs typeface="Tahoma"/>
              </a:rPr>
              <a:t>La question de </a:t>
            </a:r>
            <a:r>
              <a:rPr lang="fr-FR" b="1" dirty="0">
                <a:solidFill>
                  <a:srgbClr val="205AA7"/>
                </a:solidFill>
                <a:cs typeface="Tahoma"/>
              </a:rPr>
              <a:t>l’aléa moral </a:t>
            </a:r>
            <a:r>
              <a:rPr lang="fr-FR" dirty="0">
                <a:solidFill>
                  <a:srgbClr val="205AA7"/>
                </a:solidFill>
                <a:cs typeface="Tahoma"/>
              </a:rPr>
              <a:t>et </a:t>
            </a:r>
          </a:p>
          <a:p>
            <a:pPr marL="742950" lvl="1" indent="-285750">
              <a:buFont typeface="Wingdings" panose="05000000000000000000" pitchFamily="2" charset="2"/>
              <a:buChar char="Ø"/>
            </a:pPr>
            <a:r>
              <a:rPr lang="fr-FR" dirty="0">
                <a:solidFill>
                  <a:srgbClr val="205AA7"/>
                </a:solidFill>
                <a:cs typeface="Tahoma"/>
              </a:rPr>
              <a:t>Le problème d’</a:t>
            </a:r>
            <a:r>
              <a:rPr lang="fr-FR" b="1" dirty="0">
                <a:solidFill>
                  <a:srgbClr val="205AA7"/>
                </a:solidFill>
                <a:cs typeface="Tahoma"/>
              </a:rPr>
              <a:t>anti-sélection.</a:t>
            </a:r>
          </a:p>
          <a:p>
            <a:pPr marL="285750" indent="-285750">
              <a:buFont typeface="Wingdings" panose="05000000000000000000" pitchFamily="2" charset="2"/>
              <a:buChar char="Ø"/>
            </a:pPr>
            <a:endParaRPr lang="fr-FR" b="1" dirty="0">
              <a:solidFill>
                <a:srgbClr val="205AA7"/>
              </a:solidFill>
              <a:cs typeface="Tahoma"/>
            </a:endParaRPr>
          </a:p>
          <a:p>
            <a:pPr marL="309660" indent="-285750">
              <a:spcBef>
                <a:spcPts val="624"/>
              </a:spcBef>
              <a:buClr>
                <a:srgbClr val="07447C"/>
              </a:buClr>
              <a:buSzPct val="70000"/>
              <a:buFont typeface="Wingdings" panose="05000000000000000000" pitchFamily="2" charset="2"/>
              <a:buChar char="Ø"/>
              <a:tabLst>
                <a:tab pos="308303" algn="l"/>
              </a:tabLst>
            </a:pPr>
            <a:r>
              <a:rPr lang="fr-FR" spc="-59" dirty="0">
                <a:solidFill>
                  <a:srgbClr val="205AA7"/>
                </a:solidFill>
                <a:cs typeface="Tahoma"/>
              </a:rPr>
              <a:t>A cause des problèmes d’asymétrie d’information sur la valeur des actifs d’une entreprise, </a:t>
            </a:r>
            <a:r>
              <a:rPr lang="fr-FR" b="1" spc="-59" dirty="0">
                <a:solidFill>
                  <a:srgbClr val="205AA7"/>
                </a:solidFill>
                <a:cs typeface="Tahoma"/>
              </a:rPr>
              <a:t>lever</a:t>
            </a:r>
            <a:r>
              <a:rPr lang="fr-FR" b="1" spc="-99" dirty="0">
                <a:solidFill>
                  <a:srgbClr val="205AA7"/>
                </a:solidFill>
                <a:cs typeface="Tahoma"/>
              </a:rPr>
              <a:t> </a:t>
            </a:r>
            <a:r>
              <a:rPr lang="fr-FR" b="1" spc="-20" dirty="0">
                <a:solidFill>
                  <a:srgbClr val="205AA7"/>
                </a:solidFill>
                <a:cs typeface="Tahoma"/>
              </a:rPr>
              <a:t>du</a:t>
            </a:r>
            <a:r>
              <a:rPr lang="fr-FR" b="1" spc="-79" dirty="0">
                <a:solidFill>
                  <a:srgbClr val="205AA7"/>
                </a:solidFill>
                <a:cs typeface="Tahoma"/>
              </a:rPr>
              <a:t> </a:t>
            </a:r>
            <a:r>
              <a:rPr lang="fr-FR" b="1" spc="-20" dirty="0">
                <a:solidFill>
                  <a:srgbClr val="205AA7"/>
                </a:solidFill>
                <a:cs typeface="Tahoma"/>
              </a:rPr>
              <a:t>capital </a:t>
            </a:r>
            <a:r>
              <a:rPr lang="fr-FR" b="1" spc="-69" dirty="0">
                <a:solidFill>
                  <a:srgbClr val="205AA7"/>
                </a:solidFill>
                <a:cs typeface="Tahoma"/>
              </a:rPr>
              <a:t>coûte (très) </a:t>
            </a:r>
            <a:r>
              <a:rPr lang="fr-FR" b="1" spc="-20" dirty="0">
                <a:solidFill>
                  <a:srgbClr val="205AA7"/>
                </a:solidFill>
                <a:cs typeface="Tahoma"/>
              </a:rPr>
              <a:t>cher.</a:t>
            </a:r>
            <a:endParaRPr lang="fr-FR" b="1" dirty="0">
              <a:solidFill>
                <a:srgbClr val="205AA7"/>
              </a:solidFill>
              <a:cs typeface="Tahoma"/>
            </a:endParaRPr>
          </a:p>
          <a:p>
            <a:pPr marL="1093630" marR="10067" indent="-285750">
              <a:lnSpc>
                <a:spcPct val="101400"/>
              </a:lnSpc>
              <a:spcBef>
                <a:spcPts val="357"/>
              </a:spcBef>
              <a:buFont typeface="Wingdings" panose="05000000000000000000" pitchFamily="2" charset="2"/>
              <a:buChar char="Ø"/>
            </a:pPr>
            <a:r>
              <a:rPr lang="fr-FR" dirty="0">
                <a:solidFill>
                  <a:srgbClr val="205AA7"/>
                </a:solidFill>
                <a:cs typeface="Tahoma"/>
              </a:rPr>
              <a:t>En règle générale, </a:t>
            </a:r>
            <a:r>
              <a:rPr lang="fr-FR" spc="-40" dirty="0">
                <a:solidFill>
                  <a:srgbClr val="205AA7"/>
                </a:solidFill>
                <a:cs typeface="Tahoma"/>
              </a:rPr>
              <a:t>une</a:t>
            </a:r>
            <a:r>
              <a:rPr lang="fr-FR" spc="50" dirty="0">
                <a:solidFill>
                  <a:srgbClr val="205AA7"/>
                </a:solidFill>
                <a:cs typeface="Tahoma"/>
              </a:rPr>
              <a:t> </a:t>
            </a:r>
            <a:r>
              <a:rPr lang="fr-FR" spc="-59" dirty="0">
                <a:solidFill>
                  <a:srgbClr val="205AA7"/>
                </a:solidFill>
                <a:cs typeface="Tahoma"/>
              </a:rPr>
              <a:t>entreprise préfère piocher dans ses réserves</a:t>
            </a:r>
            <a:r>
              <a:rPr lang="fr-FR" spc="-109" dirty="0">
                <a:solidFill>
                  <a:srgbClr val="205AA7"/>
                </a:solidFill>
                <a:cs typeface="Tahoma"/>
              </a:rPr>
              <a:t>, </a:t>
            </a:r>
            <a:r>
              <a:rPr lang="fr-FR" spc="-20" dirty="0">
                <a:solidFill>
                  <a:srgbClr val="205AA7"/>
                </a:solidFill>
                <a:cs typeface="Tahoma"/>
              </a:rPr>
              <a:t>puis,</a:t>
            </a:r>
            <a:r>
              <a:rPr lang="fr-FR" spc="-129" dirty="0">
                <a:solidFill>
                  <a:srgbClr val="205AA7"/>
                </a:solidFill>
                <a:cs typeface="Tahoma"/>
              </a:rPr>
              <a:t> </a:t>
            </a:r>
            <a:r>
              <a:rPr lang="fr-FR" dirty="0">
                <a:solidFill>
                  <a:srgbClr val="205AA7"/>
                </a:solidFill>
                <a:cs typeface="Tahoma"/>
              </a:rPr>
              <a:t>si</a:t>
            </a:r>
            <a:r>
              <a:rPr lang="fr-FR" spc="-79" dirty="0">
                <a:solidFill>
                  <a:srgbClr val="205AA7"/>
                </a:solidFill>
                <a:cs typeface="Tahoma"/>
              </a:rPr>
              <a:t> </a:t>
            </a:r>
            <a:r>
              <a:rPr lang="fr-FR" spc="-50" dirty="0">
                <a:solidFill>
                  <a:srgbClr val="205AA7"/>
                </a:solidFill>
                <a:cs typeface="Tahoma"/>
              </a:rPr>
              <a:t>besoin,</a:t>
            </a:r>
            <a:r>
              <a:rPr lang="fr-FR" spc="-20" dirty="0">
                <a:solidFill>
                  <a:srgbClr val="205AA7"/>
                </a:solidFill>
                <a:cs typeface="Tahoma"/>
              </a:rPr>
              <a:t> contracter</a:t>
            </a:r>
            <a:r>
              <a:rPr lang="fr-FR" spc="-30" dirty="0">
                <a:solidFill>
                  <a:srgbClr val="205AA7"/>
                </a:solidFill>
                <a:cs typeface="Tahoma"/>
              </a:rPr>
              <a:t> </a:t>
            </a:r>
            <a:r>
              <a:rPr lang="fr-FR" dirty="0">
                <a:solidFill>
                  <a:srgbClr val="205AA7"/>
                </a:solidFill>
                <a:cs typeface="Tahoma"/>
              </a:rPr>
              <a:t>un prêt auprès d’une </a:t>
            </a:r>
            <a:r>
              <a:rPr lang="fr-FR" spc="-59" dirty="0">
                <a:solidFill>
                  <a:srgbClr val="205AA7"/>
                </a:solidFill>
                <a:cs typeface="Tahoma"/>
              </a:rPr>
              <a:t>banque</a:t>
            </a:r>
            <a:r>
              <a:rPr lang="fr-FR" spc="-30" dirty="0">
                <a:solidFill>
                  <a:srgbClr val="205AA7"/>
                </a:solidFill>
                <a:cs typeface="Tahoma"/>
              </a:rPr>
              <a:t> </a:t>
            </a:r>
            <a:r>
              <a:rPr lang="fr-FR" dirty="0">
                <a:solidFill>
                  <a:srgbClr val="205AA7"/>
                </a:solidFill>
                <a:cs typeface="Tahoma"/>
              </a:rPr>
              <a:t>ou</a:t>
            </a:r>
            <a:r>
              <a:rPr lang="fr-FR" spc="-69" dirty="0">
                <a:solidFill>
                  <a:srgbClr val="205AA7"/>
                </a:solidFill>
                <a:cs typeface="Tahoma"/>
              </a:rPr>
              <a:t> émettre des</a:t>
            </a:r>
            <a:r>
              <a:rPr lang="fr-FR" spc="-79" dirty="0">
                <a:solidFill>
                  <a:srgbClr val="205AA7"/>
                </a:solidFill>
                <a:cs typeface="Tahoma"/>
              </a:rPr>
              <a:t> </a:t>
            </a:r>
            <a:r>
              <a:rPr lang="fr-FR" dirty="0">
                <a:solidFill>
                  <a:srgbClr val="205AA7"/>
                </a:solidFill>
                <a:cs typeface="Tahoma"/>
              </a:rPr>
              <a:t>titres</a:t>
            </a:r>
            <a:r>
              <a:rPr lang="fr-FR" spc="-139" dirty="0">
                <a:solidFill>
                  <a:srgbClr val="205AA7"/>
                </a:solidFill>
                <a:cs typeface="Tahoma"/>
              </a:rPr>
              <a:t> </a:t>
            </a:r>
            <a:r>
              <a:rPr lang="fr-FR" dirty="0">
                <a:solidFill>
                  <a:srgbClr val="205AA7"/>
                </a:solidFill>
                <a:cs typeface="Tahoma"/>
              </a:rPr>
              <a:t>de</a:t>
            </a:r>
            <a:r>
              <a:rPr lang="fr-FR" spc="-79" dirty="0">
                <a:solidFill>
                  <a:srgbClr val="205AA7"/>
                </a:solidFill>
                <a:cs typeface="Tahoma"/>
              </a:rPr>
              <a:t> </a:t>
            </a:r>
            <a:r>
              <a:rPr lang="fr-FR" spc="-20" dirty="0">
                <a:solidFill>
                  <a:srgbClr val="205AA7"/>
                </a:solidFill>
                <a:cs typeface="Tahoma"/>
              </a:rPr>
              <a:t>dette</a:t>
            </a:r>
            <a:r>
              <a:rPr lang="fr-FR" spc="-69" dirty="0">
                <a:solidFill>
                  <a:srgbClr val="205AA7"/>
                </a:solidFill>
                <a:cs typeface="Tahoma"/>
              </a:rPr>
              <a:t> </a:t>
            </a:r>
            <a:r>
              <a:rPr lang="fr-FR" spc="-10" dirty="0">
                <a:solidFill>
                  <a:srgbClr val="205AA7"/>
                </a:solidFill>
                <a:cs typeface="Tahoma"/>
              </a:rPr>
              <a:t>plutôt </a:t>
            </a:r>
            <a:r>
              <a:rPr lang="fr-FR" spc="-40" dirty="0">
                <a:solidFill>
                  <a:srgbClr val="205AA7"/>
                </a:solidFill>
                <a:cs typeface="Tahoma"/>
              </a:rPr>
              <a:t>que</a:t>
            </a:r>
            <a:r>
              <a:rPr lang="fr-FR" spc="-69" dirty="0">
                <a:solidFill>
                  <a:srgbClr val="205AA7"/>
                </a:solidFill>
                <a:cs typeface="Tahoma"/>
              </a:rPr>
              <a:t> </a:t>
            </a:r>
            <a:r>
              <a:rPr lang="fr-FR" dirty="0">
                <a:solidFill>
                  <a:srgbClr val="205AA7"/>
                </a:solidFill>
                <a:cs typeface="Tahoma"/>
              </a:rPr>
              <a:t>de</a:t>
            </a:r>
            <a:r>
              <a:rPr lang="fr-FR" spc="-69" dirty="0">
                <a:solidFill>
                  <a:srgbClr val="205AA7"/>
                </a:solidFill>
                <a:cs typeface="Tahoma"/>
              </a:rPr>
              <a:t> </a:t>
            </a:r>
            <a:r>
              <a:rPr lang="fr-FR" spc="-40" dirty="0">
                <a:solidFill>
                  <a:srgbClr val="205AA7"/>
                </a:solidFill>
                <a:cs typeface="Tahoma"/>
              </a:rPr>
              <a:t>lever</a:t>
            </a:r>
            <a:r>
              <a:rPr lang="fr-FR" spc="-69" dirty="0">
                <a:solidFill>
                  <a:srgbClr val="205AA7"/>
                </a:solidFill>
                <a:cs typeface="Tahoma"/>
              </a:rPr>
              <a:t> </a:t>
            </a:r>
            <a:r>
              <a:rPr lang="fr-FR" dirty="0">
                <a:solidFill>
                  <a:srgbClr val="205AA7"/>
                </a:solidFill>
                <a:cs typeface="Tahoma"/>
              </a:rPr>
              <a:t>du</a:t>
            </a:r>
            <a:r>
              <a:rPr lang="fr-FR" spc="-69" dirty="0">
                <a:solidFill>
                  <a:srgbClr val="205AA7"/>
                </a:solidFill>
                <a:cs typeface="Tahoma"/>
              </a:rPr>
              <a:t> </a:t>
            </a:r>
            <a:r>
              <a:rPr lang="fr-FR" dirty="0">
                <a:solidFill>
                  <a:srgbClr val="205AA7"/>
                </a:solidFill>
                <a:cs typeface="Tahoma"/>
              </a:rPr>
              <a:t>capital</a:t>
            </a:r>
            <a:r>
              <a:rPr lang="fr-FR" spc="-69" dirty="0">
                <a:solidFill>
                  <a:srgbClr val="205AA7"/>
                </a:solidFill>
                <a:cs typeface="Tahoma"/>
              </a:rPr>
              <a:t> </a:t>
            </a:r>
            <a:r>
              <a:rPr lang="fr-FR" dirty="0">
                <a:solidFill>
                  <a:srgbClr val="205AA7"/>
                </a:solidFill>
                <a:cs typeface="Tahoma"/>
              </a:rPr>
              <a:t>pour</a:t>
            </a:r>
            <a:r>
              <a:rPr lang="fr-FR" spc="-69" dirty="0">
                <a:solidFill>
                  <a:srgbClr val="205AA7"/>
                </a:solidFill>
                <a:cs typeface="Tahoma"/>
              </a:rPr>
              <a:t> </a:t>
            </a:r>
            <a:r>
              <a:rPr lang="fr-FR" spc="-40" dirty="0">
                <a:solidFill>
                  <a:srgbClr val="205AA7"/>
                </a:solidFill>
                <a:cs typeface="Tahoma"/>
              </a:rPr>
              <a:t>financer</a:t>
            </a:r>
            <a:r>
              <a:rPr lang="fr-FR" spc="-69" dirty="0">
                <a:solidFill>
                  <a:srgbClr val="205AA7"/>
                </a:solidFill>
                <a:cs typeface="Tahoma"/>
              </a:rPr>
              <a:t> </a:t>
            </a:r>
            <a:r>
              <a:rPr lang="fr-FR" spc="-50" dirty="0">
                <a:solidFill>
                  <a:srgbClr val="205AA7"/>
                </a:solidFill>
                <a:cs typeface="Tahoma"/>
              </a:rPr>
              <a:t>un </a:t>
            </a:r>
            <a:r>
              <a:rPr lang="fr-FR" spc="-59" dirty="0">
                <a:solidFill>
                  <a:srgbClr val="205AA7"/>
                </a:solidFill>
                <a:cs typeface="Tahoma"/>
              </a:rPr>
              <a:t>nouveau</a:t>
            </a:r>
            <a:r>
              <a:rPr lang="fr-FR" spc="-69" dirty="0">
                <a:solidFill>
                  <a:srgbClr val="205AA7"/>
                </a:solidFill>
                <a:cs typeface="Tahoma"/>
              </a:rPr>
              <a:t> </a:t>
            </a:r>
            <a:r>
              <a:rPr lang="fr-FR" spc="-20" dirty="0">
                <a:solidFill>
                  <a:srgbClr val="205AA7"/>
                </a:solidFill>
                <a:cs typeface="Tahoma"/>
              </a:rPr>
              <a:t>projet (</a:t>
            </a:r>
            <a:r>
              <a:rPr lang="fr-FR" b="1" spc="-20" dirty="0">
                <a:solidFill>
                  <a:srgbClr val="205AA7"/>
                </a:solidFill>
                <a:cs typeface="Tahoma"/>
              </a:rPr>
              <a:t>théorie de l’ordre hiérarchique financier ou </a:t>
            </a:r>
            <a:r>
              <a:rPr lang="fr-FR" b="1" i="1" spc="-20" dirty="0" err="1">
                <a:solidFill>
                  <a:srgbClr val="205AA7"/>
                </a:solidFill>
                <a:cs typeface="Tahoma"/>
              </a:rPr>
              <a:t>pecking</a:t>
            </a:r>
            <a:r>
              <a:rPr lang="fr-FR" b="1" i="1" spc="-20" dirty="0">
                <a:solidFill>
                  <a:srgbClr val="205AA7"/>
                </a:solidFill>
                <a:cs typeface="Tahoma"/>
              </a:rPr>
              <a:t> </a:t>
            </a:r>
            <a:r>
              <a:rPr lang="fr-FR" b="1" i="1" spc="-20" dirty="0" err="1">
                <a:solidFill>
                  <a:srgbClr val="205AA7"/>
                </a:solidFill>
                <a:cs typeface="Tahoma"/>
              </a:rPr>
              <a:t>order</a:t>
            </a:r>
            <a:r>
              <a:rPr lang="fr-FR" b="1" i="1" spc="-20" dirty="0">
                <a:solidFill>
                  <a:srgbClr val="205AA7"/>
                </a:solidFill>
                <a:cs typeface="Tahoma"/>
              </a:rPr>
              <a:t> </a:t>
            </a:r>
            <a:r>
              <a:rPr lang="fr-FR" b="1" i="1" spc="-20" dirty="0" err="1">
                <a:solidFill>
                  <a:srgbClr val="205AA7"/>
                </a:solidFill>
                <a:cs typeface="Tahoma"/>
              </a:rPr>
              <a:t>theory</a:t>
            </a:r>
            <a:r>
              <a:rPr lang="fr-FR" b="1" i="1" spc="-20" dirty="0">
                <a:solidFill>
                  <a:srgbClr val="205AA7"/>
                </a:solidFill>
                <a:cs typeface="Tahoma"/>
              </a:rPr>
              <a:t> </a:t>
            </a:r>
            <a:r>
              <a:rPr lang="fr-FR" b="1" spc="-20" dirty="0">
                <a:solidFill>
                  <a:srgbClr val="205AA7"/>
                </a:solidFill>
                <a:cs typeface="Tahoma"/>
              </a:rPr>
              <a:t>de</a:t>
            </a:r>
            <a:r>
              <a:rPr lang="fr-FR" b="1" i="1" spc="-20" dirty="0">
                <a:solidFill>
                  <a:srgbClr val="205AA7"/>
                </a:solidFill>
                <a:cs typeface="Tahoma"/>
              </a:rPr>
              <a:t> </a:t>
            </a:r>
            <a:r>
              <a:rPr lang="fr-FR" b="1" spc="-20" dirty="0">
                <a:solidFill>
                  <a:srgbClr val="205AA7"/>
                </a:solidFill>
                <a:cs typeface="Tahoma"/>
              </a:rPr>
              <a:t>Myers et </a:t>
            </a:r>
            <a:r>
              <a:rPr lang="fr-FR" b="1" spc="-20" dirty="0" err="1">
                <a:solidFill>
                  <a:srgbClr val="205AA7"/>
                </a:solidFill>
                <a:cs typeface="Tahoma"/>
              </a:rPr>
              <a:t>Maljuf</a:t>
            </a:r>
            <a:r>
              <a:rPr lang="fr-FR" b="1" spc="-20" dirty="0">
                <a:solidFill>
                  <a:srgbClr val="205AA7"/>
                </a:solidFill>
                <a:cs typeface="Tahoma"/>
              </a:rPr>
              <a:t> (1984)</a:t>
            </a:r>
            <a:r>
              <a:rPr lang="fr-FR" spc="-20" dirty="0">
                <a:solidFill>
                  <a:srgbClr val="205AA7"/>
                </a:solidFill>
                <a:cs typeface="Tahoma"/>
              </a:rPr>
              <a:t>).</a:t>
            </a:r>
          </a:p>
          <a:p>
            <a:pPr marL="1093630" marR="10067" indent="-285750">
              <a:lnSpc>
                <a:spcPct val="101400"/>
              </a:lnSpc>
              <a:spcBef>
                <a:spcPts val="357"/>
              </a:spcBef>
              <a:buFont typeface="Wingdings" panose="05000000000000000000" pitchFamily="2" charset="2"/>
              <a:buChar char="Ø"/>
            </a:pPr>
            <a:r>
              <a:rPr lang="fr-FR" spc="-20" dirty="0">
                <a:solidFill>
                  <a:srgbClr val="205AA7"/>
                </a:solidFill>
                <a:cs typeface="Tahoma"/>
              </a:rPr>
              <a:t>C’est également le cas pour une banque.</a:t>
            </a:r>
            <a:endParaRPr lang="fr-FR" dirty="0">
              <a:solidFill>
                <a:srgbClr val="205AA7"/>
              </a:solidFill>
              <a:cs typeface="Tahoma"/>
            </a:endParaRPr>
          </a:p>
          <a:p>
            <a:pPr marL="285750" indent="-285750">
              <a:buFont typeface="Wingdings" panose="05000000000000000000" pitchFamily="2" charset="2"/>
              <a:buChar char="Ø"/>
            </a:pPr>
            <a:endParaRPr lang="fr-FR" b="1" dirty="0">
              <a:solidFill>
                <a:srgbClr val="205AA7"/>
              </a:solidFill>
              <a:cs typeface="Tahoma"/>
            </a:endParaRPr>
          </a:p>
          <a:p>
            <a:pPr marL="742950" lvl="1" indent="-285750">
              <a:buFont typeface="Wingdings" panose="05000000000000000000" pitchFamily="2" charset="2"/>
              <a:buChar char="Ø"/>
            </a:pPr>
            <a:endParaRPr lang="fr-FR" sz="2000" dirty="0">
              <a:solidFill>
                <a:srgbClr val="205AA7"/>
              </a:solidFill>
              <a:latin typeface="Tahoma"/>
              <a:cs typeface="Tahoma"/>
            </a:endParaRPr>
          </a:p>
          <a:p>
            <a:pPr marL="742950" lvl="1" indent="-285750">
              <a:buFont typeface="Wingdings" panose="05000000000000000000" pitchFamily="2" charset="2"/>
              <a:buChar char="Ø"/>
            </a:pPr>
            <a:endParaRPr lang="fr-FR" sz="2000" dirty="0">
              <a:solidFill>
                <a:srgbClr val="205AA7"/>
              </a:solidFill>
              <a:latin typeface="Tahoma"/>
              <a:cs typeface="Tahoma"/>
            </a:endParaRPr>
          </a:p>
          <a:p>
            <a:pPr marL="285750" indent="-285750">
              <a:buFont typeface="Wingdings" panose="05000000000000000000" pitchFamily="2" charset="2"/>
              <a:buChar char="Ø"/>
            </a:pPr>
            <a:endParaRPr lang="fr-FR" sz="2000" dirty="0">
              <a:solidFill>
                <a:srgbClr val="205AA7"/>
              </a:solidFill>
              <a:latin typeface="Tahoma"/>
              <a:cs typeface="Tahoma"/>
            </a:endParaRPr>
          </a:p>
        </p:txBody>
      </p:sp>
    </p:spTree>
    <p:extLst>
      <p:ext uri="{BB962C8B-B14F-4D97-AF65-F5344CB8AC3E}">
        <p14:creationId xmlns:p14="http://schemas.microsoft.com/office/powerpoint/2010/main" val="1790098634"/>
      </p:ext>
    </p:extLst>
  </p:cSld>
  <p:clrMapOvr>
    <a:masterClrMapping/>
  </p:clrMapOvr>
  <p:transition>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3568" y="260648"/>
            <a:ext cx="8229600" cy="750021"/>
          </a:xfrm>
          <a:prstGeom prst="rect">
            <a:avLst/>
          </a:prstGeom>
        </p:spPr>
        <p:txBody>
          <a:bodyPr vert="horz" wrap="square" lIns="0" tIns="133167" rIns="0" bIns="0" rtlCol="0" anchor="ctr">
            <a:spAutoFit/>
          </a:bodyPr>
          <a:lstStyle/>
          <a:p>
            <a:pPr marL="25168">
              <a:spcBef>
                <a:spcPts val="268"/>
              </a:spcBef>
            </a:pPr>
            <a:r>
              <a:rPr lang="fr-FR" spc="-40" dirty="0"/>
              <a:t>Les mesures en capital (6/12)</a:t>
            </a:r>
            <a:br>
              <a:rPr lang="fr-FR" spc="-40" dirty="0"/>
            </a:br>
            <a:r>
              <a:rPr lang="fr-FR" sz="1600" spc="-40" dirty="0"/>
              <a:t>Cas concret de demande de prêt</a:t>
            </a:r>
            <a:endParaRPr sz="1600" spc="-20" dirty="0"/>
          </a:p>
        </p:txBody>
      </p:sp>
      <p:sp>
        <p:nvSpPr>
          <p:cNvPr id="7" name="object 7"/>
          <p:cNvSpPr txBox="1"/>
          <p:nvPr/>
        </p:nvSpPr>
        <p:spPr>
          <a:xfrm>
            <a:off x="-180528" y="1240519"/>
            <a:ext cx="8083290" cy="2070857"/>
          </a:xfrm>
          <a:prstGeom prst="rect">
            <a:avLst/>
          </a:prstGeom>
        </p:spPr>
        <p:txBody>
          <a:bodyPr vert="horz" wrap="square" lIns="0" tIns="23909" rIns="0" bIns="0" rtlCol="0">
            <a:spAutoFit/>
          </a:bodyPr>
          <a:lstStyle/>
          <a:p>
            <a:pPr marL="1078529" marR="60402" indent="-285750">
              <a:spcBef>
                <a:spcPts val="1466"/>
              </a:spcBef>
              <a:buClr>
                <a:srgbClr val="07447C"/>
              </a:buClr>
              <a:buSzPct val="70000"/>
              <a:buFont typeface="Wingdings" panose="05000000000000000000" pitchFamily="2" charset="2"/>
              <a:buChar char="Ø"/>
              <a:tabLst>
                <a:tab pos="1077173" algn="l"/>
              </a:tabLst>
            </a:pPr>
            <a:r>
              <a:rPr lang="fr-FR" spc="-79" dirty="0">
                <a:solidFill>
                  <a:srgbClr val="205AA7"/>
                </a:solidFill>
                <a:cs typeface="Tahoma"/>
              </a:rPr>
              <a:t>Supposons </a:t>
            </a:r>
            <a:r>
              <a:rPr lang="fr-FR" spc="-99" dirty="0">
                <a:solidFill>
                  <a:srgbClr val="205AA7"/>
                </a:solidFill>
                <a:cs typeface="Tahoma"/>
              </a:rPr>
              <a:t>que</a:t>
            </a:r>
            <a:r>
              <a:rPr lang="fr-FR" spc="-59" dirty="0">
                <a:solidFill>
                  <a:srgbClr val="205AA7"/>
                </a:solidFill>
                <a:cs typeface="Tahoma"/>
              </a:rPr>
              <a:t> </a:t>
            </a:r>
            <a:r>
              <a:rPr lang="fr-FR" spc="-69" dirty="0">
                <a:solidFill>
                  <a:srgbClr val="205AA7"/>
                </a:solidFill>
                <a:cs typeface="Tahoma"/>
              </a:rPr>
              <a:t>l’entreprise</a:t>
            </a:r>
            <a:r>
              <a:rPr lang="fr-FR" spc="-79" dirty="0">
                <a:solidFill>
                  <a:srgbClr val="205AA7"/>
                </a:solidFill>
                <a:cs typeface="Tahoma"/>
              </a:rPr>
              <a:t> </a:t>
            </a:r>
            <a:r>
              <a:rPr lang="fr-FR" spc="-50" dirty="0">
                <a:solidFill>
                  <a:srgbClr val="205AA7"/>
                </a:solidFill>
                <a:cs typeface="Tahoma"/>
              </a:rPr>
              <a:t>Kahn SAS </a:t>
            </a:r>
            <a:r>
              <a:rPr lang="fr-FR" spc="-139" dirty="0">
                <a:solidFill>
                  <a:srgbClr val="205AA7"/>
                </a:solidFill>
                <a:cs typeface="Tahoma"/>
              </a:rPr>
              <a:t>basée</a:t>
            </a:r>
            <a:r>
              <a:rPr lang="fr-FR" spc="20" dirty="0">
                <a:solidFill>
                  <a:srgbClr val="205AA7"/>
                </a:solidFill>
                <a:cs typeface="Tahoma"/>
              </a:rPr>
              <a:t> </a:t>
            </a:r>
            <a:r>
              <a:rPr lang="fr-FR" spc="-1159" dirty="0">
                <a:solidFill>
                  <a:srgbClr val="205AA7"/>
                </a:solidFill>
                <a:cs typeface="Tahoma"/>
              </a:rPr>
              <a:t>`</a:t>
            </a:r>
            <a:r>
              <a:rPr lang="fr-FR" spc="-89" dirty="0">
                <a:solidFill>
                  <a:srgbClr val="205AA7"/>
                </a:solidFill>
                <a:cs typeface="Tahoma"/>
              </a:rPr>
              <a:t>a</a:t>
            </a:r>
            <a:r>
              <a:rPr lang="fr-FR" spc="30" dirty="0">
                <a:solidFill>
                  <a:srgbClr val="205AA7"/>
                </a:solidFill>
                <a:cs typeface="Tahoma"/>
              </a:rPr>
              <a:t> </a:t>
            </a:r>
            <a:r>
              <a:rPr lang="fr-FR" spc="-69" dirty="0">
                <a:solidFill>
                  <a:srgbClr val="205AA7"/>
                </a:solidFill>
                <a:cs typeface="Tahoma"/>
              </a:rPr>
              <a:t>Saverne </a:t>
            </a:r>
            <a:r>
              <a:rPr lang="fr-FR" dirty="0">
                <a:solidFill>
                  <a:srgbClr val="205AA7"/>
                </a:solidFill>
                <a:cs typeface="Tahoma"/>
              </a:rPr>
              <a:t>a</a:t>
            </a:r>
            <a:r>
              <a:rPr lang="fr-FR" spc="-40" dirty="0">
                <a:solidFill>
                  <a:srgbClr val="205AA7"/>
                </a:solidFill>
                <a:cs typeface="Tahoma"/>
              </a:rPr>
              <a:t> </a:t>
            </a:r>
            <a:r>
              <a:rPr lang="fr-FR" spc="-20" dirty="0">
                <a:solidFill>
                  <a:srgbClr val="205AA7"/>
                </a:solidFill>
                <a:cs typeface="Tahoma"/>
              </a:rPr>
              <a:t>besoin </a:t>
            </a:r>
            <a:r>
              <a:rPr lang="fr-FR" dirty="0">
                <a:solidFill>
                  <a:srgbClr val="205AA7"/>
                </a:solidFill>
                <a:cs typeface="Tahoma"/>
              </a:rPr>
              <a:t>d’un</a:t>
            </a:r>
            <a:r>
              <a:rPr lang="fr-FR" spc="-99" dirty="0">
                <a:solidFill>
                  <a:srgbClr val="205AA7"/>
                </a:solidFill>
                <a:cs typeface="Tahoma"/>
              </a:rPr>
              <a:t> </a:t>
            </a:r>
            <a:r>
              <a:rPr lang="fr-FR" spc="-20" dirty="0">
                <a:solidFill>
                  <a:srgbClr val="205AA7"/>
                </a:solidFill>
                <a:cs typeface="Tahoma"/>
              </a:rPr>
              <a:t>million</a:t>
            </a:r>
            <a:r>
              <a:rPr lang="fr-FR" spc="-10" dirty="0">
                <a:solidFill>
                  <a:srgbClr val="205AA7"/>
                </a:solidFill>
                <a:cs typeface="Tahoma"/>
              </a:rPr>
              <a:t> </a:t>
            </a:r>
            <a:r>
              <a:rPr lang="fr-FR" spc="-69" dirty="0">
                <a:solidFill>
                  <a:srgbClr val="205AA7"/>
                </a:solidFill>
                <a:cs typeface="Tahoma"/>
              </a:rPr>
              <a:t>d’euros</a:t>
            </a:r>
            <a:r>
              <a:rPr lang="fr-FR" dirty="0">
                <a:solidFill>
                  <a:srgbClr val="205AA7"/>
                </a:solidFill>
                <a:cs typeface="Tahoma"/>
              </a:rPr>
              <a:t> pour développer une nouvelle machine agricole.</a:t>
            </a:r>
          </a:p>
          <a:p>
            <a:pPr marL="1078529" marR="60402" indent="-285750">
              <a:spcBef>
                <a:spcPts val="1466"/>
              </a:spcBef>
              <a:buClr>
                <a:srgbClr val="07447C"/>
              </a:buClr>
              <a:buSzPct val="70000"/>
              <a:buFont typeface="Wingdings" panose="05000000000000000000" pitchFamily="2" charset="2"/>
              <a:buChar char="Ø"/>
              <a:tabLst>
                <a:tab pos="1077173" algn="l"/>
              </a:tabLst>
            </a:pPr>
            <a:r>
              <a:rPr lang="fr-FR" dirty="0">
                <a:solidFill>
                  <a:srgbClr val="205AA7"/>
                </a:solidFill>
                <a:cs typeface="Tahoma"/>
              </a:rPr>
              <a:t>Elle</a:t>
            </a:r>
            <a:r>
              <a:rPr lang="fr-FR" spc="-99" dirty="0">
                <a:solidFill>
                  <a:srgbClr val="205AA7"/>
                </a:solidFill>
                <a:cs typeface="Tahoma"/>
              </a:rPr>
              <a:t> </a:t>
            </a:r>
            <a:r>
              <a:rPr lang="fr-FR" spc="-129" dirty="0">
                <a:solidFill>
                  <a:srgbClr val="205AA7"/>
                </a:solidFill>
                <a:cs typeface="Tahoma"/>
              </a:rPr>
              <a:t>demande</a:t>
            </a:r>
            <a:r>
              <a:rPr lang="fr-FR" spc="-10" dirty="0">
                <a:solidFill>
                  <a:srgbClr val="205AA7"/>
                </a:solidFill>
                <a:cs typeface="Tahoma"/>
              </a:rPr>
              <a:t> </a:t>
            </a:r>
            <a:r>
              <a:rPr lang="fr-FR" dirty="0">
                <a:solidFill>
                  <a:srgbClr val="205AA7"/>
                </a:solidFill>
                <a:cs typeface="Tahoma"/>
              </a:rPr>
              <a:t>un </a:t>
            </a:r>
            <a:r>
              <a:rPr lang="fr-FR" spc="-129" dirty="0">
                <a:solidFill>
                  <a:srgbClr val="205AA7"/>
                </a:solidFill>
                <a:cs typeface="Tahoma"/>
              </a:rPr>
              <a:t>prêt</a:t>
            </a:r>
            <a:r>
              <a:rPr lang="fr-FR" spc="10" dirty="0">
                <a:solidFill>
                  <a:srgbClr val="205AA7"/>
                </a:solidFill>
                <a:cs typeface="Tahoma"/>
              </a:rPr>
              <a:t> </a:t>
            </a:r>
            <a:r>
              <a:rPr lang="fr-FR" spc="-1159" dirty="0">
                <a:solidFill>
                  <a:srgbClr val="205AA7"/>
                </a:solidFill>
                <a:cs typeface="Tahoma"/>
              </a:rPr>
              <a:t>`</a:t>
            </a:r>
            <a:r>
              <a:rPr lang="fr-FR" spc="-89" dirty="0">
                <a:solidFill>
                  <a:srgbClr val="205AA7"/>
                </a:solidFill>
                <a:cs typeface="Tahoma"/>
              </a:rPr>
              <a:t>a</a:t>
            </a:r>
            <a:r>
              <a:rPr lang="fr-FR" spc="30" dirty="0">
                <a:solidFill>
                  <a:srgbClr val="205AA7"/>
                </a:solidFill>
                <a:cs typeface="Tahoma"/>
              </a:rPr>
              <a:t> </a:t>
            </a:r>
            <a:r>
              <a:rPr lang="fr-FR" dirty="0">
                <a:solidFill>
                  <a:srgbClr val="205AA7"/>
                </a:solidFill>
                <a:cs typeface="Tahoma"/>
              </a:rPr>
              <a:t>la </a:t>
            </a:r>
            <a:r>
              <a:rPr lang="fr-FR" spc="-109" dirty="0">
                <a:solidFill>
                  <a:srgbClr val="205AA7"/>
                </a:solidFill>
                <a:cs typeface="Tahoma"/>
              </a:rPr>
              <a:t>banque</a:t>
            </a:r>
            <a:r>
              <a:rPr lang="fr-FR" dirty="0">
                <a:solidFill>
                  <a:srgbClr val="205AA7"/>
                </a:solidFill>
                <a:cs typeface="Tahoma"/>
              </a:rPr>
              <a:t> </a:t>
            </a:r>
            <a:r>
              <a:rPr lang="fr-FR" spc="-20" dirty="0">
                <a:solidFill>
                  <a:srgbClr val="205AA7"/>
                </a:solidFill>
                <a:cs typeface="Tahoma"/>
              </a:rPr>
              <a:t>Rendement Comptant de Strasbourg </a:t>
            </a:r>
            <a:r>
              <a:rPr lang="fr-FR" dirty="0">
                <a:solidFill>
                  <a:srgbClr val="205AA7"/>
                </a:solidFill>
                <a:cs typeface="Tahoma"/>
              </a:rPr>
              <a:t>(RC Strasbourg)</a:t>
            </a:r>
            <a:r>
              <a:rPr lang="fr-FR" spc="-10" dirty="0">
                <a:solidFill>
                  <a:srgbClr val="205AA7"/>
                </a:solidFill>
                <a:cs typeface="Tahoma"/>
              </a:rPr>
              <a:t> </a:t>
            </a:r>
            <a:r>
              <a:rPr lang="fr-FR" dirty="0">
                <a:solidFill>
                  <a:srgbClr val="205AA7"/>
                </a:solidFill>
                <a:cs typeface="Tahoma"/>
              </a:rPr>
              <a:t>qui a</a:t>
            </a:r>
            <a:r>
              <a:rPr lang="fr-FR" spc="-10" dirty="0">
                <a:solidFill>
                  <a:srgbClr val="205AA7"/>
                </a:solidFill>
                <a:cs typeface="Tahoma"/>
              </a:rPr>
              <a:t> </a:t>
            </a:r>
            <a:r>
              <a:rPr lang="fr-FR" spc="-50" dirty="0">
                <a:solidFill>
                  <a:srgbClr val="205AA7"/>
                </a:solidFill>
                <a:cs typeface="Tahoma"/>
              </a:rPr>
              <a:t>un </a:t>
            </a:r>
            <a:r>
              <a:rPr lang="fr-FR" spc="-40" dirty="0">
                <a:solidFill>
                  <a:srgbClr val="205AA7"/>
                </a:solidFill>
                <a:cs typeface="Tahoma"/>
              </a:rPr>
              <a:t>bilan </a:t>
            </a:r>
            <a:r>
              <a:rPr lang="fr-FR" spc="-99" dirty="0">
                <a:solidFill>
                  <a:srgbClr val="205AA7"/>
                </a:solidFill>
                <a:cs typeface="Tahoma"/>
              </a:rPr>
              <a:t>de</a:t>
            </a:r>
            <a:r>
              <a:rPr lang="fr-FR" spc="-30" dirty="0">
                <a:solidFill>
                  <a:srgbClr val="205AA7"/>
                </a:solidFill>
                <a:cs typeface="Tahoma"/>
              </a:rPr>
              <a:t> </a:t>
            </a:r>
            <a:r>
              <a:rPr lang="fr-FR" dirty="0">
                <a:solidFill>
                  <a:srgbClr val="205AA7"/>
                </a:solidFill>
                <a:cs typeface="Tahoma"/>
              </a:rPr>
              <a:t>5</a:t>
            </a:r>
            <a:r>
              <a:rPr lang="fr-FR" spc="-30" dirty="0">
                <a:solidFill>
                  <a:srgbClr val="205AA7"/>
                </a:solidFill>
                <a:cs typeface="Tahoma"/>
              </a:rPr>
              <a:t> </a:t>
            </a:r>
            <a:r>
              <a:rPr lang="fr-FR" spc="-50" dirty="0">
                <a:solidFill>
                  <a:srgbClr val="205AA7"/>
                </a:solidFill>
                <a:cs typeface="Tahoma"/>
              </a:rPr>
              <a:t>milliards</a:t>
            </a:r>
            <a:r>
              <a:rPr lang="fr-FR" spc="-30" dirty="0">
                <a:solidFill>
                  <a:srgbClr val="205AA7"/>
                </a:solidFill>
                <a:cs typeface="Tahoma"/>
              </a:rPr>
              <a:t> </a:t>
            </a:r>
            <a:r>
              <a:rPr lang="fr-FR" spc="-69" dirty="0">
                <a:solidFill>
                  <a:srgbClr val="205AA7"/>
                </a:solidFill>
                <a:cs typeface="Tahoma"/>
              </a:rPr>
              <a:t>d’euros</a:t>
            </a:r>
            <a:r>
              <a:rPr lang="fr-FR" spc="-40" dirty="0">
                <a:solidFill>
                  <a:srgbClr val="205AA7"/>
                </a:solidFill>
                <a:cs typeface="Tahoma"/>
              </a:rPr>
              <a:t> </a:t>
            </a:r>
            <a:r>
              <a:rPr lang="fr-FR" spc="-99" dirty="0">
                <a:solidFill>
                  <a:srgbClr val="205AA7"/>
                </a:solidFill>
                <a:cs typeface="Tahoma"/>
              </a:rPr>
              <a:t>avec</a:t>
            </a:r>
            <a:r>
              <a:rPr lang="fr-FR" spc="-30" dirty="0">
                <a:solidFill>
                  <a:srgbClr val="205AA7"/>
                </a:solidFill>
                <a:cs typeface="Tahoma"/>
              </a:rPr>
              <a:t> </a:t>
            </a:r>
            <a:r>
              <a:rPr lang="fr-FR" spc="-69" dirty="0">
                <a:solidFill>
                  <a:srgbClr val="205AA7"/>
                </a:solidFill>
                <a:cs typeface="Tahoma"/>
              </a:rPr>
              <a:t>250</a:t>
            </a:r>
            <a:r>
              <a:rPr lang="fr-FR" spc="-40" dirty="0">
                <a:solidFill>
                  <a:srgbClr val="205AA7"/>
                </a:solidFill>
                <a:cs typeface="Tahoma"/>
              </a:rPr>
              <a:t> millions</a:t>
            </a:r>
            <a:r>
              <a:rPr lang="fr-FR" spc="-30" dirty="0">
                <a:solidFill>
                  <a:srgbClr val="205AA7"/>
                </a:solidFill>
                <a:cs typeface="Tahoma"/>
              </a:rPr>
              <a:t> </a:t>
            </a:r>
            <a:r>
              <a:rPr lang="fr-FR" spc="-69" dirty="0">
                <a:solidFill>
                  <a:srgbClr val="205AA7"/>
                </a:solidFill>
                <a:cs typeface="Tahoma"/>
              </a:rPr>
              <a:t>d’euros</a:t>
            </a:r>
            <a:r>
              <a:rPr lang="fr-FR" spc="-40" dirty="0">
                <a:solidFill>
                  <a:srgbClr val="205AA7"/>
                </a:solidFill>
                <a:cs typeface="Tahoma"/>
              </a:rPr>
              <a:t> </a:t>
            </a:r>
            <a:r>
              <a:rPr lang="fr-FR" spc="-89" dirty="0">
                <a:solidFill>
                  <a:srgbClr val="205AA7"/>
                </a:solidFill>
                <a:cs typeface="Tahoma"/>
              </a:rPr>
              <a:t>de</a:t>
            </a:r>
            <a:r>
              <a:rPr lang="fr-FR" spc="-20" dirty="0">
                <a:solidFill>
                  <a:srgbClr val="205AA7"/>
                </a:solidFill>
                <a:cs typeface="Tahoma"/>
              </a:rPr>
              <a:t> capital.</a:t>
            </a:r>
            <a:endParaRPr lang="fr-FR" dirty="0">
              <a:solidFill>
                <a:srgbClr val="205AA7"/>
              </a:solidFill>
              <a:cs typeface="Tahoma"/>
            </a:endParaRPr>
          </a:p>
          <a:p>
            <a:pPr marL="1078529" marR="60402" indent="-285750">
              <a:spcBef>
                <a:spcPts val="1466"/>
              </a:spcBef>
              <a:buClr>
                <a:srgbClr val="07447C"/>
              </a:buClr>
              <a:buSzPct val="70000"/>
              <a:buFont typeface="Wingdings" panose="05000000000000000000" pitchFamily="2" charset="2"/>
              <a:buChar char="Ø"/>
              <a:tabLst>
                <a:tab pos="1077173" algn="l"/>
              </a:tabLst>
            </a:pPr>
            <a:endParaRPr lang="fr-FR" dirty="0">
              <a:solidFill>
                <a:srgbClr val="205AA7"/>
              </a:solidFill>
              <a:cs typeface="Tahoma"/>
            </a:endParaRPr>
          </a:p>
        </p:txBody>
      </p:sp>
      <p:graphicFrame>
        <p:nvGraphicFramePr>
          <p:cNvPr id="3" name="Tableau 2"/>
          <p:cNvGraphicFramePr>
            <a:graphicFrameLocks noGrp="1"/>
          </p:cNvGraphicFramePr>
          <p:nvPr/>
        </p:nvGraphicFramePr>
        <p:xfrm>
          <a:off x="1403648" y="2780928"/>
          <a:ext cx="6336704" cy="3261360"/>
        </p:xfrm>
        <a:graphic>
          <a:graphicData uri="http://schemas.openxmlformats.org/drawingml/2006/table">
            <a:tbl>
              <a:tblPr firstRow="1" bandRow="1">
                <a:tableStyleId>{2D5ABB26-0587-4C30-8999-92F81FD0307C}</a:tableStyleId>
              </a:tblPr>
              <a:tblGrid>
                <a:gridCol w="3698871">
                  <a:extLst>
                    <a:ext uri="{9D8B030D-6E8A-4147-A177-3AD203B41FA5}">
                      <a16:colId xmlns:a16="http://schemas.microsoft.com/office/drawing/2014/main" val="4012489516"/>
                    </a:ext>
                  </a:extLst>
                </a:gridCol>
                <a:gridCol w="2637833">
                  <a:extLst>
                    <a:ext uri="{9D8B030D-6E8A-4147-A177-3AD203B41FA5}">
                      <a16:colId xmlns:a16="http://schemas.microsoft.com/office/drawing/2014/main" val="1498250508"/>
                    </a:ext>
                  </a:extLst>
                </a:gridCol>
              </a:tblGrid>
              <a:tr h="382905">
                <a:tc>
                  <a:txBody>
                    <a:bodyPr/>
                    <a:lstStyle/>
                    <a:p>
                      <a:pPr algn="ctr"/>
                      <a:r>
                        <a:rPr lang="fr-FR" sz="2400" dirty="0">
                          <a:solidFill>
                            <a:srgbClr val="205AA7"/>
                          </a:solidFill>
                        </a:rPr>
                        <a:t>Actif</a:t>
                      </a:r>
                    </a:p>
                  </a:txBody>
                  <a:tcPr>
                    <a:lnB w="12700" cap="flat" cmpd="sng" algn="ctr">
                      <a:solidFill>
                        <a:schemeClr val="tx1"/>
                      </a:solidFill>
                      <a:prstDash val="solid"/>
                      <a:round/>
                      <a:headEnd type="none" w="med" len="med"/>
                      <a:tailEnd type="none" w="med" len="med"/>
                    </a:lnB>
                  </a:tcPr>
                </a:tc>
                <a:tc>
                  <a:txBody>
                    <a:bodyPr/>
                    <a:lstStyle/>
                    <a:p>
                      <a:pPr algn="ctr"/>
                      <a:r>
                        <a:rPr lang="fr-FR" sz="2400" dirty="0">
                          <a:solidFill>
                            <a:srgbClr val="205AA7"/>
                          </a:solidFill>
                        </a:rPr>
                        <a:t>Passif </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7839895"/>
                  </a:ext>
                </a:extLst>
              </a:tr>
              <a:tr h="1991108">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dirty="0">
                        <a:solidFill>
                          <a:srgbClr val="205AA7"/>
                        </a:solidFill>
                        <a:latin typeface="+mn-lt"/>
                        <a:cs typeface="Tahoma"/>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dirty="0">
                        <a:solidFill>
                          <a:srgbClr val="205AA7"/>
                        </a:solidFill>
                        <a:latin typeface="+mn-lt"/>
                        <a:cs typeface="Tahom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a:solidFill>
                            <a:srgbClr val="205AA7"/>
                          </a:solidFill>
                          <a:latin typeface="+mn-lt"/>
                          <a:cs typeface="Tahoma"/>
                        </a:rPr>
                        <a:t>5</a:t>
                      </a:r>
                      <a:r>
                        <a:rPr lang="fr-FR" sz="1800" spc="-5" dirty="0">
                          <a:solidFill>
                            <a:srgbClr val="205AA7"/>
                          </a:solidFill>
                          <a:latin typeface="+mn-lt"/>
                          <a:cs typeface="Tahoma"/>
                        </a:rPr>
                        <a:t> </a:t>
                      </a:r>
                      <a:r>
                        <a:rPr lang="fr-FR" sz="1800" dirty="0">
                          <a:solidFill>
                            <a:srgbClr val="205AA7"/>
                          </a:solidFill>
                          <a:latin typeface="+mn-lt"/>
                          <a:cs typeface="Tahoma"/>
                        </a:rPr>
                        <a:t>milliards</a:t>
                      </a:r>
                      <a:r>
                        <a:rPr lang="fr-FR" sz="1800" spc="-5" dirty="0">
                          <a:solidFill>
                            <a:srgbClr val="205AA7"/>
                          </a:solidFill>
                          <a:latin typeface="+mn-lt"/>
                          <a:cs typeface="Tahoma"/>
                        </a:rPr>
                        <a:t> </a:t>
                      </a:r>
                      <a:r>
                        <a:rPr lang="fr-FR" sz="1800" spc="-10" dirty="0">
                          <a:solidFill>
                            <a:srgbClr val="205AA7"/>
                          </a:solidFill>
                          <a:latin typeface="+mn-lt"/>
                          <a:cs typeface="Tahoma"/>
                        </a:rPr>
                        <a:t>d’euros</a:t>
                      </a:r>
                      <a:endParaRPr lang="fr-FR" sz="1800" dirty="0">
                        <a:solidFill>
                          <a:srgbClr val="205AA7"/>
                        </a:solidFill>
                        <a:latin typeface="+mn-lt"/>
                        <a:cs typeface="Tahom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spc="-10" dirty="0">
                          <a:solidFill>
                            <a:srgbClr val="205AA7"/>
                          </a:solidFill>
                          <a:latin typeface="+mn-lt"/>
                          <a:cs typeface="Tahoma"/>
                        </a:rPr>
                        <a:t>sous</a:t>
                      </a:r>
                      <a:r>
                        <a:rPr lang="fr-FR" sz="1800" spc="-20" dirty="0">
                          <a:solidFill>
                            <a:srgbClr val="205AA7"/>
                          </a:solidFill>
                          <a:latin typeface="+mn-lt"/>
                          <a:cs typeface="Tahoma"/>
                        </a:rPr>
                        <a:t> </a:t>
                      </a:r>
                      <a:r>
                        <a:rPr lang="fr-FR" sz="1800" spc="-10" dirty="0">
                          <a:solidFill>
                            <a:srgbClr val="205AA7"/>
                          </a:solidFill>
                          <a:latin typeface="+mn-lt"/>
                          <a:cs typeface="Tahoma"/>
                        </a:rPr>
                        <a:t>forme</a:t>
                      </a:r>
                      <a:r>
                        <a:rPr lang="fr-FR" sz="1800" spc="-20" dirty="0">
                          <a:solidFill>
                            <a:srgbClr val="205AA7"/>
                          </a:solidFill>
                          <a:latin typeface="+mn-lt"/>
                          <a:cs typeface="Tahoma"/>
                        </a:rPr>
                        <a:t> </a:t>
                      </a:r>
                      <a:r>
                        <a:rPr lang="fr-FR" sz="1800" spc="-10" dirty="0">
                          <a:solidFill>
                            <a:srgbClr val="205AA7"/>
                          </a:solidFill>
                          <a:latin typeface="+mn-lt"/>
                          <a:cs typeface="Tahoma"/>
                        </a:rPr>
                        <a:t>d’argent,</a:t>
                      </a:r>
                      <a:r>
                        <a:rPr lang="fr-FR" sz="1800" spc="0" baseline="0" dirty="0">
                          <a:solidFill>
                            <a:srgbClr val="205AA7"/>
                          </a:solidFill>
                          <a:latin typeface="+mn-lt"/>
                          <a:cs typeface="Tahoma"/>
                        </a:rPr>
                        <a:t> réserves</a:t>
                      </a:r>
                      <a:r>
                        <a:rPr lang="fr-FR" sz="1800" spc="45" dirty="0">
                          <a:solidFill>
                            <a:srgbClr val="205AA7"/>
                          </a:solidFill>
                          <a:latin typeface="+mn-lt"/>
                          <a:cs typeface="Tahoma"/>
                        </a:rPr>
                        <a:t> </a:t>
                      </a:r>
                      <a:r>
                        <a:rPr lang="fr-FR" sz="1800" spc="0" dirty="0">
                          <a:solidFill>
                            <a:srgbClr val="205AA7"/>
                          </a:solidFill>
                          <a:latin typeface="+mn-lt"/>
                          <a:cs typeface="Tahoma"/>
                        </a:rPr>
                        <a:t>« </a:t>
                      </a:r>
                      <a:r>
                        <a:rPr lang="fr-FR" sz="1800" dirty="0">
                          <a:solidFill>
                            <a:srgbClr val="205AA7"/>
                          </a:solidFill>
                          <a:latin typeface="+mn-lt"/>
                          <a:cs typeface="Tahoma"/>
                        </a:rPr>
                        <a:t>banque</a:t>
                      </a:r>
                      <a:r>
                        <a:rPr lang="fr-FR" sz="1800" spc="50" dirty="0">
                          <a:solidFill>
                            <a:srgbClr val="205AA7"/>
                          </a:solidFill>
                          <a:latin typeface="+mn-lt"/>
                          <a:cs typeface="Tahoma"/>
                        </a:rPr>
                        <a:t> </a:t>
                      </a:r>
                      <a:r>
                        <a:rPr lang="fr-FR" sz="1800" spc="-10" dirty="0">
                          <a:solidFill>
                            <a:srgbClr val="205AA7"/>
                          </a:solidFill>
                          <a:latin typeface="+mn-lt"/>
                          <a:cs typeface="Tahoma"/>
                        </a:rPr>
                        <a:t>centrale »,</a:t>
                      </a:r>
                      <a:endParaRPr lang="fr-FR" sz="1800" dirty="0">
                        <a:solidFill>
                          <a:srgbClr val="205AA7"/>
                        </a:solidFill>
                        <a:latin typeface="+mn-lt"/>
                        <a:cs typeface="Tahom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a:solidFill>
                            <a:srgbClr val="205AA7"/>
                          </a:solidFill>
                          <a:latin typeface="+mn-lt"/>
                          <a:cs typeface="Tahoma"/>
                        </a:rPr>
                        <a:t>d’actions,</a:t>
                      </a:r>
                      <a:r>
                        <a:rPr lang="fr-FR" sz="1800" baseline="0" dirty="0">
                          <a:solidFill>
                            <a:srgbClr val="205AA7"/>
                          </a:solidFill>
                          <a:latin typeface="+mn-lt"/>
                          <a:cs typeface="Tahoma"/>
                        </a:rPr>
                        <a:t> </a:t>
                      </a:r>
                      <a:r>
                        <a:rPr lang="fr-FR" sz="1800" spc="-10" dirty="0">
                          <a:solidFill>
                            <a:srgbClr val="205AA7"/>
                          </a:solidFill>
                          <a:latin typeface="+mn-lt"/>
                          <a:cs typeface="Tahoma"/>
                        </a:rPr>
                        <a:t>d’obligations,</a:t>
                      </a:r>
                      <a:endParaRPr lang="fr-FR" sz="1800" dirty="0">
                        <a:solidFill>
                          <a:srgbClr val="205AA7"/>
                        </a:solidFill>
                        <a:latin typeface="+mn-lt"/>
                        <a:cs typeface="Tahom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a:solidFill>
                            <a:srgbClr val="205AA7"/>
                          </a:solidFill>
                          <a:latin typeface="+mn-lt"/>
                          <a:cs typeface="Tahoma"/>
                        </a:rPr>
                        <a:t>de</a:t>
                      </a:r>
                      <a:r>
                        <a:rPr lang="fr-FR" sz="1800" spc="-5" dirty="0">
                          <a:solidFill>
                            <a:srgbClr val="205AA7"/>
                          </a:solidFill>
                          <a:latin typeface="+mn-lt"/>
                          <a:cs typeface="Tahoma"/>
                        </a:rPr>
                        <a:t> </a:t>
                      </a:r>
                      <a:r>
                        <a:rPr lang="fr-FR" sz="1800" spc="-90" dirty="0">
                          <a:solidFill>
                            <a:srgbClr val="205AA7"/>
                          </a:solidFill>
                          <a:latin typeface="+mn-lt"/>
                          <a:cs typeface="Tahoma"/>
                        </a:rPr>
                        <a:t>prêts</a:t>
                      </a:r>
                      <a:r>
                        <a:rPr lang="fr-FR" sz="1800" spc="30" dirty="0">
                          <a:solidFill>
                            <a:srgbClr val="205AA7"/>
                          </a:solidFill>
                          <a:latin typeface="+mn-lt"/>
                          <a:cs typeface="Tahoma"/>
                        </a:rPr>
                        <a:t> </a:t>
                      </a:r>
                      <a:r>
                        <a:rPr lang="fr-FR" sz="1800" spc="-10" dirty="0">
                          <a:solidFill>
                            <a:srgbClr val="205AA7"/>
                          </a:solidFill>
                          <a:latin typeface="+mn-lt"/>
                          <a:cs typeface="Tahoma"/>
                        </a:rPr>
                        <a:t>bancaires</a:t>
                      </a:r>
                      <a:endParaRPr lang="fr-FR" sz="1800" dirty="0">
                        <a:solidFill>
                          <a:srgbClr val="205AA7"/>
                        </a:solidFill>
                        <a:latin typeface="+mn-lt"/>
                        <a:cs typeface="Tahoma"/>
                      </a:endParaRPr>
                    </a:p>
                    <a:p>
                      <a:pPr algn="ctr"/>
                      <a:endParaRPr lang="fr-FR" dirty="0">
                        <a:solidFill>
                          <a:srgbClr val="205AA7"/>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Bef>
                          <a:spcPts val="40"/>
                        </a:spcBef>
                      </a:pPr>
                      <a:endParaRPr lang="fr-FR" sz="2800" dirty="0">
                        <a:latin typeface="Times New Roman"/>
                        <a:cs typeface="Times New Roman"/>
                      </a:endParaRPr>
                    </a:p>
                    <a:p>
                      <a:pPr marL="1905" algn="ctr">
                        <a:lnSpc>
                          <a:spcPct val="100000"/>
                        </a:lnSpc>
                        <a:spcBef>
                          <a:spcPts val="5"/>
                        </a:spcBef>
                      </a:pPr>
                      <a:r>
                        <a:rPr lang="fr-FR" sz="1800" dirty="0">
                          <a:solidFill>
                            <a:srgbClr val="205AA7"/>
                          </a:solidFill>
                          <a:latin typeface="+mn-lt"/>
                          <a:cs typeface="Tahoma"/>
                        </a:rPr>
                        <a:t>4</a:t>
                      </a:r>
                      <a:r>
                        <a:rPr lang="fr-FR" sz="1800" spc="-5" dirty="0">
                          <a:solidFill>
                            <a:srgbClr val="205AA7"/>
                          </a:solidFill>
                          <a:latin typeface="+mn-lt"/>
                          <a:cs typeface="Tahoma"/>
                        </a:rPr>
                        <a:t> </a:t>
                      </a:r>
                      <a:r>
                        <a:rPr lang="fr-FR" sz="1800" dirty="0">
                          <a:solidFill>
                            <a:srgbClr val="205AA7"/>
                          </a:solidFill>
                          <a:latin typeface="+mn-lt"/>
                          <a:cs typeface="Tahoma"/>
                        </a:rPr>
                        <a:t>milliards</a:t>
                      </a:r>
                      <a:r>
                        <a:rPr lang="fr-FR" sz="1800" spc="-5" dirty="0">
                          <a:solidFill>
                            <a:srgbClr val="205AA7"/>
                          </a:solidFill>
                          <a:latin typeface="+mn-lt"/>
                          <a:cs typeface="Tahoma"/>
                        </a:rPr>
                        <a:t> </a:t>
                      </a:r>
                      <a:r>
                        <a:rPr lang="fr-FR" sz="1800" spc="-25" dirty="0">
                          <a:solidFill>
                            <a:srgbClr val="205AA7"/>
                          </a:solidFill>
                          <a:latin typeface="+mn-lt"/>
                          <a:cs typeface="Tahoma"/>
                        </a:rPr>
                        <a:t>et</a:t>
                      </a:r>
                      <a:endParaRPr lang="fr-FR" sz="1800" dirty="0">
                        <a:solidFill>
                          <a:srgbClr val="205AA7"/>
                        </a:solidFill>
                        <a:latin typeface="+mn-lt"/>
                        <a:cs typeface="Tahom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a:solidFill>
                            <a:srgbClr val="205AA7"/>
                          </a:solidFill>
                          <a:latin typeface="+mn-lt"/>
                          <a:cs typeface="Tahoma"/>
                        </a:rPr>
                        <a:t>750</a:t>
                      </a:r>
                      <a:r>
                        <a:rPr lang="fr-FR" sz="1800" spc="-15" dirty="0">
                          <a:solidFill>
                            <a:srgbClr val="205AA7"/>
                          </a:solidFill>
                          <a:latin typeface="+mn-lt"/>
                          <a:cs typeface="Tahoma"/>
                        </a:rPr>
                        <a:t> </a:t>
                      </a:r>
                      <a:r>
                        <a:rPr lang="fr-FR" sz="1800" dirty="0">
                          <a:solidFill>
                            <a:srgbClr val="205AA7"/>
                          </a:solidFill>
                          <a:latin typeface="+mn-lt"/>
                          <a:cs typeface="Tahoma"/>
                        </a:rPr>
                        <a:t>millions</a:t>
                      </a:r>
                      <a:r>
                        <a:rPr lang="fr-FR" sz="1800" spc="-15" dirty="0">
                          <a:solidFill>
                            <a:srgbClr val="205AA7"/>
                          </a:solidFill>
                          <a:latin typeface="+mn-lt"/>
                          <a:cs typeface="Tahoma"/>
                        </a:rPr>
                        <a:t> </a:t>
                      </a:r>
                      <a:r>
                        <a:rPr lang="fr-FR" sz="1800" spc="-10" dirty="0">
                          <a:solidFill>
                            <a:srgbClr val="205AA7"/>
                          </a:solidFill>
                          <a:latin typeface="+mn-lt"/>
                          <a:cs typeface="Tahoma"/>
                        </a:rPr>
                        <a:t>d’euros</a:t>
                      </a:r>
                      <a:endParaRPr lang="fr-FR" sz="1800" dirty="0">
                        <a:solidFill>
                          <a:srgbClr val="205AA7"/>
                        </a:solidFill>
                        <a:latin typeface="+mn-lt"/>
                        <a:cs typeface="Tahom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spc="-10" dirty="0">
                          <a:solidFill>
                            <a:srgbClr val="205AA7"/>
                          </a:solidFill>
                          <a:latin typeface="+mn-lt"/>
                          <a:cs typeface="Tahoma"/>
                        </a:rPr>
                        <a:t>sous</a:t>
                      </a:r>
                      <a:r>
                        <a:rPr lang="fr-FR" sz="1800" spc="-40" dirty="0">
                          <a:solidFill>
                            <a:srgbClr val="205AA7"/>
                          </a:solidFill>
                          <a:latin typeface="+mn-lt"/>
                          <a:cs typeface="Tahoma"/>
                        </a:rPr>
                        <a:t> </a:t>
                      </a:r>
                      <a:r>
                        <a:rPr lang="fr-FR" sz="1800" spc="-10" dirty="0">
                          <a:solidFill>
                            <a:srgbClr val="205AA7"/>
                          </a:solidFill>
                          <a:latin typeface="+mn-lt"/>
                          <a:cs typeface="Tahoma"/>
                        </a:rPr>
                        <a:t>forme</a:t>
                      </a:r>
                      <a:r>
                        <a:rPr lang="fr-FR" sz="1800" dirty="0">
                          <a:solidFill>
                            <a:srgbClr val="205AA7"/>
                          </a:solidFill>
                          <a:latin typeface="+mn-lt"/>
                          <a:cs typeface="Tahoma"/>
                        </a:rPr>
                        <a:t> de </a:t>
                      </a:r>
                      <a:r>
                        <a:rPr lang="fr-FR" sz="1800" spc="-125" dirty="0">
                          <a:solidFill>
                            <a:srgbClr val="205AA7"/>
                          </a:solidFill>
                          <a:latin typeface="+mn-lt"/>
                          <a:cs typeface="Tahoma"/>
                        </a:rPr>
                        <a:t>dépôts </a:t>
                      </a:r>
                      <a:r>
                        <a:rPr lang="fr-FR" sz="1800" spc="-10" dirty="0">
                          <a:solidFill>
                            <a:srgbClr val="205AA7"/>
                          </a:solidFill>
                          <a:latin typeface="+mn-lt"/>
                          <a:cs typeface="Tahoma"/>
                        </a:rPr>
                        <a:t>bancaires, </a:t>
                      </a:r>
                      <a:r>
                        <a:rPr lang="fr-FR" sz="1800" dirty="0">
                          <a:solidFill>
                            <a:srgbClr val="205AA7"/>
                          </a:solidFill>
                          <a:latin typeface="+mn-lt"/>
                          <a:cs typeface="Tahoma"/>
                        </a:rPr>
                        <a:t>de</a:t>
                      </a:r>
                      <a:r>
                        <a:rPr lang="fr-FR" sz="1800" spc="-5" dirty="0">
                          <a:solidFill>
                            <a:srgbClr val="205AA7"/>
                          </a:solidFill>
                          <a:latin typeface="+mn-lt"/>
                          <a:cs typeface="Tahoma"/>
                        </a:rPr>
                        <a:t> </a:t>
                      </a:r>
                      <a:r>
                        <a:rPr lang="fr-FR" sz="1800" spc="-80" dirty="0">
                          <a:solidFill>
                            <a:srgbClr val="205AA7"/>
                          </a:solidFill>
                          <a:latin typeface="+mn-lt"/>
                          <a:cs typeface="Tahoma"/>
                        </a:rPr>
                        <a:t>prêts,</a:t>
                      </a:r>
                      <a:r>
                        <a:rPr lang="fr-FR" sz="1800" spc="20" dirty="0">
                          <a:solidFill>
                            <a:srgbClr val="205AA7"/>
                          </a:solidFill>
                          <a:latin typeface="+mn-lt"/>
                          <a:cs typeface="Tahoma"/>
                        </a:rPr>
                        <a:t> </a:t>
                      </a:r>
                      <a:r>
                        <a:rPr lang="fr-FR" sz="1800" dirty="0">
                          <a:solidFill>
                            <a:srgbClr val="205AA7"/>
                          </a:solidFill>
                          <a:latin typeface="+mn-lt"/>
                          <a:cs typeface="Tahoma"/>
                        </a:rPr>
                        <a:t>titres</a:t>
                      </a:r>
                      <a:r>
                        <a:rPr lang="fr-FR" sz="1800" spc="5" dirty="0">
                          <a:solidFill>
                            <a:srgbClr val="205AA7"/>
                          </a:solidFill>
                          <a:latin typeface="+mn-lt"/>
                          <a:cs typeface="Tahoma"/>
                        </a:rPr>
                        <a:t> </a:t>
                      </a:r>
                      <a:r>
                        <a:rPr lang="fr-FR" sz="1800" dirty="0">
                          <a:solidFill>
                            <a:srgbClr val="205AA7"/>
                          </a:solidFill>
                          <a:latin typeface="+mn-lt"/>
                          <a:cs typeface="Tahoma"/>
                        </a:rPr>
                        <a:t>de</a:t>
                      </a:r>
                      <a:r>
                        <a:rPr lang="fr-FR" sz="1800" spc="10" dirty="0">
                          <a:solidFill>
                            <a:srgbClr val="205AA7"/>
                          </a:solidFill>
                          <a:latin typeface="+mn-lt"/>
                          <a:cs typeface="Tahoma"/>
                        </a:rPr>
                        <a:t> </a:t>
                      </a:r>
                      <a:r>
                        <a:rPr lang="fr-FR" sz="1800" spc="-10" dirty="0">
                          <a:solidFill>
                            <a:srgbClr val="205AA7"/>
                          </a:solidFill>
                          <a:latin typeface="+mn-lt"/>
                          <a:cs typeface="Tahoma"/>
                        </a:rPr>
                        <a:t>dette</a:t>
                      </a:r>
                      <a:endParaRPr lang="fr-FR" sz="1800" dirty="0">
                        <a:solidFill>
                          <a:srgbClr val="205AA7"/>
                        </a:solidFill>
                        <a:latin typeface="+mn-lt"/>
                        <a:cs typeface="Tahoma"/>
                      </a:endParaRPr>
                    </a:p>
                    <a:p>
                      <a:pPr algn="ctr"/>
                      <a:endParaRPr lang="fr-FR" dirty="0">
                        <a:solidFill>
                          <a:srgbClr val="205AA7"/>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7378366"/>
                  </a:ext>
                </a:extLst>
              </a:tr>
              <a:tr h="310579">
                <a:tc vMerge="1">
                  <a:txBody>
                    <a:bodyPr/>
                    <a:lstStyle/>
                    <a:p>
                      <a:pPr algn="ctr"/>
                      <a:endParaRPr lang="fr-FR" dirty="0">
                        <a:solidFill>
                          <a:srgbClr val="205AA7"/>
                        </a:solidFill>
                      </a:endParaRPr>
                    </a:p>
                  </a:txBody>
                  <a:tcPr>
                    <a:lnB w="12700" cap="flat" cmpd="sng" algn="ctr">
                      <a:solidFill>
                        <a:schemeClr val="tx1"/>
                      </a:solidFill>
                      <a:prstDash val="solid"/>
                      <a:round/>
                      <a:headEnd type="none" w="med" len="med"/>
                      <a:tailEnd type="none" w="med" len="med"/>
                    </a:lnB>
                  </a:tcPr>
                </a:tc>
                <a:tc>
                  <a:txBody>
                    <a:bodyPr/>
                    <a:lstStyle/>
                    <a:p>
                      <a:pPr algn="ctr"/>
                      <a:r>
                        <a:rPr lang="fr-FR" dirty="0">
                          <a:solidFill>
                            <a:srgbClr val="205AA7"/>
                          </a:solidFill>
                        </a:rPr>
                        <a:t>250 millions de capital</a:t>
                      </a:r>
                    </a:p>
                    <a:p>
                      <a:pPr algn="ctr"/>
                      <a:endParaRPr lang="fr-FR" dirty="0">
                        <a:solidFill>
                          <a:srgbClr val="205AA7"/>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6949631"/>
                  </a:ext>
                </a:extLst>
              </a:tr>
            </a:tbl>
          </a:graphicData>
        </a:graphic>
      </p:graphicFrame>
    </p:spTree>
    <p:extLst>
      <p:ext uri="{BB962C8B-B14F-4D97-AF65-F5344CB8AC3E}">
        <p14:creationId xmlns:p14="http://schemas.microsoft.com/office/powerpoint/2010/main" val="2101614361"/>
      </p:ext>
    </p:extLst>
  </p:cSld>
  <p:clrMapOvr>
    <a:masterClrMapping/>
  </p:clrMapOvr>
  <p:transition>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3568" y="260648"/>
            <a:ext cx="8229600" cy="750021"/>
          </a:xfrm>
          <a:prstGeom prst="rect">
            <a:avLst/>
          </a:prstGeom>
        </p:spPr>
        <p:txBody>
          <a:bodyPr vert="horz" wrap="square" lIns="0" tIns="133167" rIns="0" bIns="0" rtlCol="0" anchor="ctr">
            <a:spAutoFit/>
          </a:bodyPr>
          <a:lstStyle/>
          <a:p>
            <a:pPr marL="25168">
              <a:spcBef>
                <a:spcPts val="268"/>
              </a:spcBef>
            </a:pPr>
            <a:r>
              <a:rPr lang="fr-FR" spc="-40" dirty="0"/>
              <a:t>Les mesures en capital (7/12)</a:t>
            </a:r>
            <a:br>
              <a:rPr lang="fr-FR" spc="-40" dirty="0"/>
            </a:br>
            <a:r>
              <a:rPr lang="fr-FR" sz="1600" spc="-40" dirty="0"/>
              <a:t>Les exigences de la politique </a:t>
            </a:r>
            <a:r>
              <a:rPr lang="fr-FR" sz="1600" spc="-40" dirty="0" err="1"/>
              <a:t>macroprudentielle</a:t>
            </a:r>
            <a:endParaRPr sz="1600" spc="-20" dirty="0"/>
          </a:p>
        </p:txBody>
      </p:sp>
      <p:sp>
        <p:nvSpPr>
          <p:cNvPr id="7" name="object 7"/>
          <p:cNvSpPr txBox="1"/>
          <p:nvPr/>
        </p:nvSpPr>
        <p:spPr>
          <a:xfrm>
            <a:off x="-180528" y="1240519"/>
            <a:ext cx="8083290" cy="1840024"/>
          </a:xfrm>
          <a:prstGeom prst="rect">
            <a:avLst/>
          </a:prstGeom>
        </p:spPr>
        <p:txBody>
          <a:bodyPr vert="horz" wrap="square" lIns="0" tIns="23909" rIns="0" bIns="0" rtlCol="0">
            <a:spAutoFit/>
          </a:bodyPr>
          <a:lstStyle/>
          <a:p>
            <a:pPr marL="1078529" marR="310820" indent="-285750" algn="just">
              <a:spcBef>
                <a:spcPts val="600"/>
              </a:spcBef>
              <a:spcAft>
                <a:spcPts val="600"/>
              </a:spcAft>
              <a:buClr>
                <a:srgbClr val="07447C"/>
              </a:buClr>
              <a:buSzPct val="70000"/>
              <a:buFont typeface="Wingdings" panose="05000000000000000000" pitchFamily="2" charset="2"/>
              <a:buChar char="Ø"/>
              <a:tabLst>
                <a:tab pos="1077173" algn="l"/>
              </a:tabLst>
            </a:pPr>
            <a:r>
              <a:rPr lang="fr-FR" dirty="0">
                <a:solidFill>
                  <a:srgbClr val="205AA7"/>
                </a:solidFill>
                <a:cs typeface="Tahoma"/>
              </a:rPr>
              <a:t>La</a:t>
            </a:r>
            <a:r>
              <a:rPr lang="fr-FR" spc="-30" dirty="0">
                <a:solidFill>
                  <a:srgbClr val="205AA7"/>
                </a:solidFill>
                <a:cs typeface="Tahoma"/>
              </a:rPr>
              <a:t> </a:t>
            </a:r>
            <a:r>
              <a:rPr lang="fr-FR" spc="-40" dirty="0">
                <a:solidFill>
                  <a:srgbClr val="205AA7"/>
                </a:solidFill>
                <a:cs typeface="Tahoma"/>
              </a:rPr>
              <a:t>politique</a:t>
            </a:r>
            <a:r>
              <a:rPr lang="fr-FR" dirty="0">
                <a:solidFill>
                  <a:srgbClr val="205AA7"/>
                </a:solidFill>
                <a:cs typeface="Tahoma"/>
              </a:rPr>
              <a:t> </a:t>
            </a:r>
            <a:r>
              <a:rPr lang="fr-FR" spc="-79" dirty="0" err="1">
                <a:solidFill>
                  <a:srgbClr val="205AA7"/>
                </a:solidFill>
                <a:cs typeface="Tahoma"/>
              </a:rPr>
              <a:t>macroprudentielle</a:t>
            </a:r>
            <a:r>
              <a:rPr lang="fr-FR" dirty="0">
                <a:solidFill>
                  <a:srgbClr val="205AA7"/>
                </a:solidFill>
                <a:cs typeface="Tahoma"/>
              </a:rPr>
              <a:t> </a:t>
            </a:r>
            <a:r>
              <a:rPr lang="fr-FR" spc="-69" dirty="0">
                <a:solidFill>
                  <a:srgbClr val="205AA7"/>
                </a:solidFill>
                <a:cs typeface="Tahoma"/>
              </a:rPr>
              <a:t>impose</a:t>
            </a:r>
            <a:r>
              <a:rPr lang="fr-FR" spc="-10" dirty="0">
                <a:solidFill>
                  <a:srgbClr val="205AA7"/>
                </a:solidFill>
                <a:cs typeface="Tahoma"/>
              </a:rPr>
              <a:t> </a:t>
            </a:r>
            <a:r>
              <a:rPr lang="fr-FR" spc="-1159" dirty="0">
                <a:solidFill>
                  <a:srgbClr val="205AA7"/>
                </a:solidFill>
                <a:cs typeface="Tahoma"/>
              </a:rPr>
              <a:t>`</a:t>
            </a:r>
            <a:r>
              <a:rPr lang="fr-FR" spc="-89" dirty="0">
                <a:solidFill>
                  <a:srgbClr val="205AA7"/>
                </a:solidFill>
                <a:cs typeface="Tahoma"/>
              </a:rPr>
              <a:t>a</a:t>
            </a:r>
            <a:r>
              <a:rPr lang="fr-FR" spc="30" dirty="0">
                <a:solidFill>
                  <a:srgbClr val="205AA7"/>
                </a:solidFill>
                <a:cs typeface="Tahoma"/>
              </a:rPr>
              <a:t> </a:t>
            </a:r>
            <a:r>
              <a:rPr lang="fr-FR" dirty="0">
                <a:solidFill>
                  <a:srgbClr val="205AA7"/>
                </a:solidFill>
                <a:cs typeface="Tahoma"/>
              </a:rPr>
              <a:t>la</a:t>
            </a:r>
            <a:r>
              <a:rPr lang="fr-FR" spc="10" dirty="0">
                <a:solidFill>
                  <a:srgbClr val="205AA7"/>
                </a:solidFill>
                <a:cs typeface="Tahoma"/>
              </a:rPr>
              <a:t> </a:t>
            </a:r>
            <a:r>
              <a:rPr lang="fr-FR" spc="-109" dirty="0">
                <a:solidFill>
                  <a:srgbClr val="205AA7"/>
                </a:solidFill>
                <a:cs typeface="Tahoma"/>
              </a:rPr>
              <a:t>banque</a:t>
            </a:r>
            <a:r>
              <a:rPr lang="fr-FR" spc="10" dirty="0">
                <a:solidFill>
                  <a:srgbClr val="205AA7"/>
                </a:solidFill>
                <a:cs typeface="Tahoma"/>
              </a:rPr>
              <a:t> </a:t>
            </a:r>
            <a:r>
              <a:rPr lang="fr-FR" spc="119" dirty="0">
                <a:solidFill>
                  <a:srgbClr val="205AA7"/>
                </a:solidFill>
                <a:cs typeface="Tahoma"/>
              </a:rPr>
              <a:t>RC Strasbourg</a:t>
            </a:r>
            <a:r>
              <a:rPr lang="fr-FR" dirty="0">
                <a:solidFill>
                  <a:srgbClr val="205AA7"/>
                </a:solidFill>
                <a:cs typeface="Tahoma"/>
              </a:rPr>
              <a:t> </a:t>
            </a:r>
            <a:r>
              <a:rPr lang="fr-FR" spc="-99" dirty="0">
                <a:solidFill>
                  <a:srgbClr val="205AA7"/>
                </a:solidFill>
                <a:cs typeface="Tahoma"/>
              </a:rPr>
              <a:t>de</a:t>
            </a:r>
            <a:r>
              <a:rPr lang="fr-FR" spc="10" dirty="0">
                <a:solidFill>
                  <a:srgbClr val="205AA7"/>
                </a:solidFill>
                <a:cs typeface="Tahoma"/>
              </a:rPr>
              <a:t> détenir </a:t>
            </a:r>
            <a:r>
              <a:rPr lang="fr-FR" spc="-40" dirty="0">
                <a:solidFill>
                  <a:srgbClr val="205AA7"/>
                </a:solidFill>
                <a:cs typeface="Tahoma"/>
              </a:rPr>
              <a:t>pour</a:t>
            </a:r>
            <a:r>
              <a:rPr lang="fr-FR" spc="-119" dirty="0">
                <a:solidFill>
                  <a:srgbClr val="205AA7"/>
                </a:solidFill>
                <a:cs typeface="Tahoma"/>
              </a:rPr>
              <a:t> </a:t>
            </a:r>
            <a:r>
              <a:rPr lang="fr-FR" spc="-79" dirty="0">
                <a:solidFill>
                  <a:srgbClr val="205AA7"/>
                </a:solidFill>
                <a:cs typeface="Tahoma"/>
              </a:rPr>
              <a:t>chaque</a:t>
            </a:r>
            <a:r>
              <a:rPr lang="fr-FR" spc="-40" dirty="0">
                <a:solidFill>
                  <a:srgbClr val="205AA7"/>
                </a:solidFill>
                <a:cs typeface="Tahoma"/>
              </a:rPr>
              <a:t> </a:t>
            </a:r>
            <a:r>
              <a:rPr lang="fr-FR" spc="-89" dirty="0">
                <a:solidFill>
                  <a:srgbClr val="205AA7"/>
                </a:solidFill>
                <a:cs typeface="Tahoma"/>
              </a:rPr>
              <a:t>euro</a:t>
            </a:r>
            <a:r>
              <a:rPr lang="fr-FR" spc="-40" dirty="0">
                <a:solidFill>
                  <a:srgbClr val="205AA7"/>
                </a:solidFill>
                <a:cs typeface="Tahoma"/>
              </a:rPr>
              <a:t> </a:t>
            </a:r>
            <a:r>
              <a:rPr lang="fr-FR" spc="-139" dirty="0">
                <a:solidFill>
                  <a:srgbClr val="205AA7"/>
                </a:solidFill>
                <a:cs typeface="Tahoma"/>
              </a:rPr>
              <a:t>prêté 5 </a:t>
            </a:r>
            <a:r>
              <a:rPr lang="fr-FR" spc="-69" dirty="0">
                <a:solidFill>
                  <a:srgbClr val="205AA7"/>
                </a:solidFill>
                <a:cs typeface="Tahoma"/>
              </a:rPr>
              <a:t>centimes</a:t>
            </a:r>
            <a:r>
              <a:rPr lang="fr-FR" spc="-30" dirty="0">
                <a:solidFill>
                  <a:srgbClr val="205AA7"/>
                </a:solidFill>
                <a:cs typeface="Tahoma"/>
              </a:rPr>
              <a:t> </a:t>
            </a:r>
            <a:r>
              <a:rPr lang="fr-FR" spc="-69" dirty="0">
                <a:solidFill>
                  <a:srgbClr val="205AA7"/>
                </a:solidFill>
                <a:cs typeface="Tahoma"/>
              </a:rPr>
              <a:t>d’euros</a:t>
            </a:r>
            <a:r>
              <a:rPr lang="fr-FR" spc="-50" dirty="0">
                <a:solidFill>
                  <a:srgbClr val="205AA7"/>
                </a:solidFill>
                <a:cs typeface="Tahoma"/>
              </a:rPr>
              <a:t> </a:t>
            </a:r>
            <a:r>
              <a:rPr lang="fr-FR" spc="-89" dirty="0">
                <a:solidFill>
                  <a:srgbClr val="205AA7"/>
                </a:solidFill>
                <a:cs typeface="Tahoma"/>
              </a:rPr>
              <a:t>en</a:t>
            </a:r>
            <a:r>
              <a:rPr lang="fr-FR" spc="-40" dirty="0">
                <a:solidFill>
                  <a:srgbClr val="205AA7"/>
                </a:solidFill>
                <a:cs typeface="Tahoma"/>
              </a:rPr>
              <a:t> </a:t>
            </a:r>
            <a:r>
              <a:rPr lang="fr-FR" spc="-20" dirty="0">
                <a:solidFill>
                  <a:srgbClr val="205AA7"/>
                </a:solidFill>
                <a:cs typeface="Tahoma"/>
              </a:rPr>
              <a:t>capital</a:t>
            </a:r>
            <a:r>
              <a:rPr lang="fr-FR" spc="-40" dirty="0">
                <a:solidFill>
                  <a:srgbClr val="205AA7"/>
                </a:solidFill>
                <a:cs typeface="Tahoma"/>
              </a:rPr>
              <a:t> pour </a:t>
            </a:r>
            <a:r>
              <a:rPr lang="fr-FR" spc="-20" dirty="0">
                <a:solidFill>
                  <a:srgbClr val="205AA7"/>
                </a:solidFill>
                <a:cs typeface="Tahoma"/>
              </a:rPr>
              <a:t>couvrir </a:t>
            </a:r>
            <a:r>
              <a:rPr lang="fr-FR" spc="-79" dirty="0">
                <a:solidFill>
                  <a:srgbClr val="205AA7"/>
                </a:solidFill>
                <a:cs typeface="Tahoma"/>
              </a:rPr>
              <a:t>les</a:t>
            </a:r>
            <a:r>
              <a:rPr lang="fr-FR" spc="-99" dirty="0">
                <a:solidFill>
                  <a:srgbClr val="205AA7"/>
                </a:solidFill>
                <a:cs typeface="Tahoma"/>
              </a:rPr>
              <a:t> </a:t>
            </a:r>
            <a:r>
              <a:rPr lang="fr-FR" spc="-69" dirty="0">
                <a:solidFill>
                  <a:srgbClr val="205AA7"/>
                </a:solidFill>
                <a:cs typeface="Tahoma"/>
              </a:rPr>
              <a:t>pertes</a:t>
            </a:r>
            <a:r>
              <a:rPr lang="fr-FR" spc="-89" dirty="0">
                <a:solidFill>
                  <a:srgbClr val="205AA7"/>
                </a:solidFill>
                <a:cs typeface="Tahoma"/>
              </a:rPr>
              <a:t> </a:t>
            </a:r>
            <a:r>
              <a:rPr lang="fr-FR" dirty="0">
                <a:solidFill>
                  <a:srgbClr val="205AA7"/>
                </a:solidFill>
                <a:cs typeface="Tahoma"/>
              </a:rPr>
              <a:t>si</a:t>
            </a:r>
            <a:r>
              <a:rPr lang="fr-FR" spc="-69" dirty="0">
                <a:solidFill>
                  <a:srgbClr val="205AA7"/>
                </a:solidFill>
                <a:cs typeface="Tahoma"/>
              </a:rPr>
              <a:t> jamais</a:t>
            </a:r>
            <a:r>
              <a:rPr lang="fr-FR" spc="-30" dirty="0">
                <a:solidFill>
                  <a:srgbClr val="205AA7"/>
                </a:solidFill>
                <a:cs typeface="Tahoma"/>
              </a:rPr>
              <a:t> </a:t>
            </a:r>
            <a:r>
              <a:rPr lang="fr-FR" dirty="0">
                <a:solidFill>
                  <a:srgbClr val="205AA7"/>
                </a:solidFill>
                <a:cs typeface="Tahoma"/>
              </a:rPr>
              <a:t>le</a:t>
            </a:r>
            <a:r>
              <a:rPr lang="fr-FR" spc="-40" dirty="0">
                <a:solidFill>
                  <a:srgbClr val="205AA7"/>
                </a:solidFill>
                <a:cs typeface="Tahoma"/>
              </a:rPr>
              <a:t> prêt </a:t>
            </a:r>
            <a:r>
              <a:rPr lang="fr-FR" spc="-20" dirty="0">
                <a:solidFill>
                  <a:srgbClr val="205AA7"/>
                </a:solidFill>
                <a:cs typeface="Tahoma"/>
              </a:rPr>
              <a:t>n’était </a:t>
            </a:r>
            <a:r>
              <a:rPr lang="fr-FR" spc="-79" dirty="0">
                <a:solidFill>
                  <a:srgbClr val="205AA7"/>
                </a:solidFill>
                <a:cs typeface="Tahoma"/>
              </a:rPr>
              <a:t>pas</a:t>
            </a:r>
            <a:r>
              <a:rPr lang="fr-FR" spc="-30" dirty="0">
                <a:solidFill>
                  <a:srgbClr val="205AA7"/>
                </a:solidFill>
                <a:cs typeface="Tahoma"/>
              </a:rPr>
              <a:t> </a:t>
            </a:r>
            <a:r>
              <a:rPr lang="fr-FR" spc="59" dirty="0">
                <a:solidFill>
                  <a:srgbClr val="205AA7"/>
                </a:solidFill>
                <a:cs typeface="Tahoma"/>
              </a:rPr>
              <a:t>remboursé</a:t>
            </a:r>
            <a:r>
              <a:rPr lang="fr-FR" spc="79" dirty="0">
                <a:solidFill>
                  <a:srgbClr val="205AA7"/>
                </a:solidFill>
                <a:cs typeface="Tahoma"/>
              </a:rPr>
              <a:t>.</a:t>
            </a:r>
            <a:endParaRPr lang="fr-FR" dirty="0">
              <a:solidFill>
                <a:srgbClr val="205AA7"/>
              </a:solidFill>
              <a:cs typeface="Tahoma"/>
            </a:endParaRPr>
          </a:p>
          <a:p>
            <a:pPr marL="1078529" marR="35235" indent="-285750">
              <a:spcBef>
                <a:spcPts val="600"/>
              </a:spcBef>
              <a:spcAft>
                <a:spcPts val="600"/>
              </a:spcAft>
              <a:buClr>
                <a:srgbClr val="07447C"/>
              </a:buClr>
              <a:buSzPct val="70000"/>
              <a:buFont typeface="Wingdings" panose="05000000000000000000" pitchFamily="2" charset="2"/>
              <a:buChar char="Ø"/>
              <a:tabLst>
                <a:tab pos="1077173" algn="l"/>
              </a:tabLst>
            </a:pPr>
            <a:r>
              <a:rPr lang="fr-FR" spc="-20" dirty="0">
                <a:solidFill>
                  <a:srgbClr val="205AA7"/>
                </a:solidFill>
                <a:cs typeface="Tahoma"/>
              </a:rPr>
              <a:t>Ainsi,</a:t>
            </a:r>
            <a:r>
              <a:rPr lang="fr-FR" spc="-89" dirty="0">
                <a:solidFill>
                  <a:srgbClr val="205AA7"/>
                </a:solidFill>
                <a:cs typeface="Tahoma"/>
              </a:rPr>
              <a:t> </a:t>
            </a:r>
            <a:r>
              <a:rPr lang="fr-FR" dirty="0">
                <a:solidFill>
                  <a:srgbClr val="205AA7"/>
                </a:solidFill>
                <a:cs typeface="Tahoma"/>
              </a:rPr>
              <a:t>si</a:t>
            </a:r>
            <a:r>
              <a:rPr lang="fr-FR" spc="-20" dirty="0">
                <a:solidFill>
                  <a:srgbClr val="205AA7"/>
                </a:solidFill>
                <a:cs typeface="Tahoma"/>
              </a:rPr>
              <a:t> </a:t>
            </a:r>
            <a:r>
              <a:rPr lang="fr-FR" dirty="0">
                <a:solidFill>
                  <a:srgbClr val="205AA7"/>
                </a:solidFill>
                <a:cs typeface="Tahoma"/>
              </a:rPr>
              <a:t>la</a:t>
            </a:r>
            <a:r>
              <a:rPr lang="fr-FR" spc="-30" dirty="0">
                <a:solidFill>
                  <a:srgbClr val="205AA7"/>
                </a:solidFill>
                <a:cs typeface="Tahoma"/>
              </a:rPr>
              <a:t> </a:t>
            </a:r>
            <a:r>
              <a:rPr lang="fr-FR" spc="-109" dirty="0">
                <a:solidFill>
                  <a:srgbClr val="205AA7"/>
                </a:solidFill>
                <a:cs typeface="Tahoma"/>
              </a:rPr>
              <a:t>banque RC Strasbourg veut prêter 1 million d’euros, </a:t>
            </a:r>
            <a:r>
              <a:rPr lang="fr-FR" spc="-40" dirty="0">
                <a:solidFill>
                  <a:srgbClr val="205AA7"/>
                </a:solidFill>
                <a:cs typeface="Tahoma"/>
              </a:rPr>
              <a:t>elle</a:t>
            </a:r>
            <a:r>
              <a:rPr lang="fr-FR" spc="-30" dirty="0">
                <a:solidFill>
                  <a:srgbClr val="205AA7"/>
                </a:solidFill>
                <a:cs typeface="Tahoma"/>
              </a:rPr>
              <a:t> </a:t>
            </a:r>
            <a:r>
              <a:rPr lang="fr-FR" spc="-40" dirty="0">
                <a:solidFill>
                  <a:srgbClr val="205AA7"/>
                </a:solidFill>
                <a:cs typeface="Tahoma"/>
              </a:rPr>
              <a:t>doit </a:t>
            </a:r>
            <a:r>
              <a:rPr lang="fr-FR" spc="-99" dirty="0">
                <a:solidFill>
                  <a:srgbClr val="205AA7"/>
                </a:solidFill>
                <a:cs typeface="Tahoma"/>
              </a:rPr>
              <a:t>augmenter</a:t>
            </a:r>
            <a:r>
              <a:rPr lang="fr-FR" spc="-59" dirty="0">
                <a:solidFill>
                  <a:srgbClr val="205AA7"/>
                </a:solidFill>
                <a:cs typeface="Tahoma"/>
              </a:rPr>
              <a:t> </a:t>
            </a:r>
            <a:r>
              <a:rPr lang="fr-FR" spc="-79" dirty="0">
                <a:solidFill>
                  <a:srgbClr val="205AA7"/>
                </a:solidFill>
                <a:cs typeface="Tahoma"/>
              </a:rPr>
              <a:t>son</a:t>
            </a:r>
            <a:r>
              <a:rPr lang="fr-FR" spc="-59" dirty="0">
                <a:solidFill>
                  <a:srgbClr val="205AA7"/>
                </a:solidFill>
                <a:cs typeface="Tahoma"/>
              </a:rPr>
              <a:t> </a:t>
            </a:r>
            <a:r>
              <a:rPr lang="fr-FR" spc="-20" dirty="0">
                <a:solidFill>
                  <a:srgbClr val="205AA7"/>
                </a:solidFill>
                <a:cs typeface="Tahoma"/>
              </a:rPr>
              <a:t>capital</a:t>
            </a:r>
            <a:r>
              <a:rPr lang="fr-FR" spc="-50" dirty="0">
                <a:solidFill>
                  <a:srgbClr val="205AA7"/>
                </a:solidFill>
                <a:cs typeface="Tahoma"/>
              </a:rPr>
              <a:t> </a:t>
            </a:r>
            <a:r>
              <a:rPr lang="fr-FR" spc="-99" dirty="0">
                <a:solidFill>
                  <a:srgbClr val="205AA7"/>
                </a:solidFill>
                <a:cs typeface="Tahoma"/>
              </a:rPr>
              <a:t>de</a:t>
            </a:r>
            <a:r>
              <a:rPr lang="fr-FR" spc="-59" dirty="0">
                <a:solidFill>
                  <a:srgbClr val="205AA7"/>
                </a:solidFill>
                <a:cs typeface="Tahoma"/>
              </a:rPr>
              <a:t> </a:t>
            </a:r>
            <a:r>
              <a:rPr lang="fr-FR" spc="-79" dirty="0">
                <a:solidFill>
                  <a:srgbClr val="205AA7"/>
                </a:solidFill>
                <a:cs typeface="Tahoma"/>
              </a:rPr>
              <a:t>50,000</a:t>
            </a:r>
            <a:r>
              <a:rPr lang="fr-FR" spc="-50" dirty="0">
                <a:solidFill>
                  <a:srgbClr val="205AA7"/>
                </a:solidFill>
                <a:cs typeface="Tahoma"/>
              </a:rPr>
              <a:t> </a:t>
            </a:r>
            <a:r>
              <a:rPr lang="fr-FR" spc="-119" dirty="0">
                <a:solidFill>
                  <a:srgbClr val="205AA7"/>
                </a:solidFill>
                <a:cs typeface="Tahoma"/>
              </a:rPr>
              <a:t>euros</a:t>
            </a:r>
            <a:r>
              <a:rPr lang="fr-FR" spc="-30" dirty="0">
                <a:solidFill>
                  <a:srgbClr val="205AA7"/>
                </a:solidFill>
                <a:cs typeface="Tahoma"/>
              </a:rPr>
              <a:t> </a:t>
            </a:r>
            <a:r>
              <a:rPr lang="fr-FR" dirty="0">
                <a:solidFill>
                  <a:srgbClr val="205AA7"/>
                </a:solidFill>
                <a:cs typeface="Tahoma"/>
              </a:rPr>
              <a:t>a</a:t>
            </a:r>
            <a:r>
              <a:rPr lang="fr-FR" spc="-59" dirty="0">
                <a:solidFill>
                  <a:srgbClr val="205AA7"/>
                </a:solidFill>
                <a:cs typeface="Tahoma"/>
              </a:rPr>
              <a:t> </a:t>
            </a:r>
            <a:r>
              <a:rPr lang="fr-FR" spc="-50" dirty="0">
                <a:solidFill>
                  <a:srgbClr val="205AA7"/>
                </a:solidFill>
                <a:cs typeface="Tahoma"/>
              </a:rPr>
              <a:t>minima </a:t>
            </a:r>
            <a:r>
              <a:rPr lang="fr-FR" dirty="0">
                <a:solidFill>
                  <a:srgbClr val="205AA7"/>
                </a:solidFill>
                <a:cs typeface="Tahoma"/>
              </a:rPr>
              <a:t>et</a:t>
            </a:r>
            <a:r>
              <a:rPr lang="fr-FR" spc="-50" dirty="0">
                <a:solidFill>
                  <a:srgbClr val="205AA7"/>
                </a:solidFill>
                <a:cs typeface="Tahoma"/>
              </a:rPr>
              <a:t> </a:t>
            </a:r>
            <a:r>
              <a:rPr lang="fr-FR" spc="-40" dirty="0">
                <a:solidFill>
                  <a:srgbClr val="205AA7"/>
                </a:solidFill>
                <a:cs typeface="Tahoma"/>
              </a:rPr>
              <a:t>pour</a:t>
            </a:r>
            <a:r>
              <a:rPr lang="fr-FR" spc="-50" dirty="0">
                <a:solidFill>
                  <a:srgbClr val="205AA7"/>
                </a:solidFill>
                <a:cs typeface="Tahoma"/>
              </a:rPr>
              <a:t> </a:t>
            </a:r>
            <a:r>
              <a:rPr lang="fr-FR" dirty="0">
                <a:solidFill>
                  <a:srgbClr val="205AA7"/>
                </a:solidFill>
                <a:cs typeface="Tahoma"/>
              </a:rPr>
              <a:t>le</a:t>
            </a:r>
            <a:r>
              <a:rPr lang="fr-FR" spc="-50" dirty="0">
                <a:solidFill>
                  <a:srgbClr val="205AA7"/>
                </a:solidFill>
                <a:cs typeface="Tahoma"/>
              </a:rPr>
              <a:t> </a:t>
            </a:r>
            <a:r>
              <a:rPr lang="fr-FR" spc="-99" dirty="0">
                <a:solidFill>
                  <a:srgbClr val="205AA7"/>
                </a:solidFill>
                <a:cs typeface="Tahoma"/>
              </a:rPr>
              <a:t>reste</a:t>
            </a:r>
            <a:r>
              <a:rPr lang="fr-FR" spc="-50" dirty="0">
                <a:solidFill>
                  <a:srgbClr val="205AA7"/>
                </a:solidFill>
                <a:cs typeface="Tahoma"/>
              </a:rPr>
              <a:t> </a:t>
            </a:r>
            <a:r>
              <a:rPr lang="fr-FR" spc="-40" dirty="0">
                <a:solidFill>
                  <a:srgbClr val="205AA7"/>
                </a:solidFill>
                <a:cs typeface="Tahoma"/>
              </a:rPr>
              <a:t>elle peut</a:t>
            </a:r>
            <a:r>
              <a:rPr lang="fr-FR" spc="-69" dirty="0">
                <a:solidFill>
                  <a:srgbClr val="205AA7"/>
                </a:solidFill>
                <a:cs typeface="Tahoma"/>
              </a:rPr>
              <a:t> </a:t>
            </a:r>
            <a:r>
              <a:rPr lang="fr-FR" spc="-89" dirty="0">
                <a:solidFill>
                  <a:srgbClr val="205AA7"/>
                </a:solidFill>
                <a:cs typeface="Tahoma"/>
              </a:rPr>
              <a:t>emprunter</a:t>
            </a:r>
            <a:r>
              <a:rPr lang="fr-FR" spc="-59" dirty="0">
                <a:solidFill>
                  <a:srgbClr val="205AA7"/>
                </a:solidFill>
                <a:cs typeface="Tahoma"/>
              </a:rPr>
              <a:t> </a:t>
            </a:r>
            <a:r>
              <a:rPr lang="fr-FR" spc="-20" dirty="0">
                <a:solidFill>
                  <a:srgbClr val="205AA7"/>
                </a:solidFill>
                <a:cs typeface="Tahoma"/>
              </a:rPr>
              <a:t>au</a:t>
            </a:r>
            <a:r>
              <a:rPr lang="fr-FR" spc="-59" dirty="0">
                <a:solidFill>
                  <a:srgbClr val="205AA7"/>
                </a:solidFill>
                <a:cs typeface="Tahoma"/>
              </a:rPr>
              <a:t> </a:t>
            </a:r>
            <a:r>
              <a:rPr lang="fr-FR" spc="-79" dirty="0">
                <a:solidFill>
                  <a:srgbClr val="205AA7"/>
                </a:solidFill>
                <a:cs typeface="Tahoma"/>
              </a:rPr>
              <a:t>maximum</a:t>
            </a:r>
            <a:r>
              <a:rPr lang="fr-FR" spc="-59" dirty="0">
                <a:solidFill>
                  <a:srgbClr val="205AA7"/>
                </a:solidFill>
                <a:cs typeface="Tahoma"/>
              </a:rPr>
              <a:t> </a:t>
            </a:r>
            <a:r>
              <a:rPr lang="fr-FR" spc="-79" dirty="0">
                <a:solidFill>
                  <a:srgbClr val="205AA7"/>
                </a:solidFill>
                <a:cs typeface="Tahoma"/>
              </a:rPr>
              <a:t>950,000</a:t>
            </a:r>
            <a:r>
              <a:rPr lang="fr-FR" spc="-59" dirty="0">
                <a:solidFill>
                  <a:srgbClr val="205AA7"/>
                </a:solidFill>
                <a:cs typeface="Tahoma"/>
              </a:rPr>
              <a:t> </a:t>
            </a:r>
            <a:r>
              <a:rPr lang="fr-FR" spc="-20" dirty="0">
                <a:solidFill>
                  <a:srgbClr val="205AA7"/>
                </a:solidFill>
                <a:cs typeface="Tahoma"/>
              </a:rPr>
              <a:t>euros.</a:t>
            </a:r>
            <a:endParaRPr lang="fr-FR" dirty="0">
              <a:solidFill>
                <a:srgbClr val="205AA7"/>
              </a:solidFill>
              <a:cs typeface="Tahoma"/>
            </a:endParaRPr>
          </a:p>
        </p:txBody>
      </p:sp>
      <p:graphicFrame>
        <p:nvGraphicFramePr>
          <p:cNvPr id="3" name="Tableau 2"/>
          <p:cNvGraphicFramePr>
            <a:graphicFrameLocks noGrp="1"/>
          </p:cNvGraphicFramePr>
          <p:nvPr/>
        </p:nvGraphicFramePr>
        <p:xfrm>
          <a:off x="1115616" y="3080543"/>
          <a:ext cx="6336704" cy="3586988"/>
        </p:xfrm>
        <a:graphic>
          <a:graphicData uri="http://schemas.openxmlformats.org/drawingml/2006/table">
            <a:tbl>
              <a:tblPr firstRow="1" bandRow="1">
                <a:tableStyleId>{2D5ABB26-0587-4C30-8999-92F81FD0307C}</a:tableStyleId>
              </a:tblPr>
              <a:tblGrid>
                <a:gridCol w="3698871">
                  <a:extLst>
                    <a:ext uri="{9D8B030D-6E8A-4147-A177-3AD203B41FA5}">
                      <a16:colId xmlns:a16="http://schemas.microsoft.com/office/drawing/2014/main" val="4012489516"/>
                    </a:ext>
                  </a:extLst>
                </a:gridCol>
                <a:gridCol w="2637833">
                  <a:extLst>
                    <a:ext uri="{9D8B030D-6E8A-4147-A177-3AD203B41FA5}">
                      <a16:colId xmlns:a16="http://schemas.microsoft.com/office/drawing/2014/main" val="1498250508"/>
                    </a:ext>
                  </a:extLst>
                </a:gridCol>
              </a:tblGrid>
              <a:tr h="415385">
                <a:tc>
                  <a:txBody>
                    <a:bodyPr/>
                    <a:lstStyle/>
                    <a:p>
                      <a:pPr algn="ctr"/>
                      <a:r>
                        <a:rPr lang="fr-FR" sz="2400" dirty="0">
                          <a:solidFill>
                            <a:srgbClr val="205AA7"/>
                          </a:solidFill>
                        </a:rPr>
                        <a:t>Actif</a:t>
                      </a:r>
                    </a:p>
                  </a:txBody>
                  <a:tcPr>
                    <a:lnB w="12700" cap="flat" cmpd="sng" algn="ctr">
                      <a:solidFill>
                        <a:schemeClr val="tx1"/>
                      </a:solidFill>
                      <a:prstDash val="solid"/>
                      <a:round/>
                      <a:headEnd type="none" w="med" len="med"/>
                      <a:tailEnd type="none" w="med" len="med"/>
                    </a:lnB>
                  </a:tcPr>
                </a:tc>
                <a:tc>
                  <a:txBody>
                    <a:bodyPr/>
                    <a:lstStyle/>
                    <a:p>
                      <a:pPr algn="ctr"/>
                      <a:r>
                        <a:rPr lang="fr-FR" sz="2400" dirty="0">
                          <a:solidFill>
                            <a:srgbClr val="205AA7"/>
                          </a:solidFill>
                        </a:rPr>
                        <a:t>Passif </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7839895"/>
                  </a:ext>
                </a:extLst>
              </a:tr>
              <a:tr h="2215388">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dirty="0">
                        <a:solidFill>
                          <a:srgbClr val="205AA7"/>
                        </a:solidFill>
                        <a:latin typeface="+mn-lt"/>
                        <a:cs typeface="Tahoma"/>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dirty="0">
                        <a:solidFill>
                          <a:srgbClr val="205AA7"/>
                        </a:solidFill>
                        <a:latin typeface="+mn-lt"/>
                        <a:cs typeface="Tahom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a:solidFill>
                            <a:srgbClr val="205AA7"/>
                          </a:solidFill>
                          <a:latin typeface="+mn-lt"/>
                          <a:cs typeface="Tahoma"/>
                        </a:rPr>
                        <a:t>5</a:t>
                      </a:r>
                      <a:r>
                        <a:rPr lang="fr-FR" sz="1800" spc="-5" dirty="0">
                          <a:solidFill>
                            <a:srgbClr val="205AA7"/>
                          </a:solidFill>
                          <a:latin typeface="+mn-lt"/>
                          <a:cs typeface="Tahoma"/>
                        </a:rPr>
                        <a:t> </a:t>
                      </a:r>
                      <a:r>
                        <a:rPr lang="fr-FR" sz="1800" dirty="0">
                          <a:solidFill>
                            <a:srgbClr val="205AA7"/>
                          </a:solidFill>
                          <a:latin typeface="+mn-lt"/>
                          <a:cs typeface="Tahoma"/>
                        </a:rPr>
                        <a:t>milliards</a:t>
                      </a:r>
                      <a:r>
                        <a:rPr lang="fr-FR" sz="1800" spc="-5" dirty="0">
                          <a:solidFill>
                            <a:srgbClr val="205AA7"/>
                          </a:solidFill>
                          <a:latin typeface="+mn-lt"/>
                          <a:cs typeface="Tahoma"/>
                        </a:rPr>
                        <a:t> </a:t>
                      </a:r>
                      <a:r>
                        <a:rPr lang="fr-FR" sz="1800" spc="-5" dirty="0">
                          <a:solidFill>
                            <a:srgbClr val="8B0534"/>
                          </a:solidFill>
                          <a:latin typeface="+mn-lt"/>
                          <a:cs typeface="Tahoma"/>
                        </a:rPr>
                        <a:t>et 1 million </a:t>
                      </a:r>
                      <a:r>
                        <a:rPr lang="fr-FR" sz="1800" spc="-10" dirty="0">
                          <a:solidFill>
                            <a:srgbClr val="205AA7"/>
                          </a:solidFill>
                          <a:latin typeface="+mn-lt"/>
                          <a:cs typeface="Tahoma"/>
                        </a:rPr>
                        <a:t>d’euros</a:t>
                      </a:r>
                      <a:endParaRPr lang="fr-FR" sz="1800" dirty="0">
                        <a:solidFill>
                          <a:srgbClr val="205AA7"/>
                        </a:solidFill>
                        <a:latin typeface="+mn-lt"/>
                        <a:cs typeface="Tahom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spc="-10" dirty="0">
                          <a:solidFill>
                            <a:srgbClr val="205AA7"/>
                          </a:solidFill>
                          <a:latin typeface="+mn-lt"/>
                          <a:cs typeface="Tahoma"/>
                        </a:rPr>
                        <a:t>sous</a:t>
                      </a:r>
                      <a:r>
                        <a:rPr lang="fr-FR" sz="1800" spc="-20" dirty="0">
                          <a:solidFill>
                            <a:srgbClr val="205AA7"/>
                          </a:solidFill>
                          <a:latin typeface="+mn-lt"/>
                          <a:cs typeface="Tahoma"/>
                        </a:rPr>
                        <a:t> </a:t>
                      </a:r>
                      <a:r>
                        <a:rPr lang="fr-FR" sz="1800" spc="-10" dirty="0">
                          <a:solidFill>
                            <a:srgbClr val="205AA7"/>
                          </a:solidFill>
                          <a:latin typeface="+mn-lt"/>
                          <a:cs typeface="Tahoma"/>
                        </a:rPr>
                        <a:t>forme</a:t>
                      </a:r>
                      <a:r>
                        <a:rPr lang="fr-FR" sz="1800" spc="-20" dirty="0">
                          <a:solidFill>
                            <a:srgbClr val="205AA7"/>
                          </a:solidFill>
                          <a:latin typeface="+mn-lt"/>
                          <a:cs typeface="Tahoma"/>
                        </a:rPr>
                        <a:t> </a:t>
                      </a:r>
                      <a:r>
                        <a:rPr lang="fr-FR" sz="1800" spc="-10" dirty="0">
                          <a:solidFill>
                            <a:srgbClr val="205AA7"/>
                          </a:solidFill>
                          <a:latin typeface="+mn-lt"/>
                          <a:cs typeface="Tahoma"/>
                        </a:rPr>
                        <a:t>d’argent,</a:t>
                      </a:r>
                      <a:r>
                        <a:rPr lang="fr-FR" sz="1800" spc="0" baseline="0" dirty="0">
                          <a:solidFill>
                            <a:srgbClr val="205AA7"/>
                          </a:solidFill>
                          <a:latin typeface="+mn-lt"/>
                          <a:cs typeface="Tahoma"/>
                        </a:rPr>
                        <a:t> réserves</a:t>
                      </a:r>
                      <a:r>
                        <a:rPr lang="fr-FR" sz="1800" spc="45" dirty="0">
                          <a:solidFill>
                            <a:srgbClr val="205AA7"/>
                          </a:solidFill>
                          <a:latin typeface="+mn-lt"/>
                          <a:cs typeface="Tahoma"/>
                        </a:rPr>
                        <a:t> </a:t>
                      </a:r>
                      <a:r>
                        <a:rPr lang="fr-FR" sz="1800" spc="0" dirty="0">
                          <a:solidFill>
                            <a:srgbClr val="205AA7"/>
                          </a:solidFill>
                          <a:latin typeface="+mn-lt"/>
                          <a:cs typeface="Tahoma"/>
                        </a:rPr>
                        <a:t>« </a:t>
                      </a:r>
                      <a:r>
                        <a:rPr lang="fr-FR" sz="1800" dirty="0">
                          <a:solidFill>
                            <a:srgbClr val="205AA7"/>
                          </a:solidFill>
                          <a:latin typeface="+mn-lt"/>
                          <a:cs typeface="Tahoma"/>
                        </a:rPr>
                        <a:t>banque</a:t>
                      </a:r>
                      <a:r>
                        <a:rPr lang="fr-FR" sz="1800" spc="50" dirty="0">
                          <a:solidFill>
                            <a:srgbClr val="205AA7"/>
                          </a:solidFill>
                          <a:latin typeface="+mn-lt"/>
                          <a:cs typeface="Tahoma"/>
                        </a:rPr>
                        <a:t> </a:t>
                      </a:r>
                      <a:r>
                        <a:rPr lang="fr-FR" sz="1800" spc="-10" dirty="0">
                          <a:solidFill>
                            <a:srgbClr val="205AA7"/>
                          </a:solidFill>
                          <a:latin typeface="+mn-lt"/>
                          <a:cs typeface="Tahoma"/>
                        </a:rPr>
                        <a:t>centrale »,</a:t>
                      </a:r>
                      <a:endParaRPr lang="fr-FR" sz="1800" dirty="0">
                        <a:solidFill>
                          <a:srgbClr val="205AA7"/>
                        </a:solidFill>
                        <a:latin typeface="+mn-lt"/>
                        <a:cs typeface="Tahom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a:solidFill>
                            <a:srgbClr val="205AA7"/>
                          </a:solidFill>
                          <a:latin typeface="+mn-lt"/>
                          <a:cs typeface="Tahoma"/>
                        </a:rPr>
                        <a:t>d’actions,</a:t>
                      </a:r>
                      <a:r>
                        <a:rPr lang="fr-FR" sz="1800" baseline="0" dirty="0">
                          <a:solidFill>
                            <a:srgbClr val="205AA7"/>
                          </a:solidFill>
                          <a:latin typeface="+mn-lt"/>
                          <a:cs typeface="Tahoma"/>
                        </a:rPr>
                        <a:t> </a:t>
                      </a:r>
                      <a:r>
                        <a:rPr lang="fr-FR" sz="1800" spc="-10" dirty="0">
                          <a:solidFill>
                            <a:srgbClr val="205AA7"/>
                          </a:solidFill>
                          <a:latin typeface="+mn-lt"/>
                          <a:cs typeface="Tahoma"/>
                        </a:rPr>
                        <a:t>d’obligations,</a:t>
                      </a:r>
                      <a:endParaRPr lang="fr-FR" sz="1800" dirty="0">
                        <a:solidFill>
                          <a:srgbClr val="205AA7"/>
                        </a:solidFill>
                        <a:latin typeface="+mn-lt"/>
                        <a:cs typeface="Tahom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a:solidFill>
                            <a:srgbClr val="205AA7"/>
                          </a:solidFill>
                          <a:latin typeface="+mn-lt"/>
                          <a:cs typeface="Tahoma"/>
                        </a:rPr>
                        <a:t>de</a:t>
                      </a:r>
                      <a:r>
                        <a:rPr lang="fr-FR" sz="1800" spc="-5" dirty="0">
                          <a:solidFill>
                            <a:srgbClr val="205AA7"/>
                          </a:solidFill>
                          <a:latin typeface="+mn-lt"/>
                          <a:cs typeface="Tahoma"/>
                        </a:rPr>
                        <a:t> </a:t>
                      </a:r>
                      <a:r>
                        <a:rPr lang="fr-FR" sz="1800" spc="-90" dirty="0">
                          <a:solidFill>
                            <a:srgbClr val="205AA7"/>
                          </a:solidFill>
                          <a:latin typeface="+mn-lt"/>
                          <a:cs typeface="Tahoma"/>
                        </a:rPr>
                        <a:t>prêts</a:t>
                      </a:r>
                      <a:r>
                        <a:rPr lang="fr-FR" sz="1800" spc="30" dirty="0">
                          <a:solidFill>
                            <a:srgbClr val="205AA7"/>
                          </a:solidFill>
                          <a:latin typeface="+mn-lt"/>
                          <a:cs typeface="Tahoma"/>
                        </a:rPr>
                        <a:t> </a:t>
                      </a:r>
                      <a:r>
                        <a:rPr lang="fr-FR" sz="1800" spc="-10" dirty="0">
                          <a:solidFill>
                            <a:srgbClr val="205AA7"/>
                          </a:solidFill>
                          <a:latin typeface="+mn-lt"/>
                          <a:cs typeface="Tahoma"/>
                        </a:rPr>
                        <a:t>bancaires</a:t>
                      </a:r>
                      <a:endParaRPr lang="fr-FR" sz="1800" dirty="0">
                        <a:solidFill>
                          <a:srgbClr val="205AA7"/>
                        </a:solidFill>
                        <a:latin typeface="+mn-lt"/>
                        <a:cs typeface="Tahoma"/>
                      </a:endParaRPr>
                    </a:p>
                    <a:p>
                      <a:pPr algn="ctr"/>
                      <a:endParaRPr lang="fr-FR" dirty="0">
                        <a:solidFill>
                          <a:srgbClr val="205AA7"/>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905" algn="ctr">
                        <a:lnSpc>
                          <a:spcPct val="100000"/>
                        </a:lnSpc>
                        <a:spcBef>
                          <a:spcPts val="5"/>
                        </a:spcBef>
                      </a:pPr>
                      <a:r>
                        <a:rPr lang="fr-FR" sz="1800" dirty="0">
                          <a:solidFill>
                            <a:srgbClr val="205AA7"/>
                          </a:solidFill>
                          <a:latin typeface="+mn-lt"/>
                          <a:cs typeface="Tahoma"/>
                        </a:rPr>
                        <a:t>4</a:t>
                      </a:r>
                      <a:r>
                        <a:rPr lang="fr-FR" sz="1800" spc="-5" dirty="0">
                          <a:solidFill>
                            <a:srgbClr val="205AA7"/>
                          </a:solidFill>
                          <a:latin typeface="+mn-lt"/>
                          <a:cs typeface="Tahoma"/>
                        </a:rPr>
                        <a:t> </a:t>
                      </a:r>
                      <a:r>
                        <a:rPr lang="fr-FR" sz="1800" dirty="0">
                          <a:solidFill>
                            <a:srgbClr val="205AA7"/>
                          </a:solidFill>
                          <a:latin typeface="+mn-lt"/>
                          <a:cs typeface="Tahoma"/>
                        </a:rPr>
                        <a:t>milliards</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a:solidFill>
                            <a:srgbClr val="205AA7"/>
                          </a:solidFill>
                          <a:latin typeface="+mn-lt"/>
                          <a:cs typeface="Tahoma"/>
                        </a:rPr>
                        <a:t>750</a:t>
                      </a:r>
                      <a:r>
                        <a:rPr lang="fr-FR" sz="1800" spc="-15" dirty="0">
                          <a:solidFill>
                            <a:srgbClr val="205AA7"/>
                          </a:solidFill>
                          <a:latin typeface="+mn-lt"/>
                          <a:cs typeface="Tahoma"/>
                        </a:rPr>
                        <a:t> </a:t>
                      </a:r>
                      <a:r>
                        <a:rPr lang="fr-FR" sz="1800" dirty="0">
                          <a:solidFill>
                            <a:srgbClr val="205AA7"/>
                          </a:solidFill>
                          <a:latin typeface="+mn-lt"/>
                          <a:cs typeface="Tahoma"/>
                        </a:rPr>
                        <a:t>millions</a:t>
                      </a:r>
                      <a:r>
                        <a:rPr lang="fr-FR" sz="1800" spc="-15" dirty="0">
                          <a:solidFill>
                            <a:srgbClr val="205AA7"/>
                          </a:solidFill>
                          <a:latin typeface="+mn-lt"/>
                          <a:cs typeface="Tahoma"/>
                        </a:rPr>
                        <a:t> </a:t>
                      </a:r>
                      <a:r>
                        <a:rPr lang="fr-FR" sz="1800" spc="-15" dirty="0">
                          <a:solidFill>
                            <a:srgbClr val="8B0534"/>
                          </a:solidFill>
                          <a:latin typeface="+mn-lt"/>
                          <a:cs typeface="Tahoma"/>
                        </a:rPr>
                        <a:t>et 950 mille </a:t>
                      </a:r>
                      <a:r>
                        <a:rPr lang="fr-FR" sz="1800" spc="-10" dirty="0">
                          <a:solidFill>
                            <a:srgbClr val="205AA7"/>
                          </a:solidFill>
                          <a:latin typeface="+mn-lt"/>
                          <a:cs typeface="Tahoma"/>
                        </a:rPr>
                        <a:t>euros</a:t>
                      </a:r>
                      <a:endParaRPr lang="fr-FR" sz="1800" dirty="0">
                        <a:solidFill>
                          <a:srgbClr val="205AA7"/>
                        </a:solidFill>
                        <a:latin typeface="+mn-lt"/>
                        <a:cs typeface="Tahom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spc="-10" dirty="0">
                          <a:solidFill>
                            <a:srgbClr val="205AA7"/>
                          </a:solidFill>
                          <a:latin typeface="+mn-lt"/>
                          <a:cs typeface="Tahoma"/>
                        </a:rPr>
                        <a:t>sous</a:t>
                      </a:r>
                      <a:r>
                        <a:rPr lang="fr-FR" sz="1800" spc="-40" dirty="0">
                          <a:solidFill>
                            <a:srgbClr val="205AA7"/>
                          </a:solidFill>
                          <a:latin typeface="+mn-lt"/>
                          <a:cs typeface="Tahoma"/>
                        </a:rPr>
                        <a:t> </a:t>
                      </a:r>
                      <a:r>
                        <a:rPr lang="fr-FR" sz="1800" spc="-10" dirty="0">
                          <a:solidFill>
                            <a:srgbClr val="205AA7"/>
                          </a:solidFill>
                          <a:latin typeface="+mn-lt"/>
                          <a:cs typeface="Tahoma"/>
                        </a:rPr>
                        <a:t>forme</a:t>
                      </a:r>
                      <a:r>
                        <a:rPr lang="fr-FR" sz="1800" dirty="0">
                          <a:solidFill>
                            <a:srgbClr val="205AA7"/>
                          </a:solidFill>
                          <a:latin typeface="+mn-lt"/>
                          <a:cs typeface="Tahoma"/>
                        </a:rPr>
                        <a:t> de </a:t>
                      </a:r>
                      <a:r>
                        <a:rPr lang="fr-FR" sz="1800" spc="-125" dirty="0">
                          <a:solidFill>
                            <a:srgbClr val="205AA7"/>
                          </a:solidFill>
                          <a:latin typeface="+mn-lt"/>
                          <a:cs typeface="Tahoma"/>
                        </a:rPr>
                        <a:t>dépôts </a:t>
                      </a:r>
                      <a:r>
                        <a:rPr lang="fr-FR" sz="1800" spc="-10" dirty="0">
                          <a:solidFill>
                            <a:srgbClr val="205AA7"/>
                          </a:solidFill>
                          <a:latin typeface="+mn-lt"/>
                          <a:cs typeface="Tahoma"/>
                        </a:rPr>
                        <a:t>bancaires, </a:t>
                      </a:r>
                      <a:r>
                        <a:rPr lang="fr-FR" sz="1800" dirty="0">
                          <a:solidFill>
                            <a:srgbClr val="205AA7"/>
                          </a:solidFill>
                          <a:latin typeface="+mn-lt"/>
                          <a:cs typeface="Tahoma"/>
                        </a:rPr>
                        <a:t>de</a:t>
                      </a:r>
                      <a:r>
                        <a:rPr lang="fr-FR" sz="1800" spc="-5" dirty="0">
                          <a:solidFill>
                            <a:srgbClr val="205AA7"/>
                          </a:solidFill>
                          <a:latin typeface="+mn-lt"/>
                          <a:cs typeface="Tahoma"/>
                        </a:rPr>
                        <a:t> </a:t>
                      </a:r>
                      <a:r>
                        <a:rPr lang="fr-FR" sz="1800" spc="-80" dirty="0">
                          <a:solidFill>
                            <a:srgbClr val="205AA7"/>
                          </a:solidFill>
                          <a:latin typeface="+mn-lt"/>
                          <a:cs typeface="Tahoma"/>
                        </a:rPr>
                        <a:t>prêts,</a:t>
                      </a:r>
                      <a:r>
                        <a:rPr lang="fr-FR" sz="1800" spc="20" dirty="0">
                          <a:solidFill>
                            <a:srgbClr val="205AA7"/>
                          </a:solidFill>
                          <a:latin typeface="+mn-lt"/>
                          <a:cs typeface="Tahoma"/>
                        </a:rPr>
                        <a:t> </a:t>
                      </a:r>
                      <a:r>
                        <a:rPr lang="fr-FR" sz="1800" dirty="0">
                          <a:solidFill>
                            <a:srgbClr val="205AA7"/>
                          </a:solidFill>
                          <a:latin typeface="+mn-lt"/>
                          <a:cs typeface="Tahoma"/>
                        </a:rPr>
                        <a:t>titres</a:t>
                      </a:r>
                      <a:r>
                        <a:rPr lang="fr-FR" sz="1800" spc="5" dirty="0">
                          <a:solidFill>
                            <a:srgbClr val="205AA7"/>
                          </a:solidFill>
                          <a:latin typeface="+mn-lt"/>
                          <a:cs typeface="Tahoma"/>
                        </a:rPr>
                        <a:t> </a:t>
                      </a:r>
                      <a:r>
                        <a:rPr lang="fr-FR" sz="1800" dirty="0">
                          <a:solidFill>
                            <a:srgbClr val="205AA7"/>
                          </a:solidFill>
                          <a:latin typeface="+mn-lt"/>
                          <a:cs typeface="Tahoma"/>
                        </a:rPr>
                        <a:t>de</a:t>
                      </a:r>
                      <a:r>
                        <a:rPr lang="fr-FR" sz="1800" spc="10" dirty="0">
                          <a:solidFill>
                            <a:srgbClr val="205AA7"/>
                          </a:solidFill>
                          <a:latin typeface="+mn-lt"/>
                          <a:cs typeface="Tahoma"/>
                        </a:rPr>
                        <a:t> </a:t>
                      </a:r>
                      <a:r>
                        <a:rPr lang="fr-FR" sz="1800" spc="-10" dirty="0">
                          <a:solidFill>
                            <a:srgbClr val="205AA7"/>
                          </a:solidFill>
                          <a:latin typeface="+mn-lt"/>
                          <a:cs typeface="Tahoma"/>
                        </a:rPr>
                        <a:t>dette</a:t>
                      </a:r>
                      <a:endParaRPr lang="fr-FR" sz="1800" dirty="0">
                        <a:solidFill>
                          <a:srgbClr val="205AA7"/>
                        </a:solidFill>
                        <a:latin typeface="+mn-lt"/>
                        <a:cs typeface="Tahoma"/>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7378366"/>
                  </a:ext>
                </a:extLst>
              </a:tr>
              <a:tr h="830770">
                <a:tc vMerge="1">
                  <a:txBody>
                    <a:bodyPr/>
                    <a:lstStyle/>
                    <a:p>
                      <a:pPr algn="ctr"/>
                      <a:endParaRPr lang="fr-FR" dirty="0">
                        <a:solidFill>
                          <a:srgbClr val="205AA7"/>
                        </a:solidFill>
                      </a:endParaRPr>
                    </a:p>
                  </a:txBody>
                  <a:tcPr>
                    <a:lnB w="12700" cap="flat" cmpd="sng" algn="ctr">
                      <a:solidFill>
                        <a:schemeClr val="tx1"/>
                      </a:solidFill>
                      <a:prstDash val="solid"/>
                      <a:round/>
                      <a:headEnd type="none" w="med" len="med"/>
                      <a:tailEnd type="none" w="med" len="med"/>
                    </a:lnB>
                  </a:tcPr>
                </a:tc>
                <a:tc>
                  <a:txBody>
                    <a:bodyPr/>
                    <a:lstStyle/>
                    <a:p>
                      <a:pPr algn="ctr"/>
                      <a:r>
                        <a:rPr lang="fr-FR" dirty="0">
                          <a:solidFill>
                            <a:srgbClr val="205AA7"/>
                          </a:solidFill>
                        </a:rPr>
                        <a:t>250 millions </a:t>
                      </a:r>
                      <a:r>
                        <a:rPr lang="fr-FR" dirty="0">
                          <a:solidFill>
                            <a:srgbClr val="8B0534"/>
                          </a:solidFill>
                        </a:rPr>
                        <a:t>et 50 mille </a:t>
                      </a:r>
                      <a:r>
                        <a:rPr lang="fr-FR" dirty="0">
                          <a:solidFill>
                            <a:srgbClr val="205AA7"/>
                          </a:solidFill>
                        </a:rPr>
                        <a:t>euros de capital</a:t>
                      </a:r>
                    </a:p>
                    <a:p>
                      <a:pPr algn="ctr"/>
                      <a:endParaRPr lang="fr-FR" dirty="0">
                        <a:solidFill>
                          <a:srgbClr val="205AA7"/>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6949631"/>
                  </a:ext>
                </a:extLst>
              </a:tr>
            </a:tbl>
          </a:graphicData>
        </a:graphic>
      </p:graphicFrame>
    </p:spTree>
    <p:extLst>
      <p:ext uri="{BB962C8B-B14F-4D97-AF65-F5344CB8AC3E}">
        <p14:creationId xmlns:p14="http://schemas.microsoft.com/office/powerpoint/2010/main" val="3972881301"/>
      </p:ext>
    </p:extLst>
  </p:cSld>
  <p:clrMapOvr>
    <a:masterClrMapping/>
  </p:clrMapOvr>
  <p:transition>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3568" y="260648"/>
            <a:ext cx="8229600" cy="750021"/>
          </a:xfrm>
          <a:prstGeom prst="rect">
            <a:avLst/>
          </a:prstGeom>
        </p:spPr>
        <p:txBody>
          <a:bodyPr vert="horz" wrap="square" lIns="0" tIns="133167" rIns="0" bIns="0" rtlCol="0" anchor="ctr">
            <a:spAutoFit/>
          </a:bodyPr>
          <a:lstStyle/>
          <a:p>
            <a:pPr marL="25168">
              <a:spcBef>
                <a:spcPts val="268"/>
              </a:spcBef>
            </a:pPr>
            <a:r>
              <a:rPr lang="fr-FR" spc="-40" dirty="0"/>
              <a:t>Les mesures en capital (8/12)</a:t>
            </a:r>
            <a:br>
              <a:rPr lang="fr-FR" spc="-40" dirty="0"/>
            </a:br>
            <a:r>
              <a:rPr lang="fr-FR" sz="1600" spc="-40" dirty="0"/>
              <a:t>Effets théoriques d’une hausse ou d’une baisse des exigences</a:t>
            </a:r>
            <a:endParaRPr sz="1600" spc="-20" dirty="0"/>
          </a:p>
        </p:txBody>
      </p:sp>
      <p:sp>
        <p:nvSpPr>
          <p:cNvPr id="7" name="object 7"/>
          <p:cNvSpPr txBox="1"/>
          <p:nvPr/>
        </p:nvSpPr>
        <p:spPr>
          <a:xfrm>
            <a:off x="395536" y="1484784"/>
            <a:ext cx="8083290" cy="3376342"/>
          </a:xfrm>
          <a:prstGeom prst="rect">
            <a:avLst/>
          </a:prstGeom>
        </p:spPr>
        <p:txBody>
          <a:bodyPr vert="horz" wrap="square" lIns="0" tIns="23909" rIns="0" bIns="0" rtlCol="0">
            <a:spAutoFit/>
          </a:bodyPr>
          <a:lstStyle/>
          <a:p>
            <a:pPr marL="359995" marR="478184" indent="-285750" algn="just">
              <a:spcBef>
                <a:spcPts val="188"/>
              </a:spcBef>
              <a:buClr>
                <a:srgbClr val="07447C"/>
              </a:buClr>
              <a:buSzPct val="70000"/>
              <a:buFont typeface="Wingdings" panose="05000000000000000000" pitchFamily="2" charset="2"/>
              <a:buChar char="Ø"/>
              <a:tabLst>
                <a:tab pos="358638" algn="l"/>
              </a:tabLst>
            </a:pPr>
            <a:r>
              <a:rPr lang="fr-FR" dirty="0">
                <a:solidFill>
                  <a:srgbClr val="205AA7"/>
                </a:solidFill>
                <a:cs typeface="Tahoma"/>
              </a:rPr>
              <a:t>La</a:t>
            </a:r>
            <a:r>
              <a:rPr lang="fr-FR" spc="30" dirty="0">
                <a:solidFill>
                  <a:srgbClr val="205AA7"/>
                </a:solidFill>
                <a:cs typeface="Tahoma"/>
              </a:rPr>
              <a:t> </a:t>
            </a:r>
            <a:r>
              <a:rPr lang="fr-FR" spc="-109" dirty="0">
                <a:solidFill>
                  <a:srgbClr val="205AA7"/>
                </a:solidFill>
                <a:cs typeface="Tahoma"/>
              </a:rPr>
              <a:t>banque</a:t>
            </a:r>
            <a:r>
              <a:rPr lang="fr-FR" spc="30" dirty="0">
                <a:solidFill>
                  <a:srgbClr val="205AA7"/>
                </a:solidFill>
                <a:cs typeface="Tahoma"/>
              </a:rPr>
              <a:t> </a:t>
            </a:r>
            <a:r>
              <a:rPr lang="fr-FR" spc="-40" dirty="0">
                <a:solidFill>
                  <a:srgbClr val="205AA7"/>
                </a:solidFill>
                <a:cs typeface="Tahoma"/>
              </a:rPr>
              <a:t>est</a:t>
            </a:r>
            <a:r>
              <a:rPr lang="fr-FR" spc="50" dirty="0">
                <a:solidFill>
                  <a:srgbClr val="205AA7"/>
                </a:solidFill>
                <a:cs typeface="Tahoma"/>
              </a:rPr>
              <a:t> </a:t>
            </a:r>
            <a:r>
              <a:rPr lang="fr-FR" spc="-168" dirty="0">
                <a:solidFill>
                  <a:srgbClr val="205AA7"/>
                </a:solidFill>
                <a:cs typeface="Tahoma"/>
              </a:rPr>
              <a:t>généralement réticente </a:t>
            </a:r>
            <a:r>
              <a:rPr lang="fr-FR" spc="-1159" dirty="0">
                <a:solidFill>
                  <a:srgbClr val="205AA7"/>
                </a:solidFill>
                <a:cs typeface="Tahoma"/>
              </a:rPr>
              <a:t>`</a:t>
            </a:r>
            <a:r>
              <a:rPr lang="fr-FR" spc="-89" dirty="0">
                <a:solidFill>
                  <a:srgbClr val="205AA7"/>
                </a:solidFill>
                <a:cs typeface="Tahoma"/>
              </a:rPr>
              <a:t>a</a:t>
            </a:r>
            <a:r>
              <a:rPr lang="fr-FR" spc="30" dirty="0">
                <a:solidFill>
                  <a:srgbClr val="205AA7"/>
                </a:solidFill>
                <a:cs typeface="Tahoma"/>
              </a:rPr>
              <a:t> </a:t>
            </a:r>
            <a:r>
              <a:rPr lang="fr-FR" spc="-59" dirty="0">
                <a:solidFill>
                  <a:srgbClr val="205AA7"/>
                </a:solidFill>
                <a:cs typeface="Tahoma"/>
              </a:rPr>
              <a:t>l’i</a:t>
            </a:r>
            <a:r>
              <a:rPr lang="fr-FR" spc="-109" dirty="0">
                <a:solidFill>
                  <a:srgbClr val="205AA7"/>
                </a:solidFill>
                <a:cs typeface="Tahoma"/>
              </a:rPr>
              <a:t>dée</a:t>
            </a:r>
            <a:r>
              <a:rPr lang="fr-FR" spc="40" dirty="0">
                <a:solidFill>
                  <a:srgbClr val="205AA7"/>
                </a:solidFill>
                <a:cs typeface="Tahoma"/>
              </a:rPr>
              <a:t> </a:t>
            </a:r>
            <a:r>
              <a:rPr lang="fr-FR" spc="-50" dirty="0">
                <a:solidFill>
                  <a:srgbClr val="205AA7"/>
                </a:solidFill>
                <a:cs typeface="Tahoma"/>
              </a:rPr>
              <a:t>d’octroyer</a:t>
            </a:r>
            <a:r>
              <a:rPr lang="fr-FR" spc="40" dirty="0">
                <a:solidFill>
                  <a:srgbClr val="205AA7"/>
                </a:solidFill>
                <a:cs typeface="Tahoma"/>
              </a:rPr>
              <a:t> </a:t>
            </a:r>
            <a:r>
              <a:rPr lang="fr-FR" spc="-40" dirty="0">
                <a:solidFill>
                  <a:srgbClr val="205AA7"/>
                </a:solidFill>
                <a:cs typeface="Tahoma"/>
              </a:rPr>
              <a:t>ce</a:t>
            </a:r>
            <a:r>
              <a:rPr lang="fr-FR" spc="40" dirty="0">
                <a:solidFill>
                  <a:srgbClr val="205AA7"/>
                </a:solidFill>
                <a:cs typeface="Tahoma"/>
              </a:rPr>
              <a:t> </a:t>
            </a:r>
            <a:r>
              <a:rPr lang="fr-FR" spc="-40" dirty="0">
                <a:solidFill>
                  <a:srgbClr val="205AA7"/>
                </a:solidFill>
                <a:cs typeface="Tahoma"/>
              </a:rPr>
              <a:t>prêt </a:t>
            </a:r>
            <a:r>
              <a:rPr lang="fr-FR" spc="-99" dirty="0">
                <a:solidFill>
                  <a:srgbClr val="205AA7"/>
                </a:solidFill>
                <a:cs typeface="Tahoma"/>
              </a:rPr>
              <a:t>parce</a:t>
            </a:r>
            <a:r>
              <a:rPr lang="fr-FR" spc="-59" dirty="0">
                <a:solidFill>
                  <a:srgbClr val="205AA7"/>
                </a:solidFill>
                <a:cs typeface="Tahoma"/>
              </a:rPr>
              <a:t> </a:t>
            </a:r>
            <a:r>
              <a:rPr lang="fr-FR" spc="-50" dirty="0">
                <a:solidFill>
                  <a:srgbClr val="205AA7"/>
                </a:solidFill>
                <a:cs typeface="Tahoma"/>
              </a:rPr>
              <a:t>qu’elle</a:t>
            </a:r>
            <a:r>
              <a:rPr lang="fr-FR" spc="-99" dirty="0">
                <a:solidFill>
                  <a:srgbClr val="205AA7"/>
                </a:solidFill>
                <a:cs typeface="Tahoma"/>
              </a:rPr>
              <a:t> </a:t>
            </a:r>
            <a:r>
              <a:rPr lang="fr-FR" dirty="0">
                <a:solidFill>
                  <a:srgbClr val="205AA7"/>
                </a:solidFill>
                <a:cs typeface="Tahoma"/>
              </a:rPr>
              <a:t>doit</a:t>
            </a:r>
            <a:r>
              <a:rPr lang="fr-FR" spc="-59" dirty="0">
                <a:solidFill>
                  <a:srgbClr val="205AA7"/>
                </a:solidFill>
                <a:cs typeface="Tahoma"/>
              </a:rPr>
              <a:t> </a:t>
            </a:r>
            <a:r>
              <a:rPr lang="fr-FR" spc="-99" dirty="0">
                <a:solidFill>
                  <a:srgbClr val="205AA7"/>
                </a:solidFill>
                <a:cs typeface="Tahoma"/>
              </a:rPr>
              <a:t>lever</a:t>
            </a:r>
            <a:r>
              <a:rPr lang="fr-FR" spc="-50" dirty="0">
                <a:solidFill>
                  <a:srgbClr val="205AA7"/>
                </a:solidFill>
                <a:cs typeface="Tahoma"/>
              </a:rPr>
              <a:t> </a:t>
            </a:r>
            <a:r>
              <a:rPr lang="fr-FR" spc="-20" dirty="0">
                <a:solidFill>
                  <a:srgbClr val="205AA7"/>
                </a:solidFill>
                <a:cs typeface="Tahoma"/>
              </a:rPr>
              <a:t>du</a:t>
            </a:r>
            <a:r>
              <a:rPr lang="fr-FR" spc="-69" dirty="0">
                <a:solidFill>
                  <a:srgbClr val="205AA7"/>
                </a:solidFill>
                <a:cs typeface="Tahoma"/>
              </a:rPr>
              <a:t> </a:t>
            </a:r>
            <a:r>
              <a:rPr lang="fr-FR" spc="-20" dirty="0">
                <a:solidFill>
                  <a:srgbClr val="205AA7"/>
                </a:solidFill>
                <a:cs typeface="Tahoma"/>
              </a:rPr>
              <a:t>capital</a:t>
            </a:r>
            <a:r>
              <a:rPr lang="fr-FR" spc="-69" dirty="0">
                <a:solidFill>
                  <a:srgbClr val="205AA7"/>
                </a:solidFill>
                <a:cs typeface="Tahoma"/>
              </a:rPr>
              <a:t> </a:t>
            </a:r>
            <a:r>
              <a:rPr lang="fr-FR" spc="-40" dirty="0">
                <a:solidFill>
                  <a:srgbClr val="205AA7"/>
                </a:solidFill>
                <a:cs typeface="Tahoma"/>
              </a:rPr>
              <a:t>(ce</a:t>
            </a:r>
            <a:r>
              <a:rPr lang="fr-FR" spc="-69" dirty="0">
                <a:solidFill>
                  <a:srgbClr val="205AA7"/>
                </a:solidFill>
                <a:cs typeface="Tahoma"/>
              </a:rPr>
              <a:t> </a:t>
            </a:r>
            <a:r>
              <a:rPr lang="fr-FR" dirty="0">
                <a:solidFill>
                  <a:srgbClr val="205AA7"/>
                </a:solidFill>
                <a:cs typeface="Tahoma"/>
              </a:rPr>
              <a:t>qui</a:t>
            </a:r>
            <a:r>
              <a:rPr lang="fr-FR" spc="-59" dirty="0">
                <a:solidFill>
                  <a:srgbClr val="205AA7"/>
                </a:solidFill>
                <a:cs typeface="Tahoma"/>
              </a:rPr>
              <a:t> </a:t>
            </a:r>
            <a:r>
              <a:rPr lang="fr-FR" spc="-40" dirty="0">
                <a:solidFill>
                  <a:srgbClr val="205AA7"/>
                </a:solidFill>
                <a:cs typeface="Tahoma"/>
              </a:rPr>
              <a:t>est</a:t>
            </a:r>
            <a:r>
              <a:rPr lang="fr-FR" spc="-69" dirty="0">
                <a:solidFill>
                  <a:srgbClr val="205AA7"/>
                </a:solidFill>
                <a:cs typeface="Tahoma"/>
              </a:rPr>
              <a:t> </a:t>
            </a:r>
            <a:r>
              <a:rPr lang="fr-FR" spc="99" dirty="0">
                <a:solidFill>
                  <a:srgbClr val="205AA7"/>
                </a:solidFill>
                <a:cs typeface="Tahoma"/>
              </a:rPr>
              <a:t>coûteux</a:t>
            </a:r>
            <a:r>
              <a:rPr lang="fr-FR" spc="79" dirty="0">
                <a:solidFill>
                  <a:srgbClr val="205AA7"/>
                </a:solidFill>
                <a:cs typeface="Tahoma"/>
              </a:rPr>
              <a:t>).</a:t>
            </a:r>
            <a:endParaRPr lang="fr-FR" dirty="0">
              <a:solidFill>
                <a:srgbClr val="205AA7"/>
              </a:solidFill>
              <a:cs typeface="Tahoma"/>
            </a:endParaRPr>
          </a:p>
          <a:p>
            <a:pPr marL="359995" marR="106962" indent="-285750">
              <a:spcBef>
                <a:spcPts val="2259"/>
              </a:spcBef>
              <a:buClr>
                <a:srgbClr val="07447C"/>
              </a:buClr>
              <a:buSzPct val="70000"/>
              <a:buFont typeface="Wingdings" panose="05000000000000000000" pitchFamily="2" charset="2"/>
              <a:buChar char="Ø"/>
              <a:tabLst>
                <a:tab pos="358638" algn="l"/>
              </a:tabLst>
            </a:pPr>
            <a:r>
              <a:rPr lang="fr-FR" dirty="0">
                <a:solidFill>
                  <a:srgbClr val="205AA7"/>
                </a:solidFill>
                <a:cs typeface="Tahoma"/>
              </a:rPr>
              <a:t>Si</a:t>
            </a:r>
            <a:r>
              <a:rPr lang="fr-FR" spc="-69" dirty="0">
                <a:solidFill>
                  <a:srgbClr val="205AA7"/>
                </a:solidFill>
                <a:cs typeface="Tahoma"/>
              </a:rPr>
              <a:t> </a:t>
            </a:r>
            <a:r>
              <a:rPr lang="fr-FR" spc="-59" dirty="0">
                <a:solidFill>
                  <a:srgbClr val="205AA7"/>
                </a:solidFill>
                <a:cs typeface="Tahoma"/>
              </a:rPr>
              <a:t>maintenant</a:t>
            </a:r>
            <a:r>
              <a:rPr lang="fr-FR" spc="-10" dirty="0">
                <a:solidFill>
                  <a:srgbClr val="205AA7"/>
                </a:solidFill>
                <a:cs typeface="Tahoma"/>
              </a:rPr>
              <a:t> </a:t>
            </a:r>
            <a:r>
              <a:rPr lang="fr-FR" spc="-69" dirty="0">
                <a:solidFill>
                  <a:srgbClr val="205AA7"/>
                </a:solidFill>
                <a:cs typeface="Tahoma"/>
              </a:rPr>
              <a:t>l’exigence</a:t>
            </a:r>
            <a:r>
              <a:rPr lang="fr-FR" spc="-20" dirty="0">
                <a:solidFill>
                  <a:srgbClr val="205AA7"/>
                </a:solidFill>
                <a:cs typeface="Tahoma"/>
              </a:rPr>
              <a:t> </a:t>
            </a:r>
            <a:r>
              <a:rPr lang="fr-FR" spc="-69" dirty="0">
                <a:solidFill>
                  <a:srgbClr val="205AA7"/>
                </a:solidFill>
                <a:cs typeface="Tahoma"/>
              </a:rPr>
              <a:t>passait</a:t>
            </a:r>
            <a:r>
              <a:rPr lang="fr-FR" dirty="0">
                <a:solidFill>
                  <a:srgbClr val="205AA7"/>
                </a:solidFill>
                <a:cs typeface="Tahoma"/>
              </a:rPr>
              <a:t> </a:t>
            </a:r>
            <a:r>
              <a:rPr lang="fr-FR" spc="-99" dirty="0">
                <a:solidFill>
                  <a:srgbClr val="205AA7"/>
                </a:solidFill>
                <a:cs typeface="Tahoma"/>
              </a:rPr>
              <a:t>de</a:t>
            </a:r>
            <a:r>
              <a:rPr lang="fr-FR" spc="-20" dirty="0">
                <a:solidFill>
                  <a:srgbClr val="205AA7"/>
                </a:solidFill>
                <a:cs typeface="Tahoma"/>
              </a:rPr>
              <a:t> </a:t>
            </a:r>
            <a:r>
              <a:rPr lang="fr-FR" dirty="0">
                <a:solidFill>
                  <a:srgbClr val="205AA7"/>
                </a:solidFill>
                <a:cs typeface="Tahoma"/>
              </a:rPr>
              <a:t>« pour</a:t>
            </a:r>
            <a:r>
              <a:rPr lang="fr-FR" spc="-10" dirty="0">
                <a:solidFill>
                  <a:srgbClr val="205AA7"/>
                </a:solidFill>
                <a:cs typeface="Tahoma"/>
              </a:rPr>
              <a:t> </a:t>
            </a:r>
            <a:r>
              <a:rPr lang="fr-FR" spc="-79" dirty="0">
                <a:solidFill>
                  <a:srgbClr val="205AA7"/>
                </a:solidFill>
                <a:cs typeface="Tahoma"/>
              </a:rPr>
              <a:t>chaque</a:t>
            </a:r>
            <a:r>
              <a:rPr lang="fr-FR" spc="-20" dirty="0">
                <a:solidFill>
                  <a:srgbClr val="205AA7"/>
                </a:solidFill>
                <a:cs typeface="Tahoma"/>
              </a:rPr>
              <a:t> </a:t>
            </a:r>
            <a:r>
              <a:rPr lang="fr-FR" spc="-89" dirty="0">
                <a:solidFill>
                  <a:srgbClr val="205AA7"/>
                </a:solidFill>
                <a:cs typeface="Tahoma"/>
              </a:rPr>
              <a:t>euro</a:t>
            </a:r>
            <a:r>
              <a:rPr lang="fr-FR" spc="-10" dirty="0">
                <a:solidFill>
                  <a:srgbClr val="205AA7"/>
                </a:solidFill>
                <a:cs typeface="Tahoma"/>
              </a:rPr>
              <a:t> </a:t>
            </a:r>
            <a:r>
              <a:rPr lang="fr-FR" spc="-139" dirty="0">
                <a:solidFill>
                  <a:srgbClr val="205AA7"/>
                </a:solidFill>
                <a:cs typeface="Tahoma"/>
              </a:rPr>
              <a:t>prêté</a:t>
            </a:r>
            <a:r>
              <a:rPr lang="fr-FR" spc="-69" dirty="0">
                <a:solidFill>
                  <a:srgbClr val="205AA7"/>
                </a:solidFill>
                <a:cs typeface="Tahoma"/>
              </a:rPr>
              <a:t>,</a:t>
            </a:r>
            <a:r>
              <a:rPr lang="fr-FR" spc="30" dirty="0">
                <a:solidFill>
                  <a:srgbClr val="205AA7"/>
                </a:solidFill>
                <a:cs typeface="Tahoma"/>
              </a:rPr>
              <a:t> </a:t>
            </a:r>
            <a:r>
              <a:rPr lang="fr-FR" spc="-50" dirty="0">
                <a:solidFill>
                  <a:srgbClr val="205AA7"/>
                </a:solidFill>
                <a:cs typeface="Tahoma"/>
              </a:rPr>
              <a:t>la </a:t>
            </a:r>
            <a:r>
              <a:rPr lang="fr-FR" spc="-109" dirty="0">
                <a:solidFill>
                  <a:srgbClr val="205AA7"/>
                </a:solidFill>
                <a:cs typeface="Tahoma"/>
              </a:rPr>
              <a:t>banque</a:t>
            </a:r>
            <a:r>
              <a:rPr lang="fr-FR" spc="-50" dirty="0">
                <a:solidFill>
                  <a:srgbClr val="205AA7"/>
                </a:solidFill>
                <a:cs typeface="Tahoma"/>
              </a:rPr>
              <a:t> </a:t>
            </a:r>
            <a:r>
              <a:rPr lang="fr-FR" dirty="0">
                <a:solidFill>
                  <a:srgbClr val="205AA7"/>
                </a:solidFill>
                <a:cs typeface="Tahoma"/>
              </a:rPr>
              <a:t>doit</a:t>
            </a:r>
            <a:r>
              <a:rPr lang="fr-FR" spc="-129" dirty="0">
                <a:solidFill>
                  <a:srgbClr val="205AA7"/>
                </a:solidFill>
                <a:cs typeface="Tahoma"/>
              </a:rPr>
              <a:t> </a:t>
            </a:r>
            <a:r>
              <a:rPr lang="fr-FR" spc="-139" dirty="0">
                <a:solidFill>
                  <a:srgbClr val="205AA7"/>
                </a:solidFill>
                <a:cs typeface="Tahoma"/>
              </a:rPr>
              <a:t>détenir</a:t>
            </a:r>
            <a:r>
              <a:rPr lang="fr-FR" spc="30" dirty="0">
                <a:solidFill>
                  <a:srgbClr val="205AA7"/>
                </a:solidFill>
                <a:cs typeface="Tahoma"/>
              </a:rPr>
              <a:t> </a:t>
            </a:r>
            <a:r>
              <a:rPr lang="fr-FR" dirty="0">
                <a:solidFill>
                  <a:srgbClr val="205AA7"/>
                </a:solidFill>
                <a:cs typeface="Tahoma"/>
              </a:rPr>
              <a:t>5</a:t>
            </a:r>
            <a:r>
              <a:rPr lang="fr-FR" spc="-10" dirty="0">
                <a:solidFill>
                  <a:srgbClr val="205AA7"/>
                </a:solidFill>
                <a:cs typeface="Tahoma"/>
              </a:rPr>
              <a:t> </a:t>
            </a:r>
            <a:r>
              <a:rPr lang="fr-FR" spc="-50" dirty="0">
                <a:solidFill>
                  <a:srgbClr val="205AA7"/>
                </a:solidFill>
                <a:cs typeface="Tahoma"/>
              </a:rPr>
              <a:t>centimes »</a:t>
            </a:r>
            <a:r>
              <a:rPr lang="fr-FR" spc="-30" dirty="0">
                <a:solidFill>
                  <a:srgbClr val="205AA7"/>
                </a:solidFill>
                <a:cs typeface="Tahoma"/>
              </a:rPr>
              <a:t> </a:t>
            </a:r>
            <a:r>
              <a:rPr lang="fr-FR" spc="-1159" dirty="0">
                <a:solidFill>
                  <a:srgbClr val="205AA7"/>
                </a:solidFill>
                <a:cs typeface="Tahoma"/>
              </a:rPr>
              <a:t>`</a:t>
            </a:r>
            <a:r>
              <a:rPr lang="fr-FR" spc="-89" dirty="0">
                <a:solidFill>
                  <a:srgbClr val="205AA7"/>
                </a:solidFill>
                <a:cs typeface="Tahoma"/>
              </a:rPr>
              <a:t>a</a:t>
            </a:r>
            <a:r>
              <a:rPr lang="fr-FR" spc="30" dirty="0">
                <a:solidFill>
                  <a:srgbClr val="205AA7"/>
                </a:solidFill>
                <a:cs typeface="Tahoma"/>
              </a:rPr>
              <a:t> </a:t>
            </a:r>
            <a:r>
              <a:rPr lang="fr-FR" spc="-20" dirty="0">
                <a:solidFill>
                  <a:srgbClr val="205AA7"/>
                </a:solidFill>
                <a:cs typeface="Tahoma"/>
              </a:rPr>
              <a:t>« elle </a:t>
            </a:r>
            <a:r>
              <a:rPr lang="fr-FR" dirty="0">
                <a:solidFill>
                  <a:srgbClr val="205AA7"/>
                </a:solidFill>
                <a:cs typeface="Tahoma"/>
              </a:rPr>
              <a:t>doit</a:t>
            </a:r>
            <a:r>
              <a:rPr lang="fr-FR" spc="-10" dirty="0">
                <a:solidFill>
                  <a:srgbClr val="205AA7"/>
                </a:solidFill>
                <a:cs typeface="Tahoma"/>
              </a:rPr>
              <a:t> détenir</a:t>
            </a:r>
            <a:r>
              <a:rPr lang="fr-FR" spc="30" dirty="0">
                <a:solidFill>
                  <a:srgbClr val="205AA7"/>
                </a:solidFill>
                <a:cs typeface="Tahoma"/>
              </a:rPr>
              <a:t> </a:t>
            </a:r>
            <a:r>
              <a:rPr lang="fr-FR" dirty="0">
                <a:solidFill>
                  <a:srgbClr val="205AA7"/>
                </a:solidFill>
                <a:cs typeface="Tahoma"/>
              </a:rPr>
              <a:t>6</a:t>
            </a:r>
            <a:r>
              <a:rPr lang="fr-FR" spc="-20" dirty="0">
                <a:solidFill>
                  <a:srgbClr val="205AA7"/>
                </a:solidFill>
                <a:cs typeface="Tahoma"/>
              </a:rPr>
              <a:t> </a:t>
            </a:r>
            <a:r>
              <a:rPr lang="fr-FR" spc="-50" dirty="0">
                <a:solidFill>
                  <a:srgbClr val="205AA7"/>
                </a:solidFill>
                <a:cs typeface="Tahoma"/>
              </a:rPr>
              <a:t>centimes »,</a:t>
            </a:r>
            <a:r>
              <a:rPr lang="fr-FR" dirty="0">
                <a:solidFill>
                  <a:srgbClr val="205AA7"/>
                </a:solidFill>
                <a:cs typeface="Tahoma"/>
              </a:rPr>
              <a:t> </a:t>
            </a:r>
            <a:r>
              <a:rPr lang="fr-FR" spc="-50" dirty="0">
                <a:solidFill>
                  <a:srgbClr val="205AA7"/>
                </a:solidFill>
                <a:cs typeface="Tahoma"/>
              </a:rPr>
              <a:t>la </a:t>
            </a:r>
            <a:r>
              <a:rPr lang="fr-FR" spc="-109" dirty="0">
                <a:solidFill>
                  <a:srgbClr val="205AA7"/>
                </a:solidFill>
                <a:cs typeface="Tahoma"/>
              </a:rPr>
              <a:t>banque</a:t>
            </a:r>
            <a:r>
              <a:rPr lang="fr-FR" spc="-20" dirty="0">
                <a:solidFill>
                  <a:srgbClr val="205AA7"/>
                </a:solidFill>
                <a:cs typeface="Tahoma"/>
              </a:rPr>
              <a:t> </a:t>
            </a:r>
            <a:r>
              <a:rPr lang="fr-FR" spc="-50" dirty="0">
                <a:solidFill>
                  <a:srgbClr val="205AA7"/>
                </a:solidFill>
                <a:cs typeface="Tahoma"/>
              </a:rPr>
              <a:t>serait</a:t>
            </a:r>
            <a:r>
              <a:rPr lang="fr-FR" spc="-10" dirty="0">
                <a:solidFill>
                  <a:srgbClr val="205AA7"/>
                </a:solidFill>
                <a:cs typeface="Tahoma"/>
              </a:rPr>
              <a:t> </a:t>
            </a:r>
            <a:r>
              <a:rPr lang="fr-FR" spc="-119" dirty="0">
                <a:solidFill>
                  <a:srgbClr val="205AA7"/>
                </a:solidFill>
                <a:cs typeface="Tahoma"/>
              </a:rPr>
              <a:t>encore</a:t>
            </a:r>
            <a:r>
              <a:rPr lang="fr-FR" dirty="0">
                <a:solidFill>
                  <a:srgbClr val="205AA7"/>
                </a:solidFill>
                <a:cs typeface="Tahoma"/>
              </a:rPr>
              <a:t> </a:t>
            </a:r>
            <a:r>
              <a:rPr lang="fr-FR" spc="-50" dirty="0">
                <a:solidFill>
                  <a:srgbClr val="205AA7"/>
                </a:solidFill>
                <a:cs typeface="Tahoma"/>
              </a:rPr>
              <a:t>plus</a:t>
            </a:r>
            <a:r>
              <a:rPr lang="fr-FR" spc="-10" dirty="0">
                <a:solidFill>
                  <a:srgbClr val="205AA7"/>
                </a:solidFill>
                <a:cs typeface="Tahoma"/>
              </a:rPr>
              <a:t> </a:t>
            </a:r>
            <a:r>
              <a:rPr lang="fr-FR" spc="-20" dirty="0">
                <a:solidFill>
                  <a:srgbClr val="205AA7"/>
                </a:solidFill>
                <a:cs typeface="Tahoma"/>
              </a:rPr>
              <a:t>frileuse.</a:t>
            </a:r>
            <a:endParaRPr lang="fr-FR" dirty="0">
              <a:solidFill>
                <a:srgbClr val="205AA7"/>
              </a:solidFill>
              <a:cs typeface="Tahoma"/>
            </a:endParaRPr>
          </a:p>
          <a:p>
            <a:pPr marL="359995" marR="60402" indent="-285750">
              <a:spcBef>
                <a:spcPts val="2249"/>
              </a:spcBef>
              <a:buClr>
                <a:srgbClr val="07447C"/>
              </a:buClr>
              <a:buSzPct val="70000"/>
              <a:buFont typeface="Wingdings" panose="05000000000000000000" pitchFamily="2" charset="2"/>
              <a:buChar char="Ø"/>
              <a:tabLst>
                <a:tab pos="358638" algn="l"/>
              </a:tabLst>
            </a:pPr>
            <a:r>
              <a:rPr lang="fr-FR" dirty="0">
                <a:solidFill>
                  <a:srgbClr val="205AA7"/>
                </a:solidFill>
                <a:cs typeface="Tahoma"/>
              </a:rPr>
              <a:t>Elle</a:t>
            </a:r>
            <a:r>
              <a:rPr lang="fr-FR" spc="-109" dirty="0">
                <a:solidFill>
                  <a:srgbClr val="205AA7"/>
                </a:solidFill>
                <a:cs typeface="Tahoma"/>
              </a:rPr>
              <a:t> </a:t>
            </a:r>
            <a:r>
              <a:rPr lang="fr-FR" spc="-20" dirty="0">
                <a:solidFill>
                  <a:srgbClr val="205AA7"/>
                </a:solidFill>
                <a:cs typeface="Tahoma"/>
              </a:rPr>
              <a:t>pourrait</a:t>
            </a:r>
            <a:r>
              <a:rPr lang="fr-FR" spc="-10" dirty="0">
                <a:solidFill>
                  <a:srgbClr val="205AA7"/>
                </a:solidFill>
                <a:cs typeface="Tahoma"/>
              </a:rPr>
              <a:t> </a:t>
            </a:r>
            <a:r>
              <a:rPr lang="fr-FR" spc="-89" dirty="0">
                <a:solidFill>
                  <a:srgbClr val="205AA7"/>
                </a:solidFill>
                <a:cs typeface="Tahoma"/>
              </a:rPr>
              <a:t>transférer </a:t>
            </a:r>
            <a:r>
              <a:rPr lang="fr-FR" spc="-40" dirty="0">
                <a:solidFill>
                  <a:srgbClr val="205AA7"/>
                </a:solidFill>
                <a:cs typeface="Tahoma"/>
              </a:rPr>
              <a:t>ce</a:t>
            </a:r>
            <a:r>
              <a:rPr lang="fr-FR" spc="-10" dirty="0">
                <a:solidFill>
                  <a:srgbClr val="205AA7"/>
                </a:solidFill>
                <a:cs typeface="Tahoma"/>
              </a:rPr>
              <a:t> </a:t>
            </a:r>
            <a:r>
              <a:rPr lang="fr-FR" spc="-50" dirty="0">
                <a:solidFill>
                  <a:srgbClr val="205AA7"/>
                </a:solidFill>
                <a:cs typeface="Tahoma"/>
              </a:rPr>
              <a:t>coût supplémentaire </a:t>
            </a:r>
            <a:r>
              <a:rPr lang="fr-FR" spc="-89" dirty="0">
                <a:solidFill>
                  <a:srgbClr val="205AA7"/>
                </a:solidFill>
                <a:cs typeface="Tahoma"/>
              </a:rPr>
              <a:t>en</a:t>
            </a:r>
            <a:r>
              <a:rPr lang="fr-FR" spc="-10" dirty="0">
                <a:solidFill>
                  <a:srgbClr val="205AA7"/>
                </a:solidFill>
                <a:cs typeface="Tahoma"/>
              </a:rPr>
              <a:t> </a:t>
            </a:r>
            <a:r>
              <a:rPr lang="fr-FR" b="1" spc="-89" dirty="0">
                <a:solidFill>
                  <a:srgbClr val="205AA7"/>
                </a:solidFill>
                <a:cs typeface="Tahoma"/>
              </a:rPr>
              <a:t>demandant</a:t>
            </a:r>
            <a:r>
              <a:rPr lang="fr-FR" b="1" spc="-10" dirty="0">
                <a:solidFill>
                  <a:srgbClr val="205AA7"/>
                </a:solidFill>
                <a:cs typeface="Tahoma"/>
              </a:rPr>
              <a:t> </a:t>
            </a:r>
            <a:r>
              <a:rPr lang="fr-FR" b="1" spc="-50" dirty="0">
                <a:solidFill>
                  <a:srgbClr val="205AA7"/>
                </a:solidFill>
                <a:cs typeface="Tahoma"/>
              </a:rPr>
              <a:t>des </a:t>
            </a:r>
            <a:r>
              <a:rPr lang="fr-FR" b="1" spc="-79" dirty="0">
                <a:solidFill>
                  <a:srgbClr val="205AA7"/>
                </a:solidFill>
                <a:cs typeface="Tahoma"/>
              </a:rPr>
              <a:t>intérêts </a:t>
            </a:r>
            <a:r>
              <a:rPr lang="fr-FR" b="1" spc="-59" dirty="0">
                <a:solidFill>
                  <a:srgbClr val="205AA7"/>
                </a:solidFill>
                <a:cs typeface="Tahoma"/>
              </a:rPr>
              <a:t>plus</a:t>
            </a:r>
            <a:r>
              <a:rPr lang="fr-FR" b="1" spc="-99" dirty="0">
                <a:solidFill>
                  <a:srgbClr val="205AA7"/>
                </a:solidFill>
                <a:cs typeface="Tahoma"/>
              </a:rPr>
              <a:t> élevés </a:t>
            </a:r>
            <a:r>
              <a:rPr lang="fr-FR" spc="-99" dirty="0">
                <a:solidFill>
                  <a:srgbClr val="205AA7"/>
                </a:solidFill>
                <a:cs typeface="Tahoma"/>
              </a:rPr>
              <a:t>à </a:t>
            </a:r>
            <a:r>
              <a:rPr lang="fr-FR" spc="-69" dirty="0">
                <a:solidFill>
                  <a:srgbClr val="205AA7"/>
                </a:solidFill>
                <a:cs typeface="Tahoma"/>
              </a:rPr>
              <a:t>l’entreprise</a:t>
            </a:r>
            <a:r>
              <a:rPr lang="fr-FR" spc="-89" dirty="0">
                <a:solidFill>
                  <a:srgbClr val="205AA7"/>
                </a:solidFill>
                <a:cs typeface="Tahoma"/>
              </a:rPr>
              <a:t> </a:t>
            </a:r>
            <a:r>
              <a:rPr lang="fr-FR" spc="-50" dirty="0">
                <a:solidFill>
                  <a:srgbClr val="205AA7"/>
                </a:solidFill>
                <a:cs typeface="Tahoma"/>
              </a:rPr>
              <a:t>Kahn</a:t>
            </a:r>
            <a:r>
              <a:rPr lang="fr-FR" spc="-59" dirty="0">
                <a:solidFill>
                  <a:srgbClr val="205AA7"/>
                </a:solidFill>
                <a:cs typeface="Tahoma"/>
              </a:rPr>
              <a:t>,</a:t>
            </a:r>
            <a:r>
              <a:rPr lang="fr-FR" spc="-50" dirty="0">
                <a:solidFill>
                  <a:srgbClr val="205AA7"/>
                </a:solidFill>
                <a:cs typeface="Tahoma"/>
              </a:rPr>
              <a:t> </a:t>
            </a:r>
            <a:r>
              <a:rPr lang="fr-FR" spc="-59" dirty="0">
                <a:solidFill>
                  <a:srgbClr val="205AA7"/>
                </a:solidFill>
                <a:cs typeface="Tahoma"/>
              </a:rPr>
              <a:t>voire,</a:t>
            </a:r>
            <a:r>
              <a:rPr lang="fr-FR" spc="-30" dirty="0">
                <a:solidFill>
                  <a:srgbClr val="205AA7"/>
                </a:solidFill>
                <a:cs typeface="Tahoma"/>
              </a:rPr>
              <a:t> dans un cas extrême, </a:t>
            </a:r>
            <a:r>
              <a:rPr lang="fr-FR" spc="-40" dirty="0">
                <a:solidFill>
                  <a:srgbClr val="205AA7"/>
                </a:solidFill>
                <a:cs typeface="Tahoma"/>
              </a:rPr>
              <a:t>elle</a:t>
            </a:r>
            <a:r>
              <a:rPr lang="fr-FR" spc="-20" dirty="0">
                <a:solidFill>
                  <a:srgbClr val="205AA7"/>
                </a:solidFill>
                <a:cs typeface="Tahoma"/>
              </a:rPr>
              <a:t> pourrait </a:t>
            </a:r>
            <a:r>
              <a:rPr lang="fr-FR" b="1" spc="-50" dirty="0">
                <a:solidFill>
                  <a:srgbClr val="205AA7"/>
                </a:solidFill>
                <a:cs typeface="Tahoma"/>
              </a:rPr>
              <a:t>ne </a:t>
            </a:r>
            <a:r>
              <a:rPr lang="fr-FR" b="1" spc="-79" dirty="0">
                <a:solidFill>
                  <a:srgbClr val="205AA7"/>
                </a:solidFill>
                <a:cs typeface="Tahoma"/>
              </a:rPr>
              <a:t>pas </a:t>
            </a:r>
            <a:r>
              <a:rPr lang="fr-FR" b="1" dirty="0">
                <a:solidFill>
                  <a:srgbClr val="205AA7"/>
                </a:solidFill>
                <a:cs typeface="Tahoma"/>
              </a:rPr>
              <a:t>lui </a:t>
            </a:r>
            <a:r>
              <a:rPr lang="fr-FR" b="1" spc="-79" dirty="0">
                <a:solidFill>
                  <a:srgbClr val="205AA7"/>
                </a:solidFill>
                <a:cs typeface="Tahoma"/>
              </a:rPr>
              <a:t>accorder</a:t>
            </a:r>
            <a:r>
              <a:rPr lang="fr-FR" b="1" spc="-10" dirty="0">
                <a:solidFill>
                  <a:srgbClr val="205AA7"/>
                </a:solidFill>
                <a:cs typeface="Tahoma"/>
              </a:rPr>
              <a:t> </a:t>
            </a:r>
            <a:r>
              <a:rPr lang="fr-FR" b="1" spc="-79" dirty="0">
                <a:solidFill>
                  <a:srgbClr val="205AA7"/>
                </a:solidFill>
                <a:cs typeface="Tahoma"/>
              </a:rPr>
              <a:t>son</a:t>
            </a:r>
            <a:r>
              <a:rPr lang="fr-FR" b="1" dirty="0">
                <a:solidFill>
                  <a:srgbClr val="205AA7"/>
                </a:solidFill>
                <a:cs typeface="Tahoma"/>
              </a:rPr>
              <a:t> </a:t>
            </a:r>
            <a:r>
              <a:rPr lang="fr-FR" b="1" spc="-129" dirty="0">
                <a:solidFill>
                  <a:srgbClr val="205AA7"/>
                </a:solidFill>
                <a:cs typeface="Tahoma"/>
              </a:rPr>
              <a:t>prêt </a:t>
            </a:r>
            <a:r>
              <a:rPr lang="fr-FR" i="1" dirty="0">
                <a:solidFill>
                  <a:srgbClr val="205AA7"/>
                </a:solidFill>
                <a:cs typeface="Tahoma"/>
              </a:rPr>
              <a:t> =&gt; </a:t>
            </a:r>
            <a:r>
              <a:rPr lang="fr-FR" b="1" spc="-139" dirty="0">
                <a:solidFill>
                  <a:srgbClr val="205AA7"/>
                </a:solidFill>
                <a:cs typeface="Tahoma"/>
              </a:rPr>
              <a:t>réduction </a:t>
            </a:r>
            <a:r>
              <a:rPr lang="fr-FR" b="1" spc="-99" dirty="0">
                <a:solidFill>
                  <a:srgbClr val="205AA7"/>
                </a:solidFill>
                <a:cs typeface="Tahoma"/>
              </a:rPr>
              <a:t>de</a:t>
            </a:r>
            <a:r>
              <a:rPr lang="fr-FR" b="1" spc="-10" dirty="0">
                <a:solidFill>
                  <a:srgbClr val="205AA7"/>
                </a:solidFill>
                <a:cs typeface="Tahoma"/>
              </a:rPr>
              <a:t> </a:t>
            </a:r>
            <a:r>
              <a:rPr lang="fr-FR" b="1" spc="-40" dirty="0">
                <a:solidFill>
                  <a:srgbClr val="205AA7"/>
                </a:solidFill>
                <a:cs typeface="Tahoma"/>
              </a:rPr>
              <a:t>l’offre</a:t>
            </a:r>
            <a:r>
              <a:rPr lang="fr-FR" b="1" dirty="0">
                <a:solidFill>
                  <a:srgbClr val="205AA7"/>
                </a:solidFill>
                <a:cs typeface="Tahoma"/>
              </a:rPr>
              <a:t> </a:t>
            </a:r>
            <a:r>
              <a:rPr lang="fr-FR" b="1" spc="-99" dirty="0">
                <a:solidFill>
                  <a:srgbClr val="205AA7"/>
                </a:solidFill>
                <a:cs typeface="Tahoma"/>
              </a:rPr>
              <a:t>de crédit</a:t>
            </a:r>
            <a:r>
              <a:rPr lang="fr-FR" spc="119" dirty="0">
                <a:solidFill>
                  <a:srgbClr val="205AA7"/>
                </a:solidFill>
                <a:cs typeface="Tahoma"/>
              </a:rPr>
              <a:t>.</a:t>
            </a:r>
            <a:endParaRPr lang="fr-FR" dirty="0">
              <a:solidFill>
                <a:srgbClr val="205AA7"/>
              </a:solidFill>
              <a:cs typeface="Tahoma"/>
            </a:endParaRPr>
          </a:p>
          <a:p>
            <a:pPr marL="359995" marR="610314" indent="-285750">
              <a:spcBef>
                <a:spcPts val="2249"/>
              </a:spcBef>
              <a:buClr>
                <a:srgbClr val="07447C"/>
              </a:buClr>
              <a:buSzPct val="70000"/>
              <a:buFont typeface="Wingdings" panose="05000000000000000000" pitchFamily="2" charset="2"/>
              <a:buChar char="Ø"/>
              <a:tabLst>
                <a:tab pos="358638" algn="l"/>
              </a:tabLst>
            </a:pPr>
            <a:r>
              <a:rPr lang="fr-FR" spc="-20" dirty="0">
                <a:solidFill>
                  <a:srgbClr val="205AA7"/>
                </a:solidFill>
                <a:cs typeface="Tahoma"/>
              </a:rPr>
              <a:t>Ainsi,</a:t>
            </a:r>
            <a:r>
              <a:rPr lang="fr-FR" spc="-50" dirty="0">
                <a:solidFill>
                  <a:srgbClr val="205AA7"/>
                </a:solidFill>
                <a:cs typeface="Tahoma"/>
              </a:rPr>
              <a:t> </a:t>
            </a:r>
            <a:r>
              <a:rPr lang="fr-FR" spc="-69" dirty="0">
                <a:solidFill>
                  <a:srgbClr val="205AA7"/>
                </a:solidFill>
                <a:cs typeface="Tahoma"/>
              </a:rPr>
              <a:t>en</a:t>
            </a:r>
            <a:r>
              <a:rPr lang="fr-FR" spc="-40" dirty="0">
                <a:solidFill>
                  <a:srgbClr val="205AA7"/>
                </a:solidFill>
                <a:cs typeface="Tahoma"/>
              </a:rPr>
              <a:t> </a:t>
            </a:r>
            <a:r>
              <a:rPr lang="fr-FR" spc="-79" dirty="0">
                <a:solidFill>
                  <a:srgbClr val="205AA7"/>
                </a:solidFill>
                <a:cs typeface="Tahoma"/>
              </a:rPr>
              <a:t>augmentant</a:t>
            </a:r>
            <a:r>
              <a:rPr lang="fr-FR" spc="-50" dirty="0">
                <a:solidFill>
                  <a:srgbClr val="205AA7"/>
                </a:solidFill>
                <a:cs typeface="Tahoma"/>
              </a:rPr>
              <a:t> </a:t>
            </a:r>
            <a:r>
              <a:rPr lang="fr-FR" spc="-79" dirty="0">
                <a:solidFill>
                  <a:srgbClr val="205AA7"/>
                </a:solidFill>
                <a:cs typeface="Tahoma"/>
              </a:rPr>
              <a:t>les</a:t>
            </a:r>
            <a:r>
              <a:rPr lang="fr-FR" spc="-40" dirty="0">
                <a:solidFill>
                  <a:srgbClr val="205AA7"/>
                </a:solidFill>
                <a:cs typeface="Tahoma"/>
              </a:rPr>
              <a:t> </a:t>
            </a:r>
            <a:r>
              <a:rPr lang="fr-FR" spc="-99" dirty="0">
                <a:solidFill>
                  <a:srgbClr val="205AA7"/>
                </a:solidFill>
                <a:cs typeface="Tahoma"/>
              </a:rPr>
              <a:t>exigences</a:t>
            </a:r>
            <a:r>
              <a:rPr lang="fr-FR" spc="-50" dirty="0">
                <a:solidFill>
                  <a:srgbClr val="205AA7"/>
                </a:solidFill>
                <a:cs typeface="Tahoma"/>
              </a:rPr>
              <a:t> </a:t>
            </a:r>
            <a:r>
              <a:rPr lang="fr-FR" spc="-89" dirty="0">
                <a:solidFill>
                  <a:srgbClr val="205AA7"/>
                </a:solidFill>
                <a:cs typeface="Tahoma"/>
              </a:rPr>
              <a:t>en</a:t>
            </a:r>
            <a:r>
              <a:rPr lang="fr-FR" spc="-50" dirty="0">
                <a:solidFill>
                  <a:srgbClr val="205AA7"/>
                </a:solidFill>
                <a:cs typeface="Tahoma"/>
              </a:rPr>
              <a:t> </a:t>
            </a:r>
            <a:r>
              <a:rPr lang="fr-FR" spc="-20" dirty="0">
                <a:solidFill>
                  <a:srgbClr val="205AA7"/>
                </a:solidFill>
                <a:cs typeface="Tahoma"/>
              </a:rPr>
              <a:t>capital,</a:t>
            </a:r>
            <a:r>
              <a:rPr lang="fr-FR" spc="-50" dirty="0">
                <a:solidFill>
                  <a:srgbClr val="205AA7"/>
                </a:solidFill>
                <a:cs typeface="Tahoma"/>
              </a:rPr>
              <a:t> </a:t>
            </a:r>
            <a:r>
              <a:rPr lang="fr-FR" dirty="0">
                <a:solidFill>
                  <a:srgbClr val="205AA7"/>
                </a:solidFill>
                <a:cs typeface="Tahoma"/>
              </a:rPr>
              <a:t>la</a:t>
            </a:r>
            <a:r>
              <a:rPr lang="fr-FR" spc="-40" dirty="0">
                <a:solidFill>
                  <a:srgbClr val="205AA7"/>
                </a:solidFill>
                <a:cs typeface="Tahoma"/>
              </a:rPr>
              <a:t> </a:t>
            </a:r>
            <a:r>
              <a:rPr lang="fr-FR" b="1" spc="-20" dirty="0">
                <a:solidFill>
                  <a:srgbClr val="205AA7"/>
                </a:solidFill>
                <a:cs typeface="Tahoma"/>
              </a:rPr>
              <a:t>politique </a:t>
            </a:r>
            <a:r>
              <a:rPr lang="fr-FR" b="1" spc="-79" dirty="0" err="1">
                <a:solidFill>
                  <a:srgbClr val="205AA7"/>
                </a:solidFill>
                <a:cs typeface="Tahoma"/>
              </a:rPr>
              <a:t>macroprudentielle</a:t>
            </a:r>
            <a:r>
              <a:rPr lang="fr-FR" b="1" spc="-40" dirty="0">
                <a:solidFill>
                  <a:srgbClr val="205AA7"/>
                </a:solidFill>
                <a:cs typeface="Tahoma"/>
              </a:rPr>
              <a:t> </a:t>
            </a:r>
            <a:r>
              <a:rPr lang="fr-FR" b="1" spc="-79" dirty="0">
                <a:solidFill>
                  <a:srgbClr val="205AA7"/>
                </a:solidFill>
                <a:cs typeface="Tahoma"/>
              </a:rPr>
              <a:t>freine</a:t>
            </a:r>
            <a:r>
              <a:rPr lang="fr-FR" b="1" spc="-40" dirty="0">
                <a:solidFill>
                  <a:srgbClr val="205AA7"/>
                </a:solidFill>
                <a:cs typeface="Tahoma"/>
              </a:rPr>
              <a:t> </a:t>
            </a:r>
            <a:r>
              <a:rPr lang="fr-FR" b="1" dirty="0">
                <a:solidFill>
                  <a:srgbClr val="205AA7"/>
                </a:solidFill>
                <a:cs typeface="Tahoma"/>
              </a:rPr>
              <a:t>l’octroi</a:t>
            </a:r>
            <a:r>
              <a:rPr lang="fr-FR" b="1" spc="-40" dirty="0">
                <a:solidFill>
                  <a:srgbClr val="205AA7"/>
                </a:solidFill>
                <a:cs typeface="Tahoma"/>
              </a:rPr>
              <a:t> </a:t>
            </a:r>
            <a:r>
              <a:rPr lang="fr-FR" b="1" spc="-99" dirty="0">
                <a:solidFill>
                  <a:srgbClr val="205AA7"/>
                </a:solidFill>
                <a:cs typeface="Tahoma"/>
              </a:rPr>
              <a:t>de crédit</a:t>
            </a:r>
            <a:r>
              <a:rPr lang="fr-FR" spc="-10" dirty="0">
                <a:solidFill>
                  <a:srgbClr val="205AA7"/>
                </a:solidFill>
                <a:cs typeface="Tahoma"/>
              </a:rPr>
              <a:t>.</a:t>
            </a:r>
            <a:r>
              <a:rPr lang="fr-FR" spc="168" dirty="0">
                <a:solidFill>
                  <a:srgbClr val="205AA7"/>
                </a:solidFill>
                <a:cs typeface="Tahoma"/>
              </a:rPr>
              <a:t> </a:t>
            </a:r>
            <a:r>
              <a:rPr lang="fr-FR" dirty="0">
                <a:solidFill>
                  <a:srgbClr val="205AA7"/>
                </a:solidFill>
                <a:cs typeface="Tahoma"/>
              </a:rPr>
              <a:t>En</a:t>
            </a:r>
            <a:r>
              <a:rPr lang="fr-FR" spc="-30" dirty="0">
                <a:solidFill>
                  <a:srgbClr val="205AA7"/>
                </a:solidFill>
                <a:cs typeface="Tahoma"/>
              </a:rPr>
              <a:t> </a:t>
            </a:r>
            <a:r>
              <a:rPr lang="fr-FR" spc="-79" dirty="0">
                <a:solidFill>
                  <a:srgbClr val="205AA7"/>
                </a:solidFill>
                <a:cs typeface="Tahoma"/>
              </a:rPr>
              <a:t>les</a:t>
            </a:r>
            <a:r>
              <a:rPr lang="fr-FR" spc="-40" dirty="0">
                <a:solidFill>
                  <a:srgbClr val="205AA7"/>
                </a:solidFill>
                <a:cs typeface="Tahoma"/>
              </a:rPr>
              <a:t> </a:t>
            </a:r>
            <a:r>
              <a:rPr lang="fr-FR" spc="-69" dirty="0">
                <a:solidFill>
                  <a:srgbClr val="205AA7"/>
                </a:solidFill>
                <a:cs typeface="Tahoma"/>
              </a:rPr>
              <a:t>baissant,</a:t>
            </a:r>
            <a:r>
              <a:rPr lang="fr-FR" spc="-40" dirty="0">
                <a:solidFill>
                  <a:srgbClr val="205AA7"/>
                </a:solidFill>
                <a:cs typeface="Tahoma"/>
              </a:rPr>
              <a:t> elle </a:t>
            </a:r>
            <a:r>
              <a:rPr lang="fr-FR" b="1" spc="-79" dirty="0">
                <a:solidFill>
                  <a:srgbClr val="205AA7"/>
                </a:solidFill>
                <a:cs typeface="Tahoma"/>
              </a:rPr>
              <a:t>relance</a:t>
            </a:r>
            <a:r>
              <a:rPr lang="fr-FR" b="1" spc="-59" dirty="0">
                <a:solidFill>
                  <a:srgbClr val="205AA7"/>
                </a:solidFill>
                <a:cs typeface="Tahoma"/>
              </a:rPr>
              <a:t> </a:t>
            </a:r>
            <a:r>
              <a:rPr lang="fr-FR" b="1" spc="-40" dirty="0">
                <a:solidFill>
                  <a:srgbClr val="205AA7"/>
                </a:solidFill>
                <a:cs typeface="Tahoma"/>
              </a:rPr>
              <a:t>l’offre</a:t>
            </a:r>
            <a:r>
              <a:rPr lang="fr-FR" b="1" spc="-50" dirty="0">
                <a:solidFill>
                  <a:srgbClr val="205AA7"/>
                </a:solidFill>
                <a:cs typeface="Tahoma"/>
              </a:rPr>
              <a:t> </a:t>
            </a:r>
            <a:r>
              <a:rPr lang="fr-FR" b="1" spc="-89" dirty="0">
                <a:solidFill>
                  <a:srgbClr val="205AA7"/>
                </a:solidFill>
                <a:cs typeface="Tahoma"/>
              </a:rPr>
              <a:t>de</a:t>
            </a:r>
            <a:r>
              <a:rPr lang="fr-FR" b="1" spc="-40" dirty="0">
                <a:solidFill>
                  <a:srgbClr val="205AA7"/>
                </a:solidFill>
                <a:cs typeface="Tahoma"/>
              </a:rPr>
              <a:t> </a:t>
            </a:r>
            <a:r>
              <a:rPr lang="fr-FR" b="1" spc="109" dirty="0">
                <a:solidFill>
                  <a:srgbClr val="205AA7"/>
                </a:solidFill>
                <a:cs typeface="Tahoma"/>
              </a:rPr>
              <a:t>crédit</a:t>
            </a:r>
            <a:r>
              <a:rPr lang="fr-FR" spc="109" dirty="0">
                <a:solidFill>
                  <a:srgbClr val="205AA7"/>
                </a:solidFill>
                <a:cs typeface="Tahoma"/>
              </a:rPr>
              <a:t>. </a:t>
            </a:r>
            <a:endParaRPr lang="fr-FR" dirty="0">
              <a:solidFill>
                <a:srgbClr val="205AA7"/>
              </a:solidFill>
              <a:cs typeface="Tahoma"/>
            </a:endParaRPr>
          </a:p>
        </p:txBody>
      </p:sp>
    </p:spTree>
    <p:extLst>
      <p:ext uri="{BB962C8B-B14F-4D97-AF65-F5344CB8AC3E}">
        <p14:creationId xmlns:p14="http://schemas.microsoft.com/office/powerpoint/2010/main" val="3859429496"/>
      </p:ext>
    </p:extLst>
  </p:cSld>
  <p:clrMapOvr>
    <a:masterClrMapping/>
  </p:clrMapOvr>
  <p:transition>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247912" y="2015417"/>
            <a:ext cx="8648171" cy="3139321"/>
          </a:xfrm>
          <a:prstGeom prst="rect">
            <a:avLst/>
          </a:prstGeom>
          <a:noFill/>
        </p:spPr>
        <p:txBody>
          <a:bodyPr wrap="square" rtlCol="0">
            <a:spAutoFit/>
          </a:bodyPr>
          <a:lstStyle/>
          <a:p>
            <a:r>
              <a:rPr lang="fr-FR" sz="2200" dirty="0">
                <a:solidFill>
                  <a:srgbClr val="205AA7"/>
                </a:solidFill>
                <a:latin typeface="Arial" panose="020B0604020202020204" pitchFamily="34" charset="0"/>
                <a:cs typeface="Arial" panose="020B0604020202020204" pitchFamily="34" charset="0"/>
              </a:rPr>
              <a:t>Qu’est ce que la </a:t>
            </a:r>
            <a:r>
              <a:rPr lang="fr-FR" sz="2200" b="1" dirty="0">
                <a:solidFill>
                  <a:srgbClr val="205AA7"/>
                </a:solidFill>
                <a:latin typeface="Arial" panose="020B0604020202020204" pitchFamily="34" charset="0"/>
                <a:cs typeface="Arial" panose="020B0604020202020204" pitchFamily="34" charset="0"/>
              </a:rPr>
              <a:t>stabilité financière </a:t>
            </a:r>
            <a:r>
              <a:rPr lang="fr-FR" sz="2200" dirty="0">
                <a:solidFill>
                  <a:srgbClr val="205AA7"/>
                </a:solidFill>
                <a:latin typeface="Arial" panose="020B0604020202020204" pitchFamily="34" charset="0"/>
                <a:cs typeface="Arial" panose="020B0604020202020204" pitchFamily="34" charset="0"/>
              </a:rPr>
              <a:t>? </a:t>
            </a:r>
          </a:p>
          <a:p>
            <a:pPr marL="342900" indent="-342900" algn="just" fontAlgn="base">
              <a:buClr>
                <a:srgbClr val="F2C316"/>
              </a:buClr>
              <a:buFont typeface="Courier New" panose="02070309020205020404" pitchFamily="49" charset="0"/>
              <a:buChar char="o"/>
            </a:pPr>
            <a:endParaRPr lang="fr-FR" sz="2200" dirty="0">
              <a:solidFill>
                <a:srgbClr val="205AA7"/>
              </a:solidFill>
              <a:latin typeface="Arial" panose="020B0604020202020204" pitchFamily="34" charset="0"/>
              <a:cs typeface="Arial" panose="020B0604020202020204" pitchFamily="34" charset="0"/>
            </a:endParaRPr>
          </a:p>
          <a:p>
            <a:pPr marL="342900" indent="-342900" algn="just" fontAlgn="base">
              <a:buClr>
                <a:srgbClr val="F2C316"/>
              </a:buClr>
              <a:buFont typeface="Courier New" panose="02070309020205020404" pitchFamily="49" charset="0"/>
              <a:buChar char="o"/>
            </a:pPr>
            <a:r>
              <a:rPr lang="fr-FR" sz="2200" dirty="0">
                <a:solidFill>
                  <a:srgbClr val="205AA7"/>
                </a:solidFill>
                <a:latin typeface="Arial" panose="020B0604020202020204" pitchFamily="34" charset="0"/>
                <a:cs typeface="Arial" panose="020B0604020202020204" pitchFamily="34" charset="0"/>
              </a:rPr>
              <a:t>Maintenir un système financier </a:t>
            </a:r>
            <a:r>
              <a:rPr lang="fr-FR" sz="2200" b="1" dirty="0">
                <a:solidFill>
                  <a:srgbClr val="205AA7"/>
                </a:solidFill>
                <a:latin typeface="Arial" panose="020B0604020202020204" pitchFamily="34" charset="0"/>
                <a:cs typeface="Arial" panose="020B0604020202020204" pitchFamily="34" charset="0"/>
              </a:rPr>
              <a:t>robuste</a:t>
            </a:r>
            <a:r>
              <a:rPr lang="fr-FR" sz="2200" dirty="0">
                <a:solidFill>
                  <a:srgbClr val="205AA7"/>
                </a:solidFill>
                <a:latin typeface="Arial" panose="020B0604020202020204" pitchFamily="34" charset="0"/>
                <a:cs typeface="Arial" panose="020B0604020202020204" pitchFamily="34" charset="0"/>
              </a:rPr>
              <a:t>, qui doit fonctionner </a:t>
            </a:r>
            <a:r>
              <a:rPr lang="fr-FR" sz="2200" b="1" dirty="0">
                <a:solidFill>
                  <a:srgbClr val="205AA7"/>
                </a:solidFill>
                <a:latin typeface="Arial" panose="020B0604020202020204" pitchFamily="34" charset="0"/>
                <a:cs typeface="Arial" panose="020B0604020202020204" pitchFamily="34" charset="0"/>
              </a:rPr>
              <a:t>efficacement en toutes circonstances</a:t>
            </a:r>
            <a:r>
              <a:rPr lang="fr-FR" sz="2200" dirty="0">
                <a:solidFill>
                  <a:srgbClr val="205AA7"/>
                </a:solidFill>
                <a:latin typeface="Arial" panose="020B0604020202020204" pitchFamily="34" charset="0"/>
                <a:cs typeface="Arial" panose="020B0604020202020204" pitchFamily="34" charset="0"/>
              </a:rPr>
              <a:t>, y compris en situation de </a:t>
            </a:r>
            <a:r>
              <a:rPr lang="fr-FR" sz="2200" b="1" dirty="0">
                <a:solidFill>
                  <a:srgbClr val="205AA7"/>
                </a:solidFill>
                <a:latin typeface="Arial" panose="020B0604020202020204" pitchFamily="34" charset="0"/>
                <a:cs typeface="Arial" panose="020B0604020202020204" pitchFamily="34" charset="0"/>
              </a:rPr>
              <a:t>crise</a:t>
            </a:r>
          </a:p>
          <a:p>
            <a:pPr marL="342900" indent="-342900" algn="just" fontAlgn="base">
              <a:buClr>
                <a:srgbClr val="F2C316"/>
              </a:buClr>
              <a:buFont typeface="Courier New" panose="02070309020205020404" pitchFamily="49" charset="0"/>
              <a:buChar char="o"/>
            </a:pPr>
            <a:endParaRPr lang="fr-FR" sz="2200" dirty="0">
              <a:solidFill>
                <a:srgbClr val="205AA7"/>
              </a:solidFill>
              <a:latin typeface="Arial" panose="020B0604020202020204" pitchFamily="34" charset="0"/>
              <a:cs typeface="Arial" panose="020B0604020202020204" pitchFamily="34" charset="0"/>
            </a:endParaRPr>
          </a:p>
          <a:p>
            <a:pPr marL="342900" indent="-342900" algn="just" fontAlgn="base">
              <a:buClr>
                <a:srgbClr val="F2C316"/>
              </a:buClr>
              <a:buFont typeface="Courier New" panose="02070309020205020404" pitchFamily="49" charset="0"/>
              <a:buChar char="o"/>
            </a:pPr>
            <a:r>
              <a:rPr lang="fr-FR" sz="2200" b="1" dirty="0">
                <a:solidFill>
                  <a:srgbClr val="205AA7"/>
                </a:solidFill>
                <a:latin typeface="Arial" panose="020B0604020202020204" pitchFamily="34" charset="0"/>
                <a:cs typeface="Arial" panose="020B0604020202020204" pitchFamily="34" charset="0"/>
              </a:rPr>
              <a:t>Prévenir les crises</a:t>
            </a:r>
            <a:r>
              <a:rPr lang="fr-FR" sz="2200" dirty="0">
                <a:solidFill>
                  <a:srgbClr val="205AA7"/>
                </a:solidFill>
                <a:latin typeface="Arial" panose="020B0604020202020204" pitchFamily="34" charset="0"/>
                <a:cs typeface="Arial" panose="020B0604020202020204" pitchFamily="34" charset="0"/>
              </a:rPr>
              <a:t> du secteur financier, alerter, et en cas de survenance, </a:t>
            </a:r>
            <a:r>
              <a:rPr lang="fr-FR" sz="2200" b="1" dirty="0">
                <a:solidFill>
                  <a:srgbClr val="205AA7"/>
                </a:solidFill>
                <a:latin typeface="Arial" panose="020B0604020202020204" pitchFamily="34" charset="0"/>
                <a:cs typeface="Arial" panose="020B0604020202020204" pitchFamily="34" charset="0"/>
              </a:rPr>
              <a:t>limiter les conséquences</a:t>
            </a:r>
            <a:r>
              <a:rPr lang="fr-FR" sz="2200" dirty="0">
                <a:solidFill>
                  <a:srgbClr val="205AA7"/>
                </a:solidFill>
                <a:latin typeface="Arial" panose="020B0604020202020204" pitchFamily="34" charset="0"/>
                <a:cs typeface="Arial" panose="020B0604020202020204" pitchFamily="34" charset="0"/>
              </a:rPr>
              <a:t> sur l’économie et sur le quotidien des citoyens.</a:t>
            </a:r>
          </a:p>
        </p:txBody>
      </p:sp>
      <p:sp>
        <p:nvSpPr>
          <p:cNvPr id="6" name="Rectangle 5"/>
          <p:cNvSpPr/>
          <p:nvPr/>
        </p:nvSpPr>
        <p:spPr>
          <a:xfrm>
            <a:off x="2746088" y="182927"/>
            <a:ext cx="3871956" cy="523220"/>
          </a:xfrm>
          <a:prstGeom prst="rect">
            <a:avLst/>
          </a:prstGeom>
        </p:spPr>
        <p:txBody>
          <a:bodyPr wrap="square">
            <a:spAutoFit/>
          </a:bodyPr>
          <a:lstStyle/>
          <a:p>
            <a:r>
              <a:rPr lang="fr-FR" sz="2800" b="1" dirty="0">
                <a:solidFill>
                  <a:schemeClr val="bg1"/>
                </a:solidFill>
                <a:latin typeface="Arial" panose="020B0604020202020204" pitchFamily="34" charset="0"/>
                <a:cs typeface="Arial" panose="020B0604020202020204" pitchFamily="34" charset="0"/>
              </a:rPr>
              <a:t>La stabilité financière</a:t>
            </a:r>
            <a:endParaRPr lang="fr-FR" sz="2800" dirty="0">
              <a:latin typeface="Arial" panose="020B0604020202020204" pitchFamily="34" charset="0"/>
              <a:cs typeface="Arial" panose="020B0604020202020204" pitchFamily="34" charset="0"/>
            </a:endParaRPr>
          </a:p>
        </p:txBody>
      </p:sp>
      <p:sp>
        <p:nvSpPr>
          <p:cNvPr id="5" name="Rectangle 4"/>
          <p:cNvSpPr/>
          <p:nvPr/>
        </p:nvSpPr>
        <p:spPr>
          <a:xfrm>
            <a:off x="6141492" y="792000"/>
            <a:ext cx="3002507" cy="504056"/>
          </a:xfrm>
          <a:prstGeom prst="rect">
            <a:avLst/>
          </a:prstGeom>
          <a:solidFill>
            <a:srgbClr val="FDD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rgbClr val="2B5CAD"/>
                </a:solidFill>
              </a:rPr>
              <a:t>Définition </a:t>
            </a:r>
            <a:endParaRPr lang="fr-FR" sz="2800" b="1" dirty="0">
              <a:solidFill>
                <a:srgbClr val="2B5CAD"/>
              </a:solidFill>
            </a:endParaRPr>
          </a:p>
        </p:txBody>
      </p:sp>
      <p:sp>
        <p:nvSpPr>
          <p:cNvPr id="8" name="Rectangle 7"/>
          <p:cNvSpPr/>
          <p:nvPr/>
        </p:nvSpPr>
        <p:spPr>
          <a:xfrm>
            <a:off x="1304762" y="5535546"/>
            <a:ext cx="6534472" cy="504056"/>
          </a:xfrm>
          <a:prstGeom prst="rect">
            <a:avLst/>
          </a:prstGeom>
          <a:solidFill>
            <a:srgbClr val="FDE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rgbClr val="2B5CAD"/>
                </a:solidFill>
              </a:rPr>
              <a:t>Confiance dans le système financier</a:t>
            </a:r>
          </a:p>
        </p:txBody>
      </p:sp>
      <p:sp>
        <p:nvSpPr>
          <p:cNvPr id="9" name="Espace réservé du numéro de diapositive 1"/>
          <p:cNvSpPr txBox="1">
            <a:spLocks/>
          </p:cNvSpPr>
          <p:nvPr/>
        </p:nvSpPr>
        <p:spPr>
          <a:xfrm>
            <a:off x="8025054" y="6356351"/>
            <a:ext cx="490296"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829922-9030-4B5E-A662-60A03C052675}" type="slidenum">
              <a:rPr lang="fr-FR" sz="1200" smtClean="0">
                <a:solidFill>
                  <a:schemeClr val="bg1">
                    <a:lumMod val="65000"/>
                  </a:schemeClr>
                </a:solidFill>
              </a:rPr>
              <a:pPr/>
              <a:t>3</a:t>
            </a:fld>
            <a:endParaRPr lang="fr-FR" sz="1200" dirty="0">
              <a:solidFill>
                <a:schemeClr val="bg1">
                  <a:lumMod val="65000"/>
                </a:schemeClr>
              </a:solidFill>
            </a:endParaRPr>
          </a:p>
        </p:txBody>
      </p:sp>
    </p:spTree>
    <p:extLst>
      <p:ext uri="{BB962C8B-B14F-4D97-AF65-F5344CB8AC3E}">
        <p14:creationId xmlns:p14="http://schemas.microsoft.com/office/powerpoint/2010/main" val="33116099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3568" y="260648"/>
            <a:ext cx="8229600" cy="750021"/>
          </a:xfrm>
          <a:prstGeom prst="rect">
            <a:avLst/>
          </a:prstGeom>
        </p:spPr>
        <p:txBody>
          <a:bodyPr vert="horz" wrap="square" lIns="0" tIns="133167" rIns="0" bIns="0" rtlCol="0" anchor="ctr">
            <a:spAutoFit/>
          </a:bodyPr>
          <a:lstStyle/>
          <a:p>
            <a:pPr marL="25168">
              <a:spcBef>
                <a:spcPts val="268"/>
              </a:spcBef>
            </a:pPr>
            <a:r>
              <a:rPr lang="fr-FR" spc="-40" dirty="0"/>
              <a:t>Les mesures en capital (9/12)</a:t>
            </a:r>
            <a:br>
              <a:rPr lang="fr-FR" spc="-40" dirty="0"/>
            </a:br>
            <a:r>
              <a:rPr lang="fr-FR" sz="1600" spc="-40" dirty="0"/>
              <a:t>Dimension « risque » du prêt (1/2)</a:t>
            </a:r>
            <a:endParaRPr sz="1600" spc="-20" dirty="0"/>
          </a:p>
        </p:txBody>
      </p:sp>
      <p:sp>
        <p:nvSpPr>
          <p:cNvPr id="7" name="object 7"/>
          <p:cNvSpPr txBox="1"/>
          <p:nvPr/>
        </p:nvSpPr>
        <p:spPr>
          <a:xfrm>
            <a:off x="395536" y="1484784"/>
            <a:ext cx="8083290" cy="3101908"/>
          </a:xfrm>
          <a:prstGeom prst="rect">
            <a:avLst/>
          </a:prstGeom>
        </p:spPr>
        <p:txBody>
          <a:bodyPr vert="horz" wrap="square" lIns="0" tIns="23909" rIns="0" bIns="0" rtlCol="0">
            <a:spAutoFit/>
          </a:bodyPr>
          <a:lstStyle/>
          <a:p>
            <a:pPr marL="359995" indent="-285750">
              <a:lnSpc>
                <a:spcPts val="2378"/>
              </a:lnSpc>
              <a:spcBef>
                <a:spcPts val="188"/>
              </a:spcBef>
              <a:buClr>
                <a:srgbClr val="07447C"/>
              </a:buClr>
              <a:buSzPct val="70000"/>
              <a:buFont typeface="Wingdings" panose="05000000000000000000" pitchFamily="2" charset="2"/>
              <a:buChar char="Ø"/>
              <a:tabLst>
                <a:tab pos="358638" algn="l"/>
              </a:tabLst>
            </a:pPr>
            <a:endParaRPr lang="fr-FR" dirty="0">
              <a:solidFill>
                <a:srgbClr val="205AA7"/>
              </a:solidFill>
              <a:cs typeface="Tahoma"/>
            </a:endParaRPr>
          </a:p>
          <a:p>
            <a:pPr marL="359995" indent="-285750">
              <a:lnSpc>
                <a:spcPts val="2378"/>
              </a:lnSpc>
              <a:spcBef>
                <a:spcPts val="188"/>
              </a:spcBef>
              <a:buClr>
                <a:srgbClr val="07447C"/>
              </a:buClr>
              <a:buSzPct val="70000"/>
              <a:buFont typeface="Wingdings" panose="05000000000000000000" pitchFamily="2" charset="2"/>
              <a:buChar char="Ø"/>
              <a:tabLst>
                <a:tab pos="358638" algn="l"/>
              </a:tabLst>
            </a:pPr>
            <a:r>
              <a:rPr lang="fr-FR" sz="2000" dirty="0">
                <a:solidFill>
                  <a:srgbClr val="205AA7"/>
                </a:solidFill>
                <a:cs typeface="Tahoma"/>
              </a:rPr>
              <a:t>Oui,</a:t>
            </a:r>
            <a:r>
              <a:rPr lang="fr-FR" sz="2000" spc="-119" dirty="0">
                <a:solidFill>
                  <a:srgbClr val="205AA7"/>
                </a:solidFill>
                <a:cs typeface="Tahoma"/>
              </a:rPr>
              <a:t> </a:t>
            </a:r>
            <a:r>
              <a:rPr lang="fr-FR" sz="2000" spc="-69" dirty="0">
                <a:solidFill>
                  <a:srgbClr val="205AA7"/>
                </a:solidFill>
                <a:cs typeface="Tahoma"/>
              </a:rPr>
              <a:t>mais</a:t>
            </a:r>
            <a:r>
              <a:rPr lang="fr-FR" sz="2000" spc="-50" dirty="0">
                <a:solidFill>
                  <a:srgbClr val="205AA7"/>
                </a:solidFill>
                <a:cs typeface="Tahoma"/>
              </a:rPr>
              <a:t> </a:t>
            </a:r>
            <a:r>
              <a:rPr lang="fr-FR" sz="2000" spc="-119" dirty="0">
                <a:solidFill>
                  <a:srgbClr val="205AA7"/>
                </a:solidFill>
                <a:cs typeface="Tahoma"/>
              </a:rPr>
              <a:t>dans</a:t>
            </a:r>
            <a:r>
              <a:rPr lang="fr-FR" sz="2000" spc="-30" dirty="0">
                <a:solidFill>
                  <a:srgbClr val="205AA7"/>
                </a:solidFill>
                <a:cs typeface="Tahoma"/>
              </a:rPr>
              <a:t> </a:t>
            </a:r>
            <a:r>
              <a:rPr lang="fr-FR" sz="2000" spc="-99" dirty="0">
                <a:solidFill>
                  <a:srgbClr val="205AA7"/>
                </a:solidFill>
                <a:cs typeface="Tahoma"/>
              </a:rPr>
              <a:t>ce</a:t>
            </a:r>
            <a:r>
              <a:rPr lang="fr-FR" sz="2000" spc="-50" dirty="0">
                <a:solidFill>
                  <a:srgbClr val="205AA7"/>
                </a:solidFill>
                <a:cs typeface="Tahoma"/>
              </a:rPr>
              <a:t> </a:t>
            </a:r>
            <a:r>
              <a:rPr lang="fr-FR" sz="2000" spc="-59" dirty="0">
                <a:solidFill>
                  <a:srgbClr val="205AA7"/>
                </a:solidFill>
                <a:cs typeface="Tahoma"/>
              </a:rPr>
              <a:t>cas,</a:t>
            </a:r>
            <a:r>
              <a:rPr lang="fr-FR" sz="2000" spc="-40" dirty="0">
                <a:solidFill>
                  <a:srgbClr val="205AA7"/>
                </a:solidFill>
                <a:cs typeface="Tahoma"/>
              </a:rPr>
              <a:t> </a:t>
            </a:r>
            <a:r>
              <a:rPr lang="fr-FR" sz="2000" dirty="0">
                <a:solidFill>
                  <a:srgbClr val="205AA7"/>
                </a:solidFill>
                <a:cs typeface="Tahoma"/>
              </a:rPr>
              <a:t>il</a:t>
            </a:r>
            <a:r>
              <a:rPr lang="fr-FR" sz="2000" spc="-50" dirty="0">
                <a:solidFill>
                  <a:srgbClr val="205AA7"/>
                </a:solidFill>
                <a:cs typeface="Tahoma"/>
              </a:rPr>
              <a:t> </a:t>
            </a:r>
            <a:r>
              <a:rPr lang="fr-FR" sz="2000" dirty="0">
                <a:solidFill>
                  <a:srgbClr val="205AA7"/>
                </a:solidFill>
                <a:cs typeface="Tahoma"/>
              </a:rPr>
              <a:t>n’y</a:t>
            </a:r>
            <a:r>
              <a:rPr lang="fr-FR" sz="2000" spc="-50" dirty="0">
                <a:solidFill>
                  <a:srgbClr val="205AA7"/>
                </a:solidFill>
                <a:cs typeface="Tahoma"/>
              </a:rPr>
              <a:t> </a:t>
            </a:r>
            <a:r>
              <a:rPr lang="fr-FR" sz="2000" dirty="0">
                <a:solidFill>
                  <a:srgbClr val="205AA7"/>
                </a:solidFill>
                <a:cs typeface="Tahoma"/>
              </a:rPr>
              <a:t>a</a:t>
            </a:r>
            <a:r>
              <a:rPr lang="fr-FR" sz="2000" spc="-50" dirty="0">
                <a:solidFill>
                  <a:srgbClr val="205AA7"/>
                </a:solidFill>
                <a:cs typeface="Tahoma"/>
              </a:rPr>
              <a:t> </a:t>
            </a:r>
            <a:r>
              <a:rPr lang="fr-FR" sz="2000" spc="-99" dirty="0">
                <a:solidFill>
                  <a:srgbClr val="205AA7"/>
                </a:solidFill>
                <a:cs typeface="Tahoma"/>
              </a:rPr>
              <a:t>pas</a:t>
            </a:r>
            <a:r>
              <a:rPr lang="fr-FR" sz="2000" spc="-50" dirty="0">
                <a:solidFill>
                  <a:srgbClr val="205AA7"/>
                </a:solidFill>
                <a:cs typeface="Tahoma"/>
              </a:rPr>
              <a:t> </a:t>
            </a:r>
            <a:r>
              <a:rPr lang="fr-FR" sz="2000" spc="-139" dirty="0">
                <a:solidFill>
                  <a:srgbClr val="205AA7"/>
                </a:solidFill>
                <a:cs typeface="Tahoma"/>
              </a:rPr>
              <a:t>de</a:t>
            </a:r>
            <a:r>
              <a:rPr lang="fr-FR" sz="2000" spc="-30" dirty="0">
                <a:solidFill>
                  <a:srgbClr val="205AA7"/>
                </a:solidFill>
                <a:cs typeface="Tahoma"/>
              </a:rPr>
              <a:t> </a:t>
            </a:r>
            <a:r>
              <a:rPr lang="fr-FR" sz="2000" spc="-99" dirty="0">
                <a:solidFill>
                  <a:srgbClr val="205AA7"/>
                </a:solidFill>
                <a:cs typeface="Tahoma"/>
              </a:rPr>
              <a:t>différence</a:t>
            </a:r>
            <a:r>
              <a:rPr lang="fr-FR" sz="2000" spc="-30" dirty="0">
                <a:solidFill>
                  <a:srgbClr val="205AA7"/>
                </a:solidFill>
                <a:cs typeface="Tahoma"/>
              </a:rPr>
              <a:t> </a:t>
            </a:r>
            <a:r>
              <a:rPr lang="fr-FR" sz="2000" spc="-89" dirty="0">
                <a:solidFill>
                  <a:srgbClr val="205AA7"/>
                </a:solidFill>
                <a:cs typeface="Tahoma"/>
              </a:rPr>
              <a:t>entre</a:t>
            </a:r>
            <a:r>
              <a:rPr lang="fr-FR" sz="2000" spc="-50" dirty="0">
                <a:solidFill>
                  <a:srgbClr val="205AA7"/>
                </a:solidFill>
                <a:cs typeface="Tahoma"/>
              </a:rPr>
              <a:t> </a:t>
            </a:r>
            <a:r>
              <a:rPr lang="fr-FR" sz="2000" spc="-69" dirty="0">
                <a:solidFill>
                  <a:srgbClr val="205AA7"/>
                </a:solidFill>
                <a:cs typeface="Tahoma"/>
              </a:rPr>
              <a:t>un</a:t>
            </a:r>
            <a:r>
              <a:rPr lang="fr-FR" sz="2000" spc="-50" dirty="0">
                <a:solidFill>
                  <a:srgbClr val="205AA7"/>
                </a:solidFill>
                <a:cs typeface="Tahoma"/>
              </a:rPr>
              <a:t> </a:t>
            </a:r>
            <a:r>
              <a:rPr lang="fr-FR" sz="2000" spc="-129" dirty="0">
                <a:solidFill>
                  <a:srgbClr val="205AA7"/>
                </a:solidFill>
                <a:cs typeface="Tahoma"/>
              </a:rPr>
              <a:t>prêt accordé à </a:t>
            </a:r>
            <a:r>
              <a:rPr lang="fr-FR" sz="2000" spc="-99" dirty="0">
                <a:solidFill>
                  <a:srgbClr val="205AA7"/>
                </a:solidFill>
                <a:cs typeface="Tahoma"/>
              </a:rPr>
              <a:t>une</a:t>
            </a:r>
            <a:r>
              <a:rPr lang="fr-FR" sz="2000" spc="-59" dirty="0">
                <a:solidFill>
                  <a:srgbClr val="205AA7"/>
                </a:solidFill>
                <a:cs typeface="Tahoma"/>
              </a:rPr>
              <a:t> </a:t>
            </a:r>
            <a:r>
              <a:rPr lang="fr-FR" sz="2000" spc="-89" dirty="0">
                <a:solidFill>
                  <a:srgbClr val="205AA7"/>
                </a:solidFill>
                <a:cs typeface="Tahoma"/>
              </a:rPr>
              <a:t>entreprise</a:t>
            </a:r>
            <a:r>
              <a:rPr lang="fr-FR" sz="2000" spc="-69" dirty="0">
                <a:solidFill>
                  <a:srgbClr val="205AA7"/>
                </a:solidFill>
                <a:cs typeface="Tahoma"/>
              </a:rPr>
              <a:t> saine</a:t>
            </a:r>
            <a:r>
              <a:rPr lang="fr-FR" sz="2000" spc="-79" dirty="0">
                <a:solidFill>
                  <a:srgbClr val="205AA7"/>
                </a:solidFill>
                <a:cs typeface="Tahoma"/>
              </a:rPr>
              <a:t> </a:t>
            </a:r>
            <a:r>
              <a:rPr lang="fr-FR" sz="2000" dirty="0">
                <a:solidFill>
                  <a:srgbClr val="205AA7"/>
                </a:solidFill>
                <a:cs typeface="Tahoma"/>
              </a:rPr>
              <a:t>et</a:t>
            </a:r>
            <a:r>
              <a:rPr lang="fr-FR" sz="2000" spc="-109" dirty="0">
                <a:solidFill>
                  <a:srgbClr val="205AA7"/>
                </a:solidFill>
                <a:cs typeface="Tahoma"/>
              </a:rPr>
              <a:t> </a:t>
            </a:r>
            <a:r>
              <a:rPr lang="fr-FR" sz="2000" spc="-99" dirty="0">
                <a:solidFill>
                  <a:srgbClr val="205AA7"/>
                </a:solidFill>
                <a:cs typeface="Tahoma"/>
              </a:rPr>
              <a:t>une</a:t>
            </a:r>
            <a:r>
              <a:rPr lang="fr-FR" sz="2000" spc="-50" dirty="0">
                <a:solidFill>
                  <a:srgbClr val="205AA7"/>
                </a:solidFill>
                <a:cs typeface="Tahoma"/>
              </a:rPr>
              <a:t> </a:t>
            </a:r>
            <a:r>
              <a:rPr lang="fr-FR" sz="2000" spc="-89" dirty="0">
                <a:solidFill>
                  <a:srgbClr val="205AA7"/>
                </a:solidFill>
                <a:cs typeface="Tahoma"/>
              </a:rPr>
              <a:t>entreprise</a:t>
            </a:r>
            <a:r>
              <a:rPr lang="fr-FR" sz="2000" spc="-50" dirty="0">
                <a:solidFill>
                  <a:srgbClr val="205AA7"/>
                </a:solidFill>
                <a:cs typeface="Tahoma"/>
              </a:rPr>
              <a:t> </a:t>
            </a:r>
            <a:r>
              <a:rPr lang="fr-FR" sz="2000" spc="-20" dirty="0">
                <a:solidFill>
                  <a:srgbClr val="205AA7"/>
                </a:solidFill>
                <a:cs typeface="Tahoma"/>
              </a:rPr>
              <a:t>au</a:t>
            </a:r>
            <a:r>
              <a:rPr lang="fr-FR" sz="2000" spc="-59" dirty="0">
                <a:solidFill>
                  <a:srgbClr val="205AA7"/>
                </a:solidFill>
                <a:cs typeface="Tahoma"/>
              </a:rPr>
              <a:t> </a:t>
            </a:r>
            <a:r>
              <a:rPr lang="fr-FR" sz="2000" spc="-50" dirty="0">
                <a:solidFill>
                  <a:srgbClr val="205AA7"/>
                </a:solidFill>
                <a:cs typeface="Tahoma"/>
              </a:rPr>
              <a:t>bord</a:t>
            </a:r>
            <a:r>
              <a:rPr lang="fr-FR" sz="2000" spc="-59" dirty="0">
                <a:solidFill>
                  <a:srgbClr val="205AA7"/>
                </a:solidFill>
                <a:cs typeface="Tahoma"/>
              </a:rPr>
              <a:t> </a:t>
            </a:r>
            <a:r>
              <a:rPr lang="fr-FR" sz="2000" spc="-89" dirty="0">
                <a:solidFill>
                  <a:srgbClr val="205AA7"/>
                </a:solidFill>
                <a:cs typeface="Tahoma"/>
              </a:rPr>
              <a:t>de</a:t>
            </a:r>
            <a:r>
              <a:rPr lang="fr-FR" sz="2000" spc="-40" dirty="0">
                <a:solidFill>
                  <a:srgbClr val="205AA7"/>
                </a:solidFill>
                <a:cs typeface="Tahoma"/>
              </a:rPr>
              <a:t> </a:t>
            </a:r>
            <a:r>
              <a:rPr lang="fr-FR" sz="2000" dirty="0">
                <a:solidFill>
                  <a:srgbClr val="205AA7"/>
                </a:solidFill>
                <a:cs typeface="Tahoma"/>
              </a:rPr>
              <a:t>la</a:t>
            </a:r>
            <a:r>
              <a:rPr lang="fr-FR" sz="2000" spc="-59" dirty="0">
                <a:solidFill>
                  <a:srgbClr val="205AA7"/>
                </a:solidFill>
                <a:cs typeface="Tahoma"/>
              </a:rPr>
              <a:t> </a:t>
            </a:r>
            <a:r>
              <a:rPr lang="fr-FR" sz="2000" spc="-20" dirty="0">
                <a:solidFill>
                  <a:srgbClr val="205AA7"/>
                </a:solidFill>
                <a:cs typeface="Tahoma"/>
              </a:rPr>
              <a:t>faillite</a:t>
            </a:r>
            <a:r>
              <a:rPr lang="fr-FR" sz="2000" spc="-59" dirty="0">
                <a:solidFill>
                  <a:srgbClr val="205AA7"/>
                </a:solidFill>
                <a:cs typeface="Tahoma"/>
              </a:rPr>
              <a:t> </a:t>
            </a:r>
            <a:r>
              <a:rPr lang="fr-FR" sz="2000" spc="-99" dirty="0">
                <a:solidFill>
                  <a:srgbClr val="205AA7"/>
                </a:solidFill>
                <a:cs typeface="Tahoma"/>
              </a:rPr>
              <a:t>?</a:t>
            </a:r>
            <a:endParaRPr lang="fr-FR" sz="2000" dirty="0">
              <a:solidFill>
                <a:srgbClr val="205AA7"/>
              </a:solidFill>
              <a:cs typeface="Tahoma"/>
            </a:endParaRPr>
          </a:p>
          <a:p>
            <a:pPr marL="359995" marR="488249" indent="-285750">
              <a:spcBef>
                <a:spcPts val="2269"/>
              </a:spcBef>
              <a:buClr>
                <a:srgbClr val="07447C"/>
              </a:buClr>
              <a:buSzPct val="70000"/>
              <a:buFont typeface="Wingdings" panose="05000000000000000000" pitchFamily="2" charset="2"/>
              <a:buChar char="Ø"/>
              <a:tabLst>
                <a:tab pos="358638" algn="l"/>
              </a:tabLst>
            </a:pPr>
            <a:r>
              <a:rPr lang="fr-FR" sz="2000" spc="-69" dirty="0">
                <a:solidFill>
                  <a:srgbClr val="205AA7"/>
                </a:solidFill>
                <a:cs typeface="Tahoma"/>
              </a:rPr>
              <a:t>Prenons </a:t>
            </a:r>
            <a:r>
              <a:rPr lang="fr-FR" sz="2000" spc="-20" dirty="0">
                <a:solidFill>
                  <a:srgbClr val="205AA7"/>
                </a:solidFill>
                <a:cs typeface="Tahoma"/>
              </a:rPr>
              <a:t>un </a:t>
            </a:r>
            <a:r>
              <a:rPr lang="fr-FR" sz="2000" spc="-109" dirty="0">
                <a:solidFill>
                  <a:srgbClr val="205AA7"/>
                </a:solidFill>
                <a:cs typeface="Tahoma"/>
              </a:rPr>
              <a:t>exemple</a:t>
            </a:r>
            <a:r>
              <a:rPr lang="fr-FR" sz="2000" spc="-10" dirty="0">
                <a:solidFill>
                  <a:srgbClr val="205AA7"/>
                </a:solidFill>
                <a:cs typeface="Tahoma"/>
              </a:rPr>
              <a:t> </a:t>
            </a:r>
            <a:r>
              <a:rPr lang="fr-FR" sz="2000" spc="-59" dirty="0">
                <a:solidFill>
                  <a:srgbClr val="205AA7"/>
                </a:solidFill>
                <a:cs typeface="Tahoma"/>
              </a:rPr>
              <a:t>concret</a:t>
            </a:r>
            <a:r>
              <a:rPr lang="fr-FR" sz="2000" spc="-10" dirty="0">
                <a:solidFill>
                  <a:srgbClr val="205AA7"/>
                </a:solidFill>
                <a:cs typeface="Tahoma"/>
              </a:rPr>
              <a:t> </a:t>
            </a:r>
            <a:r>
              <a:rPr lang="fr-FR" sz="2000" dirty="0">
                <a:solidFill>
                  <a:srgbClr val="205AA7"/>
                </a:solidFill>
                <a:cs typeface="Tahoma"/>
              </a:rPr>
              <a:t>et</a:t>
            </a:r>
            <a:r>
              <a:rPr lang="fr-FR" sz="2000" spc="-10" dirty="0">
                <a:solidFill>
                  <a:srgbClr val="205AA7"/>
                </a:solidFill>
                <a:cs typeface="Tahoma"/>
              </a:rPr>
              <a:t> </a:t>
            </a:r>
            <a:r>
              <a:rPr lang="fr-FR" sz="2000" spc="-99" dirty="0">
                <a:solidFill>
                  <a:srgbClr val="205AA7"/>
                </a:solidFill>
                <a:cs typeface="Tahoma"/>
              </a:rPr>
              <a:t>considérons une</a:t>
            </a:r>
            <a:r>
              <a:rPr lang="fr-FR" sz="2000" spc="-20" dirty="0">
                <a:solidFill>
                  <a:srgbClr val="205AA7"/>
                </a:solidFill>
                <a:cs typeface="Tahoma"/>
              </a:rPr>
              <a:t> </a:t>
            </a:r>
            <a:r>
              <a:rPr lang="fr-FR" sz="2000" spc="-59" dirty="0">
                <a:solidFill>
                  <a:srgbClr val="205AA7"/>
                </a:solidFill>
                <a:cs typeface="Tahoma"/>
              </a:rPr>
              <a:t>autre</a:t>
            </a:r>
            <a:r>
              <a:rPr lang="fr-FR" sz="2000" spc="-20" dirty="0">
                <a:solidFill>
                  <a:srgbClr val="205AA7"/>
                </a:solidFill>
                <a:cs typeface="Tahoma"/>
              </a:rPr>
              <a:t> </a:t>
            </a:r>
            <a:r>
              <a:rPr lang="fr-FR" sz="2000" spc="-40" dirty="0">
                <a:solidFill>
                  <a:srgbClr val="205AA7"/>
                </a:solidFill>
                <a:cs typeface="Tahoma"/>
              </a:rPr>
              <a:t>entreprise, </a:t>
            </a:r>
            <a:r>
              <a:rPr lang="fr-FR" sz="2000" i="1" spc="-139" dirty="0">
                <a:solidFill>
                  <a:srgbClr val="205AA7"/>
                </a:solidFill>
                <a:cs typeface="Arial"/>
              </a:rPr>
              <a:t>La Grande Illusion</a:t>
            </a:r>
            <a:r>
              <a:rPr lang="fr-FR" sz="2000" spc="-168" dirty="0">
                <a:solidFill>
                  <a:srgbClr val="205AA7"/>
                </a:solidFill>
                <a:cs typeface="Tahoma"/>
              </a:rPr>
              <a:t>,</a:t>
            </a:r>
            <a:r>
              <a:rPr lang="fr-FR" sz="2000" spc="20" dirty="0">
                <a:solidFill>
                  <a:srgbClr val="205AA7"/>
                </a:solidFill>
                <a:cs typeface="Tahoma"/>
              </a:rPr>
              <a:t> </a:t>
            </a:r>
            <a:r>
              <a:rPr lang="fr-FR" sz="2000" dirty="0">
                <a:solidFill>
                  <a:srgbClr val="205AA7"/>
                </a:solidFill>
                <a:cs typeface="Tahoma"/>
              </a:rPr>
              <a:t>qui</a:t>
            </a:r>
            <a:r>
              <a:rPr lang="fr-FR" sz="2000" spc="10" dirty="0">
                <a:solidFill>
                  <a:srgbClr val="205AA7"/>
                </a:solidFill>
                <a:cs typeface="Tahoma"/>
              </a:rPr>
              <a:t> </a:t>
            </a:r>
            <a:r>
              <a:rPr lang="fr-FR" sz="2000" spc="-168" dirty="0">
                <a:solidFill>
                  <a:srgbClr val="205AA7"/>
                </a:solidFill>
                <a:cs typeface="Tahoma"/>
              </a:rPr>
              <a:t>désire </a:t>
            </a:r>
            <a:r>
              <a:rPr lang="fr-FR" sz="2000" spc="-119" dirty="0">
                <a:solidFill>
                  <a:srgbClr val="205AA7"/>
                </a:solidFill>
                <a:cs typeface="Tahoma"/>
              </a:rPr>
              <a:t>se</a:t>
            </a:r>
            <a:r>
              <a:rPr lang="fr-FR" sz="2000" dirty="0">
                <a:solidFill>
                  <a:srgbClr val="205AA7"/>
                </a:solidFill>
                <a:cs typeface="Tahoma"/>
              </a:rPr>
              <a:t> </a:t>
            </a:r>
            <a:r>
              <a:rPr lang="fr-FR" sz="2000" spc="-59" dirty="0">
                <a:solidFill>
                  <a:srgbClr val="205AA7"/>
                </a:solidFill>
                <a:cs typeface="Tahoma"/>
              </a:rPr>
              <a:t>lancer</a:t>
            </a:r>
            <a:r>
              <a:rPr lang="fr-FR" sz="2000" spc="10" dirty="0">
                <a:solidFill>
                  <a:srgbClr val="205AA7"/>
                </a:solidFill>
                <a:cs typeface="Tahoma"/>
              </a:rPr>
              <a:t> </a:t>
            </a:r>
            <a:r>
              <a:rPr lang="fr-FR" sz="2000" spc="-99" dirty="0">
                <a:solidFill>
                  <a:srgbClr val="205AA7"/>
                </a:solidFill>
                <a:cs typeface="Tahoma"/>
              </a:rPr>
              <a:t>dans</a:t>
            </a:r>
            <a:r>
              <a:rPr lang="fr-FR" sz="2000" dirty="0">
                <a:solidFill>
                  <a:srgbClr val="205AA7"/>
                </a:solidFill>
                <a:cs typeface="Tahoma"/>
              </a:rPr>
              <a:t> la </a:t>
            </a:r>
            <a:r>
              <a:rPr lang="fr-FR" sz="2000" spc="-59" dirty="0">
                <a:solidFill>
                  <a:srgbClr val="205AA7"/>
                </a:solidFill>
                <a:cs typeface="Tahoma"/>
              </a:rPr>
              <a:t>production</a:t>
            </a:r>
            <a:r>
              <a:rPr lang="fr-FR" sz="2000" spc="-10" dirty="0">
                <a:solidFill>
                  <a:srgbClr val="205AA7"/>
                </a:solidFill>
                <a:cs typeface="Tahoma"/>
              </a:rPr>
              <a:t> </a:t>
            </a:r>
            <a:r>
              <a:rPr lang="fr-FR" sz="2000" spc="-50" dirty="0">
                <a:solidFill>
                  <a:srgbClr val="205AA7"/>
                </a:solidFill>
                <a:cs typeface="Tahoma"/>
              </a:rPr>
              <a:t>de </a:t>
            </a:r>
            <a:r>
              <a:rPr lang="fr-FR" sz="2000" spc="-79" dirty="0">
                <a:solidFill>
                  <a:srgbClr val="205AA7"/>
                </a:solidFill>
                <a:cs typeface="Tahoma"/>
              </a:rPr>
              <a:t>cassettes </a:t>
            </a:r>
            <a:r>
              <a:rPr lang="fr-FR" sz="2000" dirty="0">
                <a:solidFill>
                  <a:srgbClr val="205AA7"/>
                </a:solidFill>
                <a:cs typeface="Tahoma"/>
              </a:rPr>
              <a:t>VHS.</a:t>
            </a:r>
            <a:r>
              <a:rPr lang="fr-FR" sz="2000" spc="-50" dirty="0">
                <a:solidFill>
                  <a:srgbClr val="205AA7"/>
                </a:solidFill>
                <a:cs typeface="Tahoma"/>
              </a:rPr>
              <a:t> </a:t>
            </a:r>
            <a:r>
              <a:rPr lang="fr-FR" sz="2000" dirty="0">
                <a:solidFill>
                  <a:srgbClr val="205AA7"/>
                </a:solidFill>
                <a:cs typeface="Tahoma"/>
              </a:rPr>
              <a:t>Elle</a:t>
            </a:r>
            <a:r>
              <a:rPr lang="fr-FR" sz="2000" spc="-20" dirty="0">
                <a:solidFill>
                  <a:srgbClr val="205AA7"/>
                </a:solidFill>
                <a:cs typeface="Tahoma"/>
              </a:rPr>
              <a:t> </a:t>
            </a:r>
            <a:r>
              <a:rPr lang="fr-FR" sz="2000" spc="-69" dirty="0">
                <a:solidFill>
                  <a:srgbClr val="205AA7"/>
                </a:solidFill>
                <a:cs typeface="Tahoma"/>
              </a:rPr>
              <a:t>souhaite</a:t>
            </a:r>
            <a:r>
              <a:rPr lang="fr-FR" sz="2000" spc="-30" dirty="0">
                <a:solidFill>
                  <a:srgbClr val="205AA7"/>
                </a:solidFill>
                <a:cs typeface="Tahoma"/>
              </a:rPr>
              <a:t> </a:t>
            </a:r>
            <a:r>
              <a:rPr lang="fr-FR" sz="2000" spc="-50" dirty="0">
                <a:solidFill>
                  <a:srgbClr val="205AA7"/>
                </a:solidFill>
                <a:cs typeface="Tahoma"/>
              </a:rPr>
              <a:t>obtenir</a:t>
            </a:r>
            <a:r>
              <a:rPr lang="fr-FR" sz="2000" spc="-40" dirty="0">
                <a:solidFill>
                  <a:srgbClr val="205AA7"/>
                </a:solidFill>
                <a:cs typeface="Tahoma"/>
              </a:rPr>
              <a:t> </a:t>
            </a:r>
            <a:r>
              <a:rPr lang="fr-FR" sz="2000" spc="-20" dirty="0">
                <a:solidFill>
                  <a:srgbClr val="205AA7"/>
                </a:solidFill>
                <a:cs typeface="Tahoma"/>
              </a:rPr>
              <a:t>un</a:t>
            </a:r>
            <a:r>
              <a:rPr lang="fr-FR" sz="2000" spc="-30" dirty="0">
                <a:solidFill>
                  <a:srgbClr val="205AA7"/>
                </a:solidFill>
                <a:cs typeface="Tahoma"/>
              </a:rPr>
              <a:t> </a:t>
            </a:r>
            <a:r>
              <a:rPr lang="fr-FR" sz="2000" spc="-129" dirty="0">
                <a:solidFill>
                  <a:srgbClr val="205AA7"/>
                </a:solidFill>
                <a:cs typeface="Tahoma"/>
              </a:rPr>
              <a:t>prêt </a:t>
            </a:r>
            <a:r>
              <a:rPr lang="fr-FR" sz="2000" dirty="0">
                <a:solidFill>
                  <a:srgbClr val="205AA7"/>
                </a:solidFill>
                <a:cs typeface="Tahoma"/>
              </a:rPr>
              <a:t>d’un</a:t>
            </a:r>
            <a:r>
              <a:rPr lang="fr-FR" sz="2000" spc="-30" dirty="0">
                <a:solidFill>
                  <a:srgbClr val="205AA7"/>
                </a:solidFill>
                <a:cs typeface="Tahoma"/>
              </a:rPr>
              <a:t> </a:t>
            </a:r>
            <a:r>
              <a:rPr lang="fr-FR" sz="2000" spc="-20" dirty="0">
                <a:solidFill>
                  <a:srgbClr val="205AA7"/>
                </a:solidFill>
                <a:cs typeface="Tahoma"/>
              </a:rPr>
              <a:t>million d’euros également</a:t>
            </a:r>
            <a:r>
              <a:rPr lang="fr-FR" sz="2000" spc="69" dirty="0">
                <a:solidFill>
                  <a:srgbClr val="205AA7"/>
                </a:solidFill>
                <a:cs typeface="Tahoma"/>
              </a:rPr>
              <a:t>.</a:t>
            </a:r>
            <a:endParaRPr lang="fr-FR" sz="2000" dirty="0">
              <a:solidFill>
                <a:srgbClr val="205AA7"/>
              </a:solidFill>
              <a:cs typeface="Tahoma"/>
            </a:endParaRPr>
          </a:p>
          <a:p>
            <a:pPr marL="359995" marR="412746" indent="-285750" algn="just">
              <a:spcBef>
                <a:spcPts val="2269"/>
              </a:spcBef>
              <a:buClr>
                <a:srgbClr val="07447C"/>
              </a:buClr>
              <a:buSzPct val="70000"/>
              <a:buFont typeface="Wingdings" panose="05000000000000000000" pitchFamily="2" charset="2"/>
              <a:buChar char="Ø"/>
              <a:tabLst>
                <a:tab pos="358638" algn="l"/>
              </a:tabLst>
            </a:pPr>
            <a:r>
              <a:rPr lang="fr-FR" sz="2000" spc="-20" dirty="0">
                <a:solidFill>
                  <a:srgbClr val="205AA7"/>
                </a:solidFill>
                <a:cs typeface="Tahoma"/>
              </a:rPr>
              <a:t>Il paraît assez évident qu’une telle </a:t>
            </a:r>
            <a:r>
              <a:rPr lang="fr-FR" sz="2000" spc="-89" dirty="0">
                <a:solidFill>
                  <a:srgbClr val="205AA7"/>
                </a:solidFill>
                <a:cs typeface="Tahoma"/>
              </a:rPr>
              <a:t>entreprise</a:t>
            </a:r>
            <a:r>
              <a:rPr lang="fr-FR" sz="2000" spc="-40" dirty="0">
                <a:solidFill>
                  <a:srgbClr val="205AA7"/>
                </a:solidFill>
                <a:cs typeface="Tahoma"/>
              </a:rPr>
              <a:t> est</a:t>
            </a:r>
            <a:r>
              <a:rPr lang="fr-FR" sz="2000" spc="-30" dirty="0">
                <a:solidFill>
                  <a:srgbClr val="205AA7"/>
                </a:solidFill>
                <a:cs typeface="Tahoma"/>
              </a:rPr>
              <a:t> </a:t>
            </a:r>
            <a:r>
              <a:rPr lang="fr-FR" sz="2000" spc="-59" dirty="0">
                <a:solidFill>
                  <a:srgbClr val="205AA7"/>
                </a:solidFill>
                <a:cs typeface="Tahoma"/>
              </a:rPr>
              <a:t>bien</a:t>
            </a:r>
            <a:r>
              <a:rPr lang="fr-FR" sz="2000" spc="-40" dirty="0">
                <a:solidFill>
                  <a:srgbClr val="205AA7"/>
                </a:solidFill>
                <a:cs typeface="Tahoma"/>
              </a:rPr>
              <a:t> plus</a:t>
            </a:r>
            <a:r>
              <a:rPr lang="fr-FR" sz="2000" spc="-30" dirty="0">
                <a:solidFill>
                  <a:srgbClr val="205AA7"/>
                </a:solidFill>
                <a:cs typeface="Tahoma"/>
              </a:rPr>
              <a:t> </a:t>
            </a:r>
            <a:r>
              <a:rPr lang="fr-FR" sz="2000" spc="-40" dirty="0">
                <a:solidFill>
                  <a:srgbClr val="205AA7"/>
                </a:solidFill>
                <a:cs typeface="Tahoma"/>
              </a:rPr>
              <a:t>risquée</a:t>
            </a:r>
            <a:r>
              <a:rPr lang="fr-FR" sz="2000" spc="-168" dirty="0">
                <a:solidFill>
                  <a:srgbClr val="205AA7"/>
                </a:solidFill>
                <a:cs typeface="Tahoma"/>
              </a:rPr>
              <a:t> </a:t>
            </a:r>
            <a:r>
              <a:rPr lang="fr-FR" sz="2000" spc="-99" dirty="0">
                <a:solidFill>
                  <a:srgbClr val="205AA7"/>
                </a:solidFill>
                <a:cs typeface="Tahoma"/>
              </a:rPr>
              <a:t>que Kahn SAS</a:t>
            </a:r>
            <a:r>
              <a:rPr lang="fr-FR" sz="2000" spc="-20" dirty="0">
                <a:solidFill>
                  <a:srgbClr val="205AA7"/>
                </a:solidFill>
                <a:cs typeface="Tahoma"/>
              </a:rPr>
              <a:t>.</a:t>
            </a:r>
            <a:endParaRPr lang="fr-FR" sz="2000" dirty="0">
              <a:solidFill>
                <a:srgbClr val="205AA7"/>
              </a:solidFill>
              <a:cs typeface="Tahoma"/>
            </a:endParaRPr>
          </a:p>
        </p:txBody>
      </p:sp>
    </p:spTree>
    <p:extLst>
      <p:ext uri="{BB962C8B-B14F-4D97-AF65-F5344CB8AC3E}">
        <p14:creationId xmlns:p14="http://schemas.microsoft.com/office/powerpoint/2010/main" val="3272518004"/>
      </p:ext>
    </p:extLst>
  </p:cSld>
  <p:clrMapOvr>
    <a:masterClrMapping/>
  </p:clrMapOvr>
  <p:transition>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3568" y="260648"/>
            <a:ext cx="8229600" cy="750021"/>
          </a:xfrm>
          <a:prstGeom prst="rect">
            <a:avLst/>
          </a:prstGeom>
        </p:spPr>
        <p:txBody>
          <a:bodyPr vert="horz" wrap="square" lIns="0" tIns="133167" rIns="0" bIns="0" rtlCol="0" anchor="ctr">
            <a:spAutoFit/>
          </a:bodyPr>
          <a:lstStyle/>
          <a:p>
            <a:pPr marL="25168">
              <a:spcBef>
                <a:spcPts val="268"/>
              </a:spcBef>
            </a:pPr>
            <a:r>
              <a:rPr lang="fr-FR" spc="-40" dirty="0"/>
              <a:t>Les mesures en capital (10/12)</a:t>
            </a:r>
            <a:br>
              <a:rPr lang="fr-FR" spc="-40" dirty="0"/>
            </a:br>
            <a:r>
              <a:rPr lang="fr-FR" sz="1600" spc="-40" dirty="0"/>
              <a:t>Dimension « risque » du prêt (2/2)</a:t>
            </a:r>
            <a:endParaRPr sz="1600" spc="-20" dirty="0"/>
          </a:p>
        </p:txBody>
      </p:sp>
      <p:sp>
        <p:nvSpPr>
          <p:cNvPr id="7" name="object 7"/>
          <p:cNvSpPr txBox="1"/>
          <p:nvPr/>
        </p:nvSpPr>
        <p:spPr>
          <a:xfrm>
            <a:off x="395536" y="1484784"/>
            <a:ext cx="8083290" cy="3460981"/>
          </a:xfrm>
          <a:prstGeom prst="rect">
            <a:avLst/>
          </a:prstGeom>
        </p:spPr>
        <p:txBody>
          <a:bodyPr vert="horz" wrap="square" lIns="0" tIns="23909" rIns="0" bIns="0" rtlCol="0">
            <a:spAutoFit/>
          </a:bodyPr>
          <a:lstStyle/>
          <a:p>
            <a:pPr marL="359995" indent="-285750">
              <a:lnSpc>
                <a:spcPts val="2378"/>
              </a:lnSpc>
              <a:spcBef>
                <a:spcPts val="188"/>
              </a:spcBef>
              <a:buClr>
                <a:srgbClr val="07447C"/>
              </a:buClr>
              <a:buSzPct val="70000"/>
              <a:buFont typeface="Wingdings" panose="05000000000000000000" pitchFamily="2" charset="2"/>
              <a:buChar char="Ø"/>
              <a:tabLst>
                <a:tab pos="358638" algn="l"/>
              </a:tabLst>
            </a:pPr>
            <a:endParaRPr lang="fr-FR" dirty="0">
              <a:solidFill>
                <a:srgbClr val="205AA7"/>
              </a:solidFill>
              <a:cs typeface="Tahoma"/>
            </a:endParaRPr>
          </a:p>
          <a:p>
            <a:pPr marL="417145" marR="60402" indent="-342900" algn="just">
              <a:spcBef>
                <a:spcPts val="188"/>
              </a:spcBef>
              <a:buClr>
                <a:srgbClr val="07447C"/>
              </a:buClr>
              <a:buSzPct val="70000"/>
              <a:buFont typeface="Wingdings" panose="05000000000000000000" pitchFamily="2" charset="2"/>
              <a:buChar char="Ø"/>
              <a:tabLst>
                <a:tab pos="358638" algn="l"/>
              </a:tabLst>
            </a:pPr>
            <a:r>
              <a:rPr lang="fr-FR" sz="2000" dirty="0">
                <a:solidFill>
                  <a:srgbClr val="205AA7"/>
                </a:solidFill>
                <a:cs typeface="Tahoma"/>
              </a:rPr>
              <a:t>La</a:t>
            </a:r>
            <a:r>
              <a:rPr lang="fr-FR" sz="2000" spc="-40" dirty="0">
                <a:solidFill>
                  <a:srgbClr val="205AA7"/>
                </a:solidFill>
                <a:cs typeface="Tahoma"/>
              </a:rPr>
              <a:t> politique</a:t>
            </a:r>
            <a:r>
              <a:rPr lang="fr-FR" sz="2000" spc="-30" dirty="0">
                <a:solidFill>
                  <a:srgbClr val="205AA7"/>
                </a:solidFill>
                <a:cs typeface="Tahoma"/>
              </a:rPr>
              <a:t> </a:t>
            </a:r>
            <a:r>
              <a:rPr lang="fr-FR" sz="2000" spc="-79" dirty="0" err="1">
                <a:solidFill>
                  <a:srgbClr val="205AA7"/>
                </a:solidFill>
                <a:cs typeface="Tahoma"/>
              </a:rPr>
              <a:t>macroprudentielle</a:t>
            </a:r>
            <a:r>
              <a:rPr lang="fr-FR" sz="2000" spc="-40" dirty="0">
                <a:solidFill>
                  <a:srgbClr val="205AA7"/>
                </a:solidFill>
                <a:cs typeface="Tahoma"/>
              </a:rPr>
              <a:t> </a:t>
            </a:r>
            <a:r>
              <a:rPr lang="fr-FR" sz="2000" spc="-109" dirty="0">
                <a:solidFill>
                  <a:srgbClr val="205AA7"/>
                </a:solidFill>
                <a:cs typeface="Tahoma"/>
              </a:rPr>
              <a:t>prend</a:t>
            </a:r>
            <a:r>
              <a:rPr lang="fr-FR" sz="2000" spc="-20" dirty="0">
                <a:solidFill>
                  <a:srgbClr val="205AA7"/>
                </a:solidFill>
                <a:cs typeface="Tahoma"/>
              </a:rPr>
              <a:t> </a:t>
            </a:r>
            <a:r>
              <a:rPr lang="fr-FR" sz="2000" spc="-89" dirty="0">
                <a:solidFill>
                  <a:srgbClr val="205AA7"/>
                </a:solidFill>
                <a:cs typeface="Tahoma"/>
              </a:rPr>
              <a:t>en</a:t>
            </a:r>
            <a:r>
              <a:rPr lang="fr-FR" sz="2000" spc="-40" dirty="0">
                <a:solidFill>
                  <a:srgbClr val="205AA7"/>
                </a:solidFill>
                <a:cs typeface="Tahoma"/>
              </a:rPr>
              <a:t> </a:t>
            </a:r>
            <a:r>
              <a:rPr lang="fr-FR" sz="2000" spc="-59" dirty="0">
                <a:solidFill>
                  <a:srgbClr val="205AA7"/>
                </a:solidFill>
                <a:cs typeface="Tahoma"/>
              </a:rPr>
              <a:t>compte</a:t>
            </a:r>
            <a:r>
              <a:rPr lang="fr-FR" sz="2000" spc="-30" dirty="0">
                <a:solidFill>
                  <a:srgbClr val="205AA7"/>
                </a:solidFill>
                <a:cs typeface="Tahoma"/>
              </a:rPr>
              <a:t> </a:t>
            </a:r>
            <a:r>
              <a:rPr lang="fr-FR" sz="2000" spc="-40" dirty="0">
                <a:solidFill>
                  <a:srgbClr val="205AA7"/>
                </a:solidFill>
                <a:cs typeface="Tahoma"/>
              </a:rPr>
              <a:t>ce </a:t>
            </a:r>
            <a:r>
              <a:rPr lang="fr-FR" sz="2000" spc="-69" dirty="0">
                <a:solidFill>
                  <a:srgbClr val="205AA7"/>
                </a:solidFill>
                <a:cs typeface="Tahoma"/>
              </a:rPr>
              <a:t>risque</a:t>
            </a:r>
            <a:r>
              <a:rPr lang="fr-FR" sz="2000" spc="-20" dirty="0">
                <a:solidFill>
                  <a:srgbClr val="205AA7"/>
                </a:solidFill>
                <a:cs typeface="Tahoma"/>
              </a:rPr>
              <a:t> </a:t>
            </a:r>
            <a:r>
              <a:rPr lang="fr-FR" sz="2000" dirty="0">
                <a:solidFill>
                  <a:srgbClr val="205AA7"/>
                </a:solidFill>
                <a:cs typeface="Tahoma"/>
              </a:rPr>
              <a:t>et</a:t>
            </a:r>
            <a:r>
              <a:rPr lang="fr-FR" sz="2000" spc="-30" dirty="0">
                <a:solidFill>
                  <a:srgbClr val="205AA7"/>
                </a:solidFill>
                <a:cs typeface="Tahoma"/>
              </a:rPr>
              <a:t> </a:t>
            </a:r>
            <a:r>
              <a:rPr lang="fr-FR" sz="2000" spc="-69" dirty="0">
                <a:solidFill>
                  <a:srgbClr val="205AA7"/>
                </a:solidFill>
                <a:cs typeface="Tahoma"/>
              </a:rPr>
              <a:t>va </a:t>
            </a:r>
            <a:r>
              <a:rPr lang="fr-FR" sz="2000" spc="-89" dirty="0">
                <a:solidFill>
                  <a:srgbClr val="205AA7"/>
                </a:solidFill>
                <a:cs typeface="Tahoma"/>
              </a:rPr>
              <a:t>exiger</a:t>
            </a:r>
            <a:r>
              <a:rPr lang="fr-FR" sz="2000" spc="-59" dirty="0">
                <a:solidFill>
                  <a:srgbClr val="205AA7"/>
                </a:solidFill>
                <a:cs typeface="Tahoma"/>
              </a:rPr>
              <a:t> </a:t>
            </a:r>
            <a:r>
              <a:rPr lang="fr-FR" sz="2000" spc="-99" dirty="0">
                <a:solidFill>
                  <a:srgbClr val="205AA7"/>
                </a:solidFill>
                <a:cs typeface="Tahoma"/>
              </a:rPr>
              <a:t>de</a:t>
            </a:r>
            <a:r>
              <a:rPr lang="fr-FR" sz="2000" spc="-20" dirty="0">
                <a:solidFill>
                  <a:srgbClr val="205AA7"/>
                </a:solidFill>
                <a:cs typeface="Tahoma"/>
              </a:rPr>
              <a:t> </a:t>
            </a:r>
            <a:r>
              <a:rPr lang="fr-FR" sz="2000" dirty="0">
                <a:solidFill>
                  <a:srgbClr val="205AA7"/>
                </a:solidFill>
                <a:cs typeface="Tahoma"/>
              </a:rPr>
              <a:t>la </a:t>
            </a:r>
            <a:r>
              <a:rPr lang="fr-FR" sz="2000" spc="-109" dirty="0">
                <a:solidFill>
                  <a:srgbClr val="205AA7"/>
                </a:solidFill>
                <a:cs typeface="Tahoma"/>
              </a:rPr>
              <a:t>banque</a:t>
            </a:r>
            <a:r>
              <a:rPr lang="fr-FR" sz="2000" spc="-20" dirty="0">
                <a:solidFill>
                  <a:srgbClr val="205AA7"/>
                </a:solidFill>
                <a:cs typeface="Tahoma"/>
              </a:rPr>
              <a:t> </a:t>
            </a:r>
            <a:r>
              <a:rPr lang="fr-FR" sz="2000" spc="119" dirty="0">
                <a:solidFill>
                  <a:srgbClr val="205AA7"/>
                </a:solidFill>
                <a:cs typeface="Tahoma"/>
              </a:rPr>
              <a:t>RC Strasbourg </a:t>
            </a:r>
            <a:r>
              <a:rPr lang="fr-FR" sz="2000" spc="-50" dirty="0">
                <a:solidFill>
                  <a:srgbClr val="205AA7"/>
                </a:solidFill>
                <a:cs typeface="Tahoma"/>
              </a:rPr>
              <a:t>qu’elle</a:t>
            </a:r>
            <a:r>
              <a:rPr lang="fr-FR" sz="2000" spc="-20" dirty="0">
                <a:solidFill>
                  <a:srgbClr val="205AA7"/>
                </a:solidFill>
                <a:cs typeface="Tahoma"/>
              </a:rPr>
              <a:t> </a:t>
            </a:r>
            <a:r>
              <a:rPr lang="fr-FR" sz="2000" spc="-159" dirty="0">
                <a:solidFill>
                  <a:srgbClr val="205AA7"/>
                </a:solidFill>
                <a:cs typeface="Tahoma"/>
              </a:rPr>
              <a:t>détienne </a:t>
            </a:r>
            <a:r>
              <a:rPr lang="fr-FR" sz="2000" spc="-20" dirty="0">
                <a:solidFill>
                  <a:srgbClr val="205AA7"/>
                </a:solidFill>
                <a:cs typeface="Tahoma"/>
              </a:rPr>
              <a:t>50</a:t>
            </a:r>
            <a:r>
              <a:rPr lang="fr-FR" sz="2000" spc="-10" dirty="0">
                <a:solidFill>
                  <a:srgbClr val="205AA7"/>
                </a:solidFill>
                <a:cs typeface="Tahoma"/>
              </a:rPr>
              <a:t> </a:t>
            </a:r>
            <a:r>
              <a:rPr lang="fr-FR" sz="2000" spc="-69" dirty="0">
                <a:solidFill>
                  <a:srgbClr val="205AA7"/>
                </a:solidFill>
                <a:cs typeface="Tahoma"/>
              </a:rPr>
              <a:t>centimes</a:t>
            </a:r>
            <a:r>
              <a:rPr lang="fr-FR" sz="2000" spc="-10" dirty="0">
                <a:solidFill>
                  <a:srgbClr val="205AA7"/>
                </a:solidFill>
                <a:cs typeface="Tahoma"/>
              </a:rPr>
              <a:t> </a:t>
            </a:r>
            <a:r>
              <a:rPr lang="fr-FR" sz="2000" spc="-40" dirty="0">
                <a:solidFill>
                  <a:srgbClr val="205AA7"/>
                </a:solidFill>
                <a:cs typeface="Tahoma"/>
              </a:rPr>
              <a:t>pour</a:t>
            </a:r>
            <a:r>
              <a:rPr lang="fr-FR" sz="2000" dirty="0">
                <a:solidFill>
                  <a:srgbClr val="205AA7"/>
                </a:solidFill>
                <a:cs typeface="Tahoma"/>
              </a:rPr>
              <a:t> </a:t>
            </a:r>
            <a:r>
              <a:rPr lang="fr-FR" sz="2000" spc="-20" dirty="0">
                <a:solidFill>
                  <a:srgbClr val="205AA7"/>
                </a:solidFill>
                <a:cs typeface="Tahoma"/>
              </a:rPr>
              <a:t>chaque </a:t>
            </a:r>
            <a:r>
              <a:rPr lang="fr-FR" sz="2000" spc="-89" dirty="0">
                <a:solidFill>
                  <a:srgbClr val="205AA7"/>
                </a:solidFill>
                <a:cs typeface="Tahoma"/>
              </a:rPr>
              <a:t>euro</a:t>
            </a:r>
            <a:r>
              <a:rPr lang="fr-FR" sz="2000" spc="-69" dirty="0">
                <a:solidFill>
                  <a:srgbClr val="205AA7"/>
                </a:solidFill>
                <a:cs typeface="Tahoma"/>
              </a:rPr>
              <a:t> </a:t>
            </a:r>
            <a:r>
              <a:rPr lang="fr-FR" sz="2000" spc="-139" dirty="0">
                <a:solidFill>
                  <a:srgbClr val="205AA7"/>
                </a:solidFill>
                <a:cs typeface="Tahoma"/>
              </a:rPr>
              <a:t>prêté </a:t>
            </a:r>
            <a:r>
              <a:rPr lang="fr-FR" sz="2000" spc="-1159" dirty="0">
                <a:solidFill>
                  <a:srgbClr val="205AA7"/>
                </a:solidFill>
                <a:cs typeface="Tahoma"/>
              </a:rPr>
              <a:t>`</a:t>
            </a:r>
            <a:r>
              <a:rPr lang="fr-FR" sz="2000" spc="-89" dirty="0">
                <a:solidFill>
                  <a:srgbClr val="205AA7"/>
                </a:solidFill>
                <a:cs typeface="Tahoma"/>
              </a:rPr>
              <a:t>a</a:t>
            </a:r>
            <a:r>
              <a:rPr lang="fr-FR" sz="2000" spc="30" dirty="0">
                <a:solidFill>
                  <a:srgbClr val="205AA7"/>
                </a:solidFill>
                <a:cs typeface="Tahoma"/>
              </a:rPr>
              <a:t> </a:t>
            </a:r>
            <a:r>
              <a:rPr lang="fr-FR" sz="2000" spc="-40" dirty="0">
                <a:solidFill>
                  <a:srgbClr val="205AA7"/>
                </a:solidFill>
                <a:cs typeface="Tahoma"/>
              </a:rPr>
              <a:t>cette</a:t>
            </a:r>
            <a:r>
              <a:rPr lang="fr-FR" sz="2000" spc="-30" dirty="0">
                <a:solidFill>
                  <a:srgbClr val="205AA7"/>
                </a:solidFill>
                <a:cs typeface="Tahoma"/>
              </a:rPr>
              <a:t> </a:t>
            </a:r>
            <a:r>
              <a:rPr lang="fr-FR" sz="2000" spc="-89" dirty="0">
                <a:solidFill>
                  <a:srgbClr val="205AA7"/>
                </a:solidFill>
                <a:cs typeface="Tahoma"/>
              </a:rPr>
              <a:t>entreprise</a:t>
            </a:r>
            <a:r>
              <a:rPr lang="fr-FR" sz="2000" dirty="0">
                <a:solidFill>
                  <a:srgbClr val="205AA7"/>
                </a:solidFill>
                <a:cs typeface="Tahoma"/>
              </a:rPr>
              <a:t> </a:t>
            </a:r>
            <a:r>
              <a:rPr lang="fr-FR" sz="2000" spc="-69" dirty="0">
                <a:solidFill>
                  <a:srgbClr val="205AA7"/>
                </a:solidFill>
                <a:cs typeface="Tahoma"/>
              </a:rPr>
              <a:t>(contrairement</a:t>
            </a:r>
            <a:r>
              <a:rPr lang="fr-FR" sz="2000" dirty="0">
                <a:solidFill>
                  <a:srgbClr val="205AA7"/>
                </a:solidFill>
                <a:cs typeface="Tahoma"/>
              </a:rPr>
              <a:t> </a:t>
            </a:r>
            <a:r>
              <a:rPr lang="fr-FR" sz="2000" spc="-59" dirty="0">
                <a:solidFill>
                  <a:srgbClr val="205AA7"/>
                </a:solidFill>
                <a:cs typeface="Tahoma"/>
              </a:rPr>
              <a:t>aux</a:t>
            </a:r>
            <a:r>
              <a:rPr lang="fr-FR" sz="2000" spc="-10" dirty="0">
                <a:solidFill>
                  <a:srgbClr val="205AA7"/>
                </a:solidFill>
                <a:cs typeface="Tahoma"/>
              </a:rPr>
              <a:t> </a:t>
            </a:r>
            <a:r>
              <a:rPr lang="fr-FR" sz="2000" dirty="0">
                <a:solidFill>
                  <a:srgbClr val="205AA7"/>
                </a:solidFill>
                <a:cs typeface="Tahoma"/>
              </a:rPr>
              <a:t>5</a:t>
            </a:r>
            <a:r>
              <a:rPr lang="fr-FR" sz="2000" spc="-10" dirty="0">
                <a:solidFill>
                  <a:srgbClr val="205AA7"/>
                </a:solidFill>
                <a:cs typeface="Tahoma"/>
              </a:rPr>
              <a:t> </a:t>
            </a:r>
            <a:r>
              <a:rPr lang="fr-FR" sz="2000" spc="-69" dirty="0">
                <a:solidFill>
                  <a:srgbClr val="205AA7"/>
                </a:solidFill>
                <a:cs typeface="Tahoma"/>
              </a:rPr>
              <a:t>centimes</a:t>
            </a:r>
            <a:r>
              <a:rPr lang="fr-FR" sz="2000" dirty="0">
                <a:solidFill>
                  <a:srgbClr val="205AA7"/>
                </a:solidFill>
                <a:cs typeface="Tahoma"/>
              </a:rPr>
              <a:t> </a:t>
            </a:r>
            <a:r>
              <a:rPr lang="fr-FR" sz="2000" spc="-59" dirty="0">
                <a:solidFill>
                  <a:srgbClr val="205AA7"/>
                </a:solidFill>
                <a:cs typeface="Tahoma"/>
              </a:rPr>
              <a:t>exigés pour Kahn SAS </a:t>
            </a:r>
            <a:r>
              <a:rPr lang="fr-FR" sz="2000" spc="-40" dirty="0">
                <a:solidFill>
                  <a:srgbClr val="205AA7"/>
                </a:solidFill>
                <a:cs typeface="Tahoma"/>
              </a:rPr>
              <a:t>pour</a:t>
            </a:r>
            <a:r>
              <a:rPr lang="fr-FR" sz="2000" spc="-50" dirty="0">
                <a:solidFill>
                  <a:srgbClr val="205AA7"/>
                </a:solidFill>
                <a:cs typeface="Tahoma"/>
              </a:rPr>
              <a:t> </a:t>
            </a:r>
            <a:r>
              <a:rPr lang="fr-FR" sz="2000" dirty="0">
                <a:solidFill>
                  <a:srgbClr val="205AA7"/>
                </a:solidFill>
                <a:cs typeface="Tahoma"/>
              </a:rPr>
              <a:t>le</a:t>
            </a:r>
            <a:r>
              <a:rPr lang="fr-FR" sz="2000" spc="-59" dirty="0">
                <a:solidFill>
                  <a:srgbClr val="205AA7"/>
                </a:solidFill>
                <a:cs typeface="Tahoma"/>
              </a:rPr>
              <a:t> </a:t>
            </a:r>
            <a:r>
              <a:rPr lang="fr-FR" sz="2000" spc="-198" dirty="0">
                <a:solidFill>
                  <a:srgbClr val="205AA7"/>
                </a:solidFill>
                <a:cs typeface="Tahoma"/>
              </a:rPr>
              <a:t>même </a:t>
            </a:r>
            <a:r>
              <a:rPr lang="fr-FR" sz="2000" spc="-20" dirty="0">
                <a:solidFill>
                  <a:srgbClr val="205AA7"/>
                </a:solidFill>
                <a:cs typeface="Tahoma"/>
              </a:rPr>
              <a:t>montant).</a:t>
            </a:r>
          </a:p>
          <a:p>
            <a:pPr marL="74245" marR="60402">
              <a:spcBef>
                <a:spcPts val="188"/>
              </a:spcBef>
              <a:buClr>
                <a:srgbClr val="07447C"/>
              </a:buClr>
              <a:buSzPct val="70000"/>
              <a:tabLst>
                <a:tab pos="358638" algn="l"/>
              </a:tabLst>
            </a:pPr>
            <a:endParaRPr lang="fr-FR" sz="2000" dirty="0">
              <a:solidFill>
                <a:srgbClr val="205AA7"/>
              </a:solidFill>
              <a:cs typeface="Tahoma"/>
            </a:endParaRPr>
          </a:p>
          <a:p>
            <a:pPr marL="417145" marR="205116" indent="-342900">
              <a:spcBef>
                <a:spcPts val="10"/>
              </a:spcBef>
              <a:buClr>
                <a:srgbClr val="07447C"/>
              </a:buClr>
              <a:buSzPct val="70000"/>
              <a:buFont typeface="Wingdings" panose="05000000000000000000" pitchFamily="2" charset="2"/>
              <a:buChar char="Ø"/>
              <a:tabLst>
                <a:tab pos="358638" algn="l"/>
              </a:tabLst>
            </a:pPr>
            <a:r>
              <a:rPr lang="fr-FR" sz="2000" spc="-20" dirty="0">
                <a:solidFill>
                  <a:srgbClr val="205AA7"/>
                </a:solidFill>
                <a:cs typeface="Tahoma"/>
              </a:rPr>
              <a:t>Il</a:t>
            </a:r>
            <a:r>
              <a:rPr lang="fr-FR" sz="2000" spc="-109" dirty="0">
                <a:solidFill>
                  <a:srgbClr val="205AA7"/>
                </a:solidFill>
                <a:cs typeface="Tahoma"/>
              </a:rPr>
              <a:t> </a:t>
            </a:r>
            <a:r>
              <a:rPr lang="fr-FR" sz="2000" dirty="0">
                <a:solidFill>
                  <a:srgbClr val="205AA7"/>
                </a:solidFill>
                <a:cs typeface="Tahoma"/>
              </a:rPr>
              <a:t>y</a:t>
            </a:r>
            <a:r>
              <a:rPr lang="fr-FR" sz="2000" spc="-69" dirty="0">
                <a:solidFill>
                  <a:srgbClr val="205AA7"/>
                </a:solidFill>
                <a:cs typeface="Tahoma"/>
              </a:rPr>
              <a:t> </a:t>
            </a:r>
            <a:r>
              <a:rPr lang="fr-FR" sz="2000" dirty="0">
                <a:solidFill>
                  <a:srgbClr val="205AA7"/>
                </a:solidFill>
                <a:cs typeface="Tahoma"/>
              </a:rPr>
              <a:t>a</a:t>
            </a:r>
            <a:r>
              <a:rPr lang="fr-FR" sz="2000" spc="-79" dirty="0">
                <a:solidFill>
                  <a:srgbClr val="205AA7"/>
                </a:solidFill>
                <a:cs typeface="Tahoma"/>
              </a:rPr>
              <a:t> </a:t>
            </a:r>
            <a:r>
              <a:rPr lang="fr-FR" sz="2000" spc="-20" dirty="0">
                <a:solidFill>
                  <a:srgbClr val="205AA7"/>
                </a:solidFill>
                <a:cs typeface="Tahoma"/>
              </a:rPr>
              <a:t>un</a:t>
            </a:r>
            <a:r>
              <a:rPr lang="fr-FR" sz="2000" spc="-79" dirty="0">
                <a:solidFill>
                  <a:srgbClr val="205AA7"/>
                </a:solidFill>
                <a:cs typeface="Tahoma"/>
              </a:rPr>
              <a:t> </a:t>
            </a:r>
            <a:r>
              <a:rPr lang="fr-FR" sz="2000" b="1" spc="-40" dirty="0">
                <a:solidFill>
                  <a:srgbClr val="205AA7"/>
                </a:solidFill>
                <a:cs typeface="Tahoma"/>
              </a:rPr>
              <a:t>multiplicateur</a:t>
            </a:r>
            <a:r>
              <a:rPr lang="fr-FR" sz="2000" b="1" spc="-79" dirty="0">
                <a:solidFill>
                  <a:srgbClr val="205AA7"/>
                </a:solidFill>
                <a:cs typeface="Tahoma"/>
              </a:rPr>
              <a:t> </a:t>
            </a:r>
            <a:r>
              <a:rPr lang="fr-FR" sz="2000" b="1" spc="-99" dirty="0">
                <a:solidFill>
                  <a:srgbClr val="205AA7"/>
                </a:solidFill>
                <a:cs typeface="Tahoma"/>
              </a:rPr>
              <a:t>de</a:t>
            </a:r>
            <a:r>
              <a:rPr lang="fr-FR" sz="2000" b="1" spc="-59" dirty="0">
                <a:solidFill>
                  <a:srgbClr val="205AA7"/>
                </a:solidFill>
                <a:cs typeface="Tahoma"/>
              </a:rPr>
              <a:t> </a:t>
            </a:r>
            <a:r>
              <a:rPr lang="fr-FR" sz="2000" b="1" spc="-20" dirty="0">
                <a:solidFill>
                  <a:srgbClr val="205AA7"/>
                </a:solidFill>
                <a:cs typeface="Tahoma"/>
              </a:rPr>
              <a:t>10</a:t>
            </a:r>
            <a:r>
              <a:rPr lang="fr-FR" sz="2000" b="1" spc="-69" dirty="0">
                <a:solidFill>
                  <a:srgbClr val="205AA7"/>
                </a:solidFill>
                <a:cs typeface="Tahoma"/>
              </a:rPr>
              <a:t> </a:t>
            </a:r>
            <a:r>
              <a:rPr lang="fr-FR" sz="2000" dirty="0">
                <a:solidFill>
                  <a:srgbClr val="205AA7"/>
                </a:solidFill>
                <a:cs typeface="Tahoma"/>
              </a:rPr>
              <a:t>:</a:t>
            </a:r>
            <a:r>
              <a:rPr lang="fr-FR" sz="2000" spc="109" dirty="0">
                <a:solidFill>
                  <a:srgbClr val="205AA7"/>
                </a:solidFill>
                <a:cs typeface="Tahoma"/>
              </a:rPr>
              <a:t> </a:t>
            </a:r>
            <a:r>
              <a:rPr lang="fr-FR" sz="2000" dirty="0">
                <a:solidFill>
                  <a:srgbClr val="205AA7"/>
                </a:solidFill>
                <a:cs typeface="Tahoma"/>
              </a:rPr>
              <a:t>c’est</a:t>
            </a:r>
            <a:r>
              <a:rPr lang="fr-FR" sz="2000" spc="-79" dirty="0">
                <a:solidFill>
                  <a:srgbClr val="205AA7"/>
                </a:solidFill>
                <a:cs typeface="Tahoma"/>
              </a:rPr>
              <a:t> comme</a:t>
            </a:r>
            <a:r>
              <a:rPr lang="fr-FR" sz="2000" spc="-69" dirty="0">
                <a:solidFill>
                  <a:srgbClr val="205AA7"/>
                </a:solidFill>
                <a:cs typeface="Tahoma"/>
              </a:rPr>
              <a:t> </a:t>
            </a:r>
            <a:r>
              <a:rPr lang="fr-FR" sz="2000" dirty="0">
                <a:solidFill>
                  <a:srgbClr val="205AA7"/>
                </a:solidFill>
                <a:cs typeface="Tahoma"/>
              </a:rPr>
              <a:t>si</a:t>
            </a:r>
            <a:r>
              <a:rPr lang="fr-FR" sz="2000" spc="-79" dirty="0">
                <a:solidFill>
                  <a:srgbClr val="205AA7"/>
                </a:solidFill>
                <a:cs typeface="Tahoma"/>
              </a:rPr>
              <a:t> </a:t>
            </a:r>
            <a:r>
              <a:rPr lang="fr-FR" sz="2000" dirty="0">
                <a:solidFill>
                  <a:srgbClr val="205AA7"/>
                </a:solidFill>
                <a:cs typeface="Tahoma"/>
              </a:rPr>
              <a:t>1</a:t>
            </a:r>
            <a:r>
              <a:rPr lang="fr-FR" sz="2000" spc="-79" dirty="0">
                <a:solidFill>
                  <a:srgbClr val="205AA7"/>
                </a:solidFill>
                <a:cs typeface="Tahoma"/>
              </a:rPr>
              <a:t> </a:t>
            </a:r>
            <a:r>
              <a:rPr lang="fr-FR" sz="2000" spc="-20" dirty="0">
                <a:solidFill>
                  <a:srgbClr val="205AA7"/>
                </a:solidFill>
                <a:cs typeface="Tahoma"/>
              </a:rPr>
              <a:t>million</a:t>
            </a:r>
            <a:r>
              <a:rPr lang="fr-FR" sz="2000" spc="-79" dirty="0">
                <a:solidFill>
                  <a:srgbClr val="205AA7"/>
                </a:solidFill>
                <a:cs typeface="Tahoma"/>
              </a:rPr>
              <a:t> </a:t>
            </a:r>
            <a:r>
              <a:rPr lang="fr-FR" sz="2000" spc="-20" dirty="0">
                <a:solidFill>
                  <a:srgbClr val="205AA7"/>
                </a:solidFill>
                <a:cs typeface="Tahoma"/>
              </a:rPr>
              <a:t>d’euros </a:t>
            </a:r>
            <a:r>
              <a:rPr lang="fr-FR" sz="2000" spc="-139" dirty="0">
                <a:solidFill>
                  <a:srgbClr val="205AA7"/>
                </a:solidFill>
                <a:cs typeface="Tahoma"/>
              </a:rPr>
              <a:t>prêté </a:t>
            </a:r>
            <a:r>
              <a:rPr lang="fr-FR" sz="2000" spc="-1159" dirty="0">
                <a:solidFill>
                  <a:srgbClr val="205AA7"/>
                </a:solidFill>
                <a:cs typeface="Tahoma"/>
              </a:rPr>
              <a:t>`</a:t>
            </a:r>
            <a:r>
              <a:rPr lang="fr-FR" sz="2000" spc="-89" dirty="0">
                <a:solidFill>
                  <a:srgbClr val="205AA7"/>
                </a:solidFill>
                <a:cs typeface="Tahoma"/>
              </a:rPr>
              <a:t>a</a:t>
            </a:r>
            <a:r>
              <a:rPr lang="fr-FR" sz="2000" spc="30" dirty="0">
                <a:solidFill>
                  <a:srgbClr val="205AA7"/>
                </a:solidFill>
                <a:cs typeface="Tahoma"/>
              </a:rPr>
              <a:t> </a:t>
            </a:r>
            <a:r>
              <a:rPr lang="fr-FR" sz="2000" i="1" spc="-139" dirty="0">
                <a:solidFill>
                  <a:srgbClr val="205AA7"/>
                </a:solidFill>
                <a:cs typeface="Arial"/>
              </a:rPr>
              <a:t>La Grande Illusion</a:t>
            </a:r>
            <a:r>
              <a:rPr lang="fr-FR" sz="2000" i="1" spc="226" dirty="0">
                <a:solidFill>
                  <a:srgbClr val="205AA7"/>
                </a:solidFill>
                <a:cs typeface="Arial"/>
              </a:rPr>
              <a:t> </a:t>
            </a:r>
            <a:r>
              <a:rPr lang="fr-FR" sz="2000" spc="-79" dirty="0">
                <a:solidFill>
                  <a:srgbClr val="205AA7"/>
                </a:solidFill>
                <a:cs typeface="Tahoma"/>
              </a:rPr>
              <a:t>correspondait</a:t>
            </a:r>
            <a:r>
              <a:rPr lang="fr-FR" sz="2000" dirty="0">
                <a:solidFill>
                  <a:srgbClr val="205AA7"/>
                </a:solidFill>
                <a:cs typeface="Tahoma"/>
              </a:rPr>
              <a:t> </a:t>
            </a:r>
            <a:r>
              <a:rPr lang="fr-FR" sz="2000" spc="-1159" dirty="0">
                <a:solidFill>
                  <a:srgbClr val="205AA7"/>
                </a:solidFill>
                <a:cs typeface="Tahoma"/>
              </a:rPr>
              <a:t>`</a:t>
            </a:r>
            <a:r>
              <a:rPr lang="fr-FR" sz="2000" spc="-89" dirty="0">
                <a:solidFill>
                  <a:srgbClr val="205AA7"/>
                </a:solidFill>
                <a:cs typeface="Tahoma"/>
              </a:rPr>
              <a:t>a</a:t>
            </a:r>
            <a:r>
              <a:rPr lang="fr-FR" sz="2000" spc="30" dirty="0">
                <a:solidFill>
                  <a:srgbClr val="205AA7"/>
                </a:solidFill>
                <a:cs typeface="Tahoma"/>
              </a:rPr>
              <a:t> </a:t>
            </a:r>
            <a:r>
              <a:rPr lang="fr-FR" sz="2000" spc="-20" dirty="0">
                <a:solidFill>
                  <a:srgbClr val="205AA7"/>
                </a:solidFill>
                <a:cs typeface="Tahoma"/>
              </a:rPr>
              <a:t>10</a:t>
            </a:r>
            <a:r>
              <a:rPr lang="fr-FR" sz="2000" spc="30" dirty="0">
                <a:solidFill>
                  <a:srgbClr val="205AA7"/>
                </a:solidFill>
                <a:cs typeface="Tahoma"/>
              </a:rPr>
              <a:t> </a:t>
            </a:r>
            <a:r>
              <a:rPr lang="fr-FR" sz="2000" spc="-40" dirty="0">
                <a:solidFill>
                  <a:srgbClr val="205AA7"/>
                </a:solidFill>
                <a:cs typeface="Tahoma"/>
              </a:rPr>
              <a:t>millions</a:t>
            </a:r>
            <a:r>
              <a:rPr lang="fr-FR" sz="2000" spc="20" dirty="0">
                <a:solidFill>
                  <a:srgbClr val="205AA7"/>
                </a:solidFill>
                <a:cs typeface="Tahoma"/>
              </a:rPr>
              <a:t> </a:t>
            </a:r>
            <a:r>
              <a:rPr lang="fr-FR" sz="2000" spc="-149" dirty="0">
                <a:solidFill>
                  <a:srgbClr val="205AA7"/>
                </a:solidFill>
                <a:cs typeface="Tahoma"/>
              </a:rPr>
              <a:t>prêtés à Kahn SAS.</a:t>
            </a:r>
          </a:p>
          <a:p>
            <a:pPr marL="417145" marR="205116" indent="-342900">
              <a:spcBef>
                <a:spcPts val="10"/>
              </a:spcBef>
              <a:buClr>
                <a:srgbClr val="07447C"/>
              </a:buClr>
              <a:buSzPct val="70000"/>
              <a:buFont typeface="Wingdings" panose="05000000000000000000" pitchFamily="2" charset="2"/>
              <a:buChar char="Ø"/>
              <a:tabLst>
                <a:tab pos="358638" algn="l"/>
              </a:tabLst>
            </a:pPr>
            <a:endParaRPr lang="fr-FR" sz="2000" dirty="0">
              <a:solidFill>
                <a:srgbClr val="205AA7"/>
              </a:solidFill>
              <a:cs typeface="Tahoma"/>
            </a:endParaRPr>
          </a:p>
          <a:p>
            <a:pPr marL="417145" marR="65436" indent="-342900" algn="just">
              <a:buClr>
                <a:srgbClr val="07447C"/>
              </a:buClr>
              <a:buSzPct val="70000"/>
              <a:buFont typeface="Wingdings" panose="05000000000000000000" pitchFamily="2" charset="2"/>
              <a:buChar char="Ø"/>
              <a:tabLst>
                <a:tab pos="358638" algn="l"/>
              </a:tabLst>
            </a:pPr>
            <a:r>
              <a:rPr lang="fr-FR" sz="2000" spc="-40" dirty="0">
                <a:solidFill>
                  <a:srgbClr val="205AA7"/>
                </a:solidFill>
                <a:cs typeface="Tahoma"/>
              </a:rPr>
              <a:t>Dans</a:t>
            </a:r>
            <a:r>
              <a:rPr lang="fr-FR" sz="2000" spc="-119" dirty="0">
                <a:solidFill>
                  <a:srgbClr val="205AA7"/>
                </a:solidFill>
                <a:cs typeface="Tahoma"/>
              </a:rPr>
              <a:t> </a:t>
            </a:r>
            <a:r>
              <a:rPr lang="fr-FR" sz="2000" spc="-40" dirty="0">
                <a:solidFill>
                  <a:srgbClr val="205AA7"/>
                </a:solidFill>
                <a:cs typeface="Tahoma"/>
              </a:rPr>
              <a:t>ce</a:t>
            </a:r>
            <a:r>
              <a:rPr lang="fr-FR" sz="2000" spc="-79" dirty="0">
                <a:solidFill>
                  <a:srgbClr val="205AA7"/>
                </a:solidFill>
                <a:cs typeface="Tahoma"/>
              </a:rPr>
              <a:t> </a:t>
            </a:r>
            <a:r>
              <a:rPr lang="fr-FR" sz="2000" spc="-59" dirty="0">
                <a:solidFill>
                  <a:srgbClr val="205AA7"/>
                </a:solidFill>
                <a:cs typeface="Tahoma"/>
              </a:rPr>
              <a:t>cas,</a:t>
            </a:r>
            <a:r>
              <a:rPr lang="fr-FR" sz="2000" spc="-30" dirty="0">
                <a:solidFill>
                  <a:srgbClr val="205AA7"/>
                </a:solidFill>
                <a:cs typeface="Tahoma"/>
              </a:rPr>
              <a:t> </a:t>
            </a:r>
            <a:r>
              <a:rPr lang="fr-FR" sz="2000" dirty="0">
                <a:solidFill>
                  <a:srgbClr val="205AA7"/>
                </a:solidFill>
                <a:cs typeface="Tahoma"/>
              </a:rPr>
              <a:t>la</a:t>
            </a:r>
            <a:r>
              <a:rPr lang="fr-FR" sz="2000" spc="-40" dirty="0">
                <a:solidFill>
                  <a:srgbClr val="205AA7"/>
                </a:solidFill>
                <a:cs typeface="Tahoma"/>
              </a:rPr>
              <a:t> </a:t>
            </a:r>
            <a:r>
              <a:rPr lang="fr-FR" sz="2000" spc="-109" dirty="0">
                <a:solidFill>
                  <a:srgbClr val="205AA7"/>
                </a:solidFill>
                <a:cs typeface="Tahoma"/>
              </a:rPr>
              <a:t>banque</a:t>
            </a:r>
            <a:r>
              <a:rPr lang="fr-FR" sz="2000" spc="-30" dirty="0">
                <a:solidFill>
                  <a:srgbClr val="205AA7"/>
                </a:solidFill>
                <a:cs typeface="Tahoma"/>
              </a:rPr>
              <a:t> </a:t>
            </a:r>
            <a:r>
              <a:rPr lang="fr-FR" sz="2000" spc="119" dirty="0">
                <a:solidFill>
                  <a:srgbClr val="205AA7"/>
                </a:solidFill>
                <a:cs typeface="Tahoma"/>
              </a:rPr>
              <a:t>RC Strasbourg </a:t>
            </a:r>
            <a:r>
              <a:rPr lang="fr-FR" sz="2000" spc="-89" dirty="0">
                <a:solidFill>
                  <a:srgbClr val="205AA7"/>
                </a:solidFill>
                <a:cs typeface="Tahoma"/>
              </a:rPr>
              <a:t>ne</a:t>
            </a:r>
            <a:r>
              <a:rPr lang="fr-FR" sz="2000" spc="-20" dirty="0">
                <a:solidFill>
                  <a:srgbClr val="205AA7"/>
                </a:solidFill>
                <a:cs typeface="Tahoma"/>
              </a:rPr>
              <a:t> </a:t>
            </a:r>
            <a:r>
              <a:rPr lang="fr-FR" sz="2000" dirty="0">
                <a:solidFill>
                  <a:srgbClr val="205AA7"/>
                </a:solidFill>
                <a:cs typeface="Tahoma"/>
              </a:rPr>
              <a:t>va</a:t>
            </a:r>
            <a:r>
              <a:rPr lang="fr-FR" sz="2000" spc="-40" dirty="0">
                <a:solidFill>
                  <a:srgbClr val="205AA7"/>
                </a:solidFill>
                <a:cs typeface="Tahoma"/>
              </a:rPr>
              <a:t> </a:t>
            </a:r>
            <a:r>
              <a:rPr lang="fr-FR" sz="2000" spc="-79" dirty="0">
                <a:solidFill>
                  <a:srgbClr val="205AA7"/>
                </a:solidFill>
                <a:cs typeface="Tahoma"/>
              </a:rPr>
              <a:t>pas</a:t>
            </a:r>
            <a:r>
              <a:rPr lang="fr-FR" sz="2000" spc="-30" dirty="0">
                <a:solidFill>
                  <a:srgbClr val="205AA7"/>
                </a:solidFill>
                <a:cs typeface="Tahoma"/>
              </a:rPr>
              <a:t> </a:t>
            </a:r>
            <a:r>
              <a:rPr lang="fr-FR" sz="2000" spc="-149" dirty="0">
                <a:solidFill>
                  <a:srgbClr val="205AA7"/>
                </a:solidFill>
                <a:cs typeface="Tahoma"/>
              </a:rPr>
              <a:t>prêter </a:t>
            </a:r>
            <a:r>
              <a:rPr lang="fr-FR" sz="2000" spc="-40" dirty="0">
                <a:solidFill>
                  <a:srgbClr val="205AA7"/>
                </a:solidFill>
                <a:cs typeface="Tahoma"/>
              </a:rPr>
              <a:t>autant</a:t>
            </a:r>
            <a:r>
              <a:rPr lang="fr-FR" sz="2000" spc="-59" dirty="0">
                <a:solidFill>
                  <a:srgbClr val="205AA7"/>
                </a:solidFill>
                <a:cs typeface="Tahoma"/>
              </a:rPr>
              <a:t> </a:t>
            </a:r>
            <a:r>
              <a:rPr lang="fr-FR" sz="2000" spc="-1159" dirty="0">
                <a:solidFill>
                  <a:srgbClr val="205AA7"/>
                </a:solidFill>
                <a:cs typeface="Tahoma"/>
              </a:rPr>
              <a:t>`</a:t>
            </a:r>
            <a:r>
              <a:rPr lang="fr-FR" sz="2000" spc="-89" dirty="0">
                <a:solidFill>
                  <a:srgbClr val="205AA7"/>
                </a:solidFill>
                <a:cs typeface="Tahoma"/>
              </a:rPr>
              <a:t>a</a:t>
            </a:r>
            <a:r>
              <a:rPr lang="fr-FR" sz="2000" spc="30" dirty="0">
                <a:solidFill>
                  <a:srgbClr val="205AA7"/>
                </a:solidFill>
                <a:cs typeface="Tahoma"/>
              </a:rPr>
              <a:t> </a:t>
            </a:r>
            <a:r>
              <a:rPr lang="fr-FR" sz="2000" spc="-20" dirty="0">
                <a:solidFill>
                  <a:srgbClr val="205AA7"/>
                </a:solidFill>
                <a:cs typeface="Tahoma"/>
              </a:rPr>
              <a:t>l’entreprise </a:t>
            </a:r>
            <a:r>
              <a:rPr lang="fr-FR" sz="2000" i="1" spc="-139" dirty="0">
                <a:solidFill>
                  <a:srgbClr val="205AA7"/>
                </a:solidFill>
                <a:cs typeface="Arial"/>
              </a:rPr>
              <a:t>La Grande Illusion</a:t>
            </a:r>
            <a:r>
              <a:rPr lang="fr-FR" sz="2000" spc="-139" dirty="0">
                <a:solidFill>
                  <a:srgbClr val="205AA7"/>
                </a:solidFill>
                <a:cs typeface="Tahoma"/>
              </a:rPr>
              <a:t>.</a:t>
            </a:r>
            <a:r>
              <a:rPr lang="fr-FR" sz="2000" spc="109" dirty="0">
                <a:solidFill>
                  <a:srgbClr val="205AA7"/>
                </a:solidFill>
                <a:cs typeface="Tahoma"/>
              </a:rPr>
              <a:t> </a:t>
            </a:r>
            <a:r>
              <a:rPr lang="fr-FR" sz="2000" dirty="0">
                <a:solidFill>
                  <a:srgbClr val="205AA7"/>
                </a:solidFill>
                <a:cs typeface="Tahoma"/>
              </a:rPr>
              <a:t>Et</a:t>
            </a:r>
            <a:r>
              <a:rPr lang="fr-FR" sz="2000" spc="-50" dirty="0">
                <a:solidFill>
                  <a:srgbClr val="205AA7"/>
                </a:solidFill>
                <a:cs typeface="Tahoma"/>
              </a:rPr>
              <a:t> </a:t>
            </a:r>
            <a:r>
              <a:rPr lang="fr-FR" sz="2000" dirty="0">
                <a:solidFill>
                  <a:srgbClr val="205AA7"/>
                </a:solidFill>
                <a:cs typeface="Tahoma"/>
              </a:rPr>
              <a:t>si</a:t>
            </a:r>
            <a:r>
              <a:rPr lang="fr-FR" sz="2000" spc="-50" dirty="0">
                <a:solidFill>
                  <a:srgbClr val="205AA7"/>
                </a:solidFill>
                <a:cs typeface="Tahoma"/>
              </a:rPr>
              <a:t> </a:t>
            </a:r>
            <a:r>
              <a:rPr lang="fr-FR" sz="2000" spc="-40" dirty="0">
                <a:solidFill>
                  <a:srgbClr val="205AA7"/>
                </a:solidFill>
                <a:cs typeface="Tahoma"/>
              </a:rPr>
              <a:t>elle</a:t>
            </a:r>
            <a:r>
              <a:rPr lang="fr-FR" sz="2000" spc="-50" dirty="0">
                <a:solidFill>
                  <a:srgbClr val="205AA7"/>
                </a:solidFill>
                <a:cs typeface="Tahoma"/>
              </a:rPr>
              <a:t> </a:t>
            </a:r>
            <a:r>
              <a:rPr lang="fr-FR" sz="2000" dirty="0">
                <a:solidFill>
                  <a:srgbClr val="205AA7"/>
                </a:solidFill>
                <a:cs typeface="Tahoma"/>
              </a:rPr>
              <a:t>le</a:t>
            </a:r>
            <a:r>
              <a:rPr lang="fr-FR" sz="2000" spc="-50" dirty="0">
                <a:solidFill>
                  <a:srgbClr val="205AA7"/>
                </a:solidFill>
                <a:cs typeface="Tahoma"/>
              </a:rPr>
              <a:t> </a:t>
            </a:r>
            <a:r>
              <a:rPr lang="fr-FR" sz="2000" dirty="0">
                <a:solidFill>
                  <a:srgbClr val="205AA7"/>
                </a:solidFill>
                <a:cs typeface="Tahoma"/>
              </a:rPr>
              <a:t>fait,</a:t>
            </a:r>
            <a:r>
              <a:rPr lang="fr-FR" sz="2000" spc="-50" dirty="0">
                <a:solidFill>
                  <a:srgbClr val="205AA7"/>
                </a:solidFill>
                <a:cs typeface="Tahoma"/>
              </a:rPr>
              <a:t> </a:t>
            </a:r>
            <a:r>
              <a:rPr lang="fr-FR" sz="2000" spc="-40" dirty="0">
                <a:solidFill>
                  <a:srgbClr val="205AA7"/>
                </a:solidFill>
                <a:cs typeface="Tahoma"/>
              </a:rPr>
              <a:t>elle</a:t>
            </a:r>
            <a:r>
              <a:rPr lang="fr-FR" sz="2000" spc="-59" dirty="0">
                <a:solidFill>
                  <a:srgbClr val="205AA7"/>
                </a:solidFill>
                <a:cs typeface="Tahoma"/>
              </a:rPr>
              <a:t> </a:t>
            </a:r>
            <a:r>
              <a:rPr lang="fr-FR" sz="2000" spc="-99" dirty="0">
                <a:solidFill>
                  <a:srgbClr val="205AA7"/>
                </a:solidFill>
                <a:cs typeface="Tahoma"/>
              </a:rPr>
              <a:t>demandera</a:t>
            </a:r>
            <a:r>
              <a:rPr lang="fr-FR" sz="2000" spc="-50" dirty="0">
                <a:solidFill>
                  <a:srgbClr val="205AA7"/>
                </a:solidFill>
                <a:cs typeface="Tahoma"/>
              </a:rPr>
              <a:t> </a:t>
            </a:r>
            <a:r>
              <a:rPr lang="fr-FR" sz="2000" spc="-119" dirty="0">
                <a:solidFill>
                  <a:srgbClr val="205AA7"/>
                </a:solidFill>
                <a:cs typeface="Tahoma"/>
              </a:rPr>
              <a:t>des intérêts plus élevés.</a:t>
            </a:r>
            <a:endParaRPr lang="fr-FR" sz="2000" dirty="0">
              <a:solidFill>
                <a:srgbClr val="205AA7"/>
              </a:solidFill>
              <a:cs typeface="Tahoma"/>
            </a:endParaRPr>
          </a:p>
        </p:txBody>
      </p:sp>
    </p:spTree>
    <p:extLst>
      <p:ext uri="{BB962C8B-B14F-4D97-AF65-F5344CB8AC3E}">
        <p14:creationId xmlns:p14="http://schemas.microsoft.com/office/powerpoint/2010/main" val="1839663158"/>
      </p:ext>
    </p:extLst>
  </p:cSld>
  <p:clrMapOvr>
    <a:masterClrMapping/>
  </p:clrMapOvr>
  <p:transition>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3568" y="260648"/>
            <a:ext cx="8229600" cy="750021"/>
          </a:xfrm>
          <a:prstGeom prst="rect">
            <a:avLst/>
          </a:prstGeom>
        </p:spPr>
        <p:txBody>
          <a:bodyPr vert="horz" wrap="square" lIns="0" tIns="133167" rIns="0" bIns="0" rtlCol="0" anchor="ctr">
            <a:spAutoFit/>
          </a:bodyPr>
          <a:lstStyle/>
          <a:p>
            <a:pPr marL="25168">
              <a:spcBef>
                <a:spcPts val="268"/>
              </a:spcBef>
            </a:pPr>
            <a:r>
              <a:rPr lang="fr-FR" spc="-40" dirty="0"/>
              <a:t>Les mesures en capital (11/12)</a:t>
            </a:r>
            <a:br>
              <a:rPr lang="fr-FR" spc="-40" dirty="0"/>
            </a:br>
            <a:r>
              <a:rPr lang="fr-FR" sz="1600" dirty="0"/>
              <a:t>Le</a:t>
            </a:r>
            <a:r>
              <a:rPr lang="fr-FR" sz="1600" spc="10" dirty="0"/>
              <a:t> </a:t>
            </a:r>
            <a:r>
              <a:rPr lang="fr-FR" sz="1600" dirty="0"/>
              <a:t>concept</a:t>
            </a:r>
            <a:r>
              <a:rPr lang="fr-FR" sz="1600" spc="20" dirty="0"/>
              <a:t> </a:t>
            </a:r>
            <a:r>
              <a:rPr lang="fr-FR" sz="1600" dirty="0"/>
              <a:t>de</a:t>
            </a:r>
            <a:r>
              <a:rPr lang="fr-FR" sz="1600" spc="20" dirty="0"/>
              <a:t> </a:t>
            </a:r>
            <a:r>
              <a:rPr lang="fr-FR" sz="1600" i="1" spc="-20" dirty="0" err="1">
                <a:cs typeface="Arial"/>
              </a:rPr>
              <a:t>Risk-Weights</a:t>
            </a:r>
            <a:endParaRPr sz="1600" spc="-20" dirty="0"/>
          </a:p>
        </p:txBody>
      </p:sp>
      <p:sp>
        <p:nvSpPr>
          <p:cNvPr id="7" name="object 7"/>
          <p:cNvSpPr txBox="1"/>
          <p:nvPr/>
        </p:nvSpPr>
        <p:spPr>
          <a:xfrm>
            <a:off x="395536" y="1484784"/>
            <a:ext cx="8083290" cy="3986766"/>
          </a:xfrm>
          <a:prstGeom prst="rect">
            <a:avLst/>
          </a:prstGeom>
        </p:spPr>
        <p:txBody>
          <a:bodyPr vert="horz" wrap="square" lIns="0" tIns="23909" rIns="0" bIns="0" rtlCol="0">
            <a:spAutoFit/>
          </a:bodyPr>
          <a:lstStyle/>
          <a:p>
            <a:pPr marL="359995" indent="-285750">
              <a:lnSpc>
                <a:spcPts val="2378"/>
              </a:lnSpc>
              <a:spcBef>
                <a:spcPts val="188"/>
              </a:spcBef>
              <a:buClr>
                <a:srgbClr val="07447C"/>
              </a:buClr>
              <a:buSzPct val="70000"/>
              <a:buFont typeface="Wingdings" panose="05000000000000000000" pitchFamily="2" charset="2"/>
              <a:buChar char="Ø"/>
              <a:tabLst>
                <a:tab pos="358638" algn="l"/>
              </a:tabLst>
            </a:pPr>
            <a:endParaRPr lang="fr-FR" dirty="0">
              <a:solidFill>
                <a:srgbClr val="205AA7"/>
              </a:solidFill>
              <a:cs typeface="Tahoma"/>
            </a:endParaRPr>
          </a:p>
          <a:p>
            <a:pPr marL="417145" marR="137163" indent="-342900" algn="just">
              <a:spcBef>
                <a:spcPts val="188"/>
              </a:spcBef>
              <a:buClr>
                <a:srgbClr val="07447C"/>
              </a:buClr>
              <a:buSzPct val="70000"/>
              <a:buFont typeface="Wingdings" panose="05000000000000000000" pitchFamily="2" charset="2"/>
              <a:buChar char="Ø"/>
              <a:tabLst>
                <a:tab pos="358638" algn="l"/>
              </a:tabLst>
            </a:pPr>
            <a:r>
              <a:rPr lang="fr-FR" sz="2000" dirty="0">
                <a:solidFill>
                  <a:srgbClr val="205AA7"/>
                </a:solidFill>
                <a:cs typeface="Tahoma"/>
              </a:rPr>
              <a:t>Ainsi</a:t>
            </a:r>
            <a:r>
              <a:rPr lang="fr-FR" sz="2000" spc="-10" dirty="0">
                <a:solidFill>
                  <a:srgbClr val="205AA7"/>
                </a:solidFill>
                <a:cs typeface="Tahoma"/>
              </a:rPr>
              <a:t> </a:t>
            </a:r>
            <a:r>
              <a:rPr lang="fr-FR" sz="2000" spc="-79" dirty="0">
                <a:solidFill>
                  <a:srgbClr val="205AA7"/>
                </a:solidFill>
                <a:cs typeface="Tahoma"/>
              </a:rPr>
              <a:t>concrètement,</a:t>
            </a:r>
            <a:r>
              <a:rPr lang="fr-FR" sz="2000" spc="10" dirty="0">
                <a:solidFill>
                  <a:srgbClr val="205AA7"/>
                </a:solidFill>
                <a:cs typeface="Tahoma"/>
              </a:rPr>
              <a:t> </a:t>
            </a:r>
            <a:r>
              <a:rPr lang="fr-FR" sz="2000" spc="-119" dirty="0">
                <a:solidFill>
                  <a:srgbClr val="205AA7"/>
                </a:solidFill>
                <a:cs typeface="Tahoma"/>
              </a:rPr>
              <a:t>des</a:t>
            </a:r>
            <a:r>
              <a:rPr lang="fr-FR" sz="2000" spc="10" dirty="0">
                <a:solidFill>
                  <a:srgbClr val="205AA7"/>
                </a:solidFill>
                <a:cs typeface="Tahoma"/>
              </a:rPr>
              <a:t> </a:t>
            </a:r>
            <a:r>
              <a:rPr lang="fr-FR" sz="2000" spc="-40" dirty="0">
                <a:solidFill>
                  <a:srgbClr val="205AA7"/>
                </a:solidFill>
                <a:cs typeface="Tahoma"/>
              </a:rPr>
              <a:t>poids</a:t>
            </a:r>
            <a:r>
              <a:rPr lang="fr-FR" sz="2000" spc="20" dirty="0">
                <a:solidFill>
                  <a:srgbClr val="205AA7"/>
                </a:solidFill>
                <a:cs typeface="Tahoma"/>
              </a:rPr>
              <a:t> </a:t>
            </a:r>
            <a:r>
              <a:rPr lang="fr-FR" sz="2000" spc="-79" dirty="0">
                <a:solidFill>
                  <a:srgbClr val="205AA7"/>
                </a:solidFill>
                <a:cs typeface="Tahoma"/>
              </a:rPr>
              <a:t>(</a:t>
            </a:r>
            <a:r>
              <a:rPr lang="fr-FR" sz="2000" i="1" spc="-79" dirty="0" err="1">
                <a:solidFill>
                  <a:srgbClr val="205AA7"/>
                </a:solidFill>
                <a:cs typeface="Arial"/>
              </a:rPr>
              <a:t>Risk-</a:t>
            </a:r>
            <a:r>
              <a:rPr lang="fr-FR" sz="2000" i="1" spc="-59" dirty="0" err="1">
                <a:solidFill>
                  <a:srgbClr val="205AA7"/>
                </a:solidFill>
                <a:cs typeface="Arial"/>
              </a:rPr>
              <a:t>Weights</a:t>
            </a:r>
            <a:r>
              <a:rPr lang="fr-FR" sz="2000" spc="-59" dirty="0">
                <a:solidFill>
                  <a:srgbClr val="205AA7"/>
                </a:solidFill>
                <a:cs typeface="Tahoma"/>
              </a:rPr>
              <a:t>)</a:t>
            </a:r>
            <a:r>
              <a:rPr lang="fr-FR" sz="2000" spc="10" dirty="0">
                <a:solidFill>
                  <a:srgbClr val="205AA7"/>
                </a:solidFill>
                <a:cs typeface="Tahoma"/>
              </a:rPr>
              <a:t> </a:t>
            </a:r>
            <a:r>
              <a:rPr lang="fr-FR" sz="2000" spc="-69" dirty="0">
                <a:solidFill>
                  <a:srgbClr val="205AA7"/>
                </a:solidFill>
                <a:cs typeface="Tahoma"/>
              </a:rPr>
              <a:t>seront</a:t>
            </a:r>
            <a:r>
              <a:rPr lang="fr-FR" sz="2000" spc="20" dirty="0">
                <a:solidFill>
                  <a:srgbClr val="205AA7"/>
                </a:solidFill>
                <a:cs typeface="Tahoma"/>
              </a:rPr>
              <a:t> </a:t>
            </a:r>
            <a:r>
              <a:rPr lang="fr-FR" sz="2000" spc="-129" dirty="0">
                <a:solidFill>
                  <a:srgbClr val="205AA7"/>
                </a:solidFill>
                <a:cs typeface="Tahoma"/>
              </a:rPr>
              <a:t>assignés </a:t>
            </a:r>
            <a:r>
              <a:rPr lang="fr-FR" sz="2000" spc="-1229" dirty="0">
                <a:solidFill>
                  <a:srgbClr val="205AA7"/>
                </a:solidFill>
                <a:cs typeface="Tahoma"/>
              </a:rPr>
              <a:t>`</a:t>
            </a:r>
            <a:r>
              <a:rPr lang="fr-FR" sz="2000" spc="-159" dirty="0">
                <a:solidFill>
                  <a:srgbClr val="205AA7"/>
                </a:solidFill>
                <a:cs typeface="Tahoma"/>
              </a:rPr>
              <a:t>a</a:t>
            </a:r>
            <a:r>
              <a:rPr lang="fr-FR" sz="2000" spc="-79" dirty="0">
                <a:solidFill>
                  <a:srgbClr val="205AA7"/>
                </a:solidFill>
                <a:cs typeface="Tahoma"/>
              </a:rPr>
              <a:t> chaque </a:t>
            </a:r>
            <a:r>
              <a:rPr lang="fr-FR" sz="2000" spc="-129" dirty="0">
                <a:solidFill>
                  <a:srgbClr val="205AA7"/>
                </a:solidFill>
                <a:cs typeface="Tahoma"/>
              </a:rPr>
              <a:t>prêt</a:t>
            </a:r>
            <a:r>
              <a:rPr lang="fr-FR" sz="2000" spc="30" dirty="0">
                <a:solidFill>
                  <a:srgbClr val="205AA7"/>
                </a:solidFill>
                <a:cs typeface="Tahoma"/>
              </a:rPr>
              <a:t> </a:t>
            </a:r>
            <a:r>
              <a:rPr lang="fr-FR" sz="2000" spc="-69" dirty="0">
                <a:solidFill>
                  <a:srgbClr val="205AA7"/>
                </a:solidFill>
                <a:cs typeface="Tahoma"/>
              </a:rPr>
              <a:t>en </a:t>
            </a:r>
            <a:r>
              <a:rPr lang="fr-FR" sz="2000" spc="-40" dirty="0">
                <a:solidFill>
                  <a:srgbClr val="205AA7"/>
                </a:solidFill>
                <a:cs typeface="Tahoma"/>
              </a:rPr>
              <a:t>fonction</a:t>
            </a:r>
            <a:r>
              <a:rPr lang="fr-FR" sz="2000" spc="-20" dirty="0">
                <a:solidFill>
                  <a:srgbClr val="205AA7"/>
                </a:solidFill>
                <a:cs typeface="Tahoma"/>
              </a:rPr>
              <a:t> </a:t>
            </a:r>
            <a:r>
              <a:rPr lang="fr-FR" sz="2000" spc="-99" dirty="0">
                <a:solidFill>
                  <a:srgbClr val="205AA7"/>
                </a:solidFill>
                <a:cs typeface="Tahoma"/>
              </a:rPr>
              <a:t>de</a:t>
            </a:r>
            <a:r>
              <a:rPr lang="fr-FR" sz="2000" spc="-20" dirty="0">
                <a:solidFill>
                  <a:srgbClr val="205AA7"/>
                </a:solidFill>
                <a:cs typeface="Tahoma"/>
              </a:rPr>
              <a:t> </a:t>
            </a:r>
            <a:r>
              <a:rPr lang="fr-FR" sz="2000" dirty="0">
                <a:solidFill>
                  <a:srgbClr val="205AA7"/>
                </a:solidFill>
                <a:cs typeface="Tahoma"/>
              </a:rPr>
              <a:t>la</a:t>
            </a:r>
            <a:r>
              <a:rPr lang="fr-FR" sz="2000" spc="-20" dirty="0">
                <a:solidFill>
                  <a:srgbClr val="205AA7"/>
                </a:solidFill>
                <a:cs typeface="Tahoma"/>
              </a:rPr>
              <a:t> </a:t>
            </a:r>
            <a:r>
              <a:rPr lang="fr-FR" sz="2000" spc="-59" dirty="0">
                <a:solidFill>
                  <a:srgbClr val="205AA7"/>
                </a:solidFill>
                <a:cs typeface="Tahoma"/>
              </a:rPr>
              <a:t>contrepartie</a:t>
            </a:r>
            <a:r>
              <a:rPr lang="fr-FR" sz="2000" spc="-30" dirty="0">
                <a:solidFill>
                  <a:srgbClr val="205AA7"/>
                </a:solidFill>
                <a:cs typeface="Tahoma"/>
              </a:rPr>
              <a:t> </a:t>
            </a:r>
            <a:r>
              <a:rPr lang="fr-FR" sz="2000" spc="-129" dirty="0">
                <a:solidFill>
                  <a:srgbClr val="205AA7"/>
                </a:solidFill>
                <a:cs typeface="Tahoma"/>
              </a:rPr>
              <a:t>(</a:t>
            </a:r>
            <a:r>
              <a:rPr lang="fr-FR" sz="2000" spc="-188" dirty="0">
                <a:solidFill>
                  <a:srgbClr val="205AA7"/>
                </a:solidFill>
                <a:cs typeface="Tahoma"/>
              </a:rPr>
              <a:t>ménages </a:t>
            </a:r>
            <a:r>
              <a:rPr lang="fr-FR" sz="2000" dirty="0">
                <a:solidFill>
                  <a:srgbClr val="205AA7"/>
                </a:solidFill>
                <a:cs typeface="Tahoma"/>
              </a:rPr>
              <a:t>ou</a:t>
            </a:r>
            <a:r>
              <a:rPr lang="fr-FR" sz="2000" spc="-10" dirty="0">
                <a:solidFill>
                  <a:srgbClr val="205AA7"/>
                </a:solidFill>
                <a:cs typeface="Tahoma"/>
              </a:rPr>
              <a:t> </a:t>
            </a:r>
            <a:r>
              <a:rPr lang="fr-FR" sz="2000" spc="-79" dirty="0">
                <a:solidFill>
                  <a:srgbClr val="205AA7"/>
                </a:solidFill>
                <a:cs typeface="Tahoma"/>
              </a:rPr>
              <a:t>entreprises) </a:t>
            </a:r>
            <a:r>
              <a:rPr lang="fr-FR" sz="2000" spc="-89" dirty="0">
                <a:solidFill>
                  <a:srgbClr val="205AA7"/>
                </a:solidFill>
                <a:cs typeface="Tahoma"/>
              </a:rPr>
              <a:t>en</a:t>
            </a:r>
            <a:r>
              <a:rPr lang="fr-FR" sz="2000" spc="-50" dirty="0">
                <a:solidFill>
                  <a:srgbClr val="205AA7"/>
                </a:solidFill>
                <a:cs typeface="Tahoma"/>
              </a:rPr>
              <a:t> </a:t>
            </a:r>
            <a:r>
              <a:rPr lang="fr-FR" sz="2000" spc="-79" dirty="0">
                <a:solidFill>
                  <a:srgbClr val="205AA7"/>
                </a:solidFill>
                <a:cs typeface="Tahoma"/>
              </a:rPr>
              <a:t>question</a:t>
            </a:r>
            <a:r>
              <a:rPr lang="fr-FR" sz="2000" spc="-50" dirty="0">
                <a:solidFill>
                  <a:srgbClr val="205AA7"/>
                </a:solidFill>
                <a:cs typeface="Tahoma"/>
              </a:rPr>
              <a:t> </a:t>
            </a:r>
            <a:r>
              <a:rPr lang="fr-FR" sz="2000" dirty="0">
                <a:solidFill>
                  <a:srgbClr val="205AA7"/>
                </a:solidFill>
                <a:cs typeface="Tahoma"/>
              </a:rPr>
              <a:t>et</a:t>
            </a:r>
            <a:r>
              <a:rPr lang="fr-FR" sz="2000" spc="-40" dirty="0">
                <a:solidFill>
                  <a:srgbClr val="205AA7"/>
                </a:solidFill>
                <a:cs typeface="Tahoma"/>
              </a:rPr>
              <a:t> </a:t>
            </a:r>
            <a:r>
              <a:rPr lang="fr-FR" sz="2000" spc="-99" dirty="0">
                <a:solidFill>
                  <a:srgbClr val="205AA7"/>
                </a:solidFill>
                <a:cs typeface="Tahoma"/>
              </a:rPr>
              <a:t>de</a:t>
            </a:r>
            <a:r>
              <a:rPr lang="fr-FR" sz="2000" spc="-50" dirty="0">
                <a:solidFill>
                  <a:srgbClr val="205AA7"/>
                </a:solidFill>
                <a:cs typeface="Tahoma"/>
              </a:rPr>
              <a:t> </a:t>
            </a:r>
            <a:r>
              <a:rPr lang="fr-FR" sz="2000" spc="-79" dirty="0">
                <a:solidFill>
                  <a:srgbClr val="205AA7"/>
                </a:solidFill>
                <a:cs typeface="Tahoma"/>
              </a:rPr>
              <a:t>son</a:t>
            </a:r>
            <a:r>
              <a:rPr lang="fr-FR" sz="2000" spc="-50" dirty="0">
                <a:solidFill>
                  <a:srgbClr val="205AA7"/>
                </a:solidFill>
                <a:cs typeface="Tahoma"/>
              </a:rPr>
              <a:t> </a:t>
            </a:r>
            <a:r>
              <a:rPr lang="fr-FR" sz="2000" spc="-69" dirty="0">
                <a:solidFill>
                  <a:srgbClr val="205AA7"/>
                </a:solidFill>
                <a:cs typeface="Tahoma"/>
              </a:rPr>
              <a:t>risque</a:t>
            </a:r>
            <a:r>
              <a:rPr lang="fr-FR" sz="2000" spc="-40" dirty="0">
                <a:solidFill>
                  <a:srgbClr val="205AA7"/>
                </a:solidFill>
                <a:cs typeface="Tahoma"/>
              </a:rPr>
              <a:t> </a:t>
            </a:r>
            <a:r>
              <a:rPr lang="fr-FR" sz="2000" spc="-99" dirty="0">
                <a:solidFill>
                  <a:srgbClr val="205AA7"/>
                </a:solidFill>
                <a:cs typeface="Tahoma"/>
              </a:rPr>
              <a:t>de</a:t>
            </a:r>
            <a:r>
              <a:rPr lang="fr-FR" sz="2000" spc="-40" dirty="0">
                <a:solidFill>
                  <a:srgbClr val="205AA7"/>
                </a:solidFill>
                <a:cs typeface="Tahoma"/>
              </a:rPr>
              <a:t> crédit</a:t>
            </a:r>
            <a:r>
              <a:rPr lang="fr-FR" sz="2000" spc="109" dirty="0">
                <a:solidFill>
                  <a:srgbClr val="205AA7"/>
                </a:solidFill>
                <a:cs typeface="Tahoma"/>
              </a:rPr>
              <a:t>.</a:t>
            </a:r>
            <a:endParaRPr lang="fr-FR" sz="2000" dirty="0">
              <a:solidFill>
                <a:srgbClr val="205AA7"/>
              </a:solidFill>
              <a:cs typeface="Tahoma"/>
            </a:endParaRPr>
          </a:p>
          <a:p>
            <a:pPr marL="417145" marR="864507" indent="-342900" algn="just">
              <a:spcBef>
                <a:spcPts val="2249"/>
              </a:spcBef>
              <a:buClr>
                <a:srgbClr val="07447C"/>
              </a:buClr>
              <a:buSzPct val="70000"/>
              <a:buFont typeface="Wingdings" panose="05000000000000000000" pitchFamily="2" charset="2"/>
              <a:buChar char="Ø"/>
              <a:tabLst>
                <a:tab pos="358638" algn="l"/>
              </a:tabLst>
            </a:pPr>
            <a:r>
              <a:rPr lang="fr-FR" sz="2000" spc="-40" dirty="0">
                <a:solidFill>
                  <a:srgbClr val="205AA7"/>
                </a:solidFill>
                <a:cs typeface="Tahoma"/>
              </a:rPr>
              <a:t>Une</a:t>
            </a:r>
            <a:r>
              <a:rPr lang="fr-FR" sz="2000" spc="-79" dirty="0">
                <a:solidFill>
                  <a:srgbClr val="205AA7"/>
                </a:solidFill>
                <a:cs typeface="Tahoma"/>
              </a:rPr>
              <a:t> </a:t>
            </a:r>
            <a:r>
              <a:rPr lang="fr-FR" sz="2000" spc="-89" dirty="0">
                <a:solidFill>
                  <a:srgbClr val="205AA7"/>
                </a:solidFill>
                <a:cs typeface="Tahoma"/>
              </a:rPr>
              <a:t>entreprise</a:t>
            </a:r>
            <a:r>
              <a:rPr lang="fr-FR" sz="2000" spc="-40" dirty="0">
                <a:solidFill>
                  <a:srgbClr val="205AA7"/>
                </a:solidFill>
                <a:cs typeface="Tahoma"/>
              </a:rPr>
              <a:t> </a:t>
            </a:r>
            <a:r>
              <a:rPr lang="fr-FR" sz="2000" spc="-69" dirty="0">
                <a:solidFill>
                  <a:srgbClr val="205AA7"/>
                </a:solidFill>
                <a:cs typeface="Tahoma"/>
              </a:rPr>
              <a:t>saine</a:t>
            </a:r>
            <a:r>
              <a:rPr lang="fr-FR" sz="2000" spc="-59" dirty="0">
                <a:solidFill>
                  <a:srgbClr val="205AA7"/>
                </a:solidFill>
                <a:cs typeface="Tahoma"/>
              </a:rPr>
              <a:t> </a:t>
            </a:r>
            <a:r>
              <a:rPr lang="fr-FR" sz="2000" spc="-69" dirty="0">
                <a:solidFill>
                  <a:srgbClr val="205AA7"/>
                </a:solidFill>
                <a:cs typeface="Tahoma"/>
              </a:rPr>
              <a:t>aura</a:t>
            </a:r>
            <a:r>
              <a:rPr lang="fr-FR" sz="2000" spc="-50" dirty="0">
                <a:solidFill>
                  <a:srgbClr val="205AA7"/>
                </a:solidFill>
                <a:cs typeface="Tahoma"/>
              </a:rPr>
              <a:t> </a:t>
            </a:r>
            <a:r>
              <a:rPr lang="fr-FR" sz="2000" spc="-20" dirty="0">
                <a:solidFill>
                  <a:srgbClr val="205AA7"/>
                </a:solidFill>
                <a:cs typeface="Tahoma"/>
              </a:rPr>
              <a:t>un</a:t>
            </a:r>
            <a:r>
              <a:rPr lang="fr-FR" sz="2000" spc="-59" dirty="0">
                <a:solidFill>
                  <a:srgbClr val="205AA7"/>
                </a:solidFill>
                <a:cs typeface="Tahoma"/>
              </a:rPr>
              <a:t> </a:t>
            </a:r>
            <a:r>
              <a:rPr lang="fr-FR" sz="2000" spc="-40" dirty="0">
                <a:solidFill>
                  <a:srgbClr val="205AA7"/>
                </a:solidFill>
                <a:cs typeface="Tahoma"/>
              </a:rPr>
              <a:t>poids</a:t>
            </a:r>
            <a:r>
              <a:rPr lang="fr-FR" sz="2000" spc="-50" dirty="0">
                <a:solidFill>
                  <a:srgbClr val="205AA7"/>
                </a:solidFill>
                <a:cs typeface="Tahoma"/>
              </a:rPr>
              <a:t> </a:t>
            </a:r>
            <a:r>
              <a:rPr lang="fr-FR" sz="2000" spc="-119" dirty="0">
                <a:solidFill>
                  <a:srgbClr val="205AA7"/>
                </a:solidFill>
                <a:cs typeface="Tahoma"/>
              </a:rPr>
              <a:t>assez</a:t>
            </a:r>
            <a:r>
              <a:rPr lang="fr-FR" sz="2000" spc="-40" dirty="0">
                <a:solidFill>
                  <a:srgbClr val="205AA7"/>
                </a:solidFill>
                <a:cs typeface="Tahoma"/>
              </a:rPr>
              <a:t> </a:t>
            </a:r>
            <a:r>
              <a:rPr lang="fr-FR" sz="2000" spc="-50" dirty="0">
                <a:solidFill>
                  <a:srgbClr val="205AA7"/>
                </a:solidFill>
                <a:cs typeface="Tahoma"/>
              </a:rPr>
              <a:t>faible </a:t>
            </a:r>
            <a:r>
              <a:rPr lang="fr-FR" sz="2000" spc="-40" dirty="0">
                <a:solidFill>
                  <a:srgbClr val="205AA7"/>
                </a:solidFill>
                <a:cs typeface="Tahoma"/>
              </a:rPr>
              <a:t>tandis</a:t>
            </a:r>
            <a:r>
              <a:rPr lang="fr-FR" sz="2000" spc="-59" dirty="0">
                <a:solidFill>
                  <a:srgbClr val="205AA7"/>
                </a:solidFill>
                <a:cs typeface="Tahoma"/>
              </a:rPr>
              <a:t> </a:t>
            </a:r>
            <a:r>
              <a:rPr lang="fr-FR" sz="2000" spc="-20" dirty="0">
                <a:solidFill>
                  <a:srgbClr val="205AA7"/>
                </a:solidFill>
                <a:cs typeface="Tahoma"/>
              </a:rPr>
              <a:t>qu’une </a:t>
            </a:r>
            <a:r>
              <a:rPr lang="fr-FR" sz="2000" spc="-89" dirty="0">
                <a:solidFill>
                  <a:srgbClr val="205AA7"/>
                </a:solidFill>
                <a:cs typeface="Tahoma"/>
              </a:rPr>
              <a:t>entreprise</a:t>
            </a:r>
            <a:r>
              <a:rPr lang="fr-FR" sz="2000" spc="-69" dirty="0">
                <a:solidFill>
                  <a:srgbClr val="205AA7"/>
                </a:solidFill>
                <a:cs typeface="Tahoma"/>
              </a:rPr>
              <a:t> </a:t>
            </a:r>
            <a:r>
              <a:rPr lang="fr-FR" sz="2000" spc="-109" dirty="0">
                <a:solidFill>
                  <a:srgbClr val="205AA7"/>
                </a:solidFill>
                <a:cs typeface="Tahoma"/>
              </a:rPr>
              <a:t>risquée </a:t>
            </a:r>
            <a:r>
              <a:rPr lang="fr-FR" sz="2000" spc="-69" dirty="0">
                <a:solidFill>
                  <a:srgbClr val="205AA7"/>
                </a:solidFill>
                <a:cs typeface="Tahoma"/>
              </a:rPr>
              <a:t>aura</a:t>
            </a:r>
            <a:r>
              <a:rPr lang="fr-FR" sz="2000" spc="-89" dirty="0">
                <a:solidFill>
                  <a:srgbClr val="205AA7"/>
                </a:solidFill>
                <a:cs typeface="Tahoma"/>
              </a:rPr>
              <a:t> </a:t>
            </a:r>
            <a:r>
              <a:rPr lang="fr-FR" sz="2000" dirty="0">
                <a:solidFill>
                  <a:srgbClr val="205AA7"/>
                </a:solidFill>
                <a:cs typeface="Tahoma"/>
              </a:rPr>
              <a:t>un</a:t>
            </a:r>
            <a:r>
              <a:rPr lang="fr-FR" sz="2000" spc="-40" dirty="0">
                <a:solidFill>
                  <a:srgbClr val="205AA7"/>
                </a:solidFill>
                <a:cs typeface="Tahoma"/>
              </a:rPr>
              <a:t> poids plus élevé.</a:t>
            </a:r>
          </a:p>
          <a:p>
            <a:pPr marL="417145" marR="864507" indent="-342900" algn="just">
              <a:spcBef>
                <a:spcPts val="2249"/>
              </a:spcBef>
              <a:buClr>
                <a:srgbClr val="07447C"/>
              </a:buClr>
              <a:buSzPct val="70000"/>
              <a:buFont typeface="Wingdings" panose="05000000000000000000" pitchFamily="2" charset="2"/>
              <a:buChar char="Ø"/>
              <a:tabLst>
                <a:tab pos="358638" algn="l"/>
              </a:tabLst>
            </a:pPr>
            <a:r>
              <a:rPr lang="fr-FR" sz="2000" spc="-40" dirty="0">
                <a:solidFill>
                  <a:srgbClr val="205AA7"/>
                </a:solidFill>
                <a:cs typeface="Tahoma"/>
              </a:rPr>
              <a:t>On parle </a:t>
            </a:r>
            <a:r>
              <a:rPr lang="fr-FR" sz="2000" spc="-69" dirty="0">
                <a:solidFill>
                  <a:srgbClr val="205AA7"/>
                </a:solidFill>
                <a:cs typeface="Tahoma"/>
              </a:rPr>
              <a:t>alors</a:t>
            </a:r>
            <a:r>
              <a:rPr lang="fr-FR" sz="2000" spc="-50" dirty="0">
                <a:solidFill>
                  <a:srgbClr val="205AA7"/>
                </a:solidFill>
                <a:cs typeface="Tahoma"/>
              </a:rPr>
              <a:t> </a:t>
            </a:r>
            <a:r>
              <a:rPr lang="fr-FR" sz="2000" spc="-59" dirty="0">
                <a:solidFill>
                  <a:srgbClr val="205AA7"/>
                </a:solidFill>
                <a:cs typeface="Tahoma"/>
              </a:rPr>
              <a:t>non</a:t>
            </a:r>
            <a:r>
              <a:rPr lang="fr-FR" sz="2000" spc="-50" dirty="0">
                <a:solidFill>
                  <a:srgbClr val="205AA7"/>
                </a:solidFill>
                <a:cs typeface="Tahoma"/>
              </a:rPr>
              <a:t> </a:t>
            </a:r>
            <a:r>
              <a:rPr lang="fr-FR" sz="2000" spc="-79" dirty="0">
                <a:solidFill>
                  <a:srgbClr val="205AA7"/>
                </a:solidFill>
                <a:cs typeface="Tahoma"/>
              </a:rPr>
              <a:t>pas</a:t>
            </a:r>
            <a:r>
              <a:rPr lang="fr-FR" sz="2000" spc="-59" dirty="0">
                <a:solidFill>
                  <a:srgbClr val="205AA7"/>
                </a:solidFill>
                <a:cs typeface="Tahoma"/>
              </a:rPr>
              <a:t> </a:t>
            </a:r>
            <a:r>
              <a:rPr lang="fr-FR" sz="2000" spc="-119" dirty="0">
                <a:solidFill>
                  <a:srgbClr val="205AA7"/>
                </a:solidFill>
                <a:cs typeface="Tahoma"/>
              </a:rPr>
              <a:t>des</a:t>
            </a:r>
            <a:r>
              <a:rPr lang="fr-FR" sz="2000" spc="-40" dirty="0">
                <a:solidFill>
                  <a:srgbClr val="205AA7"/>
                </a:solidFill>
                <a:cs typeface="Tahoma"/>
              </a:rPr>
              <a:t> </a:t>
            </a:r>
            <a:r>
              <a:rPr lang="fr-FR" sz="2000" spc="-20" dirty="0">
                <a:solidFill>
                  <a:srgbClr val="205AA7"/>
                </a:solidFill>
                <a:cs typeface="Tahoma"/>
              </a:rPr>
              <a:t>actifs</a:t>
            </a:r>
            <a:r>
              <a:rPr lang="fr-FR" sz="2000" spc="-59" dirty="0">
                <a:solidFill>
                  <a:srgbClr val="205AA7"/>
                </a:solidFill>
                <a:cs typeface="Tahoma"/>
              </a:rPr>
              <a:t> </a:t>
            </a:r>
            <a:r>
              <a:rPr lang="fr-FR" sz="2000" spc="-40" dirty="0">
                <a:solidFill>
                  <a:srgbClr val="205AA7"/>
                </a:solidFill>
                <a:cs typeface="Tahoma"/>
              </a:rPr>
              <a:t>d’une</a:t>
            </a:r>
            <a:r>
              <a:rPr lang="fr-FR" sz="2000" spc="-50" dirty="0">
                <a:solidFill>
                  <a:srgbClr val="205AA7"/>
                </a:solidFill>
                <a:cs typeface="Tahoma"/>
              </a:rPr>
              <a:t> </a:t>
            </a:r>
            <a:r>
              <a:rPr lang="fr-FR" sz="2000" spc="-109" dirty="0">
                <a:solidFill>
                  <a:srgbClr val="205AA7"/>
                </a:solidFill>
                <a:cs typeface="Tahoma"/>
              </a:rPr>
              <a:t>banque</a:t>
            </a:r>
            <a:r>
              <a:rPr lang="fr-FR" sz="2000" spc="-40" dirty="0">
                <a:solidFill>
                  <a:srgbClr val="205AA7"/>
                </a:solidFill>
                <a:cs typeface="Tahoma"/>
              </a:rPr>
              <a:t> </a:t>
            </a:r>
            <a:r>
              <a:rPr lang="fr-FR" sz="2000" spc="-50" dirty="0">
                <a:solidFill>
                  <a:srgbClr val="205AA7"/>
                </a:solidFill>
                <a:cs typeface="Tahoma"/>
              </a:rPr>
              <a:t>mais</a:t>
            </a:r>
            <a:r>
              <a:rPr lang="fr-FR" sz="2000" spc="-59" dirty="0">
                <a:solidFill>
                  <a:srgbClr val="205AA7"/>
                </a:solidFill>
                <a:cs typeface="Tahoma"/>
              </a:rPr>
              <a:t> </a:t>
            </a:r>
            <a:r>
              <a:rPr lang="fr-FR" sz="2000" b="1" spc="-119" dirty="0">
                <a:solidFill>
                  <a:srgbClr val="205AA7"/>
                </a:solidFill>
                <a:cs typeface="Tahoma"/>
              </a:rPr>
              <a:t>des</a:t>
            </a:r>
            <a:r>
              <a:rPr lang="fr-FR" sz="2000" b="1" spc="-40" dirty="0">
                <a:solidFill>
                  <a:srgbClr val="205AA7"/>
                </a:solidFill>
                <a:cs typeface="Tahoma"/>
              </a:rPr>
              <a:t> </a:t>
            </a:r>
            <a:r>
              <a:rPr lang="fr-FR" sz="2000" b="1" spc="-20" dirty="0">
                <a:solidFill>
                  <a:srgbClr val="205AA7"/>
                </a:solidFill>
                <a:cs typeface="Tahoma"/>
              </a:rPr>
              <a:t>actifs </a:t>
            </a:r>
            <a:r>
              <a:rPr lang="fr-FR" sz="2000" b="1" spc="-50" dirty="0">
                <a:solidFill>
                  <a:srgbClr val="205AA7"/>
                </a:solidFill>
                <a:cs typeface="Tahoma"/>
              </a:rPr>
              <a:t>pondérés</a:t>
            </a:r>
            <a:r>
              <a:rPr lang="fr-FR" sz="2000" b="1" spc="30" dirty="0">
                <a:solidFill>
                  <a:srgbClr val="205AA7"/>
                </a:solidFill>
                <a:cs typeface="Tahoma"/>
              </a:rPr>
              <a:t> </a:t>
            </a:r>
            <a:r>
              <a:rPr lang="fr-FR" sz="2000" b="1" spc="-59" dirty="0">
                <a:solidFill>
                  <a:srgbClr val="205AA7"/>
                </a:solidFill>
                <a:cs typeface="Tahoma"/>
              </a:rPr>
              <a:t>par</a:t>
            </a:r>
            <a:r>
              <a:rPr lang="fr-FR" sz="2000" b="1" spc="-30" dirty="0">
                <a:solidFill>
                  <a:srgbClr val="205AA7"/>
                </a:solidFill>
                <a:cs typeface="Tahoma"/>
              </a:rPr>
              <a:t> </a:t>
            </a:r>
            <a:r>
              <a:rPr lang="fr-FR" sz="2000" b="1" spc="-79" dirty="0">
                <a:solidFill>
                  <a:srgbClr val="205AA7"/>
                </a:solidFill>
                <a:cs typeface="Tahoma"/>
              </a:rPr>
              <a:t>les</a:t>
            </a:r>
            <a:r>
              <a:rPr lang="fr-FR" sz="2000" b="1" dirty="0">
                <a:solidFill>
                  <a:srgbClr val="205AA7"/>
                </a:solidFill>
                <a:cs typeface="Tahoma"/>
              </a:rPr>
              <a:t> </a:t>
            </a:r>
            <a:r>
              <a:rPr lang="fr-FR" sz="2000" b="1" spc="-89" dirty="0">
                <a:solidFill>
                  <a:srgbClr val="205AA7"/>
                </a:solidFill>
                <a:cs typeface="Tahoma"/>
              </a:rPr>
              <a:t>risques</a:t>
            </a:r>
            <a:r>
              <a:rPr lang="fr-FR" sz="2000" b="1" dirty="0">
                <a:solidFill>
                  <a:srgbClr val="205AA7"/>
                </a:solidFill>
                <a:cs typeface="Tahoma"/>
              </a:rPr>
              <a:t> </a:t>
            </a:r>
            <a:r>
              <a:rPr lang="fr-FR" sz="2000" spc="-79" dirty="0">
                <a:solidFill>
                  <a:srgbClr val="205AA7"/>
                </a:solidFill>
                <a:cs typeface="Tahoma"/>
              </a:rPr>
              <a:t>(</a:t>
            </a:r>
            <a:r>
              <a:rPr lang="fr-FR" sz="2000" i="1" spc="-79" dirty="0" err="1">
                <a:solidFill>
                  <a:srgbClr val="205AA7"/>
                </a:solidFill>
                <a:cs typeface="Arial"/>
              </a:rPr>
              <a:t>Risk-Weighted</a:t>
            </a:r>
            <a:r>
              <a:rPr lang="fr-FR" sz="2000" i="1" spc="79" dirty="0">
                <a:solidFill>
                  <a:srgbClr val="205AA7"/>
                </a:solidFill>
                <a:cs typeface="Arial"/>
              </a:rPr>
              <a:t> </a:t>
            </a:r>
            <a:r>
              <a:rPr lang="fr-FR" sz="2000" i="1" spc="-129" dirty="0" err="1">
                <a:solidFill>
                  <a:srgbClr val="205AA7"/>
                </a:solidFill>
                <a:cs typeface="Arial"/>
              </a:rPr>
              <a:t>Assets</a:t>
            </a:r>
            <a:r>
              <a:rPr lang="fr-FR" sz="2000" spc="-129" dirty="0">
                <a:solidFill>
                  <a:srgbClr val="205AA7"/>
                </a:solidFill>
                <a:cs typeface="Tahoma"/>
              </a:rPr>
              <a:t>,</a:t>
            </a:r>
            <a:r>
              <a:rPr lang="fr-FR" sz="2000" dirty="0">
                <a:solidFill>
                  <a:srgbClr val="205AA7"/>
                </a:solidFill>
                <a:cs typeface="Tahoma"/>
              </a:rPr>
              <a:t> </a:t>
            </a:r>
            <a:r>
              <a:rPr lang="fr-FR" sz="2000" spc="-20" dirty="0">
                <a:solidFill>
                  <a:srgbClr val="205AA7"/>
                </a:solidFill>
                <a:cs typeface="Tahoma"/>
              </a:rPr>
              <a:t>RWA).</a:t>
            </a:r>
            <a:endParaRPr lang="fr-FR" sz="2000" dirty="0">
              <a:solidFill>
                <a:srgbClr val="205AA7"/>
              </a:solidFill>
              <a:cs typeface="Tahoma"/>
            </a:endParaRPr>
          </a:p>
          <a:p>
            <a:pPr marL="417145" marR="60402" indent="-342900" algn="just">
              <a:spcBef>
                <a:spcPts val="2259"/>
              </a:spcBef>
              <a:buClr>
                <a:srgbClr val="07447C"/>
              </a:buClr>
              <a:buSzPct val="70000"/>
              <a:buFont typeface="Wingdings" panose="05000000000000000000" pitchFamily="2" charset="2"/>
              <a:buChar char="Ø"/>
              <a:tabLst>
                <a:tab pos="358638" algn="l"/>
              </a:tabLst>
            </a:pPr>
            <a:r>
              <a:rPr lang="fr-FR" sz="2000" spc="-40" dirty="0">
                <a:solidFill>
                  <a:srgbClr val="205AA7"/>
                </a:solidFill>
                <a:cs typeface="Tahoma"/>
              </a:rPr>
              <a:t>Une </a:t>
            </a:r>
            <a:r>
              <a:rPr lang="fr-FR" sz="2000" spc="-119" dirty="0">
                <a:solidFill>
                  <a:srgbClr val="205AA7"/>
                </a:solidFill>
                <a:cs typeface="Tahoma"/>
              </a:rPr>
              <a:t>mesure</a:t>
            </a:r>
            <a:r>
              <a:rPr lang="fr-FR" sz="2000" spc="-30" dirty="0">
                <a:solidFill>
                  <a:srgbClr val="205AA7"/>
                </a:solidFill>
                <a:cs typeface="Tahoma"/>
              </a:rPr>
              <a:t> </a:t>
            </a:r>
            <a:r>
              <a:rPr lang="fr-FR" sz="2000" spc="-69" dirty="0">
                <a:solidFill>
                  <a:srgbClr val="205AA7"/>
                </a:solidFill>
                <a:cs typeface="Tahoma"/>
              </a:rPr>
              <a:t>en</a:t>
            </a:r>
            <a:r>
              <a:rPr lang="fr-FR" sz="2000" spc="-30" dirty="0">
                <a:solidFill>
                  <a:srgbClr val="205AA7"/>
                </a:solidFill>
                <a:cs typeface="Tahoma"/>
              </a:rPr>
              <a:t> </a:t>
            </a:r>
            <a:r>
              <a:rPr lang="fr-FR" sz="2000" spc="-20" dirty="0">
                <a:solidFill>
                  <a:srgbClr val="205AA7"/>
                </a:solidFill>
                <a:cs typeface="Tahoma"/>
              </a:rPr>
              <a:t>capital </a:t>
            </a:r>
            <a:r>
              <a:rPr lang="fr-FR" sz="2000" spc="-109" dirty="0">
                <a:solidFill>
                  <a:srgbClr val="205AA7"/>
                </a:solidFill>
                <a:cs typeface="Tahoma"/>
              </a:rPr>
              <a:t>prend</a:t>
            </a:r>
            <a:r>
              <a:rPr lang="fr-FR" sz="2000" spc="-30" dirty="0">
                <a:solidFill>
                  <a:srgbClr val="205AA7"/>
                </a:solidFill>
                <a:cs typeface="Tahoma"/>
              </a:rPr>
              <a:t> </a:t>
            </a:r>
            <a:r>
              <a:rPr lang="fr-FR" sz="2000" dirty="0">
                <a:solidFill>
                  <a:srgbClr val="205AA7"/>
                </a:solidFill>
                <a:cs typeface="Tahoma"/>
              </a:rPr>
              <a:t>la</a:t>
            </a:r>
            <a:r>
              <a:rPr lang="fr-FR" sz="2000" spc="-40" dirty="0">
                <a:solidFill>
                  <a:srgbClr val="205AA7"/>
                </a:solidFill>
                <a:cs typeface="Tahoma"/>
              </a:rPr>
              <a:t> </a:t>
            </a:r>
            <a:r>
              <a:rPr lang="fr-FR" sz="2000" spc="-99" dirty="0">
                <a:solidFill>
                  <a:srgbClr val="205AA7"/>
                </a:solidFill>
                <a:cs typeface="Tahoma"/>
              </a:rPr>
              <a:t>forme</a:t>
            </a:r>
            <a:r>
              <a:rPr lang="fr-FR" sz="2000" spc="-30" dirty="0">
                <a:solidFill>
                  <a:srgbClr val="205AA7"/>
                </a:solidFill>
                <a:cs typeface="Tahoma"/>
              </a:rPr>
              <a:t> </a:t>
            </a:r>
            <a:r>
              <a:rPr lang="fr-FR" sz="2000" spc="-69" dirty="0">
                <a:solidFill>
                  <a:srgbClr val="205AA7"/>
                </a:solidFill>
                <a:cs typeface="Tahoma"/>
              </a:rPr>
              <a:t>suivante</a:t>
            </a:r>
            <a:r>
              <a:rPr lang="fr-FR" sz="2000" spc="-40" dirty="0">
                <a:solidFill>
                  <a:srgbClr val="205AA7"/>
                </a:solidFill>
                <a:cs typeface="Tahoma"/>
              </a:rPr>
              <a:t> </a:t>
            </a:r>
            <a:r>
              <a:rPr lang="fr-FR" sz="2000" dirty="0">
                <a:solidFill>
                  <a:srgbClr val="205AA7"/>
                </a:solidFill>
                <a:cs typeface="Tahoma"/>
              </a:rPr>
              <a:t>:</a:t>
            </a:r>
            <a:r>
              <a:rPr lang="fr-FR" sz="2000" spc="178" dirty="0">
                <a:solidFill>
                  <a:srgbClr val="205AA7"/>
                </a:solidFill>
                <a:cs typeface="Tahoma"/>
              </a:rPr>
              <a:t> </a:t>
            </a:r>
            <a:r>
              <a:rPr lang="fr-FR" sz="2000" b="1" spc="-89" dirty="0">
                <a:solidFill>
                  <a:srgbClr val="205AA7"/>
                </a:solidFill>
                <a:cs typeface="Tahoma"/>
              </a:rPr>
              <a:t>une</a:t>
            </a:r>
            <a:r>
              <a:rPr lang="fr-FR" sz="2000" b="1" spc="-30" dirty="0">
                <a:solidFill>
                  <a:srgbClr val="205AA7"/>
                </a:solidFill>
                <a:cs typeface="Tahoma"/>
              </a:rPr>
              <a:t> </a:t>
            </a:r>
            <a:r>
              <a:rPr lang="fr-FR" sz="2000" b="1" spc="-109" dirty="0">
                <a:solidFill>
                  <a:srgbClr val="205AA7"/>
                </a:solidFill>
                <a:cs typeface="Tahoma"/>
              </a:rPr>
              <a:t>banque</a:t>
            </a:r>
            <a:r>
              <a:rPr lang="fr-FR" sz="2000" b="1" spc="-30" dirty="0">
                <a:solidFill>
                  <a:srgbClr val="205AA7"/>
                </a:solidFill>
                <a:cs typeface="Tahoma"/>
              </a:rPr>
              <a:t> </a:t>
            </a:r>
            <a:r>
              <a:rPr lang="fr-FR" sz="2000" b="1" spc="-40" dirty="0">
                <a:solidFill>
                  <a:srgbClr val="205AA7"/>
                </a:solidFill>
                <a:cs typeface="Tahoma"/>
              </a:rPr>
              <a:t>doit ainsi</a:t>
            </a:r>
            <a:r>
              <a:rPr lang="fr-FR" sz="2000" b="1" spc="-119" dirty="0">
                <a:solidFill>
                  <a:srgbClr val="205AA7"/>
                </a:solidFill>
                <a:cs typeface="Tahoma"/>
              </a:rPr>
              <a:t> </a:t>
            </a:r>
            <a:r>
              <a:rPr lang="fr-FR" sz="2000" b="1" spc="-139" dirty="0">
                <a:solidFill>
                  <a:srgbClr val="205AA7"/>
                </a:solidFill>
                <a:cs typeface="Tahoma"/>
              </a:rPr>
              <a:t>détenir </a:t>
            </a:r>
            <a:r>
              <a:rPr lang="fr-FR" sz="2000" b="1" dirty="0">
                <a:solidFill>
                  <a:srgbClr val="205AA7"/>
                </a:solidFill>
                <a:cs typeface="Tahoma"/>
              </a:rPr>
              <a:t>X%</a:t>
            </a:r>
            <a:r>
              <a:rPr lang="fr-FR" sz="2000" b="1" spc="-79" dirty="0">
                <a:solidFill>
                  <a:srgbClr val="205AA7"/>
                </a:solidFill>
                <a:cs typeface="Tahoma"/>
              </a:rPr>
              <a:t> </a:t>
            </a:r>
            <a:r>
              <a:rPr lang="fr-FR" sz="2000" b="1" spc="-99" dirty="0">
                <a:solidFill>
                  <a:srgbClr val="205AA7"/>
                </a:solidFill>
                <a:cs typeface="Tahoma"/>
              </a:rPr>
              <a:t>de</a:t>
            </a:r>
            <a:r>
              <a:rPr lang="fr-FR" sz="2000" b="1" spc="-40" dirty="0">
                <a:solidFill>
                  <a:srgbClr val="205AA7"/>
                </a:solidFill>
                <a:cs typeface="Tahoma"/>
              </a:rPr>
              <a:t> </a:t>
            </a:r>
            <a:r>
              <a:rPr lang="fr-FR" sz="2000" b="1" spc="-149" dirty="0">
                <a:solidFill>
                  <a:srgbClr val="205AA7"/>
                </a:solidFill>
                <a:cs typeface="Tahoma"/>
              </a:rPr>
              <a:t>ses</a:t>
            </a:r>
            <a:r>
              <a:rPr lang="fr-FR" sz="2000" b="1" dirty="0">
                <a:solidFill>
                  <a:srgbClr val="205AA7"/>
                </a:solidFill>
                <a:cs typeface="Tahoma"/>
              </a:rPr>
              <a:t> </a:t>
            </a:r>
            <a:r>
              <a:rPr lang="fr-FR" sz="2000" b="1" spc="-20" dirty="0">
                <a:solidFill>
                  <a:srgbClr val="205AA7"/>
                </a:solidFill>
                <a:cs typeface="Tahoma"/>
              </a:rPr>
              <a:t>actifs</a:t>
            </a:r>
            <a:r>
              <a:rPr lang="fr-FR" sz="2000" b="1" spc="-30" dirty="0">
                <a:solidFill>
                  <a:srgbClr val="205AA7"/>
                </a:solidFill>
                <a:cs typeface="Tahoma"/>
              </a:rPr>
              <a:t> </a:t>
            </a:r>
            <a:r>
              <a:rPr lang="fr-FR" sz="2000" b="1" spc="-50" dirty="0">
                <a:solidFill>
                  <a:srgbClr val="205AA7"/>
                </a:solidFill>
                <a:cs typeface="Tahoma"/>
              </a:rPr>
              <a:t>pondérés par</a:t>
            </a:r>
            <a:r>
              <a:rPr lang="fr-FR" sz="2000" b="1" spc="-30" dirty="0">
                <a:solidFill>
                  <a:srgbClr val="205AA7"/>
                </a:solidFill>
                <a:cs typeface="Tahoma"/>
              </a:rPr>
              <a:t> </a:t>
            </a:r>
            <a:r>
              <a:rPr lang="fr-FR" sz="2000" b="1" spc="-79" dirty="0">
                <a:solidFill>
                  <a:srgbClr val="205AA7"/>
                </a:solidFill>
                <a:cs typeface="Tahoma"/>
              </a:rPr>
              <a:t>les</a:t>
            </a:r>
            <a:r>
              <a:rPr lang="fr-FR" sz="2000" b="1" spc="-30" dirty="0">
                <a:solidFill>
                  <a:srgbClr val="205AA7"/>
                </a:solidFill>
                <a:cs typeface="Tahoma"/>
              </a:rPr>
              <a:t> </a:t>
            </a:r>
            <a:r>
              <a:rPr lang="fr-FR" sz="2000" b="1" spc="-89" dirty="0">
                <a:solidFill>
                  <a:srgbClr val="205AA7"/>
                </a:solidFill>
                <a:cs typeface="Tahoma"/>
              </a:rPr>
              <a:t>risques</a:t>
            </a:r>
            <a:r>
              <a:rPr lang="fr-FR" sz="2000" b="1" spc="-40" dirty="0">
                <a:solidFill>
                  <a:srgbClr val="205AA7"/>
                </a:solidFill>
                <a:cs typeface="Tahoma"/>
              </a:rPr>
              <a:t> </a:t>
            </a:r>
            <a:r>
              <a:rPr lang="fr-FR" sz="2000" b="1" spc="-99" dirty="0">
                <a:solidFill>
                  <a:srgbClr val="205AA7"/>
                </a:solidFill>
                <a:cs typeface="Tahoma"/>
              </a:rPr>
              <a:t>sous</a:t>
            </a:r>
            <a:r>
              <a:rPr lang="fr-FR" sz="2000" b="1" spc="-20" dirty="0">
                <a:solidFill>
                  <a:srgbClr val="205AA7"/>
                </a:solidFill>
                <a:cs typeface="Tahoma"/>
              </a:rPr>
              <a:t> </a:t>
            </a:r>
            <a:r>
              <a:rPr lang="fr-FR" sz="2000" b="1" spc="-99" dirty="0">
                <a:solidFill>
                  <a:srgbClr val="205AA7"/>
                </a:solidFill>
                <a:cs typeface="Tahoma"/>
              </a:rPr>
              <a:t>forme</a:t>
            </a:r>
            <a:r>
              <a:rPr lang="fr-FR" sz="2000" b="1" spc="-30" dirty="0">
                <a:solidFill>
                  <a:srgbClr val="205AA7"/>
                </a:solidFill>
                <a:cs typeface="Tahoma"/>
              </a:rPr>
              <a:t> </a:t>
            </a:r>
            <a:r>
              <a:rPr lang="fr-FR" sz="2000" b="1" spc="-50" dirty="0">
                <a:solidFill>
                  <a:srgbClr val="205AA7"/>
                </a:solidFill>
                <a:cs typeface="Tahoma"/>
              </a:rPr>
              <a:t>de </a:t>
            </a:r>
            <a:r>
              <a:rPr lang="fr-FR" sz="2000" b="1" spc="-20" dirty="0">
                <a:solidFill>
                  <a:srgbClr val="205AA7"/>
                </a:solidFill>
                <a:cs typeface="Tahoma"/>
              </a:rPr>
              <a:t>capital</a:t>
            </a:r>
            <a:r>
              <a:rPr lang="fr-FR" sz="2000" spc="-20" dirty="0">
                <a:solidFill>
                  <a:srgbClr val="205AA7"/>
                </a:solidFill>
                <a:cs typeface="Tahoma"/>
              </a:rPr>
              <a:t>.</a:t>
            </a:r>
            <a:endParaRPr lang="fr-FR" sz="2000" dirty="0">
              <a:solidFill>
                <a:srgbClr val="205AA7"/>
              </a:solidFill>
              <a:cs typeface="Tahoma"/>
            </a:endParaRPr>
          </a:p>
        </p:txBody>
      </p:sp>
    </p:spTree>
    <p:extLst>
      <p:ext uri="{BB962C8B-B14F-4D97-AF65-F5344CB8AC3E}">
        <p14:creationId xmlns:p14="http://schemas.microsoft.com/office/powerpoint/2010/main" val="1909459501"/>
      </p:ext>
    </p:extLst>
  </p:cSld>
  <p:clrMapOvr>
    <a:masterClrMapping/>
  </p:clrMapOvr>
  <p:transition>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3568" y="137538"/>
            <a:ext cx="8229600" cy="996242"/>
          </a:xfrm>
          <a:prstGeom prst="rect">
            <a:avLst/>
          </a:prstGeom>
        </p:spPr>
        <p:txBody>
          <a:bodyPr vert="horz" wrap="square" lIns="0" tIns="133167" rIns="0" bIns="0" rtlCol="0" anchor="ctr">
            <a:spAutoFit/>
          </a:bodyPr>
          <a:lstStyle/>
          <a:p>
            <a:pPr marL="125838">
              <a:spcBef>
                <a:spcPts val="188"/>
              </a:spcBef>
            </a:pPr>
            <a:r>
              <a:rPr lang="fr-FR" spc="-40" dirty="0"/>
              <a:t>Les mesures en capital (12/12)</a:t>
            </a:r>
            <a:br>
              <a:rPr lang="fr-FR" spc="-40" dirty="0"/>
            </a:br>
            <a:r>
              <a:rPr lang="fr-FR" sz="1600" dirty="0">
                <a:cs typeface="Tahoma"/>
              </a:rPr>
              <a:t>Approche</a:t>
            </a:r>
            <a:r>
              <a:rPr lang="fr-FR" sz="1600" spc="-30" dirty="0">
                <a:cs typeface="Tahoma"/>
              </a:rPr>
              <a:t> </a:t>
            </a:r>
            <a:r>
              <a:rPr lang="fr-FR" sz="1600" spc="-99" dirty="0">
                <a:cs typeface="Tahoma"/>
              </a:rPr>
              <a:t>« modèles </a:t>
            </a:r>
            <a:r>
              <a:rPr lang="fr-FR" sz="1600" dirty="0">
                <a:cs typeface="Tahoma"/>
              </a:rPr>
              <a:t>internes »</a:t>
            </a:r>
            <a:r>
              <a:rPr lang="fr-FR" sz="1600" spc="20" dirty="0">
                <a:cs typeface="Tahoma"/>
              </a:rPr>
              <a:t> </a:t>
            </a:r>
            <a:r>
              <a:rPr lang="fr-FR" sz="1600" dirty="0">
                <a:cs typeface="Tahoma"/>
              </a:rPr>
              <a:t>vs</a:t>
            </a:r>
            <a:r>
              <a:rPr lang="fr-FR" sz="1600" spc="20" dirty="0">
                <a:cs typeface="Tahoma"/>
              </a:rPr>
              <a:t> </a:t>
            </a:r>
            <a:r>
              <a:rPr lang="fr-FR" sz="1600" spc="-20" dirty="0">
                <a:cs typeface="Tahoma"/>
              </a:rPr>
              <a:t>approche</a:t>
            </a:r>
            <a:r>
              <a:rPr lang="fr-FR" sz="1600" spc="10" dirty="0">
                <a:cs typeface="Tahoma"/>
              </a:rPr>
              <a:t> </a:t>
            </a:r>
            <a:r>
              <a:rPr lang="fr-FR" sz="1600" spc="-20" dirty="0">
                <a:cs typeface="Tahoma"/>
              </a:rPr>
              <a:t>standard:</a:t>
            </a:r>
            <a:r>
              <a:rPr lang="fr-FR" sz="1600" spc="188" dirty="0">
                <a:cs typeface="Tahoma"/>
              </a:rPr>
              <a:t> </a:t>
            </a:r>
            <a:r>
              <a:rPr lang="fr-FR" sz="1600" dirty="0">
                <a:cs typeface="Tahoma"/>
              </a:rPr>
              <a:t>Le</a:t>
            </a:r>
            <a:r>
              <a:rPr lang="fr-FR" sz="1600" spc="20" dirty="0">
                <a:cs typeface="Tahoma"/>
              </a:rPr>
              <a:t> </a:t>
            </a:r>
            <a:r>
              <a:rPr lang="fr-FR" sz="1600" spc="-198" dirty="0">
                <a:cs typeface="Tahoma"/>
              </a:rPr>
              <a:t>rôle</a:t>
            </a:r>
            <a:r>
              <a:rPr lang="fr-FR" sz="1600" spc="59" dirty="0">
                <a:cs typeface="Tahoma"/>
              </a:rPr>
              <a:t> </a:t>
            </a:r>
            <a:r>
              <a:rPr lang="fr-FR" sz="1600" dirty="0">
                <a:cs typeface="Tahoma"/>
              </a:rPr>
              <a:t>de</a:t>
            </a:r>
            <a:r>
              <a:rPr lang="fr-FR" sz="1600" spc="10" dirty="0">
                <a:cs typeface="Tahoma"/>
              </a:rPr>
              <a:t> </a:t>
            </a:r>
            <a:r>
              <a:rPr lang="fr-FR" sz="1600" dirty="0">
                <a:cs typeface="Tahoma"/>
              </a:rPr>
              <a:t>la</a:t>
            </a:r>
            <a:r>
              <a:rPr lang="fr-FR" sz="1600" spc="20" dirty="0">
                <a:cs typeface="Tahoma"/>
              </a:rPr>
              <a:t> </a:t>
            </a:r>
            <a:r>
              <a:rPr lang="fr-FR" sz="1600" spc="-20" dirty="0">
                <a:cs typeface="Tahoma"/>
              </a:rPr>
              <a:t>cotation « Banque de France »</a:t>
            </a:r>
            <a:endParaRPr lang="fr-FR" sz="1600" dirty="0">
              <a:cs typeface="Tahoma"/>
            </a:endParaRPr>
          </a:p>
        </p:txBody>
      </p:sp>
      <p:sp>
        <p:nvSpPr>
          <p:cNvPr id="7" name="object 7"/>
          <p:cNvSpPr txBox="1"/>
          <p:nvPr/>
        </p:nvSpPr>
        <p:spPr>
          <a:xfrm>
            <a:off x="0" y="908720"/>
            <a:ext cx="8913168" cy="5483201"/>
          </a:xfrm>
          <a:prstGeom prst="rect">
            <a:avLst/>
          </a:prstGeom>
        </p:spPr>
        <p:txBody>
          <a:bodyPr vert="horz" wrap="square" lIns="0" tIns="23909" rIns="0" bIns="0" rtlCol="0">
            <a:spAutoFit/>
          </a:bodyPr>
          <a:lstStyle/>
          <a:p>
            <a:pPr marL="359995" indent="-285750">
              <a:lnSpc>
                <a:spcPts val="2378"/>
              </a:lnSpc>
              <a:spcBef>
                <a:spcPts val="188"/>
              </a:spcBef>
              <a:buClr>
                <a:srgbClr val="07447C"/>
              </a:buClr>
              <a:buSzPct val="70000"/>
              <a:buFont typeface="Wingdings" panose="05000000000000000000" pitchFamily="2" charset="2"/>
              <a:buChar char="Ø"/>
              <a:tabLst>
                <a:tab pos="358638" algn="l"/>
              </a:tabLst>
            </a:pPr>
            <a:endParaRPr lang="fr-FR" dirty="0">
              <a:solidFill>
                <a:srgbClr val="205AA7"/>
              </a:solidFill>
              <a:cs typeface="Tahoma"/>
            </a:endParaRPr>
          </a:p>
          <a:p>
            <a:pPr marL="1128865" marR="416524" indent="-285750">
              <a:spcBef>
                <a:spcPts val="1506"/>
              </a:spcBef>
              <a:buClr>
                <a:srgbClr val="07447C"/>
              </a:buClr>
              <a:buSzPct val="70000"/>
              <a:buFont typeface="Wingdings" panose="05000000000000000000" pitchFamily="2" charset="2"/>
              <a:buChar char="Ø"/>
              <a:tabLst>
                <a:tab pos="1127508" algn="l"/>
              </a:tabLst>
            </a:pPr>
            <a:r>
              <a:rPr lang="fr-FR" spc="-69" dirty="0">
                <a:solidFill>
                  <a:srgbClr val="205AA7"/>
                </a:solidFill>
                <a:cs typeface="Tahoma"/>
              </a:rPr>
              <a:t>Certaines</a:t>
            </a:r>
            <a:r>
              <a:rPr lang="fr-FR" spc="-40" dirty="0">
                <a:solidFill>
                  <a:srgbClr val="205AA7"/>
                </a:solidFill>
                <a:cs typeface="Tahoma"/>
              </a:rPr>
              <a:t> </a:t>
            </a:r>
            <a:r>
              <a:rPr lang="fr-FR" spc="-119" dirty="0">
                <a:solidFill>
                  <a:srgbClr val="205AA7"/>
                </a:solidFill>
                <a:cs typeface="Tahoma"/>
              </a:rPr>
              <a:t>banques</a:t>
            </a:r>
            <a:r>
              <a:rPr lang="fr-FR" spc="-10" dirty="0">
                <a:solidFill>
                  <a:srgbClr val="205AA7"/>
                </a:solidFill>
                <a:cs typeface="Tahoma"/>
              </a:rPr>
              <a:t> </a:t>
            </a:r>
            <a:r>
              <a:rPr lang="fr-FR" spc="-40" dirty="0">
                <a:solidFill>
                  <a:srgbClr val="205AA7"/>
                </a:solidFill>
                <a:cs typeface="Tahoma"/>
              </a:rPr>
              <a:t>utilisent</a:t>
            </a:r>
            <a:r>
              <a:rPr lang="fr-FR" spc="10" dirty="0">
                <a:solidFill>
                  <a:srgbClr val="205AA7"/>
                </a:solidFill>
                <a:cs typeface="Tahoma"/>
              </a:rPr>
              <a:t> </a:t>
            </a:r>
            <a:r>
              <a:rPr lang="fr-FR" spc="-69" dirty="0">
                <a:solidFill>
                  <a:srgbClr val="205AA7"/>
                </a:solidFill>
                <a:cs typeface="Tahoma"/>
              </a:rPr>
              <a:t>leurs</a:t>
            </a:r>
            <a:r>
              <a:rPr lang="fr-FR" spc="10" dirty="0">
                <a:solidFill>
                  <a:srgbClr val="205AA7"/>
                </a:solidFill>
                <a:cs typeface="Tahoma"/>
              </a:rPr>
              <a:t> </a:t>
            </a:r>
            <a:r>
              <a:rPr lang="fr-FR" spc="-109" dirty="0">
                <a:solidFill>
                  <a:srgbClr val="205AA7"/>
                </a:solidFill>
                <a:cs typeface="Tahoma"/>
              </a:rPr>
              <a:t>propres</a:t>
            </a:r>
            <a:r>
              <a:rPr lang="fr-FR" spc="-10" dirty="0">
                <a:solidFill>
                  <a:srgbClr val="205AA7"/>
                </a:solidFill>
                <a:cs typeface="Tahoma"/>
              </a:rPr>
              <a:t> </a:t>
            </a:r>
            <a:r>
              <a:rPr lang="fr-FR" spc="-109" dirty="0">
                <a:solidFill>
                  <a:srgbClr val="205AA7"/>
                </a:solidFill>
                <a:cs typeface="Tahoma"/>
              </a:rPr>
              <a:t>modèles</a:t>
            </a:r>
            <a:r>
              <a:rPr lang="fr-FR" spc="30" dirty="0">
                <a:solidFill>
                  <a:srgbClr val="205AA7"/>
                </a:solidFill>
                <a:cs typeface="Tahoma"/>
              </a:rPr>
              <a:t> </a:t>
            </a:r>
            <a:r>
              <a:rPr lang="fr-FR" spc="-40" dirty="0">
                <a:solidFill>
                  <a:srgbClr val="205AA7"/>
                </a:solidFill>
                <a:cs typeface="Tahoma"/>
              </a:rPr>
              <a:t>pour</a:t>
            </a:r>
            <a:r>
              <a:rPr lang="fr-FR" dirty="0">
                <a:solidFill>
                  <a:srgbClr val="205AA7"/>
                </a:solidFill>
                <a:cs typeface="Tahoma"/>
              </a:rPr>
              <a:t> </a:t>
            </a:r>
            <a:r>
              <a:rPr lang="fr-FR" spc="-50" dirty="0">
                <a:solidFill>
                  <a:srgbClr val="205AA7"/>
                </a:solidFill>
                <a:cs typeface="Tahoma"/>
              </a:rPr>
              <a:t>calculer</a:t>
            </a:r>
            <a:r>
              <a:rPr lang="fr-FR" dirty="0">
                <a:solidFill>
                  <a:srgbClr val="205AA7"/>
                </a:solidFill>
                <a:cs typeface="Tahoma"/>
              </a:rPr>
              <a:t> </a:t>
            </a:r>
            <a:r>
              <a:rPr lang="fr-FR" spc="-50" dirty="0">
                <a:solidFill>
                  <a:srgbClr val="205AA7"/>
                </a:solidFill>
                <a:cs typeface="Tahoma"/>
              </a:rPr>
              <a:t>le </a:t>
            </a:r>
            <a:r>
              <a:rPr lang="fr-FR" spc="-40" dirty="0">
                <a:solidFill>
                  <a:srgbClr val="205AA7"/>
                </a:solidFill>
                <a:cs typeface="Tahoma"/>
              </a:rPr>
              <a:t>poids</a:t>
            </a:r>
            <a:r>
              <a:rPr lang="fr-FR" spc="-119" dirty="0">
                <a:solidFill>
                  <a:srgbClr val="205AA7"/>
                </a:solidFill>
                <a:cs typeface="Tahoma"/>
              </a:rPr>
              <a:t> assigné à </a:t>
            </a:r>
            <a:r>
              <a:rPr lang="fr-FR" spc="-79" dirty="0">
                <a:solidFill>
                  <a:srgbClr val="205AA7"/>
                </a:solidFill>
                <a:cs typeface="Tahoma"/>
              </a:rPr>
              <a:t>chaque </a:t>
            </a:r>
            <a:r>
              <a:rPr lang="fr-FR" spc="-59" dirty="0">
                <a:solidFill>
                  <a:srgbClr val="205AA7"/>
                </a:solidFill>
                <a:cs typeface="Tahoma"/>
              </a:rPr>
              <a:t>exposition</a:t>
            </a:r>
            <a:r>
              <a:rPr lang="fr-FR" spc="-30" dirty="0">
                <a:solidFill>
                  <a:srgbClr val="205AA7"/>
                </a:solidFill>
                <a:cs typeface="Tahoma"/>
              </a:rPr>
              <a:t> </a:t>
            </a:r>
            <a:r>
              <a:rPr lang="fr-FR" dirty="0">
                <a:solidFill>
                  <a:srgbClr val="205AA7"/>
                </a:solidFill>
                <a:cs typeface="Tahoma"/>
              </a:rPr>
              <a:t>:</a:t>
            </a:r>
            <a:r>
              <a:rPr lang="fr-FR" spc="168" dirty="0">
                <a:solidFill>
                  <a:srgbClr val="205AA7"/>
                </a:solidFill>
                <a:cs typeface="Tahoma"/>
              </a:rPr>
              <a:t> </a:t>
            </a:r>
            <a:r>
              <a:rPr lang="fr-FR" dirty="0">
                <a:solidFill>
                  <a:srgbClr val="205AA7"/>
                </a:solidFill>
                <a:cs typeface="Tahoma"/>
              </a:rPr>
              <a:t>on</a:t>
            </a:r>
            <a:r>
              <a:rPr lang="fr-FR" spc="-30" dirty="0">
                <a:solidFill>
                  <a:srgbClr val="205AA7"/>
                </a:solidFill>
                <a:cs typeface="Tahoma"/>
              </a:rPr>
              <a:t> </a:t>
            </a:r>
            <a:r>
              <a:rPr lang="fr-FR" spc="-69" dirty="0">
                <a:solidFill>
                  <a:srgbClr val="205AA7"/>
                </a:solidFill>
                <a:cs typeface="Tahoma"/>
              </a:rPr>
              <a:t>parle</a:t>
            </a:r>
            <a:r>
              <a:rPr lang="fr-FR" spc="-30" dirty="0">
                <a:solidFill>
                  <a:srgbClr val="205AA7"/>
                </a:solidFill>
                <a:cs typeface="Tahoma"/>
              </a:rPr>
              <a:t> </a:t>
            </a:r>
            <a:r>
              <a:rPr lang="fr-FR" b="1" spc="-69" dirty="0">
                <a:solidFill>
                  <a:srgbClr val="205AA7"/>
                </a:solidFill>
                <a:cs typeface="Tahoma"/>
              </a:rPr>
              <a:t>d’approche</a:t>
            </a:r>
            <a:r>
              <a:rPr lang="fr-FR" b="1" spc="-20" dirty="0">
                <a:solidFill>
                  <a:srgbClr val="205AA7"/>
                </a:solidFill>
                <a:cs typeface="Tahoma"/>
              </a:rPr>
              <a:t> </a:t>
            </a:r>
            <a:r>
              <a:rPr lang="fr-FR" b="1" spc="-30" dirty="0">
                <a:solidFill>
                  <a:srgbClr val="205AA7"/>
                </a:solidFill>
                <a:cs typeface="Tahoma"/>
              </a:rPr>
              <a:t>« modèles internes »</a:t>
            </a:r>
            <a:r>
              <a:rPr lang="fr-FR" spc="-30" dirty="0">
                <a:solidFill>
                  <a:srgbClr val="205AA7"/>
                </a:solidFill>
                <a:cs typeface="Tahoma"/>
              </a:rPr>
              <a:t> </a:t>
            </a:r>
            <a:r>
              <a:rPr lang="fr-FR" spc="-69" dirty="0">
                <a:solidFill>
                  <a:srgbClr val="205AA7"/>
                </a:solidFill>
                <a:cs typeface="Tahoma"/>
              </a:rPr>
              <a:t>(</a:t>
            </a:r>
            <a:r>
              <a:rPr lang="fr-FR" i="1" spc="-69" dirty="0" err="1">
                <a:solidFill>
                  <a:srgbClr val="205AA7"/>
                </a:solidFill>
                <a:cs typeface="Arial"/>
              </a:rPr>
              <a:t>Internal</a:t>
            </a:r>
            <a:r>
              <a:rPr lang="fr-FR" i="1" spc="-69" dirty="0">
                <a:solidFill>
                  <a:srgbClr val="205AA7"/>
                </a:solidFill>
                <a:cs typeface="Arial"/>
              </a:rPr>
              <a:t>-</a:t>
            </a:r>
            <a:r>
              <a:rPr lang="fr-FR" i="1" spc="-89" dirty="0">
                <a:solidFill>
                  <a:srgbClr val="205AA7"/>
                </a:solidFill>
                <a:cs typeface="Arial"/>
              </a:rPr>
              <a:t>Rating-</a:t>
            </a:r>
            <a:r>
              <a:rPr lang="fr-FR" i="1" spc="-59" dirty="0" err="1">
                <a:solidFill>
                  <a:srgbClr val="205AA7"/>
                </a:solidFill>
                <a:cs typeface="Arial"/>
              </a:rPr>
              <a:t>Based</a:t>
            </a:r>
            <a:r>
              <a:rPr lang="fr-FR" i="1" spc="129" dirty="0">
                <a:solidFill>
                  <a:srgbClr val="205AA7"/>
                </a:solidFill>
                <a:cs typeface="Arial"/>
              </a:rPr>
              <a:t> </a:t>
            </a:r>
            <a:r>
              <a:rPr lang="fr-FR" i="1" spc="-20" dirty="0" err="1">
                <a:solidFill>
                  <a:srgbClr val="205AA7"/>
                </a:solidFill>
                <a:cs typeface="Arial"/>
              </a:rPr>
              <a:t>Approach</a:t>
            </a:r>
            <a:r>
              <a:rPr lang="fr-FR" spc="-20" dirty="0">
                <a:solidFill>
                  <a:srgbClr val="205AA7"/>
                </a:solidFill>
                <a:cs typeface="Tahoma"/>
              </a:rPr>
              <a:t>).</a:t>
            </a:r>
            <a:endParaRPr lang="fr-FR" dirty="0">
              <a:solidFill>
                <a:srgbClr val="205AA7"/>
              </a:solidFill>
              <a:cs typeface="Tahoma"/>
            </a:endParaRPr>
          </a:p>
          <a:p>
            <a:pPr marL="1128865" marR="110737" indent="-285750">
              <a:lnSpc>
                <a:spcPts val="2180"/>
              </a:lnSpc>
              <a:spcBef>
                <a:spcPts val="2289"/>
              </a:spcBef>
              <a:buClr>
                <a:srgbClr val="07447C"/>
              </a:buClr>
              <a:buSzPct val="70000"/>
              <a:buFont typeface="Wingdings" panose="05000000000000000000" pitchFamily="2" charset="2"/>
              <a:buChar char="Ø"/>
              <a:tabLst>
                <a:tab pos="1127508" algn="l"/>
              </a:tabLst>
            </a:pPr>
            <a:r>
              <a:rPr lang="fr-FR" spc="-69" dirty="0">
                <a:solidFill>
                  <a:srgbClr val="205AA7"/>
                </a:solidFill>
                <a:cs typeface="Tahoma"/>
              </a:rPr>
              <a:t>Certaines </a:t>
            </a:r>
            <a:r>
              <a:rPr lang="fr-FR" spc="-119" dirty="0">
                <a:solidFill>
                  <a:srgbClr val="205AA7"/>
                </a:solidFill>
                <a:cs typeface="Tahoma"/>
              </a:rPr>
              <a:t>banques</a:t>
            </a:r>
            <a:r>
              <a:rPr lang="fr-FR" spc="-20" dirty="0">
                <a:solidFill>
                  <a:srgbClr val="205AA7"/>
                </a:solidFill>
                <a:cs typeface="Tahoma"/>
              </a:rPr>
              <a:t> </a:t>
            </a:r>
            <a:r>
              <a:rPr lang="fr-FR" spc="-40" dirty="0">
                <a:solidFill>
                  <a:srgbClr val="205AA7"/>
                </a:solidFill>
                <a:cs typeface="Tahoma"/>
              </a:rPr>
              <a:t>utilisent</a:t>
            </a:r>
            <a:r>
              <a:rPr lang="fr-FR" spc="-10" dirty="0">
                <a:solidFill>
                  <a:srgbClr val="205AA7"/>
                </a:solidFill>
                <a:cs typeface="Tahoma"/>
              </a:rPr>
              <a:t> </a:t>
            </a:r>
            <a:r>
              <a:rPr lang="fr-FR" b="1" spc="-59" dirty="0">
                <a:solidFill>
                  <a:srgbClr val="205AA7"/>
                </a:solidFill>
                <a:cs typeface="Tahoma"/>
              </a:rPr>
              <a:t>l’approche</a:t>
            </a:r>
            <a:r>
              <a:rPr lang="fr-FR" b="1" dirty="0">
                <a:solidFill>
                  <a:srgbClr val="205AA7"/>
                </a:solidFill>
                <a:cs typeface="Tahoma"/>
              </a:rPr>
              <a:t> </a:t>
            </a:r>
            <a:r>
              <a:rPr lang="fr-FR" b="1" spc="-79" dirty="0">
                <a:solidFill>
                  <a:srgbClr val="205AA7"/>
                </a:solidFill>
                <a:cs typeface="Tahoma"/>
              </a:rPr>
              <a:t>standard</a:t>
            </a:r>
            <a:r>
              <a:rPr lang="fr-FR" b="1" spc="-20" dirty="0">
                <a:solidFill>
                  <a:srgbClr val="205AA7"/>
                </a:solidFill>
                <a:cs typeface="Tahoma"/>
              </a:rPr>
              <a:t>  </a:t>
            </a:r>
            <a:r>
              <a:rPr lang="fr-FR" spc="-20" dirty="0">
                <a:solidFill>
                  <a:srgbClr val="205AA7"/>
                </a:solidFill>
                <a:cs typeface="Tahoma"/>
              </a:rPr>
              <a:t>où un poids différent </a:t>
            </a:r>
            <a:r>
              <a:rPr lang="fr-FR" spc="-40" dirty="0">
                <a:solidFill>
                  <a:srgbClr val="205AA7"/>
                </a:solidFill>
                <a:cs typeface="Tahoma"/>
              </a:rPr>
              <a:t>est</a:t>
            </a:r>
            <a:r>
              <a:rPr lang="fr-FR" spc="-109" dirty="0">
                <a:solidFill>
                  <a:srgbClr val="205AA7"/>
                </a:solidFill>
                <a:cs typeface="Tahoma"/>
              </a:rPr>
              <a:t> </a:t>
            </a:r>
            <a:r>
              <a:rPr lang="fr-FR" spc="-119" dirty="0">
                <a:solidFill>
                  <a:srgbClr val="205AA7"/>
                </a:solidFill>
                <a:cs typeface="Tahoma"/>
              </a:rPr>
              <a:t>assig</a:t>
            </a:r>
            <a:r>
              <a:rPr lang="fr-FR" spc="-168" dirty="0">
                <a:solidFill>
                  <a:srgbClr val="205AA7"/>
                </a:solidFill>
                <a:cs typeface="Tahoma"/>
              </a:rPr>
              <a:t>n</a:t>
            </a:r>
            <a:r>
              <a:rPr lang="fr-FR" spc="-1139" dirty="0">
                <a:solidFill>
                  <a:srgbClr val="205AA7"/>
                </a:solidFill>
                <a:cs typeface="Tahoma"/>
              </a:rPr>
              <a:t>´</a:t>
            </a:r>
            <a:r>
              <a:rPr lang="fr-FR" spc="-99" dirty="0">
                <a:solidFill>
                  <a:srgbClr val="205AA7"/>
                </a:solidFill>
                <a:cs typeface="Tahoma"/>
              </a:rPr>
              <a:t>e</a:t>
            </a:r>
            <a:r>
              <a:rPr lang="fr-FR" spc="30" dirty="0">
                <a:solidFill>
                  <a:srgbClr val="205AA7"/>
                </a:solidFill>
                <a:cs typeface="Tahoma"/>
              </a:rPr>
              <a:t> </a:t>
            </a:r>
            <a:r>
              <a:rPr lang="fr-FR" spc="-40" dirty="0">
                <a:solidFill>
                  <a:srgbClr val="205AA7"/>
                </a:solidFill>
                <a:cs typeface="Tahoma"/>
              </a:rPr>
              <a:t>pour </a:t>
            </a:r>
            <a:r>
              <a:rPr lang="fr-FR" spc="-79" dirty="0">
                <a:solidFill>
                  <a:srgbClr val="205AA7"/>
                </a:solidFill>
                <a:cs typeface="Tahoma"/>
              </a:rPr>
              <a:t>chaque</a:t>
            </a:r>
            <a:r>
              <a:rPr lang="fr-FR" spc="-40" dirty="0">
                <a:solidFill>
                  <a:srgbClr val="205AA7"/>
                </a:solidFill>
                <a:cs typeface="Tahoma"/>
              </a:rPr>
              <a:t> </a:t>
            </a:r>
            <a:r>
              <a:rPr lang="fr-FR" spc="-79" dirty="0">
                <a:solidFill>
                  <a:srgbClr val="205AA7"/>
                </a:solidFill>
                <a:cs typeface="Tahoma"/>
              </a:rPr>
              <a:t>classe</a:t>
            </a:r>
            <a:r>
              <a:rPr lang="fr-FR" spc="-30" dirty="0">
                <a:solidFill>
                  <a:srgbClr val="205AA7"/>
                </a:solidFill>
                <a:cs typeface="Tahoma"/>
              </a:rPr>
              <a:t> </a:t>
            </a:r>
            <a:r>
              <a:rPr lang="fr-FR" spc="-99" dirty="0">
                <a:solidFill>
                  <a:srgbClr val="205AA7"/>
                </a:solidFill>
                <a:cs typeface="Tahoma"/>
              </a:rPr>
              <a:t>de</a:t>
            </a:r>
            <a:r>
              <a:rPr lang="fr-FR" spc="-40" dirty="0">
                <a:solidFill>
                  <a:srgbClr val="205AA7"/>
                </a:solidFill>
                <a:cs typeface="Tahoma"/>
              </a:rPr>
              <a:t> </a:t>
            </a:r>
            <a:r>
              <a:rPr lang="fr-FR" spc="-20" dirty="0">
                <a:solidFill>
                  <a:srgbClr val="205AA7"/>
                </a:solidFill>
                <a:cs typeface="Tahoma"/>
              </a:rPr>
              <a:t>risque.</a:t>
            </a:r>
            <a:endParaRPr lang="fr-FR" dirty="0">
              <a:solidFill>
                <a:srgbClr val="205AA7"/>
              </a:solidFill>
              <a:cs typeface="Tahoma"/>
            </a:endParaRPr>
          </a:p>
          <a:p>
            <a:pPr marL="1912835" marR="600247" indent="-285750">
              <a:lnSpc>
                <a:spcPct val="101499"/>
              </a:lnSpc>
              <a:spcBef>
                <a:spcPts val="872"/>
              </a:spcBef>
              <a:buFont typeface="Wingdings" panose="05000000000000000000" pitchFamily="2" charset="2"/>
              <a:buChar char="Ø"/>
            </a:pPr>
            <a:r>
              <a:rPr lang="fr-FR" dirty="0">
                <a:solidFill>
                  <a:srgbClr val="205AA7"/>
                </a:solidFill>
                <a:cs typeface="Tahoma"/>
              </a:rPr>
              <a:t>Pour</a:t>
            </a:r>
            <a:r>
              <a:rPr lang="fr-FR" spc="10" dirty="0">
                <a:solidFill>
                  <a:srgbClr val="205AA7"/>
                </a:solidFill>
                <a:cs typeface="Tahoma"/>
              </a:rPr>
              <a:t> </a:t>
            </a:r>
            <a:r>
              <a:rPr lang="fr-FR" spc="-20" dirty="0">
                <a:solidFill>
                  <a:srgbClr val="205AA7"/>
                </a:solidFill>
                <a:cs typeface="Tahoma"/>
              </a:rPr>
              <a:t>les</a:t>
            </a:r>
            <a:r>
              <a:rPr lang="fr-FR" spc="10" dirty="0">
                <a:solidFill>
                  <a:srgbClr val="205AA7"/>
                </a:solidFill>
                <a:cs typeface="Tahoma"/>
              </a:rPr>
              <a:t> </a:t>
            </a:r>
            <a:r>
              <a:rPr lang="fr-FR" spc="-40" dirty="0">
                <a:solidFill>
                  <a:srgbClr val="205AA7"/>
                </a:solidFill>
                <a:cs typeface="Tahoma"/>
              </a:rPr>
              <a:t>expositions</a:t>
            </a:r>
            <a:r>
              <a:rPr lang="fr-FR" spc="20" dirty="0">
                <a:solidFill>
                  <a:srgbClr val="205AA7"/>
                </a:solidFill>
                <a:cs typeface="Tahoma"/>
              </a:rPr>
              <a:t> </a:t>
            </a:r>
            <a:r>
              <a:rPr lang="fr-FR" spc="-69" dirty="0">
                <a:solidFill>
                  <a:srgbClr val="205AA7"/>
                </a:solidFill>
                <a:cs typeface="Tahoma"/>
              </a:rPr>
              <a:t>vis-à-vis </a:t>
            </a:r>
            <a:r>
              <a:rPr lang="fr-FR" spc="-59" dirty="0">
                <a:solidFill>
                  <a:srgbClr val="205AA7"/>
                </a:solidFill>
                <a:cs typeface="Tahoma"/>
              </a:rPr>
              <a:t>d’entreprises,</a:t>
            </a:r>
            <a:r>
              <a:rPr lang="fr-FR" spc="20" dirty="0">
                <a:solidFill>
                  <a:srgbClr val="205AA7"/>
                </a:solidFill>
                <a:cs typeface="Tahoma"/>
              </a:rPr>
              <a:t> </a:t>
            </a:r>
            <a:r>
              <a:rPr lang="fr-FR" dirty="0">
                <a:solidFill>
                  <a:srgbClr val="205AA7"/>
                </a:solidFill>
                <a:cs typeface="Tahoma"/>
              </a:rPr>
              <a:t>il</a:t>
            </a:r>
            <a:r>
              <a:rPr lang="fr-FR" spc="10" dirty="0">
                <a:solidFill>
                  <a:srgbClr val="205AA7"/>
                </a:solidFill>
                <a:cs typeface="Tahoma"/>
              </a:rPr>
              <a:t> </a:t>
            </a:r>
            <a:r>
              <a:rPr lang="fr-FR" spc="-50" dirty="0">
                <a:solidFill>
                  <a:srgbClr val="205AA7"/>
                </a:solidFill>
                <a:cs typeface="Tahoma"/>
              </a:rPr>
              <a:t>existe</a:t>
            </a:r>
            <a:r>
              <a:rPr lang="fr-FR" spc="10" dirty="0">
                <a:solidFill>
                  <a:srgbClr val="205AA7"/>
                </a:solidFill>
                <a:cs typeface="Tahoma"/>
              </a:rPr>
              <a:t> </a:t>
            </a:r>
            <a:r>
              <a:rPr lang="fr-FR" spc="-50" dirty="0">
                <a:solidFill>
                  <a:srgbClr val="205AA7"/>
                </a:solidFill>
                <a:cs typeface="Tahoma"/>
              </a:rPr>
              <a:t>une </a:t>
            </a:r>
            <a:r>
              <a:rPr lang="fr-FR" b="1" spc="-59" dirty="0">
                <a:solidFill>
                  <a:srgbClr val="205AA7"/>
                </a:solidFill>
                <a:cs typeface="Tahoma"/>
              </a:rPr>
              <a:t>correspondance</a:t>
            </a:r>
            <a:r>
              <a:rPr lang="fr-FR" b="1" spc="-40" dirty="0">
                <a:solidFill>
                  <a:srgbClr val="205AA7"/>
                </a:solidFill>
                <a:cs typeface="Tahoma"/>
              </a:rPr>
              <a:t> directe entre </a:t>
            </a:r>
            <a:r>
              <a:rPr lang="fr-FR" b="1" dirty="0">
                <a:solidFill>
                  <a:srgbClr val="205AA7"/>
                </a:solidFill>
                <a:cs typeface="Tahoma"/>
              </a:rPr>
              <a:t>la</a:t>
            </a:r>
            <a:r>
              <a:rPr lang="fr-FR" b="1" spc="-40" dirty="0">
                <a:solidFill>
                  <a:srgbClr val="205AA7"/>
                </a:solidFill>
                <a:cs typeface="Tahoma"/>
              </a:rPr>
              <a:t> </a:t>
            </a:r>
            <a:r>
              <a:rPr lang="fr-FR" b="1" spc="-20" dirty="0">
                <a:solidFill>
                  <a:srgbClr val="205AA7"/>
                </a:solidFill>
                <a:cs typeface="Tahoma"/>
              </a:rPr>
              <a:t>cotation</a:t>
            </a:r>
            <a:r>
              <a:rPr lang="fr-FR" b="1" spc="-40" dirty="0">
                <a:solidFill>
                  <a:srgbClr val="205AA7"/>
                </a:solidFill>
                <a:cs typeface="Tahoma"/>
              </a:rPr>
              <a:t> </a:t>
            </a:r>
            <a:r>
              <a:rPr lang="fr-FR" b="1" spc="-20" dirty="0">
                <a:solidFill>
                  <a:srgbClr val="205AA7"/>
                </a:solidFill>
                <a:cs typeface="Tahoma"/>
              </a:rPr>
              <a:t>Banque</a:t>
            </a:r>
            <a:r>
              <a:rPr lang="fr-FR" b="1" spc="-40" dirty="0">
                <a:solidFill>
                  <a:srgbClr val="205AA7"/>
                </a:solidFill>
                <a:cs typeface="Tahoma"/>
              </a:rPr>
              <a:t> </a:t>
            </a:r>
            <a:r>
              <a:rPr lang="fr-FR" b="1" dirty="0">
                <a:solidFill>
                  <a:srgbClr val="205AA7"/>
                </a:solidFill>
                <a:cs typeface="Tahoma"/>
              </a:rPr>
              <a:t>de</a:t>
            </a:r>
            <a:r>
              <a:rPr lang="fr-FR" b="1" spc="-40" dirty="0">
                <a:solidFill>
                  <a:srgbClr val="205AA7"/>
                </a:solidFill>
                <a:cs typeface="Tahoma"/>
              </a:rPr>
              <a:t> </a:t>
            </a:r>
            <a:r>
              <a:rPr lang="fr-FR" b="1" spc="-20" dirty="0">
                <a:solidFill>
                  <a:srgbClr val="205AA7"/>
                </a:solidFill>
                <a:cs typeface="Tahoma"/>
              </a:rPr>
              <a:t>France</a:t>
            </a:r>
            <a:r>
              <a:rPr lang="fr-FR" b="1" spc="-40" dirty="0">
                <a:solidFill>
                  <a:srgbClr val="205AA7"/>
                </a:solidFill>
                <a:cs typeface="Tahoma"/>
              </a:rPr>
              <a:t> </a:t>
            </a:r>
            <a:r>
              <a:rPr lang="fr-FR" b="1" dirty="0">
                <a:solidFill>
                  <a:srgbClr val="205AA7"/>
                </a:solidFill>
                <a:cs typeface="Tahoma"/>
              </a:rPr>
              <a:t>et</a:t>
            </a:r>
            <a:r>
              <a:rPr lang="fr-FR" b="1" spc="-40" dirty="0">
                <a:solidFill>
                  <a:srgbClr val="205AA7"/>
                </a:solidFill>
                <a:cs typeface="Tahoma"/>
              </a:rPr>
              <a:t> </a:t>
            </a:r>
            <a:r>
              <a:rPr lang="fr-FR" b="1" spc="-50" dirty="0">
                <a:solidFill>
                  <a:srgbClr val="205AA7"/>
                </a:solidFill>
                <a:cs typeface="Tahoma"/>
              </a:rPr>
              <a:t>le </a:t>
            </a:r>
            <a:r>
              <a:rPr lang="fr-FR" b="1" spc="-20" dirty="0">
                <a:solidFill>
                  <a:srgbClr val="205AA7"/>
                </a:solidFill>
                <a:cs typeface="Tahoma"/>
              </a:rPr>
              <a:t>poids</a:t>
            </a:r>
            <a:r>
              <a:rPr lang="fr-FR" b="1" spc="-79" dirty="0">
                <a:solidFill>
                  <a:srgbClr val="205AA7"/>
                </a:solidFill>
                <a:cs typeface="Tahoma"/>
              </a:rPr>
              <a:t> </a:t>
            </a:r>
            <a:r>
              <a:rPr lang="fr-FR" b="1" spc="-20" dirty="0">
                <a:solidFill>
                  <a:srgbClr val="205AA7"/>
                </a:solidFill>
                <a:cs typeface="Tahoma"/>
              </a:rPr>
              <a:t>assigné</a:t>
            </a:r>
            <a:r>
              <a:rPr lang="fr-FR" spc="-20" dirty="0">
                <a:solidFill>
                  <a:srgbClr val="205AA7"/>
                </a:solidFill>
                <a:cs typeface="Tahoma"/>
              </a:rPr>
              <a:t>.</a:t>
            </a:r>
            <a:endParaRPr lang="fr-FR" dirty="0">
              <a:solidFill>
                <a:srgbClr val="205AA7"/>
              </a:solidFill>
              <a:cs typeface="Tahoma"/>
            </a:endParaRPr>
          </a:p>
          <a:p>
            <a:pPr marL="1912835" marR="108221" indent="-285750">
              <a:lnSpc>
                <a:spcPct val="101400"/>
              </a:lnSpc>
              <a:spcBef>
                <a:spcPts val="565"/>
              </a:spcBef>
              <a:buFont typeface="Wingdings" panose="05000000000000000000" pitchFamily="2" charset="2"/>
              <a:buChar char="Ø"/>
            </a:pPr>
            <a:r>
              <a:rPr lang="fr-FR" dirty="0">
                <a:solidFill>
                  <a:srgbClr val="205AA7"/>
                </a:solidFill>
                <a:cs typeface="Tahoma"/>
              </a:rPr>
              <a:t>Dans</a:t>
            </a:r>
            <a:r>
              <a:rPr lang="fr-FR" spc="-168" dirty="0">
                <a:solidFill>
                  <a:srgbClr val="205AA7"/>
                </a:solidFill>
                <a:cs typeface="Tahoma"/>
              </a:rPr>
              <a:t> </a:t>
            </a:r>
            <a:r>
              <a:rPr lang="fr-FR" spc="-20" dirty="0">
                <a:solidFill>
                  <a:srgbClr val="205AA7"/>
                </a:solidFill>
                <a:cs typeface="Tahoma"/>
              </a:rPr>
              <a:t>l’approche</a:t>
            </a:r>
            <a:r>
              <a:rPr lang="fr-FR" spc="-89" dirty="0">
                <a:solidFill>
                  <a:srgbClr val="205AA7"/>
                </a:solidFill>
                <a:cs typeface="Tahoma"/>
              </a:rPr>
              <a:t> </a:t>
            </a:r>
            <a:r>
              <a:rPr lang="fr-FR" spc="-40" dirty="0">
                <a:solidFill>
                  <a:srgbClr val="205AA7"/>
                </a:solidFill>
                <a:cs typeface="Tahoma"/>
              </a:rPr>
              <a:t>standard, </a:t>
            </a:r>
            <a:r>
              <a:rPr lang="fr-FR" dirty="0">
                <a:solidFill>
                  <a:srgbClr val="205AA7"/>
                </a:solidFill>
                <a:cs typeface="Tahoma"/>
              </a:rPr>
              <a:t>un poids de 0% est assigné aux expositions correspondant à des titres de dette souveraine ou à des prêts garantis par cet État.  Un poids de 1250% est assigné aux expositions de type « actions ».</a:t>
            </a:r>
          </a:p>
          <a:p>
            <a:pPr marL="285750" indent="-285750">
              <a:spcBef>
                <a:spcPts val="69"/>
              </a:spcBef>
              <a:buFont typeface="Wingdings" panose="05000000000000000000" pitchFamily="2" charset="2"/>
              <a:buChar char="Ø"/>
            </a:pPr>
            <a:endParaRPr lang="fr-FR" dirty="0">
              <a:solidFill>
                <a:srgbClr val="205AA7"/>
              </a:solidFill>
              <a:cs typeface="Tahoma"/>
            </a:endParaRPr>
          </a:p>
          <a:p>
            <a:pPr marL="1128865" marR="367447" indent="-285750" algn="just">
              <a:spcBef>
                <a:spcPts val="10"/>
              </a:spcBef>
              <a:buClr>
                <a:srgbClr val="07447C"/>
              </a:buClr>
              <a:buSzPct val="70000"/>
              <a:buFont typeface="Wingdings" panose="05000000000000000000" pitchFamily="2" charset="2"/>
              <a:buChar char="Ø"/>
              <a:tabLst>
                <a:tab pos="1127508" algn="l"/>
                <a:tab pos="2049900" algn="l"/>
              </a:tabLst>
            </a:pPr>
            <a:r>
              <a:rPr lang="fr-FR" spc="-59" dirty="0">
                <a:solidFill>
                  <a:srgbClr val="205AA7"/>
                </a:solidFill>
                <a:cs typeface="Tahoma"/>
              </a:rPr>
              <a:t>Toutefois,</a:t>
            </a:r>
            <a:r>
              <a:rPr lang="fr-FR" spc="-40" dirty="0">
                <a:solidFill>
                  <a:srgbClr val="205AA7"/>
                </a:solidFill>
                <a:cs typeface="Tahoma"/>
              </a:rPr>
              <a:t> même dans l’approche « modèles internes », </a:t>
            </a:r>
            <a:r>
              <a:rPr lang="fr-FR" dirty="0">
                <a:solidFill>
                  <a:srgbClr val="205AA7"/>
                </a:solidFill>
                <a:cs typeface="Tahoma"/>
              </a:rPr>
              <a:t>la</a:t>
            </a:r>
            <a:r>
              <a:rPr lang="fr-FR" spc="10" dirty="0">
                <a:solidFill>
                  <a:srgbClr val="205AA7"/>
                </a:solidFill>
                <a:cs typeface="Tahoma"/>
              </a:rPr>
              <a:t> </a:t>
            </a:r>
            <a:r>
              <a:rPr lang="fr-FR" spc="-20" dirty="0">
                <a:solidFill>
                  <a:srgbClr val="205AA7"/>
                </a:solidFill>
                <a:cs typeface="Tahoma"/>
              </a:rPr>
              <a:t>cotation </a:t>
            </a:r>
            <a:r>
              <a:rPr lang="fr-FR" spc="-59" dirty="0">
                <a:solidFill>
                  <a:srgbClr val="205AA7"/>
                </a:solidFill>
                <a:cs typeface="Tahoma"/>
              </a:rPr>
              <a:t>Banque</a:t>
            </a:r>
            <a:r>
              <a:rPr lang="fr-FR" spc="-99" dirty="0">
                <a:solidFill>
                  <a:srgbClr val="205AA7"/>
                </a:solidFill>
                <a:cs typeface="Tahoma"/>
              </a:rPr>
              <a:t> de</a:t>
            </a:r>
            <a:r>
              <a:rPr lang="fr-FR" spc="-50" dirty="0">
                <a:solidFill>
                  <a:srgbClr val="205AA7"/>
                </a:solidFill>
                <a:cs typeface="Tahoma"/>
              </a:rPr>
              <a:t> </a:t>
            </a:r>
            <a:r>
              <a:rPr lang="fr-FR" spc="-59" dirty="0">
                <a:solidFill>
                  <a:srgbClr val="205AA7"/>
                </a:solidFill>
                <a:cs typeface="Tahoma"/>
              </a:rPr>
              <a:t>France</a:t>
            </a:r>
            <a:r>
              <a:rPr lang="fr-FR" spc="-20" dirty="0">
                <a:solidFill>
                  <a:srgbClr val="205AA7"/>
                </a:solidFill>
                <a:cs typeface="Tahoma"/>
              </a:rPr>
              <a:t> </a:t>
            </a:r>
            <a:r>
              <a:rPr lang="fr-FR" spc="-40" dirty="0">
                <a:solidFill>
                  <a:srgbClr val="205AA7"/>
                </a:solidFill>
                <a:cs typeface="Tahoma"/>
              </a:rPr>
              <a:t>est</a:t>
            </a:r>
            <a:r>
              <a:rPr lang="fr-FR" spc="-20" dirty="0">
                <a:solidFill>
                  <a:srgbClr val="205AA7"/>
                </a:solidFill>
                <a:cs typeface="Tahoma"/>
              </a:rPr>
              <a:t> </a:t>
            </a:r>
            <a:r>
              <a:rPr lang="fr-FR" spc="-99" dirty="0">
                <a:solidFill>
                  <a:srgbClr val="205AA7"/>
                </a:solidFill>
                <a:cs typeface="Tahoma"/>
              </a:rPr>
              <a:t>extrêmement</a:t>
            </a:r>
            <a:r>
              <a:rPr lang="fr-FR" spc="30" dirty="0">
                <a:solidFill>
                  <a:srgbClr val="205AA7"/>
                </a:solidFill>
                <a:cs typeface="Tahoma"/>
              </a:rPr>
              <a:t> </a:t>
            </a:r>
            <a:r>
              <a:rPr lang="fr-FR" spc="-20" dirty="0">
                <a:solidFill>
                  <a:srgbClr val="205AA7"/>
                </a:solidFill>
                <a:cs typeface="Tahoma"/>
              </a:rPr>
              <a:t>utile </a:t>
            </a:r>
            <a:r>
              <a:rPr lang="fr-FR" spc="-40" dirty="0">
                <a:solidFill>
                  <a:srgbClr val="205AA7"/>
                </a:solidFill>
                <a:cs typeface="Tahoma"/>
              </a:rPr>
              <a:t>car</a:t>
            </a:r>
            <a:r>
              <a:rPr lang="fr-FR" spc="-10" dirty="0">
                <a:solidFill>
                  <a:srgbClr val="205AA7"/>
                </a:solidFill>
                <a:cs typeface="Tahoma"/>
              </a:rPr>
              <a:t> </a:t>
            </a:r>
            <a:r>
              <a:rPr lang="fr-FR" spc="-50" dirty="0">
                <a:solidFill>
                  <a:srgbClr val="205AA7"/>
                </a:solidFill>
                <a:cs typeface="Tahoma"/>
              </a:rPr>
              <a:t>lors</a:t>
            </a:r>
            <a:r>
              <a:rPr lang="fr-FR" spc="-20" dirty="0">
                <a:solidFill>
                  <a:srgbClr val="205AA7"/>
                </a:solidFill>
                <a:cs typeface="Tahoma"/>
              </a:rPr>
              <a:t> </a:t>
            </a:r>
            <a:r>
              <a:rPr lang="fr-FR" spc="-129" dirty="0">
                <a:solidFill>
                  <a:srgbClr val="205AA7"/>
                </a:solidFill>
                <a:cs typeface="Tahoma"/>
              </a:rPr>
              <a:t>des contrôles des modèles utilisés </a:t>
            </a:r>
            <a:r>
              <a:rPr lang="fr-FR" spc="-59" dirty="0">
                <a:solidFill>
                  <a:srgbClr val="205AA7"/>
                </a:solidFill>
                <a:cs typeface="Tahoma"/>
              </a:rPr>
              <a:t>par</a:t>
            </a:r>
            <a:r>
              <a:rPr lang="fr-FR" spc="30" dirty="0">
                <a:solidFill>
                  <a:srgbClr val="205AA7"/>
                </a:solidFill>
                <a:cs typeface="Tahoma"/>
              </a:rPr>
              <a:t> </a:t>
            </a:r>
            <a:r>
              <a:rPr lang="fr-FR" spc="-79" dirty="0">
                <a:solidFill>
                  <a:srgbClr val="205AA7"/>
                </a:solidFill>
                <a:cs typeface="Tahoma"/>
              </a:rPr>
              <a:t>les</a:t>
            </a:r>
            <a:r>
              <a:rPr lang="fr-FR" spc="20" dirty="0">
                <a:solidFill>
                  <a:srgbClr val="205AA7"/>
                </a:solidFill>
                <a:cs typeface="Tahoma"/>
              </a:rPr>
              <a:t> </a:t>
            </a:r>
            <a:r>
              <a:rPr lang="fr-FR" spc="-99" dirty="0">
                <a:solidFill>
                  <a:srgbClr val="205AA7"/>
                </a:solidFill>
                <a:cs typeface="Tahoma"/>
              </a:rPr>
              <a:t>banques,</a:t>
            </a:r>
            <a:r>
              <a:rPr lang="fr-FR" spc="30" dirty="0">
                <a:solidFill>
                  <a:srgbClr val="205AA7"/>
                </a:solidFill>
                <a:cs typeface="Tahoma"/>
              </a:rPr>
              <a:t> </a:t>
            </a:r>
            <a:r>
              <a:rPr lang="fr-FR" dirty="0">
                <a:solidFill>
                  <a:srgbClr val="205AA7"/>
                </a:solidFill>
                <a:cs typeface="Tahoma"/>
              </a:rPr>
              <a:t>l’ACPR</a:t>
            </a:r>
            <a:r>
              <a:rPr lang="fr-FR" spc="40" dirty="0">
                <a:solidFill>
                  <a:srgbClr val="205AA7"/>
                </a:solidFill>
                <a:cs typeface="Tahoma"/>
              </a:rPr>
              <a:t> (Autorité de Contrôle Prudentiel et de Régulation) </a:t>
            </a:r>
            <a:r>
              <a:rPr lang="fr-FR" spc="-20" dirty="0">
                <a:solidFill>
                  <a:srgbClr val="205AA7"/>
                </a:solidFill>
                <a:cs typeface="Tahoma"/>
              </a:rPr>
              <a:t>peut</a:t>
            </a:r>
            <a:r>
              <a:rPr lang="fr-FR" spc="40" dirty="0">
                <a:solidFill>
                  <a:srgbClr val="205AA7"/>
                </a:solidFill>
                <a:cs typeface="Tahoma"/>
              </a:rPr>
              <a:t> </a:t>
            </a:r>
            <a:r>
              <a:rPr lang="fr-FR" spc="-139" dirty="0">
                <a:solidFill>
                  <a:srgbClr val="205AA7"/>
                </a:solidFill>
                <a:cs typeface="Tahoma"/>
              </a:rPr>
              <a:t>vérifier </a:t>
            </a:r>
            <a:r>
              <a:rPr lang="fr-FR" dirty="0">
                <a:solidFill>
                  <a:srgbClr val="205AA7"/>
                </a:solidFill>
                <a:cs typeface="Tahoma"/>
              </a:rPr>
              <a:t>si</a:t>
            </a:r>
            <a:r>
              <a:rPr lang="fr-FR" spc="30" dirty="0">
                <a:solidFill>
                  <a:srgbClr val="205AA7"/>
                </a:solidFill>
                <a:cs typeface="Tahoma"/>
              </a:rPr>
              <a:t> </a:t>
            </a:r>
            <a:r>
              <a:rPr lang="fr-FR" dirty="0">
                <a:solidFill>
                  <a:srgbClr val="205AA7"/>
                </a:solidFill>
                <a:cs typeface="Tahoma"/>
              </a:rPr>
              <a:t>le</a:t>
            </a:r>
            <a:r>
              <a:rPr lang="fr-FR" spc="30" dirty="0">
                <a:solidFill>
                  <a:srgbClr val="205AA7"/>
                </a:solidFill>
                <a:cs typeface="Tahoma"/>
              </a:rPr>
              <a:t> </a:t>
            </a:r>
            <a:r>
              <a:rPr lang="fr-FR" spc="-40" dirty="0">
                <a:solidFill>
                  <a:srgbClr val="205AA7"/>
                </a:solidFill>
                <a:cs typeface="Tahoma"/>
              </a:rPr>
              <a:t>poids </a:t>
            </a:r>
            <a:r>
              <a:rPr lang="fr-FR" spc="-79" dirty="0">
                <a:solidFill>
                  <a:srgbClr val="205AA7"/>
                </a:solidFill>
                <a:cs typeface="Tahoma"/>
              </a:rPr>
              <a:t>retenu</a:t>
            </a:r>
            <a:r>
              <a:rPr lang="fr-FR" spc="-69" dirty="0">
                <a:solidFill>
                  <a:srgbClr val="205AA7"/>
                </a:solidFill>
                <a:cs typeface="Tahoma"/>
              </a:rPr>
              <a:t> </a:t>
            </a:r>
            <a:r>
              <a:rPr lang="fr-FR" spc="-40" dirty="0">
                <a:solidFill>
                  <a:srgbClr val="205AA7"/>
                </a:solidFill>
                <a:cs typeface="Tahoma"/>
              </a:rPr>
              <a:t>est</a:t>
            </a:r>
            <a:r>
              <a:rPr lang="fr-FR" spc="-69" dirty="0">
                <a:solidFill>
                  <a:srgbClr val="205AA7"/>
                </a:solidFill>
                <a:cs typeface="Tahoma"/>
              </a:rPr>
              <a:t> </a:t>
            </a:r>
            <a:r>
              <a:rPr lang="fr-FR" spc="-50" dirty="0">
                <a:solidFill>
                  <a:srgbClr val="205AA7"/>
                </a:solidFill>
                <a:cs typeface="Tahoma"/>
              </a:rPr>
              <a:t>pertinent</a:t>
            </a:r>
            <a:r>
              <a:rPr lang="fr-FR" spc="-59" dirty="0">
                <a:solidFill>
                  <a:srgbClr val="205AA7"/>
                </a:solidFill>
                <a:cs typeface="Tahoma"/>
              </a:rPr>
              <a:t> </a:t>
            </a:r>
            <a:r>
              <a:rPr lang="fr-FR" spc="-69" dirty="0">
                <a:solidFill>
                  <a:srgbClr val="205AA7"/>
                </a:solidFill>
                <a:cs typeface="Tahoma"/>
              </a:rPr>
              <a:t>en</a:t>
            </a:r>
            <a:r>
              <a:rPr lang="fr-FR" spc="-59" dirty="0">
                <a:solidFill>
                  <a:srgbClr val="205AA7"/>
                </a:solidFill>
                <a:cs typeface="Tahoma"/>
              </a:rPr>
              <a:t> </a:t>
            </a:r>
            <a:r>
              <a:rPr lang="fr-FR" spc="-89" dirty="0">
                <a:solidFill>
                  <a:srgbClr val="205AA7"/>
                </a:solidFill>
                <a:cs typeface="Tahoma"/>
              </a:rPr>
              <a:t>regardant</a:t>
            </a:r>
            <a:r>
              <a:rPr lang="fr-FR" spc="-69" dirty="0">
                <a:solidFill>
                  <a:srgbClr val="205AA7"/>
                </a:solidFill>
                <a:cs typeface="Tahoma"/>
              </a:rPr>
              <a:t> </a:t>
            </a:r>
            <a:r>
              <a:rPr lang="fr-FR" dirty="0">
                <a:solidFill>
                  <a:srgbClr val="205AA7"/>
                </a:solidFill>
                <a:cs typeface="Tahoma"/>
              </a:rPr>
              <a:t>la</a:t>
            </a:r>
            <a:r>
              <a:rPr lang="fr-FR" spc="-59" dirty="0">
                <a:solidFill>
                  <a:srgbClr val="205AA7"/>
                </a:solidFill>
                <a:cs typeface="Tahoma"/>
              </a:rPr>
              <a:t> </a:t>
            </a:r>
            <a:r>
              <a:rPr lang="fr-FR" spc="-20" dirty="0">
                <a:solidFill>
                  <a:srgbClr val="205AA7"/>
                </a:solidFill>
                <a:cs typeface="Tahoma"/>
              </a:rPr>
              <a:t>cotation</a:t>
            </a:r>
            <a:r>
              <a:rPr lang="fr-FR" spc="-69" dirty="0">
                <a:solidFill>
                  <a:srgbClr val="205AA7"/>
                </a:solidFill>
                <a:cs typeface="Tahoma"/>
              </a:rPr>
              <a:t> </a:t>
            </a:r>
            <a:r>
              <a:rPr lang="fr-FR" spc="-59" dirty="0">
                <a:solidFill>
                  <a:srgbClr val="205AA7"/>
                </a:solidFill>
                <a:cs typeface="Tahoma"/>
              </a:rPr>
              <a:t>Banque</a:t>
            </a:r>
            <a:r>
              <a:rPr lang="fr-FR" spc="-50" dirty="0">
                <a:solidFill>
                  <a:srgbClr val="205AA7"/>
                </a:solidFill>
                <a:cs typeface="Tahoma"/>
              </a:rPr>
              <a:t> </a:t>
            </a:r>
            <a:r>
              <a:rPr lang="fr-FR" spc="-59" dirty="0">
                <a:solidFill>
                  <a:srgbClr val="205AA7"/>
                </a:solidFill>
                <a:cs typeface="Tahoma"/>
              </a:rPr>
              <a:t>de </a:t>
            </a:r>
            <a:r>
              <a:rPr lang="fr-FR" spc="-20" dirty="0">
                <a:solidFill>
                  <a:srgbClr val="205AA7"/>
                </a:solidFill>
                <a:cs typeface="Tahoma"/>
              </a:rPr>
              <a:t>France.</a:t>
            </a:r>
            <a:endParaRPr lang="fr-FR" dirty="0">
              <a:solidFill>
                <a:srgbClr val="205AA7"/>
              </a:solidFill>
              <a:cs typeface="Tahoma"/>
            </a:endParaRPr>
          </a:p>
        </p:txBody>
      </p:sp>
    </p:spTree>
    <p:extLst>
      <p:ext uri="{BB962C8B-B14F-4D97-AF65-F5344CB8AC3E}">
        <p14:creationId xmlns:p14="http://schemas.microsoft.com/office/powerpoint/2010/main" val="410029562"/>
      </p:ext>
    </p:extLst>
  </p:cSld>
  <p:clrMapOvr>
    <a:masterClrMapping/>
  </p:clrMapOvr>
  <p:transition>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8000" y="0"/>
            <a:ext cx="8928536" cy="1143000"/>
          </a:xfrm>
        </p:spPr>
        <p:txBody>
          <a:bodyPr>
            <a:normAutofit/>
          </a:bodyPr>
          <a:lstStyle/>
          <a:p>
            <a:r>
              <a:rPr lang="fr" sz="2200" dirty="0"/>
              <a:t>Différents outils pour répondre à différents types de risques</a:t>
            </a:r>
            <a:endParaRPr lang="fr-FR" sz="2200" dirty="0"/>
          </a:p>
        </p:txBody>
      </p:sp>
      <p:sp>
        <p:nvSpPr>
          <p:cNvPr id="3" name="Espace réservé du numéro de diapositive 2"/>
          <p:cNvSpPr>
            <a:spLocks noGrp="1"/>
          </p:cNvSpPr>
          <p:nvPr>
            <p:ph type="sldNum" sz="quarter" idx="4"/>
          </p:nvPr>
        </p:nvSpPr>
        <p:spPr/>
        <p:txBody>
          <a:bodyPr/>
          <a:lstStyle/>
          <a:p>
            <a:fld id="{A5612AF6-3794-417C-8315-010C3BB3AD18}" type="slidenum">
              <a:rPr lang="fr-FR" smtClean="0"/>
              <a:pPr/>
              <a:t>34</a:t>
            </a:fld>
            <a:endParaRPr lang="fr-FR" dirty="0"/>
          </a:p>
        </p:txBody>
      </p:sp>
      <p:sp>
        <p:nvSpPr>
          <p:cNvPr id="4" name="Espace réservé du contenu 3"/>
          <p:cNvSpPr>
            <a:spLocks noGrp="1"/>
          </p:cNvSpPr>
          <p:nvPr>
            <p:ph idx="1"/>
          </p:nvPr>
        </p:nvSpPr>
        <p:spPr>
          <a:xfrm>
            <a:off x="468000" y="1200475"/>
            <a:ext cx="8229600" cy="4748805"/>
          </a:xfrm>
        </p:spPr>
        <p:txBody>
          <a:bodyPr>
            <a:normAutofit/>
          </a:bodyPr>
          <a:lstStyle/>
          <a:p>
            <a:pPr>
              <a:buFont typeface="Wingdings" panose="05000000000000000000" pitchFamily="2" charset="2"/>
              <a:buChar char="Ø"/>
            </a:pPr>
            <a:r>
              <a:rPr lang="fr" sz="2000" dirty="0"/>
              <a:t>Les mesures de type « emprunteurs » s'appliquent </a:t>
            </a:r>
            <a:r>
              <a:rPr lang="fr" sz="2000" b="1" dirty="0"/>
              <a:t>aux nouveaux prêts et sont susceptibles d'être plus efficaces lorsque les vulnérabilités sont en train de s’intensifier.</a:t>
            </a:r>
          </a:p>
          <a:p>
            <a:pPr marL="0" indent="0">
              <a:buNone/>
            </a:pPr>
            <a:endParaRPr lang="fr" sz="2000" dirty="0"/>
          </a:p>
          <a:p>
            <a:pPr>
              <a:buFont typeface="Wingdings" panose="05000000000000000000" pitchFamily="2" charset="2"/>
              <a:buChar char="Ø"/>
            </a:pPr>
            <a:r>
              <a:rPr lang="fr" sz="2000" dirty="0"/>
              <a:t>Les mesures en capital s'appliquent à </a:t>
            </a:r>
            <a:r>
              <a:rPr lang="fr" sz="2000" b="1" dirty="0"/>
              <a:t>l'encours des prêts</a:t>
            </a:r>
            <a:r>
              <a:rPr lang="fr" sz="2000" dirty="0"/>
              <a:t> et sont donc plus </a:t>
            </a:r>
            <a:r>
              <a:rPr lang="fr" sz="2000" b="1" dirty="0"/>
              <a:t>à même de répondre des risques qui sont déjà accumulés dans le bilan des banques.</a:t>
            </a:r>
          </a:p>
          <a:p>
            <a:pPr>
              <a:buFont typeface="Wingdings" panose="05000000000000000000" pitchFamily="2" charset="2"/>
              <a:buChar char="Ø"/>
            </a:pPr>
            <a:endParaRPr lang="fr" sz="2000" dirty="0"/>
          </a:p>
          <a:p>
            <a:pPr marL="0" indent="0">
              <a:buNone/>
            </a:pPr>
            <a:endParaRPr lang="fr" sz="2000" dirty="0"/>
          </a:p>
          <a:p>
            <a:pPr>
              <a:buFont typeface="Wingdings" panose="05000000000000000000" pitchFamily="2" charset="2"/>
              <a:buChar char="Ø"/>
            </a:pPr>
            <a:r>
              <a:rPr lang="fr" sz="2000" b="1" dirty="0"/>
              <a:t>Complémentarité entre les instruments </a:t>
            </a:r>
            <a:r>
              <a:rPr lang="fr" sz="2000" dirty="0"/>
              <a:t>: une combinaison d'outils peut augmenter leur efficacité</a:t>
            </a:r>
            <a:r>
              <a:rPr lang="fr-FR" sz="2000" dirty="0"/>
              <a:t>.</a:t>
            </a:r>
          </a:p>
        </p:txBody>
      </p:sp>
    </p:spTree>
    <p:extLst>
      <p:ext uri="{BB962C8B-B14F-4D97-AF65-F5344CB8AC3E}">
        <p14:creationId xmlns:p14="http://schemas.microsoft.com/office/powerpoint/2010/main" val="7361646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0" y="155575"/>
            <a:ext cx="2324100" cy="460375"/>
          </a:xfrm>
          <a:prstGeom prst="rect">
            <a:avLst/>
          </a:prstGeom>
        </p:spPr>
        <p:txBody>
          <a:bodyPr vert="horz" wrap="square" lIns="0" tIns="33975" rIns="0" bIns="0" rtlCol="0" anchor="ctr">
            <a:spAutoFit/>
          </a:bodyPr>
          <a:lstStyle/>
          <a:p>
            <a:pPr marL="25168">
              <a:spcBef>
                <a:spcPts val="268"/>
              </a:spcBef>
            </a:pPr>
            <a:r>
              <a:rPr spc="-40" dirty="0"/>
              <a:t>Feuille</a:t>
            </a:r>
            <a:r>
              <a:rPr spc="-119" dirty="0"/>
              <a:t> </a:t>
            </a:r>
            <a:r>
              <a:rPr spc="-99" dirty="0"/>
              <a:t>de</a:t>
            </a:r>
            <a:r>
              <a:rPr spc="-109" dirty="0"/>
              <a:t> </a:t>
            </a:r>
            <a:r>
              <a:rPr spc="-69" dirty="0"/>
              <a:t>route</a:t>
            </a:r>
          </a:p>
        </p:txBody>
      </p:sp>
      <p:sp>
        <p:nvSpPr>
          <p:cNvPr id="3" name="object 3"/>
          <p:cNvSpPr txBox="1"/>
          <p:nvPr/>
        </p:nvSpPr>
        <p:spPr>
          <a:xfrm>
            <a:off x="971600" y="1556792"/>
            <a:ext cx="7465780" cy="5243392"/>
          </a:xfrm>
          <a:prstGeom prst="rect">
            <a:avLst/>
          </a:prstGeom>
        </p:spPr>
        <p:txBody>
          <a:bodyPr vert="horz" wrap="square" lIns="0" tIns="23909" rIns="0" bIns="0" rtlCol="0">
            <a:spAutoFit/>
          </a:bodyPr>
          <a:lstStyle/>
          <a:p>
            <a:pPr>
              <a:spcBef>
                <a:spcPts val="79"/>
              </a:spcBef>
            </a:pPr>
            <a:endParaRPr sz="2000" dirty="0">
              <a:solidFill>
                <a:schemeClr val="bg2"/>
              </a:solidFill>
              <a:cs typeface="Tahoma"/>
            </a:endParaRPr>
          </a:p>
          <a:p>
            <a:pPr marL="366809" indent="-342900">
              <a:spcBef>
                <a:spcPts val="10"/>
              </a:spcBef>
              <a:buFont typeface="Wingdings" panose="05000000000000000000" pitchFamily="2" charset="2"/>
              <a:buChar char="Ø"/>
              <a:tabLst>
                <a:tab pos="346054" algn="l"/>
              </a:tabLst>
            </a:pPr>
            <a:r>
              <a:rPr lang="fr-FR" sz="2000" dirty="0">
                <a:solidFill>
                  <a:schemeClr val="bg2"/>
                </a:solidFill>
                <a:cs typeface="Tahoma"/>
              </a:rPr>
              <a:t>La</a:t>
            </a:r>
            <a:r>
              <a:rPr lang="fr-FR" sz="2000" spc="-79" dirty="0">
                <a:solidFill>
                  <a:schemeClr val="bg2"/>
                </a:solidFill>
                <a:cs typeface="Tahoma"/>
              </a:rPr>
              <a:t> stabilité </a:t>
            </a:r>
            <a:r>
              <a:rPr lang="fr-FR" sz="2000" spc="-59" dirty="0">
                <a:solidFill>
                  <a:schemeClr val="bg2"/>
                </a:solidFill>
                <a:cs typeface="Tahoma"/>
              </a:rPr>
              <a:t>financière, c’est quoi </a:t>
            </a:r>
            <a:r>
              <a:rPr lang="fr-FR" sz="2000" spc="-99" dirty="0">
                <a:solidFill>
                  <a:schemeClr val="bg2"/>
                </a:solidFill>
                <a:cs typeface="Tahoma"/>
              </a:rPr>
              <a:t>?</a:t>
            </a:r>
          </a:p>
          <a:p>
            <a:pPr marL="23909">
              <a:spcBef>
                <a:spcPts val="10"/>
              </a:spcBef>
              <a:tabLst>
                <a:tab pos="346054" algn="l"/>
              </a:tabLst>
            </a:pPr>
            <a:endParaRPr lang="fr-FR" sz="2000" spc="-99" dirty="0">
              <a:solidFill>
                <a:schemeClr val="bg2"/>
              </a:solidFill>
              <a:cs typeface="Tahoma"/>
            </a:endParaRPr>
          </a:p>
          <a:p>
            <a:pPr marL="366809" indent="-342900">
              <a:spcBef>
                <a:spcPts val="10"/>
              </a:spcBef>
              <a:buFont typeface="Wingdings" panose="05000000000000000000" pitchFamily="2" charset="2"/>
              <a:buChar char="Ø"/>
              <a:tabLst>
                <a:tab pos="346054" algn="l"/>
              </a:tabLst>
            </a:pPr>
            <a:r>
              <a:rPr lang="fr-FR" sz="2000" dirty="0">
                <a:solidFill>
                  <a:schemeClr val="bg2"/>
                </a:solidFill>
              </a:rPr>
              <a:t>Ce que l’histoire nous apprend</a:t>
            </a:r>
          </a:p>
          <a:p>
            <a:pPr marL="23909">
              <a:spcBef>
                <a:spcPts val="10"/>
              </a:spcBef>
              <a:tabLst>
                <a:tab pos="346054" algn="l"/>
              </a:tabLst>
            </a:pPr>
            <a:endParaRPr lang="fr-FR" sz="2000" spc="-40" dirty="0">
              <a:solidFill>
                <a:schemeClr val="bg2"/>
              </a:solidFill>
              <a:cs typeface="Tahoma"/>
            </a:endParaRPr>
          </a:p>
          <a:p>
            <a:pPr marL="366809" indent="-342900">
              <a:spcBef>
                <a:spcPts val="10"/>
              </a:spcBef>
              <a:buFont typeface="Wingdings" panose="05000000000000000000" pitchFamily="2" charset="2"/>
              <a:buChar char="Ø"/>
              <a:tabLst>
                <a:tab pos="346054" algn="l"/>
              </a:tabLst>
            </a:pPr>
            <a:r>
              <a:rPr lang="fr-FR" sz="2000" spc="-40" dirty="0">
                <a:solidFill>
                  <a:schemeClr val="bg2"/>
                </a:solidFill>
                <a:cs typeface="Tahoma"/>
              </a:rPr>
              <a:t> </a:t>
            </a:r>
            <a:r>
              <a:rPr sz="2000" spc="-40" dirty="0">
                <a:solidFill>
                  <a:schemeClr val="bg2"/>
                </a:solidFill>
                <a:cs typeface="Tahoma"/>
              </a:rPr>
              <a:t>Les</a:t>
            </a:r>
            <a:r>
              <a:rPr sz="2000" spc="-50" dirty="0">
                <a:solidFill>
                  <a:schemeClr val="bg2"/>
                </a:solidFill>
                <a:cs typeface="Tahoma"/>
              </a:rPr>
              <a:t> </a:t>
            </a:r>
            <a:r>
              <a:rPr sz="2000" spc="-69" dirty="0">
                <a:solidFill>
                  <a:schemeClr val="bg2"/>
                </a:solidFill>
                <a:cs typeface="Tahoma"/>
              </a:rPr>
              <a:t>principes</a:t>
            </a:r>
            <a:r>
              <a:rPr sz="2000" spc="-40" dirty="0">
                <a:solidFill>
                  <a:schemeClr val="bg2"/>
                </a:solidFill>
                <a:cs typeface="Tahoma"/>
              </a:rPr>
              <a:t> </a:t>
            </a:r>
            <a:r>
              <a:rPr sz="2000" spc="-89" dirty="0">
                <a:solidFill>
                  <a:schemeClr val="bg2"/>
                </a:solidFill>
                <a:cs typeface="Tahoma"/>
              </a:rPr>
              <a:t>de</a:t>
            </a:r>
            <a:r>
              <a:rPr sz="2000" spc="-30" dirty="0">
                <a:solidFill>
                  <a:schemeClr val="bg2"/>
                </a:solidFill>
                <a:cs typeface="Tahoma"/>
              </a:rPr>
              <a:t> </a:t>
            </a:r>
            <a:r>
              <a:rPr sz="2000" dirty="0">
                <a:solidFill>
                  <a:schemeClr val="bg2"/>
                </a:solidFill>
                <a:cs typeface="Tahoma"/>
              </a:rPr>
              <a:t>la</a:t>
            </a:r>
            <a:r>
              <a:rPr sz="2000" spc="-40" dirty="0">
                <a:solidFill>
                  <a:schemeClr val="bg2"/>
                </a:solidFill>
                <a:cs typeface="Tahoma"/>
              </a:rPr>
              <a:t> politique </a:t>
            </a:r>
            <a:r>
              <a:rPr sz="2000" spc="-20" dirty="0">
                <a:solidFill>
                  <a:schemeClr val="bg2"/>
                </a:solidFill>
                <a:cs typeface="Tahoma"/>
              </a:rPr>
              <a:t>macroprudentielle</a:t>
            </a:r>
            <a:endParaRPr sz="2000" dirty="0">
              <a:solidFill>
                <a:schemeClr val="bg2"/>
              </a:solidFill>
              <a:cs typeface="Tahoma"/>
            </a:endParaRPr>
          </a:p>
          <a:p>
            <a:pPr marL="342900" indent="-342900">
              <a:spcBef>
                <a:spcPts val="79"/>
              </a:spcBef>
              <a:buFont typeface="Wingdings" panose="05000000000000000000" pitchFamily="2" charset="2"/>
              <a:buChar char="Ø"/>
            </a:pPr>
            <a:endParaRPr sz="2000" dirty="0">
              <a:solidFill>
                <a:srgbClr val="205AA7"/>
              </a:solidFill>
              <a:cs typeface="Tahoma"/>
            </a:endParaRPr>
          </a:p>
          <a:p>
            <a:pPr marL="366809" indent="-342900">
              <a:spcBef>
                <a:spcPts val="10"/>
              </a:spcBef>
              <a:buFont typeface="Wingdings" panose="05000000000000000000" pitchFamily="2" charset="2"/>
              <a:buChar char="Ø"/>
              <a:tabLst>
                <a:tab pos="346054" algn="l"/>
              </a:tabLst>
            </a:pPr>
            <a:r>
              <a:rPr sz="2000" dirty="0">
                <a:solidFill>
                  <a:srgbClr val="205AA7"/>
                </a:solidFill>
                <a:cs typeface="Tahoma"/>
              </a:rPr>
              <a:t>Le</a:t>
            </a:r>
            <a:r>
              <a:rPr sz="2000" spc="-69" dirty="0">
                <a:solidFill>
                  <a:srgbClr val="205AA7"/>
                </a:solidFill>
                <a:cs typeface="Tahoma"/>
              </a:rPr>
              <a:t> cadre </a:t>
            </a:r>
            <a:r>
              <a:rPr lang="fr-FR" sz="2000" spc="-20" dirty="0">
                <a:solidFill>
                  <a:srgbClr val="205AA7"/>
                </a:solidFill>
                <a:cs typeface="Tahoma"/>
              </a:rPr>
              <a:t>institutionnel</a:t>
            </a:r>
          </a:p>
          <a:p>
            <a:pPr marL="366809" indent="-342900">
              <a:spcBef>
                <a:spcPts val="10"/>
              </a:spcBef>
              <a:buFont typeface="Wingdings" panose="05000000000000000000" pitchFamily="2" charset="2"/>
              <a:buChar char="Ø"/>
              <a:tabLst>
                <a:tab pos="346054" algn="l"/>
              </a:tabLst>
            </a:pPr>
            <a:endParaRPr lang="fr-FR" sz="2000" spc="-20" dirty="0">
              <a:solidFill>
                <a:schemeClr val="bg2"/>
              </a:solidFill>
              <a:cs typeface="Tahoma"/>
            </a:endParaRPr>
          </a:p>
          <a:p>
            <a:pPr marL="366809" indent="-342900">
              <a:spcBef>
                <a:spcPts val="10"/>
              </a:spcBef>
              <a:buFont typeface="Wingdings" panose="05000000000000000000" pitchFamily="2" charset="2"/>
              <a:buChar char="Ø"/>
              <a:tabLst>
                <a:tab pos="346054" algn="l"/>
              </a:tabLst>
            </a:pPr>
            <a:r>
              <a:rPr lang="fr-FR" sz="2000" dirty="0">
                <a:solidFill>
                  <a:schemeClr val="bg2"/>
                </a:solidFill>
                <a:cs typeface="Tahoma"/>
              </a:rPr>
              <a:t>Tour d’horizon des risques et réponses </a:t>
            </a:r>
            <a:r>
              <a:rPr lang="fr-FR" sz="2000" dirty="0" err="1">
                <a:solidFill>
                  <a:schemeClr val="bg2"/>
                </a:solidFill>
                <a:cs typeface="Tahoma"/>
              </a:rPr>
              <a:t>macroprudentielles</a:t>
            </a:r>
            <a:endParaRPr lang="fr-FR" sz="2000" dirty="0">
              <a:solidFill>
                <a:schemeClr val="bg2"/>
              </a:solidFill>
              <a:cs typeface="Tahoma"/>
            </a:endParaRPr>
          </a:p>
          <a:p>
            <a:pPr marL="1281209" lvl="2" indent="-342900">
              <a:spcBef>
                <a:spcPts val="10"/>
              </a:spcBef>
              <a:buFont typeface="Wingdings" panose="05000000000000000000" pitchFamily="2" charset="2"/>
              <a:buChar char="Ø"/>
              <a:tabLst>
                <a:tab pos="346054" algn="l"/>
              </a:tabLst>
            </a:pPr>
            <a:r>
              <a:rPr lang="fr-FR" sz="2000" dirty="0">
                <a:solidFill>
                  <a:schemeClr val="bg2"/>
                </a:solidFill>
                <a:cs typeface="Tahoma"/>
              </a:rPr>
              <a:t>Risques cycliques et coussin </a:t>
            </a:r>
            <a:r>
              <a:rPr lang="fr-FR" sz="2000" dirty="0" err="1">
                <a:solidFill>
                  <a:schemeClr val="bg2"/>
                </a:solidFill>
                <a:cs typeface="Tahoma"/>
              </a:rPr>
              <a:t>contracyclique</a:t>
            </a:r>
            <a:endParaRPr lang="fr-FR" sz="2000" dirty="0">
              <a:solidFill>
                <a:schemeClr val="bg2"/>
              </a:solidFill>
              <a:cs typeface="Tahoma"/>
            </a:endParaRPr>
          </a:p>
          <a:p>
            <a:pPr marL="1281209" lvl="2" indent="-342900">
              <a:spcBef>
                <a:spcPts val="10"/>
              </a:spcBef>
              <a:buFont typeface="Wingdings" panose="05000000000000000000" pitchFamily="2" charset="2"/>
              <a:buChar char="Ø"/>
              <a:tabLst>
                <a:tab pos="346054" algn="l"/>
              </a:tabLst>
            </a:pPr>
            <a:r>
              <a:rPr lang="fr-FR" sz="2000" dirty="0">
                <a:solidFill>
                  <a:schemeClr val="bg2"/>
                </a:solidFill>
                <a:cs typeface="Tahoma"/>
              </a:rPr>
              <a:t>Marchés immobiliers : résidentiel et commercial</a:t>
            </a:r>
          </a:p>
          <a:p>
            <a:pPr marL="366809" indent="-342900">
              <a:spcBef>
                <a:spcPts val="10"/>
              </a:spcBef>
              <a:buFont typeface="Wingdings" panose="05000000000000000000" pitchFamily="2" charset="2"/>
              <a:buChar char="Ø"/>
              <a:tabLst>
                <a:tab pos="346054" algn="l"/>
              </a:tabLst>
            </a:pPr>
            <a:endParaRPr lang="fr-FR" sz="2000" dirty="0">
              <a:solidFill>
                <a:schemeClr val="bg2"/>
              </a:solidFill>
              <a:cs typeface="Tahoma"/>
            </a:endParaRPr>
          </a:p>
          <a:p>
            <a:pPr marL="23909">
              <a:spcBef>
                <a:spcPts val="10"/>
              </a:spcBef>
              <a:tabLst>
                <a:tab pos="346054" algn="l"/>
              </a:tabLst>
            </a:pPr>
            <a:endParaRPr sz="2000" dirty="0">
              <a:latin typeface="Tahoma"/>
              <a:cs typeface="Tahoma"/>
            </a:endParaRPr>
          </a:p>
          <a:p>
            <a:pPr>
              <a:spcBef>
                <a:spcPts val="89"/>
              </a:spcBef>
            </a:pPr>
            <a:endParaRPr lang="fr-FR" sz="2000" dirty="0">
              <a:latin typeface="Tahoma"/>
              <a:cs typeface="Tahoma"/>
            </a:endParaRPr>
          </a:p>
          <a:p>
            <a:pPr>
              <a:spcBef>
                <a:spcPts val="89"/>
              </a:spcBef>
            </a:pPr>
            <a:endParaRPr sz="3666" dirty="0">
              <a:latin typeface="Tahoma"/>
              <a:cs typeface="Tahoma"/>
            </a:endParaRPr>
          </a:p>
        </p:txBody>
      </p:sp>
    </p:spTree>
    <p:extLst>
      <p:ext uri="{BB962C8B-B14F-4D97-AF65-F5344CB8AC3E}">
        <p14:creationId xmlns:p14="http://schemas.microsoft.com/office/powerpoint/2010/main" val="4132496049"/>
      </p:ext>
    </p:extLst>
  </p:cSld>
  <p:clrMapOvr>
    <a:masterClrMapping/>
  </p:clrMapOvr>
  <p:transition>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8000" y="319600"/>
            <a:ext cx="8229600" cy="503799"/>
          </a:xfrm>
          <a:prstGeom prst="rect">
            <a:avLst/>
          </a:prstGeom>
        </p:spPr>
        <p:txBody>
          <a:bodyPr vert="horz" wrap="square" lIns="0" tIns="133167" rIns="0" bIns="0" rtlCol="0" anchor="ctr">
            <a:spAutoFit/>
          </a:bodyPr>
          <a:lstStyle/>
          <a:p>
            <a:pPr marL="25168">
              <a:spcBef>
                <a:spcPts val="268"/>
              </a:spcBef>
            </a:pPr>
            <a:r>
              <a:rPr lang="fr-FR" spc="-50" dirty="0"/>
              <a:t>Qui assure la stabilité financière en France ?</a:t>
            </a:r>
            <a:endParaRPr spc="-20" dirty="0"/>
          </a:p>
        </p:txBody>
      </p:sp>
      <p:sp>
        <p:nvSpPr>
          <p:cNvPr id="5" name="Espace réservé du contenu 4"/>
          <p:cNvSpPr>
            <a:spLocks noGrp="1"/>
          </p:cNvSpPr>
          <p:nvPr>
            <p:ph idx="1"/>
          </p:nvPr>
        </p:nvSpPr>
        <p:spPr>
          <a:xfrm>
            <a:off x="468000" y="1124744"/>
            <a:ext cx="8229600" cy="4525963"/>
          </a:xfrm>
        </p:spPr>
        <p:txBody>
          <a:bodyPr/>
          <a:lstStyle/>
          <a:p>
            <a:pPr marL="309660" marR="10067" indent="-285750">
              <a:spcBef>
                <a:spcPts val="188"/>
              </a:spcBef>
              <a:buClr>
                <a:srgbClr val="07447C"/>
              </a:buClr>
              <a:buSzPct val="70000"/>
              <a:buFont typeface="Wingdings" panose="05000000000000000000" pitchFamily="2" charset="2"/>
              <a:buChar char="Ø"/>
              <a:tabLst>
                <a:tab pos="308303" algn="l"/>
              </a:tabLst>
            </a:pPr>
            <a:r>
              <a:rPr lang="fr-FR" sz="1800" spc="-69" dirty="0">
                <a:cs typeface="Tahoma"/>
              </a:rPr>
              <a:t>L’organisme </a:t>
            </a:r>
            <a:r>
              <a:rPr lang="fr-FR" sz="1800" spc="-89" dirty="0">
                <a:cs typeface="Tahoma"/>
              </a:rPr>
              <a:t>chargé</a:t>
            </a:r>
            <a:r>
              <a:rPr lang="fr-FR" sz="1800" spc="30" dirty="0">
                <a:cs typeface="Tahoma"/>
              </a:rPr>
              <a:t> </a:t>
            </a:r>
            <a:r>
              <a:rPr lang="fr-FR" sz="1800" spc="-89" dirty="0">
                <a:cs typeface="Tahoma"/>
              </a:rPr>
              <a:t>de</a:t>
            </a:r>
            <a:r>
              <a:rPr lang="fr-FR" sz="1800" spc="20" dirty="0">
                <a:cs typeface="Tahoma"/>
              </a:rPr>
              <a:t> </a:t>
            </a:r>
            <a:r>
              <a:rPr lang="fr-FR" sz="1800" spc="-50" dirty="0">
                <a:cs typeface="Tahoma"/>
              </a:rPr>
              <a:t>veiller</a:t>
            </a:r>
            <a:r>
              <a:rPr lang="fr-FR" sz="1800" spc="-10" dirty="0">
                <a:cs typeface="Tahoma"/>
              </a:rPr>
              <a:t> </a:t>
            </a:r>
            <a:r>
              <a:rPr lang="fr-FR" sz="1800" spc="-1159" dirty="0">
                <a:cs typeface="Tahoma"/>
              </a:rPr>
              <a:t>`</a:t>
            </a:r>
            <a:r>
              <a:rPr lang="fr-FR" sz="1800" spc="-89" dirty="0">
                <a:cs typeface="Tahoma"/>
              </a:rPr>
              <a:t>a</a:t>
            </a:r>
            <a:r>
              <a:rPr lang="fr-FR" sz="1800" spc="30" dirty="0">
                <a:cs typeface="Tahoma"/>
              </a:rPr>
              <a:t> </a:t>
            </a:r>
            <a:r>
              <a:rPr lang="fr-FR" sz="1800" dirty="0">
                <a:cs typeface="Tahoma"/>
              </a:rPr>
              <a:t>la</a:t>
            </a:r>
            <a:r>
              <a:rPr lang="fr-FR" sz="1800" spc="20" dirty="0">
                <a:cs typeface="Tahoma"/>
              </a:rPr>
              <a:t> </a:t>
            </a:r>
            <a:r>
              <a:rPr lang="fr-FR" sz="1800" spc="-30" dirty="0">
                <a:cs typeface="Tahoma"/>
              </a:rPr>
              <a:t>stabilité</a:t>
            </a:r>
            <a:r>
              <a:rPr lang="fr-FR" sz="1800" dirty="0">
                <a:cs typeface="Tahoma"/>
              </a:rPr>
              <a:t> </a:t>
            </a:r>
            <a:r>
              <a:rPr lang="fr-FR" sz="1800" spc="-79" dirty="0">
                <a:cs typeface="Tahoma"/>
              </a:rPr>
              <a:t>financière</a:t>
            </a:r>
            <a:r>
              <a:rPr lang="fr-FR" sz="1800" spc="30" dirty="0">
                <a:cs typeface="Tahoma"/>
              </a:rPr>
              <a:t> </a:t>
            </a:r>
            <a:r>
              <a:rPr lang="fr-FR" sz="1800" spc="-40" dirty="0">
                <a:cs typeface="Tahoma"/>
              </a:rPr>
              <a:t>pour</a:t>
            </a:r>
            <a:r>
              <a:rPr lang="fr-FR" sz="1800" dirty="0">
                <a:cs typeface="Tahoma"/>
              </a:rPr>
              <a:t> la</a:t>
            </a:r>
            <a:r>
              <a:rPr lang="fr-FR" sz="1800" spc="20" dirty="0">
                <a:cs typeface="Tahoma"/>
              </a:rPr>
              <a:t> </a:t>
            </a:r>
            <a:r>
              <a:rPr lang="fr-FR" sz="1800" spc="-20" dirty="0">
                <a:cs typeface="Tahoma"/>
              </a:rPr>
              <a:t>France </a:t>
            </a:r>
            <a:r>
              <a:rPr lang="fr-FR" sz="1800" dirty="0">
                <a:cs typeface="Tahoma"/>
              </a:rPr>
              <a:t>et</a:t>
            </a:r>
            <a:r>
              <a:rPr lang="fr-FR" sz="1800" spc="-50" dirty="0">
                <a:cs typeface="Tahoma"/>
              </a:rPr>
              <a:t> </a:t>
            </a:r>
            <a:r>
              <a:rPr lang="fr-FR" sz="1800" spc="-89" dirty="0">
                <a:cs typeface="Tahoma"/>
              </a:rPr>
              <a:t>de</a:t>
            </a:r>
            <a:r>
              <a:rPr lang="fr-FR" sz="1800" dirty="0">
                <a:cs typeface="Tahoma"/>
              </a:rPr>
              <a:t> </a:t>
            </a:r>
            <a:r>
              <a:rPr lang="fr-FR" sz="1800" spc="-129" dirty="0">
                <a:cs typeface="Tahoma"/>
              </a:rPr>
              <a:t>définir </a:t>
            </a:r>
            <a:r>
              <a:rPr lang="fr-FR" sz="1800" dirty="0">
                <a:cs typeface="Tahoma"/>
              </a:rPr>
              <a:t>la</a:t>
            </a:r>
            <a:r>
              <a:rPr lang="fr-FR" sz="1800" spc="-10" dirty="0">
                <a:cs typeface="Tahoma"/>
              </a:rPr>
              <a:t> </a:t>
            </a:r>
            <a:r>
              <a:rPr lang="fr-FR" sz="1800" spc="-40" dirty="0">
                <a:cs typeface="Tahoma"/>
              </a:rPr>
              <a:t>politique</a:t>
            </a:r>
            <a:r>
              <a:rPr lang="fr-FR" sz="1800" spc="-10" dirty="0">
                <a:cs typeface="Tahoma"/>
              </a:rPr>
              <a:t> </a:t>
            </a:r>
            <a:r>
              <a:rPr lang="fr-FR" sz="1800" spc="-79" dirty="0" err="1">
                <a:cs typeface="Tahoma"/>
              </a:rPr>
              <a:t>macroprudentielle</a:t>
            </a:r>
            <a:r>
              <a:rPr lang="fr-FR" sz="1800" dirty="0">
                <a:cs typeface="Tahoma"/>
              </a:rPr>
              <a:t> qu’il </a:t>
            </a:r>
            <a:r>
              <a:rPr lang="fr-FR" sz="1800" spc="-59" dirty="0">
                <a:cs typeface="Tahoma"/>
              </a:rPr>
              <a:t>convient</a:t>
            </a:r>
            <a:r>
              <a:rPr lang="fr-FR" sz="1800" dirty="0">
                <a:cs typeface="Tahoma"/>
              </a:rPr>
              <a:t> </a:t>
            </a:r>
            <a:r>
              <a:rPr lang="fr-FR" sz="1800" spc="-99" dirty="0">
                <a:cs typeface="Tahoma"/>
              </a:rPr>
              <a:t>de</a:t>
            </a:r>
            <a:r>
              <a:rPr lang="fr-FR" sz="1800" spc="-10" dirty="0">
                <a:cs typeface="Tahoma"/>
              </a:rPr>
              <a:t> </a:t>
            </a:r>
            <a:r>
              <a:rPr lang="fr-FR" sz="1800" spc="-20" dirty="0">
                <a:cs typeface="Tahoma"/>
              </a:rPr>
              <a:t>mener </a:t>
            </a:r>
            <a:r>
              <a:rPr lang="fr-FR" sz="1800" spc="-40" dirty="0">
                <a:cs typeface="Tahoma"/>
              </a:rPr>
              <a:t>pour</a:t>
            </a:r>
            <a:r>
              <a:rPr lang="fr-FR" sz="1800" spc="-119" dirty="0">
                <a:cs typeface="Tahoma"/>
              </a:rPr>
              <a:t> </a:t>
            </a:r>
            <a:r>
              <a:rPr lang="fr-FR" sz="1800" spc="-20" dirty="0">
                <a:cs typeface="Tahoma"/>
              </a:rPr>
              <a:t>limiter</a:t>
            </a:r>
            <a:r>
              <a:rPr lang="fr-FR" sz="1800" spc="-89" dirty="0">
                <a:cs typeface="Tahoma"/>
              </a:rPr>
              <a:t> </a:t>
            </a:r>
            <a:r>
              <a:rPr lang="fr-FR" sz="1800" spc="-69" dirty="0">
                <a:cs typeface="Tahoma"/>
              </a:rPr>
              <a:t>les</a:t>
            </a:r>
            <a:r>
              <a:rPr lang="fr-FR" sz="1800" spc="-59" dirty="0">
                <a:cs typeface="Tahoma"/>
              </a:rPr>
              <a:t> </a:t>
            </a:r>
            <a:r>
              <a:rPr lang="fr-FR" sz="1800" spc="-89" dirty="0">
                <a:cs typeface="Tahoma"/>
              </a:rPr>
              <a:t>risques</a:t>
            </a:r>
            <a:r>
              <a:rPr lang="fr-FR" sz="1800" spc="-59" dirty="0">
                <a:cs typeface="Tahoma"/>
              </a:rPr>
              <a:t> </a:t>
            </a:r>
            <a:r>
              <a:rPr lang="fr-FR" sz="1800" spc="-40" dirty="0">
                <a:cs typeface="Tahoma"/>
              </a:rPr>
              <a:t>est</a:t>
            </a:r>
            <a:r>
              <a:rPr lang="fr-FR" sz="1800" spc="-69" dirty="0">
                <a:cs typeface="Tahoma"/>
              </a:rPr>
              <a:t> </a:t>
            </a:r>
            <a:r>
              <a:rPr lang="fr-FR" sz="1800" dirty="0">
                <a:cs typeface="Tahoma"/>
              </a:rPr>
              <a:t>le</a:t>
            </a:r>
            <a:r>
              <a:rPr lang="fr-FR" sz="1800" spc="-69" dirty="0">
                <a:cs typeface="Tahoma"/>
              </a:rPr>
              <a:t> </a:t>
            </a:r>
            <a:r>
              <a:rPr lang="fr-FR" sz="1800" b="1" dirty="0">
                <a:cs typeface="Tahoma"/>
              </a:rPr>
              <a:t>Haut</a:t>
            </a:r>
            <a:r>
              <a:rPr lang="fr-FR" sz="1800" b="1" spc="-59" dirty="0">
                <a:cs typeface="Tahoma"/>
              </a:rPr>
              <a:t> </a:t>
            </a:r>
            <a:r>
              <a:rPr lang="fr-FR" sz="1800" b="1" spc="-50" dirty="0">
                <a:cs typeface="Tahoma"/>
              </a:rPr>
              <a:t>Conseil</a:t>
            </a:r>
            <a:r>
              <a:rPr lang="fr-FR" sz="1800" b="1" spc="-69" dirty="0">
                <a:cs typeface="Tahoma"/>
              </a:rPr>
              <a:t> </a:t>
            </a:r>
            <a:r>
              <a:rPr lang="fr-FR" sz="1800" b="1" spc="-99" dirty="0">
                <a:cs typeface="Tahoma"/>
              </a:rPr>
              <a:t>de</a:t>
            </a:r>
            <a:r>
              <a:rPr lang="fr-FR" sz="1800" b="1" spc="-50" dirty="0">
                <a:cs typeface="Tahoma"/>
              </a:rPr>
              <a:t> </a:t>
            </a:r>
            <a:r>
              <a:rPr lang="fr-FR" sz="1800" b="1" spc="-30" dirty="0">
                <a:cs typeface="Tahoma"/>
              </a:rPr>
              <a:t>stabilité financière.</a:t>
            </a:r>
            <a:endParaRPr lang="fr-FR" sz="1800" b="1" dirty="0">
              <a:cs typeface="Tahoma"/>
            </a:endParaRPr>
          </a:p>
          <a:p>
            <a:pPr marL="0" indent="0">
              <a:buNone/>
            </a:pPr>
            <a:endParaRPr lang="fr-FR"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2132856"/>
            <a:ext cx="6130894" cy="4180781"/>
          </a:xfrm>
          <a:prstGeom prst="rect">
            <a:avLst/>
          </a:prstGeom>
        </p:spPr>
      </p:pic>
    </p:spTree>
    <p:extLst>
      <p:ext uri="{BB962C8B-B14F-4D97-AF65-F5344CB8AC3E}">
        <p14:creationId xmlns:p14="http://schemas.microsoft.com/office/powerpoint/2010/main" val="2688657480"/>
      </p:ext>
    </p:extLst>
  </p:cSld>
  <p:clrMapOvr>
    <a:masterClrMapping/>
  </p:clrMapOvr>
  <p:transition>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8000" y="319600"/>
            <a:ext cx="8229600" cy="503799"/>
          </a:xfrm>
          <a:prstGeom prst="rect">
            <a:avLst/>
          </a:prstGeom>
        </p:spPr>
        <p:txBody>
          <a:bodyPr vert="horz" wrap="square" lIns="0" tIns="133167" rIns="0" bIns="0" rtlCol="0" anchor="ctr">
            <a:spAutoFit/>
          </a:bodyPr>
          <a:lstStyle/>
          <a:p>
            <a:pPr marL="25168">
              <a:spcBef>
                <a:spcPts val="268"/>
              </a:spcBef>
            </a:pPr>
            <a:r>
              <a:rPr lang="fr-FR" spc="-50" dirty="0"/>
              <a:t>Qui assure la stabilité financière en zone EURO ?</a:t>
            </a:r>
            <a:endParaRPr spc="-20"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316" y="1418578"/>
            <a:ext cx="7079593" cy="3939881"/>
          </a:xfrm>
        </p:spPr>
      </p:pic>
    </p:spTree>
    <p:extLst>
      <p:ext uri="{BB962C8B-B14F-4D97-AF65-F5344CB8AC3E}">
        <p14:creationId xmlns:p14="http://schemas.microsoft.com/office/powerpoint/2010/main" val="1712452479"/>
      </p:ext>
    </p:extLst>
  </p:cSld>
  <p:clrMapOvr>
    <a:masterClrMapping/>
  </p:clrMapOvr>
  <p:transition>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8000" y="319600"/>
            <a:ext cx="8229600" cy="503799"/>
          </a:xfrm>
          <a:prstGeom prst="rect">
            <a:avLst/>
          </a:prstGeom>
        </p:spPr>
        <p:txBody>
          <a:bodyPr vert="horz" wrap="square" lIns="0" tIns="133167" rIns="0" bIns="0" rtlCol="0" anchor="ctr">
            <a:spAutoFit/>
          </a:bodyPr>
          <a:lstStyle/>
          <a:p>
            <a:pPr marL="25168">
              <a:spcBef>
                <a:spcPts val="268"/>
              </a:spcBef>
            </a:pPr>
            <a:r>
              <a:rPr lang="fr-FR" spc="-59" dirty="0"/>
              <a:t>Rôle </a:t>
            </a:r>
            <a:r>
              <a:rPr lang="fr-FR" dirty="0"/>
              <a:t>du</a:t>
            </a:r>
            <a:r>
              <a:rPr lang="fr-FR" spc="-99" dirty="0"/>
              <a:t> </a:t>
            </a:r>
            <a:r>
              <a:rPr lang="fr-FR" dirty="0"/>
              <a:t>HCSF</a:t>
            </a:r>
            <a:r>
              <a:rPr lang="fr-FR" spc="-20" dirty="0"/>
              <a:t> </a:t>
            </a:r>
            <a:r>
              <a:rPr lang="fr-FR" spc="-109" dirty="0"/>
              <a:t>dans</a:t>
            </a:r>
            <a:r>
              <a:rPr lang="fr-FR" spc="-10" dirty="0"/>
              <a:t> </a:t>
            </a:r>
            <a:r>
              <a:rPr lang="fr-FR" dirty="0"/>
              <a:t>la</a:t>
            </a:r>
            <a:r>
              <a:rPr lang="fr-FR" spc="-20" dirty="0"/>
              <a:t> </a:t>
            </a:r>
            <a:r>
              <a:rPr lang="fr-FR" spc="-89" dirty="0"/>
              <a:t>mise</a:t>
            </a:r>
            <a:r>
              <a:rPr lang="fr-FR" spc="-20" dirty="0"/>
              <a:t> </a:t>
            </a:r>
            <a:r>
              <a:rPr lang="fr-FR" spc="-99" dirty="0"/>
              <a:t>en</a:t>
            </a:r>
            <a:r>
              <a:rPr lang="fr-FR" spc="-20" dirty="0"/>
              <a:t> </a:t>
            </a:r>
            <a:r>
              <a:rPr lang="fr-FR" spc="-119" dirty="0"/>
              <a:t>œuvre des</a:t>
            </a:r>
            <a:r>
              <a:rPr lang="fr-FR" spc="-20" dirty="0"/>
              <a:t> </a:t>
            </a:r>
            <a:r>
              <a:rPr lang="fr-FR" spc="-149" dirty="0"/>
              <a:t>exigences</a:t>
            </a:r>
            <a:r>
              <a:rPr lang="fr-FR" spc="-20" dirty="0"/>
              <a:t> </a:t>
            </a:r>
            <a:r>
              <a:rPr lang="fr-FR" spc="-50" dirty="0"/>
              <a:t>en </a:t>
            </a:r>
            <a:r>
              <a:rPr lang="fr-FR" spc="-20" dirty="0"/>
              <a:t>capital</a:t>
            </a:r>
            <a:endParaRPr spc="-20" dirty="0"/>
          </a:p>
        </p:txBody>
      </p:sp>
      <p:sp>
        <p:nvSpPr>
          <p:cNvPr id="5" name="Espace réservé du contenu 4"/>
          <p:cNvSpPr>
            <a:spLocks noGrp="1"/>
          </p:cNvSpPr>
          <p:nvPr>
            <p:ph idx="1"/>
          </p:nvPr>
        </p:nvSpPr>
        <p:spPr>
          <a:xfrm>
            <a:off x="468000" y="1124744"/>
            <a:ext cx="8229600" cy="5040560"/>
          </a:xfrm>
        </p:spPr>
        <p:txBody>
          <a:bodyPr>
            <a:normAutofit/>
          </a:bodyPr>
          <a:lstStyle/>
          <a:p>
            <a:pPr marL="391977" marR="840598" indent="-342900" algn="just">
              <a:lnSpc>
                <a:spcPct val="91200"/>
              </a:lnSpc>
              <a:spcBef>
                <a:spcPts val="396"/>
              </a:spcBef>
              <a:buClr>
                <a:srgbClr val="07447C"/>
              </a:buClr>
              <a:buSzPct val="70000"/>
              <a:buFont typeface="Wingdings" panose="05000000000000000000" pitchFamily="2" charset="2"/>
              <a:buChar char="Ø"/>
              <a:tabLst>
                <a:tab pos="333471" algn="l"/>
              </a:tabLst>
            </a:pPr>
            <a:r>
              <a:rPr lang="fr-FR" sz="2000" spc="-69" dirty="0">
                <a:cs typeface="Tahoma"/>
              </a:rPr>
              <a:t>Chaque </a:t>
            </a:r>
            <a:r>
              <a:rPr lang="fr-FR" sz="2000" spc="-59" dirty="0">
                <a:cs typeface="Tahoma"/>
              </a:rPr>
              <a:t>trimestre,</a:t>
            </a:r>
            <a:r>
              <a:rPr lang="fr-FR" sz="2000" spc="-20" dirty="0">
                <a:cs typeface="Tahoma"/>
              </a:rPr>
              <a:t> </a:t>
            </a:r>
            <a:r>
              <a:rPr lang="fr-FR" sz="2000" dirty="0">
                <a:cs typeface="Tahoma"/>
              </a:rPr>
              <a:t>le</a:t>
            </a:r>
            <a:r>
              <a:rPr lang="fr-FR" sz="2000" spc="-10" dirty="0">
                <a:cs typeface="Tahoma"/>
              </a:rPr>
              <a:t> </a:t>
            </a:r>
            <a:r>
              <a:rPr lang="fr-FR" sz="2000" dirty="0">
                <a:cs typeface="Tahoma"/>
              </a:rPr>
              <a:t>HCSF</a:t>
            </a:r>
            <a:r>
              <a:rPr lang="fr-FR" sz="2000" spc="-20" dirty="0">
                <a:cs typeface="Tahoma"/>
              </a:rPr>
              <a:t> décide </a:t>
            </a:r>
            <a:r>
              <a:rPr lang="fr-FR" sz="2000" b="1" spc="-20" dirty="0">
                <a:cs typeface="Tahoma"/>
              </a:rPr>
              <a:t>du </a:t>
            </a:r>
            <a:r>
              <a:rPr lang="fr-FR" sz="2000" b="1" spc="-79" dirty="0">
                <a:cs typeface="Tahoma"/>
              </a:rPr>
              <a:t>niveau</a:t>
            </a:r>
            <a:r>
              <a:rPr lang="fr-FR" sz="2000" b="1" spc="-10" dirty="0">
                <a:cs typeface="Tahoma"/>
              </a:rPr>
              <a:t> </a:t>
            </a:r>
            <a:r>
              <a:rPr lang="fr-FR" sz="2000" b="1" spc="-20" dirty="0">
                <a:cs typeface="Tahoma"/>
              </a:rPr>
              <a:t>du coussin </a:t>
            </a:r>
            <a:r>
              <a:rPr lang="fr-FR" sz="2000" b="1" spc="-59" dirty="0" err="1">
                <a:cs typeface="Tahoma"/>
              </a:rPr>
              <a:t>contracyclique</a:t>
            </a:r>
            <a:r>
              <a:rPr lang="fr-FR" sz="2000" b="1" spc="-40" dirty="0">
                <a:cs typeface="Tahoma"/>
              </a:rPr>
              <a:t> </a:t>
            </a:r>
            <a:r>
              <a:rPr lang="fr-FR" sz="2000" b="1" dirty="0">
                <a:cs typeface="Tahoma"/>
              </a:rPr>
              <a:t>(</a:t>
            </a:r>
            <a:r>
              <a:rPr lang="fr-FR" sz="2000" b="1" dirty="0" err="1">
                <a:cs typeface="Tahoma"/>
              </a:rPr>
              <a:t>CCyB</a:t>
            </a:r>
            <a:r>
              <a:rPr lang="fr-FR" sz="2000" b="1" dirty="0">
                <a:cs typeface="Tahoma"/>
              </a:rPr>
              <a:t>) </a:t>
            </a:r>
            <a:r>
              <a:rPr lang="fr-FR" sz="2000" dirty="0">
                <a:cs typeface="Tahoma"/>
              </a:rPr>
              <a:t>qui</a:t>
            </a:r>
            <a:r>
              <a:rPr lang="fr-FR" sz="2000" spc="10" dirty="0">
                <a:cs typeface="Tahoma"/>
              </a:rPr>
              <a:t> </a:t>
            </a:r>
            <a:r>
              <a:rPr lang="fr-FR" sz="2000" spc="-40" dirty="0">
                <a:cs typeface="Tahoma"/>
              </a:rPr>
              <a:t>est calibré</a:t>
            </a:r>
            <a:r>
              <a:rPr lang="fr-FR" sz="2000" dirty="0">
                <a:cs typeface="Tahoma"/>
              </a:rPr>
              <a:t> </a:t>
            </a:r>
            <a:r>
              <a:rPr lang="fr-FR" sz="2000" spc="-69" dirty="0">
                <a:cs typeface="Tahoma"/>
              </a:rPr>
              <a:t>en</a:t>
            </a:r>
            <a:r>
              <a:rPr lang="fr-FR" sz="2000" spc="10" dirty="0">
                <a:cs typeface="Tahoma"/>
              </a:rPr>
              <a:t> </a:t>
            </a:r>
            <a:r>
              <a:rPr lang="fr-FR" sz="2000" spc="-40" dirty="0">
                <a:cs typeface="Tahoma"/>
              </a:rPr>
              <a:t>fonction</a:t>
            </a:r>
            <a:r>
              <a:rPr lang="fr-FR" sz="2000" dirty="0">
                <a:cs typeface="Tahoma"/>
              </a:rPr>
              <a:t> </a:t>
            </a:r>
            <a:r>
              <a:rPr lang="fr-FR" sz="2000" spc="-119" dirty="0">
                <a:cs typeface="Tahoma"/>
              </a:rPr>
              <a:t>des</a:t>
            </a:r>
            <a:r>
              <a:rPr lang="fr-FR" sz="2000" dirty="0">
                <a:cs typeface="Tahoma"/>
              </a:rPr>
              <a:t> </a:t>
            </a:r>
            <a:r>
              <a:rPr lang="fr-FR" sz="2000" spc="-59" dirty="0">
                <a:cs typeface="Tahoma"/>
              </a:rPr>
              <a:t>risques cycliques </a:t>
            </a:r>
            <a:r>
              <a:rPr lang="fr-FR" sz="2000" spc="-89" dirty="0">
                <a:cs typeface="Tahoma"/>
              </a:rPr>
              <a:t>en</a:t>
            </a:r>
            <a:r>
              <a:rPr lang="fr-FR" sz="2000" spc="-59" dirty="0">
                <a:cs typeface="Tahoma"/>
              </a:rPr>
              <a:t> </a:t>
            </a:r>
            <a:r>
              <a:rPr lang="fr-FR" sz="2000" spc="-20" dirty="0">
                <a:cs typeface="Tahoma"/>
              </a:rPr>
              <a:t>France.</a:t>
            </a:r>
            <a:endParaRPr lang="fr-FR" sz="2000" dirty="0">
              <a:cs typeface="Tahoma"/>
            </a:endParaRPr>
          </a:p>
          <a:p>
            <a:pPr marL="866797" marR="120804" indent="-285750" algn="just">
              <a:lnSpc>
                <a:spcPct val="101499"/>
              </a:lnSpc>
              <a:spcBef>
                <a:spcPts val="921"/>
              </a:spcBef>
            </a:pPr>
            <a:r>
              <a:rPr lang="fr-FR" sz="1800" dirty="0">
                <a:cs typeface="Tahoma"/>
              </a:rPr>
              <a:t>Si</a:t>
            </a:r>
            <a:r>
              <a:rPr lang="fr-FR" sz="1800" spc="-69" dirty="0">
                <a:cs typeface="Tahoma"/>
              </a:rPr>
              <a:t> </a:t>
            </a:r>
            <a:r>
              <a:rPr lang="fr-FR" sz="1800" spc="-20" dirty="0">
                <a:cs typeface="Tahoma"/>
              </a:rPr>
              <a:t>les</a:t>
            </a:r>
            <a:r>
              <a:rPr lang="fr-FR" sz="1800" spc="-10" dirty="0">
                <a:cs typeface="Tahoma"/>
              </a:rPr>
              <a:t> </a:t>
            </a:r>
            <a:r>
              <a:rPr lang="fr-FR" sz="1800" spc="-50" dirty="0">
                <a:cs typeface="Tahoma"/>
              </a:rPr>
              <a:t>risques</a:t>
            </a:r>
            <a:r>
              <a:rPr lang="fr-FR" sz="1800" spc="-10" dirty="0">
                <a:cs typeface="Tahoma"/>
              </a:rPr>
              <a:t> </a:t>
            </a:r>
            <a:r>
              <a:rPr lang="fr-FR" sz="1800" spc="-20" dirty="0">
                <a:cs typeface="Tahoma"/>
              </a:rPr>
              <a:t>sont</a:t>
            </a:r>
            <a:r>
              <a:rPr lang="fr-FR" sz="1800" spc="-59" dirty="0">
                <a:cs typeface="Tahoma"/>
              </a:rPr>
              <a:t>  élevés (croissance </a:t>
            </a:r>
            <a:r>
              <a:rPr lang="fr-FR" sz="1800" spc="-20" dirty="0">
                <a:cs typeface="Tahoma"/>
              </a:rPr>
              <a:t>importante</a:t>
            </a:r>
            <a:r>
              <a:rPr lang="fr-FR" sz="1800" spc="-10" dirty="0">
                <a:cs typeface="Tahoma"/>
              </a:rPr>
              <a:t> </a:t>
            </a:r>
            <a:r>
              <a:rPr lang="fr-FR" sz="1800" spc="-69" dirty="0">
                <a:cs typeface="Tahoma"/>
              </a:rPr>
              <a:t>des</a:t>
            </a:r>
            <a:r>
              <a:rPr lang="fr-FR" sz="1800" spc="-10" dirty="0">
                <a:cs typeface="Tahoma"/>
              </a:rPr>
              <a:t> </a:t>
            </a:r>
            <a:r>
              <a:rPr lang="fr-FR" sz="1800" dirty="0">
                <a:cs typeface="Tahoma"/>
              </a:rPr>
              <a:t>prix</a:t>
            </a:r>
            <a:r>
              <a:rPr lang="fr-FR" sz="1800" spc="-10" dirty="0">
                <a:cs typeface="Tahoma"/>
              </a:rPr>
              <a:t> </a:t>
            </a:r>
            <a:r>
              <a:rPr lang="fr-FR" sz="1800" spc="-69" dirty="0">
                <a:cs typeface="Tahoma"/>
              </a:rPr>
              <a:t>des</a:t>
            </a:r>
            <a:r>
              <a:rPr lang="fr-FR" sz="1800" dirty="0">
                <a:cs typeface="Tahoma"/>
              </a:rPr>
              <a:t> </a:t>
            </a:r>
            <a:r>
              <a:rPr lang="fr-FR" sz="1800" spc="-20" dirty="0">
                <a:cs typeface="Tahoma"/>
              </a:rPr>
              <a:t>actions </a:t>
            </a:r>
            <a:r>
              <a:rPr lang="fr-FR" sz="1800" dirty="0">
                <a:cs typeface="Tahoma"/>
              </a:rPr>
              <a:t>et/ou</a:t>
            </a:r>
            <a:r>
              <a:rPr lang="fr-FR" sz="1800" spc="-10" dirty="0">
                <a:cs typeface="Tahoma"/>
              </a:rPr>
              <a:t> </a:t>
            </a:r>
            <a:r>
              <a:rPr lang="fr-FR" sz="1800" spc="-69" dirty="0">
                <a:cs typeface="Tahoma"/>
              </a:rPr>
              <a:t>des</a:t>
            </a:r>
            <a:r>
              <a:rPr lang="fr-FR" sz="1800" dirty="0">
                <a:cs typeface="Tahoma"/>
              </a:rPr>
              <a:t> prix</a:t>
            </a:r>
            <a:r>
              <a:rPr lang="fr-FR" sz="1800" spc="-10" dirty="0">
                <a:cs typeface="Tahoma"/>
              </a:rPr>
              <a:t> </a:t>
            </a:r>
            <a:r>
              <a:rPr lang="fr-FR" sz="1800" spc="-20" dirty="0">
                <a:cs typeface="Tahoma"/>
              </a:rPr>
              <a:t>immobiliers</a:t>
            </a:r>
            <a:r>
              <a:rPr lang="fr-FR" sz="1800" dirty="0">
                <a:cs typeface="Tahoma"/>
              </a:rPr>
              <a:t> ou/et </a:t>
            </a:r>
            <a:r>
              <a:rPr lang="fr-FR" sz="1800" spc="-59" dirty="0">
                <a:cs typeface="Tahoma"/>
              </a:rPr>
              <a:t>endettement</a:t>
            </a:r>
            <a:r>
              <a:rPr lang="fr-FR" sz="1800" spc="-10" dirty="0">
                <a:cs typeface="Tahoma"/>
              </a:rPr>
              <a:t> </a:t>
            </a:r>
            <a:r>
              <a:rPr lang="fr-FR" sz="1800" spc="-20" dirty="0">
                <a:cs typeface="Tahoma"/>
              </a:rPr>
              <a:t>important</a:t>
            </a:r>
            <a:r>
              <a:rPr lang="fr-FR" sz="1800" dirty="0">
                <a:cs typeface="Tahoma"/>
              </a:rPr>
              <a:t> </a:t>
            </a:r>
            <a:r>
              <a:rPr lang="fr-FR" sz="1800" spc="-50" dirty="0">
                <a:cs typeface="Tahoma"/>
              </a:rPr>
              <a:t>des ménages et/ou des </a:t>
            </a:r>
            <a:r>
              <a:rPr lang="fr-FR" sz="1800" spc="-59" dirty="0">
                <a:cs typeface="Tahoma"/>
              </a:rPr>
              <a:t>entreprises),</a:t>
            </a:r>
            <a:r>
              <a:rPr lang="fr-FR" sz="1800" spc="-20" dirty="0">
                <a:cs typeface="Tahoma"/>
              </a:rPr>
              <a:t> </a:t>
            </a:r>
            <a:r>
              <a:rPr lang="fr-FR" sz="1800" spc="-40" dirty="0">
                <a:cs typeface="Tahoma"/>
              </a:rPr>
              <a:t>alors</a:t>
            </a:r>
            <a:r>
              <a:rPr lang="fr-FR" sz="1800" spc="-20" dirty="0">
                <a:cs typeface="Tahoma"/>
              </a:rPr>
              <a:t> </a:t>
            </a:r>
            <a:r>
              <a:rPr lang="fr-FR" sz="1800" dirty="0">
                <a:cs typeface="Tahoma"/>
              </a:rPr>
              <a:t>le</a:t>
            </a:r>
            <a:r>
              <a:rPr lang="fr-FR" sz="1800" spc="-10" dirty="0">
                <a:cs typeface="Tahoma"/>
              </a:rPr>
              <a:t> </a:t>
            </a:r>
            <a:r>
              <a:rPr lang="fr-FR" sz="1800" spc="-40" dirty="0">
                <a:cs typeface="Tahoma"/>
              </a:rPr>
              <a:t>niveau</a:t>
            </a:r>
            <a:r>
              <a:rPr lang="fr-FR" sz="1800" spc="-20" dirty="0">
                <a:cs typeface="Tahoma"/>
              </a:rPr>
              <a:t> </a:t>
            </a:r>
            <a:r>
              <a:rPr lang="fr-FR" sz="1800" dirty="0">
                <a:cs typeface="Tahoma"/>
              </a:rPr>
              <a:t>du</a:t>
            </a:r>
            <a:r>
              <a:rPr lang="fr-FR" sz="1800" spc="-20" dirty="0">
                <a:cs typeface="Tahoma"/>
              </a:rPr>
              <a:t> coussin </a:t>
            </a:r>
            <a:r>
              <a:rPr lang="fr-FR" sz="1800" spc="-40" dirty="0" err="1">
                <a:cs typeface="Tahoma"/>
              </a:rPr>
              <a:t>contracyclique</a:t>
            </a:r>
            <a:r>
              <a:rPr lang="fr-FR" sz="1800" spc="30" dirty="0">
                <a:cs typeface="Tahoma"/>
              </a:rPr>
              <a:t> </a:t>
            </a:r>
            <a:r>
              <a:rPr lang="fr-FR" sz="1800" spc="-79" dirty="0">
                <a:cs typeface="Tahoma"/>
              </a:rPr>
              <a:t>sera élevé/augmenté</a:t>
            </a:r>
            <a:r>
              <a:rPr lang="fr-FR" sz="1800" spc="-109" dirty="0">
                <a:cs typeface="Tahoma"/>
              </a:rPr>
              <a:t>.</a:t>
            </a:r>
            <a:endParaRPr lang="fr-FR" sz="1800" dirty="0">
              <a:cs typeface="Tahoma"/>
            </a:endParaRPr>
          </a:p>
          <a:p>
            <a:pPr marL="866797" marR="35235" indent="-285750" algn="just">
              <a:lnSpc>
                <a:spcPct val="101200"/>
              </a:lnSpc>
              <a:spcBef>
                <a:spcPts val="565"/>
              </a:spcBef>
            </a:pPr>
            <a:r>
              <a:rPr lang="fr-FR" sz="1800" dirty="0">
                <a:cs typeface="Tahoma"/>
              </a:rPr>
              <a:t>Lors</a:t>
            </a:r>
            <a:r>
              <a:rPr lang="fr-FR" sz="1800" spc="-149" dirty="0">
                <a:cs typeface="Tahoma"/>
              </a:rPr>
              <a:t> </a:t>
            </a:r>
            <a:r>
              <a:rPr lang="fr-FR" sz="1800" dirty="0">
                <a:cs typeface="Tahoma"/>
              </a:rPr>
              <a:t>de</a:t>
            </a:r>
            <a:r>
              <a:rPr lang="fr-FR" sz="1800" spc="-89" dirty="0">
                <a:cs typeface="Tahoma"/>
              </a:rPr>
              <a:t> </a:t>
            </a:r>
            <a:r>
              <a:rPr lang="fr-FR" sz="1800" spc="-20" dirty="0">
                <a:cs typeface="Tahoma"/>
              </a:rPr>
              <a:t>l’annonce</a:t>
            </a:r>
            <a:r>
              <a:rPr lang="fr-FR" sz="1800" spc="-59" dirty="0">
                <a:cs typeface="Tahoma"/>
              </a:rPr>
              <a:t> </a:t>
            </a:r>
            <a:r>
              <a:rPr lang="fr-FR" sz="1800" spc="-40" dirty="0">
                <a:cs typeface="Tahoma"/>
              </a:rPr>
              <a:t>officielle,</a:t>
            </a:r>
            <a:r>
              <a:rPr lang="fr-FR" sz="1800" spc="-59" dirty="0">
                <a:cs typeface="Tahoma"/>
              </a:rPr>
              <a:t> </a:t>
            </a:r>
            <a:r>
              <a:rPr lang="fr-FR" sz="1800" spc="-20" dirty="0">
                <a:cs typeface="Tahoma"/>
              </a:rPr>
              <a:t>les</a:t>
            </a:r>
            <a:r>
              <a:rPr lang="fr-FR" sz="1800" spc="-69" dirty="0">
                <a:cs typeface="Tahoma"/>
              </a:rPr>
              <a:t> banques</a:t>
            </a:r>
            <a:r>
              <a:rPr lang="fr-FR" sz="1800" spc="-59" dirty="0">
                <a:cs typeface="Tahoma"/>
              </a:rPr>
              <a:t> </a:t>
            </a:r>
            <a:r>
              <a:rPr lang="fr-FR" sz="1800" dirty="0">
                <a:cs typeface="Tahoma"/>
              </a:rPr>
              <a:t>ont</a:t>
            </a:r>
            <a:r>
              <a:rPr lang="fr-FR" sz="1800" spc="-59" dirty="0">
                <a:cs typeface="Tahoma"/>
              </a:rPr>
              <a:t> </a:t>
            </a:r>
            <a:r>
              <a:rPr lang="fr-FR" sz="1800" dirty="0">
                <a:cs typeface="Tahoma"/>
              </a:rPr>
              <a:t>un délai</a:t>
            </a:r>
            <a:r>
              <a:rPr lang="fr-FR" sz="1800" spc="-59" dirty="0">
                <a:cs typeface="Tahoma"/>
              </a:rPr>
              <a:t> </a:t>
            </a:r>
            <a:r>
              <a:rPr lang="fr-FR" sz="1800" dirty="0">
                <a:cs typeface="Tahoma"/>
              </a:rPr>
              <a:t>de</a:t>
            </a:r>
            <a:r>
              <a:rPr lang="fr-FR" sz="1800" spc="-59" dirty="0">
                <a:cs typeface="Tahoma"/>
              </a:rPr>
              <a:t> </a:t>
            </a:r>
            <a:r>
              <a:rPr lang="fr-FR" sz="1800" dirty="0">
                <a:cs typeface="Tahoma"/>
              </a:rPr>
              <a:t>12</a:t>
            </a:r>
            <a:r>
              <a:rPr lang="fr-FR" sz="1800" spc="-59" dirty="0">
                <a:cs typeface="Tahoma"/>
              </a:rPr>
              <a:t> </a:t>
            </a:r>
            <a:r>
              <a:rPr lang="fr-FR" sz="1800" dirty="0">
                <a:cs typeface="Tahoma"/>
              </a:rPr>
              <a:t>mois</a:t>
            </a:r>
            <a:r>
              <a:rPr lang="fr-FR" sz="1800" spc="-69" dirty="0">
                <a:cs typeface="Tahoma"/>
              </a:rPr>
              <a:t> </a:t>
            </a:r>
            <a:r>
              <a:rPr lang="fr-FR" sz="1800" spc="-40" dirty="0">
                <a:cs typeface="Tahoma"/>
              </a:rPr>
              <a:t>pour </a:t>
            </a:r>
            <a:r>
              <a:rPr lang="fr-FR" sz="1800" spc="-20" dirty="0">
                <a:cs typeface="Tahoma"/>
              </a:rPr>
              <a:t>satisfaire</a:t>
            </a:r>
            <a:r>
              <a:rPr lang="fr-FR" sz="1800" spc="-59" dirty="0">
                <a:cs typeface="Tahoma"/>
              </a:rPr>
              <a:t> </a:t>
            </a:r>
            <a:r>
              <a:rPr lang="fr-FR" sz="1800" spc="-20" dirty="0">
                <a:cs typeface="Tahoma"/>
              </a:rPr>
              <a:t>cette</a:t>
            </a:r>
            <a:r>
              <a:rPr lang="fr-FR" sz="1800" spc="-50" dirty="0">
                <a:cs typeface="Tahoma"/>
              </a:rPr>
              <a:t> </a:t>
            </a:r>
            <a:r>
              <a:rPr lang="fr-FR" sz="1800" spc="-59" dirty="0">
                <a:cs typeface="Tahoma"/>
              </a:rPr>
              <a:t>nouvelle</a:t>
            </a:r>
            <a:r>
              <a:rPr lang="fr-FR" sz="1800" spc="-50" dirty="0">
                <a:cs typeface="Tahoma"/>
              </a:rPr>
              <a:t> </a:t>
            </a:r>
            <a:r>
              <a:rPr lang="fr-FR" sz="1800" spc="-20" dirty="0">
                <a:cs typeface="Tahoma"/>
              </a:rPr>
              <a:t>exigence.</a:t>
            </a:r>
            <a:endParaRPr lang="fr-FR" sz="1800" dirty="0">
              <a:cs typeface="Tahoma"/>
            </a:endParaRPr>
          </a:p>
          <a:p>
            <a:pPr marL="80212" marR="118288" indent="0">
              <a:lnSpc>
                <a:spcPct val="124500"/>
              </a:lnSpc>
              <a:spcBef>
                <a:spcPts val="1050"/>
              </a:spcBef>
              <a:buNone/>
            </a:pPr>
            <a:endParaRPr lang="fr-FR" sz="1600" dirty="0">
              <a:cs typeface="Arial"/>
            </a:endParaRPr>
          </a:p>
          <a:p>
            <a:pPr marL="391977" marR="436658" indent="-342900">
              <a:lnSpc>
                <a:spcPts val="2180"/>
              </a:lnSpc>
              <a:buClr>
                <a:srgbClr val="07447C"/>
              </a:buClr>
              <a:buSzPct val="70000"/>
              <a:buFont typeface="Wingdings" panose="05000000000000000000" pitchFamily="2" charset="2"/>
              <a:buChar char="Ø"/>
              <a:tabLst>
                <a:tab pos="333471" algn="l"/>
              </a:tabLst>
            </a:pPr>
            <a:r>
              <a:rPr lang="fr-FR" sz="2000" spc="-40" dirty="0">
                <a:cs typeface="Tahoma"/>
              </a:rPr>
              <a:t>Une</a:t>
            </a:r>
            <a:r>
              <a:rPr lang="fr-FR" sz="2000" spc="-119" dirty="0">
                <a:cs typeface="Tahoma"/>
              </a:rPr>
              <a:t> </a:t>
            </a:r>
            <a:r>
              <a:rPr lang="fr-FR" sz="2000" spc="-40" dirty="0">
                <a:cs typeface="Tahoma"/>
              </a:rPr>
              <a:t>fois</a:t>
            </a:r>
            <a:r>
              <a:rPr lang="fr-FR" sz="2000" spc="-99" dirty="0">
                <a:cs typeface="Tahoma"/>
              </a:rPr>
              <a:t> </a:t>
            </a:r>
            <a:r>
              <a:rPr lang="fr-FR" sz="2000" spc="-50" dirty="0">
                <a:cs typeface="Tahoma"/>
              </a:rPr>
              <a:t>par</a:t>
            </a:r>
            <a:r>
              <a:rPr lang="fr-FR" sz="2000" spc="-40" dirty="0">
                <a:cs typeface="Tahoma"/>
              </a:rPr>
              <a:t> </a:t>
            </a:r>
            <a:r>
              <a:rPr lang="fr-FR" sz="2000" spc="-20" dirty="0">
                <a:cs typeface="Tahoma"/>
              </a:rPr>
              <a:t>an</a:t>
            </a:r>
            <a:r>
              <a:rPr lang="fr-FR" sz="2000" spc="-40" dirty="0">
                <a:cs typeface="Tahoma"/>
              </a:rPr>
              <a:t> </a:t>
            </a:r>
            <a:r>
              <a:rPr lang="fr-FR" sz="2000" spc="-69" dirty="0">
                <a:cs typeface="Tahoma"/>
              </a:rPr>
              <a:t>en général, le HCSF décide d</a:t>
            </a:r>
            <a:r>
              <a:rPr lang="fr-FR" sz="2000" b="1" spc="-20" dirty="0">
                <a:cs typeface="Tahoma"/>
              </a:rPr>
              <a:t>u</a:t>
            </a:r>
            <a:r>
              <a:rPr lang="fr-FR" sz="2000" b="1" spc="-40" dirty="0">
                <a:cs typeface="Tahoma"/>
              </a:rPr>
              <a:t> </a:t>
            </a:r>
            <a:r>
              <a:rPr lang="fr-FR" sz="2000" b="1" spc="-79" dirty="0">
                <a:cs typeface="Tahoma"/>
              </a:rPr>
              <a:t>niveau</a:t>
            </a:r>
            <a:r>
              <a:rPr lang="fr-FR" sz="2000" b="1" spc="-40" dirty="0">
                <a:cs typeface="Tahoma"/>
              </a:rPr>
              <a:t> </a:t>
            </a:r>
            <a:r>
              <a:rPr lang="fr-FR" sz="2000" b="1" spc="-20" dirty="0">
                <a:cs typeface="Tahoma"/>
              </a:rPr>
              <a:t>du</a:t>
            </a:r>
            <a:r>
              <a:rPr lang="fr-FR" sz="2000" b="1" spc="-40" dirty="0">
                <a:cs typeface="Tahoma"/>
              </a:rPr>
              <a:t> </a:t>
            </a:r>
            <a:r>
              <a:rPr lang="fr-FR" sz="2000" b="1" spc="-20" dirty="0">
                <a:cs typeface="Tahoma"/>
              </a:rPr>
              <a:t>coussin </a:t>
            </a:r>
            <a:r>
              <a:rPr lang="fr-FR" sz="2000" b="1" spc="-40" dirty="0">
                <a:cs typeface="Tahoma"/>
              </a:rPr>
              <a:t>pour</a:t>
            </a:r>
            <a:r>
              <a:rPr lang="fr-FR" sz="2000" b="1" spc="-79" dirty="0">
                <a:cs typeface="Tahoma"/>
              </a:rPr>
              <a:t> </a:t>
            </a:r>
            <a:r>
              <a:rPr lang="fr-FR" sz="2000" b="1" dirty="0">
                <a:cs typeface="Tahoma"/>
              </a:rPr>
              <a:t>le</a:t>
            </a:r>
            <a:r>
              <a:rPr lang="fr-FR" sz="2000" b="1" spc="-20" dirty="0">
                <a:cs typeface="Tahoma"/>
              </a:rPr>
              <a:t> </a:t>
            </a:r>
            <a:r>
              <a:rPr lang="fr-FR" sz="2000" b="1" spc="-69" dirty="0">
                <a:cs typeface="Tahoma"/>
              </a:rPr>
              <a:t>risque</a:t>
            </a:r>
            <a:r>
              <a:rPr lang="fr-FR" sz="2000" b="1" spc="-20" dirty="0">
                <a:cs typeface="Tahoma"/>
              </a:rPr>
              <a:t> </a:t>
            </a:r>
            <a:r>
              <a:rPr lang="fr-FR" sz="2000" b="1" spc="-99" dirty="0">
                <a:cs typeface="Tahoma"/>
              </a:rPr>
              <a:t>systémique (</a:t>
            </a:r>
            <a:r>
              <a:rPr lang="fr-FR" sz="2000" b="1" spc="-99" dirty="0" err="1">
                <a:cs typeface="Tahoma"/>
              </a:rPr>
              <a:t>SyRB</a:t>
            </a:r>
            <a:r>
              <a:rPr lang="fr-FR" sz="2000" b="1" spc="-99" dirty="0">
                <a:cs typeface="Tahoma"/>
              </a:rPr>
              <a:t>).</a:t>
            </a:r>
            <a:endParaRPr lang="fr-FR" sz="2000" b="1" dirty="0">
              <a:cs typeface="Tahoma"/>
            </a:endParaRPr>
          </a:p>
          <a:p>
            <a:pPr marL="866797" indent="-285750" algn="just">
              <a:spcBef>
                <a:spcPts val="902"/>
              </a:spcBef>
            </a:pPr>
            <a:r>
              <a:rPr lang="fr-FR" sz="1800" dirty="0">
                <a:cs typeface="Tahoma"/>
              </a:rPr>
              <a:t>En</a:t>
            </a:r>
            <a:r>
              <a:rPr lang="fr-FR" sz="1800" spc="50" dirty="0">
                <a:cs typeface="Tahoma"/>
              </a:rPr>
              <a:t> </a:t>
            </a:r>
            <a:r>
              <a:rPr lang="fr-FR" sz="1800" spc="-20" dirty="0">
                <a:cs typeface="Tahoma"/>
              </a:rPr>
              <a:t>France,</a:t>
            </a:r>
            <a:r>
              <a:rPr lang="fr-FR" sz="1800" spc="50" dirty="0">
                <a:cs typeface="Tahoma"/>
              </a:rPr>
              <a:t> </a:t>
            </a:r>
            <a:r>
              <a:rPr lang="fr-FR" sz="1800" dirty="0">
                <a:cs typeface="Tahoma"/>
              </a:rPr>
              <a:t>il</a:t>
            </a:r>
            <a:r>
              <a:rPr lang="fr-FR" sz="1800" spc="50" dirty="0">
                <a:cs typeface="Tahoma"/>
              </a:rPr>
              <a:t> </a:t>
            </a:r>
            <a:r>
              <a:rPr lang="fr-FR" sz="1800" dirty="0">
                <a:cs typeface="Tahoma"/>
              </a:rPr>
              <a:t>a</a:t>
            </a:r>
            <a:r>
              <a:rPr lang="fr-FR" sz="1800" spc="50" dirty="0">
                <a:cs typeface="Tahoma"/>
              </a:rPr>
              <a:t> </a:t>
            </a:r>
            <a:r>
              <a:rPr lang="fr-FR" sz="1800" spc="-40" dirty="0">
                <a:cs typeface="Tahoma"/>
              </a:rPr>
              <a:t>toujours</a:t>
            </a:r>
            <a:r>
              <a:rPr lang="fr-FR" sz="1800" spc="-10" dirty="0">
                <a:cs typeface="Tahoma"/>
              </a:rPr>
              <a:t> été fixé à 0 %.</a:t>
            </a:r>
            <a:endParaRPr lang="fr-FR" sz="1800" dirty="0">
              <a:cs typeface="Tahoma"/>
            </a:endParaRPr>
          </a:p>
          <a:p>
            <a:pPr marL="866797" marR="106962" indent="-285750" algn="just">
              <a:lnSpc>
                <a:spcPct val="101499"/>
              </a:lnSpc>
              <a:spcBef>
                <a:spcPts val="555"/>
              </a:spcBef>
            </a:pPr>
            <a:r>
              <a:rPr lang="fr-FR" sz="1800" dirty="0">
                <a:cs typeface="Tahoma"/>
              </a:rPr>
              <a:t>Ce</a:t>
            </a:r>
            <a:r>
              <a:rPr lang="fr-FR" sz="1800" spc="-50" dirty="0">
                <a:cs typeface="Tahoma"/>
              </a:rPr>
              <a:t> </a:t>
            </a:r>
            <a:r>
              <a:rPr lang="fr-FR" sz="1800" dirty="0">
                <a:cs typeface="Tahoma"/>
              </a:rPr>
              <a:t>n’est</a:t>
            </a:r>
            <a:r>
              <a:rPr lang="fr-FR" sz="1800" spc="-40" dirty="0">
                <a:cs typeface="Tahoma"/>
              </a:rPr>
              <a:t> pas</a:t>
            </a:r>
            <a:r>
              <a:rPr lang="fr-FR" sz="1800" spc="-50" dirty="0">
                <a:cs typeface="Tahoma"/>
              </a:rPr>
              <a:t> </a:t>
            </a:r>
            <a:r>
              <a:rPr lang="fr-FR" sz="1800" dirty="0">
                <a:cs typeface="Tahoma"/>
              </a:rPr>
              <a:t>qu’il</a:t>
            </a:r>
            <a:r>
              <a:rPr lang="fr-FR" sz="1800" spc="-40" dirty="0">
                <a:cs typeface="Tahoma"/>
              </a:rPr>
              <a:t> </a:t>
            </a:r>
            <a:r>
              <a:rPr lang="fr-FR" sz="1800" dirty="0">
                <a:cs typeface="Tahoma"/>
              </a:rPr>
              <a:t>n’y</a:t>
            </a:r>
            <a:r>
              <a:rPr lang="fr-FR" sz="1800" spc="-40" dirty="0">
                <a:cs typeface="Tahoma"/>
              </a:rPr>
              <a:t> </a:t>
            </a:r>
            <a:r>
              <a:rPr lang="fr-FR" sz="1800" dirty="0">
                <a:cs typeface="Tahoma"/>
              </a:rPr>
              <a:t>a</a:t>
            </a:r>
            <a:r>
              <a:rPr lang="fr-FR" sz="1800" spc="-50" dirty="0">
                <a:cs typeface="Tahoma"/>
              </a:rPr>
              <a:t> </a:t>
            </a:r>
            <a:r>
              <a:rPr lang="fr-FR" sz="1800" spc="-40" dirty="0">
                <a:cs typeface="Tahoma"/>
              </a:rPr>
              <a:t>pas </a:t>
            </a:r>
            <a:r>
              <a:rPr lang="fr-FR" sz="1800" dirty="0">
                <a:cs typeface="Tahoma"/>
              </a:rPr>
              <a:t>de</a:t>
            </a:r>
            <a:r>
              <a:rPr lang="fr-FR" sz="1800" spc="-40" dirty="0">
                <a:cs typeface="Tahoma"/>
              </a:rPr>
              <a:t> </a:t>
            </a:r>
            <a:r>
              <a:rPr lang="fr-FR" sz="1800" spc="-50" dirty="0">
                <a:cs typeface="Tahoma"/>
              </a:rPr>
              <a:t>risques </a:t>
            </a:r>
            <a:r>
              <a:rPr lang="fr-FR" sz="1800" spc="-20" dirty="0">
                <a:cs typeface="Tahoma"/>
              </a:rPr>
              <a:t>structurels</a:t>
            </a:r>
            <a:r>
              <a:rPr lang="fr-FR" sz="1800" spc="-40" dirty="0">
                <a:cs typeface="Tahoma"/>
              </a:rPr>
              <a:t> </a:t>
            </a:r>
            <a:r>
              <a:rPr lang="fr-FR" sz="1800" dirty="0">
                <a:cs typeface="Tahoma"/>
              </a:rPr>
              <a:t>au</a:t>
            </a:r>
            <a:r>
              <a:rPr lang="fr-FR" sz="1800" spc="-40" dirty="0">
                <a:cs typeface="Tahoma"/>
              </a:rPr>
              <a:t> niveau du système bancaire français</a:t>
            </a:r>
            <a:r>
              <a:rPr lang="fr-FR" sz="1800" spc="-149" dirty="0">
                <a:cs typeface="Tahoma"/>
              </a:rPr>
              <a:t>,</a:t>
            </a:r>
            <a:r>
              <a:rPr lang="fr-FR" sz="1800" spc="10" dirty="0">
                <a:cs typeface="Tahoma"/>
              </a:rPr>
              <a:t> </a:t>
            </a:r>
            <a:r>
              <a:rPr lang="fr-FR" sz="1800" dirty="0">
                <a:cs typeface="Tahoma"/>
              </a:rPr>
              <a:t>c’est</a:t>
            </a:r>
            <a:r>
              <a:rPr lang="fr-FR" sz="1800" spc="-10" dirty="0">
                <a:cs typeface="Tahoma"/>
              </a:rPr>
              <a:t> </a:t>
            </a:r>
            <a:r>
              <a:rPr lang="fr-FR" sz="1800" spc="-40" dirty="0">
                <a:cs typeface="Tahoma"/>
              </a:rPr>
              <a:t>juste</a:t>
            </a:r>
            <a:r>
              <a:rPr lang="fr-FR" sz="1800" spc="-10" dirty="0">
                <a:cs typeface="Tahoma"/>
              </a:rPr>
              <a:t> </a:t>
            </a:r>
            <a:r>
              <a:rPr lang="fr-FR" sz="1800" spc="-40" dirty="0">
                <a:cs typeface="Tahoma"/>
              </a:rPr>
              <a:t>que</a:t>
            </a:r>
            <a:r>
              <a:rPr lang="fr-FR" sz="1800" spc="-10" dirty="0">
                <a:cs typeface="Tahoma"/>
              </a:rPr>
              <a:t> </a:t>
            </a:r>
            <a:r>
              <a:rPr lang="fr-FR" sz="1800" spc="-20" dirty="0">
                <a:cs typeface="Tahoma"/>
              </a:rPr>
              <a:t>les</a:t>
            </a:r>
            <a:r>
              <a:rPr lang="fr-FR" sz="1800" dirty="0">
                <a:cs typeface="Tahoma"/>
              </a:rPr>
              <a:t> </a:t>
            </a:r>
            <a:r>
              <a:rPr lang="fr-FR" sz="1800" spc="-59" dirty="0">
                <a:cs typeface="Tahoma"/>
              </a:rPr>
              <a:t>coussins</a:t>
            </a:r>
            <a:r>
              <a:rPr lang="fr-FR" sz="1800" spc="-10" dirty="0">
                <a:cs typeface="Tahoma"/>
              </a:rPr>
              <a:t> </a:t>
            </a:r>
            <a:r>
              <a:rPr lang="fr-FR" sz="1800" spc="-40" dirty="0">
                <a:cs typeface="Tahoma"/>
              </a:rPr>
              <a:t>O-</a:t>
            </a:r>
            <a:r>
              <a:rPr lang="fr-FR" sz="1800" dirty="0">
                <a:cs typeface="Tahoma"/>
              </a:rPr>
              <a:t>SII</a:t>
            </a:r>
            <a:r>
              <a:rPr lang="fr-FR" sz="1800" spc="-10" dirty="0">
                <a:cs typeface="Tahoma"/>
              </a:rPr>
              <a:t> </a:t>
            </a:r>
            <a:r>
              <a:rPr lang="fr-FR" sz="1800" dirty="0">
                <a:cs typeface="Tahoma"/>
              </a:rPr>
              <a:t>et</a:t>
            </a:r>
            <a:r>
              <a:rPr lang="fr-FR" sz="1800" spc="-10" dirty="0">
                <a:cs typeface="Tahoma"/>
              </a:rPr>
              <a:t> </a:t>
            </a:r>
            <a:r>
              <a:rPr lang="fr-FR" sz="1800" spc="-59" dirty="0">
                <a:cs typeface="Tahoma"/>
              </a:rPr>
              <a:t>G-</a:t>
            </a:r>
            <a:r>
              <a:rPr lang="fr-FR" sz="1800" spc="-50" dirty="0">
                <a:cs typeface="Tahoma"/>
              </a:rPr>
              <a:t>SII </a:t>
            </a:r>
            <a:r>
              <a:rPr lang="fr-FR" sz="1800" dirty="0">
                <a:cs typeface="Tahoma"/>
              </a:rPr>
              <a:t>(pour</a:t>
            </a:r>
            <a:r>
              <a:rPr lang="fr-FR" sz="1800" spc="-20" dirty="0">
                <a:cs typeface="Tahoma"/>
              </a:rPr>
              <a:t> les entités jugées d’importance systémique) couvrent déjà très bien ces risques.</a:t>
            </a:r>
            <a:endParaRPr lang="fr-FR" sz="1800" dirty="0">
              <a:cs typeface="Tahoma"/>
            </a:endParaRPr>
          </a:p>
        </p:txBody>
      </p:sp>
    </p:spTree>
    <p:extLst>
      <p:ext uri="{BB962C8B-B14F-4D97-AF65-F5344CB8AC3E}">
        <p14:creationId xmlns:p14="http://schemas.microsoft.com/office/powerpoint/2010/main" val="2975370039"/>
      </p:ext>
    </p:extLst>
  </p:cSld>
  <p:clrMapOvr>
    <a:masterClrMapping/>
  </p:clrMapOvr>
  <p:transition>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3568" y="383759"/>
            <a:ext cx="8229600" cy="503799"/>
          </a:xfrm>
          <a:prstGeom prst="rect">
            <a:avLst/>
          </a:prstGeom>
        </p:spPr>
        <p:txBody>
          <a:bodyPr vert="horz" wrap="square" lIns="0" tIns="133167" rIns="0" bIns="0" rtlCol="0" anchor="ctr">
            <a:spAutoFit/>
          </a:bodyPr>
          <a:lstStyle/>
          <a:p>
            <a:pPr marL="125838">
              <a:spcBef>
                <a:spcPts val="188"/>
              </a:spcBef>
            </a:pPr>
            <a:r>
              <a:rPr lang="fr-FR" spc="-40" dirty="0"/>
              <a:t>Des exigences pour chaque type de risque</a:t>
            </a:r>
            <a:endParaRPr lang="fr-FR" sz="1600" dirty="0">
              <a:cs typeface="Tahoma"/>
            </a:endParaRPr>
          </a:p>
        </p:txBody>
      </p:sp>
      <p:sp>
        <p:nvSpPr>
          <p:cNvPr id="7" name="object 7"/>
          <p:cNvSpPr txBox="1"/>
          <p:nvPr/>
        </p:nvSpPr>
        <p:spPr>
          <a:xfrm>
            <a:off x="230832" y="4581128"/>
            <a:ext cx="8913168" cy="1786163"/>
          </a:xfrm>
          <a:prstGeom prst="rect">
            <a:avLst/>
          </a:prstGeom>
        </p:spPr>
        <p:txBody>
          <a:bodyPr vert="horz" wrap="square" lIns="0" tIns="23909" rIns="0" bIns="0" rtlCol="0">
            <a:spAutoFit/>
          </a:bodyPr>
          <a:lstStyle/>
          <a:p>
            <a:pPr marL="357380" marR="225248" indent="-283135">
              <a:lnSpc>
                <a:spcPts val="1585"/>
              </a:lnSpc>
              <a:spcBef>
                <a:spcPts val="307"/>
              </a:spcBef>
              <a:buClr>
                <a:srgbClr val="07447C"/>
              </a:buClr>
              <a:buFont typeface="Arial"/>
              <a:buChar char="►"/>
              <a:tabLst>
                <a:tab pos="358638" algn="l"/>
              </a:tabLst>
            </a:pPr>
            <a:r>
              <a:rPr lang="fr-FR" sz="1200" dirty="0">
                <a:solidFill>
                  <a:srgbClr val="205AA7"/>
                </a:solidFill>
                <a:cs typeface="Tahoma"/>
              </a:rPr>
              <a:t>Les</a:t>
            </a:r>
            <a:r>
              <a:rPr lang="fr-FR" sz="1200" spc="-10" dirty="0">
                <a:solidFill>
                  <a:srgbClr val="205AA7"/>
                </a:solidFill>
                <a:cs typeface="Tahoma"/>
              </a:rPr>
              <a:t> </a:t>
            </a:r>
            <a:r>
              <a:rPr lang="fr-FR" sz="1200" b="1" spc="-40" dirty="0">
                <a:solidFill>
                  <a:srgbClr val="205AA7"/>
                </a:solidFill>
                <a:cs typeface="Tahoma"/>
              </a:rPr>
              <a:t>exigences</a:t>
            </a:r>
            <a:r>
              <a:rPr lang="fr-FR" sz="1200" b="1" spc="-10" dirty="0">
                <a:solidFill>
                  <a:srgbClr val="205AA7"/>
                </a:solidFill>
                <a:cs typeface="Tahoma"/>
              </a:rPr>
              <a:t> </a:t>
            </a:r>
            <a:r>
              <a:rPr lang="fr-FR" sz="1200" b="1" dirty="0">
                <a:solidFill>
                  <a:srgbClr val="205AA7"/>
                </a:solidFill>
                <a:cs typeface="Tahoma"/>
              </a:rPr>
              <a:t>en</a:t>
            </a:r>
            <a:r>
              <a:rPr lang="fr-FR" sz="1200" b="1" spc="-10" dirty="0">
                <a:solidFill>
                  <a:srgbClr val="205AA7"/>
                </a:solidFill>
                <a:cs typeface="Tahoma"/>
              </a:rPr>
              <a:t> </a:t>
            </a:r>
            <a:r>
              <a:rPr lang="fr-FR" sz="1200" b="1" spc="-20" dirty="0">
                <a:solidFill>
                  <a:srgbClr val="205AA7"/>
                </a:solidFill>
                <a:cs typeface="Tahoma"/>
              </a:rPr>
              <a:t>rouge</a:t>
            </a:r>
            <a:r>
              <a:rPr lang="fr-FR" sz="1200" b="1" spc="-10" dirty="0">
                <a:solidFill>
                  <a:srgbClr val="205AA7"/>
                </a:solidFill>
                <a:cs typeface="Tahoma"/>
              </a:rPr>
              <a:t> </a:t>
            </a:r>
            <a:r>
              <a:rPr lang="fr-FR" sz="1200" b="1" dirty="0">
                <a:solidFill>
                  <a:srgbClr val="205AA7"/>
                </a:solidFill>
                <a:cs typeface="Tahoma"/>
              </a:rPr>
              <a:t>sont</a:t>
            </a:r>
            <a:r>
              <a:rPr lang="fr-FR" sz="1200" b="1" spc="-10" dirty="0">
                <a:solidFill>
                  <a:srgbClr val="205AA7"/>
                </a:solidFill>
                <a:cs typeface="Tahoma"/>
              </a:rPr>
              <a:t> </a:t>
            </a:r>
            <a:r>
              <a:rPr lang="fr-FR" sz="1200" b="1" spc="-20" dirty="0">
                <a:solidFill>
                  <a:srgbClr val="205AA7"/>
                </a:solidFill>
                <a:cs typeface="Tahoma"/>
              </a:rPr>
              <a:t>des</a:t>
            </a:r>
            <a:r>
              <a:rPr lang="fr-FR" sz="1200" b="1" spc="-10" dirty="0">
                <a:solidFill>
                  <a:srgbClr val="205AA7"/>
                </a:solidFill>
                <a:cs typeface="Tahoma"/>
              </a:rPr>
              <a:t> </a:t>
            </a:r>
            <a:r>
              <a:rPr lang="fr-FR" sz="1200" b="1" spc="-40" dirty="0">
                <a:solidFill>
                  <a:srgbClr val="205AA7"/>
                </a:solidFill>
                <a:cs typeface="Tahoma"/>
              </a:rPr>
              <a:t>exigences</a:t>
            </a:r>
            <a:r>
              <a:rPr lang="fr-FR" sz="1200" b="1" spc="-10" dirty="0">
                <a:solidFill>
                  <a:srgbClr val="205AA7"/>
                </a:solidFill>
                <a:cs typeface="Tahoma"/>
              </a:rPr>
              <a:t> </a:t>
            </a:r>
            <a:r>
              <a:rPr lang="fr-FR" sz="1200" b="1" spc="-20" dirty="0" err="1">
                <a:solidFill>
                  <a:srgbClr val="205AA7"/>
                </a:solidFill>
                <a:cs typeface="Tahoma"/>
              </a:rPr>
              <a:t>microprudentielles</a:t>
            </a:r>
            <a:r>
              <a:rPr lang="fr-FR" sz="1200" spc="-20" dirty="0">
                <a:solidFill>
                  <a:srgbClr val="205AA7"/>
                </a:solidFill>
                <a:cs typeface="Tahoma"/>
              </a:rPr>
              <a:t>,</a:t>
            </a:r>
            <a:r>
              <a:rPr lang="fr-FR" sz="1200" spc="-10" dirty="0">
                <a:solidFill>
                  <a:srgbClr val="205AA7"/>
                </a:solidFill>
                <a:cs typeface="Tahoma"/>
              </a:rPr>
              <a:t> </a:t>
            </a:r>
            <a:r>
              <a:rPr lang="fr-FR" sz="1200" dirty="0">
                <a:solidFill>
                  <a:srgbClr val="205AA7"/>
                </a:solidFill>
                <a:cs typeface="Tahoma"/>
              </a:rPr>
              <a:t>i.e.</a:t>
            </a:r>
            <a:r>
              <a:rPr lang="fr-FR" sz="1200" spc="129" dirty="0">
                <a:solidFill>
                  <a:srgbClr val="205AA7"/>
                </a:solidFill>
                <a:cs typeface="Tahoma"/>
              </a:rPr>
              <a:t> </a:t>
            </a:r>
            <a:r>
              <a:rPr lang="fr-FR" sz="1200" dirty="0">
                <a:solidFill>
                  <a:srgbClr val="205AA7"/>
                </a:solidFill>
                <a:cs typeface="Tahoma"/>
              </a:rPr>
              <a:t>pour</a:t>
            </a:r>
            <a:r>
              <a:rPr lang="fr-FR" sz="1200" spc="-10" dirty="0">
                <a:solidFill>
                  <a:srgbClr val="205AA7"/>
                </a:solidFill>
                <a:cs typeface="Tahoma"/>
              </a:rPr>
              <a:t> </a:t>
            </a:r>
            <a:r>
              <a:rPr lang="fr-FR" sz="1200" dirty="0">
                <a:solidFill>
                  <a:srgbClr val="205AA7"/>
                </a:solidFill>
                <a:cs typeface="Tahoma"/>
              </a:rPr>
              <a:t>couvrir</a:t>
            </a:r>
            <a:r>
              <a:rPr lang="fr-FR" sz="1200" spc="-10" dirty="0">
                <a:solidFill>
                  <a:srgbClr val="205AA7"/>
                </a:solidFill>
                <a:cs typeface="Tahoma"/>
              </a:rPr>
              <a:t> </a:t>
            </a:r>
            <a:r>
              <a:rPr lang="fr-FR" sz="1200" spc="-20" dirty="0">
                <a:solidFill>
                  <a:srgbClr val="205AA7"/>
                </a:solidFill>
                <a:cs typeface="Tahoma"/>
              </a:rPr>
              <a:t>des</a:t>
            </a:r>
            <a:r>
              <a:rPr lang="fr-FR" sz="1200" spc="-10" dirty="0">
                <a:solidFill>
                  <a:srgbClr val="205AA7"/>
                </a:solidFill>
                <a:cs typeface="Tahoma"/>
              </a:rPr>
              <a:t> </a:t>
            </a:r>
            <a:r>
              <a:rPr lang="fr-FR" sz="1200" spc="-20" dirty="0">
                <a:solidFill>
                  <a:srgbClr val="205AA7"/>
                </a:solidFill>
                <a:cs typeface="Tahoma"/>
              </a:rPr>
              <a:t>risques </a:t>
            </a:r>
            <a:r>
              <a:rPr lang="fr-FR" sz="1200" spc="-89" dirty="0">
                <a:solidFill>
                  <a:srgbClr val="205AA7"/>
                </a:solidFill>
                <a:cs typeface="Tahoma"/>
              </a:rPr>
              <a:t>spécifiques  à chaque banque</a:t>
            </a:r>
            <a:r>
              <a:rPr lang="fr-FR" sz="1200" spc="-20" dirty="0">
                <a:solidFill>
                  <a:srgbClr val="205AA7"/>
                </a:solidFill>
                <a:cs typeface="Tahoma"/>
              </a:rPr>
              <a:t>.</a:t>
            </a:r>
            <a:r>
              <a:rPr lang="fr-FR" sz="1200" spc="159" dirty="0">
                <a:solidFill>
                  <a:srgbClr val="205AA7"/>
                </a:solidFill>
                <a:cs typeface="Tahoma"/>
              </a:rPr>
              <a:t> </a:t>
            </a:r>
            <a:r>
              <a:rPr lang="fr-FR" sz="1200" dirty="0">
                <a:solidFill>
                  <a:srgbClr val="205AA7"/>
                </a:solidFill>
                <a:cs typeface="Tahoma"/>
              </a:rPr>
              <a:t>Elles</a:t>
            </a:r>
            <a:r>
              <a:rPr lang="fr-FR" sz="1200" spc="10" dirty="0">
                <a:solidFill>
                  <a:srgbClr val="205AA7"/>
                </a:solidFill>
                <a:cs typeface="Tahoma"/>
              </a:rPr>
              <a:t> </a:t>
            </a:r>
            <a:r>
              <a:rPr lang="fr-FR" sz="1200" spc="-20" dirty="0">
                <a:solidFill>
                  <a:srgbClr val="205AA7"/>
                </a:solidFill>
                <a:cs typeface="Tahoma"/>
              </a:rPr>
              <a:t>correspondent</a:t>
            </a:r>
            <a:r>
              <a:rPr lang="fr-FR" sz="1200" spc="20" dirty="0">
                <a:solidFill>
                  <a:srgbClr val="205AA7"/>
                </a:solidFill>
                <a:cs typeface="Tahoma"/>
              </a:rPr>
              <a:t> </a:t>
            </a:r>
            <a:r>
              <a:rPr lang="fr-FR" sz="1200" dirty="0">
                <a:solidFill>
                  <a:srgbClr val="205AA7"/>
                </a:solidFill>
                <a:cs typeface="Tahoma"/>
              </a:rPr>
              <a:t>au</a:t>
            </a:r>
            <a:r>
              <a:rPr lang="fr-FR" sz="1200" spc="10" dirty="0">
                <a:solidFill>
                  <a:srgbClr val="205AA7"/>
                </a:solidFill>
                <a:cs typeface="Tahoma"/>
              </a:rPr>
              <a:t> </a:t>
            </a:r>
            <a:r>
              <a:rPr lang="fr-FR" sz="1200" dirty="0">
                <a:solidFill>
                  <a:srgbClr val="205AA7"/>
                </a:solidFill>
                <a:cs typeface="Tahoma"/>
              </a:rPr>
              <a:t>ratio</a:t>
            </a:r>
            <a:r>
              <a:rPr lang="fr-FR" sz="1200" spc="10" dirty="0">
                <a:solidFill>
                  <a:srgbClr val="205AA7"/>
                </a:solidFill>
                <a:cs typeface="Tahoma"/>
              </a:rPr>
              <a:t> </a:t>
            </a:r>
            <a:r>
              <a:rPr lang="fr-FR" sz="1200" dirty="0">
                <a:solidFill>
                  <a:srgbClr val="205AA7"/>
                </a:solidFill>
                <a:cs typeface="Tahoma"/>
              </a:rPr>
              <a:t>minimum</a:t>
            </a:r>
            <a:r>
              <a:rPr lang="fr-FR" sz="1200" spc="10" dirty="0">
                <a:solidFill>
                  <a:srgbClr val="205AA7"/>
                </a:solidFill>
                <a:cs typeface="Tahoma"/>
              </a:rPr>
              <a:t> </a:t>
            </a:r>
            <a:r>
              <a:rPr lang="fr-FR" sz="1200" dirty="0">
                <a:solidFill>
                  <a:srgbClr val="205AA7"/>
                </a:solidFill>
                <a:cs typeface="Tahoma"/>
              </a:rPr>
              <a:t>de</a:t>
            </a:r>
            <a:r>
              <a:rPr lang="fr-FR" sz="1200" spc="20" dirty="0">
                <a:solidFill>
                  <a:srgbClr val="205AA7"/>
                </a:solidFill>
                <a:cs typeface="Tahoma"/>
              </a:rPr>
              <a:t> </a:t>
            </a:r>
            <a:r>
              <a:rPr lang="fr-FR" sz="1200" dirty="0">
                <a:solidFill>
                  <a:srgbClr val="205AA7"/>
                </a:solidFill>
                <a:cs typeface="Tahoma"/>
              </a:rPr>
              <a:t>fonds</a:t>
            </a:r>
            <a:r>
              <a:rPr lang="fr-FR" sz="1200" spc="10" dirty="0">
                <a:solidFill>
                  <a:srgbClr val="205AA7"/>
                </a:solidFill>
                <a:cs typeface="Tahoma"/>
              </a:rPr>
              <a:t> </a:t>
            </a:r>
            <a:r>
              <a:rPr lang="fr-FR" sz="1200" spc="-20" dirty="0">
                <a:solidFill>
                  <a:srgbClr val="205AA7"/>
                </a:solidFill>
                <a:cs typeface="Tahoma"/>
              </a:rPr>
              <a:t>propres.</a:t>
            </a:r>
            <a:endParaRPr lang="fr-FR" sz="1200" dirty="0">
              <a:solidFill>
                <a:srgbClr val="205AA7"/>
              </a:solidFill>
              <a:cs typeface="Tahoma"/>
            </a:endParaRPr>
          </a:p>
          <a:p>
            <a:pPr marL="357380" marR="196307" indent="-283135">
              <a:lnSpc>
                <a:spcPct val="95000"/>
              </a:lnSpc>
              <a:spcBef>
                <a:spcPts val="515"/>
              </a:spcBef>
              <a:buClr>
                <a:srgbClr val="07447C"/>
              </a:buClr>
              <a:buFont typeface="Arial"/>
              <a:buChar char="►"/>
              <a:tabLst>
                <a:tab pos="358638" algn="l"/>
              </a:tabLst>
            </a:pPr>
            <a:r>
              <a:rPr lang="fr-FR" sz="1200" dirty="0">
                <a:solidFill>
                  <a:srgbClr val="205AA7"/>
                </a:solidFill>
                <a:cs typeface="Tahoma"/>
              </a:rPr>
              <a:t>Le</a:t>
            </a:r>
            <a:r>
              <a:rPr lang="fr-FR" sz="1200" spc="-30" dirty="0">
                <a:solidFill>
                  <a:srgbClr val="205AA7"/>
                </a:solidFill>
                <a:cs typeface="Tahoma"/>
              </a:rPr>
              <a:t> </a:t>
            </a:r>
            <a:r>
              <a:rPr lang="fr-FR" sz="1200" b="1" dirty="0">
                <a:solidFill>
                  <a:srgbClr val="205AA7"/>
                </a:solidFill>
                <a:cs typeface="Tahoma"/>
              </a:rPr>
              <a:t>coussin</a:t>
            </a:r>
            <a:r>
              <a:rPr lang="fr-FR" sz="1200" b="1" spc="-20" dirty="0">
                <a:solidFill>
                  <a:srgbClr val="205AA7"/>
                </a:solidFill>
                <a:cs typeface="Tahoma"/>
              </a:rPr>
              <a:t> </a:t>
            </a:r>
            <a:r>
              <a:rPr lang="fr-FR" sz="1200" b="1" dirty="0" err="1">
                <a:solidFill>
                  <a:srgbClr val="205AA7"/>
                </a:solidFill>
                <a:cs typeface="Tahoma"/>
              </a:rPr>
              <a:t>contracyclique</a:t>
            </a:r>
            <a:r>
              <a:rPr lang="fr-FR" sz="1200" b="1" spc="-20" dirty="0">
                <a:solidFill>
                  <a:srgbClr val="205AA7"/>
                </a:solidFill>
                <a:cs typeface="Tahoma"/>
              </a:rPr>
              <a:t> </a:t>
            </a:r>
            <a:r>
              <a:rPr lang="fr-FR" sz="1200" dirty="0">
                <a:solidFill>
                  <a:srgbClr val="205AA7"/>
                </a:solidFill>
                <a:cs typeface="Tahoma"/>
              </a:rPr>
              <a:t>(en</a:t>
            </a:r>
            <a:r>
              <a:rPr lang="fr-FR" sz="1200" spc="-20" dirty="0">
                <a:solidFill>
                  <a:srgbClr val="205AA7"/>
                </a:solidFill>
                <a:cs typeface="Tahoma"/>
              </a:rPr>
              <a:t> </a:t>
            </a:r>
            <a:r>
              <a:rPr lang="fr-FR" sz="1200" dirty="0">
                <a:solidFill>
                  <a:srgbClr val="205AA7"/>
                </a:solidFill>
                <a:cs typeface="Tahoma"/>
              </a:rPr>
              <a:t>violet)</a:t>
            </a:r>
            <a:r>
              <a:rPr lang="fr-FR" sz="1200" spc="-20" dirty="0">
                <a:solidFill>
                  <a:srgbClr val="205AA7"/>
                </a:solidFill>
                <a:cs typeface="Tahoma"/>
              </a:rPr>
              <a:t> </a:t>
            </a:r>
            <a:r>
              <a:rPr lang="fr-FR" sz="1200" dirty="0">
                <a:solidFill>
                  <a:srgbClr val="205AA7"/>
                </a:solidFill>
                <a:cs typeface="Tahoma"/>
              </a:rPr>
              <a:t>est</a:t>
            </a:r>
            <a:r>
              <a:rPr lang="fr-FR" sz="1200" spc="-20" dirty="0">
                <a:solidFill>
                  <a:srgbClr val="205AA7"/>
                </a:solidFill>
                <a:cs typeface="Tahoma"/>
              </a:rPr>
              <a:t> </a:t>
            </a:r>
            <a:r>
              <a:rPr lang="fr-FR" sz="1200" dirty="0">
                <a:solidFill>
                  <a:srgbClr val="205AA7"/>
                </a:solidFill>
                <a:cs typeface="Tahoma"/>
              </a:rPr>
              <a:t>le</a:t>
            </a:r>
            <a:r>
              <a:rPr lang="fr-FR" sz="1200" spc="-20" dirty="0">
                <a:solidFill>
                  <a:srgbClr val="205AA7"/>
                </a:solidFill>
                <a:cs typeface="Tahoma"/>
              </a:rPr>
              <a:t> coussin </a:t>
            </a:r>
            <a:r>
              <a:rPr lang="fr-FR" sz="1200" dirty="0">
                <a:solidFill>
                  <a:srgbClr val="205AA7"/>
                </a:solidFill>
                <a:cs typeface="Tahoma"/>
              </a:rPr>
              <a:t>qui</a:t>
            </a:r>
            <a:r>
              <a:rPr lang="fr-FR" sz="1200" spc="-30" dirty="0">
                <a:solidFill>
                  <a:srgbClr val="205AA7"/>
                </a:solidFill>
                <a:cs typeface="Tahoma"/>
              </a:rPr>
              <a:t> </a:t>
            </a:r>
            <a:r>
              <a:rPr lang="fr-FR" sz="1200" dirty="0">
                <a:solidFill>
                  <a:srgbClr val="205AA7"/>
                </a:solidFill>
                <a:cs typeface="Tahoma"/>
              </a:rPr>
              <a:t>couvre</a:t>
            </a:r>
            <a:r>
              <a:rPr lang="fr-FR" sz="1200" spc="-20" dirty="0">
                <a:solidFill>
                  <a:srgbClr val="205AA7"/>
                </a:solidFill>
                <a:cs typeface="Tahoma"/>
              </a:rPr>
              <a:t> </a:t>
            </a:r>
            <a:r>
              <a:rPr lang="fr-FR" sz="1200" dirty="0">
                <a:solidFill>
                  <a:srgbClr val="205AA7"/>
                </a:solidFill>
                <a:cs typeface="Tahoma"/>
              </a:rPr>
              <a:t>les</a:t>
            </a:r>
            <a:r>
              <a:rPr lang="fr-FR" sz="1200" spc="-20" dirty="0">
                <a:solidFill>
                  <a:srgbClr val="205AA7"/>
                </a:solidFill>
                <a:cs typeface="Tahoma"/>
              </a:rPr>
              <a:t> risques </a:t>
            </a:r>
            <a:r>
              <a:rPr lang="fr-FR" sz="1200" dirty="0">
                <a:solidFill>
                  <a:srgbClr val="205AA7"/>
                </a:solidFill>
                <a:cs typeface="Tahoma"/>
              </a:rPr>
              <a:t>cycliques,</a:t>
            </a:r>
            <a:r>
              <a:rPr lang="fr-FR" sz="1200" spc="-20" dirty="0">
                <a:solidFill>
                  <a:srgbClr val="205AA7"/>
                </a:solidFill>
                <a:cs typeface="Tahoma"/>
              </a:rPr>
              <a:t> </a:t>
            </a:r>
            <a:r>
              <a:rPr lang="fr-FR" sz="1200" dirty="0">
                <a:solidFill>
                  <a:srgbClr val="205AA7"/>
                </a:solidFill>
                <a:cs typeface="Tahoma"/>
              </a:rPr>
              <a:t>i.e.</a:t>
            </a:r>
            <a:r>
              <a:rPr lang="fr-FR" sz="1200" spc="119" dirty="0">
                <a:solidFill>
                  <a:srgbClr val="205AA7"/>
                </a:solidFill>
                <a:cs typeface="Tahoma"/>
              </a:rPr>
              <a:t> </a:t>
            </a:r>
            <a:r>
              <a:rPr lang="fr-FR" sz="1200" spc="-50" dirty="0">
                <a:solidFill>
                  <a:srgbClr val="205AA7"/>
                </a:solidFill>
                <a:cs typeface="Tahoma"/>
              </a:rPr>
              <a:t>les</a:t>
            </a:r>
            <a:r>
              <a:rPr lang="fr-FR" sz="1200" spc="-20" dirty="0">
                <a:solidFill>
                  <a:srgbClr val="205AA7"/>
                </a:solidFill>
                <a:cs typeface="Tahoma"/>
              </a:rPr>
              <a:t> risques</a:t>
            </a:r>
            <a:r>
              <a:rPr lang="fr-FR" sz="1200" spc="-40" dirty="0">
                <a:solidFill>
                  <a:srgbClr val="205AA7"/>
                </a:solidFill>
                <a:cs typeface="Tahoma"/>
              </a:rPr>
              <a:t> </a:t>
            </a:r>
            <a:r>
              <a:rPr lang="fr-FR" sz="1200" spc="-99" dirty="0">
                <a:solidFill>
                  <a:srgbClr val="205AA7"/>
                </a:solidFill>
                <a:cs typeface="Tahoma"/>
              </a:rPr>
              <a:t>inhérents </a:t>
            </a:r>
            <a:r>
              <a:rPr lang="fr-FR" sz="1200" dirty="0">
                <a:solidFill>
                  <a:srgbClr val="205AA7"/>
                </a:solidFill>
                <a:cs typeface="Tahoma"/>
              </a:rPr>
              <a:t>au</a:t>
            </a:r>
            <a:r>
              <a:rPr lang="fr-FR" sz="1200" spc="-10" dirty="0">
                <a:solidFill>
                  <a:srgbClr val="205AA7"/>
                </a:solidFill>
                <a:cs typeface="Tahoma"/>
              </a:rPr>
              <a:t> </a:t>
            </a:r>
            <a:r>
              <a:rPr lang="fr-FR" sz="1200" dirty="0">
                <a:solidFill>
                  <a:srgbClr val="205AA7"/>
                </a:solidFill>
                <a:cs typeface="Tahoma"/>
              </a:rPr>
              <a:t>cycle</a:t>
            </a:r>
            <a:r>
              <a:rPr lang="fr-FR" sz="1200" spc="-10" dirty="0">
                <a:solidFill>
                  <a:srgbClr val="205AA7"/>
                </a:solidFill>
                <a:cs typeface="Tahoma"/>
              </a:rPr>
              <a:t> </a:t>
            </a:r>
            <a:r>
              <a:rPr lang="fr-FR" sz="1200" dirty="0">
                <a:solidFill>
                  <a:srgbClr val="205AA7"/>
                </a:solidFill>
                <a:cs typeface="Tahoma"/>
              </a:rPr>
              <a:t>financier.</a:t>
            </a:r>
            <a:r>
              <a:rPr lang="fr-FR" sz="1200" spc="119" dirty="0">
                <a:solidFill>
                  <a:srgbClr val="205AA7"/>
                </a:solidFill>
                <a:cs typeface="Tahoma"/>
              </a:rPr>
              <a:t> </a:t>
            </a:r>
            <a:r>
              <a:rPr lang="fr-FR" sz="1200" dirty="0">
                <a:solidFill>
                  <a:srgbClr val="205AA7"/>
                </a:solidFill>
                <a:cs typeface="Tahoma"/>
              </a:rPr>
              <a:t>Il</a:t>
            </a:r>
            <a:r>
              <a:rPr lang="fr-FR" sz="1200" spc="-10" dirty="0">
                <a:solidFill>
                  <a:srgbClr val="205AA7"/>
                </a:solidFill>
                <a:cs typeface="Tahoma"/>
              </a:rPr>
              <a:t> </a:t>
            </a:r>
            <a:r>
              <a:rPr lang="fr-FR" sz="1200" dirty="0">
                <a:solidFill>
                  <a:srgbClr val="205AA7"/>
                </a:solidFill>
                <a:cs typeface="Tahoma"/>
              </a:rPr>
              <a:t>est</a:t>
            </a:r>
            <a:r>
              <a:rPr lang="fr-FR" sz="1200" spc="-20" dirty="0">
                <a:solidFill>
                  <a:srgbClr val="205AA7"/>
                </a:solidFill>
                <a:cs typeface="Tahoma"/>
              </a:rPr>
              <a:t> </a:t>
            </a:r>
            <a:r>
              <a:rPr lang="fr-FR" sz="1200" spc="-109" dirty="0">
                <a:solidFill>
                  <a:srgbClr val="205AA7"/>
                </a:solidFill>
                <a:cs typeface="Tahoma"/>
              </a:rPr>
              <a:t>augmenté </a:t>
            </a:r>
            <a:r>
              <a:rPr lang="fr-FR" sz="1200" dirty="0">
                <a:solidFill>
                  <a:srgbClr val="205AA7"/>
                </a:solidFill>
                <a:cs typeface="Tahoma"/>
              </a:rPr>
              <a:t> </a:t>
            </a:r>
            <a:r>
              <a:rPr lang="fr-FR" sz="1200" spc="-89" dirty="0">
                <a:solidFill>
                  <a:srgbClr val="205AA7"/>
                </a:solidFill>
                <a:cs typeface="Tahoma"/>
              </a:rPr>
              <a:t>(abaissé)</a:t>
            </a:r>
            <a:r>
              <a:rPr lang="fr-FR" sz="1200" spc="-10" dirty="0">
                <a:solidFill>
                  <a:srgbClr val="205AA7"/>
                </a:solidFill>
                <a:cs typeface="Tahoma"/>
              </a:rPr>
              <a:t> </a:t>
            </a:r>
            <a:r>
              <a:rPr lang="fr-FR" sz="1200" dirty="0">
                <a:solidFill>
                  <a:srgbClr val="205AA7"/>
                </a:solidFill>
                <a:cs typeface="Tahoma"/>
              </a:rPr>
              <a:t>quand</a:t>
            </a:r>
            <a:r>
              <a:rPr lang="fr-FR" sz="1200" spc="-10" dirty="0">
                <a:solidFill>
                  <a:srgbClr val="205AA7"/>
                </a:solidFill>
                <a:cs typeface="Tahoma"/>
              </a:rPr>
              <a:t> </a:t>
            </a:r>
            <a:r>
              <a:rPr lang="fr-FR" sz="1200" dirty="0">
                <a:solidFill>
                  <a:srgbClr val="205AA7"/>
                </a:solidFill>
                <a:cs typeface="Tahoma"/>
              </a:rPr>
              <a:t>le</a:t>
            </a:r>
            <a:r>
              <a:rPr lang="fr-FR" sz="1200" spc="-20" dirty="0">
                <a:solidFill>
                  <a:srgbClr val="205AA7"/>
                </a:solidFill>
                <a:cs typeface="Tahoma"/>
              </a:rPr>
              <a:t> </a:t>
            </a:r>
            <a:r>
              <a:rPr lang="fr-FR" sz="1200" dirty="0">
                <a:solidFill>
                  <a:srgbClr val="205AA7"/>
                </a:solidFill>
                <a:cs typeface="Tahoma"/>
              </a:rPr>
              <a:t>cycle</a:t>
            </a:r>
            <a:r>
              <a:rPr lang="fr-FR" sz="1200" spc="-10" dirty="0">
                <a:solidFill>
                  <a:srgbClr val="205AA7"/>
                </a:solidFill>
                <a:cs typeface="Tahoma"/>
              </a:rPr>
              <a:t> </a:t>
            </a:r>
            <a:r>
              <a:rPr lang="fr-FR" sz="1200" dirty="0">
                <a:solidFill>
                  <a:srgbClr val="205AA7"/>
                </a:solidFill>
                <a:cs typeface="Tahoma"/>
              </a:rPr>
              <a:t>est</a:t>
            </a:r>
            <a:r>
              <a:rPr lang="fr-FR" sz="1200" spc="-10" dirty="0">
                <a:solidFill>
                  <a:srgbClr val="205AA7"/>
                </a:solidFill>
                <a:cs typeface="Tahoma"/>
              </a:rPr>
              <a:t> </a:t>
            </a:r>
            <a:r>
              <a:rPr lang="fr-FR" sz="1200" spc="-50" dirty="0">
                <a:solidFill>
                  <a:srgbClr val="205AA7"/>
                </a:solidFill>
                <a:cs typeface="Tahoma"/>
              </a:rPr>
              <a:t>en</a:t>
            </a:r>
            <a:r>
              <a:rPr lang="fr-FR" sz="1200" spc="-20" dirty="0">
                <a:solidFill>
                  <a:srgbClr val="205AA7"/>
                </a:solidFill>
                <a:cs typeface="Tahoma"/>
              </a:rPr>
              <a:t> expansion</a:t>
            </a:r>
            <a:r>
              <a:rPr lang="fr-FR" sz="1200" spc="-10" dirty="0">
                <a:solidFill>
                  <a:srgbClr val="205AA7"/>
                </a:solidFill>
                <a:cs typeface="Tahoma"/>
              </a:rPr>
              <a:t> </a:t>
            </a:r>
            <a:r>
              <a:rPr lang="fr-FR" sz="1200" dirty="0">
                <a:solidFill>
                  <a:srgbClr val="205AA7"/>
                </a:solidFill>
                <a:cs typeface="Tahoma"/>
              </a:rPr>
              <a:t>(en</a:t>
            </a:r>
            <a:r>
              <a:rPr lang="fr-FR" sz="1200" spc="20" dirty="0">
                <a:solidFill>
                  <a:srgbClr val="205AA7"/>
                </a:solidFill>
                <a:cs typeface="Tahoma"/>
              </a:rPr>
              <a:t> </a:t>
            </a:r>
            <a:r>
              <a:rPr lang="fr-FR" sz="1200" spc="-20" dirty="0">
                <a:solidFill>
                  <a:srgbClr val="205AA7"/>
                </a:solidFill>
                <a:cs typeface="Tahoma"/>
              </a:rPr>
              <a:t>phase</a:t>
            </a:r>
            <a:r>
              <a:rPr lang="fr-FR" sz="1200" spc="10" dirty="0">
                <a:solidFill>
                  <a:srgbClr val="205AA7"/>
                </a:solidFill>
                <a:cs typeface="Tahoma"/>
              </a:rPr>
              <a:t> </a:t>
            </a:r>
            <a:r>
              <a:rPr lang="fr-FR" sz="1200" dirty="0">
                <a:solidFill>
                  <a:srgbClr val="205AA7"/>
                </a:solidFill>
                <a:cs typeface="Tahoma"/>
              </a:rPr>
              <a:t>de</a:t>
            </a:r>
            <a:r>
              <a:rPr lang="fr-FR" sz="1200" spc="20" dirty="0">
                <a:solidFill>
                  <a:srgbClr val="205AA7"/>
                </a:solidFill>
                <a:cs typeface="Tahoma"/>
              </a:rPr>
              <a:t> </a:t>
            </a:r>
            <a:r>
              <a:rPr lang="fr-FR" sz="1200" dirty="0">
                <a:solidFill>
                  <a:srgbClr val="205AA7"/>
                </a:solidFill>
                <a:cs typeface="Tahoma"/>
              </a:rPr>
              <a:t>contraction).</a:t>
            </a:r>
            <a:r>
              <a:rPr lang="fr-FR" sz="1200" spc="178" dirty="0">
                <a:solidFill>
                  <a:srgbClr val="205AA7"/>
                </a:solidFill>
                <a:cs typeface="Tahoma"/>
              </a:rPr>
              <a:t> </a:t>
            </a:r>
            <a:r>
              <a:rPr lang="fr-FR" sz="1200" dirty="0">
                <a:solidFill>
                  <a:srgbClr val="205AA7"/>
                </a:solidFill>
                <a:cs typeface="Tahoma"/>
              </a:rPr>
              <a:t>Il</a:t>
            </a:r>
            <a:r>
              <a:rPr lang="fr-FR" sz="1200" spc="20" dirty="0">
                <a:solidFill>
                  <a:srgbClr val="205AA7"/>
                </a:solidFill>
                <a:cs typeface="Tahoma"/>
              </a:rPr>
              <a:t> </a:t>
            </a:r>
            <a:r>
              <a:rPr lang="fr-FR" sz="1200" dirty="0">
                <a:solidFill>
                  <a:srgbClr val="205AA7"/>
                </a:solidFill>
                <a:cs typeface="Tahoma"/>
              </a:rPr>
              <a:t>est fixé par le HCSF en</a:t>
            </a:r>
            <a:r>
              <a:rPr lang="fr-FR" sz="1200" spc="20" dirty="0">
                <a:solidFill>
                  <a:srgbClr val="205AA7"/>
                </a:solidFill>
                <a:cs typeface="Tahoma"/>
              </a:rPr>
              <a:t> </a:t>
            </a:r>
            <a:r>
              <a:rPr lang="fr-FR" sz="1200" dirty="0">
                <a:solidFill>
                  <a:srgbClr val="205AA7"/>
                </a:solidFill>
                <a:cs typeface="Tahoma"/>
              </a:rPr>
              <a:t>fonction</a:t>
            </a:r>
            <a:r>
              <a:rPr lang="fr-FR" sz="1200" spc="20" dirty="0">
                <a:solidFill>
                  <a:srgbClr val="205AA7"/>
                </a:solidFill>
                <a:cs typeface="Tahoma"/>
              </a:rPr>
              <a:t> </a:t>
            </a:r>
            <a:r>
              <a:rPr lang="fr-FR" sz="1200" dirty="0">
                <a:solidFill>
                  <a:srgbClr val="205AA7"/>
                </a:solidFill>
                <a:cs typeface="Tahoma"/>
              </a:rPr>
              <a:t>de</a:t>
            </a:r>
            <a:r>
              <a:rPr lang="fr-FR" sz="1200" spc="20" dirty="0">
                <a:solidFill>
                  <a:srgbClr val="205AA7"/>
                </a:solidFill>
                <a:cs typeface="Tahoma"/>
              </a:rPr>
              <a:t> </a:t>
            </a:r>
            <a:r>
              <a:rPr lang="fr-FR" sz="1200" dirty="0">
                <a:solidFill>
                  <a:srgbClr val="205AA7"/>
                </a:solidFill>
                <a:cs typeface="Tahoma"/>
              </a:rPr>
              <a:t>la</a:t>
            </a:r>
            <a:r>
              <a:rPr lang="fr-FR" sz="1200" spc="20" dirty="0">
                <a:solidFill>
                  <a:srgbClr val="205AA7"/>
                </a:solidFill>
                <a:cs typeface="Tahoma"/>
              </a:rPr>
              <a:t> </a:t>
            </a:r>
            <a:r>
              <a:rPr lang="fr-FR" sz="1200" spc="-20" dirty="0">
                <a:solidFill>
                  <a:srgbClr val="205AA7"/>
                </a:solidFill>
                <a:cs typeface="Tahoma"/>
              </a:rPr>
              <a:t>conjoncture</a:t>
            </a:r>
            <a:r>
              <a:rPr lang="fr-FR" sz="1200" dirty="0">
                <a:solidFill>
                  <a:srgbClr val="205AA7"/>
                </a:solidFill>
                <a:cs typeface="Tahoma"/>
              </a:rPr>
              <a:t> </a:t>
            </a:r>
            <a:r>
              <a:rPr lang="fr-FR" sz="1200" spc="-89" dirty="0">
                <a:solidFill>
                  <a:srgbClr val="205AA7"/>
                </a:solidFill>
                <a:cs typeface="Tahoma"/>
              </a:rPr>
              <a:t>économique </a:t>
            </a:r>
            <a:r>
              <a:rPr lang="fr-FR" sz="1200" dirty="0">
                <a:solidFill>
                  <a:srgbClr val="205AA7"/>
                </a:solidFill>
                <a:cs typeface="Tahoma"/>
              </a:rPr>
              <a:t>et</a:t>
            </a:r>
            <a:r>
              <a:rPr lang="fr-FR" sz="1200" spc="59" dirty="0">
                <a:solidFill>
                  <a:srgbClr val="205AA7"/>
                </a:solidFill>
                <a:cs typeface="Tahoma"/>
              </a:rPr>
              <a:t> </a:t>
            </a:r>
            <a:r>
              <a:rPr lang="fr-FR" sz="1200" spc="-20" dirty="0">
                <a:solidFill>
                  <a:srgbClr val="205AA7"/>
                </a:solidFill>
                <a:cs typeface="Tahoma"/>
              </a:rPr>
              <a:t>financière. Il doit être vu comme un outil de gestion de crise, une réserve de protection du crédit.</a:t>
            </a:r>
            <a:endParaRPr lang="fr-FR" sz="1200" dirty="0">
              <a:solidFill>
                <a:srgbClr val="205AA7"/>
              </a:solidFill>
              <a:cs typeface="Tahoma"/>
            </a:endParaRPr>
          </a:p>
          <a:p>
            <a:pPr marL="357380" marR="60402" indent="-283135">
              <a:lnSpc>
                <a:spcPts val="1585"/>
              </a:lnSpc>
              <a:spcBef>
                <a:spcPts val="604"/>
              </a:spcBef>
              <a:buClr>
                <a:srgbClr val="07447C"/>
              </a:buClr>
              <a:buFont typeface="Arial"/>
              <a:buChar char="►"/>
              <a:tabLst>
                <a:tab pos="358638" algn="l"/>
              </a:tabLst>
            </a:pPr>
            <a:r>
              <a:rPr lang="fr-FR" sz="1200" dirty="0">
                <a:solidFill>
                  <a:srgbClr val="205AA7"/>
                </a:solidFill>
                <a:cs typeface="Tahoma"/>
              </a:rPr>
              <a:t>Le</a:t>
            </a:r>
            <a:r>
              <a:rPr lang="fr-FR" sz="1200" spc="-20" dirty="0">
                <a:solidFill>
                  <a:srgbClr val="205AA7"/>
                </a:solidFill>
                <a:cs typeface="Tahoma"/>
              </a:rPr>
              <a:t> </a:t>
            </a:r>
            <a:r>
              <a:rPr lang="fr-FR" sz="1200" b="1" dirty="0">
                <a:solidFill>
                  <a:srgbClr val="205AA7"/>
                </a:solidFill>
                <a:cs typeface="Tahoma"/>
              </a:rPr>
              <a:t>coussin</a:t>
            </a:r>
            <a:r>
              <a:rPr lang="fr-FR" sz="1200" b="1" spc="-20" dirty="0">
                <a:solidFill>
                  <a:srgbClr val="205AA7"/>
                </a:solidFill>
                <a:cs typeface="Tahoma"/>
              </a:rPr>
              <a:t> </a:t>
            </a:r>
            <a:r>
              <a:rPr lang="fr-FR" sz="1200" b="1" dirty="0">
                <a:solidFill>
                  <a:srgbClr val="205AA7"/>
                </a:solidFill>
                <a:cs typeface="Tahoma"/>
              </a:rPr>
              <a:t>pour</a:t>
            </a:r>
            <a:r>
              <a:rPr lang="fr-FR" sz="1200" b="1" spc="-10" dirty="0">
                <a:solidFill>
                  <a:srgbClr val="205AA7"/>
                </a:solidFill>
                <a:cs typeface="Tahoma"/>
              </a:rPr>
              <a:t> </a:t>
            </a:r>
            <a:r>
              <a:rPr lang="fr-FR" sz="1200" b="1" dirty="0">
                <a:solidFill>
                  <a:srgbClr val="205AA7"/>
                </a:solidFill>
                <a:cs typeface="Tahoma"/>
              </a:rPr>
              <a:t>le</a:t>
            </a:r>
            <a:r>
              <a:rPr lang="fr-FR" sz="1200" b="1" spc="-20" dirty="0">
                <a:solidFill>
                  <a:srgbClr val="205AA7"/>
                </a:solidFill>
                <a:cs typeface="Tahoma"/>
              </a:rPr>
              <a:t> risque </a:t>
            </a:r>
            <a:r>
              <a:rPr lang="fr-FR" sz="1200" b="1" spc="-89" dirty="0">
                <a:solidFill>
                  <a:srgbClr val="205AA7"/>
                </a:solidFill>
                <a:cs typeface="Tahoma"/>
              </a:rPr>
              <a:t>systémique</a:t>
            </a:r>
            <a:r>
              <a:rPr lang="fr-FR" sz="1200" b="1" spc="-10" dirty="0">
                <a:solidFill>
                  <a:srgbClr val="205AA7"/>
                </a:solidFill>
                <a:cs typeface="Tahoma"/>
              </a:rPr>
              <a:t> </a:t>
            </a:r>
            <a:r>
              <a:rPr lang="fr-FR" sz="1200" dirty="0">
                <a:solidFill>
                  <a:srgbClr val="205AA7"/>
                </a:solidFill>
                <a:cs typeface="Tahoma"/>
              </a:rPr>
              <a:t>(en</a:t>
            </a:r>
            <a:r>
              <a:rPr lang="fr-FR" sz="1200" spc="-20" dirty="0">
                <a:solidFill>
                  <a:srgbClr val="205AA7"/>
                </a:solidFill>
                <a:cs typeface="Tahoma"/>
              </a:rPr>
              <a:t> </a:t>
            </a:r>
            <a:r>
              <a:rPr lang="fr-FR" sz="1200" dirty="0">
                <a:solidFill>
                  <a:srgbClr val="205AA7"/>
                </a:solidFill>
                <a:cs typeface="Tahoma"/>
              </a:rPr>
              <a:t>vert)</a:t>
            </a:r>
            <a:r>
              <a:rPr lang="fr-FR" sz="1200" spc="-10" dirty="0">
                <a:solidFill>
                  <a:srgbClr val="205AA7"/>
                </a:solidFill>
                <a:cs typeface="Tahoma"/>
              </a:rPr>
              <a:t> </a:t>
            </a:r>
            <a:r>
              <a:rPr lang="fr-FR" sz="1200" dirty="0">
                <a:solidFill>
                  <a:srgbClr val="205AA7"/>
                </a:solidFill>
                <a:cs typeface="Tahoma"/>
              </a:rPr>
              <a:t>couvre</a:t>
            </a:r>
            <a:r>
              <a:rPr lang="fr-FR" sz="1200" spc="-20" dirty="0">
                <a:solidFill>
                  <a:srgbClr val="205AA7"/>
                </a:solidFill>
                <a:cs typeface="Tahoma"/>
              </a:rPr>
              <a:t> </a:t>
            </a:r>
            <a:r>
              <a:rPr lang="fr-FR" sz="1200" dirty="0">
                <a:solidFill>
                  <a:srgbClr val="205AA7"/>
                </a:solidFill>
                <a:cs typeface="Tahoma"/>
              </a:rPr>
              <a:t>les</a:t>
            </a:r>
            <a:r>
              <a:rPr lang="fr-FR" sz="1200" spc="-20" dirty="0">
                <a:solidFill>
                  <a:srgbClr val="205AA7"/>
                </a:solidFill>
                <a:cs typeface="Tahoma"/>
              </a:rPr>
              <a:t> risques</a:t>
            </a:r>
            <a:r>
              <a:rPr lang="fr-FR" sz="1200" spc="-10" dirty="0">
                <a:solidFill>
                  <a:srgbClr val="205AA7"/>
                </a:solidFill>
                <a:cs typeface="Tahoma"/>
              </a:rPr>
              <a:t> </a:t>
            </a:r>
            <a:r>
              <a:rPr lang="fr-FR" sz="1200" dirty="0">
                <a:solidFill>
                  <a:srgbClr val="205AA7"/>
                </a:solidFill>
                <a:cs typeface="Tahoma"/>
              </a:rPr>
              <a:t>structurels</a:t>
            </a:r>
            <a:r>
              <a:rPr lang="fr-FR" sz="1200" spc="-20" dirty="0">
                <a:solidFill>
                  <a:srgbClr val="205AA7"/>
                </a:solidFill>
                <a:cs typeface="Tahoma"/>
              </a:rPr>
              <a:t> </a:t>
            </a:r>
            <a:r>
              <a:rPr lang="fr-FR" sz="1200" dirty="0">
                <a:solidFill>
                  <a:srgbClr val="205AA7"/>
                </a:solidFill>
                <a:cs typeface="Tahoma"/>
              </a:rPr>
              <a:t>et</a:t>
            </a:r>
            <a:r>
              <a:rPr lang="fr-FR" sz="1200" spc="-10" dirty="0">
                <a:solidFill>
                  <a:srgbClr val="205AA7"/>
                </a:solidFill>
                <a:cs typeface="Tahoma"/>
              </a:rPr>
              <a:t> </a:t>
            </a:r>
            <a:r>
              <a:rPr lang="fr-FR" sz="1200" spc="-20" dirty="0">
                <a:solidFill>
                  <a:srgbClr val="205AA7"/>
                </a:solidFill>
                <a:cs typeface="Tahoma"/>
              </a:rPr>
              <a:t>transversaux. </a:t>
            </a:r>
            <a:r>
              <a:rPr lang="fr-FR" sz="1200" dirty="0">
                <a:solidFill>
                  <a:srgbClr val="205AA7"/>
                </a:solidFill>
                <a:cs typeface="Tahoma"/>
              </a:rPr>
              <a:t>Il</a:t>
            </a:r>
            <a:r>
              <a:rPr lang="fr-FR" sz="1200" spc="-59" dirty="0">
                <a:solidFill>
                  <a:srgbClr val="205AA7"/>
                </a:solidFill>
                <a:cs typeface="Tahoma"/>
              </a:rPr>
              <a:t> </a:t>
            </a:r>
            <a:r>
              <a:rPr lang="fr-FR" sz="1200" dirty="0">
                <a:solidFill>
                  <a:srgbClr val="205AA7"/>
                </a:solidFill>
                <a:cs typeface="Tahoma"/>
              </a:rPr>
              <a:t>est fixé par le</a:t>
            </a:r>
            <a:r>
              <a:rPr lang="fr-FR" sz="1200" spc="-10" dirty="0">
                <a:solidFill>
                  <a:srgbClr val="205AA7"/>
                </a:solidFill>
                <a:cs typeface="Tahoma"/>
              </a:rPr>
              <a:t> </a:t>
            </a:r>
            <a:r>
              <a:rPr lang="fr-FR" sz="1200" spc="-20" dirty="0">
                <a:solidFill>
                  <a:srgbClr val="205AA7"/>
                </a:solidFill>
                <a:cs typeface="Tahoma"/>
              </a:rPr>
              <a:t>HCSF.</a:t>
            </a:r>
            <a:endParaRPr lang="fr-FR" sz="1200" dirty="0">
              <a:solidFill>
                <a:srgbClr val="205AA7"/>
              </a:solidFill>
              <a:cs typeface="Tahoma"/>
            </a:endParaRPr>
          </a:p>
          <a:p>
            <a:pPr marL="357380" marR="232800" indent="-283135">
              <a:lnSpc>
                <a:spcPct val="94700"/>
              </a:lnSpc>
              <a:spcBef>
                <a:spcPts val="515"/>
              </a:spcBef>
              <a:buClr>
                <a:srgbClr val="07447C"/>
              </a:buClr>
              <a:buFont typeface="Arial"/>
              <a:buChar char="►"/>
              <a:tabLst>
                <a:tab pos="358638" algn="l"/>
              </a:tabLst>
            </a:pPr>
            <a:r>
              <a:rPr lang="fr-FR" sz="1200" dirty="0">
                <a:solidFill>
                  <a:srgbClr val="205AA7"/>
                </a:solidFill>
                <a:cs typeface="Tahoma"/>
              </a:rPr>
              <a:t>Les</a:t>
            </a:r>
            <a:r>
              <a:rPr lang="fr-FR" sz="1200" spc="-69" dirty="0">
                <a:solidFill>
                  <a:srgbClr val="205AA7"/>
                </a:solidFill>
                <a:cs typeface="Tahoma"/>
              </a:rPr>
              <a:t> </a:t>
            </a:r>
            <a:r>
              <a:rPr lang="fr-FR" sz="1200" b="1" spc="-20" dirty="0">
                <a:solidFill>
                  <a:srgbClr val="205AA7"/>
                </a:solidFill>
                <a:cs typeface="Tahoma"/>
              </a:rPr>
              <a:t>coussins O-</a:t>
            </a:r>
            <a:r>
              <a:rPr lang="fr-FR" sz="1200" b="1" dirty="0">
                <a:solidFill>
                  <a:srgbClr val="205AA7"/>
                </a:solidFill>
                <a:cs typeface="Tahoma"/>
              </a:rPr>
              <a:t>SII</a:t>
            </a:r>
            <a:r>
              <a:rPr lang="fr-FR" sz="1200" b="1" spc="-10" dirty="0">
                <a:solidFill>
                  <a:srgbClr val="205AA7"/>
                </a:solidFill>
                <a:cs typeface="Tahoma"/>
              </a:rPr>
              <a:t> </a:t>
            </a:r>
            <a:r>
              <a:rPr lang="fr-FR" sz="1200" b="1" dirty="0">
                <a:solidFill>
                  <a:srgbClr val="205AA7"/>
                </a:solidFill>
                <a:cs typeface="Tahoma"/>
              </a:rPr>
              <a:t>et</a:t>
            </a:r>
            <a:r>
              <a:rPr lang="fr-FR" sz="1200" b="1" spc="-20" dirty="0">
                <a:solidFill>
                  <a:srgbClr val="205AA7"/>
                </a:solidFill>
                <a:cs typeface="Tahoma"/>
              </a:rPr>
              <a:t> G-</a:t>
            </a:r>
            <a:r>
              <a:rPr lang="fr-FR" sz="1200" b="1" dirty="0">
                <a:solidFill>
                  <a:srgbClr val="205AA7"/>
                </a:solidFill>
                <a:cs typeface="Tahoma"/>
              </a:rPr>
              <a:t>SII</a:t>
            </a:r>
            <a:r>
              <a:rPr lang="fr-FR" sz="1200" b="1" spc="-20" dirty="0">
                <a:solidFill>
                  <a:srgbClr val="205AA7"/>
                </a:solidFill>
                <a:cs typeface="Tahoma"/>
              </a:rPr>
              <a:t> </a:t>
            </a:r>
            <a:r>
              <a:rPr lang="fr-FR" sz="1200" dirty="0">
                <a:solidFill>
                  <a:srgbClr val="205AA7"/>
                </a:solidFill>
                <a:cs typeface="Tahoma"/>
              </a:rPr>
              <a:t>couvrent</a:t>
            </a:r>
            <a:r>
              <a:rPr lang="fr-FR" sz="1200" spc="-20" dirty="0">
                <a:solidFill>
                  <a:srgbClr val="205AA7"/>
                </a:solidFill>
                <a:cs typeface="Tahoma"/>
              </a:rPr>
              <a:t> </a:t>
            </a:r>
            <a:r>
              <a:rPr lang="fr-FR" sz="1200" dirty="0">
                <a:solidFill>
                  <a:srgbClr val="205AA7"/>
                </a:solidFill>
                <a:cs typeface="Tahoma"/>
              </a:rPr>
              <a:t>les</a:t>
            </a:r>
            <a:r>
              <a:rPr lang="fr-FR" sz="1200" spc="-10" dirty="0">
                <a:solidFill>
                  <a:srgbClr val="205AA7"/>
                </a:solidFill>
                <a:cs typeface="Tahoma"/>
              </a:rPr>
              <a:t> </a:t>
            </a:r>
            <a:r>
              <a:rPr lang="fr-FR" sz="1200" spc="-20" dirty="0">
                <a:solidFill>
                  <a:srgbClr val="205AA7"/>
                </a:solidFill>
                <a:cs typeface="Tahoma"/>
              </a:rPr>
              <a:t>risques </a:t>
            </a:r>
            <a:r>
              <a:rPr lang="fr-FR" sz="1200" spc="-89" dirty="0">
                <a:solidFill>
                  <a:srgbClr val="205AA7"/>
                </a:solidFill>
                <a:cs typeface="Tahoma"/>
              </a:rPr>
              <a:t>systémiques portés </a:t>
            </a:r>
            <a:r>
              <a:rPr lang="fr-FR" sz="1200" dirty="0">
                <a:solidFill>
                  <a:srgbClr val="205AA7"/>
                </a:solidFill>
                <a:cs typeface="Tahoma"/>
              </a:rPr>
              <a:t>par</a:t>
            </a:r>
            <a:r>
              <a:rPr lang="fr-FR" sz="1200" spc="-20" dirty="0">
                <a:solidFill>
                  <a:srgbClr val="205AA7"/>
                </a:solidFill>
                <a:cs typeface="Tahoma"/>
              </a:rPr>
              <a:t> </a:t>
            </a:r>
            <a:r>
              <a:rPr lang="fr-FR" sz="1200" dirty="0">
                <a:solidFill>
                  <a:srgbClr val="205AA7"/>
                </a:solidFill>
                <a:cs typeface="Tahoma"/>
              </a:rPr>
              <a:t>les</a:t>
            </a:r>
            <a:r>
              <a:rPr lang="fr-FR" sz="1200" spc="-10" dirty="0">
                <a:solidFill>
                  <a:srgbClr val="205AA7"/>
                </a:solidFill>
                <a:cs typeface="Tahoma"/>
              </a:rPr>
              <a:t> </a:t>
            </a:r>
            <a:r>
              <a:rPr lang="fr-FR" sz="1200" spc="-20" dirty="0">
                <a:solidFill>
                  <a:srgbClr val="205AA7"/>
                </a:solidFill>
                <a:cs typeface="Tahoma"/>
              </a:rPr>
              <a:t>banques </a:t>
            </a:r>
            <a:r>
              <a:rPr lang="fr-FR" sz="1200" spc="-89" dirty="0">
                <a:solidFill>
                  <a:srgbClr val="205AA7"/>
                </a:solidFill>
                <a:cs typeface="Tahoma"/>
              </a:rPr>
              <a:t>jugées d’importance systémique </a:t>
            </a:r>
            <a:r>
              <a:rPr lang="fr-FR" sz="1200" spc="-79" dirty="0">
                <a:solidFill>
                  <a:srgbClr val="205AA7"/>
                </a:solidFill>
                <a:cs typeface="Tahoma"/>
              </a:rPr>
              <a:t>.</a:t>
            </a:r>
            <a:r>
              <a:rPr lang="fr-FR" sz="1200" spc="168" dirty="0">
                <a:solidFill>
                  <a:srgbClr val="205AA7"/>
                </a:solidFill>
                <a:cs typeface="Tahoma"/>
              </a:rPr>
              <a:t> </a:t>
            </a:r>
            <a:r>
              <a:rPr lang="fr-FR" sz="1200" dirty="0">
                <a:solidFill>
                  <a:srgbClr val="205AA7"/>
                </a:solidFill>
                <a:cs typeface="Tahoma"/>
              </a:rPr>
              <a:t>Leur</a:t>
            </a:r>
            <a:r>
              <a:rPr lang="fr-FR" sz="1200" spc="40" dirty="0">
                <a:solidFill>
                  <a:srgbClr val="205AA7"/>
                </a:solidFill>
                <a:cs typeface="Tahoma"/>
              </a:rPr>
              <a:t> </a:t>
            </a:r>
            <a:r>
              <a:rPr lang="fr-FR" sz="1200" spc="-20" dirty="0">
                <a:solidFill>
                  <a:srgbClr val="205AA7"/>
                </a:solidFill>
                <a:cs typeface="Tahoma"/>
              </a:rPr>
              <a:t>niveau</a:t>
            </a:r>
            <a:r>
              <a:rPr lang="fr-FR" sz="1200" spc="30" dirty="0">
                <a:solidFill>
                  <a:srgbClr val="205AA7"/>
                </a:solidFill>
                <a:cs typeface="Tahoma"/>
              </a:rPr>
              <a:t> </a:t>
            </a:r>
            <a:r>
              <a:rPr lang="fr-FR" sz="1200" dirty="0">
                <a:solidFill>
                  <a:srgbClr val="205AA7"/>
                </a:solidFill>
                <a:cs typeface="Tahoma"/>
              </a:rPr>
              <a:t>est fixé par l’ACPR en fonction de</a:t>
            </a:r>
            <a:r>
              <a:rPr lang="fr-FR" sz="1200" spc="40" dirty="0">
                <a:solidFill>
                  <a:srgbClr val="205AA7"/>
                </a:solidFill>
                <a:cs typeface="Tahoma"/>
              </a:rPr>
              <a:t> </a:t>
            </a:r>
            <a:r>
              <a:rPr lang="fr-FR" sz="1200" dirty="0">
                <a:solidFill>
                  <a:srgbClr val="205AA7"/>
                </a:solidFill>
                <a:cs typeface="Tahoma"/>
              </a:rPr>
              <a:t>l’empreinte</a:t>
            </a:r>
            <a:r>
              <a:rPr lang="fr-FR" sz="1200" spc="30" dirty="0">
                <a:solidFill>
                  <a:srgbClr val="205AA7"/>
                </a:solidFill>
                <a:cs typeface="Tahoma"/>
              </a:rPr>
              <a:t> </a:t>
            </a:r>
            <a:r>
              <a:rPr lang="fr-FR" sz="1200" spc="-89" dirty="0">
                <a:solidFill>
                  <a:srgbClr val="205AA7"/>
                </a:solidFill>
                <a:cs typeface="Tahoma"/>
              </a:rPr>
              <a:t>systémique </a:t>
            </a:r>
            <a:r>
              <a:rPr lang="fr-FR" sz="1200" dirty="0">
                <a:solidFill>
                  <a:srgbClr val="205AA7"/>
                </a:solidFill>
                <a:cs typeface="Tahoma"/>
              </a:rPr>
              <a:t>de</a:t>
            </a:r>
            <a:r>
              <a:rPr lang="fr-FR" sz="1200" spc="30" dirty="0">
                <a:solidFill>
                  <a:srgbClr val="205AA7"/>
                </a:solidFill>
                <a:cs typeface="Tahoma"/>
              </a:rPr>
              <a:t> </a:t>
            </a:r>
            <a:r>
              <a:rPr lang="fr-FR" sz="1200" spc="-50" dirty="0">
                <a:solidFill>
                  <a:srgbClr val="205AA7"/>
                </a:solidFill>
                <a:cs typeface="Tahoma"/>
              </a:rPr>
              <a:t>la</a:t>
            </a:r>
            <a:r>
              <a:rPr lang="fr-FR" sz="1200" spc="-20" dirty="0">
                <a:solidFill>
                  <a:srgbClr val="205AA7"/>
                </a:solidFill>
                <a:cs typeface="Tahoma"/>
              </a:rPr>
              <a:t> banque</a:t>
            </a:r>
            <a:r>
              <a:rPr lang="fr-FR" sz="1200" spc="-30" dirty="0">
                <a:solidFill>
                  <a:srgbClr val="205AA7"/>
                </a:solidFill>
                <a:cs typeface="Tahoma"/>
              </a:rPr>
              <a:t> </a:t>
            </a:r>
            <a:r>
              <a:rPr lang="fr-FR" sz="1200" dirty="0">
                <a:solidFill>
                  <a:srgbClr val="205AA7"/>
                </a:solidFill>
                <a:cs typeface="Tahoma"/>
              </a:rPr>
              <a:t>en</a:t>
            </a:r>
            <a:r>
              <a:rPr lang="fr-FR" sz="1200" spc="-30" dirty="0">
                <a:solidFill>
                  <a:srgbClr val="205AA7"/>
                </a:solidFill>
                <a:cs typeface="Tahoma"/>
              </a:rPr>
              <a:t> </a:t>
            </a:r>
            <a:r>
              <a:rPr lang="fr-FR" sz="1200" dirty="0">
                <a:solidFill>
                  <a:srgbClr val="205AA7"/>
                </a:solidFill>
                <a:cs typeface="Tahoma"/>
              </a:rPr>
              <a:t>France</a:t>
            </a:r>
            <a:r>
              <a:rPr lang="fr-FR" sz="1200" spc="-30" dirty="0">
                <a:solidFill>
                  <a:srgbClr val="205AA7"/>
                </a:solidFill>
                <a:cs typeface="Tahoma"/>
              </a:rPr>
              <a:t> </a:t>
            </a:r>
            <a:r>
              <a:rPr lang="fr-FR" sz="1200" dirty="0">
                <a:solidFill>
                  <a:srgbClr val="205AA7"/>
                </a:solidFill>
                <a:cs typeface="Tahoma"/>
              </a:rPr>
              <a:t>pour</a:t>
            </a:r>
            <a:r>
              <a:rPr lang="fr-FR" sz="1200" spc="-30" dirty="0">
                <a:solidFill>
                  <a:srgbClr val="205AA7"/>
                </a:solidFill>
                <a:cs typeface="Tahoma"/>
              </a:rPr>
              <a:t> </a:t>
            </a:r>
            <a:r>
              <a:rPr lang="fr-FR" sz="1200" dirty="0">
                <a:solidFill>
                  <a:srgbClr val="205AA7"/>
                </a:solidFill>
                <a:cs typeface="Tahoma"/>
              </a:rPr>
              <a:t>le</a:t>
            </a:r>
            <a:r>
              <a:rPr lang="fr-FR" sz="1200" spc="-30" dirty="0">
                <a:solidFill>
                  <a:srgbClr val="205AA7"/>
                </a:solidFill>
                <a:cs typeface="Tahoma"/>
              </a:rPr>
              <a:t> </a:t>
            </a:r>
            <a:r>
              <a:rPr lang="fr-FR" sz="1200" dirty="0">
                <a:solidFill>
                  <a:srgbClr val="205AA7"/>
                </a:solidFill>
                <a:cs typeface="Tahoma"/>
              </a:rPr>
              <a:t>coussin</a:t>
            </a:r>
            <a:r>
              <a:rPr lang="fr-FR" sz="1200" spc="-30" dirty="0">
                <a:solidFill>
                  <a:srgbClr val="205AA7"/>
                </a:solidFill>
                <a:cs typeface="Tahoma"/>
              </a:rPr>
              <a:t> </a:t>
            </a:r>
            <a:r>
              <a:rPr lang="fr-FR" sz="1200" spc="-20" dirty="0">
                <a:solidFill>
                  <a:srgbClr val="205AA7"/>
                </a:solidFill>
                <a:cs typeface="Tahoma"/>
              </a:rPr>
              <a:t>O-</a:t>
            </a:r>
            <a:r>
              <a:rPr lang="fr-FR" sz="1200" dirty="0">
                <a:solidFill>
                  <a:srgbClr val="205AA7"/>
                </a:solidFill>
                <a:cs typeface="Tahoma"/>
              </a:rPr>
              <a:t>SII</a:t>
            </a:r>
            <a:r>
              <a:rPr lang="fr-FR" sz="1200" spc="-20" dirty="0">
                <a:solidFill>
                  <a:srgbClr val="205AA7"/>
                </a:solidFill>
                <a:cs typeface="Tahoma"/>
              </a:rPr>
              <a:t> </a:t>
            </a:r>
            <a:r>
              <a:rPr lang="fr-FR" sz="1200" dirty="0">
                <a:solidFill>
                  <a:srgbClr val="205AA7"/>
                </a:solidFill>
                <a:cs typeface="Tahoma"/>
              </a:rPr>
              <a:t>et</a:t>
            </a:r>
            <a:r>
              <a:rPr lang="fr-FR" sz="1200" spc="-30" dirty="0">
                <a:solidFill>
                  <a:srgbClr val="205AA7"/>
                </a:solidFill>
                <a:cs typeface="Tahoma"/>
              </a:rPr>
              <a:t> </a:t>
            </a:r>
            <a:r>
              <a:rPr lang="fr-FR" sz="1200" dirty="0">
                <a:solidFill>
                  <a:srgbClr val="205AA7"/>
                </a:solidFill>
                <a:cs typeface="Tahoma"/>
              </a:rPr>
              <a:t>dans</a:t>
            </a:r>
            <a:r>
              <a:rPr lang="fr-FR" sz="1200" spc="-30" dirty="0">
                <a:solidFill>
                  <a:srgbClr val="205AA7"/>
                </a:solidFill>
                <a:cs typeface="Tahoma"/>
              </a:rPr>
              <a:t> </a:t>
            </a:r>
            <a:r>
              <a:rPr lang="fr-FR" sz="1200" dirty="0">
                <a:solidFill>
                  <a:srgbClr val="205AA7"/>
                </a:solidFill>
                <a:cs typeface="Tahoma"/>
              </a:rPr>
              <a:t>le</a:t>
            </a:r>
            <a:r>
              <a:rPr lang="fr-FR" sz="1200" spc="-30" dirty="0">
                <a:solidFill>
                  <a:srgbClr val="205AA7"/>
                </a:solidFill>
                <a:cs typeface="Tahoma"/>
              </a:rPr>
              <a:t> </a:t>
            </a:r>
            <a:r>
              <a:rPr lang="fr-FR" sz="1200" spc="-20" dirty="0">
                <a:solidFill>
                  <a:srgbClr val="205AA7"/>
                </a:solidFill>
                <a:cs typeface="Tahoma"/>
              </a:rPr>
              <a:t>monde</a:t>
            </a:r>
            <a:r>
              <a:rPr lang="fr-FR" sz="1200" spc="-30" dirty="0">
                <a:solidFill>
                  <a:srgbClr val="205AA7"/>
                </a:solidFill>
                <a:cs typeface="Tahoma"/>
              </a:rPr>
              <a:t> </a:t>
            </a:r>
            <a:r>
              <a:rPr lang="fr-FR" sz="1200" dirty="0">
                <a:solidFill>
                  <a:srgbClr val="205AA7"/>
                </a:solidFill>
                <a:cs typeface="Tahoma"/>
              </a:rPr>
              <a:t>pour</a:t>
            </a:r>
            <a:r>
              <a:rPr lang="fr-FR" sz="1200" spc="-30" dirty="0">
                <a:solidFill>
                  <a:srgbClr val="205AA7"/>
                </a:solidFill>
                <a:cs typeface="Tahoma"/>
              </a:rPr>
              <a:t> </a:t>
            </a:r>
            <a:r>
              <a:rPr lang="fr-FR" sz="1200" dirty="0">
                <a:solidFill>
                  <a:srgbClr val="205AA7"/>
                </a:solidFill>
                <a:cs typeface="Tahoma"/>
              </a:rPr>
              <a:t>le</a:t>
            </a:r>
            <a:r>
              <a:rPr lang="fr-FR" sz="1200" spc="-30" dirty="0">
                <a:solidFill>
                  <a:srgbClr val="205AA7"/>
                </a:solidFill>
                <a:cs typeface="Tahoma"/>
              </a:rPr>
              <a:t> </a:t>
            </a:r>
            <a:r>
              <a:rPr lang="fr-FR" sz="1200" dirty="0">
                <a:solidFill>
                  <a:srgbClr val="205AA7"/>
                </a:solidFill>
                <a:cs typeface="Tahoma"/>
              </a:rPr>
              <a:t>coussin</a:t>
            </a:r>
            <a:r>
              <a:rPr lang="fr-FR" sz="1200" spc="-20" dirty="0">
                <a:solidFill>
                  <a:srgbClr val="205AA7"/>
                </a:solidFill>
                <a:cs typeface="Tahoma"/>
              </a:rPr>
              <a:t> G-</a:t>
            </a:r>
            <a:r>
              <a:rPr lang="fr-FR" sz="1200" spc="-40" dirty="0">
                <a:solidFill>
                  <a:srgbClr val="205AA7"/>
                </a:solidFill>
                <a:cs typeface="Tahoma"/>
              </a:rPr>
              <a:t>SII.</a:t>
            </a:r>
            <a:endParaRPr lang="fr-FR" sz="1200" dirty="0">
              <a:solidFill>
                <a:srgbClr val="205AA7"/>
              </a:solidFill>
              <a:cs typeface="Tahoma"/>
            </a:endParaRPr>
          </a:p>
        </p:txBody>
      </p:sp>
      <p:pic>
        <p:nvPicPr>
          <p:cNvPr id="4" name="object 3"/>
          <p:cNvPicPr/>
          <p:nvPr/>
        </p:nvPicPr>
        <p:blipFill>
          <a:blip r:embed="rId2" cstate="print"/>
          <a:stretch>
            <a:fillRect/>
          </a:stretch>
        </p:blipFill>
        <p:spPr>
          <a:xfrm>
            <a:off x="1331640" y="923776"/>
            <a:ext cx="5217113" cy="3556093"/>
          </a:xfrm>
          <a:prstGeom prst="rect">
            <a:avLst/>
          </a:prstGeom>
        </p:spPr>
      </p:pic>
    </p:spTree>
    <p:extLst>
      <p:ext uri="{BB962C8B-B14F-4D97-AF65-F5344CB8AC3E}">
        <p14:creationId xmlns:p14="http://schemas.microsoft.com/office/powerpoint/2010/main" val="3159004602"/>
      </p:ext>
    </p:extLst>
  </p:cSld>
  <p:clrMapOvr>
    <a:masterClrMapping/>
  </p:clrMapOvr>
  <p:transition>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82779" y="151465"/>
            <a:ext cx="3861824" cy="523220"/>
          </a:xfrm>
          <a:prstGeom prst="rect">
            <a:avLst/>
          </a:prstGeom>
        </p:spPr>
        <p:txBody>
          <a:bodyPr wrap="square">
            <a:spAutoFit/>
          </a:bodyPr>
          <a:lstStyle/>
          <a:p>
            <a:r>
              <a:rPr lang="fr-FR" sz="2800" b="1" dirty="0">
                <a:solidFill>
                  <a:schemeClr val="bg1"/>
                </a:solidFill>
                <a:latin typeface="Arial" panose="020B0604020202020204" pitchFamily="34" charset="0"/>
                <a:cs typeface="Arial" panose="020B0604020202020204" pitchFamily="34" charset="0"/>
              </a:rPr>
              <a:t>Le secteur financier </a:t>
            </a:r>
            <a:endParaRPr lang="fr-FR" sz="2800" dirty="0">
              <a:latin typeface="Arial" panose="020B0604020202020204" pitchFamily="34" charset="0"/>
              <a:cs typeface="Arial" panose="020B0604020202020204" pitchFamily="34" charset="0"/>
            </a:endParaRPr>
          </a:p>
        </p:txBody>
      </p:sp>
      <p:sp>
        <p:nvSpPr>
          <p:cNvPr id="6" name="ZoneTexte 5"/>
          <p:cNvSpPr txBox="1"/>
          <p:nvPr/>
        </p:nvSpPr>
        <p:spPr>
          <a:xfrm>
            <a:off x="0" y="1798677"/>
            <a:ext cx="8063112" cy="461665"/>
          </a:xfrm>
          <a:prstGeom prst="rect">
            <a:avLst/>
          </a:prstGeom>
          <a:noFill/>
        </p:spPr>
        <p:txBody>
          <a:bodyPr wrap="square" rtlCol="0">
            <a:spAutoFit/>
          </a:bodyPr>
          <a:lstStyle/>
          <a:p>
            <a:pPr algn="ctr"/>
            <a:r>
              <a:rPr lang="fr-FR" sz="2400" b="1" dirty="0">
                <a:solidFill>
                  <a:schemeClr val="bg1"/>
                </a:solidFill>
                <a:latin typeface="Arial" panose="020B0604020202020204" pitchFamily="34" charset="0"/>
                <a:cs typeface="Arial" panose="020B0604020202020204" pitchFamily="34" charset="0"/>
              </a:rPr>
              <a:t>Distribution des fonds entre les acteurs économiques</a:t>
            </a:r>
          </a:p>
        </p:txBody>
      </p:sp>
      <p:sp>
        <p:nvSpPr>
          <p:cNvPr id="14" name="ZoneTexte 13"/>
          <p:cNvSpPr txBox="1"/>
          <p:nvPr/>
        </p:nvSpPr>
        <p:spPr>
          <a:xfrm>
            <a:off x="267022" y="1301624"/>
            <a:ext cx="8738433" cy="5139869"/>
          </a:xfrm>
          <a:prstGeom prst="rect">
            <a:avLst/>
          </a:prstGeom>
          <a:noFill/>
        </p:spPr>
        <p:txBody>
          <a:bodyPr wrap="square" rtlCol="0">
            <a:spAutoFit/>
          </a:bodyPr>
          <a:lstStyle/>
          <a:p>
            <a:pPr algn="just">
              <a:buClr>
                <a:srgbClr val="FFC000"/>
              </a:buClr>
            </a:pPr>
            <a:r>
              <a:rPr lang="fr-FR" sz="2200" dirty="0">
                <a:solidFill>
                  <a:srgbClr val="205AA7"/>
                </a:solidFill>
                <a:latin typeface="Arial" panose="020B0604020202020204" pitchFamily="34" charset="0"/>
                <a:cs typeface="Arial" panose="020B0604020202020204" pitchFamily="34" charset="0"/>
              </a:rPr>
              <a:t>Tout comme les secteurs automobile, BTP ou agricole, il y a le </a:t>
            </a:r>
            <a:r>
              <a:rPr lang="fr-FR" sz="2200" b="1" dirty="0">
                <a:solidFill>
                  <a:srgbClr val="205AA7"/>
                </a:solidFill>
                <a:latin typeface="Arial" panose="020B0604020202020204" pitchFamily="34" charset="0"/>
                <a:cs typeface="Arial" panose="020B0604020202020204" pitchFamily="34" charset="0"/>
              </a:rPr>
              <a:t>secteur financier</a:t>
            </a:r>
            <a:r>
              <a:rPr lang="fr-FR" sz="2200" dirty="0">
                <a:solidFill>
                  <a:srgbClr val="205AA7"/>
                </a:solidFill>
                <a:latin typeface="Arial" panose="020B0604020202020204" pitchFamily="34" charset="0"/>
                <a:cs typeface="Arial" panose="020B0604020202020204" pitchFamily="34" charset="0"/>
              </a:rPr>
              <a:t>. </a:t>
            </a:r>
          </a:p>
          <a:p>
            <a:pPr algn="just">
              <a:buClr>
                <a:srgbClr val="FFC000"/>
              </a:buClr>
            </a:pPr>
            <a:endParaRPr lang="fr-FR" sz="2200" dirty="0">
              <a:solidFill>
                <a:srgbClr val="205AA7"/>
              </a:solidFill>
              <a:latin typeface="Arial" panose="020B0604020202020204" pitchFamily="34" charset="0"/>
              <a:cs typeface="Arial" panose="020B0604020202020204" pitchFamily="34" charset="0"/>
            </a:endParaRPr>
          </a:p>
          <a:p>
            <a:pPr algn="just">
              <a:buClr>
                <a:srgbClr val="FFC000"/>
              </a:buClr>
            </a:pPr>
            <a:endParaRPr lang="fr-FR" sz="2200" dirty="0">
              <a:solidFill>
                <a:srgbClr val="205AA7"/>
              </a:solidFill>
              <a:latin typeface="Arial" panose="020B0604020202020204" pitchFamily="34" charset="0"/>
              <a:cs typeface="Arial" panose="020B0604020202020204" pitchFamily="34" charset="0"/>
            </a:endParaRPr>
          </a:p>
          <a:p>
            <a:pPr algn="just">
              <a:buClr>
                <a:srgbClr val="FFC000"/>
              </a:buClr>
            </a:pPr>
            <a:endParaRPr lang="fr-FR" sz="2200" dirty="0">
              <a:solidFill>
                <a:srgbClr val="205AA7"/>
              </a:solidFill>
              <a:latin typeface="Arial" panose="020B0604020202020204" pitchFamily="34" charset="0"/>
              <a:cs typeface="Arial" panose="020B0604020202020204" pitchFamily="34" charset="0"/>
            </a:endParaRPr>
          </a:p>
          <a:p>
            <a:pPr algn="just">
              <a:buClr>
                <a:srgbClr val="FFC000"/>
              </a:buClr>
            </a:pPr>
            <a:endParaRPr lang="fr-FR" sz="2200" dirty="0">
              <a:solidFill>
                <a:srgbClr val="205AA7"/>
              </a:solidFill>
              <a:latin typeface="Arial" panose="020B0604020202020204" pitchFamily="34" charset="0"/>
              <a:cs typeface="Arial" panose="020B0604020202020204" pitchFamily="34" charset="0"/>
            </a:endParaRPr>
          </a:p>
          <a:p>
            <a:pPr algn="just">
              <a:buClr>
                <a:srgbClr val="FFC000"/>
              </a:buClr>
            </a:pPr>
            <a:endParaRPr lang="fr-FR" sz="2200" dirty="0">
              <a:solidFill>
                <a:srgbClr val="205AA7"/>
              </a:solidFill>
              <a:latin typeface="Arial" panose="020B0604020202020204" pitchFamily="34" charset="0"/>
              <a:cs typeface="Arial" panose="020B0604020202020204" pitchFamily="34" charset="0"/>
            </a:endParaRPr>
          </a:p>
          <a:p>
            <a:pPr algn="just">
              <a:buClr>
                <a:srgbClr val="FFC000"/>
              </a:buClr>
            </a:pPr>
            <a:endParaRPr lang="fr-FR" sz="800" dirty="0">
              <a:solidFill>
                <a:srgbClr val="205AA7"/>
              </a:solidFill>
              <a:latin typeface="Arial" panose="020B0604020202020204" pitchFamily="34" charset="0"/>
              <a:cs typeface="Arial" panose="020B0604020202020204" pitchFamily="34" charset="0"/>
            </a:endParaRPr>
          </a:p>
          <a:p>
            <a:pPr marL="342900" indent="-342900" algn="just">
              <a:buClr>
                <a:srgbClr val="FFC000"/>
              </a:buClr>
              <a:buFont typeface="Wingdings" panose="05000000000000000000" pitchFamily="2" charset="2"/>
              <a:buChar char="q"/>
            </a:pPr>
            <a:endParaRPr lang="fr-FR" sz="2200" dirty="0">
              <a:solidFill>
                <a:srgbClr val="205AA7"/>
              </a:solidFill>
              <a:latin typeface="Arial" panose="020B0604020202020204" pitchFamily="34" charset="0"/>
              <a:cs typeface="Arial" panose="020B0604020202020204" pitchFamily="34" charset="0"/>
            </a:endParaRPr>
          </a:p>
          <a:p>
            <a:pPr marL="342900" indent="-342900" algn="just">
              <a:buClr>
                <a:srgbClr val="FFC000"/>
              </a:buClr>
              <a:buFont typeface="Wingdings" panose="05000000000000000000" pitchFamily="2" charset="2"/>
              <a:buChar char="q"/>
            </a:pPr>
            <a:endParaRPr lang="fr-FR" sz="2200" dirty="0">
              <a:solidFill>
                <a:srgbClr val="205AA7"/>
              </a:solidFill>
              <a:latin typeface="Arial" panose="020B0604020202020204" pitchFamily="34" charset="0"/>
              <a:cs typeface="Arial" panose="020B0604020202020204" pitchFamily="34" charset="0"/>
            </a:endParaRPr>
          </a:p>
          <a:p>
            <a:pPr marL="342900" indent="-342900" algn="just">
              <a:buClr>
                <a:srgbClr val="FFC000"/>
              </a:buClr>
              <a:buFont typeface="Wingdings" panose="05000000000000000000" pitchFamily="2" charset="2"/>
              <a:buChar char="q"/>
            </a:pPr>
            <a:r>
              <a:rPr lang="fr-FR" sz="2200" dirty="0">
                <a:solidFill>
                  <a:srgbClr val="205AA7"/>
                </a:solidFill>
                <a:latin typeface="Arial" panose="020B0604020202020204" pitchFamily="34" charset="0"/>
                <a:cs typeface="Arial" panose="020B0604020202020204" pitchFamily="34" charset="0"/>
              </a:rPr>
              <a:t>Gestion de flux : mise en relation des agents avec capacités de financement avec les agents à besoins de financement.</a:t>
            </a:r>
          </a:p>
          <a:p>
            <a:pPr marL="342900" indent="-342900" algn="just">
              <a:buClr>
                <a:srgbClr val="FFC000"/>
              </a:buClr>
              <a:buFontTx/>
              <a:buChar char="-"/>
            </a:pPr>
            <a:endParaRPr lang="fr-FR" sz="1200" dirty="0">
              <a:solidFill>
                <a:srgbClr val="205AA7"/>
              </a:solidFill>
              <a:latin typeface="Arial" panose="020B0604020202020204" pitchFamily="34" charset="0"/>
              <a:cs typeface="Arial" panose="020B0604020202020204" pitchFamily="34" charset="0"/>
            </a:endParaRPr>
          </a:p>
          <a:p>
            <a:pPr marL="342900" indent="-342900" algn="just">
              <a:buClr>
                <a:srgbClr val="FFC000"/>
              </a:buClr>
              <a:buFont typeface="Wingdings" panose="05000000000000000000" pitchFamily="2" charset="2"/>
              <a:buChar char="q"/>
            </a:pPr>
            <a:r>
              <a:rPr lang="fr-FR" sz="2200" dirty="0">
                <a:solidFill>
                  <a:srgbClr val="205AA7"/>
                </a:solidFill>
                <a:latin typeface="Arial" panose="020B0604020202020204" pitchFamily="34" charset="0"/>
                <a:cs typeface="Arial" panose="020B0604020202020204" pitchFamily="34" charset="0"/>
              </a:rPr>
              <a:t>Fourniture de </a:t>
            </a:r>
            <a:r>
              <a:rPr lang="fr-FR" sz="2200" b="1" dirty="0">
                <a:solidFill>
                  <a:srgbClr val="205AA7"/>
                </a:solidFill>
                <a:latin typeface="Arial" panose="020B0604020202020204" pitchFamily="34" charset="0"/>
                <a:cs typeface="Arial" panose="020B0604020202020204" pitchFamily="34" charset="0"/>
              </a:rPr>
              <a:t>services et produits financiers </a:t>
            </a:r>
            <a:r>
              <a:rPr lang="fr-FR" sz="2200" dirty="0">
                <a:solidFill>
                  <a:srgbClr val="205AA7"/>
                </a:solidFill>
                <a:latin typeface="Arial" panose="020B0604020202020204" pitchFamily="34" charset="0"/>
                <a:cs typeface="Arial" panose="020B0604020202020204" pitchFamily="34" charset="0"/>
              </a:rPr>
              <a:t>pour le reste de l’économie pour répondre aux besoins (moyens de paiement, assurances…)</a:t>
            </a:r>
          </a:p>
        </p:txBody>
      </p:sp>
      <p:sp>
        <p:nvSpPr>
          <p:cNvPr id="13" name="Rectangle 12"/>
          <p:cNvSpPr/>
          <p:nvPr/>
        </p:nvSpPr>
        <p:spPr>
          <a:xfrm>
            <a:off x="5882184" y="792000"/>
            <a:ext cx="3261815" cy="504056"/>
          </a:xfrm>
          <a:prstGeom prst="rect">
            <a:avLst/>
          </a:prstGeom>
          <a:solidFill>
            <a:srgbClr val="FDD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rgbClr val="2B5CAD"/>
                </a:solidFill>
              </a:rPr>
              <a:t>Qu’est-ce que c’est ?</a:t>
            </a:r>
            <a:endParaRPr lang="fr-FR" sz="2800" b="1" dirty="0">
              <a:solidFill>
                <a:srgbClr val="2B5CAD"/>
              </a:solidFill>
            </a:endParaRPr>
          </a:p>
        </p:txBody>
      </p:sp>
      <p:sp>
        <p:nvSpPr>
          <p:cNvPr id="16" name="Espace réservé du numéro de diapositive 1"/>
          <p:cNvSpPr txBox="1">
            <a:spLocks/>
          </p:cNvSpPr>
          <p:nvPr/>
        </p:nvSpPr>
        <p:spPr>
          <a:xfrm>
            <a:off x="8207022" y="6356352"/>
            <a:ext cx="568488" cy="317404"/>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829922-9030-4B5E-A662-60A03C052675}" type="slidenum">
              <a:rPr lang="fr-FR" sz="1200" smtClean="0">
                <a:solidFill>
                  <a:schemeClr val="bg1">
                    <a:lumMod val="65000"/>
                  </a:schemeClr>
                </a:solidFill>
              </a:rPr>
              <a:pPr/>
              <a:t>4</a:t>
            </a:fld>
            <a:endParaRPr lang="fr-FR" sz="1200" dirty="0">
              <a:solidFill>
                <a:schemeClr val="bg1">
                  <a:lumMod val="65000"/>
                </a:schemeClr>
              </a:solidFill>
            </a:endParaRPr>
          </a:p>
        </p:txBody>
      </p:sp>
      <p:sp>
        <p:nvSpPr>
          <p:cNvPr id="18" name="Pentagone 17"/>
          <p:cNvSpPr/>
          <p:nvPr/>
        </p:nvSpPr>
        <p:spPr>
          <a:xfrm>
            <a:off x="128478" y="2207533"/>
            <a:ext cx="8207022" cy="1560176"/>
          </a:xfrm>
          <a:prstGeom prst="homePlate">
            <a:avLst/>
          </a:prstGeom>
          <a:solidFill>
            <a:srgbClr val="205AA7"/>
          </a:solidFill>
          <a:ln>
            <a:solidFill>
              <a:srgbClr val="205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9" name="ZoneTexte 18"/>
          <p:cNvSpPr txBox="1"/>
          <p:nvPr/>
        </p:nvSpPr>
        <p:spPr>
          <a:xfrm>
            <a:off x="128478" y="2260342"/>
            <a:ext cx="7897092" cy="1200329"/>
          </a:xfrm>
          <a:prstGeom prst="rect">
            <a:avLst/>
          </a:prstGeom>
          <a:noFill/>
        </p:spPr>
        <p:txBody>
          <a:bodyPr wrap="square" rtlCol="0">
            <a:spAutoFit/>
          </a:bodyPr>
          <a:lstStyle/>
          <a:p>
            <a:r>
              <a:rPr lang="fr-FR" sz="2400" b="1" dirty="0">
                <a:solidFill>
                  <a:schemeClr val="bg1"/>
                </a:solidFill>
                <a:latin typeface="Arial" panose="020B0604020202020204" pitchFamily="34" charset="0"/>
                <a:cs typeface="Arial" panose="020B0604020202020204" pitchFamily="34" charset="0"/>
              </a:rPr>
              <a:t>Le secteur financier joue un rôle clé dans l’économie car il gère des </a:t>
            </a:r>
            <a:r>
              <a:rPr lang="fr-FR" sz="2400" b="1" u="sng" dirty="0">
                <a:solidFill>
                  <a:schemeClr val="bg1"/>
                </a:solidFill>
                <a:latin typeface="Arial" panose="020B0604020202020204" pitchFamily="34" charset="0"/>
                <a:cs typeface="Arial" panose="020B0604020202020204" pitchFamily="34" charset="0"/>
              </a:rPr>
              <a:t>flux</a:t>
            </a:r>
            <a:r>
              <a:rPr lang="fr-FR" sz="2400" b="1" dirty="0">
                <a:solidFill>
                  <a:schemeClr val="bg1"/>
                </a:solidFill>
                <a:latin typeface="Arial" panose="020B0604020202020204" pitchFamily="34" charset="0"/>
                <a:cs typeface="Arial" panose="020B0604020202020204" pitchFamily="34" charset="0"/>
              </a:rPr>
              <a:t> entre les acteurs économiques et il assure des </a:t>
            </a:r>
            <a:r>
              <a:rPr lang="fr-FR" sz="2400" b="1" u="sng" dirty="0">
                <a:solidFill>
                  <a:schemeClr val="bg1"/>
                </a:solidFill>
                <a:latin typeface="Arial" panose="020B0604020202020204" pitchFamily="34" charset="0"/>
                <a:cs typeface="Arial" panose="020B0604020202020204" pitchFamily="34" charset="0"/>
              </a:rPr>
              <a:t>services financiers</a:t>
            </a:r>
          </a:p>
        </p:txBody>
      </p:sp>
    </p:spTree>
    <p:extLst>
      <p:ext uri="{BB962C8B-B14F-4D97-AF65-F5344CB8AC3E}">
        <p14:creationId xmlns:p14="http://schemas.microsoft.com/office/powerpoint/2010/main" val="31494137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0" y="155575"/>
            <a:ext cx="2324100" cy="460375"/>
          </a:xfrm>
          <a:prstGeom prst="rect">
            <a:avLst/>
          </a:prstGeom>
        </p:spPr>
        <p:txBody>
          <a:bodyPr vert="horz" wrap="square" lIns="0" tIns="33975" rIns="0" bIns="0" rtlCol="0" anchor="ctr">
            <a:spAutoFit/>
          </a:bodyPr>
          <a:lstStyle/>
          <a:p>
            <a:pPr marL="25168">
              <a:spcBef>
                <a:spcPts val="268"/>
              </a:spcBef>
            </a:pPr>
            <a:r>
              <a:rPr spc="-40" dirty="0"/>
              <a:t>Feuille</a:t>
            </a:r>
            <a:r>
              <a:rPr spc="-119" dirty="0"/>
              <a:t> </a:t>
            </a:r>
            <a:r>
              <a:rPr spc="-99" dirty="0"/>
              <a:t>de</a:t>
            </a:r>
            <a:r>
              <a:rPr spc="-109" dirty="0"/>
              <a:t> </a:t>
            </a:r>
            <a:r>
              <a:rPr spc="-69" dirty="0"/>
              <a:t>route</a:t>
            </a:r>
          </a:p>
        </p:txBody>
      </p:sp>
      <p:sp>
        <p:nvSpPr>
          <p:cNvPr id="3" name="object 3"/>
          <p:cNvSpPr txBox="1"/>
          <p:nvPr/>
        </p:nvSpPr>
        <p:spPr>
          <a:xfrm>
            <a:off x="971600" y="1556792"/>
            <a:ext cx="7465780" cy="5243392"/>
          </a:xfrm>
          <a:prstGeom prst="rect">
            <a:avLst/>
          </a:prstGeom>
        </p:spPr>
        <p:txBody>
          <a:bodyPr vert="horz" wrap="square" lIns="0" tIns="23909" rIns="0" bIns="0" rtlCol="0">
            <a:spAutoFit/>
          </a:bodyPr>
          <a:lstStyle/>
          <a:p>
            <a:pPr>
              <a:spcBef>
                <a:spcPts val="79"/>
              </a:spcBef>
            </a:pPr>
            <a:endParaRPr sz="2000" dirty="0">
              <a:solidFill>
                <a:schemeClr val="bg2"/>
              </a:solidFill>
              <a:cs typeface="Tahoma"/>
            </a:endParaRPr>
          </a:p>
          <a:p>
            <a:pPr marL="366809" indent="-342900">
              <a:spcBef>
                <a:spcPts val="10"/>
              </a:spcBef>
              <a:buFont typeface="Wingdings" panose="05000000000000000000" pitchFamily="2" charset="2"/>
              <a:buChar char="Ø"/>
              <a:tabLst>
                <a:tab pos="346054" algn="l"/>
              </a:tabLst>
            </a:pPr>
            <a:r>
              <a:rPr lang="fr-FR" sz="2000" dirty="0">
                <a:solidFill>
                  <a:schemeClr val="bg2"/>
                </a:solidFill>
                <a:cs typeface="Tahoma"/>
              </a:rPr>
              <a:t>La</a:t>
            </a:r>
            <a:r>
              <a:rPr lang="fr-FR" sz="2000" spc="-79" dirty="0">
                <a:solidFill>
                  <a:schemeClr val="bg2"/>
                </a:solidFill>
                <a:cs typeface="Tahoma"/>
              </a:rPr>
              <a:t> stabilité </a:t>
            </a:r>
            <a:r>
              <a:rPr lang="fr-FR" sz="2000" spc="-59" dirty="0">
                <a:solidFill>
                  <a:schemeClr val="bg2"/>
                </a:solidFill>
                <a:cs typeface="Tahoma"/>
              </a:rPr>
              <a:t>financière, c’est quoi </a:t>
            </a:r>
            <a:r>
              <a:rPr lang="fr-FR" sz="2000" spc="-99" dirty="0">
                <a:solidFill>
                  <a:schemeClr val="bg2"/>
                </a:solidFill>
                <a:cs typeface="Tahoma"/>
              </a:rPr>
              <a:t>?</a:t>
            </a:r>
          </a:p>
          <a:p>
            <a:pPr marL="23909">
              <a:spcBef>
                <a:spcPts val="10"/>
              </a:spcBef>
              <a:tabLst>
                <a:tab pos="346054" algn="l"/>
              </a:tabLst>
            </a:pPr>
            <a:endParaRPr lang="fr-FR" sz="2000" spc="-99" dirty="0">
              <a:solidFill>
                <a:schemeClr val="bg2"/>
              </a:solidFill>
              <a:cs typeface="Tahoma"/>
            </a:endParaRPr>
          </a:p>
          <a:p>
            <a:pPr marL="366809" indent="-342900">
              <a:spcBef>
                <a:spcPts val="10"/>
              </a:spcBef>
              <a:buFont typeface="Wingdings" panose="05000000000000000000" pitchFamily="2" charset="2"/>
              <a:buChar char="Ø"/>
              <a:tabLst>
                <a:tab pos="346054" algn="l"/>
              </a:tabLst>
            </a:pPr>
            <a:r>
              <a:rPr lang="fr-FR" sz="2000" dirty="0">
                <a:solidFill>
                  <a:schemeClr val="bg2"/>
                </a:solidFill>
              </a:rPr>
              <a:t>Ce que l’histoire nous apprend</a:t>
            </a:r>
          </a:p>
          <a:p>
            <a:pPr marL="23909">
              <a:spcBef>
                <a:spcPts val="10"/>
              </a:spcBef>
              <a:tabLst>
                <a:tab pos="346054" algn="l"/>
              </a:tabLst>
            </a:pPr>
            <a:endParaRPr lang="fr-FR" sz="2000" spc="-40" dirty="0">
              <a:solidFill>
                <a:schemeClr val="bg2"/>
              </a:solidFill>
              <a:cs typeface="Tahoma"/>
            </a:endParaRPr>
          </a:p>
          <a:p>
            <a:pPr marL="366809" indent="-342900">
              <a:spcBef>
                <a:spcPts val="10"/>
              </a:spcBef>
              <a:buFont typeface="Wingdings" panose="05000000000000000000" pitchFamily="2" charset="2"/>
              <a:buChar char="Ø"/>
              <a:tabLst>
                <a:tab pos="346054" algn="l"/>
              </a:tabLst>
            </a:pPr>
            <a:r>
              <a:rPr lang="fr-FR" sz="2000" spc="-40" dirty="0">
                <a:solidFill>
                  <a:schemeClr val="bg2"/>
                </a:solidFill>
                <a:cs typeface="Tahoma"/>
              </a:rPr>
              <a:t> </a:t>
            </a:r>
            <a:r>
              <a:rPr sz="2000" spc="-40" dirty="0">
                <a:solidFill>
                  <a:schemeClr val="bg2"/>
                </a:solidFill>
                <a:cs typeface="Tahoma"/>
              </a:rPr>
              <a:t>Les</a:t>
            </a:r>
            <a:r>
              <a:rPr sz="2000" spc="-50" dirty="0">
                <a:solidFill>
                  <a:schemeClr val="bg2"/>
                </a:solidFill>
                <a:cs typeface="Tahoma"/>
              </a:rPr>
              <a:t> </a:t>
            </a:r>
            <a:r>
              <a:rPr sz="2000" spc="-69" dirty="0">
                <a:solidFill>
                  <a:schemeClr val="bg2"/>
                </a:solidFill>
                <a:cs typeface="Tahoma"/>
              </a:rPr>
              <a:t>principes</a:t>
            </a:r>
            <a:r>
              <a:rPr sz="2000" spc="-40" dirty="0">
                <a:solidFill>
                  <a:schemeClr val="bg2"/>
                </a:solidFill>
                <a:cs typeface="Tahoma"/>
              </a:rPr>
              <a:t> </a:t>
            </a:r>
            <a:r>
              <a:rPr sz="2000" spc="-89" dirty="0">
                <a:solidFill>
                  <a:schemeClr val="bg2"/>
                </a:solidFill>
                <a:cs typeface="Tahoma"/>
              </a:rPr>
              <a:t>de</a:t>
            </a:r>
            <a:r>
              <a:rPr sz="2000" spc="-30" dirty="0">
                <a:solidFill>
                  <a:schemeClr val="bg2"/>
                </a:solidFill>
                <a:cs typeface="Tahoma"/>
              </a:rPr>
              <a:t> </a:t>
            </a:r>
            <a:r>
              <a:rPr sz="2000" dirty="0">
                <a:solidFill>
                  <a:schemeClr val="bg2"/>
                </a:solidFill>
                <a:cs typeface="Tahoma"/>
              </a:rPr>
              <a:t>la</a:t>
            </a:r>
            <a:r>
              <a:rPr sz="2000" spc="-40" dirty="0">
                <a:solidFill>
                  <a:schemeClr val="bg2"/>
                </a:solidFill>
                <a:cs typeface="Tahoma"/>
              </a:rPr>
              <a:t> politique </a:t>
            </a:r>
            <a:r>
              <a:rPr sz="2000" spc="-20" dirty="0">
                <a:solidFill>
                  <a:schemeClr val="bg2"/>
                </a:solidFill>
                <a:cs typeface="Tahoma"/>
              </a:rPr>
              <a:t>macroprudentielle</a:t>
            </a:r>
            <a:endParaRPr sz="2000" dirty="0">
              <a:solidFill>
                <a:schemeClr val="bg2"/>
              </a:solidFill>
              <a:cs typeface="Tahoma"/>
            </a:endParaRPr>
          </a:p>
          <a:p>
            <a:pPr marL="342900" indent="-342900">
              <a:spcBef>
                <a:spcPts val="79"/>
              </a:spcBef>
              <a:buFont typeface="Wingdings" panose="05000000000000000000" pitchFamily="2" charset="2"/>
              <a:buChar char="Ø"/>
            </a:pPr>
            <a:endParaRPr sz="2000" dirty="0">
              <a:solidFill>
                <a:schemeClr val="bg2"/>
              </a:solidFill>
              <a:cs typeface="Tahoma"/>
            </a:endParaRPr>
          </a:p>
          <a:p>
            <a:pPr marL="366809" indent="-342900">
              <a:spcBef>
                <a:spcPts val="10"/>
              </a:spcBef>
              <a:buFont typeface="Wingdings" panose="05000000000000000000" pitchFamily="2" charset="2"/>
              <a:buChar char="Ø"/>
              <a:tabLst>
                <a:tab pos="346054" algn="l"/>
              </a:tabLst>
            </a:pPr>
            <a:r>
              <a:rPr sz="2000" dirty="0">
                <a:solidFill>
                  <a:schemeClr val="bg2"/>
                </a:solidFill>
                <a:cs typeface="Tahoma"/>
              </a:rPr>
              <a:t>Le</a:t>
            </a:r>
            <a:r>
              <a:rPr sz="2000" spc="-69" dirty="0">
                <a:solidFill>
                  <a:schemeClr val="bg2"/>
                </a:solidFill>
                <a:cs typeface="Tahoma"/>
              </a:rPr>
              <a:t> cadre </a:t>
            </a:r>
            <a:r>
              <a:rPr lang="fr-FR" sz="2000" spc="-20" dirty="0">
                <a:solidFill>
                  <a:schemeClr val="bg2"/>
                </a:solidFill>
                <a:cs typeface="Tahoma"/>
              </a:rPr>
              <a:t>institutionnel</a:t>
            </a:r>
          </a:p>
          <a:p>
            <a:pPr marL="366809" indent="-342900">
              <a:spcBef>
                <a:spcPts val="10"/>
              </a:spcBef>
              <a:buFont typeface="Wingdings" panose="05000000000000000000" pitchFamily="2" charset="2"/>
              <a:buChar char="Ø"/>
              <a:tabLst>
                <a:tab pos="346054" algn="l"/>
              </a:tabLst>
            </a:pPr>
            <a:endParaRPr lang="fr-FR" sz="2000" spc="-20" dirty="0">
              <a:solidFill>
                <a:schemeClr val="bg2"/>
              </a:solidFill>
              <a:cs typeface="Tahoma"/>
            </a:endParaRPr>
          </a:p>
          <a:p>
            <a:pPr marL="366809" indent="-342900">
              <a:spcBef>
                <a:spcPts val="10"/>
              </a:spcBef>
              <a:buFont typeface="Wingdings" panose="05000000000000000000" pitchFamily="2" charset="2"/>
              <a:buChar char="Ø"/>
              <a:tabLst>
                <a:tab pos="346054" algn="l"/>
              </a:tabLst>
            </a:pPr>
            <a:r>
              <a:rPr lang="fr-FR" sz="2000" dirty="0">
                <a:solidFill>
                  <a:srgbClr val="205AA7"/>
                </a:solidFill>
                <a:cs typeface="Tahoma"/>
              </a:rPr>
              <a:t>Tour d’horizon des risques et réponses </a:t>
            </a:r>
            <a:r>
              <a:rPr lang="fr-FR" sz="2000" dirty="0" err="1">
                <a:solidFill>
                  <a:srgbClr val="205AA7"/>
                </a:solidFill>
                <a:cs typeface="Tahoma"/>
              </a:rPr>
              <a:t>macroprudentielles</a:t>
            </a:r>
            <a:endParaRPr lang="fr-FR" sz="2000" dirty="0">
              <a:solidFill>
                <a:srgbClr val="205AA7"/>
              </a:solidFill>
              <a:cs typeface="Tahoma"/>
            </a:endParaRPr>
          </a:p>
          <a:p>
            <a:pPr marL="1281209" lvl="2" indent="-342900">
              <a:spcBef>
                <a:spcPts val="10"/>
              </a:spcBef>
              <a:buFont typeface="Wingdings" panose="05000000000000000000" pitchFamily="2" charset="2"/>
              <a:buChar char="Ø"/>
              <a:tabLst>
                <a:tab pos="346054" algn="l"/>
              </a:tabLst>
            </a:pPr>
            <a:r>
              <a:rPr lang="fr-FR" sz="2000" dirty="0">
                <a:solidFill>
                  <a:schemeClr val="bg2"/>
                </a:solidFill>
                <a:cs typeface="Tahoma"/>
              </a:rPr>
              <a:t>Risques cycliques et coussin </a:t>
            </a:r>
            <a:r>
              <a:rPr lang="fr-FR" sz="2000" dirty="0" err="1">
                <a:solidFill>
                  <a:schemeClr val="bg2"/>
                </a:solidFill>
                <a:cs typeface="Tahoma"/>
              </a:rPr>
              <a:t>contracyclique</a:t>
            </a:r>
            <a:endParaRPr lang="fr-FR" sz="2000" dirty="0">
              <a:solidFill>
                <a:schemeClr val="bg2"/>
              </a:solidFill>
              <a:cs typeface="Tahoma"/>
            </a:endParaRPr>
          </a:p>
          <a:p>
            <a:pPr marL="1281209" lvl="2" indent="-342900">
              <a:spcBef>
                <a:spcPts val="10"/>
              </a:spcBef>
              <a:buFont typeface="Wingdings" panose="05000000000000000000" pitchFamily="2" charset="2"/>
              <a:buChar char="Ø"/>
              <a:tabLst>
                <a:tab pos="346054" algn="l"/>
              </a:tabLst>
            </a:pPr>
            <a:r>
              <a:rPr lang="fr-FR" sz="2000" dirty="0">
                <a:solidFill>
                  <a:schemeClr val="bg2"/>
                </a:solidFill>
                <a:cs typeface="Tahoma"/>
              </a:rPr>
              <a:t>Marchés immobiliers : résidentiel et commercial</a:t>
            </a:r>
          </a:p>
          <a:p>
            <a:pPr marL="366809" indent="-342900">
              <a:spcBef>
                <a:spcPts val="10"/>
              </a:spcBef>
              <a:buFont typeface="Wingdings" panose="05000000000000000000" pitchFamily="2" charset="2"/>
              <a:buChar char="Ø"/>
              <a:tabLst>
                <a:tab pos="346054" algn="l"/>
              </a:tabLst>
            </a:pPr>
            <a:endParaRPr lang="fr-FR" sz="2000" dirty="0">
              <a:solidFill>
                <a:schemeClr val="bg2"/>
              </a:solidFill>
              <a:cs typeface="Tahoma"/>
            </a:endParaRPr>
          </a:p>
          <a:p>
            <a:pPr marL="23909">
              <a:spcBef>
                <a:spcPts val="10"/>
              </a:spcBef>
              <a:tabLst>
                <a:tab pos="346054" algn="l"/>
              </a:tabLst>
            </a:pPr>
            <a:endParaRPr sz="2000" dirty="0">
              <a:latin typeface="Tahoma"/>
              <a:cs typeface="Tahoma"/>
            </a:endParaRPr>
          </a:p>
          <a:p>
            <a:pPr>
              <a:spcBef>
                <a:spcPts val="89"/>
              </a:spcBef>
            </a:pPr>
            <a:endParaRPr lang="fr-FR" sz="2000" dirty="0">
              <a:latin typeface="Tahoma"/>
              <a:cs typeface="Tahoma"/>
            </a:endParaRPr>
          </a:p>
          <a:p>
            <a:pPr>
              <a:spcBef>
                <a:spcPts val="89"/>
              </a:spcBef>
            </a:pPr>
            <a:endParaRPr sz="3666" dirty="0">
              <a:latin typeface="Tahoma"/>
              <a:cs typeface="Tahoma"/>
            </a:endParaRPr>
          </a:p>
        </p:txBody>
      </p:sp>
    </p:spTree>
    <p:extLst>
      <p:ext uri="{BB962C8B-B14F-4D97-AF65-F5344CB8AC3E}">
        <p14:creationId xmlns:p14="http://schemas.microsoft.com/office/powerpoint/2010/main" val="1802048331"/>
      </p:ext>
    </p:extLst>
  </p:cSld>
  <p:clrMapOvr>
    <a:masterClrMapping/>
  </p:clrMapOvr>
  <p:transition>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0" y="155575"/>
            <a:ext cx="2324100" cy="460375"/>
          </a:xfrm>
          <a:prstGeom prst="rect">
            <a:avLst/>
          </a:prstGeom>
        </p:spPr>
        <p:txBody>
          <a:bodyPr vert="horz" wrap="square" lIns="0" tIns="33975" rIns="0" bIns="0" rtlCol="0" anchor="ctr">
            <a:spAutoFit/>
          </a:bodyPr>
          <a:lstStyle/>
          <a:p>
            <a:pPr marL="25168">
              <a:spcBef>
                <a:spcPts val="268"/>
              </a:spcBef>
            </a:pPr>
            <a:r>
              <a:rPr spc="-40" dirty="0"/>
              <a:t>Feuille</a:t>
            </a:r>
            <a:r>
              <a:rPr spc="-119" dirty="0"/>
              <a:t> </a:t>
            </a:r>
            <a:r>
              <a:rPr spc="-99" dirty="0"/>
              <a:t>de</a:t>
            </a:r>
            <a:r>
              <a:rPr spc="-109" dirty="0"/>
              <a:t> </a:t>
            </a:r>
            <a:r>
              <a:rPr spc="-69" dirty="0"/>
              <a:t>route</a:t>
            </a:r>
          </a:p>
        </p:txBody>
      </p:sp>
      <p:sp>
        <p:nvSpPr>
          <p:cNvPr id="3" name="object 3"/>
          <p:cNvSpPr txBox="1"/>
          <p:nvPr/>
        </p:nvSpPr>
        <p:spPr>
          <a:xfrm>
            <a:off x="971600" y="1556792"/>
            <a:ext cx="7465780" cy="5243392"/>
          </a:xfrm>
          <a:prstGeom prst="rect">
            <a:avLst/>
          </a:prstGeom>
        </p:spPr>
        <p:txBody>
          <a:bodyPr vert="horz" wrap="square" lIns="0" tIns="23909" rIns="0" bIns="0" rtlCol="0">
            <a:spAutoFit/>
          </a:bodyPr>
          <a:lstStyle/>
          <a:p>
            <a:pPr>
              <a:spcBef>
                <a:spcPts val="79"/>
              </a:spcBef>
            </a:pPr>
            <a:endParaRPr sz="2000" dirty="0">
              <a:solidFill>
                <a:schemeClr val="bg2"/>
              </a:solidFill>
              <a:cs typeface="Tahoma"/>
            </a:endParaRPr>
          </a:p>
          <a:p>
            <a:pPr marL="366809" indent="-342900">
              <a:spcBef>
                <a:spcPts val="10"/>
              </a:spcBef>
              <a:buFont typeface="Wingdings" panose="05000000000000000000" pitchFamily="2" charset="2"/>
              <a:buChar char="Ø"/>
              <a:tabLst>
                <a:tab pos="346054" algn="l"/>
              </a:tabLst>
            </a:pPr>
            <a:r>
              <a:rPr lang="fr-FR" sz="2000" dirty="0">
                <a:solidFill>
                  <a:schemeClr val="bg2"/>
                </a:solidFill>
                <a:cs typeface="Tahoma"/>
              </a:rPr>
              <a:t>La</a:t>
            </a:r>
            <a:r>
              <a:rPr lang="fr-FR" sz="2000" spc="-79" dirty="0">
                <a:solidFill>
                  <a:schemeClr val="bg2"/>
                </a:solidFill>
                <a:cs typeface="Tahoma"/>
              </a:rPr>
              <a:t> stabilité </a:t>
            </a:r>
            <a:r>
              <a:rPr lang="fr-FR" sz="2000" spc="-59" dirty="0">
                <a:solidFill>
                  <a:schemeClr val="bg2"/>
                </a:solidFill>
                <a:cs typeface="Tahoma"/>
              </a:rPr>
              <a:t>financière, c’est quoi </a:t>
            </a:r>
            <a:r>
              <a:rPr lang="fr-FR" sz="2000" spc="-99" dirty="0">
                <a:solidFill>
                  <a:schemeClr val="bg2"/>
                </a:solidFill>
                <a:cs typeface="Tahoma"/>
              </a:rPr>
              <a:t>?</a:t>
            </a:r>
          </a:p>
          <a:p>
            <a:pPr marL="23909">
              <a:spcBef>
                <a:spcPts val="10"/>
              </a:spcBef>
              <a:tabLst>
                <a:tab pos="346054" algn="l"/>
              </a:tabLst>
            </a:pPr>
            <a:endParaRPr lang="fr-FR" sz="2000" spc="-99" dirty="0">
              <a:solidFill>
                <a:schemeClr val="bg2"/>
              </a:solidFill>
              <a:cs typeface="Tahoma"/>
            </a:endParaRPr>
          </a:p>
          <a:p>
            <a:pPr marL="366809" indent="-342900">
              <a:spcBef>
                <a:spcPts val="10"/>
              </a:spcBef>
              <a:buFont typeface="Wingdings" panose="05000000000000000000" pitchFamily="2" charset="2"/>
              <a:buChar char="Ø"/>
              <a:tabLst>
                <a:tab pos="346054" algn="l"/>
              </a:tabLst>
            </a:pPr>
            <a:r>
              <a:rPr lang="fr-FR" sz="2000" dirty="0">
                <a:solidFill>
                  <a:schemeClr val="bg2"/>
                </a:solidFill>
              </a:rPr>
              <a:t>Ce que l’histoire nous apprend</a:t>
            </a:r>
          </a:p>
          <a:p>
            <a:pPr marL="23909">
              <a:spcBef>
                <a:spcPts val="10"/>
              </a:spcBef>
              <a:tabLst>
                <a:tab pos="346054" algn="l"/>
              </a:tabLst>
            </a:pPr>
            <a:endParaRPr lang="fr-FR" sz="2000" spc="-40" dirty="0">
              <a:solidFill>
                <a:schemeClr val="bg2"/>
              </a:solidFill>
              <a:cs typeface="Tahoma"/>
            </a:endParaRPr>
          </a:p>
          <a:p>
            <a:pPr marL="366809" indent="-342900">
              <a:spcBef>
                <a:spcPts val="10"/>
              </a:spcBef>
              <a:buFont typeface="Wingdings" panose="05000000000000000000" pitchFamily="2" charset="2"/>
              <a:buChar char="Ø"/>
              <a:tabLst>
                <a:tab pos="346054" algn="l"/>
              </a:tabLst>
            </a:pPr>
            <a:r>
              <a:rPr lang="fr-FR" sz="2000" spc="-40" dirty="0">
                <a:solidFill>
                  <a:schemeClr val="bg2"/>
                </a:solidFill>
                <a:cs typeface="Tahoma"/>
              </a:rPr>
              <a:t> </a:t>
            </a:r>
            <a:r>
              <a:rPr sz="2000" spc="-40" dirty="0">
                <a:solidFill>
                  <a:schemeClr val="bg2"/>
                </a:solidFill>
                <a:cs typeface="Tahoma"/>
              </a:rPr>
              <a:t>Les</a:t>
            </a:r>
            <a:r>
              <a:rPr sz="2000" spc="-50" dirty="0">
                <a:solidFill>
                  <a:schemeClr val="bg2"/>
                </a:solidFill>
                <a:cs typeface="Tahoma"/>
              </a:rPr>
              <a:t> </a:t>
            </a:r>
            <a:r>
              <a:rPr sz="2000" spc="-69" dirty="0">
                <a:solidFill>
                  <a:schemeClr val="bg2"/>
                </a:solidFill>
                <a:cs typeface="Tahoma"/>
              </a:rPr>
              <a:t>principes</a:t>
            </a:r>
            <a:r>
              <a:rPr sz="2000" spc="-40" dirty="0">
                <a:solidFill>
                  <a:schemeClr val="bg2"/>
                </a:solidFill>
                <a:cs typeface="Tahoma"/>
              </a:rPr>
              <a:t> </a:t>
            </a:r>
            <a:r>
              <a:rPr sz="2000" spc="-89" dirty="0">
                <a:solidFill>
                  <a:schemeClr val="bg2"/>
                </a:solidFill>
                <a:cs typeface="Tahoma"/>
              </a:rPr>
              <a:t>de</a:t>
            </a:r>
            <a:r>
              <a:rPr sz="2000" spc="-30" dirty="0">
                <a:solidFill>
                  <a:schemeClr val="bg2"/>
                </a:solidFill>
                <a:cs typeface="Tahoma"/>
              </a:rPr>
              <a:t> </a:t>
            </a:r>
            <a:r>
              <a:rPr sz="2000" dirty="0">
                <a:solidFill>
                  <a:schemeClr val="bg2"/>
                </a:solidFill>
                <a:cs typeface="Tahoma"/>
              </a:rPr>
              <a:t>la</a:t>
            </a:r>
            <a:r>
              <a:rPr sz="2000" spc="-40" dirty="0">
                <a:solidFill>
                  <a:schemeClr val="bg2"/>
                </a:solidFill>
                <a:cs typeface="Tahoma"/>
              </a:rPr>
              <a:t> politique </a:t>
            </a:r>
            <a:r>
              <a:rPr sz="2000" spc="-20" dirty="0">
                <a:solidFill>
                  <a:schemeClr val="bg2"/>
                </a:solidFill>
                <a:cs typeface="Tahoma"/>
              </a:rPr>
              <a:t>macroprudentielle</a:t>
            </a:r>
            <a:endParaRPr sz="2000" dirty="0">
              <a:solidFill>
                <a:schemeClr val="bg2"/>
              </a:solidFill>
              <a:cs typeface="Tahoma"/>
            </a:endParaRPr>
          </a:p>
          <a:p>
            <a:pPr marL="342900" indent="-342900">
              <a:spcBef>
                <a:spcPts val="79"/>
              </a:spcBef>
              <a:buFont typeface="Wingdings" panose="05000000000000000000" pitchFamily="2" charset="2"/>
              <a:buChar char="Ø"/>
            </a:pPr>
            <a:endParaRPr sz="2000" dirty="0">
              <a:solidFill>
                <a:schemeClr val="bg2"/>
              </a:solidFill>
              <a:cs typeface="Tahoma"/>
            </a:endParaRPr>
          </a:p>
          <a:p>
            <a:pPr marL="366809" indent="-342900">
              <a:spcBef>
                <a:spcPts val="10"/>
              </a:spcBef>
              <a:buFont typeface="Wingdings" panose="05000000000000000000" pitchFamily="2" charset="2"/>
              <a:buChar char="Ø"/>
              <a:tabLst>
                <a:tab pos="346054" algn="l"/>
              </a:tabLst>
            </a:pPr>
            <a:r>
              <a:rPr sz="2000" dirty="0">
                <a:solidFill>
                  <a:schemeClr val="bg2"/>
                </a:solidFill>
                <a:cs typeface="Tahoma"/>
              </a:rPr>
              <a:t>Le</a:t>
            </a:r>
            <a:r>
              <a:rPr sz="2000" spc="-69" dirty="0">
                <a:solidFill>
                  <a:schemeClr val="bg2"/>
                </a:solidFill>
                <a:cs typeface="Tahoma"/>
              </a:rPr>
              <a:t> cadre </a:t>
            </a:r>
            <a:r>
              <a:rPr lang="fr-FR" sz="2000" spc="-20" dirty="0">
                <a:solidFill>
                  <a:schemeClr val="bg2"/>
                </a:solidFill>
                <a:cs typeface="Tahoma"/>
              </a:rPr>
              <a:t>institutionnel</a:t>
            </a:r>
          </a:p>
          <a:p>
            <a:pPr marL="366809" indent="-342900">
              <a:spcBef>
                <a:spcPts val="10"/>
              </a:spcBef>
              <a:buFont typeface="Wingdings" panose="05000000000000000000" pitchFamily="2" charset="2"/>
              <a:buChar char="Ø"/>
              <a:tabLst>
                <a:tab pos="346054" algn="l"/>
              </a:tabLst>
            </a:pPr>
            <a:endParaRPr lang="fr-FR" sz="2000" spc="-20" dirty="0">
              <a:solidFill>
                <a:schemeClr val="bg2"/>
              </a:solidFill>
              <a:cs typeface="Tahoma"/>
            </a:endParaRPr>
          </a:p>
          <a:p>
            <a:pPr marL="366809" indent="-342900">
              <a:spcBef>
                <a:spcPts val="10"/>
              </a:spcBef>
              <a:buFont typeface="Wingdings" panose="05000000000000000000" pitchFamily="2" charset="2"/>
              <a:buChar char="Ø"/>
              <a:tabLst>
                <a:tab pos="346054" algn="l"/>
              </a:tabLst>
            </a:pPr>
            <a:r>
              <a:rPr lang="fr-FR" sz="2000" dirty="0">
                <a:solidFill>
                  <a:srgbClr val="205AA7"/>
                </a:solidFill>
                <a:cs typeface="Tahoma"/>
              </a:rPr>
              <a:t>Tour d’horizon des risques et réponses </a:t>
            </a:r>
            <a:r>
              <a:rPr lang="fr-FR" sz="2000" dirty="0" err="1">
                <a:solidFill>
                  <a:srgbClr val="205AA7"/>
                </a:solidFill>
                <a:cs typeface="Tahoma"/>
              </a:rPr>
              <a:t>macroprudentielles</a:t>
            </a:r>
            <a:endParaRPr lang="fr-FR" sz="2000" dirty="0">
              <a:solidFill>
                <a:srgbClr val="205AA7"/>
              </a:solidFill>
              <a:cs typeface="Tahoma"/>
            </a:endParaRPr>
          </a:p>
          <a:p>
            <a:pPr marL="1281209" lvl="2" indent="-342900">
              <a:spcBef>
                <a:spcPts val="10"/>
              </a:spcBef>
              <a:buFont typeface="Wingdings" panose="05000000000000000000" pitchFamily="2" charset="2"/>
              <a:buChar char="Ø"/>
              <a:tabLst>
                <a:tab pos="346054" algn="l"/>
              </a:tabLst>
            </a:pPr>
            <a:r>
              <a:rPr lang="fr-FR" sz="2000" dirty="0">
                <a:solidFill>
                  <a:srgbClr val="205AA7"/>
                </a:solidFill>
                <a:cs typeface="Tahoma"/>
              </a:rPr>
              <a:t>Risques cycliques et coussin </a:t>
            </a:r>
            <a:r>
              <a:rPr lang="fr-FR" sz="2000" dirty="0" err="1">
                <a:solidFill>
                  <a:srgbClr val="205AA7"/>
                </a:solidFill>
                <a:cs typeface="Tahoma"/>
              </a:rPr>
              <a:t>contracyclique</a:t>
            </a:r>
            <a:endParaRPr lang="fr-FR" sz="2000" dirty="0">
              <a:solidFill>
                <a:srgbClr val="205AA7"/>
              </a:solidFill>
              <a:cs typeface="Tahoma"/>
            </a:endParaRPr>
          </a:p>
          <a:p>
            <a:pPr marL="1281209" lvl="2" indent="-342900">
              <a:spcBef>
                <a:spcPts val="10"/>
              </a:spcBef>
              <a:buFont typeface="Wingdings" panose="05000000000000000000" pitchFamily="2" charset="2"/>
              <a:buChar char="Ø"/>
              <a:tabLst>
                <a:tab pos="346054" algn="l"/>
              </a:tabLst>
            </a:pPr>
            <a:r>
              <a:rPr lang="fr-FR" sz="2000" dirty="0">
                <a:solidFill>
                  <a:schemeClr val="bg2"/>
                </a:solidFill>
                <a:cs typeface="Tahoma"/>
              </a:rPr>
              <a:t>Marchés immobiliers</a:t>
            </a:r>
          </a:p>
          <a:p>
            <a:pPr marL="366809" indent="-342900">
              <a:spcBef>
                <a:spcPts val="10"/>
              </a:spcBef>
              <a:buFont typeface="Wingdings" panose="05000000000000000000" pitchFamily="2" charset="2"/>
              <a:buChar char="Ø"/>
              <a:tabLst>
                <a:tab pos="346054" algn="l"/>
              </a:tabLst>
            </a:pPr>
            <a:endParaRPr lang="fr-FR" sz="2000" dirty="0">
              <a:solidFill>
                <a:schemeClr val="bg2"/>
              </a:solidFill>
              <a:cs typeface="Tahoma"/>
            </a:endParaRPr>
          </a:p>
          <a:p>
            <a:pPr marL="23909">
              <a:spcBef>
                <a:spcPts val="10"/>
              </a:spcBef>
              <a:tabLst>
                <a:tab pos="346054" algn="l"/>
              </a:tabLst>
            </a:pPr>
            <a:endParaRPr sz="2000" dirty="0">
              <a:latin typeface="Tahoma"/>
              <a:cs typeface="Tahoma"/>
            </a:endParaRPr>
          </a:p>
          <a:p>
            <a:pPr>
              <a:spcBef>
                <a:spcPts val="89"/>
              </a:spcBef>
            </a:pPr>
            <a:endParaRPr lang="fr-FR" sz="2000" dirty="0">
              <a:latin typeface="Tahoma"/>
              <a:cs typeface="Tahoma"/>
            </a:endParaRPr>
          </a:p>
          <a:p>
            <a:pPr>
              <a:spcBef>
                <a:spcPts val="89"/>
              </a:spcBef>
            </a:pPr>
            <a:endParaRPr sz="3666" dirty="0">
              <a:latin typeface="Tahoma"/>
              <a:cs typeface="Tahoma"/>
            </a:endParaRPr>
          </a:p>
        </p:txBody>
      </p:sp>
    </p:spTree>
    <p:extLst>
      <p:ext uri="{BB962C8B-B14F-4D97-AF65-F5344CB8AC3E}">
        <p14:creationId xmlns:p14="http://schemas.microsoft.com/office/powerpoint/2010/main" val="39769546"/>
      </p:ext>
    </p:extLst>
  </p:cSld>
  <p:clrMapOvr>
    <a:masterClrMapping/>
  </p:clrMapOvr>
  <p:transition>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 dirty="0"/>
              <a:t>Risques Cycliques et Coussin Contracyclique (1</a:t>
            </a:r>
            <a:r>
              <a:rPr lang="fr" dirty="0">
                <a:sym typeface="Wingdings" panose="05000000000000000000" pitchFamily="2" charset="2"/>
              </a:rPr>
              <a:t>/10)</a:t>
            </a:r>
            <a:br>
              <a:rPr lang="fr" dirty="0"/>
            </a:br>
            <a:endParaRPr lang="fr-FR" dirty="0"/>
          </a:p>
        </p:txBody>
      </p:sp>
      <p:sp>
        <p:nvSpPr>
          <p:cNvPr id="3" name="Espace réservé du pied de page 2"/>
          <p:cNvSpPr>
            <a:spLocks noGrp="1"/>
          </p:cNvSpPr>
          <p:nvPr>
            <p:ph type="ftr" sz="quarter" idx="3"/>
          </p:nvPr>
        </p:nvSpPr>
        <p:spPr/>
        <p:txBody>
          <a:bodyPr/>
          <a:lstStyle/>
          <a:p>
            <a:endParaRPr lang="fr-FR" dirty="0"/>
          </a:p>
        </p:txBody>
      </p:sp>
      <p:sp>
        <p:nvSpPr>
          <p:cNvPr id="4" name="Espace réservé du numéro de diapositive 3"/>
          <p:cNvSpPr>
            <a:spLocks noGrp="1"/>
          </p:cNvSpPr>
          <p:nvPr>
            <p:ph type="sldNum" sz="quarter" idx="4"/>
          </p:nvPr>
        </p:nvSpPr>
        <p:spPr/>
        <p:txBody>
          <a:bodyPr/>
          <a:lstStyle/>
          <a:p>
            <a:fld id="{A5612AF6-3794-417C-8315-010C3BB3AD18}" type="slidenum">
              <a:rPr lang="fr-FR" smtClean="0"/>
              <a:pPr/>
              <a:t>42</a:t>
            </a:fld>
            <a:endParaRPr lang="fr-FR" dirty="0"/>
          </a:p>
        </p:txBody>
      </p:sp>
      <p:sp>
        <p:nvSpPr>
          <p:cNvPr id="5" name="Espace réservé du contenu 4"/>
          <p:cNvSpPr>
            <a:spLocks noGrp="1"/>
          </p:cNvSpPr>
          <p:nvPr>
            <p:ph idx="1"/>
          </p:nvPr>
        </p:nvSpPr>
        <p:spPr>
          <a:xfrm>
            <a:off x="468000" y="1440001"/>
            <a:ext cx="8229600" cy="3501168"/>
          </a:xfrm>
        </p:spPr>
        <p:txBody>
          <a:bodyPr>
            <a:normAutofit fontScale="92500" lnSpcReduction="20000"/>
          </a:bodyPr>
          <a:lstStyle/>
          <a:p>
            <a:pPr>
              <a:buFont typeface="Wingdings" panose="05000000000000000000" pitchFamily="2" charset="2"/>
              <a:buChar char="Ø"/>
            </a:pPr>
            <a:r>
              <a:rPr lang="fr" sz="2400" dirty="0"/>
              <a:t>Le </a:t>
            </a:r>
            <a:r>
              <a:rPr lang="fr" sz="2400" b="1" dirty="0"/>
              <a:t>ratio de capital tend à être procyclique</a:t>
            </a:r>
            <a:endParaRPr lang="fr-FR" sz="2400" b="1" dirty="0"/>
          </a:p>
          <a:p>
            <a:pPr lvl="1">
              <a:buFont typeface="Wingdings" panose="05000000000000000000" pitchFamily="2" charset="2"/>
              <a:buChar char="Ø"/>
            </a:pPr>
            <a:r>
              <a:rPr lang="fr" sz="2000" dirty="0"/>
              <a:t>Il tend à augmenter dans les bons moments</a:t>
            </a:r>
          </a:p>
          <a:p>
            <a:pPr lvl="2">
              <a:buFont typeface="Wingdings" panose="05000000000000000000" pitchFamily="2" charset="2"/>
              <a:buChar char="Ø"/>
            </a:pPr>
            <a:r>
              <a:rPr lang="fr" sz="1600" dirty="0"/>
              <a:t>Perception du risque plus basse, </a:t>
            </a:r>
          </a:p>
          <a:p>
            <a:pPr lvl="2">
              <a:buFont typeface="Wingdings" panose="05000000000000000000" pitchFamily="2" charset="2"/>
              <a:buChar char="Ø"/>
            </a:pPr>
            <a:r>
              <a:rPr lang="fr" sz="1600" dirty="0"/>
              <a:t>Volume de prêts plus important,</a:t>
            </a:r>
            <a:endParaRPr lang="fr-FR" sz="1600" dirty="0"/>
          </a:p>
          <a:p>
            <a:pPr lvl="2">
              <a:buFont typeface="Wingdings" panose="05000000000000000000" pitchFamily="2" charset="2"/>
              <a:buChar char="Ø"/>
            </a:pPr>
            <a:r>
              <a:rPr lang="fr" sz="1600" dirty="0"/>
              <a:t>Encore plus prononcé pendant la longue phase d’expansion du cycle financier</a:t>
            </a:r>
          </a:p>
          <a:p>
            <a:pPr lvl="1">
              <a:buFont typeface="Wingdings" panose="05000000000000000000" pitchFamily="2" charset="2"/>
              <a:buChar char="Ø"/>
            </a:pPr>
            <a:r>
              <a:rPr lang="fr" sz="2000" dirty="0"/>
              <a:t>Il diminue dans les moments difficiles</a:t>
            </a:r>
          </a:p>
          <a:p>
            <a:pPr lvl="2">
              <a:buFont typeface="Wingdings" panose="05000000000000000000" pitchFamily="2" charset="2"/>
              <a:buChar char="Ø"/>
            </a:pPr>
            <a:r>
              <a:rPr lang="fr" sz="1600" dirty="0"/>
              <a:t>Risque de réajustement des prix (actions, immobiliers, etc.),</a:t>
            </a:r>
            <a:endParaRPr lang="fr-FR" sz="1600" dirty="0"/>
          </a:p>
          <a:p>
            <a:pPr lvl="2">
              <a:buFont typeface="Wingdings" panose="05000000000000000000" pitchFamily="2" charset="2"/>
              <a:buChar char="Ø"/>
            </a:pPr>
            <a:r>
              <a:rPr lang="fr" sz="1600" dirty="0"/>
              <a:t>Demande et offre de crédit plus faible, encore plus faibles si la prise de risque étaient </a:t>
            </a:r>
            <a:r>
              <a:rPr lang="fr-FR" sz="1600" dirty="0"/>
              <a:t>ex ante forte.</a:t>
            </a:r>
          </a:p>
          <a:p>
            <a:pPr lvl="2">
              <a:buFont typeface="Wingdings" panose="05000000000000000000" pitchFamily="2" charset="2"/>
              <a:buChar char="Ø"/>
            </a:pPr>
            <a:endParaRPr lang="fr-FR" sz="1600" dirty="0"/>
          </a:p>
          <a:p>
            <a:pPr lvl="2">
              <a:buFont typeface="Wingdings" panose="05000000000000000000" pitchFamily="2" charset="2"/>
              <a:buChar char="Ø"/>
            </a:pPr>
            <a:endParaRPr lang="fr-FR" sz="1600" dirty="0"/>
          </a:p>
          <a:p>
            <a:pPr>
              <a:buFont typeface="Wingdings" panose="05000000000000000000" pitchFamily="2" charset="2"/>
              <a:buChar char="Ø"/>
            </a:pPr>
            <a:r>
              <a:rPr lang="fr-FR" sz="2000" dirty="0"/>
              <a:t>Besoin d’un outil pour limiter le risque de contraction forte du crédit </a:t>
            </a:r>
            <a:r>
              <a:rPr lang="fr-FR" sz="2000" i="1" dirty="0"/>
              <a:t>(« </a:t>
            </a:r>
            <a:r>
              <a:rPr lang="fr-FR" sz="2000" i="1" dirty="0" err="1"/>
              <a:t>credit</a:t>
            </a:r>
            <a:r>
              <a:rPr lang="fr-FR" sz="2000" i="1" dirty="0"/>
              <a:t> </a:t>
            </a:r>
            <a:r>
              <a:rPr lang="fr-FR" sz="2000" i="1" dirty="0" err="1"/>
              <a:t>crunch</a:t>
            </a:r>
            <a:r>
              <a:rPr lang="fr-FR" sz="2000" i="1" dirty="0"/>
              <a:t> »</a:t>
            </a:r>
            <a:r>
              <a:rPr lang="fr-FR" sz="2000" dirty="0"/>
              <a:t>) en cas de retournement du cycle financier =&gt; mesure en capital : le coussin </a:t>
            </a:r>
            <a:r>
              <a:rPr lang="fr-FR" sz="2000" dirty="0" err="1"/>
              <a:t>contracyclique</a:t>
            </a:r>
            <a:endParaRPr lang="fr-FR" sz="2000" dirty="0"/>
          </a:p>
        </p:txBody>
      </p:sp>
    </p:spTree>
    <p:extLst>
      <p:ext uri="{BB962C8B-B14F-4D97-AF65-F5344CB8AC3E}">
        <p14:creationId xmlns:p14="http://schemas.microsoft.com/office/powerpoint/2010/main" val="37120715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 dirty="0"/>
              <a:t>Risques Cycliques et Coussin Contracyclique (2/10)</a:t>
            </a:r>
            <a:br>
              <a:rPr lang="fr" dirty="0"/>
            </a:br>
            <a:r>
              <a:rPr lang="fr" sz="2000" dirty="0"/>
              <a:t>Philosophie derrière l’instrument</a:t>
            </a:r>
            <a:r>
              <a:rPr lang="fr" dirty="0"/>
              <a:t> </a:t>
            </a:r>
            <a:endParaRPr lang="fr-FR" dirty="0"/>
          </a:p>
        </p:txBody>
      </p:sp>
      <p:sp>
        <p:nvSpPr>
          <p:cNvPr id="3" name="Espace réservé du pied de page 2"/>
          <p:cNvSpPr>
            <a:spLocks noGrp="1"/>
          </p:cNvSpPr>
          <p:nvPr>
            <p:ph type="ftr" sz="quarter" idx="3"/>
          </p:nvPr>
        </p:nvSpPr>
        <p:spPr/>
        <p:txBody>
          <a:bodyPr/>
          <a:lstStyle/>
          <a:p>
            <a:endParaRPr lang="fr-FR" dirty="0"/>
          </a:p>
        </p:txBody>
      </p:sp>
      <p:sp>
        <p:nvSpPr>
          <p:cNvPr id="4" name="Espace réservé du numéro de diapositive 3"/>
          <p:cNvSpPr>
            <a:spLocks noGrp="1"/>
          </p:cNvSpPr>
          <p:nvPr>
            <p:ph type="sldNum" sz="quarter" idx="4"/>
          </p:nvPr>
        </p:nvSpPr>
        <p:spPr/>
        <p:txBody>
          <a:bodyPr/>
          <a:lstStyle/>
          <a:p>
            <a:fld id="{A5612AF6-3794-417C-8315-010C3BB3AD18}" type="slidenum">
              <a:rPr lang="fr-FR" smtClean="0"/>
              <a:pPr/>
              <a:t>43</a:t>
            </a:fld>
            <a:endParaRPr lang="fr-FR" dirty="0"/>
          </a:p>
        </p:txBody>
      </p:sp>
      <p:pic>
        <p:nvPicPr>
          <p:cNvPr id="6"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9227" y="4824140"/>
            <a:ext cx="714461" cy="5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Espace réservé du contenu 4"/>
          <p:cNvSpPr>
            <a:spLocks noGrp="1"/>
          </p:cNvSpPr>
          <p:nvPr>
            <p:ph idx="1"/>
          </p:nvPr>
        </p:nvSpPr>
        <p:spPr>
          <a:xfrm>
            <a:off x="2123728" y="2992150"/>
            <a:ext cx="7020272" cy="1300945"/>
          </a:xfrm>
        </p:spPr>
        <p:txBody>
          <a:bodyPr>
            <a:normAutofit fontScale="92500" lnSpcReduction="20000"/>
          </a:bodyPr>
          <a:lstStyle/>
          <a:p>
            <a:pPr>
              <a:buFont typeface="Wingdings" panose="05000000000000000000" pitchFamily="2" charset="2"/>
              <a:buChar char="Ø"/>
            </a:pPr>
            <a:r>
              <a:rPr lang="fr" sz="2800" dirty="0"/>
              <a:t>Mise en œuvre : Graduation</a:t>
            </a:r>
          </a:p>
          <a:p>
            <a:pPr lvl="1"/>
            <a:r>
              <a:rPr lang="fr" sz="1600" dirty="0"/>
              <a:t>Réduire les coûts d'ajustement / besoin de surveiller l'impact en temps réel.</a:t>
            </a:r>
          </a:p>
          <a:p>
            <a:pPr lvl="1"/>
            <a:r>
              <a:rPr lang="fr" sz="1600" dirty="0"/>
              <a:t>Éviter de créer un faux sentiment de crise imminente.</a:t>
            </a:r>
          </a:p>
          <a:p>
            <a:pPr lvl="1"/>
            <a:r>
              <a:rPr lang="fr" sz="1600" dirty="0"/>
              <a:t>Éviter une réaction excessive au niveau des prêts bancaires / des taux d’emprunt.</a:t>
            </a:r>
            <a:endParaRPr lang="en-US" sz="1600" dirty="0"/>
          </a:p>
        </p:txBody>
      </p:sp>
      <p:grpSp>
        <p:nvGrpSpPr>
          <p:cNvPr id="5" name="Groupe 4"/>
          <p:cNvGrpSpPr/>
          <p:nvPr/>
        </p:nvGrpSpPr>
        <p:grpSpPr>
          <a:xfrm>
            <a:off x="467544" y="1412896"/>
            <a:ext cx="8352472" cy="1381576"/>
            <a:chOff x="467544" y="1412896"/>
            <a:chExt cx="8352472" cy="1381576"/>
          </a:xfrm>
        </p:grpSpPr>
        <p:sp>
          <p:nvSpPr>
            <p:cNvPr id="9" name="Espace réservé du contenu 4"/>
            <p:cNvSpPr txBox="1">
              <a:spLocks/>
            </p:cNvSpPr>
            <p:nvPr/>
          </p:nvSpPr>
          <p:spPr>
            <a:xfrm>
              <a:off x="2123728" y="1412896"/>
              <a:ext cx="6696288" cy="1381576"/>
            </a:xfrm>
            <a:prstGeom prst="rect">
              <a:avLst/>
            </a:prstGeom>
          </p:spPr>
          <p:txBody>
            <a:bodyPr vert="horz" lIns="91440" tIns="45720" rIns="91440" bIns="45720" rtlCol="0">
              <a:normAutofit fontScale="70000" lnSpcReduction="20000"/>
            </a:bodyPr>
            <a:lstStyle>
              <a:lvl1pPr marL="252000" indent="-252000" algn="l" defTabSz="914400" rtl="0" eaLnBrk="1" latinLnBrk="0" hangingPunct="1">
                <a:spcBef>
                  <a:spcPct val="20000"/>
                </a:spcBef>
                <a:buFont typeface="Wingdings" panose="05000000000000000000" pitchFamily="2" charset="2"/>
                <a:buChar char="§"/>
                <a:defRPr sz="2600" kern="1200">
                  <a:solidFill>
                    <a:srgbClr val="205AA7"/>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rgbClr val="205AA7"/>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pPr>
              <a:r>
                <a:rPr lang="fr" sz="3300" dirty="0"/>
                <a:t>Objectif : Résilience</a:t>
              </a:r>
              <a:endParaRPr lang="en-US" dirty="0"/>
            </a:p>
            <a:p>
              <a:pPr lvl="1"/>
              <a:r>
                <a:rPr lang="fr" sz="1900" dirty="0"/>
                <a:t>L'objectif principal est d'accroître la résilience des banques face aux pertes cycliques.</a:t>
              </a:r>
            </a:p>
            <a:p>
              <a:pPr lvl="1"/>
              <a:r>
                <a:rPr lang="fr" sz="1900" dirty="0"/>
                <a:t>Ce coussin est une </a:t>
              </a:r>
              <a:r>
                <a:rPr lang="fr" sz="1900" b="1" dirty="0"/>
                <a:t>réserve de protection du crédit.</a:t>
              </a:r>
              <a:endParaRPr lang="fr" sz="1900" dirty="0"/>
            </a:p>
            <a:p>
              <a:pPr lvl="1"/>
              <a:r>
                <a:rPr lang="fr-FR" sz="1900" dirty="0"/>
                <a:t>Cette réserve en capital pourra </a:t>
              </a:r>
              <a:r>
                <a:rPr lang="fr-FR" sz="1900" b="1" dirty="0"/>
                <a:t>être mobilisée/relâchée afin de produire du crédit en cas de choc financier majeur et de préserver l’offre de crédit à l’économie.</a:t>
              </a: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412896"/>
              <a:ext cx="1346260"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6733"/>
          <a:stretch/>
        </p:blipFill>
        <p:spPr bwMode="auto">
          <a:xfrm>
            <a:off x="197802" y="3105786"/>
            <a:ext cx="1925926" cy="899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Espace réservé du contenu 4"/>
          <p:cNvSpPr txBox="1">
            <a:spLocks/>
          </p:cNvSpPr>
          <p:nvPr/>
        </p:nvSpPr>
        <p:spPr>
          <a:xfrm>
            <a:off x="2123728" y="4437112"/>
            <a:ext cx="6696288" cy="1512168"/>
          </a:xfrm>
          <a:prstGeom prst="rect">
            <a:avLst/>
          </a:prstGeom>
        </p:spPr>
        <p:txBody>
          <a:bodyPr vert="horz" lIns="91440" tIns="45720" rIns="91440" bIns="45720" rtlCol="0">
            <a:normAutofit fontScale="92500" lnSpcReduction="10000"/>
          </a:bodyPr>
          <a:lstStyle>
            <a:lvl1pPr marL="252000" indent="-252000" algn="l" defTabSz="914400" rtl="0" eaLnBrk="1" latinLnBrk="0" hangingPunct="1">
              <a:spcBef>
                <a:spcPct val="20000"/>
              </a:spcBef>
              <a:buFont typeface="Wingdings" panose="05000000000000000000" pitchFamily="2" charset="2"/>
              <a:buChar char="§"/>
              <a:defRPr sz="2600" kern="1200">
                <a:solidFill>
                  <a:srgbClr val="205AA7"/>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rgbClr val="205AA7"/>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pPr>
            <a:r>
              <a:rPr lang="fr" sz="2800" dirty="0"/>
              <a:t>Étalonnage : discrétion guidée</a:t>
            </a:r>
          </a:p>
          <a:p>
            <a:pPr lvl="1"/>
            <a:r>
              <a:rPr lang="fr" sz="1600" dirty="0"/>
              <a:t>Pluralité des méthodes pour faire face aux risques multidimensionnels.</a:t>
            </a:r>
          </a:p>
          <a:p>
            <a:pPr lvl="1"/>
            <a:r>
              <a:rPr lang="fr" sz="1600" dirty="0"/>
              <a:t>Expertise pour unifier les différentes méthodes en un seul diagnostic.</a:t>
            </a:r>
          </a:p>
          <a:p>
            <a:pPr lvl="1"/>
            <a:r>
              <a:rPr lang="fr" sz="1600" dirty="0"/>
              <a:t>Pouvoir discrétionnaire du HCSF quant à la décision finale.</a:t>
            </a:r>
          </a:p>
          <a:p>
            <a:pPr lvl="1"/>
            <a:r>
              <a:rPr lang="fr" sz="1600" dirty="0"/>
              <a:t>La communication fait partie de la décision.</a:t>
            </a:r>
          </a:p>
        </p:txBody>
      </p:sp>
      <p:pic>
        <p:nvPicPr>
          <p:cNvPr id="13"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3366" y="5085184"/>
            <a:ext cx="606226" cy="5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6351" y="4545184"/>
            <a:ext cx="560255" cy="5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Connecteur droit avec flèche 14"/>
          <p:cNvCxnSpPr>
            <a:stCxn id="14" idx="3"/>
            <a:endCxn id="6" idx="1"/>
          </p:cNvCxnSpPr>
          <p:nvPr/>
        </p:nvCxnSpPr>
        <p:spPr>
          <a:xfrm>
            <a:off x="876606" y="4815184"/>
            <a:ext cx="172621" cy="2789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a:stCxn id="13" idx="3"/>
            <a:endCxn id="6" idx="1"/>
          </p:cNvCxnSpPr>
          <p:nvPr/>
        </p:nvCxnSpPr>
        <p:spPr>
          <a:xfrm flipV="1">
            <a:off x="899592" y="5094140"/>
            <a:ext cx="149635" cy="2610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1952853" y="4909474"/>
            <a:ext cx="341750" cy="369332"/>
          </a:xfrm>
          <a:prstGeom prst="rect">
            <a:avLst/>
          </a:prstGeom>
          <a:noFill/>
        </p:spPr>
        <p:txBody>
          <a:bodyPr wrap="square" rtlCol="0">
            <a:spAutoFit/>
          </a:bodyPr>
          <a:lstStyle/>
          <a:p>
            <a:r>
              <a:rPr lang="fr" b="1" dirty="0">
                <a:solidFill>
                  <a:srgbClr val="00B050"/>
                </a:solidFill>
              </a:rPr>
              <a:t>%</a:t>
            </a:r>
            <a:endParaRPr lang="fr-FR" b="1" dirty="0">
              <a:solidFill>
                <a:srgbClr val="00B050"/>
              </a:solidFill>
            </a:endParaRPr>
          </a:p>
        </p:txBody>
      </p:sp>
      <p:cxnSp>
        <p:nvCxnSpPr>
          <p:cNvPr id="18" name="Connecteur droit avec flèche 17"/>
          <p:cNvCxnSpPr>
            <a:stCxn id="6" idx="3"/>
            <a:endCxn id="17" idx="1"/>
          </p:cNvCxnSpPr>
          <p:nvPr/>
        </p:nvCxnSpPr>
        <p:spPr>
          <a:xfrm>
            <a:off x="1763688" y="5094140"/>
            <a:ext cx="18916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05053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 dirty="0"/>
              <a:t>Risques Cycliques et Coussin Contracyclique (3/10)</a:t>
            </a:r>
            <a:br>
              <a:rPr lang="fr" dirty="0"/>
            </a:br>
            <a:r>
              <a:rPr lang="fr" sz="2000" dirty="0"/>
              <a:t>CADRE analytique pour fixer le taux de ce coussin (1/2)</a:t>
            </a:r>
            <a:endParaRPr lang="fr-FR" dirty="0"/>
          </a:p>
        </p:txBody>
      </p:sp>
      <p:sp>
        <p:nvSpPr>
          <p:cNvPr id="3" name="Espace réservé du pied de page 2"/>
          <p:cNvSpPr>
            <a:spLocks noGrp="1"/>
          </p:cNvSpPr>
          <p:nvPr>
            <p:ph type="ftr" sz="quarter" idx="3"/>
          </p:nvPr>
        </p:nvSpPr>
        <p:spPr/>
        <p:txBody>
          <a:bodyPr/>
          <a:lstStyle/>
          <a:p>
            <a:endParaRPr lang="fr-FR" dirty="0"/>
          </a:p>
        </p:txBody>
      </p:sp>
      <p:sp>
        <p:nvSpPr>
          <p:cNvPr id="4" name="Espace réservé du numéro de diapositive 3"/>
          <p:cNvSpPr>
            <a:spLocks noGrp="1"/>
          </p:cNvSpPr>
          <p:nvPr>
            <p:ph type="sldNum" sz="quarter" idx="4"/>
          </p:nvPr>
        </p:nvSpPr>
        <p:spPr/>
        <p:txBody>
          <a:bodyPr/>
          <a:lstStyle/>
          <a:p>
            <a:fld id="{A5612AF6-3794-417C-8315-010C3BB3AD18}" type="slidenum">
              <a:rPr lang="fr-FR" smtClean="0"/>
              <a:pPr/>
              <a:t>44</a:t>
            </a:fld>
            <a:endParaRPr lang="fr-FR" dirty="0"/>
          </a:p>
        </p:txBody>
      </p:sp>
      <p:graphicFrame>
        <p:nvGraphicFramePr>
          <p:cNvPr id="22" name="Diagramme 21"/>
          <p:cNvGraphicFramePr/>
          <p:nvPr/>
        </p:nvGraphicFramePr>
        <p:xfrm>
          <a:off x="468001" y="1916833"/>
          <a:ext cx="8244400" cy="4104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 name="ZoneTexte 22"/>
          <p:cNvSpPr txBox="1"/>
          <p:nvPr/>
        </p:nvSpPr>
        <p:spPr>
          <a:xfrm>
            <a:off x="468000" y="1143000"/>
            <a:ext cx="7488376" cy="646331"/>
          </a:xfrm>
          <a:prstGeom prst="rect">
            <a:avLst/>
          </a:prstGeom>
          <a:noFill/>
        </p:spPr>
        <p:txBody>
          <a:bodyPr wrap="square" rtlCol="0">
            <a:spAutoFit/>
          </a:bodyPr>
          <a:lstStyle/>
          <a:p>
            <a:pPr marL="285750" indent="-285750">
              <a:buFont typeface="Wingdings" panose="05000000000000000000" pitchFamily="2" charset="2"/>
              <a:buChar char="Ø"/>
            </a:pPr>
            <a:r>
              <a:rPr lang="fr-FR" dirty="0">
                <a:solidFill>
                  <a:srgbClr val="205AA7"/>
                </a:solidFill>
              </a:rPr>
              <a:t>Le cadre analytique pour fixer le taux du coussin </a:t>
            </a:r>
            <a:r>
              <a:rPr lang="fr-FR" dirty="0" err="1">
                <a:solidFill>
                  <a:srgbClr val="205AA7"/>
                </a:solidFill>
              </a:rPr>
              <a:t>contracyclique</a:t>
            </a:r>
            <a:r>
              <a:rPr lang="fr-FR" dirty="0">
                <a:solidFill>
                  <a:srgbClr val="205AA7"/>
                </a:solidFill>
              </a:rPr>
              <a:t> repose sur une stratégie en </a:t>
            </a:r>
            <a:r>
              <a:rPr lang="fr-FR" b="1" dirty="0">
                <a:solidFill>
                  <a:srgbClr val="205AA7"/>
                </a:solidFill>
              </a:rPr>
              <a:t>4 étapes </a:t>
            </a:r>
            <a:r>
              <a:rPr lang="fr-FR" dirty="0">
                <a:solidFill>
                  <a:srgbClr val="205AA7"/>
                </a:solidFill>
              </a:rPr>
              <a:t>:</a:t>
            </a:r>
          </a:p>
        </p:txBody>
      </p:sp>
    </p:spTree>
    <p:extLst>
      <p:ext uri="{BB962C8B-B14F-4D97-AF65-F5344CB8AC3E}">
        <p14:creationId xmlns:p14="http://schemas.microsoft.com/office/powerpoint/2010/main" val="31277988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p:txBody>
          <a:bodyPr/>
          <a:lstStyle/>
          <a:p>
            <a:endParaRPr lang="fr-FR" dirty="0"/>
          </a:p>
        </p:txBody>
      </p:sp>
      <p:sp>
        <p:nvSpPr>
          <p:cNvPr id="4" name="Espace réservé du numéro de diapositive 3"/>
          <p:cNvSpPr>
            <a:spLocks noGrp="1"/>
          </p:cNvSpPr>
          <p:nvPr>
            <p:ph type="sldNum" sz="quarter" idx="4"/>
          </p:nvPr>
        </p:nvSpPr>
        <p:spPr/>
        <p:txBody>
          <a:bodyPr/>
          <a:lstStyle/>
          <a:p>
            <a:fld id="{A5612AF6-3794-417C-8315-010C3BB3AD18}" type="slidenum">
              <a:rPr lang="fr-FR" smtClean="0"/>
              <a:pPr/>
              <a:t>45</a:t>
            </a:fld>
            <a:endParaRPr lang="fr-FR" dirty="0"/>
          </a:p>
        </p:txBody>
      </p:sp>
      <p:sp>
        <p:nvSpPr>
          <p:cNvPr id="12" name="Espace réservé du contenu 4"/>
          <p:cNvSpPr txBox="1">
            <a:spLocks/>
          </p:cNvSpPr>
          <p:nvPr/>
        </p:nvSpPr>
        <p:spPr>
          <a:xfrm>
            <a:off x="368670" y="1268760"/>
            <a:ext cx="8523810" cy="4797312"/>
          </a:xfrm>
          <a:prstGeom prst="rect">
            <a:avLst/>
          </a:prstGeom>
        </p:spPr>
        <p:txBody>
          <a:bodyPr vert="horz" lIns="91440" tIns="45720" rIns="91440" bIns="45720" rtlCol="0">
            <a:normAutofit fontScale="92500" lnSpcReduction="20000"/>
          </a:bodyPr>
          <a:lstStyle>
            <a:lvl1pPr marL="252000" indent="-252000" algn="l" defTabSz="914400" rtl="0" eaLnBrk="1" latinLnBrk="0" hangingPunct="1">
              <a:spcBef>
                <a:spcPct val="20000"/>
              </a:spcBef>
              <a:buFont typeface="Wingdings" panose="05000000000000000000" pitchFamily="2" charset="2"/>
              <a:buChar char="§"/>
              <a:defRPr sz="2600" kern="1200">
                <a:solidFill>
                  <a:srgbClr val="205AA7"/>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rgbClr val="205AA7"/>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4975" indent="-342900">
              <a:lnSpc>
                <a:spcPct val="105000"/>
              </a:lnSpc>
              <a:spcBef>
                <a:spcPts val="50"/>
              </a:spcBef>
              <a:spcAft>
                <a:spcPts val="0"/>
              </a:spcAft>
              <a:buFont typeface="+mj-lt"/>
              <a:buAutoNum type="arabicPeriod"/>
            </a:pPr>
            <a:r>
              <a:rPr lang="fr-FR" sz="1600" b="1" dirty="0"/>
              <a:t>Une caractérisation du niveau des risques systémiques cycliques en France et de leur soutenabilité</a:t>
            </a:r>
          </a:p>
          <a:p>
            <a:pPr marL="694350" lvl="1" indent="-342900">
              <a:lnSpc>
                <a:spcPct val="105000"/>
              </a:lnSpc>
              <a:spcBef>
                <a:spcPts val="50"/>
              </a:spcBef>
              <a:spcAft>
                <a:spcPts val="0"/>
              </a:spcAft>
            </a:pPr>
            <a:r>
              <a:rPr lang="fr-FR" sz="1600" dirty="0"/>
              <a:t>Indicateurs d’accélération du crédit (gaps de crédit), taux, valorisation.</a:t>
            </a:r>
          </a:p>
          <a:p>
            <a:pPr marL="694350" lvl="1" indent="-342900">
              <a:lnSpc>
                <a:spcPct val="105000"/>
              </a:lnSpc>
              <a:spcBef>
                <a:spcPts val="50"/>
              </a:spcBef>
              <a:spcAft>
                <a:spcPts val="0"/>
              </a:spcAft>
            </a:pPr>
            <a:r>
              <a:rPr lang="fr-FR" sz="1600" dirty="0"/>
              <a:t>Dynamique de marchés.</a:t>
            </a:r>
          </a:p>
          <a:p>
            <a:pPr marL="694350" lvl="1" indent="-342900">
              <a:lnSpc>
                <a:spcPct val="105000"/>
              </a:lnSpc>
              <a:spcBef>
                <a:spcPts val="50"/>
              </a:spcBef>
              <a:spcAft>
                <a:spcPts val="0"/>
              </a:spcAft>
            </a:pPr>
            <a:r>
              <a:rPr lang="fr-FR" sz="1600" dirty="0"/>
              <a:t>Indicateurs de stock de vulnérabilité tels que les niveaux de dette.</a:t>
            </a:r>
          </a:p>
          <a:p>
            <a:pPr lvl="1" indent="0">
              <a:lnSpc>
                <a:spcPct val="105000"/>
              </a:lnSpc>
              <a:spcBef>
                <a:spcPts val="50"/>
              </a:spcBef>
              <a:spcAft>
                <a:spcPts val="0"/>
              </a:spcAft>
              <a:buNone/>
            </a:pPr>
            <a:endParaRPr lang="fr-FR" sz="1600" dirty="0"/>
          </a:p>
          <a:p>
            <a:pPr marL="434975" indent="-342900">
              <a:lnSpc>
                <a:spcPct val="105000"/>
              </a:lnSpc>
              <a:spcBef>
                <a:spcPts val="50"/>
              </a:spcBef>
              <a:spcAft>
                <a:spcPts val="0"/>
              </a:spcAft>
              <a:buFont typeface="+mj-lt"/>
              <a:buAutoNum type="arabicPeriod"/>
            </a:pPr>
            <a:r>
              <a:rPr lang="fr-FR" sz="1600" b="1" dirty="0"/>
              <a:t>Une définition de la cible de </a:t>
            </a:r>
            <a:r>
              <a:rPr lang="fr-FR" sz="1600" b="1" dirty="0" err="1"/>
              <a:t>CCyB</a:t>
            </a:r>
            <a:r>
              <a:rPr lang="fr-FR" sz="1600" b="1" dirty="0"/>
              <a:t> qui devrait être adoptée à l’aune de ces risques</a:t>
            </a:r>
          </a:p>
          <a:p>
            <a:pPr marL="694350" lvl="1" indent="-342900">
              <a:lnSpc>
                <a:spcPct val="105000"/>
              </a:lnSpc>
              <a:spcBef>
                <a:spcPts val="50"/>
              </a:spcBef>
              <a:spcAft>
                <a:spcPts val="0"/>
              </a:spcAft>
            </a:pPr>
            <a:r>
              <a:rPr lang="fr-FR" sz="1600" dirty="0"/>
              <a:t>En utilisant les règles de correspondance entre gaps de crédit et taux recommandé du Comité Européen du risque systémique notamment.</a:t>
            </a:r>
          </a:p>
          <a:p>
            <a:pPr lvl="1" indent="0">
              <a:lnSpc>
                <a:spcPct val="105000"/>
              </a:lnSpc>
              <a:spcBef>
                <a:spcPts val="50"/>
              </a:spcBef>
              <a:spcAft>
                <a:spcPts val="0"/>
              </a:spcAft>
              <a:buNone/>
            </a:pPr>
            <a:endParaRPr lang="fr-FR" sz="1600" dirty="0"/>
          </a:p>
          <a:p>
            <a:pPr marL="434975" indent="-342900">
              <a:lnSpc>
                <a:spcPct val="105000"/>
              </a:lnSpc>
              <a:spcBef>
                <a:spcPts val="50"/>
              </a:spcBef>
              <a:spcAft>
                <a:spcPts val="0"/>
              </a:spcAft>
              <a:buFont typeface="+mj-lt"/>
              <a:buAutoNum type="arabicPeriod"/>
            </a:pPr>
            <a:r>
              <a:rPr lang="fr-FR" sz="1600" b="1" dirty="0"/>
              <a:t>Une identification de la période propice à la hausse du </a:t>
            </a:r>
            <a:r>
              <a:rPr lang="fr-FR" sz="1600" b="1" dirty="0" err="1"/>
              <a:t>CCyB</a:t>
            </a:r>
            <a:endParaRPr lang="fr-FR" sz="1600" b="1" dirty="0"/>
          </a:p>
          <a:p>
            <a:pPr marL="694350" lvl="1" indent="-342900">
              <a:lnSpc>
                <a:spcPct val="105000"/>
              </a:lnSpc>
              <a:spcBef>
                <a:spcPts val="50"/>
              </a:spcBef>
              <a:spcAft>
                <a:spcPts val="0"/>
              </a:spcAft>
            </a:pPr>
            <a:r>
              <a:rPr lang="fr-FR" sz="1600" dirty="0"/>
              <a:t>En considérant la capacité des banques à absorber la hausse de </a:t>
            </a:r>
            <a:r>
              <a:rPr lang="fr-FR" sz="1600" dirty="0" err="1"/>
              <a:t>CCyB</a:t>
            </a:r>
            <a:r>
              <a:rPr lang="fr-FR" sz="1600" dirty="0"/>
              <a:t> et l’état courant et attendu du cycle financier,</a:t>
            </a:r>
          </a:p>
          <a:p>
            <a:pPr marL="694350" lvl="1" indent="-342900">
              <a:lnSpc>
                <a:spcPct val="105000"/>
              </a:lnSpc>
              <a:spcBef>
                <a:spcPts val="50"/>
              </a:spcBef>
              <a:spcAft>
                <a:spcPts val="0"/>
              </a:spcAft>
            </a:pPr>
            <a:r>
              <a:rPr lang="fr-FR" sz="1600" dirty="0"/>
              <a:t>En mesurant l’impact attendu de la hausse de coussin, principalement si les banques ne disposaient pas du capital nécessaire.</a:t>
            </a:r>
          </a:p>
          <a:p>
            <a:pPr marL="694350" lvl="1" indent="-342900">
              <a:lnSpc>
                <a:spcPct val="105000"/>
              </a:lnSpc>
              <a:spcBef>
                <a:spcPts val="50"/>
              </a:spcBef>
              <a:spcAft>
                <a:spcPts val="0"/>
              </a:spcAft>
            </a:pPr>
            <a:endParaRPr lang="fr-FR" sz="1600" dirty="0"/>
          </a:p>
          <a:p>
            <a:pPr marL="434975" indent="-342900">
              <a:lnSpc>
                <a:spcPct val="105000"/>
              </a:lnSpc>
              <a:spcBef>
                <a:spcPts val="50"/>
              </a:spcBef>
              <a:spcAft>
                <a:spcPts val="0"/>
              </a:spcAft>
              <a:buFont typeface="+mj-lt"/>
              <a:buAutoNum type="arabicPeriod"/>
            </a:pPr>
            <a:r>
              <a:rPr lang="fr-FR" sz="1600" b="1" dirty="0"/>
              <a:t>Une analyse d’impact </a:t>
            </a:r>
            <a:r>
              <a:rPr lang="fr-FR" sz="1600" b="1" i="1" dirty="0"/>
              <a:t>ex-ante</a:t>
            </a:r>
            <a:r>
              <a:rPr lang="fr-FR" sz="1600" b="1" dirty="0"/>
              <a:t> pour évaluer les conséquences macroéconomiques de la hausse envisagée</a:t>
            </a:r>
          </a:p>
          <a:p>
            <a:pPr marL="694350" lvl="1" indent="-342900">
              <a:lnSpc>
                <a:spcPct val="105000"/>
              </a:lnSpc>
              <a:spcBef>
                <a:spcPts val="50"/>
              </a:spcBef>
              <a:spcAft>
                <a:spcPts val="0"/>
              </a:spcAft>
            </a:pPr>
            <a:r>
              <a:rPr lang="fr-FR" sz="1600" dirty="0"/>
              <a:t>Prise en compte des mesures du HCSF déjà en place qui traitent déjà certaines vulnérabilités,</a:t>
            </a:r>
          </a:p>
          <a:p>
            <a:pPr marL="694350" lvl="1" indent="-342900">
              <a:lnSpc>
                <a:spcPct val="105000"/>
              </a:lnSpc>
              <a:spcBef>
                <a:spcPts val="50"/>
              </a:spcBef>
              <a:spcAft>
                <a:spcPts val="0"/>
              </a:spcAft>
            </a:pPr>
            <a:r>
              <a:rPr lang="fr-FR" sz="1600" dirty="0"/>
              <a:t>Prise en compte de la politique monétaire.</a:t>
            </a:r>
          </a:p>
          <a:p>
            <a:pPr marL="457200" indent="-457200">
              <a:buFont typeface="+mj-lt"/>
              <a:buAutoNum type="arabicPeriod"/>
            </a:pPr>
            <a:endParaRPr lang="en-US" sz="700" dirty="0"/>
          </a:p>
          <a:p>
            <a:pPr>
              <a:buFont typeface="Wingdings" panose="05000000000000000000" pitchFamily="2" charset="2"/>
              <a:buChar char="Ø"/>
            </a:pPr>
            <a:endParaRPr lang="fr-FR" sz="2000" dirty="0"/>
          </a:p>
          <a:p>
            <a:pPr>
              <a:buFont typeface="Wingdings" panose="05000000000000000000" pitchFamily="2" charset="2"/>
              <a:buChar char="Ø"/>
            </a:pPr>
            <a:r>
              <a:rPr lang="fr" sz="2000" dirty="0"/>
              <a:t>Les principaux indicateurs sont comparés aux autres pays de la zone euro.</a:t>
            </a:r>
          </a:p>
          <a:p>
            <a:pPr marL="0" indent="0">
              <a:buNone/>
            </a:pPr>
            <a:endParaRPr lang="en-US" sz="2000" dirty="0"/>
          </a:p>
          <a:p>
            <a:pPr marL="457200" indent="-457200">
              <a:buAutoNum type="arabicParenR"/>
            </a:pPr>
            <a:endParaRPr lang="fr-FR" sz="2000" dirty="0"/>
          </a:p>
          <a:p>
            <a:pPr marL="457200" indent="-457200">
              <a:buAutoNum type="arabicParenR"/>
            </a:pPr>
            <a:endParaRPr lang="fr-FR" sz="2000" dirty="0"/>
          </a:p>
        </p:txBody>
      </p:sp>
      <p:sp>
        <p:nvSpPr>
          <p:cNvPr id="6" name="Titre 1"/>
          <p:cNvSpPr txBox="1">
            <a:spLocks/>
          </p:cNvSpPr>
          <p:nvPr/>
        </p:nvSpPr>
        <p:spPr>
          <a:xfrm>
            <a:off x="662880" y="0"/>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b="1" kern="1200" cap="all" baseline="0">
                <a:solidFill>
                  <a:srgbClr val="205AA7"/>
                </a:solidFill>
                <a:latin typeface="+mn-lt"/>
                <a:ea typeface="+mj-ea"/>
                <a:cs typeface="+mj-cs"/>
              </a:defRPr>
            </a:lvl1pPr>
          </a:lstStyle>
          <a:p>
            <a:r>
              <a:rPr lang="fr" dirty="0"/>
              <a:t>Risques Cycliques et Coussin Contracyclique (4/10)</a:t>
            </a:r>
            <a:br>
              <a:rPr lang="fr" dirty="0"/>
            </a:br>
            <a:r>
              <a:rPr lang="fr" sz="2000" dirty="0"/>
              <a:t>CADRE analytique pour fixer le taux de ce coussin (2/2)</a:t>
            </a:r>
            <a:endParaRPr lang="fr-FR" dirty="0"/>
          </a:p>
        </p:txBody>
      </p:sp>
    </p:spTree>
    <p:extLst>
      <p:ext uri="{BB962C8B-B14F-4D97-AF65-F5344CB8AC3E}">
        <p14:creationId xmlns:p14="http://schemas.microsoft.com/office/powerpoint/2010/main" val="26419649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 dirty="0"/>
              <a:t>Risques Cycliques et Coussin Contracyclique (5/10) </a:t>
            </a:r>
            <a:br>
              <a:rPr lang="fr" dirty="0"/>
            </a:br>
            <a:r>
              <a:rPr lang="fr-FR" sz="1600" dirty="0">
                <a:solidFill>
                  <a:srgbClr val="255EA9"/>
                </a:solidFill>
              </a:rPr>
              <a:t>Indicateurs PRINCIPAUX : Les </a:t>
            </a:r>
            <a:r>
              <a:rPr lang="fr-FR" sz="1600" dirty="0"/>
              <a:t>gaps de crédit (1/2)</a:t>
            </a:r>
          </a:p>
        </p:txBody>
      </p:sp>
      <p:sp>
        <p:nvSpPr>
          <p:cNvPr id="3" name="Espace réservé du pied de page 2"/>
          <p:cNvSpPr>
            <a:spLocks noGrp="1"/>
          </p:cNvSpPr>
          <p:nvPr>
            <p:ph type="ftr" sz="quarter" idx="3"/>
          </p:nvPr>
        </p:nvSpPr>
        <p:spPr/>
        <p:txBody>
          <a:bodyPr/>
          <a:lstStyle/>
          <a:p>
            <a:endParaRPr lang="fr-FR" dirty="0"/>
          </a:p>
        </p:txBody>
      </p:sp>
      <p:sp>
        <p:nvSpPr>
          <p:cNvPr id="4" name="Espace réservé du numéro de diapositive 3"/>
          <p:cNvSpPr>
            <a:spLocks noGrp="1"/>
          </p:cNvSpPr>
          <p:nvPr>
            <p:ph type="sldNum" sz="quarter" idx="4"/>
          </p:nvPr>
        </p:nvSpPr>
        <p:spPr/>
        <p:txBody>
          <a:bodyPr/>
          <a:lstStyle/>
          <a:p>
            <a:fld id="{A5612AF6-3794-417C-8315-010C3BB3AD18}" type="slidenum">
              <a:rPr lang="fr-FR" smtClean="0"/>
              <a:pPr/>
              <a:t>46</a:t>
            </a:fld>
            <a:endParaRPr lang="fr-FR" dirty="0"/>
          </a:p>
        </p:txBody>
      </p:sp>
      <p:sp>
        <p:nvSpPr>
          <p:cNvPr id="5" name="Espace réservé du contenu 4"/>
          <p:cNvSpPr>
            <a:spLocks noGrp="1"/>
          </p:cNvSpPr>
          <p:nvPr>
            <p:ph idx="1"/>
          </p:nvPr>
        </p:nvSpPr>
        <p:spPr>
          <a:xfrm>
            <a:off x="468000" y="980728"/>
            <a:ext cx="8568496" cy="1944216"/>
          </a:xfrm>
        </p:spPr>
        <p:txBody>
          <a:bodyPr>
            <a:noAutofit/>
          </a:bodyPr>
          <a:lstStyle/>
          <a:p>
            <a:pPr>
              <a:buFont typeface="Wingdings" panose="05000000000000000000" pitchFamily="2" charset="2"/>
              <a:buChar char="Ø"/>
            </a:pPr>
            <a:r>
              <a:rPr lang="fr-FR" sz="1400" b="1" u="sng" dirty="0">
                <a:solidFill>
                  <a:srgbClr val="255EA9"/>
                </a:solidFill>
              </a:rPr>
              <a:t>Gap de crédit </a:t>
            </a:r>
            <a:r>
              <a:rPr lang="fr-FR" sz="1400" dirty="0">
                <a:solidFill>
                  <a:srgbClr val="255EA9"/>
                </a:solidFill>
              </a:rPr>
              <a:t>: crédit-sur-PIB en écart à sa tendance de long-terme, estimée via un filtre de </a:t>
            </a:r>
            <a:r>
              <a:rPr lang="fr-FR" sz="1400" dirty="0" err="1">
                <a:solidFill>
                  <a:srgbClr val="255EA9"/>
                </a:solidFill>
              </a:rPr>
              <a:t>Hodrick</a:t>
            </a:r>
            <a:r>
              <a:rPr lang="fr-FR" sz="1400" dirty="0">
                <a:solidFill>
                  <a:srgbClr val="255EA9"/>
                </a:solidFill>
              </a:rPr>
              <a:t>-Prescott (paramètre de lissage 400 000).</a:t>
            </a:r>
          </a:p>
          <a:p>
            <a:pPr>
              <a:buFont typeface="Wingdings" panose="05000000000000000000" pitchFamily="2" charset="2"/>
              <a:buChar char="Ø"/>
            </a:pPr>
            <a:r>
              <a:rPr lang="fr-FR" sz="1400" u="sng" dirty="0">
                <a:solidFill>
                  <a:srgbClr val="255EA9"/>
                </a:solidFill>
              </a:rPr>
              <a:t>Quatre gaps de crédits considérés par le HCSF et à présent stabilisés :</a:t>
            </a:r>
          </a:p>
          <a:p>
            <a:pPr marL="800100" lvl="1" indent="-342900">
              <a:buFont typeface="+mj-lt"/>
              <a:buAutoNum type="arabicPeriod"/>
            </a:pPr>
            <a:r>
              <a:rPr lang="fr-FR" sz="1400" b="1" dirty="0">
                <a:solidFill>
                  <a:srgbClr val="255EA9"/>
                </a:solidFill>
              </a:rPr>
              <a:t>Gap bâlois </a:t>
            </a:r>
            <a:r>
              <a:rPr lang="fr-FR" sz="1400" dirty="0">
                <a:solidFill>
                  <a:srgbClr val="255EA9"/>
                </a:solidFill>
              </a:rPr>
              <a:t>: dette non consolidée des ménages et des entreprises (séries BRI),</a:t>
            </a:r>
          </a:p>
          <a:p>
            <a:pPr marL="800100" lvl="1" indent="-342900">
              <a:buFont typeface="+mj-lt"/>
              <a:buAutoNum type="arabicPeriod"/>
            </a:pPr>
            <a:r>
              <a:rPr lang="fr-FR" sz="1400" b="1" dirty="0">
                <a:solidFill>
                  <a:srgbClr val="255EA9"/>
                </a:solidFill>
              </a:rPr>
              <a:t>Gap bancaire </a:t>
            </a:r>
            <a:r>
              <a:rPr lang="fr-FR" sz="1400" dirty="0">
                <a:solidFill>
                  <a:srgbClr val="255EA9"/>
                </a:solidFill>
              </a:rPr>
              <a:t>: dette bancaire (i.e. prêts) et titres détenus par les banques,</a:t>
            </a:r>
          </a:p>
          <a:p>
            <a:pPr marL="800100" lvl="1" indent="-342900">
              <a:buFont typeface="+mj-lt"/>
              <a:buAutoNum type="arabicPeriod"/>
            </a:pPr>
            <a:r>
              <a:rPr lang="fr-FR" sz="1400" b="1" dirty="0">
                <a:solidFill>
                  <a:srgbClr val="255EA9"/>
                </a:solidFill>
              </a:rPr>
              <a:t>Gap dit « HCSF » </a:t>
            </a:r>
            <a:r>
              <a:rPr lang="fr-FR" sz="1400" dirty="0">
                <a:solidFill>
                  <a:srgbClr val="255EA9"/>
                </a:solidFill>
              </a:rPr>
              <a:t>(référence): dette consolidée du SPNF .</a:t>
            </a:r>
          </a:p>
          <a:p>
            <a:pPr marL="800100" lvl="1" indent="-342900">
              <a:buFont typeface="+mj-lt"/>
              <a:buAutoNum type="arabicPeriod"/>
            </a:pPr>
            <a:r>
              <a:rPr lang="fr-FR" sz="1400" b="1" dirty="0">
                <a:solidFill>
                  <a:srgbClr val="255EA9"/>
                </a:solidFill>
              </a:rPr>
              <a:t>Gap « HCSF » net des liquidités </a:t>
            </a:r>
            <a:r>
              <a:rPr lang="fr-FR" sz="1400" dirty="0">
                <a:solidFill>
                  <a:srgbClr val="255EA9"/>
                </a:solidFill>
              </a:rPr>
              <a:t>: dette consolidée du SPNF avec dette nette pour les SNF</a:t>
            </a:r>
          </a:p>
        </p:txBody>
      </p:sp>
      <p:graphicFrame>
        <p:nvGraphicFramePr>
          <p:cNvPr id="9" name="Tableau 8"/>
          <p:cNvGraphicFramePr>
            <a:graphicFrameLocks noGrp="1"/>
          </p:cNvGraphicFramePr>
          <p:nvPr>
            <p:extLst>
              <p:ext uri="{D42A27DB-BD31-4B8C-83A1-F6EECF244321}">
                <p14:modId xmlns:p14="http://schemas.microsoft.com/office/powerpoint/2010/main" val="716430349"/>
              </p:ext>
            </p:extLst>
          </p:nvPr>
        </p:nvGraphicFramePr>
        <p:xfrm>
          <a:off x="2267744" y="2827784"/>
          <a:ext cx="5472608" cy="370840"/>
        </p:xfrm>
        <a:graphic>
          <a:graphicData uri="http://schemas.openxmlformats.org/drawingml/2006/table">
            <a:tbl>
              <a:tblPr firstRow="1" bandRow="1">
                <a:tableStyleId>{2D5ABB26-0587-4C30-8999-92F81FD0307C}</a:tableStyleId>
              </a:tblPr>
              <a:tblGrid>
                <a:gridCol w="2450108">
                  <a:extLst>
                    <a:ext uri="{9D8B030D-6E8A-4147-A177-3AD203B41FA5}">
                      <a16:colId xmlns:a16="http://schemas.microsoft.com/office/drawing/2014/main" val="3071861479"/>
                    </a:ext>
                  </a:extLst>
                </a:gridCol>
                <a:gridCol w="431231">
                  <a:extLst>
                    <a:ext uri="{9D8B030D-6E8A-4147-A177-3AD203B41FA5}">
                      <a16:colId xmlns:a16="http://schemas.microsoft.com/office/drawing/2014/main" val="221075093"/>
                    </a:ext>
                  </a:extLst>
                </a:gridCol>
                <a:gridCol w="2591269">
                  <a:extLst>
                    <a:ext uri="{9D8B030D-6E8A-4147-A177-3AD203B41FA5}">
                      <a16:colId xmlns:a16="http://schemas.microsoft.com/office/drawing/2014/main" val="1653359287"/>
                    </a:ext>
                  </a:extLst>
                </a:gridCol>
              </a:tblGrid>
              <a:tr h="370840">
                <a:tc>
                  <a:txBody>
                    <a:bodyPr/>
                    <a:lstStyle/>
                    <a:p>
                      <a:pPr marL="0" indent="0">
                        <a:buNone/>
                      </a:pPr>
                      <a:r>
                        <a:rPr lang="fr" sz="1200" b="1" dirty="0">
                          <a:solidFill>
                            <a:srgbClr val="205AA7"/>
                          </a:solidFill>
                        </a:rPr>
                        <a:t>Gaps</a:t>
                      </a:r>
                      <a:r>
                        <a:rPr lang="fr" sz="1200" b="1" baseline="0" dirty="0">
                          <a:solidFill>
                            <a:srgbClr val="205AA7"/>
                          </a:solidFill>
                        </a:rPr>
                        <a:t> de crédit en France (en pp)</a:t>
                      </a:r>
                      <a:endParaRPr lang="fr" sz="1200" dirty="0">
                        <a:solidFill>
                          <a:srgbClr val="205AA7"/>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13203805"/>
                  </a:ext>
                </a:extLst>
              </a:tr>
            </a:tbl>
          </a:graphicData>
        </a:graphic>
      </p:graphicFrame>
      <p:pic>
        <p:nvPicPr>
          <p:cNvPr id="10" name="Image 9"/>
          <p:cNvPicPr>
            <a:picLocks noChangeAspect="1"/>
          </p:cNvPicPr>
          <p:nvPr/>
        </p:nvPicPr>
        <p:blipFill>
          <a:blip r:embed="rId3"/>
          <a:stretch>
            <a:fillRect/>
          </a:stretch>
        </p:blipFill>
        <p:spPr>
          <a:xfrm>
            <a:off x="2267744" y="3284984"/>
            <a:ext cx="4395597" cy="2402032"/>
          </a:xfrm>
          <a:prstGeom prst="rect">
            <a:avLst/>
          </a:prstGeom>
        </p:spPr>
      </p:pic>
      <p:cxnSp>
        <p:nvCxnSpPr>
          <p:cNvPr id="8" name="Connecteur droit 7"/>
          <p:cNvCxnSpPr/>
          <p:nvPr/>
        </p:nvCxnSpPr>
        <p:spPr>
          <a:xfrm>
            <a:off x="2339752" y="3140968"/>
            <a:ext cx="3672408"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2252017" y="5837286"/>
            <a:ext cx="3816424" cy="246221"/>
          </a:xfrm>
          <a:prstGeom prst="rect">
            <a:avLst/>
          </a:prstGeom>
          <a:noFill/>
        </p:spPr>
        <p:txBody>
          <a:bodyPr wrap="square" rtlCol="0">
            <a:spAutoFit/>
          </a:bodyPr>
          <a:lstStyle/>
          <a:p>
            <a:r>
              <a:rPr lang="fr-FR" sz="1000" b="1" dirty="0"/>
              <a:t>Sources: Banque de France, INSEE, BRI. Calculs </a:t>
            </a:r>
            <a:r>
              <a:rPr lang="fr-FR" sz="1000" b="1" dirty="0" err="1"/>
              <a:t>BdF</a:t>
            </a:r>
            <a:endParaRPr lang="fr-FR" sz="1000" b="1" dirty="0"/>
          </a:p>
        </p:txBody>
      </p:sp>
    </p:spTree>
    <p:extLst>
      <p:ext uri="{BB962C8B-B14F-4D97-AF65-F5344CB8AC3E}">
        <p14:creationId xmlns:p14="http://schemas.microsoft.com/office/powerpoint/2010/main" val="9279730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half" idx="1"/>
          </p:nvPr>
        </p:nvSpPr>
        <p:spPr>
          <a:xfrm>
            <a:off x="391421" y="1864470"/>
            <a:ext cx="4268229" cy="1548345"/>
          </a:xfrm>
        </p:spPr>
        <p:txBody>
          <a:bodyPr/>
          <a:lstStyle/>
          <a:p>
            <a:pPr lvl="1">
              <a:buFont typeface="Wingdings" panose="05000000000000000000" pitchFamily="2" charset="2"/>
              <a:buChar char="§"/>
            </a:pPr>
            <a:r>
              <a:rPr lang="fr-FR" sz="1300" dirty="0"/>
              <a:t>Jusqu’à 2 pp de gap de crédit, le </a:t>
            </a:r>
            <a:r>
              <a:rPr lang="fr-FR" sz="1300" dirty="0" err="1"/>
              <a:t>CCyB</a:t>
            </a:r>
            <a:r>
              <a:rPr lang="fr-FR" sz="1300" dirty="0"/>
              <a:t> induit est à 0%.</a:t>
            </a:r>
          </a:p>
          <a:p>
            <a:pPr lvl="1">
              <a:buFont typeface="Wingdings" panose="05000000000000000000" pitchFamily="2" charset="2"/>
              <a:buChar char="§"/>
            </a:pPr>
            <a:r>
              <a:rPr lang="fr-FR" sz="1300" dirty="0"/>
              <a:t>À partir de 10pp de gap de crédit, le </a:t>
            </a:r>
            <a:r>
              <a:rPr lang="fr-FR" sz="1300" dirty="0" err="1"/>
              <a:t>CCyB</a:t>
            </a:r>
            <a:r>
              <a:rPr lang="fr-FR" sz="1300" dirty="0"/>
              <a:t> induit est à 2,5 %.</a:t>
            </a:r>
          </a:p>
          <a:p>
            <a:pPr lvl="1">
              <a:buFont typeface="Wingdings" panose="05000000000000000000" pitchFamily="2" charset="2"/>
              <a:buChar char="§"/>
            </a:pPr>
            <a:r>
              <a:rPr lang="fr-FR" sz="1300" dirty="0"/>
              <a:t>Entre ces deux bornes, le taux induit est égal à 0,3125 * ( </a:t>
            </a:r>
            <a:r>
              <a:rPr lang="fr-FR" sz="1300" i="1" dirty="0"/>
              <a:t>gap</a:t>
            </a:r>
            <a:r>
              <a:rPr lang="fr-FR" sz="1300" dirty="0"/>
              <a:t> – 0,625), arrondi au multiple de 0,25 %. </a:t>
            </a:r>
          </a:p>
        </p:txBody>
      </p:sp>
      <p:sp>
        <p:nvSpPr>
          <p:cNvPr id="4" name="Espace réservé du pied de page 3"/>
          <p:cNvSpPr>
            <a:spLocks noGrp="1"/>
          </p:cNvSpPr>
          <p:nvPr>
            <p:ph type="ftr" sz="quarter" idx="3"/>
          </p:nvPr>
        </p:nvSpPr>
        <p:spPr/>
        <p:txBody>
          <a:bodyPr/>
          <a:lstStyle/>
          <a:p>
            <a:endParaRPr lang="fr-FR" dirty="0"/>
          </a:p>
        </p:txBody>
      </p:sp>
      <p:sp>
        <p:nvSpPr>
          <p:cNvPr id="5" name="Espace réservé du numéro de diapositive 4"/>
          <p:cNvSpPr>
            <a:spLocks noGrp="1"/>
          </p:cNvSpPr>
          <p:nvPr>
            <p:ph type="sldNum" sz="quarter" idx="4"/>
          </p:nvPr>
        </p:nvSpPr>
        <p:spPr/>
        <p:txBody>
          <a:bodyPr/>
          <a:lstStyle/>
          <a:p>
            <a:fld id="{A5612AF6-3794-417C-8315-010C3BB3AD18}" type="slidenum">
              <a:rPr lang="fr-FR" smtClean="0"/>
              <a:pPr/>
              <a:t>47</a:t>
            </a:fld>
            <a:endParaRPr lang="fr-FR" dirty="0"/>
          </a:p>
        </p:txBody>
      </p:sp>
      <p:graphicFrame>
        <p:nvGraphicFramePr>
          <p:cNvPr id="8" name="Espace réservé du contenu 7"/>
          <p:cNvGraphicFramePr>
            <a:graphicFrameLocks noGrp="1"/>
          </p:cNvGraphicFramePr>
          <p:nvPr>
            <p:ph sz="half" idx="2"/>
            <p:extLst>
              <p:ext uri="{D42A27DB-BD31-4B8C-83A1-F6EECF244321}">
                <p14:modId xmlns:p14="http://schemas.microsoft.com/office/powerpoint/2010/main" val="1060071873"/>
              </p:ext>
            </p:extLst>
          </p:nvPr>
        </p:nvGraphicFramePr>
        <p:xfrm>
          <a:off x="4720840" y="2376175"/>
          <a:ext cx="3721560" cy="2220367"/>
        </p:xfrm>
        <a:graphic>
          <a:graphicData uri="http://schemas.openxmlformats.org/drawingml/2006/chart">
            <c:chart xmlns:c="http://schemas.openxmlformats.org/drawingml/2006/chart" xmlns:r="http://schemas.openxmlformats.org/officeDocument/2006/relationships" r:id="rId2"/>
          </a:graphicData>
        </a:graphic>
      </p:graphicFrame>
      <p:sp>
        <p:nvSpPr>
          <p:cNvPr id="9" name="Espace réservé du contenu 4"/>
          <p:cNvSpPr txBox="1">
            <a:spLocks/>
          </p:cNvSpPr>
          <p:nvPr/>
        </p:nvSpPr>
        <p:spPr>
          <a:xfrm>
            <a:off x="468000" y="1163659"/>
            <a:ext cx="8229600" cy="700811"/>
          </a:xfrm>
          <a:prstGeom prst="rect">
            <a:avLst/>
          </a:prstGeom>
        </p:spPr>
        <p:txBody>
          <a:bodyPr vert="horz" lIns="91440" tIns="45720" rIns="91440" bIns="45720" rtlCol="0">
            <a:normAutofit/>
          </a:bodyPr>
          <a:lstStyle>
            <a:lvl1pPr marL="252000" indent="-252000" algn="l" defTabSz="914400" rtl="0" eaLnBrk="1" latinLnBrk="0" hangingPunct="1">
              <a:spcBef>
                <a:spcPct val="20000"/>
              </a:spcBef>
              <a:buFont typeface="Wingdings" panose="05000000000000000000" pitchFamily="2" charset="2"/>
              <a:buChar char="§"/>
              <a:defRPr sz="2000" kern="1200">
                <a:solidFill>
                  <a:srgbClr val="205AA7"/>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rgbClr val="205AA7"/>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fr-FR" sz="1500" dirty="0"/>
              <a:t>La Recommandation CERS/2014/1 introduit une </a:t>
            </a:r>
            <a:r>
              <a:rPr lang="fr-FR" sz="1500" b="1" dirty="0"/>
              <a:t>correspondance entre le niveau de gap de crédit et le taux de </a:t>
            </a:r>
            <a:r>
              <a:rPr lang="fr-FR" sz="1500" b="1" dirty="0" err="1"/>
              <a:t>CCyB</a:t>
            </a:r>
            <a:r>
              <a:rPr lang="fr-FR" sz="1500" b="1" dirty="0"/>
              <a:t> recommandé</a:t>
            </a:r>
            <a:r>
              <a:rPr lang="fr-FR" sz="1500" dirty="0"/>
              <a:t> (« taux induit ») : </a:t>
            </a:r>
          </a:p>
          <a:p>
            <a:pPr lvl="2"/>
            <a:endParaRPr lang="fr-FR" sz="1500" dirty="0"/>
          </a:p>
        </p:txBody>
      </p:sp>
      <p:sp>
        <p:nvSpPr>
          <p:cNvPr id="12" name="Titre 1"/>
          <p:cNvSpPr>
            <a:spLocks noGrp="1"/>
          </p:cNvSpPr>
          <p:nvPr>
            <p:ph type="title"/>
          </p:nvPr>
        </p:nvSpPr>
        <p:spPr>
          <a:xfrm>
            <a:off x="468000" y="0"/>
            <a:ext cx="8229600" cy="1143000"/>
          </a:xfrm>
        </p:spPr>
        <p:txBody>
          <a:bodyPr/>
          <a:lstStyle/>
          <a:p>
            <a:r>
              <a:rPr lang="fr" dirty="0"/>
              <a:t>Risques Cycliques et Coussin Contracyclique (6/10) </a:t>
            </a:r>
            <a:br>
              <a:rPr lang="fr" dirty="0"/>
            </a:br>
            <a:r>
              <a:rPr lang="fr-FR" sz="1600" dirty="0">
                <a:solidFill>
                  <a:srgbClr val="255EA9"/>
                </a:solidFill>
              </a:rPr>
              <a:t>Les </a:t>
            </a:r>
            <a:r>
              <a:rPr lang="fr-FR" sz="1600" dirty="0"/>
              <a:t>Guides au calibrage </a:t>
            </a:r>
            <a:endParaRPr lang="fr-FR" dirty="0"/>
          </a:p>
        </p:txBody>
      </p:sp>
      <p:sp>
        <p:nvSpPr>
          <p:cNvPr id="13" name="Espace réservé du contenu 4"/>
          <p:cNvSpPr txBox="1">
            <a:spLocks/>
          </p:cNvSpPr>
          <p:nvPr/>
        </p:nvSpPr>
        <p:spPr>
          <a:xfrm>
            <a:off x="489974" y="3810055"/>
            <a:ext cx="4248898" cy="1779185"/>
          </a:xfrm>
          <a:prstGeom prst="rect">
            <a:avLst/>
          </a:prstGeom>
        </p:spPr>
        <p:txBody>
          <a:bodyPr vert="horz" lIns="91440" tIns="45720" rIns="91440" bIns="45720" rtlCol="0">
            <a:normAutofit/>
          </a:bodyPr>
          <a:lstStyle>
            <a:lvl1pPr marL="252000" indent="-252000" algn="l" defTabSz="914400" rtl="0" eaLnBrk="1" latinLnBrk="0" hangingPunct="1">
              <a:spcBef>
                <a:spcPct val="20000"/>
              </a:spcBef>
              <a:buFont typeface="Wingdings" panose="05000000000000000000" pitchFamily="2" charset="2"/>
              <a:buChar char="§"/>
              <a:defRPr sz="2000" kern="1200">
                <a:solidFill>
                  <a:srgbClr val="205AA7"/>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rgbClr val="205AA7"/>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fr-FR" sz="1500" dirty="0"/>
              <a:t>Nous appliquons cette formule aux différents gaps de crédit que nous calculons et regardons la médiane des taux induits obtenus.</a:t>
            </a:r>
          </a:p>
        </p:txBody>
      </p:sp>
      <p:sp>
        <p:nvSpPr>
          <p:cNvPr id="16" name="Espace réservé du contenu 4"/>
          <p:cNvSpPr txBox="1">
            <a:spLocks/>
          </p:cNvSpPr>
          <p:nvPr/>
        </p:nvSpPr>
        <p:spPr>
          <a:xfrm>
            <a:off x="5119327" y="1790985"/>
            <a:ext cx="3341105" cy="485887"/>
          </a:xfrm>
          <a:prstGeom prst="rect">
            <a:avLst/>
          </a:prstGeom>
        </p:spPr>
        <p:txBody>
          <a:bodyPr vert="horz" lIns="91440" tIns="45720" rIns="91440" bIns="45720" rtlCol="0">
            <a:noAutofit/>
          </a:bodyPr>
          <a:lstStyle>
            <a:lvl1pPr marL="252000" indent="-252000" algn="l" defTabSz="914400" rtl="0" eaLnBrk="1" latinLnBrk="0" hangingPunct="1">
              <a:spcBef>
                <a:spcPct val="20000"/>
              </a:spcBef>
              <a:buFont typeface="Wingdings" panose="05000000000000000000" pitchFamily="2" charset="2"/>
              <a:buChar char="§"/>
              <a:defRPr sz="2000" kern="1200">
                <a:solidFill>
                  <a:srgbClr val="205AA7"/>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rgbClr val="205AA7"/>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3400" indent="0">
              <a:buNone/>
            </a:pPr>
            <a:r>
              <a:rPr lang="fr-FR" sz="1200" b="1" dirty="0"/>
              <a:t>Correspondance entre le niveau de gap (en pp) et le taux de </a:t>
            </a:r>
            <a:r>
              <a:rPr lang="fr-FR" sz="1200" b="1" dirty="0" err="1"/>
              <a:t>CCyB</a:t>
            </a:r>
            <a:r>
              <a:rPr lang="fr-FR" sz="1200" b="1" dirty="0"/>
              <a:t> recommandé (en %)</a:t>
            </a:r>
          </a:p>
        </p:txBody>
      </p:sp>
      <p:cxnSp>
        <p:nvCxnSpPr>
          <p:cNvPr id="15" name="Connecteur droit 14"/>
          <p:cNvCxnSpPr/>
          <p:nvPr/>
        </p:nvCxnSpPr>
        <p:spPr>
          <a:xfrm>
            <a:off x="5241707" y="2276872"/>
            <a:ext cx="309634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119327" y="4681109"/>
            <a:ext cx="3600400" cy="646331"/>
          </a:xfrm>
          <a:prstGeom prst="rect">
            <a:avLst/>
          </a:prstGeom>
        </p:spPr>
        <p:txBody>
          <a:bodyPr wrap="square">
            <a:spAutoFit/>
          </a:bodyPr>
          <a:lstStyle/>
          <a:p>
            <a:r>
              <a:rPr lang="fr-FR" sz="1200" b="1" u="sng" dirty="0">
                <a:solidFill>
                  <a:srgbClr val="000000"/>
                </a:solidFill>
              </a:rPr>
              <a:t>Note: </a:t>
            </a:r>
            <a:r>
              <a:rPr lang="fr-FR" sz="1200" dirty="0">
                <a:solidFill>
                  <a:srgbClr val="000000"/>
                </a:solidFill>
              </a:rPr>
              <a:t>Calcul d’après la Recommandation CERS/2014/1. Les taux de </a:t>
            </a:r>
            <a:r>
              <a:rPr lang="fr-FR" sz="1200" dirty="0" err="1">
                <a:solidFill>
                  <a:srgbClr val="000000"/>
                </a:solidFill>
              </a:rPr>
              <a:t>CCyB</a:t>
            </a:r>
            <a:r>
              <a:rPr lang="fr-FR" sz="1200" dirty="0">
                <a:solidFill>
                  <a:srgbClr val="000000"/>
                </a:solidFill>
              </a:rPr>
              <a:t> ainsi calculés doivent ensuite être arrondis à un multiple de 0,25.</a:t>
            </a:r>
            <a:endParaRPr lang="fr-FR"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6215644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 dirty="0"/>
              <a:t>Risques Cycliques et Coussin Contracyclique (7/10) </a:t>
            </a:r>
            <a:br>
              <a:rPr lang="fr" dirty="0"/>
            </a:br>
            <a:r>
              <a:rPr lang="fr-FR" sz="1600" dirty="0"/>
              <a:t>Indicateurs complémentaires</a:t>
            </a:r>
          </a:p>
        </p:txBody>
      </p:sp>
      <p:sp>
        <p:nvSpPr>
          <p:cNvPr id="3" name="Espace réservé du pied de page 2"/>
          <p:cNvSpPr>
            <a:spLocks noGrp="1"/>
          </p:cNvSpPr>
          <p:nvPr>
            <p:ph type="ftr" sz="quarter" idx="3"/>
          </p:nvPr>
        </p:nvSpPr>
        <p:spPr/>
        <p:txBody>
          <a:bodyPr/>
          <a:lstStyle/>
          <a:p>
            <a:endParaRPr lang="fr-FR" dirty="0"/>
          </a:p>
        </p:txBody>
      </p:sp>
      <p:sp>
        <p:nvSpPr>
          <p:cNvPr id="4" name="Espace réservé du numéro de diapositive 3"/>
          <p:cNvSpPr>
            <a:spLocks noGrp="1"/>
          </p:cNvSpPr>
          <p:nvPr>
            <p:ph type="sldNum" sz="quarter" idx="4"/>
          </p:nvPr>
        </p:nvSpPr>
        <p:spPr/>
        <p:txBody>
          <a:bodyPr/>
          <a:lstStyle/>
          <a:p>
            <a:fld id="{A5612AF6-3794-417C-8315-010C3BB3AD18}" type="slidenum">
              <a:rPr lang="fr-FR" smtClean="0"/>
              <a:pPr/>
              <a:t>48</a:t>
            </a:fld>
            <a:endParaRPr lang="fr-FR" dirty="0"/>
          </a:p>
        </p:txBody>
      </p:sp>
      <p:sp>
        <p:nvSpPr>
          <p:cNvPr id="5" name="Espace réservé du contenu 4"/>
          <p:cNvSpPr>
            <a:spLocks noGrp="1"/>
          </p:cNvSpPr>
          <p:nvPr>
            <p:ph idx="1"/>
          </p:nvPr>
        </p:nvSpPr>
        <p:spPr>
          <a:xfrm>
            <a:off x="428749" y="988794"/>
            <a:ext cx="8229600" cy="1080120"/>
          </a:xfrm>
        </p:spPr>
        <p:txBody>
          <a:bodyPr>
            <a:normAutofit/>
          </a:bodyPr>
          <a:lstStyle/>
          <a:p>
            <a:pPr>
              <a:buFont typeface="Wingdings" panose="05000000000000000000" pitchFamily="2" charset="2"/>
              <a:buChar char="Ø"/>
            </a:pPr>
            <a:r>
              <a:rPr lang="fr-FR" sz="1600" dirty="0"/>
              <a:t>Autres dimensions étudiées : la </a:t>
            </a:r>
            <a:r>
              <a:rPr lang="fr-FR" sz="1600" b="1" dirty="0"/>
              <a:t>dynamique du crédit aux ménages et aux SNF</a:t>
            </a:r>
            <a:r>
              <a:rPr lang="fr-FR" sz="1600" dirty="0"/>
              <a:t>, le </a:t>
            </a:r>
            <a:r>
              <a:rPr lang="fr-FR" sz="1600" b="1" dirty="0"/>
              <a:t>poids de la dette</a:t>
            </a:r>
            <a:r>
              <a:rPr lang="fr-FR" sz="1600" dirty="0"/>
              <a:t>, et les </a:t>
            </a:r>
            <a:r>
              <a:rPr lang="fr-FR" sz="1600" b="1" dirty="0"/>
              <a:t>dynamiques de valorisation des actifs souverains</a:t>
            </a:r>
            <a:r>
              <a:rPr lang="fr-FR" sz="1600" dirty="0"/>
              <a:t>, </a:t>
            </a:r>
            <a:r>
              <a:rPr lang="fr-FR" sz="1600" b="1" dirty="0"/>
              <a:t>obligataires</a:t>
            </a:r>
            <a:r>
              <a:rPr lang="fr-FR" sz="1600" dirty="0"/>
              <a:t>, </a:t>
            </a:r>
            <a:r>
              <a:rPr lang="fr-FR" sz="1600" b="1" dirty="0"/>
              <a:t>immobilier</a:t>
            </a:r>
            <a:r>
              <a:rPr lang="fr-FR" sz="1600" dirty="0"/>
              <a:t> (résidentiel et commercial), ainsi que le </a:t>
            </a:r>
            <a:r>
              <a:rPr lang="fr-FR" sz="1600" b="1" dirty="0"/>
              <a:t>marché actions</a:t>
            </a:r>
            <a:r>
              <a:rPr lang="fr-FR" sz="1600" dirty="0"/>
              <a:t>.</a:t>
            </a:r>
          </a:p>
        </p:txBody>
      </p:sp>
      <p:graphicFrame>
        <p:nvGraphicFramePr>
          <p:cNvPr id="14" name="Graphique 13">
            <a:extLst>
              <a:ext uri="{FF2B5EF4-FFF2-40B4-BE49-F238E27FC236}">
                <a16:creationId xmlns:a16="http://schemas.microsoft.com/office/drawing/2014/main" id="{00000000-0008-0000-0900-00000C000000}"/>
              </a:ext>
            </a:extLst>
          </p:cNvPr>
          <p:cNvGraphicFramePr/>
          <p:nvPr>
            <p:extLst>
              <p:ext uri="{D42A27DB-BD31-4B8C-83A1-F6EECF244321}">
                <p14:modId xmlns:p14="http://schemas.microsoft.com/office/powerpoint/2010/main" val="3952206438"/>
              </p:ext>
            </p:extLst>
          </p:nvPr>
        </p:nvGraphicFramePr>
        <p:xfrm>
          <a:off x="574708" y="4254815"/>
          <a:ext cx="3493236" cy="17906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Graphique 14"/>
          <p:cNvGraphicFramePr/>
          <p:nvPr>
            <p:extLst>
              <p:ext uri="{D42A27DB-BD31-4B8C-83A1-F6EECF244321}">
                <p14:modId xmlns:p14="http://schemas.microsoft.com/office/powerpoint/2010/main" val="176091698"/>
              </p:ext>
            </p:extLst>
          </p:nvPr>
        </p:nvGraphicFramePr>
        <p:xfrm>
          <a:off x="4543550" y="4469432"/>
          <a:ext cx="3484834" cy="17065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aphique 9"/>
          <p:cNvGraphicFramePr>
            <a:graphicFrameLocks/>
          </p:cNvGraphicFramePr>
          <p:nvPr>
            <p:extLst>
              <p:ext uri="{D42A27DB-BD31-4B8C-83A1-F6EECF244321}">
                <p14:modId xmlns:p14="http://schemas.microsoft.com/office/powerpoint/2010/main" val="2545949671"/>
              </p:ext>
            </p:extLst>
          </p:nvPr>
        </p:nvGraphicFramePr>
        <p:xfrm>
          <a:off x="539552" y="2053742"/>
          <a:ext cx="3528392" cy="202333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Graphique 10"/>
          <p:cNvGraphicFramePr>
            <a:graphicFrameLocks/>
          </p:cNvGraphicFramePr>
          <p:nvPr>
            <p:extLst>
              <p:ext uri="{D42A27DB-BD31-4B8C-83A1-F6EECF244321}">
                <p14:modId xmlns:p14="http://schemas.microsoft.com/office/powerpoint/2010/main" val="2565184377"/>
              </p:ext>
            </p:extLst>
          </p:nvPr>
        </p:nvGraphicFramePr>
        <p:xfrm>
          <a:off x="4543549" y="2053741"/>
          <a:ext cx="3744416" cy="1981178"/>
        </p:xfrm>
        <a:graphic>
          <a:graphicData uri="http://schemas.openxmlformats.org/drawingml/2006/chart">
            <c:chart xmlns:c="http://schemas.openxmlformats.org/drawingml/2006/chart" xmlns:r="http://schemas.openxmlformats.org/officeDocument/2006/relationships" r:id="rId5"/>
          </a:graphicData>
        </a:graphic>
      </p:graphicFrame>
      <p:sp>
        <p:nvSpPr>
          <p:cNvPr id="6" name="Rectangle 5"/>
          <p:cNvSpPr/>
          <p:nvPr/>
        </p:nvSpPr>
        <p:spPr>
          <a:xfrm>
            <a:off x="827584" y="1870079"/>
            <a:ext cx="2069976" cy="276999"/>
          </a:xfrm>
          <a:prstGeom prst="rect">
            <a:avLst/>
          </a:prstGeom>
        </p:spPr>
        <p:txBody>
          <a:bodyPr wrap="square">
            <a:spAutoFit/>
          </a:bodyPr>
          <a:lstStyle/>
          <a:p>
            <a:pPr marL="23400" indent="0">
              <a:buNone/>
            </a:pPr>
            <a:r>
              <a:rPr lang="fr-FR" sz="1200" b="1" dirty="0">
                <a:solidFill>
                  <a:srgbClr val="205AA7"/>
                </a:solidFill>
              </a:rPr>
              <a:t>Dette des SNF (en % du PIB)</a:t>
            </a:r>
          </a:p>
        </p:txBody>
      </p:sp>
      <p:sp>
        <p:nvSpPr>
          <p:cNvPr id="13" name="Rectangle 12"/>
          <p:cNvSpPr/>
          <p:nvPr/>
        </p:nvSpPr>
        <p:spPr>
          <a:xfrm>
            <a:off x="4582800" y="1854795"/>
            <a:ext cx="2653496" cy="276999"/>
          </a:xfrm>
          <a:prstGeom prst="rect">
            <a:avLst/>
          </a:prstGeom>
        </p:spPr>
        <p:txBody>
          <a:bodyPr wrap="square">
            <a:spAutoFit/>
          </a:bodyPr>
          <a:lstStyle/>
          <a:p>
            <a:pPr marL="23400" indent="0">
              <a:buNone/>
            </a:pPr>
            <a:r>
              <a:rPr lang="fr-FR" sz="1200" b="1" dirty="0">
                <a:solidFill>
                  <a:srgbClr val="205AA7"/>
                </a:solidFill>
              </a:rPr>
              <a:t>Dette des ménages (en % du PIB)</a:t>
            </a:r>
          </a:p>
        </p:txBody>
      </p:sp>
      <p:cxnSp>
        <p:nvCxnSpPr>
          <p:cNvPr id="16" name="Connecteur droit 15"/>
          <p:cNvCxnSpPr/>
          <p:nvPr/>
        </p:nvCxnSpPr>
        <p:spPr>
          <a:xfrm>
            <a:off x="682720" y="2177139"/>
            <a:ext cx="309634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4644008" y="2147078"/>
            <a:ext cx="3312368"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706450" y="4155829"/>
            <a:ext cx="3217477" cy="276999"/>
          </a:xfrm>
          <a:prstGeom prst="rect">
            <a:avLst/>
          </a:prstGeom>
        </p:spPr>
        <p:txBody>
          <a:bodyPr wrap="square">
            <a:spAutoFit/>
          </a:bodyPr>
          <a:lstStyle/>
          <a:p>
            <a:pPr marL="23400" indent="0">
              <a:buNone/>
            </a:pPr>
            <a:r>
              <a:rPr lang="fr-FR" sz="1200" b="1" dirty="0">
                <a:solidFill>
                  <a:srgbClr val="205AA7"/>
                </a:solidFill>
              </a:rPr>
              <a:t>Prix de l’immobilier résidentiel (</a:t>
            </a:r>
            <a:r>
              <a:rPr lang="fr-FR" sz="1200" b="1" dirty="0" err="1">
                <a:solidFill>
                  <a:srgbClr val="205AA7"/>
                </a:solidFill>
              </a:rPr>
              <a:t>ga</a:t>
            </a:r>
            <a:r>
              <a:rPr lang="fr-FR" sz="1200" b="1" dirty="0">
                <a:solidFill>
                  <a:srgbClr val="205AA7"/>
                </a:solidFill>
              </a:rPr>
              <a:t>, en %)</a:t>
            </a:r>
          </a:p>
        </p:txBody>
      </p:sp>
      <p:sp>
        <p:nvSpPr>
          <p:cNvPr id="21" name="Rectangle 20"/>
          <p:cNvSpPr/>
          <p:nvPr/>
        </p:nvSpPr>
        <p:spPr>
          <a:xfrm>
            <a:off x="4427984" y="4097300"/>
            <a:ext cx="3217477" cy="276999"/>
          </a:xfrm>
          <a:prstGeom prst="rect">
            <a:avLst/>
          </a:prstGeom>
        </p:spPr>
        <p:txBody>
          <a:bodyPr wrap="square">
            <a:spAutoFit/>
          </a:bodyPr>
          <a:lstStyle/>
          <a:p>
            <a:pPr marL="23400" indent="0">
              <a:buNone/>
            </a:pPr>
            <a:r>
              <a:rPr lang="fr-FR" sz="1200" b="1" dirty="0">
                <a:solidFill>
                  <a:srgbClr val="205AA7"/>
                </a:solidFill>
              </a:rPr>
              <a:t>Prix de l’immobilier commercial (</a:t>
            </a:r>
            <a:r>
              <a:rPr lang="fr-FR" sz="1200" b="1" dirty="0" err="1">
                <a:solidFill>
                  <a:srgbClr val="205AA7"/>
                </a:solidFill>
              </a:rPr>
              <a:t>ga</a:t>
            </a:r>
            <a:r>
              <a:rPr lang="fr-FR" sz="1200" b="1" dirty="0">
                <a:solidFill>
                  <a:srgbClr val="205AA7"/>
                </a:solidFill>
              </a:rPr>
              <a:t>, en %)</a:t>
            </a:r>
          </a:p>
        </p:txBody>
      </p:sp>
      <p:cxnSp>
        <p:nvCxnSpPr>
          <p:cNvPr id="22" name="Connecteur droit 21"/>
          <p:cNvCxnSpPr/>
          <p:nvPr/>
        </p:nvCxnSpPr>
        <p:spPr>
          <a:xfrm>
            <a:off x="682720" y="4441952"/>
            <a:ext cx="331236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4582800" y="4365104"/>
            <a:ext cx="3312368"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693467" y="6078868"/>
            <a:ext cx="3816424" cy="246221"/>
          </a:xfrm>
          <a:prstGeom prst="rect">
            <a:avLst/>
          </a:prstGeom>
          <a:noFill/>
        </p:spPr>
        <p:txBody>
          <a:bodyPr wrap="square" rtlCol="0">
            <a:spAutoFit/>
          </a:bodyPr>
          <a:lstStyle/>
          <a:p>
            <a:r>
              <a:rPr lang="fr-FR" sz="1000" b="1" dirty="0"/>
              <a:t>Sources: Banque de France, OCDE, MSCI. Calculs </a:t>
            </a:r>
            <a:r>
              <a:rPr lang="fr-FR" sz="1000" b="1" dirty="0" err="1"/>
              <a:t>BdF</a:t>
            </a:r>
            <a:r>
              <a:rPr lang="fr-FR" sz="1000" b="1" dirty="0"/>
              <a:t>.</a:t>
            </a:r>
          </a:p>
        </p:txBody>
      </p:sp>
    </p:spTree>
    <p:extLst>
      <p:ext uri="{BB962C8B-B14F-4D97-AF65-F5344CB8AC3E}">
        <p14:creationId xmlns:p14="http://schemas.microsoft.com/office/powerpoint/2010/main" val="7655969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3"/>
          </p:nvPr>
        </p:nvSpPr>
        <p:spPr/>
        <p:txBody>
          <a:bodyPr/>
          <a:lstStyle/>
          <a:p>
            <a:endParaRPr lang="fr-FR" dirty="0"/>
          </a:p>
        </p:txBody>
      </p:sp>
      <p:sp>
        <p:nvSpPr>
          <p:cNvPr id="5" name="Espace réservé du numéro de diapositive 4"/>
          <p:cNvSpPr>
            <a:spLocks noGrp="1"/>
          </p:cNvSpPr>
          <p:nvPr>
            <p:ph type="sldNum" sz="quarter" idx="4"/>
          </p:nvPr>
        </p:nvSpPr>
        <p:spPr/>
        <p:txBody>
          <a:bodyPr/>
          <a:lstStyle/>
          <a:p>
            <a:fld id="{A5612AF6-3794-417C-8315-010C3BB3AD18}" type="slidenum">
              <a:rPr lang="fr-FR" smtClean="0"/>
              <a:pPr/>
              <a:t>49</a:t>
            </a:fld>
            <a:endParaRPr lang="fr-FR" dirty="0"/>
          </a:p>
        </p:txBody>
      </p:sp>
      <p:sp>
        <p:nvSpPr>
          <p:cNvPr id="6" name="Titre 5"/>
          <p:cNvSpPr>
            <a:spLocks noGrp="1"/>
          </p:cNvSpPr>
          <p:nvPr>
            <p:ph type="title"/>
          </p:nvPr>
        </p:nvSpPr>
        <p:spPr/>
        <p:txBody>
          <a:bodyPr/>
          <a:lstStyle/>
          <a:p>
            <a:r>
              <a:rPr lang="fr" dirty="0"/>
              <a:t>Risques Cycliques et Coussin Contracyclique (8/10) </a:t>
            </a:r>
            <a:r>
              <a:rPr lang="fr-FR" sz="1800" dirty="0"/>
              <a:t>L’indicateur du cycle financier</a:t>
            </a:r>
          </a:p>
        </p:txBody>
      </p:sp>
      <p:sp>
        <p:nvSpPr>
          <p:cNvPr id="7" name="Espace réservé du contenu 4"/>
          <p:cNvSpPr txBox="1">
            <a:spLocks/>
          </p:cNvSpPr>
          <p:nvPr/>
        </p:nvSpPr>
        <p:spPr>
          <a:xfrm>
            <a:off x="323528" y="980728"/>
            <a:ext cx="8280920" cy="4302057"/>
          </a:xfrm>
          <a:prstGeom prst="rect">
            <a:avLst/>
          </a:prstGeom>
        </p:spPr>
        <p:txBody>
          <a:bodyPr vert="horz" lIns="91440" tIns="45720" rIns="91440" bIns="45720" rtlCol="0">
            <a:noAutofit/>
          </a:bodyPr>
          <a:lstStyle>
            <a:lvl1pPr marL="252000" indent="-252000" algn="l" defTabSz="914400" rtl="0" eaLnBrk="1" latinLnBrk="0" hangingPunct="1">
              <a:spcBef>
                <a:spcPct val="20000"/>
              </a:spcBef>
              <a:buFont typeface="Wingdings" panose="05000000000000000000" pitchFamily="2" charset="2"/>
              <a:buChar char="§"/>
              <a:defRPr sz="2000" kern="1200">
                <a:solidFill>
                  <a:srgbClr val="205AA7"/>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rgbClr val="205AA7"/>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fr-FR" sz="1400" dirty="0"/>
              <a:t>L’activation ou la hausse du </a:t>
            </a:r>
            <a:r>
              <a:rPr lang="fr-FR" sz="1400" dirty="0" err="1"/>
              <a:t>CCyB</a:t>
            </a:r>
            <a:r>
              <a:rPr lang="fr-FR" sz="1400" dirty="0"/>
              <a:t> doit idéalement </a:t>
            </a:r>
            <a:r>
              <a:rPr lang="fr-FR" sz="1400" b="1" dirty="0"/>
              <a:t>s’effectuer lors d’une phase propice du cycle financier</a:t>
            </a:r>
            <a:r>
              <a:rPr lang="fr-FR" sz="1400" dirty="0"/>
              <a:t> afin de minimiser le coût de cette action préventive et </a:t>
            </a:r>
            <a:r>
              <a:rPr lang="fr-FR" sz="1400" b="1" dirty="0"/>
              <a:t>d’éviter la prise d’une décision pro-cyclique</a:t>
            </a:r>
            <a:r>
              <a:rPr lang="fr-FR" sz="1400" dirty="0"/>
              <a:t>.</a:t>
            </a:r>
          </a:p>
          <a:p>
            <a:pPr>
              <a:buFont typeface="Wingdings" panose="05000000000000000000" pitchFamily="2" charset="2"/>
              <a:buChar char="Ø"/>
            </a:pPr>
            <a:r>
              <a:rPr lang="fr-FR" sz="1400" dirty="0"/>
              <a:t>Nous mesurons le cycle financier au moyen d’un </a:t>
            </a:r>
            <a:r>
              <a:rPr lang="fr-FR" sz="1400" b="1" dirty="0"/>
              <a:t>indicateur qui agrège, par une moyenne </a:t>
            </a:r>
            <a:r>
              <a:rPr lang="fr-FR" sz="1400" b="1" dirty="0" err="1"/>
              <a:t>équipondérée</a:t>
            </a:r>
            <a:r>
              <a:rPr lang="fr-FR" sz="1400" b="1" dirty="0"/>
              <a:t> de variables centrées et réduites, l’information contenue dans l’évolution de 8 variables </a:t>
            </a:r>
            <a:r>
              <a:rPr lang="fr-FR" sz="1400" dirty="0"/>
              <a:t>observées</a:t>
            </a:r>
            <a:r>
              <a:rPr lang="fr-FR" sz="1400" b="1" dirty="0"/>
              <a:t> </a:t>
            </a:r>
            <a:r>
              <a:rPr lang="fr-FR" sz="1400" dirty="0"/>
              <a:t>à fréquence trimestrielle : </a:t>
            </a:r>
          </a:p>
          <a:p>
            <a:pPr lvl="1"/>
            <a:r>
              <a:rPr lang="fr-FR" sz="1200" dirty="0"/>
              <a:t>variation sur 2 ans des variables de stock (encours de crédit et de titres de dette)</a:t>
            </a:r>
          </a:p>
          <a:p>
            <a:pPr lvl="1"/>
            <a:r>
              <a:rPr lang="fr-FR" sz="1200" dirty="0"/>
              <a:t>variation sur 1 an des variables de marché (prix immobiliers, OAT, CAC 40)</a:t>
            </a:r>
          </a:p>
          <a:p>
            <a:pPr lvl="1"/>
            <a:r>
              <a:rPr lang="fr-FR" sz="1200" dirty="0"/>
              <a:t>spread OAT/taux moyen des crédits à l’habitat et spread OAT/taux moyen des crédits aux SNF. </a:t>
            </a:r>
          </a:p>
          <a:p>
            <a:endParaRPr lang="fr-FR" sz="1400" dirty="0"/>
          </a:p>
          <a:p>
            <a:endParaRPr lang="fr-FR" sz="1400" dirty="0"/>
          </a:p>
          <a:p>
            <a:pPr lvl="2"/>
            <a:endParaRPr lang="fr-FR" sz="1400" dirty="0"/>
          </a:p>
        </p:txBody>
      </p:sp>
      <p:graphicFrame>
        <p:nvGraphicFramePr>
          <p:cNvPr id="8" name="Graphique 7"/>
          <p:cNvGraphicFramePr/>
          <p:nvPr>
            <p:extLst>
              <p:ext uri="{D42A27DB-BD31-4B8C-83A1-F6EECF244321}">
                <p14:modId xmlns:p14="http://schemas.microsoft.com/office/powerpoint/2010/main" val="777428152"/>
              </p:ext>
            </p:extLst>
          </p:nvPr>
        </p:nvGraphicFramePr>
        <p:xfrm>
          <a:off x="1835696" y="3207480"/>
          <a:ext cx="4968552" cy="2501857"/>
        </p:xfrm>
        <a:graphic>
          <a:graphicData uri="http://schemas.openxmlformats.org/drawingml/2006/chart">
            <c:chart xmlns:c="http://schemas.openxmlformats.org/drawingml/2006/chart" xmlns:r="http://schemas.openxmlformats.org/officeDocument/2006/relationships" r:id="rId2"/>
          </a:graphicData>
        </a:graphic>
      </p:graphicFrame>
      <p:sp>
        <p:nvSpPr>
          <p:cNvPr id="9" name="ZoneTexte 8"/>
          <p:cNvSpPr txBox="1"/>
          <p:nvPr/>
        </p:nvSpPr>
        <p:spPr>
          <a:xfrm>
            <a:off x="1959306" y="5709337"/>
            <a:ext cx="4556910" cy="400110"/>
          </a:xfrm>
          <a:prstGeom prst="rect">
            <a:avLst/>
          </a:prstGeom>
          <a:noFill/>
        </p:spPr>
        <p:txBody>
          <a:bodyPr wrap="square" rtlCol="0">
            <a:spAutoFit/>
          </a:bodyPr>
          <a:lstStyle/>
          <a:p>
            <a:r>
              <a:rPr lang="fr-FR" sz="1000" b="1" dirty="0"/>
              <a:t>Sources : BCE, BRI, </a:t>
            </a:r>
            <a:r>
              <a:rPr lang="fr-FR" sz="1000" b="1" dirty="0" err="1"/>
              <a:t>BdF</a:t>
            </a:r>
            <a:r>
              <a:rPr lang="fr-FR" sz="1000" b="1" dirty="0"/>
              <a:t>, OCDE. Calculs Banque de France. Note: Les épisodes de stress sont les épisodes identifiés par le CERS.</a:t>
            </a:r>
          </a:p>
        </p:txBody>
      </p:sp>
      <p:sp>
        <p:nvSpPr>
          <p:cNvPr id="10" name="Rectangle 9"/>
          <p:cNvSpPr/>
          <p:nvPr/>
        </p:nvSpPr>
        <p:spPr>
          <a:xfrm>
            <a:off x="1959306" y="2896925"/>
            <a:ext cx="2069976" cy="276999"/>
          </a:xfrm>
          <a:prstGeom prst="rect">
            <a:avLst/>
          </a:prstGeom>
        </p:spPr>
        <p:txBody>
          <a:bodyPr wrap="square">
            <a:spAutoFit/>
          </a:bodyPr>
          <a:lstStyle/>
          <a:p>
            <a:pPr marL="23400" indent="0">
              <a:buNone/>
            </a:pPr>
            <a:r>
              <a:rPr lang="fr-FR" sz="1200" b="1" dirty="0">
                <a:solidFill>
                  <a:srgbClr val="205AA7"/>
                </a:solidFill>
              </a:rPr>
              <a:t>Indicateur de cycle financier</a:t>
            </a:r>
          </a:p>
        </p:txBody>
      </p:sp>
      <p:cxnSp>
        <p:nvCxnSpPr>
          <p:cNvPr id="11" name="Connecteur droit 10"/>
          <p:cNvCxnSpPr/>
          <p:nvPr/>
        </p:nvCxnSpPr>
        <p:spPr>
          <a:xfrm>
            <a:off x="2051720" y="3207480"/>
            <a:ext cx="4536504" cy="4"/>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8226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2679877" y="1272032"/>
            <a:ext cx="4002580" cy="540705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à coins arrondis 25"/>
          <p:cNvSpPr/>
          <p:nvPr/>
        </p:nvSpPr>
        <p:spPr>
          <a:xfrm>
            <a:off x="6742384" y="1296056"/>
            <a:ext cx="2312906" cy="5383028"/>
          </a:xfrm>
          <a:prstGeom prst="roundRect">
            <a:avLst/>
          </a:prstGeom>
          <a:solidFill>
            <a:schemeClr val="bg1"/>
          </a:solidFill>
          <a:ln>
            <a:solidFill>
              <a:srgbClr val="205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à coins arrondis 2"/>
          <p:cNvSpPr/>
          <p:nvPr/>
        </p:nvSpPr>
        <p:spPr>
          <a:xfrm>
            <a:off x="109182" y="1296056"/>
            <a:ext cx="2486661" cy="5383028"/>
          </a:xfrm>
          <a:prstGeom prst="roundRect">
            <a:avLst/>
          </a:prstGeom>
          <a:solidFill>
            <a:schemeClr val="bg1"/>
          </a:solid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2701687" y="159565"/>
            <a:ext cx="3940452" cy="523220"/>
          </a:xfrm>
          <a:prstGeom prst="rect">
            <a:avLst/>
          </a:prstGeom>
        </p:spPr>
        <p:txBody>
          <a:bodyPr wrap="square">
            <a:spAutoFit/>
          </a:bodyPr>
          <a:lstStyle/>
          <a:p>
            <a:r>
              <a:rPr lang="fr-FR" sz="2800" b="1" dirty="0">
                <a:solidFill>
                  <a:schemeClr val="bg1"/>
                </a:solidFill>
                <a:latin typeface="Arial" panose="020B0604020202020204" pitchFamily="34" charset="0"/>
                <a:cs typeface="Arial" panose="020B0604020202020204" pitchFamily="34" charset="0"/>
              </a:rPr>
              <a:t>Le système financier  </a:t>
            </a:r>
            <a:endParaRPr lang="fr-FR" sz="2800" dirty="0">
              <a:latin typeface="Arial" panose="020B0604020202020204" pitchFamily="34" charset="0"/>
              <a:cs typeface="Arial" panose="020B0604020202020204" pitchFamily="34" charset="0"/>
            </a:endParaRPr>
          </a:p>
        </p:txBody>
      </p:sp>
      <p:sp>
        <p:nvSpPr>
          <p:cNvPr id="6" name="Rectangle 5"/>
          <p:cNvSpPr/>
          <p:nvPr/>
        </p:nvSpPr>
        <p:spPr>
          <a:xfrm>
            <a:off x="5718412" y="709673"/>
            <a:ext cx="3425588" cy="504056"/>
          </a:xfrm>
          <a:prstGeom prst="rect">
            <a:avLst/>
          </a:prstGeom>
          <a:solidFill>
            <a:srgbClr val="FDD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rgbClr val="2B5CAD"/>
                </a:solidFill>
              </a:rPr>
              <a:t>Quels acteurs ? </a:t>
            </a:r>
            <a:endParaRPr lang="fr-FR" sz="2800" b="1" dirty="0">
              <a:solidFill>
                <a:srgbClr val="2B5CAD"/>
              </a:solidFill>
            </a:endParaRPr>
          </a:p>
        </p:txBody>
      </p:sp>
      <p:sp>
        <p:nvSpPr>
          <p:cNvPr id="15" name="Rectangle à coins arrondis 14"/>
          <p:cNvSpPr/>
          <p:nvPr/>
        </p:nvSpPr>
        <p:spPr>
          <a:xfrm>
            <a:off x="268939" y="3006435"/>
            <a:ext cx="2115446" cy="2282454"/>
          </a:xfrm>
          <a:prstGeom prst="roundRect">
            <a:avLst/>
          </a:prstGeom>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Particuliers</a:t>
            </a:r>
          </a:p>
          <a:p>
            <a:pPr algn="ctr"/>
            <a:r>
              <a:rPr lang="fr-FR" dirty="0"/>
              <a:t>Entreprises non financières</a:t>
            </a:r>
          </a:p>
          <a:p>
            <a:pPr algn="ctr"/>
            <a:r>
              <a:rPr lang="fr-FR" dirty="0"/>
              <a:t>Pouvoirs publics</a:t>
            </a:r>
          </a:p>
        </p:txBody>
      </p:sp>
      <p:sp>
        <p:nvSpPr>
          <p:cNvPr id="16" name="Rectangle à coins arrondis 15"/>
          <p:cNvSpPr/>
          <p:nvPr/>
        </p:nvSpPr>
        <p:spPr>
          <a:xfrm>
            <a:off x="483683" y="5417126"/>
            <a:ext cx="1685958" cy="1066802"/>
          </a:xfrm>
          <a:prstGeom prst="roundRect">
            <a:avLst/>
          </a:prstGeom>
          <a:solidFill>
            <a:srgbClr val="4F81BD"/>
          </a:solid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Reste du monde</a:t>
            </a:r>
          </a:p>
        </p:txBody>
      </p:sp>
      <p:sp>
        <p:nvSpPr>
          <p:cNvPr id="17" name="Rectangle à coins arrondis 16"/>
          <p:cNvSpPr/>
          <p:nvPr/>
        </p:nvSpPr>
        <p:spPr>
          <a:xfrm>
            <a:off x="6876372" y="3006435"/>
            <a:ext cx="2000970" cy="2282454"/>
          </a:xfrm>
          <a:prstGeom prst="roundRect">
            <a:avLst/>
          </a:prstGeom>
          <a:solidFill>
            <a:srgbClr val="205A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Particuliers</a:t>
            </a:r>
          </a:p>
          <a:p>
            <a:pPr algn="ctr"/>
            <a:r>
              <a:rPr lang="fr-FR" dirty="0"/>
              <a:t>Entreprises non financières</a:t>
            </a:r>
          </a:p>
          <a:p>
            <a:pPr algn="ctr"/>
            <a:r>
              <a:rPr lang="fr-FR" dirty="0"/>
              <a:t>Pouvoirs publics</a:t>
            </a:r>
          </a:p>
        </p:txBody>
      </p:sp>
      <p:sp>
        <p:nvSpPr>
          <p:cNvPr id="18" name="Rectangle à coins arrondis 17"/>
          <p:cNvSpPr/>
          <p:nvPr/>
        </p:nvSpPr>
        <p:spPr>
          <a:xfrm>
            <a:off x="7083486" y="5417126"/>
            <a:ext cx="1586742" cy="1066802"/>
          </a:xfrm>
          <a:prstGeom prst="roundRect">
            <a:avLst/>
          </a:prstGeom>
          <a:solidFill>
            <a:srgbClr val="205A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Reste du monde</a:t>
            </a:r>
          </a:p>
        </p:txBody>
      </p:sp>
      <p:sp>
        <p:nvSpPr>
          <p:cNvPr id="20" name="Rectangle à coins arrondis 19"/>
          <p:cNvSpPr/>
          <p:nvPr/>
        </p:nvSpPr>
        <p:spPr>
          <a:xfrm>
            <a:off x="2810587" y="2057029"/>
            <a:ext cx="3665087" cy="1291614"/>
          </a:xfrm>
          <a:prstGeom prst="roundRect">
            <a:avLst/>
          </a:prstGeom>
          <a:solidFill>
            <a:schemeClr val="bg1"/>
          </a:solidFill>
          <a:ln w="38100">
            <a:solidFill>
              <a:srgbClr val="205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rgbClr val="FFC000"/>
                </a:solidFill>
              </a:rPr>
              <a:t>Entreprises financières réglementées : </a:t>
            </a:r>
            <a:r>
              <a:rPr lang="fr-FR" dirty="0">
                <a:solidFill>
                  <a:srgbClr val="205AA7"/>
                </a:solidFill>
              </a:rPr>
              <a:t>banques, assurances, entreprises d’investissement</a:t>
            </a:r>
          </a:p>
        </p:txBody>
      </p:sp>
      <p:sp>
        <p:nvSpPr>
          <p:cNvPr id="21" name="Rectangle à coins arrondis 20"/>
          <p:cNvSpPr/>
          <p:nvPr/>
        </p:nvSpPr>
        <p:spPr>
          <a:xfrm>
            <a:off x="2839370" y="3519238"/>
            <a:ext cx="3665086" cy="1301994"/>
          </a:xfrm>
          <a:prstGeom prst="roundRect">
            <a:avLst/>
          </a:prstGeom>
          <a:solidFill>
            <a:schemeClr val="bg1"/>
          </a:solidFill>
          <a:ln w="38100">
            <a:solidFill>
              <a:srgbClr val="205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rgbClr val="FFC000"/>
                </a:solidFill>
              </a:rPr>
              <a:t>Marchés financiers : </a:t>
            </a:r>
            <a:r>
              <a:rPr lang="fr-FR" dirty="0">
                <a:solidFill>
                  <a:srgbClr val="205AA7"/>
                </a:solidFill>
              </a:rPr>
              <a:t>marchés boursier, monétaire, obligataire, des changes</a:t>
            </a:r>
          </a:p>
        </p:txBody>
      </p:sp>
      <p:sp>
        <p:nvSpPr>
          <p:cNvPr id="22" name="Rectangle à coins arrondis 21"/>
          <p:cNvSpPr/>
          <p:nvPr/>
        </p:nvSpPr>
        <p:spPr>
          <a:xfrm>
            <a:off x="2826224" y="4991827"/>
            <a:ext cx="3665086" cy="1496290"/>
          </a:xfrm>
          <a:prstGeom prst="roundRect">
            <a:avLst/>
          </a:prstGeom>
          <a:solidFill>
            <a:schemeClr val="bg1"/>
          </a:solidFill>
          <a:ln w="38100">
            <a:solidFill>
              <a:srgbClr val="205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rgbClr val="FFC000"/>
                </a:solidFill>
              </a:rPr>
              <a:t>Infrastructures de marché : </a:t>
            </a:r>
            <a:r>
              <a:rPr lang="fr-FR" dirty="0">
                <a:solidFill>
                  <a:srgbClr val="205AA7"/>
                </a:solidFill>
              </a:rPr>
              <a:t>systèmes de paiement de gros montant, de paiement de masse, de règlement-livraison titres, chambres de compensation</a:t>
            </a:r>
          </a:p>
        </p:txBody>
      </p:sp>
      <p:sp>
        <p:nvSpPr>
          <p:cNvPr id="23" name="Rectangle 22"/>
          <p:cNvSpPr/>
          <p:nvPr/>
        </p:nvSpPr>
        <p:spPr>
          <a:xfrm>
            <a:off x="2759807" y="1529875"/>
            <a:ext cx="3842719" cy="461665"/>
          </a:xfrm>
          <a:prstGeom prst="rect">
            <a:avLst/>
          </a:prstGeom>
        </p:spPr>
        <p:txBody>
          <a:bodyPr wrap="none">
            <a:spAutoFit/>
          </a:bodyPr>
          <a:lstStyle/>
          <a:p>
            <a:r>
              <a:rPr lang="fr-FR" sz="2400" b="1" u="sng" dirty="0">
                <a:solidFill>
                  <a:srgbClr val="205AA7"/>
                </a:solidFill>
                <a:latin typeface="Arial" panose="020B0604020202020204" pitchFamily="34" charset="0"/>
                <a:cs typeface="Arial" panose="020B0604020202020204" pitchFamily="34" charset="0"/>
              </a:rPr>
              <a:t>Intermédiation financière</a:t>
            </a:r>
            <a:endParaRPr lang="fr-FR" sz="2400" b="1" u="sng" dirty="0">
              <a:solidFill>
                <a:srgbClr val="205AA7"/>
              </a:solidFill>
            </a:endParaRPr>
          </a:p>
        </p:txBody>
      </p:sp>
      <p:sp>
        <p:nvSpPr>
          <p:cNvPr id="24" name="Flèche droite 23"/>
          <p:cNvSpPr/>
          <p:nvPr/>
        </p:nvSpPr>
        <p:spPr>
          <a:xfrm>
            <a:off x="2444312" y="3994371"/>
            <a:ext cx="335131" cy="263730"/>
          </a:xfrm>
          <a:prstGeom prst="rightArrow">
            <a:avLst/>
          </a:prstGeom>
          <a:solidFill>
            <a:srgbClr val="205AA7"/>
          </a:solidFill>
          <a:ln>
            <a:solidFill>
              <a:srgbClr val="205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Flèche droite 29"/>
          <p:cNvSpPr/>
          <p:nvPr/>
        </p:nvSpPr>
        <p:spPr>
          <a:xfrm>
            <a:off x="6566707" y="3983065"/>
            <a:ext cx="275243" cy="275035"/>
          </a:xfrm>
          <a:prstGeom prst="rightArrow">
            <a:avLst/>
          </a:prstGeom>
          <a:solidFill>
            <a:srgbClr val="205AA7"/>
          </a:solidFill>
          <a:ln>
            <a:solidFill>
              <a:srgbClr val="205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Double flèche horizontale 6"/>
          <p:cNvSpPr/>
          <p:nvPr/>
        </p:nvSpPr>
        <p:spPr>
          <a:xfrm rot="5400000">
            <a:off x="5575110" y="3371292"/>
            <a:ext cx="500852" cy="214249"/>
          </a:xfrm>
          <a:prstGeom prst="leftRightArrow">
            <a:avLst/>
          </a:prstGeom>
          <a:solidFill>
            <a:srgbClr val="205AA7"/>
          </a:solidFill>
          <a:ln>
            <a:solidFill>
              <a:srgbClr val="205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Double flèche horizontale 31"/>
          <p:cNvSpPr/>
          <p:nvPr/>
        </p:nvSpPr>
        <p:spPr>
          <a:xfrm rot="5400000">
            <a:off x="5575612" y="4693736"/>
            <a:ext cx="500852" cy="214249"/>
          </a:xfrm>
          <a:prstGeom prst="leftRightArrow">
            <a:avLst/>
          </a:prstGeom>
          <a:solidFill>
            <a:srgbClr val="205AA7"/>
          </a:solidFill>
          <a:ln>
            <a:solidFill>
              <a:srgbClr val="205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Flèche droite 33"/>
          <p:cNvSpPr/>
          <p:nvPr/>
        </p:nvSpPr>
        <p:spPr>
          <a:xfrm rot="16200000">
            <a:off x="3338163" y="3278588"/>
            <a:ext cx="252863" cy="217461"/>
          </a:xfrm>
          <a:prstGeom prst="rightArrow">
            <a:avLst/>
          </a:prstGeom>
          <a:solidFill>
            <a:srgbClr val="205AA7"/>
          </a:solidFill>
          <a:ln>
            <a:solidFill>
              <a:srgbClr val="205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Flèche droite 34"/>
          <p:cNvSpPr/>
          <p:nvPr/>
        </p:nvSpPr>
        <p:spPr>
          <a:xfrm rot="5400000" flipV="1">
            <a:off x="3351743" y="4840618"/>
            <a:ext cx="225703" cy="217461"/>
          </a:xfrm>
          <a:prstGeom prst="rightArrow">
            <a:avLst/>
          </a:prstGeom>
          <a:solidFill>
            <a:srgbClr val="205AA7"/>
          </a:solidFill>
          <a:ln>
            <a:solidFill>
              <a:srgbClr val="205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à coins arrondis 24"/>
          <p:cNvSpPr/>
          <p:nvPr/>
        </p:nvSpPr>
        <p:spPr>
          <a:xfrm>
            <a:off x="336806" y="1482926"/>
            <a:ext cx="2115447" cy="1395272"/>
          </a:xfrm>
          <a:prstGeom prst="roundRect">
            <a:avLst/>
          </a:prstGeom>
          <a:solidFill>
            <a:srgbClr val="FDDFC7"/>
          </a:solid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 </a:t>
            </a:r>
            <a:r>
              <a:rPr lang="fr-FR" sz="2000" b="1" dirty="0">
                <a:solidFill>
                  <a:srgbClr val="205AA7"/>
                </a:solidFill>
              </a:rPr>
              <a:t>Agents à capacité de financement : </a:t>
            </a:r>
          </a:p>
        </p:txBody>
      </p:sp>
      <p:sp>
        <p:nvSpPr>
          <p:cNvPr id="27" name="Rectangle à coins arrondis 26"/>
          <p:cNvSpPr/>
          <p:nvPr/>
        </p:nvSpPr>
        <p:spPr>
          <a:xfrm>
            <a:off x="6876372" y="1482926"/>
            <a:ext cx="2000970" cy="1395272"/>
          </a:xfrm>
          <a:prstGeom prst="roundRect">
            <a:avLst/>
          </a:prstGeom>
          <a:solidFill>
            <a:srgbClr val="FDDF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rgbClr val="205AA7"/>
                </a:solidFill>
              </a:rPr>
              <a:t>Agents </a:t>
            </a:r>
          </a:p>
          <a:p>
            <a:pPr algn="ctr"/>
            <a:r>
              <a:rPr lang="fr-FR" sz="2000" b="1" dirty="0">
                <a:solidFill>
                  <a:srgbClr val="205AA7"/>
                </a:solidFill>
              </a:rPr>
              <a:t>à besoin de financement :</a:t>
            </a:r>
          </a:p>
        </p:txBody>
      </p:sp>
    </p:spTree>
    <p:extLst>
      <p:ext uri="{BB962C8B-B14F-4D97-AF65-F5344CB8AC3E}">
        <p14:creationId xmlns:p14="http://schemas.microsoft.com/office/powerpoint/2010/main" val="12793631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 dirty="0"/>
              <a:t>Risques Cycliques et Coussin Contracyclique (9/10) </a:t>
            </a:r>
            <a:r>
              <a:rPr lang="fr-FR" sz="1800" dirty="0"/>
              <a:t>Évaluation de l’impact macroéconomique </a:t>
            </a:r>
            <a:r>
              <a:rPr lang="fr-FR" sz="1800" i="1" dirty="0"/>
              <a:t>Ex-ANTE</a:t>
            </a:r>
            <a:endParaRPr lang="fr-FR" sz="1800" dirty="0"/>
          </a:p>
        </p:txBody>
      </p:sp>
      <p:sp>
        <p:nvSpPr>
          <p:cNvPr id="3" name="Espace réservé du pied de page 2"/>
          <p:cNvSpPr>
            <a:spLocks noGrp="1"/>
          </p:cNvSpPr>
          <p:nvPr>
            <p:ph type="ftr" sz="quarter" idx="3"/>
          </p:nvPr>
        </p:nvSpPr>
        <p:spPr/>
        <p:txBody>
          <a:bodyPr/>
          <a:lstStyle/>
          <a:p>
            <a:endParaRPr lang="fr-FR" dirty="0"/>
          </a:p>
        </p:txBody>
      </p:sp>
      <p:sp>
        <p:nvSpPr>
          <p:cNvPr id="4" name="Espace réservé du numéro de diapositive 3"/>
          <p:cNvSpPr>
            <a:spLocks noGrp="1"/>
          </p:cNvSpPr>
          <p:nvPr>
            <p:ph type="sldNum" sz="quarter" idx="4"/>
          </p:nvPr>
        </p:nvSpPr>
        <p:spPr/>
        <p:txBody>
          <a:bodyPr/>
          <a:lstStyle/>
          <a:p>
            <a:fld id="{A5612AF6-3794-417C-8315-010C3BB3AD18}" type="slidenum">
              <a:rPr lang="fr-FR" smtClean="0"/>
              <a:pPr/>
              <a:t>50</a:t>
            </a:fld>
            <a:endParaRPr lang="fr-FR" dirty="0"/>
          </a:p>
        </p:txBody>
      </p:sp>
      <p:sp>
        <p:nvSpPr>
          <p:cNvPr id="5" name="Espace réservé du contenu 4"/>
          <p:cNvSpPr>
            <a:spLocks noGrp="1"/>
          </p:cNvSpPr>
          <p:nvPr>
            <p:ph idx="1"/>
          </p:nvPr>
        </p:nvSpPr>
        <p:spPr>
          <a:xfrm>
            <a:off x="82426" y="1268760"/>
            <a:ext cx="3621151" cy="4525963"/>
          </a:xfrm>
        </p:spPr>
        <p:txBody>
          <a:bodyPr>
            <a:normAutofit lnSpcReduction="10000"/>
          </a:bodyPr>
          <a:lstStyle/>
          <a:p>
            <a:pPr>
              <a:buFont typeface="Wingdings" panose="05000000000000000000" pitchFamily="2" charset="2"/>
              <a:buChar char="Ø"/>
            </a:pPr>
            <a:r>
              <a:rPr lang="fr-FR" sz="1600" b="1" dirty="0"/>
              <a:t>Le modèle utilisé pour quantifier les effets d’une hausse ou baisse du taux de </a:t>
            </a:r>
            <a:r>
              <a:rPr lang="fr-FR" sz="1600" b="1" dirty="0" err="1"/>
              <a:t>CCyB</a:t>
            </a:r>
            <a:r>
              <a:rPr lang="fr-FR" sz="1600" b="1" dirty="0"/>
              <a:t> est un modèle</a:t>
            </a:r>
          </a:p>
          <a:p>
            <a:pPr lvl="1"/>
            <a:r>
              <a:rPr lang="fr-FR" sz="1400" dirty="0"/>
              <a:t>Équilibre général</a:t>
            </a:r>
          </a:p>
          <a:p>
            <a:pPr lvl="1"/>
            <a:r>
              <a:rPr lang="fr-FR" sz="1400" dirty="0"/>
              <a:t>Trimestriel</a:t>
            </a:r>
          </a:p>
          <a:p>
            <a:pPr lvl="1"/>
            <a:r>
              <a:rPr lang="fr-FR" sz="1400" dirty="0"/>
              <a:t>Défauts en cascade (avec coûts macroéconomiques) et effets d’amplification</a:t>
            </a:r>
          </a:p>
          <a:p>
            <a:pPr>
              <a:buFont typeface="Wingdings" panose="05000000000000000000" pitchFamily="2" charset="2"/>
              <a:buChar char="Ø"/>
            </a:pPr>
            <a:r>
              <a:rPr lang="fr-FR" sz="1600" b="1" dirty="0"/>
              <a:t>Prise de risque excessive des banques</a:t>
            </a:r>
            <a:r>
              <a:rPr lang="fr-FR" sz="1600" dirty="0"/>
              <a:t>:</a:t>
            </a:r>
          </a:p>
          <a:p>
            <a:pPr lvl="1"/>
            <a:r>
              <a:rPr lang="fr-FR" sz="1400" dirty="0"/>
              <a:t>Responsabilité limitée des banques (garantie partielle des dépôts)</a:t>
            </a:r>
          </a:p>
          <a:p>
            <a:pPr lvl="1"/>
            <a:r>
              <a:rPr lang="fr-FR" sz="1400" dirty="0"/>
              <a:t>La prime de risque liée au risque de défaut agrégé des banques n’est pas internalisée par les banques individuelles</a:t>
            </a:r>
          </a:p>
          <a:p>
            <a:pPr>
              <a:buFont typeface="Wingdings" panose="05000000000000000000" pitchFamily="2" charset="2"/>
              <a:buChar char="Ø"/>
            </a:pPr>
            <a:r>
              <a:rPr lang="fr-FR" sz="1600" b="1" dirty="0"/>
              <a:t>Les exigences en capital permettent de limiter cette prise de risque excessive et donc le risque de défaut.</a:t>
            </a:r>
          </a:p>
          <a:p>
            <a:pPr marL="457200" lvl="1" indent="0">
              <a:buNone/>
            </a:pPr>
            <a:endParaRPr lang="fr-FR" sz="1400" dirty="0"/>
          </a:p>
          <a:p>
            <a:pPr marL="0" indent="0">
              <a:buNone/>
            </a:pPr>
            <a:endParaRPr lang="fr-FR" sz="2000" dirty="0"/>
          </a:p>
        </p:txBody>
      </p:sp>
      <p:grpSp>
        <p:nvGrpSpPr>
          <p:cNvPr id="6" name="Zone de dessin 3"/>
          <p:cNvGrpSpPr/>
          <p:nvPr/>
        </p:nvGrpSpPr>
        <p:grpSpPr>
          <a:xfrm>
            <a:off x="2843808" y="1556792"/>
            <a:ext cx="6225173" cy="4105369"/>
            <a:chOff x="0" y="0"/>
            <a:chExt cx="5249545" cy="3458773"/>
          </a:xfrm>
        </p:grpSpPr>
        <p:sp>
          <p:nvSpPr>
            <p:cNvPr id="7" name="Rectangle 6"/>
            <p:cNvSpPr/>
            <p:nvPr/>
          </p:nvSpPr>
          <p:spPr>
            <a:xfrm>
              <a:off x="0" y="0"/>
              <a:ext cx="5249545" cy="3458210"/>
            </a:xfrm>
            <a:prstGeom prst="rect">
              <a:avLst/>
            </a:prstGeom>
          </p:spPr>
        </p:sp>
        <p:sp>
          <p:nvSpPr>
            <p:cNvPr id="8" name="Rectangle 7"/>
            <p:cNvSpPr/>
            <p:nvPr/>
          </p:nvSpPr>
          <p:spPr>
            <a:xfrm>
              <a:off x="2167626" y="36123"/>
              <a:ext cx="1352550" cy="4635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20000"/>
                </a:lnSpc>
                <a:spcAft>
                  <a:spcPts val="0"/>
                </a:spcAft>
              </a:pPr>
              <a:r>
                <a:rPr lang="fr-FR" sz="1050">
                  <a:ln>
                    <a:noFill/>
                  </a:ln>
                  <a:solidFill>
                    <a:srgbClr val="000000"/>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t>Ménages épargnants</a:t>
              </a:r>
              <a:endParaRPr lang="fr-FR" sz="1200">
                <a:effectLst/>
                <a:ea typeface="Calibri" panose="020F0502020204030204" pitchFamily="34" charset="0"/>
                <a:cs typeface="Times New Roman" panose="02020603050405020304" pitchFamily="18" charset="0"/>
              </a:endParaRPr>
            </a:p>
          </p:txBody>
        </p:sp>
        <p:sp>
          <p:nvSpPr>
            <p:cNvPr id="9" name="Rectangle 8"/>
            <p:cNvSpPr/>
            <p:nvPr/>
          </p:nvSpPr>
          <p:spPr>
            <a:xfrm>
              <a:off x="1496726" y="1682973"/>
              <a:ext cx="1140800" cy="50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20000"/>
                </a:lnSpc>
                <a:spcAft>
                  <a:spcPts val="0"/>
                </a:spcAft>
              </a:pPr>
              <a:r>
                <a:rPr lang="fr-FR" sz="1050">
                  <a:ln>
                    <a:noFill/>
                  </a:ln>
                  <a:solidFill>
                    <a:srgbClr val="000000"/>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t>Banque hypothécaire</a:t>
              </a:r>
              <a:endParaRPr lang="fr-FR" sz="1200">
                <a:effectLst/>
                <a:ea typeface="Calibri" panose="020F0502020204030204" pitchFamily="34" charset="0"/>
                <a:cs typeface="Times New Roman" panose="02020603050405020304" pitchFamily="18" charset="0"/>
              </a:endParaRPr>
            </a:p>
          </p:txBody>
        </p:sp>
        <p:sp>
          <p:nvSpPr>
            <p:cNvPr id="10" name="Rectangle 9"/>
            <p:cNvSpPr/>
            <p:nvPr/>
          </p:nvSpPr>
          <p:spPr>
            <a:xfrm>
              <a:off x="2893726" y="1689323"/>
              <a:ext cx="1123950" cy="480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20000"/>
                </a:lnSpc>
                <a:spcAft>
                  <a:spcPts val="0"/>
                </a:spcAft>
              </a:pPr>
              <a:r>
                <a:rPr lang="fr-FR" sz="1050">
                  <a:ln>
                    <a:noFill/>
                  </a:ln>
                  <a:solidFill>
                    <a:srgbClr val="000000"/>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t>Banque industrielle</a:t>
              </a:r>
              <a:endParaRPr lang="fr-FR" sz="1200">
                <a:effectLst/>
                <a:ea typeface="Calibri" panose="020F0502020204030204" pitchFamily="34" charset="0"/>
                <a:cs typeface="Times New Roman" panose="02020603050405020304" pitchFamily="18" charset="0"/>
              </a:endParaRPr>
            </a:p>
          </p:txBody>
        </p:sp>
        <p:sp>
          <p:nvSpPr>
            <p:cNvPr id="11" name="Rectangle 10"/>
            <p:cNvSpPr/>
            <p:nvPr/>
          </p:nvSpPr>
          <p:spPr>
            <a:xfrm>
              <a:off x="1452276" y="2952973"/>
              <a:ext cx="1217000" cy="50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20000"/>
                </a:lnSpc>
                <a:spcAft>
                  <a:spcPts val="0"/>
                </a:spcAft>
              </a:pPr>
              <a:r>
                <a:rPr lang="fr-FR" sz="1050">
                  <a:ln>
                    <a:noFill/>
                  </a:ln>
                  <a:solidFill>
                    <a:srgbClr val="000000"/>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t>Ménages emprunteurs</a:t>
              </a:r>
              <a:endParaRPr lang="fr-FR" sz="1200">
                <a:effectLst/>
                <a:ea typeface="Calibri" panose="020F0502020204030204" pitchFamily="34" charset="0"/>
                <a:cs typeface="Times New Roman" panose="02020603050405020304" pitchFamily="18" charset="0"/>
              </a:endParaRPr>
            </a:p>
          </p:txBody>
        </p:sp>
        <p:sp>
          <p:nvSpPr>
            <p:cNvPr id="12" name="Rectangle 11"/>
            <p:cNvSpPr/>
            <p:nvPr/>
          </p:nvSpPr>
          <p:spPr>
            <a:xfrm>
              <a:off x="2874676" y="2946623"/>
              <a:ext cx="1191600" cy="5121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20000"/>
                </a:lnSpc>
                <a:spcAft>
                  <a:spcPts val="0"/>
                </a:spcAft>
              </a:pPr>
              <a:r>
                <a:rPr lang="fr-FR" sz="1050">
                  <a:ln>
                    <a:noFill/>
                  </a:ln>
                  <a:solidFill>
                    <a:srgbClr val="000000"/>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t>Entrepreneurs</a:t>
              </a:r>
              <a:endParaRPr lang="fr-FR" sz="1200">
                <a:effectLst/>
                <a:ea typeface="Calibri" panose="020F0502020204030204" pitchFamily="34" charset="0"/>
                <a:cs typeface="Times New Roman" panose="02020603050405020304" pitchFamily="18" charset="0"/>
              </a:endParaRPr>
            </a:p>
          </p:txBody>
        </p:sp>
        <p:sp>
          <p:nvSpPr>
            <p:cNvPr id="13" name="Rectangle à coins arrondis 12"/>
            <p:cNvSpPr/>
            <p:nvPr/>
          </p:nvSpPr>
          <p:spPr>
            <a:xfrm>
              <a:off x="2428908" y="749895"/>
              <a:ext cx="838814" cy="6943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20000"/>
                </a:lnSpc>
                <a:spcAft>
                  <a:spcPts val="0"/>
                </a:spcAft>
              </a:pPr>
              <a:r>
                <a:rPr lang="fr-FR" sz="1050" dirty="0">
                  <a:effectLst/>
                  <a:ea typeface="Calibri" panose="020F0502020204030204" pitchFamily="34" charset="0"/>
                  <a:cs typeface="Times New Roman" panose="02020603050405020304" pitchFamily="18" charset="0"/>
                </a:rPr>
                <a:t>Épargnent et reçoivent des dividendes</a:t>
              </a:r>
              <a:endParaRPr lang="fr-FR" sz="1200" dirty="0">
                <a:effectLst/>
                <a:ea typeface="Calibri" panose="020F0502020204030204" pitchFamily="34" charset="0"/>
                <a:cs typeface="Times New Roman" panose="02020603050405020304" pitchFamily="18" charset="0"/>
              </a:endParaRPr>
            </a:p>
          </p:txBody>
        </p:sp>
        <p:cxnSp>
          <p:nvCxnSpPr>
            <p:cNvPr id="14" name="Connecteur en angle 13"/>
            <p:cNvCxnSpPr>
              <a:stCxn id="8" idx="3"/>
              <a:endCxn id="12" idx="3"/>
            </p:cNvCxnSpPr>
            <p:nvPr/>
          </p:nvCxnSpPr>
          <p:spPr>
            <a:xfrm>
              <a:off x="3520176" y="267898"/>
              <a:ext cx="546100" cy="2934800"/>
            </a:xfrm>
            <a:prstGeom prst="bentConnector3">
              <a:avLst>
                <a:gd name="adj1" fmla="val 122697"/>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à coins arrondis 14"/>
            <p:cNvSpPr/>
            <p:nvPr/>
          </p:nvSpPr>
          <p:spPr>
            <a:xfrm>
              <a:off x="3785546" y="641816"/>
              <a:ext cx="782545" cy="5902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20000"/>
                </a:lnSpc>
                <a:spcAft>
                  <a:spcPts val="0"/>
                </a:spcAft>
              </a:pPr>
              <a:r>
                <a:rPr lang="fr-FR" sz="1050" dirty="0">
                  <a:effectLst/>
                  <a:latin typeface="Times New Roman" panose="02020603050405020304" pitchFamily="18" charset="0"/>
                  <a:ea typeface="Calibri" panose="020F0502020204030204" pitchFamily="34" charset="0"/>
                </a:rPr>
                <a:t>Épargnent et reçoivent des dividendes</a:t>
              </a:r>
              <a:endParaRPr lang="fr-FR" sz="1400" dirty="0">
                <a:effectLst/>
                <a:latin typeface="Times New Roman" panose="02020603050405020304" pitchFamily="18" charset="0"/>
                <a:ea typeface="Times New Roman" panose="02020603050405020304" pitchFamily="18" charset="0"/>
              </a:endParaRPr>
            </a:p>
          </p:txBody>
        </p:sp>
        <p:cxnSp>
          <p:nvCxnSpPr>
            <p:cNvPr id="16" name="Connecteur droit 15"/>
            <p:cNvCxnSpPr>
              <a:stCxn id="8" idx="2"/>
              <a:endCxn id="13" idx="0"/>
            </p:cNvCxnSpPr>
            <p:nvPr/>
          </p:nvCxnSpPr>
          <p:spPr>
            <a:xfrm>
              <a:off x="2843901" y="499673"/>
              <a:ext cx="4414" cy="2502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necteur en angle 16"/>
            <p:cNvCxnSpPr>
              <a:stCxn id="13" idx="1"/>
              <a:endCxn id="9" idx="0"/>
            </p:cNvCxnSpPr>
            <p:nvPr/>
          </p:nvCxnSpPr>
          <p:spPr>
            <a:xfrm rot="10800000" flipV="1">
              <a:off x="2067127" y="1097087"/>
              <a:ext cx="361781" cy="58588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cteur en angle 17"/>
            <p:cNvCxnSpPr>
              <a:stCxn id="13" idx="3"/>
              <a:endCxn id="10" idx="0"/>
            </p:cNvCxnSpPr>
            <p:nvPr/>
          </p:nvCxnSpPr>
          <p:spPr>
            <a:xfrm>
              <a:off x="3267722" y="1097087"/>
              <a:ext cx="187979" cy="59223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a:stCxn id="9" idx="2"/>
              <a:endCxn id="11" idx="0"/>
            </p:cNvCxnSpPr>
            <p:nvPr/>
          </p:nvCxnSpPr>
          <p:spPr>
            <a:xfrm flipH="1">
              <a:off x="2060776" y="2188773"/>
              <a:ext cx="6350" cy="764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a:stCxn id="10" idx="2"/>
              <a:endCxn id="12" idx="0"/>
            </p:cNvCxnSpPr>
            <p:nvPr/>
          </p:nvCxnSpPr>
          <p:spPr>
            <a:xfrm>
              <a:off x="3455701" y="2169723"/>
              <a:ext cx="14775" cy="776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à coins arrondis 20"/>
            <p:cNvSpPr/>
            <p:nvPr/>
          </p:nvSpPr>
          <p:spPr>
            <a:xfrm>
              <a:off x="1433226" y="2292573"/>
              <a:ext cx="1324950" cy="556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20000"/>
                </a:lnSpc>
                <a:spcAft>
                  <a:spcPts val="0"/>
                </a:spcAft>
              </a:pPr>
              <a:r>
                <a:rPr lang="fr-FR" sz="1050">
                  <a:effectLst/>
                  <a:latin typeface="Times New Roman" panose="02020603050405020304" pitchFamily="18" charset="0"/>
                  <a:ea typeface="Calibri" panose="020F0502020204030204" pitchFamily="34" charset="0"/>
                </a:rPr>
                <a:t>Fournissent des prêts</a:t>
              </a:r>
              <a:endParaRPr lang="fr-FR" sz="1400">
                <a:effectLst/>
                <a:latin typeface="Times New Roman" panose="02020603050405020304" pitchFamily="18" charset="0"/>
                <a:ea typeface="Times New Roman" panose="02020603050405020304" pitchFamily="18" charset="0"/>
              </a:endParaRPr>
            </a:p>
          </p:txBody>
        </p:sp>
        <p:sp>
          <p:nvSpPr>
            <p:cNvPr id="22" name="Rectangle à coins arrondis 21"/>
            <p:cNvSpPr/>
            <p:nvPr/>
          </p:nvSpPr>
          <p:spPr>
            <a:xfrm>
              <a:off x="2874676" y="2292573"/>
              <a:ext cx="1324610" cy="5562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20000"/>
                </a:lnSpc>
                <a:spcAft>
                  <a:spcPts val="0"/>
                </a:spcAft>
              </a:pPr>
              <a:r>
                <a:rPr lang="fr-FR" sz="1050">
                  <a:effectLst/>
                  <a:latin typeface="Times New Roman" panose="02020603050405020304" pitchFamily="18" charset="0"/>
                  <a:ea typeface="Calibri" panose="020F0502020204030204" pitchFamily="34" charset="0"/>
                </a:rPr>
                <a:t>Fournissent des prêts</a:t>
              </a:r>
              <a:endParaRPr lang="fr-FR" sz="1400">
                <a:effectLst/>
                <a:latin typeface="Times New Roman" panose="02020603050405020304" pitchFamily="18" charset="0"/>
                <a:ea typeface="Times New Roman" panose="02020603050405020304" pitchFamily="18" charset="0"/>
              </a:endParaRPr>
            </a:p>
          </p:txBody>
        </p:sp>
        <p:cxnSp>
          <p:nvCxnSpPr>
            <p:cNvPr id="23" name="Connecteur en angle 22"/>
            <p:cNvCxnSpPr/>
            <p:nvPr/>
          </p:nvCxnSpPr>
          <p:spPr>
            <a:xfrm rot="10800000" flipH="1">
              <a:off x="1441776" y="2094478"/>
              <a:ext cx="44450" cy="1270000"/>
            </a:xfrm>
            <a:prstGeom prst="bentConnector3">
              <a:avLst>
                <a:gd name="adj1" fmla="val -514286"/>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24" name="Connecteur en angle 23"/>
            <p:cNvCxnSpPr/>
            <p:nvPr/>
          </p:nvCxnSpPr>
          <p:spPr>
            <a:xfrm flipH="1" flipV="1">
              <a:off x="4057433" y="2032890"/>
              <a:ext cx="48600" cy="1273175"/>
            </a:xfrm>
            <a:prstGeom prst="bentConnector3">
              <a:avLst>
                <a:gd name="adj1" fmla="val -1694335"/>
              </a:avLst>
            </a:prstGeom>
            <a:ln w="47625">
              <a:headEnd type="triangle" w="med" len="med"/>
              <a:tailEnd type="triangle"/>
            </a:ln>
          </p:spPr>
          <p:style>
            <a:lnRef idx="2">
              <a:schemeClr val="accent2"/>
            </a:lnRef>
            <a:fillRef idx="0">
              <a:schemeClr val="accent2"/>
            </a:fillRef>
            <a:effectRef idx="1">
              <a:schemeClr val="accent2"/>
            </a:effectRef>
            <a:fontRef idx="minor">
              <a:schemeClr val="tx1"/>
            </a:fontRef>
          </p:style>
        </p:cxnSp>
        <p:sp>
          <p:nvSpPr>
            <p:cNvPr id="25" name="Zone de texte 25"/>
            <p:cNvSpPr txBox="1"/>
            <p:nvPr/>
          </p:nvSpPr>
          <p:spPr>
            <a:xfrm>
              <a:off x="799194" y="2383229"/>
              <a:ext cx="602825" cy="407441"/>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none" lIns="91440" tIns="45720" rIns="91440" bIns="45720" numCol="1" spcCol="0" rtlCol="0" fromWordArt="0" anchor="t" anchorCtr="0" forceAA="0" compatLnSpc="1">
              <a:prstTxWarp prst="textNoShape">
                <a:avLst/>
              </a:prstTxWarp>
              <a:noAutofit/>
            </a:bodyPr>
            <a:lstStyle/>
            <a:p>
              <a:pPr algn="just">
                <a:lnSpc>
                  <a:spcPct val="120000"/>
                </a:lnSpc>
                <a:spcAft>
                  <a:spcPts val="0"/>
                </a:spcAft>
              </a:pPr>
              <a:r>
                <a:rPr lang="fr-FR" sz="1200" b="1" dirty="0">
                  <a:solidFill>
                    <a:srgbClr val="FFFFFF"/>
                  </a:solidFill>
                  <a:effectLst/>
                  <a:ea typeface="Calibri" panose="020F0502020204030204" pitchFamily="34" charset="0"/>
                  <a:cs typeface="Times New Roman" panose="02020603050405020304" pitchFamily="18" charset="0"/>
                </a:rPr>
                <a:t>Risque de </a:t>
              </a:r>
            </a:p>
            <a:p>
              <a:pPr algn="just">
                <a:lnSpc>
                  <a:spcPct val="120000"/>
                </a:lnSpc>
                <a:spcAft>
                  <a:spcPts val="0"/>
                </a:spcAft>
              </a:pPr>
              <a:r>
                <a:rPr lang="fr-FR" sz="1200" b="1" dirty="0">
                  <a:solidFill>
                    <a:srgbClr val="FFFFFF"/>
                  </a:solidFill>
                  <a:ea typeface="Calibri" panose="020F0502020204030204" pitchFamily="34" charset="0"/>
                  <a:cs typeface="Times New Roman" panose="02020603050405020304" pitchFamily="18" charset="0"/>
                </a:rPr>
                <a:t>d</a:t>
              </a:r>
              <a:r>
                <a:rPr lang="fr-FR" sz="1200" b="1" dirty="0">
                  <a:solidFill>
                    <a:srgbClr val="FFFFFF"/>
                  </a:solidFill>
                  <a:effectLst/>
                  <a:ea typeface="Calibri" panose="020F0502020204030204" pitchFamily="34" charset="0"/>
                  <a:cs typeface="Times New Roman" panose="02020603050405020304" pitchFamily="18" charset="0"/>
                </a:rPr>
                <a:t>éfaut</a:t>
              </a:r>
              <a:endParaRPr lang="fr-FR" sz="1200" dirty="0">
                <a:effectLst/>
                <a:ea typeface="Calibri" panose="020F0502020204030204" pitchFamily="34" charset="0"/>
                <a:cs typeface="Times New Roman" panose="02020603050405020304" pitchFamily="18" charset="0"/>
              </a:endParaRPr>
            </a:p>
          </p:txBody>
        </p:sp>
        <p:sp>
          <p:nvSpPr>
            <p:cNvPr id="26" name="Zone de texte 25"/>
            <p:cNvSpPr txBox="1"/>
            <p:nvPr/>
          </p:nvSpPr>
          <p:spPr>
            <a:xfrm>
              <a:off x="4603533" y="2401462"/>
              <a:ext cx="618618" cy="447371"/>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none" lIns="91440" tIns="45720" rIns="91440" bIns="45720" numCol="1" spcCol="0" rtlCol="0" fromWordArt="0" anchor="t" anchorCtr="0" forceAA="0" compatLnSpc="1">
              <a:prstTxWarp prst="textNoShape">
                <a:avLst/>
              </a:prstTxWarp>
              <a:noAutofit/>
            </a:bodyPr>
            <a:lstStyle/>
            <a:p>
              <a:pPr algn="just">
                <a:lnSpc>
                  <a:spcPct val="120000"/>
                </a:lnSpc>
                <a:spcAft>
                  <a:spcPts val="0"/>
                </a:spcAft>
              </a:pPr>
              <a:r>
                <a:rPr lang="fr-FR" sz="1200" b="1" dirty="0">
                  <a:solidFill>
                    <a:srgbClr val="FFFFFF"/>
                  </a:solidFill>
                  <a:latin typeface="Times New Roman" panose="02020603050405020304" pitchFamily="18" charset="0"/>
                  <a:ea typeface="Calibri" panose="020F0502020204030204" pitchFamily="34" charset="0"/>
                </a:rPr>
                <a:t>Risque de </a:t>
              </a:r>
            </a:p>
            <a:p>
              <a:pPr algn="just">
                <a:lnSpc>
                  <a:spcPct val="120000"/>
                </a:lnSpc>
                <a:spcAft>
                  <a:spcPts val="0"/>
                </a:spcAft>
              </a:pPr>
              <a:r>
                <a:rPr lang="fr-FR" sz="1200" b="1" dirty="0">
                  <a:solidFill>
                    <a:srgbClr val="FFFFFF"/>
                  </a:solidFill>
                  <a:effectLst/>
                  <a:latin typeface="Times New Roman" panose="02020603050405020304" pitchFamily="18" charset="0"/>
                  <a:ea typeface="Calibri" panose="020F0502020204030204" pitchFamily="34" charset="0"/>
                </a:rPr>
                <a:t>défaut</a:t>
              </a:r>
              <a:endParaRPr lang="fr-FR" sz="1400" dirty="0">
                <a:effectLst/>
                <a:latin typeface="Times New Roman" panose="02020603050405020304" pitchFamily="18" charset="0"/>
                <a:ea typeface="Times New Roman" panose="02020603050405020304" pitchFamily="18" charset="0"/>
              </a:endParaRPr>
            </a:p>
          </p:txBody>
        </p:sp>
      </p:grpSp>
      <p:cxnSp>
        <p:nvCxnSpPr>
          <p:cNvPr id="44" name="Connecteur en angle 43"/>
          <p:cNvCxnSpPr/>
          <p:nvPr/>
        </p:nvCxnSpPr>
        <p:spPr>
          <a:xfrm flipH="1" flipV="1">
            <a:off x="7053379" y="1762983"/>
            <a:ext cx="589961" cy="1972255"/>
          </a:xfrm>
          <a:prstGeom prst="bentConnector3">
            <a:avLst>
              <a:gd name="adj1" fmla="val -198170"/>
            </a:avLst>
          </a:prstGeom>
          <a:ln w="47625">
            <a:headEnd type="triangle" w="med" len="med"/>
            <a:tailEnd type="triangle"/>
          </a:ln>
        </p:spPr>
        <p:style>
          <a:lnRef idx="2">
            <a:schemeClr val="accent2"/>
          </a:lnRef>
          <a:fillRef idx="0">
            <a:schemeClr val="accent2"/>
          </a:fillRef>
          <a:effectRef idx="1">
            <a:schemeClr val="accent2"/>
          </a:effectRef>
          <a:fontRef idx="minor">
            <a:schemeClr val="tx1"/>
          </a:fontRef>
        </p:style>
      </p:cxnSp>
      <p:sp>
        <p:nvSpPr>
          <p:cNvPr id="70" name="Zone de texte 25"/>
          <p:cNvSpPr txBox="1"/>
          <p:nvPr/>
        </p:nvSpPr>
        <p:spPr>
          <a:xfrm>
            <a:off x="8348834" y="2392856"/>
            <a:ext cx="719240" cy="466117"/>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none" lIns="91440" tIns="45720" rIns="91440" bIns="45720" numCol="1" spcCol="0" rtlCol="0" fromWordArt="0" anchor="t" anchorCtr="0" forceAA="0" compatLnSpc="1">
            <a:prstTxWarp prst="textNoShape">
              <a:avLst/>
            </a:prstTxWarp>
            <a:noAutofit/>
          </a:bodyPr>
          <a:lstStyle/>
          <a:p>
            <a:pPr algn="just">
              <a:lnSpc>
                <a:spcPct val="120000"/>
              </a:lnSpc>
              <a:spcAft>
                <a:spcPts val="0"/>
              </a:spcAft>
            </a:pPr>
            <a:r>
              <a:rPr lang="fr-FR" sz="1200" b="1" dirty="0">
                <a:solidFill>
                  <a:srgbClr val="FFFFFF"/>
                </a:solidFill>
                <a:latin typeface="Times New Roman" panose="02020603050405020304" pitchFamily="18" charset="0"/>
                <a:ea typeface="Calibri" panose="020F0502020204030204" pitchFamily="34" charset="0"/>
              </a:rPr>
              <a:t>Risque de </a:t>
            </a:r>
          </a:p>
          <a:p>
            <a:pPr algn="just">
              <a:lnSpc>
                <a:spcPct val="120000"/>
              </a:lnSpc>
              <a:spcAft>
                <a:spcPts val="0"/>
              </a:spcAft>
            </a:pPr>
            <a:r>
              <a:rPr lang="fr-FR" sz="1200" b="1" dirty="0">
                <a:solidFill>
                  <a:srgbClr val="FFFFFF"/>
                </a:solidFill>
                <a:effectLst/>
                <a:latin typeface="Times New Roman" panose="02020603050405020304" pitchFamily="18" charset="0"/>
                <a:ea typeface="Calibri" panose="020F0502020204030204" pitchFamily="34" charset="0"/>
              </a:rPr>
              <a:t>défaut</a:t>
            </a:r>
            <a:endParaRPr lang="fr-FR" sz="1400" dirty="0">
              <a:effectLst/>
              <a:latin typeface="Times New Roman" panose="02020603050405020304" pitchFamily="18" charset="0"/>
              <a:ea typeface="Times New Roman" panose="02020603050405020304" pitchFamily="18" charset="0"/>
            </a:endParaRPr>
          </a:p>
        </p:txBody>
      </p:sp>
      <p:cxnSp>
        <p:nvCxnSpPr>
          <p:cNvPr id="71" name="Connecteur en angle 70"/>
          <p:cNvCxnSpPr/>
          <p:nvPr/>
        </p:nvCxnSpPr>
        <p:spPr>
          <a:xfrm rot="10800000" flipH="1">
            <a:off x="4589598" y="1765697"/>
            <a:ext cx="795586" cy="1979792"/>
          </a:xfrm>
          <a:prstGeom prst="bentConnector3">
            <a:avLst>
              <a:gd name="adj1" fmla="val -28734"/>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
        <p:nvSpPr>
          <p:cNvPr id="74" name="Zone de texte 25"/>
          <p:cNvSpPr txBox="1"/>
          <p:nvPr/>
        </p:nvSpPr>
        <p:spPr>
          <a:xfrm>
            <a:off x="3976836" y="2369141"/>
            <a:ext cx="715389" cy="48983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none" lIns="91440" tIns="45720" rIns="91440" bIns="45720" numCol="1" spcCol="0" rtlCol="0" fromWordArt="0" anchor="t" anchorCtr="0" forceAA="0" compatLnSpc="1">
            <a:prstTxWarp prst="textNoShape">
              <a:avLst/>
            </a:prstTxWarp>
            <a:noAutofit/>
          </a:bodyPr>
          <a:lstStyle/>
          <a:p>
            <a:pPr algn="just">
              <a:lnSpc>
                <a:spcPct val="120000"/>
              </a:lnSpc>
              <a:spcAft>
                <a:spcPts val="0"/>
              </a:spcAft>
            </a:pPr>
            <a:r>
              <a:rPr lang="fr-FR" sz="1200" b="1" dirty="0">
                <a:solidFill>
                  <a:srgbClr val="FFFFFF"/>
                </a:solidFill>
                <a:effectLst/>
                <a:ea typeface="Calibri" panose="020F0502020204030204" pitchFamily="34" charset="0"/>
                <a:cs typeface="Times New Roman" panose="02020603050405020304" pitchFamily="18" charset="0"/>
              </a:rPr>
              <a:t>Risque de </a:t>
            </a:r>
          </a:p>
          <a:p>
            <a:pPr algn="just">
              <a:lnSpc>
                <a:spcPct val="120000"/>
              </a:lnSpc>
              <a:spcAft>
                <a:spcPts val="0"/>
              </a:spcAft>
            </a:pPr>
            <a:r>
              <a:rPr lang="fr-FR" sz="1200" b="1" dirty="0">
                <a:solidFill>
                  <a:srgbClr val="FFFFFF"/>
                </a:solidFill>
                <a:ea typeface="Calibri" panose="020F0502020204030204" pitchFamily="34" charset="0"/>
                <a:cs typeface="Times New Roman" panose="02020603050405020304" pitchFamily="18" charset="0"/>
              </a:rPr>
              <a:t>d</a:t>
            </a:r>
            <a:r>
              <a:rPr lang="fr-FR" sz="1200" b="1" dirty="0">
                <a:solidFill>
                  <a:srgbClr val="FFFFFF"/>
                </a:solidFill>
                <a:effectLst/>
                <a:ea typeface="Calibri" panose="020F0502020204030204" pitchFamily="34" charset="0"/>
                <a:cs typeface="Times New Roman" panose="02020603050405020304" pitchFamily="18" charset="0"/>
              </a:rPr>
              <a:t>éfaut</a:t>
            </a:r>
            <a:endParaRPr lang="fr-FR" sz="1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95022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 dirty="0"/>
              <a:t>Risques Cycliques et Coussin Contracyclique (10/10) </a:t>
            </a:r>
            <a:br>
              <a:rPr lang="fr-FR" sz="1800" dirty="0"/>
            </a:br>
            <a:r>
              <a:rPr lang="fr-FR" sz="1800" dirty="0"/>
              <a:t>Décisions récentes sur cette réserve de protection du crédit</a:t>
            </a:r>
            <a:endParaRPr lang="fr-FR" dirty="0"/>
          </a:p>
        </p:txBody>
      </p:sp>
      <p:sp>
        <p:nvSpPr>
          <p:cNvPr id="3" name="Espace réservé du pied de page 2"/>
          <p:cNvSpPr>
            <a:spLocks noGrp="1"/>
          </p:cNvSpPr>
          <p:nvPr>
            <p:ph type="ftr" sz="quarter" idx="3"/>
          </p:nvPr>
        </p:nvSpPr>
        <p:spPr/>
        <p:txBody>
          <a:bodyPr/>
          <a:lstStyle/>
          <a:p>
            <a:endParaRPr lang="fr-FR" dirty="0"/>
          </a:p>
        </p:txBody>
      </p:sp>
      <p:sp>
        <p:nvSpPr>
          <p:cNvPr id="4" name="Espace réservé du numéro de diapositive 3"/>
          <p:cNvSpPr>
            <a:spLocks noGrp="1"/>
          </p:cNvSpPr>
          <p:nvPr>
            <p:ph type="sldNum" sz="quarter" idx="4"/>
          </p:nvPr>
        </p:nvSpPr>
        <p:spPr/>
        <p:txBody>
          <a:bodyPr/>
          <a:lstStyle/>
          <a:p>
            <a:fld id="{A5612AF6-3794-417C-8315-010C3BB3AD18}" type="slidenum">
              <a:rPr lang="fr-FR" smtClean="0"/>
              <a:pPr/>
              <a:t>51</a:t>
            </a:fld>
            <a:endParaRPr lang="fr-FR" dirty="0"/>
          </a:p>
        </p:txBody>
      </p:sp>
      <p:sp>
        <p:nvSpPr>
          <p:cNvPr id="5" name="Espace réservé du contenu 4"/>
          <p:cNvSpPr>
            <a:spLocks noGrp="1"/>
          </p:cNvSpPr>
          <p:nvPr>
            <p:ph idx="1"/>
          </p:nvPr>
        </p:nvSpPr>
        <p:spPr>
          <a:xfrm>
            <a:off x="251520" y="1340768"/>
            <a:ext cx="8712968" cy="4968552"/>
          </a:xfrm>
        </p:spPr>
        <p:txBody>
          <a:bodyPr>
            <a:normAutofit fontScale="92500" lnSpcReduction="20000"/>
          </a:bodyPr>
          <a:lstStyle/>
          <a:p>
            <a:pPr>
              <a:buFont typeface="Wingdings" panose="05000000000000000000" pitchFamily="2" charset="2"/>
              <a:buChar char="Ø"/>
            </a:pPr>
            <a:r>
              <a:rPr lang="fr-FR" sz="1800" u="sng" dirty="0"/>
              <a:t>Crise sanitaire : </a:t>
            </a:r>
            <a:r>
              <a:rPr lang="fr-FR" sz="1800" dirty="0"/>
              <a:t>relâchement du coussin </a:t>
            </a:r>
            <a:r>
              <a:rPr lang="fr-FR" sz="1800" dirty="0" err="1"/>
              <a:t>contracyclique</a:t>
            </a:r>
            <a:r>
              <a:rPr lang="fr-FR" sz="1800" dirty="0"/>
              <a:t>. En avril 2020, le taux de </a:t>
            </a:r>
            <a:r>
              <a:rPr lang="fr-FR" sz="1800" dirty="0" err="1"/>
              <a:t>CCyB</a:t>
            </a:r>
            <a:r>
              <a:rPr lang="fr-FR" sz="1800" dirty="0"/>
              <a:t> en France aurait dû passer à 0,5%.</a:t>
            </a:r>
          </a:p>
          <a:p>
            <a:pPr marL="0" indent="0">
              <a:buNone/>
            </a:pPr>
            <a:endParaRPr lang="fr-FR" sz="1800" dirty="0"/>
          </a:p>
          <a:p>
            <a:pPr>
              <a:buFont typeface="Wingdings" panose="05000000000000000000" pitchFamily="2" charset="2"/>
              <a:buChar char="Ø"/>
            </a:pPr>
            <a:r>
              <a:rPr lang="fr-FR" sz="1800" u="sng" dirty="0"/>
              <a:t>Post-crise : </a:t>
            </a:r>
            <a:r>
              <a:rPr lang="fr-FR" sz="1800" dirty="0"/>
              <a:t>normalisation du coussin </a:t>
            </a:r>
            <a:r>
              <a:rPr lang="fr-FR" sz="1800" dirty="0" err="1"/>
              <a:t>contracyclique</a:t>
            </a:r>
            <a:r>
              <a:rPr lang="fr-FR" sz="1800" dirty="0"/>
              <a:t> justifiée par le niveau des risques et la conjoncture.</a:t>
            </a:r>
          </a:p>
          <a:p>
            <a:pPr marL="0" indent="0">
              <a:buNone/>
            </a:pPr>
            <a:endParaRPr lang="fr-FR" sz="1800" dirty="0"/>
          </a:p>
          <a:p>
            <a:pPr>
              <a:buFont typeface="Wingdings" panose="05000000000000000000" pitchFamily="2" charset="2"/>
              <a:buChar char="Ø"/>
            </a:pPr>
            <a:r>
              <a:rPr lang="fr-FR" sz="1800" dirty="0"/>
              <a:t>Un des principales raisons derrière une hausse : </a:t>
            </a:r>
            <a:r>
              <a:rPr lang="fr-FR" sz="1800" b="1" dirty="0"/>
              <a:t>importance de reconstituer une marge de manœuvre utile pour l’action </a:t>
            </a:r>
            <a:r>
              <a:rPr lang="fr-FR" sz="1800" b="1" dirty="0" err="1"/>
              <a:t>macroprudentielle</a:t>
            </a:r>
            <a:r>
              <a:rPr lang="fr-FR" sz="1800" b="1" dirty="0"/>
              <a:t> </a:t>
            </a:r>
            <a:r>
              <a:rPr lang="fr-FR" sz="1800" dirty="0"/>
              <a:t>afin de soutenir l’offre de crédit en période de crise. </a:t>
            </a:r>
          </a:p>
          <a:p>
            <a:pPr>
              <a:buFont typeface="Wingdings" panose="05000000000000000000" pitchFamily="2" charset="2"/>
              <a:buChar char="Ø"/>
            </a:pPr>
            <a:endParaRPr lang="fr-FR" sz="1800" dirty="0"/>
          </a:p>
          <a:p>
            <a:pPr>
              <a:buFont typeface="Wingdings" panose="05000000000000000000" pitchFamily="2" charset="2"/>
              <a:buChar char="Ø"/>
            </a:pPr>
            <a:r>
              <a:rPr lang="fr-FR" sz="1800" dirty="0"/>
              <a:t>Lors de sa séance de mars 2022, le HCSF a décidé de faire passer le taux de son coussin </a:t>
            </a:r>
            <a:r>
              <a:rPr lang="fr-FR" sz="1800" dirty="0" err="1"/>
              <a:t>contracyclique</a:t>
            </a:r>
            <a:r>
              <a:rPr lang="fr-FR" sz="1800" dirty="0"/>
              <a:t> de 0 % à 0,5 %. </a:t>
            </a:r>
          </a:p>
          <a:p>
            <a:pPr marL="0" indent="0">
              <a:buNone/>
            </a:pPr>
            <a:endParaRPr lang="fr-FR" sz="1800" dirty="0"/>
          </a:p>
          <a:p>
            <a:pPr>
              <a:buFont typeface="Wingdings" panose="05000000000000000000" pitchFamily="2" charset="2"/>
              <a:buChar char="Ø"/>
            </a:pPr>
            <a:r>
              <a:rPr lang="fr-FR" sz="1800" b="1" dirty="0"/>
              <a:t>Persistance des vulnérabilités et risques </a:t>
            </a:r>
            <a:r>
              <a:rPr lang="fr-FR" sz="1800" dirty="0"/>
              <a:t>=&gt; le HCSF a </a:t>
            </a:r>
            <a:r>
              <a:rPr lang="fr-FR" sz="1800" dirty="0" err="1"/>
              <a:t>pré-annoncé</a:t>
            </a:r>
            <a:r>
              <a:rPr lang="fr-FR" sz="1800" dirty="0"/>
              <a:t> à sa séance de septembre une autre hausse de son taux de </a:t>
            </a:r>
            <a:r>
              <a:rPr lang="fr-FR" sz="1800" dirty="0" err="1"/>
              <a:t>CCyB</a:t>
            </a:r>
            <a:r>
              <a:rPr lang="fr-FR" sz="1800" dirty="0"/>
              <a:t> à 1 %, « sauf si la capacité du système bancaire à répondre aux besoins de financement de l’économie s’infléchissait de façon marquée et non anticipée. »</a:t>
            </a:r>
          </a:p>
          <a:p>
            <a:pPr>
              <a:buFont typeface="Wingdings" panose="05000000000000000000" pitchFamily="2" charset="2"/>
              <a:buChar char="Ø"/>
            </a:pPr>
            <a:endParaRPr lang="fr-FR" sz="1800" dirty="0"/>
          </a:p>
          <a:p>
            <a:pPr>
              <a:buFont typeface="Wingdings" panose="05000000000000000000" pitchFamily="2" charset="2"/>
              <a:buChar char="Ø"/>
            </a:pPr>
            <a:r>
              <a:rPr lang="fr-FR" sz="1800" dirty="0"/>
              <a:t>Mardi 13 décembre 2022 : le HCSF a confirmé la hausse du coussin </a:t>
            </a:r>
            <a:r>
              <a:rPr lang="fr-FR" sz="1800" dirty="0" err="1"/>
              <a:t>contracyclique</a:t>
            </a:r>
            <a:r>
              <a:rPr lang="fr-FR" sz="1800" dirty="0"/>
              <a:t> à 1 %.</a:t>
            </a:r>
          </a:p>
          <a:p>
            <a:endParaRPr lang="en-US" dirty="0"/>
          </a:p>
        </p:txBody>
      </p:sp>
    </p:spTree>
    <p:extLst>
      <p:ext uri="{BB962C8B-B14F-4D97-AF65-F5344CB8AC3E}">
        <p14:creationId xmlns:p14="http://schemas.microsoft.com/office/powerpoint/2010/main" val="36643467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0" y="155575"/>
            <a:ext cx="2324100" cy="460375"/>
          </a:xfrm>
          <a:prstGeom prst="rect">
            <a:avLst/>
          </a:prstGeom>
        </p:spPr>
        <p:txBody>
          <a:bodyPr vert="horz" wrap="square" lIns="0" tIns="33975" rIns="0" bIns="0" rtlCol="0" anchor="ctr">
            <a:spAutoFit/>
          </a:bodyPr>
          <a:lstStyle/>
          <a:p>
            <a:pPr marL="25168">
              <a:spcBef>
                <a:spcPts val="268"/>
              </a:spcBef>
            </a:pPr>
            <a:r>
              <a:rPr spc="-40" dirty="0"/>
              <a:t>Feuille</a:t>
            </a:r>
            <a:r>
              <a:rPr spc="-119" dirty="0"/>
              <a:t> </a:t>
            </a:r>
            <a:r>
              <a:rPr spc="-99" dirty="0"/>
              <a:t>de</a:t>
            </a:r>
            <a:r>
              <a:rPr spc="-109" dirty="0"/>
              <a:t> </a:t>
            </a:r>
            <a:r>
              <a:rPr spc="-69" dirty="0"/>
              <a:t>route</a:t>
            </a:r>
          </a:p>
        </p:txBody>
      </p:sp>
      <p:sp>
        <p:nvSpPr>
          <p:cNvPr id="3" name="object 3"/>
          <p:cNvSpPr txBox="1"/>
          <p:nvPr/>
        </p:nvSpPr>
        <p:spPr>
          <a:xfrm>
            <a:off x="971600" y="1556792"/>
            <a:ext cx="7465780" cy="5243392"/>
          </a:xfrm>
          <a:prstGeom prst="rect">
            <a:avLst/>
          </a:prstGeom>
        </p:spPr>
        <p:txBody>
          <a:bodyPr vert="horz" wrap="square" lIns="0" tIns="23909" rIns="0" bIns="0" rtlCol="0">
            <a:spAutoFit/>
          </a:bodyPr>
          <a:lstStyle/>
          <a:p>
            <a:pPr>
              <a:spcBef>
                <a:spcPts val="79"/>
              </a:spcBef>
            </a:pPr>
            <a:endParaRPr sz="2000" dirty="0">
              <a:solidFill>
                <a:schemeClr val="bg2"/>
              </a:solidFill>
              <a:cs typeface="Tahoma"/>
            </a:endParaRPr>
          </a:p>
          <a:p>
            <a:pPr marL="366809" indent="-342900">
              <a:spcBef>
                <a:spcPts val="10"/>
              </a:spcBef>
              <a:buFont typeface="Wingdings" panose="05000000000000000000" pitchFamily="2" charset="2"/>
              <a:buChar char="Ø"/>
              <a:tabLst>
                <a:tab pos="346054" algn="l"/>
              </a:tabLst>
            </a:pPr>
            <a:r>
              <a:rPr lang="fr-FR" sz="2000" dirty="0">
                <a:solidFill>
                  <a:schemeClr val="bg2"/>
                </a:solidFill>
                <a:cs typeface="Tahoma"/>
              </a:rPr>
              <a:t>La</a:t>
            </a:r>
            <a:r>
              <a:rPr lang="fr-FR" sz="2000" spc="-79" dirty="0">
                <a:solidFill>
                  <a:schemeClr val="bg2"/>
                </a:solidFill>
                <a:cs typeface="Tahoma"/>
              </a:rPr>
              <a:t> stabilité </a:t>
            </a:r>
            <a:r>
              <a:rPr lang="fr-FR" sz="2000" spc="-59" dirty="0">
                <a:solidFill>
                  <a:schemeClr val="bg2"/>
                </a:solidFill>
                <a:cs typeface="Tahoma"/>
              </a:rPr>
              <a:t>financière, c’est quoi </a:t>
            </a:r>
            <a:r>
              <a:rPr lang="fr-FR" sz="2000" spc="-99" dirty="0">
                <a:solidFill>
                  <a:schemeClr val="bg2"/>
                </a:solidFill>
                <a:cs typeface="Tahoma"/>
              </a:rPr>
              <a:t>?</a:t>
            </a:r>
          </a:p>
          <a:p>
            <a:pPr marL="23909">
              <a:spcBef>
                <a:spcPts val="10"/>
              </a:spcBef>
              <a:tabLst>
                <a:tab pos="346054" algn="l"/>
              </a:tabLst>
            </a:pPr>
            <a:endParaRPr lang="fr-FR" sz="2000" spc="-99" dirty="0">
              <a:solidFill>
                <a:schemeClr val="bg2"/>
              </a:solidFill>
              <a:cs typeface="Tahoma"/>
            </a:endParaRPr>
          </a:p>
          <a:p>
            <a:pPr marL="366809" indent="-342900">
              <a:spcBef>
                <a:spcPts val="10"/>
              </a:spcBef>
              <a:buFont typeface="Wingdings" panose="05000000000000000000" pitchFamily="2" charset="2"/>
              <a:buChar char="Ø"/>
              <a:tabLst>
                <a:tab pos="346054" algn="l"/>
              </a:tabLst>
            </a:pPr>
            <a:r>
              <a:rPr lang="fr-FR" sz="2000" dirty="0">
                <a:solidFill>
                  <a:schemeClr val="bg2"/>
                </a:solidFill>
              </a:rPr>
              <a:t>Ce que l’histoire nous apprend</a:t>
            </a:r>
          </a:p>
          <a:p>
            <a:pPr marL="23909">
              <a:spcBef>
                <a:spcPts val="10"/>
              </a:spcBef>
              <a:tabLst>
                <a:tab pos="346054" algn="l"/>
              </a:tabLst>
            </a:pPr>
            <a:endParaRPr lang="fr-FR" sz="2000" spc="-40" dirty="0">
              <a:solidFill>
                <a:schemeClr val="bg2"/>
              </a:solidFill>
              <a:cs typeface="Tahoma"/>
            </a:endParaRPr>
          </a:p>
          <a:p>
            <a:pPr marL="366809" indent="-342900">
              <a:spcBef>
                <a:spcPts val="10"/>
              </a:spcBef>
              <a:buFont typeface="Wingdings" panose="05000000000000000000" pitchFamily="2" charset="2"/>
              <a:buChar char="Ø"/>
              <a:tabLst>
                <a:tab pos="346054" algn="l"/>
              </a:tabLst>
            </a:pPr>
            <a:r>
              <a:rPr lang="fr-FR" sz="2000" spc="-40" dirty="0">
                <a:solidFill>
                  <a:schemeClr val="bg2"/>
                </a:solidFill>
                <a:cs typeface="Tahoma"/>
              </a:rPr>
              <a:t> </a:t>
            </a:r>
            <a:r>
              <a:rPr sz="2000" spc="-40" dirty="0">
                <a:solidFill>
                  <a:schemeClr val="bg2"/>
                </a:solidFill>
                <a:cs typeface="Tahoma"/>
              </a:rPr>
              <a:t>Les</a:t>
            </a:r>
            <a:r>
              <a:rPr sz="2000" spc="-50" dirty="0">
                <a:solidFill>
                  <a:schemeClr val="bg2"/>
                </a:solidFill>
                <a:cs typeface="Tahoma"/>
              </a:rPr>
              <a:t> </a:t>
            </a:r>
            <a:r>
              <a:rPr sz="2000" spc="-69" dirty="0">
                <a:solidFill>
                  <a:schemeClr val="bg2"/>
                </a:solidFill>
                <a:cs typeface="Tahoma"/>
              </a:rPr>
              <a:t>principes</a:t>
            </a:r>
            <a:r>
              <a:rPr sz="2000" spc="-40" dirty="0">
                <a:solidFill>
                  <a:schemeClr val="bg2"/>
                </a:solidFill>
                <a:cs typeface="Tahoma"/>
              </a:rPr>
              <a:t> </a:t>
            </a:r>
            <a:r>
              <a:rPr sz="2000" spc="-89" dirty="0">
                <a:solidFill>
                  <a:schemeClr val="bg2"/>
                </a:solidFill>
                <a:cs typeface="Tahoma"/>
              </a:rPr>
              <a:t>de</a:t>
            </a:r>
            <a:r>
              <a:rPr sz="2000" spc="-30" dirty="0">
                <a:solidFill>
                  <a:schemeClr val="bg2"/>
                </a:solidFill>
                <a:cs typeface="Tahoma"/>
              </a:rPr>
              <a:t> </a:t>
            </a:r>
            <a:r>
              <a:rPr sz="2000" dirty="0">
                <a:solidFill>
                  <a:schemeClr val="bg2"/>
                </a:solidFill>
                <a:cs typeface="Tahoma"/>
              </a:rPr>
              <a:t>la</a:t>
            </a:r>
            <a:r>
              <a:rPr sz="2000" spc="-40" dirty="0">
                <a:solidFill>
                  <a:schemeClr val="bg2"/>
                </a:solidFill>
                <a:cs typeface="Tahoma"/>
              </a:rPr>
              <a:t> politique </a:t>
            </a:r>
            <a:r>
              <a:rPr sz="2000" spc="-20" dirty="0">
                <a:solidFill>
                  <a:schemeClr val="bg2"/>
                </a:solidFill>
                <a:cs typeface="Tahoma"/>
              </a:rPr>
              <a:t>macroprudentielle</a:t>
            </a:r>
            <a:endParaRPr sz="2000" dirty="0">
              <a:solidFill>
                <a:schemeClr val="bg2"/>
              </a:solidFill>
              <a:cs typeface="Tahoma"/>
            </a:endParaRPr>
          </a:p>
          <a:p>
            <a:pPr marL="342900" indent="-342900">
              <a:spcBef>
                <a:spcPts val="79"/>
              </a:spcBef>
              <a:buFont typeface="Wingdings" panose="05000000000000000000" pitchFamily="2" charset="2"/>
              <a:buChar char="Ø"/>
            </a:pPr>
            <a:endParaRPr sz="2000" dirty="0">
              <a:solidFill>
                <a:schemeClr val="bg2"/>
              </a:solidFill>
              <a:cs typeface="Tahoma"/>
            </a:endParaRPr>
          </a:p>
          <a:p>
            <a:pPr marL="366809" indent="-342900">
              <a:spcBef>
                <a:spcPts val="10"/>
              </a:spcBef>
              <a:buFont typeface="Wingdings" panose="05000000000000000000" pitchFamily="2" charset="2"/>
              <a:buChar char="Ø"/>
              <a:tabLst>
                <a:tab pos="346054" algn="l"/>
              </a:tabLst>
            </a:pPr>
            <a:r>
              <a:rPr sz="2000" dirty="0">
                <a:solidFill>
                  <a:schemeClr val="bg2"/>
                </a:solidFill>
                <a:cs typeface="Tahoma"/>
              </a:rPr>
              <a:t>Le</a:t>
            </a:r>
            <a:r>
              <a:rPr sz="2000" spc="-69" dirty="0">
                <a:solidFill>
                  <a:schemeClr val="bg2"/>
                </a:solidFill>
                <a:cs typeface="Tahoma"/>
              </a:rPr>
              <a:t> cadre </a:t>
            </a:r>
            <a:r>
              <a:rPr lang="fr-FR" sz="2000" spc="-20" dirty="0">
                <a:solidFill>
                  <a:schemeClr val="bg2"/>
                </a:solidFill>
                <a:cs typeface="Tahoma"/>
              </a:rPr>
              <a:t>institutionnel</a:t>
            </a:r>
          </a:p>
          <a:p>
            <a:pPr marL="366809" indent="-342900">
              <a:spcBef>
                <a:spcPts val="10"/>
              </a:spcBef>
              <a:buFont typeface="Wingdings" panose="05000000000000000000" pitchFamily="2" charset="2"/>
              <a:buChar char="Ø"/>
              <a:tabLst>
                <a:tab pos="346054" algn="l"/>
              </a:tabLst>
            </a:pPr>
            <a:endParaRPr lang="fr-FR" sz="2000" spc="-20" dirty="0">
              <a:solidFill>
                <a:schemeClr val="bg2"/>
              </a:solidFill>
              <a:cs typeface="Tahoma"/>
            </a:endParaRPr>
          </a:p>
          <a:p>
            <a:pPr marL="366809" indent="-342900">
              <a:spcBef>
                <a:spcPts val="10"/>
              </a:spcBef>
              <a:buFont typeface="Wingdings" panose="05000000000000000000" pitchFamily="2" charset="2"/>
              <a:buChar char="Ø"/>
              <a:tabLst>
                <a:tab pos="346054" algn="l"/>
              </a:tabLst>
            </a:pPr>
            <a:r>
              <a:rPr lang="fr-FR" sz="2000" dirty="0">
                <a:solidFill>
                  <a:srgbClr val="205AA7"/>
                </a:solidFill>
                <a:cs typeface="Tahoma"/>
              </a:rPr>
              <a:t>Tour d’horizon des risques et réponses </a:t>
            </a:r>
            <a:r>
              <a:rPr lang="fr-FR" sz="2000" dirty="0" err="1">
                <a:solidFill>
                  <a:srgbClr val="205AA7"/>
                </a:solidFill>
                <a:cs typeface="Tahoma"/>
              </a:rPr>
              <a:t>macroprudentielles</a:t>
            </a:r>
            <a:endParaRPr lang="fr-FR" sz="2000" dirty="0">
              <a:solidFill>
                <a:srgbClr val="205AA7"/>
              </a:solidFill>
              <a:cs typeface="Tahoma"/>
            </a:endParaRPr>
          </a:p>
          <a:p>
            <a:pPr marL="1281209" lvl="2" indent="-342900">
              <a:spcBef>
                <a:spcPts val="10"/>
              </a:spcBef>
              <a:buFont typeface="Wingdings" panose="05000000000000000000" pitchFamily="2" charset="2"/>
              <a:buChar char="Ø"/>
              <a:tabLst>
                <a:tab pos="346054" algn="l"/>
              </a:tabLst>
            </a:pPr>
            <a:r>
              <a:rPr lang="fr-FR" sz="2000" dirty="0">
                <a:solidFill>
                  <a:schemeClr val="bg2"/>
                </a:solidFill>
                <a:cs typeface="Tahoma"/>
              </a:rPr>
              <a:t>Risques cycliques et coussin </a:t>
            </a:r>
            <a:r>
              <a:rPr lang="fr-FR" sz="2000" dirty="0" err="1">
                <a:solidFill>
                  <a:schemeClr val="bg2"/>
                </a:solidFill>
                <a:cs typeface="Tahoma"/>
              </a:rPr>
              <a:t>contracyclique</a:t>
            </a:r>
            <a:endParaRPr lang="fr-FR" sz="2000" dirty="0">
              <a:solidFill>
                <a:schemeClr val="bg2"/>
              </a:solidFill>
              <a:cs typeface="Tahoma"/>
            </a:endParaRPr>
          </a:p>
          <a:p>
            <a:pPr marL="1281209" lvl="2" indent="-342900">
              <a:spcBef>
                <a:spcPts val="10"/>
              </a:spcBef>
              <a:buFont typeface="Wingdings" panose="05000000000000000000" pitchFamily="2" charset="2"/>
              <a:buChar char="Ø"/>
              <a:tabLst>
                <a:tab pos="346054" algn="l"/>
              </a:tabLst>
            </a:pPr>
            <a:r>
              <a:rPr lang="fr-FR" sz="2000" dirty="0">
                <a:solidFill>
                  <a:srgbClr val="205AA7"/>
                </a:solidFill>
                <a:cs typeface="Tahoma"/>
              </a:rPr>
              <a:t>Marchés immobiliers : résidentiel et commercial</a:t>
            </a:r>
          </a:p>
          <a:p>
            <a:pPr marL="366809" indent="-342900">
              <a:spcBef>
                <a:spcPts val="10"/>
              </a:spcBef>
              <a:buFont typeface="Wingdings" panose="05000000000000000000" pitchFamily="2" charset="2"/>
              <a:buChar char="Ø"/>
              <a:tabLst>
                <a:tab pos="346054" algn="l"/>
              </a:tabLst>
            </a:pPr>
            <a:endParaRPr lang="fr-FR" sz="2000" dirty="0">
              <a:solidFill>
                <a:schemeClr val="bg2"/>
              </a:solidFill>
              <a:cs typeface="Tahoma"/>
            </a:endParaRPr>
          </a:p>
          <a:p>
            <a:pPr marL="23909">
              <a:spcBef>
                <a:spcPts val="10"/>
              </a:spcBef>
              <a:tabLst>
                <a:tab pos="346054" algn="l"/>
              </a:tabLst>
            </a:pPr>
            <a:endParaRPr sz="2000" dirty="0">
              <a:latin typeface="Tahoma"/>
              <a:cs typeface="Tahoma"/>
            </a:endParaRPr>
          </a:p>
          <a:p>
            <a:pPr>
              <a:spcBef>
                <a:spcPts val="89"/>
              </a:spcBef>
            </a:pPr>
            <a:endParaRPr lang="fr-FR" sz="2000" dirty="0">
              <a:latin typeface="Tahoma"/>
              <a:cs typeface="Tahoma"/>
            </a:endParaRPr>
          </a:p>
          <a:p>
            <a:pPr>
              <a:spcBef>
                <a:spcPts val="89"/>
              </a:spcBef>
            </a:pPr>
            <a:endParaRPr sz="3666" dirty="0">
              <a:latin typeface="Tahoma"/>
              <a:cs typeface="Tahoma"/>
            </a:endParaRPr>
          </a:p>
        </p:txBody>
      </p:sp>
    </p:spTree>
    <p:extLst>
      <p:ext uri="{BB962C8B-B14F-4D97-AF65-F5344CB8AC3E}">
        <p14:creationId xmlns:p14="http://schemas.microsoft.com/office/powerpoint/2010/main" val="3045562162"/>
      </p:ext>
    </p:extLst>
  </p:cSld>
  <p:clrMapOvr>
    <a:masterClrMapping/>
  </p:clrMapOvr>
  <p:transition>
    <p:cu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 dirty="0"/>
              <a:t>L'importance du marché immobilier pour la stabilité financière</a:t>
            </a:r>
            <a:endParaRPr lang="fr-FR" dirty="0"/>
          </a:p>
        </p:txBody>
      </p:sp>
      <p:sp>
        <p:nvSpPr>
          <p:cNvPr id="4" name="Espace réservé du numéro de diapositive 3"/>
          <p:cNvSpPr>
            <a:spLocks noGrp="1"/>
          </p:cNvSpPr>
          <p:nvPr>
            <p:ph type="sldNum" sz="quarter" idx="4"/>
          </p:nvPr>
        </p:nvSpPr>
        <p:spPr/>
        <p:txBody>
          <a:bodyPr/>
          <a:lstStyle/>
          <a:p>
            <a:fld id="{A5612AF6-3794-417C-8315-010C3BB3AD18}" type="slidenum">
              <a:rPr lang="fr-FR" smtClean="0"/>
              <a:pPr/>
              <a:t>53</a:t>
            </a:fld>
            <a:endParaRPr lang="fr-FR" dirty="0"/>
          </a:p>
        </p:txBody>
      </p:sp>
      <p:sp>
        <p:nvSpPr>
          <p:cNvPr id="3" name="Espace réservé du contenu 2"/>
          <p:cNvSpPr>
            <a:spLocks noGrp="1"/>
          </p:cNvSpPr>
          <p:nvPr>
            <p:ph idx="1"/>
          </p:nvPr>
        </p:nvSpPr>
        <p:spPr>
          <a:xfrm>
            <a:off x="468000" y="1052736"/>
            <a:ext cx="8229600" cy="5427264"/>
          </a:xfrm>
        </p:spPr>
        <p:txBody>
          <a:bodyPr>
            <a:normAutofit fontScale="92500" lnSpcReduction="10000"/>
          </a:bodyPr>
          <a:lstStyle/>
          <a:p>
            <a:r>
              <a:rPr lang="fr" sz="1800" b="1" dirty="0"/>
              <a:t>Les crises financières graves sont souvent été liées à l'immobilier</a:t>
            </a:r>
            <a:r>
              <a:rPr lang="fr" sz="1800" dirty="0"/>
              <a:t>. Les récessions associées aux chutes des prix de l'immobilier ont tendance à être plus sévères et plus longues que les autres récessions (Claessens et al. (2008), Antoniades (2015)).</a:t>
            </a:r>
          </a:p>
          <a:p>
            <a:endParaRPr lang="en-US" sz="1800" dirty="0"/>
          </a:p>
          <a:p>
            <a:r>
              <a:rPr lang="fr" sz="1800" dirty="0"/>
              <a:t>Une prise de risque excessive dans la phase d’expansion du cycle immobilier peut conduire à des prix surévalués et à un effet de levier important, qui peuvent amplifier </a:t>
            </a:r>
            <a:r>
              <a:rPr lang="fr" sz="1800" b="1" dirty="0"/>
              <a:t>les effets d'un retournement.</a:t>
            </a:r>
          </a:p>
          <a:p>
            <a:pPr marL="0" indent="0">
              <a:buNone/>
            </a:pPr>
            <a:endParaRPr lang="en-US" sz="1800" dirty="0"/>
          </a:p>
          <a:p>
            <a:r>
              <a:rPr lang="fr" sz="1800" dirty="0"/>
              <a:t>Un correction soudaine à la baisse du prix des biens immobiliers :</a:t>
            </a:r>
          </a:p>
          <a:p>
            <a:pPr lvl="1"/>
            <a:r>
              <a:rPr lang="fr" sz="1600" dirty="0"/>
              <a:t>a un impact direct sur le système financier avec des défauts de paiement sur les prêts immobiliers.</a:t>
            </a:r>
          </a:p>
          <a:p>
            <a:pPr lvl="1"/>
            <a:r>
              <a:rPr lang="fr" sz="1600" dirty="0"/>
              <a:t>peut conduire l'emprunteur à </a:t>
            </a:r>
            <a:r>
              <a:rPr lang="fr" sz="1600" b="1" dirty="0"/>
              <a:t>réduire sa consommation par mesure de précaution </a:t>
            </a:r>
            <a:r>
              <a:rPr lang="fr" sz="1600" dirty="0"/>
              <a:t>(secteur immobilier résidentiel)</a:t>
            </a:r>
            <a:r>
              <a:rPr lang="fr" sz="1600" b="1" dirty="0"/>
              <a:t> </a:t>
            </a:r>
            <a:r>
              <a:rPr lang="fr" sz="1600" dirty="0"/>
              <a:t>ou pour </a:t>
            </a:r>
            <a:r>
              <a:rPr lang="fr" sz="1600" b="1" dirty="0"/>
              <a:t>réduire la demande de constructions neuves </a:t>
            </a:r>
            <a:r>
              <a:rPr lang="fr" sz="1600" dirty="0"/>
              <a:t>(secteur immobilier commercial), aggravant ainsi le ralentissement économique.</a:t>
            </a:r>
          </a:p>
          <a:p>
            <a:pPr lvl="1"/>
            <a:r>
              <a:rPr lang="fr" sz="1600" dirty="0"/>
              <a:t>crée un risque de paniques pour les investisseurs du secteur immobilier commercial soumis aux rachats des fonds d’investissement immobilier (Real Estate Investment Funds, REIF).</a:t>
            </a:r>
          </a:p>
          <a:p>
            <a:endParaRPr lang="en-US" sz="1800" dirty="0"/>
          </a:p>
          <a:p>
            <a:r>
              <a:rPr lang="fr" sz="1800" dirty="0"/>
              <a:t>Une détérioration de la valeur des biens mis en pension due à la baisse des prix de l'immobilier :</a:t>
            </a:r>
          </a:p>
          <a:p>
            <a:pPr lvl="1"/>
            <a:r>
              <a:rPr lang="fr" sz="1600" dirty="0"/>
              <a:t>Augmente les pertes subies par les prêteurs en cas de défaut.</a:t>
            </a:r>
          </a:p>
          <a:p>
            <a:pPr lvl="1"/>
            <a:r>
              <a:rPr lang="fr" sz="1600" dirty="0"/>
              <a:t>Diminue la capacité de financement des emprunteurs.</a:t>
            </a:r>
          </a:p>
        </p:txBody>
      </p:sp>
    </p:spTree>
    <p:extLst>
      <p:ext uri="{BB962C8B-B14F-4D97-AF65-F5344CB8AC3E}">
        <p14:creationId xmlns:p14="http://schemas.microsoft.com/office/powerpoint/2010/main" val="36833787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3548" y="0"/>
            <a:ext cx="8229600" cy="1143000"/>
          </a:xfrm>
        </p:spPr>
        <p:txBody>
          <a:bodyPr/>
          <a:lstStyle/>
          <a:p>
            <a:r>
              <a:rPr lang="fr" dirty="0"/>
              <a:t>Deux grands types de marchés immobiliers </a:t>
            </a:r>
            <a:endParaRPr lang="fr-FR" dirty="0"/>
          </a:p>
        </p:txBody>
      </p:sp>
      <p:sp>
        <p:nvSpPr>
          <p:cNvPr id="4" name="Espace réservé du numéro de diapositive 3"/>
          <p:cNvSpPr>
            <a:spLocks noGrp="1"/>
          </p:cNvSpPr>
          <p:nvPr>
            <p:ph type="sldNum" sz="quarter" idx="4"/>
          </p:nvPr>
        </p:nvSpPr>
        <p:spPr/>
        <p:txBody>
          <a:bodyPr/>
          <a:lstStyle/>
          <a:p>
            <a:fld id="{A5612AF6-3794-417C-8315-010C3BB3AD18}" type="slidenum">
              <a:rPr lang="fr-FR" smtClean="0"/>
              <a:pPr/>
              <a:t>54</a:t>
            </a:fld>
            <a:endParaRPr lang="fr-FR" dirty="0"/>
          </a:p>
        </p:txBody>
      </p:sp>
      <p:sp>
        <p:nvSpPr>
          <p:cNvPr id="42" name="Espace réservé du texte 1"/>
          <p:cNvSpPr txBox="1">
            <a:spLocks/>
          </p:cNvSpPr>
          <p:nvPr/>
        </p:nvSpPr>
        <p:spPr>
          <a:xfrm>
            <a:off x="-180528" y="1219212"/>
            <a:ext cx="8779584" cy="1728192"/>
          </a:xfrm>
          <a:prstGeom prst="rect">
            <a:avLst/>
          </a:prstGeom>
          <a:noFill/>
        </p:spPr>
        <p:txBody>
          <a:bodyPr/>
          <a:lst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00050" lvl="2" indent="0" algn="just" eaLnBrk="1" hangingPunct="1">
              <a:spcBef>
                <a:spcPts val="336"/>
              </a:spcBef>
              <a:buNone/>
            </a:pPr>
            <a:endParaRPr lang="fr-FR" sz="1000" dirty="0">
              <a:solidFill>
                <a:schemeClr val="accent1"/>
              </a:solidFill>
            </a:endParaRPr>
          </a:p>
          <a:p>
            <a:pPr marL="685800" lvl="2" indent="-285750" algn="just" eaLnBrk="1" hangingPunct="1">
              <a:spcBef>
                <a:spcPts val="336"/>
              </a:spcBef>
              <a:buFont typeface="Wingdings" panose="05000000000000000000" pitchFamily="2" charset="2"/>
              <a:buChar char="§"/>
            </a:pPr>
            <a:r>
              <a:rPr lang="fr" sz="1800" b="1" dirty="0">
                <a:solidFill>
                  <a:schemeClr val="accent1"/>
                </a:solidFill>
              </a:rPr>
              <a:t>Immobilier résidentiel </a:t>
            </a:r>
            <a:r>
              <a:rPr lang="fr" sz="1800" dirty="0">
                <a:solidFill>
                  <a:schemeClr val="accent1"/>
                </a:solidFill>
              </a:rPr>
              <a:t>: bien immobilier appartenant à un ménage pour des fins de logement.</a:t>
            </a:r>
          </a:p>
          <a:p>
            <a:pPr marL="685800" lvl="2" indent="-285750" algn="just" eaLnBrk="1" hangingPunct="1">
              <a:spcBef>
                <a:spcPts val="336"/>
              </a:spcBef>
              <a:buFont typeface="Wingdings" panose="05000000000000000000" pitchFamily="2" charset="2"/>
              <a:buChar char="§"/>
            </a:pPr>
            <a:endParaRPr lang="fr-FR" sz="1800" dirty="0">
              <a:solidFill>
                <a:schemeClr val="accent1"/>
              </a:solidFill>
            </a:endParaRPr>
          </a:p>
          <a:p>
            <a:pPr marL="685800" lvl="2" indent="-285750" algn="just" eaLnBrk="1" hangingPunct="1">
              <a:spcBef>
                <a:spcPts val="336"/>
              </a:spcBef>
              <a:buFont typeface="Wingdings" panose="05000000000000000000" pitchFamily="2" charset="2"/>
              <a:buChar char="§"/>
            </a:pPr>
            <a:r>
              <a:rPr lang="fr" sz="1800" b="1" dirty="0">
                <a:solidFill>
                  <a:schemeClr val="accent1"/>
                </a:solidFill>
              </a:rPr>
              <a:t>Immobilier commercial </a:t>
            </a:r>
            <a:r>
              <a:rPr lang="fr" sz="1800" dirty="0">
                <a:solidFill>
                  <a:schemeClr val="accent1"/>
                </a:solidFill>
              </a:rPr>
              <a:t>: tous les autres types de biens immobiliers. Il comprend :</a:t>
            </a:r>
          </a:p>
          <a:p>
            <a:pPr marL="685800" lvl="2" indent="-285750" algn="just" eaLnBrk="1" hangingPunct="1">
              <a:spcBef>
                <a:spcPts val="336"/>
              </a:spcBef>
              <a:buFont typeface="Wingdings" panose="05000000000000000000" pitchFamily="2" charset="2"/>
              <a:buChar char="§"/>
            </a:pPr>
            <a:endParaRPr lang="fr" sz="1800" dirty="0">
              <a:solidFill>
                <a:schemeClr val="accent1"/>
              </a:solidFill>
            </a:endParaRPr>
          </a:p>
          <a:p>
            <a:pPr marL="400050" lvl="2" indent="0" algn="just" eaLnBrk="1" hangingPunct="1">
              <a:spcBef>
                <a:spcPts val="336"/>
              </a:spcBef>
              <a:buNone/>
            </a:pPr>
            <a:endParaRPr lang="fr-FR" sz="1800" dirty="0">
              <a:solidFill>
                <a:schemeClr val="accent1"/>
              </a:solidFill>
            </a:endParaRPr>
          </a:p>
          <a:p>
            <a:pPr marL="857250" lvl="3" indent="0" algn="just" eaLnBrk="1" hangingPunct="1">
              <a:spcBef>
                <a:spcPts val="336"/>
              </a:spcBef>
              <a:buNone/>
            </a:pPr>
            <a:endParaRPr lang="fr-FR" sz="1400" dirty="0">
              <a:solidFill>
                <a:schemeClr val="accent1"/>
              </a:solidFill>
            </a:endParaRPr>
          </a:p>
          <a:p>
            <a:pPr marL="1143000" lvl="3" indent="-285750" algn="just" eaLnBrk="1" hangingPunct="1">
              <a:spcBef>
                <a:spcPts val="336"/>
              </a:spcBef>
            </a:pPr>
            <a:endParaRPr lang="fr-FR" sz="1400" dirty="0">
              <a:solidFill>
                <a:schemeClr val="accent1"/>
              </a:solidFill>
            </a:endParaRPr>
          </a:p>
        </p:txBody>
      </p:sp>
      <p:sp>
        <p:nvSpPr>
          <p:cNvPr id="9" name="ZoneTexte 8"/>
          <p:cNvSpPr txBox="1"/>
          <p:nvPr/>
        </p:nvSpPr>
        <p:spPr>
          <a:xfrm>
            <a:off x="5132624" y="2653121"/>
            <a:ext cx="3672408" cy="338554"/>
          </a:xfrm>
          <a:prstGeom prst="rect">
            <a:avLst/>
          </a:prstGeom>
          <a:noFill/>
        </p:spPr>
        <p:txBody>
          <a:bodyPr wrap="square" rtlCol="0">
            <a:spAutoFit/>
          </a:bodyPr>
          <a:lstStyle/>
          <a:p>
            <a:r>
              <a:rPr lang="fr" sz="1600" b="1" dirty="0">
                <a:solidFill>
                  <a:schemeClr val="accent3"/>
                </a:solidFill>
              </a:rPr>
              <a:t>Volume par segment, France (Mds €)</a:t>
            </a:r>
            <a:endParaRPr lang="fr-FR" sz="1600" b="1" dirty="0">
              <a:solidFill>
                <a:schemeClr val="accent3"/>
              </a:solidFill>
            </a:endParaRPr>
          </a:p>
        </p:txBody>
      </p:sp>
      <p:sp>
        <p:nvSpPr>
          <p:cNvPr id="10" name="ZoneTexte 9"/>
          <p:cNvSpPr txBox="1"/>
          <p:nvPr/>
        </p:nvSpPr>
        <p:spPr>
          <a:xfrm>
            <a:off x="5108715" y="5672281"/>
            <a:ext cx="3384376" cy="276999"/>
          </a:xfrm>
          <a:prstGeom prst="rect">
            <a:avLst/>
          </a:prstGeom>
          <a:noFill/>
        </p:spPr>
        <p:txBody>
          <a:bodyPr wrap="square" rtlCol="0">
            <a:spAutoFit/>
          </a:bodyPr>
          <a:lstStyle/>
          <a:p>
            <a:r>
              <a:rPr lang="fr" sz="1200" b="1" dirty="0"/>
              <a:t>Source :</a:t>
            </a:r>
            <a:r>
              <a:rPr lang="fr" sz="1200" dirty="0"/>
              <a:t> MSCI</a:t>
            </a:r>
            <a:endParaRPr lang="fr-FR" sz="1200" dirty="0"/>
          </a:p>
        </p:txBody>
      </p:sp>
      <p:cxnSp>
        <p:nvCxnSpPr>
          <p:cNvPr id="11" name="Connecteur droit 10"/>
          <p:cNvCxnSpPr/>
          <p:nvPr/>
        </p:nvCxnSpPr>
        <p:spPr>
          <a:xfrm>
            <a:off x="5108715" y="3036857"/>
            <a:ext cx="3672408"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6" name="Image 5"/>
          <p:cNvPicPr>
            <a:picLocks noChangeAspect="1"/>
          </p:cNvPicPr>
          <p:nvPr/>
        </p:nvPicPr>
        <p:blipFill>
          <a:blip r:embed="rId2"/>
          <a:stretch>
            <a:fillRect/>
          </a:stretch>
        </p:blipFill>
        <p:spPr>
          <a:xfrm>
            <a:off x="5108716" y="3116940"/>
            <a:ext cx="3641818" cy="2527105"/>
          </a:xfrm>
          <a:prstGeom prst="rect">
            <a:avLst/>
          </a:prstGeom>
        </p:spPr>
      </p:pic>
      <p:sp>
        <p:nvSpPr>
          <p:cNvPr id="15" name="Espace réservé du texte 1"/>
          <p:cNvSpPr txBox="1">
            <a:spLocks/>
          </p:cNvSpPr>
          <p:nvPr/>
        </p:nvSpPr>
        <p:spPr>
          <a:xfrm>
            <a:off x="-159338" y="2348880"/>
            <a:ext cx="4392488" cy="2304256"/>
          </a:xfrm>
          <a:prstGeom prst="rect">
            <a:avLst/>
          </a:prstGeom>
          <a:noFill/>
        </p:spPr>
        <p:txBody>
          <a:bodyPr/>
          <a:lst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00050" lvl="2" indent="0" algn="just" eaLnBrk="1" hangingPunct="1">
              <a:spcBef>
                <a:spcPts val="336"/>
              </a:spcBef>
              <a:buNone/>
            </a:pPr>
            <a:endParaRPr lang="fr-FR" sz="1800" dirty="0">
              <a:solidFill>
                <a:schemeClr val="accent1"/>
              </a:solidFill>
            </a:endParaRPr>
          </a:p>
          <a:p>
            <a:pPr marL="1143000" lvl="3" indent="-285750" algn="just" eaLnBrk="1" hangingPunct="1">
              <a:spcBef>
                <a:spcPts val="336"/>
              </a:spcBef>
            </a:pPr>
            <a:r>
              <a:rPr lang="fr" sz="1400" dirty="0">
                <a:solidFill>
                  <a:schemeClr val="accent1"/>
                </a:solidFill>
              </a:rPr>
              <a:t>Bureaux,</a:t>
            </a:r>
          </a:p>
          <a:p>
            <a:pPr marL="1143000" lvl="3" indent="-285750" algn="just" eaLnBrk="1" hangingPunct="1">
              <a:spcBef>
                <a:spcPts val="336"/>
              </a:spcBef>
            </a:pPr>
            <a:r>
              <a:rPr lang="fr" sz="1400" dirty="0">
                <a:solidFill>
                  <a:schemeClr val="accent1"/>
                </a:solidFill>
              </a:rPr>
              <a:t>Commerce de détail,</a:t>
            </a:r>
            <a:endParaRPr lang="fr-FR" sz="1400" dirty="0">
              <a:solidFill>
                <a:schemeClr val="accent1"/>
              </a:solidFill>
            </a:endParaRPr>
          </a:p>
          <a:p>
            <a:pPr marL="1143000" lvl="3" indent="-285750" algn="just" eaLnBrk="1" hangingPunct="1">
              <a:spcBef>
                <a:spcPts val="336"/>
              </a:spcBef>
            </a:pPr>
            <a:r>
              <a:rPr lang="fr" sz="1400" dirty="0">
                <a:solidFill>
                  <a:schemeClr val="accent1"/>
                </a:solidFill>
              </a:rPr>
              <a:t>Industrie (ex : entrepôts ),</a:t>
            </a:r>
          </a:p>
          <a:p>
            <a:pPr marL="1143000" lvl="3" indent="-285750" algn="just" eaLnBrk="1" hangingPunct="1">
              <a:spcBef>
                <a:spcPts val="336"/>
              </a:spcBef>
            </a:pPr>
            <a:r>
              <a:rPr lang="fr" sz="1400" dirty="0">
                <a:solidFill>
                  <a:schemeClr val="accent1"/>
                </a:solidFill>
              </a:rPr>
              <a:t>Services (ex : hôtellerie, centre de soins et de santé),</a:t>
            </a:r>
            <a:endParaRPr lang="fr-FR" sz="1400" dirty="0">
              <a:solidFill>
                <a:schemeClr val="accent1"/>
              </a:solidFill>
            </a:endParaRPr>
          </a:p>
          <a:p>
            <a:pPr marL="1143000" lvl="3" indent="-285750" algn="just" eaLnBrk="1" hangingPunct="1">
              <a:spcBef>
                <a:spcPts val="336"/>
              </a:spcBef>
            </a:pPr>
            <a:r>
              <a:rPr lang="fr" sz="1400" dirty="0">
                <a:solidFill>
                  <a:schemeClr val="accent1"/>
                </a:solidFill>
              </a:rPr>
              <a:t>Immobilier résidentiel appartenant à des professionnels.</a:t>
            </a:r>
            <a:endParaRPr lang="fr-FR" sz="1400" dirty="0">
              <a:solidFill>
                <a:schemeClr val="accent1"/>
              </a:solidFill>
            </a:endParaRPr>
          </a:p>
          <a:p>
            <a:pPr marL="1143000" lvl="3" indent="-285750" algn="just" eaLnBrk="1" hangingPunct="1">
              <a:spcBef>
                <a:spcPts val="336"/>
              </a:spcBef>
            </a:pPr>
            <a:endParaRPr lang="fr-FR" sz="1400" dirty="0">
              <a:solidFill>
                <a:schemeClr val="accent1"/>
              </a:solidFill>
            </a:endParaRPr>
          </a:p>
          <a:p>
            <a:pPr marL="1143000" lvl="3" indent="-285750" algn="just" eaLnBrk="1" hangingPunct="1">
              <a:spcBef>
                <a:spcPts val="336"/>
              </a:spcBef>
            </a:pPr>
            <a:endParaRPr lang="fr-FR" sz="1400" dirty="0">
              <a:solidFill>
                <a:schemeClr val="accent1"/>
              </a:solidFill>
            </a:endParaRPr>
          </a:p>
        </p:txBody>
      </p:sp>
    </p:spTree>
    <p:extLst>
      <p:ext uri="{BB962C8B-B14F-4D97-AF65-F5344CB8AC3E}">
        <p14:creationId xmlns:p14="http://schemas.microsoft.com/office/powerpoint/2010/main" val="13925740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0" y="155575"/>
            <a:ext cx="2324100" cy="460375"/>
          </a:xfrm>
          <a:prstGeom prst="rect">
            <a:avLst/>
          </a:prstGeom>
        </p:spPr>
        <p:txBody>
          <a:bodyPr vert="horz" wrap="square" lIns="0" tIns="33975" rIns="0" bIns="0" rtlCol="0" anchor="ctr">
            <a:spAutoFit/>
          </a:bodyPr>
          <a:lstStyle/>
          <a:p>
            <a:pPr marL="25168">
              <a:spcBef>
                <a:spcPts val="268"/>
              </a:spcBef>
            </a:pPr>
            <a:r>
              <a:rPr spc="-40" dirty="0"/>
              <a:t>Feuille</a:t>
            </a:r>
            <a:r>
              <a:rPr spc="-119" dirty="0"/>
              <a:t> </a:t>
            </a:r>
            <a:r>
              <a:rPr spc="-99" dirty="0"/>
              <a:t>de</a:t>
            </a:r>
            <a:r>
              <a:rPr spc="-109" dirty="0"/>
              <a:t> </a:t>
            </a:r>
            <a:r>
              <a:rPr spc="-69" dirty="0"/>
              <a:t>route</a:t>
            </a:r>
          </a:p>
        </p:txBody>
      </p:sp>
      <p:sp>
        <p:nvSpPr>
          <p:cNvPr id="3" name="object 3"/>
          <p:cNvSpPr txBox="1"/>
          <p:nvPr/>
        </p:nvSpPr>
        <p:spPr>
          <a:xfrm>
            <a:off x="971600" y="1556792"/>
            <a:ext cx="7465780" cy="5243392"/>
          </a:xfrm>
          <a:prstGeom prst="rect">
            <a:avLst/>
          </a:prstGeom>
        </p:spPr>
        <p:txBody>
          <a:bodyPr vert="horz" wrap="square" lIns="0" tIns="23909" rIns="0" bIns="0" rtlCol="0">
            <a:spAutoFit/>
          </a:bodyPr>
          <a:lstStyle/>
          <a:p>
            <a:pPr>
              <a:spcBef>
                <a:spcPts val="79"/>
              </a:spcBef>
            </a:pPr>
            <a:endParaRPr sz="2000" dirty="0">
              <a:solidFill>
                <a:schemeClr val="bg2"/>
              </a:solidFill>
              <a:cs typeface="Tahoma"/>
            </a:endParaRPr>
          </a:p>
          <a:p>
            <a:pPr marL="366809" indent="-342900">
              <a:spcBef>
                <a:spcPts val="10"/>
              </a:spcBef>
              <a:buFont typeface="Wingdings" panose="05000000000000000000" pitchFamily="2" charset="2"/>
              <a:buChar char="Ø"/>
              <a:tabLst>
                <a:tab pos="346054" algn="l"/>
              </a:tabLst>
            </a:pPr>
            <a:r>
              <a:rPr lang="fr-FR" sz="2000" dirty="0">
                <a:solidFill>
                  <a:schemeClr val="bg2"/>
                </a:solidFill>
                <a:cs typeface="Tahoma"/>
              </a:rPr>
              <a:t>La</a:t>
            </a:r>
            <a:r>
              <a:rPr lang="fr-FR" sz="2000" spc="-79" dirty="0">
                <a:solidFill>
                  <a:schemeClr val="bg2"/>
                </a:solidFill>
                <a:cs typeface="Tahoma"/>
              </a:rPr>
              <a:t> stabilité </a:t>
            </a:r>
            <a:r>
              <a:rPr lang="fr-FR" sz="2000" spc="-59" dirty="0">
                <a:solidFill>
                  <a:schemeClr val="bg2"/>
                </a:solidFill>
                <a:cs typeface="Tahoma"/>
              </a:rPr>
              <a:t>financière, c’est quoi </a:t>
            </a:r>
            <a:r>
              <a:rPr lang="fr-FR" sz="2000" spc="-99" dirty="0">
                <a:solidFill>
                  <a:schemeClr val="bg2"/>
                </a:solidFill>
                <a:cs typeface="Tahoma"/>
              </a:rPr>
              <a:t>?</a:t>
            </a:r>
          </a:p>
          <a:p>
            <a:pPr marL="23909">
              <a:spcBef>
                <a:spcPts val="10"/>
              </a:spcBef>
              <a:tabLst>
                <a:tab pos="346054" algn="l"/>
              </a:tabLst>
            </a:pPr>
            <a:endParaRPr lang="fr-FR" sz="2000" spc="-99" dirty="0">
              <a:solidFill>
                <a:schemeClr val="bg2"/>
              </a:solidFill>
              <a:cs typeface="Tahoma"/>
            </a:endParaRPr>
          </a:p>
          <a:p>
            <a:pPr marL="366809" indent="-342900">
              <a:spcBef>
                <a:spcPts val="10"/>
              </a:spcBef>
              <a:buFont typeface="Wingdings" panose="05000000000000000000" pitchFamily="2" charset="2"/>
              <a:buChar char="Ø"/>
              <a:tabLst>
                <a:tab pos="346054" algn="l"/>
              </a:tabLst>
            </a:pPr>
            <a:r>
              <a:rPr lang="fr-FR" sz="2000" dirty="0">
                <a:solidFill>
                  <a:schemeClr val="bg2"/>
                </a:solidFill>
              </a:rPr>
              <a:t>Ce que l’histoire nous apprend</a:t>
            </a:r>
          </a:p>
          <a:p>
            <a:pPr marL="23909">
              <a:spcBef>
                <a:spcPts val="10"/>
              </a:spcBef>
              <a:tabLst>
                <a:tab pos="346054" algn="l"/>
              </a:tabLst>
            </a:pPr>
            <a:endParaRPr lang="fr-FR" sz="2000" spc="-40" dirty="0">
              <a:solidFill>
                <a:schemeClr val="bg2"/>
              </a:solidFill>
              <a:cs typeface="Tahoma"/>
            </a:endParaRPr>
          </a:p>
          <a:p>
            <a:pPr marL="366809" indent="-342900">
              <a:spcBef>
                <a:spcPts val="10"/>
              </a:spcBef>
              <a:buFont typeface="Wingdings" panose="05000000000000000000" pitchFamily="2" charset="2"/>
              <a:buChar char="Ø"/>
              <a:tabLst>
                <a:tab pos="346054" algn="l"/>
              </a:tabLst>
            </a:pPr>
            <a:r>
              <a:rPr lang="fr-FR" sz="2000" spc="-40" dirty="0">
                <a:solidFill>
                  <a:schemeClr val="bg2"/>
                </a:solidFill>
                <a:cs typeface="Tahoma"/>
              </a:rPr>
              <a:t> </a:t>
            </a:r>
            <a:r>
              <a:rPr sz="2000" spc="-40" dirty="0">
                <a:solidFill>
                  <a:schemeClr val="bg2"/>
                </a:solidFill>
                <a:cs typeface="Tahoma"/>
              </a:rPr>
              <a:t>Les</a:t>
            </a:r>
            <a:r>
              <a:rPr sz="2000" spc="-50" dirty="0">
                <a:solidFill>
                  <a:schemeClr val="bg2"/>
                </a:solidFill>
                <a:cs typeface="Tahoma"/>
              </a:rPr>
              <a:t> </a:t>
            </a:r>
            <a:r>
              <a:rPr sz="2000" spc="-69" dirty="0">
                <a:solidFill>
                  <a:schemeClr val="bg2"/>
                </a:solidFill>
                <a:cs typeface="Tahoma"/>
              </a:rPr>
              <a:t>principes</a:t>
            </a:r>
            <a:r>
              <a:rPr sz="2000" spc="-40" dirty="0">
                <a:solidFill>
                  <a:schemeClr val="bg2"/>
                </a:solidFill>
                <a:cs typeface="Tahoma"/>
              </a:rPr>
              <a:t> </a:t>
            </a:r>
            <a:r>
              <a:rPr sz="2000" spc="-89" dirty="0">
                <a:solidFill>
                  <a:schemeClr val="bg2"/>
                </a:solidFill>
                <a:cs typeface="Tahoma"/>
              </a:rPr>
              <a:t>de</a:t>
            </a:r>
            <a:r>
              <a:rPr sz="2000" spc="-30" dirty="0">
                <a:solidFill>
                  <a:schemeClr val="bg2"/>
                </a:solidFill>
                <a:cs typeface="Tahoma"/>
              </a:rPr>
              <a:t> </a:t>
            </a:r>
            <a:r>
              <a:rPr sz="2000" dirty="0">
                <a:solidFill>
                  <a:schemeClr val="bg2"/>
                </a:solidFill>
                <a:cs typeface="Tahoma"/>
              </a:rPr>
              <a:t>la</a:t>
            </a:r>
            <a:r>
              <a:rPr sz="2000" spc="-40" dirty="0">
                <a:solidFill>
                  <a:schemeClr val="bg2"/>
                </a:solidFill>
                <a:cs typeface="Tahoma"/>
              </a:rPr>
              <a:t> politique </a:t>
            </a:r>
            <a:r>
              <a:rPr sz="2000" spc="-20" dirty="0">
                <a:solidFill>
                  <a:schemeClr val="bg2"/>
                </a:solidFill>
                <a:cs typeface="Tahoma"/>
              </a:rPr>
              <a:t>macroprudentielle</a:t>
            </a:r>
            <a:endParaRPr sz="2000" dirty="0">
              <a:solidFill>
                <a:schemeClr val="bg2"/>
              </a:solidFill>
              <a:cs typeface="Tahoma"/>
            </a:endParaRPr>
          </a:p>
          <a:p>
            <a:pPr marL="342900" indent="-342900">
              <a:spcBef>
                <a:spcPts val="79"/>
              </a:spcBef>
              <a:buFont typeface="Wingdings" panose="05000000000000000000" pitchFamily="2" charset="2"/>
              <a:buChar char="Ø"/>
            </a:pPr>
            <a:endParaRPr sz="2000" dirty="0">
              <a:solidFill>
                <a:schemeClr val="bg2"/>
              </a:solidFill>
              <a:cs typeface="Tahoma"/>
            </a:endParaRPr>
          </a:p>
          <a:p>
            <a:pPr marL="366809" indent="-342900">
              <a:spcBef>
                <a:spcPts val="10"/>
              </a:spcBef>
              <a:buFont typeface="Wingdings" panose="05000000000000000000" pitchFamily="2" charset="2"/>
              <a:buChar char="Ø"/>
              <a:tabLst>
                <a:tab pos="346054" algn="l"/>
              </a:tabLst>
            </a:pPr>
            <a:r>
              <a:rPr sz="2000" dirty="0">
                <a:solidFill>
                  <a:schemeClr val="bg2"/>
                </a:solidFill>
                <a:cs typeface="Tahoma"/>
              </a:rPr>
              <a:t>Le</a:t>
            </a:r>
            <a:r>
              <a:rPr sz="2000" spc="-69" dirty="0">
                <a:solidFill>
                  <a:schemeClr val="bg2"/>
                </a:solidFill>
                <a:cs typeface="Tahoma"/>
              </a:rPr>
              <a:t> cadre </a:t>
            </a:r>
            <a:r>
              <a:rPr lang="fr-FR" sz="2000" spc="-20" dirty="0">
                <a:solidFill>
                  <a:schemeClr val="bg2"/>
                </a:solidFill>
                <a:cs typeface="Tahoma"/>
              </a:rPr>
              <a:t>institutionnel</a:t>
            </a:r>
          </a:p>
          <a:p>
            <a:pPr marL="366809" indent="-342900">
              <a:spcBef>
                <a:spcPts val="10"/>
              </a:spcBef>
              <a:buFont typeface="Wingdings" panose="05000000000000000000" pitchFamily="2" charset="2"/>
              <a:buChar char="Ø"/>
              <a:tabLst>
                <a:tab pos="346054" algn="l"/>
              </a:tabLst>
            </a:pPr>
            <a:endParaRPr lang="fr-FR" sz="2000" spc="-20" dirty="0">
              <a:solidFill>
                <a:schemeClr val="bg2"/>
              </a:solidFill>
              <a:cs typeface="Tahoma"/>
            </a:endParaRPr>
          </a:p>
          <a:p>
            <a:pPr marL="366809" indent="-342900">
              <a:spcBef>
                <a:spcPts val="10"/>
              </a:spcBef>
              <a:buFont typeface="Wingdings" panose="05000000000000000000" pitchFamily="2" charset="2"/>
              <a:buChar char="Ø"/>
              <a:tabLst>
                <a:tab pos="346054" algn="l"/>
              </a:tabLst>
            </a:pPr>
            <a:r>
              <a:rPr lang="fr-FR" sz="2000" dirty="0">
                <a:solidFill>
                  <a:srgbClr val="205AA7"/>
                </a:solidFill>
                <a:cs typeface="Tahoma"/>
              </a:rPr>
              <a:t>Tour d’horizon des risques et réponses </a:t>
            </a:r>
            <a:r>
              <a:rPr lang="fr-FR" sz="2000" dirty="0" err="1">
                <a:solidFill>
                  <a:srgbClr val="205AA7"/>
                </a:solidFill>
                <a:cs typeface="Tahoma"/>
              </a:rPr>
              <a:t>macroprudentielles</a:t>
            </a:r>
            <a:endParaRPr lang="fr-FR" sz="2000" dirty="0">
              <a:solidFill>
                <a:srgbClr val="205AA7"/>
              </a:solidFill>
              <a:cs typeface="Tahoma"/>
            </a:endParaRPr>
          </a:p>
          <a:p>
            <a:pPr marL="1281209" lvl="2" indent="-342900">
              <a:spcBef>
                <a:spcPts val="10"/>
              </a:spcBef>
              <a:buFont typeface="Wingdings" panose="05000000000000000000" pitchFamily="2" charset="2"/>
              <a:buChar char="Ø"/>
              <a:tabLst>
                <a:tab pos="346054" algn="l"/>
              </a:tabLst>
            </a:pPr>
            <a:r>
              <a:rPr lang="fr-FR" sz="2000" dirty="0">
                <a:solidFill>
                  <a:schemeClr val="bg2"/>
                </a:solidFill>
                <a:cs typeface="Tahoma"/>
              </a:rPr>
              <a:t>Risques cycliques et coussin </a:t>
            </a:r>
            <a:r>
              <a:rPr lang="fr-FR" sz="2000" dirty="0" err="1">
                <a:solidFill>
                  <a:schemeClr val="bg2"/>
                </a:solidFill>
                <a:cs typeface="Tahoma"/>
              </a:rPr>
              <a:t>contracyclique</a:t>
            </a:r>
            <a:endParaRPr lang="fr-FR" sz="2000" dirty="0">
              <a:solidFill>
                <a:schemeClr val="bg2"/>
              </a:solidFill>
              <a:cs typeface="Tahoma"/>
            </a:endParaRPr>
          </a:p>
          <a:p>
            <a:pPr marL="1281209" lvl="2" indent="-342900">
              <a:spcBef>
                <a:spcPts val="10"/>
              </a:spcBef>
              <a:buFont typeface="Wingdings" panose="05000000000000000000" pitchFamily="2" charset="2"/>
              <a:buChar char="Ø"/>
              <a:tabLst>
                <a:tab pos="346054" algn="l"/>
              </a:tabLst>
            </a:pPr>
            <a:r>
              <a:rPr lang="fr-FR" sz="2000" dirty="0">
                <a:solidFill>
                  <a:srgbClr val="205AA7"/>
                </a:solidFill>
                <a:cs typeface="Tahoma"/>
              </a:rPr>
              <a:t>Marchés immobiliers : résidentiel </a:t>
            </a:r>
            <a:r>
              <a:rPr lang="fr-FR" sz="2000" dirty="0">
                <a:solidFill>
                  <a:schemeClr val="bg2"/>
                </a:solidFill>
                <a:cs typeface="Tahoma"/>
              </a:rPr>
              <a:t>et commercial</a:t>
            </a:r>
          </a:p>
          <a:p>
            <a:pPr marL="366809" indent="-342900">
              <a:spcBef>
                <a:spcPts val="10"/>
              </a:spcBef>
              <a:buFont typeface="Wingdings" panose="05000000000000000000" pitchFamily="2" charset="2"/>
              <a:buChar char="Ø"/>
              <a:tabLst>
                <a:tab pos="346054" algn="l"/>
              </a:tabLst>
            </a:pPr>
            <a:endParaRPr lang="fr-FR" sz="2000" dirty="0">
              <a:solidFill>
                <a:schemeClr val="bg2"/>
              </a:solidFill>
              <a:cs typeface="Tahoma"/>
            </a:endParaRPr>
          </a:p>
          <a:p>
            <a:pPr marL="23909">
              <a:spcBef>
                <a:spcPts val="10"/>
              </a:spcBef>
              <a:tabLst>
                <a:tab pos="346054" algn="l"/>
              </a:tabLst>
            </a:pPr>
            <a:endParaRPr sz="2000" dirty="0">
              <a:latin typeface="Tahoma"/>
              <a:cs typeface="Tahoma"/>
            </a:endParaRPr>
          </a:p>
          <a:p>
            <a:pPr>
              <a:spcBef>
                <a:spcPts val="89"/>
              </a:spcBef>
            </a:pPr>
            <a:endParaRPr lang="fr-FR" sz="2000" dirty="0">
              <a:latin typeface="Tahoma"/>
              <a:cs typeface="Tahoma"/>
            </a:endParaRPr>
          </a:p>
          <a:p>
            <a:pPr>
              <a:spcBef>
                <a:spcPts val="89"/>
              </a:spcBef>
            </a:pPr>
            <a:endParaRPr sz="3666" dirty="0">
              <a:latin typeface="Tahoma"/>
              <a:cs typeface="Tahoma"/>
            </a:endParaRPr>
          </a:p>
        </p:txBody>
      </p:sp>
    </p:spTree>
    <p:extLst>
      <p:ext uri="{BB962C8B-B14F-4D97-AF65-F5344CB8AC3E}">
        <p14:creationId xmlns:p14="http://schemas.microsoft.com/office/powerpoint/2010/main" val="1713154871"/>
      </p:ext>
    </p:extLst>
  </p:cSld>
  <p:clrMapOvr>
    <a:masterClrMapping/>
  </p:clrMapOvr>
  <p:transition>
    <p:cu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 dirty="0"/>
              <a:t>Immobilier Résidentiel (1/11)</a:t>
            </a:r>
            <a:br>
              <a:rPr lang="fr" dirty="0"/>
            </a:br>
            <a:r>
              <a:rPr lang="fr" sz="1600" dirty="0"/>
              <a:t>Le marché Immobilier résidentiel connaît une phase d’expansion depuis 2015</a:t>
            </a:r>
            <a:endParaRPr lang="fr-FR" sz="1600" dirty="0"/>
          </a:p>
        </p:txBody>
      </p:sp>
      <p:sp>
        <p:nvSpPr>
          <p:cNvPr id="4" name="Espace réservé du numéro de diapositive 3"/>
          <p:cNvSpPr>
            <a:spLocks noGrp="1"/>
          </p:cNvSpPr>
          <p:nvPr>
            <p:ph type="sldNum" sz="quarter" idx="4"/>
          </p:nvPr>
        </p:nvSpPr>
        <p:spPr/>
        <p:txBody>
          <a:bodyPr/>
          <a:lstStyle/>
          <a:p>
            <a:fld id="{A5612AF6-3794-417C-8315-010C3BB3AD18}" type="slidenum">
              <a:rPr lang="fr-FR" smtClean="0"/>
              <a:pPr/>
              <a:t>56</a:t>
            </a:fld>
            <a:endParaRPr lang="fr-FR" dirty="0"/>
          </a:p>
        </p:txBody>
      </p:sp>
      <p:grpSp>
        <p:nvGrpSpPr>
          <p:cNvPr id="17" name="Groupe 16"/>
          <p:cNvGrpSpPr/>
          <p:nvPr/>
        </p:nvGrpSpPr>
        <p:grpSpPr>
          <a:xfrm>
            <a:off x="484414" y="1091122"/>
            <a:ext cx="8213186" cy="5260787"/>
            <a:chOff x="484414" y="1091122"/>
            <a:chExt cx="8213186" cy="5176166"/>
          </a:xfrm>
        </p:grpSpPr>
        <p:grpSp>
          <p:nvGrpSpPr>
            <p:cNvPr id="13" name="Groupe 12"/>
            <p:cNvGrpSpPr/>
            <p:nvPr/>
          </p:nvGrpSpPr>
          <p:grpSpPr>
            <a:xfrm>
              <a:off x="484414" y="1091122"/>
              <a:ext cx="3702666" cy="4998926"/>
              <a:chOff x="494584" y="778000"/>
              <a:chExt cx="3702666" cy="4998926"/>
            </a:xfrm>
          </p:grpSpPr>
          <p:sp>
            <p:nvSpPr>
              <p:cNvPr id="9" name="ZoneTexte 8"/>
              <p:cNvSpPr txBox="1"/>
              <p:nvPr/>
            </p:nvSpPr>
            <p:spPr>
              <a:xfrm>
                <a:off x="626050" y="5499927"/>
                <a:ext cx="3571200" cy="276999"/>
              </a:xfrm>
              <a:prstGeom prst="rect">
                <a:avLst/>
              </a:prstGeom>
              <a:noFill/>
            </p:spPr>
            <p:txBody>
              <a:bodyPr wrap="square" rtlCol="0">
                <a:spAutoFit/>
              </a:bodyPr>
              <a:lstStyle/>
              <a:p>
                <a:r>
                  <a:rPr lang="fr" sz="1200" b="1" dirty="0"/>
                  <a:t>Source : </a:t>
                </a:r>
                <a:r>
                  <a:rPr lang="fr" sz="1200" dirty="0"/>
                  <a:t>INSEE</a:t>
                </a:r>
              </a:p>
            </p:txBody>
          </p:sp>
          <p:sp>
            <p:nvSpPr>
              <p:cNvPr id="11" name="ZoneTexte 10"/>
              <p:cNvSpPr txBox="1"/>
              <p:nvPr/>
            </p:nvSpPr>
            <p:spPr>
              <a:xfrm>
                <a:off x="494584" y="778000"/>
                <a:ext cx="3571200" cy="353943"/>
              </a:xfrm>
              <a:prstGeom prst="rect">
                <a:avLst/>
              </a:prstGeom>
              <a:noFill/>
            </p:spPr>
            <p:txBody>
              <a:bodyPr wrap="square" rtlCol="0">
                <a:spAutoFit/>
              </a:bodyPr>
              <a:lstStyle/>
              <a:p>
                <a:pPr algn="ctr"/>
                <a:endParaRPr lang="fr-FR" sz="1700" dirty="0">
                  <a:solidFill>
                    <a:srgbClr val="205AA7"/>
                  </a:solidFill>
                </a:endParaRPr>
              </a:p>
            </p:txBody>
          </p:sp>
        </p:grpSp>
        <p:grpSp>
          <p:nvGrpSpPr>
            <p:cNvPr id="15" name="Groupe 14"/>
            <p:cNvGrpSpPr/>
            <p:nvPr/>
          </p:nvGrpSpPr>
          <p:grpSpPr>
            <a:xfrm>
              <a:off x="5060242" y="1445065"/>
              <a:ext cx="3637358" cy="4822223"/>
              <a:chOff x="5070412" y="1131943"/>
              <a:chExt cx="3637358" cy="4822223"/>
            </a:xfrm>
          </p:grpSpPr>
          <p:sp>
            <p:nvSpPr>
              <p:cNvPr id="10" name="ZoneTexte 9"/>
              <p:cNvSpPr txBox="1"/>
              <p:nvPr/>
            </p:nvSpPr>
            <p:spPr>
              <a:xfrm>
                <a:off x="5070412" y="5499927"/>
                <a:ext cx="3571200" cy="454239"/>
              </a:xfrm>
              <a:prstGeom prst="rect">
                <a:avLst/>
              </a:prstGeom>
              <a:noFill/>
            </p:spPr>
            <p:txBody>
              <a:bodyPr wrap="square" rtlCol="0">
                <a:spAutoFit/>
              </a:bodyPr>
              <a:lstStyle/>
              <a:p>
                <a:r>
                  <a:rPr lang="fr" sz="1200" b="1" dirty="0"/>
                  <a:t>Source : </a:t>
                </a:r>
                <a:r>
                  <a:rPr lang="fr" sz="1200" dirty="0"/>
                  <a:t>Conseil Général for l’Environnement et le Développement Durable</a:t>
                </a:r>
                <a:endParaRPr lang="fr-FR" sz="1200" dirty="0"/>
              </a:p>
            </p:txBody>
          </p:sp>
          <p:sp>
            <p:nvSpPr>
              <p:cNvPr id="14" name="ZoneTexte 13"/>
              <p:cNvSpPr txBox="1"/>
              <p:nvPr/>
            </p:nvSpPr>
            <p:spPr>
              <a:xfrm>
                <a:off x="5136570" y="1131943"/>
                <a:ext cx="3571200" cy="726782"/>
              </a:xfrm>
              <a:prstGeom prst="rect">
                <a:avLst/>
              </a:prstGeom>
              <a:noFill/>
            </p:spPr>
            <p:txBody>
              <a:bodyPr wrap="square" rtlCol="0">
                <a:spAutoFit/>
              </a:bodyPr>
              <a:lstStyle/>
              <a:p>
                <a:pPr algn="ctr"/>
                <a:r>
                  <a:rPr lang="fr" sz="1400" dirty="0">
                    <a:solidFill>
                      <a:srgbClr val="205AA7"/>
                    </a:solidFill>
                  </a:rPr>
                  <a:t>L’augmentation solide et continue du nombre de transactions n'a été que temporairement affectée par la crise sanitaire </a:t>
                </a:r>
                <a:endParaRPr lang="fr-FR" sz="1400" dirty="0">
                  <a:solidFill>
                    <a:srgbClr val="205AA7"/>
                  </a:solidFill>
                </a:endParaRPr>
              </a:p>
            </p:txBody>
          </p:sp>
        </p:grpSp>
      </p:grpSp>
      <p:sp>
        <p:nvSpPr>
          <p:cNvPr id="16" name="ZoneTexte 15"/>
          <p:cNvSpPr txBox="1"/>
          <p:nvPr/>
        </p:nvSpPr>
        <p:spPr>
          <a:xfrm>
            <a:off x="492041" y="2498132"/>
            <a:ext cx="4159594" cy="523220"/>
          </a:xfrm>
          <a:prstGeom prst="rect">
            <a:avLst/>
          </a:prstGeom>
          <a:solidFill>
            <a:schemeClr val="bg1"/>
          </a:solidFill>
        </p:spPr>
        <p:txBody>
          <a:bodyPr wrap="square" rtlCol="0">
            <a:spAutoFit/>
          </a:bodyPr>
          <a:lstStyle/>
          <a:p>
            <a:r>
              <a:rPr lang="fr" sz="1400" b="1" dirty="0">
                <a:solidFill>
                  <a:schemeClr val="accent3"/>
                </a:solidFill>
              </a:rPr>
              <a:t>Indice des prix sur logements neufs et anciens</a:t>
            </a:r>
          </a:p>
          <a:p>
            <a:r>
              <a:rPr lang="fr" sz="1400" b="1" dirty="0">
                <a:solidFill>
                  <a:schemeClr val="accent3"/>
                </a:solidFill>
              </a:rPr>
              <a:t>(glissement annuel en %)</a:t>
            </a:r>
            <a:endParaRPr lang="fr-FR" sz="1400" b="1" dirty="0">
              <a:solidFill>
                <a:schemeClr val="accent3"/>
              </a:solidFill>
            </a:endParaRPr>
          </a:p>
        </p:txBody>
      </p:sp>
      <p:sp>
        <p:nvSpPr>
          <p:cNvPr id="18" name="ZoneTexte 17"/>
          <p:cNvSpPr txBox="1"/>
          <p:nvPr/>
        </p:nvSpPr>
        <p:spPr>
          <a:xfrm>
            <a:off x="5111445" y="2473084"/>
            <a:ext cx="3488508" cy="461665"/>
          </a:xfrm>
          <a:prstGeom prst="rect">
            <a:avLst/>
          </a:prstGeom>
          <a:solidFill>
            <a:schemeClr val="bg1"/>
          </a:solidFill>
        </p:spPr>
        <p:txBody>
          <a:bodyPr wrap="square" rtlCol="0">
            <a:spAutoFit/>
          </a:bodyPr>
          <a:lstStyle/>
          <a:p>
            <a:r>
              <a:rPr lang="fr-FR" sz="1200" b="1" dirty="0">
                <a:solidFill>
                  <a:schemeClr val="accent3"/>
                </a:solidFill>
              </a:rPr>
              <a:t>Transactions immobilières sur logements anciens</a:t>
            </a:r>
          </a:p>
          <a:p>
            <a:r>
              <a:rPr lang="fr" sz="1200" b="1" dirty="0">
                <a:solidFill>
                  <a:schemeClr val="accent3"/>
                </a:solidFill>
              </a:rPr>
              <a:t>(cumulatif sur 12 mois, en milliers)</a:t>
            </a:r>
          </a:p>
        </p:txBody>
      </p:sp>
      <p:sp>
        <p:nvSpPr>
          <p:cNvPr id="22" name="ZoneTexte 21"/>
          <p:cNvSpPr txBox="1"/>
          <p:nvPr/>
        </p:nvSpPr>
        <p:spPr>
          <a:xfrm>
            <a:off x="615880" y="1497839"/>
            <a:ext cx="3571200" cy="523220"/>
          </a:xfrm>
          <a:prstGeom prst="rect">
            <a:avLst/>
          </a:prstGeom>
          <a:noFill/>
        </p:spPr>
        <p:txBody>
          <a:bodyPr wrap="square" rtlCol="0">
            <a:spAutoFit/>
          </a:bodyPr>
          <a:lstStyle/>
          <a:p>
            <a:pPr algn="ctr"/>
            <a:r>
              <a:rPr lang="fr" sz="1400" dirty="0">
                <a:solidFill>
                  <a:srgbClr val="205AA7"/>
                </a:solidFill>
              </a:rPr>
              <a:t>Les prix du logement augmentent depuis 2015 avec une accélération à partir de 2019 </a:t>
            </a:r>
            <a:endParaRPr lang="fr-FR" sz="1400" dirty="0">
              <a:solidFill>
                <a:srgbClr val="205AA7"/>
              </a:solidFill>
            </a:endParaRPr>
          </a:p>
        </p:txBody>
      </p:sp>
      <p:pic>
        <p:nvPicPr>
          <p:cNvPr id="3" name="Image 2"/>
          <p:cNvPicPr>
            <a:picLocks noChangeAspect="1"/>
          </p:cNvPicPr>
          <p:nvPr/>
        </p:nvPicPr>
        <p:blipFill>
          <a:blip r:embed="rId2"/>
          <a:stretch>
            <a:fillRect/>
          </a:stretch>
        </p:blipFill>
        <p:spPr>
          <a:xfrm>
            <a:off x="645933" y="3197690"/>
            <a:ext cx="3197224" cy="2679582"/>
          </a:xfrm>
          <a:prstGeom prst="rect">
            <a:avLst/>
          </a:prstGeom>
        </p:spPr>
      </p:pic>
      <p:pic>
        <p:nvPicPr>
          <p:cNvPr id="5" name="Image 4"/>
          <p:cNvPicPr>
            <a:picLocks noChangeAspect="1"/>
          </p:cNvPicPr>
          <p:nvPr/>
        </p:nvPicPr>
        <p:blipFill>
          <a:blip r:embed="rId3"/>
          <a:stretch>
            <a:fillRect/>
          </a:stretch>
        </p:blipFill>
        <p:spPr>
          <a:xfrm>
            <a:off x="4971109" y="3198071"/>
            <a:ext cx="3749466" cy="2751209"/>
          </a:xfrm>
          <a:prstGeom prst="rect">
            <a:avLst/>
          </a:prstGeom>
        </p:spPr>
      </p:pic>
      <p:cxnSp>
        <p:nvCxnSpPr>
          <p:cNvPr id="19" name="Connecteur droit 18"/>
          <p:cNvCxnSpPr/>
          <p:nvPr/>
        </p:nvCxnSpPr>
        <p:spPr>
          <a:xfrm>
            <a:off x="5048167" y="3103713"/>
            <a:ext cx="367240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735634" y="3103713"/>
            <a:ext cx="3672408"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20338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 dirty="0"/>
              <a:t>Immobilier résidentiel (2/11)</a:t>
            </a:r>
            <a:br>
              <a:rPr lang="fr" dirty="0"/>
            </a:br>
            <a:r>
              <a:rPr lang="fr" sz="1800" dirty="0"/>
              <a:t>Dynamique de l’offre de prêts immobiliers portée par des taux d’intérêt historiquement BAS</a:t>
            </a:r>
          </a:p>
        </p:txBody>
      </p:sp>
      <p:sp>
        <p:nvSpPr>
          <p:cNvPr id="4" name="Espace réservé du numéro de diapositive 3"/>
          <p:cNvSpPr>
            <a:spLocks noGrp="1"/>
          </p:cNvSpPr>
          <p:nvPr>
            <p:ph type="sldNum" sz="quarter" idx="4"/>
          </p:nvPr>
        </p:nvSpPr>
        <p:spPr/>
        <p:txBody>
          <a:bodyPr/>
          <a:lstStyle/>
          <a:p>
            <a:fld id="{A5612AF6-3794-417C-8315-010C3BB3AD18}" type="slidenum">
              <a:rPr lang="fr-FR" smtClean="0"/>
              <a:pPr/>
              <a:t>57</a:t>
            </a:fld>
            <a:endParaRPr lang="fr-FR" dirty="0"/>
          </a:p>
        </p:txBody>
      </p:sp>
      <p:grpSp>
        <p:nvGrpSpPr>
          <p:cNvPr id="22" name="Groupe 21"/>
          <p:cNvGrpSpPr/>
          <p:nvPr/>
        </p:nvGrpSpPr>
        <p:grpSpPr>
          <a:xfrm>
            <a:off x="579178" y="1439073"/>
            <a:ext cx="8082479" cy="4428179"/>
            <a:chOff x="579178" y="1439073"/>
            <a:chExt cx="8082479" cy="4428179"/>
          </a:xfrm>
        </p:grpSpPr>
        <p:grpSp>
          <p:nvGrpSpPr>
            <p:cNvPr id="20" name="Groupe 19"/>
            <p:cNvGrpSpPr/>
            <p:nvPr/>
          </p:nvGrpSpPr>
          <p:grpSpPr>
            <a:xfrm>
              <a:off x="579178" y="1439073"/>
              <a:ext cx="3623136" cy="4420230"/>
              <a:chOff x="579178" y="1407945"/>
              <a:chExt cx="3623136" cy="4420230"/>
            </a:xfrm>
          </p:grpSpPr>
          <p:sp>
            <p:nvSpPr>
              <p:cNvPr id="16" name="ZoneTexte 15"/>
              <p:cNvSpPr txBox="1"/>
              <p:nvPr/>
            </p:nvSpPr>
            <p:spPr>
              <a:xfrm>
                <a:off x="631114" y="5551176"/>
                <a:ext cx="3571200" cy="276999"/>
              </a:xfrm>
              <a:prstGeom prst="rect">
                <a:avLst/>
              </a:prstGeom>
              <a:noFill/>
            </p:spPr>
            <p:txBody>
              <a:bodyPr wrap="square" rtlCol="0">
                <a:spAutoFit/>
              </a:bodyPr>
              <a:lstStyle/>
              <a:p>
                <a:r>
                  <a:rPr lang="fr" sz="1200" b="1" dirty="0"/>
                  <a:t>Source : </a:t>
                </a:r>
                <a:r>
                  <a:rPr lang="fr" sz="1200" dirty="0"/>
                  <a:t>Banque de France</a:t>
                </a:r>
              </a:p>
            </p:txBody>
          </p:sp>
          <p:sp>
            <p:nvSpPr>
              <p:cNvPr id="18" name="ZoneTexte 17"/>
              <p:cNvSpPr txBox="1"/>
              <p:nvPr/>
            </p:nvSpPr>
            <p:spPr>
              <a:xfrm>
                <a:off x="579178" y="1407945"/>
                <a:ext cx="3571200" cy="954107"/>
              </a:xfrm>
              <a:prstGeom prst="rect">
                <a:avLst/>
              </a:prstGeom>
              <a:noFill/>
            </p:spPr>
            <p:txBody>
              <a:bodyPr wrap="square" rtlCol="0">
                <a:spAutoFit/>
              </a:bodyPr>
              <a:lstStyle/>
              <a:p>
                <a:pPr algn="ctr"/>
                <a:r>
                  <a:rPr lang="fr" sz="1400" dirty="0">
                    <a:solidFill>
                      <a:srgbClr val="205AA7"/>
                    </a:solidFill>
                  </a:rPr>
                  <a:t>Une augmentation importante de la croissance de l’offre de prêts immobiliers observée en 2017  mais qui oscille désormais à 6% …</a:t>
                </a:r>
                <a:endParaRPr lang="fr-FR" sz="1400" dirty="0">
                  <a:solidFill>
                    <a:srgbClr val="205AA7"/>
                  </a:solidFill>
                </a:endParaRPr>
              </a:p>
            </p:txBody>
          </p:sp>
        </p:grpSp>
        <p:grpSp>
          <p:nvGrpSpPr>
            <p:cNvPr id="21" name="Groupe 20"/>
            <p:cNvGrpSpPr/>
            <p:nvPr/>
          </p:nvGrpSpPr>
          <p:grpSpPr>
            <a:xfrm>
              <a:off x="5070385" y="1487155"/>
              <a:ext cx="3591272" cy="4380097"/>
              <a:chOff x="5070385" y="1487155"/>
              <a:chExt cx="3591272" cy="4380097"/>
            </a:xfrm>
          </p:grpSpPr>
          <p:sp>
            <p:nvSpPr>
              <p:cNvPr id="17" name="ZoneTexte 16"/>
              <p:cNvSpPr txBox="1"/>
              <p:nvPr/>
            </p:nvSpPr>
            <p:spPr>
              <a:xfrm>
                <a:off x="5070385" y="5590253"/>
                <a:ext cx="3571200" cy="276999"/>
              </a:xfrm>
              <a:prstGeom prst="rect">
                <a:avLst/>
              </a:prstGeom>
              <a:noFill/>
            </p:spPr>
            <p:txBody>
              <a:bodyPr wrap="square" rtlCol="0">
                <a:spAutoFit/>
              </a:bodyPr>
              <a:lstStyle/>
              <a:p>
                <a:r>
                  <a:rPr lang="fr" sz="1200" b="1" dirty="0"/>
                  <a:t>Source : </a:t>
                </a:r>
                <a:r>
                  <a:rPr lang="fr" sz="1200" dirty="0"/>
                  <a:t>Banque de France</a:t>
                </a:r>
              </a:p>
            </p:txBody>
          </p:sp>
          <p:sp>
            <p:nvSpPr>
              <p:cNvPr id="19" name="ZoneTexte 18"/>
              <p:cNvSpPr txBox="1"/>
              <p:nvPr/>
            </p:nvSpPr>
            <p:spPr>
              <a:xfrm>
                <a:off x="5090457" y="1487155"/>
                <a:ext cx="3571200" cy="523220"/>
              </a:xfrm>
              <a:prstGeom prst="rect">
                <a:avLst/>
              </a:prstGeom>
              <a:noFill/>
            </p:spPr>
            <p:txBody>
              <a:bodyPr wrap="square" rtlCol="0">
                <a:spAutoFit/>
              </a:bodyPr>
              <a:lstStyle/>
              <a:p>
                <a:pPr algn="ctr"/>
                <a:r>
                  <a:rPr lang="fr" sz="1400" spc="-30" dirty="0">
                    <a:solidFill>
                      <a:srgbClr val="205AA7"/>
                    </a:solidFill>
                  </a:rPr>
                  <a:t>… pleinement cohérente avec la baisse des taux d’intérêt moyens sur les prêts immobiliers</a:t>
                </a:r>
                <a:endParaRPr lang="fr-FR" sz="1400" spc="-30" dirty="0">
                  <a:solidFill>
                    <a:srgbClr val="205AA7"/>
                  </a:solidFill>
                </a:endParaRPr>
              </a:p>
            </p:txBody>
          </p:sp>
        </p:grpSp>
      </p:grpSp>
      <p:sp>
        <p:nvSpPr>
          <p:cNvPr id="14" name="ZoneTexte 13"/>
          <p:cNvSpPr txBox="1"/>
          <p:nvPr/>
        </p:nvSpPr>
        <p:spPr>
          <a:xfrm>
            <a:off x="468000" y="2516207"/>
            <a:ext cx="3888432" cy="646331"/>
          </a:xfrm>
          <a:prstGeom prst="rect">
            <a:avLst/>
          </a:prstGeom>
          <a:solidFill>
            <a:schemeClr val="bg1"/>
          </a:solidFill>
        </p:spPr>
        <p:txBody>
          <a:bodyPr wrap="square" rtlCol="0">
            <a:spAutoFit/>
          </a:bodyPr>
          <a:lstStyle/>
          <a:p>
            <a:r>
              <a:rPr lang="fr" sz="1200" b="1" dirty="0">
                <a:solidFill>
                  <a:schemeClr val="accent3"/>
                </a:solidFill>
              </a:rPr>
              <a:t>Encours de prêts à l’habitat</a:t>
            </a:r>
          </a:p>
          <a:p>
            <a:r>
              <a:rPr lang="fr" sz="1200" b="1" dirty="0">
                <a:solidFill>
                  <a:schemeClr val="accent3"/>
                </a:solidFill>
              </a:rPr>
              <a:t>(gauche : milliards d’euros; droite : en glissement annuel, en %)</a:t>
            </a:r>
          </a:p>
        </p:txBody>
      </p:sp>
      <p:sp>
        <p:nvSpPr>
          <p:cNvPr id="24" name="ZoneTexte 23"/>
          <p:cNvSpPr txBox="1"/>
          <p:nvPr/>
        </p:nvSpPr>
        <p:spPr>
          <a:xfrm>
            <a:off x="4972625" y="2528343"/>
            <a:ext cx="3964707" cy="523220"/>
          </a:xfrm>
          <a:prstGeom prst="rect">
            <a:avLst/>
          </a:prstGeom>
          <a:solidFill>
            <a:schemeClr val="bg1"/>
          </a:solidFill>
        </p:spPr>
        <p:txBody>
          <a:bodyPr wrap="square" rtlCol="0">
            <a:spAutoFit/>
          </a:bodyPr>
          <a:lstStyle/>
          <a:p>
            <a:r>
              <a:rPr lang="fr" sz="1400" b="1" dirty="0">
                <a:solidFill>
                  <a:schemeClr val="accent3"/>
                </a:solidFill>
              </a:rPr>
              <a:t>Taux d’intérêt moyen sur les prêts pour les </a:t>
            </a:r>
            <a:r>
              <a:rPr lang="fr-FR" sz="1400" b="1" dirty="0">
                <a:solidFill>
                  <a:schemeClr val="accent3"/>
                </a:solidFill>
              </a:rPr>
              <a:t>nouveaux logements </a:t>
            </a:r>
            <a:r>
              <a:rPr lang="fr" sz="1400" b="1" dirty="0">
                <a:solidFill>
                  <a:schemeClr val="accent3"/>
                </a:solidFill>
              </a:rPr>
              <a:t>(%)</a:t>
            </a:r>
            <a:endParaRPr lang="fr-FR" sz="1400" b="1" dirty="0">
              <a:solidFill>
                <a:schemeClr val="accent3"/>
              </a:solidFill>
            </a:endParaRPr>
          </a:p>
        </p:txBody>
      </p:sp>
      <p:sp>
        <p:nvSpPr>
          <p:cNvPr id="23" name="ZoneTexte 22"/>
          <p:cNvSpPr txBox="1"/>
          <p:nvPr/>
        </p:nvSpPr>
        <p:spPr>
          <a:xfrm>
            <a:off x="1115616" y="3175670"/>
            <a:ext cx="1584176" cy="307777"/>
          </a:xfrm>
          <a:prstGeom prst="rect">
            <a:avLst/>
          </a:prstGeom>
          <a:solidFill>
            <a:schemeClr val="bg1"/>
          </a:solidFill>
        </p:spPr>
        <p:txBody>
          <a:bodyPr wrap="square" rtlCol="0">
            <a:spAutoFit/>
          </a:bodyPr>
          <a:lstStyle/>
          <a:p>
            <a:pPr algn="ctr"/>
            <a:endParaRPr lang="fr-FR" sz="1400" b="1" dirty="0">
              <a:solidFill>
                <a:srgbClr val="00B050"/>
              </a:solidFill>
            </a:endParaRPr>
          </a:p>
        </p:txBody>
      </p:sp>
      <p:pic>
        <p:nvPicPr>
          <p:cNvPr id="6" name="Image 5"/>
          <p:cNvPicPr>
            <a:picLocks noChangeAspect="1"/>
          </p:cNvPicPr>
          <p:nvPr/>
        </p:nvPicPr>
        <p:blipFill>
          <a:blip r:embed="rId2"/>
          <a:stretch>
            <a:fillRect/>
          </a:stretch>
        </p:blipFill>
        <p:spPr>
          <a:xfrm>
            <a:off x="5073833" y="3358640"/>
            <a:ext cx="2924402" cy="2021096"/>
          </a:xfrm>
          <a:prstGeom prst="rect">
            <a:avLst/>
          </a:prstGeom>
        </p:spPr>
      </p:pic>
      <p:pic>
        <p:nvPicPr>
          <p:cNvPr id="10" name="Image 9"/>
          <p:cNvPicPr>
            <a:picLocks noChangeAspect="1"/>
          </p:cNvPicPr>
          <p:nvPr/>
        </p:nvPicPr>
        <p:blipFill>
          <a:blip r:embed="rId3"/>
          <a:stretch>
            <a:fillRect/>
          </a:stretch>
        </p:blipFill>
        <p:spPr>
          <a:xfrm>
            <a:off x="468000" y="3335896"/>
            <a:ext cx="3564284" cy="2138571"/>
          </a:xfrm>
          <a:prstGeom prst="rect">
            <a:avLst/>
          </a:prstGeom>
        </p:spPr>
      </p:pic>
      <p:cxnSp>
        <p:nvCxnSpPr>
          <p:cNvPr id="25" name="Connecteur droit 24"/>
          <p:cNvCxnSpPr/>
          <p:nvPr/>
        </p:nvCxnSpPr>
        <p:spPr>
          <a:xfrm>
            <a:off x="468000" y="3267704"/>
            <a:ext cx="367240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4972625" y="3267704"/>
            <a:ext cx="3672408"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ZoneTexte 2"/>
          <p:cNvSpPr txBox="1"/>
          <p:nvPr/>
        </p:nvSpPr>
        <p:spPr>
          <a:xfrm>
            <a:off x="1242314" y="5066720"/>
            <a:ext cx="2321574" cy="384721"/>
          </a:xfrm>
          <a:prstGeom prst="rect">
            <a:avLst/>
          </a:prstGeom>
          <a:solidFill>
            <a:schemeClr val="bg1"/>
          </a:solidFill>
        </p:spPr>
        <p:txBody>
          <a:bodyPr wrap="square" rtlCol="0">
            <a:spAutoFit/>
          </a:bodyPr>
          <a:lstStyle/>
          <a:p>
            <a:pPr>
              <a:spcAft>
                <a:spcPts val="600"/>
              </a:spcAft>
            </a:pPr>
            <a:r>
              <a:rPr lang="fr-FR" sz="700" dirty="0"/>
              <a:t>Encours de prêts à l’habitat (en milliards d’euros)</a:t>
            </a:r>
          </a:p>
          <a:p>
            <a:pPr>
              <a:spcAft>
                <a:spcPts val="600"/>
              </a:spcAft>
            </a:pPr>
            <a:r>
              <a:rPr lang="fr-FR" sz="700" dirty="0"/>
              <a:t>Taux de croissance annuelle (en %)</a:t>
            </a:r>
          </a:p>
        </p:txBody>
      </p:sp>
    </p:spTree>
    <p:extLst>
      <p:ext uri="{BB962C8B-B14F-4D97-AF65-F5344CB8AC3E}">
        <p14:creationId xmlns:p14="http://schemas.microsoft.com/office/powerpoint/2010/main" val="27093335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8000" y="0"/>
            <a:ext cx="8676000" cy="1143000"/>
          </a:xfrm>
        </p:spPr>
        <p:txBody>
          <a:bodyPr>
            <a:normAutofit/>
          </a:bodyPr>
          <a:lstStyle/>
          <a:p>
            <a:r>
              <a:rPr lang="fr" dirty="0"/>
              <a:t>Immobilier résidentiel (3/11)</a:t>
            </a:r>
            <a:br>
              <a:rPr lang="fr" dirty="0"/>
            </a:br>
            <a:r>
              <a:rPr lang="fr" sz="1600" dirty="0"/>
              <a:t>Les critères de prêts se détériorent progressivement</a:t>
            </a:r>
            <a:endParaRPr lang="en-GB" sz="1600" dirty="0"/>
          </a:p>
        </p:txBody>
      </p:sp>
      <p:sp>
        <p:nvSpPr>
          <p:cNvPr id="4" name="Espace réservé du numéro de diapositive 3"/>
          <p:cNvSpPr>
            <a:spLocks noGrp="1"/>
          </p:cNvSpPr>
          <p:nvPr>
            <p:ph type="sldNum" sz="quarter" idx="4"/>
          </p:nvPr>
        </p:nvSpPr>
        <p:spPr/>
        <p:txBody>
          <a:bodyPr/>
          <a:lstStyle/>
          <a:p>
            <a:fld id="{A5612AF6-3794-417C-8315-010C3BB3AD18}" type="slidenum">
              <a:rPr lang="fr-FR" smtClean="0"/>
              <a:pPr/>
              <a:t>58</a:t>
            </a:fld>
            <a:endParaRPr lang="fr-FR" dirty="0"/>
          </a:p>
        </p:txBody>
      </p:sp>
      <p:sp>
        <p:nvSpPr>
          <p:cNvPr id="12" name="ZoneTexte 11"/>
          <p:cNvSpPr txBox="1"/>
          <p:nvPr/>
        </p:nvSpPr>
        <p:spPr>
          <a:xfrm>
            <a:off x="3232498" y="2092984"/>
            <a:ext cx="2780048" cy="400110"/>
          </a:xfrm>
          <a:prstGeom prst="rect">
            <a:avLst/>
          </a:prstGeom>
          <a:noFill/>
        </p:spPr>
        <p:txBody>
          <a:bodyPr wrap="square" rtlCol="0">
            <a:spAutoFit/>
          </a:bodyPr>
          <a:lstStyle/>
          <a:p>
            <a:r>
              <a:rPr lang="fr" sz="1000" b="1" dirty="0">
                <a:solidFill>
                  <a:srgbClr val="205AA7"/>
                </a:solidFill>
              </a:rPr>
              <a:t>Distribution des prêts immobiliers en fonction du taux d’effort (en %)</a:t>
            </a:r>
            <a:endParaRPr lang="fr-FR" sz="1000" b="1" dirty="0">
              <a:solidFill>
                <a:srgbClr val="205AA7"/>
              </a:solidFill>
            </a:endParaRPr>
          </a:p>
        </p:txBody>
      </p:sp>
      <p:sp>
        <p:nvSpPr>
          <p:cNvPr id="15" name="ZoneTexte 14"/>
          <p:cNvSpPr txBox="1"/>
          <p:nvPr/>
        </p:nvSpPr>
        <p:spPr>
          <a:xfrm>
            <a:off x="6122151" y="2086879"/>
            <a:ext cx="3053727" cy="400110"/>
          </a:xfrm>
          <a:prstGeom prst="rect">
            <a:avLst/>
          </a:prstGeom>
          <a:noFill/>
        </p:spPr>
        <p:txBody>
          <a:bodyPr wrap="square" rtlCol="0">
            <a:spAutoFit/>
          </a:bodyPr>
          <a:lstStyle/>
          <a:p>
            <a:r>
              <a:rPr lang="fr" sz="1000" b="1" dirty="0">
                <a:solidFill>
                  <a:srgbClr val="205AA7"/>
                </a:solidFill>
              </a:rPr>
              <a:t>Part des prêts immobiliers avec un taux d’effort supérieur à 35 % (en %)</a:t>
            </a:r>
            <a:endParaRPr lang="fr-FR" sz="1000" b="1" dirty="0">
              <a:solidFill>
                <a:srgbClr val="205AA7"/>
              </a:solidFill>
            </a:endParaRPr>
          </a:p>
        </p:txBody>
      </p:sp>
      <p:sp>
        <p:nvSpPr>
          <p:cNvPr id="19" name="ZoneTexte 18"/>
          <p:cNvSpPr txBox="1"/>
          <p:nvPr/>
        </p:nvSpPr>
        <p:spPr>
          <a:xfrm>
            <a:off x="170449" y="2134842"/>
            <a:ext cx="2779785" cy="400110"/>
          </a:xfrm>
          <a:prstGeom prst="rect">
            <a:avLst/>
          </a:prstGeom>
          <a:noFill/>
        </p:spPr>
        <p:txBody>
          <a:bodyPr wrap="square" rtlCol="0">
            <a:spAutoFit/>
          </a:bodyPr>
          <a:lstStyle/>
          <a:p>
            <a:r>
              <a:rPr lang="fr" sz="1000" b="1" dirty="0">
                <a:solidFill>
                  <a:srgbClr val="205AA7"/>
                </a:solidFill>
              </a:rPr>
              <a:t>Distribution des prêts immobiliers en fonction de la maturité (en %)  </a:t>
            </a:r>
            <a:endParaRPr lang="fr-FR" sz="1000" b="1" dirty="0">
              <a:solidFill>
                <a:srgbClr val="205AA7"/>
              </a:solidFill>
            </a:endParaRPr>
          </a:p>
        </p:txBody>
      </p:sp>
      <p:sp>
        <p:nvSpPr>
          <p:cNvPr id="20" name="ZoneTexte 19"/>
          <p:cNvSpPr txBox="1"/>
          <p:nvPr/>
        </p:nvSpPr>
        <p:spPr>
          <a:xfrm>
            <a:off x="3329465" y="1103760"/>
            <a:ext cx="2764090" cy="461665"/>
          </a:xfrm>
          <a:prstGeom prst="rect">
            <a:avLst/>
          </a:prstGeom>
          <a:noFill/>
        </p:spPr>
        <p:txBody>
          <a:bodyPr wrap="square" rtlCol="0">
            <a:spAutoFit/>
          </a:bodyPr>
          <a:lstStyle/>
          <a:p>
            <a:pPr algn="just"/>
            <a:r>
              <a:rPr lang="fr-FR" sz="1200" spc="-10" dirty="0">
                <a:solidFill>
                  <a:srgbClr val="205AA7"/>
                </a:solidFill>
              </a:rPr>
              <a:t>…a</a:t>
            </a:r>
            <a:r>
              <a:rPr lang="fr" sz="1200" spc="-10" dirty="0">
                <a:solidFill>
                  <a:srgbClr val="205AA7"/>
                </a:solidFill>
              </a:rPr>
              <a:t>vec une distribution déformée du taux d’effort </a:t>
            </a:r>
            <a:endParaRPr lang="fr-FR" sz="1200" spc="-10" dirty="0">
              <a:solidFill>
                <a:srgbClr val="205AA7"/>
              </a:solidFill>
            </a:endParaRPr>
          </a:p>
        </p:txBody>
      </p:sp>
      <p:graphicFrame>
        <p:nvGraphicFramePr>
          <p:cNvPr id="22" name="Graphique 21"/>
          <p:cNvGraphicFramePr>
            <a:graphicFrameLocks/>
          </p:cNvGraphicFramePr>
          <p:nvPr/>
        </p:nvGraphicFramePr>
        <p:xfrm>
          <a:off x="3012179" y="2473304"/>
          <a:ext cx="2834483" cy="3697946"/>
        </p:xfrm>
        <a:graphic>
          <a:graphicData uri="http://schemas.openxmlformats.org/drawingml/2006/chart">
            <c:chart xmlns:c="http://schemas.openxmlformats.org/drawingml/2006/chart" xmlns:r="http://schemas.openxmlformats.org/officeDocument/2006/relationships" r:id="rId2"/>
          </a:graphicData>
        </a:graphic>
      </p:graphicFrame>
      <p:sp>
        <p:nvSpPr>
          <p:cNvPr id="23" name="ZoneTexte 22"/>
          <p:cNvSpPr txBox="1"/>
          <p:nvPr/>
        </p:nvSpPr>
        <p:spPr>
          <a:xfrm>
            <a:off x="352053" y="1103760"/>
            <a:ext cx="2800539" cy="646331"/>
          </a:xfrm>
          <a:prstGeom prst="rect">
            <a:avLst/>
          </a:prstGeom>
          <a:noFill/>
        </p:spPr>
        <p:txBody>
          <a:bodyPr wrap="square" rtlCol="0">
            <a:spAutoFit/>
          </a:bodyPr>
          <a:lstStyle/>
          <a:p>
            <a:pPr algn="just"/>
            <a:r>
              <a:rPr lang="fr" sz="1200" dirty="0">
                <a:solidFill>
                  <a:srgbClr val="205AA7"/>
                </a:solidFill>
              </a:rPr>
              <a:t>… avec une augmentation de la proportion de prêts ayant une maturité supérieure ou égale à 25 ans </a:t>
            </a:r>
            <a:endParaRPr lang="fr-FR" sz="1200" dirty="0">
              <a:solidFill>
                <a:srgbClr val="205AA7"/>
              </a:solidFill>
            </a:endParaRPr>
          </a:p>
        </p:txBody>
      </p:sp>
      <p:graphicFrame>
        <p:nvGraphicFramePr>
          <p:cNvPr id="25" name="Graphique 24"/>
          <p:cNvGraphicFramePr>
            <a:graphicFrameLocks/>
          </p:cNvGraphicFramePr>
          <p:nvPr/>
        </p:nvGraphicFramePr>
        <p:xfrm>
          <a:off x="64472" y="2473304"/>
          <a:ext cx="2955079" cy="3808124"/>
        </p:xfrm>
        <a:graphic>
          <a:graphicData uri="http://schemas.openxmlformats.org/drawingml/2006/chart">
            <c:chart xmlns:c="http://schemas.openxmlformats.org/drawingml/2006/chart" xmlns:r="http://schemas.openxmlformats.org/officeDocument/2006/relationships" r:id="rId3"/>
          </a:graphicData>
        </a:graphic>
      </p:graphicFrame>
      <p:sp>
        <p:nvSpPr>
          <p:cNvPr id="26" name="ZoneTexte 25"/>
          <p:cNvSpPr txBox="1"/>
          <p:nvPr/>
        </p:nvSpPr>
        <p:spPr>
          <a:xfrm>
            <a:off x="6112136" y="1039757"/>
            <a:ext cx="2930268" cy="646331"/>
          </a:xfrm>
          <a:prstGeom prst="rect">
            <a:avLst/>
          </a:prstGeom>
          <a:noFill/>
        </p:spPr>
        <p:txBody>
          <a:bodyPr wrap="square" rtlCol="0">
            <a:spAutoFit/>
          </a:bodyPr>
          <a:lstStyle/>
          <a:p>
            <a:pPr algn="just"/>
            <a:r>
              <a:rPr lang="fr" sz="1200" dirty="0">
                <a:solidFill>
                  <a:srgbClr val="205AA7"/>
                </a:solidFill>
              </a:rPr>
              <a:t>… et une hausse sur tous les segments de marché de la part des prêts immobiliers ayant un taux d’effort supérieur à 35%.</a:t>
            </a:r>
            <a:endParaRPr lang="fr-FR" sz="1200" dirty="0">
              <a:solidFill>
                <a:srgbClr val="205AA7"/>
              </a:solidFill>
            </a:endParaRPr>
          </a:p>
        </p:txBody>
      </p:sp>
      <p:graphicFrame>
        <p:nvGraphicFramePr>
          <p:cNvPr id="28" name="Graphique 27"/>
          <p:cNvGraphicFramePr>
            <a:graphicFrameLocks/>
          </p:cNvGraphicFramePr>
          <p:nvPr/>
        </p:nvGraphicFramePr>
        <p:xfrm>
          <a:off x="6115782" y="2528745"/>
          <a:ext cx="2880002" cy="3532262"/>
        </p:xfrm>
        <a:graphic>
          <a:graphicData uri="http://schemas.openxmlformats.org/drawingml/2006/chart">
            <c:chart xmlns:c="http://schemas.openxmlformats.org/drawingml/2006/chart" xmlns:r="http://schemas.openxmlformats.org/officeDocument/2006/relationships" r:id="rId4"/>
          </a:graphicData>
        </a:graphic>
      </p:graphicFrame>
      <p:grpSp>
        <p:nvGrpSpPr>
          <p:cNvPr id="6" name="Groupe 5"/>
          <p:cNvGrpSpPr/>
          <p:nvPr/>
        </p:nvGrpSpPr>
        <p:grpSpPr>
          <a:xfrm>
            <a:off x="6584058" y="2696485"/>
            <a:ext cx="2559942" cy="2531640"/>
            <a:chOff x="1724025" y="1174750"/>
            <a:chExt cx="5695950" cy="4620499"/>
          </a:xfrm>
        </p:grpSpPr>
        <p:sp>
          <p:nvSpPr>
            <p:cNvPr id="29" name="ZoneTexte 2"/>
            <p:cNvSpPr txBox="1"/>
            <p:nvPr/>
          </p:nvSpPr>
          <p:spPr>
            <a:xfrm>
              <a:off x="1724025" y="1174750"/>
              <a:ext cx="2606517" cy="75829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fr" sz="1000" dirty="0"/>
                <a:t>Marché de la location</a:t>
              </a:r>
              <a:endParaRPr lang="fr-FR" sz="1000" dirty="0"/>
            </a:p>
          </p:txBody>
        </p:sp>
        <p:sp>
          <p:nvSpPr>
            <p:cNvPr id="30" name="ZoneTexte 3"/>
            <p:cNvSpPr txBox="1"/>
            <p:nvPr/>
          </p:nvSpPr>
          <p:spPr>
            <a:xfrm>
              <a:off x="4752975" y="5401549"/>
              <a:ext cx="2260600" cy="3937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fr" sz="1000" dirty="0"/>
                <a:t>FTBF</a:t>
              </a:r>
              <a:endParaRPr lang="fr-FR" sz="1000" dirty="0"/>
            </a:p>
          </p:txBody>
        </p:sp>
        <p:sp>
          <p:nvSpPr>
            <p:cNvPr id="31" name="ZoneTexte 4"/>
            <p:cNvSpPr txBox="1"/>
            <p:nvPr/>
          </p:nvSpPr>
          <p:spPr>
            <a:xfrm>
              <a:off x="4752975" y="1193800"/>
              <a:ext cx="2667000" cy="3937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fr" sz="1000" dirty="0"/>
                <a:t>Logement principal</a:t>
              </a:r>
              <a:endParaRPr lang="fr-FR" sz="1000" dirty="0"/>
            </a:p>
          </p:txBody>
        </p:sp>
        <p:sp>
          <p:nvSpPr>
            <p:cNvPr id="32" name="ZoneTexte 5"/>
            <p:cNvSpPr txBox="1"/>
            <p:nvPr/>
          </p:nvSpPr>
          <p:spPr>
            <a:xfrm>
              <a:off x="5749279" y="4152895"/>
              <a:ext cx="1213429" cy="61274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fr" sz="1000" dirty="0"/>
                <a:t>Total</a:t>
              </a:r>
            </a:p>
          </p:txBody>
        </p:sp>
        <p:cxnSp>
          <p:nvCxnSpPr>
            <p:cNvPr id="33" name="Connecteur droit avec flèche 32"/>
            <p:cNvCxnSpPr>
              <a:stCxn id="31" idx="1"/>
            </p:cNvCxnSpPr>
            <p:nvPr/>
          </p:nvCxnSpPr>
          <p:spPr>
            <a:xfrm>
              <a:off x="4752975" y="1390650"/>
              <a:ext cx="0" cy="219385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a:xfrm flipV="1">
              <a:off x="6344015" y="3808427"/>
              <a:ext cx="0" cy="476249"/>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1" name="Connecteur droit 20"/>
          <p:cNvCxnSpPr/>
          <p:nvPr/>
        </p:nvCxnSpPr>
        <p:spPr>
          <a:xfrm flipV="1">
            <a:off x="254385" y="2486989"/>
            <a:ext cx="2827111" cy="1223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flipV="1">
            <a:off x="3316212" y="2481028"/>
            <a:ext cx="2827111" cy="1223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flipV="1">
            <a:off x="6215293" y="2474422"/>
            <a:ext cx="2827111" cy="12238"/>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18298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 dirty="0"/>
              <a:t>IMMOBILIER Résidentiel (4/11)</a:t>
            </a:r>
            <a:br>
              <a:rPr lang="fr" dirty="0"/>
            </a:br>
            <a:r>
              <a:rPr lang="fr" sz="1800" dirty="0"/>
              <a:t>Augmentation continue de l'endettement des ménages</a:t>
            </a:r>
            <a:endParaRPr lang="fr-FR" sz="1800" dirty="0"/>
          </a:p>
        </p:txBody>
      </p:sp>
      <p:sp>
        <p:nvSpPr>
          <p:cNvPr id="4" name="Espace réservé du numéro de diapositive 3"/>
          <p:cNvSpPr>
            <a:spLocks noGrp="1"/>
          </p:cNvSpPr>
          <p:nvPr>
            <p:ph type="sldNum" sz="quarter" idx="4"/>
          </p:nvPr>
        </p:nvSpPr>
        <p:spPr/>
        <p:txBody>
          <a:bodyPr/>
          <a:lstStyle/>
          <a:p>
            <a:fld id="{A5612AF6-3794-417C-8315-010C3BB3AD18}" type="slidenum">
              <a:rPr lang="fr-FR" smtClean="0"/>
              <a:pPr/>
              <a:t>59</a:t>
            </a:fld>
            <a:endParaRPr lang="fr-FR" dirty="0"/>
          </a:p>
        </p:txBody>
      </p:sp>
      <p:grpSp>
        <p:nvGrpSpPr>
          <p:cNvPr id="22" name="Groupe 21"/>
          <p:cNvGrpSpPr/>
          <p:nvPr/>
        </p:nvGrpSpPr>
        <p:grpSpPr>
          <a:xfrm>
            <a:off x="467798" y="1143000"/>
            <a:ext cx="8327449" cy="5051842"/>
            <a:chOff x="467798" y="1143000"/>
            <a:chExt cx="8327449" cy="5051842"/>
          </a:xfrm>
        </p:grpSpPr>
        <p:grpSp>
          <p:nvGrpSpPr>
            <p:cNvPr id="20" name="Groupe 19"/>
            <p:cNvGrpSpPr/>
            <p:nvPr/>
          </p:nvGrpSpPr>
          <p:grpSpPr>
            <a:xfrm>
              <a:off x="467798" y="1143000"/>
              <a:ext cx="3714963" cy="5051842"/>
              <a:chOff x="467798" y="1111872"/>
              <a:chExt cx="3714963" cy="5051842"/>
            </a:xfrm>
          </p:grpSpPr>
          <p:sp>
            <p:nvSpPr>
              <p:cNvPr id="16" name="ZoneTexte 15"/>
              <p:cNvSpPr txBox="1"/>
              <p:nvPr/>
            </p:nvSpPr>
            <p:spPr>
              <a:xfrm>
                <a:off x="611561" y="5886715"/>
                <a:ext cx="3571200" cy="276999"/>
              </a:xfrm>
              <a:prstGeom prst="rect">
                <a:avLst/>
              </a:prstGeom>
              <a:noFill/>
            </p:spPr>
            <p:txBody>
              <a:bodyPr wrap="square" rtlCol="0">
                <a:spAutoFit/>
              </a:bodyPr>
              <a:lstStyle/>
              <a:p>
                <a:r>
                  <a:rPr lang="fr" sz="1200" b="1" dirty="0"/>
                  <a:t>Source </a:t>
                </a:r>
                <a:r>
                  <a:rPr lang="fr" sz="1200" dirty="0"/>
                  <a:t>: Banque de France</a:t>
                </a:r>
              </a:p>
            </p:txBody>
          </p:sp>
          <p:sp>
            <p:nvSpPr>
              <p:cNvPr id="18" name="ZoneTexte 17"/>
              <p:cNvSpPr txBox="1"/>
              <p:nvPr/>
            </p:nvSpPr>
            <p:spPr>
              <a:xfrm>
                <a:off x="467798" y="1111872"/>
                <a:ext cx="3571200" cy="954107"/>
              </a:xfrm>
              <a:prstGeom prst="rect">
                <a:avLst/>
              </a:prstGeom>
              <a:noFill/>
            </p:spPr>
            <p:txBody>
              <a:bodyPr wrap="square" rtlCol="0">
                <a:spAutoFit/>
              </a:bodyPr>
              <a:lstStyle/>
              <a:p>
                <a:pPr algn="ctr"/>
                <a:r>
                  <a:rPr lang="fr" sz="1400" dirty="0">
                    <a:solidFill>
                      <a:srgbClr val="205AA7"/>
                    </a:solidFill>
                  </a:rPr>
                  <a:t>Contrairement à d’autres grands pays avancés, la France a connu une croissance persistante de l’endettement des ménages au cours des deux dernières décennies…</a:t>
                </a:r>
                <a:endParaRPr lang="fr-FR" sz="1400" dirty="0">
                  <a:solidFill>
                    <a:srgbClr val="205AA7"/>
                  </a:solidFill>
                </a:endParaRPr>
              </a:p>
            </p:txBody>
          </p:sp>
        </p:grpSp>
        <p:grpSp>
          <p:nvGrpSpPr>
            <p:cNvPr id="21" name="Groupe 20"/>
            <p:cNvGrpSpPr/>
            <p:nvPr/>
          </p:nvGrpSpPr>
          <p:grpSpPr>
            <a:xfrm>
              <a:off x="5122839" y="1252053"/>
              <a:ext cx="3672408" cy="4942788"/>
              <a:chOff x="5122839" y="1252053"/>
              <a:chExt cx="3672408" cy="4942788"/>
            </a:xfrm>
          </p:grpSpPr>
          <p:sp>
            <p:nvSpPr>
              <p:cNvPr id="17" name="ZoneTexte 16"/>
              <p:cNvSpPr txBox="1"/>
              <p:nvPr/>
            </p:nvSpPr>
            <p:spPr>
              <a:xfrm>
                <a:off x="5224047" y="5917842"/>
                <a:ext cx="3571200" cy="276999"/>
              </a:xfrm>
              <a:prstGeom prst="rect">
                <a:avLst/>
              </a:prstGeom>
              <a:noFill/>
            </p:spPr>
            <p:txBody>
              <a:bodyPr wrap="square" rtlCol="0">
                <a:spAutoFit/>
              </a:bodyPr>
              <a:lstStyle/>
              <a:p>
                <a:r>
                  <a:rPr lang="fr" sz="1200" b="1" dirty="0"/>
                  <a:t>Source : </a:t>
                </a:r>
                <a:r>
                  <a:rPr lang="fr" sz="1200" dirty="0"/>
                  <a:t>BRI</a:t>
                </a:r>
              </a:p>
            </p:txBody>
          </p:sp>
          <p:sp>
            <p:nvSpPr>
              <p:cNvPr id="19" name="ZoneTexte 18"/>
              <p:cNvSpPr txBox="1"/>
              <p:nvPr/>
            </p:nvSpPr>
            <p:spPr>
              <a:xfrm>
                <a:off x="5122839" y="1252053"/>
                <a:ext cx="3571200" cy="523220"/>
              </a:xfrm>
              <a:prstGeom prst="rect">
                <a:avLst/>
              </a:prstGeom>
              <a:noFill/>
            </p:spPr>
            <p:txBody>
              <a:bodyPr wrap="square" rtlCol="0">
                <a:spAutoFit/>
              </a:bodyPr>
              <a:lstStyle/>
              <a:p>
                <a:pPr algn="ctr"/>
                <a:r>
                  <a:rPr lang="fr" sz="1400" spc="-30" dirty="0">
                    <a:solidFill>
                      <a:srgbClr val="205AA7"/>
                    </a:solidFill>
                  </a:rPr>
                  <a:t>… associée avec une augmentation de la du taux d’effort malgré la baisse des taux d’intérêt</a:t>
                </a:r>
                <a:endParaRPr lang="fr-FR" sz="1400" spc="-30" dirty="0">
                  <a:solidFill>
                    <a:srgbClr val="205AA7"/>
                  </a:solidFill>
                </a:endParaRPr>
              </a:p>
            </p:txBody>
          </p:sp>
        </p:grpSp>
      </p:grpSp>
      <p:sp>
        <p:nvSpPr>
          <p:cNvPr id="14" name="ZoneTexte 13"/>
          <p:cNvSpPr txBox="1"/>
          <p:nvPr/>
        </p:nvSpPr>
        <p:spPr>
          <a:xfrm>
            <a:off x="446347" y="2570842"/>
            <a:ext cx="3736414" cy="461665"/>
          </a:xfrm>
          <a:prstGeom prst="rect">
            <a:avLst/>
          </a:prstGeom>
          <a:solidFill>
            <a:schemeClr val="bg1"/>
          </a:solidFill>
        </p:spPr>
        <p:txBody>
          <a:bodyPr wrap="square" rtlCol="0">
            <a:spAutoFit/>
          </a:bodyPr>
          <a:lstStyle/>
          <a:p>
            <a:r>
              <a:rPr lang="fr-FR" sz="1200" b="1" dirty="0">
                <a:solidFill>
                  <a:schemeClr val="accent3"/>
                </a:solidFill>
              </a:rPr>
              <a:t>Dette des ménages</a:t>
            </a:r>
          </a:p>
          <a:p>
            <a:r>
              <a:rPr lang="fr" sz="1200" b="1" dirty="0">
                <a:solidFill>
                  <a:schemeClr val="accent3"/>
                </a:solidFill>
              </a:rPr>
              <a:t>(en % du revenu brut disponible)</a:t>
            </a:r>
          </a:p>
        </p:txBody>
      </p:sp>
      <p:sp>
        <p:nvSpPr>
          <p:cNvPr id="24" name="ZoneTexte 23"/>
          <p:cNvSpPr txBox="1"/>
          <p:nvPr/>
        </p:nvSpPr>
        <p:spPr>
          <a:xfrm>
            <a:off x="5122838" y="2548651"/>
            <a:ext cx="3481609" cy="461665"/>
          </a:xfrm>
          <a:prstGeom prst="rect">
            <a:avLst/>
          </a:prstGeom>
          <a:solidFill>
            <a:schemeClr val="bg1"/>
          </a:solidFill>
        </p:spPr>
        <p:txBody>
          <a:bodyPr wrap="square" rtlCol="0">
            <a:spAutoFit/>
          </a:bodyPr>
          <a:lstStyle/>
          <a:p>
            <a:r>
              <a:rPr lang="fr-FR" sz="1200" b="1" dirty="0">
                <a:solidFill>
                  <a:schemeClr val="accent3"/>
                </a:solidFill>
              </a:rPr>
              <a:t>Taux d’effort des ménages</a:t>
            </a:r>
          </a:p>
          <a:p>
            <a:r>
              <a:rPr lang="fr-FR" sz="1200" b="1" dirty="0">
                <a:solidFill>
                  <a:schemeClr val="accent3"/>
                </a:solidFill>
              </a:rPr>
              <a:t>(en %)</a:t>
            </a:r>
          </a:p>
        </p:txBody>
      </p:sp>
      <p:sp>
        <p:nvSpPr>
          <p:cNvPr id="23" name="ZoneTexte 22"/>
          <p:cNvSpPr txBox="1"/>
          <p:nvPr/>
        </p:nvSpPr>
        <p:spPr>
          <a:xfrm>
            <a:off x="1115616" y="3408974"/>
            <a:ext cx="1584176" cy="307777"/>
          </a:xfrm>
          <a:prstGeom prst="rect">
            <a:avLst/>
          </a:prstGeom>
          <a:solidFill>
            <a:schemeClr val="bg1"/>
          </a:solidFill>
        </p:spPr>
        <p:txBody>
          <a:bodyPr wrap="square" rtlCol="0">
            <a:spAutoFit/>
          </a:bodyPr>
          <a:lstStyle/>
          <a:p>
            <a:pPr algn="ctr"/>
            <a:endParaRPr lang="fr-FR" sz="1400" b="1" dirty="0">
              <a:solidFill>
                <a:srgbClr val="00B050"/>
              </a:solidFill>
            </a:endParaRPr>
          </a:p>
        </p:txBody>
      </p:sp>
      <p:pic>
        <p:nvPicPr>
          <p:cNvPr id="3" name="Image 2"/>
          <p:cNvPicPr>
            <a:picLocks noChangeAspect="1"/>
          </p:cNvPicPr>
          <p:nvPr/>
        </p:nvPicPr>
        <p:blipFill>
          <a:blip r:embed="rId2"/>
          <a:stretch>
            <a:fillRect/>
          </a:stretch>
        </p:blipFill>
        <p:spPr>
          <a:xfrm>
            <a:off x="611562" y="3212976"/>
            <a:ext cx="3427438" cy="2670372"/>
          </a:xfrm>
          <a:prstGeom prst="rect">
            <a:avLst/>
          </a:prstGeom>
        </p:spPr>
      </p:pic>
      <p:pic>
        <p:nvPicPr>
          <p:cNvPr id="8" name="Image 7"/>
          <p:cNvPicPr>
            <a:picLocks noChangeAspect="1"/>
          </p:cNvPicPr>
          <p:nvPr/>
        </p:nvPicPr>
        <p:blipFill>
          <a:blip r:embed="rId3"/>
          <a:stretch>
            <a:fillRect/>
          </a:stretch>
        </p:blipFill>
        <p:spPr>
          <a:xfrm>
            <a:off x="5122839" y="3141328"/>
            <a:ext cx="3481610" cy="2682696"/>
          </a:xfrm>
          <a:prstGeom prst="rect">
            <a:avLst/>
          </a:prstGeom>
        </p:spPr>
      </p:pic>
      <p:cxnSp>
        <p:nvCxnSpPr>
          <p:cNvPr id="25" name="Connecteur droit 24"/>
          <p:cNvCxnSpPr/>
          <p:nvPr/>
        </p:nvCxnSpPr>
        <p:spPr>
          <a:xfrm>
            <a:off x="5122839" y="3075821"/>
            <a:ext cx="367240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510353" y="3075821"/>
            <a:ext cx="3672408"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6646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14538" y="192723"/>
            <a:ext cx="3819723" cy="523220"/>
          </a:xfrm>
          <a:prstGeom prst="rect">
            <a:avLst/>
          </a:prstGeom>
        </p:spPr>
        <p:txBody>
          <a:bodyPr wrap="square">
            <a:spAutoFit/>
          </a:bodyPr>
          <a:lstStyle/>
          <a:p>
            <a:r>
              <a:rPr lang="fr-FR" sz="2800" b="1" dirty="0">
                <a:solidFill>
                  <a:schemeClr val="bg1"/>
                </a:solidFill>
                <a:latin typeface="Arial" panose="020B0604020202020204" pitchFamily="34" charset="0"/>
                <a:cs typeface="Arial" panose="020B0604020202020204" pitchFamily="34" charset="0"/>
              </a:rPr>
              <a:t>Le système financier</a:t>
            </a:r>
            <a:r>
              <a:rPr lang="fr-FR" sz="2800" b="1" dirty="0">
                <a:solidFill>
                  <a:schemeClr val="bg1"/>
                </a:solidFill>
              </a:rPr>
              <a:t>  </a:t>
            </a:r>
            <a:endParaRPr lang="fr-FR" sz="2800" dirty="0"/>
          </a:p>
        </p:txBody>
      </p:sp>
      <p:sp>
        <p:nvSpPr>
          <p:cNvPr id="5" name="Rectangle 4"/>
          <p:cNvSpPr/>
          <p:nvPr/>
        </p:nvSpPr>
        <p:spPr>
          <a:xfrm>
            <a:off x="4244454" y="792000"/>
            <a:ext cx="4899546" cy="504056"/>
          </a:xfrm>
          <a:prstGeom prst="rect">
            <a:avLst/>
          </a:prstGeom>
          <a:solidFill>
            <a:srgbClr val="FDD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2B5CAD"/>
                </a:solidFill>
              </a:rPr>
              <a:t>Interconnexions</a:t>
            </a:r>
          </a:p>
        </p:txBody>
      </p:sp>
      <p:pic>
        <p:nvPicPr>
          <p:cNvPr id="2" name="Imag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35139" y="1510146"/>
            <a:ext cx="4848630" cy="5347854"/>
          </a:xfrm>
          <a:prstGeom prst="rect">
            <a:avLst/>
          </a:prstGeom>
        </p:spPr>
      </p:pic>
    </p:spTree>
    <p:extLst>
      <p:ext uri="{BB962C8B-B14F-4D97-AF65-F5344CB8AC3E}">
        <p14:creationId xmlns:p14="http://schemas.microsoft.com/office/powerpoint/2010/main" val="6944625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0"/>
            <a:ext cx="8496944" cy="1143000"/>
          </a:xfrm>
        </p:spPr>
        <p:txBody>
          <a:bodyPr>
            <a:normAutofit/>
          </a:bodyPr>
          <a:lstStyle/>
          <a:p>
            <a:r>
              <a:rPr lang="fr" dirty="0"/>
              <a:t>Immobilier Résidentiel (5/11)</a:t>
            </a:r>
            <a:br>
              <a:rPr lang="fr" dirty="0"/>
            </a:br>
            <a:r>
              <a:rPr lang="fr" sz="1600" dirty="0"/>
              <a:t>La crise sanitaire a eu un effet seulement temporaire sur les prêts immobiliers</a:t>
            </a:r>
            <a:endParaRPr lang="fr-FR" sz="1600" dirty="0"/>
          </a:p>
        </p:txBody>
      </p:sp>
      <p:sp>
        <p:nvSpPr>
          <p:cNvPr id="4" name="Espace réservé du numéro de diapositive 3"/>
          <p:cNvSpPr>
            <a:spLocks noGrp="1"/>
          </p:cNvSpPr>
          <p:nvPr>
            <p:ph type="sldNum" sz="quarter" idx="4"/>
          </p:nvPr>
        </p:nvSpPr>
        <p:spPr/>
        <p:txBody>
          <a:bodyPr/>
          <a:lstStyle/>
          <a:p>
            <a:fld id="{A5612AF6-3794-417C-8315-010C3BB3AD18}" type="slidenum">
              <a:rPr lang="fr-FR" smtClean="0"/>
              <a:pPr/>
              <a:t>60</a:t>
            </a:fld>
            <a:endParaRPr lang="fr-FR" dirty="0"/>
          </a:p>
        </p:txBody>
      </p:sp>
      <p:sp>
        <p:nvSpPr>
          <p:cNvPr id="8" name="ZoneTexte 7"/>
          <p:cNvSpPr txBox="1"/>
          <p:nvPr/>
        </p:nvSpPr>
        <p:spPr>
          <a:xfrm>
            <a:off x="486914" y="5561732"/>
            <a:ext cx="3571200" cy="276999"/>
          </a:xfrm>
          <a:prstGeom prst="rect">
            <a:avLst/>
          </a:prstGeom>
          <a:noFill/>
        </p:spPr>
        <p:txBody>
          <a:bodyPr wrap="square" rtlCol="0">
            <a:spAutoFit/>
          </a:bodyPr>
          <a:lstStyle/>
          <a:p>
            <a:r>
              <a:rPr lang="fr" sz="1200" b="1" dirty="0"/>
              <a:t>Source : </a:t>
            </a:r>
            <a:r>
              <a:rPr lang="fr" sz="1200" dirty="0"/>
              <a:t>Banque de France</a:t>
            </a:r>
          </a:p>
        </p:txBody>
      </p:sp>
      <p:sp>
        <p:nvSpPr>
          <p:cNvPr id="10" name="ZoneTexte 9"/>
          <p:cNvSpPr txBox="1"/>
          <p:nvPr/>
        </p:nvSpPr>
        <p:spPr>
          <a:xfrm>
            <a:off x="482096" y="1143000"/>
            <a:ext cx="3369824" cy="830997"/>
          </a:xfrm>
          <a:prstGeom prst="rect">
            <a:avLst/>
          </a:prstGeom>
          <a:noFill/>
        </p:spPr>
        <p:txBody>
          <a:bodyPr wrap="square" rtlCol="0">
            <a:spAutoFit/>
          </a:bodyPr>
          <a:lstStyle/>
          <a:p>
            <a:pPr algn="ctr"/>
            <a:r>
              <a:rPr lang="fr" sz="1200" dirty="0">
                <a:solidFill>
                  <a:srgbClr val="205AA7"/>
                </a:solidFill>
              </a:rPr>
              <a:t>Après un ralentissement en avril 2020, les nouveaux prêts au logement ont rebondi et </a:t>
            </a:r>
            <a:r>
              <a:rPr lang="fr" sz="1200" b="1" dirty="0">
                <a:solidFill>
                  <a:srgbClr val="205AA7"/>
                </a:solidFill>
              </a:rPr>
              <a:t>atteint des sommets historiques au cours des derniers mois de 2020</a:t>
            </a:r>
            <a:r>
              <a:rPr lang="fr" sz="1200" dirty="0">
                <a:solidFill>
                  <a:srgbClr val="205AA7"/>
                </a:solidFill>
              </a:rPr>
              <a:t>,…</a:t>
            </a:r>
            <a:endParaRPr lang="en-GB" sz="1200" dirty="0">
              <a:solidFill>
                <a:srgbClr val="205AA7"/>
              </a:solidFill>
            </a:endParaRPr>
          </a:p>
        </p:txBody>
      </p:sp>
      <p:sp>
        <p:nvSpPr>
          <p:cNvPr id="11" name="ZoneTexte 10"/>
          <p:cNvSpPr txBox="1"/>
          <p:nvPr/>
        </p:nvSpPr>
        <p:spPr>
          <a:xfrm>
            <a:off x="5004048" y="5574429"/>
            <a:ext cx="3438352" cy="276999"/>
          </a:xfrm>
          <a:prstGeom prst="rect">
            <a:avLst/>
          </a:prstGeom>
          <a:noFill/>
        </p:spPr>
        <p:txBody>
          <a:bodyPr wrap="square" rtlCol="0">
            <a:spAutoFit/>
          </a:bodyPr>
          <a:lstStyle/>
          <a:p>
            <a:r>
              <a:rPr lang="fr" sz="1200" b="1" dirty="0"/>
              <a:t>Source : </a:t>
            </a:r>
            <a:r>
              <a:rPr lang="fr" sz="1200" dirty="0"/>
              <a:t>Banque de France</a:t>
            </a:r>
          </a:p>
        </p:txBody>
      </p:sp>
      <p:pic>
        <p:nvPicPr>
          <p:cNvPr id="17" name="Image 16"/>
          <p:cNvPicPr>
            <a:picLocks noChangeAspect="1"/>
          </p:cNvPicPr>
          <p:nvPr/>
        </p:nvPicPr>
        <p:blipFill>
          <a:blip r:embed="rId2"/>
          <a:stretch>
            <a:fillRect/>
          </a:stretch>
        </p:blipFill>
        <p:spPr>
          <a:xfrm>
            <a:off x="5004048" y="2625118"/>
            <a:ext cx="3465562" cy="2836082"/>
          </a:xfrm>
          <a:prstGeom prst="rect">
            <a:avLst/>
          </a:prstGeom>
        </p:spPr>
      </p:pic>
      <p:sp>
        <p:nvSpPr>
          <p:cNvPr id="19" name="ZoneTexte 18"/>
          <p:cNvSpPr txBox="1"/>
          <p:nvPr/>
        </p:nvSpPr>
        <p:spPr>
          <a:xfrm>
            <a:off x="5270812" y="1138396"/>
            <a:ext cx="3198797" cy="646331"/>
          </a:xfrm>
          <a:prstGeom prst="rect">
            <a:avLst/>
          </a:prstGeom>
          <a:noFill/>
        </p:spPr>
        <p:txBody>
          <a:bodyPr wrap="square" rtlCol="0">
            <a:spAutoFit/>
          </a:bodyPr>
          <a:lstStyle/>
          <a:p>
            <a:pPr algn="ctr"/>
            <a:r>
              <a:rPr lang="fr" sz="1200" dirty="0">
                <a:solidFill>
                  <a:srgbClr val="205AA7"/>
                </a:solidFill>
              </a:rPr>
              <a:t>… phénomène alimenté </a:t>
            </a:r>
            <a:r>
              <a:rPr lang="fr" sz="1200" b="1" dirty="0">
                <a:solidFill>
                  <a:srgbClr val="205AA7"/>
                </a:solidFill>
              </a:rPr>
              <a:t>par des taux repartis à la baisse après une légère remontée observée en début 2020</a:t>
            </a:r>
            <a:endParaRPr lang="en-GB" sz="1200" b="1" dirty="0">
              <a:solidFill>
                <a:srgbClr val="205AA7"/>
              </a:solidFill>
            </a:endParaRPr>
          </a:p>
        </p:txBody>
      </p:sp>
      <p:pic>
        <p:nvPicPr>
          <p:cNvPr id="3" name="Image 2"/>
          <p:cNvPicPr>
            <a:picLocks noChangeAspect="1"/>
          </p:cNvPicPr>
          <p:nvPr/>
        </p:nvPicPr>
        <p:blipFill>
          <a:blip r:embed="rId3"/>
          <a:stretch>
            <a:fillRect/>
          </a:stretch>
        </p:blipFill>
        <p:spPr>
          <a:xfrm>
            <a:off x="617002" y="2625118"/>
            <a:ext cx="3667293" cy="2835856"/>
          </a:xfrm>
          <a:prstGeom prst="rect">
            <a:avLst/>
          </a:prstGeom>
        </p:spPr>
      </p:pic>
      <p:sp>
        <p:nvSpPr>
          <p:cNvPr id="5" name="ZoneTexte 4"/>
          <p:cNvSpPr txBox="1"/>
          <p:nvPr/>
        </p:nvSpPr>
        <p:spPr>
          <a:xfrm>
            <a:off x="510823" y="2061923"/>
            <a:ext cx="4205193" cy="553998"/>
          </a:xfrm>
          <a:prstGeom prst="rect">
            <a:avLst/>
          </a:prstGeom>
          <a:noFill/>
        </p:spPr>
        <p:txBody>
          <a:bodyPr wrap="square" rtlCol="0">
            <a:spAutoFit/>
          </a:bodyPr>
          <a:lstStyle/>
          <a:p>
            <a:r>
              <a:rPr lang="fr-FR" sz="1000" b="1" dirty="0">
                <a:solidFill>
                  <a:srgbClr val="205AA7"/>
                </a:solidFill>
              </a:rPr>
              <a:t>Flux nouveaux des crédits à l’habitat</a:t>
            </a:r>
          </a:p>
          <a:p>
            <a:r>
              <a:rPr lang="fr-FR" sz="1000" b="1" dirty="0">
                <a:solidFill>
                  <a:srgbClr val="205AA7"/>
                </a:solidFill>
              </a:rPr>
              <a:t>(gauche : production en milliards euros; droite : pourcentage de la production totale)</a:t>
            </a:r>
          </a:p>
        </p:txBody>
      </p:sp>
      <p:sp>
        <p:nvSpPr>
          <p:cNvPr id="6" name="ZoneTexte 5"/>
          <p:cNvSpPr txBox="1"/>
          <p:nvPr/>
        </p:nvSpPr>
        <p:spPr>
          <a:xfrm>
            <a:off x="1029406" y="2708920"/>
            <a:ext cx="2736304" cy="371834"/>
          </a:xfrm>
          <a:prstGeom prst="rect">
            <a:avLst/>
          </a:prstGeom>
          <a:solidFill>
            <a:schemeClr val="bg1"/>
          </a:solidFill>
        </p:spPr>
        <p:txBody>
          <a:bodyPr wrap="square" rtlCol="0">
            <a:spAutoFit/>
          </a:bodyPr>
          <a:lstStyle/>
          <a:p>
            <a:endParaRPr lang="fr-FR" dirty="0"/>
          </a:p>
        </p:txBody>
      </p:sp>
      <p:sp>
        <p:nvSpPr>
          <p:cNvPr id="12" name="ZoneTexte 11"/>
          <p:cNvSpPr txBox="1"/>
          <p:nvPr/>
        </p:nvSpPr>
        <p:spPr>
          <a:xfrm>
            <a:off x="4898754" y="2129486"/>
            <a:ext cx="4205193" cy="246221"/>
          </a:xfrm>
          <a:prstGeom prst="rect">
            <a:avLst/>
          </a:prstGeom>
          <a:noFill/>
        </p:spPr>
        <p:txBody>
          <a:bodyPr wrap="square" rtlCol="0">
            <a:spAutoFit/>
          </a:bodyPr>
          <a:lstStyle/>
          <a:p>
            <a:r>
              <a:rPr lang="fr-FR" sz="1000" b="1" dirty="0">
                <a:solidFill>
                  <a:srgbClr val="205AA7"/>
                </a:solidFill>
              </a:rPr>
              <a:t>Taux d’intérêt moyens sur flux nouveaux de crédits à l’habitat (en %)</a:t>
            </a:r>
          </a:p>
        </p:txBody>
      </p:sp>
      <p:sp>
        <p:nvSpPr>
          <p:cNvPr id="13" name="ZoneTexte 12"/>
          <p:cNvSpPr txBox="1"/>
          <p:nvPr/>
        </p:nvSpPr>
        <p:spPr>
          <a:xfrm>
            <a:off x="5339380" y="2649695"/>
            <a:ext cx="2736304" cy="371834"/>
          </a:xfrm>
          <a:prstGeom prst="rect">
            <a:avLst/>
          </a:prstGeom>
          <a:solidFill>
            <a:schemeClr val="bg1"/>
          </a:solidFill>
        </p:spPr>
        <p:txBody>
          <a:bodyPr wrap="square" rtlCol="0">
            <a:spAutoFit/>
          </a:bodyPr>
          <a:lstStyle/>
          <a:p>
            <a:endParaRPr lang="fr-FR" dirty="0"/>
          </a:p>
        </p:txBody>
      </p:sp>
      <p:sp>
        <p:nvSpPr>
          <p:cNvPr id="7" name="ZoneTexte 6"/>
          <p:cNvSpPr txBox="1"/>
          <p:nvPr/>
        </p:nvSpPr>
        <p:spPr>
          <a:xfrm>
            <a:off x="1406419" y="4941168"/>
            <a:ext cx="2877876" cy="533479"/>
          </a:xfrm>
          <a:prstGeom prst="rect">
            <a:avLst/>
          </a:prstGeom>
          <a:solidFill>
            <a:schemeClr val="bg1"/>
          </a:solidFill>
        </p:spPr>
        <p:txBody>
          <a:bodyPr wrap="square" rtlCol="0">
            <a:spAutoFit/>
          </a:bodyPr>
          <a:lstStyle/>
          <a:p>
            <a:pPr>
              <a:spcAft>
                <a:spcPts val="400"/>
              </a:spcAft>
            </a:pPr>
            <a:r>
              <a:rPr lang="fr-FR" sz="700" dirty="0"/>
              <a:t>Rachats et renégociations</a:t>
            </a:r>
          </a:p>
          <a:p>
            <a:pPr>
              <a:spcAft>
                <a:spcPts val="400"/>
              </a:spcAft>
            </a:pPr>
            <a:r>
              <a:rPr lang="fr-FR" sz="700" dirty="0"/>
              <a:t>Flux nouveaux crédit à l’habitat en dehors des rachats et renégociations</a:t>
            </a:r>
          </a:p>
          <a:p>
            <a:pPr>
              <a:spcAft>
                <a:spcPts val="400"/>
              </a:spcAft>
            </a:pPr>
            <a:r>
              <a:rPr lang="fr-FR" sz="700" dirty="0"/>
              <a:t>Rachats et renégociations en % de la production totale (échelle de droite</a:t>
            </a:r>
            <a:r>
              <a:rPr lang="fr-FR" sz="800" dirty="0"/>
              <a:t>)</a:t>
            </a:r>
          </a:p>
        </p:txBody>
      </p:sp>
      <p:cxnSp>
        <p:nvCxnSpPr>
          <p:cNvPr id="15" name="Connecteur droit 14"/>
          <p:cNvCxnSpPr/>
          <p:nvPr/>
        </p:nvCxnSpPr>
        <p:spPr>
          <a:xfrm>
            <a:off x="611560" y="2615921"/>
            <a:ext cx="367240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4898754" y="2598017"/>
            <a:ext cx="3672408"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5580112" y="4756502"/>
            <a:ext cx="1800200" cy="324000"/>
          </a:xfrm>
          <a:prstGeom prst="rect">
            <a:avLst/>
          </a:prstGeom>
          <a:solidFill>
            <a:schemeClr val="bg1"/>
          </a:solidFill>
        </p:spPr>
        <p:txBody>
          <a:bodyPr wrap="square" rtlCol="0">
            <a:spAutoFit/>
          </a:bodyPr>
          <a:lstStyle/>
          <a:p>
            <a:endParaRPr lang="fr-FR" dirty="0"/>
          </a:p>
        </p:txBody>
      </p:sp>
      <p:sp>
        <p:nvSpPr>
          <p:cNvPr id="18" name="ZoneTexte 17"/>
          <p:cNvSpPr txBox="1"/>
          <p:nvPr/>
        </p:nvSpPr>
        <p:spPr>
          <a:xfrm>
            <a:off x="7380312" y="4941168"/>
            <a:ext cx="144016" cy="108000"/>
          </a:xfrm>
          <a:prstGeom prst="rect">
            <a:avLst/>
          </a:prstGeom>
          <a:solidFill>
            <a:schemeClr val="bg1"/>
          </a:solidFill>
        </p:spPr>
        <p:txBody>
          <a:bodyPr wrap="square" rtlCol="0">
            <a:spAutoFit/>
          </a:bodyPr>
          <a:lstStyle/>
          <a:p>
            <a:endParaRPr lang="fr-FR" dirty="0"/>
          </a:p>
        </p:txBody>
      </p:sp>
      <p:sp>
        <p:nvSpPr>
          <p:cNvPr id="20" name="ZoneTexte 19"/>
          <p:cNvSpPr txBox="1"/>
          <p:nvPr/>
        </p:nvSpPr>
        <p:spPr>
          <a:xfrm>
            <a:off x="5510822" y="4787279"/>
            <a:ext cx="2448272" cy="307777"/>
          </a:xfrm>
          <a:prstGeom prst="rect">
            <a:avLst/>
          </a:prstGeom>
          <a:noFill/>
        </p:spPr>
        <p:txBody>
          <a:bodyPr wrap="square" rtlCol="0">
            <a:spAutoFit/>
          </a:bodyPr>
          <a:lstStyle/>
          <a:p>
            <a:r>
              <a:rPr lang="fr-FR" sz="700" b="1" dirty="0"/>
              <a:t>Taux d’intérêt annuel moyen</a:t>
            </a:r>
          </a:p>
          <a:p>
            <a:r>
              <a:rPr lang="fr-FR" sz="700" b="1" dirty="0"/>
              <a:t>Taux d’intérêt annuel moyen, en dehors des renégociations</a:t>
            </a:r>
          </a:p>
        </p:txBody>
      </p:sp>
    </p:spTree>
    <p:extLst>
      <p:ext uri="{BB962C8B-B14F-4D97-AF65-F5344CB8AC3E}">
        <p14:creationId xmlns:p14="http://schemas.microsoft.com/office/powerpoint/2010/main" val="33707966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 dirty="0"/>
              <a:t>Immobilier résidentiel (6/11) </a:t>
            </a:r>
            <a:br>
              <a:rPr lang="fr" dirty="0"/>
            </a:br>
            <a:r>
              <a:rPr lang="fr" sz="1800" dirty="0"/>
              <a:t>Nouvelles disparités concernant la croissance des prix des logements depuis le début de la crise Sanitaire</a:t>
            </a:r>
            <a:endParaRPr lang="en-GB" sz="1800" dirty="0"/>
          </a:p>
        </p:txBody>
      </p:sp>
      <p:sp>
        <p:nvSpPr>
          <p:cNvPr id="4" name="Espace réservé du numéro de diapositive 3"/>
          <p:cNvSpPr>
            <a:spLocks noGrp="1"/>
          </p:cNvSpPr>
          <p:nvPr>
            <p:ph type="sldNum" sz="quarter" idx="4"/>
          </p:nvPr>
        </p:nvSpPr>
        <p:spPr/>
        <p:txBody>
          <a:bodyPr/>
          <a:lstStyle/>
          <a:p>
            <a:fld id="{A5612AF6-3794-417C-8315-010C3BB3AD18}" type="slidenum">
              <a:rPr lang="fr-FR" smtClean="0"/>
              <a:pPr/>
              <a:t>61</a:t>
            </a:fld>
            <a:endParaRPr lang="fr-FR" dirty="0"/>
          </a:p>
        </p:txBody>
      </p:sp>
      <p:sp>
        <p:nvSpPr>
          <p:cNvPr id="8" name="Rectangle 7"/>
          <p:cNvSpPr/>
          <p:nvPr/>
        </p:nvSpPr>
        <p:spPr>
          <a:xfrm>
            <a:off x="398660" y="1261041"/>
            <a:ext cx="3744416" cy="646331"/>
          </a:xfrm>
          <a:prstGeom prst="rect">
            <a:avLst/>
          </a:prstGeom>
        </p:spPr>
        <p:txBody>
          <a:bodyPr wrap="square">
            <a:spAutoFit/>
          </a:bodyPr>
          <a:lstStyle/>
          <a:p>
            <a:pPr algn="ctr"/>
            <a:r>
              <a:rPr lang="fr" sz="1200" dirty="0">
                <a:solidFill>
                  <a:srgbClr val="205AA7"/>
                </a:solidFill>
              </a:rPr>
              <a:t>Hausse des prix plus importante pour les maisons que pour les appartements au 4</a:t>
            </a:r>
            <a:r>
              <a:rPr lang="fr" sz="1200" baseline="30000" dirty="0">
                <a:solidFill>
                  <a:srgbClr val="205AA7"/>
                </a:solidFill>
              </a:rPr>
              <a:t>ème</a:t>
            </a:r>
            <a:r>
              <a:rPr lang="fr" sz="1200" dirty="0">
                <a:solidFill>
                  <a:srgbClr val="205AA7"/>
                </a:solidFill>
              </a:rPr>
              <a:t> trimestre 2020, ce qui ne s'était pas produit depuis 2016...</a:t>
            </a:r>
          </a:p>
        </p:txBody>
      </p:sp>
      <p:sp>
        <p:nvSpPr>
          <p:cNvPr id="14" name="Rectangle 13"/>
          <p:cNvSpPr/>
          <p:nvPr/>
        </p:nvSpPr>
        <p:spPr>
          <a:xfrm>
            <a:off x="5217502" y="1235556"/>
            <a:ext cx="3096344" cy="738664"/>
          </a:xfrm>
          <a:prstGeom prst="rect">
            <a:avLst/>
          </a:prstGeom>
        </p:spPr>
        <p:txBody>
          <a:bodyPr wrap="square">
            <a:spAutoFit/>
          </a:bodyPr>
          <a:lstStyle/>
          <a:p>
            <a:pPr algn="ctr"/>
            <a:r>
              <a:rPr lang="fr" sz="1200" dirty="0">
                <a:solidFill>
                  <a:srgbClr val="205AA7"/>
                </a:solidFill>
              </a:rPr>
              <a:t>… en raison de la baisse des prix des appartements dans plusieurs grandes villes.</a:t>
            </a:r>
          </a:p>
          <a:p>
            <a:endParaRPr lang="en-GB" dirty="0">
              <a:solidFill>
                <a:srgbClr val="205AA7"/>
              </a:solidFill>
            </a:endParaRPr>
          </a:p>
        </p:txBody>
      </p:sp>
      <p:sp>
        <p:nvSpPr>
          <p:cNvPr id="15" name="ZoneTexte 14"/>
          <p:cNvSpPr txBox="1"/>
          <p:nvPr/>
        </p:nvSpPr>
        <p:spPr>
          <a:xfrm>
            <a:off x="468000" y="2184371"/>
            <a:ext cx="4032448" cy="646331"/>
          </a:xfrm>
          <a:prstGeom prst="rect">
            <a:avLst/>
          </a:prstGeom>
          <a:solidFill>
            <a:schemeClr val="bg1"/>
          </a:solidFill>
        </p:spPr>
        <p:txBody>
          <a:bodyPr wrap="square" rtlCol="0">
            <a:spAutoFit/>
          </a:bodyPr>
          <a:lstStyle/>
          <a:p>
            <a:r>
              <a:rPr lang="fr" sz="1200" b="1" dirty="0">
                <a:solidFill>
                  <a:schemeClr val="accent3"/>
                </a:solidFill>
              </a:rPr>
              <a:t>Indice des prix nominaux des maisons et appartements, logements </a:t>
            </a:r>
            <a:r>
              <a:rPr lang="fr-FR" sz="1200" b="1" dirty="0">
                <a:solidFill>
                  <a:schemeClr val="accent3"/>
                </a:solidFill>
              </a:rPr>
              <a:t>anciens</a:t>
            </a:r>
          </a:p>
          <a:p>
            <a:r>
              <a:rPr lang="fr" sz="1200" b="1" dirty="0">
                <a:solidFill>
                  <a:schemeClr val="accent3"/>
                </a:solidFill>
              </a:rPr>
              <a:t>(en glissement annuel, %)</a:t>
            </a:r>
          </a:p>
        </p:txBody>
      </p:sp>
      <p:sp>
        <p:nvSpPr>
          <p:cNvPr id="16" name="ZoneTexte 15"/>
          <p:cNvSpPr txBox="1"/>
          <p:nvPr/>
        </p:nvSpPr>
        <p:spPr>
          <a:xfrm>
            <a:off x="5031495" y="2185250"/>
            <a:ext cx="3725159" cy="646331"/>
          </a:xfrm>
          <a:prstGeom prst="rect">
            <a:avLst/>
          </a:prstGeom>
          <a:solidFill>
            <a:schemeClr val="bg1"/>
          </a:solidFill>
        </p:spPr>
        <p:txBody>
          <a:bodyPr wrap="square" rtlCol="0">
            <a:spAutoFit/>
          </a:bodyPr>
          <a:lstStyle/>
          <a:p>
            <a:r>
              <a:rPr lang="fr" sz="1200" b="1" dirty="0">
                <a:solidFill>
                  <a:schemeClr val="accent3"/>
                </a:solidFill>
              </a:rPr>
              <a:t>Indice des prix nominaux des appartements, logements anciens </a:t>
            </a:r>
            <a:endParaRPr lang="fr-FR" sz="1200" b="1" dirty="0">
              <a:solidFill>
                <a:schemeClr val="accent3"/>
              </a:solidFill>
            </a:endParaRPr>
          </a:p>
          <a:p>
            <a:r>
              <a:rPr lang="fr" sz="1200" b="1" dirty="0">
                <a:solidFill>
                  <a:schemeClr val="accent3"/>
                </a:solidFill>
              </a:rPr>
              <a:t>(en glissement annuel, %)</a:t>
            </a:r>
          </a:p>
        </p:txBody>
      </p:sp>
      <p:pic>
        <p:nvPicPr>
          <p:cNvPr id="17" name="Image 16"/>
          <p:cNvPicPr>
            <a:picLocks noChangeAspect="1"/>
          </p:cNvPicPr>
          <p:nvPr/>
        </p:nvPicPr>
        <p:blipFill>
          <a:blip r:embed="rId2"/>
          <a:stretch>
            <a:fillRect/>
          </a:stretch>
        </p:blipFill>
        <p:spPr>
          <a:xfrm>
            <a:off x="5110613" y="3186254"/>
            <a:ext cx="3510131" cy="2709662"/>
          </a:xfrm>
          <a:prstGeom prst="rect">
            <a:avLst/>
          </a:prstGeom>
        </p:spPr>
      </p:pic>
      <p:pic>
        <p:nvPicPr>
          <p:cNvPr id="18" name="Image 17"/>
          <p:cNvPicPr>
            <a:picLocks noChangeAspect="1"/>
          </p:cNvPicPr>
          <p:nvPr/>
        </p:nvPicPr>
        <p:blipFill>
          <a:blip r:embed="rId3"/>
          <a:stretch>
            <a:fillRect/>
          </a:stretch>
        </p:blipFill>
        <p:spPr>
          <a:xfrm>
            <a:off x="514111" y="3029570"/>
            <a:ext cx="3841865" cy="2866345"/>
          </a:xfrm>
          <a:prstGeom prst="rect">
            <a:avLst/>
          </a:prstGeom>
        </p:spPr>
      </p:pic>
      <p:sp>
        <p:nvSpPr>
          <p:cNvPr id="12" name="ZoneTexte 11"/>
          <p:cNvSpPr txBox="1"/>
          <p:nvPr/>
        </p:nvSpPr>
        <p:spPr>
          <a:xfrm>
            <a:off x="629057" y="5884339"/>
            <a:ext cx="1467349" cy="276999"/>
          </a:xfrm>
          <a:prstGeom prst="rect">
            <a:avLst/>
          </a:prstGeom>
          <a:noFill/>
        </p:spPr>
        <p:txBody>
          <a:bodyPr wrap="square" rtlCol="0">
            <a:spAutoFit/>
          </a:bodyPr>
          <a:lstStyle/>
          <a:p>
            <a:r>
              <a:rPr lang="fr" sz="1200" b="1" dirty="0"/>
              <a:t>Source : </a:t>
            </a:r>
            <a:r>
              <a:rPr lang="fr" sz="1200" dirty="0"/>
              <a:t>INSEE</a:t>
            </a:r>
          </a:p>
        </p:txBody>
      </p:sp>
      <p:sp>
        <p:nvSpPr>
          <p:cNvPr id="13" name="ZoneTexte 12"/>
          <p:cNvSpPr txBox="1"/>
          <p:nvPr/>
        </p:nvSpPr>
        <p:spPr>
          <a:xfrm>
            <a:off x="5127955" y="5895915"/>
            <a:ext cx="3571200" cy="276999"/>
          </a:xfrm>
          <a:prstGeom prst="rect">
            <a:avLst/>
          </a:prstGeom>
          <a:noFill/>
        </p:spPr>
        <p:txBody>
          <a:bodyPr wrap="square" rtlCol="0">
            <a:spAutoFit/>
          </a:bodyPr>
          <a:lstStyle/>
          <a:p>
            <a:r>
              <a:rPr lang="fr" sz="1200" b="1" dirty="0"/>
              <a:t>Source : </a:t>
            </a:r>
            <a:r>
              <a:rPr lang="fr" sz="1200" dirty="0"/>
              <a:t>INSEE</a:t>
            </a:r>
          </a:p>
        </p:txBody>
      </p:sp>
      <p:cxnSp>
        <p:nvCxnSpPr>
          <p:cNvPr id="19" name="Connecteur droit 18"/>
          <p:cNvCxnSpPr/>
          <p:nvPr/>
        </p:nvCxnSpPr>
        <p:spPr>
          <a:xfrm>
            <a:off x="5127955" y="2854916"/>
            <a:ext cx="367240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514111" y="2854916"/>
            <a:ext cx="3672408"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ZoneTexte 2"/>
          <p:cNvSpPr txBox="1"/>
          <p:nvPr/>
        </p:nvSpPr>
        <p:spPr>
          <a:xfrm>
            <a:off x="1376406" y="5709686"/>
            <a:ext cx="720000" cy="200055"/>
          </a:xfrm>
          <a:prstGeom prst="rect">
            <a:avLst/>
          </a:prstGeom>
          <a:noFill/>
        </p:spPr>
        <p:txBody>
          <a:bodyPr wrap="square" rtlCol="0">
            <a:spAutoFit/>
          </a:bodyPr>
          <a:lstStyle/>
          <a:p>
            <a:r>
              <a:rPr lang="fr-FR" sz="700" b="1" dirty="0"/>
              <a:t>Appartements</a:t>
            </a:r>
          </a:p>
        </p:txBody>
      </p:sp>
      <p:sp>
        <p:nvSpPr>
          <p:cNvPr id="5" name="ZoneTexte 4"/>
          <p:cNvSpPr txBox="1"/>
          <p:nvPr/>
        </p:nvSpPr>
        <p:spPr>
          <a:xfrm>
            <a:off x="1855005" y="5704061"/>
            <a:ext cx="154245" cy="45719"/>
          </a:xfrm>
          <a:prstGeom prst="rect">
            <a:avLst/>
          </a:prstGeom>
          <a:solidFill>
            <a:schemeClr val="bg1"/>
          </a:solidFill>
        </p:spPr>
        <p:txBody>
          <a:bodyPr wrap="square" rtlCol="0">
            <a:spAutoFit/>
          </a:bodyPr>
          <a:lstStyle/>
          <a:p>
            <a:endParaRPr lang="fr-FR" dirty="0"/>
          </a:p>
        </p:txBody>
      </p:sp>
      <p:sp>
        <p:nvSpPr>
          <p:cNvPr id="21" name="ZoneTexte 20"/>
          <p:cNvSpPr txBox="1"/>
          <p:nvPr/>
        </p:nvSpPr>
        <p:spPr>
          <a:xfrm>
            <a:off x="2392228" y="5691461"/>
            <a:ext cx="306000" cy="97200"/>
          </a:xfrm>
          <a:prstGeom prst="rect">
            <a:avLst/>
          </a:prstGeom>
          <a:solidFill>
            <a:schemeClr val="bg1"/>
          </a:solidFill>
        </p:spPr>
        <p:txBody>
          <a:bodyPr wrap="square" rtlCol="0">
            <a:spAutoFit/>
          </a:bodyPr>
          <a:lstStyle/>
          <a:p>
            <a:endParaRPr lang="fr-FR" dirty="0"/>
          </a:p>
        </p:txBody>
      </p:sp>
      <p:sp>
        <p:nvSpPr>
          <p:cNvPr id="22" name="ZoneTexte 21"/>
          <p:cNvSpPr txBox="1"/>
          <p:nvPr/>
        </p:nvSpPr>
        <p:spPr>
          <a:xfrm>
            <a:off x="2087661" y="5709684"/>
            <a:ext cx="720000" cy="200055"/>
          </a:xfrm>
          <a:prstGeom prst="rect">
            <a:avLst/>
          </a:prstGeom>
          <a:noFill/>
        </p:spPr>
        <p:txBody>
          <a:bodyPr wrap="square" rtlCol="0">
            <a:spAutoFit/>
          </a:bodyPr>
          <a:lstStyle/>
          <a:p>
            <a:r>
              <a:rPr lang="fr-FR" sz="700" b="1" dirty="0"/>
              <a:t>Maisons</a:t>
            </a:r>
          </a:p>
        </p:txBody>
      </p:sp>
      <p:sp>
        <p:nvSpPr>
          <p:cNvPr id="23" name="ZoneTexte 22"/>
          <p:cNvSpPr txBox="1"/>
          <p:nvPr/>
        </p:nvSpPr>
        <p:spPr>
          <a:xfrm>
            <a:off x="2698228" y="5709684"/>
            <a:ext cx="720000" cy="200055"/>
          </a:xfrm>
          <a:prstGeom prst="rect">
            <a:avLst/>
          </a:prstGeom>
          <a:noFill/>
        </p:spPr>
        <p:txBody>
          <a:bodyPr wrap="square" rtlCol="0">
            <a:spAutoFit/>
          </a:bodyPr>
          <a:lstStyle/>
          <a:p>
            <a:r>
              <a:rPr lang="fr-FR" sz="700" b="1" dirty="0"/>
              <a:t>Tous</a:t>
            </a:r>
          </a:p>
        </p:txBody>
      </p:sp>
      <p:sp>
        <p:nvSpPr>
          <p:cNvPr id="24" name="ZoneTexte 23"/>
          <p:cNvSpPr txBox="1"/>
          <p:nvPr/>
        </p:nvSpPr>
        <p:spPr>
          <a:xfrm>
            <a:off x="2998171" y="5692573"/>
            <a:ext cx="306000" cy="97200"/>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11428131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A5612AF6-3794-417C-8315-010C3BB3AD18}" type="slidenum">
              <a:rPr lang="fr-FR" smtClean="0"/>
              <a:pPr/>
              <a:t>62</a:t>
            </a:fld>
            <a:endParaRPr lang="fr-FR" dirty="0"/>
          </a:p>
        </p:txBody>
      </p:sp>
      <p:sp>
        <p:nvSpPr>
          <p:cNvPr id="5" name="Titre 4"/>
          <p:cNvSpPr>
            <a:spLocks noGrp="1"/>
          </p:cNvSpPr>
          <p:nvPr>
            <p:ph type="title"/>
          </p:nvPr>
        </p:nvSpPr>
        <p:spPr>
          <a:xfrm>
            <a:off x="468000" y="54642"/>
            <a:ext cx="8676000" cy="1143000"/>
          </a:xfrm>
        </p:spPr>
        <p:txBody>
          <a:bodyPr>
            <a:noAutofit/>
          </a:bodyPr>
          <a:lstStyle/>
          <a:p>
            <a:r>
              <a:rPr lang="fr" dirty="0"/>
              <a:t>Immobilier résidentiel (7/11) </a:t>
            </a:r>
            <a:br>
              <a:rPr lang="fr" dirty="0"/>
            </a:br>
            <a:r>
              <a:rPr lang="fr" sz="1600" dirty="0">
                <a:solidFill>
                  <a:srgbClr val="205AA7"/>
                </a:solidFill>
              </a:rPr>
              <a:t>nouvelles tendances post-crise sanitaire (1/2)</a:t>
            </a:r>
            <a:endParaRPr lang="fr-FR" sz="1600" dirty="0">
              <a:solidFill>
                <a:srgbClr val="205AA7"/>
              </a:solidFill>
            </a:endParaRPr>
          </a:p>
        </p:txBody>
      </p:sp>
      <p:grpSp>
        <p:nvGrpSpPr>
          <p:cNvPr id="7" name="Groupe 6"/>
          <p:cNvGrpSpPr/>
          <p:nvPr/>
        </p:nvGrpSpPr>
        <p:grpSpPr>
          <a:xfrm>
            <a:off x="468000" y="2060848"/>
            <a:ext cx="3711419" cy="3498870"/>
            <a:chOff x="2267744" y="1977449"/>
            <a:chExt cx="4215931" cy="4320480"/>
          </a:xfrm>
        </p:grpSpPr>
        <p:graphicFrame>
          <p:nvGraphicFramePr>
            <p:cNvPr id="16" name="Graphique 15"/>
            <p:cNvGraphicFramePr>
              <a:graphicFrameLocks/>
            </p:cNvGraphicFramePr>
            <p:nvPr/>
          </p:nvGraphicFramePr>
          <p:xfrm>
            <a:off x="2267744" y="1977449"/>
            <a:ext cx="4215931" cy="432048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e 2"/>
            <p:cNvGrpSpPr/>
            <p:nvPr/>
          </p:nvGrpSpPr>
          <p:grpSpPr>
            <a:xfrm>
              <a:off x="2280807" y="2046745"/>
              <a:ext cx="1688105" cy="1872208"/>
              <a:chOff x="-67615" y="2053947"/>
              <a:chExt cx="2265998" cy="2385697"/>
            </a:xfrm>
          </p:grpSpPr>
          <p:pic>
            <p:nvPicPr>
              <p:cNvPr id="18" name="Image 17" descr="C:\Users\L822490\AppData\Local\Microsoft\Windows\INetCache\Content.Word\Classification_08_05.png"/>
              <p:cNvPicPr>
                <a:picLocks noChangeAspect="1"/>
              </p:cNvPicPr>
              <p:nvPr/>
            </p:nvPicPr>
            <p:blipFill rotWithShape="1">
              <a:blip r:embed="rId4" cstate="print">
                <a:extLst>
                  <a:ext uri="{28A0092B-C50C-407E-A947-70E740481C1C}">
                    <a14:useLocalDpi xmlns:a14="http://schemas.microsoft.com/office/drawing/2010/main" val="0"/>
                  </a:ext>
                </a:extLst>
              </a:blip>
              <a:srcRect l="6189" t="4973" r="4330" b="6055"/>
              <a:stretch/>
            </p:blipFill>
            <p:spPr bwMode="auto">
              <a:xfrm>
                <a:off x="-67615" y="2053947"/>
                <a:ext cx="2265998" cy="2385697"/>
              </a:xfrm>
              <a:prstGeom prst="rect">
                <a:avLst/>
              </a:prstGeom>
              <a:noFill/>
              <a:ln>
                <a:noFill/>
              </a:ln>
            </p:spPr>
          </p:pic>
          <p:sp>
            <p:nvSpPr>
              <p:cNvPr id="19" name="Rectangle 18"/>
              <p:cNvSpPr/>
              <p:nvPr/>
            </p:nvSpPr>
            <p:spPr>
              <a:xfrm>
                <a:off x="1808840" y="3110743"/>
                <a:ext cx="382656" cy="272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fr-FR" sz="1100"/>
              </a:p>
            </p:txBody>
          </p:sp>
        </p:grpSp>
      </p:grpSp>
      <p:graphicFrame>
        <p:nvGraphicFramePr>
          <p:cNvPr id="33" name="Graphique 32"/>
          <p:cNvGraphicFramePr>
            <a:graphicFrameLocks/>
          </p:cNvGraphicFramePr>
          <p:nvPr/>
        </p:nvGraphicFramePr>
        <p:xfrm>
          <a:off x="4578486" y="1985702"/>
          <a:ext cx="4231190" cy="3747554"/>
        </p:xfrm>
        <a:graphic>
          <a:graphicData uri="http://schemas.openxmlformats.org/drawingml/2006/chart">
            <c:chart xmlns:c="http://schemas.openxmlformats.org/drawingml/2006/chart" xmlns:r="http://schemas.openxmlformats.org/officeDocument/2006/relationships" r:id="rId5"/>
          </a:graphicData>
        </a:graphic>
      </p:graphicFrame>
      <p:sp>
        <p:nvSpPr>
          <p:cNvPr id="6" name="ZoneTexte 5"/>
          <p:cNvSpPr txBox="1"/>
          <p:nvPr/>
        </p:nvSpPr>
        <p:spPr>
          <a:xfrm>
            <a:off x="611560" y="5733256"/>
            <a:ext cx="2736304" cy="400110"/>
          </a:xfrm>
          <a:prstGeom prst="rect">
            <a:avLst/>
          </a:prstGeom>
          <a:noFill/>
        </p:spPr>
        <p:txBody>
          <a:bodyPr wrap="square" rtlCol="0">
            <a:spAutoFit/>
          </a:bodyPr>
          <a:lstStyle/>
          <a:p>
            <a:r>
              <a:rPr lang="fr" sz="1000" b="1" dirty="0"/>
              <a:t>Sources : INSEE , DV3F, Crédit Habitat.</a:t>
            </a:r>
            <a:endParaRPr lang="fr-FR" sz="1000" b="1" dirty="0"/>
          </a:p>
          <a:p>
            <a:endParaRPr lang="fr-FR" sz="1000" b="1" dirty="0"/>
          </a:p>
        </p:txBody>
      </p:sp>
      <p:sp>
        <p:nvSpPr>
          <p:cNvPr id="14" name="ZoneTexte 13"/>
          <p:cNvSpPr txBox="1"/>
          <p:nvPr/>
        </p:nvSpPr>
        <p:spPr>
          <a:xfrm>
            <a:off x="479500" y="1270716"/>
            <a:ext cx="4032448" cy="738664"/>
          </a:xfrm>
          <a:prstGeom prst="rect">
            <a:avLst/>
          </a:prstGeom>
          <a:solidFill>
            <a:schemeClr val="bg1"/>
          </a:solidFill>
        </p:spPr>
        <p:txBody>
          <a:bodyPr wrap="square" rtlCol="0">
            <a:spAutoFit/>
          </a:bodyPr>
          <a:lstStyle/>
          <a:p>
            <a:r>
              <a:rPr lang="fr" sz="1400" b="1" dirty="0">
                <a:solidFill>
                  <a:schemeClr val="accent3"/>
                </a:solidFill>
              </a:rPr>
              <a:t>Indice des prix nominaux des maisons et appartements, </a:t>
            </a:r>
            <a:r>
              <a:rPr lang="fr-FR" sz="1400" b="1" dirty="0">
                <a:solidFill>
                  <a:schemeClr val="accent3"/>
                </a:solidFill>
              </a:rPr>
              <a:t>nouvelles tendances locales</a:t>
            </a:r>
          </a:p>
          <a:p>
            <a:r>
              <a:rPr lang="fr" sz="1400" b="1" dirty="0">
                <a:solidFill>
                  <a:schemeClr val="accent3"/>
                </a:solidFill>
              </a:rPr>
              <a:t>(2015=100)</a:t>
            </a:r>
          </a:p>
        </p:txBody>
      </p:sp>
      <p:cxnSp>
        <p:nvCxnSpPr>
          <p:cNvPr id="15" name="Connecteur droit 14"/>
          <p:cNvCxnSpPr/>
          <p:nvPr/>
        </p:nvCxnSpPr>
        <p:spPr>
          <a:xfrm>
            <a:off x="479500" y="2047270"/>
            <a:ext cx="3672408"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4695422" y="1270716"/>
            <a:ext cx="4032448" cy="738664"/>
          </a:xfrm>
          <a:prstGeom prst="rect">
            <a:avLst/>
          </a:prstGeom>
          <a:solidFill>
            <a:schemeClr val="bg1"/>
          </a:solidFill>
        </p:spPr>
        <p:txBody>
          <a:bodyPr wrap="square" rtlCol="0">
            <a:spAutoFit/>
          </a:bodyPr>
          <a:lstStyle/>
          <a:p>
            <a:r>
              <a:rPr lang="fr" sz="1400" b="1" dirty="0">
                <a:solidFill>
                  <a:schemeClr val="accent3"/>
                </a:solidFill>
              </a:rPr>
              <a:t>Taux de croissance des prêts à l’habitat, </a:t>
            </a:r>
            <a:r>
              <a:rPr lang="fr-FR" sz="1400" b="1" dirty="0">
                <a:solidFill>
                  <a:schemeClr val="accent3"/>
                </a:solidFill>
              </a:rPr>
              <a:t>nouvelles tendances locales</a:t>
            </a:r>
          </a:p>
          <a:p>
            <a:r>
              <a:rPr lang="fr" sz="1400" b="1" dirty="0">
                <a:solidFill>
                  <a:schemeClr val="accent3"/>
                </a:solidFill>
              </a:rPr>
              <a:t>(en glissement annuel, en %)</a:t>
            </a:r>
          </a:p>
        </p:txBody>
      </p:sp>
      <p:cxnSp>
        <p:nvCxnSpPr>
          <p:cNvPr id="20" name="Connecteur droit 19"/>
          <p:cNvCxnSpPr/>
          <p:nvPr/>
        </p:nvCxnSpPr>
        <p:spPr>
          <a:xfrm>
            <a:off x="4806000" y="1973395"/>
            <a:ext cx="3672408"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41118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contenu 1"/>
          <p:cNvSpPr>
            <a:spLocks noGrp="1"/>
          </p:cNvSpPr>
          <p:nvPr>
            <p:ph sz="half" idx="1"/>
          </p:nvPr>
        </p:nvSpPr>
        <p:spPr>
          <a:xfrm>
            <a:off x="537619" y="1256237"/>
            <a:ext cx="7108749" cy="5499272"/>
          </a:xfrm>
        </p:spPr>
        <p:txBody>
          <a:bodyPr/>
          <a:lstStyle/>
          <a:p>
            <a:pPr marL="0" indent="0">
              <a:buNone/>
            </a:pPr>
            <a:r>
              <a:rPr lang="fr" sz="1200" b="1" dirty="0"/>
              <a:t>Taux de croissance des encours de crédits immobiliers et évolution des prix de l'immobilier en Europe</a:t>
            </a:r>
            <a:endParaRPr lang="fr-FR" sz="1200" b="1" dirty="0"/>
          </a:p>
          <a:p>
            <a:pPr marL="0" indent="0">
              <a:buNone/>
            </a:pPr>
            <a:r>
              <a:rPr lang="fr" sz="1000" b="1" dirty="0"/>
              <a:t>(abscisses : taux de croissance des encours de crédits immobiliers en glissement annuel, % / ordonnées : taux de croissance réel des prix immobiliers</a:t>
            </a:r>
            <a:r>
              <a:rPr lang="fr-FR" sz="1000" b="1" dirty="0"/>
              <a:t> en glissement annuel, en %)</a:t>
            </a:r>
          </a:p>
          <a:p>
            <a:pPr marL="0" indent="0">
              <a:buNone/>
            </a:pPr>
            <a:endParaRPr lang="fr-FR" sz="1400" dirty="0">
              <a:solidFill>
                <a:schemeClr val="tx1"/>
              </a:solidFill>
            </a:endParaRPr>
          </a:p>
          <a:p>
            <a:pPr marL="0" indent="0">
              <a:buNone/>
            </a:pPr>
            <a:endParaRPr lang="fr-FR" sz="1400" dirty="0">
              <a:solidFill>
                <a:schemeClr val="tx1"/>
              </a:solidFill>
            </a:endParaRPr>
          </a:p>
          <a:p>
            <a:pPr marL="0" indent="0">
              <a:buNone/>
            </a:pPr>
            <a:endParaRPr lang="fr-FR" sz="1400" dirty="0">
              <a:solidFill>
                <a:schemeClr val="tx1"/>
              </a:solidFill>
            </a:endParaRPr>
          </a:p>
          <a:p>
            <a:pPr marL="0" indent="0">
              <a:buNone/>
            </a:pPr>
            <a:endParaRPr lang="fr-FR" sz="1400" dirty="0">
              <a:solidFill>
                <a:schemeClr val="tx1"/>
              </a:solidFill>
            </a:endParaRPr>
          </a:p>
          <a:p>
            <a:pPr marL="0" indent="0">
              <a:buNone/>
            </a:pPr>
            <a:endParaRPr lang="fr-FR" sz="1400" dirty="0">
              <a:solidFill>
                <a:schemeClr val="tx1"/>
              </a:solidFill>
            </a:endParaRPr>
          </a:p>
          <a:p>
            <a:pPr marL="0" indent="0">
              <a:buNone/>
            </a:pPr>
            <a:endParaRPr lang="fr-FR" sz="1400" dirty="0">
              <a:solidFill>
                <a:schemeClr val="tx1"/>
              </a:solidFill>
            </a:endParaRPr>
          </a:p>
          <a:p>
            <a:pPr marL="0" indent="0">
              <a:buNone/>
            </a:pPr>
            <a:endParaRPr lang="fr-FR" sz="1400" dirty="0">
              <a:solidFill>
                <a:schemeClr val="tx1"/>
              </a:solidFill>
            </a:endParaRPr>
          </a:p>
          <a:p>
            <a:pPr marL="0" indent="0">
              <a:buNone/>
            </a:pPr>
            <a:endParaRPr lang="fr-FR" sz="1400" dirty="0">
              <a:solidFill>
                <a:schemeClr val="tx1"/>
              </a:solidFill>
            </a:endParaRPr>
          </a:p>
          <a:p>
            <a:pPr marL="0" indent="0">
              <a:buNone/>
            </a:pPr>
            <a:endParaRPr lang="fr-FR" sz="1400" dirty="0">
              <a:solidFill>
                <a:schemeClr val="tx1"/>
              </a:solidFill>
            </a:endParaRPr>
          </a:p>
          <a:p>
            <a:pPr marL="0" indent="0">
              <a:buNone/>
            </a:pPr>
            <a:endParaRPr lang="fr-FR" sz="1400" dirty="0">
              <a:solidFill>
                <a:schemeClr val="tx1"/>
              </a:solidFill>
            </a:endParaRPr>
          </a:p>
          <a:p>
            <a:pPr marL="0" indent="0">
              <a:buNone/>
            </a:pPr>
            <a:endParaRPr lang="fr-FR" sz="1400" dirty="0">
              <a:solidFill>
                <a:schemeClr val="tx1"/>
              </a:solidFill>
            </a:endParaRPr>
          </a:p>
          <a:p>
            <a:pPr marL="0" indent="0">
              <a:buNone/>
            </a:pPr>
            <a:endParaRPr lang="fr-FR" sz="1400" dirty="0">
              <a:solidFill>
                <a:schemeClr val="tx1"/>
              </a:solidFill>
            </a:endParaRPr>
          </a:p>
          <a:p>
            <a:pPr marL="0" indent="0">
              <a:buNone/>
            </a:pPr>
            <a:endParaRPr lang="fr-FR" sz="1400" dirty="0">
              <a:solidFill>
                <a:schemeClr val="tx1"/>
              </a:solidFill>
            </a:endParaRPr>
          </a:p>
        </p:txBody>
      </p:sp>
      <p:sp>
        <p:nvSpPr>
          <p:cNvPr id="4" name="Espace réservé du numéro de diapositive 3"/>
          <p:cNvSpPr>
            <a:spLocks noGrp="1"/>
          </p:cNvSpPr>
          <p:nvPr>
            <p:ph type="sldNum" sz="quarter" idx="4"/>
          </p:nvPr>
        </p:nvSpPr>
        <p:spPr/>
        <p:txBody>
          <a:bodyPr/>
          <a:lstStyle/>
          <a:p>
            <a:fld id="{A5612AF6-3794-417C-8315-010C3BB3AD18}" type="slidenum">
              <a:rPr lang="fr-FR" smtClean="0"/>
              <a:pPr/>
              <a:t>63</a:t>
            </a:fld>
            <a:endParaRPr lang="fr-FR" dirty="0"/>
          </a:p>
        </p:txBody>
      </p:sp>
      <p:graphicFrame>
        <p:nvGraphicFramePr>
          <p:cNvPr id="17" name="Graphique 16"/>
          <p:cNvGraphicFramePr>
            <a:graphicFrameLocks/>
          </p:cNvGraphicFramePr>
          <p:nvPr/>
        </p:nvGraphicFramePr>
        <p:xfrm>
          <a:off x="1216206" y="2069060"/>
          <a:ext cx="5372017" cy="3808212"/>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e 7"/>
          <p:cNvGrpSpPr/>
          <p:nvPr/>
        </p:nvGrpSpPr>
        <p:grpSpPr>
          <a:xfrm>
            <a:off x="902816" y="1890083"/>
            <a:ext cx="5469952" cy="4419237"/>
            <a:chOff x="3143840" y="2492254"/>
            <a:chExt cx="2844647" cy="3255039"/>
          </a:xfrm>
        </p:grpSpPr>
        <p:sp>
          <p:nvSpPr>
            <p:cNvPr id="20" name="Ellipse 19"/>
            <p:cNvSpPr/>
            <p:nvPr/>
          </p:nvSpPr>
          <p:spPr>
            <a:xfrm rot="18995276">
              <a:off x="4692338" y="3806929"/>
              <a:ext cx="1044000" cy="396391"/>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1" name="Connecteur droit avec flèche 20"/>
            <p:cNvCxnSpPr>
              <a:stCxn id="10" idx="1"/>
            </p:cNvCxnSpPr>
            <p:nvPr/>
          </p:nvCxnSpPr>
          <p:spPr>
            <a:xfrm flipV="1">
              <a:off x="4993554" y="3796174"/>
              <a:ext cx="429999" cy="360571"/>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5586807" y="3317805"/>
              <a:ext cx="286106" cy="226697"/>
            </a:xfrm>
            <a:prstGeom prst="rect">
              <a:avLst/>
            </a:prstGeom>
            <a:noFill/>
          </p:spPr>
          <p:txBody>
            <a:bodyPr wrap="none" rtlCol="0">
              <a:spAutoFit/>
            </a:bodyPr>
            <a:lstStyle/>
            <a:p>
              <a:r>
                <a:rPr lang="fr" sz="1400" b="1" dirty="0">
                  <a:solidFill>
                    <a:schemeClr val="accent2"/>
                  </a:solidFill>
                </a:rPr>
                <a:t>2021</a:t>
              </a:r>
              <a:endParaRPr lang="fr-FR" sz="1400" b="1" dirty="0">
                <a:solidFill>
                  <a:schemeClr val="accent2"/>
                </a:solidFill>
              </a:endParaRPr>
            </a:p>
          </p:txBody>
        </p:sp>
        <p:sp>
          <p:nvSpPr>
            <p:cNvPr id="23" name="ZoneTexte 22"/>
            <p:cNvSpPr txBox="1"/>
            <p:nvPr/>
          </p:nvSpPr>
          <p:spPr>
            <a:xfrm>
              <a:off x="4476838" y="4468449"/>
              <a:ext cx="1279806" cy="192692"/>
            </a:xfrm>
            <a:prstGeom prst="rect">
              <a:avLst/>
            </a:prstGeom>
            <a:noFill/>
          </p:spPr>
          <p:txBody>
            <a:bodyPr wrap="none" rtlCol="0">
              <a:spAutoFit/>
            </a:bodyPr>
            <a:lstStyle/>
            <a:p>
              <a:r>
                <a:rPr lang="fr" sz="1100" b="1" dirty="0">
                  <a:solidFill>
                    <a:schemeClr val="accent2"/>
                  </a:solidFill>
                </a:rPr>
                <a:t>Moyenne sur les cinq dernières années</a:t>
              </a:r>
              <a:endParaRPr lang="fr-FR" sz="1100" b="1" dirty="0">
                <a:solidFill>
                  <a:schemeClr val="accent2"/>
                </a:solidFill>
              </a:endParaRPr>
            </a:p>
          </p:txBody>
        </p:sp>
        <p:cxnSp>
          <p:nvCxnSpPr>
            <p:cNvPr id="24" name="Connecteur droit avec flèche 23"/>
            <p:cNvCxnSpPr/>
            <p:nvPr/>
          </p:nvCxnSpPr>
          <p:spPr>
            <a:xfrm flipV="1">
              <a:off x="4613337" y="3717228"/>
              <a:ext cx="298756" cy="257594"/>
            </a:xfrm>
            <a:prstGeom prst="straightConnector1">
              <a:avLst/>
            </a:prstGeom>
            <a:ln>
              <a:solidFill>
                <a:srgbClr val="00727C"/>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flipV="1">
              <a:off x="4874403" y="2901522"/>
              <a:ext cx="674258" cy="63620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flipH="1" flipV="1">
              <a:off x="4582335" y="2758373"/>
              <a:ext cx="51383" cy="637667"/>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a:off x="4289540" y="4817717"/>
              <a:ext cx="344178" cy="33336"/>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28" name="Connecteur droit avec flèche 27"/>
            <p:cNvCxnSpPr/>
            <p:nvPr/>
          </p:nvCxnSpPr>
          <p:spPr>
            <a:xfrm>
              <a:off x="3589628" y="4050663"/>
              <a:ext cx="387696" cy="308473"/>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6" name="Rectangle 5"/>
            <p:cNvSpPr/>
            <p:nvPr/>
          </p:nvSpPr>
          <p:spPr>
            <a:xfrm>
              <a:off x="3899248" y="5512148"/>
              <a:ext cx="1417557" cy="204027"/>
            </a:xfrm>
            <a:prstGeom prst="rect">
              <a:avLst/>
            </a:prstGeom>
          </p:spPr>
          <p:txBody>
            <a:bodyPr wrap="none">
              <a:spAutoFit/>
            </a:bodyPr>
            <a:lstStyle/>
            <a:p>
              <a:r>
                <a:rPr lang="fr" sz="1200" dirty="0"/>
                <a:t>Hausse des encours de crédits à l’habitat</a:t>
              </a:r>
              <a:endParaRPr lang="fr-FR" sz="1200" dirty="0"/>
            </a:p>
          </p:txBody>
        </p:sp>
        <p:cxnSp>
          <p:nvCxnSpPr>
            <p:cNvPr id="29" name="Connecteur droit avec flèche 28"/>
            <p:cNvCxnSpPr/>
            <p:nvPr/>
          </p:nvCxnSpPr>
          <p:spPr>
            <a:xfrm>
              <a:off x="3540215" y="5747293"/>
              <a:ext cx="24482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ZoneTexte 29"/>
            <p:cNvSpPr txBox="1"/>
            <p:nvPr/>
          </p:nvSpPr>
          <p:spPr>
            <a:xfrm rot="16200000">
              <a:off x="2041006" y="3595088"/>
              <a:ext cx="2482667" cy="276999"/>
            </a:xfrm>
            <a:prstGeom prst="rect">
              <a:avLst/>
            </a:prstGeom>
            <a:noFill/>
          </p:spPr>
          <p:txBody>
            <a:bodyPr wrap="none" rtlCol="0">
              <a:spAutoFit/>
            </a:bodyPr>
            <a:lstStyle/>
            <a:p>
              <a:r>
                <a:rPr lang="fr" sz="1200" dirty="0"/>
                <a:t>Croissance des prix de l'immobilier résidentiel</a:t>
              </a:r>
              <a:endParaRPr lang="fr-FR" sz="1200" dirty="0"/>
            </a:p>
          </p:txBody>
        </p:sp>
        <p:cxnSp>
          <p:nvCxnSpPr>
            <p:cNvPr id="31" name="Connecteur droit avec flèche 30"/>
            <p:cNvCxnSpPr/>
            <p:nvPr/>
          </p:nvCxnSpPr>
          <p:spPr>
            <a:xfrm flipV="1">
              <a:off x="3312906" y="3164237"/>
              <a:ext cx="0" cy="16534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7" name="ZoneTexte 6"/>
          <p:cNvSpPr txBox="1"/>
          <p:nvPr/>
        </p:nvSpPr>
        <p:spPr>
          <a:xfrm>
            <a:off x="4517968" y="2645148"/>
            <a:ext cx="945112" cy="276999"/>
          </a:xfrm>
          <a:prstGeom prst="rect">
            <a:avLst/>
          </a:prstGeom>
          <a:noFill/>
        </p:spPr>
        <p:txBody>
          <a:bodyPr wrap="square" rtlCol="0">
            <a:spAutoFit/>
          </a:bodyPr>
          <a:lstStyle/>
          <a:p>
            <a:r>
              <a:rPr lang="fr" sz="1200" dirty="0"/>
              <a:t>Allemagne</a:t>
            </a:r>
            <a:endParaRPr lang="fr-FR" sz="1200" dirty="0"/>
          </a:p>
        </p:txBody>
      </p:sp>
      <p:sp>
        <p:nvSpPr>
          <p:cNvPr id="10" name="ZoneTexte 9"/>
          <p:cNvSpPr txBox="1"/>
          <p:nvPr/>
        </p:nvSpPr>
        <p:spPr>
          <a:xfrm>
            <a:off x="4459618" y="4011396"/>
            <a:ext cx="601511" cy="276999"/>
          </a:xfrm>
          <a:prstGeom prst="rect">
            <a:avLst/>
          </a:prstGeom>
          <a:noFill/>
        </p:spPr>
        <p:txBody>
          <a:bodyPr wrap="none" rtlCol="0">
            <a:spAutoFit/>
          </a:bodyPr>
          <a:lstStyle/>
          <a:p>
            <a:r>
              <a:rPr lang="fr-FR" sz="1200" b="1" dirty="0"/>
              <a:t>France</a:t>
            </a:r>
          </a:p>
        </p:txBody>
      </p:sp>
      <p:sp>
        <p:nvSpPr>
          <p:cNvPr id="11" name="ZoneTexte 10"/>
          <p:cNvSpPr txBox="1"/>
          <p:nvPr/>
        </p:nvSpPr>
        <p:spPr>
          <a:xfrm>
            <a:off x="3340103" y="2665421"/>
            <a:ext cx="725263" cy="276999"/>
          </a:xfrm>
          <a:prstGeom prst="rect">
            <a:avLst/>
          </a:prstGeom>
          <a:noFill/>
        </p:spPr>
        <p:txBody>
          <a:bodyPr wrap="none" rtlCol="0">
            <a:spAutoFit/>
          </a:bodyPr>
          <a:lstStyle/>
          <a:p>
            <a:r>
              <a:rPr lang="fr" sz="1200" dirty="0"/>
              <a:t>Pays-Bas</a:t>
            </a:r>
            <a:endParaRPr lang="fr-FR" sz="1200" dirty="0"/>
          </a:p>
        </p:txBody>
      </p:sp>
      <p:cxnSp>
        <p:nvCxnSpPr>
          <p:cNvPr id="13" name="Connecteur droit avec flèche 12"/>
          <p:cNvCxnSpPr/>
          <p:nvPr/>
        </p:nvCxnSpPr>
        <p:spPr>
          <a:xfrm flipV="1">
            <a:off x="5463080" y="3407354"/>
            <a:ext cx="36004" cy="74254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5508355" y="3794722"/>
            <a:ext cx="724878" cy="276999"/>
          </a:xfrm>
          <a:prstGeom prst="rect">
            <a:avLst/>
          </a:prstGeom>
          <a:noFill/>
        </p:spPr>
        <p:txBody>
          <a:bodyPr wrap="none" rtlCol="0">
            <a:spAutoFit/>
          </a:bodyPr>
          <a:lstStyle/>
          <a:p>
            <a:r>
              <a:rPr lang="fr" sz="1200" dirty="0"/>
              <a:t>Belgique</a:t>
            </a:r>
            <a:endParaRPr lang="fr-FR" sz="1200" dirty="0"/>
          </a:p>
        </p:txBody>
      </p:sp>
      <p:sp>
        <p:nvSpPr>
          <p:cNvPr id="34" name="ZoneTexte 33"/>
          <p:cNvSpPr txBox="1"/>
          <p:nvPr/>
        </p:nvSpPr>
        <p:spPr>
          <a:xfrm>
            <a:off x="3266592" y="3533301"/>
            <a:ext cx="817981" cy="276999"/>
          </a:xfrm>
          <a:prstGeom prst="rect">
            <a:avLst/>
          </a:prstGeom>
          <a:noFill/>
        </p:spPr>
        <p:txBody>
          <a:bodyPr wrap="none" rtlCol="0">
            <a:spAutoFit/>
          </a:bodyPr>
          <a:lstStyle/>
          <a:p>
            <a:r>
              <a:rPr lang="fr" sz="1200" dirty="0"/>
              <a:t>Zone euro</a:t>
            </a:r>
            <a:endParaRPr lang="fr-FR" sz="1200" dirty="0"/>
          </a:p>
        </p:txBody>
      </p:sp>
      <p:sp>
        <p:nvSpPr>
          <p:cNvPr id="35" name="ZoneTexte 34"/>
          <p:cNvSpPr txBox="1"/>
          <p:nvPr/>
        </p:nvSpPr>
        <p:spPr>
          <a:xfrm>
            <a:off x="1930967" y="3961253"/>
            <a:ext cx="704039" cy="276999"/>
          </a:xfrm>
          <a:prstGeom prst="rect">
            <a:avLst/>
          </a:prstGeom>
          <a:noFill/>
        </p:spPr>
        <p:txBody>
          <a:bodyPr wrap="none" rtlCol="0">
            <a:spAutoFit/>
          </a:bodyPr>
          <a:lstStyle/>
          <a:p>
            <a:r>
              <a:rPr lang="fr" sz="1200" dirty="0"/>
              <a:t>Espagne</a:t>
            </a:r>
            <a:endParaRPr lang="fr-FR" sz="1200" dirty="0"/>
          </a:p>
        </p:txBody>
      </p:sp>
      <p:sp>
        <p:nvSpPr>
          <p:cNvPr id="36" name="ZoneTexte 35"/>
          <p:cNvSpPr txBox="1"/>
          <p:nvPr/>
        </p:nvSpPr>
        <p:spPr>
          <a:xfrm>
            <a:off x="3159526" y="5047272"/>
            <a:ext cx="493790" cy="276999"/>
          </a:xfrm>
          <a:prstGeom prst="rect">
            <a:avLst/>
          </a:prstGeom>
          <a:noFill/>
        </p:spPr>
        <p:txBody>
          <a:bodyPr wrap="none" rtlCol="0">
            <a:spAutoFit/>
          </a:bodyPr>
          <a:lstStyle/>
          <a:p>
            <a:r>
              <a:rPr lang="fr" sz="1200" dirty="0"/>
              <a:t>Italie</a:t>
            </a:r>
            <a:endParaRPr lang="fr-FR" sz="1200" dirty="0"/>
          </a:p>
        </p:txBody>
      </p:sp>
      <p:sp>
        <p:nvSpPr>
          <p:cNvPr id="32" name="Titre 4"/>
          <p:cNvSpPr txBox="1">
            <a:spLocks/>
          </p:cNvSpPr>
          <p:nvPr/>
        </p:nvSpPr>
        <p:spPr>
          <a:xfrm>
            <a:off x="540767" y="30413"/>
            <a:ext cx="8676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cap="all" baseline="0">
                <a:solidFill>
                  <a:srgbClr val="31429C"/>
                </a:solidFill>
                <a:latin typeface="+mn-lt"/>
                <a:ea typeface="+mj-ea"/>
                <a:cs typeface="+mj-cs"/>
              </a:defRPr>
            </a:lvl1pPr>
          </a:lstStyle>
          <a:p>
            <a:r>
              <a:rPr lang="fr" dirty="0"/>
              <a:t>Immobilier résidentiel (8/11) </a:t>
            </a:r>
            <a:br>
              <a:rPr lang="fr" dirty="0"/>
            </a:br>
            <a:r>
              <a:rPr lang="fr" sz="1600" dirty="0">
                <a:solidFill>
                  <a:srgbClr val="205AA7"/>
                </a:solidFill>
              </a:rPr>
              <a:t>nouvelles tendances post-crise sanitaire (2/2)</a:t>
            </a:r>
            <a:endParaRPr lang="fr-FR" sz="1600" dirty="0">
              <a:solidFill>
                <a:srgbClr val="205AA7"/>
              </a:solidFill>
            </a:endParaRPr>
          </a:p>
        </p:txBody>
      </p:sp>
      <p:cxnSp>
        <p:nvCxnSpPr>
          <p:cNvPr id="33" name="Connecteur droit 32"/>
          <p:cNvCxnSpPr/>
          <p:nvPr/>
        </p:nvCxnSpPr>
        <p:spPr>
          <a:xfrm>
            <a:off x="669313" y="1988840"/>
            <a:ext cx="6278951"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79729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8000" y="116632"/>
            <a:ext cx="8229600" cy="1052736"/>
          </a:xfrm>
        </p:spPr>
        <p:txBody>
          <a:bodyPr>
            <a:normAutofit/>
          </a:bodyPr>
          <a:lstStyle/>
          <a:p>
            <a:r>
              <a:rPr lang="fr" dirty="0"/>
              <a:t>Immobilier résidentiel (9/11) </a:t>
            </a:r>
            <a:br>
              <a:rPr lang="fr" dirty="0"/>
            </a:br>
            <a:r>
              <a:rPr lang="fr" sz="1600" dirty="0"/>
              <a:t>politique macroprudentielle pour l’immobilier</a:t>
            </a:r>
            <a:endParaRPr lang="fr-FR" sz="1600" dirty="0"/>
          </a:p>
        </p:txBody>
      </p:sp>
      <p:sp>
        <p:nvSpPr>
          <p:cNvPr id="3" name="Espace réservé du numéro de diapositive 2"/>
          <p:cNvSpPr>
            <a:spLocks noGrp="1"/>
          </p:cNvSpPr>
          <p:nvPr>
            <p:ph type="sldNum" sz="quarter" idx="4"/>
          </p:nvPr>
        </p:nvSpPr>
        <p:spPr/>
        <p:txBody>
          <a:bodyPr/>
          <a:lstStyle/>
          <a:p>
            <a:fld id="{A5612AF6-3794-417C-8315-010C3BB3AD18}" type="slidenum">
              <a:rPr lang="fr-FR" smtClean="0"/>
              <a:pPr/>
              <a:t>64</a:t>
            </a:fld>
            <a:endParaRPr lang="fr-FR" dirty="0"/>
          </a:p>
        </p:txBody>
      </p:sp>
      <p:sp>
        <p:nvSpPr>
          <p:cNvPr id="4" name="Espace réservé du contenu 3"/>
          <p:cNvSpPr>
            <a:spLocks noGrp="1"/>
          </p:cNvSpPr>
          <p:nvPr>
            <p:ph idx="1"/>
          </p:nvPr>
        </p:nvSpPr>
        <p:spPr>
          <a:xfrm>
            <a:off x="421196" y="1052736"/>
            <a:ext cx="8229600" cy="3973168"/>
          </a:xfrm>
        </p:spPr>
        <p:txBody>
          <a:bodyPr/>
          <a:lstStyle/>
          <a:p>
            <a:r>
              <a:rPr lang="fr" sz="1800" dirty="0"/>
              <a:t>Instruments disponibles dans l‘Union Européenne pour gérer les vulnérabilités dans le secteur immobilier résidentiel :</a:t>
            </a:r>
          </a:p>
          <a:p>
            <a:endParaRPr lang="fr-FR" dirty="0"/>
          </a:p>
        </p:txBody>
      </p:sp>
      <p:sp>
        <p:nvSpPr>
          <p:cNvPr id="5" name="Espace réservé du pied de page 4"/>
          <p:cNvSpPr>
            <a:spLocks noGrp="1"/>
          </p:cNvSpPr>
          <p:nvPr>
            <p:ph type="ftr" sz="quarter" idx="3"/>
          </p:nvPr>
        </p:nvSpPr>
        <p:spPr/>
        <p:txBody>
          <a:bodyPr/>
          <a:lstStyle/>
          <a:p>
            <a:r>
              <a:rPr lang="fr" b="1" dirty="0" err="1"/>
              <a:t>Webinaire </a:t>
            </a:r>
            <a:r>
              <a:rPr lang="fr" b="1" dirty="0"/>
              <a:t>IBFI Immobilier | </a:t>
            </a:r>
            <a:r>
              <a:rPr lang="fr" b="1" dirty="0" err="1"/>
              <a:t>_ </a:t>
            </a:r>
            <a:r>
              <a:rPr lang="fr" dirty="0"/>
              <a:t>Surveillance de l'immobilier commercial et résidentiel pour concevoir des interventions macro-prudentielles</a:t>
            </a:r>
            <a:endParaRPr lang="fr-FR" dirty="0"/>
          </a:p>
        </p:txBody>
      </p:sp>
      <p:graphicFrame>
        <p:nvGraphicFramePr>
          <p:cNvPr id="6" name="Tableau 5"/>
          <p:cNvGraphicFramePr>
            <a:graphicFrameLocks noGrp="1"/>
          </p:cNvGraphicFramePr>
          <p:nvPr/>
        </p:nvGraphicFramePr>
        <p:xfrm>
          <a:off x="1090412" y="1791504"/>
          <a:ext cx="6984776" cy="4279720"/>
        </p:xfrm>
        <a:graphic>
          <a:graphicData uri="http://schemas.openxmlformats.org/drawingml/2006/table">
            <a:tbl>
              <a:tblPr firstRow="1" bandRow="1">
                <a:tableStyleId>{073A0DAA-6AF3-43AB-8588-CEC1D06C72B9}</a:tableStyleId>
              </a:tblPr>
              <a:tblGrid>
                <a:gridCol w="2227676">
                  <a:extLst>
                    <a:ext uri="{9D8B030D-6E8A-4147-A177-3AD203B41FA5}">
                      <a16:colId xmlns:a16="http://schemas.microsoft.com/office/drawing/2014/main" val="2146028421"/>
                    </a:ext>
                  </a:extLst>
                </a:gridCol>
                <a:gridCol w="4757100">
                  <a:extLst>
                    <a:ext uri="{9D8B030D-6E8A-4147-A177-3AD203B41FA5}">
                      <a16:colId xmlns:a16="http://schemas.microsoft.com/office/drawing/2014/main" val="1851977213"/>
                    </a:ext>
                  </a:extLst>
                </a:gridCol>
              </a:tblGrid>
              <a:tr h="1022265">
                <a:tc>
                  <a:txBody>
                    <a:bodyPr/>
                    <a:lstStyle/>
                    <a:p>
                      <a:pPr algn="ctr"/>
                      <a:r>
                        <a:rPr lang="fr-FR" sz="1400" b="1" dirty="0">
                          <a:solidFill>
                            <a:schemeClr val="tx1"/>
                          </a:solidFill>
                        </a:rPr>
                        <a:t>M</a:t>
                      </a:r>
                      <a:r>
                        <a:rPr lang="fr" sz="1400" b="1" dirty="0">
                          <a:solidFill>
                            <a:schemeClr val="tx1"/>
                          </a:solidFill>
                        </a:rPr>
                        <a:t>esures en capital</a:t>
                      </a:r>
                      <a:endParaRPr lang="fr-FR" sz="1400" b="1" dirty="0">
                        <a:solidFill>
                          <a:schemeClr val="tx1"/>
                        </a:solidFill>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indent="0" algn="l">
                        <a:buFontTx/>
                        <a:buNone/>
                      </a:pPr>
                      <a:r>
                        <a:rPr lang="fr" sz="1400" b="0" baseline="0" dirty="0">
                          <a:solidFill>
                            <a:schemeClr val="tx1"/>
                          </a:solidFill>
                        </a:rPr>
                        <a:t>Exigences spécifiques en matière de capital mises en </a:t>
                      </a:r>
                      <a:r>
                        <a:rPr lang="fr-FR" sz="1400" b="0" baseline="0" dirty="0">
                          <a:solidFill>
                            <a:schemeClr val="tx1"/>
                          </a:solidFill>
                        </a:rPr>
                        <a:t>œ</a:t>
                      </a:r>
                      <a:r>
                        <a:rPr lang="fr" sz="1400" b="0" baseline="0" dirty="0">
                          <a:solidFill>
                            <a:schemeClr val="tx1"/>
                          </a:solidFill>
                        </a:rPr>
                        <a:t>uvre à travers :</a:t>
                      </a:r>
                    </a:p>
                    <a:p>
                      <a:pPr marL="285750" indent="-285750" algn="l">
                        <a:buFont typeface="Arial" panose="020B0604020202020204" pitchFamily="34" charset="0"/>
                        <a:buChar char="•"/>
                      </a:pPr>
                      <a:r>
                        <a:rPr lang="fr-FR" sz="1400" b="0" baseline="0" dirty="0">
                          <a:solidFill>
                            <a:schemeClr val="tx1"/>
                          </a:solidFill>
                        </a:rPr>
                        <a:t>Poids assignés aux expositions (</a:t>
                      </a:r>
                      <a:r>
                        <a:rPr lang="fr-FR" sz="1400" b="0" i="1" baseline="0" dirty="0" err="1">
                          <a:solidFill>
                            <a:schemeClr val="tx1"/>
                          </a:solidFill>
                        </a:rPr>
                        <a:t>Risk-Weights</a:t>
                      </a:r>
                      <a:r>
                        <a:rPr lang="fr-FR" sz="1400" b="0" i="1" baseline="0" dirty="0">
                          <a:solidFill>
                            <a:schemeClr val="tx1"/>
                          </a:solidFill>
                        </a:rPr>
                        <a:t>, RW</a:t>
                      </a:r>
                      <a:r>
                        <a:rPr lang="fr-FR" sz="1400" b="0" baseline="0" dirty="0">
                          <a:solidFill>
                            <a:schemeClr val="tx1"/>
                          </a:solidFill>
                        </a:rPr>
                        <a:t>)</a:t>
                      </a:r>
                    </a:p>
                    <a:p>
                      <a:pPr marL="285750" indent="-285750" algn="l">
                        <a:buFont typeface="Arial" panose="020B0604020202020204" pitchFamily="34" charset="0"/>
                        <a:buChar char="•"/>
                      </a:pPr>
                      <a:r>
                        <a:rPr lang="fr" sz="1400" b="0" baseline="0" dirty="0">
                          <a:solidFill>
                            <a:schemeClr val="tx1"/>
                          </a:solidFill>
                        </a:rPr>
                        <a:t>Niveau « plancher » sur les poids assignés</a:t>
                      </a:r>
                      <a:endParaRPr lang="fr-FR" sz="1400" b="0" baseline="0" dirty="0">
                        <a:solidFill>
                          <a:schemeClr val="tx1"/>
                        </a:solidFill>
                      </a:endParaRPr>
                    </a:p>
                    <a:p>
                      <a:pPr marL="285750" indent="-285750" algn="l">
                        <a:buFont typeface="Arial" panose="020B0604020202020204" pitchFamily="34" charset="0"/>
                        <a:buChar char="•"/>
                      </a:pPr>
                      <a:r>
                        <a:rPr lang="fr" sz="1400" b="0" baseline="0" dirty="0">
                          <a:solidFill>
                            <a:schemeClr val="tx1"/>
                          </a:solidFill>
                        </a:rPr>
                        <a:t>Coussin pour le risque systémique sectorial</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1797087"/>
                  </a:ext>
                </a:extLst>
              </a:tr>
              <a:tr h="2100653">
                <a:tc>
                  <a:txBody>
                    <a:bodyPr/>
                    <a:lstStyle/>
                    <a:p>
                      <a:pPr algn="ctr"/>
                      <a:r>
                        <a:rPr lang="fr" sz="1400" b="1" dirty="0">
                          <a:solidFill>
                            <a:schemeClr val="tx1"/>
                          </a:solidFill>
                        </a:rPr>
                        <a:t>Mesures « emprunteurs »</a:t>
                      </a:r>
                      <a:endParaRPr lang="fr-FR" sz="1400" b="1" dirty="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fr" sz="1400" dirty="0"/>
                        <a:t>Mise en place de limites sur </a:t>
                      </a:r>
                      <a:r>
                        <a:rPr lang="fr" sz="1400" baseline="0" dirty="0"/>
                        <a:t>:</a:t>
                      </a:r>
                    </a:p>
                    <a:p>
                      <a:pPr marL="742950" lvl="1" indent="-285750" algn="l">
                        <a:buFont typeface="Arial" panose="020B0604020202020204" pitchFamily="34" charset="0"/>
                        <a:buChar char="•"/>
                      </a:pPr>
                      <a:r>
                        <a:rPr lang="fr" sz="1400" i="1" baseline="0" dirty="0"/>
                        <a:t>Loan-to Value </a:t>
                      </a:r>
                      <a:r>
                        <a:rPr lang="fr" sz="1400" baseline="0" dirty="0"/>
                        <a:t>(LTV),</a:t>
                      </a:r>
                    </a:p>
                    <a:p>
                      <a:pPr marL="742950" lvl="1" indent="-285750" algn="l">
                        <a:buFont typeface="Arial" panose="020B0604020202020204" pitchFamily="34" charset="0"/>
                        <a:buChar char="•"/>
                      </a:pPr>
                      <a:r>
                        <a:rPr lang="fr" sz="1400" baseline="0" dirty="0"/>
                        <a:t>Taux d’effort ou rapport service de la dette/revenu (DSTI),</a:t>
                      </a:r>
                    </a:p>
                    <a:p>
                      <a:pPr marL="742950" lvl="1" indent="-285750" algn="l">
                        <a:buFont typeface="Arial" panose="020B0604020202020204" pitchFamily="34" charset="0"/>
                        <a:buChar char="•"/>
                      </a:pPr>
                      <a:r>
                        <a:rPr lang="fr" sz="1400" baseline="0" dirty="0"/>
                        <a:t>Ratio dette/revenu (</a:t>
                      </a:r>
                      <a:r>
                        <a:rPr lang="fr" sz="1400" i="1" baseline="0" dirty="0"/>
                        <a:t>Debt-to-Income</a:t>
                      </a:r>
                      <a:r>
                        <a:rPr lang="fr" sz="1400" baseline="0" dirty="0"/>
                        <a:t>, DTI),</a:t>
                      </a:r>
                    </a:p>
                    <a:p>
                      <a:pPr marL="742950" lvl="1" indent="-285750" algn="l">
                        <a:buFont typeface="Arial" panose="020B0604020202020204" pitchFamily="34" charset="0"/>
                        <a:buChar char="•"/>
                      </a:pPr>
                      <a:r>
                        <a:rPr lang="fr" sz="1400" baseline="0" dirty="0"/>
                        <a:t>Ratio emprunt/revenus (</a:t>
                      </a:r>
                      <a:r>
                        <a:rPr lang="fr" sz="1400" i="1" baseline="0" dirty="0"/>
                        <a:t>Loan-To-Income</a:t>
                      </a:r>
                      <a:r>
                        <a:rPr lang="fr" sz="1400" baseline="0" dirty="0"/>
                        <a:t>, LTI),</a:t>
                      </a:r>
                    </a:p>
                    <a:p>
                      <a:pPr marL="742950" lvl="1" indent="-285750" algn="l">
                        <a:buFont typeface="Arial" panose="020B0604020202020204" pitchFamily="34" charset="0"/>
                        <a:buChar char="•"/>
                      </a:pPr>
                      <a:r>
                        <a:rPr lang="fr" sz="1400" baseline="0" dirty="0"/>
                        <a:t>Maturité du prêt,</a:t>
                      </a:r>
                    </a:p>
                    <a:p>
                      <a:pPr marL="742950" lvl="1" indent="-285750" algn="l">
                        <a:buFont typeface="Arial" panose="020B0604020202020204" pitchFamily="34" charset="0"/>
                        <a:buChar char="•"/>
                      </a:pPr>
                      <a:r>
                        <a:rPr lang="fr" sz="1400" baseline="0" dirty="0"/>
                        <a:t>Amortissement,</a:t>
                      </a:r>
                    </a:p>
                    <a:p>
                      <a:pPr marL="742950" lvl="1" indent="-285750" algn="l">
                        <a:buFont typeface="Arial" panose="020B0604020202020204" pitchFamily="34" charset="0"/>
                        <a:buChar char="•"/>
                      </a:pPr>
                      <a:r>
                        <a:rPr lang="fr" sz="1400" baseline="0" dirty="0"/>
                        <a:t>Effets de levier (pour REIF)</a:t>
                      </a:r>
                    </a:p>
                    <a:p>
                      <a:pPr marL="457200" lvl="1" indent="0" algn="l">
                        <a:buFont typeface="Arial" panose="020B0604020202020204" pitchFamily="34" charset="0"/>
                        <a:buNone/>
                      </a:pPr>
                      <a:endParaRPr lang="fr-FR" sz="1400" baseline="0" dirty="0"/>
                    </a:p>
                    <a:p>
                      <a:pPr marL="0" indent="0" algn="l">
                        <a:buFont typeface="Arial" panose="020B0604020202020204" pitchFamily="34" charset="0"/>
                        <a:buNone/>
                      </a:pPr>
                      <a:r>
                        <a:rPr lang="fr" sz="1400" baseline="0" dirty="0"/>
                        <a:t>Ces mesures peuvent être juridiquement contraignantes ou non (recommandations)</a:t>
                      </a:r>
                      <a:endParaRPr lang="fr-FR"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6724298"/>
                  </a:ext>
                </a:extLst>
              </a:tr>
              <a:tr h="469720">
                <a:tc>
                  <a:txBody>
                    <a:bodyPr/>
                    <a:lstStyle/>
                    <a:p>
                      <a:pPr algn="ctr"/>
                      <a:r>
                        <a:rPr lang="fr" sz="1400" b="1" dirty="0">
                          <a:solidFill>
                            <a:schemeClr val="tx1"/>
                          </a:solidFill>
                        </a:rPr>
                        <a:t>Autres</a:t>
                      </a:r>
                      <a:endParaRPr lang="fr-FR" sz="1400" b="1" dirty="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marL="0" indent="0" algn="l">
                        <a:buFont typeface="Arial" panose="020B0604020202020204" pitchFamily="34" charset="0"/>
                        <a:buNone/>
                      </a:pPr>
                      <a:r>
                        <a:rPr lang="fr" sz="1400" dirty="0"/>
                        <a:t>Suspension </a:t>
                      </a:r>
                      <a:r>
                        <a:rPr lang="fr" sz="1400" baseline="0" dirty="0"/>
                        <a:t>des rachats (pour les REIF)</a:t>
                      </a:r>
                      <a:endParaRPr lang="fr-FR"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576051508"/>
                  </a:ext>
                </a:extLst>
              </a:tr>
            </a:tbl>
          </a:graphicData>
        </a:graphic>
      </p:graphicFrame>
    </p:spTree>
    <p:extLst>
      <p:ext uri="{BB962C8B-B14F-4D97-AF65-F5344CB8AC3E}">
        <p14:creationId xmlns:p14="http://schemas.microsoft.com/office/powerpoint/2010/main" val="9956029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A5612AF6-3794-417C-8315-010C3BB3AD18}" type="slidenum">
              <a:rPr lang="fr-FR" smtClean="0"/>
              <a:pPr/>
              <a:t>65</a:t>
            </a:fld>
            <a:endParaRPr lang="fr-FR" dirty="0"/>
          </a:p>
        </p:txBody>
      </p:sp>
      <p:sp>
        <p:nvSpPr>
          <p:cNvPr id="5" name="Espace réservé du contenu 4"/>
          <p:cNvSpPr>
            <a:spLocks noGrp="1"/>
          </p:cNvSpPr>
          <p:nvPr>
            <p:ph idx="1"/>
          </p:nvPr>
        </p:nvSpPr>
        <p:spPr>
          <a:xfrm>
            <a:off x="468000" y="1268760"/>
            <a:ext cx="8229600" cy="5211240"/>
          </a:xfrm>
        </p:spPr>
        <p:txBody>
          <a:bodyPr>
            <a:normAutofit/>
          </a:bodyPr>
          <a:lstStyle/>
          <a:p>
            <a:pPr>
              <a:buFont typeface="Wingdings" panose="05000000000000000000" pitchFamily="2" charset="2"/>
              <a:buChar char="Ø"/>
            </a:pPr>
            <a:r>
              <a:rPr lang="fr" sz="2200" dirty="0"/>
              <a:t>Le HCSF impose aux banques pour 80% de leur production trimestrielle de nouveaux crédits à l’habitat de</a:t>
            </a:r>
          </a:p>
          <a:p>
            <a:pPr lvl="1"/>
            <a:r>
              <a:rPr lang="fr" sz="1800" b="1" dirty="0"/>
              <a:t>Ne pas dépasser 35% en matière de taux d’effort</a:t>
            </a:r>
          </a:p>
          <a:p>
            <a:pPr lvl="2"/>
            <a:r>
              <a:rPr lang="fr" sz="1400" b="1" dirty="0"/>
              <a:t>Comprend toutes les dettes des emprunteurs pour le numérateur,</a:t>
            </a:r>
          </a:p>
          <a:p>
            <a:pPr lvl="2"/>
            <a:r>
              <a:rPr lang="fr" sz="1400" b="1" dirty="0"/>
              <a:t>Comprend tous les emprunteurs y compris ceux qui empruntent par l'intermédiaire d'une société de personnes (SCI), </a:t>
            </a:r>
          </a:p>
          <a:p>
            <a:pPr lvl="2"/>
            <a:r>
              <a:rPr lang="fr" sz="1400" b="1" dirty="0"/>
              <a:t>Inclut tous les segments de marché (principal et locatif).</a:t>
            </a:r>
          </a:p>
          <a:p>
            <a:pPr marL="914400" lvl="2" indent="0">
              <a:buNone/>
            </a:pPr>
            <a:endParaRPr lang="en-GB" sz="1400" dirty="0"/>
          </a:p>
          <a:p>
            <a:pPr lvl="1"/>
            <a:r>
              <a:rPr lang="fr" sz="1800" b="1" dirty="0"/>
              <a:t>Respecter un plafond de maturité de 25 ans</a:t>
            </a:r>
          </a:p>
          <a:p>
            <a:pPr lvl="2"/>
            <a:r>
              <a:rPr lang="fr" sz="1400" b="1" dirty="0"/>
              <a:t>Diminuer la probabilité pour les emprunteurs d'avoir un choc de revenus à long terme.</a:t>
            </a:r>
          </a:p>
          <a:p>
            <a:pPr marL="914400" lvl="2" indent="0">
              <a:buNone/>
            </a:pPr>
            <a:endParaRPr lang="en-GB" sz="1400" dirty="0"/>
          </a:p>
          <a:p>
            <a:pPr>
              <a:buFont typeface="Wingdings" panose="05000000000000000000" pitchFamily="2" charset="2"/>
              <a:buChar char="Ø"/>
            </a:pPr>
            <a:r>
              <a:rPr lang="fr" sz="2200" dirty="0"/>
              <a:t>Les banques peuvent aller au-delà de ces critères pour 20% de leur production trimestrielle.</a:t>
            </a:r>
          </a:p>
          <a:p>
            <a:pPr>
              <a:buFont typeface="Wingdings" panose="05000000000000000000" pitchFamily="2" charset="2"/>
              <a:buChar char="Ø"/>
            </a:pPr>
            <a:r>
              <a:rPr lang="fr" sz="2200" dirty="0"/>
              <a:t>La mesure devint une contrainte règlementaire formelle </a:t>
            </a:r>
            <a:r>
              <a:rPr lang="fr" sz="2200" b="1" dirty="0"/>
              <a:t>à partir de janvier 2022 </a:t>
            </a:r>
            <a:r>
              <a:rPr lang="fr" sz="2200" dirty="0"/>
              <a:t>(via l'art. L631.2.1(5) du code monétaire et financier).</a:t>
            </a:r>
          </a:p>
          <a:p>
            <a:pPr>
              <a:buFont typeface="Wingdings" panose="05000000000000000000" pitchFamily="2" charset="2"/>
              <a:buChar char="Ø"/>
            </a:pPr>
            <a:endParaRPr lang="fr" sz="2400" dirty="0"/>
          </a:p>
          <a:p>
            <a:pPr marL="0" indent="0">
              <a:buNone/>
            </a:pPr>
            <a:endParaRPr lang="en-GB" sz="2000" b="1" dirty="0"/>
          </a:p>
        </p:txBody>
      </p:sp>
      <p:sp>
        <p:nvSpPr>
          <p:cNvPr id="6" name="Titre 1"/>
          <p:cNvSpPr txBox="1">
            <a:spLocks/>
          </p:cNvSpPr>
          <p:nvPr/>
        </p:nvSpPr>
        <p:spPr>
          <a:xfrm>
            <a:off x="468000" y="15118"/>
            <a:ext cx="8229600" cy="105273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b="1" kern="1200" cap="all" baseline="0">
                <a:solidFill>
                  <a:srgbClr val="205AA7"/>
                </a:solidFill>
                <a:latin typeface="+mn-lt"/>
                <a:ea typeface="+mj-ea"/>
                <a:cs typeface="+mj-cs"/>
              </a:defRPr>
            </a:lvl1pPr>
          </a:lstStyle>
          <a:p>
            <a:r>
              <a:rPr lang="fr" dirty="0"/>
              <a:t>Immobilier résidentiel (10/11) </a:t>
            </a:r>
            <a:br>
              <a:rPr lang="fr" dirty="0"/>
            </a:br>
            <a:r>
              <a:rPr lang="fr" sz="1400" dirty="0"/>
              <a:t>La norme du HCSF sur les conditions d’octroi de crédit pour le crédit a l’Habitat (1/2)</a:t>
            </a:r>
            <a:endParaRPr lang="fr-FR" sz="1400" dirty="0"/>
          </a:p>
        </p:txBody>
      </p:sp>
    </p:spTree>
    <p:extLst>
      <p:ext uri="{BB962C8B-B14F-4D97-AF65-F5344CB8AC3E}">
        <p14:creationId xmlns:p14="http://schemas.microsoft.com/office/powerpoint/2010/main" val="38218885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ce réservé du contenu 1"/>
          <p:cNvSpPr>
            <a:spLocks noGrp="1"/>
          </p:cNvSpPr>
          <p:nvPr>
            <p:ph sz="half" idx="1"/>
          </p:nvPr>
        </p:nvSpPr>
        <p:spPr>
          <a:xfrm>
            <a:off x="4725554" y="1143001"/>
            <a:ext cx="3986846" cy="5040560"/>
          </a:xfrm>
        </p:spPr>
        <p:txBody>
          <a:bodyPr/>
          <a:lstStyle/>
          <a:p>
            <a:pPr marL="0" indent="0">
              <a:buNone/>
            </a:pPr>
            <a:r>
              <a:rPr lang="fr" sz="1200" b="1" dirty="0"/>
              <a:t>Part du crédit à l’habitat avec une maturité supérieure à 35% (en %) </a:t>
            </a:r>
            <a:endParaRPr lang="fr" sz="1200" dirty="0">
              <a:solidFill>
                <a:schemeClr val="tx1"/>
              </a:solidFill>
            </a:endParaRPr>
          </a:p>
          <a:p>
            <a:pPr marL="0" indent="0">
              <a:buNone/>
            </a:pPr>
            <a:endParaRPr lang="fr-FR" sz="1200" dirty="0">
              <a:solidFill>
                <a:schemeClr val="tx1"/>
              </a:solidFill>
            </a:endParaRPr>
          </a:p>
          <a:p>
            <a:pPr marL="0" indent="0">
              <a:buNone/>
            </a:pPr>
            <a:endParaRPr lang="fr-FR" sz="1400" dirty="0">
              <a:solidFill>
                <a:schemeClr val="tx1"/>
              </a:solidFill>
            </a:endParaRPr>
          </a:p>
          <a:p>
            <a:pPr marL="0" indent="0">
              <a:buNone/>
            </a:pPr>
            <a:endParaRPr lang="fr-FR" sz="1400" dirty="0">
              <a:solidFill>
                <a:schemeClr val="tx1"/>
              </a:solidFill>
            </a:endParaRPr>
          </a:p>
          <a:p>
            <a:pPr marL="0" indent="0">
              <a:buNone/>
            </a:pPr>
            <a:endParaRPr lang="fr-FR" sz="1400" dirty="0">
              <a:solidFill>
                <a:schemeClr val="tx1"/>
              </a:solidFill>
            </a:endParaRPr>
          </a:p>
          <a:p>
            <a:pPr marL="0" indent="0">
              <a:buNone/>
            </a:pPr>
            <a:endParaRPr lang="fr-FR" sz="1400" dirty="0">
              <a:solidFill>
                <a:schemeClr val="tx1"/>
              </a:solidFill>
            </a:endParaRPr>
          </a:p>
          <a:p>
            <a:pPr marL="0" indent="0">
              <a:buNone/>
            </a:pPr>
            <a:endParaRPr lang="fr-FR" sz="1400" dirty="0">
              <a:solidFill>
                <a:schemeClr val="tx1"/>
              </a:solidFill>
            </a:endParaRPr>
          </a:p>
          <a:p>
            <a:pPr marL="0" indent="0">
              <a:buNone/>
            </a:pPr>
            <a:endParaRPr lang="fr-FR" sz="1400" dirty="0">
              <a:solidFill>
                <a:schemeClr val="tx1"/>
              </a:solidFill>
            </a:endParaRPr>
          </a:p>
          <a:p>
            <a:pPr marL="0" indent="0">
              <a:buNone/>
            </a:pPr>
            <a:endParaRPr lang="fr-FR" sz="1400" dirty="0">
              <a:solidFill>
                <a:schemeClr val="tx1"/>
              </a:solidFill>
            </a:endParaRPr>
          </a:p>
          <a:p>
            <a:pPr marL="0" indent="0">
              <a:buNone/>
            </a:pPr>
            <a:endParaRPr lang="fr-FR" sz="1400" dirty="0"/>
          </a:p>
          <a:p>
            <a:pPr marL="0" indent="0">
              <a:buNone/>
            </a:pPr>
            <a:endParaRPr lang="fr-FR" sz="1200" dirty="0">
              <a:solidFill>
                <a:schemeClr val="tx1"/>
              </a:solidFill>
            </a:endParaRPr>
          </a:p>
          <a:p>
            <a:pPr marL="0" indent="0">
              <a:buNone/>
            </a:pPr>
            <a:r>
              <a:rPr lang="fr-FR" sz="1200" b="1" dirty="0"/>
              <a:t>Maturité moyenne du crédit à l’habitat (en %)</a:t>
            </a:r>
          </a:p>
          <a:p>
            <a:pPr marL="0" indent="0">
              <a:buNone/>
            </a:pPr>
            <a:endParaRPr lang="fr-FR" sz="1400" dirty="0">
              <a:solidFill>
                <a:schemeClr val="tx1"/>
              </a:solidFill>
            </a:endParaRPr>
          </a:p>
          <a:p>
            <a:pPr marL="0" indent="0">
              <a:buNone/>
            </a:pPr>
            <a:endParaRPr lang="fr-FR" sz="1400" dirty="0">
              <a:solidFill>
                <a:schemeClr val="tx1"/>
              </a:solidFill>
            </a:endParaRPr>
          </a:p>
          <a:p>
            <a:pPr marL="0" indent="0">
              <a:buNone/>
            </a:pPr>
            <a:endParaRPr lang="fr-FR" sz="1400" dirty="0">
              <a:solidFill>
                <a:schemeClr val="tx1"/>
              </a:solidFill>
            </a:endParaRPr>
          </a:p>
          <a:p>
            <a:pPr marL="0" indent="0">
              <a:buNone/>
            </a:pPr>
            <a:endParaRPr lang="fr-FR" sz="1400" dirty="0">
              <a:solidFill>
                <a:schemeClr val="tx1"/>
              </a:solidFill>
            </a:endParaRPr>
          </a:p>
          <a:p>
            <a:pPr marL="0" indent="0">
              <a:buNone/>
            </a:pPr>
            <a:endParaRPr lang="fr-FR" sz="1400" dirty="0">
              <a:solidFill>
                <a:schemeClr val="tx1"/>
              </a:solidFill>
            </a:endParaRPr>
          </a:p>
          <a:p>
            <a:pPr marL="0" indent="0">
              <a:buNone/>
            </a:pPr>
            <a:endParaRPr lang="fr-FR" sz="1400" dirty="0">
              <a:solidFill>
                <a:schemeClr val="tx1"/>
              </a:solidFill>
            </a:endParaRPr>
          </a:p>
          <a:p>
            <a:pPr marL="0" indent="0">
              <a:buNone/>
            </a:pPr>
            <a:endParaRPr lang="fr-FR" sz="1400" dirty="0">
              <a:solidFill>
                <a:schemeClr val="tx1"/>
              </a:solidFill>
            </a:endParaRPr>
          </a:p>
          <a:p>
            <a:pPr marL="0" indent="0">
              <a:buNone/>
            </a:pPr>
            <a:endParaRPr lang="fr-FR" sz="1400" dirty="0">
              <a:solidFill>
                <a:schemeClr val="tx1"/>
              </a:solidFill>
            </a:endParaRPr>
          </a:p>
        </p:txBody>
      </p:sp>
      <p:sp>
        <p:nvSpPr>
          <p:cNvPr id="4" name="Espace réservé du numéro de diapositive 3"/>
          <p:cNvSpPr>
            <a:spLocks noGrp="1"/>
          </p:cNvSpPr>
          <p:nvPr>
            <p:ph type="sldNum" sz="quarter" idx="4"/>
          </p:nvPr>
        </p:nvSpPr>
        <p:spPr/>
        <p:txBody>
          <a:bodyPr/>
          <a:lstStyle/>
          <a:p>
            <a:fld id="{A5612AF6-3794-417C-8315-010C3BB3AD18}" type="slidenum">
              <a:rPr lang="fr-FR" smtClean="0"/>
              <a:pPr/>
              <a:t>66</a:t>
            </a:fld>
            <a:endParaRPr lang="fr-FR" dirty="0"/>
          </a:p>
        </p:txBody>
      </p:sp>
      <p:sp>
        <p:nvSpPr>
          <p:cNvPr id="14" name="Espace réservé du contenu 1"/>
          <p:cNvSpPr>
            <a:spLocks noGrp="1"/>
          </p:cNvSpPr>
          <p:nvPr>
            <p:ph sz="half" idx="1"/>
          </p:nvPr>
        </p:nvSpPr>
        <p:spPr>
          <a:xfrm>
            <a:off x="898790" y="1143001"/>
            <a:ext cx="3544858" cy="5166320"/>
          </a:xfrm>
        </p:spPr>
        <p:txBody>
          <a:bodyPr/>
          <a:lstStyle/>
          <a:p>
            <a:pPr marL="0" indent="0">
              <a:buNone/>
            </a:pPr>
            <a:r>
              <a:rPr lang="fr" sz="1200" b="1" dirty="0"/>
              <a:t>Part du crédit à l’habitat avec un taux d’effort supérieur à 35% (en %) </a:t>
            </a:r>
            <a:endParaRPr lang="fr" sz="1200" dirty="0">
              <a:solidFill>
                <a:schemeClr val="tx1"/>
              </a:solidFill>
            </a:endParaRPr>
          </a:p>
          <a:p>
            <a:pPr marL="0" indent="0">
              <a:buNone/>
            </a:pPr>
            <a:endParaRPr lang="fr-FR" sz="1200" dirty="0">
              <a:solidFill>
                <a:schemeClr val="tx1"/>
              </a:solidFill>
            </a:endParaRPr>
          </a:p>
          <a:p>
            <a:pPr marL="0" indent="0">
              <a:buNone/>
            </a:pPr>
            <a:endParaRPr lang="fr-FR" sz="1200" dirty="0">
              <a:solidFill>
                <a:schemeClr val="tx1"/>
              </a:solidFill>
            </a:endParaRPr>
          </a:p>
          <a:p>
            <a:pPr marL="0" indent="0">
              <a:buNone/>
            </a:pPr>
            <a:endParaRPr lang="fr-FR" sz="1200" dirty="0">
              <a:solidFill>
                <a:schemeClr val="tx1"/>
              </a:solidFill>
            </a:endParaRPr>
          </a:p>
          <a:p>
            <a:pPr marL="0" indent="0">
              <a:buNone/>
            </a:pPr>
            <a:endParaRPr lang="fr-FR" sz="1200" dirty="0">
              <a:solidFill>
                <a:schemeClr val="tx1"/>
              </a:solidFill>
            </a:endParaRPr>
          </a:p>
          <a:p>
            <a:pPr marL="0" indent="0">
              <a:buNone/>
            </a:pPr>
            <a:endParaRPr lang="fr-FR" sz="1200" dirty="0">
              <a:solidFill>
                <a:schemeClr val="tx1"/>
              </a:solidFill>
            </a:endParaRPr>
          </a:p>
          <a:p>
            <a:pPr marL="0" indent="0">
              <a:buNone/>
            </a:pPr>
            <a:endParaRPr lang="fr-FR" sz="1200" dirty="0">
              <a:solidFill>
                <a:schemeClr val="tx1"/>
              </a:solidFill>
            </a:endParaRPr>
          </a:p>
          <a:p>
            <a:pPr marL="0" indent="0">
              <a:buNone/>
            </a:pPr>
            <a:endParaRPr lang="fr-FR" sz="1200" dirty="0">
              <a:solidFill>
                <a:schemeClr val="tx1"/>
              </a:solidFill>
            </a:endParaRPr>
          </a:p>
          <a:p>
            <a:pPr marL="0" indent="0">
              <a:buNone/>
            </a:pPr>
            <a:endParaRPr lang="fr-FR" sz="1200" dirty="0">
              <a:solidFill>
                <a:schemeClr val="tx1"/>
              </a:solidFill>
            </a:endParaRPr>
          </a:p>
          <a:p>
            <a:pPr marL="0" indent="0">
              <a:buNone/>
            </a:pPr>
            <a:endParaRPr lang="fr-FR" sz="1200" dirty="0">
              <a:solidFill>
                <a:schemeClr val="tx1"/>
              </a:solidFill>
            </a:endParaRPr>
          </a:p>
          <a:p>
            <a:pPr marL="0" indent="0">
              <a:buNone/>
            </a:pPr>
            <a:endParaRPr lang="fr-FR" sz="1200" dirty="0">
              <a:solidFill>
                <a:schemeClr val="tx1"/>
              </a:solidFill>
            </a:endParaRPr>
          </a:p>
          <a:p>
            <a:pPr marL="0" indent="0">
              <a:buNone/>
            </a:pPr>
            <a:endParaRPr lang="fr" sz="1200" b="1" dirty="0"/>
          </a:p>
          <a:p>
            <a:pPr marL="0" indent="0">
              <a:buNone/>
            </a:pPr>
            <a:r>
              <a:rPr lang="fr" sz="1200" b="1" dirty="0"/>
              <a:t>Taux d’effort moyen du crédit à l’habitat (en %) </a:t>
            </a:r>
            <a:endParaRPr lang="fr" sz="1200" dirty="0">
              <a:solidFill>
                <a:schemeClr val="tx1"/>
              </a:solidFill>
            </a:endParaRPr>
          </a:p>
          <a:p>
            <a:pPr marL="0" indent="0">
              <a:buNone/>
            </a:pPr>
            <a:endParaRPr lang="fr-FR" sz="1200" dirty="0">
              <a:solidFill>
                <a:schemeClr val="tx1"/>
              </a:solidFill>
            </a:endParaRPr>
          </a:p>
          <a:p>
            <a:pPr marL="0" indent="0">
              <a:buNone/>
            </a:pPr>
            <a:endParaRPr lang="fr-FR" sz="1400" dirty="0">
              <a:solidFill>
                <a:schemeClr val="tx1"/>
              </a:solidFill>
            </a:endParaRPr>
          </a:p>
          <a:p>
            <a:pPr marL="0" indent="0">
              <a:buNone/>
            </a:pPr>
            <a:endParaRPr lang="fr-FR" sz="1400" dirty="0">
              <a:solidFill>
                <a:schemeClr val="tx1"/>
              </a:solidFill>
            </a:endParaRPr>
          </a:p>
          <a:p>
            <a:pPr marL="0" indent="0">
              <a:buNone/>
            </a:pPr>
            <a:endParaRPr lang="fr-FR" sz="1400" dirty="0">
              <a:solidFill>
                <a:schemeClr val="tx1"/>
              </a:solidFill>
            </a:endParaRPr>
          </a:p>
          <a:p>
            <a:pPr marL="0" indent="0">
              <a:buNone/>
            </a:pPr>
            <a:endParaRPr lang="fr-FR" sz="1400" dirty="0">
              <a:solidFill>
                <a:schemeClr val="tx1"/>
              </a:solidFill>
            </a:endParaRPr>
          </a:p>
          <a:p>
            <a:pPr marL="0" indent="0">
              <a:buNone/>
            </a:pPr>
            <a:endParaRPr lang="fr-FR" sz="1400" dirty="0">
              <a:solidFill>
                <a:schemeClr val="tx1"/>
              </a:solidFill>
            </a:endParaRPr>
          </a:p>
          <a:p>
            <a:pPr marL="0" indent="0">
              <a:buNone/>
            </a:pPr>
            <a:endParaRPr lang="fr-FR" sz="1400" dirty="0">
              <a:solidFill>
                <a:schemeClr val="tx1"/>
              </a:solidFill>
            </a:endParaRPr>
          </a:p>
          <a:p>
            <a:pPr marL="0" indent="0">
              <a:buNone/>
            </a:pPr>
            <a:endParaRPr lang="fr-FR" dirty="0">
              <a:solidFill>
                <a:schemeClr val="tx1"/>
              </a:solidFill>
            </a:endParaRPr>
          </a:p>
          <a:p>
            <a:pPr marL="0" indent="0">
              <a:buNone/>
            </a:pPr>
            <a:endParaRPr lang="fr-FR" sz="1400" dirty="0">
              <a:solidFill>
                <a:schemeClr val="tx1"/>
              </a:solidFill>
            </a:endParaRPr>
          </a:p>
          <a:p>
            <a:pPr marL="0" indent="0">
              <a:buNone/>
            </a:pPr>
            <a:endParaRPr lang="fr-FR" sz="1400" dirty="0">
              <a:solidFill>
                <a:schemeClr val="tx1"/>
              </a:solidFill>
            </a:endParaRPr>
          </a:p>
          <a:p>
            <a:pPr marL="0" indent="0">
              <a:buNone/>
            </a:pPr>
            <a:endParaRPr lang="fr-FR" sz="1400" dirty="0">
              <a:solidFill>
                <a:schemeClr val="tx1"/>
              </a:solidFill>
            </a:endParaRPr>
          </a:p>
          <a:p>
            <a:pPr marL="0" indent="0">
              <a:buNone/>
            </a:pPr>
            <a:endParaRPr lang="fr-FR" sz="1400" dirty="0">
              <a:solidFill>
                <a:schemeClr val="tx1"/>
              </a:solidFill>
            </a:endParaRPr>
          </a:p>
          <a:p>
            <a:pPr marL="0" indent="0">
              <a:buNone/>
            </a:pPr>
            <a:endParaRPr lang="fr-FR" sz="1400" dirty="0">
              <a:solidFill>
                <a:schemeClr val="tx1"/>
              </a:solidFill>
            </a:endParaRPr>
          </a:p>
          <a:p>
            <a:pPr marL="0" indent="0">
              <a:buNone/>
            </a:pPr>
            <a:endParaRPr lang="fr-FR" sz="1400" dirty="0">
              <a:solidFill>
                <a:schemeClr val="tx1"/>
              </a:solidFill>
            </a:endParaRPr>
          </a:p>
          <a:p>
            <a:pPr marL="0" indent="0">
              <a:buNone/>
            </a:pPr>
            <a:endParaRPr lang="fr-FR" sz="1400" dirty="0">
              <a:solidFill>
                <a:schemeClr val="tx1"/>
              </a:solidFill>
            </a:endParaRPr>
          </a:p>
          <a:p>
            <a:pPr marL="0" indent="0">
              <a:buNone/>
            </a:pPr>
            <a:endParaRPr lang="fr-FR" sz="1400" dirty="0">
              <a:solidFill>
                <a:schemeClr val="tx1"/>
              </a:solidFill>
            </a:endParaRPr>
          </a:p>
          <a:p>
            <a:pPr marL="0" indent="0">
              <a:buNone/>
            </a:pPr>
            <a:endParaRPr lang="fr-FR" sz="1400" dirty="0">
              <a:solidFill>
                <a:schemeClr val="tx1"/>
              </a:solidFill>
            </a:endParaRPr>
          </a:p>
          <a:p>
            <a:pPr marL="0" indent="0">
              <a:buNone/>
            </a:pPr>
            <a:endParaRPr lang="fr-FR" sz="1400" dirty="0">
              <a:solidFill>
                <a:schemeClr val="tx1"/>
              </a:solidFill>
            </a:endParaRPr>
          </a:p>
          <a:p>
            <a:pPr marL="0" indent="0">
              <a:buNone/>
            </a:pPr>
            <a:endParaRPr lang="fr-FR" sz="1400" dirty="0">
              <a:solidFill>
                <a:schemeClr val="tx1"/>
              </a:solidFill>
            </a:endParaRPr>
          </a:p>
          <a:p>
            <a:pPr marL="0" indent="0">
              <a:buNone/>
            </a:pPr>
            <a:endParaRPr lang="fr-FR" sz="1400" dirty="0">
              <a:solidFill>
                <a:schemeClr val="tx1"/>
              </a:solidFill>
            </a:endParaRPr>
          </a:p>
          <a:p>
            <a:pPr marL="0" indent="0">
              <a:buNone/>
            </a:pPr>
            <a:endParaRPr lang="fr-FR" sz="1400" dirty="0">
              <a:solidFill>
                <a:schemeClr val="tx1"/>
              </a:solidFill>
            </a:endParaRPr>
          </a:p>
          <a:p>
            <a:pPr marL="0" indent="0">
              <a:buNone/>
            </a:pPr>
            <a:endParaRPr lang="fr-FR" sz="1400" dirty="0">
              <a:solidFill>
                <a:schemeClr val="tx1"/>
              </a:solidFill>
            </a:endParaRPr>
          </a:p>
          <a:p>
            <a:pPr marL="0" indent="0">
              <a:buNone/>
            </a:pPr>
            <a:endParaRPr lang="fr-FR" sz="1400" dirty="0">
              <a:solidFill>
                <a:schemeClr val="tx1"/>
              </a:solidFill>
            </a:endParaRPr>
          </a:p>
        </p:txBody>
      </p:sp>
      <p:graphicFrame>
        <p:nvGraphicFramePr>
          <p:cNvPr id="16" name="Graphique 15"/>
          <p:cNvGraphicFramePr>
            <a:graphicFrameLocks/>
          </p:cNvGraphicFramePr>
          <p:nvPr/>
        </p:nvGraphicFramePr>
        <p:xfrm>
          <a:off x="771240" y="1778303"/>
          <a:ext cx="3249794" cy="20823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Graphique 16"/>
          <p:cNvGraphicFramePr>
            <a:graphicFrameLocks/>
          </p:cNvGraphicFramePr>
          <p:nvPr/>
        </p:nvGraphicFramePr>
        <p:xfrm>
          <a:off x="725345" y="4541002"/>
          <a:ext cx="3175836" cy="208238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Graphique 17"/>
          <p:cNvGraphicFramePr>
            <a:graphicFrameLocks/>
          </p:cNvGraphicFramePr>
          <p:nvPr/>
        </p:nvGraphicFramePr>
        <p:xfrm>
          <a:off x="5049099" y="4502022"/>
          <a:ext cx="3095465" cy="208238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Graphique 18"/>
          <p:cNvGraphicFramePr>
            <a:graphicFrameLocks/>
          </p:cNvGraphicFramePr>
          <p:nvPr/>
        </p:nvGraphicFramePr>
        <p:xfrm>
          <a:off x="4951447" y="1739323"/>
          <a:ext cx="3175835" cy="2082388"/>
        </p:xfrm>
        <a:graphic>
          <a:graphicData uri="http://schemas.openxmlformats.org/drawingml/2006/chart">
            <c:chart xmlns:c="http://schemas.openxmlformats.org/drawingml/2006/chart" xmlns:r="http://schemas.openxmlformats.org/officeDocument/2006/relationships" r:id="rId6"/>
          </a:graphicData>
        </a:graphic>
      </p:graphicFrame>
      <p:sp>
        <p:nvSpPr>
          <p:cNvPr id="10" name="Titre 1"/>
          <p:cNvSpPr txBox="1">
            <a:spLocks/>
          </p:cNvSpPr>
          <p:nvPr/>
        </p:nvSpPr>
        <p:spPr>
          <a:xfrm>
            <a:off x="482800" y="338476"/>
            <a:ext cx="8229600" cy="686941"/>
          </a:xfrm>
          <a:prstGeom prst="rect">
            <a:avLst/>
          </a:prstGeom>
        </p:spPr>
        <p:txBody>
          <a:bodyPr vert="horz" lIns="91440" tIns="45720" rIns="91440" bIns="45720" rtlCol="0" anchor="ctr">
            <a:normAutofit fontScale="85000" lnSpcReduction="10000"/>
          </a:bodyPr>
          <a:lstStyle>
            <a:lvl1pPr algn="l" defTabSz="914400" rtl="0" eaLnBrk="1" latinLnBrk="0" hangingPunct="1">
              <a:spcBef>
                <a:spcPct val="0"/>
              </a:spcBef>
              <a:buNone/>
              <a:defRPr sz="2400" b="1" kern="1200" cap="all" baseline="0">
                <a:solidFill>
                  <a:srgbClr val="205AA7"/>
                </a:solidFill>
                <a:latin typeface="+mn-lt"/>
                <a:ea typeface="+mj-ea"/>
                <a:cs typeface="+mj-cs"/>
              </a:defRPr>
            </a:lvl1pPr>
          </a:lstStyle>
          <a:p>
            <a:r>
              <a:rPr lang="fr" sz="2800" dirty="0"/>
              <a:t>Immobilier résidentiel (11/11) </a:t>
            </a:r>
            <a:br>
              <a:rPr lang="fr" dirty="0"/>
            </a:br>
            <a:r>
              <a:rPr lang="fr" sz="1600" dirty="0"/>
              <a:t>La norme du HCSF sur les conditions d’octroi de crédit pour le crédit a l’Habitat: Impact (2/2)</a:t>
            </a:r>
            <a:endParaRPr lang="fr-FR" sz="1600" dirty="0"/>
          </a:p>
        </p:txBody>
      </p:sp>
      <p:cxnSp>
        <p:nvCxnSpPr>
          <p:cNvPr id="11" name="Connecteur droit 10"/>
          <p:cNvCxnSpPr/>
          <p:nvPr/>
        </p:nvCxnSpPr>
        <p:spPr>
          <a:xfrm>
            <a:off x="725345" y="1739323"/>
            <a:ext cx="367240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771240" y="4293096"/>
            <a:ext cx="3672408"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643017" y="6569870"/>
            <a:ext cx="4572000" cy="276999"/>
          </a:xfrm>
          <a:prstGeom prst="rect">
            <a:avLst/>
          </a:prstGeom>
        </p:spPr>
        <p:txBody>
          <a:bodyPr>
            <a:spAutoFit/>
          </a:bodyPr>
          <a:lstStyle/>
          <a:p>
            <a:pPr algn="r"/>
            <a:r>
              <a:rPr lang="fr" sz="1200" b="1" dirty="0"/>
              <a:t>Source : reporting réglementaire CREDITHAB ; Calculs ACPR</a:t>
            </a:r>
            <a:endParaRPr lang="fr-FR" sz="1200" b="1" dirty="0"/>
          </a:p>
        </p:txBody>
      </p:sp>
      <p:cxnSp>
        <p:nvCxnSpPr>
          <p:cNvPr id="15" name="Connecteur droit 14"/>
          <p:cNvCxnSpPr/>
          <p:nvPr/>
        </p:nvCxnSpPr>
        <p:spPr>
          <a:xfrm>
            <a:off x="4769992" y="1743845"/>
            <a:ext cx="367240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4703160" y="4293096"/>
            <a:ext cx="3672408"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72135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0" y="155575"/>
            <a:ext cx="2324100" cy="460375"/>
          </a:xfrm>
          <a:prstGeom prst="rect">
            <a:avLst/>
          </a:prstGeom>
        </p:spPr>
        <p:txBody>
          <a:bodyPr vert="horz" wrap="square" lIns="0" tIns="33975" rIns="0" bIns="0" rtlCol="0" anchor="ctr">
            <a:spAutoFit/>
          </a:bodyPr>
          <a:lstStyle/>
          <a:p>
            <a:pPr marL="25168">
              <a:spcBef>
                <a:spcPts val="268"/>
              </a:spcBef>
            </a:pPr>
            <a:r>
              <a:rPr spc="-40" dirty="0"/>
              <a:t>Feuille</a:t>
            </a:r>
            <a:r>
              <a:rPr spc="-119" dirty="0"/>
              <a:t> </a:t>
            </a:r>
            <a:r>
              <a:rPr spc="-99" dirty="0"/>
              <a:t>de</a:t>
            </a:r>
            <a:r>
              <a:rPr spc="-109" dirty="0"/>
              <a:t> </a:t>
            </a:r>
            <a:r>
              <a:rPr spc="-69" dirty="0"/>
              <a:t>route</a:t>
            </a:r>
          </a:p>
        </p:txBody>
      </p:sp>
      <p:sp>
        <p:nvSpPr>
          <p:cNvPr id="3" name="object 3"/>
          <p:cNvSpPr txBox="1"/>
          <p:nvPr/>
        </p:nvSpPr>
        <p:spPr>
          <a:xfrm>
            <a:off x="971600" y="1556792"/>
            <a:ext cx="7465780" cy="5243392"/>
          </a:xfrm>
          <a:prstGeom prst="rect">
            <a:avLst/>
          </a:prstGeom>
        </p:spPr>
        <p:txBody>
          <a:bodyPr vert="horz" wrap="square" lIns="0" tIns="23909" rIns="0" bIns="0" rtlCol="0">
            <a:spAutoFit/>
          </a:bodyPr>
          <a:lstStyle/>
          <a:p>
            <a:pPr>
              <a:spcBef>
                <a:spcPts val="79"/>
              </a:spcBef>
            </a:pPr>
            <a:endParaRPr sz="2000" dirty="0">
              <a:solidFill>
                <a:schemeClr val="bg2"/>
              </a:solidFill>
              <a:cs typeface="Tahoma"/>
            </a:endParaRPr>
          </a:p>
          <a:p>
            <a:pPr marL="366809" indent="-342900">
              <a:spcBef>
                <a:spcPts val="10"/>
              </a:spcBef>
              <a:buFont typeface="Wingdings" panose="05000000000000000000" pitchFamily="2" charset="2"/>
              <a:buChar char="Ø"/>
              <a:tabLst>
                <a:tab pos="346054" algn="l"/>
              </a:tabLst>
            </a:pPr>
            <a:r>
              <a:rPr lang="fr-FR" sz="2000" dirty="0">
                <a:solidFill>
                  <a:schemeClr val="bg2"/>
                </a:solidFill>
                <a:cs typeface="Tahoma"/>
              </a:rPr>
              <a:t>La</a:t>
            </a:r>
            <a:r>
              <a:rPr lang="fr-FR" sz="2000" spc="-79" dirty="0">
                <a:solidFill>
                  <a:schemeClr val="bg2"/>
                </a:solidFill>
                <a:cs typeface="Tahoma"/>
              </a:rPr>
              <a:t> stabilité </a:t>
            </a:r>
            <a:r>
              <a:rPr lang="fr-FR" sz="2000" spc="-59" dirty="0">
                <a:solidFill>
                  <a:schemeClr val="bg2"/>
                </a:solidFill>
                <a:cs typeface="Tahoma"/>
              </a:rPr>
              <a:t>financière, c’est quoi </a:t>
            </a:r>
            <a:r>
              <a:rPr lang="fr-FR" sz="2000" spc="-99" dirty="0">
                <a:solidFill>
                  <a:schemeClr val="bg2"/>
                </a:solidFill>
                <a:cs typeface="Tahoma"/>
              </a:rPr>
              <a:t>?</a:t>
            </a:r>
          </a:p>
          <a:p>
            <a:pPr marL="23909">
              <a:spcBef>
                <a:spcPts val="10"/>
              </a:spcBef>
              <a:tabLst>
                <a:tab pos="346054" algn="l"/>
              </a:tabLst>
            </a:pPr>
            <a:endParaRPr lang="fr-FR" sz="2000" spc="-99" dirty="0">
              <a:solidFill>
                <a:schemeClr val="bg2"/>
              </a:solidFill>
              <a:cs typeface="Tahoma"/>
            </a:endParaRPr>
          </a:p>
          <a:p>
            <a:pPr marL="366809" indent="-342900">
              <a:spcBef>
                <a:spcPts val="10"/>
              </a:spcBef>
              <a:buFont typeface="Wingdings" panose="05000000000000000000" pitchFamily="2" charset="2"/>
              <a:buChar char="Ø"/>
              <a:tabLst>
                <a:tab pos="346054" algn="l"/>
              </a:tabLst>
            </a:pPr>
            <a:r>
              <a:rPr lang="fr-FR" sz="2000" dirty="0">
                <a:solidFill>
                  <a:schemeClr val="bg2"/>
                </a:solidFill>
              </a:rPr>
              <a:t>Ce que l’histoire nous apprend</a:t>
            </a:r>
          </a:p>
          <a:p>
            <a:pPr marL="23909">
              <a:spcBef>
                <a:spcPts val="10"/>
              </a:spcBef>
              <a:tabLst>
                <a:tab pos="346054" algn="l"/>
              </a:tabLst>
            </a:pPr>
            <a:endParaRPr lang="fr-FR" sz="2000" spc="-40" dirty="0">
              <a:solidFill>
                <a:schemeClr val="bg2"/>
              </a:solidFill>
              <a:cs typeface="Tahoma"/>
            </a:endParaRPr>
          </a:p>
          <a:p>
            <a:pPr marL="366809" indent="-342900">
              <a:spcBef>
                <a:spcPts val="10"/>
              </a:spcBef>
              <a:buFont typeface="Wingdings" panose="05000000000000000000" pitchFamily="2" charset="2"/>
              <a:buChar char="Ø"/>
              <a:tabLst>
                <a:tab pos="346054" algn="l"/>
              </a:tabLst>
            </a:pPr>
            <a:r>
              <a:rPr lang="fr-FR" sz="2000" spc="-40" dirty="0">
                <a:solidFill>
                  <a:schemeClr val="bg2"/>
                </a:solidFill>
                <a:cs typeface="Tahoma"/>
              </a:rPr>
              <a:t> </a:t>
            </a:r>
            <a:r>
              <a:rPr sz="2000" spc="-40" dirty="0">
                <a:solidFill>
                  <a:schemeClr val="bg2"/>
                </a:solidFill>
                <a:cs typeface="Tahoma"/>
              </a:rPr>
              <a:t>Les</a:t>
            </a:r>
            <a:r>
              <a:rPr sz="2000" spc="-50" dirty="0">
                <a:solidFill>
                  <a:schemeClr val="bg2"/>
                </a:solidFill>
                <a:cs typeface="Tahoma"/>
              </a:rPr>
              <a:t> </a:t>
            </a:r>
            <a:r>
              <a:rPr sz="2000" spc="-69" dirty="0">
                <a:solidFill>
                  <a:schemeClr val="bg2"/>
                </a:solidFill>
                <a:cs typeface="Tahoma"/>
              </a:rPr>
              <a:t>principes</a:t>
            </a:r>
            <a:r>
              <a:rPr sz="2000" spc="-40" dirty="0">
                <a:solidFill>
                  <a:schemeClr val="bg2"/>
                </a:solidFill>
                <a:cs typeface="Tahoma"/>
              </a:rPr>
              <a:t> </a:t>
            </a:r>
            <a:r>
              <a:rPr sz="2000" spc="-89" dirty="0">
                <a:solidFill>
                  <a:schemeClr val="bg2"/>
                </a:solidFill>
                <a:cs typeface="Tahoma"/>
              </a:rPr>
              <a:t>de</a:t>
            </a:r>
            <a:r>
              <a:rPr sz="2000" spc="-30" dirty="0">
                <a:solidFill>
                  <a:schemeClr val="bg2"/>
                </a:solidFill>
                <a:cs typeface="Tahoma"/>
              </a:rPr>
              <a:t> </a:t>
            </a:r>
            <a:r>
              <a:rPr sz="2000" dirty="0">
                <a:solidFill>
                  <a:schemeClr val="bg2"/>
                </a:solidFill>
                <a:cs typeface="Tahoma"/>
              </a:rPr>
              <a:t>la</a:t>
            </a:r>
            <a:r>
              <a:rPr sz="2000" spc="-40" dirty="0">
                <a:solidFill>
                  <a:schemeClr val="bg2"/>
                </a:solidFill>
                <a:cs typeface="Tahoma"/>
              </a:rPr>
              <a:t> politique </a:t>
            </a:r>
            <a:r>
              <a:rPr sz="2000" spc="-20" dirty="0">
                <a:solidFill>
                  <a:schemeClr val="bg2"/>
                </a:solidFill>
                <a:cs typeface="Tahoma"/>
              </a:rPr>
              <a:t>macroprudentielle</a:t>
            </a:r>
            <a:endParaRPr sz="2000" dirty="0">
              <a:solidFill>
                <a:schemeClr val="bg2"/>
              </a:solidFill>
              <a:cs typeface="Tahoma"/>
            </a:endParaRPr>
          </a:p>
          <a:p>
            <a:pPr marL="342900" indent="-342900">
              <a:spcBef>
                <a:spcPts val="79"/>
              </a:spcBef>
              <a:buFont typeface="Wingdings" panose="05000000000000000000" pitchFamily="2" charset="2"/>
              <a:buChar char="Ø"/>
            </a:pPr>
            <a:endParaRPr sz="2000" dirty="0">
              <a:solidFill>
                <a:schemeClr val="bg2"/>
              </a:solidFill>
              <a:cs typeface="Tahoma"/>
            </a:endParaRPr>
          </a:p>
          <a:p>
            <a:pPr marL="366809" indent="-342900">
              <a:spcBef>
                <a:spcPts val="10"/>
              </a:spcBef>
              <a:buFont typeface="Wingdings" panose="05000000000000000000" pitchFamily="2" charset="2"/>
              <a:buChar char="Ø"/>
              <a:tabLst>
                <a:tab pos="346054" algn="l"/>
              </a:tabLst>
            </a:pPr>
            <a:r>
              <a:rPr sz="2000" dirty="0">
                <a:solidFill>
                  <a:schemeClr val="bg2"/>
                </a:solidFill>
                <a:cs typeface="Tahoma"/>
              </a:rPr>
              <a:t>Le</a:t>
            </a:r>
            <a:r>
              <a:rPr sz="2000" spc="-69" dirty="0">
                <a:solidFill>
                  <a:schemeClr val="bg2"/>
                </a:solidFill>
                <a:cs typeface="Tahoma"/>
              </a:rPr>
              <a:t> cadre </a:t>
            </a:r>
            <a:r>
              <a:rPr lang="fr-FR" sz="2000" spc="-20" dirty="0">
                <a:solidFill>
                  <a:schemeClr val="bg2"/>
                </a:solidFill>
                <a:cs typeface="Tahoma"/>
              </a:rPr>
              <a:t>institutionnel</a:t>
            </a:r>
          </a:p>
          <a:p>
            <a:pPr marL="366809" indent="-342900">
              <a:spcBef>
                <a:spcPts val="10"/>
              </a:spcBef>
              <a:buFont typeface="Wingdings" panose="05000000000000000000" pitchFamily="2" charset="2"/>
              <a:buChar char="Ø"/>
              <a:tabLst>
                <a:tab pos="346054" algn="l"/>
              </a:tabLst>
            </a:pPr>
            <a:endParaRPr lang="fr-FR" sz="2000" spc="-20" dirty="0">
              <a:solidFill>
                <a:schemeClr val="bg2"/>
              </a:solidFill>
              <a:cs typeface="Tahoma"/>
            </a:endParaRPr>
          </a:p>
          <a:p>
            <a:pPr marL="366809" indent="-342900">
              <a:spcBef>
                <a:spcPts val="10"/>
              </a:spcBef>
              <a:buFont typeface="Wingdings" panose="05000000000000000000" pitchFamily="2" charset="2"/>
              <a:buChar char="Ø"/>
              <a:tabLst>
                <a:tab pos="346054" algn="l"/>
              </a:tabLst>
            </a:pPr>
            <a:r>
              <a:rPr lang="fr-FR" sz="2000" dirty="0">
                <a:solidFill>
                  <a:srgbClr val="205AA7"/>
                </a:solidFill>
                <a:cs typeface="Tahoma"/>
              </a:rPr>
              <a:t>Tour d’horizon des risques et réponses </a:t>
            </a:r>
            <a:r>
              <a:rPr lang="fr-FR" sz="2000" dirty="0" err="1">
                <a:solidFill>
                  <a:srgbClr val="205AA7"/>
                </a:solidFill>
                <a:cs typeface="Tahoma"/>
              </a:rPr>
              <a:t>macroprudentielles</a:t>
            </a:r>
            <a:endParaRPr lang="fr-FR" sz="2000" dirty="0">
              <a:solidFill>
                <a:srgbClr val="205AA7"/>
              </a:solidFill>
              <a:cs typeface="Tahoma"/>
            </a:endParaRPr>
          </a:p>
          <a:p>
            <a:pPr marL="1281209" lvl="2" indent="-342900">
              <a:spcBef>
                <a:spcPts val="10"/>
              </a:spcBef>
              <a:buFont typeface="Wingdings" panose="05000000000000000000" pitchFamily="2" charset="2"/>
              <a:buChar char="Ø"/>
              <a:tabLst>
                <a:tab pos="346054" algn="l"/>
              </a:tabLst>
            </a:pPr>
            <a:r>
              <a:rPr lang="fr-FR" sz="2000" dirty="0">
                <a:solidFill>
                  <a:schemeClr val="bg2"/>
                </a:solidFill>
                <a:cs typeface="Tahoma"/>
              </a:rPr>
              <a:t>Risques cycliques et coussin </a:t>
            </a:r>
            <a:r>
              <a:rPr lang="fr-FR" sz="2000" dirty="0" err="1">
                <a:solidFill>
                  <a:schemeClr val="bg2"/>
                </a:solidFill>
                <a:cs typeface="Tahoma"/>
              </a:rPr>
              <a:t>contracyclique</a:t>
            </a:r>
            <a:endParaRPr lang="fr-FR" sz="2000" dirty="0">
              <a:solidFill>
                <a:schemeClr val="bg2"/>
              </a:solidFill>
              <a:cs typeface="Tahoma"/>
            </a:endParaRPr>
          </a:p>
          <a:p>
            <a:pPr marL="1281209" lvl="2" indent="-342900">
              <a:spcBef>
                <a:spcPts val="10"/>
              </a:spcBef>
              <a:buFont typeface="Wingdings" panose="05000000000000000000" pitchFamily="2" charset="2"/>
              <a:buChar char="Ø"/>
              <a:tabLst>
                <a:tab pos="346054" algn="l"/>
              </a:tabLst>
            </a:pPr>
            <a:r>
              <a:rPr lang="fr-FR" sz="2000" dirty="0">
                <a:solidFill>
                  <a:srgbClr val="205AA7"/>
                </a:solidFill>
                <a:cs typeface="Tahoma"/>
              </a:rPr>
              <a:t>Marchés immobiliers : </a:t>
            </a:r>
            <a:r>
              <a:rPr lang="fr-FR" sz="2000" dirty="0">
                <a:solidFill>
                  <a:schemeClr val="bg2"/>
                </a:solidFill>
                <a:cs typeface="Tahoma"/>
              </a:rPr>
              <a:t>résidentiel et </a:t>
            </a:r>
            <a:r>
              <a:rPr lang="fr-FR" sz="2000" dirty="0">
                <a:solidFill>
                  <a:srgbClr val="205AA7"/>
                </a:solidFill>
                <a:cs typeface="Tahoma"/>
              </a:rPr>
              <a:t>commercial</a:t>
            </a:r>
          </a:p>
          <a:p>
            <a:pPr marL="366809" indent="-342900">
              <a:spcBef>
                <a:spcPts val="10"/>
              </a:spcBef>
              <a:buFont typeface="Wingdings" panose="05000000000000000000" pitchFamily="2" charset="2"/>
              <a:buChar char="Ø"/>
              <a:tabLst>
                <a:tab pos="346054" algn="l"/>
              </a:tabLst>
            </a:pPr>
            <a:endParaRPr lang="fr-FR" sz="2000" dirty="0">
              <a:solidFill>
                <a:schemeClr val="bg2"/>
              </a:solidFill>
              <a:cs typeface="Tahoma"/>
            </a:endParaRPr>
          </a:p>
          <a:p>
            <a:pPr marL="23909">
              <a:spcBef>
                <a:spcPts val="10"/>
              </a:spcBef>
              <a:tabLst>
                <a:tab pos="346054" algn="l"/>
              </a:tabLst>
            </a:pPr>
            <a:endParaRPr sz="2000" dirty="0">
              <a:latin typeface="Tahoma"/>
              <a:cs typeface="Tahoma"/>
            </a:endParaRPr>
          </a:p>
          <a:p>
            <a:pPr>
              <a:spcBef>
                <a:spcPts val="89"/>
              </a:spcBef>
            </a:pPr>
            <a:endParaRPr lang="fr-FR" sz="2000" dirty="0">
              <a:latin typeface="Tahoma"/>
              <a:cs typeface="Tahoma"/>
            </a:endParaRPr>
          </a:p>
          <a:p>
            <a:pPr>
              <a:spcBef>
                <a:spcPts val="89"/>
              </a:spcBef>
            </a:pPr>
            <a:endParaRPr sz="3666" dirty="0">
              <a:latin typeface="Tahoma"/>
              <a:cs typeface="Tahoma"/>
            </a:endParaRPr>
          </a:p>
        </p:txBody>
      </p:sp>
    </p:spTree>
    <p:extLst>
      <p:ext uri="{BB962C8B-B14F-4D97-AF65-F5344CB8AC3E}">
        <p14:creationId xmlns:p14="http://schemas.microsoft.com/office/powerpoint/2010/main" val="2738776615"/>
      </p:ext>
    </p:extLst>
  </p:cSld>
  <p:clrMapOvr>
    <a:masterClrMapping/>
  </p:clrMapOvr>
  <p:transition>
    <p:cut/>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 dirty="0"/>
              <a:t>Immobilier Commercial (1/5)</a:t>
            </a:r>
            <a:br>
              <a:rPr lang="fr" dirty="0"/>
            </a:br>
            <a:r>
              <a:rPr lang="fr" sz="1600" dirty="0"/>
              <a:t>Effets de la C</a:t>
            </a:r>
            <a:r>
              <a:rPr lang="fr-FR" sz="1600" dirty="0"/>
              <a:t>r</a:t>
            </a:r>
            <a:r>
              <a:rPr lang="fr" sz="1600" dirty="0"/>
              <a:t>ise COVID sur l'immobilier Commercial : un impact à court-terme </a:t>
            </a:r>
            <a:endParaRPr lang="fr-FR" sz="1600" dirty="0"/>
          </a:p>
        </p:txBody>
      </p:sp>
      <p:sp>
        <p:nvSpPr>
          <p:cNvPr id="4" name="Espace réservé du numéro de diapositive 3"/>
          <p:cNvSpPr>
            <a:spLocks noGrp="1"/>
          </p:cNvSpPr>
          <p:nvPr>
            <p:ph type="sldNum" sz="quarter" idx="4"/>
          </p:nvPr>
        </p:nvSpPr>
        <p:spPr/>
        <p:txBody>
          <a:bodyPr/>
          <a:lstStyle/>
          <a:p>
            <a:fld id="{A5612AF6-3794-417C-8315-010C3BB3AD18}" type="slidenum">
              <a:rPr lang="fr-FR" smtClean="0"/>
              <a:pPr/>
              <a:t>68</a:t>
            </a:fld>
            <a:endParaRPr lang="fr-FR" dirty="0"/>
          </a:p>
        </p:txBody>
      </p:sp>
      <p:sp>
        <p:nvSpPr>
          <p:cNvPr id="6" name="Espace réservé du contenu 5"/>
          <p:cNvSpPr txBox="1">
            <a:spLocks/>
          </p:cNvSpPr>
          <p:nvPr/>
        </p:nvSpPr>
        <p:spPr>
          <a:xfrm>
            <a:off x="468000" y="1772816"/>
            <a:ext cx="7776864" cy="3600400"/>
          </a:xfrm>
          <a:prstGeom prst="rect">
            <a:avLst/>
          </a:prstGeom>
        </p:spPr>
        <p:txBody>
          <a:bodyPr vert="horz" lIns="91440" tIns="45720" rIns="91440" bIns="45720" rtlCol="0">
            <a:noAutofit/>
          </a:bodyPr>
          <a:lstStyle>
            <a:lvl1pPr marL="252000" indent="-252000" algn="l" defTabSz="914400" rtl="0" eaLnBrk="1" latinLnBrk="0" hangingPunct="1">
              <a:spcBef>
                <a:spcPct val="20000"/>
              </a:spcBef>
              <a:buFont typeface="Wingdings" panose="05000000000000000000" pitchFamily="2" charset="2"/>
              <a:buChar char="§"/>
              <a:defRPr sz="2600" kern="1200">
                <a:solidFill>
                  <a:srgbClr val="205AA7"/>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rgbClr val="205AA7"/>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 sz="1800" b="1" dirty="0"/>
              <a:t>La crise sanitaire a eu un effet direct sur ce secteur :</a:t>
            </a:r>
          </a:p>
          <a:p>
            <a:pPr lvl="1"/>
            <a:r>
              <a:rPr lang="fr" sz="1400" dirty="0">
                <a:solidFill>
                  <a:schemeClr val="accent3"/>
                </a:solidFill>
              </a:rPr>
              <a:t>La demande pour le segment « bureaux » de ce secteur fut affectée par le recours massif au télétravail.</a:t>
            </a:r>
            <a:endParaRPr lang="fr-FR" sz="1400" dirty="0"/>
          </a:p>
          <a:p>
            <a:pPr lvl="1"/>
            <a:r>
              <a:rPr lang="fr" sz="1400" dirty="0"/>
              <a:t>De nombreuses activités ouvertes au public ont également fermé :</a:t>
            </a:r>
          </a:p>
          <a:p>
            <a:pPr lvl="2"/>
            <a:r>
              <a:rPr lang="fr-FR" sz="1200" dirty="0"/>
              <a:t>C</a:t>
            </a:r>
            <a:r>
              <a:rPr lang="fr" sz="1200" dirty="0"/>
              <a:t>ommerces de détail,</a:t>
            </a:r>
          </a:p>
          <a:p>
            <a:pPr lvl="2"/>
            <a:r>
              <a:rPr lang="fr" sz="1200" dirty="0"/>
              <a:t>Entrepôts (substitution du commerce électronique).</a:t>
            </a:r>
            <a:endParaRPr lang="en-US" sz="1200" dirty="0"/>
          </a:p>
          <a:p>
            <a:pPr marL="914400" lvl="2" indent="0">
              <a:buNone/>
            </a:pPr>
            <a:endParaRPr lang="fr-FR" sz="1800" dirty="0"/>
          </a:p>
          <a:p>
            <a:r>
              <a:rPr lang="fr-FR" sz="1800" dirty="0"/>
              <a:t>Il est possible </a:t>
            </a:r>
            <a:r>
              <a:rPr lang="fr-FR" sz="1800" b="1" dirty="0"/>
              <a:t>de quantifier les effets sur ce marché </a:t>
            </a:r>
            <a:r>
              <a:rPr lang="fr-FR" sz="1800" dirty="0"/>
              <a:t>en regardant </a:t>
            </a:r>
            <a:r>
              <a:rPr lang="fr-FR" sz="1800" b="1" dirty="0"/>
              <a:t>i) soit la demande pour la location ii) soit la demande pour l’investissement.</a:t>
            </a:r>
          </a:p>
        </p:txBody>
      </p:sp>
    </p:spTree>
    <p:extLst>
      <p:ext uri="{BB962C8B-B14F-4D97-AF65-F5344CB8AC3E}">
        <p14:creationId xmlns:p14="http://schemas.microsoft.com/office/powerpoint/2010/main" val="2707927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 dirty="0"/>
              <a:t>Immobilier Commercial (2/5)</a:t>
            </a:r>
            <a:br>
              <a:rPr lang="fr" dirty="0"/>
            </a:br>
            <a:r>
              <a:rPr lang="fr" sz="1800" dirty="0"/>
              <a:t>Demande pour la Location : augmentation du taux de vacance et baisse des loyers de marché</a:t>
            </a:r>
            <a:endParaRPr lang="fr-FR" sz="1800" dirty="0"/>
          </a:p>
        </p:txBody>
      </p:sp>
      <p:sp>
        <p:nvSpPr>
          <p:cNvPr id="4" name="Espace réservé du numéro de diapositive 3"/>
          <p:cNvSpPr>
            <a:spLocks noGrp="1"/>
          </p:cNvSpPr>
          <p:nvPr>
            <p:ph type="sldNum" sz="quarter" idx="4"/>
          </p:nvPr>
        </p:nvSpPr>
        <p:spPr/>
        <p:txBody>
          <a:bodyPr/>
          <a:lstStyle/>
          <a:p>
            <a:fld id="{A5612AF6-3794-417C-8315-010C3BB3AD18}" type="slidenum">
              <a:rPr lang="fr-FR" smtClean="0"/>
              <a:pPr/>
              <a:t>69</a:t>
            </a:fld>
            <a:endParaRPr lang="fr-FR" dirty="0"/>
          </a:p>
        </p:txBody>
      </p:sp>
      <p:sp>
        <p:nvSpPr>
          <p:cNvPr id="8" name="ZoneTexte 7"/>
          <p:cNvSpPr txBox="1"/>
          <p:nvPr/>
        </p:nvSpPr>
        <p:spPr>
          <a:xfrm>
            <a:off x="510241" y="1378366"/>
            <a:ext cx="3672408" cy="307777"/>
          </a:xfrm>
          <a:prstGeom prst="rect">
            <a:avLst/>
          </a:prstGeom>
          <a:noFill/>
        </p:spPr>
        <p:txBody>
          <a:bodyPr wrap="square" rtlCol="0">
            <a:spAutoFit/>
          </a:bodyPr>
          <a:lstStyle/>
          <a:p>
            <a:r>
              <a:rPr lang="fr" sz="1400" b="1" dirty="0">
                <a:solidFill>
                  <a:schemeClr val="accent3"/>
                </a:solidFill>
              </a:rPr>
              <a:t>Taux de vacance par segment en France</a:t>
            </a:r>
            <a:endParaRPr lang="fr-FR" sz="1400" b="1" dirty="0">
              <a:solidFill>
                <a:schemeClr val="accent3"/>
              </a:solidFill>
            </a:endParaRPr>
          </a:p>
        </p:txBody>
      </p:sp>
      <p:sp>
        <p:nvSpPr>
          <p:cNvPr id="9" name="ZoneTexte 8"/>
          <p:cNvSpPr txBox="1"/>
          <p:nvPr/>
        </p:nvSpPr>
        <p:spPr>
          <a:xfrm>
            <a:off x="4599030" y="1326509"/>
            <a:ext cx="4453696" cy="523220"/>
          </a:xfrm>
          <a:prstGeom prst="rect">
            <a:avLst/>
          </a:prstGeom>
          <a:noFill/>
        </p:spPr>
        <p:txBody>
          <a:bodyPr wrap="square" rtlCol="0">
            <a:spAutoFit/>
          </a:bodyPr>
          <a:lstStyle/>
          <a:p>
            <a:r>
              <a:rPr lang="fr" sz="1400" b="1" dirty="0">
                <a:solidFill>
                  <a:schemeClr val="accent3"/>
                </a:solidFill>
              </a:rPr>
              <a:t>Croissance des loyers de marchépar segment en France</a:t>
            </a:r>
          </a:p>
          <a:p>
            <a:endParaRPr lang="fr-FR" sz="1400" b="1" dirty="0">
              <a:solidFill>
                <a:schemeClr val="accent3"/>
              </a:solidFill>
            </a:endParaRPr>
          </a:p>
        </p:txBody>
      </p:sp>
      <p:sp>
        <p:nvSpPr>
          <p:cNvPr id="10" name="ZoneTexte 9"/>
          <p:cNvSpPr txBox="1"/>
          <p:nvPr/>
        </p:nvSpPr>
        <p:spPr>
          <a:xfrm>
            <a:off x="626361" y="4293096"/>
            <a:ext cx="3384376" cy="276999"/>
          </a:xfrm>
          <a:prstGeom prst="rect">
            <a:avLst/>
          </a:prstGeom>
          <a:noFill/>
        </p:spPr>
        <p:txBody>
          <a:bodyPr wrap="square" rtlCol="0">
            <a:spAutoFit/>
          </a:bodyPr>
          <a:lstStyle/>
          <a:p>
            <a:r>
              <a:rPr lang="fr" sz="1200" b="1" dirty="0"/>
              <a:t>Source :</a:t>
            </a:r>
            <a:r>
              <a:rPr lang="fr" sz="1200" dirty="0"/>
              <a:t> MSCI</a:t>
            </a:r>
            <a:endParaRPr lang="fr-FR" sz="1200" dirty="0"/>
          </a:p>
        </p:txBody>
      </p:sp>
      <p:sp>
        <p:nvSpPr>
          <p:cNvPr id="11" name="ZoneTexte 10"/>
          <p:cNvSpPr txBox="1"/>
          <p:nvPr/>
        </p:nvSpPr>
        <p:spPr>
          <a:xfrm>
            <a:off x="4658808" y="4293096"/>
            <a:ext cx="4053592" cy="276999"/>
          </a:xfrm>
          <a:prstGeom prst="rect">
            <a:avLst/>
          </a:prstGeom>
          <a:noFill/>
        </p:spPr>
        <p:txBody>
          <a:bodyPr wrap="square" rtlCol="0">
            <a:spAutoFit/>
          </a:bodyPr>
          <a:lstStyle>
            <a:defPPr>
              <a:defRPr lang="fr-FR"/>
            </a:defPPr>
            <a:lvl1pPr>
              <a:defRPr sz="1200" b="1">
                <a:solidFill>
                  <a:schemeClr val="tx2"/>
                </a:solidFill>
              </a:defRPr>
            </a:lvl1pPr>
          </a:lstStyle>
          <a:p>
            <a:r>
              <a:rPr lang="fr" dirty="0">
                <a:solidFill>
                  <a:schemeClr val="tx1"/>
                </a:solidFill>
              </a:rPr>
              <a:t>Source : </a:t>
            </a:r>
            <a:r>
              <a:rPr lang="fr" b="0" dirty="0">
                <a:solidFill>
                  <a:schemeClr val="tx1"/>
                </a:solidFill>
              </a:rPr>
              <a:t>MSCI</a:t>
            </a:r>
            <a:endParaRPr lang="fr-FR" b="0" dirty="0">
              <a:solidFill>
                <a:schemeClr val="tx1"/>
              </a:solidFill>
            </a:endParaRPr>
          </a:p>
        </p:txBody>
      </p:sp>
      <p:cxnSp>
        <p:nvCxnSpPr>
          <p:cNvPr id="13" name="Connecteur droit 12"/>
          <p:cNvCxnSpPr/>
          <p:nvPr/>
        </p:nvCxnSpPr>
        <p:spPr>
          <a:xfrm>
            <a:off x="626361" y="1729680"/>
            <a:ext cx="367240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4658808" y="1729680"/>
            <a:ext cx="379839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Espace réservé du contenu 5"/>
          <p:cNvSpPr txBox="1">
            <a:spLocks/>
          </p:cNvSpPr>
          <p:nvPr/>
        </p:nvSpPr>
        <p:spPr>
          <a:xfrm>
            <a:off x="626361" y="4682086"/>
            <a:ext cx="7846931" cy="984252"/>
          </a:xfrm>
          <a:prstGeom prst="rect">
            <a:avLst/>
          </a:prstGeom>
        </p:spPr>
        <p:txBody>
          <a:bodyPr vert="horz" lIns="91440" tIns="45720" rIns="91440" bIns="45720" rtlCol="0">
            <a:noAutofit/>
          </a:bodyPr>
          <a:lstStyle>
            <a:lvl1pPr marL="252000" indent="-252000" algn="l" defTabSz="914400" rtl="0" eaLnBrk="1" latinLnBrk="0" hangingPunct="1">
              <a:spcBef>
                <a:spcPct val="20000"/>
              </a:spcBef>
              <a:buFont typeface="Wingdings" panose="05000000000000000000" pitchFamily="2" charset="2"/>
              <a:buChar char="§"/>
              <a:defRPr sz="2600" kern="1200">
                <a:solidFill>
                  <a:srgbClr val="205AA7"/>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rgbClr val="205AA7"/>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 sz="1600" u="sng" dirty="0"/>
              <a:t>Tendances mondiales en 2020 :</a:t>
            </a:r>
          </a:p>
          <a:p>
            <a:pPr lvl="1"/>
            <a:r>
              <a:rPr lang="fr" sz="1400" dirty="0"/>
              <a:t>Hausse du taux de vacance (+1,3 pp).</a:t>
            </a:r>
          </a:p>
          <a:p>
            <a:pPr lvl="1"/>
            <a:r>
              <a:rPr lang="fr" sz="1400" dirty="0"/>
              <a:t>Baisse de la croissance des loyers de marché (-1,2 pp).</a:t>
            </a:r>
          </a:p>
          <a:p>
            <a:r>
              <a:rPr lang="fr" sz="1600" u="sng" dirty="0"/>
              <a:t>Effets hétérogènes :</a:t>
            </a:r>
          </a:p>
          <a:p>
            <a:pPr lvl="1"/>
            <a:r>
              <a:rPr lang="fr" sz="1400" dirty="0"/>
              <a:t>Fort impact sur le segment industriel (effet « rattrapage ») et le segment « commerce de détail».</a:t>
            </a:r>
            <a:endParaRPr lang="en-US" sz="1400" dirty="0"/>
          </a:p>
        </p:txBody>
      </p:sp>
      <p:pic>
        <p:nvPicPr>
          <p:cNvPr id="5" name="Image 4"/>
          <p:cNvPicPr>
            <a:picLocks noChangeAspect="1"/>
          </p:cNvPicPr>
          <p:nvPr/>
        </p:nvPicPr>
        <p:blipFill>
          <a:blip r:embed="rId2"/>
          <a:stretch>
            <a:fillRect/>
          </a:stretch>
        </p:blipFill>
        <p:spPr>
          <a:xfrm>
            <a:off x="629833" y="1897493"/>
            <a:ext cx="3346122" cy="2179579"/>
          </a:xfrm>
          <a:prstGeom prst="rect">
            <a:avLst/>
          </a:prstGeom>
        </p:spPr>
      </p:pic>
      <p:pic>
        <p:nvPicPr>
          <p:cNvPr id="6" name="Image 5"/>
          <p:cNvPicPr>
            <a:picLocks noChangeAspect="1"/>
          </p:cNvPicPr>
          <p:nvPr/>
        </p:nvPicPr>
        <p:blipFill>
          <a:blip r:embed="rId3"/>
          <a:stretch>
            <a:fillRect/>
          </a:stretch>
        </p:blipFill>
        <p:spPr>
          <a:xfrm>
            <a:off x="4658808" y="1896061"/>
            <a:ext cx="3760285" cy="2253020"/>
          </a:xfrm>
          <a:prstGeom prst="rect">
            <a:avLst/>
          </a:prstGeom>
        </p:spPr>
      </p:pic>
    </p:spTree>
    <p:extLst>
      <p:ext uri="{BB962C8B-B14F-4D97-AF65-F5344CB8AC3E}">
        <p14:creationId xmlns:p14="http://schemas.microsoft.com/office/powerpoint/2010/main" val="3416004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14538" y="192723"/>
            <a:ext cx="3819723" cy="523220"/>
          </a:xfrm>
          <a:prstGeom prst="rect">
            <a:avLst/>
          </a:prstGeom>
        </p:spPr>
        <p:txBody>
          <a:bodyPr wrap="square">
            <a:spAutoFit/>
          </a:bodyPr>
          <a:lstStyle/>
          <a:p>
            <a:r>
              <a:rPr lang="fr-FR" sz="2800" b="1" dirty="0">
                <a:solidFill>
                  <a:schemeClr val="bg1"/>
                </a:solidFill>
                <a:latin typeface="Arial" panose="020B0604020202020204" pitchFamily="34" charset="0"/>
                <a:cs typeface="Arial" panose="020B0604020202020204" pitchFamily="34" charset="0"/>
              </a:rPr>
              <a:t>Le système financier</a:t>
            </a:r>
            <a:r>
              <a:rPr lang="fr-FR" sz="2800" b="1" dirty="0">
                <a:solidFill>
                  <a:schemeClr val="bg1"/>
                </a:solidFill>
              </a:rPr>
              <a:t>  </a:t>
            </a:r>
            <a:endParaRPr lang="fr-FR" sz="2800" dirty="0"/>
          </a:p>
        </p:txBody>
      </p:sp>
      <p:sp>
        <p:nvSpPr>
          <p:cNvPr id="5" name="Rectangle 4"/>
          <p:cNvSpPr/>
          <p:nvPr/>
        </p:nvSpPr>
        <p:spPr>
          <a:xfrm>
            <a:off x="4244454" y="792000"/>
            <a:ext cx="4899546" cy="504056"/>
          </a:xfrm>
          <a:prstGeom prst="rect">
            <a:avLst/>
          </a:prstGeom>
          <a:solidFill>
            <a:srgbClr val="FDD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2B5CAD"/>
                </a:solidFill>
              </a:rPr>
              <a:t>Le </a:t>
            </a:r>
            <a:r>
              <a:rPr lang="fr-FR" sz="2800" b="1" dirty="0" err="1">
                <a:solidFill>
                  <a:srgbClr val="2B5CAD"/>
                </a:solidFill>
              </a:rPr>
              <a:t>shadow-banking</a:t>
            </a:r>
            <a:r>
              <a:rPr lang="fr-FR" sz="2800" b="1" dirty="0">
                <a:solidFill>
                  <a:srgbClr val="2B5CAD"/>
                </a:solidFill>
              </a:rPr>
              <a:t> ou l’IFNB</a:t>
            </a:r>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5696" y="1484784"/>
            <a:ext cx="5883554" cy="5230441"/>
          </a:xfrm>
          <a:prstGeom prst="rect">
            <a:avLst/>
          </a:prstGeom>
        </p:spPr>
      </p:pic>
    </p:spTree>
    <p:extLst>
      <p:ext uri="{BB962C8B-B14F-4D97-AF65-F5344CB8AC3E}">
        <p14:creationId xmlns:p14="http://schemas.microsoft.com/office/powerpoint/2010/main" val="36520357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 dirty="0"/>
              <a:t>Immobilier Commercial (3/5)</a:t>
            </a:r>
            <a:br>
              <a:rPr lang="fr" dirty="0"/>
            </a:br>
            <a:r>
              <a:rPr lang="fr" sz="1800" dirty="0"/>
              <a:t>Demande d'investissement : baisse des transactions et des prix (1/2)</a:t>
            </a:r>
            <a:endParaRPr lang="fr-FR" sz="1800" dirty="0"/>
          </a:p>
        </p:txBody>
      </p:sp>
      <p:sp>
        <p:nvSpPr>
          <p:cNvPr id="4" name="Espace réservé du numéro de diapositive 3"/>
          <p:cNvSpPr>
            <a:spLocks noGrp="1"/>
          </p:cNvSpPr>
          <p:nvPr>
            <p:ph type="sldNum" sz="quarter" idx="4"/>
          </p:nvPr>
        </p:nvSpPr>
        <p:spPr/>
        <p:txBody>
          <a:bodyPr/>
          <a:lstStyle/>
          <a:p>
            <a:fld id="{A5612AF6-3794-417C-8315-010C3BB3AD18}" type="slidenum">
              <a:rPr lang="fr-FR" smtClean="0"/>
              <a:pPr/>
              <a:t>70</a:t>
            </a:fld>
            <a:endParaRPr lang="fr-FR" dirty="0"/>
          </a:p>
        </p:txBody>
      </p:sp>
      <p:sp>
        <p:nvSpPr>
          <p:cNvPr id="8" name="ZoneTexte 7"/>
          <p:cNvSpPr txBox="1"/>
          <p:nvPr/>
        </p:nvSpPr>
        <p:spPr>
          <a:xfrm>
            <a:off x="626361" y="1196752"/>
            <a:ext cx="3672408" cy="523220"/>
          </a:xfrm>
          <a:prstGeom prst="rect">
            <a:avLst/>
          </a:prstGeom>
          <a:noFill/>
        </p:spPr>
        <p:txBody>
          <a:bodyPr wrap="square" rtlCol="0">
            <a:spAutoFit/>
          </a:bodyPr>
          <a:lstStyle/>
          <a:p>
            <a:r>
              <a:rPr lang="fr" sz="1400" b="1" dirty="0">
                <a:solidFill>
                  <a:schemeClr val="accent3"/>
                </a:solidFill>
              </a:rPr>
              <a:t>Volume de transactions, par trimestre en France (3 derniers trimestres, en mds d’euros)</a:t>
            </a:r>
            <a:endParaRPr lang="fr-FR" sz="1400" b="1" dirty="0">
              <a:solidFill>
                <a:schemeClr val="accent3"/>
              </a:solidFill>
            </a:endParaRPr>
          </a:p>
        </p:txBody>
      </p:sp>
      <p:sp>
        <p:nvSpPr>
          <p:cNvPr id="9" name="ZoneTexte 8"/>
          <p:cNvSpPr txBox="1"/>
          <p:nvPr/>
        </p:nvSpPr>
        <p:spPr>
          <a:xfrm>
            <a:off x="4658808" y="1196752"/>
            <a:ext cx="4053592" cy="553998"/>
          </a:xfrm>
          <a:prstGeom prst="rect">
            <a:avLst/>
          </a:prstGeom>
          <a:noFill/>
        </p:spPr>
        <p:txBody>
          <a:bodyPr wrap="square" rtlCol="0">
            <a:spAutoFit/>
          </a:bodyPr>
          <a:lstStyle/>
          <a:p>
            <a:r>
              <a:rPr lang="fr" sz="1400" b="1" dirty="0">
                <a:solidFill>
                  <a:schemeClr val="accent3"/>
                </a:solidFill>
              </a:rPr>
              <a:t>Croissance des prix par segment en France (en %)</a:t>
            </a:r>
          </a:p>
          <a:p>
            <a:r>
              <a:rPr lang="fr" sz="1600" b="1" dirty="0">
                <a:solidFill>
                  <a:schemeClr val="accent3"/>
                </a:solidFill>
              </a:rPr>
              <a:t> </a:t>
            </a:r>
            <a:endParaRPr lang="fr-FR" sz="1600" b="1" dirty="0">
              <a:solidFill>
                <a:schemeClr val="accent3"/>
              </a:solidFill>
            </a:endParaRPr>
          </a:p>
        </p:txBody>
      </p:sp>
      <p:sp>
        <p:nvSpPr>
          <p:cNvPr id="10" name="ZoneTexte 9"/>
          <p:cNvSpPr txBox="1"/>
          <p:nvPr/>
        </p:nvSpPr>
        <p:spPr>
          <a:xfrm>
            <a:off x="626361" y="4365104"/>
            <a:ext cx="3384376" cy="276999"/>
          </a:xfrm>
          <a:prstGeom prst="rect">
            <a:avLst/>
          </a:prstGeom>
          <a:noFill/>
        </p:spPr>
        <p:txBody>
          <a:bodyPr wrap="square" rtlCol="0">
            <a:spAutoFit/>
          </a:bodyPr>
          <a:lstStyle/>
          <a:p>
            <a:r>
              <a:rPr lang="fr" sz="1200" b="1" dirty="0"/>
              <a:t>Source :</a:t>
            </a:r>
            <a:r>
              <a:rPr lang="fr" sz="1200" dirty="0"/>
              <a:t> BNP Paribas Immobilier</a:t>
            </a:r>
            <a:endParaRPr lang="fr-FR" sz="1200" dirty="0"/>
          </a:p>
        </p:txBody>
      </p:sp>
      <p:sp>
        <p:nvSpPr>
          <p:cNvPr id="11" name="ZoneTexte 10"/>
          <p:cNvSpPr txBox="1"/>
          <p:nvPr/>
        </p:nvSpPr>
        <p:spPr>
          <a:xfrm>
            <a:off x="4658808" y="4365104"/>
            <a:ext cx="4053592" cy="276999"/>
          </a:xfrm>
          <a:prstGeom prst="rect">
            <a:avLst/>
          </a:prstGeom>
          <a:noFill/>
        </p:spPr>
        <p:txBody>
          <a:bodyPr wrap="square" rtlCol="0">
            <a:spAutoFit/>
          </a:bodyPr>
          <a:lstStyle>
            <a:defPPr>
              <a:defRPr lang="fr-FR"/>
            </a:defPPr>
            <a:lvl1pPr>
              <a:defRPr sz="1200" b="1">
                <a:solidFill>
                  <a:schemeClr val="tx2"/>
                </a:solidFill>
              </a:defRPr>
            </a:lvl1pPr>
          </a:lstStyle>
          <a:p>
            <a:r>
              <a:rPr lang="fr" dirty="0">
                <a:solidFill>
                  <a:schemeClr val="tx1"/>
                </a:solidFill>
              </a:rPr>
              <a:t>Source : </a:t>
            </a:r>
            <a:r>
              <a:rPr lang="fr" b="0" dirty="0">
                <a:solidFill>
                  <a:schemeClr val="tx1"/>
                </a:solidFill>
              </a:rPr>
              <a:t>MSCI (Morgan Stanley Capital International).</a:t>
            </a:r>
            <a:endParaRPr lang="fr-FR" b="0" dirty="0">
              <a:solidFill>
                <a:schemeClr val="tx1"/>
              </a:solidFill>
            </a:endParaRPr>
          </a:p>
        </p:txBody>
      </p:sp>
      <p:cxnSp>
        <p:nvCxnSpPr>
          <p:cNvPr id="13" name="Connecteur droit 12"/>
          <p:cNvCxnSpPr/>
          <p:nvPr/>
        </p:nvCxnSpPr>
        <p:spPr>
          <a:xfrm>
            <a:off x="626361" y="1729680"/>
            <a:ext cx="367240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4658808" y="1729680"/>
            <a:ext cx="379839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Espace réservé du contenu 5"/>
          <p:cNvSpPr txBox="1">
            <a:spLocks/>
          </p:cNvSpPr>
          <p:nvPr/>
        </p:nvSpPr>
        <p:spPr>
          <a:xfrm>
            <a:off x="610269" y="4909067"/>
            <a:ext cx="7846931" cy="984252"/>
          </a:xfrm>
          <a:prstGeom prst="rect">
            <a:avLst/>
          </a:prstGeom>
        </p:spPr>
        <p:txBody>
          <a:bodyPr vert="horz" lIns="91440" tIns="45720" rIns="91440" bIns="45720" rtlCol="0">
            <a:noAutofit/>
          </a:bodyPr>
          <a:lstStyle>
            <a:lvl1pPr marL="252000" indent="-252000" algn="l" defTabSz="914400" rtl="0" eaLnBrk="1" latinLnBrk="0" hangingPunct="1">
              <a:spcBef>
                <a:spcPct val="20000"/>
              </a:spcBef>
              <a:buFont typeface="Wingdings" panose="05000000000000000000" pitchFamily="2" charset="2"/>
              <a:buChar char="§"/>
              <a:defRPr sz="2600" kern="1200">
                <a:solidFill>
                  <a:srgbClr val="205AA7"/>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rgbClr val="205AA7"/>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600" dirty="0"/>
          </a:p>
        </p:txBody>
      </p:sp>
      <p:pic>
        <p:nvPicPr>
          <p:cNvPr id="6" name="Image 5"/>
          <p:cNvPicPr>
            <a:picLocks noChangeAspect="1"/>
          </p:cNvPicPr>
          <p:nvPr/>
        </p:nvPicPr>
        <p:blipFill>
          <a:blip r:embed="rId2"/>
          <a:stretch>
            <a:fillRect/>
          </a:stretch>
        </p:blipFill>
        <p:spPr>
          <a:xfrm>
            <a:off x="390343" y="1781527"/>
            <a:ext cx="3856411" cy="2489013"/>
          </a:xfrm>
          <a:prstGeom prst="rect">
            <a:avLst/>
          </a:prstGeom>
        </p:spPr>
      </p:pic>
      <p:pic>
        <p:nvPicPr>
          <p:cNvPr id="7" name="Image 6"/>
          <p:cNvPicPr>
            <a:picLocks noChangeAspect="1"/>
          </p:cNvPicPr>
          <p:nvPr/>
        </p:nvPicPr>
        <p:blipFill>
          <a:blip r:embed="rId3"/>
          <a:stretch>
            <a:fillRect/>
          </a:stretch>
        </p:blipFill>
        <p:spPr>
          <a:xfrm>
            <a:off x="4582800" y="1924056"/>
            <a:ext cx="3874400" cy="2416178"/>
          </a:xfrm>
          <a:prstGeom prst="rect">
            <a:avLst/>
          </a:prstGeom>
        </p:spPr>
      </p:pic>
      <p:sp>
        <p:nvSpPr>
          <p:cNvPr id="17" name="Espace réservé du contenu 5"/>
          <p:cNvSpPr txBox="1">
            <a:spLocks/>
          </p:cNvSpPr>
          <p:nvPr/>
        </p:nvSpPr>
        <p:spPr>
          <a:xfrm>
            <a:off x="735342" y="4839372"/>
            <a:ext cx="7846931" cy="1469947"/>
          </a:xfrm>
          <a:prstGeom prst="rect">
            <a:avLst/>
          </a:prstGeom>
        </p:spPr>
        <p:txBody>
          <a:bodyPr vert="horz" lIns="91440" tIns="45720" rIns="91440" bIns="45720" rtlCol="0">
            <a:noAutofit/>
          </a:bodyPr>
          <a:lstStyle>
            <a:lvl1pPr marL="252000" indent="-252000" algn="l" defTabSz="914400" rtl="0" eaLnBrk="1" latinLnBrk="0" hangingPunct="1">
              <a:spcBef>
                <a:spcPct val="20000"/>
              </a:spcBef>
              <a:buFont typeface="Wingdings" panose="05000000000000000000" pitchFamily="2" charset="2"/>
              <a:buChar char="§"/>
              <a:defRPr sz="2600" kern="1200">
                <a:solidFill>
                  <a:srgbClr val="205AA7"/>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rgbClr val="205AA7"/>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 sz="1600" u="sng" dirty="0"/>
              <a:t>Tendances mondiales en 2020 :</a:t>
            </a:r>
          </a:p>
          <a:p>
            <a:pPr lvl="1"/>
            <a:r>
              <a:rPr lang="fr" sz="1400" dirty="0"/>
              <a:t>Forte baisse des transactions (-75 %),</a:t>
            </a:r>
          </a:p>
          <a:p>
            <a:pPr lvl="1"/>
            <a:r>
              <a:rPr lang="fr" sz="1400" dirty="0"/>
              <a:t>Baisse de la croissance des prix (-4,8 pp).</a:t>
            </a:r>
          </a:p>
          <a:p>
            <a:r>
              <a:rPr lang="fr" sz="1600" u="sng" dirty="0"/>
              <a:t>Effets hétérogènes :</a:t>
            </a:r>
          </a:p>
          <a:p>
            <a:pPr lvl="1"/>
            <a:r>
              <a:rPr lang="fr" sz="1400" dirty="0"/>
              <a:t>Commerce de détail : forte baisse des prix (-7,1 %) et croissance des prix (-5,3 pp)</a:t>
            </a:r>
            <a:endParaRPr lang="en-US" sz="1400" dirty="0"/>
          </a:p>
        </p:txBody>
      </p:sp>
    </p:spTree>
    <p:extLst>
      <p:ext uri="{BB962C8B-B14F-4D97-AF65-F5344CB8AC3E}">
        <p14:creationId xmlns:p14="http://schemas.microsoft.com/office/powerpoint/2010/main" val="22458544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 dirty="0"/>
              <a:t>Immobilier commercial (4/5)</a:t>
            </a:r>
            <a:br>
              <a:rPr lang="fr" dirty="0"/>
            </a:br>
            <a:r>
              <a:rPr lang="fr" sz="1800" dirty="0"/>
              <a:t>Demande d'investissement : baisse des transactions et des prix (2/2)</a:t>
            </a:r>
            <a:endParaRPr lang="fr-FR" sz="1800" dirty="0"/>
          </a:p>
        </p:txBody>
      </p:sp>
      <p:sp>
        <p:nvSpPr>
          <p:cNvPr id="4" name="Espace réservé du numéro de diapositive 3"/>
          <p:cNvSpPr>
            <a:spLocks noGrp="1"/>
          </p:cNvSpPr>
          <p:nvPr>
            <p:ph type="sldNum" sz="quarter" idx="4"/>
          </p:nvPr>
        </p:nvSpPr>
        <p:spPr/>
        <p:txBody>
          <a:bodyPr/>
          <a:lstStyle/>
          <a:p>
            <a:fld id="{A5612AF6-3794-417C-8315-010C3BB3AD18}" type="slidenum">
              <a:rPr lang="fr-FR" smtClean="0"/>
              <a:pPr/>
              <a:t>71</a:t>
            </a:fld>
            <a:endParaRPr lang="fr-FR" dirty="0"/>
          </a:p>
        </p:txBody>
      </p:sp>
      <p:sp>
        <p:nvSpPr>
          <p:cNvPr id="8" name="ZoneTexte 7"/>
          <p:cNvSpPr txBox="1"/>
          <p:nvPr/>
        </p:nvSpPr>
        <p:spPr>
          <a:xfrm>
            <a:off x="5364088" y="1783849"/>
            <a:ext cx="3672408" cy="584775"/>
          </a:xfrm>
          <a:prstGeom prst="rect">
            <a:avLst/>
          </a:prstGeom>
          <a:noFill/>
        </p:spPr>
        <p:txBody>
          <a:bodyPr wrap="square" rtlCol="0">
            <a:spAutoFit/>
          </a:bodyPr>
          <a:lstStyle/>
          <a:p>
            <a:r>
              <a:rPr lang="fr" sz="1600" b="1" dirty="0">
                <a:solidFill>
                  <a:schemeClr val="accent3"/>
                </a:solidFill>
              </a:rPr>
              <a:t>Évolution du cours des actions des REIT français en 2020</a:t>
            </a:r>
            <a:endParaRPr lang="fr-FR" sz="1600" b="1" dirty="0">
              <a:solidFill>
                <a:schemeClr val="accent3"/>
              </a:solidFill>
            </a:endParaRPr>
          </a:p>
        </p:txBody>
      </p:sp>
      <p:sp>
        <p:nvSpPr>
          <p:cNvPr id="10" name="ZoneTexte 9"/>
          <p:cNvSpPr txBox="1"/>
          <p:nvPr/>
        </p:nvSpPr>
        <p:spPr>
          <a:xfrm>
            <a:off x="5364088" y="4952201"/>
            <a:ext cx="3384376" cy="276999"/>
          </a:xfrm>
          <a:prstGeom prst="rect">
            <a:avLst/>
          </a:prstGeom>
          <a:noFill/>
        </p:spPr>
        <p:txBody>
          <a:bodyPr wrap="square" rtlCol="0">
            <a:spAutoFit/>
          </a:bodyPr>
          <a:lstStyle/>
          <a:p>
            <a:r>
              <a:rPr lang="fr" sz="1200" b="1" dirty="0">
                <a:solidFill>
                  <a:schemeClr val="tx2"/>
                </a:solidFill>
              </a:rPr>
              <a:t>Source :</a:t>
            </a:r>
            <a:r>
              <a:rPr lang="fr" sz="1200" dirty="0">
                <a:solidFill>
                  <a:schemeClr val="tx2"/>
                </a:solidFill>
              </a:rPr>
              <a:t> Bloomberg</a:t>
            </a:r>
            <a:endParaRPr lang="fr-FR" sz="1200" dirty="0">
              <a:solidFill>
                <a:schemeClr val="tx2"/>
              </a:solidFill>
            </a:endParaRPr>
          </a:p>
        </p:txBody>
      </p:sp>
      <p:cxnSp>
        <p:nvCxnSpPr>
          <p:cNvPr id="13" name="Connecteur droit 12"/>
          <p:cNvCxnSpPr/>
          <p:nvPr/>
        </p:nvCxnSpPr>
        <p:spPr>
          <a:xfrm>
            <a:off x="5364088" y="2316777"/>
            <a:ext cx="3672408"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2" name="Image 11"/>
          <p:cNvPicPr>
            <a:picLocks noChangeAspect="1"/>
          </p:cNvPicPr>
          <p:nvPr/>
        </p:nvPicPr>
        <p:blipFill>
          <a:blip r:embed="rId2"/>
          <a:stretch>
            <a:fillRect/>
          </a:stretch>
        </p:blipFill>
        <p:spPr>
          <a:xfrm>
            <a:off x="5412063" y="2428229"/>
            <a:ext cx="3576458" cy="2523972"/>
          </a:xfrm>
          <a:prstGeom prst="rect">
            <a:avLst/>
          </a:prstGeom>
        </p:spPr>
      </p:pic>
      <p:sp>
        <p:nvSpPr>
          <p:cNvPr id="19" name="Espace réservé du contenu 5"/>
          <p:cNvSpPr txBox="1">
            <a:spLocks/>
          </p:cNvSpPr>
          <p:nvPr/>
        </p:nvSpPr>
        <p:spPr>
          <a:xfrm>
            <a:off x="253461" y="1340768"/>
            <a:ext cx="4819363" cy="4896544"/>
          </a:xfrm>
          <a:prstGeom prst="rect">
            <a:avLst/>
          </a:prstGeom>
        </p:spPr>
        <p:txBody>
          <a:bodyPr vert="horz" lIns="91440" tIns="45720" rIns="91440" bIns="45720" rtlCol="0">
            <a:noAutofit/>
          </a:bodyPr>
          <a:lstStyle>
            <a:lvl1pPr marL="252000" indent="-252000" algn="l" defTabSz="914400" rtl="0" eaLnBrk="1" latinLnBrk="0" hangingPunct="1">
              <a:spcBef>
                <a:spcPct val="20000"/>
              </a:spcBef>
              <a:buFont typeface="Wingdings" panose="05000000000000000000" pitchFamily="2" charset="2"/>
              <a:buChar char="§"/>
              <a:defRPr sz="2600" kern="1200">
                <a:solidFill>
                  <a:srgbClr val="205AA7"/>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rgbClr val="205AA7"/>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 sz="1600" dirty="0"/>
              <a:t>Inconvénients de regarder la croissance des prix :</a:t>
            </a:r>
          </a:p>
          <a:p>
            <a:pPr lvl="1"/>
            <a:r>
              <a:rPr lang="fr" sz="1400" dirty="0"/>
              <a:t>Nombre limité de transactions (surtout pendant les périodes de stress) =&gt; les prix sont dès lors peu informatifs.</a:t>
            </a:r>
          </a:p>
          <a:p>
            <a:r>
              <a:rPr lang="fr" sz="1600" dirty="0"/>
              <a:t>Autre approche :</a:t>
            </a:r>
          </a:p>
          <a:p>
            <a:pPr lvl="1"/>
            <a:r>
              <a:rPr lang="fr" sz="1400" b="1" dirty="0"/>
              <a:t>Cours des actions des sociétés de placement immobilier</a:t>
            </a:r>
            <a:r>
              <a:rPr lang="fr" sz="1400" dirty="0"/>
              <a:t> (Real Estate Investment Trusts, REIT):</a:t>
            </a:r>
          </a:p>
          <a:p>
            <a:pPr lvl="2"/>
            <a:r>
              <a:rPr lang="fr" sz="1200" dirty="0"/>
              <a:t>Ajustement plus rapide aux chocs.</a:t>
            </a:r>
          </a:p>
          <a:p>
            <a:pPr lvl="2"/>
            <a:r>
              <a:rPr lang="fr" sz="1200" dirty="0"/>
              <a:t>En France, largement dédié à l'immobilier d'entreprise.</a:t>
            </a:r>
          </a:p>
          <a:p>
            <a:r>
              <a:rPr lang="fr" sz="1600" dirty="0"/>
              <a:t>Baisse durable (jusqu’en novembre 2020) des prix.</a:t>
            </a:r>
            <a:endParaRPr lang="en-US" sz="1600" dirty="0"/>
          </a:p>
          <a:p>
            <a:r>
              <a:rPr lang="fr" sz="1600" b="1" dirty="0">
                <a:solidFill>
                  <a:schemeClr val="accent3"/>
                </a:solidFill>
              </a:rPr>
              <a:t>La « nouvelle norme»</a:t>
            </a:r>
            <a:endParaRPr lang="fr-FR" sz="1600" b="1" dirty="0">
              <a:solidFill>
                <a:schemeClr val="accent3"/>
              </a:solidFill>
            </a:endParaRPr>
          </a:p>
          <a:p>
            <a:pPr lvl="1"/>
            <a:r>
              <a:rPr lang="fr" sz="1400" dirty="0"/>
              <a:t>Montée en puissance du e-business : ralentissement durable du segment des entreprises ?</a:t>
            </a:r>
            <a:endParaRPr lang="fr-FR" sz="1400" b="1" dirty="0">
              <a:solidFill>
                <a:schemeClr val="accent3"/>
              </a:solidFill>
            </a:endParaRPr>
          </a:p>
          <a:p>
            <a:pPr lvl="1"/>
            <a:r>
              <a:rPr lang="fr" sz="1400" dirty="0"/>
              <a:t>Augmentation du télétravail : ralentissement durable du segment des bureaux ?</a:t>
            </a:r>
          </a:p>
          <a:p>
            <a:pPr marL="457200" lvl="1" indent="0">
              <a:buNone/>
            </a:pPr>
            <a:endParaRPr lang="en-US" sz="1600" dirty="0"/>
          </a:p>
          <a:p>
            <a:r>
              <a:rPr lang="fr" sz="1800" dirty="0"/>
              <a:t>Question-clé : comment les prix réagissent aux évolutions potentielles du télétravail ?</a:t>
            </a:r>
          </a:p>
          <a:p>
            <a:endParaRPr lang="en-US" sz="1600" dirty="0"/>
          </a:p>
        </p:txBody>
      </p:sp>
    </p:spTree>
    <p:extLst>
      <p:ext uri="{BB962C8B-B14F-4D97-AF65-F5344CB8AC3E}">
        <p14:creationId xmlns:p14="http://schemas.microsoft.com/office/powerpoint/2010/main" val="39426626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 dirty="0"/>
              <a:t>Immobilier commercial (5/5)</a:t>
            </a:r>
            <a:br>
              <a:rPr lang="fr" dirty="0"/>
            </a:br>
            <a:r>
              <a:rPr lang="fr" sz="1600" dirty="0"/>
              <a:t>exercices de test de resistance (STRESS TEST) sur le marché Immobilier Commercial</a:t>
            </a:r>
            <a:endParaRPr lang="fr-FR" sz="1600" dirty="0"/>
          </a:p>
        </p:txBody>
      </p:sp>
      <p:sp>
        <p:nvSpPr>
          <p:cNvPr id="3" name="Espace réservé du pied de page 2"/>
          <p:cNvSpPr>
            <a:spLocks noGrp="1"/>
          </p:cNvSpPr>
          <p:nvPr>
            <p:ph type="ftr" sz="quarter" idx="3"/>
          </p:nvPr>
        </p:nvSpPr>
        <p:spPr/>
        <p:txBody>
          <a:bodyPr/>
          <a:lstStyle/>
          <a:p>
            <a:endParaRPr lang="fr-FR" dirty="0"/>
          </a:p>
        </p:txBody>
      </p:sp>
      <p:sp>
        <p:nvSpPr>
          <p:cNvPr id="4" name="Espace réservé du numéro de diapositive 3"/>
          <p:cNvSpPr>
            <a:spLocks noGrp="1"/>
          </p:cNvSpPr>
          <p:nvPr>
            <p:ph type="sldNum" sz="quarter" idx="4"/>
          </p:nvPr>
        </p:nvSpPr>
        <p:spPr/>
        <p:txBody>
          <a:bodyPr/>
          <a:lstStyle/>
          <a:p>
            <a:fld id="{A5612AF6-3794-417C-8315-010C3BB3AD18}" type="slidenum">
              <a:rPr lang="fr-FR" smtClean="0"/>
              <a:pPr/>
              <a:t>72</a:t>
            </a:fld>
            <a:endParaRPr lang="fr-FR" dirty="0"/>
          </a:p>
        </p:txBody>
      </p:sp>
      <p:grpSp>
        <p:nvGrpSpPr>
          <p:cNvPr id="6" name="Groupe 5"/>
          <p:cNvGrpSpPr/>
          <p:nvPr/>
        </p:nvGrpSpPr>
        <p:grpSpPr>
          <a:xfrm>
            <a:off x="323528" y="1412776"/>
            <a:ext cx="8424936" cy="4568412"/>
            <a:chOff x="683568" y="1597442"/>
            <a:chExt cx="7776864" cy="4364430"/>
          </a:xfrm>
        </p:grpSpPr>
        <p:sp>
          <p:nvSpPr>
            <p:cNvPr id="7" name="Pentagone 6"/>
            <p:cNvSpPr/>
            <p:nvPr/>
          </p:nvSpPr>
          <p:spPr>
            <a:xfrm>
              <a:off x="683568" y="2461538"/>
              <a:ext cx="7704856" cy="630069"/>
            </a:xfrm>
            <a:prstGeom prst="homePlate">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srgbClr val="002060"/>
                </a:solidFill>
              </a:endParaRPr>
            </a:p>
          </p:txBody>
        </p:sp>
        <p:cxnSp>
          <p:nvCxnSpPr>
            <p:cNvPr id="8" name="Connecteur droit 7"/>
            <p:cNvCxnSpPr/>
            <p:nvPr/>
          </p:nvCxnSpPr>
          <p:spPr>
            <a:xfrm>
              <a:off x="1115616" y="2781507"/>
              <a:ext cx="0" cy="756083"/>
            </a:xfrm>
            <a:prstGeom prst="line">
              <a:avLst/>
            </a:prstGeom>
            <a:ln w="19050">
              <a:solidFill>
                <a:schemeClr val="bg2"/>
              </a:solidFill>
              <a:headEnd type="ova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683568" y="3537590"/>
              <a:ext cx="3384376" cy="0"/>
            </a:xfrm>
            <a:prstGeom prst="line">
              <a:avLst/>
            </a:prstGeom>
            <a:ln w="1905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1151620" y="2571870"/>
              <a:ext cx="648072" cy="441051"/>
            </a:xfrm>
            <a:prstGeom prst="rect">
              <a:avLst/>
            </a:prstGeom>
            <a:noFill/>
          </p:spPr>
          <p:txBody>
            <a:bodyPr wrap="square" rtlCol="0">
              <a:spAutoFit/>
            </a:bodyPr>
            <a:lstStyle/>
            <a:p>
              <a:r>
                <a:rPr lang="fr" sz="1200" b="1" dirty="0">
                  <a:solidFill>
                    <a:schemeClr val="bg1"/>
                  </a:solidFill>
                </a:rPr>
                <a:t>avril 2016</a:t>
              </a:r>
              <a:endParaRPr lang="fr-FR" sz="1200" b="1" dirty="0">
                <a:solidFill>
                  <a:schemeClr val="bg1"/>
                </a:solidFill>
              </a:endParaRPr>
            </a:p>
          </p:txBody>
        </p:sp>
        <p:sp>
          <p:nvSpPr>
            <p:cNvPr id="11" name="ZoneTexte 10"/>
            <p:cNvSpPr txBox="1"/>
            <p:nvPr/>
          </p:nvSpPr>
          <p:spPr>
            <a:xfrm>
              <a:off x="683568" y="3609598"/>
              <a:ext cx="3708412" cy="2352274"/>
            </a:xfrm>
            <a:prstGeom prst="rect">
              <a:avLst/>
            </a:prstGeom>
            <a:noFill/>
          </p:spPr>
          <p:txBody>
            <a:bodyPr wrap="square" rtlCol="0">
              <a:spAutoFit/>
            </a:bodyPr>
            <a:lstStyle/>
            <a:p>
              <a:pPr marL="171450" indent="-171450">
                <a:buFont typeface="Arial" panose="020B0604020202020204" pitchFamily="34" charset="0"/>
                <a:buChar char="•"/>
              </a:pPr>
              <a:r>
                <a:rPr lang="fr" sz="1400" b="1" dirty="0">
                  <a:solidFill>
                    <a:srgbClr val="002060"/>
                  </a:solidFill>
                </a:rPr>
                <a:t>Publication d'une analyse du HCSF sur le marché commercial pour consultation publique </a:t>
              </a:r>
              <a:r>
                <a:rPr lang="fr" sz="1400" dirty="0">
                  <a:solidFill>
                    <a:srgbClr val="002060"/>
                  </a:solidFill>
                </a:rPr>
                <a:t>(« soft instrument »)</a:t>
              </a:r>
            </a:p>
            <a:p>
              <a:pPr marL="171450" indent="-171450">
                <a:buFont typeface="Arial" panose="020B0604020202020204" pitchFamily="34" charset="0"/>
                <a:buChar char="•"/>
              </a:pPr>
              <a:r>
                <a:rPr lang="fr" sz="1400" b="1" dirty="0">
                  <a:solidFill>
                    <a:srgbClr val="002060"/>
                  </a:solidFill>
                </a:rPr>
                <a:t>Recommandation de réaliser des tests de résistance du marché immobilier commercial : </a:t>
              </a:r>
            </a:p>
            <a:p>
              <a:pPr marL="628650" lvl="1" indent="-171450">
                <a:buFont typeface="Arial" panose="020B0604020202020204" pitchFamily="34" charset="0"/>
                <a:buChar char="•"/>
              </a:pPr>
              <a:r>
                <a:rPr lang="fr" sz="1400" dirty="0">
                  <a:solidFill>
                    <a:srgbClr val="002060"/>
                  </a:solidFill>
                </a:rPr>
                <a:t>La Banque de France va développer 3 scénarios adverses,</a:t>
              </a:r>
            </a:p>
            <a:p>
              <a:pPr marL="628650" lvl="1" indent="-171450">
                <a:buFont typeface="Arial" panose="020B0604020202020204" pitchFamily="34" charset="0"/>
                <a:buChar char="•"/>
              </a:pPr>
              <a:r>
                <a:rPr lang="fr" sz="1400" dirty="0">
                  <a:solidFill>
                    <a:srgbClr val="002060"/>
                  </a:solidFill>
                </a:rPr>
                <a:t>ACPR</a:t>
              </a:r>
              <a:r>
                <a:rPr lang="fr" sz="1400" baseline="30000" dirty="0">
                  <a:solidFill>
                    <a:srgbClr val="002060"/>
                  </a:solidFill>
                </a:rPr>
                <a:t> </a:t>
              </a:r>
              <a:r>
                <a:rPr lang="fr" sz="1400" dirty="0">
                  <a:solidFill>
                    <a:srgbClr val="002060"/>
                  </a:solidFill>
                </a:rPr>
                <a:t>en charge de réaliser des stress tests sur les banques et les assureurs,</a:t>
              </a:r>
              <a:endParaRPr lang="fr-FR" sz="1400" dirty="0">
                <a:solidFill>
                  <a:srgbClr val="002060"/>
                </a:solidFill>
              </a:endParaRPr>
            </a:p>
            <a:p>
              <a:pPr marL="628650" lvl="1" indent="-171450">
                <a:buFont typeface="Arial" panose="020B0604020202020204" pitchFamily="34" charset="0"/>
                <a:buChar char="•"/>
              </a:pPr>
              <a:r>
                <a:rPr lang="fr" sz="1400" dirty="0">
                  <a:solidFill>
                    <a:srgbClr val="002060"/>
                  </a:solidFill>
                </a:rPr>
                <a:t>L'AMF en charge de des stress tests sur les gérants d'actifs.</a:t>
              </a:r>
              <a:endParaRPr lang="fr-FR" sz="1400" dirty="0">
                <a:solidFill>
                  <a:srgbClr val="002060"/>
                </a:solidFill>
              </a:endParaRPr>
            </a:p>
          </p:txBody>
        </p:sp>
        <p:cxnSp>
          <p:nvCxnSpPr>
            <p:cNvPr id="12" name="Connecteur droit 11"/>
            <p:cNvCxnSpPr/>
            <p:nvPr/>
          </p:nvCxnSpPr>
          <p:spPr>
            <a:xfrm>
              <a:off x="5364088" y="2781507"/>
              <a:ext cx="0" cy="756083"/>
            </a:xfrm>
            <a:prstGeom prst="line">
              <a:avLst/>
            </a:prstGeom>
            <a:ln w="19050">
              <a:solidFill>
                <a:schemeClr val="bg2"/>
              </a:solidFill>
              <a:headEnd type="ova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4932040" y="3537590"/>
              <a:ext cx="2808312" cy="0"/>
            </a:xfrm>
            <a:prstGeom prst="line">
              <a:avLst/>
            </a:prstGeom>
            <a:ln w="1905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5400092" y="2571870"/>
              <a:ext cx="828092" cy="441051"/>
            </a:xfrm>
            <a:prstGeom prst="rect">
              <a:avLst/>
            </a:prstGeom>
            <a:noFill/>
          </p:spPr>
          <p:txBody>
            <a:bodyPr wrap="square" rtlCol="0">
              <a:spAutoFit/>
            </a:bodyPr>
            <a:lstStyle/>
            <a:p>
              <a:r>
                <a:rPr lang="fr" sz="1200" b="1" dirty="0">
                  <a:solidFill>
                    <a:schemeClr val="bg1"/>
                  </a:solidFill>
                </a:rPr>
                <a:t>mars 2017</a:t>
              </a:r>
              <a:endParaRPr lang="fr-FR" sz="1200" b="1" dirty="0">
                <a:solidFill>
                  <a:schemeClr val="bg1"/>
                </a:solidFill>
              </a:endParaRPr>
            </a:p>
          </p:txBody>
        </p:sp>
        <p:sp>
          <p:nvSpPr>
            <p:cNvPr id="15" name="ZoneTexte 14"/>
            <p:cNvSpPr txBox="1"/>
            <p:nvPr/>
          </p:nvSpPr>
          <p:spPr>
            <a:xfrm>
              <a:off x="4932040" y="3609598"/>
              <a:ext cx="2988332" cy="2352274"/>
            </a:xfrm>
            <a:prstGeom prst="rect">
              <a:avLst/>
            </a:prstGeom>
            <a:noFill/>
          </p:spPr>
          <p:txBody>
            <a:bodyPr wrap="square" rtlCol="0">
              <a:spAutoFit/>
            </a:bodyPr>
            <a:lstStyle/>
            <a:p>
              <a:pPr marL="171450" indent="-171450">
                <a:buFont typeface="Arial" panose="020B0604020202020204" pitchFamily="34" charset="0"/>
                <a:buChar char="•"/>
              </a:pPr>
              <a:r>
                <a:rPr lang="fr" sz="1400" b="1" dirty="0">
                  <a:solidFill>
                    <a:srgbClr val="002060"/>
                  </a:solidFill>
                </a:rPr>
                <a:t>Actualisation du diagnostic </a:t>
              </a:r>
              <a:r>
                <a:rPr lang="fr" sz="1400" dirty="0">
                  <a:solidFill>
                    <a:srgbClr val="002060"/>
                  </a:solidFill>
                </a:rPr>
                <a:t>et confirmation de l'existence de </a:t>
              </a:r>
              <a:r>
                <a:rPr lang="fr" sz="1400" b="1" dirty="0">
                  <a:solidFill>
                    <a:srgbClr val="002060"/>
                  </a:solidFill>
                </a:rPr>
                <a:t>deux scénarios de risque.</a:t>
              </a:r>
            </a:p>
            <a:p>
              <a:pPr marL="171450" indent="-171450">
                <a:buFont typeface="Arial" panose="020B0604020202020204" pitchFamily="34" charset="0"/>
                <a:buChar char="•"/>
              </a:pPr>
              <a:r>
                <a:rPr lang="fr" sz="1400" b="1" dirty="0">
                  <a:solidFill>
                    <a:srgbClr val="002060"/>
                  </a:solidFill>
                </a:rPr>
                <a:t>Publication des résultats des stress tests mettant en évidence</a:t>
              </a:r>
            </a:p>
            <a:p>
              <a:pPr marL="742950" lvl="1" indent="-285750">
                <a:buFont typeface="Wingdings" panose="05000000000000000000" pitchFamily="2" charset="2"/>
                <a:buChar char="Ø"/>
              </a:pPr>
              <a:r>
                <a:rPr lang="fr" sz="1400" dirty="0">
                  <a:solidFill>
                    <a:srgbClr val="002060"/>
                  </a:solidFill>
                </a:rPr>
                <a:t>Un impact modéré des scénarios adverses sur les institutions financières,</a:t>
              </a:r>
            </a:p>
            <a:p>
              <a:pPr marL="742950" lvl="1" indent="-285750">
                <a:buFont typeface="Wingdings" panose="05000000000000000000" pitchFamily="2" charset="2"/>
                <a:buChar char="Ø"/>
              </a:pPr>
              <a:r>
                <a:rPr lang="fr" sz="1400" dirty="0">
                  <a:solidFill>
                    <a:srgbClr val="002060"/>
                  </a:solidFill>
                </a:rPr>
                <a:t>L'absence de risque systémique pour le secteur immobilier commercial.a</a:t>
              </a:r>
            </a:p>
          </p:txBody>
        </p:sp>
        <p:sp>
          <p:nvSpPr>
            <p:cNvPr id="16" name="ZoneTexte 15"/>
            <p:cNvSpPr txBox="1"/>
            <p:nvPr/>
          </p:nvSpPr>
          <p:spPr>
            <a:xfrm>
              <a:off x="3203848" y="2571870"/>
              <a:ext cx="1188132" cy="264631"/>
            </a:xfrm>
            <a:prstGeom prst="rect">
              <a:avLst/>
            </a:prstGeom>
            <a:noFill/>
          </p:spPr>
          <p:txBody>
            <a:bodyPr wrap="square" rtlCol="0">
              <a:spAutoFit/>
            </a:bodyPr>
            <a:lstStyle/>
            <a:p>
              <a:r>
                <a:rPr lang="fr" sz="1200" b="1" dirty="0" err="1">
                  <a:solidFill>
                    <a:schemeClr val="bg1"/>
                  </a:solidFill>
                </a:rPr>
                <a:t>Septembre </a:t>
              </a:r>
              <a:r>
                <a:rPr lang="fr" sz="1200" b="1" dirty="0">
                  <a:solidFill>
                    <a:schemeClr val="bg1"/>
                  </a:solidFill>
                </a:rPr>
                <a:t>2016</a:t>
              </a:r>
              <a:endParaRPr lang="fr-FR" sz="1200" b="1" dirty="0">
                <a:solidFill>
                  <a:schemeClr val="bg1"/>
                </a:solidFill>
              </a:endParaRPr>
            </a:p>
          </p:txBody>
        </p:sp>
        <p:sp>
          <p:nvSpPr>
            <p:cNvPr id="17" name="ZoneTexte 16"/>
            <p:cNvSpPr txBox="1"/>
            <p:nvPr/>
          </p:nvSpPr>
          <p:spPr>
            <a:xfrm>
              <a:off x="7092280" y="2664203"/>
              <a:ext cx="828092" cy="264631"/>
            </a:xfrm>
            <a:prstGeom prst="rect">
              <a:avLst/>
            </a:prstGeom>
            <a:noFill/>
          </p:spPr>
          <p:txBody>
            <a:bodyPr wrap="square" rtlCol="0">
              <a:spAutoFit/>
            </a:bodyPr>
            <a:lstStyle/>
            <a:p>
              <a:r>
                <a:rPr lang="fr" sz="1200" b="1" dirty="0">
                  <a:solidFill>
                    <a:schemeClr val="bg1"/>
                  </a:solidFill>
                </a:rPr>
                <a:t>Mai 2018</a:t>
              </a:r>
              <a:endParaRPr lang="fr-FR" sz="1200" b="1" dirty="0">
                <a:solidFill>
                  <a:schemeClr val="bg1"/>
                </a:solidFill>
              </a:endParaRPr>
            </a:p>
          </p:txBody>
        </p:sp>
        <p:cxnSp>
          <p:nvCxnSpPr>
            <p:cNvPr id="18" name="Connecteur droit 17"/>
            <p:cNvCxnSpPr/>
            <p:nvPr/>
          </p:nvCxnSpPr>
          <p:spPr>
            <a:xfrm flipV="1">
              <a:off x="3131840" y="2317522"/>
              <a:ext cx="0" cy="463985"/>
            </a:xfrm>
            <a:prstGeom prst="line">
              <a:avLst/>
            </a:prstGeom>
            <a:ln w="19050">
              <a:solidFill>
                <a:schemeClr val="bg2"/>
              </a:solidFill>
              <a:headEnd type="ova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1849800" y="2317522"/>
              <a:ext cx="2794208" cy="0"/>
            </a:xfrm>
            <a:prstGeom prst="line">
              <a:avLst/>
            </a:prstGeom>
            <a:ln w="1905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1849800" y="1597442"/>
              <a:ext cx="2686196" cy="705682"/>
            </a:xfrm>
            <a:prstGeom prst="rect">
              <a:avLst/>
            </a:prstGeom>
            <a:noFill/>
          </p:spPr>
          <p:txBody>
            <a:bodyPr wrap="square" rtlCol="0">
              <a:spAutoFit/>
            </a:bodyPr>
            <a:lstStyle/>
            <a:p>
              <a:pPr marL="171450" indent="-171450">
                <a:buFont typeface="Arial" panose="020B0604020202020204" pitchFamily="34" charset="0"/>
                <a:buChar char="•"/>
              </a:pPr>
              <a:r>
                <a:rPr lang="fr" sz="1400" b="1" dirty="0">
                  <a:solidFill>
                    <a:srgbClr val="002060"/>
                  </a:solidFill>
                </a:rPr>
                <a:t>Publication d'une synthèse de la consultation des professionnels du secteur immobilier commercial</a:t>
              </a:r>
              <a:endParaRPr lang="fr-FR" sz="1400" b="1" dirty="0">
                <a:solidFill>
                  <a:srgbClr val="002060"/>
                </a:solidFill>
              </a:endParaRPr>
            </a:p>
          </p:txBody>
        </p:sp>
        <p:cxnSp>
          <p:nvCxnSpPr>
            <p:cNvPr id="21" name="Connecteur droit 20"/>
            <p:cNvCxnSpPr/>
            <p:nvPr/>
          </p:nvCxnSpPr>
          <p:spPr>
            <a:xfrm flipV="1">
              <a:off x="7096178" y="2317522"/>
              <a:ext cx="0" cy="463985"/>
            </a:xfrm>
            <a:prstGeom prst="line">
              <a:avLst/>
            </a:prstGeom>
            <a:ln w="19050">
              <a:solidFill>
                <a:schemeClr val="bg2"/>
              </a:solidFill>
              <a:headEnd type="ova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6228184" y="2317522"/>
              <a:ext cx="2160240" cy="0"/>
            </a:xfrm>
            <a:prstGeom prst="line">
              <a:avLst/>
            </a:prstGeom>
            <a:ln w="1905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5814139" y="1597442"/>
              <a:ext cx="2646293" cy="499858"/>
            </a:xfrm>
            <a:prstGeom prst="rect">
              <a:avLst/>
            </a:prstGeom>
            <a:noFill/>
          </p:spPr>
          <p:txBody>
            <a:bodyPr wrap="square" rtlCol="0">
              <a:spAutoFit/>
            </a:bodyPr>
            <a:lstStyle/>
            <a:p>
              <a:pPr marL="171450" indent="-171450">
                <a:buFont typeface="Arial" panose="020B0604020202020204" pitchFamily="34" charset="0"/>
                <a:buChar char="•"/>
              </a:pPr>
              <a:r>
                <a:rPr lang="fr" sz="1400" b="1" dirty="0">
                  <a:solidFill>
                    <a:srgbClr val="002060"/>
                  </a:solidFill>
                </a:rPr>
                <a:t>Mise à jour du </a:t>
              </a:r>
              <a:r>
                <a:rPr lang="fr" sz="1400" b="1" dirty="0" err="1">
                  <a:solidFill>
                    <a:srgbClr val="002060"/>
                  </a:solidFill>
                </a:rPr>
                <a:t>diagnostic </a:t>
              </a:r>
              <a:r>
                <a:rPr lang="fr" sz="1400" b="1" dirty="0">
                  <a:solidFill>
                    <a:srgbClr val="002060"/>
                  </a:solidFill>
                </a:rPr>
                <a:t>et consultation du marché</a:t>
              </a:r>
              <a:endParaRPr lang="fr-FR" sz="1400" b="1" dirty="0">
                <a:solidFill>
                  <a:srgbClr val="002060"/>
                </a:solidFill>
              </a:endParaRPr>
            </a:p>
          </p:txBody>
        </p:sp>
      </p:grpSp>
    </p:spTree>
    <p:extLst>
      <p:ext uri="{BB962C8B-B14F-4D97-AF65-F5344CB8AC3E}">
        <p14:creationId xmlns:p14="http://schemas.microsoft.com/office/powerpoint/2010/main" val="35968805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0" y="155575"/>
            <a:ext cx="2324100" cy="460375"/>
          </a:xfrm>
          <a:prstGeom prst="rect">
            <a:avLst/>
          </a:prstGeom>
        </p:spPr>
        <p:txBody>
          <a:bodyPr vert="horz" wrap="square" lIns="0" tIns="33975" rIns="0" bIns="0" rtlCol="0" anchor="ctr">
            <a:spAutoFit/>
          </a:bodyPr>
          <a:lstStyle/>
          <a:p>
            <a:pPr marL="25168">
              <a:spcBef>
                <a:spcPts val="268"/>
              </a:spcBef>
            </a:pPr>
            <a:r>
              <a:rPr spc="-40" dirty="0"/>
              <a:t>Feuille</a:t>
            </a:r>
            <a:r>
              <a:rPr spc="-119" dirty="0"/>
              <a:t> </a:t>
            </a:r>
            <a:r>
              <a:rPr spc="-99" dirty="0"/>
              <a:t>de</a:t>
            </a:r>
            <a:r>
              <a:rPr spc="-109" dirty="0"/>
              <a:t> </a:t>
            </a:r>
            <a:r>
              <a:rPr spc="-69" dirty="0"/>
              <a:t>route</a:t>
            </a:r>
          </a:p>
        </p:txBody>
      </p:sp>
      <p:sp>
        <p:nvSpPr>
          <p:cNvPr id="3" name="object 3"/>
          <p:cNvSpPr txBox="1"/>
          <p:nvPr/>
        </p:nvSpPr>
        <p:spPr>
          <a:xfrm>
            <a:off x="467544" y="1484784"/>
            <a:ext cx="8257868" cy="1144962"/>
          </a:xfrm>
          <a:prstGeom prst="rect">
            <a:avLst/>
          </a:prstGeom>
        </p:spPr>
        <p:txBody>
          <a:bodyPr vert="horz" wrap="square" lIns="0" tIns="23909" rIns="0" bIns="0" rtlCol="0" anchor="ctr">
            <a:spAutoFit/>
          </a:bodyPr>
          <a:lstStyle/>
          <a:p>
            <a:pPr algn="ctr">
              <a:spcBef>
                <a:spcPts val="79"/>
              </a:spcBef>
            </a:pPr>
            <a:r>
              <a:rPr lang="fr-FR" sz="3600" b="1" dirty="0">
                <a:solidFill>
                  <a:srgbClr val="205AA7"/>
                </a:solidFill>
                <a:cs typeface="Tahoma"/>
              </a:rPr>
              <a:t>Merci pour votre attention</a:t>
            </a:r>
          </a:p>
          <a:p>
            <a:pPr algn="ctr">
              <a:spcBef>
                <a:spcPts val="79"/>
              </a:spcBef>
            </a:pPr>
            <a:r>
              <a:rPr lang="fr-FR" sz="3600" b="1" dirty="0">
                <a:solidFill>
                  <a:srgbClr val="205AA7"/>
                </a:solidFill>
                <a:cs typeface="Tahoma"/>
              </a:rPr>
              <a:t>et bonnes fêtes de fin d’année !</a:t>
            </a:r>
            <a:endParaRPr sz="3600" dirty="0">
              <a:cs typeface="Tahoma"/>
            </a:endParaRPr>
          </a:p>
        </p:txBody>
      </p:sp>
      <p:pic>
        <p:nvPicPr>
          <p:cNvPr id="4" name="Image 3"/>
          <p:cNvPicPr>
            <a:picLocks noChangeAspect="1"/>
          </p:cNvPicPr>
          <p:nvPr/>
        </p:nvPicPr>
        <p:blipFill>
          <a:blip r:embed="rId2"/>
          <a:stretch>
            <a:fillRect/>
          </a:stretch>
        </p:blipFill>
        <p:spPr>
          <a:xfrm>
            <a:off x="2324100" y="2852936"/>
            <a:ext cx="4626819" cy="2883616"/>
          </a:xfrm>
          <a:prstGeom prst="rect">
            <a:avLst/>
          </a:prstGeom>
        </p:spPr>
      </p:pic>
    </p:spTree>
    <p:extLst>
      <p:ext uri="{BB962C8B-B14F-4D97-AF65-F5344CB8AC3E}">
        <p14:creationId xmlns:p14="http://schemas.microsoft.com/office/powerpoint/2010/main" val="687456477"/>
      </p:ext>
    </p:extLst>
  </p:cSld>
  <p:clrMapOvr>
    <a:masterClrMapping/>
  </p:clrMapOvr>
  <p:transition>
    <p:cut/>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0" y="155575"/>
            <a:ext cx="2324100" cy="460375"/>
          </a:xfrm>
          <a:prstGeom prst="rect">
            <a:avLst/>
          </a:prstGeom>
        </p:spPr>
        <p:txBody>
          <a:bodyPr vert="horz" wrap="square" lIns="0" tIns="33975" rIns="0" bIns="0" rtlCol="0" anchor="ctr">
            <a:spAutoFit/>
          </a:bodyPr>
          <a:lstStyle/>
          <a:p>
            <a:pPr marL="25168">
              <a:spcBef>
                <a:spcPts val="268"/>
              </a:spcBef>
            </a:pPr>
            <a:r>
              <a:rPr spc="-40" dirty="0"/>
              <a:t>Feuille</a:t>
            </a:r>
            <a:r>
              <a:rPr spc="-119" dirty="0"/>
              <a:t> </a:t>
            </a:r>
            <a:r>
              <a:rPr spc="-99" dirty="0"/>
              <a:t>de</a:t>
            </a:r>
            <a:r>
              <a:rPr spc="-109" dirty="0"/>
              <a:t> </a:t>
            </a:r>
            <a:r>
              <a:rPr spc="-69" dirty="0"/>
              <a:t>route</a:t>
            </a:r>
          </a:p>
        </p:txBody>
      </p:sp>
      <p:sp>
        <p:nvSpPr>
          <p:cNvPr id="3" name="object 3"/>
          <p:cNvSpPr txBox="1"/>
          <p:nvPr/>
        </p:nvSpPr>
        <p:spPr>
          <a:xfrm>
            <a:off x="1043608" y="3249448"/>
            <a:ext cx="7465780" cy="701251"/>
          </a:xfrm>
          <a:prstGeom prst="rect">
            <a:avLst/>
          </a:prstGeom>
        </p:spPr>
        <p:txBody>
          <a:bodyPr vert="horz" wrap="square" lIns="0" tIns="23909" rIns="0" bIns="0" rtlCol="0" anchor="ctr">
            <a:spAutoFit/>
          </a:bodyPr>
          <a:lstStyle/>
          <a:p>
            <a:pPr algn="ctr">
              <a:spcBef>
                <a:spcPts val="79"/>
              </a:spcBef>
            </a:pPr>
            <a:r>
              <a:rPr lang="fr-FR" sz="4400" b="1" dirty="0">
                <a:solidFill>
                  <a:srgbClr val="205AA7"/>
                </a:solidFill>
                <a:cs typeface="Tahoma"/>
              </a:rPr>
              <a:t>ANNEXES</a:t>
            </a:r>
            <a:endParaRPr sz="3666" dirty="0">
              <a:latin typeface="Tahoma"/>
              <a:cs typeface="Tahoma"/>
            </a:endParaRPr>
          </a:p>
        </p:txBody>
      </p:sp>
    </p:spTree>
    <p:extLst>
      <p:ext uri="{BB962C8B-B14F-4D97-AF65-F5344CB8AC3E}">
        <p14:creationId xmlns:p14="http://schemas.microsoft.com/office/powerpoint/2010/main" val="1257640795"/>
      </p:ext>
    </p:extLst>
  </p:cSld>
  <p:clrMapOvr>
    <a:masterClrMapping/>
  </p:clrMapOvr>
  <p:transition>
    <p:cut/>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8000" y="319600"/>
            <a:ext cx="8229600" cy="503799"/>
          </a:xfrm>
          <a:prstGeom prst="rect">
            <a:avLst/>
          </a:prstGeom>
        </p:spPr>
        <p:txBody>
          <a:bodyPr vert="horz" wrap="square" lIns="0" tIns="133167" rIns="0" bIns="0" rtlCol="0" anchor="ctr">
            <a:spAutoFit/>
          </a:bodyPr>
          <a:lstStyle/>
          <a:p>
            <a:pPr marL="25168">
              <a:spcBef>
                <a:spcPts val="268"/>
              </a:spcBef>
            </a:pPr>
            <a:r>
              <a:rPr lang="fr-FR" spc="-50" dirty="0"/>
              <a:t>Mission du HCSF</a:t>
            </a:r>
            <a:endParaRPr spc="-20" dirty="0"/>
          </a:p>
        </p:txBody>
      </p:sp>
      <p:sp>
        <p:nvSpPr>
          <p:cNvPr id="5" name="Espace réservé du contenu 4"/>
          <p:cNvSpPr>
            <a:spLocks noGrp="1"/>
          </p:cNvSpPr>
          <p:nvPr>
            <p:ph idx="1"/>
          </p:nvPr>
        </p:nvSpPr>
        <p:spPr>
          <a:xfrm>
            <a:off x="468000" y="1124744"/>
            <a:ext cx="8229600" cy="4525963"/>
          </a:xfrm>
        </p:spPr>
        <p:txBody>
          <a:bodyPr>
            <a:normAutofit/>
          </a:bodyPr>
          <a:lstStyle/>
          <a:p>
            <a:pPr marL="0" indent="0" algn="just">
              <a:buNone/>
            </a:pPr>
            <a:r>
              <a:rPr lang="fr-FR" sz="1800" i="1" dirty="0"/>
              <a:t>”Le Haut Conseil de stabilité financière (HCSF) est l’autorité </a:t>
            </a:r>
            <a:r>
              <a:rPr lang="fr-FR" sz="1800" i="1" dirty="0" err="1"/>
              <a:t>macroprudentielle</a:t>
            </a:r>
            <a:r>
              <a:rPr lang="fr-FR" sz="1800" i="1" dirty="0"/>
              <a:t> française chargée d’exercer la surveillance du système financier dans son ensemble, dans le but d’en préserver la stabilité et la capacité à assurer une contribution soutenable à la croissance économique. Le HCSF est également chargé de faciliter la coopération et l’échange d’informations entre les institutions que ses membres représentent. Ces échanges permettent de limiter les angles morts de la surveillance et de mieux prendre en compte les risques liés aux interconnexions entre les différents acteurs ou secteurs et aux interactions entre les réglementations.”</a:t>
            </a:r>
          </a:p>
          <a:p>
            <a:pPr marL="0" indent="0" algn="just">
              <a:buNone/>
            </a:pPr>
            <a:endParaRPr lang="fr-FR" sz="1800" i="1" dirty="0"/>
          </a:p>
          <a:p>
            <a:pPr marL="0" indent="0" algn="r">
              <a:buNone/>
            </a:pPr>
            <a:r>
              <a:rPr lang="fr-FR" sz="1800" dirty="0">
                <a:hlinkClick r:id="rId2"/>
              </a:rPr>
              <a:t>Site du Haut Conseil de stabilité financière</a:t>
            </a:r>
            <a:endParaRPr lang="fr-FR" sz="1800" dirty="0"/>
          </a:p>
        </p:txBody>
      </p:sp>
    </p:spTree>
    <p:extLst>
      <p:ext uri="{BB962C8B-B14F-4D97-AF65-F5344CB8AC3E}">
        <p14:creationId xmlns:p14="http://schemas.microsoft.com/office/powerpoint/2010/main" val="4285789873"/>
      </p:ext>
    </p:extLst>
  </p:cSld>
  <p:clrMapOvr>
    <a:masterClrMapping/>
  </p:clrMapOvr>
  <p:transition>
    <p:cut/>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8000" y="134934"/>
            <a:ext cx="8229600" cy="873131"/>
          </a:xfrm>
          <a:prstGeom prst="rect">
            <a:avLst/>
          </a:prstGeom>
        </p:spPr>
        <p:txBody>
          <a:bodyPr vert="horz" wrap="square" lIns="0" tIns="133167" rIns="0" bIns="0" rtlCol="0" anchor="ctr">
            <a:spAutoFit/>
          </a:bodyPr>
          <a:lstStyle/>
          <a:p>
            <a:pPr marL="25168">
              <a:spcBef>
                <a:spcPts val="268"/>
              </a:spcBef>
            </a:pPr>
            <a:r>
              <a:rPr lang="fr-FR" spc="-50" dirty="0"/>
              <a:t>Le rôle de la Banque de France dans le cadre </a:t>
            </a:r>
            <a:r>
              <a:rPr lang="fr-FR" spc="-50" dirty="0" err="1"/>
              <a:t>macroprudentiel</a:t>
            </a:r>
            <a:r>
              <a:rPr lang="fr-FR" spc="-50" dirty="0"/>
              <a:t> : coopération et coordination</a:t>
            </a:r>
            <a:endParaRPr spc="-20" dirty="0"/>
          </a:p>
        </p:txBody>
      </p:sp>
      <p:sp>
        <p:nvSpPr>
          <p:cNvPr id="5" name="Espace réservé du contenu 4"/>
          <p:cNvSpPr>
            <a:spLocks noGrp="1"/>
          </p:cNvSpPr>
          <p:nvPr>
            <p:ph idx="1"/>
          </p:nvPr>
        </p:nvSpPr>
        <p:spPr>
          <a:xfrm>
            <a:off x="468000" y="1124744"/>
            <a:ext cx="8229600" cy="4525963"/>
          </a:xfrm>
        </p:spPr>
        <p:txBody>
          <a:bodyPr>
            <a:normAutofit lnSpcReduction="10000"/>
          </a:bodyPr>
          <a:lstStyle/>
          <a:p>
            <a:pPr marL="334827" marR="123321" indent="-285750">
              <a:lnSpc>
                <a:spcPts val="2160"/>
              </a:lnSpc>
              <a:spcBef>
                <a:spcPts val="446"/>
              </a:spcBef>
              <a:buClr>
                <a:srgbClr val="07447C"/>
              </a:buClr>
              <a:buSzPct val="70000"/>
              <a:buFont typeface="Wingdings" panose="05000000000000000000" pitchFamily="2" charset="2"/>
              <a:buChar char="Ø"/>
              <a:tabLst>
                <a:tab pos="333471" algn="l"/>
              </a:tabLst>
            </a:pPr>
            <a:r>
              <a:rPr lang="fr-FR" sz="2000" spc="-59" dirty="0">
                <a:cs typeface="Tahoma"/>
              </a:rPr>
              <a:t>La Banque</a:t>
            </a:r>
            <a:r>
              <a:rPr lang="fr-FR" sz="2000" spc="-69" dirty="0">
                <a:cs typeface="Tahoma"/>
              </a:rPr>
              <a:t> </a:t>
            </a:r>
            <a:r>
              <a:rPr lang="fr-FR" sz="2000" spc="-99" dirty="0">
                <a:cs typeface="Tahoma"/>
              </a:rPr>
              <a:t>de</a:t>
            </a:r>
            <a:r>
              <a:rPr lang="fr-FR" sz="2000" spc="-10" dirty="0">
                <a:cs typeface="Tahoma"/>
              </a:rPr>
              <a:t> </a:t>
            </a:r>
            <a:r>
              <a:rPr lang="fr-FR" sz="2000" spc="-59" dirty="0">
                <a:cs typeface="Tahoma"/>
              </a:rPr>
              <a:t>France</a:t>
            </a:r>
            <a:r>
              <a:rPr lang="fr-FR" sz="2000" dirty="0">
                <a:cs typeface="Tahoma"/>
              </a:rPr>
              <a:t> </a:t>
            </a:r>
            <a:r>
              <a:rPr lang="fr-FR" sz="2000" spc="-40" dirty="0">
                <a:cs typeface="Tahoma"/>
              </a:rPr>
              <a:t>travaille</a:t>
            </a:r>
            <a:r>
              <a:rPr lang="fr-FR" sz="2000" dirty="0">
                <a:cs typeface="Tahoma"/>
              </a:rPr>
              <a:t> </a:t>
            </a:r>
            <a:r>
              <a:rPr lang="fr-FR" sz="2000" spc="-129" dirty="0">
                <a:cs typeface="Tahoma"/>
              </a:rPr>
              <a:t>en étroite collaboration </a:t>
            </a:r>
            <a:r>
              <a:rPr lang="fr-FR" sz="2000" spc="-99" dirty="0">
                <a:cs typeface="Tahoma"/>
              </a:rPr>
              <a:t>avec</a:t>
            </a:r>
            <a:r>
              <a:rPr lang="fr-FR" sz="2000" spc="-10" dirty="0">
                <a:cs typeface="Tahoma"/>
              </a:rPr>
              <a:t> </a:t>
            </a:r>
            <a:r>
              <a:rPr lang="fr-FR" sz="2000" spc="-69" dirty="0">
                <a:cs typeface="Tahoma"/>
              </a:rPr>
              <a:t>les</a:t>
            </a:r>
            <a:r>
              <a:rPr lang="fr-FR" sz="2000" dirty="0">
                <a:cs typeface="Tahoma"/>
              </a:rPr>
              <a:t> </a:t>
            </a:r>
            <a:r>
              <a:rPr lang="fr-FR" sz="2000" spc="-20" dirty="0">
                <a:cs typeface="Tahoma"/>
              </a:rPr>
              <a:t>autres </a:t>
            </a:r>
            <a:r>
              <a:rPr lang="fr-FR" sz="2000" spc="-50" dirty="0">
                <a:cs typeface="Tahoma"/>
              </a:rPr>
              <a:t>institutions</a:t>
            </a:r>
            <a:r>
              <a:rPr lang="fr-FR" sz="2000" spc="50" dirty="0">
                <a:cs typeface="Tahoma"/>
              </a:rPr>
              <a:t> </a:t>
            </a:r>
            <a:r>
              <a:rPr lang="fr-FR" sz="2000" spc="-129" dirty="0">
                <a:cs typeface="Tahoma"/>
              </a:rPr>
              <a:t>membres</a:t>
            </a:r>
            <a:r>
              <a:rPr lang="fr-FR" sz="2000" spc="59" dirty="0">
                <a:cs typeface="Tahoma"/>
              </a:rPr>
              <a:t> </a:t>
            </a:r>
            <a:r>
              <a:rPr lang="fr-FR" sz="2000" spc="-20" dirty="0">
                <a:cs typeface="Tahoma"/>
              </a:rPr>
              <a:t>du</a:t>
            </a:r>
            <a:r>
              <a:rPr lang="fr-FR" sz="2000" spc="50" dirty="0">
                <a:cs typeface="Tahoma"/>
              </a:rPr>
              <a:t> </a:t>
            </a:r>
            <a:r>
              <a:rPr lang="fr-FR" sz="2000" dirty="0">
                <a:cs typeface="Tahoma"/>
              </a:rPr>
              <a:t>HCSF</a:t>
            </a:r>
            <a:r>
              <a:rPr lang="fr-FR" sz="2000" spc="59" dirty="0">
                <a:cs typeface="Tahoma"/>
              </a:rPr>
              <a:t> </a:t>
            </a:r>
            <a:r>
              <a:rPr lang="fr-FR" sz="2000" spc="-99" dirty="0">
                <a:cs typeface="Tahoma"/>
              </a:rPr>
              <a:t>:</a:t>
            </a:r>
            <a:endParaRPr lang="fr-FR" sz="2000" dirty="0">
              <a:cs typeface="Tahoma"/>
            </a:endParaRPr>
          </a:p>
          <a:p>
            <a:pPr marL="866797" marR="293202" indent="-285750">
              <a:lnSpc>
                <a:spcPct val="101200"/>
              </a:lnSpc>
              <a:spcBef>
                <a:spcPts val="2021"/>
              </a:spcBef>
              <a:buFont typeface="Wingdings" panose="05000000000000000000" pitchFamily="2" charset="2"/>
              <a:buChar char="Ø"/>
            </a:pPr>
            <a:r>
              <a:rPr lang="fr-FR" sz="1800" dirty="0">
                <a:cs typeface="Tahoma"/>
              </a:rPr>
              <a:t>Pôle</a:t>
            </a:r>
            <a:r>
              <a:rPr lang="fr-FR" sz="1800" spc="50" dirty="0">
                <a:cs typeface="Tahoma"/>
              </a:rPr>
              <a:t> </a:t>
            </a:r>
            <a:r>
              <a:rPr lang="fr-FR" sz="1800" dirty="0">
                <a:cs typeface="Tahoma"/>
              </a:rPr>
              <a:t>de</a:t>
            </a:r>
            <a:r>
              <a:rPr lang="fr-FR" sz="1800" spc="50" dirty="0">
                <a:cs typeface="Tahoma"/>
              </a:rPr>
              <a:t> </a:t>
            </a:r>
            <a:r>
              <a:rPr lang="fr-FR" sz="1800" spc="-99" dirty="0">
                <a:cs typeface="Tahoma"/>
              </a:rPr>
              <a:t>Stabilité Financière </a:t>
            </a:r>
            <a:r>
              <a:rPr lang="fr-FR" sz="1800" spc="-119" dirty="0">
                <a:cs typeface="Tahoma"/>
              </a:rPr>
              <a:t>(</a:t>
            </a:r>
            <a:r>
              <a:rPr lang="fr-FR" sz="1800" spc="-1001" dirty="0">
                <a:cs typeface="Tahoma"/>
              </a:rPr>
              <a:t>´</a:t>
            </a:r>
            <a:r>
              <a:rPr lang="fr-FR" sz="1800" spc="-79" dirty="0">
                <a:cs typeface="Tahoma"/>
              </a:rPr>
              <a:t>équipes </a:t>
            </a:r>
            <a:r>
              <a:rPr lang="fr-FR" sz="1800" dirty="0">
                <a:cs typeface="Tahoma"/>
              </a:rPr>
              <a:t>de</a:t>
            </a:r>
            <a:r>
              <a:rPr lang="fr-FR" sz="1800" spc="59" dirty="0">
                <a:cs typeface="Tahoma"/>
              </a:rPr>
              <a:t> </a:t>
            </a:r>
            <a:r>
              <a:rPr lang="fr-FR" sz="1800" dirty="0">
                <a:cs typeface="Tahoma"/>
              </a:rPr>
              <a:t>l’ACPR</a:t>
            </a:r>
            <a:r>
              <a:rPr lang="fr-FR" sz="1800" spc="50" dirty="0">
                <a:cs typeface="Tahoma"/>
              </a:rPr>
              <a:t> </a:t>
            </a:r>
            <a:r>
              <a:rPr lang="fr-FR" sz="1800" dirty="0">
                <a:cs typeface="Tahoma"/>
              </a:rPr>
              <a:t>et</a:t>
            </a:r>
            <a:r>
              <a:rPr lang="fr-FR" sz="1800" spc="59" dirty="0">
                <a:cs typeface="Tahoma"/>
              </a:rPr>
              <a:t> </a:t>
            </a:r>
            <a:r>
              <a:rPr lang="fr-FR" sz="1800" dirty="0">
                <a:cs typeface="Tahoma"/>
              </a:rPr>
              <a:t>la</a:t>
            </a:r>
            <a:r>
              <a:rPr lang="fr-FR" sz="1800" spc="50" dirty="0">
                <a:cs typeface="Tahoma"/>
              </a:rPr>
              <a:t> </a:t>
            </a:r>
            <a:r>
              <a:rPr lang="fr-FR" sz="1800" spc="-20" dirty="0">
                <a:cs typeface="Tahoma"/>
              </a:rPr>
              <a:t>Banque</a:t>
            </a:r>
            <a:r>
              <a:rPr lang="fr-FR" sz="1800" spc="50" dirty="0">
                <a:cs typeface="Tahoma"/>
              </a:rPr>
              <a:t> </a:t>
            </a:r>
            <a:r>
              <a:rPr lang="fr-FR" sz="1800" spc="-50" dirty="0">
                <a:cs typeface="Tahoma"/>
              </a:rPr>
              <a:t>de </a:t>
            </a:r>
            <a:r>
              <a:rPr lang="fr-FR" sz="1800" spc="-20" dirty="0">
                <a:cs typeface="Tahoma"/>
              </a:rPr>
              <a:t>France),</a:t>
            </a:r>
            <a:endParaRPr lang="fr-FR" sz="1800" dirty="0">
              <a:cs typeface="Tahoma"/>
            </a:endParaRPr>
          </a:p>
          <a:p>
            <a:pPr marL="866797" marR="2117853" indent="-285750">
              <a:lnSpc>
                <a:spcPct val="180200"/>
              </a:lnSpc>
              <a:buFont typeface="Wingdings" panose="05000000000000000000" pitchFamily="2" charset="2"/>
              <a:buChar char="Ø"/>
            </a:pPr>
            <a:r>
              <a:rPr lang="fr-FR" sz="1800" dirty="0">
                <a:cs typeface="Tahoma"/>
              </a:rPr>
              <a:t>Travail</a:t>
            </a:r>
            <a:r>
              <a:rPr lang="fr-FR" sz="1800" spc="-79" dirty="0">
                <a:cs typeface="Tahoma"/>
              </a:rPr>
              <a:t> </a:t>
            </a:r>
            <a:r>
              <a:rPr lang="fr-FR" sz="1800" dirty="0">
                <a:cs typeface="Tahoma"/>
              </a:rPr>
              <a:t>de</a:t>
            </a:r>
            <a:r>
              <a:rPr lang="fr-FR" sz="1800" spc="-20" dirty="0">
                <a:cs typeface="Tahoma"/>
              </a:rPr>
              <a:t> </a:t>
            </a:r>
            <a:r>
              <a:rPr lang="fr-FR" sz="1800" spc="-129" dirty="0">
                <a:cs typeface="Tahoma"/>
              </a:rPr>
              <a:t>préparation des réunions </a:t>
            </a:r>
            <a:r>
              <a:rPr lang="fr-FR" sz="1800" dirty="0">
                <a:cs typeface="Tahoma"/>
              </a:rPr>
              <a:t>du</a:t>
            </a:r>
            <a:r>
              <a:rPr lang="fr-FR" sz="1800" spc="-20" dirty="0">
                <a:cs typeface="Tahoma"/>
              </a:rPr>
              <a:t> HCSF, </a:t>
            </a:r>
          </a:p>
          <a:p>
            <a:pPr marL="866797" marR="2117853" indent="-285750">
              <a:lnSpc>
                <a:spcPct val="180200"/>
              </a:lnSpc>
              <a:buFont typeface="Wingdings" panose="05000000000000000000" pitchFamily="2" charset="2"/>
              <a:buChar char="Ø"/>
            </a:pPr>
            <a:r>
              <a:rPr lang="fr-FR" sz="1800" dirty="0">
                <a:cs typeface="Tahoma"/>
              </a:rPr>
              <a:t>Participation à des groupes de travail ad-hoc.</a:t>
            </a:r>
          </a:p>
          <a:p>
            <a:pPr marL="0" indent="0">
              <a:spcBef>
                <a:spcPts val="119"/>
              </a:spcBef>
              <a:buNone/>
            </a:pPr>
            <a:endParaRPr lang="fr-FR" sz="2000" dirty="0">
              <a:cs typeface="Tahoma"/>
            </a:endParaRPr>
          </a:p>
          <a:p>
            <a:pPr marL="334827" indent="-285750">
              <a:buClr>
                <a:srgbClr val="07447C"/>
              </a:buClr>
              <a:buSzPct val="70000"/>
              <a:buFont typeface="Wingdings" panose="05000000000000000000" pitchFamily="2" charset="2"/>
              <a:buChar char="Ø"/>
              <a:tabLst>
                <a:tab pos="333471" algn="l"/>
              </a:tabLst>
            </a:pPr>
            <a:r>
              <a:rPr lang="fr-FR" sz="2000" spc="-20" dirty="0">
                <a:cs typeface="Tahoma"/>
              </a:rPr>
              <a:t>Actions</a:t>
            </a:r>
            <a:r>
              <a:rPr lang="fr-FR" sz="2000" spc="-79" dirty="0">
                <a:cs typeface="Tahoma"/>
              </a:rPr>
              <a:t> </a:t>
            </a:r>
            <a:r>
              <a:rPr lang="fr-FR" sz="2000" spc="-89" dirty="0">
                <a:cs typeface="Tahoma"/>
              </a:rPr>
              <a:t>de</a:t>
            </a:r>
            <a:r>
              <a:rPr lang="fr-FR" sz="2000" spc="-30" dirty="0">
                <a:cs typeface="Tahoma"/>
              </a:rPr>
              <a:t> </a:t>
            </a:r>
            <a:r>
              <a:rPr lang="fr-FR" sz="2000" spc="-59" dirty="0">
                <a:cs typeface="Tahoma"/>
              </a:rPr>
              <a:t>coopération</a:t>
            </a:r>
            <a:r>
              <a:rPr lang="fr-FR" sz="2000" spc="-10" dirty="0">
                <a:cs typeface="Tahoma"/>
              </a:rPr>
              <a:t> </a:t>
            </a:r>
            <a:r>
              <a:rPr lang="fr-FR" sz="2000" dirty="0">
                <a:cs typeface="Tahoma"/>
              </a:rPr>
              <a:t>et</a:t>
            </a:r>
            <a:r>
              <a:rPr lang="fr-FR" sz="2000" spc="-40" dirty="0">
                <a:cs typeface="Tahoma"/>
              </a:rPr>
              <a:t> </a:t>
            </a:r>
            <a:r>
              <a:rPr lang="fr-FR" sz="2000" spc="-89" dirty="0">
                <a:cs typeface="Tahoma"/>
              </a:rPr>
              <a:t>de</a:t>
            </a:r>
            <a:r>
              <a:rPr lang="fr-FR" sz="2000" spc="-30" dirty="0">
                <a:cs typeface="Tahoma"/>
              </a:rPr>
              <a:t> </a:t>
            </a:r>
            <a:r>
              <a:rPr lang="fr-FR" sz="2000" spc="-59" dirty="0">
                <a:cs typeface="Tahoma"/>
              </a:rPr>
              <a:t>coordination</a:t>
            </a:r>
            <a:r>
              <a:rPr lang="fr-FR" sz="2000" spc="-40" dirty="0">
                <a:cs typeface="Tahoma"/>
              </a:rPr>
              <a:t> </a:t>
            </a:r>
            <a:r>
              <a:rPr lang="fr-FR" sz="2000" spc="-89" dirty="0">
                <a:cs typeface="Tahoma"/>
              </a:rPr>
              <a:t>en</a:t>
            </a:r>
            <a:r>
              <a:rPr lang="fr-FR" sz="2000" spc="-40" dirty="0">
                <a:cs typeface="Tahoma"/>
              </a:rPr>
              <a:t> </a:t>
            </a:r>
            <a:r>
              <a:rPr lang="fr-FR" sz="2000" spc="-69" dirty="0">
                <a:cs typeface="Tahoma"/>
              </a:rPr>
              <a:t>accord</a:t>
            </a:r>
            <a:r>
              <a:rPr lang="fr-FR" sz="2000" spc="-40" dirty="0">
                <a:cs typeface="Tahoma"/>
              </a:rPr>
              <a:t> </a:t>
            </a:r>
            <a:r>
              <a:rPr lang="fr-FR" sz="2000" spc="-99" dirty="0">
                <a:cs typeface="Tahoma"/>
              </a:rPr>
              <a:t>avec</a:t>
            </a:r>
            <a:r>
              <a:rPr lang="fr-FR" sz="2000" spc="-40" dirty="0">
                <a:cs typeface="Tahoma"/>
              </a:rPr>
              <a:t> </a:t>
            </a:r>
            <a:r>
              <a:rPr lang="fr-FR" sz="2000" spc="-99" dirty="0">
                <a:cs typeface="Tahoma"/>
              </a:rPr>
              <a:t>:</a:t>
            </a:r>
            <a:endParaRPr lang="fr-FR" sz="2000" dirty="0">
              <a:cs typeface="Tahoma"/>
            </a:endParaRPr>
          </a:p>
          <a:p>
            <a:pPr marL="866797" marR="35235" indent="-285750">
              <a:lnSpc>
                <a:spcPct val="101200"/>
              </a:lnSpc>
              <a:spcBef>
                <a:spcPts val="2041"/>
              </a:spcBef>
              <a:buFont typeface="Wingdings" panose="05000000000000000000" pitchFamily="2" charset="2"/>
              <a:buChar char="Ø"/>
            </a:pPr>
            <a:r>
              <a:rPr lang="fr-FR" sz="1800" dirty="0">
                <a:cs typeface="Tahoma"/>
              </a:rPr>
              <a:t>la</a:t>
            </a:r>
            <a:r>
              <a:rPr lang="fr-FR" sz="1800" spc="-20" dirty="0">
                <a:cs typeface="Tahoma"/>
              </a:rPr>
              <a:t> mission </a:t>
            </a:r>
            <a:r>
              <a:rPr lang="fr-FR" sz="1800" dirty="0">
                <a:cs typeface="Tahoma"/>
              </a:rPr>
              <a:t>du</a:t>
            </a:r>
            <a:r>
              <a:rPr lang="fr-FR" sz="1800" spc="-20" dirty="0">
                <a:cs typeface="Tahoma"/>
              </a:rPr>
              <a:t> </a:t>
            </a:r>
            <a:r>
              <a:rPr lang="fr-FR" sz="1800" dirty="0">
                <a:cs typeface="Tahoma"/>
              </a:rPr>
              <a:t>HCSF</a:t>
            </a:r>
            <a:r>
              <a:rPr lang="fr-FR" sz="1800" spc="-20" dirty="0">
                <a:cs typeface="Tahoma"/>
              </a:rPr>
              <a:t> </a:t>
            </a:r>
            <a:r>
              <a:rPr lang="fr-FR" sz="1800" dirty="0">
                <a:cs typeface="Tahoma"/>
              </a:rPr>
              <a:t>pour</a:t>
            </a:r>
            <a:r>
              <a:rPr lang="fr-FR" sz="1800" spc="-20" dirty="0">
                <a:cs typeface="Tahoma"/>
              </a:rPr>
              <a:t> </a:t>
            </a:r>
            <a:r>
              <a:rPr lang="fr-FR" sz="1800" dirty="0">
                <a:cs typeface="Tahoma"/>
              </a:rPr>
              <a:t>faciliter</a:t>
            </a:r>
            <a:r>
              <a:rPr lang="fr-FR" sz="1800" spc="-20" dirty="0">
                <a:cs typeface="Tahoma"/>
              </a:rPr>
              <a:t> </a:t>
            </a:r>
            <a:r>
              <a:rPr lang="fr-FR" sz="1800" dirty="0">
                <a:cs typeface="Tahoma"/>
              </a:rPr>
              <a:t>la</a:t>
            </a:r>
            <a:r>
              <a:rPr lang="fr-FR" sz="1800" spc="-20" dirty="0">
                <a:cs typeface="Tahoma"/>
              </a:rPr>
              <a:t> </a:t>
            </a:r>
            <a:r>
              <a:rPr lang="fr-FR" sz="1800" spc="-119" dirty="0">
                <a:cs typeface="Tahoma"/>
              </a:rPr>
              <a:t>coopération </a:t>
            </a:r>
            <a:r>
              <a:rPr lang="fr-FR" sz="1800" dirty="0">
                <a:cs typeface="Tahoma"/>
              </a:rPr>
              <a:t>de</a:t>
            </a:r>
            <a:r>
              <a:rPr lang="fr-FR" sz="1800" spc="-20" dirty="0">
                <a:cs typeface="Tahoma"/>
              </a:rPr>
              <a:t> </a:t>
            </a:r>
            <a:r>
              <a:rPr lang="fr-FR" sz="1800" spc="-59" dirty="0">
                <a:cs typeface="Tahoma"/>
              </a:rPr>
              <a:t>ces</a:t>
            </a:r>
            <a:r>
              <a:rPr lang="fr-FR" sz="1800" spc="-20" dirty="0">
                <a:cs typeface="Tahoma"/>
              </a:rPr>
              <a:t> institutions </a:t>
            </a:r>
            <a:r>
              <a:rPr lang="fr-FR" sz="1800" spc="-79" dirty="0">
                <a:cs typeface="Tahoma"/>
              </a:rPr>
              <a:t>membres</a:t>
            </a:r>
            <a:r>
              <a:rPr lang="fr-FR" sz="1800" spc="-20" dirty="0">
                <a:cs typeface="Tahoma"/>
              </a:rPr>
              <a:t> </a:t>
            </a:r>
            <a:r>
              <a:rPr lang="fr-FR" sz="1800" dirty="0">
                <a:cs typeface="Tahoma"/>
              </a:rPr>
              <a:t>(article</a:t>
            </a:r>
            <a:r>
              <a:rPr lang="fr-FR" sz="1800" spc="-10" dirty="0">
                <a:cs typeface="Tahoma"/>
              </a:rPr>
              <a:t> </a:t>
            </a:r>
            <a:r>
              <a:rPr lang="fr-FR" sz="1800" spc="-50" dirty="0">
                <a:cs typeface="Tahoma"/>
              </a:rPr>
              <a:t>L631-2-1),</a:t>
            </a:r>
            <a:endParaRPr lang="fr-FR" sz="1800" dirty="0">
              <a:cs typeface="Tahoma"/>
            </a:endParaRPr>
          </a:p>
          <a:p>
            <a:pPr marL="866797" marR="386323" indent="-285750">
              <a:lnSpc>
                <a:spcPct val="101200"/>
              </a:lnSpc>
              <a:spcBef>
                <a:spcPts val="1694"/>
              </a:spcBef>
              <a:buFont typeface="Wingdings" panose="05000000000000000000" pitchFamily="2" charset="2"/>
              <a:buChar char="Ø"/>
            </a:pPr>
            <a:r>
              <a:rPr lang="fr-FR" sz="1800" spc="-50" dirty="0">
                <a:cs typeface="Tahoma"/>
              </a:rPr>
              <a:t>fondement</a:t>
            </a:r>
            <a:r>
              <a:rPr lang="fr-FR" sz="1800" spc="-69" dirty="0">
                <a:cs typeface="Tahoma"/>
              </a:rPr>
              <a:t> </a:t>
            </a:r>
            <a:r>
              <a:rPr lang="fr-FR" sz="1800" spc="-40" dirty="0">
                <a:cs typeface="Tahoma"/>
              </a:rPr>
              <a:t>juridique</a:t>
            </a:r>
            <a:r>
              <a:rPr lang="fr-FR" sz="1800" spc="-50" dirty="0">
                <a:cs typeface="Tahoma"/>
              </a:rPr>
              <a:t> </a:t>
            </a:r>
            <a:r>
              <a:rPr lang="fr-FR" sz="1800" dirty="0">
                <a:cs typeface="Tahoma"/>
              </a:rPr>
              <a:t>de</a:t>
            </a:r>
            <a:r>
              <a:rPr lang="fr-FR" sz="1800" spc="-50" dirty="0">
                <a:cs typeface="Tahoma"/>
              </a:rPr>
              <a:t> </a:t>
            </a:r>
            <a:r>
              <a:rPr lang="fr-FR" sz="1800" dirty="0">
                <a:cs typeface="Tahoma"/>
              </a:rPr>
              <a:t>la</a:t>
            </a:r>
            <a:r>
              <a:rPr lang="fr-FR" sz="1800" spc="-40" dirty="0">
                <a:cs typeface="Tahoma"/>
              </a:rPr>
              <a:t> </a:t>
            </a:r>
            <a:r>
              <a:rPr lang="fr-FR" sz="1800" spc="-119" dirty="0">
                <a:cs typeface="Tahoma"/>
              </a:rPr>
              <a:t>coopération </a:t>
            </a:r>
            <a:r>
              <a:rPr lang="fr-FR" sz="1800" spc="-69" dirty="0">
                <a:cs typeface="Tahoma"/>
              </a:rPr>
              <a:t>des</a:t>
            </a:r>
            <a:r>
              <a:rPr lang="fr-FR" sz="1800" spc="-50" dirty="0">
                <a:cs typeface="Tahoma"/>
              </a:rPr>
              <a:t> </a:t>
            </a:r>
            <a:r>
              <a:rPr lang="fr-FR" sz="1800" dirty="0">
                <a:cs typeface="Tahoma"/>
              </a:rPr>
              <a:t>institutions</a:t>
            </a:r>
            <a:r>
              <a:rPr lang="fr-FR" sz="1800" spc="-40" dirty="0">
                <a:cs typeface="Tahoma"/>
              </a:rPr>
              <a:t> </a:t>
            </a:r>
            <a:r>
              <a:rPr lang="fr-FR" sz="1800" spc="-20" dirty="0">
                <a:cs typeface="Tahoma"/>
              </a:rPr>
              <a:t>membres </a:t>
            </a:r>
            <a:r>
              <a:rPr lang="fr-FR" sz="1800" dirty="0">
                <a:cs typeface="Tahoma"/>
              </a:rPr>
              <a:t>(article</a:t>
            </a:r>
            <a:r>
              <a:rPr lang="fr-FR" sz="1800" spc="-69" dirty="0">
                <a:cs typeface="Tahoma"/>
              </a:rPr>
              <a:t> </a:t>
            </a:r>
            <a:r>
              <a:rPr lang="fr-FR" sz="1800" spc="-40" dirty="0">
                <a:cs typeface="Tahoma"/>
              </a:rPr>
              <a:t>L631-</a:t>
            </a:r>
            <a:r>
              <a:rPr lang="fr-FR" sz="1800" spc="-50" dirty="0">
                <a:cs typeface="Tahoma"/>
              </a:rPr>
              <a:t>1).</a:t>
            </a:r>
            <a:endParaRPr lang="fr-FR" sz="1800" dirty="0">
              <a:cs typeface="Tahoma"/>
            </a:endParaRPr>
          </a:p>
        </p:txBody>
      </p:sp>
    </p:spTree>
    <p:extLst>
      <p:ext uri="{BB962C8B-B14F-4D97-AF65-F5344CB8AC3E}">
        <p14:creationId xmlns:p14="http://schemas.microsoft.com/office/powerpoint/2010/main" val="84976557"/>
      </p:ext>
    </p:extLst>
  </p:cSld>
  <p:clrMapOvr>
    <a:masterClrMapping/>
  </p:clrMapOvr>
  <p:transition>
    <p:cut/>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8000" y="134934"/>
            <a:ext cx="8229600" cy="873131"/>
          </a:xfrm>
          <a:prstGeom prst="rect">
            <a:avLst/>
          </a:prstGeom>
        </p:spPr>
        <p:txBody>
          <a:bodyPr vert="horz" wrap="square" lIns="0" tIns="133167" rIns="0" bIns="0" rtlCol="0" anchor="ctr">
            <a:spAutoFit/>
          </a:bodyPr>
          <a:lstStyle/>
          <a:p>
            <a:pPr marL="25168">
              <a:spcBef>
                <a:spcPts val="268"/>
              </a:spcBef>
            </a:pPr>
            <a:r>
              <a:rPr lang="fr-FR" spc="-50" dirty="0"/>
              <a:t>Le rôle de la Banque de France dans le cadre </a:t>
            </a:r>
            <a:r>
              <a:rPr lang="fr-FR" spc="-50" dirty="0" err="1"/>
              <a:t>macroprudentiel</a:t>
            </a:r>
            <a:r>
              <a:rPr lang="fr-FR" spc="-50" dirty="0"/>
              <a:t> : Mandat et Pouvoirs</a:t>
            </a:r>
            <a:endParaRPr spc="-20" dirty="0"/>
          </a:p>
        </p:txBody>
      </p:sp>
      <p:sp>
        <p:nvSpPr>
          <p:cNvPr id="5" name="Espace réservé du contenu 4"/>
          <p:cNvSpPr>
            <a:spLocks noGrp="1"/>
          </p:cNvSpPr>
          <p:nvPr>
            <p:ph idx="1"/>
          </p:nvPr>
        </p:nvSpPr>
        <p:spPr>
          <a:xfrm>
            <a:off x="468000" y="1124744"/>
            <a:ext cx="8229600" cy="5040560"/>
          </a:xfrm>
        </p:spPr>
        <p:txBody>
          <a:bodyPr>
            <a:normAutofit/>
          </a:bodyPr>
          <a:lstStyle/>
          <a:p>
            <a:pPr marL="391977" indent="-342900">
              <a:spcBef>
                <a:spcPts val="188"/>
              </a:spcBef>
              <a:buClr>
                <a:srgbClr val="07447C"/>
              </a:buClr>
              <a:buSzPct val="70000"/>
              <a:buFont typeface="Wingdings" panose="05000000000000000000" pitchFamily="2" charset="2"/>
              <a:buChar char="Ø"/>
              <a:tabLst>
                <a:tab pos="333471" algn="l"/>
              </a:tabLst>
            </a:pPr>
            <a:r>
              <a:rPr lang="fr-FR" sz="2000" dirty="0">
                <a:cs typeface="Tahoma"/>
              </a:rPr>
              <a:t>La</a:t>
            </a:r>
            <a:r>
              <a:rPr lang="fr-FR" sz="2000" spc="-40" dirty="0">
                <a:cs typeface="Tahoma"/>
              </a:rPr>
              <a:t> </a:t>
            </a:r>
            <a:r>
              <a:rPr lang="fr-FR" sz="2000" spc="-59" dirty="0">
                <a:cs typeface="Tahoma"/>
              </a:rPr>
              <a:t>Banque</a:t>
            </a:r>
            <a:r>
              <a:rPr lang="fr-FR" sz="2000" spc="-40" dirty="0">
                <a:cs typeface="Tahoma"/>
              </a:rPr>
              <a:t> </a:t>
            </a:r>
            <a:r>
              <a:rPr lang="fr-FR" sz="2000" spc="-89" dirty="0">
                <a:cs typeface="Tahoma"/>
              </a:rPr>
              <a:t>de</a:t>
            </a:r>
            <a:r>
              <a:rPr lang="fr-FR" sz="2000" spc="-30" dirty="0">
                <a:cs typeface="Tahoma"/>
              </a:rPr>
              <a:t> </a:t>
            </a:r>
            <a:r>
              <a:rPr lang="fr-FR" sz="2000" spc="-59" dirty="0">
                <a:cs typeface="Tahoma"/>
              </a:rPr>
              <a:t>France</a:t>
            </a:r>
            <a:r>
              <a:rPr lang="fr-FR" sz="2000" spc="-40" dirty="0">
                <a:cs typeface="Tahoma"/>
              </a:rPr>
              <a:t> </a:t>
            </a:r>
            <a:r>
              <a:rPr lang="fr-FR" sz="2000" dirty="0">
                <a:cs typeface="Tahoma"/>
              </a:rPr>
              <a:t>a</a:t>
            </a:r>
            <a:r>
              <a:rPr lang="fr-FR" sz="2000" spc="-30" dirty="0">
                <a:cs typeface="Tahoma"/>
              </a:rPr>
              <a:t> </a:t>
            </a:r>
            <a:r>
              <a:rPr lang="fr-FR" sz="2000" spc="-20" dirty="0">
                <a:cs typeface="Tahoma"/>
              </a:rPr>
              <a:t>un</a:t>
            </a:r>
            <a:r>
              <a:rPr lang="fr-FR" sz="2000" spc="-40" dirty="0">
                <a:cs typeface="Tahoma"/>
              </a:rPr>
              <a:t> </a:t>
            </a:r>
            <a:r>
              <a:rPr lang="fr-FR" sz="2000" spc="-50" dirty="0">
                <a:cs typeface="Tahoma"/>
              </a:rPr>
              <a:t>mandat</a:t>
            </a:r>
            <a:r>
              <a:rPr lang="fr-FR" sz="2000" spc="-30" dirty="0">
                <a:cs typeface="Tahoma"/>
              </a:rPr>
              <a:t> </a:t>
            </a:r>
            <a:r>
              <a:rPr lang="fr-FR" sz="2000" spc="-20" dirty="0">
                <a:cs typeface="Tahoma"/>
              </a:rPr>
              <a:t>joint</a:t>
            </a:r>
            <a:r>
              <a:rPr lang="fr-FR" sz="2000" spc="-40" dirty="0">
                <a:cs typeface="Tahoma"/>
              </a:rPr>
              <a:t> </a:t>
            </a:r>
            <a:r>
              <a:rPr lang="fr-FR" sz="2000" spc="-99" dirty="0">
                <a:cs typeface="Tahoma"/>
              </a:rPr>
              <a:t>avec</a:t>
            </a:r>
            <a:r>
              <a:rPr lang="fr-FR" sz="2000" spc="-30" dirty="0">
                <a:cs typeface="Tahoma"/>
              </a:rPr>
              <a:t> </a:t>
            </a:r>
            <a:r>
              <a:rPr lang="fr-FR" sz="2000" dirty="0">
                <a:cs typeface="Tahoma"/>
              </a:rPr>
              <a:t>le</a:t>
            </a:r>
            <a:r>
              <a:rPr lang="fr-FR" sz="2000" spc="-40" dirty="0">
                <a:cs typeface="Tahoma"/>
              </a:rPr>
              <a:t> </a:t>
            </a:r>
            <a:r>
              <a:rPr lang="fr-FR" sz="2000" dirty="0">
                <a:cs typeface="Tahoma"/>
              </a:rPr>
              <a:t>HCSF</a:t>
            </a:r>
            <a:r>
              <a:rPr lang="fr-FR" sz="2000" spc="-30" dirty="0">
                <a:cs typeface="Tahoma"/>
              </a:rPr>
              <a:t> </a:t>
            </a:r>
            <a:r>
              <a:rPr lang="fr-FR" sz="2000" spc="-99" dirty="0">
                <a:cs typeface="Tahoma"/>
              </a:rPr>
              <a:t>:</a:t>
            </a:r>
            <a:endParaRPr lang="fr-FR" sz="2000" dirty="0">
              <a:cs typeface="Tahoma"/>
            </a:endParaRPr>
          </a:p>
          <a:p>
            <a:pPr marL="80212" marR="118288" indent="0" algn="ctr">
              <a:lnSpc>
                <a:spcPct val="124500"/>
              </a:lnSpc>
              <a:spcBef>
                <a:spcPts val="1050"/>
              </a:spcBef>
              <a:buNone/>
            </a:pPr>
            <a:r>
              <a:rPr lang="fr-FR" sz="1600" i="1" dirty="0">
                <a:cs typeface="Arial"/>
              </a:rPr>
              <a:t>”La</a:t>
            </a:r>
            <a:r>
              <a:rPr lang="fr-FR" sz="1600" i="1" spc="59" dirty="0">
                <a:cs typeface="Arial"/>
              </a:rPr>
              <a:t> </a:t>
            </a:r>
            <a:r>
              <a:rPr lang="fr-FR" sz="1600" i="1" spc="-20" dirty="0">
                <a:cs typeface="Arial"/>
              </a:rPr>
              <a:t>Banque</a:t>
            </a:r>
            <a:r>
              <a:rPr lang="fr-FR" sz="1600" i="1" spc="59" dirty="0">
                <a:cs typeface="Arial"/>
              </a:rPr>
              <a:t> </a:t>
            </a:r>
            <a:r>
              <a:rPr lang="fr-FR" sz="1600" i="1" dirty="0">
                <a:cs typeface="Arial"/>
              </a:rPr>
              <a:t>de</a:t>
            </a:r>
            <a:r>
              <a:rPr lang="fr-FR" sz="1600" i="1" spc="59" dirty="0">
                <a:cs typeface="Arial"/>
              </a:rPr>
              <a:t> </a:t>
            </a:r>
            <a:r>
              <a:rPr lang="fr-FR" sz="1600" i="1" spc="-40" dirty="0">
                <a:cs typeface="Arial"/>
              </a:rPr>
              <a:t>France</a:t>
            </a:r>
            <a:r>
              <a:rPr lang="fr-FR" sz="1600" i="1" spc="50" dirty="0">
                <a:cs typeface="Arial"/>
              </a:rPr>
              <a:t> </a:t>
            </a:r>
            <a:r>
              <a:rPr lang="fr-FR" sz="1600" i="1" spc="-20" dirty="0">
                <a:cs typeface="Arial"/>
              </a:rPr>
              <a:t>veille,</a:t>
            </a:r>
            <a:r>
              <a:rPr lang="fr-FR" sz="1600" i="1" spc="59" dirty="0">
                <a:cs typeface="Arial"/>
              </a:rPr>
              <a:t> </a:t>
            </a:r>
            <a:r>
              <a:rPr lang="fr-FR" sz="1600" i="1" dirty="0">
                <a:cs typeface="Arial"/>
              </a:rPr>
              <a:t>conjointement</a:t>
            </a:r>
            <a:r>
              <a:rPr lang="fr-FR" sz="1600" i="1" spc="59" dirty="0">
                <a:cs typeface="Arial"/>
              </a:rPr>
              <a:t> </a:t>
            </a:r>
            <a:r>
              <a:rPr lang="fr-FR" sz="1600" i="1" spc="-40" dirty="0">
                <a:cs typeface="Arial"/>
              </a:rPr>
              <a:t>avec</a:t>
            </a:r>
            <a:r>
              <a:rPr lang="fr-FR" sz="1600" i="1" spc="69" dirty="0">
                <a:cs typeface="Arial"/>
              </a:rPr>
              <a:t> </a:t>
            </a:r>
            <a:r>
              <a:rPr lang="fr-FR" sz="1600" i="1" dirty="0">
                <a:cs typeface="Arial"/>
              </a:rPr>
              <a:t>le</a:t>
            </a:r>
            <a:r>
              <a:rPr lang="fr-FR" sz="1600" i="1" spc="59" dirty="0">
                <a:cs typeface="Arial"/>
              </a:rPr>
              <a:t> </a:t>
            </a:r>
            <a:r>
              <a:rPr lang="fr-FR" sz="1600" i="1" dirty="0">
                <a:cs typeface="Arial"/>
              </a:rPr>
              <a:t>Haut</a:t>
            </a:r>
            <a:r>
              <a:rPr lang="fr-FR" sz="1600" i="1" spc="59" dirty="0">
                <a:cs typeface="Arial"/>
              </a:rPr>
              <a:t> </a:t>
            </a:r>
            <a:r>
              <a:rPr lang="fr-FR" sz="1600" i="1" spc="-50" dirty="0">
                <a:cs typeface="Arial"/>
              </a:rPr>
              <a:t>Conseil</a:t>
            </a:r>
            <a:r>
              <a:rPr lang="fr-FR" sz="1600" i="1" spc="50" dirty="0">
                <a:cs typeface="Arial"/>
              </a:rPr>
              <a:t> </a:t>
            </a:r>
            <a:r>
              <a:rPr lang="fr-FR" sz="1600" i="1" dirty="0">
                <a:cs typeface="Arial"/>
              </a:rPr>
              <a:t>de</a:t>
            </a:r>
            <a:r>
              <a:rPr lang="fr-FR" sz="1600" i="1" spc="50" dirty="0">
                <a:cs typeface="Arial"/>
              </a:rPr>
              <a:t> </a:t>
            </a:r>
            <a:r>
              <a:rPr lang="fr-FR" sz="1600" i="1" spc="-20" dirty="0">
                <a:cs typeface="Arial"/>
              </a:rPr>
              <a:t>stabilité </a:t>
            </a:r>
            <a:r>
              <a:rPr lang="fr-FR" sz="1600" i="1" spc="-59" dirty="0">
                <a:cs typeface="Arial"/>
              </a:rPr>
              <a:t>financière, </a:t>
            </a:r>
            <a:r>
              <a:rPr lang="fr-FR" sz="1600" i="1" spc="-40" dirty="0">
                <a:cs typeface="Arial"/>
              </a:rPr>
              <a:t>à la stabilité </a:t>
            </a:r>
            <a:r>
              <a:rPr lang="fr-FR" sz="1600" i="1" dirty="0">
                <a:cs typeface="Arial"/>
              </a:rPr>
              <a:t>du</a:t>
            </a:r>
            <a:r>
              <a:rPr lang="fr-FR" sz="1600" i="1" spc="40" dirty="0">
                <a:cs typeface="Arial"/>
              </a:rPr>
              <a:t> </a:t>
            </a:r>
            <a:r>
              <a:rPr lang="fr-FR" sz="1600" i="1" spc="-109" dirty="0">
                <a:cs typeface="Arial"/>
              </a:rPr>
              <a:t>système</a:t>
            </a:r>
            <a:r>
              <a:rPr lang="fr-FR" sz="1600" i="1" spc="50" dirty="0">
                <a:cs typeface="Arial"/>
              </a:rPr>
              <a:t> </a:t>
            </a:r>
            <a:r>
              <a:rPr lang="fr-FR" sz="1600" i="1" dirty="0">
                <a:cs typeface="Arial"/>
              </a:rPr>
              <a:t>financier.</a:t>
            </a:r>
            <a:r>
              <a:rPr lang="fr-FR" sz="1600" i="1" spc="208" dirty="0">
                <a:cs typeface="Arial"/>
              </a:rPr>
              <a:t> </a:t>
            </a:r>
            <a:r>
              <a:rPr lang="fr-FR" sz="1600" i="1" dirty="0">
                <a:cs typeface="Arial"/>
              </a:rPr>
              <a:t>Elle</a:t>
            </a:r>
            <a:r>
              <a:rPr lang="fr-FR" sz="1600" i="1" spc="50" dirty="0">
                <a:cs typeface="Arial"/>
              </a:rPr>
              <a:t> </a:t>
            </a:r>
            <a:r>
              <a:rPr lang="fr-FR" sz="1600" i="1" dirty="0">
                <a:cs typeface="Arial"/>
              </a:rPr>
              <a:t>contribue à la mise en</a:t>
            </a:r>
            <a:r>
              <a:rPr lang="fr-FR" sz="1600" i="1" spc="-317" dirty="0">
                <a:cs typeface="Arial"/>
              </a:rPr>
              <a:t>    </a:t>
            </a:r>
            <a:r>
              <a:rPr lang="fr-FR" sz="1600" i="1" spc="-20" dirty="0">
                <a:cs typeface="Arial"/>
              </a:rPr>
              <a:t>œuvre </a:t>
            </a:r>
            <a:r>
              <a:rPr lang="fr-FR" sz="1600" i="1" spc="-59" dirty="0">
                <a:cs typeface="Arial"/>
              </a:rPr>
              <a:t>des</a:t>
            </a:r>
            <a:r>
              <a:rPr lang="fr-FR" sz="1600" i="1" spc="20" dirty="0">
                <a:cs typeface="Arial"/>
              </a:rPr>
              <a:t> </a:t>
            </a:r>
            <a:r>
              <a:rPr lang="fr-FR" sz="1600" i="1" spc="-99" dirty="0">
                <a:cs typeface="Arial"/>
              </a:rPr>
              <a:t>décisions</a:t>
            </a:r>
            <a:r>
              <a:rPr lang="fr-FR" sz="1600" i="1" spc="30" dirty="0">
                <a:cs typeface="Arial"/>
              </a:rPr>
              <a:t> </a:t>
            </a:r>
            <a:r>
              <a:rPr lang="fr-FR" sz="1600" i="1" dirty="0">
                <a:cs typeface="Arial"/>
              </a:rPr>
              <a:t>de</a:t>
            </a:r>
            <a:r>
              <a:rPr lang="fr-FR" sz="1600" i="1" spc="30" dirty="0">
                <a:cs typeface="Arial"/>
              </a:rPr>
              <a:t> </a:t>
            </a:r>
            <a:r>
              <a:rPr lang="fr-FR" sz="1600" i="1" dirty="0">
                <a:cs typeface="Arial"/>
              </a:rPr>
              <a:t>ce</a:t>
            </a:r>
            <a:r>
              <a:rPr lang="fr-FR" sz="1600" i="1" spc="30" dirty="0">
                <a:cs typeface="Arial"/>
              </a:rPr>
              <a:t> </a:t>
            </a:r>
            <a:r>
              <a:rPr lang="fr-FR" sz="1600" i="1" dirty="0">
                <a:cs typeface="Arial"/>
              </a:rPr>
              <a:t>Haut</a:t>
            </a:r>
            <a:r>
              <a:rPr lang="fr-FR" sz="1600" i="1" spc="30" dirty="0">
                <a:cs typeface="Arial"/>
              </a:rPr>
              <a:t> </a:t>
            </a:r>
            <a:r>
              <a:rPr lang="fr-FR" sz="1600" i="1" spc="-20" dirty="0">
                <a:cs typeface="Arial"/>
              </a:rPr>
              <a:t>Conseil.”</a:t>
            </a:r>
          </a:p>
          <a:p>
            <a:pPr marL="80212" marR="118288" indent="0">
              <a:lnSpc>
                <a:spcPct val="124500"/>
              </a:lnSpc>
              <a:spcBef>
                <a:spcPts val="1050"/>
              </a:spcBef>
              <a:buNone/>
            </a:pPr>
            <a:endParaRPr lang="fr-FR" sz="1600" dirty="0">
              <a:cs typeface="Arial"/>
            </a:endParaRPr>
          </a:p>
          <a:p>
            <a:pPr marL="391977" marR="35235" indent="-342900">
              <a:lnSpc>
                <a:spcPct val="91200"/>
              </a:lnSpc>
              <a:spcBef>
                <a:spcPts val="1793"/>
              </a:spcBef>
              <a:buClr>
                <a:srgbClr val="07447C"/>
              </a:buClr>
              <a:buSzPct val="70000"/>
              <a:buFont typeface="Wingdings" panose="05000000000000000000" pitchFamily="2" charset="2"/>
              <a:buChar char="Ø"/>
              <a:tabLst>
                <a:tab pos="333471" algn="l"/>
              </a:tabLst>
            </a:pPr>
            <a:r>
              <a:rPr lang="fr-FR" sz="2000" dirty="0">
                <a:cs typeface="Tahoma"/>
              </a:rPr>
              <a:t>La</a:t>
            </a:r>
            <a:r>
              <a:rPr lang="fr-FR" sz="2000" spc="-59" dirty="0">
                <a:cs typeface="Tahoma"/>
              </a:rPr>
              <a:t> Banque </a:t>
            </a:r>
            <a:r>
              <a:rPr lang="fr-FR" sz="2000" spc="-89" dirty="0">
                <a:cs typeface="Tahoma"/>
              </a:rPr>
              <a:t>de</a:t>
            </a:r>
            <a:r>
              <a:rPr lang="fr-FR" sz="2000" spc="-50" dirty="0">
                <a:cs typeface="Tahoma"/>
              </a:rPr>
              <a:t> </a:t>
            </a:r>
            <a:r>
              <a:rPr lang="fr-FR" sz="2000" spc="-59" dirty="0">
                <a:cs typeface="Tahoma"/>
              </a:rPr>
              <a:t>France</a:t>
            </a:r>
            <a:r>
              <a:rPr lang="fr-FR" sz="2000" spc="-50" dirty="0">
                <a:cs typeface="Tahoma"/>
              </a:rPr>
              <a:t> </a:t>
            </a:r>
            <a:r>
              <a:rPr lang="fr-FR" sz="2000" spc="-40" dirty="0">
                <a:cs typeface="Tahoma"/>
              </a:rPr>
              <a:t>est</a:t>
            </a:r>
            <a:r>
              <a:rPr lang="fr-FR" sz="2000" spc="-59" dirty="0">
                <a:cs typeface="Tahoma"/>
              </a:rPr>
              <a:t> </a:t>
            </a:r>
            <a:r>
              <a:rPr lang="fr-FR" sz="2000" spc="-99" dirty="0">
                <a:cs typeface="Tahoma"/>
              </a:rPr>
              <a:t>une</a:t>
            </a:r>
            <a:r>
              <a:rPr lang="fr-FR" sz="2000" spc="-59" dirty="0">
                <a:cs typeface="Tahoma"/>
              </a:rPr>
              <a:t> </a:t>
            </a:r>
            <a:r>
              <a:rPr lang="fr-FR" sz="2000" spc="-89" dirty="0">
                <a:cs typeface="Tahoma"/>
              </a:rPr>
              <a:t>banque</a:t>
            </a:r>
            <a:r>
              <a:rPr lang="fr-FR" sz="2000" spc="-40" dirty="0">
                <a:cs typeface="Tahoma"/>
              </a:rPr>
              <a:t> </a:t>
            </a:r>
            <a:r>
              <a:rPr lang="fr-FR" sz="2000" spc="-59" dirty="0">
                <a:cs typeface="Tahoma"/>
              </a:rPr>
              <a:t>centrale</a:t>
            </a:r>
            <a:r>
              <a:rPr lang="fr-FR" sz="2000" spc="-50" dirty="0">
                <a:cs typeface="Tahoma"/>
              </a:rPr>
              <a:t> </a:t>
            </a:r>
            <a:r>
              <a:rPr lang="fr-FR" sz="2000" spc="-99" dirty="0">
                <a:cs typeface="Tahoma"/>
              </a:rPr>
              <a:t>avec</a:t>
            </a:r>
            <a:r>
              <a:rPr lang="fr-FR" sz="2000" spc="-59" dirty="0">
                <a:cs typeface="Tahoma"/>
              </a:rPr>
              <a:t> </a:t>
            </a:r>
            <a:r>
              <a:rPr lang="fr-FR" sz="2000" spc="-20" dirty="0">
                <a:cs typeface="Tahoma"/>
              </a:rPr>
              <a:t>un</a:t>
            </a:r>
            <a:r>
              <a:rPr lang="fr-FR" sz="2000" spc="-59" dirty="0">
                <a:cs typeface="Tahoma"/>
              </a:rPr>
              <a:t> </a:t>
            </a:r>
            <a:r>
              <a:rPr lang="fr-FR" sz="2000" spc="-69" dirty="0">
                <a:cs typeface="Tahoma"/>
              </a:rPr>
              <a:t>rôle-clef</a:t>
            </a:r>
            <a:r>
              <a:rPr lang="fr-FR" sz="2000" spc="-20" dirty="0">
                <a:cs typeface="Tahoma"/>
              </a:rPr>
              <a:t>, inscrit</a:t>
            </a:r>
            <a:r>
              <a:rPr lang="fr-FR" sz="2000" spc="-139" dirty="0">
                <a:cs typeface="Tahoma"/>
              </a:rPr>
              <a:t> </a:t>
            </a:r>
            <a:r>
              <a:rPr lang="fr-FR" sz="2000" spc="-99" dirty="0">
                <a:cs typeface="Tahoma"/>
              </a:rPr>
              <a:t>dans</a:t>
            </a:r>
            <a:r>
              <a:rPr lang="fr-FR" sz="2000" spc="-59" dirty="0">
                <a:cs typeface="Tahoma"/>
              </a:rPr>
              <a:t> </a:t>
            </a:r>
            <a:r>
              <a:rPr lang="fr-FR" sz="2000" dirty="0">
                <a:cs typeface="Tahoma"/>
              </a:rPr>
              <a:t>la</a:t>
            </a:r>
            <a:r>
              <a:rPr lang="fr-FR" sz="2000" spc="-59" dirty="0">
                <a:cs typeface="Tahoma"/>
              </a:rPr>
              <a:t> </a:t>
            </a:r>
            <a:r>
              <a:rPr lang="fr-FR" sz="2000" dirty="0">
                <a:cs typeface="Tahoma"/>
              </a:rPr>
              <a:t>loi,</a:t>
            </a:r>
            <a:r>
              <a:rPr lang="fr-FR" sz="2000" spc="-20" dirty="0">
                <a:cs typeface="Tahoma"/>
              </a:rPr>
              <a:t> </a:t>
            </a:r>
            <a:r>
              <a:rPr lang="fr-FR" sz="2000" spc="-50" dirty="0">
                <a:cs typeface="Tahoma"/>
              </a:rPr>
              <a:t>visant </a:t>
            </a:r>
            <a:r>
              <a:rPr lang="fr-FR" sz="2000" spc="-1159" dirty="0">
                <a:cs typeface="Tahoma"/>
              </a:rPr>
              <a:t>`</a:t>
            </a:r>
            <a:r>
              <a:rPr lang="fr-FR" sz="2000" spc="-89" dirty="0">
                <a:cs typeface="Tahoma"/>
              </a:rPr>
              <a:t>a</a:t>
            </a:r>
            <a:r>
              <a:rPr lang="fr-FR" sz="2000" spc="20" dirty="0">
                <a:cs typeface="Tahoma"/>
              </a:rPr>
              <a:t> </a:t>
            </a:r>
            <a:r>
              <a:rPr lang="fr-FR" sz="2000" spc="-40" dirty="0">
                <a:cs typeface="Tahoma"/>
              </a:rPr>
              <a:t>faciliter</a:t>
            </a:r>
            <a:r>
              <a:rPr lang="fr-FR" sz="2000" spc="-20" dirty="0">
                <a:cs typeface="Tahoma"/>
              </a:rPr>
              <a:t> </a:t>
            </a:r>
            <a:r>
              <a:rPr lang="fr-FR" sz="2000" dirty="0">
                <a:cs typeface="Tahoma"/>
              </a:rPr>
              <a:t>la</a:t>
            </a:r>
            <a:r>
              <a:rPr lang="fr-FR" sz="2000" spc="-20" dirty="0">
                <a:cs typeface="Tahoma"/>
              </a:rPr>
              <a:t> </a:t>
            </a:r>
            <a:r>
              <a:rPr lang="fr-FR" sz="2000" spc="-69" dirty="0">
                <a:cs typeface="Tahoma"/>
              </a:rPr>
              <a:t>volonté et </a:t>
            </a:r>
            <a:r>
              <a:rPr lang="fr-FR" sz="2000" dirty="0">
                <a:cs typeface="Tahoma"/>
              </a:rPr>
              <a:t>la</a:t>
            </a:r>
            <a:r>
              <a:rPr lang="fr-FR" sz="2000" spc="-20" dirty="0">
                <a:cs typeface="Tahoma"/>
              </a:rPr>
              <a:t> </a:t>
            </a:r>
            <a:r>
              <a:rPr lang="fr-FR" sz="2000" spc="-69" dirty="0">
                <a:cs typeface="Tahoma"/>
              </a:rPr>
              <a:t>capacité</a:t>
            </a:r>
            <a:r>
              <a:rPr lang="fr-FR" sz="2000" dirty="0">
                <a:cs typeface="Tahoma"/>
              </a:rPr>
              <a:t> </a:t>
            </a:r>
            <a:r>
              <a:rPr lang="fr-FR" sz="2000" spc="-1159" dirty="0">
                <a:cs typeface="Tahoma"/>
              </a:rPr>
              <a:t>`</a:t>
            </a:r>
            <a:r>
              <a:rPr lang="fr-FR" sz="2000" spc="-89" dirty="0">
                <a:cs typeface="Tahoma"/>
              </a:rPr>
              <a:t>a</a:t>
            </a:r>
            <a:r>
              <a:rPr lang="fr-FR" sz="2000" spc="20" dirty="0">
                <a:cs typeface="Tahoma"/>
              </a:rPr>
              <a:t> </a:t>
            </a:r>
            <a:r>
              <a:rPr lang="fr-FR" sz="2000" spc="-40" dirty="0">
                <a:cs typeface="Tahoma"/>
              </a:rPr>
              <a:t>agir</a:t>
            </a:r>
            <a:r>
              <a:rPr lang="fr-FR" sz="2000" spc="-30" dirty="0">
                <a:cs typeface="Tahoma"/>
              </a:rPr>
              <a:t> </a:t>
            </a:r>
            <a:r>
              <a:rPr lang="fr-FR" sz="2000" spc="-50" dirty="0">
                <a:cs typeface="Tahoma"/>
              </a:rPr>
              <a:t>du </a:t>
            </a:r>
            <a:r>
              <a:rPr lang="fr-FR" sz="2000" spc="-20" dirty="0">
                <a:cs typeface="Tahoma"/>
              </a:rPr>
              <a:t>HCSF.</a:t>
            </a:r>
            <a:endParaRPr lang="fr-FR" sz="2000" dirty="0">
              <a:cs typeface="Tahoma"/>
            </a:endParaRPr>
          </a:p>
          <a:p>
            <a:pPr marL="866797" marR="484476" indent="-285750" algn="just">
              <a:lnSpc>
                <a:spcPct val="101499"/>
              </a:lnSpc>
              <a:spcBef>
                <a:spcPts val="367"/>
              </a:spcBef>
            </a:pPr>
            <a:r>
              <a:rPr lang="fr-FR" sz="1800" dirty="0">
                <a:cs typeface="Tahoma"/>
              </a:rPr>
              <a:t>Le</a:t>
            </a:r>
            <a:r>
              <a:rPr lang="fr-FR" sz="1800" spc="-129" dirty="0">
                <a:cs typeface="Tahoma"/>
              </a:rPr>
              <a:t> </a:t>
            </a:r>
            <a:r>
              <a:rPr lang="fr-FR" sz="1800" spc="-50" dirty="0">
                <a:cs typeface="Tahoma"/>
              </a:rPr>
              <a:t>Gouverneur</a:t>
            </a:r>
            <a:r>
              <a:rPr lang="fr-FR" sz="1800" spc="-20" dirty="0">
                <a:cs typeface="Tahoma"/>
              </a:rPr>
              <a:t> </a:t>
            </a:r>
            <a:r>
              <a:rPr lang="fr-FR" sz="1800" spc="-50" dirty="0">
                <a:cs typeface="Tahoma"/>
              </a:rPr>
              <a:t>dispose</a:t>
            </a:r>
            <a:r>
              <a:rPr lang="fr-FR" sz="1800" spc="-10" dirty="0">
                <a:cs typeface="Tahoma"/>
              </a:rPr>
              <a:t> </a:t>
            </a:r>
            <a:r>
              <a:rPr lang="fr-FR" sz="1800" dirty="0">
                <a:cs typeface="Tahoma"/>
              </a:rPr>
              <a:t>d’un</a:t>
            </a:r>
            <a:r>
              <a:rPr lang="fr-FR" sz="1800" spc="-10" dirty="0">
                <a:cs typeface="Tahoma"/>
              </a:rPr>
              <a:t> </a:t>
            </a:r>
            <a:r>
              <a:rPr lang="fr-FR" sz="1800" spc="-59" dirty="0">
                <a:cs typeface="Tahoma"/>
              </a:rPr>
              <a:t>rôle spécial </a:t>
            </a:r>
            <a:r>
              <a:rPr lang="fr-FR" sz="1800" dirty="0">
                <a:cs typeface="Tahoma"/>
              </a:rPr>
              <a:t>:</a:t>
            </a:r>
            <a:r>
              <a:rPr lang="fr-FR" sz="1800" spc="159" dirty="0">
                <a:cs typeface="Tahoma"/>
              </a:rPr>
              <a:t> </a:t>
            </a:r>
            <a:r>
              <a:rPr lang="fr-FR" sz="1800" dirty="0">
                <a:cs typeface="Tahoma"/>
              </a:rPr>
              <a:t>il</a:t>
            </a:r>
            <a:r>
              <a:rPr lang="fr-FR" sz="1800" spc="-10" dirty="0">
                <a:cs typeface="Tahoma"/>
              </a:rPr>
              <a:t> </a:t>
            </a:r>
            <a:r>
              <a:rPr lang="fr-FR" sz="1800" dirty="0">
                <a:cs typeface="Tahoma"/>
              </a:rPr>
              <a:t>est</a:t>
            </a:r>
            <a:r>
              <a:rPr lang="fr-FR" sz="1800" spc="-20" dirty="0">
                <a:cs typeface="Tahoma"/>
              </a:rPr>
              <a:t> </a:t>
            </a:r>
            <a:r>
              <a:rPr lang="fr-FR" sz="1800" dirty="0">
                <a:cs typeface="Tahoma"/>
              </a:rPr>
              <a:t>le</a:t>
            </a:r>
            <a:r>
              <a:rPr lang="fr-FR" sz="1800" spc="-10" dirty="0">
                <a:cs typeface="Tahoma"/>
              </a:rPr>
              <a:t> </a:t>
            </a:r>
            <a:r>
              <a:rPr lang="fr-FR" sz="1800" spc="-40" dirty="0">
                <a:cs typeface="Tahoma"/>
              </a:rPr>
              <a:t>seul</a:t>
            </a:r>
            <a:r>
              <a:rPr lang="fr-FR" sz="1800" spc="-10" dirty="0">
                <a:cs typeface="Tahoma"/>
              </a:rPr>
              <a:t> membre à pouvoir faire des propositions de décisions </a:t>
            </a:r>
            <a:r>
              <a:rPr lang="fr-FR" sz="1800" spc="-10" dirty="0" err="1">
                <a:cs typeface="Tahoma"/>
              </a:rPr>
              <a:t>macropudentielles</a:t>
            </a:r>
            <a:r>
              <a:rPr lang="fr-FR" sz="1800" spc="-10" dirty="0">
                <a:cs typeface="Tahoma"/>
              </a:rPr>
              <a:t> au HCSF. Il a la possibilité de rendre ces propositions publiques si nécessaire.</a:t>
            </a:r>
          </a:p>
          <a:p>
            <a:pPr marL="866797" marR="484476" indent="-285750" algn="just">
              <a:lnSpc>
                <a:spcPct val="101499"/>
              </a:lnSpc>
              <a:spcBef>
                <a:spcPts val="367"/>
              </a:spcBef>
            </a:pPr>
            <a:r>
              <a:rPr lang="fr-FR" sz="1800" spc="-10" dirty="0">
                <a:cs typeface="Tahoma"/>
              </a:rPr>
              <a:t>La Banque de France suit et identifie en continu les risques du système financier.</a:t>
            </a:r>
          </a:p>
          <a:p>
            <a:pPr marL="866797" marR="484476" indent="-285750" algn="just">
              <a:lnSpc>
                <a:spcPct val="101499"/>
              </a:lnSpc>
              <a:spcBef>
                <a:spcPts val="367"/>
              </a:spcBef>
            </a:pPr>
            <a:r>
              <a:rPr lang="fr-FR" sz="1800" spc="-10" dirty="0">
                <a:cs typeface="Tahoma"/>
              </a:rPr>
              <a:t>Des équipes de la Banque de France travaillent pour le HCSF (</a:t>
            </a:r>
            <a:r>
              <a:rPr lang="fr-FR" sz="1800" spc="-10" dirty="0" err="1">
                <a:cs typeface="Tahoma"/>
              </a:rPr>
              <a:t>co</a:t>
            </a:r>
            <a:r>
              <a:rPr lang="fr-FR" sz="1800" spc="-10" dirty="0">
                <a:cs typeface="Tahoma"/>
              </a:rPr>
              <a:t>-secrétariat du HCSF avec le Ministère de l’</a:t>
            </a:r>
            <a:r>
              <a:rPr lang="fr-FR" sz="1800" spc="-10" dirty="0" err="1">
                <a:cs typeface="Tahoma"/>
              </a:rPr>
              <a:t>Economie</a:t>
            </a:r>
            <a:r>
              <a:rPr lang="fr-FR" sz="1800" spc="-10" dirty="0">
                <a:cs typeface="Tahoma"/>
              </a:rPr>
              <a:t>, des Finances et de la Relance).</a:t>
            </a:r>
          </a:p>
        </p:txBody>
      </p:sp>
    </p:spTree>
    <p:extLst>
      <p:ext uri="{BB962C8B-B14F-4D97-AF65-F5344CB8AC3E}">
        <p14:creationId xmlns:p14="http://schemas.microsoft.com/office/powerpoint/2010/main" val="4279527212"/>
      </p:ext>
    </p:extLst>
  </p:cSld>
  <p:clrMapOvr>
    <a:masterClrMapping/>
  </p:clrMapOvr>
  <p:transition>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14538" y="192723"/>
            <a:ext cx="3819723" cy="523220"/>
          </a:xfrm>
          <a:prstGeom prst="rect">
            <a:avLst/>
          </a:prstGeom>
        </p:spPr>
        <p:txBody>
          <a:bodyPr wrap="square">
            <a:spAutoFit/>
          </a:bodyPr>
          <a:lstStyle/>
          <a:p>
            <a:r>
              <a:rPr lang="fr-FR" sz="2800" b="1" dirty="0">
                <a:solidFill>
                  <a:schemeClr val="bg1"/>
                </a:solidFill>
                <a:latin typeface="Arial" panose="020B0604020202020204" pitchFamily="34" charset="0"/>
                <a:cs typeface="Arial" panose="020B0604020202020204" pitchFamily="34" charset="0"/>
              </a:rPr>
              <a:t>Le système financier</a:t>
            </a:r>
            <a:r>
              <a:rPr lang="fr-FR" sz="2800" b="1" dirty="0">
                <a:solidFill>
                  <a:schemeClr val="bg1"/>
                </a:solidFill>
              </a:rPr>
              <a:t>  </a:t>
            </a:r>
            <a:endParaRPr lang="fr-FR" sz="2800" dirty="0"/>
          </a:p>
        </p:txBody>
      </p:sp>
      <p:sp>
        <p:nvSpPr>
          <p:cNvPr id="5" name="Rectangle 4"/>
          <p:cNvSpPr/>
          <p:nvPr/>
        </p:nvSpPr>
        <p:spPr>
          <a:xfrm>
            <a:off x="4244454" y="792000"/>
            <a:ext cx="4899546" cy="504056"/>
          </a:xfrm>
          <a:prstGeom prst="rect">
            <a:avLst/>
          </a:prstGeom>
          <a:solidFill>
            <a:srgbClr val="FDD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2B5CAD"/>
                </a:solidFill>
              </a:rPr>
              <a:t>Le </a:t>
            </a:r>
            <a:r>
              <a:rPr lang="fr-FR" sz="2800" b="1" dirty="0" err="1">
                <a:solidFill>
                  <a:srgbClr val="2B5CAD"/>
                </a:solidFill>
              </a:rPr>
              <a:t>shadow</a:t>
            </a:r>
            <a:r>
              <a:rPr lang="fr-FR" sz="2800" b="1" dirty="0">
                <a:solidFill>
                  <a:srgbClr val="2B5CAD"/>
                </a:solidFill>
              </a:rPr>
              <a:t> </a:t>
            </a:r>
            <a:r>
              <a:rPr lang="fr-FR" sz="2800" b="1" dirty="0" err="1">
                <a:solidFill>
                  <a:srgbClr val="2B5CAD"/>
                </a:solidFill>
              </a:rPr>
              <a:t>banking</a:t>
            </a:r>
            <a:r>
              <a:rPr lang="fr-FR" sz="2800" b="1" dirty="0">
                <a:solidFill>
                  <a:srgbClr val="2B5CAD"/>
                </a:solidFill>
              </a:rPr>
              <a:t> ou l’IFNB</a:t>
            </a:r>
          </a:p>
        </p:txBody>
      </p:sp>
      <p:pic>
        <p:nvPicPr>
          <p:cNvPr id="2" name="Image 1"/>
          <p:cNvPicPr>
            <a:picLocks noChangeAspect="1"/>
          </p:cNvPicPr>
          <p:nvPr/>
        </p:nvPicPr>
        <p:blipFill>
          <a:blip r:embed="rId3"/>
          <a:stretch>
            <a:fillRect/>
          </a:stretch>
        </p:blipFill>
        <p:spPr>
          <a:xfrm>
            <a:off x="323528" y="1844824"/>
            <a:ext cx="8646841" cy="4328914"/>
          </a:xfrm>
          <a:prstGeom prst="rect">
            <a:avLst/>
          </a:prstGeom>
        </p:spPr>
      </p:pic>
    </p:spTree>
    <p:extLst>
      <p:ext uri="{BB962C8B-B14F-4D97-AF65-F5344CB8AC3E}">
        <p14:creationId xmlns:p14="http://schemas.microsoft.com/office/powerpoint/2010/main" val="3771975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0" y="155575"/>
            <a:ext cx="2324100" cy="460375"/>
          </a:xfrm>
          <a:prstGeom prst="rect">
            <a:avLst/>
          </a:prstGeom>
        </p:spPr>
        <p:txBody>
          <a:bodyPr vert="horz" wrap="square" lIns="0" tIns="33975" rIns="0" bIns="0" rtlCol="0" anchor="ctr">
            <a:spAutoFit/>
          </a:bodyPr>
          <a:lstStyle/>
          <a:p>
            <a:pPr marL="25168">
              <a:spcBef>
                <a:spcPts val="268"/>
              </a:spcBef>
            </a:pPr>
            <a:r>
              <a:rPr spc="-40" dirty="0"/>
              <a:t>Feuille</a:t>
            </a:r>
            <a:r>
              <a:rPr spc="-119" dirty="0"/>
              <a:t> </a:t>
            </a:r>
            <a:r>
              <a:rPr spc="-99" dirty="0"/>
              <a:t>de</a:t>
            </a:r>
            <a:r>
              <a:rPr spc="-109" dirty="0"/>
              <a:t> </a:t>
            </a:r>
            <a:r>
              <a:rPr spc="-69" dirty="0"/>
              <a:t>route</a:t>
            </a:r>
          </a:p>
        </p:txBody>
      </p:sp>
      <p:sp>
        <p:nvSpPr>
          <p:cNvPr id="3" name="object 3"/>
          <p:cNvSpPr txBox="1"/>
          <p:nvPr/>
        </p:nvSpPr>
        <p:spPr>
          <a:xfrm>
            <a:off x="1043608" y="1484784"/>
            <a:ext cx="7465780" cy="4935615"/>
          </a:xfrm>
          <a:prstGeom prst="rect">
            <a:avLst/>
          </a:prstGeom>
        </p:spPr>
        <p:txBody>
          <a:bodyPr vert="horz" wrap="square" lIns="0" tIns="23909" rIns="0" bIns="0" rtlCol="0">
            <a:spAutoFit/>
          </a:bodyPr>
          <a:lstStyle/>
          <a:p>
            <a:pPr>
              <a:spcBef>
                <a:spcPts val="79"/>
              </a:spcBef>
            </a:pPr>
            <a:endParaRPr sz="2000" dirty="0">
              <a:solidFill>
                <a:srgbClr val="205AA7"/>
              </a:solidFill>
              <a:cs typeface="Tahoma"/>
            </a:endParaRPr>
          </a:p>
          <a:p>
            <a:pPr marL="366809" indent="-342900">
              <a:spcBef>
                <a:spcPts val="10"/>
              </a:spcBef>
              <a:buFont typeface="Wingdings" panose="05000000000000000000" pitchFamily="2" charset="2"/>
              <a:buChar char="Ø"/>
              <a:tabLst>
                <a:tab pos="346054" algn="l"/>
              </a:tabLst>
            </a:pPr>
            <a:r>
              <a:rPr lang="fr-FR" sz="2000" dirty="0">
                <a:solidFill>
                  <a:schemeClr val="bg1">
                    <a:lumMod val="75000"/>
                  </a:schemeClr>
                </a:solidFill>
                <a:cs typeface="Tahoma"/>
              </a:rPr>
              <a:t>La</a:t>
            </a:r>
            <a:r>
              <a:rPr lang="fr-FR" sz="2000" spc="-79" dirty="0">
                <a:solidFill>
                  <a:schemeClr val="bg1">
                    <a:lumMod val="75000"/>
                  </a:schemeClr>
                </a:solidFill>
                <a:cs typeface="Tahoma"/>
              </a:rPr>
              <a:t> stabilité </a:t>
            </a:r>
            <a:r>
              <a:rPr lang="fr-FR" sz="2000" spc="-59" dirty="0">
                <a:solidFill>
                  <a:schemeClr val="bg1">
                    <a:lumMod val="75000"/>
                  </a:schemeClr>
                </a:solidFill>
                <a:cs typeface="Tahoma"/>
              </a:rPr>
              <a:t>financière, c’est quoi </a:t>
            </a:r>
            <a:r>
              <a:rPr lang="fr-FR" sz="2000" spc="-99" dirty="0">
                <a:solidFill>
                  <a:schemeClr val="bg1">
                    <a:lumMod val="75000"/>
                  </a:schemeClr>
                </a:solidFill>
                <a:cs typeface="Tahoma"/>
              </a:rPr>
              <a:t>?</a:t>
            </a:r>
          </a:p>
          <a:p>
            <a:pPr marL="366809" indent="-342900">
              <a:spcBef>
                <a:spcPts val="10"/>
              </a:spcBef>
              <a:buFont typeface="Wingdings" panose="05000000000000000000" pitchFamily="2" charset="2"/>
              <a:buChar char="Ø"/>
              <a:tabLst>
                <a:tab pos="346054" algn="l"/>
              </a:tabLst>
            </a:pPr>
            <a:endParaRPr lang="fr-FR" sz="2000" spc="-99" dirty="0">
              <a:solidFill>
                <a:srgbClr val="205AA7"/>
              </a:solidFill>
              <a:cs typeface="Tahoma"/>
            </a:endParaRPr>
          </a:p>
          <a:p>
            <a:pPr marL="366809" indent="-342900">
              <a:spcBef>
                <a:spcPts val="10"/>
              </a:spcBef>
              <a:buFont typeface="Wingdings" panose="05000000000000000000" pitchFamily="2" charset="2"/>
              <a:buChar char="Ø"/>
              <a:tabLst>
                <a:tab pos="346054" algn="l"/>
              </a:tabLst>
            </a:pPr>
            <a:r>
              <a:rPr lang="fr-FR" sz="2000" dirty="0">
                <a:solidFill>
                  <a:schemeClr val="accent4"/>
                </a:solidFill>
              </a:rPr>
              <a:t>Ce que l’histoire nous apprend</a:t>
            </a:r>
            <a:endParaRPr lang="fr-FR" sz="2000" dirty="0">
              <a:solidFill>
                <a:schemeClr val="accent4"/>
              </a:solidFill>
              <a:cs typeface="Tahoma"/>
            </a:endParaRPr>
          </a:p>
          <a:p>
            <a:pPr marL="366809" indent="-342900">
              <a:spcBef>
                <a:spcPts val="10"/>
              </a:spcBef>
              <a:buFont typeface="Wingdings" panose="05000000000000000000" pitchFamily="2" charset="2"/>
              <a:buChar char="Ø"/>
              <a:tabLst>
                <a:tab pos="346054" algn="l"/>
              </a:tabLst>
            </a:pPr>
            <a:endParaRPr lang="fr-FR" sz="2000" spc="-40" dirty="0">
              <a:solidFill>
                <a:schemeClr val="bg2"/>
              </a:solidFill>
              <a:cs typeface="Tahoma"/>
            </a:endParaRPr>
          </a:p>
          <a:p>
            <a:pPr marL="366809" indent="-342900">
              <a:spcBef>
                <a:spcPts val="10"/>
              </a:spcBef>
              <a:buFont typeface="Wingdings" panose="05000000000000000000" pitchFamily="2" charset="2"/>
              <a:buChar char="Ø"/>
              <a:tabLst>
                <a:tab pos="346054" algn="l"/>
              </a:tabLst>
            </a:pPr>
            <a:r>
              <a:rPr lang="fr-FR" sz="2000" spc="-40" dirty="0">
                <a:solidFill>
                  <a:schemeClr val="bg2"/>
                </a:solidFill>
                <a:cs typeface="Tahoma"/>
              </a:rPr>
              <a:t> </a:t>
            </a:r>
            <a:r>
              <a:rPr sz="2000" spc="-40" dirty="0">
                <a:solidFill>
                  <a:schemeClr val="bg2"/>
                </a:solidFill>
                <a:cs typeface="Tahoma"/>
              </a:rPr>
              <a:t>Les</a:t>
            </a:r>
            <a:r>
              <a:rPr sz="2000" spc="-50" dirty="0">
                <a:solidFill>
                  <a:schemeClr val="bg2"/>
                </a:solidFill>
                <a:cs typeface="Tahoma"/>
              </a:rPr>
              <a:t> </a:t>
            </a:r>
            <a:r>
              <a:rPr sz="2000" spc="-69" dirty="0">
                <a:solidFill>
                  <a:schemeClr val="bg2"/>
                </a:solidFill>
                <a:cs typeface="Tahoma"/>
              </a:rPr>
              <a:t>principes</a:t>
            </a:r>
            <a:r>
              <a:rPr sz="2000" spc="-40" dirty="0">
                <a:solidFill>
                  <a:schemeClr val="bg2"/>
                </a:solidFill>
                <a:cs typeface="Tahoma"/>
              </a:rPr>
              <a:t> </a:t>
            </a:r>
            <a:r>
              <a:rPr sz="2000" spc="-89" dirty="0">
                <a:solidFill>
                  <a:schemeClr val="bg2"/>
                </a:solidFill>
                <a:cs typeface="Tahoma"/>
              </a:rPr>
              <a:t>de</a:t>
            </a:r>
            <a:r>
              <a:rPr sz="2000" spc="-30" dirty="0">
                <a:solidFill>
                  <a:schemeClr val="bg2"/>
                </a:solidFill>
                <a:cs typeface="Tahoma"/>
              </a:rPr>
              <a:t> </a:t>
            </a:r>
            <a:r>
              <a:rPr sz="2000" dirty="0">
                <a:solidFill>
                  <a:schemeClr val="bg2"/>
                </a:solidFill>
                <a:cs typeface="Tahoma"/>
              </a:rPr>
              <a:t>la</a:t>
            </a:r>
            <a:r>
              <a:rPr sz="2000" spc="-40" dirty="0">
                <a:solidFill>
                  <a:schemeClr val="bg2"/>
                </a:solidFill>
                <a:cs typeface="Tahoma"/>
              </a:rPr>
              <a:t> politique </a:t>
            </a:r>
            <a:r>
              <a:rPr sz="2000" spc="-20" dirty="0">
                <a:solidFill>
                  <a:schemeClr val="bg2"/>
                </a:solidFill>
                <a:cs typeface="Tahoma"/>
              </a:rPr>
              <a:t>macroprudentielle</a:t>
            </a:r>
            <a:endParaRPr sz="2000" dirty="0">
              <a:solidFill>
                <a:schemeClr val="bg2"/>
              </a:solidFill>
              <a:cs typeface="Tahoma"/>
            </a:endParaRPr>
          </a:p>
          <a:p>
            <a:pPr marL="342900" indent="-342900">
              <a:spcBef>
                <a:spcPts val="79"/>
              </a:spcBef>
              <a:buFont typeface="Wingdings" panose="05000000000000000000" pitchFamily="2" charset="2"/>
              <a:buChar char="Ø"/>
            </a:pPr>
            <a:endParaRPr sz="2000" dirty="0">
              <a:solidFill>
                <a:schemeClr val="bg2"/>
              </a:solidFill>
              <a:cs typeface="Tahoma"/>
            </a:endParaRPr>
          </a:p>
          <a:p>
            <a:pPr marL="366809" indent="-342900">
              <a:spcBef>
                <a:spcPts val="10"/>
              </a:spcBef>
              <a:buFont typeface="Wingdings" panose="05000000000000000000" pitchFamily="2" charset="2"/>
              <a:buChar char="Ø"/>
              <a:tabLst>
                <a:tab pos="346054" algn="l"/>
              </a:tabLst>
            </a:pPr>
            <a:r>
              <a:rPr sz="2000" dirty="0">
                <a:solidFill>
                  <a:schemeClr val="bg2"/>
                </a:solidFill>
                <a:cs typeface="Tahoma"/>
              </a:rPr>
              <a:t>Le</a:t>
            </a:r>
            <a:r>
              <a:rPr sz="2000" spc="-69" dirty="0">
                <a:solidFill>
                  <a:schemeClr val="bg2"/>
                </a:solidFill>
                <a:cs typeface="Tahoma"/>
              </a:rPr>
              <a:t> cadre </a:t>
            </a:r>
            <a:r>
              <a:rPr lang="fr-FR" sz="2000" spc="-20" dirty="0">
                <a:solidFill>
                  <a:schemeClr val="bg2"/>
                </a:solidFill>
                <a:cs typeface="Tahoma"/>
              </a:rPr>
              <a:t>institutionnel</a:t>
            </a:r>
          </a:p>
          <a:p>
            <a:pPr marL="366809" indent="-342900">
              <a:spcBef>
                <a:spcPts val="10"/>
              </a:spcBef>
              <a:buFont typeface="Wingdings" panose="05000000000000000000" pitchFamily="2" charset="2"/>
              <a:buChar char="Ø"/>
              <a:tabLst>
                <a:tab pos="346054" algn="l"/>
              </a:tabLst>
            </a:pPr>
            <a:endParaRPr lang="fr-FR" sz="2000" spc="-20" dirty="0">
              <a:solidFill>
                <a:schemeClr val="bg2"/>
              </a:solidFill>
              <a:cs typeface="Tahoma"/>
            </a:endParaRPr>
          </a:p>
          <a:p>
            <a:pPr marL="366809" indent="-342900">
              <a:spcBef>
                <a:spcPts val="10"/>
              </a:spcBef>
              <a:buFont typeface="Wingdings" panose="05000000000000000000" pitchFamily="2" charset="2"/>
              <a:buChar char="Ø"/>
              <a:tabLst>
                <a:tab pos="346054" algn="l"/>
              </a:tabLst>
            </a:pPr>
            <a:r>
              <a:rPr lang="fr-FR" sz="2000" dirty="0">
                <a:solidFill>
                  <a:schemeClr val="bg2"/>
                </a:solidFill>
                <a:cs typeface="Tahoma"/>
              </a:rPr>
              <a:t>Tour d’horizon des risques et réponses </a:t>
            </a:r>
            <a:r>
              <a:rPr lang="fr-FR" sz="2000" dirty="0" err="1">
                <a:solidFill>
                  <a:schemeClr val="bg2"/>
                </a:solidFill>
                <a:cs typeface="Tahoma"/>
              </a:rPr>
              <a:t>macroprudentielles</a:t>
            </a:r>
            <a:endParaRPr lang="fr-FR" sz="2000" dirty="0">
              <a:solidFill>
                <a:schemeClr val="bg2"/>
              </a:solidFill>
              <a:cs typeface="Tahoma"/>
            </a:endParaRPr>
          </a:p>
          <a:p>
            <a:pPr marL="1281209" lvl="2" indent="-342900">
              <a:spcBef>
                <a:spcPts val="10"/>
              </a:spcBef>
              <a:buFont typeface="Wingdings" panose="05000000000000000000" pitchFamily="2" charset="2"/>
              <a:buChar char="Ø"/>
              <a:tabLst>
                <a:tab pos="346054" algn="l"/>
              </a:tabLst>
            </a:pPr>
            <a:r>
              <a:rPr lang="fr-FR" sz="2000" dirty="0">
                <a:solidFill>
                  <a:schemeClr val="bg2"/>
                </a:solidFill>
                <a:cs typeface="Tahoma"/>
              </a:rPr>
              <a:t>Risques cycliques et coussin </a:t>
            </a:r>
            <a:r>
              <a:rPr lang="fr-FR" sz="2000" dirty="0" err="1">
                <a:solidFill>
                  <a:schemeClr val="bg2"/>
                </a:solidFill>
                <a:cs typeface="Tahoma"/>
              </a:rPr>
              <a:t>contracyclique</a:t>
            </a:r>
            <a:endParaRPr lang="fr-FR" sz="2000" dirty="0">
              <a:solidFill>
                <a:schemeClr val="bg2"/>
              </a:solidFill>
              <a:cs typeface="Tahoma"/>
            </a:endParaRPr>
          </a:p>
          <a:p>
            <a:pPr marL="1281209" lvl="2" indent="-342900">
              <a:spcBef>
                <a:spcPts val="10"/>
              </a:spcBef>
              <a:buFont typeface="Wingdings" panose="05000000000000000000" pitchFamily="2" charset="2"/>
              <a:buChar char="Ø"/>
              <a:tabLst>
                <a:tab pos="346054" algn="l"/>
              </a:tabLst>
            </a:pPr>
            <a:r>
              <a:rPr lang="fr-FR" sz="2000" dirty="0">
                <a:solidFill>
                  <a:schemeClr val="bg2"/>
                </a:solidFill>
                <a:cs typeface="Tahoma"/>
              </a:rPr>
              <a:t>Marchés immobiliers</a:t>
            </a:r>
          </a:p>
          <a:p>
            <a:pPr marL="23909">
              <a:spcBef>
                <a:spcPts val="10"/>
              </a:spcBef>
              <a:tabLst>
                <a:tab pos="346054" algn="l"/>
              </a:tabLst>
            </a:pPr>
            <a:endParaRPr sz="2000" dirty="0">
              <a:latin typeface="Tahoma"/>
              <a:cs typeface="Tahoma"/>
            </a:endParaRPr>
          </a:p>
          <a:p>
            <a:pPr>
              <a:spcBef>
                <a:spcPts val="89"/>
              </a:spcBef>
            </a:pPr>
            <a:endParaRPr lang="fr-FR" sz="2000" dirty="0">
              <a:latin typeface="Tahoma"/>
              <a:cs typeface="Tahoma"/>
            </a:endParaRPr>
          </a:p>
          <a:p>
            <a:pPr>
              <a:spcBef>
                <a:spcPts val="89"/>
              </a:spcBef>
            </a:pPr>
            <a:endParaRPr sz="3666" dirty="0">
              <a:latin typeface="Tahoma"/>
              <a:cs typeface="Tahoma"/>
            </a:endParaRPr>
          </a:p>
        </p:txBody>
      </p:sp>
    </p:spTree>
    <p:extLst>
      <p:ext uri="{BB962C8B-B14F-4D97-AF65-F5344CB8AC3E}">
        <p14:creationId xmlns:p14="http://schemas.microsoft.com/office/powerpoint/2010/main" val="3040759588"/>
      </p:ext>
    </p:extLst>
  </p:cSld>
  <p:clrMapOvr>
    <a:masterClrMapping/>
  </p:clrMapOvr>
  <p:transition>
    <p:cut/>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ABARIT-BDF-PPT-1">
  <a:themeElements>
    <a:clrScheme name="Personnalisé 1">
      <a:dk1>
        <a:sysClr val="windowText" lastClr="000000"/>
      </a:dk1>
      <a:lt1>
        <a:sysClr val="window" lastClr="FFFFFF"/>
      </a:lt1>
      <a:dk2>
        <a:srgbClr val="666666"/>
      </a:dk2>
      <a:lt2>
        <a:srgbClr val="D2D2D2"/>
      </a:lt2>
      <a:accent1>
        <a:srgbClr val="205AA7"/>
      </a:accent1>
      <a:accent2>
        <a:srgbClr val="005BD3"/>
      </a:accent2>
      <a:accent3>
        <a:srgbClr val="00449E"/>
      </a:accent3>
      <a:accent4>
        <a:srgbClr val="00449E"/>
      </a:accent4>
      <a:accent5>
        <a:srgbClr val="800080"/>
      </a:accent5>
      <a:accent6>
        <a:srgbClr val="D60093"/>
      </a:accent6>
      <a:hlink>
        <a:srgbClr val="A0006E"/>
      </a:hlink>
      <a:folHlink>
        <a:srgbClr val="FE19FF"/>
      </a:folHlink>
    </a:clrScheme>
    <a:fontScheme name="Personnalisé 1">
      <a:majorFont>
        <a:latin typeface="Calibri"/>
        <a:ea typeface=""/>
        <a:cs typeface=""/>
      </a:majorFont>
      <a:minorFont>
        <a:latin typeface="Calibri"/>
        <a:ea typeface=""/>
        <a:cs typeface=""/>
      </a:minorFont>
    </a:fontScheme>
    <a:fmtScheme name="Papi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47A41D63B67B8439C09AB678A8DA1B0" ma:contentTypeVersion="0" ma:contentTypeDescription="Crée un document." ma:contentTypeScope="" ma:versionID="fcf5211c4df197de652a9b0f1a16a4a3">
  <xsd:schema xmlns:xsd="http://www.w3.org/2001/XMLSchema" xmlns:xs="http://www.w3.org/2001/XMLSchema" xmlns:p="http://schemas.microsoft.com/office/2006/metadata/properties" targetNamespace="http://schemas.microsoft.com/office/2006/metadata/properties" ma:root="true" ma:fieldsID="b929d331a105c8938e0f56b370c64f3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FDDFE8-55E5-4F72-9917-6DF7276A2EFF}">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27DFE97A-3E07-4BB1-88D3-DA558751F4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41323C1A-603D-4890-99D6-2670B78F61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GABARIT-BDF-PPT-1</Template>
  <TotalTime>6790</TotalTime>
  <Words>9986</Words>
  <Application>Microsoft Macintosh PowerPoint</Application>
  <PresentationFormat>Affichage à l'écran (4:3)</PresentationFormat>
  <Paragraphs>1039</Paragraphs>
  <Slides>77</Slides>
  <Notes>18</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77</vt:i4>
      </vt:variant>
    </vt:vector>
  </HeadingPairs>
  <TitlesOfParts>
    <vt:vector size="84" baseType="lpstr">
      <vt:lpstr>Arial</vt:lpstr>
      <vt:lpstr>Calibri</vt:lpstr>
      <vt:lpstr>Courier New</vt:lpstr>
      <vt:lpstr>Tahoma</vt:lpstr>
      <vt:lpstr>Times New Roman</vt:lpstr>
      <vt:lpstr>Wingdings</vt:lpstr>
      <vt:lpstr>GABARIT-BDF-PPT-1</vt:lpstr>
      <vt:lpstr>Présentation PowerPoint</vt:lpstr>
      <vt:lpstr>Feuille de route</vt:lpstr>
      <vt:lpstr>Présentation PowerPoint</vt:lpstr>
      <vt:lpstr>Présentation PowerPoint</vt:lpstr>
      <vt:lpstr>Présentation PowerPoint</vt:lpstr>
      <vt:lpstr>Présentation PowerPoint</vt:lpstr>
      <vt:lpstr>Présentation PowerPoint</vt:lpstr>
      <vt:lpstr>Présentation PowerPoint</vt:lpstr>
      <vt:lpstr>Feuille de route</vt:lpstr>
      <vt:lpstr>L’instabilité financière</vt:lpstr>
      <vt:lpstr>Présentation PowerPoint</vt:lpstr>
      <vt:lpstr>Présentation PowerPoint</vt:lpstr>
      <vt:lpstr>La crise de 2008</vt:lpstr>
      <vt:lpstr>L’instabilité financière</vt:lpstr>
      <vt:lpstr>L’instabilité financière</vt:lpstr>
      <vt:lpstr>Feuille de route</vt:lpstr>
      <vt:lpstr>Quelle politique pour limiter les risques ? (1/2)</vt:lpstr>
      <vt:lpstr>Quelle politique pour limiter les risques ? (2/2)</vt:lpstr>
      <vt:lpstr>Le cycle de la politique macroprudentielle</vt:lpstr>
      <vt:lpstr>Quels instruments ? (1/2)</vt:lpstr>
      <vt:lpstr>Quels instruments ? (2/2)</vt:lpstr>
      <vt:lpstr>Les mesures en capital (1/12) Le bilan d’une banque</vt:lpstr>
      <vt:lpstr>Les mesures en capital (2/12) L’actif d’une banque</vt:lpstr>
      <vt:lpstr>Les mesures en capital (3/12) Le Passif d’une banque</vt:lpstr>
      <vt:lpstr>Les mesures en capital (4/12) La théorie de l’ordre hiérarchique financier ou pecking order theory (1/2)</vt:lpstr>
      <vt:lpstr>Les mesures en capital (5/12) La théorie de l’ordre hiérarchique financier ou pecking order theory (2/2)</vt:lpstr>
      <vt:lpstr>Les mesures en capital (6/12) Cas concret de demande de prêt</vt:lpstr>
      <vt:lpstr>Les mesures en capital (7/12) Les exigences de la politique macroprudentielle</vt:lpstr>
      <vt:lpstr>Les mesures en capital (8/12) Effets théoriques d’une hausse ou d’une baisse des exigences</vt:lpstr>
      <vt:lpstr>Les mesures en capital (9/12) Dimension « risque » du prêt (1/2)</vt:lpstr>
      <vt:lpstr>Les mesures en capital (10/12) Dimension « risque » du prêt (2/2)</vt:lpstr>
      <vt:lpstr>Les mesures en capital (11/12) Le concept de Risk-Weights</vt:lpstr>
      <vt:lpstr>Les mesures en capital (12/12) Approche « modèles internes » vs approche standard: Le rôle de la cotation « Banque de France »</vt:lpstr>
      <vt:lpstr>Différents outils pour répondre à différents types de risques</vt:lpstr>
      <vt:lpstr>Feuille de route</vt:lpstr>
      <vt:lpstr>Qui assure la stabilité financière en France ?</vt:lpstr>
      <vt:lpstr>Qui assure la stabilité financière en zone EURO ?</vt:lpstr>
      <vt:lpstr>Rôle du HCSF dans la mise en œuvre des exigences en capital</vt:lpstr>
      <vt:lpstr>Des exigences pour chaque type de risque</vt:lpstr>
      <vt:lpstr>Feuille de route</vt:lpstr>
      <vt:lpstr>Feuille de route</vt:lpstr>
      <vt:lpstr>Risques Cycliques et Coussin Contracyclique (1/10) </vt:lpstr>
      <vt:lpstr>Risques Cycliques et Coussin Contracyclique (2/10) Philosophie derrière l’instrument </vt:lpstr>
      <vt:lpstr>Risques Cycliques et Coussin Contracyclique (3/10) CADRE analytique pour fixer le taux de ce coussin (1/2)</vt:lpstr>
      <vt:lpstr>Présentation PowerPoint</vt:lpstr>
      <vt:lpstr>Risques Cycliques et Coussin Contracyclique (5/10)  Indicateurs PRINCIPAUX : Les gaps de crédit (1/2)</vt:lpstr>
      <vt:lpstr>Risques Cycliques et Coussin Contracyclique (6/10)  Les Guides au calibrage </vt:lpstr>
      <vt:lpstr>Risques Cycliques et Coussin Contracyclique (7/10)  Indicateurs complémentaires</vt:lpstr>
      <vt:lpstr>Risques Cycliques et Coussin Contracyclique (8/10) L’indicateur du cycle financier</vt:lpstr>
      <vt:lpstr>Risques Cycliques et Coussin Contracyclique (9/10) Évaluation de l’impact macroéconomique Ex-ANTE</vt:lpstr>
      <vt:lpstr>Risques Cycliques et Coussin Contracyclique (10/10)  Décisions récentes sur cette réserve de protection du crédit</vt:lpstr>
      <vt:lpstr>Feuille de route</vt:lpstr>
      <vt:lpstr>L'importance du marché immobilier pour la stabilité financière</vt:lpstr>
      <vt:lpstr>Deux grands types de marchés immobiliers </vt:lpstr>
      <vt:lpstr>Feuille de route</vt:lpstr>
      <vt:lpstr>Immobilier Résidentiel (1/11) Le marché Immobilier résidentiel connaît une phase d’expansion depuis 2015</vt:lpstr>
      <vt:lpstr>Immobilier résidentiel (2/11) Dynamique de l’offre de prêts immobiliers portée par des taux d’intérêt historiquement BAS</vt:lpstr>
      <vt:lpstr>Immobilier résidentiel (3/11) Les critères de prêts se détériorent progressivement</vt:lpstr>
      <vt:lpstr>IMMOBILIER Résidentiel (4/11) Augmentation continue de l'endettement des ménages</vt:lpstr>
      <vt:lpstr>Immobilier Résidentiel (5/11) La crise sanitaire a eu un effet seulement temporaire sur les prêts immobiliers</vt:lpstr>
      <vt:lpstr>Immobilier résidentiel (6/11)  Nouvelles disparités concernant la croissance des prix des logements depuis le début de la crise Sanitaire</vt:lpstr>
      <vt:lpstr>Immobilier résidentiel (7/11)  nouvelles tendances post-crise sanitaire (1/2)</vt:lpstr>
      <vt:lpstr>Présentation PowerPoint</vt:lpstr>
      <vt:lpstr>Immobilier résidentiel (9/11)  politique macroprudentielle pour l’immobilier</vt:lpstr>
      <vt:lpstr>Présentation PowerPoint</vt:lpstr>
      <vt:lpstr>Présentation PowerPoint</vt:lpstr>
      <vt:lpstr>Feuille de route</vt:lpstr>
      <vt:lpstr>Immobilier Commercial (1/5) Effets de la Crise COVID sur l'immobilier Commercial : un impact à court-terme </vt:lpstr>
      <vt:lpstr>Immobilier Commercial (2/5) Demande pour la Location : augmentation du taux de vacance et baisse des loyers de marché</vt:lpstr>
      <vt:lpstr>Immobilier Commercial (3/5) Demande d'investissement : baisse des transactions et des prix (1/2)</vt:lpstr>
      <vt:lpstr>Immobilier commercial (4/5) Demande d'investissement : baisse des transactions et des prix (2/2)</vt:lpstr>
      <vt:lpstr>Immobilier commercial (5/5) exercices de test de resistance (STRESS TEST) sur le marché Immobilier Commercial</vt:lpstr>
      <vt:lpstr>Feuille de route</vt:lpstr>
      <vt:lpstr>Feuille de route</vt:lpstr>
      <vt:lpstr>Mission du HCSF</vt:lpstr>
      <vt:lpstr>Le rôle de la Banque de France dans le cadre macroprudentiel : coopération et coordination</vt:lpstr>
      <vt:lpstr>Le rôle de la Banque de France dans le cadre macroprudentiel : Mandat et Pouvoirs</vt:lpstr>
    </vt:vector>
  </TitlesOfParts>
  <Company>Banque de France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dc:title>
  <dc:creator>Julien IDIER</dc:creator>
  <cp:lastModifiedBy>KIELMANN THIERRY</cp:lastModifiedBy>
  <cp:revision>208</cp:revision>
  <cp:lastPrinted>2017-07-05T15:29:52Z</cp:lastPrinted>
  <dcterms:created xsi:type="dcterms:W3CDTF">2019-07-19T09:45:56Z</dcterms:created>
  <dcterms:modified xsi:type="dcterms:W3CDTF">2022-12-15T16:59:27Z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0x010100747A41D63B67B8439C09AB678A8DA1B0</vt:lpwstr>
  </property>
</Properties>
</file>