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4597" r:id="rId6"/>
    <p:sldMasterId id="2147484608" r:id="rId7"/>
    <p:sldMasterId id="2147484613" r:id="rId8"/>
    <p:sldMasterId id="2147484615" r:id="rId9"/>
  </p:sldMasterIdLst>
  <p:notesMasterIdLst>
    <p:notesMasterId r:id="rId71"/>
  </p:notesMasterIdLst>
  <p:handoutMasterIdLst>
    <p:handoutMasterId r:id="rId72"/>
  </p:handoutMasterIdLst>
  <p:sldIdLst>
    <p:sldId id="667" r:id="rId10"/>
    <p:sldId id="598" r:id="rId11"/>
    <p:sldId id="634" r:id="rId12"/>
    <p:sldId id="671" r:id="rId13"/>
    <p:sldId id="635" r:id="rId14"/>
    <p:sldId id="701" r:id="rId15"/>
    <p:sldId id="610" r:id="rId16"/>
    <p:sldId id="702" r:id="rId17"/>
    <p:sldId id="703" r:id="rId18"/>
    <p:sldId id="704" r:id="rId19"/>
    <p:sldId id="611" r:id="rId20"/>
    <p:sldId id="691" r:id="rId21"/>
    <p:sldId id="731" r:id="rId22"/>
    <p:sldId id="616" r:id="rId23"/>
    <p:sldId id="617" r:id="rId24"/>
    <p:sldId id="722" r:id="rId25"/>
    <p:sldId id="717" r:id="rId26"/>
    <p:sldId id="742" r:id="rId27"/>
    <p:sldId id="705" r:id="rId28"/>
    <p:sldId id="706" r:id="rId29"/>
    <p:sldId id="627" r:id="rId30"/>
    <p:sldId id="710" r:id="rId31"/>
    <p:sldId id="673" r:id="rId32"/>
    <p:sldId id="692" r:id="rId33"/>
    <p:sldId id="709" r:id="rId34"/>
    <p:sldId id="719" r:id="rId35"/>
    <p:sldId id="720" r:id="rId36"/>
    <p:sldId id="739" r:id="rId37"/>
    <p:sldId id="697" r:id="rId38"/>
    <p:sldId id="721" r:id="rId39"/>
    <p:sldId id="696" r:id="rId40"/>
    <p:sldId id="732" r:id="rId41"/>
    <p:sldId id="693" r:id="rId42"/>
    <p:sldId id="723" r:id="rId43"/>
    <p:sldId id="633" r:id="rId44"/>
    <p:sldId id="726" r:id="rId45"/>
    <p:sldId id="700" r:id="rId46"/>
    <p:sldId id="729" r:id="rId47"/>
    <p:sldId id="728" r:id="rId48"/>
    <p:sldId id="730" r:id="rId49"/>
    <p:sldId id="698" r:id="rId50"/>
    <p:sldId id="699" r:id="rId51"/>
    <p:sldId id="735" r:id="rId52"/>
    <p:sldId id="736" r:id="rId53"/>
    <p:sldId id="737" r:id="rId54"/>
    <p:sldId id="733" r:id="rId55"/>
    <p:sldId id="652" r:id="rId56"/>
    <p:sldId id="708" r:id="rId57"/>
    <p:sldId id="645" r:id="rId58"/>
    <p:sldId id="672" r:id="rId59"/>
    <p:sldId id="651" r:id="rId60"/>
    <p:sldId id="666" r:id="rId61"/>
    <p:sldId id="650" r:id="rId62"/>
    <p:sldId id="594" r:id="rId63"/>
    <p:sldId id="544" r:id="rId64"/>
    <p:sldId id="669" r:id="rId65"/>
    <p:sldId id="741" r:id="rId66"/>
    <p:sldId id="711" r:id="rId67"/>
    <p:sldId id="740" r:id="rId68"/>
    <p:sldId id="660" r:id="rId69"/>
    <p:sldId id="661" r:id="rId70"/>
  </p:sldIdLst>
  <p:sldSz cx="9144000" cy="6858000" type="screen4x3"/>
  <p:notesSz cx="6799263" cy="9929813"/>
  <p:custDataLst>
    <p:tags r:id="rId73"/>
  </p:custDataLst>
  <p:defaultTextStyle>
    <a:defPPr>
      <a:defRPr lang="fr-FR"/>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RPAS Léocadie (DGSER DEF)" initials="DL(D" lastIdx="184" clrIdx="0">
    <p:extLst>
      <p:ext uri="{19B8F6BF-5375-455C-9EA6-DF929625EA0E}">
        <p15:presenceInfo xmlns:p15="http://schemas.microsoft.com/office/powerpoint/2012/main" userId="S-1-5-21-932784933-1916278750-2019186543-491983" providerId="AD"/>
      </p:ext>
    </p:extLst>
  </p:cmAuthor>
  <p:cmAuthor id="2" name="Auteur" initials="A" lastIdx="204" clrIdx="1"/>
  <p:cmAuthor id="3" name="MARTIN Raphael (DGSER DEF)" initials="MR(D" lastIdx="27" clrIdx="2">
    <p:extLst>
      <p:ext uri="{19B8F6BF-5375-455C-9EA6-DF929625EA0E}">
        <p15:presenceInfo xmlns:p15="http://schemas.microsoft.com/office/powerpoint/2012/main" userId="S-1-5-21-932784933-1916278750-2019186543-514829" providerId="AD"/>
      </p:ext>
    </p:extLst>
  </p:cmAuthor>
  <p:cmAuthor id="4" name="FEGAR Gwenaëlle (UA 1446)" initials="FG(1" lastIdx="89" clrIdx="3">
    <p:extLst>
      <p:ext uri="{19B8F6BF-5375-455C-9EA6-DF929625EA0E}">
        <p15:presenceInfo xmlns:p15="http://schemas.microsoft.com/office/powerpoint/2012/main" userId="S-1-5-21-932784933-1916278750-2019186543-2399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1F57"/>
    <a:srgbClr val="FAC090"/>
    <a:srgbClr val="1D59A8"/>
    <a:srgbClr val="4F81BD"/>
    <a:srgbClr val="C0504D"/>
    <a:srgbClr val="1F497D"/>
    <a:srgbClr val="238EC2"/>
    <a:srgbClr val="D19A2C"/>
    <a:srgbClr val="FCE969"/>
    <a:srgbClr val="CF9B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743" autoAdjust="0"/>
    <p:restoredTop sz="65602" autoAdjust="0"/>
  </p:normalViewPr>
  <p:slideViewPr>
    <p:cSldViewPr>
      <p:cViewPr varScale="1">
        <p:scale>
          <a:sx n="57" d="100"/>
          <a:sy n="57" d="100"/>
        </p:scale>
        <p:origin x="1637" y="58"/>
      </p:cViewPr>
      <p:guideLst>
        <p:guide orient="horz" pos="2160"/>
        <p:guide pos="2880"/>
      </p:guideLst>
    </p:cSldViewPr>
  </p:slideViewPr>
  <p:outlineViewPr>
    <p:cViewPr>
      <p:scale>
        <a:sx n="33" d="100"/>
        <a:sy n="33" d="100"/>
      </p:scale>
      <p:origin x="0" y="-2520"/>
    </p:cViewPr>
  </p:outlineViewPr>
  <p:notesTextViewPr>
    <p:cViewPr>
      <p:scale>
        <a:sx n="125" d="100"/>
        <a:sy n="125" d="100"/>
      </p:scale>
      <p:origin x="0" y="0"/>
    </p:cViewPr>
  </p:notesTextViewPr>
  <p:sorterViewPr>
    <p:cViewPr>
      <p:scale>
        <a:sx n="66" d="100"/>
        <a:sy n="66" d="100"/>
      </p:scale>
      <p:origin x="0" y="0"/>
    </p:cViewPr>
  </p:sorterViewPr>
  <p:notesViewPr>
    <p:cSldViewPr>
      <p:cViewPr varScale="1">
        <p:scale>
          <a:sx n="79" d="100"/>
          <a:sy n="79" d="100"/>
        </p:scale>
        <p:origin x="2563" y="82"/>
      </p:cViewPr>
      <p:guideLst>
        <p:guide orient="horz" pos="3128"/>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viewProps" Target="viewProps.xml"/><Relationship Id="rId7" Type="http://schemas.openxmlformats.org/officeDocument/2006/relationships/slideMaster" Target="slideMasters/slideMaster3.xml"/><Relationship Id="rId71"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commentAuthors" Target="commentAuthors.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tags" Target="tags/tag1.xml"/><Relationship Id="rId78"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theme" Target="theme/theme1.xml"/><Relationship Id="rId8" Type="http://schemas.openxmlformats.org/officeDocument/2006/relationships/slideMaster" Target="slideMasters/slideMaster4.xml"/><Relationship Id="rId51" Type="http://schemas.openxmlformats.org/officeDocument/2006/relationships/slide" Target="slides/slide42.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intra\profils\D002\I1446A2\D\Desktop\LMSTSF\Classeur1.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intra\profils\D002\I1446A2\D\Desktop\LMSTSF\Classeur1.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intra\profils\D002\I1446A2\D\Desktop\LMSTSF\Classeur1.xlsx" TargetMode="Externa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U815298\AppData\Local\Microsoft\Windows\INetCache\Content.Outlook\P5MVB6K0\Tendances%20moyens%20de%20paiements%20v16.2.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dLblPos val="outEnd"/>
          <c:showLegendKey val="0"/>
          <c:showVal val="0"/>
          <c:showCatName val="1"/>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BFBD-4F61-B9D3-E9EC59C9AED6}"/>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BFBD-4F61-B9D3-E9EC59C9AED6}"/>
              </c:ext>
            </c:extLst>
          </c:dPt>
          <c:dLbls>
            <c:dLbl>
              <c:idx val="0"/>
              <c:layout>
                <c:manualLayout>
                  <c:x val="5.8333333333333334E-2"/>
                  <c:y val="-1.1747024356433418E-2"/>
                </c:manualLayout>
              </c:layout>
              <c:tx>
                <c:rich>
                  <a:bodyPr rot="0" spcFirstLastPara="1" vertOverflow="ellipsis" vert="horz" wrap="square" lIns="38100" tIns="19050" rIns="38100" bIns="19050" anchor="ctr" anchorCtr="1">
                    <a:noAutofit/>
                  </a:bodyPr>
                  <a:lstStyle/>
                  <a:p>
                    <a:pPr>
                      <a:defRPr sz="1000" b="1" i="0" u="none" strike="noStrike" kern="1200" spc="0" baseline="0">
                        <a:solidFill>
                          <a:schemeClr val="accent1"/>
                        </a:solidFill>
                        <a:latin typeface="+mn-lt"/>
                        <a:ea typeface="+mn-ea"/>
                        <a:cs typeface="+mn-cs"/>
                      </a:defRPr>
                    </a:pPr>
                    <a:r>
                      <a:rPr lang="en-US" sz="1400" dirty="0" err="1" smtClean="0">
                        <a:latin typeface="Arial" panose="020B0604020202020204" pitchFamily="34" charset="0"/>
                        <a:cs typeface="Arial" panose="020B0604020202020204" pitchFamily="34" charset="0"/>
                      </a:rPr>
                      <a:t>Fiduciaire</a:t>
                    </a:r>
                    <a:r>
                      <a:rPr lang="en-US" sz="1400" dirty="0" smtClean="0">
                        <a:latin typeface="Arial" panose="020B0604020202020204" pitchFamily="34" charset="0"/>
                        <a:cs typeface="Arial" panose="020B0604020202020204" pitchFamily="34" charset="0"/>
                      </a:rPr>
                      <a:t> 8% (251 </a:t>
                    </a:r>
                    <a:r>
                      <a:rPr lang="en-US" sz="1400" dirty="0" err="1" smtClean="0">
                        <a:latin typeface="Arial" panose="020B0604020202020204" pitchFamily="34" charset="0"/>
                        <a:cs typeface="Arial" panose="020B0604020202020204" pitchFamily="34" charset="0"/>
                      </a:rPr>
                      <a:t>mds</a:t>
                    </a:r>
                    <a:r>
                      <a:rPr lang="en-US" sz="1400" dirty="0" smtClean="0">
                        <a:latin typeface="Arial" panose="020B0604020202020204" pitchFamily="34" charset="0"/>
                        <a:cs typeface="Arial" panose="020B0604020202020204" pitchFamily="34" charset="0"/>
                      </a:rPr>
                      <a:t>)</a:t>
                    </a: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accent1"/>
                      </a:solidFill>
                      <a:latin typeface="+mn-lt"/>
                      <a:ea typeface="+mn-ea"/>
                      <a:cs typeface="+mn-cs"/>
                    </a:defRPr>
                  </a:pPr>
                  <a:endParaRPr lang="fr-FR"/>
                </a:p>
              </c:txPr>
              <c:dLblPos val="bestFit"/>
              <c:showLegendKey val="0"/>
              <c:showVal val="0"/>
              <c:showCatName val="1"/>
              <c:showSerName val="0"/>
              <c:showPercent val="0"/>
              <c:showBubbleSize val="0"/>
              <c:extLst>
                <c:ext xmlns:c15="http://schemas.microsoft.com/office/drawing/2012/chart" uri="{CE6537A1-D6FC-4f65-9D91-7224C49458BB}">
                  <c15:layout>
                    <c:manualLayout>
                      <c:w val="0.31454177602799649"/>
                      <c:h val="0.17738239563510613"/>
                    </c:manualLayout>
                  </c15:layout>
                </c:ext>
                <c:ext xmlns:c16="http://schemas.microsoft.com/office/drawing/2014/chart" uri="{C3380CC4-5D6E-409C-BE32-E72D297353CC}">
                  <c16:uniqueId val="{00000001-BFBD-4F61-B9D3-E9EC59C9AED6}"/>
                </c:ext>
              </c:extLst>
            </c:dLbl>
            <c:dLbl>
              <c:idx val="1"/>
              <c:layout>
                <c:manualLayout>
                  <c:x val="8.8184625739587789E-3"/>
                  <c:y val="-4.1016127735202463E-3"/>
                </c:manualLayout>
              </c:layout>
              <c:tx>
                <c:rich>
                  <a:bodyPr rot="0" spcFirstLastPara="1" vertOverflow="ellipsis" vert="horz" wrap="square" lIns="38100" tIns="19050" rIns="38100" bIns="19050" anchor="ctr" anchorCtr="1">
                    <a:noAutofit/>
                  </a:bodyPr>
                  <a:lstStyle/>
                  <a:p>
                    <a:pPr>
                      <a:defRPr sz="1000" b="1" i="0" u="none" strike="noStrike" kern="1200" spc="0" baseline="0">
                        <a:solidFill>
                          <a:schemeClr val="accent1"/>
                        </a:solidFill>
                        <a:latin typeface="+mn-lt"/>
                        <a:ea typeface="+mn-ea"/>
                        <a:cs typeface="+mn-cs"/>
                      </a:defRPr>
                    </a:pPr>
                    <a:r>
                      <a:rPr lang="en-US" sz="1400" b="1" i="0" u="none" strike="noStrike" kern="1200" spc="0" baseline="0" dirty="0" err="1" smtClean="0">
                        <a:solidFill>
                          <a:srgbClr val="C0504D"/>
                        </a:solidFill>
                        <a:latin typeface="Arial" panose="020B0604020202020204" pitchFamily="34" charset="0"/>
                        <a:cs typeface="Arial" panose="020B0604020202020204" pitchFamily="34" charset="0"/>
                      </a:rPr>
                      <a:t>Scripturale</a:t>
                    </a:r>
                    <a:r>
                      <a:rPr lang="en-US" sz="1400" b="1" i="0" u="none" strike="noStrike" kern="1200" spc="0" baseline="0" dirty="0" smtClean="0">
                        <a:solidFill>
                          <a:srgbClr val="C0504D"/>
                        </a:solidFill>
                        <a:latin typeface="Arial" panose="020B0604020202020204" pitchFamily="34" charset="0"/>
                        <a:cs typeface="Arial" panose="020B0604020202020204" pitchFamily="34" charset="0"/>
                      </a:rPr>
                      <a:t>
</a:t>
                    </a:r>
                    <a:fld id="{72ED774D-2EC2-4BA1-9AA2-D928BEE0E47D}" type="PERCENTAGE">
                      <a:rPr lang="en-US" sz="1400" b="1" i="0" u="none" strike="noStrike" kern="1200" spc="0" baseline="0" smtClean="0">
                        <a:solidFill>
                          <a:srgbClr val="C0504D"/>
                        </a:solidFill>
                        <a:latin typeface="Arial" panose="020B0604020202020204" pitchFamily="34" charset="0"/>
                        <a:cs typeface="Arial" panose="020B0604020202020204" pitchFamily="34" charset="0"/>
                      </a:rPr>
                      <a:pPr>
                        <a:defRPr>
                          <a:solidFill>
                            <a:schemeClr val="accent1"/>
                          </a:solidFill>
                        </a:defRPr>
                      </a:pPr>
                      <a:t>[POURCENTAGE]</a:t>
                    </a:fld>
                    <a:r>
                      <a:rPr lang="en-US" sz="1400" b="1" i="0" u="none" strike="noStrike" kern="1200" spc="0" baseline="0" dirty="0" smtClean="0">
                        <a:solidFill>
                          <a:srgbClr val="C0504D"/>
                        </a:solidFill>
                        <a:latin typeface="Arial" panose="020B0604020202020204" pitchFamily="34" charset="0"/>
                        <a:cs typeface="Arial" panose="020B0604020202020204" pitchFamily="34" charset="0"/>
                      </a:rPr>
                      <a:t> (2743 </a:t>
                    </a:r>
                    <a:r>
                      <a:rPr lang="en-US" sz="1400" b="1" i="0" u="none" strike="noStrike" kern="1200" spc="0" baseline="0" dirty="0" err="1" smtClean="0">
                        <a:solidFill>
                          <a:srgbClr val="C0504D"/>
                        </a:solidFill>
                        <a:latin typeface="Arial" panose="020B0604020202020204" pitchFamily="34" charset="0"/>
                        <a:cs typeface="Arial" panose="020B0604020202020204" pitchFamily="34" charset="0"/>
                      </a:rPr>
                      <a:t>mds</a:t>
                    </a:r>
                    <a:r>
                      <a:rPr lang="en-US" sz="1400" b="1" i="0" u="none" strike="noStrike" kern="1200" spc="0" baseline="0" dirty="0" smtClean="0">
                        <a:solidFill>
                          <a:srgbClr val="C0504D"/>
                        </a:solidFill>
                        <a:latin typeface="Arial" panose="020B0604020202020204" pitchFamily="34" charset="0"/>
                        <a:cs typeface="Arial" panose="020B0604020202020204" pitchFamily="34" charset="0"/>
                      </a:rPr>
                      <a:t>)</a:t>
                    </a: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accent1"/>
                      </a:solidFill>
                      <a:latin typeface="+mn-lt"/>
                      <a:ea typeface="+mn-ea"/>
                      <a:cs typeface="+mn-cs"/>
                    </a:defRPr>
                  </a:pPr>
                  <a:endParaRPr lang="fr-FR"/>
                </a:p>
              </c:txPr>
              <c:dLblPos val="bestFit"/>
              <c:showLegendKey val="0"/>
              <c:showVal val="0"/>
              <c:showCatName val="1"/>
              <c:showSerName val="0"/>
              <c:showPercent val="0"/>
              <c:showBubbleSize val="0"/>
              <c:extLst>
                <c:ext xmlns:c15="http://schemas.microsoft.com/office/drawing/2012/chart" uri="{CE6537A1-D6FC-4f65-9D91-7224C49458BB}">
                  <c15:layout>
                    <c:manualLayout>
                      <c:w val="0.51887510936132986"/>
                      <c:h val="0.20246277593536521"/>
                    </c:manualLayout>
                  </c15:layout>
                  <c15:dlblFieldTable/>
                  <c15:showDataLabelsRange val="0"/>
                </c:ext>
                <c:ext xmlns:c16="http://schemas.microsoft.com/office/drawing/2014/chart" uri="{C3380CC4-5D6E-409C-BE32-E72D297353CC}">
                  <c16:uniqueId val="{00000003-BFBD-4F61-B9D3-E9EC59C9AED6}"/>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Feuil1!$D$5:$E$5</c:f>
              <c:strCache>
                <c:ptCount val="2"/>
                <c:pt idx="0">
                  <c:v>fiduciaire</c:v>
                </c:pt>
                <c:pt idx="1">
                  <c:v>scriptural</c:v>
                </c:pt>
              </c:strCache>
            </c:strRef>
          </c:cat>
          <c:val>
            <c:numRef>
              <c:f>Feuil1!$D$7:$E$7</c:f>
              <c:numCache>
                <c:formatCode>General</c:formatCode>
                <c:ptCount val="2"/>
                <c:pt idx="0">
                  <c:v>251</c:v>
                </c:pt>
                <c:pt idx="1">
                  <c:v>2743</c:v>
                </c:pt>
              </c:numCache>
            </c:numRef>
          </c:val>
          <c:extLst>
            <c:ext xmlns:c16="http://schemas.microsoft.com/office/drawing/2014/chart" uri="{C3380CC4-5D6E-409C-BE32-E72D297353CC}">
              <c16:uniqueId val="{00000004-BFBD-4F61-B9D3-E9EC59C9AED6}"/>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904290973709635"/>
          <c:y val="0.11582078735437665"/>
          <c:w val="0.54191418052580731"/>
          <c:h val="0.78476487108667514"/>
        </c:manualLayout>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B974-46F9-A119-9A3BF69E6378}"/>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B974-46F9-A119-9A3BF69E6378}"/>
              </c:ext>
            </c:extLst>
          </c:dPt>
          <c:dLbls>
            <c:dLbl>
              <c:idx val="0"/>
              <c:layout>
                <c:manualLayout>
                  <c:x val="2.9825706428368352E-2"/>
                  <c:y val="0"/>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rgbClr val="4F81BD"/>
                        </a:solidFill>
                        <a:latin typeface="+mn-lt"/>
                        <a:ea typeface="+mn-ea"/>
                        <a:cs typeface="+mn-cs"/>
                      </a:defRPr>
                    </a:pPr>
                    <a:r>
                      <a:rPr lang="en-US" sz="1400" baseline="0" dirty="0" err="1" smtClean="0">
                        <a:solidFill>
                          <a:srgbClr val="4F81BD"/>
                        </a:solidFill>
                        <a:latin typeface="Arial" panose="020B0604020202020204" pitchFamily="34" charset="0"/>
                        <a:cs typeface="Arial" panose="020B0604020202020204" pitchFamily="34" charset="0"/>
                      </a:rPr>
                      <a:t>Fiduciaire</a:t>
                    </a:r>
                    <a:r>
                      <a:rPr lang="en-US" sz="1400" baseline="0" dirty="0" smtClean="0">
                        <a:solidFill>
                          <a:srgbClr val="4F81BD"/>
                        </a:solidFill>
                        <a:latin typeface="Arial" panose="020B0604020202020204" pitchFamily="34" charset="0"/>
                        <a:cs typeface="Arial" panose="020B0604020202020204" pitchFamily="34" charset="0"/>
                      </a:rPr>
                      <a:t>
</a:t>
                    </a:r>
                    <a:fld id="{605B4168-2832-42FF-9158-46EEA1EBA161}" type="PERCENTAGE">
                      <a:rPr lang="en-US" sz="1400" baseline="0" smtClean="0">
                        <a:solidFill>
                          <a:srgbClr val="4F81BD"/>
                        </a:solidFill>
                        <a:latin typeface="Arial" panose="020B0604020202020204" pitchFamily="34" charset="0"/>
                        <a:cs typeface="Arial" panose="020B0604020202020204" pitchFamily="34" charset="0"/>
                      </a:rPr>
                      <a:pPr>
                        <a:defRPr>
                          <a:solidFill>
                            <a:srgbClr val="4F81BD"/>
                          </a:solidFill>
                        </a:defRPr>
                      </a:pPr>
                      <a:t>[POURCENTAGE]</a:t>
                    </a:fld>
                    <a:r>
                      <a:rPr lang="en-US" sz="1400" baseline="0" dirty="0" smtClean="0">
                        <a:solidFill>
                          <a:srgbClr val="4F81BD"/>
                        </a:solidFill>
                        <a:latin typeface="Arial" panose="020B0604020202020204" pitchFamily="34" charset="0"/>
                        <a:cs typeface="Arial" panose="020B0604020202020204" pitchFamily="34" charset="0"/>
                      </a:rPr>
                      <a:t>  (1412 </a:t>
                    </a:r>
                    <a:r>
                      <a:rPr lang="en-US" sz="1400" baseline="0" dirty="0" err="1" smtClean="0">
                        <a:solidFill>
                          <a:srgbClr val="4F81BD"/>
                        </a:solidFill>
                        <a:latin typeface="Arial" panose="020B0604020202020204" pitchFamily="34" charset="0"/>
                        <a:cs typeface="Arial" panose="020B0604020202020204" pitchFamily="34" charset="0"/>
                      </a:rPr>
                      <a:t>mds</a:t>
                    </a:r>
                    <a:r>
                      <a:rPr lang="en-US" sz="1400" baseline="0" dirty="0" smtClean="0">
                        <a:solidFill>
                          <a:srgbClr val="4F81BD"/>
                        </a:solidFill>
                        <a:latin typeface="Arial" panose="020B0604020202020204" pitchFamily="34" charset="0"/>
                        <a:cs typeface="Arial" panose="020B0604020202020204" pitchFamily="34" charset="0"/>
                      </a:rPr>
                      <a:t>)</a:t>
                    </a: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rgbClr val="4F81BD"/>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layout>
                    <c:manualLayout>
                      <c:w val="0.35499358544488446"/>
                      <c:h val="0.15512159867642331"/>
                    </c:manualLayout>
                  </c15:layout>
                  <c15:dlblFieldTable/>
                  <c15:showDataLabelsRange val="0"/>
                </c:ext>
                <c:ext xmlns:c16="http://schemas.microsoft.com/office/drawing/2014/chart" uri="{C3380CC4-5D6E-409C-BE32-E72D297353CC}">
                  <c16:uniqueId val="{00000001-B974-46F9-A119-9A3BF69E6378}"/>
                </c:ext>
              </c:extLst>
            </c:dLbl>
            <c:dLbl>
              <c:idx val="1"/>
              <c:layout>
                <c:manualLayout>
                  <c:x val="2.3047350283813908E-2"/>
                  <c:y val="-1.9578624828224544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rgbClr val="C00000"/>
                        </a:solidFill>
                        <a:latin typeface="+mn-lt"/>
                        <a:ea typeface="+mn-ea"/>
                        <a:cs typeface="+mn-cs"/>
                      </a:defRPr>
                    </a:pPr>
                    <a:r>
                      <a:rPr lang="en-US" sz="1400" dirty="0" err="1" smtClean="0">
                        <a:solidFill>
                          <a:srgbClr val="C00000"/>
                        </a:solidFill>
                        <a:latin typeface="Arial" panose="020B0604020202020204" pitchFamily="34" charset="0"/>
                        <a:cs typeface="Arial" panose="020B0604020202020204" pitchFamily="34" charset="0"/>
                      </a:rPr>
                      <a:t>Scripturale</a:t>
                    </a:r>
                    <a:r>
                      <a:rPr lang="en-US" sz="1400" baseline="0" dirty="0">
                        <a:solidFill>
                          <a:srgbClr val="C00000"/>
                        </a:solidFill>
                        <a:latin typeface="Arial" panose="020B0604020202020204" pitchFamily="34" charset="0"/>
                        <a:cs typeface="Arial" panose="020B0604020202020204" pitchFamily="34" charset="0"/>
                      </a:rPr>
                      <a:t>
</a:t>
                    </a:r>
                    <a:fld id="{72ED774D-2EC2-4BA1-9AA2-D928BEE0E47D}" type="PERCENTAGE">
                      <a:rPr lang="en-US" sz="1400" baseline="0" smtClean="0">
                        <a:solidFill>
                          <a:srgbClr val="C00000"/>
                        </a:solidFill>
                        <a:latin typeface="Arial" panose="020B0604020202020204" pitchFamily="34" charset="0"/>
                        <a:cs typeface="Arial" panose="020B0604020202020204" pitchFamily="34" charset="0"/>
                      </a:rPr>
                      <a:pPr>
                        <a:defRPr>
                          <a:solidFill>
                            <a:srgbClr val="C00000"/>
                          </a:solidFill>
                        </a:defRPr>
                      </a:pPr>
                      <a:t>[POURCENTAGE]</a:t>
                    </a:fld>
                    <a:r>
                      <a:rPr lang="en-US" sz="1400" baseline="0" dirty="0" smtClean="0">
                        <a:solidFill>
                          <a:srgbClr val="C00000"/>
                        </a:solidFill>
                        <a:latin typeface="Arial" panose="020B0604020202020204" pitchFamily="34" charset="0"/>
                        <a:cs typeface="Arial" panose="020B0604020202020204" pitchFamily="34" charset="0"/>
                      </a:rPr>
                      <a:t> (13473 </a:t>
                    </a:r>
                    <a:r>
                      <a:rPr lang="en-US" sz="1400" baseline="0" dirty="0" err="1" smtClean="0">
                        <a:solidFill>
                          <a:srgbClr val="C00000"/>
                        </a:solidFill>
                        <a:latin typeface="Arial" panose="020B0604020202020204" pitchFamily="34" charset="0"/>
                        <a:cs typeface="Arial" panose="020B0604020202020204" pitchFamily="34" charset="0"/>
                      </a:rPr>
                      <a:t>mds</a:t>
                    </a:r>
                    <a:r>
                      <a:rPr lang="en-US" sz="1400" baseline="0" dirty="0" smtClean="0">
                        <a:solidFill>
                          <a:srgbClr val="C00000"/>
                        </a:solidFill>
                        <a:latin typeface="Arial" panose="020B0604020202020204" pitchFamily="34" charset="0"/>
                        <a:cs typeface="Arial" panose="020B0604020202020204" pitchFamily="34" charset="0"/>
                      </a:rPr>
                      <a:t>)</a:t>
                    </a: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rgbClr val="C00000"/>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layout>
                    <c:manualLayout>
                      <c:w val="0.39805105981602001"/>
                      <c:h val="0.15512159867642331"/>
                    </c:manualLayout>
                  </c15:layout>
                  <c15:dlblFieldTable/>
                  <c15:showDataLabelsRange val="0"/>
                </c:ext>
                <c:ext xmlns:c16="http://schemas.microsoft.com/office/drawing/2014/chart" uri="{C3380CC4-5D6E-409C-BE32-E72D297353CC}">
                  <c16:uniqueId val="{00000003-B974-46F9-A119-9A3BF69E6378}"/>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rgbClr val="C00000"/>
                    </a:solidFill>
                    <a:latin typeface="+mn-lt"/>
                    <a:ea typeface="+mn-ea"/>
                    <a:cs typeface="+mn-cs"/>
                  </a:defRPr>
                </a:pPr>
                <a:endParaRPr lang="fr-FR"/>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Feuil1!$D$5:$E$5</c:f>
              <c:strCache>
                <c:ptCount val="2"/>
                <c:pt idx="0">
                  <c:v>fiduciaire</c:v>
                </c:pt>
                <c:pt idx="1">
                  <c:v>scriptural</c:v>
                </c:pt>
              </c:strCache>
            </c:strRef>
          </c:cat>
          <c:val>
            <c:numRef>
              <c:f>Feuil1!$D$6:$E$6</c:f>
              <c:numCache>
                <c:formatCode>General</c:formatCode>
                <c:ptCount val="2"/>
                <c:pt idx="0">
                  <c:v>1412.8</c:v>
                </c:pt>
                <c:pt idx="1">
                  <c:v>13473.6</c:v>
                </c:pt>
              </c:numCache>
            </c:numRef>
          </c:val>
          <c:extLst>
            <c:ext xmlns:c16="http://schemas.microsoft.com/office/drawing/2014/chart" uri="{C3380CC4-5D6E-409C-BE32-E72D297353CC}">
              <c16:uniqueId val="{00000004-B974-46F9-A119-9A3BF69E6378}"/>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yriad Pro"/>
                <a:ea typeface="+mn-ea"/>
                <a:cs typeface="+mn-cs"/>
              </a:defRPr>
            </a:pPr>
            <a:r>
              <a:rPr lang="en-US" sz="1400" b="1" baseline="0" dirty="0" smtClean="0">
                <a:solidFill>
                  <a:schemeClr val="tx2"/>
                </a:solidFill>
                <a:latin typeface="Myriad Pro"/>
              </a:rPr>
              <a:t>Part des moyens de </a:t>
            </a:r>
          </a:p>
          <a:p>
            <a:pPr>
              <a:defRPr sz="1400">
                <a:latin typeface="Myriad Pro"/>
              </a:defRPr>
            </a:pPr>
            <a:r>
              <a:rPr lang="en-US" sz="1400" b="1" baseline="0" dirty="0" smtClean="0">
                <a:solidFill>
                  <a:schemeClr val="tx2"/>
                </a:solidFill>
                <a:latin typeface="Myriad Pro"/>
              </a:rPr>
              <a:t>paiement scripturaux</a:t>
            </a:r>
          </a:p>
          <a:p>
            <a:pPr>
              <a:defRPr sz="1400">
                <a:latin typeface="Myriad Pro"/>
              </a:defRPr>
            </a:pPr>
            <a:r>
              <a:rPr lang="en-US" sz="1400" b="1" baseline="0" dirty="0" smtClean="0">
                <a:solidFill>
                  <a:schemeClr val="tx2"/>
                </a:solidFill>
                <a:latin typeface="Myriad Pro"/>
              </a:rPr>
              <a:t>(nombre de transactions)</a:t>
            </a:r>
          </a:p>
        </c:rich>
      </c:tx>
      <c:layout>
        <c:manualLayout>
          <c:xMode val="edge"/>
          <c:yMode val="edge"/>
          <c:x val="0.34273150349246412"/>
          <c:y val="0.4451522222342337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yriad Pro"/>
              <a:ea typeface="+mn-ea"/>
              <a:cs typeface="+mn-cs"/>
            </a:defRPr>
          </a:pPr>
          <a:endParaRPr lang="fr-FR"/>
        </a:p>
      </c:txPr>
    </c:title>
    <c:autoTitleDeleted val="0"/>
    <c:plotArea>
      <c:layout>
        <c:manualLayout>
          <c:layoutTarget val="inner"/>
          <c:xMode val="edge"/>
          <c:yMode val="edge"/>
          <c:x val="0.26910089909482282"/>
          <c:y val="0.18293254301434628"/>
          <c:w val="0.44634915315267093"/>
          <c:h val="0.6682697824103333"/>
        </c:manualLayout>
      </c:layout>
      <c:doughnutChart>
        <c:varyColors val="1"/>
        <c:ser>
          <c:idx val="0"/>
          <c:order val="0"/>
          <c:tx>
            <c:strRef>
              <c:f>Feuil1!$B$1</c:f>
              <c:strCache>
                <c:ptCount val="1"/>
                <c:pt idx="0">
                  <c:v>Colonne1</c:v>
                </c:pt>
              </c:strCache>
            </c:strRef>
          </c:tx>
          <c:dPt>
            <c:idx val="0"/>
            <c:bubble3D val="0"/>
            <c:spPr>
              <a:solidFill>
                <a:srgbClr val="FF6600"/>
              </a:solidFill>
              <a:ln w="19050">
                <a:solidFill>
                  <a:schemeClr val="lt1"/>
                </a:solidFill>
              </a:ln>
              <a:effectLst/>
            </c:spPr>
            <c:extLst>
              <c:ext xmlns:c16="http://schemas.microsoft.com/office/drawing/2014/chart" uri="{C3380CC4-5D6E-409C-BE32-E72D297353CC}">
                <c16:uniqueId val="{00000001-C153-4DC2-951B-15FD8AC4F6FA}"/>
              </c:ext>
            </c:extLst>
          </c:dPt>
          <c:dPt>
            <c:idx val="1"/>
            <c:bubble3D val="0"/>
            <c:spPr>
              <a:solidFill>
                <a:srgbClr val="C92360"/>
              </a:solidFill>
              <a:ln w="19050">
                <a:solidFill>
                  <a:schemeClr val="lt1"/>
                </a:solidFill>
              </a:ln>
              <a:effectLst/>
            </c:spPr>
            <c:extLst>
              <c:ext xmlns:c16="http://schemas.microsoft.com/office/drawing/2014/chart" uri="{C3380CC4-5D6E-409C-BE32-E72D297353CC}">
                <c16:uniqueId val="{00000003-C153-4DC2-951B-15FD8AC4F6FA}"/>
              </c:ext>
            </c:extLst>
          </c:dPt>
          <c:dPt>
            <c:idx val="2"/>
            <c:bubble3D val="0"/>
            <c:spPr>
              <a:solidFill>
                <a:srgbClr val="FFC000"/>
              </a:solidFill>
              <a:ln w="19050">
                <a:solidFill>
                  <a:schemeClr val="lt1"/>
                </a:solidFill>
              </a:ln>
              <a:effectLst/>
            </c:spPr>
            <c:extLst>
              <c:ext xmlns:c16="http://schemas.microsoft.com/office/drawing/2014/chart" uri="{C3380CC4-5D6E-409C-BE32-E72D297353CC}">
                <c16:uniqueId val="{00000005-C153-4DC2-951B-15FD8AC4F6FA}"/>
              </c:ext>
            </c:extLst>
          </c:dPt>
          <c:dPt>
            <c:idx val="3"/>
            <c:bubble3D val="0"/>
            <c:spPr>
              <a:solidFill>
                <a:srgbClr val="8C1662"/>
              </a:solidFill>
              <a:ln w="19050">
                <a:solidFill>
                  <a:schemeClr val="lt1"/>
                </a:solidFill>
              </a:ln>
              <a:effectLst/>
            </c:spPr>
            <c:extLst>
              <c:ext xmlns:c16="http://schemas.microsoft.com/office/drawing/2014/chart" uri="{C3380CC4-5D6E-409C-BE32-E72D297353CC}">
                <c16:uniqueId val="{00000007-C153-4DC2-951B-15FD8AC4F6FA}"/>
              </c:ext>
            </c:extLst>
          </c:dPt>
          <c:dPt>
            <c:idx val="4"/>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9-C153-4DC2-951B-15FD8AC4F6FA}"/>
              </c:ext>
            </c:extLst>
          </c:dPt>
          <c:dPt>
            <c:idx val="5"/>
            <c:bubble3D val="0"/>
            <c:spPr>
              <a:solidFill>
                <a:srgbClr val="F0A6C2"/>
              </a:solidFill>
              <a:ln w="19050">
                <a:solidFill>
                  <a:schemeClr val="lt1"/>
                </a:solidFill>
              </a:ln>
              <a:effectLst/>
            </c:spPr>
            <c:extLst>
              <c:ext xmlns:c16="http://schemas.microsoft.com/office/drawing/2014/chart" uri="{C3380CC4-5D6E-409C-BE32-E72D297353CC}">
                <c16:uniqueId val="{0000000B-C153-4DC2-951B-15FD8AC4F6FA}"/>
              </c:ext>
            </c:extLst>
          </c:dPt>
          <c:dLbls>
            <c:dLbl>
              <c:idx val="0"/>
              <c:layout>
                <c:manualLayout>
                  <c:x val="7.817096078309399E-2"/>
                  <c:y val="-1.0560882656951763E-2"/>
                </c:manualLayout>
              </c:layout>
              <c:tx>
                <c:rich>
                  <a:bodyPr/>
                  <a:lstStyle/>
                  <a:p>
                    <a:fld id="{083492FC-24DB-4D73-B65B-6371CBA6CDC5}" type="CATEGORYNAME">
                      <a:rPr lang="en-US" b="1">
                        <a:solidFill>
                          <a:schemeClr val="tx2"/>
                        </a:solidFill>
                      </a:rPr>
                      <a:pPr/>
                      <a:t>[NOM DE CATÉGORIE]</a:t>
                    </a:fld>
                    <a:r>
                      <a:rPr lang="en-US" b="1" baseline="0" dirty="0">
                        <a:solidFill>
                          <a:schemeClr val="tx2"/>
                        </a:solidFill>
                      </a:rPr>
                      <a:t>
</a:t>
                    </a:r>
                    <a:fld id="{2D166B46-E67B-4995-BC71-9D6731EDBAC7}" type="PERCENTAGE">
                      <a:rPr lang="en-US" b="1" baseline="0">
                        <a:solidFill>
                          <a:schemeClr val="tx2"/>
                        </a:solidFill>
                      </a:rPr>
                      <a:pPr/>
                      <a:t>[POURCENTAGE]</a:t>
                    </a:fld>
                    <a:endParaRPr lang="en-US" b="1" baseline="0" dirty="0">
                      <a:solidFill>
                        <a:schemeClr val="tx2"/>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153-4DC2-951B-15FD8AC4F6FA}"/>
                </c:ext>
              </c:extLst>
            </c:dLbl>
            <c:dLbl>
              <c:idx val="1"/>
              <c:layout>
                <c:manualLayout>
                  <c:x val="-5.9027114362647549E-2"/>
                  <c:y val="0.10471842774235761"/>
                </c:manualLayout>
              </c:layout>
              <c:tx>
                <c:rich>
                  <a:bodyPr/>
                  <a:lstStyle/>
                  <a:p>
                    <a:fld id="{B56F0BAE-66DC-47FF-845E-8496AE1D9BF2}" type="CATEGORYNAME">
                      <a:rPr lang="en-US" b="1">
                        <a:solidFill>
                          <a:schemeClr val="tx2"/>
                        </a:solidFill>
                      </a:rPr>
                      <a:pPr/>
                      <a:t>[NOM DE CATÉGORIE]</a:t>
                    </a:fld>
                    <a:r>
                      <a:rPr lang="en-US" b="1" baseline="0" dirty="0">
                        <a:solidFill>
                          <a:schemeClr val="tx2"/>
                        </a:solidFill>
                      </a:rPr>
                      <a:t>
</a:t>
                    </a:r>
                    <a:fld id="{1174338F-4FAF-4153-87E6-0E394D3CE8C8}" type="PERCENTAGE">
                      <a:rPr lang="en-US" b="1" baseline="0">
                        <a:solidFill>
                          <a:schemeClr val="tx2"/>
                        </a:solidFill>
                      </a:rPr>
                      <a:pPr/>
                      <a:t>[POURCENTAGE]</a:t>
                    </a:fld>
                    <a:endParaRPr lang="en-US" b="1" baseline="0" dirty="0">
                      <a:solidFill>
                        <a:schemeClr val="tx2"/>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153-4DC2-951B-15FD8AC4F6FA}"/>
                </c:ext>
              </c:extLst>
            </c:dLbl>
            <c:dLbl>
              <c:idx val="2"/>
              <c:layout>
                <c:manualLayout>
                  <c:x val="-0.10436860714666571"/>
                  <c:y val="2.124338177757118E-2"/>
                </c:manualLayout>
              </c:layout>
              <c:tx>
                <c:rich>
                  <a:bodyPr/>
                  <a:lstStyle/>
                  <a:p>
                    <a:fld id="{E2E999E9-BEFD-4BDE-924D-8F7309F2E461}" type="CATEGORYNAME">
                      <a:rPr lang="en-US" b="1">
                        <a:solidFill>
                          <a:schemeClr val="tx2"/>
                        </a:solidFill>
                      </a:rPr>
                      <a:pPr/>
                      <a:t>[NOM DE CATÉGORIE]</a:t>
                    </a:fld>
                    <a:r>
                      <a:rPr lang="en-US" b="1" baseline="0" dirty="0">
                        <a:solidFill>
                          <a:schemeClr val="tx2"/>
                        </a:solidFill>
                      </a:rPr>
                      <a:t>
</a:t>
                    </a:r>
                    <a:fld id="{10A30829-BAE3-4E2E-8C16-508A6794C9C4}" type="PERCENTAGE">
                      <a:rPr lang="en-US" b="1" baseline="0">
                        <a:solidFill>
                          <a:schemeClr val="tx2"/>
                        </a:solidFill>
                      </a:rPr>
                      <a:pPr/>
                      <a:t>[POURCENTAGE]</a:t>
                    </a:fld>
                    <a:endParaRPr lang="en-US" b="1" baseline="0" dirty="0">
                      <a:solidFill>
                        <a:schemeClr val="tx2"/>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153-4DC2-951B-15FD8AC4F6FA}"/>
                </c:ext>
              </c:extLst>
            </c:dLbl>
            <c:dLbl>
              <c:idx val="3"/>
              <c:layout>
                <c:manualLayout>
                  <c:x val="-9.2695204300473566E-2"/>
                  <c:y val="-6.0717297349474827E-2"/>
                </c:manualLayout>
              </c:layout>
              <c:tx>
                <c:rich>
                  <a:bodyPr/>
                  <a:lstStyle/>
                  <a:p>
                    <a:fld id="{C91790A1-58DE-41EE-BF23-E86E050B2618}" type="CATEGORYNAME">
                      <a:rPr lang="en-US" b="1">
                        <a:solidFill>
                          <a:schemeClr val="tx2"/>
                        </a:solidFill>
                      </a:rPr>
                      <a:pPr/>
                      <a:t>[NOM DE CATÉGORIE]</a:t>
                    </a:fld>
                    <a:r>
                      <a:rPr lang="en-US" b="1" baseline="0" dirty="0">
                        <a:solidFill>
                          <a:schemeClr val="tx2"/>
                        </a:solidFill>
                      </a:rPr>
                      <a:t>
</a:t>
                    </a:r>
                    <a:fld id="{A039C8C3-AEF5-4370-B434-8E03251A7AAF}" type="PERCENTAGE">
                      <a:rPr lang="en-US" b="1" baseline="0">
                        <a:solidFill>
                          <a:schemeClr val="tx2"/>
                        </a:solidFill>
                      </a:rPr>
                      <a:pPr/>
                      <a:t>[POURCENTAGE]</a:t>
                    </a:fld>
                    <a:endParaRPr lang="en-US" b="1" baseline="0" dirty="0">
                      <a:solidFill>
                        <a:schemeClr val="tx2"/>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C153-4DC2-951B-15FD8AC4F6FA}"/>
                </c:ext>
              </c:extLst>
            </c:dLbl>
            <c:dLbl>
              <c:idx val="4"/>
              <c:layout>
                <c:manualLayout>
                  <c:x val="-1.9311500895931994E-3"/>
                  <c:y val="-0.12143459469894965"/>
                </c:manualLayout>
              </c:layout>
              <c:tx>
                <c:rich>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yriad Pro"/>
                        <a:ea typeface="+mn-ea"/>
                        <a:cs typeface="+mn-cs"/>
                      </a:defRPr>
                    </a:pPr>
                    <a:fld id="{6F5F59BF-F076-4640-B00B-98F9FB2C1536}" type="CATEGORYNAME">
                      <a:rPr lang="en-US" sz="1600" b="1" dirty="0">
                        <a:solidFill>
                          <a:schemeClr val="tx2"/>
                        </a:solidFill>
                        <a:latin typeface="Myriad Pro"/>
                      </a:rPr>
                      <a:pPr>
                        <a:defRPr sz="1600">
                          <a:latin typeface="Myriad Pro"/>
                        </a:defRPr>
                      </a:pPr>
                      <a:t>[NOM DE CATÉGORIE]</a:t>
                    </a:fld>
                    <a:r>
                      <a:rPr lang="en-US" sz="1600" b="1" baseline="0" dirty="0">
                        <a:solidFill>
                          <a:schemeClr val="tx2"/>
                        </a:solidFill>
                        <a:latin typeface="Myriad Pro"/>
                      </a:rPr>
                      <a:t>
</a:t>
                    </a:r>
                    <a:fld id="{DDB2C2EF-AA93-46ED-BEDE-2A1E0A729EFB}" type="PERCENTAGE">
                      <a:rPr lang="en-US" sz="1600" b="1" baseline="0" dirty="0">
                        <a:solidFill>
                          <a:schemeClr val="tx2"/>
                        </a:solidFill>
                        <a:latin typeface="Myriad Pro"/>
                      </a:rPr>
                      <a:pPr>
                        <a:defRPr sz="1600">
                          <a:latin typeface="Myriad Pro"/>
                        </a:defRPr>
                      </a:pPr>
                      <a:t>[POURCENTAGE]</a:t>
                    </a:fld>
                    <a:endParaRPr lang="en-US" sz="1600" b="1" baseline="0" dirty="0">
                      <a:solidFill>
                        <a:schemeClr val="tx2"/>
                      </a:solidFill>
                      <a:latin typeface="Myriad Pro"/>
                    </a:endParaRP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yriad Pro"/>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C153-4DC2-951B-15FD8AC4F6FA}"/>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yriad Pro"/>
                    <a:ea typeface="+mn-ea"/>
                    <a:cs typeface="+mn-cs"/>
                  </a:defRPr>
                </a:pPr>
                <a:endParaRPr lang="fr-FR"/>
              </a:p>
            </c:txPr>
            <c:showLegendKey val="0"/>
            <c:showVal val="0"/>
            <c:showCatName val="1"/>
            <c:showSerName val="0"/>
            <c:showPercent val="1"/>
            <c:showBubbleSize val="0"/>
            <c:showLeaderLines val="0"/>
            <c:extLst>
              <c:ext xmlns:c15="http://schemas.microsoft.com/office/drawing/2012/chart" uri="{CE6537A1-D6FC-4f65-9D91-7224C49458BB}"/>
            </c:extLst>
          </c:dLbls>
          <c:cat>
            <c:strRef>
              <c:f>Feuil1!$A$2:$A$6</c:f>
              <c:strCache>
                <c:ptCount val="5"/>
                <c:pt idx="0">
                  <c:v>Carte</c:v>
                </c:pt>
                <c:pt idx="1">
                  <c:v>Prélèvement</c:v>
                </c:pt>
                <c:pt idx="2">
                  <c:v>Virement</c:v>
                </c:pt>
                <c:pt idx="3">
                  <c:v>Chèque</c:v>
                </c:pt>
                <c:pt idx="4">
                  <c:v>Monnaie électronique</c:v>
                </c:pt>
              </c:strCache>
            </c:strRef>
          </c:cat>
          <c:val>
            <c:numRef>
              <c:f>Feuil1!$B$2:$B$6</c:f>
              <c:numCache>
                <c:formatCode>General</c:formatCode>
                <c:ptCount val="5"/>
                <c:pt idx="0">
                  <c:v>13852</c:v>
                </c:pt>
                <c:pt idx="1">
                  <c:v>4622</c:v>
                </c:pt>
                <c:pt idx="2">
                  <c:v>4483</c:v>
                </c:pt>
                <c:pt idx="3">
                  <c:v>1175</c:v>
                </c:pt>
                <c:pt idx="4">
                  <c:v>36</c:v>
                </c:pt>
              </c:numCache>
            </c:numRef>
          </c:val>
          <c:extLst>
            <c:ext xmlns:c16="http://schemas.microsoft.com/office/drawing/2014/chart" uri="{C3380CC4-5D6E-409C-BE32-E72D297353CC}">
              <c16:uniqueId val="{0000000C-C153-4DC2-951B-15FD8AC4F6FA}"/>
            </c:ext>
          </c:extLst>
        </c:ser>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fr-FR" b="1" dirty="0"/>
              <a:t>Dépenses de</a:t>
            </a:r>
            <a:r>
              <a:rPr lang="fr-FR" b="1" baseline="0" dirty="0"/>
              <a:t> consommation des ménages </a:t>
            </a:r>
            <a:r>
              <a:rPr lang="fr-FR" b="1" baseline="0" dirty="0" smtClean="0"/>
              <a:t>dans les commerces de </a:t>
            </a:r>
            <a:r>
              <a:rPr lang="fr-FR" b="1" baseline="0" dirty="0"/>
              <a:t>proximité par </a:t>
            </a:r>
            <a:r>
              <a:rPr lang="fr-FR" b="1" dirty="0"/>
              <a:t>moyens de paiements </a:t>
            </a:r>
          </a:p>
        </c:rich>
      </c:tx>
      <c:layout>
        <c:manualLayout>
          <c:xMode val="edge"/>
          <c:yMode val="edge"/>
          <c:x val="0.13406967739909056"/>
          <c:y val="2.588928530138011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areaChart>
        <c:grouping val="stacked"/>
        <c:varyColors val="0"/>
        <c:ser>
          <c:idx val="0"/>
          <c:order val="0"/>
          <c:tx>
            <c:strRef>
              <c:f>'Part MP SPACE - Détails espèces'!$P$4</c:f>
              <c:strCache>
                <c:ptCount val="1"/>
                <c:pt idx="0">
                  <c:v>Carte contact</c:v>
                </c:pt>
              </c:strCache>
            </c:strRef>
          </c:tx>
          <c:spPr>
            <a:solidFill>
              <a:srgbClr val="4472C4">
                <a:alpha val="74902"/>
              </a:srgbClr>
            </a:solidFill>
            <a:ln>
              <a:solidFill>
                <a:schemeClr val="bg1"/>
              </a:solidFill>
            </a:ln>
            <a:effectLst/>
          </c:spPr>
          <c:cat>
            <c:numRef>
              <c:f>'Part MP SPACE - Détails espèces'!$A$6:$A$19</c:f>
              <c:numCache>
                <c:formatCode>General</c:formatCode>
                <c:ptCount val="14"/>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numCache>
            </c:numRef>
          </c:cat>
          <c:val>
            <c:numRef>
              <c:f>'Part MP SPACE - Détails espèces'!$P$6:$P$19</c:f>
              <c:numCache>
                <c:formatCode>0.0</c:formatCode>
                <c:ptCount val="14"/>
                <c:pt idx="0">
                  <c:v>293.64872155549352</c:v>
                </c:pt>
                <c:pt idx="1">
                  <c:v>299.19369489763852</c:v>
                </c:pt>
                <c:pt idx="2">
                  <c:v>307.87873654268606</c:v>
                </c:pt>
                <c:pt idx="3">
                  <c:v>316.98950716056834</c:v>
                </c:pt>
                <c:pt idx="4">
                  <c:v>331.57086044440672</c:v>
                </c:pt>
                <c:pt idx="5">
                  <c:v>343.79765255398922</c:v>
                </c:pt>
                <c:pt idx="6">
                  <c:v>344.67157756906118</c:v>
                </c:pt>
                <c:pt idx="7">
                  <c:v>341.60276942775118</c:v>
                </c:pt>
                <c:pt idx="8">
                  <c:v>290.63278202745801</c:v>
                </c:pt>
                <c:pt idx="9">
                  <c:v>283.52068137458122</c:v>
                </c:pt>
                <c:pt idx="10">
                  <c:v>303.41181293073436</c:v>
                </c:pt>
                <c:pt idx="11">
                  <c:v>312.00614926450788</c:v>
                </c:pt>
                <c:pt idx="12">
                  <c:v>319.74711192898985</c:v>
                </c:pt>
                <c:pt idx="13">
                  <c:v>330.54306490550198</c:v>
                </c:pt>
              </c:numCache>
            </c:numRef>
          </c:val>
          <c:extLst>
            <c:ext xmlns:c16="http://schemas.microsoft.com/office/drawing/2014/chart" uri="{C3380CC4-5D6E-409C-BE32-E72D297353CC}">
              <c16:uniqueId val="{00000000-C820-4859-8B10-0ECC44C4DD39}"/>
            </c:ext>
          </c:extLst>
        </c:ser>
        <c:ser>
          <c:idx val="1"/>
          <c:order val="1"/>
          <c:tx>
            <c:strRef>
              <c:f>'Part MP SPACE - Détails espèces'!$Q$4</c:f>
              <c:strCache>
                <c:ptCount val="1"/>
                <c:pt idx="0">
                  <c:v>Carte "sans contact"</c:v>
                </c:pt>
              </c:strCache>
            </c:strRef>
          </c:tx>
          <c:spPr>
            <a:solidFill>
              <a:srgbClr val="7030A0">
                <a:alpha val="74902"/>
              </a:srgbClr>
            </a:solidFill>
            <a:ln>
              <a:solidFill>
                <a:schemeClr val="bg1"/>
              </a:solidFill>
            </a:ln>
            <a:effectLst/>
          </c:spPr>
          <c:cat>
            <c:numRef>
              <c:f>'Part MP SPACE - Détails espèces'!$A$6:$A$19</c:f>
              <c:numCache>
                <c:formatCode>General</c:formatCode>
                <c:ptCount val="14"/>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numCache>
            </c:numRef>
          </c:cat>
          <c:val>
            <c:numRef>
              <c:f>'Part MP SPACE - Détails espèces'!$Q$6:$Q$19</c:f>
              <c:numCache>
                <c:formatCode>0.0</c:formatCode>
                <c:ptCount val="14"/>
                <c:pt idx="0">
                  <c:v>7.4718079814290961E-2</c:v>
                </c:pt>
                <c:pt idx="1">
                  <c:v>5.8615761665529086E-2</c:v>
                </c:pt>
                <c:pt idx="2">
                  <c:v>0.66346398765860903</c:v>
                </c:pt>
                <c:pt idx="3">
                  <c:v>2.2811296201011961</c:v>
                </c:pt>
                <c:pt idx="4">
                  <c:v>5.5824573901422445</c:v>
                </c:pt>
                <c:pt idx="5">
                  <c:v>11.060981835556689</c:v>
                </c:pt>
                <c:pt idx="6">
                  <c:v>20.848366171580388</c:v>
                </c:pt>
                <c:pt idx="7">
                  <c:v>36.5754749904048</c:v>
                </c:pt>
                <c:pt idx="8">
                  <c:v>65.600793733851916</c:v>
                </c:pt>
                <c:pt idx="9">
                  <c:v>90.556422591190824</c:v>
                </c:pt>
                <c:pt idx="10">
                  <c:v>107.26947973366995</c:v>
                </c:pt>
                <c:pt idx="11">
                  <c:v>115.78120467814543</c:v>
                </c:pt>
                <c:pt idx="12">
                  <c:v>121.37524733836121</c:v>
                </c:pt>
                <c:pt idx="13">
                  <c:v>126.06212530109477</c:v>
                </c:pt>
              </c:numCache>
            </c:numRef>
          </c:val>
          <c:extLst>
            <c:ext xmlns:c16="http://schemas.microsoft.com/office/drawing/2014/chart" uri="{C3380CC4-5D6E-409C-BE32-E72D297353CC}">
              <c16:uniqueId val="{00000001-C820-4859-8B10-0ECC44C4DD39}"/>
            </c:ext>
          </c:extLst>
        </c:ser>
        <c:ser>
          <c:idx val="4"/>
          <c:order val="2"/>
          <c:tx>
            <c:strRef>
              <c:f>'Part MP SPACE - Détails espèces'!$R$4</c:f>
              <c:strCache>
                <c:ptCount val="1"/>
                <c:pt idx="0">
                  <c:v>Paiement mobile</c:v>
                </c:pt>
              </c:strCache>
            </c:strRef>
          </c:tx>
          <c:spPr>
            <a:solidFill>
              <a:srgbClr val="002060">
                <a:alpha val="74902"/>
              </a:srgbClr>
            </a:solidFill>
            <a:ln>
              <a:solidFill>
                <a:schemeClr val="bg1"/>
              </a:solidFill>
            </a:ln>
            <a:effectLst/>
          </c:spPr>
          <c:cat>
            <c:numRef>
              <c:f>'Part MP SPACE - Détails espèces'!$A$6:$A$19</c:f>
              <c:numCache>
                <c:formatCode>General</c:formatCode>
                <c:ptCount val="14"/>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numCache>
            </c:numRef>
          </c:cat>
          <c:val>
            <c:numRef>
              <c:f>'Part MP SPACE - Détails espèces'!$R$6:$R$19</c:f>
              <c:numCache>
                <c:formatCode>0.0</c:formatCode>
                <c:ptCount val="14"/>
                <c:pt idx="0">
                  <c:v>0</c:v>
                </c:pt>
                <c:pt idx="1">
                  <c:v>0</c:v>
                </c:pt>
                <c:pt idx="2">
                  <c:v>0</c:v>
                </c:pt>
                <c:pt idx="3">
                  <c:v>0</c:v>
                </c:pt>
                <c:pt idx="4">
                  <c:v>3.8233246911971693E-3</c:v>
                </c:pt>
                <c:pt idx="5">
                  <c:v>7.2353901694512043E-2</c:v>
                </c:pt>
                <c:pt idx="6">
                  <c:v>0.1654786270552337</c:v>
                </c:pt>
                <c:pt idx="7">
                  <c:v>0.68807579828416365</c:v>
                </c:pt>
                <c:pt idx="8">
                  <c:v>2.328798368871964</c:v>
                </c:pt>
                <c:pt idx="9">
                  <c:v>4.6878805306792684</c:v>
                </c:pt>
                <c:pt idx="10">
                  <c:v>8.0931990691686302</c:v>
                </c:pt>
                <c:pt idx="11">
                  <c:v>12.205296771459732</c:v>
                </c:pt>
                <c:pt idx="12">
                  <c:v>17.342922838920458</c:v>
                </c:pt>
                <c:pt idx="13">
                  <c:v>23.885188763754151</c:v>
                </c:pt>
              </c:numCache>
            </c:numRef>
          </c:val>
          <c:extLst>
            <c:ext xmlns:c16="http://schemas.microsoft.com/office/drawing/2014/chart" uri="{C3380CC4-5D6E-409C-BE32-E72D297353CC}">
              <c16:uniqueId val="{00000002-C820-4859-8B10-0ECC44C4DD39}"/>
            </c:ext>
          </c:extLst>
        </c:ser>
        <c:ser>
          <c:idx val="3"/>
          <c:order val="3"/>
          <c:tx>
            <c:strRef>
              <c:f>'Part MP SPACE - Détails espèces'!$T$4</c:f>
              <c:strCache>
                <c:ptCount val="1"/>
                <c:pt idx="0">
                  <c:v>Espèces Billets</c:v>
                </c:pt>
              </c:strCache>
            </c:strRef>
          </c:tx>
          <c:spPr>
            <a:solidFill>
              <a:srgbClr val="FFC000">
                <a:alpha val="74902"/>
              </a:srgbClr>
            </a:solidFill>
            <a:ln>
              <a:noFill/>
            </a:ln>
            <a:effectLst/>
          </c:spPr>
          <c:cat>
            <c:numRef>
              <c:f>'Part MP SPACE - Détails espèces'!$A$6:$A$19</c:f>
              <c:numCache>
                <c:formatCode>General</c:formatCode>
                <c:ptCount val="14"/>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numCache>
            </c:numRef>
          </c:cat>
          <c:val>
            <c:numRef>
              <c:f>'Part MP SPACE - Détails espèces'!$T$6:$T$19</c:f>
              <c:numCache>
                <c:formatCode>0.0</c:formatCode>
                <c:ptCount val="14"/>
                <c:pt idx="0">
                  <c:v>159.67243621122211</c:v>
                </c:pt>
                <c:pt idx="1">
                  <c:v>153.39488045433757</c:v>
                </c:pt>
                <c:pt idx="2">
                  <c:v>148.76026928185487</c:v>
                </c:pt>
                <c:pt idx="3">
                  <c:v>142.80348493302873</c:v>
                </c:pt>
                <c:pt idx="4">
                  <c:v>138.55504320315711</c:v>
                </c:pt>
                <c:pt idx="5">
                  <c:v>137.9349004660688</c:v>
                </c:pt>
                <c:pt idx="6">
                  <c:v>137.2303100505878</c:v>
                </c:pt>
                <c:pt idx="7">
                  <c:v>137.35008452502655</c:v>
                </c:pt>
                <c:pt idx="8">
                  <c:v>110.19306721546934</c:v>
                </c:pt>
                <c:pt idx="9">
                  <c:v>107.02613579474524</c:v>
                </c:pt>
                <c:pt idx="10">
                  <c:v>107.06836152932587</c:v>
                </c:pt>
                <c:pt idx="11">
                  <c:v>101.27836353947031</c:v>
                </c:pt>
                <c:pt idx="12">
                  <c:v>94.440003943670249</c:v>
                </c:pt>
                <c:pt idx="13">
                  <c:v>87.930847664636161</c:v>
                </c:pt>
              </c:numCache>
            </c:numRef>
          </c:val>
          <c:extLst>
            <c:ext xmlns:c16="http://schemas.microsoft.com/office/drawing/2014/chart" uri="{C3380CC4-5D6E-409C-BE32-E72D297353CC}">
              <c16:uniqueId val="{00000003-C820-4859-8B10-0ECC44C4DD39}"/>
            </c:ext>
          </c:extLst>
        </c:ser>
        <c:ser>
          <c:idx val="5"/>
          <c:order val="4"/>
          <c:tx>
            <c:strRef>
              <c:f>'Part MP SPACE - Détails espèces'!$U$4</c:f>
              <c:strCache>
                <c:ptCount val="1"/>
                <c:pt idx="0">
                  <c:v>Espèces Pièces</c:v>
                </c:pt>
              </c:strCache>
            </c:strRef>
          </c:tx>
          <c:spPr>
            <a:solidFill>
              <a:schemeClr val="accent4"/>
            </a:solidFill>
            <a:ln>
              <a:noFill/>
            </a:ln>
            <a:effectLst/>
          </c:spPr>
          <c:cat>
            <c:numRef>
              <c:f>'Part MP SPACE - Détails espèces'!$A$6:$A$19</c:f>
              <c:numCache>
                <c:formatCode>General</c:formatCode>
                <c:ptCount val="14"/>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numCache>
            </c:numRef>
          </c:cat>
          <c:val>
            <c:numRef>
              <c:f>'Part MP SPACE - Détails espèces'!$U$6:$U$19</c:f>
              <c:numCache>
                <c:formatCode>0.0</c:formatCode>
                <c:ptCount val="14"/>
                <c:pt idx="0">
                  <c:v>33.842752710734509</c:v>
                </c:pt>
                <c:pt idx="1">
                  <c:v>33.177025288441286</c:v>
                </c:pt>
                <c:pt idx="2">
                  <c:v>32.87948205629808</c:v>
                </c:pt>
                <c:pt idx="3">
                  <c:v>32.304135506341488</c:v>
                </c:pt>
                <c:pt idx="4">
                  <c:v>32.132778786309991</c:v>
                </c:pt>
                <c:pt idx="5">
                  <c:v>28.013259455415007</c:v>
                </c:pt>
                <c:pt idx="6">
                  <c:v>24.095629103933454</c:v>
                </c:pt>
                <c:pt idx="7">
                  <c:v>20.507707502715743</c:v>
                </c:pt>
                <c:pt idx="8">
                  <c:v>18.061779555010148</c:v>
                </c:pt>
                <c:pt idx="9">
                  <c:v>18.470015751181972</c:v>
                </c:pt>
                <c:pt idx="10">
                  <c:v>19.550633939126897</c:v>
                </c:pt>
                <c:pt idx="11">
                  <c:v>19.680127561652665</c:v>
                </c:pt>
                <c:pt idx="12">
                  <c:v>19.660424617843116</c:v>
                </c:pt>
                <c:pt idx="13">
                  <c:v>19.76795986365164</c:v>
                </c:pt>
              </c:numCache>
            </c:numRef>
          </c:val>
          <c:extLst>
            <c:ext xmlns:c16="http://schemas.microsoft.com/office/drawing/2014/chart" uri="{C3380CC4-5D6E-409C-BE32-E72D297353CC}">
              <c16:uniqueId val="{00000004-C820-4859-8B10-0ECC44C4DD39}"/>
            </c:ext>
          </c:extLst>
        </c:ser>
        <c:ser>
          <c:idx val="2"/>
          <c:order val="5"/>
          <c:tx>
            <c:strRef>
              <c:f>'Part MP SPACE - Détails espèces'!$V$4</c:f>
              <c:strCache>
                <c:ptCount val="1"/>
                <c:pt idx="0">
                  <c:v>Autres</c:v>
                </c:pt>
              </c:strCache>
            </c:strRef>
          </c:tx>
          <c:spPr>
            <a:solidFill>
              <a:schemeClr val="accent3">
                <a:alpha val="74902"/>
              </a:schemeClr>
            </a:solidFill>
            <a:ln>
              <a:solidFill>
                <a:schemeClr val="bg1"/>
              </a:solidFill>
            </a:ln>
            <a:effectLst/>
          </c:spPr>
          <c:cat>
            <c:numRef>
              <c:f>'Part MP SPACE - Détails espèces'!$A$6:$A$19</c:f>
              <c:numCache>
                <c:formatCode>General</c:formatCode>
                <c:ptCount val="14"/>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numCache>
            </c:numRef>
          </c:cat>
          <c:val>
            <c:numRef>
              <c:f>'Part MP SPACE - Détails espèces'!$V$6:$V$19</c:f>
              <c:numCache>
                <c:formatCode>0.0</c:formatCode>
                <c:ptCount val="14"/>
                <c:pt idx="0">
                  <c:v>112.61356666992555</c:v>
                </c:pt>
                <c:pt idx="1">
                  <c:v>111.77271114880675</c:v>
                </c:pt>
                <c:pt idx="2">
                  <c:v>111.66798579543247</c:v>
                </c:pt>
                <c:pt idx="3">
                  <c:v>106.53767099294697</c:v>
                </c:pt>
                <c:pt idx="4">
                  <c:v>99.581185019366899</c:v>
                </c:pt>
                <c:pt idx="5">
                  <c:v>92.311223871377578</c:v>
                </c:pt>
                <c:pt idx="6">
                  <c:v>92.836314224256441</c:v>
                </c:pt>
                <c:pt idx="7">
                  <c:v>95.221685505699639</c:v>
                </c:pt>
                <c:pt idx="8">
                  <c:v>78.790843870492054</c:v>
                </c:pt>
                <c:pt idx="9">
                  <c:v>83.518670832581094</c:v>
                </c:pt>
                <c:pt idx="10">
                  <c:v>86.873607672905891</c:v>
                </c:pt>
                <c:pt idx="11">
                  <c:v>85.833926852813192</c:v>
                </c:pt>
                <c:pt idx="12">
                  <c:v>84.059132146084181</c:v>
                </c:pt>
                <c:pt idx="13">
                  <c:v>82.742970053329387</c:v>
                </c:pt>
              </c:numCache>
            </c:numRef>
          </c:val>
          <c:extLst>
            <c:ext xmlns:c16="http://schemas.microsoft.com/office/drawing/2014/chart" uri="{C3380CC4-5D6E-409C-BE32-E72D297353CC}">
              <c16:uniqueId val="{00000005-C820-4859-8B10-0ECC44C4DD39}"/>
            </c:ext>
          </c:extLst>
        </c:ser>
        <c:dLbls>
          <c:showLegendKey val="0"/>
          <c:showVal val="0"/>
          <c:showCatName val="0"/>
          <c:showSerName val="0"/>
          <c:showPercent val="0"/>
          <c:showBubbleSize val="0"/>
        </c:dLbls>
        <c:axId val="98150272"/>
        <c:axId val="98151808"/>
      </c:areaChart>
      <c:catAx>
        <c:axId val="9815027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8151808"/>
        <c:crosses val="autoZero"/>
        <c:auto val="1"/>
        <c:lblAlgn val="ctr"/>
        <c:lblOffset val="100"/>
        <c:noMultiLvlLbl val="0"/>
      </c:catAx>
      <c:valAx>
        <c:axId val="98151808"/>
        <c:scaling>
          <c:orientation val="minMax"/>
          <c:max val="7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 en milliards €</a:t>
                </a:r>
              </a:p>
            </c:rich>
          </c:tx>
          <c:layout>
            <c:manualLayout>
              <c:xMode val="edge"/>
              <c:yMode val="edge"/>
              <c:x val="1.4571106553798169E-2"/>
              <c:y val="2.4051429128815506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8150272"/>
        <c:crosses val="autoZero"/>
        <c:crossBetween val="midCat"/>
      </c:valAx>
      <c:spPr>
        <a:noFill/>
        <a:ln>
          <a:noFill/>
        </a:ln>
        <a:effectLst/>
      </c:spPr>
    </c:plotArea>
    <c:legend>
      <c:legendPos val="b"/>
      <c:legendEntry>
        <c:idx val="4"/>
        <c:delete val="1"/>
      </c:legendEntry>
      <c:overlay val="0"/>
      <c:spPr>
        <a:noFill/>
        <a:ln>
          <a:solidFill>
            <a:schemeClr val="bg1"/>
          </a:solid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legend>
    <c:plotVisOnly val="1"/>
    <c:dispBlanksAs val="zero"/>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68D643-1893-4F9B-B4C4-D7BCA48F253A}"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fr-FR"/>
        </a:p>
      </dgm:t>
    </dgm:pt>
    <dgm:pt modelId="{FF0CF94E-7868-4F59-9692-4F6D6FCE12D1}">
      <dgm:prSet phldrT="[Texte]"/>
      <dgm:spPr>
        <a:xfrm>
          <a:off x="0" y="0"/>
          <a:ext cx="564736" cy="564736"/>
        </a:xfrm>
        <a:prstGeom prst="ellipse">
          <a:avLst/>
        </a:prstGeom>
        <a:solidFill>
          <a:srgbClr val="1F497D"/>
        </a:solidFill>
        <a:ln w="25400" cap="flat" cmpd="sng" algn="ctr">
          <a:solidFill>
            <a:sysClr val="window" lastClr="FFFFFF">
              <a:hueOff val="0"/>
              <a:satOff val="0"/>
              <a:lumOff val="0"/>
              <a:alphaOff val="0"/>
            </a:sysClr>
          </a:solidFill>
          <a:prstDash val="solid"/>
        </a:ln>
        <a:effectLst/>
      </dgm:spPr>
      <dgm:t>
        <a:bodyPr/>
        <a:lstStyle/>
        <a:p>
          <a:r>
            <a:rPr lang="fr-FR" dirty="0" smtClean="0">
              <a:solidFill>
                <a:sysClr val="window" lastClr="FFFFFF"/>
              </a:solidFill>
              <a:latin typeface="Calibri"/>
              <a:ea typeface="+mn-ea"/>
              <a:cs typeface="+mn-cs"/>
            </a:rPr>
            <a:t>1</a:t>
          </a:r>
          <a:endParaRPr lang="fr-FR" dirty="0">
            <a:solidFill>
              <a:sysClr val="window" lastClr="FFFFFF"/>
            </a:solidFill>
            <a:latin typeface="Calibri"/>
            <a:ea typeface="+mn-ea"/>
            <a:cs typeface="+mn-cs"/>
          </a:endParaRPr>
        </a:p>
      </dgm:t>
    </dgm:pt>
    <dgm:pt modelId="{34A3F01A-B6F3-44CC-A11A-2345B1B1B6A5}" type="parTrans" cxnId="{444D0460-AE70-4288-B773-C864DE82BB04}">
      <dgm:prSet/>
      <dgm:spPr/>
      <dgm:t>
        <a:bodyPr/>
        <a:lstStyle/>
        <a:p>
          <a:endParaRPr lang="fr-FR"/>
        </a:p>
      </dgm:t>
    </dgm:pt>
    <dgm:pt modelId="{9511EBB3-8AA9-4B0A-8906-AF85A83B6C32}" type="sibTrans" cxnId="{444D0460-AE70-4288-B773-C864DE82BB04}">
      <dgm:prSet/>
      <dgm:spPr/>
      <dgm:t>
        <a:bodyPr/>
        <a:lstStyle/>
        <a:p>
          <a:endParaRPr lang="fr-FR"/>
        </a:p>
      </dgm:t>
    </dgm:pt>
    <dgm:pt modelId="{0FDF9D4F-E9A3-44CD-A525-D6C464A039C0}" type="pres">
      <dgm:prSet presAssocID="{6168D643-1893-4F9B-B4C4-D7BCA48F253A}" presName="Name0" presStyleCnt="0">
        <dgm:presLayoutVars>
          <dgm:chMax val="1"/>
          <dgm:dir/>
          <dgm:animLvl val="ctr"/>
          <dgm:resizeHandles val="exact"/>
        </dgm:presLayoutVars>
      </dgm:prSet>
      <dgm:spPr/>
      <dgm:t>
        <a:bodyPr/>
        <a:lstStyle/>
        <a:p>
          <a:endParaRPr lang="fr-FR"/>
        </a:p>
      </dgm:t>
    </dgm:pt>
    <dgm:pt modelId="{A1A57795-C515-4C3B-A935-294E1A06B060}" type="pres">
      <dgm:prSet presAssocID="{FF0CF94E-7868-4F59-9692-4F6D6FCE12D1}" presName="centerShape" presStyleLbl="node0" presStyleIdx="0" presStyleCnt="1" custLinFactNeighborX="-1002" custLinFactNeighborY="-41"/>
      <dgm:spPr/>
      <dgm:t>
        <a:bodyPr/>
        <a:lstStyle/>
        <a:p>
          <a:endParaRPr lang="fr-FR"/>
        </a:p>
      </dgm:t>
    </dgm:pt>
  </dgm:ptLst>
  <dgm:cxnLst>
    <dgm:cxn modelId="{199C7E48-BD95-4FB4-BB0C-16637581D3C4}" type="presOf" srcId="{FF0CF94E-7868-4F59-9692-4F6D6FCE12D1}" destId="{A1A57795-C515-4C3B-A935-294E1A06B060}" srcOrd="0" destOrd="0" presId="urn:microsoft.com/office/officeart/2005/8/layout/radial5"/>
    <dgm:cxn modelId="{94BFC636-655C-450C-AAC4-10928DDBD091}" type="presOf" srcId="{6168D643-1893-4F9B-B4C4-D7BCA48F253A}" destId="{0FDF9D4F-E9A3-44CD-A525-D6C464A039C0}" srcOrd="0" destOrd="0" presId="urn:microsoft.com/office/officeart/2005/8/layout/radial5"/>
    <dgm:cxn modelId="{444D0460-AE70-4288-B773-C864DE82BB04}" srcId="{6168D643-1893-4F9B-B4C4-D7BCA48F253A}" destId="{FF0CF94E-7868-4F59-9692-4F6D6FCE12D1}" srcOrd="0" destOrd="0" parTransId="{34A3F01A-B6F3-44CC-A11A-2345B1B1B6A5}" sibTransId="{9511EBB3-8AA9-4B0A-8906-AF85A83B6C32}"/>
    <dgm:cxn modelId="{FD7DC48F-F45B-4839-BEA8-DC471A2E2D93}" type="presParOf" srcId="{0FDF9D4F-E9A3-44CD-A525-D6C464A039C0}" destId="{A1A57795-C515-4C3B-A935-294E1A06B060}" srcOrd="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168D643-1893-4F9B-B4C4-D7BCA48F253A}"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fr-FR"/>
        </a:p>
      </dgm:t>
    </dgm:pt>
    <dgm:pt modelId="{0FDF9D4F-E9A3-44CD-A525-D6C464A039C0}" type="pres">
      <dgm:prSet presAssocID="{6168D643-1893-4F9B-B4C4-D7BCA48F253A}" presName="Name0" presStyleCnt="0">
        <dgm:presLayoutVars>
          <dgm:chMax val="1"/>
          <dgm:dir/>
          <dgm:animLvl val="ctr"/>
          <dgm:resizeHandles val="exact"/>
        </dgm:presLayoutVars>
      </dgm:prSet>
      <dgm:spPr/>
      <dgm:t>
        <a:bodyPr/>
        <a:lstStyle/>
        <a:p>
          <a:endParaRPr lang="fr-FR"/>
        </a:p>
      </dgm:t>
    </dgm:pt>
  </dgm:ptLst>
  <dgm:cxnLst>
    <dgm:cxn modelId="{BEED047B-ACC0-44BC-8842-DCAA06C08C5C}" type="presOf" srcId="{6168D643-1893-4F9B-B4C4-D7BCA48F253A}" destId="{0FDF9D4F-E9A3-44CD-A525-D6C464A039C0}" srcOrd="0" destOrd="0" presId="urn:microsoft.com/office/officeart/2005/8/layout/radial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3ABC5A3-87F3-42B0-BFCE-94ED8F0A269D}" type="doc">
      <dgm:prSet loTypeId="urn:microsoft.com/office/officeart/2005/8/layout/chevron1" loCatId="process" qsTypeId="urn:microsoft.com/office/officeart/2005/8/quickstyle/simple1" qsCatId="simple" csTypeId="urn:microsoft.com/office/officeart/2005/8/colors/accent1_2" csCatId="accent1" phldr="1"/>
      <dgm:spPr/>
    </dgm:pt>
    <dgm:pt modelId="{82D1951A-4923-455C-B905-482620F988E5}">
      <dgm:prSet phldrT="[Texte]"/>
      <dgm:spPr>
        <a:solidFill>
          <a:srgbClr val="92D050"/>
        </a:solidFill>
      </dgm:spPr>
      <dgm:t>
        <a:bodyPr/>
        <a:lstStyle/>
        <a:p>
          <a:r>
            <a:rPr lang="fr-FR" dirty="0" smtClean="0"/>
            <a:t>2020</a:t>
          </a:r>
          <a:endParaRPr lang="fr-FR" dirty="0"/>
        </a:p>
      </dgm:t>
    </dgm:pt>
    <dgm:pt modelId="{4D108336-99DF-44B1-AC96-F7AA531726D1}" type="parTrans" cxnId="{73F7C380-8C1B-484B-8BFB-4CF52B3BA4C9}">
      <dgm:prSet/>
      <dgm:spPr/>
      <dgm:t>
        <a:bodyPr/>
        <a:lstStyle/>
        <a:p>
          <a:endParaRPr lang="fr-FR"/>
        </a:p>
      </dgm:t>
    </dgm:pt>
    <dgm:pt modelId="{84E88D9C-85F1-49C8-AA5E-802D27E11367}" type="sibTrans" cxnId="{73F7C380-8C1B-484B-8BFB-4CF52B3BA4C9}">
      <dgm:prSet/>
      <dgm:spPr/>
      <dgm:t>
        <a:bodyPr/>
        <a:lstStyle/>
        <a:p>
          <a:endParaRPr lang="fr-FR"/>
        </a:p>
      </dgm:t>
    </dgm:pt>
    <dgm:pt modelId="{9869CC27-5C95-4392-A3D0-82543B4F1805}">
      <dgm:prSet phldrT="[Texte]"/>
      <dgm:spPr/>
      <dgm:t>
        <a:bodyPr/>
        <a:lstStyle/>
        <a:p>
          <a:r>
            <a:rPr lang="fr-FR" dirty="0" smtClean="0"/>
            <a:t>2021</a:t>
          </a:r>
          <a:endParaRPr lang="fr-FR" dirty="0"/>
        </a:p>
      </dgm:t>
    </dgm:pt>
    <dgm:pt modelId="{219E8279-2472-44B6-AA41-749178DF437D}" type="parTrans" cxnId="{0948BA72-C538-400E-9661-0BE7FC6D8302}">
      <dgm:prSet/>
      <dgm:spPr/>
      <dgm:t>
        <a:bodyPr/>
        <a:lstStyle/>
        <a:p>
          <a:endParaRPr lang="fr-FR"/>
        </a:p>
      </dgm:t>
    </dgm:pt>
    <dgm:pt modelId="{E3F96359-A175-4556-B2E6-446752848887}" type="sibTrans" cxnId="{0948BA72-C538-400E-9661-0BE7FC6D8302}">
      <dgm:prSet/>
      <dgm:spPr/>
      <dgm:t>
        <a:bodyPr/>
        <a:lstStyle/>
        <a:p>
          <a:endParaRPr lang="fr-FR"/>
        </a:p>
      </dgm:t>
    </dgm:pt>
    <dgm:pt modelId="{E4E075AD-196B-48E0-A462-3071E8697772}">
      <dgm:prSet phldrT="[Texte]"/>
      <dgm:spPr/>
      <dgm:t>
        <a:bodyPr/>
        <a:lstStyle/>
        <a:p>
          <a:r>
            <a:rPr lang="fr-FR" dirty="0" smtClean="0"/>
            <a:t>2022</a:t>
          </a:r>
          <a:endParaRPr lang="fr-FR" dirty="0"/>
        </a:p>
      </dgm:t>
    </dgm:pt>
    <dgm:pt modelId="{CFA3532A-29BF-4AAF-B45B-19ED4C5F8AD0}" type="parTrans" cxnId="{1ABA688C-0757-409E-AFD1-2AB5D0995BC4}">
      <dgm:prSet/>
      <dgm:spPr/>
      <dgm:t>
        <a:bodyPr/>
        <a:lstStyle/>
        <a:p>
          <a:endParaRPr lang="fr-FR"/>
        </a:p>
      </dgm:t>
    </dgm:pt>
    <dgm:pt modelId="{6F09374A-C5ED-407C-ABD4-F59FBF700956}" type="sibTrans" cxnId="{1ABA688C-0757-409E-AFD1-2AB5D0995BC4}">
      <dgm:prSet/>
      <dgm:spPr/>
      <dgm:t>
        <a:bodyPr/>
        <a:lstStyle/>
        <a:p>
          <a:endParaRPr lang="fr-FR"/>
        </a:p>
      </dgm:t>
    </dgm:pt>
    <dgm:pt modelId="{64EA6DCC-2C8D-4213-89A1-D1659029BD8B}">
      <dgm:prSet phldrT="[Texte]"/>
      <dgm:spPr/>
      <dgm:t>
        <a:bodyPr/>
        <a:lstStyle/>
        <a:p>
          <a:r>
            <a:rPr lang="fr-FR" dirty="0" smtClean="0"/>
            <a:t>2023</a:t>
          </a:r>
          <a:endParaRPr lang="fr-FR" dirty="0"/>
        </a:p>
      </dgm:t>
    </dgm:pt>
    <dgm:pt modelId="{B26C31B7-334D-484C-8756-D57061B4B59F}" type="parTrans" cxnId="{B8820295-28DA-47BC-91BD-1E794E64A242}">
      <dgm:prSet/>
      <dgm:spPr/>
      <dgm:t>
        <a:bodyPr/>
        <a:lstStyle/>
        <a:p>
          <a:endParaRPr lang="fr-FR"/>
        </a:p>
      </dgm:t>
    </dgm:pt>
    <dgm:pt modelId="{2FABD353-2693-4B98-91BC-A1DDFB2B6B05}" type="sibTrans" cxnId="{B8820295-28DA-47BC-91BD-1E794E64A242}">
      <dgm:prSet/>
      <dgm:spPr/>
      <dgm:t>
        <a:bodyPr/>
        <a:lstStyle/>
        <a:p>
          <a:endParaRPr lang="fr-FR"/>
        </a:p>
      </dgm:t>
    </dgm:pt>
    <dgm:pt modelId="{E74AC1A1-8CC6-48CB-A4CA-36A2FAC0EFB7}">
      <dgm:prSet phldrT="[Texte]"/>
      <dgm:spPr/>
      <dgm:t>
        <a:bodyPr/>
        <a:lstStyle/>
        <a:p>
          <a:r>
            <a:rPr lang="fr-FR" dirty="0" smtClean="0"/>
            <a:t>…2026 ?</a:t>
          </a:r>
          <a:endParaRPr lang="fr-FR" dirty="0"/>
        </a:p>
      </dgm:t>
    </dgm:pt>
    <dgm:pt modelId="{F4427D85-7E1C-48FB-B17D-059254004C79}" type="parTrans" cxnId="{B2D3500F-C19C-46EA-9867-F7AF704B8135}">
      <dgm:prSet/>
      <dgm:spPr/>
      <dgm:t>
        <a:bodyPr/>
        <a:lstStyle/>
        <a:p>
          <a:endParaRPr lang="fr-FR"/>
        </a:p>
      </dgm:t>
    </dgm:pt>
    <dgm:pt modelId="{5F9CFD5F-9E64-42C3-BCD0-2F9FAAD9AEA3}" type="sibTrans" cxnId="{B2D3500F-C19C-46EA-9867-F7AF704B8135}">
      <dgm:prSet/>
      <dgm:spPr/>
      <dgm:t>
        <a:bodyPr/>
        <a:lstStyle/>
        <a:p>
          <a:endParaRPr lang="fr-FR"/>
        </a:p>
      </dgm:t>
    </dgm:pt>
    <dgm:pt modelId="{0EBC31FF-674E-42A6-971E-1A18698FB051}" type="pres">
      <dgm:prSet presAssocID="{E3ABC5A3-87F3-42B0-BFCE-94ED8F0A269D}" presName="Name0" presStyleCnt="0">
        <dgm:presLayoutVars>
          <dgm:dir/>
          <dgm:animLvl val="lvl"/>
          <dgm:resizeHandles val="exact"/>
        </dgm:presLayoutVars>
      </dgm:prSet>
      <dgm:spPr/>
    </dgm:pt>
    <dgm:pt modelId="{F2DBB988-CA4A-4703-A6E9-F6EBBAB1785C}" type="pres">
      <dgm:prSet presAssocID="{82D1951A-4923-455C-B905-482620F988E5}" presName="parTxOnly" presStyleLbl="node1" presStyleIdx="0" presStyleCnt="5">
        <dgm:presLayoutVars>
          <dgm:chMax val="0"/>
          <dgm:chPref val="0"/>
          <dgm:bulletEnabled val="1"/>
        </dgm:presLayoutVars>
      </dgm:prSet>
      <dgm:spPr/>
      <dgm:t>
        <a:bodyPr/>
        <a:lstStyle/>
        <a:p>
          <a:endParaRPr lang="fr-FR"/>
        </a:p>
      </dgm:t>
    </dgm:pt>
    <dgm:pt modelId="{B9CB6877-42DB-412F-B49C-74250C05B7CB}" type="pres">
      <dgm:prSet presAssocID="{84E88D9C-85F1-49C8-AA5E-802D27E11367}" presName="parTxOnlySpace" presStyleCnt="0"/>
      <dgm:spPr/>
    </dgm:pt>
    <dgm:pt modelId="{4EE6844F-0E37-4FF1-B42E-9E242EA46733}" type="pres">
      <dgm:prSet presAssocID="{9869CC27-5C95-4392-A3D0-82543B4F1805}" presName="parTxOnly" presStyleLbl="node1" presStyleIdx="1" presStyleCnt="5">
        <dgm:presLayoutVars>
          <dgm:chMax val="0"/>
          <dgm:chPref val="0"/>
          <dgm:bulletEnabled val="1"/>
        </dgm:presLayoutVars>
      </dgm:prSet>
      <dgm:spPr/>
      <dgm:t>
        <a:bodyPr/>
        <a:lstStyle/>
        <a:p>
          <a:endParaRPr lang="fr-FR"/>
        </a:p>
      </dgm:t>
    </dgm:pt>
    <dgm:pt modelId="{73BDF618-A6A9-413B-A554-18F2712F2164}" type="pres">
      <dgm:prSet presAssocID="{E3F96359-A175-4556-B2E6-446752848887}" presName="parTxOnlySpace" presStyleCnt="0"/>
      <dgm:spPr/>
    </dgm:pt>
    <dgm:pt modelId="{1BFCEAE4-5B40-4216-AC1D-688B43AC2D1C}" type="pres">
      <dgm:prSet presAssocID="{E4E075AD-196B-48E0-A462-3071E8697772}" presName="parTxOnly" presStyleLbl="node1" presStyleIdx="2" presStyleCnt="5">
        <dgm:presLayoutVars>
          <dgm:chMax val="0"/>
          <dgm:chPref val="0"/>
          <dgm:bulletEnabled val="1"/>
        </dgm:presLayoutVars>
      </dgm:prSet>
      <dgm:spPr/>
      <dgm:t>
        <a:bodyPr/>
        <a:lstStyle/>
        <a:p>
          <a:endParaRPr lang="fr-FR"/>
        </a:p>
      </dgm:t>
    </dgm:pt>
    <dgm:pt modelId="{28D3280D-5980-47A8-AC6A-650348683442}" type="pres">
      <dgm:prSet presAssocID="{6F09374A-C5ED-407C-ABD4-F59FBF700956}" presName="parTxOnlySpace" presStyleCnt="0"/>
      <dgm:spPr/>
    </dgm:pt>
    <dgm:pt modelId="{2F60B277-8DCB-4DCD-826F-319EE57BE3BF}" type="pres">
      <dgm:prSet presAssocID="{64EA6DCC-2C8D-4213-89A1-D1659029BD8B}" presName="parTxOnly" presStyleLbl="node1" presStyleIdx="3" presStyleCnt="5">
        <dgm:presLayoutVars>
          <dgm:chMax val="0"/>
          <dgm:chPref val="0"/>
          <dgm:bulletEnabled val="1"/>
        </dgm:presLayoutVars>
      </dgm:prSet>
      <dgm:spPr/>
      <dgm:t>
        <a:bodyPr/>
        <a:lstStyle/>
        <a:p>
          <a:endParaRPr lang="fr-FR"/>
        </a:p>
      </dgm:t>
    </dgm:pt>
    <dgm:pt modelId="{6B7096E9-4C87-4BB6-BDE0-F701F674CC2C}" type="pres">
      <dgm:prSet presAssocID="{2FABD353-2693-4B98-91BC-A1DDFB2B6B05}" presName="parTxOnlySpace" presStyleCnt="0"/>
      <dgm:spPr/>
    </dgm:pt>
    <dgm:pt modelId="{47735B87-1EB7-48B7-928F-D992326C09DD}" type="pres">
      <dgm:prSet presAssocID="{E74AC1A1-8CC6-48CB-A4CA-36A2FAC0EFB7}" presName="parTxOnly" presStyleLbl="node1" presStyleIdx="4" presStyleCnt="5">
        <dgm:presLayoutVars>
          <dgm:chMax val="0"/>
          <dgm:chPref val="0"/>
          <dgm:bulletEnabled val="1"/>
        </dgm:presLayoutVars>
      </dgm:prSet>
      <dgm:spPr/>
      <dgm:t>
        <a:bodyPr/>
        <a:lstStyle/>
        <a:p>
          <a:endParaRPr lang="fr-FR"/>
        </a:p>
      </dgm:t>
    </dgm:pt>
  </dgm:ptLst>
  <dgm:cxnLst>
    <dgm:cxn modelId="{73F7C380-8C1B-484B-8BFB-4CF52B3BA4C9}" srcId="{E3ABC5A3-87F3-42B0-BFCE-94ED8F0A269D}" destId="{82D1951A-4923-455C-B905-482620F988E5}" srcOrd="0" destOrd="0" parTransId="{4D108336-99DF-44B1-AC96-F7AA531726D1}" sibTransId="{84E88D9C-85F1-49C8-AA5E-802D27E11367}"/>
    <dgm:cxn modelId="{0948BA72-C538-400E-9661-0BE7FC6D8302}" srcId="{E3ABC5A3-87F3-42B0-BFCE-94ED8F0A269D}" destId="{9869CC27-5C95-4392-A3D0-82543B4F1805}" srcOrd="1" destOrd="0" parTransId="{219E8279-2472-44B6-AA41-749178DF437D}" sibTransId="{E3F96359-A175-4556-B2E6-446752848887}"/>
    <dgm:cxn modelId="{85D9A8F1-A794-43EC-A16B-595D4C26DEA0}" type="presOf" srcId="{82D1951A-4923-455C-B905-482620F988E5}" destId="{F2DBB988-CA4A-4703-A6E9-F6EBBAB1785C}" srcOrd="0" destOrd="0" presId="urn:microsoft.com/office/officeart/2005/8/layout/chevron1"/>
    <dgm:cxn modelId="{1ABA688C-0757-409E-AFD1-2AB5D0995BC4}" srcId="{E3ABC5A3-87F3-42B0-BFCE-94ED8F0A269D}" destId="{E4E075AD-196B-48E0-A462-3071E8697772}" srcOrd="2" destOrd="0" parTransId="{CFA3532A-29BF-4AAF-B45B-19ED4C5F8AD0}" sibTransId="{6F09374A-C5ED-407C-ABD4-F59FBF700956}"/>
    <dgm:cxn modelId="{8BB15A7D-02C8-4D55-A494-F8A49FA389B2}" type="presOf" srcId="{64EA6DCC-2C8D-4213-89A1-D1659029BD8B}" destId="{2F60B277-8DCB-4DCD-826F-319EE57BE3BF}" srcOrd="0" destOrd="0" presId="urn:microsoft.com/office/officeart/2005/8/layout/chevron1"/>
    <dgm:cxn modelId="{B2D3500F-C19C-46EA-9867-F7AF704B8135}" srcId="{E3ABC5A3-87F3-42B0-BFCE-94ED8F0A269D}" destId="{E74AC1A1-8CC6-48CB-A4CA-36A2FAC0EFB7}" srcOrd="4" destOrd="0" parTransId="{F4427D85-7E1C-48FB-B17D-059254004C79}" sibTransId="{5F9CFD5F-9E64-42C3-BCD0-2F9FAAD9AEA3}"/>
    <dgm:cxn modelId="{5716E452-E1B4-4D41-B3F1-662C56A0929C}" type="presOf" srcId="{E3ABC5A3-87F3-42B0-BFCE-94ED8F0A269D}" destId="{0EBC31FF-674E-42A6-971E-1A18698FB051}" srcOrd="0" destOrd="0" presId="urn:microsoft.com/office/officeart/2005/8/layout/chevron1"/>
    <dgm:cxn modelId="{B1511338-D147-4046-A2CA-6A50E98719DC}" type="presOf" srcId="{E4E075AD-196B-48E0-A462-3071E8697772}" destId="{1BFCEAE4-5B40-4216-AC1D-688B43AC2D1C}" srcOrd="0" destOrd="0" presId="urn:microsoft.com/office/officeart/2005/8/layout/chevron1"/>
    <dgm:cxn modelId="{0B83D0E5-D2DE-4122-B6C8-3FCD532469C3}" type="presOf" srcId="{E74AC1A1-8CC6-48CB-A4CA-36A2FAC0EFB7}" destId="{47735B87-1EB7-48B7-928F-D992326C09DD}" srcOrd="0" destOrd="0" presId="urn:microsoft.com/office/officeart/2005/8/layout/chevron1"/>
    <dgm:cxn modelId="{629C6E13-B6B5-44BA-B3C5-BE9B2111687E}" type="presOf" srcId="{9869CC27-5C95-4392-A3D0-82543B4F1805}" destId="{4EE6844F-0E37-4FF1-B42E-9E242EA46733}" srcOrd="0" destOrd="0" presId="urn:microsoft.com/office/officeart/2005/8/layout/chevron1"/>
    <dgm:cxn modelId="{B8820295-28DA-47BC-91BD-1E794E64A242}" srcId="{E3ABC5A3-87F3-42B0-BFCE-94ED8F0A269D}" destId="{64EA6DCC-2C8D-4213-89A1-D1659029BD8B}" srcOrd="3" destOrd="0" parTransId="{B26C31B7-334D-484C-8756-D57061B4B59F}" sibTransId="{2FABD353-2693-4B98-91BC-A1DDFB2B6B05}"/>
    <dgm:cxn modelId="{E0732D6B-8D20-4CC9-84B9-95494BD021C0}" type="presParOf" srcId="{0EBC31FF-674E-42A6-971E-1A18698FB051}" destId="{F2DBB988-CA4A-4703-A6E9-F6EBBAB1785C}" srcOrd="0" destOrd="0" presId="urn:microsoft.com/office/officeart/2005/8/layout/chevron1"/>
    <dgm:cxn modelId="{A50904B4-6D1E-4540-A782-3605216E1946}" type="presParOf" srcId="{0EBC31FF-674E-42A6-971E-1A18698FB051}" destId="{B9CB6877-42DB-412F-B49C-74250C05B7CB}" srcOrd="1" destOrd="0" presId="urn:microsoft.com/office/officeart/2005/8/layout/chevron1"/>
    <dgm:cxn modelId="{5301D4D9-326F-4FF7-852D-58A172A8B6A3}" type="presParOf" srcId="{0EBC31FF-674E-42A6-971E-1A18698FB051}" destId="{4EE6844F-0E37-4FF1-B42E-9E242EA46733}" srcOrd="2" destOrd="0" presId="urn:microsoft.com/office/officeart/2005/8/layout/chevron1"/>
    <dgm:cxn modelId="{B8E7CA8B-906C-402F-8CDE-C1FEC8EE75B7}" type="presParOf" srcId="{0EBC31FF-674E-42A6-971E-1A18698FB051}" destId="{73BDF618-A6A9-413B-A554-18F2712F2164}" srcOrd="3" destOrd="0" presId="urn:microsoft.com/office/officeart/2005/8/layout/chevron1"/>
    <dgm:cxn modelId="{4EF041E6-21EC-4752-B679-1CE4D7C5099D}" type="presParOf" srcId="{0EBC31FF-674E-42A6-971E-1A18698FB051}" destId="{1BFCEAE4-5B40-4216-AC1D-688B43AC2D1C}" srcOrd="4" destOrd="0" presId="urn:microsoft.com/office/officeart/2005/8/layout/chevron1"/>
    <dgm:cxn modelId="{A0C31A9C-FA6A-470A-B88B-B2A9A4A98F53}" type="presParOf" srcId="{0EBC31FF-674E-42A6-971E-1A18698FB051}" destId="{28D3280D-5980-47A8-AC6A-650348683442}" srcOrd="5" destOrd="0" presId="urn:microsoft.com/office/officeart/2005/8/layout/chevron1"/>
    <dgm:cxn modelId="{3BA955B4-2615-4C11-B27D-62A3CEFAF3F4}" type="presParOf" srcId="{0EBC31FF-674E-42A6-971E-1A18698FB051}" destId="{2F60B277-8DCB-4DCD-826F-319EE57BE3BF}" srcOrd="6" destOrd="0" presId="urn:microsoft.com/office/officeart/2005/8/layout/chevron1"/>
    <dgm:cxn modelId="{DF335C48-5C5A-415C-BA1E-ADA92274C1C2}" type="presParOf" srcId="{0EBC31FF-674E-42A6-971E-1A18698FB051}" destId="{6B7096E9-4C87-4BB6-BDE0-F701F674CC2C}" srcOrd="7" destOrd="0" presId="urn:microsoft.com/office/officeart/2005/8/layout/chevron1"/>
    <dgm:cxn modelId="{EE9AB568-A17F-4E3F-AA51-A2532535AEC9}" type="presParOf" srcId="{0EBC31FF-674E-42A6-971E-1A18698FB051}" destId="{47735B87-1EB7-48B7-928F-D992326C09DD}"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68D643-1893-4F9B-B4C4-D7BCA48F253A}"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fr-FR"/>
        </a:p>
      </dgm:t>
    </dgm:pt>
    <dgm:pt modelId="{0FDF9D4F-E9A3-44CD-A525-D6C464A039C0}" type="pres">
      <dgm:prSet presAssocID="{6168D643-1893-4F9B-B4C4-D7BCA48F253A}" presName="Name0" presStyleCnt="0">
        <dgm:presLayoutVars>
          <dgm:chMax val="1"/>
          <dgm:dir/>
          <dgm:animLvl val="ctr"/>
          <dgm:resizeHandles val="exact"/>
        </dgm:presLayoutVars>
      </dgm:prSet>
      <dgm:spPr/>
      <dgm:t>
        <a:bodyPr/>
        <a:lstStyle/>
        <a:p>
          <a:endParaRPr lang="fr-FR"/>
        </a:p>
      </dgm:t>
    </dgm:pt>
  </dgm:ptLst>
  <dgm:cxnLst>
    <dgm:cxn modelId="{BEED047B-ACC0-44BC-8842-DCAA06C08C5C}" type="presOf" srcId="{6168D643-1893-4F9B-B4C4-D7BCA48F253A}" destId="{0FDF9D4F-E9A3-44CD-A525-D6C464A039C0}" srcOrd="0" destOrd="0" presId="urn:microsoft.com/office/officeart/2005/8/layout/radial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68D643-1893-4F9B-B4C4-D7BCA48F253A}"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fr-FR"/>
        </a:p>
      </dgm:t>
    </dgm:pt>
    <dgm:pt modelId="{FF0CF94E-7868-4F59-9692-4F6D6FCE12D1}">
      <dgm:prSet phldrT="[Texte]"/>
      <dgm:spPr>
        <a:xfrm>
          <a:off x="0" y="0"/>
          <a:ext cx="564736" cy="564736"/>
        </a:xfrm>
        <a:prstGeom prst="ellipse">
          <a:avLst/>
        </a:prstGeom>
        <a:solidFill>
          <a:srgbClr val="4F81BD"/>
        </a:solidFill>
        <a:ln w="25400" cap="flat" cmpd="sng" algn="ctr">
          <a:solidFill>
            <a:sysClr val="window" lastClr="FFFFFF">
              <a:hueOff val="0"/>
              <a:satOff val="0"/>
              <a:lumOff val="0"/>
              <a:alphaOff val="0"/>
            </a:sysClr>
          </a:solidFill>
          <a:prstDash val="solid"/>
        </a:ln>
        <a:effectLst/>
      </dgm:spPr>
      <dgm:t>
        <a:bodyPr/>
        <a:lstStyle/>
        <a:p>
          <a:r>
            <a:rPr lang="fr-FR" dirty="0" smtClean="0">
              <a:solidFill>
                <a:sysClr val="window" lastClr="FFFFFF"/>
              </a:solidFill>
              <a:latin typeface="Calibri"/>
              <a:ea typeface="+mn-ea"/>
              <a:cs typeface="+mn-cs"/>
            </a:rPr>
            <a:t>1</a:t>
          </a:r>
          <a:endParaRPr lang="fr-FR" dirty="0">
            <a:solidFill>
              <a:sysClr val="window" lastClr="FFFFFF"/>
            </a:solidFill>
            <a:latin typeface="Calibri"/>
            <a:ea typeface="+mn-ea"/>
            <a:cs typeface="+mn-cs"/>
          </a:endParaRPr>
        </a:p>
      </dgm:t>
    </dgm:pt>
    <dgm:pt modelId="{34A3F01A-B6F3-44CC-A11A-2345B1B1B6A5}" type="parTrans" cxnId="{444D0460-AE70-4288-B773-C864DE82BB04}">
      <dgm:prSet/>
      <dgm:spPr/>
      <dgm:t>
        <a:bodyPr/>
        <a:lstStyle/>
        <a:p>
          <a:endParaRPr lang="fr-FR"/>
        </a:p>
      </dgm:t>
    </dgm:pt>
    <dgm:pt modelId="{9511EBB3-8AA9-4B0A-8906-AF85A83B6C32}" type="sibTrans" cxnId="{444D0460-AE70-4288-B773-C864DE82BB04}">
      <dgm:prSet/>
      <dgm:spPr/>
      <dgm:t>
        <a:bodyPr/>
        <a:lstStyle/>
        <a:p>
          <a:endParaRPr lang="fr-FR"/>
        </a:p>
      </dgm:t>
    </dgm:pt>
    <dgm:pt modelId="{0FDF9D4F-E9A3-44CD-A525-D6C464A039C0}" type="pres">
      <dgm:prSet presAssocID="{6168D643-1893-4F9B-B4C4-D7BCA48F253A}" presName="Name0" presStyleCnt="0">
        <dgm:presLayoutVars>
          <dgm:chMax val="1"/>
          <dgm:dir/>
          <dgm:animLvl val="ctr"/>
          <dgm:resizeHandles val="exact"/>
        </dgm:presLayoutVars>
      </dgm:prSet>
      <dgm:spPr/>
      <dgm:t>
        <a:bodyPr/>
        <a:lstStyle/>
        <a:p>
          <a:endParaRPr lang="fr-FR"/>
        </a:p>
      </dgm:t>
    </dgm:pt>
    <dgm:pt modelId="{A1A57795-C515-4C3B-A935-294E1A06B060}" type="pres">
      <dgm:prSet presAssocID="{FF0CF94E-7868-4F59-9692-4F6D6FCE12D1}" presName="centerShape" presStyleLbl="node0" presStyleIdx="0" presStyleCnt="1" custLinFactNeighborX="-1002" custLinFactNeighborY="-41"/>
      <dgm:spPr/>
      <dgm:t>
        <a:bodyPr/>
        <a:lstStyle/>
        <a:p>
          <a:endParaRPr lang="fr-FR"/>
        </a:p>
      </dgm:t>
    </dgm:pt>
  </dgm:ptLst>
  <dgm:cxnLst>
    <dgm:cxn modelId="{199C7E48-BD95-4FB4-BB0C-16637581D3C4}" type="presOf" srcId="{FF0CF94E-7868-4F59-9692-4F6D6FCE12D1}" destId="{A1A57795-C515-4C3B-A935-294E1A06B060}" srcOrd="0" destOrd="0" presId="urn:microsoft.com/office/officeart/2005/8/layout/radial5"/>
    <dgm:cxn modelId="{94BFC636-655C-450C-AAC4-10928DDBD091}" type="presOf" srcId="{6168D643-1893-4F9B-B4C4-D7BCA48F253A}" destId="{0FDF9D4F-E9A3-44CD-A525-D6C464A039C0}" srcOrd="0" destOrd="0" presId="urn:microsoft.com/office/officeart/2005/8/layout/radial5"/>
    <dgm:cxn modelId="{444D0460-AE70-4288-B773-C864DE82BB04}" srcId="{6168D643-1893-4F9B-B4C4-D7BCA48F253A}" destId="{FF0CF94E-7868-4F59-9692-4F6D6FCE12D1}" srcOrd="0" destOrd="0" parTransId="{34A3F01A-B6F3-44CC-A11A-2345B1B1B6A5}" sibTransId="{9511EBB3-8AA9-4B0A-8906-AF85A83B6C32}"/>
    <dgm:cxn modelId="{FD7DC48F-F45B-4839-BEA8-DC471A2E2D93}" type="presParOf" srcId="{0FDF9D4F-E9A3-44CD-A525-D6C464A039C0}" destId="{A1A57795-C515-4C3B-A935-294E1A06B060}" srcOrd="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168D643-1893-4F9B-B4C4-D7BCA48F253A}"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fr-FR"/>
        </a:p>
      </dgm:t>
    </dgm:pt>
    <dgm:pt modelId="{0FDF9D4F-E9A3-44CD-A525-D6C464A039C0}" type="pres">
      <dgm:prSet presAssocID="{6168D643-1893-4F9B-B4C4-D7BCA48F253A}" presName="Name0" presStyleCnt="0">
        <dgm:presLayoutVars>
          <dgm:chMax val="1"/>
          <dgm:dir/>
          <dgm:animLvl val="ctr"/>
          <dgm:resizeHandles val="exact"/>
        </dgm:presLayoutVars>
      </dgm:prSet>
      <dgm:spPr/>
      <dgm:t>
        <a:bodyPr/>
        <a:lstStyle/>
        <a:p>
          <a:endParaRPr lang="fr-FR"/>
        </a:p>
      </dgm:t>
    </dgm:pt>
  </dgm:ptLst>
  <dgm:cxnLst>
    <dgm:cxn modelId="{BEED047B-ACC0-44BC-8842-DCAA06C08C5C}" type="presOf" srcId="{6168D643-1893-4F9B-B4C4-D7BCA48F253A}" destId="{0FDF9D4F-E9A3-44CD-A525-D6C464A039C0}" srcOrd="0" destOrd="0" presId="urn:microsoft.com/office/officeart/2005/8/layout/radial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168D643-1893-4F9B-B4C4-D7BCA48F253A}"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fr-FR"/>
        </a:p>
      </dgm:t>
    </dgm:pt>
    <dgm:pt modelId="{FF0CF94E-7868-4F59-9692-4F6D6FCE12D1}">
      <dgm:prSet phldrT="[Texte]"/>
      <dgm:spPr>
        <a:xfrm>
          <a:off x="0" y="0"/>
          <a:ext cx="564736" cy="564736"/>
        </a:xfrm>
        <a:prstGeom prst="ellipse">
          <a:avLst/>
        </a:prstGeom>
        <a:solidFill>
          <a:srgbClr val="4F81BD"/>
        </a:solidFill>
        <a:ln w="25400" cap="flat" cmpd="sng" algn="ctr">
          <a:solidFill>
            <a:sysClr val="window" lastClr="FFFFFF">
              <a:hueOff val="0"/>
              <a:satOff val="0"/>
              <a:lumOff val="0"/>
              <a:alphaOff val="0"/>
            </a:sysClr>
          </a:solidFill>
          <a:prstDash val="solid"/>
        </a:ln>
        <a:effectLst/>
      </dgm:spPr>
      <dgm:t>
        <a:bodyPr/>
        <a:lstStyle/>
        <a:p>
          <a:r>
            <a:rPr lang="fr-FR" dirty="0" smtClean="0">
              <a:solidFill>
                <a:sysClr val="window" lastClr="FFFFFF"/>
              </a:solidFill>
              <a:latin typeface="Calibri"/>
              <a:ea typeface="+mn-ea"/>
              <a:cs typeface="+mn-cs"/>
            </a:rPr>
            <a:t>1</a:t>
          </a:r>
          <a:endParaRPr lang="fr-FR" dirty="0">
            <a:solidFill>
              <a:sysClr val="window" lastClr="FFFFFF"/>
            </a:solidFill>
            <a:latin typeface="Calibri"/>
            <a:ea typeface="+mn-ea"/>
            <a:cs typeface="+mn-cs"/>
          </a:endParaRPr>
        </a:p>
      </dgm:t>
    </dgm:pt>
    <dgm:pt modelId="{34A3F01A-B6F3-44CC-A11A-2345B1B1B6A5}" type="parTrans" cxnId="{444D0460-AE70-4288-B773-C864DE82BB04}">
      <dgm:prSet/>
      <dgm:spPr/>
      <dgm:t>
        <a:bodyPr/>
        <a:lstStyle/>
        <a:p>
          <a:endParaRPr lang="fr-FR"/>
        </a:p>
      </dgm:t>
    </dgm:pt>
    <dgm:pt modelId="{9511EBB3-8AA9-4B0A-8906-AF85A83B6C32}" type="sibTrans" cxnId="{444D0460-AE70-4288-B773-C864DE82BB04}">
      <dgm:prSet/>
      <dgm:spPr/>
      <dgm:t>
        <a:bodyPr/>
        <a:lstStyle/>
        <a:p>
          <a:endParaRPr lang="fr-FR"/>
        </a:p>
      </dgm:t>
    </dgm:pt>
    <dgm:pt modelId="{0FDF9D4F-E9A3-44CD-A525-D6C464A039C0}" type="pres">
      <dgm:prSet presAssocID="{6168D643-1893-4F9B-B4C4-D7BCA48F253A}" presName="Name0" presStyleCnt="0">
        <dgm:presLayoutVars>
          <dgm:chMax val="1"/>
          <dgm:dir/>
          <dgm:animLvl val="ctr"/>
          <dgm:resizeHandles val="exact"/>
        </dgm:presLayoutVars>
      </dgm:prSet>
      <dgm:spPr/>
      <dgm:t>
        <a:bodyPr/>
        <a:lstStyle/>
        <a:p>
          <a:endParaRPr lang="fr-FR"/>
        </a:p>
      </dgm:t>
    </dgm:pt>
    <dgm:pt modelId="{A1A57795-C515-4C3B-A935-294E1A06B060}" type="pres">
      <dgm:prSet presAssocID="{FF0CF94E-7868-4F59-9692-4F6D6FCE12D1}" presName="centerShape" presStyleLbl="node0" presStyleIdx="0" presStyleCnt="1" custLinFactNeighborX="-1002" custLinFactNeighborY="-41"/>
      <dgm:spPr/>
      <dgm:t>
        <a:bodyPr/>
        <a:lstStyle/>
        <a:p>
          <a:endParaRPr lang="fr-FR"/>
        </a:p>
      </dgm:t>
    </dgm:pt>
  </dgm:ptLst>
  <dgm:cxnLst>
    <dgm:cxn modelId="{199C7E48-BD95-4FB4-BB0C-16637581D3C4}" type="presOf" srcId="{FF0CF94E-7868-4F59-9692-4F6D6FCE12D1}" destId="{A1A57795-C515-4C3B-A935-294E1A06B060}" srcOrd="0" destOrd="0" presId="urn:microsoft.com/office/officeart/2005/8/layout/radial5"/>
    <dgm:cxn modelId="{94BFC636-655C-450C-AAC4-10928DDBD091}" type="presOf" srcId="{6168D643-1893-4F9B-B4C4-D7BCA48F253A}" destId="{0FDF9D4F-E9A3-44CD-A525-D6C464A039C0}" srcOrd="0" destOrd="0" presId="urn:microsoft.com/office/officeart/2005/8/layout/radial5"/>
    <dgm:cxn modelId="{444D0460-AE70-4288-B773-C864DE82BB04}" srcId="{6168D643-1893-4F9B-B4C4-D7BCA48F253A}" destId="{FF0CF94E-7868-4F59-9692-4F6D6FCE12D1}" srcOrd="0" destOrd="0" parTransId="{34A3F01A-B6F3-44CC-A11A-2345B1B1B6A5}" sibTransId="{9511EBB3-8AA9-4B0A-8906-AF85A83B6C32}"/>
    <dgm:cxn modelId="{FD7DC48F-F45B-4839-BEA8-DC471A2E2D93}" type="presParOf" srcId="{0FDF9D4F-E9A3-44CD-A525-D6C464A039C0}" destId="{A1A57795-C515-4C3B-A935-294E1A06B060}" srcOrd="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168D643-1893-4F9B-B4C4-D7BCA48F253A}"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fr-FR"/>
        </a:p>
      </dgm:t>
    </dgm:pt>
    <dgm:pt modelId="{0FDF9D4F-E9A3-44CD-A525-D6C464A039C0}" type="pres">
      <dgm:prSet presAssocID="{6168D643-1893-4F9B-B4C4-D7BCA48F253A}" presName="Name0" presStyleCnt="0">
        <dgm:presLayoutVars>
          <dgm:chMax val="1"/>
          <dgm:dir/>
          <dgm:animLvl val="ctr"/>
          <dgm:resizeHandles val="exact"/>
        </dgm:presLayoutVars>
      </dgm:prSet>
      <dgm:spPr/>
      <dgm:t>
        <a:bodyPr/>
        <a:lstStyle/>
        <a:p>
          <a:endParaRPr lang="fr-FR"/>
        </a:p>
      </dgm:t>
    </dgm:pt>
  </dgm:ptLst>
  <dgm:cxnLst>
    <dgm:cxn modelId="{BEED047B-ACC0-44BC-8842-DCAA06C08C5C}" type="presOf" srcId="{6168D643-1893-4F9B-B4C4-D7BCA48F253A}" destId="{0FDF9D4F-E9A3-44CD-A525-D6C464A039C0}" srcOrd="0" destOrd="0" presId="urn:microsoft.com/office/officeart/2005/8/layout/radial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9ECBACA-42CB-4FD8-8D50-FA3EC7EC5EA5}"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fr-FR"/>
        </a:p>
      </dgm:t>
    </dgm:pt>
    <dgm:pt modelId="{1AD19B9C-F64F-431B-80A0-E2433CB0C4DB}">
      <dgm:prSet phldrT="[Texte]"/>
      <dgm:spPr>
        <a:solidFill>
          <a:srgbClr val="002060"/>
        </a:solidFill>
      </dgm:spPr>
      <dgm:t>
        <a:bodyPr/>
        <a:lstStyle/>
        <a:p>
          <a:r>
            <a:rPr lang="fr-FR" dirty="0" smtClean="0"/>
            <a:t>Stabilité financière </a:t>
          </a:r>
          <a:endParaRPr lang="fr-FR" dirty="0"/>
        </a:p>
      </dgm:t>
    </dgm:pt>
    <dgm:pt modelId="{EC42E970-CDED-4FD0-851A-CA4579DF204B}" type="parTrans" cxnId="{2C3EBF9C-E147-4D4D-BF4F-5D11A55E3A8D}">
      <dgm:prSet/>
      <dgm:spPr/>
      <dgm:t>
        <a:bodyPr/>
        <a:lstStyle/>
        <a:p>
          <a:endParaRPr lang="fr-FR"/>
        </a:p>
      </dgm:t>
    </dgm:pt>
    <dgm:pt modelId="{DA746F34-4291-4947-877C-9B14A9E3D66B}" type="sibTrans" cxnId="{2C3EBF9C-E147-4D4D-BF4F-5D11A55E3A8D}">
      <dgm:prSet/>
      <dgm:spPr/>
      <dgm:t>
        <a:bodyPr/>
        <a:lstStyle/>
        <a:p>
          <a:endParaRPr lang="fr-FR"/>
        </a:p>
      </dgm:t>
    </dgm:pt>
    <dgm:pt modelId="{6575F90D-FA6C-43F9-8F5C-A44CAA2EEE89}">
      <dgm:prSet phldrT="[Texte]"/>
      <dgm:spPr>
        <a:solidFill>
          <a:srgbClr val="003399"/>
        </a:solidFill>
      </dgm:spPr>
      <dgm:t>
        <a:bodyPr/>
        <a:lstStyle/>
        <a:p>
          <a:r>
            <a:rPr lang="fr-FR" dirty="0" smtClean="0"/>
            <a:t>Diversité des solutions de paiement</a:t>
          </a:r>
          <a:endParaRPr lang="fr-FR" dirty="0"/>
        </a:p>
      </dgm:t>
    </dgm:pt>
    <dgm:pt modelId="{9E1B63AE-08D9-4D53-9293-230C0B3CFC45}" type="parTrans" cxnId="{F4136CE3-B6EC-403E-8753-EF8BDA323AF1}">
      <dgm:prSet/>
      <dgm:spPr/>
      <dgm:t>
        <a:bodyPr/>
        <a:lstStyle/>
        <a:p>
          <a:endParaRPr lang="fr-FR"/>
        </a:p>
      </dgm:t>
    </dgm:pt>
    <dgm:pt modelId="{AA634FB1-3811-459E-866D-F48A77D779EC}" type="sibTrans" cxnId="{F4136CE3-B6EC-403E-8753-EF8BDA323AF1}">
      <dgm:prSet/>
      <dgm:spPr/>
      <dgm:t>
        <a:bodyPr/>
        <a:lstStyle/>
        <a:p>
          <a:endParaRPr lang="fr-FR"/>
        </a:p>
      </dgm:t>
    </dgm:pt>
    <dgm:pt modelId="{F39A4C65-7121-4151-8847-3C0298D0DCC4}">
      <dgm:prSet phldrT="[Texte]"/>
      <dgm:spPr>
        <a:solidFill>
          <a:srgbClr val="003399">
            <a:alpha val="89804"/>
          </a:srgbClr>
        </a:solidFill>
      </dgm:spPr>
      <dgm:t>
        <a:bodyPr/>
        <a:lstStyle/>
        <a:p>
          <a:r>
            <a:rPr lang="fr-FR" dirty="0" smtClean="0"/>
            <a:t>Protection contre les risques-cyber</a:t>
          </a:r>
          <a:endParaRPr lang="fr-FR" dirty="0"/>
        </a:p>
      </dgm:t>
    </dgm:pt>
    <dgm:pt modelId="{1473E37A-BEE5-4769-9FC9-ED7C7645C116}" type="parTrans" cxnId="{E2BF5A8D-41A0-4429-86DF-8E7B0D6F5103}">
      <dgm:prSet/>
      <dgm:spPr/>
      <dgm:t>
        <a:bodyPr/>
        <a:lstStyle/>
        <a:p>
          <a:endParaRPr lang="fr-FR"/>
        </a:p>
      </dgm:t>
    </dgm:pt>
    <dgm:pt modelId="{2F13398D-E6DF-41D8-8672-F98841ACA155}" type="sibTrans" cxnId="{E2BF5A8D-41A0-4429-86DF-8E7B0D6F5103}">
      <dgm:prSet/>
      <dgm:spPr/>
      <dgm:t>
        <a:bodyPr/>
        <a:lstStyle/>
        <a:p>
          <a:endParaRPr lang="fr-FR"/>
        </a:p>
      </dgm:t>
    </dgm:pt>
    <dgm:pt modelId="{961F528A-9C2E-4182-BE21-F8FF0CF1BC7A}">
      <dgm:prSet phldrT="[Texte]"/>
      <dgm:spPr>
        <a:solidFill>
          <a:srgbClr val="003399">
            <a:alpha val="80000"/>
          </a:srgbClr>
        </a:solidFill>
      </dgm:spPr>
      <dgm:t>
        <a:bodyPr/>
        <a:lstStyle/>
        <a:p>
          <a:r>
            <a:rPr lang="fr-FR" dirty="0" smtClean="0"/>
            <a:t>Souveraineté et intégration européenne </a:t>
          </a:r>
          <a:endParaRPr lang="fr-FR" dirty="0"/>
        </a:p>
      </dgm:t>
    </dgm:pt>
    <dgm:pt modelId="{24F0ADA7-848B-44E1-A020-D2805D9F1C95}" type="parTrans" cxnId="{245B189D-6B1A-4F52-96EE-5BDE9B6F135F}">
      <dgm:prSet/>
      <dgm:spPr/>
      <dgm:t>
        <a:bodyPr/>
        <a:lstStyle/>
        <a:p>
          <a:endParaRPr lang="fr-FR"/>
        </a:p>
      </dgm:t>
    </dgm:pt>
    <dgm:pt modelId="{000C04E6-E885-418C-975F-7130C82BC560}" type="sibTrans" cxnId="{245B189D-6B1A-4F52-96EE-5BDE9B6F135F}">
      <dgm:prSet/>
      <dgm:spPr/>
      <dgm:t>
        <a:bodyPr/>
        <a:lstStyle/>
        <a:p>
          <a:endParaRPr lang="fr-FR"/>
        </a:p>
      </dgm:t>
    </dgm:pt>
    <dgm:pt modelId="{FD0697F2-B44E-4CCF-8E71-A6CBB6423416}">
      <dgm:prSet phldrT="[Texte]"/>
      <dgm:spPr>
        <a:solidFill>
          <a:srgbClr val="003399">
            <a:alpha val="69804"/>
          </a:srgbClr>
        </a:solidFill>
      </dgm:spPr>
      <dgm:t>
        <a:bodyPr/>
        <a:lstStyle/>
        <a:p>
          <a:r>
            <a:rPr lang="fr-FR" dirty="0" smtClean="0"/>
            <a:t>Protection des données </a:t>
          </a:r>
          <a:endParaRPr lang="fr-FR" dirty="0"/>
        </a:p>
      </dgm:t>
    </dgm:pt>
    <dgm:pt modelId="{553EC604-262F-4E07-9DEF-D7A3DB44B1A9}" type="parTrans" cxnId="{191479B9-6A8C-4103-A12C-8638BA4880A5}">
      <dgm:prSet/>
      <dgm:spPr/>
      <dgm:t>
        <a:bodyPr/>
        <a:lstStyle/>
        <a:p>
          <a:endParaRPr lang="fr-FR"/>
        </a:p>
      </dgm:t>
    </dgm:pt>
    <dgm:pt modelId="{3DD2923E-2983-40CF-A4E5-FBD27059C302}" type="sibTrans" cxnId="{191479B9-6A8C-4103-A12C-8638BA4880A5}">
      <dgm:prSet/>
      <dgm:spPr/>
      <dgm:t>
        <a:bodyPr/>
        <a:lstStyle/>
        <a:p>
          <a:endParaRPr lang="fr-FR"/>
        </a:p>
      </dgm:t>
    </dgm:pt>
    <dgm:pt modelId="{BD23A959-328F-4BAE-A85D-A866D0BBA647}" type="pres">
      <dgm:prSet presAssocID="{E9ECBACA-42CB-4FD8-8D50-FA3EC7EC5EA5}" presName="cycle" presStyleCnt="0">
        <dgm:presLayoutVars>
          <dgm:dir/>
          <dgm:resizeHandles val="exact"/>
        </dgm:presLayoutVars>
      </dgm:prSet>
      <dgm:spPr/>
      <dgm:t>
        <a:bodyPr/>
        <a:lstStyle/>
        <a:p>
          <a:endParaRPr lang="fr-FR"/>
        </a:p>
      </dgm:t>
    </dgm:pt>
    <dgm:pt modelId="{96769BB7-6F4A-4FE6-B178-4B14901F4594}" type="pres">
      <dgm:prSet presAssocID="{1AD19B9C-F64F-431B-80A0-E2433CB0C4DB}" presName="node" presStyleLbl="node1" presStyleIdx="0" presStyleCnt="5">
        <dgm:presLayoutVars>
          <dgm:bulletEnabled val="1"/>
        </dgm:presLayoutVars>
      </dgm:prSet>
      <dgm:spPr/>
      <dgm:t>
        <a:bodyPr/>
        <a:lstStyle/>
        <a:p>
          <a:endParaRPr lang="fr-FR"/>
        </a:p>
      </dgm:t>
    </dgm:pt>
    <dgm:pt modelId="{53D0C3DB-71A0-4E1C-A4D7-68744AD63AF4}" type="pres">
      <dgm:prSet presAssocID="{1AD19B9C-F64F-431B-80A0-E2433CB0C4DB}" presName="spNode" presStyleCnt="0"/>
      <dgm:spPr/>
    </dgm:pt>
    <dgm:pt modelId="{38749589-4FF1-49FB-A72C-EF054C47BD61}" type="pres">
      <dgm:prSet presAssocID="{DA746F34-4291-4947-877C-9B14A9E3D66B}" presName="sibTrans" presStyleLbl="sibTrans1D1" presStyleIdx="0" presStyleCnt="5"/>
      <dgm:spPr/>
      <dgm:t>
        <a:bodyPr/>
        <a:lstStyle/>
        <a:p>
          <a:endParaRPr lang="fr-FR"/>
        </a:p>
      </dgm:t>
    </dgm:pt>
    <dgm:pt modelId="{5C77F3F7-4599-4DAC-81A7-EF368A6F766E}" type="pres">
      <dgm:prSet presAssocID="{6575F90D-FA6C-43F9-8F5C-A44CAA2EEE89}" presName="node" presStyleLbl="node1" presStyleIdx="1" presStyleCnt="5">
        <dgm:presLayoutVars>
          <dgm:bulletEnabled val="1"/>
        </dgm:presLayoutVars>
      </dgm:prSet>
      <dgm:spPr/>
      <dgm:t>
        <a:bodyPr/>
        <a:lstStyle/>
        <a:p>
          <a:endParaRPr lang="fr-FR"/>
        </a:p>
      </dgm:t>
    </dgm:pt>
    <dgm:pt modelId="{AC4AAF5F-0E8A-4D28-8B04-72581F8FF052}" type="pres">
      <dgm:prSet presAssocID="{6575F90D-FA6C-43F9-8F5C-A44CAA2EEE89}" presName="spNode" presStyleCnt="0"/>
      <dgm:spPr/>
    </dgm:pt>
    <dgm:pt modelId="{AA44A1C0-1863-497A-9CDF-A6021C2D237F}" type="pres">
      <dgm:prSet presAssocID="{AA634FB1-3811-459E-866D-F48A77D779EC}" presName="sibTrans" presStyleLbl="sibTrans1D1" presStyleIdx="1" presStyleCnt="5"/>
      <dgm:spPr/>
      <dgm:t>
        <a:bodyPr/>
        <a:lstStyle/>
        <a:p>
          <a:endParaRPr lang="fr-FR"/>
        </a:p>
      </dgm:t>
    </dgm:pt>
    <dgm:pt modelId="{62EDBC07-B11F-4B66-BF5E-73C2E1D04C6C}" type="pres">
      <dgm:prSet presAssocID="{F39A4C65-7121-4151-8847-3C0298D0DCC4}" presName="node" presStyleLbl="node1" presStyleIdx="2" presStyleCnt="5">
        <dgm:presLayoutVars>
          <dgm:bulletEnabled val="1"/>
        </dgm:presLayoutVars>
      </dgm:prSet>
      <dgm:spPr/>
      <dgm:t>
        <a:bodyPr/>
        <a:lstStyle/>
        <a:p>
          <a:endParaRPr lang="fr-FR"/>
        </a:p>
      </dgm:t>
    </dgm:pt>
    <dgm:pt modelId="{0305AB1B-483E-480F-B7C8-63E53CDDC3E4}" type="pres">
      <dgm:prSet presAssocID="{F39A4C65-7121-4151-8847-3C0298D0DCC4}" presName="spNode" presStyleCnt="0"/>
      <dgm:spPr/>
    </dgm:pt>
    <dgm:pt modelId="{AB6248D3-811D-4811-87CD-8DB29AF0A939}" type="pres">
      <dgm:prSet presAssocID="{2F13398D-E6DF-41D8-8672-F98841ACA155}" presName="sibTrans" presStyleLbl="sibTrans1D1" presStyleIdx="2" presStyleCnt="5"/>
      <dgm:spPr/>
      <dgm:t>
        <a:bodyPr/>
        <a:lstStyle/>
        <a:p>
          <a:endParaRPr lang="fr-FR"/>
        </a:p>
      </dgm:t>
    </dgm:pt>
    <dgm:pt modelId="{E2A6B7EC-A8AC-4971-B8A4-E1798D5F81C0}" type="pres">
      <dgm:prSet presAssocID="{961F528A-9C2E-4182-BE21-F8FF0CF1BC7A}" presName="node" presStyleLbl="node1" presStyleIdx="3" presStyleCnt="5">
        <dgm:presLayoutVars>
          <dgm:bulletEnabled val="1"/>
        </dgm:presLayoutVars>
      </dgm:prSet>
      <dgm:spPr/>
      <dgm:t>
        <a:bodyPr/>
        <a:lstStyle/>
        <a:p>
          <a:endParaRPr lang="fr-FR"/>
        </a:p>
      </dgm:t>
    </dgm:pt>
    <dgm:pt modelId="{14DAA680-7140-4790-B37C-C4783DFA16BB}" type="pres">
      <dgm:prSet presAssocID="{961F528A-9C2E-4182-BE21-F8FF0CF1BC7A}" presName="spNode" presStyleCnt="0"/>
      <dgm:spPr/>
    </dgm:pt>
    <dgm:pt modelId="{B58D0F1B-9BA0-4ED4-9778-179ED9B25D32}" type="pres">
      <dgm:prSet presAssocID="{000C04E6-E885-418C-975F-7130C82BC560}" presName="sibTrans" presStyleLbl="sibTrans1D1" presStyleIdx="3" presStyleCnt="5"/>
      <dgm:spPr/>
      <dgm:t>
        <a:bodyPr/>
        <a:lstStyle/>
        <a:p>
          <a:endParaRPr lang="fr-FR"/>
        </a:p>
      </dgm:t>
    </dgm:pt>
    <dgm:pt modelId="{0EA9FECC-D8F2-4E5A-8EA5-6EADE9DE010B}" type="pres">
      <dgm:prSet presAssocID="{FD0697F2-B44E-4CCF-8E71-A6CBB6423416}" presName="node" presStyleLbl="node1" presStyleIdx="4" presStyleCnt="5">
        <dgm:presLayoutVars>
          <dgm:bulletEnabled val="1"/>
        </dgm:presLayoutVars>
      </dgm:prSet>
      <dgm:spPr/>
      <dgm:t>
        <a:bodyPr/>
        <a:lstStyle/>
        <a:p>
          <a:endParaRPr lang="fr-FR"/>
        </a:p>
      </dgm:t>
    </dgm:pt>
    <dgm:pt modelId="{9F32CB77-23EA-4513-B2DD-31BBC67E8ACD}" type="pres">
      <dgm:prSet presAssocID="{FD0697F2-B44E-4CCF-8E71-A6CBB6423416}" presName="spNode" presStyleCnt="0"/>
      <dgm:spPr/>
    </dgm:pt>
    <dgm:pt modelId="{3F9ACF67-732D-43C6-9F5A-B4C31C5B2166}" type="pres">
      <dgm:prSet presAssocID="{3DD2923E-2983-40CF-A4E5-FBD27059C302}" presName="sibTrans" presStyleLbl="sibTrans1D1" presStyleIdx="4" presStyleCnt="5"/>
      <dgm:spPr/>
      <dgm:t>
        <a:bodyPr/>
        <a:lstStyle/>
        <a:p>
          <a:endParaRPr lang="fr-FR"/>
        </a:p>
      </dgm:t>
    </dgm:pt>
  </dgm:ptLst>
  <dgm:cxnLst>
    <dgm:cxn modelId="{245B189D-6B1A-4F52-96EE-5BDE9B6F135F}" srcId="{E9ECBACA-42CB-4FD8-8D50-FA3EC7EC5EA5}" destId="{961F528A-9C2E-4182-BE21-F8FF0CF1BC7A}" srcOrd="3" destOrd="0" parTransId="{24F0ADA7-848B-44E1-A020-D2805D9F1C95}" sibTransId="{000C04E6-E885-418C-975F-7130C82BC560}"/>
    <dgm:cxn modelId="{16631EC6-E8C4-41BD-988A-4A7178A860AF}" type="presOf" srcId="{2F13398D-E6DF-41D8-8672-F98841ACA155}" destId="{AB6248D3-811D-4811-87CD-8DB29AF0A939}" srcOrd="0" destOrd="0" presId="urn:microsoft.com/office/officeart/2005/8/layout/cycle5"/>
    <dgm:cxn modelId="{2C3EBF9C-E147-4D4D-BF4F-5D11A55E3A8D}" srcId="{E9ECBACA-42CB-4FD8-8D50-FA3EC7EC5EA5}" destId="{1AD19B9C-F64F-431B-80A0-E2433CB0C4DB}" srcOrd="0" destOrd="0" parTransId="{EC42E970-CDED-4FD0-851A-CA4579DF204B}" sibTransId="{DA746F34-4291-4947-877C-9B14A9E3D66B}"/>
    <dgm:cxn modelId="{DBE08515-E477-4611-A580-02764545EABE}" type="presOf" srcId="{3DD2923E-2983-40CF-A4E5-FBD27059C302}" destId="{3F9ACF67-732D-43C6-9F5A-B4C31C5B2166}" srcOrd="0" destOrd="0" presId="urn:microsoft.com/office/officeart/2005/8/layout/cycle5"/>
    <dgm:cxn modelId="{71A2C69D-CCBD-4305-8824-24BB33D62ECE}" type="presOf" srcId="{AA634FB1-3811-459E-866D-F48A77D779EC}" destId="{AA44A1C0-1863-497A-9CDF-A6021C2D237F}" srcOrd="0" destOrd="0" presId="urn:microsoft.com/office/officeart/2005/8/layout/cycle5"/>
    <dgm:cxn modelId="{09DC959F-50B2-4D1B-A9CF-F73E33F03E18}" type="presOf" srcId="{1AD19B9C-F64F-431B-80A0-E2433CB0C4DB}" destId="{96769BB7-6F4A-4FE6-B178-4B14901F4594}" srcOrd="0" destOrd="0" presId="urn:microsoft.com/office/officeart/2005/8/layout/cycle5"/>
    <dgm:cxn modelId="{A250B0EB-630A-4881-86FD-D8B63B45DD41}" type="presOf" srcId="{E9ECBACA-42CB-4FD8-8D50-FA3EC7EC5EA5}" destId="{BD23A959-328F-4BAE-A85D-A866D0BBA647}" srcOrd="0" destOrd="0" presId="urn:microsoft.com/office/officeart/2005/8/layout/cycle5"/>
    <dgm:cxn modelId="{60B10432-1AB3-4153-B7D8-9944680D3228}" type="presOf" srcId="{DA746F34-4291-4947-877C-9B14A9E3D66B}" destId="{38749589-4FF1-49FB-A72C-EF054C47BD61}" srcOrd="0" destOrd="0" presId="urn:microsoft.com/office/officeart/2005/8/layout/cycle5"/>
    <dgm:cxn modelId="{578CD217-DC42-45B9-8018-5F144F376D1B}" type="presOf" srcId="{FD0697F2-B44E-4CCF-8E71-A6CBB6423416}" destId="{0EA9FECC-D8F2-4E5A-8EA5-6EADE9DE010B}" srcOrd="0" destOrd="0" presId="urn:microsoft.com/office/officeart/2005/8/layout/cycle5"/>
    <dgm:cxn modelId="{6CF7CF91-0FD1-47BC-A22F-4363DDEB87FB}" type="presOf" srcId="{F39A4C65-7121-4151-8847-3C0298D0DCC4}" destId="{62EDBC07-B11F-4B66-BF5E-73C2E1D04C6C}" srcOrd="0" destOrd="0" presId="urn:microsoft.com/office/officeart/2005/8/layout/cycle5"/>
    <dgm:cxn modelId="{F4136CE3-B6EC-403E-8753-EF8BDA323AF1}" srcId="{E9ECBACA-42CB-4FD8-8D50-FA3EC7EC5EA5}" destId="{6575F90D-FA6C-43F9-8F5C-A44CAA2EEE89}" srcOrd="1" destOrd="0" parTransId="{9E1B63AE-08D9-4D53-9293-230C0B3CFC45}" sibTransId="{AA634FB1-3811-459E-866D-F48A77D779EC}"/>
    <dgm:cxn modelId="{6D02814B-342C-489A-AA97-B5AE1B6B371C}" type="presOf" srcId="{000C04E6-E885-418C-975F-7130C82BC560}" destId="{B58D0F1B-9BA0-4ED4-9778-179ED9B25D32}" srcOrd="0" destOrd="0" presId="urn:microsoft.com/office/officeart/2005/8/layout/cycle5"/>
    <dgm:cxn modelId="{E0DA1078-E917-4157-BDAE-5A7482DC00AA}" type="presOf" srcId="{961F528A-9C2E-4182-BE21-F8FF0CF1BC7A}" destId="{E2A6B7EC-A8AC-4971-B8A4-E1798D5F81C0}" srcOrd="0" destOrd="0" presId="urn:microsoft.com/office/officeart/2005/8/layout/cycle5"/>
    <dgm:cxn modelId="{E2BF5A8D-41A0-4429-86DF-8E7B0D6F5103}" srcId="{E9ECBACA-42CB-4FD8-8D50-FA3EC7EC5EA5}" destId="{F39A4C65-7121-4151-8847-3C0298D0DCC4}" srcOrd="2" destOrd="0" parTransId="{1473E37A-BEE5-4769-9FC9-ED7C7645C116}" sibTransId="{2F13398D-E6DF-41D8-8672-F98841ACA155}"/>
    <dgm:cxn modelId="{191479B9-6A8C-4103-A12C-8638BA4880A5}" srcId="{E9ECBACA-42CB-4FD8-8D50-FA3EC7EC5EA5}" destId="{FD0697F2-B44E-4CCF-8E71-A6CBB6423416}" srcOrd="4" destOrd="0" parTransId="{553EC604-262F-4E07-9DEF-D7A3DB44B1A9}" sibTransId="{3DD2923E-2983-40CF-A4E5-FBD27059C302}"/>
    <dgm:cxn modelId="{BCFD0E01-CD48-4E60-8965-8760FA42EF85}" type="presOf" srcId="{6575F90D-FA6C-43F9-8F5C-A44CAA2EEE89}" destId="{5C77F3F7-4599-4DAC-81A7-EF368A6F766E}" srcOrd="0" destOrd="0" presId="urn:microsoft.com/office/officeart/2005/8/layout/cycle5"/>
    <dgm:cxn modelId="{86644021-7A65-40BF-AB99-9BFC3828FA0F}" type="presParOf" srcId="{BD23A959-328F-4BAE-A85D-A866D0BBA647}" destId="{96769BB7-6F4A-4FE6-B178-4B14901F4594}" srcOrd="0" destOrd="0" presId="urn:microsoft.com/office/officeart/2005/8/layout/cycle5"/>
    <dgm:cxn modelId="{C92D6069-1DE3-4BAB-8F0A-9F9749B8A684}" type="presParOf" srcId="{BD23A959-328F-4BAE-A85D-A866D0BBA647}" destId="{53D0C3DB-71A0-4E1C-A4D7-68744AD63AF4}" srcOrd="1" destOrd="0" presId="urn:microsoft.com/office/officeart/2005/8/layout/cycle5"/>
    <dgm:cxn modelId="{362E9038-215E-4BCD-9262-9EF647038512}" type="presParOf" srcId="{BD23A959-328F-4BAE-A85D-A866D0BBA647}" destId="{38749589-4FF1-49FB-A72C-EF054C47BD61}" srcOrd="2" destOrd="0" presId="urn:microsoft.com/office/officeart/2005/8/layout/cycle5"/>
    <dgm:cxn modelId="{D092F598-7567-4A01-B43D-A34CAD3ADFC5}" type="presParOf" srcId="{BD23A959-328F-4BAE-A85D-A866D0BBA647}" destId="{5C77F3F7-4599-4DAC-81A7-EF368A6F766E}" srcOrd="3" destOrd="0" presId="urn:microsoft.com/office/officeart/2005/8/layout/cycle5"/>
    <dgm:cxn modelId="{FFBB7ED3-A26E-4C4B-812A-223B35E2A10B}" type="presParOf" srcId="{BD23A959-328F-4BAE-A85D-A866D0BBA647}" destId="{AC4AAF5F-0E8A-4D28-8B04-72581F8FF052}" srcOrd="4" destOrd="0" presId="urn:microsoft.com/office/officeart/2005/8/layout/cycle5"/>
    <dgm:cxn modelId="{74C5B5EA-1585-48A2-A8BC-7268137A9557}" type="presParOf" srcId="{BD23A959-328F-4BAE-A85D-A866D0BBA647}" destId="{AA44A1C0-1863-497A-9CDF-A6021C2D237F}" srcOrd="5" destOrd="0" presId="urn:microsoft.com/office/officeart/2005/8/layout/cycle5"/>
    <dgm:cxn modelId="{0DAAB68F-487E-45D0-B9CB-F6DA84F4B2A9}" type="presParOf" srcId="{BD23A959-328F-4BAE-A85D-A866D0BBA647}" destId="{62EDBC07-B11F-4B66-BF5E-73C2E1D04C6C}" srcOrd="6" destOrd="0" presId="urn:microsoft.com/office/officeart/2005/8/layout/cycle5"/>
    <dgm:cxn modelId="{91B75D7D-EF92-4C8B-AE78-0C0CABDEBEEE}" type="presParOf" srcId="{BD23A959-328F-4BAE-A85D-A866D0BBA647}" destId="{0305AB1B-483E-480F-B7C8-63E53CDDC3E4}" srcOrd="7" destOrd="0" presId="urn:microsoft.com/office/officeart/2005/8/layout/cycle5"/>
    <dgm:cxn modelId="{A257E09D-3310-4F79-9145-B86A182FB135}" type="presParOf" srcId="{BD23A959-328F-4BAE-A85D-A866D0BBA647}" destId="{AB6248D3-811D-4811-87CD-8DB29AF0A939}" srcOrd="8" destOrd="0" presId="urn:microsoft.com/office/officeart/2005/8/layout/cycle5"/>
    <dgm:cxn modelId="{EF9795A5-A151-41F3-B3A5-BDFF9D80FB96}" type="presParOf" srcId="{BD23A959-328F-4BAE-A85D-A866D0BBA647}" destId="{E2A6B7EC-A8AC-4971-B8A4-E1798D5F81C0}" srcOrd="9" destOrd="0" presId="urn:microsoft.com/office/officeart/2005/8/layout/cycle5"/>
    <dgm:cxn modelId="{F5F40F59-C977-4329-A979-9933B7551E56}" type="presParOf" srcId="{BD23A959-328F-4BAE-A85D-A866D0BBA647}" destId="{14DAA680-7140-4790-B37C-C4783DFA16BB}" srcOrd="10" destOrd="0" presId="urn:microsoft.com/office/officeart/2005/8/layout/cycle5"/>
    <dgm:cxn modelId="{3F0E0915-F474-45F7-9565-7C58681CBA89}" type="presParOf" srcId="{BD23A959-328F-4BAE-A85D-A866D0BBA647}" destId="{B58D0F1B-9BA0-4ED4-9778-179ED9B25D32}" srcOrd="11" destOrd="0" presId="urn:microsoft.com/office/officeart/2005/8/layout/cycle5"/>
    <dgm:cxn modelId="{261A6F31-3F27-4B11-9D02-983CF92BB556}" type="presParOf" srcId="{BD23A959-328F-4BAE-A85D-A866D0BBA647}" destId="{0EA9FECC-D8F2-4E5A-8EA5-6EADE9DE010B}" srcOrd="12" destOrd="0" presId="urn:microsoft.com/office/officeart/2005/8/layout/cycle5"/>
    <dgm:cxn modelId="{FDB78221-3BB3-4ACF-B123-B3AD6F9F052B}" type="presParOf" srcId="{BD23A959-328F-4BAE-A85D-A866D0BBA647}" destId="{9F32CB77-23EA-4513-B2DD-31BBC67E8ACD}" srcOrd="13" destOrd="0" presId="urn:microsoft.com/office/officeart/2005/8/layout/cycle5"/>
    <dgm:cxn modelId="{3270F495-F4B9-428B-B9B9-EF0D360D024F}" type="presParOf" srcId="{BD23A959-328F-4BAE-A85D-A866D0BBA647}" destId="{3F9ACF67-732D-43C6-9F5A-B4C31C5B2166}"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B9853CB-6D14-4C0F-B3EE-E7EBDAE8B0FD}" type="doc">
      <dgm:prSet loTypeId="urn:microsoft.com/office/officeart/2005/8/layout/matrix3" loCatId="matrix" qsTypeId="urn:microsoft.com/office/officeart/2005/8/quickstyle/simple1" qsCatId="simple" csTypeId="urn:microsoft.com/office/officeart/2005/8/colors/colorful1" csCatId="colorful" phldr="1"/>
      <dgm:spPr/>
      <dgm:t>
        <a:bodyPr/>
        <a:lstStyle/>
        <a:p>
          <a:endParaRPr lang="fr-FR"/>
        </a:p>
      </dgm:t>
    </dgm:pt>
    <dgm:pt modelId="{B15DF95D-B4F5-4228-8326-5626E2C5577A}">
      <dgm:prSet phldrT="[Texte]"/>
      <dgm:spPr>
        <a:solidFill>
          <a:srgbClr val="FF881B"/>
        </a:solidFill>
      </dgm:spPr>
      <dgm:t>
        <a:bodyPr/>
        <a:lstStyle/>
        <a:p>
          <a:r>
            <a:rPr lang="fr-FR" dirty="0" smtClean="0"/>
            <a:t>Instantanéité</a:t>
          </a:r>
          <a:endParaRPr lang="fr-FR" dirty="0"/>
        </a:p>
      </dgm:t>
    </dgm:pt>
    <dgm:pt modelId="{F88D2302-7F43-473C-8A70-F269547281C8}" type="parTrans" cxnId="{FDD8CC3C-E478-45FC-9CC9-9845AD25D6CB}">
      <dgm:prSet/>
      <dgm:spPr/>
      <dgm:t>
        <a:bodyPr/>
        <a:lstStyle/>
        <a:p>
          <a:endParaRPr lang="fr-FR"/>
        </a:p>
      </dgm:t>
    </dgm:pt>
    <dgm:pt modelId="{87E4E43D-81EB-47DD-AD43-A89FD6A92044}" type="sibTrans" cxnId="{FDD8CC3C-E478-45FC-9CC9-9845AD25D6CB}">
      <dgm:prSet/>
      <dgm:spPr/>
      <dgm:t>
        <a:bodyPr/>
        <a:lstStyle/>
        <a:p>
          <a:endParaRPr lang="fr-FR"/>
        </a:p>
      </dgm:t>
    </dgm:pt>
    <dgm:pt modelId="{F9FF3F3A-BD0B-47BD-AF73-697CF0F309D7}">
      <dgm:prSet phldrT="[Texte]"/>
      <dgm:spPr>
        <a:solidFill>
          <a:srgbClr val="003399"/>
        </a:solidFill>
      </dgm:spPr>
      <dgm:t>
        <a:bodyPr/>
        <a:lstStyle/>
        <a:p>
          <a:r>
            <a:rPr lang="fr-FR" dirty="0" smtClean="0"/>
            <a:t>Simplicité</a:t>
          </a:r>
          <a:endParaRPr lang="fr-FR" dirty="0"/>
        </a:p>
      </dgm:t>
    </dgm:pt>
    <dgm:pt modelId="{36173AA6-28C7-4580-871F-31187934F762}" type="parTrans" cxnId="{A81D2694-8CEF-46D8-A7E2-CCC3D284F9D9}">
      <dgm:prSet/>
      <dgm:spPr/>
      <dgm:t>
        <a:bodyPr/>
        <a:lstStyle/>
        <a:p>
          <a:endParaRPr lang="fr-FR"/>
        </a:p>
      </dgm:t>
    </dgm:pt>
    <dgm:pt modelId="{90EB1317-4DFB-44CC-89A1-2B8997080CBD}" type="sibTrans" cxnId="{A81D2694-8CEF-46D8-A7E2-CCC3D284F9D9}">
      <dgm:prSet/>
      <dgm:spPr/>
      <dgm:t>
        <a:bodyPr/>
        <a:lstStyle/>
        <a:p>
          <a:endParaRPr lang="fr-FR"/>
        </a:p>
      </dgm:t>
    </dgm:pt>
    <dgm:pt modelId="{4C33EF91-A4C7-4261-8FE3-117D5B7F66CE}">
      <dgm:prSet phldrT="[Texte]"/>
      <dgm:spPr>
        <a:solidFill>
          <a:srgbClr val="003399"/>
        </a:solidFill>
      </dgm:spPr>
      <dgm:t>
        <a:bodyPr/>
        <a:lstStyle/>
        <a:p>
          <a:r>
            <a:rPr lang="fr-FR" dirty="0" smtClean="0"/>
            <a:t>Efficacité </a:t>
          </a:r>
          <a:endParaRPr lang="fr-FR" dirty="0"/>
        </a:p>
      </dgm:t>
    </dgm:pt>
    <dgm:pt modelId="{8C8EF2DB-5648-485A-8874-79371C428069}" type="parTrans" cxnId="{1AA4909B-0057-4E8B-A8ED-BCBD3AC76ACF}">
      <dgm:prSet/>
      <dgm:spPr/>
      <dgm:t>
        <a:bodyPr/>
        <a:lstStyle/>
        <a:p>
          <a:endParaRPr lang="fr-FR"/>
        </a:p>
      </dgm:t>
    </dgm:pt>
    <dgm:pt modelId="{77199526-961C-44E9-B219-1F99FFF7D6F0}" type="sibTrans" cxnId="{1AA4909B-0057-4E8B-A8ED-BCBD3AC76ACF}">
      <dgm:prSet/>
      <dgm:spPr/>
      <dgm:t>
        <a:bodyPr/>
        <a:lstStyle/>
        <a:p>
          <a:endParaRPr lang="fr-FR"/>
        </a:p>
      </dgm:t>
    </dgm:pt>
    <dgm:pt modelId="{8B939978-7DF0-4FE3-B6D1-869D9B825A44}">
      <dgm:prSet phldrT="[Texte]"/>
      <dgm:spPr>
        <a:solidFill>
          <a:srgbClr val="FF881B"/>
        </a:solidFill>
      </dgm:spPr>
      <dgm:t>
        <a:bodyPr/>
        <a:lstStyle/>
        <a:p>
          <a:r>
            <a:rPr lang="fr-FR" dirty="0" smtClean="0"/>
            <a:t>Ergonomie</a:t>
          </a:r>
          <a:endParaRPr lang="fr-FR" dirty="0"/>
        </a:p>
      </dgm:t>
    </dgm:pt>
    <dgm:pt modelId="{040A0EED-CBF0-49FF-A86F-65F7879EC24B}" type="parTrans" cxnId="{7E25282F-400A-4E37-8013-B94563549A7F}">
      <dgm:prSet/>
      <dgm:spPr/>
      <dgm:t>
        <a:bodyPr/>
        <a:lstStyle/>
        <a:p>
          <a:endParaRPr lang="fr-FR"/>
        </a:p>
      </dgm:t>
    </dgm:pt>
    <dgm:pt modelId="{36D11A05-4C54-4730-A7EF-262FE429A7EE}" type="sibTrans" cxnId="{7E25282F-400A-4E37-8013-B94563549A7F}">
      <dgm:prSet/>
      <dgm:spPr/>
      <dgm:t>
        <a:bodyPr/>
        <a:lstStyle/>
        <a:p>
          <a:endParaRPr lang="fr-FR"/>
        </a:p>
      </dgm:t>
    </dgm:pt>
    <dgm:pt modelId="{87788AE1-AF2F-41EC-9F7B-DCBB4BB242D9}" type="pres">
      <dgm:prSet presAssocID="{1B9853CB-6D14-4C0F-B3EE-E7EBDAE8B0FD}" presName="matrix" presStyleCnt="0">
        <dgm:presLayoutVars>
          <dgm:chMax val="1"/>
          <dgm:dir/>
          <dgm:resizeHandles val="exact"/>
        </dgm:presLayoutVars>
      </dgm:prSet>
      <dgm:spPr/>
      <dgm:t>
        <a:bodyPr/>
        <a:lstStyle/>
        <a:p>
          <a:endParaRPr lang="fr-FR"/>
        </a:p>
      </dgm:t>
    </dgm:pt>
    <dgm:pt modelId="{09717574-7862-4E0C-B81F-72ED1846E879}" type="pres">
      <dgm:prSet presAssocID="{1B9853CB-6D14-4C0F-B3EE-E7EBDAE8B0FD}" presName="diamond" presStyleLbl="bgShp" presStyleIdx="0" presStyleCnt="1"/>
      <dgm:spPr/>
    </dgm:pt>
    <dgm:pt modelId="{C95DB37D-507A-458F-936A-FCD3A57299C3}" type="pres">
      <dgm:prSet presAssocID="{1B9853CB-6D14-4C0F-B3EE-E7EBDAE8B0FD}" presName="quad1" presStyleLbl="node1" presStyleIdx="0" presStyleCnt="4">
        <dgm:presLayoutVars>
          <dgm:chMax val="0"/>
          <dgm:chPref val="0"/>
          <dgm:bulletEnabled val="1"/>
        </dgm:presLayoutVars>
      </dgm:prSet>
      <dgm:spPr/>
      <dgm:t>
        <a:bodyPr/>
        <a:lstStyle/>
        <a:p>
          <a:endParaRPr lang="fr-FR"/>
        </a:p>
      </dgm:t>
    </dgm:pt>
    <dgm:pt modelId="{D4112993-044C-4E33-8D0F-69671A236684}" type="pres">
      <dgm:prSet presAssocID="{1B9853CB-6D14-4C0F-B3EE-E7EBDAE8B0FD}" presName="quad2" presStyleLbl="node1" presStyleIdx="1" presStyleCnt="4">
        <dgm:presLayoutVars>
          <dgm:chMax val="0"/>
          <dgm:chPref val="0"/>
          <dgm:bulletEnabled val="1"/>
        </dgm:presLayoutVars>
      </dgm:prSet>
      <dgm:spPr/>
      <dgm:t>
        <a:bodyPr/>
        <a:lstStyle/>
        <a:p>
          <a:endParaRPr lang="fr-FR"/>
        </a:p>
      </dgm:t>
    </dgm:pt>
    <dgm:pt modelId="{06AD6952-03EE-49FF-A219-E06DA722AFDE}" type="pres">
      <dgm:prSet presAssocID="{1B9853CB-6D14-4C0F-B3EE-E7EBDAE8B0FD}" presName="quad3" presStyleLbl="node1" presStyleIdx="2" presStyleCnt="4">
        <dgm:presLayoutVars>
          <dgm:chMax val="0"/>
          <dgm:chPref val="0"/>
          <dgm:bulletEnabled val="1"/>
        </dgm:presLayoutVars>
      </dgm:prSet>
      <dgm:spPr/>
      <dgm:t>
        <a:bodyPr/>
        <a:lstStyle/>
        <a:p>
          <a:endParaRPr lang="fr-FR"/>
        </a:p>
      </dgm:t>
    </dgm:pt>
    <dgm:pt modelId="{2DCB647C-27AE-462E-9927-C5D061C348C5}" type="pres">
      <dgm:prSet presAssocID="{1B9853CB-6D14-4C0F-B3EE-E7EBDAE8B0FD}" presName="quad4" presStyleLbl="node1" presStyleIdx="3" presStyleCnt="4">
        <dgm:presLayoutVars>
          <dgm:chMax val="0"/>
          <dgm:chPref val="0"/>
          <dgm:bulletEnabled val="1"/>
        </dgm:presLayoutVars>
      </dgm:prSet>
      <dgm:spPr/>
      <dgm:t>
        <a:bodyPr/>
        <a:lstStyle/>
        <a:p>
          <a:endParaRPr lang="fr-FR"/>
        </a:p>
      </dgm:t>
    </dgm:pt>
  </dgm:ptLst>
  <dgm:cxnLst>
    <dgm:cxn modelId="{3F537832-BC98-4970-83CE-FDD74A859637}" type="presOf" srcId="{8B939978-7DF0-4FE3-B6D1-869D9B825A44}" destId="{2DCB647C-27AE-462E-9927-C5D061C348C5}" srcOrd="0" destOrd="0" presId="urn:microsoft.com/office/officeart/2005/8/layout/matrix3"/>
    <dgm:cxn modelId="{9F88CA57-91F3-4373-91F0-0669E48C69C6}" type="presOf" srcId="{F9FF3F3A-BD0B-47BD-AF73-697CF0F309D7}" destId="{D4112993-044C-4E33-8D0F-69671A236684}" srcOrd="0" destOrd="0" presId="urn:microsoft.com/office/officeart/2005/8/layout/matrix3"/>
    <dgm:cxn modelId="{5E427E40-A665-4886-B44B-9B806A22C706}" type="presOf" srcId="{B15DF95D-B4F5-4228-8326-5626E2C5577A}" destId="{C95DB37D-507A-458F-936A-FCD3A57299C3}" srcOrd="0" destOrd="0" presId="urn:microsoft.com/office/officeart/2005/8/layout/matrix3"/>
    <dgm:cxn modelId="{DA92183F-57E0-449C-A5AF-B914ACF373B3}" type="presOf" srcId="{1B9853CB-6D14-4C0F-B3EE-E7EBDAE8B0FD}" destId="{87788AE1-AF2F-41EC-9F7B-DCBB4BB242D9}" srcOrd="0" destOrd="0" presId="urn:microsoft.com/office/officeart/2005/8/layout/matrix3"/>
    <dgm:cxn modelId="{A81D2694-8CEF-46D8-A7E2-CCC3D284F9D9}" srcId="{1B9853CB-6D14-4C0F-B3EE-E7EBDAE8B0FD}" destId="{F9FF3F3A-BD0B-47BD-AF73-697CF0F309D7}" srcOrd="1" destOrd="0" parTransId="{36173AA6-28C7-4580-871F-31187934F762}" sibTransId="{90EB1317-4DFB-44CC-89A1-2B8997080CBD}"/>
    <dgm:cxn modelId="{7E25282F-400A-4E37-8013-B94563549A7F}" srcId="{1B9853CB-6D14-4C0F-B3EE-E7EBDAE8B0FD}" destId="{8B939978-7DF0-4FE3-B6D1-869D9B825A44}" srcOrd="3" destOrd="0" parTransId="{040A0EED-CBF0-49FF-A86F-65F7879EC24B}" sibTransId="{36D11A05-4C54-4730-A7EF-262FE429A7EE}"/>
    <dgm:cxn modelId="{BA115647-69A4-47AC-B606-2D5BAC80BE86}" type="presOf" srcId="{4C33EF91-A4C7-4261-8FE3-117D5B7F66CE}" destId="{06AD6952-03EE-49FF-A219-E06DA722AFDE}" srcOrd="0" destOrd="0" presId="urn:microsoft.com/office/officeart/2005/8/layout/matrix3"/>
    <dgm:cxn modelId="{FDD8CC3C-E478-45FC-9CC9-9845AD25D6CB}" srcId="{1B9853CB-6D14-4C0F-B3EE-E7EBDAE8B0FD}" destId="{B15DF95D-B4F5-4228-8326-5626E2C5577A}" srcOrd="0" destOrd="0" parTransId="{F88D2302-7F43-473C-8A70-F269547281C8}" sibTransId="{87E4E43D-81EB-47DD-AD43-A89FD6A92044}"/>
    <dgm:cxn modelId="{1AA4909B-0057-4E8B-A8ED-BCBD3AC76ACF}" srcId="{1B9853CB-6D14-4C0F-B3EE-E7EBDAE8B0FD}" destId="{4C33EF91-A4C7-4261-8FE3-117D5B7F66CE}" srcOrd="2" destOrd="0" parTransId="{8C8EF2DB-5648-485A-8874-79371C428069}" sibTransId="{77199526-961C-44E9-B219-1F99FFF7D6F0}"/>
    <dgm:cxn modelId="{C2DBCE7F-2CF1-470D-81C2-58255CC6E0CF}" type="presParOf" srcId="{87788AE1-AF2F-41EC-9F7B-DCBB4BB242D9}" destId="{09717574-7862-4E0C-B81F-72ED1846E879}" srcOrd="0" destOrd="0" presId="urn:microsoft.com/office/officeart/2005/8/layout/matrix3"/>
    <dgm:cxn modelId="{1B297F04-4217-47E3-80DF-FA85B8076D0D}" type="presParOf" srcId="{87788AE1-AF2F-41EC-9F7B-DCBB4BB242D9}" destId="{C95DB37D-507A-458F-936A-FCD3A57299C3}" srcOrd="1" destOrd="0" presId="urn:microsoft.com/office/officeart/2005/8/layout/matrix3"/>
    <dgm:cxn modelId="{611648A7-7AFE-4EEC-9576-D5AA737E1C1C}" type="presParOf" srcId="{87788AE1-AF2F-41EC-9F7B-DCBB4BB242D9}" destId="{D4112993-044C-4E33-8D0F-69671A236684}" srcOrd="2" destOrd="0" presId="urn:microsoft.com/office/officeart/2005/8/layout/matrix3"/>
    <dgm:cxn modelId="{8977F516-3EB1-4259-B9A6-A5A125565A78}" type="presParOf" srcId="{87788AE1-AF2F-41EC-9F7B-DCBB4BB242D9}" destId="{06AD6952-03EE-49FF-A219-E06DA722AFDE}" srcOrd="3" destOrd="0" presId="urn:microsoft.com/office/officeart/2005/8/layout/matrix3"/>
    <dgm:cxn modelId="{B36E059C-90AE-412B-8B64-56C80C91E3BA}" type="presParOf" srcId="{87788AE1-AF2F-41EC-9F7B-DCBB4BB242D9}" destId="{2DCB647C-27AE-462E-9927-C5D061C348C5}" srcOrd="4" destOrd="0" presId="urn:microsoft.com/office/officeart/2005/8/layout/matrix3"/>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168D643-1893-4F9B-B4C4-D7BCA48F253A}"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fr-FR"/>
        </a:p>
      </dgm:t>
    </dgm:pt>
    <dgm:pt modelId="{FF0CF94E-7868-4F59-9692-4F6D6FCE12D1}">
      <dgm:prSet phldrT="[Texte]"/>
      <dgm:spPr>
        <a:xfrm>
          <a:off x="0" y="0"/>
          <a:ext cx="564736" cy="564736"/>
        </a:xfrm>
        <a:prstGeom prst="ellipse">
          <a:avLst/>
        </a:prstGeom>
        <a:solidFill>
          <a:srgbClr val="4F81BD"/>
        </a:solidFill>
        <a:ln w="25400" cap="flat" cmpd="sng" algn="ctr">
          <a:solidFill>
            <a:sysClr val="window" lastClr="FFFFFF">
              <a:hueOff val="0"/>
              <a:satOff val="0"/>
              <a:lumOff val="0"/>
              <a:alphaOff val="0"/>
            </a:sysClr>
          </a:solidFill>
          <a:prstDash val="solid"/>
        </a:ln>
        <a:effectLst/>
      </dgm:spPr>
      <dgm:t>
        <a:bodyPr/>
        <a:lstStyle/>
        <a:p>
          <a:r>
            <a:rPr lang="fr-FR" dirty="0" smtClean="0">
              <a:solidFill>
                <a:sysClr val="window" lastClr="FFFFFF"/>
              </a:solidFill>
              <a:latin typeface="Calibri"/>
              <a:ea typeface="+mn-ea"/>
              <a:cs typeface="+mn-cs"/>
            </a:rPr>
            <a:t>1</a:t>
          </a:r>
          <a:endParaRPr lang="fr-FR" dirty="0">
            <a:solidFill>
              <a:sysClr val="window" lastClr="FFFFFF"/>
            </a:solidFill>
            <a:latin typeface="Calibri"/>
            <a:ea typeface="+mn-ea"/>
            <a:cs typeface="+mn-cs"/>
          </a:endParaRPr>
        </a:p>
      </dgm:t>
    </dgm:pt>
    <dgm:pt modelId="{34A3F01A-B6F3-44CC-A11A-2345B1B1B6A5}" type="parTrans" cxnId="{444D0460-AE70-4288-B773-C864DE82BB04}">
      <dgm:prSet/>
      <dgm:spPr/>
      <dgm:t>
        <a:bodyPr/>
        <a:lstStyle/>
        <a:p>
          <a:endParaRPr lang="fr-FR"/>
        </a:p>
      </dgm:t>
    </dgm:pt>
    <dgm:pt modelId="{9511EBB3-8AA9-4B0A-8906-AF85A83B6C32}" type="sibTrans" cxnId="{444D0460-AE70-4288-B773-C864DE82BB04}">
      <dgm:prSet/>
      <dgm:spPr/>
      <dgm:t>
        <a:bodyPr/>
        <a:lstStyle/>
        <a:p>
          <a:endParaRPr lang="fr-FR"/>
        </a:p>
      </dgm:t>
    </dgm:pt>
    <dgm:pt modelId="{0FDF9D4F-E9A3-44CD-A525-D6C464A039C0}" type="pres">
      <dgm:prSet presAssocID="{6168D643-1893-4F9B-B4C4-D7BCA48F253A}" presName="Name0" presStyleCnt="0">
        <dgm:presLayoutVars>
          <dgm:chMax val="1"/>
          <dgm:dir/>
          <dgm:animLvl val="ctr"/>
          <dgm:resizeHandles val="exact"/>
        </dgm:presLayoutVars>
      </dgm:prSet>
      <dgm:spPr/>
      <dgm:t>
        <a:bodyPr/>
        <a:lstStyle/>
        <a:p>
          <a:endParaRPr lang="fr-FR"/>
        </a:p>
      </dgm:t>
    </dgm:pt>
    <dgm:pt modelId="{A1A57795-C515-4C3B-A935-294E1A06B060}" type="pres">
      <dgm:prSet presAssocID="{FF0CF94E-7868-4F59-9692-4F6D6FCE12D1}" presName="centerShape" presStyleLbl="node0" presStyleIdx="0" presStyleCnt="1" custLinFactNeighborX="-1002" custLinFactNeighborY="-41"/>
      <dgm:spPr/>
      <dgm:t>
        <a:bodyPr/>
        <a:lstStyle/>
        <a:p>
          <a:endParaRPr lang="fr-FR"/>
        </a:p>
      </dgm:t>
    </dgm:pt>
  </dgm:ptLst>
  <dgm:cxnLst>
    <dgm:cxn modelId="{199C7E48-BD95-4FB4-BB0C-16637581D3C4}" type="presOf" srcId="{FF0CF94E-7868-4F59-9692-4F6D6FCE12D1}" destId="{A1A57795-C515-4C3B-A935-294E1A06B060}" srcOrd="0" destOrd="0" presId="urn:microsoft.com/office/officeart/2005/8/layout/radial5"/>
    <dgm:cxn modelId="{94BFC636-655C-450C-AAC4-10928DDBD091}" type="presOf" srcId="{6168D643-1893-4F9B-B4C4-D7BCA48F253A}" destId="{0FDF9D4F-E9A3-44CD-A525-D6C464A039C0}" srcOrd="0" destOrd="0" presId="urn:microsoft.com/office/officeart/2005/8/layout/radial5"/>
    <dgm:cxn modelId="{444D0460-AE70-4288-B773-C864DE82BB04}" srcId="{6168D643-1893-4F9B-B4C4-D7BCA48F253A}" destId="{FF0CF94E-7868-4F59-9692-4F6D6FCE12D1}" srcOrd="0" destOrd="0" parTransId="{34A3F01A-B6F3-44CC-A11A-2345B1B1B6A5}" sibTransId="{9511EBB3-8AA9-4B0A-8906-AF85A83B6C32}"/>
    <dgm:cxn modelId="{FD7DC48F-F45B-4839-BEA8-DC471A2E2D93}" type="presParOf" srcId="{0FDF9D4F-E9A3-44CD-A525-D6C464A039C0}" destId="{A1A57795-C515-4C3B-A935-294E1A06B060}" srcOrd="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A57795-C515-4C3B-A935-294E1A06B060}">
      <dsp:nvSpPr>
        <dsp:cNvPr id="0" name=""/>
        <dsp:cNvSpPr/>
      </dsp:nvSpPr>
      <dsp:spPr>
        <a:xfrm>
          <a:off x="0" y="1"/>
          <a:ext cx="564736" cy="564736"/>
        </a:xfrm>
        <a:prstGeom prst="ellipse">
          <a:avLst/>
        </a:prstGeom>
        <a:solidFill>
          <a:srgbClr val="1F497D"/>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fr-FR" sz="2400" kern="1200" dirty="0" smtClean="0">
              <a:solidFill>
                <a:sysClr val="window" lastClr="FFFFFF"/>
              </a:solidFill>
              <a:latin typeface="Calibri"/>
              <a:ea typeface="+mn-ea"/>
              <a:cs typeface="+mn-cs"/>
            </a:rPr>
            <a:t>1</a:t>
          </a:r>
          <a:endParaRPr lang="fr-FR" sz="2400" kern="1200" dirty="0">
            <a:solidFill>
              <a:sysClr val="window" lastClr="FFFFFF"/>
            </a:solidFill>
            <a:latin typeface="Calibri"/>
            <a:ea typeface="+mn-ea"/>
            <a:cs typeface="+mn-cs"/>
          </a:endParaRPr>
        </a:p>
      </dsp:txBody>
      <dsp:txXfrm>
        <a:off x="82704" y="82705"/>
        <a:ext cx="399328" cy="39932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DBB988-CA4A-4703-A6E9-F6EBBAB1785C}">
      <dsp:nvSpPr>
        <dsp:cNvPr id="0" name=""/>
        <dsp:cNvSpPr/>
      </dsp:nvSpPr>
      <dsp:spPr>
        <a:xfrm>
          <a:off x="2003" y="0"/>
          <a:ext cx="1783542" cy="448592"/>
        </a:xfrm>
        <a:prstGeom prst="chevron">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lvl="0" algn="ctr" defTabSz="1155700">
            <a:lnSpc>
              <a:spcPct val="90000"/>
            </a:lnSpc>
            <a:spcBef>
              <a:spcPct val="0"/>
            </a:spcBef>
            <a:spcAft>
              <a:spcPct val="35000"/>
            </a:spcAft>
          </a:pPr>
          <a:r>
            <a:rPr lang="fr-FR" sz="2600" kern="1200" dirty="0" smtClean="0"/>
            <a:t>2020</a:t>
          </a:r>
          <a:endParaRPr lang="fr-FR" sz="2600" kern="1200" dirty="0"/>
        </a:p>
      </dsp:txBody>
      <dsp:txXfrm>
        <a:off x="226299" y="0"/>
        <a:ext cx="1334950" cy="448592"/>
      </dsp:txXfrm>
    </dsp:sp>
    <dsp:sp modelId="{4EE6844F-0E37-4FF1-B42E-9E242EA46733}">
      <dsp:nvSpPr>
        <dsp:cNvPr id="0" name=""/>
        <dsp:cNvSpPr/>
      </dsp:nvSpPr>
      <dsp:spPr>
        <a:xfrm>
          <a:off x="1607192" y="0"/>
          <a:ext cx="1783542" cy="44859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lvl="0" algn="ctr" defTabSz="1155700">
            <a:lnSpc>
              <a:spcPct val="90000"/>
            </a:lnSpc>
            <a:spcBef>
              <a:spcPct val="0"/>
            </a:spcBef>
            <a:spcAft>
              <a:spcPct val="35000"/>
            </a:spcAft>
          </a:pPr>
          <a:r>
            <a:rPr lang="fr-FR" sz="2600" kern="1200" dirty="0" smtClean="0"/>
            <a:t>2021</a:t>
          </a:r>
          <a:endParaRPr lang="fr-FR" sz="2600" kern="1200" dirty="0"/>
        </a:p>
      </dsp:txBody>
      <dsp:txXfrm>
        <a:off x="1831488" y="0"/>
        <a:ext cx="1334950" cy="448592"/>
      </dsp:txXfrm>
    </dsp:sp>
    <dsp:sp modelId="{1BFCEAE4-5B40-4216-AC1D-688B43AC2D1C}">
      <dsp:nvSpPr>
        <dsp:cNvPr id="0" name=""/>
        <dsp:cNvSpPr/>
      </dsp:nvSpPr>
      <dsp:spPr>
        <a:xfrm>
          <a:off x="3212380" y="0"/>
          <a:ext cx="1783542" cy="44859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lvl="0" algn="ctr" defTabSz="1155700">
            <a:lnSpc>
              <a:spcPct val="90000"/>
            </a:lnSpc>
            <a:spcBef>
              <a:spcPct val="0"/>
            </a:spcBef>
            <a:spcAft>
              <a:spcPct val="35000"/>
            </a:spcAft>
          </a:pPr>
          <a:r>
            <a:rPr lang="fr-FR" sz="2600" kern="1200" dirty="0" smtClean="0"/>
            <a:t>2022</a:t>
          </a:r>
          <a:endParaRPr lang="fr-FR" sz="2600" kern="1200" dirty="0"/>
        </a:p>
      </dsp:txBody>
      <dsp:txXfrm>
        <a:off x="3436676" y="0"/>
        <a:ext cx="1334950" cy="448592"/>
      </dsp:txXfrm>
    </dsp:sp>
    <dsp:sp modelId="{2F60B277-8DCB-4DCD-826F-319EE57BE3BF}">
      <dsp:nvSpPr>
        <dsp:cNvPr id="0" name=""/>
        <dsp:cNvSpPr/>
      </dsp:nvSpPr>
      <dsp:spPr>
        <a:xfrm>
          <a:off x="4817569" y="0"/>
          <a:ext cx="1783542" cy="44859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lvl="0" algn="ctr" defTabSz="1155700">
            <a:lnSpc>
              <a:spcPct val="90000"/>
            </a:lnSpc>
            <a:spcBef>
              <a:spcPct val="0"/>
            </a:spcBef>
            <a:spcAft>
              <a:spcPct val="35000"/>
            </a:spcAft>
          </a:pPr>
          <a:r>
            <a:rPr lang="fr-FR" sz="2600" kern="1200" dirty="0" smtClean="0"/>
            <a:t>2023</a:t>
          </a:r>
          <a:endParaRPr lang="fr-FR" sz="2600" kern="1200" dirty="0"/>
        </a:p>
      </dsp:txBody>
      <dsp:txXfrm>
        <a:off x="5041865" y="0"/>
        <a:ext cx="1334950" cy="448592"/>
      </dsp:txXfrm>
    </dsp:sp>
    <dsp:sp modelId="{47735B87-1EB7-48B7-928F-D992326C09DD}">
      <dsp:nvSpPr>
        <dsp:cNvPr id="0" name=""/>
        <dsp:cNvSpPr/>
      </dsp:nvSpPr>
      <dsp:spPr>
        <a:xfrm>
          <a:off x="6422757" y="0"/>
          <a:ext cx="1783542" cy="44859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lvl="0" algn="ctr" defTabSz="1155700">
            <a:lnSpc>
              <a:spcPct val="90000"/>
            </a:lnSpc>
            <a:spcBef>
              <a:spcPct val="0"/>
            </a:spcBef>
            <a:spcAft>
              <a:spcPct val="35000"/>
            </a:spcAft>
          </a:pPr>
          <a:r>
            <a:rPr lang="fr-FR" sz="2600" kern="1200" dirty="0" smtClean="0"/>
            <a:t>…2026 ?</a:t>
          </a:r>
          <a:endParaRPr lang="fr-FR" sz="2600" kern="1200" dirty="0"/>
        </a:p>
      </dsp:txBody>
      <dsp:txXfrm>
        <a:off x="6647053" y="0"/>
        <a:ext cx="1334950" cy="4485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A57795-C515-4C3B-A935-294E1A06B060}">
      <dsp:nvSpPr>
        <dsp:cNvPr id="0" name=""/>
        <dsp:cNvSpPr/>
      </dsp:nvSpPr>
      <dsp:spPr>
        <a:xfrm>
          <a:off x="0" y="1"/>
          <a:ext cx="564736" cy="564736"/>
        </a:xfrm>
        <a:prstGeom prst="ellipse">
          <a:avLst/>
        </a:prstGeom>
        <a:solidFill>
          <a:srgbClr val="4F81BD"/>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fr-FR" sz="2400" kern="1200" dirty="0" smtClean="0">
              <a:solidFill>
                <a:sysClr val="window" lastClr="FFFFFF"/>
              </a:solidFill>
              <a:latin typeface="Calibri"/>
              <a:ea typeface="+mn-ea"/>
              <a:cs typeface="+mn-cs"/>
            </a:rPr>
            <a:t>1</a:t>
          </a:r>
          <a:endParaRPr lang="fr-FR" sz="2400" kern="1200" dirty="0">
            <a:solidFill>
              <a:sysClr val="window" lastClr="FFFFFF"/>
            </a:solidFill>
            <a:latin typeface="Calibri"/>
            <a:ea typeface="+mn-ea"/>
            <a:cs typeface="+mn-cs"/>
          </a:endParaRPr>
        </a:p>
      </dsp:txBody>
      <dsp:txXfrm>
        <a:off x="82704" y="82705"/>
        <a:ext cx="399328" cy="3993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A57795-C515-4C3B-A935-294E1A06B060}">
      <dsp:nvSpPr>
        <dsp:cNvPr id="0" name=""/>
        <dsp:cNvSpPr/>
      </dsp:nvSpPr>
      <dsp:spPr>
        <a:xfrm>
          <a:off x="0" y="1"/>
          <a:ext cx="564736" cy="564736"/>
        </a:xfrm>
        <a:prstGeom prst="ellipse">
          <a:avLst/>
        </a:prstGeom>
        <a:solidFill>
          <a:srgbClr val="4F81BD"/>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fr-FR" sz="2400" kern="1200" dirty="0" smtClean="0">
              <a:solidFill>
                <a:sysClr val="window" lastClr="FFFFFF"/>
              </a:solidFill>
              <a:latin typeface="Calibri"/>
              <a:ea typeface="+mn-ea"/>
              <a:cs typeface="+mn-cs"/>
            </a:rPr>
            <a:t>1</a:t>
          </a:r>
          <a:endParaRPr lang="fr-FR" sz="2400" kern="1200" dirty="0">
            <a:solidFill>
              <a:sysClr val="window" lastClr="FFFFFF"/>
            </a:solidFill>
            <a:latin typeface="Calibri"/>
            <a:ea typeface="+mn-ea"/>
            <a:cs typeface="+mn-cs"/>
          </a:endParaRPr>
        </a:p>
      </dsp:txBody>
      <dsp:txXfrm>
        <a:off x="82704" y="82705"/>
        <a:ext cx="399328" cy="39932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769BB7-6F4A-4FE6-B178-4B14901F4594}">
      <dsp:nvSpPr>
        <dsp:cNvPr id="0" name=""/>
        <dsp:cNvSpPr/>
      </dsp:nvSpPr>
      <dsp:spPr>
        <a:xfrm>
          <a:off x="1454443" y="1484"/>
          <a:ext cx="962068" cy="625344"/>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FR" sz="1100" kern="1200" dirty="0" smtClean="0"/>
            <a:t>Stabilité financière </a:t>
          </a:r>
          <a:endParaRPr lang="fr-FR" sz="1100" kern="1200" dirty="0"/>
        </a:p>
      </dsp:txBody>
      <dsp:txXfrm>
        <a:off x="1484970" y="32011"/>
        <a:ext cx="901014" cy="564290"/>
      </dsp:txXfrm>
    </dsp:sp>
    <dsp:sp modelId="{38749589-4FF1-49FB-A72C-EF054C47BD61}">
      <dsp:nvSpPr>
        <dsp:cNvPr id="0" name=""/>
        <dsp:cNvSpPr/>
      </dsp:nvSpPr>
      <dsp:spPr>
        <a:xfrm>
          <a:off x="686975" y="314156"/>
          <a:ext cx="2497004" cy="2497004"/>
        </a:xfrm>
        <a:custGeom>
          <a:avLst/>
          <a:gdLst/>
          <a:ahLst/>
          <a:cxnLst/>
          <a:rect l="0" t="0" r="0" b="0"/>
          <a:pathLst>
            <a:path>
              <a:moveTo>
                <a:pt x="1858208" y="158999"/>
              </a:moveTo>
              <a:arcTo wR="1248502" hR="1248502" stAng="17953933" swAng="1210748"/>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5C77F3F7-4599-4DAC-81A7-EF368A6F766E}">
      <dsp:nvSpPr>
        <dsp:cNvPr id="0" name=""/>
        <dsp:cNvSpPr/>
      </dsp:nvSpPr>
      <dsp:spPr>
        <a:xfrm>
          <a:off x="2641839" y="864178"/>
          <a:ext cx="962068" cy="625344"/>
        </a:xfrm>
        <a:prstGeom prst="roundRect">
          <a:avLst/>
        </a:prstGeom>
        <a:solidFill>
          <a:srgbClr val="0033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FR" sz="1100" kern="1200" dirty="0" smtClean="0"/>
            <a:t>Diversité des solutions de paiement</a:t>
          </a:r>
          <a:endParaRPr lang="fr-FR" sz="1100" kern="1200" dirty="0"/>
        </a:p>
      </dsp:txBody>
      <dsp:txXfrm>
        <a:off x="2672366" y="894705"/>
        <a:ext cx="901014" cy="564290"/>
      </dsp:txXfrm>
    </dsp:sp>
    <dsp:sp modelId="{AA44A1C0-1863-497A-9CDF-A6021C2D237F}">
      <dsp:nvSpPr>
        <dsp:cNvPr id="0" name=""/>
        <dsp:cNvSpPr/>
      </dsp:nvSpPr>
      <dsp:spPr>
        <a:xfrm>
          <a:off x="686975" y="314156"/>
          <a:ext cx="2497004" cy="2497004"/>
        </a:xfrm>
        <a:custGeom>
          <a:avLst/>
          <a:gdLst/>
          <a:ahLst/>
          <a:cxnLst/>
          <a:rect l="0" t="0" r="0" b="0"/>
          <a:pathLst>
            <a:path>
              <a:moveTo>
                <a:pt x="2494002" y="1335021"/>
              </a:moveTo>
              <a:arcTo wR="1248502" hR="1248502" stAng="21838423" swAng="135911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2EDBC07-B11F-4B66-BF5E-73C2E1D04C6C}">
      <dsp:nvSpPr>
        <dsp:cNvPr id="0" name=""/>
        <dsp:cNvSpPr/>
      </dsp:nvSpPr>
      <dsp:spPr>
        <a:xfrm>
          <a:off x="2188294" y="2260046"/>
          <a:ext cx="962068" cy="625344"/>
        </a:xfrm>
        <a:prstGeom prst="roundRect">
          <a:avLst/>
        </a:prstGeom>
        <a:solidFill>
          <a:srgbClr val="003399">
            <a:alpha val="8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FR" sz="1100" kern="1200" dirty="0" smtClean="0"/>
            <a:t>Protection contre les risques-cyber</a:t>
          </a:r>
          <a:endParaRPr lang="fr-FR" sz="1100" kern="1200" dirty="0"/>
        </a:p>
      </dsp:txBody>
      <dsp:txXfrm>
        <a:off x="2218821" y="2290573"/>
        <a:ext cx="901014" cy="564290"/>
      </dsp:txXfrm>
    </dsp:sp>
    <dsp:sp modelId="{AB6248D3-811D-4811-87CD-8DB29AF0A939}">
      <dsp:nvSpPr>
        <dsp:cNvPr id="0" name=""/>
        <dsp:cNvSpPr/>
      </dsp:nvSpPr>
      <dsp:spPr>
        <a:xfrm>
          <a:off x="686975" y="314156"/>
          <a:ext cx="2497004" cy="2497004"/>
        </a:xfrm>
        <a:custGeom>
          <a:avLst/>
          <a:gdLst/>
          <a:ahLst/>
          <a:cxnLst/>
          <a:rect l="0" t="0" r="0" b="0"/>
          <a:pathLst>
            <a:path>
              <a:moveTo>
                <a:pt x="1401566" y="2487585"/>
              </a:moveTo>
              <a:arcTo wR="1248502" hR="1248502" stAng="4977474" swAng="845051"/>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E2A6B7EC-A8AC-4971-B8A4-E1798D5F81C0}">
      <dsp:nvSpPr>
        <dsp:cNvPr id="0" name=""/>
        <dsp:cNvSpPr/>
      </dsp:nvSpPr>
      <dsp:spPr>
        <a:xfrm>
          <a:off x="720592" y="2260046"/>
          <a:ext cx="962068" cy="625344"/>
        </a:xfrm>
        <a:prstGeom prst="roundRect">
          <a:avLst/>
        </a:prstGeom>
        <a:solidFill>
          <a:srgbClr val="003399">
            <a:alpha val="8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FR" sz="1100" kern="1200" dirty="0" smtClean="0"/>
            <a:t>Souveraineté et intégration européenne </a:t>
          </a:r>
          <a:endParaRPr lang="fr-FR" sz="1100" kern="1200" dirty="0"/>
        </a:p>
      </dsp:txBody>
      <dsp:txXfrm>
        <a:off x="751119" y="2290573"/>
        <a:ext cx="901014" cy="564290"/>
      </dsp:txXfrm>
    </dsp:sp>
    <dsp:sp modelId="{B58D0F1B-9BA0-4ED4-9778-179ED9B25D32}">
      <dsp:nvSpPr>
        <dsp:cNvPr id="0" name=""/>
        <dsp:cNvSpPr/>
      </dsp:nvSpPr>
      <dsp:spPr>
        <a:xfrm>
          <a:off x="686975" y="314156"/>
          <a:ext cx="2497004" cy="2497004"/>
        </a:xfrm>
        <a:custGeom>
          <a:avLst/>
          <a:gdLst/>
          <a:ahLst/>
          <a:cxnLst/>
          <a:rect l="0" t="0" r="0" b="0"/>
          <a:pathLst>
            <a:path>
              <a:moveTo>
                <a:pt x="132398" y="1808029"/>
              </a:moveTo>
              <a:arcTo wR="1248502" hR="1248502" stAng="9202463" swAng="135911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0EA9FECC-D8F2-4E5A-8EA5-6EADE9DE010B}">
      <dsp:nvSpPr>
        <dsp:cNvPr id="0" name=""/>
        <dsp:cNvSpPr/>
      </dsp:nvSpPr>
      <dsp:spPr>
        <a:xfrm>
          <a:off x="267047" y="864178"/>
          <a:ext cx="962068" cy="625344"/>
        </a:xfrm>
        <a:prstGeom prst="roundRect">
          <a:avLst/>
        </a:prstGeom>
        <a:solidFill>
          <a:srgbClr val="003399">
            <a:alpha val="6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FR" sz="1100" kern="1200" dirty="0" smtClean="0"/>
            <a:t>Protection des données </a:t>
          </a:r>
          <a:endParaRPr lang="fr-FR" sz="1100" kern="1200" dirty="0"/>
        </a:p>
      </dsp:txBody>
      <dsp:txXfrm>
        <a:off x="297574" y="894705"/>
        <a:ext cx="901014" cy="564290"/>
      </dsp:txXfrm>
    </dsp:sp>
    <dsp:sp modelId="{3F9ACF67-732D-43C6-9F5A-B4C31C5B2166}">
      <dsp:nvSpPr>
        <dsp:cNvPr id="0" name=""/>
        <dsp:cNvSpPr/>
      </dsp:nvSpPr>
      <dsp:spPr>
        <a:xfrm>
          <a:off x="686975" y="314156"/>
          <a:ext cx="2497004" cy="2497004"/>
        </a:xfrm>
        <a:custGeom>
          <a:avLst/>
          <a:gdLst/>
          <a:ahLst/>
          <a:cxnLst/>
          <a:rect l="0" t="0" r="0" b="0"/>
          <a:pathLst>
            <a:path>
              <a:moveTo>
                <a:pt x="300389" y="436197"/>
              </a:moveTo>
              <a:arcTo wR="1248502" hR="1248502" stAng="13235318" swAng="1210748"/>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717574-7862-4E0C-B81F-72ED1846E879}">
      <dsp:nvSpPr>
        <dsp:cNvPr id="0" name=""/>
        <dsp:cNvSpPr/>
      </dsp:nvSpPr>
      <dsp:spPr>
        <a:xfrm>
          <a:off x="334780" y="0"/>
          <a:ext cx="2816170" cy="2816170"/>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5DB37D-507A-458F-936A-FCD3A57299C3}">
      <dsp:nvSpPr>
        <dsp:cNvPr id="0" name=""/>
        <dsp:cNvSpPr/>
      </dsp:nvSpPr>
      <dsp:spPr>
        <a:xfrm>
          <a:off x="602316" y="267536"/>
          <a:ext cx="1098306" cy="1098306"/>
        </a:xfrm>
        <a:prstGeom prst="roundRect">
          <a:avLst/>
        </a:prstGeom>
        <a:solidFill>
          <a:srgbClr val="FF881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fr-FR" sz="1300" kern="1200" dirty="0" smtClean="0"/>
            <a:t>Instantanéité</a:t>
          </a:r>
          <a:endParaRPr lang="fr-FR" sz="1300" kern="1200" dirty="0"/>
        </a:p>
      </dsp:txBody>
      <dsp:txXfrm>
        <a:off x="655931" y="321151"/>
        <a:ext cx="991076" cy="991076"/>
      </dsp:txXfrm>
    </dsp:sp>
    <dsp:sp modelId="{D4112993-044C-4E33-8D0F-69671A236684}">
      <dsp:nvSpPr>
        <dsp:cNvPr id="0" name=""/>
        <dsp:cNvSpPr/>
      </dsp:nvSpPr>
      <dsp:spPr>
        <a:xfrm>
          <a:off x="1785108" y="267536"/>
          <a:ext cx="1098306" cy="1098306"/>
        </a:xfrm>
        <a:prstGeom prst="roundRect">
          <a:avLst/>
        </a:prstGeom>
        <a:solidFill>
          <a:srgbClr val="0033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fr-FR" sz="1300" kern="1200" dirty="0" smtClean="0"/>
            <a:t>Simplicité</a:t>
          </a:r>
          <a:endParaRPr lang="fr-FR" sz="1300" kern="1200" dirty="0"/>
        </a:p>
      </dsp:txBody>
      <dsp:txXfrm>
        <a:off x="1838723" y="321151"/>
        <a:ext cx="991076" cy="991076"/>
      </dsp:txXfrm>
    </dsp:sp>
    <dsp:sp modelId="{06AD6952-03EE-49FF-A219-E06DA722AFDE}">
      <dsp:nvSpPr>
        <dsp:cNvPr id="0" name=""/>
        <dsp:cNvSpPr/>
      </dsp:nvSpPr>
      <dsp:spPr>
        <a:xfrm>
          <a:off x="602316" y="1450328"/>
          <a:ext cx="1098306" cy="1098306"/>
        </a:xfrm>
        <a:prstGeom prst="roundRect">
          <a:avLst/>
        </a:prstGeom>
        <a:solidFill>
          <a:srgbClr val="0033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fr-FR" sz="1300" kern="1200" dirty="0" smtClean="0"/>
            <a:t>Efficacité </a:t>
          </a:r>
          <a:endParaRPr lang="fr-FR" sz="1300" kern="1200" dirty="0"/>
        </a:p>
      </dsp:txBody>
      <dsp:txXfrm>
        <a:off x="655931" y="1503943"/>
        <a:ext cx="991076" cy="991076"/>
      </dsp:txXfrm>
    </dsp:sp>
    <dsp:sp modelId="{2DCB647C-27AE-462E-9927-C5D061C348C5}">
      <dsp:nvSpPr>
        <dsp:cNvPr id="0" name=""/>
        <dsp:cNvSpPr/>
      </dsp:nvSpPr>
      <dsp:spPr>
        <a:xfrm>
          <a:off x="1785108" y="1450328"/>
          <a:ext cx="1098306" cy="1098306"/>
        </a:xfrm>
        <a:prstGeom prst="roundRect">
          <a:avLst/>
        </a:prstGeom>
        <a:solidFill>
          <a:srgbClr val="FF881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fr-FR" sz="1300" kern="1200" dirty="0" smtClean="0"/>
            <a:t>Ergonomie</a:t>
          </a:r>
          <a:endParaRPr lang="fr-FR" sz="1300" kern="1200" dirty="0"/>
        </a:p>
      </dsp:txBody>
      <dsp:txXfrm>
        <a:off x="1838723" y="1503943"/>
        <a:ext cx="991076" cy="99107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A57795-C515-4C3B-A935-294E1A06B060}">
      <dsp:nvSpPr>
        <dsp:cNvPr id="0" name=""/>
        <dsp:cNvSpPr/>
      </dsp:nvSpPr>
      <dsp:spPr>
        <a:xfrm>
          <a:off x="0" y="1"/>
          <a:ext cx="564736" cy="564736"/>
        </a:xfrm>
        <a:prstGeom prst="ellipse">
          <a:avLst/>
        </a:prstGeom>
        <a:solidFill>
          <a:srgbClr val="4F81BD"/>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fr-FR" sz="2400" kern="1200" dirty="0" smtClean="0">
              <a:solidFill>
                <a:sysClr val="window" lastClr="FFFFFF"/>
              </a:solidFill>
              <a:latin typeface="Calibri"/>
              <a:ea typeface="+mn-ea"/>
              <a:cs typeface="+mn-cs"/>
            </a:rPr>
            <a:t>1</a:t>
          </a:r>
          <a:endParaRPr lang="fr-FR" sz="2400" kern="1200" dirty="0">
            <a:solidFill>
              <a:sysClr val="window" lastClr="FFFFFF"/>
            </a:solidFill>
            <a:latin typeface="Calibri"/>
            <a:ea typeface="+mn-ea"/>
            <a:cs typeface="+mn-cs"/>
          </a:endParaRPr>
        </a:p>
      </dsp:txBody>
      <dsp:txXfrm>
        <a:off x="82704" y="82705"/>
        <a:ext cx="399328" cy="399328"/>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9.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image" Target="../media/image8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fr-FR"/>
          </a:p>
        </p:txBody>
      </p:sp>
      <p:sp>
        <p:nvSpPr>
          <p:cNvPr id="7171" name="Rectangle 3"/>
          <p:cNvSpPr>
            <a:spLocks noGrp="1" noChangeArrowheads="1"/>
          </p:cNvSpPr>
          <p:nvPr>
            <p:ph type="dt" sz="quarter" idx="1"/>
          </p:nvPr>
        </p:nvSpPr>
        <p:spPr bwMode="auto">
          <a:xfrm>
            <a:off x="3851275"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fr-FR"/>
          </a:p>
        </p:txBody>
      </p:sp>
      <p:sp>
        <p:nvSpPr>
          <p:cNvPr id="7172" name="Rectangle 4"/>
          <p:cNvSpPr>
            <a:spLocks noGrp="1" noChangeArrowheads="1"/>
          </p:cNvSpPr>
          <p:nvPr>
            <p:ph type="ftr" sz="quarter" idx="2"/>
          </p:nvPr>
        </p:nvSpPr>
        <p:spPr bwMode="auto">
          <a:xfrm>
            <a:off x="0" y="9431339"/>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fr-FR"/>
          </a:p>
        </p:txBody>
      </p:sp>
      <p:sp>
        <p:nvSpPr>
          <p:cNvPr id="7173" name="Rectangle 5"/>
          <p:cNvSpPr>
            <a:spLocks noGrp="1" noChangeArrowheads="1"/>
          </p:cNvSpPr>
          <p:nvPr>
            <p:ph type="sldNum" sz="quarter" idx="3"/>
          </p:nvPr>
        </p:nvSpPr>
        <p:spPr bwMode="auto">
          <a:xfrm>
            <a:off x="3851275" y="9431339"/>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4A743DEE-E063-40F7-91EA-31F189DCE532}" type="slidenum">
              <a:rPr lang="fr-FR" altLang="fr-FR"/>
              <a:pPr/>
              <a:t>‹N°›</a:t>
            </a:fld>
            <a:endParaRPr lang="fr-FR" altLang="fr-FR"/>
          </a:p>
        </p:txBody>
      </p:sp>
    </p:spTree>
    <p:extLst>
      <p:ext uri="{BB962C8B-B14F-4D97-AF65-F5344CB8AC3E}">
        <p14:creationId xmlns:p14="http://schemas.microsoft.com/office/powerpoint/2010/main" val="3362899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fr-FR"/>
          </a:p>
        </p:txBody>
      </p:sp>
      <p:sp>
        <p:nvSpPr>
          <p:cNvPr id="9219" name="Rectangle 3"/>
          <p:cNvSpPr>
            <a:spLocks noGrp="1" noChangeArrowheads="1"/>
          </p:cNvSpPr>
          <p:nvPr>
            <p:ph type="dt" idx="1"/>
          </p:nvPr>
        </p:nvSpPr>
        <p:spPr bwMode="auto">
          <a:xfrm>
            <a:off x="3851275"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fr-FR"/>
          </a:p>
        </p:txBody>
      </p:sp>
      <p:sp>
        <p:nvSpPr>
          <p:cNvPr id="7172" name="Rectangle 4"/>
          <p:cNvSpPr>
            <a:spLocks noGrp="1" noRot="1" noChangeAspect="1" noChangeArrowheads="1" noTextEdit="1"/>
          </p:cNvSpPr>
          <p:nvPr>
            <p:ph type="sldImg" idx="2"/>
          </p:nvPr>
        </p:nvSpPr>
        <p:spPr bwMode="auto">
          <a:xfrm>
            <a:off x="917575" y="744538"/>
            <a:ext cx="4965700"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1" name="Rectangle 5"/>
          <p:cNvSpPr>
            <a:spLocks noGrp="1" noChangeArrowheads="1"/>
          </p:cNvSpPr>
          <p:nvPr>
            <p:ph type="body" sz="quarter" idx="3"/>
          </p:nvPr>
        </p:nvSpPr>
        <p:spPr bwMode="auto">
          <a:xfrm>
            <a:off x="679451" y="4718051"/>
            <a:ext cx="5440363" cy="44688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9222" name="Rectangle 6"/>
          <p:cNvSpPr>
            <a:spLocks noGrp="1" noChangeArrowheads="1"/>
          </p:cNvSpPr>
          <p:nvPr>
            <p:ph type="ftr" sz="quarter" idx="4"/>
          </p:nvPr>
        </p:nvSpPr>
        <p:spPr bwMode="auto">
          <a:xfrm>
            <a:off x="0" y="9431339"/>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fr-FR"/>
          </a:p>
        </p:txBody>
      </p:sp>
      <p:sp>
        <p:nvSpPr>
          <p:cNvPr id="9223" name="Rectangle 7"/>
          <p:cNvSpPr>
            <a:spLocks noGrp="1" noChangeArrowheads="1"/>
          </p:cNvSpPr>
          <p:nvPr>
            <p:ph type="sldNum" sz="quarter" idx="5"/>
          </p:nvPr>
        </p:nvSpPr>
        <p:spPr bwMode="auto">
          <a:xfrm>
            <a:off x="3851275" y="9431339"/>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C039ED44-F737-43BB-8E69-0A580B12DFF8}" type="slidenum">
              <a:rPr lang="fr-FR" altLang="fr-FR"/>
              <a:pPr/>
              <a:t>‹N°›</a:t>
            </a:fld>
            <a:endParaRPr lang="fr-FR" altLang="fr-FR"/>
          </a:p>
        </p:txBody>
      </p:sp>
    </p:spTree>
    <p:extLst>
      <p:ext uri="{BB962C8B-B14F-4D97-AF65-F5344CB8AC3E}">
        <p14:creationId xmlns:p14="http://schemas.microsoft.com/office/powerpoint/2010/main" val="20414981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youtube.com/watch?v=6bDQG9LWwk4&amp;list=PL0usNGW1865yE7D83hLoh35xzky0gakwx&amp;index=6"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youtube.com/watch?v=HsO79Uohjx4&amp;list=PL0usNGW1865yE7D83hLoh35xzky0gakwx&amp;index=1"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ecb.europa.eu/pub/ire/html/ecb.ire202106~a058f84c61.fr.html"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p:cNvSpPr>
            <a:spLocks noGrp="1" noRot="1" noChangeAspect="1" noTextEdit="1"/>
          </p:cNvSpPr>
          <p:nvPr>
            <p:ph type="sldImg"/>
          </p:nvPr>
        </p:nvSpPr>
        <p:spPr>
          <a:xfrm>
            <a:off x="915988" y="749300"/>
            <a:ext cx="4965700" cy="3724275"/>
          </a:xfrm>
          <a:ln/>
        </p:spPr>
      </p:sp>
      <p:sp>
        <p:nvSpPr>
          <p:cNvPr id="74755" name="Espace réservé des commentaires 2"/>
          <p:cNvSpPr>
            <a:spLocks noGrp="1"/>
          </p:cNvSpPr>
          <p:nvPr>
            <p:ph type="body" idx="1"/>
          </p:nvPr>
        </p:nvSpPr>
        <p:spPr>
          <a:xfrm>
            <a:off x="679451" y="4718051"/>
            <a:ext cx="5440363" cy="4713288"/>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fr-FR" altLang="fr-FR" sz="1000" dirty="0"/>
          </a:p>
        </p:txBody>
      </p:sp>
      <p:sp>
        <p:nvSpPr>
          <p:cNvPr id="10244"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428B26-136A-428A-9D81-FB75B012CBAE}" type="slidenum">
              <a:rPr kumimoji="0" lang="fr-FR" altLang="fr-FR"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fr-FR" altLang="fr-FR"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55836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200" b="1" kern="1200" baseline="0" dirty="0" smtClean="0">
              <a:solidFill>
                <a:prstClr val="black"/>
              </a:solidFill>
              <a:latin typeface="Arial" charset="0"/>
              <a:ea typeface="+mn-ea"/>
              <a:cs typeface="+mn-cs"/>
            </a:endParaRPr>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10</a:t>
            </a:fld>
            <a:endParaRPr lang="fr-FR" altLang="fr-FR"/>
          </a:p>
        </p:txBody>
      </p:sp>
    </p:spTree>
    <p:extLst>
      <p:ext uri="{BB962C8B-B14F-4D97-AF65-F5344CB8AC3E}">
        <p14:creationId xmlns:p14="http://schemas.microsoft.com/office/powerpoint/2010/main" val="2176586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9451" y="4718051"/>
            <a:ext cx="5440363" cy="3703240"/>
          </a:xfrm>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200" b="1" kern="1200" dirty="0" smtClean="0">
              <a:latin typeface="Arial" charset="0"/>
              <a:ea typeface="+mn-ea"/>
              <a:cs typeface="+mn-cs"/>
            </a:endParaRPr>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11</a:t>
            </a:fld>
            <a:endParaRPr lang="fr-FR" altLang="fr-FR"/>
          </a:p>
        </p:txBody>
      </p:sp>
    </p:spTree>
    <p:extLst>
      <p:ext uri="{BB962C8B-B14F-4D97-AF65-F5344CB8AC3E}">
        <p14:creationId xmlns:p14="http://schemas.microsoft.com/office/powerpoint/2010/main" val="876284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i="1" dirty="0"/>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12</a:t>
            </a:fld>
            <a:endParaRPr lang="fr-FR" altLang="fr-FR"/>
          </a:p>
        </p:txBody>
      </p:sp>
    </p:spTree>
    <p:extLst>
      <p:ext uri="{BB962C8B-B14F-4D97-AF65-F5344CB8AC3E}">
        <p14:creationId xmlns:p14="http://schemas.microsoft.com/office/powerpoint/2010/main" val="2201687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Arial" panose="020B0604020202020204" pitchFamily="34" charset="0"/>
              <a:buNone/>
            </a:pPr>
            <a:endParaRPr lang="fr-FR" altLang="fr-FR" baseline="0" dirty="0" smtClean="0"/>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13</a:t>
            </a:fld>
            <a:endParaRPr lang="fr-FR" altLang="fr-FR"/>
          </a:p>
        </p:txBody>
      </p:sp>
    </p:spTree>
    <p:extLst>
      <p:ext uri="{BB962C8B-B14F-4D97-AF65-F5344CB8AC3E}">
        <p14:creationId xmlns:p14="http://schemas.microsoft.com/office/powerpoint/2010/main" val="2635301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Arial" panose="020B0604020202020204" pitchFamily="34" charset="0"/>
              <a:buNone/>
            </a:pPr>
            <a:endParaRPr lang="fr-FR" altLang="fr-FR" baseline="0" dirty="0" smtClean="0"/>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14</a:t>
            </a:fld>
            <a:endParaRPr lang="fr-FR" altLang="fr-FR"/>
          </a:p>
        </p:txBody>
      </p:sp>
    </p:spTree>
    <p:extLst>
      <p:ext uri="{BB962C8B-B14F-4D97-AF65-F5344CB8AC3E}">
        <p14:creationId xmlns:p14="http://schemas.microsoft.com/office/powerpoint/2010/main" val="268977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i="0" dirty="0"/>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15</a:t>
            </a:fld>
            <a:endParaRPr lang="fr-FR" altLang="fr-FR"/>
          </a:p>
        </p:txBody>
      </p:sp>
    </p:spTree>
    <p:extLst>
      <p:ext uri="{BB962C8B-B14F-4D97-AF65-F5344CB8AC3E}">
        <p14:creationId xmlns:p14="http://schemas.microsoft.com/office/powerpoint/2010/main" val="296160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16</a:t>
            </a:fld>
            <a:endParaRPr lang="fr-FR" altLang="fr-FR"/>
          </a:p>
        </p:txBody>
      </p:sp>
    </p:spTree>
    <p:extLst>
      <p:ext uri="{BB962C8B-B14F-4D97-AF65-F5344CB8AC3E}">
        <p14:creationId xmlns:p14="http://schemas.microsoft.com/office/powerpoint/2010/main" val="3033630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i="1" baseline="0" dirty="0" smtClean="0"/>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17</a:t>
            </a:fld>
            <a:endParaRPr lang="fr-FR" altLang="fr-FR"/>
          </a:p>
        </p:txBody>
      </p:sp>
    </p:spTree>
    <p:extLst>
      <p:ext uri="{BB962C8B-B14F-4D97-AF65-F5344CB8AC3E}">
        <p14:creationId xmlns:p14="http://schemas.microsoft.com/office/powerpoint/2010/main" val="3871286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0" y="4718051"/>
            <a:ext cx="6799263" cy="4468813"/>
          </a:xfrm>
        </p:spPr>
        <p:txBody>
          <a:bodyPr/>
          <a:lstStyle/>
          <a:p>
            <a:pPr marL="0" indent="0" algn="just">
              <a:buFontTx/>
              <a:buNone/>
            </a:pPr>
            <a:r>
              <a:rPr lang="fr-FR" b="0" baseline="0" dirty="0" smtClean="0"/>
              <a:t>Quelques chiffres sur la monnaie aujourd’hui : </a:t>
            </a:r>
          </a:p>
          <a:p>
            <a:pPr marL="0" indent="0" algn="just">
              <a:buFontTx/>
              <a:buNone/>
            </a:pPr>
            <a:endParaRPr lang="fr-FR" b="0" baseline="0" dirty="0" smtClean="0"/>
          </a:p>
          <a:p>
            <a:pPr marL="0" indent="0" algn="just">
              <a:buFontTx/>
              <a:buNone/>
            </a:pPr>
            <a:r>
              <a:rPr lang="fr-FR" b="1" baseline="0" dirty="0" smtClean="0"/>
              <a:t>La masse monétaire </a:t>
            </a:r>
            <a:r>
              <a:rPr lang="fr-FR" b="1" dirty="0" smtClean="0"/>
              <a:t>[M3]</a:t>
            </a:r>
            <a:r>
              <a:rPr lang="fr-FR" b="0" dirty="0" smtClean="0"/>
              <a:t> </a:t>
            </a:r>
            <a:r>
              <a:rPr lang="fr-FR" baseline="0" dirty="0" smtClean="0"/>
              <a:t>c’est-à-dire la quantité de monnaie en circulation dans la zone euro s’élève à </a:t>
            </a:r>
            <a:r>
              <a:rPr lang="fr-FR" b="1" baseline="0" dirty="0" smtClean="0"/>
              <a:t> 14 968 milliards d’euros [juin 2021]</a:t>
            </a:r>
            <a:r>
              <a:rPr lang="fr-FR" baseline="0" dirty="0" smtClean="0"/>
              <a:t>. Elle est composée à </a:t>
            </a:r>
            <a:r>
              <a:rPr lang="fr-FR" b="1" baseline="0" dirty="0" smtClean="0"/>
              <a:t>90</a:t>
            </a:r>
            <a:r>
              <a:rPr lang="fr-FR" b="0" baseline="0" dirty="0" smtClean="0"/>
              <a:t> % </a:t>
            </a:r>
            <a:r>
              <a:rPr lang="fr-FR" baseline="0" dirty="0" smtClean="0"/>
              <a:t>(soit 13 545 milliards d’euros) de monnaie scripturale et à </a:t>
            </a:r>
            <a:r>
              <a:rPr lang="fr-FR" b="1" baseline="0" dirty="0" smtClean="0"/>
              <a:t>10 % </a:t>
            </a:r>
            <a:r>
              <a:rPr lang="fr-FR" baseline="0" dirty="0" smtClean="0"/>
              <a:t>de monnaie fiduciaire (soit 1 423 milliards d’euros).</a:t>
            </a:r>
          </a:p>
          <a:p>
            <a:pPr marL="0" indent="0" algn="just">
              <a:buFontTx/>
              <a:buNone/>
            </a:pPr>
            <a:endParaRPr lang="fr-FR" baseline="0" dirty="0" smtClean="0"/>
          </a:p>
          <a:p>
            <a:pPr marL="0" indent="0" algn="just">
              <a:buFontTx/>
              <a:buNone/>
            </a:pPr>
            <a:r>
              <a:rPr lang="fr-FR" baseline="0" dirty="0" smtClean="0"/>
              <a:t>En France, la masse monétaire </a:t>
            </a:r>
            <a:r>
              <a:rPr lang="fr-FR" b="0" dirty="0" smtClean="0"/>
              <a:t>[M3]</a:t>
            </a:r>
            <a:r>
              <a:rPr lang="fr-FR" baseline="0" dirty="0" smtClean="0"/>
              <a:t> s’élève à </a:t>
            </a:r>
            <a:r>
              <a:rPr lang="fr-FR" b="1" baseline="0" dirty="0" smtClean="0"/>
              <a:t>2 994 milliards [juin 2021] </a:t>
            </a:r>
            <a:r>
              <a:rPr lang="fr-FR" baseline="0" dirty="0" smtClean="0"/>
              <a:t>et est composée à </a:t>
            </a:r>
            <a:r>
              <a:rPr lang="fr-FR" b="1" baseline="0" dirty="0" smtClean="0"/>
              <a:t>92 % </a:t>
            </a:r>
            <a:r>
              <a:rPr lang="fr-FR" baseline="0" dirty="0" smtClean="0"/>
              <a:t>(soit 2 743 milliards d’euros) de monnaie scripturale et à </a:t>
            </a:r>
            <a:r>
              <a:rPr lang="fr-FR" b="1" baseline="0" dirty="0" smtClean="0"/>
              <a:t>8 % </a:t>
            </a:r>
            <a:r>
              <a:rPr lang="fr-FR" baseline="0" dirty="0" smtClean="0"/>
              <a:t>(soit 251 milliards d’euros) de monnaie fiduciaire. </a:t>
            </a:r>
          </a:p>
          <a:p>
            <a:pPr marL="0" indent="0" algn="just">
              <a:buFontTx/>
              <a:buNone/>
            </a:pPr>
            <a:endParaRPr lang="fr-FR" baseline="0" dirty="0" smtClean="0"/>
          </a:p>
          <a:p>
            <a:pPr marL="0" indent="0" algn="just">
              <a:buFontTx/>
              <a:buNone/>
            </a:pPr>
            <a:r>
              <a:rPr lang="fr-FR" b="1" baseline="0" dirty="0" smtClean="0"/>
              <a:t>La monnaie créée reflète le niveau d’activité économique : </a:t>
            </a:r>
            <a:r>
              <a:rPr lang="fr-FR" baseline="0" dirty="0" smtClean="0"/>
              <a:t>lorsque le niveau d’activité évolue, la monnaie en circulation doit évoluer en conséquence (plus l’on consomme et plus l’on a besoin d’argent pour soutenir cette consommation).</a:t>
            </a:r>
          </a:p>
          <a:p>
            <a:pPr marL="0" indent="0" algn="just">
              <a:buFontTx/>
              <a:buNone/>
            </a:pPr>
            <a:endParaRPr lang="fr-FR" baseline="0" dirty="0" smtClean="0"/>
          </a:p>
          <a:p>
            <a:pPr marL="0" indent="0" algn="just">
              <a:buFontTx/>
              <a:buNone/>
            </a:pPr>
            <a:r>
              <a:rPr lang="fr-FR" baseline="0" dirty="0" smtClean="0"/>
              <a:t>[L’intervenant BDF trouvera en annexe la définition des agrégats monétaires M1, M2 et M3]</a:t>
            </a:r>
          </a:p>
          <a:p>
            <a:pPr marL="0" indent="0" algn="just">
              <a:buFontTx/>
              <a:buNone/>
            </a:pPr>
            <a:endParaRPr lang="fr-FR" baseline="0" dirty="0" smtClean="0"/>
          </a:p>
          <a:p>
            <a:pPr marL="0" indent="0" algn="just">
              <a:buFontTx/>
              <a:buNone/>
            </a:pPr>
            <a:r>
              <a:rPr lang="fr-FR" baseline="0" dirty="0" smtClean="0"/>
              <a:t>[Sources : </a:t>
            </a:r>
            <a:r>
              <a:rPr lang="fr-FR" dirty="0" smtClean="0"/>
              <a:t> </a:t>
            </a:r>
            <a:r>
              <a:rPr lang="fr-FR" baseline="0" dirty="0" smtClean="0"/>
              <a:t>Zone Euro : https://sdw.ecb.europa.eu/reports.do?node=1000003501</a:t>
            </a:r>
          </a:p>
          <a:p>
            <a:pPr marL="0" indent="0" algn="just">
              <a:buFontTx/>
              <a:buNone/>
            </a:pPr>
            <a:r>
              <a:rPr lang="fr-FR" baseline="0" dirty="0" smtClean="0"/>
              <a:t>France : https://publications.banque-france.fr/sites/default/files/medias/documents/bdf_234-2_monnaie_contreparties.pdf]</a:t>
            </a:r>
          </a:p>
          <a:p>
            <a:pPr marL="0" indent="0" algn="just">
              <a:buFontTx/>
              <a:buNone/>
            </a:pPr>
            <a:endParaRPr lang="fr-FR" baseline="0" dirty="0" smtClean="0"/>
          </a:p>
          <a:p>
            <a:pPr algn="just"/>
            <a:endParaRPr lang="fr-FR" dirty="0"/>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18</a:t>
            </a:fld>
            <a:endParaRPr lang="fr-FR" altLang="fr-FR"/>
          </a:p>
        </p:txBody>
      </p:sp>
    </p:spTree>
    <p:extLst>
      <p:ext uri="{BB962C8B-B14F-4D97-AF65-F5344CB8AC3E}">
        <p14:creationId xmlns:p14="http://schemas.microsoft.com/office/powerpoint/2010/main" val="361442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5988" y="33338"/>
            <a:ext cx="4965700" cy="3724275"/>
          </a:xfrm>
        </p:spPr>
      </p:sp>
      <p:sp>
        <p:nvSpPr>
          <p:cNvPr id="3" name="Espace réservé des notes 2"/>
          <p:cNvSpPr>
            <a:spLocks noGrp="1"/>
          </p:cNvSpPr>
          <p:nvPr>
            <p:ph type="body" idx="1"/>
          </p:nvPr>
        </p:nvSpPr>
        <p:spPr>
          <a:xfrm>
            <a:off x="122480" y="3753276"/>
            <a:ext cx="6552729" cy="5832648"/>
          </a:xfrm>
        </p:spPr>
        <p:txBody>
          <a:bodyPr/>
          <a:lstStyle/>
          <a:p>
            <a:pPr marL="0" indent="0" algn="just">
              <a:buFont typeface="Wingdings" panose="05000000000000000000" pitchFamily="2" charset="2"/>
              <a:buNone/>
            </a:pPr>
            <a:endParaRPr lang="fr-FR" baseline="0" dirty="0" smtClean="0"/>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19</a:t>
            </a:fld>
            <a:endParaRPr lang="fr-FR" altLang="fr-FR" dirty="0"/>
          </a:p>
        </p:txBody>
      </p:sp>
    </p:spTree>
    <p:extLst>
      <p:ext uri="{BB962C8B-B14F-4D97-AF65-F5344CB8AC3E}">
        <p14:creationId xmlns:p14="http://schemas.microsoft.com/office/powerpoint/2010/main" val="1360182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i="1" baseline="0" dirty="0" smtClean="0"/>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2</a:t>
            </a:fld>
            <a:endParaRPr lang="fr-FR" altLang="fr-FR"/>
          </a:p>
        </p:txBody>
      </p:sp>
    </p:spTree>
    <p:extLst>
      <p:ext uri="{BB962C8B-B14F-4D97-AF65-F5344CB8AC3E}">
        <p14:creationId xmlns:p14="http://schemas.microsoft.com/office/powerpoint/2010/main" val="1140486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5988" y="33338"/>
            <a:ext cx="4965700" cy="3724275"/>
          </a:xfrm>
        </p:spPr>
      </p:sp>
      <p:sp>
        <p:nvSpPr>
          <p:cNvPr id="3" name="Espace réservé des notes 2"/>
          <p:cNvSpPr>
            <a:spLocks noGrp="1"/>
          </p:cNvSpPr>
          <p:nvPr>
            <p:ph type="body" idx="1"/>
          </p:nvPr>
        </p:nvSpPr>
        <p:spPr>
          <a:xfrm>
            <a:off x="122480" y="3753276"/>
            <a:ext cx="6552729" cy="5832648"/>
          </a:xfrm>
        </p:spPr>
        <p:txBody>
          <a:bodyPr/>
          <a:lstStyle/>
          <a:p>
            <a:endParaRPr lang="fr-FR" dirty="0" smtClean="0"/>
          </a:p>
          <a:p>
            <a:pPr marL="0" indent="0" algn="just">
              <a:buFont typeface="Wingdings" panose="05000000000000000000" pitchFamily="2" charset="2"/>
              <a:buNone/>
            </a:pPr>
            <a:r>
              <a:rPr lang="fr-FR" b="1" dirty="0" smtClean="0"/>
              <a:t>La monnaie de banque centrale</a:t>
            </a:r>
            <a:r>
              <a:rPr lang="fr-FR" dirty="0" smtClean="0"/>
              <a:t>, également appelée </a:t>
            </a:r>
            <a:r>
              <a:rPr lang="fr-FR" b="1" dirty="0" smtClean="0"/>
              <a:t>« monnaie centrale »</a:t>
            </a:r>
            <a:r>
              <a:rPr lang="fr-FR" b="0" dirty="0" smtClean="0"/>
              <a:t>,</a:t>
            </a:r>
            <a:r>
              <a:rPr lang="fr-FR" b="1" dirty="0" smtClean="0"/>
              <a:t> </a:t>
            </a:r>
            <a:r>
              <a:rPr lang="fr-FR" dirty="0" smtClean="0"/>
              <a:t>c’est de la monnaie émise directement par une banque centrale. Elle peut prendre deux formes (voir schéma) : </a:t>
            </a:r>
          </a:p>
          <a:p>
            <a:pPr marL="0" indent="0" algn="just">
              <a:buFont typeface="Wingdings" panose="05000000000000000000" pitchFamily="2" charset="2"/>
              <a:buNone/>
            </a:pPr>
            <a:endParaRPr lang="fr-FR" dirty="0" smtClean="0"/>
          </a:p>
          <a:p>
            <a:pPr marL="171450" indent="-171450" algn="just">
              <a:buFont typeface="Arial" panose="020B0604020202020204" pitchFamily="34" charset="0"/>
              <a:buChar char="•"/>
            </a:pPr>
            <a:r>
              <a:rPr lang="fr-FR" dirty="0" smtClean="0"/>
              <a:t>Les pièces et les billets, </a:t>
            </a:r>
            <a:r>
              <a:rPr lang="fr-FR" strike="noStrike" dirty="0" smtClean="0"/>
              <a:t>c’est-à-dire </a:t>
            </a:r>
            <a:r>
              <a:rPr lang="fr-FR" dirty="0" smtClean="0"/>
              <a:t>la monnaie fiduciaire. Par les billets,, la monnaie de banque centrale est mise à disposition des citoyens. </a:t>
            </a:r>
            <a:r>
              <a:rPr lang="fr-FR" b="1" dirty="0" smtClean="0"/>
              <a:t>On dit que grâce aux espèces, les citoyens ont tous accès à la monnaie</a:t>
            </a:r>
            <a:r>
              <a:rPr lang="fr-FR" b="1" baseline="0" dirty="0" smtClean="0"/>
              <a:t> centrale.</a:t>
            </a:r>
            <a:endParaRPr lang="fr-FR" b="1" dirty="0" smtClean="0"/>
          </a:p>
          <a:p>
            <a:pPr marL="0" indent="0" algn="just">
              <a:buFont typeface="Arial" panose="020B0604020202020204" pitchFamily="34" charset="0"/>
              <a:buNone/>
            </a:pPr>
            <a:endParaRPr lang="fr-FR" dirty="0" smtClean="0"/>
          </a:p>
          <a:p>
            <a:pPr marL="171450" indent="-171450" algn="just">
              <a:buFont typeface="Arial" panose="020B0604020202020204" pitchFamily="34" charset="0"/>
              <a:buChar char="•"/>
            </a:pPr>
            <a:r>
              <a:rPr lang="fr-FR" b="1" dirty="0" smtClean="0"/>
              <a:t>Les sommes placées par les banques commerciales sur les comptes qu’elles détiennent auprès de la banque centrale</a:t>
            </a:r>
            <a:r>
              <a:rPr lang="fr-FR" dirty="0" smtClean="0"/>
              <a:t>. </a:t>
            </a:r>
          </a:p>
          <a:p>
            <a:pPr marL="0" indent="0" algn="just">
              <a:buFont typeface="Arial" panose="020B0604020202020204" pitchFamily="34" charset="0"/>
              <a:buNone/>
            </a:pPr>
            <a:r>
              <a:rPr lang="fr-FR" dirty="0" smtClean="0"/>
              <a:t>En effet, chaque banque commerciale a un compte auprès de la banque centrale de son pays pour s’approvisionner en billets de banque mais aussi parce que la banque centrale lui impose d’y laisser des sommes en réserve (les « réserves obligatoires »). Ce compte sert également pour les opérations de prêt que la banque centrale accorde aux banques commerciales dans le cadre de sa politique monétaire. Ce compte permet</a:t>
            </a:r>
            <a:r>
              <a:rPr lang="fr-FR" baseline="0" dirty="0" smtClean="0"/>
              <a:t> aussi de régler les échanges d’actifs financiers sur les marchés financiers.</a:t>
            </a:r>
            <a:endParaRPr lang="fr-FR" dirty="0" smtClean="0"/>
          </a:p>
          <a:p>
            <a:pPr marL="0" indent="0" algn="just">
              <a:buFont typeface="Arial" panose="020B0604020202020204" pitchFamily="34" charset="0"/>
              <a:buNone/>
            </a:pPr>
            <a:endParaRPr lang="fr-FR" b="1" dirty="0" smtClean="0"/>
          </a:p>
          <a:p>
            <a:pPr marL="0" indent="0" algn="just">
              <a:buFont typeface="Arial" panose="020B0604020202020204" pitchFamily="34" charset="0"/>
              <a:buNone/>
            </a:pPr>
            <a:r>
              <a:rPr lang="fr-FR" b="1" dirty="0" smtClean="0"/>
              <a:t>L’ensemble « sommes placées par les banques commerciales sur leurs comptes auprès de la banque centrale » + « montant des pièces et billets en circulation » = « montant total de la monnaie centrale ».</a:t>
            </a:r>
            <a:r>
              <a:rPr lang="fr-FR" dirty="0" smtClean="0"/>
              <a:t> </a:t>
            </a:r>
          </a:p>
          <a:p>
            <a:pPr marL="0" indent="0" algn="just">
              <a:buFont typeface="Arial" panose="020B0604020202020204" pitchFamily="34" charset="0"/>
              <a:buNone/>
            </a:pPr>
            <a:endParaRPr lang="fr-FR" dirty="0" smtClean="0"/>
          </a:p>
          <a:p>
            <a:pPr marL="0" indent="0" algn="just">
              <a:buFont typeface="Arial" panose="020B0604020202020204" pitchFamily="34" charset="0"/>
              <a:buNone/>
            </a:pPr>
            <a:r>
              <a:rPr lang="fr-FR" sz="1200" kern="1200" dirty="0" smtClean="0">
                <a:solidFill>
                  <a:schemeClr val="tx1"/>
                </a:solidFill>
                <a:effectLst/>
                <a:latin typeface="Arial" charset="0"/>
                <a:ea typeface="+mn-ea"/>
                <a:cs typeface="+mn-cs"/>
              </a:rPr>
              <a:t>Les billets permettent de rendre disponible la monnaie centrale auprès du grand public. La monnaie centrale est un bien public. Elle permet de maintenir un lien direct entre la banque centrale et les citoyens. </a:t>
            </a:r>
          </a:p>
          <a:p>
            <a:pPr marL="0" indent="0" algn="just">
              <a:buFont typeface="Arial" panose="020B0604020202020204" pitchFamily="34" charset="0"/>
              <a:buNone/>
            </a:pPr>
            <a:endParaRPr lang="fr-FR" sz="1200" kern="1200" dirty="0" smtClean="0">
              <a:solidFill>
                <a:schemeClr val="tx1"/>
              </a:solidFill>
              <a:effectLst/>
              <a:latin typeface="Arial" charset="0"/>
              <a:ea typeface="+mn-ea"/>
              <a:cs typeface="+mn-cs"/>
            </a:endParaRPr>
          </a:p>
          <a:p>
            <a:pPr marL="0" marR="0" lvl="0" indent="0" algn="just"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fr-FR" baseline="0" dirty="0" smtClean="0"/>
              <a:t>Lors que vous avez un billet de 10€  en poche, c’est la banque centrale qui vous garantit sa valeur. D’ailleurs pour information, les billets sont au passif du bilan des banques centrales car la banque centrale est responsable du crédit sur votre compte si vous déposez ce billet au guichet de votre banque commerciale qui elle-même le dépose à la banque centrale.</a:t>
            </a:r>
          </a:p>
          <a:p>
            <a:pPr marL="0" indent="0" algn="just">
              <a:buFont typeface="Arial" panose="020B0604020202020204" pitchFamily="34" charset="0"/>
              <a:buNone/>
            </a:pPr>
            <a:endParaRPr lang="fr-FR" dirty="0"/>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20</a:t>
            </a:fld>
            <a:endParaRPr lang="fr-FR" altLang="fr-FR" dirty="0"/>
          </a:p>
        </p:txBody>
      </p:sp>
    </p:spTree>
    <p:extLst>
      <p:ext uri="{BB962C8B-B14F-4D97-AF65-F5344CB8AC3E}">
        <p14:creationId xmlns:p14="http://schemas.microsoft.com/office/powerpoint/2010/main" val="29908299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5988" y="33338"/>
            <a:ext cx="4965700" cy="3724275"/>
          </a:xfrm>
        </p:spPr>
      </p:sp>
      <p:sp>
        <p:nvSpPr>
          <p:cNvPr id="3" name="Espace réservé des notes 2"/>
          <p:cNvSpPr>
            <a:spLocks noGrp="1"/>
          </p:cNvSpPr>
          <p:nvPr>
            <p:ph type="body" idx="1"/>
          </p:nvPr>
        </p:nvSpPr>
        <p:spPr>
          <a:xfrm>
            <a:off x="122480" y="3753276"/>
            <a:ext cx="6552729" cy="5832648"/>
          </a:xfrm>
        </p:spPr>
        <p:txBody>
          <a:bodyPr/>
          <a:lstStyle/>
          <a:p>
            <a:pPr marL="0" indent="0" algn="just">
              <a:buFont typeface="Arial" panose="020B0604020202020204" pitchFamily="34" charset="0"/>
              <a:buNone/>
            </a:pPr>
            <a:endParaRPr lang="fr-FR" dirty="0" smtClean="0"/>
          </a:p>
          <a:p>
            <a:pPr marL="0" indent="0" algn="just">
              <a:buFont typeface="Arial" panose="020B0604020202020204" pitchFamily="34" charset="0"/>
              <a:buNone/>
            </a:pPr>
            <a:r>
              <a:rPr lang="fr-FR" dirty="0" smtClean="0"/>
              <a:t>La monnaie commerciale est quant à elle émise par les banques commerciales.</a:t>
            </a:r>
            <a:r>
              <a:rPr lang="fr-FR" baseline="0" dirty="0" smtClean="0"/>
              <a:t> C’est de la monnaie disponible sur nos comptes bancaires en tant qu’agents économiques.</a:t>
            </a:r>
          </a:p>
          <a:p>
            <a:pPr marL="0" indent="0" algn="just">
              <a:buFont typeface="Arial" panose="020B0604020202020204" pitchFamily="34" charset="0"/>
              <a:buNone/>
            </a:pPr>
            <a:endParaRPr lang="fr-FR" dirty="0" smtClean="0"/>
          </a:p>
          <a:p>
            <a:pPr marL="0" indent="0" algn="just">
              <a:buFont typeface="Arial" panose="020B0604020202020204" pitchFamily="34" charset="0"/>
              <a:buNone/>
            </a:pPr>
            <a:r>
              <a:rPr lang="fr-FR" dirty="0" smtClean="0"/>
              <a:t>Les sommes inscrites sur les comptes des clients dans les banques commerciales ou les établissements de paiement ne correspondent pas à de la monnaie centrale, mais à de la </a:t>
            </a:r>
            <a:r>
              <a:rPr lang="fr-FR" b="1" dirty="0" smtClean="0"/>
              <a:t>monnaie commerciale</a:t>
            </a:r>
            <a:r>
              <a:rPr lang="fr-FR" dirty="0" smtClean="0"/>
              <a:t>. Ce sont les banques commerciales qui la créent, lorsqu’elles accordent des crédits à leurs clients et créditent les comptes de ces derniers du montant de ces crédits, ou encore lorsqu’elles créditent les comptes des clients qui leur remettent des billets ou des chèques ou qui reçoivent des virements. Les clients ont alors une créance sur la banque commerciale. </a:t>
            </a:r>
          </a:p>
          <a:p>
            <a:pPr marL="0" indent="0" algn="just">
              <a:buFont typeface="Arial" panose="020B0604020202020204" pitchFamily="34" charset="0"/>
              <a:buNone/>
            </a:pPr>
            <a:endParaRPr lang="fr-FR" dirty="0" smtClean="0"/>
          </a:p>
          <a:p>
            <a:pPr marL="0" indent="0" algn="just">
              <a:buFont typeface="Arial" panose="020B0604020202020204" pitchFamily="34" charset="0"/>
              <a:buNone/>
            </a:pPr>
            <a:r>
              <a:rPr lang="fr-FR" b="1" dirty="0" smtClean="0"/>
              <a:t>Il y a un lien entre monnaie centrale et monnaie commerciale : il est possible pour tout un chacun de retirer de l’argent de son compte bancaire pour le convertir en billets et réciproquement. </a:t>
            </a:r>
          </a:p>
          <a:p>
            <a:pPr marL="0" indent="0" algn="just">
              <a:buFont typeface="Arial" panose="020B0604020202020204" pitchFamily="34" charset="0"/>
              <a:buNone/>
            </a:pPr>
            <a:endParaRPr lang="fr-FR" b="1" dirty="0" smtClean="0"/>
          </a:p>
          <a:p>
            <a:pPr marL="0" indent="0" algn="just">
              <a:buFont typeface="Arial" panose="020B0604020202020204" pitchFamily="34" charset="0"/>
              <a:buNone/>
            </a:pPr>
            <a:r>
              <a:rPr lang="fr-FR" b="1" dirty="0" smtClean="0"/>
              <a:t>On dit que la monnaie centrale et la monnaie commerciale sont échangeables au pair. C’est cette parité</a:t>
            </a:r>
            <a:r>
              <a:rPr lang="fr-FR" b="1" baseline="0" dirty="0" smtClean="0"/>
              <a:t> qui est essentielle à la confiance des agents économiques dans la monnaie.</a:t>
            </a:r>
            <a:endParaRPr lang="fr-FR" b="1" dirty="0" smtClean="0"/>
          </a:p>
          <a:p>
            <a:pPr marL="0" indent="0" algn="just">
              <a:buFont typeface="Arial" panose="020B0604020202020204" pitchFamily="34" charset="0"/>
              <a:buNone/>
            </a:pPr>
            <a:endParaRPr lang="fr-FR" b="1" dirty="0" smtClean="0"/>
          </a:p>
          <a:p>
            <a:pPr marL="0" indent="0" algn="just">
              <a:buFont typeface="Arial" panose="020B0604020202020204" pitchFamily="34" charset="0"/>
              <a:buNone/>
            </a:pPr>
            <a:r>
              <a:rPr lang="fr-FR" b="1" dirty="0" smtClean="0"/>
              <a:t>La monnaie commerciale</a:t>
            </a:r>
            <a:r>
              <a:rPr lang="fr-FR" b="1" baseline="0" dirty="0" smtClean="0"/>
              <a:t> constitue le support privilégié des échanges entre agents économiques </a:t>
            </a:r>
            <a:r>
              <a:rPr lang="fr-FR" b="1" u="sng" baseline="0" dirty="0" smtClean="0"/>
              <a:t>dans une économie numérisée</a:t>
            </a:r>
            <a:r>
              <a:rPr lang="fr-FR" b="1" baseline="0" dirty="0" smtClean="0"/>
              <a:t>.</a:t>
            </a:r>
            <a:endParaRPr lang="fr-FR" b="1" dirty="0" smtClean="0"/>
          </a:p>
          <a:p>
            <a:pPr marL="0" indent="0" algn="just">
              <a:buFont typeface="Arial" panose="020B0604020202020204" pitchFamily="34" charset="0"/>
              <a:buNone/>
            </a:pPr>
            <a:endParaRPr lang="fr-FR" b="1" dirty="0" smtClean="0"/>
          </a:p>
          <a:p>
            <a:pPr marL="0" indent="0" algn="just">
              <a:buFont typeface="Arial" panose="020B0604020202020204" pitchFamily="34" charset="0"/>
              <a:buNone/>
            </a:pPr>
            <a:endParaRPr lang="fr-FR" b="1" dirty="0" smtClean="0"/>
          </a:p>
          <a:p>
            <a:pPr marL="0" indent="0" algn="just">
              <a:buFont typeface="Arial" panose="020B0604020202020204" pitchFamily="34" charset="0"/>
              <a:buNone/>
            </a:pPr>
            <a:r>
              <a:rPr lang="fr-FR" dirty="0" smtClean="0"/>
              <a:t>[Pour voir ce qui entre dans la masse monétaire, cf. slide en annexe]</a:t>
            </a:r>
          </a:p>
          <a:p>
            <a:endParaRPr lang="fr-FR" dirty="0"/>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21</a:t>
            </a:fld>
            <a:endParaRPr lang="fr-FR" altLang="fr-FR" dirty="0"/>
          </a:p>
        </p:txBody>
      </p:sp>
    </p:spTree>
    <p:extLst>
      <p:ext uri="{BB962C8B-B14F-4D97-AF65-F5344CB8AC3E}">
        <p14:creationId xmlns:p14="http://schemas.microsoft.com/office/powerpoint/2010/main" val="1761561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kern="1200" dirty="0" smtClean="0">
                <a:solidFill>
                  <a:schemeClr val="tx1"/>
                </a:solidFill>
                <a:effectLst/>
                <a:latin typeface="Arial" charset="0"/>
                <a:ea typeface="+mn-ea"/>
                <a:cs typeface="+mn-cs"/>
              </a:rPr>
              <a:t>La confiance en la monnaie est assurée par le rôle d’</a:t>
            </a:r>
            <a:r>
              <a:rPr lang="fr-FR" sz="1200" b="1" kern="1200" dirty="0" smtClean="0">
                <a:solidFill>
                  <a:schemeClr val="tx1"/>
                </a:solidFill>
                <a:effectLst/>
                <a:latin typeface="Arial" charset="0"/>
                <a:ea typeface="+mn-ea"/>
                <a:cs typeface="+mn-cs"/>
              </a:rPr>
              <a:t>ancrage</a:t>
            </a:r>
            <a:r>
              <a:rPr lang="fr-FR" sz="1200" kern="1200" dirty="0" smtClean="0">
                <a:solidFill>
                  <a:schemeClr val="tx1"/>
                </a:solidFill>
                <a:effectLst/>
                <a:latin typeface="Arial" charset="0"/>
                <a:ea typeface="+mn-ea"/>
                <a:cs typeface="+mn-cs"/>
              </a:rPr>
              <a:t> de la monnaie centrale.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200" kern="1200" dirty="0" smtClean="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kern="1200" dirty="0" smtClean="0">
                <a:solidFill>
                  <a:schemeClr val="tx1"/>
                </a:solidFill>
                <a:effectLst/>
                <a:latin typeface="Arial" charset="0"/>
                <a:ea typeface="+mn-ea"/>
                <a:cs typeface="+mn-cs"/>
              </a:rPr>
              <a:t>La monnaie a la même valeur quelle que soit sa forme car l’argent déposé sur votre compte bancaire (en monnaie commerciale) est ancré sur la monnaie de banque centrale, c’est-à-dire que vous pourriez décider de transformer tout ou partie de l’argent sur votre compte en monnaie fiduciaire.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200" kern="1200" dirty="0" smtClean="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kern="1200" dirty="0" smtClean="0">
                <a:solidFill>
                  <a:schemeClr val="tx1"/>
                </a:solidFill>
                <a:effectLst/>
                <a:latin typeface="Arial" charset="0"/>
                <a:ea typeface="+mn-ea"/>
                <a:cs typeface="+mn-cs"/>
              </a:rPr>
              <a:t>Dit autrement, 10 euros sur votre compte bancaire valent 10 euros en billets. 10 euros en monnaie fiduciaire valent 10 euros en monnaie commerciale et 10 euros en monnaie centrale. </a:t>
            </a:r>
          </a:p>
          <a:p>
            <a:endParaRPr lang="fr-FR" dirty="0"/>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22</a:t>
            </a:fld>
            <a:endParaRPr lang="fr-FR" altLang="fr-FR"/>
          </a:p>
        </p:txBody>
      </p:sp>
    </p:spTree>
    <p:extLst>
      <p:ext uri="{BB962C8B-B14F-4D97-AF65-F5344CB8AC3E}">
        <p14:creationId xmlns:p14="http://schemas.microsoft.com/office/powerpoint/2010/main" val="4168315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smtClean="0">
                <a:hlinkClick r:id="rId3"/>
              </a:rPr>
              <a:t>https://www.youtube.com/watch?v=6bDQG9LWwk4&amp;list=PL0usNGW1865yE7D83hLoh35xzky0gakwx&amp;index=6</a:t>
            </a:r>
            <a:endParaRPr lang="fr-FR"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200" i="1"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i="1" dirty="0" smtClean="0"/>
              <a:t>Cliquer</a:t>
            </a:r>
            <a:r>
              <a:rPr lang="fr-FR" sz="1200" i="1" baseline="0" dirty="0" smtClean="0"/>
              <a:t> sur la vidéo pour la lancer. Durée de la vidéo : 3m20.</a:t>
            </a:r>
          </a:p>
          <a:p>
            <a:endParaRPr lang="fr-FR"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fr-FR" i="1" baseline="0" dirty="0" smtClean="0"/>
              <a:t>Cette vidéo fait partie de la collection pédagogique des ABC de l’économie. Courte et ludique, elle permet de faire la synthèse de ce qui a été dit précédemment. </a:t>
            </a:r>
          </a:p>
          <a:p>
            <a:pPr marL="0" indent="0" algn="just" defTabSz="914217">
              <a:buFont typeface="Arial" panose="020B0604020202020204" pitchFamily="34" charset="0"/>
              <a:buNone/>
              <a:defRPr/>
            </a:pPr>
            <a:endParaRPr lang="fr-FR" dirty="0" smtClean="0"/>
          </a:p>
          <a:p>
            <a:pPr algn="just" defTabSz="914217">
              <a:defRPr/>
            </a:pPr>
            <a:r>
              <a:rPr lang="fr-FR" b="1" i="0" baseline="0" dirty="0" smtClean="0"/>
              <a:t>En résumé : </a:t>
            </a:r>
          </a:p>
          <a:p>
            <a:pPr marL="171416" indent="-171416" algn="just" defTabSz="914217">
              <a:buFont typeface="Arial" panose="020B0604020202020204" pitchFamily="34" charset="0"/>
              <a:buChar char="•"/>
              <a:defRPr/>
            </a:pPr>
            <a:r>
              <a:rPr lang="fr-FR" i="0" baseline="0" dirty="0" smtClean="0"/>
              <a:t>Fonctions de la monnaie</a:t>
            </a:r>
          </a:p>
          <a:p>
            <a:pPr marL="171416" indent="-171416" algn="just" defTabSz="914217">
              <a:buFont typeface="Arial" panose="020B0604020202020204" pitchFamily="34" charset="0"/>
              <a:buChar char="•"/>
              <a:defRPr/>
            </a:pPr>
            <a:r>
              <a:rPr lang="fr-FR" i="0" baseline="0" dirty="0" smtClean="0"/>
              <a:t>Les différentes formes de monnaie</a:t>
            </a:r>
          </a:p>
          <a:p>
            <a:pPr marL="171416" indent="-171416" algn="just" defTabSz="914217">
              <a:buFont typeface="Arial" panose="020B0604020202020204" pitchFamily="34" charset="0"/>
              <a:buChar char="•"/>
              <a:defRPr/>
            </a:pPr>
            <a:r>
              <a:rPr lang="fr-FR" i="0" baseline="0" dirty="0" smtClean="0"/>
              <a:t>D’où vient la monnaie ?</a:t>
            </a:r>
          </a:p>
          <a:p>
            <a:pPr marL="171416" indent="-171416" algn="just" defTabSz="914217">
              <a:buFont typeface="Arial" panose="020B0604020202020204" pitchFamily="34" charset="0"/>
              <a:buChar char="•"/>
              <a:defRPr/>
            </a:pPr>
            <a:r>
              <a:rPr lang="fr-FR" i="0" baseline="0" dirty="0" smtClean="0"/>
              <a:t>Différences monnaie commerciale/monnaie centrale</a:t>
            </a:r>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23</a:t>
            </a:fld>
            <a:endParaRPr lang="fr-FR" altLang="fr-FR" dirty="0"/>
          </a:p>
        </p:txBody>
      </p:sp>
    </p:spTree>
    <p:extLst>
      <p:ext uri="{BB962C8B-B14F-4D97-AF65-F5344CB8AC3E}">
        <p14:creationId xmlns:p14="http://schemas.microsoft.com/office/powerpoint/2010/main" val="20265549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0" i="1" dirty="0" smtClean="0"/>
              <a:t>Annonce</a:t>
            </a:r>
            <a:r>
              <a:rPr lang="fr-FR" sz="1200" b="0" i="1" baseline="0" dirty="0" smtClean="0"/>
              <a:t> du plan de la présentation</a:t>
            </a:r>
            <a:endParaRPr lang="fr-FR" sz="1200" b="0" i="1" dirty="0" smtClean="0"/>
          </a:p>
          <a:p>
            <a:endParaRPr lang="fr-FR" i="1" dirty="0"/>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24</a:t>
            </a:fld>
            <a:endParaRPr lang="fr-FR" altLang="fr-FR" dirty="0"/>
          </a:p>
        </p:txBody>
      </p:sp>
    </p:spTree>
    <p:extLst>
      <p:ext uri="{BB962C8B-B14F-4D97-AF65-F5344CB8AC3E}">
        <p14:creationId xmlns:p14="http://schemas.microsoft.com/office/powerpoint/2010/main" val="25119159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1" y="4718051"/>
            <a:ext cx="6799263" cy="4468813"/>
          </a:xfrm>
        </p:spPr>
        <p:txBody>
          <a:bodyPr/>
          <a:lstStyle/>
          <a:p>
            <a:pPr marL="0" indent="0" algn="l">
              <a:buFont typeface="Wingdings" panose="05000000000000000000" pitchFamily="2" charset="2"/>
              <a:buNone/>
            </a:pPr>
            <a:r>
              <a:rPr lang="fr-FR" sz="1200" kern="1200" dirty="0" smtClean="0">
                <a:solidFill>
                  <a:schemeClr val="tx1"/>
                </a:solidFill>
                <a:effectLst/>
                <a:latin typeface="Arial" charset="0"/>
                <a:ea typeface="+mn-ea"/>
                <a:cs typeface="+mn-cs"/>
              </a:rPr>
              <a:t>Il y a aujourd’hui, toutes les études le prouvent, une tendance à une baisse de l’utilisation des espèces dans notre quotidien. D’abord, cela s’explique bien sûr par l’accélération de la dématérialisation des paiements. </a:t>
            </a:r>
            <a:endParaRPr lang="fr-FR" sz="1200" dirty="0" smtClean="0">
              <a:latin typeface="Myriad Pro"/>
              <a:cs typeface="Myanmar Text" panose="020B0502040204020203" pitchFamily="34" charset="0"/>
            </a:endParaRPr>
          </a:p>
          <a:p>
            <a:pPr marL="0" indent="0" algn="l">
              <a:buFont typeface="Wingdings" panose="05000000000000000000" pitchFamily="2" charset="2"/>
              <a:buNone/>
            </a:pPr>
            <a:endParaRPr lang="fr-FR" sz="1200" dirty="0" smtClean="0">
              <a:latin typeface="Myriad Pro"/>
              <a:cs typeface="Myanmar Text" panose="020B0502040204020203" pitchFamily="34" charset="0"/>
            </a:endParaRPr>
          </a:p>
          <a:p>
            <a:pPr marL="0" indent="0" algn="l">
              <a:buFont typeface="Wingdings" panose="05000000000000000000" pitchFamily="2" charset="2"/>
              <a:buNone/>
            </a:pPr>
            <a:r>
              <a:rPr lang="fr-FR" sz="1200" kern="1200" dirty="0" smtClean="0">
                <a:solidFill>
                  <a:schemeClr val="tx1"/>
                </a:solidFill>
                <a:effectLst/>
                <a:latin typeface="Arial" charset="0"/>
                <a:ea typeface="+mn-ea"/>
                <a:cs typeface="+mn-cs"/>
              </a:rPr>
              <a:t>Aujourd’hui, sur 100€ en circulation : 20 sont utilisés pour payer, 40 sont stockés, c’est-à-dire gardés chez soi, et 40 se trouvent en dehors de la zone euro.</a:t>
            </a:r>
            <a:endParaRPr lang="fr-FR" sz="1200" baseline="0" dirty="0" smtClean="0">
              <a:latin typeface="Myriad Pro"/>
              <a:cs typeface="Myanmar Text" panose="020B0502040204020203" pitchFamily="34" charset="0"/>
            </a:endParaRPr>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25</a:t>
            </a:fld>
            <a:endParaRPr lang="fr-FR" altLang="fr-FR"/>
          </a:p>
        </p:txBody>
      </p:sp>
    </p:spTree>
    <p:extLst>
      <p:ext uri="{BB962C8B-B14F-4D97-AF65-F5344CB8AC3E}">
        <p14:creationId xmlns:p14="http://schemas.microsoft.com/office/powerpoint/2010/main" val="26767288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1" y="4718051"/>
            <a:ext cx="6799263" cy="4468813"/>
          </a:xfrm>
        </p:spPr>
        <p:txBody>
          <a:bodyPr/>
          <a:lstStyle/>
          <a:p>
            <a:pPr marL="0" indent="0" algn="l">
              <a:buFont typeface="Wingdings" panose="05000000000000000000" pitchFamily="2" charset="2"/>
              <a:buNone/>
            </a:pPr>
            <a:r>
              <a:rPr lang="fr-FR" sz="1200" dirty="0" smtClean="0">
                <a:latin typeface="Myriad Pro"/>
                <a:cs typeface="Myanmar Text" panose="020B0502040204020203" pitchFamily="34" charset="0"/>
              </a:rPr>
              <a:t>Sur</a:t>
            </a:r>
            <a:r>
              <a:rPr lang="fr-FR" sz="1200" baseline="0" dirty="0" smtClean="0">
                <a:latin typeface="Myriad Pro"/>
                <a:cs typeface="Myanmar Text" panose="020B0502040204020203" pitchFamily="34" charset="0"/>
              </a:rPr>
              <a:t> l’utilisation des différents moyens de paiements, on observe :</a:t>
            </a:r>
          </a:p>
          <a:p>
            <a:pPr marL="0" indent="0" algn="l">
              <a:buFont typeface="Wingdings" panose="05000000000000000000" pitchFamily="2" charset="2"/>
              <a:buNone/>
            </a:pPr>
            <a:endParaRPr lang="fr-FR" sz="1200" baseline="0" dirty="0" smtClean="0">
              <a:latin typeface="Myriad Pro"/>
              <a:cs typeface="Myanmar Text" panose="020B0502040204020203" pitchFamily="34" charset="0"/>
            </a:endParaRPr>
          </a:p>
          <a:p>
            <a:pPr marL="171450" indent="-171450" algn="l">
              <a:buFont typeface="Arial" panose="020B0604020202020204" pitchFamily="34" charset="0"/>
              <a:buChar char="•"/>
            </a:pPr>
            <a:r>
              <a:rPr lang="fr-FR" sz="1200" b="1" baseline="0" dirty="0" smtClean="0">
                <a:latin typeface="Myriad Pro"/>
                <a:cs typeface="Myanmar Text" panose="020B0502040204020203" pitchFamily="34" charset="0"/>
              </a:rPr>
              <a:t>Une digitalisation des paiements : </a:t>
            </a:r>
            <a:r>
              <a:rPr lang="fr-FR" sz="1200" baseline="0" dirty="0" smtClean="0">
                <a:latin typeface="Myriad Pro"/>
                <a:cs typeface="Myanmar Text" panose="020B0502040204020203" pitchFamily="34" charset="0"/>
              </a:rPr>
              <a:t>recul très net, accentué par la pandémie, des paiements par chèque et en espèces, au profit de paiement sans contact et du paiement sur Internet. Pour le paiement sans contact par exemple, </a:t>
            </a:r>
            <a:r>
              <a:rPr lang="fr-FR" sz="1200" kern="1200" baseline="0" dirty="0" smtClean="0">
                <a:effectLst/>
                <a:latin typeface="Arial" charset="0"/>
                <a:ea typeface="+mn-ea"/>
                <a:cs typeface="+mn-cs"/>
              </a:rPr>
              <a:t>i</a:t>
            </a:r>
            <a:r>
              <a:rPr lang="fr-FR" sz="1200" kern="1200" dirty="0" smtClean="0">
                <a:effectLst/>
                <a:latin typeface="Arial" charset="0"/>
                <a:ea typeface="+mn-ea"/>
                <a:cs typeface="+mn-cs"/>
              </a:rPr>
              <a:t>l représente désormais la moitié des paiements par carte, contre un tiers un an plus tôt.</a:t>
            </a:r>
            <a:endParaRPr lang="fr-FR" sz="1200" kern="1200" baseline="0" dirty="0" smtClean="0">
              <a:effectLst/>
              <a:latin typeface="Arial" charset="0"/>
              <a:ea typeface="+mn-ea"/>
              <a:cs typeface="+mn-cs"/>
            </a:endParaRPr>
          </a:p>
          <a:p>
            <a:pPr algn="l"/>
            <a:r>
              <a:rPr lang="fr-FR" sz="1200" kern="1200" baseline="0" dirty="0" smtClean="0">
                <a:effectLst/>
                <a:latin typeface="Arial" charset="0"/>
                <a:ea typeface="+mn-ea"/>
                <a:cs typeface="+mn-cs"/>
              </a:rPr>
              <a:t>[Source :</a:t>
            </a:r>
            <a:r>
              <a:rPr lang="fr-FR" sz="1200" dirty="0" smtClean="0"/>
              <a:t> https://www.banque-france.fr/sites/default/files/medias/documents/821162_osmp_2020_web.pdf]</a:t>
            </a:r>
          </a:p>
          <a:p>
            <a:pPr algn="l"/>
            <a:endParaRPr lang="fr-FR" sz="1200" baseline="0" dirty="0" smtClean="0">
              <a:latin typeface="Myriad Pro"/>
              <a:cs typeface="Myanmar Text" panose="020B0502040204020203" pitchFamily="34" charset="0"/>
            </a:endParaRPr>
          </a:p>
          <a:p>
            <a:pPr algn="l"/>
            <a:r>
              <a:rPr lang="fr-FR" sz="1200" baseline="0" dirty="0" smtClean="0">
                <a:latin typeface="Myriad Pro"/>
                <a:cs typeface="Myanmar Text" panose="020B0502040204020203" pitchFamily="34" charset="0"/>
              </a:rPr>
              <a:t>Et nous le verrons plus tard, le paysage compte désormais de nouveaux acteurs dont l’émergence a bousculé les pratiques.</a:t>
            </a:r>
          </a:p>
          <a:p>
            <a:pPr algn="l"/>
            <a:endParaRPr lang="fr-FR" sz="1200" baseline="0" dirty="0" smtClean="0">
              <a:latin typeface="Myriad Pro"/>
              <a:cs typeface="Myanmar Text" panose="020B0502040204020203" pitchFamily="34" charset="0"/>
            </a:endParaRPr>
          </a:p>
          <a:p>
            <a:pPr marL="171450" indent="-171450" algn="l">
              <a:buFont typeface="Arial" panose="020B0604020202020204" pitchFamily="34" charset="0"/>
              <a:buChar char="•"/>
            </a:pPr>
            <a:r>
              <a:rPr lang="fr-FR" sz="1200" b="1" baseline="0" dirty="0" smtClean="0">
                <a:latin typeface="Myriad Pro"/>
                <a:cs typeface="Myanmar Text" panose="020B0502040204020203" pitchFamily="34" charset="0"/>
              </a:rPr>
              <a:t>L’émergence de nouveaux acteurs :</a:t>
            </a:r>
            <a:r>
              <a:rPr lang="fr-FR" sz="1200" baseline="0" dirty="0" smtClean="0">
                <a:latin typeface="Myriad Pro"/>
                <a:cs typeface="Myanmar Text" panose="020B0502040204020203" pitchFamily="34" charset="0"/>
              </a:rPr>
              <a:t> </a:t>
            </a:r>
          </a:p>
          <a:p>
            <a:pPr marL="628650" lvl="1" indent="-171450" algn="l">
              <a:buFontTx/>
              <a:buChar char="-"/>
            </a:pPr>
            <a:r>
              <a:rPr lang="fr-FR" sz="1200" b="1" baseline="0" dirty="0" err="1" smtClean="0">
                <a:latin typeface="Myriad Pro"/>
                <a:cs typeface="Myanmar Text" panose="020B0502040204020203" pitchFamily="34" charset="0"/>
              </a:rPr>
              <a:t>Fintechs</a:t>
            </a:r>
            <a:r>
              <a:rPr lang="fr-FR" sz="1200" b="1" baseline="0" dirty="0" smtClean="0">
                <a:latin typeface="Myriad Pro"/>
                <a:cs typeface="Myanmar Text" panose="020B0502040204020203" pitchFamily="34" charset="0"/>
              </a:rPr>
              <a:t> : </a:t>
            </a:r>
            <a:r>
              <a:rPr lang="fr-FR" sz="1200" baseline="0" dirty="0" smtClean="0">
                <a:latin typeface="Myriad Pro"/>
                <a:cs typeface="Myanmar Text" panose="020B0502040204020203" pitchFamily="34" charset="0"/>
              </a:rPr>
              <a:t>contraction des mots « Finance » et « Technologie », le terme « </a:t>
            </a:r>
            <a:r>
              <a:rPr lang="fr-FR" sz="1200" baseline="0" dirty="0" err="1" smtClean="0">
                <a:latin typeface="Myriad Pro"/>
                <a:cs typeface="Myanmar Text" panose="020B0502040204020203" pitchFamily="34" charset="0"/>
              </a:rPr>
              <a:t>FinTech</a:t>
            </a:r>
            <a:r>
              <a:rPr lang="fr-FR" sz="1200" baseline="0" dirty="0" smtClean="0">
                <a:latin typeface="Myriad Pro"/>
                <a:cs typeface="Myanmar Text" panose="020B0502040204020203" pitchFamily="34" charset="0"/>
              </a:rPr>
              <a:t> » désigne des entreprises innovantes proposant des services aux consommateurs dans le secteur bancaire et financier, grâce à l’emploi intensif de technologies numériques.</a:t>
            </a:r>
          </a:p>
          <a:p>
            <a:pPr marL="457200" lvl="1" indent="0" algn="l">
              <a:buFontTx/>
              <a:buNone/>
            </a:pPr>
            <a:r>
              <a:rPr lang="fr-FR" sz="1200" baseline="0" dirty="0" smtClean="0">
                <a:latin typeface="Myriad Pro"/>
                <a:cs typeface="Myanmar Text" panose="020B0502040204020203" pitchFamily="34" charset="0"/>
              </a:rPr>
              <a:t>[fiche abc </a:t>
            </a:r>
            <a:r>
              <a:rPr lang="fr-FR" sz="1200" baseline="0" dirty="0" err="1" smtClean="0">
                <a:latin typeface="Myriad Pro"/>
                <a:cs typeface="Myanmar Text" panose="020B0502040204020203" pitchFamily="34" charset="0"/>
              </a:rPr>
              <a:t>FinTech</a:t>
            </a:r>
            <a:r>
              <a:rPr lang="fr-FR" sz="1200" baseline="0" dirty="0" smtClean="0">
                <a:latin typeface="Myriad Pro"/>
                <a:cs typeface="Myanmar Text" panose="020B0502040204020203" pitchFamily="34" charset="0"/>
              </a:rPr>
              <a:t> : https://abc-economie.banque-france.fr/mot-de-lactu/fintechs]</a:t>
            </a:r>
          </a:p>
          <a:p>
            <a:pPr marL="628650" lvl="1" indent="-171450" algn="l">
              <a:buFontTx/>
              <a:buChar char="-"/>
            </a:pPr>
            <a:r>
              <a:rPr lang="fr-FR" sz="1200" b="1" baseline="0" dirty="0" err="1" smtClean="0">
                <a:latin typeface="Myriad Pro"/>
                <a:cs typeface="Myanmar Text" panose="020B0502040204020203" pitchFamily="34" charset="0"/>
              </a:rPr>
              <a:t>BigTechs</a:t>
            </a:r>
            <a:r>
              <a:rPr lang="fr-FR" sz="1200" baseline="0" dirty="0" smtClean="0">
                <a:latin typeface="Myriad Pro"/>
                <a:cs typeface="Myanmar Text" panose="020B0502040204020203" pitchFamily="34" charset="0"/>
              </a:rPr>
              <a:t> : les </a:t>
            </a:r>
            <a:r>
              <a:rPr lang="fr-FR" sz="1200" b="0" i="0" kern="1200" dirty="0" smtClean="0">
                <a:effectLst/>
                <a:latin typeface="Arial" charset="0"/>
                <a:ea typeface="+mn-ea"/>
                <a:cs typeface="+mn-cs"/>
              </a:rPr>
              <a:t>cinq entreprises les plus importantes du secteur des technologies de l'information, elles s’intéressent aujourd’hui au secteur des moyens de paiements </a:t>
            </a:r>
            <a:r>
              <a:rPr lang="fr-FR" sz="1200" baseline="0" dirty="0" smtClean="0">
                <a:latin typeface="Myriad Pro"/>
                <a:cs typeface="Myanmar Text" panose="020B0502040204020203" pitchFamily="34" charset="0"/>
              </a:rPr>
              <a:t>(Google </a:t>
            </a:r>
            <a:r>
              <a:rPr lang="fr-FR" sz="1200" baseline="0" dirty="0" err="1" smtClean="0">
                <a:latin typeface="Myriad Pro"/>
                <a:cs typeface="Myanmar Text" panose="020B0502040204020203" pitchFamily="34" charset="0"/>
              </a:rPr>
              <a:t>Pay</a:t>
            </a:r>
            <a:r>
              <a:rPr lang="fr-FR" sz="1200" baseline="0" dirty="0" smtClean="0">
                <a:latin typeface="Myriad Pro"/>
                <a:cs typeface="Myanmar Text" panose="020B0502040204020203" pitchFamily="34" charset="0"/>
              </a:rPr>
              <a:t>, Amazon </a:t>
            </a:r>
            <a:r>
              <a:rPr lang="fr-FR" sz="1200" baseline="0" dirty="0" err="1" smtClean="0">
                <a:latin typeface="Myriad Pro"/>
                <a:cs typeface="Myanmar Text" panose="020B0502040204020203" pitchFamily="34" charset="0"/>
              </a:rPr>
              <a:t>Pay</a:t>
            </a:r>
            <a:r>
              <a:rPr lang="fr-FR" sz="1200" baseline="0" dirty="0" smtClean="0">
                <a:latin typeface="Myriad Pro"/>
                <a:cs typeface="Myanmar Text" panose="020B0502040204020203" pitchFamily="34" charset="0"/>
              </a:rPr>
              <a:t>…).</a:t>
            </a:r>
          </a:p>
          <a:p>
            <a:pPr marL="628650" lvl="1" indent="-171450" algn="l">
              <a:buFontTx/>
              <a:buChar char="-"/>
            </a:pPr>
            <a:endParaRPr lang="fr-FR" sz="1200" baseline="0" dirty="0" smtClean="0">
              <a:latin typeface="Myriad Pro"/>
              <a:cs typeface="Myanmar Text" panose="020B0502040204020203" pitchFamily="34" charset="0"/>
            </a:endParaRPr>
          </a:p>
          <a:p>
            <a:pPr marL="171450" indent="-171450" algn="l">
              <a:buFont typeface="Arial" panose="020B0604020202020204" pitchFamily="34" charset="0"/>
              <a:buChar char="•"/>
            </a:pPr>
            <a:r>
              <a:rPr lang="fr-FR" sz="1200" baseline="0" dirty="0" smtClean="0">
                <a:latin typeface="Myriad Pro"/>
                <a:cs typeface="Myanmar Text" panose="020B0502040204020203" pitchFamily="34" charset="0"/>
              </a:rPr>
              <a:t>L’émergence des </a:t>
            </a:r>
            <a:r>
              <a:rPr lang="fr-FR" sz="1200" b="1" baseline="0" dirty="0" smtClean="0">
                <a:latin typeface="Myriad Pro"/>
                <a:cs typeface="Myanmar Text" panose="020B0502040204020203" pitchFamily="34" charset="0"/>
              </a:rPr>
              <a:t>crypto-actifs</a:t>
            </a:r>
            <a:r>
              <a:rPr lang="fr-FR" sz="1200" baseline="0" dirty="0" smtClean="0">
                <a:latin typeface="Myriad Pro"/>
                <a:cs typeface="Myanmar Text" panose="020B0502040204020203" pitchFamily="34" charset="0"/>
              </a:rPr>
              <a:t> et de la technologie </a:t>
            </a:r>
            <a:r>
              <a:rPr lang="fr-FR" sz="1200" b="0" baseline="0" dirty="0" smtClean="0">
                <a:latin typeface="Myriad Pro"/>
                <a:cs typeface="Myanmar Text" panose="020B0502040204020203" pitchFamily="34" charset="0"/>
              </a:rPr>
              <a:t>de</a:t>
            </a:r>
            <a:r>
              <a:rPr lang="fr-FR" sz="1200" b="1" baseline="0" dirty="0" smtClean="0">
                <a:latin typeface="Myriad Pro"/>
                <a:cs typeface="Myanmar Text" panose="020B0502040204020203" pitchFamily="34" charset="0"/>
              </a:rPr>
              <a:t> </a:t>
            </a:r>
            <a:r>
              <a:rPr lang="fr-FR" sz="1200" b="1" baseline="0" dirty="0" err="1" smtClean="0">
                <a:latin typeface="Myriad Pro"/>
                <a:cs typeface="Myanmar Text" panose="020B0502040204020203" pitchFamily="34" charset="0"/>
              </a:rPr>
              <a:t>blockchain</a:t>
            </a:r>
            <a:r>
              <a:rPr lang="fr-FR" sz="1200" baseline="0" dirty="0" smtClean="0">
                <a:latin typeface="Myriad Pro"/>
                <a:cs typeface="Myanmar Text" panose="020B0502040204020203" pitchFamily="34" charset="0"/>
              </a:rPr>
              <a:t>. Ce sujet sera développé dans la dernière partie de cet atelier.</a:t>
            </a:r>
          </a:p>
          <a:p>
            <a:pPr marL="0" indent="0" algn="l">
              <a:buFontTx/>
              <a:buNone/>
            </a:pPr>
            <a:endParaRPr lang="fr-FR" sz="1200" baseline="0" dirty="0" smtClean="0">
              <a:latin typeface="Myriad Pro"/>
              <a:cs typeface="Myanmar Text" panose="020B0502040204020203" pitchFamily="34" charset="0"/>
            </a:endParaRPr>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26</a:t>
            </a:fld>
            <a:endParaRPr lang="fr-FR" altLang="fr-FR"/>
          </a:p>
        </p:txBody>
      </p:sp>
    </p:spTree>
    <p:extLst>
      <p:ext uri="{BB962C8B-B14F-4D97-AF65-F5344CB8AC3E}">
        <p14:creationId xmlns:p14="http://schemas.microsoft.com/office/powerpoint/2010/main" val="21020223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1" y="4718051"/>
            <a:ext cx="6799263" cy="4468813"/>
          </a:xfrm>
        </p:spPr>
        <p:txBody>
          <a:bodyPr/>
          <a:lstStyle/>
          <a:p>
            <a:pPr marL="0" indent="0" algn="l">
              <a:buFontTx/>
              <a:buNone/>
            </a:pPr>
            <a:endParaRPr lang="fr-FR" sz="1200" i="1" baseline="0" dirty="0" smtClean="0">
              <a:latin typeface="Myriad Pro"/>
              <a:cs typeface="Myanmar Text" panose="020B0502040204020203" pitchFamily="34" charset="0"/>
            </a:endParaRPr>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27</a:t>
            </a:fld>
            <a:endParaRPr lang="fr-FR" altLang="fr-FR"/>
          </a:p>
        </p:txBody>
      </p:sp>
    </p:spTree>
    <p:extLst>
      <p:ext uri="{BB962C8B-B14F-4D97-AF65-F5344CB8AC3E}">
        <p14:creationId xmlns:p14="http://schemas.microsoft.com/office/powerpoint/2010/main" val="18182815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dirty="0" smtClean="0">
                <a:solidFill>
                  <a:srgbClr val="1F497D"/>
                </a:solidFill>
                <a:latin typeface="Calibri" panose="020F0502020204030204" pitchFamily="34" charset="0"/>
                <a:cs typeface="Calibri" panose="020F0502020204030204" pitchFamily="34" charset="0"/>
              </a:rPr>
              <a:t>L’utilisation des moyens de paiement numérisés a connu une forte croissance au cours de la dernière décennie, marqué par </a:t>
            </a:r>
            <a:r>
              <a:rPr lang="fr-FR" sz="1200" b="1" dirty="0" smtClean="0">
                <a:solidFill>
                  <a:srgbClr val="1F497D"/>
                </a:solidFill>
                <a:latin typeface="Calibri" panose="020F0502020204030204" pitchFamily="34" charset="0"/>
                <a:cs typeface="Calibri" panose="020F0502020204030204" pitchFamily="34" charset="0"/>
              </a:rPr>
              <a:t>l’essor du commerce</a:t>
            </a:r>
            <a:r>
              <a:rPr lang="fr-FR" sz="1200" b="1" baseline="0" dirty="0" smtClean="0">
                <a:solidFill>
                  <a:srgbClr val="1F497D"/>
                </a:solidFill>
                <a:latin typeface="Calibri" panose="020F0502020204030204" pitchFamily="34" charset="0"/>
                <a:cs typeface="Calibri" panose="020F0502020204030204" pitchFamily="34" charset="0"/>
              </a:rPr>
              <a:t> en ligne </a:t>
            </a:r>
            <a:r>
              <a:rPr lang="fr-FR" sz="1200" baseline="0" dirty="0" smtClean="0">
                <a:solidFill>
                  <a:srgbClr val="1F497D"/>
                </a:solidFill>
                <a:latin typeface="Calibri" panose="020F0502020204030204" pitchFamily="34" charset="0"/>
                <a:cs typeface="Calibri" panose="020F0502020204030204" pitchFamily="34" charset="0"/>
              </a:rPr>
              <a:t>et l’instauration du </a:t>
            </a:r>
            <a:r>
              <a:rPr lang="fr-FR" sz="1200" b="1" baseline="0" dirty="0" smtClean="0">
                <a:solidFill>
                  <a:srgbClr val="1F497D"/>
                </a:solidFill>
                <a:latin typeface="Calibri" panose="020F0502020204030204" pitchFamily="34" charset="0"/>
                <a:cs typeface="Calibri" panose="020F0502020204030204" pitchFamily="34" charset="0"/>
              </a:rPr>
              <a:t>sans contact</a:t>
            </a:r>
            <a:r>
              <a:rPr lang="fr-FR" sz="1200" baseline="0" dirty="0" smtClean="0">
                <a:solidFill>
                  <a:srgbClr val="1F497D"/>
                </a:solidFill>
                <a:latin typeface="Calibri" panose="020F0502020204030204" pitchFamily="34" charset="0"/>
                <a:cs typeface="Calibri" panose="020F0502020204030204" pitchFamily="34" charset="0"/>
              </a:rPr>
              <a:t> en 2012.</a:t>
            </a:r>
            <a:endParaRPr lang="fr-FR" sz="1100" dirty="0" smtClean="0">
              <a:solidFill>
                <a:srgbClr val="1F497D"/>
              </a:solidFill>
              <a:latin typeface="Calibri" panose="020F0502020204030204" pitchFamily="34" charset="0"/>
              <a:cs typeface="Calibri" panose="020F0502020204030204" pitchFamily="34" charset="0"/>
            </a:endParaRPr>
          </a:p>
          <a:p>
            <a:endParaRPr lang="fr-FR" dirty="0" smtClean="0"/>
          </a:p>
          <a:p>
            <a:r>
              <a:rPr lang="fr-FR" dirty="0" smtClean="0"/>
              <a:t>Cette tendance s’est encore accélérée</a:t>
            </a:r>
            <a:r>
              <a:rPr lang="fr-FR" baseline="0" dirty="0" smtClean="0"/>
              <a:t> à la faveur de la crise sanitaire.</a:t>
            </a:r>
            <a:endParaRPr lang="fr-FR" dirty="0"/>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28</a:t>
            </a:fld>
            <a:endParaRPr lang="fr-FR" altLang="fr-FR"/>
          </a:p>
        </p:txBody>
      </p:sp>
    </p:spTree>
    <p:extLst>
      <p:ext uri="{BB962C8B-B14F-4D97-AF65-F5344CB8AC3E}">
        <p14:creationId xmlns:p14="http://schemas.microsoft.com/office/powerpoint/2010/main" val="25094802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1" y="4718051"/>
            <a:ext cx="6799263" cy="4468813"/>
          </a:xfrm>
        </p:spPr>
        <p:txBody>
          <a:bodyPr/>
          <a:lstStyle/>
          <a:p>
            <a:r>
              <a:rPr lang="fr-FR" sz="1200" kern="1200" dirty="0" smtClean="0">
                <a:solidFill>
                  <a:schemeClr val="tx1"/>
                </a:solidFill>
                <a:effectLst/>
                <a:latin typeface="Arial" charset="0"/>
                <a:ea typeface="+mn-ea"/>
                <a:cs typeface="+mn-cs"/>
              </a:rPr>
              <a:t>L’apparition de la fonction sans contact sur les cartes constitue l’un des faits marquants de la dernière décennie pour les paiements de proximité  (= sur le lieu de vente) . </a:t>
            </a:r>
          </a:p>
          <a:p>
            <a:r>
              <a:rPr lang="fr-FR" sz="1200" kern="1200" dirty="0" smtClean="0">
                <a:solidFill>
                  <a:schemeClr val="tx1"/>
                </a:solidFill>
                <a:effectLst/>
                <a:latin typeface="Arial" charset="0"/>
                <a:ea typeface="+mn-ea"/>
                <a:cs typeface="+mn-cs"/>
              </a:rPr>
              <a:t>Initialement fixé à 20 euros, le seuil de paiement sans contact a progressivement été relevé pour atteindre 50 euros en mai 2020.  Le paiement sans contact a connu une croissance sans précédent pendant la crise sanitaire comme « geste barrière du paiement ». </a:t>
            </a:r>
          </a:p>
          <a:p>
            <a:endParaRPr lang="fr-FR" sz="1200" kern="1200" dirty="0" smtClean="0">
              <a:solidFill>
                <a:schemeClr val="tx1"/>
              </a:solidFill>
              <a:effectLst/>
              <a:latin typeface="Arial" charset="0"/>
              <a:ea typeface="+mn-ea"/>
              <a:cs typeface="+mn-cs"/>
            </a:endParaRPr>
          </a:p>
          <a:p>
            <a:r>
              <a:rPr lang="fr-FR" sz="1200" kern="1200" dirty="0" smtClean="0">
                <a:solidFill>
                  <a:schemeClr val="tx1"/>
                </a:solidFill>
                <a:effectLst/>
                <a:latin typeface="Arial" charset="0"/>
                <a:ea typeface="+mn-ea"/>
                <a:cs typeface="+mn-cs"/>
              </a:rPr>
              <a:t>Il s’est imposé comme le moyen de paiement privilégié au point de vente, où le nombre de paiements réglés en mode sans contact est passée de moins d’un 1/3 en 2019 à plus de la moitié des paiements par carte en 2021.</a:t>
            </a:r>
          </a:p>
          <a:p>
            <a:pPr marL="0" indent="0" algn="l">
              <a:buFont typeface="Wingdings" panose="05000000000000000000" pitchFamily="2" charset="2"/>
              <a:buNone/>
            </a:pPr>
            <a:endParaRPr lang="fr-FR" sz="1200" i="1" baseline="0" dirty="0" smtClean="0">
              <a:latin typeface="Myriad Pro"/>
              <a:cs typeface="Myanmar Text" panose="020B0502040204020203" pitchFamily="34" charset="0"/>
            </a:endParaRPr>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29</a:t>
            </a:fld>
            <a:endParaRPr lang="fr-FR" altLang="fr-FR"/>
          </a:p>
        </p:txBody>
      </p:sp>
    </p:spTree>
    <p:extLst>
      <p:ext uri="{BB962C8B-B14F-4D97-AF65-F5344CB8AC3E}">
        <p14:creationId xmlns:p14="http://schemas.microsoft.com/office/powerpoint/2010/main" val="2655923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i="1" dirty="0"/>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3</a:t>
            </a:fld>
            <a:endParaRPr lang="fr-FR" altLang="fr-FR"/>
          </a:p>
        </p:txBody>
      </p:sp>
    </p:spTree>
    <p:extLst>
      <p:ext uri="{BB962C8B-B14F-4D97-AF65-F5344CB8AC3E}">
        <p14:creationId xmlns:p14="http://schemas.microsoft.com/office/powerpoint/2010/main" val="11366049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1" y="4718051"/>
            <a:ext cx="6799263" cy="4468813"/>
          </a:xfrm>
        </p:spPr>
        <p:txBody>
          <a:bodyPr/>
          <a:lstStyle/>
          <a:p>
            <a:r>
              <a:rPr lang="fr-FR" sz="1200" b="1" u="sng" kern="1200" dirty="0" smtClean="0">
                <a:solidFill>
                  <a:schemeClr val="tx1"/>
                </a:solidFill>
                <a:effectLst/>
                <a:latin typeface="Myriad Pro"/>
                <a:ea typeface="+mn-ea"/>
                <a:cs typeface="+mn-cs"/>
              </a:rPr>
              <a:t>Paiements en face à face ou sur automate </a:t>
            </a:r>
            <a:r>
              <a:rPr lang="fr-FR" sz="1200" kern="1200" dirty="0" smtClean="0">
                <a:solidFill>
                  <a:schemeClr val="tx1"/>
                </a:solidFill>
                <a:effectLst/>
                <a:latin typeface="Myriad Pro"/>
                <a:ea typeface="+mn-ea"/>
                <a:cs typeface="+mn-cs"/>
              </a:rPr>
              <a:t>: La technologie de communication NFC permet le paiement sans contact de proximité sur les terminaux</a:t>
            </a:r>
            <a:r>
              <a:rPr lang="fr-FR" sz="1200" kern="1200" baseline="0" dirty="0" smtClean="0">
                <a:solidFill>
                  <a:schemeClr val="tx1"/>
                </a:solidFill>
                <a:effectLst/>
                <a:latin typeface="Myriad Pro"/>
                <a:ea typeface="+mn-ea"/>
                <a:cs typeface="+mn-cs"/>
              </a:rPr>
              <a:t> de paiement</a:t>
            </a:r>
            <a:r>
              <a:rPr lang="fr-FR" sz="1200" kern="1200" dirty="0" smtClean="0">
                <a:solidFill>
                  <a:schemeClr val="tx1"/>
                </a:solidFill>
                <a:effectLst/>
                <a:latin typeface="Myriad Pro"/>
                <a:ea typeface="+mn-ea"/>
                <a:cs typeface="+mn-cs"/>
              </a:rPr>
              <a:t>. Les smartphones doivent être dotés de cette même technologie pour pouvoir être utilisés comme outil de paiement. Le</a:t>
            </a:r>
            <a:r>
              <a:rPr lang="fr-FR" sz="1200" kern="1200" baseline="0" dirty="0" smtClean="0">
                <a:solidFill>
                  <a:schemeClr val="tx1"/>
                </a:solidFill>
                <a:effectLst/>
                <a:latin typeface="Myriad Pro"/>
                <a:ea typeface="+mn-ea"/>
                <a:cs typeface="+mn-cs"/>
              </a:rPr>
              <a:t> système de lecture de QR code (Quick </a:t>
            </a:r>
            <a:r>
              <a:rPr lang="fr-FR" sz="1200" kern="1200" baseline="0" dirty="0" err="1" smtClean="0">
                <a:solidFill>
                  <a:schemeClr val="tx1"/>
                </a:solidFill>
                <a:effectLst/>
                <a:latin typeface="Myriad Pro"/>
                <a:ea typeface="+mn-ea"/>
                <a:cs typeface="+mn-cs"/>
              </a:rPr>
              <a:t>response</a:t>
            </a:r>
            <a:r>
              <a:rPr lang="fr-FR" sz="1200" kern="1200" baseline="0" dirty="0" smtClean="0">
                <a:solidFill>
                  <a:schemeClr val="tx1"/>
                </a:solidFill>
                <a:effectLst/>
                <a:latin typeface="Myriad Pro"/>
                <a:ea typeface="+mn-ea"/>
                <a:cs typeface="+mn-cs"/>
              </a:rPr>
              <a:t> codes) permet également de faire des paiements en face à face sans contact.</a:t>
            </a:r>
          </a:p>
          <a:p>
            <a:endParaRPr lang="fr-FR"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1" u="sng" kern="1200" dirty="0" smtClean="0">
                <a:solidFill>
                  <a:schemeClr val="tx1"/>
                </a:solidFill>
                <a:effectLst/>
                <a:latin typeface="Myriad Pro"/>
                <a:ea typeface="+mn-ea"/>
                <a:cs typeface="+mn-cs"/>
              </a:rPr>
              <a:t>Paiement via navigateur : </a:t>
            </a:r>
            <a:r>
              <a:rPr lang="fr-FR" sz="1200" b="0" kern="1200" dirty="0" smtClean="0">
                <a:solidFill>
                  <a:schemeClr val="tx1"/>
                </a:solidFill>
                <a:effectLst/>
                <a:latin typeface="Myriad Pro"/>
                <a:ea typeface="+mn-ea"/>
                <a:cs typeface="+mn-cs"/>
              </a:rPr>
              <a:t>Le paiement est</a:t>
            </a:r>
            <a:r>
              <a:rPr lang="fr-FR" sz="1200" b="0" kern="1200" baseline="0" dirty="0" smtClean="0">
                <a:solidFill>
                  <a:schemeClr val="tx1"/>
                </a:solidFill>
                <a:effectLst/>
                <a:latin typeface="Myriad Pro"/>
                <a:ea typeface="+mn-ea"/>
                <a:cs typeface="+mn-cs"/>
              </a:rPr>
              <a:t> effectué selon les mêmes modalités que sur un PC, par exemple avec la saisie des données de carte la carte de paiement (numéro, date de validité et CVV)</a:t>
            </a:r>
          </a:p>
          <a:p>
            <a:endParaRPr lang="fr-FR" dirty="0" smtClean="0"/>
          </a:p>
          <a:p>
            <a:endParaRPr lang="fr-FR" dirty="0" smtClean="0"/>
          </a:p>
          <a:p>
            <a:r>
              <a:rPr lang="fr-FR" sz="1200" b="1" u="sng" kern="1200" dirty="0" smtClean="0">
                <a:solidFill>
                  <a:schemeClr val="tx1"/>
                </a:solidFill>
                <a:effectLst/>
                <a:latin typeface="Myriad Pro"/>
                <a:ea typeface="+mn-ea"/>
                <a:cs typeface="+mn-cs"/>
              </a:rPr>
              <a:t>Paiements intégrés aux applications </a:t>
            </a:r>
            <a:r>
              <a:rPr lang="fr-FR" sz="1200" kern="1200" dirty="0" smtClean="0">
                <a:solidFill>
                  <a:schemeClr val="tx1"/>
                </a:solidFill>
                <a:effectLst/>
                <a:latin typeface="Myriad Pro"/>
                <a:ea typeface="+mn-ea"/>
                <a:cs typeface="+mn-cs"/>
              </a:rPr>
              <a:t>:  la solution de paiement est directement intégrée au sein d’une application, elle se fait depuis une portefeuille électronique intégré</a:t>
            </a:r>
            <a:r>
              <a:rPr lang="fr-FR" sz="1200" kern="1200" baseline="0" dirty="0" smtClean="0">
                <a:solidFill>
                  <a:schemeClr val="tx1"/>
                </a:solidFill>
                <a:effectLst/>
                <a:latin typeface="Myriad Pro"/>
                <a:ea typeface="+mn-ea"/>
                <a:cs typeface="+mn-cs"/>
              </a:rPr>
              <a:t> qui appartient au commerçant ou à un tiers. Dans le premier cas, le </a:t>
            </a:r>
            <a:r>
              <a:rPr lang="fr-FR" sz="1200" kern="1200" dirty="0" smtClean="0">
                <a:solidFill>
                  <a:schemeClr val="tx1"/>
                </a:solidFill>
                <a:effectLst/>
                <a:latin typeface="Myriad Pro"/>
                <a:ea typeface="+mn-ea"/>
                <a:cs typeface="+mn-cs"/>
              </a:rPr>
              <a:t>client est enrôlé et les données de sa carte (numéro, date d’expiration et cryptogramme visuel) sont enregistrées auprès d’un PSP ou d’un prestataire technique du commerçant. Dans le second</a:t>
            </a:r>
            <a:r>
              <a:rPr lang="fr-FR" sz="1200" kern="1200" baseline="0" dirty="0" smtClean="0">
                <a:solidFill>
                  <a:schemeClr val="tx1"/>
                </a:solidFill>
                <a:effectLst/>
                <a:latin typeface="Myriad Pro"/>
                <a:ea typeface="+mn-ea"/>
                <a:cs typeface="+mn-cs"/>
              </a:rPr>
              <a:t> cas, un PSP</a:t>
            </a:r>
            <a:r>
              <a:rPr lang="fr-FR" sz="1200" kern="1200" dirty="0" smtClean="0">
                <a:solidFill>
                  <a:schemeClr val="tx1"/>
                </a:solidFill>
                <a:effectLst/>
                <a:latin typeface="Myriad Pro"/>
                <a:ea typeface="+mn-ea"/>
                <a:cs typeface="+mn-cs"/>
              </a:rPr>
              <a:t> met aussi à disposition des commerçants des interfaces leur permettant d’intégrer leur solution de portefeuille électronique au sein des applications.</a:t>
            </a:r>
            <a:endParaRPr lang="fr-FR" dirty="0" smtClean="0"/>
          </a:p>
          <a:p>
            <a:endParaRPr lang="fr-FR" sz="1200" b="1" u="sng" kern="1200" dirty="0" smtClean="0">
              <a:solidFill>
                <a:schemeClr val="tx1"/>
              </a:solidFill>
              <a:effectLst/>
              <a:latin typeface="Myriad Pro"/>
              <a:ea typeface="+mn-ea"/>
              <a:cs typeface="+mn-cs"/>
            </a:endParaRPr>
          </a:p>
          <a:p>
            <a:r>
              <a:rPr lang="fr-FR" sz="1200" b="1" u="sng" kern="1200" dirty="0" smtClean="0">
                <a:solidFill>
                  <a:schemeClr val="tx1"/>
                </a:solidFill>
                <a:effectLst/>
                <a:latin typeface="Myriad Pro"/>
                <a:ea typeface="+mn-ea"/>
                <a:cs typeface="+mn-cs"/>
              </a:rPr>
              <a:t>Paiement entre particuliers </a:t>
            </a:r>
            <a:r>
              <a:rPr lang="fr-FR" sz="1200" kern="1200" dirty="0" smtClean="0">
                <a:solidFill>
                  <a:schemeClr val="tx1"/>
                </a:solidFill>
                <a:effectLst/>
                <a:latin typeface="Myriad Pro"/>
                <a:ea typeface="+mn-ea"/>
                <a:cs typeface="+mn-cs"/>
              </a:rPr>
              <a:t>: Trois types d’offre permettent à des particuliers de s’envoyer des fonds : </a:t>
            </a:r>
          </a:p>
          <a:p>
            <a:pPr marL="171450" indent="-171450">
              <a:buFontTx/>
              <a:buChar char="-"/>
            </a:pPr>
            <a:r>
              <a:rPr lang="fr-FR" sz="1200" kern="1200" dirty="0" smtClean="0">
                <a:solidFill>
                  <a:schemeClr val="tx1"/>
                </a:solidFill>
                <a:effectLst/>
                <a:latin typeface="Myriad Pro"/>
                <a:ea typeface="+mn-ea"/>
                <a:cs typeface="+mn-cs"/>
              </a:rPr>
              <a:t>en s’échangeant des unités de monnaie électronique (les 2 particuliers doivent disposer d’un PME auprès du même PSP), </a:t>
            </a:r>
          </a:p>
          <a:p>
            <a:pPr marL="171450" indent="-171450">
              <a:buFontTx/>
              <a:buChar char="-"/>
            </a:pPr>
            <a:r>
              <a:rPr lang="fr-FR" sz="1200" kern="1200" dirty="0" smtClean="0">
                <a:solidFill>
                  <a:schemeClr val="tx1"/>
                </a:solidFill>
                <a:effectLst/>
                <a:latin typeface="Myriad Pro"/>
                <a:ea typeface="+mn-ea"/>
                <a:cs typeface="+mn-cs"/>
              </a:rPr>
              <a:t>par virement (les appli mobiles des PSP permettent de faire des virements de particulier à particulier) </a:t>
            </a:r>
          </a:p>
          <a:p>
            <a:pPr marL="171450" indent="-171450">
              <a:buFontTx/>
              <a:buChar char="-"/>
            </a:pPr>
            <a:r>
              <a:rPr lang="fr-FR" sz="1200" kern="1200" dirty="0" smtClean="0">
                <a:solidFill>
                  <a:schemeClr val="tx1"/>
                </a:solidFill>
                <a:effectLst/>
                <a:latin typeface="Myriad Pro"/>
                <a:ea typeface="+mn-ea"/>
                <a:cs typeface="+mn-cs"/>
              </a:rPr>
              <a:t>par carte(Visa et MasterCard, ont développé des fonctionnalités permettant de créditer sous trente minutes le compte d’un particulier à partir des données de sa carte. Ce mécanisme est mis</a:t>
            </a:r>
            <a:r>
              <a:rPr lang="fr-FR" sz="1200" kern="1200" baseline="0" dirty="0" smtClean="0">
                <a:solidFill>
                  <a:schemeClr val="tx1"/>
                </a:solidFill>
                <a:effectLst/>
                <a:latin typeface="Myriad Pro"/>
                <a:ea typeface="+mn-ea"/>
                <a:cs typeface="+mn-cs"/>
              </a:rPr>
              <a:t> en œuvre par les plates-formes comme </a:t>
            </a:r>
            <a:r>
              <a:rPr lang="fr-FR" sz="1200" kern="1200" baseline="0" dirty="0" err="1" smtClean="0">
                <a:solidFill>
                  <a:schemeClr val="tx1"/>
                </a:solidFill>
                <a:effectLst/>
                <a:latin typeface="Myriad Pro"/>
                <a:ea typeface="+mn-ea"/>
                <a:cs typeface="+mn-cs"/>
              </a:rPr>
              <a:t>Leboncoin</a:t>
            </a:r>
            <a:r>
              <a:rPr lang="fr-FR" sz="1200" kern="1200" baseline="0" dirty="0" smtClean="0">
                <a:solidFill>
                  <a:schemeClr val="tx1"/>
                </a:solidFill>
                <a:effectLst/>
                <a:latin typeface="Myriad Pro"/>
                <a:ea typeface="+mn-ea"/>
                <a:cs typeface="+mn-cs"/>
              </a:rPr>
              <a:t> et </a:t>
            </a:r>
            <a:r>
              <a:rPr lang="fr-FR" sz="1200" kern="1200" baseline="0" dirty="0" err="1" smtClean="0">
                <a:solidFill>
                  <a:schemeClr val="tx1"/>
                </a:solidFill>
                <a:effectLst/>
                <a:latin typeface="Myriad Pro"/>
                <a:ea typeface="+mn-ea"/>
                <a:cs typeface="+mn-cs"/>
              </a:rPr>
              <a:t>winted</a:t>
            </a:r>
            <a:r>
              <a:rPr lang="fr-FR" sz="1200" kern="1200" baseline="0" dirty="0" smtClean="0">
                <a:solidFill>
                  <a:schemeClr val="tx1"/>
                </a:solidFill>
                <a:effectLst/>
                <a:latin typeface="Myriad Pro"/>
                <a:ea typeface="+mn-ea"/>
                <a:cs typeface="+mn-cs"/>
              </a:rPr>
              <a:t>)</a:t>
            </a:r>
            <a:r>
              <a:rPr lang="fr-FR" sz="1200" kern="1200" dirty="0" smtClean="0">
                <a:solidFill>
                  <a:schemeClr val="tx1"/>
                </a:solidFill>
                <a:effectLst/>
                <a:latin typeface="Myriad Pro"/>
                <a:ea typeface="+mn-ea"/>
                <a:cs typeface="+mn-cs"/>
              </a:rPr>
              <a:t>.</a:t>
            </a:r>
          </a:p>
          <a:p>
            <a:endParaRPr lang="fr-FR" sz="1200" b="1" u="sng" kern="1200" dirty="0" smtClean="0">
              <a:solidFill>
                <a:schemeClr val="tx1"/>
              </a:solidFill>
              <a:effectLst/>
              <a:latin typeface="Myriad Pro"/>
              <a:ea typeface="+mn-ea"/>
              <a:cs typeface="+mn-cs"/>
            </a:endParaRPr>
          </a:p>
          <a:p>
            <a:endParaRPr lang="fr-FR" sz="1200" b="1" u="sng" kern="1200" dirty="0" smtClean="0">
              <a:solidFill>
                <a:schemeClr val="tx1"/>
              </a:solidFill>
              <a:effectLst/>
              <a:latin typeface="Myriad Pro"/>
              <a:ea typeface="+mn-ea"/>
              <a:cs typeface="+mn-cs"/>
            </a:endParaRPr>
          </a:p>
          <a:p>
            <a:r>
              <a:rPr lang="fr-FR" sz="1200" b="1" u="sng" kern="1200" dirty="0" smtClean="0">
                <a:solidFill>
                  <a:schemeClr val="tx1"/>
                </a:solidFill>
                <a:effectLst/>
                <a:latin typeface="Myriad Pro"/>
                <a:ea typeface="+mn-ea"/>
                <a:cs typeface="+mn-cs"/>
              </a:rPr>
              <a:t>Paiement sur facture de l’opérateur téléphonique </a:t>
            </a:r>
            <a:r>
              <a:rPr lang="fr-FR" sz="1200" kern="1200" dirty="0" smtClean="0">
                <a:solidFill>
                  <a:schemeClr val="tx1"/>
                </a:solidFill>
                <a:effectLst/>
                <a:latin typeface="Myriad Pro"/>
                <a:ea typeface="+mn-ea"/>
                <a:cs typeface="+mn-cs"/>
              </a:rPr>
              <a:t>: les opérateurs de télécommunication ont mis en place un système de paiement pour les appels majorés et adossés à la facture mensuelle</a:t>
            </a:r>
            <a:r>
              <a:rPr lang="fr-FR" sz="1200" kern="1200" baseline="0" dirty="0" smtClean="0">
                <a:solidFill>
                  <a:schemeClr val="tx1"/>
                </a:solidFill>
                <a:effectLst/>
                <a:latin typeface="Myriad Pro"/>
                <a:ea typeface="+mn-ea"/>
                <a:cs typeface="+mn-cs"/>
              </a:rPr>
              <a:t> (ex : </a:t>
            </a:r>
            <a:r>
              <a:rPr lang="fr-FR" sz="1200" kern="1200" dirty="0" smtClean="0">
                <a:solidFill>
                  <a:schemeClr val="tx1"/>
                </a:solidFill>
                <a:effectLst/>
                <a:latin typeface="Myriad Pro"/>
                <a:ea typeface="+mn-ea"/>
                <a:cs typeface="+mn-cs"/>
              </a:rPr>
              <a:t>SMS+; Internet+)</a:t>
            </a:r>
            <a:endParaRPr lang="fr-FR" dirty="0" smtClean="0"/>
          </a:p>
          <a:p>
            <a:pPr marL="0" indent="0" algn="l">
              <a:buFont typeface="Wingdings" panose="05000000000000000000" pitchFamily="2" charset="2"/>
              <a:buNone/>
            </a:pPr>
            <a:endParaRPr lang="fr-FR" sz="1200" i="1" baseline="0" dirty="0" smtClean="0">
              <a:latin typeface="Myriad Pro"/>
              <a:cs typeface="Myanmar Text" panose="020B0502040204020203" pitchFamily="34" charset="0"/>
            </a:endParaRPr>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30</a:t>
            </a:fld>
            <a:endParaRPr lang="fr-FR" altLang="fr-FR"/>
          </a:p>
        </p:txBody>
      </p:sp>
    </p:spTree>
    <p:extLst>
      <p:ext uri="{BB962C8B-B14F-4D97-AF65-F5344CB8AC3E}">
        <p14:creationId xmlns:p14="http://schemas.microsoft.com/office/powerpoint/2010/main" val="5000985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1" y="4718051"/>
            <a:ext cx="6799263" cy="4468813"/>
          </a:xfrm>
        </p:spPr>
        <p:txBody>
          <a:bodyPr/>
          <a:lstStyle/>
          <a:p>
            <a:pPr marL="0" indent="0" algn="l">
              <a:buFont typeface="Wingdings" panose="05000000000000000000" pitchFamily="2" charset="2"/>
              <a:buNone/>
            </a:pPr>
            <a:endParaRPr lang="fr-FR" sz="1200" dirty="0" smtClean="0">
              <a:latin typeface="Myriad Pro"/>
              <a:cs typeface="Myanmar Text" panose="020B0502040204020203" pitchFamily="34" charset="0"/>
            </a:endParaRPr>
          </a:p>
          <a:p>
            <a:pPr marL="0" indent="0" algn="l">
              <a:buFont typeface="Wingdings" panose="05000000000000000000" pitchFamily="2" charset="2"/>
              <a:buNone/>
            </a:pPr>
            <a:r>
              <a:rPr lang="fr-FR" sz="1200" dirty="0" smtClean="0">
                <a:latin typeface="Myriad Pro"/>
                <a:cs typeface="Myanmar Text" panose="020B0502040204020203" pitchFamily="34" charset="0"/>
              </a:rPr>
              <a:t>Sur</a:t>
            </a:r>
            <a:r>
              <a:rPr lang="fr-FR" sz="1200" baseline="0" dirty="0" smtClean="0">
                <a:latin typeface="Myriad Pro"/>
                <a:cs typeface="Myanmar Text" panose="020B0502040204020203" pitchFamily="34" charset="0"/>
              </a:rPr>
              <a:t> l’utilisation des différents moyens de paiements, on observe :</a:t>
            </a:r>
          </a:p>
          <a:p>
            <a:pPr marL="0" indent="0" algn="l">
              <a:buFont typeface="Wingdings" panose="05000000000000000000" pitchFamily="2" charset="2"/>
              <a:buNone/>
            </a:pPr>
            <a:endParaRPr lang="fr-FR" sz="1200" baseline="0" dirty="0" smtClean="0">
              <a:latin typeface="Myriad Pro"/>
              <a:cs typeface="Myanmar Text" panose="020B0502040204020203" pitchFamily="34" charset="0"/>
            </a:endParaRPr>
          </a:p>
          <a:p>
            <a:pPr marL="171450" indent="-171450" algn="l">
              <a:buFont typeface="Arial" panose="020B0604020202020204" pitchFamily="34" charset="0"/>
              <a:buChar char="•"/>
            </a:pPr>
            <a:r>
              <a:rPr lang="fr-FR" sz="1200" b="1" baseline="0" dirty="0" smtClean="0">
                <a:latin typeface="Myriad Pro"/>
                <a:cs typeface="Myanmar Text" panose="020B0502040204020203" pitchFamily="34" charset="0"/>
              </a:rPr>
              <a:t>Une digitalisation des paiements : </a:t>
            </a:r>
            <a:r>
              <a:rPr lang="fr-FR" sz="1200" baseline="0" dirty="0" smtClean="0">
                <a:latin typeface="Myriad Pro"/>
                <a:cs typeface="Myanmar Text" panose="020B0502040204020203" pitchFamily="34" charset="0"/>
              </a:rPr>
              <a:t>recul très net, accentué par la pandémie, des paiements par chèque et en espèces, au profit de paiement sans contact et du paiement sur Internet. Pour le paiement sans contact par exemple, </a:t>
            </a:r>
            <a:r>
              <a:rPr lang="fr-FR" sz="1200" kern="1200" baseline="0" dirty="0" smtClean="0">
                <a:effectLst/>
                <a:latin typeface="Arial" charset="0"/>
                <a:ea typeface="+mn-ea"/>
                <a:cs typeface="+mn-cs"/>
              </a:rPr>
              <a:t>i</a:t>
            </a:r>
            <a:r>
              <a:rPr lang="fr-FR" sz="1200" kern="1200" dirty="0" smtClean="0">
                <a:effectLst/>
                <a:latin typeface="Arial" charset="0"/>
                <a:ea typeface="+mn-ea"/>
                <a:cs typeface="+mn-cs"/>
              </a:rPr>
              <a:t>l représente désormais la moitié des paiements par carte, contre un tiers un an plus tôt.</a:t>
            </a:r>
            <a:endParaRPr lang="fr-FR" sz="1200" kern="1200" baseline="0" dirty="0" smtClean="0">
              <a:effectLst/>
              <a:latin typeface="Arial" charset="0"/>
              <a:ea typeface="+mn-ea"/>
              <a:cs typeface="+mn-cs"/>
            </a:endParaRPr>
          </a:p>
          <a:p>
            <a:pPr algn="l"/>
            <a:r>
              <a:rPr lang="fr-FR" sz="1200" kern="1200" baseline="0" dirty="0" smtClean="0">
                <a:effectLst/>
                <a:latin typeface="Arial" charset="0"/>
                <a:ea typeface="+mn-ea"/>
                <a:cs typeface="+mn-cs"/>
              </a:rPr>
              <a:t>[Source :</a:t>
            </a:r>
            <a:r>
              <a:rPr lang="fr-FR" sz="1200" dirty="0" smtClean="0"/>
              <a:t> https://www.banque-france.fr/sites/default/files/medias/documents/821162_osmp_2020_web.pdf]</a:t>
            </a:r>
          </a:p>
          <a:p>
            <a:pPr algn="l"/>
            <a:endParaRPr lang="fr-FR" sz="1200" baseline="0" dirty="0" smtClean="0">
              <a:latin typeface="Myriad Pro"/>
              <a:cs typeface="Myanmar Text" panose="020B0502040204020203"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200" b="1" dirty="0" smtClean="0">
                <a:latin typeface="Myriad Pro"/>
                <a:cs typeface="Myanmar Text" panose="020B0502040204020203" pitchFamily="34" charset="0"/>
              </a:rPr>
              <a:t>L’innovation dans le domaine des paiements s’est construite</a:t>
            </a:r>
            <a:r>
              <a:rPr lang="fr-FR" sz="1200" b="1" baseline="0" dirty="0" smtClean="0">
                <a:latin typeface="Myriad Pro"/>
                <a:cs typeface="Myanmar Text" panose="020B0502040204020203" pitchFamily="34" charset="0"/>
              </a:rPr>
              <a:t> via un écosystème riche et divers, </a:t>
            </a:r>
            <a:r>
              <a:rPr lang="fr-FR" sz="1200" b="1" baseline="0" dirty="0" err="1" smtClean="0">
                <a:latin typeface="Myriad Pro"/>
                <a:cs typeface="Myanmar Text" panose="020B0502040204020203" pitchFamily="34" charset="0"/>
              </a:rPr>
              <a:t>assoçiant</a:t>
            </a:r>
            <a:r>
              <a:rPr lang="fr-FR" sz="1200" b="1" baseline="0" dirty="0" smtClean="0">
                <a:latin typeface="Myriad Pro"/>
                <a:cs typeface="Myanmar Text" panose="020B0502040204020203" pitchFamily="34" charset="0"/>
              </a:rPr>
              <a:t> des acteurs établis comme les banques, les </a:t>
            </a:r>
            <a:r>
              <a:rPr lang="fr-FR" sz="1200" b="1" baseline="0" dirty="0" err="1" smtClean="0">
                <a:latin typeface="Myriad Pro"/>
                <a:cs typeface="Myanmar Text" panose="020B0502040204020203" pitchFamily="34" charset="0"/>
              </a:rPr>
              <a:t>fintechs</a:t>
            </a:r>
            <a:r>
              <a:rPr lang="fr-FR" sz="1200" b="1" baseline="0" dirty="0" smtClean="0">
                <a:latin typeface="Myriad Pro"/>
                <a:cs typeface="Myanmar Text" panose="020B0502040204020203" pitchFamily="34" charset="0"/>
              </a:rPr>
              <a:t> </a:t>
            </a:r>
            <a:r>
              <a:rPr lang="fr-FR" sz="1200" b="1" baseline="0" dirty="0" err="1" smtClean="0">
                <a:latin typeface="Myriad Pro"/>
                <a:cs typeface="Myanmar Text" panose="020B0502040204020203" pitchFamily="34" charset="0"/>
              </a:rPr>
              <a:t>ansi</a:t>
            </a:r>
            <a:r>
              <a:rPr lang="fr-FR" sz="1200" b="1" baseline="0" dirty="0" smtClean="0">
                <a:latin typeface="Myriad Pro"/>
                <a:cs typeface="Myanmar Text" panose="020B0502040204020203" pitchFamily="34" charset="0"/>
              </a:rPr>
              <a:t> que de grandes entreprises </a:t>
            </a:r>
            <a:r>
              <a:rPr lang="fr-FR" sz="1200" b="1" baseline="0" dirty="0" err="1" smtClean="0">
                <a:latin typeface="Myriad Pro"/>
                <a:cs typeface="Myanmar Text" panose="020B0502040204020203" pitchFamily="34" charset="0"/>
              </a:rPr>
              <a:t>Bigtech</a:t>
            </a:r>
            <a:r>
              <a:rPr lang="fr-FR" sz="1200" b="1" baseline="0" dirty="0" smtClean="0">
                <a:latin typeface="Myriad Pro"/>
                <a:cs typeface="Myanmar Text" panose="020B0502040204020203" pitchFamily="34" charset="0"/>
              </a:rPr>
              <a:t>.</a:t>
            </a:r>
            <a:endParaRPr lang="fr-FR" sz="1200" b="1" dirty="0" smtClean="0">
              <a:latin typeface="Myriad Pro"/>
              <a:cs typeface="Myanmar Text" panose="020B0502040204020203" pitchFamily="34" charset="0"/>
            </a:endParaRPr>
          </a:p>
          <a:p>
            <a:pPr marL="0" indent="0" algn="l">
              <a:buFont typeface="Arial" panose="020B0604020202020204" pitchFamily="34" charset="0"/>
              <a:buNone/>
            </a:pPr>
            <a:r>
              <a:rPr lang="fr-FR" sz="1200" b="1" baseline="0" dirty="0" smtClean="0">
                <a:latin typeface="Myriad Pro"/>
                <a:cs typeface="Myanmar Text" panose="020B0502040204020203" pitchFamily="34" charset="0"/>
              </a:rPr>
              <a:t>L’émergence de nouveaux acteurs :</a:t>
            </a:r>
            <a:r>
              <a:rPr lang="fr-FR" sz="1200" baseline="0" dirty="0" smtClean="0">
                <a:latin typeface="Myriad Pro"/>
                <a:cs typeface="Myanmar Text" panose="020B0502040204020203" pitchFamily="34" charset="0"/>
              </a:rPr>
              <a:t> </a:t>
            </a:r>
          </a:p>
          <a:p>
            <a:pPr marL="628650" lvl="1" indent="-171450" algn="l">
              <a:buFontTx/>
              <a:buChar char="-"/>
            </a:pPr>
            <a:r>
              <a:rPr lang="fr-FR" sz="1200" b="1" baseline="0" dirty="0" err="1" smtClean="0">
                <a:latin typeface="Myriad Pro"/>
                <a:cs typeface="Myanmar Text" panose="020B0502040204020203" pitchFamily="34" charset="0"/>
              </a:rPr>
              <a:t>Fintechs</a:t>
            </a:r>
            <a:r>
              <a:rPr lang="fr-FR" sz="1200" b="1" baseline="0" dirty="0" smtClean="0">
                <a:latin typeface="Myriad Pro"/>
                <a:cs typeface="Myanmar Text" panose="020B0502040204020203" pitchFamily="34" charset="0"/>
              </a:rPr>
              <a:t> : </a:t>
            </a:r>
            <a:r>
              <a:rPr lang="fr-FR" sz="1200" baseline="0" dirty="0" smtClean="0">
                <a:latin typeface="Myriad Pro"/>
                <a:cs typeface="Myanmar Text" panose="020B0502040204020203" pitchFamily="34" charset="0"/>
              </a:rPr>
              <a:t>contraction des mots « Finance » et « Technologie », le terme « </a:t>
            </a:r>
            <a:r>
              <a:rPr lang="fr-FR" sz="1200" baseline="0" dirty="0" err="1" smtClean="0">
                <a:latin typeface="Myriad Pro"/>
                <a:cs typeface="Myanmar Text" panose="020B0502040204020203" pitchFamily="34" charset="0"/>
              </a:rPr>
              <a:t>FinTech</a:t>
            </a:r>
            <a:r>
              <a:rPr lang="fr-FR" sz="1200" baseline="0" dirty="0" smtClean="0">
                <a:latin typeface="Myriad Pro"/>
                <a:cs typeface="Myanmar Text" panose="020B0502040204020203" pitchFamily="34" charset="0"/>
              </a:rPr>
              <a:t> » désigne des entreprises innovantes proposant des services aux consommateurs dans le secteur bancaire et financier, grâce à l’emploi intensif de technologies numériques.</a:t>
            </a:r>
          </a:p>
          <a:p>
            <a:pPr marL="628650" lvl="1" indent="-171450" algn="l">
              <a:buFontTx/>
              <a:buChar char="-"/>
            </a:pPr>
            <a:r>
              <a:rPr lang="fr-FR" sz="1200" b="1" baseline="0" dirty="0" err="1" smtClean="0">
                <a:latin typeface="Myriad Pro"/>
                <a:cs typeface="Myanmar Text" panose="020B0502040204020203" pitchFamily="34" charset="0"/>
              </a:rPr>
              <a:t>BigTechs</a:t>
            </a:r>
            <a:r>
              <a:rPr lang="fr-FR" sz="1200" baseline="0" dirty="0" smtClean="0">
                <a:latin typeface="Myriad Pro"/>
                <a:cs typeface="Myanmar Text" panose="020B0502040204020203" pitchFamily="34" charset="0"/>
              </a:rPr>
              <a:t> : les </a:t>
            </a:r>
            <a:r>
              <a:rPr lang="fr-FR" sz="1200" b="0" i="0" kern="1200" dirty="0" smtClean="0">
                <a:effectLst/>
                <a:latin typeface="Arial" charset="0"/>
                <a:ea typeface="+mn-ea"/>
                <a:cs typeface="+mn-cs"/>
              </a:rPr>
              <a:t>cinq entreprises les plus importantes du secteur des technologies de l'information, elles s’intéressent aujourd’hui au secteur des moyens de paiements </a:t>
            </a:r>
            <a:r>
              <a:rPr lang="fr-FR" sz="1200" baseline="0" dirty="0" smtClean="0">
                <a:latin typeface="Myriad Pro"/>
                <a:cs typeface="Myanmar Text" panose="020B0502040204020203" pitchFamily="34" charset="0"/>
              </a:rPr>
              <a:t>(Google </a:t>
            </a:r>
            <a:r>
              <a:rPr lang="fr-FR" sz="1200" baseline="0" dirty="0" err="1" smtClean="0">
                <a:latin typeface="Myriad Pro"/>
                <a:cs typeface="Myanmar Text" panose="020B0502040204020203" pitchFamily="34" charset="0"/>
              </a:rPr>
              <a:t>Pay</a:t>
            </a:r>
            <a:r>
              <a:rPr lang="fr-FR" sz="1200" baseline="0" dirty="0" smtClean="0">
                <a:latin typeface="Myriad Pro"/>
                <a:cs typeface="Myanmar Text" panose="020B0502040204020203" pitchFamily="34" charset="0"/>
              </a:rPr>
              <a:t>, Amazon </a:t>
            </a:r>
            <a:r>
              <a:rPr lang="fr-FR" sz="1200" baseline="0" dirty="0" err="1" smtClean="0">
                <a:latin typeface="Myriad Pro"/>
                <a:cs typeface="Myanmar Text" panose="020B0502040204020203" pitchFamily="34" charset="0"/>
              </a:rPr>
              <a:t>Pay</a:t>
            </a:r>
            <a:r>
              <a:rPr lang="fr-FR" sz="1200" baseline="0" dirty="0" smtClean="0">
                <a:latin typeface="Myriad Pro"/>
                <a:cs typeface="Myanmar Text" panose="020B0502040204020203" pitchFamily="34" charset="0"/>
              </a:rPr>
              <a:t>…). Or leur taille, la profondeur de leur base clients pourrait conduire à des risques d’altération de la concurrence…dits autrement, il ne faudrait pas de retrouver dans une situation où nous serions contraints d’utiliser tel ou tel système de paiement.</a:t>
            </a:r>
          </a:p>
          <a:p>
            <a:pPr marL="628650" lvl="1" indent="-171450" algn="l">
              <a:buFontTx/>
              <a:buChar char="-"/>
            </a:pPr>
            <a:endParaRPr lang="fr-FR" sz="1200" baseline="0" dirty="0" smtClean="0">
              <a:latin typeface="Myriad Pro"/>
              <a:cs typeface="Myanmar Text" panose="020B0502040204020203" pitchFamily="34" charset="0"/>
            </a:endParaRPr>
          </a:p>
          <a:p>
            <a:pPr marL="171450" indent="-171450" algn="l">
              <a:buFont typeface="Arial" panose="020B0604020202020204" pitchFamily="34" charset="0"/>
              <a:buChar char="•"/>
            </a:pPr>
            <a:r>
              <a:rPr lang="fr-FR" sz="1200" baseline="0" dirty="0" smtClean="0">
                <a:latin typeface="Myriad Pro"/>
                <a:cs typeface="Myanmar Text" panose="020B0502040204020203" pitchFamily="34" charset="0"/>
              </a:rPr>
              <a:t>L’émergence des </a:t>
            </a:r>
            <a:r>
              <a:rPr lang="fr-FR" sz="1200" b="1" baseline="0" dirty="0" smtClean="0">
                <a:latin typeface="Myriad Pro"/>
                <a:cs typeface="Myanmar Text" panose="020B0502040204020203" pitchFamily="34" charset="0"/>
              </a:rPr>
              <a:t>crypto-actifs</a:t>
            </a:r>
            <a:r>
              <a:rPr lang="fr-FR" sz="1200" baseline="0" dirty="0" smtClean="0">
                <a:latin typeface="Myriad Pro"/>
                <a:cs typeface="Myanmar Text" panose="020B0502040204020203" pitchFamily="34" charset="0"/>
              </a:rPr>
              <a:t> et de la technologie </a:t>
            </a:r>
            <a:r>
              <a:rPr lang="fr-FR" sz="1200" b="0" baseline="0" dirty="0" smtClean="0">
                <a:latin typeface="Myriad Pro"/>
                <a:cs typeface="Myanmar Text" panose="020B0502040204020203" pitchFamily="34" charset="0"/>
              </a:rPr>
              <a:t>de</a:t>
            </a:r>
            <a:r>
              <a:rPr lang="fr-FR" sz="1200" b="1" baseline="0" dirty="0" smtClean="0">
                <a:latin typeface="Myriad Pro"/>
                <a:cs typeface="Myanmar Text" panose="020B0502040204020203" pitchFamily="34" charset="0"/>
              </a:rPr>
              <a:t> </a:t>
            </a:r>
            <a:r>
              <a:rPr lang="fr-FR" sz="1200" b="1" baseline="0" dirty="0" err="1" smtClean="0">
                <a:latin typeface="Myriad Pro"/>
                <a:cs typeface="Myanmar Text" panose="020B0502040204020203" pitchFamily="34" charset="0"/>
              </a:rPr>
              <a:t>blockchain</a:t>
            </a:r>
            <a:r>
              <a:rPr lang="fr-FR" sz="1200" baseline="0" dirty="0" smtClean="0">
                <a:latin typeface="Myriad Pro"/>
                <a:cs typeface="Myanmar Text" panose="020B0502040204020203" pitchFamily="34" charset="0"/>
              </a:rPr>
              <a:t>. Ce sujet sera développé dans la dernière partie de cet atelier.</a:t>
            </a:r>
          </a:p>
          <a:p>
            <a:pPr marL="0" indent="0" algn="l">
              <a:buFontTx/>
              <a:buNone/>
            </a:pPr>
            <a:r>
              <a:rPr lang="fr-FR" sz="1200" baseline="0" dirty="0" smtClean="0">
                <a:latin typeface="Myriad Pro"/>
                <a:cs typeface="Myanmar Text" panose="020B0502040204020203" pitchFamily="34" charset="0"/>
              </a:rPr>
              <a:t>En parallèle de ces évolution s’est affirmé un puissant mouvement de « </a:t>
            </a:r>
            <a:r>
              <a:rPr lang="fr-FR" sz="1200" baseline="0" dirty="0" err="1" smtClean="0">
                <a:latin typeface="Myriad Pro"/>
                <a:cs typeface="Myanmar Text" panose="020B0502040204020203" pitchFamily="34" charset="0"/>
              </a:rPr>
              <a:t>tokenisation</a:t>
            </a:r>
            <a:r>
              <a:rPr lang="fr-FR" sz="1200" baseline="0" dirty="0" smtClean="0">
                <a:latin typeface="Myriad Pro"/>
                <a:cs typeface="Myanmar Text" panose="020B0502040204020203" pitchFamily="34" charset="0"/>
              </a:rPr>
              <a:t> » des actifs financiers.</a:t>
            </a:r>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31</a:t>
            </a:fld>
            <a:endParaRPr lang="fr-FR" altLang="fr-FR"/>
          </a:p>
        </p:txBody>
      </p:sp>
    </p:spTree>
    <p:extLst>
      <p:ext uri="{BB962C8B-B14F-4D97-AF65-F5344CB8AC3E}">
        <p14:creationId xmlns:p14="http://schemas.microsoft.com/office/powerpoint/2010/main" val="16754859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1" y="4718051"/>
            <a:ext cx="6799263" cy="4468813"/>
          </a:xfrm>
        </p:spPr>
        <p:txBody>
          <a:bodyPr/>
          <a:lstStyle/>
          <a:p>
            <a:pPr marL="0" indent="0" algn="l">
              <a:buFont typeface="Wingdings" panose="05000000000000000000" pitchFamily="2" charset="2"/>
              <a:buNone/>
            </a:pPr>
            <a:r>
              <a:rPr lang="fr-FR" sz="1200" i="0" baseline="0" dirty="0" smtClean="0">
                <a:latin typeface="Myriad Pro"/>
                <a:cs typeface="Myanmar Text" panose="020B0502040204020203" pitchFamily="34" charset="0"/>
              </a:rPr>
              <a:t>Face à ces enjeux, les banques centrales se mobilisent sur plusieurs plans pour préserver la confiance dans la monnaie, la stabilité du système financier…tout en </a:t>
            </a:r>
            <a:r>
              <a:rPr lang="fr-FR" sz="1200" i="0" baseline="0" dirty="0" err="1" smtClean="0">
                <a:latin typeface="Myriad Pro"/>
                <a:cs typeface="Myanmar Text" panose="020B0502040204020203" pitchFamily="34" charset="0"/>
              </a:rPr>
              <a:t>faciliant</a:t>
            </a:r>
            <a:r>
              <a:rPr lang="fr-FR" sz="1200" i="0" baseline="0" dirty="0" smtClean="0">
                <a:latin typeface="Myriad Pro"/>
                <a:cs typeface="Myanmar Text" panose="020B0502040204020203" pitchFamily="34" charset="0"/>
              </a:rPr>
              <a:t> le progrès technologique</a:t>
            </a:r>
          </a:p>
          <a:p>
            <a:pPr marL="0" indent="0" algn="l">
              <a:buFont typeface="Wingdings" panose="05000000000000000000" pitchFamily="2" charset="2"/>
              <a:buNone/>
            </a:pPr>
            <a:endParaRPr lang="fr-FR" sz="1200" i="0" baseline="0" dirty="0" smtClean="0">
              <a:latin typeface="Myriad Pro"/>
              <a:cs typeface="Myanmar Text" panose="020B0502040204020203" pitchFamily="34" charset="0"/>
            </a:endParaRPr>
          </a:p>
          <a:p>
            <a:pPr marL="0" indent="0" algn="l">
              <a:buFont typeface="Wingdings" panose="05000000000000000000" pitchFamily="2" charset="2"/>
              <a:buNone/>
            </a:pPr>
            <a:r>
              <a:rPr lang="fr-FR" sz="1200" b="1" i="0" baseline="0" dirty="0" smtClean="0">
                <a:latin typeface="Myriad Pro"/>
                <a:cs typeface="Myanmar Text" panose="020B0502040204020203" pitchFamily="34" charset="0"/>
              </a:rPr>
              <a:t>1- Nous essayons de promouvoir un cadre réglementaire et de supervision favorisant l’innovation dans un cadre de confiance</a:t>
            </a:r>
          </a:p>
          <a:p>
            <a:pPr marL="171450" indent="-171450" algn="l">
              <a:buFont typeface="Symbol" panose="05050102010706020507" pitchFamily="18" charset="2"/>
              <a:buChar char="Þ"/>
            </a:pPr>
            <a:r>
              <a:rPr lang="fr-FR" sz="1200" i="0" baseline="0" dirty="0" smtClean="0">
                <a:latin typeface="Myriad Pro"/>
                <a:cs typeface="Myanmar Text" panose="020B0502040204020203" pitchFamily="34" charset="0"/>
              </a:rPr>
              <a:t>Projet de règlement européen sur les marchés des crypto-actifs (</a:t>
            </a:r>
            <a:r>
              <a:rPr lang="fr-FR" sz="1200" i="0" baseline="0" dirty="0" err="1" smtClean="0">
                <a:latin typeface="Myriad Pro"/>
                <a:cs typeface="Myanmar Text" panose="020B0502040204020203" pitchFamily="34" charset="0"/>
              </a:rPr>
              <a:t>Markets</a:t>
            </a:r>
            <a:r>
              <a:rPr lang="fr-FR" sz="1200" i="0" baseline="0" dirty="0" smtClean="0">
                <a:latin typeface="Myriad Pro"/>
                <a:cs typeface="Myanmar Text" panose="020B0502040204020203" pitchFamily="34" charset="0"/>
              </a:rPr>
              <a:t> in </a:t>
            </a:r>
            <a:r>
              <a:rPr lang="fr-FR" sz="1200" i="0" baseline="0" dirty="0" err="1" smtClean="0">
                <a:latin typeface="Myriad Pro"/>
                <a:cs typeface="Myanmar Text" panose="020B0502040204020203" pitchFamily="34" charset="0"/>
              </a:rPr>
              <a:t>cryptoAssets</a:t>
            </a:r>
            <a:r>
              <a:rPr lang="fr-FR" sz="1200" i="0" baseline="0" dirty="0" smtClean="0">
                <a:latin typeface="Myriad Pro"/>
                <a:cs typeface="Myanmar Text" panose="020B0502040204020203" pitchFamily="34" charset="0"/>
              </a:rPr>
              <a:t> MICA) pou encadrer et superviser les émetteurs de crypto-actifs et les prestataires de services (plateformes)</a:t>
            </a:r>
          </a:p>
          <a:p>
            <a:pPr marL="171450" indent="-171450" algn="l">
              <a:buFont typeface="Symbol" panose="05050102010706020507" pitchFamily="18" charset="2"/>
              <a:buChar char="Þ"/>
            </a:pPr>
            <a:r>
              <a:rPr lang="fr-FR" sz="1200" i="0" baseline="0" dirty="0" smtClean="0">
                <a:latin typeface="Myriad Pro"/>
                <a:cs typeface="Myanmar Text" panose="020B0502040204020203" pitchFamily="34" charset="0"/>
              </a:rPr>
              <a:t>Futur règlement DORA (Digital </a:t>
            </a:r>
            <a:r>
              <a:rPr lang="fr-FR" sz="1200" i="0" baseline="0" dirty="0" err="1" smtClean="0">
                <a:latin typeface="Myriad Pro"/>
                <a:cs typeface="Myanmar Text" panose="020B0502040204020203" pitchFamily="34" charset="0"/>
              </a:rPr>
              <a:t>Operational</a:t>
            </a:r>
            <a:r>
              <a:rPr lang="fr-FR" sz="1200" i="0" baseline="0" dirty="0" smtClean="0">
                <a:latin typeface="Myriad Pro"/>
                <a:cs typeface="Myanmar Text" panose="020B0502040204020203" pitchFamily="34" charset="0"/>
              </a:rPr>
              <a:t> </a:t>
            </a:r>
            <a:r>
              <a:rPr lang="fr-FR" sz="1200" i="0" baseline="0" dirty="0" err="1" smtClean="0">
                <a:latin typeface="Myriad Pro"/>
                <a:cs typeface="Myanmar Text" panose="020B0502040204020203" pitchFamily="34" charset="0"/>
              </a:rPr>
              <a:t>resilience</a:t>
            </a:r>
            <a:r>
              <a:rPr lang="fr-FR" sz="1200" i="0" baseline="0" dirty="0" smtClean="0">
                <a:latin typeface="Myriad Pro"/>
                <a:cs typeface="Myanmar Text" panose="020B0502040204020203" pitchFamily="34" charset="0"/>
              </a:rPr>
              <a:t> </a:t>
            </a:r>
            <a:r>
              <a:rPr lang="fr-FR" sz="1200" i="0" baseline="0" dirty="0" err="1" smtClean="0">
                <a:latin typeface="Myriad Pro"/>
                <a:cs typeface="Myanmar Text" panose="020B0502040204020203" pitchFamily="34" charset="0"/>
              </a:rPr>
              <a:t>Act</a:t>
            </a:r>
            <a:r>
              <a:rPr lang="fr-FR" sz="1200" i="0" baseline="0" dirty="0" smtClean="0">
                <a:latin typeface="Myriad Pro"/>
                <a:cs typeface="Myanmar Text" panose="020B0502040204020203" pitchFamily="34" charset="0"/>
              </a:rPr>
              <a:t>) pour expérimenter l’usage de la DLT pour certaines infrastructures de marché (dépositaire centraux de titres, plateformes de négociation)</a:t>
            </a:r>
          </a:p>
          <a:p>
            <a:pPr marL="171450" indent="-171450" algn="l">
              <a:buFont typeface="Symbol" panose="05050102010706020507" pitchFamily="18" charset="2"/>
              <a:buChar char="Þ"/>
            </a:pPr>
            <a:endParaRPr lang="fr-FR" sz="1200" i="0" baseline="0" dirty="0" smtClean="0">
              <a:latin typeface="Myriad Pro"/>
              <a:cs typeface="Myanmar Text" panose="020B0502040204020203" pitchFamily="34" charset="0"/>
            </a:endParaRPr>
          </a:p>
          <a:p>
            <a:pPr marL="0" indent="0" algn="l">
              <a:buFont typeface="Symbol" panose="05050102010706020507" pitchFamily="18" charset="2"/>
              <a:buNone/>
            </a:pPr>
            <a:r>
              <a:rPr lang="fr-FR" sz="1200" b="1" i="0" baseline="0" dirty="0" smtClean="0">
                <a:latin typeface="Myriad Pro"/>
                <a:cs typeface="Myanmar Text" panose="020B0502040204020203" pitchFamily="34" charset="0"/>
              </a:rPr>
              <a:t>2- Nous essayons d’apporter un soutien clair aux projets privés de nature à renforcer l’intégration du marché européen des paiements</a:t>
            </a:r>
          </a:p>
          <a:p>
            <a:pPr marL="0" indent="0" algn="l">
              <a:buFont typeface="Symbol" panose="05050102010706020507" pitchFamily="18" charset="2"/>
              <a:buNone/>
            </a:pPr>
            <a:r>
              <a:rPr lang="fr-FR" sz="1200" i="0" baseline="0" dirty="0" smtClean="0">
                <a:latin typeface="Myriad Pro"/>
                <a:cs typeface="Myanmar Text" panose="020B0502040204020203" pitchFamily="34" charset="0"/>
              </a:rPr>
              <a:t>=&gt;soutien au projet EPI (</a:t>
            </a:r>
            <a:r>
              <a:rPr lang="fr-FR" sz="1200" i="0" baseline="0" dirty="0" err="1" smtClean="0">
                <a:latin typeface="Myriad Pro"/>
                <a:cs typeface="Myanmar Text" panose="020B0502040204020203" pitchFamily="34" charset="0"/>
              </a:rPr>
              <a:t>European</a:t>
            </a:r>
            <a:r>
              <a:rPr lang="fr-FR" sz="1200" i="0" baseline="0" dirty="0" smtClean="0">
                <a:latin typeface="Myriad Pro"/>
                <a:cs typeface="Myanmar Text" panose="020B0502040204020203" pitchFamily="34" charset="0"/>
              </a:rPr>
              <a:t> </a:t>
            </a:r>
            <a:r>
              <a:rPr lang="fr-FR" sz="1200" i="0" baseline="0" dirty="0" err="1" smtClean="0">
                <a:latin typeface="Myriad Pro"/>
                <a:cs typeface="Myanmar Text" panose="020B0502040204020203" pitchFamily="34" charset="0"/>
              </a:rPr>
              <a:t>Payment</a:t>
            </a:r>
            <a:r>
              <a:rPr lang="fr-FR" sz="1200" i="0" baseline="0" dirty="0" smtClean="0">
                <a:latin typeface="Myriad Pro"/>
                <a:cs typeface="Myanmar Text" panose="020B0502040204020203" pitchFamily="34" charset="0"/>
              </a:rPr>
              <a:t> Initiative) porté par 33 acteurs privés issus de 9 pays </a:t>
            </a:r>
          </a:p>
          <a:p>
            <a:pPr marL="0" indent="0" algn="l">
              <a:buFont typeface="Symbol" panose="05050102010706020507" pitchFamily="18" charset="2"/>
              <a:buNone/>
            </a:pPr>
            <a:endParaRPr lang="fr-FR" sz="1200" i="0" baseline="0" dirty="0" smtClean="0">
              <a:latin typeface="Myriad Pro"/>
              <a:cs typeface="Myanmar Text" panose="020B0502040204020203" pitchFamily="34" charset="0"/>
            </a:endParaRPr>
          </a:p>
          <a:p>
            <a:pPr marL="0" indent="0" algn="l">
              <a:buFont typeface="Symbol" panose="05050102010706020507" pitchFamily="18" charset="2"/>
              <a:buNone/>
            </a:pPr>
            <a:r>
              <a:rPr lang="fr-FR" sz="1200" b="1" i="0" baseline="0" dirty="0" smtClean="0">
                <a:latin typeface="Myriad Pro"/>
                <a:cs typeface="Myanmar Text" panose="020B0502040204020203" pitchFamily="34" charset="0"/>
              </a:rPr>
              <a:t>3- Nous expérimentons une nouvelle forme de monnaie de banque centrale</a:t>
            </a:r>
            <a:r>
              <a:rPr lang="fr-FR" sz="1200" i="0" baseline="0" dirty="0" smtClean="0">
                <a:latin typeface="Myriad Pro"/>
                <a:cs typeface="Myanmar Text" panose="020B0502040204020203" pitchFamily="34" charset="0"/>
              </a:rPr>
              <a:t>. Une telle évolution pourrait en effet s’avérer nécessaire pour préserver le rôle clé de la monnaie centrale à l’ère numérique et pour maintenir l’accès de tous à la monnaie centrale.</a:t>
            </a:r>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32</a:t>
            </a:fld>
            <a:endParaRPr lang="fr-FR" altLang="fr-FR"/>
          </a:p>
        </p:txBody>
      </p:sp>
    </p:spTree>
    <p:extLst>
      <p:ext uri="{BB962C8B-B14F-4D97-AF65-F5344CB8AC3E}">
        <p14:creationId xmlns:p14="http://schemas.microsoft.com/office/powerpoint/2010/main" val="28039148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0" i="1" dirty="0" smtClean="0"/>
              <a:t>Annonce</a:t>
            </a:r>
            <a:r>
              <a:rPr lang="fr-FR" sz="1200" b="0" i="1" baseline="0" dirty="0" smtClean="0"/>
              <a:t> du plan de la présentation</a:t>
            </a:r>
            <a:endParaRPr lang="fr-FR" sz="1200" b="0" i="1" dirty="0" smtClean="0"/>
          </a:p>
          <a:p>
            <a:endParaRPr lang="fr-FR" i="1" dirty="0"/>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33</a:t>
            </a:fld>
            <a:endParaRPr lang="fr-FR" altLang="fr-FR"/>
          </a:p>
        </p:txBody>
      </p:sp>
    </p:spTree>
    <p:extLst>
      <p:ext uri="{BB962C8B-B14F-4D97-AF65-F5344CB8AC3E}">
        <p14:creationId xmlns:p14="http://schemas.microsoft.com/office/powerpoint/2010/main" val="27036511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endParaRPr lang="fr-FR" strike="noStrike" dirty="0" smtClean="0"/>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34</a:t>
            </a:fld>
            <a:endParaRPr lang="fr-FR" altLang="fr-FR"/>
          </a:p>
        </p:txBody>
      </p:sp>
    </p:spTree>
    <p:extLst>
      <p:ext uri="{BB962C8B-B14F-4D97-AF65-F5344CB8AC3E}">
        <p14:creationId xmlns:p14="http://schemas.microsoft.com/office/powerpoint/2010/main" val="16989761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endParaRPr lang="fr-FR" baseline="0" dirty="0" smtClean="0"/>
          </a:p>
          <a:p>
            <a:pPr marL="0" marR="0" lvl="0" indent="0" algn="just" defTabSz="914400" rtl="0" eaLnBrk="0" fontAlgn="base" latinLnBrk="0" hangingPunct="0">
              <a:lnSpc>
                <a:spcPct val="100000"/>
              </a:lnSpc>
              <a:spcBef>
                <a:spcPct val="30000"/>
              </a:spcBef>
              <a:spcAft>
                <a:spcPct val="0"/>
              </a:spcAft>
              <a:buClrTx/>
              <a:buSzTx/>
              <a:buFontTx/>
              <a:buNone/>
              <a:tabLst/>
              <a:defRPr/>
            </a:pPr>
            <a:r>
              <a:rPr lang="fr-FR" sz="1200" b="1" kern="1200" dirty="0" smtClean="0">
                <a:solidFill>
                  <a:schemeClr val="tx1"/>
                </a:solidFill>
                <a:effectLst/>
                <a:latin typeface="Arial" charset="0"/>
                <a:ea typeface="+mn-ea"/>
                <a:cs typeface="+mn-cs"/>
              </a:rPr>
              <a:t>Ils ont été créés par des acteurs privés au sein d’une communauté d’internautes (généralement appelés les mineurs) afin d’effectuer des transactions entre deux ou plusieurs personnes sur le réseau informatique et de les valider</a:t>
            </a:r>
            <a:r>
              <a:rPr lang="fr-FR" sz="1200" kern="1200" dirty="0" smtClean="0">
                <a:solidFill>
                  <a:schemeClr val="tx1"/>
                </a:solidFill>
                <a:effectLst/>
                <a:latin typeface="Arial" charset="0"/>
                <a:ea typeface="+mn-ea"/>
                <a:cs typeface="+mn-cs"/>
              </a:rPr>
              <a:t>. Les plus connus d’entre eux utilisent la </a:t>
            </a:r>
            <a:r>
              <a:rPr lang="fr-FR" sz="1200" kern="1200" dirty="0" err="1" smtClean="0">
                <a:solidFill>
                  <a:schemeClr val="tx1"/>
                </a:solidFill>
                <a:effectLst/>
                <a:latin typeface="Arial" charset="0"/>
                <a:ea typeface="+mn-ea"/>
                <a:cs typeface="+mn-cs"/>
              </a:rPr>
              <a:t>blockchain</a:t>
            </a:r>
            <a:r>
              <a:rPr lang="fr-FR" sz="1200" kern="1200" dirty="0" smtClean="0">
                <a:solidFill>
                  <a:schemeClr val="tx1"/>
                </a:solidFill>
                <a:effectLst/>
                <a:latin typeface="Arial" charset="0"/>
                <a:ea typeface="+mn-ea"/>
                <a:cs typeface="+mn-cs"/>
              </a:rPr>
              <a:t> (c</a:t>
            </a:r>
            <a:r>
              <a:rPr lang="fr-FR" sz="1200" i="1" kern="1200" dirty="0" smtClean="0">
                <a:solidFill>
                  <a:schemeClr val="tx1"/>
                </a:solidFill>
                <a:effectLst/>
                <a:latin typeface="Arial" charset="0"/>
                <a:ea typeface="+mn-ea"/>
                <a:cs typeface="+mn-cs"/>
              </a:rPr>
              <a:t>haîne de blocs</a:t>
            </a:r>
            <a:r>
              <a:rPr lang="fr-FR" sz="1200" kern="1200" dirty="0" smtClean="0">
                <a:solidFill>
                  <a:schemeClr val="tx1"/>
                </a:solidFill>
                <a:effectLst/>
                <a:latin typeface="Arial" charset="0"/>
                <a:ea typeface="+mn-ea"/>
                <a:cs typeface="+mn-cs"/>
              </a:rPr>
              <a:t>) qui est un registre de transactions numériques décentralisé. </a:t>
            </a:r>
          </a:p>
          <a:p>
            <a:pPr marL="0" marR="0" lvl="0" indent="0" algn="just" defTabSz="914400" rtl="0" eaLnBrk="0" fontAlgn="base" latinLnBrk="0" hangingPunct="0">
              <a:lnSpc>
                <a:spcPct val="100000"/>
              </a:lnSpc>
              <a:spcBef>
                <a:spcPct val="30000"/>
              </a:spcBef>
              <a:spcAft>
                <a:spcPct val="0"/>
              </a:spcAft>
              <a:buClrTx/>
              <a:buSzTx/>
              <a:buFontTx/>
              <a:buNone/>
              <a:tabLst/>
              <a:defRPr/>
            </a:pPr>
            <a:endParaRPr lang="fr-FR" b="0" baseline="0" dirty="0" smtClean="0"/>
          </a:p>
          <a:p>
            <a:pPr marL="0" marR="0" lvl="0" indent="0" algn="just" defTabSz="914400" rtl="0" eaLnBrk="0" fontAlgn="base" latinLnBrk="0" hangingPunct="0">
              <a:lnSpc>
                <a:spcPct val="100000"/>
              </a:lnSpc>
              <a:spcBef>
                <a:spcPct val="30000"/>
              </a:spcBef>
              <a:spcAft>
                <a:spcPct val="0"/>
              </a:spcAft>
              <a:buClrTx/>
              <a:buSzTx/>
              <a:buFontTx/>
              <a:buNone/>
              <a:tabLst/>
              <a:defRPr/>
            </a:pPr>
            <a:r>
              <a:rPr lang="fr-FR" dirty="0" smtClean="0"/>
              <a:t>L</a:t>
            </a:r>
            <a:r>
              <a:rPr lang="fr-FR" sz="1200" kern="1200" dirty="0" smtClean="0">
                <a:solidFill>
                  <a:schemeClr val="tx1"/>
                </a:solidFill>
                <a:effectLst/>
                <a:latin typeface="Arial" charset="0"/>
                <a:ea typeface="+mn-ea"/>
                <a:cs typeface="+mn-cs"/>
              </a:rPr>
              <a:t>es </a:t>
            </a:r>
            <a:r>
              <a:rPr lang="fr-FR" sz="1200" kern="1200" dirty="0" err="1" smtClean="0">
                <a:solidFill>
                  <a:schemeClr val="tx1"/>
                </a:solidFill>
                <a:effectLst/>
                <a:latin typeface="Arial" charset="0"/>
                <a:ea typeface="+mn-ea"/>
                <a:cs typeface="+mn-cs"/>
              </a:rPr>
              <a:t>cryptoactifs</a:t>
            </a:r>
            <a:r>
              <a:rPr lang="fr-FR" sz="1200" kern="1200" dirty="0" smtClean="0">
                <a:solidFill>
                  <a:schemeClr val="tx1"/>
                </a:solidFill>
                <a:effectLst/>
                <a:latin typeface="Arial" charset="0"/>
                <a:ea typeface="+mn-ea"/>
                <a:cs typeface="+mn-cs"/>
              </a:rPr>
              <a:t> sont des actifs numériques, utilisant un réseau informatique décentralisé, qui visent à offrir de nouveaux </a:t>
            </a:r>
            <a:r>
              <a:rPr lang="fr-FR" sz="1200" b="1" kern="1200" dirty="0" smtClean="0">
                <a:solidFill>
                  <a:schemeClr val="tx1"/>
                </a:solidFill>
                <a:effectLst/>
                <a:latin typeface="Arial" charset="0"/>
                <a:ea typeface="+mn-ea"/>
                <a:cs typeface="+mn-cs"/>
              </a:rPr>
              <a:t>modes de paiement entièrement numérisés, anonymes et indépendants des banques et des États. </a:t>
            </a:r>
          </a:p>
          <a:p>
            <a:pPr algn="just"/>
            <a:endParaRPr lang="fr-FR" strike="noStrike" dirty="0" smtClean="0"/>
          </a:p>
          <a:p>
            <a:pPr algn="just"/>
            <a:r>
              <a:rPr lang="fr-FR" strike="noStrike" dirty="0" smtClean="0"/>
              <a:t>O</a:t>
            </a:r>
            <a:r>
              <a:rPr lang="fr-FR" dirty="0" smtClean="0"/>
              <a:t>n parle de </a:t>
            </a:r>
            <a:r>
              <a:rPr lang="fr-FR" b="1" dirty="0" smtClean="0"/>
              <a:t>crypto-actifs</a:t>
            </a:r>
            <a:r>
              <a:rPr lang="fr-FR" dirty="0" smtClean="0"/>
              <a:t> car ils</a:t>
            </a:r>
            <a:r>
              <a:rPr lang="fr-FR" baseline="0" dirty="0" smtClean="0"/>
              <a:t> s’apparentent à des </a:t>
            </a:r>
            <a:r>
              <a:rPr lang="fr-FR" b="1" baseline="0" dirty="0" smtClean="0"/>
              <a:t>actifs</a:t>
            </a:r>
            <a:r>
              <a:rPr lang="fr-FR" baseline="0" dirty="0" smtClean="0"/>
              <a:t>. E</a:t>
            </a:r>
            <a:r>
              <a:rPr lang="fr-FR" dirty="0" smtClean="0"/>
              <a:t>n finance, un </a:t>
            </a:r>
            <a:r>
              <a:rPr lang="fr-FR" b="1" dirty="0" smtClean="0"/>
              <a:t>actif</a:t>
            </a:r>
            <a:r>
              <a:rPr lang="fr-FR" dirty="0" smtClean="0"/>
              <a:t> est un titre ou un contrat</a:t>
            </a:r>
            <a:r>
              <a:rPr lang="fr-FR" baseline="0" dirty="0" smtClean="0"/>
              <a:t> dont le cours peut fluctuer </a:t>
            </a:r>
            <a:r>
              <a:rPr lang="fr-FR" dirty="0" smtClean="0"/>
              <a:t>occasionnant alors pour son détenteur des gains ou des pertes en cas de vente.</a:t>
            </a:r>
            <a:r>
              <a:rPr lang="fr-FR" baseline="0" dirty="0" smtClean="0"/>
              <a:t> </a:t>
            </a:r>
            <a:r>
              <a:rPr lang="fr-FR" strike="noStrike" baseline="0" dirty="0" smtClean="0"/>
              <a:t>On dit « crypto » car </a:t>
            </a:r>
            <a:r>
              <a:rPr lang="fr-FR" baseline="0" dirty="0" smtClean="0"/>
              <a:t>ces actifs-là sont cré</a:t>
            </a:r>
            <a:r>
              <a:rPr lang="fr-FR" strike="noStrike" baseline="0" dirty="0" smtClean="0"/>
              <a:t>é</a:t>
            </a:r>
            <a:r>
              <a:rPr lang="fr-FR" baseline="0" dirty="0" smtClean="0"/>
              <a:t>s et utilisés via des </a:t>
            </a:r>
            <a:r>
              <a:rPr lang="fr-FR" b="1" baseline="0" dirty="0" smtClean="0"/>
              <a:t>technologies de cryptages</a:t>
            </a:r>
            <a:r>
              <a:rPr lang="fr-FR" baseline="0" dirty="0" smtClean="0"/>
              <a:t>.</a:t>
            </a:r>
          </a:p>
          <a:p>
            <a:pPr marL="0" marR="0" lvl="0" indent="0" algn="just" defTabSz="914400" rtl="0" eaLnBrk="0" fontAlgn="base" latinLnBrk="0" hangingPunct="0">
              <a:lnSpc>
                <a:spcPct val="100000"/>
              </a:lnSpc>
              <a:spcBef>
                <a:spcPct val="30000"/>
              </a:spcBef>
              <a:spcAft>
                <a:spcPct val="0"/>
              </a:spcAft>
              <a:buClrTx/>
              <a:buSzTx/>
              <a:buFontTx/>
              <a:buNone/>
              <a:tabLst/>
              <a:defRPr/>
            </a:pPr>
            <a:endParaRPr lang="fr-FR" b="0" baseline="0" dirty="0" smtClean="0"/>
          </a:p>
          <a:p>
            <a:pPr marL="0" marR="0" lvl="0" indent="0" algn="just" defTabSz="914400" rtl="0" eaLnBrk="0" fontAlgn="base" latinLnBrk="0" hangingPunct="0">
              <a:lnSpc>
                <a:spcPct val="100000"/>
              </a:lnSpc>
              <a:spcBef>
                <a:spcPct val="30000"/>
              </a:spcBef>
              <a:spcAft>
                <a:spcPct val="0"/>
              </a:spcAft>
              <a:buClrTx/>
              <a:buSzTx/>
              <a:buFontTx/>
              <a:buNone/>
              <a:tabLst/>
              <a:defRPr/>
            </a:pPr>
            <a:r>
              <a:rPr lang="fr-FR" dirty="0" smtClean="0"/>
              <a:t>Les crypto-actifs sont parfois appelés abusivement crypto-monnaies. </a:t>
            </a:r>
            <a:r>
              <a:rPr lang="fr-FR" b="1" dirty="0" smtClean="0"/>
              <a:t>Mais ils ne doivent pas être confondus avec une monnaie</a:t>
            </a:r>
            <a:r>
              <a:rPr lang="fr-FR" b="0" baseline="0" dirty="0" smtClean="0"/>
              <a:t> : ils ne sont pas acceptés comme moyen de paiement partout et leur volatilité fait qu’ils ne peuvent être utilisés pour compter ou pour épargner.</a:t>
            </a:r>
          </a:p>
          <a:p>
            <a:pPr algn="just"/>
            <a:endParaRPr lang="fr-FR" b="0" baseline="0" dirty="0" smtClean="0"/>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35</a:t>
            </a:fld>
            <a:endParaRPr lang="fr-FR" altLang="fr-FR"/>
          </a:p>
        </p:txBody>
      </p:sp>
    </p:spTree>
    <p:extLst>
      <p:ext uri="{BB962C8B-B14F-4D97-AF65-F5344CB8AC3E}">
        <p14:creationId xmlns:p14="http://schemas.microsoft.com/office/powerpoint/2010/main" val="33816588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i="0" kern="1200" dirty="0" smtClean="0">
                <a:solidFill>
                  <a:schemeClr val="tx1"/>
                </a:solidFill>
                <a:effectLst/>
                <a:latin typeface="Arial" charset="0"/>
                <a:ea typeface="+mn-ea"/>
                <a:cs typeface="+mn-cs"/>
              </a:rPr>
              <a:t>La </a:t>
            </a:r>
            <a:r>
              <a:rPr lang="fr-FR" sz="1200" b="1" i="0" kern="1200" dirty="0" err="1" smtClean="0">
                <a:solidFill>
                  <a:schemeClr val="tx1"/>
                </a:solidFill>
                <a:effectLst/>
                <a:latin typeface="Arial" charset="0"/>
                <a:ea typeface="+mn-ea"/>
                <a:cs typeface="+mn-cs"/>
              </a:rPr>
              <a:t>blockchain</a:t>
            </a:r>
            <a:r>
              <a:rPr lang="fr-FR" sz="1200" b="1" i="0" kern="1200" dirty="0" smtClean="0">
                <a:solidFill>
                  <a:schemeClr val="tx1"/>
                </a:solidFill>
                <a:effectLst/>
                <a:latin typeface="Arial" charset="0"/>
                <a:ea typeface="+mn-ea"/>
                <a:cs typeface="+mn-cs"/>
              </a:rPr>
              <a:t> est une technologie qui permet à des personnes connectées en réseau qui ne se connaissent pas, de :</a:t>
            </a:r>
          </a:p>
          <a:p>
            <a:endParaRPr lang="fr-FR" sz="1200" b="1" i="0" kern="1200" dirty="0" smtClean="0">
              <a:solidFill>
                <a:schemeClr val="tx1"/>
              </a:solidFill>
              <a:effectLst/>
              <a:latin typeface="Arial" charset="0"/>
              <a:ea typeface="+mn-ea"/>
              <a:cs typeface="+mn-cs"/>
            </a:endParaRPr>
          </a:p>
          <a:p>
            <a:r>
              <a:rPr lang="fr-FR" sz="1200" b="1" i="0" kern="1200" dirty="0" smtClean="0">
                <a:solidFill>
                  <a:schemeClr val="tx1"/>
                </a:solidFill>
                <a:effectLst/>
                <a:latin typeface="Arial" charset="0"/>
                <a:ea typeface="+mn-ea"/>
                <a:cs typeface="+mn-cs"/>
              </a:rPr>
              <a:t>- réaliser des transactions en quasi-temps réel à partir d’une même application</a:t>
            </a:r>
          </a:p>
          <a:p>
            <a:r>
              <a:rPr lang="fr-FR" sz="1200" b="1" i="0" kern="1200" dirty="0" smtClean="0">
                <a:solidFill>
                  <a:schemeClr val="tx1"/>
                </a:solidFill>
                <a:effectLst/>
                <a:latin typeface="Arial" charset="0"/>
                <a:ea typeface="+mn-ea"/>
                <a:cs typeface="+mn-cs"/>
              </a:rPr>
              <a:t>- s’affranchir des intermédiaires tels que les banques, notaires, cadastres</a:t>
            </a:r>
          </a:p>
          <a:p>
            <a:pPr marL="171450" indent="-171450">
              <a:buFontTx/>
              <a:buChar char="-"/>
            </a:pPr>
            <a:r>
              <a:rPr lang="fr-FR" sz="1200" b="1" i="0" kern="1200" dirty="0" smtClean="0">
                <a:solidFill>
                  <a:schemeClr val="tx1"/>
                </a:solidFill>
                <a:effectLst/>
                <a:latin typeface="Arial" charset="0"/>
                <a:ea typeface="+mn-ea"/>
                <a:cs typeface="+mn-cs"/>
              </a:rPr>
              <a:t>s’assurer de la fiabilité et de la sécurité de leurs opérations.</a:t>
            </a:r>
          </a:p>
          <a:p>
            <a:pPr marL="171450" indent="-171450">
              <a:buFontTx/>
              <a:buChar char="-"/>
            </a:pPr>
            <a:endParaRPr lang="fr-FR" sz="1200" b="0" i="0" kern="1200" dirty="0" smtClean="0">
              <a:solidFill>
                <a:schemeClr val="tx1"/>
              </a:solidFill>
              <a:effectLst/>
              <a:latin typeface="Arial" charset="0"/>
              <a:ea typeface="+mn-ea"/>
              <a:cs typeface="+mn-cs"/>
            </a:endParaRPr>
          </a:p>
          <a:p>
            <a:pPr marL="0" indent="0">
              <a:buFontTx/>
              <a:buNone/>
            </a:pPr>
            <a:r>
              <a:rPr lang="fr-FR" sz="1200" b="0" i="0" kern="1200" dirty="0" smtClean="0">
                <a:solidFill>
                  <a:schemeClr val="tx1"/>
                </a:solidFill>
                <a:effectLst/>
                <a:latin typeface="Arial" charset="0"/>
                <a:ea typeface="+mn-ea"/>
                <a:cs typeface="+mn-cs"/>
              </a:rPr>
              <a:t>La technologie </a:t>
            </a:r>
            <a:r>
              <a:rPr lang="fr-FR" sz="1200" b="0" i="1" kern="1200" dirty="0" err="1" smtClean="0">
                <a:solidFill>
                  <a:schemeClr val="tx1"/>
                </a:solidFill>
                <a:effectLst/>
                <a:latin typeface="Arial" charset="0"/>
                <a:ea typeface="+mn-ea"/>
                <a:cs typeface="+mn-cs"/>
              </a:rPr>
              <a:t>blockchain</a:t>
            </a:r>
            <a:r>
              <a:rPr lang="fr-FR" sz="1200" b="0" i="0" kern="1200" dirty="0" smtClean="0">
                <a:solidFill>
                  <a:schemeClr val="tx1"/>
                </a:solidFill>
                <a:effectLst/>
                <a:latin typeface="Arial" charset="0"/>
                <a:ea typeface="+mn-ea"/>
                <a:cs typeface="+mn-cs"/>
              </a:rPr>
              <a:t> est une </a:t>
            </a:r>
            <a:r>
              <a:rPr lang="fr-FR" sz="1200" b="1" i="0" kern="1200" dirty="0" smtClean="0">
                <a:solidFill>
                  <a:schemeClr val="tx1"/>
                </a:solidFill>
                <a:effectLst/>
                <a:latin typeface="Arial" charset="0"/>
                <a:ea typeface="+mn-ea"/>
                <a:cs typeface="+mn-cs"/>
              </a:rPr>
              <a:t>innovation majeure</a:t>
            </a:r>
            <a:r>
              <a:rPr lang="fr-FR" sz="1200" b="0" i="0" kern="1200" dirty="0" smtClean="0">
                <a:solidFill>
                  <a:schemeClr val="tx1"/>
                </a:solidFill>
                <a:effectLst/>
                <a:latin typeface="Arial" charset="0"/>
                <a:ea typeface="+mn-ea"/>
                <a:cs typeface="+mn-cs"/>
              </a:rPr>
              <a:t> à l’origine du </a:t>
            </a:r>
            <a:r>
              <a:rPr lang="fr-FR" sz="1200" b="1" i="0" kern="1200" dirty="0" smtClean="0">
                <a:solidFill>
                  <a:schemeClr val="tx1"/>
                </a:solidFill>
                <a:effectLst/>
                <a:latin typeface="Arial" charset="0"/>
                <a:ea typeface="+mn-ea"/>
                <a:cs typeface="+mn-cs"/>
              </a:rPr>
              <a:t>Bitcoin</a:t>
            </a:r>
            <a:r>
              <a:rPr lang="fr-FR" sz="1200" b="0" i="0" kern="1200" dirty="0" smtClean="0">
                <a:solidFill>
                  <a:schemeClr val="tx1"/>
                </a:solidFill>
                <a:effectLst/>
                <a:latin typeface="Arial" charset="0"/>
                <a:ea typeface="+mn-ea"/>
                <a:cs typeface="+mn-cs"/>
              </a:rPr>
              <a:t>, mais son usage ne se limite pas au secteur bancaire. </a:t>
            </a:r>
          </a:p>
          <a:p>
            <a:pPr marL="0" indent="0">
              <a:buFontTx/>
              <a:buNone/>
            </a:pPr>
            <a:endParaRPr lang="fr-FR" sz="1200" b="0" i="0" kern="1200" dirty="0" smtClean="0">
              <a:solidFill>
                <a:schemeClr val="tx1"/>
              </a:solidFill>
              <a:effectLst/>
              <a:latin typeface="Arial" charset="0"/>
              <a:ea typeface="+mn-ea"/>
              <a:cs typeface="+mn-cs"/>
            </a:endParaRPr>
          </a:p>
          <a:p>
            <a:pPr marL="0" indent="0">
              <a:buFontTx/>
              <a:buNone/>
            </a:pPr>
            <a:r>
              <a:rPr lang="fr-FR" sz="1200" b="1" i="0" kern="1200" dirty="0" smtClean="0">
                <a:solidFill>
                  <a:schemeClr val="tx1"/>
                </a:solidFill>
                <a:effectLst/>
                <a:latin typeface="Arial" charset="0"/>
                <a:ea typeface="+mn-ea"/>
                <a:cs typeface="+mn-cs"/>
              </a:rPr>
              <a:t>Elle assure une transparence des échanges qui pourrait modifier le fonctionnement de nos systèmes de régulation centralisée, </a:t>
            </a:r>
            <a:r>
              <a:rPr lang="fr-FR" sz="1200" b="0" i="0" kern="1200" dirty="0" smtClean="0">
                <a:solidFill>
                  <a:schemeClr val="tx1"/>
                </a:solidFill>
                <a:effectLst/>
                <a:latin typeface="Arial" charset="0"/>
                <a:ea typeface="+mn-ea"/>
                <a:cs typeface="+mn-cs"/>
              </a:rPr>
              <a:t>diminuer les coûts et transformer de nombreux domaines : l’assurance, l’immobilier, le commerce, les élections… </a:t>
            </a:r>
          </a:p>
          <a:p>
            <a:pPr marL="0" indent="0">
              <a:buFontTx/>
              <a:buNone/>
            </a:pPr>
            <a:endParaRPr lang="fr-FR" sz="1200" b="0" i="0" kern="1200" dirty="0" smtClean="0">
              <a:solidFill>
                <a:schemeClr val="tx1"/>
              </a:solidFill>
              <a:effectLst/>
              <a:latin typeface="Arial" charset="0"/>
              <a:ea typeface="+mn-ea"/>
              <a:cs typeface="+mn-cs"/>
            </a:endParaRPr>
          </a:p>
          <a:p>
            <a:pPr marL="0" indent="0">
              <a:buFontTx/>
              <a:buNone/>
            </a:pPr>
            <a:endParaRPr lang="fr-FR" sz="1200" b="0" i="0" kern="1200" dirty="0">
              <a:solidFill>
                <a:schemeClr val="tx1"/>
              </a:solidFill>
              <a:effectLst/>
              <a:latin typeface="Arial" charset="0"/>
              <a:ea typeface="+mn-ea"/>
              <a:cs typeface="+mn-cs"/>
            </a:endParaRPr>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36</a:t>
            </a:fld>
            <a:endParaRPr lang="fr-FR" altLang="fr-FR"/>
          </a:p>
        </p:txBody>
      </p:sp>
    </p:spTree>
    <p:extLst>
      <p:ext uri="{BB962C8B-B14F-4D97-AF65-F5344CB8AC3E}">
        <p14:creationId xmlns:p14="http://schemas.microsoft.com/office/powerpoint/2010/main" val="34566592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i="0" kern="1200" dirty="0" smtClean="0">
                <a:solidFill>
                  <a:schemeClr val="tx1"/>
                </a:solidFill>
                <a:effectLst/>
                <a:latin typeface="Arial" charset="0"/>
                <a:ea typeface="+mn-ea"/>
                <a:cs typeface="+mn-cs"/>
              </a:rPr>
              <a:t>Comment cela fonctionne ?</a:t>
            </a:r>
          </a:p>
          <a:p>
            <a:endParaRPr lang="fr-FR" sz="1200" b="0" i="0" kern="1200" dirty="0" smtClean="0">
              <a:solidFill>
                <a:schemeClr val="tx1"/>
              </a:solidFill>
              <a:effectLst/>
              <a:latin typeface="Arial" charset="0"/>
              <a:ea typeface="+mn-ea"/>
              <a:cs typeface="+mn-cs"/>
            </a:endParaRPr>
          </a:p>
          <a:p>
            <a:r>
              <a:rPr lang="fr-FR" sz="1200" b="0" i="0" kern="1200" dirty="0" smtClean="0">
                <a:solidFill>
                  <a:schemeClr val="tx1"/>
                </a:solidFill>
                <a:effectLst/>
                <a:latin typeface="Arial" charset="0"/>
                <a:ea typeface="+mn-ea"/>
                <a:cs typeface="+mn-cs"/>
              </a:rPr>
              <a:t>L’identification de chaque partie (acheteurs, vendeurs) s’effectue par un </a:t>
            </a:r>
            <a:r>
              <a:rPr lang="fr-FR" sz="1200" b="1" i="0" kern="1200" dirty="0" smtClean="0">
                <a:solidFill>
                  <a:schemeClr val="tx1"/>
                </a:solidFill>
                <a:effectLst/>
                <a:latin typeface="Arial" charset="0"/>
                <a:ea typeface="+mn-ea"/>
                <a:cs typeface="+mn-cs"/>
              </a:rPr>
              <a:t>procédé cryptographique</a:t>
            </a:r>
            <a:r>
              <a:rPr lang="fr-FR" sz="1200" b="0" i="0" kern="1200" dirty="0" smtClean="0">
                <a:solidFill>
                  <a:schemeClr val="tx1"/>
                </a:solidFill>
                <a:effectLst/>
                <a:latin typeface="Arial" charset="0"/>
                <a:ea typeface="+mn-ea"/>
                <a:cs typeface="+mn-cs"/>
              </a:rPr>
              <a:t> ;</a:t>
            </a:r>
          </a:p>
          <a:p>
            <a:endParaRPr lang="fr-FR" sz="1200" b="0" i="0" kern="1200" dirty="0" smtClean="0">
              <a:solidFill>
                <a:schemeClr val="tx1"/>
              </a:solidFill>
              <a:effectLst/>
              <a:latin typeface="Arial" charset="0"/>
              <a:ea typeface="+mn-ea"/>
              <a:cs typeface="+mn-cs"/>
            </a:endParaRPr>
          </a:p>
          <a:p>
            <a:r>
              <a:rPr lang="fr-FR" sz="1200" b="0" i="0" kern="1200" dirty="0" smtClean="0">
                <a:solidFill>
                  <a:schemeClr val="tx1"/>
                </a:solidFill>
                <a:effectLst/>
                <a:latin typeface="Arial" charset="0"/>
                <a:ea typeface="+mn-ea"/>
                <a:cs typeface="+mn-cs"/>
              </a:rPr>
              <a:t>La transaction est envoyée à un réseau (ou « nœud » de stockage) d’ordinateurs situés dans le monde entier ;</a:t>
            </a:r>
          </a:p>
          <a:p>
            <a:r>
              <a:rPr lang="fr-FR" sz="1200" b="0" i="0" kern="1200" dirty="0" smtClean="0">
                <a:solidFill>
                  <a:schemeClr val="tx1"/>
                </a:solidFill>
                <a:effectLst/>
                <a:latin typeface="Arial" charset="0"/>
                <a:ea typeface="+mn-ea"/>
                <a:cs typeface="+mn-cs"/>
              </a:rPr>
              <a:t>Chaque « nœud » héberge une copie de la base de données dans lequel est inscrit l’historique des transactions effectuées. Toutes les parties prenantes peuvent y accéder simultanément ;</a:t>
            </a:r>
          </a:p>
          <a:p>
            <a:endParaRPr lang="fr-FR" sz="1200" b="0" i="0" kern="1200" dirty="0" smtClean="0">
              <a:solidFill>
                <a:schemeClr val="tx1"/>
              </a:solidFill>
              <a:effectLst/>
              <a:latin typeface="Arial" charset="0"/>
              <a:ea typeface="+mn-ea"/>
              <a:cs typeface="+mn-cs"/>
            </a:endParaRPr>
          </a:p>
          <a:p>
            <a:r>
              <a:rPr lang="fr-FR" sz="1200" b="0" i="0" kern="1200" dirty="0" smtClean="0">
                <a:solidFill>
                  <a:schemeClr val="tx1"/>
                </a:solidFill>
                <a:effectLst/>
                <a:latin typeface="Arial" charset="0"/>
                <a:ea typeface="+mn-ea"/>
                <a:cs typeface="+mn-cs"/>
              </a:rPr>
              <a:t>Le  système  de  sécurisation  repose  sur  </a:t>
            </a:r>
            <a:r>
              <a:rPr lang="fr-FR" sz="1200" b="1" i="0" kern="1200" dirty="0" smtClean="0">
                <a:solidFill>
                  <a:schemeClr val="tx1"/>
                </a:solidFill>
                <a:effectLst/>
                <a:latin typeface="Arial" charset="0"/>
                <a:ea typeface="+mn-ea"/>
                <a:cs typeface="+mn-cs"/>
              </a:rPr>
              <a:t>un  mécanisme  de  consensus  de  tous  les « nœuds »</a:t>
            </a:r>
            <a:r>
              <a:rPr lang="fr-FR" sz="1200" b="0" i="0" kern="1200" dirty="0" smtClean="0">
                <a:solidFill>
                  <a:schemeClr val="tx1"/>
                </a:solidFill>
                <a:effectLst/>
                <a:latin typeface="Arial" charset="0"/>
                <a:ea typeface="+mn-ea"/>
                <a:cs typeface="+mn-cs"/>
              </a:rPr>
              <a:t> à chaque ajout d’informations. Les données sont déchiffrées et authentifiées par des « centres de données » ou « </a:t>
            </a:r>
            <a:r>
              <a:rPr lang="fr-FR" sz="1200" b="1" i="0" kern="1200" dirty="0" smtClean="0">
                <a:solidFill>
                  <a:schemeClr val="tx1"/>
                </a:solidFill>
                <a:effectLst/>
                <a:latin typeface="Arial" charset="0"/>
                <a:ea typeface="+mn-ea"/>
                <a:cs typeface="+mn-cs"/>
              </a:rPr>
              <a:t>mineurs</a:t>
            </a:r>
            <a:r>
              <a:rPr lang="fr-FR" sz="1200" b="0" i="0" kern="1200" dirty="0" smtClean="0">
                <a:solidFill>
                  <a:schemeClr val="tx1"/>
                </a:solidFill>
                <a:effectLst/>
                <a:latin typeface="Arial" charset="0"/>
                <a:ea typeface="+mn-ea"/>
                <a:cs typeface="+mn-cs"/>
              </a:rPr>
              <a:t> ». </a:t>
            </a:r>
          </a:p>
          <a:p>
            <a:endParaRPr lang="fr-FR" sz="1200" b="0" i="0" kern="1200" dirty="0" smtClean="0">
              <a:solidFill>
                <a:schemeClr val="tx1"/>
              </a:solidFill>
              <a:effectLst/>
              <a:latin typeface="Arial" charset="0"/>
              <a:ea typeface="+mn-ea"/>
              <a:cs typeface="+mn-cs"/>
            </a:endParaRPr>
          </a:p>
          <a:p>
            <a:r>
              <a:rPr lang="fr-FR" sz="1200" b="0" i="0" kern="1200" dirty="0" smtClean="0">
                <a:solidFill>
                  <a:schemeClr val="tx1"/>
                </a:solidFill>
                <a:effectLst/>
                <a:latin typeface="Arial" charset="0"/>
                <a:ea typeface="+mn-ea"/>
                <a:cs typeface="+mn-cs"/>
              </a:rPr>
              <a:t>La transaction ainsi validée est ajoutée dans la base sous forme d’un </a:t>
            </a:r>
            <a:r>
              <a:rPr lang="fr-FR" sz="1200" b="1" i="0" kern="1200" dirty="0" smtClean="0">
                <a:solidFill>
                  <a:schemeClr val="tx1"/>
                </a:solidFill>
                <a:effectLst/>
                <a:latin typeface="Arial" charset="0"/>
                <a:ea typeface="+mn-ea"/>
                <a:cs typeface="+mn-cs"/>
              </a:rPr>
              <a:t>bloc de données chiffrées</a:t>
            </a:r>
            <a:r>
              <a:rPr lang="fr-FR" sz="1200" b="0" i="0" kern="1200" dirty="0" smtClean="0">
                <a:solidFill>
                  <a:schemeClr val="tx1"/>
                </a:solidFill>
                <a:effectLst/>
                <a:latin typeface="Arial" charset="0"/>
                <a:ea typeface="+mn-ea"/>
                <a:cs typeface="+mn-cs"/>
              </a:rPr>
              <a:t> (c’est le « block » dans </a:t>
            </a:r>
            <a:r>
              <a:rPr lang="fr-FR" sz="1200" b="0" i="0" kern="1200" dirty="0" err="1" smtClean="0">
                <a:solidFill>
                  <a:schemeClr val="tx1"/>
                </a:solidFill>
                <a:effectLst/>
                <a:latin typeface="Arial" charset="0"/>
                <a:ea typeface="+mn-ea"/>
                <a:cs typeface="+mn-cs"/>
              </a:rPr>
              <a:t>blockchain</a:t>
            </a:r>
            <a:r>
              <a:rPr lang="fr-FR" sz="1200" b="0" i="0" kern="1200" dirty="0" smtClean="0">
                <a:solidFill>
                  <a:schemeClr val="tx1"/>
                </a:solidFill>
                <a:effectLst/>
                <a:latin typeface="Arial" charset="0"/>
                <a:ea typeface="+mn-ea"/>
                <a:cs typeface="+mn-cs"/>
              </a:rPr>
              <a:t>) ;</a:t>
            </a:r>
          </a:p>
          <a:p>
            <a:r>
              <a:rPr lang="fr-FR" sz="1200" b="0" i="0" kern="1200" dirty="0" smtClean="0">
                <a:solidFill>
                  <a:schemeClr val="tx1"/>
                </a:solidFill>
                <a:effectLst/>
                <a:latin typeface="Arial" charset="0"/>
                <a:ea typeface="+mn-ea"/>
                <a:cs typeface="+mn-cs"/>
              </a:rPr>
              <a:t>La décentralisation de la gestion de la sécurité empêche la falsification des transactions. Chaque nouveau bloc ajouté à la </a:t>
            </a:r>
            <a:r>
              <a:rPr lang="fr-FR" sz="1200" b="0" i="0" kern="1200" dirty="0" err="1" smtClean="0">
                <a:solidFill>
                  <a:schemeClr val="tx1"/>
                </a:solidFill>
                <a:effectLst/>
                <a:latin typeface="Arial" charset="0"/>
                <a:ea typeface="+mn-ea"/>
                <a:cs typeface="+mn-cs"/>
              </a:rPr>
              <a:t>blockchain</a:t>
            </a:r>
            <a:r>
              <a:rPr lang="fr-FR" sz="1200" b="0" i="0" kern="1200" dirty="0" smtClean="0">
                <a:solidFill>
                  <a:schemeClr val="tx1"/>
                </a:solidFill>
                <a:effectLst/>
                <a:latin typeface="Arial" charset="0"/>
                <a:ea typeface="+mn-ea"/>
                <a:cs typeface="+mn-cs"/>
              </a:rPr>
              <a:t> est lié au précédent et une copie est transmise à tous les « nœuds » du réseau. </a:t>
            </a:r>
            <a:r>
              <a:rPr lang="fr-FR" sz="1200" b="1" i="0" kern="1200" dirty="0" smtClean="0">
                <a:solidFill>
                  <a:schemeClr val="tx1"/>
                </a:solidFill>
                <a:effectLst/>
                <a:latin typeface="Arial" charset="0"/>
                <a:ea typeface="+mn-ea"/>
                <a:cs typeface="+mn-cs"/>
              </a:rPr>
              <a:t>L’intégration est chronologique, indélébile et infalsifiable</a:t>
            </a:r>
            <a:r>
              <a:rPr lang="fr-FR" sz="1200" b="0" i="0" kern="1200" dirty="0" smtClean="0">
                <a:solidFill>
                  <a:schemeClr val="tx1"/>
                </a:solidFill>
                <a:effectLst/>
                <a:latin typeface="Arial" charset="0"/>
                <a:ea typeface="+mn-ea"/>
                <a:cs typeface="+mn-cs"/>
              </a:rPr>
              <a:t>.</a:t>
            </a:r>
          </a:p>
          <a:p>
            <a:pPr algn="just"/>
            <a:endParaRPr lang="fr-FR" b="0" baseline="0" dirty="0" smtClean="0"/>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37</a:t>
            </a:fld>
            <a:endParaRPr lang="fr-FR" altLang="fr-FR"/>
          </a:p>
        </p:txBody>
      </p:sp>
    </p:spTree>
    <p:extLst>
      <p:ext uri="{BB962C8B-B14F-4D97-AF65-F5344CB8AC3E}">
        <p14:creationId xmlns:p14="http://schemas.microsoft.com/office/powerpoint/2010/main" val="27292264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spcBef>
                <a:spcPts val="600"/>
              </a:spcBef>
              <a:buClr>
                <a:srgbClr val="F3953F"/>
              </a:buClr>
            </a:pPr>
            <a:r>
              <a:rPr lang="fr-FR" sz="1200" dirty="0" smtClean="0">
                <a:solidFill>
                  <a:srgbClr val="205AA7"/>
                </a:solidFill>
                <a:latin typeface="Arial" panose="020B0604020202020204" pitchFamily="34" charset="0"/>
                <a:cs typeface="Arial" panose="020B0604020202020204" pitchFamily="34" charset="0"/>
              </a:rPr>
              <a:t>Les cryptos n’ont pas de valeur stables (stabilité non garantie)</a:t>
            </a:r>
          </a:p>
          <a:p>
            <a:pPr algn="just">
              <a:spcBef>
                <a:spcPts val="600"/>
              </a:spcBef>
              <a:buClr>
                <a:srgbClr val="F3953F"/>
              </a:buClr>
            </a:pPr>
            <a:r>
              <a:rPr lang="fr-FR" sz="1200" dirty="0" smtClean="0">
                <a:solidFill>
                  <a:srgbClr val="205AA7"/>
                </a:solidFill>
                <a:latin typeface="Arial" panose="020B0604020202020204" pitchFamily="34" charset="0"/>
                <a:cs typeface="Arial" panose="020B0604020202020204" pitchFamily="34" charset="0"/>
              </a:rPr>
              <a:t>Il n’y a pas de garant identifié (comme la banque centrale pour l’euro). Pas de protection des utilisateurs.</a:t>
            </a:r>
          </a:p>
          <a:p>
            <a:pPr algn="just">
              <a:spcBef>
                <a:spcPts val="600"/>
              </a:spcBef>
              <a:buClr>
                <a:srgbClr val="F3953F"/>
              </a:buClr>
            </a:pPr>
            <a:endParaRPr lang="fr-FR" sz="1200" dirty="0" smtClean="0">
              <a:solidFill>
                <a:srgbClr val="205AA7"/>
              </a:solidFill>
              <a:latin typeface="Arial" panose="020B0604020202020204" pitchFamily="34" charset="0"/>
              <a:cs typeface="Arial" panose="020B0604020202020204" pitchFamily="34" charset="0"/>
            </a:endParaRPr>
          </a:p>
          <a:p>
            <a:pPr algn="just">
              <a:spcBef>
                <a:spcPts val="600"/>
              </a:spcBef>
              <a:buClr>
                <a:srgbClr val="F3953F"/>
              </a:buClr>
            </a:pPr>
            <a:r>
              <a:rPr lang="fr-FR" sz="1200" dirty="0" smtClean="0">
                <a:solidFill>
                  <a:srgbClr val="205AA7"/>
                </a:solidFill>
                <a:latin typeface="Arial" panose="020B0604020202020204" pitchFamily="34" charset="0"/>
                <a:cs typeface="Arial" panose="020B0604020202020204" pitchFamily="34" charset="0"/>
              </a:rPr>
              <a:t>Ils sont en quantité limitée</a:t>
            </a:r>
          </a:p>
          <a:p>
            <a:pPr algn="just">
              <a:spcBef>
                <a:spcPts val="600"/>
              </a:spcBef>
              <a:buClr>
                <a:srgbClr val="F3953F"/>
              </a:buClr>
            </a:pPr>
            <a:endParaRPr lang="fr-FR" sz="1200" dirty="0" smtClean="0">
              <a:solidFill>
                <a:srgbClr val="205AA7"/>
              </a:solidFill>
              <a:latin typeface="Arial" panose="020B0604020202020204" pitchFamily="34" charset="0"/>
              <a:cs typeface="Arial" panose="020B0604020202020204" pitchFamily="34" charset="0"/>
            </a:endParaRPr>
          </a:p>
          <a:p>
            <a:pPr algn="just">
              <a:spcBef>
                <a:spcPts val="600"/>
              </a:spcBef>
              <a:buClr>
                <a:srgbClr val="F3953F"/>
              </a:buClr>
            </a:pPr>
            <a:r>
              <a:rPr lang="fr-FR" sz="1200" dirty="0" smtClean="0">
                <a:solidFill>
                  <a:srgbClr val="205AA7"/>
                </a:solidFill>
                <a:latin typeface="Arial" panose="020B0604020202020204" pitchFamily="34" charset="0"/>
                <a:cs typeface="Arial" panose="020B0604020202020204" pitchFamily="34" charset="0"/>
              </a:rPr>
              <a:t>Ils sont manipulés avec des pseudonymes.</a:t>
            </a:r>
          </a:p>
          <a:p>
            <a:pPr marL="0" marR="0" lvl="0" indent="0" algn="just" defTabSz="914400" rtl="0" eaLnBrk="0" fontAlgn="base" latinLnBrk="0" hangingPunct="0">
              <a:lnSpc>
                <a:spcPct val="100000"/>
              </a:lnSpc>
              <a:spcBef>
                <a:spcPct val="30000"/>
              </a:spcBef>
              <a:spcAft>
                <a:spcPct val="0"/>
              </a:spcAft>
              <a:buClrTx/>
              <a:buSzTx/>
              <a:buFontTx/>
              <a:buNone/>
              <a:tabLst/>
              <a:defRPr/>
            </a:pPr>
            <a:endParaRPr lang="fr-FR" b="1" dirty="0" smtClean="0"/>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38</a:t>
            </a:fld>
            <a:endParaRPr lang="fr-FR" altLang="fr-FR"/>
          </a:p>
        </p:txBody>
      </p:sp>
    </p:spTree>
    <p:extLst>
      <p:ext uri="{BB962C8B-B14F-4D97-AF65-F5344CB8AC3E}">
        <p14:creationId xmlns:p14="http://schemas.microsoft.com/office/powerpoint/2010/main" val="3367620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14400" rtl="0" eaLnBrk="0" fontAlgn="base" latinLnBrk="0" hangingPunct="0">
              <a:lnSpc>
                <a:spcPct val="100000"/>
              </a:lnSpc>
              <a:spcBef>
                <a:spcPct val="30000"/>
              </a:spcBef>
              <a:spcAft>
                <a:spcPct val="0"/>
              </a:spcAft>
              <a:buClrTx/>
              <a:buSzTx/>
              <a:buFontTx/>
              <a:buNone/>
              <a:tabLst/>
              <a:defRPr/>
            </a:pPr>
            <a:r>
              <a:rPr lang="fr-FR" dirty="0" smtClean="0"/>
              <a:t>Les</a:t>
            </a:r>
            <a:r>
              <a:rPr lang="fr-FR" b="1" dirty="0" smtClean="0"/>
              <a:t> stable coins </a:t>
            </a:r>
            <a:r>
              <a:rPr lang="fr-FR" dirty="0" smtClean="0"/>
              <a:t>peuvent être vus comme une deuxième génération de </a:t>
            </a:r>
            <a:r>
              <a:rPr lang="fr-FR" b="1" dirty="0" smtClean="0"/>
              <a:t>crypto-actifs</a:t>
            </a:r>
            <a:r>
              <a:rPr lang="fr-FR" dirty="0" smtClean="0"/>
              <a:t>. Ceux de première génération ne reposent sur aucun émetteur financier ou actif de référence, </a:t>
            </a:r>
            <a:r>
              <a:rPr lang="fr-FR" b="1" dirty="0" smtClean="0"/>
              <a:t>leur valeur est donc très volatile</a:t>
            </a:r>
            <a:r>
              <a:rPr lang="fr-FR" dirty="0" smtClean="0"/>
              <a:t>. </a:t>
            </a:r>
          </a:p>
          <a:p>
            <a:pPr marL="0" marR="0" lvl="0" indent="0" algn="just" defTabSz="914400" rtl="0" eaLnBrk="0" fontAlgn="base" latinLnBrk="0" hangingPunct="0">
              <a:lnSpc>
                <a:spcPct val="100000"/>
              </a:lnSpc>
              <a:spcBef>
                <a:spcPct val="30000"/>
              </a:spcBef>
              <a:spcAft>
                <a:spcPct val="0"/>
              </a:spcAft>
              <a:buClrTx/>
              <a:buSzTx/>
              <a:buFontTx/>
              <a:buNone/>
              <a:tabLst/>
              <a:defRPr/>
            </a:pPr>
            <a:endParaRPr lang="fr-FR" dirty="0" smtClean="0"/>
          </a:p>
          <a:p>
            <a:pPr algn="just"/>
            <a:r>
              <a:rPr lang="fr-FR" dirty="0" smtClean="0"/>
              <a:t>C’est</a:t>
            </a:r>
            <a:r>
              <a:rPr lang="fr-FR" baseline="0" dirty="0" smtClean="0"/>
              <a:t> pourquoi sont apparus les stable-coin dont la création a été motivée par l’ambition d’une valeur plus stable. </a:t>
            </a:r>
            <a:r>
              <a:rPr lang="fr-FR" dirty="0" smtClean="0"/>
              <a:t>Pour cela, leur cours est lié à celui d’un actif de référence – l’or, l’euro, le dollar, un groupe de monnaies, etc. –. Ceci afin de lier leur évolution à l’économie réelle et de moins fluctuer. L’ambition est alors de pouvoir offrir aux entreprises et/ou aux consommateurs une alternative aux solutions existantes de paiements numériques.</a:t>
            </a:r>
          </a:p>
          <a:p>
            <a:pPr algn="just"/>
            <a:endParaRPr lang="fr-FR" dirty="0" smtClean="0"/>
          </a:p>
          <a:p>
            <a:pPr algn="just"/>
            <a:r>
              <a:rPr lang="fr-FR" b="1" baseline="0" dirty="0" smtClean="0"/>
              <a:t>Le développement de </a:t>
            </a:r>
            <a:r>
              <a:rPr lang="fr-FR" b="1" baseline="0" dirty="0" err="1" smtClean="0"/>
              <a:t>stablecoins</a:t>
            </a:r>
            <a:r>
              <a:rPr lang="fr-FR" b="1" baseline="0" dirty="0" smtClean="0"/>
              <a:t> émis dans des entreprises susceptibles de disposer d’importants effets de réseau comme DIEM (Facebook compte 2,7 milliards d’usagers actifs à travers le monde et dans certains pays davantage d’abonnés que de détenteurs de comptes bancaires) pourrait créer des écosystèmes complets de paiement, totalement autonomes et potentiellement systémique, quasiment des systèmes monétaires privés.</a:t>
            </a:r>
          </a:p>
          <a:p>
            <a:pPr algn="just"/>
            <a:endParaRPr lang="fr-FR" b="1" baseline="0" dirty="0" smtClean="0"/>
          </a:p>
          <a:p>
            <a:pPr algn="just"/>
            <a:endParaRPr lang="fr-FR" b="1" baseline="0" dirty="0" smtClean="0"/>
          </a:p>
          <a:p>
            <a:pPr algn="just"/>
            <a:endParaRPr lang="fr-FR" b="1" baseline="0" dirty="0" smtClean="0"/>
          </a:p>
          <a:p>
            <a:pPr algn="just"/>
            <a:r>
              <a:rPr lang="fr-FR" b="1" dirty="0" smtClean="0"/>
              <a:t>Par ailleurs, l’anonymat offert par les crypto-actifs génère des risques de blanchiment d’argent et de financement du terrorisme </a:t>
            </a:r>
            <a:r>
              <a:rPr lang="fr-FR" dirty="0" smtClean="0"/>
              <a:t>En outre, les stable coins, s’ils se </a:t>
            </a:r>
            <a:r>
              <a:rPr lang="fr-FR" b="0" dirty="0" smtClean="0"/>
              <a:t>développent, </a:t>
            </a:r>
            <a:r>
              <a:rPr lang="fr-FR" b="1" dirty="0" smtClean="0"/>
              <a:t>pourraient être porteurs de risques en termes de sécurité des systèmes de paiement et de stabilité du secteur financier. </a:t>
            </a:r>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39</a:t>
            </a:fld>
            <a:endParaRPr lang="fr-FR" altLang="fr-FR"/>
          </a:p>
        </p:txBody>
      </p:sp>
    </p:spTree>
    <p:extLst>
      <p:ext uri="{BB962C8B-B14F-4D97-AF65-F5344CB8AC3E}">
        <p14:creationId xmlns:p14="http://schemas.microsoft.com/office/powerpoint/2010/main" val="167893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644525"/>
            <a:ext cx="4965700" cy="3724275"/>
          </a:xfrm>
        </p:spPr>
      </p:sp>
      <p:sp>
        <p:nvSpPr>
          <p:cNvPr id="3" name="Espace réservé des notes 2"/>
          <p:cNvSpPr>
            <a:spLocks noGrp="1"/>
          </p:cNvSpPr>
          <p:nvPr>
            <p:ph type="body" idx="1"/>
          </p:nvPr>
        </p:nvSpPr>
        <p:spPr>
          <a:xfrm>
            <a:off x="1" y="4368702"/>
            <a:ext cx="6797675" cy="5561111"/>
          </a:xfrm>
        </p:spPr>
        <p:txBody>
          <a:bodyPr/>
          <a:lstStyle/>
          <a:p>
            <a:pPr marL="0" indent="0">
              <a:buFont typeface="Wingdings" panose="05000000000000000000" pitchFamily="2" charset="2"/>
              <a:buNone/>
            </a:pPr>
            <a:endParaRPr lang="fr-FR" sz="1100" dirty="0" smtClean="0">
              <a:latin typeface="Myriad Pro"/>
              <a:cs typeface="Myanmar Text" panose="020B0502040204020203" pitchFamily="34" charset="0"/>
            </a:endParaRPr>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4</a:t>
            </a:fld>
            <a:endParaRPr lang="fr-FR" altLang="fr-FR"/>
          </a:p>
        </p:txBody>
      </p:sp>
    </p:spTree>
    <p:extLst>
      <p:ext uri="{BB962C8B-B14F-4D97-AF65-F5344CB8AC3E}">
        <p14:creationId xmlns:p14="http://schemas.microsoft.com/office/powerpoint/2010/main" val="539725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14400" rtl="0" eaLnBrk="0" fontAlgn="base" latinLnBrk="0" hangingPunct="0">
              <a:lnSpc>
                <a:spcPct val="100000"/>
              </a:lnSpc>
              <a:spcBef>
                <a:spcPct val="30000"/>
              </a:spcBef>
              <a:spcAft>
                <a:spcPct val="0"/>
              </a:spcAft>
              <a:buClrTx/>
              <a:buSzTx/>
              <a:buFontTx/>
              <a:buNone/>
              <a:tabLst/>
              <a:defRPr/>
            </a:pPr>
            <a:r>
              <a:rPr lang="fr-FR" sz="1200" dirty="0" smtClean="0">
                <a:solidFill>
                  <a:srgbClr val="205AA7"/>
                </a:solidFill>
                <a:latin typeface="Arial" panose="020B0604020202020204" pitchFamily="34" charset="0"/>
                <a:cs typeface="Arial" panose="020B0604020202020204" pitchFamily="34" charset="0"/>
              </a:rPr>
              <a:t>L’émergence des crypto-actifs est une menace pour la souveraineté des pays</a:t>
            </a:r>
            <a:r>
              <a:rPr lang="fr-FR" sz="1200" baseline="0" dirty="0" smtClean="0">
                <a:solidFill>
                  <a:srgbClr val="205AA7"/>
                </a:solidFill>
                <a:latin typeface="Arial" panose="020B0604020202020204" pitchFamily="34" charset="0"/>
                <a:cs typeface="Arial" panose="020B0604020202020204" pitchFamily="34" charset="0"/>
              </a:rPr>
              <a:t> : p</a:t>
            </a:r>
            <a:r>
              <a:rPr lang="fr-FR" sz="1200" dirty="0" smtClean="0">
                <a:solidFill>
                  <a:srgbClr val="205AA7"/>
                </a:solidFill>
                <a:latin typeface="Arial" panose="020B0604020202020204" pitchFamily="34" charset="0"/>
                <a:cs typeface="Arial" panose="020B0604020202020204" pitchFamily="34" charset="0"/>
              </a:rPr>
              <a:t>ersonne ne sait qui est derrière les crypto-actifs…imaginez un monde où nous fonctionnerions qu’avec des crypto …et puis d’un seul coup….plus aucun crypto ne seraient acceptés.</a:t>
            </a:r>
            <a:endParaRPr lang="fr-FR" b="1" dirty="0" smtClean="0"/>
          </a:p>
          <a:p>
            <a:pPr marL="0" marR="0" lvl="0" indent="0" algn="just" defTabSz="914400" rtl="0" eaLnBrk="0" fontAlgn="base" latinLnBrk="0" hangingPunct="0">
              <a:lnSpc>
                <a:spcPct val="100000"/>
              </a:lnSpc>
              <a:spcBef>
                <a:spcPct val="30000"/>
              </a:spcBef>
              <a:spcAft>
                <a:spcPct val="0"/>
              </a:spcAft>
              <a:buClrTx/>
              <a:buSzTx/>
              <a:buFontTx/>
              <a:buNone/>
              <a:tabLst/>
              <a:defRPr/>
            </a:pPr>
            <a:endParaRPr lang="fr-FR" b="1" dirty="0" smtClean="0"/>
          </a:p>
          <a:p>
            <a:pPr marL="0" marR="0" lvl="0" indent="0" algn="just" defTabSz="914400" rtl="0" eaLnBrk="0" fontAlgn="base" latinLnBrk="0" hangingPunct="0">
              <a:lnSpc>
                <a:spcPct val="100000"/>
              </a:lnSpc>
              <a:spcBef>
                <a:spcPct val="30000"/>
              </a:spcBef>
              <a:spcAft>
                <a:spcPct val="0"/>
              </a:spcAft>
              <a:buClrTx/>
              <a:buSzTx/>
              <a:buFontTx/>
              <a:buNone/>
              <a:tabLst/>
              <a:defRPr/>
            </a:pPr>
            <a:r>
              <a:rPr lang="fr-FR" b="1" dirty="0" smtClean="0"/>
              <a:t>Si un</a:t>
            </a:r>
            <a:r>
              <a:rPr lang="fr-FR" b="1" baseline="0" dirty="0" smtClean="0"/>
              <a:t> </a:t>
            </a:r>
            <a:r>
              <a:rPr lang="fr-FR" b="1" baseline="0" dirty="0" err="1" smtClean="0"/>
              <a:t>stablecoin</a:t>
            </a:r>
            <a:r>
              <a:rPr lang="fr-FR" b="1" baseline="0" dirty="0" smtClean="0"/>
              <a:t> devait remplacer tout au partie des monnaies souveraines, sans aucune prise pour les pouvoirs publics, les politiques économiques, politiques monétaires ne pourraient plus être conduites.</a:t>
            </a:r>
          </a:p>
          <a:p>
            <a:pPr marL="0" marR="0" lvl="0" indent="0" algn="just" defTabSz="914400" rtl="0" eaLnBrk="0" fontAlgn="base" latinLnBrk="0" hangingPunct="0">
              <a:lnSpc>
                <a:spcPct val="100000"/>
              </a:lnSpc>
              <a:spcBef>
                <a:spcPct val="30000"/>
              </a:spcBef>
              <a:spcAft>
                <a:spcPct val="0"/>
              </a:spcAft>
              <a:buClrTx/>
              <a:buSzTx/>
              <a:buFontTx/>
              <a:buNone/>
              <a:tabLst/>
              <a:defRPr/>
            </a:pPr>
            <a:endParaRPr lang="fr-FR" b="1" baseline="0" dirty="0" smtClean="0"/>
          </a:p>
          <a:p>
            <a:pPr marL="0" marR="0" lvl="0" indent="0" algn="just" defTabSz="914400" rtl="0" eaLnBrk="0" fontAlgn="base" latinLnBrk="0" hangingPunct="0">
              <a:lnSpc>
                <a:spcPct val="100000"/>
              </a:lnSpc>
              <a:spcBef>
                <a:spcPct val="30000"/>
              </a:spcBef>
              <a:spcAft>
                <a:spcPct val="0"/>
              </a:spcAft>
              <a:buClrTx/>
              <a:buSzTx/>
              <a:buFontTx/>
              <a:buNone/>
              <a:tabLst/>
              <a:defRPr/>
            </a:pPr>
            <a:r>
              <a:rPr lang="fr-FR" b="0" baseline="0" dirty="0" smtClean="0"/>
              <a:t>Au </a:t>
            </a:r>
            <a:r>
              <a:rPr lang="fr-FR" b="0" baseline="0" dirty="0" err="1" smtClean="0"/>
              <a:t>délà</a:t>
            </a:r>
            <a:r>
              <a:rPr lang="fr-FR" b="0" baseline="0" dirty="0" smtClean="0"/>
              <a:t> de l’aspect défensif, une monnaie numérique permettrait de tirer avantage de l’innovation technologique.</a:t>
            </a:r>
            <a:endParaRPr lang="fr-FR" b="0" dirty="0" smtClean="0"/>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40</a:t>
            </a:fld>
            <a:endParaRPr lang="fr-FR" altLang="fr-FR"/>
          </a:p>
        </p:txBody>
      </p:sp>
    </p:spTree>
    <p:extLst>
      <p:ext uri="{BB962C8B-B14F-4D97-AF65-F5344CB8AC3E}">
        <p14:creationId xmlns:p14="http://schemas.microsoft.com/office/powerpoint/2010/main" val="4112357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smtClean="0"/>
              <a:t>Revenons</a:t>
            </a:r>
            <a:r>
              <a:rPr lang="fr-FR" sz="1200" baseline="0" dirty="0" smtClean="0"/>
              <a:t> sur le schéma vu au début de notre conférence.</a:t>
            </a:r>
          </a:p>
          <a:p>
            <a:endParaRPr lang="fr-FR" sz="1200" baseline="0" dirty="0" smtClean="0"/>
          </a:p>
          <a:p>
            <a:r>
              <a:rPr lang="fr-FR" sz="1200" baseline="0" dirty="0" smtClean="0"/>
              <a:t>Une monnaie numérique de banque centrale viendrait s’insérer dans l’offre pour les particuliers comme dans l’offre pour les banques.</a:t>
            </a:r>
          </a:p>
          <a:p>
            <a:endParaRPr lang="fr-FR" sz="1200" baseline="0" dirty="0" smtClean="0"/>
          </a:p>
          <a:p>
            <a:r>
              <a:rPr lang="fr-FR" sz="1200" baseline="0" dirty="0" smtClean="0"/>
              <a:t>Ce serait une nouvelle forme de monnaie de banque centrale à côté des espèces et des comptes bancaires, à la fois utilisable pour les besoins des citoyens et ceux des acteurs financiers.</a:t>
            </a:r>
          </a:p>
          <a:p>
            <a:r>
              <a:rPr lang="fr-FR" sz="1200" baseline="0" dirty="0" smtClean="0"/>
              <a:t>Elle permettrait de payer dans la zone euro et également à l’étranger</a:t>
            </a:r>
          </a:p>
          <a:p>
            <a:r>
              <a:rPr lang="fr-FR" sz="1200" baseline="0" dirty="0" smtClean="0"/>
              <a:t>Bien sûr, cette 3</a:t>
            </a:r>
            <a:r>
              <a:rPr lang="fr-FR" sz="1200" baseline="30000" dirty="0" smtClean="0"/>
              <a:t>ème</a:t>
            </a:r>
            <a:r>
              <a:rPr lang="fr-FR" sz="1200" baseline="0" dirty="0" smtClean="0"/>
              <a:t> forme de monnaie communiquerait avec les autres formes et aurait la même valeur.</a:t>
            </a:r>
          </a:p>
          <a:p>
            <a:endParaRPr lang="fr-FR" sz="1200" baseline="0" dirty="0" smtClean="0"/>
          </a:p>
          <a:p>
            <a:endParaRPr lang="fr-FR" sz="1200" baseline="0" dirty="0" smtClean="0"/>
          </a:p>
          <a:p>
            <a:endParaRPr lang="fr-FR" sz="1200" dirty="0"/>
          </a:p>
        </p:txBody>
      </p:sp>
      <p:sp>
        <p:nvSpPr>
          <p:cNvPr id="4" name="Espace réservé du numéro de diapositive 3"/>
          <p:cNvSpPr>
            <a:spLocks noGrp="1"/>
          </p:cNvSpPr>
          <p:nvPr>
            <p:ph type="sldNum" sz="quarter" idx="10"/>
          </p:nvPr>
        </p:nvSpPr>
        <p:spPr/>
        <p:txBody>
          <a:bodyPr/>
          <a:lstStyle/>
          <a:p>
            <a:fld id="{BBC74DAE-AAB1-4623-A947-C513F3A67F3C}" type="slidenum">
              <a:rPr lang="fr-FR" smtClean="0"/>
              <a:t>41</a:t>
            </a:fld>
            <a:endParaRPr lang="fr-FR"/>
          </a:p>
        </p:txBody>
      </p:sp>
    </p:spTree>
    <p:extLst>
      <p:ext uri="{BB962C8B-B14F-4D97-AF65-F5344CB8AC3E}">
        <p14:creationId xmlns:p14="http://schemas.microsoft.com/office/powerpoint/2010/main" val="3835113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dirty="0" smtClean="0"/>
          </a:p>
          <a:p>
            <a:endParaRPr lang="fr-FR" sz="1200" dirty="0" smtClean="0"/>
          </a:p>
          <a:p>
            <a:r>
              <a:rPr lang="fr-FR" sz="1200" b="1" dirty="0" smtClean="0"/>
              <a:t>MNBC interbancaire</a:t>
            </a:r>
            <a:r>
              <a:rPr lang="fr-FR" sz="1200" b="1" baseline="0" dirty="0" smtClean="0"/>
              <a:t> :</a:t>
            </a:r>
            <a:r>
              <a:rPr lang="fr-FR" sz="1200" baseline="0" dirty="0" smtClean="0"/>
              <a:t> la BDF a mis en œuvre un programme d’expérimentations sur une monnaie numérique de banque centrale à des fins de règlement des transactions interbancaires conjointement avec des acteurs de l’écosystème. L’objectif est d’améliorer la performance, la rapidité, la transparence et la sécurité des transactions entre grands acteurs financiers. Plusieurs enseignements majeurs ont déjà été tirés :</a:t>
            </a:r>
          </a:p>
          <a:p>
            <a:endParaRPr lang="fr-FR" sz="1200" baseline="0" dirty="0" smtClean="0"/>
          </a:p>
          <a:p>
            <a:pPr marL="171450" indent="-171450">
              <a:buFontTx/>
              <a:buChar char="-"/>
            </a:pPr>
            <a:r>
              <a:rPr lang="fr-FR" sz="1200" baseline="0" dirty="0" smtClean="0"/>
              <a:t>Une MNBC sous forme </a:t>
            </a:r>
            <a:r>
              <a:rPr lang="fr-FR" sz="1200" baseline="0" dirty="0" err="1" smtClean="0"/>
              <a:t>tokenisée</a:t>
            </a:r>
            <a:r>
              <a:rPr lang="fr-FR" sz="1200" baseline="0" dirty="0" smtClean="0"/>
              <a:t> pourrait améliorer l’efficacité et la rapidité des </a:t>
            </a:r>
            <a:r>
              <a:rPr lang="fr-FR" sz="1200" baseline="0" dirty="0" err="1" smtClean="0"/>
              <a:t>réglements</a:t>
            </a:r>
            <a:r>
              <a:rPr lang="fr-FR" sz="1200" baseline="0" dirty="0" smtClean="0"/>
              <a:t> de titres financier en assurant un traitement de bout-en-bout, de l’achat au transfert de propriété, générant des économies de capital et de liquidité.</a:t>
            </a:r>
          </a:p>
          <a:p>
            <a:pPr marL="171450" indent="-171450">
              <a:buFontTx/>
              <a:buChar char="-"/>
            </a:pPr>
            <a:endParaRPr lang="fr-FR" sz="1200" baseline="0" dirty="0" smtClean="0"/>
          </a:p>
          <a:p>
            <a:r>
              <a:rPr lang="fr-FR" sz="1200" baseline="0" dirty="0" smtClean="0"/>
              <a:t>- Une MNBC peut permettre d’améliorer les paiements transfrontaliers </a:t>
            </a:r>
          </a:p>
          <a:p>
            <a:endParaRPr lang="fr-FR" sz="1200" dirty="0" smtClean="0"/>
          </a:p>
          <a:p>
            <a:endParaRPr lang="fr-FR" sz="1200" dirty="0" smtClean="0"/>
          </a:p>
          <a:p>
            <a:r>
              <a:rPr lang="fr-FR" sz="1200" b="1" dirty="0" smtClean="0"/>
              <a:t>MNBC de détail :</a:t>
            </a:r>
            <a:r>
              <a:rPr lang="fr-FR" sz="1200" dirty="0" smtClean="0"/>
              <a:t> l’</a:t>
            </a:r>
            <a:r>
              <a:rPr lang="fr-FR" sz="1200" dirty="0" err="1" smtClean="0"/>
              <a:t>Eurosystème</a:t>
            </a:r>
            <a:r>
              <a:rPr lang="fr-FR" sz="1200" baseline="0" dirty="0" smtClean="0"/>
              <a:t> a mené des travaux sur l’émission d’un euro numérique de détail. A la lumière de ces travaux, le Conseil des Gouverneurs de la BCE a décidé le 14 juillet 2021 d’ouvrir une phase d’investigation. Cette période doit permettre de mieux identifier les besoins des utilisateurs et de préciser les caractéristiques et fonctionnalités de l’euro numérique. Il faut également investigué sur l’impact de l’euro numérique sur le marché, notamment sur  l’écosystème de paiement.</a:t>
            </a:r>
            <a:endParaRPr lang="fr-FR" sz="1200" dirty="0"/>
          </a:p>
        </p:txBody>
      </p:sp>
      <p:sp>
        <p:nvSpPr>
          <p:cNvPr id="4" name="Espace réservé du numéro de diapositive 3"/>
          <p:cNvSpPr>
            <a:spLocks noGrp="1"/>
          </p:cNvSpPr>
          <p:nvPr>
            <p:ph type="sldNum" sz="quarter" idx="10"/>
          </p:nvPr>
        </p:nvSpPr>
        <p:spPr/>
        <p:txBody>
          <a:bodyPr/>
          <a:lstStyle/>
          <a:p>
            <a:fld id="{BBC74DAE-AAB1-4623-A947-C513F3A67F3C}" type="slidenum">
              <a:rPr lang="fr-FR" smtClean="0"/>
              <a:t>42</a:t>
            </a:fld>
            <a:endParaRPr lang="fr-FR"/>
          </a:p>
        </p:txBody>
      </p:sp>
    </p:spTree>
    <p:extLst>
      <p:ext uri="{BB962C8B-B14F-4D97-AF65-F5344CB8AC3E}">
        <p14:creationId xmlns:p14="http://schemas.microsoft.com/office/powerpoint/2010/main" val="28945528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dirty="0" smtClean="0"/>
              <a:t>MNBC interbancaire</a:t>
            </a:r>
            <a:r>
              <a:rPr lang="fr-FR" sz="1200" b="1" baseline="0" dirty="0" smtClean="0"/>
              <a:t> :</a:t>
            </a:r>
            <a:r>
              <a:rPr lang="fr-FR" sz="1200" baseline="0" dirty="0" smtClean="0"/>
              <a:t> la BDF a mis en œuvre un programme d’expérimentations sur une monnaie numérique de banque centrale à des fins de règlement des transactions interbancaires conjointement avec des acteurs de l’écosystème. L’objectif est d’améliorer la performance, la rapidité, la transparence et la sécurité des transactions entre grands acteurs financiers. Plusieurs enseignements majeurs ont déjà été tirés :</a:t>
            </a:r>
          </a:p>
          <a:p>
            <a:endParaRPr lang="fr-FR" sz="1200" baseline="0" dirty="0" smtClean="0"/>
          </a:p>
          <a:p>
            <a:pPr marL="171450" indent="-171450">
              <a:buFontTx/>
              <a:buChar char="-"/>
            </a:pPr>
            <a:r>
              <a:rPr lang="fr-FR" sz="1200" baseline="0" dirty="0" smtClean="0"/>
              <a:t>Une MNBC sous forme </a:t>
            </a:r>
            <a:r>
              <a:rPr lang="fr-FR" sz="1200" baseline="0" dirty="0" err="1" smtClean="0"/>
              <a:t>tokenisée</a:t>
            </a:r>
            <a:r>
              <a:rPr lang="fr-FR" sz="1200" baseline="0" dirty="0" smtClean="0"/>
              <a:t> pourrait améliorer l’efficacité et la rapidité des </a:t>
            </a:r>
            <a:r>
              <a:rPr lang="fr-FR" sz="1200" baseline="0" dirty="0" err="1" smtClean="0"/>
              <a:t>réglements</a:t>
            </a:r>
            <a:r>
              <a:rPr lang="fr-FR" sz="1200" baseline="0" dirty="0" smtClean="0"/>
              <a:t> de titres financier en assurant un traitement de bout-en-bout, de l’achat au transfert de propriété, générant des économies de capital et de liquidité.</a:t>
            </a:r>
          </a:p>
          <a:p>
            <a:pPr marL="171450" indent="-171450">
              <a:buFontTx/>
              <a:buChar char="-"/>
            </a:pPr>
            <a:endParaRPr lang="fr-FR" sz="1200" baseline="0" dirty="0" smtClean="0"/>
          </a:p>
          <a:p>
            <a:r>
              <a:rPr lang="fr-FR" sz="1200" baseline="0" dirty="0" smtClean="0"/>
              <a:t>- Une MNBC peut permettre d’améliorer les paiements transfrontaliers </a:t>
            </a:r>
          </a:p>
          <a:p>
            <a:endParaRPr lang="fr-FR" dirty="0"/>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43</a:t>
            </a:fld>
            <a:endParaRPr lang="fr-FR" altLang="fr-FR"/>
          </a:p>
        </p:txBody>
      </p:sp>
    </p:spTree>
    <p:extLst>
      <p:ext uri="{BB962C8B-B14F-4D97-AF65-F5344CB8AC3E}">
        <p14:creationId xmlns:p14="http://schemas.microsoft.com/office/powerpoint/2010/main" val="15617743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14400" rtl="0" eaLnBrk="0" fontAlgn="base" latinLnBrk="0" hangingPunct="0">
              <a:lnSpc>
                <a:spcPct val="100000"/>
              </a:lnSpc>
              <a:spcBef>
                <a:spcPct val="30000"/>
              </a:spcBef>
              <a:spcAft>
                <a:spcPct val="0"/>
              </a:spcAft>
              <a:buClrTx/>
              <a:buSzTx/>
              <a:buFontTx/>
              <a:buNone/>
              <a:tabLst/>
              <a:defRPr/>
            </a:pPr>
            <a:r>
              <a:rPr lang="fr-FR" b="1" dirty="0" smtClean="0"/>
              <a:t>Plusieurs points devront faire l’objet</a:t>
            </a:r>
            <a:r>
              <a:rPr lang="fr-FR" b="1" baseline="0" dirty="0" smtClean="0"/>
              <a:t> d’une vigilance particulière au cours de la phases d’investigation :</a:t>
            </a:r>
          </a:p>
          <a:p>
            <a:pPr marL="171450" marR="0" lvl="0" indent="-171450" algn="just" defTabSz="914400" rtl="0" eaLnBrk="0" fontAlgn="base" latinLnBrk="0" hangingPunct="0">
              <a:lnSpc>
                <a:spcPct val="100000"/>
              </a:lnSpc>
              <a:spcBef>
                <a:spcPct val="30000"/>
              </a:spcBef>
              <a:spcAft>
                <a:spcPct val="0"/>
              </a:spcAft>
              <a:buClrTx/>
              <a:buSzTx/>
              <a:buFontTx/>
              <a:buChar char="-"/>
              <a:tabLst/>
              <a:defRPr/>
            </a:pPr>
            <a:r>
              <a:rPr lang="fr-FR" b="0" dirty="0" smtClean="0"/>
              <a:t>Il est tout d’abord essentiel de concevoir une</a:t>
            </a:r>
            <a:r>
              <a:rPr lang="fr-FR" b="0" baseline="0" dirty="0" smtClean="0"/>
              <a:t> introduction d’un euro numérique qui ne perturbe pas la stabilité financière.</a:t>
            </a:r>
          </a:p>
          <a:p>
            <a:pPr marL="0" marR="0" lvl="0" indent="0" algn="just" defTabSz="914400" rtl="0" eaLnBrk="0" fontAlgn="base" latinLnBrk="0" hangingPunct="0">
              <a:lnSpc>
                <a:spcPct val="100000"/>
              </a:lnSpc>
              <a:spcBef>
                <a:spcPct val="30000"/>
              </a:spcBef>
              <a:spcAft>
                <a:spcPct val="0"/>
              </a:spcAft>
              <a:buClrTx/>
              <a:buSzTx/>
              <a:buFontTx/>
              <a:buNone/>
              <a:tabLst/>
              <a:defRPr/>
            </a:pPr>
            <a:r>
              <a:rPr lang="fr-FR" b="0" baseline="0" dirty="0" smtClean="0"/>
              <a:t>Ce que nous souhaitons éviter : une conversion massive et excessive des dépôts bancaires vers des avoirs en MNBC qui pourrait affecter le refinancement bancaire et in fine le refinancement de l’économie.</a:t>
            </a:r>
          </a:p>
          <a:p>
            <a:pPr marL="171450" marR="0" lvl="0" indent="-171450" algn="just" defTabSz="914400" rtl="0" eaLnBrk="0" fontAlgn="base" latinLnBrk="0" hangingPunct="0">
              <a:lnSpc>
                <a:spcPct val="100000"/>
              </a:lnSpc>
              <a:spcBef>
                <a:spcPct val="30000"/>
              </a:spcBef>
              <a:spcAft>
                <a:spcPct val="0"/>
              </a:spcAft>
              <a:buClrTx/>
              <a:buSzTx/>
              <a:buFontTx/>
              <a:buChar char="-"/>
              <a:tabLst/>
              <a:defRPr/>
            </a:pPr>
            <a:r>
              <a:rPr lang="fr-FR" b="0" baseline="0" dirty="0" smtClean="0"/>
              <a:t>Synergie à trouver entre la future MNBC et le projet EPI car les deux projets visent à renforcer la souveraineté de la zone euro.</a:t>
            </a:r>
          </a:p>
          <a:p>
            <a:pPr marL="171450" marR="0" lvl="0" indent="-171450" algn="just" defTabSz="914400" rtl="0" eaLnBrk="0" fontAlgn="base" latinLnBrk="0" hangingPunct="0">
              <a:lnSpc>
                <a:spcPct val="100000"/>
              </a:lnSpc>
              <a:spcBef>
                <a:spcPct val="30000"/>
              </a:spcBef>
              <a:spcAft>
                <a:spcPct val="0"/>
              </a:spcAft>
              <a:buClrTx/>
              <a:buSzTx/>
              <a:buFontTx/>
              <a:buChar char="-"/>
              <a:tabLst/>
              <a:defRPr/>
            </a:pPr>
            <a:endParaRPr lang="fr-FR" b="0" baseline="0" dirty="0" smtClean="0"/>
          </a:p>
          <a:p>
            <a:pPr marL="171450" marR="0" lvl="0" indent="-171450" algn="just" defTabSz="914400" rtl="0" eaLnBrk="0" fontAlgn="base" latinLnBrk="0" hangingPunct="0">
              <a:lnSpc>
                <a:spcPct val="100000"/>
              </a:lnSpc>
              <a:spcBef>
                <a:spcPct val="30000"/>
              </a:spcBef>
              <a:spcAft>
                <a:spcPct val="0"/>
              </a:spcAft>
              <a:buClrTx/>
              <a:buSzTx/>
              <a:buFontTx/>
              <a:buChar char="-"/>
              <a:tabLst/>
              <a:defRPr/>
            </a:pPr>
            <a:endParaRPr lang="fr-FR" b="0" baseline="0" dirty="0" smtClean="0"/>
          </a:p>
          <a:p>
            <a:r>
              <a:rPr lang="fr-FR" sz="1200" b="1" dirty="0" smtClean="0">
                <a:solidFill>
                  <a:schemeClr val="tx1"/>
                </a:solidFill>
              </a:rPr>
              <a:t>Un « bien public », aux côtés des autres moyens de paiement </a:t>
            </a:r>
            <a:r>
              <a:rPr lang="fr-FR" sz="1200" dirty="0" smtClean="0">
                <a:solidFill>
                  <a:schemeClr val="tx1"/>
                </a:solidFill>
              </a:rPr>
              <a:t>: la MNBC comme instrument de paiement sûr, simple, accessible à tous, protecteur de la vie privée. Et qui préserve la liberté de choix : une MNBC viendra en complément des moyens privés (qui pourront innover à partir de l’euro numérique) et du </a:t>
            </a:r>
            <a:r>
              <a:rPr lang="fr-FR" sz="1200" b="1" dirty="0" smtClean="0">
                <a:solidFill>
                  <a:schemeClr val="tx1"/>
                </a:solidFill>
              </a:rPr>
              <a:t>billet</a:t>
            </a:r>
            <a:r>
              <a:rPr lang="fr-FR" sz="1200" dirty="0" smtClean="0">
                <a:solidFill>
                  <a:schemeClr val="tx1"/>
                </a:solidFill>
              </a:rPr>
              <a:t>.</a:t>
            </a:r>
          </a:p>
          <a:p>
            <a:endParaRPr lang="fr-FR" sz="1050" b="1"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50" b="1" dirty="0" smtClean="0">
                <a:solidFill>
                  <a:schemeClr val="tx1"/>
                </a:solidFill>
              </a:rPr>
              <a:t>Avancer en partenariat avec le secteur privé, en particulier les banques commerciales</a:t>
            </a:r>
            <a:r>
              <a:rPr lang="fr-FR" sz="1050" dirty="0" smtClean="0">
                <a:solidFill>
                  <a:schemeClr val="tx1"/>
                </a:solidFill>
              </a:rPr>
              <a:t> : un euro numérique se fera avec les banques, pas contre elles ni malgré elles. Préserver la complémentarité entre la monnaie de banque centrale et la monnaie de banque commerciale, prévenir une conversion excessive de dépôts bancaires en MNBC et concevoir un modèle dans lequel l’euro numérique est distribué par des intermédiaires privés.</a:t>
            </a:r>
          </a:p>
          <a:p>
            <a:endParaRPr lang="fr-FR" sz="1050" b="1" dirty="0" smtClean="0"/>
          </a:p>
          <a:p>
            <a:pPr marL="0" marR="0" lvl="0" indent="0" algn="just" defTabSz="914400" rtl="0" eaLnBrk="0" fontAlgn="base" latinLnBrk="0" hangingPunct="0">
              <a:lnSpc>
                <a:spcPct val="100000"/>
              </a:lnSpc>
              <a:spcBef>
                <a:spcPct val="30000"/>
              </a:spcBef>
              <a:spcAft>
                <a:spcPct val="0"/>
              </a:spcAft>
              <a:buClrTx/>
              <a:buSzTx/>
              <a:buFontTx/>
              <a:buNone/>
              <a:tabLst/>
              <a:defRPr/>
            </a:pPr>
            <a:r>
              <a:rPr lang="fr-FR" sz="1200" b="1" dirty="0" smtClean="0">
                <a:solidFill>
                  <a:schemeClr val="tx1"/>
                </a:solidFill>
              </a:rPr>
              <a:t>Une synergie avec la </a:t>
            </a:r>
            <a:r>
              <a:rPr lang="fr-FR" sz="1200" b="1" i="1" dirty="0" err="1" smtClean="0">
                <a:solidFill>
                  <a:schemeClr val="tx1"/>
                </a:solidFill>
              </a:rPr>
              <a:t>European</a:t>
            </a:r>
            <a:r>
              <a:rPr lang="fr-FR" sz="1200" b="1" i="1" dirty="0" smtClean="0">
                <a:solidFill>
                  <a:schemeClr val="tx1"/>
                </a:solidFill>
              </a:rPr>
              <a:t> </a:t>
            </a:r>
            <a:r>
              <a:rPr lang="fr-FR" sz="1200" b="1" i="1" dirty="0" err="1" smtClean="0">
                <a:solidFill>
                  <a:schemeClr val="tx1"/>
                </a:solidFill>
              </a:rPr>
              <a:t>Payments</a:t>
            </a:r>
            <a:r>
              <a:rPr lang="fr-FR" sz="1200" b="1" i="1" dirty="0" smtClean="0">
                <a:solidFill>
                  <a:schemeClr val="tx1"/>
                </a:solidFill>
              </a:rPr>
              <a:t> Initiative</a:t>
            </a:r>
            <a:r>
              <a:rPr lang="fr-FR" sz="1200" b="1" dirty="0" smtClean="0">
                <a:solidFill>
                  <a:schemeClr val="tx1"/>
                </a:solidFill>
              </a:rPr>
              <a:t> (EPI)</a:t>
            </a:r>
            <a:r>
              <a:rPr lang="fr-FR" sz="1200" dirty="0" smtClean="0">
                <a:solidFill>
                  <a:schemeClr val="tx1"/>
                </a:solidFill>
              </a:rPr>
              <a:t> : EPI doit être prise en compte dans la phase d’investigation de l’euro numérique et son calendrier avancer de manière compatible avec la progression des travaux de l’</a:t>
            </a:r>
            <a:r>
              <a:rPr lang="fr-FR" sz="1200" dirty="0" err="1" smtClean="0">
                <a:solidFill>
                  <a:schemeClr val="tx1"/>
                </a:solidFill>
              </a:rPr>
              <a:t>Eurosystème</a:t>
            </a:r>
            <a:r>
              <a:rPr lang="fr-FR" sz="1200" dirty="0" smtClean="0">
                <a:solidFill>
                  <a:schemeClr val="tx1"/>
                </a:solidFill>
              </a:rPr>
              <a:t>.</a:t>
            </a:r>
          </a:p>
          <a:p>
            <a:pPr marL="0" marR="0" lvl="0" indent="0" algn="just" defTabSz="914400" rtl="0" eaLnBrk="0" fontAlgn="base" latinLnBrk="0" hangingPunct="0">
              <a:lnSpc>
                <a:spcPct val="100000"/>
              </a:lnSpc>
              <a:spcBef>
                <a:spcPct val="30000"/>
              </a:spcBef>
              <a:spcAft>
                <a:spcPct val="0"/>
              </a:spcAft>
              <a:buClrTx/>
              <a:buSzTx/>
              <a:buFontTx/>
              <a:buNone/>
              <a:tabLst/>
              <a:defRPr/>
            </a:pPr>
            <a:endParaRPr lang="fr-FR" b="0" dirty="0" smtClean="0"/>
          </a:p>
          <a:p>
            <a:pPr marL="171450" marR="0" lvl="0" indent="-171450" algn="just" defTabSz="914400" rtl="0" eaLnBrk="0" fontAlgn="base" latinLnBrk="0" hangingPunct="0">
              <a:lnSpc>
                <a:spcPct val="100000"/>
              </a:lnSpc>
              <a:spcBef>
                <a:spcPct val="30000"/>
              </a:spcBef>
              <a:spcAft>
                <a:spcPct val="0"/>
              </a:spcAft>
              <a:buClrTx/>
              <a:buSzTx/>
              <a:buFontTx/>
              <a:buChar char="-"/>
              <a:tabLst/>
              <a:defRPr/>
            </a:pPr>
            <a:endParaRPr lang="fr-FR" b="0" dirty="0" smtClean="0"/>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46</a:t>
            </a:fld>
            <a:endParaRPr lang="fr-FR" altLang="fr-FR"/>
          </a:p>
        </p:txBody>
      </p:sp>
    </p:spTree>
    <p:extLst>
      <p:ext uri="{BB962C8B-B14F-4D97-AF65-F5344CB8AC3E}">
        <p14:creationId xmlns:p14="http://schemas.microsoft.com/office/powerpoint/2010/main" val="29441927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smtClean="0">
                <a:hlinkClick r:id="rId3"/>
              </a:rPr>
              <a:t>https://www.youtube.com/watch?v=HsO79Uohjx4&amp;list=PL0usNGW1865yE7D83hLoh35xzky0gakwx&amp;index=1</a:t>
            </a:r>
            <a:endParaRPr lang="fr-FR"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200" i="1"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i="1" dirty="0" smtClean="0"/>
              <a:t>Cliquer</a:t>
            </a:r>
            <a:r>
              <a:rPr lang="fr-FR" sz="1200" i="1" baseline="0" dirty="0" smtClean="0"/>
              <a:t> sur la vidéo pour la lancer. Durée de la vidéo : 3m47.</a:t>
            </a:r>
            <a:endParaRPr lang="fr-FR" i="1" dirty="0" smtClean="0"/>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47</a:t>
            </a:fld>
            <a:endParaRPr lang="fr-FR" altLang="fr-FR"/>
          </a:p>
        </p:txBody>
      </p:sp>
    </p:spTree>
    <p:extLst>
      <p:ext uri="{BB962C8B-B14F-4D97-AF65-F5344CB8AC3E}">
        <p14:creationId xmlns:p14="http://schemas.microsoft.com/office/powerpoint/2010/main" val="8394749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47738" y="744538"/>
            <a:ext cx="4962525" cy="3722687"/>
          </a:xfrm>
        </p:spPr>
      </p:sp>
      <p:sp>
        <p:nvSpPr>
          <p:cNvPr id="3" name="Espace réservé des commentaires 2"/>
          <p:cNvSpPr>
            <a:spLocks noGrp="1"/>
          </p:cNvSpPr>
          <p:nvPr>
            <p:ph type="body" idx="1"/>
          </p:nvPr>
        </p:nvSpPr>
        <p:spPr>
          <a:xfrm>
            <a:off x="669057" y="4747365"/>
            <a:ext cx="5486400" cy="4466987"/>
          </a:xfrm>
        </p:spPr>
        <p:txBody>
          <a:bodyPr/>
          <a:lstStyle/>
          <a:p>
            <a:endParaRPr lang="fr-FR" sz="1200" dirty="0" smtClean="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C74DAE-AAB1-4623-A947-C513F3A67F3C}"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21425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i="1" dirty="0" smtClean="0"/>
              <a:t>Présentation des ressources pédagogiques ABC de l’économie en rapport avec</a:t>
            </a:r>
            <a:r>
              <a:rPr lang="fr-FR" i="1" baseline="0" dirty="0" smtClean="0"/>
              <a:t> l’atelier</a:t>
            </a:r>
          </a:p>
          <a:p>
            <a:endParaRPr lang="fr-FR" i="1" baseline="0" dirty="0" smtClean="0"/>
          </a:p>
          <a:p>
            <a:r>
              <a:rPr lang="fr-FR" i="1" baseline="0" dirty="0" smtClean="0"/>
              <a:t>Si le temps le permet, il peut être intéressant d’aller directement sur le lien des fiches afin de montrer comment elles se présentent (infographies, chronologies, etc.) et d’inciter élèves et professeurs à aller les consulter.</a:t>
            </a:r>
          </a:p>
          <a:p>
            <a:endParaRPr lang="fr-FR" i="1" baseline="0" dirty="0" smtClean="0"/>
          </a:p>
          <a:p>
            <a:endParaRPr lang="fr-FR" i="1" baseline="0" dirty="0" smtClean="0"/>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49</a:t>
            </a:fld>
            <a:endParaRPr lang="fr-FR" altLang="fr-FR"/>
          </a:p>
        </p:txBody>
      </p:sp>
    </p:spTree>
    <p:extLst>
      <p:ext uri="{BB962C8B-B14F-4D97-AF65-F5344CB8AC3E}">
        <p14:creationId xmlns:p14="http://schemas.microsoft.com/office/powerpoint/2010/main" val="19490267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i="1" dirty="0" smtClean="0"/>
              <a:t>Présentation des ressources pédagogiques abc de l’économie en rapport avec</a:t>
            </a:r>
            <a:r>
              <a:rPr lang="fr-FR" i="1" baseline="0" dirty="0" smtClean="0"/>
              <a:t> l’atelier</a:t>
            </a:r>
          </a:p>
          <a:p>
            <a:endParaRPr lang="fr-FR" i="1" baseline="0" dirty="0" smtClean="0"/>
          </a:p>
          <a:p>
            <a:r>
              <a:rPr lang="fr-FR" i="1" baseline="0" dirty="0" smtClean="0"/>
              <a:t>Si le temps le permet, il peut être intéressant d’aller directement sur le lien des fiches afin de montrer comment elles se présentent (infographies, chronologies, etc.) et d’inciter élèves et professeurs à aller les consulter.</a:t>
            </a:r>
          </a:p>
          <a:p>
            <a:endParaRPr lang="fr-FR" i="1" baseline="0" dirty="0" smtClean="0"/>
          </a:p>
          <a:p>
            <a:endParaRPr lang="fr-FR" i="1" baseline="0" dirty="0" smtClean="0"/>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50</a:t>
            </a:fld>
            <a:endParaRPr lang="fr-FR" altLang="fr-FR"/>
          </a:p>
        </p:txBody>
      </p:sp>
    </p:spTree>
    <p:extLst>
      <p:ext uri="{BB962C8B-B14F-4D97-AF65-F5344CB8AC3E}">
        <p14:creationId xmlns:p14="http://schemas.microsoft.com/office/powerpoint/2010/main" val="32642975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5988" y="0"/>
            <a:ext cx="4965700" cy="3724275"/>
          </a:xfrm>
        </p:spPr>
      </p:sp>
      <p:sp>
        <p:nvSpPr>
          <p:cNvPr id="3" name="Espace réservé des notes 2"/>
          <p:cNvSpPr>
            <a:spLocks noGrp="1"/>
          </p:cNvSpPr>
          <p:nvPr>
            <p:ph type="body" idx="1"/>
          </p:nvPr>
        </p:nvSpPr>
        <p:spPr>
          <a:xfrm>
            <a:off x="1588" y="3724276"/>
            <a:ext cx="6797675" cy="5489103"/>
          </a:xfrm>
        </p:spPr>
        <p:txBody>
          <a:bodyPr/>
          <a:lstStyle/>
          <a:p>
            <a:pPr marL="0" marR="0" lvl="0" indent="0" algn="just" defTabSz="914217" rtl="0" eaLnBrk="0" fontAlgn="base" latinLnBrk="0" hangingPunct="0">
              <a:lnSpc>
                <a:spcPct val="100000"/>
              </a:lnSpc>
              <a:spcBef>
                <a:spcPct val="30000"/>
              </a:spcBef>
              <a:spcAft>
                <a:spcPct val="0"/>
              </a:spcAft>
              <a:buClrTx/>
              <a:buSzTx/>
              <a:buFontTx/>
              <a:buNone/>
              <a:tabLst/>
              <a:defRPr/>
            </a:pPr>
            <a:r>
              <a:rPr lang="fr-FR" sz="1200" i="1" dirty="0" smtClean="0"/>
              <a:t>Cliquer</a:t>
            </a:r>
            <a:r>
              <a:rPr lang="fr-FR" sz="1200" i="1" baseline="0" dirty="0" smtClean="0"/>
              <a:t> sur la vidéo pour la lancer. </a:t>
            </a:r>
            <a:r>
              <a:rPr lang="fr-FR" i="1" dirty="0" smtClean="0"/>
              <a:t>Durée de la vidéo : 4m54.</a:t>
            </a:r>
            <a:endParaRPr lang="fr-FR" i="1" baseline="0" dirty="0" smtClean="0"/>
          </a:p>
          <a:p>
            <a:pPr algn="just" defTabSz="914217">
              <a:defRPr/>
            </a:pPr>
            <a:endParaRPr lang="fr-FR" i="1" baseline="0" dirty="0" smtClean="0"/>
          </a:p>
          <a:p>
            <a:pPr algn="just" defTabSz="914217">
              <a:defRPr/>
            </a:pPr>
            <a:r>
              <a:rPr lang="fr-FR" i="1" baseline="0" dirty="0" smtClean="0"/>
              <a:t>Cette vidéo fait partie de la collection pédagogique de Citéco (cela pourra être précisé à la fin de l’atelier, lors de la diapo sur les ressources pédagogiques mises à disposition par la Banque de France). Elle met en évidence le rôle clé des banques commerciales, le principe « les crédits font les dépôts », l’aspect « bien commun » de la monnaie, le rôle de régulateur </a:t>
            </a:r>
            <a:r>
              <a:rPr lang="fr-FR" i="1" strike="noStrike" baseline="0" dirty="0" smtClean="0"/>
              <a:t>de </a:t>
            </a:r>
            <a:r>
              <a:rPr lang="fr-FR" i="1" baseline="0" dirty="0" smtClean="0"/>
              <a:t>la banque centrale, l’importance de la confiance. Comme le reste de l’atelier, elle parle de la banque centrale en général, même si l’exemple concret donné est la monnaie euro.</a:t>
            </a:r>
          </a:p>
          <a:p>
            <a:pPr algn="just" defTabSz="914217">
              <a:defRPr/>
            </a:pPr>
            <a:endParaRPr lang="fr-FR" i="1" baseline="0" dirty="0" smtClean="0"/>
          </a:p>
          <a:p>
            <a:pPr algn="just" defTabSz="914217">
              <a:defRPr/>
            </a:pPr>
            <a:r>
              <a:rPr lang="fr-FR" b="1" i="1" dirty="0" smtClean="0"/>
              <a:t>Après le passage de la vidéo, faire réagir : </a:t>
            </a:r>
          </a:p>
          <a:p>
            <a:pPr marL="171450" indent="-171450" algn="just" defTabSz="914217">
              <a:buFont typeface="Arial" panose="020B0604020202020204" pitchFamily="34" charset="0"/>
              <a:buChar char="•"/>
              <a:defRPr/>
            </a:pPr>
            <a:r>
              <a:rPr lang="fr-FR" dirty="0" smtClean="0"/>
              <a:t>Cette vidéo vous a-t-elle aidés à mieux comprendre le processus de création monétaire ? </a:t>
            </a:r>
          </a:p>
          <a:p>
            <a:pPr marL="171450" indent="-171450" algn="just" defTabSz="914217">
              <a:buFont typeface="Arial" panose="020B0604020202020204" pitchFamily="34" charset="0"/>
              <a:buChar char="•"/>
              <a:defRPr/>
            </a:pPr>
            <a:r>
              <a:rPr lang="fr-FR" dirty="0" smtClean="0"/>
              <a:t>Qu’en avez-vous retenu ? </a:t>
            </a:r>
          </a:p>
          <a:p>
            <a:pPr marL="171450" indent="-171450" algn="just" defTabSz="914217">
              <a:buFont typeface="Arial" panose="020B0604020202020204" pitchFamily="34" charset="0"/>
              <a:buChar char="•"/>
              <a:defRPr/>
            </a:pPr>
            <a:endParaRPr lang="fr-FR" dirty="0" smtClean="0"/>
          </a:p>
          <a:p>
            <a:pPr algn="just" defTabSz="914217">
              <a:defRPr/>
            </a:pPr>
            <a:r>
              <a:rPr lang="fr-FR" b="1" i="0" baseline="0" dirty="0" smtClean="0"/>
              <a:t>En résumé : </a:t>
            </a:r>
          </a:p>
          <a:p>
            <a:pPr marL="171416" indent="-171416" algn="just" defTabSz="914217">
              <a:buFont typeface="Arial" panose="020B0604020202020204" pitchFamily="34" charset="0"/>
              <a:buChar char="•"/>
              <a:defRPr/>
            </a:pPr>
            <a:r>
              <a:rPr lang="fr-FR" i="0" baseline="0" dirty="0" smtClean="0"/>
              <a:t>Rôle clé des </a:t>
            </a:r>
            <a:r>
              <a:rPr lang="fr-FR" b="1" i="0" baseline="0" dirty="0" smtClean="0"/>
              <a:t>banques commerciales </a:t>
            </a:r>
            <a:r>
              <a:rPr lang="fr-FR" i="0" baseline="0" dirty="0" smtClean="0"/>
              <a:t>dans la création monétaire</a:t>
            </a:r>
          </a:p>
          <a:p>
            <a:pPr marL="171416" indent="-171416" algn="just" defTabSz="914217">
              <a:buFont typeface="Arial" panose="020B0604020202020204" pitchFamily="34" charset="0"/>
              <a:buChar char="•"/>
              <a:defRPr/>
            </a:pPr>
            <a:r>
              <a:rPr lang="fr-FR" i="0" baseline="0" dirty="0" smtClean="0"/>
              <a:t>Nécessité d’un</a:t>
            </a:r>
            <a:r>
              <a:rPr lang="fr-FR" b="1" i="0" baseline="0" dirty="0" smtClean="0"/>
              <a:t> régulateur </a:t>
            </a:r>
            <a:r>
              <a:rPr lang="fr-FR" i="0" baseline="0" dirty="0" smtClean="0"/>
              <a:t>de cette création monétaire :</a:t>
            </a:r>
            <a:r>
              <a:rPr lang="fr-FR" b="1" i="0" baseline="0" dirty="0" smtClean="0"/>
              <a:t> la banque centrale</a:t>
            </a:r>
          </a:p>
          <a:p>
            <a:pPr marL="171416" indent="-171416" algn="just" defTabSz="914217">
              <a:buFont typeface="Arial" panose="020B0604020202020204" pitchFamily="34" charset="0"/>
              <a:buChar char="•"/>
              <a:defRPr/>
            </a:pPr>
            <a:r>
              <a:rPr lang="fr-FR" dirty="0" smtClean="0"/>
              <a:t>Importance de </a:t>
            </a:r>
            <a:r>
              <a:rPr lang="fr-FR" b="1" dirty="0" smtClean="0"/>
              <a:t>la confiance </a:t>
            </a:r>
            <a:r>
              <a:rPr lang="fr-FR" dirty="0" smtClean="0"/>
              <a:t>dans la monnaie</a:t>
            </a:r>
          </a:p>
          <a:p>
            <a:pPr marL="0" indent="0" algn="just" defTabSz="914217">
              <a:buFont typeface="Arial" panose="020B0604020202020204" pitchFamily="34" charset="0"/>
              <a:buNone/>
              <a:defRPr/>
            </a:pPr>
            <a:endParaRPr lang="fr-FR" dirty="0" smtClean="0"/>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51</a:t>
            </a:fld>
            <a:endParaRPr lang="fr-FR" altLang="fr-FR" dirty="0"/>
          </a:p>
        </p:txBody>
      </p:sp>
    </p:spTree>
    <p:extLst>
      <p:ext uri="{BB962C8B-B14F-4D97-AF65-F5344CB8AC3E}">
        <p14:creationId xmlns:p14="http://schemas.microsoft.com/office/powerpoint/2010/main" val="3173788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6764" y="4604751"/>
            <a:ext cx="5440363" cy="4468813"/>
          </a:xfr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fr-FR" altLang="fr-FR" dirty="0" smtClean="0"/>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5</a:t>
            </a:fld>
            <a:endParaRPr lang="fr-FR" altLang="fr-FR"/>
          </a:p>
        </p:txBody>
      </p:sp>
    </p:spTree>
    <p:extLst>
      <p:ext uri="{BB962C8B-B14F-4D97-AF65-F5344CB8AC3E}">
        <p14:creationId xmlns:p14="http://schemas.microsoft.com/office/powerpoint/2010/main" val="18584466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i="1" baseline="0" dirty="0" smtClean="0"/>
              <a:t>Si le temps le permet, il peut être intéressant d’aller directement sur le lien des jeux.</a:t>
            </a:r>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52</a:t>
            </a:fld>
            <a:endParaRPr lang="fr-FR" altLang="fr-FR"/>
          </a:p>
        </p:txBody>
      </p:sp>
    </p:spTree>
    <p:extLst>
      <p:ext uri="{BB962C8B-B14F-4D97-AF65-F5344CB8AC3E}">
        <p14:creationId xmlns:p14="http://schemas.microsoft.com/office/powerpoint/2010/main" val="42205080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i="1" dirty="0" smtClean="0"/>
              <a:t>Présentation</a:t>
            </a:r>
            <a:r>
              <a:rPr lang="fr-FR" i="1" baseline="0" dirty="0" smtClean="0"/>
              <a:t> de la collection de monnaie du Musée de l’économie.</a:t>
            </a:r>
          </a:p>
          <a:p>
            <a:endParaRPr lang="fr-FR" i="1"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fr-FR" i="1" baseline="0" dirty="0" smtClean="0"/>
              <a:t>Si le temps le permet, il peut être intéressant d’aller directement sur le lien de la collection afin d’inciter élèves et professeurs d’aller visiter le Musée.</a:t>
            </a:r>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53</a:t>
            </a:fld>
            <a:endParaRPr lang="fr-FR" altLang="fr-FR"/>
          </a:p>
        </p:txBody>
      </p:sp>
    </p:spTree>
    <p:extLst>
      <p:ext uri="{BB962C8B-B14F-4D97-AF65-F5344CB8AC3E}">
        <p14:creationId xmlns:p14="http://schemas.microsoft.com/office/powerpoint/2010/main" val="12810061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54</a:t>
            </a:fld>
            <a:endParaRPr lang="fr-FR" altLang="fr-FR"/>
          </a:p>
        </p:txBody>
      </p:sp>
    </p:spTree>
    <p:extLst>
      <p:ext uri="{BB962C8B-B14F-4D97-AF65-F5344CB8AC3E}">
        <p14:creationId xmlns:p14="http://schemas.microsoft.com/office/powerpoint/2010/main" val="36509882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47738" y="744538"/>
            <a:ext cx="4962525" cy="3722687"/>
          </a:xfrm>
        </p:spPr>
      </p:sp>
      <p:sp>
        <p:nvSpPr>
          <p:cNvPr id="3" name="Espace réservé des commentaires 2"/>
          <p:cNvSpPr>
            <a:spLocks noGrp="1"/>
          </p:cNvSpPr>
          <p:nvPr>
            <p:ph type="body" idx="1"/>
          </p:nvPr>
        </p:nvSpPr>
        <p:spPr>
          <a:xfrm>
            <a:off x="669057" y="4747365"/>
            <a:ext cx="5486400" cy="4466987"/>
          </a:xfrm>
        </p:spPr>
        <p:txBody>
          <a:bodyPr/>
          <a:lstStyle/>
          <a:p>
            <a:endParaRPr lang="fr-FR" sz="1200" dirty="0" smtClean="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C74DAE-AAB1-4623-A947-C513F3A67F3C}"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70868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Les agrégats monétaires </a:t>
            </a:r>
            <a:r>
              <a:rPr lang="fr-FR" dirty="0"/>
              <a:t>M1, M2 et M3 décrivent et classent, </a:t>
            </a:r>
            <a:r>
              <a:rPr lang="fr-FR" b="1" dirty="0"/>
              <a:t>par ordre de liquidité décroissante</a:t>
            </a:r>
            <a:r>
              <a:rPr lang="fr-FR" dirty="0"/>
              <a:t>, la monnaie en circulation. La monnaie est </a:t>
            </a:r>
            <a:r>
              <a:rPr lang="fr-FR" b="1" dirty="0"/>
              <a:t>détenue</a:t>
            </a:r>
            <a:r>
              <a:rPr lang="fr-FR" dirty="0"/>
              <a:t> par les agents économiques (ménages, entreprises, administrations publiques, reste du monde). Les banques commerciales, elles, sont les </a:t>
            </a:r>
            <a:r>
              <a:rPr lang="fr-FR" b="1" dirty="0"/>
              <a:t>émettrices</a:t>
            </a:r>
            <a:r>
              <a:rPr lang="fr-FR" dirty="0"/>
              <a:t> de la monnaie. </a:t>
            </a:r>
            <a:endParaRPr lang="fr-FR" dirty="0" smtClean="0"/>
          </a:p>
          <a:p>
            <a:endParaRPr lang="fr-FR" dirty="0"/>
          </a:p>
          <a:p>
            <a:r>
              <a:rPr lang="fr-FR" b="1" dirty="0"/>
              <a:t>La base monétaire</a:t>
            </a:r>
            <a:r>
              <a:rPr lang="fr-FR" dirty="0"/>
              <a:t>, dite aussi </a:t>
            </a:r>
            <a:r>
              <a:rPr lang="fr-FR" b="1" dirty="0"/>
              <a:t>monnaie centrale</a:t>
            </a:r>
            <a:r>
              <a:rPr lang="fr-FR" dirty="0"/>
              <a:t>, est la forme première de monnaie dans laquelle les autres formes de monnaie peuvent être converties. Elle a un statut supérieur dans le système monétaire, puisque non seulement elle alimente la masse monétaire par de la monnaie fiduciaire (pièces et billets), mais permet aussi aux banques commerciales de créer facilement de la monnaie scripturale sur les comptes de leurs clients, conformément à l’adage selon lequel « les crédits font les dépôts ». </a:t>
            </a:r>
          </a:p>
          <a:p>
            <a:endParaRPr lang="fr-FR" dirty="0"/>
          </a:p>
          <a:p>
            <a:r>
              <a:rPr lang="fr-FR" dirty="0"/>
              <a:t>Source : </a:t>
            </a:r>
            <a:r>
              <a:rPr lang="fr-FR" sz="1000" dirty="0" smtClean="0"/>
              <a:t>https://publications.banque-france.fr/sites/default/files/medias/documents/bdf_234-2_monnaie_contreparties.pdf</a:t>
            </a:r>
            <a:endParaRPr lang="fr-FR" sz="1000" dirty="0"/>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56</a:t>
            </a:fld>
            <a:endParaRPr lang="fr-FR" altLang="fr-FR"/>
          </a:p>
        </p:txBody>
      </p:sp>
    </p:spTree>
    <p:extLst>
      <p:ext uri="{BB962C8B-B14F-4D97-AF65-F5344CB8AC3E}">
        <p14:creationId xmlns:p14="http://schemas.microsoft.com/office/powerpoint/2010/main" val="23219570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000" dirty="0"/>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57</a:t>
            </a:fld>
            <a:endParaRPr lang="fr-FR" altLang="fr-FR"/>
          </a:p>
        </p:txBody>
      </p:sp>
    </p:spTree>
    <p:extLst>
      <p:ext uri="{BB962C8B-B14F-4D97-AF65-F5344CB8AC3E}">
        <p14:creationId xmlns:p14="http://schemas.microsoft.com/office/powerpoint/2010/main" val="38347173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47738" y="744538"/>
            <a:ext cx="4962525" cy="3722687"/>
          </a:xfrm>
        </p:spPr>
      </p:sp>
      <p:sp>
        <p:nvSpPr>
          <p:cNvPr id="3" name="Espace réservé des commentaires 2"/>
          <p:cNvSpPr>
            <a:spLocks noGrp="1"/>
          </p:cNvSpPr>
          <p:nvPr>
            <p:ph type="body" idx="1"/>
          </p:nvPr>
        </p:nvSpPr>
        <p:spPr>
          <a:xfrm>
            <a:off x="669057" y="4747365"/>
            <a:ext cx="5486400" cy="4466987"/>
          </a:xfrm>
        </p:spPr>
        <p:txBody>
          <a:bodyPr/>
          <a:lstStyle/>
          <a:p>
            <a:endParaRPr lang="fr-FR" sz="1200" dirty="0" smtClean="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C74DAE-AAB1-4623-A947-C513F3A67F3C}"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06197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dirty="0" smtClean="0">
                <a:solidFill>
                  <a:srgbClr val="1F497D"/>
                </a:solidFill>
                <a:latin typeface="Calibri" panose="020F0502020204030204" pitchFamily="34" charset="0"/>
                <a:cs typeface="Calibri" panose="020F0502020204030204" pitchFamily="34" charset="0"/>
              </a:rPr>
              <a:t>La France fait partie des pays de la zone euro parmi lesquels la part des espèces dans les moyens de paiement est la plus faible, en volume comme en valeur. </a:t>
            </a:r>
            <a:endParaRPr lang="fr-FR" sz="1100" dirty="0" smtClean="0">
              <a:solidFill>
                <a:srgbClr val="1F497D"/>
              </a:solidFill>
              <a:latin typeface="Calibri" panose="020F0502020204030204" pitchFamily="34" charset="0"/>
              <a:cs typeface="Calibri" panose="020F050202020403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59</a:t>
            </a:fld>
            <a:endParaRPr lang="fr-FR" altLang="fr-FR"/>
          </a:p>
        </p:txBody>
      </p:sp>
    </p:spTree>
    <p:extLst>
      <p:ext uri="{BB962C8B-B14F-4D97-AF65-F5344CB8AC3E}">
        <p14:creationId xmlns:p14="http://schemas.microsoft.com/office/powerpoint/2010/main" val="12584011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i="1" u="sng" baseline="0" dirty="0" smtClean="0"/>
              <a:t>Diapositive complémentaire</a:t>
            </a:r>
            <a:r>
              <a:rPr lang="fr-FR" i="1" baseline="0" dirty="0" smtClean="0"/>
              <a:t>, notamment pour évoquer des points qui seraient soulevés en partie Questions / Réponses. </a:t>
            </a:r>
          </a:p>
          <a:p>
            <a:endParaRPr lang="fr-FR" i="1" baseline="0" dirty="0" smtClean="0"/>
          </a:p>
          <a:p>
            <a:r>
              <a:rPr lang="fr-FR" baseline="0" dirty="0" smtClean="0"/>
              <a:t>Ici, à propos de la </a:t>
            </a:r>
            <a:r>
              <a:rPr lang="fr-FR" b="1" baseline="0" dirty="0" smtClean="0"/>
              <a:t>place de l’euro dans le SMI. </a:t>
            </a:r>
            <a:r>
              <a:rPr lang="fr-FR" baseline="0" dirty="0" smtClean="0"/>
              <a:t> </a:t>
            </a:r>
          </a:p>
          <a:p>
            <a:endParaRPr lang="fr-FR" baseline="0" dirty="0" smtClean="0"/>
          </a:p>
          <a:p>
            <a:r>
              <a:rPr lang="fr-FR" i="1" baseline="0" dirty="0" smtClean="0"/>
              <a:t>[Graphique tiré d’ici (rapport annuel BCE sur le rôle international de l’euro) : </a:t>
            </a:r>
            <a:r>
              <a:rPr lang="fr-FR" i="1" baseline="0" dirty="0" smtClean="0">
                <a:hlinkClick r:id="rId3"/>
              </a:rPr>
              <a:t>https://www.ecb.europa.eu/pub/ire/html/ecb.ire202106~a058f84c61.fr.html</a:t>
            </a:r>
            <a:r>
              <a:rPr lang="fr-FR" i="1" baseline="0" dirty="0" smtClean="0"/>
              <a:t>]</a:t>
            </a:r>
          </a:p>
          <a:p>
            <a:endParaRPr lang="fr-FR" i="1"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EAB777B-8455-4DFB-AF5B-C51538F3504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19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ltLang="fr-FR" b="1" i="1" u="sng" dirty="0" smtClean="0"/>
              <a:t>Diapositive complémentaire</a:t>
            </a:r>
            <a:r>
              <a:rPr lang="fr-FR" altLang="fr-FR" i="1" dirty="0" smtClean="0"/>
              <a:t>, notamment pour évoquer des points qui seraient soulevés en partie Questions / Réponses. </a:t>
            </a:r>
          </a:p>
          <a:p>
            <a:endParaRPr lang="fr-FR" altLang="fr-FR" i="1" dirty="0" smtClean="0"/>
          </a:p>
          <a:p>
            <a:r>
              <a:rPr lang="fr-FR" altLang="fr-FR" dirty="0" smtClean="0"/>
              <a:t>Ici, à propos de </a:t>
            </a:r>
            <a:r>
              <a:rPr lang="fr-FR" altLang="fr-FR" b="1" dirty="0" smtClean="0"/>
              <a:t>l’opinion des européens sur l’euro</a:t>
            </a:r>
            <a:r>
              <a:rPr lang="fr-FR" altLang="fr-FR" dirty="0" smtClean="0"/>
              <a:t>.</a:t>
            </a:r>
          </a:p>
          <a:p>
            <a:endParaRPr lang="fr-FR" altLang="fr-FR" dirty="0" smtClean="0"/>
          </a:p>
          <a:p>
            <a:r>
              <a:rPr lang="fr-FR" altLang="fr-FR" dirty="0" smtClean="0"/>
              <a:t>[Chiffres </a:t>
            </a:r>
            <a:r>
              <a:rPr lang="fr-FR" altLang="fr-FR" dirty="0" err="1" smtClean="0"/>
              <a:t>Eurobarometre</a:t>
            </a:r>
            <a:r>
              <a:rPr lang="fr-FR" altLang="fr-FR" dirty="0" smtClean="0"/>
              <a:t> 2021  ‪Z:\Pilier4_Educ_Eco\</a:t>
            </a:r>
            <a:r>
              <a:rPr lang="fr-FR" altLang="fr-FR" dirty="0" err="1" smtClean="0"/>
              <a:t>Ateliers_pedago</a:t>
            </a:r>
            <a:r>
              <a:rPr lang="fr-FR" altLang="fr-FR" dirty="0" smtClean="0"/>
              <a:t>\ATELIER</a:t>
            </a:r>
            <a:r>
              <a:rPr lang="fr-FR" altLang="fr-FR" baseline="0" dirty="0" smtClean="0"/>
              <a:t> </a:t>
            </a:r>
            <a:r>
              <a:rPr lang="fr-FR" altLang="fr-FR" dirty="0" smtClean="0"/>
              <a:t>RMBC\eb_94_data_annex_fr.pdf ]  </a:t>
            </a:r>
          </a:p>
          <a:p>
            <a:endParaRPr lang="fr-FR" altLang="fr-FR" dirty="0" smtClean="0"/>
          </a:p>
          <a:p>
            <a:endParaRPr lang="fr-FR" altLang="fr-FR" dirty="0" smtClean="0"/>
          </a:p>
          <a:p>
            <a:endParaRPr lang="fr-FR" altLang="fr-FR" dirty="0" smtClean="0"/>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EAB777B-8455-4DFB-AF5B-C51538F3504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922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6764" y="4604751"/>
            <a:ext cx="5440363" cy="4468813"/>
          </a:xfr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fr-FR" altLang="fr-FR" dirty="0" smtClean="0"/>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6</a:t>
            </a:fld>
            <a:endParaRPr lang="fr-FR" altLang="fr-FR"/>
          </a:p>
        </p:txBody>
      </p:sp>
    </p:spTree>
    <p:extLst>
      <p:ext uri="{BB962C8B-B14F-4D97-AF65-F5344CB8AC3E}">
        <p14:creationId xmlns:p14="http://schemas.microsoft.com/office/powerpoint/2010/main" val="1024390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200" b="0" kern="1200" baseline="0" dirty="0" smtClean="0">
              <a:solidFill>
                <a:prstClr val="black"/>
              </a:solidFill>
              <a:latin typeface="Arial" charset="0"/>
              <a:ea typeface="+mn-ea"/>
              <a:cs typeface="+mn-cs"/>
            </a:endParaRPr>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7</a:t>
            </a:fld>
            <a:endParaRPr lang="fr-FR" altLang="fr-FR"/>
          </a:p>
        </p:txBody>
      </p:sp>
    </p:spTree>
    <p:extLst>
      <p:ext uri="{BB962C8B-B14F-4D97-AF65-F5344CB8AC3E}">
        <p14:creationId xmlns:p14="http://schemas.microsoft.com/office/powerpoint/2010/main" val="2493860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200" b="0" kern="1200" baseline="0" dirty="0" smtClean="0">
              <a:solidFill>
                <a:prstClr val="black"/>
              </a:solidFill>
              <a:latin typeface="Arial" charset="0"/>
              <a:ea typeface="+mn-ea"/>
              <a:cs typeface="+mn-cs"/>
            </a:endParaRPr>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8</a:t>
            </a:fld>
            <a:endParaRPr lang="fr-FR" altLang="fr-FR"/>
          </a:p>
        </p:txBody>
      </p:sp>
    </p:spTree>
    <p:extLst>
      <p:ext uri="{BB962C8B-B14F-4D97-AF65-F5344CB8AC3E}">
        <p14:creationId xmlns:p14="http://schemas.microsoft.com/office/powerpoint/2010/main" val="730160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200" b="0" kern="1200" baseline="0" dirty="0" smtClean="0">
              <a:solidFill>
                <a:prstClr val="black"/>
              </a:solidFill>
              <a:latin typeface="Arial" charset="0"/>
              <a:ea typeface="+mn-ea"/>
              <a:cs typeface="+mn-cs"/>
            </a:endParaRPr>
          </a:p>
        </p:txBody>
      </p:sp>
      <p:sp>
        <p:nvSpPr>
          <p:cNvPr id="4" name="Espace réservé du numéro de diapositive 3"/>
          <p:cNvSpPr>
            <a:spLocks noGrp="1"/>
          </p:cNvSpPr>
          <p:nvPr>
            <p:ph type="sldNum" sz="quarter" idx="10"/>
          </p:nvPr>
        </p:nvSpPr>
        <p:spPr/>
        <p:txBody>
          <a:bodyPr/>
          <a:lstStyle/>
          <a:p>
            <a:fld id="{C039ED44-F737-43BB-8E69-0A580B12DFF8}" type="slidenum">
              <a:rPr lang="fr-FR" altLang="fr-FR" smtClean="0"/>
              <a:pPr/>
              <a:t>9</a:t>
            </a:fld>
            <a:endParaRPr lang="fr-FR" altLang="fr-FR"/>
          </a:p>
        </p:txBody>
      </p:sp>
    </p:spTree>
    <p:extLst>
      <p:ext uri="{BB962C8B-B14F-4D97-AF65-F5344CB8AC3E}">
        <p14:creationId xmlns:p14="http://schemas.microsoft.com/office/powerpoint/2010/main" val="29130135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2" name="Image 3"/>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4437063"/>
            <a:ext cx="9170988" cy="1512887"/>
          </a:xfrm>
          <a:prstGeom prst="rect">
            <a:avLst/>
          </a:prstGeom>
          <a:solidFill>
            <a:srgbClr val="205AA7"/>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fr-FR" sz="2800" cap="all" dirty="0">
              <a:solidFill>
                <a:schemeClr val="bg1"/>
              </a:solidFill>
            </a:endParaRPr>
          </a:p>
        </p:txBody>
      </p:sp>
      <p:sp>
        <p:nvSpPr>
          <p:cNvPr id="4" name="Espace réservé du numéro de diapositive 4"/>
          <p:cNvSpPr>
            <a:spLocks noGrp="1"/>
          </p:cNvSpPr>
          <p:nvPr>
            <p:ph type="sldNum" sz="quarter" idx="10"/>
          </p:nvPr>
        </p:nvSpPr>
        <p:spPr/>
        <p:txBody>
          <a:bodyPr/>
          <a:lstStyle>
            <a:lvl1pPr>
              <a:defRPr/>
            </a:lvl1pPr>
          </a:lstStyle>
          <a:p>
            <a:fld id="{C2E2D0FA-9B26-4CAF-8248-2BF73C0B1987}" type="slidenum">
              <a:rPr lang="fr-FR" altLang="fr-FR"/>
              <a:pPr/>
              <a:t>‹N°›</a:t>
            </a:fld>
            <a:endParaRPr lang="fr-FR" altLang="fr-FR"/>
          </a:p>
        </p:txBody>
      </p:sp>
    </p:spTree>
    <p:extLst>
      <p:ext uri="{BB962C8B-B14F-4D97-AF65-F5344CB8AC3E}">
        <p14:creationId xmlns:p14="http://schemas.microsoft.com/office/powerpoint/2010/main" val="2563119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2" name="Rectangle 1"/>
          <p:cNvSpPr/>
          <p:nvPr userDrawn="1"/>
        </p:nvSpPr>
        <p:spPr>
          <a:xfrm>
            <a:off x="0" y="0"/>
            <a:ext cx="9150350" cy="1196975"/>
          </a:xfrm>
          <a:prstGeom prst="rect">
            <a:avLst/>
          </a:prstGeom>
          <a:solidFill>
            <a:srgbClr val="205AA7"/>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fr-FR" sz="2400" b="1" dirty="0">
              <a:solidFill>
                <a:schemeClr val="bg1"/>
              </a:solidFill>
            </a:endParaRPr>
          </a:p>
        </p:txBody>
      </p:sp>
      <p:sp>
        <p:nvSpPr>
          <p:cNvPr id="3" name="Espace réservé du numéro de diapositive 2"/>
          <p:cNvSpPr>
            <a:spLocks noGrp="1"/>
          </p:cNvSpPr>
          <p:nvPr>
            <p:ph type="sldNum" sz="quarter" idx="10"/>
          </p:nvPr>
        </p:nvSpPr>
        <p:spPr>
          <a:xfrm>
            <a:off x="6553200" y="6356350"/>
            <a:ext cx="2133600" cy="365125"/>
          </a:xfrm>
          <a:prstGeom prst="rect">
            <a:avLst/>
          </a:prstGeom>
        </p:spPr>
        <p:txBody>
          <a:bodyPr/>
          <a:lstStyle>
            <a:lvl1pPr>
              <a:defRPr/>
            </a:lvl1pPr>
          </a:lstStyle>
          <a:p>
            <a:pPr>
              <a:defRPr/>
            </a:pPr>
            <a:fld id="{0B419EDE-A638-4BB2-9040-A0AD276474DF}" type="slidenum">
              <a:rPr lang="fr-FR" altLang="fr-FR"/>
              <a:pPr>
                <a:defRPr/>
              </a:pPr>
              <a:t>‹N°›</a:t>
            </a:fld>
            <a:endParaRPr lang="fr-FR" altLang="fr-FR"/>
          </a:p>
        </p:txBody>
      </p:sp>
    </p:spTree>
    <p:extLst>
      <p:ext uri="{BB962C8B-B14F-4D97-AF65-F5344CB8AC3E}">
        <p14:creationId xmlns:p14="http://schemas.microsoft.com/office/powerpoint/2010/main" val="981851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sp>
        <p:nvSpPr>
          <p:cNvPr id="2" name="Rectangle 1"/>
          <p:cNvSpPr/>
          <p:nvPr userDrawn="1"/>
        </p:nvSpPr>
        <p:spPr>
          <a:xfrm>
            <a:off x="0" y="0"/>
            <a:ext cx="9150350" cy="1196975"/>
          </a:xfrm>
          <a:prstGeom prst="rect">
            <a:avLst/>
          </a:prstGeom>
          <a:solidFill>
            <a:srgbClr val="205AA7"/>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fr-FR" sz="2400" b="1" dirty="0">
              <a:solidFill>
                <a:schemeClr val="bg1"/>
              </a:solidFill>
            </a:endParaRPr>
          </a:p>
        </p:txBody>
      </p:sp>
      <p:sp>
        <p:nvSpPr>
          <p:cNvPr id="3" name="Espace réservé du numéro de diapositive 2"/>
          <p:cNvSpPr>
            <a:spLocks noGrp="1"/>
          </p:cNvSpPr>
          <p:nvPr>
            <p:ph type="sldNum" sz="quarter" idx="10"/>
          </p:nvPr>
        </p:nvSpPr>
        <p:spPr>
          <a:xfrm>
            <a:off x="6553200" y="6356350"/>
            <a:ext cx="2133600" cy="365125"/>
          </a:xfrm>
          <a:prstGeom prst="rect">
            <a:avLst/>
          </a:prstGeom>
        </p:spPr>
        <p:txBody>
          <a:bodyPr/>
          <a:lstStyle>
            <a:lvl1pPr>
              <a:defRPr/>
            </a:lvl1pPr>
          </a:lstStyle>
          <a:p>
            <a:pPr>
              <a:defRPr/>
            </a:pPr>
            <a:fld id="{0B419EDE-A638-4BB2-9040-A0AD276474DF}" type="slidenum">
              <a:rPr lang="fr-FR" altLang="fr-FR"/>
              <a:pPr>
                <a:defRPr/>
              </a:pPr>
              <a:t>‹N°›</a:t>
            </a:fld>
            <a:endParaRPr lang="fr-FR" altLang="fr-FR"/>
          </a:p>
        </p:txBody>
      </p:sp>
    </p:spTree>
    <p:extLst>
      <p:ext uri="{BB962C8B-B14F-4D97-AF65-F5344CB8AC3E}">
        <p14:creationId xmlns:p14="http://schemas.microsoft.com/office/powerpoint/2010/main" val="3787882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6"/>
          <p:cNvSpPr/>
          <p:nvPr userDrawn="1"/>
        </p:nvSpPr>
        <p:spPr>
          <a:xfrm>
            <a:off x="0" y="-3918"/>
            <a:ext cx="9144000" cy="900000"/>
          </a:xfrm>
          <a:prstGeom prst="rect">
            <a:avLst/>
          </a:prstGeom>
          <a:solidFill>
            <a:srgbClr val="205AA7"/>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FR" sz="1800" b="1" dirty="0">
              <a:solidFill>
                <a:schemeClr val="bg1"/>
              </a:solidFill>
            </a:endParaRPr>
          </a:p>
        </p:txBody>
      </p:sp>
    </p:spTree>
    <p:extLst>
      <p:ext uri="{BB962C8B-B14F-4D97-AF65-F5344CB8AC3E}">
        <p14:creationId xmlns:p14="http://schemas.microsoft.com/office/powerpoint/2010/main" val="4196894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407230128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6"/>
          <p:cNvSpPr/>
          <p:nvPr userDrawn="1"/>
        </p:nvSpPr>
        <p:spPr>
          <a:xfrm>
            <a:off x="0" y="-3918"/>
            <a:ext cx="9144000" cy="900000"/>
          </a:xfrm>
          <a:prstGeom prst="rect">
            <a:avLst/>
          </a:prstGeom>
          <a:solidFill>
            <a:srgbClr val="205AA7"/>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FR" sz="1350" b="1" dirty="0">
              <a:solidFill>
                <a:schemeClr val="bg1"/>
              </a:solidFill>
            </a:endParaRPr>
          </a:p>
        </p:txBody>
      </p:sp>
    </p:spTree>
    <p:extLst>
      <p:ext uri="{BB962C8B-B14F-4D97-AF65-F5344CB8AC3E}">
        <p14:creationId xmlns:p14="http://schemas.microsoft.com/office/powerpoint/2010/main" val="224103983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en-US" dirty="0"/>
          </a:p>
        </p:txBody>
      </p:sp>
      <p:sp>
        <p:nvSpPr>
          <p:cNvPr id="4" name="Date Placeholder 3"/>
          <p:cNvSpPr>
            <a:spLocks noGrp="1"/>
          </p:cNvSpPr>
          <p:nvPr>
            <p:ph type="dt" sz="half" idx="10"/>
          </p:nvPr>
        </p:nvSpPr>
        <p:spPr/>
        <p:txBody>
          <a:bodyPr/>
          <a:lstStyle/>
          <a:p>
            <a:fld id="{7883DB3D-6508-4DAC-AEB1-A2073AFD80DA}" type="datetimeFigureOut">
              <a:rPr lang="fr-FR" smtClean="0"/>
              <a:t>16/12/2021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3EF5EFB-D855-4095-B241-D591750FE9FB}" type="slidenum">
              <a:rPr lang="fr-FR" smtClean="0"/>
              <a:t>‹N°›</a:t>
            </a:fld>
            <a:endParaRPr lang="fr-FR"/>
          </a:p>
        </p:txBody>
      </p:sp>
    </p:spTree>
    <p:extLst>
      <p:ext uri="{BB962C8B-B14F-4D97-AF65-F5344CB8AC3E}">
        <p14:creationId xmlns:p14="http://schemas.microsoft.com/office/powerpoint/2010/main" val="18804485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883DB3D-6508-4DAC-AEB1-A2073AFD80DA}" type="datetimeFigureOut">
              <a:rPr lang="fr-FR" smtClean="0"/>
              <a:t>16/12/2021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3EF5EFB-D855-4095-B241-D591750FE9FB}" type="slidenum">
              <a:rPr lang="fr-FR" smtClean="0"/>
              <a:t>‹N°›</a:t>
            </a:fld>
            <a:endParaRPr lang="fr-FR"/>
          </a:p>
        </p:txBody>
      </p:sp>
    </p:spTree>
    <p:extLst>
      <p:ext uri="{BB962C8B-B14F-4D97-AF65-F5344CB8AC3E}">
        <p14:creationId xmlns:p14="http://schemas.microsoft.com/office/powerpoint/2010/main" val="551218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7883DB3D-6508-4DAC-AEB1-A2073AFD80DA}" type="datetimeFigureOut">
              <a:rPr lang="fr-FR" smtClean="0"/>
              <a:t>16/12/2021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3EF5EFB-D855-4095-B241-D591750FE9FB}" type="slidenum">
              <a:rPr lang="fr-FR" smtClean="0"/>
              <a:t>‹N°›</a:t>
            </a:fld>
            <a:endParaRPr lang="fr-FR"/>
          </a:p>
        </p:txBody>
      </p:sp>
    </p:spTree>
    <p:extLst>
      <p:ext uri="{BB962C8B-B14F-4D97-AF65-F5344CB8AC3E}">
        <p14:creationId xmlns:p14="http://schemas.microsoft.com/office/powerpoint/2010/main" val="27597833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7883DB3D-6508-4DAC-AEB1-A2073AFD80DA}" type="datetimeFigureOut">
              <a:rPr lang="fr-FR" smtClean="0"/>
              <a:t>16/12/2021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3EF5EFB-D855-4095-B241-D591750FE9FB}" type="slidenum">
              <a:rPr lang="fr-FR" smtClean="0"/>
              <a:t>‹N°›</a:t>
            </a:fld>
            <a:endParaRPr lang="fr-FR"/>
          </a:p>
        </p:txBody>
      </p:sp>
    </p:spTree>
    <p:extLst>
      <p:ext uri="{BB962C8B-B14F-4D97-AF65-F5344CB8AC3E}">
        <p14:creationId xmlns:p14="http://schemas.microsoft.com/office/powerpoint/2010/main" val="40408725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7883DB3D-6508-4DAC-AEB1-A2073AFD80DA}" type="datetimeFigureOut">
              <a:rPr lang="fr-FR" smtClean="0"/>
              <a:t>16/12/2021</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3EF5EFB-D855-4095-B241-D591750FE9FB}" type="slidenum">
              <a:rPr lang="fr-FR" smtClean="0"/>
              <a:t>‹N°›</a:t>
            </a:fld>
            <a:endParaRPr lang="fr-FR"/>
          </a:p>
        </p:txBody>
      </p:sp>
    </p:spTree>
    <p:extLst>
      <p:ext uri="{BB962C8B-B14F-4D97-AF65-F5344CB8AC3E}">
        <p14:creationId xmlns:p14="http://schemas.microsoft.com/office/powerpoint/2010/main" val="926239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Rectangle 1"/>
          <p:cNvSpPr/>
          <p:nvPr userDrawn="1"/>
        </p:nvSpPr>
        <p:spPr>
          <a:xfrm>
            <a:off x="0" y="0"/>
            <a:ext cx="9150350" cy="1196975"/>
          </a:xfrm>
          <a:prstGeom prst="rect">
            <a:avLst/>
          </a:prstGeom>
          <a:solidFill>
            <a:srgbClr val="205AA7"/>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fr-FR" sz="2400" b="1" dirty="0">
              <a:solidFill>
                <a:schemeClr val="bg1"/>
              </a:solidFill>
            </a:endParaRPr>
          </a:p>
        </p:txBody>
      </p:sp>
      <p:sp>
        <p:nvSpPr>
          <p:cNvPr id="3" name="Espace réservé du numéro de diapositive 2"/>
          <p:cNvSpPr>
            <a:spLocks noGrp="1"/>
          </p:cNvSpPr>
          <p:nvPr>
            <p:ph type="sldNum" sz="quarter" idx="10"/>
          </p:nvPr>
        </p:nvSpPr>
        <p:spPr/>
        <p:txBody>
          <a:bodyPr/>
          <a:lstStyle>
            <a:lvl1pPr>
              <a:defRPr/>
            </a:lvl1pPr>
          </a:lstStyle>
          <a:p>
            <a:fld id="{F95454D5-F304-49E3-96AE-D0C8DC87B2EC}" type="slidenum">
              <a:rPr lang="fr-FR" altLang="fr-FR"/>
              <a:pPr/>
              <a:t>‹N°›</a:t>
            </a:fld>
            <a:endParaRPr lang="fr-FR" altLang="fr-FR"/>
          </a:p>
        </p:txBody>
      </p:sp>
    </p:spTree>
    <p:extLst>
      <p:ext uri="{BB962C8B-B14F-4D97-AF65-F5344CB8AC3E}">
        <p14:creationId xmlns:p14="http://schemas.microsoft.com/office/powerpoint/2010/main" val="5317071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7883DB3D-6508-4DAC-AEB1-A2073AFD80DA}" type="datetimeFigureOut">
              <a:rPr lang="fr-FR" smtClean="0"/>
              <a:t>16/12/2021</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3EF5EFB-D855-4095-B241-D591750FE9FB}" type="slidenum">
              <a:rPr lang="fr-FR" smtClean="0"/>
              <a:t>‹N°›</a:t>
            </a:fld>
            <a:endParaRPr lang="fr-FR"/>
          </a:p>
        </p:txBody>
      </p:sp>
    </p:spTree>
    <p:extLst>
      <p:ext uri="{BB962C8B-B14F-4D97-AF65-F5344CB8AC3E}">
        <p14:creationId xmlns:p14="http://schemas.microsoft.com/office/powerpoint/2010/main" val="4612533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83DB3D-6508-4DAC-AEB1-A2073AFD80DA}" type="datetimeFigureOut">
              <a:rPr lang="fr-FR" smtClean="0"/>
              <a:t>16/12/2021</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3EF5EFB-D855-4095-B241-D591750FE9FB}" type="slidenum">
              <a:rPr lang="fr-FR" smtClean="0"/>
              <a:t>‹N°›</a:t>
            </a:fld>
            <a:endParaRPr lang="fr-FR"/>
          </a:p>
        </p:txBody>
      </p:sp>
    </p:spTree>
    <p:extLst>
      <p:ext uri="{BB962C8B-B14F-4D97-AF65-F5344CB8AC3E}">
        <p14:creationId xmlns:p14="http://schemas.microsoft.com/office/powerpoint/2010/main" val="3347542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7883DB3D-6508-4DAC-AEB1-A2073AFD80DA}" type="datetimeFigureOut">
              <a:rPr lang="fr-FR" smtClean="0"/>
              <a:t>16/12/2021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3EF5EFB-D855-4095-B241-D591750FE9FB}" type="slidenum">
              <a:rPr lang="fr-FR" smtClean="0"/>
              <a:t>‹N°›</a:t>
            </a:fld>
            <a:endParaRPr lang="fr-FR"/>
          </a:p>
        </p:txBody>
      </p:sp>
    </p:spTree>
    <p:extLst>
      <p:ext uri="{BB962C8B-B14F-4D97-AF65-F5344CB8AC3E}">
        <p14:creationId xmlns:p14="http://schemas.microsoft.com/office/powerpoint/2010/main" val="18126205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7883DB3D-6508-4DAC-AEB1-A2073AFD80DA}" type="datetimeFigureOut">
              <a:rPr lang="fr-FR" smtClean="0"/>
              <a:t>16/12/2021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3EF5EFB-D855-4095-B241-D591750FE9FB}" type="slidenum">
              <a:rPr lang="fr-FR" smtClean="0"/>
              <a:t>‹N°›</a:t>
            </a:fld>
            <a:endParaRPr lang="fr-FR"/>
          </a:p>
        </p:txBody>
      </p:sp>
    </p:spTree>
    <p:extLst>
      <p:ext uri="{BB962C8B-B14F-4D97-AF65-F5344CB8AC3E}">
        <p14:creationId xmlns:p14="http://schemas.microsoft.com/office/powerpoint/2010/main" val="33831384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883DB3D-6508-4DAC-AEB1-A2073AFD80DA}" type="datetimeFigureOut">
              <a:rPr lang="fr-FR" smtClean="0"/>
              <a:t>16/12/2021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3EF5EFB-D855-4095-B241-D591750FE9FB}" type="slidenum">
              <a:rPr lang="fr-FR" smtClean="0"/>
              <a:t>‹N°›</a:t>
            </a:fld>
            <a:endParaRPr lang="fr-FR"/>
          </a:p>
        </p:txBody>
      </p:sp>
    </p:spTree>
    <p:extLst>
      <p:ext uri="{BB962C8B-B14F-4D97-AF65-F5344CB8AC3E}">
        <p14:creationId xmlns:p14="http://schemas.microsoft.com/office/powerpoint/2010/main" val="29892953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883DB3D-6508-4DAC-AEB1-A2073AFD80DA}" type="datetimeFigureOut">
              <a:rPr lang="fr-FR" smtClean="0"/>
              <a:t>16/12/2021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3EF5EFB-D855-4095-B241-D591750FE9FB}" type="slidenum">
              <a:rPr lang="fr-FR" smtClean="0"/>
              <a:t>‹N°›</a:t>
            </a:fld>
            <a:endParaRPr lang="fr-FR"/>
          </a:p>
        </p:txBody>
      </p:sp>
    </p:spTree>
    <p:extLst>
      <p:ext uri="{BB962C8B-B14F-4D97-AF65-F5344CB8AC3E}">
        <p14:creationId xmlns:p14="http://schemas.microsoft.com/office/powerpoint/2010/main" val="1789405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2" name="Rectangle 1"/>
          <p:cNvSpPr/>
          <p:nvPr userDrawn="1"/>
        </p:nvSpPr>
        <p:spPr>
          <a:xfrm>
            <a:off x="0" y="0"/>
            <a:ext cx="9150350" cy="1196975"/>
          </a:xfrm>
          <a:prstGeom prst="rect">
            <a:avLst/>
          </a:prstGeom>
          <a:solidFill>
            <a:srgbClr val="205AA7"/>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fr-FR" sz="2400" b="1" dirty="0">
              <a:solidFill>
                <a:schemeClr val="bg1"/>
              </a:solidFill>
            </a:endParaRPr>
          </a:p>
        </p:txBody>
      </p:sp>
      <p:sp>
        <p:nvSpPr>
          <p:cNvPr id="3" name="Espace réservé du numéro de diapositive 2"/>
          <p:cNvSpPr>
            <a:spLocks noGrp="1"/>
          </p:cNvSpPr>
          <p:nvPr>
            <p:ph type="sldNum" sz="quarter" idx="10"/>
          </p:nvPr>
        </p:nvSpPr>
        <p:spPr/>
        <p:txBody>
          <a:bodyPr/>
          <a:lstStyle>
            <a:lvl1pPr>
              <a:defRPr/>
            </a:lvl1pPr>
          </a:lstStyle>
          <a:p>
            <a:fld id="{F95454D5-F304-49E3-96AE-D0C8DC87B2EC}" type="slidenum">
              <a:rPr lang="fr-FR" altLang="fr-FR"/>
              <a:pPr/>
              <a:t>‹N°›</a:t>
            </a:fld>
            <a:endParaRPr lang="fr-FR" altLang="fr-FR"/>
          </a:p>
        </p:txBody>
      </p:sp>
    </p:spTree>
    <p:extLst>
      <p:ext uri="{BB962C8B-B14F-4D97-AF65-F5344CB8AC3E}">
        <p14:creationId xmlns:p14="http://schemas.microsoft.com/office/powerpoint/2010/main" val="1954041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5" name="Rectangle 4"/>
          <p:cNvSpPr/>
          <p:nvPr userDrawn="1"/>
        </p:nvSpPr>
        <p:spPr>
          <a:xfrm>
            <a:off x="0" y="0"/>
            <a:ext cx="9150350" cy="1196975"/>
          </a:xfrm>
          <a:prstGeom prst="rect">
            <a:avLst/>
          </a:prstGeom>
          <a:solidFill>
            <a:srgbClr val="205AA7"/>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fr-FR" sz="2400" b="1" dirty="0">
              <a:solidFill>
                <a:schemeClr val="bg1"/>
              </a:solidFill>
            </a:endParaRP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numéro de diapositive 1"/>
          <p:cNvSpPr>
            <a:spLocks noGrp="1"/>
          </p:cNvSpPr>
          <p:nvPr>
            <p:ph type="sldNum" sz="quarter" idx="10"/>
          </p:nvPr>
        </p:nvSpPr>
        <p:spPr/>
        <p:txBody>
          <a:bodyPr/>
          <a:lstStyle>
            <a:lvl1pPr>
              <a:defRPr/>
            </a:lvl1pPr>
          </a:lstStyle>
          <a:p>
            <a:fld id="{52209840-6DE8-47DB-A1C7-1A83841E489A}" type="slidenum">
              <a:rPr lang="fr-FR" altLang="fr-FR"/>
              <a:pPr/>
              <a:t>‹N°›</a:t>
            </a:fld>
            <a:endParaRPr lang="fr-FR" altLang="fr-FR"/>
          </a:p>
        </p:txBody>
      </p:sp>
      <p:sp>
        <p:nvSpPr>
          <p:cNvPr id="7" name="Espace réservé du pied de page 5"/>
          <p:cNvSpPr>
            <a:spLocks noGrp="1"/>
          </p:cNvSpPr>
          <p:nvPr>
            <p:ph type="ftr" sz="quarter" idx="11"/>
          </p:nvPr>
        </p:nvSpPr>
        <p:spPr/>
        <p:txBody>
          <a:bodyPr/>
          <a:lstStyle>
            <a:lvl1pPr>
              <a:defRPr/>
            </a:lvl1pPr>
          </a:lstStyle>
          <a:p>
            <a:pPr>
              <a:defRPr/>
            </a:pPr>
            <a:endParaRPr lang="fr-FR"/>
          </a:p>
        </p:txBody>
      </p:sp>
    </p:spTree>
    <p:extLst>
      <p:ext uri="{BB962C8B-B14F-4D97-AF65-F5344CB8AC3E}">
        <p14:creationId xmlns:p14="http://schemas.microsoft.com/office/powerpoint/2010/main" val="2193570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lvl1pPr>
              <a:defRPr/>
            </a:lvl1pPr>
          </a:lstStyle>
          <a:p>
            <a:fld id="{21D7AADC-676E-45CD-9631-BDF83B85CAEA}" type="slidenum">
              <a:rPr lang="fr-FR" altLang="fr-FR"/>
              <a:pPr/>
              <a:t>‹N°›</a:t>
            </a:fld>
            <a:endParaRPr lang="fr-FR" altLang="fr-FR"/>
          </a:p>
        </p:txBody>
      </p:sp>
    </p:spTree>
    <p:extLst>
      <p:ext uri="{BB962C8B-B14F-4D97-AF65-F5344CB8AC3E}">
        <p14:creationId xmlns:p14="http://schemas.microsoft.com/office/powerpoint/2010/main" val="13209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6" name="Espace réservé du texte 5"/>
          <p:cNvSpPr>
            <a:spLocks noGrp="1"/>
          </p:cNvSpPr>
          <p:nvPr>
            <p:ph type="body" sz="quarter" idx="10" hasCustomPrompt="1"/>
          </p:nvPr>
        </p:nvSpPr>
        <p:spPr>
          <a:xfrm>
            <a:off x="5004048" y="5661248"/>
            <a:ext cx="3599284" cy="792088"/>
          </a:xfrm>
        </p:spPr>
        <p:txBody>
          <a:bodyPr>
            <a:noAutofit/>
          </a:bodyPr>
          <a:lstStyle>
            <a:lvl1pPr marL="0" indent="0" algn="r">
              <a:spcBef>
                <a:spcPts val="0"/>
              </a:spcBef>
              <a:buFontTx/>
              <a:buNone/>
              <a:defRPr sz="1200" cap="all" baseline="0">
                <a:solidFill>
                  <a:srgbClr val="205AA7"/>
                </a:solidFill>
              </a:defRPr>
            </a:lvl1pPr>
          </a:lstStyle>
          <a:p>
            <a:pPr lvl="0"/>
            <a:r>
              <a:rPr lang="fr-FR" dirty="0" smtClean="0"/>
              <a:t>NOM, service</a:t>
            </a:r>
            <a:endParaRPr lang="fr-FR" dirty="0"/>
          </a:p>
        </p:txBody>
      </p:sp>
      <p:sp>
        <p:nvSpPr>
          <p:cNvPr id="7" name="Espace réservé du texte 6"/>
          <p:cNvSpPr>
            <a:spLocks noGrp="1"/>
          </p:cNvSpPr>
          <p:nvPr>
            <p:ph type="body" sz="quarter" idx="11" hasCustomPrompt="1"/>
          </p:nvPr>
        </p:nvSpPr>
        <p:spPr>
          <a:xfrm>
            <a:off x="7019156" y="6489248"/>
            <a:ext cx="1584176" cy="260350"/>
          </a:xfrm>
        </p:spPr>
        <p:txBody>
          <a:bodyPr>
            <a:normAutofit/>
          </a:bodyPr>
          <a:lstStyle>
            <a:lvl1pPr marL="0" indent="0" algn="r">
              <a:buFontTx/>
              <a:buNone/>
              <a:defRPr sz="900" b="1" cap="all" baseline="0">
                <a:solidFill>
                  <a:srgbClr val="205AA7"/>
                </a:solidFill>
              </a:defRPr>
            </a:lvl1pPr>
          </a:lstStyle>
          <a:p>
            <a:pPr lvl="0"/>
            <a:r>
              <a:rPr lang="fr-FR" dirty="0" smtClean="0"/>
              <a:t>DATE</a:t>
            </a:r>
            <a:endParaRPr lang="fr-FR" dirty="0"/>
          </a:p>
        </p:txBody>
      </p:sp>
    </p:spTree>
    <p:extLst>
      <p:ext uri="{BB962C8B-B14F-4D97-AF65-F5344CB8AC3E}">
        <p14:creationId xmlns:p14="http://schemas.microsoft.com/office/powerpoint/2010/main" val="307746664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Modifiez le style du titre</a:t>
            </a:r>
            <a:endParaRPr lang="fr-FR" dirty="0"/>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6"/>
          <p:cNvSpPr/>
          <p:nvPr userDrawn="1"/>
        </p:nvSpPr>
        <p:spPr>
          <a:xfrm>
            <a:off x="0" y="-3918"/>
            <a:ext cx="9144000" cy="900000"/>
          </a:xfrm>
          <a:prstGeom prst="rect">
            <a:avLst/>
          </a:prstGeom>
          <a:solidFill>
            <a:srgbClr val="205AA7"/>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FR" sz="2400" b="1" dirty="0">
              <a:solidFill>
                <a:schemeClr val="bg1"/>
              </a:solidFill>
            </a:endParaRPr>
          </a:p>
        </p:txBody>
      </p:sp>
    </p:spTree>
    <p:extLst>
      <p:ext uri="{BB962C8B-B14F-4D97-AF65-F5344CB8AC3E}">
        <p14:creationId xmlns:p14="http://schemas.microsoft.com/office/powerpoint/2010/main" val="42944261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266399520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pied de page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3104583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9"/>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pied de page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29288563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5.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Line 10"/>
          <p:cNvSpPr>
            <a:spLocks noChangeShapeType="1"/>
          </p:cNvSpPr>
          <p:nvPr userDrawn="1"/>
        </p:nvSpPr>
        <p:spPr bwMode="auto">
          <a:xfrm>
            <a:off x="539750" y="0"/>
            <a:ext cx="0" cy="908050"/>
          </a:xfrm>
          <a:prstGeom prst="line">
            <a:avLst/>
          </a:prstGeom>
          <a:noFill/>
          <a:ln w="38100">
            <a:solidFill>
              <a:srgbClr val="F9B64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 name="Espace réservé du numéro de diapositive 2"/>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DAFA3F9F-25C8-4523-8072-F9A13FE11642}" type="slidenum">
              <a:rPr lang="fr-FR" altLang="fr-FR"/>
              <a:pPr/>
              <a:t>‹N°›</a:t>
            </a:fld>
            <a:endParaRPr lang="fr-FR" altLang="fr-FR"/>
          </a:p>
        </p:txBody>
      </p:sp>
      <p:sp>
        <p:nvSpPr>
          <p:cNvPr id="4" name="Espace réservé du pied de page 3"/>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defRPr>
            </a:lvl1pPr>
          </a:lstStyle>
          <a:p>
            <a:pPr>
              <a:defRPr/>
            </a:pPr>
            <a:endParaRPr lang="fr-FR"/>
          </a:p>
        </p:txBody>
      </p:sp>
    </p:spTree>
  </p:cSld>
  <p:clrMap bg1="lt1" tx1="dk1" bg2="lt2" tx2="dk2" accent1="accent1" accent2="accent2" accent3="accent3" accent4="accent4" accent5="accent5" accent6="accent6" hlink="hlink" folHlink="folHlink"/>
  <p:sldLayoutIdLst>
    <p:sldLayoutId id="2147484530" r:id="rId1"/>
    <p:sldLayoutId id="2147484531" r:id="rId2"/>
    <p:sldLayoutId id="2147484532" r:id="rId3"/>
    <p:sldLayoutId id="2147484533" r:id="rId4"/>
    <p:sldLayoutId id="2147484612" r:id="rId5"/>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pied de page 4"/>
          <p:cNvSpPr>
            <a:spLocks noGrp="1"/>
          </p:cNvSpPr>
          <p:nvPr>
            <p:ph type="ftr" sz="quarter" idx="3"/>
          </p:nvPr>
        </p:nvSpPr>
        <p:spPr>
          <a:xfrm>
            <a:off x="3124200" y="635636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Tree>
    <p:extLst>
      <p:ext uri="{BB962C8B-B14F-4D97-AF65-F5344CB8AC3E}">
        <p14:creationId xmlns:p14="http://schemas.microsoft.com/office/powerpoint/2010/main" val="8215502"/>
      </p:ext>
    </p:extLst>
  </p:cSld>
  <p:clrMap bg1="lt1" tx1="dk1" bg2="lt2" tx2="dk2" accent1="accent1" accent2="accent2" accent3="accent3" accent4="accent4" accent5="accent5" accent6="accent6" hlink="hlink" folHlink="folHlink"/>
  <p:sldLayoutIdLst>
    <p:sldLayoutId id="2147484598" r:id="rId1"/>
    <p:sldLayoutId id="2147484599" r:id="rId2"/>
    <p:sldLayoutId id="2147484600" r:id="rId3"/>
    <p:sldLayoutId id="2147484601" r:id="rId4"/>
    <p:sldLayoutId id="2147484606" r:id="rId5"/>
    <p:sldLayoutId id="2147484607" r:id="rId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pied de page 4"/>
          <p:cNvSpPr>
            <a:spLocks noGrp="1"/>
          </p:cNvSpPr>
          <p:nvPr>
            <p:ph type="ftr" sz="quarter" idx="3"/>
          </p:nvPr>
        </p:nvSpPr>
        <p:spPr>
          <a:xfrm>
            <a:off x="3124200" y="6356360"/>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Tree>
    <p:extLst>
      <p:ext uri="{BB962C8B-B14F-4D97-AF65-F5344CB8AC3E}">
        <p14:creationId xmlns:p14="http://schemas.microsoft.com/office/powerpoint/2010/main" val="545245814"/>
      </p:ext>
    </p:extLst>
  </p:cSld>
  <p:clrMap bg1="lt1" tx1="dk1" bg2="lt2" tx2="dk2" accent1="accent1" accent2="accent2" accent3="accent3" accent4="accent4" accent5="accent5" accent6="accent6" hlink="hlink" folHlink="folHlink"/>
  <p:sldLayoutIdLst>
    <p:sldLayoutId id="2147484609" r:id="rId1"/>
    <p:sldLayoutId id="2147484610" r:id="rId2"/>
  </p:sldLayoutIdLst>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pied de page 4"/>
          <p:cNvSpPr>
            <a:spLocks noGrp="1"/>
          </p:cNvSpPr>
          <p:nvPr>
            <p:ph type="ftr" sz="quarter" idx="3"/>
          </p:nvPr>
        </p:nvSpPr>
        <p:spPr>
          <a:xfrm>
            <a:off x="3124200" y="6356366"/>
            <a:ext cx="28956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fr-FR"/>
          </a:p>
        </p:txBody>
      </p:sp>
    </p:spTree>
    <p:extLst>
      <p:ext uri="{BB962C8B-B14F-4D97-AF65-F5344CB8AC3E}">
        <p14:creationId xmlns:p14="http://schemas.microsoft.com/office/powerpoint/2010/main" val="2936149709"/>
      </p:ext>
    </p:extLst>
  </p:cSld>
  <p:clrMap bg1="lt1" tx1="dk1" bg2="lt2" tx2="dk2" accent1="accent1" accent2="accent2" accent3="accent3" accent4="accent4" accent5="accent5" accent6="accent6" hlink="hlink" folHlink="folHlink"/>
  <p:sldLayoutIdLst>
    <p:sldLayoutId id="2147484614" r:id="rId1"/>
  </p:sldLayoutIdLst>
  <p:timing>
    <p:tnLst>
      <p:par>
        <p:cTn id="1" dur="indefinite" restart="never" nodeType="tmRoot"/>
      </p:par>
    </p:tnLst>
  </p:timing>
  <p:hf hdr="0" ftr="0" dt="0"/>
  <p:txStyles>
    <p:titleStyle>
      <a:lvl1pPr algn="ctr" defTabSz="514337" rtl="0" eaLnBrk="1" latinLnBrk="0" hangingPunct="1">
        <a:spcBef>
          <a:spcPct val="0"/>
        </a:spcBef>
        <a:buNone/>
        <a:defRPr sz="2475" kern="1200">
          <a:solidFill>
            <a:schemeClr val="tx1"/>
          </a:solidFill>
          <a:latin typeface="+mj-lt"/>
          <a:ea typeface="+mj-ea"/>
          <a:cs typeface="+mj-cs"/>
        </a:defRPr>
      </a:lvl1pPr>
    </p:titleStyle>
    <p:bodyStyle>
      <a:lvl1pPr marL="192876" indent="-192876" algn="l" defTabSz="51433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417899" indent="-160731" algn="l" defTabSz="514337" rtl="0" eaLnBrk="1" latinLnBrk="0" hangingPunct="1">
        <a:spcBef>
          <a:spcPct val="20000"/>
        </a:spcBef>
        <a:buFont typeface="Arial" panose="020B0604020202020204" pitchFamily="34" charset="0"/>
        <a:buChar char="–"/>
        <a:defRPr sz="1575" kern="1200">
          <a:solidFill>
            <a:schemeClr val="tx1"/>
          </a:solidFill>
          <a:latin typeface="+mn-lt"/>
          <a:ea typeface="+mn-ea"/>
          <a:cs typeface="+mn-cs"/>
        </a:defRPr>
      </a:lvl2pPr>
      <a:lvl3pPr marL="642922" indent="-128585" algn="l" defTabSz="514337"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3pPr>
      <a:lvl4pPr marL="900091" indent="-128585" algn="l" defTabSz="514337"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4pPr>
      <a:lvl5pPr marL="1157259" indent="-128585" algn="l" defTabSz="514337"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5pPr>
      <a:lvl6pPr marL="1414428" indent="-128585" algn="l" defTabSz="514337"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596" indent="-128585" algn="l" defTabSz="514337"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765" indent="-128585" algn="l" defTabSz="514337"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34" indent="-128585" algn="l" defTabSz="514337"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8"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2"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8"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83DB3D-6508-4DAC-AEB1-A2073AFD80DA}" type="datetimeFigureOut">
              <a:rPr lang="fr-FR" smtClean="0"/>
              <a:t>16/12/2021</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EF5EFB-D855-4095-B241-D591750FE9FB}" type="slidenum">
              <a:rPr lang="fr-FR" smtClean="0"/>
              <a:t>‹N°›</a:t>
            </a:fld>
            <a:endParaRPr lang="fr-FR"/>
          </a:p>
        </p:txBody>
      </p:sp>
    </p:spTree>
    <p:extLst>
      <p:ext uri="{BB962C8B-B14F-4D97-AF65-F5344CB8AC3E}">
        <p14:creationId xmlns:p14="http://schemas.microsoft.com/office/powerpoint/2010/main" val="2641704034"/>
      </p:ext>
    </p:extLst>
  </p:cSld>
  <p:clrMap bg1="lt1" tx1="dk1" bg2="lt2" tx2="dk2" accent1="accent1" accent2="accent2" accent3="accent3" accent4="accent4" accent5="accent5" accent6="accent6" hlink="hlink" folHlink="folHlink"/>
  <p:sldLayoutIdLst>
    <p:sldLayoutId id="2147484616" r:id="rId1"/>
    <p:sldLayoutId id="2147484617" r:id="rId2"/>
    <p:sldLayoutId id="2147484618" r:id="rId3"/>
    <p:sldLayoutId id="2147484619" r:id="rId4"/>
    <p:sldLayoutId id="2147484620" r:id="rId5"/>
    <p:sldLayoutId id="2147484621" r:id="rId6"/>
    <p:sldLayoutId id="2147484622" r:id="rId7"/>
    <p:sldLayoutId id="2147484623" r:id="rId8"/>
    <p:sldLayoutId id="2147484624" r:id="rId9"/>
    <p:sldLayoutId id="2147484625" r:id="rId10"/>
    <p:sldLayoutId id="2147484626" r:id="rId11"/>
    <p:sldLayoutId id="214748462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2.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6bDQG9LWwk4&amp;list=PL0usNGW1865yE7D83hLoh35xzky0gakwx&amp;index=6" TargetMode="External"/><Relationship Id="rId2" Type="http://schemas.openxmlformats.org/officeDocument/2006/relationships/notesSlide" Target="../notesSlides/notesSlide23.xml"/><Relationship Id="rId1" Type="http://schemas.openxmlformats.org/officeDocument/2006/relationships/slideLayout" Target="../slideLayouts/slideLayout26.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24.xml"/><Relationship Id="rId1" Type="http://schemas.openxmlformats.org/officeDocument/2006/relationships/slideLayout" Target="../slideLayouts/slideLayout26.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6.xml"/><Relationship Id="rId6" Type="http://schemas.openxmlformats.org/officeDocument/2006/relationships/image" Target="../media/image28.png"/><Relationship Id="rId11" Type="http://schemas.openxmlformats.org/officeDocument/2006/relationships/image" Target="../media/image33.jpe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6.xml"/><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jpeg"/><Relationship Id="rId18" Type="http://schemas.openxmlformats.org/officeDocument/2006/relationships/diagramColors" Target="../diagrams/colors8.xml"/><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41.png"/><Relationship Id="rId17" Type="http://schemas.openxmlformats.org/officeDocument/2006/relationships/diagramQuickStyle" Target="../diagrams/quickStyle8.xml"/><Relationship Id="rId2" Type="http://schemas.openxmlformats.org/officeDocument/2006/relationships/notesSlide" Target="../notesSlides/notesSlide32.xml"/><Relationship Id="rId16" Type="http://schemas.openxmlformats.org/officeDocument/2006/relationships/diagramLayout" Target="../diagrams/layout8.xml"/><Relationship Id="rId1" Type="http://schemas.openxmlformats.org/officeDocument/2006/relationships/slideLayout" Target="../slideLayouts/slideLayout26.xml"/><Relationship Id="rId6" Type="http://schemas.openxmlformats.org/officeDocument/2006/relationships/diagramColors" Target="../diagrams/colors7.xml"/><Relationship Id="rId11" Type="http://schemas.openxmlformats.org/officeDocument/2006/relationships/image" Target="../media/image40.jpeg"/><Relationship Id="rId5" Type="http://schemas.openxmlformats.org/officeDocument/2006/relationships/diagramQuickStyle" Target="../diagrams/quickStyle7.xml"/><Relationship Id="rId15" Type="http://schemas.openxmlformats.org/officeDocument/2006/relationships/diagramData" Target="../diagrams/data8.xml"/><Relationship Id="rId10" Type="http://schemas.openxmlformats.org/officeDocument/2006/relationships/image" Target="../media/image39.png"/><Relationship Id="rId19" Type="http://schemas.microsoft.com/office/2007/relationships/diagramDrawing" Target="../diagrams/drawing8.xml"/><Relationship Id="rId4" Type="http://schemas.openxmlformats.org/officeDocument/2006/relationships/diagramLayout" Target="../diagrams/layout7.xml"/><Relationship Id="rId9" Type="http://schemas.openxmlformats.org/officeDocument/2006/relationships/image" Target="../media/image38.png"/><Relationship Id="rId14" Type="http://schemas.openxmlformats.org/officeDocument/2006/relationships/image" Target="../media/image43.png"/></Relationships>
</file>

<file path=ppt/slides/_rels/slide33.xml.rels><?xml version="1.0" encoding="UTF-8" standalone="yes"?>
<Relationships xmlns="http://schemas.openxmlformats.org/package/2006/relationships"><Relationship Id="rId8" Type="http://schemas.openxmlformats.org/officeDocument/2006/relationships/diagramData" Target="../diagrams/data10.xml"/><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2" Type="http://schemas.openxmlformats.org/officeDocument/2006/relationships/notesSlide" Target="../notesSlides/notesSlide33.xml"/><Relationship Id="rId1" Type="http://schemas.openxmlformats.org/officeDocument/2006/relationships/slideLayout" Target="../slideLayouts/slideLayout26.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55.png"/><Relationship Id="rId2" Type="http://schemas.openxmlformats.org/officeDocument/2006/relationships/diagramData" Target="../diagrams/data11.xml"/><Relationship Id="rId1" Type="http://schemas.openxmlformats.org/officeDocument/2006/relationships/slideLayout" Target="../slideLayouts/slideLayout2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26.xml"/><Relationship Id="rId5" Type="http://schemas.openxmlformats.org/officeDocument/2006/relationships/image" Target="../media/image59.emf"/><Relationship Id="rId4" Type="http://schemas.openxmlformats.org/officeDocument/2006/relationships/image" Target="../media/image58.em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HsO79Uohjx4&amp;list=PL0usNGW1865yE7D83hLoh35xzky0gakwx&amp;index=1"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hyperlink" Target="https://abc-economie.banque-france.fr/leco-en-bref/qui-cree-la-monnaie" TargetMode="External"/><Relationship Id="rId3" Type="http://schemas.openxmlformats.org/officeDocument/2006/relationships/hyperlink" Target="https://abc-economie.banque-france.fr/les-moyens-de-paiements" TargetMode="External"/><Relationship Id="rId7" Type="http://schemas.openxmlformats.org/officeDocument/2006/relationships/hyperlink" Target="https://abc-economie.banque-france.fr/les-systemes-de-paiement-de-gros-montant" TargetMode="External"/><Relationship Id="rId12"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hyperlink" Target="https://abc-economie.banque-france.fr/leco-en-bref/les-billets-en-euros" TargetMode="External"/><Relationship Id="rId5" Type="http://schemas.openxmlformats.org/officeDocument/2006/relationships/hyperlink" Target="https://abc-economie.banque-france.fr/leco-en-bref/leuro" TargetMode="External"/><Relationship Id="rId10" Type="http://schemas.openxmlformats.org/officeDocument/2006/relationships/image" Target="../media/image65.png"/><Relationship Id="rId4" Type="http://schemas.openxmlformats.org/officeDocument/2006/relationships/image" Target="../media/image62.png"/><Relationship Id="rId9" Type="http://schemas.openxmlformats.org/officeDocument/2006/relationships/hyperlink" Target="https://abc-economie.banque-france.fr/leco-en-bref/lor" TargetMode="External"/><Relationship Id="rId1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hyperlink" Target="https://abc-economie.banque-france.fr/monnaie-de-quoi-parle-t" TargetMode="External"/><Relationship Id="rId7" Type="http://schemas.openxmlformats.org/officeDocument/2006/relationships/hyperlink" Target="https://abc-economie.banque-france.fr/crypto-actifs-et-stable-coins"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hyperlink" Target="https://abc-economie.banque-france.fr/monnaie-digitale-de-banque-centrale" TargetMode="External"/><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v=9cSujzEo4A8"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hyperlink" Target="https://www.citeco.fr/pieces-a-la-loupe" TargetMode="External"/><Relationship Id="rId4" Type="http://schemas.openxmlformats.org/officeDocument/2006/relationships/image" Target="../media/image73.png"/></Relationships>
</file>

<file path=ppt/slides/_rels/slide53.xml.rels><?xml version="1.0" encoding="UTF-8" standalone="yes"?>
<Relationships xmlns="http://schemas.openxmlformats.org/package/2006/relationships"><Relationship Id="rId3" Type="http://schemas.openxmlformats.org/officeDocument/2006/relationships/hyperlink" Target="https://collections.citeco.fr/fr/museum/citeco/page/toutes-les-collections/a5a67635-31c6-443d-9f6d-8ee0fc0159f2"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4.xml"/><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5.xml"/><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image" Target="../media/image81.png"/><Relationship Id="rId2" Type="http://schemas.openxmlformats.org/officeDocument/2006/relationships/slideLayout" Target="../slideLayouts/slideLayout10.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80.png"/><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8.xml"/><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9.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stretch>
            <a:fillRect/>
          </a:stretch>
        </p:blipFill>
        <p:spPr>
          <a:xfrm>
            <a:off x="-2" y="0"/>
            <a:ext cx="9144002" cy="4442604"/>
          </a:xfrm>
          <a:prstGeom prst="rect">
            <a:avLst/>
          </a:prstGeom>
        </p:spPr>
      </p:pic>
      <p:sp>
        <p:nvSpPr>
          <p:cNvPr id="9218" name="Rectangle 14"/>
          <p:cNvSpPr>
            <a:spLocks noChangeArrowheads="1"/>
          </p:cNvSpPr>
          <p:nvPr/>
        </p:nvSpPr>
        <p:spPr bwMode="auto">
          <a:xfrm>
            <a:off x="0" y="2882900"/>
            <a:ext cx="9144000" cy="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9219" name="Rectangle 44"/>
          <p:cNvSpPr>
            <a:spLocks noChangeArrowheads="1"/>
          </p:cNvSpPr>
          <p:nvPr/>
        </p:nvSpPr>
        <p:spPr bwMode="auto">
          <a:xfrm>
            <a:off x="0" y="3163888"/>
            <a:ext cx="9144000" cy="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Rectangle 1"/>
          <p:cNvSpPr/>
          <p:nvPr/>
        </p:nvSpPr>
        <p:spPr>
          <a:xfrm>
            <a:off x="395287" y="4791792"/>
            <a:ext cx="8353425" cy="954107"/>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CONFERENCE</a:t>
            </a:r>
            <a:r>
              <a:rPr kumimoji="0" lang="fr-FR" sz="1600" b="1" i="0" u="none" strike="noStrike" kern="1200" cap="none" spc="0" normalizeH="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fr-FR" sz="1600" b="1" i="0" u="none" strike="noStrike" kern="1200" cap="none" spc="0" normalizeH="0" noProof="0" smtClean="0">
                <a:ln>
                  <a:noFill/>
                </a:ln>
                <a:solidFill>
                  <a:srgbClr val="FFFFFF"/>
                </a:solidFill>
                <a:effectLst/>
                <a:uLnTx/>
                <a:uFillTx/>
                <a:latin typeface="Arial" panose="020B0604020202020204" pitchFamily="34" charset="0"/>
                <a:ea typeface="+mn-ea"/>
                <a:cs typeface="Arial" panose="020B0604020202020204" pitchFamily="34" charset="0"/>
              </a:rPr>
              <a:t>ENSEIGNANTS </a:t>
            </a:r>
            <a:r>
              <a:rPr kumimoji="0" lang="fr-FR" sz="1600" b="1" i="0" u="none" strike="noStrike" kern="1200" cap="none" spc="0" normalizeH="0" noProof="0" smtClean="0">
                <a:ln>
                  <a:noFill/>
                </a:ln>
                <a:solidFill>
                  <a:srgbClr val="FFFFFF"/>
                </a:solidFill>
                <a:effectLst/>
                <a:uLnTx/>
                <a:uFillTx/>
                <a:latin typeface="Arial" panose="020B0604020202020204" pitchFamily="34" charset="0"/>
                <a:ea typeface="+mn-ea"/>
                <a:cs typeface="Arial" panose="020B0604020202020204" pitchFamily="34" charset="0"/>
              </a:rPr>
              <a:t>STRASBOURG</a:t>
            </a:r>
            <a:endParaRPr kumimoji="0" lang="fr-FR" sz="1600" b="1" i="0" u="none" strike="noStrike" kern="1200" cap="none" spc="0" normalizeH="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LA MONNAIE SOUS TOUTES SES FORMES</a:t>
            </a:r>
          </a:p>
        </p:txBody>
      </p:sp>
      <p:sp>
        <p:nvSpPr>
          <p:cNvPr id="9221" name="Espace réservé du numéro de diapositive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1AF5F9-2381-4EF2-83A7-CFDE401661C5}" type="slidenum">
              <a:rPr kumimoji="0" lang="fr-FR" altLang="fr-FR" sz="1200" b="0" i="0" u="none" strike="noStrike" kern="1200" cap="none" spc="0" normalizeH="0" baseline="0" noProof="0">
                <a:ln>
                  <a:noFill/>
                </a:ln>
                <a:solidFill>
                  <a:srgbClr val="898989"/>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fr-FR" altLang="fr-FR" sz="1200" b="0" i="0" u="none" strike="noStrike" kern="1200" cap="none" spc="0" normalizeH="0" baseline="0" noProof="0" dirty="0">
              <a:ln>
                <a:noFill/>
              </a:ln>
              <a:solidFill>
                <a:srgbClr val="898989"/>
              </a:solidFill>
              <a:effectLst/>
              <a:uLnTx/>
              <a:uFillTx/>
              <a:latin typeface="Arial" charset="0"/>
              <a:ea typeface="+mn-ea"/>
              <a:cs typeface="+mn-cs"/>
            </a:endParaRPr>
          </a:p>
        </p:txBody>
      </p:sp>
      <p:pic>
        <p:nvPicPr>
          <p:cNvPr id="9222" name="Imag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05250" y="6165850"/>
            <a:ext cx="13335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19720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fld id="{F95454D5-F304-49E3-96AE-D0C8DC87B2EC}" type="slidenum">
              <a:rPr lang="fr-FR" altLang="fr-FR" smtClean="0"/>
              <a:pPr/>
              <a:t>10</a:t>
            </a:fld>
            <a:endParaRPr lang="fr-FR" altLang="fr-FR"/>
          </a:p>
        </p:txBody>
      </p:sp>
      <p:sp>
        <p:nvSpPr>
          <p:cNvPr id="3" name="Rectangle 2"/>
          <p:cNvSpPr/>
          <p:nvPr/>
        </p:nvSpPr>
        <p:spPr>
          <a:xfrm>
            <a:off x="0" y="332656"/>
            <a:ext cx="9144000" cy="523220"/>
          </a:xfrm>
          <a:prstGeom prst="rect">
            <a:avLst/>
          </a:prstGeom>
        </p:spPr>
        <p:txBody>
          <a:bodyPr wrap="square">
            <a:spAutoFit/>
          </a:bodyPr>
          <a:lstStyle/>
          <a:p>
            <a:pPr algn="ctr"/>
            <a:r>
              <a:rPr lang="fr-FR" sz="2800" b="1" dirty="0">
                <a:solidFill>
                  <a:prstClr val="white"/>
                </a:solidFill>
                <a:latin typeface="Arial" panose="020B0604020202020204" pitchFamily="34" charset="0"/>
                <a:cs typeface="Arial" panose="020B0604020202020204" pitchFamily="34" charset="0"/>
              </a:rPr>
              <a:t>Définition et histoire de la monnaie</a:t>
            </a:r>
          </a:p>
        </p:txBody>
      </p:sp>
      <p:sp>
        <p:nvSpPr>
          <p:cNvPr id="6" name="Pentagone 5"/>
          <p:cNvSpPr/>
          <p:nvPr/>
        </p:nvSpPr>
        <p:spPr>
          <a:xfrm>
            <a:off x="5796136" y="2186844"/>
            <a:ext cx="396000" cy="432000"/>
          </a:xfrm>
          <a:prstGeom prst="homePlate">
            <a:avLst/>
          </a:prstGeom>
          <a:solidFill>
            <a:srgbClr val="205AA7"/>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23"/>
          <p:cNvSpPr/>
          <p:nvPr/>
        </p:nvSpPr>
        <p:spPr>
          <a:xfrm>
            <a:off x="992" y="2186844"/>
            <a:ext cx="5795144" cy="432000"/>
          </a:xfrm>
          <a:prstGeom prst="rect">
            <a:avLst/>
          </a:prstGeom>
          <a:solidFill>
            <a:srgbClr val="205AA7"/>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44000" marR="0" lvl="0" indent="0" algn="l" defTabSz="914400" rtl="0" eaLnBrk="1" fontAlgn="auto" latinLnBrk="0" hangingPunct="1">
              <a:lnSpc>
                <a:spcPct val="100000"/>
              </a:lnSpc>
              <a:spcBef>
                <a:spcPts val="0"/>
              </a:spcBef>
              <a:spcAft>
                <a:spcPts val="0"/>
              </a:spcAft>
              <a:buClrTx/>
              <a:buSzTx/>
              <a:buFontTx/>
              <a:buNone/>
              <a:tabLst/>
              <a:defRPr/>
            </a:pPr>
            <a:r>
              <a:rPr lang="fr-FR" sz="2400" b="1" dirty="0" smtClean="0">
                <a:solidFill>
                  <a:prstClr val="white"/>
                </a:solidFill>
              </a:rPr>
              <a:t>La monnaie doit inspirer confiance</a:t>
            </a:r>
            <a:endParaRPr kumimoji="0" lang="fr-FR" sz="2400" b="1" i="0" u="none" strike="noStrike" kern="1200" cap="none" spc="0" normalizeH="0" baseline="0" noProof="0" dirty="0">
              <a:ln>
                <a:noFill/>
              </a:ln>
              <a:solidFill>
                <a:prstClr val="white"/>
              </a:solidFill>
              <a:effectLst/>
              <a:uLnTx/>
              <a:uFillTx/>
              <a:ea typeface="+mn-ea"/>
              <a:cs typeface="+mn-cs"/>
            </a:endParaRPr>
          </a:p>
        </p:txBody>
      </p:sp>
      <p:sp>
        <p:nvSpPr>
          <p:cNvPr id="10" name="Rectangle 9"/>
          <p:cNvSpPr/>
          <p:nvPr/>
        </p:nvSpPr>
        <p:spPr>
          <a:xfrm>
            <a:off x="4572000"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smtClean="0">
                <a:solidFill>
                  <a:srgbClr val="2B5CAD"/>
                </a:solidFill>
              </a:rPr>
              <a:t>Les 3 qualités de la monnaie</a:t>
            </a:r>
            <a:endParaRPr lang="fr-FR" sz="2400" kern="0" dirty="0">
              <a:solidFill>
                <a:srgbClr val="2B5CAD"/>
              </a:solidFill>
            </a:endParaRPr>
          </a:p>
        </p:txBody>
      </p:sp>
      <p:pic>
        <p:nvPicPr>
          <p:cNvPr id="5" name="Image 4"/>
          <p:cNvPicPr>
            <a:picLocks noChangeAspect="1"/>
          </p:cNvPicPr>
          <p:nvPr/>
        </p:nvPicPr>
        <p:blipFill>
          <a:blip r:embed="rId3"/>
          <a:stretch>
            <a:fillRect/>
          </a:stretch>
        </p:blipFill>
        <p:spPr>
          <a:xfrm>
            <a:off x="1979712" y="3241648"/>
            <a:ext cx="4968552" cy="3151768"/>
          </a:xfrm>
          <a:prstGeom prst="rect">
            <a:avLst/>
          </a:prstGeom>
        </p:spPr>
      </p:pic>
    </p:spTree>
    <p:extLst>
      <p:ext uri="{BB962C8B-B14F-4D97-AF65-F5344CB8AC3E}">
        <p14:creationId xmlns:p14="http://schemas.microsoft.com/office/powerpoint/2010/main" val="31422859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fld id="{F95454D5-F304-49E3-96AE-D0C8DC87B2EC}" type="slidenum">
              <a:rPr lang="fr-FR" altLang="fr-FR" smtClean="0"/>
              <a:pPr/>
              <a:t>11</a:t>
            </a:fld>
            <a:endParaRPr lang="fr-FR" altLang="fr-FR"/>
          </a:p>
        </p:txBody>
      </p:sp>
      <p:sp>
        <p:nvSpPr>
          <p:cNvPr id="3" name="Rectangle 2"/>
          <p:cNvSpPr/>
          <p:nvPr/>
        </p:nvSpPr>
        <p:spPr>
          <a:xfrm>
            <a:off x="0" y="116632"/>
            <a:ext cx="9144000" cy="954107"/>
          </a:xfrm>
          <a:prstGeom prst="rect">
            <a:avLst/>
          </a:prstGeom>
        </p:spPr>
        <p:txBody>
          <a:bodyPr wrap="square">
            <a:spAutoFit/>
          </a:bodyPr>
          <a:lstStyle/>
          <a:p>
            <a:pPr algn="ctr"/>
            <a:r>
              <a:rPr lang="fr-FR" sz="2800" b="1" dirty="0" smtClean="0">
                <a:solidFill>
                  <a:prstClr val="white"/>
                </a:solidFill>
                <a:latin typeface="Arial" panose="020B0604020202020204" pitchFamily="34" charset="0"/>
                <a:cs typeface="Arial" panose="020B0604020202020204" pitchFamily="34" charset="0"/>
              </a:rPr>
              <a:t>Qui assure la stabilité et la confiance dans la monnaie ? </a:t>
            </a:r>
            <a:endParaRPr lang="fr-FR" sz="2800" dirty="0">
              <a:solidFill>
                <a:prstClr val="black"/>
              </a:solidFill>
              <a:latin typeface="Arial" panose="020B0604020202020204" pitchFamily="34" charset="0"/>
              <a:cs typeface="Arial" panose="020B0604020202020204" pitchFamily="34" charset="0"/>
            </a:endParaRPr>
          </a:p>
        </p:txBody>
      </p:sp>
      <p:sp>
        <p:nvSpPr>
          <p:cNvPr id="4" name="Pentagone 3"/>
          <p:cNvSpPr/>
          <p:nvPr/>
        </p:nvSpPr>
        <p:spPr>
          <a:xfrm>
            <a:off x="5780315" y="1555646"/>
            <a:ext cx="396000" cy="432000"/>
          </a:xfrm>
          <a:prstGeom prst="homePlate">
            <a:avLst/>
          </a:prstGeom>
          <a:solidFill>
            <a:srgbClr val="205AA7"/>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23"/>
          <p:cNvSpPr/>
          <p:nvPr/>
        </p:nvSpPr>
        <p:spPr>
          <a:xfrm>
            <a:off x="0" y="1555646"/>
            <a:ext cx="5780315" cy="432000"/>
          </a:xfrm>
          <a:prstGeom prst="rect">
            <a:avLst/>
          </a:prstGeom>
          <a:solidFill>
            <a:srgbClr val="205AA7"/>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4400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smtClean="0">
                <a:ln>
                  <a:noFill/>
                </a:ln>
                <a:solidFill>
                  <a:prstClr val="white"/>
                </a:solidFill>
                <a:effectLst/>
                <a:uLnTx/>
                <a:uFillTx/>
                <a:latin typeface="Calibri"/>
                <a:ea typeface="+mn-ea"/>
                <a:cs typeface="+mn-cs"/>
              </a:rPr>
              <a:t>La banque</a:t>
            </a:r>
            <a:r>
              <a:rPr kumimoji="0" lang="fr-FR" sz="2400" b="1" i="0" u="none" strike="noStrike" kern="1200" cap="none" spc="0" normalizeH="0" noProof="0" dirty="0" smtClean="0">
                <a:ln>
                  <a:noFill/>
                </a:ln>
                <a:solidFill>
                  <a:prstClr val="white"/>
                </a:solidFill>
                <a:effectLst/>
                <a:uLnTx/>
                <a:uFillTx/>
                <a:latin typeface="Calibri"/>
                <a:ea typeface="+mn-ea"/>
                <a:cs typeface="+mn-cs"/>
              </a:rPr>
              <a:t> </a:t>
            </a:r>
            <a:r>
              <a:rPr lang="fr-FR" sz="2400" b="1" dirty="0">
                <a:solidFill>
                  <a:prstClr val="white"/>
                </a:solidFill>
                <a:latin typeface="Calibri"/>
              </a:rPr>
              <a:t>c</a:t>
            </a:r>
            <a:r>
              <a:rPr kumimoji="0" lang="fr-FR" sz="2400" b="1" i="0" u="none" strike="noStrike" kern="1200" cap="none" spc="0" normalizeH="0" noProof="0" dirty="0" err="1" smtClean="0">
                <a:ln>
                  <a:noFill/>
                </a:ln>
                <a:solidFill>
                  <a:prstClr val="white"/>
                </a:solidFill>
                <a:effectLst/>
                <a:uLnTx/>
                <a:uFillTx/>
                <a:latin typeface="Calibri"/>
                <a:ea typeface="+mn-ea"/>
                <a:cs typeface="+mn-cs"/>
              </a:rPr>
              <a:t>entrale</a:t>
            </a:r>
            <a:r>
              <a:rPr kumimoji="0" lang="fr-FR" sz="2400" b="1" i="0" u="none" strike="noStrike" kern="1200" cap="none" spc="0" normalizeH="0" noProof="0" dirty="0" smtClean="0">
                <a:ln>
                  <a:noFill/>
                </a:ln>
                <a:solidFill>
                  <a:prstClr val="white"/>
                </a:solidFill>
                <a:effectLst/>
                <a:uLnTx/>
                <a:uFillTx/>
                <a:latin typeface="Calibri"/>
                <a:ea typeface="+mn-ea"/>
                <a:cs typeface="+mn-cs"/>
              </a:rPr>
              <a:t> :</a:t>
            </a:r>
            <a:endParaRPr kumimoji="0" lang="fr-FR" sz="2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10" descr="La Banque Vectorielle, Contexte, Bank Building, Icône De Banque PNG et  vecteur pour téléchargement gratuit">
            <a:extLst>
              <a:ext uri="{FF2B5EF4-FFF2-40B4-BE49-F238E27FC236}">
                <a16:creationId xmlns:a16="http://schemas.microsoft.com/office/drawing/2014/main" id="{088510EF-8ECA-4C2F-9C43-65502FF5D673}"/>
              </a:ext>
            </a:extLst>
          </p:cNvPr>
          <p:cNvPicPr>
            <a:picLocks noChangeAspect="1" noChangeArrowheads="1"/>
          </p:cNvPicPr>
          <p:nvPr/>
        </p:nvPicPr>
        <p:blipFill>
          <a:blip r:embed="rId3" cstate="print">
            <a:duotone>
              <a:srgbClr val="4F81BD">
                <a:shade val="45000"/>
                <a:satMod val="135000"/>
              </a:srgbClr>
              <a:prstClr val="white"/>
            </a:duotone>
            <a:extLst>
              <a:ext uri="{BEBA8EAE-BF5A-486C-A8C5-ECC9F3942E4B}">
                <a14:imgProps xmlns:a14="http://schemas.microsoft.com/office/drawing/2010/main">
                  <a14:imgLayer r:embed="rId4">
                    <a14:imgEffect>
                      <a14:backgroundRemoval t="10000" b="90000" l="10000" r="90000">
                        <a14:foregroundMark x1="21719" y1="42031" x2="21719" y2="42031"/>
                        <a14:foregroundMark x1="41563" y1="50469" x2="41563" y2="50469"/>
                        <a14:foregroundMark x1="62344" y1="53594" x2="62344" y2="53594"/>
                        <a14:foregroundMark x1="75938" y1="54219" x2="75938" y2="54219"/>
                        <a14:foregroundMark x1="25156" y1="56563" x2="25156" y2="56563"/>
                        <a14:foregroundMark x1="39063" y1="79375" x2="39063" y2="79375"/>
                      </a14:backgroundRemoval>
                    </a14:imgEffect>
                  </a14:imgLayer>
                </a14:imgProps>
              </a:ext>
              <a:ext uri="{28A0092B-C50C-407E-A947-70E740481C1C}">
                <a14:useLocalDpi xmlns:a14="http://schemas.microsoft.com/office/drawing/2010/main"/>
              </a:ext>
            </a:extLst>
          </a:blip>
          <a:srcRect/>
          <a:stretch>
            <a:fillRect/>
          </a:stretch>
        </p:blipFill>
        <p:spPr bwMode="auto">
          <a:xfrm>
            <a:off x="7179198" y="1847691"/>
            <a:ext cx="1243282" cy="1042361"/>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Pentagone 10"/>
          <p:cNvSpPr/>
          <p:nvPr/>
        </p:nvSpPr>
        <p:spPr>
          <a:xfrm>
            <a:off x="5780315" y="4589342"/>
            <a:ext cx="396000" cy="432000"/>
          </a:xfrm>
          <a:prstGeom prst="homePlate">
            <a:avLst/>
          </a:prstGeom>
          <a:solidFill>
            <a:srgbClr val="205AA7"/>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23"/>
          <p:cNvSpPr/>
          <p:nvPr/>
        </p:nvSpPr>
        <p:spPr>
          <a:xfrm>
            <a:off x="0" y="4589342"/>
            <a:ext cx="5780315" cy="432000"/>
          </a:xfrm>
          <a:prstGeom prst="rect">
            <a:avLst/>
          </a:prstGeom>
          <a:solidFill>
            <a:srgbClr val="205AA7"/>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4400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smtClean="0">
                <a:ln>
                  <a:noFill/>
                </a:ln>
                <a:solidFill>
                  <a:prstClr val="white"/>
                </a:solidFill>
                <a:effectLst/>
                <a:uLnTx/>
                <a:uFillTx/>
                <a:latin typeface="Calibri"/>
                <a:ea typeface="+mn-ea"/>
                <a:cs typeface="+mn-cs"/>
              </a:rPr>
              <a:t>Dans la zone euro : </a:t>
            </a:r>
            <a:endParaRPr kumimoji="0" lang="fr-FR"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Espace réservé du contenu 1"/>
          <p:cNvSpPr txBox="1">
            <a:spLocks/>
          </p:cNvSpPr>
          <p:nvPr/>
        </p:nvSpPr>
        <p:spPr>
          <a:xfrm>
            <a:off x="99936" y="5243711"/>
            <a:ext cx="8568952" cy="1255395"/>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fr-FR" sz="2200" kern="0" dirty="0">
                <a:solidFill>
                  <a:srgbClr val="2B5CAD"/>
                </a:solidFill>
              </a:rPr>
              <a:t>C’est </a:t>
            </a:r>
            <a:r>
              <a:rPr lang="fr-FR" sz="2200" kern="0" dirty="0" smtClean="0">
                <a:solidFill>
                  <a:srgbClr val="2B5CAD"/>
                </a:solidFill>
              </a:rPr>
              <a:t>l’</a:t>
            </a:r>
            <a:r>
              <a:rPr lang="fr-FR" sz="2200" kern="0" dirty="0" err="1" smtClean="0">
                <a:solidFill>
                  <a:srgbClr val="2B5CAD"/>
                </a:solidFill>
              </a:rPr>
              <a:t>Eurosystème</a:t>
            </a:r>
            <a:r>
              <a:rPr lang="fr-FR" sz="2200" kern="0" dirty="0" smtClean="0">
                <a:solidFill>
                  <a:srgbClr val="2B5CAD"/>
                </a:solidFill>
              </a:rPr>
              <a:t>, composé de la Banque centrale européenne et des 19 banques centrales nationales des pays de la zone euro, qui </a:t>
            </a:r>
            <a:r>
              <a:rPr lang="fr-FR" sz="2200" kern="0" dirty="0">
                <a:solidFill>
                  <a:srgbClr val="2B5CAD"/>
                </a:solidFill>
              </a:rPr>
              <a:t>est en charge de cette </a:t>
            </a:r>
            <a:r>
              <a:rPr lang="fr-FR" sz="2200" kern="0" dirty="0" smtClean="0">
                <a:solidFill>
                  <a:srgbClr val="2B5CAD"/>
                </a:solidFill>
              </a:rPr>
              <a:t>mission.</a:t>
            </a:r>
            <a:endParaRPr lang="fr-FR" sz="2200" kern="0" dirty="0">
              <a:solidFill>
                <a:srgbClr val="2B5CAD"/>
              </a:solidFill>
            </a:endParaRPr>
          </a:p>
        </p:txBody>
      </p:sp>
      <p:sp>
        <p:nvSpPr>
          <p:cNvPr id="15" name="ZoneTexte 14"/>
          <p:cNvSpPr txBox="1"/>
          <p:nvPr/>
        </p:nvSpPr>
        <p:spPr>
          <a:xfrm>
            <a:off x="0" y="2187729"/>
            <a:ext cx="6817320" cy="1938992"/>
          </a:xfrm>
          <a:prstGeom prst="rect">
            <a:avLst/>
          </a:prstGeom>
          <a:noFill/>
        </p:spPr>
        <p:txBody>
          <a:bodyPr wrap="square" rtlCol="0">
            <a:spAutoFit/>
          </a:bodyPr>
          <a:lstStyle/>
          <a:p>
            <a:pPr marL="452438" lvl="0" indent="-452438" eaLnBrk="1" fontAlgn="auto" hangingPunct="1">
              <a:spcBef>
                <a:spcPts val="600"/>
              </a:spcBef>
              <a:spcAft>
                <a:spcPts val="0"/>
              </a:spcAft>
              <a:buClr>
                <a:srgbClr val="F3953F"/>
              </a:buClr>
              <a:buFont typeface="Courier New" panose="02070309020205020404" pitchFamily="49" charset="0"/>
              <a:buChar char="o"/>
              <a:defRPr/>
            </a:pPr>
            <a:r>
              <a:rPr lang="fr-FR" sz="2200" dirty="0">
                <a:solidFill>
                  <a:srgbClr val="205AA7"/>
                </a:solidFill>
                <a:latin typeface="+mn-lt"/>
                <a:cs typeface="Arial" panose="020B0604020202020204" pitchFamily="34" charset="0"/>
              </a:rPr>
              <a:t>C</a:t>
            </a:r>
            <a:r>
              <a:rPr lang="fr-FR" sz="2200" dirty="0" smtClean="0">
                <a:solidFill>
                  <a:srgbClr val="205AA7"/>
                </a:solidFill>
                <a:latin typeface="+mn-lt"/>
                <a:cs typeface="Arial" panose="020B0604020202020204" pitchFamily="34" charset="0"/>
              </a:rPr>
              <a:t>’est </a:t>
            </a:r>
            <a:r>
              <a:rPr lang="fr-FR" sz="2200" dirty="0">
                <a:solidFill>
                  <a:srgbClr val="205AA7"/>
                </a:solidFill>
                <a:latin typeface="+mn-lt"/>
                <a:cs typeface="Arial" panose="020B0604020202020204" pitchFamily="34" charset="0"/>
              </a:rPr>
              <a:t>la banque des </a:t>
            </a:r>
            <a:r>
              <a:rPr lang="fr-FR" sz="2200" dirty="0" smtClean="0">
                <a:solidFill>
                  <a:srgbClr val="205AA7"/>
                </a:solidFill>
                <a:latin typeface="+mn-lt"/>
                <a:cs typeface="Arial" panose="020B0604020202020204" pitchFamily="34" charset="0"/>
              </a:rPr>
              <a:t>banques.</a:t>
            </a:r>
            <a:endParaRPr lang="fr-FR" sz="2200" dirty="0">
              <a:solidFill>
                <a:srgbClr val="205AA7"/>
              </a:solidFill>
              <a:latin typeface="+mn-lt"/>
              <a:cs typeface="Arial" panose="020B0604020202020204" pitchFamily="34" charset="0"/>
            </a:endParaRPr>
          </a:p>
          <a:p>
            <a:pPr marL="452438" lvl="0" indent="-452438" eaLnBrk="1" fontAlgn="auto" hangingPunct="1">
              <a:spcBef>
                <a:spcPts val="600"/>
              </a:spcBef>
              <a:spcAft>
                <a:spcPts val="0"/>
              </a:spcAft>
              <a:buClr>
                <a:srgbClr val="F3953F"/>
              </a:buClr>
              <a:buFont typeface="Courier New" panose="02070309020205020404" pitchFamily="49" charset="0"/>
              <a:buChar char="o"/>
              <a:defRPr/>
            </a:pPr>
            <a:r>
              <a:rPr lang="fr-FR" sz="2200" dirty="0" smtClean="0">
                <a:solidFill>
                  <a:srgbClr val="205AA7"/>
                </a:solidFill>
                <a:latin typeface="+mn-lt"/>
                <a:cs typeface="Arial" panose="020B0604020202020204" pitchFamily="34" charset="0"/>
              </a:rPr>
              <a:t>Elle a </a:t>
            </a:r>
            <a:r>
              <a:rPr lang="fr-FR" sz="2200" dirty="0">
                <a:solidFill>
                  <a:srgbClr val="205AA7"/>
                </a:solidFill>
                <a:latin typeface="+mn-lt"/>
                <a:cs typeface="Arial" panose="020B0604020202020204" pitchFamily="34" charset="0"/>
              </a:rPr>
              <a:t>pour mission de maintenir la stabilité et la confiance dans la </a:t>
            </a:r>
            <a:r>
              <a:rPr lang="fr-FR" sz="2200" dirty="0" smtClean="0">
                <a:solidFill>
                  <a:srgbClr val="205AA7"/>
                </a:solidFill>
                <a:latin typeface="+mn-lt"/>
                <a:cs typeface="Arial" panose="020B0604020202020204" pitchFamily="34" charset="0"/>
              </a:rPr>
              <a:t>monnaie.</a:t>
            </a:r>
          </a:p>
          <a:p>
            <a:pPr marL="452438" lvl="0" indent="-452438" eaLnBrk="1" fontAlgn="auto" hangingPunct="1">
              <a:spcBef>
                <a:spcPts val="600"/>
              </a:spcBef>
              <a:spcAft>
                <a:spcPts val="0"/>
              </a:spcAft>
              <a:buClr>
                <a:srgbClr val="F3953F"/>
              </a:buClr>
              <a:buFont typeface="Courier New" panose="02070309020205020404" pitchFamily="49" charset="0"/>
              <a:buChar char="o"/>
              <a:defRPr/>
            </a:pPr>
            <a:r>
              <a:rPr lang="fr-FR" sz="2200" dirty="0" smtClean="0">
                <a:solidFill>
                  <a:srgbClr val="205AA7"/>
                </a:solidFill>
                <a:latin typeface="+mn-lt"/>
                <a:cs typeface="Arial" panose="020B0604020202020204" pitchFamily="34" charset="0"/>
              </a:rPr>
              <a:t>La confiance est liée au rôle d’ancrage de la monnaie centrale</a:t>
            </a:r>
            <a:endParaRPr lang="fr-FR" sz="2200" dirty="0">
              <a:solidFill>
                <a:srgbClr val="205AA7"/>
              </a:solidFill>
              <a:latin typeface="+mn-lt"/>
              <a:cs typeface="Arial" panose="020B0604020202020204" pitchFamily="34" charset="0"/>
            </a:endParaRPr>
          </a:p>
        </p:txBody>
      </p:sp>
      <p:pic>
        <p:nvPicPr>
          <p:cNvPr id="6" name="Imag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39001" y="3112421"/>
            <a:ext cx="1164224" cy="1188229"/>
          </a:xfrm>
          <a:prstGeom prst="rect">
            <a:avLst/>
          </a:prstGeom>
        </p:spPr>
      </p:pic>
    </p:spTree>
    <p:extLst>
      <p:ext uri="{BB962C8B-B14F-4D97-AF65-F5344CB8AC3E}">
        <p14:creationId xmlns:p14="http://schemas.microsoft.com/office/powerpoint/2010/main" val="17821998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fld id="{F95454D5-F304-49E3-96AE-D0C8DC87B2EC}" type="slidenum">
              <a:rPr lang="fr-FR" altLang="fr-FR" smtClean="0"/>
              <a:pPr/>
              <a:t>12</a:t>
            </a:fld>
            <a:endParaRPr lang="fr-FR" altLang="fr-FR"/>
          </a:p>
        </p:txBody>
      </p:sp>
      <p:sp>
        <p:nvSpPr>
          <p:cNvPr id="4" name="Rectangle 3"/>
          <p:cNvSpPr/>
          <p:nvPr/>
        </p:nvSpPr>
        <p:spPr>
          <a:xfrm>
            <a:off x="0" y="332656"/>
            <a:ext cx="9143999" cy="523220"/>
          </a:xfrm>
          <a:prstGeom prst="rect">
            <a:avLst/>
          </a:prstGeom>
        </p:spPr>
        <p:txBody>
          <a:bodyPr wrap="square">
            <a:spAutoFit/>
          </a:bodyPr>
          <a:lstStyle/>
          <a:p>
            <a:pPr algn="ctr"/>
            <a:r>
              <a:rPr lang="fr-FR" sz="2800" b="1" dirty="0">
                <a:solidFill>
                  <a:prstClr val="white"/>
                </a:solidFill>
                <a:latin typeface="Arial" panose="020B0604020202020204" pitchFamily="34" charset="0"/>
                <a:cs typeface="Arial" panose="020B0604020202020204" pitchFamily="34" charset="0"/>
              </a:rPr>
              <a:t>La monnaie sous toutes ses formes</a:t>
            </a:r>
          </a:p>
        </p:txBody>
      </p:sp>
      <p:sp>
        <p:nvSpPr>
          <p:cNvPr id="15" name="ZoneTexte 14"/>
          <p:cNvSpPr txBox="1"/>
          <p:nvPr/>
        </p:nvSpPr>
        <p:spPr>
          <a:xfrm>
            <a:off x="700930" y="2375183"/>
            <a:ext cx="7687493" cy="4524315"/>
          </a:xfrm>
          <a:prstGeom prst="rect">
            <a:avLst/>
          </a:prstGeom>
          <a:noFill/>
        </p:spPr>
        <p:txBody>
          <a:bodyPr wrap="square" rtlCol="0">
            <a:spAutoFit/>
          </a:bodyPr>
          <a:lstStyle/>
          <a:p>
            <a:pPr algn="ctr" eaLnBrk="1" fontAlgn="auto" hangingPunct="1">
              <a:spcBef>
                <a:spcPts val="0"/>
              </a:spcBef>
              <a:spcAft>
                <a:spcPts val="0"/>
              </a:spcAft>
              <a:defRPr/>
            </a:pPr>
            <a:r>
              <a:rPr lang="fr-FR" sz="2400" cap="all" dirty="0">
                <a:solidFill>
                  <a:srgbClr val="4F81BD"/>
                </a:solidFill>
                <a:latin typeface="Calibri"/>
              </a:rPr>
              <a:t>Définition et histoire de la monnaie</a:t>
            </a:r>
          </a:p>
          <a:p>
            <a:pPr algn="ctr" eaLnBrk="1" fontAlgn="auto" hangingPunct="1">
              <a:spcBef>
                <a:spcPts val="0"/>
              </a:spcBef>
              <a:spcAft>
                <a:spcPts val="0"/>
              </a:spcAft>
              <a:defRPr/>
            </a:pPr>
            <a:endParaRPr lang="fr-FR" sz="2400" cap="all" dirty="0" smtClean="0">
              <a:solidFill>
                <a:srgbClr val="1F497D"/>
              </a:solidFill>
              <a:latin typeface="Calibri"/>
            </a:endParaRPr>
          </a:p>
          <a:p>
            <a:pPr algn="ctr" eaLnBrk="1" fontAlgn="auto" hangingPunct="1">
              <a:spcBef>
                <a:spcPts val="0"/>
              </a:spcBef>
              <a:spcAft>
                <a:spcPts val="0"/>
              </a:spcAft>
              <a:defRPr/>
            </a:pPr>
            <a:endParaRPr lang="fr-FR" sz="2400" cap="all" dirty="0" smtClean="0">
              <a:solidFill>
                <a:srgbClr val="1F497D"/>
              </a:solidFill>
              <a:latin typeface="Calibri"/>
            </a:endParaRPr>
          </a:p>
          <a:p>
            <a:pPr algn="ctr" eaLnBrk="1" fontAlgn="auto" hangingPunct="1">
              <a:spcBef>
                <a:spcPts val="0"/>
              </a:spcBef>
              <a:spcAft>
                <a:spcPts val="0"/>
              </a:spcAft>
              <a:defRPr/>
            </a:pPr>
            <a:r>
              <a:rPr lang="fr-FR" sz="2400" b="1" cap="all" dirty="0" smtClean="0">
                <a:solidFill>
                  <a:srgbClr val="1D59A8"/>
                </a:solidFill>
                <a:latin typeface="Calibri"/>
              </a:rPr>
              <a:t>Les </a:t>
            </a:r>
            <a:r>
              <a:rPr lang="fr-FR" sz="2400" b="1" cap="all" dirty="0">
                <a:solidFill>
                  <a:srgbClr val="1D59A8"/>
                </a:solidFill>
                <a:latin typeface="Calibri"/>
              </a:rPr>
              <a:t>différentes formes de </a:t>
            </a:r>
            <a:r>
              <a:rPr lang="fr-FR" sz="2400" b="1" cap="all" dirty="0" smtClean="0">
                <a:solidFill>
                  <a:srgbClr val="1D59A8"/>
                </a:solidFill>
                <a:latin typeface="Calibri"/>
              </a:rPr>
              <a:t>monnaie</a:t>
            </a:r>
          </a:p>
          <a:p>
            <a:pPr algn="ctr" eaLnBrk="1" fontAlgn="auto" hangingPunct="1">
              <a:spcBef>
                <a:spcPts val="0"/>
              </a:spcBef>
              <a:spcAft>
                <a:spcPts val="0"/>
              </a:spcAft>
              <a:defRPr/>
            </a:pPr>
            <a:endParaRPr lang="fr-FR" sz="2400" cap="all" dirty="0" smtClean="0">
              <a:solidFill>
                <a:srgbClr val="6C77C6"/>
              </a:solidFill>
              <a:latin typeface="Calibri"/>
            </a:endParaRPr>
          </a:p>
          <a:p>
            <a:pPr algn="ctr" eaLnBrk="1" fontAlgn="auto" hangingPunct="1">
              <a:spcBef>
                <a:spcPts val="0"/>
              </a:spcBef>
              <a:spcAft>
                <a:spcPts val="0"/>
              </a:spcAft>
              <a:defRPr/>
            </a:pPr>
            <a:endParaRPr lang="fr-FR" sz="2400" cap="all" dirty="0" smtClean="0">
              <a:solidFill>
                <a:srgbClr val="6C77C6"/>
              </a:solidFill>
              <a:latin typeface="Calibri"/>
            </a:endParaRPr>
          </a:p>
          <a:p>
            <a:pPr algn="ctr" eaLnBrk="1" fontAlgn="auto" hangingPunct="1">
              <a:spcBef>
                <a:spcPts val="0"/>
              </a:spcBef>
              <a:spcAft>
                <a:spcPts val="0"/>
              </a:spcAft>
            </a:pPr>
            <a:r>
              <a:rPr lang="fr-FR" sz="2400" cap="all" dirty="0">
                <a:solidFill>
                  <a:srgbClr val="4F81BD"/>
                </a:solidFill>
                <a:latin typeface="Calibri"/>
              </a:rPr>
              <a:t>NE PAS CONFONDRE MONNAIES ET MOYENS DE PAIEMENT</a:t>
            </a:r>
          </a:p>
          <a:p>
            <a:pPr algn="ctr" eaLnBrk="1" fontAlgn="auto" hangingPunct="1">
              <a:spcBef>
                <a:spcPts val="0"/>
              </a:spcBef>
              <a:spcAft>
                <a:spcPts val="0"/>
              </a:spcAft>
            </a:pPr>
            <a:endParaRPr lang="fr-FR" sz="2400" cap="all" dirty="0" smtClean="0">
              <a:solidFill>
                <a:srgbClr val="4F81BD"/>
              </a:solidFill>
              <a:latin typeface="Calibri"/>
            </a:endParaRPr>
          </a:p>
          <a:p>
            <a:pPr algn="ctr" eaLnBrk="1" fontAlgn="auto" hangingPunct="1">
              <a:spcBef>
                <a:spcPts val="0"/>
              </a:spcBef>
              <a:spcAft>
                <a:spcPts val="0"/>
              </a:spcAft>
            </a:pPr>
            <a:endParaRPr lang="fr-FR" sz="2400" cap="all" dirty="0" smtClean="0">
              <a:solidFill>
                <a:srgbClr val="4F81BD"/>
              </a:solidFill>
              <a:latin typeface="Calibri"/>
            </a:endParaRPr>
          </a:p>
          <a:p>
            <a:pPr algn="ctr" eaLnBrk="1" fontAlgn="auto" hangingPunct="1">
              <a:spcBef>
                <a:spcPts val="0"/>
              </a:spcBef>
              <a:spcAft>
                <a:spcPts val="0"/>
              </a:spcAft>
            </a:pPr>
            <a:r>
              <a:rPr lang="fr-FR" sz="2400" cap="all" dirty="0" smtClean="0">
                <a:solidFill>
                  <a:srgbClr val="4F81BD"/>
                </a:solidFill>
                <a:latin typeface="Calibri"/>
              </a:rPr>
              <a:t>Monnaies </a:t>
            </a:r>
            <a:r>
              <a:rPr lang="fr-FR" sz="2400" cap="all" dirty="0">
                <a:solidFill>
                  <a:srgbClr val="4F81BD"/>
                </a:solidFill>
                <a:latin typeface="Calibri"/>
              </a:rPr>
              <a:t>numériques et </a:t>
            </a:r>
            <a:r>
              <a:rPr lang="fr-FR" sz="2400" cap="all" dirty="0" smtClean="0">
                <a:solidFill>
                  <a:srgbClr val="4F81BD"/>
                </a:solidFill>
                <a:latin typeface="Calibri"/>
              </a:rPr>
              <a:t>crypto-actifs</a:t>
            </a:r>
          </a:p>
          <a:p>
            <a:pPr algn="ctr" eaLnBrk="1" fontAlgn="auto" hangingPunct="1">
              <a:spcBef>
                <a:spcPts val="0"/>
              </a:spcBef>
              <a:spcAft>
                <a:spcPts val="0"/>
              </a:spcAft>
            </a:pPr>
            <a:endParaRPr lang="fr-FR" sz="2400" cap="all" dirty="0">
              <a:solidFill>
                <a:srgbClr val="4F81BD"/>
              </a:solidFill>
              <a:latin typeface="Calibri"/>
            </a:endParaRPr>
          </a:p>
          <a:p>
            <a:pPr algn="ctr" eaLnBrk="1" fontAlgn="auto" hangingPunct="1">
              <a:spcBef>
                <a:spcPts val="0"/>
              </a:spcBef>
              <a:spcAft>
                <a:spcPts val="0"/>
              </a:spcAft>
            </a:pPr>
            <a:endParaRPr lang="fr-FR" sz="2400" cap="all" dirty="0" smtClean="0">
              <a:solidFill>
                <a:srgbClr val="4F81BD"/>
              </a:solidFill>
              <a:latin typeface="Calibri"/>
            </a:endParaRPr>
          </a:p>
        </p:txBody>
      </p:sp>
      <p:graphicFrame>
        <p:nvGraphicFramePr>
          <p:cNvPr id="16" name="Diagramme 15"/>
          <p:cNvGraphicFramePr/>
          <p:nvPr>
            <p:extLst>
              <p:ext uri="{D42A27DB-BD31-4B8C-83A1-F6EECF244321}">
                <p14:modId xmlns:p14="http://schemas.microsoft.com/office/powerpoint/2010/main" val="3308228484"/>
              </p:ext>
            </p:extLst>
          </p:nvPr>
        </p:nvGraphicFramePr>
        <p:xfrm>
          <a:off x="4256945" y="1700808"/>
          <a:ext cx="564736" cy="566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7" name="Diagramme 16"/>
          <p:cNvGraphicFramePr/>
          <p:nvPr>
            <p:extLst/>
          </p:nvPr>
        </p:nvGraphicFramePr>
        <p:xfrm>
          <a:off x="4306626" y="3941507"/>
          <a:ext cx="553405" cy="52652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8" name="Groupe 17"/>
          <p:cNvGrpSpPr/>
          <p:nvPr/>
        </p:nvGrpSpPr>
        <p:grpSpPr>
          <a:xfrm>
            <a:off x="4256940" y="3941653"/>
            <a:ext cx="526383" cy="526383"/>
            <a:chOff x="0" y="145"/>
            <a:chExt cx="526383" cy="526383"/>
          </a:xfrm>
        </p:grpSpPr>
        <p:sp>
          <p:nvSpPr>
            <p:cNvPr id="19" name="Ellipse 18"/>
            <p:cNvSpPr/>
            <p:nvPr/>
          </p:nvSpPr>
          <p:spPr>
            <a:xfrm>
              <a:off x="0" y="145"/>
              <a:ext cx="526383" cy="526383"/>
            </a:xfrm>
            <a:prstGeom prst="ellips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20" name="Ellipse 4"/>
            <p:cNvSpPr txBox="1"/>
            <p:nvPr/>
          </p:nvSpPr>
          <p:spPr>
            <a:xfrm>
              <a:off x="90596" y="72036"/>
              <a:ext cx="372209" cy="372209"/>
            </a:xfrm>
            <a:prstGeom prst="rect">
              <a:avLst/>
            </a:prstGeom>
            <a:noFill/>
            <a:ln>
              <a:noFill/>
            </a:ln>
            <a:effectLst/>
          </p:spPr>
          <p:txBody>
            <a:bodyPr spcFirstLastPara="0" vert="horz" wrap="square" lIns="27940" tIns="27940" rIns="27940" bIns="27940" numCol="1" spcCol="1270" anchor="ctr" anchorCtr="0">
              <a:noAutofit/>
            </a:bodyPr>
            <a:lstStyle/>
            <a:p>
              <a:pPr marL="0" marR="0" lvl="0" indent="0" algn="ctr" defTabSz="977900" eaLnBrk="1" fontAlgn="auto" latinLnBrk="0" hangingPunct="1">
                <a:lnSpc>
                  <a:spcPct val="90000"/>
                </a:lnSpc>
                <a:spcBef>
                  <a:spcPts val="0"/>
                </a:spcBef>
                <a:spcAft>
                  <a:spcPct val="35000"/>
                </a:spcAft>
                <a:buClrTx/>
                <a:buSzTx/>
                <a:buFontTx/>
                <a:buNone/>
                <a:tabLst/>
                <a:defRPr/>
              </a:pPr>
              <a:r>
                <a:rPr kumimoji="0" lang="fr-FR" sz="2200" b="0" i="0" u="none" strike="noStrike" kern="0" cap="none" spc="0" normalizeH="0" baseline="0" noProof="0" dirty="0" smtClean="0">
                  <a:ln>
                    <a:noFill/>
                  </a:ln>
                  <a:solidFill>
                    <a:prstClr val="white"/>
                  </a:solidFill>
                  <a:effectLst/>
                  <a:uLnTx/>
                  <a:uFillTx/>
                  <a:latin typeface="Calibri"/>
                  <a:ea typeface="+mn-ea"/>
                  <a:cs typeface="+mn-cs"/>
                </a:rPr>
                <a:t>3</a:t>
              </a:r>
            </a:p>
          </p:txBody>
        </p:sp>
      </p:grpSp>
      <p:grpSp>
        <p:nvGrpSpPr>
          <p:cNvPr id="21" name="Groupe 20"/>
          <p:cNvGrpSpPr/>
          <p:nvPr/>
        </p:nvGrpSpPr>
        <p:grpSpPr>
          <a:xfrm>
            <a:off x="4256942" y="2858050"/>
            <a:ext cx="526383" cy="526383"/>
            <a:chOff x="0" y="145"/>
            <a:chExt cx="526383" cy="526383"/>
          </a:xfrm>
          <a:solidFill>
            <a:srgbClr val="1D59A8"/>
          </a:solidFill>
        </p:grpSpPr>
        <p:sp>
          <p:nvSpPr>
            <p:cNvPr id="22" name="Ellipse 21"/>
            <p:cNvSpPr/>
            <p:nvPr/>
          </p:nvSpPr>
          <p:spPr>
            <a:xfrm>
              <a:off x="0" y="145"/>
              <a:ext cx="526383" cy="526383"/>
            </a:xfrm>
            <a:prstGeom prst="ellipse">
              <a:avLst/>
            </a:prstGeom>
            <a:grpFill/>
            <a:ln w="25400" cap="flat" cmpd="sng" algn="ctr">
              <a:solidFill>
                <a:sysClr val="window" lastClr="FFFFFF">
                  <a:hueOff val="0"/>
                  <a:satOff val="0"/>
                  <a:lumOff val="0"/>
                  <a:alphaOff val="0"/>
                </a:sysClr>
              </a:solidFill>
              <a:prstDash val="solid"/>
            </a:ln>
            <a:effectLst/>
          </p:spPr>
        </p:sp>
        <p:sp>
          <p:nvSpPr>
            <p:cNvPr id="23" name="Ellipse 4"/>
            <p:cNvSpPr txBox="1"/>
            <p:nvPr/>
          </p:nvSpPr>
          <p:spPr>
            <a:xfrm>
              <a:off x="77086" y="94298"/>
              <a:ext cx="372209" cy="372209"/>
            </a:xfrm>
            <a:prstGeom prst="rect">
              <a:avLst/>
            </a:prstGeom>
            <a:grpFill/>
            <a:ln>
              <a:noFill/>
            </a:ln>
            <a:effectLst/>
          </p:spPr>
          <p:txBody>
            <a:bodyPr spcFirstLastPara="0" vert="horz" wrap="square" lIns="27940" tIns="27940" rIns="27940" bIns="27940" numCol="1" spcCol="1270" anchor="ctr" anchorCtr="0">
              <a:noAutofit/>
            </a:bodyPr>
            <a:lstStyle/>
            <a:p>
              <a:pPr marL="0" marR="0" lvl="0" indent="0" algn="ctr" defTabSz="977900" eaLnBrk="1" fontAlgn="auto" latinLnBrk="0" hangingPunct="1">
                <a:lnSpc>
                  <a:spcPct val="90000"/>
                </a:lnSpc>
                <a:spcBef>
                  <a:spcPts val="0"/>
                </a:spcBef>
                <a:spcAft>
                  <a:spcPct val="35000"/>
                </a:spcAft>
                <a:buClrTx/>
                <a:buSzTx/>
                <a:buFontTx/>
                <a:buNone/>
                <a:tabLst/>
                <a:defRPr/>
              </a:pPr>
              <a:r>
                <a:rPr kumimoji="0" lang="fr-FR" sz="2200" b="0" i="0" u="none" strike="noStrike" kern="0" cap="none" spc="0" normalizeH="0" baseline="0" noProof="0" dirty="0" smtClean="0">
                  <a:ln>
                    <a:noFill/>
                  </a:ln>
                  <a:solidFill>
                    <a:prstClr val="white"/>
                  </a:solidFill>
                  <a:effectLst/>
                  <a:uLnTx/>
                  <a:uFillTx/>
                  <a:latin typeface="Calibri"/>
                  <a:ea typeface="+mn-ea"/>
                  <a:cs typeface="+mn-cs"/>
                </a:rPr>
                <a:t>2</a:t>
              </a:r>
            </a:p>
          </p:txBody>
        </p:sp>
      </p:grpSp>
      <p:sp>
        <p:nvSpPr>
          <p:cNvPr id="27" name="Rectangle 26"/>
          <p:cNvSpPr/>
          <p:nvPr/>
        </p:nvSpPr>
        <p:spPr>
          <a:xfrm>
            <a:off x="4583328"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14" name="Rectangle 13"/>
          <p:cNvSpPr/>
          <p:nvPr/>
        </p:nvSpPr>
        <p:spPr>
          <a:xfrm>
            <a:off x="4583327" y="1059658"/>
            <a:ext cx="4572001" cy="497134"/>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28" name="Rectangle 27"/>
          <p:cNvSpPr/>
          <p:nvPr/>
        </p:nvSpPr>
        <p:spPr>
          <a:xfrm>
            <a:off x="4572000"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smtClean="0">
                <a:solidFill>
                  <a:srgbClr val="2B5CAD"/>
                </a:solidFill>
              </a:rPr>
              <a:t>Sommaire</a:t>
            </a:r>
            <a:endParaRPr lang="fr-FR" sz="2400" kern="0" dirty="0">
              <a:solidFill>
                <a:srgbClr val="2B5CAD"/>
              </a:solidFill>
            </a:endParaRPr>
          </a:p>
        </p:txBody>
      </p:sp>
      <p:grpSp>
        <p:nvGrpSpPr>
          <p:cNvPr id="24" name="Groupe 23"/>
          <p:cNvGrpSpPr/>
          <p:nvPr/>
        </p:nvGrpSpPr>
        <p:grpSpPr>
          <a:xfrm>
            <a:off x="4215632" y="5056806"/>
            <a:ext cx="526383" cy="526383"/>
            <a:chOff x="0" y="145"/>
            <a:chExt cx="526383" cy="526383"/>
          </a:xfrm>
        </p:grpSpPr>
        <p:sp>
          <p:nvSpPr>
            <p:cNvPr id="25" name="Ellipse 24"/>
            <p:cNvSpPr/>
            <p:nvPr/>
          </p:nvSpPr>
          <p:spPr>
            <a:xfrm>
              <a:off x="0" y="145"/>
              <a:ext cx="526383" cy="526383"/>
            </a:xfrm>
            <a:prstGeom prst="ellips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26" name="Ellipse 4"/>
            <p:cNvSpPr txBox="1"/>
            <p:nvPr/>
          </p:nvSpPr>
          <p:spPr>
            <a:xfrm>
              <a:off x="90596" y="72036"/>
              <a:ext cx="372209" cy="372209"/>
            </a:xfrm>
            <a:prstGeom prst="rect">
              <a:avLst/>
            </a:prstGeom>
            <a:noFill/>
            <a:ln>
              <a:noFill/>
            </a:ln>
            <a:effectLst/>
          </p:spPr>
          <p:txBody>
            <a:bodyPr spcFirstLastPara="0" vert="horz" wrap="square" lIns="27940" tIns="27940" rIns="27940" bIns="27940" numCol="1" spcCol="1270" anchor="ctr" anchorCtr="0">
              <a:noAutofit/>
            </a:bodyPr>
            <a:lstStyle/>
            <a:p>
              <a:pPr marL="0" marR="0" lvl="0" indent="0" algn="ctr" defTabSz="977900" eaLnBrk="1" fontAlgn="auto" latinLnBrk="0" hangingPunct="1">
                <a:lnSpc>
                  <a:spcPct val="90000"/>
                </a:lnSpc>
                <a:spcBef>
                  <a:spcPts val="0"/>
                </a:spcBef>
                <a:spcAft>
                  <a:spcPct val="35000"/>
                </a:spcAft>
                <a:buClrTx/>
                <a:buSzTx/>
                <a:buFontTx/>
                <a:buNone/>
                <a:tabLst/>
                <a:defRPr/>
              </a:pPr>
              <a:r>
                <a:rPr kumimoji="0" lang="fr-FR" sz="2200" b="0" i="0" u="none" strike="noStrike" kern="0" cap="none" spc="0" normalizeH="0" baseline="0" noProof="0" dirty="0" smtClean="0">
                  <a:ln>
                    <a:noFill/>
                  </a:ln>
                  <a:solidFill>
                    <a:prstClr val="white"/>
                  </a:solidFill>
                  <a:effectLst/>
                  <a:uLnTx/>
                  <a:uFillTx/>
                  <a:latin typeface="Calibri"/>
                  <a:ea typeface="+mn-ea"/>
                  <a:cs typeface="+mn-cs"/>
                </a:rPr>
                <a:t>4</a:t>
              </a:r>
            </a:p>
          </p:txBody>
        </p:sp>
      </p:grpSp>
    </p:spTree>
    <p:extLst>
      <p:ext uri="{BB962C8B-B14F-4D97-AF65-F5344CB8AC3E}">
        <p14:creationId xmlns:p14="http://schemas.microsoft.com/office/powerpoint/2010/main" val="42685185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fld id="{F95454D5-F304-49E3-96AE-D0C8DC87B2EC}" type="slidenum">
              <a:rPr lang="fr-FR" altLang="fr-FR" smtClean="0"/>
              <a:pPr/>
              <a:t>13</a:t>
            </a:fld>
            <a:endParaRPr lang="fr-FR" altLang="fr-FR"/>
          </a:p>
        </p:txBody>
      </p:sp>
      <p:sp>
        <p:nvSpPr>
          <p:cNvPr id="3" name="Rectangle 2"/>
          <p:cNvSpPr/>
          <p:nvPr/>
        </p:nvSpPr>
        <p:spPr>
          <a:xfrm>
            <a:off x="0" y="332656"/>
            <a:ext cx="9144000" cy="523220"/>
          </a:xfrm>
          <a:prstGeom prst="rect">
            <a:avLst/>
          </a:prstGeom>
        </p:spPr>
        <p:txBody>
          <a:bodyPr wrap="square">
            <a:spAutoFit/>
          </a:bodyPr>
          <a:lstStyle/>
          <a:p>
            <a:pPr algn="ctr"/>
            <a:r>
              <a:rPr lang="fr-FR" sz="2800" b="1" dirty="0">
                <a:solidFill>
                  <a:prstClr val="white"/>
                </a:solidFill>
                <a:latin typeface="Arial" panose="020B0604020202020204" pitchFamily="34" charset="0"/>
                <a:cs typeface="Arial" panose="020B0604020202020204" pitchFamily="34" charset="0"/>
              </a:rPr>
              <a:t>Les différentes formes de monnaie</a:t>
            </a:r>
            <a:endParaRPr lang="fr-FR" sz="2800" dirty="0">
              <a:solidFill>
                <a:prstClr val="black"/>
              </a:solidFill>
              <a:latin typeface="Arial" panose="020B0604020202020204" pitchFamily="34" charset="0"/>
              <a:cs typeface="Arial" panose="020B0604020202020204" pitchFamily="34" charset="0"/>
            </a:endParaRPr>
          </a:p>
        </p:txBody>
      </p:sp>
      <p:sp>
        <p:nvSpPr>
          <p:cNvPr id="14" name="Rectangle à coins arrondis 13"/>
          <p:cNvSpPr/>
          <p:nvPr/>
        </p:nvSpPr>
        <p:spPr>
          <a:xfrm>
            <a:off x="539552" y="1988840"/>
            <a:ext cx="7936444" cy="917283"/>
          </a:xfrm>
          <a:prstGeom prst="roundRect">
            <a:avLst/>
          </a:prstGeom>
          <a:solidFill>
            <a:srgbClr val="FAC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Monnaie fiduciaire</a:t>
            </a:r>
          </a:p>
        </p:txBody>
      </p:sp>
      <p:sp>
        <p:nvSpPr>
          <p:cNvPr id="15" name="Rectangle à coins arrondis 14"/>
          <p:cNvSpPr/>
          <p:nvPr/>
        </p:nvSpPr>
        <p:spPr>
          <a:xfrm>
            <a:off x="573972" y="3159788"/>
            <a:ext cx="7902024" cy="917284"/>
          </a:xfrm>
          <a:prstGeom prst="roundRect">
            <a:avLst/>
          </a:prstGeom>
          <a:solidFill>
            <a:srgbClr val="FAC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Monnaie scripturale </a:t>
            </a:r>
          </a:p>
        </p:txBody>
      </p:sp>
      <p:sp>
        <p:nvSpPr>
          <p:cNvPr id="34" name="Rectangle 33"/>
          <p:cNvSpPr/>
          <p:nvPr/>
        </p:nvSpPr>
        <p:spPr>
          <a:xfrm>
            <a:off x="4583328"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35" name="Rectangle 34"/>
          <p:cNvSpPr/>
          <p:nvPr/>
        </p:nvSpPr>
        <p:spPr>
          <a:xfrm>
            <a:off x="4583327" y="1059658"/>
            <a:ext cx="4572001" cy="497134"/>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36" name="Rectangle 35"/>
          <p:cNvSpPr/>
          <p:nvPr/>
        </p:nvSpPr>
        <p:spPr>
          <a:xfrm>
            <a:off x="2975358" y="1052736"/>
            <a:ext cx="6168644"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000" b="1" kern="0" dirty="0" smtClean="0">
                <a:solidFill>
                  <a:srgbClr val="2B5CAD"/>
                </a:solidFill>
              </a:rPr>
              <a:t>Différentes formes</a:t>
            </a:r>
            <a:endParaRPr lang="fr-FR" sz="2000" kern="0" dirty="0">
              <a:solidFill>
                <a:srgbClr val="2B5CAD"/>
              </a:solidFill>
            </a:endParaRPr>
          </a:p>
        </p:txBody>
      </p:sp>
      <p:sp>
        <p:nvSpPr>
          <p:cNvPr id="16" name="Rectangle à coins arrondis 15"/>
          <p:cNvSpPr/>
          <p:nvPr/>
        </p:nvSpPr>
        <p:spPr>
          <a:xfrm>
            <a:off x="556762" y="4350751"/>
            <a:ext cx="7919234" cy="917284"/>
          </a:xfrm>
          <a:prstGeom prst="roundRect">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Monnaie </a:t>
            </a:r>
            <a:r>
              <a:rPr lang="fr-FR" sz="1600" dirty="0" smtClean="0">
                <a:solidFill>
                  <a:schemeClr val="tx1"/>
                </a:solidFill>
              </a:rPr>
              <a:t>électronique</a:t>
            </a:r>
            <a:endParaRPr lang="fr-FR" sz="1600" dirty="0">
              <a:solidFill>
                <a:schemeClr val="tx1"/>
              </a:solidFill>
            </a:endParaRPr>
          </a:p>
        </p:txBody>
      </p:sp>
      <p:sp>
        <p:nvSpPr>
          <p:cNvPr id="17" name="Rectangle à coins arrondis 16"/>
          <p:cNvSpPr/>
          <p:nvPr/>
        </p:nvSpPr>
        <p:spPr>
          <a:xfrm>
            <a:off x="596622" y="5500605"/>
            <a:ext cx="7879374" cy="917284"/>
          </a:xfrm>
          <a:prstGeom prst="roundRect">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solidFill>
                  <a:schemeClr val="tx1"/>
                </a:solidFill>
              </a:rPr>
              <a:t>Monnaies locales</a:t>
            </a:r>
            <a:endParaRPr lang="fr-FR" sz="1600" dirty="0">
              <a:solidFill>
                <a:schemeClr val="tx1"/>
              </a:solidFill>
            </a:endParaRPr>
          </a:p>
        </p:txBody>
      </p:sp>
    </p:spTree>
    <p:extLst>
      <p:ext uri="{BB962C8B-B14F-4D97-AF65-F5344CB8AC3E}">
        <p14:creationId xmlns:p14="http://schemas.microsoft.com/office/powerpoint/2010/main" val="25877146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fld id="{F95454D5-F304-49E3-96AE-D0C8DC87B2EC}" type="slidenum">
              <a:rPr lang="fr-FR" altLang="fr-FR" smtClean="0"/>
              <a:pPr/>
              <a:t>14</a:t>
            </a:fld>
            <a:endParaRPr lang="fr-FR" altLang="fr-FR"/>
          </a:p>
        </p:txBody>
      </p:sp>
      <p:sp>
        <p:nvSpPr>
          <p:cNvPr id="3" name="Rectangle 2"/>
          <p:cNvSpPr/>
          <p:nvPr/>
        </p:nvSpPr>
        <p:spPr>
          <a:xfrm>
            <a:off x="0" y="332656"/>
            <a:ext cx="9144000" cy="523220"/>
          </a:xfrm>
          <a:prstGeom prst="rect">
            <a:avLst/>
          </a:prstGeom>
        </p:spPr>
        <p:txBody>
          <a:bodyPr wrap="square">
            <a:spAutoFit/>
          </a:bodyPr>
          <a:lstStyle/>
          <a:p>
            <a:pPr algn="ctr"/>
            <a:r>
              <a:rPr lang="fr-FR" sz="2800" b="1" dirty="0">
                <a:solidFill>
                  <a:prstClr val="white"/>
                </a:solidFill>
                <a:latin typeface="Arial" panose="020B0604020202020204" pitchFamily="34" charset="0"/>
                <a:cs typeface="Arial" panose="020B0604020202020204" pitchFamily="34" charset="0"/>
              </a:rPr>
              <a:t>Les différentes formes de monnaie</a:t>
            </a:r>
            <a:endParaRPr lang="fr-FR" sz="2800" dirty="0">
              <a:solidFill>
                <a:prstClr val="black"/>
              </a:solidFill>
              <a:latin typeface="Arial" panose="020B0604020202020204" pitchFamily="34" charset="0"/>
              <a:cs typeface="Arial" panose="020B0604020202020204" pitchFamily="34" charset="0"/>
            </a:endParaRPr>
          </a:p>
        </p:txBody>
      </p:sp>
      <p:sp>
        <p:nvSpPr>
          <p:cNvPr id="14" name="Rectangle à coins arrondis 13"/>
          <p:cNvSpPr/>
          <p:nvPr/>
        </p:nvSpPr>
        <p:spPr>
          <a:xfrm>
            <a:off x="1145048" y="1898752"/>
            <a:ext cx="2160240" cy="917283"/>
          </a:xfrm>
          <a:prstGeom prst="roundRect">
            <a:avLst/>
          </a:prstGeom>
          <a:solidFill>
            <a:srgbClr val="FAC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Monnaie fiduciaire</a:t>
            </a:r>
          </a:p>
        </p:txBody>
      </p:sp>
      <p:sp>
        <p:nvSpPr>
          <p:cNvPr id="15" name="Rectangle à coins arrondis 14"/>
          <p:cNvSpPr/>
          <p:nvPr/>
        </p:nvSpPr>
        <p:spPr>
          <a:xfrm>
            <a:off x="5867458" y="1898752"/>
            <a:ext cx="2311183" cy="917284"/>
          </a:xfrm>
          <a:prstGeom prst="roundRect">
            <a:avLst/>
          </a:prstGeom>
          <a:solidFill>
            <a:srgbClr val="FAC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Monnaie scripturale </a:t>
            </a:r>
          </a:p>
        </p:txBody>
      </p:sp>
      <p:sp>
        <p:nvSpPr>
          <p:cNvPr id="19" name="Rectangle 18"/>
          <p:cNvSpPr/>
          <p:nvPr/>
        </p:nvSpPr>
        <p:spPr>
          <a:xfrm>
            <a:off x="174781" y="5733256"/>
            <a:ext cx="8141635" cy="1015663"/>
          </a:xfrm>
          <a:prstGeom prst="rect">
            <a:avLst/>
          </a:prstGeom>
          <a:solidFill>
            <a:schemeClr val="bg1"/>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smtClean="0">
                <a:ln>
                  <a:noFill/>
                </a:ln>
                <a:solidFill>
                  <a:srgbClr val="205AA7"/>
                </a:solidFill>
                <a:effectLst/>
                <a:uLnTx/>
                <a:uFillTx/>
                <a:latin typeface="Arial" panose="020B0604020202020204" pitchFamily="34" charset="0"/>
                <a:cs typeface="Arial" panose="020B0604020202020204" pitchFamily="34" charset="0"/>
              </a:rPr>
              <a:t>Ces </a:t>
            </a:r>
            <a:r>
              <a:rPr kumimoji="0" lang="fr-FR" sz="2000" b="0" i="0" u="none" strike="noStrike" kern="0" cap="none" spc="0" normalizeH="0" baseline="0" noProof="0" dirty="0">
                <a:ln>
                  <a:noFill/>
                </a:ln>
                <a:solidFill>
                  <a:srgbClr val="205AA7"/>
                </a:solidFill>
                <a:effectLst/>
                <a:uLnTx/>
                <a:uFillTx/>
                <a:latin typeface="Arial" panose="020B0604020202020204" pitchFamily="34" charset="0"/>
                <a:cs typeface="Arial" panose="020B0604020202020204" pitchFamily="34" charset="0"/>
              </a:rPr>
              <a:t>formes de monnaie communiquent entre </a:t>
            </a:r>
            <a:r>
              <a:rPr kumimoji="0" lang="fr-FR" sz="2000" b="0" i="0" u="none" strike="noStrike" kern="0" cap="none" spc="0" normalizeH="0" baseline="0" noProof="0" dirty="0" smtClean="0">
                <a:ln>
                  <a:noFill/>
                </a:ln>
                <a:solidFill>
                  <a:srgbClr val="205AA7"/>
                </a:solidFill>
                <a:effectLst/>
                <a:uLnTx/>
                <a:uFillTx/>
                <a:latin typeface="Arial" panose="020B0604020202020204" pitchFamily="34" charset="0"/>
                <a:cs typeface="Arial" panose="020B0604020202020204" pitchFamily="34" charset="0"/>
              </a:rPr>
              <a:t>elles.</a:t>
            </a:r>
            <a:r>
              <a:rPr kumimoji="0" lang="fr-FR" sz="2000" b="0" i="0" u="none" strike="noStrike" kern="0" cap="none" spc="0" normalizeH="0" noProof="0" dirty="0" smtClean="0">
                <a:ln>
                  <a:noFill/>
                </a:ln>
                <a:solidFill>
                  <a:srgbClr val="205AA7"/>
                </a:solidFill>
                <a:effectLst/>
                <a:uLnTx/>
                <a:uFillTx/>
                <a:latin typeface="Arial" panose="020B0604020202020204" pitchFamily="34" charset="0"/>
                <a:cs typeface="Arial" panose="020B0604020202020204" pitchFamily="34"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smtClean="0">
                <a:ln>
                  <a:noFill/>
                </a:ln>
                <a:solidFill>
                  <a:srgbClr val="205AA7"/>
                </a:solidFill>
                <a:effectLst/>
                <a:uLnTx/>
                <a:uFillTx/>
                <a:latin typeface="Arial" panose="020B0604020202020204" pitchFamily="34" charset="0"/>
                <a:cs typeface="Arial" panose="020B0604020202020204" pitchFamily="34" charset="0"/>
              </a:rPr>
              <a:t>Quelle </a:t>
            </a:r>
            <a:r>
              <a:rPr kumimoji="0" lang="fr-FR" sz="2000" b="0" i="0" u="none" strike="noStrike" kern="0" cap="none" spc="0" normalizeH="0" baseline="0" noProof="0" dirty="0">
                <a:ln>
                  <a:noFill/>
                </a:ln>
                <a:solidFill>
                  <a:srgbClr val="205AA7"/>
                </a:solidFill>
                <a:effectLst/>
                <a:uLnTx/>
                <a:uFillTx/>
                <a:latin typeface="Arial" panose="020B0604020202020204" pitchFamily="34" charset="0"/>
                <a:cs typeface="Arial" panose="020B0604020202020204" pitchFamily="34" charset="0"/>
              </a:rPr>
              <a:t>que soit sa forme, la monnaie a la même valeur : </a:t>
            </a:r>
            <a:r>
              <a:rPr kumimoji="0" lang="fr-FR" sz="2000" b="0" i="0" u="none" strike="noStrike" kern="0" cap="none" spc="0" normalizeH="0" baseline="0" noProof="0" dirty="0" smtClean="0">
                <a:ln>
                  <a:noFill/>
                </a:ln>
                <a:solidFill>
                  <a:srgbClr val="205AA7"/>
                </a:solidFill>
                <a:effectLst/>
                <a:uLnTx/>
                <a:uFillTx/>
                <a:latin typeface="Arial" panose="020B0604020202020204" pitchFamily="34" charset="0"/>
                <a:cs typeface="Arial" panose="020B0604020202020204" pitchFamily="34" charset="0"/>
              </a:rPr>
              <a:t>10</a:t>
            </a:r>
            <a:r>
              <a:rPr kumimoji="0" lang="fr-FR" sz="2000" b="0" i="0" u="none" strike="noStrike" kern="0" cap="none" spc="0" normalizeH="0" noProof="0" dirty="0" smtClean="0">
                <a:ln>
                  <a:noFill/>
                </a:ln>
                <a:solidFill>
                  <a:srgbClr val="205AA7"/>
                </a:solidFill>
                <a:effectLst/>
                <a:uLnTx/>
                <a:uFillTx/>
                <a:latin typeface="Arial" panose="020B0604020202020204" pitchFamily="34" charset="0"/>
                <a:cs typeface="Arial" panose="020B0604020202020204" pitchFamily="34" charset="0"/>
              </a:rPr>
              <a:t> </a:t>
            </a:r>
            <a:r>
              <a:rPr kumimoji="0" lang="fr-FR" sz="2000" b="0" i="0" u="none" strike="noStrike" kern="0" cap="none" spc="0" normalizeH="0" baseline="0" noProof="0" dirty="0" smtClean="0">
                <a:ln>
                  <a:noFill/>
                </a:ln>
                <a:solidFill>
                  <a:srgbClr val="205AA7"/>
                </a:solidFill>
                <a:effectLst/>
                <a:uLnTx/>
                <a:uFillTx/>
                <a:latin typeface="Arial" panose="020B0604020202020204" pitchFamily="34" charset="0"/>
                <a:cs typeface="Arial" panose="020B0604020202020204" pitchFamily="34" charset="0"/>
              </a:rPr>
              <a:t>€ en </a:t>
            </a:r>
            <a:r>
              <a:rPr kumimoji="0" lang="fr-FR" sz="2000" b="0" i="0" u="none" strike="noStrike" kern="0" cap="none" spc="0" normalizeH="0" baseline="0" noProof="0" dirty="0">
                <a:ln>
                  <a:noFill/>
                </a:ln>
                <a:solidFill>
                  <a:srgbClr val="205AA7"/>
                </a:solidFill>
                <a:effectLst/>
                <a:uLnTx/>
                <a:uFillTx/>
                <a:latin typeface="Arial" panose="020B0604020202020204" pitchFamily="34" charset="0"/>
                <a:cs typeface="Arial" panose="020B0604020202020204" pitchFamily="34" charset="0"/>
              </a:rPr>
              <a:t>billets valent </a:t>
            </a:r>
            <a:r>
              <a:rPr kumimoji="0" lang="fr-FR" sz="2000" b="0" i="0" u="none" strike="noStrike" kern="0" cap="none" spc="0" normalizeH="0" baseline="0" noProof="0" dirty="0" smtClean="0">
                <a:ln>
                  <a:noFill/>
                </a:ln>
                <a:solidFill>
                  <a:srgbClr val="205AA7"/>
                </a:solidFill>
                <a:effectLst/>
                <a:uLnTx/>
                <a:uFillTx/>
                <a:latin typeface="Arial" panose="020B0604020202020204" pitchFamily="34" charset="0"/>
                <a:cs typeface="Arial" panose="020B0604020202020204" pitchFamily="34" charset="0"/>
              </a:rPr>
              <a:t>10 € en</a:t>
            </a:r>
            <a:r>
              <a:rPr kumimoji="0" lang="fr-FR" sz="2000" b="0" i="0" u="none" strike="noStrike" kern="0" cap="none" spc="0" normalizeH="0" noProof="0" dirty="0" smtClean="0">
                <a:ln>
                  <a:noFill/>
                </a:ln>
                <a:solidFill>
                  <a:srgbClr val="205AA7"/>
                </a:solidFill>
                <a:effectLst/>
                <a:uLnTx/>
                <a:uFillTx/>
                <a:latin typeface="Arial" panose="020B0604020202020204" pitchFamily="34" charset="0"/>
                <a:cs typeface="Arial" panose="020B0604020202020204" pitchFamily="34" charset="0"/>
              </a:rPr>
              <a:t> </a:t>
            </a:r>
            <a:r>
              <a:rPr kumimoji="0" lang="fr-FR" sz="2000" b="0" i="0" u="none" strike="noStrike" kern="0" cap="none" spc="0" normalizeH="0" baseline="0" noProof="0" dirty="0" smtClean="0">
                <a:ln>
                  <a:noFill/>
                </a:ln>
                <a:solidFill>
                  <a:srgbClr val="205AA7"/>
                </a:solidFill>
                <a:effectLst/>
                <a:uLnTx/>
                <a:uFillTx/>
                <a:latin typeface="Arial" panose="020B0604020202020204" pitchFamily="34" charset="0"/>
                <a:cs typeface="Arial" panose="020B0604020202020204" pitchFamily="34" charset="0"/>
              </a:rPr>
              <a:t>compte bancaire.</a:t>
            </a:r>
            <a:endParaRPr kumimoji="0" lang="fr-FR" sz="2000" b="0" i="0" u="none" strike="noStrike" kern="0" cap="none" spc="0" normalizeH="0" baseline="0" noProof="0" dirty="0">
              <a:ln>
                <a:noFill/>
              </a:ln>
              <a:solidFill>
                <a:srgbClr val="205AA7"/>
              </a:solidFill>
              <a:effectLst/>
              <a:uLnTx/>
              <a:uFillTx/>
              <a:latin typeface="Arial" panose="020B0604020202020204" pitchFamily="34" charset="0"/>
              <a:cs typeface="Arial" panose="020B0604020202020204" pitchFamily="34" charset="0"/>
            </a:endParaRPr>
          </a:p>
        </p:txBody>
      </p:sp>
      <p:pic>
        <p:nvPicPr>
          <p:cNvPr id="25" name="Image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844" y="3444944"/>
            <a:ext cx="1800483" cy="1008112"/>
          </a:xfrm>
          <a:prstGeom prst="rect">
            <a:avLst/>
          </a:prstGeom>
        </p:spPr>
      </p:pic>
      <p:pic>
        <p:nvPicPr>
          <p:cNvPr id="26" name="Image 2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11760" y="3477858"/>
            <a:ext cx="2302014" cy="1008112"/>
          </a:xfrm>
          <a:prstGeom prst="rect">
            <a:avLst/>
          </a:prstGeom>
        </p:spPr>
      </p:pic>
      <p:sp>
        <p:nvSpPr>
          <p:cNvPr id="27" name="Accolade fermante 26"/>
          <p:cNvSpPr/>
          <p:nvPr/>
        </p:nvSpPr>
        <p:spPr>
          <a:xfrm rot="5400000">
            <a:off x="2013833" y="1164584"/>
            <a:ext cx="422671" cy="3850015"/>
          </a:xfrm>
          <a:prstGeom prst="rightBrace">
            <a:avLst/>
          </a:prstGeom>
          <a:noFill/>
          <a:ln w="57150" cap="flat" cmpd="sng" algn="ctr">
            <a:solidFill>
              <a:srgbClr val="4F81BD">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28" name="Rectangle à coins arrondis 27"/>
          <p:cNvSpPr/>
          <p:nvPr/>
        </p:nvSpPr>
        <p:spPr>
          <a:xfrm>
            <a:off x="498675" y="4673522"/>
            <a:ext cx="1174820" cy="627686"/>
          </a:xfrm>
          <a:prstGeom prst="roundRect">
            <a:avLst/>
          </a:prstGeom>
          <a:solidFill>
            <a:srgbClr val="EEECE1">
              <a:lumMod val="75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Monnaie métallique</a:t>
            </a:r>
          </a:p>
        </p:txBody>
      </p:sp>
      <p:sp>
        <p:nvSpPr>
          <p:cNvPr id="29" name="Rectangle à coins arrondis 28"/>
          <p:cNvSpPr/>
          <p:nvPr/>
        </p:nvSpPr>
        <p:spPr>
          <a:xfrm>
            <a:off x="2975357" y="4670794"/>
            <a:ext cx="1174820" cy="627686"/>
          </a:xfrm>
          <a:prstGeom prst="roundRect">
            <a:avLst/>
          </a:prstGeom>
          <a:solidFill>
            <a:srgbClr val="C0504D">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Billets</a:t>
            </a:r>
          </a:p>
        </p:txBody>
      </p:sp>
      <p:pic>
        <p:nvPicPr>
          <p:cNvPr id="30" name="Image 29"/>
          <p:cNvPicPr>
            <a:picLocks noChangeAspect="1"/>
          </p:cNvPicPr>
          <p:nvPr/>
        </p:nvPicPr>
        <p:blipFill>
          <a:blip r:embed="rId5"/>
          <a:stretch>
            <a:fillRect/>
          </a:stretch>
        </p:blipFill>
        <p:spPr>
          <a:xfrm>
            <a:off x="5729684" y="2988959"/>
            <a:ext cx="2586732" cy="2526909"/>
          </a:xfrm>
          <a:prstGeom prst="rect">
            <a:avLst/>
          </a:prstGeom>
        </p:spPr>
      </p:pic>
      <p:sp>
        <p:nvSpPr>
          <p:cNvPr id="34" name="Rectangle 33"/>
          <p:cNvSpPr/>
          <p:nvPr/>
        </p:nvSpPr>
        <p:spPr>
          <a:xfrm>
            <a:off x="4583328"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35" name="Rectangle 34"/>
          <p:cNvSpPr/>
          <p:nvPr/>
        </p:nvSpPr>
        <p:spPr>
          <a:xfrm>
            <a:off x="4583327" y="1059658"/>
            <a:ext cx="4572001" cy="497134"/>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36" name="Rectangle 35"/>
          <p:cNvSpPr/>
          <p:nvPr/>
        </p:nvSpPr>
        <p:spPr>
          <a:xfrm>
            <a:off x="2975358" y="1052736"/>
            <a:ext cx="6168644"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000" b="1" kern="0" dirty="0" smtClean="0">
                <a:solidFill>
                  <a:srgbClr val="2B5CAD"/>
                </a:solidFill>
              </a:rPr>
              <a:t>Monnaie fiduciaire versus monnaie scripturale</a:t>
            </a:r>
            <a:endParaRPr lang="fr-FR" sz="2000" kern="0" dirty="0">
              <a:solidFill>
                <a:srgbClr val="2B5CAD"/>
              </a:solidFill>
            </a:endParaRPr>
          </a:p>
        </p:txBody>
      </p:sp>
    </p:spTree>
    <p:extLst>
      <p:ext uri="{BB962C8B-B14F-4D97-AF65-F5344CB8AC3E}">
        <p14:creationId xmlns:p14="http://schemas.microsoft.com/office/powerpoint/2010/main" val="41414273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79912" y="3246299"/>
            <a:ext cx="1273950" cy="2080637"/>
          </a:xfrm>
          <a:prstGeom prst="rect">
            <a:avLst/>
          </a:prstGeom>
        </p:spPr>
      </p:pic>
      <p:sp>
        <p:nvSpPr>
          <p:cNvPr id="2" name="Espace réservé du numéro de diapositive 1"/>
          <p:cNvSpPr>
            <a:spLocks noGrp="1"/>
          </p:cNvSpPr>
          <p:nvPr>
            <p:ph type="sldNum" sz="quarter" idx="10"/>
          </p:nvPr>
        </p:nvSpPr>
        <p:spPr/>
        <p:txBody>
          <a:bodyPr/>
          <a:lstStyle/>
          <a:p>
            <a:fld id="{F95454D5-F304-49E3-96AE-D0C8DC87B2EC}" type="slidenum">
              <a:rPr lang="fr-FR" altLang="fr-FR" smtClean="0"/>
              <a:pPr/>
              <a:t>15</a:t>
            </a:fld>
            <a:endParaRPr lang="fr-FR" altLang="fr-FR"/>
          </a:p>
        </p:txBody>
      </p:sp>
      <p:sp>
        <p:nvSpPr>
          <p:cNvPr id="3" name="Rectangle 2"/>
          <p:cNvSpPr/>
          <p:nvPr/>
        </p:nvSpPr>
        <p:spPr>
          <a:xfrm>
            <a:off x="0" y="332656"/>
            <a:ext cx="9144000" cy="523220"/>
          </a:xfrm>
          <a:prstGeom prst="rect">
            <a:avLst/>
          </a:prstGeom>
        </p:spPr>
        <p:txBody>
          <a:bodyPr wrap="square">
            <a:spAutoFit/>
          </a:bodyPr>
          <a:lstStyle/>
          <a:p>
            <a:pPr algn="ctr"/>
            <a:r>
              <a:rPr lang="fr-FR" sz="2800" b="1" dirty="0" smtClean="0">
                <a:solidFill>
                  <a:prstClr val="white"/>
                </a:solidFill>
                <a:latin typeface="Arial" panose="020B0604020202020204" pitchFamily="34" charset="0"/>
                <a:cs typeface="Arial" panose="020B0604020202020204" pitchFamily="34" charset="0"/>
              </a:rPr>
              <a:t>Les </a:t>
            </a:r>
            <a:r>
              <a:rPr lang="fr-FR" sz="2800" b="1" dirty="0">
                <a:solidFill>
                  <a:prstClr val="white"/>
                </a:solidFill>
                <a:latin typeface="Arial" panose="020B0604020202020204" pitchFamily="34" charset="0"/>
                <a:cs typeface="Arial" panose="020B0604020202020204" pitchFamily="34" charset="0"/>
              </a:rPr>
              <a:t>différentes formes de monnaie</a:t>
            </a:r>
            <a:endParaRPr lang="fr-FR" sz="2800" dirty="0">
              <a:solidFill>
                <a:prstClr val="black"/>
              </a:solidFill>
              <a:latin typeface="Arial" panose="020B0604020202020204" pitchFamily="34" charset="0"/>
              <a:cs typeface="Arial" panose="020B0604020202020204" pitchFamily="34" charset="0"/>
            </a:endParaRPr>
          </a:p>
        </p:txBody>
      </p:sp>
      <p:sp>
        <p:nvSpPr>
          <p:cNvPr id="5" name="Rectangle 4"/>
          <p:cNvSpPr/>
          <p:nvPr/>
        </p:nvSpPr>
        <p:spPr>
          <a:xfrm>
            <a:off x="251520" y="2003491"/>
            <a:ext cx="9144000" cy="707886"/>
          </a:xfrm>
          <a:prstGeom prst="rect">
            <a:avLst/>
          </a:prstGeom>
        </p:spPr>
        <p:txBody>
          <a:bodyPr wrap="square">
            <a:spAutoFit/>
          </a:bodyPr>
          <a:lstStyle/>
          <a:p>
            <a:r>
              <a:rPr lang="fr-FR" sz="2000" dirty="0">
                <a:solidFill>
                  <a:srgbClr val="205AA7"/>
                </a:solidFill>
              </a:rPr>
              <a:t>La </a:t>
            </a:r>
            <a:r>
              <a:rPr lang="fr-FR" sz="2000" b="1" dirty="0">
                <a:solidFill>
                  <a:srgbClr val="205AA7"/>
                </a:solidFill>
              </a:rPr>
              <a:t>monnaie électronique</a:t>
            </a:r>
            <a:r>
              <a:rPr lang="fr-FR" sz="2000" dirty="0">
                <a:solidFill>
                  <a:srgbClr val="205AA7"/>
                </a:solidFill>
              </a:rPr>
              <a:t> est, légalement, une monnaie stockée sur des mémoires électroniques de façon indépendante d’un compte bancaire.  </a:t>
            </a:r>
          </a:p>
        </p:txBody>
      </p:sp>
      <p:pic>
        <p:nvPicPr>
          <p:cNvPr id="6" name="Imag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2737" y="4941168"/>
            <a:ext cx="1796709" cy="947847"/>
          </a:xfrm>
          <a:prstGeom prst="rect">
            <a:avLst/>
          </a:prstGeom>
        </p:spPr>
      </p:pic>
      <p:sp>
        <p:nvSpPr>
          <p:cNvPr id="9" name="Rectangle 8"/>
          <p:cNvSpPr/>
          <p:nvPr/>
        </p:nvSpPr>
        <p:spPr>
          <a:xfrm>
            <a:off x="4583328"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10" name="Rectangle 9"/>
          <p:cNvSpPr/>
          <p:nvPr/>
        </p:nvSpPr>
        <p:spPr>
          <a:xfrm>
            <a:off x="4583327" y="1059658"/>
            <a:ext cx="4572001" cy="497134"/>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11" name="Rectangle 10"/>
          <p:cNvSpPr/>
          <p:nvPr/>
        </p:nvSpPr>
        <p:spPr>
          <a:xfrm>
            <a:off x="4565463"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000" b="1" kern="0" dirty="0" smtClean="0">
                <a:solidFill>
                  <a:srgbClr val="2B5CAD"/>
                </a:solidFill>
              </a:rPr>
              <a:t>La monnaie électronique</a:t>
            </a:r>
            <a:endParaRPr lang="fr-FR" sz="2000" kern="0" dirty="0">
              <a:solidFill>
                <a:srgbClr val="2B5CAD"/>
              </a:solidFill>
            </a:endParaRPr>
          </a:p>
        </p:txBody>
      </p:sp>
      <p:pic>
        <p:nvPicPr>
          <p:cNvPr id="12" name="Imag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2737" y="3437985"/>
            <a:ext cx="1649680" cy="956222"/>
          </a:xfrm>
          <a:prstGeom prst="rect">
            <a:avLst/>
          </a:prstGeom>
        </p:spPr>
      </p:pic>
      <p:pic>
        <p:nvPicPr>
          <p:cNvPr id="13" name="Imag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28184" y="3717032"/>
            <a:ext cx="1658159" cy="1328447"/>
          </a:xfrm>
          <a:prstGeom prst="rect">
            <a:avLst/>
          </a:prstGeom>
        </p:spPr>
      </p:pic>
    </p:spTree>
    <p:extLst>
      <p:ext uri="{BB962C8B-B14F-4D97-AF65-F5344CB8AC3E}">
        <p14:creationId xmlns:p14="http://schemas.microsoft.com/office/powerpoint/2010/main" val="36914469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fld id="{F95454D5-F304-49E3-96AE-D0C8DC87B2EC}" type="slidenum">
              <a:rPr lang="fr-FR" altLang="fr-FR" smtClean="0"/>
              <a:pPr/>
              <a:t>16</a:t>
            </a:fld>
            <a:endParaRPr lang="fr-FR" altLang="fr-FR"/>
          </a:p>
        </p:txBody>
      </p:sp>
      <p:pic>
        <p:nvPicPr>
          <p:cNvPr id="3" name="Picture 2" descr="Résultat de recherche d'images pour &quot;paypal schéma&quot;&quo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536" y="1772816"/>
            <a:ext cx="8397025" cy="396328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65463"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000" b="1" kern="0" dirty="0" err="1" smtClean="0">
                <a:solidFill>
                  <a:srgbClr val="2B5CAD"/>
                </a:solidFill>
              </a:rPr>
              <a:t>Paypal</a:t>
            </a:r>
            <a:r>
              <a:rPr lang="fr-FR" sz="2000" b="1" kern="0" dirty="0" smtClean="0">
                <a:solidFill>
                  <a:srgbClr val="2B5CAD"/>
                </a:solidFill>
              </a:rPr>
              <a:t> = monnaie électronique</a:t>
            </a:r>
            <a:endParaRPr lang="fr-FR" sz="2000" kern="0" dirty="0">
              <a:solidFill>
                <a:srgbClr val="2B5CAD"/>
              </a:solidFill>
            </a:endParaRPr>
          </a:p>
        </p:txBody>
      </p:sp>
      <p:sp>
        <p:nvSpPr>
          <p:cNvPr id="5" name="Rectangle 4"/>
          <p:cNvSpPr/>
          <p:nvPr/>
        </p:nvSpPr>
        <p:spPr>
          <a:xfrm>
            <a:off x="0" y="332656"/>
            <a:ext cx="9144000" cy="523220"/>
          </a:xfrm>
          <a:prstGeom prst="rect">
            <a:avLst/>
          </a:prstGeom>
        </p:spPr>
        <p:txBody>
          <a:bodyPr wrap="square">
            <a:spAutoFit/>
          </a:bodyPr>
          <a:lstStyle/>
          <a:p>
            <a:pPr algn="ctr"/>
            <a:r>
              <a:rPr lang="fr-FR" sz="2800" b="1" dirty="0" smtClean="0">
                <a:solidFill>
                  <a:prstClr val="white"/>
                </a:solidFill>
                <a:latin typeface="Arial" panose="020B0604020202020204" pitchFamily="34" charset="0"/>
                <a:cs typeface="Arial" panose="020B0604020202020204" pitchFamily="34" charset="0"/>
              </a:rPr>
              <a:t>Les </a:t>
            </a:r>
            <a:r>
              <a:rPr lang="fr-FR" sz="2800" b="1" dirty="0">
                <a:solidFill>
                  <a:prstClr val="white"/>
                </a:solidFill>
                <a:latin typeface="Arial" panose="020B0604020202020204" pitchFamily="34" charset="0"/>
                <a:cs typeface="Arial" panose="020B0604020202020204" pitchFamily="34" charset="0"/>
              </a:rPr>
              <a:t>différentes formes de monnaie</a:t>
            </a:r>
            <a:endParaRPr lang="fr-FR" sz="28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9329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fld id="{F95454D5-F304-49E3-96AE-D0C8DC87B2EC}" type="slidenum">
              <a:rPr lang="fr-FR" altLang="fr-FR" smtClean="0"/>
              <a:pPr/>
              <a:t>17</a:t>
            </a:fld>
            <a:endParaRPr lang="fr-FR" altLang="fr-FR"/>
          </a:p>
        </p:txBody>
      </p:sp>
      <p:sp>
        <p:nvSpPr>
          <p:cNvPr id="3" name="Rectangle 2"/>
          <p:cNvSpPr/>
          <p:nvPr/>
        </p:nvSpPr>
        <p:spPr>
          <a:xfrm>
            <a:off x="0" y="332656"/>
            <a:ext cx="9144000" cy="523220"/>
          </a:xfrm>
          <a:prstGeom prst="rect">
            <a:avLst/>
          </a:prstGeom>
        </p:spPr>
        <p:txBody>
          <a:bodyPr wrap="square">
            <a:spAutoFit/>
          </a:bodyPr>
          <a:lstStyle/>
          <a:p>
            <a:pPr algn="ctr"/>
            <a:r>
              <a:rPr lang="fr-FR" sz="2800" b="1" dirty="0" smtClean="0">
                <a:solidFill>
                  <a:prstClr val="white"/>
                </a:solidFill>
                <a:latin typeface="Arial" panose="020B0604020202020204" pitchFamily="34" charset="0"/>
                <a:cs typeface="Arial" panose="020B0604020202020204" pitchFamily="34" charset="0"/>
              </a:rPr>
              <a:t>Les </a:t>
            </a:r>
            <a:r>
              <a:rPr lang="fr-FR" sz="2800" b="1" dirty="0">
                <a:solidFill>
                  <a:prstClr val="white"/>
                </a:solidFill>
                <a:latin typeface="Arial" panose="020B0604020202020204" pitchFamily="34" charset="0"/>
                <a:cs typeface="Arial" panose="020B0604020202020204" pitchFamily="34" charset="0"/>
              </a:rPr>
              <a:t>différentes formes de monnaie</a:t>
            </a:r>
            <a:endParaRPr lang="fr-FR" sz="2800" dirty="0">
              <a:solidFill>
                <a:prstClr val="black"/>
              </a:solidFill>
              <a:latin typeface="Arial" panose="020B0604020202020204" pitchFamily="34" charset="0"/>
              <a:cs typeface="Arial" panose="020B0604020202020204" pitchFamily="34" charset="0"/>
            </a:endParaRPr>
          </a:p>
        </p:txBody>
      </p:sp>
      <p:sp>
        <p:nvSpPr>
          <p:cNvPr id="9" name="Rectangle 8"/>
          <p:cNvSpPr/>
          <p:nvPr/>
        </p:nvSpPr>
        <p:spPr>
          <a:xfrm>
            <a:off x="4583328"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10" name="Rectangle 9"/>
          <p:cNvSpPr/>
          <p:nvPr/>
        </p:nvSpPr>
        <p:spPr>
          <a:xfrm>
            <a:off x="4583327" y="1059658"/>
            <a:ext cx="4572001" cy="497134"/>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11" name="Rectangle 10"/>
          <p:cNvSpPr/>
          <p:nvPr/>
        </p:nvSpPr>
        <p:spPr>
          <a:xfrm>
            <a:off x="4565463"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000" b="1" kern="0" dirty="0" smtClean="0">
                <a:solidFill>
                  <a:srgbClr val="2B5CAD"/>
                </a:solidFill>
              </a:rPr>
              <a:t>Les monnaies locales</a:t>
            </a:r>
            <a:endParaRPr lang="fr-FR" sz="2000" kern="0" dirty="0">
              <a:solidFill>
                <a:srgbClr val="2B5CAD"/>
              </a:solidFill>
            </a:endParaRPr>
          </a:p>
        </p:txBody>
      </p:sp>
      <p:pic>
        <p:nvPicPr>
          <p:cNvPr id="4" name="Image 3"/>
          <p:cNvPicPr>
            <a:picLocks noChangeAspect="1"/>
          </p:cNvPicPr>
          <p:nvPr/>
        </p:nvPicPr>
        <p:blipFill>
          <a:blip r:embed="rId3"/>
          <a:stretch>
            <a:fillRect/>
          </a:stretch>
        </p:blipFill>
        <p:spPr>
          <a:xfrm>
            <a:off x="1635339" y="2204864"/>
            <a:ext cx="5895975" cy="3286125"/>
          </a:xfrm>
          <a:prstGeom prst="rect">
            <a:avLst/>
          </a:prstGeom>
        </p:spPr>
      </p:pic>
    </p:spTree>
    <p:extLst>
      <p:ext uri="{BB962C8B-B14F-4D97-AF65-F5344CB8AC3E}">
        <p14:creationId xmlns:p14="http://schemas.microsoft.com/office/powerpoint/2010/main" val="19365330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Graphique 30"/>
          <p:cNvGraphicFramePr>
            <a:graphicFrameLocks/>
          </p:cNvGraphicFramePr>
          <p:nvPr>
            <p:extLst/>
          </p:nvPr>
        </p:nvGraphicFramePr>
        <p:xfrm>
          <a:off x="4571999" y="2636913"/>
          <a:ext cx="4320481" cy="3096343"/>
        </p:xfrm>
        <a:graphic>
          <a:graphicData uri="http://schemas.openxmlformats.org/drawingml/2006/chart">
            <c:chart xmlns:c="http://schemas.openxmlformats.org/drawingml/2006/chart" xmlns:r="http://schemas.openxmlformats.org/officeDocument/2006/relationships" r:id="rId3"/>
          </a:graphicData>
        </a:graphic>
      </p:graphicFrame>
      <p:sp>
        <p:nvSpPr>
          <p:cNvPr id="2" name="Espace réservé du numéro de diapositive 1"/>
          <p:cNvSpPr>
            <a:spLocks noGrp="1"/>
          </p:cNvSpPr>
          <p:nvPr>
            <p:ph type="sldNum" sz="quarter" idx="10"/>
          </p:nvPr>
        </p:nvSpPr>
        <p:spPr/>
        <p:txBody>
          <a:bodyPr/>
          <a:lstStyle/>
          <a:p>
            <a:fld id="{F95454D5-F304-49E3-96AE-D0C8DC87B2EC}" type="slidenum">
              <a:rPr lang="fr-FR" altLang="fr-FR" smtClean="0"/>
              <a:pPr/>
              <a:t>18</a:t>
            </a:fld>
            <a:endParaRPr lang="fr-FR" altLang="fr-FR"/>
          </a:p>
        </p:txBody>
      </p:sp>
      <p:sp>
        <p:nvSpPr>
          <p:cNvPr id="3" name="Rectangle 2"/>
          <p:cNvSpPr/>
          <p:nvPr/>
        </p:nvSpPr>
        <p:spPr>
          <a:xfrm>
            <a:off x="0" y="332656"/>
            <a:ext cx="9144000" cy="523220"/>
          </a:xfrm>
          <a:prstGeom prst="rect">
            <a:avLst/>
          </a:prstGeom>
        </p:spPr>
        <p:txBody>
          <a:bodyPr wrap="square">
            <a:spAutoFit/>
          </a:bodyPr>
          <a:lstStyle/>
          <a:p>
            <a:pPr algn="ctr"/>
            <a:r>
              <a:rPr lang="fr-FR" sz="2800" b="1" dirty="0">
                <a:solidFill>
                  <a:prstClr val="white"/>
                </a:solidFill>
                <a:latin typeface="Arial" panose="020B0604020202020204" pitchFamily="34" charset="0"/>
                <a:cs typeface="Arial" panose="020B0604020202020204" pitchFamily="34" charset="0"/>
              </a:rPr>
              <a:t>Les différentes formes de monnaie</a:t>
            </a:r>
            <a:endParaRPr lang="fr-FR" sz="2800" dirty="0">
              <a:solidFill>
                <a:prstClr val="black"/>
              </a:solidFill>
              <a:latin typeface="Arial" panose="020B0604020202020204" pitchFamily="34" charset="0"/>
              <a:cs typeface="Arial" panose="020B0604020202020204" pitchFamily="34" charset="0"/>
            </a:endParaRPr>
          </a:p>
        </p:txBody>
      </p:sp>
      <p:sp>
        <p:nvSpPr>
          <p:cNvPr id="4" name="Rectangle 3"/>
          <p:cNvSpPr/>
          <p:nvPr/>
        </p:nvSpPr>
        <p:spPr>
          <a:xfrm>
            <a:off x="4572000" y="1052736"/>
            <a:ext cx="4572000" cy="504056"/>
          </a:xfrm>
          <a:prstGeom prst="rect">
            <a:avLst/>
          </a:prstGeom>
          <a:solidFill>
            <a:srgbClr val="F79646">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000" b="1" kern="0" dirty="0" smtClean="0">
                <a:solidFill>
                  <a:srgbClr val="2B5CAD"/>
                </a:solidFill>
                <a:latin typeface="+mn-lt"/>
              </a:rPr>
              <a:t>Quelques chiffres</a:t>
            </a:r>
            <a:endParaRPr kumimoji="0" lang="fr-FR" sz="2000" b="0" i="0" u="none" strike="noStrike" kern="0" cap="none" spc="0" normalizeH="0" baseline="0" noProof="0" dirty="0" smtClean="0">
              <a:ln>
                <a:noFill/>
              </a:ln>
              <a:solidFill>
                <a:srgbClr val="2B5CAD"/>
              </a:solidFill>
              <a:effectLst/>
              <a:uLnTx/>
              <a:uFillTx/>
              <a:latin typeface="+mn-lt"/>
            </a:endParaRPr>
          </a:p>
        </p:txBody>
      </p:sp>
      <p:sp>
        <p:nvSpPr>
          <p:cNvPr id="15" name="Rectangle 14"/>
          <p:cNvSpPr/>
          <p:nvPr/>
        </p:nvSpPr>
        <p:spPr>
          <a:xfrm>
            <a:off x="4583328"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16" name="Rectangle 15"/>
          <p:cNvSpPr/>
          <p:nvPr/>
        </p:nvSpPr>
        <p:spPr>
          <a:xfrm>
            <a:off x="4583327" y="1059658"/>
            <a:ext cx="4572001" cy="497134"/>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17" name="Rectangle 16"/>
          <p:cNvSpPr/>
          <p:nvPr/>
        </p:nvSpPr>
        <p:spPr>
          <a:xfrm>
            <a:off x="4572000"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000" b="1" kern="0" dirty="0" smtClean="0">
                <a:solidFill>
                  <a:srgbClr val="2B5CAD"/>
                </a:solidFill>
              </a:rPr>
              <a:t>La monnaie c’est </a:t>
            </a:r>
            <a:endParaRPr lang="fr-FR" sz="2000" kern="0" dirty="0">
              <a:solidFill>
                <a:srgbClr val="2B5CAD"/>
              </a:solidFill>
            </a:endParaRPr>
          </a:p>
        </p:txBody>
      </p:sp>
      <p:sp>
        <p:nvSpPr>
          <p:cNvPr id="5" name="Rectangle 4"/>
          <p:cNvSpPr/>
          <p:nvPr/>
        </p:nvSpPr>
        <p:spPr>
          <a:xfrm>
            <a:off x="5410200" y="2552700"/>
            <a:ext cx="4572000" cy="0"/>
          </a:xfrm>
          <a:prstGeom prst="rect">
            <a:avLst/>
          </a:prstGeom>
        </p:spPr>
        <p:txBody>
          <a:bodyPr/>
          <a:lstStyle/>
          <a:p>
            <a:endParaRPr lang="fr-FR" dirty="0"/>
          </a:p>
        </p:txBody>
      </p:sp>
      <p:graphicFrame>
        <p:nvGraphicFramePr>
          <p:cNvPr id="13" name="Graphique 12"/>
          <p:cNvGraphicFramePr>
            <a:graphicFrameLocks/>
          </p:cNvGraphicFramePr>
          <p:nvPr>
            <p:extLst/>
          </p:nvPr>
        </p:nvGraphicFramePr>
        <p:xfrm>
          <a:off x="4571999" y="2636913"/>
          <a:ext cx="4320481" cy="309634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Graphique 13"/>
          <p:cNvGraphicFramePr>
            <a:graphicFrameLocks/>
          </p:cNvGraphicFramePr>
          <p:nvPr>
            <p:extLst/>
          </p:nvPr>
        </p:nvGraphicFramePr>
        <p:xfrm>
          <a:off x="-55939" y="2636913"/>
          <a:ext cx="4483924" cy="3096344"/>
        </p:xfrm>
        <a:graphic>
          <a:graphicData uri="http://schemas.openxmlformats.org/drawingml/2006/chart">
            <c:chart xmlns:c="http://schemas.openxmlformats.org/drawingml/2006/chart" xmlns:r="http://schemas.openxmlformats.org/officeDocument/2006/relationships" r:id="rId5"/>
          </a:graphicData>
        </a:graphic>
      </p:graphicFrame>
      <p:sp>
        <p:nvSpPr>
          <p:cNvPr id="18" name="ZoneTexte 17"/>
          <p:cNvSpPr txBox="1"/>
          <p:nvPr/>
        </p:nvSpPr>
        <p:spPr>
          <a:xfrm>
            <a:off x="-8434" y="2060848"/>
            <a:ext cx="4692313" cy="400110"/>
          </a:xfrm>
          <a:prstGeom prst="rect">
            <a:avLst/>
          </a:prstGeom>
          <a:noFill/>
        </p:spPr>
        <p:txBody>
          <a:bodyPr wrap="square" rtlCol="0">
            <a:spAutoFit/>
          </a:bodyPr>
          <a:lstStyle/>
          <a:p>
            <a:pPr algn="ctr"/>
            <a:r>
              <a:rPr lang="fr-FR" sz="2000" dirty="0" smtClean="0">
                <a:solidFill>
                  <a:srgbClr val="205AA7"/>
                </a:solidFill>
              </a:rPr>
              <a:t>Dans la zone euro </a:t>
            </a:r>
            <a:endParaRPr lang="fr-FR" sz="2000" dirty="0">
              <a:solidFill>
                <a:srgbClr val="205AA7"/>
              </a:solidFill>
            </a:endParaRPr>
          </a:p>
        </p:txBody>
      </p:sp>
      <p:sp>
        <p:nvSpPr>
          <p:cNvPr id="19" name="ZoneTexte 18"/>
          <p:cNvSpPr txBox="1"/>
          <p:nvPr/>
        </p:nvSpPr>
        <p:spPr>
          <a:xfrm>
            <a:off x="5642421" y="2049839"/>
            <a:ext cx="2431156" cy="400110"/>
          </a:xfrm>
          <a:prstGeom prst="rect">
            <a:avLst/>
          </a:prstGeom>
          <a:noFill/>
        </p:spPr>
        <p:txBody>
          <a:bodyPr wrap="square" rtlCol="0">
            <a:spAutoFit/>
          </a:bodyPr>
          <a:lstStyle/>
          <a:p>
            <a:pPr algn="ctr"/>
            <a:r>
              <a:rPr lang="fr-FR" sz="2000" dirty="0" smtClean="0">
                <a:solidFill>
                  <a:srgbClr val="205AA7"/>
                </a:solidFill>
              </a:rPr>
              <a:t>En </a:t>
            </a:r>
            <a:r>
              <a:rPr lang="fr-FR" sz="2000" dirty="0">
                <a:solidFill>
                  <a:srgbClr val="205AA7"/>
                </a:solidFill>
              </a:rPr>
              <a:t>France : </a:t>
            </a:r>
          </a:p>
        </p:txBody>
      </p:sp>
    </p:spTree>
    <p:extLst>
      <p:ext uri="{BB962C8B-B14F-4D97-AF65-F5344CB8AC3E}">
        <p14:creationId xmlns:p14="http://schemas.microsoft.com/office/powerpoint/2010/main" val="668573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Image 8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6712" y="1843779"/>
            <a:ext cx="8030576" cy="4871566"/>
          </a:xfrm>
          <a:prstGeom prst="rect">
            <a:avLst/>
          </a:prstGeom>
        </p:spPr>
      </p:pic>
      <p:sp>
        <p:nvSpPr>
          <p:cNvPr id="2" name="Espace réservé du numéro de diapositive 1"/>
          <p:cNvSpPr>
            <a:spLocks noGrp="1"/>
          </p:cNvSpPr>
          <p:nvPr>
            <p:ph type="sldNum" sz="quarter" idx="10"/>
          </p:nvPr>
        </p:nvSpPr>
        <p:spPr/>
        <p:txBody>
          <a:bodyPr/>
          <a:lstStyle/>
          <a:p>
            <a:fld id="{F95454D5-F304-49E3-96AE-D0C8DC87B2EC}" type="slidenum">
              <a:rPr lang="fr-FR" altLang="fr-FR" smtClean="0"/>
              <a:pPr/>
              <a:t>19</a:t>
            </a:fld>
            <a:endParaRPr lang="fr-FR" altLang="fr-FR"/>
          </a:p>
        </p:txBody>
      </p:sp>
      <p:sp>
        <p:nvSpPr>
          <p:cNvPr id="26" name="Rectangle 25"/>
          <p:cNvSpPr/>
          <p:nvPr/>
        </p:nvSpPr>
        <p:spPr>
          <a:xfrm>
            <a:off x="0" y="332656"/>
            <a:ext cx="9144000" cy="523220"/>
          </a:xfrm>
          <a:prstGeom prst="rect">
            <a:avLst/>
          </a:prstGeom>
        </p:spPr>
        <p:txBody>
          <a:bodyPr wrap="square">
            <a:spAutoFit/>
          </a:bodyPr>
          <a:lstStyle/>
          <a:p>
            <a:pPr algn="ctr"/>
            <a:r>
              <a:rPr lang="fr-FR" sz="2800" b="1" dirty="0">
                <a:solidFill>
                  <a:prstClr val="white"/>
                </a:solidFill>
                <a:latin typeface="Arial" panose="020B0604020202020204" pitchFamily="34" charset="0"/>
                <a:cs typeface="Arial" panose="020B0604020202020204" pitchFamily="34" charset="0"/>
              </a:rPr>
              <a:t>Les différentes formes de monnaie</a:t>
            </a:r>
            <a:endParaRPr lang="fr-FR" sz="2800" dirty="0">
              <a:solidFill>
                <a:prstClr val="black"/>
              </a:solidFill>
              <a:latin typeface="Arial" panose="020B0604020202020204" pitchFamily="34" charset="0"/>
              <a:cs typeface="Arial" panose="020B0604020202020204" pitchFamily="34" charset="0"/>
            </a:endParaRPr>
          </a:p>
        </p:txBody>
      </p:sp>
      <p:sp>
        <p:nvSpPr>
          <p:cNvPr id="6" name="Rectangle 5"/>
          <p:cNvSpPr/>
          <p:nvPr/>
        </p:nvSpPr>
        <p:spPr>
          <a:xfrm>
            <a:off x="4583328"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7" name="Rectangle 6"/>
          <p:cNvSpPr/>
          <p:nvPr/>
        </p:nvSpPr>
        <p:spPr>
          <a:xfrm>
            <a:off x="4583327" y="1059658"/>
            <a:ext cx="4572001" cy="497134"/>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8" name="Rectangle 7"/>
          <p:cNvSpPr/>
          <p:nvPr/>
        </p:nvSpPr>
        <p:spPr>
          <a:xfrm>
            <a:off x="4211960" y="1052736"/>
            <a:ext cx="493204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000" b="1" kern="0" dirty="0" smtClean="0">
                <a:solidFill>
                  <a:srgbClr val="2B5CAD"/>
                </a:solidFill>
              </a:rPr>
              <a:t>D’où vient cette monnaie ?</a:t>
            </a:r>
            <a:endParaRPr lang="fr-FR" sz="2000" kern="0" dirty="0">
              <a:solidFill>
                <a:srgbClr val="2B5CAD"/>
              </a:solidFill>
            </a:endParaRPr>
          </a:p>
        </p:txBody>
      </p:sp>
    </p:spTree>
    <p:extLst>
      <p:ext uri="{BB962C8B-B14F-4D97-AF65-F5344CB8AC3E}">
        <p14:creationId xmlns:p14="http://schemas.microsoft.com/office/powerpoint/2010/main" val="13226284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fld id="{F95454D5-F304-49E3-96AE-D0C8DC87B2EC}" type="slidenum">
              <a:rPr lang="fr-FR" altLang="fr-FR" smtClean="0"/>
              <a:pPr/>
              <a:t>2</a:t>
            </a:fld>
            <a:endParaRPr lang="fr-FR" altLang="fr-FR"/>
          </a:p>
        </p:txBody>
      </p:sp>
      <p:sp>
        <p:nvSpPr>
          <p:cNvPr id="3" name="Titre 1"/>
          <p:cNvSpPr txBox="1">
            <a:spLocks/>
          </p:cNvSpPr>
          <p:nvPr/>
        </p:nvSpPr>
        <p:spPr>
          <a:xfrm>
            <a:off x="0" y="116632"/>
            <a:ext cx="9144000" cy="894119"/>
          </a:xfrm>
          <a:prstGeom prst="rect">
            <a:avLst/>
          </a:prstGeom>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r>
              <a:rPr lang="fr-FR" sz="2800" b="1" dirty="0" smtClean="0">
                <a:solidFill>
                  <a:schemeClr val="bg1"/>
                </a:solidFill>
                <a:latin typeface="Arial" panose="020B0604020202020204" pitchFamily="34" charset="0"/>
                <a:cs typeface="Arial" panose="020B0604020202020204" pitchFamily="34" charset="0"/>
              </a:rPr>
              <a:t>Nous utilisons la monnaie tous les jours</a:t>
            </a:r>
          </a:p>
          <a:p>
            <a:r>
              <a:rPr lang="fr-FR" sz="2800" b="1" dirty="0" smtClean="0">
                <a:solidFill>
                  <a:schemeClr val="bg1"/>
                </a:solidFill>
                <a:latin typeface="Arial" panose="020B0604020202020204" pitchFamily="34" charset="0"/>
                <a:cs typeface="Arial" panose="020B0604020202020204" pitchFamily="34" charset="0"/>
              </a:rPr>
              <a:t>Mais il n’est pas aisé de la définir</a:t>
            </a:r>
            <a:endParaRPr lang="fr-FR" sz="4000" b="1" dirty="0">
              <a:solidFill>
                <a:schemeClr val="bg1"/>
              </a:solidFill>
              <a:latin typeface="Arial" panose="020B0604020202020204" pitchFamily="34" charset="0"/>
              <a:cs typeface="Arial" panose="020B0604020202020204" pitchFamily="34" charset="0"/>
            </a:endParaRPr>
          </a:p>
        </p:txBody>
      </p:sp>
      <p:grpSp>
        <p:nvGrpSpPr>
          <p:cNvPr id="21" name="Groupe 20"/>
          <p:cNvGrpSpPr/>
          <p:nvPr/>
        </p:nvGrpSpPr>
        <p:grpSpPr>
          <a:xfrm>
            <a:off x="323528" y="1928207"/>
            <a:ext cx="7921256" cy="3944761"/>
            <a:chOff x="578322" y="2623120"/>
            <a:chExt cx="9741297" cy="3944761"/>
          </a:xfrm>
        </p:grpSpPr>
        <p:sp>
          <p:nvSpPr>
            <p:cNvPr id="22" name="Bulle ronde 21"/>
            <p:cNvSpPr/>
            <p:nvPr/>
          </p:nvSpPr>
          <p:spPr>
            <a:xfrm>
              <a:off x="578322" y="2682399"/>
              <a:ext cx="3074290" cy="1707703"/>
            </a:xfrm>
            <a:prstGeom prst="wedgeEllipseCallout">
              <a:avLst/>
            </a:prstGeom>
            <a:solidFill>
              <a:sysClr val="window" lastClr="FFFFFF"/>
            </a:solidFill>
            <a:ln w="19050" cap="flat" cmpd="sng" algn="ctr">
              <a:solidFill>
                <a:srgbClr val="4F81B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smtClean="0">
                  <a:ln>
                    <a:noFill/>
                  </a:ln>
                  <a:solidFill>
                    <a:srgbClr val="205AA7"/>
                  </a:solidFill>
                  <a:effectLst/>
                  <a:uLnTx/>
                  <a:uFillTx/>
                  <a:latin typeface="+mn-lt"/>
                  <a:ea typeface="+mn-ea"/>
                  <a:cs typeface="+mn-cs"/>
                </a:rPr>
                <a:t>C’est quoi une monnaie ? </a:t>
              </a:r>
            </a:p>
          </p:txBody>
        </p:sp>
        <p:sp>
          <p:nvSpPr>
            <p:cNvPr id="23" name="Bulle ronde 22"/>
            <p:cNvSpPr/>
            <p:nvPr/>
          </p:nvSpPr>
          <p:spPr>
            <a:xfrm flipH="1">
              <a:off x="3133899" y="2623120"/>
              <a:ext cx="3232183" cy="1826259"/>
            </a:xfrm>
            <a:prstGeom prst="wedgeEllipseCallout">
              <a:avLst/>
            </a:prstGeom>
            <a:solidFill>
              <a:sysClr val="window" lastClr="FFFFFF"/>
            </a:solidFill>
            <a:ln w="19050" cap="flat" cmpd="sng" algn="ctr">
              <a:solidFill>
                <a:srgbClr val="4F81B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smtClean="0">
                  <a:ln>
                    <a:noFill/>
                  </a:ln>
                  <a:solidFill>
                    <a:srgbClr val="205AA7"/>
                  </a:solidFill>
                  <a:effectLst/>
                  <a:uLnTx/>
                  <a:uFillTx/>
                  <a:latin typeface="+mn-lt"/>
                  <a:ea typeface="+mn-ea"/>
                  <a:cs typeface="+mn-cs"/>
                </a:rPr>
                <a:t>Depuis quand la monnaie existe-t-elle ? </a:t>
              </a:r>
            </a:p>
          </p:txBody>
        </p:sp>
        <p:sp>
          <p:nvSpPr>
            <p:cNvPr id="24" name="Bulle ronde 23"/>
            <p:cNvSpPr/>
            <p:nvPr/>
          </p:nvSpPr>
          <p:spPr>
            <a:xfrm flipH="1">
              <a:off x="7281940" y="4491053"/>
              <a:ext cx="3037679" cy="2076828"/>
            </a:xfrm>
            <a:prstGeom prst="wedgeEllipseCallout">
              <a:avLst/>
            </a:prstGeom>
            <a:solidFill>
              <a:sysClr val="window" lastClr="FFFFFF"/>
            </a:solidFill>
            <a:ln w="19050" cap="flat" cmpd="sng" algn="ctr">
              <a:solidFill>
                <a:srgbClr val="4F81B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smtClean="0">
                  <a:ln>
                    <a:noFill/>
                  </a:ln>
                  <a:solidFill>
                    <a:srgbClr val="205AA7"/>
                  </a:solidFill>
                  <a:effectLst/>
                  <a:uLnTx/>
                  <a:uFillTx/>
                  <a:latin typeface="+mn-lt"/>
                  <a:ea typeface="+mn-ea"/>
                  <a:cs typeface="+mn-cs"/>
                </a:rPr>
                <a:t>C’est quoi un crypto-actif ?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smtClean="0">
                  <a:ln>
                    <a:noFill/>
                  </a:ln>
                  <a:solidFill>
                    <a:srgbClr val="205AA7"/>
                  </a:solidFill>
                  <a:effectLst/>
                  <a:uLnTx/>
                  <a:uFillTx/>
                  <a:latin typeface="+mn-lt"/>
                  <a:ea typeface="+mn-ea"/>
                  <a:cs typeface="+mn-cs"/>
                </a:rPr>
                <a:t>un stable coin ? </a:t>
              </a:r>
            </a:p>
          </p:txBody>
        </p:sp>
        <p:grpSp>
          <p:nvGrpSpPr>
            <p:cNvPr id="25" name="Groupe 24"/>
            <p:cNvGrpSpPr/>
            <p:nvPr/>
          </p:nvGrpSpPr>
          <p:grpSpPr>
            <a:xfrm>
              <a:off x="5685853" y="2670827"/>
              <a:ext cx="2818002" cy="1719275"/>
              <a:chOff x="5788131" y="2290316"/>
              <a:chExt cx="2818002" cy="1719275"/>
            </a:xfrm>
          </p:grpSpPr>
          <p:sp>
            <p:nvSpPr>
              <p:cNvPr id="26" name="Bulle ronde 25"/>
              <p:cNvSpPr/>
              <p:nvPr/>
            </p:nvSpPr>
            <p:spPr>
              <a:xfrm flipH="1" flipV="1">
                <a:off x="5788131" y="2290316"/>
                <a:ext cx="2818002" cy="1719275"/>
              </a:xfrm>
              <a:prstGeom prst="wedgeEllipseCallout">
                <a:avLst/>
              </a:prstGeom>
              <a:solidFill>
                <a:sysClr val="window" lastClr="FFFFFF"/>
              </a:solidFill>
              <a:ln w="19050" cap="flat" cmpd="sng" algn="ctr">
                <a:solidFill>
                  <a:srgbClr val="4F81B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dirty="0" smtClean="0">
                  <a:ln>
                    <a:noFill/>
                  </a:ln>
                  <a:solidFill>
                    <a:srgbClr val="00B0F0"/>
                  </a:solidFill>
                  <a:effectLst/>
                  <a:uLnTx/>
                  <a:uFillTx/>
                  <a:latin typeface="Calibri"/>
                  <a:ea typeface="+mn-ea"/>
                  <a:cs typeface="+mn-cs"/>
                </a:endParaRPr>
              </a:p>
            </p:txBody>
          </p:sp>
          <p:sp>
            <p:nvSpPr>
              <p:cNvPr id="27" name="ZoneTexte 26"/>
              <p:cNvSpPr txBox="1"/>
              <p:nvPr/>
            </p:nvSpPr>
            <p:spPr>
              <a:xfrm>
                <a:off x="6062745" y="2833081"/>
                <a:ext cx="2362414" cy="7694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smtClean="0">
                    <a:ln>
                      <a:noFill/>
                    </a:ln>
                    <a:solidFill>
                      <a:srgbClr val="205AA7"/>
                    </a:solidFill>
                    <a:effectLst/>
                    <a:uLnTx/>
                    <a:uFillTx/>
                    <a:latin typeface="+mn-lt"/>
                  </a:rPr>
                  <a:t>Qui émet de la monnaie ? </a:t>
                </a:r>
              </a:p>
            </p:txBody>
          </p:sp>
        </p:grpSp>
      </p:grpSp>
      <p:sp>
        <p:nvSpPr>
          <p:cNvPr id="12" name="Bulle ronde 11"/>
          <p:cNvSpPr/>
          <p:nvPr/>
        </p:nvSpPr>
        <p:spPr>
          <a:xfrm flipH="1">
            <a:off x="107504" y="3754466"/>
            <a:ext cx="3268167" cy="2076828"/>
          </a:xfrm>
          <a:prstGeom prst="wedgeEllipseCallout">
            <a:avLst/>
          </a:prstGeom>
          <a:solidFill>
            <a:sysClr val="window" lastClr="FFFFFF"/>
          </a:solidFill>
          <a:ln w="19050" cap="flat" cmpd="sng" algn="ctr">
            <a:solidFill>
              <a:srgbClr val="4F81B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smtClean="0">
                <a:ln>
                  <a:noFill/>
                </a:ln>
                <a:solidFill>
                  <a:srgbClr val="205AA7"/>
                </a:solidFill>
                <a:effectLst/>
                <a:uLnTx/>
                <a:uFillTx/>
                <a:latin typeface="+mn-lt"/>
                <a:ea typeface="+mn-ea"/>
                <a:cs typeface="+mn-cs"/>
              </a:rPr>
              <a:t>Ne confondons-nous</a:t>
            </a:r>
            <a:r>
              <a:rPr kumimoji="0" lang="fr-FR" sz="2200" b="0" i="0" u="none" strike="noStrike" kern="0" cap="none" spc="0" normalizeH="0" noProof="0" dirty="0" smtClean="0">
                <a:ln>
                  <a:noFill/>
                </a:ln>
                <a:solidFill>
                  <a:srgbClr val="205AA7"/>
                </a:solidFill>
                <a:effectLst/>
                <a:uLnTx/>
                <a:uFillTx/>
                <a:latin typeface="+mn-lt"/>
                <a:ea typeface="+mn-ea"/>
                <a:cs typeface="+mn-cs"/>
              </a:rPr>
              <a:t> pas monnaie et moyen de paiement</a:t>
            </a:r>
            <a:endParaRPr kumimoji="0" lang="fr-FR" sz="2200" b="0" i="0" u="none" strike="noStrike" kern="0" cap="none" spc="0" normalizeH="0" baseline="0" noProof="0" dirty="0" smtClean="0">
              <a:ln>
                <a:noFill/>
              </a:ln>
              <a:solidFill>
                <a:srgbClr val="205AA7"/>
              </a:solidFill>
              <a:effectLst/>
              <a:uLnTx/>
              <a:uFillTx/>
              <a:latin typeface="+mn-lt"/>
              <a:ea typeface="+mn-ea"/>
              <a:cs typeface="+mn-cs"/>
            </a:endParaRPr>
          </a:p>
        </p:txBody>
      </p:sp>
      <p:sp>
        <p:nvSpPr>
          <p:cNvPr id="13" name="Bulle ronde 12"/>
          <p:cNvSpPr/>
          <p:nvPr/>
        </p:nvSpPr>
        <p:spPr>
          <a:xfrm flipH="1">
            <a:off x="6515710" y="1919405"/>
            <a:ext cx="2628290" cy="1826259"/>
          </a:xfrm>
          <a:prstGeom prst="wedgeEllipseCallout">
            <a:avLst/>
          </a:prstGeom>
          <a:solidFill>
            <a:sysClr val="window" lastClr="FFFFFF"/>
          </a:solidFill>
          <a:ln w="19050" cap="flat" cmpd="sng" algn="ctr">
            <a:solidFill>
              <a:srgbClr val="4F81B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smtClean="0">
                <a:ln>
                  <a:noFill/>
                </a:ln>
                <a:solidFill>
                  <a:srgbClr val="205AA7"/>
                </a:solidFill>
                <a:effectLst/>
                <a:uLnTx/>
                <a:uFillTx/>
                <a:latin typeface="+mn-lt"/>
                <a:ea typeface="+mn-ea"/>
                <a:cs typeface="+mn-cs"/>
              </a:rPr>
              <a:t>Quelles sont</a:t>
            </a:r>
            <a:r>
              <a:rPr kumimoji="0" lang="fr-FR" sz="2200" b="0" i="0" u="none" strike="noStrike" kern="0" cap="none" spc="0" normalizeH="0" noProof="0" dirty="0" smtClean="0">
                <a:ln>
                  <a:noFill/>
                </a:ln>
                <a:solidFill>
                  <a:srgbClr val="205AA7"/>
                </a:solidFill>
                <a:effectLst/>
                <a:uLnTx/>
                <a:uFillTx/>
                <a:latin typeface="+mn-lt"/>
                <a:ea typeface="+mn-ea"/>
                <a:cs typeface="+mn-cs"/>
              </a:rPr>
              <a:t> les différentes formes de monnaie</a:t>
            </a:r>
            <a:r>
              <a:rPr kumimoji="0" lang="fr-FR" sz="2200" b="0" i="0" u="none" strike="noStrike" kern="0" cap="none" spc="0" normalizeH="0" baseline="0" noProof="0" dirty="0" smtClean="0">
                <a:ln>
                  <a:noFill/>
                </a:ln>
                <a:solidFill>
                  <a:srgbClr val="205AA7"/>
                </a:solidFill>
                <a:effectLst/>
                <a:uLnTx/>
                <a:uFillTx/>
                <a:latin typeface="+mn-lt"/>
                <a:ea typeface="+mn-ea"/>
                <a:cs typeface="+mn-cs"/>
              </a:rPr>
              <a:t>? </a:t>
            </a:r>
          </a:p>
        </p:txBody>
      </p:sp>
      <p:sp>
        <p:nvSpPr>
          <p:cNvPr id="14" name="Bulle ronde 13"/>
          <p:cNvSpPr/>
          <p:nvPr/>
        </p:nvSpPr>
        <p:spPr>
          <a:xfrm flipH="1" flipV="1">
            <a:off x="3411502" y="4034463"/>
            <a:ext cx="2291493" cy="1719275"/>
          </a:xfrm>
          <a:prstGeom prst="wedgeEllipseCallout">
            <a:avLst/>
          </a:prstGeom>
          <a:solidFill>
            <a:sysClr val="window" lastClr="FFFFFF"/>
          </a:solidFill>
          <a:ln w="19050" cap="flat" cmpd="sng" algn="ctr">
            <a:solidFill>
              <a:srgbClr val="4F81B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dirty="0" smtClean="0">
              <a:ln>
                <a:noFill/>
              </a:ln>
              <a:solidFill>
                <a:srgbClr val="00B0F0"/>
              </a:solidFill>
              <a:effectLst/>
              <a:uLnTx/>
              <a:uFillTx/>
              <a:latin typeface="Calibri"/>
              <a:ea typeface="+mn-ea"/>
              <a:cs typeface="+mn-cs"/>
            </a:endParaRPr>
          </a:p>
        </p:txBody>
      </p:sp>
      <p:sp>
        <p:nvSpPr>
          <p:cNvPr id="15" name="ZoneTexte 14"/>
          <p:cNvSpPr txBox="1"/>
          <p:nvPr/>
        </p:nvSpPr>
        <p:spPr>
          <a:xfrm>
            <a:off x="3589863" y="4134131"/>
            <a:ext cx="1921026" cy="144655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smtClean="0">
                <a:ln>
                  <a:noFill/>
                </a:ln>
                <a:solidFill>
                  <a:srgbClr val="205AA7"/>
                </a:solidFill>
                <a:effectLst/>
                <a:uLnTx/>
                <a:uFillTx/>
                <a:latin typeface="+mn-lt"/>
              </a:rPr>
              <a:t>A quoi ressemblera la monnaie numérique? </a:t>
            </a:r>
          </a:p>
        </p:txBody>
      </p:sp>
    </p:spTree>
    <p:extLst>
      <p:ext uri="{BB962C8B-B14F-4D97-AF65-F5344CB8AC3E}">
        <p14:creationId xmlns:p14="http://schemas.microsoft.com/office/powerpoint/2010/main" val="28522772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fld id="{F95454D5-F304-49E3-96AE-D0C8DC87B2EC}" type="slidenum">
              <a:rPr lang="fr-FR" altLang="fr-FR" smtClean="0"/>
              <a:pPr/>
              <a:t>20</a:t>
            </a:fld>
            <a:endParaRPr lang="fr-FR" altLang="fr-FR"/>
          </a:p>
        </p:txBody>
      </p:sp>
      <p:sp>
        <p:nvSpPr>
          <p:cNvPr id="26" name="Rectangle 25"/>
          <p:cNvSpPr/>
          <p:nvPr/>
        </p:nvSpPr>
        <p:spPr>
          <a:xfrm>
            <a:off x="0" y="332656"/>
            <a:ext cx="9144000" cy="523220"/>
          </a:xfrm>
          <a:prstGeom prst="rect">
            <a:avLst/>
          </a:prstGeom>
        </p:spPr>
        <p:txBody>
          <a:bodyPr wrap="square">
            <a:spAutoFit/>
          </a:bodyPr>
          <a:lstStyle/>
          <a:p>
            <a:pPr algn="ctr"/>
            <a:r>
              <a:rPr lang="fr-FR" sz="2800" b="1" dirty="0">
                <a:solidFill>
                  <a:prstClr val="white"/>
                </a:solidFill>
                <a:latin typeface="Arial" panose="020B0604020202020204" pitchFamily="34" charset="0"/>
                <a:cs typeface="Arial" panose="020B0604020202020204" pitchFamily="34" charset="0"/>
              </a:rPr>
              <a:t>Les différentes formes de monnaie</a:t>
            </a:r>
            <a:endParaRPr lang="fr-FR" sz="2800" dirty="0">
              <a:solidFill>
                <a:prstClr val="black"/>
              </a:solidFill>
              <a:latin typeface="Arial" panose="020B0604020202020204" pitchFamily="34" charset="0"/>
              <a:cs typeface="Arial" panose="020B0604020202020204" pitchFamily="34" charset="0"/>
            </a:endParaRPr>
          </a:p>
        </p:txBody>
      </p:sp>
      <p:sp>
        <p:nvSpPr>
          <p:cNvPr id="6" name="Rectangle 5"/>
          <p:cNvSpPr/>
          <p:nvPr/>
        </p:nvSpPr>
        <p:spPr>
          <a:xfrm>
            <a:off x="4583328"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7" name="Rectangle 6"/>
          <p:cNvSpPr/>
          <p:nvPr/>
        </p:nvSpPr>
        <p:spPr>
          <a:xfrm>
            <a:off x="4583327" y="1059658"/>
            <a:ext cx="4572001" cy="497134"/>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8" name="Rectangle 7"/>
          <p:cNvSpPr/>
          <p:nvPr/>
        </p:nvSpPr>
        <p:spPr>
          <a:xfrm>
            <a:off x="4283968" y="1052736"/>
            <a:ext cx="4860033"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000" b="1" kern="0" dirty="0" smtClean="0">
                <a:solidFill>
                  <a:srgbClr val="2B5CAD"/>
                </a:solidFill>
              </a:rPr>
              <a:t>La monnaie de banque centrale</a:t>
            </a:r>
            <a:endParaRPr lang="fr-FR" sz="2000" kern="0" dirty="0">
              <a:solidFill>
                <a:srgbClr val="2B5CAD"/>
              </a:solidFill>
            </a:endParaRPr>
          </a:p>
        </p:txBody>
      </p:sp>
      <p:pic>
        <p:nvPicPr>
          <p:cNvPr id="9" name="Imag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576" y="1957874"/>
            <a:ext cx="8030576" cy="4871566"/>
          </a:xfrm>
          <a:prstGeom prst="rect">
            <a:avLst/>
          </a:prstGeom>
        </p:spPr>
      </p:pic>
      <p:sp>
        <p:nvSpPr>
          <p:cNvPr id="10" name="Forme libre 9"/>
          <p:cNvSpPr/>
          <p:nvPr/>
        </p:nvSpPr>
        <p:spPr>
          <a:xfrm>
            <a:off x="476428" y="1754139"/>
            <a:ext cx="8413470" cy="4145099"/>
          </a:xfrm>
          <a:custGeom>
            <a:avLst/>
            <a:gdLst>
              <a:gd name="connsiteX0" fmla="*/ 561036 w 8413470"/>
              <a:gd name="connsiteY0" fmla="*/ 336144 h 4356873"/>
              <a:gd name="connsiteX1" fmla="*/ 7534860 w 8413470"/>
              <a:gd name="connsiteY1" fmla="*/ 384912 h 4356873"/>
              <a:gd name="connsiteX2" fmla="*/ 7864044 w 8413470"/>
              <a:gd name="connsiteY2" fmla="*/ 2420976 h 4356873"/>
              <a:gd name="connsiteX3" fmla="*/ 3426156 w 8413470"/>
              <a:gd name="connsiteY3" fmla="*/ 2091792 h 4356873"/>
              <a:gd name="connsiteX4" fmla="*/ 3450540 w 8413470"/>
              <a:gd name="connsiteY4" fmla="*/ 4115664 h 4356873"/>
              <a:gd name="connsiteX5" fmla="*/ 756108 w 8413470"/>
              <a:gd name="connsiteY5" fmla="*/ 3896208 h 4356873"/>
              <a:gd name="connsiteX6" fmla="*/ 561036 w 8413470"/>
              <a:gd name="connsiteY6" fmla="*/ 336144 h 435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13470" h="4356873">
                <a:moveTo>
                  <a:pt x="561036" y="336144"/>
                </a:moveTo>
                <a:cubicBezTo>
                  <a:pt x="1690828" y="-249072"/>
                  <a:pt x="6317692" y="37440"/>
                  <a:pt x="7534860" y="384912"/>
                </a:cubicBezTo>
                <a:cubicBezTo>
                  <a:pt x="8752028" y="732384"/>
                  <a:pt x="8548828" y="2136496"/>
                  <a:pt x="7864044" y="2420976"/>
                </a:cubicBezTo>
                <a:cubicBezTo>
                  <a:pt x="7179260" y="2705456"/>
                  <a:pt x="4161740" y="1809344"/>
                  <a:pt x="3426156" y="2091792"/>
                </a:cubicBezTo>
                <a:cubicBezTo>
                  <a:pt x="2690572" y="2374240"/>
                  <a:pt x="3895548" y="3814928"/>
                  <a:pt x="3450540" y="4115664"/>
                </a:cubicBezTo>
                <a:cubicBezTo>
                  <a:pt x="3005532" y="4416400"/>
                  <a:pt x="1233628" y="4528160"/>
                  <a:pt x="756108" y="3896208"/>
                </a:cubicBezTo>
                <a:cubicBezTo>
                  <a:pt x="278588" y="3264256"/>
                  <a:pt x="-568756" y="921360"/>
                  <a:pt x="561036" y="336144"/>
                </a:cubicBezTo>
                <a:close/>
              </a:path>
            </a:pathLst>
          </a:cu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FR" sz="2100" dirty="0" smtClean="0">
              <a:solidFill>
                <a:schemeClr val="bg1"/>
              </a:solidFill>
            </a:endParaRPr>
          </a:p>
        </p:txBody>
      </p:sp>
    </p:spTree>
    <p:extLst>
      <p:ext uri="{BB962C8B-B14F-4D97-AF65-F5344CB8AC3E}">
        <p14:creationId xmlns:p14="http://schemas.microsoft.com/office/powerpoint/2010/main" val="29002132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Image 8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8320" y="1849909"/>
            <a:ext cx="8030576" cy="4871566"/>
          </a:xfrm>
          <a:prstGeom prst="rect">
            <a:avLst/>
          </a:prstGeom>
        </p:spPr>
      </p:pic>
      <p:sp>
        <p:nvSpPr>
          <p:cNvPr id="2" name="Espace réservé du numéro de diapositive 1"/>
          <p:cNvSpPr>
            <a:spLocks noGrp="1"/>
          </p:cNvSpPr>
          <p:nvPr>
            <p:ph type="sldNum" sz="quarter" idx="10"/>
          </p:nvPr>
        </p:nvSpPr>
        <p:spPr/>
        <p:txBody>
          <a:bodyPr/>
          <a:lstStyle/>
          <a:p>
            <a:fld id="{F95454D5-F304-49E3-96AE-D0C8DC87B2EC}" type="slidenum">
              <a:rPr lang="fr-FR" altLang="fr-FR" smtClean="0"/>
              <a:pPr/>
              <a:t>21</a:t>
            </a:fld>
            <a:endParaRPr lang="fr-FR" altLang="fr-FR"/>
          </a:p>
        </p:txBody>
      </p:sp>
      <p:sp>
        <p:nvSpPr>
          <p:cNvPr id="26" name="Rectangle 25"/>
          <p:cNvSpPr/>
          <p:nvPr/>
        </p:nvSpPr>
        <p:spPr>
          <a:xfrm>
            <a:off x="0" y="332656"/>
            <a:ext cx="9144000" cy="523220"/>
          </a:xfrm>
          <a:prstGeom prst="rect">
            <a:avLst/>
          </a:prstGeom>
        </p:spPr>
        <p:txBody>
          <a:bodyPr wrap="square">
            <a:spAutoFit/>
          </a:bodyPr>
          <a:lstStyle/>
          <a:p>
            <a:pPr algn="ctr"/>
            <a:r>
              <a:rPr lang="fr-FR" sz="2800" b="1" dirty="0" smtClean="0">
                <a:solidFill>
                  <a:prstClr val="white"/>
                </a:solidFill>
                <a:latin typeface="Arial" panose="020B0604020202020204" pitchFamily="34" charset="0"/>
                <a:cs typeface="Arial" panose="020B0604020202020204" pitchFamily="34" charset="0"/>
              </a:rPr>
              <a:t>Les différentes formes de monnaie</a:t>
            </a:r>
            <a:endParaRPr lang="fr-FR" sz="2800" dirty="0">
              <a:solidFill>
                <a:prstClr val="black"/>
              </a:solidFill>
              <a:latin typeface="Arial" panose="020B0604020202020204" pitchFamily="34" charset="0"/>
              <a:cs typeface="Arial" panose="020B0604020202020204" pitchFamily="34" charset="0"/>
            </a:endParaRPr>
          </a:p>
        </p:txBody>
      </p:sp>
      <p:sp>
        <p:nvSpPr>
          <p:cNvPr id="6" name="Rectangle 5"/>
          <p:cNvSpPr/>
          <p:nvPr/>
        </p:nvSpPr>
        <p:spPr>
          <a:xfrm>
            <a:off x="4583328"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7" name="Rectangle 6"/>
          <p:cNvSpPr/>
          <p:nvPr/>
        </p:nvSpPr>
        <p:spPr>
          <a:xfrm>
            <a:off x="4583327" y="1059658"/>
            <a:ext cx="4572001" cy="497134"/>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8" name="Rectangle 7"/>
          <p:cNvSpPr/>
          <p:nvPr/>
        </p:nvSpPr>
        <p:spPr>
          <a:xfrm>
            <a:off x="2339752" y="1052736"/>
            <a:ext cx="6804249"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000" b="1" kern="0" dirty="0" smtClean="0">
                <a:solidFill>
                  <a:srgbClr val="2B5CAD"/>
                </a:solidFill>
              </a:rPr>
              <a:t>Monnaie de banque centrale, monnaie commerciale</a:t>
            </a:r>
            <a:endParaRPr lang="fr-FR" sz="2000" kern="0" dirty="0">
              <a:solidFill>
                <a:srgbClr val="2B5CAD"/>
              </a:solidFill>
            </a:endParaRPr>
          </a:p>
        </p:txBody>
      </p:sp>
      <p:sp>
        <p:nvSpPr>
          <p:cNvPr id="3" name="Forme libre 2"/>
          <p:cNvSpPr/>
          <p:nvPr/>
        </p:nvSpPr>
        <p:spPr>
          <a:xfrm>
            <a:off x="3497777" y="3419182"/>
            <a:ext cx="5013683" cy="2242353"/>
          </a:xfrm>
          <a:custGeom>
            <a:avLst/>
            <a:gdLst>
              <a:gd name="connsiteX0" fmla="*/ 269551 w 5013683"/>
              <a:gd name="connsiteY0" fmla="*/ 250610 h 2242353"/>
              <a:gd name="connsiteX1" fmla="*/ 111055 w 5013683"/>
              <a:gd name="connsiteY1" fmla="*/ 1067474 h 2242353"/>
              <a:gd name="connsiteX2" fmla="*/ 13519 w 5013683"/>
              <a:gd name="connsiteY2" fmla="*/ 1689266 h 2242353"/>
              <a:gd name="connsiteX3" fmla="*/ 415855 w 5013683"/>
              <a:gd name="connsiteY3" fmla="*/ 2176946 h 2242353"/>
              <a:gd name="connsiteX4" fmla="*/ 2464111 w 5013683"/>
              <a:gd name="connsiteY4" fmla="*/ 2225714 h 2242353"/>
              <a:gd name="connsiteX5" fmla="*/ 4731823 w 5013683"/>
              <a:gd name="connsiteY5" fmla="*/ 2067218 h 2242353"/>
              <a:gd name="connsiteX6" fmla="*/ 4926895 w 5013683"/>
              <a:gd name="connsiteY6" fmla="*/ 1091858 h 2242353"/>
              <a:gd name="connsiteX7" fmla="*/ 4256335 w 5013683"/>
              <a:gd name="connsiteY7" fmla="*/ 43346 h 2242353"/>
              <a:gd name="connsiteX8" fmla="*/ 293935 w 5013683"/>
              <a:gd name="connsiteY8" fmla="*/ 299378 h 224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3683" h="2242353">
                <a:moveTo>
                  <a:pt x="269551" y="250610"/>
                </a:moveTo>
                <a:cubicBezTo>
                  <a:pt x="211639" y="539154"/>
                  <a:pt x="153727" y="827698"/>
                  <a:pt x="111055" y="1067474"/>
                </a:cubicBezTo>
                <a:cubicBezTo>
                  <a:pt x="68383" y="1307250"/>
                  <a:pt x="-37281" y="1504354"/>
                  <a:pt x="13519" y="1689266"/>
                </a:cubicBezTo>
                <a:cubicBezTo>
                  <a:pt x="64319" y="1874178"/>
                  <a:pt x="7423" y="2087538"/>
                  <a:pt x="415855" y="2176946"/>
                </a:cubicBezTo>
                <a:cubicBezTo>
                  <a:pt x="824287" y="2266354"/>
                  <a:pt x="1744783" y="2244002"/>
                  <a:pt x="2464111" y="2225714"/>
                </a:cubicBezTo>
                <a:cubicBezTo>
                  <a:pt x="3183439" y="2207426"/>
                  <a:pt x="4321359" y="2256194"/>
                  <a:pt x="4731823" y="2067218"/>
                </a:cubicBezTo>
                <a:cubicBezTo>
                  <a:pt x="5142287" y="1878242"/>
                  <a:pt x="5006143" y="1429170"/>
                  <a:pt x="4926895" y="1091858"/>
                </a:cubicBezTo>
                <a:cubicBezTo>
                  <a:pt x="4847647" y="754546"/>
                  <a:pt x="5028495" y="175426"/>
                  <a:pt x="4256335" y="43346"/>
                </a:cubicBezTo>
                <a:cubicBezTo>
                  <a:pt x="3484175" y="-88734"/>
                  <a:pt x="1889055" y="105322"/>
                  <a:pt x="293935" y="299378"/>
                </a:cubicBezTo>
              </a:path>
            </a:pathLst>
          </a:cu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à coins arrondis 3"/>
          <p:cNvSpPr/>
          <p:nvPr/>
        </p:nvSpPr>
        <p:spPr>
          <a:xfrm>
            <a:off x="3635896" y="3789039"/>
            <a:ext cx="4248472" cy="1728193"/>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FR" sz="2100" dirty="0" smtClean="0">
              <a:solidFill>
                <a:schemeClr val="bg1"/>
              </a:solidFill>
            </a:endParaRPr>
          </a:p>
        </p:txBody>
      </p:sp>
    </p:spTree>
    <p:extLst>
      <p:ext uri="{BB962C8B-B14F-4D97-AF65-F5344CB8AC3E}">
        <p14:creationId xmlns:p14="http://schemas.microsoft.com/office/powerpoint/2010/main" val="12003985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fld id="{F95454D5-F304-49E3-96AE-D0C8DC87B2EC}" type="slidenum">
              <a:rPr lang="fr-FR" altLang="fr-FR" smtClean="0"/>
              <a:pPr/>
              <a:t>22</a:t>
            </a:fld>
            <a:endParaRPr lang="fr-FR" altLang="fr-FR"/>
          </a:p>
        </p:txBody>
      </p:sp>
      <p:pic>
        <p:nvPicPr>
          <p:cNvPr id="3" name="Imag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4293096"/>
            <a:ext cx="1164224" cy="1188229"/>
          </a:xfrm>
          <a:prstGeom prst="rect">
            <a:avLst/>
          </a:prstGeom>
        </p:spPr>
      </p:pic>
      <p:sp>
        <p:nvSpPr>
          <p:cNvPr id="4" name="Rectangle 3"/>
          <p:cNvSpPr/>
          <p:nvPr/>
        </p:nvSpPr>
        <p:spPr>
          <a:xfrm>
            <a:off x="0" y="332656"/>
            <a:ext cx="9144000" cy="523220"/>
          </a:xfrm>
          <a:prstGeom prst="rect">
            <a:avLst/>
          </a:prstGeom>
        </p:spPr>
        <p:txBody>
          <a:bodyPr wrap="square">
            <a:spAutoFit/>
          </a:bodyPr>
          <a:lstStyle/>
          <a:p>
            <a:pPr algn="ctr"/>
            <a:r>
              <a:rPr lang="fr-FR" sz="2800" b="1" dirty="0" smtClean="0">
                <a:solidFill>
                  <a:prstClr val="white"/>
                </a:solidFill>
                <a:latin typeface="Arial" panose="020B0604020202020204" pitchFamily="34" charset="0"/>
                <a:cs typeface="Arial" panose="020B0604020202020204" pitchFamily="34" charset="0"/>
              </a:rPr>
              <a:t>Les différentes formes de monnaie</a:t>
            </a:r>
            <a:endParaRPr lang="fr-FR" sz="2800" dirty="0">
              <a:solidFill>
                <a:prstClr val="black"/>
              </a:solidFill>
              <a:latin typeface="Arial" panose="020B0604020202020204" pitchFamily="34" charset="0"/>
              <a:cs typeface="Arial" panose="020B0604020202020204" pitchFamily="34" charset="0"/>
            </a:endParaRPr>
          </a:p>
        </p:txBody>
      </p:sp>
      <p:sp>
        <p:nvSpPr>
          <p:cNvPr id="5" name="Rectangle 4"/>
          <p:cNvSpPr/>
          <p:nvPr/>
        </p:nvSpPr>
        <p:spPr>
          <a:xfrm>
            <a:off x="1619673" y="1056721"/>
            <a:ext cx="7524328"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000" b="1" kern="0" dirty="0" smtClean="0">
                <a:solidFill>
                  <a:srgbClr val="2B5CAD"/>
                </a:solidFill>
              </a:rPr>
              <a:t>La monnaie a-t-elle la même valeur quelle que soit sa forme ?</a:t>
            </a:r>
            <a:endParaRPr lang="fr-FR" sz="2000" kern="0" dirty="0">
              <a:solidFill>
                <a:srgbClr val="2B5CAD"/>
              </a:solidFill>
            </a:endParaRPr>
          </a:p>
        </p:txBody>
      </p:sp>
      <p:sp>
        <p:nvSpPr>
          <p:cNvPr id="6" name="ZoneTexte 5"/>
          <p:cNvSpPr txBox="1"/>
          <p:nvPr/>
        </p:nvSpPr>
        <p:spPr>
          <a:xfrm>
            <a:off x="562992" y="2418088"/>
            <a:ext cx="6817320" cy="3031599"/>
          </a:xfrm>
          <a:prstGeom prst="rect">
            <a:avLst/>
          </a:prstGeom>
          <a:noFill/>
        </p:spPr>
        <p:txBody>
          <a:bodyPr wrap="square" rtlCol="0">
            <a:spAutoFit/>
          </a:bodyPr>
          <a:lstStyle/>
          <a:p>
            <a:pPr marL="452438" lvl="0" indent="-452438" eaLnBrk="1" fontAlgn="auto" hangingPunct="1">
              <a:spcBef>
                <a:spcPts val="600"/>
              </a:spcBef>
              <a:spcAft>
                <a:spcPts val="0"/>
              </a:spcAft>
              <a:buClr>
                <a:srgbClr val="F3953F"/>
              </a:buClr>
              <a:buFont typeface="Courier New" panose="02070309020205020404" pitchFamily="49" charset="0"/>
              <a:buChar char="o"/>
              <a:defRPr/>
            </a:pPr>
            <a:r>
              <a:rPr lang="fr-FR" sz="2200" dirty="0" smtClean="0">
                <a:solidFill>
                  <a:srgbClr val="205AA7"/>
                </a:solidFill>
                <a:latin typeface="+mn-lt"/>
                <a:cs typeface="Arial" panose="020B0604020202020204" pitchFamily="34" charset="0"/>
              </a:rPr>
              <a:t>Oui !!!</a:t>
            </a:r>
            <a:endParaRPr lang="fr-FR" sz="2200" dirty="0">
              <a:solidFill>
                <a:srgbClr val="205AA7"/>
              </a:solidFill>
              <a:latin typeface="+mn-lt"/>
              <a:cs typeface="Arial" panose="020B0604020202020204" pitchFamily="34" charset="0"/>
            </a:endParaRPr>
          </a:p>
          <a:p>
            <a:pPr marL="452438" lvl="0" indent="-452438" eaLnBrk="1" fontAlgn="auto" hangingPunct="1">
              <a:spcBef>
                <a:spcPts val="600"/>
              </a:spcBef>
              <a:spcAft>
                <a:spcPts val="0"/>
              </a:spcAft>
              <a:buClr>
                <a:srgbClr val="F3953F"/>
              </a:buClr>
              <a:buFont typeface="Courier New" panose="02070309020205020404" pitchFamily="49" charset="0"/>
              <a:buChar char="o"/>
              <a:defRPr/>
            </a:pPr>
            <a:r>
              <a:rPr lang="fr-FR" sz="2200" dirty="0" smtClean="0">
                <a:solidFill>
                  <a:srgbClr val="205AA7"/>
                </a:solidFill>
                <a:latin typeface="+mn-lt"/>
                <a:cs typeface="Arial" panose="020B0604020202020204" pitchFamily="34" charset="0"/>
              </a:rPr>
              <a:t>Quelle que soit sa forme, la monnaie a la même valeur.</a:t>
            </a:r>
          </a:p>
          <a:p>
            <a:pPr marL="452438" lvl="0" indent="-452438" eaLnBrk="1" fontAlgn="auto" hangingPunct="1">
              <a:spcBef>
                <a:spcPts val="600"/>
              </a:spcBef>
              <a:spcAft>
                <a:spcPts val="0"/>
              </a:spcAft>
              <a:buClr>
                <a:srgbClr val="F3953F"/>
              </a:buClr>
              <a:buFont typeface="Courier New" panose="02070309020205020404" pitchFamily="49" charset="0"/>
              <a:buChar char="o"/>
              <a:defRPr/>
            </a:pPr>
            <a:r>
              <a:rPr lang="fr-FR" sz="2200" dirty="0" smtClean="0">
                <a:solidFill>
                  <a:srgbClr val="205AA7"/>
                </a:solidFill>
                <a:latin typeface="+mn-lt"/>
                <a:cs typeface="Arial" panose="020B0604020202020204" pitchFamily="34" charset="0"/>
              </a:rPr>
              <a:t>10€ valent toujours 10€, en billets, sur un compte de banque commerciale ou sur un compte de banque centrale.</a:t>
            </a:r>
          </a:p>
          <a:p>
            <a:pPr marL="452438" lvl="0" indent="-452438" eaLnBrk="1" fontAlgn="auto" hangingPunct="1">
              <a:spcBef>
                <a:spcPts val="600"/>
              </a:spcBef>
              <a:spcAft>
                <a:spcPts val="0"/>
              </a:spcAft>
              <a:buClr>
                <a:srgbClr val="F3953F"/>
              </a:buClr>
              <a:buFont typeface="Courier New" panose="02070309020205020404" pitchFamily="49" charset="0"/>
              <a:buChar char="o"/>
              <a:defRPr/>
            </a:pPr>
            <a:r>
              <a:rPr lang="fr-FR" sz="2200" dirty="0" smtClean="0">
                <a:solidFill>
                  <a:srgbClr val="205AA7"/>
                </a:solidFill>
                <a:latin typeface="+mn-lt"/>
                <a:cs typeface="Arial" panose="020B0604020202020204" pitchFamily="34" charset="0"/>
              </a:rPr>
              <a:t>La confiance est liée au rôle d’</a:t>
            </a:r>
            <a:r>
              <a:rPr lang="fr-FR" sz="2200" b="1" dirty="0" smtClean="0">
                <a:solidFill>
                  <a:srgbClr val="205AA7"/>
                </a:solidFill>
                <a:latin typeface="+mn-lt"/>
                <a:cs typeface="Arial" panose="020B0604020202020204" pitchFamily="34" charset="0"/>
              </a:rPr>
              <a:t>ancrage</a:t>
            </a:r>
            <a:r>
              <a:rPr lang="fr-FR" sz="2200" dirty="0" smtClean="0">
                <a:solidFill>
                  <a:srgbClr val="205AA7"/>
                </a:solidFill>
                <a:latin typeface="+mn-lt"/>
                <a:cs typeface="Arial" panose="020B0604020202020204" pitchFamily="34" charset="0"/>
              </a:rPr>
              <a:t> de la monnaie centrale</a:t>
            </a:r>
            <a:endParaRPr lang="fr-FR" sz="2200" dirty="0">
              <a:solidFill>
                <a:srgbClr val="205AA7"/>
              </a:solidFill>
              <a:latin typeface="+mn-lt"/>
              <a:cs typeface="Arial" panose="020B0604020202020204" pitchFamily="34" charset="0"/>
            </a:endParaRPr>
          </a:p>
        </p:txBody>
      </p:sp>
    </p:spTree>
    <p:extLst>
      <p:ext uri="{BB962C8B-B14F-4D97-AF65-F5344CB8AC3E}">
        <p14:creationId xmlns:p14="http://schemas.microsoft.com/office/powerpoint/2010/main" val="37026919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hlinkClick r:id="rId3"/>
          </p:cNvPr>
          <p:cNvPicPr>
            <a:picLocks noChangeAspect="1"/>
          </p:cNvPicPr>
          <p:nvPr/>
        </p:nvPicPr>
        <p:blipFill>
          <a:blip r:embed="rId4"/>
          <a:stretch>
            <a:fillRect/>
          </a:stretch>
        </p:blipFill>
        <p:spPr>
          <a:xfrm>
            <a:off x="395536" y="1628800"/>
            <a:ext cx="8375187" cy="4723255"/>
          </a:xfrm>
          <a:prstGeom prst="rect">
            <a:avLst/>
          </a:prstGeom>
        </p:spPr>
      </p:pic>
      <p:sp>
        <p:nvSpPr>
          <p:cNvPr id="3" name="Espace réservé du numéro de diapositive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fr-FR"/>
            </a:defPPr>
            <a:lvl1pPr algn="r" rtl="0" eaLnBrk="1" fontAlgn="base" hangingPunct="1">
              <a:spcBef>
                <a:spcPct val="0"/>
              </a:spcBef>
              <a:spcAft>
                <a:spcPct val="0"/>
              </a:spcAft>
              <a:defRPr sz="1200" kern="1200">
                <a:solidFill>
                  <a:srgbClr val="898989"/>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5454D5-F304-49E3-96AE-D0C8DC87B2EC}" type="slidenum">
              <a:rPr kumimoji="0" lang="fr-FR" altLang="fr-FR" sz="1200" b="0" i="0" u="none" strike="noStrike" kern="1200" cap="none" spc="0" normalizeH="0" baseline="0" noProof="0" smtClean="0">
                <a:ln>
                  <a:noFill/>
                </a:ln>
                <a:solidFill>
                  <a:srgbClr val="898989"/>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fr-FR" altLang="fr-FR" sz="1200" b="0" i="0" u="none" strike="noStrike" kern="1200" cap="none" spc="0" normalizeH="0" baseline="0" noProof="0" dirty="0">
              <a:ln>
                <a:noFill/>
              </a:ln>
              <a:solidFill>
                <a:srgbClr val="898989"/>
              </a:solidFill>
              <a:effectLst/>
              <a:uLnTx/>
              <a:uFillTx/>
              <a:latin typeface="Arial" charset="0"/>
              <a:ea typeface="+mn-ea"/>
              <a:cs typeface="+mn-cs"/>
            </a:endParaRPr>
          </a:p>
        </p:txBody>
      </p:sp>
      <p:sp>
        <p:nvSpPr>
          <p:cNvPr id="10" name="Rectangle 9"/>
          <p:cNvSpPr/>
          <p:nvPr/>
        </p:nvSpPr>
        <p:spPr>
          <a:xfrm>
            <a:off x="4583328" y="1052736"/>
            <a:ext cx="4572001" cy="504056"/>
          </a:xfrm>
          <a:prstGeom prst="rect">
            <a:avLst/>
          </a:prstGeom>
          <a:solidFill>
            <a:srgbClr val="FAC090"/>
          </a:solidFill>
          <a:ln w="127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2B5CAD"/>
                </a:solidFill>
                <a:effectLst/>
                <a:uLnTx/>
                <a:uFillTx/>
                <a:latin typeface="Arial"/>
                <a:ea typeface="+mn-ea"/>
                <a:cs typeface="+mn-cs"/>
              </a:rPr>
              <a:t>Sommaire</a:t>
            </a:r>
            <a:endParaRPr kumimoji="0" lang="fr-FR" sz="2400" b="0" i="0" u="none" strike="noStrike" kern="0" cap="none" spc="0" normalizeH="0" baseline="0" noProof="0" dirty="0">
              <a:ln>
                <a:noFill/>
              </a:ln>
              <a:solidFill>
                <a:srgbClr val="2B5CAD"/>
              </a:solidFill>
              <a:effectLst/>
              <a:uLnTx/>
              <a:uFillTx/>
              <a:latin typeface="Arial"/>
              <a:ea typeface="+mn-ea"/>
              <a:cs typeface="+mn-cs"/>
            </a:endParaRPr>
          </a:p>
        </p:txBody>
      </p:sp>
      <p:sp>
        <p:nvSpPr>
          <p:cNvPr id="11" name="Rectangle 10"/>
          <p:cNvSpPr/>
          <p:nvPr/>
        </p:nvSpPr>
        <p:spPr>
          <a:xfrm>
            <a:off x="4583327" y="1059658"/>
            <a:ext cx="4572001" cy="497134"/>
          </a:xfrm>
          <a:prstGeom prst="rect">
            <a:avLst/>
          </a:prstGeom>
          <a:solidFill>
            <a:srgbClr val="FAC090"/>
          </a:solidFill>
          <a:ln w="127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2B5CAD"/>
                </a:solidFill>
                <a:effectLst/>
                <a:uLnTx/>
                <a:uFillTx/>
                <a:latin typeface="Arial"/>
                <a:ea typeface="+mn-ea"/>
                <a:cs typeface="+mn-cs"/>
              </a:rPr>
              <a:t>Sommaire</a:t>
            </a:r>
            <a:endParaRPr kumimoji="0" lang="fr-FR" sz="2400" b="0" i="0" u="none" strike="noStrike" kern="0" cap="none" spc="0" normalizeH="0" baseline="0" noProof="0" dirty="0">
              <a:ln>
                <a:noFill/>
              </a:ln>
              <a:solidFill>
                <a:srgbClr val="2B5CAD"/>
              </a:solidFill>
              <a:effectLst/>
              <a:uLnTx/>
              <a:uFillTx/>
              <a:latin typeface="Arial"/>
              <a:ea typeface="+mn-ea"/>
              <a:cs typeface="+mn-cs"/>
            </a:endParaRPr>
          </a:p>
        </p:txBody>
      </p:sp>
      <p:sp>
        <p:nvSpPr>
          <p:cNvPr id="12" name="Rectangle 11"/>
          <p:cNvSpPr/>
          <p:nvPr/>
        </p:nvSpPr>
        <p:spPr>
          <a:xfrm>
            <a:off x="4572000" y="1052736"/>
            <a:ext cx="4572001" cy="504056"/>
          </a:xfrm>
          <a:prstGeom prst="rect">
            <a:avLst/>
          </a:prstGeom>
          <a:solidFill>
            <a:srgbClr val="FAC090"/>
          </a:solidFill>
          <a:ln w="127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smtClean="0">
                <a:ln>
                  <a:noFill/>
                </a:ln>
                <a:solidFill>
                  <a:srgbClr val="2B5CAD"/>
                </a:solidFill>
                <a:effectLst/>
                <a:uLnTx/>
                <a:uFillTx/>
                <a:latin typeface="Arial"/>
                <a:ea typeface="+mn-ea"/>
                <a:cs typeface="+mn-cs"/>
              </a:rPr>
              <a:t>Résumé</a:t>
            </a:r>
            <a:endParaRPr kumimoji="0" lang="fr-FR" sz="2400" b="0" i="0" u="none" strike="noStrike" kern="0" cap="none" spc="0" normalizeH="0" baseline="0" noProof="0" dirty="0">
              <a:ln>
                <a:noFill/>
              </a:ln>
              <a:solidFill>
                <a:srgbClr val="2B5CAD"/>
              </a:solidFill>
              <a:effectLst/>
              <a:uLnTx/>
              <a:uFillTx/>
              <a:latin typeface="Arial"/>
              <a:ea typeface="+mn-ea"/>
              <a:cs typeface="+mn-cs"/>
            </a:endParaRPr>
          </a:p>
        </p:txBody>
      </p:sp>
      <p:sp>
        <p:nvSpPr>
          <p:cNvPr id="13" name="Rectangle 12"/>
          <p:cNvSpPr/>
          <p:nvPr/>
        </p:nvSpPr>
        <p:spPr>
          <a:xfrm>
            <a:off x="11328" y="95168"/>
            <a:ext cx="9132672"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 différentes formes de monnaie et la création monétaire aujourd’hui</a:t>
            </a:r>
          </a:p>
        </p:txBody>
      </p:sp>
    </p:spTree>
    <p:extLst>
      <p:ext uri="{BB962C8B-B14F-4D97-AF65-F5344CB8AC3E}">
        <p14:creationId xmlns:p14="http://schemas.microsoft.com/office/powerpoint/2010/main" val="39599913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fld id="{F95454D5-F304-49E3-96AE-D0C8DC87B2EC}" type="slidenum">
              <a:rPr lang="fr-FR" altLang="fr-FR" smtClean="0"/>
              <a:pPr/>
              <a:t>24</a:t>
            </a:fld>
            <a:endParaRPr lang="fr-FR" altLang="fr-FR" dirty="0"/>
          </a:p>
        </p:txBody>
      </p:sp>
      <p:sp>
        <p:nvSpPr>
          <p:cNvPr id="4" name="Rectangle 3"/>
          <p:cNvSpPr/>
          <p:nvPr/>
        </p:nvSpPr>
        <p:spPr>
          <a:xfrm>
            <a:off x="0" y="332656"/>
            <a:ext cx="9143999" cy="523220"/>
          </a:xfrm>
          <a:prstGeom prst="rect">
            <a:avLst/>
          </a:prstGeom>
        </p:spPr>
        <p:txBody>
          <a:bodyPr wrap="square">
            <a:spAutoFit/>
          </a:bodyPr>
          <a:lstStyle/>
          <a:p>
            <a:pPr algn="ctr"/>
            <a:r>
              <a:rPr lang="fr-FR" sz="2800" b="1" dirty="0">
                <a:solidFill>
                  <a:prstClr val="white"/>
                </a:solidFill>
                <a:latin typeface="Arial" panose="020B0604020202020204" pitchFamily="34" charset="0"/>
                <a:cs typeface="Arial" panose="020B0604020202020204" pitchFamily="34" charset="0"/>
              </a:rPr>
              <a:t>La monnaie sous toutes ses formes</a:t>
            </a:r>
          </a:p>
        </p:txBody>
      </p:sp>
      <p:sp>
        <p:nvSpPr>
          <p:cNvPr id="15" name="ZoneTexte 14"/>
          <p:cNvSpPr txBox="1"/>
          <p:nvPr/>
        </p:nvSpPr>
        <p:spPr>
          <a:xfrm>
            <a:off x="700930" y="2375183"/>
            <a:ext cx="7687493" cy="4154984"/>
          </a:xfrm>
          <a:prstGeom prst="rect">
            <a:avLst/>
          </a:prstGeom>
          <a:noFill/>
        </p:spPr>
        <p:txBody>
          <a:bodyPr wrap="square" rtlCol="0">
            <a:spAutoFit/>
          </a:bodyPr>
          <a:lstStyle/>
          <a:p>
            <a:pPr algn="ctr" eaLnBrk="1" fontAlgn="auto" hangingPunct="1">
              <a:spcBef>
                <a:spcPts val="0"/>
              </a:spcBef>
              <a:spcAft>
                <a:spcPts val="0"/>
              </a:spcAft>
              <a:defRPr/>
            </a:pPr>
            <a:r>
              <a:rPr lang="fr-FR" sz="2400" cap="all" dirty="0">
                <a:solidFill>
                  <a:srgbClr val="4F81BD"/>
                </a:solidFill>
                <a:latin typeface="Calibri"/>
              </a:rPr>
              <a:t>Définition et histoire de la monnaie</a:t>
            </a:r>
          </a:p>
          <a:p>
            <a:pPr algn="ctr" eaLnBrk="1" fontAlgn="auto" hangingPunct="1">
              <a:spcBef>
                <a:spcPts val="0"/>
              </a:spcBef>
              <a:spcAft>
                <a:spcPts val="0"/>
              </a:spcAft>
              <a:defRPr/>
            </a:pPr>
            <a:endParaRPr lang="fr-FR" sz="2400" cap="all" dirty="0" smtClean="0">
              <a:solidFill>
                <a:srgbClr val="1F497D"/>
              </a:solidFill>
              <a:latin typeface="Calibri"/>
            </a:endParaRPr>
          </a:p>
          <a:p>
            <a:pPr algn="ctr" eaLnBrk="1" fontAlgn="auto" hangingPunct="1">
              <a:spcBef>
                <a:spcPts val="0"/>
              </a:spcBef>
              <a:spcAft>
                <a:spcPts val="0"/>
              </a:spcAft>
              <a:defRPr/>
            </a:pPr>
            <a:endParaRPr lang="fr-FR" sz="2400" cap="all" dirty="0" smtClean="0">
              <a:solidFill>
                <a:srgbClr val="1F497D"/>
              </a:solidFill>
              <a:latin typeface="Calibri"/>
            </a:endParaRPr>
          </a:p>
          <a:p>
            <a:pPr algn="ctr" eaLnBrk="1" fontAlgn="auto" hangingPunct="1">
              <a:spcBef>
                <a:spcPts val="0"/>
              </a:spcBef>
              <a:spcAft>
                <a:spcPts val="0"/>
              </a:spcAft>
              <a:defRPr/>
            </a:pPr>
            <a:r>
              <a:rPr lang="fr-FR" sz="2400" cap="all" dirty="0">
                <a:solidFill>
                  <a:srgbClr val="4F81BD"/>
                </a:solidFill>
                <a:latin typeface="Calibri"/>
              </a:rPr>
              <a:t>Les différentes formes de </a:t>
            </a:r>
            <a:r>
              <a:rPr lang="fr-FR" sz="2400" cap="all" dirty="0" smtClean="0">
                <a:solidFill>
                  <a:srgbClr val="4F81BD"/>
                </a:solidFill>
                <a:latin typeface="Calibri"/>
              </a:rPr>
              <a:t>monnaie</a:t>
            </a:r>
          </a:p>
          <a:p>
            <a:pPr algn="ctr" eaLnBrk="1" fontAlgn="auto" hangingPunct="1">
              <a:spcBef>
                <a:spcPts val="0"/>
              </a:spcBef>
              <a:spcAft>
                <a:spcPts val="0"/>
              </a:spcAft>
              <a:defRPr/>
            </a:pPr>
            <a:endParaRPr lang="fr-FR" sz="2400" cap="all" dirty="0" smtClean="0">
              <a:solidFill>
                <a:srgbClr val="6C77C6"/>
              </a:solidFill>
              <a:latin typeface="Calibri"/>
            </a:endParaRPr>
          </a:p>
          <a:p>
            <a:pPr algn="ctr" eaLnBrk="1" fontAlgn="auto" hangingPunct="1">
              <a:spcBef>
                <a:spcPts val="0"/>
              </a:spcBef>
              <a:spcAft>
                <a:spcPts val="0"/>
              </a:spcAft>
              <a:defRPr/>
            </a:pPr>
            <a:endParaRPr lang="fr-FR" sz="2400" cap="all" dirty="0" smtClean="0">
              <a:solidFill>
                <a:srgbClr val="6C77C6"/>
              </a:solidFill>
              <a:latin typeface="Calibri"/>
            </a:endParaRPr>
          </a:p>
          <a:p>
            <a:pPr algn="ctr" eaLnBrk="1" fontAlgn="auto" hangingPunct="1">
              <a:spcBef>
                <a:spcPts val="0"/>
              </a:spcBef>
              <a:spcAft>
                <a:spcPts val="0"/>
              </a:spcAft>
            </a:pPr>
            <a:r>
              <a:rPr lang="fr-FR" sz="2400" b="1" cap="all" dirty="0">
                <a:solidFill>
                  <a:srgbClr val="1D59A8"/>
                </a:solidFill>
                <a:latin typeface="Calibri"/>
              </a:rPr>
              <a:t>NE PAS CONFONDRE MONNAIES ET MOYENS DE PAIEMENT</a:t>
            </a:r>
          </a:p>
          <a:p>
            <a:pPr algn="ctr" eaLnBrk="1" fontAlgn="auto" hangingPunct="1">
              <a:spcBef>
                <a:spcPts val="0"/>
              </a:spcBef>
              <a:spcAft>
                <a:spcPts val="0"/>
              </a:spcAft>
            </a:pPr>
            <a:endParaRPr lang="fr-FR" sz="2400" cap="all" dirty="0" smtClean="0">
              <a:solidFill>
                <a:srgbClr val="4F81BD"/>
              </a:solidFill>
              <a:latin typeface="Calibri"/>
            </a:endParaRPr>
          </a:p>
          <a:p>
            <a:pPr algn="ctr" eaLnBrk="1" fontAlgn="auto" hangingPunct="1">
              <a:spcBef>
                <a:spcPts val="0"/>
              </a:spcBef>
              <a:spcAft>
                <a:spcPts val="0"/>
              </a:spcAft>
            </a:pPr>
            <a:endParaRPr lang="fr-FR" sz="2400" cap="all" dirty="0" smtClean="0">
              <a:solidFill>
                <a:srgbClr val="4F81BD"/>
              </a:solidFill>
              <a:latin typeface="Calibri"/>
            </a:endParaRPr>
          </a:p>
          <a:p>
            <a:pPr algn="ctr" eaLnBrk="1" fontAlgn="auto" hangingPunct="1">
              <a:spcBef>
                <a:spcPts val="0"/>
              </a:spcBef>
              <a:spcAft>
                <a:spcPts val="0"/>
              </a:spcAft>
            </a:pPr>
            <a:r>
              <a:rPr lang="fr-FR" sz="2400" cap="all" dirty="0">
                <a:solidFill>
                  <a:srgbClr val="4F81BD"/>
                </a:solidFill>
                <a:latin typeface="Calibri"/>
              </a:rPr>
              <a:t>Monnaies numériques et crypto-actifs</a:t>
            </a:r>
          </a:p>
          <a:p>
            <a:pPr algn="ctr" eaLnBrk="1" fontAlgn="auto" hangingPunct="1">
              <a:spcBef>
                <a:spcPts val="0"/>
              </a:spcBef>
              <a:spcAft>
                <a:spcPts val="0"/>
              </a:spcAft>
            </a:pPr>
            <a:endParaRPr lang="fr-FR" sz="2400" cap="all" dirty="0" smtClean="0">
              <a:solidFill>
                <a:srgbClr val="4F81BD"/>
              </a:solidFill>
              <a:latin typeface="Calibri"/>
            </a:endParaRPr>
          </a:p>
        </p:txBody>
      </p:sp>
      <p:graphicFrame>
        <p:nvGraphicFramePr>
          <p:cNvPr id="16" name="Diagramme 15"/>
          <p:cNvGraphicFramePr/>
          <p:nvPr>
            <p:extLst/>
          </p:nvPr>
        </p:nvGraphicFramePr>
        <p:xfrm>
          <a:off x="4256945" y="1700808"/>
          <a:ext cx="564736" cy="566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7" name="Diagramme 16"/>
          <p:cNvGraphicFramePr/>
          <p:nvPr>
            <p:extLst/>
          </p:nvPr>
        </p:nvGraphicFramePr>
        <p:xfrm>
          <a:off x="4306626" y="3941507"/>
          <a:ext cx="553405" cy="52652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8" name="Groupe 17"/>
          <p:cNvGrpSpPr/>
          <p:nvPr/>
        </p:nvGrpSpPr>
        <p:grpSpPr>
          <a:xfrm>
            <a:off x="4256940" y="4008375"/>
            <a:ext cx="526383" cy="526383"/>
            <a:chOff x="0" y="145"/>
            <a:chExt cx="526383" cy="526383"/>
          </a:xfrm>
        </p:grpSpPr>
        <p:sp>
          <p:nvSpPr>
            <p:cNvPr id="19" name="Ellipse 18"/>
            <p:cNvSpPr/>
            <p:nvPr/>
          </p:nvSpPr>
          <p:spPr>
            <a:xfrm>
              <a:off x="0" y="145"/>
              <a:ext cx="526383" cy="526383"/>
            </a:xfrm>
            <a:prstGeom prst="ellips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20" name="Ellipse 4"/>
            <p:cNvSpPr txBox="1"/>
            <p:nvPr/>
          </p:nvSpPr>
          <p:spPr>
            <a:xfrm>
              <a:off x="90596" y="72036"/>
              <a:ext cx="372209" cy="372209"/>
            </a:xfrm>
            <a:prstGeom prst="rect">
              <a:avLst/>
            </a:prstGeom>
            <a:noFill/>
            <a:ln>
              <a:noFill/>
            </a:ln>
            <a:effectLst/>
          </p:spPr>
          <p:txBody>
            <a:bodyPr spcFirstLastPara="0" vert="horz" wrap="square" lIns="27940" tIns="27940" rIns="27940" bIns="27940" numCol="1" spcCol="1270" anchor="ctr" anchorCtr="0">
              <a:noAutofit/>
            </a:bodyPr>
            <a:lstStyle/>
            <a:p>
              <a:pPr marL="0" marR="0" lvl="0" indent="0" algn="ctr" defTabSz="977900" eaLnBrk="1" fontAlgn="auto" latinLnBrk="0" hangingPunct="1">
                <a:lnSpc>
                  <a:spcPct val="90000"/>
                </a:lnSpc>
                <a:spcBef>
                  <a:spcPts val="0"/>
                </a:spcBef>
                <a:spcAft>
                  <a:spcPct val="35000"/>
                </a:spcAft>
                <a:buClrTx/>
                <a:buSzTx/>
                <a:buFontTx/>
                <a:buNone/>
                <a:tabLst/>
                <a:defRPr/>
              </a:pPr>
              <a:r>
                <a:rPr kumimoji="0" lang="fr-FR" sz="2200" b="0" i="0" u="none" strike="noStrike" kern="0" cap="none" spc="0" normalizeH="0" baseline="0" noProof="0" dirty="0" smtClean="0">
                  <a:ln>
                    <a:noFill/>
                  </a:ln>
                  <a:solidFill>
                    <a:prstClr val="white"/>
                  </a:solidFill>
                  <a:effectLst/>
                  <a:uLnTx/>
                  <a:uFillTx/>
                  <a:latin typeface="Calibri"/>
                  <a:ea typeface="+mn-ea"/>
                  <a:cs typeface="+mn-cs"/>
                </a:rPr>
                <a:t>3</a:t>
              </a:r>
            </a:p>
          </p:txBody>
        </p:sp>
      </p:grpSp>
      <p:grpSp>
        <p:nvGrpSpPr>
          <p:cNvPr id="21" name="Groupe 20"/>
          <p:cNvGrpSpPr/>
          <p:nvPr/>
        </p:nvGrpSpPr>
        <p:grpSpPr>
          <a:xfrm>
            <a:off x="4256942" y="2858050"/>
            <a:ext cx="526383" cy="526383"/>
            <a:chOff x="0" y="145"/>
            <a:chExt cx="526383" cy="526383"/>
          </a:xfrm>
          <a:solidFill>
            <a:srgbClr val="1D59A8"/>
          </a:solidFill>
        </p:grpSpPr>
        <p:sp>
          <p:nvSpPr>
            <p:cNvPr id="22" name="Ellipse 21"/>
            <p:cNvSpPr/>
            <p:nvPr/>
          </p:nvSpPr>
          <p:spPr>
            <a:xfrm>
              <a:off x="0" y="145"/>
              <a:ext cx="526383" cy="526383"/>
            </a:xfrm>
            <a:prstGeom prst="ellipse">
              <a:avLst/>
            </a:prstGeom>
            <a:grpFill/>
            <a:ln w="25400" cap="flat" cmpd="sng" algn="ctr">
              <a:solidFill>
                <a:sysClr val="window" lastClr="FFFFFF">
                  <a:hueOff val="0"/>
                  <a:satOff val="0"/>
                  <a:lumOff val="0"/>
                  <a:alphaOff val="0"/>
                </a:sysClr>
              </a:solidFill>
              <a:prstDash val="solid"/>
            </a:ln>
            <a:effectLst/>
          </p:spPr>
        </p:sp>
        <p:sp>
          <p:nvSpPr>
            <p:cNvPr id="23" name="Ellipse 4"/>
            <p:cNvSpPr txBox="1"/>
            <p:nvPr/>
          </p:nvSpPr>
          <p:spPr>
            <a:xfrm>
              <a:off x="77086" y="94298"/>
              <a:ext cx="372209" cy="372209"/>
            </a:xfrm>
            <a:prstGeom prst="rect">
              <a:avLst/>
            </a:prstGeom>
            <a:grpFill/>
            <a:ln>
              <a:noFill/>
            </a:ln>
            <a:effectLst/>
          </p:spPr>
          <p:txBody>
            <a:bodyPr spcFirstLastPara="0" vert="horz" wrap="square" lIns="27940" tIns="27940" rIns="27940" bIns="27940" numCol="1" spcCol="1270" anchor="ctr" anchorCtr="0">
              <a:noAutofit/>
            </a:bodyPr>
            <a:lstStyle/>
            <a:p>
              <a:pPr marL="0" marR="0" lvl="0" indent="0" algn="ctr" defTabSz="977900" eaLnBrk="1" fontAlgn="auto" latinLnBrk="0" hangingPunct="1">
                <a:lnSpc>
                  <a:spcPct val="90000"/>
                </a:lnSpc>
                <a:spcBef>
                  <a:spcPts val="0"/>
                </a:spcBef>
                <a:spcAft>
                  <a:spcPct val="35000"/>
                </a:spcAft>
                <a:buClrTx/>
                <a:buSzTx/>
                <a:buFontTx/>
                <a:buNone/>
                <a:tabLst/>
                <a:defRPr/>
              </a:pPr>
              <a:r>
                <a:rPr kumimoji="0" lang="fr-FR" sz="2200" b="0" i="0" u="none" strike="noStrike" kern="0" cap="none" spc="0" normalizeH="0" baseline="0" noProof="0" dirty="0" smtClean="0">
                  <a:ln>
                    <a:noFill/>
                  </a:ln>
                  <a:solidFill>
                    <a:prstClr val="white"/>
                  </a:solidFill>
                  <a:effectLst/>
                  <a:uLnTx/>
                  <a:uFillTx/>
                  <a:latin typeface="Calibri"/>
                  <a:ea typeface="+mn-ea"/>
                  <a:cs typeface="+mn-cs"/>
                </a:rPr>
                <a:t>2</a:t>
              </a:r>
            </a:p>
          </p:txBody>
        </p:sp>
      </p:grpSp>
      <p:sp>
        <p:nvSpPr>
          <p:cNvPr id="27" name="Rectangle 26"/>
          <p:cNvSpPr/>
          <p:nvPr/>
        </p:nvSpPr>
        <p:spPr>
          <a:xfrm>
            <a:off x="4583328"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14" name="Rectangle 13"/>
          <p:cNvSpPr/>
          <p:nvPr/>
        </p:nvSpPr>
        <p:spPr>
          <a:xfrm>
            <a:off x="4583327" y="1059658"/>
            <a:ext cx="4572001" cy="497134"/>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28" name="Rectangle 27"/>
          <p:cNvSpPr/>
          <p:nvPr/>
        </p:nvSpPr>
        <p:spPr>
          <a:xfrm>
            <a:off x="4572000"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smtClean="0">
                <a:solidFill>
                  <a:srgbClr val="2B5CAD"/>
                </a:solidFill>
              </a:rPr>
              <a:t>Sommaire</a:t>
            </a:r>
            <a:endParaRPr lang="fr-FR" sz="2400" kern="0" dirty="0">
              <a:solidFill>
                <a:srgbClr val="2B5CAD"/>
              </a:solidFill>
            </a:endParaRPr>
          </a:p>
        </p:txBody>
      </p:sp>
      <p:grpSp>
        <p:nvGrpSpPr>
          <p:cNvPr id="24" name="Groupe 23"/>
          <p:cNvGrpSpPr/>
          <p:nvPr/>
        </p:nvGrpSpPr>
        <p:grpSpPr>
          <a:xfrm>
            <a:off x="4270448" y="5158700"/>
            <a:ext cx="526383" cy="526383"/>
            <a:chOff x="0" y="145"/>
            <a:chExt cx="526383" cy="526383"/>
          </a:xfrm>
        </p:grpSpPr>
        <p:sp>
          <p:nvSpPr>
            <p:cNvPr id="25" name="Ellipse 24"/>
            <p:cNvSpPr/>
            <p:nvPr/>
          </p:nvSpPr>
          <p:spPr>
            <a:xfrm>
              <a:off x="0" y="145"/>
              <a:ext cx="526383" cy="526383"/>
            </a:xfrm>
            <a:prstGeom prst="ellips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26" name="Ellipse 4"/>
            <p:cNvSpPr txBox="1"/>
            <p:nvPr/>
          </p:nvSpPr>
          <p:spPr>
            <a:xfrm>
              <a:off x="90596" y="72036"/>
              <a:ext cx="372209" cy="372209"/>
            </a:xfrm>
            <a:prstGeom prst="rect">
              <a:avLst/>
            </a:prstGeom>
            <a:noFill/>
            <a:ln>
              <a:noFill/>
            </a:ln>
            <a:effectLst/>
          </p:spPr>
          <p:txBody>
            <a:bodyPr spcFirstLastPara="0" vert="horz" wrap="square" lIns="27940" tIns="27940" rIns="27940" bIns="27940" numCol="1" spcCol="1270" anchor="ctr" anchorCtr="0">
              <a:noAutofit/>
            </a:bodyPr>
            <a:lstStyle/>
            <a:p>
              <a:pPr marL="0" marR="0" lvl="0" indent="0" algn="ctr" defTabSz="977900" eaLnBrk="1" fontAlgn="auto" latinLnBrk="0" hangingPunct="1">
                <a:lnSpc>
                  <a:spcPct val="90000"/>
                </a:lnSpc>
                <a:spcBef>
                  <a:spcPts val="0"/>
                </a:spcBef>
                <a:spcAft>
                  <a:spcPct val="35000"/>
                </a:spcAft>
                <a:buClrTx/>
                <a:buSzTx/>
                <a:buFontTx/>
                <a:buNone/>
                <a:tabLst/>
                <a:defRPr/>
              </a:pPr>
              <a:r>
                <a:rPr kumimoji="0" lang="fr-FR" sz="2200" b="0" i="0" u="none" strike="noStrike" kern="0" cap="none" spc="0" normalizeH="0" baseline="0" noProof="0" dirty="0" smtClean="0">
                  <a:ln>
                    <a:noFill/>
                  </a:ln>
                  <a:solidFill>
                    <a:prstClr val="white"/>
                  </a:solidFill>
                  <a:effectLst/>
                  <a:uLnTx/>
                  <a:uFillTx/>
                  <a:latin typeface="Calibri"/>
                  <a:ea typeface="+mn-ea"/>
                  <a:cs typeface="+mn-cs"/>
                </a:rPr>
                <a:t>4</a:t>
              </a:r>
            </a:p>
          </p:txBody>
        </p:sp>
      </p:grpSp>
    </p:spTree>
    <p:extLst>
      <p:ext uri="{BB962C8B-B14F-4D97-AF65-F5344CB8AC3E}">
        <p14:creationId xmlns:p14="http://schemas.microsoft.com/office/powerpoint/2010/main" val="39703389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fld id="{F95454D5-F304-49E3-96AE-D0C8DC87B2EC}" type="slidenum">
              <a:rPr lang="fr-FR" altLang="fr-FR" smtClean="0"/>
              <a:pPr/>
              <a:t>25</a:t>
            </a:fld>
            <a:endParaRPr lang="fr-FR" altLang="fr-FR"/>
          </a:p>
        </p:txBody>
      </p:sp>
      <p:sp>
        <p:nvSpPr>
          <p:cNvPr id="167" name="Rectangle 166"/>
          <p:cNvSpPr/>
          <p:nvPr/>
        </p:nvSpPr>
        <p:spPr>
          <a:xfrm>
            <a:off x="0" y="332656"/>
            <a:ext cx="9134288" cy="523220"/>
          </a:xfrm>
          <a:prstGeom prst="rect">
            <a:avLst/>
          </a:prstGeom>
        </p:spPr>
        <p:txBody>
          <a:bodyPr wrap="square">
            <a:spAutoFit/>
          </a:bodyPr>
          <a:lstStyle/>
          <a:p>
            <a:pPr algn="ctr"/>
            <a:r>
              <a:rPr lang="fr-FR" sz="2800" b="1" dirty="0" smtClean="0">
                <a:solidFill>
                  <a:prstClr val="white"/>
                </a:solidFill>
                <a:latin typeface="Arial" panose="020B0604020202020204" pitchFamily="34" charset="0"/>
                <a:cs typeface="Arial" panose="020B0604020202020204" pitchFamily="34" charset="0"/>
              </a:rPr>
              <a:t>Espèces = monnaie + moyen de paiement</a:t>
            </a:r>
            <a:endParaRPr lang="fr-FR" sz="2800" dirty="0">
              <a:solidFill>
                <a:prstClr val="black"/>
              </a:solidFill>
              <a:latin typeface="Arial" panose="020B0604020202020204" pitchFamily="34" charset="0"/>
              <a:cs typeface="Arial" panose="020B0604020202020204" pitchFamily="34" charset="0"/>
            </a:endParaRPr>
          </a:p>
        </p:txBody>
      </p:sp>
      <p:sp>
        <p:nvSpPr>
          <p:cNvPr id="168" name="Rectangle 167"/>
          <p:cNvSpPr/>
          <p:nvPr/>
        </p:nvSpPr>
        <p:spPr>
          <a:xfrm>
            <a:off x="4572000" y="1052736"/>
            <a:ext cx="4572000" cy="504056"/>
          </a:xfrm>
          <a:prstGeom prst="rect">
            <a:avLst/>
          </a:prstGeom>
          <a:solidFill>
            <a:srgbClr val="F79646">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000" b="1" kern="0" noProof="0" dirty="0" smtClean="0">
                <a:solidFill>
                  <a:srgbClr val="2B5CAD"/>
                </a:solidFill>
                <a:latin typeface="+mn-lt"/>
              </a:rPr>
              <a:t>Les évolutions récentes</a:t>
            </a:r>
            <a:endParaRPr kumimoji="0" lang="fr-FR" sz="2000" b="0" i="0" u="none" strike="noStrike" kern="0" cap="none" spc="0" normalizeH="0" baseline="0" noProof="0" dirty="0" smtClean="0">
              <a:ln>
                <a:noFill/>
              </a:ln>
              <a:solidFill>
                <a:srgbClr val="2B5CAD"/>
              </a:solidFill>
              <a:effectLst/>
              <a:uLnTx/>
              <a:uFillTx/>
              <a:latin typeface="+mn-lt"/>
            </a:endParaRPr>
          </a:p>
        </p:txBody>
      </p:sp>
      <p:sp>
        <p:nvSpPr>
          <p:cNvPr id="169" name="Rectangle 168"/>
          <p:cNvSpPr/>
          <p:nvPr/>
        </p:nvSpPr>
        <p:spPr>
          <a:xfrm>
            <a:off x="4583328"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170" name="Rectangle 169"/>
          <p:cNvSpPr/>
          <p:nvPr/>
        </p:nvSpPr>
        <p:spPr>
          <a:xfrm>
            <a:off x="4583327" y="1059658"/>
            <a:ext cx="4572001" cy="497134"/>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171" name="Rectangle 170"/>
          <p:cNvSpPr/>
          <p:nvPr/>
        </p:nvSpPr>
        <p:spPr>
          <a:xfrm>
            <a:off x="4139952" y="1052736"/>
            <a:ext cx="5004049"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smtClean="0">
                <a:solidFill>
                  <a:srgbClr val="2B5CAD"/>
                </a:solidFill>
              </a:rPr>
              <a:t>Les espèces cumulent les 2 attributs</a:t>
            </a:r>
            <a:endParaRPr lang="fr-FR" sz="2400" kern="0" dirty="0">
              <a:solidFill>
                <a:srgbClr val="2B5CAD"/>
              </a:solidFill>
            </a:endParaRPr>
          </a:p>
        </p:txBody>
      </p:sp>
      <p:sp>
        <p:nvSpPr>
          <p:cNvPr id="9" name="ZoneTexte 8"/>
          <p:cNvSpPr txBox="1"/>
          <p:nvPr/>
        </p:nvSpPr>
        <p:spPr>
          <a:xfrm>
            <a:off x="488531" y="1826205"/>
            <a:ext cx="8189591" cy="3939540"/>
          </a:xfrm>
          <a:prstGeom prst="rect">
            <a:avLst/>
          </a:prstGeom>
          <a:noFill/>
        </p:spPr>
        <p:txBody>
          <a:bodyPr wrap="square" rtlCol="0">
            <a:spAutoFit/>
          </a:bodyPr>
          <a:lstStyle/>
          <a:p>
            <a:pPr algn="just">
              <a:spcBef>
                <a:spcPts val="600"/>
              </a:spcBef>
              <a:buClr>
                <a:srgbClr val="F3953F"/>
              </a:buClr>
            </a:pPr>
            <a:r>
              <a:rPr lang="fr-FR" sz="2000" dirty="0">
                <a:solidFill>
                  <a:srgbClr val="205AA7"/>
                </a:solidFill>
                <a:latin typeface="Arial" panose="020B0604020202020204" pitchFamily="34" charset="0"/>
                <a:cs typeface="Arial" panose="020B0604020202020204" pitchFamily="34" charset="0"/>
              </a:rPr>
              <a:t>Les espèces, la monnaie fiduciaire, le cash ou l’argent liquide sont toutes des expressions qui désignent les pièces et les billets que nous utilisons quotidiennement comme moyen de paiement pour acheter des biens et des services. </a:t>
            </a:r>
            <a:endParaRPr lang="fr-FR" sz="2000" dirty="0" smtClean="0">
              <a:solidFill>
                <a:srgbClr val="205AA7"/>
              </a:solidFill>
              <a:latin typeface="Arial" panose="020B0604020202020204" pitchFamily="34" charset="0"/>
              <a:cs typeface="Arial" panose="020B0604020202020204" pitchFamily="34" charset="0"/>
            </a:endParaRPr>
          </a:p>
          <a:p>
            <a:pPr marL="533400" indent="-533400" algn="just">
              <a:spcBef>
                <a:spcPts val="600"/>
              </a:spcBef>
              <a:buClr>
                <a:srgbClr val="F3953F"/>
              </a:buClr>
              <a:buFont typeface="Courier New" panose="02070309020205020404" pitchFamily="49" charset="0"/>
              <a:buChar char="o"/>
            </a:pPr>
            <a:endParaRPr lang="fr-FR" sz="2000" dirty="0">
              <a:solidFill>
                <a:srgbClr val="205AA7"/>
              </a:solidFill>
              <a:latin typeface="Arial" panose="020B0604020202020204" pitchFamily="34" charset="0"/>
              <a:cs typeface="Arial" panose="020B0604020202020204" pitchFamily="34" charset="0"/>
            </a:endParaRPr>
          </a:p>
          <a:p>
            <a:pPr algn="just">
              <a:spcBef>
                <a:spcPts val="600"/>
              </a:spcBef>
              <a:buClr>
                <a:srgbClr val="F3953F"/>
              </a:buClr>
            </a:pPr>
            <a:r>
              <a:rPr lang="fr-FR" sz="2000" dirty="0" smtClean="0">
                <a:solidFill>
                  <a:srgbClr val="205AA7"/>
                </a:solidFill>
                <a:latin typeface="Arial" panose="020B0604020202020204" pitchFamily="34" charset="0"/>
                <a:cs typeface="Arial" panose="020B0604020202020204" pitchFamily="34" charset="0"/>
              </a:rPr>
              <a:t>Les </a:t>
            </a:r>
            <a:r>
              <a:rPr lang="fr-FR" sz="2000" dirty="0">
                <a:solidFill>
                  <a:srgbClr val="205AA7"/>
                </a:solidFill>
                <a:latin typeface="Arial" panose="020B0604020202020204" pitchFamily="34" charset="0"/>
                <a:cs typeface="Arial" panose="020B0604020202020204" pitchFamily="34" charset="0"/>
              </a:rPr>
              <a:t>espèces ne peuvent être refusées sauf si </a:t>
            </a:r>
            <a:r>
              <a:rPr lang="fr-FR" sz="2000" dirty="0" smtClean="0">
                <a:solidFill>
                  <a:srgbClr val="205AA7"/>
                </a:solidFill>
                <a:latin typeface="Arial" panose="020B0604020202020204" pitchFamily="34" charset="0"/>
                <a:cs typeface="Arial" panose="020B0604020202020204" pitchFamily="34" charset="0"/>
              </a:rPr>
              <a:t>:</a:t>
            </a:r>
          </a:p>
          <a:p>
            <a:pPr marL="342900" indent="-342900" algn="just">
              <a:spcBef>
                <a:spcPts val="600"/>
              </a:spcBef>
              <a:buClr>
                <a:srgbClr val="F3953F"/>
              </a:buClr>
              <a:buFont typeface="Wingdings" panose="05000000000000000000" pitchFamily="2" charset="2"/>
              <a:buChar char="Ø"/>
            </a:pPr>
            <a:r>
              <a:rPr lang="fr-FR" sz="2000" dirty="0" smtClean="0">
                <a:solidFill>
                  <a:srgbClr val="205AA7"/>
                </a:solidFill>
                <a:latin typeface="Arial" panose="020B0604020202020204" pitchFamily="34" charset="0"/>
                <a:cs typeface="Arial" panose="020B0604020202020204" pitchFamily="34" charset="0"/>
              </a:rPr>
              <a:t>	Elles </a:t>
            </a:r>
            <a:r>
              <a:rPr lang="fr-FR" sz="2000" dirty="0">
                <a:solidFill>
                  <a:srgbClr val="205AA7"/>
                </a:solidFill>
                <a:latin typeface="Arial" panose="020B0604020202020204" pitchFamily="34" charset="0"/>
                <a:cs typeface="Arial" panose="020B0604020202020204" pitchFamily="34" charset="0"/>
              </a:rPr>
              <a:t>n’ont plus de cours légal ou sont trop endommagées</a:t>
            </a:r>
          </a:p>
          <a:p>
            <a:pPr marL="342900" indent="-342900" algn="just">
              <a:spcBef>
                <a:spcPts val="600"/>
              </a:spcBef>
              <a:buClr>
                <a:srgbClr val="F3953F"/>
              </a:buClr>
              <a:buFont typeface="Wingdings" panose="05000000000000000000" pitchFamily="2" charset="2"/>
              <a:buChar char="Ø"/>
            </a:pPr>
            <a:r>
              <a:rPr lang="fr-FR" sz="2000" dirty="0" smtClean="0">
                <a:solidFill>
                  <a:srgbClr val="205AA7"/>
                </a:solidFill>
                <a:latin typeface="Arial" panose="020B0604020202020204" pitchFamily="34" charset="0"/>
                <a:cs typeface="Arial" panose="020B0604020202020204" pitchFamily="34" charset="0"/>
              </a:rPr>
              <a:t>	Le </a:t>
            </a:r>
            <a:r>
              <a:rPr lang="fr-FR" sz="2000" dirty="0">
                <a:solidFill>
                  <a:srgbClr val="205AA7"/>
                </a:solidFill>
                <a:latin typeface="Arial" panose="020B0604020202020204" pitchFamily="34" charset="0"/>
                <a:cs typeface="Arial" panose="020B0604020202020204" pitchFamily="34" charset="0"/>
              </a:rPr>
              <a:t>nombre de pièces est trop </a:t>
            </a:r>
            <a:r>
              <a:rPr lang="fr-FR" sz="2000" dirty="0" smtClean="0">
                <a:solidFill>
                  <a:srgbClr val="205AA7"/>
                </a:solidFill>
                <a:latin typeface="Arial" panose="020B0604020202020204" pitchFamily="34" charset="0"/>
                <a:cs typeface="Arial" panose="020B0604020202020204" pitchFamily="34" charset="0"/>
              </a:rPr>
              <a:t>important </a:t>
            </a:r>
            <a:endParaRPr lang="fr-FR" sz="2000" dirty="0">
              <a:solidFill>
                <a:srgbClr val="205AA7"/>
              </a:solidFill>
              <a:latin typeface="Arial" panose="020B0604020202020204" pitchFamily="34" charset="0"/>
              <a:cs typeface="Arial" panose="020B0604020202020204" pitchFamily="34" charset="0"/>
            </a:endParaRPr>
          </a:p>
          <a:p>
            <a:pPr marL="342900" indent="-342900" algn="just">
              <a:spcBef>
                <a:spcPts val="600"/>
              </a:spcBef>
              <a:buClr>
                <a:srgbClr val="F3953F"/>
              </a:buClr>
              <a:buFont typeface="Wingdings" panose="05000000000000000000" pitchFamily="2" charset="2"/>
              <a:buChar char="Ø"/>
            </a:pPr>
            <a:r>
              <a:rPr lang="fr-FR" sz="2000" dirty="0" smtClean="0">
                <a:solidFill>
                  <a:srgbClr val="205AA7"/>
                </a:solidFill>
                <a:latin typeface="Arial" panose="020B0604020202020204" pitchFamily="34" charset="0"/>
                <a:cs typeface="Arial" panose="020B0604020202020204" pitchFamily="34" charset="0"/>
              </a:rPr>
              <a:t>	Le </a:t>
            </a:r>
            <a:r>
              <a:rPr lang="fr-FR" sz="2000" dirty="0">
                <a:solidFill>
                  <a:srgbClr val="205AA7"/>
                </a:solidFill>
                <a:latin typeface="Arial" panose="020B0604020202020204" pitchFamily="34" charset="0"/>
                <a:cs typeface="Arial" panose="020B0604020202020204" pitchFamily="34" charset="0"/>
              </a:rPr>
              <a:t>commerçant n’a pas l’appoint</a:t>
            </a:r>
          </a:p>
          <a:p>
            <a:pPr marL="342900" indent="-342900" algn="just">
              <a:spcBef>
                <a:spcPts val="600"/>
              </a:spcBef>
              <a:buClr>
                <a:srgbClr val="F3953F"/>
              </a:buClr>
              <a:buFont typeface="Wingdings" panose="05000000000000000000" pitchFamily="2" charset="2"/>
              <a:buChar char="Ø"/>
            </a:pPr>
            <a:r>
              <a:rPr lang="fr-FR" sz="2000" dirty="0" smtClean="0">
                <a:solidFill>
                  <a:srgbClr val="205AA7"/>
                </a:solidFill>
                <a:latin typeface="Arial" panose="020B0604020202020204" pitchFamily="34" charset="0"/>
                <a:cs typeface="Arial" panose="020B0604020202020204" pitchFamily="34" charset="0"/>
              </a:rPr>
              <a:t>	La </a:t>
            </a:r>
            <a:r>
              <a:rPr lang="fr-FR" sz="2000" dirty="0">
                <a:solidFill>
                  <a:srgbClr val="205AA7"/>
                </a:solidFill>
                <a:latin typeface="Arial" panose="020B0604020202020204" pitchFamily="34" charset="0"/>
                <a:cs typeface="Arial" panose="020B0604020202020204" pitchFamily="34" charset="0"/>
              </a:rPr>
              <a:t>transaction est supérieure à 1 000 € pour des opérations avec un </a:t>
            </a:r>
            <a:r>
              <a:rPr lang="fr-FR" sz="2000" dirty="0" smtClean="0">
                <a:solidFill>
                  <a:srgbClr val="205AA7"/>
                </a:solidFill>
                <a:latin typeface="Arial" panose="020B0604020202020204" pitchFamily="34" charset="0"/>
                <a:cs typeface="Arial" panose="020B0604020202020204" pitchFamily="34" charset="0"/>
              </a:rPr>
              <a:t>commerçant</a:t>
            </a:r>
            <a:endParaRPr lang="fr-FR" sz="2000" dirty="0">
              <a:solidFill>
                <a:srgbClr val="205AA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40702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fld id="{F95454D5-F304-49E3-96AE-D0C8DC87B2EC}" type="slidenum">
              <a:rPr lang="fr-FR" altLang="fr-FR" smtClean="0"/>
              <a:pPr/>
              <a:t>26</a:t>
            </a:fld>
            <a:endParaRPr lang="fr-FR" altLang="fr-FR"/>
          </a:p>
        </p:txBody>
      </p:sp>
      <p:sp>
        <p:nvSpPr>
          <p:cNvPr id="167" name="Rectangle 166"/>
          <p:cNvSpPr/>
          <p:nvPr/>
        </p:nvSpPr>
        <p:spPr>
          <a:xfrm>
            <a:off x="38281" y="98629"/>
            <a:ext cx="9134288" cy="954107"/>
          </a:xfrm>
          <a:prstGeom prst="rect">
            <a:avLst/>
          </a:prstGeom>
        </p:spPr>
        <p:txBody>
          <a:bodyPr wrap="square">
            <a:spAutoFit/>
          </a:bodyPr>
          <a:lstStyle/>
          <a:p>
            <a:pPr algn="ctr"/>
            <a:r>
              <a:rPr lang="fr-FR" sz="2800" b="1" dirty="0" smtClean="0">
                <a:solidFill>
                  <a:prstClr val="white"/>
                </a:solidFill>
                <a:latin typeface="Arial" panose="020B0604020202020204" pitchFamily="34" charset="0"/>
                <a:cs typeface="Arial" panose="020B0604020202020204" pitchFamily="34" charset="0"/>
              </a:rPr>
              <a:t>Monnaie commerciale = monnaie scripturale           moyen de paiement</a:t>
            </a:r>
            <a:endParaRPr lang="fr-FR" sz="2800" dirty="0">
              <a:solidFill>
                <a:prstClr val="black"/>
              </a:solidFill>
              <a:latin typeface="Arial" panose="020B0604020202020204" pitchFamily="34" charset="0"/>
              <a:cs typeface="Arial" panose="020B0604020202020204" pitchFamily="34" charset="0"/>
            </a:endParaRPr>
          </a:p>
        </p:txBody>
      </p:sp>
      <p:sp>
        <p:nvSpPr>
          <p:cNvPr id="171" name="Rectangle 170"/>
          <p:cNvSpPr/>
          <p:nvPr/>
        </p:nvSpPr>
        <p:spPr>
          <a:xfrm>
            <a:off x="3016392" y="1101593"/>
            <a:ext cx="6156177" cy="794551"/>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smtClean="0">
                <a:solidFill>
                  <a:srgbClr val="2B5CAD"/>
                </a:solidFill>
              </a:rPr>
              <a:t>Ce n’est pas le cas de la monnaie commerciale ou de la monnaie scripturale</a:t>
            </a:r>
            <a:endParaRPr lang="fr-FR" sz="2400" kern="0" dirty="0">
              <a:solidFill>
                <a:srgbClr val="2B5CAD"/>
              </a:solidFill>
            </a:endParaRPr>
          </a:p>
        </p:txBody>
      </p:sp>
      <p:sp>
        <p:nvSpPr>
          <p:cNvPr id="9" name="ZoneTexte 8"/>
          <p:cNvSpPr txBox="1"/>
          <p:nvPr/>
        </p:nvSpPr>
        <p:spPr>
          <a:xfrm>
            <a:off x="472348" y="2204864"/>
            <a:ext cx="8189591" cy="1015663"/>
          </a:xfrm>
          <a:prstGeom prst="rect">
            <a:avLst/>
          </a:prstGeom>
          <a:noFill/>
        </p:spPr>
        <p:txBody>
          <a:bodyPr wrap="square" rtlCol="0">
            <a:spAutoFit/>
          </a:bodyPr>
          <a:lstStyle/>
          <a:p>
            <a:pPr algn="just">
              <a:spcBef>
                <a:spcPts val="600"/>
              </a:spcBef>
              <a:buClr>
                <a:srgbClr val="F3953F"/>
              </a:buClr>
            </a:pPr>
            <a:r>
              <a:rPr lang="fr-FR" sz="2000" dirty="0" smtClean="0">
                <a:solidFill>
                  <a:srgbClr val="205AA7"/>
                </a:solidFill>
                <a:latin typeface="Arial" panose="020B0604020202020204" pitchFamily="34" charset="0"/>
                <a:cs typeface="Arial" panose="020B0604020202020204" pitchFamily="34" charset="0"/>
              </a:rPr>
              <a:t>Nous utilisons la monnaie commerciale en ayant recours à différents moyens de paiement, parmi lesquels le virement, la carte bancaire, le chèque, et depuis peu le téléphone. </a:t>
            </a:r>
            <a:endParaRPr lang="fr-FR" sz="2000" b="1" dirty="0">
              <a:solidFill>
                <a:srgbClr val="205AA7"/>
              </a:solidFill>
              <a:latin typeface="Arial" panose="020B0604020202020204" pitchFamily="34" charset="0"/>
              <a:cs typeface="Arial" panose="020B0604020202020204" pitchFamily="34" charset="0"/>
            </a:endParaRPr>
          </a:p>
        </p:txBody>
      </p:sp>
      <p:sp>
        <p:nvSpPr>
          <p:cNvPr id="3" name="Non égal 2"/>
          <p:cNvSpPr/>
          <p:nvPr/>
        </p:nvSpPr>
        <p:spPr>
          <a:xfrm>
            <a:off x="2267744" y="712371"/>
            <a:ext cx="492729" cy="288032"/>
          </a:xfrm>
          <a:prstGeom prst="mathNotEqua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10" name="Image 9"/>
          <p:cNvPicPr>
            <a:picLocks noChangeAspect="1"/>
          </p:cNvPicPr>
          <p:nvPr/>
        </p:nvPicPr>
        <p:blipFill>
          <a:blip r:embed="rId3"/>
          <a:stretch>
            <a:fillRect/>
          </a:stretch>
        </p:blipFill>
        <p:spPr>
          <a:xfrm>
            <a:off x="1691680" y="3529247"/>
            <a:ext cx="5943600" cy="2124075"/>
          </a:xfrm>
          <a:prstGeom prst="rect">
            <a:avLst/>
          </a:prstGeom>
        </p:spPr>
      </p:pic>
    </p:spTree>
    <p:extLst>
      <p:ext uri="{BB962C8B-B14F-4D97-AF65-F5344CB8AC3E}">
        <p14:creationId xmlns:p14="http://schemas.microsoft.com/office/powerpoint/2010/main" val="38451692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fld id="{F95454D5-F304-49E3-96AE-D0C8DC87B2EC}" type="slidenum">
              <a:rPr lang="fr-FR" altLang="fr-FR" smtClean="0"/>
              <a:pPr/>
              <a:t>27</a:t>
            </a:fld>
            <a:endParaRPr lang="fr-FR" altLang="fr-FR"/>
          </a:p>
        </p:txBody>
      </p:sp>
      <p:sp>
        <p:nvSpPr>
          <p:cNvPr id="167" name="Rectangle 166"/>
          <p:cNvSpPr/>
          <p:nvPr/>
        </p:nvSpPr>
        <p:spPr>
          <a:xfrm>
            <a:off x="96336" y="269653"/>
            <a:ext cx="9134288" cy="523220"/>
          </a:xfrm>
          <a:prstGeom prst="rect">
            <a:avLst/>
          </a:prstGeom>
        </p:spPr>
        <p:txBody>
          <a:bodyPr wrap="square">
            <a:spAutoFit/>
          </a:bodyPr>
          <a:lstStyle/>
          <a:p>
            <a:pPr algn="ctr"/>
            <a:r>
              <a:rPr lang="fr-FR" sz="2800" b="1" dirty="0" smtClean="0">
                <a:solidFill>
                  <a:prstClr val="white"/>
                </a:solidFill>
                <a:latin typeface="Arial" panose="020B0604020202020204" pitchFamily="34" charset="0"/>
                <a:cs typeface="Arial" panose="020B0604020202020204" pitchFamily="34" charset="0"/>
              </a:rPr>
              <a:t>Les moyens de paiement scripturaux en France</a:t>
            </a:r>
            <a:endParaRPr lang="fr-FR" sz="2800" dirty="0">
              <a:solidFill>
                <a:prstClr val="black"/>
              </a:solidFill>
              <a:latin typeface="Arial" panose="020B0604020202020204" pitchFamily="34" charset="0"/>
              <a:cs typeface="Arial" panose="020B0604020202020204" pitchFamily="34" charset="0"/>
            </a:endParaRPr>
          </a:p>
        </p:txBody>
      </p:sp>
      <p:sp>
        <p:nvSpPr>
          <p:cNvPr id="171" name="Rectangle 170"/>
          <p:cNvSpPr/>
          <p:nvPr/>
        </p:nvSpPr>
        <p:spPr>
          <a:xfrm>
            <a:off x="2339752" y="1101593"/>
            <a:ext cx="6832817" cy="794551"/>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smtClean="0">
                <a:solidFill>
                  <a:srgbClr val="2B5CAD"/>
                </a:solidFill>
              </a:rPr>
              <a:t>25 milliards de transactions scripturales en 2020 soit</a:t>
            </a:r>
          </a:p>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smtClean="0">
                <a:solidFill>
                  <a:srgbClr val="2B5CAD"/>
                </a:solidFill>
              </a:rPr>
              <a:t>1 transaction par jour par Français</a:t>
            </a:r>
            <a:endParaRPr lang="fr-FR" sz="2400" kern="0" dirty="0">
              <a:solidFill>
                <a:srgbClr val="2B5CAD"/>
              </a:solidFill>
            </a:endParaRPr>
          </a:p>
        </p:txBody>
      </p:sp>
      <p:graphicFrame>
        <p:nvGraphicFramePr>
          <p:cNvPr id="8" name="Graphique 7"/>
          <p:cNvGraphicFramePr/>
          <p:nvPr>
            <p:extLst>
              <p:ext uri="{D42A27DB-BD31-4B8C-83A1-F6EECF244321}">
                <p14:modId xmlns:p14="http://schemas.microsoft.com/office/powerpoint/2010/main" val="2076739064"/>
              </p:ext>
            </p:extLst>
          </p:nvPr>
        </p:nvGraphicFramePr>
        <p:xfrm>
          <a:off x="899592" y="2204864"/>
          <a:ext cx="7201792" cy="48102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040023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772816"/>
            <a:ext cx="8446987" cy="4493538"/>
          </a:xfrm>
          <a:prstGeom prst="rect">
            <a:avLst/>
          </a:prstGeom>
        </p:spPr>
        <p:txBody>
          <a:bodyPr wrap="square">
            <a:spAutoFit/>
          </a:bodyPr>
          <a:lstStyle/>
          <a:p>
            <a:pPr marL="82550" lvl="1" indent="0" algn="just">
              <a:buNone/>
              <a:defRPr/>
            </a:pPr>
            <a:endParaRPr lang="fr-FR" sz="1600" dirty="0" smtClean="0">
              <a:solidFill>
                <a:srgbClr val="1F497D"/>
              </a:solidFill>
              <a:latin typeface="Calibri" panose="020F0502020204030204" pitchFamily="34" charset="0"/>
              <a:cs typeface="Calibri" panose="020F0502020204030204" pitchFamily="34" charset="0"/>
            </a:endParaRPr>
          </a:p>
          <a:p>
            <a:pPr marL="82550" lvl="1" indent="0" algn="just">
              <a:buNone/>
              <a:defRPr/>
            </a:pPr>
            <a:endParaRPr lang="fr-FR" sz="1600" dirty="0">
              <a:solidFill>
                <a:srgbClr val="1F497D"/>
              </a:solidFill>
              <a:latin typeface="Calibri" panose="020F0502020204030204" pitchFamily="34" charset="0"/>
              <a:cs typeface="Calibri" panose="020F0502020204030204" pitchFamily="34" charset="0"/>
            </a:endParaRPr>
          </a:p>
          <a:p>
            <a:pPr marL="82550" lvl="1" indent="0" algn="just">
              <a:buNone/>
              <a:defRPr/>
            </a:pPr>
            <a:endParaRPr lang="fr-FR" sz="1600" dirty="0" smtClean="0">
              <a:solidFill>
                <a:srgbClr val="1F497D"/>
              </a:solidFill>
              <a:latin typeface="Calibri" panose="020F0502020204030204" pitchFamily="34" charset="0"/>
              <a:cs typeface="Calibri" panose="020F0502020204030204" pitchFamily="34" charset="0"/>
            </a:endParaRPr>
          </a:p>
          <a:p>
            <a:pPr marL="82550" lvl="1" indent="0" algn="just">
              <a:buNone/>
              <a:defRPr/>
            </a:pPr>
            <a:endParaRPr lang="fr-FR" sz="1600" dirty="0">
              <a:solidFill>
                <a:srgbClr val="1F497D"/>
              </a:solidFill>
              <a:latin typeface="Calibri" panose="020F0502020204030204" pitchFamily="34" charset="0"/>
              <a:cs typeface="Calibri" panose="020F0502020204030204" pitchFamily="34" charset="0"/>
            </a:endParaRPr>
          </a:p>
          <a:p>
            <a:pPr marL="82550" lvl="1" indent="0" algn="just">
              <a:buNone/>
              <a:defRPr/>
            </a:pPr>
            <a:endParaRPr lang="fr-FR" sz="1600" dirty="0" smtClean="0">
              <a:solidFill>
                <a:srgbClr val="1F497D"/>
              </a:solidFill>
              <a:latin typeface="Calibri" panose="020F0502020204030204" pitchFamily="34" charset="0"/>
              <a:cs typeface="Calibri" panose="020F0502020204030204" pitchFamily="34" charset="0"/>
            </a:endParaRPr>
          </a:p>
          <a:p>
            <a:pPr marL="82550" lvl="1" indent="0" algn="just">
              <a:buNone/>
              <a:defRPr/>
            </a:pPr>
            <a:endParaRPr lang="fr-FR" sz="1600" dirty="0">
              <a:solidFill>
                <a:srgbClr val="1F497D"/>
              </a:solidFill>
              <a:latin typeface="Calibri" panose="020F0502020204030204" pitchFamily="34" charset="0"/>
              <a:cs typeface="Calibri" panose="020F0502020204030204" pitchFamily="34" charset="0"/>
            </a:endParaRPr>
          </a:p>
          <a:p>
            <a:pPr marL="82550" lvl="1" indent="0" algn="just">
              <a:buNone/>
              <a:defRPr/>
            </a:pPr>
            <a:endParaRPr lang="fr-FR" sz="1600" dirty="0" smtClean="0">
              <a:solidFill>
                <a:srgbClr val="1F497D"/>
              </a:solidFill>
              <a:latin typeface="Calibri" panose="020F0502020204030204" pitchFamily="34" charset="0"/>
              <a:cs typeface="Calibri" panose="020F0502020204030204" pitchFamily="34" charset="0"/>
            </a:endParaRPr>
          </a:p>
          <a:p>
            <a:pPr marL="82550" lvl="1" indent="0" algn="just">
              <a:buNone/>
              <a:defRPr/>
            </a:pPr>
            <a:endParaRPr lang="fr-FR" sz="1600" dirty="0">
              <a:solidFill>
                <a:srgbClr val="1F497D"/>
              </a:solidFill>
              <a:latin typeface="Calibri" panose="020F0502020204030204" pitchFamily="34" charset="0"/>
              <a:cs typeface="Calibri" panose="020F0502020204030204" pitchFamily="34" charset="0"/>
            </a:endParaRPr>
          </a:p>
          <a:p>
            <a:pPr marL="82550" lvl="1" indent="0" algn="just">
              <a:buNone/>
              <a:defRPr/>
            </a:pPr>
            <a:endParaRPr lang="fr-FR" sz="1600" dirty="0">
              <a:solidFill>
                <a:srgbClr val="1F497D"/>
              </a:solidFill>
              <a:latin typeface="Calibri" panose="020F0502020204030204" pitchFamily="34" charset="0"/>
              <a:cs typeface="Calibri" panose="020F0502020204030204" pitchFamily="34" charset="0"/>
            </a:endParaRPr>
          </a:p>
          <a:p>
            <a:pPr marL="82550" lvl="1" indent="0" algn="just">
              <a:buNone/>
              <a:defRPr/>
            </a:pPr>
            <a:endParaRPr lang="fr-FR" sz="1600" dirty="0" smtClean="0">
              <a:solidFill>
                <a:srgbClr val="1F497D"/>
              </a:solidFill>
              <a:latin typeface="Calibri" panose="020F0502020204030204" pitchFamily="34" charset="0"/>
              <a:cs typeface="Calibri" panose="020F0502020204030204" pitchFamily="34" charset="0"/>
            </a:endParaRPr>
          </a:p>
          <a:p>
            <a:pPr marL="82550" lvl="1" indent="0" algn="just">
              <a:buNone/>
              <a:defRPr/>
            </a:pPr>
            <a:endParaRPr lang="fr-FR" sz="1600" dirty="0">
              <a:solidFill>
                <a:srgbClr val="1F497D"/>
              </a:solidFill>
              <a:latin typeface="Calibri" panose="020F0502020204030204" pitchFamily="34" charset="0"/>
              <a:cs typeface="Calibri" panose="020F0502020204030204" pitchFamily="34" charset="0"/>
            </a:endParaRPr>
          </a:p>
          <a:p>
            <a:pPr marL="82550" lvl="1" indent="0" algn="just">
              <a:buNone/>
              <a:defRPr/>
            </a:pPr>
            <a:endParaRPr lang="fr-FR" sz="1600" dirty="0" smtClean="0">
              <a:solidFill>
                <a:srgbClr val="1F497D"/>
              </a:solidFill>
              <a:latin typeface="Calibri" panose="020F0502020204030204" pitchFamily="34" charset="0"/>
              <a:cs typeface="Calibri" panose="020F0502020204030204" pitchFamily="34" charset="0"/>
            </a:endParaRPr>
          </a:p>
          <a:p>
            <a:pPr marL="82550" lvl="1" indent="0" algn="just">
              <a:buNone/>
              <a:defRPr/>
            </a:pPr>
            <a:endParaRPr lang="fr-FR" sz="1600" dirty="0" smtClean="0">
              <a:solidFill>
                <a:srgbClr val="1F497D"/>
              </a:solidFill>
              <a:latin typeface="Calibri" panose="020F0502020204030204" pitchFamily="34" charset="0"/>
              <a:cs typeface="Calibri" panose="020F0502020204030204" pitchFamily="34" charset="0"/>
            </a:endParaRPr>
          </a:p>
          <a:p>
            <a:pPr marL="82550" lvl="1" indent="0" algn="just">
              <a:buNone/>
              <a:defRPr/>
            </a:pPr>
            <a:endParaRPr lang="fr-FR" sz="1600" dirty="0" smtClean="0">
              <a:solidFill>
                <a:srgbClr val="1F497D"/>
              </a:solidFill>
              <a:latin typeface="Calibri" panose="020F0502020204030204" pitchFamily="34" charset="0"/>
              <a:cs typeface="Calibri" panose="020F0502020204030204" pitchFamily="34" charset="0"/>
            </a:endParaRPr>
          </a:p>
          <a:p>
            <a:pPr marL="82550" lvl="1" indent="0" algn="just">
              <a:buNone/>
              <a:defRPr/>
            </a:pPr>
            <a:endParaRPr lang="fr-FR" sz="1600" dirty="0">
              <a:solidFill>
                <a:srgbClr val="1F497D"/>
              </a:solidFill>
              <a:latin typeface="Calibri" panose="020F0502020204030204" pitchFamily="34" charset="0"/>
              <a:cs typeface="Calibri" panose="020F0502020204030204" pitchFamily="34" charset="0"/>
            </a:endParaRPr>
          </a:p>
          <a:p>
            <a:pPr marL="82550" lvl="1" indent="0" algn="just">
              <a:buNone/>
              <a:defRPr/>
            </a:pPr>
            <a:endParaRPr lang="fr-FR" sz="1600" dirty="0" smtClean="0">
              <a:solidFill>
                <a:srgbClr val="1F497D"/>
              </a:solidFill>
              <a:latin typeface="Calibri" panose="020F0502020204030204" pitchFamily="34" charset="0"/>
              <a:cs typeface="Calibri" panose="020F0502020204030204" pitchFamily="34" charset="0"/>
            </a:endParaRPr>
          </a:p>
          <a:p>
            <a:pPr marL="82550" lvl="1" indent="0" algn="just">
              <a:buNone/>
              <a:defRPr/>
            </a:pPr>
            <a:endParaRPr lang="fr-FR" sz="1600" dirty="0" smtClean="0">
              <a:solidFill>
                <a:srgbClr val="1F497D"/>
              </a:solidFill>
              <a:latin typeface="Calibri" panose="020F0502020204030204" pitchFamily="34" charset="0"/>
              <a:cs typeface="Calibri" panose="020F0502020204030204" pitchFamily="34" charset="0"/>
            </a:endParaRPr>
          </a:p>
          <a:p>
            <a:pPr marL="82550" lvl="1" indent="0" algn="just">
              <a:buNone/>
              <a:defRPr/>
            </a:pPr>
            <a:endParaRPr lang="fr-FR" sz="1400" dirty="0" smtClean="0">
              <a:solidFill>
                <a:srgbClr val="1F497D"/>
              </a:solidFill>
              <a:latin typeface="Calibri" panose="020F0502020204030204" pitchFamily="34" charset="0"/>
              <a:cs typeface="Calibri" panose="020F0502020204030204" pitchFamily="34" charset="0"/>
            </a:endParaRPr>
          </a:p>
        </p:txBody>
      </p:sp>
      <p:sp>
        <p:nvSpPr>
          <p:cNvPr id="8" name="Rectangle 7"/>
          <p:cNvSpPr/>
          <p:nvPr/>
        </p:nvSpPr>
        <p:spPr>
          <a:xfrm>
            <a:off x="0" y="137296"/>
            <a:ext cx="9144000" cy="954107"/>
          </a:xfrm>
          <a:prstGeom prst="rect">
            <a:avLst/>
          </a:prstGeom>
        </p:spPr>
        <p:txBody>
          <a:bodyPr wrap="square">
            <a:spAutoFit/>
          </a:bodyPr>
          <a:lstStyle/>
          <a:p>
            <a:pPr algn="ctr"/>
            <a:r>
              <a:rPr lang="fr-FR" sz="2800" b="1" dirty="0" smtClean="0">
                <a:solidFill>
                  <a:prstClr val="white"/>
                </a:solidFill>
                <a:latin typeface="Arial" panose="020B0604020202020204" pitchFamily="34" charset="0"/>
                <a:cs typeface="Arial" panose="020B0604020202020204" pitchFamily="34" charset="0"/>
              </a:rPr>
              <a:t>La tendance à la dématérialisation des paiements pour les commerces de proximité</a:t>
            </a:r>
            <a:endParaRPr lang="fr-FR" sz="2800" dirty="0">
              <a:solidFill>
                <a:prstClr val="black"/>
              </a:solidFill>
              <a:latin typeface="Arial" panose="020B0604020202020204" pitchFamily="34" charset="0"/>
              <a:cs typeface="Arial" panose="020B0604020202020204" pitchFamily="34" charset="0"/>
            </a:endParaRPr>
          </a:p>
        </p:txBody>
      </p:sp>
      <p:graphicFrame>
        <p:nvGraphicFramePr>
          <p:cNvPr id="9" name="Graphique 8"/>
          <p:cNvGraphicFramePr>
            <a:graphicFrameLocks/>
          </p:cNvGraphicFramePr>
          <p:nvPr>
            <p:extLst>
              <p:ext uri="{D42A27DB-BD31-4B8C-83A1-F6EECF244321}">
                <p14:modId xmlns:p14="http://schemas.microsoft.com/office/powerpoint/2010/main" val="717153504"/>
              </p:ext>
            </p:extLst>
          </p:nvPr>
        </p:nvGraphicFramePr>
        <p:xfrm>
          <a:off x="791580" y="1628800"/>
          <a:ext cx="7560840" cy="47815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997312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fld id="{F95454D5-F304-49E3-96AE-D0C8DC87B2EC}" type="slidenum">
              <a:rPr lang="fr-FR" altLang="fr-FR" smtClean="0"/>
              <a:pPr/>
              <a:t>29</a:t>
            </a:fld>
            <a:endParaRPr lang="fr-FR" altLang="fr-FR"/>
          </a:p>
        </p:txBody>
      </p:sp>
      <p:sp>
        <p:nvSpPr>
          <p:cNvPr id="167" name="Rectangle 166"/>
          <p:cNvSpPr/>
          <p:nvPr/>
        </p:nvSpPr>
        <p:spPr>
          <a:xfrm>
            <a:off x="0" y="332656"/>
            <a:ext cx="9134288" cy="523220"/>
          </a:xfrm>
          <a:prstGeom prst="rect">
            <a:avLst/>
          </a:prstGeom>
        </p:spPr>
        <p:txBody>
          <a:bodyPr wrap="square">
            <a:spAutoFit/>
          </a:bodyPr>
          <a:lstStyle/>
          <a:p>
            <a:pPr algn="ctr"/>
            <a:r>
              <a:rPr lang="fr-FR" sz="2800" b="1" dirty="0" smtClean="0">
                <a:solidFill>
                  <a:prstClr val="white"/>
                </a:solidFill>
                <a:latin typeface="Arial" panose="020B0604020202020204" pitchFamily="34" charset="0"/>
                <a:cs typeface="Arial" panose="020B0604020202020204" pitchFamily="34" charset="0"/>
              </a:rPr>
              <a:t>Le mouvement de dématérialisation des paiements</a:t>
            </a:r>
            <a:endParaRPr lang="fr-FR" sz="2800" dirty="0">
              <a:solidFill>
                <a:prstClr val="black"/>
              </a:solidFill>
              <a:latin typeface="Arial" panose="020B0604020202020204" pitchFamily="34" charset="0"/>
              <a:cs typeface="Arial" panose="020B0604020202020204" pitchFamily="34" charset="0"/>
            </a:endParaRPr>
          </a:p>
        </p:txBody>
      </p:sp>
      <p:sp>
        <p:nvSpPr>
          <p:cNvPr id="168" name="Rectangle 167"/>
          <p:cNvSpPr/>
          <p:nvPr/>
        </p:nvSpPr>
        <p:spPr>
          <a:xfrm>
            <a:off x="4572000" y="1052736"/>
            <a:ext cx="4572000" cy="504056"/>
          </a:xfrm>
          <a:prstGeom prst="rect">
            <a:avLst/>
          </a:prstGeom>
          <a:solidFill>
            <a:srgbClr val="F79646">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000" b="1" kern="0" noProof="0" dirty="0" smtClean="0">
                <a:solidFill>
                  <a:srgbClr val="2B5CAD"/>
                </a:solidFill>
                <a:latin typeface="+mn-lt"/>
              </a:rPr>
              <a:t>Les évolutions récentes</a:t>
            </a:r>
            <a:endParaRPr kumimoji="0" lang="fr-FR" sz="2000" b="0" i="0" u="none" strike="noStrike" kern="0" cap="none" spc="0" normalizeH="0" baseline="0" noProof="0" dirty="0" smtClean="0">
              <a:ln>
                <a:noFill/>
              </a:ln>
              <a:solidFill>
                <a:srgbClr val="2B5CAD"/>
              </a:solidFill>
              <a:effectLst/>
              <a:uLnTx/>
              <a:uFillTx/>
              <a:latin typeface="+mn-lt"/>
            </a:endParaRPr>
          </a:p>
        </p:txBody>
      </p:sp>
      <p:sp>
        <p:nvSpPr>
          <p:cNvPr id="169" name="Rectangle 168"/>
          <p:cNvSpPr/>
          <p:nvPr/>
        </p:nvSpPr>
        <p:spPr>
          <a:xfrm>
            <a:off x="4583328"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170" name="Rectangle 169"/>
          <p:cNvSpPr/>
          <p:nvPr/>
        </p:nvSpPr>
        <p:spPr>
          <a:xfrm>
            <a:off x="4583327" y="1059658"/>
            <a:ext cx="4572001" cy="497134"/>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171" name="Rectangle 170"/>
          <p:cNvSpPr/>
          <p:nvPr/>
        </p:nvSpPr>
        <p:spPr>
          <a:xfrm>
            <a:off x="4572000"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smtClean="0">
                <a:solidFill>
                  <a:srgbClr val="2B5CAD"/>
                </a:solidFill>
              </a:rPr>
              <a:t>accéléré par la crise sanitaire</a:t>
            </a:r>
            <a:endParaRPr lang="fr-FR" sz="2400" kern="0" dirty="0">
              <a:solidFill>
                <a:srgbClr val="2B5CAD"/>
              </a:solidFill>
            </a:endParaRPr>
          </a:p>
        </p:txBody>
      </p:sp>
      <p:pic>
        <p:nvPicPr>
          <p:cNvPr id="3" name="Image 2"/>
          <p:cNvPicPr>
            <a:picLocks noChangeAspect="1"/>
          </p:cNvPicPr>
          <p:nvPr/>
        </p:nvPicPr>
        <p:blipFill>
          <a:blip r:embed="rId3"/>
          <a:stretch>
            <a:fillRect/>
          </a:stretch>
        </p:blipFill>
        <p:spPr>
          <a:xfrm>
            <a:off x="313482" y="2186225"/>
            <a:ext cx="8517036" cy="3469210"/>
          </a:xfrm>
          <a:prstGeom prst="rect">
            <a:avLst/>
          </a:prstGeom>
        </p:spPr>
      </p:pic>
      <p:sp>
        <p:nvSpPr>
          <p:cNvPr id="9" name="Rectangle 8"/>
          <p:cNvSpPr/>
          <p:nvPr/>
        </p:nvSpPr>
        <p:spPr>
          <a:xfrm>
            <a:off x="2195736" y="6104323"/>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smtClean="0">
                <a:solidFill>
                  <a:srgbClr val="2B5CAD"/>
                </a:solidFill>
              </a:rPr>
              <a:t>L’essor du paiement mobile</a:t>
            </a:r>
            <a:endParaRPr lang="fr-FR" sz="2400" kern="0" dirty="0">
              <a:solidFill>
                <a:srgbClr val="2B5CAD"/>
              </a:solidFill>
            </a:endParaRPr>
          </a:p>
        </p:txBody>
      </p:sp>
    </p:spTree>
    <p:extLst>
      <p:ext uri="{BB962C8B-B14F-4D97-AF65-F5344CB8AC3E}">
        <p14:creationId xmlns:p14="http://schemas.microsoft.com/office/powerpoint/2010/main" val="38095456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fld id="{F95454D5-F304-49E3-96AE-D0C8DC87B2EC}" type="slidenum">
              <a:rPr lang="fr-FR" altLang="fr-FR" smtClean="0"/>
              <a:pPr/>
              <a:t>3</a:t>
            </a:fld>
            <a:endParaRPr lang="fr-FR" altLang="fr-FR"/>
          </a:p>
        </p:txBody>
      </p:sp>
      <p:sp>
        <p:nvSpPr>
          <p:cNvPr id="4" name="Rectangle 3"/>
          <p:cNvSpPr/>
          <p:nvPr/>
        </p:nvSpPr>
        <p:spPr>
          <a:xfrm>
            <a:off x="0" y="332656"/>
            <a:ext cx="9143999" cy="523220"/>
          </a:xfrm>
          <a:prstGeom prst="rect">
            <a:avLst/>
          </a:prstGeom>
        </p:spPr>
        <p:txBody>
          <a:bodyPr wrap="square">
            <a:spAutoFit/>
          </a:bodyPr>
          <a:lstStyle/>
          <a:p>
            <a:pPr algn="ctr"/>
            <a:r>
              <a:rPr lang="fr-FR" sz="2800" b="1" dirty="0">
                <a:solidFill>
                  <a:prstClr val="white"/>
                </a:solidFill>
                <a:latin typeface="Arial" panose="020B0604020202020204" pitchFamily="34" charset="0"/>
                <a:cs typeface="Arial" panose="020B0604020202020204" pitchFamily="34" charset="0"/>
              </a:rPr>
              <a:t>La monnaie sous toutes ses formes</a:t>
            </a:r>
          </a:p>
        </p:txBody>
      </p:sp>
      <p:sp>
        <p:nvSpPr>
          <p:cNvPr id="15" name="ZoneTexte 14"/>
          <p:cNvSpPr txBox="1"/>
          <p:nvPr/>
        </p:nvSpPr>
        <p:spPr>
          <a:xfrm>
            <a:off x="700930" y="2375183"/>
            <a:ext cx="7687493" cy="4524315"/>
          </a:xfrm>
          <a:prstGeom prst="rect">
            <a:avLst/>
          </a:prstGeom>
          <a:noFill/>
        </p:spPr>
        <p:txBody>
          <a:bodyPr wrap="square" rtlCol="0">
            <a:spAutoFit/>
          </a:bodyPr>
          <a:lstStyle/>
          <a:p>
            <a:pPr algn="ctr" eaLnBrk="1" fontAlgn="auto" hangingPunct="1">
              <a:spcBef>
                <a:spcPts val="0"/>
              </a:spcBef>
              <a:spcAft>
                <a:spcPts val="0"/>
              </a:spcAft>
            </a:pPr>
            <a:r>
              <a:rPr lang="fr-FR" sz="2400" b="1" cap="all" dirty="0" smtClean="0">
                <a:solidFill>
                  <a:srgbClr val="1F497D"/>
                </a:solidFill>
                <a:latin typeface="Calibri"/>
              </a:rPr>
              <a:t>histoire et définition de </a:t>
            </a:r>
            <a:r>
              <a:rPr lang="fr-FR" sz="2400" b="1" cap="all" dirty="0">
                <a:solidFill>
                  <a:srgbClr val="1F497D"/>
                </a:solidFill>
                <a:latin typeface="Calibri"/>
              </a:rPr>
              <a:t>la monnaie</a:t>
            </a:r>
          </a:p>
          <a:p>
            <a:pPr algn="ctr" eaLnBrk="1" fontAlgn="auto" hangingPunct="1">
              <a:spcBef>
                <a:spcPts val="0"/>
              </a:spcBef>
              <a:spcAft>
                <a:spcPts val="0"/>
              </a:spcAft>
              <a:defRPr/>
            </a:pPr>
            <a:endParaRPr lang="fr-FR" sz="2400" cap="all" dirty="0" smtClean="0">
              <a:solidFill>
                <a:srgbClr val="1F497D"/>
              </a:solidFill>
              <a:latin typeface="Calibri"/>
            </a:endParaRPr>
          </a:p>
          <a:p>
            <a:pPr algn="ctr" eaLnBrk="1" fontAlgn="auto" hangingPunct="1">
              <a:spcBef>
                <a:spcPts val="0"/>
              </a:spcBef>
              <a:spcAft>
                <a:spcPts val="0"/>
              </a:spcAft>
              <a:defRPr/>
            </a:pPr>
            <a:endParaRPr lang="fr-FR" sz="2400" cap="all" dirty="0" smtClean="0">
              <a:solidFill>
                <a:srgbClr val="1F497D"/>
              </a:solidFill>
              <a:latin typeface="Calibri"/>
            </a:endParaRPr>
          </a:p>
          <a:p>
            <a:pPr algn="ctr" eaLnBrk="1" fontAlgn="auto" hangingPunct="1">
              <a:spcBef>
                <a:spcPts val="0"/>
              </a:spcBef>
              <a:spcAft>
                <a:spcPts val="0"/>
              </a:spcAft>
              <a:defRPr/>
            </a:pPr>
            <a:r>
              <a:rPr lang="fr-FR" sz="2400" cap="all" dirty="0" smtClean="0">
                <a:solidFill>
                  <a:srgbClr val="4F81BD"/>
                </a:solidFill>
                <a:latin typeface="Calibri"/>
              </a:rPr>
              <a:t>Les </a:t>
            </a:r>
            <a:r>
              <a:rPr lang="fr-FR" sz="2400" cap="all" dirty="0">
                <a:solidFill>
                  <a:srgbClr val="4F81BD"/>
                </a:solidFill>
                <a:latin typeface="Calibri"/>
              </a:rPr>
              <a:t>différentes formes de </a:t>
            </a:r>
            <a:r>
              <a:rPr lang="fr-FR" sz="2400" cap="all" dirty="0" smtClean="0">
                <a:solidFill>
                  <a:srgbClr val="4F81BD"/>
                </a:solidFill>
                <a:latin typeface="Calibri"/>
              </a:rPr>
              <a:t>monnaie</a:t>
            </a:r>
          </a:p>
          <a:p>
            <a:pPr algn="ctr" eaLnBrk="1" fontAlgn="auto" hangingPunct="1">
              <a:spcBef>
                <a:spcPts val="0"/>
              </a:spcBef>
              <a:spcAft>
                <a:spcPts val="0"/>
              </a:spcAft>
              <a:defRPr/>
            </a:pPr>
            <a:endParaRPr lang="fr-FR" sz="2400" cap="all" dirty="0" smtClean="0">
              <a:solidFill>
                <a:srgbClr val="6C77C6"/>
              </a:solidFill>
              <a:latin typeface="Calibri"/>
            </a:endParaRPr>
          </a:p>
          <a:p>
            <a:pPr algn="ctr" eaLnBrk="1" fontAlgn="auto" hangingPunct="1">
              <a:spcBef>
                <a:spcPts val="0"/>
              </a:spcBef>
              <a:spcAft>
                <a:spcPts val="0"/>
              </a:spcAft>
              <a:defRPr/>
            </a:pPr>
            <a:endParaRPr lang="fr-FR" sz="2400" cap="all" dirty="0" smtClean="0">
              <a:solidFill>
                <a:srgbClr val="6C77C6"/>
              </a:solidFill>
              <a:latin typeface="Calibri"/>
            </a:endParaRPr>
          </a:p>
          <a:p>
            <a:pPr algn="ctr" eaLnBrk="1" fontAlgn="auto" hangingPunct="1">
              <a:spcBef>
                <a:spcPts val="0"/>
              </a:spcBef>
              <a:spcAft>
                <a:spcPts val="0"/>
              </a:spcAft>
            </a:pPr>
            <a:r>
              <a:rPr lang="fr-FR" sz="2400" cap="all" dirty="0">
                <a:solidFill>
                  <a:srgbClr val="4F81BD"/>
                </a:solidFill>
                <a:latin typeface="Calibri"/>
              </a:rPr>
              <a:t>NE PAS CONFONDRE MONNAIES ET MOYENS DE PAIEMENT</a:t>
            </a:r>
          </a:p>
          <a:p>
            <a:pPr algn="ctr" eaLnBrk="1" fontAlgn="auto" hangingPunct="1">
              <a:spcBef>
                <a:spcPts val="0"/>
              </a:spcBef>
              <a:spcAft>
                <a:spcPts val="0"/>
              </a:spcAft>
            </a:pPr>
            <a:endParaRPr lang="fr-FR" sz="2400" cap="all" dirty="0" smtClean="0">
              <a:solidFill>
                <a:srgbClr val="4F81BD"/>
              </a:solidFill>
              <a:latin typeface="Calibri"/>
            </a:endParaRPr>
          </a:p>
          <a:p>
            <a:pPr algn="ctr" eaLnBrk="1" fontAlgn="auto" hangingPunct="1">
              <a:spcBef>
                <a:spcPts val="0"/>
              </a:spcBef>
              <a:spcAft>
                <a:spcPts val="0"/>
              </a:spcAft>
            </a:pPr>
            <a:endParaRPr lang="fr-FR" sz="2400" cap="all" dirty="0">
              <a:solidFill>
                <a:srgbClr val="4F81BD"/>
              </a:solidFill>
              <a:latin typeface="Calibri"/>
            </a:endParaRPr>
          </a:p>
          <a:p>
            <a:pPr algn="ctr" eaLnBrk="1" fontAlgn="auto" hangingPunct="1">
              <a:spcBef>
                <a:spcPts val="0"/>
              </a:spcBef>
              <a:spcAft>
                <a:spcPts val="0"/>
              </a:spcAft>
            </a:pPr>
            <a:r>
              <a:rPr lang="fr-FR" sz="2400" cap="all" dirty="0" smtClean="0">
                <a:solidFill>
                  <a:srgbClr val="4F81BD"/>
                </a:solidFill>
                <a:latin typeface="Calibri"/>
              </a:rPr>
              <a:t>Monnaies </a:t>
            </a:r>
            <a:r>
              <a:rPr lang="fr-FR" sz="2400" cap="all" dirty="0">
                <a:solidFill>
                  <a:srgbClr val="4F81BD"/>
                </a:solidFill>
                <a:latin typeface="Calibri"/>
              </a:rPr>
              <a:t>numériques et </a:t>
            </a:r>
            <a:r>
              <a:rPr lang="fr-FR" sz="2400" cap="all" dirty="0" smtClean="0">
                <a:solidFill>
                  <a:srgbClr val="4F81BD"/>
                </a:solidFill>
                <a:latin typeface="Calibri"/>
              </a:rPr>
              <a:t>crypto-actifs</a:t>
            </a:r>
          </a:p>
          <a:p>
            <a:pPr algn="ctr" eaLnBrk="1" fontAlgn="auto" hangingPunct="1">
              <a:spcBef>
                <a:spcPts val="0"/>
              </a:spcBef>
              <a:spcAft>
                <a:spcPts val="0"/>
              </a:spcAft>
            </a:pPr>
            <a:endParaRPr lang="fr-FR" sz="2400" cap="all" dirty="0">
              <a:solidFill>
                <a:srgbClr val="4F81BD"/>
              </a:solidFill>
              <a:latin typeface="Calibri"/>
            </a:endParaRPr>
          </a:p>
          <a:p>
            <a:pPr algn="ctr" eaLnBrk="1" fontAlgn="auto" hangingPunct="1">
              <a:spcBef>
                <a:spcPts val="0"/>
              </a:spcBef>
              <a:spcAft>
                <a:spcPts val="0"/>
              </a:spcAft>
            </a:pPr>
            <a:endParaRPr lang="fr-FR" sz="2400" cap="all" dirty="0" smtClean="0">
              <a:solidFill>
                <a:srgbClr val="4F81BD"/>
              </a:solidFill>
              <a:latin typeface="Calibri"/>
            </a:endParaRPr>
          </a:p>
        </p:txBody>
      </p:sp>
      <p:graphicFrame>
        <p:nvGraphicFramePr>
          <p:cNvPr id="16" name="Diagramme 15"/>
          <p:cNvGraphicFramePr/>
          <p:nvPr>
            <p:extLst>
              <p:ext uri="{D42A27DB-BD31-4B8C-83A1-F6EECF244321}">
                <p14:modId xmlns:p14="http://schemas.microsoft.com/office/powerpoint/2010/main" val="3547211568"/>
              </p:ext>
            </p:extLst>
          </p:nvPr>
        </p:nvGraphicFramePr>
        <p:xfrm>
          <a:off x="4256945" y="1700808"/>
          <a:ext cx="564736" cy="566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7" name="Diagramme 16"/>
          <p:cNvGraphicFramePr/>
          <p:nvPr>
            <p:extLst/>
          </p:nvPr>
        </p:nvGraphicFramePr>
        <p:xfrm>
          <a:off x="4306626" y="3941507"/>
          <a:ext cx="553405" cy="52652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8" name="Groupe 17"/>
          <p:cNvGrpSpPr/>
          <p:nvPr/>
        </p:nvGrpSpPr>
        <p:grpSpPr>
          <a:xfrm>
            <a:off x="4202958" y="4011574"/>
            <a:ext cx="526383" cy="526383"/>
            <a:chOff x="0" y="145"/>
            <a:chExt cx="526383" cy="526383"/>
          </a:xfrm>
        </p:grpSpPr>
        <p:sp>
          <p:nvSpPr>
            <p:cNvPr id="19" name="Ellipse 18"/>
            <p:cNvSpPr/>
            <p:nvPr/>
          </p:nvSpPr>
          <p:spPr>
            <a:xfrm>
              <a:off x="0" y="145"/>
              <a:ext cx="526383" cy="526383"/>
            </a:xfrm>
            <a:prstGeom prst="ellips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20" name="Ellipse 4"/>
            <p:cNvSpPr txBox="1"/>
            <p:nvPr/>
          </p:nvSpPr>
          <p:spPr>
            <a:xfrm>
              <a:off x="90596" y="72036"/>
              <a:ext cx="372209" cy="372209"/>
            </a:xfrm>
            <a:prstGeom prst="rect">
              <a:avLst/>
            </a:prstGeom>
            <a:noFill/>
            <a:ln>
              <a:noFill/>
            </a:ln>
            <a:effectLst/>
          </p:spPr>
          <p:txBody>
            <a:bodyPr spcFirstLastPara="0" vert="horz" wrap="square" lIns="27940" tIns="27940" rIns="27940" bIns="27940" numCol="1" spcCol="1270" anchor="ctr" anchorCtr="0">
              <a:noAutofit/>
            </a:bodyPr>
            <a:lstStyle/>
            <a:p>
              <a:pPr marL="0" marR="0" lvl="0" indent="0" algn="ctr" defTabSz="977900" eaLnBrk="1" fontAlgn="auto" latinLnBrk="0" hangingPunct="1">
                <a:lnSpc>
                  <a:spcPct val="90000"/>
                </a:lnSpc>
                <a:spcBef>
                  <a:spcPts val="0"/>
                </a:spcBef>
                <a:spcAft>
                  <a:spcPct val="35000"/>
                </a:spcAft>
                <a:buClrTx/>
                <a:buSzTx/>
                <a:buFontTx/>
                <a:buNone/>
                <a:tabLst/>
                <a:defRPr/>
              </a:pPr>
              <a:r>
                <a:rPr kumimoji="0" lang="fr-FR" sz="2200" b="0" i="0" u="none" strike="noStrike" kern="0" cap="none" spc="0" normalizeH="0" baseline="0" noProof="0" dirty="0" smtClean="0">
                  <a:ln>
                    <a:noFill/>
                  </a:ln>
                  <a:solidFill>
                    <a:prstClr val="white"/>
                  </a:solidFill>
                  <a:effectLst/>
                  <a:uLnTx/>
                  <a:uFillTx/>
                  <a:latin typeface="Calibri"/>
                  <a:ea typeface="+mn-ea"/>
                  <a:cs typeface="+mn-cs"/>
                </a:rPr>
                <a:t>3</a:t>
              </a:r>
            </a:p>
          </p:txBody>
        </p:sp>
      </p:grpSp>
      <p:grpSp>
        <p:nvGrpSpPr>
          <p:cNvPr id="21" name="Groupe 20"/>
          <p:cNvGrpSpPr/>
          <p:nvPr/>
        </p:nvGrpSpPr>
        <p:grpSpPr>
          <a:xfrm>
            <a:off x="4256945" y="2849140"/>
            <a:ext cx="526383" cy="526383"/>
            <a:chOff x="0" y="145"/>
            <a:chExt cx="526383" cy="526383"/>
          </a:xfrm>
        </p:grpSpPr>
        <p:sp>
          <p:nvSpPr>
            <p:cNvPr id="22" name="Ellipse 21"/>
            <p:cNvSpPr/>
            <p:nvPr/>
          </p:nvSpPr>
          <p:spPr>
            <a:xfrm>
              <a:off x="0" y="145"/>
              <a:ext cx="526383" cy="526383"/>
            </a:xfrm>
            <a:prstGeom prst="ellips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23" name="Ellipse 4"/>
            <p:cNvSpPr txBox="1"/>
            <p:nvPr/>
          </p:nvSpPr>
          <p:spPr>
            <a:xfrm>
              <a:off x="77086" y="94298"/>
              <a:ext cx="372209" cy="372209"/>
            </a:xfrm>
            <a:prstGeom prst="rect">
              <a:avLst/>
            </a:prstGeom>
            <a:noFill/>
            <a:ln>
              <a:noFill/>
            </a:ln>
            <a:effectLst/>
          </p:spPr>
          <p:txBody>
            <a:bodyPr spcFirstLastPara="0" vert="horz" wrap="square" lIns="27940" tIns="27940" rIns="27940" bIns="27940" numCol="1" spcCol="1270" anchor="ctr" anchorCtr="0">
              <a:noAutofit/>
            </a:bodyPr>
            <a:lstStyle/>
            <a:p>
              <a:pPr marL="0" marR="0" lvl="0" indent="0" algn="ctr" defTabSz="977900" eaLnBrk="1" fontAlgn="auto" latinLnBrk="0" hangingPunct="1">
                <a:lnSpc>
                  <a:spcPct val="90000"/>
                </a:lnSpc>
                <a:spcBef>
                  <a:spcPts val="0"/>
                </a:spcBef>
                <a:spcAft>
                  <a:spcPct val="35000"/>
                </a:spcAft>
                <a:buClrTx/>
                <a:buSzTx/>
                <a:buFontTx/>
                <a:buNone/>
                <a:tabLst/>
                <a:defRPr/>
              </a:pPr>
              <a:r>
                <a:rPr kumimoji="0" lang="fr-FR" sz="2200" b="0" i="0" u="none" strike="noStrike" kern="0" cap="none" spc="0" normalizeH="0" baseline="0" noProof="0" dirty="0" smtClean="0">
                  <a:ln>
                    <a:noFill/>
                  </a:ln>
                  <a:solidFill>
                    <a:prstClr val="white"/>
                  </a:solidFill>
                  <a:effectLst/>
                  <a:uLnTx/>
                  <a:uFillTx/>
                  <a:latin typeface="Calibri"/>
                  <a:ea typeface="+mn-ea"/>
                  <a:cs typeface="+mn-cs"/>
                </a:rPr>
                <a:t>2</a:t>
              </a:r>
            </a:p>
          </p:txBody>
        </p:sp>
      </p:grpSp>
      <p:sp>
        <p:nvSpPr>
          <p:cNvPr id="27" name="Rectangle 26"/>
          <p:cNvSpPr/>
          <p:nvPr/>
        </p:nvSpPr>
        <p:spPr>
          <a:xfrm>
            <a:off x="4583328"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14" name="Rectangle 13"/>
          <p:cNvSpPr/>
          <p:nvPr/>
        </p:nvSpPr>
        <p:spPr>
          <a:xfrm>
            <a:off x="4583327" y="1059658"/>
            <a:ext cx="4572001" cy="497134"/>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28" name="Rectangle 27"/>
          <p:cNvSpPr/>
          <p:nvPr/>
        </p:nvSpPr>
        <p:spPr>
          <a:xfrm>
            <a:off x="4572000"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smtClean="0">
                <a:solidFill>
                  <a:srgbClr val="2B5CAD"/>
                </a:solidFill>
              </a:rPr>
              <a:t>Sommaire</a:t>
            </a:r>
            <a:endParaRPr lang="fr-FR" sz="2400" kern="0" dirty="0">
              <a:solidFill>
                <a:srgbClr val="2B5CAD"/>
              </a:solidFill>
            </a:endParaRPr>
          </a:p>
        </p:txBody>
      </p:sp>
      <p:grpSp>
        <p:nvGrpSpPr>
          <p:cNvPr id="24" name="Groupe 23"/>
          <p:cNvGrpSpPr/>
          <p:nvPr/>
        </p:nvGrpSpPr>
        <p:grpSpPr>
          <a:xfrm>
            <a:off x="4202958" y="5122423"/>
            <a:ext cx="526383" cy="526383"/>
            <a:chOff x="0" y="145"/>
            <a:chExt cx="526383" cy="526383"/>
          </a:xfrm>
        </p:grpSpPr>
        <p:sp>
          <p:nvSpPr>
            <p:cNvPr id="25" name="Ellipse 24"/>
            <p:cNvSpPr/>
            <p:nvPr/>
          </p:nvSpPr>
          <p:spPr>
            <a:xfrm>
              <a:off x="0" y="145"/>
              <a:ext cx="526383" cy="526383"/>
            </a:xfrm>
            <a:prstGeom prst="ellips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26" name="Ellipse 4"/>
            <p:cNvSpPr txBox="1"/>
            <p:nvPr/>
          </p:nvSpPr>
          <p:spPr>
            <a:xfrm>
              <a:off x="90596" y="72036"/>
              <a:ext cx="372209" cy="372209"/>
            </a:xfrm>
            <a:prstGeom prst="rect">
              <a:avLst/>
            </a:prstGeom>
            <a:noFill/>
            <a:ln>
              <a:noFill/>
            </a:ln>
            <a:effectLst/>
          </p:spPr>
          <p:txBody>
            <a:bodyPr spcFirstLastPara="0" vert="horz" wrap="square" lIns="27940" tIns="27940" rIns="27940" bIns="27940" numCol="1" spcCol="1270" anchor="ctr" anchorCtr="0">
              <a:noAutofit/>
            </a:bodyPr>
            <a:lstStyle/>
            <a:p>
              <a:pPr marL="0" marR="0" lvl="0" indent="0" algn="ctr" defTabSz="977900" eaLnBrk="1" fontAlgn="auto" latinLnBrk="0" hangingPunct="1">
                <a:lnSpc>
                  <a:spcPct val="90000"/>
                </a:lnSpc>
                <a:spcBef>
                  <a:spcPts val="0"/>
                </a:spcBef>
                <a:spcAft>
                  <a:spcPct val="35000"/>
                </a:spcAft>
                <a:buClrTx/>
                <a:buSzTx/>
                <a:buFontTx/>
                <a:buNone/>
                <a:tabLst/>
                <a:defRPr/>
              </a:pPr>
              <a:r>
                <a:rPr kumimoji="0" lang="fr-FR" sz="2200" b="0" i="0" u="none" strike="noStrike" kern="0" cap="none" spc="0" normalizeH="0" baseline="0" noProof="0" dirty="0" smtClean="0">
                  <a:ln>
                    <a:noFill/>
                  </a:ln>
                  <a:solidFill>
                    <a:prstClr val="white"/>
                  </a:solidFill>
                  <a:effectLst/>
                  <a:uLnTx/>
                  <a:uFillTx/>
                  <a:latin typeface="Calibri"/>
                  <a:ea typeface="+mn-ea"/>
                  <a:cs typeface="+mn-cs"/>
                </a:rPr>
                <a:t>4</a:t>
              </a:r>
            </a:p>
          </p:txBody>
        </p:sp>
      </p:grpSp>
    </p:spTree>
    <p:extLst>
      <p:ext uri="{BB962C8B-B14F-4D97-AF65-F5344CB8AC3E}">
        <p14:creationId xmlns:p14="http://schemas.microsoft.com/office/powerpoint/2010/main" val="17067286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fld id="{F95454D5-F304-49E3-96AE-D0C8DC87B2EC}" type="slidenum">
              <a:rPr lang="fr-FR" altLang="fr-FR" smtClean="0"/>
              <a:pPr/>
              <a:t>30</a:t>
            </a:fld>
            <a:endParaRPr lang="fr-FR" altLang="fr-FR"/>
          </a:p>
        </p:txBody>
      </p:sp>
      <p:sp>
        <p:nvSpPr>
          <p:cNvPr id="167" name="Rectangle 166"/>
          <p:cNvSpPr/>
          <p:nvPr/>
        </p:nvSpPr>
        <p:spPr>
          <a:xfrm>
            <a:off x="0" y="332656"/>
            <a:ext cx="9134288" cy="523220"/>
          </a:xfrm>
          <a:prstGeom prst="rect">
            <a:avLst/>
          </a:prstGeom>
        </p:spPr>
        <p:txBody>
          <a:bodyPr wrap="square">
            <a:spAutoFit/>
          </a:bodyPr>
          <a:lstStyle/>
          <a:p>
            <a:pPr algn="ctr"/>
            <a:r>
              <a:rPr lang="fr-FR" sz="2800" b="1" dirty="0" smtClean="0">
                <a:solidFill>
                  <a:prstClr val="white"/>
                </a:solidFill>
                <a:latin typeface="Arial" panose="020B0604020202020204" pitchFamily="34" charset="0"/>
                <a:cs typeface="Arial" panose="020B0604020202020204" pitchFamily="34" charset="0"/>
              </a:rPr>
              <a:t>Focus sur le paiement par mobile</a:t>
            </a:r>
            <a:endParaRPr lang="fr-FR" sz="2800" dirty="0">
              <a:solidFill>
                <a:prstClr val="black"/>
              </a:solidFill>
              <a:latin typeface="Arial" panose="020B0604020202020204" pitchFamily="34" charset="0"/>
              <a:cs typeface="Arial" panose="020B0604020202020204" pitchFamily="34" charset="0"/>
            </a:endParaRPr>
          </a:p>
        </p:txBody>
      </p:sp>
      <p:sp>
        <p:nvSpPr>
          <p:cNvPr id="168" name="Rectangle 167"/>
          <p:cNvSpPr/>
          <p:nvPr/>
        </p:nvSpPr>
        <p:spPr>
          <a:xfrm>
            <a:off x="4572000" y="1052736"/>
            <a:ext cx="4572000" cy="504056"/>
          </a:xfrm>
          <a:prstGeom prst="rect">
            <a:avLst/>
          </a:prstGeom>
          <a:solidFill>
            <a:srgbClr val="F79646">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000" b="1" kern="0" noProof="0" dirty="0" smtClean="0">
                <a:solidFill>
                  <a:srgbClr val="2B5CAD"/>
                </a:solidFill>
                <a:latin typeface="+mn-lt"/>
              </a:rPr>
              <a:t>Les évolutions récentes</a:t>
            </a:r>
            <a:endParaRPr kumimoji="0" lang="fr-FR" sz="2000" b="0" i="0" u="none" strike="noStrike" kern="0" cap="none" spc="0" normalizeH="0" baseline="0" noProof="0" dirty="0" smtClean="0">
              <a:ln>
                <a:noFill/>
              </a:ln>
              <a:solidFill>
                <a:srgbClr val="2B5CAD"/>
              </a:solidFill>
              <a:effectLst/>
              <a:uLnTx/>
              <a:uFillTx/>
              <a:latin typeface="+mn-lt"/>
            </a:endParaRPr>
          </a:p>
        </p:txBody>
      </p:sp>
      <p:sp>
        <p:nvSpPr>
          <p:cNvPr id="169" name="Rectangle 168"/>
          <p:cNvSpPr/>
          <p:nvPr/>
        </p:nvSpPr>
        <p:spPr>
          <a:xfrm>
            <a:off x="4583328"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170" name="Rectangle 169"/>
          <p:cNvSpPr/>
          <p:nvPr/>
        </p:nvSpPr>
        <p:spPr>
          <a:xfrm>
            <a:off x="4583327" y="1059658"/>
            <a:ext cx="4572001" cy="497134"/>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171" name="Rectangle 170"/>
          <p:cNvSpPr/>
          <p:nvPr/>
        </p:nvSpPr>
        <p:spPr>
          <a:xfrm>
            <a:off x="4067944" y="1052736"/>
            <a:ext cx="5076057"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smtClean="0">
                <a:solidFill>
                  <a:srgbClr val="2B5CAD"/>
                </a:solidFill>
              </a:rPr>
              <a:t>Les solutions de paiement par mobile</a:t>
            </a:r>
            <a:endParaRPr lang="fr-FR" sz="2400" kern="0" dirty="0">
              <a:solidFill>
                <a:srgbClr val="2B5CAD"/>
              </a:solidFill>
            </a:endParaRPr>
          </a:p>
        </p:txBody>
      </p:sp>
      <p:grpSp>
        <p:nvGrpSpPr>
          <p:cNvPr id="9" name="Groupe 8"/>
          <p:cNvGrpSpPr/>
          <p:nvPr/>
        </p:nvGrpSpPr>
        <p:grpSpPr>
          <a:xfrm>
            <a:off x="1145860" y="1605386"/>
            <a:ext cx="2877694" cy="2194891"/>
            <a:chOff x="1252171" y="1605386"/>
            <a:chExt cx="2877694" cy="2194891"/>
          </a:xfrm>
        </p:grpSpPr>
        <p:sp>
          <p:nvSpPr>
            <p:cNvPr id="10" name="Rectangle 9"/>
            <p:cNvSpPr/>
            <p:nvPr/>
          </p:nvSpPr>
          <p:spPr>
            <a:xfrm>
              <a:off x="1252171" y="1605386"/>
              <a:ext cx="2877694" cy="2194891"/>
            </a:xfrm>
            <a:prstGeom prst="rect">
              <a:avLst/>
            </a:prstGeom>
            <a:solidFill>
              <a:srgbClr val="EEF7F8"/>
            </a:solidFill>
            <a:ln>
              <a:noFill/>
            </a:ln>
          </p:spPr>
          <p:style>
            <a:lnRef idx="0">
              <a:scrgbClr r="0" g="0" b="0"/>
            </a:lnRef>
            <a:fillRef idx="0">
              <a:scrgbClr r="0" g="0" b="0"/>
            </a:fillRef>
            <a:effectRef idx="0">
              <a:scrgbClr r="0" g="0" b="0"/>
            </a:effectRef>
            <a:fontRef idx="minor">
              <a:schemeClr val="lt1"/>
            </a:fontRef>
          </p:style>
          <p:txBody>
            <a:bodyPr rtlCol="0" anchor="b"/>
            <a:lstStyle/>
            <a:p>
              <a:r>
                <a:rPr lang="fr-FR" sz="1600" dirty="0" smtClean="0">
                  <a:solidFill>
                    <a:srgbClr val="213B76"/>
                  </a:solidFill>
                  <a:latin typeface="Myriad Pro"/>
                </a:rPr>
                <a:t>Paiement en face-à-face</a:t>
              </a:r>
            </a:p>
            <a:p>
              <a:r>
                <a:rPr lang="fr-FR" sz="1000" dirty="0" smtClean="0">
                  <a:solidFill>
                    <a:srgbClr val="213B76"/>
                  </a:solidFill>
                  <a:latin typeface="Myriad Pro"/>
                </a:rPr>
                <a:t>Par communication sans contact avec la technologie NFC ou lecture de codes images</a:t>
              </a:r>
            </a:p>
          </p:txBody>
        </p:sp>
        <p:pic>
          <p:nvPicPr>
            <p:cNvPr id="11" name="Imag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5245" y="1986303"/>
              <a:ext cx="1038877" cy="979711"/>
            </a:xfrm>
            <a:prstGeom prst="rect">
              <a:avLst/>
            </a:prstGeom>
          </p:spPr>
        </p:pic>
        <p:pic>
          <p:nvPicPr>
            <p:cNvPr id="12" name="Imag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28538" y="2088508"/>
              <a:ext cx="1169720" cy="724112"/>
            </a:xfrm>
            <a:prstGeom prst="rect">
              <a:avLst/>
            </a:prstGeom>
          </p:spPr>
        </p:pic>
      </p:grpSp>
      <p:grpSp>
        <p:nvGrpSpPr>
          <p:cNvPr id="14" name="Groupe 13"/>
          <p:cNvGrpSpPr/>
          <p:nvPr/>
        </p:nvGrpSpPr>
        <p:grpSpPr>
          <a:xfrm>
            <a:off x="4472156" y="3835070"/>
            <a:ext cx="2877694" cy="2194891"/>
            <a:chOff x="4472156" y="3835070"/>
            <a:chExt cx="2877694" cy="2194891"/>
          </a:xfrm>
        </p:grpSpPr>
        <p:sp>
          <p:nvSpPr>
            <p:cNvPr id="15" name="Rectangle 14"/>
            <p:cNvSpPr/>
            <p:nvPr/>
          </p:nvSpPr>
          <p:spPr>
            <a:xfrm>
              <a:off x="4472156" y="3835070"/>
              <a:ext cx="2877694" cy="2194891"/>
            </a:xfrm>
            <a:prstGeom prst="rect">
              <a:avLst/>
            </a:prstGeom>
            <a:solidFill>
              <a:srgbClr val="EEF7F8"/>
            </a:solidFill>
            <a:ln>
              <a:noFill/>
            </a:ln>
          </p:spPr>
          <p:style>
            <a:lnRef idx="0">
              <a:scrgbClr r="0" g="0" b="0"/>
            </a:lnRef>
            <a:fillRef idx="0">
              <a:scrgbClr r="0" g="0" b="0"/>
            </a:fillRef>
            <a:effectRef idx="0">
              <a:scrgbClr r="0" g="0" b="0"/>
            </a:effectRef>
            <a:fontRef idx="minor">
              <a:schemeClr val="lt1"/>
            </a:fontRef>
          </p:style>
          <p:txBody>
            <a:bodyPr rtlCol="0" anchor="b"/>
            <a:lstStyle/>
            <a:p>
              <a:r>
                <a:rPr lang="fr-FR" sz="1600" dirty="0" smtClean="0">
                  <a:solidFill>
                    <a:srgbClr val="213B76"/>
                  </a:solidFill>
                  <a:latin typeface="Myriad Pro"/>
                </a:rPr>
                <a:t>Paiement entre particuliers</a:t>
              </a:r>
            </a:p>
            <a:p>
              <a:r>
                <a:rPr lang="fr-FR" sz="1000" dirty="0" smtClean="0">
                  <a:solidFill>
                    <a:srgbClr val="213B76"/>
                  </a:solidFill>
                  <a:latin typeface="Myriad Pro"/>
                </a:rPr>
                <a:t>Par monnaie électronique, virement ou carte de paiement</a:t>
              </a:r>
            </a:p>
          </p:txBody>
        </p:sp>
        <p:pic>
          <p:nvPicPr>
            <p:cNvPr id="16" name="Imag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39639" y="3943657"/>
              <a:ext cx="2142728" cy="1428485"/>
            </a:xfrm>
            <a:prstGeom prst="rect">
              <a:avLst/>
            </a:prstGeom>
          </p:spPr>
        </p:pic>
      </p:grpSp>
      <p:grpSp>
        <p:nvGrpSpPr>
          <p:cNvPr id="21" name="Groupe 20"/>
          <p:cNvGrpSpPr/>
          <p:nvPr/>
        </p:nvGrpSpPr>
        <p:grpSpPr>
          <a:xfrm>
            <a:off x="1190856" y="3944346"/>
            <a:ext cx="2877694" cy="2194891"/>
            <a:chOff x="1410721" y="3804871"/>
            <a:chExt cx="2877694" cy="2194891"/>
          </a:xfrm>
        </p:grpSpPr>
        <p:sp>
          <p:nvSpPr>
            <p:cNvPr id="22" name="Rectangle 21"/>
            <p:cNvSpPr/>
            <p:nvPr/>
          </p:nvSpPr>
          <p:spPr>
            <a:xfrm>
              <a:off x="1410721" y="3804871"/>
              <a:ext cx="2877694" cy="2194891"/>
            </a:xfrm>
            <a:prstGeom prst="rect">
              <a:avLst/>
            </a:prstGeom>
            <a:solidFill>
              <a:srgbClr val="EEF7F8"/>
            </a:solidFill>
            <a:ln>
              <a:noFill/>
            </a:ln>
          </p:spPr>
          <p:style>
            <a:lnRef idx="0">
              <a:scrgbClr r="0" g="0" b="0"/>
            </a:lnRef>
            <a:fillRef idx="0">
              <a:scrgbClr r="0" g="0" b="0"/>
            </a:fillRef>
            <a:effectRef idx="0">
              <a:scrgbClr r="0" g="0" b="0"/>
            </a:effectRef>
            <a:fontRef idx="minor">
              <a:schemeClr val="lt1"/>
            </a:fontRef>
          </p:style>
          <p:txBody>
            <a:bodyPr rtlCol="0" anchor="b"/>
            <a:lstStyle/>
            <a:p>
              <a:r>
                <a:rPr lang="fr-FR" sz="1600" dirty="0" smtClean="0">
                  <a:solidFill>
                    <a:srgbClr val="213B76"/>
                  </a:solidFill>
                  <a:latin typeface="Myriad Pro"/>
                </a:rPr>
                <a:t>Paiement in-</a:t>
              </a:r>
              <a:r>
                <a:rPr lang="fr-FR" sz="1600" dirty="0" err="1" smtClean="0">
                  <a:solidFill>
                    <a:srgbClr val="213B76"/>
                  </a:solidFill>
                  <a:latin typeface="Myriad Pro"/>
                </a:rPr>
                <a:t>app</a:t>
              </a:r>
              <a:endParaRPr lang="fr-FR" sz="1600" dirty="0" smtClean="0">
                <a:solidFill>
                  <a:srgbClr val="213B76"/>
                </a:solidFill>
                <a:latin typeface="Myriad Pro"/>
              </a:endParaRPr>
            </a:p>
            <a:p>
              <a:r>
                <a:rPr lang="fr-FR" sz="1000" dirty="0" smtClean="0">
                  <a:solidFill>
                    <a:srgbClr val="213B76"/>
                  </a:solidFill>
                  <a:latin typeface="Myriad Pro"/>
                </a:rPr>
                <a:t>Applications intégrant des portefeuilles commerçants ou des portefeuilles tiers</a:t>
              </a:r>
            </a:p>
          </p:txBody>
        </p:sp>
        <p:grpSp>
          <p:nvGrpSpPr>
            <p:cNvPr id="23" name="Groupe 22"/>
            <p:cNvGrpSpPr/>
            <p:nvPr/>
          </p:nvGrpSpPr>
          <p:grpSpPr>
            <a:xfrm>
              <a:off x="3003992" y="4083699"/>
              <a:ext cx="965213" cy="1162130"/>
              <a:chOff x="2806287" y="4083699"/>
              <a:chExt cx="965213" cy="1162130"/>
            </a:xfrm>
          </p:grpSpPr>
          <p:pic>
            <p:nvPicPr>
              <p:cNvPr id="27" name="Image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06287" y="4083699"/>
                <a:ext cx="946585" cy="1132700"/>
              </a:xfrm>
              <a:prstGeom prst="rect">
                <a:avLst/>
              </a:prstGeom>
            </p:spPr>
          </p:pic>
          <p:pic>
            <p:nvPicPr>
              <p:cNvPr id="28" name="Image 2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28363" y="4718905"/>
                <a:ext cx="543137" cy="526924"/>
              </a:xfrm>
              <a:prstGeom prst="rect">
                <a:avLst/>
              </a:prstGeom>
            </p:spPr>
          </p:pic>
          <p:pic>
            <p:nvPicPr>
              <p:cNvPr id="29" name="Image 2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86301" y="4462495"/>
                <a:ext cx="386556" cy="370128"/>
              </a:xfrm>
              <a:prstGeom prst="rect">
                <a:avLst/>
              </a:prstGeom>
            </p:spPr>
          </p:pic>
        </p:grpSp>
        <p:pic>
          <p:nvPicPr>
            <p:cNvPr id="24" name="Imag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83928" y="4083699"/>
              <a:ext cx="946585" cy="1132700"/>
            </a:xfrm>
            <a:prstGeom prst="rect">
              <a:avLst/>
            </a:prstGeom>
          </p:spPr>
        </p:pic>
        <p:pic>
          <p:nvPicPr>
            <p:cNvPr id="25" name="Image 2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93085" y="4480222"/>
              <a:ext cx="349480" cy="334628"/>
            </a:xfrm>
            <a:prstGeom prst="rect">
              <a:avLst/>
            </a:prstGeom>
          </p:spPr>
        </p:pic>
        <p:pic>
          <p:nvPicPr>
            <p:cNvPr id="26" name="Imag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03641" y="4892404"/>
              <a:ext cx="1100931" cy="179926"/>
            </a:xfrm>
            <a:prstGeom prst="rect">
              <a:avLst/>
            </a:prstGeom>
          </p:spPr>
        </p:pic>
      </p:grpSp>
      <p:grpSp>
        <p:nvGrpSpPr>
          <p:cNvPr id="34" name="Groupe 33"/>
          <p:cNvGrpSpPr/>
          <p:nvPr/>
        </p:nvGrpSpPr>
        <p:grpSpPr>
          <a:xfrm>
            <a:off x="4503270" y="1556792"/>
            <a:ext cx="2877694" cy="2194891"/>
            <a:chOff x="6130649" y="1488143"/>
            <a:chExt cx="2877694" cy="2194891"/>
          </a:xfrm>
        </p:grpSpPr>
        <p:sp>
          <p:nvSpPr>
            <p:cNvPr id="35" name="Rectangle 34"/>
            <p:cNvSpPr/>
            <p:nvPr/>
          </p:nvSpPr>
          <p:spPr>
            <a:xfrm>
              <a:off x="6130649" y="1488143"/>
              <a:ext cx="2877694" cy="2194891"/>
            </a:xfrm>
            <a:prstGeom prst="rect">
              <a:avLst/>
            </a:prstGeom>
            <a:solidFill>
              <a:srgbClr val="EEF7F8"/>
            </a:solidFill>
            <a:ln>
              <a:noFill/>
            </a:ln>
          </p:spPr>
          <p:style>
            <a:lnRef idx="0">
              <a:scrgbClr r="0" g="0" b="0"/>
            </a:lnRef>
            <a:fillRef idx="0">
              <a:scrgbClr r="0" g="0" b="0"/>
            </a:fillRef>
            <a:effectRef idx="0">
              <a:scrgbClr r="0" g="0" b="0"/>
            </a:effectRef>
            <a:fontRef idx="minor">
              <a:schemeClr val="lt1"/>
            </a:fontRef>
          </p:style>
          <p:txBody>
            <a:bodyPr rtlCol="0" anchor="b"/>
            <a:lstStyle/>
            <a:p>
              <a:r>
                <a:rPr lang="fr-FR" sz="1600" dirty="0" smtClean="0">
                  <a:solidFill>
                    <a:srgbClr val="213B76"/>
                  </a:solidFill>
                  <a:latin typeface="Myriad Pro"/>
                </a:rPr>
                <a:t>Paiement réalisé dans le navigateur internet mobile</a:t>
              </a:r>
            </a:p>
          </p:txBody>
        </p:sp>
        <p:pic>
          <p:nvPicPr>
            <p:cNvPr id="36" name="Image 3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710472" y="1747065"/>
              <a:ext cx="1358352" cy="1155254"/>
            </a:xfrm>
            <a:prstGeom prst="rect">
              <a:avLst/>
            </a:prstGeom>
          </p:spPr>
        </p:pic>
        <p:pic>
          <p:nvPicPr>
            <p:cNvPr id="37" name="Image 36"/>
            <p:cNvPicPr>
              <a:picLocks noChangeAspect="1"/>
            </p:cNvPicPr>
            <p:nvPr/>
          </p:nvPicPr>
          <p:blipFill>
            <a:blip r:embed="rId11" cstate="screen">
              <a:clrChange>
                <a:clrFrom>
                  <a:srgbClr val="F6F6F6"/>
                </a:clrFrom>
                <a:clrTo>
                  <a:srgbClr val="F6F6F6">
                    <a:alpha val="0"/>
                  </a:srgbClr>
                </a:clrTo>
              </a:clrChange>
              <a:extLst>
                <a:ext uri="{28A0092B-C50C-407E-A947-70E740481C1C}">
                  <a14:useLocalDpi xmlns:a14="http://schemas.microsoft.com/office/drawing/2010/main"/>
                </a:ext>
              </a:extLst>
            </a:blip>
            <a:stretch>
              <a:fillRect/>
            </a:stretch>
          </p:blipFill>
          <p:spPr>
            <a:xfrm>
              <a:off x="7375863" y="2439312"/>
              <a:ext cx="663135" cy="664155"/>
            </a:xfrm>
            <a:prstGeom prst="rect">
              <a:avLst/>
            </a:prstGeom>
          </p:spPr>
        </p:pic>
      </p:grpSp>
      <p:sp>
        <p:nvSpPr>
          <p:cNvPr id="38" name="Rectangle 37"/>
          <p:cNvSpPr/>
          <p:nvPr/>
        </p:nvSpPr>
        <p:spPr>
          <a:xfrm>
            <a:off x="98507" y="6269516"/>
            <a:ext cx="8856983"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smtClean="0">
                <a:solidFill>
                  <a:srgbClr val="2B5CAD"/>
                </a:solidFill>
              </a:rPr>
              <a:t>Tantôt lié à la carte bancaire…tantôt lié  un portefeuille électronique</a:t>
            </a:r>
            <a:endParaRPr lang="fr-FR" sz="2400" kern="0" dirty="0">
              <a:solidFill>
                <a:srgbClr val="2B5CAD"/>
              </a:solidFill>
            </a:endParaRPr>
          </a:p>
        </p:txBody>
      </p:sp>
    </p:spTree>
    <p:extLst>
      <p:ext uri="{BB962C8B-B14F-4D97-AF65-F5344CB8AC3E}">
        <p14:creationId xmlns:p14="http://schemas.microsoft.com/office/powerpoint/2010/main" val="25117078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fld id="{F95454D5-F304-49E3-96AE-D0C8DC87B2EC}" type="slidenum">
              <a:rPr lang="fr-FR" altLang="fr-FR" smtClean="0"/>
              <a:pPr/>
              <a:t>31</a:t>
            </a:fld>
            <a:endParaRPr lang="fr-FR" altLang="fr-FR"/>
          </a:p>
        </p:txBody>
      </p:sp>
      <p:pic>
        <p:nvPicPr>
          <p:cNvPr id="117" name="Image 1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4299" y="2336533"/>
            <a:ext cx="1775497" cy="3647104"/>
          </a:xfrm>
          <a:prstGeom prst="rect">
            <a:avLst/>
          </a:prstGeom>
        </p:spPr>
      </p:pic>
      <p:pic>
        <p:nvPicPr>
          <p:cNvPr id="131" name="Image 13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84251" y="2336534"/>
            <a:ext cx="1775497" cy="3647104"/>
          </a:xfrm>
          <a:prstGeom prst="rect">
            <a:avLst/>
          </a:prstGeom>
        </p:spPr>
      </p:pic>
      <p:pic>
        <p:nvPicPr>
          <p:cNvPr id="165" name="Image 16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11303" y="2336533"/>
            <a:ext cx="1775497" cy="3647105"/>
          </a:xfrm>
          <a:prstGeom prst="rect">
            <a:avLst/>
          </a:prstGeom>
        </p:spPr>
      </p:pic>
      <p:sp>
        <p:nvSpPr>
          <p:cNvPr id="166" name="ZoneTexte 165"/>
          <p:cNvSpPr txBox="1"/>
          <p:nvPr/>
        </p:nvSpPr>
        <p:spPr>
          <a:xfrm>
            <a:off x="0" y="1592792"/>
            <a:ext cx="9144000" cy="400110"/>
          </a:xfrm>
          <a:prstGeom prst="rect">
            <a:avLst/>
          </a:prstGeom>
          <a:noFill/>
        </p:spPr>
        <p:txBody>
          <a:bodyPr wrap="square" rtlCol="0">
            <a:spAutoFit/>
          </a:bodyPr>
          <a:lstStyle/>
          <a:p>
            <a:pPr algn="ctr"/>
            <a:r>
              <a:rPr lang="fr-FR" sz="2000" b="1" dirty="0">
                <a:solidFill>
                  <a:srgbClr val="205AA7"/>
                </a:solidFill>
                <a:latin typeface="Arial" panose="020B0604020202020204" pitchFamily="34" charset="0"/>
                <a:cs typeface="Arial" panose="020B0604020202020204" pitchFamily="34" charset="0"/>
              </a:rPr>
              <a:t>3 grandes tendances dans le monde des paiements :</a:t>
            </a:r>
          </a:p>
        </p:txBody>
      </p:sp>
      <p:sp>
        <p:nvSpPr>
          <p:cNvPr id="167" name="Rectangle 166"/>
          <p:cNvSpPr/>
          <p:nvPr/>
        </p:nvSpPr>
        <p:spPr>
          <a:xfrm>
            <a:off x="0" y="332656"/>
            <a:ext cx="9134288" cy="523220"/>
          </a:xfrm>
          <a:prstGeom prst="rect">
            <a:avLst/>
          </a:prstGeom>
        </p:spPr>
        <p:txBody>
          <a:bodyPr wrap="square">
            <a:spAutoFit/>
          </a:bodyPr>
          <a:lstStyle/>
          <a:p>
            <a:pPr algn="ctr"/>
            <a:r>
              <a:rPr lang="fr-FR" sz="2800" b="1" dirty="0">
                <a:solidFill>
                  <a:prstClr val="white"/>
                </a:solidFill>
                <a:latin typeface="Arial" panose="020B0604020202020204" pitchFamily="34" charset="0"/>
                <a:cs typeface="Arial" panose="020B0604020202020204" pitchFamily="34" charset="0"/>
              </a:rPr>
              <a:t>Les différents moyens de paiements</a:t>
            </a:r>
            <a:endParaRPr lang="fr-FR" sz="2800" dirty="0">
              <a:solidFill>
                <a:prstClr val="black"/>
              </a:solidFill>
              <a:latin typeface="Arial" panose="020B0604020202020204" pitchFamily="34" charset="0"/>
              <a:cs typeface="Arial" panose="020B0604020202020204" pitchFamily="34" charset="0"/>
            </a:endParaRPr>
          </a:p>
        </p:txBody>
      </p:sp>
      <p:sp>
        <p:nvSpPr>
          <p:cNvPr id="168" name="Rectangle 167"/>
          <p:cNvSpPr/>
          <p:nvPr/>
        </p:nvSpPr>
        <p:spPr>
          <a:xfrm>
            <a:off x="4572000" y="1052736"/>
            <a:ext cx="4572000" cy="504056"/>
          </a:xfrm>
          <a:prstGeom prst="rect">
            <a:avLst/>
          </a:prstGeom>
          <a:solidFill>
            <a:srgbClr val="F79646">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000" b="1" kern="0" noProof="0" dirty="0" smtClean="0">
                <a:solidFill>
                  <a:srgbClr val="2B5CAD"/>
                </a:solidFill>
                <a:latin typeface="+mn-lt"/>
              </a:rPr>
              <a:t>Les évolutions récentes</a:t>
            </a:r>
            <a:endParaRPr kumimoji="0" lang="fr-FR" sz="2000" b="0" i="0" u="none" strike="noStrike" kern="0" cap="none" spc="0" normalizeH="0" baseline="0" noProof="0" dirty="0" smtClean="0">
              <a:ln>
                <a:noFill/>
              </a:ln>
              <a:solidFill>
                <a:srgbClr val="2B5CAD"/>
              </a:solidFill>
              <a:effectLst/>
              <a:uLnTx/>
              <a:uFillTx/>
              <a:latin typeface="+mn-lt"/>
            </a:endParaRPr>
          </a:p>
        </p:txBody>
      </p:sp>
      <p:sp>
        <p:nvSpPr>
          <p:cNvPr id="169" name="Rectangle 168"/>
          <p:cNvSpPr/>
          <p:nvPr/>
        </p:nvSpPr>
        <p:spPr>
          <a:xfrm>
            <a:off x="4583328"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170" name="Rectangle 169"/>
          <p:cNvSpPr/>
          <p:nvPr/>
        </p:nvSpPr>
        <p:spPr>
          <a:xfrm>
            <a:off x="4583327" y="1059658"/>
            <a:ext cx="4572001" cy="497134"/>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171" name="Rectangle 170"/>
          <p:cNvSpPr/>
          <p:nvPr/>
        </p:nvSpPr>
        <p:spPr>
          <a:xfrm>
            <a:off x="4572000"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smtClean="0">
                <a:solidFill>
                  <a:srgbClr val="2B5CAD"/>
                </a:solidFill>
              </a:rPr>
              <a:t>Les évolutions récentes</a:t>
            </a:r>
            <a:endParaRPr lang="fr-FR" sz="2400" kern="0" dirty="0">
              <a:solidFill>
                <a:srgbClr val="2B5CAD"/>
              </a:solidFill>
            </a:endParaRPr>
          </a:p>
        </p:txBody>
      </p:sp>
    </p:spTree>
    <p:extLst>
      <p:ext uri="{BB962C8B-B14F-4D97-AF65-F5344CB8AC3E}">
        <p14:creationId xmlns:p14="http://schemas.microsoft.com/office/powerpoint/2010/main" val="16515053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fld id="{F95454D5-F304-49E3-96AE-D0C8DC87B2EC}" type="slidenum">
              <a:rPr lang="fr-FR" altLang="fr-FR" smtClean="0"/>
              <a:pPr/>
              <a:t>32</a:t>
            </a:fld>
            <a:endParaRPr lang="fr-FR" altLang="fr-FR"/>
          </a:p>
        </p:txBody>
      </p:sp>
      <p:sp>
        <p:nvSpPr>
          <p:cNvPr id="167" name="Rectangle 166"/>
          <p:cNvSpPr/>
          <p:nvPr/>
        </p:nvSpPr>
        <p:spPr>
          <a:xfrm>
            <a:off x="0" y="332656"/>
            <a:ext cx="9134288" cy="523220"/>
          </a:xfrm>
          <a:prstGeom prst="rect">
            <a:avLst/>
          </a:prstGeom>
        </p:spPr>
        <p:txBody>
          <a:bodyPr wrap="square">
            <a:spAutoFit/>
          </a:bodyPr>
          <a:lstStyle/>
          <a:p>
            <a:pPr algn="ctr"/>
            <a:r>
              <a:rPr lang="fr-FR" sz="2800" b="1" dirty="0">
                <a:solidFill>
                  <a:prstClr val="white"/>
                </a:solidFill>
                <a:latin typeface="Arial" panose="020B0604020202020204" pitchFamily="34" charset="0"/>
                <a:cs typeface="Arial" panose="020B0604020202020204" pitchFamily="34" charset="0"/>
              </a:rPr>
              <a:t>Les différents moyens de paiements</a:t>
            </a:r>
            <a:endParaRPr lang="fr-FR" sz="2800" dirty="0">
              <a:solidFill>
                <a:prstClr val="black"/>
              </a:solidFill>
              <a:latin typeface="Arial" panose="020B0604020202020204" pitchFamily="34" charset="0"/>
              <a:cs typeface="Arial" panose="020B0604020202020204" pitchFamily="34" charset="0"/>
            </a:endParaRPr>
          </a:p>
        </p:txBody>
      </p:sp>
      <p:sp>
        <p:nvSpPr>
          <p:cNvPr id="168" name="Rectangle 167"/>
          <p:cNvSpPr/>
          <p:nvPr/>
        </p:nvSpPr>
        <p:spPr>
          <a:xfrm>
            <a:off x="4572000" y="1052736"/>
            <a:ext cx="4572000" cy="504056"/>
          </a:xfrm>
          <a:prstGeom prst="rect">
            <a:avLst/>
          </a:prstGeom>
          <a:solidFill>
            <a:srgbClr val="F79646">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000" b="1" kern="0" noProof="0" dirty="0" smtClean="0">
                <a:solidFill>
                  <a:srgbClr val="2B5CAD"/>
                </a:solidFill>
                <a:latin typeface="+mn-lt"/>
              </a:rPr>
              <a:t>Les évolutions récentes</a:t>
            </a:r>
            <a:endParaRPr kumimoji="0" lang="fr-FR" sz="2000" b="0" i="0" u="none" strike="noStrike" kern="0" cap="none" spc="0" normalizeH="0" baseline="0" noProof="0" dirty="0" smtClean="0">
              <a:ln>
                <a:noFill/>
              </a:ln>
              <a:solidFill>
                <a:srgbClr val="2B5CAD"/>
              </a:solidFill>
              <a:effectLst/>
              <a:uLnTx/>
              <a:uFillTx/>
              <a:latin typeface="+mn-lt"/>
            </a:endParaRPr>
          </a:p>
        </p:txBody>
      </p:sp>
      <p:sp>
        <p:nvSpPr>
          <p:cNvPr id="169" name="Rectangle 168"/>
          <p:cNvSpPr/>
          <p:nvPr/>
        </p:nvSpPr>
        <p:spPr>
          <a:xfrm>
            <a:off x="4583328"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170" name="Rectangle 169"/>
          <p:cNvSpPr/>
          <p:nvPr/>
        </p:nvSpPr>
        <p:spPr>
          <a:xfrm>
            <a:off x="4583327" y="1059658"/>
            <a:ext cx="4572001" cy="497134"/>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171" name="Rectangle 170"/>
          <p:cNvSpPr/>
          <p:nvPr/>
        </p:nvSpPr>
        <p:spPr>
          <a:xfrm>
            <a:off x="4572000"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smtClean="0">
                <a:solidFill>
                  <a:srgbClr val="2B5CAD"/>
                </a:solidFill>
              </a:rPr>
              <a:t>Enjeux</a:t>
            </a:r>
            <a:endParaRPr lang="fr-FR" sz="2400" kern="0" dirty="0">
              <a:solidFill>
                <a:srgbClr val="2B5CAD"/>
              </a:solidFill>
            </a:endParaRPr>
          </a:p>
        </p:txBody>
      </p:sp>
      <p:graphicFrame>
        <p:nvGraphicFramePr>
          <p:cNvPr id="12" name="Diagramme 11"/>
          <p:cNvGraphicFramePr/>
          <p:nvPr>
            <p:extLst>
              <p:ext uri="{D42A27DB-BD31-4B8C-83A1-F6EECF244321}">
                <p14:modId xmlns:p14="http://schemas.microsoft.com/office/powerpoint/2010/main" val="805771447"/>
              </p:ext>
            </p:extLst>
          </p:nvPr>
        </p:nvGraphicFramePr>
        <p:xfrm>
          <a:off x="4568972" y="2752591"/>
          <a:ext cx="3870956" cy="29280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2" descr="France : nouvelle taxe GAFAM en préparation I | © Alvexo Actualités 2019"/>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7519667" y="5928883"/>
            <a:ext cx="920261" cy="888307"/>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p:cNvPicPr>
            <a:picLocks noChangeAspect="1"/>
          </p:cNvPicPr>
          <p:nvPr/>
        </p:nvPicPr>
        <p:blipFill>
          <a:blip r:embed="rId9"/>
          <a:stretch>
            <a:fillRect/>
          </a:stretch>
        </p:blipFill>
        <p:spPr>
          <a:xfrm>
            <a:off x="6525342" y="5903635"/>
            <a:ext cx="794904" cy="826700"/>
          </a:xfrm>
          <a:prstGeom prst="rect">
            <a:avLst/>
          </a:prstGeom>
        </p:spPr>
      </p:pic>
      <p:pic>
        <p:nvPicPr>
          <p:cNvPr id="15" name="Image 14"/>
          <p:cNvPicPr>
            <a:picLocks noChangeAspect="1"/>
          </p:cNvPicPr>
          <p:nvPr/>
        </p:nvPicPr>
        <p:blipFill>
          <a:blip r:embed="rId10"/>
          <a:stretch>
            <a:fillRect/>
          </a:stretch>
        </p:blipFill>
        <p:spPr>
          <a:xfrm>
            <a:off x="5362422" y="6030185"/>
            <a:ext cx="1095528" cy="628738"/>
          </a:xfrm>
          <a:prstGeom prst="rect">
            <a:avLst/>
          </a:prstGeom>
        </p:spPr>
      </p:pic>
      <p:sp>
        <p:nvSpPr>
          <p:cNvPr id="16" name="Rectangle 15"/>
          <p:cNvSpPr/>
          <p:nvPr/>
        </p:nvSpPr>
        <p:spPr>
          <a:xfrm>
            <a:off x="4338338" y="1774765"/>
            <a:ext cx="4374008" cy="543162"/>
          </a:xfrm>
          <a:prstGeom prst="rect">
            <a:avLst/>
          </a:prstGeom>
        </p:spPr>
        <p:txBody>
          <a:bodyPr wrap="square">
            <a:spAutoFit/>
          </a:bodyPr>
          <a:lstStyle/>
          <a:p>
            <a:pPr lvl="0" algn="ctr">
              <a:lnSpc>
                <a:spcPct val="107000"/>
              </a:lnSpc>
              <a:spcAft>
                <a:spcPts val="800"/>
              </a:spcAft>
            </a:pPr>
            <a:r>
              <a:rPr lang="fr-FR" sz="1400" b="1" dirty="0" smtClean="0">
                <a:ea typeface="Calibri" panose="020F0502020204030204" pitchFamily="34" charset="0"/>
                <a:cs typeface="Times New Roman" panose="02020603050405020304" pitchFamily="18" charset="0"/>
              </a:rPr>
              <a:t>L’arrivée de ces nouveaux acteurs aux profils variés créée de nouveaux risques pour le système financier : </a:t>
            </a:r>
            <a:endParaRPr lang="fr-FR" sz="1400" b="1" dirty="0">
              <a:ea typeface="Calibri" panose="020F0502020204030204" pitchFamily="34" charset="0"/>
              <a:cs typeface="Times New Roman" panose="02020603050405020304" pitchFamily="18" charset="0"/>
            </a:endParaRPr>
          </a:p>
        </p:txBody>
      </p:sp>
      <p:pic>
        <p:nvPicPr>
          <p:cNvPr id="17" name="Picture 2" descr="France : nouvelle taxe GAFAM en préparation I | © Alvexo Actualités 2019"/>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2673043" y="5994820"/>
            <a:ext cx="875337" cy="863180"/>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 17"/>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161424" y="6028447"/>
            <a:ext cx="811439" cy="655805"/>
          </a:xfrm>
          <a:prstGeom prst="rect">
            <a:avLst/>
          </a:prstGeom>
        </p:spPr>
      </p:pic>
      <p:pic>
        <p:nvPicPr>
          <p:cNvPr id="19" name="Picture 2" descr="France : nouvelle taxe GAFAM en préparation I | © Alvexo Actualités 2019"/>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1289016" y="5875969"/>
            <a:ext cx="920261" cy="888307"/>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147695" y="1774765"/>
            <a:ext cx="4123164" cy="553357"/>
          </a:xfrm>
          <a:prstGeom prst="rect">
            <a:avLst/>
          </a:prstGeom>
        </p:spPr>
        <p:txBody>
          <a:bodyPr wrap="square">
            <a:spAutoFit/>
          </a:bodyPr>
          <a:lstStyle/>
          <a:p>
            <a:pPr lvl="0" algn="ctr">
              <a:lnSpc>
                <a:spcPct val="107000"/>
              </a:lnSpc>
              <a:spcAft>
                <a:spcPts val="800"/>
              </a:spcAft>
            </a:pPr>
            <a:r>
              <a:rPr lang="fr-FR" sz="1400" b="1" dirty="0" smtClean="0">
                <a:ea typeface="Calibri" panose="020F0502020204030204" pitchFamily="34" charset="0"/>
                <a:cs typeface="Times New Roman" panose="02020603050405020304" pitchFamily="18" charset="0"/>
              </a:rPr>
              <a:t>L’innovation permet </a:t>
            </a:r>
            <a:r>
              <a:rPr lang="fr-FR" sz="1400" b="1" dirty="0">
                <a:ea typeface="Calibri" panose="020F0502020204030204" pitchFamily="34" charset="0"/>
                <a:cs typeface="Times New Roman" panose="02020603050405020304" pitchFamily="18" charset="0"/>
              </a:rPr>
              <a:t>le développement de nouveaux usages et répond à de nouvelles </a:t>
            </a:r>
            <a:r>
              <a:rPr lang="fr-FR" sz="1400" b="1" dirty="0" smtClean="0">
                <a:ea typeface="Calibri" panose="020F0502020204030204" pitchFamily="34" charset="0"/>
                <a:cs typeface="Times New Roman" panose="02020603050405020304" pitchFamily="18" charset="0"/>
              </a:rPr>
              <a:t>attentes : </a:t>
            </a:r>
            <a:endParaRPr lang="fr-FR" b="1" dirty="0">
              <a:effectLst/>
              <a:ea typeface="Calibri" panose="020F0502020204030204" pitchFamily="34" charset="0"/>
              <a:cs typeface="Times New Roman" panose="02020603050405020304" pitchFamily="18" charset="0"/>
            </a:endParaRPr>
          </a:p>
        </p:txBody>
      </p:sp>
      <p:pic>
        <p:nvPicPr>
          <p:cNvPr id="21" name="Image 20"/>
          <p:cNvPicPr>
            <a:picLocks noChangeAspect="1"/>
          </p:cNvPicPr>
          <p:nvPr/>
        </p:nvPicPr>
        <p:blipFill>
          <a:blip r:embed="rId14"/>
          <a:stretch>
            <a:fillRect/>
          </a:stretch>
        </p:blipFill>
        <p:spPr>
          <a:xfrm>
            <a:off x="356460" y="5903568"/>
            <a:ext cx="736888" cy="938939"/>
          </a:xfrm>
          <a:prstGeom prst="rect">
            <a:avLst/>
          </a:prstGeom>
        </p:spPr>
      </p:pic>
      <p:graphicFrame>
        <p:nvGraphicFramePr>
          <p:cNvPr id="22" name="Diagramme 21"/>
          <p:cNvGraphicFramePr/>
          <p:nvPr>
            <p:extLst>
              <p:ext uri="{D42A27DB-BD31-4B8C-83A1-F6EECF244321}">
                <p14:modId xmlns:p14="http://schemas.microsoft.com/office/powerpoint/2010/main" val="3486600504"/>
              </p:ext>
            </p:extLst>
          </p:nvPr>
        </p:nvGraphicFramePr>
        <p:xfrm>
          <a:off x="222173" y="2864514"/>
          <a:ext cx="3485732" cy="2816171"/>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val="4737997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fld id="{F95454D5-F304-49E3-96AE-D0C8DC87B2EC}" type="slidenum">
              <a:rPr lang="fr-FR" altLang="fr-FR" smtClean="0"/>
              <a:pPr/>
              <a:t>33</a:t>
            </a:fld>
            <a:endParaRPr lang="fr-FR" altLang="fr-FR"/>
          </a:p>
        </p:txBody>
      </p:sp>
      <p:sp>
        <p:nvSpPr>
          <p:cNvPr id="4" name="Rectangle 3"/>
          <p:cNvSpPr/>
          <p:nvPr/>
        </p:nvSpPr>
        <p:spPr>
          <a:xfrm>
            <a:off x="0" y="332656"/>
            <a:ext cx="9143999" cy="523220"/>
          </a:xfrm>
          <a:prstGeom prst="rect">
            <a:avLst/>
          </a:prstGeom>
        </p:spPr>
        <p:txBody>
          <a:bodyPr wrap="square">
            <a:spAutoFit/>
          </a:bodyPr>
          <a:lstStyle/>
          <a:p>
            <a:pPr algn="ctr"/>
            <a:r>
              <a:rPr lang="fr-FR" sz="2800" b="1" dirty="0">
                <a:solidFill>
                  <a:prstClr val="white"/>
                </a:solidFill>
                <a:latin typeface="Arial" panose="020B0604020202020204" pitchFamily="34" charset="0"/>
                <a:cs typeface="Arial" panose="020B0604020202020204" pitchFamily="34" charset="0"/>
              </a:rPr>
              <a:t>La monnaie sous toutes ses formes</a:t>
            </a:r>
          </a:p>
        </p:txBody>
      </p:sp>
      <p:sp>
        <p:nvSpPr>
          <p:cNvPr id="15" name="ZoneTexte 14"/>
          <p:cNvSpPr txBox="1"/>
          <p:nvPr/>
        </p:nvSpPr>
        <p:spPr>
          <a:xfrm>
            <a:off x="700930" y="2375183"/>
            <a:ext cx="7687493" cy="4524315"/>
          </a:xfrm>
          <a:prstGeom prst="rect">
            <a:avLst/>
          </a:prstGeom>
          <a:noFill/>
        </p:spPr>
        <p:txBody>
          <a:bodyPr wrap="square" rtlCol="0">
            <a:spAutoFit/>
          </a:bodyPr>
          <a:lstStyle/>
          <a:p>
            <a:pPr algn="ctr" eaLnBrk="1" fontAlgn="auto" hangingPunct="1">
              <a:spcBef>
                <a:spcPts val="0"/>
              </a:spcBef>
              <a:spcAft>
                <a:spcPts val="0"/>
              </a:spcAft>
              <a:defRPr/>
            </a:pPr>
            <a:r>
              <a:rPr lang="fr-FR" sz="2400" cap="all" dirty="0">
                <a:solidFill>
                  <a:srgbClr val="4F81BD"/>
                </a:solidFill>
                <a:latin typeface="Calibri"/>
              </a:rPr>
              <a:t>Définition et histoire de la monnaie</a:t>
            </a:r>
          </a:p>
          <a:p>
            <a:pPr algn="ctr" eaLnBrk="1" fontAlgn="auto" hangingPunct="1">
              <a:spcBef>
                <a:spcPts val="0"/>
              </a:spcBef>
              <a:spcAft>
                <a:spcPts val="0"/>
              </a:spcAft>
              <a:defRPr/>
            </a:pPr>
            <a:endParaRPr lang="fr-FR" sz="2400" cap="all" dirty="0" smtClean="0">
              <a:solidFill>
                <a:srgbClr val="1F497D"/>
              </a:solidFill>
              <a:latin typeface="Calibri"/>
            </a:endParaRPr>
          </a:p>
          <a:p>
            <a:pPr algn="ctr" eaLnBrk="1" fontAlgn="auto" hangingPunct="1">
              <a:spcBef>
                <a:spcPts val="0"/>
              </a:spcBef>
              <a:spcAft>
                <a:spcPts val="0"/>
              </a:spcAft>
              <a:defRPr/>
            </a:pPr>
            <a:endParaRPr lang="fr-FR" sz="2400" cap="all" dirty="0" smtClean="0">
              <a:solidFill>
                <a:srgbClr val="1F497D"/>
              </a:solidFill>
              <a:latin typeface="Calibri"/>
            </a:endParaRPr>
          </a:p>
          <a:p>
            <a:pPr algn="ctr" eaLnBrk="1" fontAlgn="auto" hangingPunct="1">
              <a:spcBef>
                <a:spcPts val="0"/>
              </a:spcBef>
              <a:spcAft>
                <a:spcPts val="0"/>
              </a:spcAft>
              <a:defRPr/>
            </a:pPr>
            <a:r>
              <a:rPr lang="fr-FR" sz="2400" cap="all" dirty="0">
                <a:solidFill>
                  <a:srgbClr val="4F81BD"/>
                </a:solidFill>
                <a:latin typeface="Calibri"/>
              </a:rPr>
              <a:t>Les différentes formes de monnaie et la création monétaire aujourd’hui</a:t>
            </a:r>
          </a:p>
          <a:p>
            <a:pPr algn="ctr" eaLnBrk="1" fontAlgn="auto" hangingPunct="1">
              <a:spcBef>
                <a:spcPts val="0"/>
              </a:spcBef>
              <a:spcAft>
                <a:spcPts val="0"/>
              </a:spcAft>
              <a:defRPr/>
            </a:pPr>
            <a:endParaRPr lang="fr-FR" sz="2400" cap="all" dirty="0" smtClean="0">
              <a:solidFill>
                <a:srgbClr val="6C77C6"/>
              </a:solidFill>
              <a:latin typeface="Calibri"/>
            </a:endParaRPr>
          </a:p>
          <a:p>
            <a:pPr algn="ctr" eaLnBrk="1" fontAlgn="auto" hangingPunct="1">
              <a:spcBef>
                <a:spcPts val="0"/>
              </a:spcBef>
              <a:spcAft>
                <a:spcPts val="0"/>
              </a:spcAft>
              <a:defRPr/>
            </a:pPr>
            <a:endParaRPr lang="fr-FR" sz="2400" cap="all" dirty="0" smtClean="0">
              <a:solidFill>
                <a:srgbClr val="6C77C6"/>
              </a:solidFill>
              <a:latin typeface="Calibri"/>
            </a:endParaRPr>
          </a:p>
          <a:p>
            <a:pPr algn="ctr" eaLnBrk="1" fontAlgn="auto" hangingPunct="1">
              <a:spcBef>
                <a:spcPts val="0"/>
              </a:spcBef>
              <a:spcAft>
                <a:spcPts val="0"/>
              </a:spcAft>
            </a:pPr>
            <a:r>
              <a:rPr lang="fr-FR" sz="2400" cap="all" dirty="0">
                <a:solidFill>
                  <a:srgbClr val="1D59A8"/>
                </a:solidFill>
                <a:latin typeface="Calibri"/>
              </a:rPr>
              <a:t>NE PAS CONFONDRE MONNAIES ET MOYENS DE PAIEMENT</a:t>
            </a:r>
          </a:p>
          <a:p>
            <a:pPr algn="ctr" eaLnBrk="1" fontAlgn="auto" hangingPunct="1">
              <a:spcBef>
                <a:spcPts val="0"/>
              </a:spcBef>
              <a:spcAft>
                <a:spcPts val="0"/>
              </a:spcAft>
            </a:pPr>
            <a:endParaRPr lang="fr-FR" sz="2400" cap="all" dirty="0">
              <a:solidFill>
                <a:srgbClr val="4F81BD"/>
              </a:solidFill>
              <a:latin typeface="Calibri"/>
            </a:endParaRPr>
          </a:p>
          <a:p>
            <a:pPr algn="ctr" eaLnBrk="1" fontAlgn="auto" hangingPunct="1">
              <a:spcBef>
                <a:spcPts val="0"/>
              </a:spcBef>
              <a:spcAft>
                <a:spcPts val="0"/>
              </a:spcAft>
            </a:pPr>
            <a:endParaRPr lang="fr-FR" sz="2400" cap="all" dirty="0" smtClean="0">
              <a:solidFill>
                <a:srgbClr val="4F81BD"/>
              </a:solidFill>
              <a:latin typeface="Calibri"/>
            </a:endParaRPr>
          </a:p>
          <a:p>
            <a:pPr algn="ctr" eaLnBrk="1" fontAlgn="auto" hangingPunct="1">
              <a:spcBef>
                <a:spcPts val="0"/>
              </a:spcBef>
              <a:spcAft>
                <a:spcPts val="0"/>
              </a:spcAft>
            </a:pPr>
            <a:r>
              <a:rPr lang="fr-FR" sz="2400" b="1" cap="all" dirty="0">
                <a:solidFill>
                  <a:srgbClr val="1D59A8"/>
                </a:solidFill>
                <a:latin typeface="Calibri"/>
              </a:rPr>
              <a:t>Monnaies numériques et crypto-actifs</a:t>
            </a:r>
          </a:p>
          <a:p>
            <a:pPr algn="ctr" eaLnBrk="1" fontAlgn="auto" hangingPunct="1">
              <a:spcBef>
                <a:spcPts val="0"/>
              </a:spcBef>
              <a:spcAft>
                <a:spcPts val="0"/>
              </a:spcAft>
            </a:pPr>
            <a:endParaRPr lang="fr-FR" sz="2400" cap="all" dirty="0" smtClean="0">
              <a:solidFill>
                <a:srgbClr val="4F81BD"/>
              </a:solidFill>
              <a:latin typeface="Calibri"/>
            </a:endParaRPr>
          </a:p>
        </p:txBody>
      </p:sp>
      <p:graphicFrame>
        <p:nvGraphicFramePr>
          <p:cNvPr id="16" name="Diagramme 15"/>
          <p:cNvGraphicFramePr/>
          <p:nvPr>
            <p:extLst/>
          </p:nvPr>
        </p:nvGraphicFramePr>
        <p:xfrm>
          <a:off x="4256945" y="1700808"/>
          <a:ext cx="564736" cy="566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7" name="Diagramme 16"/>
          <p:cNvGraphicFramePr/>
          <p:nvPr>
            <p:extLst/>
          </p:nvPr>
        </p:nvGraphicFramePr>
        <p:xfrm>
          <a:off x="4306626" y="3941507"/>
          <a:ext cx="553405" cy="52652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8" name="Groupe 17"/>
          <p:cNvGrpSpPr/>
          <p:nvPr/>
        </p:nvGrpSpPr>
        <p:grpSpPr>
          <a:xfrm>
            <a:off x="4256943" y="4262655"/>
            <a:ext cx="526383" cy="526383"/>
            <a:chOff x="0" y="145"/>
            <a:chExt cx="526383" cy="526383"/>
          </a:xfrm>
        </p:grpSpPr>
        <p:sp>
          <p:nvSpPr>
            <p:cNvPr id="19" name="Ellipse 18"/>
            <p:cNvSpPr/>
            <p:nvPr/>
          </p:nvSpPr>
          <p:spPr>
            <a:xfrm>
              <a:off x="0" y="145"/>
              <a:ext cx="526383" cy="526383"/>
            </a:xfrm>
            <a:prstGeom prst="ellips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20" name="Ellipse 4"/>
            <p:cNvSpPr txBox="1"/>
            <p:nvPr/>
          </p:nvSpPr>
          <p:spPr>
            <a:xfrm>
              <a:off x="90596" y="72036"/>
              <a:ext cx="372209" cy="372209"/>
            </a:xfrm>
            <a:prstGeom prst="rect">
              <a:avLst/>
            </a:prstGeom>
            <a:noFill/>
            <a:ln>
              <a:noFill/>
            </a:ln>
            <a:effectLst/>
          </p:spPr>
          <p:txBody>
            <a:bodyPr spcFirstLastPara="0" vert="horz" wrap="square" lIns="27940" tIns="27940" rIns="27940" bIns="27940" numCol="1" spcCol="1270" anchor="ctr" anchorCtr="0">
              <a:noAutofit/>
            </a:bodyPr>
            <a:lstStyle/>
            <a:p>
              <a:pPr marL="0" marR="0" lvl="0" indent="0" algn="ctr" defTabSz="977900" eaLnBrk="1" fontAlgn="auto" latinLnBrk="0" hangingPunct="1">
                <a:lnSpc>
                  <a:spcPct val="90000"/>
                </a:lnSpc>
                <a:spcBef>
                  <a:spcPts val="0"/>
                </a:spcBef>
                <a:spcAft>
                  <a:spcPct val="35000"/>
                </a:spcAft>
                <a:buClrTx/>
                <a:buSzTx/>
                <a:buFontTx/>
                <a:buNone/>
                <a:tabLst/>
                <a:defRPr/>
              </a:pPr>
              <a:r>
                <a:rPr kumimoji="0" lang="fr-FR" sz="2200" b="0" i="0" u="none" strike="noStrike" kern="0" cap="none" spc="0" normalizeH="0" baseline="0" noProof="0" dirty="0" smtClean="0">
                  <a:ln>
                    <a:noFill/>
                  </a:ln>
                  <a:solidFill>
                    <a:prstClr val="white"/>
                  </a:solidFill>
                  <a:effectLst/>
                  <a:uLnTx/>
                  <a:uFillTx/>
                  <a:latin typeface="Calibri"/>
                  <a:ea typeface="+mn-ea"/>
                  <a:cs typeface="+mn-cs"/>
                </a:rPr>
                <a:t>3</a:t>
              </a:r>
            </a:p>
          </p:txBody>
        </p:sp>
      </p:grpSp>
      <p:grpSp>
        <p:nvGrpSpPr>
          <p:cNvPr id="21" name="Groupe 20"/>
          <p:cNvGrpSpPr/>
          <p:nvPr/>
        </p:nvGrpSpPr>
        <p:grpSpPr>
          <a:xfrm>
            <a:off x="4256942" y="2858050"/>
            <a:ext cx="526383" cy="526383"/>
            <a:chOff x="0" y="145"/>
            <a:chExt cx="526383" cy="526383"/>
          </a:xfrm>
          <a:solidFill>
            <a:srgbClr val="1D59A8"/>
          </a:solidFill>
        </p:grpSpPr>
        <p:sp>
          <p:nvSpPr>
            <p:cNvPr id="22" name="Ellipse 21"/>
            <p:cNvSpPr/>
            <p:nvPr/>
          </p:nvSpPr>
          <p:spPr>
            <a:xfrm>
              <a:off x="0" y="145"/>
              <a:ext cx="526383" cy="526383"/>
            </a:xfrm>
            <a:prstGeom prst="ellipse">
              <a:avLst/>
            </a:prstGeom>
            <a:grpFill/>
            <a:ln w="25400" cap="flat" cmpd="sng" algn="ctr">
              <a:solidFill>
                <a:sysClr val="window" lastClr="FFFFFF">
                  <a:hueOff val="0"/>
                  <a:satOff val="0"/>
                  <a:lumOff val="0"/>
                  <a:alphaOff val="0"/>
                </a:sysClr>
              </a:solidFill>
              <a:prstDash val="solid"/>
            </a:ln>
            <a:effectLst/>
          </p:spPr>
        </p:sp>
        <p:sp>
          <p:nvSpPr>
            <p:cNvPr id="23" name="Ellipse 4"/>
            <p:cNvSpPr txBox="1"/>
            <p:nvPr/>
          </p:nvSpPr>
          <p:spPr>
            <a:xfrm>
              <a:off x="77086" y="94298"/>
              <a:ext cx="372209" cy="372209"/>
            </a:xfrm>
            <a:prstGeom prst="rect">
              <a:avLst/>
            </a:prstGeom>
            <a:grpFill/>
            <a:ln>
              <a:noFill/>
            </a:ln>
            <a:effectLst/>
          </p:spPr>
          <p:txBody>
            <a:bodyPr spcFirstLastPara="0" vert="horz" wrap="square" lIns="27940" tIns="27940" rIns="27940" bIns="27940" numCol="1" spcCol="1270" anchor="ctr" anchorCtr="0">
              <a:noAutofit/>
            </a:bodyPr>
            <a:lstStyle/>
            <a:p>
              <a:pPr marL="0" marR="0" lvl="0" indent="0" algn="ctr" defTabSz="977900" eaLnBrk="1" fontAlgn="auto" latinLnBrk="0" hangingPunct="1">
                <a:lnSpc>
                  <a:spcPct val="90000"/>
                </a:lnSpc>
                <a:spcBef>
                  <a:spcPts val="0"/>
                </a:spcBef>
                <a:spcAft>
                  <a:spcPct val="35000"/>
                </a:spcAft>
                <a:buClrTx/>
                <a:buSzTx/>
                <a:buFontTx/>
                <a:buNone/>
                <a:tabLst/>
                <a:defRPr/>
              </a:pPr>
              <a:r>
                <a:rPr kumimoji="0" lang="fr-FR" sz="2200" b="0" i="0" u="none" strike="noStrike" kern="0" cap="none" spc="0" normalizeH="0" baseline="0" noProof="0" dirty="0" smtClean="0">
                  <a:ln>
                    <a:noFill/>
                  </a:ln>
                  <a:solidFill>
                    <a:prstClr val="white"/>
                  </a:solidFill>
                  <a:effectLst/>
                  <a:uLnTx/>
                  <a:uFillTx/>
                  <a:latin typeface="Calibri"/>
                  <a:ea typeface="+mn-ea"/>
                  <a:cs typeface="+mn-cs"/>
                </a:rPr>
                <a:t>2</a:t>
              </a:r>
            </a:p>
          </p:txBody>
        </p:sp>
      </p:grpSp>
      <p:sp>
        <p:nvSpPr>
          <p:cNvPr id="27" name="Rectangle 26"/>
          <p:cNvSpPr/>
          <p:nvPr/>
        </p:nvSpPr>
        <p:spPr>
          <a:xfrm>
            <a:off x="4583328"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14" name="Rectangle 13"/>
          <p:cNvSpPr/>
          <p:nvPr/>
        </p:nvSpPr>
        <p:spPr>
          <a:xfrm>
            <a:off x="4583327" y="1059658"/>
            <a:ext cx="4572001" cy="497134"/>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28" name="Rectangle 27"/>
          <p:cNvSpPr/>
          <p:nvPr/>
        </p:nvSpPr>
        <p:spPr>
          <a:xfrm>
            <a:off x="4572000"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smtClean="0">
                <a:solidFill>
                  <a:srgbClr val="2B5CAD"/>
                </a:solidFill>
              </a:rPr>
              <a:t>Sommaire</a:t>
            </a:r>
            <a:endParaRPr lang="fr-FR" sz="2400" kern="0" dirty="0">
              <a:solidFill>
                <a:srgbClr val="2B5CAD"/>
              </a:solidFill>
            </a:endParaRPr>
          </a:p>
        </p:txBody>
      </p:sp>
      <p:grpSp>
        <p:nvGrpSpPr>
          <p:cNvPr id="24" name="Groupe 23"/>
          <p:cNvGrpSpPr/>
          <p:nvPr/>
        </p:nvGrpSpPr>
        <p:grpSpPr>
          <a:xfrm>
            <a:off x="4270451" y="5455536"/>
            <a:ext cx="526383" cy="526383"/>
            <a:chOff x="0" y="145"/>
            <a:chExt cx="526383" cy="526383"/>
          </a:xfrm>
        </p:grpSpPr>
        <p:sp>
          <p:nvSpPr>
            <p:cNvPr id="25" name="Ellipse 24"/>
            <p:cNvSpPr/>
            <p:nvPr/>
          </p:nvSpPr>
          <p:spPr>
            <a:xfrm>
              <a:off x="0" y="145"/>
              <a:ext cx="526383" cy="526383"/>
            </a:xfrm>
            <a:prstGeom prst="ellips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26" name="Ellipse 4"/>
            <p:cNvSpPr txBox="1"/>
            <p:nvPr/>
          </p:nvSpPr>
          <p:spPr>
            <a:xfrm>
              <a:off x="90596" y="72036"/>
              <a:ext cx="372209" cy="372209"/>
            </a:xfrm>
            <a:prstGeom prst="rect">
              <a:avLst/>
            </a:prstGeom>
            <a:noFill/>
            <a:ln>
              <a:noFill/>
            </a:ln>
            <a:effectLst/>
          </p:spPr>
          <p:txBody>
            <a:bodyPr spcFirstLastPara="0" vert="horz" wrap="square" lIns="27940" tIns="27940" rIns="27940" bIns="27940" numCol="1" spcCol="1270" anchor="ctr" anchorCtr="0">
              <a:noAutofit/>
            </a:bodyPr>
            <a:lstStyle/>
            <a:p>
              <a:pPr marL="0" marR="0" lvl="0" indent="0" algn="ctr" defTabSz="977900" eaLnBrk="1" fontAlgn="auto" latinLnBrk="0" hangingPunct="1">
                <a:lnSpc>
                  <a:spcPct val="90000"/>
                </a:lnSpc>
                <a:spcBef>
                  <a:spcPts val="0"/>
                </a:spcBef>
                <a:spcAft>
                  <a:spcPct val="35000"/>
                </a:spcAft>
                <a:buClrTx/>
                <a:buSzTx/>
                <a:buFontTx/>
                <a:buNone/>
                <a:tabLst/>
                <a:defRPr/>
              </a:pPr>
              <a:r>
                <a:rPr kumimoji="0" lang="fr-FR" sz="2200" b="0" i="0" u="none" strike="noStrike" kern="0" cap="none" spc="0" normalizeH="0" baseline="0" noProof="0" dirty="0" smtClean="0">
                  <a:ln>
                    <a:noFill/>
                  </a:ln>
                  <a:solidFill>
                    <a:prstClr val="white"/>
                  </a:solidFill>
                  <a:effectLst/>
                  <a:uLnTx/>
                  <a:uFillTx/>
                  <a:latin typeface="Calibri"/>
                  <a:ea typeface="+mn-ea"/>
                  <a:cs typeface="+mn-cs"/>
                </a:rPr>
                <a:t>4</a:t>
              </a:r>
            </a:p>
          </p:txBody>
        </p:sp>
      </p:grpSp>
    </p:spTree>
    <p:extLst>
      <p:ext uri="{BB962C8B-B14F-4D97-AF65-F5344CB8AC3E}">
        <p14:creationId xmlns:p14="http://schemas.microsoft.com/office/powerpoint/2010/main" val="31932555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fld id="{F95454D5-F304-49E3-96AE-D0C8DC87B2EC}" type="slidenum">
              <a:rPr lang="fr-FR" altLang="fr-FR" smtClean="0"/>
              <a:pPr/>
              <a:t>34</a:t>
            </a:fld>
            <a:endParaRPr lang="fr-FR" altLang="fr-FR"/>
          </a:p>
        </p:txBody>
      </p:sp>
      <p:sp>
        <p:nvSpPr>
          <p:cNvPr id="180" name="Rectangle 179"/>
          <p:cNvSpPr/>
          <p:nvPr/>
        </p:nvSpPr>
        <p:spPr>
          <a:xfrm>
            <a:off x="0" y="332656"/>
            <a:ext cx="9143999" cy="523220"/>
          </a:xfrm>
          <a:prstGeom prst="rect">
            <a:avLst/>
          </a:prstGeom>
        </p:spPr>
        <p:txBody>
          <a:bodyPr wrap="square">
            <a:spAutoFit/>
          </a:bodyPr>
          <a:lstStyle/>
          <a:p>
            <a:pPr algn="ctr"/>
            <a:r>
              <a:rPr lang="fr-FR" sz="2800" b="1" dirty="0">
                <a:solidFill>
                  <a:prstClr val="white"/>
                </a:solidFill>
                <a:latin typeface="Arial" panose="020B0604020202020204" pitchFamily="34" charset="0"/>
                <a:cs typeface="Arial" panose="020B0604020202020204" pitchFamily="34" charset="0"/>
              </a:rPr>
              <a:t>Monnaies numériques et crypto-actifs</a:t>
            </a:r>
          </a:p>
        </p:txBody>
      </p:sp>
      <p:sp>
        <p:nvSpPr>
          <p:cNvPr id="181" name="Rectangle 180"/>
          <p:cNvSpPr/>
          <p:nvPr/>
        </p:nvSpPr>
        <p:spPr>
          <a:xfrm>
            <a:off x="4583328"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182" name="Rectangle 181"/>
          <p:cNvSpPr/>
          <p:nvPr/>
        </p:nvSpPr>
        <p:spPr>
          <a:xfrm>
            <a:off x="4583327" y="1059658"/>
            <a:ext cx="4572001" cy="497134"/>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183" name="Rectangle 182"/>
          <p:cNvSpPr/>
          <p:nvPr/>
        </p:nvSpPr>
        <p:spPr>
          <a:xfrm>
            <a:off x="4572000"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smtClean="0">
                <a:solidFill>
                  <a:srgbClr val="2B5CAD"/>
                </a:solidFill>
              </a:rPr>
              <a:t>Ce que nous avons vu ensemble</a:t>
            </a:r>
            <a:endParaRPr lang="fr-FR" sz="2400" kern="0" dirty="0">
              <a:solidFill>
                <a:srgbClr val="2B5CAD"/>
              </a:solidFill>
            </a:endParaRPr>
          </a:p>
        </p:txBody>
      </p:sp>
      <p:sp>
        <p:nvSpPr>
          <p:cNvPr id="9" name="ZoneTexte 8"/>
          <p:cNvSpPr txBox="1"/>
          <p:nvPr/>
        </p:nvSpPr>
        <p:spPr>
          <a:xfrm>
            <a:off x="395536" y="2007300"/>
            <a:ext cx="8189591" cy="4401205"/>
          </a:xfrm>
          <a:prstGeom prst="rect">
            <a:avLst/>
          </a:prstGeom>
          <a:noFill/>
        </p:spPr>
        <p:txBody>
          <a:bodyPr wrap="square" rtlCol="0">
            <a:spAutoFit/>
          </a:bodyPr>
          <a:lstStyle/>
          <a:p>
            <a:pPr algn="just">
              <a:spcBef>
                <a:spcPts val="600"/>
              </a:spcBef>
              <a:buClr>
                <a:srgbClr val="F3953F"/>
              </a:buClr>
            </a:pPr>
            <a:r>
              <a:rPr lang="fr-FR" sz="2000" dirty="0" smtClean="0">
                <a:solidFill>
                  <a:srgbClr val="205AA7"/>
                </a:solidFill>
                <a:latin typeface="Arial" panose="020B0604020202020204" pitchFamily="34" charset="0"/>
                <a:cs typeface="Arial" panose="020B0604020202020204" pitchFamily="34" charset="0"/>
              </a:rPr>
              <a:t>La définition de la monnaie… les différents moyens de paiement ....plus ou moins dématérialisés…mais avec un sous-jacent commun : l’euro notre monnaie dont la confiance est assurée par l’</a:t>
            </a:r>
            <a:r>
              <a:rPr lang="fr-FR" sz="2000" dirty="0" err="1" smtClean="0">
                <a:solidFill>
                  <a:srgbClr val="205AA7"/>
                </a:solidFill>
                <a:latin typeface="Arial" panose="020B0604020202020204" pitchFamily="34" charset="0"/>
                <a:cs typeface="Arial" panose="020B0604020202020204" pitchFamily="34" charset="0"/>
              </a:rPr>
              <a:t>Eurosystème</a:t>
            </a:r>
            <a:r>
              <a:rPr lang="fr-FR" sz="2000" dirty="0" smtClean="0">
                <a:solidFill>
                  <a:srgbClr val="205AA7"/>
                </a:solidFill>
                <a:latin typeface="Arial" panose="020B0604020202020204" pitchFamily="34" charset="0"/>
                <a:cs typeface="Arial" panose="020B0604020202020204" pitchFamily="34" charset="0"/>
              </a:rPr>
              <a:t> et l’ancrage à la monnaie centrale.</a:t>
            </a:r>
          </a:p>
          <a:p>
            <a:pPr algn="just">
              <a:spcBef>
                <a:spcPts val="600"/>
              </a:spcBef>
              <a:buClr>
                <a:srgbClr val="F3953F"/>
              </a:buClr>
            </a:pPr>
            <a:endParaRPr lang="fr-FR" sz="2000" dirty="0">
              <a:solidFill>
                <a:srgbClr val="205AA7"/>
              </a:solidFill>
              <a:latin typeface="Arial" panose="020B0604020202020204" pitchFamily="34" charset="0"/>
              <a:cs typeface="Arial" panose="020B0604020202020204" pitchFamily="34" charset="0"/>
            </a:endParaRPr>
          </a:p>
          <a:p>
            <a:pPr algn="just">
              <a:spcBef>
                <a:spcPts val="600"/>
              </a:spcBef>
              <a:buClr>
                <a:srgbClr val="F3953F"/>
              </a:buClr>
            </a:pPr>
            <a:r>
              <a:rPr lang="fr-FR" sz="2000" dirty="0" smtClean="0">
                <a:solidFill>
                  <a:srgbClr val="205AA7"/>
                </a:solidFill>
                <a:latin typeface="Arial" panose="020B0604020202020204" pitchFamily="34" charset="0"/>
                <a:cs typeface="Arial" panose="020B0604020202020204" pitchFamily="34" charset="0"/>
              </a:rPr>
              <a:t>Nous allons détailler maintenant l’émergence de nouveaux moyens de paiement associés à un sous-jacent qui n’est pas l’euro… nous partons à la découverte des cryptos…</a:t>
            </a:r>
          </a:p>
          <a:p>
            <a:pPr algn="just">
              <a:spcBef>
                <a:spcPts val="600"/>
              </a:spcBef>
              <a:buClr>
                <a:srgbClr val="F3953F"/>
              </a:buClr>
            </a:pPr>
            <a:endParaRPr lang="fr-FR" sz="2000" dirty="0">
              <a:solidFill>
                <a:srgbClr val="205AA7"/>
              </a:solidFill>
              <a:latin typeface="Arial" panose="020B0604020202020204" pitchFamily="34" charset="0"/>
              <a:cs typeface="Arial" panose="020B0604020202020204" pitchFamily="34" charset="0"/>
            </a:endParaRPr>
          </a:p>
          <a:p>
            <a:pPr algn="just">
              <a:spcBef>
                <a:spcPts val="600"/>
              </a:spcBef>
              <a:buClr>
                <a:srgbClr val="F3953F"/>
              </a:buClr>
            </a:pPr>
            <a:r>
              <a:rPr lang="fr-FR" sz="2000" dirty="0" smtClean="0">
                <a:solidFill>
                  <a:srgbClr val="205AA7"/>
                </a:solidFill>
                <a:latin typeface="Arial" panose="020B0604020202020204" pitchFamily="34" charset="0"/>
                <a:cs typeface="Arial" panose="020B0604020202020204" pitchFamily="34" charset="0"/>
              </a:rPr>
              <a:t>Nous allons essayer de comprendre ces nouveaux actifs…et puis…dans un monde 100% numérique… si les espèces devaient disparaître un jour…nous allons approcher ce que pourrait être un euro numérique de banque centrale.</a:t>
            </a:r>
            <a:endParaRPr lang="fr-FR" sz="2000" dirty="0">
              <a:solidFill>
                <a:srgbClr val="205AA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03755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fld id="{F95454D5-F304-49E3-96AE-D0C8DC87B2EC}" type="slidenum">
              <a:rPr lang="fr-FR" altLang="fr-FR" smtClean="0"/>
              <a:pPr/>
              <a:t>35</a:t>
            </a:fld>
            <a:endParaRPr lang="fr-FR" altLang="fr-FR"/>
          </a:p>
        </p:txBody>
      </p:sp>
      <p:sp>
        <p:nvSpPr>
          <p:cNvPr id="180" name="Rectangle 179"/>
          <p:cNvSpPr/>
          <p:nvPr/>
        </p:nvSpPr>
        <p:spPr>
          <a:xfrm>
            <a:off x="0" y="332656"/>
            <a:ext cx="9143999" cy="523220"/>
          </a:xfrm>
          <a:prstGeom prst="rect">
            <a:avLst/>
          </a:prstGeom>
        </p:spPr>
        <p:txBody>
          <a:bodyPr wrap="square">
            <a:spAutoFit/>
          </a:bodyPr>
          <a:lstStyle/>
          <a:p>
            <a:pPr algn="ctr"/>
            <a:r>
              <a:rPr lang="fr-FR" sz="2800" b="1" dirty="0">
                <a:solidFill>
                  <a:prstClr val="white"/>
                </a:solidFill>
                <a:latin typeface="Arial" panose="020B0604020202020204" pitchFamily="34" charset="0"/>
                <a:cs typeface="Arial" panose="020B0604020202020204" pitchFamily="34" charset="0"/>
              </a:rPr>
              <a:t>Monnaies numériques et crypto-actifs</a:t>
            </a:r>
          </a:p>
        </p:txBody>
      </p:sp>
      <p:sp>
        <p:nvSpPr>
          <p:cNvPr id="181" name="Rectangle 180"/>
          <p:cNvSpPr/>
          <p:nvPr/>
        </p:nvSpPr>
        <p:spPr>
          <a:xfrm>
            <a:off x="4583328"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182" name="Rectangle 181"/>
          <p:cNvSpPr/>
          <p:nvPr/>
        </p:nvSpPr>
        <p:spPr>
          <a:xfrm>
            <a:off x="4583327" y="1059658"/>
            <a:ext cx="4572001" cy="497134"/>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183" name="Rectangle 182"/>
          <p:cNvSpPr/>
          <p:nvPr/>
        </p:nvSpPr>
        <p:spPr>
          <a:xfrm>
            <a:off x="3491880" y="1052736"/>
            <a:ext cx="565212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smtClean="0">
                <a:solidFill>
                  <a:srgbClr val="2B5CAD"/>
                </a:solidFill>
              </a:rPr>
              <a:t>C’est quoi les crypto-actifs ?</a:t>
            </a:r>
            <a:endParaRPr lang="fr-FR" sz="2400" kern="0" dirty="0">
              <a:solidFill>
                <a:srgbClr val="2B5CAD"/>
              </a:solidFill>
            </a:endParaRPr>
          </a:p>
        </p:txBody>
      </p:sp>
      <p:pic>
        <p:nvPicPr>
          <p:cNvPr id="3" name="Imag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14329" y="2280336"/>
            <a:ext cx="6515339" cy="4100832"/>
          </a:xfrm>
          <a:prstGeom prst="rect">
            <a:avLst/>
          </a:prstGeom>
        </p:spPr>
      </p:pic>
    </p:spTree>
    <p:extLst>
      <p:ext uri="{BB962C8B-B14F-4D97-AF65-F5344CB8AC3E}">
        <p14:creationId xmlns:p14="http://schemas.microsoft.com/office/powerpoint/2010/main" val="17814273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fld id="{F95454D5-F304-49E3-96AE-D0C8DC87B2EC}" type="slidenum">
              <a:rPr lang="fr-FR" altLang="fr-FR" smtClean="0"/>
              <a:pPr/>
              <a:t>36</a:t>
            </a:fld>
            <a:endParaRPr lang="fr-FR" altLang="fr-FR"/>
          </a:p>
        </p:txBody>
      </p:sp>
      <p:sp>
        <p:nvSpPr>
          <p:cNvPr id="180" name="Rectangle 179"/>
          <p:cNvSpPr/>
          <p:nvPr/>
        </p:nvSpPr>
        <p:spPr>
          <a:xfrm>
            <a:off x="0" y="332656"/>
            <a:ext cx="9143999" cy="523220"/>
          </a:xfrm>
          <a:prstGeom prst="rect">
            <a:avLst/>
          </a:prstGeom>
        </p:spPr>
        <p:txBody>
          <a:bodyPr wrap="square">
            <a:spAutoFit/>
          </a:bodyPr>
          <a:lstStyle/>
          <a:p>
            <a:pPr algn="ctr"/>
            <a:r>
              <a:rPr lang="fr-FR" sz="2800" b="1" dirty="0">
                <a:solidFill>
                  <a:prstClr val="white"/>
                </a:solidFill>
                <a:latin typeface="Arial" panose="020B0604020202020204" pitchFamily="34" charset="0"/>
                <a:cs typeface="Arial" panose="020B0604020202020204" pitchFamily="34" charset="0"/>
              </a:rPr>
              <a:t>Monnaies numériques et crypto-actifs</a:t>
            </a:r>
          </a:p>
        </p:txBody>
      </p:sp>
      <p:sp>
        <p:nvSpPr>
          <p:cNvPr id="183" name="Rectangle 182"/>
          <p:cNvSpPr/>
          <p:nvPr/>
        </p:nvSpPr>
        <p:spPr>
          <a:xfrm>
            <a:off x="4571999" y="1071373"/>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smtClean="0">
                <a:solidFill>
                  <a:srgbClr val="2B5CAD"/>
                </a:solidFill>
              </a:rPr>
              <a:t>C’est quoi la </a:t>
            </a:r>
            <a:r>
              <a:rPr lang="fr-FR" sz="2400" b="1" kern="0" dirty="0" err="1" smtClean="0">
                <a:solidFill>
                  <a:srgbClr val="2B5CAD"/>
                </a:solidFill>
              </a:rPr>
              <a:t>blockchain</a:t>
            </a:r>
            <a:r>
              <a:rPr lang="fr-FR" sz="2400" b="1" kern="0" dirty="0" smtClean="0">
                <a:solidFill>
                  <a:srgbClr val="2B5CAD"/>
                </a:solidFill>
              </a:rPr>
              <a:t> ?</a:t>
            </a:r>
            <a:endParaRPr lang="fr-FR" sz="2400" kern="0" dirty="0">
              <a:solidFill>
                <a:srgbClr val="2B5CAD"/>
              </a:solidFill>
            </a:endParaRPr>
          </a:p>
        </p:txBody>
      </p:sp>
      <p:pic>
        <p:nvPicPr>
          <p:cNvPr id="3" name="Imag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93155" y="4912781"/>
            <a:ext cx="1309687" cy="1338262"/>
          </a:xfrm>
          <a:prstGeom prst="rect">
            <a:avLst/>
          </a:prstGeom>
        </p:spPr>
      </p:pic>
      <p:pic>
        <p:nvPicPr>
          <p:cNvPr id="4" name="Imag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39952" y="4823450"/>
            <a:ext cx="1440160" cy="1349949"/>
          </a:xfrm>
          <a:prstGeom prst="rect">
            <a:avLst/>
          </a:prstGeom>
        </p:spPr>
      </p:pic>
      <p:pic>
        <p:nvPicPr>
          <p:cNvPr id="5" name="Imag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6136" y="4997589"/>
            <a:ext cx="3248670" cy="1001673"/>
          </a:xfrm>
          <a:prstGeom prst="rect">
            <a:avLst/>
          </a:prstGeom>
        </p:spPr>
      </p:pic>
      <p:pic>
        <p:nvPicPr>
          <p:cNvPr id="6" name="Image 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57696" y="1982717"/>
            <a:ext cx="6962775" cy="2538586"/>
          </a:xfrm>
          <a:prstGeom prst="rect">
            <a:avLst/>
          </a:prstGeom>
        </p:spPr>
      </p:pic>
    </p:spTree>
    <p:extLst>
      <p:ext uri="{BB962C8B-B14F-4D97-AF65-F5344CB8AC3E}">
        <p14:creationId xmlns:p14="http://schemas.microsoft.com/office/powerpoint/2010/main" val="8272248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fld id="{F95454D5-F304-49E3-96AE-D0C8DC87B2EC}" type="slidenum">
              <a:rPr lang="fr-FR" altLang="fr-FR" smtClean="0"/>
              <a:pPr/>
              <a:t>37</a:t>
            </a:fld>
            <a:endParaRPr lang="fr-FR" altLang="fr-FR"/>
          </a:p>
        </p:txBody>
      </p:sp>
      <p:sp>
        <p:nvSpPr>
          <p:cNvPr id="180" name="Rectangle 179"/>
          <p:cNvSpPr/>
          <p:nvPr/>
        </p:nvSpPr>
        <p:spPr>
          <a:xfrm>
            <a:off x="0" y="332656"/>
            <a:ext cx="9143999" cy="523220"/>
          </a:xfrm>
          <a:prstGeom prst="rect">
            <a:avLst/>
          </a:prstGeom>
        </p:spPr>
        <p:txBody>
          <a:bodyPr wrap="square">
            <a:spAutoFit/>
          </a:bodyPr>
          <a:lstStyle/>
          <a:p>
            <a:pPr algn="ctr"/>
            <a:r>
              <a:rPr lang="fr-FR" sz="2800" b="1" dirty="0">
                <a:solidFill>
                  <a:prstClr val="white"/>
                </a:solidFill>
                <a:latin typeface="Arial" panose="020B0604020202020204" pitchFamily="34" charset="0"/>
                <a:cs typeface="Arial" panose="020B0604020202020204" pitchFamily="34" charset="0"/>
              </a:rPr>
              <a:t>Monnaies numériques et crypto-actifs</a:t>
            </a:r>
          </a:p>
        </p:txBody>
      </p:sp>
      <p:sp>
        <p:nvSpPr>
          <p:cNvPr id="181" name="Rectangle 180"/>
          <p:cNvSpPr/>
          <p:nvPr/>
        </p:nvSpPr>
        <p:spPr>
          <a:xfrm>
            <a:off x="4583328"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182" name="Rectangle 181"/>
          <p:cNvSpPr/>
          <p:nvPr/>
        </p:nvSpPr>
        <p:spPr>
          <a:xfrm>
            <a:off x="4583327" y="1059658"/>
            <a:ext cx="4572001" cy="497134"/>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183" name="Rectangle 182"/>
          <p:cNvSpPr/>
          <p:nvPr/>
        </p:nvSpPr>
        <p:spPr>
          <a:xfrm>
            <a:off x="4572000"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smtClean="0">
                <a:solidFill>
                  <a:srgbClr val="2B5CAD"/>
                </a:solidFill>
              </a:rPr>
              <a:t>La </a:t>
            </a:r>
            <a:r>
              <a:rPr lang="fr-FR" sz="2400" b="1" kern="0" dirty="0" err="1" smtClean="0">
                <a:solidFill>
                  <a:srgbClr val="2B5CAD"/>
                </a:solidFill>
              </a:rPr>
              <a:t>blockchain</a:t>
            </a:r>
            <a:endParaRPr lang="fr-FR" sz="2400" kern="0" dirty="0">
              <a:solidFill>
                <a:srgbClr val="2B5CAD"/>
              </a:solidFill>
            </a:endParaRPr>
          </a:p>
        </p:txBody>
      </p:sp>
      <p:pic>
        <p:nvPicPr>
          <p:cNvPr id="3" name="Image 2"/>
          <p:cNvPicPr>
            <a:picLocks noChangeAspect="1"/>
          </p:cNvPicPr>
          <p:nvPr/>
        </p:nvPicPr>
        <p:blipFill>
          <a:blip r:embed="rId3"/>
          <a:stretch>
            <a:fillRect/>
          </a:stretch>
        </p:blipFill>
        <p:spPr>
          <a:xfrm>
            <a:off x="199330" y="2190878"/>
            <a:ext cx="8745337" cy="4199557"/>
          </a:xfrm>
          <a:prstGeom prst="rect">
            <a:avLst/>
          </a:prstGeom>
        </p:spPr>
      </p:pic>
    </p:spTree>
    <p:extLst>
      <p:ext uri="{BB962C8B-B14F-4D97-AF65-F5344CB8AC3E}">
        <p14:creationId xmlns:p14="http://schemas.microsoft.com/office/powerpoint/2010/main" val="40711259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fld id="{F95454D5-F304-49E3-96AE-D0C8DC87B2EC}" type="slidenum">
              <a:rPr lang="fr-FR" altLang="fr-FR" smtClean="0"/>
              <a:pPr/>
              <a:t>38</a:t>
            </a:fld>
            <a:endParaRPr lang="fr-FR" altLang="fr-FR"/>
          </a:p>
        </p:txBody>
      </p:sp>
      <p:sp>
        <p:nvSpPr>
          <p:cNvPr id="180" name="Rectangle 179"/>
          <p:cNvSpPr/>
          <p:nvPr/>
        </p:nvSpPr>
        <p:spPr>
          <a:xfrm>
            <a:off x="0" y="332656"/>
            <a:ext cx="9143999" cy="523220"/>
          </a:xfrm>
          <a:prstGeom prst="rect">
            <a:avLst/>
          </a:prstGeom>
        </p:spPr>
        <p:txBody>
          <a:bodyPr wrap="square">
            <a:spAutoFit/>
          </a:bodyPr>
          <a:lstStyle/>
          <a:p>
            <a:pPr algn="ctr"/>
            <a:r>
              <a:rPr lang="fr-FR" sz="2800" b="1" dirty="0">
                <a:solidFill>
                  <a:prstClr val="white"/>
                </a:solidFill>
                <a:latin typeface="Arial" panose="020B0604020202020204" pitchFamily="34" charset="0"/>
                <a:cs typeface="Arial" panose="020B0604020202020204" pitchFamily="34" charset="0"/>
              </a:rPr>
              <a:t>Monnaies numériques et crypto-actifs</a:t>
            </a:r>
          </a:p>
        </p:txBody>
      </p:sp>
      <p:sp>
        <p:nvSpPr>
          <p:cNvPr id="181" name="Rectangle 180"/>
          <p:cNvSpPr/>
          <p:nvPr/>
        </p:nvSpPr>
        <p:spPr>
          <a:xfrm>
            <a:off x="4583328"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182" name="Rectangle 181"/>
          <p:cNvSpPr/>
          <p:nvPr/>
        </p:nvSpPr>
        <p:spPr>
          <a:xfrm>
            <a:off x="4583327" y="1059658"/>
            <a:ext cx="4572001" cy="497134"/>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183" name="Rectangle 182"/>
          <p:cNvSpPr/>
          <p:nvPr/>
        </p:nvSpPr>
        <p:spPr>
          <a:xfrm>
            <a:off x="2051720" y="1052736"/>
            <a:ext cx="709228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smtClean="0">
                <a:solidFill>
                  <a:srgbClr val="2B5CAD"/>
                </a:solidFill>
              </a:rPr>
              <a:t>Les crypto-actifs ne sont pas des monnaies</a:t>
            </a:r>
            <a:endParaRPr lang="fr-FR" sz="2400" kern="0" dirty="0">
              <a:solidFill>
                <a:srgbClr val="2B5CAD"/>
              </a:solidFill>
            </a:endParaRPr>
          </a:p>
        </p:txBody>
      </p:sp>
      <p:pic>
        <p:nvPicPr>
          <p:cNvPr id="63" name="Image 6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48064" y="1628799"/>
            <a:ext cx="3995936" cy="5092676"/>
          </a:xfrm>
          <a:prstGeom prst="rect">
            <a:avLst/>
          </a:prstGeom>
        </p:spPr>
      </p:pic>
      <p:pic>
        <p:nvPicPr>
          <p:cNvPr id="3" name="Image 2"/>
          <p:cNvPicPr>
            <a:picLocks noChangeAspect="1"/>
          </p:cNvPicPr>
          <p:nvPr/>
        </p:nvPicPr>
        <p:blipFill>
          <a:blip r:embed="rId4"/>
          <a:stretch>
            <a:fillRect/>
          </a:stretch>
        </p:blipFill>
        <p:spPr>
          <a:xfrm>
            <a:off x="179512" y="1916832"/>
            <a:ext cx="2789675" cy="2664296"/>
          </a:xfrm>
          <a:prstGeom prst="rect">
            <a:avLst/>
          </a:prstGeom>
        </p:spPr>
      </p:pic>
      <p:sp>
        <p:nvSpPr>
          <p:cNvPr id="9" name="ZoneTexte 8"/>
          <p:cNvSpPr txBox="1"/>
          <p:nvPr/>
        </p:nvSpPr>
        <p:spPr>
          <a:xfrm>
            <a:off x="2296615" y="3846104"/>
            <a:ext cx="2851449" cy="2862322"/>
          </a:xfrm>
          <a:prstGeom prst="rect">
            <a:avLst/>
          </a:prstGeom>
          <a:solidFill>
            <a:schemeClr val="accent3">
              <a:lumMod val="50000"/>
            </a:schemeClr>
          </a:solidFill>
        </p:spPr>
        <p:txBody>
          <a:bodyPr wrap="square" rtlCol="0">
            <a:spAutoFit/>
          </a:bodyPr>
          <a:lstStyle/>
          <a:p>
            <a:pPr lvl="0" eaLnBrk="1" fontAlgn="auto" hangingPunct="1">
              <a:spcBef>
                <a:spcPts val="600"/>
              </a:spcBef>
              <a:spcAft>
                <a:spcPts val="0"/>
              </a:spcAft>
              <a:buClr>
                <a:srgbClr val="F3953F"/>
              </a:buClr>
              <a:defRPr/>
            </a:pPr>
            <a:endParaRPr lang="fr-FR" sz="2400" b="1" dirty="0" smtClean="0">
              <a:solidFill>
                <a:srgbClr val="A91F57"/>
              </a:solidFill>
              <a:latin typeface="+mn-lt"/>
              <a:cs typeface="Arial" panose="020B0604020202020204" pitchFamily="34" charset="0"/>
            </a:endParaRPr>
          </a:p>
          <a:p>
            <a:pPr lvl="0" algn="ctr" eaLnBrk="1" fontAlgn="auto" hangingPunct="1">
              <a:spcBef>
                <a:spcPts val="600"/>
              </a:spcBef>
              <a:spcAft>
                <a:spcPts val="0"/>
              </a:spcAft>
              <a:buClr>
                <a:srgbClr val="F3953F"/>
              </a:buClr>
              <a:defRPr/>
            </a:pPr>
            <a:r>
              <a:rPr lang="fr-FR" b="1" dirty="0" smtClean="0">
                <a:solidFill>
                  <a:schemeClr val="bg1"/>
                </a:solidFill>
                <a:latin typeface="+mn-lt"/>
                <a:cs typeface="Arial" panose="020B0604020202020204" pitchFamily="34" charset="0"/>
              </a:rPr>
              <a:t>Être facile d’utilisation</a:t>
            </a:r>
            <a:endParaRPr lang="fr-FR" b="1" dirty="0">
              <a:solidFill>
                <a:schemeClr val="bg1"/>
              </a:solidFill>
              <a:latin typeface="+mn-lt"/>
              <a:cs typeface="Arial" panose="020B0604020202020204" pitchFamily="34" charset="0"/>
            </a:endParaRPr>
          </a:p>
          <a:p>
            <a:pPr marL="452438" lvl="0" indent="-452438" algn="ctr" eaLnBrk="1" fontAlgn="auto" hangingPunct="1">
              <a:spcBef>
                <a:spcPts val="600"/>
              </a:spcBef>
              <a:spcAft>
                <a:spcPts val="0"/>
              </a:spcAft>
              <a:buClr>
                <a:srgbClr val="F3953F"/>
              </a:buClr>
              <a:buFont typeface="Courier New" panose="02070309020205020404" pitchFamily="49" charset="0"/>
              <a:buChar char="o"/>
              <a:defRPr/>
            </a:pPr>
            <a:endParaRPr lang="fr-FR" b="1" dirty="0">
              <a:solidFill>
                <a:schemeClr val="bg1"/>
              </a:solidFill>
              <a:latin typeface="+mn-lt"/>
              <a:cs typeface="Arial" panose="020B0604020202020204" pitchFamily="34" charset="0"/>
            </a:endParaRPr>
          </a:p>
          <a:p>
            <a:pPr lvl="0" algn="ctr" eaLnBrk="1" fontAlgn="auto" hangingPunct="1">
              <a:spcBef>
                <a:spcPts val="600"/>
              </a:spcBef>
              <a:spcAft>
                <a:spcPts val="0"/>
              </a:spcAft>
              <a:buClr>
                <a:srgbClr val="F3953F"/>
              </a:buClr>
              <a:defRPr/>
            </a:pPr>
            <a:r>
              <a:rPr lang="fr-FR" b="1" dirty="0">
                <a:solidFill>
                  <a:schemeClr val="bg1"/>
                </a:solidFill>
                <a:latin typeface="+mn-lt"/>
                <a:cs typeface="Arial" panose="020B0604020202020204" pitchFamily="34" charset="0"/>
              </a:rPr>
              <a:t>Avoir une valeur stable dans le temps</a:t>
            </a:r>
          </a:p>
          <a:p>
            <a:pPr marL="452438" lvl="0" indent="-452438" algn="ctr" eaLnBrk="1" fontAlgn="auto" hangingPunct="1">
              <a:spcBef>
                <a:spcPts val="600"/>
              </a:spcBef>
              <a:spcAft>
                <a:spcPts val="0"/>
              </a:spcAft>
              <a:buClr>
                <a:srgbClr val="F3953F"/>
              </a:buClr>
              <a:buFont typeface="Courier New" panose="02070309020205020404" pitchFamily="49" charset="0"/>
              <a:buChar char="o"/>
              <a:defRPr/>
            </a:pPr>
            <a:endParaRPr lang="fr-FR" b="1" dirty="0">
              <a:solidFill>
                <a:schemeClr val="bg1"/>
              </a:solidFill>
              <a:latin typeface="+mn-lt"/>
              <a:cs typeface="Arial" panose="020B0604020202020204" pitchFamily="34" charset="0"/>
            </a:endParaRPr>
          </a:p>
          <a:p>
            <a:pPr lvl="0" algn="ctr" eaLnBrk="1" fontAlgn="auto" hangingPunct="1">
              <a:spcBef>
                <a:spcPts val="600"/>
              </a:spcBef>
              <a:spcAft>
                <a:spcPts val="0"/>
              </a:spcAft>
              <a:buClr>
                <a:srgbClr val="F3953F"/>
              </a:buClr>
              <a:defRPr/>
            </a:pPr>
            <a:r>
              <a:rPr lang="fr-FR" b="1" dirty="0">
                <a:solidFill>
                  <a:schemeClr val="bg1"/>
                </a:solidFill>
                <a:latin typeface="+mn-lt"/>
                <a:cs typeface="Arial" panose="020B0604020202020204" pitchFamily="34" charset="0"/>
              </a:rPr>
              <a:t>Inspirer confiance</a:t>
            </a:r>
          </a:p>
          <a:p>
            <a:pPr marL="452438" lvl="0" indent="-452438" algn="ctr" eaLnBrk="1" fontAlgn="auto" hangingPunct="1">
              <a:spcBef>
                <a:spcPts val="600"/>
              </a:spcBef>
              <a:spcAft>
                <a:spcPts val="0"/>
              </a:spcAft>
              <a:buClr>
                <a:srgbClr val="F3953F"/>
              </a:buClr>
              <a:buFont typeface="Courier New" panose="02070309020205020404" pitchFamily="49" charset="0"/>
              <a:buChar char="o"/>
              <a:defRPr/>
            </a:pPr>
            <a:endParaRPr lang="fr-FR" dirty="0">
              <a:solidFill>
                <a:srgbClr val="205AA7"/>
              </a:solidFill>
              <a:latin typeface="+mn-lt"/>
              <a:cs typeface="Arial" panose="020B0604020202020204" pitchFamily="34" charset="0"/>
            </a:endParaRPr>
          </a:p>
        </p:txBody>
      </p:sp>
      <p:sp>
        <p:nvSpPr>
          <p:cNvPr id="4" name="Rectangle à coins arrondis 3"/>
          <p:cNvSpPr/>
          <p:nvPr/>
        </p:nvSpPr>
        <p:spPr>
          <a:xfrm>
            <a:off x="2483768" y="3573016"/>
            <a:ext cx="2416405" cy="602121"/>
          </a:xfrm>
          <a:prstGeom prst="roundRect">
            <a:avLst/>
          </a:prstGeom>
          <a:solidFill>
            <a:srgbClr val="A91F57"/>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600" b="1" dirty="0" smtClean="0">
                <a:solidFill>
                  <a:schemeClr val="bg1"/>
                </a:solidFill>
              </a:rPr>
              <a:t>LES 3 QUALITES</a:t>
            </a:r>
          </a:p>
        </p:txBody>
      </p:sp>
    </p:spTree>
    <p:extLst>
      <p:ext uri="{BB962C8B-B14F-4D97-AF65-F5344CB8AC3E}">
        <p14:creationId xmlns:p14="http://schemas.microsoft.com/office/powerpoint/2010/main" val="16022461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fld id="{F95454D5-F304-49E3-96AE-D0C8DC87B2EC}" type="slidenum">
              <a:rPr lang="fr-FR" altLang="fr-FR" smtClean="0"/>
              <a:pPr/>
              <a:t>39</a:t>
            </a:fld>
            <a:endParaRPr lang="fr-FR" altLang="fr-FR"/>
          </a:p>
        </p:txBody>
      </p:sp>
      <p:sp>
        <p:nvSpPr>
          <p:cNvPr id="180" name="Rectangle 179"/>
          <p:cNvSpPr/>
          <p:nvPr/>
        </p:nvSpPr>
        <p:spPr>
          <a:xfrm>
            <a:off x="0" y="332656"/>
            <a:ext cx="9143999" cy="523220"/>
          </a:xfrm>
          <a:prstGeom prst="rect">
            <a:avLst/>
          </a:prstGeom>
        </p:spPr>
        <p:txBody>
          <a:bodyPr wrap="square">
            <a:spAutoFit/>
          </a:bodyPr>
          <a:lstStyle/>
          <a:p>
            <a:pPr algn="ctr"/>
            <a:r>
              <a:rPr lang="fr-FR" sz="2800" b="1" dirty="0">
                <a:solidFill>
                  <a:prstClr val="white"/>
                </a:solidFill>
                <a:latin typeface="Arial" panose="020B0604020202020204" pitchFamily="34" charset="0"/>
                <a:cs typeface="Arial" panose="020B0604020202020204" pitchFamily="34" charset="0"/>
              </a:rPr>
              <a:t>Monnaies numériques et crypto-actifs</a:t>
            </a:r>
          </a:p>
        </p:txBody>
      </p:sp>
      <p:sp>
        <p:nvSpPr>
          <p:cNvPr id="181" name="Rectangle 180"/>
          <p:cNvSpPr/>
          <p:nvPr/>
        </p:nvSpPr>
        <p:spPr>
          <a:xfrm>
            <a:off x="4583328"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182" name="Rectangle 181"/>
          <p:cNvSpPr/>
          <p:nvPr/>
        </p:nvSpPr>
        <p:spPr>
          <a:xfrm>
            <a:off x="4583327" y="1059658"/>
            <a:ext cx="4572001" cy="497134"/>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183" name="Rectangle 182"/>
          <p:cNvSpPr/>
          <p:nvPr/>
        </p:nvSpPr>
        <p:spPr>
          <a:xfrm>
            <a:off x="4572000"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smtClean="0">
                <a:solidFill>
                  <a:srgbClr val="2B5CAD"/>
                </a:solidFill>
              </a:rPr>
              <a:t>Les stable-coins</a:t>
            </a:r>
            <a:endParaRPr lang="fr-FR" sz="2400" kern="0" dirty="0">
              <a:solidFill>
                <a:srgbClr val="2B5CAD"/>
              </a:solidFill>
            </a:endParaRPr>
          </a:p>
        </p:txBody>
      </p:sp>
      <p:pic>
        <p:nvPicPr>
          <p:cNvPr id="63" name="Image 6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888" y="1628799"/>
            <a:ext cx="9128112" cy="5092676"/>
          </a:xfrm>
          <a:prstGeom prst="rect">
            <a:avLst/>
          </a:prstGeom>
        </p:spPr>
      </p:pic>
      <p:pic>
        <p:nvPicPr>
          <p:cNvPr id="11" name="Image 10"/>
          <p:cNvPicPr>
            <a:picLocks noChangeAspect="1"/>
          </p:cNvPicPr>
          <p:nvPr/>
        </p:nvPicPr>
        <p:blipFill>
          <a:blip r:embed="rId4"/>
          <a:stretch>
            <a:fillRect/>
          </a:stretch>
        </p:blipFill>
        <p:spPr>
          <a:xfrm>
            <a:off x="827584" y="3933056"/>
            <a:ext cx="176799" cy="85351"/>
          </a:xfrm>
          <a:prstGeom prst="rect">
            <a:avLst/>
          </a:prstGeom>
        </p:spPr>
      </p:pic>
      <p:sp>
        <p:nvSpPr>
          <p:cNvPr id="3" name="Hexagone 2"/>
          <p:cNvSpPr/>
          <p:nvPr/>
        </p:nvSpPr>
        <p:spPr>
          <a:xfrm>
            <a:off x="1547664" y="3789040"/>
            <a:ext cx="1944216" cy="2232248"/>
          </a:xfrm>
          <a:prstGeom prst="hexagon">
            <a:avLst/>
          </a:prstGeom>
          <a:noFill/>
          <a:ln w="76200">
            <a:solidFill>
              <a:srgbClr val="A91F57"/>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FR" sz="2100" dirty="0" smtClean="0">
              <a:solidFill>
                <a:schemeClr val="bg1"/>
              </a:solidFill>
            </a:endParaRPr>
          </a:p>
        </p:txBody>
      </p:sp>
    </p:spTree>
    <p:extLst>
      <p:ext uri="{BB962C8B-B14F-4D97-AF65-F5344CB8AC3E}">
        <p14:creationId xmlns:p14="http://schemas.microsoft.com/office/powerpoint/2010/main" val="42625722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15616" y="4653136"/>
            <a:ext cx="504056" cy="432048"/>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FR" sz="2100" dirty="0" smtClean="0">
              <a:solidFill>
                <a:schemeClr val="bg1"/>
              </a:solidFill>
            </a:endParaRPr>
          </a:p>
        </p:txBody>
      </p:sp>
      <p:sp>
        <p:nvSpPr>
          <p:cNvPr id="2" name="Espace réservé du numéro de diapositive 1"/>
          <p:cNvSpPr>
            <a:spLocks noGrp="1"/>
          </p:cNvSpPr>
          <p:nvPr>
            <p:ph type="sldNum" sz="quarter" idx="10"/>
          </p:nvPr>
        </p:nvSpPr>
        <p:spPr/>
        <p:txBody>
          <a:bodyPr/>
          <a:lstStyle/>
          <a:p>
            <a:fld id="{F95454D5-F304-49E3-96AE-D0C8DC87B2EC}" type="slidenum">
              <a:rPr lang="fr-FR" altLang="fr-FR" smtClean="0"/>
              <a:pPr/>
              <a:t>4</a:t>
            </a:fld>
            <a:endParaRPr lang="fr-FR" altLang="fr-FR"/>
          </a:p>
        </p:txBody>
      </p:sp>
      <p:sp>
        <p:nvSpPr>
          <p:cNvPr id="3" name="Rectangle 2"/>
          <p:cNvSpPr/>
          <p:nvPr/>
        </p:nvSpPr>
        <p:spPr>
          <a:xfrm>
            <a:off x="0" y="332656"/>
            <a:ext cx="9144000" cy="523220"/>
          </a:xfrm>
          <a:prstGeom prst="rect">
            <a:avLst/>
          </a:prstGeom>
        </p:spPr>
        <p:txBody>
          <a:bodyPr wrap="square">
            <a:spAutoFit/>
          </a:bodyPr>
          <a:lstStyle/>
          <a:p>
            <a:pPr algn="ctr"/>
            <a:r>
              <a:rPr lang="fr-FR" sz="2800" b="1" dirty="0">
                <a:solidFill>
                  <a:prstClr val="white"/>
                </a:solidFill>
                <a:latin typeface="Arial" panose="020B0604020202020204" pitchFamily="34" charset="0"/>
                <a:cs typeface="Arial" panose="020B0604020202020204" pitchFamily="34" charset="0"/>
              </a:rPr>
              <a:t>Définition et histoire de la monnaie</a:t>
            </a:r>
          </a:p>
        </p:txBody>
      </p:sp>
      <p:sp>
        <p:nvSpPr>
          <p:cNvPr id="381" name="Rectangle 380"/>
          <p:cNvSpPr/>
          <p:nvPr/>
        </p:nvSpPr>
        <p:spPr>
          <a:xfrm>
            <a:off x="4583328"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382" name="Rectangle 381"/>
          <p:cNvSpPr/>
          <p:nvPr/>
        </p:nvSpPr>
        <p:spPr>
          <a:xfrm>
            <a:off x="4583327" y="1059658"/>
            <a:ext cx="4572001" cy="497134"/>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383" name="Rectangle 382"/>
          <p:cNvSpPr/>
          <p:nvPr/>
        </p:nvSpPr>
        <p:spPr>
          <a:xfrm>
            <a:off x="4572000"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smtClean="0">
                <a:solidFill>
                  <a:srgbClr val="2B5CAD"/>
                </a:solidFill>
              </a:rPr>
              <a:t>Un peu d’histoire</a:t>
            </a:r>
            <a:endParaRPr lang="fr-FR" sz="2400" kern="0" dirty="0">
              <a:solidFill>
                <a:srgbClr val="2B5CAD"/>
              </a:solidFill>
            </a:endParaRPr>
          </a:p>
        </p:txBody>
      </p:sp>
      <p:sp>
        <p:nvSpPr>
          <p:cNvPr id="6" name="Rectangle 5"/>
          <p:cNvSpPr/>
          <p:nvPr/>
        </p:nvSpPr>
        <p:spPr>
          <a:xfrm>
            <a:off x="1115616" y="5517232"/>
            <a:ext cx="504056" cy="216024"/>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FR" sz="2100" dirty="0" smtClean="0">
              <a:solidFill>
                <a:schemeClr val="bg1"/>
              </a:solidFill>
            </a:endParaRPr>
          </a:p>
        </p:txBody>
      </p:sp>
      <p:pic>
        <p:nvPicPr>
          <p:cNvPr id="10" name="Imag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700808"/>
            <a:ext cx="9143998" cy="4604400"/>
          </a:xfrm>
          <a:prstGeom prst="rect">
            <a:avLst/>
          </a:prstGeom>
        </p:spPr>
      </p:pic>
    </p:spTree>
    <p:extLst>
      <p:ext uri="{BB962C8B-B14F-4D97-AF65-F5344CB8AC3E}">
        <p14:creationId xmlns:p14="http://schemas.microsoft.com/office/powerpoint/2010/main" val="8721862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fld id="{F95454D5-F304-49E3-96AE-D0C8DC87B2EC}" type="slidenum">
              <a:rPr lang="fr-FR" altLang="fr-FR" smtClean="0"/>
              <a:pPr/>
              <a:t>40</a:t>
            </a:fld>
            <a:endParaRPr lang="fr-FR" altLang="fr-FR"/>
          </a:p>
        </p:txBody>
      </p:sp>
      <p:sp>
        <p:nvSpPr>
          <p:cNvPr id="180" name="Rectangle 179"/>
          <p:cNvSpPr/>
          <p:nvPr/>
        </p:nvSpPr>
        <p:spPr>
          <a:xfrm>
            <a:off x="0" y="332656"/>
            <a:ext cx="9143999" cy="523220"/>
          </a:xfrm>
          <a:prstGeom prst="rect">
            <a:avLst/>
          </a:prstGeom>
        </p:spPr>
        <p:txBody>
          <a:bodyPr wrap="square">
            <a:spAutoFit/>
          </a:bodyPr>
          <a:lstStyle/>
          <a:p>
            <a:pPr algn="ctr"/>
            <a:r>
              <a:rPr lang="fr-FR" sz="2800" b="1" dirty="0">
                <a:solidFill>
                  <a:prstClr val="white"/>
                </a:solidFill>
                <a:latin typeface="Arial" panose="020B0604020202020204" pitchFamily="34" charset="0"/>
                <a:cs typeface="Arial" panose="020B0604020202020204" pitchFamily="34" charset="0"/>
              </a:rPr>
              <a:t>Monnaies numériques </a:t>
            </a:r>
            <a:r>
              <a:rPr lang="fr-FR" sz="2800" b="1" dirty="0" smtClean="0">
                <a:solidFill>
                  <a:prstClr val="white"/>
                </a:solidFill>
                <a:latin typeface="Arial" panose="020B0604020202020204" pitchFamily="34" charset="0"/>
                <a:cs typeface="Arial" panose="020B0604020202020204" pitchFamily="34" charset="0"/>
              </a:rPr>
              <a:t>de banque centrale</a:t>
            </a:r>
            <a:endParaRPr lang="fr-FR" sz="2800" b="1" dirty="0">
              <a:solidFill>
                <a:prstClr val="white"/>
              </a:solidFill>
              <a:latin typeface="Arial" panose="020B0604020202020204" pitchFamily="34" charset="0"/>
              <a:cs typeface="Arial" panose="020B0604020202020204" pitchFamily="34" charset="0"/>
            </a:endParaRPr>
          </a:p>
        </p:txBody>
      </p:sp>
      <p:sp>
        <p:nvSpPr>
          <p:cNvPr id="181" name="Rectangle 180"/>
          <p:cNvSpPr/>
          <p:nvPr/>
        </p:nvSpPr>
        <p:spPr>
          <a:xfrm>
            <a:off x="4583328"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182" name="Rectangle 181"/>
          <p:cNvSpPr/>
          <p:nvPr/>
        </p:nvSpPr>
        <p:spPr>
          <a:xfrm>
            <a:off x="4583327" y="1059658"/>
            <a:ext cx="4572001" cy="497134"/>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183" name="Rectangle 182"/>
          <p:cNvSpPr/>
          <p:nvPr/>
        </p:nvSpPr>
        <p:spPr>
          <a:xfrm>
            <a:off x="4572000"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smtClean="0">
                <a:solidFill>
                  <a:srgbClr val="2B5CAD"/>
                </a:solidFill>
              </a:rPr>
              <a:t>Projection dans le futur !</a:t>
            </a:r>
            <a:endParaRPr lang="fr-FR" sz="2400" kern="0" dirty="0">
              <a:solidFill>
                <a:srgbClr val="2B5CAD"/>
              </a:solidFill>
            </a:endParaRPr>
          </a:p>
        </p:txBody>
      </p:sp>
      <p:sp>
        <p:nvSpPr>
          <p:cNvPr id="9" name="ZoneTexte 8"/>
          <p:cNvSpPr txBox="1"/>
          <p:nvPr/>
        </p:nvSpPr>
        <p:spPr>
          <a:xfrm>
            <a:off x="497209" y="1780427"/>
            <a:ext cx="8189591" cy="5247590"/>
          </a:xfrm>
          <a:prstGeom prst="rect">
            <a:avLst/>
          </a:prstGeom>
          <a:noFill/>
        </p:spPr>
        <p:txBody>
          <a:bodyPr wrap="square" rtlCol="0">
            <a:spAutoFit/>
          </a:bodyPr>
          <a:lstStyle/>
          <a:p>
            <a:pPr algn="just">
              <a:spcBef>
                <a:spcPts val="600"/>
              </a:spcBef>
              <a:buClr>
                <a:srgbClr val="F3953F"/>
              </a:buClr>
            </a:pPr>
            <a:r>
              <a:rPr lang="fr-FR" sz="2000" dirty="0" smtClean="0">
                <a:solidFill>
                  <a:srgbClr val="205AA7"/>
                </a:solidFill>
                <a:latin typeface="Arial" panose="020B0604020202020204" pitchFamily="34" charset="0"/>
                <a:cs typeface="Arial" panose="020B0604020202020204" pitchFamily="34" charset="0"/>
              </a:rPr>
              <a:t>L’émergence des crypto-actifs et des </a:t>
            </a:r>
            <a:r>
              <a:rPr lang="fr-FR" sz="2000" dirty="0" err="1" smtClean="0">
                <a:solidFill>
                  <a:srgbClr val="205AA7"/>
                </a:solidFill>
                <a:latin typeface="Arial" panose="020B0604020202020204" pitchFamily="34" charset="0"/>
                <a:cs typeface="Arial" panose="020B0604020202020204" pitchFamily="34" charset="0"/>
              </a:rPr>
              <a:t>stablecoins</a:t>
            </a:r>
            <a:r>
              <a:rPr lang="fr-FR" sz="2000" dirty="0" smtClean="0">
                <a:solidFill>
                  <a:srgbClr val="205AA7"/>
                </a:solidFill>
                <a:latin typeface="Arial" panose="020B0604020202020204" pitchFamily="34" charset="0"/>
                <a:cs typeface="Arial" panose="020B0604020202020204" pitchFamily="34" charset="0"/>
              </a:rPr>
              <a:t> est une </a:t>
            </a:r>
            <a:r>
              <a:rPr lang="fr-FR" sz="2000" b="1" dirty="0" smtClean="0">
                <a:solidFill>
                  <a:srgbClr val="205AA7"/>
                </a:solidFill>
                <a:latin typeface="Arial" panose="020B0604020202020204" pitchFamily="34" charset="0"/>
                <a:cs typeface="Arial" panose="020B0604020202020204" pitchFamily="34" charset="0"/>
              </a:rPr>
              <a:t>menace pour la souveraineté des pays.</a:t>
            </a:r>
          </a:p>
          <a:p>
            <a:pPr algn="just">
              <a:spcBef>
                <a:spcPts val="600"/>
              </a:spcBef>
              <a:buClr>
                <a:srgbClr val="F3953F"/>
              </a:buClr>
            </a:pPr>
            <a:endParaRPr lang="fr-FR" sz="2000" dirty="0" smtClean="0">
              <a:solidFill>
                <a:srgbClr val="205AA7"/>
              </a:solidFill>
              <a:latin typeface="Arial" panose="020B0604020202020204" pitchFamily="34" charset="0"/>
              <a:cs typeface="Arial" panose="020B0604020202020204" pitchFamily="34" charset="0"/>
            </a:endParaRPr>
          </a:p>
          <a:p>
            <a:pPr algn="just">
              <a:spcBef>
                <a:spcPts val="600"/>
              </a:spcBef>
              <a:buClr>
                <a:srgbClr val="F3953F"/>
              </a:buClr>
            </a:pPr>
            <a:r>
              <a:rPr lang="fr-FR" sz="2000" dirty="0" smtClean="0">
                <a:solidFill>
                  <a:srgbClr val="205AA7"/>
                </a:solidFill>
                <a:latin typeface="Arial" panose="020B0604020202020204" pitchFamily="34" charset="0"/>
                <a:cs typeface="Arial" panose="020B0604020202020204" pitchFamily="34" charset="0"/>
              </a:rPr>
              <a:t>La confiance en notre monnaie est liée à l’ancrage sur la monnaie de banque centrale…avec une contrepartie / un garant clairement identifié. </a:t>
            </a:r>
          </a:p>
          <a:p>
            <a:pPr algn="just">
              <a:spcBef>
                <a:spcPts val="600"/>
              </a:spcBef>
              <a:buClr>
                <a:srgbClr val="F3953F"/>
              </a:buClr>
            </a:pPr>
            <a:endParaRPr lang="fr-FR" sz="2000" dirty="0" smtClean="0">
              <a:solidFill>
                <a:srgbClr val="205AA7"/>
              </a:solidFill>
              <a:latin typeface="Arial" panose="020B0604020202020204" pitchFamily="34" charset="0"/>
              <a:cs typeface="Arial" panose="020B0604020202020204" pitchFamily="34" charset="0"/>
            </a:endParaRPr>
          </a:p>
          <a:p>
            <a:pPr algn="just">
              <a:spcBef>
                <a:spcPts val="600"/>
              </a:spcBef>
              <a:buClr>
                <a:srgbClr val="F3953F"/>
              </a:buClr>
            </a:pPr>
            <a:r>
              <a:rPr lang="fr-FR" sz="2000" dirty="0" smtClean="0">
                <a:solidFill>
                  <a:srgbClr val="205AA7"/>
                </a:solidFill>
                <a:latin typeface="Arial" panose="020B0604020202020204" pitchFamily="34" charset="0"/>
                <a:cs typeface="Arial" panose="020B0604020202020204" pitchFamily="34" charset="0"/>
              </a:rPr>
              <a:t>Cela étant, la société bascule vers du numérique et nous ne pouvons pas imaginer que les citoyens perdent l’accès à la monnaie de banque centrale. Nous devons imaginer une monnaie numérique de banque centrale…. Une sorte de billet numérique que nous pourrions stocker dans notre téléphone, une clé USB…..</a:t>
            </a:r>
          </a:p>
          <a:p>
            <a:pPr algn="just">
              <a:spcBef>
                <a:spcPts val="600"/>
              </a:spcBef>
              <a:buClr>
                <a:srgbClr val="F3953F"/>
              </a:buClr>
            </a:pPr>
            <a:endParaRPr lang="fr-FR" sz="2000" dirty="0" smtClean="0">
              <a:solidFill>
                <a:srgbClr val="205AA7"/>
              </a:solidFill>
              <a:latin typeface="Arial" panose="020B0604020202020204" pitchFamily="34" charset="0"/>
              <a:cs typeface="Arial" panose="020B0604020202020204" pitchFamily="34" charset="0"/>
            </a:endParaRPr>
          </a:p>
          <a:p>
            <a:pPr algn="just">
              <a:spcBef>
                <a:spcPts val="600"/>
              </a:spcBef>
              <a:buClr>
                <a:srgbClr val="F3953F"/>
              </a:buClr>
            </a:pPr>
            <a:r>
              <a:rPr lang="fr-FR" sz="2000" dirty="0" smtClean="0">
                <a:solidFill>
                  <a:srgbClr val="205AA7"/>
                </a:solidFill>
                <a:latin typeface="Arial" panose="020B0604020202020204" pitchFamily="34" charset="0"/>
                <a:cs typeface="Arial" panose="020B0604020202020204" pitchFamily="34" charset="0"/>
              </a:rPr>
              <a:t>Ce billet numérique……</a:t>
            </a:r>
            <a:endParaRPr lang="fr-FR" sz="2000" dirty="0">
              <a:solidFill>
                <a:srgbClr val="205AA7"/>
              </a:solidFill>
              <a:latin typeface="Arial" panose="020B0604020202020204" pitchFamily="34" charset="0"/>
              <a:cs typeface="Arial" panose="020B0604020202020204" pitchFamily="34" charset="0"/>
            </a:endParaRPr>
          </a:p>
          <a:p>
            <a:pPr marL="533400" indent="-533400" algn="just">
              <a:spcBef>
                <a:spcPts val="600"/>
              </a:spcBef>
              <a:buClr>
                <a:srgbClr val="F3953F"/>
              </a:buClr>
              <a:buFont typeface="Courier New" panose="02070309020205020404" pitchFamily="49" charset="0"/>
              <a:buChar char="o"/>
            </a:pPr>
            <a:endParaRPr lang="fr-FR" sz="2000" dirty="0">
              <a:solidFill>
                <a:srgbClr val="205AA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74841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544" y="1484784"/>
            <a:ext cx="8490021" cy="4988222"/>
          </a:xfrm>
          <a:prstGeom prst="rect">
            <a:avLst/>
          </a:prstGeom>
        </p:spPr>
      </p:pic>
    </p:spTree>
    <p:extLst>
      <p:ext uri="{BB962C8B-B14F-4D97-AF65-F5344CB8AC3E}">
        <p14:creationId xmlns:p14="http://schemas.microsoft.com/office/powerpoint/2010/main" val="6692040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3568" y="1988840"/>
            <a:ext cx="8240921" cy="4643040"/>
          </a:xfrm>
          <a:prstGeom prst="rect">
            <a:avLst/>
          </a:prstGeom>
        </p:spPr>
      </p:pic>
    </p:spTree>
    <p:extLst>
      <p:ext uri="{BB962C8B-B14F-4D97-AF65-F5344CB8AC3E}">
        <p14:creationId xmlns:p14="http://schemas.microsoft.com/office/powerpoint/2010/main" val="32909776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ZoneTexte 18"/>
          <p:cNvSpPr txBox="1"/>
          <p:nvPr/>
        </p:nvSpPr>
        <p:spPr>
          <a:xfrm>
            <a:off x="786824" y="1784131"/>
            <a:ext cx="7488832" cy="400110"/>
          </a:xfrm>
          <a:prstGeom prst="rect">
            <a:avLst/>
          </a:prstGeom>
          <a:noFill/>
        </p:spPr>
        <p:txBody>
          <a:bodyPr wrap="square" rtlCol="0">
            <a:spAutoFit/>
          </a:bodyPr>
          <a:lstStyle/>
          <a:p>
            <a:pPr algn="ctr"/>
            <a:r>
              <a:rPr lang="fr-FR" sz="2000" b="1" dirty="0" smtClean="0">
                <a:solidFill>
                  <a:srgbClr val="002060"/>
                </a:solidFill>
                <a:cs typeface="Arial" panose="020B0604020202020204" pitchFamily="34" charset="0"/>
              </a:rPr>
              <a:t>Des premiers enseignements forts de la MNBC interbancaire</a:t>
            </a:r>
            <a:endParaRPr lang="fr-FR" sz="2000" b="1" dirty="0">
              <a:solidFill>
                <a:srgbClr val="002060"/>
              </a:solidFill>
              <a:cs typeface="Arial" panose="020B0604020202020204" pitchFamily="34" charset="0"/>
            </a:endParaRPr>
          </a:p>
        </p:txBody>
      </p:sp>
      <p:sp>
        <p:nvSpPr>
          <p:cNvPr id="20" name="Rectangle à coins arrondis 19"/>
          <p:cNvSpPr/>
          <p:nvPr/>
        </p:nvSpPr>
        <p:spPr>
          <a:xfrm>
            <a:off x="2063639" y="2471641"/>
            <a:ext cx="4997303" cy="827942"/>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cs typeface="Arial" panose="020B0604020202020204" pitchFamily="34" charset="0"/>
              </a:rPr>
              <a:t>L’innovation et la MNBC peuvent </a:t>
            </a:r>
            <a:r>
              <a:rPr lang="fr-FR" sz="1600" b="1" dirty="0" smtClean="0">
                <a:cs typeface="Arial" panose="020B0604020202020204" pitchFamily="34" charset="0"/>
              </a:rPr>
              <a:t>optimiser le règlement </a:t>
            </a:r>
            <a:r>
              <a:rPr lang="fr-FR" sz="1600" dirty="0" smtClean="0">
                <a:cs typeface="Arial" panose="020B0604020202020204" pitchFamily="34" charset="0"/>
              </a:rPr>
              <a:t>des transactions interbancaires (rapidité, disponibilité, efficience)</a:t>
            </a:r>
            <a:endParaRPr lang="fr-FR" sz="1600" dirty="0">
              <a:cs typeface="Arial" panose="020B0604020202020204" pitchFamily="34" charset="0"/>
            </a:endParaRPr>
          </a:p>
        </p:txBody>
      </p:sp>
      <p:sp>
        <p:nvSpPr>
          <p:cNvPr id="21" name="Rectangle à coins arrondis 20"/>
          <p:cNvSpPr/>
          <p:nvPr/>
        </p:nvSpPr>
        <p:spPr>
          <a:xfrm>
            <a:off x="2032589" y="3392295"/>
            <a:ext cx="4997303" cy="827942"/>
          </a:xfrm>
          <a:prstGeom prst="round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cs typeface="Arial" panose="020B0604020202020204" pitchFamily="34" charset="0"/>
              </a:rPr>
              <a:t>Une MNBC interbancaire pourrait permettre de </a:t>
            </a:r>
            <a:r>
              <a:rPr lang="fr-FR" sz="1600" b="1" dirty="0" smtClean="0">
                <a:cs typeface="Arial" panose="020B0604020202020204" pitchFamily="34" charset="0"/>
              </a:rPr>
              <a:t>faciliter les paiements transfrontières</a:t>
            </a:r>
            <a:endParaRPr lang="fr-FR" sz="1600" b="1" dirty="0">
              <a:cs typeface="Arial" panose="020B0604020202020204" pitchFamily="34" charset="0"/>
            </a:endParaRPr>
          </a:p>
        </p:txBody>
      </p:sp>
      <p:sp>
        <p:nvSpPr>
          <p:cNvPr id="22" name="Rectangle à coins arrondis 21"/>
          <p:cNvSpPr/>
          <p:nvPr/>
        </p:nvSpPr>
        <p:spPr>
          <a:xfrm>
            <a:off x="2049173" y="4329250"/>
            <a:ext cx="4997303" cy="827942"/>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cs typeface="Arial" panose="020B0604020202020204" pitchFamily="34" charset="0"/>
              </a:rPr>
              <a:t>Les infrastructures existantes et la DLT jouent des </a:t>
            </a:r>
            <a:r>
              <a:rPr lang="fr-FR" sz="1600" b="1" dirty="0" smtClean="0">
                <a:cs typeface="Arial" panose="020B0604020202020204" pitchFamily="34" charset="0"/>
              </a:rPr>
              <a:t>rôles complémentaires </a:t>
            </a:r>
            <a:r>
              <a:rPr lang="fr-FR" sz="1600" dirty="0" smtClean="0">
                <a:cs typeface="Arial" panose="020B0604020202020204" pitchFamily="34" charset="0"/>
              </a:rPr>
              <a:t>et devraient être </a:t>
            </a:r>
            <a:r>
              <a:rPr lang="fr-FR" sz="1600" b="1" dirty="0" smtClean="0">
                <a:cs typeface="Arial" panose="020B0604020202020204" pitchFamily="34" charset="0"/>
              </a:rPr>
              <a:t>interopérables</a:t>
            </a:r>
            <a:endParaRPr lang="fr-FR" sz="1600" b="1" dirty="0">
              <a:cs typeface="Arial" panose="020B0604020202020204" pitchFamily="34" charset="0"/>
            </a:endParaRPr>
          </a:p>
        </p:txBody>
      </p:sp>
      <p:sp>
        <p:nvSpPr>
          <p:cNvPr id="30" name="ZoneTexte 29"/>
          <p:cNvSpPr txBox="1"/>
          <p:nvPr/>
        </p:nvSpPr>
        <p:spPr>
          <a:xfrm>
            <a:off x="2267744" y="5157192"/>
            <a:ext cx="4968293" cy="400110"/>
          </a:xfrm>
          <a:prstGeom prst="rect">
            <a:avLst/>
          </a:prstGeom>
          <a:noFill/>
        </p:spPr>
        <p:txBody>
          <a:bodyPr wrap="square" rtlCol="0">
            <a:spAutoFit/>
          </a:bodyPr>
          <a:lstStyle/>
          <a:p>
            <a:pPr algn="ctr"/>
            <a:r>
              <a:rPr lang="fr-FR" sz="2000" b="1" dirty="0" smtClean="0">
                <a:solidFill>
                  <a:srgbClr val="002060"/>
                </a:solidFill>
                <a:cs typeface="Arial" panose="020B0604020202020204" pitchFamily="34" charset="0"/>
              </a:rPr>
              <a:t>Des cas d’usage divers</a:t>
            </a:r>
            <a:endParaRPr lang="fr-FR" sz="2000" b="1" dirty="0">
              <a:solidFill>
                <a:srgbClr val="002060"/>
              </a:solidFill>
              <a:cs typeface="Arial" panose="020B0604020202020204" pitchFamily="34" charset="0"/>
            </a:endParaRPr>
          </a:p>
        </p:txBody>
      </p:sp>
      <p:sp>
        <p:nvSpPr>
          <p:cNvPr id="31" name="Ellipse 30"/>
          <p:cNvSpPr/>
          <p:nvPr/>
        </p:nvSpPr>
        <p:spPr>
          <a:xfrm>
            <a:off x="1662045" y="5775328"/>
            <a:ext cx="1408159" cy="708063"/>
          </a:xfrm>
          <a:prstGeom prst="ellipse">
            <a:avLst/>
          </a:prstGeom>
          <a:solidFill>
            <a:srgbClr val="003399"/>
          </a:solidFill>
          <a:ln w="38100" cap="flat" cmpd="sng" algn="ctr">
            <a:noFill/>
            <a:prstDash val="solid"/>
          </a:ln>
          <a:effectLst>
            <a:outerShdw blurRad="149987" dist="250190" dir="8460000" algn="ctr">
              <a:srgbClr val="000000">
                <a:alpha val="28000"/>
              </a:srgbClr>
            </a:outerShdw>
          </a:effectLst>
        </p:spPr>
        <p:txBody>
          <a:bodyPr lIns="0" tIns="0" rIns="0" bIns="0" rtlCol="0" anchor="ctr"/>
          <a:lstStyle/>
          <a:p>
            <a:pPr algn="ctr" defTabSz="685800">
              <a:defRPr/>
            </a:pPr>
            <a:r>
              <a:rPr lang="fr-FR" sz="1050" b="1" kern="0" dirty="0" smtClean="0">
                <a:solidFill>
                  <a:srgbClr val="005BD3">
                    <a:lumMod val="20000"/>
                    <a:lumOff val="80000"/>
                  </a:srgbClr>
                </a:solidFill>
                <a:cs typeface="Arial" panose="020B0604020202020204" pitchFamily="34" charset="0"/>
              </a:rPr>
              <a:t>Paiements transfrontières</a:t>
            </a:r>
            <a:endParaRPr lang="fr-FR" sz="1050" b="1" kern="0" dirty="0">
              <a:solidFill>
                <a:srgbClr val="005BD3">
                  <a:lumMod val="20000"/>
                  <a:lumOff val="80000"/>
                </a:srgbClr>
              </a:solidFill>
              <a:cs typeface="Arial" panose="020B0604020202020204" pitchFamily="34" charset="0"/>
            </a:endParaRPr>
          </a:p>
        </p:txBody>
      </p:sp>
      <p:sp>
        <p:nvSpPr>
          <p:cNvPr id="32" name="Ellipse 31"/>
          <p:cNvSpPr/>
          <p:nvPr/>
        </p:nvSpPr>
        <p:spPr>
          <a:xfrm>
            <a:off x="3136973" y="5775327"/>
            <a:ext cx="1527492" cy="708063"/>
          </a:xfrm>
          <a:prstGeom prst="ellipse">
            <a:avLst/>
          </a:prstGeom>
          <a:solidFill>
            <a:srgbClr val="003399"/>
          </a:solidFill>
          <a:ln w="38100" cap="flat" cmpd="sng" algn="ctr">
            <a:noFill/>
            <a:prstDash val="solid"/>
          </a:ln>
          <a:effectLst>
            <a:outerShdw blurRad="149987" dist="250190" dir="8460000" algn="ctr">
              <a:srgbClr val="000000">
                <a:alpha val="28000"/>
              </a:srgbClr>
            </a:outerShdw>
          </a:effectLst>
        </p:spPr>
        <p:txBody>
          <a:bodyPr lIns="0" tIns="0" rIns="0" bIns="0" rtlCol="0" anchor="ctr"/>
          <a:lstStyle/>
          <a:p>
            <a:pPr algn="ctr" defTabSz="685800">
              <a:defRPr/>
            </a:pPr>
            <a:r>
              <a:rPr lang="fr-FR" sz="1050" b="1" kern="0" dirty="0" smtClean="0">
                <a:solidFill>
                  <a:srgbClr val="005BD3">
                    <a:lumMod val="20000"/>
                    <a:lumOff val="80000"/>
                  </a:srgbClr>
                </a:solidFill>
                <a:cs typeface="Arial" panose="020B0604020202020204" pitchFamily="34" charset="0"/>
              </a:rPr>
              <a:t>Émission et </a:t>
            </a:r>
            <a:r>
              <a:rPr lang="fr-FR" sz="1050" b="1" kern="0" dirty="0">
                <a:solidFill>
                  <a:srgbClr val="005BD3">
                    <a:lumMod val="20000"/>
                    <a:lumOff val="80000"/>
                  </a:srgbClr>
                </a:solidFill>
                <a:cs typeface="Arial" panose="020B0604020202020204" pitchFamily="34" charset="0"/>
              </a:rPr>
              <a:t>transactions </a:t>
            </a:r>
            <a:r>
              <a:rPr lang="fr-FR" sz="1050" b="1" kern="0" dirty="0" smtClean="0">
                <a:solidFill>
                  <a:srgbClr val="005BD3">
                    <a:lumMod val="20000"/>
                    <a:lumOff val="80000"/>
                  </a:srgbClr>
                </a:solidFill>
                <a:cs typeface="Arial" panose="020B0604020202020204" pitchFamily="34" charset="0"/>
              </a:rPr>
              <a:t>sur des titres souverains</a:t>
            </a:r>
            <a:endParaRPr lang="fr-FR" sz="1050" b="1" kern="0" dirty="0">
              <a:solidFill>
                <a:srgbClr val="005BD3">
                  <a:lumMod val="20000"/>
                  <a:lumOff val="80000"/>
                </a:srgbClr>
              </a:solidFill>
              <a:cs typeface="Arial" panose="020B0604020202020204" pitchFamily="34" charset="0"/>
            </a:endParaRPr>
          </a:p>
        </p:txBody>
      </p:sp>
      <p:sp>
        <p:nvSpPr>
          <p:cNvPr id="33" name="Ellipse 32"/>
          <p:cNvSpPr/>
          <p:nvPr/>
        </p:nvSpPr>
        <p:spPr>
          <a:xfrm>
            <a:off x="4800429" y="5775326"/>
            <a:ext cx="1408159" cy="708063"/>
          </a:xfrm>
          <a:prstGeom prst="ellipse">
            <a:avLst/>
          </a:prstGeom>
          <a:solidFill>
            <a:srgbClr val="003399"/>
          </a:solidFill>
          <a:ln w="38100" cap="flat" cmpd="sng" algn="ctr">
            <a:noFill/>
            <a:prstDash val="solid"/>
          </a:ln>
          <a:effectLst>
            <a:outerShdw blurRad="149987" dist="250190" dir="8460000" algn="ctr">
              <a:srgbClr val="000000">
                <a:alpha val="28000"/>
              </a:srgbClr>
            </a:outerShdw>
          </a:effectLst>
        </p:spPr>
        <p:txBody>
          <a:bodyPr lIns="0" tIns="0" rIns="0" bIns="0" rtlCol="0" anchor="ctr"/>
          <a:lstStyle/>
          <a:p>
            <a:pPr algn="ctr" defTabSz="685800">
              <a:defRPr/>
            </a:pPr>
            <a:r>
              <a:rPr lang="fr-FR" sz="1050" b="1" kern="0" dirty="0" smtClean="0">
                <a:solidFill>
                  <a:srgbClr val="005BD3">
                    <a:lumMod val="20000"/>
                    <a:lumOff val="80000"/>
                  </a:srgbClr>
                </a:solidFill>
                <a:cs typeface="Arial" panose="020B0604020202020204" pitchFamily="34" charset="0"/>
              </a:rPr>
              <a:t>Nouveaux segments (titres de PME, parts de fonds)</a:t>
            </a:r>
            <a:endParaRPr lang="fr-FR" sz="1050" b="1" kern="0" dirty="0">
              <a:solidFill>
                <a:srgbClr val="005BD3">
                  <a:lumMod val="20000"/>
                  <a:lumOff val="80000"/>
                </a:srgbClr>
              </a:solidFill>
              <a:cs typeface="Arial" panose="020B0604020202020204" pitchFamily="34" charset="0"/>
            </a:endParaRPr>
          </a:p>
        </p:txBody>
      </p:sp>
      <p:sp>
        <p:nvSpPr>
          <p:cNvPr id="34" name="Ellipse 33"/>
          <p:cNvSpPr/>
          <p:nvPr/>
        </p:nvSpPr>
        <p:spPr>
          <a:xfrm>
            <a:off x="6342397" y="5775326"/>
            <a:ext cx="1408159" cy="708063"/>
          </a:xfrm>
          <a:prstGeom prst="ellipse">
            <a:avLst/>
          </a:prstGeom>
          <a:solidFill>
            <a:srgbClr val="003399"/>
          </a:solidFill>
          <a:ln w="38100" cap="flat" cmpd="sng" algn="ctr">
            <a:noFill/>
            <a:prstDash val="solid"/>
          </a:ln>
          <a:effectLst>
            <a:outerShdw blurRad="149987" dist="250190" dir="8460000" algn="ctr">
              <a:srgbClr val="000000">
                <a:alpha val="28000"/>
              </a:srgbClr>
            </a:outerShdw>
          </a:effectLst>
        </p:spPr>
        <p:txBody>
          <a:bodyPr lIns="0" tIns="0" rIns="0" bIns="0" rtlCol="0" anchor="ctr"/>
          <a:lstStyle/>
          <a:p>
            <a:pPr algn="ctr" defTabSz="685800">
              <a:defRPr/>
            </a:pPr>
            <a:r>
              <a:rPr lang="fr-FR" sz="1050" b="1" kern="0" dirty="0" smtClean="0">
                <a:solidFill>
                  <a:srgbClr val="005BD3">
                    <a:lumMod val="20000"/>
                    <a:lumOff val="80000"/>
                  </a:srgbClr>
                </a:solidFill>
                <a:cs typeface="Arial" panose="020B0604020202020204" pitchFamily="34" charset="0"/>
              </a:rPr>
              <a:t>Écosystème complet &amp; transactions de bout en bout</a:t>
            </a:r>
            <a:endParaRPr lang="fr-FR" sz="1050" b="1" kern="0" dirty="0">
              <a:solidFill>
                <a:srgbClr val="005BD3">
                  <a:lumMod val="20000"/>
                  <a:lumOff val="80000"/>
                </a:srgbClr>
              </a:solidFill>
              <a:cs typeface="Arial" panose="020B0604020202020204" pitchFamily="34" charset="0"/>
            </a:endParaRPr>
          </a:p>
        </p:txBody>
      </p:sp>
      <p:sp>
        <p:nvSpPr>
          <p:cNvPr id="35" name="Rectangle 34"/>
          <p:cNvSpPr/>
          <p:nvPr/>
        </p:nvSpPr>
        <p:spPr>
          <a:xfrm>
            <a:off x="0" y="332656"/>
            <a:ext cx="9143999" cy="523220"/>
          </a:xfrm>
          <a:prstGeom prst="rect">
            <a:avLst/>
          </a:prstGeom>
        </p:spPr>
        <p:txBody>
          <a:bodyPr wrap="square">
            <a:spAutoFit/>
          </a:bodyPr>
          <a:lstStyle/>
          <a:p>
            <a:pPr algn="ctr"/>
            <a:r>
              <a:rPr lang="fr-FR" sz="2800" b="1" dirty="0">
                <a:solidFill>
                  <a:prstClr val="white"/>
                </a:solidFill>
                <a:latin typeface="Arial" panose="020B0604020202020204" pitchFamily="34" charset="0"/>
                <a:cs typeface="Arial" panose="020B0604020202020204" pitchFamily="34" charset="0"/>
              </a:rPr>
              <a:t>Monnaies numériques </a:t>
            </a:r>
            <a:r>
              <a:rPr lang="fr-FR" sz="2800" b="1" dirty="0" smtClean="0">
                <a:solidFill>
                  <a:prstClr val="white"/>
                </a:solidFill>
                <a:latin typeface="Arial" panose="020B0604020202020204" pitchFamily="34" charset="0"/>
                <a:cs typeface="Arial" panose="020B0604020202020204" pitchFamily="34" charset="0"/>
              </a:rPr>
              <a:t>de banque centrale</a:t>
            </a:r>
            <a:endParaRPr lang="fr-FR" sz="2800" b="1" dirty="0">
              <a:solidFill>
                <a:prstClr val="white"/>
              </a:solidFill>
              <a:latin typeface="Arial" panose="020B0604020202020204" pitchFamily="34" charset="0"/>
              <a:cs typeface="Arial" panose="020B0604020202020204" pitchFamily="34" charset="0"/>
            </a:endParaRPr>
          </a:p>
        </p:txBody>
      </p:sp>
      <p:sp>
        <p:nvSpPr>
          <p:cNvPr id="36" name="Rectangle 35"/>
          <p:cNvSpPr/>
          <p:nvPr/>
        </p:nvSpPr>
        <p:spPr>
          <a:xfrm>
            <a:off x="3707904" y="1052736"/>
            <a:ext cx="5436097"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smtClean="0">
                <a:solidFill>
                  <a:srgbClr val="2B5CAD"/>
                </a:solidFill>
              </a:rPr>
              <a:t>Phase d’expérimentation et de tests</a:t>
            </a:r>
            <a:endParaRPr lang="fr-FR" sz="2400" kern="0" dirty="0">
              <a:solidFill>
                <a:srgbClr val="2B5CAD"/>
              </a:solidFill>
            </a:endParaRPr>
          </a:p>
        </p:txBody>
      </p:sp>
    </p:spTree>
    <p:extLst>
      <p:ext uri="{BB962C8B-B14F-4D97-AF65-F5344CB8AC3E}">
        <p14:creationId xmlns:p14="http://schemas.microsoft.com/office/powerpoint/2010/main" val="4465634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0" y="332656"/>
            <a:ext cx="9143999" cy="523220"/>
          </a:xfrm>
          <a:prstGeom prst="rect">
            <a:avLst/>
          </a:prstGeom>
        </p:spPr>
        <p:txBody>
          <a:bodyPr wrap="square">
            <a:spAutoFit/>
          </a:bodyPr>
          <a:lstStyle/>
          <a:p>
            <a:pPr algn="ctr"/>
            <a:r>
              <a:rPr lang="fr-FR" sz="2800" b="1" dirty="0">
                <a:solidFill>
                  <a:prstClr val="white"/>
                </a:solidFill>
                <a:latin typeface="Arial" panose="020B0604020202020204" pitchFamily="34" charset="0"/>
                <a:cs typeface="Arial" panose="020B0604020202020204" pitchFamily="34" charset="0"/>
              </a:rPr>
              <a:t>Monnaies numériques </a:t>
            </a:r>
            <a:r>
              <a:rPr lang="fr-FR" sz="2800" b="1" dirty="0" smtClean="0">
                <a:solidFill>
                  <a:prstClr val="white"/>
                </a:solidFill>
                <a:latin typeface="Arial" panose="020B0604020202020204" pitchFamily="34" charset="0"/>
                <a:cs typeface="Arial" panose="020B0604020202020204" pitchFamily="34" charset="0"/>
              </a:rPr>
              <a:t>de banque centrale</a:t>
            </a:r>
            <a:endParaRPr lang="fr-FR" sz="2800" b="1" dirty="0">
              <a:solidFill>
                <a:prstClr val="white"/>
              </a:solidFill>
              <a:latin typeface="Arial" panose="020B0604020202020204" pitchFamily="34" charset="0"/>
              <a:cs typeface="Arial" panose="020B0604020202020204" pitchFamily="34" charset="0"/>
            </a:endParaRPr>
          </a:p>
        </p:txBody>
      </p:sp>
      <p:sp>
        <p:nvSpPr>
          <p:cNvPr id="36" name="Rectangle 35"/>
          <p:cNvSpPr/>
          <p:nvPr/>
        </p:nvSpPr>
        <p:spPr>
          <a:xfrm>
            <a:off x="3707904" y="1052736"/>
            <a:ext cx="5436097"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smtClean="0">
                <a:solidFill>
                  <a:srgbClr val="2B5CAD"/>
                </a:solidFill>
              </a:rPr>
              <a:t>Phase d’expérimentation et de tests</a:t>
            </a:r>
            <a:endParaRPr lang="fr-FR" sz="2400" kern="0" dirty="0">
              <a:solidFill>
                <a:srgbClr val="2B5CAD"/>
              </a:solidFill>
            </a:endParaRPr>
          </a:p>
        </p:txBody>
      </p:sp>
      <p:sp>
        <p:nvSpPr>
          <p:cNvPr id="13" name="Légende encadrée 1 12"/>
          <p:cNvSpPr/>
          <p:nvPr/>
        </p:nvSpPr>
        <p:spPr>
          <a:xfrm>
            <a:off x="6187733" y="3585275"/>
            <a:ext cx="1480611" cy="830997"/>
          </a:xfrm>
          <a:prstGeom prst="borderCallout1">
            <a:avLst>
              <a:gd name="adj1" fmla="val 1943"/>
              <a:gd name="adj2" fmla="val 70"/>
              <a:gd name="adj3" fmla="val -83581"/>
              <a:gd name="adj4" fmla="val -51"/>
            </a:avLst>
          </a:prstGeom>
          <a:noFill/>
        </p:spPr>
        <p:txBody>
          <a:bodyPr wrap="square" rtlCol="0">
            <a:spAutoFit/>
          </a:bodyPr>
          <a:lstStyle/>
          <a:p>
            <a:r>
              <a:rPr lang="fr-FR" sz="1200" b="1" dirty="0">
                <a:solidFill>
                  <a:schemeClr val="tx1"/>
                </a:solidFill>
              </a:rPr>
              <a:t>Automne 23 : </a:t>
            </a:r>
            <a:endParaRPr lang="fr-FR" sz="1200" b="1" dirty="0" smtClean="0">
              <a:solidFill>
                <a:schemeClr val="tx1"/>
              </a:solidFill>
            </a:endParaRPr>
          </a:p>
          <a:p>
            <a:r>
              <a:rPr lang="fr-FR" sz="1200" dirty="0" smtClean="0">
                <a:solidFill>
                  <a:schemeClr val="tx1"/>
                </a:solidFill>
              </a:rPr>
              <a:t>Décision d’ouvrir une phase-projet (développement)</a:t>
            </a:r>
            <a:endParaRPr lang="fr-FR" sz="1200" b="1" dirty="0">
              <a:solidFill>
                <a:schemeClr val="tx1"/>
              </a:solidFill>
            </a:endParaRPr>
          </a:p>
        </p:txBody>
      </p:sp>
      <p:sp>
        <p:nvSpPr>
          <p:cNvPr id="14" name="Rectangle 13"/>
          <p:cNvSpPr/>
          <p:nvPr/>
        </p:nvSpPr>
        <p:spPr>
          <a:xfrm>
            <a:off x="826827" y="2324517"/>
            <a:ext cx="1484993" cy="361492"/>
          </a:xfrm>
          <a:prstGeom prst="rect">
            <a:avLst/>
          </a:prstGeom>
          <a:solidFill>
            <a:schemeClr val="lt1"/>
          </a:solidFill>
          <a:ln w="12700">
            <a:noFill/>
          </a:ln>
        </p:spPr>
        <p:style>
          <a:lnRef idx="2">
            <a:schemeClr val="accent1"/>
          </a:lnRef>
          <a:fillRef idx="1">
            <a:schemeClr val="lt1"/>
          </a:fillRef>
          <a:effectRef idx="0">
            <a:schemeClr val="accent1"/>
          </a:effectRef>
          <a:fontRef idx="minor">
            <a:schemeClr val="dk1"/>
          </a:fontRef>
        </p:style>
        <p:txBody>
          <a:bodyPr rtlCol="0" anchor="ctr"/>
          <a:lstStyle/>
          <a:p>
            <a:r>
              <a:rPr lang="fr-FR" sz="1200" b="1" dirty="0" smtClean="0"/>
              <a:t>Oct. 20 : </a:t>
            </a:r>
            <a:r>
              <a:rPr lang="fr-FR" sz="1200" dirty="0" smtClean="0"/>
              <a:t>Rapport sur un Euro Numérique</a:t>
            </a:r>
            <a:endParaRPr lang="fr-FR" sz="1200" dirty="0"/>
          </a:p>
        </p:txBody>
      </p:sp>
      <p:graphicFrame>
        <p:nvGraphicFramePr>
          <p:cNvPr id="15" name="Espace réservé du contenu 5"/>
          <p:cNvGraphicFramePr>
            <a:graphicFrameLocks/>
          </p:cNvGraphicFramePr>
          <p:nvPr>
            <p:extLst>
              <p:ext uri="{D42A27DB-BD31-4B8C-83A1-F6EECF244321}">
                <p14:modId xmlns:p14="http://schemas.microsoft.com/office/powerpoint/2010/main" val="3664300370"/>
              </p:ext>
            </p:extLst>
          </p:nvPr>
        </p:nvGraphicFramePr>
        <p:xfrm>
          <a:off x="467544" y="2924944"/>
          <a:ext cx="8208304" cy="44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ZoneTexte 15"/>
          <p:cNvSpPr txBox="1"/>
          <p:nvPr/>
        </p:nvSpPr>
        <p:spPr>
          <a:xfrm>
            <a:off x="2311820" y="3592892"/>
            <a:ext cx="1323467" cy="830997"/>
          </a:xfrm>
          <a:prstGeom prst="rect">
            <a:avLst/>
          </a:prstGeom>
          <a:noFill/>
        </p:spPr>
        <p:txBody>
          <a:bodyPr wrap="square" rtlCol="0">
            <a:spAutoFit/>
          </a:bodyPr>
          <a:lstStyle/>
          <a:p>
            <a:r>
              <a:rPr lang="fr-FR" sz="1200" b="1" dirty="0" smtClean="0">
                <a:solidFill>
                  <a:srgbClr val="FF0000"/>
                </a:solidFill>
              </a:rPr>
              <a:t>Oct. 21 : </a:t>
            </a:r>
            <a:r>
              <a:rPr lang="fr-FR" sz="1200" dirty="0">
                <a:solidFill>
                  <a:srgbClr val="FF0000"/>
                </a:solidFill>
              </a:rPr>
              <a:t>Lancement de la phase </a:t>
            </a:r>
            <a:r>
              <a:rPr lang="fr-FR" sz="1200" dirty="0" smtClean="0">
                <a:solidFill>
                  <a:srgbClr val="FF0000"/>
                </a:solidFill>
              </a:rPr>
              <a:t>d’investigation</a:t>
            </a:r>
            <a:r>
              <a:rPr lang="fr-FR" sz="1200" b="1" dirty="0" smtClean="0">
                <a:solidFill>
                  <a:srgbClr val="FF0000"/>
                </a:solidFill>
              </a:rPr>
              <a:t> </a:t>
            </a:r>
            <a:endParaRPr lang="fr-FR" sz="1200" b="1" dirty="0">
              <a:solidFill>
                <a:srgbClr val="FF0000"/>
              </a:solidFill>
            </a:endParaRPr>
          </a:p>
        </p:txBody>
      </p:sp>
      <p:sp>
        <p:nvSpPr>
          <p:cNvPr id="17" name="ZoneTexte 16"/>
          <p:cNvSpPr txBox="1"/>
          <p:nvPr/>
        </p:nvSpPr>
        <p:spPr>
          <a:xfrm>
            <a:off x="694426" y="3579163"/>
            <a:ext cx="1641710" cy="830997"/>
          </a:xfrm>
          <a:prstGeom prst="rect">
            <a:avLst/>
          </a:prstGeom>
          <a:noFill/>
        </p:spPr>
        <p:txBody>
          <a:bodyPr wrap="square" rtlCol="0">
            <a:spAutoFit/>
          </a:bodyPr>
          <a:lstStyle/>
          <a:p>
            <a:r>
              <a:rPr lang="fr-FR" sz="1200" b="1" dirty="0" smtClean="0"/>
              <a:t>Oct. 20 – printemps 2021</a:t>
            </a:r>
            <a:r>
              <a:rPr lang="fr-FR" sz="1200" dirty="0" smtClean="0"/>
              <a:t> : consultation </a:t>
            </a:r>
            <a:r>
              <a:rPr lang="fr-FR" sz="1200" dirty="0"/>
              <a:t>publique et </a:t>
            </a:r>
            <a:r>
              <a:rPr lang="fr-FR" sz="1200" dirty="0" smtClean="0"/>
              <a:t>premiers travaux techniques</a:t>
            </a:r>
            <a:endParaRPr lang="fr-FR" sz="1200" dirty="0"/>
          </a:p>
        </p:txBody>
      </p:sp>
      <p:pic>
        <p:nvPicPr>
          <p:cNvPr id="18" name="Image 17">
            <a:extLst>
              <a:ext uri="{FF2B5EF4-FFF2-40B4-BE49-F238E27FC236}">
                <a16:creationId xmlns:a16="http://schemas.microsoft.com/office/drawing/2014/main" id="{D2A46D77-EB4F-4AD4-85AE-FD3616B7E3D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13060" y="3390196"/>
            <a:ext cx="242249" cy="199729"/>
          </a:xfrm>
          <a:prstGeom prst="rect">
            <a:avLst/>
          </a:prstGeom>
        </p:spPr>
      </p:pic>
      <p:pic>
        <p:nvPicPr>
          <p:cNvPr id="23" name="Image 22">
            <a:extLst>
              <a:ext uri="{FF2B5EF4-FFF2-40B4-BE49-F238E27FC236}">
                <a16:creationId xmlns:a16="http://schemas.microsoft.com/office/drawing/2014/main" id="{D2A46D77-EB4F-4AD4-85AE-FD3616B7E3D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13060" y="2710460"/>
            <a:ext cx="242249" cy="199729"/>
          </a:xfrm>
          <a:prstGeom prst="rect">
            <a:avLst/>
          </a:prstGeom>
        </p:spPr>
      </p:pic>
      <p:pic>
        <p:nvPicPr>
          <p:cNvPr id="24" name="Image 23">
            <a:extLst>
              <a:ext uri="{FF2B5EF4-FFF2-40B4-BE49-F238E27FC236}">
                <a16:creationId xmlns:a16="http://schemas.microsoft.com/office/drawing/2014/main" id="{D2A46D77-EB4F-4AD4-85AE-FD3616B7E3D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16604" y="3388319"/>
            <a:ext cx="242249" cy="199729"/>
          </a:xfrm>
          <a:prstGeom prst="rect">
            <a:avLst/>
          </a:prstGeom>
        </p:spPr>
      </p:pic>
      <p:pic>
        <p:nvPicPr>
          <p:cNvPr id="25" name="Image 24">
            <a:extLst>
              <a:ext uri="{FF2B5EF4-FFF2-40B4-BE49-F238E27FC236}">
                <a16:creationId xmlns:a16="http://schemas.microsoft.com/office/drawing/2014/main" id="{D2A46D77-EB4F-4AD4-85AE-FD3616B7E3D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52356" y="3384093"/>
            <a:ext cx="242249" cy="199729"/>
          </a:xfrm>
          <a:prstGeom prst="rect">
            <a:avLst/>
          </a:prstGeom>
        </p:spPr>
      </p:pic>
    </p:spTree>
    <p:extLst>
      <p:ext uri="{BB962C8B-B14F-4D97-AF65-F5344CB8AC3E}">
        <p14:creationId xmlns:p14="http://schemas.microsoft.com/office/powerpoint/2010/main" val="31164462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0" y="332656"/>
            <a:ext cx="9143999" cy="523220"/>
          </a:xfrm>
          <a:prstGeom prst="rect">
            <a:avLst/>
          </a:prstGeom>
        </p:spPr>
        <p:txBody>
          <a:bodyPr wrap="square">
            <a:spAutoFit/>
          </a:bodyPr>
          <a:lstStyle/>
          <a:p>
            <a:pPr algn="ctr"/>
            <a:r>
              <a:rPr lang="fr-FR" sz="2800" b="1" dirty="0">
                <a:solidFill>
                  <a:prstClr val="white"/>
                </a:solidFill>
                <a:latin typeface="Arial" panose="020B0604020202020204" pitchFamily="34" charset="0"/>
                <a:cs typeface="Arial" panose="020B0604020202020204" pitchFamily="34" charset="0"/>
              </a:rPr>
              <a:t>Monnaies numériques </a:t>
            </a:r>
            <a:r>
              <a:rPr lang="fr-FR" sz="2800" b="1" dirty="0" smtClean="0">
                <a:solidFill>
                  <a:prstClr val="white"/>
                </a:solidFill>
                <a:latin typeface="Arial" panose="020B0604020202020204" pitchFamily="34" charset="0"/>
                <a:cs typeface="Arial" panose="020B0604020202020204" pitchFamily="34" charset="0"/>
              </a:rPr>
              <a:t>de banque centrale</a:t>
            </a:r>
            <a:endParaRPr lang="fr-FR" sz="2800" b="1" dirty="0">
              <a:solidFill>
                <a:prstClr val="white"/>
              </a:solidFill>
              <a:latin typeface="Arial" panose="020B0604020202020204" pitchFamily="34" charset="0"/>
              <a:cs typeface="Arial" panose="020B0604020202020204" pitchFamily="34" charset="0"/>
            </a:endParaRPr>
          </a:p>
        </p:txBody>
      </p:sp>
      <p:sp>
        <p:nvSpPr>
          <p:cNvPr id="36" name="Rectangle 35"/>
          <p:cNvSpPr/>
          <p:nvPr/>
        </p:nvSpPr>
        <p:spPr>
          <a:xfrm>
            <a:off x="3707904" y="1052736"/>
            <a:ext cx="5436097"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smtClean="0">
                <a:solidFill>
                  <a:srgbClr val="2B5CAD"/>
                </a:solidFill>
              </a:rPr>
              <a:t>Enjeux</a:t>
            </a:r>
            <a:endParaRPr lang="fr-FR" sz="2400" kern="0" dirty="0">
              <a:solidFill>
                <a:srgbClr val="2B5CAD"/>
              </a:solidFill>
            </a:endParaRPr>
          </a:p>
        </p:txBody>
      </p:sp>
      <p:sp>
        <p:nvSpPr>
          <p:cNvPr id="19" name="Ellipse 18"/>
          <p:cNvSpPr/>
          <p:nvPr/>
        </p:nvSpPr>
        <p:spPr>
          <a:xfrm>
            <a:off x="153126" y="1566181"/>
            <a:ext cx="5043036" cy="5005999"/>
          </a:xfrm>
          <a:prstGeom prst="ellipse">
            <a:avLst/>
          </a:prstGeom>
          <a:noFill/>
          <a:ln>
            <a:solidFill>
              <a:srgbClr val="FFA9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Ellipse 19"/>
          <p:cNvSpPr/>
          <p:nvPr/>
        </p:nvSpPr>
        <p:spPr>
          <a:xfrm>
            <a:off x="3851863" y="1621555"/>
            <a:ext cx="5148178" cy="5079139"/>
          </a:xfrm>
          <a:prstGeom prst="ellipse">
            <a:avLst/>
          </a:prstGeom>
          <a:noFill/>
          <a:ln>
            <a:solidFill>
              <a:srgbClr val="FFA9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ZoneTexte 20"/>
          <p:cNvSpPr txBox="1"/>
          <p:nvPr/>
        </p:nvSpPr>
        <p:spPr>
          <a:xfrm>
            <a:off x="3657682" y="3099974"/>
            <a:ext cx="1862064" cy="923330"/>
          </a:xfrm>
          <a:prstGeom prst="rect">
            <a:avLst/>
          </a:prstGeom>
          <a:noFill/>
        </p:spPr>
        <p:txBody>
          <a:bodyPr wrap="square" rtlCol="0">
            <a:spAutoFit/>
          </a:bodyPr>
          <a:lstStyle/>
          <a:p>
            <a:pPr marL="285750" lvl="0" indent="-285750">
              <a:buFont typeface="Arial" panose="020B0604020202020204" pitchFamily="34" charset="0"/>
              <a:buChar char="•"/>
              <a:defRPr/>
            </a:pPr>
            <a:r>
              <a:rPr lang="fr-FR" dirty="0" smtClean="0">
                <a:solidFill>
                  <a:srgbClr val="00449E"/>
                </a:solidFill>
              </a:rPr>
              <a:t>Préserver la  souveraineté monétaire</a:t>
            </a:r>
            <a:endParaRPr lang="fr-FR" dirty="0">
              <a:solidFill>
                <a:srgbClr val="00449E"/>
              </a:solidFill>
            </a:endParaRPr>
          </a:p>
        </p:txBody>
      </p:sp>
      <p:sp>
        <p:nvSpPr>
          <p:cNvPr id="22" name="ZoneTexte 21"/>
          <p:cNvSpPr txBox="1"/>
          <p:nvPr/>
        </p:nvSpPr>
        <p:spPr>
          <a:xfrm>
            <a:off x="1928696" y="4980972"/>
            <a:ext cx="2091131" cy="923330"/>
          </a:xfrm>
          <a:prstGeom prst="rect">
            <a:avLst/>
          </a:prstGeom>
          <a:noFill/>
        </p:spPr>
        <p:txBody>
          <a:bodyPr wrap="square" rtlCol="0">
            <a:spAutoFit/>
          </a:bodyPr>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dirty="0" smtClean="0">
                <a:ln>
                  <a:noFill/>
                </a:ln>
                <a:solidFill>
                  <a:srgbClr val="00449E"/>
                </a:solidFill>
                <a:effectLst/>
                <a:uLnTx/>
                <a:uFillTx/>
                <a:latin typeface="Calibri"/>
                <a:ea typeface="+mn-ea"/>
                <a:cs typeface="+mn-cs"/>
              </a:rPr>
              <a:t>Participer à l’innovation</a:t>
            </a:r>
            <a:r>
              <a:rPr kumimoji="0" lang="fr-FR" sz="1800" b="0" i="0" u="none" strike="noStrike" kern="1200" cap="none" spc="0" normalizeH="0" dirty="0" smtClean="0">
                <a:ln>
                  <a:noFill/>
                </a:ln>
                <a:solidFill>
                  <a:srgbClr val="00449E"/>
                </a:solidFill>
                <a:effectLst/>
                <a:uLnTx/>
                <a:uFillTx/>
                <a:latin typeface="Calibri"/>
                <a:ea typeface="+mn-ea"/>
                <a:cs typeface="+mn-cs"/>
              </a:rPr>
              <a:t> dans les paiements</a:t>
            </a:r>
            <a:endParaRPr kumimoji="0" lang="fr-FR" sz="1800" b="0" i="0" u="none" strike="noStrike" kern="1200" cap="none" spc="0" normalizeH="0" baseline="0" dirty="0" smtClean="0">
              <a:ln>
                <a:noFill/>
              </a:ln>
              <a:solidFill>
                <a:srgbClr val="00449E"/>
              </a:solidFill>
              <a:effectLst/>
              <a:uLnTx/>
              <a:uFillTx/>
              <a:latin typeface="Calibri"/>
              <a:ea typeface="+mn-ea"/>
              <a:cs typeface="+mn-cs"/>
            </a:endParaRPr>
          </a:p>
        </p:txBody>
      </p:sp>
      <p:sp>
        <p:nvSpPr>
          <p:cNvPr id="26" name="Rectangle 25"/>
          <p:cNvSpPr/>
          <p:nvPr/>
        </p:nvSpPr>
        <p:spPr>
          <a:xfrm>
            <a:off x="3609868" y="4183088"/>
            <a:ext cx="2331205" cy="1200329"/>
          </a:xfrm>
          <a:prstGeom prst="rect">
            <a:avLst/>
          </a:prstGeom>
        </p:spPr>
        <p:txBody>
          <a:bodyPr wrap="square">
            <a:spAutoFit/>
          </a:bodyPr>
          <a:lstStyle/>
          <a:p>
            <a:pPr marL="285750" lvl="0" indent="-285750" algn="ctr">
              <a:buFont typeface="Arial" panose="020B0604020202020204" pitchFamily="34" charset="0"/>
              <a:buChar char="•"/>
              <a:defRPr/>
            </a:pPr>
            <a:r>
              <a:rPr lang="fr-FR" dirty="0" smtClean="0">
                <a:solidFill>
                  <a:srgbClr val="00449E"/>
                </a:solidFill>
              </a:rPr>
              <a:t>Contribuer à l’amélioration des paiements transfrontières</a:t>
            </a:r>
            <a:endParaRPr lang="fr-FR" dirty="0">
              <a:solidFill>
                <a:srgbClr val="00449E"/>
              </a:solidFill>
            </a:endParaRPr>
          </a:p>
        </p:txBody>
      </p:sp>
      <p:sp>
        <p:nvSpPr>
          <p:cNvPr id="27" name="Rectangle 26"/>
          <p:cNvSpPr/>
          <p:nvPr/>
        </p:nvSpPr>
        <p:spPr>
          <a:xfrm>
            <a:off x="1962825" y="2037599"/>
            <a:ext cx="2743200" cy="646331"/>
          </a:xfrm>
          <a:prstGeom prst="rect">
            <a:avLst/>
          </a:prstGeom>
        </p:spPr>
        <p:txBody>
          <a:bodyPr wrap="square">
            <a:spAutoFit/>
          </a:bodyPr>
          <a:lstStyle/>
          <a:p>
            <a:pPr marL="285750" lvl="0" indent="-285750">
              <a:buFont typeface="Arial" panose="020B0604020202020204" pitchFamily="34" charset="0"/>
              <a:buChar char="•"/>
              <a:defRPr/>
            </a:pPr>
            <a:r>
              <a:rPr lang="fr-FR" dirty="0" smtClean="0">
                <a:solidFill>
                  <a:srgbClr val="00449E"/>
                </a:solidFill>
              </a:rPr>
              <a:t>Fournir un complément numérique aux espèces</a:t>
            </a:r>
            <a:endParaRPr lang="fr-FR" dirty="0">
              <a:solidFill>
                <a:srgbClr val="00449E"/>
              </a:solidFill>
            </a:endParaRPr>
          </a:p>
        </p:txBody>
      </p:sp>
      <p:sp>
        <p:nvSpPr>
          <p:cNvPr id="28" name="Rectangle 27"/>
          <p:cNvSpPr/>
          <p:nvPr/>
        </p:nvSpPr>
        <p:spPr>
          <a:xfrm>
            <a:off x="5932511" y="4531174"/>
            <a:ext cx="2797901" cy="1200329"/>
          </a:xfrm>
          <a:prstGeom prst="rect">
            <a:avLst/>
          </a:prstGeom>
        </p:spPr>
        <p:txBody>
          <a:bodyPr wrap="square">
            <a:spAutoFit/>
          </a:bodyPr>
          <a:lstStyle/>
          <a:p>
            <a:pPr marL="285750" indent="-285750">
              <a:buFont typeface="Arial" panose="020B0604020202020204" pitchFamily="34" charset="0"/>
              <a:buChar char="•"/>
            </a:pPr>
            <a:r>
              <a:rPr lang="fr-FR" dirty="0" smtClean="0">
                <a:solidFill>
                  <a:srgbClr val="00449E"/>
                </a:solidFill>
                <a:latin typeface="Calibri"/>
              </a:rPr>
              <a:t>Faciliter l’innovation et l’efficience des marchés, tout en assurant leur stabilité</a:t>
            </a:r>
            <a:endParaRPr lang="fr-FR" dirty="0">
              <a:solidFill>
                <a:srgbClr val="00449E"/>
              </a:solidFill>
              <a:latin typeface="Calibri"/>
            </a:endParaRPr>
          </a:p>
        </p:txBody>
      </p:sp>
      <p:grpSp>
        <p:nvGrpSpPr>
          <p:cNvPr id="29" name="Group 7"/>
          <p:cNvGrpSpPr/>
          <p:nvPr/>
        </p:nvGrpSpPr>
        <p:grpSpPr>
          <a:xfrm>
            <a:off x="431801" y="3821831"/>
            <a:ext cx="813790" cy="494698"/>
            <a:chOff x="330533" y="1381765"/>
            <a:chExt cx="987903" cy="634512"/>
          </a:xfrm>
        </p:grpSpPr>
        <p:pic>
          <p:nvPicPr>
            <p:cNvPr id="30" name="Picture 8" descr="E:\Icon set_test\EMF\EMF artboards outline-11.emf"/>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8008" y="1623487"/>
              <a:ext cx="590428" cy="392790"/>
            </a:xfrm>
            <a:prstGeom prst="rect">
              <a:avLst/>
            </a:prstGeom>
            <a:noFill/>
            <a:ln>
              <a:noFill/>
            </a:ln>
          </p:spPr>
        </p:pic>
        <p:pic>
          <p:nvPicPr>
            <p:cNvPr id="31" name="Picture 9" descr="E:\Icon set_test\EMF\EMF artboards outline-13.emf"/>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0533" y="1381765"/>
              <a:ext cx="620867" cy="438117"/>
            </a:xfrm>
            <a:prstGeom prst="rect">
              <a:avLst/>
            </a:prstGeom>
            <a:noFill/>
            <a:ln>
              <a:noFill/>
            </a:ln>
          </p:spPr>
        </p:pic>
      </p:grpSp>
      <p:grpSp>
        <p:nvGrpSpPr>
          <p:cNvPr id="32" name="Group 4"/>
          <p:cNvGrpSpPr/>
          <p:nvPr/>
        </p:nvGrpSpPr>
        <p:grpSpPr>
          <a:xfrm>
            <a:off x="1253343" y="5146225"/>
            <a:ext cx="675353" cy="458169"/>
            <a:chOff x="369290" y="2806382"/>
            <a:chExt cx="512888" cy="280035"/>
          </a:xfrm>
        </p:grpSpPr>
        <p:pic>
          <p:nvPicPr>
            <p:cNvPr id="33" name="Picture 5" descr="E:\Icon set_test\EMF\EMF artboards outline-66.emf"/>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9290" y="2806382"/>
              <a:ext cx="384175" cy="280035"/>
            </a:xfrm>
            <a:prstGeom prst="rect">
              <a:avLst/>
            </a:prstGeom>
            <a:noFill/>
            <a:ln>
              <a:noFill/>
            </a:ln>
          </p:spPr>
        </p:pic>
        <p:pic>
          <p:nvPicPr>
            <p:cNvPr id="34" name="Picture 6" descr="E:\Icon set_test\EMF\EMF artboards outline-68.emf"/>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0218" y="2836703"/>
              <a:ext cx="141960" cy="219392"/>
            </a:xfrm>
            <a:prstGeom prst="rect">
              <a:avLst/>
            </a:prstGeom>
            <a:noFill/>
            <a:ln>
              <a:noFill/>
            </a:ln>
          </p:spPr>
        </p:pic>
      </p:grpSp>
      <p:sp>
        <p:nvSpPr>
          <p:cNvPr id="37" name="Rectangle 36"/>
          <p:cNvSpPr/>
          <p:nvPr/>
        </p:nvSpPr>
        <p:spPr>
          <a:xfrm>
            <a:off x="6069773" y="3068709"/>
            <a:ext cx="2675410" cy="1200329"/>
          </a:xfrm>
          <a:prstGeom prst="rect">
            <a:avLst/>
          </a:prstGeom>
        </p:spPr>
        <p:txBody>
          <a:bodyPr wrap="square">
            <a:spAutoFit/>
          </a:bodyPr>
          <a:lstStyle/>
          <a:p>
            <a:pPr marL="285750" indent="-285750">
              <a:buFont typeface="Arial" panose="020B0604020202020204" pitchFamily="34" charset="0"/>
              <a:buChar char="•"/>
            </a:pPr>
            <a:r>
              <a:rPr lang="fr-FR" dirty="0" smtClean="0">
                <a:solidFill>
                  <a:srgbClr val="00449E"/>
                </a:solidFill>
                <a:latin typeface="Calibri"/>
              </a:rPr>
              <a:t>S’assurer de la disponibilité de la monnaie centrale pour les actifs </a:t>
            </a:r>
            <a:r>
              <a:rPr lang="fr-FR" dirty="0" err="1" smtClean="0">
                <a:solidFill>
                  <a:srgbClr val="00449E"/>
                </a:solidFill>
                <a:latin typeface="Calibri"/>
              </a:rPr>
              <a:t>tokénisés</a:t>
            </a:r>
            <a:r>
              <a:rPr lang="fr-FR" dirty="0" smtClean="0">
                <a:solidFill>
                  <a:srgbClr val="00449E"/>
                </a:solidFill>
                <a:latin typeface="Calibri"/>
              </a:rPr>
              <a:t>  </a:t>
            </a:r>
            <a:endParaRPr lang="fr-FR" dirty="0">
              <a:solidFill>
                <a:srgbClr val="00449E"/>
              </a:solidFill>
              <a:latin typeface="Calibri"/>
            </a:endParaRPr>
          </a:p>
        </p:txBody>
      </p:sp>
      <p:sp>
        <p:nvSpPr>
          <p:cNvPr id="38" name="Rectangle 37"/>
          <p:cNvSpPr/>
          <p:nvPr/>
        </p:nvSpPr>
        <p:spPr>
          <a:xfrm>
            <a:off x="1082807" y="3385204"/>
            <a:ext cx="2574875" cy="1200329"/>
          </a:xfrm>
          <a:prstGeom prst="rect">
            <a:avLst/>
          </a:prstGeom>
        </p:spPr>
        <p:txBody>
          <a:bodyPr wrap="square">
            <a:spAutoFit/>
          </a:bodyPr>
          <a:lstStyle/>
          <a:p>
            <a:pPr marL="285750" lvl="0" indent="-285750">
              <a:buFont typeface="Arial" panose="020B0604020202020204" pitchFamily="34" charset="0"/>
              <a:buChar char="•"/>
              <a:defRPr/>
            </a:pPr>
            <a:r>
              <a:rPr lang="fr-FR" dirty="0" smtClean="0">
                <a:solidFill>
                  <a:srgbClr val="00449E"/>
                </a:solidFill>
              </a:rPr>
              <a:t>Assurer l’accès de tous les citoyens à des moyens de paiement numérique</a:t>
            </a:r>
            <a:endParaRPr lang="fr-FR" dirty="0">
              <a:solidFill>
                <a:srgbClr val="00449E"/>
              </a:solidFill>
            </a:endParaRPr>
          </a:p>
        </p:txBody>
      </p:sp>
      <p:sp>
        <p:nvSpPr>
          <p:cNvPr id="40" name="Rectangle à coins arrondis 39"/>
          <p:cNvSpPr/>
          <p:nvPr/>
        </p:nvSpPr>
        <p:spPr>
          <a:xfrm>
            <a:off x="7029744" y="2278543"/>
            <a:ext cx="1970297" cy="552966"/>
          </a:xfrm>
          <a:prstGeom prst="roundRect">
            <a:avLst/>
          </a:prstGeom>
          <a:solidFill>
            <a:srgbClr val="FFA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strike="noStrike" kern="1200" cap="none" spc="0" normalizeH="0" baseline="0" dirty="0" smtClean="0">
                <a:ln>
                  <a:noFill/>
                </a:ln>
                <a:solidFill>
                  <a:schemeClr val="bg1"/>
                </a:solidFill>
                <a:uLnTx/>
                <a:uFillTx/>
                <a:latin typeface="Calibri"/>
                <a:ea typeface="+mn-ea"/>
                <a:cs typeface="+mn-cs"/>
              </a:rPr>
              <a:t>MNBC</a:t>
            </a:r>
            <a:r>
              <a:rPr kumimoji="0" lang="fr-FR" sz="1800" b="1" i="0" strike="noStrike" kern="1200" cap="none" spc="0" normalizeH="0" dirty="0" smtClean="0">
                <a:ln>
                  <a:noFill/>
                </a:ln>
                <a:solidFill>
                  <a:schemeClr val="bg1"/>
                </a:solidFill>
                <a:uLnTx/>
                <a:uFillTx/>
                <a:latin typeface="Calibri"/>
                <a:ea typeface="+mn-ea"/>
                <a:cs typeface="+mn-cs"/>
              </a:rPr>
              <a:t> interbancaire</a:t>
            </a:r>
            <a:endParaRPr kumimoji="0" lang="fr-FR" sz="1800" b="1" i="0" strike="noStrike" kern="1200" cap="none" spc="0" normalizeH="0" baseline="0" dirty="0" smtClean="0">
              <a:ln>
                <a:noFill/>
              </a:ln>
              <a:solidFill>
                <a:schemeClr val="bg1"/>
              </a:solidFill>
              <a:uLnTx/>
              <a:uFillTx/>
              <a:latin typeface="Calibri"/>
              <a:ea typeface="+mn-ea"/>
              <a:cs typeface="+mn-cs"/>
            </a:endParaRPr>
          </a:p>
        </p:txBody>
      </p:sp>
      <p:sp>
        <p:nvSpPr>
          <p:cNvPr id="41" name="Rectangle à coins arrondis 40"/>
          <p:cNvSpPr/>
          <p:nvPr/>
        </p:nvSpPr>
        <p:spPr>
          <a:xfrm>
            <a:off x="-65166" y="2383960"/>
            <a:ext cx="1970297" cy="552966"/>
          </a:xfrm>
          <a:prstGeom prst="roundRect">
            <a:avLst/>
          </a:prstGeom>
          <a:solidFill>
            <a:srgbClr val="FFA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strike="noStrike" kern="1200" cap="none" spc="0" normalizeH="0" baseline="0" dirty="0" smtClean="0">
                <a:ln>
                  <a:noFill/>
                </a:ln>
                <a:solidFill>
                  <a:schemeClr val="bg1"/>
                </a:solidFill>
                <a:uLnTx/>
                <a:uFillTx/>
                <a:latin typeface="Calibri"/>
                <a:ea typeface="+mn-ea"/>
                <a:cs typeface="+mn-cs"/>
              </a:rPr>
              <a:t>MNBC de détail</a:t>
            </a:r>
          </a:p>
        </p:txBody>
      </p:sp>
    </p:spTree>
    <p:extLst>
      <p:ext uri="{BB962C8B-B14F-4D97-AF65-F5344CB8AC3E}">
        <p14:creationId xmlns:p14="http://schemas.microsoft.com/office/powerpoint/2010/main" val="21741860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fld id="{F95454D5-F304-49E3-96AE-D0C8DC87B2EC}" type="slidenum">
              <a:rPr lang="fr-FR" altLang="fr-FR" smtClean="0"/>
              <a:pPr/>
              <a:t>46</a:t>
            </a:fld>
            <a:endParaRPr lang="fr-FR" altLang="fr-FR"/>
          </a:p>
        </p:txBody>
      </p:sp>
      <p:sp>
        <p:nvSpPr>
          <p:cNvPr id="180" name="Rectangle 179"/>
          <p:cNvSpPr/>
          <p:nvPr/>
        </p:nvSpPr>
        <p:spPr>
          <a:xfrm>
            <a:off x="0" y="332656"/>
            <a:ext cx="9143999" cy="523220"/>
          </a:xfrm>
          <a:prstGeom prst="rect">
            <a:avLst/>
          </a:prstGeom>
        </p:spPr>
        <p:txBody>
          <a:bodyPr wrap="square">
            <a:spAutoFit/>
          </a:bodyPr>
          <a:lstStyle/>
          <a:p>
            <a:pPr algn="ctr"/>
            <a:r>
              <a:rPr lang="fr-FR" sz="2800" b="1" dirty="0">
                <a:solidFill>
                  <a:prstClr val="white"/>
                </a:solidFill>
                <a:latin typeface="Arial" panose="020B0604020202020204" pitchFamily="34" charset="0"/>
                <a:cs typeface="Arial" panose="020B0604020202020204" pitchFamily="34" charset="0"/>
              </a:rPr>
              <a:t>Monnaies numériques </a:t>
            </a:r>
            <a:r>
              <a:rPr lang="fr-FR" sz="2800" b="1" dirty="0" smtClean="0">
                <a:solidFill>
                  <a:prstClr val="white"/>
                </a:solidFill>
                <a:latin typeface="Arial" panose="020B0604020202020204" pitchFamily="34" charset="0"/>
                <a:cs typeface="Arial" panose="020B0604020202020204" pitchFamily="34" charset="0"/>
              </a:rPr>
              <a:t>de banque centrale</a:t>
            </a:r>
            <a:endParaRPr lang="fr-FR" sz="2800" b="1" dirty="0">
              <a:solidFill>
                <a:prstClr val="white"/>
              </a:solidFill>
              <a:latin typeface="Arial" panose="020B0604020202020204" pitchFamily="34" charset="0"/>
              <a:cs typeface="Arial" panose="020B0604020202020204" pitchFamily="34" charset="0"/>
            </a:endParaRPr>
          </a:p>
        </p:txBody>
      </p:sp>
      <p:sp>
        <p:nvSpPr>
          <p:cNvPr id="181" name="Rectangle 180"/>
          <p:cNvSpPr/>
          <p:nvPr/>
        </p:nvSpPr>
        <p:spPr>
          <a:xfrm>
            <a:off x="4583328"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182" name="Rectangle 181"/>
          <p:cNvSpPr/>
          <p:nvPr/>
        </p:nvSpPr>
        <p:spPr>
          <a:xfrm>
            <a:off x="4583327" y="1059658"/>
            <a:ext cx="4572001" cy="497134"/>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183" name="Rectangle 182"/>
          <p:cNvSpPr/>
          <p:nvPr/>
        </p:nvSpPr>
        <p:spPr>
          <a:xfrm>
            <a:off x="4572000"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smtClean="0">
                <a:solidFill>
                  <a:srgbClr val="2B5CAD"/>
                </a:solidFill>
              </a:rPr>
              <a:t>Vigilance particulière</a:t>
            </a:r>
            <a:endParaRPr lang="fr-FR" sz="2400" kern="0" dirty="0">
              <a:solidFill>
                <a:srgbClr val="2B5CAD"/>
              </a:solidFill>
            </a:endParaRPr>
          </a:p>
        </p:txBody>
      </p:sp>
      <p:sp>
        <p:nvSpPr>
          <p:cNvPr id="9" name="ZoneTexte 8"/>
          <p:cNvSpPr txBox="1"/>
          <p:nvPr/>
        </p:nvSpPr>
        <p:spPr>
          <a:xfrm>
            <a:off x="705388" y="1988840"/>
            <a:ext cx="7755877" cy="3308598"/>
          </a:xfrm>
          <a:prstGeom prst="rect">
            <a:avLst/>
          </a:prstGeom>
          <a:noFill/>
        </p:spPr>
        <p:txBody>
          <a:bodyPr wrap="square" rtlCol="0">
            <a:spAutoFit/>
          </a:bodyPr>
          <a:lstStyle/>
          <a:p>
            <a:pPr marL="533400" indent="-533400" algn="just">
              <a:spcBef>
                <a:spcPts val="600"/>
              </a:spcBef>
              <a:buClr>
                <a:srgbClr val="F3953F"/>
              </a:buClr>
              <a:buFont typeface="Courier New" panose="02070309020205020404" pitchFamily="49" charset="0"/>
              <a:buChar char="o"/>
            </a:pPr>
            <a:endParaRPr lang="fr-FR" sz="2000" dirty="0" smtClean="0">
              <a:solidFill>
                <a:srgbClr val="205AA7"/>
              </a:solidFill>
              <a:latin typeface="Arial" panose="020B0604020202020204" pitchFamily="34" charset="0"/>
              <a:cs typeface="Arial" panose="020B0604020202020204" pitchFamily="34" charset="0"/>
            </a:endParaRPr>
          </a:p>
          <a:p>
            <a:pPr marL="533400" indent="-533400" algn="just">
              <a:spcBef>
                <a:spcPts val="600"/>
              </a:spcBef>
              <a:buClr>
                <a:srgbClr val="F3953F"/>
              </a:buClr>
              <a:buFont typeface="Courier New" panose="02070309020205020404" pitchFamily="49" charset="0"/>
              <a:buChar char="o"/>
            </a:pPr>
            <a:endParaRPr lang="fr-FR" sz="2400" dirty="0">
              <a:solidFill>
                <a:srgbClr val="205AA7"/>
              </a:solidFill>
              <a:latin typeface="Arial" panose="020B0604020202020204" pitchFamily="34" charset="0"/>
              <a:cs typeface="Arial" panose="020B0604020202020204" pitchFamily="34" charset="0"/>
            </a:endParaRPr>
          </a:p>
          <a:p>
            <a:pPr algn="just">
              <a:spcBef>
                <a:spcPts val="600"/>
              </a:spcBef>
              <a:buClr>
                <a:srgbClr val="F3953F"/>
              </a:buClr>
            </a:pPr>
            <a:r>
              <a:rPr lang="fr-FR" sz="2400" dirty="0" smtClean="0">
                <a:solidFill>
                  <a:srgbClr val="205AA7"/>
                </a:solidFill>
                <a:latin typeface="Arial" panose="020B0604020202020204" pitchFamily="34" charset="0"/>
                <a:cs typeface="Arial" panose="020B0604020202020204" pitchFamily="34" charset="0"/>
              </a:rPr>
              <a:t>Veiller à la stabilité financière. Un euro numérique se fera avec les banques commerciales, pas contre celles ni malgré elles.</a:t>
            </a:r>
            <a:endParaRPr lang="fr-FR" sz="2400" dirty="0">
              <a:solidFill>
                <a:srgbClr val="205AA7"/>
              </a:solidFill>
              <a:latin typeface="Arial" panose="020B0604020202020204" pitchFamily="34" charset="0"/>
              <a:cs typeface="Arial" panose="020B0604020202020204" pitchFamily="34" charset="0"/>
            </a:endParaRPr>
          </a:p>
          <a:p>
            <a:pPr marL="533400" indent="-533400" algn="just">
              <a:spcBef>
                <a:spcPts val="600"/>
              </a:spcBef>
              <a:buClr>
                <a:srgbClr val="F3953F"/>
              </a:buClr>
              <a:buFont typeface="Courier New" panose="02070309020205020404" pitchFamily="49" charset="0"/>
              <a:buChar char="o"/>
            </a:pPr>
            <a:endParaRPr lang="fr-FR" sz="2400" dirty="0" smtClean="0">
              <a:solidFill>
                <a:srgbClr val="205AA7"/>
              </a:solidFill>
              <a:latin typeface="Arial" panose="020B0604020202020204" pitchFamily="34" charset="0"/>
              <a:cs typeface="Arial" panose="020B0604020202020204" pitchFamily="34" charset="0"/>
            </a:endParaRPr>
          </a:p>
          <a:p>
            <a:pPr algn="just">
              <a:spcBef>
                <a:spcPts val="600"/>
              </a:spcBef>
              <a:buClr>
                <a:srgbClr val="F3953F"/>
              </a:buClr>
            </a:pPr>
            <a:r>
              <a:rPr lang="fr-FR" sz="2400" dirty="0" smtClean="0">
                <a:solidFill>
                  <a:srgbClr val="205AA7"/>
                </a:solidFill>
                <a:latin typeface="Arial" panose="020B0604020202020204" pitchFamily="34" charset="0"/>
                <a:cs typeface="Arial" panose="020B0604020202020204" pitchFamily="34" charset="0"/>
              </a:rPr>
              <a:t>Synergie avec la </a:t>
            </a:r>
            <a:r>
              <a:rPr lang="fr-FR" sz="2400" dirty="0" err="1" smtClean="0">
                <a:solidFill>
                  <a:srgbClr val="205AA7"/>
                </a:solidFill>
                <a:latin typeface="Arial" panose="020B0604020202020204" pitchFamily="34" charset="0"/>
                <a:cs typeface="Arial" panose="020B0604020202020204" pitchFamily="34" charset="0"/>
              </a:rPr>
              <a:t>European</a:t>
            </a:r>
            <a:r>
              <a:rPr lang="fr-FR" sz="2400" dirty="0" smtClean="0">
                <a:solidFill>
                  <a:srgbClr val="205AA7"/>
                </a:solidFill>
                <a:latin typeface="Arial" panose="020B0604020202020204" pitchFamily="34" charset="0"/>
                <a:cs typeface="Arial" panose="020B0604020202020204" pitchFamily="34" charset="0"/>
              </a:rPr>
              <a:t> </a:t>
            </a:r>
            <a:r>
              <a:rPr lang="fr-FR" sz="2400" dirty="0" err="1" smtClean="0">
                <a:solidFill>
                  <a:srgbClr val="205AA7"/>
                </a:solidFill>
                <a:latin typeface="Arial" panose="020B0604020202020204" pitchFamily="34" charset="0"/>
                <a:cs typeface="Arial" panose="020B0604020202020204" pitchFamily="34" charset="0"/>
              </a:rPr>
              <a:t>Payments</a:t>
            </a:r>
            <a:r>
              <a:rPr lang="fr-FR" sz="2400" dirty="0" smtClean="0">
                <a:solidFill>
                  <a:srgbClr val="205AA7"/>
                </a:solidFill>
                <a:latin typeface="Arial" panose="020B0604020202020204" pitchFamily="34" charset="0"/>
                <a:cs typeface="Arial" panose="020B0604020202020204" pitchFamily="34" charset="0"/>
              </a:rPr>
              <a:t> Initiative (EPI)</a:t>
            </a:r>
          </a:p>
          <a:p>
            <a:pPr marL="533400" indent="-533400" algn="just">
              <a:spcBef>
                <a:spcPts val="600"/>
              </a:spcBef>
              <a:buClr>
                <a:srgbClr val="F3953F"/>
              </a:buClr>
              <a:buFont typeface="Courier New" panose="02070309020205020404" pitchFamily="49" charset="0"/>
              <a:buChar char="o"/>
            </a:pPr>
            <a:endParaRPr lang="fr-FR" sz="2000" dirty="0">
              <a:solidFill>
                <a:srgbClr val="205AA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03340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5536" y="1785232"/>
            <a:ext cx="8491665" cy="4342677"/>
          </a:xfrm>
          <a:prstGeom prst="rect">
            <a:avLst/>
          </a:prstGeom>
        </p:spPr>
      </p:pic>
      <p:sp>
        <p:nvSpPr>
          <p:cNvPr id="2" name="Espace réservé du numéro de diapositive 1"/>
          <p:cNvSpPr>
            <a:spLocks noGrp="1"/>
          </p:cNvSpPr>
          <p:nvPr>
            <p:ph type="sldNum" sz="quarter" idx="10"/>
          </p:nvPr>
        </p:nvSpPr>
        <p:spPr/>
        <p:txBody>
          <a:bodyPr/>
          <a:lstStyle/>
          <a:p>
            <a:fld id="{F95454D5-F304-49E3-96AE-D0C8DC87B2EC}" type="slidenum">
              <a:rPr lang="fr-FR" altLang="fr-FR" smtClean="0"/>
              <a:pPr/>
              <a:t>47</a:t>
            </a:fld>
            <a:endParaRPr lang="fr-FR" altLang="fr-FR"/>
          </a:p>
        </p:txBody>
      </p:sp>
      <p:sp>
        <p:nvSpPr>
          <p:cNvPr id="24" name="Rectangle 23"/>
          <p:cNvSpPr/>
          <p:nvPr/>
        </p:nvSpPr>
        <p:spPr>
          <a:xfrm>
            <a:off x="0" y="332656"/>
            <a:ext cx="9143999" cy="523220"/>
          </a:xfrm>
          <a:prstGeom prst="rect">
            <a:avLst/>
          </a:prstGeom>
        </p:spPr>
        <p:txBody>
          <a:bodyPr wrap="square">
            <a:spAutoFit/>
          </a:bodyPr>
          <a:lstStyle/>
          <a:p>
            <a:pPr algn="ctr"/>
            <a:r>
              <a:rPr lang="fr-FR" sz="2800" b="1" dirty="0">
                <a:solidFill>
                  <a:prstClr val="white"/>
                </a:solidFill>
                <a:latin typeface="Arial" panose="020B0604020202020204" pitchFamily="34" charset="0"/>
                <a:cs typeface="Arial" panose="020B0604020202020204" pitchFamily="34" charset="0"/>
              </a:rPr>
              <a:t>Monnaies numériques et crypto-actifs</a:t>
            </a:r>
          </a:p>
        </p:txBody>
      </p:sp>
      <p:sp>
        <p:nvSpPr>
          <p:cNvPr id="25" name="Rectangle 24"/>
          <p:cNvSpPr/>
          <p:nvPr/>
        </p:nvSpPr>
        <p:spPr>
          <a:xfrm>
            <a:off x="4583328"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26" name="Rectangle 25"/>
          <p:cNvSpPr/>
          <p:nvPr/>
        </p:nvSpPr>
        <p:spPr>
          <a:xfrm>
            <a:off x="4583327" y="1059658"/>
            <a:ext cx="4572001" cy="497134"/>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11" name="Rectangle 10"/>
          <p:cNvSpPr/>
          <p:nvPr/>
        </p:nvSpPr>
        <p:spPr>
          <a:xfrm>
            <a:off x="4583328"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2B5CAD"/>
                </a:solidFill>
                <a:effectLst/>
                <a:uLnTx/>
                <a:uFillTx/>
                <a:latin typeface="Calibri" panose="020F0502020204030204"/>
                <a:ea typeface="+mn-ea"/>
                <a:cs typeface="+mn-cs"/>
              </a:rPr>
              <a:t>Sommaire</a:t>
            </a:r>
            <a:endParaRPr kumimoji="0" lang="fr-FR" sz="2400" b="0" i="0" u="none" strike="noStrike" kern="0" cap="none" spc="0" normalizeH="0" baseline="0" noProof="0" dirty="0">
              <a:ln>
                <a:noFill/>
              </a:ln>
              <a:solidFill>
                <a:srgbClr val="2B5CAD"/>
              </a:solidFill>
              <a:effectLst/>
              <a:uLnTx/>
              <a:uFillTx/>
              <a:latin typeface="Calibri" panose="020F0502020204030204"/>
              <a:ea typeface="+mn-ea"/>
              <a:cs typeface="+mn-cs"/>
            </a:endParaRPr>
          </a:p>
        </p:txBody>
      </p:sp>
      <p:sp>
        <p:nvSpPr>
          <p:cNvPr id="12" name="Rectangle 11"/>
          <p:cNvSpPr/>
          <p:nvPr/>
        </p:nvSpPr>
        <p:spPr>
          <a:xfrm>
            <a:off x="4583327" y="1059658"/>
            <a:ext cx="4572001" cy="497134"/>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2B5CAD"/>
                </a:solidFill>
                <a:effectLst/>
                <a:uLnTx/>
                <a:uFillTx/>
                <a:latin typeface="Calibri" panose="020F0502020204030204"/>
                <a:ea typeface="+mn-ea"/>
                <a:cs typeface="+mn-cs"/>
              </a:rPr>
              <a:t>Sommaire</a:t>
            </a:r>
            <a:endParaRPr kumimoji="0" lang="fr-FR" sz="2400" b="0" i="0" u="none" strike="noStrike" kern="0" cap="none" spc="0" normalizeH="0" baseline="0" noProof="0" dirty="0">
              <a:ln>
                <a:noFill/>
              </a:ln>
              <a:solidFill>
                <a:srgbClr val="2B5CAD"/>
              </a:solidFill>
              <a:effectLst/>
              <a:uLnTx/>
              <a:uFillTx/>
              <a:latin typeface="Calibri" panose="020F0502020204030204"/>
              <a:ea typeface="+mn-ea"/>
              <a:cs typeface="+mn-cs"/>
            </a:endParaRPr>
          </a:p>
        </p:txBody>
      </p:sp>
      <p:sp>
        <p:nvSpPr>
          <p:cNvPr id="13" name="Rectangle 12"/>
          <p:cNvSpPr/>
          <p:nvPr/>
        </p:nvSpPr>
        <p:spPr>
          <a:xfrm>
            <a:off x="4572000"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smtClean="0">
                <a:ln>
                  <a:noFill/>
                </a:ln>
                <a:solidFill>
                  <a:srgbClr val="2B5CAD"/>
                </a:solidFill>
                <a:effectLst/>
                <a:uLnTx/>
                <a:uFillTx/>
                <a:latin typeface="Arial" panose="020B0604020202020204" pitchFamily="34" charset="0"/>
                <a:ea typeface="+mn-ea"/>
                <a:cs typeface="Arial" panose="020B0604020202020204" pitchFamily="34" charset="0"/>
              </a:rPr>
              <a:t>Vidéo</a:t>
            </a:r>
            <a:endParaRPr kumimoji="0" lang="fr-FR" sz="2400" b="1" i="0" u="none" strike="noStrike" kern="0" cap="none" spc="0" normalizeH="0" baseline="0" noProof="0" dirty="0">
              <a:ln>
                <a:noFill/>
              </a:ln>
              <a:solidFill>
                <a:srgbClr val="2B5CA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113810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358"/>
            <a:ext cx="9144000" cy="6083807"/>
          </a:xfrm>
          <a:prstGeom prst="rect">
            <a:avLst/>
          </a:prstGeom>
        </p:spPr>
      </p:pic>
      <p:sp>
        <p:nvSpPr>
          <p:cNvPr id="17" name="Rectangle 16"/>
          <p:cNvSpPr/>
          <p:nvPr/>
        </p:nvSpPr>
        <p:spPr>
          <a:xfrm>
            <a:off x="0" y="5183807"/>
            <a:ext cx="9171036" cy="900000"/>
          </a:xfrm>
          <a:prstGeom prst="rect">
            <a:avLst/>
          </a:prstGeom>
          <a:solidFill>
            <a:srgbClr val="205AA7"/>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all"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RESSOURCES PEDAGOGIQUES</a:t>
            </a:r>
            <a:endParaRPr kumimoji="0" lang="fr-FR" sz="2800" b="1"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Imag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05346" y="6165304"/>
            <a:ext cx="1333308" cy="622962"/>
          </a:xfrm>
          <a:prstGeom prst="rect">
            <a:avLst/>
          </a:prstGeom>
        </p:spPr>
      </p:pic>
    </p:spTree>
    <p:extLst>
      <p:ext uri="{BB962C8B-B14F-4D97-AF65-F5344CB8AC3E}">
        <p14:creationId xmlns:p14="http://schemas.microsoft.com/office/powerpoint/2010/main" val="4225782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583327" y="1059658"/>
            <a:ext cx="4572001" cy="497134"/>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2B5CAD"/>
                </a:solidFill>
                <a:effectLst/>
                <a:uLnTx/>
                <a:uFillTx/>
                <a:latin typeface="Calibri" panose="020F0502020204030204"/>
                <a:ea typeface="+mn-ea"/>
                <a:cs typeface="+mn-cs"/>
              </a:rPr>
              <a:t>Sommaire</a:t>
            </a:r>
            <a:endParaRPr kumimoji="0" lang="fr-FR" sz="2400" b="0" i="0" u="none" strike="noStrike" kern="0" cap="none" spc="0" normalizeH="0" baseline="0" noProof="0" dirty="0">
              <a:ln>
                <a:noFill/>
              </a:ln>
              <a:solidFill>
                <a:srgbClr val="2B5CAD"/>
              </a:solidFill>
              <a:effectLst/>
              <a:uLnTx/>
              <a:uFillTx/>
              <a:latin typeface="Calibri" panose="020F0502020204030204"/>
              <a:ea typeface="+mn-ea"/>
              <a:cs typeface="+mn-cs"/>
            </a:endParaRPr>
          </a:p>
        </p:txBody>
      </p:sp>
      <p:sp>
        <p:nvSpPr>
          <p:cNvPr id="2" name="Espace réservé du numéro de diapositive 1"/>
          <p:cNvSpPr>
            <a:spLocks noGrp="1"/>
          </p:cNvSpPr>
          <p:nvPr>
            <p:ph type="sldNum" sz="quarter" idx="10"/>
          </p:nvPr>
        </p:nvSpPr>
        <p:spPr/>
        <p:txBody>
          <a:bodyPr/>
          <a:lstStyle/>
          <a:p>
            <a:fld id="{F95454D5-F304-49E3-96AE-D0C8DC87B2EC}" type="slidenum">
              <a:rPr lang="fr-FR" altLang="fr-FR" smtClean="0"/>
              <a:pPr/>
              <a:t>49</a:t>
            </a:fld>
            <a:endParaRPr lang="fr-FR" altLang="fr-FR"/>
          </a:p>
        </p:txBody>
      </p:sp>
      <p:sp>
        <p:nvSpPr>
          <p:cNvPr id="7" name="Rectangle 6"/>
          <p:cNvSpPr/>
          <p:nvPr/>
        </p:nvSpPr>
        <p:spPr>
          <a:xfrm>
            <a:off x="4572000"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1600" b="1" kern="0" dirty="0" smtClean="0">
                <a:solidFill>
                  <a:srgbClr val="2B5CAD"/>
                </a:solidFill>
              </a:rPr>
              <a:t>Ressources pédagogiques ABC de l’économie</a:t>
            </a:r>
            <a:endParaRPr lang="fr-FR" sz="1600" kern="0" dirty="0">
              <a:solidFill>
                <a:srgbClr val="2B5CAD"/>
              </a:solidFill>
            </a:endParaRPr>
          </a:p>
        </p:txBody>
      </p:sp>
      <p:sp>
        <p:nvSpPr>
          <p:cNvPr id="8" name="Rectangle 1"/>
          <p:cNvSpPr>
            <a:spLocks noChangeArrowheads="1"/>
          </p:cNvSpPr>
          <p:nvPr/>
        </p:nvSpPr>
        <p:spPr bwMode="auto">
          <a:xfrm>
            <a:off x="223" y="332656"/>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sz="2800" b="1" dirty="0" smtClean="0">
                <a:solidFill>
                  <a:schemeClr val="bg1"/>
                </a:solidFill>
              </a:rPr>
              <a:t>La monnaie sous toutes ses formes</a:t>
            </a:r>
            <a:endParaRPr lang="fr-FR" altLang="fr-FR" sz="2800" dirty="0"/>
          </a:p>
        </p:txBody>
      </p:sp>
      <p:pic>
        <p:nvPicPr>
          <p:cNvPr id="4" name="Image 3">
            <a:hlinkClick r:id="rId3"/>
          </p:cNvPr>
          <p:cNvPicPr>
            <a:picLocks noChangeAspect="1"/>
          </p:cNvPicPr>
          <p:nvPr/>
        </p:nvPicPr>
        <p:blipFill>
          <a:blip r:embed="rId4"/>
          <a:stretch>
            <a:fillRect/>
          </a:stretch>
        </p:blipFill>
        <p:spPr>
          <a:xfrm>
            <a:off x="202422" y="3446423"/>
            <a:ext cx="5402985" cy="1116319"/>
          </a:xfrm>
          <a:prstGeom prst="rect">
            <a:avLst/>
          </a:prstGeom>
        </p:spPr>
      </p:pic>
      <p:sp>
        <p:nvSpPr>
          <p:cNvPr id="5" name="Rectangle 4"/>
          <p:cNvSpPr/>
          <p:nvPr/>
        </p:nvSpPr>
        <p:spPr>
          <a:xfrm>
            <a:off x="3407979" y="3450991"/>
            <a:ext cx="2279659" cy="77009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FR" sz="2100" dirty="0" smtClean="0">
              <a:solidFill>
                <a:schemeClr val="bg1"/>
              </a:solidFill>
            </a:endParaRPr>
          </a:p>
        </p:txBody>
      </p:sp>
      <p:pic>
        <p:nvPicPr>
          <p:cNvPr id="3" name="Image 2">
            <a:hlinkClick r:id="rId5"/>
          </p:cNvPr>
          <p:cNvPicPr>
            <a:picLocks noChangeAspect="1"/>
          </p:cNvPicPr>
          <p:nvPr/>
        </p:nvPicPr>
        <p:blipFill>
          <a:blip r:embed="rId6"/>
          <a:stretch>
            <a:fillRect/>
          </a:stretch>
        </p:blipFill>
        <p:spPr>
          <a:xfrm>
            <a:off x="5220072" y="3343268"/>
            <a:ext cx="2173102" cy="1223596"/>
          </a:xfrm>
          <a:prstGeom prst="rect">
            <a:avLst/>
          </a:prstGeom>
        </p:spPr>
      </p:pic>
      <p:pic>
        <p:nvPicPr>
          <p:cNvPr id="11" name="Image 10">
            <a:hlinkClick r:id="rId7"/>
          </p:cNvPr>
          <p:cNvPicPr>
            <a:picLocks noChangeAspect="1"/>
          </p:cNvPicPr>
          <p:nvPr/>
        </p:nvPicPr>
        <p:blipFill>
          <a:blip r:embed="rId8"/>
          <a:stretch>
            <a:fillRect/>
          </a:stretch>
        </p:blipFill>
        <p:spPr>
          <a:xfrm>
            <a:off x="202422" y="4796565"/>
            <a:ext cx="5278510" cy="1152715"/>
          </a:xfrm>
          <a:prstGeom prst="rect">
            <a:avLst/>
          </a:prstGeom>
        </p:spPr>
      </p:pic>
      <p:sp>
        <p:nvSpPr>
          <p:cNvPr id="12" name="Rectangle 11"/>
          <p:cNvSpPr/>
          <p:nvPr/>
        </p:nvSpPr>
        <p:spPr>
          <a:xfrm>
            <a:off x="3875547" y="1789976"/>
            <a:ext cx="2090253" cy="79290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FR" sz="2100" dirty="0" smtClean="0">
              <a:solidFill>
                <a:schemeClr val="bg1"/>
              </a:solidFill>
            </a:endParaRPr>
          </a:p>
        </p:txBody>
      </p:sp>
      <p:pic>
        <p:nvPicPr>
          <p:cNvPr id="6" name="Image 5">
            <a:hlinkClick r:id="rId9"/>
          </p:cNvPr>
          <p:cNvPicPr>
            <a:picLocks noChangeAspect="1"/>
          </p:cNvPicPr>
          <p:nvPr/>
        </p:nvPicPr>
        <p:blipFill>
          <a:blip r:embed="rId10"/>
          <a:stretch>
            <a:fillRect/>
          </a:stretch>
        </p:blipFill>
        <p:spPr>
          <a:xfrm>
            <a:off x="5220072" y="4761318"/>
            <a:ext cx="2173101" cy="1187962"/>
          </a:xfrm>
          <a:prstGeom prst="rect">
            <a:avLst/>
          </a:prstGeom>
        </p:spPr>
      </p:pic>
      <p:pic>
        <p:nvPicPr>
          <p:cNvPr id="13" name="Image 12">
            <a:hlinkClick r:id="rId11"/>
          </p:cNvPr>
          <p:cNvPicPr>
            <a:picLocks noChangeAspect="1"/>
          </p:cNvPicPr>
          <p:nvPr/>
        </p:nvPicPr>
        <p:blipFill>
          <a:blip r:embed="rId12"/>
          <a:stretch>
            <a:fillRect/>
          </a:stretch>
        </p:blipFill>
        <p:spPr>
          <a:xfrm>
            <a:off x="202422" y="1989357"/>
            <a:ext cx="3673125" cy="1113835"/>
          </a:xfrm>
          <a:prstGeom prst="rect">
            <a:avLst/>
          </a:prstGeom>
        </p:spPr>
      </p:pic>
      <p:pic>
        <p:nvPicPr>
          <p:cNvPr id="14" name="Image 13">
            <a:hlinkClick r:id="rId13"/>
          </p:cNvPr>
          <p:cNvPicPr>
            <a:picLocks noChangeAspect="1"/>
          </p:cNvPicPr>
          <p:nvPr/>
        </p:nvPicPr>
        <p:blipFill>
          <a:blip r:embed="rId14"/>
          <a:stretch>
            <a:fillRect/>
          </a:stretch>
        </p:blipFill>
        <p:spPr>
          <a:xfrm>
            <a:off x="5220072" y="1989357"/>
            <a:ext cx="3816424" cy="1153802"/>
          </a:xfrm>
          <a:prstGeom prst="rect">
            <a:avLst/>
          </a:prstGeom>
        </p:spPr>
      </p:pic>
      <p:sp>
        <p:nvSpPr>
          <p:cNvPr id="9" name="Rectangle 8"/>
          <p:cNvSpPr/>
          <p:nvPr/>
        </p:nvSpPr>
        <p:spPr>
          <a:xfrm>
            <a:off x="3875547" y="4772844"/>
            <a:ext cx="1344525" cy="81639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FR" sz="2100" dirty="0" smtClean="0">
              <a:solidFill>
                <a:schemeClr val="bg1"/>
              </a:solidFill>
            </a:endParaRPr>
          </a:p>
        </p:txBody>
      </p:sp>
    </p:spTree>
    <p:extLst>
      <p:ext uri="{BB962C8B-B14F-4D97-AF65-F5344CB8AC3E}">
        <p14:creationId xmlns:p14="http://schemas.microsoft.com/office/powerpoint/2010/main" val="32705688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fld id="{F95454D5-F304-49E3-96AE-D0C8DC87B2EC}" type="slidenum">
              <a:rPr lang="fr-FR" altLang="fr-FR" smtClean="0"/>
              <a:pPr/>
              <a:t>5</a:t>
            </a:fld>
            <a:endParaRPr lang="fr-FR" altLang="fr-FR"/>
          </a:p>
        </p:txBody>
      </p:sp>
      <p:sp>
        <p:nvSpPr>
          <p:cNvPr id="3" name="Rectangle 2"/>
          <p:cNvSpPr/>
          <p:nvPr/>
        </p:nvSpPr>
        <p:spPr>
          <a:xfrm>
            <a:off x="0" y="332656"/>
            <a:ext cx="9144000" cy="523220"/>
          </a:xfrm>
          <a:prstGeom prst="rect">
            <a:avLst/>
          </a:prstGeom>
        </p:spPr>
        <p:txBody>
          <a:bodyPr wrap="square">
            <a:spAutoFit/>
          </a:bodyPr>
          <a:lstStyle/>
          <a:p>
            <a:pPr algn="ctr"/>
            <a:r>
              <a:rPr lang="fr-FR" sz="2800" b="1" dirty="0">
                <a:solidFill>
                  <a:prstClr val="white"/>
                </a:solidFill>
                <a:latin typeface="Arial" panose="020B0604020202020204" pitchFamily="34" charset="0"/>
                <a:cs typeface="Arial" panose="020B0604020202020204" pitchFamily="34" charset="0"/>
              </a:rPr>
              <a:t>Définition et histoire de la monnaie</a:t>
            </a:r>
          </a:p>
        </p:txBody>
      </p:sp>
      <p:sp>
        <p:nvSpPr>
          <p:cNvPr id="4" name="ZoneTexte 3"/>
          <p:cNvSpPr txBox="1"/>
          <p:nvPr/>
        </p:nvSpPr>
        <p:spPr>
          <a:xfrm>
            <a:off x="6160196" y="4684187"/>
            <a:ext cx="2833595" cy="369332"/>
          </a:xfrm>
          <a:prstGeom prst="rect">
            <a:avLst/>
          </a:prstGeom>
          <a:noFill/>
        </p:spPr>
        <p:txBody>
          <a:bodyPr wrap="square" rtlCol="0">
            <a:spAutoFit/>
          </a:bodyPr>
          <a:lstStyle/>
          <a:p>
            <a:pPr algn="ctr" defTabSz="914377">
              <a:defRPr/>
            </a:pPr>
            <a:r>
              <a:rPr lang="fr-FR" dirty="0">
                <a:solidFill>
                  <a:srgbClr val="205AA7"/>
                </a:solidFill>
                <a:latin typeface="Arial" panose="020B0604020202020204" pitchFamily="34" charset="0"/>
                <a:cs typeface="Arial" panose="020B0604020202020204" pitchFamily="34" charset="0"/>
              </a:rPr>
              <a:t>Aristote, 385-322 av. J-C</a:t>
            </a:r>
          </a:p>
        </p:txBody>
      </p:sp>
      <p:pic>
        <p:nvPicPr>
          <p:cNvPr id="5" name="Imag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60232" y="2382835"/>
            <a:ext cx="1833524" cy="2205024"/>
          </a:xfrm>
          <a:prstGeom prst="ellipse">
            <a:avLst/>
          </a:prstGeom>
        </p:spPr>
      </p:pic>
      <p:sp>
        <p:nvSpPr>
          <p:cNvPr id="74" name="Pentagone 73"/>
          <p:cNvSpPr/>
          <p:nvPr/>
        </p:nvSpPr>
        <p:spPr>
          <a:xfrm>
            <a:off x="4719742" y="1950835"/>
            <a:ext cx="396000" cy="432000"/>
          </a:xfrm>
          <a:prstGeom prst="homePlate">
            <a:avLst/>
          </a:prstGeom>
          <a:solidFill>
            <a:srgbClr val="205AA7"/>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a:ln>
                <a:noFill/>
              </a:ln>
              <a:solidFill>
                <a:prstClr val="white"/>
              </a:solidFill>
              <a:effectLst/>
              <a:uLnTx/>
              <a:uFillTx/>
              <a:latin typeface="Calibri"/>
              <a:ea typeface="+mn-ea"/>
              <a:cs typeface="+mn-cs"/>
            </a:endParaRPr>
          </a:p>
        </p:txBody>
      </p:sp>
      <p:sp>
        <p:nvSpPr>
          <p:cNvPr id="75" name="Rectangle 23"/>
          <p:cNvSpPr/>
          <p:nvPr/>
        </p:nvSpPr>
        <p:spPr>
          <a:xfrm>
            <a:off x="0" y="1950835"/>
            <a:ext cx="4719742" cy="432000"/>
          </a:xfrm>
          <a:prstGeom prst="rect">
            <a:avLst/>
          </a:prstGeom>
          <a:solidFill>
            <a:srgbClr val="205AA7"/>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4400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smtClean="0">
                <a:ln>
                  <a:noFill/>
                </a:ln>
                <a:solidFill>
                  <a:prstClr val="white"/>
                </a:solidFill>
                <a:effectLst/>
                <a:uLnTx/>
                <a:uFillTx/>
                <a:latin typeface="Arial" panose="020B0604020202020204" pitchFamily="34" charset="0"/>
                <a:cs typeface="Arial" panose="020B0604020202020204" pitchFamily="34" charset="0"/>
              </a:rPr>
              <a:t>Pour</a:t>
            </a:r>
            <a:r>
              <a:rPr kumimoji="0" lang="fr-FR" sz="2000" b="1" i="0" u="none" strike="noStrike" kern="1200" cap="none" spc="0" normalizeH="0" noProof="0" dirty="0" smtClean="0">
                <a:ln>
                  <a:noFill/>
                </a:ln>
                <a:solidFill>
                  <a:prstClr val="white"/>
                </a:solidFill>
                <a:effectLst/>
                <a:uLnTx/>
                <a:uFillTx/>
                <a:latin typeface="Arial" panose="020B0604020202020204" pitchFamily="34" charset="0"/>
                <a:cs typeface="Arial" panose="020B0604020202020204" pitchFamily="34" charset="0"/>
              </a:rPr>
              <a:t> Aristote, une monnaie sert à :</a:t>
            </a:r>
            <a:endParaRPr kumimoji="0" lang="fr-FR"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6" name="ZoneTexte 75"/>
          <p:cNvSpPr txBox="1"/>
          <p:nvPr/>
        </p:nvSpPr>
        <p:spPr>
          <a:xfrm>
            <a:off x="102788" y="2708920"/>
            <a:ext cx="5683721" cy="3062377"/>
          </a:xfrm>
          <a:prstGeom prst="rect">
            <a:avLst/>
          </a:prstGeom>
          <a:noFill/>
        </p:spPr>
        <p:txBody>
          <a:bodyPr wrap="square" rtlCol="0">
            <a:spAutoFit/>
          </a:bodyPr>
          <a:lstStyle/>
          <a:p>
            <a:pPr marL="452438" lvl="0" indent="-452438" eaLnBrk="1" fontAlgn="auto" hangingPunct="1">
              <a:spcBef>
                <a:spcPts val="600"/>
              </a:spcBef>
              <a:spcAft>
                <a:spcPts val="0"/>
              </a:spcAft>
              <a:buClr>
                <a:srgbClr val="F3953F"/>
              </a:buClr>
              <a:buFont typeface="Courier New" panose="02070309020205020404" pitchFamily="49" charset="0"/>
              <a:buChar char="o"/>
              <a:defRPr/>
            </a:pPr>
            <a:r>
              <a:rPr lang="fr-FR" sz="2400" b="1" dirty="0">
                <a:solidFill>
                  <a:srgbClr val="205AA7"/>
                </a:solidFill>
                <a:latin typeface="+mn-lt"/>
                <a:cs typeface="Arial" panose="020B0604020202020204" pitchFamily="34" charset="0"/>
              </a:rPr>
              <a:t>Compter </a:t>
            </a:r>
            <a:r>
              <a:rPr lang="fr-FR" sz="2400" dirty="0">
                <a:solidFill>
                  <a:srgbClr val="205AA7"/>
                </a:solidFill>
                <a:latin typeface="+mn-lt"/>
                <a:cs typeface="Arial" panose="020B0604020202020204" pitchFamily="34" charset="0"/>
              </a:rPr>
              <a:t>(unité de </a:t>
            </a:r>
            <a:r>
              <a:rPr lang="fr-FR" sz="2400" dirty="0" smtClean="0">
                <a:solidFill>
                  <a:srgbClr val="205AA7"/>
                </a:solidFill>
                <a:latin typeface="+mn-lt"/>
                <a:cs typeface="Arial" panose="020B0604020202020204" pitchFamily="34" charset="0"/>
              </a:rPr>
              <a:t>compte, étalon de valeur)</a:t>
            </a:r>
            <a:endParaRPr lang="fr-FR" sz="2400" dirty="0">
              <a:solidFill>
                <a:srgbClr val="205AA7"/>
              </a:solidFill>
              <a:latin typeface="+mn-lt"/>
              <a:cs typeface="Arial" panose="020B0604020202020204" pitchFamily="34" charset="0"/>
            </a:endParaRPr>
          </a:p>
          <a:p>
            <a:pPr marL="452438" lvl="0" indent="-452438" eaLnBrk="1" fontAlgn="auto" hangingPunct="1">
              <a:spcBef>
                <a:spcPts val="600"/>
              </a:spcBef>
              <a:spcAft>
                <a:spcPts val="0"/>
              </a:spcAft>
              <a:buClr>
                <a:srgbClr val="F3953F"/>
              </a:buClr>
              <a:buFont typeface="Courier New" panose="02070309020205020404" pitchFamily="49" charset="0"/>
              <a:buChar char="o"/>
              <a:defRPr/>
            </a:pPr>
            <a:endParaRPr lang="fr-FR" sz="2400" dirty="0">
              <a:solidFill>
                <a:srgbClr val="205AA7"/>
              </a:solidFill>
              <a:latin typeface="+mn-lt"/>
              <a:cs typeface="Arial" panose="020B0604020202020204" pitchFamily="34" charset="0"/>
            </a:endParaRPr>
          </a:p>
          <a:p>
            <a:pPr marL="452438" lvl="0" indent="-452438" eaLnBrk="1" fontAlgn="auto" hangingPunct="1">
              <a:spcBef>
                <a:spcPts val="600"/>
              </a:spcBef>
              <a:spcAft>
                <a:spcPts val="0"/>
              </a:spcAft>
              <a:buClr>
                <a:srgbClr val="F3953F"/>
              </a:buClr>
              <a:buFont typeface="Courier New" panose="02070309020205020404" pitchFamily="49" charset="0"/>
              <a:buChar char="o"/>
              <a:defRPr/>
            </a:pPr>
            <a:r>
              <a:rPr lang="fr-FR" sz="2400" b="1" dirty="0">
                <a:solidFill>
                  <a:srgbClr val="205AA7"/>
                </a:solidFill>
                <a:latin typeface="+mn-lt"/>
                <a:cs typeface="Arial" panose="020B0604020202020204" pitchFamily="34" charset="0"/>
              </a:rPr>
              <a:t>Payer</a:t>
            </a:r>
            <a:r>
              <a:rPr lang="fr-FR" sz="2400" dirty="0">
                <a:solidFill>
                  <a:srgbClr val="205AA7"/>
                </a:solidFill>
                <a:latin typeface="+mn-lt"/>
                <a:cs typeface="Arial" panose="020B0604020202020204" pitchFamily="34" charset="0"/>
              </a:rPr>
              <a:t> (intermédiaire des échanges)</a:t>
            </a:r>
          </a:p>
          <a:p>
            <a:pPr marL="452438" lvl="0" indent="-452438" eaLnBrk="1" fontAlgn="auto" hangingPunct="1">
              <a:spcBef>
                <a:spcPts val="600"/>
              </a:spcBef>
              <a:spcAft>
                <a:spcPts val="0"/>
              </a:spcAft>
              <a:buClr>
                <a:srgbClr val="F3953F"/>
              </a:buClr>
              <a:buFont typeface="Courier New" panose="02070309020205020404" pitchFamily="49" charset="0"/>
              <a:buChar char="o"/>
              <a:defRPr/>
            </a:pPr>
            <a:endParaRPr lang="fr-FR" sz="2400" dirty="0">
              <a:solidFill>
                <a:srgbClr val="205AA7"/>
              </a:solidFill>
              <a:latin typeface="+mn-lt"/>
              <a:cs typeface="Arial" panose="020B0604020202020204" pitchFamily="34" charset="0"/>
            </a:endParaRPr>
          </a:p>
          <a:p>
            <a:pPr marL="452438" lvl="0" indent="-452438" eaLnBrk="1" fontAlgn="auto" hangingPunct="1">
              <a:spcBef>
                <a:spcPts val="600"/>
              </a:spcBef>
              <a:spcAft>
                <a:spcPts val="0"/>
              </a:spcAft>
              <a:buClr>
                <a:srgbClr val="F3953F"/>
              </a:buClr>
              <a:buFont typeface="Courier New" panose="02070309020205020404" pitchFamily="49" charset="0"/>
              <a:buChar char="o"/>
              <a:defRPr/>
            </a:pPr>
            <a:r>
              <a:rPr lang="fr-FR" sz="2400" b="1" dirty="0">
                <a:solidFill>
                  <a:srgbClr val="205AA7"/>
                </a:solidFill>
                <a:latin typeface="+mn-lt"/>
                <a:cs typeface="Arial" panose="020B0604020202020204" pitchFamily="34" charset="0"/>
              </a:rPr>
              <a:t>Stocker</a:t>
            </a:r>
            <a:r>
              <a:rPr lang="fr-FR" sz="2400" dirty="0">
                <a:solidFill>
                  <a:srgbClr val="205AA7"/>
                </a:solidFill>
                <a:latin typeface="+mn-lt"/>
                <a:cs typeface="Arial" panose="020B0604020202020204" pitchFamily="34" charset="0"/>
              </a:rPr>
              <a:t> (réserve de valeur)</a:t>
            </a:r>
          </a:p>
          <a:p>
            <a:pPr marL="452438" lvl="0" indent="-452438" eaLnBrk="1" fontAlgn="auto" hangingPunct="1">
              <a:spcBef>
                <a:spcPts val="600"/>
              </a:spcBef>
              <a:spcAft>
                <a:spcPts val="0"/>
              </a:spcAft>
              <a:buClr>
                <a:srgbClr val="F3953F"/>
              </a:buClr>
              <a:buFont typeface="Courier New" panose="02070309020205020404" pitchFamily="49" charset="0"/>
              <a:buChar char="o"/>
              <a:defRPr/>
            </a:pPr>
            <a:endParaRPr lang="fr-FR" sz="2400" dirty="0">
              <a:solidFill>
                <a:srgbClr val="205AA7"/>
              </a:solidFill>
              <a:latin typeface="+mn-lt"/>
              <a:cs typeface="Arial" panose="020B0604020202020204" pitchFamily="34" charset="0"/>
            </a:endParaRPr>
          </a:p>
        </p:txBody>
      </p:sp>
      <p:sp>
        <p:nvSpPr>
          <p:cNvPr id="10" name="Rectangle 9"/>
          <p:cNvSpPr/>
          <p:nvPr/>
        </p:nvSpPr>
        <p:spPr>
          <a:xfrm>
            <a:off x="4583328"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11" name="Rectangle 10"/>
          <p:cNvSpPr/>
          <p:nvPr/>
        </p:nvSpPr>
        <p:spPr>
          <a:xfrm>
            <a:off x="4583327" y="1059658"/>
            <a:ext cx="4572001" cy="497134"/>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12" name="Rectangle 11"/>
          <p:cNvSpPr/>
          <p:nvPr/>
        </p:nvSpPr>
        <p:spPr>
          <a:xfrm>
            <a:off x="4572000"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smtClean="0">
                <a:solidFill>
                  <a:srgbClr val="2B5CAD"/>
                </a:solidFill>
              </a:rPr>
              <a:t>Les 3 fonctions de la monnaie</a:t>
            </a:r>
            <a:endParaRPr lang="fr-FR" sz="2400" kern="0" dirty="0">
              <a:solidFill>
                <a:srgbClr val="2B5CAD"/>
              </a:solidFill>
            </a:endParaRPr>
          </a:p>
        </p:txBody>
      </p:sp>
    </p:spTree>
    <p:extLst>
      <p:ext uri="{BB962C8B-B14F-4D97-AF65-F5344CB8AC3E}">
        <p14:creationId xmlns:p14="http://schemas.microsoft.com/office/powerpoint/2010/main" val="42198707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583327" y="1059658"/>
            <a:ext cx="4572001" cy="497134"/>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2B5CAD"/>
                </a:solidFill>
                <a:effectLst/>
                <a:uLnTx/>
                <a:uFillTx/>
                <a:latin typeface="Calibri" panose="020F0502020204030204"/>
                <a:ea typeface="+mn-ea"/>
                <a:cs typeface="+mn-cs"/>
              </a:rPr>
              <a:t>Sommaire</a:t>
            </a:r>
            <a:endParaRPr kumimoji="0" lang="fr-FR" sz="2400" b="0" i="0" u="none" strike="noStrike" kern="0" cap="none" spc="0" normalizeH="0" baseline="0" noProof="0" dirty="0">
              <a:ln>
                <a:noFill/>
              </a:ln>
              <a:solidFill>
                <a:srgbClr val="2B5CAD"/>
              </a:solidFill>
              <a:effectLst/>
              <a:uLnTx/>
              <a:uFillTx/>
              <a:latin typeface="Calibri" panose="020F0502020204030204"/>
              <a:ea typeface="+mn-ea"/>
              <a:cs typeface="+mn-cs"/>
            </a:endParaRPr>
          </a:p>
        </p:txBody>
      </p:sp>
      <p:sp>
        <p:nvSpPr>
          <p:cNvPr id="2" name="Espace réservé du numéro de diapositive 1"/>
          <p:cNvSpPr>
            <a:spLocks noGrp="1"/>
          </p:cNvSpPr>
          <p:nvPr>
            <p:ph type="sldNum" sz="quarter" idx="10"/>
          </p:nvPr>
        </p:nvSpPr>
        <p:spPr/>
        <p:txBody>
          <a:bodyPr/>
          <a:lstStyle/>
          <a:p>
            <a:fld id="{F95454D5-F304-49E3-96AE-D0C8DC87B2EC}" type="slidenum">
              <a:rPr lang="fr-FR" altLang="fr-FR" smtClean="0"/>
              <a:pPr/>
              <a:t>50</a:t>
            </a:fld>
            <a:endParaRPr lang="fr-FR" altLang="fr-FR"/>
          </a:p>
        </p:txBody>
      </p:sp>
      <p:sp>
        <p:nvSpPr>
          <p:cNvPr id="7" name="Rectangle 6"/>
          <p:cNvSpPr/>
          <p:nvPr/>
        </p:nvSpPr>
        <p:spPr>
          <a:xfrm>
            <a:off x="4572000"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1600" b="1" kern="0" dirty="0" smtClean="0">
                <a:solidFill>
                  <a:srgbClr val="2B5CAD"/>
                </a:solidFill>
              </a:rPr>
              <a:t>Ressources pédagogiques ABC de l’économie</a:t>
            </a:r>
            <a:endParaRPr lang="fr-FR" sz="1600" kern="0" dirty="0">
              <a:solidFill>
                <a:srgbClr val="2B5CAD"/>
              </a:solidFill>
            </a:endParaRPr>
          </a:p>
        </p:txBody>
      </p:sp>
      <p:sp>
        <p:nvSpPr>
          <p:cNvPr id="8" name="Rectangle 1"/>
          <p:cNvSpPr>
            <a:spLocks noChangeArrowheads="1"/>
          </p:cNvSpPr>
          <p:nvPr/>
        </p:nvSpPr>
        <p:spPr bwMode="auto">
          <a:xfrm>
            <a:off x="223" y="332656"/>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sz="2800" b="1" dirty="0" smtClean="0">
                <a:solidFill>
                  <a:schemeClr val="bg1"/>
                </a:solidFill>
              </a:rPr>
              <a:t>La monnaie sous toutes ses formes</a:t>
            </a:r>
            <a:endParaRPr lang="fr-FR" altLang="fr-FR" sz="2800" dirty="0"/>
          </a:p>
        </p:txBody>
      </p:sp>
      <p:pic>
        <p:nvPicPr>
          <p:cNvPr id="18" name="Image 17">
            <a:hlinkClick r:id="rId3"/>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28075" y="1763868"/>
            <a:ext cx="5887853" cy="1213957"/>
          </a:xfrm>
          <a:prstGeom prst="rect">
            <a:avLst/>
          </a:prstGeom>
        </p:spPr>
      </p:pic>
      <p:pic>
        <p:nvPicPr>
          <p:cNvPr id="19" name="Image 18">
            <a:hlinkClick r:id="rId5"/>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628074" y="3169264"/>
            <a:ext cx="5887853" cy="1408961"/>
          </a:xfrm>
          <a:prstGeom prst="rect">
            <a:avLst/>
          </a:prstGeom>
        </p:spPr>
      </p:pic>
      <p:pic>
        <p:nvPicPr>
          <p:cNvPr id="20" name="Image 19">
            <a:hlinkClick r:id="rId7"/>
          </p:cNvPr>
          <p:cNvPicPr>
            <a:picLocks noChangeAspect="1"/>
          </p:cNvPicPr>
          <p:nvPr/>
        </p:nvPicPr>
        <p:blipFill rotWithShape="1">
          <a:blip r:embed="rId8" cstate="screen">
            <a:extLst>
              <a:ext uri="{28A0092B-C50C-407E-A947-70E740481C1C}">
                <a14:useLocalDpi xmlns:a14="http://schemas.microsoft.com/office/drawing/2010/main"/>
              </a:ext>
            </a:extLst>
          </a:blip>
          <a:srcRect t="5457"/>
          <a:stretch/>
        </p:blipFill>
        <p:spPr>
          <a:xfrm>
            <a:off x="1628073" y="4768022"/>
            <a:ext cx="5887853" cy="1269918"/>
          </a:xfrm>
          <a:prstGeom prst="rect">
            <a:avLst/>
          </a:prstGeom>
        </p:spPr>
      </p:pic>
    </p:spTree>
    <p:extLst>
      <p:ext uri="{BB962C8B-B14F-4D97-AF65-F5344CB8AC3E}">
        <p14:creationId xmlns:p14="http://schemas.microsoft.com/office/powerpoint/2010/main" val="23550003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fld id="{F95454D5-F304-49E3-96AE-D0C8DC87B2EC}" type="slidenum">
              <a:rPr lang="fr-FR" altLang="fr-FR" smtClean="0"/>
              <a:pPr/>
              <a:t>51</a:t>
            </a:fld>
            <a:endParaRPr lang="fr-FR" altLang="fr-FR" dirty="0"/>
          </a:p>
        </p:txBody>
      </p:sp>
      <p:pic>
        <p:nvPicPr>
          <p:cNvPr id="9" name="Picture 3">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71599" y="1628800"/>
            <a:ext cx="7200800" cy="4809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0" y="332656"/>
            <a:ext cx="9144000" cy="523220"/>
          </a:xfrm>
          <a:prstGeom prst="rect">
            <a:avLst/>
          </a:prstGeom>
        </p:spPr>
        <p:txBody>
          <a:bodyPr wrap="square">
            <a:spAutoFit/>
          </a:bodyPr>
          <a:lstStyle/>
          <a:p>
            <a:pPr algn="ctr"/>
            <a:r>
              <a:rPr lang="fr-FR" sz="2800" b="1" dirty="0" smtClean="0">
                <a:solidFill>
                  <a:prstClr val="white"/>
                </a:solidFill>
                <a:latin typeface="Arial" panose="020B0604020202020204" pitchFamily="34" charset="0"/>
                <a:cs typeface="Arial" panose="020B0604020202020204" pitchFamily="34" charset="0"/>
              </a:rPr>
              <a:t>La monnaie sous toutes ses formes</a:t>
            </a:r>
            <a:endParaRPr lang="fr-FR" sz="2800" dirty="0">
              <a:solidFill>
                <a:prstClr val="black"/>
              </a:solidFill>
              <a:latin typeface="Arial" panose="020B0604020202020204" pitchFamily="34" charset="0"/>
              <a:cs typeface="Arial" panose="020B0604020202020204" pitchFamily="34" charset="0"/>
            </a:endParaRPr>
          </a:p>
        </p:txBody>
      </p:sp>
      <p:sp>
        <p:nvSpPr>
          <p:cNvPr id="5" name="Rectangle 4"/>
          <p:cNvSpPr/>
          <p:nvPr/>
        </p:nvSpPr>
        <p:spPr>
          <a:xfrm>
            <a:off x="4583328"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2B5CAD"/>
                </a:solidFill>
                <a:effectLst/>
                <a:uLnTx/>
                <a:uFillTx/>
                <a:latin typeface="Calibri" panose="020F0502020204030204"/>
                <a:ea typeface="+mn-ea"/>
                <a:cs typeface="+mn-cs"/>
              </a:rPr>
              <a:t>Sommaire</a:t>
            </a:r>
            <a:endParaRPr kumimoji="0" lang="fr-FR" sz="2400" b="0" i="0" u="none" strike="noStrike" kern="0" cap="none" spc="0" normalizeH="0" baseline="0" noProof="0" dirty="0">
              <a:ln>
                <a:noFill/>
              </a:ln>
              <a:solidFill>
                <a:srgbClr val="2B5CAD"/>
              </a:solidFill>
              <a:effectLst/>
              <a:uLnTx/>
              <a:uFillTx/>
              <a:latin typeface="Calibri" panose="020F0502020204030204"/>
              <a:ea typeface="+mn-ea"/>
              <a:cs typeface="+mn-cs"/>
            </a:endParaRPr>
          </a:p>
        </p:txBody>
      </p:sp>
      <p:sp>
        <p:nvSpPr>
          <p:cNvPr id="6" name="Rectangle 5"/>
          <p:cNvSpPr/>
          <p:nvPr/>
        </p:nvSpPr>
        <p:spPr>
          <a:xfrm>
            <a:off x="4583327" y="1059658"/>
            <a:ext cx="4572001" cy="497134"/>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2B5CAD"/>
                </a:solidFill>
                <a:effectLst/>
                <a:uLnTx/>
                <a:uFillTx/>
                <a:latin typeface="Calibri" panose="020F0502020204030204"/>
                <a:ea typeface="+mn-ea"/>
                <a:cs typeface="+mn-cs"/>
              </a:rPr>
              <a:t>Sommaire</a:t>
            </a:r>
            <a:endParaRPr kumimoji="0" lang="fr-FR" sz="2400" b="0" i="0" u="none" strike="noStrike" kern="0" cap="none" spc="0" normalizeH="0" baseline="0" noProof="0" dirty="0">
              <a:ln>
                <a:noFill/>
              </a:ln>
              <a:solidFill>
                <a:srgbClr val="2B5CAD"/>
              </a:solidFill>
              <a:effectLst/>
              <a:uLnTx/>
              <a:uFillTx/>
              <a:latin typeface="Calibri" panose="020F0502020204030204"/>
              <a:ea typeface="+mn-ea"/>
              <a:cs typeface="+mn-cs"/>
            </a:endParaRPr>
          </a:p>
        </p:txBody>
      </p:sp>
      <p:sp>
        <p:nvSpPr>
          <p:cNvPr id="7" name="Rectangle 6"/>
          <p:cNvSpPr/>
          <p:nvPr/>
        </p:nvSpPr>
        <p:spPr>
          <a:xfrm>
            <a:off x="4572000"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smtClean="0">
                <a:ln>
                  <a:noFill/>
                </a:ln>
                <a:solidFill>
                  <a:srgbClr val="2B5CAD"/>
                </a:solidFill>
                <a:effectLst/>
                <a:uLnTx/>
                <a:uFillTx/>
                <a:latin typeface="Arial" panose="020B0604020202020204" pitchFamily="34" charset="0"/>
                <a:ea typeface="+mn-ea"/>
                <a:cs typeface="Arial" panose="020B0604020202020204" pitchFamily="34" charset="0"/>
              </a:rPr>
              <a:t>Vidéo La</a:t>
            </a:r>
            <a:r>
              <a:rPr kumimoji="0" lang="fr-FR" sz="2400" b="1" i="0" u="none" strike="noStrike" kern="0" cap="none" spc="0" normalizeH="0" noProof="0" dirty="0" smtClean="0">
                <a:ln>
                  <a:noFill/>
                </a:ln>
                <a:solidFill>
                  <a:srgbClr val="2B5CAD"/>
                </a:solidFill>
                <a:effectLst/>
                <a:uLnTx/>
                <a:uFillTx/>
                <a:latin typeface="Arial" panose="020B0604020202020204" pitchFamily="34" charset="0"/>
                <a:ea typeface="+mn-ea"/>
                <a:cs typeface="Arial" panose="020B0604020202020204" pitchFamily="34" charset="0"/>
              </a:rPr>
              <a:t> création monétaire</a:t>
            </a:r>
            <a:endParaRPr kumimoji="0" lang="fr-FR" sz="2400" b="1" i="0" u="none" strike="noStrike" kern="0" cap="none" spc="0" normalizeH="0" baseline="0" noProof="0" dirty="0">
              <a:ln>
                <a:noFill/>
              </a:ln>
              <a:solidFill>
                <a:srgbClr val="2B5CA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0239730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83327" y="1059658"/>
            <a:ext cx="4572001" cy="497134"/>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2B5CAD"/>
                </a:solidFill>
                <a:effectLst/>
                <a:uLnTx/>
                <a:uFillTx/>
                <a:latin typeface="Calibri" panose="020F0502020204030204"/>
                <a:ea typeface="+mn-ea"/>
                <a:cs typeface="+mn-cs"/>
              </a:rPr>
              <a:t>Sommaire</a:t>
            </a:r>
            <a:endParaRPr kumimoji="0" lang="fr-FR" sz="2400" b="0" i="0" u="none" strike="noStrike" kern="0" cap="none" spc="0" normalizeH="0" baseline="0" noProof="0" dirty="0">
              <a:ln>
                <a:noFill/>
              </a:ln>
              <a:solidFill>
                <a:srgbClr val="2B5CAD"/>
              </a:solidFill>
              <a:effectLst/>
              <a:uLnTx/>
              <a:uFillTx/>
              <a:latin typeface="Calibri" panose="020F0502020204030204"/>
              <a:ea typeface="+mn-ea"/>
              <a:cs typeface="+mn-cs"/>
            </a:endParaRPr>
          </a:p>
        </p:txBody>
      </p:sp>
      <p:sp>
        <p:nvSpPr>
          <p:cNvPr id="2" name="Espace réservé du numéro de diapositive 1"/>
          <p:cNvSpPr>
            <a:spLocks noGrp="1"/>
          </p:cNvSpPr>
          <p:nvPr>
            <p:ph type="sldNum" sz="quarter" idx="10"/>
          </p:nvPr>
        </p:nvSpPr>
        <p:spPr/>
        <p:txBody>
          <a:bodyPr/>
          <a:lstStyle/>
          <a:p>
            <a:fld id="{F95454D5-F304-49E3-96AE-D0C8DC87B2EC}" type="slidenum">
              <a:rPr lang="fr-FR" altLang="fr-FR" smtClean="0"/>
              <a:pPr/>
              <a:t>52</a:t>
            </a:fld>
            <a:endParaRPr lang="fr-FR" altLang="fr-FR"/>
          </a:p>
        </p:txBody>
      </p:sp>
      <p:sp>
        <p:nvSpPr>
          <p:cNvPr id="7" name="Rectangle 6"/>
          <p:cNvSpPr/>
          <p:nvPr/>
        </p:nvSpPr>
        <p:spPr>
          <a:xfrm>
            <a:off x="4572000"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000" b="1" kern="0" dirty="0" smtClean="0">
                <a:solidFill>
                  <a:srgbClr val="2B5CAD"/>
                </a:solidFill>
              </a:rPr>
              <a:t>Ressources pédagogiques </a:t>
            </a:r>
            <a:r>
              <a:rPr lang="fr-FR" sz="2000" b="1" kern="0" dirty="0" err="1" smtClean="0">
                <a:solidFill>
                  <a:srgbClr val="2B5CAD"/>
                </a:solidFill>
              </a:rPr>
              <a:t>Citéco</a:t>
            </a:r>
            <a:endParaRPr lang="fr-FR" sz="2000" kern="0" dirty="0">
              <a:solidFill>
                <a:srgbClr val="2B5CAD"/>
              </a:solidFill>
            </a:endParaRPr>
          </a:p>
        </p:txBody>
      </p:sp>
      <p:sp>
        <p:nvSpPr>
          <p:cNvPr id="8" name="Rectangle 1"/>
          <p:cNvSpPr>
            <a:spLocks noChangeArrowheads="1"/>
          </p:cNvSpPr>
          <p:nvPr/>
        </p:nvSpPr>
        <p:spPr bwMode="auto">
          <a:xfrm>
            <a:off x="223" y="332656"/>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sz="2800" b="1" dirty="0" smtClean="0">
                <a:solidFill>
                  <a:schemeClr val="bg1"/>
                </a:solidFill>
              </a:rPr>
              <a:t>La monnaie sous toutes ses formes</a:t>
            </a:r>
            <a:endParaRPr lang="fr-FR" altLang="fr-FR" sz="2800" dirty="0"/>
          </a:p>
        </p:txBody>
      </p:sp>
      <p:pic>
        <p:nvPicPr>
          <p:cNvPr id="9" name="Imag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66922" y="3404593"/>
            <a:ext cx="7149494" cy="2653296"/>
          </a:xfrm>
          <a:prstGeom prst="rect">
            <a:avLst/>
          </a:prstGeom>
        </p:spPr>
      </p:pic>
      <p:pic>
        <p:nvPicPr>
          <p:cNvPr id="10" name="Imag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66922" y="1656397"/>
            <a:ext cx="7149494" cy="1772604"/>
          </a:xfrm>
          <a:prstGeom prst="rect">
            <a:avLst/>
          </a:prstGeom>
        </p:spPr>
      </p:pic>
      <p:pic>
        <p:nvPicPr>
          <p:cNvPr id="12" name="Image 11">
            <a:hlinkClick r:id="rId5"/>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166922" y="3389282"/>
            <a:ext cx="7149494" cy="1248543"/>
          </a:xfrm>
          <a:prstGeom prst="rect">
            <a:avLst/>
          </a:prstGeom>
        </p:spPr>
      </p:pic>
      <p:pic>
        <p:nvPicPr>
          <p:cNvPr id="13" name="Image 1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66922" y="4772745"/>
            <a:ext cx="7149494" cy="1285144"/>
          </a:xfrm>
          <a:prstGeom prst="rect">
            <a:avLst/>
          </a:prstGeom>
        </p:spPr>
      </p:pic>
    </p:spTree>
    <p:extLst>
      <p:ext uri="{BB962C8B-B14F-4D97-AF65-F5344CB8AC3E}">
        <p14:creationId xmlns:p14="http://schemas.microsoft.com/office/powerpoint/2010/main" val="405525496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83327" y="1059658"/>
            <a:ext cx="4572001" cy="497134"/>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2B5CAD"/>
                </a:solidFill>
                <a:effectLst/>
                <a:uLnTx/>
                <a:uFillTx/>
                <a:latin typeface="Calibri" panose="020F0502020204030204"/>
                <a:ea typeface="+mn-ea"/>
                <a:cs typeface="+mn-cs"/>
              </a:rPr>
              <a:t>Sommaire</a:t>
            </a:r>
            <a:endParaRPr kumimoji="0" lang="fr-FR" sz="2400" b="0" i="0" u="none" strike="noStrike" kern="0" cap="none" spc="0" normalizeH="0" baseline="0" noProof="0" dirty="0">
              <a:ln>
                <a:noFill/>
              </a:ln>
              <a:solidFill>
                <a:srgbClr val="2B5CAD"/>
              </a:solidFill>
              <a:effectLst/>
              <a:uLnTx/>
              <a:uFillTx/>
              <a:latin typeface="Calibri" panose="020F0502020204030204"/>
              <a:ea typeface="+mn-ea"/>
              <a:cs typeface="+mn-cs"/>
            </a:endParaRPr>
          </a:p>
        </p:txBody>
      </p:sp>
      <p:sp>
        <p:nvSpPr>
          <p:cNvPr id="2" name="Espace réservé du numéro de diapositive 1"/>
          <p:cNvSpPr>
            <a:spLocks noGrp="1"/>
          </p:cNvSpPr>
          <p:nvPr>
            <p:ph type="sldNum" sz="quarter" idx="10"/>
          </p:nvPr>
        </p:nvSpPr>
        <p:spPr/>
        <p:txBody>
          <a:bodyPr/>
          <a:lstStyle/>
          <a:p>
            <a:fld id="{F95454D5-F304-49E3-96AE-D0C8DC87B2EC}" type="slidenum">
              <a:rPr lang="fr-FR" altLang="fr-FR" smtClean="0"/>
              <a:pPr/>
              <a:t>53</a:t>
            </a:fld>
            <a:endParaRPr lang="fr-FR" altLang="fr-FR"/>
          </a:p>
        </p:txBody>
      </p:sp>
      <p:sp>
        <p:nvSpPr>
          <p:cNvPr id="7" name="Rectangle 6"/>
          <p:cNvSpPr/>
          <p:nvPr/>
        </p:nvSpPr>
        <p:spPr>
          <a:xfrm>
            <a:off x="4572000"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000" b="1" kern="0" dirty="0">
                <a:solidFill>
                  <a:srgbClr val="2B5CAD"/>
                </a:solidFill>
              </a:rPr>
              <a:t>Ressources pédagogiques </a:t>
            </a:r>
            <a:r>
              <a:rPr lang="fr-FR" sz="2000" b="1" kern="0" dirty="0" err="1">
                <a:solidFill>
                  <a:srgbClr val="2B5CAD"/>
                </a:solidFill>
              </a:rPr>
              <a:t>Citéco</a:t>
            </a:r>
            <a:endParaRPr lang="fr-FR" sz="2000" kern="0" dirty="0">
              <a:solidFill>
                <a:srgbClr val="2B5CAD"/>
              </a:solidFill>
            </a:endParaRPr>
          </a:p>
        </p:txBody>
      </p:sp>
      <p:sp>
        <p:nvSpPr>
          <p:cNvPr id="8" name="Rectangle 1"/>
          <p:cNvSpPr>
            <a:spLocks noChangeArrowheads="1"/>
          </p:cNvSpPr>
          <p:nvPr/>
        </p:nvSpPr>
        <p:spPr bwMode="auto">
          <a:xfrm>
            <a:off x="223" y="332656"/>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sz="2800" b="1" dirty="0" smtClean="0">
                <a:solidFill>
                  <a:schemeClr val="bg1"/>
                </a:solidFill>
              </a:rPr>
              <a:t>La monnaie sous toutes ses formes</a:t>
            </a:r>
            <a:endParaRPr lang="fr-FR" altLang="fr-FR" sz="2800" dirty="0"/>
          </a:p>
        </p:txBody>
      </p:sp>
      <p:pic>
        <p:nvPicPr>
          <p:cNvPr id="4" name="Image 3">
            <a:hlinkClick r:id="rId3"/>
          </p:cNvPr>
          <p:cNvPicPr>
            <a:picLocks noChangeAspect="1"/>
          </p:cNvPicPr>
          <p:nvPr/>
        </p:nvPicPr>
        <p:blipFill>
          <a:blip r:embed="rId4"/>
          <a:stretch>
            <a:fillRect/>
          </a:stretch>
        </p:blipFill>
        <p:spPr>
          <a:xfrm>
            <a:off x="1547664" y="1708299"/>
            <a:ext cx="6537175" cy="5013176"/>
          </a:xfrm>
          <a:prstGeom prst="rect">
            <a:avLst/>
          </a:prstGeom>
        </p:spPr>
      </p:pic>
    </p:spTree>
    <p:extLst>
      <p:ext uri="{BB962C8B-B14F-4D97-AF65-F5344CB8AC3E}">
        <p14:creationId xmlns:p14="http://schemas.microsoft.com/office/powerpoint/2010/main" val="3123852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1619495" y="2834872"/>
            <a:ext cx="5905010" cy="1260000"/>
          </a:xfrm>
        </p:spPr>
        <p:txBody>
          <a:bodyPr/>
          <a:lstStyle/>
          <a:p>
            <a:endParaRPr lang="fr-FR" dirty="0"/>
          </a:p>
        </p:txBody>
      </p:sp>
      <p:sp>
        <p:nvSpPr>
          <p:cNvPr id="3" name="Espace réservé du texte 2"/>
          <p:cNvSpPr>
            <a:spLocks noGrp="1"/>
          </p:cNvSpPr>
          <p:nvPr>
            <p:ph type="body" sz="quarter" idx="10"/>
          </p:nvPr>
        </p:nvSpPr>
        <p:spPr/>
        <p:txBody>
          <a:bodyPr/>
          <a:lstStyle/>
          <a:p>
            <a:endParaRPr lang="fr-FR" dirty="0"/>
          </a:p>
        </p:txBody>
      </p:sp>
      <p:sp>
        <p:nvSpPr>
          <p:cNvPr id="4" name="Espace réservé du texte 3"/>
          <p:cNvSpPr>
            <a:spLocks noGrp="1"/>
          </p:cNvSpPr>
          <p:nvPr>
            <p:ph type="body" sz="quarter" idx="11"/>
          </p:nvPr>
        </p:nvSpPr>
        <p:spPr/>
        <p:txBody>
          <a:bodyPr/>
          <a:lstStyle/>
          <a:p>
            <a:endParaRPr lang="fr-FR" dirty="0"/>
          </a:p>
        </p:txBody>
      </p:sp>
      <p:pic>
        <p:nvPicPr>
          <p:cNvPr id="5" name="Image 4"/>
          <p:cNvPicPr>
            <a:picLocks noChangeAspect="1"/>
          </p:cNvPicPr>
          <p:nvPr/>
        </p:nvPicPr>
        <p:blipFill>
          <a:blip r:embed="rId3"/>
          <a:stretch>
            <a:fillRect/>
          </a:stretch>
        </p:blipFill>
        <p:spPr>
          <a:xfrm>
            <a:off x="-36512" y="0"/>
            <a:ext cx="9180512" cy="6875016"/>
          </a:xfrm>
          <a:prstGeom prst="rect">
            <a:avLst/>
          </a:prstGeom>
        </p:spPr>
      </p:pic>
    </p:spTree>
    <p:extLst>
      <p:ext uri="{BB962C8B-B14F-4D97-AF65-F5344CB8AC3E}">
        <p14:creationId xmlns:p14="http://schemas.microsoft.com/office/powerpoint/2010/main" val="172802580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358"/>
            <a:ext cx="9144000" cy="6083807"/>
          </a:xfrm>
          <a:prstGeom prst="rect">
            <a:avLst/>
          </a:prstGeom>
        </p:spPr>
      </p:pic>
      <p:sp>
        <p:nvSpPr>
          <p:cNvPr id="17" name="Rectangle 16"/>
          <p:cNvSpPr/>
          <p:nvPr/>
        </p:nvSpPr>
        <p:spPr>
          <a:xfrm>
            <a:off x="0" y="5183807"/>
            <a:ext cx="9171036" cy="900000"/>
          </a:xfrm>
          <a:prstGeom prst="rect">
            <a:avLst/>
          </a:prstGeom>
          <a:solidFill>
            <a:srgbClr val="205AA7"/>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all"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Compléments</a:t>
            </a:r>
            <a:endParaRPr kumimoji="0" lang="fr-FR" sz="2800" b="1"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Imag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05346" y="6165304"/>
            <a:ext cx="1333308" cy="622962"/>
          </a:xfrm>
          <a:prstGeom prst="rect">
            <a:avLst/>
          </a:prstGeom>
        </p:spPr>
      </p:pic>
    </p:spTree>
    <p:extLst>
      <p:ext uri="{BB962C8B-B14F-4D97-AF65-F5344CB8AC3E}">
        <p14:creationId xmlns:p14="http://schemas.microsoft.com/office/powerpoint/2010/main" val="1527474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72762" y="1916832"/>
            <a:ext cx="8998476" cy="4089620"/>
          </a:xfrm>
          <a:prstGeom prst="rect">
            <a:avLst/>
          </a:prstGeom>
        </p:spPr>
      </p:pic>
      <p:sp>
        <p:nvSpPr>
          <p:cNvPr id="7" name="Rectangle 6"/>
          <p:cNvSpPr/>
          <p:nvPr/>
        </p:nvSpPr>
        <p:spPr>
          <a:xfrm>
            <a:off x="4572000"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kern="0" dirty="0" smtClean="0">
                <a:solidFill>
                  <a:srgbClr val="2B5CAD"/>
                </a:solidFill>
                <a:latin typeface="Arial" panose="020B0604020202020204" pitchFamily="34" charset="0"/>
                <a:cs typeface="Arial" panose="020B0604020202020204" pitchFamily="34" charset="0"/>
              </a:rPr>
              <a:t>Les agrégats monétaires</a:t>
            </a:r>
            <a:endParaRPr kumimoji="0" lang="fr-FR" sz="2000" b="1" i="0" u="none" strike="noStrike" kern="0" cap="none" spc="0" normalizeH="0" baseline="0" noProof="0" dirty="0">
              <a:ln>
                <a:noFill/>
              </a:ln>
              <a:solidFill>
                <a:srgbClr val="2B5CAD"/>
              </a:solidFill>
              <a:effectLst/>
              <a:uLnTx/>
              <a:uFillTx/>
              <a:latin typeface="Arial" panose="020B0604020202020204" pitchFamily="34" charset="0"/>
              <a:ea typeface="+mn-ea"/>
              <a:cs typeface="Arial" panose="020B0604020202020204" pitchFamily="34" charset="0"/>
            </a:endParaRPr>
          </a:p>
        </p:txBody>
      </p:sp>
      <p:sp>
        <p:nvSpPr>
          <p:cNvPr id="5" name="Rectangle 4"/>
          <p:cNvSpPr/>
          <p:nvPr/>
        </p:nvSpPr>
        <p:spPr>
          <a:xfrm>
            <a:off x="0" y="332656"/>
            <a:ext cx="9143999" cy="523220"/>
          </a:xfrm>
          <a:prstGeom prst="rect">
            <a:avLst/>
          </a:prstGeom>
        </p:spPr>
        <p:txBody>
          <a:bodyPr wrap="square">
            <a:spAutoFit/>
          </a:bodyPr>
          <a:lstStyle/>
          <a:p>
            <a:pPr algn="ctr"/>
            <a:r>
              <a:rPr lang="fr-FR" sz="2800" b="1" dirty="0">
                <a:solidFill>
                  <a:prstClr val="white"/>
                </a:solidFill>
                <a:latin typeface="Arial" panose="020B0604020202020204" pitchFamily="34" charset="0"/>
                <a:cs typeface="Arial" panose="020B0604020202020204" pitchFamily="34" charset="0"/>
              </a:rPr>
              <a:t>La monnaie sous toutes ses formes</a:t>
            </a:r>
          </a:p>
        </p:txBody>
      </p:sp>
      <p:sp>
        <p:nvSpPr>
          <p:cNvPr id="2" name="Rectangle 1"/>
          <p:cNvSpPr/>
          <p:nvPr/>
        </p:nvSpPr>
        <p:spPr>
          <a:xfrm>
            <a:off x="6839743" y="5589240"/>
            <a:ext cx="2304256" cy="307777"/>
          </a:xfrm>
          <a:prstGeom prst="rect">
            <a:avLst/>
          </a:prstGeom>
        </p:spPr>
        <p:txBody>
          <a:bodyPr wrap="square">
            <a:spAutoFit/>
          </a:bodyPr>
          <a:lstStyle/>
          <a:p>
            <a:r>
              <a:rPr lang="fr-FR" sz="1400" dirty="0" smtClean="0"/>
              <a:t>En France </a:t>
            </a:r>
            <a:r>
              <a:rPr lang="fr-FR" sz="1400" dirty="0"/>
              <a:t>en juin 2020</a:t>
            </a:r>
          </a:p>
        </p:txBody>
      </p:sp>
    </p:spTree>
    <p:extLst>
      <p:ext uri="{BB962C8B-B14F-4D97-AF65-F5344CB8AC3E}">
        <p14:creationId xmlns:p14="http://schemas.microsoft.com/office/powerpoint/2010/main" val="21083734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71999"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kern="0" dirty="0" smtClean="0">
                <a:solidFill>
                  <a:srgbClr val="2B5CAD"/>
                </a:solidFill>
                <a:latin typeface="Arial" panose="020B0604020202020204" pitchFamily="34" charset="0"/>
                <a:cs typeface="Arial" panose="020B0604020202020204" pitchFamily="34" charset="0"/>
              </a:rPr>
              <a:t>Le projet EPI</a:t>
            </a:r>
            <a:endParaRPr kumimoji="0" lang="fr-FR" sz="2000" b="1" i="0" u="none" strike="noStrike" kern="0" cap="none" spc="0" normalizeH="0" baseline="0" noProof="0" dirty="0">
              <a:ln>
                <a:noFill/>
              </a:ln>
              <a:solidFill>
                <a:srgbClr val="2B5CAD"/>
              </a:solidFill>
              <a:effectLst/>
              <a:uLnTx/>
              <a:uFillTx/>
              <a:latin typeface="Arial" panose="020B0604020202020204" pitchFamily="34" charset="0"/>
              <a:ea typeface="+mn-ea"/>
              <a:cs typeface="Arial" panose="020B0604020202020204" pitchFamily="34" charset="0"/>
            </a:endParaRPr>
          </a:p>
        </p:txBody>
      </p:sp>
      <p:sp>
        <p:nvSpPr>
          <p:cNvPr id="5" name="Rectangle 4"/>
          <p:cNvSpPr/>
          <p:nvPr/>
        </p:nvSpPr>
        <p:spPr>
          <a:xfrm>
            <a:off x="0" y="332656"/>
            <a:ext cx="9143999" cy="523220"/>
          </a:xfrm>
          <a:prstGeom prst="rect">
            <a:avLst/>
          </a:prstGeom>
        </p:spPr>
        <p:txBody>
          <a:bodyPr wrap="square">
            <a:spAutoFit/>
          </a:bodyPr>
          <a:lstStyle/>
          <a:p>
            <a:pPr algn="ctr"/>
            <a:r>
              <a:rPr lang="fr-FR" sz="2800" b="1" dirty="0">
                <a:solidFill>
                  <a:prstClr val="white"/>
                </a:solidFill>
                <a:latin typeface="Arial" panose="020B0604020202020204" pitchFamily="34" charset="0"/>
                <a:cs typeface="Arial" panose="020B0604020202020204" pitchFamily="34" charset="0"/>
              </a:rPr>
              <a:t>La monnaie sous toutes ses formes</a:t>
            </a:r>
          </a:p>
        </p:txBody>
      </p:sp>
      <p:pic>
        <p:nvPicPr>
          <p:cNvPr id="3" name="Image 2"/>
          <p:cNvPicPr>
            <a:picLocks noChangeAspect="1"/>
          </p:cNvPicPr>
          <p:nvPr/>
        </p:nvPicPr>
        <p:blipFill>
          <a:blip r:embed="rId3"/>
          <a:stretch>
            <a:fillRect/>
          </a:stretch>
        </p:blipFill>
        <p:spPr>
          <a:xfrm>
            <a:off x="198039" y="1753652"/>
            <a:ext cx="8747919" cy="4972025"/>
          </a:xfrm>
          <a:prstGeom prst="rect">
            <a:avLst/>
          </a:prstGeom>
        </p:spPr>
      </p:pic>
    </p:spTree>
    <p:extLst>
      <p:ext uri="{BB962C8B-B14F-4D97-AF65-F5344CB8AC3E}">
        <p14:creationId xmlns:p14="http://schemas.microsoft.com/office/powerpoint/2010/main" val="16208573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358"/>
            <a:ext cx="9144000" cy="6083807"/>
          </a:xfrm>
          <a:prstGeom prst="rect">
            <a:avLst/>
          </a:prstGeom>
        </p:spPr>
      </p:pic>
      <p:sp>
        <p:nvSpPr>
          <p:cNvPr id="17" name="Rectangle 16"/>
          <p:cNvSpPr/>
          <p:nvPr/>
        </p:nvSpPr>
        <p:spPr>
          <a:xfrm>
            <a:off x="0" y="5183807"/>
            <a:ext cx="9171036" cy="900000"/>
          </a:xfrm>
          <a:prstGeom prst="rect">
            <a:avLst/>
          </a:prstGeom>
          <a:solidFill>
            <a:srgbClr val="205AA7"/>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all"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Compléments sur l’euro</a:t>
            </a:r>
            <a:endParaRPr kumimoji="0" lang="fr-FR" sz="2800" b="1"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Imag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05346" y="6165304"/>
            <a:ext cx="1333308" cy="622962"/>
          </a:xfrm>
          <a:prstGeom prst="rect">
            <a:avLst/>
          </a:prstGeom>
        </p:spPr>
      </p:pic>
    </p:spTree>
    <p:extLst>
      <p:ext uri="{BB962C8B-B14F-4D97-AF65-F5344CB8AC3E}">
        <p14:creationId xmlns:p14="http://schemas.microsoft.com/office/powerpoint/2010/main" val="863689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772816"/>
            <a:ext cx="8446987" cy="4493538"/>
          </a:xfrm>
          <a:prstGeom prst="rect">
            <a:avLst/>
          </a:prstGeom>
        </p:spPr>
        <p:txBody>
          <a:bodyPr wrap="square">
            <a:spAutoFit/>
          </a:bodyPr>
          <a:lstStyle/>
          <a:p>
            <a:pPr marL="82550" lvl="1" indent="0" algn="just">
              <a:buNone/>
              <a:defRPr/>
            </a:pPr>
            <a:endParaRPr lang="fr-FR" sz="1600" dirty="0" smtClean="0">
              <a:solidFill>
                <a:srgbClr val="1F497D"/>
              </a:solidFill>
              <a:latin typeface="Calibri" panose="020F0502020204030204" pitchFamily="34" charset="0"/>
              <a:cs typeface="Calibri" panose="020F0502020204030204" pitchFamily="34" charset="0"/>
            </a:endParaRPr>
          </a:p>
          <a:p>
            <a:pPr marL="82550" lvl="1" indent="0" algn="just">
              <a:buNone/>
              <a:defRPr/>
            </a:pPr>
            <a:endParaRPr lang="fr-FR" sz="1600" dirty="0">
              <a:solidFill>
                <a:srgbClr val="1F497D"/>
              </a:solidFill>
              <a:latin typeface="Calibri" panose="020F0502020204030204" pitchFamily="34" charset="0"/>
              <a:cs typeface="Calibri" panose="020F0502020204030204" pitchFamily="34" charset="0"/>
            </a:endParaRPr>
          </a:p>
          <a:p>
            <a:pPr marL="82550" lvl="1" indent="0" algn="just">
              <a:buNone/>
              <a:defRPr/>
            </a:pPr>
            <a:endParaRPr lang="fr-FR" sz="1600" dirty="0" smtClean="0">
              <a:solidFill>
                <a:srgbClr val="1F497D"/>
              </a:solidFill>
              <a:latin typeface="Calibri" panose="020F0502020204030204" pitchFamily="34" charset="0"/>
              <a:cs typeface="Calibri" panose="020F0502020204030204" pitchFamily="34" charset="0"/>
            </a:endParaRPr>
          </a:p>
          <a:p>
            <a:pPr marL="82550" lvl="1" indent="0" algn="just">
              <a:buNone/>
              <a:defRPr/>
            </a:pPr>
            <a:endParaRPr lang="fr-FR" sz="1600" dirty="0">
              <a:solidFill>
                <a:srgbClr val="1F497D"/>
              </a:solidFill>
              <a:latin typeface="Calibri" panose="020F0502020204030204" pitchFamily="34" charset="0"/>
              <a:cs typeface="Calibri" panose="020F0502020204030204" pitchFamily="34" charset="0"/>
            </a:endParaRPr>
          </a:p>
          <a:p>
            <a:pPr marL="82550" lvl="1" indent="0" algn="just">
              <a:buNone/>
              <a:defRPr/>
            </a:pPr>
            <a:endParaRPr lang="fr-FR" sz="1600" dirty="0" smtClean="0">
              <a:solidFill>
                <a:srgbClr val="1F497D"/>
              </a:solidFill>
              <a:latin typeface="Calibri" panose="020F0502020204030204" pitchFamily="34" charset="0"/>
              <a:cs typeface="Calibri" panose="020F0502020204030204" pitchFamily="34" charset="0"/>
            </a:endParaRPr>
          </a:p>
          <a:p>
            <a:pPr marL="82550" lvl="1" indent="0" algn="just">
              <a:buNone/>
              <a:defRPr/>
            </a:pPr>
            <a:endParaRPr lang="fr-FR" sz="1600" dirty="0">
              <a:solidFill>
                <a:srgbClr val="1F497D"/>
              </a:solidFill>
              <a:latin typeface="Calibri" panose="020F0502020204030204" pitchFamily="34" charset="0"/>
              <a:cs typeface="Calibri" panose="020F0502020204030204" pitchFamily="34" charset="0"/>
            </a:endParaRPr>
          </a:p>
          <a:p>
            <a:pPr marL="82550" lvl="1" indent="0" algn="just">
              <a:buNone/>
              <a:defRPr/>
            </a:pPr>
            <a:endParaRPr lang="fr-FR" sz="1600" dirty="0" smtClean="0">
              <a:solidFill>
                <a:srgbClr val="1F497D"/>
              </a:solidFill>
              <a:latin typeface="Calibri" panose="020F0502020204030204" pitchFamily="34" charset="0"/>
              <a:cs typeface="Calibri" panose="020F0502020204030204" pitchFamily="34" charset="0"/>
            </a:endParaRPr>
          </a:p>
          <a:p>
            <a:pPr marL="82550" lvl="1" indent="0" algn="just">
              <a:buNone/>
              <a:defRPr/>
            </a:pPr>
            <a:endParaRPr lang="fr-FR" sz="1600" dirty="0">
              <a:solidFill>
                <a:srgbClr val="1F497D"/>
              </a:solidFill>
              <a:latin typeface="Calibri" panose="020F0502020204030204" pitchFamily="34" charset="0"/>
              <a:cs typeface="Calibri" panose="020F0502020204030204" pitchFamily="34" charset="0"/>
            </a:endParaRPr>
          </a:p>
          <a:p>
            <a:pPr marL="82550" lvl="1" indent="0" algn="just">
              <a:buNone/>
              <a:defRPr/>
            </a:pPr>
            <a:endParaRPr lang="fr-FR" sz="1600" dirty="0">
              <a:solidFill>
                <a:srgbClr val="1F497D"/>
              </a:solidFill>
              <a:latin typeface="Calibri" panose="020F0502020204030204" pitchFamily="34" charset="0"/>
              <a:cs typeface="Calibri" panose="020F0502020204030204" pitchFamily="34" charset="0"/>
            </a:endParaRPr>
          </a:p>
          <a:p>
            <a:pPr marL="82550" lvl="1" indent="0" algn="just">
              <a:buNone/>
              <a:defRPr/>
            </a:pPr>
            <a:endParaRPr lang="fr-FR" sz="1600" dirty="0" smtClean="0">
              <a:solidFill>
                <a:srgbClr val="1F497D"/>
              </a:solidFill>
              <a:latin typeface="Calibri" panose="020F0502020204030204" pitchFamily="34" charset="0"/>
              <a:cs typeface="Calibri" panose="020F0502020204030204" pitchFamily="34" charset="0"/>
            </a:endParaRPr>
          </a:p>
          <a:p>
            <a:pPr marL="82550" lvl="1" indent="0" algn="just">
              <a:buNone/>
              <a:defRPr/>
            </a:pPr>
            <a:endParaRPr lang="fr-FR" sz="1600" dirty="0">
              <a:solidFill>
                <a:srgbClr val="1F497D"/>
              </a:solidFill>
              <a:latin typeface="Calibri" panose="020F0502020204030204" pitchFamily="34" charset="0"/>
              <a:cs typeface="Calibri" panose="020F0502020204030204" pitchFamily="34" charset="0"/>
            </a:endParaRPr>
          </a:p>
          <a:p>
            <a:pPr marL="82550" lvl="1" indent="0" algn="just">
              <a:buNone/>
              <a:defRPr/>
            </a:pPr>
            <a:endParaRPr lang="fr-FR" sz="1600" dirty="0" smtClean="0">
              <a:solidFill>
                <a:srgbClr val="1F497D"/>
              </a:solidFill>
              <a:latin typeface="Calibri" panose="020F0502020204030204" pitchFamily="34" charset="0"/>
              <a:cs typeface="Calibri" panose="020F0502020204030204" pitchFamily="34" charset="0"/>
            </a:endParaRPr>
          </a:p>
          <a:p>
            <a:pPr marL="82550" lvl="1" indent="0" algn="just">
              <a:buNone/>
              <a:defRPr/>
            </a:pPr>
            <a:endParaRPr lang="fr-FR" sz="1600" dirty="0" smtClean="0">
              <a:solidFill>
                <a:srgbClr val="1F497D"/>
              </a:solidFill>
              <a:latin typeface="Calibri" panose="020F0502020204030204" pitchFamily="34" charset="0"/>
              <a:cs typeface="Calibri" panose="020F0502020204030204" pitchFamily="34" charset="0"/>
            </a:endParaRPr>
          </a:p>
          <a:p>
            <a:pPr marL="82550" lvl="1" indent="0" algn="just">
              <a:buNone/>
              <a:defRPr/>
            </a:pPr>
            <a:endParaRPr lang="fr-FR" sz="1600" dirty="0" smtClean="0">
              <a:solidFill>
                <a:srgbClr val="1F497D"/>
              </a:solidFill>
              <a:latin typeface="Calibri" panose="020F0502020204030204" pitchFamily="34" charset="0"/>
              <a:cs typeface="Calibri" panose="020F0502020204030204" pitchFamily="34" charset="0"/>
            </a:endParaRPr>
          </a:p>
          <a:p>
            <a:pPr marL="82550" lvl="1" indent="0" algn="just">
              <a:buNone/>
              <a:defRPr/>
            </a:pPr>
            <a:endParaRPr lang="fr-FR" sz="1600" dirty="0">
              <a:solidFill>
                <a:srgbClr val="1F497D"/>
              </a:solidFill>
              <a:latin typeface="Calibri" panose="020F0502020204030204" pitchFamily="34" charset="0"/>
              <a:cs typeface="Calibri" panose="020F0502020204030204" pitchFamily="34" charset="0"/>
            </a:endParaRPr>
          </a:p>
          <a:p>
            <a:pPr marL="82550" lvl="1" indent="0" algn="just">
              <a:buNone/>
              <a:defRPr/>
            </a:pPr>
            <a:endParaRPr lang="fr-FR" sz="1600" dirty="0" smtClean="0">
              <a:solidFill>
                <a:srgbClr val="1F497D"/>
              </a:solidFill>
              <a:latin typeface="Calibri" panose="020F0502020204030204" pitchFamily="34" charset="0"/>
              <a:cs typeface="Calibri" panose="020F0502020204030204" pitchFamily="34" charset="0"/>
            </a:endParaRPr>
          </a:p>
          <a:p>
            <a:pPr marL="82550" lvl="1" indent="0" algn="just">
              <a:buNone/>
              <a:defRPr/>
            </a:pPr>
            <a:endParaRPr lang="fr-FR" sz="1600" dirty="0" smtClean="0">
              <a:solidFill>
                <a:srgbClr val="1F497D"/>
              </a:solidFill>
              <a:latin typeface="Calibri" panose="020F0502020204030204" pitchFamily="34" charset="0"/>
              <a:cs typeface="Calibri" panose="020F0502020204030204" pitchFamily="34" charset="0"/>
            </a:endParaRPr>
          </a:p>
          <a:p>
            <a:pPr marL="82550" lvl="1" indent="0" algn="just">
              <a:buNone/>
              <a:defRPr/>
            </a:pPr>
            <a:endParaRPr lang="fr-FR" sz="1400" dirty="0" smtClean="0">
              <a:solidFill>
                <a:srgbClr val="1F497D"/>
              </a:solidFill>
              <a:latin typeface="Calibri" panose="020F0502020204030204" pitchFamily="34" charset="0"/>
              <a:cs typeface="Calibri" panose="020F0502020204030204" pitchFamily="34" charset="0"/>
            </a:endParaRPr>
          </a:p>
        </p:txBody>
      </p:sp>
      <p:sp>
        <p:nvSpPr>
          <p:cNvPr id="3" name="ZoneTexte 2"/>
          <p:cNvSpPr txBox="1"/>
          <p:nvPr/>
        </p:nvSpPr>
        <p:spPr>
          <a:xfrm>
            <a:off x="846125" y="5863428"/>
            <a:ext cx="7312383" cy="261610"/>
          </a:xfrm>
          <a:prstGeom prst="rect">
            <a:avLst/>
          </a:prstGeom>
          <a:noFill/>
        </p:spPr>
        <p:txBody>
          <a:bodyPr wrap="square" rtlCol="0">
            <a:spAutoFit/>
          </a:bodyPr>
          <a:lstStyle/>
          <a:p>
            <a:r>
              <a:rPr lang="fr-FR" sz="1100" dirty="0"/>
              <a:t>Source : </a:t>
            </a:r>
            <a:r>
              <a:rPr lang="fr-FR" sz="1100" dirty="0" smtClean="0"/>
              <a:t>BCE </a:t>
            </a:r>
            <a:r>
              <a:rPr lang="fr-FR" sz="1100" dirty="0"/>
              <a:t>(enquête SPACE 2019), Deutsche Bundesbank (2017), </a:t>
            </a:r>
            <a:r>
              <a:rPr lang="fr-FR" sz="1100" dirty="0" smtClean="0"/>
              <a:t>De </a:t>
            </a:r>
            <a:r>
              <a:rPr lang="fr-FR" sz="1100" dirty="0" err="1"/>
              <a:t>Nederlandsche</a:t>
            </a:r>
            <a:r>
              <a:rPr lang="fr-FR" sz="1100" dirty="0"/>
              <a:t> Bank (2019</a:t>
            </a:r>
            <a:r>
              <a:rPr lang="fr-FR" sz="1100" dirty="0" smtClean="0"/>
              <a:t>)</a:t>
            </a:r>
            <a:endParaRPr lang="fr-FR" sz="1100" dirty="0"/>
          </a:p>
        </p:txBody>
      </p:sp>
      <p:graphicFrame>
        <p:nvGraphicFramePr>
          <p:cNvPr id="4" name="Objet 3"/>
          <p:cNvGraphicFramePr>
            <a:graphicFrameLocks noChangeAspect="1"/>
          </p:cNvGraphicFramePr>
          <p:nvPr>
            <p:extLst/>
          </p:nvPr>
        </p:nvGraphicFramePr>
        <p:xfrm>
          <a:off x="963448" y="1842184"/>
          <a:ext cx="3170238" cy="4016375"/>
        </p:xfrm>
        <a:graphic>
          <a:graphicData uri="http://schemas.openxmlformats.org/presentationml/2006/ole">
            <mc:AlternateContent xmlns:mc="http://schemas.openxmlformats.org/markup-compatibility/2006">
              <mc:Choice xmlns:v="urn:schemas-microsoft-com:vml" Requires="v">
                <p:oleObj spid="_x0000_s2082" name="Image bitmap" r:id="rId4" imgW="4374259" imgH="5532599" progId="Paint.Picture">
                  <p:embed/>
                </p:oleObj>
              </mc:Choice>
              <mc:Fallback>
                <p:oleObj name="Image bitmap" r:id="rId4" imgW="4374259" imgH="5532599" progId="Paint.Picture">
                  <p:embed/>
                  <p:pic>
                    <p:nvPicPr>
                      <p:cNvPr id="4" name="Obje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448" y="1842184"/>
                        <a:ext cx="3170238" cy="4016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t 4"/>
          <p:cNvGraphicFramePr>
            <a:graphicFrameLocks noChangeAspect="1"/>
          </p:cNvGraphicFramePr>
          <p:nvPr>
            <p:extLst/>
          </p:nvPr>
        </p:nvGraphicFramePr>
        <p:xfrm>
          <a:off x="4761333" y="1829446"/>
          <a:ext cx="3398838" cy="4046537"/>
        </p:xfrm>
        <a:graphic>
          <a:graphicData uri="http://schemas.openxmlformats.org/presentationml/2006/ole">
            <mc:AlternateContent xmlns:mc="http://schemas.openxmlformats.org/markup-compatibility/2006">
              <mc:Choice xmlns:v="urn:schemas-microsoft-com:vml" Requires="v">
                <p:oleObj spid="_x0000_s2083" name="Image bitmap" r:id="rId6" imgW="4586667" imgH="5464014" progId="Paint.Picture">
                  <p:embed/>
                </p:oleObj>
              </mc:Choice>
              <mc:Fallback>
                <p:oleObj name="Image bitmap" r:id="rId6" imgW="4586667" imgH="5464014" progId="Paint.Picture">
                  <p:embed/>
                  <p:pic>
                    <p:nvPicPr>
                      <p:cNvPr id="5" name="Obje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1333" y="1829446"/>
                        <a:ext cx="3398838" cy="4046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p:nvPr/>
        </p:nvSpPr>
        <p:spPr>
          <a:xfrm>
            <a:off x="846125" y="1484784"/>
            <a:ext cx="3319994" cy="369332"/>
          </a:xfrm>
          <a:prstGeom prst="rect">
            <a:avLst/>
          </a:prstGeom>
        </p:spPr>
        <p:txBody>
          <a:bodyPr wrap="square">
            <a:spAutoFit/>
          </a:bodyPr>
          <a:lstStyle/>
          <a:p>
            <a:pPr marL="82550" lvl="1" indent="0" algn="ctr">
              <a:buNone/>
              <a:defRPr/>
            </a:pPr>
            <a:r>
              <a:rPr lang="fr-FR" b="1" dirty="0" smtClean="0">
                <a:solidFill>
                  <a:srgbClr val="1F497D"/>
                </a:solidFill>
                <a:latin typeface="Calibri" panose="020F0502020204030204" pitchFamily="34" charset="0"/>
                <a:cs typeface="Calibri" panose="020F0502020204030204" pitchFamily="34" charset="0"/>
              </a:rPr>
              <a:t>En volume</a:t>
            </a:r>
            <a:endParaRPr lang="fr-FR" b="1" dirty="0">
              <a:solidFill>
                <a:srgbClr val="1F497D"/>
              </a:solidFill>
              <a:latin typeface="Calibri" panose="020F0502020204030204" pitchFamily="34" charset="0"/>
              <a:cs typeface="Calibri" panose="020F0502020204030204" pitchFamily="34" charset="0"/>
            </a:endParaRPr>
          </a:p>
        </p:txBody>
      </p:sp>
      <p:sp>
        <p:nvSpPr>
          <p:cNvPr id="7" name="Rectangle 6"/>
          <p:cNvSpPr/>
          <p:nvPr/>
        </p:nvSpPr>
        <p:spPr>
          <a:xfrm>
            <a:off x="4756099" y="1484784"/>
            <a:ext cx="3319994" cy="369332"/>
          </a:xfrm>
          <a:prstGeom prst="rect">
            <a:avLst/>
          </a:prstGeom>
        </p:spPr>
        <p:txBody>
          <a:bodyPr wrap="square">
            <a:spAutoFit/>
          </a:bodyPr>
          <a:lstStyle/>
          <a:p>
            <a:pPr marL="82550" lvl="1" indent="0" algn="ctr">
              <a:buNone/>
              <a:defRPr/>
            </a:pPr>
            <a:r>
              <a:rPr lang="fr-FR" b="1" dirty="0" smtClean="0">
                <a:solidFill>
                  <a:srgbClr val="1F497D"/>
                </a:solidFill>
                <a:latin typeface="Calibri" panose="020F0502020204030204" pitchFamily="34" charset="0"/>
                <a:cs typeface="Calibri" panose="020F0502020204030204" pitchFamily="34" charset="0"/>
              </a:rPr>
              <a:t>En valeur</a:t>
            </a:r>
            <a:endParaRPr lang="fr-FR" b="1" dirty="0">
              <a:solidFill>
                <a:srgbClr val="1F497D"/>
              </a:solidFill>
              <a:latin typeface="Calibri" panose="020F0502020204030204" pitchFamily="34" charset="0"/>
              <a:cs typeface="Calibri" panose="020F0502020204030204" pitchFamily="34" charset="0"/>
            </a:endParaRPr>
          </a:p>
        </p:txBody>
      </p:sp>
      <p:sp>
        <p:nvSpPr>
          <p:cNvPr id="8" name="Rectangle 7"/>
          <p:cNvSpPr/>
          <p:nvPr/>
        </p:nvSpPr>
        <p:spPr>
          <a:xfrm>
            <a:off x="0" y="137296"/>
            <a:ext cx="9144000" cy="523220"/>
          </a:xfrm>
          <a:prstGeom prst="rect">
            <a:avLst/>
          </a:prstGeom>
        </p:spPr>
        <p:txBody>
          <a:bodyPr wrap="square">
            <a:spAutoFit/>
          </a:bodyPr>
          <a:lstStyle/>
          <a:p>
            <a:pPr algn="ctr"/>
            <a:r>
              <a:rPr lang="fr-FR" sz="2800" b="1" dirty="0" smtClean="0">
                <a:solidFill>
                  <a:prstClr val="white"/>
                </a:solidFill>
                <a:latin typeface="Arial" panose="020B0604020202020204" pitchFamily="34" charset="0"/>
                <a:cs typeface="Arial" panose="020B0604020202020204" pitchFamily="34" charset="0"/>
              </a:rPr>
              <a:t>La part des espèces dans les moyens de paiement</a:t>
            </a:r>
            <a:endParaRPr lang="fr-FR" sz="28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0463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fld id="{F95454D5-F304-49E3-96AE-D0C8DC87B2EC}" type="slidenum">
              <a:rPr lang="fr-FR" altLang="fr-FR" smtClean="0"/>
              <a:pPr/>
              <a:t>6</a:t>
            </a:fld>
            <a:endParaRPr lang="fr-FR" altLang="fr-FR"/>
          </a:p>
        </p:txBody>
      </p:sp>
      <p:sp>
        <p:nvSpPr>
          <p:cNvPr id="3" name="Rectangle 2"/>
          <p:cNvSpPr/>
          <p:nvPr/>
        </p:nvSpPr>
        <p:spPr>
          <a:xfrm>
            <a:off x="0" y="332656"/>
            <a:ext cx="9144000" cy="523220"/>
          </a:xfrm>
          <a:prstGeom prst="rect">
            <a:avLst/>
          </a:prstGeom>
        </p:spPr>
        <p:txBody>
          <a:bodyPr wrap="square">
            <a:spAutoFit/>
          </a:bodyPr>
          <a:lstStyle/>
          <a:p>
            <a:pPr algn="ctr"/>
            <a:r>
              <a:rPr lang="fr-FR" sz="2800" b="1" dirty="0">
                <a:solidFill>
                  <a:prstClr val="white"/>
                </a:solidFill>
                <a:latin typeface="Arial" panose="020B0604020202020204" pitchFamily="34" charset="0"/>
                <a:cs typeface="Arial" panose="020B0604020202020204" pitchFamily="34" charset="0"/>
              </a:rPr>
              <a:t>Définition et histoire de la monnaie</a:t>
            </a:r>
          </a:p>
        </p:txBody>
      </p:sp>
      <p:sp>
        <p:nvSpPr>
          <p:cNvPr id="10" name="Rectangle 9"/>
          <p:cNvSpPr/>
          <p:nvPr/>
        </p:nvSpPr>
        <p:spPr>
          <a:xfrm>
            <a:off x="4583328"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11" name="Rectangle 10"/>
          <p:cNvSpPr/>
          <p:nvPr/>
        </p:nvSpPr>
        <p:spPr>
          <a:xfrm>
            <a:off x="4583327" y="1059658"/>
            <a:ext cx="4572001" cy="497134"/>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a:solidFill>
                  <a:srgbClr val="2B5CAD"/>
                </a:solidFill>
              </a:rPr>
              <a:t>Sommaire</a:t>
            </a:r>
            <a:endParaRPr lang="fr-FR" sz="2400" kern="0" dirty="0">
              <a:solidFill>
                <a:srgbClr val="2B5CAD"/>
              </a:solidFill>
            </a:endParaRPr>
          </a:p>
        </p:txBody>
      </p:sp>
      <p:sp>
        <p:nvSpPr>
          <p:cNvPr id="12" name="Rectangle 11"/>
          <p:cNvSpPr/>
          <p:nvPr/>
        </p:nvSpPr>
        <p:spPr>
          <a:xfrm>
            <a:off x="4572000"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smtClean="0">
                <a:solidFill>
                  <a:srgbClr val="2B5CAD"/>
                </a:solidFill>
              </a:rPr>
              <a:t>Les 3 fonctions de la monnaie</a:t>
            </a:r>
            <a:endParaRPr lang="fr-FR" sz="2400" kern="0" dirty="0">
              <a:solidFill>
                <a:srgbClr val="2B5CAD"/>
              </a:solidFill>
            </a:endParaRPr>
          </a:p>
        </p:txBody>
      </p:sp>
      <p:pic>
        <p:nvPicPr>
          <p:cNvPr id="9" name="Image 8"/>
          <p:cNvPicPr>
            <a:picLocks noChangeAspect="1"/>
          </p:cNvPicPr>
          <p:nvPr/>
        </p:nvPicPr>
        <p:blipFill>
          <a:blip r:embed="rId3"/>
          <a:stretch>
            <a:fillRect/>
          </a:stretch>
        </p:blipFill>
        <p:spPr>
          <a:xfrm>
            <a:off x="2339752" y="2124783"/>
            <a:ext cx="4464496" cy="4263844"/>
          </a:xfrm>
          <a:prstGeom prst="rect">
            <a:avLst/>
          </a:prstGeom>
        </p:spPr>
      </p:pic>
    </p:spTree>
    <p:extLst>
      <p:ext uri="{BB962C8B-B14F-4D97-AF65-F5344CB8AC3E}">
        <p14:creationId xmlns:p14="http://schemas.microsoft.com/office/powerpoint/2010/main" val="43876211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bwMode="auto">
          <a:xfrm>
            <a:off x="11328" y="318512"/>
            <a:ext cx="9144000" cy="5476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altLang="fr-FR" sz="2800" b="1" i="0" u="none" strike="noStrike" kern="1200" cap="none" spc="0" normalizeH="0" baseline="0" noProof="0" dirty="0" smtClean="0">
                <a:ln>
                  <a:noFill/>
                </a:ln>
                <a:solidFill>
                  <a:srgbClr val="FFFFFF"/>
                </a:solidFill>
                <a:effectLst/>
                <a:uLnTx/>
                <a:uFillTx/>
                <a:latin typeface="Arial"/>
                <a:ea typeface="+mj-ea"/>
                <a:cs typeface="+mj-cs"/>
              </a:rPr>
              <a:t>20 ans de l’euro</a:t>
            </a:r>
          </a:p>
        </p:txBody>
      </p:sp>
      <p:sp>
        <p:nvSpPr>
          <p:cNvPr id="3" name="Rectangle 2"/>
          <p:cNvSpPr/>
          <p:nvPr/>
        </p:nvSpPr>
        <p:spPr>
          <a:xfrm>
            <a:off x="4583328"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2B5CAD"/>
                </a:solidFill>
                <a:effectLst/>
                <a:uLnTx/>
                <a:uFillTx/>
                <a:latin typeface="Calibri" panose="020F0502020204030204"/>
                <a:ea typeface="+mn-ea"/>
                <a:cs typeface="+mn-cs"/>
              </a:rPr>
              <a:t>Sommaire</a:t>
            </a:r>
            <a:endParaRPr kumimoji="0" lang="fr-FR" sz="2400" b="0" i="0" u="none" strike="noStrike" kern="0" cap="none" spc="0" normalizeH="0" baseline="0" noProof="0" dirty="0">
              <a:ln>
                <a:noFill/>
              </a:ln>
              <a:solidFill>
                <a:srgbClr val="2B5CAD"/>
              </a:solidFill>
              <a:effectLst/>
              <a:uLnTx/>
              <a:uFillTx/>
              <a:latin typeface="Calibri" panose="020F0502020204030204"/>
              <a:ea typeface="+mn-ea"/>
              <a:cs typeface="+mn-cs"/>
            </a:endParaRPr>
          </a:p>
        </p:txBody>
      </p:sp>
      <p:sp>
        <p:nvSpPr>
          <p:cNvPr id="4" name="Rectangle 3"/>
          <p:cNvSpPr/>
          <p:nvPr/>
        </p:nvSpPr>
        <p:spPr>
          <a:xfrm>
            <a:off x="4583327" y="1059658"/>
            <a:ext cx="4572001" cy="497134"/>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2B5CAD"/>
                </a:solidFill>
                <a:effectLst/>
                <a:uLnTx/>
                <a:uFillTx/>
                <a:latin typeface="Calibri" panose="020F0502020204030204"/>
                <a:ea typeface="+mn-ea"/>
                <a:cs typeface="+mn-cs"/>
              </a:rPr>
              <a:t>Sommaire</a:t>
            </a:r>
            <a:endParaRPr kumimoji="0" lang="fr-FR" sz="2400" b="0" i="0" u="none" strike="noStrike" kern="0" cap="none" spc="0" normalizeH="0" baseline="0" noProof="0" dirty="0">
              <a:ln>
                <a:noFill/>
              </a:ln>
              <a:solidFill>
                <a:srgbClr val="2B5CAD"/>
              </a:solidFill>
              <a:effectLst/>
              <a:uLnTx/>
              <a:uFillTx/>
              <a:latin typeface="Calibri" panose="020F0502020204030204"/>
              <a:ea typeface="+mn-ea"/>
              <a:cs typeface="+mn-cs"/>
            </a:endParaRPr>
          </a:p>
        </p:txBody>
      </p:sp>
      <p:sp>
        <p:nvSpPr>
          <p:cNvPr id="5" name="Rectangle 4"/>
          <p:cNvSpPr/>
          <p:nvPr/>
        </p:nvSpPr>
        <p:spPr>
          <a:xfrm>
            <a:off x="4572000"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0" cap="none" spc="0" normalizeH="0" baseline="0" noProof="0" dirty="0" smtClean="0">
                <a:ln>
                  <a:noFill/>
                </a:ln>
                <a:solidFill>
                  <a:srgbClr val="2B5CAD"/>
                </a:solidFill>
                <a:effectLst/>
                <a:uLnTx/>
                <a:uFillTx/>
                <a:latin typeface="Arial" panose="020B0604020202020204" pitchFamily="34" charset="0"/>
                <a:ea typeface="+mn-ea"/>
                <a:cs typeface="Arial" panose="020B0604020202020204" pitchFamily="34" charset="0"/>
              </a:rPr>
              <a:t>Place de l’euro dans le SMI</a:t>
            </a:r>
            <a:endParaRPr kumimoji="0" lang="fr-FR" sz="2000" b="1" i="0" u="none" strike="noStrike" kern="0" cap="none" spc="0" normalizeH="0" baseline="0" noProof="0" dirty="0">
              <a:ln>
                <a:noFill/>
              </a:ln>
              <a:solidFill>
                <a:srgbClr val="2B5CAD"/>
              </a:solidFill>
              <a:effectLst/>
              <a:uLnTx/>
              <a:uFillTx/>
              <a:latin typeface="Arial" panose="020B0604020202020204" pitchFamily="34" charset="0"/>
              <a:ea typeface="+mn-ea"/>
              <a:cs typeface="Arial" panose="020B0604020202020204" pitchFamily="34" charset="0"/>
            </a:endParaRPr>
          </a:p>
        </p:txBody>
      </p:sp>
      <p:pic>
        <p:nvPicPr>
          <p:cNvPr id="19" name="Image 1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6731" y="2421514"/>
            <a:ext cx="8410538" cy="3480522"/>
          </a:xfrm>
          <a:prstGeom prst="rect">
            <a:avLst/>
          </a:prstGeom>
        </p:spPr>
      </p:pic>
      <p:sp>
        <p:nvSpPr>
          <p:cNvPr id="20" name="ZoneTexte 19"/>
          <p:cNvSpPr txBox="1"/>
          <p:nvPr/>
        </p:nvSpPr>
        <p:spPr>
          <a:xfrm>
            <a:off x="2349030" y="5902036"/>
            <a:ext cx="158752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Dette internationale</a:t>
            </a:r>
            <a:endPar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ZoneTexte 20"/>
          <p:cNvSpPr txBox="1"/>
          <p:nvPr/>
        </p:nvSpPr>
        <p:spPr>
          <a:xfrm>
            <a:off x="3789562" y="5902036"/>
            <a:ext cx="158752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Prêts internationaux</a:t>
            </a:r>
            <a:endPar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ZoneTexte 21"/>
          <p:cNvSpPr txBox="1"/>
          <p:nvPr/>
        </p:nvSpPr>
        <p:spPr>
          <a:xfrm>
            <a:off x="5377091" y="5902036"/>
            <a:ext cx="158752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Opérations de change</a:t>
            </a:r>
            <a:endPar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ZoneTexte 22"/>
          <p:cNvSpPr txBox="1"/>
          <p:nvPr/>
        </p:nvSpPr>
        <p:spPr>
          <a:xfrm>
            <a:off x="6817623" y="5800579"/>
            <a:ext cx="1587529"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Paiements mondiaux par monnaies</a:t>
            </a:r>
            <a:endPar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ZoneTexte 23"/>
          <p:cNvSpPr txBox="1"/>
          <p:nvPr/>
        </p:nvSpPr>
        <p:spPr>
          <a:xfrm>
            <a:off x="761501" y="5902036"/>
            <a:ext cx="158752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Réserves de change</a:t>
            </a:r>
            <a:endPar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5"/>
          <p:cNvSpPr/>
          <p:nvPr/>
        </p:nvSpPr>
        <p:spPr>
          <a:xfrm>
            <a:off x="0" y="1775183"/>
            <a:ext cx="91440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205AA7"/>
                </a:solidFill>
                <a:effectLst/>
                <a:uLnTx/>
                <a:uFillTx/>
                <a:latin typeface="Arial" panose="020B0604020202020204" pitchFamily="34" charset="0"/>
                <a:ea typeface="+mn-ea"/>
                <a:cs typeface="Arial" panose="020B0604020202020204" pitchFamily="34" charset="0"/>
              </a:rPr>
              <a:t>Importance de l’euro dans le système monétaire international (en %)</a:t>
            </a:r>
            <a:endParaRPr kumimoji="0" lang="fr-FR" altLang="fr-FR" sz="1800" b="0" i="0" u="none" strike="noStrike" kern="1200" cap="none" spc="0" normalizeH="0" baseline="0" noProof="0" dirty="0">
              <a:ln>
                <a:noFill/>
              </a:ln>
              <a:solidFill>
                <a:srgbClr val="205AA7"/>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205AA7"/>
              </a:solidFill>
              <a:effectLst/>
              <a:uLnTx/>
              <a:uFillTx/>
              <a:latin typeface="Arial" panose="020B0604020202020204" pitchFamily="34" charset="0"/>
              <a:ea typeface="+mn-ea"/>
              <a:cs typeface="Arial" panose="020B0604020202020204" pitchFamily="34" charset="0"/>
            </a:endParaRPr>
          </a:p>
        </p:txBody>
      </p:sp>
      <p:sp>
        <p:nvSpPr>
          <p:cNvPr id="25" name="Espace réservé du numéro de diapositive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fr-FR"/>
            </a:defPPr>
            <a:lvl1pPr algn="r" rtl="0" eaLnBrk="1" fontAlgn="base" hangingPunct="1">
              <a:spcBef>
                <a:spcPct val="0"/>
              </a:spcBef>
              <a:spcAft>
                <a:spcPct val="0"/>
              </a:spcAft>
              <a:defRPr sz="1200" kern="1200">
                <a:solidFill>
                  <a:srgbClr val="898989"/>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5454D5-F304-49E3-96AE-D0C8DC87B2EC}" type="slidenum">
              <a:rPr kumimoji="0" lang="fr-FR" altLang="fr-FR" sz="1200" b="0" i="0" u="none" strike="noStrike" kern="1200" cap="none" spc="0" normalizeH="0" baseline="0" noProof="0" smtClean="0">
                <a:ln>
                  <a:noFill/>
                </a:ln>
                <a:solidFill>
                  <a:srgbClr val="898989"/>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fr-FR" altLang="fr-FR" sz="1200" b="0" i="0" u="none" strike="noStrike" kern="1200" cap="none" spc="0" normalizeH="0" baseline="0" noProof="0">
              <a:ln>
                <a:noFill/>
              </a:ln>
              <a:solidFill>
                <a:srgbClr val="898989"/>
              </a:solidFill>
              <a:effectLst/>
              <a:uLnTx/>
              <a:uFillTx/>
              <a:latin typeface="Arial" charset="0"/>
              <a:ea typeface="+mn-ea"/>
              <a:cs typeface="+mn-cs"/>
            </a:endParaRPr>
          </a:p>
        </p:txBody>
      </p:sp>
    </p:spTree>
    <p:extLst>
      <p:ext uri="{BB962C8B-B14F-4D97-AF65-F5344CB8AC3E}">
        <p14:creationId xmlns:p14="http://schemas.microsoft.com/office/powerpoint/2010/main" val="34006322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bwMode="auto">
          <a:xfrm>
            <a:off x="0" y="330387"/>
            <a:ext cx="9144000" cy="5476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altLang="fr-FR" sz="2800" b="1" i="0" u="none" strike="noStrike" kern="1200" cap="none" spc="0" normalizeH="0" baseline="0" noProof="0" dirty="0" smtClean="0">
                <a:ln>
                  <a:noFill/>
                </a:ln>
                <a:solidFill>
                  <a:srgbClr val="FFFFFF"/>
                </a:solidFill>
                <a:effectLst/>
                <a:uLnTx/>
                <a:uFillTx/>
                <a:latin typeface="Arial"/>
                <a:ea typeface="+mj-ea"/>
                <a:cs typeface="+mj-cs"/>
              </a:rPr>
              <a:t>20 ans de l’euro</a:t>
            </a:r>
          </a:p>
        </p:txBody>
      </p:sp>
      <p:sp>
        <p:nvSpPr>
          <p:cNvPr id="5" name="Rectangle 4"/>
          <p:cNvSpPr/>
          <p:nvPr/>
        </p:nvSpPr>
        <p:spPr>
          <a:xfrm>
            <a:off x="4572000"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0" cap="none" spc="0" normalizeH="0" baseline="0" noProof="0" dirty="0" smtClean="0">
                <a:ln>
                  <a:noFill/>
                </a:ln>
                <a:solidFill>
                  <a:srgbClr val="2B5CAD"/>
                </a:solidFill>
                <a:effectLst/>
                <a:uLnTx/>
                <a:uFillTx/>
                <a:latin typeface="Arial" panose="020B0604020202020204" pitchFamily="34" charset="0"/>
                <a:ea typeface="+mn-ea"/>
                <a:cs typeface="Arial" panose="020B0604020202020204" pitchFamily="34" charset="0"/>
              </a:rPr>
              <a:t>Une opinion favorable</a:t>
            </a:r>
            <a:endParaRPr kumimoji="0" lang="fr-FR" sz="2000" b="1" i="0" u="none" strike="noStrike" kern="0" cap="none" spc="0" normalizeH="0" baseline="0" noProof="0" dirty="0">
              <a:ln>
                <a:noFill/>
              </a:ln>
              <a:solidFill>
                <a:srgbClr val="2B5CAD"/>
              </a:solidFill>
              <a:effectLst/>
              <a:uLnTx/>
              <a:uFillTx/>
              <a:latin typeface="Arial" panose="020B0604020202020204" pitchFamily="34" charset="0"/>
              <a:ea typeface="+mn-ea"/>
              <a:cs typeface="Arial" panose="020B0604020202020204" pitchFamily="34" charset="0"/>
            </a:endParaRPr>
          </a:p>
        </p:txBody>
      </p:sp>
      <p:pic>
        <p:nvPicPr>
          <p:cNvPr id="21" name="Image 20"/>
          <p:cNvPicPr>
            <a:picLocks noChangeAspect="1"/>
          </p:cNvPicPr>
          <p:nvPr/>
        </p:nvPicPr>
        <p:blipFill>
          <a:blip r:embed="rId3"/>
          <a:stretch>
            <a:fillRect/>
          </a:stretch>
        </p:blipFill>
        <p:spPr>
          <a:xfrm>
            <a:off x="1087834" y="2235510"/>
            <a:ext cx="6968332" cy="4121253"/>
          </a:xfrm>
          <a:prstGeom prst="rect">
            <a:avLst/>
          </a:prstGeom>
        </p:spPr>
      </p:pic>
      <p:sp>
        <p:nvSpPr>
          <p:cNvPr id="22" name="ZoneTexte 2"/>
          <p:cNvSpPr txBox="1">
            <a:spLocks noChangeArrowheads="1"/>
          </p:cNvSpPr>
          <p:nvPr/>
        </p:nvSpPr>
        <p:spPr bwMode="auto">
          <a:xfrm>
            <a:off x="827881" y="1556792"/>
            <a:ext cx="74882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altLang="fr-FR" sz="1800" b="1" i="0" u="none" strike="noStrike" kern="1200" cap="none" spc="0" normalizeH="0" baseline="0" noProof="0" dirty="0">
                <a:ln>
                  <a:noFill/>
                </a:ln>
                <a:solidFill>
                  <a:srgbClr val="205AA7"/>
                </a:solidFill>
                <a:effectLst/>
                <a:uLnTx/>
                <a:uFillTx/>
                <a:latin typeface="Arial" charset="0"/>
                <a:ea typeface="+mn-ea"/>
                <a:cs typeface="+mn-cs"/>
              </a:rPr>
              <a:t>Opinions favorables à l’euro : </a:t>
            </a:r>
            <a:endParaRPr kumimoji="0" lang="fr-FR" altLang="fr-FR" sz="1800" b="1" i="0" u="none" strike="noStrike" kern="1200" cap="none" spc="0" normalizeH="0" baseline="0" noProof="0" dirty="0" smtClean="0">
              <a:ln>
                <a:noFill/>
              </a:ln>
              <a:solidFill>
                <a:srgbClr val="205AA7"/>
              </a:solidFill>
              <a:effectLst/>
              <a:uLnTx/>
              <a:uFillTx/>
              <a:latin typeface="Arial"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altLang="fr-FR" sz="1800" b="1" i="0" u="none" strike="noStrike" kern="1200" cap="none" spc="0" normalizeH="0" baseline="0" noProof="0" dirty="0" smtClean="0">
                <a:ln>
                  <a:noFill/>
                </a:ln>
                <a:solidFill>
                  <a:srgbClr val="205AA7"/>
                </a:solidFill>
                <a:effectLst/>
                <a:uLnTx/>
                <a:uFillTx/>
                <a:latin typeface="Arial" charset="0"/>
                <a:ea typeface="+mn-ea"/>
                <a:cs typeface="+mn-cs"/>
              </a:rPr>
              <a:t>un </a:t>
            </a:r>
            <a:r>
              <a:rPr kumimoji="0" lang="fr-FR" altLang="fr-FR" sz="1800" b="1" i="0" u="none" strike="noStrike" kern="1200" cap="none" spc="0" normalizeH="0" baseline="0" noProof="0" dirty="0">
                <a:ln>
                  <a:noFill/>
                </a:ln>
                <a:solidFill>
                  <a:srgbClr val="205AA7"/>
                </a:solidFill>
                <a:effectLst/>
                <a:uLnTx/>
                <a:uFillTx/>
                <a:latin typeface="Arial" charset="0"/>
                <a:ea typeface="+mn-ea"/>
                <a:cs typeface="+mn-cs"/>
              </a:rPr>
              <a:t>soutien fort et croissant des citoyens </a:t>
            </a:r>
          </a:p>
        </p:txBody>
      </p:sp>
      <p:sp>
        <p:nvSpPr>
          <p:cNvPr id="23" name="ZoneTexte 11"/>
          <p:cNvSpPr txBox="1">
            <a:spLocks noChangeArrowheads="1"/>
          </p:cNvSpPr>
          <p:nvPr/>
        </p:nvSpPr>
        <p:spPr bwMode="auto">
          <a:xfrm>
            <a:off x="250825" y="6464300"/>
            <a:ext cx="86344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altLang="fr-FR" sz="1200" b="0" i="0" u="none" strike="noStrike" kern="1200" cap="none" spc="0" normalizeH="0" baseline="0" noProof="0" dirty="0">
                <a:ln>
                  <a:noFill/>
                </a:ln>
                <a:solidFill>
                  <a:prstClr val="black"/>
                </a:solidFill>
                <a:effectLst/>
                <a:uLnTx/>
                <a:uFillTx/>
                <a:latin typeface="Arial" charset="0"/>
                <a:ea typeface="+mn-ea"/>
                <a:cs typeface="+mn-cs"/>
              </a:rPr>
              <a:t>Source : Commission européenne, sondage Eurobaromètre standard, </a:t>
            </a:r>
            <a:r>
              <a:rPr kumimoji="0" lang="fr-FR" altLang="fr-FR" sz="1200" b="0" i="0" u="none" strike="noStrike" kern="1200" cap="none" spc="0" normalizeH="0" baseline="0" noProof="0" dirty="0" smtClean="0">
                <a:ln>
                  <a:noFill/>
                </a:ln>
                <a:solidFill>
                  <a:prstClr val="black"/>
                </a:solidFill>
                <a:effectLst/>
                <a:uLnTx/>
                <a:uFillTx/>
                <a:latin typeface="Arial" charset="0"/>
                <a:ea typeface="+mn-ea"/>
                <a:cs typeface="+mn-cs"/>
              </a:rPr>
              <a:t>printemps </a:t>
            </a:r>
            <a:r>
              <a:rPr kumimoji="0" lang="fr-FR" altLang="fr-FR" sz="1200" b="0" i="0" u="none" strike="noStrike" kern="1200" cap="none" spc="0" normalizeH="0" baseline="0" noProof="0" dirty="0">
                <a:ln>
                  <a:noFill/>
                </a:ln>
                <a:solidFill>
                  <a:prstClr val="black"/>
                </a:solidFill>
                <a:effectLst/>
                <a:uLnTx/>
                <a:uFillTx/>
                <a:latin typeface="Arial" charset="0"/>
                <a:ea typeface="+mn-ea"/>
                <a:cs typeface="+mn-cs"/>
              </a:rPr>
              <a:t>1999 et </a:t>
            </a:r>
            <a:r>
              <a:rPr kumimoji="0" lang="fr-FR" altLang="fr-FR" sz="1200" b="0" i="0" u="none" strike="noStrike" kern="1200" cap="none" spc="0" normalizeH="0" baseline="0" noProof="0" dirty="0" smtClean="0">
                <a:ln>
                  <a:noFill/>
                </a:ln>
                <a:solidFill>
                  <a:prstClr val="black"/>
                </a:solidFill>
                <a:effectLst/>
                <a:uLnTx/>
                <a:uFillTx/>
                <a:latin typeface="Arial" charset="0"/>
                <a:ea typeface="+mn-ea"/>
                <a:cs typeface="+mn-cs"/>
              </a:rPr>
              <a:t>printemps 2021</a:t>
            </a:r>
            <a:endParaRPr kumimoji="0" lang="fr-FR" altLang="fr-FR" sz="1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5" name="Espace réservé du numéro de diapositive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fr-FR"/>
            </a:defPPr>
            <a:lvl1pPr algn="r" rtl="0" eaLnBrk="1" fontAlgn="base" hangingPunct="1">
              <a:spcBef>
                <a:spcPct val="0"/>
              </a:spcBef>
              <a:spcAft>
                <a:spcPct val="0"/>
              </a:spcAft>
              <a:defRPr sz="1200" kern="1200">
                <a:solidFill>
                  <a:srgbClr val="898989"/>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5454D5-F304-49E3-96AE-D0C8DC87B2EC}" type="slidenum">
              <a:rPr kumimoji="0" lang="fr-FR" altLang="fr-FR" sz="1200" b="0" i="0" u="none" strike="noStrike" kern="1200" cap="none" spc="0" normalizeH="0" baseline="0" noProof="0" smtClean="0">
                <a:ln>
                  <a:noFill/>
                </a:ln>
                <a:solidFill>
                  <a:srgbClr val="898989"/>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fr-FR" altLang="fr-FR" sz="1200" b="0" i="0" u="none" strike="noStrike" kern="1200" cap="none" spc="0" normalizeH="0" baseline="0" noProof="0">
              <a:ln>
                <a:noFill/>
              </a:ln>
              <a:solidFill>
                <a:srgbClr val="898989"/>
              </a:solidFill>
              <a:effectLst/>
              <a:uLnTx/>
              <a:uFillTx/>
              <a:latin typeface="Arial" charset="0"/>
              <a:ea typeface="+mn-ea"/>
              <a:cs typeface="+mn-cs"/>
            </a:endParaRPr>
          </a:p>
        </p:txBody>
      </p:sp>
    </p:spTree>
    <p:extLst>
      <p:ext uri="{BB962C8B-B14F-4D97-AF65-F5344CB8AC3E}">
        <p14:creationId xmlns:p14="http://schemas.microsoft.com/office/powerpoint/2010/main" val="6031279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fld id="{F95454D5-F304-49E3-96AE-D0C8DC87B2EC}" type="slidenum">
              <a:rPr lang="fr-FR" altLang="fr-FR" smtClean="0"/>
              <a:pPr/>
              <a:t>7</a:t>
            </a:fld>
            <a:endParaRPr lang="fr-FR" altLang="fr-FR"/>
          </a:p>
        </p:txBody>
      </p:sp>
      <p:sp>
        <p:nvSpPr>
          <p:cNvPr id="3" name="Rectangle 2"/>
          <p:cNvSpPr/>
          <p:nvPr/>
        </p:nvSpPr>
        <p:spPr>
          <a:xfrm>
            <a:off x="0" y="332656"/>
            <a:ext cx="9144000" cy="523220"/>
          </a:xfrm>
          <a:prstGeom prst="rect">
            <a:avLst/>
          </a:prstGeom>
        </p:spPr>
        <p:txBody>
          <a:bodyPr wrap="square">
            <a:spAutoFit/>
          </a:bodyPr>
          <a:lstStyle/>
          <a:p>
            <a:pPr algn="ctr"/>
            <a:r>
              <a:rPr lang="fr-FR" sz="2800" b="1" dirty="0">
                <a:solidFill>
                  <a:prstClr val="white"/>
                </a:solidFill>
                <a:latin typeface="Arial" panose="020B0604020202020204" pitchFamily="34" charset="0"/>
                <a:cs typeface="Arial" panose="020B0604020202020204" pitchFamily="34" charset="0"/>
              </a:rPr>
              <a:t>Définition et histoire de la monnaie</a:t>
            </a:r>
          </a:p>
        </p:txBody>
      </p:sp>
      <p:sp>
        <p:nvSpPr>
          <p:cNvPr id="6" name="Pentagone 5"/>
          <p:cNvSpPr/>
          <p:nvPr/>
        </p:nvSpPr>
        <p:spPr>
          <a:xfrm>
            <a:off x="4572991" y="2188354"/>
            <a:ext cx="396000" cy="432000"/>
          </a:xfrm>
          <a:prstGeom prst="homePlate">
            <a:avLst/>
          </a:prstGeom>
          <a:solidFill>
            <a:srgbClr val="205AA7"/>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23"/>
          <p:cNvSpPr/>
          <p:nvPr/>
        </p:nvSpPr>
        <p:spPr>
          <a:xfrm>
            <a:off x="992" y="2186844"/>
            <a:ext cx="4572000" cy="432000"/>
          </a:xfrm>
          <a:prstGeom prst="rect">
            <a:avLst/>
          </a:prstGeom>
          <a:solidFill>
            <a:srgbClr val="205AA7"/>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4400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smtClean="0">
                <a:ln>
                  <a:noFill/>
                </a:ln>
                <a:solidFill>
                  <a:prstClr val="white"/>
                </a:solidFill>
                <a:effectLst/>
                <a:uLnTx/>
                <a:uFillTx/>
                <a:ea typeface="+mn-ea"/>
                <a:cs typeface="+mn-cs"/>
              </a:rPr>
              <a:t>Ainsi,</a:t>
            </a:r>
            <a:r>
              <a:rPr kumimoji="0" lang="fr-FR" sz="2400" b="1" i="0" u="none" strike="noStrike" kern="1200" cap="none" spc="0" normalizeH="0" noProof="0" dirty="0" smtClean="0">
                <a:ln>
                  <a:noFill/>
                </a:ln>
                <a:solidFill>
                  <a:prstClr val="white"/>
                </a:solidFill>
                <a:effectLst/>
                <a:uLnTx/>
                <a:uFillTx/>
                <a:ea typeface="+mn-ea"/>
                <a:cs typeface="+mn-cs"/>
              </a:rPr>
              <a:t> une monnaie doit : </a:t>
            </a:r>
            <a:endParaRPr kumimoji="0" lang="fr-FR" sz="2400" b="1" i="0" u="none" strike="noStrike" kern="1200" cap="none" spc="0" normalizeH="0" baseline="0" noProof="0" dirty="0">
              <a:ln>
                <a:noFill/>
              </a:ln>
              <a:solidFill>
                <a:prstClr val="white"/>
              </a:solidFill>
              <a:effectLst/>
              <a:uLnTx/>
              <a:uFillTx/>
              <a:ea typeface="+mn-ea"/>
              <a:cs typeface="+mn-cs"/>
            </a:endParaRPr>
          </a:p>
        </p:txBody>
      </p:sp>
      <p:sp>
        <p:nvSpPr>
          <p:cNvPr id="9" name="Flèche droite 8"/>
          <p:cNvSpPr/>
          <p:nvPr/>
        </p:nvSpPr>
        <p:spPr>
          <a:xfrm>
            <a:off x="4968991" y="4351937"/>
            <a:ext cx="752683" cy="497616"/>
          </a:xfrm>
          <a:prstGeom prst="rightArrow">
            <a:avLst/>
          </a:prstGeom>
          <a:solidFill>
            <a:srgbClr val="1F497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3" name="Rectangle 12"/>
          <p:cNvSpPr/>
          <p:nvPr/>
        </p:nvSpPr>
        <p:spPr>
          <a:xfrm>
            <a:off x="5868144" y="4139080"/>
            <a:ext cx="3164069" cy="923330"/>
          </a:xfrm>
          <a:prstGeom prst="rect">
            <a:avLst/>
          </a:prstGeom>
          <a:solidFill>
            <a:srgbClr val="4F81BD">
              <a:lumMod val="20000"/>
              <a:lumOff val="80000"/>
            </a:srgbClr>
          </a:solidFill>
        </p:spPr>
        <p:txBody>
          <a:bodyPr wrap="square">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fr-FR" b="0" i="0" u="none" strike="noStrike" kern="0" cap="none" spc="0" normalizeH="0" baseline="0" noProof="0" dirty="0" smtClean="0">
                <a:ln>
                  <a:noFill/>
                </a:ln>
                <a:solidFill>
                  <a:srgbClr val="205AA7"/>
                </a:solidFill>
                <a:effectLst/>
                <a:uLnTx/>
                <a:uFillTx/>
                <a:latin typeface="Arial" panose="020B0604020202020204" pitchFamily="34" charset="0"/>
                <a:cs typeface="Arial" panose="020B0604020202020204" pitchFamily="34" charset="0"/>
              </a:rPr>
              <a:t>Elle</a:t>
            </a:r>
            <a:r>
              <a:rPr kumimoji="0" lang="fr-FR" b="0" i="0" u="none" strike="noStrike" kern="0" cap="none" spc="0" normalizeH="0" noProof="0" dirty="0" smtClean="0">
                <a:ln>
                  <a:noFill/>
                </a:ln>
                <a:solidFill>
                  <a:srgbClr val="205AA7"/>
                </a:solidFill>
                <a:effectLst/>
                <a:uLnTx/>
                <a:uFillTx/>
                <a:latin typeface="Arial" panose="020B0604020202020204" pitchFamily="34" charset="0"/>
                <a:cs typeface="Arial" panose="020B0604020202020204" pitchFamily="34" charset="0"/>
              </a:rPr>
              <a:t> p</a:t>
            </a:r>
            <a:r>
              <a:rPr kumimoji="0" lang="fr-FR" b="0" i="0" u="none" strike="noStrike" kern="0" cap="none" spc="0" normalizeH="0" baseline="0" noProof="0" dirty="0" smtClean="0">
                <a:ln>
                  <a:noFill/>
                </a:ln>
                <a:solidFill>
                  <a:srgbClr val="205AA7"/>
                </a:solidFill>
                <a:effectLst/>
                <a:uLnTx/>
                <a:uFillTx/>
                <a:latin typeface="Arial" panose="020B0604020202020204" pitchFamily="34" charset="0"/>
                <a:cs typeface="Arial" panose="020B0604020202020204" pitchFamily="34" charset="0"/>
              </a:rPr>
              <a:t>rotège </a:t>
            </a:r>
            <a:r>
              <a:rPr lang="fr-FR" kern="0" dirty="0">
                <a:solidFill>
                  <a:srgbClr val="205AA7"/>
                </a:solidFill>
                <a:latin typeface="Arial" panose="020B0604020202020204" pitchFamily="34" charset="0"/>
                <a:cs typeface="Arial" panose="020B0604020202020204" pitchFamily="34" charset="0"/>
              </a:rPr>
              <a:t>s</a:t>
            </a:r>
            <a:r>
              <a:rPr kumimoji="0" lang="fr-FR" b="0" i="0" u="none" strike="noStrike" kern="0" cap="none" spc="0" normalizeH="0" baseline="0" noProof="0" dirty="0" smtClean="0">
                <a:ln>
                  <a:noFill/>
                </a:ln>
                <a:solidFill>
                  <a:srgbClr val="205AA7"/>
                </a:solidFill>
                <a:effectLst/>
                <a:uLnTx/>
                <a:uFillTx/>
                <a:latin typeface="Arial" panose="020B0604020202020204" pitchFamily="34" charset="0"/>
                <a:cs typeface="Arial" panose="020B0604020202020204" pitchFamily="34" charset="0"/>
              </a:rPr>
              <a:t>es </a:t>
            </a:r>
            <a:r>
              <a:rPr kumimoji="0" lang="fr-FR" b="0" i="0" u="none" strike="noStrike" kern="0" cap="none" spc="0" normalizeH="0" baseline="0" noProof="0" dirty="0">
                <a:ln>
                  <a:noFill/>
                </a:ln>
                <a:solidFill>
                  <a:srgbClr val="205AA7"/>
                </a:solidFill>
                <a:effectLst/>
                <a:uLnTx/>
                <a:uFillTx/>
                <a:latin typeface="Arial" panose="020B0604020202020204" pitchFamily="34" charset="0"/>
                <a:cs typeface="Arial" panose="020B0604020202020204" pitchFamily="34" charset="0"/>
              </a:rPr>
              <a:t>utilisateurs : consommateurs et </a:t>
            </a:r>
            <a:r>
              <a:rPr kumimoji="0" lang="fr-FR" b="0" i="0" u="none" strike="noStrike" kern="0" cap="none" spc="0" normalizeH="0" baseline="0" noProof="0" dirty="0" smtClean="0">
                <a:ln>
                  <a:noFill/>
                </a:ln>
                <a:solidFill>
                  <a:srgbClr val="205AA7"/>
                </a:solidFill>
                <a:effectLst/>
                <a:uLnTx/>
                <a:uFillTx/>
                <a:latin typeface="Arial" panose="020B0604020202020204" pitchFamily="34" charset="0"/>
                <a:cs typeface="Arial" panose="020B0604020202020204" pitchFamily="34" charset="0"/>
              </a:rPr>
              <a:t>investisseurs/épargnants</a:t>
            </a:r>
            <a:endParaRPr kumimoji="0" lang="fr-FR" b="0" i="0" u="none" strike="noStrike" kern="0" cap="none" spc="0" normalizeH="0" baseline="0" noProof="0" dirty="0">
              <a:ln>
                <a:noFill/>
              </a:ln>
              <a:solidFill>
                <a:srgbClr val="205AA7"/>
              </a:solidFill>
              <a:effectLst/>
              <a:uLnTx/>
              <a:uFillTx/>
              <a:latin typeface="Arial" panose="020B0604020202020204" pitchFamily="34" charset="0"/>
              <a:cs typeface="Arial" panose="020B0604020202020204" pitchFamily="34" charset="0"/>
            </a:endParaRPr>
          </a:p>
        </p:txBody>
      </p:sp>
      <p:sp>
        <p:nvSpPr>
          <p:cNvPr id="10" name="Rectangle 9"/>
          <p:cNvSpPr/>
          <p:nvPr/>
        </p:nvSpPr>
        <p:spPr>
          <a:xfrm>
            <a:off x="4572000"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smtClean="0">
                <a:solidFill>
                  <a:srgbClr val="2B5CAD"/>
                </a:solidFill>
              </a:rPr>
              <a:t>Les 3 qualités de la monnaie</a:t>
            </a:r>
            <a:endParaRPr lang="fr-FR" sz="2400" kern="0" dirty="0">
              <a:solidFill>
                <a:srgbClr val="2B5CAD"/>
              </a:solidFill>
            </a:endParaRPr>
          </a:p>
        </p:txBody>
      </p:sp>
      <p:sp>
        <p:nvSpPr>
          <p:cNvPr id="11" name="ZoneTexte 10"/>
          <p:cNvSpPr txBox="1"/>
          <p:nvPr/>
        </p:nvSpPr>
        <p:spPr>
          <a:xfrm>
            <a:off x="1517736" y="3248896"/>
            <a:ext cx="2851449" cy="2862322"/>
          </a:xfrm>
          <a:prstGeom prst="rect">
            <a:avLst/>
          </a:prstGeom>
          <a:solidFill>
            <a:schemeClr val="accent3">
              <a:lumMod val="50000"/>
            </a:schemeClr>
          </a:solidFill>
        </p:spPr>
        <p:txBody>
          <a:bodyPr wrap="square" rtlCol="0">
            <a:spAutoFit/>
          </a:bodyPr>
          <a:lstStyle/>
          <a:p>
            <a:pPr lvl="0" eaLnBrk="1" fontAlgn="auto" hangingPunct="1">
              <a:spcBef>
                <a:spcPts val="600"/>
              </a:spcBef>
              <a:spcAft>
                <a:spcPts val="0"/>
              </a:spcAft>
              <a:buClr>
                <a:srgbClr val="F3953F"/>
              </a:buClr>
              <a:defRPr/>
            </a:pPr>
            <a:endParaRPr lang="fr-FR" sz="2400" b="1" dirty="0" smtClean="0">
              <a:solidFill>
                <a:srgbClr val="A91F57"/>
              </a:solidFill>
              <a:latin typeface="+mn-lt"/>
              <a:cs typeface="Arial" panose="020B0604020202020204" pitchFamily="34" charset="0"/>
            </a:endParaRPr>
          </a:p>
          <a:p>
            <a:pPr lvl="0" algn="ctr" eaLnBrk="1" fontAlgn="auto" hangingPunct="1">
              <a:spcBef>
                <a:spcPts val="600"/>
              </a:spcBef>
              <a:spcAft>
                <a:spcPts val="0"/>
              </a:spcAft>
              <a:buClr>
                <a:srgbClr val="F3953F"/>
              </a:buClr>
              <a:defRPr/>
            </a:pPr>
            <a:r>
              <a:rPr lang="fr-FR" b="1" dirty="0" smtClean="0">
                <a:solidFill>
                  <a:schemeClr val="bg1"/>
                </a:solidFill>
                <a:latin typeface="+mn-lt"/>
                <a:cs typeface="Arial" panose="020B0604020202020204" pitchFamily="34" charset="0"/>
              </a:rPr>
              <a:t>Être facile d’utilisation</a:t>
            </a:r>
            <a:endParaRPr lang="fr-FR" b="1" dirty="0">
              <a:solidFill>
                <a:schemeClr val="bg1"/>
              </a:solidFill>
              <a:latin typeface="+mn-lt"/>
              <a:cs typeface="Arial" panose="020B0604020202020204" pitchFamily="34" charset="0"/>
            </a:endParaRPr>
          </a:p>
          <a:p>
            <a:pPr marL="452438" lvl="0" indent="-452438" algn="ctr" eaLnBrk="1" fontAlgn="auto" hangingPunct="1">
              <a:spcBef>
                <a:spcPts val="600"/>
              </a:spcBef>
              <a:spcAft>
                <a:spcPts val="0"/>
              </a:spcAft>
              <a:buClr>
                <a:srgbClr val="F3953F"/>
              </a:buClr>
              <a:buFont typeface="Courier New" panose="02070309020205020404" pitchFamily="49" charset="0"/>
              <a:buChar char="o"/>
              <a:defRPr/>
            </a:pPr>
            <a:endParaRPr lang="fr-FR" b="1" dirty="0">
              <a:solidFill>
                <a:schemeClr val="bg1"/>
              </a:solidFill>
              <a:latin typeface="+mn-lt"/>
              <a:cs typeface="Arial" panose="020B0604020202020204" pitchFamily="34" charset="0"/>
            </a:endParaRPr>
          </a:p>
          <a:p>
            <a:pPr lvl="0" algn="ctr" eaLnBrk="1" fontAlgn="auto" hangingPunct="1">
              <a:spcBef>
                <a:spcPts val="600"/>
              </a:spcBef>
              <a:spcAft>
                <a:spcPts val="0"/>
              </a:spcAft>
              <a:buClr>
                <a:srgbClr val="F3953F"/>
              </a:buClr>
              <a:defRPr/>
            </a:pPr>
            <a:r>
              <a:rPr lang="fr-FR" b="1" dirty="0">
                <a:solidFill>
                  <a:schemeClr val="bg1"/>
                </a:solidFill>
                <a:latin typeface="+mn-lt"/>
                <a:cs typeface="Arial" panose="020B0604020202020204" pitchFamily="34" charset="0"/>
              </a:rPr>
              <a:t>Avoir une valeur stable dans le temps</a:t>
            </a:r>
          </a:p>
          <a:p>
            <a:pPr marL="452438" lvl="0" indent="-452438" algn="ctr" eaLnBrk="1" fontAlgn="auto" hangingPunct="1">
              <a:spcBef>
                <a:spcPts val="600"/>
              </a:spcBef>
              <a:spcAft>
                <a:spcPts val="0"/>
              </a:spcAft>
              <a:buClr>
                <a:srgbClr val="F3953F"/>
              </a:buClr>
              <a:buFont typeface="Courier New" panose="02070309020205020404" pitchFamily="49" charset="0"/>
              <a:buChar char="o"/>
              <a:defRPr/>
            </a:pPr>
            <a:endParaRPr lang="fr-FR" b="1" dirty="0">
              <a:solidFill>
                <a:schemeClr val="bg1"/>
              </a:solidFill>
              <a:latin typeface="+mn-lt"/>
              <a:cs typeface="Arial" panose="020B0604020202020204" pitchFamily="34" charset="0"/>
            </a:endParaRPr>
          </a:p>
          <a:p>
            <a:pPr lvl="0" algn="ctr" eaLnBrk="1" fontAlgn="auto" hangingPunct="1">
              <a:spcBef>
                <a:spcPts val="600"/>
              </a:spcBef>
              <a:spcAft>
                <a:spcPts val="0"/>
              </a:spcAft>
              <a:buClr>
                <a:srgbClr val="F3953F"/>
              </a:buClr>
              <a:defRPr/>
            </a:pPr>
            <a:r>
              <a:rPr lang="fr-FR" b="1" dirty="0">
                <a:solidFill>
                  <a:schemeClr val="bg1"/>
                </a:solidFill>
                <a:latin typeface="+mn-lt"/>
                <a:cs typeface="Arial" panose="020B0604020202020204" pitchFamily="34" charset="0"/>
              </a:rPr>
              <a:t>Inspirer confiance</a:t>
            </a:r>
          </a:p>
          <a:p>
            <a:pPr marL="452438" lvl="0" indent="-452438" algn="ctr" eaLnBrk="1" fontAlgn="auto" hangingPunct="1">
              <a:spcBef>
                <a:spcPts val="600"/>
              </a:spcBef>
              <a:spcAft>
                <a:spcPts val="0"/>
              </a:spcAft>
              <a:buClr>
                <a:srgbClr val="F3953F"/>
              </a:buClr>
              <a:buFont typeface="Courier New" panose="02070309020205020404" pitchFamily="49" charset="0"/>
              <a:buChar char="o"/>
              <a:defRPr/>
            </a:pPr>
            <a:endParaRPr lang="fr-FR" dirty="0">
              <a:solidFill>
                <a:srgbClr val="205AA7"/>
              </a:solidFill>
              <a:latin typeface="+mn-lt"/>
              <a:cs typeface="Arial" panose="020B0604020202020204" pitchFamily="34" charset="0"/>
            </a:endParaRPr>
          </a:p>
        </p:txBody>
      </p:sp>
      <p:sp>
        <p:nvSpPr>
          <p:cNvPr id="12" name="Rectangle à coins arrondis 11"/>
          <p:cNvSpPr/>
          <p:nvPr/>
        </p:nvSpPr>
        <p:spPr>
          <a:xfrm>
            <a:off x="1704889" y="2975808"/>
            <a:ext cx="2416405" cy="602121"/>
          </a:xfrm>
          <a:prstGeom prst="roundRect">
            <a:avLst/>
          </a:prstGeom>
          <a:solidFill>
            <a:srgbClr val="A91F57"/>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600" b="1" dirty="0" smtClean="0">
                <a:solidFill>
                  <a:schemeClr val="bg1"/>
                </a:solidFill>
              </a:rPr>
              <a:t>LES 3 QUALITES</a:t>
            </a:r>
          </a:p>
        </p:txBody>
      </p:sp>
    </p:spTree>
    <p:extLst>
      <p:ext uri="{BB962C8B-B14F-4D97-AF65-F5344CB8AC3E}">
        <p14:creationId xmlns:p14="http://schemas.microsoft.com/office/powerpoint/2010/main" val="32836392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fld id="{F95454D5-F304-49E3-96AE-D0C8DC87B2EC}" type="slidenum">
              <a:rPr lang="fr-FR" altLang="fr-FR" smtClean="0"/>
              <a:pPr/>
              <a:t>8</a:t>
            </a:fld>
            <a:endParaRPr lang="fr-FR" altLang="fr-FR"/>
          </a:p>
        </p:txBody>
      </p:sp>
      <p:sp>
        <p:nvSpPr>
          <p:cNvPr id="3" name="Rectangle 2"/>
          <p:cNvSpPr/>
          <p:nvPr/>
        </p:nvSpPr>
        <p:spPr>
          <a:xfrm>
            <a:off x="0" y="332656"/>
            <a:ext cx="9144000" cy="523220"/>
          </a:xfrm>
          <a:prstGeom prst="rect">
            <a:avLst/>
          </a:prstGeom>
        </p:spPr>
        <p:txBody>
          <a:bodyPr wrap="square">
            <a:spAutoFit/>
          </a:bodyPr>
          <a:lstStyle/>
          <a:p>
            <a:pPr algn="ctr"/>
            <a:r>
              <a:rPr lang="fr-FR" sz="2800" b="1" dirty="0">
                <a:solidFill>
                  <a:prstClr val="white"/>
                </a:solidFill>
                <a:latin typeface="Arial" panose="020B0604020202020204" pitchFamily="34" charset="0"/>
                <a:cs typeface="Arial" panose="020B0604020202020204" pitchFamily="34" charset="0"/>
              </a:rPr>
              <a:t>Définition et histoire de la monnaie</a:t>
            </a:r>
          </a:p>
        </p:txBody>
      </p:sp>
      <p:sp>
        <p:nvSpPr>
          <p:cNvPr id="6" name="Pentagone 5"/>
          <p:cNvSpPr/>
          <p:nvPr/>
        </p:nvSpPr>
        <p:spPr>
          <a:xfrm>
            <a:off x="4572991" y="2188354"/>
            <a:ext cx="396000" cy="432000"/>
          </a:xfrm>
          <a:prstGeom prst="homePlate">
            <a:avLst/>
          </a:prstGeom>
          <a:solidFill>
            <a:srgbClr val="205AA7"/>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23"/>
          <p:cNvSpPr/>
          <p:nvPr/>
        </p:nvSpPr>
        <p:spPr>
          <a:xfrm>
            <a:off x="992" y="2186844"/>
            <a:ext cx="4572000" cy="432000"/>
          </a:xfrm>
          <a:prstGeom prst="rect">
            <a:avLst/>
          </a:prstGeom>
          <a:solidFill>
            <a:srgbClr val="205AA7"/>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4400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smtClean="0">
                <a:ln>
                  <a:noFill/>
                </a:ln>
                <a:solidFill>
                  <a:prstClr val="white"/>
                </a:solidFill>
                <a:effectLst/>
                <a:uLnTx/>
                <a:uFillTx/>
                <a:ea typeface="+mn-ea"/>
                <a:cs typeface="+mn-cs"/>
              </a:rPr>
              <a:t>Etre</a:t>
            </a:r>
            <a:r>
              <a:rPr kumimoji="0" lang="fr-FR" sz="2400" b="1" i="0" u="none" strike="noStrike" kern="1200" cap="none" spc="0" normalizeH="0" baseline="0" noProof="0" dirty="0" smtClean="0">
                <a:ln>
                  <a:noFill/>
                </a:ln>
                <a:solidFill>
                  <a:prstClr val="white"/>
                </a:solidFill>
                <a:effectLst/>
                <a:uLnTx/>
                <a:uFillTx/>
                <a:ea typeface="+mn-ea"/>
                <a:cs typeface="+mn-cs"/>
              </a:rPr>
              <a:t> facile d’utilisation</a:t>
            </a:r>
            <a:endParaRPr kumimoji="0" lang="fr-FR" sz="2400" b="1" i="0" u="none" strike="noStrike" kern="1200" cap="none" spc="0" normalizeH="0" baseline="0" noProof="0" dirty="0">
              <a:ln>
                <a:noFill/>
              </a:ln>
              <a:solidFill>
                <a:prstClr val="white"/>
              </a:solidFill>
              <a:effectLst/>
              <a:uLnTx/>
              <a:uFillTx/>
              <a:ea typeface="+mn-ea"/>
              <a:cs typeface="+mn-cs"/>
            </a:endParaRPr>
          </a:p>
        </p:txBody>
      </p:sp>
      <p:sp>
        <p:nvSpPr>
          <p:cNvPr id="12" name="Rectangle 11"/>
          <p:cNvSpPr/>
          <p:nvPr/>
        </p:nvSpPr>
        <p:spPr>
          <a:xfrm>
            <a:off x="5660440" y="1868631"/>
            <a:ext cx="2784794" cy="1200329"/>
          </a:xfrm>
          <a:prstGeom prst="rect">
            <a:avLst/>
          </a:prstGeom>
          <a:solidFill>
            <a:srgbClr val="4F81BD">
              <a:lumMod val="20000"/>
              <a:lumOff val="80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b="0" i="0" u="none" strike="noStrike" kern="0" cap="none" spc="0" normalizeH="0" baseline="0" noProof="0" dirty="0" smtClean="0">
                <a:ln>
                  <a:noFill/>
                </a:ln>
                <a:solidFill>
                  <a:srgbClr val="205AA7"/>
                </a:solidFill>
                <a:effectLst/>
                <a:uLnTx/>
                <a:uFillTx/>
                <a:latin typeface="Arial" panose="020B0604020202020204" pitchFamily="34" charset="0"/>
                <a:cs typeface="Arial" panose="020B0604020202020204" pitchFamily="34" charset="0"/>
              </a:rPr>
              <a:t>La monnaie</a:t>
            </a:r>
            <a:r>
              <a:rPr kumimoji="0" lang="fr-FR" b="0" i="0" u="none" strike="noStrike" kern="0" cap="none" spc="0" normalizeH="0" noProof="0" dirty="0" smtClean="0">
                <a:ln>
                  <a:noFill/>
                </a:ln>
                <a:solidFill>
                  <a:srgbClr val="205AA7"/>
                </a:solidFill>
                <a:effectLst/>
                <a:uLnTx/>
                <a:uFillTx/>
                <a:latin typeface="Arial" panose="020B0604020202020204" pitchFamily="34" charset="0"/>
                <a:cs typeface="Arial" panose="020B0604020202020204" pitchFamily="34" charset="0"/>
              </a:rPr>
              <a:t> peut avoir plusieurs formes qui doivent communiquer entre elles</a:t>
            </a:r>
            <a:endParaRPr kumimoji="0" lang="fr-FR" b="0" i="0" u="none" strike="noStrike" kern="0" cap="none" spc="0" normalizeH="0" baseline="0" noProof="0" dirty="0">
              <a:ln>
                <a:noFill/>
              </a:ln>
              <a:solidFill>
                <a:srgbClr val="205AA7"/>
              </a:solidFill>
              <a:effectLst/>
              <a:uLnTx/>
              <a:uFillTx/>
              <a:latin typeface="Arial" panose="020B0604020202020204" pitchFamily="34" charset="0"/>
              <a:cs typeface="Arial" panose="020B0604020202020204" pitchFamily="34" charset="0"/>
            </a:endParaRPr>
          </a:p>
        </p:txBody>
      </p:sp>
      <p:sp>
        <p:nvSpPr>
          <p:cNvPr id="10" name="Rectangle 9"/>
          <p:cNvSpPr/>
          <p:nvPr/>
        </p:nvSpPr>
        <p:spPr>
          <a:xfrm>
            <a:off x="4572000"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smtClean="0">
                <a:solidFill>
                  <a:srgbClr val="2B5CAD"/>
                </a:solidFill>
              </a:rPr>
              <a:t>Les 3 qualités de la monnaie</a:t>
            </a:r>
            <a:endParaRPr lang="fr-FR" sz="2400" kern="0" dirty="0">
              <a:solidFill>
                <a:srgbClr val="2B5CAD"/>
              </a:solidFill>
            </a:endParaRPr>
          </a:p>
        </p:txBody>
      </p:sp>
      <p:sp>
        <p:nvSpPr>
          <p:cNvPr id="11" name="Rectangle à coins arrondis 10"/>
          <p:cNvSpPr/>
          <p:nvPr/>
        </p:nvSpPr>
        <p:spPr>
          <a:xfrm>
            <a:off x="1286822" y="3460745"/>
            <a:ext cx="2160240" cy="917283"/>
          </a:xfrm>
          <a:prstGeom prst="roundRect">
            <a:avLst/>
          </a:prstGeom>
          <a:solidFill>
            <a:srgbClr val="FAC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Monnaie fiduciaire</a:t>
            </a:r>
          </a:p>
        </p:txBody>
      </p:sp>
      <p:sp>
        <p:nvSpPr>
          <p:cNvPr id="14" name="Rectangle à coins arrondis 13"/>
          <p:cNvSpPr/>
          <p:nvPr/>
        </p:nvSpPr>
        <p:spPr>
          <a:xfrm>
            <a:off x="5679920" y="3480219"/>
            <a:ext cx="2311183" cy="917284"/>
          </a:xfrm>
          <a:prstGeom prst="roundRect">
            <a:avLst/>
          </a:prstGeom>
          <a:solidFill>
            <a:srgbClr val="FAC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Monnaie scripturale </a:t>
            </a:r>
          </a:p>
        </p:txBody>
      </p:sp>
      <p:pic>
        <p:nvPicPr>
          <p:cNvPr id="16" name="Imag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4462" y="4715873"/>
            <a:ext cx="2302014" cy="1008112"/>
          </a:xfrm>
          <a:prstGeom prst="rect">
            <a:avLst/>
          </a:prstGeom>
        </p:spPr>
      </p:pic>
      <p:pic>
        <p:nvPicPr>
          <p:cNvPr id="17" name="Imag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13884" y="4635465"/>
            <a:ext cx="2088232" cy="2039938"/>
          </a:xfrm>
          <a:prstGeom prst="rect">
            <a:avLst/>
          </a:prstGeom>
        </p:spPr>
      </p:pic>
    </p:spTree>
    <p:extLst>
      <p:ext uri="{BB962C8B-B14F-4D97-AF65-F5344CB8AC3E}">
        <p14:creationId xmlns:p14="http://schemas.microsoft.com/office/powerpoint/2010/main" val="7752163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fld id="{F95454D5-F304-49E3-96AE-D0C8DC87B2EC}" type="slidenum">
              <a:rPr lang="fr-FR" altLang="fr-FR" smtClean="0"/>
              <a:pPr/>
              <a:t>9</a:t>
            </a:fld>
            <a:endParaRPr lang="fr-FR" altLang="fr-FR"/>
          </a:p>
        </p:txBody>
      </p:sp>
      <p:sp>
        <p:nvSpPr>
          <p:cNvPr id="3" name="Rectangle 2"/>
          <p:cNvSpPr/>
          <p:nvPr/>
        </p:nvSpPr>
        <p:spPr>
          <a:xfrm>
            <a:off x="0" y="332656"/>
            <a:ext cx="9144000" cy="523220"/>
          </a:xfrm>
          <a:prstGeom prst="rect">
            <a:avLst/>
          </a:prstGeom>
        </p:spPr>
        <p:txBody>
          <a:bodyPr wrap="square">
            <a:spAutoFit/>
          </a:bodyPr>
          <a:lstStyle/>
          <a:p>
            <a:pPr algn="ctr"/>
            <a:r>
              <a:rPr lang="fr-FR" sz="2800" b="1" dirty="0">
                <a:solidFill>
                  <a:prstClr val="white"/>
                </a:solidFill>
                <a:latin typeface="Arial" panose="020B0604020202020204" pitchFamily="34" charset="0"/>
                <a:cs typeface="Arial" panose="020B0604020202020204" pitchFamily="34" charset="0"/>
              </a:rPr>
              <a:t>Définition et histoire de la monnaie</a:t>
            </a:r>
          </a:p>
        </p:txBody>
      </p:sp>
      <p:sp>
        <p:nvSpPr>
          <p:cNvPr id="6" name="Pentagone 5"/>
          <p:cNvSpPr/>
          <p:nvPr/>
        </p:nvSpPr>
        <p:spPr>
          <a:xfrm>
            <a:off x="5796136" y="2186844"/>
            <a:ext cx="396000" cy="432000"/>
          </a:xfrm>
          <a:prstGeom prst="homePlate">
            <a:avLst/>
          </a:prstGeom>
          <a:solidFill>
            <a:srgbClr val="205AA7"/>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23"/>
          <p:cNvSpPr/>
          <p:nvPr/>
        </p:nvSpPr>
        <p:spPr>
          <a:xfrm>
            <a:off x="992" y="2186844"/>
            <a:ext cx="5795144" cy="432000"/>
          </a:xfrm>
          <a:prstGeom prst="rect">
            <a:avLst/>
          </a:prstGeom>
          <a:solidFill>
            <a:srgbClr val="205AA7"/>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44000" marR="0" lvl="0" indent="0" algn="l" defTabSz="914400" rtl="0" eaLnBrk="1" fontAlgn="auto" latinLnBrk="0" hangingPunct="1">
              <a:lnSpc>
                <a:spcPct val="100000"/>
              </a:lnSpc>
              <a:spcBef>
                <a:spcPts val="0"/>
              </a:spcBef>
              <a:spcAft>
                <a:spcPts val="0"/>
              </a:spcAft>
              <a:buClrTx/>
              <a:buSzTx/>
              <a:buFontTx/>
              <a:buNone/>
              <a:tabLst/>
              <a:defRPr/>
            </a:pPr>
            <a:r>
              <a:rPr lang="fr-FR" sz="2400" b="1" dirty="0" smtClean="0">
                <a:solidFill>
                  <a:prstClr val="white"/>
                </a:solidFill>
              </a:rPr>
              <a:t>Avoir une valeur stable dans le temps</a:t>
            </a:r>
            <a:endParaRPr kumimoji="0" lang="fr-FR" sz="2400" b="1" i="0" u="none" strike="noStrike" kern="1200" cap="none" spc="0" normalizeH="0" baseline="0" noProof="0" dirty="0">
              <a:ln>
                <a:noFill/>
              </a:ln>
              <a:solidFill>
                <a:prstClr val="white"/>
              </a:solidFill>
              <a:effectLst/>
              <a:uLnTx/>
              <a:uFillTx/>
              <a:ea typeface="+mn-ea"/>
              <a:cs typeface="+mn-cs"/>
            </a:endParaRPr>
          </a:p>
        </p:txBody>
      </p:sp>
      <p:sp>
        <p:nvSpPr>
          <p:cNvPr id="10" name="Rectangle 9"/>
          <p:cNvSpPr/>
          <p:nvPr/>
        </p:nvSpPr>
        <p:spPr>
          <a:xfrm>
            <a:off x="4572000" y="1052736"/>
            <a:ext cx="4572001" cy="504056"/>
          </a:xfrm>
          <a:prstGeom prst="rect">
            <a:avLst/>
          </a:prstGeom>
          <a:solidFill>
            <a:srgbClr val="FAC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smtClean="0">
                <a:solidFill>
                  <a:srgbClr val="2B5CAD"/>
                </a:solidFill>
              </a:rPr>
              <a:t>Les 3 qualités de la monnaie</a:t>
            </a:r>
            <a:endParaRPr lang="fr-FR" sz="2400" kern="0" dirty="0">
              <a:solidFill>
                <a:srgbClr val="2B5CAD"/>
              </a:solidFill>
            </a:endParaRPr>
          </a:p>
        </p:txBody>
      </p:sp>
      <p:pic>
        <p:nvPicPr>
          <p:cNvPr id="4" name="Image 3"/>
          <p:cNvPicPr>
            <a:picLocks noChangeAspect="1"/>
          </p:cNvPicPr>
          <p:nvPr/>
        </p:nvPicPr>
        <p:blipFill>
          <a:blip r:embed="rId3"/>
          <a:stretch>
            <a:fillRect/>
          </a:stretch>
        </p:blipFill>
        <p:spPr>
          <a:xfrm>
            <a:off x="2195736" y="3251944"/>
            <a:ext cx="4752528" cy="3190983"/>
          </a:xfrm>
          <a:prstGeom prst="rect">
            <a:avLst/>
          </a:prstGeom>
        </p:spPr>
      </p:pic>
    </p:spTree>
    <p:extLst>
      <p:ext uri="{BB962C8B-B14F-4D97-AF65-F5344CB8AC3E}">
        <p14:creationId xmlns:p14="http://schemas.microsoft.com/office/powerpoint/2010/main" val="113801285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Q_REPONSE_UNIQUE" val="0"/>
</p:tagLst>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2466BE"/>
        </a:solidFill>
        <a:ln w="12700">
          <a:noFill/>
        </a:ln>
      </a:spPr>
      <a:bodyPr lIns="0" tIns="0" rIns="0" bIns="0" rtlCol="0" anchor="ctr"/>
      <a:lstStyle>
        <a:defPPr algn="ctr">
          <a:defRPr sz="21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F9F1E75EDC084294142C83CFA70589" ma:contentTypeVersion="3" ma:contentTypeDescription="Crée un document." ma:contentTypeScope="" ma:versionID="db6407d61d91c5291fbc5f84830e6aae">
  <xsd:schema xmlns:xsd="http://www.w3.org/2001/XMLSchema" xmlns:xs="http://www.w3.org/2001/XMLSchema" xmlns:p="http://schemas.microsoft.com/office/2006/metadata/properties" xmlns:ns2="6a61ac60-93fb-4b34-864e-78e4ed6e4957" targetNamespace="http://schemas.microsoft.com/office/2006/metadata/properties" ma:root="true" ma:fieldsID="8d8444e52cf5f5040cc0d770f59f59a1" ns2:_="">
    <xsd:import namespace="6a61ac60-93fb-4b34-864e-78e4ed6e4957"/>
    <xsd:element name="properties">
      <xsd:complexType>
        <xsd:sequence>
          <xsd:element name="documentManagement">
            <xsd:complexType>
              <xsd:all>
                <xsd:element ref="ns2:Th_x00e9_matiques" minOccurs="0"/>
                <xsd:element ref="ns2:Type_x0020_de_x0020_docum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61ac60-93fb-4b34-864e-78e4ed6e4957" elementFormDefault="qualified">
    <xsd:import namespace="http://schemas.microsoft.com/office/2006/documentManagement/types"/>
    <xsd:import namespace="http://schemas.microsoft.com/office/infopath/2007/PartnerControls"/>
    <xsd:element name="Th_x00e9_matiques" ma:index="8" nillable="true" ma:displayName="Thématiques" ma:list="{6A47C839-C96C-483B-B690-126FA88212B7}" ma:internalName="Th_x00e9_matiques" ma:showField="Title" ma:requiredMultiChoice="true">
      <xsd:complexType>
        <xsd:complexContent>
          <xsd:extension base="dms:MultiChoiceLookup">
            <xsd:sequence>
              <xsd:element name="Value" type="dms:Lookup" maxOccurs="unbounded" minOccurs="0" nillable="true"/>
            </xsd:sequence>
          </xsd:extension>
        </xsd:complexContent>
      </xsd:complexType>
    </xsd:element>
    <xsd:element name="Type_x0020_de_x0020_document" ma:index="9" nillable="true" ma:displayName="Type de document" ma:list="{4F1688A6-FCBC-4129-B46B-69EF23843B71}" ma:internalName="Type_x0020_de_x0020_document" ma:showField="Title" ma:requiredMultiChoice="tru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LongProperties xmlns="http://schemas.microsoft.com/office/2006/metadata/longProperties"/>
</file>

<file path=customXml/item4.xml><?xml version="1.0" encoding="utf-8"?>
<p:properties xmlns:p="http://schemas.microsoft.com/office/2006/metadata/properties" xmlns:xsi="http://www.w3.org/2001/XMLSchema-instance" xmlns:pc="http://schemas.microsoft.com/office/infopath/2007/PartnerControls">
  <documentManagement>
    <Type_x0020_de_x0020_document xmlns="6a61ac60-93fb-4b34-864e-78e4ed6e4957">
      <Value>2</Value>
    </Type_x0020_de_x0020_document>
    <Th_x00e9_matiques xmlns="6a61ac60-93fb-4b34-864e-78e4ed6e4957">
      <Value>4</Value>
    </Th_x00e9_matiques>
  </documentManagement>
</p:properties>
</file>

<file path=customXml/itemProps1.xml><?xml version="1.0" encoding="utf-8"?>
<ds:datastoreItem xmlns:ds="http://schemas.openxmlformats.org/officeDocument/2006/customXml" ds:itemID="{2C292FD2-F165-4206-83EA-5C12BBCA2C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61ac60-93fb-4b34-864e-78e4ed6e49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4226076-5D98-445D-9481-0264EE2BAF88}">
  <ds:schemaRefs>
    <ds:schemaRef ds:uri="http://schemas.microsoft.com/sharepoint/v3/contenttype/forms"/>
  </ds:schemaRefs>
</ds:datastoreItem>
</file>

<file path=customXml/itemProps3.xml><?xml version="1.0" encoding="utf-8"?>
<ds:datastoreItem xmlns:ds="http://schemas.openxmlformats.org/officeDocument/2006/customXml" ds:itemID="{32E72DD0-8AA7-4A47-AABA-A6ACE72E17D1}">
  <ds:schemaRefs>
    <ds:schemaRef ds:uri="http://schemas.microsoft.com/office/2006/metadata/longProperties"/>
  </ds:schemaRefs>
</ds:datastoreItem>
</file>

<file path=customXml/itemProps4.xml><?xml version="1.0" encoding="utf-8"?>
<ds:datastoreItem xmlns:ds="http://schemas.openxmlformats.org/officeDocument/2006/customXml" ds:itemID="{152603DB-58C1-4FA7-AFCD-7FDA4DBBC421}">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6a61ac60-93fb-4b34-864e-78e4ed6e4957"/>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48115</TotalTime>
  <Words>6381</Words>
  <Application>Microsoft Office PowerPoint</Application>
  <PresentationFormat>Affichage à l'écran (4:3)</PresentationFormat>
  <Paragraphs>783</Paragraphs>
  <Slides>61</Slides>
  <Notes>59</Notes>
  <HiddenSlides>0</HiddenSlides>
  <MMClips>0</MMClips>
  <ScaleCrop>false</ScaleCrop>
  <HeadingPairs>
    <vt:vector size="8" baseType="variant">
      <vt:variant>
        <vt:lpstr>Polices utilisées</vt:lpstr>
      </vt:variant>
      <vt:variant>
        <vt:i4>9</vt:i4>
      </vt:variant>
      <vt:variant>
        <vt:lpstr>Thème</vt:lpstr>
      </vt:variant>
      <vt:variant>
        <vt:i4>5</vt:i4>
      </vt:variant>
      <vt:variant>
        <vt:lpstr>Serveurs OLE incorporés</vt:lpstr>
      </vt:variant>
      <vt:variant>
        <vt:i4>1</vt:i4>
      </vt:variant>
      <vt:variant>
        <vt:lpstr>Titres des diapositives</vt:lpstr>
      </vt:variant>
      <vt:variant>
        <vt:i4>61</vt:i4>
      </vt:variant>
    </vt:vector>
  </HeadingPairs>
  <TitlesOfParts>
    <vt:vector size="76" baseType="lpstr">
      <vt:lpstr>Arial</vt:lpstr>
      <vt:lpstr>Calibri</vt:lpstr>
      <vt:lpstr>Calibri Light</vt:lpstr>
      <vt:lpstr>Courier New</vt:lpstr>
      <vt:lpstr>Myanmar Text</vt:lpstr>
      <vt:lpstr>Myriad Pro</vt:lpstr>
      <vt:lpstr>Symbol</vt:lpstr>
      <vt:lpstr>Times New Roman</vt:lpstr>
      <vt:lpstr>Wingdings</vt:lpstr>
      <vt:lpstr>Modèle par défaut</vt:lpstr>
      <vt:lpstr>Thème Office</vt:lpstr>
      <vt:lpstr>2_Thème Office</vt:lpstr>
      <vt:lpstr>3_Thème Office</vt:lpstr>
      <vt:lpstr>1_Thème Office</vt:lpstr>
      <vt:lpstr>Image bitmap</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Banque de France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atelier-roles-missions-banque-centrale-presentation et quiz-session 1h30-201911-commenté</dc:title>
  <dc:creator>Corinne ARROCHE</dc:creator>
  <cp:lastModifiedBy>LANGE-GAUMAND Stéphanie (DGSER)</cp:lastModifiedBy>
  <cp:revision>1446</cp:revision>
  <cp:lastPrinted>2021-12-01T17:44:15Z</cp:lastPrinted>
  <dcterms:created xsi:type="dcterms:W3CDTF">2007-11-09T10:16:21Z</dcterms:created>
  <dcterms:modified xsi:type="dcterms:W3CDTF">2021-12-16T10:20:17Z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0x010100D9F9F1E75EDC084294142C83CFA70589</vt:lpwstr>
  </property>
</Properties>
</file>