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9DD793-80A0-5142-83F0-83320E601064}" v="196" dt="2019-04-29T17:07:50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2"/>
    <p:restoredTop sz="94586"/>
  </p:normalViewPr>
  <p:slideViewPr>
    <p:cSldViewPr snapToGrid="0" snapToObjects="1">
      <p:cViewPr varScale="1">
        <p:scale>
          <a:sx n="81" d="100"/>
          <a:sy n="81" d="100"/>
        </p:scale>
        <p:origin x="96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177560-C587-A64A-B191-DDDCE81698C7}" type="doc">
      <dgm:prSet loTypeId="urn:microsoft.com/office/officeart/2005/8/layout/matrix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4C42F4A4-0543-D044-9046-D19321EDB6BF}">
      <dgm:prSet phldrT="[Texte]"/>
      <dgm:spPr/>
      <dgm:t>
        <a:bodyPr/>
        <a:lstStyle/>
        <a:p>
          <a:r>
            <a:rPr lang="fr-FR">
              <a:solidFill>
                <a:schemeClr val="tx1"/>
              </a:solidFill>
            </a:rPr>
            <a:t>intégration laborieuse</a:t>
          </a:r>
        </a:p>
      </dgm:t>
    </dgm:pt>
    <dgm:pt modelId="{EE887C8E-095E-F444-A838-411051D26B44}" type="parTrans" cxnId="{866814A2-F1BA-744E-A89D-DF278C0980D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BC545E5D-7316-444B-BBDD-8C75A93EF8D0}" type="sibTrans" cxnId="{866814A2-F1BA-744E-A89D-DF278C0980D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CA91FA7D-17E9-7246-A2D2-62AE48DDB372}">
      <dgm:prSet phldrT="[Texte]"/>
      <dgm:spPr/>
      <dgm:t>
        <a:bodyPr/>
        <a:lstStyle/>
        <a:p>
          <a:r>
            <a:rPr lang="fr-FR">
              <a:solidFill>
                <a:schemeClr val="tx1"/>
              </a:solidFill>
            </a:rPr>
            <a:t>intégration assurée</a:t>
          </a:r>
        </a:p>
      </dgm:t>
    </dgm:pt>
    <dgm:pt modelId="{7CDFBD2C-88B7-0946-BE0B-8B53BEEFFD7F}" type="parTrans" cxnId="{A50E1541-27AD-B142-8B51-E2B3C31AB90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60F7540-43DE-A743-9F6F-4C33C080A25D}" type="sibTrans" cxnId="{A50E1541-27AD-B142-8B51-E2B3C31AB90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F02B24E-2526-7244-9420-61D0988D4E2D}">
      <dgm:prSet phldrT="[Texte]"/>
      <dgm:spPr/>
      <dgm:t>
        <a:bodyPr/>
        <a:lstStyle/>
        <a:p>
          <a:r>
            <a:rPr lang="fr-FR">
              <a:solidFill>
                <a:schemeClr val="tx1"/>
              </a:solidFill>
            </a:rPr>
            <a:t>intégrration disqualifiante</a:t>
          </a:r>
        </a:p>
      </dgm:t>
    </dgm:pt>
    <dgm:pt modelId="{B915E130-AF04-854B-80FE-501BACF3E121}" type="parTrans" cxnId="{F4910BE8-1428-BE46-A85C-9F801347CAF1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993D681-5DEF-CE46-BDA0-A0CCC15F52E5}" type="sibTrans" cxnId="{F4910BE8-1428-BE46-A85C-9F801347CAF1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2051C80-23DC-6E40-AD64-B9ED7CC04FF7}">
      <dgm:prSet phldrT="[Texte]"/>
      <dgm:spPr/>
      <dgm:t>
        <a:bodyPr/>
        <a:lstStyle/>
        <a:p>
          <a:r>
            <a:rPr lang="fr-FR">
              <a:solidFill>
                <a:schemeClr val="tx1"/>
              </a:solidFill>
            </a:rPr>
            <a:t>intégration incertaine</a:t>
          </a:r>
        </a:p>
      </dgm:t>
    </dgm:pt>
    <dgm:pt modelId="{931FF7F1-15E3-D147-A509-93D0E8EA1227}" type="parTrans" cxnId="{CB11D211-428A-3E4D-A58D-82F3C78B058F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73C7481-89E5-4040-8B2D-407C3EC561D7}" type="sibTrans" cxnId="{CB11D211-428A-3E4D-A58D-82F3C78B058F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5E82B9-F001-EF47-8033-D563D46740F2}" type="pres">
      <dgm:prSet presAssocID="{C1177560-C587-A64A-B191-DDDCE81698C7}" presName="matrix" presStyleCnt="0">
        <dgm:presLayoutVars>
          <dgm:chMax val="1"/>
          <dgm:dir/>
          <dgm:resizeHandles val="exact"/>
        </dgm:presLayoutVars>
      </dgm:prSet>
      <dgm:spPr/>
    </dgm:pt>
    <dgm:pt modelId="{A8774FA5-07E5-D346-8349-96666501A0CA}" type="pres">
      <dgm:prSet presAssocID="{C1177560-C587-A64A-B191-DDDCE81698C7}" presName="axisShape" presStyleLbl="bgShp" presStyleIdx="0" presStyleCnt="1"/>
      <dgm:spPr/>
    </dgm:pt>
    <dgm:pt modelId="{DC5DBFED-31A4-7F46-A551-B29500F5C16C}" type="pres">
      <dgm:prSet presAssocID="{C1177560-C587-A64A-B191-DDDCE81698C7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2AF882D-51EC-444D-9C2A-9D22B2342E9D}" type="pres">
      <dgm:prSet presAssocID="{C1177560-C587-A64A-B191-DDDCE81698C7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54EB0CB-3C5E-6541-8000-5DDEC5DD1ED0}" type="pres">
      <dgm:prSet presAssocID="{C1177560-C587-A64A-B191-DDDCE81698C7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5793C37-A47E-7042-98EE-BBF23EE13FF8}" type="pres">
      <dgm:prSet presAssocID="{C1177560-C587-A64A-B191-DDDCE81698C7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F922C07-7BAD-1444-9DF3-8563E657B892}" type="presOf" srcId="{AF02B24E-2526-7244-9420-61D0988D4E2D}" destId="{B54EB0CB-3C5E-6541-8000-5DDEC5DD1ED0}" srcOrd="0" destOrd="0" presId="urn:microsoft.com/office/officeart/2005/8/layout/matrix2"/>
    <dgm:cxn modelId="{CB11D211-428A-3E4D-A58D-82F3C78B058F}" srcId="{C1177560-C587-A64A-B191-DDDCE81698C7}" destId="{72051C80-23DC-6E40-AD64-B9ED7CC04FF7}" srcOrd="3" destOrd="0" parTransId="{931FF7F1-15E3-D147-A509-93D0E8EA1227}" sibTransId="{773C7481-89E5-4040-8B2D-407C3EC561D7}"/>
    <dgm:cxn modelId="{6C41A43D-0AA1-CD49-833B-9A25FB9178EF}" type="presOf" srcId="{72051C80-23DC-6E40-AD64-B9ED7CC04FF7}" destId="{E5793C37-A47E-7042-98EE-BBF23EE13FF8}" srcOrd="0" destOrd="0" presId="urn:microsoft.com/office/officeart/2005/8/layout/matrix2"/>
    <dgm:cxn modelId="{C23C6B40-B4C3-1146-810E-45B67BFD5BDA}" type="presOf" srcId="{C1177560-C587-A64A-B191-DDDCE81698C7}" destId="{185E82B9-F001-EF47-8033-D563D46740F2}" srcOrd="0" destOrd="0" presId="urn:microsoft.com/office/officeart/2005/8/layout/matrix2"/>
    <dgm:cxn modelId="{A50E1541-27AD-B142-8B51-E2B3C31AB90E}" srcId="{C1177560-C587-A64A-B191-DDDCE81698C7}" destId="{CA91FA7D-17E9-7246-A2D2-62AE48DDB372}" srcOrd="1" destOrd="0" parTransId="{7CDFBD2C-88B7-0946-BE0B-8B53BEEFFD7F}" sibTransId="{660F7540-43DE-A743-9F6F-4C33C080A25D}"/>
    <dgm:cxn modelId="{866814A2-F1BA-744E-A89D-DF278C0980D2}" srcId="{C1177560-C587-A64A-B191-DDDCE81698C7}" destId="{4C42F4A4-0543-D044-9046-D19321EDB6BF}" srcOrd="0" destOrd="0" parTransId="{EE887C8E-095E-F444-A838-411051D26B44}" sibTransId="{BC545E5D-7316-444B-BBDD-8C75A93EF8D0}"/>
    <dgm:cxn modelId="{5844E5BB-769F-634F-8226-5233D0ACD8E7}" type="presOf" srcId="{CA91FA7D-17E9-7246-A2D2-62AE48DDB372}" destId="{62AF882D-51EC-444D-9C2A-9D22B2342E9D}" srcOrd="0" destOrd="0" presId="urn:microsoft.com/office/officeart/2005/8/layout/matrix2"/>
    <dgm:cxn modelId="{F4910BE8-1428-BE46-A85C-9F801347CAF1}" srcId="{C1177560-C587-A64A-B191-DDDCE81698C7}" destId="{AF02B24E-2526-7244-9420-61D0988D4E2D}" srcOrd="2" destOrd="0" parTransId="{B915E130-AF04-854B-80FE-501BACF3E121}" sibTransId="{2993D681-5DEF-CE46-BDA0-A0CCC15F52E5}"/>
    <dgm:cxn modelId="{703122F6-9381-DC44-B4A3-239312B2E2F4}" type="presOf" srcId="{4C42F4A4-0543-D044-9046-D19321EDB6BF}" destId="{DC5DBFED-31A4-7F46-A551-B29500F5C16C}" srcOrd="0" destOrd="0" presId="urn:microsoft.com/office/officeart/2005/8/layout/matrix2"/>
    <dgm:cxn modelId="{9A031912-3415-174A-BAFF-F700FFFD876C}" type="presParOf" srcId="{185E82B9-F001-EF47-8033-D563D46740F2}" destId="{A8774FA5-07E5-D346-8349-96666501A0CA}" srcOrd="0" destOrd="0" presId="urn:microsoft.com/office/officeart/2005/8/layout/matrix2"/>
    <dgm:cxn modelId="{87124C0D-F3A4-0F49-8831-F1C75BF0746C}" type="presParOf" srcId="{185E82B9-F001-EF47-8033-D563D46740F2}" destId="{DC5DBFED-31A4-7F46-A551-B29500F5C16C}" srcOrd="1" destOrd="0" presId="urn:microsoft.com/office/officeart/2005/8/layout/matrix2"/>
    <dgm:cxn modelId="{09380054-2E10-0840-B051-C2A43D38957B}" type="presParOf" srcId="{185E82B9-F001-EF47-8033-D563D46740F2}" destId="{62AF882D-51EC-444D-9C2A-9D22B2342E9D}" srcOrd="2" destOrd="0" presId="urn:microsoft.com/office/officeart/2005/8/layout/matrix2"/>
    <dgm:cxn modelId="{5D0725DD-1158-9046-B1F0-697635FC48D1}" type="presParOf" srcId="{185E82B9-F001-EF47-8033-D563D46740F2}" destId="{B54EB0CB-3C5E-6541-8000-5DDEC5DD1ED0}" srcOrd="3" destOrd="0" presId="urn:microsoft.com/office/officeart/2005/8/layout/matrix2"/>
    <dgm:cxn modelId="{6D1A5178-6A48-0E47-B70A-AA78251A8A33}" type="presParOf" srcId="{185E82B9-F001-EF47-8033-D563D46740F2}" destId="{E5793C37-A47E-7042-98EE-BBF23EE13FF8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774FA5-07E5-D346-8349-96666501A0CA}">
      <dsp:nvSpPr>
        <dsp:cNvPr id="0" name=""/>
        <dsp:cNvSpPr/>
      </dsp:nvSpPr>
      <dsp:spPr>
        <a:xfrm>
          <a:off x="2179864" y="0"/>
          <a:ext cx="6074229" cy="6074229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DBFED-31A4-7F46-A551-B29500F5C16C}">
      <dsp:nvSpPr>
        <dsp:cNvPr id="0" name=""/>
        <dsp:cNvSpPr/>
      </dsp:nvSpPr>
      <dsp:spPr>
        <a:xfrm>
          <a:off x="2574689" y="394824"/>
          <a:ext cx="2429691" cy="24296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>
              <a:solidFill>
                <a:schemeClr val="tx1"/>
              </a:solidFill>
            </a:rPr>
            <a:t>intégration laborieuse</a:t>
          </a:r>
        </a:p>
      </dsp:txBody>
      <dsp:txXfrm>
        <a:off x="2693297" y="513432"/>
        <a:ext cx="2192475" cy="2192475"/>
      </dsp:txXfrm>
    </dsp:sp>
    <dsp:sp modelId="{62AF882D-51EC-444D-9C2A-9D22B2342E9D}">
      <dsp:nvSpPr>
        <dsp:cNvPr id="0" name=""/>
        <dsp:cNvSpPr/>
      </dsp:nvSpPr>
      <dsp:spPr>
        <a:xfrm>
          <a:off x="5429577" y="394824"/>
          <a:ext cx="2429691" cy="24296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>
              <a:solidFill>
                <a:schemeClr val="tx1"/>
              </a:solidFill>
            </a:rPr>
            <a:t>intégration assurée</a:t>
          </a:r>
        </a:p>
      </dsp:txBody>
      <dsp:txXfrm>
        <a:off x="5548185" y="513432"/>
        <a:ext cx="2192475" cy="2192475"/>
      </dsp:txXfrm>
    </dsp:sp>
    <dsp:sp modelId="{B54EB0CB-3C5E-6541-8000-5DDEC5DD1ED0}">
      <dsp:nvSpPr>
        <dsp:cNvPr id="0" name=""/>
        <dsp:cNvSpPr/>
      </dsp:nvSpPr>
      <dsp:spPr>
        <a:xfrm>
          <a:off x="2574689" y="3249712"/>
          <a:ext cx="2429691" cy="24296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>
              <a:solidFill>
                <a:schemeClr val="tx1"/>
              </a:solidFill>
            </a:rPr>
            <a:t>intégrration disqualifiante</a:t>
          </a:r>
        </a:p>
      </dsp:txBody>
      <dsp:txXfrm>
        <a:off x="2693297" y="3368320"/>
        <a:ext cx="2192475" cy="2192475"/>
      </dsp:txXfrm>
    </dsp:sp>
    <dsp:sp modelId="{E5793C37-A47E-7042-98EE-BBF23EE13FF8}">
      <dsp:nvSpPr>
        <dsp:cNvPr id="0" name=""/>
        <dsp:cNvSpPr/>
      </dsp:nvSpPr>
      <dsp:spPr>
        <a:xfrm>
          <a:off x="5429577" y="3249712"/>
          <a:ext cx="2429691" cy="24296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>
              <a:solidFill>
                <a:schemeClr val="tx1"/>
              </a:solidFill>
            </a:rPr>
            <a:t>intégration incertaine</a:t>
          </a:r>
        </a:p>
      </dsp:txBody>
      <dsp:txXfrm>
        <a:off x="5548185" y="3368320"/>
        <a:ext cx="2192475" cy="2192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2F970-C1C9-3741-945A-8A4D10843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428593-CC1E-3B40-BB40-FF1881987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251F31-E539-7D47-B020-59E45F9A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0CABC8-30A5-504E-B865-D0913FC5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3F1C6E-E28C-864B-B691-BECFE425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11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03121-3FFC-FF4F-9241-C34F0ED4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D163FB-B8C7-424E-B16A-E211BB379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FF6070-44C5-2F4B-8095-D232F58A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68D323-FD15-544E-817A-923B87ED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EF38E9-FB49-6C48-AE4B-9C759ABB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1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DEB207-A7CF-2E4C-89E6-905F18EC7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C8FE75-0CDF-594B-AFB0-888A9CFA6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1E5697-E3F0-FF47-AA2C-0279688C4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E6FAA6-B5BA-5046-81AF-E41C6AE4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244B8E-29E1-C54B-9F2B-CF56F4F44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15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E6243-18F1-D94B-AFFE-516EB196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17D09F-3F2F-BC42-93DC-87A8FD0B0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45C9E6-F45E-4E43-843F-93CE66BF5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C3D8EF-4379-2740-98E3-04030E7C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A1DD25-7DE8-9F4D-9BFA-7F8FDF0E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7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6E3A9-2B0E-DD4D-B0D8-01F5520C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A371FD-3AE9-0C48-811E-217350F09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8A1110-B0A7-BE40-9179-8D7F92EC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10A5E-F6B5-294A-ACD1-0BAAE63A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CF08FB-9E3E-3E4E-A3D3-723C40D8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27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B8639A-0BDC-7947-ADC3-A46F2789E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A5FD38-E564-3F4E-8919-316F628B1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82CBBE-292D-1D40-BE31-884C4E150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75A6A3-5C99-7246-83DB-CB99A0F4E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57A6B9-90EA-1443-BB0C-96558CE2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D5860A-FCD2-F94B-A270-D262BAC7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89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6BAC5E-0E90-D147-A10C-2A6DE4003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50FE70-6844-D44B-A03E-8F10B6901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D3F583-BFCA-8F47-A703-1733D0E7D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F4A038D-B33C-0F43-A543-93A6595C5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6F5928-E980-A947-9FF0-6F5571777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3CF6AB-8E7A-7D46-9FB3-3D462D48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EA0EEB-189F-F946-AEF1-D62C3DDD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93EB650-803D-9246-BA68-070C6DD9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68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038B6C-7578-B54E-8F5B-7318767F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BD99E2-E7E9-7746-B283-5AE10C6DE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25625B-FD4A-EE47-81CB-3C8697B3D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FB913C-0682-0B41-BBDF-625FA2606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60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58F14F-299A-5D4C-9E75-8C167253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3F5DD6F-4832-C344-B5B5-464D7837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ADFB63-B6C0-FD46-BBB4-5B3E5BC8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88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7F5D90-89EB-A944-B5BB-357D78ECC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3B67A6-A861-A546-9FF9-CF0109F89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DAD71D-7DAA-FB40-80FD-1692B217B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953502-B1F7-D24D-9B1E-222483038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415821-52B1-F84E-B32E-33C73B13B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DB9F7D-0926-C64F-AC1C-E61A2CB0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0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7B44E0-BB44-9648-AF86-15E173DC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D1D2C8-5551-2349-85B9-11135034F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371452-F9FE-AB47-A185-97783A864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2F804F-4538-9B4D-A78D-32E61776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C42531-69EC-1C4F-B168-D8C4C264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7ABE79-4819-C248-8DA7-59226067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85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11BE8A7-A1C9-9640-9E4B-560650496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7E0672-2111-3D48-8479-75E19D738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23825-001B-F141-A30B-BA1AE0727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1B2A7-EB85-6B48-A67C-D765D5A9FB62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50EB6D-7F04-8F41-BFB3-97397BC12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5D008B-09E8-7641-B279-90D88836D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2B615-FFAB-2D4C-A4BA-E46D73607C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22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E495853-2352-FE44-AF47-45E83ABE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 croissance et concurrence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CBFA15A4-0468-E644-8EB0-E796CB09D03A}"/>
              </a:ext>
            </a:extLst>
          </p:cNvPr>
          <p:cNvCxnSpPr/>
          <p:nvPr/>
        </p:nvCxnSpPr>
        <p:spPr>
          <a:xfrm flipV="1">
            <a:off x="3376246" y="1690688"/>
            <a:ext cx="0" cy="3866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A15F7928-9E2D-B24B-91B3-1D395B0A8E1B}"/>
              </a:ext>
            </a:extLst>
          </p:cNvPr>
          <p:cNvCxnSpPr>
            <a:cxnSpLocks/>
          </p:cNvCxnSpPr>
          <p:nvPr/>
        </p:nvCxnSpPr>
        <p:spPr>
          <a:xfrm>
            <a:off x="3352800" y="5652655"/>
            <a:ext cx="55318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c 31">
            <a:extLst>
              <a:ext uri="{FF2B5EF4-FFF2-40B4-BE49-F238E27FC236}">
                <a16:creationId xmlns:a16="http://schemas.microsoft.com/office/drawing/2014/main" id="{2AD8B384-F7BF-714F-9936-3D5BC024D57D}"/>
              </a:ext>
            </a:extLst>
          </p:cNvPr>
          <p:cNvSpPr/>
          <p:nvPr/>
        </p:nvSpPr>
        <p:spPr>
          <a:xfrm>
            <a:off x="4117465" y="3411415"/>
            <a:ext cx="3593656" cy="3305908"/>
          </a:xfrm>
          <a:prstGeom prst="arc">
            <a:avLst>
              <a:gd name="adj1" fmla="val 1057611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3DA5A9B-17EA-A34A-BE5C-7C9853E3C1D6}"/>
              </a:ext>
            </a:extLst>
          </p:cNvPr>
          <p:cNvSpPr txBox="1"/>
          <p:nvPr/>
        </p:nvSpPr>
        <p:spPr>
          <a:xfrm rot="10800000" flipV="1">
            <a:off x="1679060" y="1786605"/>
            <a:ext cx="334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Croissance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C206951-BA77-1748-91FF-8F808D215082}"/>
              </a:ext>
            </a:extLst>
          </p:cNvPr>
          <p:cNvSpPr txBox="1"/>
          <p:nvPr/>
        </p:nvSpPr>
        <p:spPr>
          <a:xfrm>
            <a:off x="7711121" y="6109855"/>
            <a:ext cx="1379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Concurrence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E74C61A-FD55-1341-8CDD-1C8218A2A910}"/>
              </a:ext>
            </a:extLst>
          </p:cNvPr>
          <p:cNvSpPr txBox="1"/>
          <p:nvPr/>
        </p:nvSpPr>
        <p:spPr>
          <a:xfrm>
            <a:off x="8792308" y="-53457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087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D3F820-33C2-A340-A7BA-942420CC1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fr-FR" sz="3200">
                <a:solidFill>
                  <a:schemeClr val="bg1"/>
                </a:solidFill>
              </a:rPr>
              <a:t>Les différents types de liens sociaux Paugam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864078A-4DFD-074A-91AF-ED182578B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983419"/>
              </p:ext>
            </p:extLst>
          </p:nvPr>
        </p:nvGraphicFramePr>
        <p:xfrm>
          <a:off x="643467" y="1718229"/>
          <a:ext cx="10905067" cy="4308195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628948">
                  <a:extLst>
                    <a:ext uri="{9D8B030D-6E8A-4147-A177-3AD203B41FA5}">
                      <a16:colId xmlns:a16="http://schemas.microsoft.com/office/drawing/2014/main" val="2904518485"/>
                    </a:ext>
                  </a:extLst>
                </a:gridCol>
                <a:gridCol w="3646130">
                  <a:extLst>
                    <a:ext uri="{9D8B030D-6E8A-4147-A177-3AD203B41FA5}">
                      <a16:colId xmlns:a16="http://schemas.microsoft.com/office/drawing/2014/main" val="1959455518"/>
                    </a:ext>
                  </a:extLst>
                </a:gridCol>
                <a:gridCol w="3629989">
                  <a:extLst>
                    <a:ext uri="{9D8B030D-6E8A-4147-A177-3AD203B41FA5}">
                      <a16:colId xmlns:a16="http://schemas.microsoft.com/office/drawing/2014/main" val="3565220033"/>
                    </a:ext>
                  </a:extLst>
                </a:gridCol>
              </a:tblGrid>
              <a:tr h="355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Types de liens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Formes de protection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Formes de reconnaissances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extLst>
                  <a:ext uri="{0D108BD9-81ED-4DB2-BD59-A6C34878D82A}">
                    <a16:rowId xmlns:a16="http://schemas.microsoft.com/office/drawing/2014/main" val="2821107188"/>
                  </a:ext>
                </a:extLst>
              </a:tr>
              <a:tr h="988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Lien de filiation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(entre parents et enfants)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Compter sur la solidarité intergénérationnelle</a:t>
                      </a:r>
                      <a:br>
                        <a:rPr lang="fr-FR" sz="1800">
                          <a:effectLst/>
                        </a:rPr>
                      </a:br>
                      <a:r>
                        <a:rPr lang="fr-FR" sz="1800">
                          <a:effectLst/>
                        </a:rPr>
                        <a:t>protection rapprochée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Compter pour ses parents et ses enfants</a:t>
                      </a:r>
                      <a:br>
                        <a:rPr lang="fr-FR" sz="1800">
                          <a:effectLst/>
                        </a:rPr>
                      </a:br>
                      <a:r>
                        <a:rPr lang="fr-FR" sz="1800">
                          <a:effectLst/>
                        </a:rPr>
                        <a:t>Reconnaissances affective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extLst>
                  <a:ext uri="{0D108BD9-81ED-4DB2-BD59-A6C34878D82A}">
                    <a16:rowId xmlns:a16="http://schemas.microsoft.com/office/drawing/2014/main" val="360116749"/>
                  </a:ext>
                </a:extLst>
              </a:tr>
              <a:tr h="988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Lien de participation élective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(entre conjoints, amis, proches choisis)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Compter sur la solidarité de l’entre-soi électif</a:t>
                      </a:r>
                      <a:br>
                        <a:rPr lang="fr-FR" sz="1800">
                          <a:effectLst/>
                        </a:rPr>
                      </a:br>
                      <a:r>
                        <a:rPr lang="fr-FR" sz="1800">
                          <a:effectLst/>
                        </a:rPr>
                        <a:t>protection rapprochée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Compter pour l’entre-soi électif</a:t>
                      </a:r>
                      <a:br>
                        <a:rPr lang="fr-FR" sz="1800">
                          <a:effectLst/>
                        </a:rPr>
                      </a:br>
                      <a:r>
                        <a:rPr lang="fr-FR" sz="1800">
                          <a:effectLst/>
                        </a:rPr>
                        <a:t>Reconnaissance affective ou par similitude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extLst>
                  <a:ext uri="{0D108BD9-81ED-4DB2-BD59-A6C34878D82A}">
                    <a16:rowId xmlns:a16="http://schemas.microsoft.com/office/drawing/2014/main" val="4214249570"/>
                  </a:ext>
                </a:extLst>
              </a:tr>
              <a:tr h="988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Lien de participation organique</a:t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>(entre acteurs de la vie professionnelle)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Emploi stable</a:t>
                      </a:r>
                      <a:br>
                        <a:rPr lang="fr-FR" sz="1800">
                          <a:effectLst/>
                        </a:rPr>
                      </a:br>
                      <a:r>
                        <a:rPr lang="fr-FR" sz="1800">
                          <a:effectLst/>
                        </a:rPr>
                        <a:t>Protection contractualisée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Reconnaissance par le travail et l’estime social qui en découle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extLst>
                  <a:ext uri="{0D108BD9-81ED-4DB2-BD59-A6C34878D82A}">
                    <a16:rowId xmlns:a16="http://schemas.microsoft.com/office/drawing/2014/main" val="1344236364"/>
                  </a:ext>
                </a:extLst>
              </a:tr>
              <a:tr h="988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Lien de citoyenneté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(entre membres d’une même communauté politique)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Protection juridique (droits civils, politiques et sociaux) au titre du principe d’égalité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Reconnaissance de l’individu souverain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2461" marR="112461" marT="0" marB="0" anchor="ctr"/>
                </a:tc>
                <a:extLst>
                  <a:ext uri="{0D108BD9-81ED-4DB2-BD59-A6C34878D82A}">
                    <a16:rowId xmlns:a16="http://schemas.microsoft.com/office/drawing/2014/main" val="2748066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1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C6528C90-0828-9B45-9B30-7A50478BD7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1084699"/>
              </p:ext>
            </p:extLst>
          </p:nvPr>
        </p:nvGraphicFramePr>
        <p:xfrm>
          <a:off x="1012371" y="375557"/>
          <a:ext cx="10433958" cy="6074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518E5742-5736-0D4D-9C1E-AEE028AA339E}"/>
              </a:ext>
            </a:extLst>
          </p:cNvPr>
          <p:cNvSpPr txBox="1"/>
          <p:nvPr/>
        </p:nvSpPr>
        <p:spPr>
          <a:xfrm>
            <a:off x="9388928" y="3181838"/>
            <a:ext cx="2387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+ Reconnaissance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096067-7E2F-8340-A5E0-F99DBFE42C28}"/>
              </a:ext>
            </a:extLst>
          </p:cNvPr>
          <p:cNvSpPr txBox="1"/>
          <p:nvPr/>
        </p:nvSpPr>
        <p:spPr>
          <a:xfrm>
            <a:off x="6290318" y="144724"/>
            <a:ext cx="1710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+ Protection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980EA0C-CA45-4F40-922F-B16ADE9C41F5}"/>
              </a:ext>
            </a:extLst>
          </p:cNvPr>
          <p:cNvSpPr txBox="1"/>
          <p:nvPr/>
        </p:nvSpPr>
        <p:spPr>
          <a:xfrm>
            <a:off x="2710543" y="3181838"/>
            <a:ext cx="295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-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D96DDC-4CC7-9141-8E53-2BCCF85B5401}"/>
              </a:ext>
            </a:extLst>
          </p:cNvPr>
          <p:cNvSpPr txBox="1"/>
          <p:nvPr/>
        </p:nvSpPr>
        <p:spPr>
          <a:xfrm>
            <a:off x="6081713" y="6334780"/>
            <a:ext cx="295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26440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E04623B-8D48-D446-ABA9-71A5D16B8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fr-FR" sz="3200">
                <a:solidFill>
                  <a:schemeClr val="bg1"/>
                </a:solidFill>
              </a:rPr>
              <a:t>Les 4 régimes d’attachements Paugam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7ABAA097-C9BB-8045-8D28-4B8D2A9C6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822994"/>
              </p:ext>
            </p:extLst>
          </p:nvPr>
        </p:nvGraphicFramePr>
        <p:xfrm>
          <a:off x="643467" y="1703318"/>
          <a:ext cx="10905067" cy="4338022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840663">
                  <a:extLst>
                    <a:ext uri="{9D8B030D-6E8A-4147-A177-3AD203B41FA5}">
                      <a16:colId xmlns:a16="http://schemas.microsoft.com/office/drawing/2014/main" val="3732366958"/>
                    </a:ext>
                  </a:extLst>
                </a:gridCol>
                <a:gridCol w="3898629">
                  <a:extLst>
                    <a:ext uri="{9D8B030D-6E8A-4147-A177-3AD203B41FA5}">
                      <a16:colId xmlns:a16="http://schemas.microsoft.com/office/drawing/2014/main" val="3535632165"/>
                    </a:ext>
                  </a:extLst>
                </a:gridCol>
                <a:gridCol w="3165775">
                  <a:extLst>
                    <a:ext uri="{9D8B030D-6E8A-4147-A177-3AD203B41FA5}">
                      <a16:colId xmlns:a16="http://schemas.microsoft.com/office/drawing/2014/main" val="1193823375"/>
                    </a:ext>
                  </a:extLst>
                </a:gridCol>
              </a:tblGrid>
              <a:tr h="1068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 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 dirty="0">
                          <a:effectLst/>
                        </a:rPr>
                        <a:t>Lien prééminent</a:t>
                      </a:r>
                      <a:endParaRPr lang="fr-FR" sz="2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Type de morale prééminente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850646"/>
                  </a:ext>
                </a:extLst>
              </a:tr>
              <a:tr h="565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 dirty="0">
                          <a:effectLst/>
                        </a:rPr>
                        <a:t>Régime familialiste</a:t>
                      </a:r>
                      <a:endParaRPr lang="fr-FR" sz="2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Lien de filiation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Domestique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31793"/>
                  </a:ext>
                </a:extLst>
              </a:tr>
              <a:tr h="1068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Régime volontariste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Lien de participation élective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Associative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605262"/>
                  </a:ext>
                </a:extLst>
              </a:tr>
              <a:tr h="1068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Régime organiciste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Lien de participation organique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Professionnelle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659054"/>
                  </a:ext>
                </a:extLst>
              </a:tr>
              <a:tr h="565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Régime universaliste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>
                          <a:effectLst/>
                        </a:rPr>
                        <a:t>Lien de citoyenneté</a:t>
                      </a:r>
                      <a:endParaRPr lang="fr-FR" sz="2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900" dirty="0">
                          <a:effectLst/>
                        </a:rPr>
                        <a:t>Civique </a:t>
                      </a:r>
                      <a:endParaRPr lang="fr-FR" sz="2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867" marR="1788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60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19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76D2DC1-D058-9A40-92A9-821D515C6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143671"/>
              </p:ext>
            </p:extLst>
          </p:nvPr>
        </p:nvGraphicFramePr>
        <p:xfrm>
          <a:off x="939799" y="819731"/>
          <a:ext cx="10312399" cy="5218538"/>
        </p:xfrm>
        <a:graphic>
          <a:graphicData uri="http://schemas.openxmlformats.org/drawingml/2006/table">
            <a:tbl>
              <a:tblPr firstRow="1" firstCol="1" bandRow="1"/>
              <a:tblGrid>
                <a:gridCol w="1324836">
                  <a:extLst>
                    <a:ext uri="{9D8B030D-6E8A-4147-A177-3AD203B41FA5}">
                      <a16:colId xmlns:a16="http://schemas.microsoft.com/office/drawing/2014/main" val="1195484992"/>
                    </a:ext>
                  </a:extLst>
                </a:gridCol>
                <a:gridCol w="3033815">
                  <a:extLst>
                    <a:ext uri="{9D8B030D-6E8A-4147-A177-3AD203B41FA5}">
                      <a16:colId xmlns:a16="http://schemas.microsoft.com/office/drawing/2014/main" val="3230661848"/>
                    </a:ext>
                  </a:extLst>
                </a:gridCol>
                <a:gridCol w="2976874">
                  <a:extLst>
                    <a:ext uri="{9D8B030D-6E8A-4147-A177-3AD203B41FA5}">
                      <a16:colId xmlns:a16="http://schemas.microsoft.com/office/drawing/2014/main" val="3729958060"/>
                    </a:ext>
                  </a:extLst>
                </a:gridCol>
                <a:gridCol w="2976874">
                  <a:extLst>
                    <a:ext uri="{9D8B030D-6E8A-4147-A177-3AD203B41FA5}">
                      <a16:colId xmlns:a16="http://schemas.microsoft.com/office/drawing/2014/main" val="3492038622"/>
                    </a:ext>
                  </a:extLst>
                </a:gridCol>
              </a:tblGrid>
              <a:tr h="704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Prix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Quantité (vendue et donc produite)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Recette totale (PxQ)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Recette marginale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245738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269393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3259970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037470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779344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332609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366899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699392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597198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628249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-8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63" marR="111963" marT="155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409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8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9078A38-FD92-E64F-8B0D-93F444DC8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fr-FR" sz="2600">
                <a:solidFill>
                  <a:srgbClr val="FFFFFF"/>
                </a:solidFill>
              </a:rPr>
              <a:t>Équilibre en situation de monopole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FF052CE-1236-B84F-B27D-C31EB6E5BE6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218939" y="961812"/>
            <a:ext cx="6827520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988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FDF2CC-3BCF-D148-AA5F-D257EBD7D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fr-FR" sz="2600" dirty="0">
                <a:solidFill>
                  <a:srgbClr val="FFFFFF"/>
                </a:solidFill>
              </a:rPr>
              <a:t>Coût marginal privé et coût marginal social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B2194BE-211F-A64B-B3B0-5D638FC6BD0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271720" y="961812"/>
            <a:ext cx="6721958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987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235</Words>
  <Application>Microsoft Office PowerPoint</Application>
  <PresentationFormat>Grand écran</PresentationFormat>
  <Paragraphs>92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Relation croissance et concurrence</vt:lpstr>
      <vt:lpstr>Les différents types de liens sociaux Paugam</vt:lpstr>
      <vt:lpstr>Présentation PowerPoint</vt:lpstr>
      <vt:lpstr>Les 4 régimes d’attachements Paugam</vt:lpstr>
      <vt:lpstr>Présentation PowerPoint</vt:lpstr>
      <vt:lpstr>Équilibre en situation de monopole</vt:lpstr>
      <vt:lpstr>Coût marginal privé et coût marginal social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 croissance et concurrence</dc:title>
  <dc:creator>SGAMBATI LAURA</dc:creator>
  <cp:lastModifiedBy>KIELMANN THIERRY</cp:lastModifiedBy>
  <cp:revision>2</cp:revision>
  <dcterms:created xsi:type="dcterms:W3CDTF">2019-04-29T16:45:29Z</dcterms:created>
  <dcterms:modified xsi:type="dcterms:W3CDTF">2019-04-29T17:51:06Z</dcterms:modified>
</cp:coreProperties>
</file>