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9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2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95"/>
    <p:restoredTop sz="94620"/>
  </p:normalViewPr>
  <p:slideViewPr>
    <p:cSldViewPr snapToGrid="0" snapToObjects="1">
      <p:cViewPr varScale="1">
        <p:scale>
          <a:sx n="109" d="100"/>
          <a:sy n="109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15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6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1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1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0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20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8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3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9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E45B9B-5690-F156-E2ED-D88478B762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081EE3-B6BE-9584-F5AF-E5F6484DA7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A117F14-B7E5-2B0D-84F7-D21FA24480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9894" b="23856"/>
          <a:stretch/>
        </p:blipFill>
        <p:spPr>
          <a:xfrm>
            <a:off x="1" y="10"/>
            <a:ext cx="12191998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FC49591-DB28-4347-B21D-5F8519C2AC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0011" y="2398143"/>
            <a:ext cx="6139543" cy="2116348"/>
          </a:xfrm>
          <a:noFill/>
        </p:spPr>
        <p:txBody>
          <a:bodyPr anchor="b">
            <a:normAutofit fontScale="90000"/>
          </a:bodyPr>
          <a:lstStyle/>
          <a:p>
            <a:pPr algn="r">
              <a:lnSpc>
                <a:spcPct val="110000"/>
              </a:lnSpc>
            </a:pPr>
            <a:r>
              <a:rPr lang="fr-FR" sz="4000" b="1" dirty="0">
                <a:solidFill>
                  <a:srgbClr val="FFFFFF"/>
                </a:solidFill>
              </a:rPr>
              <a:t>S’interroger sur le </a:t>
            </a:r>
            <a:r>
              <a:rPr lang="fr-FR" sz="5300" b="1" dirty="0">
                <a:solidFill>
                  <a:srgbClr val="FFFFFF"/>
                </a:solidFill>
              </a:rPr>
              <a:t>VECU</a:t>
            </a:r>
            <a:r>
              <a:rPr lang="fr-FR" sz="4000" b="1" dirty="0">
                <a:solidFill>
                  <a:srgbClr val="FFFFFF"/>
                </a:solidFill>
              </a:rPr>
              <a:t> de Trajectoires improbables</a:t>
            </a:r>
            <a:r>
              <a:rPr lang="fr-FR" sz="2200" dirty="0">
                <a:solidFill>
                  <a:srgbClr val="FFFFFF"/>
                </a:solidFill>
              </a:rPr>
              <a:t/>
            </a:r>
            <a:br>
              <a:rPr lang="fr-FR" sz="2200" dirty="0">
                <a:solidFill>
                  <a:srgbClr val="FFFFFF"/>
                </a:solidFill>
              </a:rPr>
            </a:br>
            <a:endParaRPr lang="fr-FR" sz="2200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1A03FE5-7938-1573-2D18-E168CC7C0A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52500" y="952500"/>
            <a:ext cx="10287000" cy="4953000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794" h="4920343">
                <a:moveTo>
                  <a:pt x="0" y="1451087"/>
                </a:moveTo>
                <a:lnTo>
                  <a:pt x="0" y="0"/>
                </a:lnTo>
                <a:lnTo>
                  <a:pt x="9985794" y="0"/>
                </a:lnTo>
                <a:lnTo>
                  <a:pt x="9985794" y="4920343"/>
                </a:lnTo>
                <a:lnTo>
                  <a:pt x="0" y="4920343"/>
                </a:lnTo>
                <a:lnTo>
                  <a:pt x="0" y="4119525"/>
                </a:lnTo>
              </a:path>
            </a:pathLst>
          </a:cu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48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E8306B-EC64-2944-AD14-22AF0749E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87" y="494270"/>
            <a:ext cx="11281718" cy="541123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sz="2400" b="1" u="sng" dirty="0"/>
              <a:t>PRECISIONS</a:t>
            </a:r>
            <a:r>
              <a:rPr lang="fr-FR" sz="2400" dirty="0"/>
              <a:t> :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600" b="1" dirty="0"/>
              <a:t>Votre fiche de synthèse </a:t>
            </a:r>
            <a:r>
              <a:rPr lang="fr-FR" sz="2600" dirty="0"/>
              <a:t>fera 1 page maximum. Elle devra donc être synthétique. Elle devra comprendre des sources (citations en note de bas de page par exemple)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600" b="1" dirty="0" smtClean="0"/>
              <a:t>La</a:t>
            </a:r>
            <a:r>
              <a:rPr lang="fr-FR" sz="2600" b="1" dirty="0" smtClean="0"/>
              <a:t> VIDEO</a:t>
            </a:r>
            <a:r>
              <a:rPr lang="fr-FR" sz="2600" dirty="0" smtClean="0"/>
              <a:t> : Un élève devra parle </a:t>
            </a:r>
            <a:r>
              <a:rPr lang="fr-FR" sz="2600" dirty="0" smtClean="0"/>
              <a:t>au minimum 1 minute 45 secondes). </a:t>
            </a:r>
            <a:r>
              <a:rPr lang="fr-FR" sz="2600" dirty="0" smtClean="0"/>
              <a:t>Vous </a:t>
            </a:r>
            <a:r>
              <a:rPr lang="fr-FR" sz="2600" dirty="0"/>
              <a:t>y présenterez également des « citations », des éléments de vos recherches.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600" dirty="0"/>
              <a:t>Vous réaliserez ce travail </a:t>
            </a:r>
            <a:r>
              <a:rPr lang="fr-FR" sz="2600" b="1" dirty="0" smtClean="0"/>
              <a:t>seul ou à </a:t>
            </a:r>
            <a:r>
              <a:rPr lang="fr-FR" sz="2600" b="1" dirty="0"/>
              <a:t>deux </a:t>
            </a:r>
            <a:r>
              <a:rPr lang="fr-FR" sz="2600" dirty="0" smtClean="0"/>
              <a:t>: </a:t>
            </a:r>
            <a:r>
              <a:rPr lang="fr-FR" sz="2600" dirty="0"/>
              <a:t>répartissez vous le temps de parole.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600" b="1" dirty="0"/>
              <a:t>Votre travail devra être déposé sur Moodle </a:t>
            </a:r>
            <a:r>
              <a:rPr lang="fr-FR" sz="2600" dirty="0"/>
              <a:t>(Vidéo + Fiche de synthèse</a:t>
            </a:r>
            <a:r>
              <a:rPr lang="fr-FR" sz="2600" dirty="0" smtClean="0"/>
              <a:t>). Profitez de la grille d’évaluation de la slide suivante pour vous « autoévaluer » et éventuellement, refaire votre vidéo. 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3466323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1FF4F36-F10B-044A-AE9C-E5D41CA82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063812"/>
              </p:ext>
            </p:extLst>
          </p:nvPr>
        </p:nvGraphicFramePr>
        <p:xfrm>
          <a:off x="333631" y="98856"/>
          <a:ext cx="11479426" cy="6432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1942">
                  <a:extLst>
                    <a:ext uri="{9D8B030D-6E8A-4147-A177-3AD203B41FA5}">
                      <a16:colId xmlns:a16="http://schemas.microsoft.com/office/drawing/2014/main" val="2042920602"/>
                    </a:ext>
                  </a:extLst>
                </a:gridCol>
                <a:gridCol w="4319200">
                  <a:extLst>
                    <a:ext uri="{9D8B030D-6E8A-4147-A177-3AD203B41FA5}">
                      <a16:colId xmlns:a16="http://schemas.microsoft.com/office/drawing/2014/main" val="1857189131"/>
                    </a:ext>
                  </a:extLst>
                </a:gridCol>
                <a:gridCol w="1614378">
                  <a:extLst>
                    <a:ext uri="{9D8B030D-6E8A-4147-A177-3AD203B41FA5}">
                      <a16:colId xmlns:a16="http://schemas.microsoft.com/office/drawing/2014/main" val="3239436412"/>
                    </a:ext>
                  </a:extLst>
                </a:gridCol>
                <a:gridCol w="265631">
                  <a:extLst>
                    <a:ext uri="{9D8B030D-6E8A-4147-A177-3AD203B41FA5}">
                      <a16:colId xmlns:a16="http://schemas.microsoft.com/office/drawing/2014/main" val="2973759737"/>
                    </a:ext>
                  </a:extLst>
                </a:gridCol>
                <a:gridCol w="1504591">
                  <a:extLst>
                    <a:ext uri="{9D8B030D-6E8A-4147-A177-3AD203B41FA5}">
                      <a16:colId xmlns:a16="http://schemas.microsoft.com/office/drawing/2014/main" val="1114623581"/>
                    </a:ext>
                  </a:extLst>
                </a:gridCol>
                <a:gridCol w="404547">
                  <a:extLst>
                    <a:ext uri="{9D8B030D-6E8A-4147-A177-3AD203B41FA5}">
                      <a16:colId xmlns:a16="http://schemas.microsoft.com/office/drawing/2014/main" val="312907784"/>
                    </a:ext>
                  </a:extLst>
                </a:gridCol>
                <a:gridCol w="265631">
                  <a:extLst>
                    <a:ext uri="{9D8B030D-6E8A-4147-A177-3AD203B41FA5}">
                      <a16:colId xmlns:a16="http://schemas.microsoft.com/office/drawing/2014/main" val="3716328850"/>
                    </a:ext>
                  </a:extLst>
                </a:gridCol>
                <a:gridCol w="265631">
                  <a:extLst>
                    <a:ext uri="{9D8B030D-6E8A-4147-A177-3AD203B41FA5}">
                      <a16:colId xmlns:a16="http://schemas.microsoft.com/office/drawing/2014/main" val="2232467577"/>
                    </a:ext>
                  </a:extLst>
                </a:gridCol>
                <a:gridCol w="1377875">
                  <a:extLst>
                    <a:ext uri="{9D8B030D-6E8A-4147-A177-3AD203B41FA5}">
                      <a16:colId xmlns:a16="http://schemas.microsoft.com/office/drawing/2014/main" val="2129505170"/>
                    </a:ext>
                  </a:extLst>
                </a:gridCol>
              </a:tblGrid>
              <a:tr h="421349">
                <a:tc rowSpan="4"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r>
                        <a:rPr lang="fr-FR" sz="1800" dirty="0">
                          <a:effectLst/>
                        </a:rPr>
                        <a:t>LE FOND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effectLst/>
                        </a:rPr>
                        <a:t>Introduction</a:t>
                      </a:r>
                      <a:endParaRPr lang="fr-FR" sz="18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2060"/>
                          </a:solidFill>
                          <a:effectLst/>
                        </a:rPr>
                        <a:t>Absente</a:t>
                      </a:r>
                    </a:p>
                    <a:p>
                      <a:pPr algn="ctr"/>
                      <a:r>
                        <a:rPr lang="fr-FR" sz="1600" b="0" dirty="0">
                          <a:solidFill>
                            <a:srgbClr val="002060"/>
                          </a:solidFill>
                          <a:effectLst/>
                        </a:rPr>
                        <a:t>0 points</a:t>
                      </a:r>
                      <a:endParaRPr lang="fr-FR" sz="16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b="0">
                          <a:solidFill>
                            <a:srgbClr val="002060"/>
                          </a:solidFill>
                          <a:effectLst/>
                        </a:rPr>
                        <a:t>Imprécise, incomplète</a:t>
                      </a:r>
                    </a:p>
                    <a:p>
                      <a:pPr algn="ctr"/>
                      <a:r>
                        <a:rPr lang="fr-FR" sz="1600" b="0">
                          <a:solidFill>
                            <a:srgbClr val="002060"/>
                          </a:solidFill>
                          <a:effectLst/>
                        </a:rPr>
                        <a:t>0,5 points</a:t>
                      </a:r>
                      <a:endParaRPr lang="fr-FR" sz="1600" b="0">
                        <a:solidFill>
                          <a:srgbClr val="002060"/>
                        </a:solidFill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2060"/>
                          </a:solidFill>
                          <a:effectLst/>
                        </a:rPr>
                        <a:t>Complète</a:t>
                      </a:r>
                    </a:p>
                    <a:p>
                      <a:pPr algn="ctr"/>
                      <a:r>
                        <a:rPr lang="fr-FR" sz="1600" b="0" dirty="0">
                          <a:solidFill>
                            <a:srgbClr val="002060"/>
                          </a:solidFill>
                          <a:effectLst/>
                        </a:rPr>
                        <a:t>1 points</a:t>
                      </a:r>
                      <a:endParaRPr lang="fr-FR" sz="16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80892"/>
                  </a:ext>
                </a:extLst>
              </a:tr>
              <a:tr h="280899">
                <a:tc vMerge="1"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LE FOND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effectLst/>
                        </a:rPr>
                        <a:t>Mobilisation d’un vocabulaire adapté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NON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0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Plutôt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0,5 points</a:t>
                      </a:r>
                      <a:endParaRPr lang="fr-FR" sz="1600"/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OUI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1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81556"/>
                  </a:ext>
                </a:extLst>
              </a:tr>
              <a:tr h="4213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effectLst/>
                        </a:rPr>
                        <a:t>Les notions utilisées sont expliquées, définies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NON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Partiellement</a:t>
                      </a:r>
                    </a:p>
                    <a:p>
                      <a:pPr algn="ctr">
                        <a:tabLst>
                          <a:tab pos="257175" algn="l"/>
                        </a:tabLst>
                      </a:pPr>
                      <a:r>
                        <a:rPr lang="fr-FR" sz="1600" dirty="0">
                          <a:effectLst/>
                        </a:rPr>
                        <a:t>0,5 points</a:t>
                      </a:r>
                      <a:endParaRPr lang="fr-FR" sz="1600" dirty="0"/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OUI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1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137409"/>
                  </a:ext>
                </a:extLst>
              </a:tr>
              <a:tr h="9831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effectLst/>
                        </a:rPr>
                        <a:t>Le sujet est traité : </a:t>
                      </a:r>
                    </a:p>
                    <a:p>
                      <a:r>
                        <a:rPr lang="fr-FR" sz="2000" b="1" dirty="0">
                          <a:effectLst/>
                        </a:rPr>
                        <a:t>L’élève explique POURQUOI X est un exemple de TI +</a:t>
                      </a:r>
                    </a:p>
                    <a:p>
                      <a:r>
                        <a:rPr lang="fr-FR" sz="2000" b="1" dirty="0">
                          <a:effectLst/>
                        </a:rPr>
                        <a:t>CAUSES de cette TI + </a:t>
                      </a:r>
                    </a:p>
                    <a:p>
                      <a:r>
                        <a:rPr lang="fr-FR" sz="2000" b="1" dirty="0">
                          <a:effectLst/>
                        </a:rPr>
                        <a:t>VECU de cette TI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NON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0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Partiellement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0,75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Plutôt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1,5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OUI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2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extLst>
                  <a:ext uri="{0D108BD9-81ED-4DB2-BD59-A6C34878D82A}">
                    <a16:rowId xmlns:a16="http://schemas.microsoft.com/office/drawing/2014/main" val="3517030282"/>
                  </a:ext>
                </a:extLst>
              </a:tr>
              <a:tr h="1156590">
                <a:tc rowSpan="3"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LA FORME</a:t>
                      </a:r>
                    </a:p>
                    <a:p>
                      <a:r>
                        <a:rPr lang="fr-FR" sz="1800" dirty="0">
                          <a:effectLst/>
                        </a:rPr>
                        <a:t> </a:t>
                      </a:r>
                    </a:p>
                    <a:p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effectLst/>
                        </a:rPr>
                        <a:t>Gestion de la voix : Le discours est clair, fluide, bon volume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NON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tabLst>
                          <a:tab pos="393065" algn="l"/>
                        </a:tabLst>
                      </a:pPr>
                      <a:r>
                        <a:rPr lang="fr-FR" sz="1600" dirty="0">
                          <a:effectLst/>
                        </a:rPr>
                        <a:t>0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Plutôt pas, à retravailler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0,75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Satisfaisant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 1,5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OUI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2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extLst>
                  <a:ext uri="{0D108BD9-81ED-4DB2-BD59-A6C34878D82A}">
                    <a16:rowId xmlns:a16="http://schemas.microsoft.com/office/drawing/2014/main" val="2563563756"/>
                  </a:ext>
                </a:extLst>
              </a:tr>
              <a:tr h="1161536">
                <a:tc vMerge="1"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r>
                        <a:rPr lang="fr-FR" sz="2000" b="1">
                          <a:effectLst/>
                        </a:rPr>
                        <a:t>Gestion du corps : regard, posture, gestuelle</a:t>
                      </a:r>
                      <a:endParaRPr lang="fr-FR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A revoir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Plutôt pas, à retravailler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0,75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Satisfaisant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1,5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TB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2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extLst>
                  <a:ext uri="{0D108BD9-81ED-4DB2-BD59-A6C34878D82A}">
                    <a16:rowId xmlns:a16="http://schemas.microsoft.com/office/drawing/2014/main" val="913416872"/>
                  </a:ext>
                </a:extLst>
              </a:tr>
              <a:tr h="280899">
                <a:tc vMerge="1">
                  <a:txBody>
                    <a:bodyPr/>
                    <a:lstStyle/>
                    <a:p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effectLst/>
                        </a:rPr>
                        <a:t>Gestion du temps : Timing respecté</a:t>
                      </a:r>
                      <a:endParaRPr lang="fr-F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NON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>
                          <a:effectLst/>
                        </a:rPr>
                        <a:t>Partiellement</a:t>
                      </a:r>
                    </a:p>
                    <a:p>
                      <a:pPr algn="ctr"/>
                      <a:r>
                        <a:rPr lang="fr-FR" sz="1600">
                          <a:effectLst/>
                        </a:rPr>
                        <a:t>0,5 points</a:t>
                      </a:r>
                      <a:endParaRPr lang="fr-F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effectLst/>
                        </a:rPr>
                        <a:t>OUI</a:t>
                      </a:r>
                    </a:p>
                    <a:p>
                      <a:pPr algn="ctr"/>
                      <a:r>
                        <a:rPr lang="fr-FR" sz="1600" dirty="0">
                          <a:effectLst/>
                        </a:rPr>
                        <a:t>1 points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35927"/>
                  </a:ext>
                </a:extLst>
              </a:tr>
              <a:tr h="140450">
                <a:tc gridSpan="6">
                  <a:txBody>
                    <a:bodyPr/>
                    <a:lstStyle/>
                    <a:p>
                      <a:pPr algn="l"/>
                      <a:r>
                        <a:rPr lang="fr-FR" sz="1800" b="1" dirty="0">
                          <a:effectLst/>
                        </a:rPr>
                        <a:t>TOTAL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fr-FR" sz="1800" b="1" dirty="0">
                          <a:effectLst/>
                        </a:rPr>
                        <a:t>/10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954" marR="35954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50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87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0CDA7A-6499-DE4B-AD83-7A51145AB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59" y="211318"/>
            <a:ext cx="11375571" cy="36433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/>
              <a:t>Voici 3 « personnalités » qui ont connu des trajectoires improbables : Il s’agit ici de TRANSFUGES DE CLASSES.  </a:t>
            </a:r>
          </a:p>
        </p:txBody>
      </p:sp>
    </p:spTree>
    <p:extLst>
      <p:ext uri="{BB962C8B-B14F-4D97-AF65-F5344CB8AC3E}">
        <p14:creationId xmlns:p14="http://schemas.microsoft.com/office/powerpoint/2010/main" val="54472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Subtitle 2">
            <a:extLst>
              <a:ext uri="{FF2B5EF4-FFF2-40B4-BE49-F238E27FC236}">
                <a16:creationId xmlns:a16="http://schemas.microsoft.com/office/drawing/2014/main" id="{8C9CBC84-F0D5-F7BE-6145-63C8057F4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3048" y="1423851"/>
            <a:ext cx="4482952" cy="3714887"/>
          </a:xfrm>
        </p:spPr>
        <p:txBody>
          <a:bodyPr tIns="91440" bIns="91440" anchor="t">
            <a:norm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Annie </a:t>
            </a:r>
            <a:r>
              <a:rPr lang="en-US" sz="3600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Ernaux</a:t>
            </a:r>
            <a:r>
              <a:rPr lang="en-US" sz="3600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</a:p>
          <a:p>
            <a:r>
              <a:rPr lang="fr-FR" sz="2800" b="1" dirty="0">
                <a:solidFill>
                  <a:srgbClr val="4D5156"/>
                </a:solidFill>
                <a:latin typeface="arial" panose="020B0604020202020204" pitchFamily="34" charset="0"/>
              </a:rPr>
              <a:t>P</a:t>
            </a:r>
            <a:r>
              <a:rPr lang="fr-FR" sz="2800" b="1" i="0" u="none" strike="noStrike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rofesseure de lettres et écrivaine française, née en 1940 en France. </a:t>
            </a:r>
          </a:p>
          <a:p>
            <a:r>
              <a:rPr lang="fr-FR" sz="2800" b="1" dirty="0">
                <a:solidFill>
                  <a:srgbClr val="4D5156"/>
                </a:solidFill>
                <a:latin typeface="arial" panose="020B0604020202020204" pitchFamily="34" charset="0"/>
              </a:rPr>
              <a:t>Prix Nobel de Littérature en 2022</a:t>
            </a:r>
            <a:endParaRPr lang="en-US" sz="2800" b="1" dirty="0"/>
          </a:p>
          <a:p>
            <a:pPr algn="ctr"/>
            <a:endParaRPr lang="en-US" sz="2800" b="1" dirty="0"/>
          </a:p>
        </p:txBody>
      </p:sp>
      <p:pic>
        <p:nvPicPr>
          <p:cNvPr id="1030" name="Picture 6" descr="Annie Ernaux en 17 chansons… - L'influx">
            <a:extLst>
              <a:ext uri="{FF2B5EF4-FFF2-40B4-BE49-F238E27FC236}">
                <a16:creationId xmlns:a16="http://schemas.microsoft.com/office/drawing/2014/main" id="{42427DC9-29DC-4848-86A7-0732A0E443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11"/>
          <a:stretch/>
        </p:blipFill>
        <p:spPr bwMode="auto">
          <a:xfrm>
            <a:off x="7534655" y="10"/>
            <a:ext cx="4657346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41" name="Footer Placeholder 4">
            <a:extLst>
              <a:ext uri="{FF2B5EF4-FFF2-40B4-BE49-F238E27FC236}">
                <a16:creationId xmlns:a16="http://schemas.microsoft.com/office/drawing/2014/main" id="{22AAAFF2-72FA-E450-DFB2-9E76164A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86625" y="6199188"/>
            <a:ext cx="340995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1043" name="Slide Number Placeholder 5">
            <a:extLst>
              <a:ext uri="{FF2B5EF4-FFF2-40B4-BE49-F238E27FC236}">
                <a16:creationId xmlns:a16="http://schemas.microsoft.com/office/drawing/2014/main" id="{EF4883EF-396E-8A71-8D20-6054ED84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107" y="6199188"/>
            <a:ext cx="619125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1437450A-6C25-4B4D-B27D-E1E9B2CE4682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392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Subtitle 2">
            <a:extLst>
              <a:ext uri="{FF2B5EF4-FFF2-40B4-BE49-F238E27FC236}">
                <a16:creationId xmlns:a16="http://schemas.microsoft.com/office/drawing/2014/main" id="{8C9CBC84-F0D5-F7BE-6145-63C8057F4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5866" y="4514492"/>
            <a:ext cx="4482952" cy="624246"/>
          </a:xfrm>
        </p:spPr>
        <p:txBody>
          <a:bodyPr tIns="91440" bIns="91440" anchor="t">
            <a:normAutofit/>
          </a:bodyPr>
          <a:lstStyle/>
          <a:p>
            <a:r>
              <a:rPr lang="en-US" b="1"/>
              <a:t>Edouard Louis, </a:t>
            </a:r>
          </a:p>
          <a:p>
            <a:endParaRPr lang="en-US" b="1"/>
          </a:p>
        </p:txBody>
      </p:sp>
      <p:sp>
        <p:nvSpPr>
          <p:cNvPr id="3081" name="Date Placeholder 3">
            <a:extLst>
              <a:ext uri="{FF2B5EF4-FFF2-40B4-BE49-F238E27FC236}">
                <a16:creationId xmlns:a16="http://schemas.microsoft.com/office/drawing/2014/main" id="{86EB3901-53C6-2F86-AB1B-8B105353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726" y="6199188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89B20D4E-EA3E-41A6-BD59-54D78BA30266}" type="datetime1">
              <a:rPr lang="en-US" smtClean="0"/>
              <a:pPr>
                <a:spcAft>
                  <a:spcPts val="600"/>
                </a:spcAft>
              </a:pPr>
              <a:t>1/15/2024</a:t>
            </a:fld>
            <a:endParaRPr lang="en-US" dirty="0"/>
          </a:p>
        </p:txBody>
      </p:sp>
      <p:pic>
        <p:nvPicPr>
          <p:cNvPr id="3074" name="Picture 2" descr="Édouard Louis - Wikipedia">
            <a:extLst>
              <a:ext uri="{FF2B5EF4-FFF2-40B4-BE49-F238E27FC236}">
                <a16:creationId xmlns:a16="http://schemas.microsoft.com/office/drawing/2014/main" id="{DE2F07D2-091E-7842-A3D6-818C14769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3" r="4153" b="1"/>
          <a:stretch/>
        </p:blipFill>
        <p:spPr bwMode="auto">
          <a:xfrm>
            <a:off x="0" y="10"/>
            <a:ext cx="4657346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41" name="Footer Placeholder 4">
            <a:extLst>
              <a:ext uri="{FF2B5EF4-FFF2-40B4-BE49-F238E27FC236}">
                <a16:creationId xmlns:a16="http://schemas.microsoft.com/office/drawing/2014/main" id="{22AAAFF2-72FA-E450-DFB2-9E76164A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86625" y="6199188"/>
            <a:ext cx="3409951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1043" name="Slide Number Placeholder 5">
            <a:extLst>
              <a:ext uri="{FF2B5EF4-FFF2-40B4-BE49-F238E27FC236}">
                <a16:creationId xmlns:a16="http://schemas.microsoft.com/office/drawing/2014/main" id="{EF4883EF-396E-8A71-8D20-6054ED84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107" y="6199188"/>
            <a:ext cx="6191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437450A-6C25-4B4D-B27D-E1E9B2CE4682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9" name="Subtitle 2">
            <a:extLst>
              <a:ext uri="{FF2B5EF4-FFF2-40B4-BE49-F238E27FC236}">
                <a16:creationId xmlns:a16="http://schemas.microsoft.com/office/drawing/2014/main" id="{0B3D962A-A2D6-6F41-880F-50E09034B6D7}"/>
              </a:ext>
            </a:extLst>
          </p:cNvPr>
          <p:cNvSpPr txBox="1">
            <a:spLocks/>
          </p:cNvSpPr>
          <p:nvPr/>
        </p:nvSpPr>
        <p:spPr>
          <a:xfrm>
            <a:off x="6213624" y="1423851"/>
            <a:ext cx="4482952" cy="3714887"/>
          </a:xfrm>
          <a:prstGeom prst="rect">
            <a:avLst/>
          </a:prstGeom>
        </p:spPr>
        <p:txBody>
          <a:bodyPr vert="horz" lIns="91440" tIns="91440" rIns="91440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Edouard Louis,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fr-FR" sz="2800" b="1" dirty="0">
                <a:solidFill>
                  <a:srgbClr val="4D5156"/>
                </a:solidFill>
                <a:latin typeface="arial" panose="020B0604020202020204" pitchFamily="34" charset="0"/>
              </a:rPr>
              <a:t>Ecrivain et traducteur français né en 1992. 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4404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Subtitle 2">
            <a:extLst>
              <a:ext uri="{FF2B5EF4-FFF2-40B4-BE49-F238E27FC236}">
                <a16:creationId xmlns:a16="http://schemas.microsoft.com/office/drawing/2014/main" id="{8C9CBC84-F0D5-F7BE-6145-63C8057F4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9118" y="720345"/>
            <a:ext cx="5665991" cy="5417310"/>
          </a:xfrm>
        </p:spPr>
        <p:txBody>
          <a:bodyPr tIns="91440" bIns="91440" anchor="t">
            <a:normAutofit fontScale="77500" lnSpcReduction="20000"/>
          </a:bodyPr>
          <a:lstStyle/>
          <a:p>
            <a:pPr algn="ctr"/>
            <a:r>
              <a:rPr lang="en-US" sz="4600" dirty="0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Martin Eden </a:t>
            </a:r>
          </a:p>
          <a:p>
            <a:pPr algn="ctr"/>
            <a:r>
              <a:rPr lang="en-US" sz="4600" dirty="0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n-US" sz="4600" dirty="0" err="1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personnage</a:t>
            </a:r>
            <a:r>
              <a:rPr lang="en-US" sz="4600" dirty="0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600" dirty="0" err="1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fictif</a:t>
            </a:r>
            <a:r>
              <a:rPr lang="en-US" sz="4600" dirty="0">
                <a:solidFill>
                  <a:schemeClr val="accent5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) </a:t>
            </a:r>
          </a:p>
          <a:p>
            <a:pPr algn="ctr"/>
            <a:endParaRPr lang="en-US" sz="2800" dirty="0">
              <a:solidFill>
                <a:schemeClr val="accent5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3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Protagoniste</a:t>
            </a: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roman “Martin Eden” de </a:t>
            </a:r>
            <a:r>
              <a:rPr lang="en-US" sz="3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l’écrivain</a:t>
            </a: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américain</a:t>
            </a: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Jack London, </a:t>
            </a:r>
            <a:r>
              <a:rPr lang="en-US" sz="3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paru</a:t>
            </a: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1909. </a:t>
            </a:r>
          </a:p>
          <a:p>
            <a:pPr algn="ctr"/>
            <a:r>
              <a:rPr lang="fr-FR" sz="3600" b="0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</a:rPr>
              <a:t>L'histoire de Martin Eden, héros au génie incompris, possède de nombreux points communs avec celle de son auteur</a:t>
            </a:r>
            <a:endParaRPr lang="en-US" sz="3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Martin Eden - Jack London - Babelio">
            <a:extLst>
              <a:ext uri="{FF2B5EF4-FFF2-40B4-BE49-F238E27FC236}">
                <a16:creationId xmlns:a16="http://schemas.microsoft.com/office/drawing/2014/main" id="{8E613125-93EC-BF4E-AFA3-0A6B8A2F00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3" r="-2" b="1098"/>
          <a:stretch/>
        </p:blipFill>
        <p:spPr bwMode="auto">
          <a:xfrm>
            <a:off x="7534655" y="10"/>
            <a:ext cx="4657346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109" name="Footer Placeholder 4">
            <a:extLst>
              <a:ext uri="{FF2B5EF4-FFF2-40B4-BE49-F238E27FC236}">
                <a16:creationId xmlns:a16="http://schemas.microsoft.com/office/drawing/2014/main" id="{22AAAFF2-72FA-E450-DFB2-9E76164A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86625" y="6199188"/>
            <a:ext cx="340995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4111" name="Slide Number Placeholder 5">
            <a:extLst>
              <a:ext uri="{FF2B5EF4-FFF2-40B4-BE49-F238E27FC236}">
                <a16:creationId xmlns:a16="http://schemas.microsoft.com/office/drawing/2014/main" id="{EF4883EF-396E-8A71-8D20-6054ED84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107" y="6199188"/>
            <a:ext cx="619125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1437450A-6C25-4B4D-B27D-E1E9B2CE4682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41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AE6BBD-EA11-5B4F-8AC0-DC60AA221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497" y="358346"/>
            <a:ext cx="11257006" cy="60300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300" b="1" i="0" u="sng" strike="noStrike" dirty="0">
                <a:solidFill>
                  <a:srgbClr val="000000"/>
                </a:solidFill>
                <a:effectLst/>
              </a:rPr>
              <a:t>Votre mission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 </a:t>
            </a:r>
          </a:p>
          <a:p>
            <a:pPr marL="0" indent="0" algn="just">
              <a:buNone/>
            </a:pP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Vous êtes sociologue et vous cherchez à analyser l’une de ces trajectoire improbable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(</a:t>
            </a:r>
            <a:r>
              <a:rPr lang="fr-FR" sz="3300" b="1" i="1" u="none" strike="noStrike" dirty="0">
                <a:solidFill>
                  <a:srgbClr val="000000"/>
                </a:solidFill>
                <a:effectLst/>
              </a:rPr>
              <a:t>Annie </a:t>
            </a:r>
            <a:r>
              <a:rPr lang="fr-FR" sz="3300" b="1" i="1" u="none" strike="noStrike" dirty="0" err="1">
                <a:solidFill>
                  <a:srgbClr val="000000"/>
                </a:solidFill>
                <a:effectLst/>
              </a:rPr>
              <a:t>Ernaux</a:t>
            </a:r>
            <a:r>
              <a:rPr lang="fr-FR" sz="3300" b="1" i="1" u="none" strike="noStrike" dirty="0">
                <a:solidFill>
                  <a:srgbClr val="000000"/>
                </a:solidFill>
                <a:effectLst/>
              </a:rPr>
              <a:t>, Edouard Louis ou Martin Eden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)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pour en faire une </a:t>
            </a:r>
            <a:r>
              <a:rPr lang="fr-FR" sz="3300" b="1" i="0" u="none" strike="noStrike" dirty="0">
                <a:solidFill>
                  <a:srgbClr val="942093"/>
                </a:solidFill>
                <a:effectLst/>
              </a:rPr>
              <a:t>présentation orale filmée + une fiche de synthèse</a:t>
            </a:r>
            <a:r>
              <a:rPr lang="fr-FR" sz="3300" b="0" i="0" u="none" strike="noStrike" dirty="0">
                <a:solidFill>
                  <a:srgbClr val="942093"/>
                </a:solidFill>
                <a:effectLst/>
              </a:rPr>
              <a:t>. 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9730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AE6BBD-EA11-5B4F-8AC0-DC60AA221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497" y="358346"/>
            <a:ext cx="11257006" cy="603009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3300" b="1" i="0" u="sng" strike="noStrike" dirty="0">
                <a:solidFill>
                  <a:srgbClr val="000000"/>
                </a:solidFill>
                <a:effectLst/>
              </a:rPr>
              <a:t>Votre mission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 </a:t>
            </a:r>
          </a:p>
          <a:p>
            <a:pPr marL="0" indent="0" algn="just">
              <a:buNone/>
            </a:pP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Vous êtes sociologue et vous cherchez à analyser l’une de ces trajectoire improbable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(</a:t>
            </a:r>
            <a:r>
              <a:rPr lang="fr-FR" sz="3300" b="1" i="1" u="none" strike="noStrike" dirty="0">
                <a:solidFill>
                  <a:srgbClr val="000000"/>
                </a:solidFill>
                <a:effectLst/>
              </a:rPr>
              <a:t>Annie </a:t>
            </a:r>
            <a:r>
              <a:rPr lang="fr-FR" sz="3300" b="1" i="1" u="none" strike="noStrike" dirty="0" err="1">
                <a:solidFill>
                  <a:srgbClr val="000000"/>
                </a:solidFill>
                <a:effectLst/>
              </a:rPr>
              <a:t>Ernaux</a:t>
            </a:r>
            <a:r>
              <a:rPr lang="fr-FR" sz="3300" b="1" i="1" u="none" strike="noStrike" dirty="0">
                <a:solidFill>
                  <a:srgbClr val="000000"/>
                </a:solidFill>
                <a:effectLst/>
              </a:rPr>
              <a:t>, Edouard Louis ou Martin Eden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)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pour en faire une </a:t>
            </a:r>
            <a:r>
              <a:rPr lang="fr-FR" sz="3300" b="1" i="0" u="none" strike="noStrike" dirty="0">
                <a:solidFill>
                  <a:srgbClr val="942093"/>
                </a:solidFill>
                <a:effectLst/>
              </a:rPr>
              <a:t>présentation orale filmée + une fiche de synthèse</a:t>
            </a:r>
            <a:r>
              <a:rPr lang="fr-FR" sz="3300" b="0" i="0" u="none" strike="noStrike" dirty="0">
                <a:solidFill>
                  <a:srgbClr val="942093"/>
                </a:solidFill>
                <a:effectLst/>
              </a:rPr>
              <a:t>. </a:t>
            </a:r>
          </a:p>
          <a:p>
            <a:pPr marL="0" indent="0" algn="just">
              <a:buNone/>
            </a:pP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Présentez, à l'oral, dans votre vidéo :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 les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raisons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 qui permettent de qualifier la personnalité choisie de « </a:t>
            </a:r>
            <a:r>
              <a:rPr lang="fr-FR" sz="3300" b="0" i="0" u="none" strike="noStrike" dirty="0" smtClean="0">
                <a:solidFill>
                  <a:srgbClr val="000000"/>
                </a:solidFill>
                <a:effectLst/>
              </a:rPr>
              <a:t>trajectoire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improbable ».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Les </a:t>
            </a:r>
            <a:r>
              <a:rPr lang="fr-FR" sz="3300" b="1" i="0" u="none" strike="noStrike" dirty="0">
                <a:solidFill>
                  <a:srgbClr val="000000"/>
                </a:solidFill>
                <a:effectLst/>
              </a:rPr>
              <a:t>causes </a:t>
            </a:r>
            <a:r>
              <a:rPr lang="fr-FR" sz="3300" b="0" i="0" u="none" strike="noStrike" dirty="0">
                <a:solidFill>
                  <a:srgbClr val="000000"/>
                </a:solidFill>
                <a:effectLst/>
              </a:rPr>
              <a:t>de cette trajectoire improbable</a:t>
            </a:r>
          </a:p>
          <a:p>
            <a:pPr algn="just">
              <a:buFont typeface="Wingdings" pitchFamily="2" charset="2"/>
              <a:buChar char="Ø"/>
            </a:pPr>
            <a:r>
              <a:rPr lang="fr-FR" sz="3300" dirty="0">
                <a:solidFill>
                  <a:srgbClr val="000000"/>
                </a:solidFill>
              </a:rPr>
              <a:t>Le </a:t>
            </a:r>
            <a:r>
              <a:rPr lang="fr-FR" sz="3300" b="1" dirty="0">
                <a:solidFill>
                  <a:srgbClr val="000000"/>
                </a:solidFill>
              </a:rPr>
              <a:t>VECU</a:t>
            </a:r>
            <a:r>
              <a:rPr lang="fr-FR" sz="3300" dirty="0">
                <a:solidFill>
                  <a:srgbClr val="000000"/>
                </a:solidFill>
              </a:rPr>
              <a:t> de cette trajectoire </a:t>
            </a:r>
            <a:r>
              <a:rPr lang="fr-FR" sz="3300" dirty="0" smtClean="0">
                <a:solidFill>
                  <a:srgbClr val="000000"/>
                </a:solidFill>
              </a:rPr>
              <a:t>improbable </a:t>
            </a:r>
            <a:r>
              <a:rPr lang="fr-FR" sz="3300" dirty="0">
                <a:solidFill>
                  <a:srgbClr val="000000"/>
                </a:solidFill>
              </a:rPr>
              <a:t>(Comment la personnalité choisie </a:t>
            </a:r>
            <a:r>
              <a:rPr lang="fr-FR" sz="3300" dirty="0" err="1">
                <a:solidFill>
                  <a:srgbClr val="000000"/>
                </a:solidFill>
              </a:rPr>
              <a:t>vit-elle</a:t>
            </a:r>
            <a:r>
              <a:rPr lang="fr-FR" sz="3300" dirty="0">
                <a:solidFill>
                  <a:srgbClr val="000000"/>
                </a:solidFill>
              </a:rPr>
              <a:t> son ascension ?)</a:t>
            </a:r>
            <a:endParaRPr lang="fr-FR" sz="3300" b="0" i="0" u="none" strike="noStrike" dirty="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72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AE6BBD-EA11-5B4F-8AC0-DC60AA221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497" y="123567"/>
            <a:ext cx="11257006" cy="464511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3200" b="1" i="0" u="sng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Votre mission : </a:t>
            </a:r>
          </a:p>
          <a:p>
            <a:pPr marL="0" indent="0" algn="just">
              <a:buNone/>
            </a:pP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V</a:t>
            </a:r>
            <a:r>
              <a:rPr lang="fr-FR" sz="2800" b="0" i="0" u="none" strike="noStrike" dirty="0" smtClean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ous </a:t>
            </a: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cherchez à analyser l’une de ces trajectoire improbable </a:t>
            </a:r>
            <a:r>
              <a:rPr lang="fr-FR" sz="2800" b="1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(</a:t>
            </a:r>
            <a:r>
              <a:rPr lang="fr-FR" sz="2800" b="1" i="1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Annie </a:t>
            </a:r>
            <a:r>
              <a:rPr lang="fr-FR" sz="2800" b="1" i="1" u="none" strike="noStrike" dirty="0" err="1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Ernaux</a:t>
            </a:r>
            <a:r>
              <a:rPr lang="fr-FR" sz="2800" b="1" i="1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, Edouard Louis ou Martin Eden</a:t>
            </a:r>
            <a:r>
              <a:rPr lang="fr-FR" sz="2800" b="1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) </a:t>
            </a: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pour en faire une </a:t>
            </a:r>
            <a:r>
              <a:rPr lang="fr-FR" sz="3100" b="1" i="0" u="none" strike="noStrike" dirty="0">
                <a:solidFill>
                  <a:srgbClr val="942093"/>
                </a:solidFill>
                <a:effectLst/>
                <a:cs typeface="Arial" panose="020B0604020202020204" pitchFamily="34" charset="0"/>
              </a:rPr>
              <a:t>présentation orale filmée + une fiche de synthèse</a:t>
            </a:r>
            <a:r>
              <a:rPr lang="fr-FR" sz="3100" b="0" i="0" u="none" strike="noStrike" dirty="0">
                <a:solidFill>
                  <a:srgbClr val="942093"/>
                </a:solidFill>
                <a:effectLst/>
                <a:cs typeface="Arial" panose="020B0604020202020204" pitchFamily="34" charset="0"/>
              </a:rPr>
              <a:t>. </a:t>
            </a:r>
            <a:endParaRPr lang="fr-FR" sz="2800" b="0" i="0" u="none" strike="noStrike" dirty="0">
              <a:solidFill>
                <a:srgbClr val="942093"/>
              </a:solidFill>
              <a:effectLst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Présentez, à l'oral, dans votre vidéo :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les </a:t>
            </a:r>
            <a:r>
              <a:rPr lang="fr-FR" sz="2800" b="1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raisons</a:t>
            </a: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qui permettent de qualifier la personnalité choisie de « Trajectoire improbable ».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Les </a:t>
            </a:r>
            <a:r>
              <a:rPr lang="fr-FR" sz="2800" b="1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causes </a:t>
            </a:r>
            <a:r>
              <a:rPr lang="fr-FR" sz="2800" b="0" i="0" u="none" strike="noStrike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de cette trajectoire improbable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Le </a:t>
            </a:r>
            <a:r>
              <a:rPr lang="fr-FR" sz="2800" b="1" dirty="0">
                <a:solidFill>
                  <a:srgbClr val="000000"/>
                </a:solidFill>
                <a:cs typeface="Arial" panose="020B0604020202020204" pitchFamily="34" charset="0"/>
              </a:rPr>
              <a:t>VECU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 de cette trajectoire improbables (Comment la personnalité choisie </a:t>
            </a:r>
            <a:r>
              <a:rPr lang="fr-FR" sz="2800" dirty="0" err="1">
                <a:solidFill>
                  <a:srgbClr val="000000"/>
                </a:solidFill>
                <a:cs typeface="Arial" panose="020B0604020202020204" pitchFamily="34" charset="0"/>
              </a:rPr>
              <a:t>vit-elle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 son ascension ?)</a:t>
            </a:r>
            <a:endParaRPr lang="fr-FR" sz="2800" b="0" i="0" u="none" strike="noStrike" dirty="0"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D15E4C-3A3F-B54A-A077-A7A8C6F16430}"/>
              </a:ext>
            </a:extLst>
          </p:cNvPr>
          <p:cNvSpPr/>
          <p:nvPr/>
        </p:nvSpPr>
        <p:spPr>
          <a:xfrm>
            <a:off x="345989" y="4703885"/>
            <a:ext cx="11378514" cy="2030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u="sng" dirty="0"/>
              <a:t>Possibilité </a:t>
            </a:r>
            <a:r>
              <a:rPr lang="fr-FR" sz="2400" b="1" dirty="0"/>
              <a:t>: Vous avez la possibilité </a:t>
            </a:r>
            <a:r>
              <a:rPr lang="fr-FR" sz="2400" b="1" dirty="0" smtClean="0"/>
              <a:t>(</a:t>
            </a:r>
            <a:r>
              <a:rPr lang="fr-FR" sz="2400" b="1" i="1" dirty="0"/>
              <a:t>si ces personnalités de vous </a:t>
            </a:r>
            <a:r>
              <a:rPr lang="fr-FR" sz="2400" b="1" i="1" dirty="0" smtClean="0"/>
              <a:t>inspirent </a:t>
            </a:r>
            <a:r>
              <a:rPr lang="fr-FR" sz="2400" b="1" i="1" dirty="0"/>
              <a:t>pas)</a:t>
            </a:r>
            <a:r>
              <a:rPr lang="fr-FR" sz="2400" b="1" dirty="0"/>
              <a:t> de choisir un autre exemple de « Trajectoire improbable » </a:t>
            </a:r>
          </a:p>
          <a:p>
            <a:pPr algn="ctr"/>
            <a:r>
              <a:rPr lang="fr-FR" sz="2400" b="1" dirty="0"/>
              <a:t>(Par exemple, une situation « d’échec paradoxal », une trajectoire improbable par rapport aux normes de genre, par rapport à la religion</a:t>
            </a:r>
            <a:r>
              <a:rPr lang="fr-FR" sz="2400" b="1" dirty="0" smtClean="0"/>
              <a:t>…)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718484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C59B1E-E37C-6147-88BC-9E41BC19B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843" y="494270"/>
            <a:ext cx="11121081" cy="5411230"/>
          </a:xfrm>
        </p:spPr>
        <p:txBody>
          <a:bodyPr/>
          <a:lstStyle/>
          <a:p>
            <a:pPr marL="0" indent="0">
              <a:buNone/>
            </a:pPr>
            <a:r>
              <a:rPr lang="fr-FR" sz="2800" b="1" u="sng" dirty="0" smtClean="0"/>
              <a:t>OBJECTIFS </a:t>
            </a:r>
            <a:r>
              <a:rPr lang="fr-FR" sz="2800" b="1" u="sng" dirty="0"/>
              <a:t>de ce travail :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/>
              <a:t>Faire un travail de « recherche » </a:t>
            </a:r>
            <a:r>
              <a:rPr lang="fr-FR" sz="2400" dirty="0"/>
              <a:t>(la fiche de synthèse ainsi que votre présentation orale filmée devront être « </a:t>
            </a:r>
            <a:r>
              <a:rPr lang="fr-FR" sz="2400" dirty="0" err="1"/>
              <a:t>sourcées</a:t>
            </a:r>
            <a:r>
              <a:rPr lang="fr-FR" sz="2400" dirty="0"/>
              <a:t> ») sur un thème de prolongement de cours en vue de la préparation au </a:t>
            </a:r>
            <a:r>
              <a:rPr lang="fr-FR" sz="2400" b="1" dirty="0"/>
              <a:t>GRAND ORAL.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/>
              <a:t>Réaliser une fiche de synthèse </a:t>
            </a:r>
            <a:r>
              <a:rPr lang="fr-FR" sz="2400" dirty="0"/>
              <a:t>de vos recherches afin que les autres élèves puissent bénéficier des fruits de votre travail. </a:t>
            </a:r>
          </a:p>
          <a:p>
            <a:pPr algn="just">
              <a:buFont typeface="Wingdings" pitchFamily="2" charset="2"/>
              <a:buChar char="Ø"/>
            </a:pPr>
            <a:r>
              <a:rPr lang="fr-FR" sz="2400" b="1" dirty="0"/>
              <a:t>Réaliser une vidéo dans laquelle vous présentez oralement vos recherches dans un soucis de travailler des compétences « orales » </a:t>
            </a:r>
            <a:r>
              <a:rPr lang="fr-FR" sz="2400" dirty="0" smtClean="0"/>
              <a:t>(fluidité </a:t>
            </a:r>
            <a:r>
              <a:rPr lang="fr-FR" sz="2400" dirty="0"/>
              <a:t>du discours, articulation, volume, gestuelle, débit…) </a:t>
            </a:r>
          </a:p>
        </p:txBody>
      </p:sp>
    </p:spTree>
    <p:extLst>
      <p:ext uri="{BB962C8B-B14F-4D97-AF65-F5344CB8AC3E}">
        <p14:creationId xmlns:p14="http://schemas.microsoft.com/office/powerpoint/2010/main" val="3631235711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DarkSeedLeftStep">
      <a:dk1>
        <a:srgbClr val="000000"/>
      </a:dk1>
      <a:lt1>
        <a:srgbClr val="FFFFFF"/>
      </a:lt1>
      <a:dk2>
        <a:srgbClr val="253C22"/>
      </a:dk2>
      <a:lt2>
        <a:srgbClr val="E8E3E2"/>
      </a:lt2>
      <a:accent1>
        <a:srgbClr val="3FAFBF"/>
      </a:accent1>
      <a:accent2>
        <a:srgbClr val="30B58E"/>
      </a:accent2>
      <a:accent3>
        <a:srgbClr val="3CB65F"/>
      </a:accent3>
      <a:accent4>
        <a:srgbClr val="43B931"/>
      </a:accent4>
      <a:accent5>
        <a:srgbClr val="7AAF3A"/>
      </a:accent5>
      <a:accent6>
        <a:srgbClr val="A3A72C"/>
      </a:accent6>
      <a:hlink>
        <a:srgbClr val="549030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773</Words>
  <Application>Microsoft Office PowerPoint</Application>
  <PresentationFormat>Grand écran</PresentationFormat>
  <Paragraphs>113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Aharoni</vt:lpstr>
      <vt:lpstr>Arial</vt:lpstr>
      <vt:lpstr>Arial</vt:lpstr>
      <vt:lpstr>Calibri</vt:lpstr>
      <vt:lpstr>Goudy Old Style</vt:lpstr>
      <vt:lpstr>Times New Roman</vt:lpstr>
      <vt:lpstr>Univers Light</vt:lpstr>
      <vt:lpstr>Wingdings</vt:lpstr>
      <vt:lpstr>PoiseVTI</vt:lpstr>
      <vt:lpstr>S’interroger sur le VECU de Trajectoires improbables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S’interroger sur le VECU des transfuges de classe </dc:title>
  <dc:creator>Microsoft Office User</dc:creator>
  <cp:lastModifiedBy>RAMBAUD XAVIER</cp:lastModifiedBy>
  <cp:revision>7</cp:revision>
  <dcterms:created xsi:type="dcterms:W3CDTF">2023-09-15T07:06:43Z</dcterms:created>
  <dcterms:modified xsi:type="dcterms:W3CDTF">2024-01-15T10:20:06Z</dcterms:modified>
</cp:coreProperties>
</file>