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72" r:id="rId11"/>
    <p:sldId id="265" r:id="rId12"/>
    <p:sldId id="274" r:id="rId13"/>
    <p:sldId id="273" r:id="rId14"/>
    <p:sldId id="275" r:id="rId15"/>
    <p:sldId id="269" r:id="rId16"/>
    <p:sldId id="267" r:id="rId17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7" d="100"/>
          <a:sy n="147" d="100"/>
        </p:scale>
        <p:origin x="-21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6D0412-E8BD-9D48-B035-2C3FEE59162F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B25677F-039A-8641-B6E1-54816FBFD766}">
      <dgm:prSet phldrT="[Texte]"/>
      <dgm:spPr/>
      <dgm:t>
        <a:bodyPr/>
        <a:lstStyle/>
        <a:p>
          <a:r>
            <a:rPr lang="fr-FR" dirty="0" smtClean="0"/>
            <a:t>Les instruments de l’internalisation des externalités</a:t>
          </a:r>
          <a:endParaRPr lang="fr-FR" dirty="0"/>
        </a:p>
      </dgm:t>
    </dgm:pt>
    <dgm:pt modelId="{4DB60C08-8ABC-0143-822B-A8808A427025}" type="parTrans" cxnId="{91E58708-BE53-384C-813E-04807FE25CDA}">
      <dgm:prSet/>
      <dgm:spPr/>
      <dgm:t>
        <a:bodyPr/>
        <a:lstStyle/>
        <a:p>
          <a:endParaRPr lang="fr-FR"/>
        </a:p>
      </dgm:t>
    </dgm:pt>
    <dgm:pt modelId="{C893DDCF-D776-8A4B-A511-9F54B79E7894}" type="sibTrans" cxnId="{91E58708-BE53-384C-813E-04807FE25CDA}">
      <dgm:prSet/>
      <dgm:spPr/>
      <dgm:t>
        <a:bodyPr/>
        <a:lstStyle/>
        <a:p>
          <a:endParaRPr lang="fr-FR"/>
        </a:p>
      </dgm:t>
    </dgm:pt>
    <dgm:pt modelId="{51A2E76F-CB57-C24A-A123-9996941DBB15}">
      <dgm:prSet phldrT="[Texte]"/>
      <dgm:spPr/>
      <dgm:t>
        <a:bodyPr/>
        <a:lstStyle/>
        <a:p>
          <a:endParaRPr lang="fr-FR" dirty="0" smtClean="0"/>
        </a:p>
        <a:p>
          <a:r>
            <a:rPr lang="fr-FR" dirty="0" smtClean="0"/>
            <a:t>La politique réglementaire  </a:t>
          </a:r>
        </a:p>
        <a:p>
          <a:r>
            <a:rPr lang="fr-FR" dirty="0" smtClean="0"/>
            <a:t>(les normes environnementales)</a:t>
          </a:r>
        </a:p>
        <a:p>
          <a:endParaRPr lang="fr-FR" dirty="0"/>
        </a:p>
      </dgm:t>
    </dgm:pt>
    <dgm:pt modelId="{1D3ED424-4DD3-7741-9512-FDF7B5E4839F}" type="parTrans" cxnId="{BDDC667A-D5B2-E44D-AD28-6B9FAC19BBF3}">
      <dgm:prSet/>
      <dgm:spPr/>
      <dgm:t>
        <a:bodyPr/>
        <a:lstStyle/>
        <a:p>
          <a:endParaRPr lang="fr-FR"/>
        </a:p>
      </dgm:t>
    </dgm:pt>
    <dgm:pt modelId="{B2896D51-E2CC-944C-8763-51283898B1F2}" type="sibTrans" cxnId="{BDDC667A-D5B2-E44D-AD28-6B9FAC19BBF3}">
      <dgm:prSet/>
      <dgm:spPr/>
      <dgm:t>
        <a:bodyPr/>
        <a:lstStyle/>
        <a:p>
          <a:endParaRPr lang="fr-FR"/>
        </a:p>
      </dgm:t>
    </dgm:pt>
    <dgm:pt modelId="{B3A741B6-6041-5F40-AF71-140A27234970}">
      <dgm:prSet phldrT="[Texte]"/>
      <dgm:spPr/>
      <dgm:t>
        <a:bodyPr/>
        <a:lstStyle/>
        <a:p>
          <a:r>
            <a:rPr lang="fr-FR" dirty="0" smtClean="0"/>
            <a:t>La politique fiscale </a:t>
          </a:r>
        </a:p>
        <a:p>
          <a:r>
            <a:rPr lang="fr-FR" dirty="0" smtClean="0"/>
            <a:t>(les taxes environnementales)</a:t>
          </a:r>
          <a:endParaRPr lang="fr-FR" dirty="0"/>
        </a:p>
      </dgm:t>
    </dgm:pt>
    <dgm:pt modelId="{37129530-390C-804A-BCD8-F0E7FC4C0A33}" type="parTrans" cxnId="{6ED3B010-E2F1-F14F-A823-A525156C1AB7}">
      <dgm:prSet/>
      <dgm:spPr/>
      <dgm:t>
        <a:bodyPr/>
        <a:lstStyle/>
        <a:p>
          <a:endParaRPr lang="fr-FR"/>
        </a:p>
      </dgm:t>
    </dgm:pt>
    <dgm:pt modelId="{EB642F4D-EB09-7C40-ADDD-45A6EF7FEC50}" type="sibTrans" cxnId="{6ED3B010-E2F1-F14F-A823-A525156C1AB7}">
      <dgm:prSet/>
      <dgm:spPr/>
      <dgm:t>
        <a:bodyPr/>
        <a:lstStyle/>
        <a:p>
          <a:endParaRPr lang="fr-FR"/>
        </a:p>
      </dgm:t>
    </dgm:pt>
    <dgm:pt modelId="{C28C0FDA-74DF-B149-A6F6-E3D39A8C3DFD}">
      <dgm:prSet/>
      <dgm:spPr/>
      <dgm:t>
        <a:bodyPr/>
        <a:lstStyle/>
        <a:p>
          <a:r>
            <a:rPr lang="fr-FR" dirty="0" smtClean="0"/>
            <a:t>La création de marché des permis d’émission </a:t>
          </a:r>
        </a:p>
        <a:p>
          <a:r>
            <a:rPr lang="fr-FR" dirty="0" smtClean="0"/>
            <a:t>(Les droits à polluer)</a:t>
          </a:r>
          <a:endParaRPr lang="fr-FR" dirty="0"/>
        </a:p>
      </dgm:t>
    </dgm:pt>
    <dgm:pt modelId="{45E14D33-52BB-8A41-B7FD-C62B84A2154B}" type="parTrans" cxnId="{733FCE2A-CDDC-8343-889C-C0CD7E5987EF}">
      <dgm:prSet/>
      <dgm:spPr/>
      <dgm:t>
        <a:bodyPr/>
        <a:lstStyle/>
        <a:p>
          <a:endParaRPr lang="fr-FR"/>
        </a:p>
      </dgm:t>
    </dgm:pt>
    <dgm:pt modelId="{E45E54C1-5467-4243-93A1-F1E780CAFA3C}" type="sibTrans" cxnId="{733FCE2A-CDDC-8343-889C-C0CD7E5987EF}">
      <dgm:prSet/>
      <dgm:spPr/>
      <dgm:t>
        <a:bodyPr/>
        <a:lstStyle/>
        <a:p>
          <a:endParaRPr lang="fr-FR"/>
        </a:p>
      </dgm:t>
    </dgm:pt>
    <dgm:pt modelId="{F5061AB3-C07F-9340-A50F-6FAE2EEF0B28}" type="pres">
      <dgm:prSet presAssocID="{FE6D0412-E8BD-9D48-B035-2C3FEE59162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6966D910-D842-3D4B-BE3F-26BE8D4F3893}" type="pres">
      <dgm:prSet presAssocID="{7B25677F-039A-8641-B6E1-54816FBFD766}" presName="hierRoot1" presStyleCnt="0"/>
      <dgm:spPr/>
    </dgm:pt>
    <dgm:pt modelId="{79596B31-EE66-BB44-A032-785A7E37FE1D}" type="pres">
      <dgm:prSet presAssocID="{7B25677F-039A-8641-B6E1-54816FBFD766}" presName="composite" presStyleCnt="0"/>
      <dgm:spPr/>
    </dgm:pt>
    <dgm:pt modelId="{5CD1BDDE-CB64-DA4E-AD6A-0E316F472763}" type="pres">
      <dgm:prSet presAssocID="{7B25677F-039A-8641-B6E1-54816FBFD766}" presName="background" presStyleLbl="node0" presStyleIdx="0" presStyleCnt="1"/>
      <dgm:spPr/>
    </dgm:pt>
    <dgm:pt modelId="{DCFE546B-EB67-804B-8BBD-F21A0017AD87}" type="pres">
      <dgm:prSet presAssocID="{7B25677F-039A-8641-B6E1-54816FBFD76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3F38800-D6B4-ED45-99C3-8E763A7BBC07}" type="pres">
      <dgm:prSet presAssocID="{7B25677F-039A-8641-B6E1-54816FBFD766}" presName="hierChild2" presStyleCnt="0"/>
      <dgm:spPr/>
    </dgm:pt>
    <dgm:pt modelId="{8F0A86DB-8D88-2049-A2E0-351516966113}" type="pres">
      <dgm:prSet presAssocID="{1D3ED424-4DD3-7741-9512-FDF7B5E4839F}" presName="Name10" presStyleLbl="parChTrans1D2" presStyleIdx="0" presStyleCnt="3"/>
      <dgm:spPr/>
      <dgm:t>
        <a:bodyPr/>
        <a:lstStyle/>
        <a:p>
          <a:endParaRPr lang="fr-FR"/>
        </a:p>
      </dgm:t>
    </dgm:pt>
    <dgm:pt modelId="{38E06108-DD1C-FC46-922D-77A03C8881B9}" type="pres">
      <dgm:prSet presAssocID="{51A2E76F-CB57-C24A-A123-9996941DBB15}" presName="hierRoot2" presStyleCnt="0"/>
      <dgm:spPr/>
    </dgm:pt>
    <dgm:pt modelId="{85F6E17C-6C31-EE41-85BD-35F2B1411E64}" type="pres">
      <dgm:prSet presAssocID="{51A2E76F-CB57-C24A-A123-9996941DBB15}" presName="composite2" presStyleCnt="0"/>
      <dgm:spPr/>
    </dgm:pt>
    <dgm:pt modelId="{F186B484-8441-EB45-BED6-DEB8DC6CD43E}" type="pres">
      <dgm:prSet presAssocID="{51A2E76F-CB57-C24A-A123-9996941DBB15}" presName="background2" presStyleLbl="node2" presStyleIdx="0" presStyleCnt="3"/>
      <dgm:spPr/>
    </dgm:pt>
    <dgm:pt modelId="{37BD6A9D-033F-2E4B-81D1-850837753EF4}" type="pres">
      <dgm:prSet presAssocID="{51A2E76F-CB57-C24A-A123-9996941DBB15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E5DFBCC-D863-874B-BB83-6EDD9CB51A41}" type="pres">
      <dgm:prSet presAssocID="{51A2E76F-CB57-C24A-A123-9996941DBB15}" presName="hierChild3" presStyleCnt="0"/>
      <dgm:spPr/>
    </dgm:pt>
    <dgm:pt modelId="{630450B2-6D3B-7340-A85D-9B35A510ACF7}" type="pres">
      <dgm:prSet presAssocID="{37129530-390C-804A-BCD8-F0E7FC4C0A33}" presName="Name10" presStyleLbl="parChTrans1D2" presStyleIdx="1" presStyleCnt="3"/>
      <dgm:spPr/>
      <dgm:t>
        <a:bodyPr/>
        <a:lstStyle/>
        <a:p>
          <a:endParaRPr lang="fr-FR"/>
        </a:p>
      </dgm:t>
    </dgm:pt>
    <dgm:pt modelId="{204F4AC7-4F89-9A4B-8BBE-8C0A48F037F4}" type="pres">
      <dgm:prSet presAssocID="{B3A741B6-6041-5F40-AF71-140A27234970}" presName="hierRoot2" presStyleCnt="0"/>
      <dgm:spPr/>
    </dgm:pt>
    <dgm:pt modelId="{371C840A-F710-E844-B1C7-AFF176B42CB5}" type="pres">
      <dgm:prSet presAssocID="{B3A741B6-6041-5F40-AF71-140A27234970}" presName="composite2" presStyleCnt="0"/>
      <dgm:spPr/>
    </dgm:pt>
    <dgm:pt modelId="{0A54A1C7-BDEE-E54A-B144-ACE664413582}" type="pres">
      <dgm:prSet presAssocID="{B3A741B6-6041-5F40-AF71-140A27234970}" presName="background2" presStyleLbl="node2" presStyleIdx="1" presStyleCnt="3"/>
      <dgm:spPr/>
    </dgm:pt>
    <dgm:pt modelId="{ED379116-E9DF-8341-BCF9-E2ECCC6522F4}" type="pres">
      <dgm:prSet presAssocID="{B3A741B6-6041-5F40-AF71-140A27234970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38D16BF-212F-8A44-9EBC-9E3A662CF32B}" type="pres">
      <dgm:prSet presAssocID="{B3A741B6-6041-5F40-AF71-140A27234970}" presName="hierChild3" presStyleCnt="0"/>
      <dgm:spPr/>
    </dgm:pt>
    <dgm:pt modelId="{5FB153AA-72E0-B04F-BB11-E22EEAE46AEC}" type="pres">
      <dgm:prSet presAssocID="{45E14D33-52BB-8A41-B7FD-C62B84A2154B}" presName="Name10" presStyleLbl="parChTrans1D2" presStyleIdx="2" presStyleCnt="3"/>
      <dgm:spPr/>
      <dgm:t>
        <a:bodyPr/>
        <a:lstStyle/>
        <a:p>
          <a:endParaRPr lang="fr-FR"/>
        </a:p>
      </dgm:t>
    </dgm:pt>
    <dgm:pt modelId="{C2E2FE65-BF6D-A343-A067-3082DB9E8ABC}" type="pres">
      <dgm:prSet presAssocID="{C28C0FDA-74DF-B149-A6F6-E3D39A8C3DFD}" presName="hierRoot2" presStyleCnt="0"/>
      <dgm:spPr/>
    </dgm:pt>
    <dgm:pt modelId="{09EBD286-4D12-8F4D-9341-7687F34CBB5F}" type="pres">
      <dgm:prSet presAssocID="{C28C0FDA-74DF-B149-A6F6-E3D39A8C3DFD}" presName="composite2" presStyleCnt="0"/>
      <dgm:spPr/>
    </dgm:pt>
    <dgm:pt modelId="{3B6AE20A-E556-2048-A45B-549B0B66C5EB}" type="pres">
      <dgm:prSet presAssocID="{C28C0FDA-74DF-B149-A6F6-E3D39A8C3DFD}" presName="background2" presStyleLbl="node2" presStyleIdx="2" presStyleCnt="3"/>
      <dgm:spPr/>
    </dgm:pt>
    <dgm:pt modelId="{D2988B29-B9E2-4C47-A197-4E02DFB554B2}" type="pres">
      <dgm:prSet presAssocID="{C28C0FDA-74DF-B149-A6F6-E3D39A8C3DFD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E495759-37D6-A147-AC9B-1CA2F56BAB6F}" type="pres">
      <dgm:prSet presAssocID="{C28C0FDA-74DF-B149-A6F6-E3D39A8C3DFD}" presName="hierChild3" presStyleCnt="0"/>
      <dgm:spPr/>
    </dgm:pt>
  </dgm:ptLst>
  <dgm:cxnLst>
    <dgm:cxn modelId="{C2C79AA5-53D8-2547-85B0-0840A61122DB}" type="presOf" srcId="{B3A741B6-6041-5F40-AF71-140A27234970}" destId="{ED379116-E9DF-8341-BCF9-E2ECCC6522F4}" srcOrd="0" destOrd="0" presId="urn:microsoft.com/office/officeart/2005/8/layout/hierarchy1"/>
    <dgm:cxn modelId="{A6BAFC12-22D6-514D-9D07-3372A500FD25}" type="presOf" srcId="{7B25677F-039A-8641-B6E1-54816FBFD766}" destId="{DCFE546B-EB67-804B-8BBD-F21A0017AD87}" srcOrd="0" destOrd="0" presId="urn:microsoft.com/office/officeart/2005/8/layout/hierarchy1"/>
    <dgm:cxn modelId="{B2933051-BA49-3D4C-847F-37DC02CC128D}" type="presOf" srcId="{45E14D33-52BB-8A41-B7FD-C62B84A2154B}" destId="{5FB153AA-72E0-B04F-BB11-E22EEAE46AEC}" srcOrd="0" destOrd="0" presId="urn:microsoft.com/office/officeart/2005/8/layout/hierarchy1"/>
    <dgm:cxn modelId="{91E58708-BE53-384C-813E-04807FE25CDA}" srcId="{FE6D0412-E8BD-9D48-B035-2C3FEE59162F}" destId="{7B25677F-039A-8641-B6E1-54816FBFD766}" srcOrd="0" destOrd="0" parTransId="{4DB60C08-8ABC-0143-822B-A8808A427025}" sibTransId="{C893DDCF-D776-8A4B-A511-9F54B79E7894}"/>
    <dgm:cxn modelId="{D516DB30-803A-FB4A-B266-3C6FED1D06ED}" type="presOf" srcId="{FE6D0412-E8BD-9D48-B035-2C3FEE59162F}" destId="{F5061AB3-C07F-9340-A50F-6FAE2EEF0B28}" srcOrd="0" destOrd="0" presId="urn:microsoft.com/office/officeart/2005/8/layout/hierarchy1"/>
    <dgm:cxn modelId="{6ED3B010-E2F1-F14F-A823-A525156C1AB7}" srcId="{7B25677F-039A-8641-B6E1-54816FBFD766}" destId="{B3A741B6-6041-5F40-AF71-140A27234970}" srcOrd="1" destOrd="0" parTransId="{37129530-390C-804A-BCD8-F0E7FC4C0A33}" sibTransId="{EB642F4D-EB09-7C40-ADDD-45A6EF7FEC50}"/>
    <dgm:cxn modelId="{BDDC667A-D5B2-E44D-AD28-6B9FAC19BBF3}" srcId="{7B25677F-039A-8641-B6E1-54816FBFD766}" destId="{51A2E76F-CB57-C24A-A123-9996941DBB15}" srcOrd="0" destOrd="0" parTransId="{1D3ED424-4DD3-7741-9512-FDF7B5E4839F}" sibTransId="{B2896D51-E2CC-944C-8763-51283898B1F2}"/>
    <dgm:cxn modelId="{8120C7F4-390B-B94B-9F66-ECA8902EAA9E}" type="presOf" srcId="{C28C0FDA-74DF-B149-A6F6-E3D39A8C3DFD}" destId="{D2988B29-B9E2-4C47-A197-4E02DFB554B2}" srcOrd="0" destOrd="0" presId="urn:microsoft.com/office/officeart/2005/8/layout/hierarchy1"/>
    <dgm:cxn modelId="{D158C0B0-98E5-2C4A-8143-1573B784EF50}" type="presOf" srcId="{37129530-390C-804A-BCD8-F0E7FC4C0A33}" destId="{630450B2-6D3B-7340-A85D-9B35A510ACF7}" srcOrd="0" destOrd="0" presId="urn:microsoft.com/office/officeart/2005/8/layout/hierarchy1"/>
    <dgm:cxn modelId="{D2D99008-105B-7048-A1AB-C2ABF0BB3074}" type="presOf" srcId="{51A2E76F-CB57-C24A-A123-9996941DBB15}" destId="{37BD6A9D-033F-2E4B-81D1-850837753EF4}" srcOrd="0" destOrd="0" presId="urn:microsoft.com/office/officeart/2005/8/layout/hierarchy1"/>
    <dgm:cxn modelId="{116ED3C1-3C13-724B-A5D0-41C099D678C4}" type="presOf" srcId="{1D3ED424-4DD3-7741-9512-FDF7B5E4839F}" destId="{8F0A86DB-8D88-2049-A2E0-351516966113}" srcOrd="0" destOrd="0" presId="urn:microsoft.com/office/officeart/2005/8/layout/hierarchy1"/>
    <dgm:cxn modelId="{733FCE2A-CDDC-8343-889C-C0CD7E5987EF}" srcId="{7B25677F-039A-8641-B6E1-54816FBFD766}" destId="{C28C0FDA-74DF-B149-A6F6-E3D39A8C3DFD}" srcOrd="2" destOrd="0" parTransId="{45E14D33-52BB-8A41-B7FD-C62B84A2154B}" sibTransId="{E45E54C1-5467-4243-93A1-F1E780CAFA3C}"/>
    <dgm:cxn modelId="{44EEDF06-2C6A-2F4B-A527-DBBF6EECDBBA}" type="presParOf" srcId="{F5061AB3-C07F-9340-A50F-6FAE2EEF0B28}" destId="{6966D910-D842-3D4B-BE3F-26BE8D4F3893}" srcOrd="0" destOrd="0" presId="urn:microsoft.com/office/officeart/2005/8/layout/hierarchy1"/>
    <dgm:cxn modelId="{AFEA0B62-9F67-464E-B0F7-C984850BF914}" type="presParOf" srcId="{6966D910-D842-3D4B-BE3F-26BE8D4F3893}" destId="{79596B31-EE66-BB44-A032-785A7E37FE1D}" srcOrd="0" destOrd="0" presId="urn:microsoft.com/office/officeart/2005/8/layout/hierarchy1"/>
    <dgm:cxn modelId="{C0E35114-36E9-6449-81F3-C4EBB1EA8627}" type="presParOf" srcId="{79596B31-EE66-BB44-A032-785A7E37FE1D}" destId="{5CD1BDDE-CB64-DA4E-AD6A-0E316F472763}" srcOrd="0" destOrd="0" presId="urn:microsoft.com/office/officeart/2005/8/layout/hierarchy1"/>
    <dgm:cxn modelId="{98040109-6E28-7D4E-B984-F921260F5C1D}" type="presParOf" srcId="{79596B31-EE66-BB44-A032-785A7E37FE1D}" destId="{DCFE546B-EB67-804B-8BBD-F21A0017AD87}" srcOrd="1" destOrd="0" presId="urn:microsoft.com/office/officeart/2005/8/layout/hierarchy1"/>
    <dgm:cxn modelId="{B2A72AC7-1AE7-9B4D-8C0E-1B931C11AAD7}" type="presParOf" srcId="{6966D910-D842-3D4B-BE3F-26BE8D4F3893}" destId="{63F38800-D6B4-ED45-99C3-8E763A7BBC07}" srcOrd="1" destOrd="0" presId="urn:microsoft.com/office/officeart/2005/8/layout/hierarchy1"/>
    <dgm:cxn modelId="{AF7BCDFF-C6E3-8E41-882F-8D5B5FC40D75}" type="presParOf" srcId="{63F38800-D6B4-ED45-99C3-8E763A7BBC07}" destId="{8F0A86DB-8D88-2049-A2E0-351516966113}" srcOrd="0" destOrd="0" presId="urn:microsoft.com/office/officeart/2005/8/layout/hierarchy1"/>
    <dgm:cxn modelId="{CE4021EA-19BE-3D49-9E4E-A6306611149D}" type="presParOf" srcId="{63F38800-D6B4-ED45-99C3-8E763A7BBC07}" destId="{38E06108-DD1C-FC46-922D-77A03C8881B9}" srcOrd="1" destOrd="0" presId="urn:microsoft.com/office/officeart/2005/8/layout/hierarchy1"/>
    <dgm:cxn modelId="{B3C801C3-5E02-9049-816C-59E75A2DE39A}" type="presParOf" srcId="{38E06108-DD1C-FC46-922D-77A03C8881B9}" destId="{85F6E17C-6C31-EE41-85BD-35F2B1411E64}" srcOrd="0" destOrd="0" presId="urn:microsoft.com/office/officeart/2005/8/layout/hierarchy1"/>
    <dgm:cxn modelId="{707F0652-492D-1A4C-AAA1-E02301761644}" type="presParOf" srcId="{85F6E17C-6C31-EE41-85BD-35F2B1411E64}" destId="{F186B484-8441-EB45-BED6-DEB8DC6CD43E}" srcOrd="0" destOrd="0" presId="urn:microsoft.com/office/officeart/2005/8/layout/hierarchy1"/>
    <dgm:cxn modelId="{B567B0C5-1064-EE42-8555-7C28C1C0AF83}" type="presParOf" srcId="{85F6E17C-6C31-EE41-85BD-35F2B1411E64}" destId="{37BD6A9D-033F-2E4B-81D1-850837753EF4}" srcOrd="1" destOrd="0" presId="urn:microsoft.com/office/officeart/2005/8/layout/hierarchy1"/>
    <dgm:cxn modelId="{6EC57BF7-931A-4E47-BFA9-7123F772E7B5}" type="presParOf" srcId="{38E06108-DD1C-FC46-922D-77A03C8881B9}" destId="{DE5DFBCC-D863-874B-BB83-6EDD9CB51A41}" srcOrd="1" destOrd="0" presId="urn:microsoft.com/office/officeart/2005/8/layout/hierarchy1"/>
    <dgm:cxn modelId="{43C606B4-10D0-F449-A50F-3CDEA96BDF49}" type="presParOf" srcId="{63F38800-D6B4-ED45-99C3-8E763A7BBC07}" destId="{630450B2-6D3B-7340-A85D-9B35A510ACF7}" srcOrd="2" destOrd="0" presId="urn:microsoft.com/office/officeart/2005/8/layout/hierarchy1"/>
    <dgm:cxn modelId="{47DE6A92-9B29-DA4E-9934-A0CC1CEC0B6F}" type="presParOf" srcId="{63F38800-D6B4-ED45-99C3-8E763A7BBC07}" destId="{204F4AC7-4F89-9A4B-8BBE-8C0A48F037F4}" srcOrd="3" destOrd="0" presId="urn:microsoft.com/office/officeart/2005/8/layout/hierarchy1"/>
    <dgm:cxn modelId="{F4B83365-D572-DE46-91EC-DC31C059F16C}" type="presParOf" srcId="{204F4AC7-4F89-9A4B-8BBE-8C0A48F037F4}" destId="{371C840A-F710-E844-B1C7-AFF176B42CB5}" srcOrd="0" destOrd="0" presId="urn:microsoft.com/office/officeart/2005/8/layout/hierarchy1"/>
    <dgm:cxn modelId="{E7E239C9-E197-B348-B380-49C4D25151EB}" type="presParOf" srcId="{371C840A-F710-E844-B1C7-AFF176B42CB5}" destId="{0A54A1C7-BDEE-E54A-B144-ACE664413582}" srcOrd="0" destOrd="0" presId="urn:microsoft.com/office/officeart/2005/8/layout/hierarchy1"/>
    <dgm:cxn modelId="{346A660F-B82A-5547-B0D4-B2CEA24AEFF3}" type="presParOf" srcId="{371C840A-F710-E844-B1C7-AFF176B42CB5}" destId="{ED379116-E9DF-8341-BCF9-E2ECCC6522F4}" srcOrd="1" destOrd="0" presId="urn:microsoft.com/office/officeart/2005/8/layout/hierarchy1"/>
    <dgm:cxn modelId="{F62017A3-1CE2-6947-8554-E327D9B2D700}" type="presParOf" srcId="{204F4AC7-4F89-9A4B-8BBE-8C0A48F037F4}" destId="{C38D16BF-212F-8A44-9EBC-9E3A662CF32B}" srcOrd="1" destOrd="0" presId="urn:microsoft.com/office/officeart/2005/8/layout/hierarchy1"/>
    <dgm:cxn modelId="{BAA26E1B-B0B8-4A46-B8F0-92F31F3BA273}" type="presParOf" srcId="{63F38800-D6B4-ED45-99C3-8E763A7BBC07}" destId="{5FB153AA-72E0-B04F-BB11-E22EEAE46AEC}" srcOrd="4" destOrd="0" presId="urn:microsoft.com/office/officeart/2005/8/layout/hierarchy1"/>
    <dgm:cxn modelId="{38A1548E-9EFE-D643-A68B-45FF621EB902}" type="presParOf" srcId="{63F38800-D6B4-ED45-99C3-8E763A7BBC07}" destId="{C2E2FE65-BF6D-A343-A067-3082DB9E8ABC}" srcOrd="5" destOrd="0" presId="urn:microsoft.com/office/officeart/2005/8/layout/hierarchy1"/>
    <dgm:cxn modelId="{5C02FF96-A198-2145-8EE5-E1A237C1EB6A}" type="presParOf" srcId="{C2E2FE65-BF6D-A343-A067-3082DB9E8ABC}" destId="{09EBD286-4D12-8F4D-9341-7687F34CBB5F}" srcOrd="0" destOrd="0" presId="urn:microsoft.com/office/officeart/2005/8/layout/hierarchy1"/>
    <dgm:cxn modelId="{A1AD807B-B54D-A54E-81E0-DA193135EC44}" type="presParOf" srcId="{09EBD286-4D12-8F4D-9341-7687F34CBB5F}" destId="{3B6AE20A-E556-2048-A45B-549B0B66C5EB}" srcOrd="0" destOrd="0" presId="urn:microsoft.com/office/officeart/2005/8/layout/hierarchy1"/>
    <dgm:cxn modelId="{BC73E481-751C-344B-9ADA-2D988DA25C89}" type="presParOf" srcId="{09EBD286-4D12-8F4D-9341-7687F34CBB5F}" destId="{D2988B29-B9E2-4C47-A197-4E02DFB554B2}" srcOrd="1" destOrd="0" presId="urn:microsoft.com/office/officeart/2005/8/layout/hierarchy1"/>
    <dgm:cxn modelId="{8CB662F2-6C6D-3F43-8D41-8A143F3A9C3F}" type="presParOf" srcId="{C2E2FE65-BF6D-A343-A067-3082DB9E8ABC}" destId="{0E495759-37D6-A147-AC9B-1CA2F56BAB6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B153AA-72E0-B04F-BB11-E22EEAE46AEC}">
      <dsp:nvSpPr>
        <dsp:cNvPr id="0" name=""/>
        <dsp:cNvSpPr/>
      </dsp:nvSpPr>
      <dsp:spPr>
        <a:xfrm>
          <a:off x="4310380" y="2132858"/>
          <a:ext cx="3058979" cy="7278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6041"/>
              </a:lnTo>
              <a:lnTo>
                <a:pt x="3058979" y="496041"/>
              </a:lnTo>
              <a:lnTo>
                <a:pt x="3058979" y="72789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0450B2-6D3B-7340-A85D-9B35A510ACF7}">
      <dsp:nvSpPr>
        <dsp:cNvPr id="0" name=""/>
        <dsp:cNvSpPr/>
      </dsp:nvSpPr>
      <dsp:spPr>
        <a:xfrm>
          <a:off x="4264660" y="2132858"/>
          <a:ext cx="91440" cy="72789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2789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0A86DB-8D88-2049-A2E0-351516966113}">
      <dsp:nvSpPr>
        <dsp:cNvPr id="0" name=""/>
        <dsp:cNvSpPr/>
      </dsp:nvSpPr>
      <dsp:spPr>
        <a:xfrm>
          <a:off x="1251400" y="2132858"/>
          <a:ext cx="3058979" cy="727898"/>
        </a:xfrm>
        <a:custGeom>
          <a:avLst/>
          <a:gdLst/>
          <a:ahLst/>
          <a:cxnLst/>
          <a:rect l="0" t="0" r="0" b="0"/>
          <a:pathLst>
            <a:path>
              <a:moveTo>
                <a:pt x="3058979" y="0"/>
              </a:moveTo>
              <a:lnTo>
                <a:pt x="3058979" y="496041"/>
              </a:lnTo>
              <a:lnTo>
                <a:pt x="0" y="496041"/>
              </a:lnTo>
              <a:lnTo>
                <a:pt x="0" y="72789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D1BDDE-CB64-DA4E-AD6A-0E316F472763}">
      <dsp:nvSpPr>
        <dsp:cNvPr id="0" name=""/>
        <dsp:cNvSpPr/>
      </dsp:nvSpPr>
      <dsp:spPr>
        <a:xfrm>
          <a:off x="3058979" y="543579"/>
          <a:ext cx="2502801" cy="15892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FE546B-EB67-804B-8BBD-F21A0017AD87}">
      <dsp:nvSpPr>
        <dsp:cNvPr id="0" name=""/>
        <dsp:cNvSpPr/>
      </dsp:nvSpPr>
      <dsp:spPr>
        <a:xfrm>
          <a:off x="3337068" y="807764"/>
          <a:ext cx="2502801" cy="15892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Les instruments de l’internalisation des externalités</a:t>
          </a:r>
          <a:endParaRPr lang="fr-FR" sz="1600" kern="1200" dirty="0"/>
        </a:p>
      </dsp:txBody>
      <dsp:txXfrm>
        <a:off x="3383616" y="854312"/>
        <a:ext cx="2409705" cy="1496182"/>
      </dsp:txXfrm>
    </dsp:sp>
    <dsp:sp modelId="{F186B484-8441-EB45-BED6-DEB8DC6CD43E}">
      <dsp:nvSpPr>
        <dsp:cNvPr id="0" name=""/>
        <dsp:cNvSpPr/>
      </dsp:nvSpPr>
      <dsp:spPr>
        <a:xfrm>
          <a:off x="0" y="2860756"/>
          <a:ext cx="2502801" cy="15892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BD6A9D-033F-2E4B-81D1-850837753EF4}">
      <dsp:nvSpPr>
        <dsp:cNvPr id="0" name=""/>
        <dsp:cNvSpPr/>
      </dsp:nvSpPr>
      <dsp:spPr>
        <a:xfrm>
          <a:off x="278089" y="3124941"/>
          <a:ext cx="2502801" cy="15892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La politique réglementaire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(les normes environnementales)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 dirty="0"/>
        </a:p>
      </dsp:txBody>
      <dsp:txXfrm>
        <a:off x="324637" y="3171489"/>
        <a:ext cx="2409705" cy="1496182"/>
      </dsp:txXfrm>
    </dsp:sp>
    <dsp:sp modelId="{0A54A1C7-BDEE-E54A-B144-ACE664413582}">
      <dsp:nvSpPr>
        <dsp:cNvPr id="0" name=""/>
        <dsp:cNvSpPr/>
      </dsp:nvSpPr>
      <dsp:spPr>
        <a:xfrm>
          <a:off x="3058979" y="2860756"/>
          <a:ext cx="2502801" cy="15892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379116-E9DF-8341-BCF9-E2ECCC6522F4}">
      <dsp:nvSpPr>
        <dsp:cNvPr id="0" name=""/>
        <dsp:cNvSpPr/>
      </dsp:nvSpPr>
      <dsp:spPr>
        <a:xfrm>
          <a:off x="3337068" y="3124941"/>
          <a:ext cx="2502801" cy="15892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La politique fiscale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(les taxes environnementales)</a:t>
          </a:r>
          <a:endParaRPr lang="fr-FR" sz="1600" kern="1200" dirty="0"/>
        </a:p>
      </dsp:txBody>
      <dsp:txXfrm>
        <a:off x="3383616" y="3171489"/>
        <a:ext cx="2409705" cy="1496182"/>
      </dsp:txXfrm>
    </dsp:sp>
    <dsp:sp modelId="{3B6AE20A-E556-2048-A45B-549B0B66C5EB}">
      <dsp:nvSpPr>
        <dsp:cNvPr id="0" name=""/>
        <dsp:cNvSpPr/>
      </dsp:nvSpPr>
      <dsp:spPr>
        <a:xfrm>
          <a:off x="6117959" y="2860756"/>
          <a:ext cx="2502801" cy="15892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988B29-B9E2-4C47-A197-4E02DFB554B2}">
      <dsp:nvSpPr>
        <dsp:cNvPr id="0" name=""/>
        <dsp:cNvSpPr/>
      </dsp:nvSpPr>
      <dsp:spPr>
        <a:xfrm>
          <a:off x="6396048" y="3124941"/>
          <a:ext cx="2502801" cy="15892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La création de marché des permis d’émission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(Les droits à polluer)</a:t>
          </a:r>
          <a:endParaRPr lang="fr-FR" sz="1600" kern="1200" dirty="0"/>
        </a:p>
      </dsp:txBody>
      <dsp:txXfrm>
        <a:off x="6442596" y="3171489"/>
        <a:ext cx="2409705" cy="1496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7262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4062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07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18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6805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3901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405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31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417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070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52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7CBE1-32EB-594C-9B11-32E1423EEC2F}" type="datetimeFigureOut">
              <a:rPr lang="fr-FR" smtClean="0"/>
              <a:t>29/03/16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7EB40-03DA-D34A-9CE5-B55481C5A54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133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nal-educatif.fr/videos/economie/5/marchepollution/un-marche-pour-depolluer.htm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e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pollution : comment remédier aux limites du marché ?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5363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59040"/>
          </a:xfrm>
        </p:spPr>
        <p:txBody>
          <a:bodyPr>
            <a:noAutofit/>
          </a:bodyPr>
          <a:lstStyle/>
          <a:p>
            <a:r>
              <a:rPr lang="fr-FR" sz="3200" dirty="0" smtClean="0"/>
              <a:t>L’exemple de la conduite alternée </a:t>
            </a:r>
            <a:r>
              <a:rPr lang="fr-FR" sz="3200" dirty="0"/>
              <a:t>: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http</a:t>
            </a:r>
            <a:r>
              <a:rPr lang="fr-FR" sz="2400" dirty="0"/>
              <a:t>://</a:t>
            </a:r>
            <a:r>
              <a:rPr lang="fr-FR" sz="2400" dirty="0" err="1"/>
              <a:t>www.francetvinfo.fr</a:t>
            </a:r>
            <a:r>
              <a:rPr lang="fr-FR" sz="2400" dirty="0"/>
              <a:t>/circulation-alternee-les-automobiles-vraies-responsables-de-la-pollution_553939.html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18240"/>
            <a:ext cx="9144000" cy="563976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fr-FR" dirty="0" smtClean="0">
                <a:solidFill>
                  <a:schemeClr val="tx2"/>
                </a:solidFill>
              </a:rPr>
              <a:t>Après avoir vu le document vidéo ci-dessus, vous répondrez aux questions suivantes :</a:t>
            </a: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1. En quoi consiste la conduite alternée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2. Pourquoi les pouvoirs publics imposent-ils cette contrainte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3. A quoi expose une transgression de la règlementation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4. Est-il possible de la contourner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5. L’efficacité du dispositif pourrait-il être amélioré ?</a:t>
            </a:r>
          </a:p>
          <a:p>
            <a:pPr marL="514350" indent="-514350">
              <a:buAutoNum type="arabicPeriod"/>
            </a:pPr>
            <a:endParaRPr lang="fr-FR" dirty="0"/>
          </a:p>
          <a:p>
            <a:pPr marL="514350" indent="-514350">
              <a:buAutoNum type="arabicPeriod"/>
            </a:pPr>
            <a:endParaRPr lang="fr-FR" dirty="0" smtClean="0"/>
          </a:p>
          <a:p>
            <a:pPr marL="514350" indent="-514350"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1363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Les taxes environnementales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fr-FR" dirty="0"/>
              <a:t>Le principe est celui du pollueur-payeur. </a:t>
            </a:r>
          </a:p>
          <a:p>
            <a:pPr marL="0" indent="0" algn="just">
              <a:buNone/>
            </a:pPr>
            <a:endParaRPr lang="fr-FR" dirty="0"/>
          </a:p>
          <a:p>
            <a:pPr marL="0" indent="0" algn="just">
              <a:buNone/>
            </a:pPr>
            <a:r>
              <a:rPr lang="fr-FR" dirty="0" smtClean="0"/>
              <a:t>Il s’agit </a:t>
            </a:r>
            <a:r>
              <a:rPr lang="fr-FR" dirty="0"/>
              <a:t>d’inciter les pollueurs à modifier leur comportement en augmentant leurs coûts de production ou leurs dépenses de consommation au  moyen d’un instrument de politique fiscale.</a:t>
            </a:r>
          </a:p>
          <a:p>
            <a:pPr marL="0" indent="0" algn="just">
              <a:buNone/>
            </a:pPr>
            <a:endParaRPr lang="fr-FR" dirty="0"/>
          </a:p>
          <a:p>
            <a:pPr marL="0" indent="0" algn="just">
              <a:buNone/>
            </a:pPr>
            <a:r>
              <a:rPr lang="fr-FR" dirty="0"/>
              <a:t>La taxe carbone a un effet direct sur les prix et peut conduire à une baisse des quantités de CO2 émises.</a:t>
            </a:r>
          </a:p>
          <a:p>
            <a:pPr marL="0" indent="0" algn="just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3410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054364" cy="1417638"/>
          </a:xfrm>
        </p:spPr>
        <p:txBody>
          <a:bodyPr>
            <a:noAutofit/>
          </a:bodyPr>
          <a:lstStyle/>
          <a:p>
            <a:r>
              <a:rPr lang="fr-FR" sz="2800" dirty="0" smtClean="0"/>
              <a:t>L’exemple de la taxe sur les carburants :</a:t>
            </a:r>
            <a:br>
              <a:rPr lang="fr-FR" sz="2800" dirty="0" smtClean="0"/>
            </a:br>
            <a:r>
              <a:rPr lang="fr-FR" sz="2000" dirty="0"/>
              <a:t>http://</a:t>
            </a:r>
            <a:r>
              <a:rPr lang="fr-FR" sz="2000" dirty="0" err="1"/>
              <a:t>www.francetvinfo.fr</a:t>
            </a:r>
            <a:r>
              <a:rPr lang="fr-FR" sz="2000" dirty="0"/>
              <a:t>/</a:t>
            </a:r>
            <a:r>
              <a:rPr lang="fr-FR" sz="2000" dirty="0" err="1"/>
              <a:t>economie</a:t>
            </a:r>
            <a:r>
              <a:rPr lang="fr-FR" sz="2000" dirty="0"/>
              <a:t>/automobile/</a:t>
            </a:r>
            <a:r>
              <a:rPr lang="fr-FR" sz="2000" dirty="0" err="1"/>
              <a:t>volkswagen</a:t>
            </a:r>
            <a:r>
              <a:rPr lang="fr-FR" sz="2000" dirty="0"/>
              <a:t>/le-diesel-bientot-taxe-comme-l-essence_1116935.html</a:t>
            </a:r>
            <a:br>
              <a:rPr lang="fr-FR" sz="2000" dirty="0"/>
            </a:b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071360"/>
            <a:ext cx="9144000" cy="578664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fr-FR" dirty="0">
                <a:solidFill>
                  <a:schemeClr val="tx2"/>
                </a:solidFill>
              </a:rPr>
              <a:t>Après avoir vu le document vidéo ci-dessus, vous répondrez aux questions suivantes :</a:t>
            </a:r>
          </a:p>
          <a:p>
            <a:pPr marL="514350" indent="-514350" algn="just">
              <a:buAutoNum type="arabicPeriod"/>
            </a:pPr>
            <a:r>
              <a:rPr lang="fr-FR" dirty="0" smtClean="0">
                <a:solidFill>
                  <a:schemeClr val="tx2"/>
                </a:solidFill>
              </a:rPr>
              <a:t>Quel est l’écart de prix entre l’essence et le diesel ?</a:t>
            </a:r>
          </a:p>
          <a:p>
            <a:pPr marL="0" indent="0" algn="just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dirty="0" smtClean="0">
                <a:solidFill>
                  <a:schemeClr val="tx2"/>
                </a:solidFill>
              </a:rPr>
              <a:t>2. Pourquoi les automobilistes ont pu avoir une préférence pour les véhicules au diesel ?</a:t>
            </a:r>
          </a:p>
          <a:p>
            <a:pPr marL="0" indent="0" algn="just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dirty="0" smtClean="0">
                <a:solidFill>
                  <a:schemeClr val="tx2"/>
                </a:solidFill>
              </a:rPr>
              <a:t>3. Quelles mesures les pouvoirs </a:t>
            </a:r>
            <a:r>
              <a:rPr lang="fr-FR" smtClean="0">
                <a:solidFill>
                  <a:schemeClr val="tx2"/>
                </a:solidFill>
              </a:rPr>
              <a:t>publics proposent-ils </a:t>
            </a:r>
            <a:r>
              <a:rPr lang="fr-FR" dirty="0" smtClean="0">
                <a:solidFill>
                  <a:schemeClr val="tx2"/>
                </a:solidFill>
              </a:rPr>
              <a:t>d’adopter ?</a:t>
            </a:r>
          </a:p>
          <a:p>
            <a:pPr marL="0" indent="0" algn="just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dirty="0" smtClean="0">
                <a:solidFill>
                  <a:schemeClr val="tx2"/>
                </a:solidFill>
              </a:rPr>
              <a:t>4. Comment évolue l’immatriculation de véhicules au diesel ?</a:t>
            </a:r>
            <a:endParaRPr lang="fr-FR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dirty="0" smtClean="0">
                <a:solidFill>
                  <a:schemeClr val="tx2"/>
                </a:solidFill>
              </a:rPr>
              <a:t>5. Pourquoi cette tendance pourrait-être renforcée par les mesures adoptées ?</a:t>
            </a:r>
          </a:p>
          <a:p>
            <a:pPr marL="0" indent="0" algn="just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514350" indent="-514350" algn="just">
              <a:buAutoNum type="arabicPeriod"/>
            </a:pPr>
            <a:endParaRPr lang="fr-FR" dirty="0" smtClean="0">
              <a:solidFill>
                <a:schemeClr val="tx2"/>
              </a:solidFill>
            </a:endParaRPr>
          </a:p>
          <a:p>
            <a:pPr marL="514350" indent="-514350" algn="just">
              <a:buAutoNum type="arabicPeriod"/>
            </a:pPr>
            <a:endParaRPr lang="fr-FR" dirty="0" smtClean="0"/>
          </a:p>
          <a:p>
            <a:pPr marL="514350" indent="-514350">
              <a:buAutoNum type="arabicPeriod"/>
            </a:pPr>
            <a:endParaRPr lang="fr-FR" dirty="0" smtClean="0"/>
          </a:p>
          <a:p>
            <a:pPr marL="514350" indent="-514350"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2957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Le marché des permis d’émission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6375" y="1417638"/>
            <a:ext cx="8826499" cy="544036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fr-FR" dirty="0" smtClean="0"/>
              <a:t>C’est un marché sur lequel s’échangent des quotas d’</a:t>
            </a:r>
            <a:r>
              <a:rPr lang="fr-FR" dirty="0"/>
              <a:t>é</a:t>
            </a:r>
            <a:r>
              <a:rPr lang="fr-FR" dirty="0" smtClean="0"/>
              <a:t>mission de produits polluants attribués aux entreprises par les pouvoirs publics :</a:t>
            </a:r>
          </a:p>
          <a:p>
            <a:pPr marL="0" indent="0" algn="just">
              <a:buNone/>
            </a:pPr>
            <a:endParaRPr lang="fr-FR" dirty="0"/>
          </a:p>
          <a:p>
            <a:pPr marL="514350" indent="-514350" algn="just">
              <a:buAutoNum type="arabicPeriod"/>
            </a:pPr>
            <a:r>
              <a:rPr lang="fr-FR" dirty="0" smtClean="0"/>
              <a:t>Les pouvoirs publics fixent pour les industries, un quota global ou permis d’émission polluante.</a:t>
            </a:r>
          </a:p>
          <a:p>
            <a:pPr marL="0" indent="0" algn="just">
              <a:buNone/>
            </a:pPr>
            <a:endParaRPr lang="fr-FR" dirty="0" smtClean="0"/>
          </a:p>
          <a:p>
            <a:pPr marL="0" indent="0" algn="just">
              <a:buNone/>
            </a:pPr>
            <a:r>
              <a:rPr lang="fr-FR" dirty="0" smtClean="0"/>
              <a:t>2.  Ces quotas ou permis d’émission polluante sont répartis.</a:t>
            </a:r>
          </a:p>
          <a:p>
            <a:pPr marL="0" indent="0" algn="just">
              <a:buNone/>
            </a:pPr>
            <a:endParaRPr lang="fr-FR" dirty="0" smtClean="0"/>
          </a:p>
          <a:p>
            <a:pPr marL="0" indent="0" algn="just">
              <a:buNone/>
            </a:pPr>
            <a:r>
              <a:rPr lang="fr-FR" dirty="0" smtClean="0"/>
              <a:t>3. Un marché est créé qui permet aux industriels à besoin de permis d’émission d’en acheter aux industriels disposant d’un excès de permis d’émission.</a:t>
            </a:r>
          </a:p>
          <a:p>
            <a:pPr marL="0" indent="0" algn="just">
              <a:buNone/>
            </a:pPr>
            <a:endParaRPr lang="fr-FR" dirty="0"/>
          </a:p>
          <a:p>
            <a:pPr marL="0" indent="0" algn="just">
              <a:buNone/>
            </a:pPr>
            <a:r>
              <a:rPr lang="fr-FR" dirty="0" smtClean="0"/>
              <a:t>4. L’offre de permis et la demande de permis est équilibrée par un prix.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0856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https</a:t>
            </a:r>
            <a:r>
              <a:rPr lang="fr-FR" dirty="0"/>
              <a:t>://</a:t>
            </a:r>
            <a:r>
              <a:rPr lang="fr-FR" dirty="0" err="1"/>
              <a:t>www.youtube.com</a:t>
            </a:r>
            <a:r>
              <a:rPr lang="fr-FR" dirty="0"/>
              <a:t>/</a:t>
            </a:r>
            <a:r>
              <a:rPr lang="fr-FR" dirty="0" err="1"/>
              <a:t>watch?v</a:t>
            </a:r>
            <a:r>
              <a:rPr lang="fr-FR" dirty="0"/>
              <a:t>=pH9BYRqbofk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544036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r-FR" dirty="0">
                <a:solidFill>
                  <a:schemeClr val="tx2"/>
                </a:solidFill>
              </a:rPr>
              <a:t>Après avoir vu le document vidéo ci-dessus, </a:t>
            </a:r>
            <a:r>
              <a:rPr lang="fr-FR" dirty="0" smtClean="0">
                <a:solidFill>
                  <a:schemeClr val="tx2"/>
                </a:solidFill>
              </a:rPr>
              <a:t>vous répondrez </a:t>
            </a:r>
            <a:r>
              <a:rPr lang="fr-FR" dirty="0">
                <a:solidFill>
                  <a:schemeClr val="tx2"/>
                </a:solidFill>
              </a:rPr>
              <a:t>aux questions suivantes 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FR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1. Qui fixe un plafond et distribue des quotas sur ce marché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1.  Qui fait une offre de permis à polluer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2. Qui fait une demande de permis à polluer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dirty="0" smtClean="0">
                <a:solidFill>
                  <a:schemeClr val="tx2"/>
                </a:solidFill>
              </a:rPr>
              <a:t>3. Si l’offre est supérieure à la demande comment évolue le prix du permis d’émission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dirty="0" smtClean="0">
                <a:solidFill>
                  <a:schemeClr val="tx2"/>
                </a:solidFill>
              </a:rPr>
              <a:t>4. Si l’offre est inférieure à la demande comment évolue le prix du permis d’émission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chemeClr val="tx2"/>
                </a:solidFill>
              </a:rPr>
              <a:t>5. Quels sont les effets d’une hausse du prix du carbone sur les entreprises ?</a:t>
            </a:r>
          </a:p>
          <a:p>
            <a:pPr marL="0" indent="0">
              <a:buNone/>
            </a:pPr>
            <a:r>
              <a:rPr lang="is-IS" dirty="0" smtClean="0">
                <a:solidFill>
                  <a:schemeClr val="tx2"/>
                </a:solidFill>
              </a:rPr>
              <a:t>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1870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>
                <a:hlinkClick r:id="rId2"/>
              </a:rPr>
              <a:t>http</a:t>
            </a:r>
            <a:r>
              <a:rPr lang="fr-FR" dirty="0">
                <a:hlinkClick r:id="rId2"/>
              </a:rPr>
              <a:t>://www.canal-educatif.fr/videos/economie/5/marchepollution/un-marche-pour-depolluer.html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  <a:p>
            <a:pPr marL="0" indent="0" algn="ctr">
              <a:buNone/>
            </a:pPr>
            <a:r>
              <a:rPr lang="fr-FR" dirty="0"/>
              <a:t>A l’aide du document vidéo répondez au </a:t>
            </a:r>
            <a:r>
              <a:rPr lang="fr-FR" dirty="0" smtClean="0"/>
              <a:t>questions suivantes </a:t>
            </a:r>
            <a:r>
              <a:rPr lang="fr-FR" dirty="0"/>
              <a:t>: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8077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-191922"/>
            <a:ext cx="9144000" cy="191922"/>
          </a:xfrm>
        </p:spPr>
        <p:txBody>
          <a:bodyPr>
            <a:noAutofit/>
          </a:bodyPr>
          <a:lstStyle/>
          <a:p>
            <a:r>
              <a:rPr lang="fr-FR" sz="2400" dirty="0" smtClean="0"/>
              <a:t/>
            </a:r>
            <a:br>
              <a:rPr lang="fr-FR" sz="2400" dirty="0" smtClean="0"/>
            </a:b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69120"/>
            <a:ext cx="9144000" cy="67888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1800" dirty="0" smtClean="0">
                <a:solidFill>
                  <a:schemeClr val="tx2"/>
                </a:solidFill>
              </a:rPr>
              <a:t>1. Qu’est-ce que l’internalisation d’un coût ?</a:t>
            </a:r>
          </a:p>
          <a:p>
            <a:pPr marL="0" indent="0">
              <a:buNone/>
            </a:pPr>
            <a:r>
              <a:rPr lang="is-IS" sz="1800" dirty="0" smtClean="0">
                <a:solidFill>
                  <a:schemeClr val="tx2"/>
                </a:solidFill>
              </a:rPr>
              <a:t>…</a:t>
            </a:r>
          </a:p>
          <a:p>
            <a:pPr marL="0" indent="0">
              <a:buNone/>
            </a:pPr>
            <a:endParaRPr lang="is-IS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FR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1800" dirty="0" smtClean="0">
                <a:solidFill>
                  <a:schemeClr val="tx2"/>
                </a:solidFill>
              </a:rPr>
              <a:t>2. Par quels instruments y parvenir ?</a:t>
            </a:r>
          </a:p>
          <a:p>
            <a:pPr marL="0" indent="0">
              <a:buNone/>
            </a:pPr>
            <a:r>
              <a:rPr lang="is-IS" sz="1800" dirty="0" smtClean="0">
                <a:solidFill>
                  <a:schemeClr val="tx2"/>
                </a:solidFill>
              </a:rPr>
              <a:t>…</a:t>
            </a:r>
          </a:p>
          <a:p>
            <a:pPr marL="0" indent="0">
              <a:buNone/>
            </a:pPr>
            <a:endParaRPr lang="fr-FR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FR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1800" dirty="0" smtClean="0">
                <a:solidFill>
                  <a:schemeClr val="tx2"/>
                </a:solidFill>
              </a:rPr>
              <a:t>3. Présentez les avantages et les inconvénients de la politique règlementaire.</a:t>
            </a:r>
          </a:p>
          <a:p>
            <a:pPr marL="0" indent="0">
              <a:buNone/>
            </a:pPr>
            <a:endParaRPr lang="fr-FR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FR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is-IS" sz="1800" dirty="0" smtClean="0">
                <a:solidFill>
                  <a:schemeClr val="tx2"/>
                </a:solidFill>
              </a:rPr>
              <a:t>…</a:t>
            </a:r>
            <a:endParaRPr lang="fr-FR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1800" dirty="0" smtClean="0">
                <a:solidFill>
                  <a:schemeClr val="tx2"/>
                </a:solidFill>
              </a:rPr>
              <a:t>4. Présentez les avantages et les inconvénients de la politique fiscale.</a:t>
            </a:r>
          </a:p>
          <a:p>
            <a:pPr marL="0" indent="0">
              <a:buNone/>
            </a:pPr>
            <a:r>
              <a:rPr lang="is-IS" sz="1800" dirty="0" smtClean="0">
                <a:solidFill>
                  <a:schemeClr val="tx2"/>
                </a:solidFill>
              </a:rPr>
              <a:t>…</a:t>
            </a:r>
          </a:p>
          <a:p>
            <a:pPr marL="0" indent="0">
              <a:buNone/>
            </a:pPr>
            <a:endParaRPr lang="fr-FR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FR" sz="1800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sz="1800" dirty="0" smtClean="0">
                <a:solidFill>
                  <a:schemeClr val="tx2"/>
                </a:solidFill>
              </a:rPr>
              <a:t>5. Présentez les avantages et les inconvénients du marché des permis d’émission.</a:t>
            </a:r>
          </a:p>
          <a:p>
            <a:pPr marL="0" indent="0">
              <a:buNone/>
            </a:pPr>
            <a:r>
              <a:rPr lang="is-IS" sz="1800" dirty="0" smtClean="0">
                <a:solidFill>
                  <a:schemeClr val="tx2"/>
                </a:solidFill>
              </a:rPr>
              <a:t>…</a:t>
            </a:r>
            <a:endParaRPr lang="fr-FR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20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1. L’activité économique engendre des pollutions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0068116"/>
              </p:ext>
            </p:extLst>
          </p:nvPr>
        </p:nvGraphicFramePr>
        <p:xfrm>
          <a:off x="0" y="1643400"/>
          <a:ext cx="9144000" cy="55992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888120">
                <a:tc gridSpan="4">
                  <a:txBody>
                    <a:bodyPr/>
                    <a:lstStyle/>
                    <a:p>
                      <a:pPr algn="ctr"/>
                      <a:r>
                        <a:rPr lang="fr-FR" baseline="0" dirty="0" smtClean="0"/>
                        <a:t>Faites correspondre les photos au principal type de pollution émise en glissant déposant les photos dans le tableau</a:t>
                      </a:r>
                      <a:endParaRPr lang="fr-FR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75392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885">
                <a:tc>
                  <a:txBody>
                    <a:bodyPr/>
                    <a:lstStyle/>
                    <a:p>
                      <a:r>
                        <a:rPr lang="fr-FR" dirty="0" smtClean="0"/>
                        <a:t>Pollution de</a:t>
                      </a:r>
                      <a:r>
                        <a:rPr lang="fr-FR" baseline="0" dirty="0" smtClean="0"/>
                        <a:t> l’air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Pollution des sols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Pollution</a:t>
                      </a:r>
                      <a:r>
                        <a:rPr lang="fr-FR" baseline="0" dirty="0" smtClean="0"/>
                        <a:t> de l’eau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Pollution sonore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735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/>
                    </a:p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" name="Image 4" descr="Capture d’écran 2015-11-09 à 13.14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29" y="2600641"/>
            <a:ext cx="2276461" cy="1653590"/>
          </a:xfrm>
          <a:prstGeom prst="rect">
            <a:avLst/>
          </a:prstGeom>
        </p:spPr>
      </p:pic>
      <p:pic>
        <p:nvPicPr>
          <p:cNvPr id="6" name="Image 5" descr="Capture d’écran 2015-11-09 à 13.11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115" y="2600640"/>
            <a:ext cx="2357558" cy="1653590"/>
          </a:xfrm>
          <a:prstGeom prst="rect">
            <a:avLst/>
          </a:prstGeom>
        </p:spPr>
      </p:pic>
      <p:pic>
        <p:nvPicPr>
          <p:cNvPr id="3" name="Image 2" descr="1006248-Marée_noire_Amoco_Cadiz_197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196" y="2600640"/>
            <a:ext cx="2265419" cy="1653590"/>
          </a:xfrm>
          <a:prstGeom prst="rect">
            <a:avLst/>
          </a:prstGeom>
        </p:spPr>
      </p:pic>
      <p:pic>
        <p:nvPicPr>
          <p:cNvPr id="7" name="Image 6" descr="images-1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837" y="2600641"/>
            <a:ext cx="2393860" cy="165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33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4802"/>
          </a:xfrm>
        </p:spPr>
        <p:txBody>
          <a:bodyPr>
            <a:normAutofit fontScale="90000"/>
          </a:bodyPr>
          <a:lstStyle/>
          <a:p>
            <a:pPr algn="just"/>
            <a:r>
              <a:rPr lang="fr-FR" dirty="0" smtClean="0">
                <a:solidFill>
                  <a:schemeClr val="tx2"/>
                </a:solidFill>
              </a:rPr>
              <a:t>Question relative aux situations précédentes : une même activité peut-elle engendrer plusieurs formes de pollution ?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5658" y="2661120"/>
            <a:ext cx="8151141" cy="34650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000" dirty="0" smtClean="0"/>
              <a:t>Réponse :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2566456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sz="2200" dirty="0"/>
              <a:t/>
            </a:r>
            <a:br>
              <a:rPr lang="fr-FR" sz="2200" dirty="0"/>
            </a:br>
            <a:r>
              <a:rPr lang="fr-FR" sz="2200" dirty="0" smtClean="0"/>
              <a:t/>
            </a:r>
            <a:br>
              <a:rPr lang="fr-FR" sz="2200" dirty="0" smtClean="0"/>
            </a:br>
            <a:r>
              <a:rPr lang="fr-FR" sz="2000" dirty="0" smtClean="0"/>
              <a:t>Pour chaque exemple précédent complétez le tableau en identifiant quels sont les acteurs économiques </a:t>
            </a:r>
            <a:r>
              <a:rPr lang="fr-FR" sz="2000" dirty="0"/>
              <a:t>à la source de la pollution </a:t>
            </a:r>
            <a:r>
              <a:rPr lang="fr-FR" sz="2000" dirty="0" smtClean="0"/>
              <a:t>et quels sont les acteurs qui </a:t>
            </a:r>
            <a:r>
              <a:rPr lang="fr-FR" sz="2000" dirty="0"/>
              <a:t>la subissent ainsi que </a:t>
            </a:r>
            <a:r>
              <a:rPr lang="fr-FR" sz="2000" dirty="0" smtClean="0"/>
              <a:t>les effets et les </a:t>
            </a:r>
            <a:r>
              <a:rPr lang="fr-FR" sz="2000" dirty="0"/>
              <a:t>coûts engendrés par la collectivité pour </a:t>
            </a:r>
            <a:r>
              <a:rPr lang="fr-FR" sz="2000" dirty="0" smtClean="0"/>
              <a:t>les réduire. </a:t>
            </a:r>
            <a:r>
              <a:rPr lang="fr-FR" sz="2000" dirty="0"/>
              <a:t>les </a:t>
            </a:r>
            <a:r>
              <a:rPr lang="fr-FR" sz="2000" dirty="0" err="1" smtClean="0"/>
              <a:t>ef</a:t>
            </a:r>
            <a:r>
              <a:rPr lang="fr-FR" dirty="0"/>
              <a:t> </a:t>
            </a:r>
            <a:br>
              <a:rPr lang="fr-FR" dirty="0"/>
            </a:b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824586"/>
              </p:ext>
            </p:extLst>
          </p:nvPr>
        </p:nvGraphicFramePr>
        <p:xfrm>
          <a:off x="0" y="1270078"/>
          <a:ext cx="9144000" cy="60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20354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Pollutions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Acteur à la source de la pollution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Acteur </a:t>
                      </a:r>
                      <a:r>
                        <a:rPr lang="fr-FR" baseline="0" dirty="0" smtClean="0"/>
                        <a:t>subissant la pollution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Effets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Coût pris en charge par la collectivité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1203544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203544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203544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1203544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 5" descr="Capture d’écran 2015-11-09 à 13.14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07418"/>
            <a:ext cx="1808893" cy="1191885"/>
          </a:xfrm>
          <a:prstGeom prst="rect">
            <a:avLst/>
          </a:prstGeom>
        </p:spPr>
      </p:pic>
      <p:pic>
        <p:nvPicPr>
          <p:cNvPr id="8" name="Image 7" descr="1006248-Marée_noire_Amoco_Cadiz_197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4899303"/>
            <a:ext cx="1830895" cy="1096857"/>
          </a:xfrm>
          <a:prstGeom prst="rect">
            <a:avLst/>
          </a:prstGeom>
        </p:spPr>
      </p:pic>
      <p:pic>
        <p:nvPicPr>
          <p:cNvPr id="9" name="Image 8" descr="images-1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7786"/>
            <a:ext cx="1814329" cy="1239632"/>
          </a:xfrm>
          <a:prstGeom prst="rect">
            <a:avLst/>
          </a:prstGeom>
        </p:spPr>
      </p:pic>
      <p:pic>
        <p:nvPicPr>
          <p:cNvPr id="10" name="Image 9" descr="Capture d’écran 2015-11-09 à 13.11.1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6045799"/>
            <a:ext cx="1808894" cy="124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08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2. Le marché  ne prend pas en compte les externalités négatives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fr-FR" dirty="0" smtClean="0"/>
              <a:t>Définition : Il </a:t>
            </a:r>
            <a:r>
              <a:rPr lang="fr-FR" dirty="0"/>
              <a:t>y a </a:t>
            </a:r>
            <a:r>
              <a:rPr lang="fr-FR" dirty="0" smtClean="0"/>
              <a:t>externalité négative </a:t>
            </a:r>
            <a:r>
              <a:rPr lang="fr-FR" dirty="0"/>
              <a:t>lorsque le comportement d’un acteur économique modifie le bien-être d’un ou plusieurs autres acteurs </a:t>
            </a:r>
            <a:r>
              <a:rPr lang="fr-FR" dirty="0" smtClean="0"/>
              <a:t>sans compensation monétaire ou prise en compte </a:t>
            </a:r>
            <a:r>
              <a:rPr lang="fr-FR" dirty="0"/>
              <a:t>par le </a:t>
            </a:r>
            <a:r>
              <a:rPr lang="fr-FR" dirty="0" smtClean="0"/>
              <a:t>marché.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271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</p:spPr>
        <p:txBody>
          <a:bodyPr>
            <a:normAutofit fontScale="90000"/>
          </a:bodyPr>
          <a:lstStyle/>
          <a:p>
            <a:r>
              <a:rPr lang="fr-FR" sz="3100" dirty="0" smtClean="0"/>
              <a:t/>
            </a:r>
            <a:br>
              <a:rPr lang="fr-FR" sz="3100" dirty="0" smtClean="0"/>
            </a:br>
            <a:r>
              <a:rPr lang="fr-FR" sz="3100" dirty="0"/>
              <a:t/>
            </a:r>
            <a:br>
              <a:rPr lang="fr-FR" sz="3100" dirty="0"/>
            </a:br>
            <a:r>
              <a:rPr lang="fr-FR" sz="3100" dirty="0" smtClean="0"/>
              <a:t>Après a voir vu cette vidéo vous répondrez aux questions suivantes </a:t>
            </a:r>
            <a:br>
              <a:rPr lang="fr-FR" sz="3100" dirty="0" smtClean="0"/>
            </a:br>
            <a:r>
              <a:rPr lang="fr-FR" sz="3100" dirty="0" err="1"/>
              <a:t>https</a:t>
            </a:r>
            <a:r>
              <a:rPr lang="fr-FR" sz="3100" dirty="0"/>
              <a:t>://</a:t>
            </a:r>
            <a:r>
              <a:rPr lang="fr-FR" sz="3100" dirty="0" err="1"/>
              <a:t>www.youtube.com</a:t>
            </a:r>
            <a:r>
              <a:rPr lang="fr-FR" sz="3100" dirty="0"/>
              <a:t>/</a:t>
            </a:r>
            <a:r>
              <a:rPr lang="fr-FR" sz="3100" dirty="0" err="1"/>
              <a:t>watch?v</a:t>
            </a:r>
            <a:r>
              <a:rPr lang="fr-FR" sz="3100" dirty="0"/>
              <a:t>=p3U4hQlY494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09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1. Pourquoi les abeilles ont-elles disparu ? </a:t>
            </a:r>
          </a:p>
          <a:p>
            <a:pPr marL="0" indent="0" algn="just"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...</a:t>
            </a:r>
          </a:p>
          <a:p>
            <a:pPr marL="0" indent="0" algn="just"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2. Quel acteur économique est à l’origine de cette externalité négative ?</a:t>
            </a:r>
          </a:p>
          <a:p>
            <a:pPr marL="0" indent="0" algn="just">
              <a:buNone/>
            </a:pPr>
            <a:r>
              <a:rPr lang="is-IS" sz="2000" dirty="0" smtClean="0">
                <a:solidFill>
                  <a:schemeClr val="tx2"/>
                </a:solidFill>
              </a:rPr>
              <a:t>…</a:t>
            </a:r>
            <a:endParaRPr lang="fr-FR" sz="2000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3. Quel en est l’effet sur la production fruitière ?</a:t>
            </a:r>
          </a:p>
          <a:p>
            <a:pPr marL="0" indent="0" algn="just">
              <a:buNone/>
            </a:pPr>
            <a:r>
              <a:rPr lang="is-IS" sz="2000" dirty="0" smtClean="0">
                <a:solidFill>
                  <a:schemeClr val="tx2"/>
                </a:solidFill>
              </a:rPr>
              <a:t>…</a:t>
            </a:r>
            <a:endParaRPr lang="fr-FR" sz="2000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4. Comment les arboriculteurs </a:t>
            </a:r>
            <a:r>
              <a:rPr lang="fr-FR" sz="2000" dirty="0" err="1" smtClean="0">
                <a:solidFill>
                  <a:schemeClr val="tx2"/>
                </a:solidFill>
              </a:rPr>
              <a:t>pollinisent</a:t>
            </a:r>
            <a:r>
              <a:rPr lang="fr-FR" sz="2000" dirty="0" smtClean="0">
                <a:solidFill>
                  <a:schemeClr val="tx2"/>
                </a:solidFill>
              </a:rPr>
              <a:t>-ils les arbres ?</a:t>
            </a:r>
          </a:p>
          <a:p>
            <a:pPr marL="0" indent="0" algn="just">
              <a:buNone/>
            </a:pPr>
            <a:r>
              <a:rPr lang="is-IS" sz="2000" dirty="0" smtClean="0">
                <a:solidFill>
                  <a:schemeClr val="tx2"/>
                </a:solidFill>
              </a:rPr>
              <a:t>…</a:t>
            </a:r>
            <a:endParaRPr lang="fr-FR" sz="2000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5. Le coût de production des fruits a-t-il augmenté ?</a:t>
            </a:r>
          </a:p>
          <a:p>
            <a:pPr marL="0" indent="0" algn="just">
              <a:buNone/>
            </a:pPr>
            <a:r>
              <a:rPr lang="is-IS" sz="2000" dirty="0" smtClean="0">
                <a:solidFill>
                  <a:schemeClr val="tx2"/>
                </a:solidFill>
              </a:rPr>
              <a:t>…</a:t>
            </a:r>
            <a:endParaRPr lang="fr-FR" sz="2000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fr-FR" sz="2000" dirty="0" smtClean="0">
                <a:solidFill>
                  <a:schemeClr val="tx2"/>
                </a:solidFill>
              </a:rPr>
              <a:t>6. Pourquoi est-il possible et rentable de remplacer les abeilles par les hommes, en Chine ?</a:t>
            </a:r>
          </a:p>
          <a:p>
            <a:pPr marL="0" indent="0" algn="just">
              <a:buNone/>
            </a:pPr>
            <a:r>
              <a:rPr lang="is-IS" sz="2000" dirty="0" smtClean="0">
                <a:solidFill>
                  <a:schemeClr val="tx2"/>
                </a:solidFill>
              </a:rPr>
              <a:t>…</a:t>
            </a:r>
            <a:endParaRPr lang="fr-F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35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Présentez un autre exemple d’externalité négative en complétant le tableau suivant :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6203769"/>
              </p:ext>
            </p:extLst>
          </p:nvPr>
        </p:nvGraphicFramePr>
        <p:xfrm>
          <a:off x="0" y="2619720"/>
          <a:ext cx="9144000" cy="3727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801720">
                <a:tc gridSpan="5"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Exemple</a:t>
                      </a:r>
                      <a:r>
                        <a:rPr lang="fr-FR" baseline="0" dirty="0" smtClean="0"/>
                        <a:t> choisi : </a:t>
                      </a:r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127692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Acteur à</a:t>
                      </a:r>
                      <a:r>
                        <a:rPr lang="fr-FR" baseline="0" dirty="0" smtClean="0"/>
                        <a:t> la source de l’externalité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Acteur dont</a:t>
                      </a:r>
                      <a:r>
                        <a:rPr lang="fr-FR" baseline="0" dirty="0" smtClean="0"/>
                        <a:t> le bien-être diminue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Coût ou effet négatif constaté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Solution mise en œuvre pour corriger</a:t>
                      </a:r>
                      <a:r>
                        <a:rPr lang="fr-FR" baseline="0" dirty="0" smtClean="0"/>
                        <a:t> cette externalité</a:t>
                      </a:r>
                      <a:endParaRPr lang="fr-FR" dirty="0" smtClean="0"/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Avantage</a:t>
                      </a:r>
                      <a:r>
                        <a:rPr lang="fr-FR" baseline="0" dirty="0" smtClean="0"/>
                        <a:t> et limite de cette solution</a:t>
                      </a:r>
                      <a:endParaRPr lang="fr-FR" dirty="0"/>
                    </a:p>
                  </a:txBody>
                  <a:tcPr/>
                </a:tc>
              </a:tr>
              <a:tr h="932298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335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3. Il existe des moyens d’amener le pollueur à tenir compte des externalités négatives qu’il engendre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3971088"/>
              </p:ext>
            </p:extLst>
          </p:nvPr>
        </p:nvGraphicFramePr>
        <p:xfrm>
          <a:off x="0" y="1807560"/>
          <a:ext cx="889885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9448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777600"/>
          </a:xfrm>
        </p:spPr>
        <p:txBody>
          <a:bodyPr/>
          <a:lstStyle/>
          <a:p>
            <a:r>
              <a:rPr lang="fr-FR" dirty="0" smtClean="0"/>
              <a:t>- Les normes environnementales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-1" y="1175040"/>
            <a:ext cx="9011165" cy="568296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fr-FR" dirty="0" smtClean="0"/>
              <a:t>Définition :</a:t>
            </a:r>
          </a:p>
          <a:p>
            <a:pPr marL="0" indent="0" algn="just">
              <a:buNone/>
            </a:pPr>
            <a:r>
              <a:rPr lang="fr-FR" dirty="0" smtClean="0"/>
              <a:t>Il </a:t>
            </a:r>
            <a:r>
              <a:rPr lang="fr-FR" dirty="0"/>
              <a:t>s’agit de </a:t>
            </a:r>
            <a:r>
              <a:rPr lang="fr-FR" dirty="0" smtClean="0"/>
              <a:t>règles </a:t>
            </a:r>
            <a:r>
              <a:rPr lang="fr-FR" dirty="0"/>
              <a:t>qui contraignent le comportement des acteurs économiques dans le but de préserver l’environnement. </a:t>
            </a:r>
          </a:p>
          <a:p>
            <a:pPr marL="0" indent="0" algn="just">
              <a:buNone/>
            </a:pPr>
            <a:endParaRPr lang="fr-FR" dirty="0" smtClean="0"/>
          </a:p>
          <a:p>
            <a:pPr marL="0" indent="0" algn="just">
              <a:buNone/>
            </a:pPr>
            <a:r>
              <a:rPr lang="fr-FR" dirty="0" smtClean="0"/>
              <a:t>Principe :</a:t>
            </a:r>
            <a:endParaRPr lang="fr-FR" dirty="0"/>
          </a:p>
          <a:p>
            <a:pPr marL="0" indent="0" algn="just">
              <a:buNone/>
            </a:pPr>
            <a:r>
              <a:rPr lang="fr-FR" dirty="0" smtClean="0"/>
              <a:t>Une loi fixe la règle dont toute transgression peut conduire </a:t>
            </a:r>
            <a:r>
              <a:rPr lang="fr-FR" dirty="0"/>
              <a:t>à une </a:t>
            </a:r>
            <a:r>
              <a:rPr lang="fr-FR" dirty="0" smtClean="0"/>
              <a:t>sanction pécuniaire ou une interdiction de produire.</a:t>
            </a:r>
            <a:endParaRPr lang="fr-FR" dirty="0"/>
          </a:p>
          <a:p>
            <a:pPr marL="0" indent="0" algn="just">
              <a:buNone/>
            </a:pPr>
            <a:endParaRPr lang="fr-FR" dirty="0"/>
          </a:p>
          <a:p>
            <a:pPr marL="0" indent="0" algn="just">
              <a:buNone/>
            </a:pPr>
            <a:r>
              <a:rPr lang="fr-FR" dirty="0"/>
              <a:t>Exemple : </a:t>
            </a:r>
            <a:endParaRPr lang="fr-FR" dirty="0" smtClean="0"/>
          </a:p>
          <a:p>
            <a:pPr marL="0" indent="0" algn="just">
              <a:buNone/>
            </a:pPr>
            <a:r>
              <a:rPr lang="fr-FR" dirty="0" smtClean="0"/>
              <a:t>L’interdiction </a:t>
            </a:r>
            <a:r>
              <a:rPr lang="fr-FR" dirty="0"/>
              <a:t>de dépasser une émission polluante de x tonnes de CO2. </a:t>
            </a:r>
          </a:p>
          <a:p>
            <a:pPr marL="0" indent="0" algn="just">
              <a:buNone/>
            </a:pPr>
            <a:endParaRPr lang="fr-FR" dirty="0"/>
          </a:p>
          <a:p>
            <a:pPr marL="0" indent="0" algn="just">
              <a:buNone/>
            </a:pPr>
            <a:r>
              <a:rPr lang="fr-FR" dirty="0" smtClean="0"/>
              <a:t>Résultat : </a:t>
            </a:r>
          </a:p>
          <a:p>
            <a:pPr marL="0" indent="0" algn="just">
              <a:buNone/>
            </a:pPr>
            <a:r>
              <a:rPr lang="fr-FR" dirty="0" smtClean="0"/>
              <a:t>Les </a:t>
            </a:r>
            <a:r>
              <a:rPr lang="fr-FR" dirty="0"/>
              <a:t>normes ont </a:t>
            </a:r>
            <a:r>
              <a:rPr lang="fr-FR" dirty="0" smtClean="0"/>
              <a:t>pour </a:t>
            </a:r>
            <a:r>
              <a:rPr lang="fr-FR" dirty="0"/>
              <a:t>effet </a:t>
            </a:r>
            <a:r>
              <a:rPr lang="fr-FR" dirty="0" smtClean="0"/>
              <a:t>de réduire </a:t>
            </a:r>
            <a:r>
              <a:rPr lang="fr-FR" dirty="0"/>
              <a:t>les </a:t>
            </a:r>
            <a:r>
              <a:rPr lang="fr-FR" dirty="0" smtClean="0"/>
              <a:t>quantités d’émission polluantes émises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53317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910</Words>
  <Application>Microsoft Macintosh PowerPoint</Application>
  <PresentationFormat>Présentation à l'écran (4:3)</PresentationFormat>
  <Paragraphs>149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Thème Office</vt:lpstr>
      <vt:lpstr>La pollution : comment remédier aux limites du marché ?</vt:lpstr>
      <vt:lpstr>1. L’activité économique engendre des pollutions</vt:lpstr>
      <vt:lpstr>Question relative aux situations précédentes : une même activité peut-elle engendrer plusieurs formes de pollution ?</vt:lpstr>
      <vt:lpstr>   Pour chaque exemple précédent complétez le tableau en identifiant quels sont les acteurs économiques à la source de la pollution et quels sont les acteurs qui la subissent ainsi que les effets et les coûts engendrés par la collectivité pour les réduire. les ef  </vt:lpstr>
      <vt:lpstr>2. Le marché  ne prend pas en compte les externalités négatives</vt:lpstr>
      <vt:lpstr>  Après a voir vu cette vidéo vous répondrez aux questions suivantes  https://www.youtube.com/watch?v=p3U4hQlY494  </vt:lpstr>
      <vt:lpstr>Présentez un autre exemple d’externalité négative en complétant le tableau suivant :</vt:lpstr>
      <vt:lpstr> 3. Il existe des moyens d’amener le pollueur à tenir compte des externalités négatives qu’il engendre</vt:lpstr>
      <vt:lpstr>- Les normes environnementales</vt:lpstr>
      <vt:lpstr>L’exemple de la conduite alternée :  http://www.francetvinfo.fr/circulation-alternee-les-automobiles-vraies-responsables-de-la-pollution_553939.html</vt:lpstr>
      <vt:lpstr>- Les taxes environnementales</vt:lpstr>
      <vt:lpstr>L’exemple de la taxe sur les carburants : http://www.francetvinfo.fr/economie/automobile/volkswagen/le-diesel-bientot-taxe-comme-l-essence_1116935.html </vt:lpstr>
      <vt:lpstr>- Le marché des permis d’émission</vt:lpstr>
      <vt:lpstr>https://www.youtube.com/watch?v=pH9BYRqbofk</vt:lpstr>
      <vt:lpstr>Synthèse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pollution : comment remédier aux limites du marché</dc:title>
  <dc:creator>Thierry Kielmann</dc:creator>
  <cp:lastModifiedBy>Thierry Kielmann</cp:lastModifiedBy>
  <cp:revision>59</cp:revision>
  <dcterms:created xsi:type="dcterms:W3CDTF">2015-12-15T06:59:22Z</dcterms:created>
  <dcterms:modified xsi:type="dcterms:W3CDTF">2016-03-29T16:53:05Z</dcterms:modified>
</cp:coreProperties>
</file>