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r:id="rId1"/>
  </p:sldMasterIdLst>
  <p:sldIdLst>
    <p:sldId id="256" r:id="rId2"/>
    <p:sldId id="257" r:id="rId3"/>
    <p:sldId id="258" r:id="rId4"/>
    <p:sldId id="260" r:id="rId5"/>
    <p:sldId id="261" r:id="rId6"/>
    <p:sldId id="262" r:id="rId7"/>
    <p:sldId id="263" r:id="rId8"/>
    <p:sldId id="265" r:id="rId9"/>
    <p:sldId id="266" r:id="rId10"/>
    <p:sldId id="264" r:id="rId11"/>
    <p:sldId id="267" r:id="rId12"/>
    <p:sldId id="270" r:id="rId13"/>
    <p:sldId id="268" r:id="rId14"/>
    <p:sldId id="271" r:id="rId1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p:cViewPr varScale="1">
        <p:scale>
          <a:sx n="150" d="100"/>
          <a:sy n="150" d="100"/>
        </p:scale>
        <p:origin x="-1120" y="-10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113CCEB1-E8A7-4C02-898B-7D8E708292BC}" type="datetimeFigureOut">
              <a:rPr lang="fr-FR" smtClean="0"/>
              <a:pPr/>
              <a:t>25/04/16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06468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13CCEB1-E8A7-4C02-898B-7D8E708292BC}" type="datetimeFigureOut">
              <a:rPr lang="fr-FR" smtClean="0"/>
              <a:pPr/>
              <a:t>25/04/16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83561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13CCEB1-E8A7-4C02-898B-7D8E708292BC}" type="datetimeFigureOut">
              <a:rPr lang="fr-FR" smtClean="0"/>
              <a:pPr/>
              <a:t>25/04/16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56395769"/>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13CCEB1-E8A7-4C02-898B-7D8E708292BC}" type="datetimeFigureOut">
              <a:rPr lang="fr-FR" smtClean="0"/>
              <a:pPr/>
              <a:t>25/04/16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25818742"/>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113CCEB1-E8A7-4C02-898B-7D8E708292BC}" type="datetimeFigureOut">
              <a:rPr lang="fr-FR" smtClean="0"/>
              <a:pPr/>
              <a:t>25/04/16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65505119"/>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113CCEB1-E8A7-4C02-898B-7D8E708292BC}" type="datetimeFigureOut">
              <a:rPr lang="fr-FR" smtClean="0"/>
              <a:pPr/>
              <a:t>25/04/16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4753025"/>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113CCEB1-E8A7-4C02-898B-7D8E708292BC}" type="datetimeFigureOut">
              <a:rPr lang="fr-FR" smtClean="0"/>
              <a:pPr/>
              <a:t>25/04/16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8781814"/>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113CCEB1-E8A7-4C02-898B-7D8E708292BC}" type="datetimeFigureOut">
              <a:rPr lang="fr-FR" smtClean="0"/>
              <a:pPr/>
              <a:t>25/04/16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89656468"/>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13CCEB1-E8A7-4C02-898B-7D8E708292BC}" type="datetimeFigureOut">
              <a:rPr lang="fr-FR" smtClean="0"/>
              <a:pPr/>
              <a:t>25/04/16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77636142"/>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113CCEB1-E8A7-4C02-898B-7D8E708292BC}" type="datetimeFigureOut">
              <a:rPr lang="fr-FR" smtClean="0"/>
              <a:pPr/>
              <a:t>25/04/16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52105432"/>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113CCEB1-E8A7-4C02-898B-7D8E708292BC}" type="datetimeFigureOut">
              <a:rPr lang="fr-FR" smtClean="0"/>
              <a:pPr/>
              <a:t>25/04/16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8447306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3CCEB1-E8A7-4C02-898B-7D8E708292BC}" type="datetimeFigureOut">
              <a:rPr lang="fr-FR" smtClean="0"/>
              <a:pPr/>
              <a:t>25/04/16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BBF562-7808-4BEA-9E1C-0178BD2CB655}" type="slidenum">
              <a:rPr lang="fr-FR" smtClean="0"/>
              <a:pPr/>
              <a:t>‹#›</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62193831"/>
      </p:ext>
    </p:extLst>
  </p:cSld>
  <p:clrMap bg1="dk1" tx1="lt1" bg2="dk2" tx2="lt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914400" rtl="0" eaLnBrk="1" latinLnBrk="0" hangingPunct="1">
        <a:spcBef>
          <a:spcPct val="0"/>
        </a:spcBef>
        <a:buNone/>
        <a:defRPr sz="4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ctrTitle"/>
          </p:nvPr>
        </p:nvSpPr>
        <p:spPr/>
        <p:style>
          <a:lnRef idx="2">
            <a:schemeClr val="accent5"/>
          </a:lnRef>
          <a:fillRef idx="1">
            <a:schemeClr val="lt1"/>
          </a:fillRef>
          <a:effectRef idx="0">
            <a:schemeClr val="accent5"/>
          </a:effectRef>
          <a:fontRef idx="minor">
            <a:schemeClr val="dk1"/>
          </a:fontRef>
        </p:style>
        <p:txBody>
          <a:bodyPr/>
          <a:lstStyle/>
          <a:p>
            <a:r>
              <a:rPr lang="fr-FR" dirty="0" smtClean="0"/>
              <a:t>TRAAM Classe inversée</a:t>
            </a:r>
            <a:br>
              <a:rPr lang="fr-FR" dirty="0" smtClean="0"/>
            </a:br>
            <a:r>
              <a:rPr lang="fr-FR" dirty="0" smtClean="0"/>
              <a:t>2015-2016</a:t>
            </a:r>
            <a:endParaRPr lang="fr-FR" dirty="0"/>
          </a:p>
        </p:txBody>
      </p:sp>
      <p:sp>
        <p:nvSpPr>
          <p:cNvPr id="3" name="Sous-titre 2"/>
          <p:cNvSpPr>
            <a:spLocks noGrp="1"/>
          </p:cNvSpPr>
          <p:nvPr>
            <p:ph type="subTitle" idx="1"/>
          </p:nvPr>
        </p:nvSpPr>
        <p:spPr/>
        <p:txBody>
          <a:bodyPr>
            <a:normAutofit/>
          </a:bodyPr>
          <a:lstStyle/>
          <a:p>
            <a:r>
              <a:rPr lang="fr-FR" dirty="0" smtClean="0"/>
              <a:t>Moodle en classe de TES</a:t>
            </a:r>
          </a:p>
          <a:p>
            <a:r>
              <a:rPr lang="fr-FR" dirty="0" smtClean="0"/>
              <a:t>Romain PELLEGRINI </a:t>
            </a:r>
            <a:endParaRPr lang="fr-F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135332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lstStyle/>
          <a:p>
            <a:r>
              <a:rPr lang="fr-FR" dirty="0" smtClean="0"/>
              <a:t>Evaluation</a:t>
            </a:r>
            <a:endParaRPr lang="fr-FR" dirty="0"/>
          </a:p>
        </p:txBody>
      </p:sp>
      <p:sp>
        <p:nvSpPr>
          <p:cNvPr id="3" name="Espace réservé du contenu 2"/>
          <p:cNvSpPr>
            <a:spLocks noGrp="1"/>
          </p:cNvSpPr>
          <p:nvPr>
            <p:ph idx="1"/>
          </p:nvPr>
        </p:nvSpPr>
        <p:spPr/>
        <p:txBody>
          <a:bodyPr/>
          <a:lstStyle/>
          <a:p>
            <a:r>
              <a:rPr lang="fr-FR" dirty="0" smtClean="0"/>
              <a:t>Rédaction de la dissertation de façon volontaire pendant les vacances de Noël </a:t>
            </a:r>
          </a:p>
          <a:p>
            <a:endParaRPr lang="fr-FR" dirty="0"/>
          </a:p>
          <a:p>
            <a:pPr marL="0" indent="0">
              <a:buNone/>
            </a:pPr>
            <a:r>
              <a:rPr lang="fr-FR" i="1" dirty="0" smtClean="0"/>
              <a:t>15 </a:t>
            </a:r>
            <a:r>
              <a:rPr lang="fr-FR" i="1" dirty="0"/>
              <a:t>copies récupérées sur 22 avec une moyenne de </a:t>
            </a:r>
            <a:r>
              <a:rPr lang="fr-FR" i="1" dirty="0" smtClean="0"/>
              <a:t>12.64</a:t>
            </a:r>
          </a:p>
          <a:p>
            <a:pPr marL="0" indent="0">
              <a:buNone/>
            </a:pPr>
            <a:r>
              <a:rPr lang="fr-FR" i="1" dirty="0" smtClean="0"/>
              <a:t>Note max 20</a:t>
            </a:r>
          </a:p>
          <a:p>
            <a:pPr marL="0" indent="0">
              <a:buNone/>
            </a:pPr>
            <a:r>
              <a:rPr lang="fr-FR" i="1" dirty="0" smtClean="0"/>
              <a:t>Note min 8</a:t>
            </a:r>
          </a:p>
          <a:p>
            <a:pPr marL="0" indent="0">
              <a:buNone/>
            </a:pPr>
            <a:r>
              <a:rPr lang="fr-FR" i="1" dirty="0" smtClean="0"/>
              <a:t>4 notes sous la moyenne</a:t>
            </a:r>
            <a:endParaRPr lang="fr-FR" i="1"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78518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60648"/>
            <a:ext cx="8229600" cy="5865515"/>
          </a:xfrm>
        </p:spPr>
        <p:txBody>
          <a:bodyPr/>
          <a:lstStyle/>
          <a:p>
            <a:r>
              <a:rPr lang="fr-FR" dirty="0" smtClean="0"/>
              <a:t>Notes des différents tests sur Moodle</a:t>
            </a:r>
          </a:p>
          <a:p>
            <a:endParaRPr lang="fr-FR" dirty="0"/>
          </a:p>
          <a:p>
            <a:pPr marL="0" indent="0">
              <a:buNone/>
            </a:pPr>
            <a:r>
              <a:rPr lang="fr-FR" sz="2400" i="1" dirty="0" smtClean="0"/>
              <a:t>Moyenne </a:t>
            </a:r>
            <a:r>
              <a:rPr lang="fr-FR" sz="2400" i="1" dirty="0"/>
              <a:t>de </a:t>
            </a:r>
            <a:r>
              <a:rPr lang="fr-FR" sz="2400" i="1" dirty="0" smtClean="0"/>
              <a:t>16.2 </a:t>
            </a:r>
          </a:p>
          <a:p>
            <a:pPr marL="0" indent="0">
              <a:buNone/>
            </a:pPr>
            <a:r>
              <a:rPr lang="fr-FR" sz="2400" i="1" dirty="0"/>
              <a:t>N</a:t>
            </a:r>
            <a:r>
              <a:rPr lang="fr-FR" sz="2400" i="1" dirty="0" smtClean="0"/>
              <a:t>ote </a:t>
            </a:r>
            <a:r>
              <a:rPr lang="fr-FR" sz="2400" i="1" dirty="0"/>
              <a:t>max </a:t>
            </a:r>
            <a:r>
              <a:rPr lang="fr-FR" sz="2400" i="1" dirty="0" smtClean="0"/>
              <a:t>19.5 </a:t>
            </a:r>
          </a:p>
          <a:p>
            <a:pPr marL="0" indent="0">
              <a:buNone/>
            </a:pPr>
            <a:r>
              <a:rPr lang="fr-FR" sz="2400" i="1" dirty="0"/>
              <a:t>N</a:t>
            </a:r>
            <a:r>
              <a:rPr lang="fr-FR" sz="2400" i="1" dirty="0" smtClean="0"/>
              <a:t>ote </a:t>
            </a:r>
            <a:r>
              <a:rPr lang="fr-FR" sz="2400" i="1" dirty="0"/>
              <a:t>min 6 </a:t>
            </a:r>
            <a:r>
              <a:rPr lang="fr-FR" sz="2400" i="1" dirty="0" smtClean="0"/>
              <a:t>(seule </a:t>
            </a:r>
            <a:r>
              <a:rPr lang="fr-FR" sz="2400" i="1" dirty="0"/>
              <a:t>note sous la </a:t>
            </a:r>
            <a:r>
              <a:rPr lang="fr-FR" sz="2400" i="1" dirty="0" smtClean="0"/>
              <a:t>moyenne)</a:t>
            </a:r>
          </a:p>
          <a:p>
            <a:pPr marL="0" indent="0">
              <a:buNone/>
            </a:pPr>
            <a:endParaRPr lang="fr-FR" i="1"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23528" y="3068960"/>
            <a:ext cx="8149996" cy="324036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65629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22"/>
                                        </p:tgtEl>
                                        <p:attrNameLst>
                                          <p:attrName>style.visibility</p:attrName>
                                        </p:attrNameLst>
                                      </p:cBhvr>
                                      <p:to>
                                        <p:strVal val="visible"/>
                                      </p:to>
                                    </p:set>
                                    <p:animEffect transition="in" filter="fade">
                                      <p:cBhvr>
                                        <p:cTn id="2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lstStyle/>
          <a:p>
            <a:r>
              <a:rPr lang="fr-FR" dirty="0" smtClean="0"/>
              <a:t>Bilan </a:t>
            </a:r>
            <a:endParaRPr lang="fr-FR" dirty="0"/>
          </a:p>
        </p:txBody>
      </p:sp>
      <p:sp>
        <p:nvSpPr>
          <p:cNvPr id="3" name="Espace réservé du contenu 2"/>
          <p:cNvSpPr>
            <a:spLocks noGrp="1"/>
          </p:cNvSpPr>
          <p:nvPr>
            <p:ph idx="1"/>
          </p:nvPr>
        </p:nvSpPr>
        <p:spPr/>
        <p:txBody>
          <a:bodyPr>
            <a:normAutofit fontScale="92500" lnSpcReduction="20000"/>
          </a:bodyPr>
          <a:lstStyle/>
          <a:p>
            <a:r>
              <a:rPr lang="fr-FR" i="1" dirty="0" smtClean="0"/>
              <a:t>Elèves motivés ayant tous fait les tests sur Moodle (sauf 1, redoublant et ayant conservé sa note de SES de l’an dernier)</a:t>
            </a:r>
          </a:p>
          <a:p>
            <a:endParaRPr lang="fr-FR" i="1" dirty="0"/>
          </a:p>
          <a:p>
            <a:r>
              <a:rPr lang="fr-FR" i="1" dirty="0" smtClean="0"/>
              <a:t>Les élèves m’ont signalé les erreurs dans les tests et ont réclamé que je corrige les notes sur Moodle (preuve qu’ils ont bien lu le cours …)</a:t>
            </a:r>
          </a:p>
          <a:p>
            <a:endParaRPr lang="fr-FR" i="1" dirty="0"/>
          </a:p>
          <a:p>
            <a:r>
              <a:rPr lang="fr-FR" i="1" dirty="0" smtClean="0"/>
              <a:t>Temps libéré en classe pour les questions et la méthode</a:t>
            </a:r>
          </a:p>
          <a:p>
            <a:endParaRPr lang="fr-FR" i="1" dirty="0"/>
          </a:p>
          <a:p>
            <a:endParaRPr lang="fr-FR" i="1"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31220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32656"/>
            <a:ext cx="8229600" cy="6120680"/>
          </a:xfrm>
        </p:spPr>
        <p:txBody>
          <a:bodyPr>
            <a:noAutofit/>
          </a:bodyPr>
          <a:lstStyle/>
          <a:p>
            <a:r>
              <a:rPr lang="fr-FR" sz="3000" dirty="0" smtClean="0"/>
              <a:t>Au bac blanc de janvier, 17 </a:t>
            </a:r>
            <a:r>
              <a:rPr lang="fr-FR" sz="3000" dirty="0"/>
              <a:t>élèves sur 22 ont </a:t>
            </a:r>
            <a:r>
              <a:rPr lang="fr-FR" sz="3000" dirty="0" smtClean="0"/>
              <a:t>opté </a:t>
            </a:r>
            <a:r>
              <a:rPr lang="fr-FR" sz="3000" dirty="0"/>
              <a:t>pour la </a:t>
            </a:r>
            <a:r>
              <a:rPr lang="fr-FR" sz="3000" dirty="0" smtClean="0"/>
              <a:t>dissertation – leur première en conditions réelles – portant </a:t>
            </a:r>
            <a:r>
              <a:rPr lang="fr-FR" sz="3000" dirty="0"/>
              <a:t>sur la séquence relative à la </a:t>
            </a:r>
            <a:r>
              <a:rPr lang="fr-FR" sz="3000" dirty="0" smtClean="0"/>
              <a:t>mondialisation</a:t>
            </a:r>
            <a:r>
              <a:rPr lang="fr-FR" sz="3000" dirty="0"/>
              <a:t> </a:t>
            </a:r>
            <a:endParaRPr lang="fr-FR" sz="3000" dirty="0" smtClean="0"/>
          </a:p>
          <a:p>
            <a:endParaRPr lang="fr-FR" sz="3000" dirty="0"/>
          </a:p>
          <a:p>
            <a:pPr marL="0" indent="0">
              <a:buNone/>
            </a:pPr>
            <a:r>
              <a:rPr lang="fr-FR" sz="3000" i="1" dirty="0" smtClean="0"/>
              <a:t>Moyenne 11,5</a:t>
            </a:r>
          </a:p>
          <a:p>
            <a:pPr marL="0" indent="0">
              <a:buNone/>
            </a:pPr>
            <a:r>
              <a:rPr lang="fr-FR" sz="3000" i="1" dirty="0" smtClean="0"/>
              <a:t>Note max 18</a:t>
            </a:r>
          </a:p>
          <a:p>
            <a:pPr marL="0" indent="0">
              <a:buNone/>
            </a:pPr>
            <a:r>
              <a:rPr lang="fr-FR" sz="3000" i="1" dirty="0" smtClean="0"/>
              <a:t>Note min 3</a:t>
            </a:r>
          </a:p>
          <a:p>
            <a:pPr marL="0" indent="0">
              <a:buNone/>
            </a:pPr>
            <a:r>
              <a:rPr lang="fr-FR" sz="3000" i="1" dirty="0" smtClean="0"/>
              <a:t>4 notes sous la moyenne</a:t>
            </a:r>
          </a:p>
          <a:p>
            <a:endParaRPr lang="fr-FR" sz="22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88349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764704"/>
            <a:ext cx="8229600" cy="5361459"/>
          </a:xfrm>
        </p:spPr>
        <p:txBody>
          <a:bodyPr>
            <a:normAutofit fontScale="92500" lnSpcReduction="10000"/>
          </a:bodyPr>
          <a:lstStyle/>
          <a:p>
            <a:r>
              <a:rPr lang="fr-FR" dirty="0" smtClean="0"/>
              <a:t>Au bac blanc de janvier une question de restitution sur ce chapitre a été testée en EC1</a:t>
            </a:r>
          </a:p>
          <a:p>
            <a:endParaRPr lang="fr-FR" i="1" dirty="0" smtClean="0"/>
          </a:p>
          <a:p>
            <a:pPr marL="0" indent="0" algn="ctr">
              <a:buNone/>
            </a:pPr>
            <a:r>
              <a:rPr lang="fr-FR" i="1" dirty="0" smtClean="0"/>
              <a:t>Q1. Expliquez le fonctionnement d'un marché des quotas d'émission. </a:t>
            </a:r>
          </a:p>
          <a:p>
            <a:endParaRPr lang="fr-FR" i="1" dirty="0" smtClean="0"/>
          </a:p>
          <a:p>
            <a:pPr marL="0" indent="0" algn="just">
              <a:buNone/>
            </a:pPr>
            <a:r>
              <a:rPr lang="fr-FR" dirty="0" smtClean="0"/>
              <a:t>La question n’a pas été forcément bien traitée (5 élèves) même si l’idée est comprise, les élèves se sont concentrés sur l’échange des permis, en survolant la dimension initiale de distribution de permis.</a:t>
            </a:r>
          </a:p>
          <a:p>
            <a:endParaRPr lang="fr-F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92853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lstStyle/>
          <a:p>
            <a:r>
              <a:rPr lang="fr-FR" dirty="0" smtClean="0"/>
              <a:t>Contexte</a:t>
            </a:r>
            <a:endParaRPr lang="fr-FR" dirty="0"/>
          </a:p>
        </p:txBody>
      </p:sp>
      <p:sp>
        <p:nvSpPr>
          <p:cNvPr id="3" name="Espace réservé du contenu 2"/>
          <p:cNvSpPr>
            <a:spLocks noGrp="1"/>
          </p:cNvSpPr>
          <p:nvPr>
            <p:ph idx="1"/>
          </p:nvPr>
        </p:nvSpPr>
        <p:spPr/>
        <p:txBody>
          <a:bodyPr>
            <a:normAutofit fontScale="92500" lnSpcReduction="20000"/>
          </a:bodyPr>
          <a:lstStyle/>
          <a:p>
            <a:r>
              <a:rPr lang="fr-FR" dirty="0" smtClean="0"/>
              <a:t>Chapitre </a:t>
            </a:r>
            <a:r>
              <a:rPr lang="fr-FR" dirty="0"/>
              <a:t>3.1 La croissance économique est-elle compatible avec la préservation de l'environnement </a:t>
            </a:r>
            <a:r>
              <a:rPr lang="fr-FR" dirty="0" smtClean="0"/>
              <a:t>?</a:t>
            </a:r>
          </a:p>
          <a:p>
            <a:r>
              <a:rPr lang="fr-FR" dirty="0" smtClean="0"/>
              <a:t>Fin du mois de novembre jusqu’aux vacances de Noël</a:t>
            </a:r>
          </a:p>
          <a:p>
            <a:r>
              <a:rPr lang="fr-FR" dirty="0" smtClean="0"/>
              <a:t>Chapitre qui repose sur de nombreux acquis de première (fonctionnement du marché : droits de propriété, offre </a:t>
            </a:r>
            <a:r>
              <a:rPr lang="fr-FR" dirty="0"/>
              <a:t>et </a:t>
            </a:r>
            <a:r>
              <a:rPr lang="fr-FR" dirty="0" smtClean="0"/>
              <a:t>demande ; </a:t>
            </a:r>
            <a:r>
              <a:rPr lang="fr-FR" dirty="0"/>
              <a:t>défaillances du </a:t>
            </a:r>
            <a:r>
              <a:rPr lang="fr-FR" dirty="0" smtClean="0"/>
              <a:t>marché : externalités, </a:t>
            </a:r>
            <a:r>
              <a:rPr lang="fr-FR" dirty="0"/>
              <a:t>biens collectifs/communs</a:t>
            </a:r>
            <a:r>
              <a:rPr lang="fr-FR" dirty="0" smtClean="0"/>
              <a:t>)</a:t>
            </a:r>
          </a:p>
          <a:p>
            <a:r>
              <a:rPr lang="fr-FR" dirty="0" smtClean="0"/>
              <a:t>Chapitre riche en exemples d’actualité</a:t>
            </a:r>
          </a:p>
          <a:p>
            <a:endParaRPr lang="fr-F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5992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50106"/>
          </a:xfrm>
        </p:spPr>
        <p:style>
          <a:lnRef idx="2">
            <a:schemeClr val="accent5"/>
          </a:lnRef>
          <a:fillRef idx="1">
            <a:schemeClr val="lt1"/>
          </a:fillRef>
          <a:effectRef idx="0">
            <a:schemeClr val="accent5"/>
          </a:effectRef>
          <a:fontRef idx="minor">
            <a:schemeClr val="dk1"/>
          </a:fontRef>
        </p:style>
        <p:txBody>
          <a:bodyPr/>
          <a:lstStyle/>
          <a:p>
            <a:r>
              <a:rPr lang="fr-FR" dirty="0" smtClean="0">
                <a:solidFill>
                  <a:schemeClr val="bg1"/>
                </a:solidFill>
              </a:rPr>
              <a:t>À la maison</a:t>
            </a:r>
            <a:endParaRPr lang="fr-FR" dirty="0">
              <a:solidFill>
                <a:schemeClr val="bg1"/>
              </a:solidFill>
            </a:endParaRPr>
          </a:p>
        </p:txBody>
      </p:sp>
      <p:sp>
        <p:nvSpPr>
          <p:cNvPr id="3" name="Espace réservé du contenu 2"/>
          <p:cNvSpPr>
            <a:spLocks noGrp="1"/>
          </p:cNvSpPr>
          <p:nvPr>
            <p:ph idx="1"/>
          </p:nvPr>
        </p:nvSpPr>
        <p:spPr>
          <a:xfrm>
            <a:off x="457200" y="1268760"/>
            <a:ext cx="8229600" cy="4857403"/>
          </a:xfrm>
        </p:spPr>
        <p:txBody>
          <a:bodyPr/>
          <a:lstStyle/>
          <a:p>
            <a:pPr algn="ctr"/>
            <a:r>
              <a:rPr lang="fr-FR" dirty="0" smtClean="0"/>
              <a:t>Cours version texte sur Moodle divisé en 5 parties </a:t>
            </a:r>
          </a:p>
          <a:p>
            <a:endParaRPr lang="fr-FR"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547664" y="2382336"/>
            <a:ext cx="6336704" cy="4133091"/>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5579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88640"/>
            <a:ext cx="8229600" cy="4525963"/>
          </a:xfrm>
        </p:spPr>
        <p:txBody>
          <a:bodyPr/>
          <a:lstStyle/>
          <a:p>
            <a:pPr algn="ctr"/>
            <a:r>
              <a:rPr lang="fr-FR" dirty="0" smtClean="0"/>
              <a:t>Avant la séance en classe les élèves ont lu la partie correspondante (calendrier)</a:t>
            </a:r>
            <a:endParaRPr lang="fr-FR"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07504" y="1340768"/>
            <a:ext cx="8886825" cy="51816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93970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gn="ctr"/>
            <a:r>
              <a:rPr lang="fr-FR" dirty="0" smtClean="0"/>
              <a:t>Les élèves gardent la trace écrite qu’ils veulent (prise de notes lors de la lecture, impression du cours de Moodle, enregistrement informatique)</a:t>
            </a:r>
          </a:p>
          <a:p>
            <a:pPr algn="ctr"/>
            <a:endParaRPr lang="fr-FR" dirty="0"/>
          </a:p>
          <a:p>
            <a:pPr algn="ctr"/>
            <a:r>
              <a:rPr lang="fr-FR" dirty="0" smtClean="0"/>
              <a:t>Ils ont la possibilité d’y retourner toute l’année</a:t>
            </a:r>
          </a:p>
          <a:p>
            <a:endParaRPr lang="fr-FR" dirty="0" smtClean="0"/>
          </a:p>
          <a:p>
            <a:endParaRPr lang="fr-F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67170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260648"/>
            <a:ext cx="8229600" cy="4525963"/>
          </a:xfrm>
        </p:spPr>
        <p:txBody>
          <a:bodyPr/>
          <a:lstStyle/>
          <a:p>
            <a:pPr algn="ctr"/>
            <a:r>
              <a:rPr lang="fr-FR" dirty="0" smtClean="0"/>
              <a:t>Dans la foulée ils réalisent sur Moodle le test associé qui cherche simplement à vérifier la lecture du cours</a:t>
            </a:r>
          </a:p>
          <a:p>
            <a:endParaRPr lang="fr-FR" dirty="0"/>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5982" t="2708" r="1954" b="12474"/>
          <a:stretch/>
        </p:blipFill>
        <p:spPr bwMode="auto">
          <a:xfrm>
            <a:off x="103236" y="1844823"/>
            <a:ext cx="8820443" cy="4847347"/>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05046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fade">
                                      <p:cBhvr>
                                        <p:cTn id="1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lstStyle/>
          <a:p>
            <a:r>
              <a:rPr lang="fr-FR" dirty="0" smtClean="0"/>
              <a:t>En cours </a:t>
            </a:r>
            <a:endParaRPr lang="fr-FR" dirty="0"/>
          </a:p>
        </p:txBody>
      </p:sp>
      <p:sp>
        <p:nvSpPr>
          <p:cNvPr id="3" name="Espace réservé du contenu 2"/>
          <p:cNvSpPr>
            <a:spLocks noGrp="1"/>
          </p:cNvSpPr>
          <p:nvPr>
            <p:ph idx="1"/>
          </p:nvPr>
        </p:nvSpPr>
        <p:spPr/>
        <p:txBody>
          <a:bodyPr>
            <a:normAutofit/>
          </a:bodyPr>
          <a:lstStyle/>
          <a:p>
            <a:pPr algn="just"/>
            <a:r>
              <a:rPr lang="fr-FR" dirty="0" smtClean="0"/>
              <a:t>Correction avec vidéo projection du test et retour sur les questions des élèves</a:t>
            </a:r>
          </a:p>
          <a:p>
            <a:pPr algn="just"/>
            <a:endParaRPr lang="fr-FR" dirty="0"/>
          </a:p>
          <a:p>
            <a:pPr algn="just"/>
            <a:r>
              <a:rPr lang="fr-FR" dirty="0" smtClean="0"/>
              <a:t>Phase de travail sur documents uniquement factuels en lien avec la partie travaillée à la maison (docs distribués dans un fichier d’activité pour tout le chapitre)</a:t>
            </a:r>
            <a:endParaRPr lang="fr-F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1509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32656"/>
            <a:ext cx="8229600" cy="5793507"/>
          </a:xfrm>
        </p:spPr>
        <p:txBody>
          <a:bodyPr>
            <a:normAutofit/>
          </a:bodyPr>
          <a:lstStyle/>
          <a:p>
            <a:pPr algn="just"/>
            <a:r>
              <a:rPr lang="fr-FR" dirty="0" smtClean="0"/>
              <a:t>Synthèse collective à l’aide du TBI (déplacer les étiquettes) et une version papier pour les élèves</a:t>
            </a:r>
          </a:p>
          <a:p>
            <a:pPr algn="just"/>
            <a:endParaRPr lang="fr-FR" dirty="0"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043608" y="1999682"/>
            <a:ext cx="7246716" cy="4464496"/>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16542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32656"/>
            <a:ext cx="8229600" cy="5904656"/>
          </a:xfrm>
        </p:spPr>
        <p:txBody>
          <a:bodyPr>
            <a:normAutofit fontScale="92500" lnSpcReduction="10000"/>
          </a:bodyPr>
          <a:lstStyle/>
          <a:p>
            <a:pPr algn="just"/>
            <a:r>
              <a:rPr lang="fr-FR" dirty="0"/>
              <a:t>T</a:t>
            </a:r>
            <a:r>
              <a:rPr lang="fr-FR" dirty="0" smtClean="0"/>
              <a:t>ravail de méthodologie de la dissertation en classe avec l’appui d’une copie d’élève de l’an passé et d’une grille de correction </a:t>
            </a:r>
          </a:p>
          <a:p>
            <a:pPr marL="0" indent="0" algn="just">
              <a:buNone/>
            </a:pPr>
            <a:endParaRPr lang="fr-FR" i="1" dirty="0" smtClean="0"/>
          </a:p>
          <a:p>
            <a:pPr marL="0" indent="0" algn="just">
              <a:buNone/>
            </a:pPr>
            <a:r>
              <a:rPr lang="fr-FR" sz="2600" i="1" dirty="0" smtClean="0"/>
              <a:t>Sujet : </a:t>
            </a:r>
            <a:r>
              <a:rPr lang="fr-FR" sz="2600" i="1" dirty="0"/>
              <a:t>Les instruments dont disposent les pouvoirs publics sont-ils efficaces pour préserver l'environnement ?</a:t>
            </a:r>
          </a:p>
          <a:p>
            <a:pPr marL="0" indent="0" algn="just">
              <a:buNone/>
            </a:pPr>
            <a:endParaRPr lang="fr-FR" dirty="0" smtClean="0"/>
          </a:p>
          <a:p>
            <a:pPr algn="just"/>
            <a:r>
              <a:rPr lang="fr-FR" dirty="0" smtClean="0"/>
              <a:t>Travail de réflexion individuelle sur une dissertation puis discussion collective des différents plans</a:t>
            </a:r>
          </a:p>
          <a:p>
            <a:pPr algn="just"/>
            <a:endParaRPr lang="fr-FR" dirty="0"/>
          </a:p>
          <a:p>
            <a:pPr marL="0" indent="0" algn="just">
              <a:buNone/>
            </a:pPr>
            <a:r>
              <a:rPr lang="fr-FR" sz="2600" i="1" dirty="0" smtClean="0"/>
              <a:t>Sujet : Comment </a:t>
            </a:r>
            <a:r>
              <a:rPr lang="fr-FR" sz="2600" i="1" dirty="0"/>
              <a:t>les politiques climatiques peuvent-elles permettre de préserver l’environnement ?</a:t>
            </a:r>
          </a:p>
          <a:p>
            <a:pPr algn="just"/>
            <a:endParaRPr lang="fr-FR" dirty="0"/>
          </a:p>
          <a:p>
            <a:pPr marL="0" indent="0" algn="just">
              <a:buNone/>
            </a:pPr>
            <a:endParaRPr lang="fr-FR" dirty="0" smtClean="0"/>
          </a:p>
          <a:p>
            <a:pPr algn="just"/>
            <a:endParaRPr lang="fr-F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39692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è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Thème1</Template>
  <TotalTime>97</TotalTime>
  <Words>514</Words>
  <Application>Microsoft Office PowerPoint</Application>
  <PresentationFormat>Présentation à l'écran (4:3)</PresentationFormat>
  <Paragraphs>57</Paragraphs>
  <Slides>14</Slides>
  <Notes>0</Notes>
  <HiddenSlides>0</HiddenSlides>
  <MMClips>0</MMClips>
  <ScaleCrop>false</ScaleCrop>
  <HeadingPairs>
    <vt:vector size="4" baseType="variant">
      <vt:variant>
        <vt:lpstr>Modèle de conception</vt:lpstr>
      </vt:variant>
      <vt:variant>
        <vt:i4>1</vt:i4>
      </vt:variant>
      <vt:variant>
        <vt:lpstr>Titres des diapositives</vt:lpstr>
      </vt:variant>
      <vt:variant>
        <vt:i4>14</vt:i4>
      </vt:variant>
    </vt:vector>
  </HeadingPairs>
  <TitlesOfParts>
    <vt:vector size="15" baseType="lpstr">
      <vt:lpstr>Thème1</vt:lpstr>
      <vt:lpstr>TRAAM Classe inversée 2015-2016</vt:lpstr>
      <vt:lpstr>Contexte</vt:lpstr>
      <vt:lpstr>À la maison</vt:lpstr>
      <vt:lpstr>Diapositive 4</vt:lpstr>
      <vt:lpstr>Diapositive 5</vt:lpstr>
      <vt:lpstr>Diapositive 6</vt:lpstr>
      <vt:lpstr>En cours </vt:lpstr>
      <vt:lpstr>Diapositive 8</vt:lpstr>
      <vt:lpstr>Diapositive 9</vt:lpstr>
      <vt:lpstr>Evaluation</vt:lpstr>
      <vt:lpstr>Diapositive 11</vt:lpstr>
      <vt:lpstr>Bilan </vt:lpstr>
      <vt:lpstr>Diapositive 13</vt:lpstr>
      <vt:lpstr>Diapositive 14</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TRAAM Classe inversée</dc:title>
  <dc:creator>romain</dc:creator>
  <cp:lastModifiedBy>schaffar de saboulin</cp:lastModifiedBy>
  <cp:revision>9</cp:revision>
  <dcterms:created xsi:type="dcterms:W3CDTF">2016-04-25T07:33:55Z</dcterms:created>
  <dcterms:modified xsi:type="dcterms:W3CDTF">2016-04-25T07:38:50Z</dcterms:modified>
</cp:coreProperties>
</file>