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10"/>
  </p:notesMasterIdLst>
  <p:sldIdLst>
    <p:sldId id="258" r:id="rId3"/>
    <p:sldId id="257" r:id="rId4"/>
    <p:sldId id="264" r:id="rId5"/>
    <p:sldId id="263" r:id="rId6"/>
    <p:sldId id="266" r:id="rId7"/>
    <p:sldId id="261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94660"/>
  </p:normalViewPr>
  <p:slideViewPr>
    <p:cSldViewPr>
      <p:cViewPr varScale="1">
        <p:scale>
          <a:sx n="69" d="100"/>
          <a:sy n="69" d="100"/>
        </p:scale>
        <p:origin x="-159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09ED2-1136-4239-A067-14AF00266F2B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68CCE-1A91-43B1-87B8-F54851B10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71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474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00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328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screen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FA8024-A249-42C8-BDB1-4F8AAD872608}" type="datetimeFigureOut">
              <a:rPr lang="fr-FR" smtClean="0"/>
              <a:pPr/>
              <a:t>19/02/2015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fr-FR" dirty="0" smtClean="0">
                <a:solidFill>
                  <a:srgbClr val="2DA2BF">
                    <a:tint val="20000"/>
                  </a:srgbClr>
                </a:solidFill>
              </a:rPr>
              <a:t>Version au 20/04/2012</a:t>
            </a:r>
            <a:endParaRPr lang="fr-FR" dirty="0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61EB31-39C1-4FBC-8244-DCB527952E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88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black"/>
                </a:solidFill>
              </a:rPr>
              <a:pPr/>
              <a:t>19/02/2015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84972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white"/>
                </a:solidFill>
              </a:rPr>
              <a:pPr/>
              <a:t>19/02/2015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white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072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white"/>
                </a:solidFill>
              </a:rPr>
              <a:pPr/>
              <a:t>19/02/2015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636415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black"/>
                </a:solidFill>
              </a:rPr>
              <a:pPr/>
              <a:t>19/02/2015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999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white"/>
                </a:solidFill>
              </a:rPr>
              <a:pPr/>
              <a:t>19/02/2015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45033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black"/>
                </a:solidFill>
              </a:rPr>
              <a:pPr/>
              <a:t>19/02/2015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164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black"/>
                </a:solidFill>
              </a:rPr>
              <a:pPr/>
              <a:t>19/02/2015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03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295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FA8024-A249-42C8-BDB1-4F8AAD872608}" type="datetimeFigureOut">
              <a:rPr lang="fr-FR" smtClean="0">
                <a:solidFill>
                  <a:prstClr val="white"/>
                </a:solidFill>
              </a:rPr>
              <a:pPr/>
              <a:t>19/02/2015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61EB31-39C1-4FBC-8244-DCB527952E3B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screen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4398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black"/>
                </a:solidFill>
              </a:rPr>
              <a:pPr/>
              <a:t>19/02/2015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5066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FA8024-A249-42C8-BDB1-4F8AAD872608}" type="datetimeFigureOut">
              <a:rPr lang="fr-FR" smtClean="0">
                <a:solidFill>
                  <a:prstClr val="black"/>
                </a:solidFill>
              </a:rPr>
              <a:pPr/>
              <a:t>19/02/2015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61EB31-39C1-4FBC-8244-DCB527952E3B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03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02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4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6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482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7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55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95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140A6-6D9B-42AE-B6CE-561D63033364}" type="datetimeFigureOut">
              <a:rPr lang="fr-FR" smtClean="0"/>
              <a:t>19/02/2015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80973-0A16-4962-8696-072324F178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185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screen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r-FR" dirty="0" smtClean="0">
                <a:solidFill>
                  <a:prstClr val="black"/>
                </a:solidFill>
              </a:rPr>
              <a:t>Réunion 2/3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r-FR" dirty="0" smtClean="0">
                <a:solidFill>
                  <a:prstClr val="black"/>
                </a:solidFill>
              </a:rPr>
              <a:t>Version au 20/04/2012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561EB31-39C1-4FBC-8244-DCB527952E3B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8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Evolution%20du%20BEP/les%20grilles%20BEP" TargetMode="External"/><Relationship Id="rId2" Type="http://schemas.openxmlformats.org/officeDocument/2006/relationships/hyperlink" Target="Evolution%20du%20BEP/5%20-%20aide%20&#224;%20la%20conception%20et%20&#224;%20l&#8217;&#233;valuation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Organisation%20p&#233;dagogique%20par%20CI/Travaux%20acad&#233;miques/Organisatio%20p&#233;dagogique%20par%20CI%20Ac%20Strasbourg%20V2.pdf" TargetMode="External"/><Relationship Id="rId5" Type="http://schemas.openxmlformats.org/officeDocument/2006/relationships/hyperlink" Target="Evolution%20BAC%20PRO" TargetMode="Externa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4%20-%20Le%20CCF%20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Formation/Demande%20d&#8217;une%20formation%20individuelle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791288" y="32129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Réflexions pédagogiques sur les enseignements en baccalauréat professionnel</a:t>
            </a:r>
            <a:endParaRPr lang="fr-FR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4" y="116632"/>
            <a:ext cx="1466850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0814" y="537812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fr-FR" sz="1600" b="1" dirty="0">
                <a:solidFill>
                  <a:schemeClr val="bg1"/>
                </a:solidFill>
                <a:latin typeface="Arial Narrow" panose="020B0606020202030204" pitchFamily="34" charset="0"/>
              </a:rPr>
              <a:t>Fabrice METHEE</a:t>
            </a:r>
          </a:p>
          <a:p>
            <a:pPr lvl="0" algn="ctr"/>
            <a:r>
              <a:rPr lang="fr-FR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Inspecteur de l'Education Nationale - Enseignement Technique S.T.I.</a:t>
            </a:r>
            <a:endParaRPr lang="fr-FR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lvl="0" algn="ctr"/>
            <a:r>
              <a:rPr lang="fr-FR" sz="1600" dirty="0">
                <a:solidFill>
                  <a:schemeClr val="bg1"/>
                </a:solidFill>
                <a:latin typeface="Arial Narrow" panose="020B0606020202030204" pitchFamily="34" charset="0"/>
              </a:rPr>
              <a:t> </a:t>
            </a:r>
            <a:r>
              <a:rPr lang="fr-FR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CIEPAS - Rectorat de l' académie de Strasbourg</a:t>
            </a:r>
            <a:endParaRPr lang="fr-FR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lvl="0" algn="ctr"/>
            <a:r>
              <a:rPr lang="fr-FR" sz="1600" i="1" dirty="0">
                <a:solidFill>
                  <a:schemeClr val="bg1"/>
                </a:solidFill>
                <a:latin typeface="Arial Narrow" panose="020B0606020202030204" pitchFamily="34" charset="0"/>
              </a:rPr>
              <a:t>fabrice.methee@ac-strasbourg.fr</a:t>
            </a:r>
            <a:endParaRPr lang="fr-FR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11960" y="28799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Séminaire académique de la filière</a:t>
            </a:r>
          </a:p>
          <a:p>
            <a:r>
              <a:rPr lang="fr-FR" dirty="0"/>
              <a:t>Génie électrique</a:t>
            </a:r>
          </a:p>
          <a:p>
            <a:r>
              <a:rPr lang="fr-FR" dirty="0"/>
              <a:t>INSA Strasbourg - 19 février 2015</a:t>
            </a:r>
          </a:p>
          <a:p>
            <a:r>
              <a:rPr lang="fr-FR" dirty="0"/>
              <a:t>Formations et évolutions pédagogiques</a:t>
            </a:r>
          </a:p>
        </p:txBody>
      </p:sp>
    </p:spTree>
    <p:extLst>
      <p:ext uri="{BB962C8B-B14F-4D97-AF65-F5344CB8AC3E}">
        <p14:creationId xmlns:p14="http://schemas.microsoft.com/office/powerpoint/2010/main" val="1052720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3204" y="116632"/>
            <a:ext cx="8229600" cy="634082"/>
          </a:xfrm>
        </p:spPr>
        <p:txBody>
          <a:bodyPr>
            <a:normAutofit/>
          </a:bodyPr>
          <a:lstStyle/>
          <a:p>
            <a:r>
              <a:rPr lang="fr-FR" sz="3200" dirty="0" smtClean="0"/>
              <a:t>Les travaux académiques 2014 - 2015 </a:t>
            </a:r>
            <a:endParaRPr lang="fr-FR" sz="3200" dirty="0"/>
          </a:p>
        </p:txBody>
      </p:sp>
      <p:sp>
        <p:nvSpPr>
          <p:cNvPr id="5" name="ZoneTexte 4"/>
          <p:cNvSpPr txBox="1"/>
          <p:nvPr/>
        </p:nvSpPr>
        <p:spPr>
          <a:xfrm>
            <a:off x="251520" y="764704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Arial Narrow" panose="020B0606020202030204" pitchFamily="34" charset="0"/>
              </a:rPr>
              <a:t>Recadrage des épreuves de BEP</a:t>
            </a: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Arial Narrow" panose="020B0606020202030204" pitchFamily="34" charset="0"/>
                <a:hlinkClick r:id="rId2" action="ppaction://hlinkpres?slideindex=1&amp;slidetitle="/>
              </a:rPr>
              <a:t>évolution des supports EP1 et EP2-2</a:t>
            </a:r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Arial Narrow" panose="020B0606020202030204" pitchFamily="34" charset="0"/>
                <a:hlinkClick r:id="rId3" action="ppaction://hlinkfile"/>
              </a:rPr>
              <a:t>évolution des grilles </a:t>
            </a:r>
            <a:r>
              <a:rPr lang="fr-FR" sz="2800" dirty="0" smtClean="0">
                <a:latin typeface="Arial Narrow" panose="020B0606020202030204" pitchFamily="34" charset="0"/>
                <a:hlinkClick r:id="rId3" action="ppaction://hlinkfile"/>
              </a:rPr>
              <a:t>d’évaluation</a:t>
            </a:r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Arial Narrow" panose="020B0606020202030204" pitchFamily="34" charset="0"/>
                <a:hlinkClick r:id="rId4" action="ppaction://hlinksldjump"/>
              </a:rPr>
              <a:t>évolution des supports des C.C.F. du bac pro ELEEC</a:t>
            </a:r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Arial Narrow" panose="020B0606020202030204" pitchFamily="34" charset="0"/>
                <a:hlinkClick r:id="rId5" action="ppaction://hlinkfile"/>
              </a:rPr>
              <a:t>évolution des grilles d’évaluation</a:t>
            </a:r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Arial Narrow" panose="020B0606020202030204" pitchFamily="34" charset="0"/>
              </a:rPr>
              <a:t>analyses des résultats</a:t>
            </a: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Arial Narrow" panose="020B0606020202030204" pitchFamily="34" charset="0"/>
              </a:rPr>
              <a:t>réflexions pédagogiques autour des enseignements en baccalauréat professionnel ELEEC : </a:t>
            </a:r>
            <a:r>
              <a:rPr lang="fr-FR" sz="2800" dirty="0" smtClean="0">
                <a:latin typeface="Arial Narrow" panose="020B0606020202030204" pitchFamily="34" charset="0"/>
                <a:hlinkClick r:id="rId6" action="ppaction://hlinkfile"/>
              </a:rPr>
              <a:t>l’organisation des enseignements par centres d’intérêt</a:t>
            </a:r>
            <a:endParaRPr lang="fr-FR" sz="2800" dirty="0" smtClean="0">
              <a:latin typeface="Arial Narrow" panose="020B060602020203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fr-FR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40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4F81BD"/>
              </a:buCl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hlinkClick r:id="rId2" action="ppaction://hlinkpres?slideindex=1&amp;slidetitle="/>
              </a:rPr>
              <a:t>L’organisation des CCF</a:t>
            </a: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4F81BD"/>
              </a:buCl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La préparation au POST BAC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4F81BD"/>
              </a:buCl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Lancement d’un PPEL sur le thème de la FIBRE OPTIQUE en concertation avec la filière </a:t>
            </a: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SEN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4F81BD"/>
              </a:buClr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Evolution des supports des PFMP</a:t>
            </a: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14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Bilan sur les demandes de formation </a:t>
            </a:r>
            <a:br>
              <a:rPr lang="fr-FR" dirty="0" smtClean="0"/>
            </a:br>
            <a:r>
              <a:rPr lang="fr-FR" sz="2700" b="1" dirty="0" smtClean="0"/>
              <a:t>58 enseignants demandent une formation sur 93 soit 62 % </a:t>
            </a:r>
            <a:endParaRPr lang="fr-FR" sz="2700" b="1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138130"/>
              </p:ext>
            </p:extLst>
          </p:nvPr>
        </p:nvGraphicFramePr>
        <p:xfrm>
          <a:off x="185613" y="1127125"/>
          <a:ext cx="8778875" cy="573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Document" r:id="rId4" imgW="6103083" imgH="3983183" progId="Word.Document.12">
                  <p:embed/>
                </p:oleObj>
              </mc:Choice>
              <mc:Fallback>
                <p:oleObj name="Document" r:id="rId4" imgW="6103083" imgH="398318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613" y="1127125"/>
                        <a:ext cx="8778875" cy="573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943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dirty="0" smtClean="0"/>
              <a:t>Afin d’en faciliter la mise en œuvre, toutes les demandes de formation continue des enseignants devront être adressées à l’inspecteur responsable de la filière</a:t>
            </a:r>
            <a:r>
              <a:rPr lang="fr-FR" dirty="0" smtClean="0"/>
              <a:t>.</a:t>
            </a:r>
          </a:p>
          <a:p>
            <a:pPr marL="0" indent="0" algn="just">
              <a:buNone/>
            </a:pPr>
            <a:r>
              <a:rPr lang="fr-FR" dirty="0" smtClean="0"/>
              <a:t>Télécharger le fichier :</a:t>
            </a:r>
          </a:p>
          <a:p>
            <a:pPr marL="0" indent="0" algn="just">
              <a:buNone/>
            </a:pPr>
            <a:endParaRPr lang="fr-FR" dirty="0"/>
          </a:p>
        </p:txBody>
      </p:sp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0" y="4655790"/>
            <a:ext cx="1028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2482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fr-FR" sz="4000" dirty="0" smtClean="0">
                <a:solidFill>
                  <a:prstClr val="black"/>
                </a:solidFill>
              </a:rPr>
              <a:t>La poursuite en 2015 </a:t>
            </a:r>
            <a:r>
              <a:rPr lang="fr-FR" sz="4000" dirty="0">
                <a:solidFill>
                  <a:prstClr val="black"/>
                </a:solidFill>
              </a:rPr>
              <a:t>- </a:t>
            </a:r>
            <a:r>
              <a:rPr lang="fr-FR" sz="4000" dirty="0" smtClean="0">
                <a:solidFill>
                  <a:prstClr val="black"/>
                </a:solidFill>
              </a:rPr>
              <a:t>2016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Mise en œuvre de l’organisation </a:t>
            </a:r>
            <a:r>
              <a:rPr lang="fr-FR" sz="2600" dirty="0">
                <a:solidFill>
                  <a:prstClr val="black"/>
                </a:solidFill>
                <a:latin typeface="Arial Narrow" panose="020B0606020202030204" pitchFamily="34" charset="0"/>
              </a:rPr>
              <a:t>des enseignements par centres </a:t>
            </a: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d’intérêt</a:t>
            </a:r>
          </a:p>
          <a:p>
            <a:pPr algn="just"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fr-FR" sz="26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Poursuite de la mise en œuvre de l’évaluation par compétences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fr-FR" sz="26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Formations :</a:t>
            </a:r>
          </a:p>
          <a:p>
            <a:pPr lvl="1" algn="just">
              <a:spcBef>
                <a:spcPts val="0"/>
              </a:spcBef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la conception et la mise en œuvre de son enseignement</a:t>
            </a:r>
          </a:p>
          <a:p>
            <a:pPr lvl="1" algn="just">
              <a:spcBef>
                <a:spcPts val="0"/>
              </a:spcBef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l’évaluation et la prise en compte de la diversité du public</a:t>
            </a:r>
          </a:p>
          <a:p>
            <a:pPr lvl="1" algn="just">
              <a:spcBef>
                <a:spcPts val="0"/>
              </a:spcBef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évolution de la filière</a:t>
            </a:r>
          </a:p>
          <a:p>
            <a:pPr lvl="1" algn="just">
              <a:spcBef>
                <a:spcPts val="0"/>
              </a:spcBef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Formations disciplinaires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sz="26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spcBef>
                <a:spcPts val="0"/>
              </a:spcBef>
              <a:buClr>
                <a:srgbClr val="4F81BD"/>
              </a:buClr>
              <a:buFont typeface="Wingdings" panose="05000000000000000000" pitchFamily="2" charset="2"/>
              <a:buChar char="Ø"/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L’organisation </a:t>
            </a:r>
            <a:r>
              <a:rPr lang="fr-FR" sz="2600" dirty="0">
                <a:solidFill>
                  <a:prstClr val="black"/>
                </a:solidFill>
                <a:latin typeface="Arial Narrow" panose="020B0606020202030204" pitchFamily="34" charset="0"/>
              </a:rPr>
              <a:t>des CCF</a:t>
            </a:r>
          </a:p>
          <a:p>
            <a:pPr marL="285750" lvl="0" indent="-285750" algn="just">
              <a:spcBef>
                <a:spcPts val="0"/>
              </a:spcBef>
              <a:buClr>
                <a:srgbClr val="4F81BD"/>
              </a:buClr>
              <a:buFont typeface="Wingdings" panose="05000000000000000000" pitchFamily="2" charset="2"/>
              <a:buChar char="Ø"/>
            </a:pPr>
            <a:r>
              <a:rPr lang="fr-FR" sz="2600" dirty="0">
                <a:solidFill>
                  <a:prstClr val="black"/>
                </a:solidFill>
                <a:latin typeface="Arial Narrow" panose="020B0606020202030204" pitchFamily="34" charset="0"/>
              </a:rPr>
              <a:t>La préparation au POST BAC</a:t>
            </a:r>
          </a:p>
          <a:p>
            <a:pPr marL="285750" lvl="0" indent="-285750" algn="just">
              <a:spcBef>
                <a:spcPts val="0"/>
              </a:spcBef>
              <a:buClr>
                <a:srgbClr val="4F81BD"/>
              </a:buClr>
              <a:buFont typeface="Wingdings" panose="05000000000000000000" pitchFamily="2" charset="2"/>
              <a:buChar char="Ø"/>
            </a:pPr>
            <a:r>
              <a:rPr lang="fr-FR" sz="26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Equipements des lycées</a:t>
            </a:r>
            <a:endParaRPr lang="fr-FR" sz="26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/>
            <a:endParaRPr lang="fr-FR" sz="2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70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53842" y="2476818"/>
            <a:ext cx="7920880" cy="584775"/>
          </a:xfrm>
          <a:prstGeom prst="rect">
            <a:avLst/>
          </a:prstGeo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173089275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223</Words>
  <Application>Microsoft Office PowerPoint</Application>
  <PresentationFormat>Affichage à l'écran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Thème Office</vt:lpstr>
      <vt:lpstr>Rotonde</vt:lpstr>
      <vt:lpstr>Document</vt:lpstr>
      <vt:lpstr>Réflexions pédagogiques sur les enseignements en baccalauréat professionnel</vt:lpstr>
      <vt:lpstr>Les travaux académiques 2014 - 2015 </vt:lpstr>
      <vt:lpstr>Présentation PowerPoint</vt:lpstr>
      <vt:lpstr>Bilan sur les demandes de formation  58 enseignants demandent une formation sur 93 soit 62 % </vt:lpstr>
      <vt:lpstr>La formation</vt:lpstr>
      <vt:lpstr>La poursuite en 2015 - 2016 </vt:lpstr>
      <vt:lpstr>Présentation PowerPoint</vt:lpstr>
    </vt:vector>
  </TitlesOfParts>
  <Company>Rectorat de strasbourg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admin</cp:lastModifiedBy>
  <cp:revision>39</cp:revision>
  <dcterms:created xsi:type="dcterms:W3CDTF">2015-02-11T20:31:12Z</dcterms:created>
  <dcterms:modified xsi:type="dcterms:W3CDTF">2015-02-19T18:12:09Z</dcterms:modified>
</cp:coreProperties>
</file>