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2" r:id="rId6"/>
    <p:sldId id="261" r:id="rId7"/>
    <p:sldId id="263" r:id="rId8"/>
    <p:sldId id="266" r:id="rId9"/>
    <p:sldId id="260" r:id="rId10"/>
    <p:sldId id="265" r:id="rId11"/>
    <p:sldId id="267" r:id="rId1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</p:showPr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24" autoAdjust="0"/>
  </p:normalViewPr>
  <p:slideViewPr>
    <p:cSldViewPr>
      <p:cViewPr varScale="1">
        <p:scale>
          <a:sx n="105" d="100"/>
          <a:sy n="105" d="100"/>
        </p:scale>
        <p:origin x="-17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H:\Dafor\Habilitation%20Electrique\Enqu&#234;te%20juin%202014\D&#233;pouillement\BILAN%20Formateurs%20El&#232;ves%20PRE%20Ogeli_Disciplines_Dipl&#244;mes_EPLE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6805555555555555"/>
          <c:y val="0.15509259259259295"/>
          <c:w val="0.46388888888888968"/>
          <c:h val="0.7731481481481487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9900"/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Lbls>
            <c:txPr>
              <a:bodyPr/>
              <a:lstStyle/>
              <a:p>
                <a:pPr>
                  <a:defRPr sz="1050" b="1" baseline="0"/>
                </a:pPr>
                <a:endParaRPr lang="fr-FR"/>
              </a:p>
            </c:txPr>
            <c:showVal val="1"/>
            <c:showLeaderLines val="1"/>
          </c:dLbls>
          <c:val>
            <c:numRef>
              <c:f>'LISTE GLOBALE FF et FE'!$I$320:$L$320</c:f>
              <c:numCache>
                <c:formatCode>0.00%</c:formatCode>
                <c:ptCount val="4"/>
                <c:pt idx="0">
                  <c:v>0.43150684931506916</c:v>
                </c:pt>
                <c:pt idx="1">
                  <c:v>9.5890410958904174E-2</c:v>
                </c:pt>
                <c:pt idx="2">
                  <c:v>0.11643835616438351</c:v>
                </c:pt>
                <c:pt idx="3">
                  <c:v>0.35616438356164437</c:v>
                </c:pt>
              </c:numCache>
            </c:numRef>
          </c:val>
        </c:ser>
        <c:firstSliceAng val="0"/>
      </c:pieChart>
    </c:plotArea>
    <c:plotVisOnly val="1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A39BE12-B612-44BA-BBE3-9C3B4EAC3290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18F173D-0066-4944-AD1E-F914C254D0C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r-FR" smtClean="0"/>
              <a:t>35, 62%: Profil complet et idéal Mr Dupont a les Pré Requis en Prévention et inscrit ses sessions de formations élèves sur Ogeli</a:t>
            </a:r>
          </a:p>
          <a:p>
            <a:pPr>
              <a:spcBef>
                <a:spcPct val="0"/>
              </a:spcBef>
            </a:pPr>
            <a:r>
              <a:rPr lang="fr-FR" smtClean="0"/>
              <a:t>43,15%: Profil dont on peut se poser la question de l’intérêt d’être Formateur Elèves: pas de sessions de formations et pas de PRP</a:t>
            </a:r>
          </a:p>
          <a:p>
            <a:pPr>
              <a:spcBef>
                <a:spcPct val="0"/>
              </a:spcBef>
            </a:pPr>
            <a:r>
              <a:rPr lang="fr-FR" smtClean="0"/>
              <a:t>11,64%: Professeur qui doit enregistrer ses formations élèves sur Ogeli. Ne le fait-il pas parce qu’il ne forme pas élèves à la PRE ou parce qu’il utilise des carnet d’habilitation? Pas de traçabilité.</a:t>
            </a:r>
          </a:p>
          <a:p>
            <a:pPr>
              <a:spcBef>
                <a:spcPct val="0"/>
              </a:spcBef>
            </a:pPr>
            <a:r>
              <a:rPr lang="fr-FR" smtClean="0"/>
              <a:t>9,59%: Professeur qui doit acquérir les PRP. N’a pas un profil « réglementaire »: légalité en cas d’accident avec un élève</a:t>
            </a:r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0256C52-7873-4155-A9BF-63859829D424}" type="slidenum">
              <a:rPr lang="fr-FR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ectangle à coins arrondis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ectangle à coins arrondis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17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0C5BB-0206-44A2-9737-29214825BCEC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18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0E6A1D3-1573-4C6A-8728-8B44809C057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C263B-028D-4071-8551-D6BC973F2278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0ACEC-5768-4F1B-9088-D06EC05016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6EDE0-BB1E-4BF4-8624-DF5064F9E250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46BDD-85CC-48F2-B434-E095C35ACF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E6BBF-9D2F-4BC0-A8D2-EA15DD2D1B76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671A4-5028-4D75-AFCC-B96310C4DC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84240-C61E-4351-B416-6038DF0B65EF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274BA-D6AD-4BAD-BC4C-DCE160C546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87AEF-2C2E-4FBF-80A6-64B960DB5A56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4E37E-DB27-4566-8BCE-096C583372E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7F63555-E70F-4AB9-8AD8-78E3B31EACF5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8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21CC12C-7600-40ED-81FF-FDC5B36A06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3F5A6-86B3-4793-B120-EFBE6BF74A4A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7FE7B-C5E6-4840-BDFC-1297502122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CFA1F-268E-4D96-80A6-29B3447C2A98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18851-4E56-4489-97B7-3FB1CACD4A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7686-C276-43BF-A66C-E9E7F40FF4A5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FE422-CA8A-477F-8CAD-F3D72B0ECDB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02ACB-EB56-42B6-93A0-3BBB7DAA9FC1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94572-CBD1-4FC8-9770-AE429D2D547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Espace réservé du titre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40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305B00-85D8-4F29-B46F-CCF730AB0A90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9F9181-9DC5-444B-93F0-B4D2CD8D30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3" r:id="rId2"/>
    <p:sldLayoutId id="2147483754" r:id="rId3"/>
    <p:sldLayoutId id="2147483755" r:id="rId4"/>
    <p:sldLayoutId id="2147483762" r:id="rId5"/>
    <p:sldLayoutId id="2147483763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mailto:dominique.reitz@ac-strasbourg.f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850" y="1484313"/>
            <a:ext cx="8591550" cy="2387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5400" dirty="0" smtClean="0"/>
              <a:t>Prévention des Risques Electriques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5123" name="Sous-titre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 eaLnBrk="1" hangingPunct="1"/>
            <a:r>
              <a:rPr lang="fr-FR" sz="6000" smtClean="0"/>
              <a:t>OGELI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dirty="0" smtClean="0"/>
              <a:t>CONTACT – Aide à l’utilisation </a:t>
            </a:r>
            <a:r>
              <a:rPr lang="fr-FR" dirty="0" err="1" smtClean="0"/>
              <a:t>Ogeli</a:t>
            </a:r>
            <a:endParaRPr lang="fr-FR" dirty="0"/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smtClean="0"/>
              <a:t>Dominique REITZ</a:t>
            </a:r>
          </a:p>
          <a:p>
            <a:pPr lvl="1" eaLnBrk="1" hangingPunct="1">
              <a:buFont typeface="Georgia" pitchFamily="18" charset="0"/>
              <a:buNone/>
            </a:pPr>
            <a:r>
              <a:rPr lang="fr-FR" smtClean="0">
                <a:hlinkClick r:id="rId2"/>
              </a:rPr>
              <a:t>dominique.reitz@ac-strasbourg.fr</a:t>
            </a:r>
            <a:endParaRPr lang="fr-FR" smtClean="0"/>
          </a:p>
          <a:p>
            <a:pPr lvl="1" eaLnBrk="1" hangingPunct="1">
              <a:buFont typeface="Georgia" pitchFamily="18" charset="0"/>
              <a:buNone/>
            </a:pPr>
            <a:r>
              <a:rPr lang="fr-FR" smtClean="0"/>
              <a:t>03 88 23 36 59</a:t>
            </a:r>
          </a:p>
          <a:p>
            <a:pPr eaLnBrk="1" hangingPunct="1">
              <a:buFont typeface="Georgia" pitchFamily="18" charset="0"/>
              <a:buNone/>
            </a:pPr>
            <a:endParaRPr lang="fr-FR" smtClean="0"/>
          </a:p>
          <a:p>
            <a:pPr eaLnBrk="1" hangingPunct="1"/>
            <a:r>
              <a:rPr lang="fr-FR" smtClean="0"/>
              <a:t>Accès direct depuis Ogeli</a:t>
            </a:r>
          </a:p>
          <a:p>
            <a:pPr eaLnBrk="1" hangingPunct="1">
              <a:buFont typeface="Georgia" pitchFamily="18" charset="0"/>
              <a:buNone/>
            </a:pPr>
            <a:endParaRPr lang="fr-FR" smtClean="0"/>
          </a:p>
          <a:p>
            <a:pPr eaLnBrk="1" hangingPunct="1">
              <a:buFont typeface="Georgia" pitchFamily="18" charset="0"/>
              <a:buNone/>
            </a:pPr>
            <a:endParaRPr lang="fr-FR" smtClean="0"/>
          </a:p>
          <a:p>
            <a:pPr eaLnBrk="1" hangingPunct="1"/>
            <a:r>
              <a:rPr lang="fr-FR" smtClean="0"/>
              <a:t>Tutoriels </a:t>
            </a:r>
          </a:p>
          <a:p>
            <a:pPr eaLnBrk="1" hangingPunct="1"/>
            <a:endParaRPr lang="fr-FR" smtClean="0"/>
          </a:p>
          <a:p>
            <a:pPr eaLnBrk="1" hangingPunct="1">
              <a:buFont typeface="Georgia" pitchFamily="18" charset="0"/>
              <a:buNone/>
            </a:pPr>
            <a:endParaRPr lang="fr-FR" smtClean="0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363" y="3789363"/>
            <a:ext cx="16668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875" y="5516563"/>
            <a:ext cx="2552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525" y="5373688"/>
            <a:ext cx="11906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8" name="Group 6"/>
          <p:cNvGrpSpPr>
            <a:grpSpLocks/>
          </p:cNvGrpSpPr>
          <p:nvPr/>
        </p:nvGrpSpPr>
        <p:grpSpPr bwMode="auto">
          <a:xfrm>
            <a:off x="2124075" y="476250"/>
            <a:ext cx="4686300" cy="6121400"/>
            <a:chOff x="1338" y="300"/>
            <a:chExt cx="2952" cy="3856"/>
          </a:xfrm>
        </p:grpSpPr>
        <p:pic>
          <p:nvPicPr>
            <p:cNvPr id="28676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 l="31808" t="9364" r="32639" b="8069"/>
            <a:stretch>
              <a:fillRect/>
            </a:stretch>
          </p:blipFill>
          <p:spPr bwMode="auto">
            <a:xfrm>
              <a:off x="1338" y="300"/>
              <a:ext cx="2952" cy="38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2789" y="890"/>
              <a:ext cx="363" cy="1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1525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b="1" dirty="0" smtClean="0"/>
              <a:t>OGELI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Banque données INRS pour l’académie</a:t>
            </a:r>
            <a:endParaRPr lang="fr-FR" dirty="0"/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2060575"/>
            <a:ext cx="8453437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81000" y="765175"/>
            <a:ext cx="4041775" cy="863600"/>
          </a:xfrm>
          <a:solidFill>
            <a:schemeClr val="bg1">
              <a:alpha val="25000"/>
            </a:schemeClr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fr-FR" dirty="0" smtClean="0"/>
              <a:t>      Professeur </a:t>
            </a:r>
            <a:r>
              <a:rPr lang="fr-FR" dirty="0" smtClean="0">
                <a:solidFill>
                  <a:srgbClr val="00B050"/>
                </a:solidFill>
              </a:rPr>
              <a:t>FORME DE BASE </a:t>
            </a:r>
            <a:r>
              <a:rPr lang="fr-FR" dirty="0" smtClean="0"/>
              <a:t>à la PRE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half" idx="3"/>
          </p:nvPr>
        </p:nvSpPr>
        <p:spPr>
          <a:xfrm>
            <a:off x="4721225" y="765175"/>
            <a:ext cx="4041775" cy="863600"/>
          </a:xfrm>
          <a:solidFill>
            <a:schemeClr val="bg1">
              <a:alpha val="25000"/>
            </a:schemeClr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fr-FR" dirty="0" smtClean="0"/>
              <a:t>        Professeur </a:t>
            </a:r>
            <a:r>
              <a:rPr lang="fr-FR" dirty="0" smtClean="0">
                <a:solidFill>
                  <a:srgbClr val="C00000"/>
                </a:solidFill>
              </a:rPr>
              <a:t>FORMATEUR ELEVES </a:t>
            </a:r>
            <a:r>
              <a:rPr lang="fr-FR" dirty="0" smtClean="0"/>
              <a:t>à la PRE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2"/>
          </p:nvPr>
        </p:nvSpPr>
        <p:spPr>
          <a:xfrm>
            <a:off x="381000" y="1989138"/>
            <a:ext cx="4041775" cy="3455987"/>
          </a:xfrm>
        </p:spPr>
        <p:txBody>
          <a:bodyPr/>
          <a:lstStyle/>
          <a:p>
            <a:pPr eaLnBrk="1" hangingPunct="1"/>
            <a:r>
              <a:rPr lang="fr-FR" smtClean="0"/>
              <a:t>Professeur qui est soumis aux risques électriques, mais </a:t>
            </a:r>
            <a:r>
              <a:rPr lang="fr-FR" b="1" smtClean="0">
                <a:solidFill>
                  <a:srgbClr val="00B050"/>
                </a:solidFill>
              </a:rPr>
              <a:t>ne forme ses élèves aux risques électriques.</a:t>
            </a:r>
            <a:endParaRPr lang="fr-FR" smtClean="0">
              <a:solidFill>
                <a:srgbClr val="00B050"/>
              </a:solidFill>
            </a:endParaRPr>
          </a:p>
          <a:p>
            <a:pPr eaLnBrk="1" hangingPunct="1">
              <a:buFont typeface="Georgia" pitchFamily="18" charset="0"/>
              <a:buNone/>
            </a:pPr>
            <a:endParaRPr lang="fr-FR" smtClean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4"/>
          </p:nvPr>
        </p:nvSpPr>
        <p:spPr>
          <a:xfrm>
            <a:off x="4718050" y="1989138"/>
            <a:ext cx="4041775" cy="2879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FR" sz="1900" smtClean="0"/>
              <a:t>Professeur qui enseigne dans un des diplômes du référentiel de l’EN à la PRE et doit </a:t>
            </a:r>
            <a:r>
              <a:rPr lang="fr-FR" sz="1900" b="1" smtClean="0"/>
              <a:t>former ses élèves à la PRE,</a:t>
            </a:r>
          </a:p>
          <a:p>
            <a:pPr eaLnBrk="1" hangingPunct="1">
              <a:lnSpc>
                <a:spcPct val="90000"/>
              </a:lnSpc>
            </a:pPr>
            <a:endParaRPr lang="fr-FR" sz="1900" b="1" smtClean="0"/>
          </a:p>
          <a:p>
            <a:pPr eaLnBrk="1" hangingPunct="1">
              <a:lnSpc>
                <a:spcPct val="90000"/>
              </a:lnSpc>
            </a:pPr>
            <a:r>
              <a:rPr lang="fr-FR" sz="1900" smtClean="0"/>
              <a:t>Doit avoir les </a:t>
            </a:r>
            <a:r>
              <a:rPr lang="fr-FR" sz="1900" b="1" smtClean="0"/>
              <a:t>Pré            Requis en Prévention</a:t>
            </a:r>
          </a:p>
          <a:p>
            <a:pPr eaLnBrk="1" hangingPunct="1">
              <a:lnSpc>
                <a:spcPct val="90000"/>
              </a:lnSpc>
              <a:buFont typeface="Georgia" pitchFamily="18" charset="0"/>
              <a:buNone/>
            </a:pPr>
            <a:r>
              <a:rPr lang="fr-FR" sz="1900" b="1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fr-FR" sz="1900" smtClean="0"/>
              <a:t>Doit enregistrer sessions de formations Elèves dans </a:t>
            </a:r>
            <a:r>
              <a:rPr lang="fr-FR" sz="1900" b="1" smtClean="0"/>
              <a:t>Ogeli.</a:t>
            </a:r>
          </a:p>
        </p:txBody>
      </p:sp>
      <p:pic>
        <p:nvPicPr>
          <p:cNvPr id="717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908050"/>
            <a:ext cx="5746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7900" y="908050"/>
            <a:ext cx="5762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Espace réservé du texte 9"/>
          <p:cNvSpPr txBox="1">
            <a:spLocks/>
          </p:cNvSpPr>
          <p:nvPr/>
        </p:nvSpPr>
        <p:spPr>
          <a:xfrm>
            <a:off x="395288" y="5445125"/>
            <a:ext cx="8353425" cy="792163"/>
          </a:xfrm>
          <a:prstGeom prst="rect">
            <a:avLst/>
          </a:prstGeom>
          <a:solidFill>
            <a:schemeClr val="bg1"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/>
          <a:lstStyle/>
          <a:p>
            <a:pPr marL="45720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fr-FR" sz="1900" b="1" dirty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rPr>
              <a:t>Peuvent utiliser le matériel électrique pour le niveau auquel ils sont « habilités »</a:t>
            </a:r>
          </a:p>
        </p:txBody>
      </p:sp>
      <p:pic>
        <p:nvPicPr>
          <p:cNvPr id="71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56550" y="3284538"/>
            <a:ext cx="6016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1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68313" y="836613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dirty="0" smtClean="0"/>
              <a:t>La formation des enseignants en</a:t>
            </a:r>
            <a:br>
              <a:rPr lang="fr-FR" dirty="0" smtClean="0"/>
            </a:br>
            <a:r>
              <a:rPr lang="fr-FR" dirty="0" smtClean="0"/>
              <a:t>Santé et Sécurité au Travail</a:t>
            </a:r>
            <a:endParaRPr lang="fr-FR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>
          <a:xfrm>
            <a:off x="468313" y="3429000"/>
            <a:ext cx="8229600" cy="3095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FR" sz="2600" smtClean="0"/>
              <a:t>Durée: 18 heures dont une ½ journée en entreprise</a:t>
            </a:r>
          </a:p>
          <a:p>
            <a:pPr eaLnBrk="1" hangingPunct="1">
              <a:lnSpc>
                <a:spcPct val="80000"/>
              </a:lnSpc>
            </a:pPr>
            <a:r>
              <a:rPr lang="fr-FR" sz="2600" smtClean="0"/>
              <a:t>Objectifs: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400" smtClean="0"/>
              <a:t>Sensibiliser les enseignants à la sur-accidentabilité des jeunes au travail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400" smtClean="0"/>
              <a:t>Maîtriser l’approche par les risques: identification, évaluation, suppression des risques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400" smtClean="0"/>
              <a:t>Intégrer des approches complémentaires: ergonomie, analyse d’accident, …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400" smtClean="0"/>
              <a:t>Mettre en œuvre des stratégies de prévention</a:t>
            </a:r>
          </a:p>
        </p:txBody>
      </p:sp>
      <p:grpSp>
        <p:nvGrpSpPr>
          <p:cNvPr id="8196" name="Groupe 11"/>
          <p:cNvGrpSpPr>
            <a:grpSpLocks/>
          </p:cNvGrpSpPr>
          <p:nvPr/>
        </p:nvGrpSpPr>
        <p:grpSpPr bwMode="auto">
          <a:xfrm>
            <a:off x="611188" y="2060575"/>
            <a:ext cx="7962900" cy="1152525"/>
            <a:chOff x="611560" y="2060848"/>
            <a:chExt cx="7963238" cy="1152128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03648" y="2060848"/>
              <a:ext cx="7152794" cy="576064"/>
            </a:xfrm>
            <a:prstGeom prst="rect">
              <a:avLst/>
            </a:prstGeom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1560" y="2852936"/>
              <a:ext cx="7963238" cy="360040"/>
            </a:xfrm>
            <a:prstGeom prst="rect">
              <a:avLst/>
            </a:prstGeom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</p:pic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1560" y="2060848"/>
              <a:ext cx="602249" cy="576064"/>
            </a:xfrm>
            <a:prstGeom prst="rect">
              <a:avLst/>
            </a:prstGeom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1052513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dirty="0" smtClean="0"/>
              <a:t>La Traçabilité des </a:t>
            </a:r>
            <a:r>
              <a:rPr lang="fr-FR" b="1" dirty="0" smtClean="0"/>
              <a:t>formations reçues </a:t>
            </a:r>
            <a:r>
              <a:rPr lang="fr-FR" dirty="0" smtClean="0"/>
              <a:t>par le professeur</a:t>
            </a:r>
            <a:endParaRPr lang="fr-F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552" y="2636912"/>
            <a:ext cx="8229600" cy="281719"/>
          </a:xfrm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429000"/>
            <a:ext cx="4896544" cy="2773655"/>
          </a:xfrm>
          <a:prstGeom prst="rect">
            <a:avLst/>
          </a:prstGeom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grpSp>
        <p:nvGrpSpPr>
          <p:cNvPr id="9221" name="Groupe 12"/>
          <p:cNvGrpSpPr>
            <a:grpSpLocks/>
          </p:cNvGrpSpPr>
          <p:nvPr/>
        </p:nvGrpSpPr>
        <p:grpSpPr bwMode="auto">
          <a:xfrm>
            <a:off x="431800" y="2492375"/>
            <a:ext cx="576263" cy="936625"/>
            <a:chOff x="431540" y="2492896"/>
            <a:chExt cx="576064" cy="936104"/>
          </a:xfrm>
        </p:grpSpPr>
        <p:sp>
          <p:nvSpPr>
            <p:cNvPr id="6" name="Ellipse 5"/>
            <p:cNvSpPr/>
            <p:nvPr/>
          </p:nvSpPr>
          <p:spPr>
            <a:xfrm>
              <a:off x="431540" y="2492896"/>
              <a:ext cx="504651" cy="50454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cxnSp>
          <p:nvCxnSpPr>
            <p:cNvPr id="8" name="Connecteur droit avec flèche 7"/>
            <p:cNvCxnSpPr>
              <a:stCxn id="6" idx="4"/>
            </p:cNvCxnSpPr>
            <p:nvPr/>
          </p:nvCxnSpPr>
          <p:spPr>
            <a:xfrm>
              <a:off x="683866" y="2997440"/>
              <a:ext cx="323738" cy="43156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908050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dirty="0" smtClean="0"/>
              <a:t>La Traçabilité des </a:t>
            </a:r>
            <a:r>
              <a:rPr lang="fr-FR" b="1" dirty="0" smtClean="0"/>
              <a:t>formations dispensées </a:t>
            </a:r>
            <a:r>
              <a:rPr lang="fr-FR" dirty="0" smtClean="0"/>
              <a:t>par le professeur</a:t>
            </a: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204864"/>
            <a:ext cx="8460432" cy="294551"/>
          </a:xfrm>
          <a:prstGeom prst="rect">
            <a:avLst/>
          </a:prstGeom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2852936"/>
            <a:ext cx="5054897" cy="3634995"/>
          </a:xfrm>
          <a:prstGeom prst="rect">
            <a:avLst/>
          </a:prstGeom>
          <a:ln w="190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grpSp>
        <p:nvGrpSpPr>
          <p:cNvPr id="10245" name="Groupe 13"/>
          <p:cNvGrpSpPr>
            <a:grpSpLocks/>
          </p:cNvGrpSpPr>
          <p:nvPr/>
        </p:nvGrpSpPr>
        <p:grpSpPr bwMode="auto">
          <a:xfrm>
            <a:off x="7956550" y="2060575"/>
            <a:ext cx="792163" cy="863600"/>
            <a:chOff x="7956376" y="2060848"/>
            <a:chExt cx="792088" cy="864096"/>
          </a:xfrm>
        </p:grpSpPr>
        <p:sp>
          <p:nvSpPr>
            <p:cNvPr id="10" name="Ellipse 9"/>
            <p:cNvSpPr/>
            <p:nvPr/>
          </p:nvSpPr>
          <p:spPr>
            <a:xfrm>
              <a:off x="8243687" y="2060848"/>
              <a:ext cx="504777" cy="50352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cxnSp>
          <p:nvCxnSpPr>
            <p:cNvPr id="11" name="Connecteur droit avec flèche 10"/>
            <p:cNvCxnSpPr>
              <a:stCxn id="10" idx="4"/>
            </p:cNvCxnSpPr>
            <p:nvPr/>
          </p:nvCxnSpPr>
          <p:spPr>
            <a:xfrm flipH="1">
              <a:off x="7956376" y="2564375"/>
              <a:ext cx="539699" cy="360569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dirty="0" smtClean="0"/>
              <a:t>Référentiel de l’EN à la Prévention des Risques Electriques</a:t>
            </a:r>
            <a:endParaRPr lang="fr-FR" dirty="0"/>
          </a:p>
        </p:txBody>
      </p:sp>
      <p:sp>
        <p:nvSpPr>
          <p:cNvPr id="11273" name="Rectangle 9"/>
          <p:cNvSpPr>
            <a:spLocks noGrp="1"/>
          </p:cNvSpPr>
          <p:nvPr>
            <p:ph type="body" idx="4294967295"/>
          </p:nvPr>
        </p:nvSpPr>
        <p:spPr>
          <a:xfrm>
            <a:off x="457200" y="2249488"/>
            <a:ext cx="8229600" cy="30511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000" smtClean="0"/>
              <a:t>La non linéarité des formations et leur récursivité nécessite </a:t>
            </a:r>
            <a:r>
              <a:rPr lang="fr-FR" sz="2000" b="1" smtClean="0"/>
              <a:t>l’usage d’un outil de gestion adapté</a:t>
            </a:r>
            <a:r>
              <a:rPr lang="fr-FR" sz="2000" smtClean="0"/>
              <a:t>.</a:t>
            </a:r>
          </a:p>
          <a:p>
            <a:pPr>
              <a:lnSpc>
                <a:spcPct val="90000"/>
              </a:lnSpc>
            </a:pPr>
            <a:endParaRPr lang="fr-FR" sz="2000" smtClean="0"/>
          </a:p>
          <a:p>
            <a:pPr>
              <a:lnSpc>
                <a:spcPct val="90000"/>
              </a:lnSpc>
            </a:pPr>
            <a:r>
              <a:rPr lang="fr-FR" sz="2000" smtClean="0"/>
              <a:t>Cet outil devra, entre autres, permettre </a:t>
            </a:r>
            <a:r>
              <a:rPr lang="fr-FR" sz="2000" b="1" smtClean="0"/>
              <a:t>d’éditer les attestations nécessaires.</a:t>
            </a:r>
          </a:p>
          <a:p>
            <a:pPr>
              <a:lnSpc>
                <a:spcPct val="90000"/>
              </a:lnSpc>
            </a:pPr>
            <a:endParaRPr lang="fr-FR" sz="2000" b="1" smtClean="0"/>
          </a:p>
          <a:p>
            <a:pPr>
              <a:lnSpc>
                <a:spcPct val="90000"/>
              </a:lnSpc>
            </a:pPr>
            <a:r>
              <a:rPr lang="fr-FR" sz="2000" b="1" smtClean="0"/>
              <a:t>La réussite</a:t>
            </a:r>
            <a:r>
              <a:rPr lang="fr-FR" sz="2000" smtClean="0"/>
              <a:t> aux tests théoriques ou aux tâches</a:t>
            </a:r>
            <a:r>
              <a:rPr lang="fr-FR" sz="2000" b="1" smtClean="0"/>
              <a:t> </a:t>
            </a:r>
            <a:r>
              <a:rPr lang="fr-FR" sz="2000" smtClean="0"/>
              <a:t>professionnelles </a:t>
            </a:r>
            <a:r>
              <a:rPr lang="fr-FR" sz="2000" b="1" smtClean="0"/>
              <a:t>est</a:t>
            </a:r>
            <a:r>
              <a:rPr lang="fr-FR" sz="2000" smtClean="0"/>
              <a:t> </a:t>
            </a:r>
            <a:r>
              <a:rPr lang="fr-FR" sz="2000" b="1" smtClean="0"/>
              <a:t>consignée dans l’outil de suivi individuel</a:t>
            </a:r>
            <a:r>
              <a:rPr lang="fr-FR" sz="2000" smtClean="0"/>
              <a:t> de la formation de l’apprenant </a:t>
            </a:r>
            <a:r>
              <a:rPr lang="fr-FR" sz="2000" b="1" smtClean="0"/>
              <a:t>au fur et à mesure de leur validation.</a:t>
            </a:r>
          </a:p>
          <a:p>
            <a:pPr>
              <a:lnSpc>
                <a:spcPct val="90000"/>
              </a:lnSpc>
            </a:pPr>
            <a:endParaRPr lang="fr-FR" sz="2000" b="1" smtClean="0"/>
          </a:p>
        </p:txBody>
      </p:sp>
      <p:sp>
        <p:nvSpPr>
          <p:cNvPr id="8" name="Espace réservé du texte 9"/>
          <p:cNvSpPr txBox="1">
            <a:spLocks/>
          </p:cNvSpPr>
          <p:nvPr/>
        </p:nvSpPr>
        <p:spPr>
          <a:xfrm>
            <a:off x="395288" y="5445125"/>
            <a:ext cx="8353425" cy="792163"/>
          </a:xfrm>
          <a:prstGeom prst="rect">
            <a:avLst/>
          </a:prstGeom>
          <a:solidFill>
            <a:schemeClr val="bg1"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/>
          <a:lstStyle/>
          <a:p>
            <a:pPr marL="45720" algn="ctr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fr-FR" sz="1900" b="1" dirty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rPr>
              <a:t>Les carnets « d’habilitation » ne sont plus en vigueur dans l’académie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395288" y="692150"/>
            <a:ext cx="8229600" cy="1066800"/>
          </a:xfrm>
        </p:spPr>
        <p:txBody>
          <a:bodyPr/>
          <a:lstStyle/>
          <a:p>
            <a:pPr algn="ctr" eaLnBrk="1" hangingPunct="1"/>
            <a:r>
              <a:rPr lang="fr-FR" sz="2800" b="1" smtClean="0"/>
              <a:t>OGELI</a:t>
            </a:r>
            <a:r>
              <a:rPr lang="fr-FR" sz="2800" smtClean="0"/>
              <a:t>: gestion par le correspondant académique</a:t>
            </a:r>
          </a:p>
        </p:txBody>
      </p:sp>
      <p:graphicFrame>
        <p:nvGraphicFramePr>
          <p:cNvPr id="4" name="Graphique 3"/>
          <p:cNvGraphicFramePr/>
          <p:nvPr/>
        </p:nvGraphicFramePr>
        <p:xfrm>
          <a:off x="2195736" y="22768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" name="Groupe 18"/>
          <p:cNvGrpSpPr>
            <a:grpSpLocks/>
          </p:cNvGrpSpPr>
          <p:nvPr/>
        </p:nvGrpSpPr>
        <p:grpSpPr bwMode="auto">
          <a:xfrm>
            <a:off x="684213" y="2133600"/>
            <a:ext cx="8280400" cy="1366838"/>
            <a:chOff x="683568" y="2132856"/>
            <a:chExt cx="8280920" cy="1368152"/>
          </a:xfrm>
        </p:grpSpPr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3568" y="2132856"/>
              <a:ext cx="8280920" cy="266019"/>
            </a:xfrm>
            <a:prstGeom prst="rect">
              <a:avLst/>
            </a:prstGeom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</p:pic>
        <p:sp>
          <p:nvSpPr>
            <p:cNvPr id="14" name="Flèche à angle droit 13"/>
            <p:cNvSpPr/>
            <p:nvPr/>
          </p:nvSpPr>
          <p:spPr>
            <a:xfrm>
              <a:off x="5579725" y="2493565"/>
              <a:ext cx="2089281" cy="1007443"/>
            </a:xfrm>
            <a:prstGeom prst="bentUpArrow">
              <a:avLst>
                <a:gd name="adj1" fmla="val 2558"/>
                <a:gd name="adj2" fmla="val 10527"/>
                <a:gd name="adj3" fmla="val 20609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grpSp>
        <p:nvGrpSpPr>
          <p:cNvPr id="12293" name="Groupe 17"/>
          <p:cNvGrpSpPr>
            <a:grpSpLocks/>
          </p:cNvGrpSpPr>
          <p:nvPr/>
        </p:nvGrpSpPr>
        <p:grpSpPr bwMode="auto">
          <a:xfrm>
            <a:off x="179388" y="1628775"/>
            <a:ext cx="8274050" cy="1728788"/>
            <a:chOff x="179512" y="1628800"/>
            <a:chExt cx="8273186" cy="1728192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79512" y="1628800"/>
              <a:ext cx="8273186" cy="288032"/>
            </a:xfrm>
            <a:prstGeom prst="rect">
              <a:avLst/>
            </a:prstGeom>
            <a:ln w="19050"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</p:pic>
        <p:sp>
          <p:nvSpPr>
            <p:cNvPr id="15" name="Flèche à angle droit 14"/>
            <p:cNvSpPr/>
            <p:nvPr/>
          </p:nvSpPr>
          <p:spPr>
            <a:xfrm flipH="1">
              <a:off x="179512" y="1989039"/>
              <a:ext cx="3239749" cy="1367953"/>
            </a:xfrm>
            <a:prstGeom prst="bentUpArrow">
              <a:avLst>
                <a:gd name="adj1" fmla="val 2558"/>
                <a:gd name="adj2" fmla="val 10527"/>
                <a:gd name="adj3" fmla="val 20609"/>
              </a:avLst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grpSp>
        <p:nvGrpSpPr>
          <p:cNvPr id="9" name="Groupe 20"/>
          <p:cNvGrpSpPr>
            <a:grpSpLocks/>
          </p:cNvGrpSpPr>
          <p:nvPr/>
        </p:nvGrpSpPr>
        <p:grpSpPr bwMode="auto">
          <a:xfrm>
            <a:off x="755650" y="4724400"/>
            <a:ext cx="8229600" cy="569913"/>
            <a:chOff x="755576" y="4725144"/>
            <a:chExt cx="8229600" cy="569459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55576" y="5013176"/>
              <a:ext cx="8229600" cy="281427"/>
            </a:xfrm>
            <a:prstGeom prst="rect">
              <a:avLst/>
            </a:prstGeom>
            <a:ln w="19050">
              <a:solidFill>
                <a:srgbClr val="FF99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</p:pic>
        <p:sp>
          <p:nvSpPr>
            <p:cNvPr id="16" name="Flèche à angle droit 15"/>
            <p:cNvSpPr/>
            <p:nvPr/>
          </p:nvSpPr>
          <p:spPr>
            <a:xfrm flipV="1">
              <a:off x="4716389" y="4725144"/>
              <a:ext cx="2087562" cy="288695"/>
            </a:xfrm>
            <a:prstGeom prst="bentUpArrow">
              <a:avLst>
                <a:gd name="adj1" fmla="val 2558"/>
                <a:gd name="adj2" fmla="val 10527"/>
                <a:gd name="adj3" fmla="val 20609"/>
              </a:avLst>
            </a:prstGeom>
            <a:solidFill>
              <a:srgbClr val="FF9900"/>
            </a:solidFill>
            <a:ln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grpSp>
        <p:nvGrpSpPr>
          <p:cNvPr id="10" name="Groupe 19"/>
          <p:cNvGrpSpPr>
            <a:grpSpLocks/>
          </p:cNvGrpSpPr>
          <p:nvPr/>
        </p:nvGrpSpPr>
        <p:grpSpPr bwMode="auto">
          <a:xfrm>
            <a:off x="179388" y="4437063"/>
            <a:ext cx="8280400" cy="1379537"/>
            <a:chOff x="179512" y="4437112"/>
            <a:chExt cx="8280920" cy="1379843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79512" y="5517232"/>
              <a:ext cx="8280920" cy="299723"/>
            </a:xfrm>
            <a:prstGeom prst="rect">
              <a:avLst/>
            </a:prstGeom>
            <a:ln w="19050">
              <a:solidFill>
                <a:srgbClr val="FFC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</p:pic>
        <p:sp>
          <p:nvSpPr>
            <p:cNvPr id="17" name="Flèche à angle droit 16"/>
            <p:cNvSpPr/>
            <p:nvPr/>
          </p:nvSpPr>
          <p:spPr>
            <a:xfrm flipH="1" flipV="1">
              <a:off x="395426" y="4437112"/>
              <a:ext cx="3392700" cy="1079739"/>
            </a:xfrm>
            <a:prstGeom prst="bentUpArrow">
              <a:avLst>
                <a:gd name="adj1" fmla="val 2558"/>
                <a:gd name="adj2" fmla="val 10527"/>
                <a:gd name="adj3" fmla="val 20609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468313" y="908050"/>
            <a:ext cx="8229600" cy="1066800"/>
          </a:xfrm>
        </p:spPr>
        <p:txBody>
          <a:bodyPr/>
          <a:lstStyle/>
          <a:p>
            <a:pPr algn="ctr" eaLnBrk="1" hangingPunct="1"/>
            <a:r>
              <a:rPr lang="fr-FR" smtClean="0"/>
              <a:t>CONCLUSION</a:t>
            </a:r>
            <a:endParaRPr lang="fr-FR" sz="2700" smtClean="0"/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Georgia" pitchFamily="18" charset="0"/>
              <a:buNone/>
            </a:pPr>
            <a:endParaRPr lang="fr-FR" smtClean="0"/>
          </a:p>
          <a:p>
            <a:pPr eaLnBrk="1" hangingPunct="1"/>
            <a:r>
              <a:rPr lang="fr-FR" smtClean="0"/>
              <a:t>Mener une réflexion dans les équipes pédagogiques: </a:t>
            </a:r>
            <a:r>
              <a:rPr lang="fr-FR" b="1" smtClean="0"/>
              <a:t>qui forme les élèves à la PRE? </a:t>
            </a:r>
            <a:r>
              <a:rPr lang="fr-FR" smtClean="0"/>
              <a:t>-&gt; épurer la banque de données.</a:t>
            </a:r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Suivre les stages ES &amp; ST – Pré Requis en Prévention (financement CARSAT).</a:t>
            </a:r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Enregistrer les sessions de formations élèves.</a:t>
            </a:r>
          </a:p>
          <a:p>
            <a:pPr eaLnBrk="1" hangingPunct="1"/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Urbain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Urbain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Urbain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696</TotalTime>
  <Words>409</Words>
  <Application>Microsoft Office PowerPoint</Application>
  <PresentationFormat>Affichage à l'écran (4:3)</PresentationFormat>
  <Paragraphs>50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Trebuchet MS</vt:lpstr>
      <vt:lpstr>Georgia</vt:lpstr>
      <vt:lpstr>Wingdings 2</vt:lpstr>
      <vt:lpstr>Calibri</vt:lpstr>
      <vt:lpstr>Urbain</vt:lpstr>
      <vt:lpstr>Prévention des Risques Electriques </vt:lpstr>
      <vt:lpstr>OGELI Banque données INRS pour l’académie</vt:lpstr>
      <vt:lpstr>Diapositive 3</vt:lpstr>
      <vt:lpstr>La formation des enseignants en Santé et Sécurité au Travail</vt:lpstr>
      <vt:lpstr>La Traçabilité des formations reçues par le professeur</vt:lpstr>
      <vt:lpstr>La Traçabilité des formations dispensées par le professeur</vt:lpstr>
      <vt:lpstr>Référentiel de l’EN à la Prévention des Risques Electriques</vt:lpstr>
      <vt:lpstr>OGELI: gestion par le correspondant académique</vt:lpstr>
      <vt:lpstr>CONCLUSION</vt:lpstr>
      <vt:lpstr>CONTACT – Aide à l’utilisation Ogeli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Prévention des Risques Electriques</dc:title>
  <dc:creator>Dominique</dc:creator>
  <cp:lastModifiedBy>david</cp:lastModifiedBy>
  <cp:revision>47</cp:revision>
  <dcterms:created xsi:type="dcterms:W3CDTF">2015-02-10T10:26:22Z</dcterms:created>
  <dcterms:modified xsi:type="dcterms:W3CDTF">2015-03-20T05:37:08Z</dcterms:modified>
</cp:coreProperties>
</file>