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</p:sldMasterIdLst>
  <p:notesMasterIdLst>
    <p:notesMasterId r:id="rId35"/>
  </p:notesMasterIdLst>
  <p:sldIdLst>
    <p:sldId id="256" r:id="rId3"/>
    <p:sldId id="327" r:id="rId4"/>
    <p:sldId id="390" r:id="rId5"/>
    <p:sldId id="391" r:id="rId6"/>
    <p:sldId id="392" r:id="rId7"/>
    <p:sldId id="393" r:id="rId8"/>
    <p:sldId id="394" r:id="rId9"/>
    <p:sldId id="395" r:id="rId10"/>
    <p:sldId id="381" r:id="rId11"/>
    <p:sldId id="382" r:id="rId12"/>
    <p:sldId id="353" r:id="rId13"/>
    <p:sldId id="355" r:id="rId14"/>
    <p:sldId id="354" r:id="rId15"/>
    <p:sldId id="383" r:id="rId16"/>
    <p:sldId id="356" r:id="rId17"/>
    <p:sldId id="367" r:id="rId18"/>
    <p:sldId id="362" r:id="rId19"/>
    <p:sldId id="384" r:id="rId20"/>
    <p:sldId id="360" r:id="rId21"/>
    <p:sldId id="358" r:id="rId22"/>
    <p:sldId id="385" r:id="rId23"/>
    <p:sldId id="297" r:id="rId24"/>
    <p:sldId id="386" r:id="rId25"/>
    <p:sldId id="373" r:id="rId26"/>
    <p:sldId id="372" r:id="rId27"/>
    <p:sldId id="377" r:id="rId28"/>
    <p:sldId id="321" r:id="rId29"/>
    <p:sldId id="365" r:id="rId30"/>
    <p:sldId id="366" r:id="rId31"/>
    <p:sldId id="370" r:id="rId32"/>
    <p:sldId id="389" r:id="rId33"/>
    <p:sldId id="378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59" autoAdjust="0"/>
    <p:restoredTop sz="97230" autoAdjust="0"/>
  </p:normalViewPr>
  <p:slideViewPr>
    <p:cSldViewPr>
      <p:cViewPr varScale="1">
        <p:scale>
          <a:sx n="130" d="100"/>
          <a:sy n="130" d="100"/>
        </p:scale>
        <p:origin x="-1614" y="-84"/>
      </p:cViewPr>
      <p:guideLst>
        <p:guide orient="horz" pos="1298"/>
        <p:guide orient="horz" pos="255"/>
        <p:guide orient="horz" pos="3793"/>
        <p:guide orient="horz" pos="890"/>
        <p:guide pos="2880"/>
        <p:guide pos="249"/>
        <p:guide pos="1791"/>
        <p:guide pos="46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1F8507-8E32-4629-88C4-ED69497A2284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08171C2D-29FB-4DF3-ACF5-A10EA5CB0B73}">
      <dgm:prSet phldrT="[Texte]"/>
      <dgm:spPr/>
      <dgm:t>
        <a:bodyPr/>
        <a:lstStyle/>
        <a:p>
          <a:r>
            <a:rPr lang="fr-FR" dirty="0" smtClean="0">
              <a:solidFill>
                <a:schemeClr val="accent6"/>
              </a:solidFill>
              <a:latin typeface="HelveticaNeueLT Com 45 Lt" pitchFamily="34" charset="0"/>
            </a:rPr>
            <a:t>Petite enfance</a:t>
          </a:r>
          <a:endParaRPr lang="fr-FR" dirty="0">
            <a:solidFill>
              <a:schemeClr val="accent6"/>
            </a:solidFill>
            <a:latin typeface="HelveticaNeueLT Com 45 Lt" pitchFamily="34" charset="0"/>
          </a:endParaRPr>
        </a:p>
      </dgm:t>
    </dgm:pt>
    <dgm:pt modelId="{1A68F6A5-D2D3-41B4-A799-757BBEEFB2A3}" type="parTrans" cxnId="{ABFA3E4C-BC51-41A9-9940-1EFE6DF80185}">
      <dgm:prSet/>
      <dgm:spPr/>
      <dgm:t>
        <a:bodyPr/>
        <a:lstStyle/>
        <a:p>
          <a:endParaRPr lang="fr-FR"/>
        </a:p>
      </dgm:t>
    </dgm:pt>
    <dgm:pt modelId="{7E286CB3-CD10-4DC1-9667-AD9B2843F43B}" type="sibTrans" cxnId="{ABFA3E4C-BC51-41A9-9940-1EFE6DF80185}">
      <dgm:prSet/>
      <dgm:spPr/>
      <dgm:t>
        <a:bodyPr/>
        <a:lstStyle/>
        <a:p>
          <a:endParaRPr lang="fr-FR"/>
        </a:p>
      </dgm:t>
    </dgm:pt>
    <dgm:pt modelId="{CC3F7B77-5F64-4ABD-899D-F853637B1957}">
      <dgm:prSet phldrT="[Texte]"/>
      <dgm:spPr/>
      <dgm:t>
        <a:bodyPr/>
        <a:lstStyle/>
        <a:p>
          <a:r>
            <a:rPr lang="fr-FR" dirty="0" smtClean="0">
              <a:solidFill>
                <a:schemeClr val="accent6"/>
              </a:solidFill>
              <a:latin typeface="HelveticaNeueLT Com 45 Lt" pitchFamily="34" charset="0"/>
            </a:rPr>
            <a:t>Enfance</a:t>
          </a:r>
          <a:endParaRPr lang="fr-FR" dirty="0">
            <a:solidFill>
              <a:schemeClr val="accent6"/>
            </a:solidFill>
            <a:latin typeface="HelveticaNeueLT Com 45 Lt" pitchFamily="34" charset="0"/>
          </a:endParaRPr>
        </a:p>
      </dgm:t>
    </dgm:pt>
    <dgm:pt modelId="{B26B1FE1-878D-45BE-A6E7-689562595506}" type="parTrans" cxnId="{89B7113A-471E-43BE-9EBA-C03292571841}">
      <dgm:prSet/>
      <dgm:spPr/>
      <dgm:t>
        <a:bodyPr/>
        <a:lstStyle/>
        <a:p>
          <a:endParaRPr lang="fr-FR"/>
        </a:p>
      </dgm:t>
    </dgm:pt>
    <dgm:pt modelId="{2DDC50E8-FB7E-44DF-969B-9FCF67EDA0BC}" type="sibTrans" cxnId="{89B7113A-471E-43BE-9EBA-C03292571841}">
      <dgm:prSet/>
      <dgm:spPr/>
      <dgm:t>
        <a:bodyPr/>
        <a:lstStyle/>
        <a:p>
          <a:endParaRPr lang="fr-FR"/>
        </a:p>
      </dgm:t>
    </dgm:pt>
    <dgm:pt modelId="{5FBCF1DA-26C0-4550-96FA-5F55038DF34C}">
      <dgm:prSet phldrT="[Texte]"/>
      <dgm:spPr/>
      <dgm:t>
        <a:bodyPr/>
        <a:lstStyle/>
        <a:p>
          <a:r>
            <a:rPr lang="fr-FR" dirty="0" smtClean="0">
              <a:solidFill>
                <a:schemeClr val="accent6"/>
              </a:solidFill>
              <a:latin typeface="HelveticaNeueLT Com 45 Lt" pitchFamily="34" charset="0"/>
            </a:rPr>
            <a:t>Adolescence</a:t>
          </a:r>
          <a:endParaRPr lang="fr-FR" dirty="0">
            <a:solidFill>
              <a:schemeClr val="accent6"/>
            </a:solidFill>
            <a:latin typeface="HelveticaNeueLT Com 45 Lt" pitchFamily="34" charset="0"/>
          </a:endParaRPr>
        </a:p>
      </dgm:t>
    </dgm:pt>
    <dgm:pt modelId="{DBEC00A1-8161-4730-B0F2-9B81302378C5}" type="parTrans" cxnId="{CB653DA2-C62E-4451-8E32-207561C22AB0}">
      <dgm:prSet/>
      <dgm:spPr/>
      <dgm:t>
        <a:bodyPr/>
        <a:lstStyle/>
        <a:p>
          <a:endParaRPr lang="fr-FR"/>
        </a:p>
      </dgm:t>
    </dgm:pt>
    <dgm:pt modelId="{FAB3DA5B-CAC5-4C7F-B0CD-82D3B5B43E66}" type="sibTrans" cxnId="{CB653DA2-C62E-4451-8E32-207561C22AB0}">
      <dgm:prSet/>
      <dgm:spPr/>
      <dgm:t>
        <a:bodyPr/>
        <a:lstStyle/>
        <a:p>
          <a:endParaRPr lang="fr-FR"/>
        </a:p>
      </dgm:t>
    </dgm:pt>
    <dgm:pt modelId="{85C7248D-DF30-4AEF-9C6C-5022632D3783}">
      <dgm:prSet phldrT="[Texte]"/>
      <dgm:spPr/>
      <dgm:t>
        <a:bodyPr/>
        <a:lstStyle/>
        <a:p>
          <a:r>
            <a:rPr lang="fr-FR" dirty="0" smtClean="0">
              <a:solidFill>
                <a:schemeClr val="accent6"/>
              </a:solidFill>
              <a:latin typeface="HelveticaNeueLT Com 45 Lt" pitchFamily="34" charset="0"/>
            </a:rPr>
            <a:t>Adulte</a:t>
          </a:r>
          <a:endParaRPr lang="fr-FR" dirty="0">
            <a:solidFill>
              <a:schemeClr val="accent6"/>
            </a:solidFill>
            <a:latin typeface="HelveticaNeueLT Com 45 Lt" pitchFamily="34" charset="0"/>
          </a:endParaRPr>
        </a:p>
      </dgm:t>
    </dgm:pt>
    <dgm:pt modelId="{A10B3FFD-2088-441F-B392-6FC3A500027E}" type="parTrans" cxnId="{23D4E917-E978-4F1F-910F-A1C301C829CB}">
      <dgm:prSet/>
      <dgm:spPr/>
      <dgm:t>
        <a:bodyPr/>
        <a:lstStyle/>
        <a:p>
          <a:endParaRPr lang="fr-FR"/>
        </a:p>
      </dgm:t>
    </dgm:pt>
    <dgm:pt modelId="{6845F29E-5604-4553-BC72-B9EA056A7A44}" type="sibTrans" cxnId="{23D4E917-E978-4F1F-910F-A1C301C829CB}">
      <dgm:prSet/>
      <dgm:spPr/>
      <dgm:t>
        <a:bodyPr/>
        <a:lstStyle/>
        <a:p>
          <a:endParaRPr lang="fr-FR"/>
        </a:p>
      </dgm:t>
    </dgm:pt>
    <dgm:pt modelId="{8D1B00C9-F29A-4D43-8F1E-37359AB4C30E}">
      <dgm:prSet phldrT="[Texte]"/>
      <dgm:spPr/>
      <dgm:t>
        <a:bodyPr/>
        <a:lstStyle/>
        <a:p>
          <a:r>
            <a:rPr lang="fr-FR" dirty="0" smtClean="0">
              <a:solidFill>
                <a:schemeClr val="accent6"/>
              </a:solidFill>
              <a:latin typeface="HelveticaNeueLT Com 45 Lt" pitchFamily="34" charset="0"/>
            </a:rPr>
            <a:t>Personne vieillissante</a:t>
          </a:r>
          <a:endParaRPr lang="fr-FR" dirty="0">
            <a:solidFill>
              <a:schemeClr val="accent6"/>
            </a:solidFill>
            <a:latin typeface="HelveticaNeueLT Com 45 Lt" pitchFamily="34" charset="0"/>
          </a:endParaRPr>
        </a:p>
      </dgm:t>
    </dgm:pt>
    <dgm:pt modelId="{F59F8EEE-48EC-4B06-88C7-8BF946F58642}" type="parTrans" cxnId="{4BC7298A-27DD-4BB4-B9D6-F20DD7A65817}">
      <dgm:prSet/>
      <dgm:spPr/>
      <dgm:t>
        <a:bodyPr/>
        <a:lstStyle/>
        <a:p>
          <a:endParaRPr lang="fr-FR"/>
        </a:p>
      </dgm:t>
    </dgm:pt>
    <dgm:pt modelId="{4ED61D24-0FD4-488A-A976-5592530E8754}" type="sibTrans" cxnId="{4BC7298A-27DD-4BB4-B9D6-F20DD7A65817}">
      <dgm:prSet/>
      <dgm:spPr/>
      <dgm:t>
        <a:bodyPr/>
        <a:lstStyle/>
        <a:p>
          <a:endParaRPr lang="fr-FR"/>
        </a:p>
      </dgm:t>
    </dgm:pt>
    <dgm:pt modelId="{3360334C-935D-4A64-BA0A-863B42051D08}" type="pres">
      <dgm:prSet presAssocID="{111F8507-8E32-4629-88C4-ED69497A2284}" presName="Name0" presStyleCnt="0">
        <dgm:presLayoutVars>
          <dgm:dir/>
          <dgm:resizeHandles val="exact"/>
        </dgm:presLayoutVars>
      </dgm:prSet>
      <dgm:spPr/>
    </dgm:pt>
    <dgm:pt modelId="{6C4E0B52-1A60-4574-9BD0-9BC1695617F3}" type="pres">
      <dgm:prSet presAssocID="{111F8507-8E32-4629-88C4-ED69497A2284}" presName="arrow" presStyleLbl="bgShp" presStyleIdx="0" presStyleCnt="1" custLinFactNeighborY="0"/>
      <dgm:spPr/>
    </dgm:pt>
    <dgm:pt modelId="{F10D4C3F-3121-4C22-B245-C6C4F58FAC7B}" type="pres">
      <dgm:prSet presAssocID="{111F8507-8E32-4629-88C4-ED69497A2284}" presName="points" presStyleCnt="0"/>
      <dgm:spPr/>
    </dgm:pt>
    <dgm:pt modelId="{7B2D2085-A708-4F49-8652-C7CD5787AA4A}" type="pres">
      <dgm:prSet presAssocID="{08171C2D-29FB-4DF3-ACF5-A10EA5CB0B73}" presName="compositeA" presStyleCnt="0"/>
      <dgm:spPr/>
    </dgm:pt>
    <dgm:pt modelId="{3F64E7DC-8C95-4FE5-9443-EC73B70484D6}" type="pres">
      <dgm:prSet presAssocID="{08171C2D-29FB-4DF3-ACF5-A10EA5CB0B73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0F67CA-B1D7-4C6E-8434-6BD9FE6B49F6}" type="pres">
      <dgm:prSet presAssocID="{08171C2D-29FB-4DF3-ACF5-A10EA5CB0B73}" presName="circleA" presStyleLbl="node1" presStyleIdx="0" presStyleCnt="5"/>
      <dgm:spPr/>
    </dgm:pt>
    <dgm:pt modelId="{F651D8A0-5E9E-4CA3-981A-1865E1E4A184}" type="pres">
      <dgm:prSet presAssocID="{08171C2D-29FB-4DF3-ACF5-A10EA5CB0B73}" presName="spaceA" presStyleCnt="0"/>
      <dgm:spPr/>
    </dgm:pt>
    <dgm:pt modelId="{3361A548-733E-48D9-9400-71A053D65F53}" type="pres">
      <dgm:prSet presAssocID="{7E286CB3-CD10-4DC1-9667-AD9B2843F43B}" presName="space" presStyleCnt="0"/>
      <dgm:spPr/>
    </dgm:pt>
    <dgm:pt modelId="{179D63E2-CB7E-4C6C-AA0A-87FFEE76D88B}" type="pres">
      <dgm:prSet presAssocID="{CC3F7B77-5F64-4ABD-899D-F853637B1957}" presName="compositeB" presStyleCnt="0"/>
      <dgm:spPr/>
    </dgm:pt>
    <dgm:pt modelId="{E75719F1-C35A-4651-9F55-491088F654A6}" type="pres">
      <dgm:prSet presAssocID="{CC3F7B77-5F64-4ABD-899D-F853637B1957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88EAB1A-9F1A-4F8D-91D7-25E16FA44C4D}" type="pres">
      <dgm:prSet presAssocID="{CC3F7B77-5F64-4ABD-899D-F853637B1957}" presName="circleB" presStyleLbl="node1" presStyleIdx="1" presStyleCnt="5"/>
      <dgm:spPr/>
    </dgm:pt>
    <dgm:pt modelId="{87F810A3-D8B4-4F29-9D77-AA36460E7465}" type="pres">
      <dgm:prSet presAssocID="{CC3F7B77-5F64-4ABD-899D-F853637B1957}" presName="spaceB" presStyleCnt="0"/>
      <dgm:spPr/>
    </dgm:pt>
    <dgm:pt modelId="{35E2A090-3B3B-41A5-9C72-A685E930E4F0}" type="pres">
      <dgm:prSet presAssocID="{2DDC50E8-FB7E-44DF-969B-9FCF67EDA0BC}" presName="space" presStyleCnt="0"/>
      <dgm:spPr/>
    </dgm:pt>
    <dgm:pt modelId="{3214F672-CEDD-4C06-BDB1-E29B42A976F3}" type="pres">
      <dgm:prSet presAssocID="{5FBCF1DA-26C0-4550-96FA-5F55038DF34C}" presName="compositeA" presStyleCnt="0"/>
      <dgm:spPr/>
    </dgm:pt>
    <dgm:pt modelId="{0D4DBBE8-DFB8-4F22-A24F-BCDA4F24315C}" type="pres">
      <dgm:prSet presAssocID="{5FBCF1DA-26C0-4550-96FA-5F55038DF34C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4CB96F6-21C8-46C0-9116-91EEC176DD86}" type="pres">
      <dgm:prSet presAssocID="{5FBCF1DA-26C0-4550-96FA-5F55038DF34C}" presName="circleA" presStyleLbl="node1" presStyleIdx="2" presStyleCnt="5"/>
      <dgm:spPr/>
    </dgm:pt>
    <dgm:pt modelId="{D6E6AE36-9830-402C-8C8B-C8F0949E3236}" type="pres">
      <dgm:prSet presAssocID="{5FBCF1DA-26C0-4550-96FA-5F55038DF34C}" presName="spaceA" presStyleCnt="0"/>
      <dgm:spPr/>
    </dgm:pt>
    <dgm:pt modelId="{E46A2969-C712-4CEA-B156-9AF2464A4351}" type="pres">
      <dgm:prSet presAssocID="{FAB3DA5B-CAC5-4C7F-B0CD-82D3B5B43E66}" presName="space" presStyleCnt="0"/>
      <dgm:spPr/>
    </dgm:pt>
    <dgm:pt modelId="{F6C6E4C9-BA6B-4922-8F97-73F2D1C23D0C}" type="pres">
      <dgm:prSet presAssocID="{85C7248D-DF30-4AEF-9C6C-5022632D3783}" presName="compositeB" presStyleCnt="0"/>
      <dgm:spPr/>
    </dgm:pt>
    <dgm:pt modelId="{FA1CB8B1-3A96-4D51-8A4A-14B2F299C561}" type="pres">
      <dgm:prSet presAssocID="{85C7248D-DF30-4AEF-9C6C-5022632D3783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EED0F4D-2A47-45E6-AEBB-F2FBEC82EBF4}" type="pres">
      <dgm:prSet presAssocID="{85C7248D-DF30-4AEF-9C6C-5022632D3783}" presName="circleB" presStyleLbl="node1" presStyleIdx="3" presStyleCnt="5"/>
      <dgm:spPr/>
    </dgm:pt>
    <dgm:pt modelId="{431E71A4-6C95-487F-9EC6-8F1DB3700F77}" type="pres">
      <dgm:prSet presAssocID="{85C7248D-DF30-4AEF-9C6C-5022632D3783}" presName="spaceB" presStyleCnt="0"/>
      <dgm:spPr/>
    </dgm:pt>
    <dgm:pt modelId="{74D4F037-A871-4306-A848-328A68286385}" type="pres">
      <dgm:prSet presAssocID="{6845F29E-5604-4553-BC72-B9EA056A7A44}" presName="space" presStyleCnt="0"/>
      <dgm:spPr/>
    </dgm:pt>
    <dgm:pt modelId="{B1E694AB-E997-4C8C-B4ED-3886FE71868B}" type="pres">
      <dgm:prSet presAssocID="{8D1B00C9-F29A-4D43-8F1E-37359AB4C30E}" presName="compositeA" presStyleCnt="0"/>
      <dgm:spPr/>
    </dgm:pt>
    <dgm:pt modelId="{CD54CEF1-ACD0-4B22-BEBD-90A9F48A1C8B}" type="pres">
      <dgm:prSet presAssocID="{8D1B00C9-F29A-4D43-8F1E-37359AB4C30E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37CAC1C-6A46-424C-807E-D09822B699DE}" type="pres">
      <dgm:prSet presAssocID="{8D1B00C9-F29A-4D43-8F1E-37359AB4C30E}" presName="circleA" presStyleLbl="node1" presStyleIdx="4" presStyleCnt="5"/>
      <dgm:spPr/>
    </dgm:pt>
    <dgm:pt modelId="{D70F00C0-6429-49BE-9CF4-CF7E80A7F792}" type="pres">
      <dgm:prSet presAssocID="{8D1B00C9-F29A-4D43-8F1E-37359AB4C30E}" presName="spaceA" presStyleCnt="0"/>
      <dgm:spPr/>
    </dgm:pt>
  </dgm:ptLst>
  <dgm:cxnLst>
    <dgm:cxn modelId="{A4913121-AF7F-4573-B7A9-336BCBF29F5B}" type="presOf" srcId="{85C7248D-DF30-4AEF-9C6C-5022632D3783}" destId="{FA1CB8B1-3A96-4D51-8A4A-14B2F299C561}" srcOrd="0" destOrd="0" presId="urn:microsoft.com/office/officeart/2005/8/layout/hProcess11"/>
    <dgm:cxn modelId="{4BC7298A-27DD-4BB4-B9D6-F20DD7A65817}" srcId="{111F8507-8E32-4629-88C4-ED69497A2284}" destId="{8D1B00C9-F29A-4D43-8F1E-37359AB4C30E}" srcOrd="4" destOrd="0" parTransId="{F59F8EEE-48EC-4B06-88C7-8BF946F58642}" sibTransId="{4ED61D24-0FD4-488A-A976-5592530E8754}"/>
    <dgm:cxn modelId="{23D4E917-E978-4F1F-910F-A1C301C829CB}" srcId="{111F8507-8E32-4629-88C4-ED69497A2284}" destId="{85C7248D-DF30-4AEF-9C6C-5022632D3783}" srcOrd="3" destOrd="0" parTransId="{A10B3FFD-2088-441F-B392-6FC3A500027E}" sibTransId="{6845F29E-5604-4553-BC72-B9EA056A7A44}"/>
    <dgm:cxn modelId="{89B7113A-471E-43BE-9EBA-C03292571841}" srcId="{111F8507-8E32-4629-88C4-ED69497A2284}" destId="{CC3F7B77-5F64-4ABD-899D-F853637B1957}" srcOrd="1" destOrd="0" parTransId="{B26B1FE1-878D-45BE-A6E7-689562595506}" sibTransId="{2DDC50E8-FB7E-44DF-969B-9FCF67EDA0BC}"/>
    <dgm:cxn modelId="{16BA6E1C-E2EA-4370-800D-B065587EF8F9}" type="presOf" srcId="{8D1B00C9-F29A-4D43-8F1E-37359AB4C30E}" destId="{CD54CEF1-ACD0-4B22-BEBD-90A9F48A1C8B}" srcOrd="0" destOrd="0" presId="urn:microsoft.com/office/officeart/2005/8/layout/hProcess11"/>
    <dgm:cxn modelId="{735A9612-1D0E-413D-9030-3D73BE14248F}" type="presOf" srcId="{CC3F7B77-5F64-4ABD-899D-F853637B1957}" destId="{E75719F1-C35A-4651-9F55-491088F654A6}" srcOrd="0" destOrd="0" presId="urn:microsoft.com/office/officeart/2005/8/layout/hProcess11"/>
    <dgm:cxn modelId="{0D970914-E4AC-4909-A6E0-3093247022FB}" type="presOf" srcId="{5FBCF1DA-26C0-4550-96FA-5F55038DF34C}" destId="{0D4DBBE8-DFB8-4F22-A24F-BCDA4F24315C}" srcOrd="0" destOrd="0" presId="urn:microsoft.com/office/officeart/2005/8/layout/hProcess11"/>
    <dgm:cxn modelId="{CB653DA2-C62E-4451-8E32-207561C22AB0}" srcId="{111F8507-8E32-4629-88C4-ED69497A2284}" destId="{5FBCF1DA-26C0-4550-96FA-5F55038DF34C}" srcOrd="2" destOrd="0" parTransId="{DBEC00A1-8161-4730-B0F2-9B81302378C5}" sibTransId="{FAB3DA5B-CAC5-4C7F-B0CD-82D3B5B43E66}"/>
    <dgm:cxn modelId="{E937A095-2224-4B38-AC75-18EB6462ADE3}" type="presOf" srcId="{111F8507-8E32-4629-88C4-ED69497A2284}" destId="{3360334C-935D-4A64-BA0A-863B42051D08}" srcOrd="0" destOrd="0" presId="urn:microsoft.com/office/officeart/2005/8/layout/hProcess11"/>
    <dgm:cxn modelId="{A64ACE6D-1E16-4896-BC41-DD014CA4AC8E}" type="presOf" srcId="{08171C2D-29FB-4DF3-ACF5-A10EA5CB0B73}" destId="{3F64E7DC-8C95-4FE5-9443-EC73B70484D6}" srcOrd="0" destOrd="0" presId="urn:microsoft.com/office/officeart/2005/8/layout/hProcess11"/>
    <dgm:cxn modelId="{ABFA3E4C-BC51-41A9-9940-1EFE6DF80185}" srcId="{111F8507-8E32-4629-88C4-ED69497A2284}" destId="{08171C2D-29FB-4DF3-ACF5-A10EA5CB0B73}" srcOrd="0" destOrd="0" parTransId="{1A68F6A5-D2D3-41B4-A799-757BBEEFB2A3}" sibTransId="{7E286CB3-CD10-4DC1-9667-AD9B2843F43B}"/>
    <dgm:cxn modelId="{1BD3D0F0-BA01-4B77-BD41-6832C7042156}" type="presParOf" srcId="{3360334C-935D-4A64-BA0A-863B42051D08}" destId="{6C4E0B52-1A60-4574-9BD0-9BC1695617F3}" srcOrd="0" destOrd="0" presId="urn:microsoft.com/office/officeart/2005/8/layout/hProcess11"/>
    <dgm:cxn modelId="{00B5764D-4922-4118-9F35-5A73BA99C762}" type="presParOf" srcId="{3360334C-935D-4A64-BA0A-863B42051D08}" destId="{F10D4C3F-3121-4C22-B245-C6C4F58FAC7B}" srcOrd="1" destOrd="0" presId="urn:microsoft.com/office/officeart/2005/8/layout/hProcess11"/>
    <dgm:cxn modelId="{04AFD372-918D-4C15-86A2-179574B2417C}" type="presParOf" srcId="{F10D4C3F-3121-4C22-B245-C6C4F58FAC7B}" destId="{7B2D2085-A708-4F49-8652-C7CD5787AA4A}" srcOrd="0" destOrd="0" presId="urn:microsoft.com/office/officeart/2005/8/layout/hProcess11"/>
    <dgm:cxn modelId="{71A6A309-0000-4F62-A3E2-F6F94A320F9A}" type="presParOf" srcId="{7B2D2085-A708-4F49-8652-C7CD5787AA4A}" destId="{3F64E7DC-8C95-4FE5-9443-EC73B70484D6}" srcOrd="0" destOrd="0" presId="urn:microsoft.com/office/officeart/2005/8/layout/hProcess11"/>
    <dgm:cxn modelId="{99927E41-19AB-41CF-9DF1-4D6CE59B9F26}" type="presParOf" srcId="{7B2D2085-A708-4F49-8652-C7CD5787AA4A}" destId="{B50F67CA-B1D7-4C6E-8434-6BD9FE6B49F6}" srcOrd="1" destOrd="0" presId="urn:microsoft.com/office/officeart/2005/8/layout/hProcess11"/>
    <dgm:cxn modelId="{8B71A83E-851E-4D20-862A-D66C3258272E}" type="presParOf" srcId="{7B2D2085-A708-4F49-8652-C7CD5787AA4A}" destId="{F651D8A0-5E9E-4CA3-981A-1865E1E4A184}" srcOrd="2" destOrd="0" presId="urn:microsoft.com/office/officeart/2005/8/layout/hProcess11"/>
    <dgm:cxn modelId="{61150960-FF01-473D-BAC4-473EC3BEA1A8}" type="presParOf" srcId="{F10D4C3F-3121-4C22-B245-C6C4F58FAC7B}" destId="{3361A548-733E-48D9-9400-71A053D65F53}" srcOrd="1" destOrd="0" presId="urn:microsoft.com/office/officeart/2005/8/layout/hProcess11"/>
    <dgm:cxn modelId="{FAAD17B4-AEA4-41F7-83C4-59A35FAD76CB}" type="presParOf" srcId="{F10D4C3F-3121-4C22-B245-C6C4F58FAC7B}" destId="{179D63E2-CB7E-4C6C-AA0A-87FFEE76D88B}" srcOrd="2" destOrd="0" presId="urn:microsoft.com/office/officeart/2005/8/layout/hProcess11"/>
    <dgm:cxn modelId="{7E22A64D-0646-4C2B-8992-A4602251FDF6}" type="presParOf" srcId="{179D63E2-CB7E-4C6C-AA0A-87FFEE76D88B}" destId="{E75719F1-C35A-4651-9F55-491088F654A6}" srcOrd="0" destOrd="0" presId="urn:microsoft.com/office/officeart/2005/8/layout/hProcess11"/>
    <dgm:cxn modelId="{658269E2-C779-4D78-AF43-4085BC0C7CC5}" type="presParOf" srcId="{179D63E2-CB7E-4C6C-AA0A-87FFEE76D88B}" destId="{488EAB1A-9F1A-4F8D-91D7-25E16FA44C4D}" srcOrd="1" destOrd="0" presId="urn:microsoft.com/office/officeart/2005/8/layout/hProcess11"/>
    <dgm:cxn modelId="{42B11FB4-383F-405F-82F4-1FCECF46F8BF}" type="presParOf" srcId="{179D63E2-CB7E-4C6C-AA0A-87FFEE76D88B}" destId="{87F810A3-D8B4-4F29-9D77-AA36460E7465}" srcOrd="2" destOrd="0" presId="urn:microsoft.com/office/officeart/2005/8/layout/hProcess11"/>
    <dgm:cxn modelId="{2C884813-C679-4B01-B47B-323B57F0026F}" type="presParOf" srcId="{F10D4C3F-3121-4C22-B245-C6C4F58FAC7B}" destId="{35E2A090-3B3B-41A5-9C72-A685E930E4F0}" srcOrd="3" destOrd="0" presId="urn:microsoft.com/office/officeart/2005/8/layout/hProcess11"/>
    <dgm:cxn modelId="{4325C670-728D-46EA-A9C1-F823E5D9C41D}" type="presParOf" srcId="{F10D4C3F-3121-4C22-B245-C6C4F58FAC7B}" destId="{3214F672-CEDD-4C06-BDB1-E29B42A976F3}" srcOrd="4" destOrd="0" presId="urn:microsoft.com/office/officeart/2005/8/layout/hProcess11"/>
    <dgm:cxn modelId="{B4E75320-2271-4E3E-836B-8628EB0B25AC}" type="presParOf" srcId="{3214F672-CEDD-4C06-BDB1-E29B42A976F3}" destId="{0D4DBBE8-DFB8-4F22-A24F-BCDA4F24315C}" srcOrd="0" destOrd="0" presId="urn:microsoft.com/office/officeart/2005/8/layout/hProcess11"/>
    <dgm:cxn modelId="{9A80325F-F63A-4D5C-B3E6-CE067EC56E46}" type="presParOf" srcId="{3214F672-CEDD-4C06-BDB1-E29B42A976F3}" destId="{E4CB96F6-21C8-46C0-9116-91EEC176DD86}" srcOrd="1" destOrd="0" presId="urn:microsoft.com/office/officeart/2005/8/layout/hProcess11"/>
    <dgm:cxn modelId="{1A9605D8-2169-49A7-BF09-9770AB38E364}" type="presParOf" srcId="{3214F672-CEDD-4C06-BDB1-E29B42A976F3}" destId="{D6E6AE36-9830-402C-8C8B-C8F0949E3236}" srcOrd="2" destOrd="0" presId="urn:microsoft.com/office/officeart/2005/8/layout/hProcess11"/>
    <dgm:cxn modelId="{32658F60-2543-46ED-906B-37C2ECE58FCD}" type="presParOf" srcId="{F10D4C3F-3121-4C22-B245-C6C4F58FAC7B}" destId="{E46A2969-C712-4CEA-B156-9AF2464A4351}" srcOrd="5" destOrd="0" presId="urn:microsoft.com/office/officeart/2005/8/layout/hProcess11"/>
    <dgm:cxn modelId="{9A2D5EE8-2364-4D69-B705-DB2D4930D803}" type="presParOf" srcId="{F10D4C3F-3121-4C22-B245-C6C4F58FAC7B}" destId="{F6C6E4C9-BA6B-4922-8F97-73F2D1C23D0C}" srcOrd="6" destOrd="0" presId="urn:microsoft.com/office/officeart/2005/8/layout/hProcess11"/>
    <dgm:cxn modelId="{8C73C4F3-15F7-47B0-84CE-8D2BBB2E34A9}" type="presParOf" srcId="{F6C6E4C9-BA6B-4922-8F97-73F2D1C23D0C}" destId="{FA1CB8B1-3A96-4D51-8A4A-14B2F299C561}" srcOrd="0" destOrd="0" presId="urn:microsoft.com/office/officeart/2005/8/layout/hProcess11"/>
    <dgm:cxn modelId="{D6D3CCE3-1012-40FC-B522-5BBEB5190046}" type="presParOf" srcId="{F6C6E4C9-BA6B-4922-8F97-73F2D1C23D0C}" destId="{3EED0F4D-2A47-45E6-AEBB-F2FBEC82EBF4}" srcOrd="1" destOrd="0" presId="urn:microsoft.com/office/officeart/2005/8/layout/hProcess11"/>
    <dgm:cxn modelId="{5DCFFD1D-79B2-4712-A29D-20B6AE91DA50}" type="presParOf" srcId="{F6C6E4C9-BA6B-4922-8F97-73F2D1C23D0C}" destId="{431E71A4-6C95-487F-9EC6-8F1DB3700F77}" srcOrd="2" destOrd="0" presId="urn:microsoft.com/office/officeart/2005/8/layout/hProcess11"/>
    <dgm:cxn modelId="{B24BBF34-D329-4191-B0CE-5B3B6846A85C}" type="presParOf" srcId="{F10D4C3F-3121-4C22-B245-C6C4F58FAC7B}" destId="{74D4F037-A871-4306-A848-328A68286385}" srcOrd="7" destOrd="0" presId="urn:microsoft.com/office/officeart/2005/8/layout/hProcess11"/>
    <dgm:cxn modelId="{320D57C8-7557-4D3E-B7D9-A0B4635233AF}" type="presParOf" srcId="{F10D4C3F-3121-4C22-B245-C6C4F58FAC7B}" destId="{B1E694AB-E997-4C8C-B4ED-3886FE71868B}" srcOrd="8" destOrd="0" presId="urn:microsoft.com/office/officeart/2005/8/layout/hProcess11"/>
    <dgm:cxn modelId="{C6D0EF46-A234-4072-9083-98CE69E15723}" type="presParOf" srcId="{B1E694AB-E997-4C8C-B4ED-3886FE71868B}" destId="{CD54CEF1-ACD0-4B22-BEBD-90A9F48A1C8B}" srcOrd="0" destOrd="0" presId="urn:microsoft.com/office/officeart/2005/8/layout/hProcess11"/>
    <dgm:cxn modelId="{390FF450-74A3-4E22-B050-64D4FA2F51D8}" type="presParOf" srcId="{B1E694AB-E997-4C8C-B4ED-3886FE71868B}" destId="{C37CAC1C-6A46-424C-807E-D09822B699DE}" srcOrd="1" destOrd="0" presId="urn:microsoft.com/office/officeart/2005/8/layout/hProcess11"/>
    <dgm:cxn modelId="{924E8F64-814E-475F-A20C-562DA14AD2D0}" type="presParOf" srcId="{B1E694AB-E997-4C8C-B4ED-3886FE71868B}" destId="{D70F00C0-6429-49BE-9CF4-CF7E80A7F79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2F2704-1DE5-4DC9-9574-B6BDE40EC128}" type="doc">
      <dgm:prSet loTypeId="urn:microsoft.com/office/officeart/2005/8/layout/cycle5" loCatId="cycle" qsTypeId="urn:microsoft.com/office/officeart/2005/8/quickstyle/3d6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39DA9B8-18C8-401C-8D8F-76FE77C50ECC}">
      <dgm:prSet phldrT="[Texte]" custT="1"/>
      <dgm:spPr/>
      <dgm:t>
        <a:bodyPr/>
        <a:lstStyle/>
        <a:p>
          <a:r>
            <a:rPr lang="fr-FR" sz="1800" dirty="0" smtClean="0">
              <a:latin typeface="+mj-lt"/>
            </a:rPr>
            <a:t>Confort</a:t>
          </a:r>
        </a:p>
        <a:p>
          <a:r>
            <a:rPr lang="fr-FR" sz="1800" dirty="0" smtClean="0">
              <a:latin typeface="+mj-lt"/>
            </a:rPr>
            <a:t>Logement</a:t>
          </a:r>
          <a:endParaRPr lang="en-US" sz="1800" dirty="0">
            <a:latin typeface="+mj-lt"/>
          </a:endParaRPr>
        </a:p>
      </dgm:t>
    </dgm:pt>
    <dgm:pt modelId="{59120C16-EDD4-4338-9E66-97DDF002751F}" type="parTrans" cxnId="{33FE55A6-BB29-44D1-A787-12265203E2D8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3D300C90-659B-4F97-B818-B3ED6972C538}" type="sibTrans" cxnId="{33FE55A6-BB29-44D1-A787-12265203E2D8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7CF3EDCF-41B1-4811-929B-2E2918CE83EC}">
      <dgm:prSet phldrT="[Texte]" custT="1"/>
      <dgm:spPr/>
      <dgm:t>
        <a:bodyPr/>
        <a:lstStyle/>
        <a:p>
          <a:r>
            <a:rPr lang="fr-FR" sz="1800" dirty="0" smtClean="0">
              <a:latin typeface="+mj-lt"/>
            </a:rPr>
            <a:t>Santé</a:t>
          </a:r>
          <a:endParaRPr lang="en-US" sz="1800" dirty="0">
            <a:latin typeface="+mj-lt"/>
          </a:endParaRPr>
        </a:p>
      </dgm:t>
    </dgm:pt>
    <dgm:pt modelId="{0F9F245B-D511-4DA9-97AC-6EE056CAA1EC}" type="parTrans" cxnId="{BA1110BE-7E29-40A7-889B-1208BFFD2F32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82081E65-D1AB-415F-A76C-B62E62EDEA55}" type="sibTrans" cxnId="{BA1110BE-7E29-40A7-889B-1208BFFD2F32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00033208-A6BA-42BE-B868-C0CA95536AAB}">
      <dgm:prSet phldrT="[Texte]" custT="1"/>
      <dgm:spPr/>
      <dgm:t>
        <a:bodyPr/>
        <a:lstStyle/>
        <a:p>
          <a:r>
            <a:rPr lang="fr-FR" sz="1800" dirty="0" smtClean="0">
              <a:latin typeface="+mj-lt"/>
            </a:rPr>
            <a:t>Mobilité</a:t>
          </a:r>
          <a:endParaRPr lang="en-US" sz="1800" dirty="0">
            <a:latin typeface="+mj-lt"/>
          </a:endParaRPr>
        </a:p>
      </dgm:t>
    </dgm:pt>
    <dgm:pt modelId="{87500503-218F-4490-AE5A-38DCAE1209BE}" type="parTrans" cxnId="{ED311AB3-541D-4649-8489-DB39BE330DE0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0D3681BE-5D83-4EC1-8652-2A3CF88D7EB9}" type="sibTrans" cxnId="{ED311AB3-541D-4649-8489-DB39BE330DE0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B5A1B8AA-D467-40CF-9F78-2A6324DF4D30}">
      <dgm:prSet phldrT="[Texte]" custT="1"/>
      <dgm:spPr/>
      <dgm:t>
        <a:bodyPr/>
        <a:lstStyle/>
        <a:p>
          <a:r>
            <a:rPr lang="fr-FR" sz="1800" dirty="0" smtClean="0">
              <a:latin typeface="+mj-lt"/>
            </a:rPr>
            <a:t>Sécurité</a:t>
          </a:r>
          <a:endParaRPr lang="en-US" sz="1800" dirty="0">
            <a:latin typeface="+mj-lt"/>
          </a:endParaRPr>
        </a:p>
      </dgm:t>
    </dgm:pt>
    <dgm:pt modelId="{15C1FE90-5B17-4680-AA3F-FE4294BC3381}" type="parTrans" cxnId="{2934AAF7-05DF-45A3-ABE4-ECC41D882083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4A82D32B-1867-4666-94F1-3040DAB3C572}" type="sibTrans" cxnId="{2934AAF7-05DF-45A3-ABE4-ECC41D882083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2938FA7E-63F5-46C9-B79F-C7BAACEE8E1B}">
      <dgm:prSet phldrT="[Texte]" custT="1"/>
      <dgm:spPr/>
      <dgm:t>
        <a:bodyPr/>
        <a:lstStyle/>
        <a:p>
          <a:r>
            <a:rPr lang="fr-FR" sz="1600" dirty="0" smtClean="0">
              <a:latin typeface="+mj-lt"/>
            </a:rPr>
            <a:t>Lien social</a:t>
          </a:r>
          <a:r>
            <a:rPr lang="fr-FR" sz="1400" dirty="0" smtClean="0">
              <a:latin typeface="+mj-lt"/>
            </a:rPr>
            <a:t/>
          </a:r>
          <a:br>
            <a:rPr lang="fr-FR" sz="1400" dirty="0" smtClean="0">
              <a:latin typeface="+mj-lt"/>
            </a:rPr>
          </a:br>
          <a:r>
            <a:rPr lang="fr-FR" sz="1400" dirty="0" smtClean="0">
              <a:latin typeface="+mj-lt"/>
            </a:rPr>
            <a:t>Communication</a:t>
          </a:r>
          <a:endParaRPr lang="en-US" sz="1400" dirty="0">
            <a:latin typeface="+mj-lt"/>
          </a:endParaRPr>
        </a:p>
      </dgm:t>
    </dgm:pt>
    <dgm:pt modelId="{0CA07C4D-815E-4C80-A1E0-29441EF4D58E}" type="parTrans" cxnId="{0DB1C20D-4B65-4146-80D8-649031EC61D3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0E40BEFD-E616-42CC-ABBF-7A7C6229FA60}" type="sibTrans" cxnId="{0DB1C20D-4B65-4146-80D8-649031EC61D3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7B88AB71-9B58-49A4-A461-257C4E75FBF5}">
      <dgm:prSet custT="1"/>
      <dgm:spPr/>
      <dgm:t>
        <a:bodyPr/>
        <a:lstStyle/>
        <a:p>
          <a:r>
            <a:rPr lang="fr-FR" sz="1800" dirty="0" smtClean="0">
              <a:latin typeface="+mj-lt"/>
            </a:rPr>
            <a:t>Stimulation Prévention</a:t>
          </a:r>
          <a:endParaRPr lang="en-US" sz="1800" dirty="0">
            <a:latin typeface="+mj-lt"/>
          </a:endParaRPr>
        </a:p>
      </dgm:t>
    </dgm:pt>
    <dgm:pt modelId="{909087A4-9B65-4D06-A3F8-6E98E92D6D9F}" type="parTrans" cxnId="{080EE709-4F6C-4AA4-97AA-4B35C3A9A12A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E6FC20E8-B31C-47CF-A6F5-5A367199FAB4}" type="sibTrans" cxnId="{080EE709-4F6C-4AA4-97AA-4B35C3A9A12A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769CB4DA-2EB3-429A-9FCA-395DDFC96C14}" type="pres">
      <dgm:prSet presAssocID="{612F2704-1DE5-4DC9-9574-B6BDE40EC12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AB30AEC-3202-4435-B130-40DE885C59AD}" type="pres">
      <dgm:prSet presAssocID="{039DA9B8-18C8-401C-8D8F-76FE77C50EC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8EA86F8-5E6B-4F5F-B38A-738A87B27E67}" type="pres">
      <dgm:prSet presAssocID="{039DA9B8-18C8-401C-8D8F-76FE77C50ECC}" presName="spNode" presStyleCnt="0"/>
      <dgm:spPr/>
      <dgm:t>
        <a:bodyPr/>
        <a:lstStyle/>
        <a:p>
          <a:endParaRPr lang="fr-FR"/>
        </a:p>
      </dgm:t>
    </dgm:pt>
    <dgm:pt modelId="{73C284E4-CE97-4185-B6D9-8794CAE6DEF7}" type="pres">
      <dgm:prSet presAssocID="{3D300C90-659B-4F97-B818-B3ED6972C538}" presName="sibTrans" presStyleLbl="sibTrans1D1" presStyleIdx="0" presStyleCnt="6"/>
      <dgm:spPr/>
      <dgm:t>
        <a:bodyPr/>
        <a:lstStyle/>
        <a:p>
          <a:endParaRPr lang="fr-FR"/>
        </a:p>
      </dgm:t>
    </dgm:pt>
    <dgm:pt modelId="{E49B61FE-E432-45BA-BE07-B20F9712C1F5}" type="pres">
      <dgm:prSet presAssocID="{7CF3EDCF-41B1-4811-929B-2E2918CE83E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411C1F3-E2C3-4ED2-BD40-AA737E96018F}" type="pres">
      <dgm:prSet presAssocID="{7CF3EDCF-41B1-4811-929B-2E2918CE83EC}" presName="spNode" presStyleCnt="0"/>
      <dgm:spPr/>
      <dgm:t>
        <a:bodyPr/>
        <a:lstStyle/>
        <a:p>
          <a:endParaRPr lang="fr-FR"/>
        </a:p>
      </dgm:t>
    </dgm:pt>
    <dgm:pt modelId="{0ED24EFF-67F3-406A-AC3F-0D3C1F0BDFB6}" type="pres">
      <dgm:prSet presAssocID="{82081E65-D1AB-415F-A76C-B62E62EDEA55}" presName="sibTrans" presStyleLbl="sibTrans1D1" presStyleIdx="1" presStyleCnt="6"/>
      <dgm:spPr/>
      <dgm:t>
        <a:bodyPr/>
        <a:lstStyle/>
        <a:p>
          <a:endParaRPr lang="fr-FR"/>
        </a:p>
      </dgm:t>
    </dgm:pt>
    <dgm:pt modelId="{BBFF2C83-D1B3-44E1-87A7-859B043BC3AE}" type="pres">
      <dgm:prSet presAssocID="{00033208-A6BA-42BE-B868-C0CA95536AA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611D3AB-BCB0-460D-AAF6-489761CE7F75}" type="pres">
      <dgm:prSet presAssocID="{00033208-A6BA-42BE-B868-C0CA95536AAB}" presName="spNode" presStyleCnt="0"/>
      <dgm:spPr/>
      <dgm:t>
        <a:bodyPr/>
        <a:lstStyle/>
        <a:p>
          <a:endParaRPr lang="fr-FR"/>
        </a:p>
      </dgm:t>
    </dgm:pt>
    <dgm:pt modelId="{70EE8C44-AC42-4885-9CD9-F0D1320C1B8A}" type="pres">
      <dgm:prSet presAssocID="{0D3681BE-5D83-4EC1-8652-2A3CF88D7EB9}" presName="sibTrans" presStyleLbl="sibTrans1D1" presStyleIdx="2" presStyleCnt="6"/>
      <dgm:spPr/>
      <dgm:t>
        <a:bodyPr/>
        <a:lstStyle/>
        <a:p>
          <a:endParaRPr lang="fr-FR"/>
        </a:p>
      </dgm:t>
    </dgm:pt>
    <dgm:pt modelId="{988B4038-3FA6-4C5B-87B6-AF9DA5CE0566}" type="pres">
      <dgm:prSet presAssocID="{B5A1B8AA-D467-40CF-9F78-2A6324DF4D3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76A21A6-11A9-476E-871A-F88ABF9B2F18}" type="pres">
      <dgm:prSet presAssocID="{B5A1B8AA-D467-40CF-9F78-2A6324DF4D30}" presName="spNode" presStyleCnt="0"/>
      <dgm:spPr/>
      <dgm:t>
        <a:bodyPr/>
        <a:lstStyle/>
        <a:p>
          <a:endParaRPr lang="fr-FR"/>
        </a:p>
      </dgm:t>
    </dgm:pt>
    <dgm:pt modelId="{2D38C0D2-72CF-4DE5-A0CB-F7B0DCA0D2A6}" type="pres">
      <dgm:prSet presAssocID="{4A82D32B-1867-4666-94F1-3040DAB3C572}" presName="sibTrans" presStyleLbl="sibTrans1D1" presStyleIdx="3" presStyleCnt="6"/>
      <dgm:spPr/>
      <dgm:t>
        <a:bodyPr/>
        <a:lstStyle/>
        <a:p>
          <a:endParaRPr lang="fr-FR"/>
        </a:p>
      </dgm:t>
    </dgm:pt>
    <dgm:pt modelId="{B8C02701-E4E8-4ACE-BAC1-A8B91F244DEC}" type="pres">
      <dgm:prSet presAssocID="{2938FA7E-63F5-46C9-B79F-C7BAACEE8E1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8FADE00-58E5-40D9-A34B-73FF276D1CE4}" type="pres">
      <dgm:prSet presAssocID="{2938FA7E-63F5-46C9-B79F-C7BAACEE8E1B}" presName="spNode" presStyleCnt="0"/>
      <dgm:spPr/>
      <dgm:t>
        <a:bodyPr/>
        <a:lstStyle/>
        <a:p>
          <a:endParaRPr lang="fr-FR"/>
        </a:p>
      </dgm:t>
    </dgm:pt>
    <dgm:pt modelId="{E85542BA-D3E0-4664-A6EB-2668AAB2543E}" type="pres">
      <dgm:prSet presAssocID="{0E40BEFD-E616-42CC-ABBF-7A7C6229FA60}" presName="sibTrans" presStyleLbl="sibTrans1D1" presStyleIdx="4" presStyleCnt="6"/>
      <dgm:spPr/>
      <dgm:t>
        <a:bodyPr/>
        <a:lstStyle/>
        <a:p>
          <a:endParaRPr lang="fr-FR"/>
        </a:p>
      </dgm:t>
    </dgm:pt>
    <dgm:pt modelId="{936338ED-3DAA-441B-884F-DB2172AC1373}" type="pres">
      <dgm:prSet presAssocID="{7B88AB71-9B58-49A4-A461-257C4E75FBF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6FEB899-6B93-4E4D-9537-8656C72523BA}" type="pres">
      <dgm:prSet presAssocID="{7B88AB71-9B58-49A4-A461-257C4E75FBF5}" presName="spNode" presStyleCnt="0"/>
      <dgm:spPr/>
      <dgm:t>
        <a:bodyPr/>
        <a:lstStyle/>
        <a:p>
          <a:endParaRPr lang="fr-FR"/>
        </a:p>
      </dgm:t>
    </dgm:pt>
    <dgm:pt modelId="{45610623-C25C-4477-B320-E04D971F2B97}" type="pres">
      <dgm:prSet presAssocID="{E6FC20E8-B31C-47CF-A6F5-5A367199FAB4}" presName="sibTrans" presStyleLbl="sibTrans1D1" presStyleIdx="5" presStyleCnt="6"/>
      <dgm:spPr/>
      <dgm:t>
        <a:bodyPr/>
        <a:lstStyle/>
        <a:p>
          <a:endParaRPr lang="fr-FR"/>
        </a:p>
      </dgm:t>
    </dgm:pt>
  </dgm:ptLst>
  <dgm:cxnLst>
    <dgm:cxn modelId="{33FE55A6-BB29-44D1-A787-12265203E2D8}" srcId="{612F2704-1DE5-4DC9-9574-B6BDE40EC128}" destId="{039DA9B8-18C8-401C-8D8F-76FE77C50ECC}" srcOrd="0" destOrd="0" parTransId="{59120C16-EDD4-4338-9E66-97DDF002751F}" sibTransId="{3D300C90-659B-4F97-B818-B3ED6972C538}"/>
    <dgm:cxn modelId="{2934AAF7-05DF-45A3-ABE4-ECC41D882083}" srcId="{612F2704-1DE5-4DC9-9574-B6BDE40EC128}" destId="{B5A1B8AA-D467-40CF-9F78-2A6324DF4D30}" srcOrd="3" destOrd="0" parTransId="{15C1FE90-5B17-4680-AA3F-FE4294BC3381}" sibTransId="{4A82D32B-1867-4666-94F1-3040DAB3C572}"/>
    <dgm:cxn modelId="{97FD3964-DB62-4298-979C-7A3971ADD280}" type="presOf" srcId="{0E40BEFD-E616-42CC-ABBF-7A7C6229FA60}" destId="{E85542BA-D3E0-4664-A6EB-2668AAB2543E}" srcOrd="0" destOrd="0" presId="urn:microsoft.com/office/officeart/2005/8/layout/cycle5"/>
    <dgm:cxn modelId="{670FE23D-1422-442C-ADEE-6AB6A6A71CD6}" type="presOf" srcId="{7B88AB71-9B58-49A4-A461-257C4E75FBF5}" destId="{936338ED-3DAA-441B-884F-DB2172AC1373}" srcOrd="0" destOrd="0" presId="urn:microsoft.com/office/officeart/2005/8/layout/cycle5"/>
    <dgm:cxn modelId="{A354D2C2-187C-4C22-9535-893037307FC9}" type="presOf" srcId="{82081E65-D1AB-415F-A76C-B62E62EDEA55}" destId="{0ED24EFF-67F3-406A-AC3F-0D3C1F0BDFB6}" srcOrd="0" destOrd="0" presId="urn:microsoft.com/office/officeart/2005/8/layout/cycle5"/>
    <dgm:cxn modelId="{080EE709-4F6C-4AA4-97AA-4B35C3A9A12A}" srcId="{612F2704-1DE5-4DC9-9574-B6BDE40EC128}" destId="{7B88AB71-9B58-49A4-A461-257C4E75FBF5}" srcOrd="5" destOrd="0" parTransId="{909087A4-9B65-4D06-A3F8-6E98E92D6D9F}" sibTransId="{E6FC20E8-B31C-47CF-A6F5-5A367199FAB4}"/>
    <dgm:cxn modelId="{0DB1C20D-4B65-4146-80D8-649031EC61D3}" srcId="{612F2704-1DE5-4DC9-9574-B6BDE40EC128}" destId="{2938FA7E-63F5-46C9-B79F-C7BAACEE8E1B}" srcOrd="4" destOrd="0" parTransId="{0CA07C4D-815E-4C80-A1E0-29441EF4D58E}" sibTransId="{0E40BEFD-E616-42CC-ABBF-7A7C6229FA60}"/>
    <dgm:cxn modelId="{3321681A-CC9A-4A76-AA7A-5A16778B21BD}" type="presOf" srcId="{7CF3EDCF-41B1-4811-929B-2E2918CE83EC}" destId="{E49B61FE-E432-45BA-BE07-B20F9712C1F5}" srcOrd="0" destOrd="0" presId="urn:microsoft.com/office/officeart/2005/8/layout/cycle5"/>
    <dgm:cxn modelId="{2D21E336-3289-4481-90E4-E772F2DAC807}" type="presOf" srcId="{039DA9B8-18C8-401C-8D8F-76FE77C50ECC}" destId="{BAB30AEC-3202-4435-B130-40DE885C59AD}" srcOrd="0" destOrd="0" presId="urn:microsoft.com/office/officeart/2005/8/layout/cycle5"/>
    <dgm:cxn modelId="{9E444344-D3A8-4F75-9E50-62135E03A4E6}" type="presOf" srcId="{B5A1B8AA-D467-40CF-9F78-2A6324DF4D30}" destId="{988B4038-3FA6-4C5B-87B6-AF9DA5CE0566}" srcOrd="0" destOrd="0" presId="urn:microsoft.com/office/officeart/2005/8/layout/cycle5"/>
    <dgm:cxn modelId="{ED311AB3-541D-4649-8489-DB39BE330DE0}" srcId="{612F2704-1DE5-4DC9-9574-B6BDE40EC128}" destId="{00033208-A6BA-42BE-B868-C0CA95536AAB}" srcOrd="2" destOrd="0" parTransId="{87500503-218F-4490-AE5A-38DCAE1209BE}" sibTransId="{0D3681BE-5D83-4EC1-8652-2A3CF88D7EB9}"/>
    <dgm:cxn modelId="{5A66F936-8BC9-40AB-802D-C208636D455E}" type="presOf" srcId="{612F2704-1DE5-4DC9-9574-B6BDE40EC128}" destId="{769CB4DA-2EB3-429A-9FCA-395DDFC96C14}" srcOrd="0" destOrd="0" presId="urn:microsoft.com/office/officeart/2005/8/layout/cycle5"/>
    <dgm:cxn modelId="{B8583EC3-0C24-47AD-9EC8-FBE89623B79C}" type="presOf" srcId="{3D300C90-659B-4F97-B818-B3ED6972C538}" destId="{73C284E4-CE97-4185-B6D9-8794CAE6DEF7}" srcOrd="0" destOrd="0" presId="urn:microsoft.com/office/officeart/2005/8/layout/cycle5"/>
    <dgm:cxn modelId="{315D7B4E-0BDA-4DAD-A90C-63664E3315B7}" type="presOf" srcId="{0D3681BE-5D83-4EC1-8652-2A3CF88D7EB9}" destId="{70EE8C44-AC42-4885-9CD9-F0D1320C1B8A}" srcOrd="0" destOrd="0" presId="urn:microsoft.com/office/officeart/2005/8/layout/cycle5"/>
    <dgm:cxn modelId="{BA1110BE-7E29-40A7-889B-1208BFFD2F32}" srcId="{612F2704-1DE5-4DC9-9574-B6BDE40EC128}" destId="{7CF3EDCF-41B1-4811-929B-2E2918CE83EC}" srcOrd="1" destOrd="0" parTransId="{0F9F245B-D511-4DA9-97AC-6EE056CAA1EC}" sibTransId="{82081E65-D1AB-415F-A76C-B62E62EDEA55}"/>
    <dgm:cxn modelId="{9080ADC9-E101-4FCF-A608-1118C48379B1}" type="presOf" srcId="{E6FC20E8-B31C-47CF-A6F5-5A367199FAB4}" destId="{45610623-C25C-4477-B320-E04D971F2B97}" srcOrd="0" destOrd="0" presId="urn:microsoft.com/office/officeart/2005/8/layout/cycle5"/>
    <dgm:cxn modelId="{320923A8-1681-430D-9AF2-259D47B78CD3}" type="presOf" srcId="{2938FA7E-63F5-46C9-B79F-C7BAACEE8E1B}" destId="{B8C02701-E4E8-4ACE-BAC1-A8B91F244DEC}" srcOrd="0" destOrd="0" presId="urn:microsoft.com/office/officeart/2005/8/layout/cycle5"/>
    <dgm:cxn modelId="{F85AE3B3-4A7E-4C90-8DC5-C5DBF1449617}" type="presOf" srcId="{00033208-A6BA-42BE-B868-C0CA95536AAB}" destId="{BBFF2C83-D1B3-44E1-87A7-859B043BC3AE}" srcOrd="0" destOrd="0" presId="urn:microsoft.com/office/officeart/2005/8/layout/cycle5"/>
    <dgm:cxn modelId="{407EB6F0-1523-4CBA-BFBA-DD9F59A1E7D4}" type="presOf" srcId="{4A82D32B-1867-4666-94F1-3040DAB3C572}" destId="{2D38C0D2-72CF-4DE5-A0CB-F7B0DCA0D2A6}" srcOrd="0" destOrd="0" presId="urn:microsoft.com/office/officeart/2005/8/layout/cycle5"/>
    <dgm:cxn modelId="{87A811B6-CB26-4620-B41C-5F7E7C2BC5A6}" type="presParOf" srcId="{769CB4DA-2EB3-429A-9FCA-395DDFC96C14}" destId="{BAB30AEC-3202-4435-B130-40DE885C59AD}" srcOrd="0" destOrd="0" presId="urn:microsoft.com/office/officeart/2005/8/layout/cycle5"/>
    <dgm:cxn modelId="{D06D12D4-94AA-4910-AC97-D13365384E30}" type="presParOf" srcId="{769CB4DA-2EB3-429A-9FCA-395DDFC96C14}" destId="{08EA86F8-5E6B-4F5F-B38A-738A87B27E67}" srcOrd="1" destOrd="0" presId="urn:microsoft.com/office/officeart/2005/8/layout/cycle5"/>
    <dgm:cxn modelId="{2321C717-DCE5-485F-8FE2-7031CA09A786}" type="presParOf" srcId="{769CB4DA-2EB3-429A-9FCA-395DDFC96C14}" destId="{73C284E4-CE97-4185-B6D9-8794CAE6DEF7}" srcOrd="2" destOrd="0" presId="urn:microsoft.com/office/officeart/2005/8/layout/cycle5"/>
    <dgm:cxn modelId="{3CEF3920-A205-48C6-BB73-4150E69797B8}" type="presParOf" srcId="{769CB4DA-2EB3-429A-9FCA-395DDFC96C14}" destId="{E49B61FE-E432-45BA-BE07-B20F9712C1F5}" srcOrd="3" destOrd="0" presId="urn:microsoft.com/office/officeart/2005/8/layout/cycle5"/>
    <dgm:cxn modelId="{D50AED6F-E626-4E43-A306-F3F977E5C8A6}" type="presParOf" srcId="{769CB4DA-2EB3-429A-9FCA-395DDFC96C14}" destId="{4411C1F3-E2C3-4ED2-BD40-AA737E96018F}" srcOrd="4" destOrd="0" presId="urn:microsoft.com/office/officeart/2005/8/layout/cycle5"/>
    <dgm:cxn modelId="{E2BEDCD5-0D4C-4FC0-8E5E-5E89CC44A4AD}" type="presParOf" srcId="{769CB4DA-2EB3-429A-9FCA-395DDFC96C14}" destId="{0ED24EFF-67F3-406A-AC3F-0D3C1F0BDFB6}" srcOrd="5" destOrd="0" presId="urn:microsoft.com/office/officeart/2005/8/layout/cycle5"/>
    <dgm:cxn modelId="{43620E95-7EBB-454F-ABBE-A974F95B078A}" type="presParOf" srcId="{769CB4DA-2EB3-429A-9FCA-395DDFC96C14}" destId="{BBFF2C83-D1B3-44E1-87A7-859B043BC3AE}" srcOrd="6" destOrd="0" presId="urn:microsoft.com/office/officeart/2005/8/layout/cycle5"/>
    <dgm:cxn modelId="{090530C7-4810-4E18-AFBF-EEF5DA33A401}" type="presParOf" srcId="{769CB4DA-2EB3-429A-9FCA-395DDFC96C14}" destId="{7611D3AB-BCB0-460D-AAF6-489761CE7F75}" srcOrd="7" destOrd="0" presId="urn:microsoft.com/office/officeart/2005/8/layout/cycle5"/>
    <dgm:cxn modelId="{B202E5F1-FDE9-42BD-B3DD-54464F7FE548}" type="presParOf" srcId="{769CB4DA-2EB3-429A-9FCA-395DDFC96C14}" destId="{70EE8C44-AC42-4885-9CD9-F0D1320C1B8A}" srcOrd="8" destOrd="0" presId="urn:microsoft.com/office/officeart/2005/8/layout/cycle5"/>
    <dgm:cxn modelId="{43A815BF-2EDC-428A-B7AB-FBA62FFDB8BD}" type="presParOf" srcId="{769CB4DA-2EB3-429A-9FCA-395DDFC96C14}" destId="{988B4038-3FA6-4C5B-87B6-AF9DA5CE0566}" srcOrd="9" destOrd="0" presId="urn:microsoft.com/office/officeart/2005/8/layout/cycle5"/>
    <dgm:cxn modelId="{E4A1D6CF-E706-4E62-8EB1-26BE78E1E750}" type="presParOf" srcId="{769CB4DA-2EB3-429A-9FCA-395DDFC96C14}" destId="{476A21A6-11A9-476E-871A-F88ABF9B2F18}" srcOrd="10" destOrd="0" presId="urn:microsoft.com/office/officeart/2005/8/layout/cycle5"/>
    <dgm:cxn modelId="{21A7433C-21D1-46D6-88BD-6CE6EA89BB00}" type="presParOf" srcId="{769CB4DA-2EB3-429A-9FCA-395DDFC96C14}" destId="{2D38C0D2-72CF-4DE5-A0CB-F7B0DCA0D2A6}" srcOrd="11" destOrd="0" presId="urn:microsoft.com/office/officeart/2005/8/layout/cycle5"/>
    <dgm:cxn modelId="{42A3C180-3713-4A8C-9FFD-DF523B134E3B}" type="presParOf" srcId="{769CB4DA-2EB3-429A-9FCA-395DDFC96C14}" destId="{B8C02701-E4E8-4ACE-BAC1-A8B91F244DEC}" srcOrd="12" destOrd="0" presId="urn:microsoft.com/office/officeart/2005/8/layout/cycle5"/>
    <dgm:cxn modelId="{B9DC7EAB-1921-4BEC-83A3-236E0167D113}" type="presParOf" srcId="{769CB4DA-2EB3-429A-9FCA-395DDFC96C14}" destId="{C8FADE00-58E5-40D9-A34B-73FF276D1CE4}" srcOrd="13" destOrd="0" presId="urn:microsoft.com/office/officeart/2005/8/layout/cycle5"/>
    <dgm:cxn modelId="{17400A01-9AD0-4363-87B7-5D907FC431A0}" type="presParOf" srcId="{769CB4DA-2EB3-429A-9FCA-395DDFC96C14}" destId="{E85542BA-D3E0-4664-A6EB-2668AAB2543E}" srcOrd="14" destOrd="0" presId="urn:microsoft.com/office/officeart/2005/8/layout/cycle5"/>
    <dgm:cxn modelId="{54DE327E-022F-4907-BB78-A509112F7A63}" type="presParOf" srcId="{769CB4DA-2EB3-429A-9FCA-395DDFC96C14}" destId="{936338ED-3DAA-441B-884F-DB2172AC1373}" srcOrd="15" destOrd="0" presId="urn:microsoft.com/office/officeart/2005/8/layout/cycle5"/>
    <dgm:cxn modelId="{CEF8F105-652F-4250-9AEB-30E26C83F838}" type="presParOf" srcId="{769CB4DA-2EB3-429A-9FCA-395DDFC96C14}" destId="{66FEB899-6B93-4E4D-9537-8656C72523BA}" srcOrd="16" destOrd="0" presId="urn:microsoft.com/office/officeart/2005/8/layout/cycle5"/>
    <dgm:cxn modelId="{DEBB8938-A173-4061-AA6E-0CFB5D4180AF}" type="presParOf" srcId="{769CB4DA-2EB3-429A-9FCA-395DDFC96C14}" destId="{45610623-C25C-4477-B320-E04D971F2B97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6EF7EF-2182-4398-A002-7393D6795DD9}" type="doc">
      <dgm:prSet loTypeId="urn:microsoft.com/office/officeart/2008/layout/AccentedPicture" loCatId="picture" qsTypeId="urn:microsoft.com/office/officeart/2005/8/quickstyle/3d1" qsCatId="3D" csTypeId="urn:microsoft.com/office/officeart/2005/8/colors/accent1_2" csCatId="accent1" phldr="1"/>
      <dgm:spPr/>
    </dgm:pt>
    <dgm:pt modelId="{70B9EA55-E48E-4E06-80D7-D7AABE3F658E}">
      <dgm:prSet phldrT="[Texte]"/>
      <dgm:spPr/>
      <dgm:t>
        <a:bodyPr/>
        <a:lstStyle/>
        <a:p>
          <a:endParaRPr lang="en-US" dirty="0"/>
        </a:p>
      </dgm:t>
    </dgm:pt>
    <dgm:pt modelId="{1209D35F-4ED6-407A-AA4F-A989494D0519}" type="parTrans" cxnId="{0026382C-7B44-4E1C-BB9F-C66CF9BC8F98}">
      <dgm:prSet/>
      <dgm:spPr/>
      <dgm:t>
        <a:bodyPr/>
        <a:lstStyle/>
        <a:p>
          <a:endParaRPr lang="en-US"/>
        </a:p>
      </dgm:t>
    </dgm:pt>
    <dgm:pt modelId="{F7ED403D-B83B-419E-971E-8A7A91561812}" type="sibTrans" cxnId="{0026382C-7B44-4E1C-BB9F-C66CF9BC8F9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:\Users\hervouj\NO BACKUP\CBD_MA_JMH\Ambient Assisted Living\Vilogia\Prépa visite nov2012\Photos\Lien social Communication\a lien social 1.jpg"/>
        </a:ext>
      </dgm:extLst>
    </dgm:pt>
    <dgm:pt modelId="{22AFF3A7-5DDB-4B3B-AA0D-750B04B0A7FD}">
      <dgm:prSet phldrT="[Texte]"/>
      <dgm:spPr/>
      <dgm:t>
        <a:bodyPr/>
        <a:lstStyle/>
        <a:p>
          <a:endParaRPr lang="en-US" dirty="0"/>
        </a:p>
      </dgm:t>
    </dgm:pt>
    <dgm:pt modelId="{ACAF47F6-F441-4C7D-9E77-14FB979FB52A}" type="parTrans" cxnId="{ED34907F-FE8C-4A14-BB08-A8DF7E5DFEFE}">
      <dgm:prSet/>
      <dgm:spPr/>
      <dgm:t>
        <a:bodyPr/>
        <a:lstStyle/>
        <a:p>
          <a:endParaRPr lang="en-US"/>
        </a:p>
      </dgm:t>
    </dgm:pt>
    <dgm:pt modelId="{833A3FFC-67B1-442A-BE3C-DC91E9226A43}" type="sibTrans" cxnId="{ED34907F-FE8C-4A14-BB08-A8DF7E5DFEFE}">
      <dgm:prSet/>
      <dgm:spPr/>
      <dgm:t>
        <a:bodyPr/>
        <a:lstStyle/>
        <a:p>
          <a:endParaRPr lang="en-US"/>
        </a:p>
      </dgm:t>
    </dgm:pt>
    <dgm:pt modelId="{01A15E0E-4450-4687-A73D-5A3EC8DED9D5}">
      <dgm:prSet phldrT="[Texte]"/>
      <dgm:spPr/>
      <dgm:t>
        <a:bodyPr/>
        <a:lstStyle/>
        <a:p>
          <a:endParaRPr lang="en-US" dirty="0"/>
        </a:p>
      </dgm:t>
    </dgm:pt>
    <dgm:pt modelId="{9F09A0E7-3A3F-43AC-9D35-CFA4AB48AF4E}" type="parTrans" cxnId="{CE15C230-8EF5-4CB6-855B-38EFF44700EC}">
      <dgm:prSet/>
      <dgm:spPr/>
      <dgm:t>
        <a:bodyPr/>
        <a:lstStyle/>
        <a:p>
          <a:endParaRPr lang="en-US"/>
        </a:p>
      </dgm:t>
    </dgm:pt>
    <dgm:pt modelId="{160B9FF2-5E9A-4E96-A597-4CD498F2F6D4}" type="sibTrans" cxnId="{CE15C230-8EF5-4CB6-855B-38EFF44700EC}">
      <dgm:prSet/>
      <dgm:spPr/>
      <dgm:t>
        <a:bodyPr/>
        <a:lstStyle/>
        <a:p>
          <a:endParaRPr lang="en-US"/>
        </a:p>
      </dgm:t>
    </dgm:pt>
    <dgm:pt modelId="{C8B2F6C2-B714-4559-BE20-C577DD4459FE}">
      <dgm:prSet phldrT="[Texte]"/>
      <dgm:spPr/>
      <dgm:t>
        <a:bodyPr/>
        <a:lstStyle/>
        <a:p>
          <a:endParaRPr lang="en-US" dirty="0"/>
        </a:p>
      </dgm:t>
    </dgm:pt>
    <dgm:pt modelId="{313253D7-86E0-453D-9881-52E76FCD205B}" type="parTrans" cxnId="{9AAC097B-6CFB-4B04-9E88-CC3816FAFB76}">
      <dgm:prSet/>
      <dgm:spPr/>
      <dgm:t>
        <a:bodyPr/>
        <a:lstStyle/>
        <a:p>
          <a:endParaRPr lang="en-US"/>
        </a:p>
      </dgm:t>
    </dgm:pt>
    <dgm:pt modelId="{09374280-CF12-41FD-AEE9-1B90224D058D}" type="sibTrans" cxnId="{9AAC097B-6CFB-4B04-9E88-CC3816FAFB76}">
      <dgm:prSet/>
      <dgm:spPr/>
      <dgm:t>
        <a:bodyPr/>
        <a:lstStyle/>
        <a:p>
          <a:endParaRPr lang="en-US"/>
        </a:p>
      </dgm:t>
    </dgm:pt>
    <dgm:pt modelId="{6637D8CB-93F7-4D9E-94CF-CB212C7A1225}" type="pres">
      <dgm:prSet presAssocID="{F16EF7EF-2182-4398-A002-7393D6795DD9}" presName="Name0" presStyleCnt="0">
        <dgm:presLayoutVars>
          <dgm:dir/>
        </dgm:presLayoutVars>
      </dgm:prSet>
      <dgm:spPr/>
    </dgm:pt>
    <dgm:pt modelId="{85442315-D83E-4359-BAEE-FDB820BA8632}" type="pres">
      <dgm:prSet presAssocID="{F7ED403D-B83B-419E-971E-8A7A91561812}" presName="picture_1" presStyleLbl="bgImgPlace1" presStyleIdx="0" presStyleCnt="1" custScaleX="80026" custScaleY="82255" custLinFactNeighborX="-16389"/>
      <dgm:spPr/>
      <dgm:t>
        <a:bodyPr/>
        <a:lstStyle/>
        <a:p>
          <a:endParaRPr lang="en-US"/>
        </a:p>
      </dgm:t>
    </dgm:pt>
    <dgm:pt modelId="{6307F16B-A4C9-41EE-BE22-7E1DAB5FD866}" type="pres">
      <dgm:prSet presAssocID="{70B9EA55-E48E-4E06-80D7-D7AABE3F658E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06C83F-0FAF-4286-8048-8A1FEC55AF1C}" type="pres">
      <dgm:prSet presAssocID="{F16EF7EF-2182-4398-A002-7393D6795DD9}" presName="linV" presStyleCnt="0"/>
      <dgm:spPr/>
    </dgm:pt>
    <dgm:pt modelId="{ED63C953-F5DE-4A5C-9074-7DA1B58F18AB}" type="pres">
      <dgm:prSet presAssocID="{22AFF3A7-5DDB-4B3B-AA0D-750B04B0A7FD}" presName="pair" presStyleCnt="0"/>
      <dgm:spPr/>
    </dgm:pt>
    <dgm:pt modelId="{3939E9AB-B8F2-4476-85C8-F4289DC207DF}" type="pres">
      <dgm:prSet presAssocID="{22AFF3A7-5DDB-4B3B-AA0D-750B04B0A7FD}" presName="spaceH" presStyleLbl="node1" presStyleIdx="0" presStyleCnt="0"/>
      <dgm:spPr/>
    </dgm:pt>
    <dgm:pt modelId="{D1350E7C-7557-41A6-87B1-A2FC79A6EB17}" type="pres">
      <dgm:prSet presAssocID="{22AFF3A7-5DDB-4B3B-AA0D-750B04B0A7FD}" presName="desPictures" presStyleLbl="alignImgPlace1" presStyleIdx="0" presStyleCnt="3" custLinFactNeighborX="-4762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  <dgm:extLst>
        <a:ext uri="{E40237B7-FDA0-4F09-8148-C483321AD2D9}">
          <dgm14:cNvPr xmlns:dgm14="http://schemas.microsoft.com/office/drawing/2010/diagram" id="0" name="" descr="C:\Users\hervouj\NO BACKUP\CBD_MA_JMH\Ambient Assisted Living\Vilogia\Prépa visite nov2012\Photos\Lien social Communication\c lien social 3.jpg"/>
        </a:ext>
      </dgm:extLst>
    </dgm:pt>
    <dgm:pt modelId="{BE303929-EE71-445D-A849-B54312C9D615}" type="pres">
      <dgm:prSet presAssocID="{22AFF3A7-5DDB-4B3B-AA0D-750B04B0A7FD}" presName="desTextWrapper" presStyleCnt="0"/>
      <dgm:spPr/>
    </dgm:pt>
    <dgm:pt modelId="{0E6EC734-47AF-439F-AEB9-E91F3668B0C9}" type="pres">
      <dgm:prSet presAssocID="{22AFF3A7-5DDB-4B3B-AA0D-750B04B0A7FD}" presName="des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D29741-E496-4540-8AEB-F553E89EB381}" type="pres">
      <dgm:prSet presAssocID="{833A3FFC-67B1-442A-BE3C-DC91E9226A43}" presName="spaceV" presStyleCnt="0"/>
      <dgm:spPr/>
    </dgm:pt>
    <dgm:pt modelId="{9D699977-EFDF-4D75-8ABF-C342A9FD1434}" type="pres">
      <dgm:prSet presAssocID="{01A15E0E-4450-4687-A73D-5A3EC8DED9D5}" presName="pair" presStyleCnt="0"/>
      <dgm:spPr/>
    </dgm:pt>
    <dgm:pt modelId="{53B89489-E0EB-45A2-BA9D-52EAAEE6E0CF}" type="pres">
      <dgm:prSet presAssocID="{01A15E0E-4450-4687-A73D-5A3EC8DED9D5}" presName="spaceH" presStyleLbl="node1" presStyleIdx="0" presStyleCnt="0"/>
      <dgm:spPr/>
    </dgm:pt>
    <dgm:pt modelId="{98A84EA5-676B-4417-81A7-EC3AED1E57A8}" type="pres">
      <dgm:prSet presAssocID="{01A15E0E-4450-4687-A73D-5A3EC8DED9D5}" presName="desPictures" presStyleLbl="alignImgPlace1" presStyleIdx="1" presStyleCnt="3" custLinFactNeighborX="-4762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extLst>
        <a:ext uri="{E40237B7-FDA0-4F09-8148-C483321AD2D9}">
          <dgm14:cNvPr xmlns:dgm14="http://schemas.microsoft.com/office/drawing/2010/diagram" id="0" name="" descr="C:\Users\hervouj\NO BACKUP\CBD_MA_JMH\Ambient Assisted Living\Vilogia\Prépa visite nov2012\Photos\Lien social Communication\d lien social 4.jpg"/>
        </a:ext>
      </dgm:extLst>
    </dgm:pt>
    <dgm:pt modelId="{4535BC8A-A87E-40D4-B25F-620E344F964F}" type="pres">
      <dgm:prSet presAssocID="{01A15E0E-4450-4687-A73D-5A3EC8DED9D5}" presName="desTextWrapper" presStyleCnt="0"/>
      <dgm:spPr/>
    </dgm:pt>
    <dgm:pt modelId="{5CDBA6B6-2EF2-4F98-B51D-3D497B088F06}" type="pres">
      <dgm:prSet presAssocID="{01A15E0E-4450-4687-A73D-5A3EC8DED9D5}" presName="des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9CF68F-77DA-4B83-8044-197D74724196}" type="pres">
      <dgm:prSet presAssocID="{160B9FF2-5E9A-4E96-A597-4CD498F2F6D4}" presName="spaceV" presStyleCnt="0"/>
      <dgm:spPr/>
    </dgm:pt>
    <dgm:pt modelId="{BC2AB68B-DEDF-43F6-9023-3A0BFDAF3575}" type="pres">
      <dgm:prSet presAssocID="{C8B2F6C2-B714-4559-BE20-C577DD4459FE}" presName="pair" presStyleCnt="0"/>
      <dgm:spPr/>
    </dgm:pt>
    <dgm:pt modelId="{2C56CDF6-7727-471B-88DF-7AD8E2978684}" type="pres">
      <dgm:prSet presAssocID="{C8B2F6C2-B714-4559-BE20-C577DD4459FE}" presName="spaceH" presStyleLbl="node1" presStyleIdx="0" presStyleCnt="0"/>
      <dgm:spPr/>
    </dgm:pt>
    <dgm:pt modelId="{B88D06F8-BDD0-4885-AA81-1750B4261352}" type="pres">
      <dgm:prSet presAssocID="{C8B2F6C2-B714-4559-BE20-C577DD4459FE}" presName="desPictures" presStyleLbl="alignImgPlace1" presStyleIdx="2" presStyleCnt="3" custLinFactNeighborX="-4762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C:\Users\hervouj\NO BACKUP\CBD_MA_JMH\Ambient Assisted Living\Vilogia\Prépa visite nov2012\Photos\Lien social Communication\e communication 1.bmp"/>
        </a:ext>
      </dgm:extLst>
    </dgm:pt>
    <dgm:pt modelId="{5E0FBFA5-9E82-4DB6-AFC5-870DC0462DC4}" type="pres">
      <dgm:prSet presAssocID="{C8B2F6C2-B714-4559-BE20-C577DD4459FE}" presName="desTextWrapper" presStyleCnt="0"/>
      <dgm:spPr/>
    </dgm:pt>
    <dgm:pt modelId="{47CD1A68-D9F6-46D1-8326-B66BF21F657B}" type="pres">
      <dgm:prSet presAssocID="{C8B2F6C2-B714-4559-BE20-C577DD4459FE}" presName="des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E0B397-DD05-407E-A60E-50CA5FA04562}" type="pres">
      <dgm:prSet presAssocID="{F16EF7EF-2182-4398-A002-7393D6795DD9}" presName="maxNode" presStyleCnt="0"/>
      <dgm:spPr/>
    </dgm:pt>
    <dgm:pt modelId="{72C3E202-3CB7-4194-846A-AA3131A66725}" type="pres">
      <dgm:prSet presAssocID="{F16EF7EF-2182-4398-A002-7393D6795DD9}" presName="Name33" presStyleCnt="0"/>
      <dgm:spPr/>
    </dgm:pt>
  </dgm:ptLst>
  <dgm:cxnLst>
    <dgm:cxn modelId="{ED34907F-FE8C-4A14-BB08-A8DF7E5DFEFE}" srcId="{F16EF7EF-2182-4398-A002-7393D6795DD9}" destId="{22AFF3A7-5DDB-4B3B-AA0D-750B04B0A7FD}" srcOrd="1" destOrd="0" parTransId="{ACAF47F6-F441-4C7D-9E77-14FB979FB52A}" sibTransId="{833A3FFC-67B1-442A-BE3C-DC91E9226A43}"/>
    <dgm:cxn modelId="{32ECA20A-0FAF-43C1-B818-E1168E733AD8}" type="presOf" srcId="{22AFF3A7-5DDB-4B3B-AA0D-750B04B0A7FD}" destId="{0E6EC734-47AF-439F-AEB9-E91F3668B0C9}" srcOrd="0" destOrd="0" presId="urn:microsoft.com/office/officeart/2008/layout/AccentedPicture"/>
    <dgm:cxn modelId="{A8341887-2AC2-41E3-8692-B736FE7BBC38}" type="presOf" srcId="{70B9EA55-E48E-4E06-80D7-D7AABE3F658E}" destId="{6307F16B-A4C9-41EE-BE22-7E1DAB5FD866}" srcOrd="0" destOrd="0" presId="urn:microsoft.com/office/officeart/2008/layout/AccentedPicture"/>
    <dgm:cxn modelId="{C3BB54EA-358A-4A9E-BE20-8DEFA6EBAB5E}" type="presOf" srcId="{C8B2F6C2-B714-4559-BE20-C577DD4459FE}" destId="{47CD1A68-D9F6-46D1-8326-B66BF21F657B}" srcOrd="0" destOrd="0" presId="urn:microsoft.com/office/officeart/2008/layout/AccentedPicture"/>
    <dgm:cxn modelId="{CE15C230-8EF5-4CB6-855B-38EFF44700EC}" srcId="{F16EF7EF-2182-4398-A002-7393D6795DD9}" destId="{01A15E0E-4450-4687-A73D-5A3EC8DED9D5}" srcOrd="2" destOrd="0" parTransId="{9F09A0E7-3A3F-43AC-9D35-CFA4AB48AF4E}" sibTransId="{160B9FF2-5E9A-4E96-A597-4CD498F2F6D4}"/>
    <dgm:cxn modelId="{9AAC097B-6CFB-4B04-9E88-CC3816FAFB76}" srcId="{F16EF7EF-2182-4398-A002-7393D6795DD9}" destId="{C8B2F6C2-B714-4559-BE20-C577DD4459FE}" srcOrd="3" destOrd="0" parTransId="{313253D7-86E0-453D-9881-52E76FCD205B}" sibTransId="{09374280-CF12-41FD-AEE9-1B90224D058D}"/>
    <dgm:cxn modelId="{C7F6A7F5-F99D-4B7A-A391-A3531CA10432}" type="presOf" srcId="{F7ED403D-B83B-419E-971E-8A7A91561812}" destId="{85442315-D83E-4359-BAEE-FDB820BA8632}" srcOrd="0" destOrd="0" presId="urn:microsoft.com/office/officeart/2008/layout/AccentedPicture"/>
    <dgm:cxn modelId="{6431D7FD-A375-4CB8-93D9-436D23407DC3}" type="presOf" srcId="{01A15E0E-4450-4687-A73D-5A3EC8DED9D5}" destId="{5CDBA6B6-2EF2-4F98-B51D-3D497B088F06}" srcOrd="0" destOrd="0" presId="urn:microsoft.com/office/officeart/2008/layout/AccentedPicture"/>
    <dgm:cxn modelId="{0026382C-7B44-4E1C-BB9F-C66CF9BC8F98}" srcId="{F16EF7EF-2182-4398-A002-7393D6795DD9}" destId="{70B9EA55-E48E-4E06-80D7-D7AABE3F658E}" srcOrd="0" destOrd="0" parTransId="{1209D35F-4ED6-407A-AA4F-A989494D0519}" sibTransId="{F7ED403D-B83B-419E-971E-8A7A91561812}"/>
    <dgm:cxn modelId="{76B62096-50A4-41FD-B246-A75038D20FB9}" type="presOf" srcId="{F16EF7EF-2182-4398-A002-7393D6795DD9}" destId="{6637D8CB-93F7-4D9E-94CF-CB212C7A1225}" srcOrd="0" destOrd="0" presId="urn:microsoft.com/office/officeart/2008/layout/AccentedPicture"/>
    <dgm:cxn modelId="{F7FFB010-F12F-4A43-888E-A19FC0B5DD93}" type="presParOf" srcId="{6637D8CB-93F7-4D9E-94CF-CB212C7A1225}" destId="{85442315-D83E-4359-BAEE-FDB820BA8632}" srcOrd="0" destOrd="0" presId="urn:microsoft.com/office/officeart/2008/layout/AccentedPicture"/>
    <dgm:cxn modelId="{5E6F26B1-47FE-4F28-A55C-C1E3AC021236}" type="presParOf" srcId="{6637D8CB-93F7-4D9E-94CF-CB212C7A1225}" destId="{6307F16B-A4C9-41EE-BE22-7E1DAB5FD866}" srcOrd="1" destOrd="0" presId="urn:microsoft.com/office/officeart/2008/layout/AccentedPicture"/>
    <dgm:cxn modelId="{816D287B-4D5B-44F9-A760-667CC8CE430E}" type="presParOf" srcId="{6637D8CB-93F7-4D9E-94CF-CB212C7A1225}" destId="{0206C83F-0FAF-4286-8048-8A1FEC55AF1C}" srcOrd="2" destOrd="0" presId="urn:microsoft.com/office/officeart/2008/layout/AccentedPicture"/>
    <dgm:cxn modelId="{3DAFEC88-0915-4EFF-8EB9-62AE2FD03747}" type="presParOf" srcId="{0206C83F-0FAF-4286-8048-8A1FEC55AF1C}" destId="{ED63C953-F5DE-4A5C-9074-7DA1B58F18AB}" srcOrd="0" destOrd="0" presId="urn:microsoft.com/office/officeart/2008/layout/AccentedPicture"/>
    <dgm:cxn modelId="{9F3BD0F3-9E0C-41C4-935B-987E5A24DCD8}" type="presParOf" srcId="{ED63C953-F5DE-4A5C-9074-7DA1B58F18AB}" destId="{3939E9AB-B8F2-4476-85C8-F4289DC207DF}" srcOrd="0" destOrd="0" presId="urn:microsoft.com/office/officeart/2008/layout/AccentedPicture"/>
    <dgm:cxn modelId="{E289C056-8654-404C-9095-BB9B56EEB722}" type="presParOf" srcId="{ED63C953-F5DE-4A5C-9074-7DA1B58F18AB}" destId="{D1350E7C-7557-41A6-87B1-A2FC79A6EB17}" srcOrd="1" destOrd="0" presId="urn:microsoft.com/office/officeart/2008/layout/AccentedPicture"/>
    <dgm:cxn modelId="{0326B13D-B03E-4CD9-8D73-E25316ADE7DD}" type="presParOf" srcId="{ED63C953-F5DE-4A5C-9074-7DA1B58F18AB}" destId="{BE303929-EE71-445D-A849-B54312C9D615}" srcOrd="2" destOrd="0" presId="urn:microsoft.com/office/officeart/2008/layout/AccentedPicture"/>
    <dgm:cxn modelId="{1C1A3E68-7496-49D2-AC43-6875014F2D23}" type="presParOf" srcId="{BE303929-EE71-445D-A849-B54312C9D615}" destId="{0E6EC734-47AF-439F-AEB9-E91F3668B0C9}" srcOrd="0" destOrd="0" presId="urn:microsoft.com/office/officeart/2008/layout/AccentedPicture"/>
    <dgm:cxn modelId="{80765075-39A5-456A-8C59-0B8736847EF2}" type="presParOf" srcId="{0206C83F-0FAF-4286-8048-8A1FEC55AF1C}" destId="{19D29741-E496-4540-8AEB-F553E89EB381}" srcOrd="1" destOrd="0" presId="urn:microsoft.com/office/officeart/2008/layout/AccentedPicture"/>
    <dgm:cxn modelId="{A7BF134A-67AB-4428-B814-1CC624F70A92}" type="presParOf" srcId="{0206C83F-0FAF-4286-8048-8A1FEC55AF1C}" destId="{9D699977-EFDF-4D75-8ABF-C342A9FD1434}" srcOrd="2" destOrd="0" presId="urn:microsoft.com/office/officeart/2008/layout/AccentedPicture"/>
    <dgm:cxn modelId="{A873F77B-EF5F-4434-9D9E-144FE366DF5C}" type="presParOf" srcId="{9D699977-EFDF-4D75-8ABF-C342A9FD1434}" destId="{53B89489-E0EB-45A2-BA9D-52EAAEE6E0CF}" srcOrd="0" destOrd="0" presId="urn:microsoft.com/office/officeart/2008/layout/AccentedPicture"/>
    <dgm:cxn modelId="{66B72345-6BDE-4401-AB0D-AB25BB6E32E2}" type="presParOf" srcId="{9D699977-EFDF-4D75-8ABF-C342A9FD1434}" destId="{98A84EA5-676B-4417-81A7-EC3AED1E57A8}" srcOrd="1" destOrd="0" presId="urn:microsoft.com/office/officeart/2008/layout/AccentedPicture"/>
    <dgm:cxn modelId="{165349B7-3A5E-4D94-A2BC-2F21FEB77C0C}" type="presParOf" srcId="{9D699977-EFDF-4D75-8ABF-C342A9FD1434}" destId="{4535BC8A-A87E-40D4-B25F-620E344F964F}" srcOrd="2" destOrd="0" presId="urn:microsoft.com/office/officeart/2008/layout/AccentedPicture"/>
    <dgm:cxn modelId="{AE81BA11-1580-4169-AB4F-0F407BE79169}" type="presParOf" srcId="{4535BC8A-A87E-40D4-B25F-620E344F964F}" destId="{5CDBA6B6-2EF2-4F98-B51D-3D497B088F06}" srcOrd="0" destOrd="0" presId="urn:microsoft.com/office/officeart/2008/layout/AccentedPicture"/>
    <dgm:cxn modelId="{F08F0B07-E623-4B5A-AAB9-667215A291E1}" type="presParOf" srcId="{0206C83F-0FAF-4286-8048-8A1FEC55AF1C}" destId="{E69CF68F-77DA-4B83-8044-197D74724196}" srcOrd="3" destOrd="0" presId="urn:microsoft.com/office/officeart/2008/layout/AccentedPicture"/>
    <dgm:cxn modelId="{FA72F1B1-B318-429A-838D-77836CD91887}" type="presParOf" srcId="{0206C83F-0FAF-4286-8048-8A1FEC55AF1C}" destId="{BC2AB68B-DEDF-43F6-9023-3A0BFDAF3575}" srcOrd="4" destOrd="0" presId="urn:microsoft.com/office/officeart/2008/layout/AccentedPicture"/>
    <dgm:cxn modelId="{5D9DC6BA-B055-40F0-A911-2A2C1252C9C5}" type="presParOf" srcId="{BC2AB68B-DEDF-43F6-9023-3A0BFDAF3575}" destId="{2C56CDF6-7727-471B-88DF-7AD8E2978684}" srcOrd="0" destOrd="0" presId="urn:microsoft.com/office/officeart/2008/layout/AccentedPicture"/>
    <dgm:cxn modelId="{55C6875D-075E-403E-BD48-E2B9C63AA5E7}" type="presParOf" srcId="{BC2AB68B-DEDF-43F6-9023-3A0BFDAF3575}" destId="{B88D06F8-BDD0-4885-AA81-1750B4261352}" srcOrd="1" destOrd="0" presId="urn:microsoft.com/office/officeart/2008/layout/AccentedPicture"/>
    <dgm:cxn modelId="{0209C0EC-6C5D-4AE9-9AC3-388392F3B420}" type="presParOf" srcId="{BC2AB68B-DEDF-43F6-9023-3A0BFDAF3575}" destId="{5E0FBFA5-9E82-4DB6-AFC5-870DC0462DC4}" srcOrd="2" destOrd="0" presId="urn:microsoft.com/office/officeart/2008/layout/AccentedPicture"/>
    <dgm:cxn modelId="{99241120-F371-4FD3-9D5D-8FE7ACB5CF76}" type="presParOf" srcId="{5E0FBFA5-9E82-4DB6-AFC5-870DC0462DC4}" destId="{47CD1A68-D9F6-46D1-8326-B66BF21F657B}" srcOrd="0" destOrd="0" presId="urn:microsoft.com/office/officeart/2008/layout/AccentedPicture"/>
    <dgm:cxn modelId="{81621CB8-A6CC-447A-A101-B54E76BE0771}" type="presParOf" srcId="{6637D8CB-93F7-4D9E-94CF-CB212C7A1225}" destId="{E6E0B397-DD05-407E-A60E-50CA5FA04562}" srcOrd="3" destOrd="0" presId="urn:microsoft.com/office/officeart/2008/layout/AccentedPicture"/>
    <dgm:cxn modelId="{1936C454-7459-4CE7-A244-FFC18E0B277D}" type="presParOf" srcId="{E6E0B397-DD05-407E-A60E-50CA5FA04562}" destId="{72C3E202-3CB7-4194-846A-AA3131A66725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596108-A206-410F-B721-0F014FC227B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5447BCA0-EE81-4652-B126-E68BCF5F7287}">
      <dgm:prSet phldrT="[Texte]" custT="1"/>
      <dgm:spPr/>
      <dgm:t>
        <a:bodyPr/>
        <a:lstStyle/>
        <a:p>
          <a:r>
            <a:rPr lang="fr-FR" sz="1800" dirty="0" smtClean="0"/>
            <a:t>Autonomie</a:t>
          </a:r>
          <a:endParaRPr lang="en-US" sz="1800" dirty="0"/>
        </a:p>
      </dgm:t>
    </dgm:pt>
    <dgm:pt modelId="{B0DBE8E9-9419-4898-8A88-02291DB2D0E4}" type="parTrans" cxnId="{40C7223A-2F89-4BD1-BA6F-A36AD1310BE2}">
      <dgm:prSet/>
      <dgm:spPr/>
      <dgm:t>
        <a:bodyPr/>
        <a:lstStyle/>
        <a:p>
          <a:endParaRPr lang="en-US"/>
        </a:p>
      </dgm:t>
    </dgm:pt>
    <dgm:pt modelId="{4D04BE05-614F-4CAA-9DA8-15090CFC612E}" type="sibTrans" cxnId="{40C7223A-2F89-4BD1-BA6F-A36AD1310BE2}">
      <dgm:prSet/>
      <dgm:spPr/>
      <dgm:t>
        <a:bodyPr/>
        <a:lstStyle/>
        <a:p>
          <a:endParaRPr lang="en-US"/>
        </a:p>
      </dgm:t>
    </dgm:pt>
    <dgm:pt modelId="{95557485-5408-4F97-A009-40BDEF09FE15}" type="pres">
      <dgm:prSet presAssocID="{28596108-A206-410F-B721-0F014FC227B2}" presName="Name0" presStyleCnt="0">
        <dgm:presLayoutVars>
          <dgm:dir/>
          <dgm:resizeHandles val="exact"/>
        </dgm:presLayoutVars>
      </dgm:prSet>
      <dgm:spPr/>
    </dgm:pt>
    <dgm:pt modelId="{767CDE35-AC8D-4D06-AB98-07B68DC99E66}" type="pres">
      <dgm:prSet presAssocID="{5447BCA0-EE81-4652-B126-E68BCF5F7287}" presName="compNode" presStyleCnt="0"/>
      <dgm:spPr/>
    </dgm:pt>
    <dgm:pt modelId="{B353E5A1-20FF-4357-8716-377635605A9F}" type="pres">
      <dgm:prSet presAssocID="{5447BCA0-EE81-4652-B126-E68BCF5F7287}" presName="pictRect" presStyleLbl="node1" presStyleIdx="0" presStyleCnt="1" custScaleX="103475" custScaleY="105982" custLinFactNeighborX="-201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fr-FR"/>
        </a:p>
      </dgm:t>
    </dgm:pt>
    <dgm:pt modelId="{29E1F6FE-374B-474C-B5CE-EAB02E8C50D8}" type="pres">
      <dgm:prSet presAssocID="{5447BCA0-EE81-4652-B126-E68BCF5F7287}" presName="textRec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66B3E5-7673-4E44-B58A-B96D0ED0A03C}" type="presOf" srcId="{5447BCA0-EE81-4652-B126-E68BCF5F7287}" destId="{29E1F6FE-374B-474C-B5CE-EAB02E8C50D8}" srcOrd="0" destOrd="0" presId="urn:microsoft.com/office/officeart/2005/8/layout/pList1"/>
    <dgm:cxn modelId="{14CA52BE-9C33-455D-BC6D-9A44353639F0}" type="presOf" srcId="{28596108-A206-410F-B721-0F014FC227B2}" destId="{95557485-5408-4F97-A009-40BDEF09FE15}" srcOrd="0" destOrd="0" presId="urn:microsoft.com/office/officeart/2005/8/layout/pList1"/>
    <dgm:cxn modelId="{40C7223A-2F89-4BD1-BA6F-A36AD1310BE2}" srcId="{28596108-A206-410F-B721-0F014FC227B2}" destId="{5447BCA0-EE81-4652-B126-E68BCF5F7287}" srcOrd="0" destOrd="0" parTransId="{B0DBE8E9-9419-4898-8A88-02291DB2D0E4}" sibTransId="{4D04BE05-614F-4CAA-9DA8-15090CFC612E}"/>
    <dgm:cxn modelId="{811493ED-8BEF-4B7F-8856-3D088DC795EB}" type="presParOf" srcId="{95557485-5408-4F97-A009-40BDEF09FE15}" destId="{767CDE35-AC8D-4D06-AB98-07B68DC99E66}" srcOrd="0" destOrd="0" presId="urn:microsoft.com/office/officeart/2005/8/layout/pList1"/>
    <dgm:cxn modelId="{62794B89-A16B-47CD-A4EF-6D19EFC707ED}" type="presParOf" srcId="{767CDE35-AC8D-4D06-AB98-07B68DC99E66}" destId="{B353E5A1-20FF-4357-8716-377635605A9F}" srcOrd="0" destOrd="0" presId="urn:microsoft.com/office/officeart/2005/8/layout/pList1"/>
    <dgm:cxn modelId="{ACD97669-5A7E-4711-97A5-97EC82772ABA}" type="presParOf" srcId="{767CDE35-AC8D-4D06-AB98-07B68DC99E66}" destId="{29E1F6FE-374B-474C-B5CE-EAB02E8C50D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4E0B52-1A60-4574-9BD0-9BC1695617F3}">
      <dsp:nvSpPr>
        <dsp:cNvPr id="0" name=""/>
        <dsp:cNvSpPr/>
      </dsp:nvSpPr>
      <dsp:spPr>
        <a:xfrm>
          <a:off x="0" y="1219199"/>
          <a:ext cx="7861301" cy="162560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4E7DC-8C95-4FE5-9443-EC73B70484D6}">
      <dsp:nvSpPr>
        <dsp:cNvPr id="0" name=""/>
        <dsp:cNvSpPr/>
      </dsp:nvSpPr>
      <dsp:spPr>
        <a:xfrm>
          <a:off x="3109" y="0"/>
          <a:ext cx="1359413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solidFill>
                <a:schemeClr val="accent6"/>
              </a:solidFill>
              <a:latin typeface="HelveticaNeueLT Com 45 Lt" pitchFamily="34" charset="0"/>
            </a:rPr>
            <a:t>Petite enfance</a:t>
          </a:r>
          <a:endParaRPr lang="fr-FR" sz="1500" kern="1200" dirty="0">
            <a:solidFill>
              <a:schemeClr val="accent6"/>
            </a:solidFill>
            <a:latin typeface="HelveticaNeueLT Com 45 Lt" pitchFamily="34" charset="0"/>
          </a:endParaRPr>
        </a:p>
      </dsp:txBody>
      <dsp:txXfrm>
        <a:off x="3109" y="0"/>
        <a:ext cx="1359413" cy="1625600"/>
      </dsp:txXfrm>
    </dsp:sp>
    <dsp:sp modelId="{B50F67CA-B1D7-4C6E-8434-6BD9FE6B49F6}">
      <dsp:nvSpPr>
        <dsp:cNvPr id="0" name=""/>
        <dsp:cNvSpPr/>
      </dsp:nvSpPr>
      <dsp:spPr>
        <a:xfrm>
          <a:off x="479616" y="1828800"/>
          <a:ext cx="406400" cy="406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719F1-C35A-4651-9F55-491088F654A6}">
      <dsp:nvSpPr>
        <dsp:cNvPr id="0" name=""/>
        <dsp:cNvSpPr/>
      </dsp:nvSpPr>
      <dsp:spPr>
        <a:xfrm>
          <a:off x="1430493" y="2438399"/>
          <a:ext cx="1359413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solidFill>
                <a:schemeClr val="accent6"/>
              </a:solidFill>
              <a:latin typeface="HelveticaNeueLT Com 45 Lt" pitchFamily="34" charset="0"/>
            </a:rPr>
            <a:t>Enfance</a:t>
          </a:r>
          <a:endParaRPr lang="fr-FR" sz="1500" kern="1200" dirty="0">
            <a:solidFill>
              <a:schemeClr val="accent6"/>
            </a:solidFill>
            <a:latin typeface="HelveticaNeueLT Com 45 Lt" pitchFamily="34" charset="0"/>
          </a:endParaRPr>
        </a:p>
      </dsp:txBody>
      <dsp:txXfrm>
        <a:off x="1430493" y="2438399"/>
        <a:ext cx="1359413" cy="1625600"/>
      </dsp:txXfrm>
    </dsp:sp>
    <dsp:sp modelId="{488EAB1A-9F1A-4F8D-91D7-25E16FA44C4D}">
      <dsp:nvSpPr>
        <dsp:cNvPr id="0" name=""/>
        <dsp:cNvSpPr/>
      </dsp:nvSpPr>
      <dsp:spPr>
        <a:xfrm>
          <a:off x="1907000" y="1828800"/>
          <a:ext cx="406400" cy="406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DBBE8-DFB8-4F22-A24F-BCDA4F24315C}">
      <dsp:nvSpPr>
        <dsp:cNvPr id="0" name=""/>
        <dsp:cNvSpPr/>
      </dsp:nvSpPr>
      <dsp:spPr>
        <a:xfrm>
          <a:off x="2857878" y="0"/>
          <a:ext cx="1359413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solidFill>
                <a:schemeClr val="accent6"/>
              </a:solidFill>
              <a:latin typeface="HelveticaNeueLT Com 45 Lt" pitchFamily="34" charset="0"/>
            </a:rPr>
            <a:t>Adolescence</a:t>
          </a:r>
          <a:endParaRPr lang="fr-FR" sz="1500" kern="1200" dirty="0">
            <a:solidFill>
              <a:schemeClr val="accent6"/>
            </a:solidFill>
            <a:latin typeface="HelveticaNeueLT Com 45 Lt" pitchFamily="34" charset="0"/>
          </a:endParaRPr>
        </a:p>
      </dsp:txBody>
      <dsp:txXfrm>
        <a:off x="2857878" y="0"/>
        <a:ext cx="1359413" cy="1625600"/>
      </dsp:txXfrm>
    </dsp:sp>
    <dsp:sp modelId="{E4CB96F6-21C8-46C0-9116-91EEC176DD86}">
      <dsp:nvSpPr>
        <dsp:cNvPr id="0" name=""/>
        <dsp:cNvSpPr/>
      </dsp:nvSpPr>
      <dsp:spPr>
        <a:xfrm>
          <a:off x="3334385" y="1828800"/>
          <a:ext cx="406400" cy="406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CB8B1-3A96-4D51-8A4A-14B2F299C561}">
      <dsp:nvSpPr>
        <dsp:cNvPr id="0" name=""/>
        <dsp:cNvSpPr/>
      </dsp:nvSpPr>
      <dsp:spPr>
        <a:xfrm>
          <a:off x="4285263" y="2438399"/>
          <a:ext cx="1359413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solidFill>
                <a:schemeClr val="accent6"/>
              </a:solidFill>
              <a:latin typeface="HelveticaNeueLT Com 45 Lt" pitchFamily="34" charset="0"/>
            </a:rPr>
            <a:t>Adulte</a:t>
          </a:r>
          <a:endParaRPr lang="fr-FR" sz="1500" kern="1200" dirty="0">
            <a:solidFill>
              <a:schemeClr val="accent6"/>
            </a:solidFill>
            <a:latin typeface="HelveticaNeueLT Com 45 Lt" pitchFamily="34" charset="0"/>
          </a:endParaRPr>
        </a:p>
      </dsp:txBody>
      <dsp:txXfrm>
        <a:off x="4285263" y="2438399"/>
        <a:ext cx="1359413" cy="1625600"/>
      </dsp:txXfrm>
    </dsp:sp>
    <dsp:sp modelId="{3EED0F4D-2A47-45E6-AEBB-F2FBEC82EBF4}">
      <dsp:nvSpPr>
        <dsp:cNvPr id="0" name=""/>
        <dsp:cNvSpPr/>
      </dsp:nvSpPr>
      <dsp:spPr>
        <a:xfrm>
          <a:off x="4761770" y="1828800"/>
          <a:ext cx="406400" cy="406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54CEF1-ACD0-4B22-BEBD-90A9F48A1C8B}">
      <dsp:nvSpPr>
        <dsp:cNvPr id="0" name=""/>
        <dsp:cNvSpPr/>
      </dsp:nvSpPr>
      <dsp:spPr>
        <a:xfrm>
          <a:off x="5712647" y="0"/>
          <a:ext cx="1359413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solidFill>
                <a:schemeClr val="accent6"/>
              </a:solidFill>
              <a:latin typeface="HelveticaNeueLT Com 45 Lt" pitchFamily="34" charset="0"/>
            </a:rPr>
            <a:t>Personne vieillissante</a:t>
          </a:r>
          <a:endParaRPr lang="fr-FR" sz="1500" kern="1200" dirty="0">
            <a:solidFill>
              <a:schemeClr val="accent6"/>
            </a:solidFill>
            <a:latin typeface="HelveticaNeueLT Com 45 Lt" pitchFamily="34" charset="0"/>
          </a:endParaRPr>
        </a:p>
      </dsp:txBody>
      <dsp:txXfrm>
        <a:off x="5712647" y="0"/>
        <a:ext cx="1359413" cy="1625600"/>
      </dsp:txXfrm>
    </dsp:sp>
    <dsp:sp modelId="{C37CAC1C-6A46-424C-807E-D09822B699DE}">
      <dsp:nvSpPr>
        <dsp:cNvPr id="0" name=""/>
        <dsp:cNvSpPr/>
      </dsp:nvSpPr>
      <dsp:spPr>
        <a:xfrm>
          <a:off x="6189154" y="1828800"/>
          <a:ext cx="406400" cy="406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30AEC-3202-4435-B130-40DE885C59AD}">
      <dsp:nvSpPr>
        <dsp:cNvPr id="0" name=""/>
        <dsp:cNvSpPr/>
      </dsp:nvSpPr>
      <dsp:spPr>
        <a:xfrm>
          <a:off x="2986950" y="4018"/>
          <a:ext cx="1493019" cy="97046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latin typeface="+mj-lt"/>
            </a:rPr>
            <a:t>Confort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latin typeface="+mj-lt"/>
            </a:rPr>
            <a:t>Logement</a:t>
          </a:r>
          <a:endParaRPr lang="en-US" sz="1800" kern="1200" dirty="0">
            <a:latin typeface="+mj-lt"/>
          </a:endParaRPr>
        </a:p>
      </dsp:txBody>
      <dsp:txXfrm>
        <a:off x="3034324" y="51392"/>
        <a:ext cx="1398271" cy="875714"/>
      </dsp:txXfrm>
    </dsp:sp>
    <dsp:sp modelId="{73C284E4-CE97-4185-B6D9-8794CAE6DEF7}">
      <dsp:nvSpPr>
        <dsp:cNvPr id="0" name=""/>
        <dsp:cNvSpPr/>
      </dsp:nvSpPr>
      <dsp:spPr>
        <a:xfrm>
          <a:off x="1449337" y="489249"/>
          <a:ext cx="4568244" cy="4568244"/>
        </a:xfrm>
        <a:custGeom>
          <a:avLst/>
          <a:gdLst/>
          <a:ahLst/>
          <a:cxnLst/>
          <a:rect l="0" t="0" r="0" b="0"/>
          <a:pathLst>
            <a:path>
              <a:moveTo>
                <a:pt x="3217975" y="199624"/>
              </a:moveTo>
              <a:arcTo wR="2284122" hR="2284122" stAng="17647940" swAng="92268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5400" prstMaterial="plastic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B61FE-E432-45BA-BE07-B20F9712C1F5}">
      <dsp:nvSpPr>
        <dsp:cNvPr id="0" name=""/>
        <dsp:cNvSpPr/>
      </dsp:nvSpPr>
      <dsp:spPr>
        <a:xfrm>
          <a:off x="4965058" y="1146079"/>
          <a:ext cx="1493019" cy="9704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latin typeface="+mj-lt"/>
            </a:rPr>
            <a:t>Santé</a:t>
          </a:r>
          <a:endParaRPr lang="en-US" sz="1800" kern="1200" dirty="0">
            <a:latin typeface="+mj-lt"/>
          </a:endParaRPr>
        </a:p>
      </dsp:txBody>
      <dsp:txXfrm>
        <a:off x="5012432" y="1193453"/>
        <a:ext cx="1398271" cy="875714"/>
      </dsp:txXfrm>
    </dsp:sp>
    <dsp:sp modelId="{0ED24EFF-67F3-406A-AC3F-0D3C1F0BDFB6}">
      <dsp:nvSpPr>
        <dsp:cNvPr id="0" name=""/>
        <dsp:cNvSpPr/>
      </dsp:nvSpPr>
      <dsp:spPr>
        <a:xfrm>
          <a:off x="1449337" y="489249"/>
          <a:ext cx="4568244" cy="4568244"/>
        </a:xfrm>
        <a:custGeom>
          <a:avLst/>
          <a:gdLst/>
          <a:ahLst/>
          <a:cxnLst/>
          <a:rect l="0" t="0" r="0" b="0"/>
          <a:pathLst>
            <a:path>
              <a:moveTo>
                <a:pt x="4532695" y="1882712"/>
              </a:moveTo>
              <a:arcTo wR="2284122" hR="2284122" stAng="20992700" swAng="1214600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5400" prstMaterial="plastic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FF2C83-D1B3-44E1-87A7-859B043BC3AE}">
      <dsp:nvSpPr>
        <dsp:cNvPr id="0" name=""/>
        <dsp:cNvSpPr/>
      </dsp:nvSpPr>
      <dsp:spPr>
        <a:xfrm>
          <a:off x="4965058" y="3430201"/>
          <a:ext cx="1493019" cy="97046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latin typeface="+mj-lt"/>
            </a:rPr>
            <a:t>Mobilité</a:t>
          </a:r>
          <a:endParaRPr lang="en-US" sz="1800" kern="1200" dirty="0">
            <a:latin typeface="+mj-lt"/>
          </a:endParaRPr>
        </a:p>
      </dsp:txBody>
      <dsp:txXfrm>
        <a:off x="5012432" y="3477575"/>
        <a:ext cx="1398271" cy="875714"/>
      </dsp:txXfrm>
    </dsp:sp>
    <dsp:sp modelId="{70EE8C44-AC42-4885-9CD9-F0D1320C1B8A}">
      <dsp:nvSpPr>
        <dsp:cNvPr id="0" name=""/>
        <dsp:cNvSpPr/>
      </dsp:nvSpPr>
      <dsp:spPr>
        <a:xfrm>
          <a:off x="1449337" y="489249"/>
          <a:ext cx="4568244" cy="4568244"/>
        </a:xfrm>
        <a:custGeom>
          <a:avLst/>
          <a:gdLst/>
          <a:ahLst/>
          <a:cxnLst/>
          <a:rect l="0" t="0" r="0" b="0"/>
          <a:pathLst>
            <a:path>
              <a:moveTo>
                <a:pt x="3737321" y="4046343"/>
              </a:moveTo>
              <a:arcTo wR="2284122" hR="2284122" stAng="3029378" swAng="92268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5400" prstMaterial="plastic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8B4038-3FA6-4C5B-87B6-AF9DA5CE0566}">
      <dsp:nvSpPr>
        <dsp:cNvPr id="0" name=""/>
        <dsp:cNvSpPr/>
      </dsp:nvSpPr>
      <dsp:spPr>
        <a:xfrm>
          <a:off x="2986950" y="4572262"/>
          <a:ext cx="1493019" cy="97046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latin typeface="+mj-lt"/>
            </a:rPr>
            <a:t>Sécurité</a:t>
          </a:r>
          <a:endParaRPr lang="en-US" sz="1800" kern="1200" dirty="0">
            <a:latin typeface="+mj-lt"/>
          </a:endParaRPr>
        </a:p>
      </dsp:txBody>
      <dsp:txXfrm>
        <a:off x="3034324" y="4619636"/>
        <a:ext cx="1398271" cy="875714"/>
      </dsp:txXfrm>
    </dsp:sp>
    <dsp:sp modelId="{2D38C0D2-72CF-4DE5-A0CB-F7B0DCA0D2A6}">
      <dsp:nvSpPr>
        <dsp:cNvPr id="0" name=""/>
        <dsp:cNvSpPr/>
      </dsp:nvSpPr>
      <dsp:spPr>
        <a:xfrm>
          <a:off x="1449337" y="489249"/>
          <a:ext cx="4568244" cy="4568244"/>
        </a:xfrm>
        <a:custGeom>
          <a:avLst/>
          <a:gdLst/>
          <a:ahLst/>
          <a:cxnLst/>
          <a:rect l="0" t="0" r="0" b="0"/>
          <a:pathLst>
            <a:path>
              <a:moveTo>
                <a:pt x="1350269" y="4368620"/>
              </a:moveTo>
              <a:arcTo wR="2284122" hR="2284122" stAng="6847940" swAng="922682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5400" prstMaterial="plastic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C02701-E4E8-4ACE-BAC1-A8B91F244DEC}">
      <dsp:nvSpPr>
        <dsp:cNvPr id="0" name=""/>
        <dsp:cNvSpPr/>
      </dsp:nvSpPr>
      <dsp:spPr>
        <a:xfrm>
          <a:off x="1008842" y="3430201"/>
          <a:ext cx="1493019" cy="97046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latin typeface="+mj-lt"/>
            </a:rPr>
            <a:t>Lien social</a:t>
          </a:r>
          <a:r>
            <a:rPr lang="fr-FR" sz="1400" kern="1200" dirty="0" smtClean="0">
              <a:latin typeface="+mj-lt"/>
            </a:rPr>
            <a:t/>
          </a:r>
          <a:br>
            <a:rPr lang="fr-FR" sz="1400" kern="1200" dirty="0" smtClean="0">
              <a:latin typeface="+mj-lt"/>
            </a:rPr>
          </a:br>
          <a:r>
            <a:rPr lang="fr-FR" sz="1400" kern="1200" dirty="0" smtClean="0">
              <a:latin typeface="+mj-lt"/>
            </a:rPr>
            <a:t>Communication</a:t>
          </a:r>
          <a:endParaRPr lang="en-US" sz="1400" kern="1200" dirty="0">
            <a:latin typeface="+mj-lt"/>
          </a:endParaRPr>
        </a:p>
      </dsp:txBody>
      <dsp:txXfrm>
        <a:off x="1056216" y="3477575"/>
        <a:ext cx="1398271" cy="875714"/>
      </dsp:txXfrm>
    </dsp:sp>
    <dsp:sp modelId="{E85542BA-D3E0-4664-A6EB-2668AAB2543E}">
      <dsp:nvSpPr>
        <dsp:cNvPr id="0" name=""/>
        <dsp:cNvSpPr/>
      </dsp:nvSpPr>
      <dsp:spPr>
        <a:xfrm>
          <a:off x="1449337" y="489249"/>
          <a:ext cx="4568244" cy="4568244"/>
        </a:xfrm>
        <a:custGeom>
          <a:avLst/>
          <a:gdLst/>
          <a:ahLst/>
          <a:cxnLst/>
          <a:rect l="0" t="0" r="0" b="0"/>
          <a:pathLst>
            <a:path>
              <a:moveTo>
                <a:pt x="35548" y="2685531"/>
              </a:moveTo>
              <a:arcTo wR="2284122" hR="2284122" stAng="10192700" swAng="1214600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5400" prstMaterial="plastic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6338ED-3DAA-441B-884F-DB2172AC1373}">
      <dsp:nvSpPr>
        <dsp:cNvPr id="0" name=""/>
        <dsp:cNvSpPr/>
      </dsp:nvSpPr>
      <dsp:spPr>
        <a:xfrm>
          <a:off x="1008842" y="1146079"/>
          <a:ext cx="1493019" cy="97046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latin typeface="+mj-lt"/>
            </a:rPr>
            <a:t>Stimulation Prévention</a:t>
          </a:r>
          <a:endParaRPr lang="en-US" sz="1800" kern="1200" dirty="0">
            <a:latin typeface="+mj-lt"/>
          </a:endParaRPr>
        </a:p>
      </dsp:txBody>
      <dsp:txXfrm>
        <a:off x="1056216" y="1193453"/>
        <a:ext cx="1398271" cy="875714"/>
      </dsp:txXfrm>
    </dsp:sp>
    <dsp:sp modelId="{45610623-C25C-4477-B320-E04D971F2B97}">
      <dsp:nvSpPr>
        <dsp:cNvPr id="0" name=""/>
        <dsp:cNvSpPr/>
      </dsp:nvSpPr>
      <dsp:spPr>
        <a:xfrm>
          <a:off x="1449337" y="489249"/>
          <a:ext cx="4568244" cy="4568244"/>
        </a:xfrm>
        <a:custGeom>
          <a:avLst/>
          <a:gdLst/>
          <a:ahLst/>
          <a:cxnLst/>
          <a:rect l="0" t="0" r="0" b="0"/>
          <a:pathLst>
            <a:path>
              <a:moveTo>
                <a:pt x="830922" y="521900"/>
              </a:moveTo>
              <a:arcTo wR="2284122" hR="2284122" stAng="13829378" swAng="92268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5400" prstMaterial="plastic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42315-D83E-4359-BAEE-FDB820BA8632}">
      <dsp:nvSpPr>
        <dsp:cNvPr id="0" name=""/>
        <dsp:cNvSpPr/>
      </dsp:nvSpPr>
      <dsp:spPr>
        <a:xfrm>
          <a:off x="392045" y="367615"/>
          <a:ext cx="1254996" cy="1645347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307F16B-A4C9-41EE-BE22-7E1DAB5FD866}">
      <dsp:nvSpPr>
        <dsp:cNvPr id="0" name=""/>
        <dsp:cNvSpPr/>
      </dsp:nvSpPr>
      <dsp:spPr>
        <a:xfrm>
          <a:off x="555173" y="910246"/>
          <a:ext cx="1207541" cy="120018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555173" y="910246"/>
        <a:ext cx="1207541" cy="1200180"/>
      </dsp:txXfrm>
    </dsp:sp>
    <dsp:sp modelId="{D1350E7C-7557-41A6-87B1-A2FC79A6EB17}">
      <dsp:nvSpPr>
        <dsp:cNvPr id="0" name=""/>
        <dsp:cNvSpPr/>
      </dsp:nvSpPr>
      <dsp:spPr>
        <a:xfrm>
          <a:off x="1533409" y="90123"/>
          <a:ext cx="540081" cy="54008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E6EC734-47AF-439F-AEB9-E91F3668B0C9}">
      <dsp:nvSpPr>
        <dsp:cNvPr id="0" name=""/>
        <dsp:cNvSpPr/>
      </dsp:nvSpPr>
      <dsp:spPr>
        <a:xfrm>
          <a:off x="2330720" y="90123"/>
          <a:ext cx="109432" cy="540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60" tIns="43180" rIns="86360" bIns="4318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400" kern="1200" dirty="0"/>
        </a:p>
      </dsp:txBody>
      <dsp:txXfrm>
        <a:off x="2330720" y="90123"/>
        <a:ext cx="109432" cy="540081"/>
      </dsp:txXfrm>
    </dsp:sp>
    <dsp:sp modelId="{98A84EA5-676B-4417-81A7-EC3AED1E57A8}">
      <dsp:nvSpPr>
        <dsp:cNvPr id="0" name=""/>
        <dsp:cNvSpPr/>
      </dsp:nvSpPr>
      <dsp:spPr>
        <a:xfrm>
          <a:off x="1533409" y="727419"/>
          <a:ext cx="540081" cy="54008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CDBA6B6-2EF2-4F98-B51D-3D497B088F06}">
      <dsp:nvSpPr>
        <dsp:cNvPr id="0" name=""/>
        <dsp:cNvSpPr/>
      </dsp:nvSpPr>
      <dsp:spPr>
        <a:xfrm>
          <a:off x="2330720" y="727419"/>
          <a:ext cx="109432" cy="540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60" tIns="43180" rIns="86360" bIns="4318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400" kern="1200" dirty="0"/>
        </a:p>
      </dsp:txBody>
      <dsp:txXfrm>
        <a:off x="2330720" y="727419"/>
        <a:ext cx="109432" cy="540081"/>
      </dsp:txXfrm>
    </dsp:sp>
    <dsp:sp modelId="{B88D06F8-BDD0-4885-AA81-1750B4261352}">
      <dsp:nvSpPr>
        <dsp:cNvPr id="0" name=""/>
        <dsp:cNvSpPr/>
      </dsp:nvSpPr>
      <dsp:spPr>
        <a:xfrm>
          <a:off x="1533409" y="1364715"/>
          <a:ext cx="540081" cy="540081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7CD1A68-D9F6-46D1-8326-B66BF21F657B}">
      <dsp:nvSpPr>
        <dsp:cNvPr id="0" name=""/>
        <dsp:cNvSpPr/>
      </dsp:nvSpPr>
      <dsp:spPr>
        <a:xfrm>
          <a:off x="2330720" y="1364715"/>
          <a:ext cx="109432" cy="540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60" tIns="43180" rIns="86360" bIns="4318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400" kern="1200" dirty="0"/>
        </a:p>
      </dsp:txBody>
      <dsp:txXfrm>
        <a:off x="2330720" y="1364715"/>
        <a:ext cx="109432" cy="5400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3E5A1-20FF-4357-8716-377635605A9F}">
      <dsp:nvSpPr>
        <dsp:cNvPr id="0" name=""/>
        <dsp:cNvSpPr/>
      </dsp:nvSpPr>
      <dsp:spPr>
        <a:xfrm>
          <a:off x="104493" y="459"/>
          <a:ext cx="1955011" cy="1379638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E1F6FE-374B-474C-B5CE-EAB02E8C50D8}">
      <dsp:nvSpPr>
        <dsp:cNvPr id="0" name=""/>
        <dsp:cNvSpPr/>
      </dsp:nvSpPr>
      <dsp:spPr>
        <a:xfrm>
          <a:off x="175410" y="1341161"/>
          <a:ext cx="1889356" cy="700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Autonomie</a:t>
          </a:r>
          <a:endParaRPr lang="en-US" sz="1800" kern="1200" dirty="0"/>
        </a:p>
      </dsp:txBody>
      <dsp:txXfrm>
        <a:off x="175410" y="1341161"/>
        <a:ext cx="1889356" cy="700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18202-6B87-4603-9E7D-DB0A41765DED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7FE34-1E40-43F5-BEA8-18C361C76F8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35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5175" cy="3430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11C671-6152-4F35-995D-47829F503622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44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5175" cy="3430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11C671-6152-4F35-995D-47829F503622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44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15856" indent="-275329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01316" indent="-220264">
              <a:defRPr sz="1900">
                <a:solidFill>
                  <a:schemeClr val="tx1"/>
                </a:solidFill>
                <a:latin typeface="Arial" charset="0"/>
              </a:defRPr>
            </a:lvl3pPr>
            <a:lvl4pPr marL="1541844" indent="-220264">
              <a:defRPr sz="1900">
                <a:solidFill>
                  <a:schemeClr val="tx1"/>
                </a:solidFill>
                <a:latin typeface="Arial" charset="0"/>
              </a:defRPr>
            </a:lvl4pPr>
            <a:lvl5pPr marL="1982370" indent="-220264">
              <a:defRPr sz="1900">
                <a:solidFill>
                  <a:schemeClr val="tx1"/>
                </a:solidFill>
                <a:latin typeface="Arial" charset="0"/>
              </a:defRPr>
            </a:lvl5pPr>
            <a:lvl6pPr marL="2422897" indent="-220264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863424" indent="-220264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303950" indent="-220264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744478" indent="-220264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3B2C543-5C25-4AA7-8F98-F0EF6FB5DFF7}" type="slidenum">
              <a:rPr lang="fr-FR" altLang="fr-FR" sz="1200">
                <a:latin typeface="Times New Roman" pitchFamily="18" charset="0"/>
              </a:rPr>
              <a:pPr/>
              <a:t>18</a:t>
            </a:fld>
            <a:endParaRPr lang="fr-FR" altLang="fr-FR" sz="1200">
              <a:latin typeface="Times New Roman" pitchFamily="18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5175" cy="3430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11C671-6152-4F35-995D-47829F503622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44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5175" cy="3430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11C671-6152-4F35-995D-47829F503622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44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15856" indent="-275329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01316" indent="-220264">
              <a:defRPr sz="1900">
                <a:solidFill>
                  <a:schemeClr val="tx1"/>
                </a:solidFill>
                <a:latin typeface="Arial" charset="0"/>
              </a:defRPr>
            </a:lvl3pPr>
            <a:lvl4pPr marL="1541844" indent="-220264">
              <a:defRPr sz="1900">
                <a:solidFill>
                  <a:schemeClr val="tx1"/>
                </a:solidFill>
                <a:latin typeface="Arial" charset="0"/>
              </a:defRPr>
            </a:lvl4pPr>
            <a:lvl5pPr marL="1982370" indent="-220264">
              <a:defRPr sz="1900">
                <a:solidFill>
                  <a:schemeClr val="tx1"/>
                </a:solidFill>
                <a:latin typeface="Arial" charset="0"/>
              </a:defRPr>
            </a:lvl5pPr>
            <a:lvl6pPr marL="2422897" indent="-220264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863424" indent="-220264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303950" indent="-220264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744478" indent="-220264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3B2C543-5C25-4AA7-8F98-F0EF6FB5DFF7}" type="slidenum">
              <a:rPr lang="fr-FR" altLang="fr-FR" sz="1200">
                <a:latin typeface="Times New Roman" pitchFamily="18" charset="0"/>
              </a:rPr>
              <a:pPr/>
              <a:t>21</a:t>
            </a:fld>
            <a:endParaRPr lang="fr-FR" altLang="fr-FR" sz="1200">
              <a:latin typeface="Times New Roman" pitchFamily="18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23925" eaLnBrk="0" hangingPunct="0">
              <a:defRPr sz="2000">
                <a:solidFill>
                  <a:srgbClr val="58575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23925" eaLnBrk="0" hangingPunct="0">
              <a:defRPr sz="2000">
                <a:solidFill>
                  <a:srgbClr val="585759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23925" eaLnBrk="0" hangingPunct="0">
              <a:defRPr sz="2000">
                <a:solidFill>
                  <a:srgbClr val="585759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23925" eaLnBrk="0" hangingPunct="0">
              <a:defRPr sz="2000">
                <a:solidFill>
                  <a:srgbClr val="585759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23925" eaLnBrk="0" hangingPunct="0">
              <a:defRPr sz="2000">
                <a:solidFill>
                  <a:srgbClr val="585759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585759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585759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585759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585759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fr-FR" sz="1200">
                <a:solidFill>
                  <a:prstClr val="black"/>
                </a:solidFill>
              </a:rPr>
              <a:t>Réunion Comité de Direction - ASM - 07.05.09</a:t>
            </a: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0413" cy="3427412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3213"/>
          </a:xfrm>
          <a:noFill/>
        </p:spPr>
        <p:txBody>
          <a:bodyPr lIns="99605" tIns="49804" rIns="99605" bIns="49804"/>
          <a:lstStyle/>
          <a:p>
            <a:endParaRPr lang="fr-FR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23925" eaLnBrk="0" hangingPunct="0">
              <a:defRPr sz="2000">
                <a:solidFill>
                  <a:srgbClr val="58575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23925" eaLnBrk="0" hangingPunct="0">
              <a:defRPr sz="2000">
                <a:solidFill>
                  <a:srgbClr val="585759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23925" eaLnBrk="0" hangingPunct="0">
              <a:defRPr sz="2000">
                <a:solidFill>
                  <a:srgbClr val="585759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23925" eaLnBrk="0" hangingPunct="0">
              <a:defRPr sz="2000">
                <a:solidFill>
                  <a:srgbClr val="585759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23925" eaLnBrk="0" hangingPunct="0">
              <a:defRPr sz="2000">
                <a:solidFill>
                  <a:srgbClr val="585759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585759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585759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585759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585759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fr-FR" sz="1200">
                <a:solidFill>
                  <a:prstClr val="black"/>
                </a:solidFill>
              </a:rPr>
              <a:t>Réunion Comité de Direction - ASM - 07.05.09</a:t>
            </a: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0413" cy="3427412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3213"/>
          </a:xfrm>
          <a:noFill/>
        </p:spPr>
        <p:txBody>
          <a:bodyPr lIns="99605" tIns="49804" rIns="99605" bIns="49804"/>
          <a:lstStyle/>
          <a:p>
            <a:endParaRPr lang="fr-FR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5175" cy="3430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11C671-6152-4F35-995D-47829F503622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44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8B81E8-AB80-4363-8A0B-02964B41E83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CB0D5B-F10B-4C2E-968E-5AEC5689DA31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E91CAE-3949-4FD3-9152-E65F227F00B8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err="1" smtClean="0"/>
              <a:t>Homelab</a:t>
            </a:r>
            <a:r>
              <a:rPr lang="fr-FR" b="1" dirty="0" smtClean="0"/>
              <a:t> est l'une des plateformes de recherche de l'Institut de la Vision. </a:t>
            </a:r>
            <a:br>
              <a:rPr lang="fr-FR" b="1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b="0" dirty="0" smtClean="0"/>
              <a:t>Son objectif : améliorer l'habitat des personnes atteintes de déficiences visuelles. Véritable appartement équipé de type F2, cet outil localisé à l'intérieur de l'Institut de la Vision permet de valider avec des industriels des mobiliers adaptés, de l'électroménager, des systèmes de communication homme-machine, etc. dans le seul but d'améliorer l'autonomie, la sécurité et le bien être des personnes malvoyantes ou aveugles.</a:t>
            </a:r>
          </a:p>
          <a:p>
            <a:r>
              <a:rPr lang="fr-FR" b="0" dirty="0" smtClean="0"/>
              <a:t>Le couplage de la domotique Tebis et de l'appareillage mural </a:t>
            </a:r>
            <a:r>
              <a:rPr lang="fr-FR" b="0" dirty="0" err="1" smtClean="0"/>
              <a:t>Kallysta</a:t>
            </a:r>
            <a:r>
              <a:rPr lang="fr-FR" b="0" dirty="0" smtClean="0"/>
              <a:t>, présentés à l'Institut de la Vision, apporte une souplesse d'utilisation au quotidien et répond aux attentes des utilisateurs 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FR" b="0" dirty="0" smtClean="0"/>
              <a:t>Localiser un interrupteur grâce au contraste des couleurs des commandes et aux voyants lumineux indiquant les touches.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FR" b="0" dirty="0" smtClean="0"/>
              <a:t>Reconnaitre la nature du circuit piloté grâce au toucher : différentes formes et/ou les matières utilisées (verre, acier, bois).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fr-FR" b="0" dirty="0" smtClean="0"/>
              <a:t>Quitter son logement l'esprit tranquille grâce à un système permettant d'éteindre l'ensemble des éclairages et de fermer tous les volets roulants par une simple impulsion sur un bouton de commande</a:t>
            </a:r>
          </a:p>
          <a:p>
            <a:pPr marL="457200" lvl="1" indent="0">
              <a:buFont typeface="Arial" pitchFamily="34" charset="0"/>
              <a:buNone/>
            </a:pPr>
            <a:endParaRPr lang="fr-FR" b="0" dirty="0" smtClean="0"/>
          </a:p>
          <a:p>
            <a:pPr marL="0" lvl="0" indent="0">
              <a:buFont typeface="Arial" pitchFamily="34" charset="0"/>
              <a:buNone/>
            </a:pPr>
            <a:r>
              <a:rPr lang="fr-FR" b="1" dirty="0" smtClean="0"/>
              <a:t>L’Association LA SEVE ET LE RAMEAU </a:t>
            </a:r>
            <a:r>
              <a:rPr lang="fr-FR" dirty="0" smtClean="0"/>
              <a:t>a pour but d’aider des Personnes Adultes Handicapées Physiques à trouver leur place dans la société, à leur permettre d’exister pleinement, en vivant leur propre autonomie.</a:t>
            </a:r>
          </a:p>
          <a:p>
            <a:pPr marL="0" lvl="0" indent="0">
              <a:buFont typeface="Arial" pitchFamily="34" charset="0"/>
              <a:buNone/>
            </a:pPr>
            <a:endParaRPr lang="fr-FR" b="0" dirty="0" smtClean="0"/>
          </a:p>
          <a:p>
            <a:pPr marL="0" lvl="0" indent="0">
              <a:buFont typeface="Arial" pitchFamily="34" charset="0"/>
              <a:buNone/>
            </a:pPr>
            <a:endParaRPr lang="fr-FR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groupe </a:t>
            </a:r>
            <a:r>
              <a:rPr lang="fr-FR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Vivalib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développé, au bénéfice des personnes âgées, un référentiel permettant aux promoteurs et/ou bailleurs sociaux de générer une nouvelle offre d’appartements, les rendant à la fois adaptés et évolutifs, facilitant ainsi l’autonomie et retardant d’autant l’arrivée en institution.</a:t>
            </a:r>
            <a:endParaRPr lang="fr-FR" b="0" dirty="0" smtClean="0">
              <a:effectLst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Vivalib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contribue à réconcilier l’économique et le social, en déployant, sur le territoire national,</a:t>
            </a:r>
            <a:b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nouveau type d’appartements spécialement adaptés pour prolonger l’autonomie des personnes âgées à domicile,</a:t>
            </a:r>
            <a:b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un coût accessible au plus grand nombre. »</a:t>
            </a:r>
            <a:r>
              <a:rPr lang="fr-FR" dirty="0" smtClean="0">
                <a:effectLst/>
              </a:rPr>
              <a:t/>
            </a:r>
            <a:br>
              <a:rPr lang="fr-FR" dirty="0" smtClean="0">
                <a:effectLst/>
              </a:rPr>
            </a:br>
            <a:endParaRPr lang="fr-FR" dirty="0" smtClean="0">
              <a:effectLst/>
            </a:endParaRPr>
          </a:p>
          <a:p>
            <a:pPr marL="0" lvl="0" indent="0">
              <a:buFont typeface="Arial" pitchFamily="34" charset="0"/>
              <a:buNone/>
            </a:pPr>
            <a:r>
              <a:rPr lang="fr-FR" b="1" dirty="0" err="1" smtClean="0"/>
              <a:t>Adorha</a:t>
            </a:r>
            <a:r>
              <a:rPr lang="fr-FR" b="1" dirty="0" smtClean="0"/>
              <a:t>: </a:t>
            </a:r>
            <a:r>
              <a:rPr lang="fr-FR" b="0" dirty="0" smtClean="0"/>
              <a:t>Un habitat intergénérationnel, adapté, évolutif et intégrant les technologies de l’information et de la communication.</a:t>
            </a: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11C671-6152-4F35-995D-47829F503622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44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15856" indent="-275329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01316" indent="-220264">
              <a:defRPr sz="1900">
                <a:solidFill>
                  <a:schemeClr val="tx1"/>
                </a:solidFill>
                <a:latin typeface="Arial" charset="0"/>
              </a:defRPr>
            </a:lvl3pPr>
            <a:lvl4pPr marL="1541844" indent="-220264">
              <a:defRPr sz="1900">
                <a:solidFill>
                  <a:schemeClr val="tx1"/>
                </a:solidFill>
                <a:latin typeface="Arial" charset="0"/>
              </a:defRPr>
            </a:lvl4pPr>
            <a:lvl5pPr marL="1982370" indent="-220264">
              <a:defRPr sz="1900">
                <a:solidFill>
                  <a:schemeClr val="tx1"/>
                </a:solidFill>
                <a:latin typeface="Arial" charset="0"/>
              </a:defRPr>
            </a:lvl5pPr>
            <a:lvl6pPr marL="2422897" indent="-220264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863424" indent="-220264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303950" indent="-220264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744478" indent="-220264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3B2C543-5C25-4AA7-8F98-F0EF6FB5DFF7}" type="slidenum">
              <a:rPr lang="fr-FR" altLang="fr-FR" sz="1200">
                <a:latin typeface="Times New Roman" pitchFamily="18" charset="0"/>
              </a:rPr>
              <a:pPr/>
              <a:t>10</a:t>
            </a:fld>
            <a:endParaRPr lang="fr-FR" altLang="fr-FR" sz="1200">
              <a:latin typeface="Times New Roman" pitchFamily="18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5175" cy="3430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11C671-6152-4F35-995D-47829F503622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44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5175" cy="3430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11C671-6152-4F35-995D-47829F503622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44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15856" indent="-275329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01316" indent="-220264">
              <a:defRPr sz="1900">
                <a:solidFill>
                  <a:schemeClr val="tx1"/>
                </a:solidFill>
                <a:latin typeface="Arial" charset="0"/>
              </a:defRPr>
            </a:lvl3pPr>
            <a:lvl4pPr marL="1541844" indent="-220264">
              <a:defRPr sz="1900">
                <a:solidFill>
                  <a:schemeClr val="tx1"/>
                </a:solidFill>
                <a:latin typeface="Arial" charset="0"/>
              </a:defRPr>
            </a:lvl4pPr>
            <a:lvl5pPr marL="1982370" indent="-220264">
              <a:defRPr sz="1900">
                <a:solidFill>
                  <a:schemeClr val="tx1"/>
                </a:solidFill>
                <a:latin typeface="Arial" charset="0"/>
              </a:defRPr>
            </a:lvl5pPr>
            <a:lvl6pPr marL="2422897" indent="-220264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863424" indent="-220264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303950" indent="-220264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744478" indent="-220264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3B2C543-5C25-4AA7-8F98-F0EF6FB5DFF7}" type="slidenum">
              <a:rPr lang="fr-FR" altLang="fr-FR" sz="1200">
                <a:latin typeface="Times New Roman" pitchFamily="18" charset="0"/>
              </a:rPr>
              <a:pPr/>
              <a:t>14</a:t>
            </a:fld>
            <a:endParaRPr lang="fr-FR" altLang="fr-FR" sz="1200">
              <a:latin typeface="Times New Roman" pitchFamily="18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5175" cy="3430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11C671-6152-4F35-995D-47829F503622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4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INTRO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915988"/>
            <a:ext cx="7142163" cy="55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35696" y="2420888"/>
            <a:ext cx="2592288" cy="25922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52402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Chapitre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PTER 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906463"/>
            <a:ext cx="4365625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3888" y="2611512"/>
            <a:ext cx="5328000" cy="1152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58E51-4C5C-42CF-9BBC-1A9B5B7BB28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7592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 Ve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58E51-4C5C-42CF-9BBC-1A9B5B7BB28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395288" y="1556469"/>
            <a:ext cx="8532000" cy="4860000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4150542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 Ver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58E51-4C5C-42CF-9BBC-1A9B5B7BB28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395288" y="1557338"/>
            <a:ext cx="4140000" cy="4860000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7566664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Chapitre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3995738" y="6608763"/>
            <a:ext cx="1152525" cy="123825"/>
          </a:xfrm>
          <a:prstGeom prst="rect">
            <a:avLst/>
          </a:prstGeom>
        </p:spPr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pic>
        <p:nvPicPr>
          <p:cNvPr id="4" name="Picture 11" descr="CHAPTER 0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908050"/>
            <a:ext cx="4365625" cy="55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563888" y="2611512"/>
            <a:ext cx="5328000" cy="1152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33331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 Vio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58E51-4C5C-42CF-9BBC-1A9B5B7BB28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395288" y="1484313"/>
            <a:ext cx="8532000" cy="4860000"/>
          </a:xfrm>
        </p:spPr>
        <p:txBody>
          <a:bodyPr/>
          <a:lstStyle>
            <a:lvl1pPr>
              <a:buClr>
                <a:srgbClr val="7030A0"/>
              </a:buClr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111888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 Violet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58E51-4C5C-42CF-9BBC-1A9B5B7BB28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395288" y="1521328"/>
            <a:ext cx="4140000" cy="4860000"/>
          </a:xfrm>
        </p:spPr>
        <p:txBody>
          <a:bodyPr/>
          <a:lstStyle>
            <a:lvl1pPr>
              <a:buClr>
                <a:srgbClr val="591D7E"/>
              </a:buClr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209382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Chapitre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3995738" y="6608763"/>
            <a:ext cx="1152525" cy="123825"/>
          </a:xfrm>
          <a:prstGeom prst="rect">
            <a:avLst/>
          </a:prstGeom>
        </p:spPr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-3175" y="908050"/>
            <a:ext cx="4365625" cy="5538788"/>
            <a:chOff x="-3175" y="908050"/>
            <a:chExt cx="4365625" cy="5538788"/>
          </a:xfrm>
        </p:grpSpPr>
        <p:pic>
          <p:nvPicPr>
            <p:cNvPr id="9" name="Picture 2" descr="CHAPTER 0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75" y="908050"/>
              <a:ext cx="4365625" cy="5538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755650" y="3759200"/>
              <a:ext cx="1728788" cy="1735138"/>
            </a:xfrm>
            <a:prstGeom prst="roundRect">
              <a:avLst>
                <a:gd name="adj" fmla="val 11384"/>
              </a:avLst>
            </a:prstGeom>
            <a:solidFill>
              <a:srgbClr val="00375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auto">
            <a:xfrm>
              <a:off x="755650" y="2817813"/>
              <a:ext cx="768350" cy="773112"/>
            </a:xfrm>
            <a:prstGeom prst="roundRect">
              <a:avLst>
                <a:gd name="adj" fmla="val 14671"/>
              </a:avLst>
            </a:prstGeom>
            <a:solidFill>
              <a:srgbClr val="00375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492500" y="2636838"/>
            <a:ext cx="53292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566887981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58E51-4C5C-42CF-9BBC-1A9B5B7BB28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395288" y="1557338"/>
            <a:ext cx="8569325" cy="4824412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0699232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 Bleu foncé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58E51-4C5C-42CF-9BBC-1A9B5B7BB28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395289" y="1557338"/>
            <a:ext cx="4140000" cy="4860000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566343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fr-FR">
                <a:solidFill>
                  <a:srgbClr val="E46529"/>
                </a:solidFill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58E51-4C5C-42CF-9BBC-1A9B5B7BB28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395288" y="1557338"/>
            <a:ext cx="8569325" cy="4824412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335533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 Ble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58E51-4C5C-42CF-9BBC-1A9B5B7BB28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395288" y="1521336"/>
            <a:ext cx="8532000" cy="49320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1454796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Orang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fr-FR">
                <a:solidFill>
                  <a:srgbClr val="E46529"/>
                </a:solidFill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58E51-4C5C-42CF-9BBC-1A9B5B7BB28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395289" y="1557338"/>
            <a:ext cx="4140000" cy="4860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8993967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Orange Sans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fr-FR">
                <a:solidFill>
                  <a:srgbClr val="E46529"/>
                </a:solidFill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58E51-4C5C-42CF-9BBC-1A9B5B7BB28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395288" y="1557338"/>
            <a:ext cx="8569325" cy="4824412"/>
          </a:xfrm>
        </p:spPr>
        <p:txBody>
          <a:bodyPr/>
          <a:lstStyle>
            <a:lvl1pPr marL="0" indent="0">
              <a:buClr>
                <a:schemeClr val="tx1"/>
              </a:buClr>
              <a:buNone/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8021412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Orange 1 colonne Sans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fr-FR">
                <a:solidFill>
                  <a:srgbClr val="E46529"/>
                </a:solidFill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58E51-4C5C-42CF-9BBC-1A9B5B7BB28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395289" y="1557338"/>
            <a:ext cx="4140000" cy="4860000"/>
          </a:xfrm>
        </p:spPr>
        <p:txBody>
          <a:bodyPr/>
          <a:lstStyle>
            <a:lvl1pPr marL="0" indent="0">
              <a:buClr>
                <a:schemeClr val="tx1"/>
              </a:buClr>
              <a:buNone/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343879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erciements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125538"/>
            <a:ext cx="4137025" cy="530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3312368" cy="1286148"/>
          </a:xfrm>
        </p:spPr>
        <p:txBody>
          <a:bodyPr/>
          <a:lstStyle>
            <a:lvl1pPr algn="r">
              <a:defRPr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58E51-4C5C-42CF-9BBC-1A9B5B7BB28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7298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91614-A766-434F-89A0-A41B4112B7F6}" type="datetime1">
              <a:rPr lang="fr-FR"/>
              <a:pPr>
                <a:defRPr/>
              </a:pPr>
              <a:t>24/03/2015</a:t>
            </a:fld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Hager - Smart Building - JJP </a:t>
            </a:r>
          </a:p>
        </p:txBody>
      </p:sp>
    </p:spTree>
    <p:extLst>
      <p:ext uri="{BB962C8B-B14F-4D97-AF65-F5344CB8AC3E}">
        <p14:creationId xmlns:p14="http://schemas.microsoft.com/office/powerpoint/2010/main" val="1897207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A18CF-01C2-4537-AFBA-171CC5071DF1}" type="datetime1">
              <a:rPr lang="fr-FR"/>
              <a:pPr>
                <a:defRPr/>
              </a:pPr>
              <a:t>24/03/2015</a:t>
            </a:fld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>
                <a:solidFill>
                  <a:srgbClr val="585759"/>
                </a:solidFill>
              </a:rPr>
              <a:t>Hager - Smart Building - JJP</a:t>
            </a:r>
          </a:p>
        </p:txBody>
      </p:sp>
    </p:spTree>
    <p:extLst>
      <p:ext uri="{BB962C8B-B14F-4D97-AF65-F5344CB8AC3E}">
        <p14:creationId xmlns:p14="http://schemas.microsoft.com/office/powerpoint/2010/main" val="2807433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noProof="0" dirty="0" smtClean="0"/>
              <a:t>Titre: Arial, 20pt</a:t>
            </a:r>
            <a:endParaRPr lang="de-DE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33378" y="1600200"/>
            <a:ext cx="8470900" cy="4615437"/>
          </a:xfrm>
        </p:spPr>
        <p:txBody>
          <a:bodyPr/>
          <a:lstStyle>
            <a:lvl1pPr marL="215321" indent="-215321"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noProof="0" dirty="0" smtClean="0"/>
              <a:t>Premier niveau: Arial, 14pt</a:t>
            </a:r>
          </a:p>
          <a:p>
            <a:pPr lvl="1"/>
            <a:r>
              <a:rPr lang="fr-FR" noProof="0" dirty="0" smtClean="0"/>
              <a:t>Deuxième niveau: Arial 12pt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D3C44-E1D0-4333-8D4A-2CBCCF08CD72}" type="slidenum">
              <a:rPr lang="de-DE">
                <a:solidFill>
                  <a:srgbClr val="585759"/>
                </a:solidFill>
              </a:rPr>
              <a:pPr>
                <a:defRPr/>
              </a:pPr>
              <a:t>‹N°›</a:t>
            </a:fld>
            <a:endParaRPr lang="de-DE" dirty="0">
              <a:solidFill>
                <a:srgbClr val="585759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33773" y="1132419"/>
            <a:ext cx="8475663" cy="457384"/>
          </a:xfrm>
        </p:spPr>
        <p:txBody>
          <a:bodyPr anchor="t"/>
          <a:lstStyle>
            <a:lvl1pPr marL="180408" marR="0" indent="-180408" algn="l" defTabSz="91152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80000"/>
              <a:buFont typeface="Arial" pitchFamily="34" charset="0"/>
              <a:buNone/>
              <a:tabLst/>
              <a:defRPr sz="1600"/>
            </a:lvl1pPr>
          </a:lstStyle>
          <a:p>
            <a:r>
              <a:rPr lang="fr-FR" noProof="0" dirty="0" smtClean="0"/>
              <a:t>Sous-titre : Arial, 16pt</a:t>
            </a:r>
            <a:endParaRPr lang="fr-FR" noProof="0" dirty="0"/>
          </a:p>
        </p:txBody>
      </p:sp>
      <p:sp>
        <p:nvSpPr>
          <p:cNvPr id="14" name="Rectangle 9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91975" y="6508749"/>
            <a:ext cx="720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107660" bIns="0" numCol="1" anchor="ctr" anchorCtr="0" compatLnSpc="1">
            <a:prstTxWarp prst="textNoShape">
              <a:avLst/>
            </a:prstTxWarp>
          </a:bodyPr>
          <a:lstStyle>
            <a:lvl1pPr algn="r">
              <a:spcAft>
                <a:spcPct val="0"/>
              </a:spcAft>
              <a:defRPr sz="800"/>
            </a:lvl1pPr>
          </a:lstStyle>
          <a:p>
            <a:pPr>
              <a:defRPr/>
            </a:pPr>
            <a:fld id="{AAC02B5D-916B-49C4-AEE8-C66151B1FEE3}" type="datetime1">
              <a:rPr lang="fr-FR" smtClean="0">
                <a:solidFill>
                  <a:srgbClr val="585759"/>
                </a:solidFill>
              </a:rPr>
              <a:t>24/03/2015</a:t>
            </a:fld>
            <a:endParaRPr lang="de-DE" dirty="0">
              <a:solidFill>
                <a:srgbClr val="585759"/>
              </a:solidFill>
            </a:endParaRPr>
          </a:p>
        </p:txBody>
      </p:sp>
      <p:sp>
        <p:nvSpPr>
          <p:cNvPr id="15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109663" y="6508749"/>
            <a:ext cx="2340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7660" tIns="0" rIns="0" bIns="0" numCol="1" anchor="ctr" anchorCtr="0" compatLnSpc="1">
            <a:prstTxWarp prst="textNoShape">
              <a:avLst/>
            </a:prstTxWarp>
          </a:bodyPr>
          <a:lstStyle>
            <a:lvl1pPr>
              <a:spcAft>
                <a:spcPct val="0"/>
              </a:spcAft>
              <a:defRPr sz="800"/>
            </a:lvl1pPr>
          </a:lstStyle>
          <a:p>
            <a:pPr>
              <a:defRPr/>
            </a:pPr>
            <a:r>
              <a:rPr lang="fr-FR" smtClean="0">
                <a:solidFill>
                  <a:srgbClr val="585759"/>
                </a:solidFill>
              </a:rPr>
              <a:t>PLAN D'ACTION 2015</a:t>
            </a:r>
            <a:endParaRPr lang="fr-FR">
              <a:solidFill>
                <a:srgbClr val="5857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5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877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2765" y="836729"/>
            <a:ext cx="8519465" cy="58038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1041" y="1566886"/>
            <a:ext cx="4204746" cy="486627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16126" y="1566886"/>
            <a:ext cx="4206104" cy="486627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3906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chapit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gray">
          <a:xfrm>
            <a:off x="333378" y="607485"/>
            <a:ext cx="8470900" cy="160867"/>
          </a:xfrm>
          <a:custGeom>
            <a:avLst/>
            <a:gdLst>
              <a:gd name="T0" fmla="*/ 2147483647 w 4134"/>
              <a:gd name="T1" fmla="*/ 0 h 79"/>
              <a:gd name="T2" fmla="*/ 2147483647 w 4134"/>
              <a:gd name="T3" fmla="*/ 2147483647 h 79"/>
              <a:gd name="T4" fmla="*/ 0 w 4134"/>
              <a:gd name="T5" fmla="*/ 2147483647 h 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134" h="79">
                <a:moveTo>
                  <a:pt x="4134" y="0"/>
                </a:moveTo>
                <a:cubicBezTo>
                  <a:pt x="4134" y="43"/>
                  <a:pt x="4098" y="79"/>
                  <a:pt x="4055" y="79"/>
                </a:cubicBezTo>
                <a:cubicBezTo>
                  <a:pt x="0" y="79"/>
                  <a:pt x="0" y="79"/>
                  <a:pt x="0" y="79"/>
                </a:cubicBezTo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4" tIns="45692" rIns="91384" bIns="45692"/>
          <a:lstStyle/>
          <a:p>
            <a:pPr fontAlgn="base">
              <a:spcBef>
                <a:spcPct val="0"/>
              </a:spcBef>
              <a:spcAft>
                <a:spcPct val="40000"/>
              </a:spcAft>
            </a:pPr>
            <a:endParaRPr lang="fr-FR" sz="1400">
              <a:solidFill>
                <a:srgbClr val="585759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gray">
          <a:xfrm flipH="1" flipV="1">
            <a:off x="333378" y="6392333"/>
            <a:ext cx="8470900" cy="162984"/>
          </a:xfrm>
          <a:custGeom>
            <a:avLst/>
            <a:gdLst>
              <a:gd name="T0" fmla="*/ 2147483647 w 4134"/>
              <a:gd name="T1" fmla="*/ 0 h 79"/>
              <a:gd name="T2" fmla="*/ 2147483647 w 4134"/>
              <a:gd name="T3" fmla="*/ 2147483647 h 79"/>
              <a:gd name="T4" fmla="*/ 0 w 4134"/>
              <a:gd name="T5" fmla="*/ 2147483647 h 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134" h="79">
                <a:moveTo>
                  <a:pt x="4134" y="0"/>
                </a:moveTo>
                <a:cubicBezTo>
                  <a:pt x="4134" y="43"/>
                  <a:pt x="4098" y="79"/>
                  <a:pt x="4055" y="79"/>
                </a:cubicBezTo>
                <a:cubicBezTo>
                  <a:pt x="0" y="79"/>
                  <a:pt x="0" y="79"/>
                  <a:pt x="0" y="79"/>
                </a:cubicBezTo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4" tIns="45692" rIns="91384" bIns="45692"/>
          <a:lstStyle/>
          <a:p>
            <a:pPr fontAlgn="base">
              <a:spcBef>
                <a:spcPct val="0"/>
              </a:spcBef>
              <a:spcAft>
                <a:spcPct val="40000"/>
              </a:spcAft>
            </a:pPr>
            <a:endParaRPr lang="fr-FR" sz="1400">
              <a:solidFill>
                <a:srgbClr val="585759"/>
              </a:solidFill>
            </a:endParaRPr>
          </a:p>
        </p:txBody>
      </p:sp>
      <p:pic>
        <p:nvPicPr>
          <p:cNvPr id="7" name="Picture 2" descr="CHAPTER 04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3173" y="903823"/>
            <a:ext cx="3173413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Hager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885113" y="313268"/>
            <a:ext cx="749300" cy="33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627320" y="2580220"/>
            <a:ext cx="6181725" cy="1083733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>
              <a:defRPr sz="2400" baseline="0"/>
            </a:lvl1pPr>
          </a:lstStyle>
          <a:p>
            <a:pPr lvl="0"/>
            <a:r>
              <a:rPr lang="fr-FR" noProof="0" dirty="0" smtClean="0"/>
              <a:t>Diapositive de chapitre</a:t>
            </a: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708402" y="3710517"/>
            <a:ext cx="5094288" cy="2173816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/>
            </a:lvl1pPr>
          </a:lstStyle>
          <a:p>
            <a:r>
              <a:rPr lang="fr-FR" noProof="0" smtClean="0"/>
              <a:t>Bleu:</a:t>
            </a:r>
            <a:br>
              <a:rPr lang="fr-FR" noProof="0" smtClean="0"/>
            </a:br>
            <a:r>
              <a:rPr lang="fr-FR" noProof="0" smtClean="0"/>
              <a:t>Distribution de l'énergie</a:t>
            </a:r>
            <a:endParaRPr lang="fr-FR" noProof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05FD8-E5EC-4374-9731-306D0DC0B3B2}" type="slidenum">
              <a:rPr lang="de-DE">
                <a:solidFill>
                  <a:srgbClr val="585759"/>
                </a:solidFill>
              </a:rPr>
              <a:pPr>
                <a:defRPr/>
              </a:pPr>
              <a:t>‹N°›</a:t>
            </a:fld>
            <a:endParaRPr lang="de-DE" dirty="0">
              <a:solidFill>
                <a:srgbClr val="585759"/>
              </a:solidFill>
            </a:endParaRPr>
          </a:p>
        </p:txBody>
      </p:sp>
      <p:sp>
        <p:nvSpPr>
          <p:cNvPr id="18" name="Line 8"/>
          <p:cNvSpPr>
            <a:spLocks noChangeShapeType="1"/>
          </p:cNvSpPr>
          <p:nvPr userDrawn="1"/>
        </p:nvSpPr>
        <p:spPr bwMode="gray">
          <a:xfrm>
            <a:off x="1109663" y="6508749"/>
            <a:ext cx="0" cy="144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4" tIns="45692" rIns="91384" bIns="45692"/>
          <a:lstStyle/>
          <a:p>
            <a:pPr fontAlgn="base">
              <a:spcBef>
                <a:spcPct val="0"/>
              </a:spcBef>
              <a:spcAft>
                <a:spcPct val="40000"/>
              </a:spcAft>
            </a:pPr>
            <a:endParaRPr lang="fr-FR" sz="1400">
              <a:solidFill>
                <a:srgbClr val="585759"/>
              </a:solidFill>
            </a:endParaRPr>
          </a:p>
        </p:txBody>
      </p:sp>
      <p:sp>
        <p:nvSpPr>
          <p:cNvPr id="19" name="Rectangle 9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91975" y="6508749"/>
            <a:ext cx="720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107935" bIns="0" numCol="1" anchor="ctr" anchorCtr="0" compatLnSpc="1">
            <a:prstTxWarp prst="textNoShape">
              <a:avLst/>
            </a:prstTxWarp>
          </a:bodyPr>
          <a:lstStyle>
            <a:lvl1pPr algn="r">
              <a:spcAft>
                <a:spcPct val="0"/>
              </a:spcAft>
              <a:defRPr sz="800"/>
            </a:lvl1pPr>
          </a:lstStyle>
          <a:p>
            <a:pPr>
              <a:defRPr/>
            </a:pPr>
            <a:fld id="{BC7A48F7-85E0-4B76-8ABA-3FC9B8BB46DC}" type="datetime1">
              <a:rPr lang="fr-FR" smtClean="0">
                <a:solidFill>
                  <a:srgbClr val="585759"/>
                </a:solidFill>
              </a:rPr>
              <a:pPr>
                <a:defRPr/>
              </a:pPr>
              <a:t>24/03/2015</a:t>
            </a:fld>
            <a:endParaRPr lang="de-DE" dirty="0">
              <a:solidFill>
                <a:srgbClr val="585759"/>
              </a:solidFill>
            </a:endParaRPr>
          </a:p>
        </p:txBody>
      </p:sp>
      <p:sp>
        <p:nvSpPr>
          <p:cNvPr id="20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109663" y="6508749"/>
            <a:ext cx="2340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7935" tIns="0" rIns="0" bIns="0" numCol="1" anchor="ctr" anchorCtr="0" compatLnSpc="1">
            <a:prstTxWarp prst="textNoShape">
              <a:avLst/>
            </a:prstTxWarp>
          </a:bodyPr>
          <a:lstStyle>
            <a:lvl1pPr>
              <a:spcAft>
                <a:spcPct val="0"/>
              </a:spcAft>
              <a:defRPr sz="800"/>
            </a:lvl1pPr>
          </a:lstStyle>
          <a:p>
            <a:pPr>
              <a:defRPr/>
            </a:pPr>
            <a:r>
              <a:rPr lang="fr-FR" smtClean="0">
                <a:solidFill>
                  <a:srgbClr val="585759"/>
                </a:solidFill>
              </a:rPr>
              <a:t>PLAN D'ACTION 2015</a:t>
            </a:r>
            <a:endParaRPr lang="fr-FR">
              <a:solidFill>
                <a:srgbClr val="585759"/>
              </a:solidFill>
            </a:endParaRPr>
          </a:p>
        </p:txBody>
      </p:sp>
      <p:sp>
        <p:nvSpPr>
          <p:cNvPr id="21" name="Line 14"/>
          <p:cNvSpPr>
            <a:spLocks noChangeShapeType="1"/>
          </p:cNvSpPr>
          <p:nvPr userDrawn="1"/>
        </p:nvSpPr>
        <p:spPr bwMode="gray">
          <a:xfrm>
            <a:off x="1109663" y="6508749"/>
            <a:ext cx="0" cy="144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4" tIns="45692" rIns="91384" bIns="45692"/>
          <a:lstStyle/>
          <a:p>
            <a:pPr fontAlgn="base">
              <a:spcBef>
                <a:spcPct val="0"/>
              </a:spcBef>
              <a:spcAft>
                <a:spcPct val="40000"/>
              </a:spcAft>
            </a:pPr>
            <a:endParaRPr lang="fr-FR" sz="1400">
              <a:solidFill>
                <a:srgbClr val="5857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8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3995738" y="6608763"/>
            <a:ext cx="1152525" cy="123825"/>
          </a:xfrm>
          <a:prstGeom prst="rect">
            <a:avLst/>
          </a:prstGeom>
        </p:spPr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pic>
        <p:nvPicPr>
          <p:cNvPr id="6" name="Picture 11" descr="IND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908967"/>
            <a:ext cx="4248150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5855445" y="4030464"/>
            <a:ext cx="1944216" cy="1872208"/>
          </a:xfrm>
          <a:prstGeom prst="rect">
            <a:avLst/>
          </a:prstGeom>
        </p:spPr>
        <p:txBody>
          <a:bodyPr anchor="t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4"/>
          </p:nvPr>
        </p:nvSpPr>
        <p:spPr>
          <a:xfrm>
            <a:off x="395536" y="836712"/>
            <a:ext cx="4140000" cy="561662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455798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noProof="0" dirty="0" smtClean="0"/>
              <a:t>Titre: Arial, 20pt</a:t>
            </a:r>
            <a:endParaRPr lang="de-DE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33378" y="1600200"/>
            <a:ext cx="8470900" cy="4615437"/>
          </a:xfrm>
        </p:spPr>
        <p:txBody>
          <a:bodyPr/>
          <a:lstStyle>
            <a:lvl1pPr marL="215872" indent="-215872"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noProof="0" dirty="0" smtClean="0"/>
              <a:t>Premier niveau: Arial, 14pt</a:t>
            </a:r>
          </a:p>
          <a:p>
            <a:pPr lvl="1"/>
            <a:r>
              <a:rPr lang="fr-FR" noProof="0" dirty="0" smtClean="0"/>
              <a:t>Deuxième niveau: Arial 12pt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D3C44-E1D0-4333-8D4A-2CBCCF08CD72}" type="slidenum">
              <a:rPr lang="de-DE">
                <a:solidFill>
                  <a:srgbClr val="585759"/>
                </a:solidFill>
              </a:rPr>
              <a:pPr>
                <a:defRPr/>
              </a:pPr>
              <a:t>‹N°›</a:t>
            </a:fld>
            <a:endParaRPr lang="de-DE" dirty="0">
              <a:solidFill>
                <a:srgbClr val="585759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33386" y="1132419"/>
            <a:ext cx="8475663" cy="457384"/>
          </a:xfrm>
        </p:spPr>
        <p:txBody>
          <a:bodyPr anchor="t"/>
          <a:lstStyle>
            <a:lvl1pPr marL="180867" marR="0" indent="-180867" algn="l" defTabSz="9138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80000"/>
              <a:buFont typeface="Arial" pitchFamily="34" charset="0"/>
              <a:buNone/>
              <a:tabLst/>
              <a:defRPr sz="1600"/>
            </a:lvl1pPr>
          </a:lstStyle>
          <a:p>
            <a:r>
              <a:rPr lang="fr-FR" noProof="0" dirty="0" smtClean="0"/>
              <a:t>Sous-titre : Arial, 16pt</a:t>
            </a:r>
            <a:endParaRPr lang="fr-FR" noProof="0" dirty="0"/>
          </a:p>
        </p:txBody>
      </p:sp>
      <p:sp>
        <p:nvSpPr>
          <p:cNvPr id="13" name="Line 8"/>
          <p:cNvSpPr>
            <a:spLocks noChangeShapeType="1"/>
          </p:cNvSpPr>
          <p:nvPr userDrawn="1"/>
        </p:nvSpPr>
        <p:spPr bwMode="gray">
          <a:xfrm>
            <a:off x="1109663" y="6508749"/>
            <a:ext cx="0" cy="144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4" tIns="45692" rIns="91384" bIns="45692"/>
          <a:lstStyle/>
          <a:p>
            <a:pPr fontAlgn="base">
              <a:spcBef>
                <a:spcPct val="0"/>
              </a:spcBef>
              <a:spcAft>
                <a:spcPct val="40000"/>
              </a:spcAft>
            </a:pPr>
            <a:endParaRPr lang="fr-FR" sz="1400">
              <a:solidFill>
                <a:srgbClr val="585759"/>
              </a:solidFill>
            </a:endParaRPr>
          </a:p>
        </p:txBody>
      </p:sp>
      <p:sp>
        <p:nvSpPr>
          <p:cNvPr id="14" name="Rectangle 9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91975" y="6508749"/>
            <a:ext cx="720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107935" bIns="0" numCol="1" anchor="ctr" anchorCtr="0" compatLnSpc="1">
            <a:prstTxWarp prst="textNoShape">
              <a:avLst/>
            </a:prstTxWarp>
          </a:bodyPr>
          <a:lstStyle>
            <a:lvl1pPr algn="r">
              <a:spcAft>
                <a:spcPct val="0"/>
              </a:spcAft>
              <a:defRPr sz="800"/>
            </a:lvl1pPr>
          </a:lstStyle>
          <a:p>
            <a:pPr>
              <a:defRPr/>
            </a:pPr>
            <a:fld id="{AAC02B5D-916B-49C4-AEE8-C66151B1FEE3}" type="datetime1">
              <a:rPr lang="fr-FR" smtClean="0">
                <a:solidFill>
                  <a:srgbClr val="585759"/>
                </a:solidFill>
              </a:rPr>
              <a:pPr>
                <a:defRPr/>
              </a:pPr>
              <a:t>24/03/2015</a:t>
            </a:fld>
            <a:endParaRPr lang="de-DE" dirty="0">
              <a:solidFill>
                <a:srgbClr val="585759"/>
              </a:solidFill>
            </a:endParaRPr>
          </a:p>
        </p:txBody>
      </p:sp>
      <p:sp>
        <p:nvSpPr>
          <p:cNvPr id="15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109663" y="6508749"/>
            <a:ext cx="2340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7935" tIns="0" rIns="0" bIns="0" numCol="1" anchor="ctr" anchorCtr="0" compatLnSpc="1">
            <a:prstTxWarp prst="textNoShape">
              <a:avLst/>
            </a:prstTxWarp>
          </a:bodyPr>
          <a:lstStyle>
            <a:lvl1pPr>
              <a:spcAft>
                <a:spcPct val="0"/>
              </a:spcAft>
              <a:defRPr sz="800"/>
            </a:lvl1pPr>
          </a:lstStyle>
          <a:p>
            <a:pPr>
              <a:defRPr/>
            </a:pPr>
            <a:r>
              <a:rPr lang="fr-FR" smtClean="0">
                <a:solidFill>
                  <a:srgbClr val="585759"/>
                </a:solidFill>
              </a:rPr>
              <a:t>PLAN D'ACTION 2015</a:t>
            </a:r>
            <a:endParaRPr lang="fr-FR">
              <a:solidFill>
                <a:srgbClr val="585759"/>
              </a:solidFill>
            </a:endParaRPr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gray">
          <a:xfrm>
            <a:off x="1109663" y="6508749"/>
            <a:ext cx="0" cy="144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4" tIns="45692" rIns="91384" bIns="45692"/>
          <a:lstStyle/>
          <a:p>
            <a:pPr fontAlgn="base">
              <a:spcBef>
                <a:spcPct val="0"/>
              </a:spcBef>
              <a:spcAft>
                <a:spcPct val="40000"/>
              </a:spcAft>
            </a:pPr>
            <a:endParaRPr lang="fr-FR" sz="1400">
              <a:solidFill>
                <a:srgbClr val="5857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61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noProof="0" dirty="0" smtClean="0"/>
              <a:t>Titre: Arial, 20pt</a:t>
            </a:r>
            <a:endParaRPr lang="de-DE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E686B-115B-4C91-B4C3-3B852A67699A}" type="slidenum">
              <a:rPr lang="de-DE">
                <a:solidFill>
                  <a:srgbClr val="585759"/>
                </a:solidFill>
              </a:rPr>
              <a:pPr>
                <a:defRPr/>
              </a:pPr>
              <a:t>‹N°›</a:t>
            </a:fld>
            <a:endParaRPr lang="de-DE" dirty="0">
              <a:solidFill>
                <a:srgbClr val="585759"/>
              </a:solidFill>
            </a:endParaRPr>
          </a:p>
        </p:txBody>
      </p:sp>
      <p:sp>
        <p:nvSpPr>
          <p:cNvPr id="9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33375" y="1600200"/>
            <a:ext cx="4140000" cy="4615437"/>
          </a:xfrm>
        </p:spPr>
        <p:txBody>
          <a:bodyPr/>
          <a:lstStyle>
            <a:lvl1pPr marL="215872" indent="-215872"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noProof="0" dirty="0" smtClean="0"/>
              <a:t>Premier niveau: Arial, 14pt</a:t>
            </a:r>
          </a:p>
          <a:p>
            <a:pPr lvl="1"/>
            <a:r>
              <a:rPr lang="fr-FR" noProof="0" dirty="0" smtClean="0"/>
              <a:t>Deuxième niveau: Arial 12pt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33375" y="1119717"/>
            <a:ext cx="4140000" cy="480483"/>
          </a:xfrm>
        </p:spPr>
        <p:txBody>
          <a:bodyPr anchor="t"/>
          <a:lstStyle>
            <a:lvl1pPr marL="180867" marR="0" indent="-180867" algn="l" defTabSz="9138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80000"/>
              <a:buFont typeface="Arial" pitchFamily="34" charset="0"/>
              <a:buNone/>
              <a:tabLst/>
              <a:defRPr sz="1600"/>
            </a:lvl1pPr>
          </a:lstStyle>
          <a:p>
            <a:r>
              <a:rPr lang="fr-FR" noProof="0" dirty="0" smtClean="0"/>
              <a:t>Sous-titre : Arial, 16pt</a:t>
            </a:r>
            <a:endParaRPr lang="fr-FR" noProof="0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7" hasCustomPrompt="1"/>
          </p:nvPr>
        </p:nvSpPr>
        <p:spPr>
          <a:xfrm>
            <a:off x="4669038" y="1600200"/>
            <a:ext cx="4140000" cy="4615437"/>
          </a:xfrm>
        </p:spPr>
        <p:txBody>
          <a:bodyPr/>
          <a:lstStyle>
            <a:lvl1pPr marL="215872" indent="-215872"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noProof="0" dirty="0" smtClean="0"/>
              <a:t>Premier niveau: Arial, 14pt</a:t>
            </a:r>
          </a:p>
          <a:p>
            <a:pPr lvl="1"/>
            <a:r>
              <a:rPr lang="fr-FR" noProof="0" dirty="0" smtClean="0"/>
              <a:t>Deuxième niveau: Arial 12pt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8" hasCustomPrompt="1"/>
          </p:nvPr>
        </p:nvSpPr>
        <p:spPr>
          <a:xfrm>
            <a:off x="4669038" y="1119717"/>
            <a:ext cx="4140000" cy="480483"/>
          </a:xfrm>
        </p:spPr>
        <p:txBody>
          <a:bodyPr anchor="t"/>
          <a:lstStyle>
            <a:lvl1pPr marL="180867" marR="0" indent="-180867" algn="l" defTabSz="9138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80000"/>
              <a:buFont typeface="Arial" pitchFamily="34" charset="0"/>
              <a:buNone/>
              <a:tabLst/>
              <a:defRPr sz="1600"/>
            </a:lvl1pPr>
          </a:lstStyle>
          <a:p>
            <a:r>
              <a:rPr lang="fr-FR" noProof="0" dirty="0" smtClean="0"/>
              <a:t>Sous-titre : Arial, 16pt</a:t>
            </a:r>
            <a:endParaRPr lang="fr-FR" noProof="0" dirty="0"/>
          </a:p>
        </p:txBody>
      </p:sp>
      <p:sp>
        <p:nvSpPr>
          <p:cNvPr id="17" name="Line 8"/>
          <p:cNvSpPr>
            <a:spLocks noChangeShapeType="1"/>
          </p:cNvSpPr>
          <p:nvPr userDrawn="1"/>
        </p:nvSpPr>
        <p:spPr bwMode="gray">
          <a:xfrm>
            <a:off x="1109663" y="6508749"/>
            <a:ext cx="0" cy="144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4" tIns="45692" rIns="91384" bIns="45692"/>
          <a:lstStyle/>
          <a:p>
            <a:pPr fontAlgn="base">
              <a:spcBef>
                <a:spcPct val="0"/>
              </a:spcBef>
              <a:spcAft>
                <a:spcPct val="40000"/>
              </a:spcAft>
            </a:pPr>
            <a:endParaRPr lang="fr-FR" sz="1400">
              <a:solidFill>
                <a:srgbClr val="585759"/>
              </a:solidFill>
            </a:endParaRPr>
          </a:p>
        </p:txBody>
      </p:sp>
      <p:sp>
        <p:nvSpPr>
          <p:cNvPr id="18" name="Rectangle 9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91975" y="6508749"/>
            <a:ext cx="720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107935" bIns="0" numCol="1" anchor="ctr" anchorCtr="0" compatLnSpc="1">
            <a:prstTxWarp prst="textNoShape">
              <a:avLst/>
            </a:prstTxWarp>
          </a:bodyPr>
          <a:lstStyle>
            <a:lvl1pPr algn="r">
              <a:spcAft>
                <a:spcPct val="0"/>
              </a:spcAft>
              <a:defRPr sz="800"/>
            </a:lvl1pPr>
          </a:lstStyle>
          <a:p>
            <a:pPr>
              <a:defRPr/>
            </a:pPr>
            <a:fld id="{6ED251A5-D49C-4365-BCD8-09A1EF3D14AE}" type="datetime1">
              <a:rPr lang="fr-FR" smtClean="0">
                <a:solidFill>
                  <a:srgbClr val="585759"/>
                </a:solidFill>
              </a:rPr>
              <a:pPr>
                <a:defRPr/>
              </a:pPr>
              <a:t>24/03/2015</a:t>
            </a:fld>
            <a:endParaRPr lang="de-DE" dirty="0">
              <a:solidFill>
                <a:srgbClr val="585759"/>
              </a:solidFill>
            </a:endParaRP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109663" y="6508749"/>
            <a:ext cx="2340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7935" tIns="0" rIns="0" bIns="0" numCol="1" anchor="ctr" anchorCtr="0" compatLnSpc="1">
            <a:prstTxWarp prst="textNoShape">
              <a:avLst/>
            </a:prstTxWarp>
          </a:bodyPr>
          <a:lstStyle>
            <a:lvl1pPr>
              <a:spcAft>
                <a:spcPct val="0"/>
              </a:spcAft>
              <a:defRPr sz="800"/>
            </a:lvl1pPr>
          </a:lstStyle>
          <a:p>
            <a:pPr>
              <a:defRPr/>
            </a:pPr>
            <a:r>
              <a:rPr lang="fr-FR" smtClean="0">
                <a:solidFill>
                  <a:srgbClr val="585759"/>
                </a:solidFill>
              </a:rPr>
              <a:t>PLAN D'ACTION 2015</a:t>
            </a:r>
            <a:endParaRPr lang="fr-FR">
              <a:solidFill>
                <a:srgbClr val="585759"/>
              </a:solidFill>
            </a:endParaRPr>
          </a:p>
        </p:txBody>
      </p:sp>
      <p:sp>
        <p:nvSpPr>
          <p:cNvPr id="20" name="Line 14"/>
          <p:cNvSpPr>
            <a:spLocks noChangeShapeType="1"/>
          </p:cNvSpPr>
          <p:nvPr userDrawn="1"/>
        </p:nvSpPr>
        <p:spPr bwMode="gray">
          <a:xfrm>
            <a:off x="1109663" y="6508749"/>
            <a:ext cx="0" cy="144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4" tIns="45692" rIns="91384" bIns="45692"/>
          <a:lstStyle/>
          <a:p>
            <a:pPr fontAlgn="base">
              <a:spcBef>
                <a:spcPct val="0"/>
              </a:spcBef>
              <a:spcAft>
                <a:spcPct val="40000"/>
              </a:spcAft>
            </a:pPr>
            <a:endParaRPr lang="fr-FR" sz="1400">
              <a:solidFill>
                <a:srgbClr val="5857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re de la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9144000" cy="6860117"/>
            <a:chOff x="0" y="0"/>
            <a:chExt cx="5760" cy="3241"/>
          </a:xfrm>
        </p:grpSpPr>
        <p:pic>
          <p:nvPicPr>
            <p:cNvPr id="5" name="Picture 5" descr="Hintergrund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19"/>
            <a:stretch>
              <a:fillRect/>
            </a:stretch>
          </p:blipFill>
          <p:spPr bwMode="gray">
            <a:xfrm>
              <a:off x="0" y="0"/>
              <a:ext cx="1450" cy="3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Hintergrund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429" y="0"/>
              <a:ext cx="4331" cy="3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728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382" y="1341449"/>
            <a:ext cx="4238625" cy="1019175"/>
          </a:xfrm>
        </p:spPr>
        <p:txBody>
          <a:bodyPr tIns="0" bIns="0"/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dirty="0" smtClean="0"/>
              <a:t>Titre de la présentation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33382" y="2374903"/>
            <a:ext cx="4238625" cy="1054100"/>
          </a:xfrm>
        </p:spPr>
        <p:txBody>
          <a:bodyPr/>
          <a:lstStyle>
            <a:lvl1pPr marL="0" indent="0">
              <a:buFont typeface="Arial" pitchFamily="34" charset="0"/>
              <a:buNone/>
              <a:defRPr sz="1600"/>
            </a:lvl1pPr>
          </a:lstStyle>
          <a:p>
            <a:r>
              <a:rPr lang="fr-FR" dirty="0" smtClean="0"/>
              <a:t>Date, lieu, nom de l‘auteur</a:t>
            </a:r>
          </a:p>
        </p:txBody>
      </p:sp>
    </p:spTree>
    <p:extLst>
      <p:ext uri="{BB962C8B-B14F-4D97-AF65-F5344CB8AC3E}">
        <p14:creationId xmlns:p14="http://schemas.microsoft.com/office/powerpoint/2010/main" val="47913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ce Grise 1 colon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>
              <a:solidFill>
                <a:srgbClr val="585759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58E51-4C5C-42CF-9BBC-1A9B5B7BB28B}" type="slidenum">
              <a:rPr lang="fr-FR" smtClean="0">
                <a:solidFill>
                  <a:srgbClr val="585759">
                    <a:tint val="75000"/>
                  </a:srgbClr>
                </a:solidFill>
              </a:rPr>
              <a:pPr/>
              <a:t>‹N°›</a:t>
            </a:fld>
            <a:endParaRPr lang="fr-FR">
              <a:solidFill>
                <a:srgbClr val="585759">
                  <a:tint val="75000"/>
                </a:srgbClr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EED9450-1A81-42B5-9BE2-BF59AFD91366}" type="datetimeFigureOut">
              <a:rPr lang="fr-FR" smtClean="0">
                <a:solidFill>
                  <a:srgbClr val="585759">
                    <a:tint val="75000"/>
                  </a:srgbClr>
                </a:solidFill>
              </a:rPr>
              <a:pPr/>
              <a:t>24/03/2015</a:t>
            </a:fld>
            <a:endParaRPr lang="fr-FR">
              <a:solidFill>
                <a:srgbClr val="585759">
                  <a:tint val="75000"/>
                </a:srgbClr>
              </a:solidFill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395288" y="1521328"/>
            <a:ext cx="4140000" cy="4860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8021955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067944" y="6561139"/>
            <a:ext cx="2133600" cy="2968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585759"/>
                </a:solidFill>
              </a:rPr>
              <a:t>17.05.2013</a:t>
            </a:r>
            <a:endParaRPr lang="de-DE">
              <a:solidFill>
                <a:srgbClr val="58575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3277" y="6577014"/>
            <a:ext cx="2895600" cy="26330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585759"/>
                </a:solidFill>
              </a:rPr>
              <a:t>Présentation de l'entreprise 2013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00392" y="6561140"/>
            <a:ext cx="732458" cy="29686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6CB71-AB70-4B27-846D-2C61A3E94C71}" type="slidenum">
              <a:rPr lang="de-DE">
                <a:solidFill>
                  <a:srgbClr val="585759"/>
                </a:solidFill>
              </a:rPr>
              <a:pPr>
                <a:defRPr/>
              </a:pPr>
              <a:t>‹N°›</a:t>
            </a:fld>
            <a:endParaRPr lang="de-DE">
              <a:solidFill>
                <a:srgbClr val="5857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063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Chapit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HAPTER 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908050"/>
            <a:ext cx="4367213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3995738" y="6608763"/>
            <a:ext cx="1152525" cy="123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3492500" y="2636838"/>
            <a:ext cx="53292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95533454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 Bleu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58E51-4C5C-42CF-9BBC-1A9B5B7BB28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>
          <a:xfrm>
            <a:off x="395536" y="1521328"/>
            <a:ext cx="4140000" cy="48600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63521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58E51-4C5C-42CF-9BBC-1A9B5B7BB28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395288" y="1557338"/>
            <a:ext cx="8532000" cy="48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27576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Chapitre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3995738" y="6608763"/>
            <a:ext cx="1152525" cy="123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pic>
        <p:nvPicPr>
          <p:cNvPr id="3" name="Picture 7" descr="CHAPTER 0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908050"/>
            <a:ext cx="4365625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563888" y="2611512"/>
            <a:ext cx="5328000" cy="1152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10015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 G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58E51-4C5C-42CF-9BBC-1A9B5B7BB28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395288" y="1484313"/>
            <a:ext cx="8532000" cy="4860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013744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 Grise 1 colon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58E51-4C5C-42CF-9BBC-1A9B5B7BB28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395288" y="1521328"/>
            <a:ext cx="4140000" cy="4860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115076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74" name="Picture 10" descr="Hager Header01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333375"/>
            <a:ext cx="8582025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275" name="Picture 11" descr="Hager Header01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83"/>
          <a:stretch>
            <a:fillRect/>
          </a:stretch>
        </p:blipFill>
        <p:spPr bwMode="auto">
          <a:xfrm>
            <a:off x="250825" y="6561138"/>
            <a:ext cx="8582025" cy="10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263277" y="6577013"/>
            <a:ext cx="2895600" cy="263302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00392" y="6561139"/>
            <a:ext cx="732458" cy="296861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8E51-4C5C-42CF-9BBC-1A9B5B7BB28B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067944" y="6561139"/>
            <a:ext cx="2133600" cy="296862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D9450-1A81-42B5-9BE2-BF59AFD91366}" type="datetimeFigureOut">
              <a:rPr lang="fr-FR" smtClean="0"/>
              <a:t>24/03/2015</a:t>
            </a:fld>
            <a:endParaRPr lang="fr-FR"/>
          </a:p>
        </p:txBody>
      </p:sp>
      <p:sp>
        <p:nvSpPr>
          <p:cNvPr id="7" name="Espace réservé du titre 6"/>
          <p:cNvSpPr>
            <a:spLocks noGrp="1"/>
          </p:cNvSpPr>
          <p:nvPr>
            <p:ph type="title"/>
          </p:nvPr>
        </p:nvSpPr>
        <p:spPr>
          <a:xfrm>
            <a:off x="395536" y="768350"/>
            <a:ext cx="8532000" cy="64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395536" y="1600199"/>
            <a:ext cx="8532000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4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5" r:id="rId24"/>
    <p:sldLayoutId id="2147483686" r:id="rId25"/>
    <p:sldLayoutId id="2147483688" r:id="rId26"/>
    <p:sldLayoutId id="2147483697" r:id="rId27"/>
    <p:sldLayoutId id="2147483698" r:id="rId28"/>
  </p:sldLayoutIdLst>
  <p:transition spd="med"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58575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585759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585759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585759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585759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585759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585759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585759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585759"/>
          </a:solidFill>
          <a:latin typeface="Arial" charset="0"/>
        </a:defRPr>
      </a:lvl9pPr>
    </p:titleStyle>
    <p:bodyStyle>
      <a:lvl1pPr marL="176213" indent="-176213" algn="l" rtl="0" eaLnBrk="1" fontAlgn="base" hangingPunct="1">
        <a:spcBef>
          <a:spcPct val="20000"/>
        </a:spcBef>
        <a:spcAft>
          <a:spcPct val="0"/>
        </a:spcAft>
        <a:buClr>
          <a:srgbClr val="00AAE1"/>
        </a:buClr>
        <a:buFont typeface="Wingdings" pitchFamily="2" charset="2"/>
        <a:buChar char="§"/>
        <a:defRPr>
          <a:solidFill>
            <a:srgbClr val="585759"/>
          </a:solidFill>
          <a:latin typeface="+mn-lt"/>
          <a:ea typeface="+mn-ea"/>
          <a:cs typeface="+mn-cs"/>
        </a:defRPr>
      </a:lvl1pPr>
      <a:lvl2pPr marL="322263" indent="-1444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>
          <a:solidFill>
            <a:srgbClr val="585759"/>
          </a:solidFill>
          <a:latin typeface="+mn-lt"/>
        </a:defRPr>
      </a:lvl2pPr>
      <a:lvl3pPr marL="488950" indent="-1651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>
          <a:solidFill>
            <a:srgbClr val="585759"/>
          </a:solidFill>
          <a:latin typeface="+mn-lt"/>
        </a:defRPr>
      </a:lvl3pPr>
      <a:lvl4pPr marL="646113" indent="-1555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>
          <a:solidFill>
            <a:srgbClr val="585759"/>
          </a:solidFill>
          <a:latin typeface="+mn-lt"/>
        </a:defRPr>
      </a:lvl4pPr>
      <a:lvl5pPr marL="811213" indent="-1635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>
          <a:solidFill>
            <a:srgbClr val="585759"/>
          </a:solidFill>
          <a:latin typeface="+mn-lt"/>
        </a:defRPr>
      </a:lvl5pPr>
      <a:lvl6pPr marL="1268413" indent="-1635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>
          <a:solidFill>
            <a:srgbClr val="585759"/>
          </a:solidFill>
          <a:latin typeface="+mn-lt"/>
        </a:defRPr>
      </a:lvl6pPr>
      <a:lvl7pPr marL="1725613" indent="-1635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>
          <a:solidFill>
            <a:srgbClr val="585759"/>
          </a:solidFill>
          <a:latin typeface="+mn-lt"/>
        </a:defRPr>
      </a:lvl7pPr>
      <a:lvl8pPr marL="2182813" indent="-1635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>
          <a:solidFill>
            <a:srgbClr val="585759"/>
          </a:solidFill>
          <a:latin typeface="+mn-lt"/>
        </a:defRPr>
      </a:lvl8pPr>
      <a:lvl9pPr marL="2640013" indent="-1635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>
          <a:solidFill>
            <a:srgbClr val="585759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33386" y="218027"/>
            <a:ext cx="7205663" cy="49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692" rIns="0" bIns="4569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dirty="0" smtClean="0"/>
              <a:t>Titre: Arial, 20pt</a:t>
            </a:r>
            <a:endParaRPr lang="de-DE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33378" y="1600201"/>
            <a:ext cx="8470900" cy="461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15872" marR="0" lvl="0" indent="-215872" algn="l" defTabSz="9138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>
                <a:srgbClr val="585759"/>
              </a:buClr>
              <a:buSzPct val="90000"/>
              <a:buFontTx/>
              <a:buBlip>
                <a:blip r:embed="rId8"/>
              </a:buBlip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857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Premier niveau: Arial, 14pt</a:t>
            </a:r>
          </a:p>
          <a:p>
            <a:pPr marL="413750" marR="0" lvl="1" indent="-179280" algn="l" defTabSz="9138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76"/>
              </a:spcAft>
              <a:buClr>
                <a:srgbClr val="00AAE1"/>
              </a:buClr>
              <a:buSzPct val="100000"/>
              <a:buFont typeface="Arial" pitchFamily="34" charset="0"/>
              <a:buChar char="-"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85759"/>
                </a:solidFill>
                <a:effectLst/>
                <a:uLnTx/>
                <a:uFillTx/>
                <a:latin typeface="+mn-lt"/>
                <a:cs typeface="+mn-cs"/>
              </a:rPr>
              <a:t>Deuxième niveau: Arial 12pt</a:t>
            </a:r>
          </a:p>
          <a:p>
            <a:pPr marL="539676" marR="0" lvl="2" indent="-179892" algn="l" defTabSz="9138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76"/>
              </a:spcAft>
              <a:buClr>
                <a:srgbClr val="00AAE1"/>
              </a:buClr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85759"/>
                </a:solidFill>
                <a:effectLst/>
                <a:uLnTx/>
                <a:uFillTx/>
                <a:latin typeface="+mn-lt"/>
                <a:cs typeface="+mn-cs"/>
              </a:rPr>
              <a:t>Troisième niveau</a:t>
            </a:r>
          </a:p>
          <a:p>
            <a:pPr marL="719568" marR="0" lvl="3" indent="-179892" algn="l" defTabSz="9138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>
                <a:srgbClr val="00AAE1"/>
              </a:buClr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85759"/>
                </a:solidFill>
                <a:effectLst/>
                <a:uLnTx/>
                <a:uFillTx/>
                <a:latin typeface="+mn-lt"/>
                <a:cs typeface="+mn-cs"/>
              </a:rPr>
              <a:t>Quatrième niveau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485189" y="6512984"/>
            <a:ext cx="323850" cy="10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spcAft>
                <a:spcPct val="0"/>
              </a:spcAft>
              <a:defRPr sz="800"/>
            </a:lvl1pPr>
          </a:lstStyle>
          <a:p>
            <a:pPr fontAlgn="base">
              <a:spcBef>
                <a:spcPct val="0"/>
              </a:spcBef>
              <a:defRPr/>
            </a:pPr>
            <a:fld id="{BA59AF06-ABF0-4DDF-93D4-65AD468F6B9F}" type="slidenum">
              <a:rPr lang="de-DE">
                <a:solidFill>
                  <a:srgbClr val="585759"/>
                </a:solidFill>
              </a:rPr>
              <a:pPr fontAlgn="base">
                <a:spcBef>
                  <a:spcPct val="0"/>
                </a:spcBef>
                <a:defRPr/>
              </a:pPr>
              <a:t>‹N°›</a:t>
            </a:fld>
            <a:endParaRPr lang="de-DE" dirty="0">
              <a:solidFill>
                <a:srgbClr val="585759"/>
              </a:solidFill>
            </a:endParaRPr>
          </a:p>
        </p:txBody>
      </p:sp>
      <p:sp>
        <p:nvSpPr>
          <p:cNvPr id="2053" name="Freeform 6"/>
          <p:cNvSpPr>
            <a:spLocks/>
          </p:cNvSpPr>
          <p:nvPr/>
        </p:nvSpPr>
        <p:spPr bwMode="gray">
          <a:xfrm>
            <a:off x="333378" y="607485"/>
            <a:ext cx="8470900" cy="160867"/>
          </a:xfrm>
          <a:custGeom>
            <a:avLst/>
            <a:gdLst>
              <a:gd name="T0" fmla="*/ 2147483647 w 4134"/>
              <a:gd name="T1" fmla="*/ 0 h 79"/>
              <a:gd name="T2" fmla="*/ 2147483647 w 4134"/>
              <a:gd name="T3" fmla="*/ 2147483647 h 79"/>
              <a:gd name="T4" fmla="*/ 0 w 4134"/>
              <a:gd name="T5" fmla="*/ 2147483647 h 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134" h="79">
                <a:moveTo>
                  <a:pt x="4134" y="0"/>
                </a:moveTo>
                <a:cubicBezTo>
                  <a:pt x="4134" y="43"/>
                  <a:pt x="4098" y="79"/>
                  <a:pt x="4055" y="79"/>
                </a:cubicBezTo>
                <a:cubicBezTo>
                  <a:pt x="0" y="79"/>
                  <a:pt x="0" y="79"/>
                  <a:pt x="0" y="79"/>
                </a:cubicBezTo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4" tIns="45692" rIns="91384" bIns="45692"/>
          <a:lstStyle/>
          <a:p>
            <a:pPr fontAlgn="base">
              <a:spcBef>
                <a:spcPct val="0"/>
              </a:spcBef>
              <a:spcAft>
                <a:spcPct val="40000"/>
              </a:spcAft>
            </a:pPr>
            <a:endParaRPr lang="fr-FR" sz="1400">
              <a:solidFill>
                <a:srgbClr val="585759"/>
              </a:solidFill>
            </a:endParaRPr>
          </a:p>
        </p:txBody>
      </p:sp>
      <p:sp>
        <p:nvSpPr>
          <p:cNvPr id="2054" name="Freeform 7"/>
          <p:cNvSpPr>
            <a:spLocks/>
          </p:cNvSpPr>
          <p:nvPr/>
        </p:nvSpPr>
        <p:spPr bwMode="gray">
          <a:xfrm flipH="1" flipV="1">
            <a:off x="333378" y="6392333"/>
            <a:ext cx="8470900" cy="162984"/>
          </a:xfrm>
          <a:custGeom>
            <a:avLst/>
            <a:gdLst>
              <a:gd name="T0" fmla="*/ 2147483647 w 4134"/>
              <a:gd name="T1" fmla="*/ 0 h 79"/>
              <a:gd name="T2" fmla="*/ 2147483647 w 4134"/>
              <a:gd name="T3" fmla="*/ 2147483647 h 79"/>
              <a:gd name="T4" fmla="*/ 0 w 4134"/>
              <a:gd name="T5" fmla="*/ 2147483647 h 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134" h="79">
                <a:moveTo>
                  <a:pt x="4134" y="0"/>
                </a:moveTo>
                <a:cubicBezTo>
                  <a:pt x="4134" y="43"/>
                  <a:pt x="4098" y="79"/>
                  <a:pt x="4055" y="79"/>
                </a:cubicBezTo>
                <a:cubicBezTo>
                  <a:pt x="0" y="79"/>
                  <a:pt x="0" y="79"/>
                  <a:pt x="0" y="79"/>
                </a:cubicBezTo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4" tIns="45692" rIns="91384" bIns="45692"/>
          <a:lstStyle/>
          <a:p>
            <a:pPr fontAlgn="base">
              <a:spcBef>
                <a:spcPct val="0"/>
              </a:spcBef>
              <a:spcAft>
                <a:spcPct val="40000"/>
              </a:spcAft>
            </a:pPr>
            <a:endParaRPr lang="fr-FR" sz="1400">
              <a:solidFill>
                <a:srgbClr val="585759"/>
              </a:solidFill>
            </a:endParaRPr>
          </a:p>
        </p:txBody>
      </p:sp>
      <p:pic>
        <p:nvPicPr>
          <p:cNvPr id="2059" name="Picture 13" descr="Hager-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885113" y="313268"/>
            <a:ext cx="749300" cy="33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8"/>
          <p:cNvSpPr>
            <a:spLocks noChangeShapeType="1"/>
          </p:cNvSpPr>
          <p:nvPr/>
        </p:nvSpPr>
        <p:spPr bwMode="gray">
          <a:xfrm>
            <a:off x="1109663" y="6508749"/>
            <a:ext cx="0" cy="144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4" tIns="45692" rIns="91384" bIns="45692"/>
          <a:lstStyle/>
          <a:p>
            <a:pPr fontAlgn="base">
              <a:spcBef>
                <a:spcPct val="0"/>
              </a:spcBef>
              <a:spcAft>
                <a:spcPct val="40000"/>
              </a:spcAft>
            </a:pPr>
            <a:endParaRPr lang="fr-FR" sz="1400">
              <a:solidFill>
                <a:srgbClr val="585759"/>
              </a:solidFill>
            </a:endParaRP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91975" y="6508749"/>
            <a:ext cx="720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107935" bIns="0" numCol="1" anchor="ctr" anchorCtr="0" compatLnSpc="1">
            <a:prstTxWarp prst="textNoShape">
              <a:avLst/>
            </a:prstTxWarp>
          </a:bodyPr>
          <a:lstStyle>
            <a:lvl1pPr algn="r">
              <a:spcAft>
                <a:spcPct val="0"/>
              </a:spcAft>
              <a:defRPr sz="800"/>
            </a:lvl1pPr>
          </a:lstStyle>
          <a:p>
            <a:pPr fontAlgn="base">
              <a:spcBef>
                <a:spcPct val="0"/>
              </a:spcBef>
              <a:defRPr/>
            </a:pPr>
            <a:fld id="{F2EE9DA6-3AE8-4F8C-810C-B497870DAD3F}" type="datetime1">
              <a:rPr lang="fr-FR" smtClean="0">
                <a:solidFill>
                  <a:srgbClr val="585759"/>
                </a:solidFill>
              </a:rPr>
              <a:pPr fontAlgn="base">
                <a:spcBef>
                  <a:spcPct val="0"/>
                </a:spcBef>
                <a:defRPr/>
              </a:pPr>
              <a:t>24/03/2015</a:t>
            </a:fld>
            <a:endParaRPr lang="de-DE" dirty="0">
              <a:solidFill>
                <a:srgbClr val="585759"/>
              </a:solidFill>
            </a:endParaRPr>
          </a:p>
        </p:txBody>
      </p:sp>
      <p:sp>
        <p:nvSpPr>
          <p:cNvPr id="18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109663" y="6508749"/>
            <a:ext cx="2340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7935" tIns="0" rIns="0" bIns="0" numCol="1" anchor="ctr" anchorCtr="0" compatLnSpc="1">
            <a:prstTxWarp prst="textNoShape">
              <a:avLst/>
            </a:prstTxWarp>
          </a:bodyPr>
          <a:lstStyle>
            <a:lvl1pPr>
              <a:spcAft>
                <a:spcPct val="0"/>
              </a:spcAft>
              <a:defRPr sz="800"/>
            </a:lvl1pPr>
          </a:lstStyle>
          <a:p>
            <a:pPr fontAlgn="base">
              <a:spcBef>
                <a:spcPct val="0"/>
              </a:spcBef>
              <a:defRPr/>
            </a:pPr>
            <a:r>
              <a:rPr lang="fr-FR" smtClean="0">
                <a:solidFill>
                  <a:srgbClr val="585759"/>
                </a:solidFill>
              </a:rPr>
              <a:t>PLAN D'ACTION 2015</a:t>
            </a:r>
            <a:endParaRPr lang="fr-FR">
              <a:solidFill>
                <a:srgbClr val="585759"/>
              </a:solidFill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gray">
          <a:xfrm>
            <a:off x="1109663" y="6508749"/>
            <a:ext cx="0" cy="144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4" tIns="45692" rIns="91384" bIns="45692"/>
          <a:lstStyle/>
          <a:p>
            <a:pPr fontAlgn="base">
              <a:spcBef>
                <a:spcPct val="0"/>
              </a:spcBef>
              <a:spcAft>
                <a:spcPct val="40000"/>
              </a:spcAft>
            </a:pPr>
            <a:endParaRPr lang="fr-FR" sz="1400">
              <a:solidFill>
                <a:srgbClr val="5857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6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6926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6pPr>
      <a:lvl7pPr marL="913851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7pPr>
      <a:lvl8pPr marL="1370776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8pPr>
      <a:lvl9pPr marL="1827701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15872" marR="0" indent="-215872" algn="l" defTabSz="913851" rtl="0" eaLnBrk="0" fontAlgn="base" latinLnBrk="0" hangingPunct="0">
        <a:lnSpc>
          <a:spcPct val="100000"/>
        </a:lnSpc>
        <a:spcBef>
          <a:spcPct val="0"/>
        </a:spcBef>
        <a:spcAft>
          <a:spcPct val="40000"/>
        </a:spcAft>
        <a:buClr>
          <a:srgbClr val="585759"/>
        </a:buClr>
        <a:buSzPct val="90000"/>
        <a:buFontTx/>
        <a:buBlip>
          <a:blip r:embed="rId8"/>
        </a:buBlip>
        <a:tabLst/>
        <a:defRPr lang="fr-FR" sz="1400" noProof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413750" marR="0" indent="-179280" algn="l" defTabSz="913851" rtl="0" eaLnBrk="0" fontAlgn="base" latinLnBrk="0" hangingPunct="0">
        <a:lnSpc>
          <a:spcPct val="100000"/>
        </a:lnSpc>
        <a:spcBef>
          <a:spcPct val="0"/>
        </a:spcBef>
        <a:spcAft>
          <a:spcPts val="576"/>
        </a:spcAft>
        <a:buClr>
          <a:srgbClr val="00AAE1"/>
        </a:buClr>
        <a:buSzPct val="100000"/>
        <a:buFont typeface="Arial" pitchFamily="34" charset="0"/>
        <a:buChar char="-"/>
        <a:tabLst/>
        <a:defRPr sz="1200">
          <a:solidFill>
            <a:schemeClr val="tx1"/>
          </a:solidFill>
          <a:latin typeface="+mn-lt"/>
          <a:cs typeface="+mn-cs"/>
        </a:defRPr>
      </a:lvl2pPr>
      <a:lvl3pPr marL="539676" marR="0" indent="-179892" algn="l" defTabSz="913851" rtl="0" eaLnBrk="0" fontAlgn="base" latinLnBrk="0" hangingPunct="0">
        <a:lnSpc>
          <a:spcPct val="100000"/>
        </a:lnSpc>
        <a:spcBef>
          <a:spcPct val="0"/>
        </a:spcBef>
        <a:spcAft>
          <a:spcPts val="576"/>
        </a:spcAft>
        <a:buClr>
          <a:srgbClr val="00AAE1"/>
        </a:buClr>
        <a:buSzTx/>
        <a:buFontTx/>
        <a:buChar char="-"/>
        <a:tabLst/>
        <a:defRPr sz="1200">
          <a:solidFill>
            <a:schemeClr val="tx1"/>
          </a:solidFill>
          <a:latin typeface="+mn-lt"/>
          <a:cs typeface="+mn-cs"/>
        </a:defRPr>
      </a:lvl3pPr>
      <a:lvl4pPr marL="719568" marR="0" indent="-179892" algn="l" defTabSz="913851" rtl="0" eaLnBrk="0" fontAlgn="base" latinLnBrk="0" hangingPunct="0">
        <a:lnSpc>
          <a:spcPct val="100000"/>
        </a:lnSpc>
        <a:spcBef>
          <a:spcPct val="0"/>
        </a:spcBef>
        <a:spcAft>
          <a:spcPct val="40000"/>
        </a:spcAft>
        <a:buClr>
          <a:srgbClr val="00AAE1"/>
        </a:buClr>
        <a:buSzTx/>
        <a:buFontTx/>
        <a:buChar char="-"/>
        <a:tabLst/>
        <a:defRPr sz="1200">
          <a:solidFill>
            <a:schemeClr val="tx1"/>
          </a:solidFill>
          <a:latin typeface="+mn-lt"/>
          <a:cs typeface="+mn-cs"/>
        </a:defRPr>
      </a:lvl4pPr>
      <a:lvl5pPr marL="804379" indent="-179280" algn="l" rtl="0" eaLnBrk="0" fontAlgn="base" hangingPunct="0">
        <a:spcBef>
          <a:spcPts val="1200"/>
        </a:spcBef>
        <a:spcAft>
          <a:spcPts val="0"/>
        </a:spcAft>
        <a:buClr>
          <a:schemeClr val="accent1"/>
        </a:buClr>
        <a:buFont typeface="Arial" charset="0"/>
        <a:buChar char="»"/>
        <a:defRPr sz="1200">
          <a:solidFill>
            <a:schemeClr val="tx1"/>
          </a:solidFill>
          <a:latin typeface="+mn-lt"/>
          <a:cs typeface="+mn-cs"/>
        </a:defRPr>
      </a:lvl5pPr>
      <a:lvl6pPr marL="1169284" indent="-157069" algn="l" rtl="0" fontAlgn="base"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1626208" indent="-157069" algn="l" rtl="0" fontAlgn="base"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2083136" indent="-157069" algn="l" rtl="0" fontAlgn="base"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2540061" indent="-157069" algn="l" rtl="0" fontAlgn="base"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38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6" algn="l" defTabSz="9138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1" algn="l" defTabSz="9138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7" algn="l" defTabSz="9138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2" algn="l" defTabSz="9138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78" algn="l" defTabSz="9138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3" algn="l" defTabSz="9138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hyperlink" Target="../../../../Formation/Formabric/Installations%20communicantes/Produits%20d'entrees/Kallysta/Info%20Kallysta.pps#-1,3,Pr&#233;sentation PowerPoint" TargetMode="External"/><Relationship Id="rId11" Type="http://schemas.openxmlformats.org/officeDocument/2006/relationships/image" Target="../media/image48.jpeg"/><Relationship Id="rId5" Type="http://schemas.openxmlformats.org/officeDocument/2006/relationships/image" Target="../media/image43.pn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microsoft.com/office/2007/relationships/hdphoto" Target="../media/hdphoto1.wdp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56.png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5.png"/><Relationship Id="rId5" Type="http://schemas.microsoft.com/office/2007/relationships/hdphoto" Target="../media/hdphoto1.wdp"/><Relationship Id="rId10" Type="http://schemas.openxmlformats.org/officeDocument/2006/relationships/image" Target="../media/image78.jpeg"/><Relationship Id="rId4" Type="http://schemas.openxmlformats.org/officeDocument/2006/relationships/image" Target="../media/image55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42.jpeg"/><Relationship Id="rId1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4.jpeg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hyperlink" Target="../../../../Formation/Formabric/Installations%20communicantes/Produits%20d'entrees/Kallysta/Info%20Kallysta.pps#-1,3,Pr&#233;sentation PowerPoint" TargetMode="External"/><Relationship Id="rId10" Type="http://schemas.openxmlformats.org/officeDocument/2006/relationships/image" Target="../media/image85.png"/><Relationship Id="rId19" Type="http://schemas.openxmlformats.org/officeDocument/2006/relationships/image" Target="../media/image47.jpe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jpe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09.png"/><Relationship Id="rId18" Type="http://schemas.openxmlformats.org/officeDocument/2006/relationships/image" Target="../media/image43.png"/><Relationship Id="rId3" Type="http://schemas.openxmlformats.org/officeDocument/2006/relationships/image" Target="../media/image41.jpeg"/><Relationship Id="rId21" Type="http://schemas.openxmlformats.org/officeDocument/2006/relationships/image" Target="../media/image45.jpe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42.jpeg"/><Relationship Id="rId25" Type="http://schemas.openxmlformats.org/officeDocument/2006/relationships/image" Target="../media/image11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2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24" Type="http://schemas.openxmlformats.org/officeDocument/2006/relationships/image" Target="../media/image48.jpeg"/><Relationship Id="rId5" Type="http://schemas.openxmlformats.org/officeDocument/2006/relationships/image" Target="../media/image80.png"/><Relationship Id="rId15" Type="http://schemas.openxmlformats.org/officeDocument/2006/relationships/image" Target="../media/image111.png"/><Relationship Id="rId23" Type="http://schemas.openxmlformats.org/officeDocument/2006/relationships/image" Target="../media/image47.jpeg"/><Relationship Id="rId10" Type="http://schemas.openxmlformats.org/officeDocument/2006/relationships/image" Target="../media/image85.png"/><Relationship Id="rId19" Type="http://schemas.openxmlformats.org/officeDocument/2006/relationships/hyperlink" Target="../../../../Formation/Formabric/Installations%20communicantes/Produits%20d'entrees/Kallysta/Info%20Kallysta.pps#-1,3,Pr&#233;sentation PowerPoint" TargetMode="External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110.jpeg"/><Relationship Id="rId22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jpeg"/><Relationship Id="rId3" Type="http://schemas.openxmlformats.org/officeDocument/2006/relationships/image" Target="../media/image114.png"/><Relationship Id="rId7" Type="http://schemas.openxmlformats.org/officeDocument/2006/relationships/image" Target="../media/image113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7.png"/><Relationship Id="rId11" Type="http://schemas.openxmlformats.org/officeDocument/2006/relationships/image" Target="../media/image121.png"/><Relationship Id="rId5" Type="http://schemas.openxmlformats.org/officeDocument/2006/relationships/image" Target="../media/image116.png"/><Relationship Id="rId10" Type="http://schemas.openxmlformats.org/officeDocument/2006/relationships/image" Target="../media/image120.png"/><Relationship Id="rId4" Type="http://schemas.openxmlformats.org/officeDocument/2006/relationships/image" Target="../media/image115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jpe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09.png"/><Relationship Id="rId18" Type="http://schemas.openxmlformats.org/officeDocument/2006/relationships/image" Target="../media/image42.jpeg"/><Relationship Id="rId26" Type="http://schemas.openxmlformats.org/officeDocument/2006/relationships/image" Target="../media/image132.png"/><Relationship Id="rId3" Type="http://schemas.openxmlformats.org/officeDocument/2006/relationships/image" Target="../media/image41.jpeg"/><Relationship Id="rId21" Type="http://schemas.openxmlformats.org/officeDocument/2006/relationships/image" Target="../media/image44.jpe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131.png"/><Relationship Id="rId25" Type="http://schemas.openxmlformats.org/officeDocument/2006/relationships/image" Target="../media/image48.jpeg"/><Relationship Id="rId33" Type="http://schemas.openxmlformats.org/officeDocument/2006/relationships/image" Target="../media/image11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12.jpeg"/><Relationship Id="rId20" Type="http://schemas.openxmlformats.org/officeDocument/2006/relationships/hyperlink" Target="../../../../Formation/Formabric/Installations%20communicantes/Produits%20d'entrees/Kallysta/Info%20Kallysta.pps#-1,3,Pr&#233;sentation PowerPoint" TargetMode="External"/><Relationship Id="rId29" Type="http://schemas.openxmlformats.org/officeDocument/2006/relationships/image" Target="../media/image135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24" Type="http://schemas.openxmlformats.org/officeDocument/2006/relationships/image" Target="../media/image47.jpeg"/><Relationship Id="rId32" Type="http://schemas.openxmlformats.org/officeDocument/2006/relationships/image" Target="../media/image138.png"/><Relationship Id="rId5" Type="http://schemas.openxmlformats.org/officeDocument/2006/relationships/image" Target="../media/image80.png"/><Relationship Id="rId15" Type="http://schemas.openxmlformats.org/officeDocument/2006/relationships/image" Target="../media/image111.png"/><Relationship Id="rId23" Type="http://schemas.openxmlformats.org/officeDocument/2006/relationships/image" Target="../media/image46.jpeg"/><Relationship Id="rId28" Type="http://schemas.openxmlformats.org/officeDocument/2006/relationships/image" Target="../media/image134.jpeg"/><Relationship Id="rId10" Type="http://schemas.openxmlformats.org/officeDocument/2006/relationships/image" Target="../media/image85.png"/><Relationship Id="rId19" Type="http://schemas.openxmlformats.org/officeDocument/2006/relationships/image" Target="../media/image43.png"/><Relationship Id="rId31" Type="http://schemas.openxmlformats.org/officeDocument/2006/relationships/image" Target="../media/image137.jpe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110.jpeg"/><Relationship Id="rId22" Type="http://schemas.openxmlformats.org/officeDocument/2006/relationships/image" Target="../media/image45.jpeg"/><Relationship Id="rId27" Type="http://schemas.openxmlformats.org/officeDocument/2006/relationships/image" Target="../media/image133.png"/><Relationship Id="rId30" Type="http://schemas.openxmlformats.org/officeDocument/2006/relationships/image" Target="../media/image1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3.jpe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wmf"/><Relationship Id="rId13" Type="http://schemas.openxmlformats.org/officeDocument/2006/relationships/image" Target="../media/image163.png"/><Relationship Id="rId3" Type="http://schemas.microsoft.com/office/2007/relationships/hdphoto" Target="../media/hdphoto3.wdp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4.xml"/><Relationship Id="rId6" Type="http://schemas.openxmlformats.org/officeDocument/2006/relationships/hyperlink" Target="../Videos/cg67_logment_adapte-master.mov" TargetMode="External"/><Relationship Id="rId11" Type="http://schemas.openxmlformats.org/officeDocument/2006/relationships/image" Target="../media/image161.png"/><Relationship Id="rId5" Type="http://schemas.openxmlformats.org/officeDocument/2006/relationships/image" Target="../media/image156.png"/><Relationship Id="rId10" Type="http://schemas.openxmlformats.org/officeDocument/2006/relationships/image" Target="../media/image160.png"/><Relationship Id="rId4" Type="http://schemas.openxmlformats.org/officeDocument/2006/relationships/image" Target="../media/image155.png"/><Relationship Id="rId9" Type="http://schemas.openxmlformats.org/officeDocument/2006/relationships/image" Target="../media/image1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7.jpeg"/><Relationship Id="rId11" Type="http://schemas.openxmlformats.org/officeDocument/2006/relationships/image" Target="../media/image171.jpeg"/><Relationship Id="rId5" Type="http://schemas.openxmlformats.org/officeDocument/2006/relationships/image" Target="../media/image166.jpeg"/><Relationship Id="rId10" Type="http://schemas.openxmlformats.org/officeDocument/2006/relationships/image" Target="../media/image55.png"/><Relationship Id="rId4" Type="http://schemas.openxmlformats.org/officeDocument/2006/relationships/image" Target="../media/image165.jpeg"/><Relationship Id="rId9" Type="http://schemas.openxmlformats.org/officeDocument/2006/relationships/image" Target="../media/image1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hyperlink" Target="file:///C:\Formation\Formabric2\_Panoramix\Panoramix_navigateur.pps" TargetMode="External"/><Relationship Id="rId4" Type="http://schemas.openxmlformats.org/officeDocument/2006/relationships/hyperlink" Target="file:///C:\Panorama\Hager_PANORAMA.pps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00.png"/><Relationship Id="rId7" Type="http://schemas.openxmlformats.org/officeDocument/2006/relationships/image" Target="../media/image177.jpeg"/><Relationship Id="rId12" Type="http://schemas.openxmlformats.org/officeDocument/2006/relationships/image" Target="../media/image18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6.jpeg"/><Relationship Id="rId11" Type="http://schemas.openxmlformats.org/officeDocument/2006/relationships/image" Target="../media/image181.png"/><Relationship Id="rId5" Type="http://schemas.openxmlformats.org/officeDocument/2006/relationships/image" Target="../media/image175.jpeg"/><Relationship Id="rId10" Type="http://schemas.openxmlformats.org/officeDocument/2006/relationships/image" Target="../media/image180.jpeg"/><Relationship Id="rId4" Type="http://schemas.openxmlformats.org/officeDocument/2006/relationships/image" Target="../media/image101.png"/><Relationship Id="rId9" Type="http://schemas.openxmlformats.org/officeDocument/2006/relationships/image" Target="../media/image1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tur-en-seine.fr/fens2013/files/2013/03/fieec-logo-pantone-300x144.jpg" TargetMode="External"/><Relationship Id="rId7" Type="http://schemas.openxmlformats.org/officeDocument/2006/relationships/image" Target="../media/image187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hyperlink" Target="file:///C:\Formation\Formabric2\_Panoramix\Panoramix_navigateur.pps" TargetMode="External"/><Relationship Id="rId4" Type="http://schemas.openxmlformats.org/officeDocument/2006/relationships/hyperlink" Target="file:///C:\Panorama\Hager_PANORAMA.pp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Panorama\Hager_PANORAMA.pps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jpeg"/><Relationship Id="rId4" Type="http://schemas.openxmlformats.org/officeDocument/2006/relationships/hyperlink" Target="file:///C:\Formation\Formabric2\_Panoramix\Panoramix_navigateur.pp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file:///C:\Formation\Formabric2\_Panoramix\Panoramix_navigateur.pps" TargetMode="External"/><Relationship Id="rId7" Type="http://schemas.openxmlformats.org/officeDocument/2006/relationships/diagramColors" Target="../diagrams/colors1.xml"/><Relationship Id="rId2" Type="http://schemas.openxmlformats.org/officeDocument/2006/relationships/hyperlink" Target="file:///C:\Panorama\Hager_PANORAMA.pps" TargetMode="Externa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1.jpeg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5" Type="http://schemas.openxmlformats.org/officeDocument/2006/relationships/hyperlink" Target="file:///C:\Formation\Formabric2\_Panoramix\Panoramix_navigateur.pps" TargetMode="External"/><Relationship Id="rId4" Type="http://schemas.openxmlformats.org/officeDocument/2006/relationships/hyperlink" Target="file:///C:\Panorama\Hager_PANORAMA.pp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image" Target="../media/image29.jpeg"/><Relationship Id="rId3" Type="http://schemas.openxmlformats.org/officeDocument/2006/relationships/diagramData" Target="../diagrams/data2.xml"/><Relationship Id="rId21" Type="http://schemas.openxmlformats.org/officeDocument/2006/relationships/image" Target="../media/image32.png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5" Type="http://schemas.openxmlformats.org/officeDocument/2006/relationships/hyperlink" Target="file:///C:\Formation\Formabric2\_Panoramix\Panoramix_navigateur.pps" TargetMode="Externa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4.xml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24" Type="http://schemas.openxmlformats.org/officeDocument/2006/relationships/hyperlink" Target="file:///C:\Panorama\Hager_PANORAMA.pps" TargetMode="Externa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23" Type="http://schemas.openxmlformats.org/officeDocument/2006/relationships/image" Target="../media/image34.jpeg"/><Relationship Id="rId10" Type="http://schemas.openxmlformats.org/officeDocument/2006/relationships/diagramQuickStyle" Target="../diagrams/quickStyle3.xml"/><Relationship Id="rId19" Type="http://schemas.openxmlformats.org/officeDocument/2006/relationships/image" Target="../media/image30.jpeg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hyperlink" Target="../Videos/cg67_logment_adapte-master.mov" TargetMode="External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2400" i="1" kern="1200" dirty="0" smtClean="0">
                <a:ea typeface="+mn-ea"/>
                <a:cs typeface="+mn-cs"/>
              </a:rPr>
              <a:t>Des </a:t>
            </a:r>
            <a:r>
              <a:rPr lang="fr-FR" sz="2400" i="1" kern="1200" dirty="0">
                <a:ea typeface="+mn-ea"/>
                <a:cs typeface="+mn-cs"/>
              </a:rPr>
              <a:t>solutions pour bien vivre et bien vieillir chez </a:t>
            </a:r>
            <a:r>
              <a:rPr lang="fr-FR" sz="2400" i="1" kern="1200" dirty="0" smtClean="0">
                <a:ea typeface="+mn-ea"/>
                <a:cs typeface="+mn-cs"/>
              </a:rPr>
              <a:t>soi</a:t>
            </a:r>
            <a:endParaRPr lang="fr-FR" sz="2400" i="1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154" name="Picture 98" descr="AP1_AmbianceVDI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274716"/>
            <a:ext cx="1377950" cy="19192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AutoShape 244" descr="data:image/jpeg;base64,/9j/4AAQSkZJRgABAQAAAQABAAD/2wCEAAkGBhASEA8PERAPDw8PEA0PEBAPDQ8QEBAPFBAVFBQQEhIXGyYeFxkkGRISHy8gIygpLCwsFR4xNTAqNSYrLCoBCQoKDgwNFA8PFCkYFBgpKS81NSkpKSksLC41KSk1KS4pNS0pKSkpLCspKSs1KS81NikuNTYuKSwzLiksKSk1Kf/AABEIALUBFgMBIgACEQEDEQH/xAAcAAEAAgMBAQEAAAAAAAAAAAAABAUBAwYCBwj/xABEEAACAQIBBwcJBAgHAQAAAAAAAQIDEQQFEiExQVFxBmGBkaGxwRMiIzJCUnKy0WKCkvAHM0NTY6LC4RUWJHOD0tMU/8QAFwEBAQEBAAAAAAAAAAAAAAAAAAECA//EABoRAQEBAQADAAAAAAAAAAAAAAABEQIDEjH/2gAMAwEAAhEDEQA/APuIAAAAAAAAAAAAAAAABU5dx+bFQi1eT85Jq6jbb2ATpY6mtGdd7c1OVuNtRqllSOxN9MV437CmznKMVdpWvodrvRtMOjHar/E3P5mzWCwqZdWq8E92dnPq0M1SyzPYpPhSlFdclbtI6dtC0LctC6kYGDdLK1bZF9Lpruk+48PH198V/wAkv+h4ZgDLxdf94v534o1urV/e/wAk/wD0MmGUe8LiqkKkLzzk2k/Nce+TvoudMcnUerj/AEs6tMzRkAEAAAAAAAAAAAAAAAAAAAAAAAAAAAAABAy3XlCjJx0NuMb8zek5RzudTygXoJczp/OjlUags6Pqw+H6Gw10PVhwfebGUDDM2POFw8q83GLcaUHadRa5S2wg+9ga514p5t1ne6tMvwrSa3jaadnJRe6V4fNY6WhgKdOOZCKittlpb3t62zguV+Jw95RVak5rQ4qpGTT3O2omi+MHzfJnKqphppXdShfzqbd7LfTfsvm1PtX0TDYmFSEakGpQnFSjJbU/zqKM1dS4x70vE6jDSvCD3xi+xHMVdXTF9TTOjwD9FT+CK6lYzRIABAAAAAAAAAAAAAAAAAAAAAAAAAAAAAAQMur/AE9T7nzxOTR1uWl6CpwT6pI5JazUFnhvVhwfezaacL6sfveJvKiHlOu4U/N9epKNKHNKW3oSk+g6XJ2DVKlCnHVGKXF7WcblrFZtbCX1Rdar0xUEvnZLXLJRTd72TfGyuSjlf0s/pG8jnYWlJpJuFTMlmyq1LaaedshHRfe3bj8b/wA3Ym904RXuqjTceHnJvtHK/FyqYqec7uKj0yks+T6XJlK01s1rcRXf5IylDF052Sp16SUpwV82dO6Xlad9Ks2lKLva6a0Xt3/6PMc8yph5P1fSw5k3aaXTmv7zPjHJOrNY3DqPtzdJr3o1Iyg0+h9h9U5DtrFczp1V8r70UfQqvqy4PuOhyY/RQ+8uqTRz01ofB9xe5Gfolxl2u/iKJwAMgAAAAAAAAAAAAAAAAAAAAAAAAAAAAAiZWjehV+CT6tJyB2WUFejVX8Op8rONNQWOE9VcZG8j4T1fvPwJBUc5yupN+Rkt9al0zhePbTS6TlIYSpLfpPoGV8F5WlKF7N2cZe7NO8ZdDSK3JMIyi7xUakHm1I+7L6PWmB8I5ZZPlTxDm00ppRfNUgs1x6kn1lJS5/zzb+r+5+geVfIyniouUVHPaSlGWiM7anderJb+7WcJR/RuoTvPD4maT9VV4Rg+ZzUb24SXEiq/kBkvNqVMfNejwkZ5jaVp4ypTcaNJb2s6VWVtWat6PofI7JrhNyetU1Hpk07dUTTh8lySpqcadOnRTVDDUValSu7uWt50m9Lk223pbezp8l4XMjzvS+IFgi5yC/Qrj/TEp0W3J9+ia3SXyx+goswAZAAAAAAAAAAAAAAAAAAAAAAAAAAAAABhq+h6UzlcqZLdKV1ppt+a/d+y/qdWQssr0FTgvmRYKHB+q/iXgSSLg9UuMfz2Eo0jzJFTjsBLOVWm8yola9rqS92S2ot2eJRApHldrRUpTi98Fnxfiu00zygperCpJ88M1dbLueHT2HmOHS2BVZhMFJvOnbmS1Lp2lrCFj1GB6SCCLPID82a+19V4FYWOQf2nFfNMlVbgAyAAAAAAAAAAAAAAAAAAAAAAAAAAAAAAUXKiWikuecuq1n2svTnuUt8+no0ZsrPZe+rsRYIeE1T4LxJZEwntfD+e8lo0geWejFgPLRix6MAYsLGRYK82J+QddXivml9SCTshvzqi4d/9yUXAAMgAAAAAAAAAAAAAAAAAAAAAAAAAAAAAHmpBNNNJp7Gro9ADkcHrtzW7iXHUuCI1FWqNc811X+hISe+KXBt96No9A85j959Ciu+48kvtPjOXg0Ab36OJ48tHenw87uPSpRXsx/Cu89XYGvPfuy/Dm/NYXluS4z+iZ7AGvNfvJcI+LfgTsiLz5rS9Gt2+zuIhLyN+snwfdAlVdAAyAAAAAAAAAAAAAAAAAAAAAAAAAAAAAAAAOTT9K3vnU7ZMlR8X3shU359/tv5ibHbx8EbQBkwAMGQBgwZTMEGCVkZ+ln8L7oEYk5H/AFsvhf8ASKLsAGVAAAAAAAAAAAAAAAAAAAAAAAAAAAAPE60Y+tKMeLS7wPYIVTLFCP7RP4by7iDi+VVOKk4wqTsr6IpL69gFNSlt57lntf5/Oopo1bLoJU8pwsn5WnTdvOVSLfVpXObRPMFP/mGhfN/+uk3dK0KE3pbta92jfLKENtWo/hhTXfEDVyhr14xoxoLTKvRdaXlKcHHDQnGVWMc5q8pLzdGzO1OxQ4LI+NzqFSvVz5UpU5y8pWq1Kc7Ou2nB01ByzKlGF042dNy03s+nwmJoTdpVZQ/3J1En0pqPWXdHIdLQ9DvqajHT06WQc7kmdSMXGrUVabbk506atd7FGDlz6dGziTvKSeiMH95pdiu+wv45Ppr2b/E2zfCmlqSXBJHPx8c+Pn15mRrrq9W2/a5+nk2vLX5i5oqPbK77EWuT8neT0t3k1ba9HF6W9XUTQb1AAEAAAAAAAAAAAAAAAAAAAAAANWKxKhFyd2lZWVrtvYbSr5QTtTit812Rb8ANVXLzWqH4pfQi1Mt1nqcY8I/W5CjU6Ue1FPV1GsQq4ypLXUm+bOaXYRFSS1X6ZSfeyU6RrdMojSZiEtJulAxGmgPFSpw6UVOOlr82P4UXFSBXYvDN7utFRy+LxDUk9zT6mSaeWL7T3i8kOWuSS5tLI9PJ0YagJ9PGk/A5Zq0nenOUPs3vF8YvQUqge4yZMHeZP5bJ2VaFvt07tcXDWui50mFxlOpHOpzjOO+Lvbme58T5PTkyfgpVIyUoOcJe9FuL4c6Ji6+ng5/I+XarcadaCec0lUjo07M6Piuo6AyoAAAAAAAAAAAAAAAAAAAAAAAAeKtJSTjJJp600ewBR4zILWmm7r3ZPT0Pb09ZVyg07NNNa01ZnYGnEYWE1aUU929cHsLo5eNV8TYrPm4k3FZCktNN5y92WiXQ9T7CvqQcXaScXuasUZlRNfkTbTmS7K2pdpUVkqLNFTCvcW8pcOo1tgxSTybJ7DX/AIJLbZF4zzIGKeOQo7X1G2OR6a2NlpHDzlqhN8Iu3Wb4ZIrS9nN+KSXdpGmKuGEgtUUbYpLVZcNBb0+T0vamlzRi32slU8g0lrzpcZW7rE1VHh5WqUn/ABKXzo640UcDTjpjCKe+yv16zeSgACAAAAAAAAAAAAAAAAAAAAAAAAAAAB4q0YyVpJSW5q5gAVmKyNGN5Qk4pey/OXQ9feRJT0GAag34XAZ+nOt92/iS45GhtlJ8LIAmjdHJdJezf4m2SIUIrVGK4RSMAg2AAAAAAAAAAAAAAAAAAAAAAAA//9k="/>
          <p:cNvSpPr>
            <a:spLocks noChangeAspect="1" noChangeArrowheads="1"/>
          </p:cNvSpPr>
          <p:nvPr/>
        </p:nvSpPr>
        <p:spPr bwMode="auto">
          <a:xfrm>
            <a:off x="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e 2"/>
          <p:cNvGrpSpPr/>
          <p:nvPr/>
        </p:nvGrpSpPr>
        <p:grpSpPr>
          <a:xfrm>
            <a:off x="219075" y="3687341"/>
            <a:ext cx="3390900" cy="2565400"/>
            <a:chOff x="219075" y="4117975"/>
            <a:chExt cx="3390900" cy="2565400"/>
          </a:xfrm>
        </p:grpSpPr>
        <p:sp>
          <p:nvSpPr>
            <p:cNvPr id="2082" name="Oval 63"/>
            <p:cNvSpPr>
              <a:spLocks noChangeArrowheads="1"/>
            </p:cNvSpPr>
            <p:nvPr/>
          </p:nvSpPr>
          <p:spPr bwMode="auto">
            <a:xfrm>
              <a:off x="219075" y="4175125"/>
              <a:ext cx="2916238" cy="250825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sp>
          <p:nvSpPr>
            <p:cNvPr id="2083" name="Text Box 16"/>
            <p:cNvSpPr txBox="1">
              <a:spLocks noChangeArrowheads="1"/>
            </p:cNvSpPr>
            <p:nvPr/>
          </p:nvSpPr>
          <p:spPr bwMode="auto">
            <a:xfrm>
              <a:off x="762000" y="4117975"/>
              <a:ext cx="1487488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sz="1800">
                  <a:solidFill>
                    <a:schemeClr val="bg2"/>
                  </a:solidFill>
                </a:rPr>
                <a:t>Commande</a:t>
              </a:r>
            </a:p>
          </p:txBody>
        </p:sp>
        <p:pic>
          <p:nvPicPr>
            <p:cNvPr id="2084" name="Picture 22" descr="TX100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25" y="4830921"/>
              <a:ext cx="563563" cy="80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5" name="Picture 40" descr="46_salledeba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63" y="4187825"/>
              <a:ext cx="425450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86" name="Line 43"/>
            <p:cNvSpPr>
              <a:spLocks noChangeShapeType="1"/>
            </p:cNvSpPr>
            <p:nvPr/>
          </p:nvSpPr>
          <p:spPr bwMode="auto">
            <a:xfrm flipH="1">
              <a:off x="1565275" y="5508625"/>
              <a:ext cx="2044700" cy="12700"/>
            </a:xfrm>
            <a:prstGeom prst="line">
              <a:avLst/>
            </a:prstGeom>
            <a:noFill/>
            <a:ln w="28575">
              <a:solidFill>
                <a:srgbClr val="77B73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sp>
          <p:nvSpPr>
            <p:cNvPr id="2087" name="Line 52"/>
            <p:cNvSpPr>
              <a:spLocks noChangeShapeType="1"/>
            </p:cNvSpPr>
            <p:nvPr/>
          </p:nvSpPr>
          <p:spPr bwMode="auto">
            <a:xfrm flipV="1">
              <a:off x="1576388" y="5081588"/>
              <a:ext cx="0" cy="452438"/>
            </a:xfrm>
            <a:prstGeom prst="line">
              <a:avLst/>
            </a:prstGeom>
            <a:noFill/>
            <a:ln w="28575">
              <a:solidFill>
                <a:srgbClr val="77B73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sp>
          <p:nvSpPr>
            <p:cNvPr id="2088" name="Line 53"/>
            <p:cNvSpPr>
              <a:spLocks noChangeShapeType="1"/>
            </p:cNvSpPr>
            <p:nvPr/>
          </p:nvSpPr>
          <p:spPr bwMode="auto">
            <a:xfrm flipV="1">
              <a:off x="2362200" y="5534025"/>
              <a:ext cx="0" cy="400050"/>
            </a:xfrm>
            <a:prstGeom prst="line">
              <a:avLst/>
            </a:prstGeom>
            <a:noFill/>
            <a:ln w="28575">
              <a:solidFill>
                <a:srgbClr val="77B73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sp>
          <p:nvSpPr>
            <p:cNvPr id="2089" name="Line 57"/>
            <p:cNvSpPr>
              <a:spLocks noChangeShapeType="1"/>
            </p:cNvSpPr>
            <p:nvPr/>
          </p:nvSpPr>
          <p:spPr bwMode="auto">
            <a:xfrm flipV="1">
              <a:off x="2438400" y="5051743"/>
              <a:ext cx="0" cy="474663"/>
            </a:xfrm>
            <a:prstGeom prst="line">
              <a:avLst/>
            </a:prstGeom>
            <a:noFill/>
            <a:ln w="28575">
              <a:solidFill>
                <a:srgbClr val="77B73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pic>
          <p:nvPicPr>
            <p:cNvPr id="2090" name="Picture 179" descr="AP1_WK491_WKT934C_02">
              <a:hlinkClick r:id="rId6" action="ppaction://hlinkpres?slideindex=3&amp;slidetitle=Présentation PowerPoint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6681" y="5938044"/>
              <a:ext cx="581025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3" name="Picture 195" descr="AP1_WK491WKT794T_0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8988" y="5732463"/>
              <a:ext cx="593725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 descr="TU406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507"/>
            <a:stretch/>
          </p:blipFill>
          <p:spPr bwMode="auto">
            <a:xfrm rot="800858">
              <a:off x="975392" y="5535163"/>
              <a:ext cx="287609" cy="728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WKT660B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66"/>
            <a:stretch/>
          </p:blipFill>
          <p:spPr bwMode="auto">
            <a:xfrm>
              <a:off x="1343177" y="4484688"/>
              <a:ext cx="547489" cy="86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liquez pour fermer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3756" y="4692650"/>
              <a:ext cx="608807" cy="608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Titr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32000" cy="649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 solutions </a:t>
            </a:r>
            <a:r>
              <a:rPr lang="en-US" dirty="0" err="1" smtClean="0"/>
              <a:t>domotiques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r-FR" b="1" dirty="0" smtClean="0"/>
              <a:t>améliorer le quotidien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623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32000" cy="64928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L’appareillage</a:t>
            </a:r>
            <a:r>
              <a:rPr lang="en-US" dirty="0" smtClean="0"/>
              <a:t> mural</a:t>
            </a:r>
            <a:r>
              <a:rPr lang="en-US" dirty="0"/>
              <a:t/>
            </a:r>
            <a:br>
              <a:rPr lang="en-US" dirty="0"/>
            </a:br>
            <a:r>
              <a:rPr lang="fr-FR" b="1" dirty="0" smtClean="0"/>
              <a:t>pour jouer sur les contrastes</a:t>
            </a:r>
            <a:endParaRPr lang="en-US" b="1" dirty="0"/>
          </a:p>
        </p:txBody>
      </p:sp>
      <p:pic>
        <p:nvPicPr>
          <p:cNvPr id="4" name="Picture 2" descr="C:\Users\valleet\Documents\BOUYGUES IMMOBILIER - PROJET LOGEMENTS DE DEMAIN\KALLYSTA POP CONTRAST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119930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1259632" y="4437112"/>
            <a:ext cx="1296144" cy="1337851"/>
            <a:chOff x="1259632" y="4437112"/>
            <a:chExt cx="1296144" cy="133785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4437112"/>
              <a:ext cx="1296144" cy="1337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4653136"/>
              <a:ext cx="864096" cy="864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e 1"/>
          <p:cNvGrpSpPr/>
          <p:nvPr/>
        </p:nvGrpSpPr>
        <p:grpSpPr>
          <a:xfrm>
            <a:off x="2843808" y="2564904"/>
            <a:ext cx="1296144" cy="1304627"/>
            <a:chOff x="2771800" y="2564904"/>
            <a:chExt cx="1296144" cy="130462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83"/>
            <a:stretch/>
          </p:blipFill>
          <p:spPr bwMode="auto">
            <a:xfrm>
              <a:off x="2771800" y="2564904"/>
              <a:ext cx="1296144" cy="1304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0" t="1456" r="1934" b="2463"/>
            <a:stretch/>
          </p:blipFill>
          <p:spPr bwMode="auto">
            <a:xfrm>
              <a:off x="2987825" y="2788443"/>
              <a:ext cx="864095" cy="856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e 12"/>
          <p:cNvGrpSpPr/>
          <p:nvPr/>
        </p:nvGrpSpPr>
        <p:grpSpPr>
          <a:xfrm>
            <a:off x="4431809" y="2564904"/>
            <a:ext cx="1296144" cy="1304627"/>
            <a:chOff x="4431809" y="2564904"/>
            <a:chExt cx="1296144" cy="1304627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83"/>
            <a:stretch/>
          </p:blipFill>
          <p:spPr bwMode="auto">
            <a:xfrm>
              <a:off x="4431809" y="2564904"/>
              <a:ext cx="1296144" cy="1304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523" y="2788443"/>
              <a:ext cx="856581" cy="856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ZoneTexte 4"/>
          <p:cNvSpPr txBox="1"/>
          <p:nvPr/>
        </p:nvSpPr>
        <p:spPr>
          <a:xfrm>
            <a:off x="5508104" y="4145012"/>
            <a:ext cx="2822053" cy="206210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585759"/>
                </a:solidFill>
              </a:rPr>
              <a:t>Kallysta POP</a:t>
            </a:r>
          </a:p>
          <a:p>
            <a:pPr marL="342900" indent="-342900">
              <a:buFont typeface="Arial" pitchFamily="34" charset="0"/>
              <a:buChar char="•"/>
            </a:pPr>
            <a:endParaRPr lang="fr-FR" sz="1600" b="1" dirty="0" smtClean="0">
              <a:solidFill>
                <a:srgbClr val="585759"/>
              </a:solidFill>
            </a:endParaRPr>
          </a:p>
          <a:p>
            <a:r>
              <a:rPr lang="fr-FR" sz="1600" dirty="0" smtClean="0">
                <a:solidFill>
                  <a:srgbClr val="585759"/>
                </a:solidFill>
              </a:rPr>
              <a:t>Fonctions :</a:t>
            </a:r>
          </a:p>
          <a:p>
            <a:pPr marL="342900" indent="-16510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585759"/>
                </a:solidFill>
              </a:rPr>
              <a:t>Commandes éclairage</a:t>
            </a:r>
          </a:p>
          <a:p>
            <a:pPr marL="342900" indent="-16510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585759"/>
                </a:solidFill>
              </a:rPr>
              <a:t>Signalisation par Voyant</a:t>
            </a:r>
          </a:p>
          <a:p>
            <a:pPr marL="342900" indent="-165100"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tx1">
                    <a:lumMod val="75000"/>
                  </a:schemeClr>
                </a:solidFill>
              </a:rPr>
              <a:t>Inter Automatique pour éclairage</a:t>
            </a:r>
          </a:p>
          <a:p>
            <a:pPr marL="342900" indent="-165100"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tx1">
                    <a:lumMod val="75000"/>
                  </a:schemeClr>
                </a:solidFill>
              </a:rPr>
              <a:t>Domotique</a:t>
            </a:r>
            <a:endParaRPr lang="fr-FR" sz="1600" dirty="0" smtClean="0">
              <a:solidFill>
                <a:srgbClr val="585759"/>
              </a:solidFill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6012160" y="2564904"/>
            <a:ext cx="1296144" cy="1304627"/>
            <a:chOff x="6012160" y="2564904"/>
            <a:chExt cx="1296144" cy="1304627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83"/>
            <a:stretch/>
          </p:blipFill>
          <p:spPr bwMode="auto">
            <a:xfrm>
              <a:off x="6012160" y="2564904"/>
              <a:ext cx="1296144" cy="1304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7" b="1722"/>
            <a:stretch/>
          </p:blipFill>
          <p:spPr bwMode="auto">
            <a:xfrm>
              <a:off x="6228184" y="2780928"/>
              <a:ext cx="864096" cy="864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595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ChangeArrowheads="1"/>
          </p:cNvSpPr>
          <p:nvPr/>
        </p:nvSpPr>
        <p:spPr bwMode="auto">
          <a:xfrm>
            <a:off x="611560" y="1270000"/>
            <a:ext cx="8642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</a:rPr>
              <a:t>Objectif : &gt; à 70%</a:t>
            </a:r>
            <a:endParaRPr lang="fr-FR" sz="2000" dirty="0">
              <a:solidFill>
                <a:schemeClr val="bg2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653678" y="1868413"/>
            <a:ext cx="1856654" cy="1852612"/>
            <a:chOff x="653678" y="1890638"/>
            <a:chExt cx="1856654" cy="1852612"/>
          </a:xfrm>
        </p:grpSpPr>
        <p:pic>
          <p:nvPicPr>
            <p:cNvPr id="174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78" y="1890638"/>
              <a:ext cx="1844675" cy="1852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6" name="Rectangle 6"/>
            <p:cNvSpPr>
              <a:spLocks noChangeArrowheads="1"/>
            </p:cNvSpPr>
            <p:nvPr/>
          </p:nvSpPr>
          <p:spPr bwMode="auto">
            <a:xfrm>
              <a:off x="665657" y="2647875"/>
              <a:ext cx="184467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83</a:t>
              </a:r>
              <a:r>
                <a:rPr lang="fr-FR" sz="1600" dirty="0">
                  <a:solidFill>
                    <a:schemeClr val="bg1"/>
                  </a:solidFill>
                </a:rPr>
                <a:t>%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2653199" y="1868413"/>
            <a:ext cx="1870819" cy="1852612"/>
            <a:chOff x="2627784" y="1890638"/>
            <a:chExt cx="1870819" cy="1852612"/>
          </a:xfrm>
        </p:grpSpPr>
        <p:pic>
          <p:nvPicPr>
            <p:cNvPr id="1741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5515" y="1890638"/>
              <a:ext cx="1843088" cy="1852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8" name="Rectangle 6"/>
            <p:cNvSpPr>
              <a:spLocks noChangeArrowheads="1"/>
            </p:cNvSpPr>
            <p:nvPr/>
          </p:nvSpPr>
          <p:spPr bwMode="auto">
            <a:xfrm>
              <a:off x="2627784" y="2647875"/>
              <a:ext cx="18430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70</a:t>
              </a:r>
              <a:r>
                <a:rPr lang="fr-FR" sz="1600" dirty="0">
                  <a:solidFill>
                    <a:schemeClr val="bg1"/>
                  </a:solidFill>
                </a:rPr>
                <a:t>%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666885" y="1868413"/>
            <a:ext cx="1855788" cy="1852612"/>
            <a:chOff x="4655765" y="1890638"/>
            <a:chExt cx="1855788" cy="1852612"/>
          </a:xfrm>
        </p:grpSpPr>
        <p:pic>
          <p:nvPicPr>
            <p:cNvPr id="1741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765" y="1890638"/>
              <a:ext cx="1852613" cy="1852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20" name="Rectangle 6"/>
            <p:cNvSpPr>
              <a:spLocks noChangeArrowheads="1"/>
            </p:cNvSpPr>
            <p:nvPr/>
          </p:nvSpPr>
          <p:spPr bwMode="auto">
            <a:xfrm>
              <a:off x="4666878" y="2647875"/>
              <a:ext cx="184467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</a:rPr>
                <a:t>93</a:t>
              </a:r>
              <a:r>
                <a:rPr lang="fr-FR" sz="1600" dirty="0">
                  <a:solidFill>
                    <a:schemeClr val="bg1"/>
                  </a:solidFill>
                </a:rPr>
                <a:t>%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6687670" y="1868414"/>
            <a:ext cx="1844769" cy="1852612"/>
            <a:chOff x="6665540" y="1868413"/>
            <a:chExt cx="1866900" cy="1874837"/>
          </a:xfrm>
        </p:grpSpPr>
        <p:pic>
          <p:nvPicPr>
            <p:cNvPr id="17421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5540" y="1868413"/>
              <a:ext cx="1866900" cy="1874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22" name="Rectangle 6"/>
            <p:cNvSpPr>
              <a:spLocks noChangeArrowheads="1"/>
            </p:cNvSpPr>
            <p:nvPr/>
          </p:nvSpPr>
          <p:spPr bwMode="auto">
            <a:xfrm>
              <a:off x="6687765" y="2647875"/>
              <a:ext cx="184467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600" dirty="0" smtClean="0"/>
                <a:t>90</a:t>
              </a:r>
              <a:r>
                <a:rPr lang="fr-FR" sz="1600" dirty="0"/>
                <a:t>%</a:t>
              </a:r>
            </a:p>
          </p:txBody>
        </p:sp>
      </p:grpSp>
      <p:sp>
        <p:nvSpPr>
          <p:cNvPr id="20" name="Titr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32000" cy="649288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L’appareillage</a:t>
            </a:r>
            <a:r>
              <a:rPr lang="en-US" dirty="0" smtClean="0">
                <a:solidFill>
                  <a:schemeClr val="tx1"/>
                </a:solidFill>
              </a:rPr>
              <a:t> mural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>pour jouer sur les contrastes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4" r="93924"/>
          <a:stretch/>
        </p:blipFill>
        <p:spPr bwMode="auto">
          <a:xfrm>
            <a:off x="323528" y="4077072"/>
            <a:ext cx="323587" cy="20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57" y="4199780"/>
            <a:ext cx="818457" cy="8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78" y="4199780"/>
            <a:ext cx="822176" cy="82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57" y="5155865"/>
            <a:ext cx="815332" cy="81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573" y="5155865"/>
            <a:ext cx="815332" cy="81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15" y="5155865"/>
            <a:ext cx="815332" cy="81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218" y="4199780"/>
            <a:ext cx="818457" cy="8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639" y="4199779"/>
            <a:ext cx="820885" cy="8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31" y="5155865"/>
            <a:ext cx="815332" cy="81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329" y="4196634"/>
            <a:ext cx="822148" cy="82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438" y="4199780"/>
            <a:ext cx="819002" cy="819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488" y="4199779"/>
            <a:ext cx="818457" cy="8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909" y="4199780"/>
            <a:ext cx="818456" cy="81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488" y="5155865"/>
            <a:ext cx="815332" cy="81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3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32000" cy="64928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L’appareillage</a:t>
            </a:r>
            <a:r>
              <a:rPr lang="en-US" dirty="0" smtClean="0"/>
              <a:t> mural</a:t>
            </a:r>
            <a:r>
              <a:rPr lang="en-US" dirty="0"/>
              <a:t/>
            </a:r>
            <a:br>
              <a:rPr lang="en-US" dirty="0"/>
            </a:br>
            <a:r>
              <a:rPr lang="fr-FR" b="1" dirty="0" smtClean="0"/>
              <a:t>pour jouer sur les formes et textures</a:t>
            </a:r>
            <a:endParaRPr lang="en-US" b="1" dirty="0"/>
          </a:p>
        </p:txBody>
      </p:sp>
      <p:grpSp>
        <p:nvGrpSpPr>
          <p:cNvPr id="9217" name="Groupe 9216"/>
          <p:cNvGrpSpPr/>
          <p:nvPr/>
        </p:nvGrpSpPr>
        <p:grpSpPr>
          <a:xfrm>
            <a:off x="1983975" y="1980689"/>
            <a:ext cx="1152192" cy="1152192"/>
            <a:chOff x="2286522" y="2318050"/>
            <a:chExt cx="1412171" cy="1412171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522" y="2318050"/>
              <a:ext cx="1412171" cy="1412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6564" y="2574776"/>
              <a:ext cx="904291" cy="895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216" name="Groupe 9215"/>
          <p:cNvGrpSpPr/>
          <p:nvPr/>
        </p:nvGrpSpPr>
        <p:grpSpPr>
          <a:xfrm>
            <a:off x="573315" y="4110117"/>
            <a:ext cx="1243798" cy="1250177"/>
            <a:chOff x="5605017" y="1585580"/>
            <a:chExt cx="1524447" cy="1532265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5017" y="1585580"/>
              <a:ext cx="1524447" cy="1532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301" y="1909766"/>
              <a:ext cx="879489" cy="879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1" name="Groupe 30"/>
          <p:cNvGrpSpPr/>
          <p:nvPr/>
        </p:nvGrpSpPr>
        <p:grpSpPr>
          <a:xfrm>
            <a:off x="3154193" y="4201633"/>
            <a:ext cx="1201783" cy="1067144"/>
            <a:chOff x="6589908" y="4328484"/>
            <a:chExt cx="1472952" cy="1307933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9908" y="4328484"/>
              <a:ext cx="1472952" cy="1307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2461" y="4536312"/>
              <a:ext cx="886800" cy="881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6" descr="http://t3.gstatic.com/images?q=tbn:ANd9GcQymXWrfnDDUlTNwNwpbg6FQUXx89pcT0u-xJDCyVw3EFn6qVSby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2337">
            <a:off x="1255558" y="2991903"/>
            <a:ext cx="400166" cy="111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t3.gstatic.com/images?q=tbn:ANd9GcQymXWrfnDDUlTNwNwpbg6FQUXx89pcT0u-xJDCyVw3EFn6qVSby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29359">
            <a:off x="3513558" y="3061940"/>
            <a:ext cx="400166" cy="112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2156776" y="3041005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pop</a:t>
            </a:r>
            <a:endParaRPr lang="fr-FR" sz="28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42017" y="5282044"/>
            <a:ext cx="1106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epure</a:t>
            </a:r>
            <a:endParaRPr lang="fr-FR" sz="2800" dirty="0"/>
          </a:p>
        </p:txBody>
      </p:sp>
      <p:sp>
        <p:nvSpPr>
          <p:cNvPr id="28" name="ZoneTexte 27"/>
          <p:cNvSpPr txBox="1"/>
          <p:nvPr/>
        </p:nvSpPr>
        <p:spPr>
          <a:xfrm>
            <a:off x="3123340" y="5268777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classic</a:t>
            </a:r>
            <a:endParaRPr lang="fr-FR" sz="2800" dirty="0"/>
          </a:p>
        </p:txBody>
      </p:sp>
      <p:sp>
        <p:nvSpPr>
          <p:cNvPr id="29" name="ZoneTexte 28"/>
          <p:cNvSpPr txBox="1"/>
          <p:nvPr/>
        </p:nvSpPr>
        <p:spPr>
          <a:xfrm>
            <a:off x="5175254" y="1916996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Exemple : 1 fonction par forme</a:t>
            </a:r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13835" r="35249" b="23511"/>
          <a:stretch/>
        </p:blipFill>
        <p:spPr bwMode="auto">
          <a:xfrm>
            <a:off x="5191262" y="3140968"/>
            <a:ext cx="3294537" cy="223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6" descr="http://t3.gstatic.com/images?q=tbn:ANd9GcQymXWrfnDDUlTNwNwpbg6FQUXx89pcT0u-xJDCyVw3EFn6qVSby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42549" y="4218291"/>
            <a:ext cx="400166" cy="112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ZoneTexte 37"/>
          <p:cNvSpPr txBox="1"/>
          <p:nvPr/>
        </p:nvSpPr>
        <p:spPr>
          <a:xfrm>
            <a:off x="7416667" y="2509386"/>
            <a:ext cx="813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Volets</a:t>
            </a:r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5680111" y="251307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Eclairages</a:t>
            </a:r>
            <a:endParaRPr lang="fr-FR" dirty="0"/>
          </a:p>
        </p:txBody>
      </p:sp>
      <p:grpSp>
        <p:nvGrpSpPr>
          <p:cNvPr id="43" name="Groupe 42"/>
          <p:cNvGrpSpPr/>
          <p:nvPr/>
        </p:nvGrpSpPr>
        <p:grpSpPr>
          <a:xfrm>
            <a:off x="6311053" y="2893095"/>
            <a:ext cx="0" cy="762621"/>
            <a:chOff x="6228184" y="3109119"/>
            <a:chExt cx="0" cy="762621"/>
          </a:xfrm>
        </p:grpSpPr>
        <p:cxnSp>
          <p:nvCxnSpPr>
            <p:cNvPr id="9225" name="Connecteur droit 9224"/>
            <p:cNvCxnSpPr/>
            <p:nvPr/>
          </p:nvCxnSpPr>
          <p:spPr bwMode="auto">
            <a:xfrm>
              <a:off x="6228184" y="3109119"/>
              <a:ext cx="0" cy="28564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Connecteur droit avec flèche 64"/>
            <p:cNvCxnSpPr/>
            <p:nvPr/>
          </p:nvCxnSpPr>
          <p:spPr bwMode="auto">
            <a:xfrm>
              <a:off x="6228184" y="3356992"/>
              <a:ext cx="0" cy="51474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" name="Groupe 43"/>
          <p:cNvGrpSpPr/>
          <p:nvPr/>
        </p:nvGrpSpPr>
        <p:grpSpPr>
          <a:xfrm>
            <a:off x="7823221" y="2882403"/>
            <a:ext cx="0" cy="762621"/>
            <a:chOff x="7740352" y="3098427"/>
            <a:chExt cx="0" cy="762621"/>
          </a:xfrm>
        </p:grpSpPr>
        <p:cxnSp>
          <p:nvCxnSpPr>
            <p:cNvPr id="88" name="Connecteur droit 87"/>
            <p:cNvCxnSpPr/>
            <p:nvPr/>
          </p:nvCxnSpPr>
          <p:spPr bwMode="auto">
            <a:xfrm>
              <a:off x="7740352" y="3098427"/>
              <a:ext cx="0" cy="28564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Connecteur droit avec flèche 88"/>
            <p:cNvCxnSpPr/>
            <p:nvPr/>
          </p:nvCxnSpPr>
          <p:spPr bwMode="auto">
            <a:xfrm>
              <a:off x="7740352" y="3356992"/>
              <a:ext cx="0" cy="50405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2793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154" name="Picture 98" descr="AP1_AmbianceVDI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274716"/>
            <a:ext cx="1377950" cy="19192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1241" name="Group 185"/>
          <p:cNvGrpSpPr>
            <a:grpSpLocks/>
          </p:cNvGrpSpPr>
          <p:nvPr/>
        </p:nvGrpSpPr>
        <p:grpSpPr bwMode="auto">
          <a:xfrm>
            <a:off x="4997004" y="3596854"/>
            <a:ext cx="3679825" cy="2614612"/>
            <a:chOff x="3332" y="2537"/>
            <a:chExt cx="2318" cy="1647"/>
          </a:xfrm>
        </p:grpSpPr>
        <p:grpSp>
          <p:nvGrpSpPr>
            <p:cNvPr id="2095" name="Group 181"/>
            <p:cNvGrpSpPr>
              <a:grpSpLocks/>
            </p:cNvGrpSpPr>
            <p:nvPr/>
          </p:nvGrpSpPr>
          <p:grpSpPr bwMode="auto">
            <a:xfrm>
              <a:off x="3332" y="2537"/>
              <a:ext cx="2318" cy="1647"/>
              <a:chOff x="3332" y="2537"/>
              <a:chExt cx="2318" cy="1647"/>
            </a:xfrm>
          </p:grpSpPr>
          <p:sp>
            <p:nvSpPr>
              <p:cNvPr id="2097" name="Oval 64"/>
              <p:cNvSpPr>
                <a:spLocks noChangeArrowheads="1"/>
              </p:cNvSpPr>
              <p:nvPr/>
            </p:nvSpPr>
            <p:spPr bwMode="auto">
              <a:xfrm>
                <a:off x="3782" y="2654"/>
                <a:ext cx="1868" cy="153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sp>
            <p:nvSpPr>
              <p:cNvPr id="2098" name="Line 24"/>
              <p:cNvSpPr>
                <a:spLocks noChangeShapeType="1"/>
              </p:cNvSpPr>
              <p:nvPr/>
            </p:nvSpPr>
            <p:spPr bwMode="auto">
              <a:xfrm>
                <a:off x="3332" y="3472"/>
                <a:ext cx="1533" cy="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sp>
            <p:nvSpPr>
              <p:cNvPr id="2099" name="Line 25"/>
              <p:cNvSpPr>
                <a:spLocks noChangeShapeType="1"/>
              </p:cNvSpPr>
              <p:nvPr/>
            </p:nvSpPr>
            <p:spPr bwMode="auto">
              <a:xfrm flipH="1" flipV="1">
                <a:off x="4200" y="2901"/>
                <a:ext cx="0" cy="111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sp>
            <p:nvSpPr>
              <p:cNvPr id="2100" name="Line 26"/>
              <p:cNvSpPr>
                <a:spLocks noChangeShapeType="1"/>
              </p:cNvSpPr>
              <p:nvPr/>
            </p:nvSpPr>
            <p:spPr bwMode="auto">
              <a:xfrm>
                <a:off x="4200" y="2901"/>
                <a:ext cx="70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sp>
            <p:nvSpPr>
              <p:cNvPr id="2101" name="Line 27"/>
              <p:cNvSpPr>
                <a:spLocks noChangeShapeType="1"/>
              </p:cNvSpPr>
              <p:nvPr/>
            </p:nvSpPr>
            <p:spPr bwMode="auto">
              <a:xfrm>
                <a:off x="4200" y="3168"/>
                <a:ext cx="68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sp>
            <p:nvSpPr>
              <p:cNvPr id="2102" name="Line 28"/>
              <p:cNvSpPr>
                <a:spLocks noChangeShapeType="1"/>
              </p:cNvSpPr>
              <p:nvPr/>
            </p:nvSpPr>
            <p:spPr bwMode="auto">
              <a:xfrm>
                <a:off x="4200" y="3750"/>
                <a:ext cx="39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sp>
            <p:nvSpPr>
              <p:cNvPr id="2103" name="Line 29"/>
              <p:cNvSpPr>
                <a:spLocks noChangeShapeType="1"/>
              </p:cNvSpPr>
              <p:nvPr/>
            </p:nvSpPr>
            <p:spPr bwMode="auto">
              <a:xfrm>
                <a:off x="4200" y="4017"/>
                <a:ext cx="367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pic>
            <p:nvPicPr>
              <p:cNvPr id="2104" name="Picture 30" descr="17_stor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4" y="3076"/>
                <a:ext cx="233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5" name="Picture 31" descr="01_ampoul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7" y="2795"/>
                <a:ext cx="234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6" name="Picture 32" descr="03_prise bipolaire+T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4" y="3356"/>
                <a:ext cx="233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A6DE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7" name="Picture 33" descr="18_ventilation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8" y="3630"/>
                <a:ext cx="233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8" name="Picture 36" descr="Picto_eclairage variable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8" y="2787"/>
                <a:ext cx="234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9" name="Picture 38" descr="Picto_arrosage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" y="3356"/>
                <a:ext cx="234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10" name="Picture 39" descr="Picto_volets roulants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4" y="3066"/>
                <a:ext cx="234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11" name="Text Box 69"/>
              <p:cNvSpPr txBox="1">
                <a:spLocks noChangeArrowheads="1"/>
              </p:cNvSpPr>
              <p:nvPr/>
            </p:nvSpPr>
            <p:spPr bwMode="auto">
              <a:xfrm>
                <a:off x="4577" y="2537"/>
                <a:ext cx="843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00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fr-FR" sz="1800">
                    <a:solidFill>
                      <a:schemeClr val="bg2"/>
                    </a:solidFill>
                  </a:rPr>
                  <a:t>Puissance</a:t>
                </a:r>
              </a:p>
            </p:txBody>
          </p:sp>
          <p:pic>
            <p:nvPicPr>
              <p:cNvPr id="2112" name="Picture 42" descr="53_grenier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5" y="2572"/>
                <a:ext cx="233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96" name="Picture 34" descr="22_chauffage-so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" y="3906"/>
              <a:ext cx="23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7" name="AutoShape 244" descr="data:image/jpeg;base64,/9j/4AAQSkZJRgABAQAAAQABAAD/2wCEAAkGBhASEA8PERAPDw8PEA0PEBAPDQ8QEBAPFBAVFBQQEhIXGyYeFxkkGRISHy8gIygpLCwsFR4xNTAqNSYrLCoBCQoKDgwNFA8PFCkYFBgpKS81NSkpKSksLC41KSk1KS4pNS0pKSkpLCspKSs1KS81NikuNTYuKSwzLiksKSk1Kf/AABEIALUBFgMBIgACEQEDEQH/xAAcAAEAAgMBAQEAAAAAAAAAAAAABAUBAwYCBwj/xABEEAACAQIBBwcJBAgHAQAAAAAAAQIDEQQFEiExQVFxBmGBkaGxwRMiIzJCUnKy0WKCkvAHM0NTY6LC4RUWJHOD0tMU/8QAFwEBAQEBAAAAAAAAAAAAAAAAAAECA//EABoRAQEBAQADAAAAAAAAAAAAAAABEQIDEjH/2gAMAwEAAhEDEQA/APuIAAAAAAAAAAAAAAAABU5dx+bFQi1eT85Jq6jbb2ATpY6mtGdd7c1OVuNtRqllSOxN9MV437CmznKMVdpWvodrvRtMOjHar/E3P5mzWCwqZdWq8E92dnPq0M1SyzPYpPhSlFdclbtI6dtC0LctC6kYGDdLK1bZF9Lpruk+48PH198V/wAkv+h4ZgDLxdf94v534o1urV/e/wAk/wD0MmGUe8LiqkKkLzzk2k/Nce+TvoudMcnUerj/AEs6tMzRkAEAAAAAAAAAAAAAAAAAAAAAAAAAAAAABAy3XlCjJx0NuMb8zek5RzudTygXoJczp/OjlUags6Pqw+H6Gw10PVhwfebGUDDM2POFw8q83GLcaUHadRa5S2wg+9ga514p5t1ne6tMvwrSa3jaadnJRe6V4fNY6WhgKdOOZCKittlpb3t62zguV+Jw95RVak5rQ4qpGTT3O2omi+MHzfJnKqphppXdShfzqbd7LfTfsvm1PtX0TDYmFSEakGpQnFSjJbU/zqKM1dS4x70vE6jDSvCD3xi+xHMVdXTF9TTOjwD9FT+CK6lYzRIABAAAAAAAAAAAAAAAAAAAAAAAAAAAAAAQMur/AE9T7nzxOTR1uWl6CpwT6pI5JazUFnhvVhwfezaacL6sfveJvKiHlOu4U/N9epKNKHNKW3oSk+g6XJ2DVKlCnHVGKXF7WcblrFZtbCX1Rdar0xUEvnZLXLJRTd72TfGyuSjlf0s/pG8jnYWlJpJuFTMlmyq1LaaedshHRfe3bj8b/wA3Ym904RXuqjTceHnJvtHK/FyqYqec7uKj0yks+T6XJlK01s1rcRXf5IylDF052Sp16SUpwV82dO6Xlad9Ks2lKLva6a0Xt3/6PMc8yph5P1fSw5k3aaXTmv7zPjHJOrNY3DqPtzdJr3o1Iyg0+h9h9U5DtrFczp1V8r70UfQqvqy4PuOhyY/RQ+8uqTRz01ofB9xe5Gfolxl2u/iKJwAMgAAAAAAAAAAAAAAAAAAAAAAAAAAAAAiZWjehV+CT6tJyB2WUFejVX8Op8rONNQWOE9VcZG8j4T1fvPwJBUc5yupN+Rkt9al0zhePbTS6TlIYSpLfpPoGV8F5WlKF7N2cZe7NO8ZdDSK3JMIyi7xUakHm1I+7L6PWmB8I5ZZPlTxDm00ppRfNUgs1x6kn1lJS5/zzb+r+5+geVfIyniouUVHPaSlGWiM7anderJb+7WcJR/RuoTvPD4maT9VV4Rg+ZzUb24SXEiq/kBkvNqVMfNejwkZ5jaVp4ypTcaNJb2s6VWVtWat6PofI7JrhNyetU1Hpk07dUTTh8lySpqcadOnRTVDDUValSu7uWt50m9Lk223pbezp8l4XMjzvS+IFgi5yC/Qrj/TEp0W3J9+ia3SXyx+goswAZAAAAAAAAAAAAAAAAAAAAAAAAAAAAABhq+h6UzlcqZLdKV1ppt+a/d+y/qdWQssr0FTgvmRYKHB+q/iXgSSLg9UuMfz2Eo0jzJFTjsBLOVWm8yola9rqS92S2ot2eJRApHldrRUpTi98Fnxfiu00zygperCpJ88M1dbLueHT2HmOHS2BVZhMFJvOnbmS1Lp2lrCFj1GB6SCCLPID82a+19V4FYWOQf2nFfNMlVbgAyAAAAAAAAAAAAAAAAAAAAAAAAAAAAAAUXKiWikuecuq1n2svTnuUt8+no0ZsrPZe+rsRYIeE1T4LxJZEwntfD+e8lo0geWejFgPLRix6MAYsLGRYK82J+QddXivml9SCTshvzqi4d/9yUXAAMgAAAAAAAAAAAAAAAAAAAAAAAAAAAAAHmpBNNNJp7Gro9ADkcHrtzW7iXHUuCI1FWqNc811X+hISe+KXBt96No9A85j959Ciu+48kvtPjOXg0Ab36OJ48tHenw87uPSpRXsx/Cu89XYGvPfuy/Dm/NYXluS4z+iZ7AGvNfvJcI+LfgTsiLz5rS9Gt2+zuIhLyN+snwfdAlVdAAyAAAAAAAAAAAAAAAAAAAAAAAAAAAAAAAAOTT9K3vnU7ZMlR8X3shU359/tv5ibHbx8EbQBkwAMGQBgwZTMEGCVkZ+ln8L7oEYk5H/AFsvhf8ASKLsAGVAAAAAAAAAAAAAAAAAAAAAAAAAAAAPE60Y+tKMeLS7wPYIVTLFCP7RP4by7iDi+VVOKk4wqTsr6IpL69gFNSlt57lntf5/Oopo1bLoJU8pwsn5WnTdvOVSLfVpXObRPMFP/mGhfN/+uk3dK0KE3pbta92jfLKENtWo/hhTXfEDVyhr14xoxoLTKvRdaXlKcHHDQnGVWMc5q8pLzdGzO1OxQ4LI+NzqFSvVz5UpU5y8pWq1Kc7Ou2nB01ByzKlGF042dNy03s+nwmJoTdpVZQ/3J1En0pqPWXdHIdLQ9DvqajHT06WQc7kmdSMXGrUVabbk506atd7FGDlz6dGziTvKSeiMH95pdiu+wv45Ppr2b/E2zfCmlqSXBJHPx8c+Pn15mRrrq9W2/a5+nk2vLX5i5oqPbK77EWuT8neT0t3k1ba9HF6W9XUTQb1AAEAAAAAAAAAAAAAAAAAAAAAANWKxKhFyd2lZWVrtvYbSr5QTtTit812Rb8ANVXLzWqH4pfQi1Mt1nqcY8I/W5CjU6Ue1FPV1GsQq4ypLXUm+bOaXYRFSS1X6ZSfeyU6RrdMojSZiEtJulAxGmgPFSpw6UVOOlr82P4UXFSBXYvDN7utFRy+LxDUk9zT6mSaeWL7T3i8kOWuSS5tLI9PJ0YagJ9PGk/A5Zq0nenOUPs3vF8YvQUqge4yZMHeZP5bJ2VaFvt07tcXDWui50mFxlOpHOpzjOO+Lvbme58T5PTkyfgpVIyUoOcJe9FuL4c6Ji6+ng5/I+XarcadaCec0lUjo07M6Piuo6AyoAAAAAAAAAAAAAAAAAAAAAAAAeKtJSTjJJp600ewBR4zILWmm7r3ZPT0Pb09ZVyg07NNNa01ZnYGnEYWE1aUU929cHsLo5eNV8TYrPm4k3FZCktNN5y92WiXQ9T7CvqQcXaScXuasUZlRNfkTbTmS7K2pdpUVkqLNFTCvcW8pcOo1tgxSTybJ7DX/AIJLbZF4zzIGKeOQo7X1G2OR6a2NlpHDzlqhN8Iu3Wb4ZIrS9nN+KSXdpGmKuGEgtUUbYpLVZcNBb0+T0vamlzRi32slU8g0lrzpcZW7rE1VHh5WqUn/ABKXzo640UcDTjpjCKe+yv16zeSgACAAAAAAAAAAAAAAAAAAAAAAAAAAAB4q0YyVpJSW5q5gAVmKyNGN5Qk4pey/OXQ9feRJT0GAag34XAZ+nOt92/iS45GhtlJ8LIAmjdHJdJezf4m2SIUIrVGK4RSMAg2AAAAAAAAAAAAAAAAAAAAAAAA//9k="/>
          <p:cNvSpPr>
            <a:spLocks noChangeAspect="1" noChangeArrowheads="1"/>
          </p:cNvSpPr>
          <p:nvPr/>
        </p:nvSpPr>
        <p:spPr bwMode="auto">
          <a:xfrm>
            <a:off x="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e 2"/>
          <p:cNvGrpSpPr/>
          <p:nvPr/>
        </p:nvGrpSpPr>
        <p:grpSpPr>
          <a:xfrm>
            <a:off x="219075" y="3687341"/>
            <a:ext cx="3390900" cy="2565400"/>
            <a:chOff x="219075" y="4117975"/>
            <a:chExt cx="3390900" cy="2565400"/>
          </a:xfrm>
        </p:grpSpPr>
        <p:sp>
          <p:nvSpPr>
            <p:cNvPr id="2082" name="Oval 63"/>
            <p:cNvSpPr>
              <a:spLocks noChangeArrowheads="1"/>
            </p:cNvSpPr>
            <p:nvPr/>
          </p:nvSpPr>
          <p:spPr bwMode="auto">
            <a:xfrm>
              <a:off x="219075" y="4175125"/>
              <a:ext cx="2916238" cy="250825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sp>
          <p:nvSpPr>
            <p:cNvPr id="2083" name="Text Box 16"/>
            <p:cNvSpPr txBox="1">
              <a:spLocks noChangeArrowheads="1"/>
            </p:cNvSpPr>
            <p:nvPr/>
          </p:nvSpPr>
          <p:spPr bwMode="auto">
            <a:xfrm>
              <a:off x="762000" y="4117975"/>
              <a:ext cx="1487488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sz="1800">
                  <a:solidFill>
                    <a:schemeClr val="bg2"/>
                  </a:solidFill>
                </a:rPr>
                <a:t>Commande</a:t>
              </a:r>
            </a:p>
          </p:txBody>
        </p:sp>
        <p:pic>
          <p:nvPicPr>
            <p:cNvPr id="2084" name="Picture 22" descr="TX100b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25" y="4830921"/>
              <a:ext cx="563563" cy="80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5" name="Picture 40" descr="46_salledebain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63" y="4187825"/>
              <a:ext cx="425450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86" name="Line 43"/>
            <p:cNvSpPr>
              <a:spLocks noChangeShapeType="1"/>
            </p:cNvSpPr>
            <p:nvPr/>
          </p:nvSpPr>
          <p:spPr bwMode="auto">
            <a:xfrm flipH="1">
              <a:off x="1565275" y="5508625"/>
              <a:ext cx="2044700" cy="12700"/>
            </a:xfrm>
            <a:prstGeom prst="line">
              <a:avLst/>
            </a:prstGeom>
            <a:noFill/>
            <a:ln w="28575">
              <a:solidFill>
                <a:srgbClr val="77B73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sp>
          <p:nvSpPr>
            <p:cNvPr id="2087" name="Line 52"/>
            <p:cNvSpPr>
              <a:spLocks noChangeShapeType="1"/>
            </p:cNvSpPr>
            <p:nvPr/>
          </p:nvSpPr>
          <p:spPr bwMode="auto">
            <a:xfrm flipV="1">
              <a:off x="1576388" y="5081588"/>
              <a:ext cx="0" cy="452438"/>
            </a:xfrm>
            <a:prstGeom prst="line">
              <a:avLst/>
            </a:prstGeom>
            <a:noFill/>
            <a:ln w="28575">
              <a:solidFill>
                <a:srgbClr val="77B73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sp>
          <p:nvSpPr>
            <p:cNvPr id="2088" name="Line 53"/>
            <p:cNvSpPr>
              <a:spLocks noChangeShapeType="1"/>
            </p:cNvSpPr>
            <p:nvPr/>
          </p:nvSpPr>
          <p:spPr bwMode="auto">
            <a:xfrm flipV="1">
              <a:off x="2362200" y="5534025"/>
              <a:ext cx="0" cy="400050"/>
            </a:xfrm>
            <a:prstGeom prst="line">
              <a:avLst/>
            </a:prstGeom>
            <a:noFill/>
            <a:ln w="28575">
              <a:solidFill>
                <a:srgbClr val="77B73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sp>
          <p:nvSpPr>
            <p:cNvPr id="2089" name="Line 57"/>
            <p:cNvSpPr>
              <a:spLocks noChangeShapeType="1"/>
            </p:cNvSpPr>
            <p:nvPr/>
          </p:nvSpPr>
          <p:spPr bwMode="auto">
            <a:xfrm flipV="1">
              <a:off x="2438400" y="5051743"/>
              <a:ext cx="0" cy="474663"/>
            </a:xfrm>
            <a:prstGeom prst="line">
              <a:avLst/>
            </a:prstGeom>
            <a:noFill/>
            <a:ln w="28575">
              <a:solidFill>
                <a:srgbClr val="77B73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pic>
          <p:nvPicPr>
            <p:cNvPr id="2090" name="Picture 179" descr="AP1_WK491_WKT934C_02">
              <a:hlinkClick r:id="rId15" action="ppaction://hlinkpres?slideindex=3&amp;slidetitle=Présentation PowerPoint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6681" y="5938044"/>
              <a:ext cx="581025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3" name="Picture 195" descr="AP1_WK491WKT794T_0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8988" y="5732463"/>
              <a:ext cx="593725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 descr="TU406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507"/>
            <a:stretch/>
          </p:blipFill>
          <p:spPr bwMode="auto">
            <a:xfrm rot="800858">
              <a:off x="975392" y="5535163"/>
              <a:ext cx="287609" cy="728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WKT660B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66"/>
            <a:stretch/>
          </p:blipFill>
          <p:spPr bwMode="auto">
            <a:xfrm>
              <a:off x="1343177" y="4484688"/>
              <a:ext cx="547489" cy="86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liquez pour fermer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3756" y="4692650"/>
              <a:ext cx="608807" cy="608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Titr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32000" cy="649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 solutions </a:t>
            </a:r>
            <a:r>
              <a:rPr lang="en-US" dirty="0" err="1" smtClean="0"/>
              <a:t>domotiques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r-FR" b="1" dirty="0" smtClean="0"/>
              <a:t>automatiser l’éclairage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77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32000" cy="649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plinthes</a:t>
            </a:r>
            <a:r>
              <a:rPr lang="en-US" dirty="0" smtClean="0"/>
              <a:t> </a:t>
            </a:r>
            <a:r>
              <a:rPr lang="en-US" dirty="0" err="1" smtClean="0"/>
              <a:t>lumineuses</a:t>
            </a:r>
            <a:r>
              <a:rPr lang="en-US" dirty="0"/>
              <a:t/>
            </a:r>
            <a:br>
              <a:rPr lang="en-US" dirty="0"/>
            </a:br>
            <a:r>
              <a:rPr lang="fr-FR" b="1" dirty="0" smtClean="0"/>
              <a:t>pour sécuriser les parcours nocturnes</a:t>
            </a:r>
            <a:endParaRPr lang="en-US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33" y="2179714"/>
            <a:ext cx="7890907" cy="424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e 29"/>
          <p:cNvGrpSpPr/>
          <p:nvPr/>
        </p:nvGrpSpPr>
        <p:grpSpPr>
          <a:xfrm>
            <a:off x="641533" y="1268760"/>
            <a:ext cx="3016045" cy="1425711"/>
            <a:chOff x="464529" y="3140968"/>
            <a:chExt cx="7347831" cy="3362055"/>
          </a:xfrm>
        </p:grpSpPr>
        <p:pic>
          <p:nvPicPr>
            <p:cNvPr id="32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23" r="945"/>
            <a:stretch/>
          </p:blipFill>
          <p:spPr bwMode="auto">
            <a:xfrm>
              <a:off x="6228184" y="3140968"/>
              <a:ext cx="1574483" cy="3362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23" r="945"/>
            <a:stretch/>
          </p:blipFill>
          <p:spPr bwMode="auto">
            <a:xfrm>
              <a:off x="5301773" y="3140968"/>
              <a:ext cx="1574483" cy="3362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23" r="945"/>
            <a:stretch/>
          </p:blipFill>
          <p:spPr bwMode="auto">
            <a:xfrm>
              <a:off x="4411980" y="3140968"/>
              <a:ext cx="1574483" cy="3362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29" y="3140968"/>
              <a:ext cx="4626589" cy="3362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ectangle 36"/>
            <p:cNvSpPr/>
            <p:nvPr/>
          </p:nvSpPr>
          <p:spPr bwMode="auto">
            <a:xfrm>
              <a:off x="3563888" y="3140968"/>
              <a:ext cx="4248472" cy="129614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01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585759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65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076700"/>
            <a:ext cx="5846762" cy="21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1919288" y="2808288"/>
            <a:ext cx="11509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kern="0" dirty="0">
                <a:solidFill>
                  <a:schemeClr val="tx2"/>
                </a:solidFill>
                <a:latin typeface="Arial" charset="0"/>
                <a:cs typeface="Arial" charset="0"/>
              </a:rPr>
              <a:t>Fonction :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fr-FR" sz="1200" kern="0" dirty="0">
                <a:solidFill>
                  <a:schemeClr val="tx2"/>
                </a:solidFill>
                <a:latin typeface="Arial" charset="0"/>
                <a:cs typeface="Arial" charset="0"/>
              </a:rPr>
              <a:t>Interrupteur</a:t>
            </a:r>
          </a:p>
        </p:txBody>
      </p:sp>
      <p:sp>
        <p:nvSpPr>
          <p:cNvPr id="57" name="Rectangle à coins arrondis 56"/>
          <p:cNvSpPr/>
          <p:nvPr/>
        </p:nvSpPr>
        <p:spPr bwMode="auto">
          <a:xfrm>
            <a:off x="250825" y="1828068"/>
            <a:ext cx="864096" cy="1512168"/>
          </a:xfrm>
          <a:prstGeom prst="roundRect">
            <a:avLst>
              <a:gd name="adj" fmla="val 7047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defTabSz="801688" eaLnBrk="0" hangingPunct="0">
              <a:defRPr/>
            </a:pPr>
            <a:r>
              <a:rPr lang="fr-FR" sz="1100" dirty="0">
                <a:solidFill>
                  <a:schemeClr val="bg1">
                    <a:lumMod val="50000"/>
                  </a:schemeClr>
                </a:solidFill>
                <a:ea typeface="ＭＳ Ｐゴシック" pitchFamily="1" charset="-128"/>
              </a:rPr>
              <a:t>Tableau</a:t>
            </a:r>
          </a:p>
          <a:p>
            <a:pPr defTabSz="801688" eaLnBrk="0" hangingPunct="0">
              <a:defRPr/>
            </a:pPr>
            <a:r>
              <a:rPr lang="fr-FR" sz="1100" dirty="0">
                <a:solidFill>
                  <a:schemeClr val="bg1">
                    <a:lumMod val="50000"/>
                  </a:schemeClr>
                </a:solidFill>
                <a:ea typeface="ＭＳ Ｐゴシック" pitchFamily="1" charset="-128"/>
              </a:rPr>
              <a:t>électrique</a:t>
            </a:r>
          </a:p>
        </p:txBody>
      </p:sp>
      <p:sp>
        <p:nvSpPr>
          <p:cNvPr id="59" name="Rectangle 58"/>
          <p:cNvSpPr/>
          <p:nvPr/>
        </p:nvSpPr>
        <p:spPr bwMode="auto">
          <a:xfrm>
            <a:off x="1474961" y="1900076"/>
            <a:ext cx="360040" cy="36004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defTabSz="801688" eaLnBrk="0" hangingPunct="0">
              <a:defRPr/>
            </a:pPr>
            <a:endParaRPr lang="fr-FR" sz="1100" dirty="0">
              <a:solidFill>
                <a:schemeClr val="bg1">
                  <a:lumMod val="50000"/>
                </a:schemeClr>
              </a:solidFill>
              <a:ea typeface="ＭＳ Ｐゴシック" pitchFamily="1" charset="-128"/>
            </a:endParaRPr>
          </a:p>
        </p:txBody>
      </p:sp>
      <p:cxnSp>
        <p:nvCxnSpPr>
          <p:cNvPr id="19466" name="Connecteur droit 62"/>
          <p:cNvCxnSpPr>
            <a:cxnSpLocks noChangeShapeType="1"/>
          </p:cNvCxnSpPr>
          <p:nvPr/>
        </p:nvCxnSpPr>
        <p:spPr bwMode="auto">
          <a:xfrm flipH="1">
            <a:off x="1619250" y="2044700"/>
            <a:ext cx="0" cy="107950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7" name="Connecteur droit 26"/>
          <p:cNvCxnSpPr>
            <a:cxnSpLocks noChangeShapeType="1"/>
          </p:cNvCxnSpPr>
          <p:nvPr/>
        </p:nvCxnSpPr>
        <p:spPr bwMode="auto">
          <a:xfrm flipH="1">
            <a:off x="1114425" y="2044700"/>
            <a:ext cx="504825" cy="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8" name="Connecteur droit 24"/>
          <p:cNvCxnSpPr>
            <a:cxnSpLocks noChangeShapeType="1"/>
          </p:cNvCxnSpPr>
          <p:nvPr/>
        </p:nvCxnSpPr>
        <p:spPr bwMode="auto">
          <a:xfrm>
            <a:off x="1114425" y="1971675"/>
            <a:ext cx="1439863" cy="0"/>
          </a:xfrm>
          <a:prstGeom prst="line">
            <a:avLst/>
          </a:prstGeom>
          <a:noFill/>
          <a:ln w="952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9" name="Connecteur droit 65"/>
          <p:cNvCxnSpPr>
            <a:cxnSpLocks noChangeShapeType="1"/>
          </p:cNvCxnSpPr>
          <p:nvPr/>
        </p:nvCxnSpPr>
        <p:spPr bwMode="auto">
          <a:xfrm flipH="1">
            <a:off x="1690688" y="2044700"/>
            <a:ext cx="0" cy="107950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0" name="Connecteur droit 66"/>
          <p:cNvCxnSpPr>
            <a:cxnSpLocks noChangeShapeType="1"/>
          </p:cNvCxnSpPr>
          <p:nvPr/>
        </p:nvCxnSpPr>
        <p:spPr bwMode="auto">
          <a:xfrm flipH="1">
            <a:off x="1690688" y="2044700"/>
            <a:ext cx="863600" cy="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Ellipse 16"/>
          <p:cNvSpPr/>
          <p:nvPr/>
        </p:nvSpPr>
        <p:spPr bwMode="auto">
          <a:xfrm>
            <a:off x="2487613" y="1762125"/>
            <a:ext cx="455612" cy="44608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5857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801688" eaLnBrk="0" hangingPunct="0">
              <a:defRPr/>
            </a:pPr>
            <a:endParaRPr lang="fr-FR" sz="2000" kern="0" dirty="0">
              <a:latin typeface="Arial" charset="0"/>
              <a:ea typeface="MS PGothic" pitchFamily="34" charset="-128"/>
              <a:cs typeface="Arial" charset="0"/>
            </a:endParaRPr>
          </a:p>
        </p:txBody>
      </p:sp>
      <p:cxnSp>
        <p:nvCxnSpPr>
          <p:cNvPr id="19472" name="Connecteur droit 17"/>
          <p:cNvCxnSpPr>
            <a:cxnSpLocks noChangeShapeType="1"/>
            <a:stCxn id="17" idx="3"/>
            <a:endCxn id="17" idx="7"/>
          </p:cNvCxnSpPr>
          <p:nvPr/>
        </p:nvCxnSpPr>
        <p:spPr bwMode="auto">
          <a:xfrm flipV="1">
            <a:off x="2554288" y="1828800"/>
            <a:ext cx="322262" cy="314325"/>
          </a:xfrm>
          <a:prstGeom prst="line">
            <a:avLst/>
          </a:prstGeom>
          <a:noFill/>
          <a:ln w="9525" algn="ctr">
            <a:solidFill>
              <a:srgbClr val="5857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3" name="Connecteur droit 18"/>
          <p:cNvCxnSpPr>
            <a:cxnSpLocks noChangeShapeType="1"/>
            <a:stCxn id="17" idx="1"/>
            <a:endCxn id="17" idx="5"/>
          </p:cNvCxnSpPr>
          <p:nvPr/>
        </p:nvCxnSpPr>
        <p:spPr bwMode="auto">
          <a:xfrm>
            <a:off x="2554288" y="1828800"/>
            <a:ext cx="322262" cy="314325"/>
          </a:xfrm>
          <a:prstGeom prst="line">
            <a:avLst/>
          </a:prstGeom>
          <a:noFill/>
          <a:ln w="9525" algn="ctr">
            <a:solidFill>
              <a:srgbClr val="5857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" name="Rectangle à coins arrondis 74"/>
          <p:cNvSpPr/>
          <p:nvPr/>
        </p:nvSpPr>
        <p:spPr bwMode="auto">
          <a:xfrm>
            <a:off x="3203153" y="1828068"/>
            <a:ext cx="864096" cy="1512168"/>
          </a:xfrm>
          <a:prstGeom prst="roundRect">
            <a:avLst>
              <a:gd name="adj" fmla="val 7047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defTabSz="801688" eaLnBrk="0" hangingPunct="0">
              <a:defRPr/>
            </a:pPr>
            <a:r>
              <a:rPr lang="fr-FR" sz="1100" dirty="0">
                <a:solidFill>
                  <a:schemeClr val="bg1">
                    <a:lumMod val="50000"/>
                  </a:schemeClr>
                </a:solidFill>
                <a:ea typeface="ＭＳ Ｐゴシック" pitchFamily="1" charset="-128"/>
              </a:rPr>
              <a:t>Tableau</a:t>
            </a:r>
          </a:p>
          <a:p>
            <a:pPr defTabSz="801688" eaLnBrk="0" hangingPunct="0">
              <a:defRPr/>
            </a:pPr>
            <a:r>
              <a:rPr lang="fr-FR" sz="1100" dirty="0">
                <a:solidFill>
                  <a:schemeClr val="bg1">
                    <a:lumMod val="50000"/>
                  </a:schemeClr>
                </a:solidFill>
                <a:ea typeface="ＭＳ Ｐゴシック" pitchFamily="1" charset="-128"/>
              </a:rPr>
              <a:t>électrique</a:t>
            </a:r>
          </a:p>
        </p:txBody>
      </p:sp>
      <p:sp>
        <p:nvSpPr>
          <p:cNvPr id="76" name="Rectangle 75"/>
          <p:cNvSpPr/>
          <p:nvPr/>
        </p:nvSpPr>
        <p:spPr bwMode="auto">
          <a:xfrm>
            <a:off x="4427289" y="1900076"/>
            <a:ext cx="360040" cy="36004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defTabSz="801688" eaLnBrk="0" hangingPunct="0">
              <a:defRPr/>
            </a:pPr>
            <a:endParaRPr lang="fr-FR" sz="1100" dirty="0">
              <a:solidFill>
                <a:schemeClr val="bg1">
                  <a:lumMod val="50000"/>
                </a:schemeClr>
              </a:solidFill>
              <a:ea typeface="ＭＳ Ｐゴシック" pitchFamily="1" charset="-128"/>
            </a:endParaRPr>
          </a:p>
        </p:txBody>
      </p:sp>
      <p:cxnSp>
        <p:nvCxnSpPr>
          <p:cNvPr id="19480" name="Connecteur droit 76"/>
          <p:cNvCxnSpPr>
            <a:cxnSpLocks noChangeShapeType="1"/>
          </p:cNvCxnSpPr>
          <p:nvPr/>
        </p:nvCxnSpPr>
        <p:spPr bwMode="auto">
          <a:xfrm flipH="1">
            <a:off x="4570413" y="2044700"/>
            <a:ext cx="0" cy="107950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1" name="Connecteur droit 77"/>
          <p:cNvCxnSpPr>
            <a:cxnSpLocks noChangeShapeType="1"/>
          </p:cNvCxnSpPr>
          <p:nvPr/>
        </p:nvCxnSpPr>
        <p:spPr bwMode="auto">
          <a:xfrm flipH="1">
            <a:off x="4067175" y="2044700"/>
            <a:ext cx="503238" cy="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2" name="Connecteur droit 78"/>
          <p:cNvCxnSpPr>
            <a:cxnSpLocks noChangeShapeType="1"/>
          </p:cNvCxnSpPr>
          <p:nvPr/>
        </p:nvCxnSpPr>
        <p:spPr bwMode="auto">
          <a:xfrm>
            <a:off x="4067175" y="1971675"/>
            <a:ext cx="1439863" cy="0"/>
          </a:xfrm>
          <a:prstGeom prst="line">
            <a:avLst/>
          </a:prstGeom>
          <a:noFill/>
          <a:ln w="952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3" name="Connecteur droit 79"/>
          <p:cNvCxnSpPr>
            <a:cxnSpLocks noChangeShapeType="1"/>
          </p:cNvCxnSpPr>
          <p:nvPr/>
        </p:nvCxnSpPr>
        <p:spPr bwMode="auto">
          <a:xfrm flipH="1">
            <a:off x="4643438" y="2044700"/>
            <a:ext cx="0" cy="107950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4" name="Connecteur droit 80"/>
          <p:cNvCxnSpPr>
            <a:cxnSpLocks noChangeShapeType="1"/>
          </p:cNvCxnSpPr>
          <p:nvPr/>
        </p:nvCxnSpPr>
        <p:spPr bwMode="auto">
          <a:xfrm flipH="1">
            <a:off x="4643438" y="2044700"/>
            <a:ext cx="863600" cy="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" name="Ellipse 81"/>
          <p:cNvSpPr/>
          <p:nvPr/>
        </p:nvSpPr>
        <p:spPr bwMode="auto">
          <a:xfrm>
            <a:off x="5440363" y="1762125"/>
            <a:ext cx="455612" cy="44608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5857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801688" eaLnBrk="0" hangingPunct="0">
              <a:defRPr/>
            </a:pPr>
            <a:endParaRPr lang="fr-FR" sz="2000" kern="0" dirty="0">
              <a:latin typeface="Arial" charset="0"/>
              <a:ea typeface="MS PGothic" pitchFamily="34" charset="-128"/>
              <a:cs typeface="Arial" charset="0"/>
            </a:endParaRPr>
          </a:p>
        </p:txBody>
      </p:sp>
      <p:cxnSp>
        <p:nvCxnSpPr>
          <p:cNvPr id="19486" name="Connecteur droit 82"/>
          <p:cNvCxnSpPr>
            <a:cxnSpLocks noChangeShapeType="1"/>
            <a:stCxn id="82" idx="3"/>
            <a:endCxn id="82" idx="7"/>
          </p:cNvCxnSpPr>
          <p:nvPr/>
        </p:nvCxnSpPr>
        <p:spPr bwMode="auto">
          <a:xfrm flipV="1">
            <a:off x="5507038" y="1828800"/>
            <a:ext cx="322262" cy="314325"/>
          </a:xfrm>
          <a:prstGeom prst="line">
            <a:avLst/>
          </a:prstGeom>
          <a:noFill/>
          <a:ln w="9525" algn="ctr">
            <a:solidFill>
              <a:srgbClr val="5857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7" name="Connecteur droit 83"/>
          <p:cNvCxnSpPr>
            <a:cxnSpLocks noChangeShapeType="1"/>
            <a:stCxn id="82" idx="1"/>
            <a:endCxn id="82" idx="5"/>
          </p:cNvCxnSpPr>
          <p:nvPr/>
        </p:nvCxnSpPr>
        <p:spPr bwMode="auto">
          <a:xfrm>
            <a:off x="5507038" y="1828800"/>
            <a:ext cx="322262" cy="314325"/>
          </a:xfrm>
          <a:prstGeom prst="line">
            <a:avLst/>
          </a:prstGeom>
          <a:noFill/>
          <a:ln w="9525" algn="ctr">
            <a:solidFill>
              <a:srgbClr val="5857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" name="Rectangle à coins arrondis 85"/>
          <p:cNvSpPr/>
          <p:nvPr/>
        </p:nvSpPr>
        <p:spPr bwMode="auto">
          <a:xfrm>
            <a:off x="6011465" y="1828068"/>
            <a:ext cx="864096" cy="1512168"/>
          </a:xfrm>
          <a:prstGeom prst="roundRect">
            <a:avLst>
              <a:gd name="adj" fmla="val 7047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defTabSz="801688" eaLnBrk="0" hangingPunct="0">
              <a:defRPr/>
            </a:pPr>
            <a:r>
              <a:rPr lang="fr-FR" sz="1100" dirty="0">
                <a:solidFill>
                  <a:schemeClr val="bg1">
                    <a:lumMod val="50000"/>
                  </a:schemeClr>
                </a:solidFill>
                <a:ea typeface="ＭＳ Ｐゴシック" pitchFamily="1" charset="-128"/>
              </a:rPr>
              <a:t>Tableau</a:t>
            </a:r>
          </a:p>
          <a:p>
            <a:pPr defTabSz="801688" eaLnBrk="0" hangingPunct="0">
              <a:defRPr/>
            </a:pPr>
            <a:r>
              <a:rPr lang="fr-FR" sz="1100" dirty="0">
                <a:solidFill>
                  <a:schemeClr val="bg1">
                    <a:lumMod val="50000"/>
                  </a:schemeClr>
                </a:solidFill>
                <a:ea typeface="ＭＳ Ｐゴシック" pitchFamily="1" charset="-128"/>
              </a:rPr>
              <a:t>électrique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7235601" y="1900076"/>
            <a:ext cx="360040" cy="36004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defTabSz="801688" eaLnBrk="0" hangingPunct="0">
              <a:defRPr/>
            </a:pPr>
            <a:endParaRPr lang="fr-FR" sz="1100" dirty="0">
              <a:solidFill>
                <a:schemeClr val="bg1">
                  <a:lumMod val="50000"/>
                </a:schemeClr>
              </a:solidFill>
              <a:ea typeface="ＭＳ Ｐゴシック" pitchFamily="1" charset="-128"/>
            </a:endParaRPr>
          </a:p>
        </p:txBody>
      </p:sp>
      <p:cxnSp>
        <p:nvCxnSpPr>
          <p:cNvPr id="19494" name="Connecteur droit 87"/>
          <p:cNvCxnSpPr>
            <a:cxnSpLocks noChangeShapeType="1"/>
          </p:cNvCxnSpPr>
          <p:nvPr/>
        </p:nvCxnSpPr>
        <p:spPr bwMode="auto">
          <a:xfrm flipH="1">
            <a:off x="7378700" y="2044700"/>
            <a:ext cx="0" cy="107950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95" name="Connecteur droit 88"/>
          <p:cNvCxnSpPr>
            <a:cxnSpLocks noChangeShapeType="1"/>
          </p:cNvCxnSpPr>
          <p:nvPr/>
        </p:nvCxnSpPr>
        <p:spPr bwMode="auto">
          <a:xfrm flipH="1">
            <a:off x="6875463" y="2044700"/>
            <a:ext cx="503237" cy="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96" name="Connecteur droit 89"/>
          <p:cNvCxnSpPr>
            <a:cxnSpLocks noChangeShapeType="1"/>
          </p:cNvCxnSpPr>
          <p:nvPr/>
        </p:nvCxnSpPr>
        <p:spPr bwMode="auto">
          <a:xfrm>
            <a:off x="6875463" y="1971675"/>
            <a:ext cx="1439862" cy="0"/>
          </a:xfrm>
          <a:prstGeom prst="line">
            <a:avLst/>
          </a:prstGeom>
          <a:noFill/>
          <a:ln w="952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97" name="Connecteur droit 90"/>
          <p:cNvCxnSpPr>
            <a:cxnSpLocks noChangeShapeType="1"/>
          </p:cNvCxnSpPr>
          <p:nvPr/>
        </p:nvCxnSpPr>
        <p:spPr bwMode="auto">
          <a:xfrm flipH="1">
            <a:off x="7451725" y="2044700"/>
            <a:ext cx="0" cy="107950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98" name="Connecteur droit 91"/>
          <p:cNvCxnSpPr>
            <a:cxnSpLocks noChangeShapeType="1"/>
          </p:cNvCxnSpPr>
          <p:nvPr/>
        </p:nvCxnSpPr>
        <p:spPr bwMode="auto">
          <a:xfrm flipH="1">
            <a:off x="7451725" y="2044700"/>
            <a:ext cx="863600" cy="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" name="Ellipse 92"/>
          <p:cNvSpPr/>
          <p:nvPr/>
        </p:nvSpPr>
        <p:spPr bwMode="auto">
          <a:xfrm>
            <a:off x="8248650" y="1762125"/>
            <a:ext cx="455613" cy="44608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5857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801688" eaLnBrk="0" hangingPunct="0">
              <a:defRPr/>
            </a:pPr>
            <a:endParaRPr lang="fr-FR" sz="2000" kern="0" dirty="0">
              <a:latin typeface="Arial" charset="0"/>
              <a:ea typeface="MS PGothic" pitchFamily="34" charset="-128"/>
              <a:cs typeface="Arial" charset="0"/>
            </a:endParaRPr>
          </a:p>
        </p:txBody>
      </p:sp>
      <p:cxnSp>
        <p:nvCxnSpPr>
          <p:cNvPr id="19500" name="Connecteur droit 93"/>
          <p:cNvCxnSpPr>
            <a:cxnSpLocks noChangeShapeType="1"/>
            <a:stCxn id="93" idx="3"/>
            <a:endCxn id="93" idx="7"/>
          </p:cNvCxnSpPr>
          <p:nvPr/>
        </p:nvCxnSpPr>
        <p:spPr bwMode="auto">
          <a:xfrm flipV="1">
            <a:off x="8315325" y="1828800"/>
            <a:ext cx="322263" cy="314325"/>
          </a:xfrm>
          <a:prstGeom prst="line">
            <a:avLst/>
          </a:prstGeom>
          <a:noFill/>
          <a:ln w="9525" algn="ctr">
            <a:solidFill>
              <a:srgbClr val="5857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01" name="Connecteur droit 94"/>
          <p:cNvCxnSpPr>
            <a:cxnSpLocks noChangeShapeType="1"/>
            <a:stCxn id="93" idx="1"/>
            <a:endCxn id="93" idx="5"/>
          </p:cNvCxnSpPr>
          <p:nvPr/>
        </p:nvCxnSpPr>
        <p:spPr bwMode="auto">
          <a:xfrm>
            <a:off x="8315325" y="1828800"/>
            <a:ext cx="322263" cy="314325"/>
          </a:xfrm>
          <a:prstGeom prst="line">
            <a:avLst/>
          </a:prstGeom>
          <a:noFill/>
          <a:ln w="9525" algn="ctr">
            <a:solidFill>
              <a:srgbClr val="5857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02" name="Connecteur droit 95"/>
          <p:cNvCxnSpPr>
            <a:cxnSpLocks noChangeShapeType="1"/>
          </p:cNvCxnSpPr>
          <p:nvPr/>
        </p:nvCxnSpPr>
        <p:spPr bwMode="auto">
          <a:xfrm flipV="1">
            <a:off x="4498975" y="1971675"/>
            <a:ext cx="0" cy="1152525"/>
          </a:xfrm>
          <a:prstGeom prst="line">
            <a:avLst/>
          </a:prstGeom>
          <a:noFill/>
          <a:ln w="952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03" name="Connecteur droit 97"/>
          <p:cNvCxnSpPr>
            <a:cxnSpLocks noChangeShapeType="1"/>
          </p:cNvCxnSpPr>
          <p:nvPr/>
        </p:nvCxnSpPr>
        <p:spPr bwMode="auto">
          <a:xfrm flipV="1">
            <a:off x="7307263" y="1971675"/>
            <a:ext cx="0" cy="1152525"/>
          </a:xfrm>
          <a:prstGeom prst="line">
            <a:avLst/>
          </a:prstGeom>
          <a:noFill/>
          <a:ln w="952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9" name="ZoneTexte 98"/>
          <p:cNvSpPr txBox="1"/>
          <p:nvPr/>
        </p:nvSpPr>
        <p:spPr>
          <a:xfrm>
            <a:off x="4846638" y="2808288"/>
            <a:ext cx="11938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200" kern="0">
                <a:solidFill>
                  <a:srgbClr val="6A655E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fr-FR" dirty="0"/>
              <a:t>Fonction :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fr-FR" dirty="0"/>
              <a:t> Interrupteur</a:t>
            </a:r>
          </a:p>
        </p:txBody>
      </p:sp>
      <p:sp>
        <p:nvSpPr>
          <p:cNvPr id="100" name="ZoneTexte 99"/>
          <p:cNvSpPr txBox="1"/>
          <p:nvPr/>
        </p:nvSpPr>
        <p:spPr>
          <a:xfrm>
            <a:off x="7640638" y="2465388"/>
            <a:ext cx="127635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200" kern="0">
                <a:solidFill>
                  <a:srgbClr val="6A655E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fr-FR" dirty="0" smtClean="0"/>
              <a:t>Fonctions </a:t>
            </a:r>
            <a:r>
              <a:rPr lang="fr-FR" dirty="0"/>
              <a:t>: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fr-FR" dirty="0"/>
              <a:t>Interrupteur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fr-FR" dirty="0"/>
              <a:t>Télérupteur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fr-FR" dirty="0"/>
              <a:t>Minuterie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fr-FR" dirty="0" smtClean="0"/>
              <a:t>Variation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fr-FR" dirty="0" smtClean="0"/>
              <a:t>Cde générale</a:t>
            </a:r>
            <a:endParaRPr lang="fr-FR" dirty="0"/>
          </a:p>
        </p:txBody>
      </p:sp>
      <p:pic>
        <p:nvPicPr>
          <p:cNvPr id="195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2979738"/>
            <a:ext cx="56673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2979738"/>
            <a:ext cx="588963" cy="58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" name="Flèche droite 108"/>
          <p:cNvSpPr/>
          <p:nvPr/>
        </p:nvSpPr>
        <p:spPr bwMode="auto">
          <a:xfrm>
            <a:off x="5723433" y="1028624"/>
            <a:ext cx="3131840" cy="57606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801688" eaLnBrk="0" hangingPunct="0">
              <a:defRPr/>
            </a:pPr>
            <a:r>
              <a:rPr lang="fr-FR" sz="1400" b="1" dirty="0">
                <a:solidFill>
                  <a:srgbClr val="FFFFFF"/>
                </a:solidFill>
                <a:ea typeface="ＭＳ Ｐゴシック" pitchFamily="1" charset="-128"/>
              </a:rPr>
              <a:t>INSTALLATION DOMOTISEE</a:t>
            </a:r>
          </a:p>
        </p:txBody>
      </p:sp>
      <p:sp>
        <p:nvSpPr>
          <p:cNvPr id="108" name="Flèche droite 107"/>
          <p:cNvSpPr/>
          <p:nvPr/>
        </p:nvSpPr>
        <p:spPr bwMode="auto">
          <a:xfrm>
            <a:off x="2771105" y="1028624"/>
            <a:ext cx="3240360" cy="57606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01688" eaLnBrk="0" hangingPunct="0">
              <a:defRPr/>
            </a:pPr>
            <a:r>
              <a:rPr lang="fr-FR" sz="1400" b="1" dirty="0">
                <a:solidFill>
                  <a:srgbClr val="FFFFFF"/>
                </a:solidFill>
                <a:ea typeface="ＭＳ Ｐゴシック" pitchFamily="1" charset="-128"/>
              </a:rPr>
              <a:t>INSTALLATION EVOLUTIVE </a:t>
            </a:r>
          </a:p>
        </p:txBody>
      </p:sp>
      <p:sp>
        <p:nvSpPr>
          <p:cNvPr id="73" name="Flèche droite 72"/>
          <p:cNvSpPr/>
          <p:nvPr/>
        </p:nvSpPr>
        <p:spPr bwMode="auto">
          <a:xfrm>
            <a:off x="250825" y="1028624"/>
            <a:ext cx="2808312" cy="57606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01688" eaLnBrk="0" hangingPunct="0">
              <a:defRPr/>
            </a:pPr>
            <a:r>
              <a:rPr lang="fr-FR" sz="1400" b="1" dirty="0">
                <a:solidFill>
                  <a:srgbClr val="FFFFFF"/>
                </a:solidFill>
                <a:ea typeface="ＭＳ Ｐゴシック" pitchFamily="1" charset="-128"/>
              </a:rPr>
              <a:t>INSTALLATION FIGEE</a:t>
            </a:r>
          </a:p>
        </p:txBody>
      </p:sp>
      <p:pic>
        <p:nvPicPr>
          <p:cNvPr id="195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3249613"/>
            <a:ext cx="3873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18" name="Image 1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3319463"/>
            <a:ext cx="252412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519" name="Groupe 2"/>
          <p:cNvGrpSpPr>
            <a:grpSpLocks/>
          </p:cNvGrpSpPr>
          <p:nvPr/>
        </p:nvGrpSpPr>
        <p:grpSpPr bwMode="auto">
          <a:xfrm>
            <a:off x="7091363" y="2908300"/>
            <a:ext cx="566737" cy="571500"/>
            <a:chOff x="7380288" y="3213100"/>
            <a:chExt cx="566737" cy="571500"/>
          </a:xfrm>
        </p:grpSpPr>
        <p:pic>
          <p:nvPicPr>
            <p:cNvPr id="1953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288" y="3213100"/>
              <a:ext cx="566737" cy="57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3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5910" y="3319463"/>
              <a:ext cx="379413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9520" name="Picture 4" descr="http://t0.gstatic.com/images?q=tbn:ANd9GcQeJ3cKqtb8f0xjGxWhxDOUoD6Kdxpw7YBa_mV_ghHLAegevuj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8" y="5337175"/>
            <a:ext cx="5048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2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4760913"/>
            <a:ext cx="538163" cy="68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5267325"/>
            <a:ext cx="515937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23" name="Rectangle à coins arrondis 1"/>
          <p:cNvSpPr>
            <a:spLocks noChangeArrowheads="1"/>
          </p:cNvSpPr>
          <p:nvPr/>
        </p:nvSpPr>
        <p:spPr bwMode="auto">
          <a:xfrm>
            <a:off x="6243638" y="4702175"/>
            <a:ext cx="2398712" cy="16827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801688" eaLnBrk="0" hangingPunct="0"/>
            <a:endParaRPr lang="en-US" sz="2000">
              <a:ea typeface="MS PGothic" pitchFamily="34" charset="-128"/>
            </a:endParaRPr>
          </a:p>
        </p:txBody>
      </p:sp>
      <p:pic>
        <p:nvPicPr>
          <p:cNvPr id="1952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5772150"/>
            <a:ext cx="213518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2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4814888"/>
            <a:ext cx="1287463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26" name="Rectangle à coins arrondis 61"/>
          <p:cNvSpPr>
            <a:spLocks noChangeArrowheads="1"/>
          </p:cNvSpPr>
          <p:nvPr/>
        </p:nvSpPr>
        <p:spPr bwMode="auto">
          <a:xfrm>
            <a:off x="7938" y="4022725"/>
            <a:ext cx="6022975" cy="2365375"/>
          </a:xfrm>
          <a:prstGeom prst="roundRect">
            <a:avLst>
              <a:gd name="adj" fmla="val 8005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801688" eaLnBrk="0" hangingPunct="0"/>
            <a:endParaRPr lang="en-US" sz="2000">
              <a:ea typeface="MS PGothic" pitchFamily="34" charset="-128"/>
            </a:endParaRPr>
          </a:p>
        </p:txBody>
      </p:sp>
      <p:grpSp>
        <p:nvGrpSpPr>
          <p:cNvPr id="19527" name="Groupe 1"/>
          <p:cNvGrpSpPr>
            <a:grpSpLocks/>
          </p:cNvGrpSpPr>
          <p:nvPr/>
        </p:nvGrpSpPr>
        <p:grpSpPr bwMode="auto">
          <a:xfrm>
            <a:off x="7681913" y="3665538"/>
            <a:ext cx="566737" cy="571500"/>
            <a:chOff x="8194675" y="3841750"/>
            <a:chExt cx="566738" cy="571500"/>
          </a:xfrm>
        </p:grpSpPr>
        <p:pic>
          <p:nvPicPr>
            <p:cNvPr id="1953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4675" y="3841750"/>
              <a:ext cx="566738" cy="57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3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1513" y="3944939"/>
              <a:ext cx="387806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533" name="Rectangle 1"/>
          <p:cNvSpPr>
            <a:spLocks noChangeArrowheads="1"/>
          </p:cNvSpPr>
          <p:nvPr/>
        </p:nvSpPr>
        <p:spPr bwMode="auto">
          <a:xfrm>
            <a:off x="144463" y="4541838"/>
            <a:ext cx="5684837" cy="13493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0975" indent="-180975">
              <a:spcBef>
                <a:spcPct val="20000"/>
              </a:spcBef>
              <a:buClr>
                <a:srgbClr val="00AAE1"/>
              </a:buClr>
              <a:buFont typeface="Wingdings" pitchFamily="2" charset="2"/>
              <a:buNone/>
            </a:pPr>
            <a:endParaRPr lang="en-US"/>
          </a:p>
        </p:txBody>
      </p:sp>
      <p:sp>
        <p:nvSpPr>
          <p:cNvPr id="5" name="Rectangle à coins arrondis 4"/>
          <p:cNvSpPr/>
          <p:nvPr/>
        </p:nvSpPr>
        <p:spPr bwMode="auto">
          <a:xfrm>
            <a:off x="144463" y="5891213"/>
            <a:ext cx="5722937" cy="392112"/>
          </a:xfrm>
          <a:prstGeom prst="roundRect">
            <a:avLst/>
          </a:prstGeom>
          <a:noFill/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/>
          <a:lstStyle/>
          <a:p>
            <a:pPr marL="180975" indent="-180975">
              <a:spcBef>
                <a:spcPct val="20000"/>
              </a:spcBef>
              <a:buClr>
                <a:srgbClr val="00AAE1"/>
              </a:buClr>
              <a:buFont typeface="Wingdings" pitchFamily="2" charset="2"/>
              <a:buNone/>
              <a:defRPr/>
            </a:pPr>
            <a:endParaRPr lang="fr-FR" dirty="0">
              <a:solidFill>
                <a:srgbClr val="585759"/>
              </a:solidFill>
            </a:endParaRPr>
          </a:p>
        </p:txBody>
      </p:sp>
      <p:sp>
        <p:nvSpPr>
          <p:cNvPr id="65" name="Titre 2"/>
          <p:cNvSpPr txBox="1">
            <a:spLocks/>
          </p:cNvSpPr>
          <p:nvPr/>
        </p:nvSpPr>
        <p:spPr>
          <a:xfrm>
            <a:off x="398841" y="332656"/>
            <a:ext cx="8532000" cy="86409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9pPr>
          </a:lstStyle>
          <a:p>
            <a:r>
              <a:rPr lang="en-US" sz="2500" dirty="0" smtClean="0"/>
              <a:t>Les solutions </a:t>
            </a:r>
            <a:r>
              <a:rPr lang="en-US" sz="2500" dirty="0" err="1" smtClean="0"/>
              <a:t>domotiques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fr-FR" sz="2500" b="1" dirty="0" smtClean="0"/>
              <a:t>évolutives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38629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32000" cy="649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détecteurs</a:t>
            </a:r>
            <a:r>
              <a:rPr lang="en-US" dirty="0"/>
              <a:t/>
            </a:r>
            <a:br>
              <a:rPr lang="en-US" dirty="0"/>
            </a:br>
            <a:r>
              <a:rPr lang="fr-FR" b="1" dirty="0" smtClean="0"/>
              <a:t>pour baliser </a:t>
            </a:r>
            <a:r>
              <a:rPr lang="fr-FR" b="1" dirty="0"/>
              <a:t>et </a:t>
            </a:r>
            <a:r>
              <a:rPr lang="fr-FR" b="1" dirty="0" smtClean="0"/>
              <a:t>sécuriser les parcours</a:t>
            </a:r>
            <a:endParaRPr lang="en-US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72816"/>
            <a:ext cx="187220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96"/>
          <a:stretch/>
        </p:blipFill>
        <p:spPr bwMode="auto">
          <a:xfrm>
            <a:off x="3531744" y="4243896"/>
            <a:ext cx="2624432" cy="216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293741"/>
            <a:ext cx="2015579" cy="20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022" y="1772816"/>
            <a:ext cx="1812290" cy="181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158417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re 2"/>
          <p:cNvSpPr txBox="1">
            <a:spLocks/>
          </p:cNvSpPr>
          <p:nvPr/>
        </p:nvSpPr>
        <p:spPr>
          <a:xfrm>
            <a:off x="395536" y="1124744"/>
            <a:ext cx="8532000" cy="64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9pPr>
          </a:lstStyle>
          <a:p>
            <a:r>
              <a:rPr lang="fr-FR" sz="2000" dirty="0" smtClean="0"/>
              <a:t>Détecteurs</a:t>
            </a:r>
            <a:endParaRPr lang="en-US" sz="2000" b="1" dirty="0"/>
          </a:p>
        </p:txBody>
      </p:sp>
      <p:sp>
        <p:nvSpPr>
          <p:cNvPr id="17" name="Titre 2"/>
          <p:cNvSpPr txBox="1">
            <a:spLocks/>
          </p:cNvSpPr>
          <p:nvPr/>
        </p:nvSpPr>
        <p:spPr>
          <a:xfrm>
            <a:off x="387916" y="3643808"/>
            <a:ext cx="8532000" cy="64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9pPr>
          </a:lstStyle>
          <a:p>
            <a:r>
              <a:rPr lang="fr-FR" sz="2000" dirty="0" smtClean="0"/>
              <a:t>Luminaires à détection intégrée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973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154" name="Picture 98" descr="AP1_AmbianceVDI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274716"/>
            <a:ext cx="1377950" cy="19192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1241" name="Group 185"/>
          <p:cNvGrpSpPr>
            <a:grpSpLocks/>
          </p:cNvGrpSpPr>
          <p:nvPr/>
        </p:nvGrpSpPr>
        <p:grpSpPr bwMode="auto">
          <a:xfrm>
            <a:off x="4997004" y="3596854"/>
            <a:ext cx="3679825" cy="2614612"/>
            <a:chOff x="3332" y="2537"/>
            <a:chExt cx="2318" cy="1647"/>
          </a:xfrm>
        </p:grpSpPr>
        <p:grpSp>
          <p:nvGrpSpPr>
            <p:cNvPr id="2095" name="Group 181"/>
            <p:cNvGrpSpPr>
              <a:grpSpLocks/>
            </p:cNvGrpSpPr>
            <p:nvPr/>
          </p:nvGrpSpPr>
          <p:grpSpPr bwMode="auto">
            <a:xfrm>
              <a:off x="3332" y="2537"/>
              <a:ext cx="2318" cy="1647"/>
              <a:chOff x="3332" y="2537"/>
              <a:chExt cx="2318" cy="1647"/>
            </a:xfrm>
          </p:grpSpPr>
          <p:sp>
            <p:nvSpPr>
              <p:cNvPr id="2097" name="Oval 64"/>
              <p:cNvSpPr>
                <a:spLocks noChangeArrowheads="1"/>
              </p:cNvSpPr>
              <p:nvPr/>
            </p:nvSpPr>
            <p:spPr bwMode="auto">
              <a:xfrm>
                <a:off x="3782" y="2654"/>
                <a:ext cx="1868" cy="153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sp>
            <p:nvSpPr>
              <p:cNvPr id="2098" name="Line 24"/>
              <p:cNvSpPr>
                <a:spLocks noChangeShapeType="1"/>
              </p:cNvSpPr>
              <p:nvPr/>
            </p:nvSpPr>
            <p:spPr bwMode="auto">
              <a:xfrm>
                <a:off x="3332" y="3472"/>
                <a:ext cx="1533" cy="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sp>
            <p:nvSpPr>
              <p:cNvPr id="2099" name="Line 25"/>
              <p:cNvSpPr>
                <a:spLocks noChangeShapeType="1"/>
              </p:cNvSpPr>
              <p:nvPr/>
            </p:nvSpPr>
            <p:spPr bwMode="auto">
              <a:xfrm flipH="1" flipV="1">
                <a:off x="4200" y="2901"/>
                <a:ext cx="0" cy="111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sp>
            <p:nvSpPr>
              <p:cNvPr id="2100" name="Line 26"/>
              <p:cNvSpPr>
                <a:spLocks noChangeShapeType="1"/>
              </p:cNvSpPr>
              <p:nvPr/>
            </p:nvSpPr>
            <p:spPr bwMode="auto">
              <a:xfrm>
                <a:off x="4200" y="2901"/>
                <a:ext cx="70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sp>
            <p:nvSpPr>
              <p:cNvPr id="2101" name="Line 27"/>
              <p:cNvSpPr>
                <a:spLocks noChangeShapeType="1"/>
              </p:cNvSpPr>
              <p:nvPr/>
            </p:nvSpPr>
            <p:spPr bwMode="auto">
              <a:xfrm>
                <a:off x="4200" y="3168"/>
                <a:ext cx="68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sp>
            <p:nvSpPr>
              <p:cNvPr id="2102" name="Line 28"/>
              <p:cNvSpPr>
                <a:spLocks noChangeShapeType="1"/>
              </p:cNvSpPr>
              <p:nvPr/>
            </p:nvSpPr>
            <p:spPr bwMode="auto">
              <a:xfrm>
                <a:off x="4200" y="3750"/>
                <a:ext cx="39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sp>
            <p:nvSpPr>
              <p:cNvPr id="2103" name="Line 29"/>
              <p:cNvSpPr>
                <a:spLocks noChangeShapeType="1"/>
              </p:cNvSpPr>
              <p:nvPr/>
            </p:nvSpPr>
            <p:spPr bwMode="auto">
              <a:xfrm>
                <a:off x="4200" y="4017"/>
                <a:ext cx="367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pic>
            <p:nvPicPr>
              <p:cNvPr id="2104" name="Picture 30" descr="17_stor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4" y="3076"/>
                <a:ext cx="233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5" name="Picture 31" descr="01_ampoul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7" y="2795"/>
                <a:ext cx="234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6" name="Picture 32" descr="03_prise bipolaire+T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4" y="3356"/>
                <a:ext cx="233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A6DE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7" name="Picture 33" descr="18_ventilation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8" y="3630"/>
                <a:ext cx="233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8" name="Picture 36" descr="Picto_eclairage variable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8" y="2787"/>
                <a:ext cx="234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9" name="Picture 38" descr="Picto_arrosage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" y="3356"/>
                <a:ext cx="234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10" name="Picture 39" descr="Picto_volets roulants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4" y="3066"/>
                <a:ext cx="234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11" name="Text Box 69"/>
              <p:cNvSpPr txBox="1">
                <a:spLocks noChangeArrowheads="1"/>
              </p:cNvSpPr>
              <p:nvPr/>
            </p:nvSpPr>
            <p:spPr bwMode="auto">
              <a:xfrm>
                <a:off x="4577" y="2537"/>
                <a:ext cx="843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00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fr-FR" sz="1800">
                    <a:solidFill>
                      <a:schemeClr val="bg2"/>
                    </a:solidFill>
                  </a:rPr>
                  <a:t>Puissance</a:t>
                </a:r>
              </a:p>
            </p:txBody>
          </p:sp>
          <p:pic>
            <p:nvPicPr>
              <p:cNvPr id="2112" name="Picture 42" descr="53_grenier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5" y="2572"/>
                <a:ext cx="233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96" name="Picture 34" descr="22_chauffage-so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" y="3906"/>
              <a:ext cx="23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e 1"/>
          <p:cNvGrpSpPr>
            <a:grpSpLocks/>
          </p:cNvGrpSpPr>
          <p:nvPr/>
        </p:nvGrpSpPr>
        <p:grpSpPr bwMode="auto">
          <a:xfrm>
            <a:off x="304800" y="1409923"/>
            <a:ext cx="3254375" cy="3674418"/>
            <a:chOff x="304800" y="1393825"/>
            <a:chExt cx="3254375" cy="3674418"/>
          </a:xfrm>
        </p:grpSpPr>
        <p:sp>
          <p:nvSpPr>
            <p:cNvPr id="2073" name="Oval 68"/>
            <p:cNvSpPr>
              <a:spLocks noChangeArrowheads="1"/>
            </p:cNvSpPr>
            <p:nvPr/>
          </p:nvSpPr>
          <p:spPr bwMode="auto">
            <a:xfrm>
              <a:off x="304800" y="1393825"/>
              <a:ext cx="3254375" cy="17795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pic>
          <p:nvPicPr>
            <p:cNvPr id="2075" name="Picture 37" descr="Picto_alarme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393825"/>
              <a:ext cx="374650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6" name="Text Box 17"/>
            <p:cNvSpPr txBox="1">
              <a:spLocks noChangeArrowheads="1"/>
            </p:cNvSpPr>
            <p:nvPr/>
          </p:nvSpPr>
          <p:spPr bwMode="auto">
            <a:xfrm>
              <a:off x="684213" y="1403350"/>
              <a:ext cx="1012825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sz="1800">
                  <a:solidFill>
                    <a:schemeClr val="bg2"/>
                  </a:solidFill>
                </a:rPr>
                <a:t>Sécurité</a:t>
              </a:r>
            </a:p>
          </p:txBody>
        </p:sp>
        <p:sp>
          <p:nvSpPr>
            <p:cNvPr id="2077" name="Line 58"/>
            <p:cNvSpPr>
              <a:spLocks noChangeShapeType="1"/>
            </p:cNvSpPr>
            <p:nvPr/>
          </p:nvSpPr>
          <p:spPr bwMode="auto">
            <a:xfrm flipH="1" flipV="1">
              <a:off x="3203575" y="2492375"/>
              <a:ext cx="0" cy="2575868"/>
            </a:xfrm>
            <a:prstGeom prst="line">
              <a:avLst/>
            </a:prstGeom>
            <a:noFill/>
            <a:ln w="28575">
              <a:solidFill>
                <a:srgbClr val="77B73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pic>
          <p:nvPicPr>
            <p:cNvPr id="2078" name="Picture 238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731" y="1859305"/>
              <a:ext cx="264804" cy="694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9" name="Picture 23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1181" y="1629633"/>
              <a:ext cx="961382" cy="792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80" name="Picture 240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804" y="2477576"/>
              <a:ext cx="375183" cy="544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81" name="Picture 241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067" y="2553558"/>
              <a:ext cx="375183" cy="544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57" name="AutoShape 244" descr="data:image/jpeg;base64,/9j/4AAQSkZJRgABAQAAAQABAAD/2wCEAAkGBhASEA8PERAPDw8PEA0PEBAPDQ8QEBAPFBAVFBQQEhIXGyYeFxkkGRISHy8gIygpLCwsFR4xNTAqNSYrLCoBCQoKDgwNFA8PFCkYFBgpKS81NSkpKSksLC41KSk1KS4pNS0pKSkpLCspKSs1KS81NikuNTYuKSwzLiksKSk1Kf/AABEIALUBFgMBIgACEQEDEQH/xAAcAAEAAgMBAQEAAAAAAAAAAAAABAUBAwYCBwj/xABEEAACAQIBBwcJBAgHAQAAAAAAAQIDEQQFEiExQVFxBmGBkaGxwRMiIzJCUnKy0WKCkvAHM0NTY6LC4RUWJHOD0tMU/8QAFwEBAQEBAAAAAAAAAAAAAAAAAAECA//EABoRAQEBAQADAAAAAAAAAAAAAAABEQIDEjH/2gAMAwEAAhEDEQA/APuIAAAAAAAAAAAAAAAABU5dx+bFQi1eT85Jq6jbb2ATpY6mtGdd7c1OVuNtRqllSOxN9MV437CmznKMVdpWvodrvRtMOjHar/E3P5mzWCwqZdWq8E92dnPq0M1SyzPYpPhSlFdclbtI6dtC0LctC6kYGDdLK1bZF9Lpruk+48PH198V/wAkv+h4ZgDLxdf94v534o1urV/e/wAk/wD0MmGUe8LiqkKkLzzk2k/Nce+TvoudMcnUerj/AEs6tMzRkAEAAAAAAAAAAAAAAAAAAAAAAAAAAAAABAy3XlCjJx0NuMb8zek5RzudTygXoJczp/OjlUags6Pqw+H6Gw10PVhwfebGUDDM2POFw8q83GLcaUHadRa5S2wg+9ga514p5t1ne6tMvwrSa3jaadnJRe6V4fNY6WhgKdOOZCKittlpb3t62zguV+Jw95RVak5rQ4qpGTT3O2omi+MHzfJnKqphppXdShfzqbd7LfTfsvm1PtX0TDYmFSEakGpQnFSjJbU/zqKM1dS4x70vE6jDSvCD3xi+xHMVdXTF9TTOjwD9FT+CK6lYzRIABAAAAAAAAAAAAAAAAAAAAAAAAAAAAAAQMur/AE9T7nzxOTR1uWl6CpwT6pI5JazUFnhvVhwfezaacL6sfveJvKiHlOu4U/N9epKNKHNKW3oSk+g6XJ2DVKlCnHVGKXF7WcblrFZtbCX1Rdar0xUEvnZLXLJRTd72TfGyuSjlf0s/pG8jnYWlJpJuFTMlmyq1LaaedshHRfe3bj8b/wA3Ym904RXuqjTceHnJvtHK/FyqYqec7uKj0yks+T6XJlK01s1rcRXf5IylDF052Sp16SUpwV82dO6Xlad9Ks2lKLva6a0Xt3/6PMc8yph5P1fSw5k3aaXTmv7zPjHJOrNY3DqPtzdJr3o1Iyg0+h9h9U5DtrFczp1V8r70UfQqvqy4PuOhyY/RQ+8uqTRz01ofB9xe5Gfolxl2u/iKJwAMgAAAAAAAAAAAAAAAAAAAAAAAAAAAAAiZWjehV+CT6tJyB2WUFejVX8Op8rONNQWOE9VcZG8j4T1fvPwJBUc5yupN+Rkt9al0zhePbTS6TlIYSpLfpPoGV8F5WlKF7N2cZe7NO8ZdDSK3JMIyi7xUakHm1I+7L6PWmB8I5ZZPlTxDm00ppRfNUgs1x6kn1lJS5/zzb+r+5+geVfIyniouUVHPaSlGWiM7anderJb+7WcJR/RuoTvPD4maT9VV4Rg+ZzUb24SXEiq/kBkvNqVMfNejwkZ5jaVp4ypTcaNJb2s6VWVtWat6PofI7JrhNyetU1Hpk07dUTTh8lySpqcadOnRTVDDUValSu7uWt50m9Lk223pbezp8l4XMjzvS+IFgi5yC/Qrj/TEp0W3J9+ia3SXyx+goswAZAAAAAAAAAAAAAAAAAAAAAAAAAAAAABhq+h6UzlcqZLdKV1ppt+a/d+y/qdWQssr0FTgvmRYKHB+q/iXgSSLg9UuMfz2Eo0jzJFTjsBLOVWm8yola9rqS92S2ot2eJRApHldrRUpTi98Fnxfiu00zygperCpJ88M1dbLueHT2HmOHS2BVZhMFJvOnbmS1Lp2lrCFj1GB6SCCLPID82a+19V4FYWOQf2nFfNMlVbgAyAAAAAAAAAAAAAAAAAAAAAAAAAAAAAAUXKiWikuecuq1n2svTnuUt8+no0ZsrPZe+rsRYIeE1T4LxJZEwntfD+e8lo0geWejFgPLRix6MAYsLGRYK82J+QddXivml9SCTshvzqi4d/9yUXAAMgAAAAAAAAAAAAAAAAAAAAAAAAAAAAAHmpBNNNJp7Gro9ADkcHrtzW7iXHUuCI1FWqNc811X+hISe+KXBt96No9A85j959Ciu+48kvtPjOXg0Ab36OJ48tHenw87uPSpRXsx/Cu89XYGvPfuy/Dm/NYXluS4z+iZ7AGvNfvJcI+LfgTsiLz5rS9Gt2+zuIhLyN+snwfdAlVdAAyAAAAAAAAAAAAAAAAAAAAAAAAAAAAAAAAOTT9K3vnU7ZMlR8X3shU359/tv5ibHbx8EbQBkwAMGQBgwZTMEGCVkZ+ln8L7oEYk5H/AFsvhf8ASKLsAGVAAAAAAAAAAAAAAAAAAAAAAAAAAAAPE60Y+tKMeLS7wPYIVTLFCP7RP4by7iDi+VVOKk4wqTsr6IpL69gFNSlt57lntf5/Oopo1bLoJU8pwsn5WnTdvOVSLfVpXObRPMFP/mGhfN/+uk3dK0KE3pbta92jfLKENtWo/hhTXfEDVyhr14xoxoLTKvRdaXlKcHHDQnGVWMc5q8pLzdGzO1OxQ4LI+NzqFSvVz5UpU5y8pWq1Kc7Ou2nB01ByzKlGF042dNy03s+nwmJoTdpVZQ/3J1En0pqPWXdHIdLQ9DvqajHT06WQc7kmdSMXGrUVabbk506atd7FGDlz6dGziTvKSeiMH95pdiu+wv45Ppr2b/E2zfCmlqSXBJHPx8c+Pn15mRrrq9W2/a5+nk2vLX5i5oqPbK77EWuT8neT0t3k1ba9HF6W9XUTQb1AAEAAAAAAAAAAAAAAAAAAAAAANWKxKhFyd2lZWVrtvYbSr5QTtTit812Rb8ANVXLzWqH4pfQi1Mt1nqcY8I/W5CjU6Ue1FPV1GsQq4ypLXUm+bOaXYRFSS1X6ZSfeyU6RrdMojSZiEtJulAxGmgPFSpw6UVOOlr82P4UXFSBXYvDN7utFRy+LxDUk9zT6mSaeWL7T3i8kOWuSS5tLI9PJ0YagJ9PGk/A5Zq0nenOUPs3vF8YvQUqge4yZMHeZP5bJ2VaFvt07tcXDWui50mFxlOpHOpzjOO+Lvbme58T5PTkyfgpVIyUoOcJe9FuL4c6Ji6+ng5/I+XarcadaCec0lUjo07M6Piuo6AyoAAAAAAAAAAAAAAAAAAAAAAAAeKtJSTjJJp600ewBR4zILWmm7r3ZPT0Pb09ZVyg07NNNa01ZnYGnEYWE1aUU929cHsLo5eNV8TYrPm4k3FZCktNN5y92WiXQ9T7CvqQcXaScXuasUZlRNfkTbTmS7K2pdpUVkqLNFTCvcW8pcOo1tgxSTybJ7DX/AIJLbZF4zzIGKeOQo7X1G2OR6a2NlpHDzlqhN8Iu3Wb4ZIrS9nN+KSXdpGmKuGEgtUUbYpLVZcNBb0+T0vamlzRi32slU8g0lrzpcZW7rE1VHh5WqUn/ABKXzo640UcDTjpjCKe+yv16zeSgACAAAAAAAAAAAAAAAAAAAAAAAAAAAB4q0YyVpJSW5q5gAVmKyNGN5Qk4pey/OXQ9feRJT0GAag34XAZ+nOt92/iS45GhtlJ8LIAmjdHJdJezf4m2SIUIrVGK4RSMAg2AAAAAAAAAAAAAAAAAAAAAAAA//9k="/>
          <p:cNvSpPr>
            <a:spLocks noChangeAspect="1" noChangeArrowheads="1"/>
          </p:cNvSpPr>
          <p:nvPr/>
        </p:nvSpPr>
        <p:spPr bwMode="auto">
          <a:xfrm>
            <a:off x="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e 2"/>
          <p:cNvGrpSpPr/>
          <p:nvPr/>
        </p:nvGrpSpPr>
        <p:grpSpPr>
          <a:xfrm>
            <a:off x="219075" y="3687341"/>
            <a:ext cx="3390900" cy="2565400"/>
            <a:chOff x="219075" y="4117975"/>
            <a:chExt cx="3390900" cy="2565400"/>
          </a:xfrm>
        </p:grpSpPr>
        <p:sp>
          <p:nvSpPr>
            <p:cNvPr id="2082" name="Oval 63"/>
            <p:cNvSpPr>
              <a:spLocks noChangeArrowheads="1"/>
            </p:cNvSpPr>
            <p:nvPr/>
          </p:nvSpPr>
          <p:spPr bwMode="auto">
            <a:xfrm>
              <a:off x="219075" y="4175125"/>
              <a:ext cx="2916238" cy="250825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sp>
          <p:nvSpPr>
            <p:cNvPr id="2083" name="Text Box 16"/>
            <p:cNvSpPr txBox="1">
              <a:spLocks noChangeArrowheads="1"/>
            </p:cNvSpPr>
            <p:nvPr/>
          </p:nvSpPr>
          <p:spPr bwMode="auto">
            <a:xfrm>
              <a:off x="762000" y="4117975"/>
              <a:ext cx="1487488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sz="1800">
                  <a:solidFill>
                    <a:schemeClr val="bg2"/>
                  </a:solidFill>
                </a:rPr>
                <a:t>Commande</a:t>
              </a:r>
            </a:p>
          </p:txBody>
        </p:sp>
        <p:pic>
          <p:nvPicPr>
            <p:cNvPr id="2084" name="Picture 22" descr="TX100b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25" y="4830921"/>
              <a:ext cx="563563" cy="80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5" name="Picture 40" descr="46_salledebain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63" y="4187825"/>
              <a:ext cx="425450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86" name="Line 43"/>
            <p:cNvSpPr>
              <a:spLocks noChangeShapeType="1"/>
            </p:cNvSpPr>
            <p:nvPr/>
          </p:nvSpPr>
          <p:spPr bwMode="auto">
            <a:xfrm flipH="1">
              <a:off x="1565275" y="5508625"/>
              <a:ext cx="2044700" cy="12700"/>
            </a:xfrm>
            <a:prstGeom prst="line">
              <a:avLst/>
            </a:prstGeom>
            <a:noFill/>
            <a:ln w="28575">
              <a:solidFill>
                <a:srgbClr val="77B73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sp>
          <p:nvSpPr>
            <p:cNvPr id="2087" name="Line 52"/>
            <p:cNvSpPr>
              <a:spLocks noChangeShapeType="1"/>
            </p:cNvSpPr>
            <p:nvPr/>
          </p:nvSpPr>
          <p:spPr bwMode="auto">
            <a:xfrm flipV="1">
              <a:off x="1576388" y="5081588"/>
              <a:ext cx="0" cy="452438"/>
            </a:xfrm>
            <a:prstGeom prst="line">
              <a:avLst/>
            </a:prstGeom>
            <a:noFill/>
            <a:ln w="28575">
              <a:solidFill>
                <a:srgbClr val="77B73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sp>
          <p:nvSpPr>
            <p:cNvPr id="2088" name="Line 53"/>
            <p:cNvSpPr>
              <a:spLocks noChangeShapeType="1"/>
            </p:cNvSpPr>
            <p:nvPr/>
          </p:nvSpPr>
          <p:spPr bwMode="auto">
            <a:xfrm flipV="1">
              <a:off x="2362200" y="5534025"/>
              <a:ext cx="0" cy="400050"/>
            </a:xfrm>
            <a:prstGeom prst="line">
              <a:avLst/>
            </a:prstGeom>
            <a:noFill/>
            <a:ln w="28575">
              <a:solidFill>
                <a:srgbClr val="77B73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sp>
          <p:nvSpPr>
            <p:cNvPr id="2089" name="Line 57"/>
            <p:cNvSpPr>
              <a:spLocks noChangeShapeType="1"/>
            </p:cNvSpPr>
            <p:nvPr/>
          </p:nvSpPr>
          <p:spPr bwMode="auto">
            <a:xfrm flipV="1">
              <a:off x="2438400" y="5051743"/>
              <a:ext cx="0" cy="474663"/>
            </a:xfrm>
            <a:prstGeom prst="line">
              <a:avLst/>
            </a:prstGeom>
            <a:noFill/>
            <a:ln w="28575">
              <a:solidFill>
                <a:srgbClr val="77B73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pic>
          <p:nvPicPr>
            <p:cNvPr id="2090" name="Picture 179" descr="AP1_WK491_WKT934C_02">
              <a:hlinkClick r:id="rId19" action="ppaction://hlinkpres?slideindex=3&amp;slidetitle=Présentation PowerPoint"/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6681" y="5938044"/>
              <a:ext cx="581025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3" name="Picture 195" descr="AP1_WK491WKT794T_01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8988" y="5732463"/>
              <a:ext cx="593725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 descr="TU406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507"/>
            <a:stretch/>
          </p:blipFill>
          <p:spPr bwMode="auto">
            <a:xfrm rot="800858">
              <a:off x="975392" y="5535163"/>
              <a:ext cx="287609" cy="728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WKT660B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66"/>
            <a:stretch/>
          </p:blipFill>
          <p:spPr bwMode="auto">
            <a:xfrm>
              <a:off x="1343177" y="4484688"/>
              <a:ext cx="547489" cy="86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liquez pour fermer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3756" y="4692650"/>
              <a:ext cx="608807" cy="608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Titr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32000" cy="649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 solutions </a:t>
            </a:r>
            <a:r>
              <a:rPr lang="en-US" dirty="0" err="1" smtClean="0"/>
              <a:t>domotiques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r-FR" b="1" dirty="0" smtClean="0"/>
              <a:t>avertir sa famille ou ses amis</a:t>
            </a:r>
            <a:endParaRPr lang="en-US" b="1" dirty="0"/>
          </a:p>
        </p:txBody>
      </p:sp>
      <p:pic>
        <p:nvPicPr>
          <p:cNvPr id="63" name="Picture 8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54"/>
          <a:stretch/>
        </p:blipFill>
        <p:spPr bwMode="auto">
          <a:xfrm>
            <a:off x="867135" y="1772816"/>
            <a:ext cx="680529" cy="187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93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Connecteur droit 9"/>
          <p:cNvCxnSpPr>
            <a:cxnSpLocks noChangeShapeType="1"/>
          </p:cNvCxnSpPr>
          <p:nvPr/>
        </p:nvCxnSpPr>
        <p:spPr bwMode="auto">
          <a:xfrm>
            <a:off x="466548" y="3854446"/>
            <a:ext cx="82931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32000" cy="649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produits</a:t>
            </a:r>
            <a:r>
              <a:rPr lang="en-US" dirty="0" smtClean="0"/>
              <a:t> de </a:t>
            </a:r>
            <a:r>
              <a:rPr lang="en-US" dirty="0" err="1" smtClean="0"/>
              <a:t>sécurité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r-FR" b="1" dirty="0" smtClean="0"/>
              <a:t>pour se sentir protégé</a:t>
            </a:r>
            <a:endParaRPr lang="en-US" b="1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428" y="1412777"/>
            <a:ext cx="1132739" cy="113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40"/>
          <a:stretch/>
        </p:blipFill>
        <p:spPr bwMode="auto">
          <a:xfrm>
            <a:off x="3544678" y="1710411"/>
            <a:ext cx="2054643" cy="164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6445927" y="2492896"/>
            <a:ext cx="1318285" cy="1201518"/>
            <a:chOff x="5868144" y="1196752"/>
            <a:chExt cx="2950815" cy="2689448"/>
          </a:xfrm>
        </p:grpSpPr>
        <p:pic>
          <p:nvPicPr>
            <p:cNvPr id="14343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195"/>
            <a:stretch/>
          </p:blipFill>
          <p:spPr bwMode="auto">
            <a:xfrm>
              <a:off x="6342459" y="2132707"/>
              <a:ext cx="2476500" cy="1753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4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1196752"/>
              <a:ext cx="1981200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344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54"/>
          <a:stretch/>
        </p:blipFill>
        <p:spPr bwMode="auto">
          <a:xfrm>
            <a:off x="1592003" y="1844650"/>
            <a:ext cx="680529" cy="187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8"/>
          <a:stretch/>
        </p:blipFill>
        <p:spPr bwMode="auto">
          <a:xfrm>
            <a:off x="3635896" y="4385426"/>
            <a:ext cx="1934148" cy="169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287" y="4385003"/>
            <a:ext cx="93610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69"/>
          <a:stretch/>
        </p:blipFill>
        <p:spPr bwMode="auto">
          <a:xfrm>
            <a:off x="998809" y="4972196"/>
            <a:ext cx="517979" cy="86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44" y="5229200"/>
            <a:ext cx="880534" cy="88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èche à quatre pointes 5"/>
          <p:cNvSpPr/>
          <p:nvPr/>
        </p:nvSpPr>
        <p:spPr bwMode="auto">
          <a:xfrm rot="18918213">
            <a:off x="4037990" y="3278870"/>
            <a:ext cx="1150216" cy="1147976"/>
          </a:xfrm>
          <a:prstGeom prst="quadArrow">
            <a:avLst>
              <a:gd name="adj1" fmla="val 8168"/>
              <a:gd name="adj2" fmla="val 12647"/>
              <a:gd name="adj3" fmla="val 1802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01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585759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829" y="4365104"/>
            <a:ext cx="1460777" cy="146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re 2"/>
          <p:cNvSpPr txBox="1">
            <a:spLocks/>
          </p:cNvSpPr>
          <p:nvPr/>
        </p:nvSpPr>
        <p:spPr>
          <a:xfrm>
            <a:off x="395536" y="1124744"/>
            <a:ext cx="8532000" cy="64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9pPr>
          </a:lstStyle>
          <a:p>
            <a:r>
              <a:rPr lang="fr-FR" sz="2000" dirty="0" smtClean="0"/>
              <a:t>Appel d’urgence et détection technique</a:t>
            </a:r>
            <a:endParaRPr lang="en-US" sz="2000" b="1" dirty="0"/>
          </a:p>
        </p:txBody>
      </p:sp>
      <p:sp>
        <p:nvSpPr>
          <p:cNvPr id="31" name="Titre 2"/>
          <p:cNvSpPr txBox="1">
            <a:spLocks/>
          </p:cNvSpPr>
          <p:nvPr/>
        </p:nvSpPr>
        <p:spPr>
          <a:xfrm>
            <a:off x="395536" y="6021288"/>
            <a:ext cx="8532000" cy="64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9pPr>
          </a:lstStyle>
          <a:p>
            <a:r>
              <a:rPr lang="fr-FR" sz="2000" dirty="0" smtClean="0"/>
              <a:t>Protection intrusion</a:t>
            </a:r>
            <a:endParaRPr lang="en-US" sz="2000" b="1" dirty="0"/>
          </a:p>
        </p:txBody>
      </p:sp>
      <p:pic>
        <p:nvPicPr>
          <p:cNvPr id="32" name="Picture 12" descr="http://us.cdn3.123rf.com/168nwm/rclassenlayouts/rclassenlayouts1208/rclassenlayouts120800141/14757905-contact-telephonique-cercle-hotline-kontaktfomular-callcenter-appel-pictogramme-signe-symbole-teleph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10411"/>
            <a:ext cx="51435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 descr="http://www.cotedor.fr/files/content/sites/cg21-2/files/communication-cg21/pictos-cg21/utilitaires/Icone-SMS-bouto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518" y="2158241"/>
            <a:ext cx="3746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04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04" y="1556792"/>
            <a:ext cx="7150496" cy="481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32000" cy="649288"/>
          </a:xfrm>
        </p:spPr>
        <p:txBody>
          <a:bodyPr>
            <a:normAutofit fontScale="90000"/>
          </a:bodyPr>
          <a:lstStyle/>
          <a:p>
            <a:r>
              <a:rPr lang="en-US" dirty="0"/>
              <a:t>Les solutions </a:t>
            </a:r>
            <a:r>
              <a:rPr lang="en-US" dirty="0" err="1"/>
              <a:t>électriques</a:t>
            </a:r>
            <a:r>
              <a:rPr lang="en-US" dirty="0"/>
              <a:t/>
            </a:r>
            <a:br>
              <a:rPr lang="en-US" dirty="0"/>
            </a:br>
            <a:r>
              <a:rPr lang="fr-FR" b="1" dirty="0"/>
              <a:t>pour vivre chez soi plus longtemps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00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32000" cy="649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 carillons et interphones radio</a:t>
            </a:r>
            <a:br>
              <a:rPr lang="en-US" dirty="0" smtClean="0"/>
            </a:br>
            <a:r>
              <a:rPr lang="fr-FR" b="1" dirty="0" smtClean="0"/>
              <a:t>pour accueillir ses amis</a:t>
            </a:r>
            <a:endParaRPr lang="en-US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7"/>
          <a:stretch/>
        </p:blipFill>
        <p:spPr bwMode="auto">
          <a:xfrm>
            <a:off x="935596" y="1975239"/>
            <a:ext cx="1656184" cy="116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0142">
            <a:off x="1030847" y="3294932"/>
            <a:ext cx="770348" cy="66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788461" y="4081805"/>
            <a:ext cx="1421080" cy="1995314"/>
            <a:chOff x="3563888" y="3937056"/>
            <a:chExt cx="1421080" cy="1995314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79"/>
            <a:stretch/>
          </p:blipFill>
          <p:spPr bwMode="auto">
            <a:xfrm>
              <a:off x="3563888" y="3937056"/>
              <a:ext cx="1421080" cy="1995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Connecteur droit 3"/>
            <p:cNvCxnSpPr/>
            <p:nvPr/>
          </p:nvCxnSpPr>
          <p:spPr bwMode="auto">
            <a:xfrm flipV="1">
              <a:off x="4139952" y="4935555"/>
              <a:ext cx="277912" cy="20616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03200">
                <a:srgbClr val="FF631D">
                  <a:alpha val="38824"/>
                </a:srgbClr>
              </a:glow>
              <a:outerShdw dist="35921" dir="2700000" sx="200000" sy="200000" algn="ctr" rotWithShape="0">
                <a:schemeClr val="bg2">
                  <a:alpha val="0"/>
                </a:schemeClr>
              </a:outerShdw>
              <a:reflection blurRad="1270000" stA="0" dist="1270000" dir="5400000" sy="-100000" algn="bl" rotWithShape="0"/>
            </a:effectLst>
            <a:extLst/>
          </p:spPr>
        </p:cxnSp>
      </p:grp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1796">
            <a:off x="2320633" y="3013564"/>
            <a:ext cx="736106" cy="63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2858034" y="3937642"/>
            <a:ext cx="1081222" cy="2033786"/>
            <a:chOff x="5796137" y="3861048"/>
            <a:chExt cx="1081222" cy="2033786"/>
          </a:xfrm>
        </p:grpSpPr>
        <p:pic>
          <p:nvPicPr>
            <p:cNvPr id="28" name="Picture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7" y="3861048"/>
              <a:ext cx="1081222" cy="2033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9" name="Connecteur droit 28"/>
            <p:cNvCxnSpPr/>
            <p:nvPr/>
          </p:nvCxnSpPr>
          <p:spPr bwMode="auto">
            <a:xfrm flipV="1">
              <a:off x="6228184" y="4992560"/>
              <a:ext cx="277912" cy="20616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03200">
                <a:srgbClr val="FF631D">
                  <a:alpha val="38824"/>
                </a:srgbClr>
              </a:glow>
              <a:outerShdw dist="35921" dir="2700000" sx="200000" sy="200000" algn="ctr" rotWithShape="0">
                <a:schemeClr val="bg2">
                  <a:alpha val="0"/>
                </a:schemeClr>
              </a:outerShdw>
              <a:reflection blurRad="1270000" stA="0" dist="1270000" dir="5400000" sy="-100000" algn="bl" rotWithShape="0"/>
            </a:effectLst>
            <a:extLst/>
          </p:spPr>
        </p:cxn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45641"/>
            <a:ext cx="3992165" cy="420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5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154" name="Picture 98" descr="AP1_AmbianceVDI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274716"/>
            <a:ext cx="1377950" cy="19192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1241" name="Group 185"/>
          <p:cNvGrpSpPr>
            <a:grpSpLocks/>
          </p:cNvGrpSpPr>
          <p:nvPr/>
        </p:nvGrpSpPr>
        <p:grpSpPr bwMode="auto">
          <a:xfrm>
            <a:off x="4997004" y="3596854"/>
            <a:ext cx="3679825" cy="2614612"/>
            <a:chOff x="3332" y="2537"/>
            <a:chExt cx="2318" cy="1647"/>
          </a:xfrm>
        </p:grpSpPr>
        <p:grpSp>
          <p:nvGrpSpPr>
            <p:cNvPr id="2095" name="Group 181"/>
            <p:cNvGrpSpPr>
              <a:grpSpLocks/>
            </p:cNvGrpSpPr>
            <p:nvPr/>
          </p:nvGrpSpPr>
          <p:grpSpPr bwMode="auto">
            <a:xfrm>
              <a:off x="3332" y="2537"/>
              <a:ext cx="2318" cy="1647"/>
              <a:chOff x="3332" y="2537"/>
              <a:chExt cx="2318" cy="1647"/>
            </a:xfrm>
          </p:grpSpPr>
          <p:sp>
            <p:nvSpPr>
              <p:cNvPr id="2097" name="Oval 64"/>
              <p:cNvSpPr>
                <a:spLocks noChangeArrowheads="1"/>
              </p:cNvSpPr>
              <p:nvPr/>
            </p:nvSpPr>
            <p:spPr bwMode="auto">
              <a:xfrm>
                <a:off x="3782" y="2654"/>
                <a:ext cx="1868" cy="153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sp>
            <p:nvSpPr>
              <p:cNvPr id="2098" name="Line 24"/>
              <p:cNvSpPr>
                <a:spLocks noChangeShapeType="1"/>
              </p:cNvSpPr>
              <p:nvPr/>
            </p:nvSpPr>
            <p:spPr bwMode="auto">
              <a:xfrm>
                <a:off x="3332" y="3472"/>
                <a:ext cx="1533" cy="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sp>
            <p:nvSpPr>
              <p:cNvPr id="2099" name="Line 25"/>
              <p:cNvSpPr>
                <a:spLocks noChangeShapeType="1"/>
              </p:cNvSpPr>
              <p:nvPr/>
            </p:nvSpPr>
            <p:spPr bwMode="auto">
              <a:xfrm flipH="1" flipV="1">
                <a:off x="4200" y="2901"/>
                <a:ext cx="0" cy="111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sp>
            <p:nvSpPr>
              <p:cNvPr id="2100" name="Line 26"/>
              <p:cNvSpPr>
                <a:spLocks noChangeShapeType="1"/>
              </p:cNvSpPr>
              <p:nvPr/>
            </p:nvSpPr>
            <p:spPr bwMode="auto">
              <a:xfrm>
                <a:off x="4200" y="2901"/>
                <a:ext cx="70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sp>
            <p:nvSpPr>
              <p:cNvPr id="2101" name="Line 27"/>
              <p:cNvSpPr>
                <a:spLocks noChangeShapeType="1"/>
              </p:cNvSpPr>
              <p:nvPr/>
            </p:nvSpPr>
            <p:spPr bwMode="auto">
              <a:xfrm>
                <a:off x="4200" y="3168"/>
                <a:ext cx="68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sp>
            <p:nvSpPr>
              <p:cNvPr id="2102" name="Line 28"/>
              <p:cNvSpPr>
                <a:spLocks noChangeShapeType="1"/>
              </p:cNvSpPr>
              <p:nvPr/>
            </p:nvSpPr>
            <p:spPr bwMode="auto">
              <a:xfrm>
                <a:off x="4200" y="3750"/>
                <a:ext cx="39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sp>
            <p:nvSpPr>
              <p:cNvPr id="2103" name="Line 29"/>
              <p:cNvSpPr>
                <a:spLocks noChangeShapeType="1"/>
              </p:cNvSpPr>
              <p:nvPr/>
            </p:nvSpPr>
            <p:spPr bwMode="auto">
              <a:xfrm>
                <a:off x="4200" y="4017"/>
                <a:ext cx="367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pic>
            <p:nvPicPr>
              <p:cNvPr id="2104" name="Picture 30" descr="17_stor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4" y="3076"/>
                <a:ext cx="233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5" name="Picture 31" descr="01_ampoul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7" y="2795"/>
                <a:ext cx="234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6" name="Picture 32" descr="03_prise bipolaire+T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4" y="3356"/>
                <a:ext cx="233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A6DE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7" name="Picture 33" descr="18_ventilation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8" y="3630"/>
                <a:ext cx="233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8" name="Picture 36" descr="Picto_eclairage variable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8" y="2787"/>
                <a:ext cx="234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9" name="Picture 38" descr="Picto_arrosage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" y="3356"/>
                <a:ext cx="234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10" name="Picture 39" descr="Picto_volets roulants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4" y="3066"/>
                <a:ext cx="234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11" name="Text Box 69"/>
              <p:cNvSpPr txBox="1">
                <a:spLocks noChangeArrowheads="1"/>
              </p:cNvSpPr>
              <p:nvPr/>
            </p:nvSpPr>
            <p:spPr bwMode="auto">
              <a:xfrm>
                <a:off x="4577" y="2537"/>
                <a:ext cx="843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00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fr-FR" sz="1800">
                    <a:solidFill>
                      <a:schemeClr val="bg2"/>
                    </a:solidFill>
                  </a:rPr>
                  <a:t>Puissance</a:t>
                </a:r>
              </a:p>
            </p:txBody>
          </p:sp>
          <p:pic>
            <p:nvPicPr>
              <p:cNvPr id="2112" name="Picture 42" descr="53_grenier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5" y="2572"/>
                <a:ext cx="233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96" name="Picture 34" descr="22_chauffage-so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" y="3906"/>
              <a:ext cx="23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e 1"/>
          <p:cNvGrpSpPr>
            <a:grpSpLocks/>
          </p:cNvGrpSpPr>
          <p:nvPr/>
        </p:nvGrpSpPr>
        <p:grpSpPr bwMode="auto">
          <a:xfrm>
            <a:off x="304800" y="1409923"/>
            <a:ext cx="3254375" cy="3674418"/>
            <a:chOff x="304800" y="1393825"/>
            <a:chExt cx="3254375" cy="3674418"/>
          </a:xfrm>
        </p:grpSpPr>
        <p:sp>
          <p:nvSpPr>
            <p:cNvPr id="2073" name="Oval 68"/>
            <p:cNvSpPr>
              <a:spLocks noChangeArrowheads="1"/>
            </p:cNvSpPr>
            <p:nvPr/>
          </p:nvSpPr>
          <p:spPr bwMode="auto">
            <a:xfrm>
              <a:off x="304800" y="1393825"/>
              <a:ext cx="3254375" cy="17795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pic>
          <p:nvPicPr>
            <p:cNvPr id="2075" name="Picture 37" descr="Picto_alarme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393825"/>
              <a:ext cx="374650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6" name="Text Box 17"/>
            <p:cNvSpPr txBox="1">
              <a:spLocks noChangeArrowheads="1"/>
            </p:cNvSpPr>
            <p:nvPr/>
          </p:nvSpPr>
          <p:spPr bwMode="auto">
            <a:xfrm>
              <a:off x="684213" y="1403350"/>
              <a:ext cx="1012825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sz="1800">
                  <a:solidFill>
                    <a:schemeClr val="bg2"/>
                  </a:solidFill>
                </a:rPr>
                <a:t>Sécurité</a:t>
              </a:r>
            </a:p>
          </p:txBody>
        </p:sp>
        <p:sp>
          <p:nvSpPr>
            <p:cNvPr id="2077" name="Line 58"/>
            <p:cNvSpPr>
              <a:spLocks noChangeShapeType="1"/>
            </p:cNvSpPr>
            <p:nvPr/>
          </p:nvSpPr>
          <p:spPr bwMode="auto">
            <a:xfrm flipH="1" flipV="1">
              <a:off x="3203575" y="2492375"/>
              <a:ext cx="0" cy="2575868"/>
            </a:xfrm>
            <a:prstGeom prst="line">
              <a:avLst/>
            </a:prstGeom>
            <a:noFill/>
            <a:ln w="28575">
              <a:solidFill>
                <a:srgbClr val="77B73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pic>
          <p:nvPicPr>
            <p:cNvPr id="2078" name="Picture 238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731" y="1859305"/>
              <a:ext cx="264804" cy="694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9" name="Picture 23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1181" y="1629633"/>
              <a:ext cx="961382" cy="792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80" name="Picture 240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804" y="2477576"/>
              <a:ext cx="375183" cy="544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81" name="Picture 24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067" y="2553558"/>
              <a:ext cx="375183" cy="544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57" name="AutoShape 244" descr="data:image/jpeg;base64,/9j/4AAQSkZJRgABAQAAAQABAAD/2wCEAAkGBhASEA8PERAPDw8PEA0PEBAPDQ8QEBAPFBAVFBQQEhIXGyYeFxkkGRISHy8gIygpLCwsFR4xNTAqNSYrLCoBCQoKDgwNFA8PFCkYFBgpKS81NSkpKSksLC41KSk1KS4pNS0pKSkpLCspKSs1KS81NikuNTYuKSwzLiksKSk1Kf/AABEIALUBFgMBIgACEQEDEQH/xAAcAAEAAgMBAQEAAAAAAAAAAAAABAUBAwYCBwj/xABEEAACAQIBBwcJBAgHAQAAAAAAAQIDEQQFEiExQVFxBmGBkaGxwRMiIzJCUnKy0WKCkvAHM0NTY6LC4RUWJHOD0tMU/8QAFwEBAQEBAAAAAAAAAAAAAAAAAAECA//EABoRAQEBAQADAAAAAAAAAAAAAAABEQIDEjH/2gAMAwEAAhEDEQA/APuIAAAAAAAAAAAAAAAABU5dx+bFQi1eT85Jq6jbb2ATpY6mtGdd7c1OVuNtRqllSOxN9MV437CmznKMVdpWvodrvRtMOjHar/E3P5mzWCwqZdWq8E92dnPq0M1SyzPYpPhSlFdclbtI6dtC0LctC6kYGDdLK1bZF9Lpruk+48PH198V/wAkv+h4ZgDLxdf94v534o1urV/e/wAk/wD0MmGUe8LiqkKkLzzk2k/Nce+TvoudMcnUerj/AEs6tMzRkAEAAAAAAAAAAAAAAAAAAAAAAAAAAAAABAy3XlCjJx0NuMb8zek5RzudTygXoJczp/OjlUags6Pqw+H6Gw10PVhwfebGUDDM2POFw8q83GLcaUHadRa5S2wg+9ga514p5t1ne6tMvwrSa3jaadnJRe6V4fNY6WhgKdOOZCKittlpb3t62zguV+Jw95RVak5rQ4qpGTT3O2omi+MHzfJnKqphppXdShfzqbd7LfTfsvm1PtX0TDYmFSEakGpQnFSjJbU/zqKM1dS4x70vE6jDSvCD3xi+xHMVdXTF9TTOjwD9FT+CK6lYzRIABAAAAAAAAAAAAAAAAAAAAAAAAAAAAAAQMur/AE9T7nzxOTR1uWl6CpwT6pI5JazUFnhvVhwfezaacL6sfveJvKiHlOu4U/N9epKNKHNKW3oSk+g6XJ2DVKlCnHVGKXF7WcblrFZtbCX1Rdar0xUEvnZLXLJRTd72TfGyuSjlf0s/pG8jnYWlJpJuFTMlmyq1LaaedshHRfe3bj8b/wA3Ym904RXuqjTceHnJvtHK/FyqYqec7uKj0yks+T6XJlK01s1rcRXf5IylDF052Sp16SUpwV82dO6Xlad9Ks2lKLva6a0Xt3/6PMc8yph5P1fSw5k3aaXTmv7zPjHJOrNY3DqPtzdJr3o1Iyg0+h9h9U5DtrFczp1V8r70UfQqvqy4PuOhyY/RQ+8uqTRz01ofB9xe5Gfolxl2u/iKJwAMgAAAAAAAAAAAAAAAAAAAAAAAAAAAAAiZWjehV+CT6tJyB2WUFejVX8Op8rONNQWOE9VcZG8j4T1fvPwJBUc5yupN+Rkt9al0zhePbTS6TlIYSpLfpPoGV8F5WlKF7N2cZe7NO8ZdDSK3JMIyi7xUakHm1I+7L6PWmB8I5ZZPlTxDm00ppRfNUgs1x6kn1lJS5/zzb+r+5+geVfIyniouUVHPaSlGWiM7anderJb+7WcJR/RuoTvPD4maT9VV4Rg+ZzUb24SXEiq/kBkvNqVMfNejwkZ5jaVp4ypTcaNJb2s6VWVtWat6PofI7JrhNyetU1Hpk07dUTTh8lySpqcadOnRTVDDUValSu7uWt50m9Lk223pbezp8l4XMjzvS+IFgi5yC/Qrj/TEp0W3J9+ia3SXyx+goswAZAAAAAAAAAAAAAAAAAAAAAAAAAAAAABhq+h6UzlcqZLdKV1ppt+a/d+y/qdWQssr0FTgvmRYKHB+q/iXgSSLg9UuMfz2Eo0jzJFTjsBLOVWm8yola9rqS92S2ot2eJRApHldrRUpTi98Fnxfiu00zygperCpJ88M1dbLueHT2HmOHS2BVZhMFJvOnbmS1Lp2lrCFj1GB6SCCLPID82a+19V4FYWOQf2nFfNMlVbgAyAAAAAAAAAAAAAAAAAAAAAAAAAAAAAAUXKiWikuecuq1n2svTnuUt8+no0ZsrPZe+rsRYIeE1T4LxJZEwntfD+e8lo0geWejFgPLRix6MAYsLGRYK82J+QddXivml9SCTshvzqi4d/9yUXAAMgAAAAAAAAAAAAAAAAAAAAAAAAAAAAAHmpBNNNJp7Gro9ADkcHrtzW7iXHUuCI1FWqNc811X+hISe+KXBt96No9A85j959Ciu+48kvtPjOXg0Ab36OJ48tHenw87uPSpRXsx/Cu89XYGvPfuy/Dm/NYXluS4z+iZ7AGvNfvJcI+LfgTsiLz5rS9Gt2+zuIhLyN+snwfdAlVdAAyAAAAAAAAAAAAAAAAAAAAAAAAAAAAAAAAOTT9K3vnU7ZMlR8X3shU359/tv5ibHbx8EbQBkwAMGQBgwZTMEGCVkZ+ln8L7oEYk5H/AFsvhf8ASKLsAGVAAAAAAAAAAAAAAAAAAAAAAAAAAAAPE60Y+tKMeLS7wPYIVTLFCP7RP4by7iDi+VVOKk4wqTsr6IpL69gFNSlt57lntf5/Oopo1bLoJU8pwsn5WnTdvOVSLfVpXObRPMFP/mGhfN/+uk3dK0KE3pbta92jfLKENtWo/hhTXfEDVyhr14xoxoLTKvRdaXlKcHHDQnGVWMc5q8pLzdGzO1OxQ4LI+NzqFSvVz5UpU5y8pWq1Kc7Ou2nB01ByzKlGF042dNy03s+nwmJoTdpVZQ/3J1En0pqPWXdHIdLQ9DvqajHT06WQc7kmdSMXGrUVabbk506atd7FGDlz6dGziTvKSeiMH95pdiu+wv45Ppr2b/E2zfCmlqSXBJHPx8c+Pn15mRrrq9W2/a5+nk2vLX5i5oqPbK77EWuT8neT0t3k1ba9HF6W9XUTQb1AAEAAAAAAAAAAAAAAAAAAAAAANWKxKhFyd2lZWVrtvYbSr5QTtTit812Rb8ANVXLzWqH4pfQi1Mt1nqcY8I/W5CjU6Ue1FPV1GsQq4ypLXUm+bOaXYRFSS1X6ZSfeyU6RrdMojSZiEtJulAxGmgPFSpw6UVOOlr82P4UXFSBXYvDN7utFRy+LxDUk9zT6mSaeWL7T3i8kOWuSS5tLI9PJ0YagJ9PGk/A5Zq0nenOUPs3vF8YvQUqge4yZMHeZP5bJ2VaFvt07tcXDWui50mFxlOpHOpzjOO+Lvbme58T5PTkyfgpVIyUoOcJe9FuL4c6Ji6+ng5/I+XarcadaCec0lUjo07M6Piuo6AyoAAAAAAAAAAAAAAAAAAAAAAAAeKtJSTjJJp600ewBR4zILWmm7r3ZPT0Pb09ZVyg07NNNa01ZnYGnEYWE1aUU929cHsLo5eNV8TYrPm4k3FZCktNN5y92WiXQ9T7CvqQcXaScXuasUZlRNfkTbTmS7K2pdpUVkqLNFTCvcW8pcOo1tgxSTybJ7DX/AIJLbZF4zzIGKeOQo7X1G2OR6a2NlpHDzlqhN8Iu3Wb4ZIrS9nN+KSXdpGmKuGEgtUUbYpLVZcNBb0+T0vamlzRi32slU8g0lrzpcZW7rE1VHh5WqUn/ABKXzo640UcDTjpjCKe+yv16zeSgACAAAAAAAAAAAAAAAAAAAAAAAAAAAB4q0YyVpJSW5q5gAVmKyNGN5Qk4pey/OXQ9feRJT0GAag34XAZ+nOt92/iS45GhtlJ8LIAmjdHJdJezf4m2SIUIrVGK4RSMAg2AAAAAAAAAAAAAAAAAAAAAAAA//9k="/>
          <p:cNvSpPr>
            <a:spLocks noChangeAspect="1" noChangeArrowheads="1"/>
          </p:cNvSpPr>
          <p:nvPr/>
        </p:nvSpPr>
        <p:spPr bwMode="auto">
          <a:xfrm>
            <a:off x="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e 2"/>
          <p:cNvGrpSpPr/>
          <p:nvPr/>
        </p:nvGrpSpPr>
        <p:grpSpPr>
          <a:xfrm>
            <a:off x="219075" y="3687341"/>
            <a:ext cx="3390900" cy="2565400"/>
            <a:chOff x="219075" y="4117975"/>
            <a:chExt cx="3390900" cy="2565400"/>
          </a:xfrm>
        </p:grpSpPr>
        <p:sp>
          <p:nvSpPr>
            <p:cNvPr id="2082" name="Oval 63"/>
            <p:cNvSpPr>
              <a:spLocks noChangeArrowheads="1"/>
            </p:cNvSpPr>
            <p:nvPr/>
          </p:nvSpPr>
          <p:spPr bwMode="auto">
            <a:xfrm>
              <a:off x="219075" y="4175125"/>
              <a:ext cx="2916238" cy="250825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sp>
          <p:nvSpPr>
            <p:cNvPr id="2083" name="Text Box 16"/>
            <p:cNvSpPr txBox="1">
              <a:spLocks noChangeArrowheads="1"/>
            </p:cNvSpPr>
            <p:nvPr/>
          </p:nvSpPr>
          <p:spPr bwMode="auto">
            <a:xfrm>
              <a:off x="762000" y="4117975"/>
              <a:ext cx="1487488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sz="1800">
                  <a:solidFill>
                    <a:schemeClr val="bg2"/>
                  </a:solidFill>
                </a:rPr>
                <a:t>Commande</a:t>
              </a:r>
            </a:p>
          </p:txBody>
        </p:sp>
        <p:pic>
          <p:nvPicPr>
            <p:cNvPr id="2084" name="Picture 22" descr="TX100b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25" y="4830921"/>
              <a:ext cx="563563" cy="80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5" name="Picture 40" descr="46_salledebain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63" y="4187825"/>
              <a:ext cx="425450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86" name="Line 43"/>
            <p:cNvSpPr>
              <a:spLocks noChangeShapeType="1"/>
            </p:cNvSpPr>
            <p:nvPr/>
          </p:nvSpPr>
          <p:spPr bwMode="auto">
            <a:xfrm flipH="1">
              <a:off x="1565275" y="5508625"/>
              <a:ext cx="2044700" cy="12700"/>
            </a:xfrm>
            <a:prstGeom prst="line">
              <a:avLst/>
            </a:prstGeom>
            <a:noFill/>
            <a:ln w="28575">
              <a:solidFill>
                <a:srgbClr val="77B73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sp>
          <p:nvSpPr>
            <p:cNvPr id="2087" name="Line 52"/>
            <p:cNvSpPr>
              <a:spLocks noChangeShapeType="1"/>
            </p:cNvSpPr>
            <p:nvPr/>
          </p:nvSpPr>
          <p:spPr bwMode="auto">
            <a:xfrm flipV="1">
              <a:off x="1576388" y="5081588"/>
              <a:ext cx="0" cy="452438"/>
            </a:xfrm>
            <a:prstGeom prst="line">
              <a:avLst/>
            </a:prstGeom>
            <a:noFill/>
            <a:ln w="28575">
              <a:solidFill>
                <a:srgbClr val="77B73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sp>
          <p:nvSpPr>
            <p:cNvPr id="2088" name="Line 53"/>
            <p:cNvSpPr>
              <a:spLocks noChangeShapeType="1"/>
            </p:cNvSpPr>
            <p:nvPr/>
          </p:nvSpPr>
          <p:spPr bwMode="auto">
            <a:xfrm flipV="1">
              <a:off x="2362200" y="5534025"/>
              <a:ext cx="0" cy="400050"/>
            </a:xfrm>
            <a:prstGeom prst="line">
              <a:avLst/>
            </a:prstGeom>
            <a:noFill/>
            <a:ln w="28575">
              <a:solidFill>
                <a:srgbClr val="77B73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sp>
          <p:nvSpPr>
            <p:cNvPr id="2089" name="Line 57"/>
            <p:cNvSpPr>
              <a:spLocks noChangeShapeType="1"/>
            </p:cNvSpPr>
            <p:nvPr/>
          </p:nvSpPr>
          <p:spPr bwMode="auto">
            <a:xfrm flipV="1">
              <a:off x="2438400" y="5051743"/>
              <a:ext cx="0" cy="474663"/>
            </a:xfrm>
            <a:prstGeom prst="line">
              <a:avLst/>
            </a:prstGeom>
            <a:noFill/>
            <a:ln w="28575">
              <a:solidFill>
                <a:srgbClr val="77B73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00" anchor="ctr"/>
            <a:lstStyle/>
            <a:p>
              <a:endParaRPr lang="en-US"/>
            </a:p>
          </p:txBody>
        </p:sp>
        <p:pic>
          <p:nvPicPr>
            <p:cNvPr id="2090" name="Picture 179" descr="AP1_WK491_WKT934C_02">
              <a:hlinkClick r:id="rId20" action="ppaction://hlinkpres?slideindex=3&amp;slidetitle=Présentation PowerPoint"/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6681" y="5938044"/>
              <a:ext cx="581025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3" name="Picture 195" descr="AP1_WK491WKT794T_01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8988" y="5732463"/>
              <a:ext cx="593725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 descr="TU406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507"/>
            <a:stretch/>
          </p:blipFill>
          <p:spPr bwMode="auto">
            <a:xfrm rot="800858">
              <a:off x="975392" y="5535163"/>
              <a:ext cx="287609" cy="728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WKT660B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66"/>
            <a:stretch/>
          </p:blipFill>
          <p:spPr bwMode="auto">
            <a:xfrm>
              <a:off x="1343177" y="4484688"/>
              <a:ext cx="547489" cy="86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liquez pour fermer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3756" y="4692650"/>
              <a:ext cx="608807" cy="608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e 5"/>
          <p:cNvGrpSpPr/>
          <p:nvPr/>
        </p:nvGrpSpPr>
        <p:grpSpPr>
          <a:xfrm>
            <a:off x="3419871" y="1268760"/>
            <a:ext cx="5256585" cy="3821931"/>
            <a:chOff x="3708028" y="1031875"/>
            <a:chExt cx="5256585" cy="3821931"/>
          </a:xfrm>
        </p:grpSpPr>
        <p:grpSp>
          <p:nvGrpSpPr>
            <p:cNvPr id="4" name="Groupe 3"/>
            <p:cNvGrpSpPr/>
            <p:nvPr/>
          </p:nvGrpSpPr>
          <p:grpSpPr>
            <a:xfrm>
              <a:off x="3708028" y="1031875"/>
              <a:ext cx="5256585" cy="3821931"/>
              <a:chOff x="3708028" y="1031875"/>
              <a:chExt cx="5256585" cy="3821931"/>
            </a:xfrm>
          </p:grpSpPr>
          <p:sp>
            <p:nvSpPr>
              <p:cNvPr id="2061" name="Oval 67"/>
              <p:cNvSpPr>
                <a:spLocks noChangeArrowheads="1"/>
              </p:cNvSpPr>
              <p:nvPr/>
            </p:nvSpPr>
            <p:spPr bwMode="auto">
              <a:xfrm>
                <a:off x="5700713" y="1171575"/>
                <a:ext cx="3252788" cy="213836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pic>
            <p:nvPicPr>
              <p:cNvPr id="2062" name="Picture 142" descr="mail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3900" y="2327275"/>
                <a:ext cx="474663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63" name="Text Box 18"/>
              <p:cNvSpPr txBox="1">
                <a:spLocks noChangeArrowheads="1"/>
              </p:cNvSpPr>
              <p:nvPr/>
            </p:nvSpPr>
            <p:spPr bwMode="auto">
              <a:xfrm>
                <a:off x="6769100" y="1031875"/>
                <a:ext cx="1873250" cy="6413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00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fr-FR" sz="1800" dirty="0">
                    <a:solidFill>
                      <a:schemeClr val="bg2"/>
                    </a:solidFill>
                  </a:rPr>
                  <a:t>Communication et visualisation</a:t>
                </a:r>
              </a:p>
            </p:txBody>
          </p:sp>
          <p:pic>
            <p:nvPicPr>
              <p:cNvPr id="2064" name="Picture 35" descr="RJ45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9163" y="1200150"/>
                <a:ext cx="425450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65" name="Group 220"/>
              <p:cNvGrpSpPr>
                <a:grpSpLocks/>
              </p:cNvGrpSpPr>
              <p:nvPr/>
            </p:nvGrpSpPr>
            <p:grpSpPr bwMode="auto">
              <a:xfrm>
                <a:off x="7073265" y="2492375"/>
                <a:ext cx="893763" cy="625475"/>
                <a:chOff x="3057" y="1075"/>
                <a:chExt cx="2014" cy="1408"/>
              </a:xfrm>
            </p:grpSpPr>
            <p:pic>
              <p:nvPicPr>
                <p:cNvPr id="2071" name="Picture 211" descr="AP5_TJ060B_02"/>
                <p:cNvPicPr>
                  <a:picLocks noChangeAspect="1" noChangeArrowheads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7" y="1075"/>
                  <a:ext cx="2014" cy="14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72" name="Picture 219" descr="Cliquez pour fermer"/>
                <p:cNvPicPr>
                  <a:picLocks noChangeAspect="1" noChangeArrowheads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54" y="1324"/>
                  <a:ext cx="1219" cy="9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066" name="Picture 221" descr="AP0_TJA450_01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3125" y="1844675"/>
                <a:ext cx="1028700" cy="846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67" name="Freeform 223"/>
              <p:cNvSpPr>
                <a:spLocks/>
              </p:cNvSpPr>
              <p:nvPr/>
            </p:nvSpPr>
            <p:spPr bwMode="auto">
              <a:xfrm>
                <a:off x="4860157" y="2673350"/>
                <a:ext cx="1705743" cy="1351781"/>
              </a:xfrm>
              <a:custGeom>
                <a:avLst/>
                <a:gdLst>
                  <a:gd name="T0" fmla="*/ 0 w 1152"/>
                  <a:gd name="T1" fmla="*/ 2028825 h 1311"/>
                  <a:gd name="T2" fmla="*/ 16123 w 1152"/>
                  <a:gd name="T3" fmla="*/ 1270530 h 1311"/>
                  <a:gd name="T4" fmla="*/ 1857375 w 1152"/>
                  <a:gd name="T5" fmla="*/ 1270530 h 1311"/>
                  <a:gd name="T6" fmla="*/ 1857375 w 1152"/>
                  <a:gd name="T7" fmla="*/ 0 h 13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52" h="1311">
                    <a:moveTo>
                      <a:pt x="0" y="1311"/>
                    </a:moveTo>
                    <a:lnTo>
                      <a:pt x="10" y="821"/>
                    </a:lnTo>
                    <a:lnTo>
                      <a:pt x="1152" y="821"/>
                    </a:lnTo>
                    <a:lnTo>
                      <a:pt x="1152" y="0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  <p:sp>
            <p:nvSpPr>
              <p:cNvPr id="2069" name="Text Box 229"/>
              <p:cNvSpPr txBox="1">
                <a:spLocks noChangeArrowheads="1"/>
              </p:cNvSpPr>
              <p:nvPr/>
            </p:nvSpPr>
            <p:spPr bwMode="auto">
              <a:xfrm>
                <a:off x="6553200" y="3349625"/>
                <a:ext cx="52070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00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fr-FR" b="1"/>
                  <a:t>@</a:t>
                </a:r>
              </a:p>
            </p:txBody>
          </p:sp>
          <p:sp>
            <p:nvSpPr>
              <p:cNvPr id="2070" name="Freeform 230"/>
              <p:cNvSpPr>
                <a:spLocks/>
              </p:cNvSpPr>
              <p:nvPr/>
            </p:nvSpPr>
            <p:spPr bwMode="auto">
              <a:xfrm>
                <a:off x="3708028" y="2641600"/>
                <a:ext cx="2413371" cy="2212206"/>
              </a:xfrm>
              <a:custGeom>
                <a:avLst/>
                <a:gdLst>
                  <a:gd name="T0" fmla="*/ 0 w 1752"/>
                  <a:gd name="T1" fmla="*/ 2870200 h 1808"/>
                  <a:gd name="T2" fmla="*/ 0 w 1752"/>
                  <a:gd name="T3" fmla="*/ 1016000 h 1808"/>
                  <a:gd name="T4" fmla="*/ 2781300 w 1752"/>
                  <a:gd name="T5" fmla="*/ 1028700 h 1808"/>
                  <a:gd name="T6" fmla="*/ 2781300 w 1752"/>
                  <a:gd name="T7" fmla="*/ 0 h 180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52" h="1808">
                    <a:moveTo>
                      <a:pt x="0" y="1808"/>
                    </a:moveTo>
                    <a:lnTo>
                      <a:pt x="0" y="640"/>
                    </a:lnTo>
                    <a:lnTo>
                      <a:pt x="1752" y="648"/>
                    </a:lnTo>
                    <a:lnTo>
                      <a:pt x="1752" y="0"/>
                    </a:lnTo>
                  </a:path>
                </a:pathLst>
              </a:custGeom>
              <a:noFill/>
              <a:ln w="28575" cap="flat" cmpd="sng">
                <a:solidFill>
                  <a:srgbClr val="77B734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anchor="ctr"/>
              <a:lstStyle/>
              <a:p>
                <a:endParaRPr lang="en-US"/>
              </a:p>
            </p:txBody>
          </p:sp>
        </p:grpSp>
        <p:pic>
          <p:nvPicPr>
            <p:cNvPr id="2060" name="Picture 246" descr="http://avtech.com/Products/products/6_Network_Cameras/5_AXIS_M1011W/images/AXIS_M1011W_IP_Camera_1.jpg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73" r="25845"/>
            <a:stretch>
              <a:fillRect/>
            </a:stretch>
          </p:blipFill>
          <p:spPr bwMode="auto">
            <a:xfrm>
              <a:off x="7035639" y="1621565"/>
              <a:ext cx="489958" cy="58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94995">
              <a:off x="7829182" y="1597817"/>
              <a:ext cx="327760" cy="808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6" name="Titr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32000" cy="649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 solutions </a:t>
            </a:r>
            <a:r>
              <a:rPr lang="en-US" dirty="0" err="1" smtClean="0"/>
              <a:t>domotiques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r-FR" b="1" dirty="0" smtClean="0"/>
              <a:t>communiquer et interagir</a:t>
            </a:r>
            <a:endParaRPr lang="en-US" b="1" dirty="0"/>
          </a:p>
        </p:txBody>
      </p:sp>
      <p:pic>
        <p:nvPicPr>
          <p:cNvPr id="63" name="Picture 8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54"/>
          <a:stretch/>
        </p:blipFill>
        <p:spPr bwMode="auto">
          <a:xfrm>
            <a:off x="867135" y="1772816"/>
            <a:ext cx="680529" cy="187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93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Rectangle 4"/>
          <p:cNvSpPr>
            <a:spLocks noChangeArrowheads="1"/>
          </p:cNvSpPr>
          <p:nvPr/>
        </p:nvSpPr>
        <p:spPr bwMode="auto">
          <a:xfrm>
            <a:off x="5310188" y="-1069975"/>
            <a:ext cx="38338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585759"/>
              </a:solidFill>
              <a:ea typeface="MS PGothic" pitchFamily="34" charset="-128"/>
            </a:endParaRPr>
          </a:p>
        </p:txBody>
      </p:sp>
      <p:sp>
        <p:nvSpPr>
          <p:cNvPr id="118790" name="Rectangle 5"/>
          <p:cNvSpPr>
            <a:spLocks noChangeArrowheads="1"/>
          </p:cNvSpPr>
          <p:nvPr/>
        </p:nvSpPr>
        <p:spPr bwMode="auto">
          <a:xfrm>
            <a:off x="4572000" y="32766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>
                <a:solidFill>
                  <a:srgbClr val="585759"/>
                </a:solidFill>
                <a:ea typeface="MS PGothic" pitchFamily="34" charset="-128"/>
                <a:cs typeface="Arial" pitchFamily="34" charset="0"/>
              </a:rPr>
              <a:t> </a:t>
            </a:r>
            <a:endParaRPr lang="fr-FR" sz="1200">
              <a:solidFill>
                <a:srgbClr val="585759"/>
              </a:solidFill>
              <a:ea typeface="MS PGothic" pitchFamily="34" charset="-128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200">
              <a:solidFill>
                <a:srgbClr val="585759"/>
              </a:solidFill>
              <a:ea typeface="MS PGothic" pitchFamily="34" charset="-128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211" y="2101959"/>
            <a:ext cx="1347141" cy="190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383819" y="1322377"/>
            <a:ext cx="8508661" cy="5130959"/>
            <a:chOff x="311811" y="1196752"/>
            <a:chExt cx="8508661" cy="5130959"/>
          </a:xfrm>
        </p:grpSpPr>
        <p:grpSp>
          <p:nvGrpSpPr>
            <p:cNvPr id="3" name="Groupe 2"/>
            <p:cNvGrpSpPr/>
            <p:nvPr/>
          </p:nvGrpSpPr>
          <p:grpSpPr>
            <a:xfrm>
              <a:off x="311811" y="1196752"/>
              <a:ext cx="8508661" cy="5130959"/>
              <a:chOff x="311811" y="1196752"/>
              <a:chExt cx="8508661" cy="5130959"/>
            </a:xfrm>
          </p:grpSpPr>
          <p:pic>
            <p:nvPicPr>
              <p:cNvPr id="18435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811" y="1196752"/>
                <a:ext cx="8508661" cy="51309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Rectangle 1"/>
              <p:cNvSpPr/>
              <p:nvPr/>
            </p:nvSpPr>
            <p:spPr bwMode="auto">
              <a:xfrm>
                <a:off x="395536" y="1772816"/>
                <a:ext cx="4032448" cy="6480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01688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585759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</p:grpSp>
        <p:pic>
          <p:nvPicPr>
            <p:cNvPr id="18438" name="Picture 6" descr="http://www.knx.org/media/press/2014/img/ETS5/ETS5-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2060848"/>
              <a:ext cx="1368152" cy="1940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itr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32000" cy="649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 solutions </a:t>
            </a:r>
            <a:r>
              <a:rPr lang="en-US" dirty="0" err="1" smtClean="0"/>
              <a:t>domotiques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r-FR" b="1" dirty="0" smtClean="0"/>
              <a:t>configuration adaptée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237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9"/>
          <a:stretch/>
        </p:blipFill>
        <p:spPr bwMode="auto">
          <a:xfrm>
            <a:off x="1797098" y="2060848"/>
            <a:ext cx="7383414" cy="443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58" y="1479078"/>
            <a:ext cx="644814" cy="654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5" y="1479077"/>
            <a:ext cx="644814" cy="641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95" y="1479078"/>
            <a:ext cx="644813" cy="641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itr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32000" cy="649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 solutions </a:t>
            </a:r>
            <a:r>
              <a:rPr lang="en-US" dirty="0" err="1" smtClean="0"/>
              <a:t>domotiques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r-FR" b="1" dirty="0" smtClean="0"/>
              <a:t>évolutivité et pérennité</a:t>
            </a:r>
            <a:endParaRPr lang="en-US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386426" y="2300679"/>
            <a:ext cx="3371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r-FR" dirty="0" smtClean="0">
                <a:solidFill>
                  <a:srgbClr val="585759"/>
                </a:solidFill>
                <a:latin typeface="Arial"/>
              </a:rPr>
              <a:t>modifier des commandes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r-FR" dirty="0" smtClean="0">
                <a:solidFill>
                  <a:srgbClr val="585759"/>
                </a:solidFill>
                <a:latin typeface="Arial"/>
              </a:rPr>
              <a:t>adapter aux rythmes de vie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r-FR" dirty="0">
                <a:solidFill>
                  <a:srgbClr val="585759"/>
                </a:solidFill>
                <a:latin typeface="Arial"/>
              </a:rPr>
              <a:t>o</a:t>
            </a:r>
            <a:r>
              <a:rPr lang="fr-FR" dirty="0" smtClean="0">
                <a:solidFill>
                  <a:srgbClr val="585759"/>
                </a:solidFill>
                <a:latin typeface="Arial"/>
              </a:rPr>
              <a:t>ptimiser les ressources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r-FR" dirty="0" smtClean="0">
                <a:solidFill>
                  <a:srgbClr val="585759"/>
                </a:solidFill>
                <a:latin typeface="Arial"/>
              </a:rPr>
              <a:t>communiquer avec l’extérieur</a:t>
            </a:r>
          </a:p>
        </p:txBody>
      </p:sp>
    </p:spTree>
    <p:extLst>
      <p:ext uri="{BB962C8B-B14F-4D97-AF65-F5344CB8AC3E}">
        <p14:creationId xmlns:p14="http://schemas.microsoft.com/office/powerpoint/2010/main" val="114101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Rectangle 4"/>
          <p:cNvSpPr>
            <a:spLocks noChangeArrowheads="1"/>
          </p:cNvSpPr>
          <p:nvPr/>
        </p:nvSpPr>
        <p:spPr bwMode="auto">
          <a:xfrm>
            <a:off x="5310188" y="-1069975"/>
            <a:ext cx="38338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585759"/>
              </a:solidFill>
              <a:ea typeface="MS PGothic" pitchFamily="34" charset="-128"/>
            </a:endParaRPr>
          </a:p>
        </p:txBody>
      </p:sp>
      <p:sp>
        <p:nvSpPr>
          <p:cNvPr id="118790" name="Rectangle 5"/>
          <p:cNvSpPr>
            <a:spLocks noChangeArrowheads="1"/>
          </p:cNvSpPr>
          <p:nvPr/>
        </p:nvSpPr>
        <p:spPr bwMode="auto">
          <a:xfrm>
            <a:off x="4572000" y="32766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>
                <a:solidFill>
                  <a:srgbClr val="585759"/>
                </a:solidFill>
                <a:ea typeface="MS PGothic" pitchFamily="34" charset="-128"/>
                <a:cs typeface="Arial" pitchFamily="34" charset="0"/>
              </a:rPr>
              <a:t> </a:t>
            </a:r>
            <a:endParaRPr lang="fr-FR" sz="1200">
              <a:solidFill>
                <a:srgbClr val="585759"/>
              </a:solidFill>
              <a:ea typeface="MS PGothic" pitchFamily="34" charset="-128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200">
              <a:solidFill>
                <a:srgbClr val="585759"/>
              </a:solidFill>
              <a:ea typeface="MS PGothic" pitchFamily="34" charset="-128"/>
            </a:endParaRPr>
          </a:p>
        </p:txBody>
      </p:sp>
      <p:sp>
        <p:nvSpPr>
          <p:cNvPr id="15" name="Titr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32000" cy="649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 solutions </a:t>
            </a:r>
            <a:r>
              <a:rPr lang="en-US" dirty="0" err="1" smtClean="0"/>
              <a:t>domotiques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r-FR" b="1" dirty="0" smtClean="0"/>
              <a:t>sérénité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484313"/>
            <a:ext cx="5219700" cy="461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395536" y="1451429"/>
            <a:ext cx="3456249" cy="336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</a:pPr>
            <a:r>
              <a:rPr lang="fr-FR" dirty="0" smtClean="0">
                <a:solidFill>
                  <a:srgbClr val="585759"/>
                </a:solidFill>
              </a:rPr>
              <a:t>commande et visu locale et à distance</a:t>
            </a:r>
          </a:p>
          <a:p>
            <a:pPr marL="285750" indent="-285750" fontAlgn="base"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</a:pPr>
            <a:r>
              <a:rPr lang="fr-FR" dirty="0" smtClean="0">
                <a:solidFill>
                  <a:srgbClr val="585759"/>
                </a:solidFill>
              </a:rPr>
              <a:t>gestion des évènements :</a:t>
            </a:r>
          </a:p>
          <a:p>
            <a:pPr marL="742950" lvl="1" indent="-285750" fontAlgn="base"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</a:pPr>
            <a:r>
              <a:rPr lang="fr-FR" dirty="0" smtClean="0">
                <a:solidFill>
                  <a:srgbClr val="585759"/>
                </a:solidFill>
              </a:rPr>
              <a:t>détection technique</a:t>
            </a:r>
          </a:p>
          <a:p>
            <a:pPr marL="742950" lvl="1" indent="-285750" fontAlgn="base"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</a:pPr>
            <a:r>
              <a:rPr lang="fr-FR" dirty="0" smtClean="0">
                <a:solidFill>
                  <a:srgbClr val="585759"/>
                </a:solidFill>
              </a:rPr>
              <a:t>détection fumée</a:t>
            </a:r>
          </a:p>
          <a:p>
            <a:pPr marL="742950" lvl="1" indent="-285750" fontAlgn="base"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</a:pPr>
            <a:r>
              <a:rPr lang="fr-FR" dirty="0" smtClean="0">
                <a:solidFill>
                  <a:srgbClr val="585759"/>
                </a:solidFill>
              </a:rPr>
              <a:t>appel d’urgence</a:t>
            </a:r>
          </a:p>
          <a:p>
            <a:pPr marL="285750" indent="-285750" fontAlgn="base"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</a:pPr>
            <a:endParaRPr lang="fr-FR" dirty="0">
              <a:solidFill>
                <a:srgbClr val="585759"/>
              </a:solidFill>
            </a:endParaRPr>
          </a:p>
          <a:p>
            <a:pPr fontAlgn="base">
              <a:spcBef>
                <a:spcPct val="0"/>
              </a:spcBef>
              <a:spcAft>
                <a:spcPct val="40000"/>
              </a:spcAft>
            </a:pPr>
            <a:endParaRPr lang="fr-FR" dirty="0" smtClean="0">
              <a:solidFill>
                <a:srgbClr val="585759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</a:pPr>
            <a:endParaRPr lang="fr-FR" dirty="0">
              <a:solidFill>
                <a:srgbClr val="5857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1451429"/>
            <a:ext cx="3456249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</a:pPr>
            <a:r>
              <a:rPr lang="fr-FR" dirty="0" smtClean="0">
                <a:solidFill>
                  <a:srgbClr val="585759"/>
                </a:solidFill>
              </a:rPr>
              <a:t>utilisation intuitive</a:t>
            </a:r>
          </a:p>
          <a:p>
            <a:pPr marL="285750" indent="-285750" fontAlgn="base"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</a:pPr>
            <a:r>
              <a:rPr lang="fr-FR" dirty="0" smtClean="0">
                <a:solidFill>
                  <a:srgbClr val="585759"/>
                </a:solidFill>
              </a:rPr>
              <a:t>simplifie la vie de tout les jours</a:t>
            </a:r>
          </a:p>
          <a:p>
            <a:pPr marL="285750" indent="-285750" fontAlgn="base"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</a:pPr>
            <a:r>
              <a:rPr lang="fr-FR" dirty="0" smtClean="0">
                <a:solidFill>
                  <a:srgbClr val="585759"/>
                </a:solidFill>
              </a:rPr>
              <a:t>action à distance</a:t>
            </a:r>
          </a:p>
          <a:p>
            <a:pPr marL="285750" indent="-285750" fontAlgn="base"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</a:pPr>
            <a:r>
              <a:rPr lang="fr-FR" dirty="0" smtClean="0">
                <a:solidFill>
                  <a:srgbClr val="585759"/>
                </a:solidFill>
              </a:rPr>
              <a:t>pilotage multifonctions </a:t>
            </a:r>
            <a:r>
              <a:rPr lang="fr-FR" sz="1400" dirty="0" smtClean="0">
                <a:solidFill>
                  <a:srgbClr val="585759"/>
                </a:solidFill>
              </a:rPr>
              <a:t>(éclairage, </a:t>
            </a:r>
            <a:r>
              <a:rPr lang="fr-FR" sz="1400" dirty="0" err="1" smtClean="0">
                <a:solidFill>
                  <a:srgbClr val="585759"/>
                </a:solidFill>
              </a:rPr>
              <a:t>VR</a:t>
            </a:r>
            <a:r>
              <a:rPr lang="fr-FR" sz="1400" dirty="0" smtClean="0">
                <a:solidFill>
                  <a:srgbClr val="585759"/>
                </a:solidFill>
              </a:rPr>
              <a:t>, chauffage …)</a:t>
            </a:r>
          </a:p>
          <a:p>
            <a:pPr marL="285750" indent="-285750" fontAlgn="base"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</a:pPr>
            <a:r>
              <a:rPr lang="fr-FR" dirty="0" smtClean="0">
                <a:solidFill>
                  <a:srgbClr val="585759"/>
                </a:solidFill>
              </a:rPr>
              <a:t>scénarios de vie évolutifs</a:t>
            </a:r>
          </a:p>
          <a:p>
            <a:pPr marL="285750" indent="-285750" fontAlgn="base"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</a:pPr>
            <a:endParaRPr lang="fr-FR" dirty="0">
              <a:solidFill>
                <a:srgbClr val="585759"/>
              </a:solidFill>
            </a:endParaRPr>
          </a:p>
          <a:p>
            <a:pPr fontAlgn="base">
              <a:spcBef>
                <a:spcPct val="0"/>
              </a:spcBef>
              <a:spcAft>
                <a:spcPct val="40000"/>
              </a:spcAft>
            </a:pPr>
            <a:endParaRPr lang="fr-FR" dirty="0" smtClean="0">
              <a:solidFill>
                <a:srgbClr val="585759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</a:pPr>
            <a:endParaRPr lang="fr-FR" dirty="0">
              <a:solidFill>
                <a:srgbClr val="585759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484609"/>
            <a:ext cx="2620716" cy="457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520" y="1484604"/>
            <a:ext cx="2613480" cy="457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r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32000" cy="649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 solutions </a:t>
            </a:r>
            <a:r>
              <a:rPr lang="en-US" dirty="0" err="1" smtClean="0"/>
              <a:t>domotiques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r-FR" b="1" dirty="0" smtClean="0"/>
              <a:t>simplicité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5877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067944" y="3717032"/>
            <a:ext cx="1972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 smtClean="0">
                <a:solidFill>
                  <a:srgbClr val="585759"/>
                </a:solidFill>
                <a:latin typeface="Arial"/>
                <a:cs typeface="+mn-cs"/>
              </a:rPr>
              <a:t>Commandes individuelles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 smtClean="0">
                <a:solidFill>
                  <a:srgbClr val="585759"/>
                </a:solidFill>
                <a:latin typeface="Arial"/>
                <a:cs typeface="+mn-cs"/>
              </a:rPr>
              <a:t>Commandes Groupées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 smtClean="0">
                <a:solidFill>
                  <a:srgbClr val="585759"/>
                </a:solidFill>
                <a:latin typeface="Arial"/>
                <a:cs typeface="+mn-cs"/>
              </a:rPr>
              <a:t>Différenciation des circuits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 smtClean="0">
                <a:solidFill>
                  <a:srgbClr val="585759"/>
                </a:solidFill>
                <a:latin typeface="Arial"/>
                <a:cs typeface="+mn-cs"/>
              </a:rPr>
              <a:t>Largeur de contact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 smtClean="0">
                <a:solidFill>
                  <a:srgbClr val="585759"/>
                </a:solidFill>
                <a:latin typeface="Arial"/>
                <a:cs typeface="+mn-cs"/>
              </a:rPr>
              <a:t>Signalétique</a:t>
            </a:r>
          </a:p>
        </p:txBody>
      </p:sp>
      <p:pic>
        <p:nvPicPr>
          <p:cNvPr id="19" name="Picture 6" descr="C:\Users\valleet\Pictures\GASCOGNE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22"/>
          <a:stretch/>
        </p:blipFill>
        <p:spPr bwMode="auto">
          <a:xfrm>
            <a:off x="6156176" y="2133600"/>
            <a:ext cx="2664296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valleet\Pictures\GASCOGNE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6"/>
          <a:stretch/>
        </p:blipFill>
        <p:spPr bwMode="auto">
          <a:xfrm>
            <a:off x="6156176" y="5085184"/>
            <a:ext cx="2664296" cy="136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valleet\Pictures\GASCOGNE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09528"/>
            <a:ext cx="2671467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7814" y="2952234"/>
            <a:ext cx="1632178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 smtClean="0">
                <a:solidFill>
                  <a:srgbClr val="585759"/>
                </a:solidFill>
                <a:latin typeface="Arial"/>
                <a:cs typeface="+mn-cs"/>
              </a:rPr>
              <a:t>Localisation nocturne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 smtClean="0">
                <a:solidFill>
                  <a:srgbClr val="585759"/>
                </a:solidFill>
                <a:latin typeface="Arial"/>
                <a:cs typeface="+mn-cs"/>
              </a:rPr>
              <a:t>Retro Eclairage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rgbClr val="585759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dirty="0" smtClean="0">
              <a:solidFill>
                <a:srgbClr val="585759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rgbClr val="585759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dirty="0" smtClean="0">
              <a:solidFill>
                <a:srgbClr val="585759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rgbClr val="585759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dirty="0" smtClean="0">
              <a:solidFill>
                <a:srgbClr val="585759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rgbClr val="585759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dirty="0" smtClean="0">
              <a:solidFill>
                <a:srgbClr val="585759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dirty="0" smtClean="0">
              <a:solidFill>
                <a:srgbClr val="585759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 smtClean="0">
                <a:solidFill>
                  <a:srgbClr val="585759"/>
                </a:solidFill>
                <a:latin typeface="Arial"/>
                <a:cs typeface="+mn-cs"/>
              </a:rPr>
              <a:t>Détection présence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 smtClean="0">
                <a:solidFill>
                  <a:srgbClr val="585759"/>
                </a:solidFill>
                <a:latin typeface="Arial"/>
                <a:cs typeface="+mn-cs"/>
              </a:rPr>
              <a:t>Détection luminosité</a:t>
            </a:r>
            <a:endParaRPr lang="fr-FR" sz="1200" dirty="0">
              <a:solidFill>
                <a:srgbClr val="585759"/>
              </a:solidFill>
              <a:latin typeface="Arial"/>
              <a:cs typeface="+mn-cs"/>
            </a:endParaRPr>
          </a:p>
        </p:txBody>
      </p:sp>
      <p:pic>
        <p:nvPicPr>
          <p:cNvPr id="17412" name="Picture 4" descr="C:\Users\valleet\Pictures\GASCOGNE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2" y="4640768"/>
            <a:ext cx="2389596" cy="13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valleet\Pictures\2013-07-01 16.52.11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2383619" cy="19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23528" y="1628775"/>
            <a:ext cx="5506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latin typeface="HelveticaNeueLTCom-Th"/>
                <a:cs typeface="+mn-cs"/>
              </a:rPr>
              <a:t>Une installation prévenante </a:t>
            </a:r>
            <a:r>
              <a:rPr lang="fr-FR" b="1" dirty="0">
                <a:latin typeface="HelveticaNeueLTCom-Th"/>
              </a:rPr>
              <a:t>et non </a:t>
            </a:r>
            <a:r>
              <a:rPr lang="fr-FR" b="1" dirty="0" err="1">
                <a:latin typeface="HelveticaNeueLTCom-Th"/>
              </a:rPr>
              <a:t>stigmatisante</a:t>
            </a:r>
            <a:endParaRPr lang="fr-FR" b="1" dirty="0">
              <a:latin typeface="HelveticaNeueLTCom-Th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b="1" dirty="0">
              <a:latin typeface="Arial"/>
              <a:cs typeface="+mn-cs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852762" y="220486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b="1" kern="0" dirty="0" smtClean="0">
                <a:solidFill>
                  <a:srgbClr val="585759">
                    <a:lumMod val="50000"/>
                  </a:srgbClr>
                </a:solidFill>
                <a:latin typeface="Arial"/>
                <a:cs typeface="+mn-cs"/>
              </a:rPr>
              <a:t>Sécurité</a:t>
            </a:r>
          </a:p>
        </p:txBody>
      </p:sp>
      <p:sp>
        <p:nvSpPr>
          <p:cNvPr id="18" name="Titre 2"/>
          <p:cNvSpPr txBox="1">
            <a:spLocks/>
          </p:cNvSpPr>
          <p:nvPr/>
        </p:nvSpPr>
        <p:spPr>
          <a:xfrm>
            <a:off x="398841" y="332656"/>
            <a:ext cx="8532000" cy="86409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9pPr>
          </a:lstStyle>
          <a:p>
            <a:r>
              <a:rPr lang="en-US" sz="2500" dirty="0" smtClean="0"/>
              <a:t>Les solutions </a:t>
            </a:r>
            <a:r>
              <a:rPr lang="en-US" sz="2500" dirty="0" err="1" smtClean="0"/>
              <a:t>domotiques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fr-FR" sz="2500" b="1" dirty="0" smtClean="0"/>
              <a:t>adaptation aux besoins liés au vieillissement</a:t>
            </a:r>
            <a:endParaRPr lang="en-US" sz="25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4988996" y="221242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b="1" kern="0" dirty="0" smtClean="0">
                <a:solidFill>
                  <a:srgbClr val="585759">
                    <a:lumMod val="50000"/>
                  </a:srgbClr>
                </a:solidFill>
                <a:latin typeface="Arial"/>
                <a:cs typeface="+mn-cs"/>
              </a:rPr>
              <a:t>Confort</a:t>
            </a:r>
          </a:p>
        </p:txBody>
      </p:sp>
    </p:spTree>
    <p:extLst>
      <p:ext uri="{BB962C8B-B14F-4D97-AF65-F5344CB8AC3E}">
        <p14:creationId xmlns:p14="http://schemas.microsoft.com/office/powerpoint/2010/main" val="2436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2000"/>
                    </a14:imgEffect>
                    <a14:imgEffect>
                      <a14:brightnessContrast bright="15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4" r="29759" b="23160"/>
          <a:stretch/>
        </p:blipFill>
        <p:spPr bwMode="auto">
          <a:xfrm>
            <a:off x="468314" y="4373254"/>
            <a:ext cx="2374900" cy="164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663" y="3715961"/>
            <a:ext cx="954609" cy="256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18150" y="1628775"/>
            <a:ext cx="4685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latin typeface="HelveticaNeueLTCom-Th"/>
                <a:cs typeface="+mn-cs"/>
              </a:rPr>
              <a:t>Une installation sécurisante </a:t>
            </a:r>
            <a:r>
              <a:rPr lang="fr-FR" b="1" dirty="0">
                <a:latin typeface="HelveticaNeueLTCom-Th"/>
              </a:rPr>
              <a:t>et reposante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b="1" dirty="0">
              <a:latin typeface="Arial"/>
              <a:cs typeface="+mn-cs"/>
            </a:endParaRPr>
          </a:p>
        </p:txBody>
      </p:sp>
      <p:sp>
        <p:nvSpPr>
          <p:cNvPr id="18" name="Titre 2"/>
          <p:cNvSpPr txBox="1">
            <a:spLocks/>
          </p:cNvSpPr>
          <p:nvPr/>
        </p:nvSpPr>
        <p:spPr>
          <a:xfrm>
            <a:off x="398841" y="332656"/>
            <a:ext cx="8532000" cy="86409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9pPr>
          </a:lstStyle>
          <a:p>
            <a:r>
              <a:rPr lang="en-US" sz="2500" dirty="0" smtClean="0"/>
              <a:t>Les solutions </a:t>
            </a:r>
            <a:r>
              <a:rPr lang="en-US" sz="2500" dirty="0" err="1" smtClean="0"/>
              <a:t>domotiques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fr-FR" sz="2500" b="1" dirty="0" smtClean="0"/>
              <a:t>adaptation aux besoins liés au vieillissement</a:t>
            </a:r>
            <a:endParaRPr lang="en-US" sz="25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5065941" y="221242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b="1" kern="0" dirty="0" smtClean="0">
                <a:solidFill>
                  <a:srgbClr val="585759">
                    <a:lumMod val="50000"/>
                  </a:srgbClr>
                </a:solidFill>
                <a:latin typeface="Arial"/>
                <a:cs typeface="+mn-cs"/>
              </a:rPr>
              <a:t>Confort</a:t>
            </a:r>
          </a:p>
        </p:txBody>
      </p:sp>
      <p:pic>
        <p:nvPicPr>
          <p:cNvPr id="14" name="Picture 2" descr="C:\Users\valleet\Pictures\GASCOGNE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4"/>
          <a:stretch/>
        </p:blipFill>
        <p:spPr bwMode="auto">
          <a:xfrm>
            <a:off x="468313" y="2133600"/>
            <a:ext cx="2354421" cy="158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900472" y="2561506"/>
            <a:ext cx="1539204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 smtClean="0">
                <a:solidFill>
                  <a:srgbClr val="585759"/>
                </a:solidFill>
                <a:latin typeface="Arial"/>
                <a:cs typeface="+mn-cs"/>
              </a:rPr>
              <a:t>Bouton d’Appel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dirty="0" smtClean="0">
              <a:solidFill>
                <a:srgbClr val="585759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dirty="0" smtClean="0">
              <a:solidFill>
                <a:srgbClr val="585759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rgbClr val="585759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dirty="0" smtClean="0">
              <a:solidFill>
                <a:srgbClr val="585759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rgbClr val="585759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dirty="0" smtClean="0">
              <a:solidFill>
                <a:srgbClr val="585759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rgbClr val="585759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dirty="0" smtClean="0">
              <a:solidFill>
                <a:srgbClr val="585759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rgbClr val="585759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 smtClean="0">
                <a:solidFill>
                  <a:srgbClr val="585759"/>
                </a:solidFill>
                <a:latin typeface="Arial"/>
              </a:rPr>
              <a:t>Détection de fumée</a:t>
            </a:r>
            <a:endParaRPr lang="fr-FR" sz="1200" dirty="0">
              <a:solidFill>
                <a:srgbClr val="585759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200" dirty="0" smtClean="0">
              <a:solidFill>
                <a:srgbClr val="585759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 smtClean="0">
                <a:solidFill>
                  <a:srgbClr val="585759"/>
                </a:solidFill>
                <a:latin typeface="Arial"/>
                <a:cs typeface="+mn-cs"/>
              </a:rPr>
              <a:t>Détection technique</a:t>
            </a:r>
          </a:p>
          <a:p>
            <a:pPr marL="271463" lvl="1" indent="-90488">
              <a:buFont typeface="Arial" pitchFamily="34" charset="0"/>
              <a:buChar char="•"/>
            </a:pPr>
            <a:r>
              <a:rPr lang="fr-FR" sz="1200" dirty="0" smtClean="0">
                <a:solidFill>
                  <a:srgbClr val="585759"/>
                </a:solidFill>
                <a:latin typeface="Arial"/>
              </a:rPr>
              <a:t>inondation</a:t>
            </a:r>
          </a:p>
          <a:p>
            <a:pPr marL="271463" lvl="1" indent="-90488">
              <a:buFont typeface="Arial" pitchFamily="34" charset="0"/>
              <a:buChar char="•"/>
            </a:pPr>
            <a:r>
              <a:rPr lang="fr-FR" sz="1200" dirty="0" smtClean="0">
                <a:solidFill>
                  <a:srgbClr val="585759"/>
                </a:solidFill>
                <a:latin typeface="Arial"/>
                <a:cs typeface="+mn-cs"/>
              </a:rPr>
              <a:t>température</a:t>
            </a:r>
          </a:p>
          <a:p>
            <a:pPr marL="271463" lvl="1" indent="-90488">
              <a:buFont typeface="Arial" pitchFamily="34" charset="0"/>
              <a:buChar char="•"/>
            </a:pPr>
            <a:r>
              <a:rPr lang="fr-FR" sz="1200" dirty="0" smtClean="0">
                <a:solidFill>
                  <a:srgbClr val="585759"/>
                </a:solidFill>
                <a:latin typeface="Arial"/>
              </a:rPr>
              <a:t>…</a:t>
            </a:r>
            <a:endParaRPr lang="fr-FR" sz="1200" dirty="0">
              <a:solidFill>
                <a:srgbClr val="585759"/>
              </a:solidFill>
              <a:latin typeface="Arial"/>
              <a:cs typeface="+mn-cs"/>
            </a:endParaRPr>
          </a:p>
        </p:txBody>
      </p:sp>
      <p:pic>
        <p:nvPicPr>
          <p:cNvPr id="17" name="Picture 2" descr="C:\Users\valleet\Pictures\domofrance4.pn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3600"/>
            <a:ext cx="2664296" cy="13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88" y="4483063"/>
            <a:ext cx="242630" cy="17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956" y="4705462"/>
            <a:ext cx="226694" cy="18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2852762" y="2204864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b="1" kern="0" dirty="0" smtClean="0">
                <a:solidFill>
                  <a:srgbClr val="585759">
                    <a:lumMod val="50000"/>
                  </a:srgbClr>
                </a:solidFill>
                <a:latin typeface="Arial"/>
                <a:cs typeface="+mn-cs"/>
              </a:rPr>
              <a:t>Sécurité et lien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789" y="5225881"/>
            <a:ext cx="216024" cy="21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780" y="5469739"/>
            <a:ext cx="226524" cy="19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789" y="4941639"/>
            <a:ext cx="217264" cy="23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302" y="4225755"/>
            <a:ext cx="226002" cy="21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380288" y="4489846"/>
            <a:ext cx="6733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 smtClean="0">
                <a:solidFill>
                  <a:srgbClr val="585759"/>
                </a:solidFill>
              </a:rPr>
              <a:t>volets</a:t>
            </a:r>
            <a:endParaRPr lang="fr-FR" sz="1400" dirty="0">
              <a:solidFill>
                <a:srgbClr val="58575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80288" y="4201814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 smtClean="0">
                <a:solidFill>
                  <a:srgbClr val="585759"/>
                </a:solidFill>
              </a:rPr>
              <a:t>éclairage</a:t>
            </a:r>
            <a:endParaRPr lang="fr-FR" sz="1400" dirty="0">
              <a:solidFill>
                <a:srgbClr val="58575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80312" y="4869631"/>
            <a:ext cx="1436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 smtClean="0">
                <a:solidFill>
                  <a:srgbClr val="585759"/>
                </a:solidFill>
              </a:rPr>
              <a:t>ouverture </a:t>
            </a:r>
            <a:r>
              <a:rPr lang="fr-FR" sz="1400" dirty="0">
                <a:solidFill>
                  <a:srgbClr val="585759"/>
                </a:solidFill>
              </a:rPr>
              <a:t>porte</a:t>
            </a:r>
          </a:p>
        </p:txBody>
      </p:sp>
      <p:sp>
        <p:nvSpPr>
          <p:cNvPr id="7" name="Rectangle 6"/>
          <p:cNvSpPr/>
          <p:nvPr/>
        </p:nvSpPr>
        <p:spPr>
          <a:xfrm>
            <a:off x="7380312" y="5147791"/>
            <a:ext cx="1199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 smtClean="0">
                <a:solidFill>
                  <a:srgbClr val="585759"/>
                </a:solidFill>
              </a:rPr>
              <a:t>scénario </a:t>
            </a:r>
            <a:r>
              <a:rPr lang="fr-FR" sz="1400" dirty="0">
                <a:solidFill>
                  <a:srgbClr val="585759"/>
                </a:solidFill>
              </a:rPr>
              <a:t>nuit</a:t>
            </a:r>
          </a:p>
        </p:txBody>
      </p:sp>
      <p:sp>
        <p:nvSpPr>
          <p:cNvPr id="8" name="Rectangle 7"/>
          <p:cNvSpPr/>
          <p:nvPr/>
        </p:nvSpPr>
        <p:spPr>
          <a:xfrm>
            <a:off x="7385699" y="5425950"/>
            <a:ext cx="1478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 smtClean="0">
                <a:solidFill>
                  <a:srgbClr val="585759"/>
                </a:solidFill>
              </a:rPr>
              <a:t>appel </a:t>
            </a:r>
            <a:r>
              <a:rPr lang="fr-FR" sz="1400" dirty="0">
                <a:solidFill>
                  <a:srgbClr val="585759"/>
                </a:solidFill>
              </a:rPr>
              <a:t>d’urgence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330" y="3769295"/>
            <a:ext cx="1818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 smtClean="0">
                <a:solidFill>
                  <a:srgbClr val="585759"/>
                </a:solidFill>
              </a:rPr>
              <a:t>Exemple d’utilisation</a:t>
            </a:r>
            <a:endParaRPr lang="fr-FR" sz="1400" dirty="0">
              <a:solidFill>
                <a:srgbClr val="585759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709770" y="2561571"/>
            <a:ext cx="13681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 smtClean="0">
                <a:solidFill>
                  <a:srgbClr val="585759"/>
                </a:solidFill>
                <a:latin typeface="Arial"/>
                <a:cs typeface="+mn-cs"/>
              </a:rPr>
              <a:t>Limiter les déplacements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fr-FR" sz="1200" dirty="0" smtClean="0">
              <a:solidFill>
                <a:srgbClr val="585759"/>
              </a:solidFill>
              <a:latin typeface="Arial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fr-FR" sz="1200" dirty="0" smtClean="0">
              <a:solidFill>
                <a:srgbClr val="585759"/>
              </a:solidFill>
              <a:latin typeface="Arial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rgbClr val="585759"/>
              </a:solidFill>
              <a:latin typeface="Arial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fr-FR" sz="1200" dirty="0" smtClean="0">
              <a:solidFill>
                <a:srgbClr val="585759"/>
              </a:solidFill>
              <a:latin typeface="Arial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rgbClr val="585759"/>
              </a:solidFill>
              <a:latin typeface="Arial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fr-FR" sz="1200" dirty="0" smtClean="0">
              <a:solidFill>
                <a:srgbClr val="585759"/>
              </a:solidFill>
              <a:latin typeface="Arial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rgbClr val="585759"/>
              </a:solidFill>
              <a:latin typeface="Arial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fr-FR" sz="1200" dirty="0" smtClean="0">
              <a:solidFill>
                <a:srgbClr val="585759"/>
              </a:solidFill>
              <a:latin typeface="Arial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 smtClean="0">
                <a:solidFill>
                  <a:srgbClr val="585759"/>
                </a:solidFill>
                <a:latin typeface="Arial"/>
              </a:rPr>
              <a:t>Télécommandes</a:t>
            </a:r>
          </a:p>
        </p:txBody>
      </p:sp>
    </p:spTree>
    <p:extLst>
      <p:ext uri="{BB962C8B-B14F-4D97-AF65-F5344CB8AC3E}">
        <p14:creationId xmlns:p14="http://schemas.microsoft.com/office/powerpoint/2010/main" val="35885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e 11"/>
          <p:cNvGrpSpPr>
            <a:grpSpLocks/>
          </p:cNvGrpSpPr>
          <p:nvPr/>
        </p:nvGrpSpPr>
        <p:grpSpPr bwMode="auto">
          <a:xfrm>
            <a:off x="771525" y="1785714"/>
            <a:ext cx="7580313" cy="3306762"/>
            <a:chOff x="1619672" y="2230438"/>
            <a:chExt cx="7414791" cy="3235325"/>
          </a:xfrm>
        </p:grpSpPr>
        <p:pic>
          <p:nvPicPr>
            <p:cNvPr id="16405" name="Picture 6" descr="http://t0.gstatic.com/images?q=tbn:ANd9GcTmU63R4jcwndh96xOjhfWpLvzlRwaPijZ00-ND-B9OCze63w-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7788" y="4081463"/>
              <a:ext cx="2232025" cy="136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6" name="Picture 8" descr="http://t1.gstatic.com/images?q=tbn:ANd9GcQERm3B05FY5rOf4BS8oSwhGiwBDfnm4zqR5n6dC0EVI6XFSrDNq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1300" y="4081463"/>
              <a:ext cx="2087563" cy="138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7" name="Picture 12" descr="http://t1.gstatic.com/images?q=tbn:ANd9GcROcwpYxJUYb6P6x4x9IGem3Tq-8FbH8KG6A1oEKZ1HwLTIXyUZ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568575"/>
              <a:ext cx="2087563" cy="137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8" name="Picture 16" descr="http://t1.gstatic.com/images?q=tbn:ANd9GcQzq768dWEZmeU1jSjqWsn-c78gNx6L3Kh2cxnBqdTK3r72nxRX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5063" y="2230438"/>
              <a:ext cx="2819400" cy="172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Picture 24" descr="http://t0.gstatic.com/images?q=tbn:ANd9GcSBWIGH3uWmh97mYXktKN2Rl98VlpY7fdX3ZTnETCU0sJ0Clnp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4475" y="2400300"/>
              <a:ext cx="208915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0" name="Picture 4" descr="http://t0.gstatic.com/images?q=tbn:ANd9GcQfbQkKK6IDMz3mTCJDwoY1GBCBJmhu1RNBV5xbpfj07Fyti04B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4813" y="4081463"/>
              <a:ext cx="2090737" cy="137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Pentagone 22"/>
            <p:cNvSpPr/>
            <p:nvPr/>
          </p:nvSpPr>
          <p:spPr bwMode="auto">
            <a:xfrm>
              <a:off x="1619672" y="3649216"/>
              <a:ext cx="2160240" cy="504056"/>
            </a:xfrm>
            <a:prstGeom prst="homePlate">
              <a:avLst/>
            </a:prstGeom>
            <a:gradFill rotWithShape="1">
              <a:gsLst>
                <a:gs pos="0">
                  <a:srgbClr val="FFFFFF">
                    <a:shade val="51000"/>
                    <a:satMod val="130000"/>
                  </a:srgbClr>
                </a:gs>
                <a:gs pos="80000">
                  <a:srgbClr val="FFFFFF">
                    <a:shade val="93000"/>
                    <a:satMod val="130000"/>
                  </a:srgbClr>
                </a:gs>
                <a:gs pos="100000">
                  <a:srgbClr val="FFFFFF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defTabSz="801688" eaLnBrk="0" hangingPunct="0">
                <a:defRPr/>
              </a:pPr>
              <a:r>
                <a:rPr lang="fr-FR" sz="1600" kern="0" dirty="0" smtClean="0">
                  <a:latin typeface="+mj-lt"/>
                  <a:ea typeface="MS PGothic" pitchFamily="34" charset="-128"/>
                  <a:cs typeface="Aharoni" pitchFamily="2" charset="-79"/>
                </a:rPr>
                <a:t>AUJOURD’HUI</a:t>
              </a:r>
              <a:endParaRPr lang="fr-FR" sz="1600" kern="0" dirty="0">
                <a:latin typeface="+mj-lt"/>
                <a:ea typeface="MS PGothic" pitchFamily="34" charset="-128"/>
                <a:cs typeface="Aharoni" pitchFamily="2" charset="-79"/>
              </a:endParaRPr>
            </a:p>
          </p:txBody>
        </p:sp>
        <p:sp>
          <p:nvSpPr>
            <p:cNvPr id="24" name="Chevron 23"/>
            <p:cNvSpPr/>
            <p:nvPr/>
          </p:nvSpPr>
          <p:spPr bwMode="auto">
            <a:xfrm>
              <a:off x="3491880" y="3649216"/>
              <a:ext cx="2808312" cy="504056"/>
            </a:xfrm>
            <a:prstGeom prst="chevron">
              <a:avLst/>
            </a:prstGeom>
            <a:gradFill rotWithShape="1">
              <a:gsLst>
                <a:gs pos="0">
                  <a:srgbClr val="FFFFFF">
                    <a:shade val="51000"/>
                    <a:satMod val="130000"/>
                  </a:srgbClr>
                </a:gs>
                <a:gs pos="80000">
                  <a:srgbClr val="FFFFFF">
                    <a:shade val="93000"/>
                    <a:satMod val="130000"/>
                  </a:srgbClr>
                </a:gs>
                <a:gs pos="100000">
                  <a:srgbClr val="FFFFFF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defTabSz="801688" eaLnBrk="0" hangingPunct="0">
                <a:defRPr/>
              </a:pPr>
              <a:r>
                <a:rPr lang="fr-FR" sz="1600" kern="0" dirty="0" smtClean="0">
                  <a:latin typeface="+mj-lt"/>
                  <a:ea typeface="MS PGothic" pitchFamily="34" charset="-128"/>
                  <a:cs typeface="Aharoni" pitchFamily="2" charset="-79"/>
                </a:rPr>
                <a:t>DEMAIN</a:t>
              </a:r>
              <a:endParaRPr lang="fr-FR" sz="1600" kern="0" dirty="0">
                <a:latin typeface="+mj-lt"/>
                <a:ea typeface="MS PGothic" pitchFamily="34" charset="-128"/>
                <a:cs typeface="Aharoni" pitchFamily="2" charset="-79"/>
              </a:endParaRPr>
            </a:p>
          </p:txBody>
        </p:sp>
        <p:sp>
          <p:nvSpPr>
            <p:cNvPr id="25" name="Chevron 24"/>
            <p:cNvSpPr/>
            <p:nvPr/>
          </p:nvSpPr>
          <p:spPr bwMode="auto">
            <a:xfrm>
              <a:off x="6012160" y="3649216"/>
              <a:ext cx="2825211" cy="504056"/>
            </a:xfrm>
            <a:prstGeom prst="chevron">
              <a:avLst/>
            </a:prstGeom>
            <a:gradFill rotWithShape="1">
              <a:gsLst>
                <a:gs pos="0">
                  <a:srgbClr val="FFFFFF">
                    <a:shade val="51000"/>
                    <a:satMod val="130000"/>
                  </a:srgbClr>
                </a:gs>
                <a:gs pos="80000">
                  <a:srgbClr val="FFFFFF">
                    <a:shade val="93000"/>
                    <a:satMod val="130000"/>
                  </a:srgbClr>
                </a:gs>
                <a:gs pos="100000">
                  <a:srgbClr val="FFFFFF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defTabSz="801688" eaLnBrk="0" hangingPunct="0">
                <a:defRPr/>
              </a:pPr>
              <a:r>
                <a:rPr lang="fr-FR" sz="1600" kern="0" dirty="0" smtClean="0">
                  <a:latin typeface="+mj-lt"/>
                  <a:ea typeface="MS PGothic" pitchFamily="34" charset="-128"/>
                  <a:cs typeface="Aharoni" pitchFamily="2" charset="-79"/>
                </a:rPr>
                <a:t>APRES-DEMAIN</a:t>
              </a:r>
              <a:endParaRPr lang="fr-FR" sz="1600" kern="0" dirty="0">
                <a:latin typeface="+mj-lt"/>
                <a:ea typeface="MS PGothic" pitchFamily="34" charset="-128"/>
                <a:cs typeface="Aharoni" pitchFamily="2" charset="-79"/>
              </a:endParaRPr>
            </a:p>
          </p:txBody>
        </p:sp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64086" y="4729544"/>
              <a:ext cx="647532" cy="6539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72534" y="4700034"/>
              <a:ext cx="647533" cy="6538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2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663" y="4800600"/>
              <a:ext cx="423862" cy="442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554584" y="4700034"/>
              <a:ext cx="647533" cy="6538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4" name="Image 3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563" y="4800600"/>
              <a:ext cx="438150" cy="44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3"/>
          <p:cNvSpPr txBox="1">
            <a:spLocks noChangeArrowheads="1"/>
          </p:cNvSpPr>
          <p:nvPr/>
        </p:nvSpPr>
        <p:spPr bwMode="auto">
          <a:xfrm>
            <a:off x="79375" y="5435376"/>
            <a:ext cx="8997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>
                <a:solidFill>
                  <a:srgbClr val="7F7F7F"/>
                </a:solidFill>
              </a:rPr>
              <a:t>Evolution vers les solutions domotiques : Pré-équipement électrique minimalisé</a:t>
            </a:r>
          </a:p>
        </p:txBody>
      </p:sp>
      <p:sp>
        <p:nvSpPr>
          <p:cNvPr id="35" name="Titre 2"/>
          <p:cNvSpPr txBox="1">
            <a:spLocks/>
          </p:cNvSpPr>
          <p:nvPr/>
        </p:nvSpPr>
        <p:spPr>
          <a:xfrm>
            <a:off x="398841" y="332656"/>
            <a:ext cx="8532000" cy="86409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9pPr>
          </a:lstStyle>
          <a:p>
            <a:r>
              <a:rPr lang="en-US" sz="2500" dirty="0" smtClean="0"/>
              <a:t>Les solutions </a:t>
            </a:r>
            <a:r>
              <a:rPr lang="en-US" sz="2500" dirty="0" err="1" smtClean="0"/>
              <a:t>domotiques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fr-FR" sz="2500" b="1" dirty="0" smtClean="0"/>
              <a:t>adaptation aux parcours de vie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47752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valleet\Documents\BOUYGUES IMMOBILIER - PROJET LOGEMENTS DE DEMAIN\BI Plan 3 pièces CT3 F+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0" y="2078419"/>
            <a:ext cx="2471738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0"/>
          <p:cNvSpPr>
            <a:spLocks noChangeArrowheads="1"/>
          </p:cNvSpPr>
          <p:nvPr/>
        </p:nvSpPr>
        <p:spPr bwMode="auto">
          <a:xfrm>
            <a:off x="3011488" y="2089531"/>
            <a:ext cx="1962150" cy="3708400"/>
          </a:xfrm>
          <a:prstGeom prst="rect">
            <a:avLst/>
          </a:prstGeom>
          <a:solidFill>
            <a:schemeClr val="accent1">
              <a:alpha val="1686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b"/>
          <a:lstStyle/>
          <a:p>
            <a:pPr algn="ctr" defTabSz="801688" eaLnBrk="0" hangingPunct="0"/>
            <a:r>
              <a:rPr lang="fr-FR">
                <a:solidFill>
                  <a:srgbClr val="6A655E"/>
                </a:solidFill>
                <a:ea typeface="MS PGothic" pitchFamily="34" charset="-128"/>
              </a:rPr>
              <a:t>Pré équipement câblage électrique</a:t>
            </a:r>
          </a:p>
        </p:txBody>
      </p:sp>
      <p:pic>
        <p:nvPicPr>
          <p:cNvPr id="18436" name="Picture 3" descr="C:\Users\valleet\Documents\BOUYGUES IMMOBILIER - PROJET LOGEMENTS DE DEMAIN\convertible T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0675" y="1962531"/>
            <a:ext cx="4510088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lèche droite 27"/>
          <p:cNvSpPr/>
          <p:nvPr/>
        </p:nvSpPr>
        <p:spPr bwMode="auto">
          <a:xfrm>
            <a:off x="5599276" y="1269195"/>
            <a:ext cx="3024336" cy="576064"/>
          </a:xfrm>
          <a:prstGeom prst="rightArrow">
            <a:avLst/>
          </a:prstGeom>
          <a:gradFill rotWithShape="1">
            <a:gsLst>
              <a:gs pos="0">
                <a:srgbClr val="77B734">
                  <a:shade val="51000"/>
                  <a:satMod val="130000"/>
                </a:srgbClr>
              </a:gs>
              <a:gs pos="80000">
                <a:srgbClr val="77B734">
                  <a:shade val="93000"/>
                  <a:satMod val="130000"/>
                </a:srgbClr>
              </a:gs>
              <a:gs pos="100000">
                <a:srgbClr val="77B734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anchor="ctr"/>
          <a:lstStyle/>
          <a:p>
            <a:pPr algn="ctr" defTabSz="801688" eaLnBrk="0" hangingPunct="0">
              <a:defRPr/>
            </a:pPr>
            <a:r>
              <a:rPr lang="fr-FR" sz="1400" b="1" kern="0" dirty="0">
                <a:solidFill>
                  <a:srgbClr val="FFFFFF"/>
                </a:solidFill>
                <a:latin typeface="Arial" charset="0"/>
                <a:ea typeface="ＭＳ Ｐゴシック" pitchFamily="1" charset="-128"/>
                <a:cs typeface="Arial" charset="0"/>
              </a:rPr>
              <a:t>INSTALLATION DOMOTISEE</a:t>
            </a:r>
          </a:p>
        </p:txBody>
      </p:sp>
      <p:sp>
        <p:nvSpPr>
          <p:cNvPr id="29" name="Flèche droite 28"/>
          <p:cNvSpPr/>
          <p:nvPr/>
        </p:nvSpPr>
        <p:spPr bwMode="auto">
          <a:xfrm>
            <a:off x="2563821" y="1268760"/>
            <a:ext cx="3240360" cy="57606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01688" eaLnBrk="0" hangingPunct="0">
              <a:defRPr/>
            </a:pPr>
            <a:r>
              <a:rPr lang="fr-FR" sz="1400" b="1" kern="0" dirty="0">
                <a:solidFill>
                  <a:srgbClr val="FFFFFF"/>
                </a:solidFill>
                <a:ea typeface="ＭＳ Ｐゴシック" pitchFamily="1" charset="-128"/>
                <a:cs typeface="Arial" charset="0"/>
              </a:rPr>
              <a:t>INSTALLATION EVOLUTIVE </a:t>
            </a:r>
          </a:p>
        </p:txBody>
      </p:sp>
      <p:sp>
        <p:nvSpPr>
          <p:cNvPr id="33" name="Flèche droite 32"/>
          <p:cNvSpPr/>
          <p:nvPr/>
        </p:nvSpPr>
        <p:spPr bwMode="auto">
          <a:xfrm>
            <a:off x="5589459" y="5816341"/>
            <a:ext cx="3024336" cy="576064"/>
          </a:xfrm>
          <a:prstGeom prst="rightArrow">
            <a:avLst/>
          </a:prstGeom>
          <a:gradFill rotWithShape="1">
            <a:gsLst>
              <a:gs pos="0">
                <a:srgbClr val="77B734">
                  <a:shade val="51000"/>
                  <a:satMod val="130000"/>
                </a:srgbClr>
              </a:gs>
              <a:gs pos="80000">
                <a:srgbClr val="77B734">
                  <a:shade val="93000"/>
                  <a:satMod val="130000"/>
                </a:srgbClr>
              </a:gs>
              <a:gs pos="100000">
                <a:srgbClr val="77B734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anchor="ctr"/>
          <a:lstStyle/>
          <a:p>
            <a:pPr algn="ctr" defTabSz="801688" eaLnBrk="0" hangingPunct="0">
              <a:defRPr/>
            </a:pPr>
            <a:r>
              <a:rPr lang="fr-FR" sz="1400" b="1" kern="0" dirty="0" err="1">
                <a:solidFill>
                  <a:srgbClr val="FFFFFF"/>
                </a:solidFill>
                <a:latin typeface="Arial" charset="0"/>
                <a:ea typeface="ＭＳ Ｐゴシック" pitchFamily="1" charset="-128"/>
                <a:cs typeface="Arial" charset="0"/>
              </a:rPr>
              <a:t>Quicklink</a:t>
            </a:r>
            <a:r>
              <a:rPr lang="fr-FR" sz="1400" b="1" kern="0" dirty="0">
                <a:solidFill>
                  <a:srgbClr val="FFFFFF"/>
                </a:solidFill>
                <a:latin typeface="Arial" charset="0"/>
                <a:ea typeface="ＭＳ Ｐゴシック" pitchFamily="1" charset="-128"/>
                <a:cs typeface="Arial" charset="0"/>
              </a:rPr>
              <a:t> / TX100 Bus - RF</a:t>
            </a:r>
          </a:p>
        </p:txBody>
      </p:sp>
      <p:pic>
        <p:nvPicPr>
          <p:cNvPr id="18450" name="Picture 2" descr="C:\Users\valleet\Documents\BOUYGUES IMMOBILIER - PROJET LOGEMENTS DE DEMAIN\BI Plan 3 pièces CT3 F+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2078419"/>
            <a:ext cx="2471738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1" name="Rectangle 127"/>
          <p:cNvSpPr>
            <a:spLocks noChangeArrowheads="1"/>
          </p:cNvSpPr>
          <p:nvPr/>
        </p:nvSpPr>
        <p:spPr bwMode="auto">
          <a:xfrm>
            <a:off x="6051550" y="2108581"/>
            <a:ext cx="1927225" cy="3708400"/>
          </a:xfrm>
          <a:prstGeom prst="rect">
            <a:avLst/>
          </a:prstGeom>
          <a:solidFill>
            <a:srgbClr val="FFFF00">
              <a:alpha val="16862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b" anchorCtr="1"/>
          <a:lstStyle/>
          <a:p>
            <a:pPr algn="ctr" defTabSz="801688" eaLnBrk="0" hangingPunct="0"/>
            <a:r>
              <a:rPr lang="fr-FR">
                <a:ea typeface="MS PGothic" pitchFamily="34" charset="-128"/>
              </a:rPr>
              <a:t>Quicklink</a:t>
            </a:r>
          </a:p>
          <a:p>
            <a:pPr algn="ctr" defTabSz="801688" eaLnBrk="0" hangingPunct="0"/>
            <a:endParaRPr lang="fr-FR">
              <a:ea typeface="MS PGothic" pitchFamily="34" charset="-128"/>
            </a:endParaRPr>
          </a:p>
        </p:txBody>
      </p:sp>
      <p:sp>
        <p:nvSpPr>
          <p:cNvPr id="18452" name="Rectangle 125"/>
          <p:cNvSpPr>
            <a:spLocks noChangeArrowheads="1"/>
          </p:cNvSpPr>
          <p:nvPr/>
        </p:nvSpPr>
        <p:spPr bwMode="auto">
          <a:xfrm>
            <a:off x="5494338" y="3278569"/>
            <a:ext cx="928687" cy="601662"/>
          </a:xfrm>
          <a:prstGeom prst="rect">
            <a:avLst/>
          </a:prstGeom>
          <a:solidFill>
            <a:srgbClr val="00B050">
              <a:alpha val="3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801688" eaLnBrk="0" hangingPunct="0"/>
            <a:r>
              <a:rPr lang="fr-FR" sz="1400">
                <a:ea typeface="MS PGothic" pitchFamily="34" charset="-128"/>
              </a:rPr>
              <a:t>Produits Bus</a:t>
            </a:r>
          </a:p>
        </p:txBody>
      </p:sp>
      <p:sp>
        <p:nvSpPr>
          <p:cNvPr id="32" name="Titre 2"/>
          <p:cNvSpPr txBox="1">
            <a:spLocks/>
          </p:cNvSpPr>
          <p:nvPr/>
        </p:nvSpPr>
        <p:spPr>
          <a:xfrm>
            <a:off x="398841" y="332656"/>
            <a:ext cx="8532000" cy="86409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9pPr>
          </a:lstStyle>
          <a:p>
            <a:r>
              <a:rPr lang="en-US" sz="2500" dirty="0" smtClean="0"/>
              <a:t>Les solutions </a:t>
            </a:r>
            <a:r>
              <a:rPr lang="en-US" sz="2500" dirty="0" err="1" smtClean="0"/>
              <a:t>domotiques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fr-FR" sz="2500" b="1" dirty="0" smtClean="0"/>
              <a:t>évolutives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197886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0988" y="1468438"/>
            <a:ext cx="8724900" cy="2722562"/>
          </a:xfrm>
        </p:spPr>
        <p:txBody>
          <a:bodyPr/>
          <a:lstStyle/>
          <a:p>
            <a:pPr marL="0" indent="0"/>
            <a:r>
              <a:rPr lang="fr-FR" sz="2800" b="1" dirty="0" smtClean="0">
                <a:solidFill>
                  <a:schemeClr val="accent1"/>
                </a:solidFill>
                <a:sym typeface="Wingdings" pitchFamily="2" charset="2"/>
              </a:rPr>
              <a:t> </a:t>
            </a:r>
            <a:r>
              <a:rPr lang="fr-FR" sz="2800" b="1" dirty="0" smtClean="0">
                <a:solidFill>
                  <a:schemeClr val="bg2"/>
                </a:solidFill>
              </a:rPr>
              <a:t>2030 </a:t>
            </a:r>
            <a:r>
              <a:rPr lang="fr-FR" sz="2800" b="1" dirty="0" smtClean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fr-FR" sz="2800" b="1" dirty="0" smtClean="0">
                <a:solidFill>
                  <a:schemeClr val="bg2"/>
                </a:solidFill>
              </a:rPr>
              <a:t> 20M </a:t>
            </a:r>
            <a:r>
              <a:rPr lang="fr-FR" sz="1600" dirty="0" smtClean="0">
                <a:solidFill>
                  <a:schemeClr val="bg2"/>
                </a:solidFill>
              </a:rPr>
              <a:t>de personnes </a:t>
            </a:r>
            <a:r>
              <a:rPr lang="fr-FR" sz="2800" dirty="0" smtClean="0">
                <a:solidFill>
                  <a:schemeClr val="bg2"/>
                </a:solidFill>
              </a:rPr>
              <a:t>60+</a:t>
            </a:r>
            <a:r>
              <a:rPr lang="fr-FR" b="1" dirty="0" smtClean="0">
                <a:solidFill>
                  <a:schemeClr val="bg2"/>
                </a:solidFill>
              </a:rPr>
              <a:t/>
            </a:r>
            <a:br>
              <a:rPr lang="fr-FR" b="1" dirty="0" smtClean="0">
                <a:solidFill>
                  <a:schemeClr val="bg2"/>
                </a:solidFill>
              </a:rPr>
            </a:br>
            <a:endParaRPr lang="fr-FR" b="1" dirty="0" smtClean="0">
              <a:solidFill>
                <a:schemeClr val="bg2"/>
              </a:solidFill>
            </a:endParaRPr>
          </a:p>
          <a:p>
            <a:pPr marL="0" indent="0"/>
            <a:r>
              <a:rPr lang="fr-FR" sz="2800" b="1" dirty="0" smtClean="0">
                <a:solidFill>
                  <a:schemeClr val="accent1"/>
                </a:solidFill>
                <a:sym typeface="Wingdings" pitchFamily="2" charset="2"/>
              </a:rPr>
              <a:t> </a:t>
            </a:r>
            <a:r>
              <a:rPr lang="fr-FR" sz="2800" b="1" dirty="0" smtClean="0">
                <a:solidFill>
                  <a:schemeClr val="bg2"/>
                </a:solidFill>
                <a:sym typeface="Wingdings" pitchFamily="2" charset="2"/>
              </a:rPr>
              <a:t>2035  </a:t>
            </a:r>
            <a:r>
              <a:rPr lang="fr-FR" sz="2800" b="1" dirty="0" smtClean="0">
                <a:solidFill>
                  <a:schemeClr val="bg2"/>
                </a:solidFill>
              </a:rPr>
              <a:t>6,1M </a:t>
            </a:r>
            <a:r>
              <a:rPr lang="fr-FR" sz="2800" dirty="0" smtClean="0">
                <a:solidFill>
                  <a:schemeClr val="bg2"/>
                </a:solidFill>
              </a:rPr>
              <a:t>de 80+ </a:t>
            </a:r>
          </a:p>
          <a:p>
            <a:pPr marL="0" indent="0"/>
            <a:r>
              <a:rPr lang="fr-FR" sz="1600" dirty="0" smtClean="0">
                <a:solidFill>
                  <a:schemeClr val="bg2"/>
                </a:solidFill>
              </a:rPr>
              <a:t>3M en 2007 puis à 8,4M en 2060</a:t>
            </a:r>
            <a:br>
              <a:rPr lang="fr-FR" sz="1600" dirty="0" smtClean="0">
                <a:solidFill>
                  <a:schemeClr val="bg2"/>
                </a:solidFill>
              </a:rPr>
            </a:br>
            <a:endParaRPr lang="fr-FR" sz="1600" dirty="0" smtClean="0">
              <a:solidFill>
                <a:schemeClr val="bg2"/>
              </a:solidFill>
            </a:endParaRPr>
          </a:p>
          <a:p>
            <a:pPr marL="0" indent="0"/>
            <a:endParaRPr lang="fr-FR" sz="1600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fr-FR" sz="1600" b="1" dirty="0" smtClean="0">
                <a:solidFill>
                  <a:schemeClr val="bg2"/>
                </a:solidFill>
              </a:rPr>
              <a:t>	</a:t>
            </a:r>
            <a:r>
              <a:rPr lang="fr-FR" sz="1600" dirty="0" smtClean="0">
                <a:solidFill>
                  <a:schemeClr val="bg2"/>
                </a:solidFill>
              </a:rPr>
              <a:t/>
            </a:r>
            <a:br>
              <a:rPr lang="fr-FR" sz="1600" dirty="0" smtClean="0">
                <a:solidFill>
                  <a:schemeClr val="bg2"/>
                </a:solidFill>
              </a:rPr>
            </a:br>
            <a:endParaRPr lang="fr-FR" sz="1600" dirty="0" smtClean="0">
              <a:solidFill>
                <a:schemeClr val="bg2"/>
              </a:solidFill>
            </a:endParaRPr>
          </a:p>
          <a:p>
            <a:pPr marL="0" indent="0"/>
            <a:endParaRPr lang="fr-FR" sz="1600" dirty="0" smtClean="0">
              <a:solidFill>
                <a:schemeClr val="bg2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1085850"/>
            <a:ext cx="3795712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Flèche vers le haut 2"/>
          <p:cNvSpPr>
            <a:spLocks noChangeArrowheads="1"/>
          </p:cNvSpPr>
          <p:nvPr/>
        </p:nvSpPr>
        <p:spPr bwMode="auto">
          <a:xfrm rot="1727815">
            <a:off x="5253038" y="4181475"/>
            <a:ext cx="331787" cy="614363"/>
          </a:xfrm>
          <a:prstGeom prst="upArrow">
            <a:avLst>
              <a:gd name="adj1" fmla="val 50000"/>
              <a:gd name="adj2" fmla="val 50012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endParaRPr lang="en-US" sz="700"/>
          </a:p>
        </p:txBody>
      </p:sp>
      <p:cxnSp>
        <p:nvCxnSpPr>
          <p:cNvPr id="18437" name="Connecteur droit 4"/>
          <p:cNvCxnSpPr>
            <a:cxnSpLocks noChangeShapeType="1"/>
          </p:cNvCxnSpPr>
          <p:nvPr/>
        </p:nvCxnSpPr>
        <p:spPr bwMode="auto">
          <a:xfrm>
            <a:off x="5126038" y="2089150"/>
            <a:ext cx="4032250" cy="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38" name="Connecteur droit 12"/>
          <p:cNvCxnSpPr>
            <a:cxnSpLocks noChangeShapeType="1"/>
          </p:cNvCxnSpPr>
          <p:nvPr/>
        </p:nvCxnSpPr>
        <p:spPr bwMode="auto">
          <a:xfrm>
            <a:off x="5126038" y="2644775"/>
            <a:ext cx="4032250" cy="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ZoneTexte 7"/>
          <p:cNvSpPr txBox="1"/>
          <p:nvPr/>
        </p:nvSpPr>
        <p:spPr>
          <a:xfrm>
            <a:off x="6410325" y="2187575"/>
            <a:ext cx="1431925" cy="357188"/>
          </a:xfrm>
          <a:prstGeom prst="rect">
            <a:avLst/>
          </a:prstGeom>
          <a:noFill/>
        </p:spPr>
        <p:txBody>
          <a:bodyPr wrap="none" lIns="80165" tIns="40083" rIns="80165" bIns="40083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Baby-boom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23850" y="333375"/>
            <a:ext cx="8518525" cy="431800"/>
          </a:xfrm>
          <a:prstGeom prst="rect">
            <a:avLst/>
          </a:prstGeom>
        </p:spPr>
        <p:txBody>
          <a:bodyPr lIns="0" tIns="31549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2400" kern="0" dirty="0" smtClean="0">
                <a:solidFill>
                  <a:srgbClr val="808080"/>
                </a:solidFill>
              </a:rPr>
              <a:t>Les enjeux</a:t>
            </a:r>
            <a:endParaRPr lang="fr-FR" sz="2400" b="1" kern="0" dirty="0">
              <a:solidFill>
                <a:srgbClr val="808080"/>
              </a:solidFill>
            </a:endParaRPr>
          </a:p>
        </p:txBody>
      </p:sp>
      <p:sp>
        <p:nvSpPr>
          <p:cNvPr id="18441" name="AutoShape 52">
            <a:hlinkClick r:id="rId4" action="ppaction://hlinkpres?slideindex=1&amp;slidetitle=" tooltip="Panorama"/>
          </p:cNvPr>
          <p:cNvSpPr>
            <a:spLocks noChangeArrowheads="1"/>
          </p:cNvSpPr>
          <p:nvPr/>
        </p:nvSpPr>
        <p:spPr bwMode="auto">
          <a:xfrm flipH="1">
            <a:off x="7631113" y="6489700"/>
            <a:ext cx="180975" cy="177800"/>
          </a:xfrm>
          <a:prstGeom prst="roundRect">
            <a:avLst>
              <a:gd name="adj" fmla="val 16667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8442" name="AutoShape 52">
            <a:hlinkClick r:id="rId5" action="ppaction://hlinkpres?slideindex=1&amp;slidetitle=" tooltip="Panoramix"/>
          </p:cNvPr>
          <p:cNvSpPr>
            <a:spLocks noChangeArrowheads="1"/>
          </p:cNvSpPr>
          <p:nvPr/>
        </p:nvSpPr>
        <p:spPr bwMode="auto">
          <a:xfrm flipH="1">
            <a:off x="7902575" y="6489700"/>
            <a:ext cx="180975" cy="177800"/>
          </a:xfrm>
          <a:prstGeom prst="roundRect">
            <a:avLst>
              <a:gd name="adj" fmla="val 16667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8443" name="Flèche droite 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45500" y="6489700"/>
            <a:ext cx="179388" cy="179388"/>
          </a:xfrm>
          <a:prstGeom prst="rightArrow">
            <a:avLst>
              <a:gd name="adj1" fmla="val 50000"/>
              <a:gd name="adj2" fmla="val 49829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0975" indent="-180975">
              <a:spcBef>
                <a:spcPct val="20000"/>
              </a:spcBef>
              <a:buClr>
                <a:srgbClr val="00AAE1"/>
              </a:buClr>
              <a:buFont typeface="Wingdings" pitchFamily="2" charset="2"/>
              <a:buNone/>
            </a:pPr>
            <a:endParaRPr lang="en-US"/>
          </a:p>
        </p:txBody>
      </p:sp>
      <p:sp>
        <p:nvSpPr>
          <p:cNvPr id="18444" name="Text Box 4"/>
          <p:cNvSpPr txBox="1">
            <a:spLocks noChangeArrowheads="1"/>
          </p:cNvSpPr>
          <p:nvPr/>
        </p:nvSpPr>
        <p:spPr bwMode="auto">
          <a:xfrm>
            <a:off x="7529513" y="6064250"/>
            <a:ext cx="1312862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86E6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900">
                <a:solidFill>
                  <a:srgbClr val="786E6A"/>
                </a:solidFill>
                <a:ea typeface="MS PGothic" pitchFamily="34" charset="-128"/>
              </a:rPr>
              <a:t>Source: INSEE / 2010</a:t>
            </a:r>
          </a:p>
        </p:txBody>
      </p:sp>
      <p:grpSp>
        <p:nvGrpSpPr>
          <p:cNvPr id="18445" name="Groupe 2"/>
          <p:cNvGrpSpPr>
            <a:grpSpLocks/>
          </p:cNvGrpSpPr>
          <p:nvPr/>
        </p:nvGrpSpPr>
        <p:grpSpPr bwMode="auto">
          <a:xfrm>
            <a:off x="323850" y="4440238"/>
            <a:ext cx="4333875" cy="2130425"/>
            <a:chOff x="618669" y="4502708"/>
            <a:chExt cx="4333875" cy="2129941"/>
          </a:xfrm>
        </p:grpSpPr>
        <p:grpSp>
          <p:nvGrpSpPr>
            <p:cNvPr id="18447" name="Groupe 18"/>
            <p:cNvGrpSpPr>
              <a:grpSpLocks/>
            </p:cNvGrpSpPr>
            <p:nvPr/>
          </p:nvGrpSpPr>
          <p:grpSpPr bwMode="auto">
            <a:xfrm>
              <a:off x="618669" y="4502708"/>
              <a:ext cx="4333875" cy="2129941"/>
              <a:chOff x="6137275" y="4962877"/>
              <a:chExt cx="4333875" cy="2130073"/>
            </a:xfrm>
          </p:grpSpPr>
          <p:sp>
            <p:nvSpPr>
              <p:cNvPr id="18449" name="Rectangle à coins arrondis 3"/>
              <p:cNvSpPr>
                <a:spLocks noChangeArrowheads="1"/>
              </p:cNvSpPr>
              <p:nvPr/>
            </p:nvSpPr>
            <p:spPr bwMode="auto">
              <a:xfrm>
                <a:off x="6137275" y="5123311"/>
                <a:ext cx="4333875" cy="1969639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8450" name="ZoneTexte 3"/>
              <p:cNvSpPr txBox="1">
                <a:spLocks noChangeArrowheads="1"/>
              </p:cNvSpPr>
              <p:nvPr/>
            </p:nvSpPr>
            <p:spPr bwMode="auto">
              <a:xfrm>
                <a:off x="8076406" y="4962877"/>
                <a:ext cx="1811714" cy="3385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rgbClr val="585759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rgbClr val="585759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rgbClr val="585759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rgbClr val="585759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rgbClr val="585759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585759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585759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585759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585759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sz="1600">
                    <a:solidFill>
                      <a:schemeClr val="tx1"/>
                    </a:solidFill>
                    <a:ea typeface="MS PGothic" pitchFamily="34" charset="-128"/>
                  </a:rPr>
                  <a:t>Dès aujourd’hui…</a:t>
                </a:r>
                <a:endParaRPr lang="en-US" sz="1600">
                  <a:solidFill>
                    <a:schemeClr val="tx1"/>
                  </a:solidFill>
                  <a:ea typeface="MS PGothic" pitchFamily="34" charset="-128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779007" y="4769347"/>
              <a:ext cx="3998912" cy="169189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2800" b="1" dirty="0">
                  <a:solidFill>
                    <a:schemeClr val="bg2"/>
                  </a:solidFill>
                  <a:latin typeface="+mn-lt"/>
                  <a:cs typeface="+mn-cs"/>
                </a:rPr>
                <a:t>1/4 </a:t>
              </a:r>
              <a:r>
                <a:rPr lang="fr-FR" sz="1600" dirty="0">
                  <a:solidFill>
                    <a:schemeClr val="bg2"/>
                  </a:solidFill>
                  <a:latin typeface="+mn-lt"/>
                  <a:cs typeface="+mn-cs"/>
                </a:rPr>
                <a:t>de la population Française est âgée de 60 ans et +</a:t>
              </a:r>
            </a:p>
            <a:p>
              <a:pPr>
                <a:defRPr/>
              </a:pPr>
              <a:endParaRPr lang="fr-FR" sz="1600" dirty="0">
                <a:solidFill>
                  <a:schemeClr val="bg2"/>
                </a:solidFill>
                <a:latin typeface="+mn-lt"/>
                <a:cs typeface="+mn-cs"/>
              </a:endParaRPr>
            </a:p>
            <a:p>
              <a:pPr>
                <a:defRPr/>
              </a:pPr>
              <a:r>
                <a:rPr lang="fr-FR" sz="1600" dirty="0">
                  <a:solidFill>
                    <a:schemeClr val="bg2"/>
                  </a:solidFill>
                  <a:latin typeface="+mn-lt"/>
                  <a:cs typeface="+mn-cs"/>
                </a:rPr>
                <a:t>Près d’</a:t>
              </a:r>
              <a:r>
                <a:rPr lang="fr-FR" sz="2800" b="1" dirty="0">
                  <a:solidFill>
                    <a:schemeClr val="bg2"/>
                  </a:solidFill>
                  <a:latin typeface="+mn-lt"/>
                  <a:cs typeface="+mn-cs"/>
                </a:rPr>
                <a:t>1/3</a:t>
              </a:r>
              <a:r>
                <a:rPr lang="fr-FR" sz="1600" dirty="0">
                  <a:solidFill>
                    <a:schemeClr val="bg2"/>
                  </a:solidFill>
                  <a:latin typeface="+mn-lt"/>
                  <a:cs typeface="+mn-cs"/>
                </a:rPr>
                <a:t> des personnes âgées de 65 à 79 ans vivent seules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694363" y="4138613"/>
            <a:ext cx="3527425" cy="1046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chemeClr val="bg2"/>
                </a:solidFill>
                <a:latin typeface="+mn-lt"/>
                <a:cs typeface="+mn-cs"/>
              </a:rPr>
              <a:t>2026 à 2054 </a:t>
            </a:r>
            <a:r>
              <a:rPr lang="fr-FR" b="1" dirty="0">
                <a:solidFill>
                  <a:schemeClr val="bg2"/>
                </a:solidFill>
                <a:latin typeface="Arial" charset="0"/>
                <a:cs typeface="Arial" charset="0"/>
                <a:sym typeface="Wingdings" pitchFamily="2" charset="2"/>
              </a:rPr>
              <a:t>                  </a:t>
            </a:r>
            <a:r>
              <a:rPr lang="fr-FR" sz="1600" dirty="0">
                <a:solidFill>
                  <a:schemeClr val="bg2"/>
                </a:solidFill>
                <a:latin typeface="Arial" charset="0"/>
                <a:cs typeface="Arial" charset="0"/>
              </a:rPr>
              <a:t>générations du baby-boom nées entre 1946 et 1974</a:t>
            </a:r>
            <a:endParaRPr lang="fr-FR" sz="16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4757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8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TU4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20"/>
          <a:stretch/>
        </p:blipFill>
        <p:spPr bwMode="auto">
          <a:xfrm>
            <a:off x="1038175" y="3570288"/>
            <a:ext cx="504825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6"/>
          <p:cNvSpPr>
            <a:spLocks noChangeArrowheads="1"/>
          </p:cNvSpPr>
          <p:nvPr/>
        </p:nvSpPr>
        <p:spPr bwMode="auto">
          <a:xfrm>
            <a:off x="2268538" y="1285875"/>
            <a:ext cx="2652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i="1" kern="0" dirty="0">
                <a:solidFill>
                  <a:srgbClr val="808080"/>
                </a:solidFill>
                <a:latin typeface="+mj-lt"/>
                <a:ea typeface="+mj-ea"/>
                <a:cs typeface="+mj-cs"/>
              </a:rPr>
              <a:t>Contrôle Accès local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819275"/>
            <a:ext cx="465138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24050"/>
            <a:ext cx="515937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4" descr="http://t0.gstatic.com/images?q=tbn:ANd9GcQeJ3cKqtb8f0xjGxWhxDOUoD6Kdxpw7YBa_mV_ghHLAegevuj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56673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http://www.alliagesecurite.fr/fichier_porte/g375_motorise/g375_motorise_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3810000" cy="481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590" name="Connecteur en arc 5"/>
          <p:cNvCxnSpPr>
            <a:cxnSpLocks noChangeShapeType="1"/>
          </p:cNvCxnSpPr>
          <p:nvPr/>
        </p:nvCxnSpPr>
        <p:spPr bwMode="auto">
          <a:xfrm flipV="1">
            <a:off x="4356100" y="2276475"/>
            <a:ext cx="1584325" cy="423863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91" name="Connecteur en arc 7"/>
          <p:cNvCxnSpPr>
            <a:cxnSpLocks noChangeShapeType="1"/>
          </p:cNvCxnSpPr>
          <p:nvPr/>
        </p:nvCxnSpPr>
        <p:spPr bwMode="auto">
          <a:xfrm flipV="1">
            <a:off x="4356100" y="3933825"/>
            <a:ext cx="2952750" cy="4318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92" name="Connecteur en arc 18"/>
          <p:cNvCxnSpPr>
            <a:cxnSpLocks noChangeShapeType="1"/>
          </p:cNvCxnSpPr>
          <p:nvPr/>
        </p:nvCxnSpPr>
        <p:spPr bwMode="auto">
          <a:xfrm flipV="1">
            <a:off x="4356100" y="4076700"/>
            <a:ext cx="2952750" cy="1944688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593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06" y="2053431"/>
            <a:ext cx="36036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4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06" y="2629694"/>
            <a:ext cx="36036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595" name="Connecteur en arc 22"/>
          <p:cNvCxnSpPr>
            <a:cxnSpLocks noChangeShapeType="1"/>
            <a:stCxn id="24593" idx="3"/>
          </p:cNvCxnSpPr>
          <p:nvPr/>
        </p:nvCxnSpPr>
        <p:spPr bwMode="auto">
          <a:xfrm>
            <a:off x="3230268" y="2272506"/>
            <a:ext cx="1152525" cy="428625"/>
          </a:xfrm>
          <a:prstGeom prst="curvedConnector3">
            <a:avLst>
              <a:gd name="adj1" fmla="val 57588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96" name="Connecteur en arc 24"/>
          <p:cNvCxnSpPr>
            <a:cxnSpLocks noChangeShapeType="1"/>
            <a:stCxn id="24594" idx="3"/>
          </p:cNvCxnSpPr>
          <p:nvPr/>
        </p:nvCxnSpPr>
        <p:spPr bwMode="auto">
          <a:xfrm flipV="1">
            <a:off x="3230268" y="2701131"/>
            <a:ext cx="1152525" cy="147638"/>
          </a:xfrm>
          <a:prstGeom prst="curvedConnector3">
            <a:avLst>
              <a:gd name="adj1" fmla="val 43792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597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98874"/>
            <a:ext cx="36036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8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2" y="5661025"/>
            <a:ext cx="36036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599" name="Connecteur en arc 27"/>
          <p:cNvCxnSpPr>
            <a:cxnSpLocks noChangeShapeType="1"/>
            <a:stCxn id="24597" idx="3"/>
          </p:cNvCxnSpPr>
          <p:nvPr/>
        </p:nvCxnSpPr>
        <p:spPr bwMode="auto">
          <a:xfrm>
            <a:off x="3204170" y="4217949"/>
            <a:ext cx="1124081" cy="141287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600" name="Connecteur en arc 29"/>
          <p:cNvCxnSpPr>
            <a:cxnSpLocks noChangeShapeType="1"/>
            <a:stCxn id="24598" idx="3"/>
          </p:cNvCxnSpPr>
          <p:nvPr/>
        </p:nvCxnSpPr>
        <p:spPr bwMode="auto">
          <a:xfrm>
            <a:off x="3239294" y="5880100"/>
            <a:ext cx="1141412" cy="141288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601" name="Picture 8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43" y="2053431"/>
            <a:ext cx="128588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02" name="Picture 8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43" y="2629694"/>
            <a:ext cx="128588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03" name="Picture 8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145" y="3998874"/>
            <a:ext cx="144463" cy="14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04" name="Picture 8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5659438"/>
            <a:ext cx="128588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605" name="ZoneTexte 30"/>
          <p:cNvSpPr txBox="1">
            <a:spLocks noChangeArrowheads="1"/>
          </p:cNvSpPr>
          <p:nvPr/>
        </p:nvSpPr>
        <p:spPr bwMode="auto">
          <a:xfrm rot="-5400000">
            <a:off x="617934" y="3566643"/>
            <a:ext cx="366950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dirty="0"/>
              <a:t>Actionneurs  placés dans la </a:t>
            </a:r>
            <a:r>
              <a:rPr lang="fr-FR" dirty="0" err="1"/>
              <a:t>GTL</a:t>
            </a:r>
            <a:endParaRPr lang="fr-FR" dirty="0"/>
          </a:p>
        </p:txBody>
      </p:sp>
      <p:sp>
        <p:nvSpPr>
          <p:cNvPr id="24606" name="ZoneTexte 45055"/>
          <p:cNvSpPr txBox="1">
            <a:spLocks noChangeArrowheads="1"/>
          </p:cNvSpPr>
          <p:nvPr/>
        </p:nvSpPr>
        <p:spPr bwMode="auto">
          <a:xfrm>
            <a:off x="3188314" y="2047683"/>
            <a:ext cx="8286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sz="800"/>
              <a:t>OUVERTURE</a:t>
            </a:r>
          </a:p>
        </p:txBody>
      </p:sp>
      <p:sp>
        <p:nvSpPr>
          <p:cNvPr id="24607" name="ZoneTexte 48"/>
          <p:cNvSpPr txBox="1">
            <a:spLocks noChangeArrowheads="1"/>
          </p:cNvSpPr>
          <p:nvPr/>
        </p:nvSpPr>
        <p:spPr bwMode="auto">
          <a:xfrm>
            <a:off x="3221537" y="2936081"/>
            <a:ext cx="8223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sz="800" dirty="0"/>
              <a:t>FERMETURE</a:t>
            </a:r>
          </a:p>
        </p:txBody>
      </p:sp>
      <p:sp>
        <p:nvSpPr>
          <p:cNvPr id="24608" name="ZoneTexte 49"/>
          <p:cNvSpPr txBox="1">
            <a:spLocks noChangeArrowheads="1"/>
          </p:cNvSpPr>
          <p:nvPr/>
        </p:nvSpPr>
        <p:spPr bwMode="auto">
          <a:xfrm>
            <a:off x="3185024" y="4724400"/>
            <a:ext cx="10556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sz="800"/>
              <a:t>DEVEROUILLAGE</a:t>
            </a:r>
          </a:p>
        </p:txBody>
      </p:sp>
      <p:sp>
        <p:nvSpPr>
          <p:cNvPr id="24609" name="ZoneTexte 50"/>
          <p:cNvSpPr txBox="1">
            <a:spLocks noChangeArrowheads="1"/>
          </p:cNvSpPr>
          <p:nvPr/>
        </p:nvSpPr>
        <p:spPr bwMode="auto">
          <a:xfrm>
            <a:off x="2987675" y="6092825"/>
            <a:ext cx="8286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sz="800"/>
              <a:t>OUVERTURE</a:t>
            </a:r>
          </a:p>
        </p:txBody>
      </p:sp>
      <p:sp>
        <p:nvSpPr>
          <p:cNvPr id="24610" name="ZoneTexte 51"/>
          <p:cNvSpPr txBox="1">
            <a:spLocks noChangeArrowheads="1"/>
          </p:cNvSpPr>
          <p:nvPr/>
        </p:nvSpPr>
        <p:spPr bwMode="auto">
          <a:xfrm rot="-5400000">
            <a:off x="-221615" y="3623774"/>
            <a:ext cx="16466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1400" dirty="0"/>
              <a:t>Commandes </a:t>
            </a:r>
            <a:r>
              <a:rPr lang="fr-FR" sz="1400" dirty="0" smtClean="0"/>
              <a:t>radio</a:t>
            </a:r>
            <a:endParaRPr lang="fr-FR" sz="1400" dirty="0"/>
          </a:p>
        </p:txBody>
      </p:sp>
      <p:pic>
        <p:nvPicPr>
          <p:cNvPr id="24611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37" y="2754221"/>
            <a:ext cx="598488" cy="59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12" name="Picture 8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420938"/>
            <a:ext cx="144463" cy="14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13" name="Picture 8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87" y="3414621"/>
            <a:ext cx="144462" cy="14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14" name="Picture 18" descr="http://t1.gstatic.com/images?q=tbn:ANd9GcTIjQ3vkM5fy33Rvkep97qkO4nGqsxYA00GQgqXaUM7_v18UqT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3" y="5661025"/>
            <a:ext cx="52863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615" name="Connecteur en arc 45057"/>
          <p:cNvCxnSpPr>
            <a:cxnSpLocks noChangeShapeType="1"/>
            <a:stCxn id="24614" idx="0"/>
          </p:cNvCxnSpPr>
          <p:nvPr/>
        </p:nvCxnSpPr>
        <p:spPr bwMode="auto">
          <a:xfrm rot="5400000" flipH="1" flipV="1">
            <a:off x="936196" y="5306635"/>
            <a:ext cx="43656" cy="665125"/>
          </a:xfrm>
          <a:prstGeom prst="curvedConnector3">
            <a:avLst>
              <a:gd name="adj1" fmla="val 623639"/>
            </a:avLst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616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502111"/>
            <a:ext cx="36036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17" name="Picture 8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145" y="4502111"/>
            <a:ext cx="1444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618" name="Connecteur en arc 45061"/>
          <p:cNvCxnSpPr>
            <a:cxnSpLocks noChangeShapeType="1"/>
            <a:stCxn id="24616" idx="3"/>
          </p:cNvCxnSpPr>
          <p:nvPr/>
        </p:nvCxnSpPr>
        <p:spPr bwMode="auto">
          <a:xfrm flipV="1">
            <a:off x="3204170" y="4365625"/>
            <a:ext cx="1150774" cy="355561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619" name="ZoneTexte 66"/>
          <p:cNvSpPr txBox="1">
            <a:spLocks noChangeArrowheads="1"/>
          </p:cNvSpPr>
          <p:nvPr/>
        </p:nvSpPr>
        <p:spPr bwMode="auto">
          <a:xfrm>
            <a:off x="3131145" y="4005263"/>
            <a:ext cx="9128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8575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sz="800"/>
              <a:t>VEROUILLAGE</a:t>
            </a:r>
          </a:p>
        </p:txBody>
      </p:sp>
      <p:cxnSp>
        <p:nvCxnSpPr>
          <p:cNvPr id="24621" name="Connecteur en arc 19"/>
          <p:cNvCxnSpPr>
            <a:cxnSpLocks noChangeShapeType="1"/>
            <a:endCxn id="24598" idx="1"/>
          </p:cNvCxnSpPr>
          <p:nvPr/>
        </p:nvCxnSpPr>
        <p:spPr bwMode="auto">
          <a:xfrm rot="16200000" flipH="1">
            <a:off x="1953393" y="4954562"/>
            <a:ext cx="262731" cy="1588345"/>
          </a:xfrm>
          <a:prstGeom prst="curvedConnector4">
            <a:avLst>
              <a:gd name="adj1" fmla="val -87009"/>
              <a:gd name="adj2" fmla="val 59045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Flèche droite 58"/>
          <p:cNvSpPr/>
          <p:nvPr/>
        </p:nvSpPr>
        <p:spPr bwMode="auto">
          <a:xfrm>
            <a:off x="5115339" y="1285625"/>
            <a:ext cx="3604591" cy="576064"/>
          </a:xfrm>
          <a:prstGeom prst="rightArrow">
            <a:avLst/>
          </a:prstGeom>
          <a:gradFill rotWithShape="1">
            <a:gsLst>
              <a:gs pos="0">
                <a:srgbClr val="77B734">
                  <a:shade val="51000"/>
                  <a:satMod val="130000"/>
                </a:srgbClr>
              </a:gs>
              <a:gs pos="80000">
                <a:srgbClr val="77B734">
                  <a:shade val="93000"/>
                  <a:satMod val="130000"/>
                </a:srgbClr>
              </a:gs>
              <a:gs pos="100000">
                <a:srgbClr val="77B734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anchor="ctr"/>
          <a:lstStyle/>
          <a:p>
            <a:pPr algn="ctr" defTabSz="801688" eaLnBrk="0" hangingPunct="0">
              <a:defRPr/>
            </a:pPr>
            <a:r>
              <a:rPr lang="fr-FR" sz="1400" b="1" kern="0" dirty="0">
                <a:solidFill>
                  <a:srgbClr val="FFFFFF"/>
                </a:solidFill>
                <a:latin typeface="Arial" charset="0"/>
                <a:ea typeface="ＭＳ Ｐゴシック" pitchFamily="1" charset="-128"/>
                <a:cs typeface="Arial" charset="0"/>
              </a:rPr>
              <a:t>INSTALLATION DOMOTISEE</a:t>
            </a:r>
          </a:p>
        </p:txBody>
      </p:sp>
      <p:sp>
        <p:nvSpPr>
          <p:cNvPr id="62" name="Titre 2"/>
          <p:cNvSpPr txBox="1">
            <a:spLocks/>
          </p:cNvSpPr>
          <p:nvPr/>
        </p:nvSpPr>
        <p:spPr>
          <a:xfrm>
            <a:off x="398841" y="332656"/>
            <a:ext cx="8532000" cy="86409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9pPr>
          </a:lstStyle>
          <a:p>
            <a:r>
              <a:rPr lang="en-US" sz="2500" dirty="0" smtClean="0"/>
              <a:t>Les solutions </a:t>
            </a:r>
            <a:r>
              <a:rPr lang="en-US" sz="2500" dirty="0" err="1" smtClean="0"/>
              <a:t>domotiques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fr-FR" sz="2500" b="1" dirty="0" smtClean="0"/>
              <a:t>évolutives</a:t>
            </a:r>
            <a:endParaRPr lang="en-US" sz="2500" b="1" dirty="0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882" y="2754221"/>
            <a:ext cx="719978" cy="75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87" y="5509477"/>
            <a:ext cx="990573" cy="104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99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90" name="Text Box 10"/>
          <p:cNvSpPr txBox="1">
            <a:spLocks noChangeArrowheads="1"/>
          </p:cNvSpPr>
          <p:nvPr/>
        </p:nvSpPr>
        <p:spPr bwMode="auto">
          <a:xfrm>
            <a:off x="467544" y="1387802"/>
            <a:ext cx="5218762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>
            <a:spAutoFit/>
          </a:bodyPr>
          <a:lstStyle>
            <a:lvl1pPr marL="190500" indent="-1905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>
              <a:spcBef>
                <a:spcPct val="50000"/>
              </a:spcBef>
              <a:buClr>
                <a:schemeClr val="tx1">
                  <a:lumMod val="75000"/>
                </a:schemeClr>
              </a:buClr>
              <a:buFont typeface="Arial" pitchFamily="34" charset="0"/>
              <a:buChar char="•"/>
            </a:pPr>
            <a:r>
              <a:rPr lang="fr-FR" sz="1800" dirty="0" smtClean="0">
                <a:latin typeface="Arial" charset="0"/>
              </a:rPr>
              <a:t>spécialistes </a:t>
            </a:r>
            <a:r>
              <a:rPr lang="fr-FR" sz="1800" dirty="0">
                <a:latin typeface="Arial" charset="0"/>
              </a:rPr>
              <a:t>de la formation technique</a:t>
            </a:r>
          </a:p>
          <a:p>
            <a:pPr marL="285750" indent="-285750">
              <a:spcBef>
                <a:spcPct val="50000"/>
              </a:spcBef>
              <a:buClr>
                <a:schemeClr val="tx1">
                  <a:lumMod val="75000"/>
                </a:schemeClr>
              </a:buClr>
              <a:buFont typeface="Arial" pitchFamily="34" charset="0"/>
              <a:buChar char="•"/>
            </a:pPr>
            <a:r>
              <a:rPr lang="fr-FR" sz="1800" dirty="0" smtClean="0">
                <a:latin typeface="Arial" charset="0"/>
              </a:rPr>
              <a:t>10 </a:t>
            </a:r>
            <a:r>
              <a:rPr lang="fr-FR" sz="1800" dirty="0">
                <a:latin typeface="Arial" charset="0"/>
              </a:rPr>
              <a:t>centres de formation proches </a:t>
            </a:r>
            <a:r>
              <a:rPr lang="fr-FR" sz="1800" dirty="0" smtClean="0">
                <a:latin typeface="Arial" charset="0"/>
              </a:rPr>
              <a:t>de nos clients</a:t>
            </a:r>
          </a:p>
          <a:p>
            <a:pPr marL="285750" indent="-285750">
              <a:spcBef>
                <a:spcPct val="50000"/>
              </a:spcBef>
              <a:buClr>
                <a:schemeClr val="tx1">
                  <a:lumMod val="75000"/>
                </a:schemeClr>
              </a:buClr>
              <a:buFont typeface="Arial" pitchFamily="34" charset="0"/>
              <a:buChar char="•"/>
            </a:pPr>
            <a:r>
              <a:rPr lang="fr-FR" sz="1800" dirty="0" smtClean="0">
                <a:latin typeface="Arial" charset="0"/>
              </a:rPr>
              <a:t>des parcours de formation adaptés </a:t>
            </a:r>
          </a:p>
          <a:p>
            <a:pPr marL="285750" indent="-285750">
              <a:spcBef>
                <a:spcPct val="50000"/>
              </a:spcBef>
              <a:buClr>
                <a:schemeClr val="tx1">
                  <a:lumMod val="75000"/>
                </a:schemeClr>
              </a:buClr>
              <a:buFont typeface="Arial" pitchFamily="34" charset="0"/>
              <a:buChar char="•"/>
            </a:pPr>
            <a:r>
              <a:rPr lang="fr-FR" sz="1800" dirty="0" smtClean="0">
                <a:latin typeface="Arial" charset="0"/>
              </a:rPr>
              <a:t>des </a:t>
            </a:r>
            <a:r>
              <a:rPr lang="fr-FR" sz="1800" dirty="0">
                <a:latin typeface="Arial" charset="0"/>
              </a:rPr>
              <a:t>formations de 1 </a:t>
            </a:r>
            <a:r>
              <a:rPr lang="fr-FR" sz="1800" dirty="0" smtClean="0">
                <a:latin typeface="Arial" charset="0"/>
              </a:rPr>
              <a:t>journée</a:t>
            </a:r>
          </a:p>
          <a:p>
            <a:pPr marL="742950" lvl="1" indent="-285750">
              <a:spcBef>
                <a:spcPct val="50000"/>
              </a:spcBef>
              <a:buClr>
                <a:schemeClr val="tx1">
                  <a:lumMod val="75000"/>
                </a:schemeClr>
              </a:buClr>
              <a:buFont typeface="Arial" pitchFamily="34" charset="0"/>
              <a:buChar char="•"/>
            </a:pPr>
            <a:r>
              <a:rPr lang="fr-FR" sz="1800" dirty="0" smtClean="0">
                <a:latin typeface="Arial" charset="0"/>
              </a:rPr>
              <a:t> orientées bénéfices clients</a:t>
            </a:r>
          </a:p>
          <a:p>
            <a:pPr marL="742950" lvl="1" indent="-285750">
              <a:spcBef>
                <a:spcPct val="50000"/>
              </a:spcBef>
              <a:buClr>
                <a:schemeClr val="tx1">
                  <a:lumMod val="75000"/>
                </a:schemeClr>
              </a:buClr>
              <a:buFont typeface="Arial" pitchFamily="34" charset="0"/>
              <a:buChar char="•"/>
            </a:pPr>
            <a:r>
              <a:rPr lang="fr-FR" sz="1800" dirty="0">
                <a:latin typeface="Arial" charset="0"/>
              </a:rPr>
              <a:t> </a:t>
            </a:r>
            <a:r>
              <a:rPr lang="fr-FR" sz="1800" dirty="0" smtClean="0">
                <a:latin typeface="Arial" charset="0"/>
              </a:rPr>
              <a:t>pratiques (50% du temps)</a:t>
            </a:r>
          </a:p>
        </p:txBody>
      </p:sp>
      <p:grpSp>
        <p:nvGrpSpPr>
          <p:cNvPr id="302107" name="Group 27"/>
          <p:cNvGrpSpPr>
            <a:grpSpLocks/>
          </p:cNvGrpSpPr>
          <p:nvPr/>
        </p:nvGrpSpPr>
        <p:grpSpPr bwMode="auto">
          <a:xfrm>
            <a:off x="398841" y="4853127"/>
            <a:ext cx="1211440" cy="1679013"/>
            <a:chOff x="2346" y="2016"/>
            <a:chExt cx="1425" cy="1975"/>
          </a:xfrm>
        </p:grpSpPr>
        <p:pic>
          <p:nvPicPr>
            <p:cNvPr id="302096" name="Picture 16" descr="logo_centreForma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2016"/>
              <a:ext cx="1095" cy="1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2099" name="Text Box 19"/>
            <p:cNvSpPr txBox="1">
              <a:spLocks noChangeArrowheads="1"/>
            </p:cNvSpPr>
            <p:nvPr/>
          </p:nvSpPr>
          <p:spPr bwMode="auto">
            <a:xfrm>
              <a:off x="2346" y="3231"/>
              <a:ext cx="1425" cy="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40000"/>
                </a:spcBef>
              </a:pPr>
              <a:r>
                <a:rPr lang="fr-FR" sz="800" dirty="0">
                  <a:latin typeface="Helvetica" pitchFamily="52" charset="0"/>
                </a:rPr>
                <a:t>Agrément :</a:t>
              </a:r>
              <a:br>
                <a:rPr lang="fr-FR" sz="800" dirty="0">
                  <a:latin typeface="Helvetica" pitchFamily="52" charset="0"/>
                </a:rPr>
              </a:br>
              <a:r>
                <a:rPr lang="fr-FR" sz="800" dirty="0">
                  <a:latin typeface="Helvetica" pitchFamily="52" charset="0"/>
                </a:rPr>
                <a:t>N° 42 67 02 609 67</a:t>
              </a:r>
              <a:br>
                <a:rPr lang="fr-FR" sz="800" dirty="0">
                  <a:latin typeface="Helvetica" pitchFamily="52" charset="0"/>
                </a:rPr>
              </a:br>
              <a:r>
                <a:rPr lang="fr-FR" sz="800" dirty="0">
                  <a:latin typeface="Helvetica" pitchFamily="52" charset="0"/>
                </a:rPr>
                <a:t>(formation remboursable sous conditions)</a:t>
              </a:r>
              <a:endParaRPr lang="fr-FR" sz="800" dirty="0"/>
            </a:p>
          </p:txBody>
        </p:sp>
      </p:grpSp>
      <p:pic>
        <p:nvPicPr>
          <p:cNvPr id="4098" name="Picture 2" descr="Afficher l'image en taille réell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838" y="5040350"/>
            <a:ext cx="1154632" cy="55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2"/>
          <p:cNvSpPr txBox="1">
            <a:spLocks/>
          </p:cNvSpPr>
          <p:nvPr/>
        </p:nvSpPr>
        <p:spPr>
          <a:xfrm>
            <a:off x="398841" y="332656"/>
            <a:ext cx="8532000" cy="86409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9pPr>
          </a:lstStyle>
          <a:p>
            <a:r>
              <a:rPr lang="en-US" sz="2500" dirty="0" smtClean="0"/>
              <a:t>Former </a:t>
            </a:r>
            <a:r>
              <a:rPr lang="en-US" sz="2500" dirty="0" err="1" smtClean="0"/>
              <a:t>nos</a:t>
            </a:r>
            <a:r>
              <a:rPr lang="en-US" sz="2500" dirty="0" smtClean="0"/>
              <a:t> clients</a:t>
            </a:r>
            <a:br>
              <a:rPr lang="en-US" sz="2500" dirty="0" smtClean="0"/>
            </a:br>
            <a:r>
              <a:rPr lang="fr-FR" sz="2500" b="1" dirty="0" smtClean="0"/>
              <a:t>c’est aussi notre métier</a:t>
            </a:r>
            <a:endParaRPr lang="en-US" sz="2500" b="1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634" y="2643779"/>
            <a:ext cx="1737168" cy="24701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944" y="3141192"/>
            <a:ext cx="1742938" cy="24701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204" y="3645024"/>
            <a:ext cx="1741236" cy="24701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èche droite 3"/>
          <p:cNvSpPr/>
          <p:nvPr/>
        </p:nvSpPr>
        <p:spPr bwMode="auto">
          <a:xfrm>
            <a:off x="5351044" y="2132856"/>
            <a:ext cx="3181396" cy="478358"/>
          </a:xfrm>
          <a:prstGeom prst="rightArrow">
            <a:avLst>
              <a:gd name="adj1" fmla="val 50000"/>
              <a:gd name="adj2" fmla="val 9344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01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>
              <a:solidFill>
                <a:srgbClr val="585759"/>
              </a:solidFill>
              <a:latin typeface="Arial" charset="0"/>
              <a:ea typeface="ＭＳ Ｐゴシック" pitchFamily="1" charset="-128"/>
            </a:endParaRPr>
          </a:p>
          <a:p>
            <a:pPr marL="0" marR="0" indent="0" algn="l" defTabSz="801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585759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497514" y="2204864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Parcours pédagogique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77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 pour votre attention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39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800" y="1268413"/>
            <a:ext cx="4656138" cy="1150937"/>
          </a:xfrm>
          <a:prstGeom prst="rect">
            <a:avLst/>
          </a:prstGeom>
        </p:spPr>
        <p:txBody>
          <a:bodyPr lIns="0" tIns="31549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Face au vieillissement de la population</a:t>
            </a:r>
            <a:r>
              <a:rPr lang="fr-FR" sz="2000" kern="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2000" kern="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000" b="1" kern="0" dirty="0" smtClean="0">
                <a:solidFill>
                  <a:schemeClr val="bg1">
                    <a:lumMod val="50000"/>
                  </a:schemeClr>
                </a:solidFill>
              </a:rPr>
              <a:t>L’adaptation du logement est au </a:t>
            </a:r>
          </a:p>
          <a:p>
            <a:pPr>
              <a:defRPr/>
            </a:pPr>
            <a:r>
              <a:rPr lang="fr-FR" sz="2000" b="1" kern="0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fr-FR" sz="2000" b="1" kern="0" dirty="0" smtClean="0">
                <a:solidFill>
                  <a:schemeClr val="bg1">
                    <a:lumMod val="50000"/>
                  </a:schemeClr>
                </a:solidFill>
              </a:rPr>
              <a:t>œur de la problématique</a:t>
            </a:r>
            <a:endParaRPr lang="fr-FR" sz="2000" b="1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5508625" y="3621088"/>
            <a:ext cx="291147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chemeClr val="accent1"/>
                </a:solidFill>
                <a:latin typeface="Arial" charset="0"/>
                <a:cs typeface="Arial" charset="0"/>
                <a:sym typeface="Wingdings" pitchFamily="2" charset="2"/>
              </a:rPr>
              <a:t>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80% </a:t>
            </a:r>
            <a:endParaRPr lang="fr-FR" sz="3200" dirty="0">
              <a:solidFill>
                <a:schemeClr val="bg1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des français  souhaitent pouvoir vieillir chez eux, auprès de leurs proches et amis</a:t>
            </a:r>
          </a:p>
        </p:txBody>
      </p:sp>
      <p:sp>
        <p:nvSpPr>
          <p:cNvPr id="20484" name="Rectangle 10"/>
          <p:cNvSpPr>
            <a:spLocks noChangeArrowheads="1"/>
          </p:cNvSpPr>
          <p:nvPr/>
        </p:nvSpPr>
        <p:spPr bwMode="auto">
          <a:xfrm>
            <a:off x="5508625" y="5013325"/>
            <a:ext cx="33083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chemeClr val="accent1"/>
                </a:solidFill>
                <a:latin typeface="Arial" charset="0"/>
                <a:cs typeface="Arial" charset="0"/>
                <a:sym typeface="Wingdings" pitchFamily="2" charset="2"/>
              </a:rPr>
              <a:t>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2 millions</a:t>
            </a:r>
            <a:r>
              <a:rPr lang="fr-FR" sz="11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de logements occupés par des</a:t>
            </a:r>
          </a:p>
          <a:p>
            <a:pPr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personnes  de plus de 60 ans</a:t>
            </a:r>
          </a:p>
          <a:p>
            <a:pPr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nécessitent  une adaptation</a:t>
            </a:r>
          </a:p>
        </p:txBody>
      </p:sp>
      <p:sp>
        <p:nvSpPr>
          <p:cNvPr id="20485" name="Rectangle 19"/>
          <p:cNvSpPr>
            <a:spLocks noChangeArrowheads="1"/>
          </p:cNvSpPr>
          <p:nvPr/>
        </p:nvSpPr>
        <p:spPr bwMode="auto">
          <a:xfrm>
            <a:off x="5508625" y="2446338"/>
            <a:ext cx="28432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chemeClr val="accent1"/>
                </a:solidFill>
                <a:latin typeface="Arial" charset="0"/>
                <a:cs typeface="Arial" charset="0"/>
                <a:sym typeface="Wingdings" pitchFamily="2" charset="2"/>
              </a:rPr>
              <a:t>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1/3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</a:p>
          <a:p>
            <a:pPr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des personnes entre 65 et 79 ans</a:t>
            </a:r>
          </a:p>
          <a:p>
            <a:pPr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vivent seules</a:t>
            </a:r>
          </a:p>
        </p:txBody>
      </p:sp>
      <p:sp>
        <p:nvSpPr>
          <p:cNvPr id="20486" name="Rectangle 22"/>
          <p:cNvSpPr>
            <a:spLocks noChangeArrowheads="1"/>
          </p:cNvSpPr>
          <p:nvPr/>
        </p:nvSpPr>
        <p:spPr bwMode="auto">
          <a:xfrm>
            <a:off x="5508625" y="1270000"/>
            <a:ext cx="28432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rgbClr val="00B0F0"/>
                </a:solidFill>
                <a:latin typeface="Arial" charset="0"/>
                <a:cs typeface="Arial" charset="0"/>
                <a:sym typeface="Wingdings" pitchFamily="2" charset="2"/>
              </a:rPr>
              <a:t>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30% </a:t>
            </a:r>
          </a:p>
          <a:p>
            <a:pPr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de la population française aura</a:t>
            </a:r>
          </a:p>
          <a:p>
            <a:pPr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plus de 65 ans en 2020</a:t>
            </a:r>
          </a:p>
        </p:txBody>
      </p:sp>
      <p:pic>
        <p:nvPicPr>
          <p:cNvPr id="204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74963"/>
            <a:ext cx="26638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2754313"/>
            <a:ext cx="2735263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9" name="AutoShape 52">
            <a:hlinkClick r:id="rId4" action="ppaction://hlinkpres?slideindex=1&amp;slidetitle=" tooltip="Panorama"/>
          </p:cNvPr>
          <p:cNvSpPr>
            <a:spLocks noChangeArrowheads="1"/>
          </p:cNvSpPr>
          <p:nvPr/>
        </p:nvSpPr>
        <p:spPr bwMode="auto">
          <a:xfrm flipH="1">
            <a:off x="7631113" y="6489700"/>
            <a:ext cx="180975" cy="177800"/>
          </a:xfrm>
          <a:prstGeom prst="roundRect">
            <a:avLst>
              <a:gd name="adj" fmla="val 16667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490" name="Flèche droite 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8172450" y="6489700"/>
            <a:ext cx="179388" cy="1793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0975" indent="-180975">
              <a:spcBef>
                <a:spcPct val="20000"/>
              </a:spcBef>
              <a:buClr>
                <a:srgbClr val="00AAE1"/>
              </a:buClr>
              <a:buFont typeface="Wingdings" pitchFamily="2" charset="2"/>
              <a:buNone/>
            </a:pPr>
            <a:endParaRPr lang="en-US"/>
          </a:p>
        </p:txBody>
      </p:sp>
      <p:sp>
        <p:nvSpPr>
          <p:cNvPr id="20491" name="AutoShape 52">
            <a:hlinkClick r:id="rId5" action="ppaction://hlinkpres?slideindex=1&amp;slidetitle=" tooltip="Panoramix"/>
          </p:cNvPr>
          <p:cNvSpPr>
            <a:spLocks noChangeArrowheads="1"/>
          </p:cNvSpPr>
          <p:nvPr/>
        </p:nvSpPr>
        <p:spPr bwMode="auto">
          <a:xfrm flipH="1">
            <a:off x="7902575" y="6489700"/>
            <a:ext cx="180975" cy="177800"/>
          </a:xfrm>
          <a:prstGeom prst="roundRect">
            <a:avLst>
              <a:gd name="adj" fmla="val 16667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492" name="Flèche droite 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45500" y="6489700"/>
            <a:ext cx="179388" cy="179388"/>
          </a:xfrm>
          <a:prstGeom prst="rightArrow">
            <a:avLst>
              <a:gd name="adj1" fmla="val 50000"/>
              <a:gd name="adj2" fmla="val 49829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0975" indent="-180975">
              <a:spcBef>
                <a:spcPct val="20000"/>
              </a:spcBef>
              <a:buClr>
                <a:srgbClr val="00AAE1"/>
              </a:buClr>
              <a:buFont typeface="Wingdings" pitchFamily="2" charset="2"/>
              <a:buNone/>
            </a:pPr>
            <a:endParaRPr lang="en-US"/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323850" y="333375"/>
            <a:ext cx="8518525" cy="431800"/>
          </a:xfrm>
          <a:prstGeom prst="rect">
            <a:avLst/>
          </a:prstGeom>
        </p:spPr>
        <p:txBody>
          <a:bodyPr lIns="0" tIns="31549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2400" kern="0" dirty="0" smtClean="0">
                <a:solidFill>
                  <a:srgbClr val="808080"/>
                </a:solidFill>
              </a:rPr>
              <a:t>Les enjeux</a:t>
            </a:r>
            <a:endParaRPr lang="fr-FR" sz="2400" b="1" kern="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15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ChangeArrowheads="1"/>
          </p:cNvSpPr>
          <p:nvPr/>
        </p:nvSpPr>
        <p:spPr bwMode="auto">
          <a:xfrm>
            <a:off x="431800" y="1270000"/>
            <a:ext cx="83883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L’autonomie à domicile est désormais une préoccupation importante pour les institutions. D’ailleurs, on vit mieux et plus longtemps chez soi !</a:t>
            </a:r>
          </a:p>
          <a:p>
            <a:pPr>
              <a:defRPr/>
            </a:pPr>
            <a:endParaRPr lang="fr-FR" sz="1600" dirty="0">
              <a:latin typeface="Arial" charset="0"/>
              <a:cs typeface="Arial" charset="0"/>
            </a:endParaRPr>
          </a:p>
        </p:txBody>
      </p:sp>
      <p:pic>
        <p:nvPicPr>
          <p:cNvPr id="21507" name="Picture 4" descr="http://www.promotelec.com/images/logo-minist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3"/>
          <a:stretch>
            <a:fillRect/>
          </a:stretch>
        </p:blipFill>
        <p:spPr bwMode="auto">
          <a:xfrm>
            <a:off x="4327525" y="3871913"/>
            <a:ext cx="13795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3850" y="333375"/>
            <a:ext cx="8518525" cy="431800"/>
          </a:xfrm>
          <a:prstGeom prst="rect">
            <a:avLst/>
          </a:prstGeom>
        </p:spPr>
        <p:txBody>
          <a:bodyPr lIns="0" tIns="31549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2400" kern="0" dirty="0" smtClean="0">
                <a:solidFill>
                  <a:srgbClr val="808080"/>
                </a:solidFill>
              </a:rPr>
              <a:t>Les enjeux</a:t>
            </a:r>
            <a:endParaRPr lang="fr-FR" sz="2400" b="1" kern="0" dirty="0">
              <a:solidFill>
                <a:srgbClr val="808080"/>
              </a:solidFill>
            </a:endParaRPr>
          </a:p>
        </p:txBody>
      </p:sp>
      <p:sp>
        <p:nvSpPr>
          <p:cNvPr id="21509" name="AutoShape 52">
            <a:hlinkClick r:id="rId3" action="ppaction://hlinkpres?slideindex=1&amp;slidetitle=" tooltip="Panorama"/>
          </p:cNvPr>
          <p:cNvSpPr>
            <a:spLocks noChangeArrowheads="1"/>
          </p:cNvSpPr>
          <p:nvPr/>
        </p:nvSpPr>
        <p:spPr bwMode="auto">
          <a:xfrm flipH="1">
            <a:off x="7631113" y="6489700"/>
            <a:ext cx="180975" cy="177800"/>
          </a:xfrm>
          <a:prstGeom prst="roundRect">
            <a:avLst>
              <a:gd name="adj" fmla="val 16667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1510" name="Flèche droite 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8172450" y="6489700"/>
            <a:ext cx="179388" cy="1793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0975" indent="-180975">
              <a:spcBef>
                <a:spcPct val="20000"/>
              </a:spcBef>
              <a:buClr>
                <a:srgbClr val="00AAE1"/>
              </a:buClr>
              <a:buFont typeface="Wingdings" pitchFamily="2" charset="2"/>
              <a:buNone/>
            </a:pPr>
            <a:endParaRPr lang="en-US"/>
          </a:p>
        </p:txBody>
      </p:sp>
      <p:sp>
        <p:nvSpPr>
          <p:cNvPr id="21511" name="AutoShape 52">
            <a:hlinkClick r:id="rId4" action="ppaction://hlinkpres?slideindex=1&amp;slidetitle=" tooltip="Panoramix"/>
          </p:cNvPr>
          <p:cNvSpPr>
            <a:spLocks noChangeArrowheads="1"/>
          </p:cNvSpPr>
          <p:nvPr/>
        </p:nvSpPr>
        <p:spPr bwMode="auto">
          <a:xfrm flipH="1">
            <a:off x="7902575" y="6489700"/>
            <a:ext cx="180975" cy="177800"/>
          </a:xfrm>
          <a:prstGeom prst="roundRect">
            <a:avLst>
              <a:gd name="adj" fmla="val 16667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1512" name="Flèche droite 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45500" y="6489700"/>
            <a:ext cx="179388" cy="179388"/>
          </a:xfrm>
          <a:prstGeom prst="rightArrow">
            <a:avLst>
              <a:gd name="adj1" fmla="val 50000"/>
              <a:gd name="adj2" fmla="val 49829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0975" indent="-180975">
              <a:spcBef>
                <a:spcPct val="20000"/>
              </a:spcBef>
              <a:buClr>
                <a:srgbClr val="00AAE1"/>
              </a:buClr>
              <a:buFont typeface="Wingdings" pitchFamily="2" charset="2"/>
              <a:buNone/>
            </a:pPr>
            <a:endParaRPr lang="en-US"/>
          </a:p>
        </p:txBody>
      </p:sp>
      <p:sp>
        <p:nvSpPr>
          <p:cNvPr id="21513" name="Flèche droite 9"/>
          <p:cNvSpPr>
            <a:spLocks noChangeArrowheads="1"/>
          </p:cNvSpPr>
          <p:nvPr/>
        </p:nvSpPr>
        <p:spPr bwMode="auto">
          <a:xfrm>
            <a:off x="323850" y="4183063"/>
            <a:ext cx="3865563" cy="484187"/>
          </a:xfrm>
          <a:prstGeom prst="rightArrow">
            <a:avLst>
              <a:gd name="adj1" fmla="val 50000"/>
              <a:gd name="adj2" fmla="val 49898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0975" indent="-180975">
              <a:spcBef>
                <a:spcPct val="20000"/>
              </a:spcBef>
              <a:buClr>
                <a:srgbClr val="00AAE1"/>
              </a:buClr>
              <a:buFont typeface="Wingdings" pitchFamily="2" charset="2"/>
              <a:buNone/>
            </a:pPr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33375" y="4543425"/>
            <a:ext cx="5254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2014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009900" y="4537075"/>
            <a:ext cx="523875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2040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32075" y="3481388"/>
            <a:ext cx="12541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dirty="0">
                <a:solidFill>
                  <a:schemeClr val="bg1">
                    <a:lumMod val="50000"/>
                  </a:schemeClr>
                </a:solidFill>
                <a:latin typeface="HelveticaNeueLT Com 45 Lt" pitchFamily="34" charset="0"/>
                <a:cs typeface="Arial" charset="0"/>
              </a:rPr>
              <a:t>45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HelveticaNeueLT Com 45 Lt" pitchFamily="34" charset="0"/>
                <a:cs typeface="Arial" charset="0"/>
              </a:rPr>
              <a:t> milliards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3375" y="3481388"/>
            <a:ext cx="12541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dirty="0">
                <a:solidFill>
                  <a:schemeClr val="bg1">
                    <a:lumMod val="50000"/>
                  </a:schemeClr>
                </a:solidFill>
                <a:latin typeface="HelveticaNeueLT Com 45 Lt" pitchFamily="34" charset="0"/>
                <a:cs typeface="Arial" charset="0"/>
              </a:rPr>
              <a:t>35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HelveticaNeueLT Com 45 Lt" pitchFamily="34" charset="0"/>
                <a:cs typeface="Arial" charset="0"/>
              </a:rPr>
              <a:t> milliards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3850" y="2651125"/>
            <a:ext cx="615315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1"/>
                </a:solidFill>
                <a:latin typeface="Arial" charset="0"/>
                <a:cs typeface="Arial" charset="0"/>
                <a:sym typeface="Wingdings" pitchFamily="2" charset="2"/>
              </a:rPr>
              <a:t>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  <a:sym typeface="Wingdings" pitchFamily="2" charset="2"/>
              </a:rPr>
              <a:t> Prévision des d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épenses de l’état pour la dépendance</a:t>
            </a:r>
          </a:p>
        </p:txBody>
      </p:sp>
      <p:pic>
        <p:nvPicPr>
          <p:cNvPr id="21519" name="Picture 10" descr="http://europa.eu/legislation_summaries/images/icons/picto_16_head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3228975"/>
            <a:ext cx="887413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13350" y="4035425"/>
            <a:ext cx="4333875" cy="15684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HelveticaNeueLT Com 45 Lt" pitchFamily="34" charset="0"/>
                <a:ea typeface="+mj-ea"/>
                <a:cs typeface="+mj-cs"/>
              </a:rPr>
              <a:t>Au cœur de ce projet, l’autonomie à domicile s’impose comme la piste prioritaire </a:t>
            </a:r>
          </a:p>
        </p:txBody>
      </p:sp>
    </p:spTree>
    <p:extLst>
      <p:ext uri="{BB962C8B-B14F-4D97-AF65-F5344CB8AC3E}">
        <p14:creationId xmlns:p14="http://schemas.microsoft.com/office/powerpoint/2010/main" val="1871456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323850" y="4654550"/>
            <a:ext cx="8518525" cy="708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1549" rIns="0" bIns="0"/>
          <a:lstStyle/>
          <a:p>
            <a:pPr eaLnBrk="0" hangingPunct="0">
              <a:defRPr/>
            </a:pPr>
            <a:r>
              <a:rPr lang="fr-FR" sz="2000" b="1" kern="0" dirty="0">
                <a:solidFill>
                  <a:srgbClr val="808080"/>
                </a:solidFill>
                <a:latin typeface="+mj-lt"/>
                <a:ea typeface="+mj-ea"/>
                <a:cs typeface="+mj-cs"/>
              </a:rPr>
              <a:t>Avec des technologies simples d’installation, adaptées pour les programmes neufs comme pour la rénovation. 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3850" y="1238250"/>
            <a:ext cx="8518525" cy="431800"/>
          </a:xfrm>
          <a:prstGeom prst="rect">
            <a:avLst/>
          </a:prstGeom>
        </p:spPr>
        <p:txBody>
          <a:bodyPr lIns="0" tIns="31549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2000" kern="0" dirty="0" smtClean="0">
                <a:solidFill>
                  <a:srgbClr val="808080"/>
                </a:solidFill>
              </a:rPr>
              <a:t>L’idéal serait de définir le logement suivant </a:t>
            </a:r>
          </a:p>
          <a:p>
            <a:pPr>
              <a:defRPr/>
            </a:pPr>
            <a:r>
              <a:rPr lang="fr-FR" sz="2000" b="1" kern="0" dirty="0" smtClean="0">
                <a:solidFill>
                  <a:srgbClr val="808080"/>
                </a:solidFill>
              </a:rPr>
              <a:t>le parcours ou période de la vie</a:t>
            </a:r>
            <a:endParaRPr lang="fr-FR" sz="2000" b="1" kern="0" dirty="0">
              <a:solidFill>
                <a:srgbClr val="808080"/>
              </a:solidFill>
            </a:endParaRPr>
          </a:p>
        </p:txBody>
      </p:sp>
      <p:sp>
        <p:nvSpPr>
          <p:cNvPr id="22532" name="AutoShape 52">
            <a:hlinkClick r:id="rId2" action="ppaction://hlinkpres?slideindex=1&amp;slidetitle=" tooltip="Panorama"/>
          </p:cNvPr>
          <p:cNvSpPr>
            <a:spLocks noChangeArrowheads="1"/>
          </p:cNvSpPr>
          <p:nvPr/>
        </p:nvSpPr>
        <p:spPr bwMode="auto">
          <a:xfrm flipH="1">
            <a:off x="7631113" y="6489700"/>
            <a:ext cx="180975" cy="177800"/>
          </a:xfrm>
          <a:prstGeom prst="roundRect">
            <a:avLst>
              <a:gd name="adj" fmla="val 16667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2533" name="Flèche droite 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8172450" y="6489700"/>
            <a:ext cx="179388" cy="1793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0975" indent="-180975">
              <a:spcBef>
                <a:spcPct val="20000"/>
              </a:spcBef>
              <a:buClr>
                <a:srgbClr val="00AAE1"/>
              </a:buClr>
              <a:buFont typeface="Wingdings" pitchFamily="2" charset="2"/>
              <a:buNone/>
            </a:pPr>
            <a:endParaRPr lang="en-US"/>
          </a:p>
        </p:txBody>
      </p:sp>
      <p:sp>
        <p:nvSpPr>
          <p:cNvPr id="22534" name="AutoShape 52">
            <a:hlinkClick r:id="rId3" action="ppaction://hlinkpres?slideindex=1&amp;slidetitle=" tooltip="Panoramix"/>
          </p:cNvPr>
          <p:cNvSpPr>
            <a:spLocks noChangeArrowheads="1"/>
          </p:cNvSpPr>
          <p:nvPr/>
        </p:nvSpPr>
        <p:spPr bwMode="auto">
          <a:xfrm flipH="1">
            <a:off x="7902575" y="6489700"/>
            <a:ext cx="180975" cy="177800"/>
          </a:xfrm>
          <a:prstGeom prst="roundRect">
            <a:avLst>
              <a:gd name="adj" fmla="val 16667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2535" name="Flèche droite 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45500" y="6489700"/>
            <a:ext cx="179388" cy="179388"/>
          </a:xfrm>
          <a:prstGeom prst="rightArrow">
            <a:avLst>
              <a:gd name="adj1" fmla="val 50000"/>
              <a:gd name="adj2" fmla="val 49829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0975" indent="-180975">
              <a:spcBef>
                <a:spcPct val="20000"/>
              </a:spcBef>
              <a:buClr>
                <a:srgbClr val="00AAE1"/>
              </a:buClr>
              <a:buFont typeface="Wingdings" pitchFamily="2" charset="2"/>
              <a:buNone/>
            </a:pPr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23850" y="333375"/>
            <a:ext cx="8518525" cy="431800"/>
          </a:xfrm>
          <a:prstGeom prst="rect">
            <a:avLst/>
          </a:prstGeom>
        </p:spPr>
        <p:txBody>
          <a:bodyPr lIns="0" tIns="31549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2400" kern="0" dirty="0" smtClean="0">
                <a:solidFill>
                  <a:srgbClr val="808080"/>
                </a:solidFill>
              </a:rPr>
              <a:t>Les enjeux</a:t>
            </a:r>
            <a:endParaRPr lang="fr-FR" sz="2400" b="1" kern="0" dirty="0">
              <a:solidFill>
                <a:srgbClr val="808080"/>
              </a:solidFill>
            </a:endParaRPr>
          </a:p>
        </p:txBody>
      </p:sp>
      <p:graphicFrame>
        <p:nvGraphicFramePr>
          <p:cNvPr id="2" name="Diagramme 1"/>
          <p:cNvGraphicFramePr/>
          <p:nvPr/>
        </p:nvGraphicFramePr>
        <p:xfrm>
          <a:off x="622299" y="1297208"/>
          <a:ext cx="786130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538" name="Picture 14" descr="http://www.menuiresimmobilier.com/images/interface/pictos/picto_02_service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820988"/>
            <a:ext cx="66992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6" descr="http://us.cdn1.123rf.com/168nwm/nebojsa78/nebojsa780906/nebojsa78090600046/5022195-hommes-ages-de-canne--vecteu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26"/>
          <a:stretch>
            <a:fillRect/>
          </a:stretch>
        </p:blipFill>
        <p:spPr bwMode="auto">
          <a:xfrm>
            <a:off x="8483600" y="2824163"/>
            <a:ext cx="58102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7308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.tf1.fr/mmdia/i/46/7/batiment-immobilier-building-propriete-construction-2727467qjtps_1713.jpg?v=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7613" y="3409950"/>
            <a:ext cx="3455987" cy="1727200"/>
          </a:xfrm>
          <a:prstGeom prst="rect">
            <a:avLst/>
          </a:prstGeom>
          <a:solidFill>
            <a:schemeClr val="lt1">
              <a:alpha val="28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8" name="Picture 4" descr="http://www.bfmtv.com/i/580/290/7151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" y="3409950"/>
            <a:ext cx="3455988" cy="1727200"/>
          </a:xfrm>
          <a:prstGeom prst="rect">
            <a:avLst/>
          </a:prstGeom>
          <a:gradFill>
            <a:gsLst>
              <a:gs pos="0">
                <a:schemeClr val="bg1"/>
              </a:gs>
              <a:gs pos="64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9" name="Rectangle à coins arrondis 8"/>
          <p:cNvSpPr/>
          <p:nvPr/>
        </p:nvSpPr>
        <p:spPr bwMode="auto">
          <a:xfrm>
            <a:off x="352425" y="4859015"/>
            <a:ext cx="1728192" cy="1417960"/>
          </a:xfrm>
          <a:prstGeom prst="roundRect">
            <a:avLst/>
          </a:prstGeom>
          <a:solidFill>
            <a:srgbClr val="00206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defTabSz="801688" eaLnBrk="0" hangingPunct="0">
              <a:defRPr/>
            </a:pPr>
            <a:r>
              <a:rPr lang="fr-FR" sz="1400" dirty="0">
                <a:solidFill>
                  <a:schemeClr val="bg1"/>
                </a:solidFill>
                <a:ea typeface="ＭＳ Ｐゴシック" pitchFamily="1" charset="-128"/>
              </a:rPr>
              <a:t>Rajout de fonctions complémentaires</a:t>
            </a:r>
          </a:p>
          <a:p>
            <a:pPr defTabSz="801688" eaLnBrk="0" hangingPunct="0">
              <a:defRPr/>
            </a:pPr>
            <a:endParaRPr lang="fr-FR" sz="14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defTabSz="801688" eaLnBrk="0" hangingPunct="0">
              <a:defRPr/>
            </a:pPr>
            <a:endParaRPr lang="fr-FR" sz="1400" dirty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12" name="Rectangle à coins arrondis 11"/>
          <p:cNvSpPr/>
          <p:nvPr/>
        </p:nvSpPr>
        <p:spPr bwMode="auto">
          <a:xfrm>
            <a:off x="6940814" y="4859015"/>
            <a:ext cx="1728192" cy="1417960"/>
          </a:xfrm>
          <a:prstGeom prst="roundRect">
            <a:avLst/>
          </a:prstGeom>
          <a:solidFill>
            <a:srgbClr val="00206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defTabSz="801688" eaLnBrk="0" hangingPunct="0">
              <a:defRPr/>
            </a:pPr>
            <a:r>
              <a:rPr lang="fr-FR" sz="1400" dirty="0">
                <a:solidFill>
                  <a:schemeClr val="bg1"/>
                </a:solidFill>
                <a:ea typeface="ＭＳ Ｐゴシック" pitchFamily="1" charset="-128"/>
              </a:rPr>
              <a:t>Création</a:t>
            </a:r>
          </a:p>
          <a:p>
            <a:pPr defTabSz="801688" eaLnBrk="0" hangingPunct="0">
              <a:defRPr/>
            </a:pPr>
            <a:r>
              <a:rPr lang="fr-FR" sz="1400" dirty="0">
                <a:solidFill>
                  <a:schemeClr val="bg1"/>
                </a:solidFill>
                <a:ea typeface="ＭＳ Ｐゴシック" pitchFamily="1" charset="-128"/>
              </a:rPr>
              <a:t>de logement</a:t>
            </a:r>
          </a:p>
          <a:p>
            <a:pPr defTabSz="801688" eaLnBrk="0" hangingPunct="0">
              <a:defRPr/>
            </a:pPr>
            <a:r>
              <a:rPr lang="fr-FR" sz="1400" dirty="0">
                <a:solidFill>
                  <a:schemeClr val="bg1"/>
                </a:solidFill>
                <a:ea typeface="ＭＳ Ｐゴシック" pitchFamily="1" charset="-128"/>
              </a:rPr>
              <a:t>évolutif adaptable aux</a:t>
            </a:r>
          </a:p>
          <a:p>
            <a:pPr defTabSz="801688" eaLnBrk="0" hangingPunct="0">
              <a:defRPr/>
            </a:pPr>
            <a:r>
              <a:rPr lang="fr-FR" sz="1400" dirty="0">
                <a:solidFill>
                  <a:schemeClr val="bg1"/>
                </a:solidFill>
                <a:ea typeface="ＭＳ Ｐゴシック" pitchFamily="1" charset="-128"/>
              </a:rPr>
              <a:t>parcours de vie</a:t>
            </a:r>
          </a:p>
        </p:txBody>
      </p:sp>
      <p:sp>
        <p:nvSpPr>
          <p:cNvPr id="13" name="Rectangle à coins arrondis 12"/>
          <p:cNvSpPr/>
          <p:nvPr/>
        </p:nvSpPr>
        <p:spPr bwMode="auto">
          <a:xfrm>
            <a:off x="3484430" y="4859015"/>
            <a:ext cx="1728192" cy="1417960"/>
          </a:xfrm>
          <a:prstGeom prst="roundRect">
            <a:avLst/>
          </a:prstGeom>
          <a:solidFill>
            <a:srgbClr val="00206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defTabSz="801688" eaLnBrk="0" hangingPunct="0">
              <a:defRPr/>
            </a:pPr>
            <a:r>
              <a:rPr lang="fr-FR" sz="1400" dirty="0">
                <a:solidFill>
                  <a:schemeClr val="bg1"/>
                </a:solidFill>
                <a:ea typeface="ＭＳ Ｐゴシック" pitchFamily="1" charset="-128"/>
              </a:rPr>
              <a:t>Adaptation pour</a:t>
            </a:r>
          </a:p>
          <a:p>
            <a:pPr defTabSz="801688" eaLnBrk="0" hangingPunct="0">
              <a:defRPr/>
            </a:pPr>
            <a:r>
              <a:rPr lang="fr-FR" sz="1400" dirty="0">
                <a:solidFill>
                  <a:schemeClr val="bg1"/>
                </a:solidFill>
                <a:ea typeface="ＭＳ Ｐゴシック" pitchFamily="1" charset="-128"/>
              </a:rPr>
              <a:t>Un logement</a:t>
            </a:r>
          </a:p>
          <a:p>
            <a:pPr defTabSz="801688" eaLnBrk="0" hangingPunct="0">
              <a:defRPr/>
            </a:pPr>
            <a:r>
              <a:rPr lang="fr-FR" sz="1400" dirty="0">
                <a:solidFill>
                  <a:schemeClr val="bg1"/>
                </a:solidFill>
                <a:ea typeface="ＭＳ Ｐゴシック" pitchFamily="1" charset="-128"/>
              </a:rPr>
              <a:t>évolutif </a:t>
            </a:r>
          </a:p>
        </p:txBody>
      </p:sp>
      <p:sp>
        <p:nvSpPr>
          <p:cNvPr id="23565" name="AutoShape 52">
            <a:hlinkClick r:id="rId4" action="ppaction://hlinkpres?slideindex=1&amp;slidetitle=" tooltip="Panorama"/>
          </p:cNvPr>
          <p:cNvSpPr>
            <a:spLocks noChangeArrowheads="1"/>
          </p:cNvSpPr>
          <p:nvPr/>
        </p:nvSpPr>
        <p:spPr bwMode="auto">
          <a:xfrm flipH="1">
            <a:off x="7631113" y="6489700"/>
            <a:ext cx="180975" cy="177800"/>
          </a:xfrm>
          <a:prstGeom prst="roundRect">
            <a:avLst>
              <a:gd name="adj" fmla="val 16667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3566" name="Flèche droite 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8172450" y="6489700"/>
            <a:ext cx="179388" cy="1793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0975" indent="-180975">
              <a:spcBef>
                <a:spcPct val="20000"/>
              </a:spcBef>
              <a:buClr>
                <a:srgbClr val="00AAE1"/>
              </a:buClr>
              <a:buFont typeface="Wingdings" pitchFamily="2" charset="2"/>
              <a:buNone/>
            </a:pPr>
            <a:endParaRPr lang="en-US"/>
          </a:p>
        </p:txBody>
      </p:sp>
      <p:sp>
        <p:nvSpPr>
          <p:cNvPr id="23567" name="AutoShape 52">
            <a:hlinkClick r:id="rId5" action="ppaction://hlinkpres?slideindex=1&amp;slidetitle=" tooltip="Panoramix"/>
          </p:cNvPr>
          <p:cNvSpPr>
            <a:spLocks noChangeArrowheads="1"/>
          </p:cNvSpPr>
          <p:nvPr/>
        </p:nvSpPr>
        <p:spPr bwMode="auto">
          <a:xfrm flipH="1">
            <a:off x="7902575" y="6489700"/>
            <a:ext cx="180975" cy="177800"/>
          </a:xfrm>
          <a:prstGeom prst="roundRect">
            <a:avLst>
              <a:gd name="adj" fmla="val 16667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3568" name="Flèche droite 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45500" y="6489700"/>
            <a:ext cx="179388" cy="179388"/>
          </a:xfrm>
          <a:prstGeom prst="rightArrow">
            <a:avLst>
              <a:gd name="adj1" fmla="val 50000"/>
              <a:gd name="adj2" fmla="val 49829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0975" indent="-180975">
              <a:spcBef>
                <a:spcPct val="20000"/>
              </a:spcBef>
              <a:buClr>
                <a:srgbClr val="00AAE1"/>
              </a:buClr>
              <a:buFont typeface="Wingdings" pitchFamily="2" charset="2"/>
              <a:buNone/>
            </a:pPr>
            <a:endParaRPr lang="en-US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23850" y="333375"/>
            <a:ext cx="8518525" cy="431800"/>
          </a:xfrm>
          <a:prstGeom prst="rect">
            <a:avLst/>
          </a:prstGeom>
        </p:spPr>
        <p:txBody>
          <a:bodyPr lIns="0" tIns="31549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2400" kern="0" dirty="0" smtClean="0">
                <a:solidFill>
                  <a:srgbClr val="808080"/>
                </a:solidFill>
              </a:rPr>
              <a:t>Les enjeux</a:t>
            </a:r>
            <a:endParaRPr lang="fr-FR" sz="2400" b="1" kern="0" dirty="0">
              <a:solidFill>
                <a:srgbClr val="80808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6225" y="933450"/>
            <a:ext cx="5700713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Les adaptations nécessaires dans le logement pour : 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2425" y="2967038"/>
            <a:ext cx="37560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accent1"/>
                </a:solidFill>
                <a:latin typeface="Arial" charset="0"/>
                <a:cs typeface="Arial" charset="0"/>
                <a:sym typeface="Wingdings" pitchFamily="2" charset="2"/>
              </a:rPr>
              <a:t>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Rénovation = 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8%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du parc existant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37125" y="2976563"/>
            <a:ext cx="40068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accent1"/>
                </a:solidFill>
                <a:latin typeface="Arial" charset="0"/>
                <a:cs typeface="Arial" charset="0"/>
                <a:sym typeface="Wingdings" pitchFamily="2" charset="2"/>
              </a:rPr>
              <a:t>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Neuf = 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100%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du parc à construire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6725" y="1320800"/>
            <a:ext cx="6829425" cy="16319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prévenir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 les risques d’accidents domestiques,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faciliter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 la circulation et l’accès des lieux de vie,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sécuriser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 les personnes et les biens y compris à distance,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maintenir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 le lien social, donner l’accès aux informations extérieures,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faciliter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 le rôle des aidants (proches et intervenants professionnels)</a:t>
            </a:r>
          </a:p>
        </p:txBody>
      </p:sp>
    </p:spTree>
    <p:extLst>
      <p:ext uri="{BB962C8B-B14F-4D97-AF65-F5344CB8AC3E}">
        <p14:creationId xmlns:p14="http://schemas.microsoft.com/office/powerpoint/2010/main" val="13387847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/>
          <p:cNvGraphicFramePr/>
          <p:nvPr/>
        </p:nvGraphicFramePr>
        <p:xfrm>
          <a:off x="800100" y="952500"/>
          <a:ext cx="7466920" cy="554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me 14"/>
          <p:cNvGraphicFramePr/>
          <p:nvPr/>
        </p:nvGraphicFramePr>
        <p:xfrm>
          <a:off x="-84940" y="3951594"/>
          <a:ext cx="2932597" cy="2200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7" name="Diagramme 16"/>
          <p:cNvGraphicFramePr/>
          <p:nvPr/>
        </p:nvGraphicFramePr>
        <p:xfrm>
          <a:off x="3501912" y="2971729"/>
          <a:ext cx="2240178" cy="2042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46827" name="Picture 43" descr="C:\Users\hervouj\NO BACKUP\CBD_MA_JMH\Ambient Assisted Living\Vilogia\Prépa visite nov2012\Photos\Stimulation\a Stimulation 4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21" y="1337969"/>
            <a:ext cx="1046922" cy="1482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833" name="Picture 49" descr="C:\Users\hervouj\NO BACKUP\CBD_MA_JMH\Ambient Assisted Living\Vilogia\Prépa visite nov2012\Photos\Santé\santé 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449" y="3032125"/>
            <a:ext cx="926639" cy="982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836" name="Picture 52" descr="C:\Users\hervouj\NO BACKUP\CBD_MA_JMH\Ambient Assisted Living\Vilogia\Prépa visite nov2012\Photos\Mobilité\mobilité 1.bmp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522" y="4861151"/>
            <a:ext cx="1079490" cy="966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848" name="Picture 64" descr="C:\Users\hervouj\NO BACKUP\CBD_MA_JMH\Ambient Assisted Living\Vilogia\Prépa visite nov2012\Photos\Confort\confort logement 1.bmp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13" y="1270000"/>
            <a:ext cx="1224131" cy="809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852" name="Picture 68" descr="C:\Users\hervouj\NO BACKUP\CBD_MA_JMH\Ambient Assisted Living\Vilogia\Prépa visite nov2012\Photos\Sécurité\Sécurité 3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950" y="5812560"/>
            <a:ext cx="340337" cy="445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853" name="Picture 69" descr="C:\Users\hervouj\NO BACKUP\CBD_MA_JMH\Ambient Assisted Living\Vilogia\Prépa visite nov2012\Photos\Sécurité\Sécurité 4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5" y="6314762"/>
            <a:ext cx="681064" cy="352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23850" y="333375"/>
            <a:ext cx="8518525" cy="431800"/>
          </a:xfrm>
          <a:prstGeom prst="rect">
            <a:avLst/>
          </a:prstGeom>
        </p:spPr>
        <p:txBody>
          <a:bodyPr lIns="0" tIns="31549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85759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2400" kern="0" dirty="0" smtClean="0">
                <a:solidFill>
                  <a:srgbClr val="808080"/>
                </a:solidFill>
              </a:rPr>
              <a:t>Les principaux besoins des personnes âgées</a:t>
            </a:r>
            <a:endParaRPr lang="fr-FR" sz="2400" b="1" kern="0" dirty="0">
              <a:solidFill>
                <a:srgbClr val="808080"/>
              </a:solidFill>
            </a:endParaRPr>
          </a:p>
        </p:txBody>
      </p:sp>
      <p:sp>
        <p:nvSpPr>
          <p:cNvPr id="17420" name="AutoShape 52">
            <a:hlinkClick r:id="rId24" action="ppaction://hlinkpres?slideindex=1&amp;slidetitle=" tooltip="Panorama"/>
          </p:cNvPr>
          <p:cNvSpPr>
            <a:spLocks noChangeArrowheads="1"/>
          </p:cNvSpPr>
          <p:nvPr/>
        </p:nvSpPr>
        <p:spPr bwMode="auto">
          <a:xfrm flipH="1">
            <a:off x="7631113" y="6489700"/>
            <a:ext cx="180975" cy="177800"/>
          </a:xfrm>
          <a:prstGeom prst="roundRect">
            <a:avLst>
              <a:gd name="adj" fmla="val 16667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421" name="Flèche droite 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8172450" y="6489700"/>
            <a:ext cx="179388" cy="1793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0975" indent="-180975">
              <a:spcBef>
                <a:spcPct val="20000"/>
              </a:spcBef>
              <a:buClr>
                <a:srgbClr val="00AAE1"/>
              </a:buClr>
              <a:buFont typeface="Wingdings" pitchFamily="2" charset="2"/>
              <a:buNone/>
            </a:pPr>
            <a:endParaRPr lang="en-US"/>
          </a:p>
        </p:txBody>
      </p:sp>
      <p:sp>
        <p:nvSpPr>
          <p:cNvPr id="17422" name="AutoShape 52">
            <a:hlinkClick r:id="rId25" action="ppaction://hlinkpres?slideindex=1&amp;slidetitle=" tooltip="Panoramix"/>
          </p:cNvPr>
          <p:cNvSpPr>
            <a:spLocks noChangeArrowheads="1"/>
          </p:cNvSpPr>
          <p:nvPr/>
        </p:nvSpPr>
        <p:spPr bwMode="auto">
          <a:xfrm flipH="1">
            <a:off x="7902575" y="6489700"/>
            <a:ext cx="180975" cy="177800"/>
          </a:xfrm>
          <a:prstGeom prst="roundRect">
            <a:avLst>
              <a:gd name="adj" fmla="val 16667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423" name="Flèche droite 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45500" y="6489700"/>
            <a:ext cx="179388" cy="179388"/>
          </a:xfrm>
          <a:prstGeom prst="rightArrow">
            <a:avLst>
              <a:gd name="adj1" fmla="val 50000"/>
              <a:gd name="adj2" fmla="val 49829"/>
            </a:avLst>
          </a:prstGeom>
          <a:solidFill>
            <a:srgbClr val="AB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0975" indent="-180975">
              <a:spcBef>
                <a:spcPct val="20000"/>
              </a:spcBef>
              <a:buClr>
                <a:srgbClr val="00AAE1"/>
              </a:buClr>
              <a:buFont typeface="Wingdings" pitchFamily="2" charset="2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575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6672" y="1484784"/>
            <a:ext cx="3954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Quelques </a:t>
            </a:r>
            <a:r>
              <a:rPr lang="fr-FR" dirty="0"/>
              <a:t>exemples de </a:t>
            </a:r>
            <a:r>
              <a:rPr lang="fr-FR" dirty="0" smtClean="0"/>
              <a:t>partenariats :</a:t>
            </a:r>
            <a:endParaRPr lang="fr-FR" dirty="0"/>
          </a:p>
        </p:txBody>
      </p:sp>
      <p:pic>
        <p:nvPicPr>
          <p:cNvPr id="5122" name="Picture 2" descr="C:\Users\valleet\Pictures\MAISON ADORHA 2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21" y="1484784"/>
            <a:ext cx="4303531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r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32000" cy="649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 solutions </a:t>
            </a:r>
            <a:r>
              <a:rPr lang="en-US" dirty="0" err="1" smtClean="0"/>
              <a:t>domotiques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r-FR" b="1" dirty="0" smtClean="0"/>
              <a:t>notre savoir faire</a:t>
            </a:r>
            <a:endParaRPr lang="en-US" b="1" dirty="0"/>
          </a:p>
        </p:txBody>
      </p:sp>
      <p:pic>
        <p:nvPicPr>
          <p:cNvPr id="4098" name="Picture 2" descr="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20"/>
          <a:stretch/>
        </p:blipFill>
        <p:spPr bwMode="auto">
          <a:xfrm>
            <a:off x="467544" y="2133600"/>
            <a:ext cx="1223962" cy="106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adorha.cep-cicat.com/images/logo-adorh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1224136" cy="51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blogs.sgdf.fr/compas-champagne-nord/files/2012/12/imgres-2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3" y="5503206"/>
            <a:ext cx="1404774" cy="73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ogo du Homela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83647" y="0"/>
            <a:ext cx="23717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379495"/>
            <a:ext cx="1229891" cy="79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24665" y="24115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les </a:t>
            </a:r>
            <a:r>
              <a:rPr lang="fr-FR" dirty="0" smtClean="0"/>
              <a:t>appartements évolutifs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835696" y="3645024"/>
            <a:ext cx="3001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projet CG67, CEP, </a:t>
            </a:r>
            <a:r>
              <a:rPr lang="fr-FR" dirty="0" err="1"/>
              <a:t>NMA</a:t>
            </a:r>
            <a:r>
              <a:rPr lang="fr-FR" dirty="0"/>
              <a:t>,….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35696" y="4571836"/>
            <a:ext cx="5553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plateforme de recherche de l'Institut de la Vision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35304" y="5579948"/>
            <a:ext cx="367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maison d’accueil spécialisée </a:t>
            </a:r>
            <a:r>
              <a:rPr lang="fr-FR" dirty="0" err="1"/>
              <a:t>PMR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211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ger_ppt_template_MB_FR">
  <a:themeElements>
    <a:clrScheme name="Hager">
      <a:dk1>
        <a:srgbClr val="585759"/>
      </a:dk1>
      <a:lt1>
        <a:srgbClr val="FFFFFF"/>
      </a:lt1>
      <a:dk2>
        <a:srgbClr val="585759"/>
      </a:dk2>
      <a:lt2>
        <a:srgbClr val="808080"/>
      </a:lt2>
      <a:accent1>
        <a:srgbClr val="00AAE1"/>
      </a:accent1>
      <a:accent2>
        <a:srgbClr val="6A655E"/>
      </a:accent2>
      <a:accent3>
        <a:srgbClr val="FFFFFF"/>
      </a:accent3>
      <a:accent4>
        <a:srgbClr val="77B734"/>
      </a:accent4>
      <a:accent5>
        <a:srgbClr val="00375C"/>
      </a:accent5>
      <a:accent6>
        <a:srgbClr val="E46529"/>
      </a:accent6>
      <a:hlink>
        <a:srgbClr val="00AAE1"/>
      </a:hlink>
      <a:folHlink>
        <a:srgbClr val="00AAE1"/>
      </a:folHlink>
    </a:clrScheme>
    <a:fontScheme name="Überschrift und Textfel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016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rgbClr val="585759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016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rgbClr val="585759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Überschrift und Textfeld 1">
        <a:dk1>
          <a:srgbClr val="585759"/>
        </a:dk1>
        <a:lt1>
          <a:srgbClr val="FFFFFF"/>
        </a:lt1>
        <a:dk2>
          <a:srgbClr val="585759"/>
        </a:dk2>
        <a:lt2>
          <a:srgbClr val="808080"/>
        </a:lt2>
        <a:accent1>
          <a:srgbClr val="00AAE1"/>
        </a:accent1>
        <a:accent2>
          <a:srgbClr val="6A655E"/>
        </a:accent2>
        <a:accent3>
          <a:srgbClr val="FFFFFF"/>
        </a:accent3>
        <a:accent4>
          <a:srgbClr val="4A494B"/>
        </a:accent4>
        <a:accent5>
          <a:srgbClr val="AAD2EE"/>
        </a:accent5>
        <a:accent6>
          <a:srgbClr val="5F5B54"/>
        </a:accent6>
        <a:hlink>
          <a:srgbClr val="77B734"/>
        </a:hlink>
        <a:folHlink>
          <a:srgbClr val="591D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Distribution de l'énergie">
  <a:themeElements>
    <a:clrScheme name="Hager_Master">
      <a:dk1>
        <a:srgbClr val="585759"/>
      </a:dk1>
      <a:lt1>
        <a:srgbClr val="FFFFFF"/>
      </a:lt1>
      <a:dk2>
        <a:srgbClr val="585759"/>
      </a:dk2>
      <a:lt2>
        <a:srgbClr val="DDDDDD"/>
      </a:lt2>
      <a:accent1>
        <a:srgbClr val="00AAE1"/>
      </a:accent1>
      <a:accent2>
        <a:srgbClr val="E46529"/>
      </a:accent2>
      <a:accent3>
        <a:srgbClr val="77B734"/>
      </a:accent3>
      <a:accent4>
        <a:srgbClr val="591D7E"/>
      </a:accent4>
      <a:accent5>
        <a:srgbClr val="585759"/>
      </a:accent5>
      <a:accent6>
        <a:srgbClr val="00375C"/>
      </a:accent6>
      <a:hlink>
        <a:srgbClr val="591D7E"/>
      </a:hlink>
      <a:folHlink>
        <a:srgbClr val="00375C"/>
      </a:folHlink>
    </a:clrScheme>
    <a:fontScheme name="Hager_Master_PPT_2003_DE_4_3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3200" rIns="90000" bIns="43200" numCol="1" anchor="ctr" anchorCtr="0" compatLnSpc="1">
        <a:prstTxWarp prst="textNoShape">
          <a:avLst/>
        </a:prstTxWarp>
      </a:bodyPr>
      <a:lstStyle>
        <a:defPPr marL="1588" marR="0" indent="0" algn="l" defTabSz="846138" rtl="0" eaLnBrk="1" fontAlgn="base" latinLnBrk="0" hangingPunct="1">
          <a:lnSpc>
            <a:spcPct val="100000"/>
          </a:lnSpc>
          <a:spcBef>
            <a:spcPct val="0"/>
          </a:spcBef>
          <a:spcAft>
            <a:spcPct val="4000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3200" rIns="90000" bIns="43200" numCol="1" anchor="ctr" anchorCtr="0" compatLnSpc="1">
        <a:prstTxWarp prst="textNoShape">
          <a:avLst/>
        </a:prstTxWarp>
      </a:bodyPr>
      <a:lstStyle>
        <a:defPPr marL="1588" marR="0" indent="0" algn="l" defTabSz="846138" rtl="0" eaLnBrk="1" fontAlgn="base" latinLnBrk="0" hangingPunct="1">
          <a:lnSpc>
            <a:spcPct val="100000"/>
          </a:lnSpc>
          <a:spcBef>
            <a:spcPct val="0"/>
          </a:spcBef>
          <a:spcAft>
            <a:spcPct val="4000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Hager_Master_PPT_2003_DE_4_3 1">
        <a:dk1>
          <a:srgbClr val="585759"/>
        </a:dk1>
        <a:lt1>
          <a:srgbClr val="FFFFFF"/>
        </a:lt1>
        <a:dk2>
          <a:srgbClr val="00AAE1"/>
        </a:dk2>
        <a:lt2>
          <a:srgbClr val="B2B2B2"/>
        </a:lt2>
        <a:accent1>
          <a:srgbClr val="E46529"/>
        </a:accent1>
        <a:accent2>
          <a:srgbClr val="77B734"/>
        </a:accent2>
        <a:accent3>
          <a:srgbClr val="FFFFFF"/>
        </a:accent3>
        <a:accent4>
          <a:srgbClr val="4A494B"/>
        </a:accent4>
        <a:accent5>
          <a:srgbClr val="EFB8AC"/>
        </a:accent5>
        <a:accent6>
          <a:srgbClr val="6BA62E"/>
        </a:accent6>
        <a:hlink>
          <a:srgbClr val="591D7E"/>
        </a:hlink>
        <a:folHlink>
          <a:srgbClr val="00375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ger_Master_PPT_2003_DE_4_3 2">
        <a:dk1>
          <a:srgbClr val="585759"/>
        </a:dk1>
        <a:lt1>
          <a:srgbClr val="FFFFFF"/>
        </a:lt1>
        <a:dk2>
          <a:srgbClr val="00AAE1"/>
        </a:dk2>
        <a:lt2>
          <a:srgbClr val="DDDDDD"/>
        </a:lt2>
        <a:accent1>
          <a:srgbClr val="E46529"/>
        </a:accent1>
        <a:accent2>
          <a:srgbClr val="77B734"/>
        </a:accent2>
        <a:accent3>
          <a:srgbClr val="FFFFFF"/>
        </a:accent3>
        <a:accent4>
          <a:srgbClr val="4A494B"/>
        </a:accent4>
        <a:accent5>
          <a:srgbClr val="EFB8AC"/>
        </a:accent5>
        <a:accent6>
          <a:srgbClr val="6BA62E"/>
        </a:accent6>
        <a:hlink>
          <a:srgbClr val="591D7E"/>
        </a:hlink>
        <a:folHlink>
          <a:srgbClr val="00375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Hager_ppt_template_MB_FR</Template>
  <TotalTime>0</TotalTime>
  <Words>774</Words>
  <Application>Microsoft Office PowerPoint</Application>
  <PresentationFormat>Affichage à l'écran (4:3)</PresentationFormat>
  <Paragraphs>285</Paragraphs>
  <Slides>32</Slides>
  <Notes>18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32</vt:i4>
      </vt:variant>
    </vt:vector>
  </HeadingPairs>
  <TitlesOfParts>
    <vt:vector size="34" baseType="lpstr">
      <vt:lpstr>Hager_ppt_template_MB_FR</vt:lpstr>
      <vt:lpstr>5_Distribution de l'énergie</vt:lpstr>
      <vt:lpstr>Des solutions pour bien vivre et bien vieillir chez soi</vt:lpstr>
      <vt:lpstr>Les solutions électriques pour vivre chez soi plus longtemps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solutions domotiques notre savoir faire</vt:lpstr>
      <vt:lpstr>Les solutions domotiques améliorer le quotidien</vt:lpstr>
      <vt:lpstr>L’appareillage mural pour jouer sur les contrastes</vt:lpstr>
      <vt:lpstr>L’appareillage mural pour jouer sur les contrastes</vt:lpstr>
      <vt:lpstr>L’appareillage mural pour jouer sur les formes et textures</vt:lpstr>
      <vt:lpstr>Les solutions domotiques automatiser l’éclairage</vt:lpstr>
      <vt:lpstr>Les plinthes lumineuses pour sécuriser les parcours nocturnes</vt:lpstr>
      <vt:lpstr>Présentation PowerPoint</vt:lpstr>
      <vt:lpstr>Les détecteurs pour baliser et sécuriser les parcours</vt:lpstr>
      <vt:lpstr>Les solutions domotiques avertir sa famille ou ses amis</vt:lpstr>
      <vt:lpstr>Les produits de sécurité pour se sentir protégé</vt:lpstr>
      <vt:lpstr>Les carillons et interphones radio pour accueillir ses amis</vt:lpstr>
      <vt:lpstr>Les solutions domotiques communiquer et interagir</vt:lpstr>
      <vt:lpstr>Les solutions domotiques configuration adaptée</vt:lpstr>
      <vt:lpstr>Les solutions domotiques évolutivité et pérennité</vt:lpstr>
      <vt:lpstr>Les solutions domotiques sérénité</vt:lpstr>
      <vt:lpstr>Les solutions domotiques simplicité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pour votre attention</vt:lpstr>
    </vt:vector>
  </TitlesOfParts>
  <Company>Hager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:hager votre partenaire pour le « mieux vivre à domicile »</dc:title>
  <dc:creator>HERRMANN Christian</dc:creator>
  <cp:lastModifiedBy>SEDIRA Alain</cp:lastModifiedBy>
  <cp:revision>79</cp:revision>
  <dcterms:created xsi:type="dcterms:W3CDTF">2015-03-17T14:29:54Z</dcterms:created>
  <dcterms:modified xsi:type="dcterms:W3CDTF">2015-03-24T07:50:38Z</dcterms:modified>
</cp:coreProperties>
</file>