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slideLayouts/slideLayout25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notesMasterIdLst>
    <p:notesMasterId r:id="rId21"/>
  </p:notesMasterIdLst>
  <p:handoutMasterIdLst>
    <p:handoutMasterId r:id="rId22"/>
  </p:handoutMasterIdLst>
  <p:sldIdLst>
    <p:sldId id="259" r:id="rId4"/>
    <p:sldId id="261" r:id="rId5"/>
    <p:sldId id="262" r:id="rId6"/>
    <p:sldId id="260" r:id="rId7"/>
    <p:sldId id="258" r:id="rId8"/>
    <p:sldId id="268" r:id="rId9"/>
    <p:sldId id="269" r:id="rId10"/>
    <p:sldId id="272" r:id="rId11"/>
    <p:sldId id="264" r:id="rId12"/>
    <p:sldId id="273" r:id="rId13"/>
    <p:sldId id="271" r:id="rId14"/>
    <p:sldId id="274" r:id="rId15"/>
    <p:sldId id="270" r:id="rId16"/>
    <p:sldId id="267" r:id="rId17"/>
    <p:sldId id="263" r:id="rId18"/>
    <p:sldId id="256" r:id="rId19"/>
    <p:sldId id="257" r:id="rId2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472" y="-7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Fabrice METHEE - Chargé de mission d'inspection STI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CF5E263-88B4-4D1B-8634-C93D10D430E6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0F5C53F-F04D-4C08-8654-DB6AC19BB56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Fabrice METHEE - Chargé de mission d'inspection STI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177A9D-41DB-44A4-B678-ADBFACA40A16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3044AF0-E045-4BB0-BDDC-1945740E64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3277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7358E0-3E26-490D-8FA2-C8EB961D40CD}" type="slidenum">
              <a:rPr lang="fr-FR" alt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r-FR" altLang="fr-FR" smtClean="0"/>
          </a:p>
        </p:txBody>
      </p:sp>
      <p:sp>
        <p:nvSpPr>
          <p:cNvPr id="32773" name="Espace réservé de l'en-tête 4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/>
              <a:t>Fabrice METHEE - Chargé de mission d'inspection STI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r-FR" altLang="fr-FR" smtClean="0"/>
              <a:t>Qu’attend –on d’un professeur, cela est vague, à préciser ..</a:t>
            </a:r>
          </a:p>
        </p:txBody>
      </p:sp>
      <p:sp>
        <p:nvSpPr>
          <p:cNvPr id="33796" name="Espace réservé de l'en-tête 3"/>
          <p:cNvSpPr>
            <a:spLocks noGrp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/>
              <a:t>Fabrice METHEE - Chargé de mission d'inspection STI</a:t>
            </a:r>
          </a:p>
        </p:txBody>
      </p:sp>
      <p:sp>
        <p:nvSpPr>
          <p:cNvPr id="33797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24BB76-41A8-4217-84EA-BED37FBC1859}" type="slidenum">
              <a:rPr lang="fr-FR" altLang="fr-F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fr-FR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191D2-3896-491C-A005-4EF33CE369D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022C1-6806-4CE6-BA62-F63470BA9B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9942E-AF52-4CFE-B222-1C790C05E7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rect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e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e lib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orme libre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Connecteur droit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11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12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13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fld id="{5C136A28-8C34-4DBE-B47C-D6C1DEFE194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fld id="{D5D6F244-3340-4C05-A27C-CEC7435AE63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fld id="{9C08D55D-9F26-40B1-B4A5-F73D2E25670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fld id="{0E0A2B08-7CB0-41B6-A615-C72AFBB544F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fld id="{BC38A50A-F5BC-4B3C-8D00-D64381F5E6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fld id="{13AA4B5B-77DF-47CB-A2DE-41BD6E63F11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fld id="{6AED7A00-817D-49E4-AE66-8D5A80234ED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fld id="{18D5A43D-6F06-4D4E-80BD-A6A7E867B6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C7E9C-5072-45ED-9332-C3F5750242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e lib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orme libre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7" name="Triangle rect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1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12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13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fld id="{3D9A0146-A951-4089-B1A8-A48B1454F5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fld id="{BF1FF791-C5B3-400A-BA26-EBA3DEF50B2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  <a:extLst/>
          </a:lstStyle>
          <a:p>
            <a:pPr>
              <a:defRPr/>
            </a:pPr>
            <a:fld id="{7D1AB777-FA2B-4B9B-B8D3-678AE382E51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4151E-BC06-491C-8023-8AFC698E48BD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44F49-AF8E-4E4E-918C-C2F643F2730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D6B89-8B8F-47EA-A7AC-308D3434E833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AE0708-D236-4904-8348-7B07B004AC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E11CA-1330-473A-B70E-68DF178201AB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F3241-F633-48B5-ABBE-33EE2B22BF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C10B2-94AB-4273-ACE3-805414C07689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4BC9F-C4B9-48E1-8F96-AAEFA4E274C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9E4B2-E4D1-496A-86F2-D14B8F2CF597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DBEFE-1EEF-407A-9564-1FF5404B877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C1662-0696-40E7-B96D-E93A54E12B13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208B5-5EDB-404E-AF09-8B1B53D690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452D6-5FAD-46F8-9F7E-A8A371B24F79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11F01-84FB-43AA-A482-B6691D57B5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33ED1-454C-46C4-B192-BBC50B19CB7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85C0C-417F-407C-8FC1-2BFBD4D201B8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39D3F-B6B4-46FA-A2C4-B4DB7715F00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5B0F7-5D87-4762-B4F4-3898D2721927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B9B67-92C2-4753-96C0-480977E02F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7AE1E-3597-42DA-83CE-CFA691756E04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BC99F-9693-4805-9CA6-50FA577EFEF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40C0F-410C-4B74-BE19-D6D580BCADA2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B180B-6216-4908-AA8D-255466BF70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602A2-0D40-4230-AD0E-4F73170C32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3C4B6-8312-4C33-B756-9B1C9FF6B8C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EAE76-DCC6-42BA-96AE-AB15289CF22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EDC58-6FED-4483-B54E-54D98442B64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9616B-95BE-4A08-A4B4-6C18907094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B76F1-F9F3-48A4-B48D-E94372565A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9A08B1-EDDB-4CD7-B359-AE9DC2DDEE2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1" name="Forme lib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2057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  <a:endParaRPr lang="en-US" altLang="fr-FR" smtClean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fr-FR"/>
              <a:t>24/10/2013</a:t>
            </a:r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fr-FR"/>
              <a:t>Animation pédagogique en BCP ELEEC – Version 2013 - 2014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E01E2AF-7888-4F27-9116-8C83FEB8DA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</a:p>
        </p:txBody>
      </p:sp>
      <p:sp>
        <p:nvSpPr>
          <p:cNvPr id="307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D24149-67B1-4D1E-BE9D-E21441668D37}" type="datetimeFigureOut">
              <a:rPr lang="fr-FR"/>
              <a:pPr>
                <a:defRPr/>
              </a:pPr>
              <a:t>20/03/2015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D04D50-8187-4984-BB28-0C3B61183B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888" y="6270625"/>
            <a:ext cx="1439862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363" name="Objet 1"/>
          <p:cNvGraphicFramePr>
            <a:graphicFrameLocks noChangeAspect="1"/>
          </p:cNvGraphicFramePr>
          <p:nvPr/>
        </p:nvGraphicFramePr>
        <p:xfrm>
          <a:off x="323850" y="236538"/>
          <a:ext cx="1463675" cy="1546225"/>
        </p:xfrm>
        <a:graphic>
          <a:graphicData uri="http://schemas.openxmlformats.org/presentationml/2006/ole">
            <p:oleObj spid="_x0000_s15363" r:id="rId5" imgW="5334745" imgH="5630061" progId="">
              <p:embed/>
            </p:oleObj>
          </a:graphicData>
        </a:graphic>
      </p:graphicFrame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611188" y="2555875"/>
            <a:ext cx="7993062" cy="440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2400" b="1" i="1">
                <a:latin typeface="Arial" charset="0"/>
              </a:rPr>
              <a:t>Séminaire académique de la filière</a:t>
            </a:r>
          </a:p>
          <a:p>
            <a:pPr algn="ctr"/>
            <a:r>
              <a:rPr lang="fr-FR" altLang="fr-FR" sz="2400" b="1" i="1">
                <a:latin typeface="Arial" charset="0"/>
              </a:rPr>
              <a:t>Génie électrique</a:t>
            </a:r>
          </a:p>
          <a:p>
            <a:pPr algn="ctr"/>
            <a:r>
              <a:rPr lang="fr-FR" altLang="fr-FR" sz="2400">
                <a:latin typeface="Arial" charset="0"/>
              </a:rPr>
              <a:t>INSA Strasbourg - 19 février 2015</a:t>
            </a:r>
          </a:p>
          <a:p>
            <a:pPr algn="ctr"/>
            <a:r>
              <a:rPr lang="fr-FR" altLang="fr-FR" sz="2400" b="1">
                <a:latin typeface="Arial" charset="0"/>
              </a:rPr>
              <a:t>Evolutions et formations pédagogiques</a:t>
            </a:r>
          </a:p>
          <a:p>
            <a:pPr algn="ctr"/>
            <a:endParaRPr lang="fr-FR" altLang="fr-FR" sz="2400" b="1">
              <a:latin typeface="Arial" charset="0"/>
            </a:endParaRPr>
          </a:p>
          <a:p>
            <a:pPr algn="ctr"/>
            <a:endParaRPr lang="fr-FR" altLang="fr-FR" sz="2400" b="1">
              <a:latin typeface="Arial" charset="0"/>
            </a:endParaRPr>
          </a:p>
          <a:p>
            <a:pPr algn="ctr"/>
            <a:endParaRPr lang="fr-FR" altLang="fr-FR" sz="2400" b="1">
              <a:latin typeface="Arial" charset="0"/>
            </a:endParaRPr>
          </a:p>
          <a:p>
            <a:pPr algn="ctr"/>
            <a:r>
              <a:rPr lang="fr-FR" altLang="fr-FR" sz="1600" b="1">
                <a:latin typeface="Arial Narrow" pitchFamily="34" charset="0"/>
              </a:rPr>
              <a:t>Fabrice METHEE</a:t>
            </a:r>
          </a:p>
          <a:p>
            <a:pPr algn="ctr"/>
            <a:r>
              <a:rPr lang="fr-FR" altLang="fr-FR" sz="1600" i="1">
                <a:latin typeface="Arial Narrow" pitchFamily="34" charset="0"/>
              </a:rPr>
              <a:t>Inspecteur de l'Education Nationale - Enseignement Technique S.T.I.</a:t>
            </a:r>
            <a:endParaRPr lang="fr-FR" altLang="fr-FR" sz="1600">
              <a:latin typeface="Arial Narrow" pitchFamily="34" charset="0"/>
            </a:endParaRPr>
          </a:p>
          <a:p>
            <a:pPr algn="ctr"/>
            <a:r>
              <a:rPr lang="fr-FR" altLang="fr-FR" sz="1600">
                <a:latin typeface="Arial Narrow" pitchFamily="34" charset="0"/>
              </a:rPr>
              <a:t> </a:t>
            </a:r>
            <a:r>
              <a:rPr lang="fr-FR" altLang="fr-FR" sz="1600" i="1">
                <a:latin typeface="Arial Narrow" pitchFamily="34" charset="0"/>
              </a:rPr>
              <a:t>CIEPAS - Rectorat de l' académie de Strasbourg</a:t>
            </a:r>
            <a:endParaRPr lang="fr-FR" altLang="fr-FR" sz="1600">
              <a:latin typeface="Arial Narrow" pitchFamily="34" charset="0"/>
            </a:endParaRPr>
          </a:p>
          <a:p>
            <a:pPr algn="ctr"/>
            <a:r>
              <a:rPr lang="fr-FR" altLang="fr-FR" sz="1600" i="1">
                <a:latin typeface="Arial Narrow" pitchFamily="34" charset="0"/>
              </a:rPr>
              <a:t>fabrice.methee@ac-strasbourg.fr</a:t>
            </a:r>
            <a:endParaRPr lang="fr-FR" altLang="fr-FR" sz="1600">
              <a:latin typeface="Arial Narrow" pitchFamily="34" charset="0"/>
            </a:endParaRPr>
          </a:p>
          <a:p>
            <a:r>
              <a:rPr lang="fr-FR" altLang="fr-FR" sz="2400">
                <a:latin typeface="Lucida Sans Unicode" pitchFamily="34" charset="0"/>
              </a:rPr>
              <a:t/>
            </a:r>
            <a:br>
              <a:rPr lang="fr-FR" altLang="fr-FR" sz="2400">
                <a:latin typeface="Lucida Sans Unicode" pitchFamily="34" charset="0"/>
              </a:rPr>
            </a:br>
            <a:endParaRPr lang="fr-FR" altLang="fr-FR" sz="2400">
              <a:latin typeface="Lucida Sans Unicode" pitchFamily="34" charset="0"/>
            </a:endParaRPr>
          </a:p>
        </p:txBody>
      </p:sp>
      <p:pic>
        <p:nvPicPr>
          <p:cNvPr id="1536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56525" y="6176963"/>
            <a:ext cx="1252538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755650" y="981075"/>
          <a:ext cx="7488238" cy="22002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6346"/>
                <a:gridCol w="1580631"/>
                <a:gridCol w="1580631"/>
                <a:gridCol w="1580631"/>
              </a:tblGrid>
              <a:tr h="25717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BAC PRO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2012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2013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2014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/>
                </a:tc>
              </a:tr>
              <a:tr h="257171">
                <a:tc>
                  <a:txBody>
                    <a:bodyPr/>
                    <a:lstStyle/>
                    <a:p>
                      <a:pPr algn="ctr" fontAlgn="ctr"/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&lt; =55 %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</a:tr>
              <a:tr h="25717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&lt;= 65 %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</a:tr>
              <a:tr h="25717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&lt; =75 %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6(1)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5717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&lt; 85 %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1(2)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5717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&gt; = 85 %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5 (2)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7(2)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ctr"/>
                </a:tc>
              </a:tr>
            </a:tbl>
          </a:graphicData>
        </a:graphic>
      </p:graphicFrame>
      <p:sp>
        <p:nvSpPr>
          <p:cNvPr id="5" name="Titre 1"/>
          <p:cNvSpPr txBox="1">
            <a:spLocks/>
          </p:cNvSpPr>
          <p:nvPr/>
        </p:nvSpPr>
        <p:spPr>
          <a:xfrm>
            <a:off x="457200" y="188913"/>
            <a:ext cx="8229600" cy="571500"/>
          </a:xfrm>
          <a:prstGeom prst="rect">
            <a:avLst/>
          </a:prstGeom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dirty="0" smtClean="0">
                <a:solidFill>
                  <a:prstClr val="black"/>
                </a:solidFill>
              </a:rPr>
              <a:t>Quelques indicateurs… % / Nb d’EPLE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059113" y="3573463"/>
          <a:ext cx="2747962" cy="1238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7962"/>
              </a:tblGrid>
              <a:tr h="308606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De &lt; </a:t>
                      </a:r>
                      <a:r>
                        <a:rPr lang="fr-F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=55 </a:t>
                      </a:r>
                      <a:r>
                        <a:rPr lang="fr-FR" sz="2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% à &lt; =75 %</a:t>
                      </a:r>
                      <a:endParaRPr lang="fr-FR" sz="20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30" marR="9530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</a:tr>
              <a:tr h="308606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/>
                        <a:t>En 2012 : 41,6 % </a:t>
                      </a:r>
                    </a:p>
                    <a:p>
                      <a:pPr algn="ctr"/>
                      <a:r>
                        <a:rPr lang="fr-FR" sz="2000" b="1" dirty="0" smtClean="0"/>
                        <a:t>En 2013 : 61 %</a:t>
                      </a:r>
                    </a:p>
                    <a:p>
                      <a:pPr algn="ctr"/>
                      <a:r>
                        <a:rPr lang="fr-FR" sz="2000" b="1" dirty="0" smtClean="0"/>
                        <a:t>En 2014 : 60 %</a:t>
                      </a:r>
                    </a:p>
                  </a:txBody>
                  <a:tcPr marL="9530" marR="9530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latin typeface="Arial Narrow" panose="020B0606020202030204" pitchFamily="34" charset="0"/>
              </a:rPr>
              <a:t>Bilan des épreuves en CCF du BAC PRO</a:t>
            </a:r>
            <a:endParaRPr lang="fr-FR" dirty="0">
              <a:latin typeface="Arial Narrow" panose="020B0606020202030204" pitchFamily="34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39750" y="1341438"/>
          <a:ext cx="8064500" cy="2232025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1612550"/>
                <a:gridCol w="1612550"/>
                <a:gridCol w="1612550"/>
                <a:gridCol w="1613425"/>
                <a:gridCol w="1613425"/>
              </a:tblGrid>
              <a:tr h="446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2012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2013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2014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Tendance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</a:tr>
              <a:tr h="446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E31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12.7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12.75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12.1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=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</a:tr>
              <a:tr h="446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E32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12.5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12.4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12.8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=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</a:tr>
              <a:tr h="446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E33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12.3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12.07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12.35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=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</a:tr>
              <a:tr h="446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E34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11.54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11.14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>
                          <a:effectLst/>
                        </a:rPr>
                        <a:t>10.96</a:t>
                      </a:r>
                      <a:endParaRPr lang="fr-F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sym typeface="Wingdings"/>
                        </a:rPr>
                        <a:t></a:t>
                      </a:r>
                      <a:endParaRPr lang="fr-F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/>
                </a:tc>
              </a:tr>
            </a:tbl>
          </a:graphicData>
        </a:graphic>
      </p:graphicFrame>
      <p:sp>
        <p:nvSpPr>
          <p:cNvPr id="25637" name="Rectangle 2"/>
          <p:cNvSpPr>
            <a:spLocks noChangeArrowheads="1"/>
          </p:cNvSpPr>
          <p:nvPr/>
        </p:nvSpPr>
        <p:spPr bwMode="auto">
          <a:xfrm>
            <a:off x="468313" y="4365625"/>
            <a:ext cx="8351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altLang="fr-FR" sz="2400" b="1"/>
              <a:t>NBR D'ELEVES SANS DIPLOMES SUR 548 : 90 soit environ 16,5 %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</p:nvPr>
        </p:nvGraphicFramePr>
        <p:xfrm>
          <a:off x="539750" y="1773238"/>
          <a:ext cx="8208963" cy="29924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5501"/>
                <a:gridCol w="1698864"/>
                <a:gridCol w="1821183"/>
                <a:gridCol w="1549364"/>
                <a:gridCol w="17940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endParaRPr lang="fr-FR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>
                          <a:effectLst/>
                        </a:rPr>
                        <a:t>Bac Pro ELECTROTECHNIQUE ENERGIE EQUIPEMENTS COMUNICANTS</a:t>
                      </a:r>
                      <a:endParaRPr lang="fr-FR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endParaRPr lang="fr-FR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effectLst/>
                        </a:rPr>
                        <a:t>session 2013</a:t>
                      </a:r>
                      <a:endParaRPr lang="fr-FR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0" b="1" u="none" strike="noStrike" dirty="0">
                          <a:effectLst/>
                        </a:rPr>
                        <a:t>session 2014</a:t>
                      </a:r>
                      <a:endParaRPr lang="fr-FR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</a:rPr>
                        <a:t> </a:t>
                      </a:r>
                      <a:endParaRPr lang="fr-FR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</a:rPr>
                        <a:t>Nombre d'inscrits</a:t>
                      </a:r>
                      <a:endParaRPr lang="fr-F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</a:rPr>
                        <a:t>Sorties sans diplôme*</a:t>
                      </a:r>
                      <a:endParaRPr lang="fr-F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</a:rPr>
                        <a:t>Nombre d'inscrits</a:t>
                      </a:r>
                      <a:endParaRPr lang="fr-FR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</a:rPr>
                        <a:t>Sorties sans diplôme*</a:t>
                      </a:r>
                      <a:endParaRPr lang="fr-FR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</a:rPr>
                        <a:t>BAS-RHIN</a:t>
                      </a:r>
                      <a:endParaRPr lang="fr-FR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</a:rPr>
                        <a:t>357</a:t>
                      </a:r>
                      <a:endParaRPr lang="fr-FR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</a:rPr>
                        <a:t>105</a:t>
                      </a:r>
                      <a:endParaRPr lang="fr-F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</a:rPr>
                        <a:t>324</a:t>
                      </a:r>
                      <a:endParaRPr lang="fr-FR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</a:rPr>
                        <a:t>87</a:t>
                      </a:r>
                      <a:endParaRPr lang="fr-FR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</a:rPr>
                        <a:t>HAUT-RHIN</a:t>
                      </a:r>
                      <a:endParaRPr lang="fr-FR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</a:rPr>
                        <a:t>230</a:t>
                      </a:r>
                      <a:endParaRPr lang="fr-FR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</a:rPr>
                        <a:t>67</a:t>
                      </a:r>
                      <a:endParaRPr lang="fr-F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</a:rPr>
                        <a:t> </a:t>
                      </a:r>
                      <a:endParaRPr lang="fr-F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</a:rPr>
                        <a:t>55</a:t>
                      </a:r>
                      <a:endParaRPr lang="fr-FR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</a:rPr>
                        <a:t>ACADEMIE</a:t>
                      </a:r>
                      <a:endParaRPr lang="fr-FR" sz="20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</a:rPr>
                        <a:t>587</a:t>
                      </a:r>
                      <a:endParaRPr lang="fr-F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</a:rPr>
                        <a:t>172</a:t>
                      </a:r>
                      <a:endParaRPr lang="fr-F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</a:rPr>
                        <a:t>551</a:t>
                      </a:r>
                      <a:endParaRPr lang="fr-F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</a:rPr>
                        <a:t>142</a:t>
                      </a:r>
                      <a:endParaRPr lang="fr-FR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26673" name="Rectangle 11"/>
          <p:cNvSpPr>
            <a:spLocks noChangeArrowheads="1"/>
          </p:cNvSpPr>
          <p:nvPr/>
        </p:nvSpPr>
        <p:spPr bwMode="auto">
          <a:xfrm>
            <a:off x="539750" y="4941888"/>
            <a:ext cx="81359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* Dans les sorties sans diplôme sont considérés les candidats inscrits au Bac Pro ELEEC, et qui n'ont pas obtenu leur examen (les absents, refusés, éliminés…)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561975"/>
          </a:xfrm>
        </p:spPr>
        <p:txBody>
          <a:bodyPr/>
          <a:lstStyle/>
          <a:p>
            <a:pPr eaLnBrk="1" hangingPunct="1"/>
            <a:r>
              <a:rPr lang="fr-FR" altLang="fr-FR" sz="2800" b="1" smtClean="0">
                <a:solidFill>
                  <a:srgbClr val="000000"/>
                </a:solidFill>
                <a:latin typeface="Arial Narrow" pitchFamily="34" charset="0"/>
              </a:rPr>
              <a:t>Rappel de la circulaire de Monsieur le Recteur du 2/02/2015</a:t>
            </a:r>
            <a:endParaRPr lang="fr-FR" altLang="fr-FR" sz="280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288" y="981075"/>
            <a:ext cx="8229600" cy="4525963"/>
          </a:xfrm>
        </p:spPr>
        <p:txBody>
          <a:bodyPr rtlCol="0">
            <a:normAutofit fontScale="92500" lnSpcReduction="1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6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Trois </a:t>
            </a:r>
            <a:r>
              <a:rPr lang="fr-FR" sz="2600" b="1" dirty="0">
                <a:solidFill>
                  <a:srgbClr val="000000"/>
                </a:solidFill>
                <a:latin typeface="Arial Narrow" panose="020B0606020202030204" pitchFamily="34" charset="0"/>
              </a:rPr>
              <a:t>priorités : </a:t>
            </a:r>
            <a:endParaRPr lang="fr-FR" sz="2600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6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valoriser </a:t>
            </a:r>
            <a:r>
              <a:rPr lang="fr-FR" sz="2600" dirty="0">
                <a:solidFill>
                  <a:srgbClr val="000000"/>
                </a:solidFill>
                <a:latin typeface="Arial Narrow" panose="020B0606020202030204" pitchFamily="34" charset="0"/>
              </a:rPr>
              <a:t>la voie professionnelle, </a:t>
            </a:r>
            <a:endParaRPr lang="fr-FR" sz="2600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6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accompagner </a:t>
            </a:r>
            <a:r>
              <a:rPr lang="fr-FR" sz="2600" dirty="0">
                <a:solidFill>
                  <a:srgbClr val="000000"/>
                </a:solidFill>
                <a:latin typeface="Arial Narrow" panose="020B0606020202030204" pitchFamily="34" charset="0"/>
              </a:rPr>
              <a:t>la </a:t>
            </a:r>
            <a:r>
              <a:rPr lang="fr-FR" sz="26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persévérance scolaire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6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augmenter </a:t>
            </a:r>
            <a:r>
              <a:rPr lang="fr-FR" sz="2600" dirty="0">
                <a:solidFill>
                  <a:srgbClr val="000000"/>
                </a:solidFill>
                <a:latin typeface="Arial Narrow" panose="020B0606020202030204" pitchFamily="34" charset="0"/>
              </a:rPr>
              <a:t>l’accès des jeunes alsaciens à l’enseignement </a:t>
            </a:r>
            <a:r>
              <a:rPr lang="fr-FR" sz="26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supérieur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600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6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Ces trois priorités </a:t>
            </a:r>
            <a:r>
              <a:rPr lang="fr-FR" sz="2600" b="1" dirty="0">
                <a:solidFill>
                  <a:srgbClr val="000000"/>
                </a:solidFill>
                <a:latin typeface="Arial Narrow" panose="020B0606020202030204" pitchFamily="34" charset="0"/>
              </a:rPr>
              <a:t>se complètent dès lors que la préoccupation majeure est l’égalité des chances </a:t>
            </a:r>
            <a:r>
              <a:rPr lang="fr-FR" sz="26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dans l’accès </a:t>
            </a:r>
            <a:r>
              <a:rPr lang="fr-FR" sz="2600" b="1" dirty="0">
                <a:solidFill>
                  <a:srgbClr val="000000"/>
                </a:solidFill>
                <a:latin typeface="Arial Narrow" panose="020B0606020202030204" pitchFamily="34" charset="0"/>
              </a:rPr>
              <a:t>à la qualification.</a:t>
            </a:r>
            <a:endParaRPr lang="fr-FR" sz="2600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600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6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Cela implique entre autre, la nécessité de faire évoluer les pratiques pédagogiques afin d’élever le niveau de qualification d’un maximum d’élèves.</a:t>
            </a:r>
            <a:endParaRPr lang="fr-FR" sz="26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23850" y="549275"/>
            <a:ext cx="8434388" cy="4525963"/>
          </a:xfrm>
        </p:spPr>
        <p:txBody>
          <a:bodyPr>
            <a:noAutofit/>
          </a:bodyPr>
          <a:lstStyle/>
          <a:p>
            <a:pPr marL="0" indent="0" eaLnBrk="1" fontAlgn="auto" hangingPunct="1">
              <a:spcBef>
                <a:spcPts val="300"/>
              </a:spcBef>
              <a:spcAft>
                <a:spcPts val="300"/>
              </a:spcAft>
              <a:buClr>
                <a:srgbClr val="2DA2BF"/>
              </a:buClr>
              <a:buFont typeface="Wingdings 3"/>
              <a:buNone/>
              <a:defRPr/>
            </a:pPr>
            <a:r>
              <a:rPr lang="fr-FR" sz="2400" b="1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Objectifs</a:t>
            </a: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 :</a:t>
            </a:r>
          </a:p>
          <a:p>
            <a:pPr marL="342900" indent="-342900" eaLnBrk="1" fontAlgn="auto" hangingPunct="1">
              <a:spcBef>
                <a:spcPts val="300"/>
              </a:spcBef>
              <a:spcAft>
                <a:spcPts val="300"/>
              </a:spcAft>
              <a:buClr>
                <a:srgbClr val="2DA2BF"/>
              </a:buClr>
              <a:buFont typeface="Wingdings" panose="05000000000000000000" pitchFamily="2" charset="2"/>
              <a:buChar char="Ø"/>
              <a:defRPr/>
            </a:pPr>
            <a:endParaRPr lang="fr-FR" sz="2400" dirty="0" smtClean="0">
              <a:solidFill>
                <a:prstClr val="black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marL="342900" indent="-342900" eaLnBrk="1" fontAlgn="auto" hangingPunct="1">
              <a:spcBef>
                <a:spcPts val="300"/>
              </a:spcBef>
              <a:spcAft>
                <a:spcPts val="300"/>
              </a:spcAft>
              <a:buClr>
                <a:srgbClr val="2DA2BF"/>
              </a:buClr>
              <a:buFont typeface="Wingdings 3"/>
              <a:buChar char=""/>
              <a:defRPr/>
            </a:pPr>
            <a:r>
              <a:rPr lang="fr-FR" sz="2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Faire évoluer et harmoniser </a:t>
            </a:r>
            <a:r>
              <a:rPr lang="fr-FR" sz="2400" b="1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les pratiques du CCF au plan </a:t>
            </a:r>
            <a:r>
              <a:rPr lang="fr-FR" sz="24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académique</a:t>
            </a:r>
          </a:p>
          <a:p>
            <a:pPr marL="342900" indent="-342900" eaLnBrk="1" fontAlgn="auto" hangingPunct="1">
              <a:spcBef>
                <a:spcPts val="300"/>
              </a:spcBef>
              <a:spcAft>
                <a:spcPts val="300"/>
              </a:spcAft>
              <a:buClr>
                <a:srgbClr val="2DA2BF"/>
              </a:buClr>
              <a:buFont typeface="Wingdings 3"/>
              <a:buChar char=""/>
              <a:defRPr/>
            </a:pPr>
            <a:r>
              <a:rPr lang="fr-FR" sz="2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Sensibiliser </a:t>
            </a: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et former les enseignants à l’évaluation par compétences en utilisant des grilles d ’évaluation pour le diplôme intermédiaire (EP1, EP2) mais aussi durant toute la période de formation</a:t>
            </a:r>
          </a:p>
          <a:p>
            <a:pPr marL="342900" indent="-342900" eaLnBrk="1" fontAlgn="auto" hangingPunct="1">
              <a:spcBef>
                <a:spcPts val="300"/>
              </a:spcBef>
              <a:spcAft>
                <a:spcPts val="300"/>
              </a:spcAft>
              <a:buClr>
                <a:srgbClr val="2DA2BF"/>
              </a:buClr>
              <a:buFont typeface="Wingdings 3"/>
              <a:buChar char=""/>
              <a:defRPr/>
            </a:pPr>
            <a:r>
              <a:rPr lang="fr-FR" sz="2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Faire </a:t>
            </a: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évoluer les processus d’évaluation, les supports et les grilles d’évaluation certificative</a:t>
            </a:r>
          </a:p>
          <a:p>
            <a:pPr marL="342900" indent="-342900" eaLnBrk="1" fontAlgn="auto" hangingPunct="1">
              <a:spcBef>
                <a:spcPts val="300"/>
              </a:spcBef>
              <a:spcAft>
                <a:spcPts val="300"/>
              </a:spcAft>
              <a:buClr>
                <a:srgbClr val="2DA2BF"/>
              </a:buClr>
              <a:buFont typeface="Wingdings 3"/>
              <a:buChar char="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Engager les enseignants à travailler collectivement</a:t>
            </a:r>
          </a:p>
          <a:p>
            <a:pPr marL="109728" indent="0" eaLnBrk="1" fontAlgn="auto" hangingPunct="1">
              <a:spcAft>
                <a:spcPts val="0"/>
              </a:spcAft>
              <a:buClr>
                <a:srgbClr val="2DA2BF"/>
              </a:buClr>
              <a:buFont typeface="Wingdings 3"/>
              <a:buNone/>
              <a:defRPr/>
            </a:pPr>
            <a:endParaRPr lang="fr-FR" sz="2400" dirty="0" smtClean="0">
              <a:solidFill>
                <a:prstClr val="black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marL="109728" indent="0" algn="ctr" eaLnBrk="1" fontAlgn="auto" hangingPunct="1">
              <a:spcAft>
                <a:spcPts val="0"/>
              </a:spcAft>
              <a:buClr>
                <a:srgbClr val="2DA2BF"/>
              </a:buClr>
              <a:buFont typeface="Wingdings 3"/>
              <a:buNone/>
              <a:defRPr/>
            </a:pPr>
            <a:r>
              <a:rPr lang="fr-FR" sz="24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Augmenter </a:t>
            </a:r>
            <a:r>
              <a:rPr lang="fr-FR" sz="2400" b="1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le niveau de qualification et donc de réussite des élèves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rgbClr val="2DA2BF"/>
              </a:buClr>
              <a:buFont typeface="Wingdings 3"/>
              <a:buChar char=""/>
              <a:defRPr/>
            </a:pPr>
            <a:endParaRPr lang="fr-FR" sz="2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288" y="260350"/>
            <a:ext cx="8229600" cy="4392613"/>
          </a:xfrm>
        </p:spPr>
        <p:txBody>
          <a:bodyPr>
            <a:noAutofit/>
          </a:bodyPr>
          <a:lstStyle/>
          <a:p>
            <a:pPr marL="0" indent="0" eaLnBrk="1" fontAlgn="auto" hangingPunct="1">
              <a:spcBef>
                <a:spcPts val="300"/>
              </a:spcBef>
              <a:spcAft>
                <a:spcPts val="300"/>
              </a:spcAft>
              <a:buClr>
                <a:srgbClr val="2DA2BF"/>
              </a:buClr>
              <a:buFont typeface="Wingdings 3"/>
              <a:buNone/>
              <a:defRPr/>
            </a:pPr>
            <a:r>
              <a:rPr lang="fr-FR" sz="2400" b="1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Moyens</a:t>
            </a: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 :</a:t>
            </a:r>
          </a:p>
          <a:p>
            <a:pPr marL="342900" indent="-342900" eaLnBrk="1" fontAlgn="auto" hangingPunct="1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Clr>
                <a:srgbClr val="2DA2BF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Repenser l’organisation </a:t>
            </a:r>
            <a:r>
              <a:rPr lang="fr-FR" sz="2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pédagogique et les modes d’évaluation</a:t>
            </a:r>
            <a:endParaRPr lang="fr-FR" sz="2400" dirty="0">
              <a:solidFill>
                <a:prstClr val="black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2DA2BF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L’entrée </a:t>
            </a: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par l’évaluation des compétences dans les grilles d’évaluation </a:t>
            </a:r>
            <a:r>
              <a:rPr lang="fr-FR" sz="2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des CCF et des activités pendant la formation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2DA2BF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Mise en œuvre d’un </a:t>
            </a: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outil de positionnement </a:t>
            </a:r>
            <a:r>
              <a:rPr lang="fr-FR" sz="2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afin </a:t>
            </a: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de montrer l’acquisition progressive des compétences en vue de déclencher les situations </a:t>
            </a:r>
            <a:r>
              <a:rPr lang="fr-FR" sz="2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d’évaluation</a:t>
            </a:r>
            <a:endParaRPr lang="fr-FR" sz="2400" dirty="0">
              <a:solidFill>
                <a:prstClr val="black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>
                <a:srgbClr val="2DA2BF"/>
              </a:buClr>
              <a:buFont typeface="Wingdings" panose="05000000000000000000" pitchFamily="2" charset="2"/>
              <a:buChar char="Ø"/>
              <a:defRPr/>
            </a:pPr>
            <a:r>
              <a:rPr lang="fr-FR" sz="24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itchFamily="34" charset="0"/>
              </a:rPr>
              <a:t>La formation des enseignants afin d’accompagner les équipes sur la conception et la mise en œuvre de son enseignement et l’évaluation</a:t>
            </a:r>
            <a:endParaRPr lang="fr-FR" sz="2400" dirty="0">
              <a:solidFill>
                <a:prstClr val="black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marL="365760" indent="-256032" eaLnBrk="1" fontAlgn="auto" hangingPunct="1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 typeface="Wingdings 3"/>
              <a:buChar char=""/>
              <a:defRPr/>
            </a:pP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850" y="1412875"/>
            <a:ext cx="8640763" cy="4968875"/>
          </a:xfrm>
        </p:spPr>
        <p:txBody>
          <a:bodyPr rtlCol="0">
            <a:noAutofit/>
          </a:bodyPr>
          <a:lstStyle/>
          <a:p>
            <a:pPr marL="457200" indent="-457200" algn="just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34" charset="0"/>
              </a:rPr>
              <a:t>Comment organiser son enseignement pour développer </a:t>
            </a:r>
            <a:r>
              <a:rPr lang="fr-FR" sz="20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/>
                <a:cs typeface="Arial"/>
              </a:rPr>
              <a:t>un </a:t>
            </a:r>
            <a:r>
              <a:rPr lang="fr-FR" sz="2000" dirty="0">
                <a:solidFill>
                  <a:srgbClr val="000000"/>
                </a:solidFill>
                <a:latin typeface="Arial Narrow" panose="020B0606020202030204" pitchFamily="34" charset="0"/>
                <a:ea typeface="Times New Roman"/>
                <a:cs typeface="Arial"/>
              </a:rPr>
              <a:t>lien plus étroit sur une famille d’apprentissages qui recentrent l’attention des élèves et des professeurs </a:t>
            </a:r>
            <a:r>
              <a:rPr lang="fr-FR" sz="20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/>
                <a:cs typeface="Arial"/>
              </a:rPr>
              <a:t>?</a:t>
            </a:r>
            <a:r>
              <a:rPr lang="fr-FR" sz="2000" dirty="0">
                <a:solidFill>
                  <a:srgbClr val="000000"/>
                </a:solidFill>
                <a:latin typeface="Arial Narrow" panose="020B0606020202030204" pitchFamily="34" charset="0"/>
                <a:ea typeface="Times New Roman"/>
                <a:cs typeface="Arial"/>
              </a:rPr>
              <a:t> </a:t>
            </a:r>
            <a:endParaRPr lang="fr-FR" sz="2000" dirty="0" smtClean="0">
              <a:solidFill>
                <a:srgbClr val="000000"/>
              </a:solidFill>
              <a:latin typeface="Arial Narrow" panose="020B0606020202030204" pitchFamily="34" charset="0"/>
              <a:ea typeface="Times New Roman"/>
              <a:cs typeface="Arial"/>
            </a:endParaRP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rgbClr val="000000"/>
                </a:solidFill>
                <a:latin typeface="Arial Narrow" panose="020B0606020202030204" pitchFamily="34" charset="0"/>
                <a:ea typeface="Times New Roman"/>
                <a:cs typeface="Arial"/>
              </a:rPr>
              <a:t>Comment </a:t>
            </a:r>
            <a:r>
              <a:rPr lang="fr-FR" sz="2000" dirty="0">
                <a:solidFill>
                  <a:srgbClr val="000000"/>
                </a:solidFill>
                <a:latin typeface="Arial Narrow" panose="020B0606020202030204" pitchFamily="34" charset="0"/>
                <a:ea typeface="Times New Roman"/>
                <a:cs typeface="Arial"/>
              </a:rPr>
              <a:t>structurer des cycles de formation cohérents au travers d’apports de connaissances, de travaux pratiques, de travaux dirigés, de séances de synthèse et d’évaluation ?</a:t>
            </a:r>
            <a:endParaRPr lang="fr-FR" sz="2000" dirty="0">
              <a:latin typeface="Arial Narrow" panose="020B0606020202030204" pitchFamily="34" charset="0"/>
              <a:ea typeface="Times New Roman"/>
            </a:endParaRP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34" charset="0"/>
              </a:rPr>
              <a:t>Comment engager les enseignants sur l’évaluation certificative par validation des compétences dans le cadre du CCF ?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34" charset="0"/>
              </a:rPr>
              <a:t>Comment améliorer le niveau de réussite des apprenants aux examens ?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34" charset="0"/>
              </a:rPr>
              <a:t>Comment avoir une vision globale du niveau de maîtrise des compétences terminales évaluées dans chaque épreuve ou sous-épreuve ?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34" charset="0"/>
              </a:rPr>
              <a:t>Comment se détacher de la notation chiffrée pour se focaliser sur l’approche par compétences en évaluation certificative ?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34" charset="0"/>
              </a:rPr>
              <a:t>Comment organiser nos CCF ?</a:t>
            </a:r>
          </a:p>
          <a:p>
            <a:pPr marL="457200" indent="-457200" algn="just" eaLnBrk="1" fontAlgn="auto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fr-FR" sz="20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34" charset="0"/>
              </a:rPr>
              <a:t>Quelles sont les conditions à respecter pour susciter la motivation de nos élèves 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1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1400" dirty="0" smtClean="0"/>
              <a:t>2 -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1400" dirty="0"/>
          </a:p>
        </p:txBody>
      </p:sp>
      <p:sp>
        <p:nvSpPr>
          <p:cNvPr id="5" name="ZoneTexte 4"/>
          <p:cNvSpPr txBox="1"/>
          <p:nvPr/>
        </p:nvSpPr>
        <p:spPr>
          <a:xfrm>
            <a:off x="684213" y="620713"/>
            <a:ext cx="3749675" cy="4619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latin typeface="Arial" pitchFamily="34" charset="0"/>
                <a:cs typeface="Arial" pitchFamily="34" charset="0"/>
              </a:rPr>
              <a:t>LES PROBLEMATIQUES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674938" cy="706437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DES REPONSES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1125538"/>
            <a:ext cx="8229600" cy="4884737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600" dirty="0" smtClean="0">
                <a:latin typeface="Arial Narrow" panose="020B0606020202030204" pitchFamily="34" charset="0"/>
                <a:cs typeface="Arial" pitchFamily="34" charset="0"/>
              </a:rPr>
              <a:t>Du référentiel à l’évaluation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600" dirty="0">
                <a:latin typeface="Arial Narrow" panose="020B0606020202030204" pitchFamily="34" charset="0"/>
                <a:cs typeface="Arial" pitchFamily="34" charset="0"/>
              </a:rPr>
              <a:t>Des conditions à respecter pour susciter la motivation des élèves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600" dirty="0" smtClean="0">
                <a:latin typeface="Arial Narrow" panose="020B0606020202030204" pitchFamily="34" charset="0"/>
                <a:cs typeface="Arial" pitchFamily="34" charset="0"/>
              </a:rPr>
              <a:t>L’organisation des enseignements en BCP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600" dirty="0" smtClean="0">
                <a:latin typeface="Arial Narrow" panose="020B0606020202030204" pitchFamily="34" charset="0"/>
                <a:cs typeface="Arial" pitchFamily="34" charset="0"/>
              </a:rPr>
              <a:t>Réflexion pédagogique </a:t>
            </a:r>
            <a:r>
              <a:rPr lang="fr-FR" sz="2600" dirty="0">
                <a:latin typeface="Arial Narrow" panose="020B0606020202030204" pitchFamily="34" charset="0"/>
                <a:cs typeface="Arial" pitchFamily="34" charset="0"/>
              </a:rPr>
              <a:t>autour des enseignements en baccalauréat </a:t>
            </a:r>
            <a:r>
              <a:rPr lang="fr-FR" sz="2600" dirty="0" smtClean="0">
                <a:latin typeface="Arial Narrow" panose="020B0606020202030204" pitchFamily="34" charset="0"/>
                <a:cs typeface="Arial" pitchFamily="34" charset="0"/>
              </a:rPr>
              <a:t>professionnel : 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2600" dirty="0">
                <a:latin typeface="Arial Narrow" panose="020B0606020202030204" pitchFamily="34" charset="0"/>
                <a:cs typeface="Arial" pitchFamily="34" charset="0"/>
              </a:rPr>
              <a:t>l</a:t>
            </a:r>
            <a:r>
              <a:rPr lang="fr-FR" sz="2600" dirty="0" smtClean="0">
                <a:latin typeface="Arial Narrow" panose="020B0606020202030204" pitchFamily="34" charset="0"/>
                <a:cs typeface="Arial" pitchFamily="34" charset="0"/>
              </a:rPr>
              <a:t>’organisation </a:t>
            </a:r>
            <a:r>
              <a:rPr lang="fr-FR" sz="2600" dirty="0">
                <a:latin typeface="Arial Narrow" panose="020B0606020202030204" pitchFamily="34" charset="0"/>
                <a:cs typeface="Arial" pitchFamily="34" charset="0"/>
              </a:rPr>
              <a:t>des </a:t>
            </a:r>
            <a:r>
              <a:rPr lang="fr-FR" sz="2600" dirty="0" smtClean="0">
                <a:latin typeface="Arial Narrow" panose="020B0606020202030204" pitchFamily="34" charset="0"/>
                <a:cs typeface="Arial" pitchFamily="34" charset="0"/>
              </a:rPr>
              <a:t>enseignements par centres d’intérêt</a:t>
            </a:r>
            <a:endParaRPr lang="fr-FR" sz="2600" dirty="0">
              <a:latin typeface="Arial Narrow" panose="020B0606020202030204" pitchFamily="34" charset="0"/>
              <a:cs typeface="Arial" pitchFamily="34" charset="0"/>
            </a:endParaRP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2600" dirty="0">
                <a:latin typeface="Arial Narrow" panose="020B0606020202030204" pitchFamily="34" charset="0"/>
                <a:cs typeface="Arial" pitchFamily="34" charset="0"/>
              </a:rPr>
              <a:t>l</a:t>
            </a:r>
            <a:r>
              <a:rPr lang="fr-FR" sz="2600" dirty="0" smtClean="0">
                <a:latin typeface="Arial Narrow" panose="020B0606020202030204" pitchFamily="34" charset="0"/>
                <a:cs typeface="Arial" pitchFamily="34" charset="0"/>
              </a:rPr>
              <a:t>a </a:t>
            </a:r>
            <a:r>
              <a:rPr lang="fr-FR" sz="2600" dirty="0">
                <a:latin typeface="Arial Narrow" panose="020B0606020202030204" pitchFamily="34" charset="0"/>
                <a:cs typeface="Arial" pitchFamily="34" charset="0"/>
              </a:rPr>
              <a:t>continuité </a:t>
            </a:r>
            <a:r>
              <a:rPr lang="fr-FR" sz="2600" dirty="0" smtClean="0">
                <a:latin typeface="Arial Narrow" panose="020B0606020202030204" pitchFamily="34" charset="0"/>
                <a:cs typeface="Arial" pitchFamily="34" charset="0"/>
              </a:rPr>
              <a:t>formation-évaluation</a:t>
            </a:r>
          </a:p>
          <a:p>
            <a:pPr lvl="1" eaLnBrk="1" fontAlgn="auto" hangingPunct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2600" dirty="0">
                <a:latin typeface="Arial Narrow" panose="020B0606020202030204" pitchFamily="34" charset="0"/>
                <a:cs typeface="Arial" pitchFamily="34" charset="0"/>
              </a:rPr>
              <a:t>l</a:t>
            </a:r>
            <a:r>
              <a:rPr lang="fr-FR" sz="2600" dirty="0" smtClean="0">
                <a:latin typeface="Arial Narrow" panose="020B0606020202030204" pitchFamily="34" charset="0"/>
                <a:cs typeface="Arial" pitchFamily="34" charset="0"/>
              </a:rPr>
              <a:t>a formation des enseignants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600" dirty="0" smtClean="0">
                <a:latin typeface="Arial Narrow" panose="020B0606020202030204" pitchFamily="34" charset="0"/>
                <a:cs typeface="Arial" pitchFamily="34" charset="0"/>
              </a:rPr>
              <a:t>Le CCF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539750" y="163513"/>
            <a:ext cx="8208963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fr-FR" altLang="fr-FR" sz="1600" b="1">
                <a:latin typeface="Arial Narrow" pitchFamily="34" charset="0"/>
              </a:rPr>
              <a:t>9h10 Évolutions pédagogiques - O</a:t>
            </a:r>
            <a:r>
              <a:rPr lang="fr-FR" altLang="fr-FR" sz="1600" b="1">
                <a:solidFill>
                  <a:srgbClr val="00000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rganisation des enseignements et évaluation par CCF en 	BCP</a:t>
            </a:r>
            <a:endParaRPr lang="fr-FR" altLang="fr-FR" sz="1600" b="1">
              <a:solidFill>
                <a:srgbClr val="000000"/>
              </a:solidFill>
              <a:latin typeface="Arial Narrow" pitchFamily="34" charset="0"/>
            </a:endParaRPr>
          </a:p>
          <a:p>
            <a:pPr algn="just"/>
            <a:r>
              <a:rPr lang="fr-FR" altLang="fr-FR" sz="1600" b="1" i="1">
                <a:solidFill>
                  <a:srgbClr val="000000"/>
                </a:solidFill>
                <a:latin typeface="Arial Narrow" pitchFamily="34" charset="0"/>
              </a:rPr>
              <a:t>Monsieur METHEE </a:t>
            </a:r>
            <a:r>
              <a:rPr lang="fr-FR" altLang="fr-FR" sz="1600" i="1">
                <a:solidFill>
                  <a:srgbClr val="000000"/>
                </a:solidFill>
                <a:latin typeface="Arial Narrow" pitchFamily="34" charset="0"/>
              </a:rPr>
              <a:t>– IEN ET-STI</a:t>
            </a:r>
            <a:endParaRPr lang="fr-FR" altLang="fr-FR" sz="1600">
              <a:latin typeface="Arial Narrow" pitchFamily="34" charset="0"/>
            </a:endParaRPr>
          </a:p>
          <a:p>
            <a:pPr algn="just"/>
            <a:r>
              <a:rPr lang="fr-FR" altLang="fr-FR" sz="1600">
                <a:latin typeface="Arial Narrow" pitchFamily="34" charset="0"/>
              </a:rPr>
              <a:t>Organisation pédagogique par centres d'intérêt</a:t>
            </a:r>
          </a:p>
          <a:p>
            <a:pPr algn="just"/>
            <a:r>
              <a:rPr lang="fr-FR" altLang="fr-FR" sz="1600">
                <a:latin typeface="Arial Narrow" pitchFamily="34" charset="0"/>
              </a:rPr>
              <a:t>Continuité formation - évaluation</a:t>
            </a:r>
          </a:p>
          <a:p>
            <a:pPr algn="just"/>
            <a:r>
              <a:rPr lang="fr-FR" altLang="fr-FR" sz="1600">
                <a:latin typeface="Arial Narrow" pitchFamily="34" charset="0"/>
              </a:rPr>
              <a:t>Formation des enseignants</a:t>
            </a:r>
          </a:p>
          <a:p>
            <a:pPr algn="just"/>
            <a:endParaRPr lang="fr-FR" altLang="fr-FR" sz="1600">
              <a:latin typeface="Arial Narrow" pitchFamily="34" charset="0"/>
            </a:endParaRPr>
          </a:p>
          <a:p>
            <a:pPr algn="just"/>
            <a:r>
              <a:rPr lang="fr-FR" altLang="fr-FR" sz="1600" b="1">
                <a:latin typeface="Arial Narrow" pitchFamily="34" charset="0"/>
              </a:rPr>
              <a:t>10h25 Présentation du logiciel de DAO ELECWORKS</a:t>
            </a:r>
          </a:p>
          <a:p>
            <a:pPr algn="just"/>
            <a:r>
              <a:rPr lang="fr-FR" altLang="fr-FR" sz="1600" b="1" i="1">
                <a:latin typeface="Arial Narrow" pitchFamily="34" charset="0"/>
              </a:rPr>
              <a:t>Monsieur DUTERTRE </a:t>
            </a:r>
            <a:r>
              <a:rPr lang="fr-FR" altLang="fr-FR" sz="1600" i="1">
                <a:latin typeface="Arial Narrow" pitchFamily="34" charset="0"/>
              </a:rPr>
              <a:t>– Enseignant au lycée Theodore DECK à GUEBWILLER</a:t>
            </a:r>
          </a:p>
          <a:p>
            <a:pPr algn="just"/>
            <a:endParaRPr lang="fr-FR" altLang="fr-FR" sz="1600" b="1">
              <a:latin typeface="Arial Narrow" pitchFamily="34" charset="0"/>
            </a:endParaRPr>
          </a:p>
          <a:p>
            <a:pPr algn="just"/>
            <a:r>
              <a:rPr lang="fr-FR" altLang="fr-FR" sz="1600" b="1">
                <a:latin typeface="Arial Narrow" pitchFamily="34" charset="0"/>
              </a:rPr>
              <a:t>10h40 Pause : </a:t>
            </a:r>
            <a:r>
              <a:rPr lang="fr-FR" altLang="fr-FR" sz="1600">
                <a:latin typeface="Arial Narrow" pitchFamily="34" charset="0"/>
              </a:rPr>
              <a:t>suite et fin de la signature de la feuille d’émargement et collecte des chèques pour le repas au RU </a:t>
            </a:r>
          </a:p>
          <a:p>
            <a:pPr algn="just"/>
            <a:endParaRPr lang="fr-FR" altLang="fr-FR" sz="1600" b="1">
              <a:latin typeface="Arial Narrow" pitchFamily="34" charset="0"/>
            </a:endParaRPr>
          </a:p>
          <a:p>
            <a:pPr algn="just"/>
            <a:r>
              <a:rPr lang="fr-FR" altLang="fr-FR" sz="1600" b="1">
                <a:latin typeface="Arial Narrow" pitchFamily="34" charset="0"/>
              </a:rPr>
              <a:t>10h55 Innovation pédagogique </a:t>
            </a:r>
            <a:r>
              <a:rPr lang="fr-FR" altLang="fr-FR" sz="1600">
                <a:latin typeface="Arial Narrow" pitchFamily="34" charset="0"/>
              </a:rPr>
              <a:t>: individualisation des parcours en CAP PRO ELEC</a:t>
            </a:r>
          </a:p>
          <a:p>
            <a:pPr algn="just"/>
            <a:r>
              <a:rPr lang="fr-FR" altLang="fr-FR" sz="1600" b="1" i="1">
                <a:latin typeface="Arial Narrow" pitchFamily="34" charset="0"/>
              </a:rPr>
              <a:t>Monsieur MATHIOT </a:t>
            </a:r>
            <a:r>
              <a:rPr lang="fr-FR" altLang="fr-FR" sz="1600" i="1">
                <a:latin typeface="Arial Narrow" pitchFamily="34" charset="0"/>
              </a:rPr>
              <a:t>– Enseignant au lycée Jean-Jacques HENNER d'ALTKIRCH</a:t>
            </a:r>
          </a:p>
          <a:p>
            <a:pPr algn="just"/>
            <a:endParaRPr lang="fr-FR" altLang="fr-FR" sz="1600" b="1">
              <a:latin typeface="Arial Narrow" pitchFamily="34" charset="0"/>
            </a:endParaRPr>
          </a:p>
          <a:p>
            <a:pPr algn="just"/>
            <a:r>
              <a:rPr lang="fr-FR" altLang="fr-FR" sz="1600" b="1">
                <a:latin typeface="Arial Narrow" pitchFamily="34" charset="0"/>
              </a:rPr>
              <a:t>11h15 La prévention des risques électriques</a:t>
            </a:r>
          </a:p>
          <a:p>
            <a:pPr algn="just"/>
            <a:r>
              <a:rPr lang="fr-FR" altLang="fr-FR" sz="1600">
                <a:latin typeface="Arial Narrow" pitchFamily="34" charset="0"/>
              </a:rPr>
              <a:t>Outils pédagogiques pour la santé et la sécurité (OGELI)</a:t>
            </a:r>
          </a:p>
          <a:p>
            <a:pPr algn="just"/>
            <a:r>
              <a:rPr lang="fr-FR" altLang="fr-FR" sz="1600">
                <a:latin typeface="Arial Narrow" pitchFamily="34" charset="0"/>
              </a:rPr>
              <a:t>Recommandations et code du travail</a:t>
            </a:r>
          </a:p>
          <a:p>
            <a:pPr algn="just"/>
            <a:r>
              <a:rPr lang="fr-FR" altLang="fr-FR" sz="1600" b="1" i="1">
                <a:latin typeface="Arial Narrow" pitchFamily="34" charset="0"/>
              </a:rPr>
              <a:t>Madame HUHARDEAUX </a:t>
            </a:r>
            <a:r>
              <a:rPr lang="fr-FR" altLang="fr-FR" sz="1600" i="1">
                <a:latin typeface="Arial Narrow" pitchFamily="34" charset="0"/>
              </a:rPr>
              <a:t>– Inspectrice santé et sécurité au travail</a:t>
            </a:r>
          </a:p>
          <a:p>
            <a:pPr algn="just"/>
            <a:r>
              <a:rPr lang="fr-FR" altLang="fr-FR" sz="1600" b="1" i="1">
                <a:latin typeface="Arial Narrow" pitchFamily="34" charset="0"/>
              </a:rPr>
              <a:t>Monsieur DELAUNAY </a:t>
            </a:r>
            <a:r>
              <a:rPr lang="fr-FR" altLang="fr-FR" sz="1600" i="1">
                <a:latin typeface="Arial Narrow" pitchFamily="34" charset="0"/>
              </a:rPr>
              <a:t>– Conseiller de prévention académique</a:t>
            </a:r>
          </a:p>
          <a:p>
            <a:pPr algn="just"/>
            <a:r>
              <a:rPr lang="pt-BR" altLang="fr-FR" sz="1600" b="1" i="1">
                <a:latin typeface="Arial Narrow" pitchFamily="34" charset="0"/>
              </a:rPr>
              <a:t>Madame REITZ </a:t>
            </a:r>
            <a:r>
              <a:rPr lang="pt-BR" altLang="fr-FR" sz="1600" i="1">
                <a:latin typeface="Arial Narrow" pitchFamily="34" charset="0"/>
              </a:rPr>
              <a:t>– DAFOR rectorat de Strasbourg</a:t>
            </a:r>
          </a:p>
          <a:p>
            <a:pPr algn="just"/>
            <a:endParaRPr lang="fr-FR" altLang="fr-FR" sz="1600" b="1">
              <a:latin typeface="Arial Narrow" pitchFamily="34" charset="0"/>
            </a:endParaRPr>
          </a:p>
          <a:p>
            <a:pPr algn="just"/>
            <a:r>
              <a:rPr lang="fr-FR" altLang="fr-FR" sz="1600" b="1">
                <a:latin typeface="Arial Narrow" pitchFamily="34" charset="0"/>
              </a:rPr>
              <a:t>11h50 Continuum de formation </a:t>
            </a:r>
            <a:r>
              <a:rPr lang="fr-FR" altLang="fr-FR" sz="1600">
                <a:latin typeface="Arial Narrow" pitchFamily="34" charset="0"/>
              </a:rPr>
              <a:t>Post BAC – Post BTS</a:t>
            </a:r>
          </a:p>
          <a:p>
            <a:pPr algn="just"/>
            <a:r>
              <a:rPr lang="fr-FR" altLang="fr-FR" sz="1600" b="1" i="1">
                <a:latin typeface="Arial Narrow" pitchFamily="34" charset="0"/>
              </a:rPr>
              <a:t>Monsieur SIMON </a:t>
            </a:r>
            <a:r>
              <a:rPr lang="fr-FR" altLang="fr-FR" sz="1600" i="1">
                <a:latin typeface="Arial Narrow" pitchFamily="34" charset="0"/>
              </a:rPr>
              <a:t>– Enseignant au lycée COUFFIGNAL - Strasbourg</a:t>
            </a:r>
            <a:endParaRPr lang="fr-FR" altLang="fr-FR" sz="1600">
              <a:latin typeface="Arial Narrow" pitchFamily="34" charset="0"/>
            </a:endParaRP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4356100" y="6278563"/>
            <a:ext cx="4572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altLang="fr-FR" b="1">
                <a:latin typeface="Arial Narrow" pitchFamily="34" charset="0"/>
              </a:rPr>
              <a:t>12h15 </a:t>
            </a:r>
            <a:r>
              <a:rPr lang="fr-FR" altLang="fr-FR">
                <a:latin typeface="Arial Narrow" pitchFamily="34" charset="0"/>
              </a:rPr>
              <a:t>Pause déjeuner (Restaurant Universitaire)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385763" y="477838"/>
            <a:ext cx="8434387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fr-FR" altLang="fr-FR" sz="1600" b="1">
                <a:latin typeface="Arial Narrow" pitchFamily="34" charset="0"/>
              </a:rPr>
              <a:t>13h45 Présentation de l’INSA Strasbourg</a:t>
            </a:r>
          </a:p>
          <a:p>
            <a:pPr algn="just"/>
            <a:r>
              <a:rPr lang="fr-FR" altLang="fr-FR" sz="1600">
                <a:latin typeface="Arial Narrow" pitchFamily="34" charset="0"/>
              </a:rPr>
              <a:t>Présentation de l’école - </a:t>
            </a:r>
            <a:r>
              <a:rPr lang="fr-FR" altLang="fr-FR" sz="1600" b="1" i="1">
                <a:latin typeface="Arial Narrow" pitchFamily="34" charset="0"/>
              </a:rPr>
              <a:t>Monsieur RENNER </a:t>
            </a:r>
            <a:r>
              <a:rPr lang="fr-FR" altLang="fr-FR" sz="1600" i="1">
                <a:latin typeface="Arial Narrow" pitchFamily="34" charset="0"/>
              </a:rPr>
              <a:t>- Directeur de l’INSA</a:t>
            </a:r>
          </a:p>
          <a:p>
            <a:pPr algn="just"/>
            <a:r>
              <a:rPr lang="fr-FR" altLang="fr-FR" sz="1600">
                <a:latin typeface="Arial Narrow" pitchFamily="34" charset="0"/>
              </a:rPr>
              <a:t>Présentation de la carte de formation - </a:t>
            </a:r>
            <a:r>
              <a:rPr lang="fr-FR" altLang="fr-FR" sz="1600" b="1" i="1">
                <a:latin typeface="Arial Narrow" pitchFamily="34" charset="0"/>
              </a:rPr>
              <a:t>Madame ZELLER </a:t>
            </a:r>
            <a:r>
              <a:rPr lang="fr-FR" altLang="fr-FR" sz="1600" i="1">
                <a:latin typeface="Arial Narrow" pitchFamily="34" charset="0"/>
              </a:rPr>
              <a:t>- Directrice de la Communication</a:t>
            </a:r>
          </a:p>
          <a:p>
            <a:pPr algn="just"/>
            <a:r>
              <a:rPr lang="fr-FR" altLang="fr-FR" sz="1600">
                <a:latin typeface="Arial Narrow" pitchFamily="34" charset="0"/>
              </a:rPr>
              <a:t>Présentation du Département Génie climatique et électrique - </a:t>
            </a:r>
            <a:r>
              <a:rPr lang="fr-FR" altLang="fr-FR" sz="1600" b="1" i="1">
                <a:latin typeface="Arial Narrow" pitchFamily="34" charset="0"/>
              </a:rPr>
              <a:t>Madame SIROUX </a:t>
            </a:r>
            <a:r>
              <a:rPr lang="fr-FR" altLang="fr-FR" sz="1600" i="1">
                <a:latin typeface="Arial Narrow" pitchFamily="34" charset="0"/>
              </a:rPr>
              <a:t>- Directrice du Département</a:t>
            </a:r>
          </a:p>
          <a:p>
            <a:pPr algn="just"/>
            <a:endParaRPr lang="fr-FR" altLang="fr-FR" sz="1600" b="1">
              <a:latin typeface="Arial Narrow" pitchFamily="34" charset="0"/>
            </a:endParaRPr>
          </a:p>
          <a:p>
            <a:pPr algn="just"/>
            <a:r>
              <a:rPr lang="fr-FR" altLang="fr-FR" sz="1600" b="1">
                <a:latin typeface="Arial Narrow" pitchFamily="34" charset="0"/>
              </a:rPr>
              <a:t>14h15 Présentation de la spécialité d’ingénieur Génie Electrique</a:t>
            </a:r>
          </a:p>
          <a:p>
            <a:pPr algn="just"/>
            <a:r>
              <a:rPr lang="fr-FR" altLang="fr-FR" sz="1600" b="1" i="1">
                <a:latin typeface="Arial Narrow" pitchFamily="34" charset="0"/>
              </a:rPr>
              <a:t>Monsieur HUBE </a:t>
            </a:r>
            <a:r>
              <a:rPr lang="fr-FR" altLang="fr-FR" sz="1600" i="1">
                <a:latin typeface="Arial Narrow" pitchFamily="34" charset="0"/>
              </a:rPr>
              <a:t>– Enseignant INSA en Génie Electrique (formation ingénieurs en initiale)</a:t>
            </a:r>
          </a:p>
          <a:p>
            <a:pPr algn="just"/>
            <a:r>
              <a:rPr lang="fr-FR" altLang="fr-FR" sz="1600" b="1" i="1">
                <a:latin typeface="Arial Narrow" pitchFamily="34" charset="0"/>
              </a:rPr>
              <a:t>Monsieur STURTZER </a:t>
            </a:r>
            <a:r>
              <a:rPr lang="fr-FR" altLang="fr-FR" sz="1600" i="1">
                <a:latin typeface="Arial Narrow" pitchFamily="34" charset="0"/>
              </a:rPr>
              <a:t>– Enseignant INSA en Génie Electrique (formation ingénieurs par apprentissage)</a:t>
            </a:r>
          </a:p>
          <a:p>
            <a:pPr algn="just"/>
            <a:endParaRPr lang="fr-FR" altLang="fr-FR" sz="1600" b="1">
              <a:latin typeface="Arial Narrow" pitchFamily="34" charset="0"/>
            </a:endParaRPr>
          </a:p>
          <a:p>
            <a:pPr algn="just"/>
            <a:r>
              <a:rPr lang="fr-FR" altLang="fr-FR" sz="1600" b="1">
                <a:latin typeface="Arial Narrow" pitchFamily="34" charset="0"/>
              </a:rPr>
              <a:t>15h00 Visite des plateaux techniques de la spécialité génie électrique de l’INSA </a:t>
            </a:r>
            <a:r>
              <a:rPr lang="fr-FR" altLang="fr-FR" sz="1600">
                <a:latin typeface="Arial Narrow" pitchFamily="34" charset="0"/>
              </a:rPr>
              <a:t>(3 groupes)</a:t>
            </a:r>
          </a:p>
          <a:p>
            <a:pPr algn="just"/>
            <a:endParaRPr lang="fr-FR" altLang="fr-FR" sz="1600" b="1">
              <a:latin typeface="Arial Narrow" pitchFamily="34" charset="0"/>
            </a:endParaRPr>
          </a:p>
          <a:p>
            <a:pPr algn="just"/>
            <a:r>
              <a:rPr lang="fr-FR" altLang="fr-FR" sz="1600" b="1">
                <a:latin typeface="Arial Narrow" pitchFamily="34" charset="0"/>
              </a:rPr>
              <a:t>15h45 Efficacité énergétique, quelles sont les évolutions ?</a:t>
            </a:r>
          </a:p>
          <a:p>
            <a:pPr algn="just"/>
            <a:r>
              <a:rPr lang="fr-FR" altLang="fr-FR" sz="1600">
                <a:latin typeface="Arial Narrow" pitchFamily="34" charset="0"/>
              </a:rPr>
              <a:t>Solution pour mesurer les consommations énergétiques et piloter simplement un logement </a:t>
            </a:r>
          </a:p>
          <a:p>
            <a:pPr algn="just"/>
            <a:r>
              <a:rPr lang="fr-FR" altLang="fr-FR" sz="1600">
                <a:latin typeface="Arial Narrow" pitchFamily="34" charset="0"/>
              </a:rPr>
              <a:t>traditionnel – WISER</a:t>
            </a:r>
          </a:p>
          <a:p>
            <a:pPr algn="just"/>
            <a:r>
              <a:rPr lang="fr-FR" altLang="fr-FR" sz="1600" b="1" i="1">
                <a:latin typeface="Arial Narrow" pitchFamily="34" charset="0"/>
              </a:rPr>
              <a:t>Monsieur MINET </a:t>
            </a:r>
            <a:r>
              <a:rPr lang="fr-FR" altLang="fr-FR" sz="1600" i="1">
                <a:latin typeface="Arial Narrow" pitchFamily="34" charset="0"/>
              </a:rPr>
              <a:t>- Schneider Electric – Expert en solutions didactiques</a:t>
            </a:r>
          </a:p>
          <a:p>
            <a:pPr algn="just"/>
            <a:r>
              <a:rPr lang="fr-FR" altLang="fr-FR" sz="1600">
                <a:latin typeface="Arial Narrow" pitchFamily="34" charset="0"/>
              </a:rPr>
              <a:t>Solution pour mesurer les consommations énergétiques d’une installation domotique : Compteur d’énergie KNX</a:t>
            </a:r>
          </a:p>
          <a:p>
            <a:pPr algn="just"/>
            <a:r>
              <a:rPr lang="fr-FR" altLang="fr-FR" sz="1600">
                <a:latin typeface="Arial Narrow" pitchFamily="34" charset="0"/>
              </a:rPr>
              <a:t>Solution pour contrôler une installation domotique jusqu’à 5 Smartphones ou tablettes : InSideControl par Passerelle KNX/IP</a:t>
            </a:r>
          </a:p>
          <a:p>
            <a:pPr algn="just"/>
            <a:r>
              <a:rPr lang="fr-FR" altLang="fr-FR" sz="1600" b="1" i="1">
                <a:latin typeface="Arial Narrow" pitchFamily="34" charset="0"/>
              </a:rPr>
              <a:t>Monsieur KERGER - </a:t>
            </a:r>
            <a:r>
              <a:rPr lang="fr-FR" altLang="fr-FR" sz="1600" i="1">
                <a:latin typeface="Arial Narrow" pitchFamily="34" charset="0"/>
              </a:rPr>
              <a:t>Schneider Electric – Responsable clientèle relation enseignement</a:t>
            </a:r>
          </a:p>
          <a:p>
            <a:pPr algn="just"/>
            <a:endParaRPr lang="fr-FR" altLang="fr-FR" sz="1600" i="1">
              <a:latin typeface="Arial Narrow" pitchFamily="34" charset="0"/>
            </a:endParaRPr>
          </a:p>
          <a:p>
            <a:pPr algn="just"/>
            <a:r>
              <a:rPr lang="fr-FR" altLang="fr-FR" sz="1600" b="1">
                <a:latin typeface="Arial Narrow" pitchFamily="34" charset="0"/>
              </a:rPr>
              <a:t>16h45 Clôture du séminaire</a:t>
            </a:r>
            <a:endParaRPr lang="fr-FR" altLang="fr-FR" sz="1600">
              <a:latin typeface="Arial Narrow" pitchFamily="34" charset="0"/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37425" y="5084763"/>
            <a:ext cx="146685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fr-FR" b="1" dirty="0" smtClean="0">
                <a:ea typeface="Calibri"/>
                <a:cs typeface="Times New Roman"/>
              </a:rPr>
              <a:t>EVOLUTIONS PEDAGOGIQUES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fr-FR" b="1" dirty="0" smtClean="0">
                <a:ea typeface="Calibri"/>
                <a:cs typeface="Times New Roman"/>
              </a:rPr>
              <a:t>ORGANISATION </a:t>
            </a:r>
            <a:r>
              <a:rPr lang="fr-FR" b="1" dirty="0">
                <a:ea typeface="Calibri"/>
                <a:cs typeface="Times New Roman"/>
              </a:rPr>
              <a:t>DES ENSEIGNEMENTS ET EVALUATION PAR CCF en BCP ELEEC</a:t>
            </a:r>
            <a:endParaRPr lang="fr-FR" b="1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813"/>
            <a:ext cx="8229600" cy="6119812"/>
          </a:xfrm>
        </p:spPr>
        <p:txBody>
          <a:bodyPr>
            <a:noAutofit/>
          </a:bodyPr>
          <a:lstStyle/>
          <a:p>
            <a:pPr marL="0" indent="0" eaLnBrk="1" fontAlgn="auto" hangingPunct="1">
              <a:spcBef>
                <a:spcPts val="300"/>
              </a:spcBef>
              <a:spcAft>
                <a:spcPts val="300"/>
              </a:spcAft>
              <a:buFont typeface="Wingdings 3"/>
              <a:buNone/>
              <a:defRPr/>
            </a:pPr>
            <a:r>
              <a:rPr lang="fr-FR" sz="2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Constats </a:t>
            </a:r>
            <a:r>
              <a:rPr lang="fr-FR" sz="2400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de </a:t>
            </a:r>
            <a:r>
              <a:rPr lang="fr-FR" sz="24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départ :</a:t>
            </a:r>
          </a:p>
          <a:p>
            <a:pPr marL="0" indent="0" eaLnBrk="1" fontAlgn="auto" hangingPunct="1">
              <a:spcBef>
                <a:spcPts val="300"/>
              </a:spcBef>
              <a:spcAft>
                <a:spcPts val="300"/>
              </a:spcAft>
              <a:buFont typeface="Wingdings 3"/>
              <a:buNone/>
              <a:defRPr/>
            </a:pPr>
            <a:endParaRPr lang="fr-FR" sz="2400" b="1" dirty="0">
              <a:solidFill>
                <a:srgbClr val="002060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Tx/>
              <a:buFont typeface="Wingdings 3"/>
              <a:buChar char=""/>
              <a:defRPr/>
            </a:pPr>
            <a:r>
              <a:rPr lang="fr-FR" sz="2400" dirty="0" smtClean="0">
                <a:latin typeface="Arial Narrow" panose="020B0606020202030204" pitchFamily="34" charset="0"/>
                <a:cs typeface="Arial" pitchFamily="34" charset="0"/>
              </a:rPr>
              <a:t>Des modalités différentes de </a:t>
            </a:r>
            <a:r>
              <a:rPr lang="fr-FR" sz="2400" dirty="0">
                <a:latin typeface="Arial Narrow" panose="020B0606020202030204" pitchFamily="34" charset="0"/>
                <a:cs typeface="Arial" pitchFamily="34" charset="0"/>
              </a:rPr>
              <a:t>mise en œuvre </a:t>
            </a:r>
            <a:r>
              <a:rPr lang="fr-FR" sz="2400" dirty="0" smtClean="0">
                <a:latin typeface="Arial Narrow" panose="020B0606020202030204" pitchFamily="34" charset="0"/>
                <a:cs typeface="Arial" pitchFamily="34" charset="0"/>
              </a:rPr>
              <a:t>des épreuves </a:t>
            </a:r>
            <a:r>
              <a:rPr lang="fr-FR" sz="2400" dirty="0">
                <a:latin typeface="Arial Narrow" panose="020B0606020202030204" pitchFamily="34" charset="0"/>
                <a:cs typeface="Arial" pitchFamily="34" charset="0"/>
              </a:rPr>
              <a:t>CCF </a:t>
            </a:r>
            <a:r>
              <a:rPr lang="fr-FR" sz="2400" dirty="0" smtClean="0">
                <a:latin typeface="Arial Narrow" panose="020B0606020202030204" pitchFamily="34" charset="0"/>
                <a:cs typeface="Arial" pitchFamily="34" charset="0"/>
              </a:rPr>
              <a:t>dans l’académie</a:t>
            </a:r>
            <a:endParaRPr lang="fr-FR" sz="2400" dirty="0">
              <a:latin typeface="Arial Narrow" panose="020B0606020202030204" pitchFamily="34" charset="0"/>
              <a:cs typeface="Arial" pitchFamily="34" charset="0"/>
            </a:endParaRP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Tx/>
              <a:buFont typeface="Wingdings 3"/>
              <a:buChar char=""/>
              <a:defRPr/>
            </a:pPr>
            <a:r>
              <a:rPr lang="fr-FR" sz="2400" dirty="0" smtClean="0">
                <a:latin typeface="Arial Narrow" panose="020B0606020202030204" pitchFamily="34" charset="0"/>
                <a:cs typeface="Arial" pitchFamily="34" charset="0"/>
              </a:rPr>
              <a:t>Des points de contrôle souvent centrés </a:t>
            </a:r>
            <a:r>
              <a:rPr lang="fr-FR" sz="2400" dirty="0">
                <a:latin typeface="Arial Narrow" panose="020B0606020202030204" pitchFamily="34" charset="0"/>
                <a:cs typeface="Arial" pitchFamily="34" charset="0"/>
              </a:rPr>
              <a:t>sur les connaissances </a:t>
            </a:r>
            <a:r>
              <a:rPr lang="fr-FR" sz="2400" dirty="0" smtClean="0">
                <a:latin typeface="Arial Narrow" panose="020B0606020202030204" pitchFamily="34" charset="0"/>
                <a:cs typeface="Arial" pitchFamily="34" charset="0"/>
              </a:rPr>
              <a:t>et qui n’évaluent pas </a:t>
            </a:r>
            <a:r>
              <a:rPr lang="fr-FR" sz="2400" dirty="0">
                <a:latin typeface="Arial Narrow" panose="020B0606020202030204" pitchFamily="34" charset="0"/>
                <a:cs typeface="Arial" pitchFamily="34" charset="0"/>
              </a:rPr>
              <a:t>les </a:t>
            </a:r>
            <a:r>
              <a:rPr lang="fr-FR" sz="2400" dirty="0" smtClean="0">
                <a:latin typeface="Arial Narrow" panose="020B0606020202030204" pitchFamily="34" charset="0"/>
                <a:cs typeface="Arial" pitchFamily="34" charset="0"/>
              </a:rPr>
              <a:t>compétences de manière significative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Tx/>
              <a:buFont typeface="Wingdings 3"/>
              <a:buChar char=""/>
              <a:defRPr/>
            </a:pPr>
            <a:r>
              <a:rPr lang="fr-FR" sz="2400" dirty="0" smtClean="0">
                <a:latin typeface="Arial Narrow" panose="020B0606020202030204" pitchFamily="34" charset="0"/>
                <a:cs typeface="Arial" pitchFamily="34" charset="0"/>
              </a:rPr>
              <a:t>Des supports d’évaluation à restructurer, à faire évoluer afin de respecter le niveau d’exigence attendu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Tx/>
              <a:buFont typeface="Wingdings 3"/>
              <a:buChar char=""/>
              <a:defRPr/>
            </a:pPr>
            <a:r>
              <a:rPr lang="fr-FR" sz="2400" dirty="0" smtClean="0">
                <a:latin typeface="Arial Narrow" panose="020B0606020202030204" pitchFamily="34" charset="0"/>
                <a:cs typeface="Arial" pitchFamily="34" charset="0"/>
              </a:rPr>
              <a:t>Une organisation pédagogique annuelle à restructurer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Tx/>
              <a:buFont typeface="Wingdings 3"/>
              <a:buChar char=""/>
              <a:defRPr/>
            </a:pPr>
            <a:r>
              <a:rPr lang="fr-FR" sz="2400" dirty="0" smtClean="0">
                <a:latin typeface="Arial Narrow" panose="020B0606020202030204" pitchFamily="34" charset="0"/>
                <a:cs typeface="Arial" pitchFamily="34" charset="0"/>
              </a:rPr>
              <a:t>Des élèves parfois en pertes de motivation</a:t>
            </a:r>
          </a:p>
          <a:p>
            <a:pPr marL="342900" indent="-342900" eaLnBrk="1" fontAlgn="auto" hangingPunct="1">
              <a:spcBef>
                <a:spcPts val="300"/>
              </a:spcBef>
              <a:spcAft>
                <a:spcPts val="300"/>
              </a:spcAft>
              <a:buClrTx/>
              <a:buFont typeface="Symbol" panose="05050102010706020507" pitchFamily="18" charset="2"/>
              <a:buChar char=""/>
              <a:defRPr/>
            </a:pPr>
            <a:endParaRPr lang="fr-FR" sz="2000" dirty="0">
              <a:latin typeface="Arial Narrow" panose="020B0606020202030204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23850" y="1700213"/>
            <a:ext cx="8569325" cy="3748087"/>
          </a:xfrm>
        </p:spPr>
        <p:txBody>
          <a:bodyPr>
            <a:normAutofit/>
          </a:bodyPr>
          <a:lstStyle/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Wingdings 3"/>
              <a:buChar char="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</a:rPr>
              <a:t>Sujets EP1 en inadéquation avec la définition de l’épreuve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Wingdings 3"/>
              <a:buChar char="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</a:rPr>
              <a:t>Un support porté sur les connaissances et non sur la préparation à la réalisation (EP2-2)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Wingdings 3"/>
              <a:buChar char="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</a:rPr>
              <a:t>Des grilles d’évaluation avec des critères de réussite en  TOR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Wingdings 3"/>
              <a:buChar char="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</a:rPr>
              <a:t>L’évaluation par compétences n’est parfois pas pris en compte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Wingdings 3"/>
              <a:buChar char="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</a:rPr>
              <a:t>Un niveau d’exigence parfois proche d’un niveau CAP ou d’un niveau IV</a:t>
            </a:r>
          </a:p>
          <a:p>
            <a:pPr marL="342900" indent="-342900" eaLnBrk="1" fontAlgn="auto" hangingPunct="1">
              <a:spcBef>
                <a:spcPts val="600"/>
              </a:spcBef>
              <a:spcAft>
                <a:spcPts val="600"/>
              </a:spcAft>
              <a:buClrTx/>
              <a:buSzTx/>
              <a:buFont typeface="Wingdings 3"/>
              <a:buChar char="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</a:rPr>
              <a:t>Une procédure de mise en service parfois exhaustive et compliquée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3200" b="0" dirty="0" smtClean="0">
                <a:solidFill>
                  <a:prstClr val="black"/>
                </a:solidFill>
                <a:effectLst/>
                <a:latin typeface="Arial Narrow" panose="020B0606020202030204" pitchFamily="34" charset="0"/>
              </a:rPr>
              <a:t>Au niveau du BEP </a:t>
            </a:r>
            <a:r>
              <a:rPr lang="fr-FR" sz="3200" b="0" dirty="0">
                <a:solidFill>
                  <a:prstClr val="black"/>
                </a:solidFill>
                <a:effectLst/>
                <a:latin typeface="Arial Narrow" panose="020B0606020202030204" pitchFamily="34" charset="0"/>
              </a:rPr>
              <a:t>ELEEC</a:t>
            </a:r>
            <a:endParaRPr lang="fr-FR" sz="3200" dirty="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3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3200" b="0" dirty="0" smtClean="0">
                <a:solidFill>
                  <a:prstClr val="black"/>
                </a:solidFill>
                <a:effectLst/>
                <a:latin typeface="Arial Narrow" panose="020B0606020202030204" pitchFamily="34" charset="0"/>
              </a:rPr>
              <a:t>Au niveau du BAC PRO ELEEC</a:t>
            </a:r>
            <a:endParaRPr lang="fr-FR" sz="32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3238" y="1968500"/>
            <a:ext cx="8208962" cy="32924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+mn-cs"/>
              </a:rPr>
              <a:t>Sujets CFF de BAC PRO </a:t>
            </a:r>
          </a:p>
          <a:p>
            <a:pPr marL="342900" indent="-342900" fontAlgn="auto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+mn-cs"/>
              </a:rPr>
              <a:t>Des grilles d’évaluation binaire</a:t>
            </a:r>
          </a:p>
          <a:p>
            <a:pPr marL="342900" indent="-342900" fontAlgn="auto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+mn-cs"/>
              </a:rPr>
              <a:t>Des sujets parfois trop ambitieux</a:t>
            </a:r>
          </a:p>
          <a:p>
            <a:pPr marL="342900" indent="-342900" fontAlgn="auto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+mn-cs"/>
              </a:rPr>
              <a:t>Des difficultés dans la mise en œuvre de l’évaluation par compétences et dans l’organisation des épreuves en CCF</a:t>
            </a:r>
          </a:p>
          <a:p>
            <a:pPr marL="342900" indent="-342900" fontAlgn="auto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+mn-cs"/>
              </a:rPr>
              <a:t>Un accompagnement pédagogique demandé par quelques établissements de l’académie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57200" y="188913"/>
            <a:ext cx="8229600" cy="571500"/>
          </a:xfrm>
          <a:prstGeom prst="rect">
            <a:avLst/>
          </a:prstGeom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dirty="0" smtClean="0">
                <a:solidFill>
                  <a:prstClr val="black"/>
                </a:solidFill>
              </a:rPr>
              <a:t>Quelques indicateurs… % / Nb d’EPLE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827088" y="908050"/>
          <a:ext cx="7489826" cy="2319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6928"/>
                <a:gridCol w="1580966"/>
                <a:gridCol w="1580966"/>
                <a:gridCol w="1580966"/>
              </a:tblGrid>
              <a:tr h="43229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 smtClean="0">
                          <a:effectLst/>
                          <a:latin typeface="Arial Narrow" panose="020B0606020202030204" pitchFamily="34" charset="0"/>
                        </a:rPr>
                        <a:t>CAP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2012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2013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2014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/>
                </a:tc>
              </a:tr>
              <a:tr h="314507"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5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&lt; =55 %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</a:tr>
              <a:tr h="3145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&lt;= 65 %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</a:tr>
              <a:tr h="3145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&lt; =75 %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145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&lt; 85 %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4507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&gt; = 85 %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 smtClean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 smtClean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31" marB="0" anchor="ctr"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3059113" y="3573463"/>
          <a:ext cx="2747962" cy="1238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7962"/>
              </a:tblGrid>
              <a:tr h="308606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De &lt; </a:t>
                      </a:r>
                      <a:r>
                        <a:rPr lang="fr-F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=55 </a:t>
                      </a:r>
                      <a:r>
                        <a:rPr lang="fr-FR" sz="2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% à &lt; =75 %</a:t>
                      </a:r>
                      <a:endParaRPr lang="fr-FR" sz="20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30" marR="9530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</a:tr>
              <a:tr h="308606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/>
                        <a:t>En 2012 : 47 % </a:t>
                      </a:r>
                    </a:p>
                    <a:p>
                      <a:pPr algn="ctr"/>
                      <a:r>
                        <a:rPr lang="fr-FR" sz="2000" b="1" dirty="0" smtClean="0"/>
                        <a:t>En 2013 : 33%</a:t>
                      </a:r>
                    </a:p>
                    <a:p>
                      <a:pPr algn="ctr"/>
                      <a:r>
                        <a:rPr lang="fr-FR" sz="2000" b="1" dirty="0" smtClean="0"/>
                        <a:t>En 2014 : 27 %</a:t>
                      </a:r>
                    </a:p>
                  </a:txBody>
                  <a:tcPr marL="9530" marR="9530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827088" y="760413"/>
          <a:ext cx="7489825" cy="2317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6928"/>
                <a:gridCol w="1580966"/>
                <a:gridCol w="1580966"/>
                <a:gridCol w="1580966"/>
              </a:tblGrid>
              <a:tr h="43193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BEP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2012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2013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2014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/>
                </a:tc>
              </a:tr>
              <a:tr h="314302"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302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&lt; =55 %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</a:tr>
              <a:tr h="314302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&lt;= 65 %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</a:tr>
              <a:tr h="314302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&lt; =75 %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14302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&lt; 85 %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14302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&gt; = 85 %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fr-FR" sz="2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0" u="none" strike="noStrike" dirty="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6" marR="9526" marT="9522" marB="0" anchor="ctr"/>
                </a:tc>
              </a:tr>
            </a:tbl>
          </a:graphicData>
        </a:graphic>
      </p:graphicFrame>
      <p:sp>
        <p:nvSpPr>
          <p:cNvPr id="8" name="Titre 1"/>
          <p:cNvSpPr txBox="1">
            <a:spLocks/>
          </p:cNvSpPr>
          <p:nvPr/>
        </p:nvSpPr>
        <p:spPr>
          <a:xfrm>
            <a:off x="457200" y="188913"/>
            <a:ext cx="8229600" cy="571500"/>
          </a:xfrm>
          <a:prstGeom prst="rect">
            <a:avLst/>
          </a:prstGeom>
        </p:spPr>
        <p:txBody>
          <a:bodyPr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FR" dirty="0" smtClean="0">
                <a:solidFill>
                  <a:prstClr val="black"/>
                </a:solidFill>
              </a:rPr>
              <a:t>Quelques indicateurs… % / Nb d’EPLE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865188" y="3284538"/>
          <a:ext cx="2746375" cy="1238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6375"/>
              </a:tblGrid>
              <a:tr h="308606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De &lt; </a:t>
                      </a:r>
                      <a:r>
                        <a:rPr lang="fr-F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=55 </a:t>
                      </a:r>
                      <a:r>
                        <a:rPr lang="fr-FR" sz="20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% à &lt; =75 %</a:t>
                      </a:r>
                      <a:endParaRPr lang="fr-FR" sz="20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4" marR="9524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</a:tr>
              <a:tr h="308606"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 smtClean="0"/>
                        <a:t>En 2012 : 36 % </a:t>
                      </a:r>
                    </a:p>
                    <a:p>
                      <a:pPr algn="ctr"/>
                      <a:r>
                        <a:rPr lang="fr-FR" sz="2000" b="1" dirty="0" smtClean="0"/>
                        <a:t>En 2013 : 30.4 %</a:t>
                      </a:r>
                    </a:p>
                    <a:p>
                      <a:pPr algn="ctr"/>
                      <a:r>
                        <a:rPr lang="fr-FR" sz="2000" b="1" dirty="0" smtClean="0"/>
                        <a:t>En 2014 : 43 %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15900" y="4797425"/>
            <a:ext cx="8712200" cy="15700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prstClr val="black"/>
                </a:solidFill>
                <a:latin typeface="Arial Narrow" panose="020B0606020202030204" pitchFamily="34" charset="0"/>
                <a:cs typeface="+mn-cs"/>
              </a:rPr>
              <a:t>Rappel : la pertinence du diplôme intermédiaire </a:t>
            </a:r>
            <a:r>
              <a:rPr lang="fr-FR" sz="2400" dirty="0">
                <a:solidFill>
                  <a:prstClr val="black"/>
                </a:solidFill>
                <a:latin typeface="Arial Narrow" panose="020B0606020202030204" pitchFamily="34" charset="0"/>
                <a:cs typeface="+mn-cs"/>
              </a:rPr>
              <a:t>au regard des objectifs assignés à la réforme de la voie professionnelle </a:t>
            </a:r>
            <a:r>
              <a:rPr lang="fr-FR" sz="2400" b="1" dirty="0">
                <a:latin typeface="Arial Narrow" panose="020B0606020202030204" pitchFamily="34" charset="0"/>
                <a:cs typeface="+mn-cs"/>
              </a:rPr>
              <a:t>doit contribuer à la sécurisation des parcours , à la  lutte contre le décrochage scolaire et les sorties sans diplôme.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Rotond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Rotond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Rotond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Rotond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</TotalTime>
  <Words>1157</Words>
  <Application>Microsoft Office PowerPoint</Application>
  <PresentationFormat>Affichage à l'écran (4:3)</PresentationFormat>
  <Paragraphs>264</Paragraphs>
  <Slides>17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3</vt:i4>
      </vt:variant>
      <vt:variant>
        <vt:lpstr>Serveurs OLE incorporés</vt:lpstr>
      </vt:variant>
      <vt:variant>
        <vt:i4>0</vt:i4>
      </vt:variant>
      <vt:variant>
        <vt:lpstr>Titres des diapositives</vt:lpstr>
      </vt:variant>
      <vt:variant>
        <vt:i4>17</vt:i4>
      </vt:variant>
    </vt:vector>
  </HeadingPairs>
  <TitlesOfParts>
    <vt:vector size="30" baseType="lpstr">
      <vt:lpstr>Calibri</vt:lpstr>
      <vt:lpstr>Arial</vt:lpstr>
      <vt:lpstr>Lucida Sans Unicode</vt:lpstr>
      <vt:lpstr>Wingdings 3</vt:lpstr>
      <vt:lpstr>Verdana</vt:lpstr>
      <vt:lpstr>Wingdings 2</vt:lpstr>
      <vt:lpstr>Arial Narrow</vt:lpstr>
      <vt:lpstr>Times New Roman</vt:lpstr>
      <vt:lpstr>Symbol</vt:lpstr>
      <vt:lpstr>Wingdings</vt:lpstr>
      <vt:lpstr>Thème Office</vt:lpstr>
      <vt:lpstr>Rotonde</vt:lpstr>
      <vt:lpstr>1_Thème Office</vt:lpstr>
      <vt:lpstr>Diapositive 1</vt:lpstr>
      <vt:lpstr>Diapositive 2</vt:lpstr>
      <vt:lpstr>Diapositive 3</vt:lpstr>
      <vt:lpstr>Diapositive 4</vt:lpstr>
      <vt:lpstr>Diapositive 5</vt:lpstr>
      <vt:lpstr>Au niveau du BEP ELEEC</vt:lpstr>
      <vt:lpstr>Au niveau du BAC PRO ELEEC</vt:lpstr>
      <vt:lpstr>Diapositive 8</vt:lpstr>
      <vt:lpstr>Diapositive 9</vt:lpstr>
      <vt:lpstr>Diapositive 10</vt:lpstr>
      <vt:lpstr>Bilan des épreuves en CCF du BAC PRO</vt:lpstr>
      <vt:lpstr>Diapositive 12</vt:lpstr>
      <vt:lpstr>Rappel de la circulaire de Monsieur le Recteur du 2/02/2015</vt:lpstr>
      <vt:lpstr>Diapositive 14</vt:lpstr>
      <vt:lpstr>Diapositive 15</vt:lpstr>
      <vt:lpstr>Diapositive 16</vt:lpstr>
      <vt:lpstr>DES REPONSES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</dc:title>
  <dc:creator>FMETHEE</dc:creator>
  <cp:lastModifiedBy>david</cp:lastModifiedBy>
  <cp:revision>44</cp:revision>
  <dcterms:created xsi:type="dcterms:W3CDTF">2013-10-24T12:22:34Z</dcterms:created>
  <dcterms:modified xsi:type="dcterms:W3CDTF">2015-03-20T05:38:15Z</dcterms:modified>
</cp:coreProperties>
</file>