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39" r:id="rId2"/>
    <p:sldId id="1029" r:id="rId3"/>
    <p:sldId id="1019" r:id="rId4"/>
    <p:sldId id="1020" r:id="rId5"/>
    <p:sldId id="103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5DEDD4-D295-EB1C-3B90-EBAAD5AD2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A2D4BD-A510-B6A6-0F1A-AB395D894B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019467-FDCF-33CD-02D0-BA4E23E23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EA4D8A-C806-00E0-8406-5F245D94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CF7B54-0705-03FD-F47A-3FB5288D4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122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5F13E-81BB-DF6C-8947-7C21B24EA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8DF4C7-B49A-5026-F546-F066E1120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41AD7B-0C8B-229C-7F84-78099990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54B373-4A5F-DACE-6664-B34545BE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E26B9E-4BA4-69E4-2C8C-626F5913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33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9A3D01-901A-473C-4852-70019A79C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3A4BB9-A838-873C-D3FD-9859E4B27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69DCF0-D356-2229-7C87-5B90A0E5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997A6E-6C1E-27E6-A8E1-869248801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DEF0F4-B657-17DF-E68C-06D5398C0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583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75E1188-79A6-0C4D-A8C6-745C4B52612A}"/>
              </a:ext>
            </a:extLst>
          </p:cNvPr>
          <p:cNvSpPr/>
          <p:nvPr userDrawn="1"/>
        </p:nvSpPr>
        <p:spPr>
          <a:xfrm>
            <a:off x="478466" y="499729"/>
            <a:ext cx="11235070" cy="49973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97A0D6-ACCF-8740-9D7D-BF7E154B8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2177" y="1630496"/>
            <a:ext cx="8197702" cy="1790273"/>
          </a:xfrm>
        </p:spPr>
        <p:txBody>
          <a:bodyPr anchor="b">
            <a:noAutofit/>
          </a:bodyPr>
          <a:lstStyle>
            <a:lvl1pPr algn="l">
              <a:lnSpc>
                <a:spcPts val="4100"/>
              </a:lnSpc>
              <a:defRPr sz="37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4BDB696-EC96-F647-9C35-4B84298CB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60682" y="5686639"/>
            <a:ext cx="2264736" cy="905143"/>
          </a:xfrm>
          <a:prstGeom prst="rect">
            <a:avLst/>
          </a:prstGeom>
        </p:spPr>
      </p:pic>
      <p:grpSp>
        <p:nvGrpSpPr>
          <p:cNvPr id="18" name="Groupe 17">
            <a:extLst>
              <a:ext uri="{FF2B5EF4-FFF2-40B4-BE49-F238E27FC236}">
                <a16:creationId xmlns:a16="http://schemas.microsoft.com/office/drawing/2014/main" id="{BB43F247-49A9-D843-A4E0-007CA1B5CCCE}"/>
              </a:ext>
            </a:extLst>
          </p:cNvPr>
          <p:cNvGrpSpPr/>
          <p:nvPr userDrawn="1"/>
        </p:nvGrpSpPr>
        <p:grpSpPr>
          <a:xfrm>
            <a:off x="-1033023" y="1875703"/>
            <a:ext cx="3065506" cy="3112809"/>
            <a:chOff x="-1208641" y="1508537"/>
            <a:chExt cx="3427093" cy="3479976"/>
          </a:xfrm>
        </p:grpSpPr>
        <p:sp>
          <p:nvSpPr>
            <p:cNvPr id="16" name="Forme libre 15">
              <a:extLst>
                <a:ext uri="{FF2B5EF4-FFF2-40B4-BE49-F238E27FC236}">
                  <a16:creationId xmlns:a16="http://schemas.microsoft.com/office/drawing/2014/main" id="{8ACD4DE6-C638-304D-98B7-68D0B54E67A1}"/>
                </a:ext>
              </a:extLst>
            </p:cNvPr>
            <p:cNvSpPr/>
            <p:nvPr userDrawn="1"/>
          </p:nvSpPr>
          <p:spPr>
            <a:xfrm>
              <a:off x="478463" y="1508537"/>
              <a:ext cx="1739989" cy="3479976"/>
            </a:xfrm>
            <a:custGeom>
              <a:avLst/>
              <a:gdLst>
                <a:gd name="connsiteX0" fmla="*/ 1 w 1739989"/>
                <a:gd name="connsiteY0" fmla="*/ 0 h 3479976"/>
                <a:gd name="connsiteX1" fmla="*/ 1739989 w 1739989"/>
                <a:gd name="connsiteY1" fmla="*/ 1739988 h 3479976"/>
                <a:gd name="connsiteX2" fmla="*/ 1 w 1739989"/>
                <a:gd name="connsiteY2" fmla="*/ 3479976 h 3479976"/>
                <a:gd name="connsiteX3" fmla="*/ 0 w 1739989"/>
                <a:gd name="connsiteY3" fmla="*/ 3479976 h 3479976"/>
                <a:gd name="connsiteX4" fmla="*/ 0 w 1739989"/>
                <a:gd name="connsiteY4" fmla="*/ 0 h 347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9989" h="3479976">
                  <a:moveTo>
                    <a:pt x="1" y="0"/>
                  </a:moveTo>
                  <a:cubicBezTo>
                    <a:pt x="960970" y="0"/>
                    <a:pt x="1739989" y="779019"/>
                    <a:pt x="1739989" y="1739988"/>
                  </a:cubicBezTo>
                  <a:cubicBezTo>
                    <a:pt x="1739989" y="2700957"/>
                    <a:pt x="960970" y="3479976"/>
                    <a:pt x="1" y="3479976"/>
                  </a:cubicBezTo>
                  <a:lnTo>
                    <a:pt x="0" y="34799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9028EDE-31E7-594E-A87C-433118261AC8}"/>
                </a:ext>
              </a:extLst>
            </p:cNvPr>
            <p:cNvSpPr/>
            <p:nvPr userDrawn="1"/>
          </p:nvSpPr>
          <p:spPr>
            <a:xfrm>
              <a:off x="478463" y="2604644"/>
              <a:ext cx="643882" cy="1287762"/>
            </a:xfrm>
            <a:custGeom>
              <a:avLst/>
              <a:gdLst>
                <a:gd name="connsiteX0" fmla="*/ 1 w 643882"/>
                <a:gd name="connsiteY0" fmla="*/ 0 h 1287762"/>
                <a:gd name="connsiteX1" fmla="*/ 643882 w 643882"/>
                <a:gd name="connsiteY1" fmla="*/ 643881 h 1287762"/>
                <a:gd name="connsiteX2" fmla="*/ 1 w 643882"/>
                <a:gd name="connsiteY2" fmla="*/ 1287762 h 1287762"/>
                <a:gd name="connsiteX3" fmla="*/ 0 w 643882"/>
                <a:gd name="connsiteY3" fmla="*/ 1287762 h 1287762"/>
                <a:gd name="connsiteX4" fmla="*/ 0 w 643882"/>
                <a:gd name="connsiteY4" fmla="*/ 0 h 1287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2" h="1287762">
                  <a:moveTo>
                    <a:pt x="1" y="0"/>
                  </a:moveTo>
                  <a:cubicBezTo>
                    <a:pt x="355607" y="0"/>
                    <a:pt x="643882" y="288275"/>
                    <a:pt x="643882" y="643881"/>
                  </a:cubicBezTo>
                  <a:cubicBezTo>
                    <a:pt x="643882" y="999487"/>
                    <a:pt x="355607" y="1287762"/>
                    <a:pt x="1" y="1287762"/>
                  </a:cubicBezTo>
                  <a:lnTo>
                    <a:pt x="0" y="12877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57BF1C8-B037-7145-B358-DD0347DA44DB}"/>
                </a:ext>
              </a:extLst>
            </p:cNvPr>
            <p:cNvSpPr/>
            <p:nvPr userDrawn="1"/>
          </p:nvSpPr>
          <p:spPr>
            <a:xfrm>
              <a:off x="-1208641" y="1551068"/>
              <a:ext cx="3345787" cy="3345787"/>
            </a:xfrm>
            <a:prstGeom prst="arc">
              <a:avLst>
                <a:gd name="adj1" fmla="val 2837438"/>
                <a:gd name="adj2" fmla="val 5468010"/>
              </a:avLst>
            </a:prstGeom>
            <a:ln w="165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8052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5E004-5E28-F732-F46B-793F3EAF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A52E33-F04E-597F-1BD9-59DB63547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B2066F-B445-7E0E-83BC-73295BF9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2D93F3-F7DC-AD45-D1AE-43AD9E9C3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01F851-F774-0B1D-BC81-60778849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1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D8DE4-7A9E-1CB8-70DA-39917A52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0244A1-4EC0-072E-8343-D6E051C29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228951-1BEA-FE8C-A618-9AF86D03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89C179-AB21-8C65-3516-4D320780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F7A13-F5DA-735E-70F8-C3D76F60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82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DE842-5D9F-8606-C416-9B43F73A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60EE25-4734-6246-5122-9F74CA746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76E6AB-3783-494B-D525-1B3E82C26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8DE5F8-D852-3627-E11F-DA85F37C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8D464C-2C47-44D1-B07A-E305BFE19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901A92-1FC1-36BC-E07D-991DB9A62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56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F86BD2-FDCA-6DF0-A091-84286CF5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999B53-1162-0622-F145-1FEC9F73D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5A8249-1A52-1235-32E9-36E45183F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A535C5C-FA7E-89A2-7637-647DA5305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37EEA19-4BE8-2E44-D179-D48A1C5D5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0050890-8FEE-EC45-335C-AEFF6B29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E309B88-A027-DCF5-AD1C-00A3AA88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7EA1521-A40F-3B25-BC75-C4A6E8D0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04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CCBDAE-FF0C-A6BF-A38F-7B20E620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D2E2FB4-9735-6BF6-361D-D01EABEE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162E7D-A470-85FC-FD48-D5BF6461C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31469F-22E5-1B20-EDF7-3537A87E7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28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61ADB9-C2D5-DD57-9498-211647580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07FB20-59AA-BD06-2585-4703DB33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0A7C61-A766-C7A4-43D7-60107007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36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DAF1B-9F21-CA07-0028-1EC7677B9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6F0C8-466A-651F-5DD6-1C787A2BE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791E93-DFBB-80C6-9F5A-7FD861FE8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DF99EF-C2A8-B7ED-753B-75D53B15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CFCD63-4D68-91F4-1A17-25875CD14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F1FB29-C50B-6D8B-53B3-26A5F7C7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086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54D5C3-63FD-617B-2468-660C8A14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9D7F821-895D-D967-320F-CA65BEAC3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64B3C9-6A68-0776-BF02-CA1FD62BA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13FF25-DE3D-7FAB-6E2E-D573D63BC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87671C-6B69-0C45-B508-C9054D5FC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F208D8-D938-1D49-A858-8CECD33E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17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80304CB-F1C3-E949-160E-5724C0BE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C5BA0A-8BAE-06B0-ED59-1DD54D5B5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584FC5-EF80-A965-43F5-E29BB900B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C0EF4F-AF7A-45F8-AFCE-0C4564AF5734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92B875-83AC-8B18-CC26-1FFB14143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9240BF-9AA6-E271-1C0E-529CA94A4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9FCD18-143D-4532-9823-7AB11B015F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92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06F21792-CD5F-5740-8F29-DA7676398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2176" y="1638727"/>
            <a:ext cx="8514305" cy="1790273"/>
          </a:xfrm>
        </p:spPr>
        <p:txBody>
          <a:bodyPr/>
          <a:lstStyle/>
          <a:p>
            <a:r>
              <a:rPr lang="fr-FR" dirty="0"/>
              <a:t>Analyse de situation</a:t>
            </a:r>
            <a:br>
              <a:rPr lang="fr-FR" dirty="0"/>
            </a:br>
            <a:r>
              <a:rPr lang="fr-FR" dirty="0"/>
              <a:t>de travail</a:t>
            </a:r>
          </a:p>
        </p:txBody>
      </p:sp>
    </p:spTree>
    <p:extLst>
      <p:ext uri="{BB962C8B-B14F-4D97-AF65-F5344CB8AC3E}">
        <p14:creationId xmlns:p14="http://schemas.microsoft.com/office/powerpoint/2010/main" val="100785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de situation de travail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fr-FR" dirty="0"/>
              <a:t>Décrire la situation de travail</a:t>
            </a:r>
          </a:p>
          <a:p>
            <a:pPr marL="447675" lvl="3" indent="0">
              <a:buNone/>
            </a:pPr>
            <a:endParaRPr lang="fr-FR" dirty="0"/>
          </a:p>
          <a:p>
            <a:pPr lvl="3"/>
            <a:r>
              <a:rPr lang="fr-FR" dirty="0"/>
              <a:t>Renseigner le questionnaire adapté à la situation de travail</a:t>
            </a:r>
          </a:p>
          <a:p>
            <a:pPr marL="447675" lvl="3" indent="0">
              <a:buNone/>
            </a:pPr>
            <a:endParaRPr lang="fr-FR" dirty="0"/>
          </a:p>
          <a:p>
            <a:pPr lvl="3"/>
            <a:r>
              <a:rPr lang="fr-FR" dirty="0"/>
              <a:t>Lister les principaux risques identifiés</a:t>
            </a:r>
          </a:p>
          <a:p>
            <a:pPr marL="447675" lvl="3" indent="0">
              <a:buNone/>
            </a:pPr>
            <a:endParaRPr lang="fr-FR" dirty="0"/>
          </a:p>
          <a:p>
            <a:pPr lvl="3"/>
            <a:r>
              <a:rPr lang="fr-FR" dirty="0"/>
              <a:t>Choix d’un risque :</a:t>
            </a:r>
          </a:p>
          <a:p>
            <a:pPr marL="800100" lvl="4" indent="-1714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/>
                </a:solidFill>
              </a:rPr>
              <a:t>Elaboration du Processus d’Apparition du Dommage</a:t>
            </a:r>
          </a:p>
          <a:p>
            <a:pPr marL="800100" lvl="4" indent="-1714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/>
                </a:solidFill>
              </a:rPr>
              <a:t>Propositions et classification des mesures de prévention selon les différentes catégories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9F82E1D-8AF2-58F5-F703-F69DA0546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3333B37-3736-D76B-0635-4567CE08FC39}"/>
              </a:ext>
            </a:extLst>
          </p:cNvPr>
          <p:cNvSpPr txBox="1"/>
          <p:nvPr/>
        </p:nvSpPr>
        <p:spPr>
          <a:xfrm>
            <a:off x="2879168" y="5803211"/>
            <a:ext cx="4403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Aide à la Personne</a:t>
            </a:r>
          </a:p>
        </p:txBody>
      </p:sp>
    </p:spTree>
    <p:extLst>
      <p:ext uri="{BB962C8B-B14F-4D97-AF65-F5344CB8AC3E}">
        <p14:creationId xmlns:p14="http://schemas.microsoft.com/office/powerpoint/2010/main" val="129234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 Description de la situation de travail :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/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/>
              <a:t>Distribution des repas avec chariot aux étages puis le débarrassage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/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 </a:t>
            </a:r>
            <a:r>
              <a:rPr lang="fr-FR" dirty="0">
                <a:solidFill>
                  <a:schemeClr val="tx1"/>
                </a:solidFill>
              </a:rPr>
              <a:t>Liste des principaux risques repérés (et niveau d’importance) :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1- Risques liés à la charge physique de travail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        2- Risque de plain pied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        	3- Risques psychosociaux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7B5EDBB-D20C-4017-B166-41EDED624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8B20B39-D47F-4B25-B60C-209FDC5B8152}"/>
              </a:ext>
            </a:extLst>
          </p:cNvPr>
          <p:cNvSpPr txBox="1"/>
          <p:nvPr/>
        </p:nvSpPr>
        <p:spPr>
          <a:xfrm>
            <a:off x="2879168" y="5803211"/>
            <a:ext cx="4403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Aide à la Personne</a:t>
            </a:r>
          </a:p>
        </p:txBody>
      </p:sp>
    </p:spTree>
    <p:extLst>
      <p:ext uri="{BB962C8B-B14F-4D97-AF65-F5344CB8AC3E}">
        <p14:creationId xmlns:p14="http://schemas.microsoft.com/office/powerpoint/2010/main" val="92536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: Risques liés à la charge physique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sz="1000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Processus d’Apparition du Dommage : (Danger / Situation dangereuse / Evènement dangereux / Dommage)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79B261F-D318-3339-ECA5-88F186CA9835}"/>
              </a:ext>
            </a:extLst>
          </p:cNvPr>
          <p:cNvSpPr txBox="1"/>
          <p:nvPr/>
        </p:nvSpPr>
        <p:spPr>
          <a:xfrm>
            <a:off x="2879168" y="5803211"/>
            <a:ext cx="4403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Aide à la Personne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29A6ABC-FE51-2BA4-5035-7C30D974F489}"/>
              </a:ext>
            </a:extLst>
          </p:cNvPr>
          <p:cNvGrpSpPr/>
          <p:nvPr/>
        </p:nvGrpSpPr>
        <p:grpSpPr>
          <a:xfrm>
            <a:off x="3792975" y="2597966"/>
            <a:ext cx="3981210" cy="2862793"/>
            <a:chOff x="2984257" y="1186544"/>
            <a:chExt cx="6780533" cy="5406704"/>
          </a:xfrm>
        </p:grpSpPr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60A157D3-9FBA-4BA5-B591-0B0D168B8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257" y="1186544"/>
              <a:ext cx="4213225" cy="2212975"/>
            </a:xfrm>
            <a:prstGeom prst="ellipse">
              <a:avLst/>
            </a:prstGeom>
            <a:noFill/>
            <a:ln w="28575">
              <a:solidFill>
                <a:srgbClr val="404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Zone 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de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présence</a:t>
              </a: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4EA88838-8116-360B-B870-0137F2041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5088" y="1815828"/>
              <a:ext cx="1290637" cy="1165225"/>
            </a:xfrm>
            <a:prstGeom prst="ellips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Mégane, AS</a:t>
              </a:r>
            </a:p>
          </p:txBody>
        </p:sp>
        <p:sp>
          <p:nvSpPr>
            <p:cNvPr id="9" name="Oval 10">
              <a:extLst>
                <a:ext uri="{FF2B5EF4-FFF2-40B4-BE49-F238E27FC236}">
                  <a16:creationId xmlns:a16="http://schemas.microsoft.com/office/drawing/2014/main" id="{A671D8A8-E673-EB3E-8F50-1C1550E42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1565" y="1186544"/>
              <a:ext cx="4213225" cy="2212975"/>
            </a:xfrm>
            <a:prstGeom prst="ellipse">
              <a:avLst/>
            </a:prstGeom>
            <a:noFill/>
            <a:ln w="28575">
              <a:solidFill>
                <a:srgbClr val="404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Zone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dangereuse</a:t>
              </a:r>
            </a:p>
          </p:txBody>
        </p:sp>
        <p:sp>
          <p:nvSpPr>
            <p:cNvPr id="10" name="Text Box 15">
              <a:extLst>
                <a:ext uri="{FF2B5EF4-FFF2-40B4-BE49-F238E27FC236}">
                  <a16:creationId xmlns:a16="http://schemas.microsoft.com/office/drawing/2014/main" id="{3EB95485-8E93-3136-285E-5DB9FFAD3E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633" y="1527997"/>
              <a:ext cx="5703785" cy="4940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L’AS distribue les repas aux résidents à l’aide du chariot</a:t>
              </a:r>
            </a:p>
          </p:txBody>
        </p:sp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13DE2637-7EAC-F723-38D1-DC588B3B6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0000" y="1815828"/>
              <a:ext cx="1290638" cy="1165225"/>
            </a:xfrm>
            <a:prstGeom prst="ellipse">
              <a:avLst/>
            </a:prstGeom>
            <a:noFill/>
            <a:ln w="25400">
              <a:solidFill>
                <a:srgbClr val="404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2" name="AutoShape 2">
              <a:extLst>
                <a:ext uri="{FF2B5EF4-FFF2-40B4-BE49-F238E27FC236}">
                  <a16:creationId xmlns:a16="http://schemas.microsoft.com/office/drawing/2014/main" id="{0FF5DB21-01C1-6B3B-8004-399DD31F4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7355" y="4391385"/>
              <a:ext cx="2925762" cy="2201863"/>
            </a:xfrm>
            <a:prstGeom prst="irregularSeal1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 algn="ctr">
                <a:buFont typeface="Wingdings" pitchFamily="2" charset="2"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Lombalgie (TMS)</a:t>
              </a:r>
            </a:p>
            <a:p>
              <a:pPr algn="ctr">
                <a:buFont typeface="Wingdings" pitchFamily="2" charset="2"/>
                <a:buNone/>
                <a:defRPr/>
              </a:pPr>
              <a:endParaRPr lang="fr-FR" sz="1100" kern="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13" name="AutoShape 13">
              <a:extLst>
                <a:ext uri="{FF2B5EF4-FFF2-40B4-BE49-F238E27FC236}">
                  <a16:creationId xmlns:a16="http://schemas.microsoft.com/office/drawing/2014/main" id="{26A27951-E06F-BB1E-FE51-FEF3F24FC4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961085" y="3176226"/>
              <a:ext cx="2858304" cy="1073150"/>
            </a:xfrm>
            <a:custGeom>
              <a:avLst/>
              <a:gdLst>
                <a:gd name="T0" fmla="*/ 2147483647 w 21600"/>
                <a:gd name="T1" fmla="*/ 0 h 21600"/>
                <a:gd name="T2" fmla="*/ 0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FF"/>
            </a:solidFill>
            <a:ln w="25400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Répétition des gestes</a:t>
              </a:r>
            </a:p>
            <a:p>
              <a:pPr algn="ctr">
                <a:buFont typeface="Wingdings" pitchFamily="2" charset="2"/>
                <a:buNone/>
                <a:defRPr/>
              </a:pPr>
              <a:r>
                <a:rPr lang="fr-FR" sz="1100" kern="0" dirty="0">
                  <a:solidFill>
                    <a:srgbClr val="000000"/>
                  </a:solidFill>
                  <a:latin typeface="Calibri" panose="020F0502020204030204"/>
                </a:rPr>
                <a:t> tous les jours pendant 6 heures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8DC32216-E0A8-BED4-77E4-1C9F10FEF4D6}"/>
              </a:ext>
            </a:extLst>
          </p:cNvPr>
          <p:cNvSpPr txBox="1"/>
          <p:nvPr/>
        </p:nvSpPr>
        <p:spPr>
          <a:xfrm>
            <a:off x="6889450" y="3126801"/>
            <a:ext cx="12815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Poids et taille </a:t>
            </a:r>
            <a:r>
              <a:rPr lang="fr-FR" sz="800"/>
              <a:t>du chariot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54065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Exemple de support de restitution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: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Mesures de prévention </a:t>
            </a:r>
            <a:r>
              <a:rPr lang="fr-FR" dirty="0"/>
              <a:t>associées :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F8E6776-CF4C-4809-8062-C410754E49A7}"/>
              </a:ext>
            </a:extLst>
          </p:cNvPr>
          <p:cNvGraphicFramePr>
            <a:graphicFrameLocks noGrp="1"/>
          </p:cNvGraphicFramePr>
          <p:nvPr/>
        </p:nvGraphicFramePr>
        <p:xfrm>
          <a:off x="624038" y="2594609"/>
          <a:ext cx="10943924" cy="2809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4723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Suppression du danger ou réduction de l’exposition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</a:t>
                      </a:r>
                      <a:r>
                        <a:rPr lang="fr-FR" baseline="0" dirty="0"/>
                        <a:t> de protection collective</a:t>
                      </a:r>
                      <a:endParaRPr lang="fr-FR" dirty="0"/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de protection individuelle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complémentaires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5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/>
                        <a:t>- Un chariot motorisé</a:t>
                      </a:r>
                    </a:p>
                    <a:p>
                      <a:r>
                        <a:rPr lang="fr-FR" sz="1050" dirty="0"/>
                        <a:t>- Implanter des offices à chaque étage</a:t>
                      </a:r>
                    </a:p>
                    <a:p>
                      <a:r>
                        <a:rPr lang="fr-FR" sz="1050" dirty="0"/>
                        <a:t>- Chariot bas permettant une bonne visibilité</a:t>
                      </a:r>
                    </a:p>
                    <a:p>
                      <a:r>
                        <a:rPr lang="fr-FR" sz="1050" dirty="0"/>
                        <a:t>- Revêtement de sol favorisant le déplacement</a:t>
                      </a:r>
                    </a:p>
                    <a:p>
                      <a:r>
                        <a:rPr lang="fr-FR" sz="1050" dirty="0"/>
                        <a:t>- Prévoir des monte-plats (conception de l’établissement</a:t>
                      </a:r>
                    </a:p>
                    <a:p>
                      <a:endParaRPr lang="fr-FR" sz="1050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050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- Chaussures de travail fermées avec semelles anti-dérapantes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Former les AS à la prévention des risques liés à l’activité physique</a:t>
                      </a:r>
                    </a:p>
                    <a:p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Protocole de manipulation du chariot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F79B261F-D318-3339-ECA5-88F186CA9835}"/>
              </a:ext>
            </a:extLst>
          </p:cNvPr>
          <p:cNvSpPr txBox="1"/>
          <p:nvPr/>
        </p:nvSpPr>
        <p:spPr>
          <a:xfrm>
            <a:off x="2879168" y="5803211"/>
            <a:ext cx="4403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Aide à la Personne</a:t>
            </a:r>
          </a:p>
        </p:txBody>
      </p:sp>
    </p:spTree>
    <p:extLst>
      <p:ext uri="{BB962C8B-B14F-4D97-AF65-F5344CB8AC3E}">
        <p14:creationId xmlns:p14="http://schemas.microsoft.com/office/powerpoint/2010/main" val="11237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Grand écran</PresentationFormat>
  <Paragraphs>65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Arial Black</vt:lpstr>
      <vt:lpstr>Calibri</vt:lpstr>
      <vt:lpstr>Courier New</vt:lpstr>
      <vt:lpstr>Wingdings</vt:lpstr>
      <vt:lpstr>Thème Office</vt:lpstr>
      <vt:lpstr>Analyse de situation de travail</vt:lpstr>
      <vt:lpstr>Analyse de situation de travail</vt:lpstr>
      <vt:lpstr>Analyse – Exemple de support de restitution</vt:lpstr>
      <vt:lpstr>Analyse – Exemple de support de restitution</vt:lpstr>
      <vt:lpstr>Analyse – Exemple de support de restitution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de situation de travail</dc:title>
  <dc:creator>anne laure claudel</dc:creator>
  <cp:lastModifiedBy>anne laure claudel</cp:lastModifiedBy>
  <cp:revision>1</cp:revision>
  <dcterms:created xsi:type="dcterms:W3CDTF">2024-02-17T14:45:50Z</dcterms:created>
  <dcterms:modified xsi:type="dcterms:W3CDTF">2024-02-19T08:29:32Z</dcterms:modified>
</cp:coreProperties>
</file>