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9" r:id="rId4"/>
    <p:sldId id="260" r:id="rId5"/>
    <p:sldId id="263" r:id="rId6"/>
    <p:sldId id="264" r:id="rId7"/>
    <p:sldId id="258" r:id="rId8"/>
    <p:sldId id="262" r:id="rId9"/>
    <p:sldId id="271" r:id="rId10"/>
    <p:sldId id="265" r:id="rId11"/>
    <p:sldId id="266" r:id="rId12"/>
    <p:sldId id="267" r:id="rId13"/>
    <p:sldId id="269"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2080" autoAdjust="0"/>
  </p:normalViewPr>
  <p:slideViewPr>
    <p:cSldViewPr snapToGrid="0">
      <p:cViewPr varScale="1">
        <p:scale>
          <a:sx n="82" d="100"/>
          <a:sy n="82" d="100"/>
        </p:scale>
        <p:origin x="146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11CB6A-2392-4801-A1ED-2574EF9BF735}"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fr-FR"/>
        </a:p>
      </dgm:t>
    </dgm:pt>
    <dgm:pt modelId="{0BA3BF11-3A47-4B48-8DD7-64E09469958A}">
      <dgm:prSet phldrT="[Texte]" custT="1"/>
      <dgm:spPr/>
      <dgm:t>
        <a:bodyPr/>
        <a:lstStyle/>
        <a:p>
          <a:r>
            <a:rPr lang="fr-FR" sz="3200" dirty="0">
              <a:solidFill>
                <a:schemeClr val="accent1"/>
              </a:solidFill>
            </a:rPr>
            <a:t>Février 2021</a:t>
          </a:r>
        </a:p>
      </dgm:t>
    </dgm:pt>
    <dgm:pt modelId="{2CB27292-C84C-4A72-9918-5C21DBCBD9E3}" type="parTrans" cxnId="{24CC9BF9-5486-4399-8774-4BD643FED9F0}">
      <dgm:prSet/>
      <dgm:spPr/>
      <dgm:t>
        <a:bodyPr/>
        <a:lstStyle/>
        <a:p>
          <a:endParaRPr lang="fr-FR"/>
        </a:p>
      </dgm:t>
    </dgm:pt>
    <dgm:pt modelId="{35FC8D43-C0A2-41E4-B459-A83054DDBEDD}" type="sibTrans" cxnId="{24CC9BF9-5486-4399-8774-4BD643FED9F0}">
      <dgm:prSet/>
      <dgm:spPr/>
      <dgm:t>
        <a:bodyPr/>
        <a:lstStyle/>
        <a:p>
          <a:endParaRPr lang="fr-FR"/>
        </a:p>
      </dgm:t>
    </dgm:pt>
    <dgm:pt modelId="{46676840-4578-46E7-9CE4-739BE4CD0E7C}">
      <dgm:prSet phldrT="[Texte]" custT="1"/>
      <dgm:spPr/>
      <dgm:t>
        <a:bodyPr/>
        <a:lstStyle/>
        <a:p>
          <a:r>
            <a:rPr lang="fr-FR" sz="3200" dirty="0">
              <a:solidFill>
                <a:schemeClr val="accent1"/>
              </a:solidFill>
            </a:rPr>
            <a:t>Juin</a:t>
          </a:r>
          <a:r>
            <a:rPr lang="fr-FR" sz="3200" baseline="0" dirty="0">
              <a:solidFill>
                <a:schemeClr val="accent1"/>
              </a:solidFill>
            </a:rPr>
            <a:t> 2021</a:t>
          </a:r>
          <a:endParaRPr lang="fr-FR" sz="3200" dirty="0">
            <a:solidFill>
              <a:schemeClr val="accent1"/>
            </a:solidFill>
          </a:endParaRPr>
        </a:p>
      </dgm:t>
    </dgm:pt>
    <dgm:pt modelId="{035260BF-E79A-4960-ABC5-BB9C5A100E63}" type="parTrans" cxnId="{29EFEC58-723F-46FD-B509-830BCCA5241F}">
      <dgm:prSet/>
      <dgm:spPr/>
      <dgm:t>
        <a:bodyPr/>
        <a:lstStyle/>
        <a:p>
          <a:endParaRPr lang="fr-FR"/>
        </a:p>
      </dgm:t>
    </dgm:pt>
    <dgm:pt modelId="{5C80E0A1-A763-47EE-A5AC-FF00497B3312}" type="sibTrans" cxnId="{29EFEC58-723F-46FD-B509-830BCCA5241F}">
      <dgm:prSet/>
      <dgm:spPr/>
      <dgm:t>
        <a:bodyPr/>
        <a:lstStyle/>
        <a:p>
          <a:endParaRPr lang="fr-FR"/>
        </a:p>
      </dgm:t>
    </dgm:pt>
    <dgm:pt modelId="{588A213D-C2F4-48F2-9FB6-FFCFBC278FC4}">
      <dgm:prSet phldrT="[Texte]"/>
      <dgm:spPr/>
      <dgm:t>
        <a:bodyPr/>
        <a:lstStyle/>
        <a:p>
          <a:endParaRPr lang="fr-FR" dirty="0"/>
        </a:p>
      </dgm:t>
    </dgm:pt>
    <dgm:pt modelId="{EED9B2D2-7193-465D-8C54-1E6D033CB719}" type="sibTrans" cxnId="{5BD8A9CD-2C3F-4066-AC3A-3B1F8AA0A39B}">
      <dgm:prSet/>
      <dgm:spPr/>
      <dgm:t>
        <a:bodyPr/>
        <a:lstStyle/>
        <a:p>
          <a:endParaRPr lang="fr-FR"/>
        </a:p>
      </dgm:t>
    </dgm:pt>
    <dgm:pt modelId="{79E1FB4C-5D40-425C-A372-7CABFF440962}" type="parTrans" cxnId="{5BD8A9CD-2C3F-4066-AC3A-3B1F8AA0A39B}">
      <dgm:prSet/>
      <dgm:spPr/>
      <dgm:t>
        <a:bodyPr/>
        <a:lstStyle/>
        <a:p>
          <a:endParaRPr lang="fr-FR"/>
        </a:p>
      </dgm:t>
    </dgm:pt>
    <dgm:pt modelId="{E042A274-DE9E-4048-8956-B2BA4961B00F}" type="pres">
      <dgm:prSet presAssocID="{4611CB6A-2392-4801-A1ED-2574EF9BF735}" presName="Name0" presStyleCnt="0">
        <dgm:presLayoutVars>
          <dgm:dir/>
          <dgm:resizeHandles val="exact"/>
        </dgm:presLayoutVars>
      </dgm:prSet>
      <dgm:spPr/>
    </dgm:pt>
    <dgm:pt modelId="{4CA1A258-0C79-4E7B-B3CC-982ECFC1502C}" type="pres">
      <dgm:prSet presAssocID="{4611CB6A-2392-4801-A1ED-2574EF9BF735}" presName="arrow" presStyleLbl="bgShp" presStyleIdx="0" presStyleCnt="1" custLinFactNeighborY="1277"/>
      <dgm:spPr/>
    </dgm:pt>
    <dgm:pt modelId="{43764F6A-84DE-403D-B152-C004BC169EAC}" type="pres">
      <dgm:prSet presAssocID="{4611CB6A-2392-4801-A1ED-2574EF9BF735}" presName="points" presStyleCnt="0"/>
      <dgm:spPr/>
    </dgm:pt>
    <dgm:pt modelId="{3E4A1751-2DEB-48BB-A0E5-3D408D0643DE}" type="pres">
      <dgm:prSet presAssocID="{0BA3BF11-3A47-4B48-8DD7-64E09469958A}" presName="compositeA" presStyleCnt="0"/>
      <dgm:spPr/>
    </dgm:pt>
    <dgm:pt modelId="{EAAAAAC4-01C4-4F76-898D-25B890C881B6}" type="pres">
      <dgm:prSet presAssocID="{0BA3BF11-3A47-4B48-8DD7-64E09469958A}" presName="textA" presStyleLbl="revTx" presStyleIdx="0" presStyleCnt="3" custLinFactNeighborX="-152" custLinFactNeighborY="136">
        <dgm:presLayoutVars>
          <dgm:bulletEnabled val="1"/>
        </dgm:presLayoutVars>
      </dgm:prSet>
      <dgm:spPr/>
    </dgm:pt>
    <dgm:pt modelId="{F6DC5DCE-CE2A-492A-9826-83E356916BEC}" type="pres">
      <dgm:prSet presAssocID="{0BA3BF11-3A47-4B48-8DD7-64E09469958A}" presName="circleA" presStyleLbl="node1" presStyleIdx="0" presStyleCnt="3"/>
      <dgm:spPr/>
    </dgm:pt>
    <dgm:pt modelId="{7EACE910-01B7-4B3B-987D-484E79B3FF59}" type="pres">
      <dgm:prSet presAssocID="{0BA3BF11-3A47-4B48-8DD7-64E09469958A}" presName="spaceA" presStyleCnt="0"/>
      <dgm:spPr/>
    </dgm:pt>
    <dgm:pt modelId="{02673095-8DB0-4354-84D8-39382A57F713}" type="pres">
      <dgm:prSet presAssocID="{35FC8D43-C0A2-41E4-B459-A83054DDBEDD}" presName="space" presStyleCnt="0"/>
      <dgm:spPr/>
    </dgm:pt>
    <dgm:pt modelId="{41783476-FCB5-4695-B22F-316733D4C4AE}" type="pres">
      <dgm:prSet presAssocID="{588A213D-C2F4-48F2-9FB6-FFCFBC278FC4}" presName="compositeB" presStyleCnt="0"/>
      <dgm:spPr/>
    </dgm:pt>
    <dgm:pt modelId="{FD921B0D-BDBE-4431-B941-B5DF06C9031E}" type="pres">
      <dgm:prSet presAssocID="{588A213D-C2F4-48F2-9FB6-FFCFBC278FC4}" presName="textB" presStyleLbl="revTx" presStyleIdx="1" presStyleCnt="3">
        <dgm:presLayoutVars>
          <dgm:bulletEnabled val="1"/>
        </dgm:presLayoutVars>
      </dgm:prSet>
      <dgm:spPr/>
    </dgm:pt>
    <dgm:pt modelId="{F55105D9-04B8-46E0-9685-84FF6810EB5D}" type="pres">
      <dgm:prSet presAssocID="{588A213D-C2F4-48F2-9FB6-FFCFBC278FC4}" presName="circleB" presStyleLbl="node1" presStyleIdx="1" presStyleCnt="3"/>
      <dgm:spPr/>
    </dgm:pt>
    <dgm:pt modelId="{499294E1-65B6-4326-8042-2A0C780F7E6D}" type="pres">
      <dgm:prSet presAssocID="{588A213D-C2F4-48F2-9FB6-FFCFBC278FC4}" presName="spaceB" presStyleCnt="0"/>
      <dgm:spPr/>
    </dgm:pt>
    <dgm:pt modelId="{B0999702-95D5-4619-B4F1-3184E3387D95}" type="pres">
      <dgm:prSet presAssocID="{EED9B2D2-7193-465D-8C54-1E6D033CB719}" presName="space" presStyleCnt="0"/>
      <dgm:spPr/>
    </dgm:pt>
    <dgm:pt modelId="{A8F88DA7-CFD3-4BDE-B25C-CE9C9AD45765}" type="pres">
      <dgm:prSet presAssocID="{46676840-4578-46E7-9CE4-739BE4CD0E7C}" presName="compositeA" presStyleCnt="0"/>
      <dgm:spPr/>
    </dgm:pt>
    <dgm:pt modelId="{D68D8664-28D2-41AE-A4A5-A713EDE9EF62}" type="pres">
      <dgm:prSet presAssocID="{46676840-4578-46E7-9CE4-739BE4CD0E7C}" presName="textA" presStyleLbl="revTx" presStyleIdx="2" presStyleCnt="3" custLinFactNeighborX="8530" custLinFactNeighborY="4617">
        <dgm:presLayoutVars>
          <dgm:bulletEnabled val="1"/>
        </dgm:presLayoutVars>
      </dgm:prSet>
      <dgm:spPr/>
    </dgm:pt>
    <dgm:pt modelId="{8ABC12B8-25F7-414F-ADB6-6D9EEF03CF62}" type="pres">
      <dgm:prSet presAssocID="{46676840-4578-46E7-9CE4-739BE4CD0E7C}" presName="circleA" presStyleLbl="node1" presStyleIdx="2" presStyleCnt="3"/>
      <dgm:spPr/>
    </dgm:pt>
    <dgm:pt modelId="{0DED00CC-5944-4F9D-A1E7-6EA80EA9DBAA}" type="pres">
      <dgm:prSet presAssocID="{46676840-4578-46E7-9CE4-739BE4CD0E7C}" presName="spaceA" presStyleCnt="0"/>
      <dgm:spPr/>
    </dgm:pt>
  </dgm:ptLst>
  <dgm:cxnLst>
    <dgm:cxn modelId="{6BF2C164-E261-4416-B62D-D50D581BB5BD}" type="presOf" srcId="{4611CB6A-2392-4801-A1ED-2574EF9BF735}" destId="{E042A274-DE9E-4048-8956-B2BA4961B00F}" srcOrd="0" destOrd="0" presId="urn:microsoft.com/office/officeart/2005/8/layout/hProcess11"/>
    <dgm:cxn modelId="{C7772A55-A1B1-4F8A-9E00-7A8A68E70B79}" type="presOf" srcId="{588A213D-C2F4-48F2-9FB6-FFCFBC278FC4}" destId="{FD921B0D-BDBE-4431-B941-B5DF06C9031E}" srcOrd="0" destOrd="0" presId="urn:microsoft.com/office/officeart/2005/8/layout/hProcess11"/>
    <dgm:cxn modelId="{29EFEC58-723F-46FD-B509-830BCCA5241F}" srcId="{4611CB6A-2392-4801-A1ED-2574EF9BF735}" destId="{46676840-4578-46E7-9CE4-739BE4CD0E7C}" srcOrd="2" destOrd="0" parTransId="{035260BF-E79A-4960-ABC5-BB9C5A100E63}" sibTransId="{5C80E0A1-A763-47EE-A5AC-FF00497B3312}"/>
    <dgm:cxn modelId="{5BD8A9CD-2C3F-4066-AC3A-3B1F8AA0A39B}" srcId="{4611CB6A-2392-4801-A1ED-2574EF9BF735}" destId="{588A213D-C2F4-48F2-9FB6-FFCFBC278FC4}" srcOrd="1" destOrd="0" parTransId="{79E1FB4C-5D40-425C-A372-7CABFF440962}" sibTransId="{EED9B2D2-7193-465D-8C54-1E6D033CB719}"/>
    <dgm:cxn modelId="{3C5183DE-013C-4B76-A984-9C24FEA37965}" type="presOf" srcId="{46676840-4578-46E7-9CE4-739BE4CD0E7C}" destId="{D68D8664-28D2-41AE-A4A5-A713EDE9EF62}" srcOrd="0" destOrd="0" presId="urn:microsoft.com/office/officeart/2005/8/layout/hProcess11"/>
    <dgm:cxn modelId="{80A18FEF-0E27-49C8-A9E4-37704A88920B}" type="presOf" srcId="{0BA3BF11-3A47-4B48-8DD7-64E09469958A}" destId="{EAAAAAC4-01C4-4F76-898D-25B890C881B6}" srcOrd="0" destOrd="0" presId="urn:microsoft.com/office/officeart/2005/8/layout/hProcess11"/>
    <dgm:cxn modelId="{24CC9BF9-5486-4399-8774-4BD643FED9F0}" srcId="{4611CB6A-2392-4801-A1ED-2574EF9BF735}" destId="{0BA3BF11-3A47-4B48-8DD7-64E09469958A}" srcOrd="0" destOrd="0" parTransId="{2CB27292-C84C-4A72-9918-5C21DBCBD9E3}" sibTransId="{35FC8D43-C0A2-41E4-B459-A83054DDBEDD}"/>
    <dgm:cxn modelId="{EA8D5D50-373F-4C75-A68E-7B0359FF87F7}" type="presParOf" srcId="{E042A274-DE9E-4048-8956-B2BA4961B00F}" destId="{4CA1A258-0C79-4E7B-B3CC-982ECFC1502C}" srcOrd="0" destOrd="0" presId="urn:microsoft.com/office/officeart/2005/8/layout/hProcess11"/>
    <dgm:cxn modelId="{E87A7646-93AF-474F-A8A2-1A715B5CAC04}" type="presParOf" srcId="{E042A274-DE9E-4048-8956-B2BA4961B00F}" destId="{43764F6A-84DE-403D-B152-C004BC169EAC}" srcOrd="1" destOrd="0" presId="urn:microsoft.com/office/officeart/2005/8/layout/hProcess11"/>
    <dgm:cxn modelId="{6EA022D6-6844-499C-BCBC-9902F14D0E99}" type="presParOf" srcId="{43764F6A-84DE-403D-B152-C004BC169EAC}" destId="{3E4A1751-2DEB-48BB-A0E5-3D408D0643DE}" srcOrd="0" destOrd="0" presId="urn:microsoft.com/office/officeart/2005/8/layout/hProcess11"/>
    <dgm:cxn modelId="{BB62D75D-5F91-450F-91A5-0B4A119FB754}" type="presParOf" srcId="{3E4A1751-2DEB-48BB-A0E5-3D408D0643DE}" destId="{EAAAAAC4-01C4-4F76-898D-25B890C881B6}" srcOrd="0" destOrd="0" presId="urn:microsoft.com/office/officeart/2005/8/layout/hProcess11"/>
    <dgm:cxn modelId="{B4395EED-CA4F-46B0-AAA1-296685D1F2F0}" type="presParOf" srcId="{3E4A1751-2DEB-48BB-A0E5-3D408D0643DE}" destId="{F6DC5DCE-CE2A-492A-9826-83E356916BEC}" srcOrd="1" destOrd="0" presId="urn:microsoft.com/office/officeart/2005/8/layout/hProcess11"/>
    <dgm:cxn modelId="{BC9B11E2-CE75-4282-93DB-E87CBF68BA10}" type="presParOf" srcId="{3E4A1751-2DEB-48BB-A0E5-3D408D0643DE}" destId="{7EACE910-01B7-4B3B-987D-484E79B3FF59}" srcOrd="2" destOrd="0" presId="urn:microsoft.com/office/officeart/2005/8/layout/hProcess11"/>
    <dgm:cxn modelId="{506BC3B1-0342-4EEA-A327-C4D070D3B4D0}" type="presParOf" srcId="{43764F6A-84DE-403D-B152-C004BC169EAC}" destId="{02673095-8DB0-4354-84D8-39382A57F713}" srcOrd="1" destOrd="0" presId="urn:microsoft.com/office/officeart/2005/8/layout/hProcess11"/>
    <dgm:cxn modelId="{2FEEAEF7-C65C-4372-BD1F-53610E42C1AB}" type="presParOf" srcId="{43764F6A-84DE-403D-B152-C004BC169EAC}" destId="{41783476-FCB5-4695-B22F-316733D4C4AE}" srcOrd="2" destOrd="0" presId="urn:microsoft.com/office/officeart/2005/8/layout/hProcess11"/>
    <dgm:cxn modelId="{2DAC8184-6DB1-4B63-A85B-E41E46A1D017}" type="presParOf" srcId="{41783476-FCB5-4695-B22F-316733D4C4AE}" destId="{FD921B0D-BDBE-4431-B941-B5DF06C9031E}" srcOrd="0" destOrd="0" presId="urn:microsoft.com/office/officeart/2005/8/layout/hProcess11"/>
    <dgm:cxn modelId="{51BE2269-2333-4F17-A8D9-F703F34A9D86}" type="presParOf" srcId="{41783476-FCB5-4695-B22F-316733D4C4AE}" destId="{F55105D9-04B8-46E0-9685-84FF6810EB5D}" srcOrd="1" destOrd="0" presId="urn:microsoft.com/office/officeart/2005/8/layout/hProcess11"/>
    <dgm:cxn modelId="{B2E5642C-3BD3-4636-B094-15E446DEB7D2}" type="presParOf" srcId="{41783476-FCB5-4695-B22F-316733D4C4AE}" destId="{499294E1-65B6-4326-8042-2A0C780F7E6D}" srcOrd="2" destOrd="0" presId="urn:microsoft.com/office/officeart/2005/8/layout/hProcess11"/>
    <dgm:cxn modelId="{77450E59-9643-4ED5-A0A3-582B44408F4A}" type="presParOf" srcId="{43764F6A-84DE-403D-B152-C004BC169EAC}" destId="{B0999702-95D5-4619-B4F1-3184E3387D95}" srcOrd="3" destOrd="0" presId="urn:microsoft.com/office/officeart/2005/8/layout/hProcess11"/>
    <dgm:cxn modelId="{E79C5A98-97C2-4516-9CF5-0FE6D40A9F84}" type="presParOf" srcId="{43764F6A-84DE-403D-B152-C004BC169EAC}" destId="{A8F88DA7-CFD3-4BDE-B25C-CE9C9AD45765}" srcOrd="4" destOrd="0" presId="urn:microsoft.com/office/officeart/2005/8/layout/hProcess11"/>
    <dgm:cxn modelId="{AD419121-50F3-4238-8AC1-DB91AFD6EE7D}" type="presParOf" srcId="{A8F88DA7-CFD3-4BDE-B25C-CE9C9AD45765}" destId="{D68D8664-28D2-41AE-A4A5-A713EDE9EF62}" srcOrd="0" destOrd="0" presId="urn:microsoft.com/office/officeart/2005/8/layout/hProcess11"/>
    <dgm:cxn modelId="{B602A484-0251-432B-A7C2-AEECC4AB7252}" type="presParOf" srcId="{A8F88DA7-CFD3-4BDE-B25C-CE9C9AD45765}" destId="{8ABC12B8-25F7-414F-ADB6-6D9EEF03CF62}" srcOrd="1" destOrd="0" presId="urn:microsoft.com/office/officeart/2005/8/layout/hProcess11"/>
    <dgm:cxn modelId="{FED44C90-5CC6-4406-954A-2D98B852FA3C}" type="presParOf" srcId="{A8F88DA7-CFD3-4BDE-B25C-CE9C9AD45765}" destId="{0DED00CC-5944-4F9D-A1E7-6EA80EA9DBA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998606-0392-40DA-84E2-8F0A13B4B728}"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fr-FR"/>
        </a:p>
      </dgm:t>
    </dgm:pt>
    <dgm:pt modelId="{05F1E7C1-8BEC-4E52-AB24-6C1F2C23DFD5}">
      <dgm:prSet phldrT="[Texte]"/>
      <dgm:spPr/>
      <dgm:t>
        <a:bodyPr/>
        <a:lstStyle/>
        <a:p>
          <a:r>
            <a:rPr lang="fr-FR" b="1" dirty="0"/>
            <a:t>Proscrire les emplois du temps avec un partage du pôle thématique et du pôle méthodologique entre deux professeurs </a:t>
          </a:r>
        </a:p>
        <a:p>
          <a:r>
            <a:rPr lang="fr-FR" dirty="0"/>
            <a:t>=&gt; organisation impossible dans la perspective d’épreuves prévues en mars. </a:t>
          </a:r>
        </a:p>
      </dgm:t>
    </dgm:pt>
    <dgm:pt modelId="{FB5BB03A-4944-4C90-8D44-1C0946E5C214}" type="parTrans" cxnId="{B8F71377-895B-4C39-9930-4C728BF6F0E7}">
      <dgm:prSet/>
      <dgm:spPr/>
      <dgm:t>
        <a:bodyPr/>
        <a:lstStyle/>
        <a:p>
          <a:endParaRPr lang="fr-FR"/>
        </a:p>
      </dgm:t>
    </dgm:pt>
    <dgm:pt modelId="{DE79B568-C836-4465-97AE-7D4FB2D18212}" type="sibTrans" cxnId="{B8F71377-895B-4C39-9930-4C728BF6F0E7}">
      <dgm:prSet/>
      <dgm:spPr/>
      <dgm:t>
        <a:bodyPr/>
        <a:lstStyle/>
        <a:p>
          <a:endParaRPr lang="fr-FR"/>
        </a:p>
      </dgm:t>
    </dgm:pt>
    <dgm:pt modelId="{E18F7F5E-1D76-468C-9E55-5B46E3FBF7DB}">
      <dgm:prSet phldrT="[Texte]"/>
      <dgm:spPr/>
      <dgm:t>
        <a:bodyPr/>
        <a:lstStyle/>
        <a:p>
          <a:r>
            <a:rPr lang="fr-FR" dirty="0"/>
            <a:t>Penser en équipe la </a:t>
          </a:r>
          <a:r>
            <a:rPr lang="fr-FR" b="1" dirty="0"/>
            <a:t>progressivité des évaluations sommatives </a:t>
          </a:r>
          <a:r>
            <a:rPr lang="fr-FR" dirty="0"/>
            <a:t>du cycle terminal</a:t>
          </a:r>
        </a:p>
      </dgm:t>
    </dgm:pt>
    <dgm:pt modelId="{A6C9901E-EB2F-42FC-A494-CBC1D2CF32E9}" type="parTrans" cxnId="{1DA09BCE-8FF0-4A3C-8A0B-65078BA940B4}">
      <dgm:prSet/>
      <dgm:spPr/>
      <dgm:t>
        <a:bodyPr/>
        <a:lstStyle/>
        <a:p>
          <a:endParaRPr lang="fr-FR"/>
        </a:p>
      </dgm:t>
    </dgm:pt>
    <dgm:pt modelId="{54ACCAB6-BE84-4E54-8434-1D586D472F1A}" type="sibTrans" cxnId="{1DA09BCE-8FF0-4A3C-8A0B-65078BA940B4}">
      <dgm:prSet/>
      <dgm:spPr/>
      <dgm:t>
        <a:bodyPr/>
        <a:lstStyle/>
        <a:p>
          <a:endParaRPr lang="fr-FR"/>
        </a:p>
      </dgm:t>
    </dgm:pt>
    <dgm:pt modelId="{04287C5D-2713-4431-B3CA-0B7C8A8A82A3}">
      <dgm:prSet/>
      <dgm:spPr/>
      <dgm:t>
        <a:bodyPr/>
        <a:lstStyle/>
        <a:p>
          <a:r>
            <a:rPr lang="fr-FR" dirty="0"/>
            <a:t>Lancer la </a:t>
          </a:r>
          <a:r>
            <a:rPr lang="fr-FR" b="1" dirty="0"/>
            <a:t>réflexion sur le GO dans la deuxième partie de la classe de Première</a:t>
          </a:r>
          <a:endParaRPr lang="fr-FR" dirty="0"/>
        </a:p>
      </dgm:t>
    </dgm:pt>
    <dgm:pt modelId="{24F725F9-08E6-4DDB-B8A3-5913F67A18B5}" type="parTrans" cxnId="{984EF524-5090-461F-92C0-99A6B670109E}">
      <dgm:prSet/>
      <dgm:spPr/>
      <dgm:t>
        <a:bodyPr/>
        <a:lstStyle/>
        <a:p>
          <a:endParaRPr lang="fr-FR"/>
        </a:p>
      </dgm:t>
    </dgm:pt>
    <dgm:pt modelId="{89A53B36-C601-46A3-9D29-1FF076BF4BDE}" type="sibTrans" cxnId="{984EF524-5090-461F-92C0-99A6B670109E}">
      <dgm:prSet/>
      <dgm:spPr/>
      <dgm:t>
        <a:bodyPr/>
        <a:lstStyle/>
        <a:p>
          <a:endParaRPr lang="fr-FR"/>
        </a:p>
      </dgm:t>
    </dgm:pt>
    <dgm:pt modelId="{97841A9E-F853-49CA-AD69-48B9FD65BC01}" type="pres">
      <dgm:prSet presAssocID="{C6998606-0392-40DA-84E2-8F0A13B4B728}" presName="Name0" presStyleCnt="0">
        <dgm:presLayoutVars>
          <dgm:chMax val="7"/>
          <dgm:chPref val="7"/>
          <dgm:dir/>
        </dgm:presLayoutVars>
      </dgm:prSet>
      <dgm:spPr/>
    </dgm:pt>
    <dgm:pt modelId="{C50B40F1-B0F4-44EF-8A09-F0AA08EF6973}" type="pres">
      <dgm:prSet presAssocID="{C6998606-0392-40DA-84E2-8F0A13B4B728}" presName="Name1" presStyleCnt="0"/>
      <dgm:spPr/>
    </dgm:pt>
    <dgm:pt modelId="{29693114-AC56-4E30-9A3E-826350321E01}" type="pres">
      <dgm:prSet presAssocID="{C6998606-0392-40DA-84E2-8F0A13B4B728}" presName="cycle" presStyleCnt="0"/>
      <dgm:spPr/>
    </dgm:pt>
    <dgm:pt modelId="{52069FF1-7664-4E43-AA66-50346A555C96}" type="pres">
      <dgm:prSet presAssocID="{C6998606-0392-40DA-84E2-8F0A13B4B728}" presName="srcNode" presStyleLbl="node1" presStyleIdx="0" presStyleCnt="3"/>
      <dgm:spPr/>
    </dgm:pt>
    <dgm:pt modelId="{DC6AA609-B2F4-4929-97D5-1AF7C1439A36}" type="pres">
      <dgm:prSet presAssocID="{C6998606-0392-40DA-84E2-8F0A13B4B728}" presName="conn" presStyleLbl="parChTrans1D2" presStyleIdx="0" presStyleCnt="1"/>
      <dgm:spPr/>
    </dgm:pt>
    <dgm:pt modelId="{2B3700CB-666D-4603-8BB7-11B60D79D178}" type="pres">
      <dgm:prSet presAssocID="{C6998606-0392-40DA-84E2-8F0A13B4B728}" presName="extraNode" presStyleLbl="node1" presStyleIdx="0" presStyleCnt="3"/>
      <dgm:spPr/>
    </dgm:pt>
    <dgm:pt modelId="{B2020012-B172-4813-8DEB-8AF86ACB5742}" type="pres">
      <dgm:prSet presAssocID="{C6998606-0392-40DA-84E2-8F0A13B4B728}" presName="dstNode" presStyleLbl="node1" presStyleIdx="0" presStyleCnt="3"/>
      <dgm:spPr/>
    </dgm:pt>
    <dgm:pt modelId="{7179F398-2A38-47C4-B901-8A6F41E60642}" type="pres">
      <dgm:prSet presAssocID="{05F1E7C1-8BEC-4E52-AB24-6C1F2C23DFD5}" presName="text_1" presStyleLbl="node1" presStyleIdx="0" presStyleCnt="3" custScaleY="171711">
        <dgm:presLayoutVars>
          <dgm:bulletEnabled val="1"/>
        </dgm:presLayoutVars>
      </dgm:prSet>
      <dgm:spPr/>
    </dgm:pt>
    <dgm:pt modelId="{0EBF6969-43B5-463D-AFF1-0968959C2911}" type="pres">
      <dgm:prSet presAssocID="{05F1E7C1-8BEC-4E52-AB24-6C1F2C23DFD5}" presName="accent_1" presStyleCnt="0"/>
      <dgm:spPr/>
    </dgm:pt>
    <dgm:pt modelId="{1963EE69-778E-4BA5-9618-3CD4F08046C1}" type="pres">
      <dgm:prSet presAssocID="{05F1E7C1-8BEC-4E52-AB24-6C1F2C23DFD5}" presName="accentRepeatNode" presStyleLbl="solidFgAcc1" presStyleIdx="0" presStyleCnt="3"/>
      <dgm:spPr/>
    </dgm:pt>
    <dgm:pt modelId="{36FA4148-702A-4E73-8AEA-7DEA1842FD4D}" type="pres">
      <dgm:prSet presAssocID="{E18F7F5E-1D76-468C-9E55-5B46E3FBF7DB}" presName="text_2" presStyleLbl="node1" presStyleIdx="1" presStyleCnt="3" custScaleY="134602" custLinFactNeighborX="626" custLinFactNeighborY="22392">
        <dgm:presLayoutVars>
          <dgm:bulletEnabled val="1"/>
        </dgm:presLayoutVars>
      </dgm:prSet>
      <dgm:spPr/>
    </dgm:pt>
    <dgm:pt modelId="{1588958E-786F-4C6D-A1CF-706286EF61D1}" type="pres">
      <dgm:prSet presAssocID="{E18F7F5E-1D76-468C-9E55-5B46E3FBF7DB}" presName="accent_2" presStyleCnt="0"/>
      <dgm:spPr/>
    </dgm:pt>
    <dgm:pt modelId="{18778A95-E27C-4609-89A3-E578024EBC82}" type="pres">
      <dgm:prSet presAssocID="{E18F7F5E-1D76-468C-9E55-5B46E3FBF7DB}" presName="accentRepeatNode" presStyleLbl="solidFgAcc1" presStyleIdx="1" presStyleCnt="3" custLinFactNeighborX="-5512" custLinFactNeighborY="17914"/>
      <dgm:spPr/>
    </dgm:pt>
    <dgm:pt modelId="{DDACEAEE-0F07-4D81-B1A7-DA41397329B0}" type="pres">
      <dgm:prSet presAssocID="{04287C5D-2713-4431-B3CA-0B7C8A8A82A3}" presName="text_3" presStyleLbl="node1" presStyleIdx="2" presStyleCnt="3" custScaleY="144648" custLinFactNeighborX="606" custLinFactNeighborY="25837">
        <dgm:presLayoutVars>
          <dgm:bulletEnabled val="1"/>
        </dgm:presLayoutVars>
      </dgm:prSet>
      <dgm:spPr/>
    </dgm:pt>
    <dgm:pt modelId="{73AB5D69-6DE1-43A4-86A9-DA3A144AA77E}" type="pres">
      <dgm:prSet presAssocID="{04287C5D-2713-4431-B3CA-0B7C8A8A82A3}" presName="accent_3" presStyleCnt="0"/>
      <dgm:spPr/>
    </dgm:pt>
    <dgm:pt modelId="{45EAA87F-2174-4B6A-B0F6-87F382DA76C9}" type="pres">
      <dgm:prSet presAssocID="{04287C5D-2713-4431-B3CA-0B7C8A8A82A3}" presName="accentRepeatNode" presStyleLbl="solidFgAcc1" presStyleIdx="2" presStyleCnt="3" custLinFactNeighborX="-5550" custLinFactNeighborY="22048"/>
      <dgm:spPr/>
    </dgm:pt>
  </dgm:ptLst>
  <dgm:cxnLst>
    <dgm:cxn modelId="{4A174116-2539-4A00-A777-A48DA1ECDA9E}" type="presOf" srcId="{DE79B568-C836-4465-97AE-7D4FB2D18212}" destId="{DC6AA609-B2F4-4929-97D5-1AF7C1439A36}" srcOrd="0" destOrd="0" presId="urn:microsoft.com/office/officeart/2008/layout/VerticalCurvedList"/>
    <dgm:cxn modelId="{984EF524-5090-461F-92C0-99A6B670109E}" srcId="{C6998606-0392-40DA-84E2-8F0A13B4B728}" destId="{04287C5D-2713-4431-B3CA-0B7C8A8A82A3}" srcOrd="2" destOrd="0" parTransId="{24F725F9-08E6-4DDB-B8A3-5913F67A18B5}" sibTransId="{89A53B36-C601-46A3-9D29-1FF076BF4BDE}"/>
    <dgm:cxn modelId="{9084C73B-FB80-49E8-A4CC-7E77CCDDC170}" type="presOf" srcId="{05F1E7C1-8BEC-4E52-AB24-6C1F2C23DFD5}" destId="{7179F398-2A38-47C4-B901-8A6F41E60642}" srcOrd="0" destOrd="0" presId="urn:microsoft.com/office/officeart/2008/layout/VerticalCurvedList"/>
    <dgm:cxn modelId="{B8F71377-895B-4C39-9930-4C728BF6F0E7}" srcId="{C6998606-0392-40DA-84E2-8F0A13B4B728}" destId="{05F1E7C1-8BEC-4E52-AB24-6C1F2C23DFD5}" srcOrd="0" destOrd="0" parTransId="{FB5BB03A-4944-4C90-8D44-1C0946E5C214}" sibTransId="{DE79B568-C836-4465-97AE-7D4FB2D18212}"/>
    <dgm:cxn modelId="{4F587A57-298F-4B57-8C6C-D5355FFD223A}" type="presOf" srcId="{C6998606-0392-40DA-84E2-8F0A13B4B728}" destId="{97841A9E-F853-49CA-AD69-48B9FD65BC01}" srcOrd="0" destOrd="0" presId="urn:microsoft.com/office/officeart/2008/layout/VerticalCurvedList"/>
    <dgm:cxn modelId="{74E51E7A-5767-4DA2-9224-4A4EA7F398E0}" type="presOf" srcId="{04287C5D-2713-4431-B3CA-0B7C8A8A82A3}" destId="{DDACEAEE-0F07-4D81-B1A7-DA41397329B0}" srcOrd="0" destOrd="0" presId="urn:microsoft.com/office/officeart/2008/layout/VerticalCurvedList"/>
    <dgm:cxn modelId="{1DA09BCE-8FF0-4A3C-8A0B-65078BA940B4}" srcId="{C6998606-0392-40DA-84E2-8F0A13B4B728}" destId="{E18F7F5E-1D76-468C-9E55-5B46E3FBF7DB}" srcOrd="1" destOrd="0" parTransId="{A6C9901E-EB2F-42FC-A494-CBC1D2CF32E9}" sibTransId="{54ACCAB6-BE84-4E54-8434-1D586D472F1A}"/>
    <dgm:cxn modelId="{C83EA0F8-9379-4871-9233-EF73BFF2F5F9}" type="presOf" srcId="{E18F7F5E-1D76-468C-9E55-5B46E3FBF7DB}" destId="{36FA4148-702A-4E73-8AEA-7DEA1842FD4D}" srcOrd="0" destOrd="0" presId="urn:microsoft.com/office/officeart/2008/layout/VerticalCurvedList"/>
    <dgm:cxn modelId="{E1CB4EF7-C671-495F-B300-CD4E67C2DC50}" type="presParOf" srcId="{97841A9E-F853-49CA-AD69-48B9FD65BC01}" destId="{C50B40F1-B0F4-44EF-8A09-F0AA08EF6973}" srcOrd="0" destOrd="0" presId="urn:microsoft.com/office/officeart/2008/layout/VerticalCurvedList"/>
    <dgm:cxn modelId="{E5441E3E-4D58-42D3-9867-59AECBED5187}" type="presParOf" srcId="{C50B40F1-B0F4-44EF-8A09-F0AA08EF6973}" destId="{29693114-AC56-4E30-9A3E-826350321E01}" srcOrd="0" destOrd="0" presId="urn:microsoft.com/office/officeart/2008/layout/VerticalCurvedList"/>
    <dgm:cxn modelId="{96C3F91B-1C4C-40AA-8197-74A950D48479}" type="presParOf" srcId="{29693114-AC56-4E30-9A3E-826350321E01}" destId="{52069FF1-7664-4E43-AA66-50346A555C96}" srcOrd="0" destOrd="0" presId="urn:microsoft.com/office/officeart/2008/layout/VerticalCurvedList"/>
    <dgm:cxn modelId="{1B60D38A-3DEE-412E-A440-C58934A99369}" type="presParOf" srcId="{29693114-AC56-4E30-9A3E-826350321E01}" destId="{DC6AA609-B2F4-4929-97D5-1AF7C1439A36}" srcOrd="1" destOrd="0" presId="urn:microsoft.com/office/officeart/2008/layout/VerticalCurvedList"/>
    <dgm:cxn modelId="{4D63D1D1-9AAE-45BE-8DD4-4FA2F44E3F7E}" type="presParOf" srcId="{29693114-AC56-4E30-9A3E-826350321E01}" destId="{2B3700CB-666D-4603-8BB7-11B60D79D178}" srcOrd="2" destOrd="0" presId="urn:microsoft.com/office/officeart/2008/layout/VerticalCurvedList"/>
    <dgm:cxn modelId="{0C3471BA-7C44-40B4-A9B2-7C3CECC716D4}" type="presParOf" srcId="{29693114-AC56-4E30-9A3E-826350321E01}" destId="{B2020012-B172-4813-8DEB-8AF86ACB5742}" srcOrd="3" destOrd="0" presId="urn:microsoft.com/office/officeart/2008/layout/VerticalCurvedList"/>
    <dgm:cxn modelId="{4275F524-D2B5-4314-B4A9-FD33D3E93DC1}" type="presParOf" srcId="{C50B40F1-B0F4-44EF-8A09-F0AA08EF6973}" destId="{7179F398-2A38-47C4-B901-8A6F41E60642}" srcOrd="1" destOrd="0" presId="urn:microsoft.com/office/officeart/2008/layout/VerticalCurvedList"/>
    <dgm:cxn modelId="{D547C41A-DAE6-40BF-9B99-A538412BC0B0}" type="presParOf" srcId="{C50B40F1-B0F4-44EF-8A09-F0AA08EF6973}" destId="{0EBF6969-43B5-463D-AFF1-0968959C2911}" srcOrd="2" destOrd="0" presId="urn:microsoft.com/office/officeart/2008/layout/VerticalCurvedList"/>
    <dgm:cxn modelId="{6D90EEB2-2EE8-44F2-A89A-2ED2964BB4A6}" type="presParOf" srcId="{0EBF6969-43B5-463D-AFF1-0968959C2911}" destId="{1963EE69-778E-4BA5-9618-3CD4F08046C1}" srcOrd="0" destOrd="0" presId="urn:microsoft.com/office/officeart/2008/layout/VerticalCurvedList"/>
    <dgm:cxn modelId="{9E54520B-24AF-41A0-906A-D3E2F38B308E}" type="presParOf" srcId="{C50B40F1-B0F4-44EF-8A09-F0AA08EF6973}" destId="{36FA4148-702A-4E73-8AEA-7DEA1842FD4D}" srcOrd="3" destOrd="0" presId="urn:microsoft.com/office/officeart/2008/layout/VerticalCurvedList"/>
    <dgm:cxn modelId="{B88D3866-C93A-4A35-A33C-36E56F348EF6}" type="presParOf" srcId="{C50B40F1-B0F4-44EF-8A09-F0AA08EF6973}" destId="{1588958E-786F-4C6D-A1CF-706286EF61D1}" srcOrd="4" destOrd="0" presId="urn:microsoft.com/office/officeart/2008/layout/VerticalCurvedList"/>
    <dgm:cxn modelId="{1ABDE626-4751-45BD-8EDA-8EEB31F4475C}" type="presParOf" srcId="{1588958E-786F-4C6D-A1CF-706286EF61D1}" destId="{18778A95-E27C-4609-89A3-E578024EBC82}" srcOrd="0" destOrd="0" presId="urn:microsoft.com/office/officeart/2008/layout/VerticalCurvedList"/>
    <dgm:cxn modelId="{2069564B-B466-4AA6-8FEB-4305AD150BD9}" type="presParOf" srcId="{C50B40F1-B0F4-44EF-8A09-F0AA08EF6973}" destId="{DDACEAEE-0F07-4D81-B1A7-DA41397329B0}" srcOrd="5" destOrd="0" presId="urn:microsoft.com/office/officeart/2008/layout/VerticalCurvedList"/>
    <dgm:cxn modelId="{87A72B51-AE3E-4C99-9583-BB9C5C793568}" type="presParOf" srcId="{C50B40F1-B0F4-44EF-8A09-F0AA08EF6973}" destId="{73AB5D69-6DE1-43A4-86A9-DA3A144AA77E}" srcOrd="6" destOrd="0" presId="urn:microsoft.com/office/officeart/2008/layout/VerticalCurvedList"/>
    <dgm:cxn modelId="{E129B595-2477-4EF7-A799-2CB267027A08}" type="presParOf" srcId="{73AB5D69-6DE1-43A4-86A9-DA3A144AA77E}" destId="{45EAA87F-2174-4B6A-B0F6-87F382DA76C9}"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A1A258-0C79-4E7B-B3CC-982ECFC1502C}">
      <dsp:nvSpPr>
        <dsp:cNvPr id="0" name=""/>
        <dsp:cNvSpPr/>
      </dsp:nvSpPr>
      <dsp:spPr>
        <a:xfrm>
          <a:off x="0" y="1327628"/>
          <a:ext cx="10515600" cy="1740535"/>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AAAAC4-01C4-4F76-898D-25B890C881B6}">
      <dsp:nvSpPr>
        <dsp:cNvPr id="0" name=""/>
        <dsp:cNvSpPr/>
      </dsp:nvSpPr>
      <dsp:spPr>
        <a:xfrm>
          <a:off x="0" y="2367"/>
          <a:ext cx="3049934" cy="1740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227584" rIns="227584" bIns="227584" numCol="1" spcCol="1270" anchor="b" anchorCtr="0">
          <a:noAutofit/>
        </a:bodyPr>
        <a:lstStyle/>
        <a:p>
          <a:pPr marL="0" lvl="0" indent="0" algn="ctr" defTabSz="1422400">
            <a:lnSpc>
              <a:spcPct val="90000"/>
            </a:lnSpc>
            <a:spcBef>
              <a:spcPct val="0"/>
            </a:spcBef>
            <a:spcAft>
              <a:spcPct val="35000"/>
            </a:spcAft>
            <a:buNone/>
          </a:pPr>
          <a:r>
            <a:rPr lang="fr-FR" sz="3200" kern="1200" dirty="0">
              <a:solidFill>
                <a:schemeClr val="accent1"/>
              </a:solidFill>
            </a:rPr>
            <a:t>Février 2021</a:t>
          </a:r>
        </a:p>
      </dsp:txBody>
      <dsp:txXfrm>
        <a:off x="0" y="2367"/>
        <a:ext cx="3049934" cy="1740535"/>
      </dsp:txXfrm>
    </dsp:sp>
    <dsp:sp modelId="{F6DC5DCE-CE2A-492A-9826-83E356916BEC}">
      <dsp:nvSpPr>
        <dsp:cNvPr id="0" name=""/>
        <dsp:cNvSpPr/>
      </dsp:nvSpPr>
      <dsp:spPr>
        <a:xfrm>
          <a:off x="1312021" y="1958102"/>
          <a:ext cx="435133" cy="43513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921B0D-BDBE-4431-B941-B5DF06C9031E}">
      <dsp:nvSpPr>
        <dsp:cNvPr id="0" name=""/>
        <dsp:cNvSpPr/>
      </dsp:nvSpPr>
      <dsp:spPr>
        <a:xfrm>
          <a:off x="3207052" y="2610802"/>
          <a:ext cx="3049934" cy="1740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3832" tIns="433832" rIns="433832" bIns="433832" numCol="1" spcCol="1270" anchor="t" anchorCtr="0">
          <a:noAutofit/>
        </a:bodyPr>
        <a:lstStyle/>
        <a:p>
          <a:pPr marL="0" lvl="0" indent="0" algn="ctr" defTabSz="2711450">
            <a:lnSpc>
              <a:spcPct val="90000"/>
            </a:lnSpc>
            <a:spcBef>
              <a:spcPct val="0"/>
            </a:spcBef>
            <a:spcAft>
              <a:spcPct val="35000"/>
            </a:spcAft>
            <a:buNone/>
          </a:pPr>
          <a:endParaRPr lang="fr-FR" sz="6100" kern="1200" dirty="0"/>
        </a:p>
      </dsp:txBody>
      <dsp:txXfrm>
        <a:off x="3207052" y="2610802"/>
        <a:ext cx="3049934" cy="1740535"/>
      </dsp:txXfrm>
    </dsp:sp>
    <dsp:sp modelId="{F55105D9-04B8-46E0-9685-84FF6810EB5D}">
      <dsp:nvSpPr>
        <dsp:cNvPr id="0" name=""/>
        <dsp:cNvSpPr/>
      </dsp:nvSpPr>
      <dsp:spPr>
        <a:xfrm>
          <a:off x="4514453" y="1958102"/>
          <a:ext cx="435133" cy="43513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8D8664-28D2-41AE-A4A5-A713EDE9EF62}">
      <dsp:nvSpPr>
        <dsp:cNvPr id="0" name=""/>
        <dsp:cNvSpPr/>
      </dsp:nvSpPr>
      <dsp:spPr>
        <a:xfrm>
          <a:off x="6669643" y="80360"/>
          <a:ext cx="3049934" cy="1740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227584" rIns="227584" bIns="227584" numCol="1" spcCol="1270" anchor="b" anchorCtr="0">
          <a:noAutofit/>
        </a:bodyPr>
        <a:lstStyle/>
        <a:p>
          <a:pPr marL="0" lvl="0" indent="0" algn="ctr" defTabSz="1422400">
            <a:lnSpc>
              <a:spcPct val="90000"/>
            </a:lnSpc>
            <a:spcBef>
              <a:spcPct val="0"/>
            </a:spcBef>
            <a:spcAft>
              <a:spcPct val="35000"/>
            </a:spcAft>
            <a:buNone/>
          </a:pPr>
          <a:r>
            <a:rPr lang="fr-FR" sz="3200" kern="1200" dirty="0">
              <a:solidFill>
                <a:schemeClr val="accent1"/>
              </a:solidFill>
            </a:rPr>
            <a:t>Juin</a:t>
          </a:r>
          <a:r>
            <a:rPr lang="fr-FR" sz="3200" kern="1200" baseline="0" dirty="0">
              <a:solidFill>
                <a:schemeClr val="accent1"/>
              </a:solidFill>
            </a:rPr>
            <a:t> 2021</a:t>
          </a:r>
          <a:endParaRPr lang="fr-FR" sz="3200" kern="1200" dirty="0">
            <a:solidFill>
              <a:schemeClr val="accent1"/>
            </a:solidFill>
          </a:endParaRPr>
        </a:p>
      </dsp:txBody>
      <dsp:txXfrm>
        <a:off x="6669643" y="80360"/>
        <a:ext cx="3049934" cy="1740535"/>
      </dsp:txXfrm>
    </dsp:sp>
    <dsp:sp modelId="{8ABC12B8-25F7-414F-ADB6-6D9EEF03CF62}">
      <dsp:nvSpPr>
        <dsp:cNvPr id="0" name=""/>
        <dsp:cNvSpPr/>
      </dsp:nvSpPr>
      <dsp:spPr>
        <a:xfrm>
          <a:off x="7716884" y="1958102"/>
          <a:ext cx="435133" cy="43513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6AA609-B2F4-4929-97D5-1AF7C1439A36}">
      <dsp:nvSpPr>
        <dsp:cNvPr id="0" name=""/>
        <dsp:cNvSpPr/>
      </dsp:nvSpPr>
      <dsp:spPr>
        <a:xfrm>
          <a:off x="-4919424" y="-753830"/>
          <a:ext cx="5858998" cy="5858998"/>
        </a:xfrm>
        <a:prstGeom prst="blockArc">
          <a:avLst>
            <a:gd name="adj1" fmla="val 18900000"/>
            <a:gd name="adj2" fmla="val 2700000"/>
            <a:gd name="adj3" fmla="val 369"/>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79F398-2A38-47C4-B901-8A6F41E60642}">
      <dsp:nvSpPr>
        <dsp:cNvPr id="0" name=""/>
        <dsp:cNvSpPr/>
      </dsp:nvSpPr>
      <dsp:spPr>
        <a:xfrm>
          <a:off x="604289" y="123095"/>
          <a:ext cx="9851585" cy="149434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0775" tIns="58420" rIns="58420" bIns="58420" numCol="1" spcCol="1270" anchor="ctr" anchorCtr="0">
          <a:noAutofit/>
        </a:bodyPr>
        <a:lstStyle/>
        <a:p>
          <a:pPr marL="0" lvl="0" indent="0" algn="l" defTabSz="1022350">
            <a:lnSpc>
              <a:spcPct val="90000"/>
            </a:lnSpc>
            <a:spcBef>
              <a:spcPct val="0"/>
            </a:spcBef>
            <a:spcAft>
              <a:spcPct val="35000"/>
            </a:spcAft>
            <a:buNone/>
          </a:pPr>
          <a:r>
            <a:rPr lang="fr-FR" sz="2300" b="1" kern="1200" dirty="0"/>
            <a:t>Proscrire les emplois du temps avec un partage du pôle thématique et du pôle méthodologique entre deux professeurs </a:t>
          </a:r>
        </a:p>
        <a:p>
          <a:pPr marL="0" lvl="0" indent="0" algn="l" defTabSz="1022350">
            <a:lnSpc>
              <a:spcPct val="90000"/>
            </a:lnSpc>
            <a:spcBef>
              <a:spcPct val="0"/>
            </a:spcBef>
            <a:spcAft>
              <a:spcPct val="35000"/>
            </a:spcAft>
            <a:buNone/>
          </a:pPr>
          <a:r>
            <a:rPr lang="fr-FR" sz="2300" kern="1200" dirty="0"/>
            <a:t>=&gt; organisation impossible dans la perspective d’épreuves prévues en mars. </a:t>
          </a:r>
        </a:p>
      </dsp:txBody>
      <dsp:txXfrm>
        <a:off x="604289" y="123095"/>
        <a:ext cx="9851585" cy="1494345"/>
      </dsp:txXfrm>
    </dsp:sp>
    <dsp:sp modelId="{1963EE69-778E-4BA5-9618-3CD4F08046C1}">
      <dsp:nvSpPr>
        <dsp:cNvPr id="0" name=""/>
        <dsp:cNvSpPr/>
      </dsp:nvSpPr>
      <dsp:spPr>
        <a:xfrm>
          <a:off x="60372" y="326350"/>
          <a:ext cx="1087834" cy="108783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6FA4148-702A-4E73-8AEA-7DEA1842FD4D}">
      <dsp:nvSpPr>
        <dsp:cNvPr id="0" name=""/>
        <dsp:cNvSpPr/>
      </dsp:nvSpPr>
      <dsp:spPr>
        <a:xfrm>
          <a:off x="980322" y="1784840"/>
          <a:ext cx="9535243" cy="117139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0775" tIns="58420" rIns="58420" bIns="58420" numCol="1" spcCol="1270" anchor="ctr" anchorCtr="0">
          <a:noAutofit/>
        </a:bodyPr>
        <a:lstStyle/>
        <a:p>
          <a:pPr marL="0" lvl="0" indent="0" algn="l" defTabSz="1022350">
            <a:lnSpc>
              <a:spcPct val="90000"/>
            </a:lnSpc>
            <a:spcBef>
              <a:spcPct val="0"/>
            </a:spcBef>
            <a:spcAft>
              <a:spcPct val="35000"/>
            </a:spcAft>
            <a:buNone/>
          </a:pPr>
          <a:r>
            <a:rPr lang="fr-FR" sz="2300" kern="1200" dirty="0"/>
            <a:t>Penser en équipe la </a:t>
          </a:r>
          <a:r>
            <a:rPr lang="fr-FR" sz="2300" b="1" kern="1200" dirty="0"/>
            <a:t>progressivité des évaluations sommatives </a:t>
          </a:r>
          <a:r>
            <a:rPr lang="fr-FR" sz="2300" kern="1200" dirty="0"/>
            <a:t>du cycle terminal</a:t>
          </a:r>
        </a:p>
      </dsp:txBody>
      <dsp:txXfrm>
        <a:off x="980322" y="1784840"/>
        <a:ext cx="9535243" cy="1171397"/>
      </dsp:txXfrm>
    </dsp:sp>
    <dsp:sp modelId="{18778A95-E27C-4609-89A3-E578024EBC82}">
      <dsp:nvSpPr>
        <dsp:cNvPr id="0" name=""/>
        <dsp:cNvSpPr/>
      </dsp:nvSpPr>
      <dsp:spPr>
        <a:xfrm>
          <a:off x="316752" y="1826626"/>
          <a:ext cx="1087834" cy="108783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DACEAEE-0F07-4D81-B1A7-DA41397329B0}">
      <dsp:nvSpPr>
        <dsp:cNvPr id="0" name=""/>
        <dsp:cNvSpPr/>
      </dsp:nvSpPr>
      <dsp:spPr>
        <a:xfrm>
          <a:off x="663990" y="3076509"/>
          <a:ext cx="9851585" cy="125882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0775" tIns="58420" rIns="58420" bIns="58420" numCol="1" spcCol="1270" anchor="ctr" anchorCtr="0">
          <a:noAutofit/>
        </a:bodyPr>
        <a:lstStyle/>
        <a:p>
          <a:pPr marL="0" lvl="0" indent="0" algn="l" defTabSz="1022350">
            <a:lnSpc>
              <a:spcPct val="90000"/>
            </a:lnSpc>
            <a:spcBef>
              <a:spcPct val="0"/>
            </a:spcBef>
            <a:spcAft>
              <a:spcPct val="35000"/>
            </a:spcAft>
            <a:buNone/>
          </a:pPr>
          <a:r>
            <a:rPr lang="fr-FR" sz="2300" kern="1200" dirty="0"/>
            <a:t>Lancer la </a:t>
          </a:r>
          <a:r>
            <a:rPr lang="fr-FR" sz="2300" b="1" kern="1200" dirty="0"/>
            <a:t>réflexion sur le GO dans la deuxième partie de la classe de Première</a:t>
          </a:r>
          <a:endParaRPr lang="fr-FR" sz="2300" kern="1200" dirty="0"/>
        </a:p>
      </dsp:txBody>
      <dsp:txXfrm>
        <a:off x="663990" y="3076509"/>
        <a:ext cx="9851585" cy="1258824"/>
      </dsp:txXfrm>
    </dsp:sp>
    <dsp:sp modelId="{45EAA87F-2174-4B6A-B0F6-87F382DA76C9}">
      <dsp:nvSpPr>
        <dsp:cNvPr id="0" name=""/>
        <dsp:cNvSpPr/>
      </dsp:nvSpPr>
      <dsp:spPr>
        <a:xfrm>
          <a:off x="0" y="3176998"/>
          <a:ext cx="1087834" cy="108783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1357E9-B9FB-4FC1-8B9D-DFD8AB736C67}" type="datetimeFigureOut">
              <a:rPr lang="fr-FR" smtClean="0"/>
              <a:t>10/03/2021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AF3731-B3B0-4495-858E-4EB727BA1979}" type="slidenum">
              <a:rPr lang="fr-FR" smtClean="0"/>
              <a:t>‹N°›</a:t>
            </a:fld>
            <a:endParaRPr lang="fr-FR"/>
          </a:p>
        </p:txBody>
      </p:sp>
    </p:spTree>
    <p:extLst>
      <p:ext uri="{BB962C8B-B14F-4D97-AF65-F5344CB8AC3E}">
        <p14:creationId xmlns:p14="http://schemas.microsoft.com/office/powerpoint/2010/main" val="429418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aseline="0" dirty="0"/>
              <a:t>Importance de travailler sur des moyennes révélatrices et sur les appréciations (qualitatif et quantitatif).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baseline="0" dirty="0"/>
              <a:t>Attention, il n’est pas question de modifier les moyennes qui ont déjà été posées. Elles sont immuables. C’est sur les notes à venir qu’un travail sera à mener.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baseline="0" dirty="0"/>
              <a:t>Par contre, appréciations littérales importantes notamment pour montrer les progrès réalisés par un certain nombre d’élèves.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baseline="0" dirty="0"/>
              <a:t>S’assurer que les moyennes du troisième trimestre soient le plus proches possibles du bac. </a:t>
            </a:r>
            <a:endParaRPr lang="fr-FR" dirty="0"/>
          </a:p>
        </p:txBody>
      </p:sp>
      <p:sp>
        <p:nvSpPr>
          <p:cNvPr id="4" name="Espace réservé du numéro de diapositive 3"/>
          <p:cNvSpPr>
            <a:spLocks noGrp="1"/>
          </p:cNvSpPr>
          <p:nvPr>
            <p:ph type="sldNum" sz="quarter" idx="10"/>
          </p:nvPr>
        </p:nvSpPr>
        <p:spPr/>
        <p:txBody>
          <a:bodyPr/>
          <a:lstStyle/>
          <a:p>
            <a:fld id="{BCAF3731-B3B0-4495-858E-4EB727BA1979}" type="slidenum">
              <a:rPr lang="fr-FR" smtClean="0"/>
              <a:t>2</a:t>
            </a:fld>
            <a:endParaRPr lang="fr-FR"/>
          </a:p>
        </p:txBody>
      </p:sp>
    </p:spTree>
    <p:extLst>
      <p:ext uri="{BB962C8B-B14F-4D97-AF65-F5344CB8AC3E}">
        <p14:creationId xmlns:p14="http://schemas.microsoft.com/office/powerpoint/2010/main" val="42687577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Progressivité des évaluations</a:t>
            </a:r>
            <a:r>
              <a:rPr lang="fr-FR" baseline="0" dirty="0"/>
              <a:t> : il n’est pas attendu qu’en début de première, des questions de type bac soient posées. Les connaissances sont à évaluer mais progressivement, l’élève doit être mis en situation de réflexion et donc de mobilisation de ses connaissances. </a:t>
            </a:r>
          </a:p>
          <a:p>
            <a:endParaRPr lang="fr-FR" baseline="0" dirty="0"/>
          </a:p>
          <a:p>
            <a:r>
              <a:rPr lang="fr-FR" baseline="0" dirty="0"/>
              <a:t>Cf. document réceptionné par les établissements scolaires du collège des IA-IPR. Peut servir de base de réflexion : </a:t>
            </a:r>
          </a:p>
          <a:p>
            <a:pPr marL="171450" indent="-171450">
              <a:buFontTx/>
              <a:buChar char="-"/>
            </a:pPr>
            <a:r>
              <a:rPr lang="fr-FR" baseline="0" dirty="0"/>
              <a:t>Réflexion / à l’évaluation en équipe, réflexion sur le terme même d’évaluation (donner la valeur)</a:t>
            </a:r>
          </a:p>
          <a:p>
            <a:pPr marL="171450" indent="-171450">
              <a:buFontTx/>
              <a:buChar char="-"/>
            </a:pPr>
            <a:r>
              <a:rPr lang="fr-FR" baseline="0" dirty="0"/>
              <a:t>Dimension formative des évaluations</a:t>
            </a:r>
          </a:p>
          <a:p>
            <a:pPr marL="171450" indent="-171450">
              <a:buFontTx/>
              <a:buChar char="-"/>
            </a:pPr>
            <a:r>
              <a:rPr lang="fr-FR" baseline="0" dirty="0"/>
              <a:t>Calcul d’une moyenne</a:t>
            </a:r>
          </a:p>
          <a:p>
            <a:pPr marL="171450" indent="-171450">
              <a:buFontTx/>
              <a:buChar char="-"/>
            </a:pPr>
            <a:r>
              <a:rPr lang="fr-FR" baseline="0" dirty="0"/>
              <a:t>Attendus</a:t>
            </a:r>
          </a:p>
          <a:p>
            <a:pPr marL="171450" indent="-171450">
              <a:buFontTx/>
              <a:buChar char="-"/>
            </a:pPr>
            <a:r>
              <a:rPr lang="fr-FR" baseline="0" dirty="0"/>
              <a:t>Evaluation par compétences (évaluation plus globale) et détermination d’une note</a:t>
            </a:r>
          </a:p>
          <a:p>
            <a:pPr marL="171450" indent="-171450">
              <a:buFontTx/>
              <a:buChar char="-"/>
            </a:pPr>
            <a:endParaRPr lang="fr-FR" baseline="0" dirty="0"/>
          </a:p>
          <a:p>
            <a:pPr marL="0" indent="0">
              <a:buFontTx/>
              <a:buNone/>
            </a:pPr>
            <a:r>
              <a:rPr lang="fr-FR" baseline="0" dirty="0"/>
              <a:t>Lancer la réflexion sur le GO dès la classe de première. </a:t>
            </a:r>
          </a:p>
          <a:p>
            <a:pPr marL="171450" indent="-171450">
              <a:buFontTx/>
              <a:buChar char="-"/>
            </a:pPr>
            <a:endParaRPr lang="fr-FR" dirty="0"/>
          </a:p>
          <a:p>
            <a:endParaRPr lang="fr-FR" dirty="0"/>
          </a:p>
        </p:txBody>
      </p:sp>
      <p:sp>
        <p:nvSpPr>
          <p:cNvPr id="4" name="Espace réservé du numéro de diapositive 3"/>
          <p:cNvSpPr>
            <a:spLocks noGrp="1"/>
          </p:cNvSpPr>
          <p:nvPr>
            <p:ph type="sldNum" sz="quarter" idx="10"/>
          </p:nvPr>
        </p:nvSpPr>
        <p:spPr/>
        <p:txBody>
          <a:bodyPr/>
          <a:lstStyle/>
          <a:p>
            <a:fld id="{BCAF3731-B3B0-4495-858E-4EB727BA1979}" type="slidenum">
              <a:rPr lang="fr-FR" smtClean="0"/>
              <a:t>13</a:t>
            </a:fld>
            <a:endParaRPr lang="fr-FR"/>
          </a:p>
        </p:txBody>
      </p:sp>
    </p:spTree>
    <p:extLst>
      <p:ext uri="{BB962C8B-B14F-4D97-AF65-F5344CB8AC3E}">
        <p14:creationId xmlns:p14="http://schemas.microsoft.com/office/powerpoint/2010/main" val="3641707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dirty="0"/>
              <a:t>Egalité</a:t>
            </a:r>
            <a:r>
              <a:rPr lang="fr-FR" b="1" baseline="0" dirty="0"/>
              <a:t> de l’évaluation des élèves : </a:t>
            </a:r>
            <a:r>
              <a:rPr lang="fr-FR" altLang="fr-FR" sz="1200" b="1" dirty="0">
                <a:latin typeface="Arial" panose="020B0604020202020204" pitchFamily="34" charset="0"/>
              </a:rPr>
              <a:t>objectivation des résultats dans les phases successives de la procédure </a:t>
            </a:r>
            <a:r>
              <a:rPr lang="fr-FR" altLang="fr-FR" sz="1200" dirty="0">
                <a:latin typeface="Arial" panose="020B0604020202020204" pitchFamily="34" charset="0"/>
              </a:rPr>
              <a:t>: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altLang="fr-FR" sz="1200" dirty="0">
                <a:latin typeface="Arial" panose="020B0604020202020204" pitchFamily="34" charset="0"/>
              </a:rPr>
              <a:t>définition des modalités d’évaluation,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altLang="fr-FR" sz="1200" dirty="0">
                <a:latin typeface="Arial" panose="020B0604020202020204" pitchFamily="34" charset="0"/>
              </a:rPr>
              <a:t>précision et progressivité des critères,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altLang="fr-FR" sz="1200" dirty="0">
                <a:latin typeface="Arial" panose="020B0604020202020204" pitchFamily="34" charset="0"/>
              </a:rPr>
              <a:t>exigence dans la constitution des moyennes (nombre minimal de notes, devoirs sur table, exercices de baccalauréat),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altLang="fr-FR" sz="1200" dirty="0">
                <a:latin typeface="Arial" panose="020B0604020202020204" pitchFamily="34" charset="0"/>
              </a:rPr>
              <a:t>réflexion collégiale sur l’évaluation au sein des équipes pédagogiques et dans les différentes instances (conseil pédagogique, équipes de direction),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altLang="fr-FR" sz="1200" dirty="0">
                <a:latin typeface="Arial" panose="020B0604020202020204" pitchFamily="34" charset="0"/>
              </a:rPr>
              <a:t>procédures d’harmonisation.</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fr-FR" altLang="fr-FR" sz="1200" dirty="0">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sz="800" b="1" dirty="0">
                <a:latin typeface="Arial" panose="020B0604020202020204" pitchFamily="34" charset="0"/>
              </a:rPr>
              <a:t>Garantie de la valeur du diplôme délivré et de la légitimité des diplômés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sz="800" dirty="0">
                <a:latin typeface="Arial" panose="020B0604020202020204" pitchFamily="34" charset="0"/>
              </a:rPr>
              <a:t>Ne</a:t>
            </a:r>
            <a:r>
              <a:rPr lang="fr-FR" altLang="fr-FR" sz="800" baseline="0" dirty="0">
                <a:latin typeface="Arial" panose="020B0604020202020204" pitchFamily="34" charset="0"/>
              </a:rPr>
              <a:t> pas laisser à penser que le bac serait délivré « à rabais ». </a:t>
            </a:r>
            <a:endParaRPr lang="fr-FR" altLang="fr-FR" sz="800" dirty="0">
              <a:latin typeface="Arial" panose="020B0604020202020204" pitchFamily="34" charset="0"/>
            </a:endParaRPr>
          </a:p>
          <a:p>
            <a:endParaRPr lang="fr-FR"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sz="1200" b="1" dirty="0">
                <a:latin typeface="Arial" panose="020B0604020202020204" pitchFamily="34" charset="0"/>
              </a:rPr>
              <a:t>Préparation aux études supérieures des élèves de Terminale : </a:t>
            </a:r>
            <a:r>
              <a:rPr lang="fr-FR" altLang="fr-FR" sz="1200" dirty="0">
                <a:latin typeface="Arial" panose="020B0604020202020204" pitchFamily="34" charset="0"/>
              </a:rPr>
              <a:t>comme chaque année,</a:t>
            </a:r>
            <a:r>
              <a:rPr lang="fr-FR" altLang="fr-FR" sz="1200" baseline="0" dirty="0">
                <a:latin typeface="Arial" panose="020B0604020202020204" pitchFamily="34" charset="0"/>
              </a:rPr>
              <a:t> préparation des élèves aux études supérieures (bac = pas une fin en soi), mais dans un contexte où les épreuves sont annulées cette année, importance de favoriser la persévérance scolaire et la progressivité des apprentissages et des évaluations. </a:t>
            </a:r>
            <a:endParaRPr lang="fr-FR" altLang="fr-FR" sz="1200" dirty="0">
              <a:latin typeface="Arial" panose="020B0604020202020204" pitchFamily="34" charset="0"/>
            </a:endParaRPr>
          </a:p>
          <a:p>
            <a:endParaRPr lang="fr-FR" dirty="0"/>
          </a:p>
        </p:txBody>
      </p:sp>
      <p:sp>
        <p:nvSpPr>
          <p:cNvPr id="4" name="Espace réservé du numéro de diapositive 3"/>
          <p:cNvSpPr>
            <a:spLocks noGrp="1"/>
          </p:cNvSpPr>
          <p:nvPr>
            <p:ph type="sldNum" sz="quarter" idx="10"/>
          </p:nvPr>
        </p:nvSpPr>
        <p:spPr/>
        <p:txBody>
          <a:bodyPr/>
          <a:lstStyle/>
          <a:p>
            <a:fld id="{8AB00F00-3D70-4B2E-9ED7-B1AB780ED5E5}" type="slidenum">
              <a:rPr lang="fr-FR" smtClean="0"/>
              <a:t>3</a:t>
            </a:fld>
            <a:endParaRPr lang="fr-FR"/>
          </a:p>
        </p:txBody>
      </p:sp>
    </p:spTree>
    <p:extLst>
      <p:ext uri="{BB962C8B-B14F-4D97-AF65-F5344CB8AC3E}">
        <p14:creationId xmlns:p14="http://schemas.microsoft.com/office/powerpoint/2010/main" val="2618933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Attention à</a:t>
            </a:r>
            <a:r>
              <a:rPr lang="fr-FR" baseline="0" dirty="0"/>
              <a:t> utiliser ce sujet comme sujets d’entrainement noté. Risque : transmission entre élèves, entre établissements des sujets et donc des attendus. </a:t>
            </a:r>
          </a:p>
          <a:p>
            <a:r>
              <a:rPr lang="fr-FR" baseline="0" dirty="0"/>
              <a:t>Cette année, deux types de « commissions » : </a:t>
            </a:r>
          </a:p>
          <a:p>
            <a:pPr marL="171450" indent="-171450">
              <a:buFontTx/>
              <a:buChar char="-"/>
            </a:pPr>
            <a:r>
              <a:rPr lang="fr-FR" baseline="0" dirty="0"/>
              <a:t>Des commissions d’harmonisation académique qui seront disciplinaires</a:t>
            </a:r>
          </a:p>
          <a:p>
            <a:pPr marL="171450" indent="-171450">
              <a:buFontTx/>
              <a:buChar char="-"/>
            </a:pPr>
            <a:r>
              <a:rPr lang="fr-FR" baseline="0" dirty="0"/>
              <a:t>Des jurys académiques</a:t>
            </a:r>
          </a:p>
          <a:p>
            <a:pPr marL="0" indent="0">
              <a:buFontTx/>
              <a:buNone/>
            </a:pPr>
            <a:endParaRPr lang="fr-FR" dirty="0"/>
          </a:p>
          <a:p>
            <a:pPr marL="0" indent="0">
              <a:buFontTx/>
              <a:buNone/>
            </a:pPr>
            <a:r>
              <a:rPr lang="fr-FR" dirty="0"/>
              <a:t>Sujet : en version PDF et en version</a:t>
            </a:r>
            <a:r>
              <a:rPr lang="fr-FR" baseline="0" dirty="0"/>
              <a:t> modifiable (traitement de texte). Cela vous permet de l’utiliser mais aussi de l’adapter à votre classe. </a:t>
            </a:r>
          </a:p>
          <a:p>
            <a:pPr marL="0" indent="0">
              <a:buFontTx/>
              <a:buNone/>
            </a:pPr>
            <a:r>
              <a:rPr lang="fr-FR" baseline="0" dirty="0"/>
              <a:t>Le sujet est un des sujets qui devait être proposé cette année au bac. Donc choix pour la première partie et pas de choix pour la deuxième partie, avec document. Ce n’est pas un sujet de baccalauréat-type (les années à venir, les sujets ne présenteront a priori pas de choix : ils n’ont pas été prévus ainsi). </a:t>
            </a:r>
          </a:p>
          <a:p>
            <a:pPr marL="0" indent="0">
              <a:buFontTx/>
              <a:buNone/>
            </a:pPr>
            <a:endParaRPr lang="fr-FR" baseline="0" dirty="0"/>
          </a:p>
          <a:p>
            <a:pPr marL="0" indent="0">
              <a:buFontTx/>
              <a:buNone/>
            </a:pPr>
            <a:r>
              <a:rPr lang="fr-FR" baseline="0" dirty="0"/>
              <a:t>Pas de corrigé pour l’instant. </a:t>
            </a:r>
          </a:p>
          <a:p>
            <a:pPr marL="0" indent="0">
              <a:buFontTx/>
              <a:buNone/>
            </a:pPr>
            <a:endParaRPr lang="fr-FR" baseline="0" dirty="0"/>
          </a:p>
          <a:p>
            <a:pPr marL="0" indent="0">
              <a:buFontTx/>
              <a:buNone/>
            </a:pPr>
            <a:r>
              <a:rPr lang="fr-FR" baseline="0" dirty="0"/>
              <a:t>Attention, </a:t>
            </a:r>
            <a:r>
              <a:rPr lang="fr-FR" b="1" baseline="0" dirty="0"/>
              <a:t>pas d’injonction </a:t>
            </a:r>
            <a:r>
              <a:rPr lang="fr-FR" baseline="0" dirty="0"/>
              <a:t>à travailler ce sujet avec les élèves, ni à le fournir pour que les professeurs l’utilisent pour un sujet type-bac. </a:t>
            </a:r>
          </a:p>
          <a:p>
            <a:pPr marL="0" indent="0">
              <a:buFontTx/>
              <a:buNone/>
            </a:pPr>
            <a:r>
              <a:rPr lang="fr-FR" baseline="0" dirty="0"/>
              <a:t>A pour vocation de montrer les attendus, pour mieux accompagner les élèves vers ce niveau. </a:t>
            </a:r>
          </a:p>
          <a:p>
            <a:pPr marL="0" indent="0">
              <a:buFontTx/>
              <a:buNone/>
            </a:pPr>
            <a:r>
              <a:rPr lang="fr-FR" baseline="0" dirty="0"/>
              <a:t>Rien n’empêche bien-entendu de l’utiliser avec les élèves. </a:t>
            </a:r>
            <a:endParaRPr lang="fr-FR" dirty="0"/>
          </a:p>
        </p:txBody>
      </p:sp>
      <p:sp>
        <p:nvSpPr>
          <p:cNvPr id="4" name="Espace réservé du numéro de diapositive 3"/>
          <p:cNvSpPr>
            <a:spLocks noGrp="1"/>
          </p:cNvSpPr>
          <p:nvPr>
            <p:ph type="sldNum" sz="quarter" idx="10"/>
          </p:nvPr>
        </p:nvSpPr>
        <p:spPr/>
        <p:txBody>
          <a:bodyPr/>
          <a:lstStyle/>
          <a:p>
            <a:fld id="{8AB00F00-3D70-4B2E-9ED7-B1AB780ED5E5}" type="slidenum">
              <a:rPr lang="fr-FR" smtClean="0"/>
              <a:t>4</a:t>
            </a:fld>
            <a:endParaRPr lang="fr-FR"/>
          </a:p>
        </p:txBody>
      </p:sp>
    </p:spTree>
    <p:extLst>
      <p:ext uri="{BB962C8B-B14F-4D97-AF65-F5344CB8AC3E}">
        <p14:creationId xmlns:p14="http://schemas.microsoft.com/office/powerpoint/2010/main" val="17489045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Assurer santé et social en</a:t>
            </a:r>
            <a:r>
              <a:rPr lang="fr-FR" b="1" baseline="0" dirty="0"/>
              <a:t> thématique : </a:t>
            </a:r>
            <a:r>
              <a:rPr lang="fr-FR" baseline="0" dirty="0"/>
              <a:t>penser les capacités, notions qui permettent de construire ces compétences sur leurs grandes lignes et leur logique. </a:t>
            </a:r>
          </a:p>
          <a:p>
            <a:r>
              <a:rPr lang="fr-FR" baseline="0" dirty="0"/>
              <a:t>Importance d’atteindre en fin de classe de Terminale l’ensemble des compétences citées dans le document. </a:t>
            </a:r>
          </a:p>
          <a:p>
            <a:endParaRPr lang="fr-FR" baseline="0" dirty="0"/>
          </a:p>
          <a:p>
            <a:r>
              <a:rPr lang="fr-FR" b="1" baseline="0" dirty="0"/>
              <a:t>Compétences du livret scolaire ST2S </a:t>
            </a:r>
            <a:r>
              <a:rPr lang="fr-FR" baseline="0" dirty="0"/>
              <a:t>=&gt; Evaluer, à l’oral, à l’écrit, en activité : recherche documentaire en appui sur les repères que l’élève doit pouvoir mobiliser, exploitation d’un corpus documentaire ; argumentation, participation à un travail collectif … et sujets de type baccalauréat bien sûr.</a:t>
            </a:r>
          </a:p>
          <a:p>
            <a:endParaRPr lang="fr-FR" dirty="0"/>
          </a:p>
          <a:p>
            <a:r>
              <a:rPr lang="fr-FR" dirty="0"/>
              <a:t>Dans les apprentissages, maintenir le sens, la cohérence. </a:t>
            </a:r>
          </a:p>
          <a:p>
            <a:r>
              <a:rPr lang="fr-FR" dirty="0"/>
              <a:t>Ne pas baisser</a:t>
            </a:r>
            <a:r>
              <a:rPr lang="fr-FR" baseline="0" dirty="0"/>
              <a:t> en niveau car préparation à la poursuite d’études. </a:t>
            </a:r>
            <a:endParaRPr lang="fr-FR" dirty="0"/>
          </a:p>
        </p:txBody>
      </p:sp>
      <p:sp>
        <p:nvSpPr>
          <p:cNvPr id="4" name="Espace réservé du numéro de diapositive 3"/>
          <p:cNvSpPr>
            <a:spLocks noGrp="1"/>
          </p:cNvSpPr>
          <p:nvPr>
            <p:ph type="sldNum" sz="quarter" idx="10"/>
          </p:nvPr>
        </p:nvSpPr>
        <p:spPr/>
        <p:txBody>
          <a:bodyPr/>
          <a:lstStyle/>
          <a:p>
            <a:fld id="{3F96900B-C14D-4380-ADC3-FE23EAE2E802}" type="slidenum">
              <a:rPr lang="fr-FR" smtClean="0"/>
              <a:t>5</a:t>
            </a:fld>
            <a:endParaRPr lang="fr-FR"/>
          </a:p>
        </p:txBody>
      </p:sp>
    </p:spTree>
    <p:extLst>
      <p:ext uri="{BB962C8B-B14F-4D97-AF65-F5344CB8AC3E}">
        <p14:creationId xmlns:p14="http://schemas.microsoft.com/office/powerpoint/2010/main" val="39426173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aseline="0" dirty="0"/>
              <a:t>Au moins 3 situations d’évaluation sommatives.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baseline="0" dirty="0"/>
              <a:t>NE PLUS POSER DES QUESTIONS PUREMENT DE CONNAISSANCES =&gt; Mobilisation des connaissances, au service d’une réflexion.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baseline="0" dirty="0"/>
          </a:p>
          <a:p>
            <a:r>
              <a:rPr lang="fr-FR" dirty="0"/>
              <a:t>Evaluations formatives et</a:t>
            </a:r>
            <a:r>
              <a:rPr lang="fr-FR" baseline="0" dirty="0"/>
              <a:t> leur évolution : pour ajuster, positivement, la moyenne des évaluation sommatives.</a:t>
            </a:r>
          </a:p>
          <a:p>
            <a:r>
              <a:rPr lang="fr-FR" baseline="0" dirty="0"/>
              <a:t>A penser, construire en équipe et expliciter aux élèves, à leurs familles en amont de la période autant que possible</a:t>
            </a:r>
          </a:p>
          <a:p>
            <a:r>
              <a:rPr lang="fr-FR" b="1" baseline="0" dirty="0"/>
              <a:t>Attention</a:t>
            </a:r>
            <a:r>
              <a:rPr lang="fr-FR" baseline="0" dirty="0"/>
              <a:t> : pas d’harmonisation des notes dans les établissements a posteriori, MAIS entente / aux attendus des évaluations au sein d’une même équipe. Nécessité de se concerter pour se mettre d’accord en amont sur les attendus et la progressivité. </a:t>
            </a:r>
          </a:p>
          <a:p>
            <a:endParaRPr lang="fr-FR" baseline="0" dirty="0"/>
          </a:p>
          <a:p>
            <a:r>
              <a:rPr lang="fr-FR" baseline="0" dirty="0"/>
              <a:t>Aucune évaluation sommative sur des acquis développés à distance sauf évaluation formative et dynamique d’accompagnement préalable à l’évaluation sommative.</a:t>
            </a:r>
          </a:p>
          <a:p>
            <a:endParaRPr lang="fr-FR" baseline="0" dirty="0"/>
          </a:p>
          <a:p>
            <a:r>
              <a:rPr lang="fr-FR" baseline="0" dirty="0"/>
              <a:t>Attention à ne pas réduire le présentiel à des évaluations sommatives (pour les classes qui ont un fonctionnement hybride). </a:t>
            </a:r>
            <a:endParaRPr lang="fr-FR" dirty="0"/>
          </a:p>
        </p:txBody>
      </p:sp>
      <p:sp>
        <p:nvSpPr>
          <p:cNvPr id="4" name="Espace réservé du numéro de diapositive 3"/>
          <p:cNvSpPr>
            <a:spLocks noGrp="1"/>
          </p:cNvSpPr>
          <p:nvPr>
            <p:ph type="sldNum" sz="quarter" idx="10"/>
          </p:nvPr>
        </p:nvSpPr>
        <p:spPr/>
        <p:txBody>
          <a:bodyPr/>
          <a:lstStyle/>
          <a:p>
            <a:fld id="{3F96900B-C14D-4380-ADC3-FE23EAE2E802}" type="slidenum">
              <a:rPr lang="fr-FR" smtClean="0"/>
              <a:t>6</a:t>
            </a:fld>
            <a:endParaRPr lang="fr-FR"/>
          </a:p>
        </p:txBody>
      </p:sp>
    </p:spTree>
    <p:extLst>
      <p:ext uri="{BB962C8B-B14F-4D97-AF65-F5344CB8AC3E}">
        <p14:creationId xmlns:p14="http://schemas.microsoft.com/office/powerpoint/2010/main" val="22544155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fait qu’il n’y ait</a:t>
            </a:r>
            <a:r>
              <a:rPr lang="fr-FR" baseline="0" dirty="0"/>
              <a:t> pas d’EDS en mars 2021 implique de penser les évaluations formatives et sommatives en termes de progressivité. </a:t>
            </a:r>
          </a:p>
          <a:p>
            <a:endParaRPr lang="fr-FR" baseline="0" dirty="0"/>
          </a:p>
          <a:p>
            <a:r>
              <a:rPr lang="fr-FR" baseline="0" dirty="0"/>
              <a:t>Les deux pôles sont évalués. D’autres pistes d’évaluation : des oraux, des travaux de groupe… </a:t>
            </a:r>
          </a:p>
          <a:p>
            <a:endParaRPr lang="fr-FR" baseline="0" dirty="0"/>
          </a:p>
          <a:p>
            <a:r>
              <a:rPr lang="fr-FR" baseline="0" dirty="0"/>
              <a:t>Tendre progressivement vers des contrôles sur table du type baccalauréat</a:t>
            </a:r>
            <a:endParaRPr lang="fr-FR" dirty="0"/>
          </a:p>
        </p:txBody>
      </p:sp>
      <p:sp>
        <p:nvSpPr>
          <p:cNvPr id="4" name="Espace réservé du numéro de diapositive 3"/>
          <p:cNvSpPr>
            <a:spLocks noGrp="1"/>
          </p:cNvSpPr>
          <p:nvPr>
            <p:ph type="sldNum" sz="quarter" idx="10"/>
          </p:nvPr>
        </p:nvSpPr>
        <p:spPr/>
        <p:txBody>
          <a:bodyPr/>
          <a:lstStyle/>
          <a:p>
            <a:fld id="{BCAF3731-B3B0-4495-858E-4EB727BA1979}" type="slidenum">
              <a:rPr lang="fr-FR" smtClean="0"/>
              <a:t>7</a:t>
            </a:fld>
            <a:endParaRPr lang="fr-FR"/>
          </a:p>
        </p:txBody>
      </p:sp>
    </p:spTree>
    <p:extLst>
      <p:ext uri="{BB962C8B-B14F-4D97-AF65-F5344CB8AC3E}">
        <p14:creationId xmlns:p14="http://schemas.microsoft.com/office/powerpoint/2010/main" val="1512075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latin typeface="+mn-lt"/>
                <a:ea typeface="+mn-ea"/>
                <a:cs typeface="+mn-cs"/>
              </a:rPr>
              <a:t>1</a:t>
            </a:r>
            <a:r>
              <a:rPr lang="fr-FR" sz="1200" kern="1200" baseline="30000" dirty="0">
                <a:solidFill>
                  <a:schemeClr val="tx1"/>
                </a:solidFill>
                <a:latin typeface="+mn-lt"/>
                <a:ea typeface="+mn-ea"/>
                <a:cs typeface="+mn-cs"/>
              </a:rPr>
              <a:t>er</a:t>
            </a:r>
            <a:r>
              <a:rPr lang="fr-FR" sz="1200" kern="1200" dirty="0">
                <a:solidFill>
                  <a:schemeClr val="tx1"/>
                </a:solidFill>
                <a:latin typeface="+mn-lt"/>
                <a:ea typeface="+mn-ea"/>
                <a:cs typeface="+mn-cs"/>
              </a:rPr>
              <a:t> élément : STSS pôle</a:t>
            </a:r>
            <a:r>
              <a:rPr lang="fr-FR" sz="1200" kern="1200" baseline="0" dirty="0">
                <a:solidFill>
                  <a:schemeClr val="tx1"/>
                </a:solidFill>
                <a:latin typeface="+mn-lt"/>
                <a:ea typeface="+mn-ea"/>
                <a:cs typeface="+mn-cs"/>
              </a:rPr>
              <a:t> </a:t>
            </a:r>
            <a:r>
              <a:rPr lang="fr-FR" sz="1200" kern="1200" dirty="0">
                <a:solidFill>
                  <a:schemeClr val="tx1"/>
                </a:solidFill>
                <a:latin typeface="+mn-lt"/>
                <a:ea typeface="+mn-ea"/>
                <a:cs typeface="+mn-cs"/>
              </a:rPr>
              <a:t>thématique</a:t>
            </a:r>
            <a:r>
              <a:rPr lang="fr-FR" sz="1200" kern="1200" baseline="0" dirty="0">
                <a:solidFill>
                  <a:schemeClr val="tx1"/>
                </a:solidFill>
                <a:latin typeface="+mn-lt"/>
                <a:ea typeface="+mn-ea"/>
                <a:cs typeface="+mn-cs"/>
              </a:rPr>
              <a:t> et STSS pôle méthodologique</a:t>
            </a:r>
          </a:p>
          <a:p>
            <a:r>
              <a:rPr lang="fr-FR" sz="1200" kern="1200" baseline="0" dirty="0">
                <a:solidFill>
                  <a:schemeClr val="tx1"/>
                </a:solidFill>
                <a:latin typeface="+mn-lt"/>
                <a:ea typeface="+mn-ea"/>
                <a:cs typeface="+mn-cs"/>
              </a:rPr>
              <a:t>Ce qui compte, c’est de conserver le temps prévu à chaque pôle par le programme. </a:t>
            </a:r>
          </a:p>
          <a:p>
            <a:pPr marL="0" indent="0">
              <a:buFontTx/>
              <a:buNone/>
            </a:pPr>
            <a:r>
              <a:rPr lang="fr-FR" sz="1200" kern="1200" baseline="0" dirty="0">
                <a:solidFill>
                  <a:schemeClr val="tx1"/>
                </a:solidFill>
                <a:latin typeface="+mn-lt"/>
                <a:ea typeface="+mn-ea"/>
                <a:cs typeface="+mn-cs"/>
              </a:rPr>
              <a:t>140h </a:t>
            </a:r>
            <a:r>
              <a:rPr lang="fr-FR" sz="1200" kern="1200" baseline="0" dirty="0" err="1">
                <a:solidFill>
                  <a:schemeClr val="tx1"/>
                </a:solidFill>
                <a:latin typeface="+mn-lt"/>
                <a:ea typeface="+mn-ea"/>
                <a:cs typeface="+mn-cs"/>
              </a:rPr>
              <a:t>env</a:t>
            </a:r>
            <a:r>
              <a:rPr lang="fr-FR" sz="1200" kern="1200" baseline="0" dirty="0">
                <a:solidFill>
                  <a:schemeClr val="tx1"/>
                </a:solidFill>
                <a:latin typeface="+mn-lt"/>
                <a:ea typeface="+mn-ea"/>
                <a:cs typeface="+mn-cs"/>
              </a:rPr>
              <a:t> de STSS pôle thématique et 65 heures pour le pôle méthodologique : soit finir en mars comme prévu, puis STSS pôle méthodologique, soit étaler le pôle thématique et augmenter les apports de la méthodologie, en amorçant ou continuant le travail des élèves pour mener une étude pour le GO. </a:t>
            </a:r>
          </a:p>
          <a:p>
            <a:pPr marL="0" indent="0">
              <a:buFontTx/>
              <a:buNone/>
            </a:pPr>
            <a:r>
              <a:rPr lang="fr-FR" sz="1200" kern="1200" baseline="0" dirty="0">
                <a:solidFill>
                  <a:schemeClr val="tx1"/>
                </a:solidFill>
                <a:latin typeface="+mn-lt"/>
                <a:ea typeface="+mn-ea"/>
                <a:cs typeface="+mn-cs"/>
              </a:rPr>
              <a:t>NE PAS PASSER PLUS DE TEMPS QUE PREVU POUR LA STSS POLE THEMATIQUE car ce serait au détriment de la méthodologie et de la préparation au GO. </a:t>
            </a:r>
          </a:p>
          <a:p>
            <a:pPr marL="0" indent="0">
              <a:buFontTx/>
              <a:buNone/>
            </a:pPr>
            <a:r>
              <a:rPr lang="fr-FR" sz="1200" kern="1200" baseline="0" dirty="0">
                <a:solidFill>
                  <a:schemeClr val="tx1"/>
                </a:solidFill>
                <a:latin typeface="+mn-lt"/>
                <a:ea typeface="+mn-ea"/>
                <a:cs typeface="+mn-cs"/>
              </a:rPr>
              <a:t>Souplesse dans votre organisation MAIS rester centré sur les horaires de chaque pôle. </a:t>
            </a:r>
            <a:endParaRPr lang="fr-FR" sz="1200" kern="1200" dirty="0">
              <a:solidFill>
                <a:schemeClr val="tx1"/>
              </a:solidFill>
              <a:latin typeface="+mn-lt"/>
              <a:ea typeface="+mn-ea"/>
              <a:cs typeface="+mn-cs"/>
            </a:endParaRPr>
          </a:p>
          <a:p>
            <a:endParaRPr lang="fr-FR" sz="1200" kern="1200" dirty="0">
              <a:solidFill>
                <a:schemeClr val="tx1"/>
              </a:solidFill>
              <a:latin typeface="+mn-lt"/>
              <a:ea typeface="+mn-ea"/>
              <a:cs typeface="+mn-cs"/>
            </a:endParaRPr>
          </a:p>
          <a:p>
            <a:r>
              <a:rPr lang="fr-FR" sz="1200" kern="1200" dirty="0">
                <a:solidFill>
                  <a:schemeClr val="tx1"/>
                </a:solidFill>
                <a:latin typeface="+mn-lt"/>
                <a:ea typeface="+mn-ea"/>
                <a:cs typeface="+mn-cs"/>
              </a:rPr>
              <a:t>Situer les différents moments, et bien marquer que les questions support de l'épreuve se travaillent en mai, pas avant</a:t>
            </a:r>
            <a:endParaRPr lang="fr-FR" dirty="0"/>
          </a:p>
          <a:p>
            <a:r>
              <a:rPr lang="fr-FR" sz="1200" kern="1200" dirty="0">
                <a:solidFill>
                  <a:schemeClr val="tx1"/>
                </a:solidFill>
                <a:latin typeface="+mn-lt"/>
                <a:ea typeface="+mn-ea"/>
                <a:cs typeface="+mn-cs"/>
              </a:rPr>
              <a:t>Penser à la mémoire que les élèves doivent constituer tout au long de l'étude : </a:t>
            </a:r>
            <a:br>
              <a:rPr lang="fr-FR" sz="1200" kern="1200" dirty="0">
                <a:solidFill>
                  <a:schemeClr val="tx1"/>
                </a:solidFill>
                <a:latin typeface="+mn-lt"/>
                <a:ea typeface="+mn-ea"/>
                <a:cs typeface="+mn-cs"/>
              </a:rPr>
            </a:br>
            <a:r>
              <a:rPr lang="fr-FR" sz="1200" kern="1200" dirty="0">
                <a:solidFill>
                  <a:schemeClr val="tx1"/>
                </a:solidFill>
                <a:latin typeface="+mn-lt"/>
                <a:ea typeface="+mn-ea"/>
                <a:cs typeface="+mn-cs"/>
              </a:rPr>
              <a:t>-</a:t>
            </a:r>
            <a:r>
              <a:rPr lang="fr-FR" sz="1200" kern="1200" baseline="0" dirty="0">
                <a:solidFill>
                  <a:schemeClr val="tx1"/>
                </a:solidFill>
                <a:latin typeface="+mn-lt"/>
                <a:ea typeface="+mn-ea"/>
                <a:cs typeface="+mn-cs"/>
              </a:rPr>
              <a:t> </a:t>
            </a:r>
            <a:r>
              <a:rPr lang="fr-FR" sz="1200" kern="1200" dirty="0">
                <a:solidFill>
                  <a:schemeClr val="tx1"/>
                </a:solidFill>
                <a:latin typeface="+mn-lt"/>
                <a:ea typeface="+mn-ea"/>
                <a:cs typeface="+mn-cs"/>
              </a:rPr>
              <a:t>mémoire de la démarche d'étude, de son lien avec une démarche de projet qu'ils ont questionnée, deux démarches qu'ils pourront être amenés à présenter lors de l'épreuve</a:t>
            </a:r>
          </a:p>
          <a:p>
            <a:r>
              <a:rPr lang="fr-FR" sz="1200" kern="1200" dirty="0">
                <a:solidFill>
                  <a:schemeClr val="tx1"/>
                </a:solidFill>
                <a:latin typeface="+mn-lt"/>
                <a:ea typeface="+mn-ea"/>
                <a:cs typeface="+mn-cs"/>
              </a:rPr>
              <a:t>-</a:t>
            </a:r>
            <a:r>
              <a:rPr lang="fr-FR" sz="1200" kern="1200" baseline="0" dirty="0">
                <a:solidFill>
                  <a:schemeClr val="tx1"/>
                </a:solidFill>
                <a:latin typeface="+mn-lt"/>
                <a:ea typeface="+mn-ea"/>
                <a:cs typeface="+mn-cs"/>
              </a:rPr>
              <a:t> </a:t>
            </a:r>
            <a:r>
              <a:rPr lang="fr-FR" sz="1200" kern="1200" dirty="0">
                <a:solidFill>
                  <a:schemeClr val="tx1"/>
                </a:solidFill>
                <a:latin typeface="+mn-lt"/>
                <a:ea typeface="+mn-ea"/>
                <a:cs typeface="+mn-cs"/>
              </a:rPr>
              <a:t>mémoire de ce qui les intéresse, les questionne, les surprend ... en base à la construction des questions support de l'épreuve en mai. </a:t>
            </a:r>
            <a:endParaRPr lang="fr-FR" dirty="0"/>
          </a:p>
          <a:p>
            <a:endParaRPr lang="fr-FR" baseline="0" dirty="0"/>
          </a:p>
          <a:p>
            <a:r>
              <a:rPr lang="fr-FR" baseline="0" dirty="0"/>
              <a:t>Echanges sur la démarche de préparation au GO.</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8</a:t>
            </a:fld>
            <a:endParaRPr lang="fr-FR"/>
          </a:p>
        </p:txBody>
      </p:sp>
    </p:spTree>
    <p:extLst>
      <p:ext uri="{BB962C8B-B14F-4D97-AF65-F5344CB8AC3E}">
        <p14:creationId xmlns:p14="http://schemas.microsoft.com/office/powerpoint/2010/main" val="1863080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GO</a:t>
            </a:r>
            <a:r>
              <a:rPr lang="fr-FR" baseline="0" dirty="0"/>
              <a:t> : pas de gestion par les établissements mais OM envoyés par les DEC</a:t>
            </a:r>
            <a:endParaRPr lang="fr-FR" dirty="0"/>
          </a:p>
        </p:txBody>
      </p:sp>
      <p:sp>
        <p:nvSpPr>
          <p:cNvPr id="4" name="Espace réservé du numéro de diapositive 3"/>
          <p:cNvSpPr>
            <a:spLocks noGrp="1"/>
          </p:cNvSpPr>
          <p:nvPr>
            <p:ph type="sldNum" sz="quarter" idx="10"/>
          </p:nvPr>
        </p:nvSpPr>
        <p:spPr/>
        <p:txBody>
          <a:bodyPr/>
          <a:lstStyle/>
          <a:p>
            <a:fld id="{BCAF3731-B3B0-4495-858E-4EB727BA1979}" type="slidenum">
              <a:rPr lang="fr-FR" smtClean="0"/>
              <a:t>10</a:t>
            </a:fld>
            <a:endParaRPr lang="fr-FR"/>
          </a:p>
        </p:txBody>
      </p:sp>
    </p:spTree>
    <p:extLst>
      <p:ext uri="{BB962C8B-B14F-4D97-AF65-F5344CB8AC3E}">
        <p14:creationId xmlns:p14="http://schemas.microsoft.com/office/powerpoint/2010/main" val="25007135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BCAF3731-B3B0-4495-858E-4EB727BA1979}" type="slidenum">
              <a:rPr lang="fr-FR" smtClean="0"/>
              <a:t>11</a:t>
            </a:fld>
            <a:endParaRPr lang="fr-FR"/>
          </a:p>
        </p:txBody>
      </p:sp>
    </p:spTree>
    <p:extLst>
      <p:ext uri="{BB962C8B-B14F-4D97-AF65-F5344CB8AC3E}">
        <p14:creationId xmlns:p14="http://schemas.microsoft.com/office/powerpoint/2010/main" val="20676800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B402CC47-97EB-4B84-B946-6BB86047BFD0}" type="datetime1">
              <a:rPr lang="fr-FR" smtClean="0"/>
              <a:t>10/03/2021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E72A3B-8F55-4C43-9015-010F6C264F29}" type="slidenum">
              <a:rPr lang="fr-FR" smtClean="0"/>
              <a:t>‹N°›</a:t>
            </a:fld>
            <a:endParaRPr lang="fr-FR"/>
          </a:p>
        </p:txBody>
      </p:sp>
    </p:spTree>
    <p:extLst>
      <p:ext uri="{BB962C8B-B14F-4D97-AF65-F5344CB8AC3E}">
        <p14:creationId xmlns:p14="http://schemas.microsoft.com/office/powerpoint/2010/main" val="2502754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2DA1C29-1746-4AF6-965A-1EC3D6DDE8D4}" type="datetime1">
              <a:rPr lang="fr-FR" smtClean="0"/>
              <a:t>10/03/2021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E72A3B-8F55-4C43-9015-010F6C264F29}" type="slidenum">
              <a:rPr lang="fr-FR" smtClean="0"/>
              <a:t>‹N°›</a:t>
            </a:fld>
            <a:endParaRPr lang="fr-FR"/>
          </a:p>
        </p:txBody>
      </p:sp>
    </p:spTree>
    <p:extLst>
      <p:ext uri="{BB962C8B-B14F-4D97-AF65-F5344CB8AC3E}">
        <p14:creationId xmlns:p14="http://schemas.microsoft.com/office/powerpoint/2010/main" val="2769568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7527270-D7E1-4CCF-B03C-EF13870BB580}" type="datetime1">
              <a:rPr lang="fr-FR" smtClean="0"/>
              <a:t>10/03/2021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E72A3B-8F55-4C43-9015-010F6C264F29}" type="slidenum">
              <a:rPr lang="fr-FR" smtClean="0"/>
              <a:t>‹N°›</a:t>
            </a:fld>
            <a:endParaRPr lang="fr-FR"/>
          </a:p>
        </p:txBody>
      </p:sp>
    </p:spTree>
    <p:extLst>
      <p:ext uri="{BB962C8B-B14F-4D97-AF65-F5344CB8AC3E}">
        <p14:creationId xmlns:p14="http://schemas.microsoft.com/office/powerpoint/2010/main" val="37977969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apositive Image + légende">
    <p:spTree>
      <p:nvGrpSpPr>
        <p:cNvPr id="1" name=""/>
        <p:cNvGrpSpPr/>
        <p:nvPr/>
      </p:nvGrpSpPr>
      <p:grpSpPr>
        <a:xfrm>
          <a:off x="0" y="0"/>
          <a:ext cx="0" cy="0"/>
          <a:chOff x="0" y="0"/>
          <a:chExt cx="0" cy="0"/>
        </a:xfrm>
      </p:grpSpPr>
      <p:sp>
        <p:nvSpPr>
          <p:cNvPr id="8" name="Rectangle 7"/>
          <p:cNvSpPr/>
          <p:nvPr userDrawn="1"/>
        </p:nvSpPr>
        <p:spPr>
          <a:xfrm>
            <a:off x="0" y="2076451"/>
            <a:ext cx="1439333"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sz="1800"/>
          </a:p>
        </p:txBody>
      </p:sp>
      <p:sp>
        <p:nvSpPr>
          <p:cNvPr id="9" name="Rectangle 8"/>
          <p:cNvSpPr/>
          <p:nvPr userDrawn="1"/>
        </p:nvSpPr>
        <p:spPr>
          <a:xfrm>
            <a:off x="10761134" y="2076451"/>
            <a:ext cx="1439333"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sz="1800"/>
          </a:p>
        </p:txBody>
      </p:sp>
      <p:sp>
        <p:nvSpPr>
          <p:cNvPr id="2" name="Titre 1"/>
          <p:cNvSpPr>
            <a:spLocks noGrp="1"/>
          </p:cNvSpPr>
          <p:nvPr>
            <p:ph type="title"/>
          </p:nvPr>
        </p:nvSpPr>
        <p:spPr/>
        <p:txBody>
          <a:bodyPr/>
          <a:lstStyle/>
          <a:p>
            <a:r>
              <a:rPr lang="fr-FR"/>
              <a:t>Cliquez et modifiez le titre</a:t>
            </a:r>
          </a:p>
        </p:txBody>
      </p:sp>
      <p:sp>
        <p:nvSpPr>
          <p:cNvPr id="5" name="Espace réservé pour une image  2"/>
          <p:cNvSpPr>
            <a:spLocks noGrp="1"/>
          </p:cNvSpPr>
          <p:nvPr>
            <p:ph type="pic" idx="12"/>
          </p:nvPr>
        </p:nvSpPr>
        <p:spPr>
          <a:xfrm>
            <a:off x="1920000" y="2089236"/>
            <a:ext cx="5880859" cy="3616418"/>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a:p>
        </p:txBody>
      </p:sp>
      <p:sp>
        <p:nvSpPr>
          <p:cNvPr id="6" name="Sous-titre 2"/>
          <p:cNvSpPr>
            <a:spLocks noGrp="1"/>
          </p:cNvSpPr>
          <p:nvPr>
            <p:ph type="subTitle" idx="1"/>
          </p:nvPr>
        </p:nvSpPr>
        <p:spPr>
          <a:xfrm>
            <a:off x="8086821" y="2089236"/>
            <a:ext cx="2165560" cy="369332"/>
          </a:xfrm>
          <a:prstGeom prst="rect">
            <a:avLst/>
          </a:prstGeom>
        </p:spPr>
        <p:txBody>
          <a:bodyPr lIns="0" tIns="0" rIns="0" bIns="0">
            <a:spAutoFit/>
          </a:bodyPr>
          <a:lstStyle>
            <a:lvl1pPr marL="0" marR="0" indent="0" algn="l" defTabSz="457200" rtl="0" eaLnBrk="1" fontAlgn="auto" latinLnBrk="0" hangingPunct="1">
              <a:lnSpc>
                <a:spcPct val="100000"/>
              </a:lnSpc>
              <a:spcBef>
                <a:spcPts val="0"/>
              </a:spcBef>
              <a:spcAft>
                <a:spcPts val="0"/>
              </a:spcAft>
              <a:buClrTx/>
              <a:buSzTx/>
              <a:buFontTx/>
              <a:buNone/>
              <a:tabLst/>
              <a:defRPr sz="1200" b="1" i="0" cap="all">
                <a:solidFill>
                  <a:srgbClr val="28358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fr-FR" dirty="0"/>
          </a:p>
        </p:txBody>
      </p:sp>
      <p:sp>
        <p:nvSpPr>
          <p:cNvPr id="16" name="Espace réservé du texte 5"/>
          <p:cNvSpPr>
            <a:spLocks noGrp="1"/>
          </p:cNvSpPr>
          <p:nvPr>
            <p:ph type="body" sz="quarter" idx="11"/>
          </p:nvPr>
        </p:nvSpPr>
        <p:spPr>
          <a:xfrm>
            <a:off x="1919818" y="981075"/>
            <a:ext cx="8333316" cy="369332"/>
          </a:xfrm>
          <a:prstGeom prst="rect">
            <a:avLst/>
          </a:prstGeom>
        </p:spPr>
        <p:txBody>
          <a:bodyPr lIns="0" tIns="0" rIns="0" bIns="0">
            <a:normAutofit/>
          </a:bodyPr>
          <a:lstStyle>
            <a:lvl1pPr>
              <a:defRPr sz="2400" b="1" i="0" baseline="0">
                <a:solidFill>
                  <a:srgbClr val="879AC6"/>
                </a:solidFill>
              </a:defRPr>
            </a:lvl1pPr>
          </a:lstStyle>
          <a:p>
            <a:pPr lvl="0"/>
            <a:r>
              <a:rPr lang="fr-FR"/>
              <a:t>Modifiez les styles du texte du masque</a:t>
            </a:r>
          </a:p>
        </p:txBody>
      </p:sp>
      <p:sp>
        <p:nvSpPr>
          <p:cNvPr id="17" name="Espace réservé du texte 3"/>
          <p:cNvSpPr>
            <a:spLocks noGrp="1"/>
          </p:cNvSpPr>
          <p:nvPr>
            <p:ph type="body" sz="quarter" idx="20"/>
          </p:nvPr>
        </p:nvSpPr>
        <p:spPr>
          <a:xfrm>
            <a:off x="700618" y="-1367482"/>
            <a:ext cx="739383" cy="4321183"/>
          </a:xfrm>
          <a:prstGeom prst="rect">
            <a:avLst/>
          </a:prstGeom>
        </p:spPr>
        <p:txBody>
          <a:bodyPr lIns="0" tIns="0" rIns="0" bIns="0" anchor="ctr">
            <a:spAutoFit/>
          </a:bodyPr>
          <a:lstStyle>
            <a:lvl1pPr algn="ctr">
              <a:defRPr sz="2400" b="1" i="0">
                <a:solidFill>
                  <a:schemeClr val="bg1"/>
                </a:solidFill>
              </a:defRPr>
            </a:lvl1pPr>
          </a:lstStyle>
          <a:p>
            <a:pPr lvl="0"/>
            <a:r>
              <a:rPr lang="fr-FR"/>
              <a:t>Modifiez les styles du texte du masque</a:t>
            </a:r>
          </a:p>
        </p:txBody>
      </p:sp>
      <p:sp>
        <p:nvSpPr>
          <p:cNvPr id="4" name="Espace réservé du texte 3"/>
          <p:cNvSpPr>
            <a:spLocks noGrp="1"/>
          </p:cNvSpPr>
          <p:nvPr>
            <p:ph type="body" sz="quarter" idx="21"/>
          </p:nvPr>
        </p:nvSpPr>
        <p:spPr>
          <a:xfrm>
            <a:off x="8087784" y="2533650"/>
            <a:ext cx="2165349" cy="1551194"/>
          </a:xfrm>
        </p:spPr>
        <p:txBody>
          <a:bodyPr lIns="0" tIns="0" rIns="0" bIns="0">
            <a:spAutoFit/>
          </a:bodyPr>
          <a:lstStyle>
            <a:lvl1pPr>
              <a:defRPr b="1" i="0">
                <a:solidFill>
                  <a:srgbClr val="879AC6"/>
                </a:solidFill>
              </a:defRPr>
            </a:lvl1pPr>
          </a:lstStyle>
          <a:p>
            <a:pPr lvl="0"/>
            <a:r>
              <a:rPr lang="fr-FR"/>
              <a:t>Modifiez les styles du texte du masque</a:t>
            </a:r>
          </a:p>
        </p:txBody>
      </p:sp>
      <p:sp>
        <p:nvSpPr>
          <p:cNvPr id="10" name="Espace réservé du pied de page 20"/>
          <p:cNvSpPr>
            <a:spLocks noGrp="1"/>
          </p:cNvSpPr>
          <p:nvPr>
            <p:ph type="ftr" sz="quarter" idx="22"/>
          </p:nvPr>
        </p:nvSpPr>
        <p:spPr>
          <a:xfrm>
            <a:off x="0" y="5997576"/>
            <a:ext cx="12192000" cy="860425"/>
          </a:xfrm>
        </p:spPr>
        <p:txBody>
          <a:bodyPr/>
          <a:lstStyle>
            <a:lvl1pPr>
              <a:defRPr/>
            </a:lvl1pPr>
          </a:lstStyle>
          <a:p>
            <a:pPr>
              <a:defRPr/>
            </a:pPr>
            <a:endParaRPr lang="fr-FR" dirty="0"/>
          </a:p>
        </p:txBody>
      </p:sp>
    </p:spTree>
    <p:extLst>
      <p:ext uri="{BB962C8B-B14F-4D97-AF65-F5344CB8AC3E}">
        <p14:creationId xmlns:p14="http://schemas.microsoft.com/office/powerpoint/2010/main" val="3288256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DC25080-937C-4721-B430-27FDD6C4ABFF}" type="datetime1">
              <a:rPr lang="fr-FR" smtClean="0"/>
              <a:t>10/03/2021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E72A3B-8F55-4C43-9015-010F6C264F29}" type="slidenum">
              <a:rPr lang="fr-FR" smtClean="0"/>
              <a:t>‹N°›</a:t>
            </a:fld>
            <a:endParaRPr lang="fr-FR"/>
          </a:p>
        </p:txBody>
      </p:sp>
    </p:spTree>
    <p:extLst>
      <p:ext uri="{BB962C8B-B14F-4D97-AF65-F5344CB8AC3E}">
        <p14:creationId xmlns:p14="http://schemas.microsoft.com/office/powerpoint/2010/main" val="3311569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AB13E74B-A6F9-49DF-8E04-AAA88F32704F}" type="datetime1">
              <a:rPr lang="fr-FR" smtClean="0"/>
              <a:t>10/03/2021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E72A3B-8F55-4C43-9015-010F6C264F29}" type="slidenum">
              <a:rPr lang="fr-FR" smtClean="0"/>
              <a:t>‹N°›</a:t>
            </a:fld>
            <a:endParaRPr lang="fr-FR"/>
          </a:p>
        </p:txBody>
      </p:sp>
    </p:spTree>
    <p:extLst>
      <p:ext uri="{BB962C8B-B14F-4D97-AF65-F5344CB8AC3E}">
        <p14:creationId xmlns:p14="http://schemas.microsoft.com/office/powerpoint/2010/main" val="1328997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0DC531CE-DFA7-44EB-823F-EE164CD06427}" type="datetime1">
              <a:rPr lang="fr-FR" smtClean="0"/>
              <a:t>10/03/2021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E72A3B-8F55-4C43-9015-010F6C264F29}" type="slidenum">
              <a:rPr lang="fr-FR" smtClean="0"/>
              <a:t>‹N°›</a:t>
            </a:fld>
            <a:endParaRPr lang="fr-FR"/>
          </a:p>
        </p:txBody>
      </p:sp>
    </p:spTree>
    <p:extLst>
      <p:ext uri="{BB962C8B-B14F-4D97-AF65-F5344CB8AC3E}">
        <p14:creationId xmlns:p14="http://schemas.microsoft.com/office/powerpoint/2010/main" val="1964652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E5FF067A-80F8-4E84-9BA3-4063E50F278B}" type="datetime1">
              <a:rPr lang="fr-FR" smtClean="0"/>
              <a:t>10/03/2021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CE72A3B-8F55-4C43-9015-010F6C264F29}" type="slidenum">
              <a:rPr lang="fr-FR" smtClean="0"/>
              <a:t>‹N°›</a:t>
            </a:fld>
            <a:endParaRPr lang="fr-FR"/>
          </a:p>
        </p:txBody>
      </p:sp>
    </p:spTree>
    <p:extLst>
      <p:ext uri="{BB962C8B-B14F-4D97-AF65-F5344CB8AC3E}">
        <p14:creationId xmlns:p14="http://schemas.microsoft.com/office/powerpoint/2010/main" val="1832734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70A59122-5422-4D5C-8365-08B33DDF5759}" type="datetime1">
              <a:rPr lang="fr-FR" smtClean="0"/>
              <a:t>10/03/2021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CE72A3B-8F55-4C43-9015-010F6C264F29}" type="slidenum">
              <a:rPr lang="fr-FR" smtClean="0"/>
              <a:t>‹N°›</a:t>
            </a:fld>
            <a:endParaRPr lang="fr-FR"/>
          </a:p>
        </p:txBody>
      </p:sp>
    </p:spTree>
    <p:extLst>
      <p:ext uri="{BB962C8B-B14F-4D97-AF65-F5344CB8AC3E}">
        <p14:creationId xmlns:p14="http://schemas.microsoft.com/office/powerpoint/2010/main" val="140855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01CA10E-FE7B-4D9C-86C7-FCD543D091DA}" type="datetime1">
              <a:rPr lang="fr-FR" smtClean="0"/>
              <a:t>10/03/2021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CE72A3B-8F55-4C43-9015-010F6C264F29}" type="slidenum">
              <a:rPr lang="fr-FR" smtClean="0"/>
              <a:t>‹N°›</a:t>
            </a:fld>
            <a:endParaRPr lang="fr-FR"/>
          </a:p>
        </p:txBody>
      </p:sp>
    </p:spTree>
    <p:extLst>
      <p:ext uri="{BB962C8B-B14F-4D97-AF65-F5344CB8AC3E}">
        <p14:creationId xmlns:p14="http://schemas.microsoft.com/office/powerpoint/2010/main" val="3353132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73C3C2D2-BE18-4155-833D-4E26883625D9}" type="datetime1">
              <a:rPr lang="fr-FR" smtClean="0"/>
              <a:t>10/03/2021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E72A3B-8F55-4C43-9015-010F6C264F29}" type="slidenum">
              <a:rPr lang="fr-FR" smtClean="0"/>
              <a:t>‹N°›</a:t>
            </a:fld>
            <a:endParaRPr lang="fr-FR"/>
          </a:p>
        </p:txBody>
      </p:sp>
    </p:spTree>
    <p:extLst>
      <p:ext uri="{BB962C8B-B14F-4D97-AF65-F5344CB8AC3E}">
        <p14:creationId xmlns:p14="http://schemas.microsoft.com/office/powerpoint/2010/main" val="465964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35E47DEF-8D89-4B35-9F8A-BE5B44C1F5F4}" type="datetime1">
              <a:rPr lang="fr-FR" smtClean="0"/>
              <a:t>10/03/2021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E72A3B-8F55-4C43-9015-010F6C264F29}" type="slidenum">
              <a:rPr lang="fr-FR" smtClean="0"/>
              <a:t>‹N°›</a:t>
            </a:fld>
            <a:endParaRPr lang="fr-FR"/>
          </a:p>
        </p:txBody>
      </p:sp>
    </p:spTree>
    <p:extLst>
      <p:ext uri="{BB962C8B-B14F-4D97-AF65-F5344CB8AC3E}">
        <p14:creationId xmlns:p14="http://schemas.microsoft.com/office/powerpoint/2010/main" val="968403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87FB5F-0954-458D-8658-06D25F8401EC}" type="datetime1">
              <a:rPr lang="fr-FR" smtClean="0"/>
              <a:t>10/03/2021</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72A3B-8F55-4C43-9015-010F6C264F29}" type="slidenum">
              <a:rPr lang="fr-FR" smtClean="0"/>
              <a:t>‹N°›</a:t>
            </a:fld>
            <a:endParaRPr lang="fr-FR"/>
          </a:p>
        </p:txBody>
      </p:sp>
    </p:spTree>
    <p:extLst>
      <p:ext uri="{BB962C8B-B14F-4D97-AF65-F5344CB8AC3E}">
        <p14:creationId xmlns:p14="http://schemas.microsoft.com/office/powerpoint/2010/main" val="834932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duscol.education.fr/2688/bac-2021-guide-de-l-evaluation"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8" Type="http://schemas.openxmlformats.org/officeDocument/2006/relationships/hyperlink" Target="RA20-T-ST2S-T-STSS_Diaporama_formation-epreuve-GO-1.pptx" TargetMode="External"/><Relationship Id="rId3" Type="http://schemas.openxmlformats.org/officeDocument/2006/relationships/hyperlink" Target="https://eduscol.education.fr/media/5445/download" TargetMode="External"/><Relationship Id="rId7" Type="http://schemas.openxmlformats.org/officeDocument/2006/relationships/hyperlink" Target="https://eduscol.education.fr/media/5448/download" TargetMode="External"/><Relationship Id="rId2" Type="http://schemas.openxmlformats.org/officeDocument/2006/relationships/hyperlink" Target="https://eduscol.education.fr/1649/programmes-et-ressources-en-serie-st2s" TargetMode="External"/><Relationship Id="rId1" Type="http://schemas.openxmlformats.org/officeDocument/2006/relationships/slideLayout" Target="../slideLayouts/slideLayout2.xml"/><Relationship Id="rId6" Type="http://schemas.openxmlformats.org/officeDocument/2006/relationships/hyperlink" Target="RA20-T-ST2S-T-Diaporama_present_epreuve_GO_ST2S-2.pptx" TargetMode="External"/><Relationship Id="rId5" Type="http://schemas.openxmlformats.org/officeDocument/2006/relationships/hyperlink" Target="https://eduscol.education.fr/media/5446/download" TargetMode="External"/><Relationship Id="rId4" Type="http://schemas.openxmlformats.org/officeDocument/2006/relationships/hyperlink" Target="RA21_Lycee_T_T_ST2S_STSS_Reperes-Projection-exemples(1).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05154" y="3193211"/>
            <a:ext cx="9144000" cy="1929357"/>
          </a:xfrm>
        </p:spPr>
        <p:txBody>
          <a:bodyPr>
            <a:normAutofit fontScale="90000"/>
          </a:bodyPr>
          <a:lstStyle/>
          <a:p>
            <a:r>
              <a:rPr lang="fr-FR" dirty="0">
                <a:solidFill>
                  <a:schemeClr val="accent1"/>
                </a:solidFill>
              </a:rPr>
              <a:t>Animation pédagogique à destination des enseignants intervenant en Terminale STSS</a:t>
            </a:r>
            <a:br>
              <a:rPr lang="fr-FR" dirty="0"/>
            </a:br>
            <a:br>
              <a:rPr lang="fr-FR" dirty="0"/>
            </a:br>
            <a:r>
              <a:rPr lang="fr-FR" sz="3200" b="1" i="1" dirty="0"/>
              <a:t>Mercredi 10 février 2021</a:t>
            </a:r>
            <a:endParaRPr lang="fr-FR" sz="1800" b="1" i="1" dirty="0"/>
          </a:p>
        </p:txBody>
      </p:sp>
      <p:sp>
        <p:nvSpPr>
          <p:cNvPr id="3" name="Sous-titre 2"/>
          <p:cNvSpPr>
            <a:spLocks noGrp="1"/>
          </p:cNvSpPr>
          <p:nvPr>
            <p:ph type="subTitle" idx="1"/>
          </p:nvPr>
        </p:nvSpPr>
        <p:spPr>
          <a:xfrm>
            <a:off x="1794038" y="5481353"/>
            <a:ext cx="9144000" cy="874997"/>
          </a:xfrm>
        </p:spPr>
        <p:txBody>
          <a:bodyPr>
            <a:normAutofit/>
          </a:bodyPr>
          <a:lstStyle/>
          <a:p>
            <a:pPr algn="r"/>
            <a:r>
              <a:rPr lang="fr-FR" dirty="0"/>
              <a:t>E.NITSCHELM, IA-IPR SMS-BSE</a:t>
            </a:r>
          </a:p>
          <a:p>
            <a:pPr algn="r"/>
            <a:r>
              <a:rPr lang="fr-FR" sz="1800" dirty="0"/>
              <a:t>Avec utilisation de 3 diapositives élaborées par le groupe national des IA-IPR SMS-BSE</a:t>
            </a:r>
          </a:p>
        </p:txBody>
      </p:sp>
      <p:pic>
        <p:nvPicPr>
          <p:cNvPr id="6" name="Imag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04263" y="173298"/>
            <a:ext cx="1667550" cy="1786131"/>
          </a:xfrm>
          <a:prstGeom prst="rect">
            <a:avLst/>
          </a:prstGeom>
        </p:spPr>
      </p:pic>
      <p:sp>
        <p:nvSpPr>
          <p:cNvPr id="7" name="Espace réservé du numéro de diapositive 6"/>
          <p:cNvSpPr>
            <a:spLocks noGrp="1"/>
          </p:cNvSpPr>
          <p:nvPr>
            <p:ph type="sldNum" sz="quarter" idx="12"/>
          </p:nvPr>
        </p:nvSpPr>
        <p:spPr/>
        <p:txBody>
          <a:bodyPr/>
          <a:lstStyle/>
          <a:p>
            <a:fld id="{ACE72A3B-8F55-4C43-9015-010F6C264F29}" type="slidenum">
              <a:rPr lang="fr-FR" smtClean="0"/>
              <a:t>1</a:t>
            </a:fld>
            <a:endParaRPr lang="fr-FR"/>
          </a:p>
        </p:txBody>
      </p:sp>
    </p:spTree>
    <p:extLst>
      <p:ext uri="{BB962C8B-B14F-4D97-AF65-F5344CB8AC3E}">
        <p14:creationId xmlns:p14="http://schemas.microsoft.com/office/powerpoint/2010/main" val="1625862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a:solidFill>
                  <a:schemeClr val="accent1"/>
                </a:solidFill>
              </a:rPr>
              <a:t>Epreuves terminales en 2021</a:t>
            </a:r>
          </a:p>
        </p:txBody>
      </p:sp>
      <p:sp>
        <p:nvSpPr>
          <p:cNvPr id="3" name="Espace réservé du contenu 2"/>
          <p:cNvSpPr>
            <a:spLocks noGrp="1"/>
          </p:cNvSpPr>
          <p:nvPr>
            <p:ph idx="1"/>
          </p:nvPr>
        </p:nvSpPr>
        <p:spPr/>
        <p:txBody>
          <a:bodyPr/>
          <a:lstStyle/>
          <a:p>
            <a:r>
              <a:rPr lang="fr-FR" sz="2400" b="1" dirty="0"/>
              <a:t>Philosophie</a:t>
            </a:r>
            <a:r>
              <a:rPr lang="fr-FR" sz="2400" dirty="0"/>
              <a:t> : 17 juin </a:t>
            </a:r>
          </a:p>
          <a:p>
            <a:endParaRPr lang="fr-FR" sz="2400" dirty="0"/>
          </a:p>
          <a:p>
            <a:r>
              <a:rPr lang="fr-FR" sz="2400" b="1" dirty="0"/>
              <a:t>Grand oral </a:t>
            </a:r>
            <a:r>
              <a:rPr lang="fr-FR" sz="2400" dirty="0"/>
              <a:t>: 21 juin au 2 juillet</a:t>
            </a:r>
          </a:p>
          <a:p>
            <a:pPr marL="0" indent="0">
              <a:buNone/>
            </a:pPr>
            <a:r>
              <a:rPr lang="fr-FR" sz="2400" dirty="0"/>
              <a:t>	</a:t>
            </a:r>
            <a:r>
              <a:rPr lang="fr-FR" sz="2400" dirty="0">
                <a:sym typeface="Wingdings" panose="05000000000000000000" pitchFamily="2" charset="2"/>
              </a:rPr>
              <a:t> convocation d’enseignants de STMS (pas seulement 				enseignant en Terminale) +  convocation d’enseignants 			d’autres disciplines / professeurs documentalistes</a:t>
            </a:r>
          </a:p>
          <a:p>
            <a:pPr marL="0" indent="0">
              <a:buNone/>
            </a:pPr>
            <a:r>
              <a:rPr lang="fr-FR" sz="2400" dirty="0">
                <a:sym typeface="Wingdings" panose="05000000000000000000" pitchFamily="2" charset="2"/>
              </a:rPr>
              <a:t>	 OM par la DEC</a:t>
            </a:r>
          </a:p>
          <a:p>
            <a:pPr marL="0" indent="0">
              <a:buNone/>
            </a:pPr>
            <a:endParaRPr lang="fr-FR" sz="2400" dirty="0">
              <a:sym typeface="Wingdings" panose="05000000000000000000" pitchFamily="2" charset="2"/>
            </a:endParaRPr>
          </a:p>
          <a:p>
            <a:r>
              <a:rPr lang="fr-FR" sz="2400" b="1" dirty="0"/>
              <a:t>Oraux de DNL </a:t>
            </a:r>
            <a:r>
              <a:rPr lang="fr-FR" sz="2400" b="1" i="1" dirty="0"/>
              <a:t>(Haguenau) </a:t>
            </a:r>
            <a:r>
              <a:rPr lang="fr-FR" sz="2400" dirty="0"/>
              <a:t>: à ce jour, épreuve maintenue </a:t>
            </a:r>
            <a:r>
              <a:rPr lang="fr-FR" sz="2400" i="1" dirty="0"/>
              <a:t>(fin mai)</a:t>
            </a:r>
          </a:p>
          <a:p>
            <a:pPr marL="0" indent="0">
              <a:buNone/>
            </a:pPr>
            <a:endParaRPr lang="fr-FR" dirty="0"/>
          </a:p>
        </p:txBody>
      </p:sp>
      <p:sp>
        <p:nvSpPr>
          <p:cNvPr id="4" name="Espace réservé du numéro de diapositive 3"/>
          <p:cNvSpPr>
            <a:spLocks noGrp="1"/>
          </p:cNvSpPr>
          <p:nvPr>
            <p:ph type="sldNum" sz="quarter" idx="12"/>
          </p:nvPr>
        </p:nvSpPr>
        <p:spPr/>
        <p:txBody>
          <a:bodyPr/>
          <a:lstStyle/>
          <a:p>
            <a:fld id="{ACE72A3B-8F55-4C43-9015-010F6C264F29}" type="slidenum">
              <a:rPr lang="fr-FR" smtClean="0"/>
              <a:t>10</a:t>
            </a:fld>
            <a:endParaRPr lang="fr-FR"/>
          </a:p>
        </p:txBody>
      </p:sp>
    </p:spTree>
    <p:extLst>
      <p:ext uri="{BB962C8B-B14F-4D97-AF65-F5344CB8AC3E}">
        <p14:creationId xmlns:p14="http://schemas.microsoft.com/office/powerpoint/2010/main" val="3331482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a:solidFill>
                  <a:schemeClr val="accent1"/>
                </a:solidFill>
              </a:rPr>
              <a:t>Le second groupe</a:t>
            </a:r>
          </a:p>
        </p:txBody>
      </p:sp>
      <p:sp>
        <p:nvSpPr>
          <p:cNvPr id="3" name="Espace réservé du contenu 2"/>
          <p:cNvSpPr>
            <a:spLocks noGrp="1"/>
          </p:cNvSpPr>
          <p:nvPr>
            <p:ph idx="1"/>
          </p:nvPr>
        </p:nvSpPr>
        <p:spPr/>
        <p:txBody>
          <a:bodyPr/>
          <a:lstStyle/>
          <a:p>
            <a:endParaRPr lang="fr-FR" sz="2400" b="1" dirty="0"/>
          </a:p>
          <a:p>
            <a:r>
              <a:rPr lang="fr-FR" sz="2400" b="1" dirty="0"/>
              <a:t>Période : </a:t>
            </a:r>
            <a:r>
              <a:rPr lang="fr-FR" sz="2400" dirty="0"/>
              <a:t>du 8 au 10 juillet 2021</a:t>
            </a:r>
          </a:p>
          <a:p>
            <a:endParaRPr lang="fr-FR" sz="2400" dirty="0"/>
          </a:p>
          <a:p>
            <a:r>
              <a:rPr lang="fr-FR" sz="2400" b="1" dirty="0"/>
              <a:t>Disciplines possibles pour les candidats </a:t>
            </a:r>
            <a:r>
              <a:rPr lang="fr-FR" sz="2400" dirty="0"/>
              <a:t>: philosophie, français, EDS (STSS +/- C-BPH)</a:t>
            </a:r>
          </a:p>
          <a:p>
            <a:endParaRPr lang="fr-FR" sz="2400" dirty="0"/>
          </a:p>
          <a:p>
            <a:r>
              <a:rPr lang="fr-FR" sz="2400" b="1" dirty="0"/>
              <a:t>Interrogateurs </a:t>
            </a:r>
            <a:r>
              <a:rPr lang="fr-FR" sz="2400" dirty="0"/>
              <a:t>: enseignants intervenant en classe de première et/ou de terminale</a:t>
            </a:r>
          </a:p>
          <a:p>
            <a:endParaRPr lang="fr-FR" dirty="0"/>
          </a:p>
        </p:txBody>
      </p:sp>
      <p:sp>
        <p:nvSpPr>
          <p:cNvPr id="4" name="Espace réservé du numéro de diapositive 3"/>
          <p:cNvSpPr>
            <a:spLocks noGrp="1"/>
          </p:cNvSpPr>
          <p:nvPr>
            <p:ph type="sldNum" sz="quarter" idx="12"/>
          </p:nvPr>
        </p:nvSpPr>
        <p:spPr/>
        <p:txBody>
          <a:bodyPr/>
          <a:lstStyle/>
          <a:p>
            <a:fld id="{ACE72A3B-8F55-4C43-9015-010F6C264F29}" type="slidenum">
              <a:rPr lang="fr-FR" smtClean="0"/>
              <a:t>11</a:t>
            </a:fld>
            <a:endParaRPr lang="fr-FR"/>
          </a:p>
        </p:txBody>
      </p:sp>
    </p:spTree>
    <p:extLst>
      <p:ext uri="{BB962C8B-B14F-4D97-AF65-F5344CB8AC3E}">
        <p14:creationId xmlns:p14="http://schemas.microsoft.com/office/powerpoint/2010/main" val="32756496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a:solidFill>
                  <a:schemeClr val="accent1"/>
                </a:solidFill>
              </a:rPr>
              <a:t>Les épreuves de remplacement </a:t>
            </a:r>
          </a:p>
        </p:txBody>
      </p:sp>
      <p:sp>
        <p:nvSpPr>
          <p:cNvPr id="3" name="Espace réservé du contenu 2"/>
          <p:cNvSpPr>
            <a:spLocks noGrp="1"/>
          </p:cNvSpPr>
          <p:nvPr>
            <p:ph idx="1"/>
          </p:nvPr>
        </p:nvSpPr>
        <p:spPr/>
        <p:txBody>
          <a:bodyPr>
            <a:normAutofit/>
          </a:bodyPr>
          <a:lstStyle/>
          <a:p>
            <a:r>
              <a:rPr lang="fr-FR" sz="2400" b="1" dirty="0"/>
              <a:t>JUIN</a:t>
            </a:r>
            <a:r>
              <a:rPr lang="fr-FR" sz="2400" dirty="0"/>
              <a:t> : pour les candidats issus d’établissements privés hors-contrat et du CNED </a:t>
            </a:r>
          </a:p>
          <a:p>
            <a:pPr marL="0" indent="0">
              <a:buNone/>
            </a:pPr>
            <a:endParaRPr lang="fr-FR" sz="2400" dirty="0"/>
          </a:p>
          <a:p>
            <a:r>
              <a:rPr lang="fr-FR" sz="2400" b="1" dirty="0"/>
              <a:t>SEPTEMBRE</a:t>
            </a:r>
            <a:r>
              <a:rPr lang="fr-FR" sz="2400" dirty="0"/>
              <a:t> : </a:t>
            </a:r>
          </a:p>
          <a:p>
            <a:pPr lvl="1">
              <a:buFont typeface="Courier New" panose="02070309020205020404" pitchFamily="49" charset="0"/>
              <a:buChar char="o"/>
            </a:pPr>
            <a:r>
              <a:rPr lang="fr-FR" dirty="0"/>
              <a:t> pour les candidats absents aux épreuves de philosophie et/ou du Grand oral (causes : maladie, grossesse…) </a:t>
            </a:r>
          </a:p>
          <a:p>
            <a:pPr lvl="1">
              <a:buFont typeface="Courier New" panose="02070309020205020404" pitchFamily="49" charset="0"/>
              <a:buChar char="o"/>
            </a:pPr>
            <a:r>
              <a:rPr lang="fr-FR" dirty="0"/>
              <a:t> pour les candidats absents à la session de remplacement de juin </a:t>
            </a:r>
          </a:p>
          <a:p>
            <a:endParaRPr lang="fr-FR" sz="2400" dirty="0"/>
          </a:p>
          <a:p>
            <a:pPr marL="0" indent="0">
              <a:buNone/>
            </a:pPr>
            <a:r>
              <a:rPr lang="fr-FR" sz="2400" dirty="0"/>
              <a:t>=&gt;   </a:t>
            </a:r>
            <a:r>
              <a:rPr lang="fr-FR" sz="2400" b="1" dirty="0"/>
              <a:t>Convocation de correcteurs/interrogateurs (juin et septembre)</a:t>
            </a:r>
          </a:p>
          <a:p>
            <a:pPr lvl="1">
              <a:buFont typeface="Courier New" panose="02070309020205020404" pitchFamily="49" charset="0"/>
              <a:buChar char="o"/>
            </a:pPr>
            <a:endParaRPr lang="fr-FR" dirty="0"/>
          </a:p>
          <a:p>
            <a:pPr lvl="1">
              <a:buFont typeface="Courier New" panose="02070309020205020404" pitchFamily="49" charset="0"/>
              <a:buChar char="o"/>
            </a:pPr>
            <a:endParaRPr lang="fr-FR" dirty="0"/>
          </a:p>
          <a:p>
            <a:pPr lvl="1">
              <a:buFont typeface="Courier New" panose="02070309020205020404" pitchFamily="49" charset="0"/>
              <a:buChar char="o"/>
            </a:pPr>
            <a:endParaRPr lang="fr-FR" dirty="0"/>
          </a:p>
          <a:p>
            <a:pPr marL="0" indent="0">
              <a:buNone/>
            </a:pPr>
            <a:endParaRPr lang="fr-FR" sz="2400" dirty="0"/>
          </a:p>
        </p:txBody>
      </p:sp>
      <p:sp>
        <p:nvSpPr>
          <p:cNvPr id="4" name="Espace réservé du numéro de diapositive 3"/>
          <p:cNvSpPr>
            <a:spLocks noGrp="1"/>
          </p:cNvSpPr>
          <p:nvPr>
            <p:ph type="sldNum" sz="quarter" idx="12"/>
          </p:nvPr>
        </p:nvSpPr>
        <p:spPr/>
        <p:txBody>
          <a:bodyPr/>
          <a:lstStyle/>
          <a:p>
            <a:fld id="{ACE72A3B-8F55-4C43-9015-010F6C264F29}" type="slidenum">
              <a:rPr lang="fr-FR" smtClean="0"/>
              <a:t>12</a:t>
            </a:fld>
            <a:endParaRPr lang="fr-FR"/>
          </a:p>
        </p:txBody>
      </p:sp>
    </p:spTree>
    <p:extLst>
      <p:ext uri="{BB962C8B-B14F-4D97-AF65-F5344CB8AC3E}">
        <p14:creationId xmlns:p14="http://schemas.microsoft.com/office/powerpoint/2010/main" val="3376441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a:solidFill>
                  <a:schemeClr val="accent1"/>
                </a:solidFill>
              </a:rPr>
              <a:t>Dans la perspective de l’année scolaire 2021-2022</a:t>
            </a:r>
            <a:endParaRPr lang="fr-FR" sz="3600"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390885121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Espace réservé du numéro de diapositive 3"/>
          <p:cNvSpPr>
            <a:spLocks noGrp="1"/>
          </p:cNvSpPr>
          <p:nvPr>
            <p:ph type="sldNum" sz="quarter" idx="12"/>
          </p:nvPr>
        </p:nvSpPr>
        <p:spPr/>
        <p:txBody>
          <a:bodyPr/>
          <a:lstStyle/>
          <a:p>
            <a:fld id="{ACE72A3B-8F55-4C43-9015-010F6C264F29}" type="slidenum">
              <a:rPr lang="fr-FR" smtClean="0"/>
              <a:t>13</a:t>
            </a:fld>
            <a:endParaRPr lang="fr-FR"/>
          </a:p>
        </p:txBody>
      </p:sp>
    </p:spTree>
    <p:extLst>
      <p:ext uri="{BB962C8B-B14F-4D97-AF65-F5344CB8AC3E}">
        <p14:creationId xmlns:p14="http://schemas.microsoft.com/office/powerpoint/2010/main" val="1703535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a:solidFill>
                  <a:schemeClr val="accent1"/>
                </a:solidFill>
              </a:rPr>
              <a:t>Le contexte </a:t>
            </a:r>
          </a:p>
        </p:txBody>
      </p:sp>
      <p:sp>
        <p:nvSpPr>
          <p:cNvPr id="3" name="Espace réservé du contenu 2"/>
          <p:cNvSpPr>
            <a:spLocks noGrp="1"/>
          </p:cNvSpPr>
          <p:nvPr>
            <p:ph idx="1"/>
          </p:nvPr>
        </p:nvSpPr>
        <p:spPr/>
        <p:txBody>
          <a:bodyPr>
            <a:normAutofit/>
          </a:bodyPr>
          <a:lstStyle/>
          <a:p>
            <a:r>
              <a:rPr lang="fr-FR" sz="2400" b="1" u="sng" dirty="0"/>
              <a:t>Novembre 2020 </a:t>
            </a:r>
            <a:r>
              <a:rPr lang="fr-FR" sz="2400" dirty="0"/>
              <a:t>: </a:t>
            </a:r>
            <a:r>
              <a:rPr lang="fr-FR" altLang="fr-FR" sz="2400" dirty="0"/>
              <a:t>décision de donner un choix aux candidats au baccalauréat pour les épreuves de spécialité</a:t>
            </a:r>
          </a:p>
          <a:p>
            <a:pPr marL="0" indent="0">
              <a:buNone/>
            </a:pPr>
            <a:r>
              <a:rPr lang="fr-FR" sz="2400" dirty="0"/>
              <a:t>	</a:t>
            </a:r>
            <a:r>
              <a:rPr lang="fr-FR" sz="2400" dirty="0">
                <a:sym typeface="Wingdings" panose="05000000000000000000" pitchFamily="2" charset="2"/>
              </a:rPr>
              <a:t> </a:t>
            </a:r>
            <a:r>
              <a:rPr lang="fr-FR" sz="2400" b="1" i="1" dirty="0">
                <a:sym typeface="Wingdings" panose="05000000000000000000" pitchFamily="2" charset="2"/>
              </a:rPr>
              <a:t>Première partie des sujets </a:t>
            </a:r>
            <a:r>
              <a:rPr lang="fr-FR" sz="2400" i="1" dirty="0">
                <a:sym typeface="Wingdings" panose="05000000000000000000" pitchFamily="2" charset="2"/>
              </a:rPr>
              <a:t>: choix entre deux questions (sans document)</a:t>
            </a:r>
          </a:p>
          <a:p>
            <a:pPr marL="0" indent="0">
              <a:buNone/>
            </a:pPr>
            <a:endParaRPr lang="fr-FR" sz="2400" dirty="0">
              <a:sym typeface="Wingdings" panose="05000000000000000000" pitchFamily="2" charset="2"/>
            </a:endParaRPr>
          </a:p>
          <a:p>
            <a:pPr lvl="0" eaLnBrk="0" fontAlgn="base" hangingPunct="0">
              <a:lnSpc>
                <a:spcPct val="100000"/>
              </a:lnSpc>
              <a:spcBef>
                <a:spcPct val="0"/>
              </a:spcBef>
              <a:spcAft>
                <a:spcPct val="0"/>
              </a:spcAft>
            </a:pPr>
            <a:r>
              <a:rPr lang="fr-FR" sz="2400" b="1" u="sng" dirty="0">
                <a:sym typeface="Wingdings" panose="05000000000000000000" pitchFamily="2" charset="2"/>
              </a:rPr>
              <a:t>Janvier 2021 </a:t>
            </a:r>
            <a:r>
              <a:rPr lang="fr-FR" sz="2400" dirty="0">
                <a:sym typeface="Wingdings" panose="05000000000000000000" pitchFamily="2" charset="2"/>
              </a:rPr>
              <a:t>: </a:t>
            </a:r>
            <a:r>
              <a:rPr lang="fr-FR" altLang="fr-FR" sz="2400" dirty="0"/>
              <a:t>pas d’évaluation des enseignements de spécialité au travers d’épreuves au mois de mars </a:t>
            </a:r>
          </a:p>
          <a:p>
            <a:pPr marL="0" lvl="0" indent="0" eaLnBrk="0" fontAlgn="base" hangingPunct="0">
              <a:lnSpc>
                <a:spcPct val="100000"/>
              </a:lnSpc>
              <a:spcBef>
                <a:spcPct val="0"/>
              </a:spcBef>
              <a:spcAft>
                <a:spcPct val="0"/>
              </a:spcAft>
              <a:buNone/>
            </a:pPr>
            <a:r>
              <a:rPr lang="fr-FR" altLang="fr-FR" sz="2400" b="1" dirty="0"/>
              <a:t>	</a:t>
            </a:r>
            <a:r>
              <a:rPr lang="fr-FR" altLang="fr-FR" sz="2400" b="1" dirty="0">
                <a:sym typeface="Wingdings" panose="05000000000000000000" pitchFamily="2" charset="2"/>
              </a:rPr>
              <a:t> </a:t>
            </a:r>
            <a:r>
              <a:rPr lang="fr-FR" altLang="fr-FR" sz="2400" b="1" i="1" dirty="0"/>
              <a:t>sur la base des moyennes des trois trimestres de terminale </a:t>
            </a:r>
            <a:r>
              <a:rPr lang="fr-FR" altLang="fr-FR" sz="2400" i="1" dirty="0"/>
              <a:t>de ces</a:t>
            </a:r>
          </a:p>
          <a:p>
            <a:pPr marL="0" lvl="0" indent="0" eaLnBrk="0" fontAlgn="base" hangingPunct="0">
              <a:lnSpc>
                <a:spcPct val="100000"/>
              </a:lnSpc>
              <a:spcBef>
                <a:spcPct val="0"/>
              </a:spcBef>
              <a:spcAft>
                <a:spcPct val="0"/>
              </a:spcAft>
              <a:buNone/>
            </a:pPr>
            <a:r>
              <a:rPr lang="fr-FR" altLang="fr-FR" sz="2400" i="1" dirty="0"/>
              <a:t>	enseignements.</a:t>
            </a:r>
          </a:p>
          <a:p>
            <a:pPr marL="0" lvl="0" indent="0" eaLnBrk="0" fontAlgn="base" hangingPunct="0">
              <a:lnSpc>
                <a:spcPct val="100000"/>
              </a:lnSpc>
              <a:spcBef>
                <a:spcPct val="0"/>
              </a:spcBef>
              <a:spcAft>
                <a:spcPct val="0"/>
              </a:spcAft>
              <a:buNone/>
            </a:pPr>
            <a:r>
              <a:rPr lang="fr-FR" altLang="fr-FR" sz="2400" i="1" dirty="0"/>
              <a:t>	</a:t>
            </a:r>
            <a:r>
              <a:rPr lang="fr-FR" altLang="fr-FR" sz="2400" i="1" dirty="0">
                <a:sym typeface="Wingdings" panose="05000000000000000000" pitchFamily="2" charset="2"/>
              </a:rPr>
              <a:t></a:t>
            </a:r>
            <a:r>
              <a:rPr lang="fr-FR" altLang="fr-FR" sz="2400" i="1" dirty="0"/>
              <a:t> </a:t>
            </a:r>
            <a:r>
              <a:rPr lang="fr-FR" altLang="fr-FR" sz="2400" b="1" i="1" dirty="0"/>
              <a:t>pour </a:t>
            </a:r>
            <a:r>
              <a:rPr lang="fr-FR" altLang="fr-FR" sz="2400" b="1" i="1" dirty="0" err="1"/>
              <a:t>Parcoursup</a:t>
            </a:r>
            <a:r>
              <a:rPr lang="fr-FR" altLang="fr-FR" sz="2400" b="1" i="1" dirty="0"/>
              <a:t> </a:t>
            </a:r>
            <a:r>
              <a:rPr lang="fr-FR" altLang="fr-FR" sz="2400" i="1" dirty="0"/>
              <a:t>: prise en compte de ces moyennes portées dans les 	bulletins des deux premiers trimestres ainsi que les appréciations des 	professeurs</a:t>
            </a:r>
          </a:p>
          <a:p>
            <a:pPr marL="0" indent="0">
              <a:buNone/>
            </a:pPr>
            <a:endParaRPr lang="fr-FR" sz="2400" dirty="0"/>
          </a:p>
        </p:txBody>
      </p:sp>
      <p:sp>
        <p:nvSpPr>
          <p:cNvPr id="4" name="Espace réservé du numéro de diapositive 3"/>
          <p:cNvSpPr>
            <a:spLocks noGrp="1"/>
          </p:cNvSpPr>
          <p:nvPr>
            <p:ph type="sldNum" sz="quarter" idx="12"/>
          </p:nvPr>
        </p:nvSpPr>
        <p:spPr/>
        <p:txBody>
          <a:bodyPr/>
          <a:lstStyle/>
          <a:p>
            <a:fld id="{ACE72A3B-8F55-4C43-9015-010F6C264F29}" type="slidenum">
              <a:rPr lang="fr-FR" smtClean="0"/>
              <a:t>2</a:t>
            </a:fld>
            <a:endParaRPr lang="fr-FR"/>
          </a:p>
        </p:txBody>
      </p:sp>
    </p:spTree>
    <p:extLst>
      <p:ext uri="{BB962C8B-B14F-4D97-AF65-F5344CB8AC3E}">
        <p14:creationId xmlns:p14="http://schemas.microsoft.com/office/powerpoint/2010/main" val="491549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a:solidFill>
                  <a:schemeClr val="accent1"/>
                </a:solidFill>
              </a:rPr>
              <a:t>Enjeux de cette décision</a:t>
            </a:r>
            <a:endParaRPr lang="fr-FR" sz="3600" dirty="0"/>
          </a:p>
        </p:txBody>
      </p:sp>
      <p:sp>
        <p:nvSpPr>
          <p:cNvPr id="3" name="Espace réservé du contenu 2"/>
          <p:cNvSpPr>
            <a:spLocks noGrp="1"/>
          </p:cNvSpPr>
          <p:nvPr>
            <p:ph idx="1"/>
          </p:nvPr>
        </p:nvSpPr>
        <p:spPr/>
        <p:txBody>
          <a:bodyPr>
            <a:normAutofit/>
          </a:bodyPr>
          <a:lstStyle/>
          <a:p>
            <a:r>
              <a:rPr lang="fr-FR" altLang="fr-FR" sz="2400" b="1" dirty="0"/>
              <a:t>Egalité de l’évaluation des élèves </a:t>
            </a:r>
          </a:p>
          <a:p>
            <a:pPr marL="0" indent="0">
              <a:buNone/>
            </a:pPr>
            <a:r>
              <a:rPr lang="fr-FR" altLang="fr-FR" sz="2400" b="1" dirty="0">
                <a:sym typeface="Wingdings" panose="05000000000000000000" pitchFamily="2" charset="2"/>
              </a:rPr>
              <a:t>	</a:t>
            </a:r>
            <a:r>
              <a:rPr lang="fr-FR" altLang="fr-FR" sz="2400" dirty="0">
                <a:sym typeface="Wingdings" panose="05000000000000000000" pitchFamily="2" charset="2"/>
              </a:rPr>
              <a:t></a:t>
            </a:r>
            <a:r>
              <a:rPr lang="fr-FR" altLang="fr-FR" sz="2400" dirty="0"/>
              <a:t> objectivation des résultats</a:t>
            </a:r>
          </a:p>
          <a:p>
            <a:pPr marL="0" indent="0">
              <a:buNone/>
            </a:pPr>
            <a:endParaRPr lang="fr-FR" altLang="fr-FR" sz="2400" dirty="0"/>
          </a:p>
          <a:p>
            <a:r>
              <a:rPr lang="fr-FR" altLang="fr-FR" sz="2400" b="1" dirty="0"/>
              <a:t>Garantie de la valeur du diplôme délivré et de la légitimité des diplômés</a:t>
            </a:r>
          </a:p>
          <a:p>
            <a:pPr marL="0" indent="0">
              <a:buNone/>
            </a:pPr>
            <a:r>
              <a:rPr lang="fr-FR" altLang="fr-FR" sz="2400" dirty="0"/>
              <a:t>	</a:t>
            </a:r>
            <a:r>
              <a:rPr lang="fr-FR" altLang="fr-FR" sz="2400" dirty="0">
                <a:sym typeface="Wingdings" panose="05000000000000000000" pitchFamily="2" charset="2"/>
              </a:rPr>
              <a:t> degré d’exigence dans le cadre du contrôle continu</a:t>
            </a:r>
          </a:p>
          <a:p>
            <a:pPr marL="0" indent="0">
              <a:buNone/>
            </a:pPr>
            <a:endParaRPr lang="fr-FR" altLang="fr-FR" sz="2400" dirty="0"/>
          </a:p>
          <a:p>
            <a:r>
              <a:rPr lang="fr-FR" altLang="fr-FR" sz="2400" b="1" dirty="0"/>
              <a:t>Préparation aux études supérieures des élèves de Terminale </a:t>
            </a:r>
          </a:p>
          <a:p>
            <a:pPr marL="0" indent="0">
              <a:buNone/>
            </a:pPr>
            <a:r>
              <a:rPr lang="fr-FR" altLang="fr-FR" sz="2400" b="1" dirty="0">
                <a:sym typeface="Wingdings" panose="05000000000000000000" pitchFamily="2" charset="2"/>
              </a:rPr>
              <a:t>	</a:t>
            </a:r>
            <a:r>
              <a:rPr lang="fr-FR" altLang="fr-FR" sz="2400" dirty="0">
                <a:sym typeface="Wingdings" panose="05000000000000000000" pitchFamily="2" charset="2"/>
              </a:rPr>
              <a:t> persévérance scolaire et progressivité des apprentissages et des 		évaluations, pour atteindre le niveau attendu</a:t>
            </a:r>
            <a:endParaRPr lang="fr-FR" altLang="fr-FR" sz="2400" dirty="0"/>
          </a:p>
          <a:p>
            <a:endParaRPr lang="fr-FR" altLang="fr-FR" sz="2400" dirty="0">
              <a:latin typeface="Arial" panose="020B0604020202020204" pitchFamily="34" charset="0"/>
            </a:endParaRPr>
          </a:p>
          <a:p>
            <a:endParaRPr lang="fr-FR" altLang="fr-FR" sz="2400" dirty="0">
              <a:latin typeface="Arial" panose="020B0604020202020204" pitchFamily="34" charset="0"/>
            </a:endParaRPr>
          </a:p>
          <a:p>
            <a:endParaRPr lang="fr-FR" sz="2400" dirty="0"/>
          </a:p>
        </p:txBody>
      </p:sp>
      <p:sp>
        <p:nvSpPr>
          <p:cNvPr id="4" name="Espace réservé du numéro de diapositive 3"/>
          <p:cNvSpPr>
            <a:spLocks noGrp="1"/>
          </p:cNvSpPr>
          <p:nvPr>
            <p:ph type="sldNum" sz="quarter" idx="12"/>
          </p:nvPr>
        </p:nvSpPr>
        <p:spPr/>
        <p:txBody>
          <a:bodyPr/>
          <a:lstStyle/>
          <a:p>
            <a:fld id="{8D0A3D6B-1BB5-47C9-84D3-926FAD50267F}" type="slidenum">
              <a:rPr lang="fr-FR" smtClean="0"/>
              <a:t>3</a:t>
            </a:fld>
            <a:endParaRPr lang="fr-FR"/>
          </a:p>
        </p:txBody>
      </p:sp>
    </p:spTree>
    <p:extLst>
      <p:ext uri="{BB962C8B-B14F-4D97-AF65-F5344CB8AC3E}">
        <p14:creationId xmlns:p14="http://schemas.microsoft.com/office/powerpoint/2010/main" val="77528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a:solidFill>
                  <a:schemeClr val="accent1"/>
                </a:solidFill>
              </a:rPr>
              <a:t>Des outils nationaux pour aider au contrôle continu</a:t>
            </a:r>
            <a:endParaRPr lang="fr-FR" sz="3600" dirty="0"/>
          </a:p>
        </p:txBody>
      </p:sp>
      <p:sp>
        <p:nvSpPr>
          <p:cNvPr id="3" name="Espace réservé du contenu 2"/>
          <p:cNvSpPr>
            <a:spLocks noGrp="1"/>
          </p:cNvSpPr>
          <p:nvPr>
            <p:ph idx="1"/>
          </p:nvPr>
        </p:nvSpPr>
        <p:spPr>
          <a:xfrm>
            <a:off x="838200" y="1610449"/>
            <a:ext cx="10515600" cy="4530725"/>
          </a:xfrm>
        </p:spPr>
        <p:txBody>
          <a:bodyPr>
            <a:noAutofit/>
          </a:bodyPr>
          <a:lstStyle/>
          <a:p>
            <a:pPr marL="0" lvl="0" indent="0" eaLnBrk="0" fontAlgn="base" hangingPunct="0">
              <a:lnSpc>
                <a:spcPct val="100000"/>
              </a:lnSpc>
              <a:spcBef>
                <a:spcPct val="0"/>
              </a:spcBef>
              <a:spcAft>
                <a:spcPct val="0"/>
              </a:spcAft>
              <a:buNone/>
            </a:pPr>
            <a:r>
              <a:rPr lang="fr-FR" altLang="fr-FR" sz="2400" b="1" dirty="0">
                <a:solidFill>
                  <a:schemeClr val="accent1"/>
                </a:solidFill>
              </a:rPr>
              <a:t>Courant du mois de février,</a:t>
            </a:r>
          </a:p>
          <a:p>
            <a:pPr marL="0" lvl="0" indent="0" eaLnBrk="0" fontAlgn="base" hangingPunct="0">
              <a:lnSpc>
                <a:spcPct val="100000"/>
              </a:lnSpc>
              <a:spcBef>
                <a:spcPct val="0"/>
              </a:spcBef>
              <a:spcAft>
                <a:spcPct val="0"/>
              </a:spcAft>
              <a:buNone/>
            </a:pPr>
            <a:endParaRPr lang="fr-FR" altLang="fr-FR" sz="2400" b="1" dirty="0">
              <a:solidFill>
                <a:schemeClr val="accent1"/>
              </a:solidFill>
            </a:endParaRPr>
          </a:p>
          <a:p>
            <a:pPr marL="0" lvl="0" indent="0" eaLnBrk="0" fontAlgn="base" hangingPunct="0">
              <a:lnSpc>
                <a:spcPct val="100000"/>
              </a:lnSpc>
              <a:spcBef>
                <a:spcPct val="0"/>
              </a:spcBef>
              <a:spcAft>
                <a:spcPct val="0"/>
              </a:spcAft>
              <a:buNone/>
            </a:pPr>
            <a:r>
              <a:rPr lang="fr-FR" altLang="fr-FR" sz="2400" b="1" dirty="0">
                <a:solidFill>
                  <a:schemeClr val="accent1"/>
                </a:solidFill>
              </a:rPr>
              <a:t>- </a:t>
            </a:r>
            <a:r>
              <a:rPr lang="fr-FR" altLang="fr-FR" sz="2400" dirty="0"/>
              <a:t>envoi aux équipes de direction et aux professeurs : </a:t>
            </a:r>
          </a:p>
          <a:p>
            <a:pPr marL="0" lvl="0" indent="0" eaLnBrk="0" fontAlgn="base" hangingPunct="0">
              <a:lnSpc>
                <a:spcPct val="100000"/>
              </a:lnSpc>
              <a:spcBef>
                <a:spcPct val="0"/>
              </a:spcBef>
              <a:spcAft>
                <a:spcPct val="0"/>
              </a:spcAft>
              <a:buFontTx/>
              <a:buChar char="•"/>
            </a:pPr>
            <a:r>
              <a:rPr lang="fr-FR" altLang="fr-FR" sz="2400" b="1" dirty="0"/>
              <a:t> d’un </a:t>
            </a:r>
            <a:r>
              <a:rPr lang="fr-FR" altLang="fr-FR" sz="2400" b="1" dirty="0">
                <a:hlinkClick r:id="rId3"/>
              </a:rPr>
              <a:t>guide de l’évaluation</a:t>
            </a:r>
            <a:r>
              <a:rPr lang="fr-FR" altLang="fr-FR" sz="2400" dirty="0"/>
              <a:t>, élaboré par l’Inspection générale de l’éducation, du sport et de la recherche </a:t>
            </a:r>
          </a:p>
          <a:p>
            <a:pPr marL="0" lvl="0" indent="0" eaLnBrk="0" fontAlgn="base" hangingPunct="0">
              <a:lnSpc>
                <a:spcPct val="100000"/>
              </a:lnSpc>
              <a:spcBef>
                <a:spcPct val="0"/>
              </a:spcBef>
              <a:spcAft>
                <a:spcPct val="0"/>
              </a:spcAft>
              <a:buNone/>
            </a:pPr>
            <a:r>
              <a:rPr lang="fr-FR" altLang="fr-FR" sz="2400" dirty="0"/>
              <a:t>	</a:t>
            </a:r>
            <a:r>
              <a:rPr lang="fr-FR" altLang="fr-FR" sz="2400" i="1" dirty="0"/>
              <a:t>=&gt; recommandations selon les disciplines et les spécialités </a:t>
            </a:r>
            <a:endParaRPr lang="fr-FR" altLang="fr-FR" sz="2400" dirty="0"/>
          </a:p>
          <a:p>
            <a:pPr marL="0" lvl="0" indent="0" eaLnBrk="0" fontAlgn="base" hangingPunct="0">
              <a:lnSpc>
                <a:spcPct val="100000"/>
              </a:lnSpc>
              <a:spcBef>
                <a:spcPct val="0"/>
              </a:spcBef>
              <a:spcAft>
                <a:spcPct val="0"/>
              </a:spcAft>
              <a:buFontTx/>
              <a:buChar char="•"/>
            </a:pPr>
            <a:r>
              <a:rPr lang="fr-FR" altLang="fr-FR" sz="2400" b="1" dirty="0"/>
              <a:t> d’un cadre de travail commun pour les commissions d’harmonisation</a:t>
            </a:r>
            <a:endParaRPr lang="fr-FR" altLang="fr-FR" sz="2400" dirty="0"/>
          </a:p>
          <a:p>
            <a:pPr marL="0" lvl="0" indent="0" eaLnBrk="0" fontAlgn="base" hangingPunct="0">
              <a:lnSpc>
                <a:spcPct val="100000"/>
              </a:lnSpc>
              <a:spcBef>
                <a:spcPct val="0"/>
              </a:spcBef>
              <a:spcAft>
                <a:spcPct val="0"/>
              </a:spcAft>
              <a:buNone/>
            </a:pPr>
            <a:r>
              <a:rPr lang="fr-FR" altLang="fr-FR" sz="2400" i="1" dirty="0"/>
              <a:t>	=&gt; analyse des remontées des contrôles continus des 				établissements.</a:t>
            </a:r>
          </a:p>
          <a:p>
            <a:pPr marL="0" lvl="0" indent="0" eaLnBrk="0" fontAlgn="base" hangingPunct="0">
              <a:lnSpc>
                <a:spcPct val="100000"/>
              </a:lnSpc>
              <a:spcBef>
                <a:spcPct val="0"/>
              </a:spcBef>
              <a:spcAft>
                <a:spcPct val="0"/>
              </a:spcAft>
              <a:buNone/>
            </a:pPr>
            <a:endParaRPr lang="fr-FR" altLang="fr-FR" sz="2400" i="1" dirty="0"/>
          </a:p>
          <a:p>
            <a:pPr marL="0" lvl="0" indent="0" eaLnBrk="0" fontAlgn="base" hangingPunct="0">
              <a:lnSpc>
                <a:spcPct val="100000"/>
              </a:lnSpc>
              <a:spcBef>
                <a:spcPct val="0"/>
              </a:spcBef>
              <a:spcAft>
                <a:spcPct val="0"/>
              </a:spcAft>
              <a:buNone/>
            </a:pPr>
            <a:r>
              <a:rPr lang="fr-FR" altLang="fr-FR" sz="2400" dirty="0"/>
              <a:t>- Dépôt d’un</a:t>
            </a:r>
            <a:r>
              <a:rPr lang="fr-FR" altLang="fr-FR" sz="2400" b="1" dirty="0"/>
              <a:t> sujet initialement prévu pour l’EDS de STSS de mars, </a:t>
            </a:r>
            <a:r>
              <a:rPr lang="fr-FR" altLang="fr-FR" sz="2400" dirty="0"/>
              <a:t>accessible aux enseignants sur l’espace Tribu-BNS (via le portail </a:t>
            </a:r>
            <a:r>
              <a:rPr lang="fr-FR" altLang="fr-FR" sz="2400" dirty="0" err="1"/>
              <a:t>Arena</a:t>
            </a:r>
            <a:r>
              <a:rPr lang="fr-FR" altLang="fr-FR" sz="2400" dirty="0"/>
              <a:t>)</a:t>
            </a:r>
          </a:p>
          <a:p>
            <a:pPr marL="0" lvl="0" indent="0" eaLnBrk="0" fontAlgn="base" hangingPunct="0">
              <a:lnSpc>
                <a:spcPct val="100000"/>
              </a:lnSpc>
              <a:spcBef>
                <a:spcPct val="0"/>
              </a:spcBef>
              <a:spcAft>
                <a:spcPct val="0"/>
              </a:spcAft>
              <a:buNone/>
            </a:pPr>
            <a:endParaRPr lang="fr-FR" altLang="fr-FR" sz="2400" i="1" dirty="0"/>
          </a:p>
        </p:txBody>
      </p:sp>
      <p:sp>
        <p:nvSpPr>
          <p:cNvPr id="4" name="Espace réservé du numéro de diapositive 3"/>
          <p:cNvSpPr>
            <a:spLocks noGrp="1"/>
          </p:cNvSpPr>
          <p:nvPr>
            <p:ph type="sldNum" sz="quarter" idx="12"/>
          </p:nvPr>
        </p:nvSpPr>
        <p:spPr/>
        <p:txBody>
          <a:bodyPr/>
          <a:lstStyle/>
          <a:p>
            <a:fld id="{8D0A3D6B-1BB5-47C9-84D3-926FAD50267F}" type="slidenum">
              <a:rPr lang="fr-FR" smtClean="0"/>
              <a:t>4</a:t>
            </a:fld>
            <a:endParaRPr lang="fr-FR"/>
          </a:p>
        </p:txBody>
      </p:sp>
    </p:spTree>
    <p:extLst>
      <p:ext uri="{BB962C8B-B14F-4D97-AF65-F5344CB8AC3E}">
        <p14:creationId xmlns:p14="http://schemas.microsoft.com/office/powerpoint/2010/main" val="1132064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4879" y="56277"/>
            <a:ext cx="9971275" cy="857516"/>
          </a:xfrm>
        </p:spPr>
        <p:txBody>
          <a:bodyPr>
            <a:normAutofit/>
          </a:bodyPr>
          <a:lstStyle/>
          <a:p>
            <a:r>
              <a:rPr lang="fr-FR" sz="3600" b="1" dirty="0">
                <a:solidFill>
                  <a:schemeClr val="accent1"/>
                </a:solidFill>
              </a:rPr>
              <a:t>STSS – Session 2021</a:t>
            </a:r>
          </a:p>
        </p:txBody>
      </p:sp>
      <p:sp>
        <p:nvSpPr>
          <p:cNvPr id="5" name="Espace réservé du texte 4"/>
          <p:cNvSpPr>
            <a:spLocks noGrp="1"/>
          </p:cNvSpPr>
          <p:nvPr>
            <p:ph sz="half" idx="1"/>
          </p:nvPr>
        </p:nvSpPr>
        <p:spPr>
          <a:xfrm>
            <a:off x="614880" y="3042474"/>
            <a:ext cx="5192888" cy="3162830"/>
          </a:xfrm>
        </p:spPr>
        <p:txBody>
          <a:bodyPr>
            <a:normAutofit/>
          </a:bodyPr>
          <a:lstStyle/>
          <a:p>
            <a:r>
              <a:rPr lang="fr-FR" sz="1400" dirty="0"/>
              <a:t>identifier les objectifs des politiques de santé, de protection sociale, d’action sociale ; </a:t>
            </a:r>
          </a:p>
          <a:p>
            <a:r>
              <a:rPr lang="fr-FR" sz="1400" dirty="0"/>
              <a:t>repérer les acteurs et organisations du champ sanitaire et social à différentes échelles territoriales ; </a:t>
            </a:r>
          </a:p>
          <a:p>
            <a:r>
              <a:rPr lang="fr-FR" sz="1400" dirty="0"/>
              <a:t>analyser une démarche d’étude en santé et social, argumenter les choix méthodologiques ; </a:t>
            </a:r>
          </a:p>
          <a:p>
            <a:r>
              <a:rPr lang="fr-FR" sz="1400" dirty="0"/>
              <a:t>présenter une démarche de projet dans le champ sanitaire et social, ses contraintes et spécificités. </a:t>
            </a:r>
          </a:p>
          <a:p>
            <a:endParaRPr lang="fr-FR" sz="1400" dirty="0"/>
          </a:p>
          <a:p>
            <a:pPr marL="0" indent="0">
              <a:buNone/>
            </a:pPr>
            <a:r>
              <a:rPr lang="fr-FR" sz="1400" i="1" dirty="0"/>
              <a:t>En complément, bien sûr, de celles développées en première et qui forment le socle de ces compétences</a:t>
            </a:r>
            <a:r>
              <a:rPr lang="fr-FR" sz="1400" dirty="0"/>
              <a:t>.</a:t>
            </a:r>
          </a:p>
        </p:txBody>
      </p:sp>
      <p:sp>
        <p:nvSpPr>
          <p:cNvPr id="16" name="Rectangle à coins arrondis 15"/>
          <p:cNvSpPr/>
          <p:nvPr/>
        </p:nvSpPr>
        <p:spPr>
          <a:xfrm>
            <a:off x="6401615" y="1048409"/>
            <a:ext cx="5066134" cy="614363"/>
          </a:xfrm>
          <a:prstGeom prst="roundRect">
            <a:avLst/>
          </a:prstGeom>
          <a:solidFill>
            <a:srgbClr val="3366FF"/>
          </a:solidFill>
          <a:ln w="571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L’évaluation … vers la note certificative</a:t>
            </a:r>
          </a:p>
        </p:txBody>
      </p:sp>
      <p:sp>
        <p:nvSpPr>
          <p:cNvPr id="17" name="Rectangle à coins arrondis 16"/>
          <p:cNvSpPr/>
          <p:nvPr/>
        </p:nvSpPr>
        <p:spPr>
          <a:xfrm>
            <a:off x="6401616" y="1662773"/>
            <a:ext cx="5066134" cy="1285324"/>
          </a:xfrm>
          <a:prstGeom prst="roundRect">
            <a:avLst/>
          </a:prstGeom>
          <a:solidFill>
            <a:srgbClr val="3366FF"/>
          </a:solidFill>
          <a:ln w="571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t>Assurer l’évaluation de l’ensemble des compétences du livret scolaire, appliquées aux objets et démarches étudiées :</a:t>
            </a:r>
          </a:p>
          <a:p>
            <a:endParaRPr lang="fr-FR" sz="1600" dirty="0"/>
          </a:p>
        </p:txBody>
      </p:sp>
      <p:sp>
        <p:nvSpPr>
          <p:cNvPr id="10" name="Espace réservé du texte 4"/>
          <p:cNvSpPr>
            <a:spLocks noGrp="1"/>
          </p:cNvSpPr>
          <p:nvPr>
            <p:ph sz="half" idx="1"/>
          </p:nvPr>
        </p:nvSpPr>
        <p:spPr>
          <a:xfrm>
            <a:off x="6274858" y="3042474"/>
            <a:ext cx="5290244" cy="3162830"/>
          </a:xfrm>
        </p:spPr>
        <p:txBody>
          <a:bodyPr>
            <a:noAutofit/>
          </a:bodyPr>
          <a:lstStyle/>
          <a:p>
            <a:pPr>
              <a:lnSpc>
                <a:spcPct val="100000"/>
              </a:lnSpc>
            </a:pPr>
            <a:r>
              <a:rPr lang="fr-FR" sz="1400" dirty="0"/>
              <a:t>Sélectionner des informations en prenant en compte un questionnement ou une problématique</a:t>
            </a:r>
          </a:p>
          <a:p>
            <a:pPr>
              <a:lnSpc>
                <a:spcPct val="100000"/>
              </a:lnSpc>
            </a:pPr>
            <a:r>
              <a:rPr lang="fr-FR" sz="1400" dirty="0"/>
              <a:t>Analyser des données, des documents concernant un fait de société posant des questions sanitaires ou sociales</a:t>
            </a:r>
          </a:p>
          <a:p>
            <a:pPr>
              <a:lnSpc>
                <a:spcPct val="100000"/>
              </a:lnSpc>
            </a:pPr>
            <a:r>
              <a:rPr lang="fr-FR" sz="1400" dirty="0"/>
              <a:t>Mobiliser les connaissances, méthodes et outils pour analyser des questions de santé ou sociales</a:t>
            </a:r>
          </a:p>
          <a:p>
            <a:pPr>
              <a:lnSpc>
                <a:spcPct val="100000"/>
              </a:lnSpc>
            </a:pPr>
            <a:r>
              <a:rPr lang="fr-FR" sz="1400" dirty="0"/>
              <a:t>Expliciter une démarche d’étude, de projet</a:t>
            </a:r>
          </a:p>
          <a:p>
            <a:pPr>
              <a:lnSpc>
                <a:spcPct val="100000"/>
              </a:lnSpc>
            </a:pPr>
            <a:r>
              <a:rPr lang="fr-FR" sz="1400" dirty="0"/>
              <a:t>Développer une argumentation structurée à l’écrit</a:t>
            </a:r>
          </a:p>
          <a:p>
            <a:pPr>
              <a:lnSpc>
                <a:spcPct val="100000"/>
              </a:lnSpc>
            </a:pPr>
            <a:r>
              <a:rPr lang="fr-FR" sz="1400" dirty="0"/>
              <a:t>Développer une argumentation structurée à l’oral</a:t>
            </a:r>
          </a:p>
          <a:p>
            <a:pPr>
              <a:lnSpc>
                <a:spcPct val="100000"/>
              </a:lnSpc>
            </a:pPr>
            <a:r>
              <a:rPr lang="fr-FR" sz="1400" dirty="0"/>
              <a:t>Travailler en équipe et faire preuve d’initiative</a:t>
            </a:r>
          </a:p>
        </p:txBody>
      </p:sp>
      <p:pic>
        <p:nvPicPr>
          <p:cNvPr id="13" name="Image 12"/>
          <p:cNvPicPr>
            <a:picLocks noChangeAspect="1"/>
          </p:cNvPicPr>
          <p:nvPr/>
        </p:nvPicPr>
        <p:blipFill>
          <a:blip r:embed="rId3"/>
          <a:stretch>
            <a:fillRect/>
          </a:stretch>
        </p:blipFill>
        <p:spPr>
          <a:xfrm>
            <a:off x="9698412" y="2305435"/>
            <a:ext cx="1451022" cy="622543"/>
          </a:xfrm>
          <a:prstGeom prst="rect">
            <a:avLst/>
          </a:prstGeom>
        </p:spPr>
      </p:pic>
      <p:sp>
        <p:nvSpPr>
          <p:cNvPr id="14" name="Rectangle à coins arrondis 13"/>
          <p:cNvSpPr/>
          <p:nvPr/>
        </p:nvSpPr>
        <p:spPr>
          <a:xfrm>
            <a:off x="741634" y="1008170"/>
            <a:ext cx="5066134" cy="614363"/>
          </a:xfrm>
          <a:prstGeom prst="roundRect">
            <a:avLst/>
          </a:prstGeom>
          <a:solidFill>
            <a:srgbClr val="3366FF"/>
          </a:solidFill>
          <a:ln w="571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Progression</a:t>
            </a:r>
          </a:p>
        </p:txBody>
      </p:sp>
      <p:sp>
        <p:nvSpPr>
          <p:cNvPr id="18" name="Rectangle à coins arrondis 17"/>
          <p:cNvSpPr/>
          <p:nvPr/>
        </p:nvSpPr>
        <p:spPr>
          <a:xfrm>
            <a:off x="741635" y="1622533"/>
            <a:ext cx="5066134" cy="1325563"/>
          </a:xfrm>
          <a:prstGeom prst="roundRect">
            <a:avLst/>
          </a:prstGeom>
          <a:solidFill>
            <a:srgbClr val="3366FF"/>
          </a:solidFill>
          <a:ln w="571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t>Assurer le développement des compétences disciplinaires associées au programme de terminale, </a:t>
            </a:r>
            <a:br>
              <a:rPr lang="fr-FR" sz="1600" dirty="0"/>
            </a:br>
            <a:r>
              <a:rPr lang="fr-FR" sz="1600" dirty="0"/>
              <a:t>dans leur logique et concernant les principales notions associées :</a:t>
            </a:r>
          </a:p>
        </p:txBody>
      </p:sp>
      <p:sp>
        <p:nvSpPr>
          <p:cNvPr id="6" name="Rectangle à coins arrondis 5"/>
          <p:cNvSpPr/>
          <p:nvPr/>
        </p:nvSpPr>
        <p:spPr>
          <a:xfrm>
            <a:off x="614880" y="6051884"/>
            <a:ext cx="10950222" cy="639973"/>
          </a:xfrm>
          <a:prstGeom prst="roundRect">
            <a:avLst/>
          </a:prstGeom>
          <a:solidFill>
            <a:srgbClr val="7030A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i="1" dirty="0"/>
              <a:t>Sans oublier le fil majeur du développement des compétences attendues pour le supérieur</a:t>
            </a:r>
          </a:p>
        </p:txBody>
      </p:sp>
    </p:spTree>
    <p:extLst>
      <p:ext uri="{BB962C8B-B14F-4D97-AF65-F5344CB8AC3E}">
        <p14:creationId xmlns:p14="http://schemas.microsoft.com/office/powerpoint/2010/main" val="2662037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à coins arrondis 16"/>
          <p:cNvSpPr/>
          <p:nvPr/>
        </p:nvSpPr>
        <p:spPr>
          <a:xfrm>
            <a:off x="677332" y="1389416"/>
            <a:ext cx="10676467" cy="5226756"/>
          </a:xfrm>
          <a:prstGeom prst="roundRect">
            <a:avLst/>
          </a:prstGeom>
          <a:solidFill>
            <a:schemeClr val="accent1">
              <a:lumMod val="20000"/>
              <a:lumOff val="80000"/>
            </a:schemeClr>
          </a:solidFill>
          <a:ln w="762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FR" sz="3200" dirty="0">
                <a:solidFill>
                  <a:srgbClr val="0000FF"/>
                </a:solidFill>
              </a:rPr>
              <a:t>~Projet d’équipe~</a:t>
            </a:r>
          </a:p>
        </p:txBody>
      </p:sp>
      <p:sp>
        <p:nvSpPr>
          <p:cNvPr id="2" name="Titre 1"/>
          <p:cNvSpPr>
            <a:spLocks noGrp="1"/>
          </p:cNvSpPr>
          <p:nvPr>
            <p:ph type="title"/>
          </p:nvPr>
        </p:nvSpPr>
        <p:spPr>
          <a:xfrm>
            <a:off x="757765" y="186255"/>
            <a:ext cx="10515600" cy="1325563"/>
          </a:xfrm>
        </p:spPr>
        <p:txBody>
          <a:bodyPr>
            <a:normAutofit/>
          </a:bodyPr>
          <a:lstStyle/>
          <a:p>
            <a:r>
              <a:rPr lang="fr-FR" sz="3600" b="1" dirty="0">
                <a:solidFill>
                  <a:schemeClr val="accent1"/>
                </a:solidFill>
              </a:rPr>
              <a:t>STSS – Session 2021</a:t>
            </a:r>
          </a:p>
        </p:txBody>
      </p:sp>
      <p:sp>
        <p:nvSpPr>
          <p:cNvPr id="18" name="Flèche droite à entaille 17"/>
          <p:cNvSpPr/>
          <p:nvPr/>
        </p:nvSpPr>
        <p:spPr>
          <a:xfrm rot="1628629">
            <a:off x="464566" y="3022966"/>
            <a:ext cx="6793333" cy="1125331"/>
          </a:xfrm>
          <a:prstGeom prst="notchedRightArrow">
            <a:avLst/>
          </a:prstGeom>
          <a:solidFill>
            <a:srgbClr val="0000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Vague 7"/>
          <p:cNvSpPr/>
          <p:nvPr/>
        </p:nvSpPr>
        <p:spPr>
          <a:xfrm>
            <a:off x="1060565" y="1345589"/>
            <a:ext cx="2632540" cy="1215237"/>
          </a:xfrm>
          <a:prstGeom prst="wave">
            <a:avLst/>
          </a:prstGeom>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Situation d’évaluation sommative</a:t>
            </a:r>
          </a:p>
        </p:txBody>
      </p:sp>
      <p:sp>
        <p:nvSpPr>
          <p:cNvPr id="15" name="Rectangle 14"/>
          <p:cNvSpPr/>
          <p:nvPr/>
        </p:nvSpPr>
        <p:spPr>
          <a:xfrm>
            <a:off x="2098320" y="4724039"/>
            <a:ext cx="3134079" cy="1145820"/>
          </a:xfrm>
          <a:prstGeom prst="wedgeRectCallout">
            <a:avLst>
              <a:gd name="adj1" fmla="val 102231"/>
              <a:gd name="adj2" fmla="val -14815"/>
            </a:avLst>
          </a:prstGeom>
          <a:solidFill>
            <a:srgbClr val="0033CC"/>
          </a:solidFill>
          <a:ln w="5715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i="1" dirty="0"/>
              <a:t>Evaluations formatives, </a:t>
            </a:r>
          </a:p>
          <a:p>
            <a:pPr algn="ctr"/>
            <a:r>
              <a:rPr lang="fr-FR" i="1" dirty="0"/>
              <a:t>Dynamique d’évolution des acquis</a:t>
            </a:r>
          </a:p>
        </p:txBody>
      </p:sp>
      <p:sp>
        <p:nvSpPr>
          <p:cNvPr id="16" name="Explosion 2 15"/>
          <p:cNvSpPr/>
          <p:nvPr/>
        </p:nvSpPr>
        <p:spPr>
          <a:xfrm>
            <a:off x="6260048" y="4585020"/>
            <a:ext cx="3178367" cy="1902100"/>
          </a:xfrm>
          <a:prstGeom prst="irregularSeal2">
            <a:avLst/>
          </a:prstGeom>
          <a:solidFill>
            <a:srgbClr val="000099"/>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Moyenne trimestrielle</a:t>
            </a:r>
          </a:p>
        </p:txBody>
      </p:sp>
      <p:sp>
        <p:nvSpPr>
          <p:cNvPr id="19" name="Vague 18"/>
          <p:cNvSpPr/>
          <p:nvPr/>
        </p:nvSpPr>
        <p:spPr>
          <a:xfrm>
            <a:off x="2457269" y="1878091"/>
            <a:ext cx="2632540" cy="1215237"/>
          </a:xfrm>
          <a:prstGeom prst="wave">
            <a:avLst/>
          </a:prstGeom>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Situation d’évaluation sommative</a:t>
            </a:r>
          </a:p>
        </p:txBody>
      </p:sp>
      <p:sp>
        <p:nvSpPr>
          <p:cNvPr id="20" name="Vague 19"/>
          <p:cNvSpPr/>
          <p:nvPr/>
        </p:nvSpPr>
        <p:spPr>
          <a:xfrm>
            <a:off x="3773540" y="2400282"/>
            <a:ext cx="2632540" cy="1215237"/>
          </a:xfrm>
          <a:prstGeom prst="wave">
            <a:avLst/>
          </a:prstGeom>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Situation d’évaluation sommative</a:t>
            </a:r>
          </a:p>
        </p:txBody>
      </p:sp>
      <p:sp>
        <p:nvSpPr>
          <p:cNvPr id="11" name="Vague 10"/>
          <p:cNvSpPr/>
          <p:nvPr/>
        </p:nvSpPr>
        <p:spPr>
          <a:xfrm rot="21235273">
            <a:off x="5199272" y="3226920"/>
            <a:ext cx="2054578" cy="948267"/>
          </a:xfrm>
          <a:prstGeom prst="wave">
            <a:avLst>
              <a:gd name="adj1" fmla="val 20000"/>
              <a:gd name="adj2"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i="1" dirty="0"/>
          </a:p>
        </p:txBody>
      </p:sp>
      <p:sp>
        <p:nvSpPr>
          <p:cNvPr id="13" name="Vague 12"/>
          <p:cNvSpPr/>
          <p:nvPr/>
        </p:nvSpPr>
        <p:spPr>
          <a:xfrm rot="21235273">
            <a:off x="5367524" y="3362326"/>
            <a:ext cx="2054578" cy="948267"/>
          </a:xfrm>
          <a:prstGeom prst="wav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i="1" dirty="0"/>
          </a:p>
        </p:txBody>
      </p:sp>
      <p:sp>
        <p:nvSpPr>
          <p:cNvPr id="14" name="Vague 13"/>
          <p:cNvSpPr/>
          <p:nvPr/>
        </p:nvSpPr>
        <p:spPr>
          <a:xfrm rot="21235273">
            <a:off x="5474164" y="3474800"/>
            <a:ext cx="2054578" cy="948267"/>
          </a:xfrm>
          <a:prstGeom prst="wav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i="1" dirty="0"/>
              <a:t>Et plus selon le projet de formation</a:t>
            </a:r>
          </a:p>
        </p:txBody>
      </p:sp>
    </p:spTree>
    <p:extLst>
      <p:ext uri="{BB962C8B-B14F-4D97-AF65-F5344CB8AC3E}">
        <p14:creationId xmlns:p14="http://schemas.microsoft.com/office/powerpoint/2010/main" val="3761858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a:solidFill>
                  <a:schemeClr val="accent1"/>
                </a:solidFill>
              </a:rPr>
              <a:t>Penser la progressivité des évaluations formatives et sommatives</a:t>
            </a: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405707805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Espace réservé du numéro de diapositive 3"/>
          <p:cNvSpPr>
            <a:spLocks noGrp="1"/>
          </p:cNvSpPr>
          <p:nvPr>
            <p:ph type="sldNum" sz="quarter" idx="12"/>
          </p:nvPr>
        </p:nvSpPr>
        <p:spPr/>
        <p:txBody>
          <a:bodyPr/>
          <a:lstStyle/>
          <a:p>
            <a:fld id="{ACE72A3B-8F55-4C43-9015-010F6C264F29}" type="slidenum">
              <a:rPr lang="fr-FR" smtClean="0"/>
              <a:t>7</a:t>
            </a:fld>
            <a:endParaRPr lang="fr-FR"/>
          </a:p>
        </p:txBody>
      </p:sp>
      <p:sp>
        <p:nvSpPr>
          <p:cNvPr id="7" name="Rectangle 6"/>
          <p:cNvSpPr/>
          <p:nvPr/>
        </p:nvSpPr>
        <p:spPr>
          <a:xfrm>
            <a:off x="2593160" y="3578568"/>
            <a:ext cx="566025" cy="830997"/>
          </a:xfrm>
          <a:prstGeom prst="rect">
            <a:avLst/>
          </a:prstGeom>
        </p:spPr>
        <p:txBody>
          <a:bodyPr wrap="square">
            <a:spAutoFit/>
          </a:bodyPr>
          <a:lstStyle/>
          <a:p>
            <a:pPr lvl="0"/>
            <a:r>
              <a:rPr lang="fr-FR" sz="4800" b="1" dirty="0"/>
              <a:t>+</a:t>
            </a:r>
          </a:p>
        </p:txBody>
      </p:sp>
      <p:sp>
        <p:nvSpPr>
          <p:cNvPr id="8" name="Rectangle 7"/>
          <p:cNvSpPr/>
          <p:nvPr/>
        </p:nvSpPr>
        <p:spPr>
          <a:xfrm>
            <a:off x="5741188" y="3568533"/>
            <a:ext cx="1010203" cy="830997"/>
          </a:xfrm>
          <a:prstGeom prst="rect">
            <a:avLst/>
          </a:prstGeom>
        </p:spPr>
        <p:txBody>
          <a:bodyPr wrap="square">
            <a:spAutoFit/>
          </a:bodyPr>
          <a:lstStyle/>
          <a:p>
            <a:r>
              <a:rPr lang="fr-FR" sz="4800" b="1" dirty="0"/>
              <a:t>+ +</a:t>
            </a:r>
            <a:endParaRPr lang="fr-FR" sz="3600" b="1" dirty="0"/>
          </a:p>
        </p:txBody>
      </p:sp>
      <p:sp>
        <p:nvSpPr>
          <p:cNvPr id="9" name="Rectangle 8"/>
          <p:cNvSpPr/>
          <p:nvPr/>
        </p:nvSpPr>
        <p:spPr>
          <a:xfrm>
            <a:off x="9032815" y="3578568"/>
            <a:ext cx="1274967" cy="1107996"/>
          </a:xfrm>
          <a:prstGeom prst="rect">
            <a:avLst/>
          </a:prstGeom>
        </p:spPr>
        <p:txBody>
          <a:bodyPr wrap="square">
            <a:spAutoFit/>
          </a:bodyPr>
          <a:lstStyle/>
          <a:p>
            <a:r>
              <a:rPr lang="fr-FR" sz="4800" b="1" dirty="0"/>
              <a:t>+++</a:t>
            </a:r>
          </a:p>
          <a:p>
            <a:pPr lvl="0"/>
            <a:endParaRPr lang="fr-FR" dirty="0"/>
          </a:p>
        </p:txBody>
      </p:sp>
      <p:sp>
        <p:nvSpPr>
          <p:cNvPr id="3" name="ZoneTexte 2"/>
          <p:cNvSpPr txBox="1"/>
          <p:nvPr/>
        </p:nvSpPr>
        <p:spPr>
          <a:xfrm>
            <a:off x="4041097" y="5353628"/>
            <a:ext cx="4704414" cy="523220"/>
          </a:xfrm>
          <a:prstGeom prst="rect">
            <a:avLst/>
          </a:prstGeom>
          <a:noFill/>
        </p:spPr>
        <p:txBody>
          <a:bodyPr wrap="square" rtlCol="0">
            <a:spAutoFit/>
          </a:bodyPr>
          <a:lstStyle/>
          <a:p>
            <a:r>
              <a:rPr lang="fr-FR" sz="2800" dirty="0"/>
              <a:t>Evaluation des deux pôles </a:t>
            </a:r>
          </a:p>
        </p:txBody>
      </p:sp>
    </p:spTree>
    <p:extLst>
      <p:ext uri="{BB962C8B-B14F-4D97-AF65-F5344CB8AC3E}">
        <p14:creationId xmlns:p14="http://schemas.microsoft.com/office/powerpoint/2010/main" val="803523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1424" y="-202158"/>
            <a:ext cx="11144390" cy="1325563"/>
          </a:xfrm>
        </p:spPr>
        <p:txBody>
          <a:bodyPr>
            <a:normAutofit/>
          </a:bodyPr>
          <a:lstStyle/>
          <a:p>
            <a:r>
              <a:rPr lang="fr-FR" sz="3600" b="1" dirty="0">
                <a:solidFill>
                  <a:schemeClr val="accent1"/>
                </a:solidFill>
              </a:rPr>
              <a:t>Organisation sur le cycle - vers GO en ST2S 2021</a:t>
            </a:r>
          </a:p>
        </p:txBody>
      </p:sp>
      <p:sp>
        <p:nvSpPr>
          <p:cNvPr id="3" name="Flèche droite 2"/>
          <p:cNvSpPr/>
          <p:nvPr/>
        </p:nvSpPr>
        <p:spPr>
          <a:xfrm>
            <a:off x="846863" y="855036"/>
            <a:ext cx="9873512" cy="465781"/>
          </a:xfrm>
          <a:prstGeom prst="rightArrow">
            <a:avLst/>
          </a:prstGeom>
          <a:gradFill>
            <a:gsLst>
              <a:gs pos="0">
                <a:srgbClr val="2835FF"/>
              </a:gs>
              <a:gs pos="89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200" dirty="0"/>
              <a:t>Travail de l’oral sur l’ensemble du cursus scolaire, toutes disciplines</a:t>
            </a:r>
          </a:p>
        </p:txBody>
      </p:sp>
      <p:sp>
        <p:nvSpPr>
          <p:cNvPr id="5" name="Flèche droite 4"/>
          <p:cNvSpPr/>
          <p:nvPr/>
        </p:nvSpPr>
        <p:spPr>
          <a:xfrm>
            <a:off x="846863" y="1262721"/>
            <a:ext cx="8175099" cy="407359"/>
          </a:xfrm>
          <a:prstGeom prst="rightArrow">
            <a:avLst/>
          </a:prstGeom>
          <a:gradFill>
            <a:gsLst>
              <a:gs pos="0">
                <a:srgbClr val="2835FF"/>
              </a:gs>
              <a:gs pos="89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200" dirty="0"/>
              <a:t>Parcours avenir, orientation</a:t>
            </a:r>
          </a:p>
        </p:txBody>
      </p:sp>
      <p:sp>
        <p:nvSpPr>
          <p:cNvPr id="21" name="Rectangle à coins arrondis 20"/>
          <p:cNvSpPr/>
          <p:nvPr/>
        </p:nvSpPr>
        <p:spPr>
          <a:xfrm>
            <a:off x="4256297" y="3945621"/>
            <a:ext cx="7106167" cy="2150379"/>
          </a:xfrm>
          <a:prstGeom prst="roundRect">
            <a:avLst/>
          </a:prstGeom>
          <a:solidFill>
            <a:schemeClr val="accent5">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r>
              <a:rPr lang="fr-FR" sz="1200" dirty="0"/>
              <a:t>Travail sur l’oral</a:t>
            </a:r>
          </a:p>
          <a:p>
            <a:r>
              <a:rPr lang="fr-FR" sz="1200" dirty="0"/>
              <a:t>Parcours avenir</a:t>
            </a:r>
          </a:p>
          <a:p>
            <a:endParaRPr lang="fr-FR" sz="1200" dirty="0"/>
          </a:p>
          <a:p>
            <a:r>
              <a:rPr lang="fr-FR" sz="1200" dirty="0"/>
              <a:t>Formation à la démarche de projet</a:t>
            </a:r>
          </a:p>
          <a:p>
            <a:r>
              <a:rPr lang="fr-FR" sz="1200" dirty="0"/>
              <a:t>Suivi de l’étude menée par les élèves  (points d’étape, conseils …)</a:t>
            </a:r>
          </a:p>
          <a:p>
            <a:endParaRPr lang="fr-FR" sz="1200" dirty="0"/>
          </a:p>
          <a:p>
            <a:pPr lvl="5"/>
            <a:r>
              <a:rPr lang="fr-FR" sz="1200" dirty="0"/>
              <a:t>Accompagnement  des élèves :</a:t>
            </a:r>
          </a:p>
          <a:p>
            <a:pPr marL="3181283" lvl="5" indent="-285744">
              <a:buFont typeface="Arial" panose="020B0604020202020204" pitchFamily="34" charset="0"/>
              <a:buChar char="•"/>
            </a:pPr>
            <a:r>
              <a:rPr lang="fr-FR" sz="1200" dirty="0"/>
              <a:t>Fin de leur étude</a:t>
            </a:r>
          </a:p>
          <a:p>
            <a:pPr marL="3790867" lvl="6" indent="-285744">
              <a:buFont typeface="Arial" panose="020B0604020202020204" pitchFamily="34" charset="0"/>
              <a:buChar char="•"/>
            </a:pPr>
            <a:r>
              <a:rPr lang="fr-FR" sz="1200" dirty="0"/>
              <a:t>Élaboration des questions supports</a:t>
            </a:r>
          </a:p>
          <a:p>
            <a:pPr marL="4400452" lvl="7" indent="-285744">
              <a:buFont typeface="Arial" panose="020B0604020202020204" pitchFamily="34" charset="0"/>
              <a:buChar char="•"/>
            </a:pPr>
            <a:r>
              <a:rPr lang="fr-FR" sz="1200" dirty="0"/>
              <a:t>Préparation de leur oral</a:t>
            </a:r>
          </a:p>
          <a:p>
            <a:endParaRPr lang="fr-FR" sz="1200" dirty="0"/>
          </a:p>
        </p:txBody>
      </p:sp>
      <p:graphicFrame>
        <p:nvGraphicFramePr>
          <p:cNvPr id="23" name="Tableau 22"/>
          <p:cNvGraphicFramePr>
            <a:graphicFrameLocks noGrp="1"/>
          </p:cNvGraphicFramePr>
          <p:nvPr/>
        </p:nvGraphicFramePr>
        <p:xfrm>
          <a:off x="846864" y="1715229"/>
          <a:ext cx="10515602" cy="2152345"/>
        </p:xfrm>
        <a:graphic>
          <a:graphicData uri="http://schemas.openxmlformats.org/drawingml/2006/table">
            <a:tbl>
              <a:tblPr firstRow="1" firstCol="1" bandRow="1"/>
              <a:tblGrid>
                <a:gridCol w="1139063">
                  <a:extLst>
                    <a:ext uri="{9D8B030D-6E8A-4147-A177-3AD203B41FA5}">
                      <a16:colId xmlns:a16="http://schemas.microsoft.com/office/drawing/2014/main" val="2091786415"/>
                    </a:ext>
                  </a:extLst>
                </a:gridCol>
                <a:gridCol w="2244695">
                  <a:extLst>
                    <a:ext uri="{9D8B030D-6E8A-4147-A177-3AD203B41FA5}">
                      <a16:colId xmlns:a16="http://schemas.microsoft.com/office/drawing/2014/main" val="992829716"/>
                    </a:ext>
                  </a:extLst>
                </a:gridCol>
                <a:gridCol w="707696">
                  <a:extLst>
                    <a:ext uri="{9D8B030D-6E8A-4147-A177-3AD203B41FA5}">
                      <a16:colId xmlns:a16="http://schemas.microsoft.com/office/drawing/2014/main" val="2033407193"/>
                    </a:ext>
                  </a:extLst>
                </a:gridCol>
                <a:gridCol w="679189">
                  <a:extLst>
                    <a:ext uri="{9D8B030D-6E8A-4147-A177-3AD203B41FA5}">
                      <a16:colId xmlns:a16="http://schemas.microsoft.com/office/drawing/2014/main" val="2820266831"/>
                    </a:ext>
                  </a:extLst>
                </a:gridCol>
                <a:gridCol w="679189">
                  <a:extLst>
                    <a:ext uri="{9D8B030D-6E8A-4147-A177-3AD203B41FA5}">
                      <a16:colId xmlns:a16="http://schemas.microsoft.com/office/drawing/2014/main" val="3149090813"/>
                    </a:ext>
                  </a:extLst>
                </a:gridCol>
                <a:gridCol w="679189">
                  <a:extLst>
                    <a:ext uri="{9D8B030D-6E8A-4147-A177-3AD203B41FA5}">
                      <a16:colId xmlns:a16="http://schemas.microsoft.com/office/drawing/2014/main" val="1059968461"/>
                    </a:ext>
                  </a:extLst>
                </a:gridCol>
                <a:gridCol w="679189">
                  <a:extLst>
                    <a:ext uri="{9D8B030D-6E8A-4147-A177-3AD203B41FA5}">
                      <a16:colId xmlns:a16="http://schemas.microsoft.com/office/drawing/2014/main" val="87711520"/>
                    </a:ext>
                  </a:extLst>
                </a:gridCol>
                <a:gridCol w="731504">
                  <a:extLst>
                    <a:ext uri="{9D8B030D-6E8A-4147-A177-3AD203B41FA5}">
                      <a16:colId xmlns:a16="http://schemas.microsoft.com/office/drawing/2014/main" val="3639701332"/>
                    </a:ext>
                  </a:extLst>
                </a:gridCol>
                <a:gridCol w="753559">
                  <a:extLst>
                    <a:ext uri="{9D8B030D-6E8A-4147-A177-3AD203B41FA5}">
                      <a16:colId xmlns:a16="http://schemas.microsoft.com/office/drawing/2014/main" val="899526386"/>
                    </a:ext>
                  </a:extLst>
                </a:gridCol>
                <a:gridCol w="727723">
                  <a:extLst>
                    <a:ext uri="{9D8B030D-6E8A-4147-A177-3AD203B41FA5}">
                      <a16:colId xmlns:a16="http://schemas.microsoft.com/office/drawing/2014/main" val="4240522552"/>
                    </a:ext>
                  </a:extLst>
                </a:gridCol>
                <a:gridCol w="818475">
                  <a:extLst>
                    <a:ext uri="{9D8B030D-6E8A-4147-A177-3AD203B41FA5}">
                      <a16:colId xmlns:a16="http://schemas.microsoft.com/office/drawing/2014/main" val="2571451500"/>
                    </a:ext>
                  </a:extLst>
                </a:gridCol>
                <a:gridCol w="676131">
                  <a:extLst>
                    <a:ext uri="{9D8B030D-6E8A-4147-A177-3AD203B41FA5}">
                      <a16:colId xmlns:a16="http://schemas.microsoft.com/office/drawing/2014/main" val="379590944"/>
                    </a:ext>
                  </a:extLst>
                </a:gridCol>
              </a:tblGrid>
              <a:tr h="263553">
                <a:tc rowSpan="2">
                  <a:txBody>
                    <a:bodyPr/>
                    <a:lstStyle/>
                    <a:p>
                      <a:pPr marL="0" marR="0" indent="0" algn="ctr" defTabSz="457200" rtl="0" eaLnBrk="1" fontAlgn="auto" latinLnBrk="0" hangingPunct="1">
                        <a:lnSpc>
                          <a:spcPct val="107000"/>
                        </a:lnSpc>
                        <a:spcBef>
                          <a:spcPts val="0"/>
                        </a:spcBef>
                        <a:spcAft>
                          <a:spcPts val="0"/>
                        </a:spcAft>
                        <a:buClrTx/>
                        <a:buSzTx/>
                        <a:buFontTx/>
                        <a:buNone/>
                        <a:tabLst/>
                        <a:defRPr/>
                      </a:pPr>
                      <a:r>
                        <a:rPr lang="fr-FR" sz="1100" b="1" kern="150" dirty="0">
                          <a:effectLst/>
                          <a:latin typeface="Arial" panose="020B0604020202020204" pitchFamily="34" charset="0"/>
                          <a:ea typeface="SimSun" panose="02010600030101010101" pitchFamily="2" charset="-122"/>
                          <a:cs typeface="Arial" panose="020B0604020202020204" pitchFamily="34" charset="0"/>
                        </a:rPr>
                        <a:t>Première</a:t>
                      </a:r>
                      <a:endParaRPr lang="fr-FR" sz="1100" kern="150" dirty="0">
                        <a:effectLst/>
                        <a:latin typeface="Arial" panose="020B0604020202020204" pitchFamily="34" charset="0"/>
                        <a:ea typeface="SimSun" panose="02010600030101010101" pitchFamily="2" charset="-122"/>
                        <a:cs typeface="Arial" panose="020B0604020202020204" pitchFamily="34" charset="0"/>
                      </a:endParaRPr>
                    </a:p>
                  </a:txBody>
                  <a:tcPr marL="89647" marR="89647" marT="44824" marB="44824" anchor="ctr">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chemeClr val="bg1"/>
                    </a:solidFill>
                  </a:tcPr>
                </a:tc>
                <a:tc rowSpan="2">
                  <a:txBody>
                    <a:bodyPr/>
                    <a:lstStyle/>
                    <a:p>
                      <a:pPr algn="ctr">
                        <a:lnSpc>
                          <a:spcPct val="107000"/>
                        </a:lnSpc>
                        <a:spcAft>
                          <a:spcPts val="0"/>
                        </a:spcAft>
                      </a:pPr>
                      <a:r>
                        <a:rPr lang="fr-FR" sz="1100" b="1" i="1" kern="150" dirty="0">
                          <a:effectLst/>
                          <a:latin typeface="Arial" panose="020B0604020202020204" pitchFamily="34" charset="0"/>
                          <a:ea typeface="SimSun" panose="02010600030101010101" pitchFamily="2" charset="-122"/>
                          <a:cs typeface="Arial" panose="020B0604020202020204" pitchFamily="34" charset="0"/>
                        </a:rPr>
                        <a:t>Terminale et GO</a:t>
                      </a:r>
                      <a:endParaRPr lang="fr-FR" sz="1100" kern="150" dirty="0">
                        <a:effectLst/>
                        <a:latin typeface="Arial" panose="020B0604020202020204" pitchFamily="34" charset="0"/>
                        <a:ea typeface="SimSun" panose="02010600030101010101" pitchFamily="2" charset="-122"/>
                        <a:cs typeface="Arial" panose="020B0604020202020204" pitchFamily="34" charset="0"/>
                      </a:endParaRPr>
                    </a:p>
                  </a:txBody>
                  <a:tcPr marL="89647" marR="89647" marT="44824" marB="44824" anchor="ctr">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FFFFFF"/>
                    </a:solidFill>
                  </a:tcPr>
                </a:tc>
                <a:tc gridSpan="10">
                  <a:txBody>
                    <a:bodyPr/>
                    <a:lstStyle/>
                    <a:p>
                      <a:pPr algn="ctr">
                        <a:lnSpc>
                          <a:spcPct val="107000"/>
                        </a:lnSpc>
                        <a:spcAft>
                          <a:spcPts val="0"/>
                        </a:spcAft>
                      </a:pPr>
                      <a:r>
                        <a:rPr lang="fr-FR" sz="1100" b="1" kern="150" dirty="0">
                          <a:effectLst/>
                          <a:latin typeface="Arial" panose="020B0604020202020204" pitchFamily="34" charset="0"/>
                          <a:ea typeface="SimSun" panose="02010600030101010101" pitchFamily="2" charset="-122"/>
                          <a:cs typeface="Arial" panose="020B0604020202020204" pitchFamily="34" charset="0"/>
                        </a:rPr>
                        <a:t>Terminale  </a:t>
                      </a:r>
                      <a:endParaRPr lang="fr-FR" sz="1100" kern="150" dirty="0">
                        <a:effectLst/>
                        <a:latin typeface="Arial" panose="020B0604020202020204" pitchFamily="34" charset="0"/>
                        <a:ea typeface="SimSun" panose="02010600030101010101" pitchFamily="2" charset="-122"/>
                        <a:cs typeface="Arial" panose="020B0604020202020204" pitchFamily="34" charset="0"/>
                      </a:endParaRPr>
                    </a:p>
                  </a:txBody>
                  <a:tcPr marL="89647" marR="89647" marT="44824" marB="44824" anchor="ctr">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pPr>
                        <a:lnSpc>
                          <a:spcPct val="107000"/>
                        </a:lnSpc>
                        <a:spcAft>
                          <a:spcPts val="0"/>
                        </a:spcAft>
                      </a:pPr>
                      <a:endParaRPr lang="fr-FR" sz="1000" kern="150" dirty="0">
                        <a:effectLst/>
                        <a:latin typeface="Arial" panose="020B0604020202020204" pitchFamily="34" charset="0"/>
                        <a:ea typeface="SimSun" panose="02010600030101010101" pitchFamily="2" charset="-122"/>
                        <a:cs typeface="Arial" panose="020B0604020202020204" pitchFamily="34" charset="0"/>
                      </a:endParaRPr>
                    </a:p>
                  </a:txBody>
                  <a:tcPr marL="89647" marR="89647" marT="44824" marB="44824" anchor="ctr">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610108336"/>
                  </a:ext>
                </a:extLst>
              </a:tr>
              <a:tr h="263553">
                <a:tc vMerge="1">
                  <a:txBody>
                    <a:bodyPr/>
                    <a:lstStyle/>
                    <a:p>
                      <a:endParaRPr lang="fr-FR" dirty="0"/>
                    </a:p>
                  </a:txBody>
                  <a:tcPr/>
                </a:tc>
                <a:tc vMerge="1">
                  <a:txBody>
                    <a:bodyPr/>
                    <a:lstStyle/>
                    <a:p>
                      <a:endParaRPr lang="fr-FR"/>
                    </a:p>
                  </a:txBody>
                  <a:tcPr/>
                </a:tc>
                <a:tc>
                  <a:txBody>
                    <a:bodyPr/>
                    <a:lstStyle/>
                    <a:p>
                      <a:pPr>
                        <a:lnSpc>
                          <a:spcPct val="107000"/>
                        </a:lnSpc>
                        <a:spcAft>
                          <a:spcPts val="0"/>
                        </a:spcAft>
                      </a:pPr>
                      <a:r>
                        <a:rPr lang="fr-FR" sz="1100" kern="150" dirty="0">
                          <a:effectLst/>
                          <a:latin typeface="Arial" panose="020B0604020202020204" pitchFamily="34" charset="0"/>
                          <a:ea typeface="SimSun" panose="02010600030101010101" pitchFamily="2" charset="-122"/>
                          <a:cs typeface="Arial" panose="020B0604020202020204" pitchFamily="34" charset="0"/>
                        </a:rPr>
                        <a:t>Sep 4s</a:t>
                      </a:r>
                    </a:p>
                  </a:txBody>
                  <a:tcPr marL="89647" marR="89647" marT="44824" marB="44824">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chemeClr val="bg1"/>
                    </a:solidFill>
                  </a:tcPr>
                </a:tc>
                <a:tc>
                  <a:txBody>
                    <a:bodyPr/>
                    <a:lstStyle/>
                    <a:p>
                      <a:pPr>
                        <a:lnSpc>
                          <a:spcPct val="107000"/>
                        </a:lnSpc>
                        <a:spcAft>
                          <a:spcPts val="0"/>
                        </a:spcAft>
                      </a:pPr>
                      <a:r>
                        <a:rPr lang="fr-FR" sz="1100" kern="150" dirty="0" err="1">
                          <a:effectLst/>
                          <a:latin typeface="Arial" panose="020B0604020202020204" pitchFamily="34" charset="0"/>
                          <a:ea typeface="SimSun" panose="02010600030101010101" pitchFamily="2" charset="-122"/>
                          <a:cs typeface="Arial" panose="020B0604020202020204" pitchFamily="34" charset="0"/>
                        </a:rPr>
                        <a:t>Oct</a:t>
                      </a:r>
                      <a:r>
                        <a:rPr lang="fr-FR" sz="1100" kern="150" dirty="0">
                          <a:effectLst/>
                          <a:latin typeface="Arial" panose="020B0604020202020204" pitchFamily="34" charset="0"/>
                          <a:ea typeface="SimSun" panose="02010600030101010101" pitchFamily="2" charset="-122"/>
                          <a:cs typeface="Arial" panose="020B0604020202020204" pitchFamily="34" charset="0"/>
                        </a:rPr>
                        <a:t> 3s</a:t>
                      </a:r>
                    </a:p>
                  </a:txBody>
                  <a:tcPr marL="89647" marR="89647" marT="44824" marB="44824">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chemeClr val="bg1"/>
                    </a:solidFill>
                  </a:tcPr>
                </a:tc>
                <a:tc>
                  <a:txBody>
                    <a:bodyPr/>
                    <a:lstStyle/>
                    <a:p>
                      <a:pPr>
                        <a:lnSpc>
                          <a:spcPct val="107000"/>
                        </a:lnSpc>
                        <a:spcAft>
                          <a:spcPts val="0"/>
                        </a:spcAft>
                      </a:pPr>
                      <a:r>
                        <a:rPr lang="fr-FR" sz="1100" kern="150" dirty="0">
                          <a:effectLst/>
                          <a:latin typeface="Arial" panose="020B0604020202020204" pitchFamily="34" charset="0"/>
                          <a:ea typeface="SimSun" panose="02010600030101010101" pitchFamily="2" charset="-122"/>
                          <a:cs typeface="Arial" panose="020B0604020202020204" pitchFamily="34" charset="0"/>
                        </a:rPr>
                        <a:t>No</a:t>
                      </a:r>
                      <a:r>
                        <a:rPr lang="fr-FR" sz="1100" kern="150" baseline="0" dirty="0">
                          <a:effectLst/>
                          <a:latin typeface="Arial" panose="020B0604020202020204" pitchFamily="34" charset="0"/>
                          <a:ea typeface="SimSun" panose="02010600030101010101" pitchFamily="2" charset="-122"/>
                          <a:cs typeface="Arial" panose="020B0604020202020204" pitchFamily="34" charset="0"/>
                        </a:rPr>
                        <a:t> </a:t>
                      </a:r>
                      <a:r>
                        <a:rPr lang="fr-FR" sz="1100" kern="150" dirty="0">
                          <a:effectLst/>
                          <a:latin typeface="Arial" panose="020B0604020202020204" pitchFamily="34" charset="0"/>
                          <a:ea typeface="SimSun" panose="02010600030101010101" pitchFamily="2" charset="-122"/>
                          <a:cs typeface="Arial" panose="020B0604020202020204" pitchFamily="34" charset="0"/>
                        </a:rPr>
                        <a:t>3s</a:t>
                      </a:r>
                    </a:p>
                  </a:txBody>
                  <a:tcPr marL="89647" marR="89647" marT="44824" marB="44824">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chemeClr val="bg1"/>
                    </a:solidFill>
                  </a:tcPr>
                </a:tc>
                <a:tc>
                  <a:txBody>
                    <a:bodyPr/>
                    <a:lstStyle/>
                    <a:p>
                      <a:pPr>
                        <a:lnSpc>
                          <a:spcPct val="107000"/>
                        </a:lnSpc>
                        <a:spcAft>
                          <a:spcPts val="0"/>
                        </a:spcAft>
                      </a:pPr>
                      <a:r>
                        <a:rPr lang="fr-FR" sz="1100" kern="150" dirty="0">
                          <a:effectLst/>
                          <a:latin typeface="Arial" panose="020B0604020202020204" pitchFamily="34" charset="0"/>
                          <a:ea typeface="SimSun" panose="02010600030101010101" pitchFamily="2" charset="-122"/>
                          <a:cs typeface="Arial" panose="020B0604020202020204" pitchFamily="34" charset="0"/>
                        </a:rPr>
                        <a:t>Dé 3 s</a:t>
                      </a:r>
                    </a:p>
                  </a:txBody>
                  <a:tcPr marL="89647" marR="89647" marT="44824" marB="44824">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chemeClr val="bg1"/>
                    </a:solidFill>
                  </a:tcPr>
                </a:tc>
                <a:tc>
                  <a:txBody>
                    <a:bodyPr/>
                    <a:lstStyle/>
                    <a:p>
                      <a:pPr>
                        <a:lnSpc>
                          <a:spcPct val="107000"/>
                        </a:lnSpc>
                        <a:spcAft>
                          <a:spcPts val="0"/>
                        </a:spcAft>
                      </a:pPr>
                      <a:r>
                        <a:rPr lang="fr-FR" sz="1100" kern="150" dirty="0">
                          <a:effectLst/>
                          <a:latin typeface="Arial" panose="020B0604020202020204" pitchFamily="34" charset="0"/>
                          <a:ea typeface="SimSun" panose="02010600030101010101" pitchFamily="2" charset="-122"/>
                          <a:cs typeface="Arial" panose="020B0604020202020204" pitchFamily="34" charset="0"/>
                        </a:rPr>
                        <a:t>Jan 3s </a:t>
                      </a:r>
                    </a:p>
                  </a:txBody>
                  <a:tcPr marL="89647" marR="89647" marT="44824" marB="44824">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chemeClr val="bg1"/>
                    </a:solidFill>
                  </a:tcPr>
                </a:tc>
                <a:tc>
                  <a:txBody>
                    <a:bodyPr/>
                    <a:lstStyle/>
                    <a:p>
                      <a:pPr>
                        <a:lnSpc>
                          <a:spcPct val="107000"/>
                        </a:lnSpc>
                        <a:spcAft>
                          <a:spcPts val="0"/>
                        </a:spcAft>
                      </a:pPr>
                      <a:r>
                        <a:rPr lang="fr-FR" sz="1100" kern="150" dirty="0">
                          <a:effectLst/>
                          <a:latin typeface="Arial" panose="020B0604020202020204" pitchFamily="34" charset="0"/>
                          <a:ea typeface="SimSun" panose="02010600030101010101" pitchFamily="2" charset="-122"/>
                          <a:cs typeface="Arial" panose="020B0604020202020204" pitchFamily="34" charset="0"/>
                        </a:rPr>
                        <a:t>Fe 2s</a:t>
                      </a:r>
                    </a:p>
                  </a:txBody>
                  <a:tcPr marL="89647" marR="89647" marT="44824" marB="44824">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chemeClr val="bg1"/>
                    </a:solidFill>
                  </a:tcPr>
                </a:tc>
                <a:tc>
                  <a:txBody>
                    <a:bodyPr/>
                    <a:lstStyle/>
                    <a:p>
                      <a:pPr>
                        <a:lnSpc>
                          <a:spcPct val="107000"/>
                        </a:lnSpc>
                        <a:spcAft>
                          <a:spcPts val="0"/>
                        </a:spcAft>
                      </a:pPr>
                      <a:r>
                        <a:rPr lang="fr-FR" sz="1100" kern="150" dirty="0">
                          <a:effectLst/>
                          <a:latin typeface="Arial" panose="020B0604020202020204" pitchFamily="34" charset="0"/>
                          <a:ea typeface="SimSun" panose="02010600030101010101" pitchFamily="2" charset="-122"/>
                          <a:cs typeface="Arial" panose="020B0604020202020204" pitchFamily="34" charset="0"/>
                        </a:rPr>
                        <a:t>Ma 2s</a:t>
                      </a:r>
                    </a:p>
                  </a:txBody>
                  <a:tcPr marL="89647" marR="89647" marT="44824" marB="44824">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chemeClr val="bg1"/>
                    </a:solidFill>
                  </a:tcPr>
                </a:tc>
                <a:tc>
                  <a:txBody>
                    <a:bodyPr/>
                    <a:lstStyle/>
                    <a:p>
                      <a:pPr>
                        <a:lnSpc>
                          <a:spcPct val="107000"/>
                        </a:lnSpc>
                        <a:spcAft>
                          <a:spcPts val="0"/>
                        </a:spcAft>
                      </a:pPr>
                      <a:r>
                        <a:rPr lang="fr-FR" sz="1100" kern="150" dirty="0" err="1">
                          <a:effectLst/>
                          <a:latin typeface="Arial" panose="020B0604020202020204" pitchFamily="34" charset="0"/>
                          <a:ea typeface="SimSun" panose="02010600030101010101" pitchFamily="2" charset="-122"/>
                          <a:cs typeface="Arial" panose="020B0604020202020204" pitchFamily="34" charset="0"/>
                        </a:rPr>
                        <a:t>Avr</a:t>
                      </a:r>
                      <a:r>
                        <a:rPr lang="fr-FR" sz="1100" kern="150" dirty="0">
                          <a:effectLst/>
                          <a:latin typeface="Arial" panose="020B0604020202020204" pitchFamily="34" charset="0"/>
                          <a:ea typeface="SimSun" panose="02010600030101010101" pitchFamily="2" charset="-122"/>
                          <a:cs typeface="Arial" panose="020B0604020202020204" pitchFamily="34" charset="0"/>
                        </a:rPr>
                        <a:t> 3s</a:t>
                      </a:r>
                    </a:p>
                  </a:txBody>
                  <a:tcPr marL="89647" marR="89647" marT="44824" marB="44824">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chemeClr val="bg1"/>
                    </a:solidFill>
                  </a:tcPr>
                </a:tc>
                <a:tc>
                  <a:txBody>
                    <a:bodyPr/>
                    <a:lstStyle/>
                    <a:p>
                      <a:pPr>
                        <a:lnSpc>
                          <a:spcPct val="107000"/>
                        </a:lnSpc>
                        <a:spcAft>
                          <a:spcPts val="0"/>
                        </a:spcAft>
                      </a:pPr>
                      <a:r>
                        <a:rPr lang="fr-FR" sz="1100" kern="150" dirty="0">
                          <a:effectLst/>
                          <a:latin typeface="Arial" panose="020B0604020202020204" pitchFamily="34" charset="0"/>
                          <a:ea typeface="SimSun" panose="02010600030101010101" pitchFamily="2" charset="-122"/>
                          <a:cs typeface="Arial" panose="020B0604020202020204" pitchFamily="34" charset="0"/>
                        </a:rPr>
                        <a:t>Mai 4s</a:t>
                      </a:r>
                    </a:p>
                  </a:txBody>
                  <a:tcPr marL="89647" marR="89647" marT="44824" marB="44824">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chemeClr val="bg1"/>
                    </a:solidFill>
                  </a:tcPr>
                </a:tc>
                <a:tc>
                  <a:txBody>
                    <a:bodyPr/>
                    <a:lstStyle/>
                    <a:p>
                      <a:pPr>
                        <a:lnSpc>
                          <a:spcPct val="107000"/>
                        </a:lnSpc>
                        <a:spcAft>
                          <a:spcPts val="0"/>
                        </a:spcAft>
                      </a:pPr>
                      <a:r>
                        <a:rPr lang="fr-FR" sz="1100" kern="150" dirty="0" err="1">
                          <a:effectLst/>
                          <a:latin typeface="Arial" panose="020B0604020202020204" pitchFamily="34" charset="0"/>
                          <a:ea typeface="SimSun" panose="02010600030101010101" pitchFamily="2" charset="-122"/>
                          <a:cs typeface="Arial" panose="020B0604020202020204" pitchFamily="34" charset="0"/>
                        </a:rPr>
                        <a:t>Jui</a:t>
                      </a:r>
                      <a:r>
                        <a:rPr lang="fr-FR" sz="1100" kern="150" baseline="0" dirty="0">
                          <a:effectLst/>
                          <a:latin typeface="Arial" panose="020B0604020202020204" pitchFamily="34" charset="0"/>
                          <a:ea typeface="SimSun" panose="02010600030101010101" pitchFamily="2" charset="-122"/>
                          <a:cs typeface="Arial" panose="020B0604020202020204" pitchFamily="34" charset="0"/>
                        </a:rPr>
                        <a:t> </a:t>
                      </a:r>
                      <a:r>
                        <a:rPr lang="fr-FR" sz="1100" kern="150" dirty="0">
                          <a:effectLst/>
                          <a:latin typeface="Arial" panose="020B0604020202020204" pitchFamily="34" charset="0"/>
                          <a:ea typeface="SimSun" panose="02010600030101010101" pitchFamily="2" charset="-122"/>
                          <a:cs typeface="Arial" panose="020B0604020202020204" pitchFamily="34" charset="0"/>
                        </a:rPr>
                        <a:t>2s</a:t>
                      </a:r>
                    </a:p>
                  </a:txBody>
                  <a:tcPr marL="89647" marR="89647" marT="44824" marB="44824">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842527066"/>
                  </a:ext>
                </a:extLst>
              </a:tr>
              <a:tr h="263553">
                <a:tc rowSpan="3">
                  <a:txBody>
                    <a:bodyPr/>
                    <a:lstStyle/>
                    <a:p>
                      <a:pPr>
                        <a:lnSpc>
                          <a:spcPct val="107000"/>
                        </a:lnSpc>
                        <a:spcAft>
                          <a:spcPts val="0"/>
                        </a:spcAft>
                      </a:pPr>
                      <a:r>
                        <a:rPr lang="fr-FR" sz="1100" kern="150" dirty="0">
                          <a:effectLst/>
                          <a:latin typeface="Arial" panose="020B0604020202020204" pitchFamily="34" charset="0"/>
                          <a:ea typeface="SimSun" panose="02010600030101010101" pitchFamily="2" charset="-122"/>
                          <a:cs typeface="Arial" panose="020B0604020202020204" pitchFamily="34" charset="0"/>
                        </a:rPr>
                        <a:t>STSS faits</a:t>
                      </a:r>
                      <a:r>
                        <a:rPr lang="fr-FR" sz="1100" kern="150" baseline="0" dirty="0">
                          <a:effectLst/>
                          <a:latin typeface="Arial" panose="020B0604020202020204" pitchFamily="34" charset="0"/>
                          <a:ea typeface="SimSun" panose="02010600030101010101" pitchFamily="2" charset="-122"/>
                          <a:cs typeface="Arial" panose="020B0604020202020204" pitchFamily="34" charset="0"/>
                        </a:rPr>
                        <a:t> sanitaires et soc, MA3S</a:t>
                      </a:r>
                      <a:endParaRPr lang="fr-FR" sz="1100" kern="150" dirty="0">
                        <a:effectLst/>
                        <a:latin typeface="Arial" panose="020B0604020202020204" pitchFamily="34" charset="0"/>
                        <a:ea typeface="SimSun" panose="02010600030101010101" pitchFamily="2" charset="-122"/>
                        <a:cs typeface="Arial" panose="020B0604020202020204" pitchFamily="34" charset="0"/>
                      </a:endParaRPr>
                    </a:p>
                  </a:txBody>
                  <a:tcPr marL="89647" marR="89647" marT="44824" marB="44824" anchor="ctr">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4F81BD"/>
                    </a:solidFill>
                  </a:tcPr>
                </a:tc>
                <a:tc>
                  <a:txBody>
                    <a:bodyPr/>
                    <a:lstStyle/>
                    <a:p>
                      <a:pPr>
                        <a:lnSpc>
                          <a:spcPct val="107000"/>
                        </a:lnSpc>
                        <a:spcAft>
                          <a:spcPts val="0"/>
                        </a:spcAft>
                      </a:pPr>
                      <a:r>
                        <a:rPr lang="fr-FR" sz="1100" i="1" kern="150" dirty="0">
                          <a:effectLst/>
                          <a:latin typeface="Arial" panose="020B0604020202020204" pitchFamily="34" charset="0"/>
                          <a:ea typeface="SimSun" panose="02010600030101010101" pitchFamily="2" charset="-122"/>
                          <a:cs typeface="Arial" panose="020B0604020202020204" pitchFamily="34" charset="0"/>
                        </a:rPr>
                        <a:t>STSS</a:t>
                      </a:r>
                      <a:endParaRPr lang="fr-FR" sz="1100" kern="150" dirty="0">
                        <a:effectLst/>
                        <a:latin typeface="Arial" panose="020B0604020202020204" pitchFamily="34" charset="0"/>
                        <a:ea typeface="SimSun" panose="02010600030101010101" pitchFamily="2" charset="-122"/>
                        <a:cs typeface="Arial" panose="020B0604020202020204" pitchFamily="34" charset="0"/>
                      </a:endParaRPr>
                    </a:p>
                  </a:txBody>
                  <a:tcPr marL="89647" marR="89647" marT="44824" marB="44824" anchor="ctr">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FFFFFF"/>
                    </a:solidFill>
                  </a:tcPr>
                </a:tc>
                <a:tc gridSpan="9">
                  <a:txBody>
                    <a:bodyPr/>
                    <a:lstStyle/>
                    <a:p>
                      <a:pPr>
                        <a:lnSpc>
                          <a:spcPct val="107000"/>
                        </a:lnSpc>
                        <a:spcAft>
                          <a:spcPts val="0"/>
                        </a:spcAft>
                      </a:pPr>
                      <a:endParaRPr lang="fr-FR" sz="1100" kern="150" dirty="0">
                        <a:effectLst/>
                        <a:latin typeface="Arial" panose="020B0604020202020204" pitchFamily="34" charset="0"/>
                        <a:ea typeface="SimSun" panose="02010600030101010101" pitchFamily="2" charset="-122"/>
                        <a:cs typeface="Arial" panose="020B0604020202020204" pitchFamily="34" charset="0"/>
                      </a:endParaRPr>
                    </a:p>
                  </a:txBody>
                  <a:tcPr marL="89647" marR="89647" marT="44824" marB="44824">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FFFFFF"/>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pPr>
                        <a:lnSpc>
                          <a:spcPct val="107000"/>
                        </a:lnSpc>
                        <a:spcAft>
                          <a:spcPts val="0"/>
                        </a:spcAft>
                      </a:pPr>
                      <a:endParaRPr lang="fr-FR" sz="800" kern="150" dirty="0">
                        <a:effectLst/>
                        <a:latin typeface="Arial" panose="020B0604020202020204" pitchFamily="34" charset="0"/>
                        <a:ea typeface="SimSun" panose="02010600030101010101" pitchFamily="2" charset="-122"/>
                        <a:cs typeface="Arial" panose="020B0604020202020204" pitchFamily="34" charset="0"/>
                      </a:endParaRPr>
                    </a:p>
                  </a:txBody>
                  <a:tcPr marL="67235" marR="67235" marT="33618" marB="33618">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FFFFFF"/>
                    </a:solidFill>
                  </a:tcPr>
                </a:tc>
                <a:tc hMerge="1">
                  <a:txBody>
                    <a:bodyPr/>
                    <a:lstStyle/>
                    <a:p>
                      <a:pPr>
                        <a:lnSpc>
                          <a:spcPct val="107000"/>
                        </a:lnSpc>
                        <a:spcAft>
                          <a:spcPts val="0"/>
                        </a:spcAft>
                      </a:pPr>
                      <a:endParaRPr lang="fr-FR" sz="1200" kern="150">
                        <a:effectLst/>
                        <a:latin typeface="Arial" panose="020B0604020202020204" pitchFamily="34" charset="0"/>
                        <a:ea typeface="SimSun" panose="02010600030101010101" pitchFamily="2" charset="-122"/>
                        <a:cs typeface="Mangal"/>
                      </a:endParaRPr>
                    </a:p>
                  </a:txBody>
                  <a:tcPr marL="89647" marR="89647" marT="44824" marB="44824">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FFFFFF"/>
                    </a:solidFill>
                  </a:tcPr>
                </a:tc>
                <a:tc rowSpan="3">
                  <a:txBody>
                    <a:bodyPr/>
                    <a:lstStyle/>
                    <a:p>
                      <a:pPr>
                        <a:lnSpc>
                          <a:spcPct val="107000"/>
                        </a:lnSpc>
                        <a:spcAft>
                          <a:spcPts val="0"/>
                        </a:spcAft>
                      </a:pPr>
                      <a:r>
                        <a:rPr lang="fr-FR" sz="1100" kern="150" dirty="0">
                          <a:effectLst/>
                          <a:latin typeface="Arial" panose="020B0604020202020204" pitchFamily="34" charset="0"/>
                          <a:ea typeface="SimSun" panose="02010600030101010101" pitchFamily="2" charset="-122"/>
                          <a:cs typeface="Arial" panose="020B0604020202020204" pitchFamily="34" charset="0"/>
                        </a:rPr>
                        <a:t> </a:t>
                      </a:r>
                    </a:p>
                  </a:txBody>
                  <a:tcPr marL="89647" marR="89647" marT="44824" marB="44824">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2373267458"/>
                  </a:ext>
                </a:extLst>
              </a:tr>
              <a:tr h="263553">
                <a:tc vMerge="1">
                  <a:txBody>
                    <a:bodyPr/>
                    <a:lstStyle/>
                    <a:p>
                      <a:endParaRPr lang="fr-FR"/>
                    </a:p>
                  </a:txBody>
                  <a:tcPr/>
                </a:tc>
                <a:tc>
                  <a:txBody>
                    <a:bodyPr/>
                    <a:lstStyle/>
                    <a:p>
                      <a:pPr>
                        <a:lnSpc>
                          <a:spcPct val="107000"/>
                        </a:lnSpc>
                        <a:spcAft>
                          <a:spcPts val="0"/>
                        </a:spcAft>
                      </a:pPr>
                      <a:r>
                        <a:rPr lang="fr-FR" sz="1100" i="1" kern="150" dirty="0">
                          <a:effectLst/>
                          <a:latin typeface="Arial" panose="020B0604020202020204" pitchFamily="34" charset="0"/>
                          <a:ea typeface="SimSun" panose="02010600030101010101" pitchFamily="2" charset="-122"/>
                          <a:cs typeface="Arial" panose="020B0604020202020204" pitchFamily="34" charset="0"/>
                        </a:rPr>
                        <a:t>STSS Pôle T</a:t>
                      </a:r>
                      <a:endParaRPr lang="fr-FR" sz="1100" kern="150" dirty="0">
                        <a:effectLst/>
                        <a:latin typeface="Arial" panose="020B0604020202020204" pitchFamily="34" charset="0"/>
                        <a:ea typeface="SimSun" panose="02010600030101010101" pitchFamily="2" charset="-122"/>
                        <a:cs typeface="Arial" panose="020B0604020202020204" pitchFamily="34" charset="0"/>
                      </a:endParaRPr>
                    </a:p>
                  </a:txBody>
                  <a:tcPr marL="89647" marR="89647" marT="44824" marB="44824" anchor="ctr">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CC6600"/>
                    </a:solidFill>
                  </a:tcPr>
                </a:tc>
                <a:tc gridSpan="9">
                  <a:txBody>
                    <a:bodyPr/>
                    <a:lstStyle/>
                    <a:p>
                      <a:pPr algn="ctr">
                        <a:lnSpc>
                          <a:spcPct val="107000"/>
                        </a:lnSpc>
                        <a:spcAft>
                          <a:spcPts val="0"/>
                        </a:spcAft>
                      </a:pPr>
                      <a:r>
                        <a:rPr lang="fr-FR" sz="1100" kern="150" dirty="0">
                          <a:effectLst/>
                          <a:latin typeface="Arial" panose="020B0604020202020204" pitchFamily="34" charset="0"/>
                          <a:ea typeface="SimSun" panose="02010600030101010101" pitchFamily="2" charset="-122"/>
                          <a:cs typeface="Arial" panose="020B0604020202020204" pitchFamily="34" charset="0"/>
                        </a:rPr>
                        <a:t> 140h</a:t>
                      </a:r>
                    </a:p>
                  </a:txBody>
                  <a:tcPr marL="89647" marR="89647" marT="44824" marB="44824" anchor="ctr">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FFAE5D"/>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pPr>
                        <a:lnSpc>
                          <a:spcPct val="107000"/>
                        </a:lnSpc>
                        <a:spcAft>
                          <a:spcPts val="0"/>
                        </a:spcAft>
                      </a:pPr>
                      <a:endParaRPr lang="fr-FR" sz="800" kern="150" dirty="0">
                        <a:effectLst/>
                        <a:latin typeface="Arial" panose="020B0604020202020204" pitchFamily="34" charset="0"/>
                        <a:ea typeface="SimSun" panose="02010600030101010101" pitchFamily="2" charset="-122"/>
                        <a:cs typeface="Arial" panose="020B0604020202020204" pitchFamily="34" charset="0"/>
                      </a:endParaRPr>
                    </a:p>
                  </a:txBody>
                  <a:tcPr marL="67235" marR="67235" marT="33618" marB="33618">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FFFFFF"/>
                    </a:solidFill>
                  </a:tcPr>
                </a:tc>
                <a:tc hMerge="1">
                  <a:txBody>
                    <a:bodyPr/>
                    <a:lstStyle/>
                    <a:p>
                      <a:endParaRPr lang="fr-FR"/>
                    </a:p>
                  </a:txBody>
                  <a:tcPr/>
                </a:tc>
                <a:tc vMerge="1">
                  <a:txBody>
                    <a:bodyPr/>
                    <a:lstStyle/>
                    <a:p>
                      <a:endParaRPr lang="fr-FR"/>
                    </a:p>
                  </a:txBody>
                  <a:tcPr/>
                </a:tc>
                <a:extLst>
                  <a:ext uri="{0D108BD9-81ED-4DB2-BD59-A6C34878D82A}">
                    <a16:rowId xmlns:a16="http://schemas.microsoft.com/office/drawing/2014/main" val="4015451729"/>
                  </a:ext>
                </a:extLst>
              </a:tr>
              <a:tr h="263553">
                <a:tc vMerge="1">
                  <a:txBody>
                    <a:bodyPr/>
                    <a:lstStyle/>
                    <a:p>
                      <a:endParaRPr lang="fr-FR"/>
                    </a:p>
                  </a:txBody>
                  <a:tcPr/>
                </a:tc>
                <a:tc>
                  <a:txBody>
                    <a:bodyPr/>
                    <a:lstStyle/>
                    <a:p>
                      <a:pPr marL="52705">
                        <a:lnSpc>
                          <a:spcPct val="107000"/>
                        </a:lnSpc>
                        <a:spcAft>
                          <a:spcPts val="0"/>
                        </a:spcAft>
                      </a:pPr>
                      <a:r>
                        <a:rPr lang="fr-FR" sz="1100" i="1" kern="150" dirty="0">
                          <a:effectLst/>
                          <a:latin typeface="Arial" panose="020B0604020202020204" pitchFamily="34" charset="0"/>
                          <a:ea typeface="SimSun" panose="02010600030101010101" pitchFamily="2" charset="-122"/>
                          <a:cs typeface="Arial" panose="020B0604020202020204" pitchFamily="34" charset="0"/>
                        </a:rPr>
                        <a:t>STSS Pôle MA3S</a:t>
                      </a:r>
                      <a:endParaRPr lang="fr-FR" sz="1100" kern="150" dirty="0">
                        <a:effectLst/>
                        <a:latin typeface="Arial" panose="020B0604020202020204" pitchFamily="34" charset="0"/>
                        <a:ea typeface="SimSun" panose="02010600030101010101" pitchFamily="2" charset="-122"/>
                        <a:cs typeface="Arial" panose="020B0604020202020204" pitchFamily="34" charset="0"/>
                      </a:endParaRPr>
                    </a:p>
                  </a:txBody>
                  <a:tcPr marL="0" marR="0" marT="0" marB="0" anchor="ctr">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2835FF"/>
                    </a:solidFill>
                  </a:tcPr>
                </a:tc>
                <a:tc gridSpan="9">
                  <a:txBody>
                    <a:bodyPr/>
                    <a:lstStyle/>
                    <a:p>
                      <a:pPr algn="ctr">
                        <a:lnSpc>
                          <a:spcPct val="107000"/>
                        </a:lnSpc>
                        <a:spcAft>
                          <a:spcPts val="0"/>
                        </a:spcAft>
                      </a:pPr>
                      <a:r>
                        <a:rPr lang="fr-FR" sz="1100" kern="150" dirty="0">
                          <a:effectLst/>
                          <a:latin typeface="Arial" panose="020B0604020202020204" pitchFamily="34" charset="0"/>
                          <a:ea typeface="SimSun" panose="02010600030101010101" pitchFamily="2" charset="-122"/>
                          <a:cs typeface="Arial" panose="020B0604020202020204" pitchFamily="34" charset="0"/>
                        </a:rPr>
                        <a:t>65h</a:t>
                      </a:r>
                    </a:p>
                  </a:txBody>
                  <a:tcPr marL="89647" marR="89647" marT="44824" marB="44824" anchor="ctr">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8F97FF"/>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pPr>
                        <a:lnSpc>
                          <a:spcPct val="107000"/>
                        </a:lnSpc>
                        <a:spcAft>
                          <a:spcPts val="0"/>
                        </a:spcAft>
                      </a:pPr>
                      <a:endParaRPr lang="fr-FR" sz="800" kern="150" dirty="0">
                        <a:effectLst/>
                        <a:latin typeface="Arial" panose="020B0604020202020204" pitchFamily="34" charset="0"/>
                        <a:ea typeface="SimSun" panose="02010600030101010101" pitchFamily="2" charset="-122"/>
                        <a:cs typeface="Arial" panose="020B0604020202020204" pitchFamily="34" charset="0"/>
                      </a:endParaRPr>
                    </a:p>
                  </a:txBody>
                  <a:tcPr marL="67235" marR="67235" marT="33618" marB="33618">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D0D8E8"/>
                    </a:solidFill>
                  </a:tcPr>
                </a:tc>
                <a:tc hMerge="1">
                  <a:txBody>
                    <a:bodyPr/>
                    <a:lstStyle/>
                    <a:p>
                      <a:endParaRPr lang="fr-FR"/>
                    </a:p>
                  </a:txBody>
                  <a:tcPr/>
                </a:tc>
                <a:tc vMerge="1">
                  <a:txBody>
                    <a:bodyPr/>
                    <a:lstStyle/>
                    <a:p>
                      <a:pPr>
                        <a:lnSpc>
                          <a:spcPct val="107000"/>
                        </a:lnSpc>
                      </a:pPr>
                      <a:endParaRPr lang="fr-FR" sz="1200" dirty="0">
                        <a:effectLst/>
                        <a:latin typeface="Calibri" panose="020F0502020204030204" pitchFamily="34" charset="0"/>
                        <a:cs typeface="Times New Roman" panose="02020603050405020304" pitchFamily="18" charset="0"/>
                      </a:endParaRPr>
                    </a:p>
                  </a:txBody>
                  <a:tcPr marL="89647" marR="89647" marT="44824" marB="44824">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FFFFFF"/>
                    </a:solidFill>
                  </a:tcPr>
                </a:tc>
                <a:extLst>
                  <a:ext uri="{0D108BD9-81ED-4DB2-BD59-A6C34878D82A}">
                    <a16:rowId xmlns:a16="http://schemas.microsoft.com/office/drawing/2014/main" val="3720335378"/>
                  </a:ext>
                </a:extLst>
              </a:tr>
              <a:tr h="263553">
                <a:tc rowSpan="2">
                  <a:txBody>
                    <a:bodyPr/>
                    <a:lstStyle/>
                    <a:p>
                      <a:pPr marL="0" marR="0" indent="0" algn="l" defTabSz="457200" rtl="0" eaLnBrk="1" fontAlgn="auto" latinLnBrk="0" hangingPunct="1">
                        <a:lnSpc>
                          <a:spcPct val="107000"/>
                        </a:lnSpc>
                        <a:spcBef>
                          <a:spcPts val="0"/>
                        </a:spcBef>
                        <a:spcAft>
                          <a:spcPts val="0"/>
                        </a:spcAft>
                        <a:buClrTx/>
                        <a:buSzTx/>
                        <a:buFontTx/>
                        <a:buNone/>
                        <a:tabLst/>
                        <a:defRPr/>
                      </a:pPr>
                      <a:r>
                        <a:rPr lang="fr-FR" sz="1100" kern="150" dirty="0">
                          <a:effectLst/>
                          <a:latin typeface="Arial" panose="020B0604020202020204" pitchFamily="34" charset="0"/>
                          <a:ea typeface="SimSun" panose="02010600030101010101" pitchFamily="2" charset="-122"/>
                          <a:cs typeface="Arial" panose="020B0604020202020204" pitchFamily="34" charset="0"/>
                        </a:rPr>
                        <a:t>Engagement de l’étude</a:t>
                      </a:r>
                    </a:p>
                  </a:txBody>
                  <a:tcPr marL="89647" marR="89647" marT="44824" marB="44824" anchor="ctr">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AA72D4"/>
                    </a:solidFill>
                  </a:tcPr>
                </a:tc>
                <a:tc>
                  <a:txBody>
                    <a:bodyPr/>
                    <a:lstStyle/>
                    <a:p>
                      <a:pPr>
                        <a:lnSpc>
                          <a:spcPct val="107000"/>
                        </a:lnSpc>
                        <a:spcAft>
                          <a:spcPts val="0"/>
                        </a:spcAft>
                      </a:pPr>
                      <a:r>
                        <a:rPr lang="fr-FR" sz="1100" i="1" kern="150" dirty="0">
                          <a:solidFill>
                            <a:srgbClr val="FFFFFF"/>
                          </a:solidFill>
                          <a:effectLst/>
                          <a:latin typeface="Arial" panose="020B0604020202020204" pitchFamily="34" charset="0"/>
                          <a:ea typeface="SimSun" panose="02010600030101010101" pitchFamily="2" charset="-122"/>
                          <a:cs typeface="Arial" panose="020B0604020202020204" pitchFamily="34" charset="0"/>
                        </a:rPr>
                        <a:t>STSS Accompagnement GO</a:t>
                      </a:r>
                      <a:endParaRPr lang="fr-FR" sz="1100" kern="150" dirty="0">
                        <a:effectLst/>
                        <a:latin typeface="Arial" panose="020B0604020202020204" pitchFamily="34" charset="0"/>
                        <a:ea typeface="SimSun" panose="02010600030101010101" pitchFamily="2" charset="-122"/>
                        <a:cs typeface="Arial" panose="020B0604020202020204" pitchFamily="34" charset="0"/>
                      </a:endParaRPr>
                    </a:p>
                  </a:txBody>
                  <a:tcPr marL="89647" marR="89647" marT="44824" marB="44824" anchor="ctr">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7030A0"/>
                    </a:solidFill>
                  </a:tcPr>
                </a:tc>
                <a:tc gridSpan="10">
                  <a:txBody>
                    <a:bodyPr/>
                    <a:lstStyle/>
                    <a:p>
                      <a:pPr algn="ctr">
                        <a:lnSpc>
                          <a:spcPct val="107000"/>
                        </a:lnSpc>
                        <a:spcAft>
                          <a:spcPts val="0"/>
                        </a:spcAft>
                      </a:pPr>
                      <a:r>
                        <a:rPr lang="fr-FR" sz="1100" kern="150" dirty="0">
                          <a:effectLst/>
                          <a:latin typeface="Arial" panose="020B0604020202020204" pitchFamily="34" charset="0"/>
                          <a:ea typeface="SimSun" panose="02010600030101010101" pitchFamily="2" charset="-122"/>
                          <a:cs typeface="Arial" panose="020B0604020202020204" pitchFamily="34" charset="0"/>
                        </a:rPr>
                        <a:t>45 h à organiser</a:t>
                      </a:r>
                      <a:r>
                        <a:rPr lang="fr-FR" sz="1100" kern="150" baseline="0" dirty="0">
                          <a:effectLst/>
                          <a:latin typeface="Arial" panose="020B0604020202020204" pitchFamily="34" charset="0"/>
                          <a:ea typeface="SimSun" panose="02010600030101010101" pitchFamily="2" charset="-122"/>
                          <a:cs typeface="Arial" panose="020B0604020202020204" pitchFamily="34" charset="0"/>
                        </a:rPr>
                        <a:t> en tenant compte de la progression en MA3S</a:t>
                      </a:r>
                      <a:endParaRPr lang="fr-FR" sz="1100" kern="150" dirty="0">
                        <a:effectLst/>
                        <a:latin typeface="Arial" panose="020B0604020202020204" pitchFamily="34" charset="0"/>
                        <a:ea typeface="SimSun" panose="02010600030101010101" pitchFamily="2" charset="-122"/>
                        <a:cs typeface="Arial" panose="020B0604020202020204" pitchFamily="34" charset="0"/>
                      </a:endParaRPr>
                    </a:p>
                  </a:txBody>
                  <a:tcPr marL="89647" marR="89647" marT="44824" marB="44824" anchor="ctr">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AA72D4"/>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536776753"/>
                  </a:ext>
                </a:extLst>
              </a:tr>
              <a:tr h="179468">
                <a:tc vMerge="1">
                  <a:txBody>
                    <a:bodyPr/>
                    <a:lstStyle/>
                    <a:p>
                      <a:endParaRPr lang="fr-FR"/>
                    </a:p>
                  </a:txBody>
                  <a:tcPr/>
                </a:tc>
                <a:tc rowSpan="2">
                  <a:txBody>
                    <a:bodyPr/>
                    <a:lstStyle/>
                    <a:p>
                      <a:pPr marL="52705">
                        <a:lnSpc>
                          <a:spcPct val="107000"/>
                        </a:lnSpc>
                        <a:spcAft>
                          <a:spcPts val="0"/>
                        </a:spcAft>
                      </a:pPr>
                      <a:r>
                        <a:rPr lang="fr-FR" sz="1100" i="1" kern="150" dirty="0">
                          <a:effectLst/>
                          <a:latin typeface="Arial" panose="020B0604020202020204" pitchFamily="34" charset="0"/>
                          <a:ea typeface="SimSun" panose="02010600030101010101" pitchFamily="2" charset="-122"/>
                          <a:cs typeface="Arial" panose="020B0604020202020204" pitchFamily="34" charset="0"/>
                        </a:rPr>
                        <a:t>C-BPH Accompagnement GO</a:t>
                      </a:r>
                      <a:endParaRPr lang="fr-FR" sz="1100" kern="150" dirty="0">
                        <a:effectLst/>
                        <a:latin typeface="Arial" panose="020B0604020202020204" pitchFamily="34" charset="0"/>
                        <a:ea typeface="SimSun" panose="02010600030101010101" pitchFamily="2" charset="-122"/>
                        <a:cs typeface="Arial" panose="020B0604020202020204" pitchFamily="34" charset="0"/>
                      </a:endParaRPr>
                    </a:p>
                  </a:txBody>
                  <a:tcPr marL="0" marR="0" marT="0" marB="0" anchor="ctr">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00FF00"/>
                    </a:solidFill>
                  </a:tcPr>
                </a:tc>
                <a:tc rowSpan="2" gridSpan="10">
                  <a:txBody>
                    <a:bodyPr/>
                    <a:lstStyle/>
                    <a:p>
                      <a:pPr>
                        <a:lnSpc>
                          <a:spcPct val="107000"/>
                        </a:lnSpc>
                        <a:spcAft>
                          <a:spcPts val="0"/>
                        </a:spcAft>
                      </a:pPr>
                      <a:r>
                        <a:rPr lang="fr-FR" sz="1100" kern="150" dirty="0">
                          <a:effectLst/>
                          <a:latin typeface="Arial" panose="020B0604020202020204" pitchFamily="34" charset="0"/>
                          <a:ea typeface="SimSun" panose="02010600030101010101" pitchFamily="2" charset="-122"/>
                          <a:cs typeface="Arial" panose="020B0604020202020204" pitchFamily="34" charset="0"/>
                        </a:rPr>
                        <a:t> </a:t>
                      </a:r>
                    </a:p>
                    <a:p>
                      <a:pPr algn="ctr">
                        <a:lnSpc>
                          <a:spcPct val="107000"/>
                        </a:lnSpc>
                        <a:spcAft>
                          <a:spcPts val="0"/>
                        </a:spcAft>
                      </a:pPr>
                      <a:r>
                        <a:rPr lang="fr-FR" sz="1100" kern="150" dirty="0">
                          <a:effectLst/>
                          <a:latin typeface="Arial" panose="020B0604020202020204" pitchFamily="34" charset="0"/>
                          <a:ea typeface="SimSun" panose="02010600030101010101" pitchFamily="2" charset="-122"/>
                          <a:cs typeface="Arial" panose="020B0604020202020204" pitchFamily="34" charset="0"/>
                        </a:rPr>
                        <a:t>2 semaines : 16 heures </a:t>
                      </a:r>
                    </a:p>
                  </a:txBody>
                  <a:tcPr marL="89647" marR="89647" marT="44824" marB="44824">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99FF99"/>
                    </a:solidFill>
                  </a:tcPr>
                </a:tc>
                <a:tc rowSpan="2" hMerge="1">
                  <a:txBody>
                    <a:bodyPr/>
                    <a:lstStyle/>
                    <a:p>
                      <a:endParaRPr lang="fr-FR"/>
                    </a:p>
                  </a:txBody>
                  <a:tcPr/>
                </a:tc>
                <a:tc rowSpan="2" hMerge="1">
                  <a:txBody>
                    <a:bodyPr/>
                    <a:lstStyle/>
                    <a:p>
                      <a:endParaRPr lang="fr-FR"/>
                    </a:p>
                  </a:txBody>
                  <a:tcPr/>
                </a:tc>
                <a:tc rowSpan="2" hMerge="1">
                  <a:txBody>
                    <a:bodyPr/>
                    <a:lstStyle/>
                    <a:p>
                      <a:endParaRPr lang="fr-FR"/>
                    </a:p>
                  </a:txBody>
                  <a:tcPr/>
                </a:tc>
                <a:tc rowSpan="2" hMerge="1">
                  <a:txBody>
                    <a:bodyPr/>
                    <a:lstStyle/>
                    <a:p>
                      <a:endParaRPr lang="fr-FR"/>
                    </a:p>
                  </a:txBody>
                  <a:tcPr/>
                </a:tc>
                <a:tc rowSpan="2" hMerge="1">
                  <a:txBody>
                    <a:bodyPr/>
                    <a:lstStyle/>
                    <a:p>
                      <a:endParaRPr lang="fr-FR"/>
                    </a:p>
                  </a:txBody>
                  <a:tcPr/>
                </a:tc>
                <a:tc rowSpan="2" hMerge="1">
                  <a:txBody>
                    <a:bodyPr/>
                    <a:lstStyle/>
                    <a:p>
                      <a:endParaRPr lang="fr-FR"/>
                    </a:p>
                  </a:txBody>
                  <a:tcPr/>
                </a:tc>
                <a:tc rowSpan="2" hMerge="1">
                  <a:txBody>
                    <a:bodyPr/>
                    <a:lstStyle/>
                    <a:p>
                      <a:pPr>
                        <a:lnSpc>
                          <a:spcPct val="107000"/>
                        </a:lnSpc>
                        <a:spcAft>
                          <a:spcPts val="0"/>
                        </a:spcAft>
                      </a:pPr>
                      <a:endParaRPr lang="fr-FR" sz="800" kern="150" dirty="0">
                        <a:effectLst/>
                        <a:latin typeface="Arial" panose="020B0604020202020204" pitchFamily="34" charset="0"/>
                        <a:ea typeface="SimSun" panose="02010600030101010101" pitchFamily="2" charset="-122"/>
                        <a:cs typeface="Arial" panose="020B0604020202020204" pitchFamily="34" charset="0"/>
                      </a:endParaRPr>
                    </a:p>
                  </a:txBody>
                  <a:tcPr marL="67235" marR="67235" marT="33618" marB="33618">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rgbClr val="99FF99"/>
                    </a:solidFill>
                  </a:tcPr>
                </a:tc>
                <a:tc rowSpan="2" hMerge="1">
                  <a:txBody>
                    <a:bodyPr/>
                    <a:lstStyle/>
                    <a:p>
                      <a:endParaRPr lang="fr-FR"/>
                    </a:p>
                  </a:txBody>
                  <a:tcPr/>
                </a:tc>
                <a:tc rowSpan="2" hMerge="1">
                  <a:txBody>
                    <a:bodyPr/>
                    <a:lstStyle/>
                    <a:p>
                      <a:endParaRPr lang="fr-FR"/>
                    </a:p>
                  </a:txBody>
                  <a:tcPr/>
                </a:tc>
                <a:extLst>
                  <a:ext uri="{0D108BD9-81ED-4DB2-BD59-A6C34878D82A}">
                    <a16:rowId xmlns:a16="http://schemas.microsoft.com/office/drawing/2014/main" val="3578307253"/>
                  </a:ext>
                </a:extLst>
              </a:tr>
              <a:tr h="391559">
                <a:tc>
                  <a:txBody>
                    <a:bodyPr/>
                    <a:lstStyle/>
                    <a:p>
                      <a:endParaRPr lang="fr-FR" sz="1900" dirty="0"/>
                    </a:p>
                  </a:txBody>
                  <a:tcPr marL="89647" marR="89647" marT="44824" marB="44824" anchor="ctr">
                    <a:lnL w="76200" cap="flat" cmpd="sng" algn="ctr">
                      <a:solidFill>
                        <a:srgbClr val="808080"/>
                      </a:solidFill>
                      <a:prstDash val="solid"/>
                      <a:round/>
                      <a:headEnd type="none" w="med" len="med"/>
                      <a:tailEnd type="none" w="med" len="med"/>
                    </a:lnL>
                    <a:lnR w="76200" cap="flat" cmpd="sng" algn="ctr">
                      <a:solidFill>
                        <a:srgbClr val="808080"/>
                      </a:solidFill>
                      <a:prstDash val="solid"/>
                      <a:round/>
                      <a:headEnd type="none" w="med" len="med"/>
                      <a:tailEnd type="none" w="med" len="med"/>
                    </a:lnR>
                    <a:lnT w="76200" cap="flat" cmpd="sng" algn="ctr">
                      <a:solidFill>
                        <a:srgbClr val="808080"/>
                      </a:solidFill>
                      <a:prstDash val="solid"/>
                      <a:round/>
                      <a:headEnd type="none" w="med" len="med"/>
                      <a:tailEnd type="none" w="med" len="med"/>
                    </a:lnT>
                    <a:lnB w="76200" cap="flat" cmpd="sng" algn="ctr">
                      <a:solidFill>
                        <a:srgbClr val="808080"/>
                      </a:solidFill>
                      <a:prstDash val="solid"/>
                      <a:round/>
                      <a:headEnd type="none" w="med" len="med"/>
                      <a:tailEnd type="none" w="med" len="med"/>
                    </a:lnB>
                    <a:solidFill>
                      <a:schemeClr val="bg1"/>
                    </a:solidFill>
                  </a:tcPr>
                </a:tc>
                <a:tc vMerge="1">
                  <a:txBody>
                    <a:bodyPr/>
                    <a:lstStyle/>
                    <a:p>
                      <a:endParaRPr lang="fr-FR"/>
                    </a:p>
                  </a:txBody>
                  <a:tcPr/>
                </a:tc>
                <a:tc gridSpan="10" vMerge="1">
                  <a:txBody>
                    <a:bodyPr/>
                    <a:lstStyle/>
                    <a:p>
                      <a:endParaRPr lang="fr-FR"/>
                    </a:p>
                  </a:txBody>
                  <a:tcPr/>
                </a:tc>
                <a:tc hMerge="1" vMerge="1">
                  <a:txBody>
                    <a:bodyPr/>
                    <a:lstStyle/>
                    <a:p>
                      <a:endParaRPr lang="fr-FR"/>
                    </a:p>
                  </a:txBody>
                  <a:tcPr/>
                </a:tc>
                <a:tc hMerge="1" vMerge="1">
                  <a:txBody>
                    <a:bodyPr/>
                    <a:lstStyle/>
                    <a:p>
                      <a:endParaRPr lang="fr-FR"/>
                    </a:p>
                  </a:txBody>
                  <a:tcPr/>
                </a:tc>
                <a:tc hMerge="1" vMerge="1">
                  <a:txBody>
                    <a:bodyPr/>
                    <a:lstStyle/>
                    <a:p>
                      <a:endParaRPr lang="fr-FR"/>
                    </a:p>
                  </a:txBody>
                  <a:tcPr/>
                </a:tc>
                <a:tc hMerge="1" vMerge="1">
                  <a:txBody>
                    <a:bodyPr/>
                    <a:lstStyle/>
                    <a:p>
                      <a:endParaRPr lang="fr-FR"/>
                    </a:p>
                  </a:txBody>
                  <a:tcPr/>
                </a:tc>
                <a:tc hMerge="1" vMerge="1">
                  <a:txBody>
                    <a:bodyPr/>
                    <a:lstStyle/>
                    <a:p>
                      <a:endParaRPr lang="fr-FR"/>
                    </a:p>
                  </a:txBody>
                  <a:tcPr/>
                </a:tc>
                <a:tc hMerge="1" vMerge="1">
                  <a:txBody>
                    <a:bodyPr/>
                    <a:lstStyle/>
                    <a:p>
                      <a:endParaRPr lang="fr-FR"/>
                    </a:p>
                  </a:txBody>
                  <a:tcPr/>
                </a:tc>
                <a:tc hMerge="1" vMerge="1">
                  <a:txBody>
                    <a:bodyPr/>
                    <a:lstStyle/>
                    <a:p>
                      <a:endParaRPr lang="fr-FR"/>
                    </a:p>
                  </a:txBody>
                  <a:tcPr/>
                </a:tc>
                <a:tc hMerge="1" vMerge="1">
                  <a:txBody>
                    <a:bodyPr/>
                    <a:lstStyle/>
                    <a:p>
                      <a:endParaRPr lang="fr-FR"/>
                    </a:p>
                  </a:txBody>
                  <a:tcPr/>
                </a:tc>
                <a:tc hMerge="1" vMerge="1">
                  <a:txBody>
                    <a:bodyPr/>
                    <a:lstStyle/>
                    <a:p>
                      <a:endParaRPr lang="fr-FR"/>
                    </a:p>
                  </a:txBody>
                  <a:tcPr/>
                </a:tc>
                <a:extLst>
                  <a:ext uri="{0D108BD9-81ED-4DB2-BD59-A6C34878D82A}">
                    <a16:rowId xmlns:a16="http://schemas.microsoft.com/office/drawing/2014/main" val="1101785562"/>
                  </a:ext>
                </a:extLst>
              </a:tr>
            </a:tbl>
          </a:graphicData>
        </a:graphic>
      </p:graphicFrame>
      <p:sp>
        <p:nvSpPr>
          <p:cNvPr id="25" name="Rectangle à coins arrondis 24"/>
          <p:cNvSpPr/>
          <p:nvPr/>
        </p:nvSpPr>
        <p:spPr>
          <a:xfrm>
            <a:off x="527382" y="3942552"/>
            <a:ext cx="1527196" cy="2112235"/>
          </a:xfrm>
          <a:prstGeom prst="roundRect">
            <a:avLst/>
          </a:prstGeom>
          <a:solidFill>
            <a:schemeClr val="accent5">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r>
              <a:rPr lang="fr-FR" sz="1200" dirty="0"/>
              <a:t>Travail sur l’oral</a:t>
            </a:r>
          </a:p>
          <a:p>
            <a:r>
              <a:rPr lang="fr-FR" sz="1200" dirty="0"/>
              <a:t>Parcours avenir</a:t>
            </a:r>
          </a:p>
          <a:p>
            <a:endParaRPr lang="fr-FR" sz="1200" dirty="0"/>
          </a:p>
          <a:p>
            <a:r>
              <a:rPr lang="fr-FR" sz="1200" dirty="0"/>
              <a:t>Formation au questionnement de faits S&amp;S</a:t>
            </a:r>
          </a:p>
          <a:p>
            <a:r>
              <a:rPr lang="fr-FR" sz="1200" dirty="0"/>
              <a:t>Démarche d’étude</a:t>
            </a:r>
          </a:p>
          <a:p>
            <a:endParaRPr lang="fr-FR" sz="1200" dirty="0"/>
          </a:p>
          <a:p>
            <a:r>
              <a:rPr lang="fr-FR" sz="1200" dirty="0"/>
              <a:t>Lancement étude du GO</a:t>
            </a:r>
          </a:p>
        </p:txBody>
      </p:sp>
      <p:sp>
        <p:nvSpPr>
          <p:cNvPr id="30" name="Flèche droite 29"/>
          <p:cNvSpPr/>
          <p:nvPr/>
        </p:nvSpPr>
        <p:spPr>
          <a:xfrm>
            <a:off x="1021647" y="6016979"/>
            <a:ext cx="7299394" cy="820011"/>
          </a:xfrm>
          <a:prstGeom prst="rightArrow">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200" b="1" dirty="0">
                <a:solidFill>
                  <a:schemeClr val="tx1"/>
                </a:solidFill>
              </a:rPr>
              <a:t>Carnet de bord, carnet de recherche, … : </a:t>
            </a:r>
            <a:r>
              <a:rPr lang="fr-FR" sz="1200" b="1" i="1" dirty="0">
                <a:solidFill>
                  <a:schemeClr val="tx1"/>
                </a:solidFill>
              </a:rPr>
              <a:t>Mémoire de l’étude - Mémoire de ce qui a questionné, surpris, intéressé, … l’élève</a:t>
            </a:r>
          </a:p>
        </p:txBody>
      </p:sp>
    </p:spTree>
    <p:extLst>
      <p:ext uri="{BB962C8B-B14F-4D97-AF65-F5344CB8AC3E}">
        <p14:creationId xmlns:p14="http://schemas.microsoft.com/office/powerpoint/2010/main" val="1641021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a:solidFill>
                  <a:schemeClr val="accent1"/>
                </a:solidFill>
              </a:rPr>
              <a:t>Des ressources utiles pour préparer au GO</a:t>
            </a:r>
          </a:p>
        </p:txBody>
      </p:sp>
      <p:sp>
        <p:nvSpPr>
          <p:cNvPr id="4" name="Espace réservé du numéro de diapositive 3"/>
          <p:cNvSpPr>
            <a:spLocks noGrp="1"/>
          </p:cNvSpPr>
          <p:nvPr>
            <p:ph type="sldNum" sz="quarter" idx="12"/>
          </p:nvPr>
        </p:nvSpPr>
        <p:spPr/>
        <p:txBody>
          <a:bodyPr/>
          <a:lstStyle/>
          <a:p>
            <a:fld id="{ACE72A3B-8F55-4C43-9015-010F6C264F29}" type="slidenum">
              <a:rPr lang="fr-FR" smtClean="0"/>
              <a:t>9</a:t>
            </a:fld>
            <a:endParaRPr lang="fr-FR"/>
          </a:p>
        </p:txBody>
      </p:sp>
      <p:sp>
        <p:nvSpPr>
          <p:cNvPr id="5" name="Rectangle 1"/>
          <p:cNvSpPr>
            <a:spLocks noGrp="1" noChangeArrowheads="1"/>
          </p:cNvSpPr>
          <p:nvPr>
            <p:ph idx="1"/>
          </p:nvPr>
        </p:nvSpPr>
        <p:spPr bwMode="auto">
          <a:xfrm>
            <a:off x="838200" y="1952867"/>
            <a:ext cx="10404423" cy="3647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400" b="0" i="0" u="none" strike="noStrike" cap="none" normalizeH="0" baseline="0" dirty="0">
                <a:ln>
                  <a:noFill/>
                </a:ln>
                <a:solidFill>
                  <a:schemeClr val="tx1"/>
                </a:solidFill>
                <a:effectLst/>
                <a:latin typeface="+mj-lt"/>
                <a:cs typeface="Calibri" panose="020F0502020204030204" pitchFamily="34" charset="0"/>
              </a:rPr>
              <a:t>Les ressources sur le GO série ST2S sont en ligne sur la page suivante :</a:t>
            </a:r>
            <a:endParaRPr kumimoji="0" lang="fr-FR" altLang="fr-FR" sz="240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400" b="0" i="0" u="none" strike="noStrike" cap="none" normalizeH="0" baseline="0" dirty="0">
                <a:ln>
                  <a:noFill/>
                </a:ln>
                <a:solidFill>
                  <a:schemeClr val="tx1"/>
                </a:solidFill>
                <a:effectLst/>
                <a:latin typeface="+mj-lt"/>
                <a:cs typeface="Calibri" panose="020F0502020204030204" pitchFamily="34" charset="0"/>
              </a:rPr>
              <a:t> </a:t>
            </a:r>
            <a:endParaRPr kumimoji="0" lang="fr-FR" altLang="fr-FR" sz="240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400" b="0" i="0" u="none" strike="noStrike" cap="none" normalizeH="0" baseline="0" dirty="0">
                <a:ln>
                  <a:noFill/>
                </a:ln>
                <a:solidFill>
                  <a:srgbClr val="954F72"/>
                </a:solidFill>
                <a:effectLst/>
                <a:latin typeface="+mj-lt"/>
                <a:cs typeface="Calibri" panose="020F0502020204030204" pitchFamily="34" charset="0"/>
                <a:hlinkClick r:id="rId2"/>
              </a:rPr>
              <a:t>Programmes</a:t>
            </a:r>
            <a:r>
              <a:rPr kumimoji="0" lang="fr-FR" altLang="fr-FR" sz="2400" b="0" i="0" u="none" strike="noStrike" cap="none" normalizeH="0" dirty="0">
                <a:ln>
                  <a:noFill/>
                </a:ln>
                <a:solidFill>
                  <a:srgbClr val="954F72"/>
                </a:solidFill>
                <a:effectLst/>
                <a:latin typeface="+mj-lt"/>
                <a:cs typeface="Calibri" panose="020F0502020204030204" pitchFamily="34" charset="0"/>
                <a:hlinkClick r:id="rId2"/>
              </a:rPr>
              <a:t> et ressources en série ST2S =&gt; rubrique « Grand oral et enseignement de spécialité »</a:t>
            </a:r>
            <a:endParaRPr kumimoji="0" lang="fr-FR" altLang="fr-FR" sz="240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400" b="0" i="0" u="none" strike="noStrike" cap="none" normalizeH="0" baseline="0" dirty="0">
                <a:ln>
                  <a:noFill/>
                </a:ln>
                <a:solidFill>
                  <a:schemeClr val="tx1"/>
                </a:solidFill>
                <a:effectLst/>
                <a:latin typeface="+mj-lt"/>
                <a:cs typeface="Calibri" panose="020F0502020204030204" pitchFamily="34" charset="0"/>
              </a:rPr>
              <a:t> </a:t>
            </a:r>
            <a:endParaRPr kumimoji="0" lang="fr-FR" altLang="fr-FR" sz="240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400" b="0" i="0" u="none" strike="noStrike" cap="none" normalizeH="0" baseline="0" dirty="0">
                <a:ln>
                  <a:noFill/>
                </a:ln>
                <a:solidFill>
                  <a:schemeClr val="tx1"/>
                </a:solidFill>
                <a:effectLst/>
                <a:latin typeface="+mj-lt"/>
                <a:cs typeface="Calibri" panose="020F0502020204030204" pitchFamily="34" charset="0"/>
              </a:rPr>
              <a:t>Dans la partie Grand Oral : </a:t>
            </a:r>
            <a:endParaRPr kumimoji="0" lang="fr-FR" altLang="fr-FR" sz="240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2400" b="0" i="0" u="none" strike="noStrike" cap="none" normalizeH="0" baseline="0" dirty="0">
                <a:ln>
                  <a:noFill/>
                </a:ln>
                <a:solidFill>
                  <a:srgbClr val="954F72"/>
                </a:solidFill>
                <a:effectLst/>
                <a:latin typeface="+mj-lt"/>
                <a:cs typeface="Calibri" panose="020F0502020204030204" pitchFamily="34" charset="0"/>
                <a:hlinkClick r:id="rId3"/>
              </a:rPr>
              <a:t> </a:t>
            </a:r>
            <a:r>
              <a:rPr kumimoji="0" lang="fr-FR" altLang="fr-FR" sz="2400" b="0" i="0" u="none" strike="noStrike" cap="none" normalizeH="0" baseline="0" dirty="0">
                <a:ln>
                  <a:noFill/>
                </a:ln>
                <a:solidFill>
                  <a:srgbClr val="954F72"/>
                </a:solidFill>
                <a:effectLst/>
                <a:latin typeface="+mj-lt"/>
                <a:cs typeface="Calibri" panose="020F0502020204030204" pitchFamily="34" charset="0"/>
                <a:hlinkClick r:id="rId4" action="ppaction://hlinkfile"/>
              </a:rPr>
              <a:t>Grand oral en série ST2S – repères et projection : vers des exemples</a:t>
            </a:r>
            <a:endParaRPr kumimoji="0" lang="fr-FR" altLang="fr-FR" sz="2400" b="0" i="0" u="none" strike="noStrike" cap="none" normalizeH="0" baseline="0" dirty="0">
              <a:ln>
                <a:noFill/>
              </a:ln>
              <a:solidFill>
                <a:schemeClr val="tx1"/>
              </a:solidFill>
              <a:effectLst/>
              <a:latin typeface="+mj-lt"/>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2400" b="0" i="0" u="none" strike="noStrike" cap="none" normalizeH="0" baseline="0" dirty="0">
                <a:ln>
                  <a:noFill/>
                </a:ln>
                <a:solidFill>
                  <a:srgbClr val="954F72"/>
                </a:solidFill>
                <a:effectLst/>
                <a:latin typeface="+mj-lt"/>
                <a:cs typeface="Calibri" panose="020F0502020204030204" pitchFamily="34" charset="0"/>
                <a:hlinkClick r:id="rId5"/>
              </a:rPr>
              <a:t> </a:t>
            </a:r>
            <a:r>
              <a:rPr kumimoji="0" lang="fr-FR" altLang="fr-FR" sz="2400" b="0" i="0" u="none" strike="noStrike" cap="none" normalizeH="0" baseline="0" dirty="0">
                <a:ln>
                  <a:noFill/>
                </a:ln>
                <a:solidFill>
                  <a:srgbClr val="954F72"/>
                </a:solidFill>
                <a:effectLst/>
                <a:latin typeface="+mj-lt"/>
                <a:cs typeface="Calibri" panose="020F0502020204030204" pitchFamily="34" charset="0"/>
                <a:hlinkClick r:id="rId6" action="ppaction://hlinkpres?slideindex=1&amp;slidetitle="/>
              </a:rPr>
              <a:t>Diaporama de présentation de l’épreuve en série ST2S</a:t>
            </a:r>
            <a:endParaRPr kumimoji="0" lang="fr-FR" altLang="fr-FR" sz="2400" b="0" i="0" u="none" strike="noStrike" cap="none" normalizeH="0" baseline="0" dirty="0">
              <a:ln>
                <a:noFill/>
              </a:ln>
              <a:solidFill>
                <a:schemeClr val="tx1"/>
              </a:solidFill>
              <a:effectLst/>
              <a:latin typeface="+mj-lt"/>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2400" b="0" i="0" u="none" strike="noStrike" cap="none" normalizeH="0" baseline="0" dirty="0">
                <a:ln>
                  <a:noFill/>
                </a:ln>
                <a:solidFill>
                  <a:srgbClr val="954F72"/>
                </a:solidFill>
                <a:effectLst/>
                <a:latin typeface="+mj-lt"/>
                <a:cs typeface="Calibri" panose="020F0502020204030204" pitchFamily="34" charset="0"/>
                <a:hlinkClick r:id="rId7"/>
              </a:rPr>
              <a:t> </a:t>
            </a:r>
            <a:r>
              <a:rPr kumimoji="0" lang="fr-FR" altLang="fr-FR" sz="2400" b="0" i="0" u="none" strike="noStrike" cap="none" normalizeH="0" baseline="0" dirty="0">
                <a:ln>
                  <a:noFill/>
                </a:ln>
                <a:solidFill>
                  <a:srgbClr val="954F72"/>
                </a:solidFill>
                <a:effectLst/>
                <a:latin typeface="+mj-lt"/>
                <a:cs typeface="Calibri" panose="020F0502020204030204" pitchFamily="34" charset="0"/>
                <a:hlinkClick r:id="rId8" action="ppaction://hlinkpres?slideindex=1&amp;slidetitle="/>
              </a:rPr>
              <a:t>Diaporama « former les élèves en vue du Grand oral en série ST2S »</a:t>
            </a:r>
            <a:endParaRPr kumimoji="0" lang="fr-FR" altLang="fr-FR" sz="240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8232499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1224</TotalTime>
  <Words>2180</Words>
  <Application>Microsoft Office PowerPoint</Application>
  <PresentationFormat>Grand écran</PresentationFormat>
  <Paragraphs>245</Paragraphs>
  <Slides>13</Slides>
  <Notes>10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Calibri</vt:lpstr>
      <vt:lpstr>Calibri Light</vt:lpstr>
      <vt:lpstr>Courier New</vt:lpstr>
      <vt:lpstr>Thème Office</vt:lpstr>
      <vt:lpstr>Animation pédagogique à destination des enseignants intervenant en Terminale STSS  Mercredi 10 février 2021</vt:lpstr>
      <vt:lpstr>Le contexte </vt:lpstr>
      <vt:lpstr>Enjeux de cette décision</vt:lpstr>
      <vt:lpstr>Des outils nationaux pour aider au contrôle continu</vt:lpstr>
      <vt:lpstr>STSS – Session 2021</vt:lpstr>
      <vt:lpstr>STSS – Session 2021</vt:lpstr>
      <vt:lpstr>Penser la progressivité des évaluations formatives et sommatives</vt:lpstr>
      <vt:lpstr>Organisation sur le cycle - vers GO en ST2S 2021</vt:lpstr>
      <vt:lpstr>Des ressources utiles pour préparer au GO</vt:lpstr>
      <vt:lpstr>Epreuves terminales en 2021</vt:lpstr>
      <vt:lpstr>Le second groupe</vt:lpstr>
      <vt:lpstr>Les épreuves de remplacement </vt:lpstr>
      <vt:lpstr>Dans la perspective de l’année scolaire 2021-2022</vt:lpstr>
    </vt:vector>
  </TitlesOfParts>
  <Company>RECTORAT DE STRASBOURG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Animation pédagogique STSS  Mercredi 10 février 2021</dc:title>
  <dc:creator>Elina Nitschelm</dc:creator>
  <cp:lastModifiedBy>elisabeth baumeier</cp:lastModifiedBy>
  <cp:revision>28</cp:revision>
  <dcterms:created xsi:type="dcterms:W3CDTF">2021-02-03T19:42:52Z</dcterms:created>
  <dcterms:modified xsi:type="dcterms:W3CDTF">2021-03-10T19:07:57Z</dcterms:modified>
</cp:coreProperties>
</file>