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9"/>
  </p:notesMasterIdLst>
  <p:handoutMasterIdLst>
    <p:handoutMasterId r:id="rId10"/>
  </p:handoutMasterIdLst>
  <p:sldIdLst>
    <p:sldId id="1869" r:id="rId5"/>
    <p:sldId id="1870" r:id="rId6"/>
    <p:sldId id="1871" r:id="rId7"/>
    <p:sldId id="1872" r:id="rId8"/>
  </p:sldIdLst>
  <p:sldSz cx="12192000" cy="6858000"/>
  <p:notesSz cx="6858000" cy="9144000"/>
  <p:defaultTextStyle>
    <a:defPPr rtl="0">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3"/>
  </p:normalViewPr>
  <p:slideViewPr>
    <p:cSldViewPr snapToGrid="0">
      <p:cViewPr varScale="1">
        <p:scale>
          <a:sx n="70" d="100"/>
          <a:sy n="70" d="100"/>
        </p:scale>
        <p:origin x="1166" y="278"/>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aure claudel" userId="f64b57994b14500a" providerId="LiveId" clId="{C3200724-9558-42F4-B1AB-7C428957F194}"/>
    <pc:docChg chg="delSld">
      <pc:chgData name="anne laure claudel" userId="f64b57994b14500a" providerId="LiveId" clId="{C3200724-9558-42F4-B1AB-7C428957F194}" dt="2026-01-16T14:10:01.224" v="2" actId="47"/>
      <pc:docMkLst>
        <pc:docMk/>
      </pc:docMkLst>
      <pc:sldChg chg="del">
        <pc:chgData name="anne laure claudel" userId="f64b57994b14500a" providerId="LiveId" clId="{C3200724-9558-42F4-B1AB-7C428957F194}" dt="2026-01-16T14:08:15.458" v="1" actId="47"/>
        <pc:sldMkLst>
          <pc:docMk/>
          <pc:sldMk cId="461669259" sldId="1846"/>
        </pc:sldMkLst>
      </pc:sldChg>
      <pc:sldChg chg="del">
        <pc:chgData name="anne laure claudel" userId="f64b57994b14500a" providerId="LiveId" clId="{C3200724-9558-42F4-B1AB-7C428957F194}" dt="2026-01-16T14:08:14.043" v="0" actId="47"/>
        <pc:sldMkLst>
          <pc:docMk/>
          <pc:sldMk cId="1543265293" sldId="1864"/>
        </pc:sldMkLst>
      </pc:sldChg>
      <pc:sldChg chg="del">
        <pc:chgData name="anne laure claudel" userId="f64b57994b14500a" providerId="LiveId" clId="{C3200724-9558-42F4-B1AB-7C428957F194}" dt="2026-01-16T14:10:01.224" v="2" actId="47"/>
        <pc:sldMkLst>
          <pc:docMk/>
          <pc:sldMk cId="1993498539" sldId="18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DF367F1-090A-4D4D-A18F-05C8E8525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D842DF17-065D-4A16-ADE5-39320C362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C830F1-8AD0-4DC4-87A7-E11A5C7688DF}" type="datetime1">
              <a:rPr lang="fr-FR" smtClean="0"/>
              <a:t>16/01/2026</a:t>
            </a:fld>
            <a:endParaRPr lang="fr-FR" dirty="0"/>
          </a:p>
        </p:txBody>
      </p:sp>
      <p:sp>
        <p:nvSpPr>
          <p:cNvPr id="4" name="Espace réservé du pied de page 3">
            <a:extLst>
              <a:ext uri="{FF2B5EF4-FFF2-40B4-BE49-F238E27FC236}">
                <a16:creationId xmlns:a16="http://schemas.microsoft.com/office/drawing/2014/main" id="{C1A7479B-A70F-42F7-BC3A-3EDEAE38A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0D7094FE-2938-4C83-8403-6BC4CA4B8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747BDD-B685-48A6-9D2A-328F911D2CB6}" type="slidenum">
              <a:rPr lang="fr-FR" smtClean="0"/>
              <a:t>‹N°›</a:t>
            </a:fld>
            <a:endParaRPr lang="fr-FR"/>
          </a:p>
        </p:txBody>
      </p:sp>
    </p:spTree>
    <p:extLst>
      <p:ext uri="{BB962C8B-B14F-4D97-AF65-F5344CB8AC3E}">
        <p14:creationId xmlns:p14="http://schemas.microsoft.com/office/powerpoint/2010/main" val="265114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200" smtClean="0">
                <a:latin typeface="Arial" charset="0"/>
              </a:defRPr>
            </a:lvl1pPr>
          </a:lstStyle>
          <a:p>
            <a:pPr rtl="0">
              <a:defRPr/>
            </a:pPr>
            <a:endParaRPr lang="fr-FR" noProof="0"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200" smtClean="0">
                <a:latin typeface="Arial" charset="0"/>
              </a:defRPr>
            </a:lvl1pPr>
          </a:lstStyle>
          <a:p>
            <a:pPr rtl="0">
              <a:defRPr/>
            </a:pPr>
            <a:endParaRPr lang="fr-FR" noProof="0"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sz="1200" smtClean="0">
                <a:latin typeface="Arial" charset="0"/>
              </a:defRPr>
            </a:lvl1pPr>
          </a:lstStyle>
          <a:p>
            <a:pPr rtl="0">
              <a:defRPr/>
            </a:pPr>
            <a:endParaRPr lang="fr-FR" noProof="0"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sz="1200"/>
            </a:lvl1pPr>
          </a:lstStyle>
          <a:p>
            <a:pPr rtl="0"/>
            <a:fld id="{6DEB7EE2-04A2-4FB2-9625-C9C73AC4D32F}" type="slidenum">
              <a:rPr lang="fr-FR" altLang="en-US" noProof="0" smtClean="0"/>
              <a:pPr rtl="0"/>
              <a:t>‹N°›</a:t>
            </a:fld>
            <a:endParaRPr lang="fr-FR" altLang="en-US" noProof="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ction ">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rtlCol="0"/>
          <a:lstStyle>
            <a:lvl1pPr>
              <a:defRPr b="1"/>
            </a:lvl1pPr>
          </a:lstStyle>
          <a:p>
            <a:pPr rtl="0"/>
            <a:r>
              <a:rPr lang="fr-FR" noProof="0"/>
              <a:t>Insérer le titre ici</a:t>
            </a:r>
          </a:p>
        </p:txBody>
      </p:sp>
      <p:pic>
        <p:nvPicPr>
          <p:cNvPr id="6" name="Espace réservé d’image 9" descr="Motif géométrique lumineux et coloré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orange du contenu du motif gauch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sz="4000" b="1" spc="-50" baseline="0">
                <a:solidFill>
                  <a:schemeClr val="bg2"/>
                </a:solidFill>
              </a:defRPr>
            </a:lvl1pPr>
          </a:lstStyle>
          <a:p>
            <a:pPr rtl="0"/>
            <a:r>
              <a:rPr lang="fr-FR" noProof="0"/>
              <a:t>Insérer le titre ici</a:t>
            </a:r>
          </a:p>
        </p:txBody>
      </p:sp>
      <p:sp>
        <p:nvSpPr>
          <p:cNvPr id="12" name="Espace réservé du texte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rtl="0"/>
            <a:r>
              <a:rPr lang="fr-FR" noProof="0"/>
              <a:t>Insérer un sous-titre ici</a:t>
            </a:r>
          </a:p>
          <a:p>
            <a:pPr lvl="1" rtl="0"/>
            <a:r>
              <a:rPr lang="fr-FR" noProof="0"/>
              <a:t>Insérer du contenu ici</a:t>
            </a:r>
          </a:p>
        </p:txBody>
      </p:sp>
      <p:pic>
        <p:nvPicPr>
          <p:cNvPr id="5" name="Espace réservé d’image 13" descr="Motif géométrique lumineux et coloré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du modèle droi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sz="4000" b="1">
                <a:solidFill>
                  <a:schemeClr val="bg2"/>
                </a:solidFill>
              </a:defRPr>
            </a:lvl1pPr>
          </a:lstStyle>
          <a:p>
            <a:pPr rtl="0"/>
            <a:r>
              <a:rPr lang="fr-FR" noProof="0"/>
              <a:t>Insérer le titre ici</a:t>
            </a:r>
          </a:p>
        </p:txBody>
      </p:sp>
      <p:sp>
        <p:nvSpPr>
          <p:cNvPr id="12" name="Espace réservé du texte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rtl="0"/>
            <a:r>
              <a:rPr lang="fr-FR" noProof="0"/>
              <a:t>Insérer un sous-titre ici</a:t>
            </a:r>
          </a:p>
          <a:p>
            <a:pPr lvl="1" rtl="0"/>
            <a:r>
              <a:rPr lang="fr-FR" noProof="0"/>
              <a:t>Insérer du contenu ici</a:t>
            </a:r>
          </a:p>
        </p:txBody>
      </p:sp>
      <p:pic>
        <p:nvPicPr>
          <p:cNvPr id="6" name="Espace réservé d’image 15" descr="Motif géométrique lumineux et coloré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e d’ensemble">
    <p:bg>
      <p:bgPr>
        <a:solidFill>
          <a:schemeClr val="accent5"/>
        </a:solidFill>
        <a:effectLst/>
      </p:bgPr>
    </p:bg>
    <p:spTree>
      <p:nvGrpSpPr>
        <p:cNvPr id="1" name=""/>
        <p:cNvGrpSpPr/>
        <p:nvPr/>
      </p:nvGrpSpPr>
      <p:grpSpPr>
        <a:xfrm>
          <a:off x="0" y="0"/>
          <a:ext cx="0" cy="0"/>
          <a:chOff x="0" y="0"/>
          <a:chExt cx="0" cy="0"/>
        </a:xfrm>
      </p:grpSpPr>
      <p:pic>
        <p:nvPicPr>
          <p:cNvPr id="8" name="Espace réservé d’image 9" descr="Motif géométrique lumineux et coloré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r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rtl="0"/>
            <a:r>
              <a:rPr lang="fr-FR" noProof="0"/>
              <a:t>Insérer le titre ici</a:t>
            </a:r>
          </a:p>
        </p:txBody>
      </p:sp>
      <p:sp>
        <p:nvSpPr>
          <p:cNvPr id="6" name="Espace réservé du texte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rtl="0"/>
            <a:r>
              <a:rPr lang="fr-FR" noProof="0"/>
              <a:t>Insérer du contenu ici</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sz="4000" b="1">
                <a:solidFill>
                  <a:schemeClr val="accent5"/>
                </a:solidFill>
              </a:defRPr>
            </a:lvl1pPr>
          </a:lstStyle>
          <a:p>
            <a:pPr rtl="0"/>
            <a:r>
              <a:rPr lang="fr-FR" noProof="0"/>
              <a:t>Insérer le titre ici</a:t>
            </a:r>
          </a:p>
        </p:txBody>
      </p:sp>
      <p:sp>
        <p:nvSpPr>
          <p:cNvPr id="10" name="Espace réservé du texte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rtlCol="0"/>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rtl="0"/>
            <a:r>
              <a:rPr lang="fr-FR" noProof="0"/>
              <a:t>Insérer un sous-titre ici</a:t>
            </a:r>
          </a:p>
          <a:p>
            <a:pPr lvl="1" rtl="0"/>
            <a:r>
              <a:rPr lang="fr-FR" noProof="0"/>
              <a:t>Insérer du contenu ici</a:t>
            </a:r>
          </a:p>
        </p:txBody>
      </p:sp>
      <p:sp>
        <p:nvSpPr>
          <p:cNvPr id="11" name="Espace réservé au tableau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rtlCol="0"/>
          <a:lstStyle>
            <a:lvl1pPr marL="0" indent="0">
              <a:buNone/>
              <a:defRPr sz="1800" b="0"/>
            </a:lvl1pPr>
          </a:lstStyle>
          <a:p>
            <a:pPr rtl="0"/>
            <a:r>
              <a:rPr lang="fr-FR" noProof="0"/>
              <a:t>Insérer du contenu ici</a:t>
            </a:r>
          </a:p>
        </p:txBody>
      </p:sp>
      <p:pic>
        <p:nvPicPr>
          <p:cNvPr id="7" name="Espace réservé d’image 20" descr="Motif géométrique lumineux et coloré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u modèle gauch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sz="4000" b="1" spc="-50" baseline="0">
                <a:solidFill>
                  <a:schemeClr val="accent1"/>
                </a:solidFill>
              </a:defRPr>
            </a:lvl1pPr>
          </a:lstStyle>
          <a:p>
            <a:pPr rtl="0"/>
            <a:r>
              <a:rPr lang="fr-FR" noProof="0"/>
              <a:t>Insérer le titre ici</a:t>
            </a:r>
          </a:p>
        </p:txBody>
      </p:sp>
      <p:sp>
        <p:nvSpPr>
          <p:cNvPr id="12" name="Espace réservé du texte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rtl="0"/>
            <a:r>
              <a:rPr lang="fr-FR" noProof="0"/>
              <a:t>Insérer un sous-titre ici</a:t>
            </a:r>
          </a:p>
          <a:p>
            <a:pPr lvl="1" rtl="0"/>
            <a:r>
              <a:rPr lang="fr-FR" noProof="0"/>
              <a:t>Insérer du contenu ici</a:t>
            </a:r>
          </a:p>
        </p:txBody>
      </p:sp>
      <p:pic>
        <p:nvPicPr>
          <p:cNvPr id="6" name="Espace réservé d’image 13" descr="Motif géométrique lumineux et coloré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sz="4000" b="1">
                <a:solidFill>
                  <a:schemeClr val="accent6">
                    <a:lumMod val="60000"/>
                    <a:lumOff val="40000"/>
                  </a:schemeClr>
                </a:solidFill>
              </a:defRPr>
            </a:lvl1pPr>
          </a:lstStyle>
          <a:p>
            <a:pPr rtl="0"/>
            <a:r>
              <a:rPr lang="fr-FR" noProof="0"/>
              <a:t>Insérer le titre ici</a:t>
            </a:r>
          </a:p>
        </p:txBody>
      </p:sp>
      <p:sp>
        <p:nvSpPr>
          <p:cNvPr id="7" name="Espace réservé du texte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rtlCol="0"/>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rtl="0"/>
            <a:r>
              <a:rPr lang="fr-FR" noProof="0"/>
              <a:t>Insérer un sous-titre ici</a:t>
            </a:r>
          </a:p>
          <a:p>
            <a:pPr lvl="1" rtl="0"/>
            <a:r>
              <a:rPr lang="fr-FR" noProof="0"/>
              <a:t>Insérer du contenu ici</a:t>
            </a:r>
          </a:p>
        </p:txBody>
      </p:sp>
      <p:sp>
        <p:nvSpPr>
          <p:cNvPr id="8" name="Espace réservé SmartArt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rtlCol="0"/>
          <a:lstStyle>
            <a:lvl1pPr marL="0" indent="0">
              <a:buNone/>
              <a:defRPr sz="1800" b="0"/>
            </a:lvl1pPr>
          </a:lstStyle>
          <a:p>
            <a:pPr rtl="0"/>
            <a:r>
              <a:rPr lang="fr-FR" noProof="0"/>
              <a:t>Insérer du contenu ici</a:t>
            </a:r>
          </a:p>
        </p:txBody>
      </p:sp>
      <p:pic>
        <p:nvPicPr>
          <p:cNvPr id="9" name="Espace réservé d’image 11" descr="Motif géométrique lumineux et coloré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de deux photos">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rtlCol="0" anchor="t">
            <a:normAutofit/>
          </a:bodyPr>
          <a:lstStyle>
            <a:lvl1pPr>
              <a:spcBef>
                <a:spcPts val="1000"/>
              </a:spcBef>
              <a:defRPr sz="4000" b="1">
                <a:solidFill>
                  <a:schemeClr val="accent4"/>
                </a:solidFill>
              </a:defRPr>
            </a:lvl1pPr>
          </a:lstStyle>
          <a:p>
            <a:pPr rtl="0"/>
            <a:r>
              <a:rPr lang="fr-FR" noProof="0"/>
              <a:t>Insérer le titre ici</a:t>
            </a:r>
          </a:p>
        </p:txBody>
      </p:sp>
      <p:sp>
        <p:nvSpPr>
          <p:cNvPr id="16" name="Espace réservé du texte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rtlCol="0"/>
          <a:lstStyle>
            <a:lvl1pPr marL="0" indent="0">
              <a:lnSpc>
                <a:spcPct val="100000"/>
              </a:lnSpc>
              <a:buNone/>
              <a:defRPr sz="1800" b="1"/>
            </a:lvl1pPr>
            <a:lvl2pPr marL="228600">
              <a:lnSpc>
                <a:spcPct val="100000"/>
              </a:lnSpc>
              <a:spcBef>
                <a:spcPts val="1000"/>
              </a:spcBef>
              <a:defRPr sz="1800"/>
            </a:lvl2pPr>
          </a:lstStyle>
          <a:p>
            <a:pPr lvl="0" rtl="0"/>
            <a:r>
              <a:rPr lang="fr-FR" noProof="0"/>
              <a:t>Insérer un sous-titre ici</a:t>
            </a:r>
          </a:p>
          <a:p>
            <a:pPr lvl="1" rtl="0"/>
            <a:r>
              <a:rPr lang="fr-FR" noProof="0"/>
              <a:t>Insérer du contenu ici</a:t>
            </a:r>
          </a:p>
        </p:txBody>
      </p:sp>
      <p:sp>
        <p:nvSpPr>
          <p:cNvPr id="9" name="Espace réservé d’image 13">
            <a:extLst>
              <a:ext uri="{FF2B5EF4-FFF2-40B4-BE49-F238E27FC236}">
                <a16:creationId xmlns:a16="http://schemas.microsoft.com/office/drawing/2014/main" id="{827A95C0-AE8D-46E1-9EF9-64504CBEF99E}"/>
              </a:ext>
            </a:extLst>
          </p:cNvPr>
          <p:cNvSpPr>
            <a:spLocks noGrp="1"/>
          </p:cNvSpPr>
          <p:nvPr>
            <p:ph type="pic" sz="quarter" idx="14" hasCustomPrompt="1"/>
          </p:nvPr>
        </p:nvSpPr>
        <p:spPr>
          <a:xfrm>
            <a:off x="6858000" y="715963"/>
            <a:ext cx="4572000" cy="2362200"/>
          </a:xfrm>
          <a:prstGeom prst="rect">
            <a:avLst/>
          </a:prstGeom>
          <a:solidFill>
            <a:schemeClr val="tx2"/>
          </a:solidFill>
        </p:spPr>
        <p:txBody>
          <a:bodyPr rtlCol="0">
            <a:normAutofit/>
          </a:bodyPr>
          <a:lstStyle>
            <a:lvl1pPr algn="ctr">
              <a:buNone/>
              <a:defRPr sz="1600"/>
            </a:lvl1pPr>
          </a:lstStyle>
          <a:p>
            <a:pPr rtl="0"/>
            <a:r>
              <a:rPr lang="fr-FR" noProof="0"/>
              <a:t>Cliquez sur l’icône pour ajouter une image</a:t>
            </a:r>
          </a:p>
        </p:txBody>
      </p:sp>
      <p:sp>
        <p:nvSpPr>
          <p:cNvPr id="8" name="Espace réservé d’image 13">
            <a:extLst>
              <a:ext uri="{FF2B5EF4-FFF2-40B4-BE49-F238E27FC236}">
                <a16:creationId xmlns:a16="http://schemas.microsoft.com/office/drawing/2014/main" id="{89E410BA-B0FE-4F0E-8BE5-D33CC016635B}"/>
              </a:ext>
            </a:extLst>
          </p:cNvPr>
          <p:cNvSpPr>
            <a:spLocks noGrp="1"/>
          </p:cNvSpPr>
          <p:nvPr>
            <p:ph type="pic" sz="quarter" idx="13" hasCustomPrompt="1"/>
          </p:nvPr>
        </p:nvSpPr>
        <p:spPr>
          <a:xfrm>
            <a:off x="6858000" y="3305541"/>
            <a:ext cx="4572000" cy="2362200"/>
          </a:xfrm>
          <a:prstGeom prst="rect">
            <a:avLst/>
          </a:prstGeom>
          <a:solidFill>
            <a:schemeClr val="tx2"/>
          </a:solidFill>
        </p:spPr>
        <p:txBody>
          <a:bodyPr rtlCol="0">
            <a:normAutofit/>
          </a:bodyPr>
          <a:lstStyle>
            <a:lvl1pPr algn="ctr">
              <a:buNone/>
              <a:defRPr sz="1600"/>
            </a:lvl1pPr>
          </a:lstStyle>
          <a:p>
            <a:pPr rtl="0"/>
            <a:r>
              <a:rPr lang="fr-FR" noProof="0"/>
              <a:t>Cliquez sur l’icône pour ajouter une image</a:t>
            </a:r>
          </a:p>
        </p:txBody>
      </p:sp>
      <p:pic>
        <p:nvPicPr>
          <p:cNvPr id="12" name="Espace réservé d’image 19" descr="Motif géométrique lumineux et coloré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bleu du contenu du motif droi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sz="4000" b="1">
                <a:solidFill>
                  <a:schemeClr val="accent5"/>
                </a:solidFill>
              </a:defRPr>
            </a:lvl1pPr>
          </a:lstStyle>
          <a:p>
            <a:pPr rtl="0"/>
            <a:r>
              <a:rPr lang="fr-FR" noProof="0"/>
              <a:t>Insérer le titre ici</a:t>
            </a:r>
          </a:p>
        </p:txBody>
      </p:sp>
      <p:sp>
        <p:nvSpPr>
          <p:cNvPr id="12" name="Espace réservé du texte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rtl="0"/>
            <a:r>
              <a:rPr lang="fr-FR" noProof="0"/>
              <a:t>Insérer un sous-titre ici</a:t>
            </a:r>
          </a:p>
          <a:p>
            <a:pPr lvl="1" rtl="0"/>
            <a:r>
              <a:rPr lang="fr-FR" noProof="0"/>
              <a:t>Insérer du contenu ici</a:t>
            </a:r>
          </a:p>
        </p:txBody>
      </p:sp>
      <p:pic>
        <p:nvPicPr>
          <p:cNvPr id="5" name="Espace réservé d’image 15" descr="Motif géométrique lumineux et coloré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pPr rtl="0"/>
            <a:r>
              <a:rPr lang="fr-FR" noProof="0"/>
              <a:t>Insérer le titre ici</a:t>
            </a:r>
          </a:p>
        </p:txBody>
      </p:sp>
      <p:sp>
        <p:nvSpPr>
          <p:cNvPr id="14" name="Espace réservé du texte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rtl="0"/>
            <a:r>
              <a:rPr lang="fr-FR" noProof="0"/>
              <a:t>Insérer du contenu ici</a:t>
            </a:r>
          </a:p>
        </p:txBody>
      </p:sp>
      <p:pic>
        <p:nvPicPr>
          <p:cNvPr id="6" name="Espace réservé d’image 17" descr="Motif géométrique lumineux et coloré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A06BDA-10BC-EB5E-586D-98A00FDF1DBC}"/>
              </a:ext>
            </a:extLst>
          </p:cNvPr>
          <p:cNvPicPr>
            <a:picLocks noChangeAspect="1"/>
          </p:cNvPicPr>
          <p:nvPr/>
        </p:nvPicPr>
        <p:blipFill>
          <a:blip r:embed="rId2"/>
          <a:stretch>
            <a:fillRect/>
          </a:stretch>
        </p:blipFill>
        <p:spPr>
          <a:xfrm>
            <a:off x="1132782" y="2624363"/>
            <a:ext cx="9926435" cy="4029637"/>
          </a:xfrm>
          <a:prstGeom prst="rect">
            <a:avLst/>
          </a:prstGeom>
        </p:spPr>
      </p:pic>
      <p:sp>
        <p:nvSpPr>
          <p:cNvPr id="5" name="ZoneTexte 4">
            <a:extLst>
              <a:ext uri="{FF2B5EF4-FFF2-40B4-BE49-F238E27FC236}">
                <a16:creationId xmlns:a16="http://schemas.microsoft.com/office/drawing/2014/main" id="{6AFA0C6A-C79C-4FD4-D95D-95E805C9090B}"/>
              </a:ext>
            </a:extLst>
          </p:cNvPr>
          <p:cNvSpPr txBox="1"/>
          <p:nvPr/>
        </p:nvSpPr>
        <p:spPr>
          <a:xfrm>
            <a:off x="526211" y="493249"/>
            <a:ext cx="10929667" cy="3183564"/>
          </a:xfrm>
          <a:prstGeom prst="rect">
            <a:avLst/>
          </a:prstGeom>
          <a:noFill/>
        </p:spPr>
        <p:txBody>
          <a:bodyPr wrap="square" rtlCol="0">
            <a:spAutoFit/>
          </a:bodyPr>
          <a:lstStyle/>
          <a:p>
            <a:pPr>
              <a:lnSpc>
                <a:spcPct val="107000"/>
              </a:lnSpc>
              <a:spcAft>
                <a:spcPts val="800"/>
              </a:spcAft>
            </a:pPr>
            <a:r>
              <a:rPr lang="fr-FR" sz="2800" b="1" spc="-50" dirty="0">
                <a:ln w="3175">
                  <a:noFill/>
                </a:ln>
                <a:solidFill>
                  <a:srgbClr val="00B050"/>
                </a:solidFill>
                <a:latin typeface="+mj-lt"/>
                <a:cs typeface="Segoe UI" pitchFamily="34" charset="0"/>
              </a:rPr>
              <a:t>1 - L’APPROCHE PÉDAGOGIQUE EN ASSP : approche de l’enseignement par compétences</a:t>
            </a:r>
          </a:p>
          <a:p>
            <a:pPr>
              <a:lnSpc>
                <a:spcPct val="107000"/>
              </a:lnSpc>
              <a:spcAft>
                <a:spcPts val="800"/>
              </a:spcAft>
            </a:pPr>
            <a:endParaRPr lang="fr-FR"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Cette démarche s’appuie sur des contextes professionnels déclinés en plusieurs situations professionnelles. Elle permet ainsi un ancrage professionnel, porteur de sens et facteur d’implication de l’élève tout en visant son autonomie et en développant sa posture professionnelle.</a:t>
            </a:r>
          </a:p>
          <a:p>
            <a:pPr>
              <a:lnSpc>
                <a:spcPct val="107000"/>
              </a:lnSpc>
              <a:spcAft>
                <a:spcPts val="800"/>
              </a:spcAft>
            </a:pPr>
            <a:endParaRPr lang="fr-FR"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83712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D64E-37D2-8C71-AB38-2B9BCD160EEB}"/>
              </a:ext>
            </a:extLst>
          </p:cNvPr>
          <p:cNvSpPr>
            <a:spLocks noGrp="1"/>
          </p:cNvSpPr>
          <p:nvPr>
            <p:ph type="title"/>
          </p:nvPr>
        </p:nvSpPr>
        <p:spPr>
          <a:xfrm>
            <a:off x="264542" y="340544"/>
            <a:ext cx="9141397" cy="615553"/>
          </a:xfrm>
        </p:spPr>
        <p:txBody>
          <a:bodyPr/>
          <a:lstStyle/>
          <a:p>
            <a:r>
              <a:rPr lang="fr-FR" dirty="0">
                <a:solidFill>
                  <a:srgbClr val="00B050"/>
                </a:solidFill>
              </a:rPr>
              <a:t>2 - LE CONTEXTE PROFESSIONNEL</a:t>
            </a:r>
          </a:p>
        </p:txBody>
      </p:sp>
      <p:sp>
        <p:nvSpPr>
          <p:cNvPr id="6" name="Ellipse 5">
            <a:extLst>
              <a:ext uri="{FF2B5EF4-FFF2-40B4-BE49-F238E27FC236}">
                <a16:creationId xmlns:a16="http://schemas.microsoft.com/office/drawing/2014/main" id="{832931C4-4839-66B7-9C80-8EB7984ECB9A}"/>
              </a:ext>
            </a:extLst>
          </p:cNvPr>
          <p:cNvSpPr/>
          <p:nvPr/>
        </p:nvSpPr>
        <p:spPr>
          <a:xfrm>
            <a:off x="5964816" y="1301628"/>
            <a:ext cx="2789209" cy="958493"/>
          </a:xfrm>
          <a:prstGeom prst="ellipse">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Doit permettre de développer l’esprit d’analyse de l’élève</a:t>
            </a:r>
            <a:endParaRPr lang="fr-FR" sz="1200" dirty="0"/>
          </a:p>
        </p:txBody>
      </p:sp>
      <p:sp>
        <p:nvSpPr>
          <p:cNvPr id="7" name="Ellipse 6">
            <a:extLst>
              <a:ext uri="{FF2B5EF4-FFF2-40B4-BE49-F238E27FC236}">
                <a16:creationId xmlns:a16="http://schemas.microsoft.com/office/drawing/2014/main" id="{2013937B-C717-0113-E9D6-896CCD78AC39}"/>
              </a:ext>
            </a:extLst>
          </p:cNvPr>
          <p:cNvSpPr/>
          <p:nvPr/>
        </p:nvSpPr>
        <p:spPr>
          <a:xfrm>
            <a:off x="3192320" y="1317547"/>
            <a:ext cx="2633928" cy="942574"/>
          </a:xfrm>
          <a:prstGeom prst="ellipse">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S’accompagne d’un dossier technique</a:t>
            </a:r>
            <a:endParaRPr lang="fr-FR" sz="1200" dirty="0"/>
          </a:p>
        </p:txBody>
      </p:sp>
      <p:sp>
        <p:nvSpPr>
          <p:cNvPr id="8" name="Ellipse 7">
            <a:extLst>
              <a:ext uri="{FF2B5EF4-FFF2-40B4-BE49-F238E27FC236}">
                <a16:creationId xmlns:a16="http://schemas.microsoft.com/office/drawing/2014/main" id="{EA6277EB-294F-8B29-9109-55DFD7B57750}"/>
              </a:ext>
            </a:extLst>
          </p:cNvPr>
          <p:cNvSpPr/>
          <p:nvPr/>
        </p:nvSpPr>
        <p:spPr>
          <a:xfrm>
            <a:off x="264542" y="1317548"/>
            <a:ext cx="2789210" cy="942574"/>
          </a:xfrm>
          <a:prstGeom prst="ellipse">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Décrit les conditions dans lesquelles l’élève est placé</a:t>
            </a:r>
            <a:endParaRPr lang="fr-FR" sz="1200" dirty="0"/>
          </a:p>
        </p:txBody>
      </p:sp>
      <p:sp>
        <p:nvSpPr>
          <p:cNvPr id="9" name="Ellipse 8">
            <a:extLst>
              <a:ext uri="{FF2B5EF4-FFF2-40B4-BE49-F238E27FC236}">
                <a16:creationId xmlns:a16="http://schemas.microsoft.com/office/drawing/2014/main" id="{FF23773A-21DA-04E5-4CFF-C418561C4885}"/>
              </a:ext>
            </a:extLst>
          </p:cNvPr>
          <p:cNvSpPr/>
          <p:nvPr/>
        </p:nvSpPr>
        <p:spPr>
          <a:xfrm>
            <a:off x="9129623" y="1115974"/>
            <a:ext cx="2947357" cy="1345720"/>
          </a:xfrm>
          <a:prstGeom prst="ellipse">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Peut-être commun à plusieurs blocs en fonction de la composition de l’équipe pédagogique et de l’organisation des enseignements.</a:t>
            </a:r>
          </a:p>
        </p:txBody>
      </p:sp>
      <p:sp>
        <p:nvSpPr>
          <p:cNvPr id="10" name="Flèche : droite 9">
            <a:extLst>
              <a:ext uri="{FF2B5EF4-FFF2-40B4-BE49-F238E27FC236}">
                <a16:creationId xmlns:a16="http://schemas.microsoft.com/office/drawing/2014/main" id="{4330B9A2-35E7-C8DB-F1C3-925DBC0E1C67}"/>
              </a:ext>
            </a:extLst>
          </p:cNvPr>
          <p:cNvSpPr/>
          <p:nvPr/>
        </p:nvSpPr>
        <p:spPr>
          <a:xfrm>
            <a:off x="874143" y="2980426"/>
            <a:ext cx="785004" cy="396815"/>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92D050"/>
              </a:solidFill>
            </a:endParaRPr>
          </a:p>
        </p:txBody>
      </p:sp>
      <p:sp>
        <p:nvSpPr>
          <p:cNvPr id="11" name="ZoneTexte 10">
            <a:extLst>
              <a:ext uri="{FF2B5EF4-FFF2-40B4-BE49-F238E27FC236}">
                <a16:creationId xmlns:a16="http://schemas.microsoft.com/office/drawing/2014/main" id="{1E8150DC-9B77-18C9-EAFE-AB12D5CA3082}"/>
              </a:ext>
            </a:extLst>
          </p:cNvPr>
          <p:cNvSpPr txBox="1"/>
          <p:nvPr/>
        </p:nvSpPr>
        <p:spPr>
          <a:xfrm>
            <a:off x="1725285" y="2929316"/>
            <a:ext cx="9141397" cy="646331"/>
          </a:xfrm>
          <a:prstGeom prst="rect">
            <a:avLst/>
          </a:prstGeom>
          <a:noFill/>
        </p:spPr>
        <p:txBody>
          <a:bodyPr wrap="square" rtlCol="0">
            <a:spAutoFit/>
          </a:bodyPr>
          <a:lstStyle/>
          <a:p>
            <a:r>
              <a:rPr lang="fr-FR" dirty="0">
                <a:solidFill>
                  <a:schemeClr val="bg1"/>
                </a:solidFill>
              </a:rPr>
              <a:t>Le contexte doit être le plus proche possible d’une réalité professionnelle empruntée au</a:t>
            </a:r>
          </a:p>
          <a:p>
            <a:r>
              <a:rPr lang="fr-FR" dirty="0">
                <a:solidFill>
                  <a:schemeClr val="bg1"/>
                </a:solidFill>
              </a:rPr>
              <a:t>contexte local</a:t>
            </a:r>
          </a:p>
        </p:txBody>
      </p:sp>
      <p:sp>
        <p:nvSpPr>
          <p:cNvPr id="12" name="Flèche : courbe vers la droite 11">
            <a:extLst>
              <a:ext uri="{FF2B5EF4-FFF2-40B4-BE49-F238E27FC236}">
                <a16:creationId xmlns:a16="http://schemas.microsoft.com/office/drawing/2014/main" id="{230DE435-CC5F-396B-5EA2-D521CA638488}"/>
              </a:ext>
            </a:extLst>
          </p:cNvPr>
          <p:cNvSpPr/>
          <p:nvPr/>
        </p:nvSpPr>
        <p:spPr>
          <a:xfrm>
            <a:off x="1354350" y="3937097"/>
            <a:ext cx="414067" cy="615487"/>
          </a:xfrm>
          <a:prstGeom prst="curved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Rectangle : coins arrondis 12">
            <a:extLst>
              <a:ext uri="{FF2B5EF4-FFF2-40B4-BE49-F238E27FC236}">
                <a16:creationId xmlns:a16="http://schemas.microsoft.com/office/drawing/2014/main" id="{AB6B3858-C8AA-E6E1-514A-B0766EA98487}"/>
              </a:ext>
            </a:extLst>
          </p:cNvPr>
          <p:cNvSpPr/>
          <p:nvPr/>
        </p:nvSpPr>
        <p:spPr>
          <a:xfrm>
            <a:off x="2216987" y="3714588"/>
            <a:ext cx="7988061" cy="1841784"/>
          </a:xfrm>
          <a:prstGeom prst="roundRect">
            <a:avLst/>
          </a:prstGeom>
          <a:solidFill>
            <a:schemeClr val="tx1"/>
          </a:solidFill>
          <a:ln w="28575">
            <a:solidFill>
              <a:schemeClr val="accent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Il comprend :</a:t>
            </a:r>
          </a:p>
          <a:p>
            <a:pPr marL="285750" indent="-285750">
              <a:buFontTx/>
              <a:buChar char="-"/>
            </a:pPr>
            <a:r>
              <a:rPr lang="fr-FR" dirty="0">
                <a:solidFill>
                  <a:schemeClr val="bg1"/>
                </a:solidFill>
              </a:rPr>
              <a:t>type de structure</a:t>
            </a:r>
          </a:p>
          <a:p>
            <a:pPr marL="285750" indent="-285750">
              <a:buFontTx/>
              <a:buChar char="-"/>
            </a:pPr>
            <a:r>
              <a:rPr lang="fr-FR" dirty="0">
                <a:solidFill>
                  <a:schemeClr val="bg1"/>
                </a:solidFill>
              </a:rPr>
              <a:t>les personnes à accompagner avec leurs caractéristiques (groupe d’âge, besoins spécifiques du public désigné,…) </a:t>
            </a:r>
          </a:p>
          <a:p>
            <a:pPr marL="285750" indent="-285750">
              <a:buFontTx/>
              <a:buChar char="-"/>
            </a:pPr>
            <a:r>
              <a:rPr lang="fr-FR" dirty="0">
                <a:solidFill>
                  <a:schemeClr val="bg1"/>
                </a:solidFill>
              </a:rPr>
              <a:t>les membres de l’équipe pluri professionnelle (titres, fonctions, …)</a:t>
            </a:r>
          </a:p>
          <a:p>
            <a:pPr marL="285750" indent="-285750">
              <a:buFontTx/>
              <a:buChar char="-"/>
            </a:pPr>
            <a:r>
              <a:rPr lang="fr-FR" dirty="0">
                <a:solidFill>
                  <a:schemeClr val="bg1"/>
                </a:solidFill>
              </a:rPr>
              <a:t>…..</a:t>
            </a:r>
          </a:p>
        </p:txBody>
      </p:sp>
    </p:spTree>
    <p:extLst>
      <p:ext uri="{BB962C8B-B14F-4D97-AF65-F5344CB8AC3E}">
        <p14:creationId xmlns:p14="http://schemas.microsoft.com/office/powerpoint/2010/main" val="259291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5522862-90EA-8215-A12B-63454A57BA5E}"/>
              </a:ext>
            </a:extLst>
          </p:cNvPr>
          <p:cNvSpPr txBox="1"/>
          <p:nvPr/>
        </p:nvSpPr>
        <p:spPr>
          <a:xfrm>
            <a:off x="907929" y="237788"/>
            <a:ext cx="7891013" cy="707886"/>
          </a:xfrm>
          <a:prstGeom prst="rect">
            <a:avLst/>
          </a:prstGeom>
          <a:noFill/>
        </p:spPr>
        <p:txBody>
          <a:bodyPr wrap="square">
            <a:spAutoFit/>
          </a:bodyPr>
          <a:lstStyle/>
          <a:p>
            <a:r>
              <a:rPr lang="fr-FR" sz="4000" b="1" dirty="0">
                <a:solidFill>
                  <a:srgbClr val="00B050"/>
                </a:solidFill>
              </a:rPr>
              <a:t>3 - LE DOSSIER TECHNIQUE</a:t>
            </a:r>
            <a:endParaRPr lang="fr-FR" sz="4000" b="1" dirty="0"/>
          </a:p>
        </p:txBody>
      </p:sp>
      <p:sp>
        <p:nvSpPr>
          <p:cNvPr id="7" name="ZoneTexte 6">
            <a:extLst>
              <a:ext uri="{FF2B5EF4-FFF2-40B4-BE49-F238E27FC236}">
                <a16:creationId xmlns:a16="http://schemas.microsoft.com/office/drawing/2014/main" id="{C8EEB82C-352B-53C2-149C-BF8AB7515828}"/>
              </a:ext>
            </a:extLst>
          </p:cNvPr>
          <p:cNvSpPr txBox="1"/>
          <p:nvPr/>
        </p:nvSpPr>
        <p:spPr>
          <a:xfrm>
            <a:off x="907930" y="1197490"/>
            <a:ext cx="10021738" cy="1477328"/>
          </a:xfrm>
          <a:prstGeom prst="rect">
            <a:avLst/>
          </a:prstGeom>
          <a:noFill/>
        </p:spPr>
        <p:txBody>
          <a:bodyPr wrap="square">
            <a:spAutoFit/>
          </a:bodyPr>
          <a:lstStyle/>
          <a:p>
            <a:r>
              <a:rPr lang="fr-FR" dirty="0">
                <a:solidFill>
                  <a:schemeClr val="bg1"/>
                </a:solidFill>
              </a:rPr>
              <a:t>L’usage de documents professionnels doit être autorisé par la structure concernée et ne pas</a:t>
            </a:r>
          </a:p>
          <a:p>
            <a:r>
              <a:rPr lang="fr-FR" dirty="0">
                <a:solidFill>
                  <a:schemeClr val="bg1"/>
                </a:solidFill>
              </a:rPr>
              <a:t>mettre en cause sa réputation.</a:t>
            </a:r>
          </a:p>
          <a:p>
            <a:endParaRPr lang="fr-FR" dirty="0">
              <a:solidFill>
                <a:schemeClr val="bg1"/>
              </a:solidFill>
            </a:endParaRPr>
          </a:p>
          <a:p>
            <a:r>
              <a:rPr lang="fr-FR" dirty="0">
                <a:solidFill>
                  <a:schemeClr val="bg1"/>
                </a:solidFill>
              </a:rPr>
              <a:t>L’exploitation de documents issus des PFMP permet de renforcer les liens entre la formation</a:t>
            </a:r>
          </a:p>
          <a:p>
            <a:r>
              <a:rPr lang="fr-FR" dirty="0">
                <a:solidFill>
                  <a:schemeClr val="bg1"/>
                </a:solidFill>
              </a:rPr>
              <a:t>au lycée et celle des PFMP.</a:t>
            </a:r>
          </a:p>
        </p:txBody>
      </p:sp>
      <p:pic>
        <p:nvPicPr>
          <p:cNvPr id="1026" name="Picture 2" descr="Attention PNG">
            <a:extLst>
              <a:ext uri="{FF2B5EF4-FFF2-40B4-BE49-F238E27FC236}">
                <a16:creationId xmlns:a16="http://schemas.microsoft.com/office/drawing/2014/main" id="{55279783-756A-FCD6-9CCA-32B701AE8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42" y="1275128"/>
            <a:ext cx="524503" cy="46166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CFE42EA8-905B-C6F3-7D49-F3406F2334DB}"/>
              </a:ext>
            </a:extLst>
          </p:cNvPr>
          <p:cNvPicPr>
            <a:picLocks noChangeAspect="1"/>
          </p:cNvPicPr>
          <p:nvPr/>
        </p:nvPicPr>
        <p:blipFill>
          <a:blip r:embed="rId3"/>
          <a:stretch>
            <a:fillRect/>
          </a:stretch>
        </p:blipFill>
        <p:spPr>
          <a:xfrm>
            <a:off x="226220" y="2100881"/>
            <a:ext cx="718146" cy="461665"/>
          </a:xfrm>
          <a:prstGeom prst="rect">
            <a:avLst/>
          </a:prstGeom>
        </p:spPr>
      </p:pic>
      <p:sp>
        <p:nvSpPr>
          <p:cNvPr id="13" name="ZoneTexte 12">
            <a:extLst>
              <a:ext uri="{FF2B5EF4-FFF2-40B4-BE49-F238E27FC236}">
                <a16:creationId xmlns:a16="http://schemas.microsoft.com/office/drawing/2014/main" id="{70EF60D4-2A2E-3442-94CA-508541456D95}"/>
              </a:ext>
            </a:extLst>
          </p:cNvPr>
          <p:cNvSpPr txBox="1"/>
          <p:nvPr/>
        </p:nvSpPr>
        <p:spPr>
          <a:xfrm>
            <a:off x="944366" y="2926634"/>
            <a:ext cx="9743762" cy="2308324"/>
          </a:xfrm>
          <a:prstGeom prst="rect">
            <a:avLst/>
          </a:prstGeom>
          <a:noFill/>
        </p:spPr>
        <p:txBody>
          <a:bodyPr wrap="square">
            <a:spAutoFit/>
          </a:bodyPr>
          <a:lstStyle/>
          <a:p>
            <a:r>
              <a:rPr lang="fr-FR" dirty="0">
                <a:solidFill>
                  <a:schemeClr val="bg1"/>
                </a:solidFill>
              </a:rPr>
              <a:t>Le dossier technique doit étayer le contexte professionnel à l’aide de documents tels que :</a:t>
            </a:r>
          </a:p>
          <a:p>
            <a:pPr marL="285750" indent="-285750">
              <a:buFont typeface="Arial" panose="020B0604020202020204" pitchFamily="34" charset="0"/>
              <a:buChar char="•"/>
            </a:pPr>
            <a:r>
              <a:rPr lang="fr-FR" dirty="0">
                <a:solidFill>
                  <a:schemeClr val="bg1"/>
                </a:solidFill>
              </a:rPr>
              <a:t>plan de la structure 			</a:t>
            </a:r>
            <a:r>
              <a:rPr lang="fr-FR" sz="800" dirty="0">
                <a:solidFill>
                  <a:schemeClr val="bg1"/>
                </a:solidFill>
                <a:sym typeface="Wingdings" panose="05000000000000000000" pitchFamily="2" charset="2"/>
              </a:rPr>
              <a:t>      </a:t>
            </a:r>
            <a:r>
              <a:rPr lang="fr-FR" dirty="0">
                <a:solidFill>
                  <a:schemeClr val="bg1"/>
                </a:solidFill>
              </a:rPr>
              <a:t>extrait de dossiers de soins</a:t>
            </a:r>
          </a:p>
          <a:p>
            <a:pPr marL="285750" indent="-285750">
              <a:buFont typeface="Arial" panose="020B0604020202020204" pitchFamily="34" charset="0"/>
              <a:buChar char="•"/>
            </a:pPr>
            <a:r>
              <a:rPr lang="fr-FR" dirty="0">
                <a:solidFill>
                  <a:schemeClr val="bg1"/>
                </a:solidFill>
              </a:rPr>
              <a:t>organigramme 				</a:t>
            </a:r>
            <a:r>
              <a:rPr lang="fr-FR" sz="800" dirty="0">
                <a:solidFill>
                  <a:schemeClr val="bg1"/>
                </a:solidFill>
                <a:sym typeface="Wingdings" panose="05000000000000000000" pitchFamily="2" charset="2"/>
              </a:rPr>
              <a:t>      </a:t>
            </a:r>
            <a:r>
              <a:rPr lang="fr-FR" dirty="0">
                <a:solidFill>
                  <a:schemeClr val="bg1"/>
                </a:solidFill>
              </a:rPr>
              <a:t>chartes </a:t>
            </a:r>
          </a:p>
          <a:p>
            <a:pPr marL="285750" indent="-285750">
              <a:buFont typeface="Arial" panose="020B0604020202020204" pitchFamily="34" charset="0"/>
              <a:buChar char="•"/>
            </a:pPr>
            <a:r>
              <a:rPr lang="fr-FR" dirty="0">
                <a:solidFill>
                  <a:schemeClr val="bg1"/>
                </a:solidFill>
              </a:rPr>
              <a:t>planning de service			</a:t>
            </a:r>
            <a:r>
              <a:rPr lang="fr-FR" sz="800" dirty="0">
                <a:solidFill>
                  <a:schemeClr val="bg1"/>
                </a:solidFill>
                <a:sym typeface="Wingdings" panose="05000000000000000000" pitchFamily="2" charset="2"/>
              </a:rPr>
              <a:t>      </a:t>
            </a:r>
            <a:r>
              <a:rPr lang="fr-FR" dirty="0">
                <a:solidFill>
                  <a:schemeClr val="bg1"/>
                </a:solidFill>
              </a:rPr>
              <a:t>livret d’accueil </a:t>
            </a:r>
          </a:p>
          <a:p>
            <a:pPr marL="285750" indent="-285750">
              <a:buFont typeface="Arial" panose="020B0604020202020204" pitchFamily="34" charset="0"/>
              <a:buChar char="•"/>
            </a:pPr>
            <a:r>
              <a:rPr lang="fr-FR" dirty="0">
                <a:solidFill>
                  <a:schemeClr val="bg1"/>
                </a:solidFill>
              </a:rPr>
              <a:t>règlement intérieur			</a:t>
            </a:r>
            <a:r>
              <a:rPr lang="fr-FR" sz="800" dirty="0">
                <a:solidFill>
                  <a:schemeClr val="bg1"/>
                </a:solidFill>
                <a:sym typeface="Wingdings" panose="05000000000000000000" pitchFamily="2" charset="2"/>
              </a:rPr>
              <a:t>      </a:t>
            </a:r>
            <a:r>
              <a:rPr lang="fr-FR" dirty="0">
                <a:solidFill>
                  <a:schemeClr val="bg1"/>
                </a:solidFill>
              </a:rPr>
              <a:t>fiches de poste</a:t>
            </a:r>
          </a:p>
          <a:p>
            <a:pPr marL="285750" indent="-285750">
              <a:buFont typeface="Arial" panose="020B0604020202020204" pitchFamily="34" charset="0"/>
              <a:buChar char="•"/>
            </a:pPr>
            <a:r>
              <a:rPr lang="fr-FR" dirty="0">
                <a:solidFill>
                  <a:schemeClr val="bg1"/>
                </a:solidFill>
              </a:rPr>
              <a:t>projet d’établissement et/ou de service</a:t>
            </a:r>
            <a:r>
              <a:rPr lang="fr-FR" dirty="0">
                <a:solidFill>
                  <a:schemeClr val="bg1"/>
                </a:solidFill>
                <a:sym typeface="Wingdings" panose="05000000000000000000" pitchFamily="2" charset="2"/>
              </a:rPr>
              <a:t>       </a:t>
            </a:r>
            <a:r>
              <a:rPr lang="fr-FR" sz="800" dirty="0">
                <a:solidFill>
                  <a:schemeClr val="bg1"/>
                </a:solidFill>
                <a:sym typeface="Wingdings" panose="05000000000000000000" pitchFamily="2" charset="2"/>
              </a:rPr>
              <a:t>    </a:t>
            </a:r>
            <a:r>
              <a:rPr lang="fr-FR" dirty="0">
                <a:solidFill>
                  <a:schemeClr val="bg1"/>
                </a:solidFill>
              </a:rPr>
              <a:t>extrait de projets individualisés</a:t>
            </a:r>
            <a:r>
              <a:rPr lang="fr-FR" sz="800" dirty="0">
                <a:solidFill>
                  <a:schemeClr val="bg1"/>
                </a:solidFill>
              </a:rPr>
              <a:t>,</a:t>
            </a:r>
          </a:p>
          <a:p>
            <a:pPr marL="285750" indent="-285750">
              <a:buFont typeface="Arial" panose="020B0604020202020204" pitchFamily="34" charset="0"/>
              <a:buChar char="•"/>
            </a:pPr>
            <a:r>
              <a:rPr lang="fr-FR" dirty="0">
                <a:solidFill>
                  <a:schemeClr val="bg1"/>
                </a:solidFill>
              </a:rPr>
              <a:t>des supports de transmissions </a:t>
            </a:r>
          </a:p>
          <a:p>
            <a:pPr marL="285750" indent="-285750">
              <a:buFont typeface="Arial" panose="020B0604020202020204" pitchFamily="34" charset="0"/>
              <a:buChar char="•"/>
            </a:pPr>
            <a:r>
              <a:rPr lang="fr-FR" dirty="0">
                <a:solidFill>
                  <a:schemeClr val="bg1"/>
                </a:solidFill>
              </a:rPr>
              <a:t>tout élément permettant d’éclairer la situation</a:t>
            </a:r>
          </a:p>
        </p:txBody>
      </p:sp>
      <p:pic>
        <p:nvPicPr>
          <p:cNvPr id="14" name="Picture 6" descr="8 Tips for Successful Technical Document Review Process - Cflow">
            <a:extLst>
              <a:ext uri="{FF2B5EF4-FFF2-40B4-BE49-F238E27FC236}">
                <a16:creationId xmlns:a16="http://schemas.microsoft.com/office/drawing/2014/main" id="{D3B52104-600A-C015-9ECE-9DD77B47C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44" y="3501558"/>
            <a:ext cx="726201" cy="726201"/>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 courbe vers la droite 14">
            <a:extLst>
              <a:ext uri="{FF2B5EF4-FFF2-40B4-BE49-F238E27FC236}">
                <a16:creationId xmlns:a16="http://schemas.microsoft.com/office/drawing/2014/main" id="{038B968C-C435-C88D-EA03-A07BDB806ABA}"/>
              </a:ext>
            </a:extLst>
          </p:cNvPr>
          <p:cNvSpPr/>
          <p:nvPr/>
        </p:nvSpPr>
        <p:spPr>
          <a:xfrm>
            <a:off x="2260121" y="5443642"/>
            <a:ext cx="1173192" cy="86184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 coins arrondis 15">
            <a:extLst>
              <a:ext uri="{FF2B5EF4-FFF2-40B4-BE49-F238E27FC236}">
                <a16:creationId xmlns:a16="http://schemas.microsoft.com/office/drawing/2014/main" id="{2E4CDCAC-EFC9-8EDD-4B89-EF78175EFDED}"/>
              </a:ext>
            </a:extLst>
          </p:cNvPr>
          <p:cNvSpPr/>
          <p:nvPr/>
        </p:nvSpPr>
        <p:spPr>
          <a:xfrm>
            <a:off x="3579962" y="5305245"/>
            <a:ext cx="7970808" cy="1276710"/>
          </a:xfrm>
          <a:prstGeom prst="round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bg1"/>
                </a:solidFill>
              </a:rPr>
              <a:t>Au fur et à mesure de l’avancée dans la formation, les contextes professionnels doivent se complexifier.</a:t>
            </a:r>
          </a:p>
        </p:txBody>
      </p:sp>
    </p:spTree>
    <p:extLst>
      <p:ext uri="{BB962C8B-B14F-4D97-AF65-F5344CB8AC3E}">
        <p14:creationId xmlns:p14="http://schemas.microsoft.com/office/powerpoint/2010/main" val="52914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8C7DA2E-B3E8-1E95-5C2E-6DDC1E190267}"/>
              </a:ext>
            </a:extLst>
          </p:cNvPr>
          <p:cNvSpPr txBox="1"/>
          <p:nvPr/>
        </p:nvSpPr>
        <p:spPr>
          <a:xfrm>
            <a:off x="1063206" y="1329618"/>
            <a:ext cx="9530033" cy="2585323"/>
          </a:xfrm>
          <a:prstGeom prst="rect">
            <a:avLst/>
          </a:prstGeom>
          <a:noFill/>
        </p:spPr>
        <p:txBody>
          <a:bodyPr wrap="square">
            <a:spAutoFit/>
          </a:bodyPr>
          <a:lstStyle/>
          <a:p>
            <a:r>
              <a:rPr lang="fr-FR" dirty="0">
                <a:solidFill>
                  <a:schemeClr val="bg1"/>
                </a:solidFill>
              </a:rPr>
              <a:t>La situation professionnelle d’apprentissage précise :</a:t>
            </a:r>
          </a:p>
          <a:p>
            <a:endParaRPr lang="fr-FR" dirty="0">
              <a:solidFill>
                <a:schemeClr val="bg1"/>
              </a:solidFill>
            </a:endParaRPr>
          </a:p>
          <a:p>
            <a:r>
              <a:rPr lang="fr-FR" dirty="0">
                <a:solidFill>
                  <a:schemeClr val="bg1"/>
                </a:solidFill>
                <a:sym typeface="Wingdings" panose="05000000000000000000" pitchFamily="2" charset="2"/>
              </a:rPr>
              <a:t></a:t>
            </a:r>
            <a:r>
              <a:rPr lang="fr-FR" dirty="0">
                <a:solidFill>
                  <a:schemeClr val="bg1"/>
                </a:solidFill>
              </a:rPr>
              <a:t> la tâche à effectuer par l’élève : l’élève analyse la situation et effectue, en conséquence, la tâche demandée,</a:t>
            </a:r>
          </a:p>
          <a:p>
            <a:endParaRPr lang="fr-FR" dirty="0">
              <a:solidFill>
                <a:schemeClr val="bg1"/>
              </a:solidFill>
            </a:endParaRPr>
          </a:p>
          <a:p>
            <a:endParaRPr lang="fr-FR" dirty="0">
              <a:solidFill>
                <a:schemeClr val="bg1"/>
              </a:solidFill>
            </a:endParaRPr>
          </a:p>
          <a:p>
            <a:r>
              <a:rPr lang="fr-FR" dirty="0">
                <a:solidFill>
                  <a:schemeClr val="bg1"/>
                </a:solidFill>
              </a:rPr>
              <a:t>Au cours de la formation, la situation professionnelle d’apprentissage peut se complexifier,</a:t>
            </a:r>
          </a:p>
          <a:p>
            <a:r>
              <a:rPr lang="fr-FR" dirty="0">
                <a:solidFill>
                  <a:schemeClr val="bg1"/>
                </a:solidFill>
              </a:rPr>
              <a:t>être implicite et nécessiter de la part de l’élève une analyse approfondie pour identifier la ou</a:t>
            </a:r>
          </a:p>
          <a:p>
            <a:r>
              <a:rPr lang="fr-FR" dirty="0">
                <a:solidFill>
                  <a:schemeClr val="bg1"/>
                </a:solidFill>
              </a:rPr>
              <a:t>les tâches à effectuer.</a:t>
            </a:r>
          </a:p>
        </p:txBody>
      </p:sp>
      <p:sp>
        <p:nvSpPr>
          <p:cNvPr id="7" name="ZoneTexte 6">
            <a:extLst>
              <a:ext uri="{FF2B5EF4-FFF2-40B4-BE49-F238E27FC236}">
                <a16:creationId xmlns:a16="http://schemas.microsoft.com/office/drawing/2014/main" id="{3F299059-6AE1-2FC9-D4C5-1CBFF2580F59}"/>
              </a:ext>
            </a:extLst>
          </p:cNvPr>
          <p:cNvSpPr txBox="1"/>
          <p:nvPr/>
        </p:nvSpPr>
        <p:spPr>
          <a:xfrm>
            <a:off x="1063206" y="268221"/>
            <a:ext cx="9616296" cy="707886"/>
          </a:xfrm>
          <a:prstGeom prst="rect">
            <a:avLst/>
          </a:prstGeom>
          <a:noFill/>
        </p:spPr>
        <p:txBody>
          <a:bodyPr wrap="square">
            <a:spAutoFit/>
          </a:bodyPr>
          <a:lstStyle/>
          <a:p>
            <a:r>
              <a:rPr lang="fr-FR" sz="4000" b="1" dirty="0">
                <a:solidFill>
                  <a:srgbClr val="00B050"/>
                </a:solidFill>
              </a:rPr>
              <a:t>4- LA SITUATION D’APPRENTISSAGE</a:t>
            </a:r>
            <a:endParaRPr lang="fr-FR" sz="4000" b="1" dirty="0"/>
          </a:p>
        </p:txBody>
      </p:sp>
      <p:sp>
        <p:nvSpPr>
          <p:cNvPr id="8" name="Flèche : courbe vers la droite 7">
            <a:extLst>
              <a:ext uri="{FF2B5EF4-FFF2-40B4-BE49-F238E27FC236}">
                <a16:creationId xmlns:a16="http://schemas.microsoft.com/office/drawing/2014/main" id="{B5812C52-2197-0602-A0F6-9972E06B5508}"/>
              </a:ext>
            </a:extLst>
          </p:cNvPr>
          <p:cNvSpPr/>
          <p:nvPr/>
        </p:nvSpPr>
        <p:spPr>
          <a:xfrm>
            <a:off x="345057" y="3088257"/>
            <a:ext cx="560717" cy="483079"/>
          </a:xfrm>
          <a:prstGeom prst="curv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62806711"/>
      </p:ext>
    </p:extLst>
  </p:cSld>
  <p:clrMapOvr>
    <a:masterClrMapping/>
  </p:clrMapOvr>
</p:sld>
</file>

<file path=ppt/theme/theme1.xml><?xml version="1.0" encoding="utf-8"?>
<a:theme xmlns:a="http://schemas.openxmlformats.org/drawingml/2006/main" name="Thème Offic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5172507_TF44967531_Win32" id="{4BC50C98-8479-4728-8B13-6527B53FDE5B}" vid="{E7CB4C35-6E41-4A35-BA49-9B27D7F13C11}"/>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94402-D476-4C0A-8953-D7E5D3D97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A6AD0CE-C3A1-49ED-84DB-B51D7D3B27B3}">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Présentation du mois de la fierté LGBTQI+</Template>
  <TotalTime>0</TotalTime>
  <Words>358</Words>
  <Application>Microsoft Office PowerPoint</Application>
  <PresentationFormat>Grand écran</PresentationFormat>
  <Paragraphs>39</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Aptos</vt:lpstr>
      <vt:lpstr>Arial</vt:lpstr>
      <vt:lpstr>Wingdings</vt:lpstr>
      <vt:lpstr>Thème Office</vt:lpstr>
      <vt:lpstr>Présentation PowerPoint</vt:lpstr>
      <vt:lpstr>2 - LE CONTEXTE PROFESSIONNEL</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anne laure claudel</dc:creator>
  <cp:keywords/>
  <dc:description/>
  <cp:lastModifiedBy>anne laure claudel</cp:lastModifiedBy>
  <cp:revision>1</cp:revision>
  <dcterms:created xsi:type="dcterms:W3CDTF">2024-10-07T11:59:38Z</dcterms:created>
  <dcterms:modified xsi:type="dcterms:W3CDTF">2026-01-16T14:10:10Z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