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32" r:id="rId6"/>
    <p:sldId id="340" r:id="rId7"/>
    <p:sldId id="342" r:id="rId8"/>
    <p:sldId id="333" r:id="rId9"/>
    <p:sldId id="336" r:id="rId10"/>
    <p:sldId id="335" r:id="rId11"/>
    <p:sldId id="343" r:id="rId12"/>
    <p:sldId id="327" r:id="rId13"/>
    <p:sldId id="344" r:id="rId14"/>
    <p:sldId id="337" r:id="rId15"/>
    <p:sldId id="334" r:id="rId16"/>
    <p:sldId id="339" r:id="rId17"/>
    <p:sldId id="338" r:id="rId18"/>
    <p:sldId id="345" r:id="rId1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LE PIVERT" initials="PLP" lastIdx="2" clrIdx="0">
    <p:extLst>
      <p:ext uri="{19B8F6BF-5375-455C-9EA6-DF929625EA0E}">
        <p15:presenceInfo xmlns:p15="http://schemas.microsoft.com/office/powerpoint/2012/main" userId="S-1-5-21-1616320312-2655828719-4280963109-13432" providerId="AD"/>
      </p:ext>
    </p:extLst>
  </p:cmAuthor>
  <p:cmAuthor id="2" name="Laurence Galland" initials="LG" lastIdx="1" clrIdx="1">
    <p:extLst>
      <p:ext uri="{19B8F6BF-5375-455C-9EA6-DF929625EA0E}">
        <p15:presenceInfo xmlns:p15="http://schemas.microsoft.com/office/powerpoint/2012/main" userId="Laurence Galland" providerId="None"/>
      </p:ext>
    </p:extLst>
  </p:cmAuthor>
  <p:cmAuthor id="3" name="Galland Laurence" initials="GL" lastIdx="1" clrIdx="2">
    <p:extLst>
      <p:ext uri="{19B8F6BF-5375-455C-9EA6-DF929625EA0E}">
        <p15:presenceInfo xmlns:p15="http://schemas.microsoft.com/office/powerpoint/2012/main" userId="S-1-5-21-4054703486-1826408765-3252679881-62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FF4"/>
    <a:srgbClr val="F0F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92393" autoAdjust="0"/>
  </p:normalViewPr>
  <p:slideViewPr>
    <p:cSldViewPr showGuides="1">
      <p:cViewPr varScale="1">
        <p:scale>
          <a:sx n="83" d="100"/>
          <a:sy n="83" d="100"/>
        </p:scale>
        <p:origin x="1278" y="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19/12/2023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3149548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LG</a:t>
            </a:r>
          </a:p>
          <a:p>
            <a:endParaRPr lang="fr-FR" b="1" u="sng"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419395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251497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287266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1818158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297368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VL</a:t>
            </a:r>
          </a:p>
          <a:p>
            <a:r>
              <a:rPr lang="fr-FR" b="1" u="sng" dirty="0"/>
              <a:t>Même fonctionnement que pour le CAP AEPE ou le Bac pro AEPA.</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224512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 Remerciements aux  collègues qui ont partagé leurs interrogations et ainsi contribué par l’envoi de questions, les réponses seront apportées au fur et à mesure de la présentation.</a:t>
            </a:r>
          </a:p>
          <a:p>
            <a:r>
              <a:rPr lang="fr-FR" dirty="0"/>
              <a:t>Rappel des définitions d’épreuves : points de vigilance. Présentation des outils : cahier des charges + grilles numériques + </a:t>
            </a:r>
          </a:p>
          <a:p>
            <a:r>
              <a:rPr lang="fr-FR" dirty="0"/>
              <a:t>Complémentaires aux documents nationaux : référentiel, GAP et FAQ</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24291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 Présentation de la structuration.</a:t>
            </a:r>
          </a:p>
          <a:p>
            <a:r>
              <a:rPr lang="fr-FR" dirty="0"/>
              <a:t>Complémentaire au référentiel et GAP et FAQ</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1810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 </a:t>
            </a:r>
          </a:p>
          <a:p>
            <a:r>
              <a:rPr lang="fr-FR" dirty="0"/>
              <a:t>Complémentaire au référentiel et GAP.</a:t>
            </a:r>
          </a:p>
          <a:p>
            <a:r>
              <a:rPr lang="fr-FR" dirty="0"/>
              <a:t>Pour chaque sous-épreuve : une présentation de chaque sous-épreuve, de la ou des grilles d’évaluation et d’une synthèse  (document récapitulatif des SA : outils pour avoir l’ensemble mais pas d’entrée par les SA. </a:t>
            </a:r>
          </a:p>
          <a:p>
            <a:r>
              <a:rPr lang="fr-FR" dirty="0"/>
              <a:t>Dernière partie : tableau PFMP : rappel les PFMP près du ,jeune enfant doivent avoir lieu au cours de la classe de seconde ou début de première (GAP) sauf si jeune en situation de handicap.</a:t>
            </a:r>
          </a:p>
          <a:p>
            <a:r>
              <a:rPr lang="fr-FR" dirty="0"/>
              <a:t>Rappel : 10 dernières semaines de PFMP sont certificatives près de l’adulte</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226183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VL </a:t>
            </a:r>
          </a:p>
          <a:p>
            <a:r>
              <a:rPr lang="fr-FR" b="1" u="sng" dirty="0"/>
              <a:t>Le tout ou partie : évaluer la compétence terminale permet de justifier le tout ou partie (voir grille </a:t>
            </a:r>
            <a:r>
              <a:rPr lang="fr-FR" b="1" u="sng" dirty="0" err="1"/>
              <a:t>excel</a:t>
            </a:r>
            <a:r>
              <a:rPr lang="fr-FR" b="1" u="sng" dirty="0"/>
              <a:t>)</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96779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9479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a:p>
            <a:r>
              <a:rPr lang="fr-FR" dirty="0"/>
              <a:t>Evaluation des compétences : pas d’entrée par les SA mais faire le lien avec la liste de SA. Pas de question de cours déconnectée de la situation d’évaluation.</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73037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VL</a:t>
            </a:r>
          </a:p>
          <a:p>
            <a:r>
              <a:rPr lang="fr-FR" dirty="0"/>
              <a:t>Exemple  pour le bloc 1 : outil pour aider les équipes et les tuteurs à interroger sur les SA en lien avec le dossier et permet de s’assurer que les SA sont bien présents dans le bloc concerné.</a:t>
            </a:r>
          </a:p>
          <a:p>
            <a:r>
              <a:rPr lang="fr-FR" dirty="0"/>
              <a:t>Pour le bloc 1, les SA peuvent être cochés pour mémoire, les questions et réponses seront gardés par les membres de jury en cas de recours, comme pour tout examen ou concours. Les SA associés mobilisés sont en lien avec le dossier. </a:t>
            </a:r>
            <a:r>
              <a:rPr lang="fr-FR" b="1" u="sng" dirty="0">
                <a:solidFill>
                  <a:srgbClr val="FF0000"/>
                </a:solidFill>
              </a:rPr>
              <a:t>Ce tableau permet de baliser/visualiser facilement les SA du bloc concerné</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200436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LG</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3289266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dirty="0"/>
              <a:t>31/03/2022</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a:t>Inspection générale de l’éducation, du sport et de la recherche</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1" name="Image 10">
            <a:extLst>
              <a:ext uri="{FF2B5EF4-FFF2-40B4-BE49-F238E27FC236}">
                <a16:creationId xmlns:a16="http://schemas.microsoft.com/office/drawing/2014/main" id="{67176BF8-0E9B-6545-8201-9FD5D1F6C536}"/>
              </a:ext>
            </a:extLst>
          </p:cNvPr>
          <p:cNvPicPr>
            <a:picLocks noChangeAspect="1"/>
          </p:cNvPicPr>
          <p:nvPr userDrawn="1"/>
        </p:nvPicPr>
        <p:blipFill>
          <a:blip r:embed="rId2"/>
          <a:stretch>
            <a:fillRect/>
          </a:stretch>
        </p:blipFill>
        <p:spPr>
          <a:xfrm>
            <a:off x="323528" y="177075"/>
            <a:ext cx="3135919" cy="2844000"/>
          </a:xfrm>
          <a:prstGeom prst="rect">
            <a:avLst/>
          </a:prstGeom>
        </p:spPr>
      </p:pic>
      <p:pic>
        <p:nvPicPr>
          <p:cNvPr id="10" name="Image 9">
            <a:extLst>
              <a:ext uri="{FF2B5EF4-FFF2-40B4-BE49-F238E27FC236}">
                <a16:creationId xmlns:a16="http://schemas.microsoft.com/office/drawing/2014/main" id="{052A0ED1-3FEF-0A43-8552-58B203600D9C}"/>
              </a:ext>
            </a:extLst>
          </p:cNvPr>
          <p:cNvPicPr>
            <a:picLocks noChangeAspect="1"/>
          </p:cNvPicPr>
          <p:nvPr userDrawn="1"/>
        </p:nvPicPr>
        <p:blipFill>
          <a:blip r:embed="rId3"/>
          <a:stretch>
            <a:fillRect/>
          </a:stretch>
        </p:blipFill>
        <p:spPr>
          <a:xfrm>
            <a:off x="6444208" y="544975"/>
            <a:ext cx="2016224" cy="124885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dirty="0"/>
              <a:t>31/03/2022</a:t>
            </a:r>
          </a:p>
        </p:txBody>
      </p:sp>
      <p:sp>
        <p:nvSpPr>
          <p:cNvPr id="3" name="Espace réservé du pied de page 2"/>
          <p:cNvSpPr>
            <a:spLocks noGrp="1"/>
          </p:cNvSpPr>
          <p:nvPr>
            <p:ph type="ftr" sz="quarter" idx="11"/>
          </p:nvPr>
        </p:nvSpPr>
        <p:spPr bwMode="gray"/>
        <p:txBody>
          <a:bodyPr/>
          <a:lstStyle/>
          <a:p>
            <a:r>
              <a:rPr lang="fr-FR"/>
              <a:t>Inspection générale de l’éducation, du sport et de la recherche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ED506F14-ED0D-7542-8543-B7C07D594069}"/>
              </a:ext>
            </a:extLst>
          </p:cNvPr>
          <p:cNvPicPr>
            <a:picLocks noChangeAspect="1"/>
          </p:cNvPicPr>
          <p:nvPr userDrawn="1"/>
        </p:nvPicPr>
        <p:blipFill>
          <a:blip r:embed="rId2"/>
          <a:stretch>
            <a:fillRect/>
          </a:stretch>
        </p:blipFill>
        <p:spPr>
          <a:xfrm>
            <a:off x="7046496" y="360000"/>
            <a:ext cx="1737504" cy="1076215"/>
          </a:xfrm>
          <a:prstGeom prst="rect">
            <a:avLst/>
          </a:prstGeom>
        </p:spPr>
      </p:pic>
      <p:pic>
        <p:nvPicPr>
          <p:cNvPr id="14" name="Image 13">
            <a:extLst>
              <a:ext uri="{FF2B5EF4-FFF2-40B4-BE49-F238E27FC236}">
                <a16:creationId xmlns:a16="http://schemas.microsoft.com/office/drawing/2014/main" id="{D87260C3-EF3A-0B48-9C85-9F85D7A88D50}"/>
              </a:ext>
            </a:extLst>
          </p:cNvPr>
          <p:cNvPicPr>
            <a:picLocks noChangeAspect="1"/>
          </p:cNvPicPr>
          <p:nvPr userDrawn="1"/>
        </p:nvPicPr>
        <p:blipFill>
          <a:blip r:embed="rId3"/>
          <a:stretch>
            <a:fillRect/>
          </a:stretch>
        </p:blipFill>
        <p:spPr>
          <a:xfrm>
            <a:off x="180000" y="180000"/>
            <a:ext cx="1587803" cy="14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31/03/2022</a:t>
            </a:r>
          </a:p>
        </p:txBody>
      </p:sp>
      <p:sp>
        <p:nvSpPr>
          <p:cNvPr id="4" name="Espace réservé du pied de page 3"/>
          <p:cNvSpPr>
            <a:spLocks noGrp="1"/>
          </p:cNvSpPr>
          <p:nvPr>
            <p:ph type="ftr" sz="quarter" idx="11"/>
          </p:nvPr>
        </p:nvSpPr>
        <p:spPr bwMode="gray"/>
        <p:txBody>
          <a:bodyPr/>
          <a:lstStyle/>
          <a:p>
            <a:r>
              <a:rPr lang="fr-FR"/>
              <a:t>Inspection générale de l’éducation, du sport et de la recherche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31/03/2022</a:t>
            </a:r>
          </a:p>
        </p:txBody>
      </p:sp>
      <p:sp>
        <p:nvSpPr>
          <p:cNvPr id="4" name="Espace réservé du pied de page 3"/>
          <p:cNvSpPr>
            <a:spLocks noGrp="1"/>
          </p:cNvSpPr>
          <p:nvPr>
            <p:ph type="ftr" sz="quarter" idx="11"/>
          </p:nvPr>
        </p:nvSpPr>
        <p:spPr bwMode="gray"/>
        <p:txBody>
          <a:bodyPr/>
          <a:lstStyle/>
          <a:p>
            <a:r>
              <a:rPr lang="fr-FR"/>
              <a:t>Inspection générale de l’éducation, du sport et de la recherche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31/03/2022</a:t>
            </a:r>
          </a:p>
        </p:txBody>
      </p:sp>
      <p:sp>
        <p:nvSpPr>
          <p:cNvPr id="4" name="Espace réservé du pied de page 3"/>
          <p:cNvSpPr>
            <a:spLocks noGrp="1"/>
          </p:cNvSpPr>
          <p:nvPr>
            <p:ph type="ftr" sz="quarter" idx="11"/>
          </p:nvPr>
        </p:nvSpPr>
        <p:spPr bwMode="gray"/>
        <p:txBody>
          <a:bodyPr/>
          <a:lstStyle/>
          <a:p>
            <a:r>
              <a:rPr lang="fr-FR"/>
              <a:t>Inspection générale de l’éducation, du sport et de la recherche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dirty="0"/>
              <a:t>31/03/2022</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Inspection générale de l’éducation, du sport et de la recherche</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7C9F8281-E0B1-E740-BC5A-01ADDF3A6514}"/>
              </a:ext>
            </a:extLst>
          </p:cNvPr>
          <p:cNvPicPr>
            <a:picLocks noChangeAspect="1"/>
          </p:cNvPicPr>
          <p:nvPr userDrawn="1"/>
        </p:nvPicPr>
        <p:blipFill>
          <a:blip r:embed="rId7"/>
          <a:stretch>
            <a:fillRect/>
          </a:stretch>
        </p:blipFill>
        <p:spPr>
          <a:xfrm>
            <a:off x="1098001" y="179999"/>
            <a:ext cx="593680" cy="367727"/>
          </a:xfrm>
          <a:prstGeom prst="rect">
            <a:avLst/>
          </a:prstGeom>
        </p:spPr>
      </p:pic>
      <p:pic>
        <p:nvPicPr>
          <p:cNvPr id="12" name="Image 11">
            <a:extLst>
              <a:ext uri="{FF2B5EF4-FFF2-40B4-BE49-F238E27FC236}">
                <a16:creationId xmlns:a16="http://schemas.microsoft.com/office/drawing/2014/main" id="{81F3959E-B020-EA40-896C-0471D92513AA}"/>
              </a:ext>
            </a:extLst>
          </p:cNvPr>
          <p:cNvPicPr>
            <a:picLocks noChangeAspect="1"/>
          </p:cNvPicPr>
          <p:nvPr userDrawn="1"/>
        </p:nvPicPr>
        <p:blipFill>
          <a:blip r:embed="rId8"/>
          <a:stretch>
            <a:fillRect/>
          </a:stretch>
        </p:blipFill>
        <p:spPr>
          <a:xfrm>
            <a:off x="288000" y="108000"/>
            <a:ext cx="555733" cy="504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80000" y="1707654"/>
            <a:ext cx="8712480" cy="2715592"/>
          </a:xfrm>
        </p:spPr>
        <p:txBody>
          <a:bodyPr/>
          <a:lstStyle/>
          <a:p>
            <a:pPr lvl="1" algn="ctr"/>
            <a:r>
              <a:rPr lang="fr-FR" dirty="0"/>
              <a:t>Rénovation du bac pro ASSP </a:t>
            </a:r>
          </a:p>
          <a:p>
            <a:pPr lvl="1" algn="ctr"/>
            <a:r>
              <a:rPr lang="fr-FR" dirty="0"/>
              <a:t>Présentation des outils d’évaluation dans le cadre du CCF</a:t>
            </a:r>
          </a:p>
          <a:p>
            <a:pPr lvl="1" algn="ctr"/>
            <a:endParaRPr lang="fr-FR" dirty="0"/>
          </a:p>
          <a:p>
            <a:pPr lvl="1"/>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5" name="Espace réservé du pied de page 4">
            <a:extLst>
              <a:ext uri="{FF2B5EF4-FFF2-40B4-BE49-F238E27FC236}">
                <a16:creationId xmlns:a16="http://schemas.microsoft.com/office/drawing/2014/main" id="{43F10003-F247-F842-8619-731508ADFF79}"/>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7" name="Image 6">
            <a:extLst>
              <a:ext uri="{FF2B5EF4-FFF2-40B4-BE49-F238E27FC236}">
                <a16:creationId xmlns:a16="http://schemas.microsoft.com/office/drawing/2014/main" id="{A8544AA9-CC9E-45AB-85A2-EE69A9704BC8}"/>
              </a:ext>
            </a:extLst>
          </p:cNvPr>
          <p:cNvPicPr>
            <a:picLocks noChangeAspect="1"/>
          </p:cNvPicPr>
          <p:nvPr/>
        </p:nvPicPr>
        <p:blipFill>
          <a:blip r:embed="rId3"/>
          <a:stretch>
            <a:fillRect/>
          </a:stretch>
        </p:blipFill>
        <p:spPr>
          <a:xfrm>
            <a:off x="1331640" y="2702017"/>
            <a:ext cx="6480720" cy="1274452"/>
          </a:xfrm>
          <a:prstGeom prst="rect">
            <a:avLst/>
          </a:prstGeom>
        </p:spPr>
      </p:pic>
      <p:sp>
        <p:nvSpPr>
          <p:cNvPr id="10" name="ZoneTexte 9">
            <a:extLst>
              <a:ext uri="{FF2B5EF4-FFF2-40B4-BE49-F238E27FC236}">
                <a16:creationId xmlns:a16="http://schemas.microsoft.com/office/drawing/2014/main" id="{48638BA0-A660-452C-8FFD-B8C567039B4D}"/>
              </a:ext>
            </a:extLst>
          </p:cNvPr>
          <p:cNvSpPr txBox="1"/>
          <p:nvPr/>
        </p:nvSpPr>
        <p:spPr>
          <a:xfrm>
            <a:off x="4716016" y="4384316"/>
            <a:ext cx="4176464" cy="369332"/>
          </a:xfrm>
          <a:prstGeom prst="rect">
            <a:avLst/>
          </a:prstGeom>
          <a:noFill/>
        </p:spPr>
        <p:txBody>
          <a:bodyPr wrap="square">
            <a:spAutoFit/>
          </a:bodyPr>
          <a:lstStyle/>
          <a:p>
            <a:pPr lvl="1" algn="ctr"/>
            <a:r>
              <a:rPr lang="fr-FR" dirty="0"/>
              <a:t>PNF Mardi 19 décembre 2023</a:t>
            </a: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10</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8" name="Image 7">
            <a:extLst>
              <a:ext uri="{FF2B5EF4-FFF2-40B4-BE49-F238E27FC236}">
                <a16:creationId xmlns:a16="http://schemas.microsoft.com/office/drawing/2014/main" id="{5FF7F14E-28BE-454C-8CA2-5A0897C2985F}"/>
              </a:ext>
            </a:extLst>
          </p:cNvPr>
          <p:cNvPicPr>
            <a:picLocks noChangeAspect="1"/>
          </p:cNvPicPr>
          <p:nvPr/>
        </p:nvPicPr>
        <p:blipFill>
          <a:blip r:embed="rId3"/>
          <a:stretch>
            <a:fillRect/>
          </a:stretch>
        </p:blipFill>
        <p:spPr>
          <a:xfrm>
            <a:off x="1791997" y="123478"/>
            <a:ext cx="7020272" cy="728583"/>
          </a:xfrm>
          <a:prstGeom prst="rect">
            <a:avLst/>
          </a:prstGeom>
        </p:spPr>
      </p:pic>
      <p:pic>
        <p:nvPicPr>
          <p:cNvPr id="6" name="Image 5">
            <a:extLst>
              <a:ext uri="{FF2B5EF4-FFF2-40B4-BE49-F238E27FC236}">
                <a16:creationId xmlns:a16="http://schemas.microsoft.com/office/drawing/2014/main" id="{842DFA13-C31B-4519-AB29-6A1988EE2E0F}"/>
              </a:ext>
            </a:extLst>
          </p:cNvPr>
          <p:cNvPicPr>
            <a:picLocks noChangeAspect="1"/>
          </p:cNvPicPr>
          <p:nvPr/>
        </p:nvPicPr>
        <p:blipFill>
          <a:blip r:embed="rId4"/>
          <a:stretch>
            <a:fillRect/>
          </a:stretch>
        </p:blipFill>
        <p:spPr>
          <a:xfrm>
            <a:off x="1070267" y="1283091"/>
            <a:ext cx="7740352" cy="3059964"/>
          </a:xfrm>
          <a:prstGeom prst="rect">
            <a:avLst/>
          </a:prstGeom>
        </p:spPr>
      </p:pic>
    </p:spTree>
    <p:extLst>
      <p:ext uri="{BB962C8B-B14F-4D97-AF65-F5344CB8AC3E}">
        <p14:creationId xmlns:p14="http://schemas.microsoft.com/office/powerpoint/2010/main" val="238666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11</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8" name="Image 7">
            <a:extLst>
              <a:ext uri="{FF2B5EF4-FFF2-40B4-BE49-F238E27FC236}">
                <a16:creationId xmlns:a16="http://schemas.microsoft.com/office/drawing/2014/main" id="{5FF7F14E-28BE-454C-8CA2-5A0897C2985F}"/>
              </a:ext>
            </a:extLst>
          </p:cNvPr>
          <p:cNvPicPr>
            <a:picLocks noChangeAspect="1"/>
          </p:cNvPicPr>
          <p:nvPr/>
        </p:nvPicPr>
        <p:blipFill>
          <a:blip r:embed="rId3"/>
          <a:stretch>
            <a:fillRect/>
          </a:stretch>
        </p:blipFill>
        <p:spPr>
          <a:xfrm>
            <a:off x="1791997" y="123478"/>
            <a:ext cx="7020272" cy="728583"/>
          </a:xfrm>
          <a:prstGeom prst="rect">
            <a:avLst/>
          </a:prstGeom>
        </p:spPr>
      </p:pic>
      <p:sp>
        <p:nvSpPr>
          <p:cNvPr id="4" name="ZoneTexte 3">
            <a:extLst>
              <a:ext uri="{FF2B5EF4-FFF2-40B4-BE49-F238E27FC236}">
                <a16:creationId xmlns:a16="http://schemas.microsoft.com/office/drawing/2014/main" id="{EDD5F66F-E696-4CDF-ADDC-4F877844E8C7}"/>
              </a:ext>
            </a:extLst>
          </p:cNvPr>
          <p:cNvSpPr txBox="1"/>
          <p:nvPr/>
        </p:nvSpPr>
        <p:spPr>
          <a:xfrm>
            <a:off x="1187624" y="1563638"/>
            <a:ext cx="6264696" cy="2160240"/>
          </a:xfrm>
          <a:prstGeom prst="rect">
            <a:avLst/>
          </a:prstGeom>
          <a:noFill/>
        </p:spPr>
        <p:txBody>
          <a:bodyPr wrap="square" rtlCol="0">
            <a:spAutoFit/>
          </a:bodyPr>
          <a:lstStyle/>
          <a:p>
            <a:endParaRPr lang="fr-FR" dirty="0"/>
          </a:p>
        </p:txBody>
      </p:sp>
      <p:sp>
        <p:nvSpPr>
          <p:cNvPr id="5" name="ZoneTexte 4">
            <a:extLst>
              <a:ext uri="{FF2B5EF4-FFF2-40B4-BE49-F238E27FC236}">
                <a16:creationId xmlns:a16="http://schemas.microsoft.com/office/drawing/2014/main" id="{B86DB9BD-E19D-4FA8-93BD-EC403902C4F9}"/>
              </a:ext>
            </a:extLst>
          </p:cNvPr>
          <p:cNvSpPr txBox="1"/>
          <p:nvPr/>
        </p:nvSpPr>
        <p:spPr>
          <a:xfrm>
            <a:off x="971600" y="1563638"/>
            <a:ext cx="7020272" cy="1754326"/>
          </a:xfrm>
          <a:prstGeom prst="rect">
            <a:avLst/>
          </a:prstGeom>
          <a:noFill/>
        </p:spPr>
        <p:txBody>
          <a:bodyPr wrap="square" rtlCol="0">
            <a:spAutoFit/>
          </a:bodyPr>
          <a:lstStyle/>
          <a:p>
            <a:r>
              <a:rPr lang="fr-FR" dirty="0"/>
              <a:t>Entrée par les compétences : </a:t>
            </a:r>
          </a:p>
          <a:p>
            <a:pPr marL="285750" indent="-285750">
              <a:buFont typeface="Wingdings" panose="05000000000000000000" pitchFamily="2" charset="2"/>
              <a:buChar char="§"/>
            </a:pPr>
            <a:r>
              <a:rPr lang="fr-FR" dirty="0"/>
              <a:t>Présentation d’un raisonnement clinique + interrogation sur les SA en lien </a:t>
            </a:r>
          </a:p>
          <a:p>
            <a:pPr marL="285750" indent="-285750">
              <a:buFont typeface="Wingdings" panose="05000000000000000000" pitchFamily="2" charset="2"/>
              <a:buChar char="§"/>
            </a:pPr>
            <a:r>
              <a:rPr lang="fr-FR" dirty="0"/>
              <a:t>Liste des SA : outil pour la commission et permet d’affiner l’évaluation des compétences. Les SA sont au service de la compétence mobilisée</a:t>
            </a:r>
          </a:p>
        </p:txBody>
      </p:sp>
    </p:spTree>
    <p:extLst>
      <p:ext uri="{BB962C8B-B14F-4D97-AF65-F5344CB8AC3E}">
        <p14:creationId xmlns:p14="http://schemas.microsoft.com/office/powerpoint/2010/main" val="2537976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12</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5" name="Image 4">
            <a:extLst>
              <a:ext uri="{FF2B5EF4-FFF2-40B4-BE49-F238E27FC236}">
                <a16:creationId xmlns:a16="http://schemas.microsoft.com/office/drawing/2014/main" id="{BD554F61-3C72-4081-BBAF-CEB5B176BCF1}"/>
              </a:ext>
            </a:extLst>
          </p:cNvPr>
          <p:cNvPicPr>
            <a:picLocks noChangeAspect="1"/>
          </p:cNvPicPr>
          <p:nvPr/>
        </p:nvPicPr>
        <p:blipFill>
          <a:blip r:embed="rId3"/>
          <a:stretch>
            <a:fillRect/>
          </a:stretch>
        </p:blipFill>
        <p:spPr>
          <a:xfrm>
            <a:off x="1907704" y="93184"/>
            <a:ext cx="7092280" cy="683011"/>
          </a:xfrm>
          <a:prstGeom prst="rect">
            <a:avLst/>
          </a:prstGeom>
        </p:spPr>
      </p:pic>
      <p:pic>
        <p:nvPicPr>
          <p:cNvPr id="6" name="Image 5">
            <a:extLst>
              <a:ext uri="{FF2B5EF4-FFF2-40B4-BE49-F238E27FC236}">
                <a16:creationId xmlns:a16="http://schemas.microsoft.com/office/drawing/2014/main" id="{6CBD8C52-6A04-4B22-B904-C77003920351}"/>
              </a:ext>
            </a:extLst>
          </p:cNvPr>
          <p:cNvPicPr>
            <a:picLocks noChangeAspect="1"/>
          </p:cNvPicPr>
          <p:nvPr/>
        </p:nvPicPr>
        <p:blipFill>
          <a:blip r:embed="rId4"/>
          <a:stretch>
            <a:fillRect/>
          </a:stretch>
        </p:blipFill>
        <p:spPr>
          <a:xfrm>
            <a:off x="1979060" y="850829"/>
            <a:ext cx="6264696" cy="3932671"/>
          </a:xfrm>
          <a:prstGeom prst="rect">
            <a:avLst/>
          </a:prstGeom>
        </p:spPr>
      </p:pic>
    </p:spTree>
    <p:extLst>
      <p:ext uri="{BB962C8B-B14F-4D97-AF65-F5344CB8AC3E}">
        <p14:creationId xmlns:p14="http://schemas.microsoft.com/office/powerpoint/2010/main" val="3787094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13</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5" name="Image 4">
            <a:extLst>
              <a:ext uri="{FF2B5EF4-FFF2-40B4-BE49-F238E27FC236}">
                <a16:creationId xmlns:a16="http://schemas.microsoft.com/office/drawing/2014/main" id="{BD554F61-3C72-4081-BBAF-CEB5B176BCF1}"/>
              </a:ext>
            </a:extLst>
          </p:cNvPr>
          <p:cNvPicPr>
            <a:picLocks noChangeAspect="1"/>
          </p:cNvPicPr>
          <p:nvPr/>
        </p:nvPicPr>
        <p:blipFill>
          <a:blip r:embed="rId3"/>
          <a:stretch>
            <a:fillRect/>
          </a:stretch>
        </p:blipFill>
        <p:spPr>
          <a:xfrm>
            <a:off x="1835696" y="93184"/>
            <a:ext cx="7164288" cy="683011"/>
          </a:xfrm>
          <a:prstGeom prst="rect">
            <a:avLst/>
          </a:prstGeom>
        </p:spPr>
      </p:pic>
      <p:pic>
        <p:nvPicPr>
          <p:cNvPr id="7" name="Image 6">
            <a:extLst>
              <a:ext uri="{FF2B5EF4-FFF2-40B4-BE49-F238E27FC236}">
                <a16:creationId xmlns:a16="http://schemas.microsoft.com/office/drawing/2014/main" id="{F2CFE67B-51A4-4E01-9C38-FF6237B3EA9D}"/>
              </a:ext>
            </a:extLst>
          </p:cNvPr>
          <p:cNvPicPr>
            <a:picLocks noChangeAspect="1"/>
          </p:cNvPicPr>
          <p:nvPr/>
        </p:nvPicPr>
        <p:blipFill>
          <a:blip r:embed="rId4"/>
          <a:stretch>
            <a:fillRect/>
          </a:stretch>
        </p:blipFill>
        <p:spPr>
          <a:xfrm>
            <a:off x="1835696" y="817221"/>
            <a:ext cx="6682503" cy="3925253"/>
          </a:xfrm>
          <a:prstGeom prst="rect">
            <a:avLst/>
          </a:prstGeom>
        </p:spPr>
      </p:pic>
    </p:spTree>
    <p:extLst>
      <p:ext uri="{BB962C8B-B14F-4D97-AF65-F5344CB8AC3E}">
        <p14:creationId xmlns:p14="http://schemas.microsoft.com/office/powerpoint/2010/main" val="68173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31516" y="961335"/>
            <a:ext cx="6912768" cy="984536"/>
          </a:xfrm>
        </p:spPr>
        <p:txBody>
          <a:bodyPr/>
          <a:lstStyle/>
          <a:p>
            <a:pPr marL="342900" indent="-342900">
              <a:buFont typeface="Wingdings" panose="05000000000000000000" pitchFamily="2" charset="2"/>
              <a:buChar char="§"/>
            </a:pPr>
            <a:r>
              <a:rPr lang="fr-FR" sz="1400" dirty="0"/>
              <a:t>Fiche d’événement indésirable : document où l’élève a réalisé sa PFMP</a:t>
            </a:r>
          </a:p>
          <a:p>
            <a:pPr marL="342900" indent="-342900">
              <a:buFont typeface="Wingdings" panose="05000000000000000000" pitchFamily="2" charset="2"/>
              <a:buChar char="§"/>
            </a:pPr>
            <a:r>
              <a:rPr lang="fr-FR" sz="1400" dirty="0"/>
              <a:t>Utilisation des outils numériques : à négocier en amont avec la structure</a:t>
            </a:r>
          </a:p>
          <a:p>
            <a:pPr marL="342900" indent="-342900">
              <a:buFont typeface="Wingdings" panose="05000000000000000000" pitchFamily="2" charset="2"/>
              <a:buChar char="§"/>
            </a:pPr>
            <a:r>
              <a:rPr lang="fr-FR" sz="1400" dirty="0"/>
              <a:t> Dossier : titre </a:t>
            </a:r>
          </a:p>
          <a:p>
            <a:pPr marL="0" indent="0">
              <a:buNone/>
            </a:pPr>
            <a:endParaRPr lang="fr-FR" sz="1400" dirty="0"/>
          </a:p>
          <a:p>
            <a:pPr marL="0" indent="0">
              <a:buNone/>
            </a:pPr>
            <a:endParaRPr lang="fr-FR" sz="1400" dirty="0"/>
          </a:p>
          <a:p>
            <a:pPr marL="342900" indent="-342900">
              <a:buFont typeface="Wingdings" panose="05000000000000000000" pitchFamily="2" charset="2"/>
              <a:buChar char="§"/>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14</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5" name="Image 4">
            <a:extLst>
              <a:ext uri="{FF2B5EF4-FFF2-40B4-BE49-F238E27FC236}">
                <a16:creationId xmlns:a16="http://schemas.microsoft.com/office/drawing/2014/main" id="{BD554F61-3C72-4081-BBAF-CEB5B176BCF1}"/>
              </a:ext>
            </a:extLst>
          </p:cNvPr>
          <p:cNvPicPr>
            <a:picLocks noChangeAspect="1"/>
          </p:cNvPicPr>
          <p:nvPr/>
        </p:nvPicPr>
        <p:blipFill>
          <a:blip r:embed="rId3"/>
          <a:stretch>
            <a:fillRect/>
          </a:stretch>
        </p:blipFill>
        <p:spPr>
          <a:xfrm>
            <a:off x="1907704" y="93184"/>
            <a:ext cx="7092280" cy="683011"/>
          </a:xfrm>
          <a:prstGeom prst="rect">
            <a:avLst/>
          </a:prstGeom>
        </p:spPr>
      </p:pic>
      <p:sp>
        <p:nvSpPr>
          <p:cNvPr id="7" name="Flèche : courbe vers la droite 6">
            <a:extLst>
              <a:ext uri="{FF2B5EF4-FFF2-40B4-BE49-F238E27FC236}">
                <a16:creationId xmlns:a16="http://schemas.microsoft.com/office/drawing/2014/main" id="{7F1CC183-50FC-4D52-A67A-67A68250551A}"/>
              </a:ext>
            </a:extLst>
          </p:cNvPr>
          <p:cNvSpPr/>
          <p:nvPr/>
        </p:nvSpPr>
        <p:spPr>
          <a:xfrm>
            <a:off x="539552" y="2067694"/>
            <a:ext cx="720080" cy="5040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a:extLst>
              <a:ext uri="{FF2B5EF4-FFF2-40B4-BE49-F238E27FC236}">
                <a16:creationId xmlns:a16="http://schemas.microsoft.com/office/drawing/2014/main" id="{9B08AC1F-E949-4ACE-9088-609BDDFAB813}"/>
              </a:ext>
            </a:extLst>
          </p:cNvPr>
          <p:cNvSpPr txBox="1"/>
          <p:nvPr/>
        </p:nvSpPr>
        <p:spPr>
          <a:xfrm>
            <a:off x="1403648" y="2046763"/>
            <a:ext cx="1609328" cy="369332"/>
          </a:xfrm>
          <a:prstGeom prst="rect">
            <a:avLst/>
          </a:prstGeom>
          <a:noFill/>
        </p:spPr>
        <p:txBody>
          <a:bodyPr wrap="square" rtlCol="0">
            <a:spAutoFit/>
          </a:bodyPr>
          <a:lstStyle/>
          <a:p>
            <a:r>
              <a:rPr lang="fr-FR" dirty="0"/>
              <a:t>Rappel FAQ</a:t>
            </a:r>
          </a:p>
        </p:txBody>
      </p:sp>
      <p:sp>
        <p:nvSpPr>
          <p:cNvPr id="4" name="ZoneTexte 3">
            <a:extLst>
              <a:ext uri="{FF2B5EF4-FFF2-40B4-BE49-F238E27FC236}">
                <a16:creationId xmlns:a16="http://schemas.microsoft.com/office/drawing/2014/main" id="{7E4B3A9F-85CC-48F4-ADAC-E82B2E1B1F39}"/>
              </a:ext>
            </a:extLst>
          </p:cNvPr>
          <p:cNvSpPr txBox="1"/>
          <p:nvPr/>
        </p:nvSpPr>
        <p:spPr>
          <a:xfrm>
            <a:off x="539552" y="2571750"/>
            <a:ext cx="8244448" cy="1600438"/>
          </a:xfrm>
          <a:prstGeom prst="rect">
            <a:avLst/>
          </a:prstGeom>
          <a:noFill/>
        </p:spPr>
        <p:txBody>
          <a:bodyPr wrap="square" rtlCol="0">
            <a:spAutoFit/>
          </a:bodyPr>
          <a:lstStyle/>
          <a:p>
            <a:r>
              <a:rPr lang="fr-FR" sz="1400" dirty="0">
                <a:solidFill>
                  <a:srgbClr val="00B0F0"/>
                </a:solidFill>
                <a:latin typeface="+mj-lt"/>
              </a:rPr>
              <a:t>6. L’élève doit-il réaliser une PFMP en bio nettoyage (durant toute la période) dans la structure pour être évalué sur l’épreuve E33 ou s’agit-il seulement d’une observation à un instant T uniquement ?</a:t>
            </a:r>
          </a:p>
          <a:p>
            <a:r>
              <a:rPr lang="fr-FR" sz="1400" dirty="0">
                <a:latin typeface="+mj-lt"/>
              </a:rPr>
              <a:t>L’épreuve E33 ne porte pas que sur la coordination d’une équipe de bio nettoyage, c’est une compétence à évaluer parmi d’autres. La PFMP permettant d’évaluer les compétences du bloc 3 ne peut donc se résumer à du bio nettoyage. Il peut éventuellement être conseillé de passer une semaine sur les 4 auprès d’une équipe de bio nettoyage pour appréhender cette notion de coordination. La compétence de réalisation (entretenir et décontaminer) est évaluée dans le bloc 2.</a:t>
            </a:r>
          </a:p>
        </p:txBody>
      </p:sp>
    </p:spTree>
    <p:extLst>
      <p:ext uri="{BB962C8B-B14F-4D97-AF65-F5344CB8AC3E}">
        <p14:creationId xmlns:p14="http://schemas.microsoft.com/office/powerpoint/2010/main" val="122614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285750" indent="-285750">
              <a:buFont typeface="Wingdings" panose="05000000000000000000" pitchFamily="2" charset="2"/>
              <a:buChar char="§"/>
            </a:pPr>
            <a:r>
              <a:rPr lang="fr-FR" sz="2000" b="0" dirty="0"/>
              <a:t>Signature des grilles numériques</a:t>
            </a:r>
          </a:p>
          <a:p>
            <a:pPr marL="0" indent="0">
              <a:buNone/>
            </a:pPr>
            <a:r>
              <a:rPr lang="fr-FR" sz="2000" b="0" dirty="0"/>
              <a:t> </a:t>
            </a:r>
          </a:p>
          <a:p>
            <a:pPr marL="0" indent="0">
              <a:buNone/>
            </a:pPr>
            <a:endParaRPr lang="fr-FR" sz="2000" dirty="0"/>
          </a:p>
          <a:p>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15</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5" name="ZoneTexte 4">
            <a:extLst>
              <a:ext uri="{FF2B5EF4-FFF2-40B4-BE49-F238E27FC236}">
                <a16:creationId xmlns:a16="http://schemas.microsoft.com/office/drawing/2014/main" id="{8406E5CC-17A6-4B68-A6C4-DC3F74CEE1E8}"/>
              </a:ext>
            </a:extLst>
          </p:cNvPr>
          <p:cNvSpPr txBox="1"/>
          <p:nvPr/>
        </p:nvSpPr>
        <p:spPr>
          <a:xfrm>
            <a:off x="2195736" y="267494"/>
            <a:ext cx="3744416" cy="461665"/>
          </a:xfrm>
          <a:prstGeom prst="rect">
            <a:avLst/>
          </a:prstGeom>
          <a:noFill/>
        </p:spPr>
        <p:txBody>
          <a:bodyPr wrap="square" rtlCol="0">
            <a:spAutoFit/>
          </a:bodyPr>
          <a:lstStyle/>
          <a:p>
            <a:r>
              <a:rPr lang="fr-FR" sz="2400" dirty="0"/>
              <a:t>Questions diverses</a:t>
            </a:r>
          </a:p>
        </p:txBody>
      </p:sp>
    </p:spTree>
    <p:extLst>
      <p:ext uri="{BB962C8B-B14F-4D97-AF65-F5344CB8AC3E}">
        <p14:creationId xmlns:p14="http://schemas.microsoft.com/office/powerpoint/2010/main" val="268311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285750" indent="-285750">
              <a:buFont typeface="Wingdings" panose="05000000000000000000" pitchFamily="2" charset="2"/>
              <a:buChar char="§"/>
            </a:pPr>
            <a:r>
              <a:rPr lang="fr-FR" sz="2000" b="0" dirty="0"/>
              <a:t>Rappel des définitions des épreuves </a:t>
            </a:r>
          </a:p>
          <a:p>
            <a:pPr marL="285750" indent="-285750">
              <a:buFont typeface="Wingdings" panose="05000000000000000000" pitchFamily="2" charset="2"/>
              <a:buChar char="§"/>
            </a:pPr>
            <a:r>
              <a:rPr lang="fr-FR" sz="2000" b="0" dirty="0"/>
              <a:t>Présentation des outils d’évaluation </a:t>
            </a:r>
          </a:p>
          <a:p>
            <a:pPr marL="285750" indent="-285750">
              <a:buFont typeface="Wingdings" panose="05000000000000000000" pitchFamily="2" charset="2"/>
              <a:buChar char="§"/>
            </a:pPr>
            <a:r>
              <a:rPr lang="fr-FR" sz="2000" b="0" dirty="0"/>
              <a:t>Réponses aux questions</a:t>
            </a:r>
          </a:p>
          <a:p>
            <a:pPr marL="0" indent="0">
              <a:buNone/>
            </a:pPr>
            <a:endParaRPr lang="fr-FR" sz="2000" dirty="0"/>
          </a:p>
          <a:p>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5" name="ZoneTexte 4">
            <a:extLst>
              <a:ext uri="{FF2B5EF4-FFF2-40B4-BE49-F238E27FC236}">
                <a16:creationId xmlns:a16="http://schemas.microsoft.com/office/drawing/2014/main" id="{8406E5CC-17A6-4B68-A6C4-DC3F74CEE1E8}"/>
              </a:ext>
            </a:extLst>
          </p:cNvPr>
          <p:cNvSpPr txBox="1"/>
          <p:nvPr/>
        </p:nvSpPr>
        <p:spPr>
          <a:xfrm>
            <a:off x="2195736" y="267494"/>
            <a:ext cx="3744416" cy="461665"/>
          </a:xfrm>
          <a:prstGeom prst="rect">
            <a:avLst/>
          </a:prstGeom>
          <a:noFill/>
        </p:spPr>
        <p:txBody>
          <a:bodyPr wrap="square" rtlCol="0">
            <a:spAutoFit/>
          </a:bodyPr>
          <a:lstStyle/>
          <a:p>
            <a:r>
              <a:rPr lang="fr-FR" sz="2400" dirty="0"/>
              <a:t>Objectifs de l’atelier</a:t>
            </a:r>
          </a:p>
        </p:txBody>
      </p:sp>
    </p:spTree>
    <p:extLst>
      <p:ext uri="{BB962C8B-B14F-4D97-AF65-F5344CB8AC3E}">
        <p14:creationId xmlns:p14="http://schemas.microsoft.com/office/powerpoint/2010/main" val="173388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3</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sp>
        <p:nvSpPr>
          <p:cNvPr id="5" name="ZoneTexte 4">
            <a:extLst>
              <a:ext uri="{FF2B5EF4-FFF2-40B4-BE49-F238E27FC236}">
                <a16:creationId xmlns:a16="http://schemas.microsoft.com/office/drawing/2014/main" id="{8406E5CC-17A6-4B68-A6C4-DC3F74CEE1E8}"/>
              </a:ext>
            </a:extLst>
          </p:cNvPr>
          <p:cNvSpPr txBox="1"/>
          <p:nvPr/>
        </p:nvSpPr>
        <p:spPr>
          <a:xfrm>
            <a:off x="2195736" y="267494"/>
            <a:ext cx="5418264" cy="461665"/>
          </a:xfrm>
          <a:prstGeom prst="rect">
            <a:avLst/>
          </a:prstGeom>
          <a:noFill/>
        </p:spPr>
        <p:txBody>
          <a:bodyPr wrap="square" rtlCol="0">
            <a:spAutoFit/>
          </a:bodyPr>
          <a:lstStyle/>
          <a:p>
            <a:r>
              <a:rPr lang="fr-FR" sz="2400" dirty="0"/>
              <a:t>Présentation du cahier des charges</a:t>
            </a:r>
          </a:p>
        </p:txBody>
      </p:sp>
      <p:pic>
        <p:nvPicPr>
          <p:cNvPr id="6" name="Image 5">
            <a:extLst>
              <a:ext uri="{FF2B5EF4-FFF2-40B4-BE49-F238E27FC236}">
                <a16:creationId xmlns:a16="http://schemas.microsoft.com/office/drawing/2014/main" id="{566B91F0-CA66-4C86-802C-89B443A9B69D}"/>
              </a:ext>
            </a:extLst>
          </p:cNvPr>
          <p:cNvPicPr>
            <a:picLocks noChangeAspect="1"/>
          </p:cNvPicPr>
          <p:nvPr/>
        </p:nvPicPr>
        <p:blipFill>
          <a:blip r:embed="rId3"/>
          <a:stretch>
            <a:fillRect/>
          </a:stretch>
        </p:blipFill>
        <p:spPr>
          <a:xfrm>
            <a:off x="1691680" y="954966"/>
            <a:ext cx="5574266" cy="3128951"/>
          </a:xfrm>
          <a:prstGeom prst="rect">
            <a:avLst/>
          </a:prstGeom>
        </p:spPr>
      </p:pic>
    </p:spTree>
    <p:extLst>
      <p:ext uri="{BB962C8B-B14F-4D97-AF65-F5344CB8AC3E}">
        <p14:creationId xmlns:p14="http://schemas.microsoft.com/office/powerpoint/2010/main" val="182183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4</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5" name="Image 4">
            <a:extLst>
              <a:ext uri="{FF2B5EF4-FFF2-40B4-BE49-F238E27FC236}">
                <a16:creationId xmlns:a16="http://schemas.microsoft.com/office/drawing/2014/main" id="{D12D214B-A0F2-4657-8BBA-CB7D1296770A}"/>
              </a:ext>
            </a:extLst>
          </p:cNvPr>
          <p:cNvPicPr>
            <a:picLocks noChangeAspect="1"/>
          </p:cNvPicPr>
          <p:nvPr/>
        </p:nvPicPr>
        <p:blipFill>
          <a:blip r:embed="rId3"/>
          <a:stretch>
            <a:fillRect/>
          </a:stretch>
        </p:blipFill>
        <p:spPr>
          <a:xfrm>
            <a:off x="2267744" y="218153"/>
            <a:ext cx="4469637" cy="4565347"/>
          </a:xfrm>
          <a:prstGeom prst="rect">
            <a:avLst/>
          </a:prstGeom>
        </p:spPr>
      </p:pic>
    </p:spTree>
    <p:extLst>
      <p:ext uri="{BB962C8B-B14F-4D97-AF65-F5344CB8AC3E}">
        <p14:creationId xmlns:p14="http://schemas.microsoft.com/office/powerpoint/2010/main" val="355271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21"/>
          <p:cNvSpPr>
            <a:spLocks noGrp="1"/>
          </p:cNvSpPr>
          <p:nvPr>
            <p:ph type="sldNum" sz="quarter" idx="12"/>
          </p:nvPr>
        </p:nvSpPr>
        <p:spPr/>
        <p:txBody>
          <a:bodyPr/>
          <a:lstStyle/>
          <a:p>
            <a:fld id="{733122C9-A0B9-462F-8757-0847AD287B63}" type="slidenum">
              <a:rPr lang="fr-FR" smtClean="0"/>
              <a:pPr/>
              <a:t>5</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6" name="Image 5">
            <a:extLst>
              <a:ext uri="{FF2B5EF4-FFF2-40B4-BE49-F238E27FC236}">
                <a16:creationId xmlns:a16="http://schemas.microsoft.com/office/drawing/2014/main" id="{731CE111-8CA5-4A8B-8F7A-937D48F2B53C}"/>
              </a:ext>
            </a:extLst>
          </p:cNvPr>
          <p:cNvPicPr>
            <a:picLocks noChangeAspect="1"/>
          </p:cNvPicPr>
          <p:nvPr/>
        </p:nvPicPr>
        <p:blipFill>
          <a:blip r:embed="rId3"/>
          <a:stretch>
            <a:fillRect/>
          </a:stretch>
        </p:blipFill>
        <p:spPr>
          <a:xfrm>
            <a:off x="1691680" y="133591"/>
            <a:ext cx="7325915" cy="650408"/>
          </a:xfrm>
          <a:prstGeom prst="rect">
            <a:avLst/>
          </a:prstGeom>
        </p:spPr>
      </p:pic>
      <p:pic>
        <p:nvPicPr>
          <p:cNvPr id="5" name="Image 4">
            <a:extLst>
              <a:ext uri="{FF2B5EF4-FFF2-40B4-BE49-F238E27FC236}">
                <a16:creationId xmlns:a16="http://schemas.microsoft.com/office/drawing/2014/main" id="{D325B618-D3E6-4D33-BDA4-EF462265A0A6}"/>
              </a:ext>
            </a:extLst>
          </p:cNvPr>
          <p:cNvPicPr>
            <a:picLocks noChangeAspect="1"/>
          </p:cNvPicPr>
          <p:nvPr/>
        </p:nvPicPr>
        <p:blipFill>
          <a:blip r:embed="rId4"/>
          <a:stretch>
            <a:fillRect/>
          </a:stretch>
        </p:blipFill>
        <p:spPr>
          <a:xfrm>
            <a:off x="1624718" y="853905"/>
            <a:ext cx="6642400" cy="3859688"/>
          </a:xfrm>
          <a:prstGeom prst="rect">
            <a:avLst/>
          </a:prstGeom>
        </p:spPr>
      </p:pic>
      <p:sp>
        <p:nvSpPr>
          <p:cNvPr id="7" name="Flèche : droite 6">
            <a:extLst>
              <a:ext uri="{FF2B5EF4-FFF2-40B4-BE49-F238E27FC236}">
                <a16:creationId xmlns:a16="http://schemas.microsoft.com/office/drawing/2014/main" id="{761EE623-511B-40E0-ACF6-7172F991C2DF}"/>
              </a:ext>
            </a:extLst>
          </p:cNvPr>
          <p:cNvSpPr/>
          <p:nvPr/>
        </p:nvSpPr>
        <p:spPr>
          <a:xfrm>
            <a:off x="539552" y="2067694"/>
            <a:ext cx="990448" cy="216024"/>
          </a:xfrm>
          <a:prstGeom prst="rightArrow">
            <a:avLst>
              <a:gd name="adj1" fmla="val 676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62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642400" cy="2664296"/>
          </a:xfrm>
        </p:spPr>
        <p:txBody>
          <a:bodyPr/>
          <a:lstStyle/>
          <a:p>
            <a:pPr marL="0" indent="0">
              <a:buNone/>
            </a:pPr>
            <a:endParaRPr lang="fr-FR" sz="2000" dirty="0"/>
          </a:p>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6</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6" name="Image 5">
            <a:extLst>
              <a:ext uri="{FF2B5EF4-FFF2-40B4-BE49-F238E27FC236}">
                <a16:creationId xmlns:a16="http://schemas.microsoft.com/office/drawing/2014/main" id="{731CE111-8CA5-4A8B-8F7A-937D48F2B53C}"/>
              </a:ext>
            </a:extLst>
          </p:cNvPr>
          <p:cNvPicPr>
            <a:picLocks noChangeAspect="1"/>
          </p:cNvPicPr>
          <p:nvPr/>
        </p:nvPicPr>
        <p:blipFill>
          <a:blip r:embed="rId3"/>
          <a:stretch>
            <a:fillRect/>
          </a:stretch>
        </p:blipFill>
        <p:spPr>
          <a:xfrm>
            <a:off x="1691680" y="133591"/>
            <a:ext cx="7325915" cy="650408"/>
          </a:xfrm>
          <a:prstGeom prst="rect">
            <a:avLst/>
          </a:prstGeom>
        </p:spPr>
      </p:pic>
      <p:pic>
        <p:nvPicPr>
          <p:cNvPr id="7" name="Image 6">
            <a:extLst>
              <a:ext uri="{FF2B5EF4-FFF2-40B4-BE49-F238E27FC236}">
                <a16:creationId xmlns:a16="http://schemas.microsoft.com/office/drawing/2014/main" id="{92D5DE63-5AD9-4295-8C7D-C8A37D6F51B6}"/>
              </a:ext>
            </a:extLst>
          </p:cNvPr>
          <p:cNvPicPr>
            <a:picLocks noChangeAspect="1"/>
          </p:cNvPicPr>
          <p:nvPr/>
        </p:nvPicPr>
        <p:blipFill>
          <a:blip r:embed="rId4"/>
          <a:stretch>
            <a:fillRect/>
          </a:stretch>
        </p:blipFill>
        <p:spPr>
          <a:xfrm>
            <a:off x="1603541" y="712494"/>
            <a:ext cx="7325915" cy="4184264"/>
          </a:xfrm>
          <a:prstGeom prst="rect">
            <a:avLst/>
          </a:prstGeom>
        </p:spPr>
      </p:pic>
    </p:spTree>
    <p:extLst>
      <p:ext uri="{BB962C8B-B14F-4D97-AF65-F5344CB8AC3E}">
        <p14:creationId xmlns:p14="http://schemas.microsoft.com/office/powerpoint/2010/main" val="194104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642400" cy="2664296"/>
          </a:xfrm>
        </p:spPr>
        <p:txBody>
          <a:bodyPr/>
          <a:lstStyle/>
          <a:p>
            <a:pPr marL="0" indent="0">
              <a:buNone/>
            </a:pPr>
            <a:r>
              <a:rPr lang="fr-FR" sz="1400" dirty="0"/>
              <a:t>Les compétences ne sont pas évaluées deux fois mais avec les deux parties de l’épreuve : </a:t>
            </a:r>
          </a:p>
          <a:p>
            <a:pPr marL="342900" indent="-342900">
              <a:buFont typeface="Wingdings" panose="05000000000000000000" pitchFamily="2" charset="2"/>
              <a:buChar char="§"/>
            </a:pPr>
            <a:r>
              <a:rPr lang="fr-FR" sz="1400" u="sng" dirty="0"/>
              <a:t>Complémentarité </a:t>
            </a:r>
            <a:r>
              <a:rPr lang="fr-FR" sz="1400" dirty="0"/>
              <a:t>entre la présentation et l’entretien</a:t>
            </a:r>
          </a:p>
          <a:p>
            <a:pPr marL="342900" indent="-342900">
              <a:buFont typeface="Wingdings" panose="05000000000000000000" pitchFamily="2" charset="2"/>
              <a:buChar char="§"/>
            </a:pPr>
            <a:r>
              <a:rPr lang="fr-FR" sz="1400" dirty="0"/>
              <a:t>Au cours de l’épreuve orale : si manque d’élément dans son dossier et dans la présentation  =&gt; questionner pendant l’entretien</a:t>
            </a:r>
          </a:p>
          <a:p>
            <a:pPr marL="342900" indent="-342900">
              <a:buFont typeface="Wingdings" panose="05000000000000000000" pitchFamily="2" charset="2"/>
              <a:buChar char="§"/>
            </a:pPr>
            <a:r>
              <a:rPr lang="fr-FR" sz="1400" dirty="0"/>
              <a:t>Interrogation des SA =&gt; les membres de la commission garderont une trace écrite</a:t>
            </a:r>
            <a:r>
              <a:rPr lang="fr-FR" sz="1400" dirty="0">
                <a:solidFill>
                  <a:srgbClr val="FF0000"/>
                </a:solidFill>
              </a:rPr>
              <a:t> </a:t>
            </a:r>
            <a:r>
              <a:rPr lang="fr-FR" sz="1400" dirty="0"/>
              <a:t>des questions/réponses</a:t>
            </a:r>
            <a:endParaRPr lang="fr-FR" sz="1400" strike="sngStrike" dirty="0">
              <a:solidFill>
                <a:srgbClr val="FF0000"/>
              </a:solidFill>
            </a:endParaRPr>
          </a:p>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7</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6" name="Image 5">
            <a:extLst>
              <a:ext uri="{FF2B5EF4-FFF2-40B4-BE49-F238E27FC236}">
                <a16:creationId xmlns:a16="http://schemas.microsoft.com/office/drawing/2014/main" id="{731CE111-8CA5-4A8B-8F7A-937D48F2B53C}"/>
              </a:ext>
            </a:extLst>
          </p:cNvPr>
          <p:cNvPicPr>
            <a:picLocks noChangeAspect="1"/>
          </p:cNvPicPr>
          <p:nvPr/>
        </p:nvPicPr>
        <p:blipFill>
          <a:blip r:embed="rId3"/>
          <a:stretch>
            <a:fillRect/>
          </a:stretch>
        </p:blipFill>
        <p:spPr>
          <a:xfrm>
            <a:off x="1691680" y="133590"/>
            <a:ext cx="7325915" cy="684213"/>
          </a:xfrm>
          <a:prstGeom prst="rect">
            <a:avLst/>
          </a:prstGeom>
        </p:spPr>
      </p:pic>
    </p:spTree>
    <p:extLst>
      <p:ext uri="{BB962C8B-B14F-4D97-AF65-F5344CB8AC3E}">
        <p14:creationId xmlns:p14="http://schemas.microsoft.com/office/powerpoint/2010/main" val="301347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642400" cy="2664296"/>
          </a:xfrm>
        </p:spPr>
        <p:txBody>
          <a:bodyPr/>
          <a:lstStyle/>
          <a:p>
            <a:pPr marL="0" indent="0">
              <a:buNone/>
            </a:pPr>
            <a:endParaRPr lang="fr-FR" sz="2000" dirty="0"/>
          </a:p>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8</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5" name="Image 4">
            <a:extLst>
              <a:ext uri="{FF2B5EF4-FFF2-40B4-BE49-F238E27FC236}">
                <a16:creationId xmlns:a16="http://schemas.microsoft.com/office/drawing/2014/main" id="{FE3FF540-EA6E-47FF-9C8E-4303F6FDE7A5}"/>
              </a:ext>
            </a:extLst>
          </p:cNvPr>
          <p:cNvPicPr>
            <a:picLocks noChangeAspect="1"/>
          </p:cNvPicPr>
          <p:nvPr/>
        </p:nvPicPr>
        <p:blipFill>
          <a:blip r:embed="rId3"/>
          <a:stretch>
            <a:fillRect/>
          </a:stretch>
        </p:blipFill>
        <p:spPr>
          <a:xfrm>
            <a:off x="2405062" y="28575"/>
            <a:ext cx="4051481" cy="4754925"/>
          </a:xfrm>
          <a:prstGeom prst="rect">
            <a:avLst/>
          </a:prstGeom>
        </p:spPr>
      </p:pic>
    </p:spTree>
    <p:extLst>
      <p:ext uri="{BB962C8B-B14F-4D97-AF65-F5344CB8AC3E}">
        <p14:creationId xmlns:p14="http://schemas.microsoft.com/office/powerpoint/2010/main" val="274462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971600" y="1347614"/>
            <a:ext cx="6264696" cy="2376264"/>
          </a:xfrm>
        </p:spPr>
        <p:txBody>
          <a:bodyPr/>
          <a:lstStyle/>
          <a:p>
            <a:pPr marL="0" indent="0">
              <a:buNone/>
            </a:pPr>
            <a:endParaRPr lang="fr-FR" sz="2000" dirty="0"/>
          </a:p>
          <a:p>
            <a:endParaRPr lang="fr-FR" sz="2000" dirty="0"/>
          </a:p>
          <a:p>
            <a:endParaRPr lang="fr-FR" sz="2000" dirty="0"/>
          </a:p>
          <a:p>
            <a:pPr marL="180000" lvl="1" indent="0">
              <a:buNone/>
            </a:pP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9</a:t>
            </a:fld>
            <a:endParaRPr lang="fr-FR" dirty="0"/>
          </a:p>
        </p:txBody>
      </p:sp>
      <p:sp>
        <p:nvSpPr>
          <p:cNvPr id="3" name="Espace réservé du pied de page 2">
            <a:extLst>
              <a:ext uri="{FF2B5EF4-FFF2-40B4-BE49-F238E27FC236}">
                <a16:creationId xmlns:a16="http://schemas.microsoft.com/office/drawing/2014/main" id="{6457C61F-99A1-7445-896E-D2AD04020C76}"/>
              </a:ext>
            </a:extLst>
          </p:cNvPr>
          <p:cNvSpPr>
            <a:spLocks noGrp="1"/>
          </p:cNvSpPr>
          <p:nvPr>
            <p:ph type="ftr" sz="quarter" idx="11"/>
          </p:nvPr>
        </p:nvSpPr>
        <p:spPr/>
        <p:txBody>
          <a:bodyPr/>
          <a:lstStyle/>
          <a:p>
            <a:r>
              <a:rPr lang="fr-FR"/>
              <a:t>Inspection générale de l’éducation, du sport et de la recherche</a:t>
            </a:r>
            <a:endParaRPr lang="fr-FR" dirty="0"/>
          </a:p>
        </p:txBody>
      </p:sp>
      <p:pic>
        <p:nvPicPr>
          <p:cNvPr id="8" name="Image 7">
            <a:extLst>
              <a:ext uri="{FF2B5EF4-FFF2-40B4-BE49-F238E27FC236}">
                <a16:creationId xmlns:a16="http://schemas.microsoft.com/office/drawing/2014/main" id="{5FF7F14E-28BE-454C-8CA2-5A0897C2985F}"/>
              </a:ext>
            </a:extLst>
          </p:cNvPr>
          <p:cNvPicPr>
            <a:picLocks noChangeAspect="1"/>
          </p:cNvPicPr>
          <p:nvPr/>
        </p:nvPicPr>
        <p:blipFill>
          <a:blip r:embed="rId3"/>
          <a:stretch>
            <a:fillRect/>
          </a:stretch>
        </p:blipFill>
        <p:spPr>
          <a:xfrm>
            <a:off x="1791997" y="123478"/>
            <a:ext cx="7020272" cy="728583"/>
          </a:xfrm>
          <a:prstGeom prst="rect">
            <a:avLst/>
          </a:prstGeom>
        </p:spPr>
      </p:pic>
      <p:pic>
        <p:nvPicPr>
          <p:cNvPr id="5" name="Image 4">
            <a:extLst>
              <a:ext uri="{FF2B5EF4-FFF2-40B4-BE49-F238E27FC236}">
                <a16:creationId xmlns:a16="http://schemas.microsoft.com/office/drawing/2014/main" id="{05E34AC9-0B36-4743-AE8B-FA400EF9E864}"/>
              </a:ext>
            </a:extLst>
          </p:cNvPr>
          <p:cNvPicPr>
            <a:picLocks noChangeAspect="1"/>
          </p:cNvPicPr>
          <p:nvPr/>
        </p:nvPicPr>
        <p:blipFill>
          <a:blip r:embed="rId4"/>
          <a:stretch>
            <a:fillRect/>
          </a:stretch>
        </p:blipFill>
        <p:spPr>
          <a:xfrm>
            <a:off x="1881144" y="862186"/>
            <a:ext cx="5381711" cy="3923947"/>
          </a:xfrm>
          <a:prstGeom prst="rect">
            <a:avLst/>
          </a:prstGeom>
        </p:spPr>
      </p:pic>
    </p:spTree>
    <p:extLst>
      <p:ext uri="{BB962C8B-B14F-4D97-AF65-F5344CB8AC3E}">
        <p14:creationId xmlns:p14="http://schemas.microsoft.com/office/powerpoint/2010/main" val="2757853792"/>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operateurs_marianne" id="{1EB93FB9-5B2A-4444-9D92-666D34DD4FF3}" vid="{9879FAF7-A2DC-4F74-A711-29419AA131B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d54ba72-b05b-47e6-86b4-b4b687f7067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80F9A2AA02A243A2DCA7895C9A138C" ma:contentTypeVersion="16" ma:contentTypeDescription="Crée un document." ma:contentTypeScope="" ma:versionID="9002db2162c7a766c60bb9cfb4b6eae2">
  <xsd:schema xmlns:xsd="http://www.w3.org/2001/XMLSchema" xmlns:xs="http://www.w3.org/2001/XMLSchema" xmlns:p="http://schemas.microsoft.com/office/2006/metadata/properties" xmlns:ns3="bd54ba72-b05b-47e6-86b4-b4b687f70673" xmlns:ns4="66e81da8-3ee9-4c38-b767-1d6d9fd1059f" targetNamespace="http://schemas.microsoft.com/office/2006/metadata/properties" ma:root="true" ma:fieldsID="e27620e62e36be4f59cbaca300b5cddc" ns3:_="" ns4:_="">
    <xsd:import namespace="bd54ba72-b05b-47e6-86b4-b4b687f70673"/>
    <xsd:import namespace="66e81da8-3ee9-4c38-b767-1d6d9fd1059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element ref="ns3:MediaServiceSearchProperties" minOccurs="0"/>
                <xsd:element ref="ns3:MediaServiceObjectDetectorVersions" minOccurs="0"/>
                <xsd:element ref="ns3:_activity"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4ba72-b05b-47e6-86b4-b4b687f706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e81da8-3ee9-4c38-b767-1d6d9fd1059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F101A3-795E-4B84-9669-833DC3E9B1E5}">
  <ds:schemaRefs>
    <ds:schemaRef ds:uri="http://purl.org/dc/terms/"/>
    <ds:schemaRef ds:uri="http://schemas.microsoft.com/office/2006/metadata/properties"/>
    <ds:schemaRef ds:uri="http://www.w3.org/XML/1998/namespace"/>
    <ds:schemaRef ds:uri="http://schemas.microsoft.com/office/infopath/2007/PartnerControls"/>
    <ds:schemaRef ds:uri="66e81da8-3ee9-4c38-b767-1d6d9fd1059f"/>
    <ds:schemaRef ds:uri="http://purl.org/dc/elements/1.1/"/>
    <ds:schemaRef ds:uri="bd54ba72-b05b-47e6-86b4-b4b687f70673"/>
    <ds:schemaRef ds:uri="http://purl.org/dc/dcmityp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51B4863D-849E-416B-A9C9-84764655C257}">
  <ds:schemaRefs>
    <ds:schemaRef ds:uri="http://schemas.microsoft.com/sharepoint/v3/contenttype/forms"/>
  </ds:schemaRefs>
</ds:datastoreItem>
</file>

<file path=customXml/itemProps3.xml><?xml version="1.0" encoding="utf-8"?>
<ds:datastoreItem xmlns:ds="http://schemas.openxmlformats.org/officeDocument/2006/customXml" ds:itemID="{0B84F939-0940-4ECC-8364-BBA02BFB1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4ba72-b05b-47e6-86b4-b4b687f70673"/>
    <ds:schemaRef ds:uri="66e81da8-3ee9-4c38-b767-1d6d9fd10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OPÉRATEURS</Template>
  <TotalTime>5962</TotalTime>
  <Words>830</Words>
  <Application>Microsoft Office PowerPoint</Application>
  <PresentationFormat>Affichage à l'écran (16:9)</PresentationFormat>
  <Paragraphs>130</Paragraphs>
  <Slides>15</Slides>
  <Notes>15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Wingdings</vt:lpstr>
      <vt:lpstr>OPÉRATEURS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format 16/9 standard</dc:title>
  <dc:subject>Client</dc:subject>
  <dc:creator>Microsoft Office User</dc:creator>
  <cp:lastModifiedBy>Galland Laurence</cp:lastModifiedBy>
  <cp:revision>470</cp:revision>
  <dcterms:created xsi:type="dcterms:W3CDTF">2020-08-05T13:45:51Z</dcterms:created>
  <dcterms:modified xsi:type="dcterms:W3CDTF">2023-12-19T12:59:27Z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0x0101009680F9A2AA02A243A2DCA7895C9A138C</vt:lpwstr>
  </property>
</Properties>
</file>